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8" r:id="rId4"/>
    <p:sldId id="437"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FVluX+838ptbZAAJrV4k2Q==" hashData="W2/13ZDMkZH3v+Wy6uLPSXwBFyMfGi3pPmIdhB4kYLOVsxw0CAoIlLSGpZ6wJ/aPwtaX3x8KEcNJ1cANrg460Q=="/>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D28F"/>
    <a:srgbClr val="D4ECEA"/>
    <a:srgbClr val="63A6DB"/>
    <a:srgbClr val="D6B845"/>
    <a:srgbClr val="FFFDE1"/>
    <a:srgbClr val="B32425"/>
    <a:srgbClr val="34485E"/>
    <a:srgbClr val="5B9F8A"/>
    <a:srgbClr val="3C7D9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731203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4</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8224029" y="6264793"/>
            <a:ext cx="2844800" cy="437133"/>
          </a:xfrm>
          <a:prstGeom prst="rect">
            <a:avLst/>
          </a:prstGeom>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hyperlink" Target="mailto:syogaishien@city.hirakata.osaka.jp"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hoiryo@city.hirakata.osaka.jp"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4053524" y="167737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677575"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窓口</a:t>
            </a:r>
            <a:endParaRPr lang="en-US" altLang="ja-JP" sz="2400" b="1" dirty="0">
              <a:solidFill>
                <a:srgbClr val="A7D28F"/>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723990"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精神保健の相談・地域移行を検討したい時の連絡先はこちらです。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7098845"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「にも包括」</a:t>
            </a:r>
            <a:br>
              <a:rPr lang="en-US" altLang="ja-JP" sz="2400" b="1" dirty="0">
                <a:solidFill>
                  <a:srgbClr val="A7D28F"/>
                </a:solidFill>
                <a:latin typeface="+mn-ea"/>
                <a:ea typeface="+mn-ea"/>
              </a:rPr>
            </a:br>
            <a:r>
              <a:rPr lang="ja-JP" altLang="en-US" sz="2400" b="1" dirty="0">
                <a:solidFill>
                  <a:srgbClr val="A7D28F"/>
                </a:solidFill>
                <a:latin typeface="+mn-ea"/>
                <a:ea typeface="+mn-ea"/>
              </a:rPr>
              <a:t>協議の場</a:t>
            </a:r>
            <a:endParaRPr lang="en-US" altLang="ja-JP" sz="2400" b="1" dirty="0">
              <a:solidFill>
                <a:srgbClr val="A7D28F"/>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7184892"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A7D28F"/>
                </a:solidFill>
                <a:latin typeface="+mn-ea"/>
                <a:ea typeface="+mn-ea"/>
              </a:rPr>
              <a:t>大阪府版「にも包括」ポータルサイト　情報シート</a:t>
            </a:r>
            <a:endParaRPr lang="en-US" altLang="ja-JP" sz="2000" b="1" dirty="0">
              <a:solidFill>
                <a:srgbClr val="A7D28F"/>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D4ECEA"/>
                </a:solidFill>
                <a:latin typeface="Arial" panose="020B0604020202020204" pitchFamily="34" charset="0"/>
                <a:ea typeface="+mn-ea"/>
                <a:cs typeface="Arial" panose="020B0604020202020204" pitchFamily="34" charset="0"/>
              </a:rPr>
              <a:t>枚方市</a:t>
            </a:r>
            <a:endParaRPr lang="en-US" altLang="ja-JP" sz="8000" b="1" spc="300" dirty="0">
              <a:solidFill>
                <a:srgbClr val="D4ECEA"/>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A7D28F"/>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7514426" y="159765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02</a:t>
            </a:r>
            <a:endParaRPr lang="ja-JP" altLang="en-US" sz="4800" dirty="0">
              <a:solidFill>
                <a:srgbClr val="A7D28F"/>
              </a:solidFill>
              <a:latin typeface="+mj-lt"/>
            </a:endParaRP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1" name="オブジェクト 10"/>
          <p:cNvGraphicFramePr>
            <a:graphicFrameLocks noChangeAspect="1"/>
          </p:cNvGraphicFramePr>
          <p:nvPr>
            <p:extLst>
              <p:ext uri="{D42A27DB-BD31-4B8C-83A1-F6EECF244321}">
                <p14:modId xmlns:p14="http://schemas.microsoft.com/office/powerpoint/2010/main" val="1641234874"/>
              </p:ext>
            </p:extLst>
          </p:nvPr>
        </p:nvGraphicFramePr>
        <p:xfrm>
          <a:off x="983432" y="692696"/>
          <a:ext cx="899844" cy="1399758"/>
        </p:xfrm>
        <a:graphic>
          <a:graphicData uri="http://schemas.openxmlformats.org/presentationml/2006/ole">
            <mc:AlternateContent xmlns:mc="http://schemas.openxmlformats.org/markup-compatibility/2006">
              <mc:Choice xmlns:v="urn:schemas-microsoft-com:vml" Requires="v">
                <p:oleObj spid="_x0000_s1041" name="ビットマップ イメージ" r:id="rId6" imgW="1200318" imgH="1867161" progId="Paint.Picture">
                  <p:embed/>
                </p:oleObj>
              </mc:Choice>
              <mc:Fallback>
                <p:oleObj name="ビットマップ イメージ" r:id="rId6" imgW="1200318" imgH="1867161" progId="Paint.Picture">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3432" y="692696"/>
                        <a:ext cx="899844" cy="1399758"/>
                      </a:xfrm>
                      <a:prstGeom prst="rect">
                        <a:avLst/>
                      </a:prstGeom>
                      <a:solidFill>
                        <a:schemeClr val="bg2">
                          <a:alpha val="65000"/>
                        </a:schemeClr>
                      </a:solidFill>
                    </p:spPr>
                  </p:pic>
                </p:oleObj>
              </mc:Fallback>
            </mc:AlternateContent>
          </a:graphicData>
        </a:graphic>
      </p:graphicFrame>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窓口</a:t>
            </a:r>
            <a:endParaRPr lang="en-US" altLang="ja-JP" sz="4400" b="1" dirty="0">
              <a:solidFill>
                <a:srgbClr val="A7D28F"/>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63A6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723823"/>
          </a:xfrm>
          <a:prstGeom prst="rect">
            <a:avLst/>
          </a:prstGeom>
          <a:noFill/>
        </p:spPr>
        <p:txBody>
          <a:bodyPr wrap="square">
            <a:spAutoFit/>
          </a:bodyPr>
          <a:lstStyle/>
          <a:p>
            <a:pPr algn="ctr">
              <a:lnSpc>
                <a:spcPct val="150000"/>
              </a:lnSpc>
            </a:pPr>
            <a:r>
              <a:rPr lang="ja-JP" altLang="en-US" sz="2400" b="1" dirty="0">
                <a:latin typeface="Söhne"/>
              </a:rPr>
              <a:t>枚方</a:t>
            </a:r>
            <a:r>
              <a:rPr lang="ja-JP" altLang="en-US" sz="2400" b="1" i="0" dirty="0">
                <a:effectLst/>
                <a:latin typeface="Söhne"/>
              </a:rPr>
              <a:t>市健康福祉部福祉事務所　障害支援課　</a:t>
            </a:r>
            <a:r>
              <a:rPr lang="ja-JP" altLang="en-US" sz="2400" b="1" dirty="0">
                <a:latin typeface="Söhne"/>
              </a:rPr>
              <a:t>生活支援</a:t>
            </a:r>
            <a:r>
              <a:rPr lang="ja-JP" altLang="en-US" sz="2400" b="1" i="0" dirty="0">
                <a:effectLst/>
                <a:latin typeface="Söhne"/>
              </a:rPr>
              <a:t>係</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　所　　　　　：　〒</a:t>
            </a:r>
            <a:r>
              <a:rPr lang="en-US" altLang="ja-JP" sz="1800" b="1" dirty="0">
                <a:solidFill>
                  <a:schemeClr val="tx1"/>
                </a:solidFill>
                <a:latin typeface="メイリオ" panose="020B0604030504040204" pitchFamily="50" charset="-128"/>
                <a:ea typeface="メイリオ" panose="020B0604030504040204" pitchFamily="50" charset="-128"/>
              </a:rPr>
              <a:t>573-8666</a:t>
            </a:r>
            <a:r>
              <a:rPr lang="ja-JP" altLang="en-US" sz="1800" b="1" dirty="0">
                <a:solidFill>
                  <a:schemeClr val="tx1"/>
                </a:solidFill>
                <a:latin typeface="メイリオ" panose="020B0604030504040204" pitchFamily="50" charset="-128"/>
                <a:ea typeface="メイリオ" panose="020B0604030504040204" pitchFamily="50" charset="-128"/>
              </a:rPr>
              <a:t>　枚方市大垣内町２丁目１番</a:t>
            </a:r>
            <a:r>
              <a:rPr lang="en-US" altLang="ja-JP" sz="1800" b="1" dirty="0">
                <a:solidFill>
                  <a:schemeClr val="tx1"/>
                </a:solidFill>
                <a:latin typeface="メイリオ" panose="020B0604030504040204" pitchFamily="50" charset="-128"/>
                <a:ea typeface="メイリオ" panose="020B0604030504040204" pitchFamily="50" charset="-128"/>
              </a:rPr>
              <a:t>20</a:t>
            </a:r>
            <a:r>
              <a:rPr lang="ja-JP" altLang="en-US" sz="1800" b="1" dirty="0">
                <a:solidFill>
                  <a:schemeClr val="tx1"/>
                </a:solidFill>
                <a:latin typeface="メイリオ" panose="020B0604030504040204" pitchFamily="50" charset="-128"/>
                <a:ea typeface="メイリオ" panose="020B0604030504040204" pitchFamily="50" charset="-128"/>
              </a:rPr>
              <a:t>号</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　</a:t>
            </a:r>
            <a:r>
              <a:rPr lang="en-US" altLang="ja-JP" sz="1800" b="1" dirty="0">
                <a:solidFill>
                  <a:schemeClr val="tx1"/>
                </a:solidFill>
                <a:latin typeface="メイリオ" panose="020B0604030504040204" pitchFamily="50" charset="-128"/>
                <a:ea typeface="メイリオ" panose="020B0604030504040204" pitchFamily="50" charset="-128"/>
              </a:rPr>
              <a:t>072-841-1457</a:t>
            </a:r>
            <a:r>
              <a:rPr lang="ja-JP" altLang="en-US" sz="1800" b="1" dirty="0">
                <a:solidFill>
                  <a:schemeClr val="tx1"/>
                </a:solidFill>
                <a:latin typeface="メイリオ" panose="020B0604030504040204" pitchFamily="50" charset="-128"/>
                <a:ea typeface="メイリオ" panose="020B0604030504040204" pitchFamily="50" charset="-128"/>
              </a:rPr>
              <a:t>（直通）</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連絡用アドレス　：　</a:t>
            </a:r>
            <a:r>
              <a:rPr lang="en-US" altLang="ja-JP" b="1"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syogaishien@city.hirakata.osaka.jp</a:t>
            </a:r>
            <a:endParaRPr lang="en-US" altLang="ja-JP" sz="1800" b="1" dirty="0">
              <a:solidFill>
                <a:sysClr val="windowText" lastClr="000000"/>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　当　　　　　：　精神障害者地域生活支援部会担当　　</a:t>
            </a:r>
            <a:endParaRPr lang="en-US" altLang="ja-JP" dirty="0">
              <a:latin typeface="Söhne"/>
            </a:endParaRPr>
          </a:p>
          <a:p>
            <a:pPr algn="ctr">
              <a:lnSpc>
                <a:spcPct val="150000"/>
              </a:lnSpc>
            </a:pP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D4ECEA"/>
                </a:solidFill>
                <a:effectLst/>
                <a:uLnTx/>
                <a:uFillTx/>
                <a:latin typeface="Segoe UI"/>
                <a:ea typeface="メイリオ"/>
                <a:cs typeface="+mn-cs"/>
              </a:rPr>
              <a:t>地域移行を検討する時は、下記にご連絡ください。</a:t>
            </a:r>
            <a:endParaRPr kumimoji="1" lang="ja-JP" altLang="en-US" dirty="0">
              <a:solidFill>
                <a:srgbClr val="D4ECEA"/>
              </a:solidFill>
            </a:endParaRPr>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窓口</a:t>
            </a:r>
            <a:endParaRPr lang="en-US" altLang="ja-JP" sz="4400" b="1" dirty="0">
              <a:solidFill>
                <a:srgbClr val="A7D28F"/>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63A6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031325"/>
          </a:xfrm>
          <a:prstGeom prst="rect">
            <a:avLst/>
          </a:prstGeom>
          <a:noFill/>
        </p:spPr>
        <p:txBody>
          <a:bodyPr wrap="square">
            <a:spAutoFit/>
          </a:bodyPr>
          <a:lstStyle/>
          <a:p>
            <a:pPr algn="ctr">
              <a:lnSpc>
                <a:spcPct val="150000"/>
              </a:lnSpc>
            </a:pPr>
            <a:r>
              <a:rPr lang="ja-JP" altLang="en-US" sz="2400" b="1" dirty="0">
                <a:latin typeface="Söhne"/>
              </a:rPr>
              <a:t>枚方</a:t>
            </a:r>
            <a:r>
              <a:rPr lang="ja-JP" altLang="en-US" sz="2400" b="1" i="0" dirty="0">
                <a:effectLst/>
                <a:latin typeface="Söhne"/>
              </a:rPr>
              <a:t>市保健所　</a:t>
            </a:r>
            <a:r>
              <a:rPr lang="ja-JP" altLang="en-US" sz="2400" b="1" dirty="0">
                <a:latin typeface="Söhne"/>
              </a:rPr>
              <a:t>保健医療</a:t>
            </a:r>
            <a:r>
              <a:rPr lang="ja-JP" altLang="en-US" sz="2400" b="1" i="0" dirty="0">
                <a:effectLst/>
                <a:latin typeface="Söhne"/>
              </a:rPr>
              <a:t>課　総務・精神保健係</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住　所　　　　　：　〒</a:t>
            </a:r>
            <a:r>
              <a:rPr lang="en-US" altLang="ja-JP" b="1" dirty="0">
                <a:latin typeface="メイリオ" panose="020B0604030504040204" pitchFamily="50" charset="-128"/>
                <a:ea typeface="メイリオ" panose="020B0604030504040204" pitchFamily="50" charset="-128"/>
              </a:rPr>
              <a:t>573-0027</a:t>
            </a:r>
            <a:r>
              <a:rPr lang="ja-JP" altLang="en-US" b="1" dirty="0">
                <a:latin typeface="メイリオ" panose="020B0604030504040204" pitchFamily="50" charset="-128"/>
                <a:ea typeface="メイリオ" panose="020B0604030504040204" pitchFamily="50" charset="-128"/>
              </a:rPr>
              <a:t>　枚方市大垣内町２丁目２番２号</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電話番号　　　　：　</a:t>
            </a:r>
            <a:r>
              <a:rPr lang="en-US" altLang="ja-JP" b="1" dirty="0">
                <a:latin typeface="メイリオ" panose="020B0604030504040204" pitchFamily="50" charset="-128"/>
                <a:ea typeface="メイリオ" panose="020B0604030504040204" pitchFamily="50" charset="-128"/>
              </a:rPr>
              <a:t>072-807-7623</a:t>
            </a:r>
            <a:r>
              <a:rPr lang="ja-JP" altLang="en-US" b="1" dirty="0">
                <a:latin typeface="メイリオ" panose="020B0604030504040204" pitchFamily="50" charset="-128"/>
                <a:ea typeface="メイリオ" panose="020B0604030504040204" pitchFamily="50" charset="-128"/>
              </a:rPr>
              <a:t>（直通）</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連絡用アドレス　：　</a:t>
            </a:r>
            <a:r>
              <a:rPr lang="en-US" altLang="ja-JP" b="1"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hoiryo@city.hirakata.osaka.jp</a:t>
            </a:r>
            <a:endParaRPr lang="en-US" altLang="ja-JP" b="1" dirty="0">
              <a:solidFill>
                <a:sysClr val="windowText" lastClr="000000"/>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担　当　　　　　：　精神保健担当</a:t>
            </a: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D4ECEA"/>
                </a:solidFill>
                <a:effectLst/>
                <a:uLnTx/>
                <a:uFillTx/>
                <a:latin typeface="Segoe UI"/>
                <a:ea typeface="メイリオ"/>
                <a:cs typeface="+mn-cs"/>
              </a:rPr>
              <a:t>精神保健に関する相談は、下記にご連絡ください。</a:t>
            </a:r>
            <a:endParaRPr kumimoji="1" lang="ja-JP" altLang="en-US" dirty="0">
              <a:solidFill>
                <a:srgbClr val="D4ECEA"/>
              </a:solidFill>
            </a:endParaRPr>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5450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A7D28F"/>
                </a:solidFill>
                <a:latin typeface="+mn-ea"/>
                <a:ea typeface="+mn-ea"/>
              </a:rPr>
              <a:t>精神障がいにも対応した地域包括ケアシステムの構築のための</a:t>
            </a:r>
            <a:br>
              <a:rPr lang="en-US" altLang="ja-JP" sz="2400" b="1" dirty="0">
                <a:solidFill>
                  <a:srgbClr val="A7D28F"/>
                </a:solidFill>
                <a:latin typeface="+mn-ea"/>
                <a:ea typeface="+mn-ea"/>
              </a:rPr>
            </a:br>
            <a:r>
              <a:rPr lang="ja-JP" altLang="en-US" sz="2400" b="1" dirty="0">
                <a:solidFill>
                  <a:srgbClr val="A7D28F"/>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02</a:t>
            </a:r>
            <a:endParaRPr lang="ja-JP" altLang="en-US" sz="4800" dirty="0">
              <a:solidFill>
                <a:srgbClr val="A7D28F"/>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562816"/>
            <a:ext cx="3990689" cy="1106543"/>
          </a:xfrm>
          <a:prstGeom prst="rect">
            <a:avLst/>
          </a:prstGeom>
        </p:spPr>
        <p:txBody>
          <a:bodyPr vert="horz" lIns="91440" tIns="45720" rIns="91440" bIns="45720" rtlCol="0" anchor="t">
            <a:normAutofit fontScale="925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・精神科医療機関関係者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・障害福祉サービス事業所職員</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・訪問看護事業所、地域包括支援センター職員</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・大阪府コーディネーター</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en-US" altLang="ja-JP"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obs</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b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b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市障害福祉</a:t>
            </a:r>
            <a:r>
              <a:rPr lang="ja-JP" altLang="en-US" sz="1400">
                <a:solidFill>
                  <a:srgbClr val="44546A">
                    <a:lumMod val="50000"/>
                  </a:srgbClr>
                </a:solidFill>
                <a:latin typeface="メイリオ" panose="020B0604030504040204" pitchFamily="50" charset="-128"/>
                <a:ea typeface="メイリオ" panose="020B0604030504040204" pitchFamily="50" charset="-128"/>
              </a:rPr>
              <a:t>、生活保護</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担当及び保健所担当職員</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871864" y="2155413"/>
            <a:ext cx="7056784" cy="4585955"/>
          </a:xfrm>
          <a:prstGeom prst="roundRect">
            <a:avLst>
              <a:gd name="adj" fmla="val 2940"/>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A7D28F"/>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068101" y="2564904"/>
            <a:ext cx="6644523" cy="396044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障害者総合支援法に規定する自立支援協議会の「精神障害者地域生活支援部会」を協議の場として位置づけ、地域支援のネットワークを構築し、精神科病院の社会的入院患者に対する退院に向けた支援や、地域生活の支援について協議を行い、地域移行の促進に取り組んでいます。そのうち、「にも包括」を主題とした協議の場は、年１、２回程度の開催を予定しています。</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令和５年度の「にも包括」に関する開催内容</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p>
          <a:p>
            <a:pPr lvl="0" algn="l">
              <a:lnSpc>
                <a:spcPct val="100000"/>
              </a:lnSpc>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令和６年１月</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23</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日（火）</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精神障害にも対応した地域包括ケアシステムの構築に向けた協議の場</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講演テーマ 「精神障がいのある方の人権について」</a:t>
            </a: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講師 認定</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NPO</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法人 大阪精神医療センター 井上 博之 氏</a:t>
            </a: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講演内容 わが国の精神科病院をめぐる諸状況、精神医療の歴史と人権、現在　</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に至るまでの大阪精神医療人権センターの活動内容等について</a:t>
            </a:r>
            <a:endPar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年６回程度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1116541" y="2381932"/>
            <a:ext cx="332327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枚方市自立支援協議会</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精神障害者地域生活支援部会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3691852"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枚方市障害企画課、障害支援課、枚方市保健所保健医療課、</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NPO</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陽だまりの会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566848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521</Words>
  <Application>Microsoft Office PowerPoint</Application>
  <PresentationFormat>ワイド画面</PresentationFormat>
  <Paragraphs>57</Paragraphs>
  <Slides>4</Slides>
  <Notes>4</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2" baseType="lpstr">
      <vt:lpstr>Söhne</vt:lpstr>
      <vt:lpstr>メイリオ</vt:lpstr>
      <vt:lpstr>游ゴシック</vt:lpstr>
      <vt:lpstr>Arial</vt:lpstr>
      <vt:lpstr>Calibri</vt:lpstr>
      <vt:lpstr>Segoe UI</vt:lpstr>
      <vt:lpstr>Office テーマ</vt:lpstr>
      <vt:lpstr>ビットマップ イメージ</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2024-11-14T05:56:34Z</dcterms:modified>
</cp:coreProperties>
</file>