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10" r:id="rId2"/>
    <p:sldId id="438" r:id="rId3"/>
    <p:sldId id="433" r:id="rId4"/>
    <p:sldId id="437" r:id="rId5"/>
    <p:sldId id="436" r:id="rId6"/>
  </p:sldIdLst>
  <p:sldSz cx="12192000" cy="6858000"/>
  <p:notesSz cx="6807200" cy="9939338"/>
  <p:custDataLst>
    <p:tags r:id="rId9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SqNMtjDX+FkU7+BCVOFjqQ==" hashData="cPzkcSpg8/inj+aUtuimLbR/AXB9douEwizJ8ToT2dQYL4oDfTtuZ1PBZLNI9DU+RUiQuCFEeKhHpuM32nnwCA=="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D28F"/>
    <a:srgbClr val="D4ECEA"/>
    <a:srgbClr val="63A6DB"/>
    <a:srgbClr val="D6B845"/>
    <a:srgbClr val="FFFDE1"/>
    <a:srgbClr val="B32425"/>
    <a:srgbClr val="34485E"/>
    <a:srgbClr val="5B9F8A"/>
    <a:srgbClr val="3C7D9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04" autoAdjust="0"/>
  </p:normalViewPr>
  <p:slideViewPr>
    <p:cSldViewPr>
      <p:cViewPr varScale="1">
        <p:scale>
          <a:sx n="109" d="100"/>
          <a:sy n="109" d="100"/>
        </p:scale>
        <p:origin x="588" y="7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28" y="-102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746FDA87-421D-4CFB-BB3E-33FE4AB339AD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870C89CD-C2A2-4250-B487-60E6EF3916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1643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206ACFC7-BD3E-4FBB-A92C-C6F06D2C0547}" type="datetimeFigureOut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CDCFC374-814C-4296-BB26-A4ADC52CB33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86558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305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1203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CA69F4-4EF9-264B-A3A2-B28016D02E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391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1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3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B8E2-8FCD-43E2-BC86-384EE10B11D4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24029" y="6264793"/>
            <a:ext cx="2844800" cy="437133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72BB-719F-4064-99D1-42E83E4D39EC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1" y="274642"/>
            <a:ext cx="2743201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3" y="274642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1BB1-C6A4-450E-BFF4-33A31E99FAE9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ED7E-2192-4CC8-BC97-BE3110D00F66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328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1257" y="1556794"/>
            <a:ext cx="10972800" cy="4525963"/>
          </a:xfrm>
        </p:spPr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EB8C-4DF7-4D35-8D4D-C0E1B3E01FBB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6"/>
            <a:ext cx="10363200" cy="1362075"/>
          </a:xfrm>
        </p:spPr>
        <p:txBody>
          <a:bodyPr anchor="t"/>
          <a:lstStyle>
            <a:lvl1pPr algn="l">
              <a:defRPr sz="4926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63">
                <a:solidFill>
                  <a:schemeClr val="tx1">
                    <a:tint val="75000"/>
                  </a:schemeClr>
                </a:solidFill>
              </a:defRPr>
            </a:lvl1pPr>
            <a:lvl2pPr marL="562996" indent="0">
              <a:buNone/>
              <a:defRPr sz="2217">
                <a:solidFill>
                  <a:schemeClr val="tx1">
                    <a:tint val="75000"/>
                  </a:schemeClr>
                </a:solidFill>
              </a:defRPr>
            </a:lvl2pPr>
            <a:lvl3pPr marL="1125992" indent="0">
              <a:buNone/>
              <a:defRPr sz="1970">
                <a:solidFill>
                  <a:schemeClr val="tx1">
                    <a:tint val="75000"/>
                  </a:schemeClr>
                </a:solidFill>
              </a:defRPr>
            </a:lvl3pPr>
            <a:lvl4pPr marL="1688988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4pPr>
            <a:lvl5pPr marL="2251984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5pPr>
            <a:lvl6pPr marL="2814980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6pPr>
            <a:lvl7pPr marL="3377976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7pPr>
            <a:lvl8pPr marL="3940973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8pPr>
            <a:lvl9pPr marL="4503969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7C00-2761-4501-A328-39F53606DD85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2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B92E-592D-4B0A-A65D-7414D1B22715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4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C4C8-AC08-4C00-90F9-516823EEE03A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B7439-AB59-4F5D-99F5-D54732C0DE38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6E9-A61F-42A8-8EA7-54669B66C789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55"/>
            <a:ext cx="6815667" cy="5853113"/>
          </a:xfrm>
        </p:spPr>
        <p:txBody>
          <a:bodyPr/>
          <a:lstStyle>
            <a:lvl1pPr>
              <a:defRPr sz="3940"/>
            </a:lvl1pPr>
            <a:lvl2pPr>
              <a:defRPr sz="3448"/>
            </a:lvl2pPr>
            <a:lvl3pPr>
              <a:defRPr sz="2955"/>
            </a:lvl3pPr>
            <a:lvl4pPr>
              <a:defRPr sz="2463"/>
            </a:lvl4pPr>
            <a:lvl5pPr>
              <a:defRPr sz="2463"/>
            </a:lvl5pPr>
            <a:lvl6pPr>
              <a:defRPr sz="2463"/>
            </a:lvl6pPr>
            <a:lvl7pPr>
              <a:defRPr sz="2463"/>
            </a:lvl7pPr>
            <a:lvl8pPr>
              <a:defRPr sz="2463"/>
            </a:lvl8pPr>
            <a:lvl9pPr>
              <a:defRPr sz="246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B9A6-D963-4E50-9D60-8A0735E2185D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/>
          <a:lstStyle>
            <a:lvl1pPr marL="0" indent="0">
              <a:buNone/>
              <a:defRPr sz="3940"/>
            </a:lvl1pPr>
            <a:lvl2pPr marL="562996" indent="0">
              <a:buNone/>
              <a:defRPr sz="3448"/>
            </a:lvl2pPr>
            <a:lvl3pPr marL="1125992" indent="0">
              <a:buNone/>
              <a:defRPr sz="2955"/>
            </a:lvl3pPr>
            <a:lvl4pPr marL="1688988" indent="0">
              <a:buNone/>
              <a:defRPr sz="2463"/>
            </a:lvl4pPr>
            <a:lvl5pPr marL="2251984" indent="0">
              <a:buNone/>
              <a:defRPr sz="2463"/>
            </a:lvl5pPr>
            <a:lvl6pPr marL="2814980" indent="0">
              <a:buNone/>
              <a:defRPr sz="2463"/>
            </a:lvl6pPr>
            <a:lvl7pPr marL="3377976" indent="0">
              <a:buNone/>
              <a:defRPr sz="2463"/>
            </a:lvl7pPr>
            <a:lvl8pPr marL="3940973" indent="0">
              <a:buNone/>
              <a:defRPr sz="2463"/>
            </a:lvl8pPr>
            <a:lvl9pPr marL="4503969" indent="0">
              <a:buNone/>
              <a:defRPr sz="2463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69795-F5CF-4248-ADBD-C526F9F421AF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2" y="63563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9ED7E-2192-4CC8-BC97-BE3110D00F66}" type="datetime1">
              <a:rPr kumimoji="1" lang="ja-JP" altLang="en-US" smtClean="0"/>
              <a:t>2026/2/12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5"/>
          <p:cNvSpPr txBox="1">
            <a:spLocks/>
          </p:cNvSpPr>
          <p:nvPr userDrawn="1"/>
        </p:nvSpPr>
        <p:spPr>
          <a:xfrm>
            <a:off x="9347200" y="6492875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2D8002D-B5B0-4BAC-B1F6-782DDCCE6D9C}" type="slidenum">
              <a:rPr lang="ja-JP" altLang="en-US" sz="2217" smtClean="0"/>
              <a:pPr algn="r"/>
              <a:t>‹#›</a:t>
            </a:fld>
            <a:endParaRPr lang="ja-JP" altLang="en-US" sz="2217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1125992" rtl="0" eaLnBrk="1" latinLnBrk="0" hangingPunct="1">
        <a:spcBef>
          <a:spcPct val="0"/>
        </a:spcBef>
        <a:buNone/>
        <a:defRPr kumimoji="1" sz="5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247" indent="-422247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3940" kern="1200">
          <a:solidFill>
            <a:schemeClr val="tx1"/>
          </a:solidFill>
          <a:latin typeface="+mn-lt"/>
          <a:ea typeface="+mn-ea"/>
          <a:cs typeface="+mn-cs"/>
        </a:defRPr>
      </a:lvl1pPr>
      <a:lvl2pPr marL="914869" indent="-351873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3448" kern="1200">
          <a:solidFill>
            <a:schemeClr val="tx1"/>
          </a:solidFill>
          <a:latin typeface="+mn-lt"/>
          <a:ea typeface="+mn-ea"/>
          <a:cs typeface="+mn-cs"/>
        </a:defRPr>
      </a:lvl2pPr>
      <a:lvl3pPr marL="1407490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1970486" indent="-281498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4pPr>
      <a:lvl5pPr marL="2533482" indent="-281498" algn="l" defTabSz="1125992" rtl="0" eaLnBrk="1" latinLnBrk="0" hangingPunct="1">
        <a:spcBef>
          <a:spcPct val="20000"/>
        </a:spcBef>
        <a:buFont typeface="Arial" pitchFamily="34" charset="0"/>
        <a:buChar char="»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5pPr>
      <a:lvl6pPr marL="3096478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6pPr>
      <a:lvl7pPr marL="3659475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7pPr>
      <a:lvl8pPr marL="4222471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8pPr>
      <a:lvl9pPr marL="4785467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1pPr>
      <a:lvl2pPr marL="56299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2pPr>
      <a:lvl3pPr marL="1125992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3pPr>
      <a:lvl4pPr marL="1688988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4pPr>
      <a:lvl5pPr marL="2251984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5pPr>
      <a:lvl6pPr marL="281498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6pPr>
      <a:lvl7pPr marL="337797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7pPr>
      <a:lvl8pPr marL="3940973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8pPr>
      <a:lvl9pPr marL="4503969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ty.higashiosaka.lg.jp/0000007397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hlinkClick r:id="rId3" action="ppaction://hlinksldjump"/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9273338" y="1597656"/>
            <a:ext cx="2126436" cy="2126436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A7D28F"/>
                </a:solidFill>
                <a:latin typeface="+mj-lt"/>
              </a:rPr>
              <a:t>03</a:t>
            </a:r>
            <a:endParaRPr lang="ja-JP" altLang="en-US" sz="4800" dirty="0">
              <a:solidFill>
                <a:srgbClr val="A7D28F"/>
              </a:solidFill>
              <a:latin typeface="+mj-lt"/>
            </a:endParaRPr>
          </a:p>
        </p:txBody>
      </p:sp>
      <p:sp>
        <p:nvSpPr>
          <p:cNvPr id="7" name="楕円 6">
            <a:hlinkClick r:id="rId4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3503662" y="1677376"/>
            <a:ext cx="2126436" cy="2126436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A7D28F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A7D28F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3127713" y="4016823"/>
            <a:ext cx="2785503" cy="916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A7D28F"/>
                </a:solidFill>
                <a:latin typeface="+mn-ea"/>
                <a:ea typeface="+mn-ea"/>
              </a:rPr>
              <a:t>窓口</a:t>
            </a:r>
            <a:endParaRPr lang="en-US" altLang="ja-JP" sz="2400" b="1" dirty="0">
              <a:solidFill>
                <a:srgbClr val="A7D28F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3174128" y="5027991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精神保健の相談・地域移行を検討したい時の連絡先はこちらです。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5972919" y="4016820"/>
            <a:ext cx="2957595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A7D28F"/>
                </a:solidFill>
                <a:latin typeface="+mn-ea"/>
                <a:ea typeface="+mn-ea"/>
              </a:rPr>
              <a:t>「にも包括」</a:t>
            </a:r>
            <a:br>
              <a:rPr lang="en-US" altLang="ja-JP" sz="2400" b="1" dirty="0">
                <a:solidFill>
                  <a:srgbClr val="A7D28F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A7D28F"/>
                </a:solidFill>
                <a:latin typeface="+mn-ea"/>
                <a:ea typeface="+mn-ea"/>
              </a:rPr>
              <a:t>協議の場</a:t>
            </a:r>
            <a:endParaRPr lang="en-US" altLang="ja-JP" sz="2400" b="1" dirty="0">
              <a:solidFill>
                <a:srgbClr val="A7D28F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6058966" y="5019463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「にも包括」協議の場では、こんな活動をしています。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9123293" y="4016820"/>
            <a:ext cx="2426522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A7D28F"/>
                </a:solidFill>
                <a:latin typeface="+mn-ea"/>
                <a:ea typeface="+mn-ea"/>
              </a:rPr>
              <a:t>情報</a:t>
            </a:r>
            <a:endParaRPr lang="en-US" altLang="ja-JP" sz="2400" b="1" dirty="0">
              <a:solidFill>
                <a:srgbClr val="A7D28F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8943803" y="5010935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こんな情報があります。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3503662" y="85224"/>
            <a:ext cx="8731624" cy="40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ja-JP" altLang="en-US" sz="2000" b="1" dirty="0">
                <a:solidFill>
                  <a:srgbClr val="A7D28F"/>
                </a:solidFill>
                <a:latin typeface="+mn-ea"/>
                <a:ea typeface="+mn-ea"/>
              </a:rPr>
              <a:t>大阪府版「にも包括」ポータルサイト　情報シート</a:t>
            </a:r>
            <a:endParaRPr lang="en-US" altLang="ja-JP" sz="2000" b="1" dirty="0">
              <a:solidFill>
                <a:srgbClr val="A7D28F"/>
              </a:solidFill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4" y="0"/>
            <a:ext cx="2869809" cy="6858000"/>
          </a:xfrm>
          <a:prstGeom prst="rect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326878" y="2421776"/>
            <a:ext cx="2418382" cy="63763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8000" b="1" spc="300" dirty="0">
                <a:solidFill>
                  <a:srgbClr val="D4ECE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東大阪市</a:t>
            </a:r>
            <a:endParaRPr lang="en-US" altLang="ja-JP" sz="8000" b="1" spc="300" dirty="0">
              <a:solidFill>
                <a:srgbClr val="D4ECEA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3144609" y="476672"/>
            <a:ext cx="9017875" cy="0"/>
          </a:xfrm>
          <a:prstGeom prst="line">
            <a:avLst/>
          </a:prstGeom>
          <a:ln>
            <a:solidFill>
              <a:srgbClr val="A7D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592583" y="552383"/>
            <a:ext cx="1770954" cy="177095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楕円 15">
            <a:hlinkClick r:id="rId5" action="ppaction://hlinksldjump"/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6388500" y="1597656"/>
            <a:ext cx="2126436" cy="2126436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A7D28F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A7D28F"/>
              </a:solidFill>
              <a:latin typeface="+mj-lt"/>
            </a:endParaRPr>
          </a:p>
        </p:txBody>
      </p:sp>
      <p:pic>
        <p:nvPicPr>
          <p:cNvPr id="13" name="グラフィックス 12" descr="ダンス 単色塗りつぶし">
            <a:extLst>
              <a:ext uri="{FF2B5EF4-FFF2-40B4-BE49-F238E27FC236}">
                <a16:creationId xmlns:a16="http://schemas.microsoft.com/office/drawing/2014/main" id="{24D5522C-00A2-4CF6-9DF1-AACFE0B0D00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704" y="980660"/>
            <a:ext cx="914400" cy="91440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363" y="1040999"/>
            <a:ext cx="12382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779869"/>
          </a:xfrm>
          <a:prstGeom prst="roundRect">
            <a:avLst>
              <a:gd name="adj" fmla="val 21554"/>
            </a:avLst>
          </a:prstGeom>
          <a:solidFill>
            <a:srgbClr val="63A6D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A7D28F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999656" y="658134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A7D28F"/>
                </a:solidFill>
                <a:latin typeface="+mn-ea"/>
                <a:ea typeface="+mn-ea"/>
              </a:rPr>
              <a:t>窓口</a:t>
            </a:r>
            <a:endParaRPr lang="en-US" altLang="ja-JP" sz="4400" b="1" dirty="0">
              <a:solidFill>
                <a:srgbClr val="A7D28F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520763" y="2595067"/>
            <a:ext cx="9150463" cy="3930277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63A6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5693358" y="2046156"/>
            <a:ext cx="805275" cy="366034"/>
          </a:xfrm>
          <a:prstGeom prst="triangle">
            <a:avLst/>
          </a:prstGeom>
          <a:solidFill>
            <a:srgbClr val="D6B8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591060" y="2996794"/>
            <a:ext cx="8801377" cy="383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400" b="1" i="0" dirty="0">
                <a:effectLst/>
                <a:latin typeface="Söhne"/>
              </a:rPr>
              <a:t>東大阪市健康部保健所　</a:t>
            </a:r>
            <a:r>
              <a:rPr lang="ja-JP" altLang="en-US" sz="2400" b="1" dirty="0">
                <a:latin typeface="Söhne"/>
              </a:rPr>
              <a:t>各</a:t>
            </a:r>
            <a:r>
              <a:rPr lang="ja-JP" altLang="en-US" sz="2400" b="1" i="0" dirty="0">
                <a:effectLst/>
                <a:latin typeface="Söhne"/>
              </a:rPr>
              <a:t>保健センター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b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管轄　　　　：　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3"/>
              </a:rPr>
              <a:t>所管保健センター町別一覧表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をご参照ください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電話番号　　：　東保健センター　　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072-982-2603</a:t>
            </a: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中保健センター　　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072-965-6411</a:t>
            </a:r>
          </a:p>
          <a:p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西保健センター　　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06-6788-0085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担当　　　　：　精神保健福祉担当</a:t>
            </a:r>
            <a:endParaRPr lang="en-US" altLang="ja-JP" dirty="0">
              <a:latin typeface="Söhne"/>
            </a:endParaRPr>
          </a:p>
          <a:p>
            <a:pPr algn="ctr">
              <a:lnSpc>
                <a:spcPct val="150000"/>
              </a:lnSpc>
            </a:pPr>
            <a:endParaRPr lang="ja-JP" altLang="en-US" dirty="0"/>
          </a:p>
        </p:txBody>
      </p:sp>
      <p:sp>
        <p:nvSpPr>
          <p:cNvPr id="10" name="楕円 9">
            <a:hlinkClick r:id="rId4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061539" y="85335"/>
            <a:ext cx="1332000" cy="1332000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A7D28F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A7D28F"/>
              </a:solidFill>
              <a:latin typeface="+mj-lt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03579" y="1508773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4ECEA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精神保健に関する相談は、下記にご連絡ください。</a:t>
            </a:r>
            <a:endParaRPr kumimoji="1" lang="ja-JP" altLang="en-US" dirty="0">
              <a:solidFill>
                <a:srgbClr val="D4ECEA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4504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779869"/>
          </a:xfrm>
          <a:prstGeom prst="roundRect">
            <a:avLst>
              <a:gd name="adj" fmla="val 21554"/>
            </a:avLst>
          </a:prstGeom>
          <a:solidFill>
            <a:srgbClr val="63A6D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A7D28F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999656" y="658134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A7D28F"/>
                </a:solidFill>
                <a:latin typeface="+mn-ea"/>
                <a:ea typeface="+mn-ea"/>
              </a:rPr>
              <a:t>窓口</a:t>
            </a:r>
            <a:endParaRPr lang="en-US" altLang="ja-JP" sz="4400" b="1" dirty="0">
              <a:solidFill>
                <a:srgbClr val="A7D28F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520763" y="2595067"/>
            <a:ext cx="9150463" cy="3930277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63A6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5693358" y="2046156"/>
            <a:ext cx="805275" cy="366034"/>
          </a:xfrm>
          <a:prstGeom prst="triangle">
            <a:avLst/>
          </a:prstGeom>
          <a:solidFill>
            <a:srgbClr val="D6B8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695305" y="2973102"/>
            <a:ext cx="880137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400" b="1" dirty="0">
                <a:latin typeface="Söhne"/>
              </a:rPr>
              <a:t>東大阪市立障害児者支援センター　レピラ</a:t>
            </a:r>
            <a:endParaRPr lang="en-US" altLang="ja-JP" sz="2400" b="1" dirty="0">
              <a:latin typeface="Söhne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400" b="1" dirty="0">
                <a:solidFill>
                  <a:schemeClr val="tx1"/>
                </a:solidFill>
                <a:latin typeface="Söhne"/>
                <a:ea typeface="メイリオ" panose="020B0604030504040204" pitchFamily="50" charset="-128"/>
              </a:rPr>
              <a:t>基幹相談支援センター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b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住所　　　　：　〒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578-0984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東大阪市菱江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丁目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34</a:t>
            </a:r>
          </a:p>
          <a:p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電話番号　　：　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072-975-5708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：　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072-975-5717</a:t>
            </a:r>
          </a:p>
          <a:p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ja-JP" altLang="en-US" dirty="0"/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061539" y="85335"/>
            <a:ext cx="1332000" cy="1332000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A7D28F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A7D28F"/>
              </a:solidFill>
              <a:latin typeface="+mj-lt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03579" y="1508773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4ECEA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地域移行を検討する時は、下記にご連絡ください。</a:t>
            </a:r>
            <a:endParaRPr kumimoji="1" lang="ja-JP" altLang="en-US" dirty="0">
              <a:solidFill>
                <a:srgbClr val="D4ECEA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6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63A6D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A7D28F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684590" y="519602"/>
            <a:ext cx="7560840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A7D28F"/>
                </a:solidFill>
                <a:latin typeface="+mn-ea"/>
                <a:ea typeface="+mn-ea"/>
              </a:rPr>
              <a:t>精神障がいにも対応した地域包括ケアシステムの構築のための</a:t>
            </a:r>
            <a:br>
              <a:rPr lang="en-US" altLang="ja-JP" sz="2400" b="1" dirty="0">
                <a:solidFill>
                  <a:srgbClr val="A7D28F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A7D28F"/>
                </a:solidFill>
                <a:latin typeface="+mn-ea"/>
                <a:ea typeface="+mn-ea"/>
              </a:rPr>
              <a:t>協議の場について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280570" y="212243"/>
            <a:ext cx="1332000" cy="1332000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A7D28F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A7D28F"/>
              </a:solidFill>
              <a:latin typeface="+mj-lt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502955" y="2141166"/>
            <a:ext cx="4080877" cy="857206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1107661" y="195741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A7D28F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D4ECEA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協議の場の名称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485529" y="5286842"/>
            <a:ext cx="4098303" cy="1454526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1113814" y="5088842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A7D28F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D4ECEA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協議の場の構成員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E2DFA0D6-74BE-45F8-B57B-5AA3227CEFB9}"/>
              </a:ext>
            </a:extLst>
          </p:cNvPr>
          <p:cNvSpPr txBox="1">
            <a:spLocks/>
          </p:cNvSpPr>
          <p:nvPr/>
        </p:nvSpPr>
        <p:spPr>
          <a:xfrm>
            <a:off x="838394" y="5491094"/>
            <a:ext cx="3008563" cy="1250274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・精神科医療機関関係者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・障害福祉サービス事業者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・基幹、委託相談支援事業者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・市役所障害福祉担当者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・学識経験者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・保健所担当者　　　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479376" y="3239138"/>
            <a:ext cx="4104456" cy="552155"/>
          </a:xfrm>
          <a:prstGeom prst="roundRect">
            <a:avLst>
              <a:gd name="adj" fmla="val 16492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1107661" y="3079201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A7D28F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D4ECEA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4871864" y="2155413"/>
            <a:ext cx="7056784" cy="4585955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5663952" y="1865088"/>
            <a:ext cx="5650232" cy="552155"/>
          </a:xfrm>
          <a:prstGeom prst="roundRect">
            <a:avLst>
              <a:gd name="adj" fmla="val 49068"/>
            </a:avLst>
          </a:prstGeom>
          <a:solidFill>
            <a:srgbClr val="A7D28F"/>
          </a:solidFill>
        </p:spPr>
        <p:txBody>
          <a:bodyPr vert="horz" lIns="91440" tIns="72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D4ECEA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5096817" y="2636912"/>
            <a:ext cx="6410236" cy="42210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厚生労働省「にも包括構築のための手引き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2019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」に記載されている７つの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ポイントに、東大阪市での現場の声をあてはめ「ひがしおおさか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ポイント」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を年度ごとにテーマを変え協議しています。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ポイントごとに到達度チェックを行い、進捗状況を明確化して「にも包括」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構築のために評価と改善を繰り返し行います。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＜ひがしおおさか７ポイント＞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①地域住民の理解増進　　②精神障害者本人の希望・ニーズ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③地域アセスメントに基づく目標設定とロードマップの作成及び検証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④支援者間のネットワークによる協働　　⑤保健所の役割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⑥精神医療の役割　　⑦障害福祉サービス等の利用と社会参加の促進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令和６年度の議題（④支援者間のネットワークによる協働）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　「ネットワークって何？」意見交換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回　「地域連携について」講義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　「顔の見える関係」他についてグループワーク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回　「まとめと東大阪市としてのネットワーク」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結論　　＜既存のネットワークを共通ツールを用いて強化（継続課題＞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973027" y="3491239"/>
            <a:ext cx="3008563" cy="3780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年４～５回程度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676959" y="2381932"/>
            <a:ext cx="3690849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東大阪市こころの健康推進連絡協議会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実務担当者会議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角丸四角形 1">
            <a:extLst>
              <a:ext uri="{FF2B5EF4-FFF2-40B4-BE49-F238E27FC236}">
                <a16:creationId xmlns:a16="http://schemas.microsoft.com/office/drawing/2014/main" id="{036FC4B8-2A27-4E65-BB45-B479CE7CD9F9}"/>
              </a:ext>
            </a:extLst>
          </p:cNvPr>
          <p:cNvSpPr/>
          <p:nvPr/>
        </p:nvSpPr>
        <p:spPr>
          <a:xfrm>
            <a:off x="511835" y="4063935"/>
            <a:ext cx="4080877" cy="946933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ADAC408-05F9-4923-B553-6F1448BF7C7E}"/>
              </a:ext>
            </a:extLst>
          </p:cNvPr>
          <p:cNvSpPr txBox="1">
            <a:spLocks/>
          </p:cNvSpPr>
          <p:nvPr/>
        </p:nvSpPr>
        <p:spPr>
          <a:xfrm>
            <a:off x="1116541" y="388018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A7D28F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D4ECEA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協議の場の事務局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B7F17C7B-EC69-4253-851A-A69D57A1F53B}"/>
              </a:ext>
            </a:extLst>
          </p:cNvPr>
          <p:cNvSpPr txBox="1">
            <a:spLocks/>
          </p:cNvSpPr>
          <p:nvPr/>
        </p:nvSpPr>
        <p:spPr>
          <a:xfrm>
            <a:off x="1128661" y="4380453"/>
            <a:ext cx="2866645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東大阪市健康部保健所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健康づくり課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6684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830355" y="1604172"/>
            <a:ext cx="10881419" cy="1382990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1912853" y="1809062"/>
            <a:ext cx="7938956" cy="55215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東大阪市　健康づくり課　ホームページ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2711624" y="2491179"/>
            <a:ext cx="8172913" cy="6093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en-US" altLang="ja-JP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https://www.city.higashiosaka.lg.jp/soshiki/12-4-0-0-0_25.html</a:t>
            </a: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376833" y="1871095"/>
            <a:ext cx="907044" cy="907044"/>
          </a:xfrm>
          <a:prstGeom prst="ellipse">
            <a:avLst/>
          </a:prstGeom>
          <a:solidFill>
            <a:srgbClr val="A7D28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D4ECEA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</a:t>
            </a:r>
            <a:endParaRPr kumimoji="1" lang="ja-JP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520767" y="332656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63A6D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910523" y="468277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A7D28F"/>
                </a:solidFill>
                <a:latin typeface="+mn-ea"/>
                <a:ea typeface="+mn-ea"/>
              </a:rPr>
              <a:t>情報提供</a:t>
            </a:r>
            <a:endParaRPr lang="en-US" altLang="ja-JP" sz="4400" b="1" dirty="0">
              <a:solidFill>
                <a:srgbClr val="A7D28F"/>
              </a:solidFill>
              <a:latin typeface="+mn-ea"/>
              <a:ea typeface="+mn-ea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1032288" y="171102"/>
            <a:ext cx="1332000" cy="1332000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A7D28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03</a:t>
            </a:r>
            <a:endParaRPr lang="ja-JP" altLang="en-US" sz="4800" dirty="0">
              <a:solidFill>
                <a:srgbClr val="A7D28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角丸四角形 1">
            <a:extLst>
              <a:ext uri="{FF2B5EF4-FFF2-40B4-BE49-F238E27FC236}">
                <a16:creationId xmlns:a16="http://schemas.microsoft.com/office/drawing/2014/main" id="{F698F395-27B3-40BA-BC86-0583CAFC50F8}"/>
              </a:ext>
            </a:extLst>
          </p:cNvPr>
          <p:cNvSpPr/>
          <p:nvPr/>
        </p:nvSpPr>
        <p:spPr>
          <a:xfrm>
            <a:off x="830355" y="4848385"/>
            <a:ext cx="10881419" cy="1418656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14AE2309-CA60-42F6-BB3B-0DEF8619EF19}"/>
              </a:ext>
            </a:extLst>
          </p:cNvPr>
          <p:cNvSpPr txBox="1">
            <a:spLocks/>
          </p:cNvSpPr>
          <p:nvPr/>
        </p:nvSpPr>
        <p:spPr>
          <a:xfrm>
            <a:off x="3287688" y="5672822"/>
            <a:ext cx="8287794" cy="13767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en-US" altLang="ja-JP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https://www.city.higashiosaka.lg.jp/0000042474.html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2126520" y="5038199"/>
            <a:ext cx="7938956" cy="9559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東大阪市　自立支援協議会　ホームページ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830355" y="3223580"/>
            <a:ext cx="10881419" cy="1328175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0" name="円/楕円 22">
            <a:extLst>
              <a:ext uri="{FF2B5EF4-FFF2-40B4-BE49-F238E27FC236}">
                <a16:creationId xmlns:a16="http://schemas.microsoft.com/office/drawing/2014/main" id="{3A62BE9F-F21A-4C2E-A9EE-8BE8C90E40D8}"/>
              </a:ext>
            </a:extLst>
          </p:cNvPr>
          <p:cNvSpPr/>
          <p:nvPr/>
        </p:nvSpPr>
        <p:spPr>
          <a:xfrm>
            <a:off x="376833" y="3464251"/>
            <a:ext cx="907044" cy="907044"/>
          </a:xfrm>
          <a:prstGeom prst="ellipse">
            <a:avLst/>
          </a:prstGeom>
          <a:solidFill>
            <a:srgbClr val="A7D28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D4ECEA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2</a:t>
            </a:r>
            <a:endParaRPr kumimoji="1" lang="ja-JP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1942126" y="3437523"/>
            <a:ext cx="7938956" cy="55215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基幹相談支援センター　ホームページ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4151784" y="4035683"/>
            <a:ext cx="8172913" cy="6093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en-US" altLang="ja-JP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https://hsj.or.jp/publics/index/32/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円/楕円 22">
            <a:extLst>
              <a:ext uri="{FF2B5EF4-FFF2-40B4-BE49-F238E27FC236}">
                <a16:creationId xmlns:a16="http://schemas.microsoft.com/office/drawing/2014/main" id="{3A62BE9F-F21A-4C2E-A9EE-8BE8C90E40D8}"/>
              </a:ext>
            </a:extLst>
          </p:cNvPr>
          <p:cNvSpPr/>
          <p:nvPr/>
        </p:nvSpPr>
        <p:spPr>
          <a:xfrm>
            <a:off x="376833" y="5104191"/>
            <a:ext cx="907044" cy="907044"/>
          </a:xfrm>
          <a:prstGeom prst="ellipse">
            <a:avLst/>
          </a:prstGeom>
          <a:solidFill>
            <a:srgbClr val="A7D28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b="1" dirty="0">
                <a:solidFill>
                  <a:srgbClr val="D4ECEA"/>
                </a:solidFill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3</a:t>
            </a:r>
            <a:endParaRPr kumimoji="1" lang="ja-JP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3052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304,1,Slide49"/>
</p:tagLst>
</file>

<file path=ppt/theme/theme1.xml><?xml version="1.0" encoding="utf-8"?>
<a:theme xmlns:a="http://schemas.openxmlformats.org/drawingml/2006/main" name="Office 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メイリオ　Segoe　UI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573</Words>
  <Application>Microsoft Office PowerPoint</Application>
  <PresentationFormat>ワイド画面</PresentationFormat>
  <Paragraphs>93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Söhne</vt:lpstr>
      <vt:lpstr>メイリオ</vt:lpstr>
      <vt:lpstr>游ゴシック</vt:lpstr>
      <vt:lpstr>Arial</vt:lpstr>
      <vt:lpstr>Calibri</vt:lpstr>
      <vt:lpstr>Segoe UI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2026-02-12T12:26:03Z</dcterms:modified>
</cp:coreProperties>
</file>