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rkM4SrMzkbkxVDzkKwKIJg==" hashData="flPK7Z6xot98TqXdcQw5RV0bJyIK131v+JYqPoEQkn43mrTZ5RFsuaIxObYr5MxCmhzbikmaw2b+anS09AsRhA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0" autoAdjust="0"/>
    <p:restoredTop sz="94660"/>
  </p:normalViewPr>
  <p:slideViewPr>
    <p:cSldViewPr snapToGrid="0">
      <p:cViewPr varScale="1">
        <p:scale>
          <a:sx n="93" d="100"/>
          <a:sy n="93" d="100"/>
        </p:scale>
        <p:origin x="53" y="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ja-JP" sz="1800" b="0" strike="noStrike" spc="-1">
                <a:solidFill>
                  <a:srgbClr val="000000"/>
                </a:solidFill>
                <a:latin typeface="Segoe UI"/>
              </a:rPr>
              <a:t>クリックしてスライドを移動</a:t>
            </a:r>
            <a:endParaRPr lang="en-US" sz="180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ja-JP" sz="2000" b="0" strike="noStrike" spc="-1">
                <a:latin typeface="Arial"/>
              </a:rPr>
              <a:t>クリックしてノートの書式を編集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n-US" sz="1400" b="0" strike="noStrike" spc="-1">
                <a:latin typeface="游明朝"/>
              </a:rPr>
              <a:t>&lt;ヘッダー&gt;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dt" idx="3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buNone/>
              <a:defRPr lang="en-US" sz="1400" b="0" strike="noStrike" spc="-1">
                <a:latin typeface="游明朝"/>
              </a:defRPr>
            </a:lvl1pPr>
          </a:lstStyle>
          <a:p>
            <a:pPr algn="r">
              <a:buNone/>
            </a:pPr>
            <a:r>
              <a:rPr lang="en-US" sz="1400" b="0" strike="noStrike" spc="-1">
                <a:latin typeface="游明朝"/>
              </a:rPr>
              <a:t>&lt;日付/時刻&gt;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ft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>
              <a:defRPr lang="en-US" sz="1400" b="0" strike="noStrike" spc="-1">
                <a:latin typeface="游明朝"/>
              </a:defRPr>
            </a:lvl1pPr>
          </a:lstStyle>
          <a:p>
            <a:r>
              <a:rPr lang="en-US" sz="1400" b="0" strike="noStrike" spc="-1">
                <a:latin typeface="游明朝"/>
              </a:rPr>
              <a:t>&lt;フッター&gt;</a:t>
            </a:r>
          </a:p>
        </p:txBody>
      </p:sp>
      <p:sp>
        <p:nvSpPr>
          <p:cNvPr id="46" name="PlaceHolder 6"/>
          <p:cNvSpPr>
            <a:spLocks noGrp="1"/>
          </p:cNvSpPr>
          <p:nvPr>
            <p:ph type="sldNum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buNone/>
              <a:defRPr lang="en-US" sz="1400" b="0" strike="noStrike" spc="-1">
                <a:latin typeface="游明朝"/>
              </a:defRPr>
            </a:lvl1pPr>
          </a:lstStyle>
          <a:p>
            <a:pPr algn="r">
              <a:buNone/>
            </a:pPr>
            <a:fld id="{594FBDE5-54DD-4479-8423-EEFD331E82C7}" type="slidenum">
              <a:rPr lang="en-US" sz="1400" b="0" strike="noStrike" spc="-1">
                <a:latin typeface="游明朝"/>
              </a:rPr>
              <a:t>‹#›</a:t>
            </a:fld>
            <a:endParaRPr lang="en-US" sz="1400" b="0" strike="noStrike" spc="-1">
              <a:latin typeface="游明朝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3050" cy="3725863"/>
          </a:xfrm>
          <a:prstGeom prst="rect">
            <a:avLst/>
          </a:prstGeom>
          <a:ln w="0">
            <a:noFill/>
          </a:ln>
        </p:spPr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681120" y="4721400"/>
            <a:ext cx="5444640" cy="4471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endParaRPr lang="en-US" sz="2000" b="0" strike="noStrike" spc="-1"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sldNum" idx="6"/>
          </p:nvPr>
        </p:nvSpPr>
        <p:spPr>
          <a:xfrm>
            <a:off x="3855960" y="9441000"/>
            <a:ext cx="2949120" cy="4964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lang="en-US" sz="1200" b="0" strike="noStrike" spc="-1">
                <a:latin typeface="游明朝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B7A01851-3DD8-44BD-B985-6713E8219A3E}" type="slidenum">
              <a:rPr lang="en-US" sz="1200" b="0" strike="noStrike" spc="-1">
                <a:latin typeface="游明朝"/>
              </a:rPr>
              <a:t>1</a:t>
            </a:fld>
            <a:endParaRPr lang="en-US" sz="1200" b="0" strike="noStrike" spc="-1">
              <a:latin typeface="游明朝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2160" y="746280"/>
            <a:ext cx="6622560" cy="3725640"/>
          </a:xfrm>
          <a:prstGeom prst="rect">
            <a:avLst/>
          </a:prstGeom>
          <a:ln w="0">
            <a:noFill/>
          </a:ln>
        </p:spPr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681120" y="4721400"/>
            <a:ext cx="5444640" cy="4471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endParaRPr lang="en-US" sz="2000" b="0" strike="noStrike" spc="-1">
              <a:latin typeface="Arial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 type="sldNum" idx="7"/>
          </p:nvPr>
        </p:nvSpPr>
        <p:spPr>
          <a:xfrm>
            <a:off x="3855960" y="9441000"/>
            <a:ext cx="2949120" cy="4964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lang="en-US" sz="1200" b="0" strike="noStrike" spc="-1">
                <a:latin typeface="游明朝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819CB696-0AD7-4919-A05D-06F840621E00}" type="slidenum">
              <a:rPr lang="en-US" sz="1200" b="0" strike="noStrike" spc="-1">
                <a:latin typeface="游明朝"/>
              </a:rPr>
              <a:t>2</a:t>
            </a:fld>
            <a:endParaRPr lang="en-US" sz="1200" b="0" strike="noStrike" spc="-1">
              <a:latin typeface="游明朝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3050" cy="3725863"/>
          </a:xfrm>
          <a:prstGeom prst="rect">
            <a:avLst/>
          </a:prstGeom>
          <a:ln w="0">
            <a:noFill/>
          </a:ln>
        </p:spPr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681120" y="4721400"/>
            <a:ext cx="5444640" cy="4471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endParaRPr lang="en-US" sz="2000" b="0" strike="noStrike" spc="-1">
              <a:latin typeface="Arial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 type="sldNum" idx="8"/>
          </p:nvPr>
        </p:nvSpPr>
        <p:spPr>
          <a:xfrm>
            <a:off x="3855960" y="9441000"/>
            <a:ext cx="2949120" cy="4964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buNone/>
              <a:defRPr lang="en-US" sz="1200" b="0" strike="noStrike" spc="-1">
                <a:latin typeface="游明朝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92D3BC85-F9FA-4EB4-BCE1-178EC9E02890}" type="slidenum">
              <a:rPr lang="en-US" sz="1200" b="0" strike="noStrike" spc="-1">
                <a:latin typeface="游明朝"/>
              </a:rPr>
              <a:t>3</a:t>
            </a:fld>
            <a:endParaRPr lang="en-US" sz="1200" b="0" strike="noStrike" spc="-1">
              <a:latin typeface="游明朝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914400" y="2130480"/>
            <a:ext cx="10362960" cy="146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914400" y="2130480"/>
            <a:ext cx="10362960" cy="146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914400" y="2130480"/>
            <a:ext cx="10362960" cy="146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7000"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7000"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7000"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7000"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7000"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7000"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914400" y="2130480"/>
            <a:ext cx="10362960" cy="146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914400" y="2130480"/>
            <a:ext cx="10362960" cy="146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914400" y="2130480"/>
            <a:ext cx="10362960" cy="146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914400" y="2130480"/>
            <a:ext cx="10362960" cy="146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914400" y="2130480"/>
            <a:ext cx="10362960" cy="6813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914400" y="2130480"/>
            <a:ext cx="10362960" cy="146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914400" y="2130480"/>
            <a:ext cx="10362960" cy="146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914400" y="2130480"/>
            <a:ext cx="10362960" cy="1469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94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 5"/>
          <p:cNvSpPr/>
          <p:nvPr/>
        </p:nvSpPr>
        <p:spPr>
          <a:xfrm>
            <a:off x="9264240" y="6400800"/>
            <a:ext cx="284436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r">
              <a:lnSpc>
                <a:spcPct val="100000"/>
              </a:lnSpc>
              <a:buNone/>
            </a:pPr>
            <a:fld id="{1E1FD08B-1497-4E7A-BBAE-33DF1AD6DA12}" type="slidenum">
              <a:rPr lang="en-US" sz="2210" b="0" strike="noStrike" spc="-1">
                <a:solidFill>
                  <a:srgbClr val="000000"/>
                </a:solidFill>
                <a:latin typeface="Segoe UI"/>
                <a:ea typeface="メイリオ"/>
              </a:rPr>
              <a:t>‹#›</a:t>
            </a:fld>
            <a:endParaRPr lang="en-US" sz="2210" b="0" strike="noStrike" spc="-1">
              <a:latin typeface="Arial"/>
            </a:endParaRPr>
          </a:p>
        </p:txBody>
      </p:sp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914400" y="2130480"/>
            <a:ext cx="10362960" cy="14695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ja-JP" sz="5420" b="0" strike="noStrike" spc="-1">
                <a:solidFill>
                  <a:srgbClr val="000000"/>
                </a:solidFill>
                <a:latin typeface="Segoe UI"/>
                <a:ea typeface="メイリオ"/>
              </a:rPr>
              <a:t>マスタ タイトルの書式設定</a:t>
            </a:r>
            <a:endParaRPr lang="en-US" sz="5420" b="0" strike="noStrike" spc="-1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dt" idx="1"/>
          </p:nvPr>
        </p:nvSpPr>
        <p:spPr>
          <a:xfrm>
            <a:off x="609480" y="6356520"/>
            <a:ext cx="2844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lang="en-US" sz="1480" b="0" strike="noStrike" spc="-1">
                <a:solidFill>
                  <a:srgbClr val="8B8B8B"/>
                </a:solidFill>
                <a:latin typeface="Segoe UI"/>
                <a:ea typeface="メイリオ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en-US" sz="1480" b="0" strike="noStrike" spc="-1">
                <a:solidFill>
                  <a:srgbClr val="8B8B8B"/>
                </a:solidFill>
                <a:latin typeface="Segoe UI"/>
                <a:ea typeface="メイリオ"/>
              </a:rPr>
              <a:t>&lt;日付/時刻&gt;</a:t>
            </a:r>
            <a:endParaRPr lang="en-US" sz="1480" b="0" strike="noStrike" spc="-1">
              <a:latin typeface="游明朝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ftr" idx="2"/>
          </p:nvPr>
        </p:nvSpPr>
        <p:spPr>
          <a:xfrm>
            <a:off x="4165560" y="6356520"/>
            <a:ext cx="386028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lang="en-US" sz="1400" b="0" strike="noStrike" spc="-1">
                <a:latin typeface="游明朝"/>
              </a:defRPr>
            </a:lvl1pPr>
          </a:lstStyle>
          <a:p>
            <a:pPr algn="ctr">
              <a:buNone/>
            </a:pPr>
            <a:r>
              <a:rPr lang="en-US" sz="1400" b="0" strike="noStrike" spc="-1">
                <a:latin typeface="游明朝"/>
              </a:rPr>
              <a:t>&lt;フッター&gt;</a:t>
            </a:r>
          </a:p>
        </p:txBody>
      </p:sp>
      <p:sp>
        <p:nvSpPr>
          <p:cNvPr id="4" name="PlaceHolder 4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ja-JP" sz="3940" b="0" strike="noStrike" spc="-1">
                <a:solidFill>
                  <a:srgbClr val="000000"/>
                </a:solidFill>
                <a:latin typeface="Segoe UI"/>
              </a:rPr>
              <a:t>クリックしてアウトラインのテキストを編集</a:t>
            </a:r>
            <a:endParaRPr lang="en-US" sz="3940" b="0" strike="noStrike" spc="-1">
              <a:solidFill>
                <a:srgbClr val="000000"/>
              </a:solidFill>
              <a:latin typeface="Segoe UI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950" b="0" strike="noStrike" spc="-1">
                <a:solidFill>
                  <a:srgbClr val="000000"/>
                </a:solidFill>
                <a:latin typeface="Segoe UI"/>
              </a:rPr>
              <a:t>2</a:t>
            </a:r>
            <a:r>
              <a:rPr lang="ja-JP" sz="2950" b="0" strike="noStrike" spc="-1">
                <a:solidFill>
                  <a:srgbClr val="000000"/>
                </a:solidFill>
                <a:latin typeface="Segoe UI"/>
              </a:rPr>
              <a:t>レベル目のアウトライン</a:t>
            </a:r>
            <a:endParaRPr lang="en-US" sz="2950" b="0" strike="noStrike" spc="-1">
              <a:solidFill>
                <a:srgbClr val="000000"/>
              </a:solidFill>
              <a:latin typeface="Segoe UI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70" b="0" strike="noStrike" spc="-1">
                <a:solidFill>
                  <a:srgbClr val="000000"/>
                </a:solidFill>
                <a:latin typeface="Segoe UI"/>
              </a:rPr>
              <a:t>3</a:t>
            </a:r>
            <a:r>
              <a:rPr lang="ja-JP" sz="2470" b="0" strike="noStrike" spc="-1">
                <a:solidFill>
                  <a:srgbClr val="000000"/>
                </a:solidFill>
                <a:latin typeface="Segoe UI"/>
              </a:rPr>
              <a:t>レベル目のアウトライン</a:t>
            </a:r>
            <a:endParaRPr lang="en-US" sz="2470" b="0" strike="noStrike" spc="-1">
              <a:solidFill>
                <a:srgbClr val="000000"/>
              </a:solidFill>
              <a:latin typeface="Segoe UI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70" b="0" strike="noStrike" spc="-1">
                <a:solidFill>
                  <a:srgbClr val="000000"/>
                </a:solidFill>
                <a:latin typeface="Segoe UI"/>
              </a:rPr>
              <a:t>4</a:t>
            </a:r>
            <a:r>
              <a:rPr lang="ja-JP" sz="2470" b="0" strike="noStrike" spc="-1">
                <a:solidFill>
                  <a:srgbClr val="000000"/>
                </a:solidFill>
                <a:latin typeface="Segoe UI"/>
              </a:rPr>
              <a:t>レベル目のアウトライン</a:t>
            </a:r>
            <a:endParaRPr lang="en-US" sz="2470" b="0" strike="noStrike" spc="-1">
              <a:solidFill>
                <a:srgbClr val="000000"/>
              </a:solidFill>
              <a:latin typeface="Segoe UI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Segoe UI"/>
              </a:rPr>
              <a:t>5</a:t>
            </a:r>
            <a:r>
              <a:rPr lang="ja-JP" sz="2000" b="0" strike="noStrike" spc="-1">
                <a:solidFill>
                  <a:srgbClr val="000000"/>
                </a:solidFill>
                <a:latin typeface="Segoe UI"/>
              </a:rPr>
              <a:t>レベル目のアウトライン</a:t>
            </a:r>
            <a:endParaRPr lang="en-US" sz="2000" b="0" strike="noStrike" spc="-1">
              <a:solidFill>
                <a:srgbClr val="000000"/>
              </a:solidFill>
              <a:latin typeface="Segoe UI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Segoe UI"/>
              </a:rPr>
              <a:t>6</a:t>
            </a:r>
            <a:r>
              <a:rPr lang="ja-JP" sz="2000" b="0" strike="noStrike" spc="-1">
                <a:solidFill>
                  <a:srgbClr val="000000"/>
                </a:solidFill>
                <a:latin typeface="Segoe UI"/>
              </a:rPr>
              <a:t>レベル目のアウトライン</a:t>
            </a:r>
            <a:endParaRPr lang="en-US" sz="2000" b="0" strike="noStrike" spc="-1">
              <a:solidFill>
                <a:srgbClr val="000000"/>
              </a:solidFill>
              <a:latin typeface="Segoe UI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Segoe UI"/>
              </a:rPr>
              <a:t>7</a:t>
            </a:r>
            <a:r>
              <a:rPr lang="ja-JP" sz="2000" b="0" strike="noStrike" spc="-1">
                <a:solidFill>
                  <a:srgbClr val="000000"/>
                </a:solidFill>
                <a:latin typeface="Segoe UI"/>
              </a:rPr>
              <a:t>レベル目のアウトライン</a:t>
            </a:r>
            <a:endParaRPr lang="en-US" sz="2000" b="0" strike="noStrike" spc="-1">
              <a:solidFill>
                <a:srgbClr val="000000"/>
              </a:solidFill>
              <a:latin typeface="Segoe U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楕円 6">
            <a:hlinkClick r:id=""/>
          </p:cNvPr>
          <p:cNvSpPr/>
          <p:nvPr/>
        </p:nvSpPr>
        <p:spPr>
          <a:xfrm>
            <a:off x="3503520" y="1677240"/>
            <a:ext cx="2126160" cy="2126160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4800" b="0" strike="noStrike" spc="-1">
                <a:solidFill>
                  <a:srgbClr val="D6B845"/>
                </a:solidFill>
                <a:latin typeface="Segoe UI"/>
                <a:ea typeface="メイリオ"/>
              </a:rPr>
              <a:t>01</a:t>
            </a:r>
            <a:endParaRPr lang="en-US" sz="4800" b="0" strike="noStrike" spc="-1">
              <a:latin typeface="Arial"/>
            </a:endParaRPr>
          </a:p>
        </p:txBody>
      </p:sp>
      <p:sp>
        <p:nvSpPr>
          <p:cNvPr id="48" name="タイトル 1"/>
          <p:cNvSpPr/>
          <p:nvPr/>
        </p:nvSpPr>
        <p:spPr>
          <a:xfrm>
            <a:off x="3139920" y="4016880"/>
            <a:ext cx="2785320" cy="916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 algn="ctr">
              <a:lnSpc>
                <a:spcPts val="2999"/>
              </a:lnSpc>
              <a:buNone/>
            </a:pPr>
            <a:r>
              <a:rPr lang="ja-JP" sz="2400" b="1" strike="noStrike" spc="-1">
                <a:solidFill>
                  <a:srgbClr val="D6B845"/>
                </a:solidFill>
                <a:latin typeface="メイリオ"/>
                <a:ea typeface="メイリオ"/>
              </a:rPr>
              <a:t>窓口</a:t>
            </a:r>
            <a:endParaRPr lang="en-US" sz="2400" b="0" strike="noStrike" spc="-1">
              <a:latin typeface="Arial"/>
            </a:endParaRPr>
          </a:p>
        </p:txBody>
      </p:sp>
      <p:sp>
        <p:nvSpPr>
          <p:cNvPr id="49" name="タイトル 1"/>
          <p:cNvSpPr/>
          <p:nvPr/>
        </p:nvSpPr>
        <p:spPr>
          <a:xfrm>
            <a:off x="3174120" y="5028120"/>
            <a:ext cx="2785320" cy="1063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>
              <a:lnSpc>
                <a:spcPct val="100000"/>
              </a:lnSpc>
              <a:buNone/>
            </a:pPr>
            <a:r>
              <a:rPr lang="ja-JP" sz="1600" b="0" strike="noStrike" spc="-1">
                <a:solidFill>
                  <a:srgbClr val="000000"/>
                </a:solidFill>
                <a:latin typeface="メイリオ"/>
                <a:ea typeface="メイリオ"/>
              </a:rPr>
              <a:t>地域移行を検討したい時の連絡先はこちらです。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50" name="タイトル 1"/>
          <p:cNvSpPr/>
          <p:nvPr/>
        </p:nvSpPr>
        <p:spPr>
          <a:xfrm>
            <a:off x="5972760" y="4016880"/>
            <a:ext cx="2957400" cy="916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 algn="ctr">
              <a:lnSpc>
                <a:spcPts val="2999"/>
              </a:lnSpc>
              <a:buNone/>
            </a:pPr>
            <a:r>
              <a:rPr lang="ja-JP" sz="2400" b="1" strike="noStrike" spc="-1">
                <a:solidFill>
                  <a:srgbClr val="D6B845"/>
                </a:solidFill>
                <a:latin typeface="メイリオ"/>
                <a:ea typeface="メイリオ"/>
              </a:rPr>
              <a:t>「にも包括」</a:t>
            </a:r>
            <a:br>
              <a:rPr sz="2400"/>
            </a:br>
            <a:r>
              <a:rPr lang="ja-JP" sz="2400" b="1" strike="noStrike" spc="-1">
                <a:solidFill>
                  <a:srgbClr val="D6B845"/>
                </a:solidFill>
                <a:latin typeface="メイリオ"/>
                <a:ea typeface="メイリオ"/>
              </a:rPr>
              <a:t>協議の場</a:t>
            </a:r>
            <a:endParaRPr lang="en-US" sz="2400" b="0" strike="noStrike" spc="-1">
              <a:latin typeface="Arial"/>
            </a:endParaRPr>
          </a:p>
        </p:txBody>
      </p:sp>
      <p:sp>
        <p:nvSpPr>
          <p:cNvPr id="51" name="タイトル 1"/>
          <p:cNvSpPr/>
          <p:nvPr/>
        </p:nvSpPr>
        <p:spPr>
          <a:xfrm>
            <a:off x="6058800" y="5019480"/>
            <a:ext cx="2785320" cy="1063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>
              <a:lnSpc>
                <a:spcPct val="100000"/>
              </a:lnSpc>
              <a:buNone/>
            </a:pPr>
            <a:r>
              <a:rPr lang="ja-JP" sz="1600" b="0" strike="noStrike" spc="-1">
                <a:solidFill>
                  <a:srgbClr val="000000"/>
                </a:solidFill>
                <a:latin typeface="メイリオ"/>
                <a:ea typeface="メイリオ"/>
              </a:rPr>
              <a:t>「にも包括」協議の場では、こんな活動をしています。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52" name="タイトル 1"/>
          <p:cNvSpPr/>
          <p:nvPr/>
        </p:nvSpPr>
        <p:spPr>
          <a:xfrm>
            <a:off x="8943840" y="5010840"/>
            <a:ext cx="2785320" cy="1063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>
              <a:lnSpc>
                <a:spcPct val="100000"/>
              </a:lnSpc>
              <a:buNone/>
            </a:pPr>
            <a:r>
              <a:rPr lang="ja-JP" sz="1600" b="0" strike="noStrike" spc="-1">
                <a:solidFill>
                  <a:srgbClr val="000000"/>
                </a:solidFill>
                <a:latin typeface="メイリオ"/>
                <a:ea typeface="メイリオ"/>
              </a:rPr>
              <a:t>こんな情報があります。</a:t>
            </a:r>
            <a:endParaRPr lang="en-US" sz="1600" b="0" strike="noStrike" spc="-1">
              <a:latin typeface="Arial"/>
            </a:endParaRPr>
          </a:p>
        </p:txBody>
      </p:sp>
      <p:sp>
        <p:nvSpPr>
          <p:cNvPr id="53" name="タイトル 1"/>
          <p:cNvSpPr/>
          <p:nvPr/>
        </p:nvSpPr>
        <p:spPr>
          <a:xfrm>
            <a:off x="3503520" y="85320"/>
            <a:ext cx="8731440" cy="401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 algn="r">
              <a:lnSpc>
                <a:spcPct val="100000"/>
              </a:lnSpc>
              <a:buNone/>
            </a:pPr>
            <a:r>
              <a:rPr lang="ja-JP" sz="2000" b="1" strike="noStrike" spc="-1">
                <a:solidFill>
                  <a:srgbClr val="D6B845"/>
                </a:solidFill>
                <a:latin typeface="メイリオ"/>
                <a:ea typeface="メイリオ"/>
              </a:rPr>
              <a:t>大阪府版「にも包括」ポータルサイト　情報シート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54" name="正方形/長方形 1"/>
          <p:cNvSpPr/>
          <p:nvPr/>
        </p:nvSpPr>
        <p:spPr>
          <a:xfrm>
            <a:off x="0" y="0"/>
            <a:ext cx="2869560" cy="6857640"/>
          </a:xfrm>
          <a:prstGeom prst="rect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ja-JP" altLang="en-US"/>
          </a:p>
        </p:txBody>
      </p:sp>
      <p:sp>
        <p:nvSpPr>
          <p:cNvPr id="55" name="タイトル 1"/>
          <p:cNvSpPr/>
          <p:nvPr/>
        </p:nvSpPr>
        <p:spPr>
          <a:xfrm>
            <a:off x="326880" y="2421720"/>
            <a:ext cx="2418120" cy="637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51500" lnSpcReduction="10000"/>
          </a:bodyPr>
          <a:lstStyle/>
          <a:p>
            <a:pPr algn="ctr">
              <a:lnSpc>
                <a:spcPct val="100000"/>
              </a:lnSpc>
              <a:buNone/>
            </a:pPr>
            <a:r>
              <a:rPr lang="ja-JP" sz="8000" b="1" strike="noStrike" spc="299">
                <a:solidFill>
                  <a:srgbClr val="FFFDE1"/>
                </a:solidFill>
                <a:latin typeface="Arial"/>
                <a:ea typeface="メイリオ"/>
              </a:rPr>
              <a:t>羽曳野市</a:t>
            </a:r>
            <a:endParaRPr lang="en-US" sz="8000" b="0" strike="noStrike" spc="-1">
              <a:latin typeface="Arial"/>
            </a:endParaRPr>
          </a:p>
        </p:txBody>
      </p:sp>
      <p:sp>
        <p:nvSpPr>
          <p:cNvPr id="56" name="直線コネクタ 9"/>
          <p:cNvSpPr/>
          <p:nvPr/>
        </p:nvSpPr>
        <p:spPr>
          <a:xfrm>
            <a:off x="3144600" y="476640"/>
            <a:ext cx="9017640" cy="360"/>
          </a:xfrm>
          <a:prstGeom prst="line">
            <a:avLst/>
          </a:prstGeom>
          <a:ln>
            <a:solidFill>
              <a:srgbClr val="D6B84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ja-JP" altLang="en-US"/>
          </a:p>
        </p:txBody>
      </p:sp>
      <p:sp>
        <p:nvSpPr>
          <p:cNvPr id="57" name="楕円 2"/>
          <p:cNvSpPr/>
          <p:nvPr/>
        </p:nvSpPr>
        <p:spPr>
          <a:xfrm>
            <a:off x="549360" y="512280"/>
            <a:ext cx="1770480" cy="1770480"/>
          </a:xfrm>
          <a:prstGeom prst="ellipse">
            <a:avLst/>
          </a:prstGeom>
          <a:solidFill>
            <a:srgbClr val="FFFD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ja-JP" altLang="en-US"/>
          </a:p>
        </p:txBody>
      </p:sp>
      <p:sp>
        <p:nvSpPr>
          <p:cNvPr id="58" name="楕円 15">
            <a:hlinkClick r:id=""/>
          </p:cNvPr>
          <p:cNvSpPr/>
          <p:nvPr/>
        </p:nvSpPr>
        <p:spPr>
          <a:xfrm>
            <a:off x="6388560" y="1597680"/>
            <a:ext cx="2126160" cy="2126160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4800" b="0" strike="noStrike" spc="-1">
                <a:solidFill>
                  <a:srgbClr val="D6B845"/>
                </a:solidFill>
                <a:latin typeface="Segoe UI"/>
                <a:ea typeface="メイリオ"/>
              </a:rPr>
              <a:t>02</a:t>
            </a:r>
            <a:endParaRPr lang="en-US" sz="4800" b="0" strike="noStrike" spc="-1">
              <a:latin typeface="Arial"/>
            </a:endParaRPr>
          </a:p>
        </p:txBody>
      </p:sp>
      <p:pic>
        <p:nvPicPr>
          <p:cNvPr id="59" name="グラフィックス 12" descr="ダンス 単色塗りつぶし"/>
          <p:cNvPicPr/>
          <p:nvPr/>
        </p:nvPicPr>
        <p:blipFill>
          <a:blip r:embed="rId3"/>
          <a:stretch/>
        </p:blipFill>
        <p:spPr>
          <a:xfrm>
            <a:off x="977760" y="980640"/>
            <a:ext cx="914040" cy="9140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角丸四角形 1"/>
          <p:cNvSpPr/>
          <p:nvPr/>
        </p:nvSpPr>
        <p:spPr>
          <a:xfrm>
            <a:off x="1520640" y="332640"/>
            <a:ext cx="9150120" cy="1779480"/>
          </a:xfrm>
          <a:prstGeom prst="roundRect">
            <a:avLst>
              <a:gd name="adj" fmla="val 21554"/>
            </a:avLst>
          </a:prstGeom>
          <a:solidFill>
            <a:srgbClr val="B32425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ja-JP" sz="2800" b="1" strike="noStrike" spc="-1">
                <a:solidFill>
                  <a:srgbClr val="FFFFFF"/>
                </a:solidFill>
                <a:latin typeface="Segoe UI"/>
                <a:ea typeface="メイリオ"/>
              </a:rPr>
              <a:t>　　</a:t>
            </a:r>
            <a:endParaRPr lang="en-US" sz="2800" b="0" strike="noStrike" spc="-1">
              <a:latin typeface="Arial"/>
            </a:endParaRPr>
          </a:p>
        </p:txBody>
      </p:sp>
      <p:sp>
        <p:nvSpPr>
          <p:cNvPr id="61" name="タイトル 1"/>
          <p:cNvSpPr/>
          <p:nvPr/>
        </p:nvSpPr>
        <p:spPr>
          <a:xfrm>
            <a:off x="2999520" y="658080"/>
            <a:ext cx="5943240" cy="892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ja-JP" sz="4400" b="1" strike="noStrike" spc="-1">
                <a:solidFill>
                  <a:srgbClr val="D6B845"/>
                </a:solidFill>
                <a:latin typeface="メイリオ"/>
                <a:ea typeface="メイリオ"/>
              </a:rPr>
              <a:t>窓口</a:t>
            </a:r>
            <a:endParaRPr lang="en-US" sz="4400" b="0" strike="noStrike" spc="-1">
              <a:latin typeface="Arial"/>
            </a:endParaRPr>
          </a:p>
        </p:txBody>
      </p:sp>
      <p:sp>
        <p:nvSpPr>
          <p:cNvPr id="62" name="角丸四角形 2"/>
          <p:cNvSpPr/>
          <p:nvPr/>
        </p:nvSpPr>
        <p:spPr>
          <a:xfrm>
            <a:off x="1520640" y="2595240"/>
            <a:ext cx="9150120" cy="3929760"/>
          </a:xfrm>
          <a:prstGeom prst="roundRect">
            <a:avLst>
              <a:gd name="adj" fmla="val 5612"/>
            </a:avLst>
          </a:prstGeom>
          <a:solidFill>
            <a:schemeClr val="bg1"/>
          </a:solidFill>
          <a:ln w="57150">
            <a:solidFill>
              <a:srgbClr val="B32425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ja-JP" altLang="en-US"/>
          </a:p>
        </p:txBody>
      </p:sp>
      <p:sp>
        <p:nvSpPr>
          <p:cNvPr id="63" name="三角形 5"/>
          <p:cNvSpPr/>
          <p:nvPr/>
        </p:nvSpPr>
        <p:spPr>
          <a:xfrm flipV="1">
            <a:off x="5693400" y="2046240"/>
            <a:ext cx="804960" cy="365760"/>
          </a:xfrm>
          <a:prstGeom prst="triangle">
            <a:avLst>
              <a:gd name="adj" fmla="val 50000"/>
            </a:avLst>
          </a:prstGeom>
          <a:solidFill>
            <a:srgbClr val="D6B8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ja-JP" altLang="en-US"/>
          </a:p>
        </p:txBody>
      </p:sp>
      <p:sp>
        <p:nvSpPr>
          <p:cNvPr id="64" name="テキスト ボックス 7"/>
          <p:cNvSpPr/>
          <p:nvPr/>
        </p:nvSpPr>
        <p:spPr>
          <a:xfrm>
            <a:off x="1695240" y="2973240"/>
            <a:ext cx="8800920" cy="228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ja-JP" sz="2400" b="1" strike="noStrike" spc="-1">
                <a:solidFill>
                  <a:srgbClr val="000000"/>
                </a:solidFill>
                <a:latin typeface="Söhne"/>
                <a:ea typeface="メイリオ"/>
              </a:rPr>
              <a:t>羽曳野市保健福祉部障害福祉課</a:t>
            </a:r>
            <a:endParaRPr lang="en-US" sz="24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ja-JP" sz="1800" b="1" strike="noStrike" spc="-1">
                <a:solidFill>
                  <a:srgbClr val="000000"/>
                </a:solidFill>
                <a:latin typeface="メイリオ"/>
                <a:ea typeface="メイリオ"/>
              </a:rPr>
              <a:t>　　</a:t>
            </a:r>
            <a:endParaRPr lang="en-US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ja-JP" sz="1800" b="1" strike="noStrike" spc="-1">
                <a:solidFill>
                  <a:srgbClr val="000000"/>
                </a:solidFill>
                <a:latin typeface="メイリオ"/>
                <a:ea typeface="メイリオ"/>
              </a:rPr>
              <a:t>　　</a:t>
            </a:r>
            <a:br>
              <a:rPr sz="1800"/>
            </a:br>
            <a:r>
              <a:rPr lang="ja-JP" sz="1800" b="1" strike="noStrike" spc="-1">
                <a:solidFill>
                  <a:srgbClr val="000000"/>
                </a:solidFill>
                <a:latin typeface="メイリオ"/>
                <a:ea typeface="メイリオ"/>
              </a:rPr>
              <a:t>　　住所　　　：　</a:t>
            </a:r>
            <a:r>
              <a:rPr lang="zh-CN" sz="1800" b="1" strike="noStrike" spc="-1">
                <a:solidFill>
                  <a:srgbClr val="000000"/>
                </a:solidFill>
                <a:latin typeface="メイリオ"/>
                <a:ea typeface="メイリオ"/>
              </a:rPr>
              <a:t>〒</a:t>
            </a:r>
            <a:r>
              <a:rPr lang="en-US" sz="1800" b="1" strike="noStrike" spc="-1">
                <a:solidFill>
                  <a:srgbClr val="000000"/>
                </a:solidFill>
                <a:latin typeface="メイリオ"/>
                <a:ea typeface="メイリオ"/>
              </a:rPr>
              <a:t>583-8585  </a:t>
            </a:r>
            <a:r>
              <a:rPr lang="zh-CN" sz="1800" b="1" strike="noStrike" spc="-1">
                <a:solidFill>
                  <a:srgbClr val="000000"/>
                </a:solidFill>
                <a:latin typeface="メイリオ"/>
                <a:ea typeface="メイリオ"/>
              </a:rPr>
              <a:t>大阪府羽曳野市誉田４丁目１−１</a:t>
            </a:r>
            <a:endParaRPr lang="en-US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ja-JP" sz="1800" b="1" strike="noStrike" spc="-1">
                <a:solidFill>
                  <a:srgbClr val="000000"/>
                </a:solidFill>
                <a:latin typeface="メイリオ"/>
                <a:ea typeface="メイリオ"/>
              </a:rPr>
              <a:t>　　電話番号　 </a:t>
            </a:r>
            <a:r>
              <a:rPr lang="en-US" sz="1800" b="1" strike="noStrike" spc="-1">
                <a:solidFill>
                  <a:srgbClr val="000000"/>
                </a:solidFill>
                <a:latin typeface="メイリオ"/>
                <a:ea typeface="メイリオ"/>
              </a:rPr>
              <a:t>:</a:t>
            </a:r>
            <a:r>
              <a:rPr lang="ja-JP" sz="1800" b="1" strike="noStrike" spc="-1">
                <a:solidFill>
                  <a:srgbClr val="000000"/>
                </a:solidFill>
                <a:latin typeface="メイリオ"/>
                <a:ea typeface="メイリオ"/>
              </a:rPr>
              <a:t>　 </a:t>
            </a:r>
            <a:r>
              <a:rPr lang="en-US" sz="1800" b="1" strike="noStrike" spc="-1">
                <a:solidFill>
                  <a:srgbClr val="000000"/>
                </a:solidFill>
                <a:latin typeface="メイリオ"/>
                <a:ea typeface="メイリオ"/>
              </a:rPr>
              <a:t>072-958-1111(</a:t>
            </a:r>
            <a:r>
              <a:rPr lang="ja-JP" sz="1800" b="1" strike="noStrike" spc="-1">
                <a:solidFill>
                  <a:srgbClr val="000000"/>
                </a:solidFill>
                <a:latin typeface="メイリオ"/>
                <a:ea typeface="メイリオ"/>
              </a:rPr>
              <a:t>代表）　内線</a:t>
            </a:r>
            <a:r>
              <a:rPr lang="en-US" sz="1800" b="1" strike="noStrike" spc="-1">
                <a:solidFill>
                  <a:srgbClr val="000000"/>
                </a:solidFill>
                <a:latin typeface="メイリオ"/>
                <a:ea typeface="メイリオ"/>
              </a:rPr>
              <a:t>1211</a:t>
            </a:r>
            <a:endParaRPr lang="en-US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ja-JP" sz="1800" b="1" strike="noStrike" spc="-1">
                <a:solidFill>
                  <a:srgbClr val="000000"/>
                </a:solidFill>
                <a:latin typeface="メイリオ"/>
                <a:ea typeface="メイリオ"/>
              </a:rPr>
              <a:t>　　担当         ：　羽曳野市自立支援推進会議</a:t>
            </a:r>
            <a:endParaRPr lang="en-US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ja-JP" sz="1800" b="1" strike="noStrike" spc="-1">
                <a:solidFill>
                  <a:srgbClr val="000000"/>
                </a:solidFill>
                <a:latin typeface="メイリオ"/>
                <a:ea typeface="メイリオ"/>
              </a:rPr>
              <a:t>　　　　　　　　　地域移行・定着支援部会担当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65" name="楕円 9"/>
          <p:cNvSpPr/>
          <p:nvPr/>
        </p:nvSpPr>
        <p:spPr>
          <a:xfrm>
            <a:off x="1061640" y="85320"/>
            <a:ext cx="1331640" cy="1331640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4800" b="0" strike="noStrike" spc="-1">
                <a:solidFill>
                  <a:srgbClr val="D6B845"/>
                </a:solidFill>
                <a:latin typeface="Segoe UI"/>
                <a:ea typeface="メイリオ"/>
              </a:rPr>
              <a:t>01</a:t>
            </a:r>
            <a:endParaRPr lang="en-US" sz="4800" b="0" strike="noStrike" spc="-1">
              <a:latin typeface="Arial"/>
            </a:endParaRPr>
          </a:p>
        </p:txBody>
      </p:sp>
      <p:sp>
        <p:nvSpPr>
          <p:cNvPr id="66" name="テキスト ボックス 10"/>
          <p:cNvSpPr/>
          <p:nvPr/>
        </p:nvSpPr>
        <p:spPr>
          <a:xfrm>
            <a:off x="2003400" y="1508760"/>
            <a:ext cx="8352720" cy="516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ja-JP" sz="2800" b="1" strike="noStrike" spc="-1">
                <a:solidFill>
                  <a:srgbClr val="FFFDE1"/>
                </a:solidFill>
                <a:latin typeface="Segoe UI"/>
                <a:ea typeface="メイリオ"/>
              </a:rPr>
              <a:t>地域移行を検討する時は、下記にご連絡ください。</a:t>
            </a:r>
            <a:endParaRPr lang="en-US" sz="2800" b="0" strike="noStrike" spc="-1">
              <a:latin typeface="Arial"/>
            </a:endParaRPr>
          </a:p>
        </p:txBody>
      </p:sp>
      <p:sp>
        <p:nvSpPr>
          <p:cNvPr id="67" name="正方形/長方形 11"/>
          <p:cNvSpPr/>
          <p:nvPr/>
        </p:nvSpPr>
        <p:spPr>
          <a:xfrm>
            <a:off x="0" y="0"/>
            <a:ext cx="308160" cy="6857640"/>
          </a:xfrm>
          <a:prstGeom prst="rect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角丸四角形 1"/>
          <p:cNvSpPr/>
          <p:nvPr/>
        </p:nvSpPr>
        <p:spPr>
          <a:xfrm>
            <a:off x="4816800" y="2118960"/>
            <a:ext cx="7056360" cy="4585680"/>
          </a:xfrm>
          <a:prstGeom prst="roundRect">
            <a:avLst>
              <a:gd name="adj" fmla="val 2940"/>
            </a:avLst>
          </a:prstGeom>
          <a:solidFill>
            <a:schemeClr val="bg1"/>
          </a:solidFill>
          <a:ln w="38100">
            <a:solidFill>
              <a:srgbClr val="D6B845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ja-JP" altLang="en-US"/>
          </a:p>
        </p:txBody>
      </p:sp>
      <p:sp>
        <p:nvSpPr>
          <p:cNvPr id="69" name="角丸四角形 1"/>
          <p:cNvSpPr/>
          <p:nvPr/>
        </p:nvSpPr>
        <p:spPr>
          <a:xfrm>
            <a:off x="1520640" y="332640"/>
            <a:ext cx="9150120" cy="1079640"/>
          </a:xfrm>
          <a:prstGeom prst="roundRect">
            <a:avLst>
              <a:gd name="adj" fmla="val 21554"/>
            </a:avLst>
          </a:prstGeom>
          <a:solidFill>
            <a:srgbClr val="B32425"/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ja-JP" sz="2800" b="1" strike="noStrike" spc="-1">
                <a:solidFill>
                  <a:srgbClr val="FFFFFF"/>
                </a:solidFill>
                <a:latin typeface="Segoe UI"/>
                <a:ea typeface="メイリオ"/>
              </a:rPr>
              <a:t>　　</a:t>
            </a:r>
            <a:endParaRPr lang="en-US" sz="2800" b="0" strike="noStrike" spc="-1">
              <a:latin typeface="Arial"/>
            </a:endParaRPr>
          </a:p>
        </p:txBody>
      </p:sp>
      <p:sp>
        <p:nvSpPr>
          <p:cNvPr id="70" name="タイトル 1"/>
          <p:cNvSpPr/>
          <p:nvPr/>
        </p:nvSpPr>
        <p:spPr>
          <a:xfrm>
            <a:off x="2684520" y="519480"/>
            <a:ext cx="7560360" cy="892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92500" lnSpcReduction="20000"/>
          </a:bodyPr>
          <a:lstStyle/>
          <a:p>
            <a:pPr algn="ctr">
              <a:lnSpc>
                <a:spcPct val="100000"/>
              </a:lnSpc>
              <a:buNone/>
            </a:pPr>
            <a:r>
              <a:rPr lang="ja-JP" sz="2400" b="1" strike="noStrike" spc="-1">
                <a:solidFill>
                  <a:srgbClr val="D6B845"/>
                </a:solidFill>
                <a:latin typeface="メイリオ"/>
                <a:ea typeface="メイリオ"/>
              </a:rPr>
              <a:t>精神障がいにも対応した地域包括ケアシステムの構築のための</a:t>
            </a:r>
            <a:br>
              <a:rPr sz="2400"/>
            </a:br>
            <a:r>
              <a:rPr lang="ja-JP" sz="2400" b="1" strike="noStrike" spc="-1">
                <a:solidFill>
                  <a:srgbClr val="D6B845"/>
                </a:solidFill>
                <a:latin typeface="メイリオ"/>
                <a:ea typeface="メイリオ"/>
              </a:rPr>
              <a:t>協議の場について</a:t>
            </a:r>
            <a:endParaRPr lang="en-US" sz="2400" b="0" strike="noStrike" spc="-1">
              <a:latin typeface="Arial"/>
            </a:endParaRPr>
          </a:p>
        </p:txBody>
      </p:sp>
      <p:sp>
        <p:nvSpPr>
          <p:cNvPr id="71" name="楕円 9"/>
          <p:cNvSpPr/>
          <p:nvPr/>
        </p:nvSpPr>
        <p:spPr>
          <a:xfrm>
            <a:off x="1280520" y="212400"/>
            <a:ext cx="1331640" cy="1331640"/>
          </a:xfrm>
          <a:prstGeom prst="ellipse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4800" b="0" strike="noStrike" spc="-1">
                <a:solidFill>
                  <a:srgbClr val="D6B845"/>
                </a:solidFill>
                <a:latin typeface="Segoe UI"/>
                <a:ea typeface="メイリオ"/>
              </a:rPr>
              <a:t>02</a:t>
            </a:r>
            <a:endParaRPr lang="en-US" sz="4800" b="0" strike="noStrike" spc="-1">
              <a:latin typeface="Arial"/>
            </a:endParaRPr>
          </a:p>
        </p:txBody>
      </p:sp>
      <p:sp>
        <p:nvSpPr>
          <p:cNvPr id="72" name="正方形/長方形 8"/>
          <p:cNvSpPr/>
          <p:nvPr/>
        </p:nvSpPr>
        <p:spPr>
          <a:xfrm>
            <a:off x="0" y="0"/>
            <a:ext cx="308160" cy="6857640"/>
          </a:xfrm>
          <a:prstGeom prst="rect">
            <a:avLst/>
          </a:prstGeom>
          <a:solidFill>
            <a:srgbClr val="B324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ja-JP" altLang="en-US"/>
          </a:p>
        </p:txBody>
      </p:sp>
      <p:sp>
        <p:nvSpPr>
          <p:cNvPr id="73" name="角丸四角形 1"/>
          <p:cNvSpPr/>
          <p:nvPr/>
        </p:nvSpPr>
        <p:spPr>
          <a:xfrm>
            <a:off x="502920" y="2141280"/>
            <a:ext cx="4080600" cy="856800"/>
          </a:xfrm>
          <a:prstGeom prst="roundRect">
            <a:avLst>
              <a:gd name="adj" fmla="val 9231"/>
            </a:avLst>
          </a:prstGeom>
          <a:solidFill>
            <a:schemeClr val="bg1"/>
          </a:solidFill>
          <a:ln w="38100">
            <a:solidFill>
              <a:srgbClr val="D6B845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ja-JP" altLang="en-US"/>
          </a:p>
        </p:txBody>
      </p:sp>
      <p:sp>
        <p:nvSpPr>
          <p:cNvPr id="74" name="タイトル 1"/>
          <p:cNvSpPr/>
          <p:nvPr/>
        </p:nvSpPr>
        <p:spPr>
          <a:xfrm>
            <a:off x="1107720" y="1957320"/>
            <a:ext cx="2738880" cy="395640"/>
          </a:xfrm>
          <a:prstGeom prst="roundRect">
            <a:avLst>
              <a:gd name="adj" fmla="val 49068"/>
            </a:avLst>
          </a:prstGeom>
          <a:solidFill>
            <a:srgbClr val="D6B8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36000" anchor="t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ja-JP" sz="1800" b="1" strike="noStrike" spc="-1">
                <a:solidFill>
                  <a:srgbClr val="FFFDE1"/>
                </a:solidFill>
                <a:latin typeface="メイリオ"/>
                <a:ea typeface="メイリオ"/>
              </a:rPr>
              <a:t>協議の場の名称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75" name="角丸四角形 1"/>
          <p:cNvSpPr/>
          <p:nvPr/>
        </p:nvSpPr>
        <p:spPr>
          <a:xfrm>
            <a:off x="485640" y="5286960"/>
            <a:ext cx="4097880" cy="1454040"/>
          </a:xfrm>
          <a:prstGeom prst="roundRect">
            <a:avLst>
              <a:gd name="adj" fmla="val 5758"/>
            </a:avLst>
          </a:prstGeom>
          <a:solidFill>
            <a:schemeClr val="bg1"/>
          </a:solidFill>
          <a:ln w="38100">
            <a:solidFill>
              <a:srgbClr val="D6B845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ja-JP" altLang="en-US"/>
          </a:p>
        </p:txBody>
      </p:sp>
      <p:sp>
        <p:nvSpPr>
          <p:cNvPr id="76" name="タイトル 1"/>
          <p:cNvSpPr/>
          <p:nvPr/>
        </p:nvSpPr>
        <p:spPr>
          <a:xfrm>
            <a:off x="1113840" y="5088960"/>
            <a:ext cx="2738880" cy="395640"/>
          </a:xfrm>
          <a:prstGeom prst="roundRect">
            <a:avLst>
              <a:gd name="adj" fmla="val 49068"/>
            </a:avLst>
          </a:prstGeom>
          <a:solidFill>
            <a:srgbClr val="D6B8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36000" anchor="t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ja-JP" sz="1800" b="1" strike="noStrike" spc="-1">
                <a:solidFill>
                  <a:srgbClr val="FFFDE1"/>
                </a:solidFill>
                <a:latin typeface="メイリオ"/>
                <a:ea typeface="メイリオ"/>
              </a:rPr>
              <a:t>協議の場の構成員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77" name="タイトル 1"/>
          <p:cNvSpPr/>
          <p:nvPr/>
        </p:nvSpPr>
        <p:spPr>
          <a:xfrm>
            <a:off x="601920" y="5576040"/>
            <a:ext cx="3837600" cy="102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 fontScale="94500" lnSpcReduction="10000"/>
          </a:bodyPr>
          <a:lstStyle/>
          <a:p>
            <a:pPr>
              <a:lnSpc>
                <a:spcPct val="100000"/>
              </a:lnSpc>
              <a:buNone/>
            </a:pPr>
            <a:r>
              <a:rPr lang="ja-JP" sz="1400" b="0" strike="noStrike" spc="-1">
                <a:solidFill>
                  <a:srgbClr val="222A35"/>
                </a:solidFill>
                <a:latin typeface="メイリオ"/>
                <a:ea typeface="メイリオ"/>
              </a:rPr>
              <a:t>・精神科医療機関関係者</a:t>
            </a:r>
            <a:endParaRPr lang="en-US" sz="14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ja-JP" sz="1400" b="0" strike="noStrike" spc="-1">
                <a:solidFill>
                  <a:srgbClr val="222A35"/>
                </a:solidFill>
                <a:latin typeface="メイリオ"/>
                <a:ea typeface="メイリオ"/>
              </a:rPr>
              <a:t>・障害福祉サービス事業所、相談支援事業所</a:t>
            </a:r>
            <a:endParaRPr lang="en-US" sz="14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ja-JP" sz="1400" b="0" strike="noStrike" spc="-1">
                <a:solidFill>
                  <a:srgbClr val="222A35"/>
                </a:solidFill>
                <a:latin typeface="メイリオ"/>
                <a:ea typeface="メイリオ"/>
              </a:rPr>
              <a:t>・ピアサポーター</a:t>
            </a:r>
            <a:endParaRPr lang="en-US" sz="14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ja-JP" sz="1400" b="0" strike="noStrike" spc="-1">
                <a:solidFill>
                  <a:srgbClr val="222A35"/>
                </a:solidFill>
                <a:latin typeface="メイリオ"/>
                <a:ea typeface="メイリオ"/>
              </a:rPr>
              <a:t>・大阪府　藤井寺保健所　羽曳野市</a:t>
            </a:r>
            <a:endParaRPr lang="en-US" sz="14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ja-JP" sz="1400" b="0" strike="noStrike" spc="-1">
                <a:solidFill>
                  <a:srgbClr val="222A35"/>
                </a:solidFill>
                <a:latin typeface="メイリオ"/>
                <a:ea typeface="メイリオ"/>
              </a:rPr>
              <a:t>・羽曳野市社会福祉協議会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78" name="角丸四角形 1"/>
          <p:cNvSpPr/>
          <p:nvPr/>
        </p:nvSpPr>
        <p:spPr>
          <a:xfrm>
            <a:off x="479520" y="3239280"/>
            <a:ext cx="4104000" cy="551880"/>
          </a:xfrm>
          <a:prstGeom prst="roundRect">
            <a:avLst>
              <a:gd name="adj" fmla="val 16492"/>
            </a:avLst>
          </a:prstGeom>
          <a:solidFill>
            <a:schemeClr val="bg1"/>
          </a:solidFill>
          <a:ln w="38100">
            <a:solidFill>
              <a:srgbClr val="D6B845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ja-JP" altLang="en-US"/>
          </a:p>
        </p:txBody>
      </p:sp>
      <p:sp>
        <p:nvSpPr>
          <p:cNvPr id="79" name="タイトル 1"/>
          <p:cNvSpPr/>
          <p:nvPr/>
        </p:nvSpPr>
        <p:spPr>
          <a:xfrm>
            <a:off x="1107720" y="3079080"/>
            <a:ext cx="2738880" cy="395640"/>
          </a:xfrm>
          <a:prstGeom prst="roundRect">
            <a:avLst>
              <a:gd name="adj" fmla="val 49068"/>
            </a:avLst>
          </a:prstGeom>
          <a:solidFill>
            <a:srgbClr val="D6B8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36000" anchor="t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ja-JP" sz="1800" b="1" strike="noStrike" spc="-1">
                <a:solidFill>
                  <a:srgbClr val="FFFDE1"/>
                </a:solidFill>
                <a:latin typeface="メイリオ"/>
                <a:ea typeface="メイリオ"/>
              </a:rPr>
              <a:t>開催頻度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80" name="タイトル 1"/>
          <p:cNvSpPr/>
          <p:nvPr/>
        </p:nvSpPr>
        <p:spPr>
          <a:xfrm>
            <a:off x="5663880" y="1865160"/>
            <a:ext cx="5649840" cy="551880"/>
          </a:xfrm>
          <a:prstGeom prst="roundRect">
            <a:avLst>
              <a:gd name="adj" fmla="val 49068"/>
            </a:avLst>
          </a:prstGeom>
          <a:solidFill>
            <a:srgbClr val="D6B8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72000" anchor="t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ja-JP" sz="2000" b="1" strike="noStrike" spc="-1">
                <a:solidFill>
                  <a:srgbClr val="FFFDE1"/>
                </a:solidFill>
                <a:latin typeface="メイリオ"/>
                <a:ea typeface="メイリオ"/>
              </a:rPr>
              <a:t>具体的な内容</a:t>
            </a:r>
            <a:endParaRPr lang="en-US" sz="2000" b="0" strike="noStrike" spc="-1">
              <a:latin typeface="Arial"/>
            </a:endParaRPr>
          </a:p>
        </p:txBody>
      </p:sp>
      <p:sp>
        <p:nvSpPr>
          <p:cNvPr id="81" name="タイトル 1"/>
          <p:cNvSpPr/>
          <p:nvPr/>
        </p:nvSpPr>
        <p:spPr>
          <a:xfrm>
            <a:off x="5663880" y="2620440"/>
            <a:ext cx="5649840" cy="347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>
              <a:lnSpc>
                <a:spcPct val="100000"/>
              </a:lnSpc>
              <a:buNone/>
            </a:pPr>
            <a:r>
              <a:rPr lang="ja-JP" sz="1400" b="0" strike="noStrike" spc="-1">
                <a:solidFill>
                  <a:srgbClr val="222A35"/>
                </a:solidFill>
                <a:latin typeface="メイリオ"/>
                <a:ea typeface="メイリオ"/>
              </a:rPr>
              <a:t>年１回程度開催し、羽曳野市の現状と課題等について協議しています。</a:t>
            </a:r>
            <a:endParaRPr lang="en-US" sz="14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en-US" sz="14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ja-JP" sz="1400" b="0" strike="noStrike" spc="-1">
                <a:solidFill>
                  <a:srgbClr val="222A35"/>
                </a:solidFill>
                <a:latin typeface="メイリオ"/>
                <a:ea typeface="メイリオ"/>
              </a:rPr>
              <a:t>令和７年度の主な議題</a:t>
            </a:r>
            <a:endParaRPr lang="en-US" sz="14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ja-JP" sz="1400" b="0" strike="noStrike" spc="-1">
                <a:solidFill>
                  <a:srgbClr val="222A35"/>
                </a:solidFill>
                <a:latin typeface="メイリオ"/>
                <a:ea typeface="メイリオ"/>
              </a:rPr>
              <a:t>・羽曳野市の状況や地域課題の確認</a:t>
            </a:r>
            <a:endParaRPr lang="en-US" sz="14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ja-JP" sz="1400" b="0" strike="noStrike" spc="-1">
                <a:solidFill>
                  <a:srgbClr val="222A35"/>
                </a:solidFill>
                <a:latin typeface="メイリオ"/>
                <a:ea typeface="メイリオ"/>
              </a:rPr>
              <a:t>・各機関の取り組み状況の確認、活用できる社会資源の周知や</a:t>
            </a:r>
            <a:endParaRPr lang="en-US" sz="14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ja-JP" sz="1400" b="0" strike="noStrike" spc="-1">
                <a:solidFill>
                  <a:srgbClr val="222A35"/>
                </a:solidFill>
                <a:latin typeface="メイリオ"/>
                <a:ea typeface="メイリオ"/>
              </a:rPr>
              <a:t>　啓発、法改正等の確認</a:t>
            </a:r>
            <a:endParaRPr lang="en-US" sz="14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ja-JP" sz="1400" b="0" strike="noStrike" spc="-1">
                <a:solidFill>
                  <a:srgbClr val="222A35"/>
                </a:solidFill>
                <a:latin typeface="メイリオ"/>
                <a:ea typeface="メイリオ"/>
              </a:rPr>
              <a:t>・病院茶話会等、実際の働きかけについての報告等</a:t>
            </a:r>
            <a:endParaRPr lang="en-US" sz="14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ja-JP" sz="1400" b="0" strike="noStrike" spc="-1">
                <a:solidFill>
                  <a:srgbClr val="222A35"/>
                </a:solidFill>
                <a:latin typeface="メイリオ"/>
                <a:ea typeface="メイリオ"/>
              </a:rPr>
              <a:t>・その他、意見交換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2" name="タイトル 1"/>
          <p:cNvSpPr/>
          <p:nvPr/>
        </p:nvSpPr>
        <p:spPr>
          <a:xfrm>
            <a:off x="700200" y="3501360"/>
            <a:ext cx="3008160" cy="377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>
              <a:lnSpc>
                <a:spcPct val="100000"/>
              </a:lnSpc>
              <a:buNone/>
            </a:pPr>
            <a:r>
              <a:rPr lang="ja-JP" sz="1400" b="0" strike="noStrike" spc="-1">
                <a:solidFill>
                  <a:srgbClr val="222A35"/>
                </a:solidFill>
                <a:latin typeface="メイリオ"/>
                <a:ea typeface="メイリオ"/>
              </a:rPr>
              <a:t>年１回程度</a:t>
            </a:r>
            <a:endParaRPr lang="en-US" sz="1400" b="0" strike="noStrike" spc="-1">
              <a:latin typeface="Arial"/>
            </a:endParaRPr>
          </a:p>
        </p:txBody>
      </p:sp>
      <p:sp>
        <p:nvSpPr>
          <p:cNvPr id="83" name="タイトル 1"/>
          <p:cNvSpPr/>
          <p:nvPr/>
        </p:nvSpPr>
        <p:spPr>
          <a:xfrm>
            <a:off x="676800" y="2381760"/>
            <a:ext cx="2866320" cy="54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>
              <a:lnSpc>
                <a:spcPct val="100000"/>
              </a:lnSpc>
              <a:buNone/>
            </a:pPr>
            <a:r>
              <a:rPr lang="ja-JP" sz="1400" b="0" strike="noStrike" spc="-1">
                <a:solidFill>
                  <a:srgbClr val="222A35"/>
                </a:solidFill>
                <a:latin typeface="メイリオ"/>
                <a:ea typeface="メイリオ"/>
              </a:rPr>
              <a:t>羽曳野市自立支援推進会議</a:t>
            </a:r>
            <a:endParaRPr lang="en-US" sz="14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ja-JP" sz="1400" b="0" strike="noStrike" spc="-1">
                <a:solidFill>
                  <a:srgbClr val="222A35"/>
                </a:solidFill>
                <a:latin typeface="メイリオ"/>
                <a:ea typeface="メイリオ"/>
              </a:rPr>
              <a:t>地域移行・定着支援部会</a:t>
            </a:r>
            <a:endParaRPr lang="en-US" sz="14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endParaRPr lang="en-US" sz="1400" b="0" strike="noStrike" spc="-1">
              <a:latin typeface="Arial"/>
            </a:endParaRPr>
          </a:p>
        </p:txBody>
      </p:sp>
      <p:sp>
        <p:nvSpPr>
          <p:cNvPr id="84" name="角丸四角形 1"/>
          <p:cNvSpPr/>
          <p:nvPr/>
        </p:nvSpPr>
        <p:spPr>
          <a:xfrm>
            <a:off x="511920" y="4064040"/>
            <a:ext cx="4080600" cy="946440"/>
          </a:xfrm>
          <a:prstGeom prst="roundRect">
            <a:avLst>
              <a:gd name="adj" fmla="val 9231"/>
            </a:avLst>
          </a:prstGeom>
          <a:solidFill>
            <a:schemeClr val="bg1"/>
          </a:solidFill>
          <a:ln w="38100">
            <a:solidFill>
              <a:srgbClr val="D6B845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ja-JP" altLang="en-US"/>
          </a:p>
        </p:txBody>
      </p:sp>
      <p:sp>
        <p:nvSpPr>
          <p:cNvPr id="85" name="タイトル 1"/>
          <p:cNvSpPr/>
          <p:nvPr/>
        </p:nvSpPr>
        <p:spPr>
          <a:xfrm>
            <a:off x="1116720" y="3880080"/>
            <a:ext cx="2738880" cy="395640"/>
          </a:xfrm>
          <a:prstGeom prst="roundRect">
            <a:avLst>
              <a:gd name="adj" fmla="val 49068"/>
            </a:avLst>
          </a:prstGeom>
          <a:solidFill>
            <a:srgbClr val="D6B845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36000" anchor="t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ja-JP" sz="1800" b="1" strike="noStrike" spc="-1">
                <a:solidFill>
                  <a:srgbClr val="FFFDE1"/>
                </a:solidFill>
                <a:latin typeface="メイリオ"/>
                <a:ea typeface="メイリオ"/>
              </a:rPr>
              <a:t>協議の場の事務局</a:t>
            </a:r>
            <a:endParaRPr lang="en-US" sz="1800" b="0" strike="noStrike" spc="-1">
              <a:latin typeface="Arial"/>
            </a:endParaRPr>
          </a:p>
        </p:txBody>
      </p:sp>
      <p:sp>
        <p:nvSpPr>
          <p:cNvPr id="86" name="タイトル 1"/>
          <p:cNvSpPr/>
          <p:nvPr/>
        </p:nvSpPr>
        <p:spPr>
          <a:xfrm>
            <a:off x="748080" y="4390200"/>
            <a:ext cx="2866320" cy="54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rmAutofit/>
          </a:bodyPr>
          <a:lstStyle/>
          <a:p>
            <a:pPr>
              <a:lnSpc>
                <a:spcPct val="100000"/>
              </a:lnSpc>
              <a:buNone/>
            </a:pPr>
            <a:r>
              <a:rPr lang="ja-JP" sz="1400" b="0" strike="noStrike" spc="-1">
                <a:solidFill>
                  <a:srgbClr val="222A35"/>
                </a:solidFill>
                <a:latin typeface="メイリオ"/>
                <a:ea typeface="メイリオ"/>
              </a:rPr>
              <a:t>羽曳野市保健福祉部障害福祉課</a:t>
            </a:r>
            <a:endParaRPr lang="en-US" sz="1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279</Words>
  <Application>Microsoft Office PowerPoint</Application>
  <PresentationFormat>ワイド画面</PresentationFormat>
  <Paragraphs>47</Paragraphs>
  <Slides>3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11" baseType="lpstr">
      <vt:lpstr>Söhne</vt:lpstr>
      <vt:lpstr>メイリオ</vt:lpstr>
      <vt:lpstr>游明朝</vt:lpstr>
      <vt:lpstr>Arial</vt:lpstr>
      <vt:lpstr>Segoe UI</vt:lpstr>
      <vt:lpstr>Symbol</vt:lpstr>
      <vt:lpstr>Wingdings</vt:lpstr>
      <vt:lpstr>Office Theme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modified xsi:type="dcterms:W3CDTF">2026-07-28T06:47:10Z</dcterms:modified>
</cp:coreProperties>
</file>