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361"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i95RCjD/rxNTQXVHxzOpDg==" hashData="3TM8wLxI4ObAAEGRs/R5nKI7KBkxZIdkDOlNjB2PWS98DwYwXa7NWCFRw6xTj7ngrw+spa6TbsrSFxJOhBP1Ow=="/>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04" autoAdjust="0"/>
  </p:normalViewPr>
  <p:slideViewPr>
    <p:cSldViewPr>
      <p:cViewPr varScale="1">
        <p:scale>
          <a:sx n="91" d="100"/>
          <a:sy n="91" d="100"/>
        </p:scale>
        <p:origin x="62" y="158"/>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2024/11/20</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2024/11/20</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762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2024/11/20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2024/11/20</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2024/11/20</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2024/11/20</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2024/11/20</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channel/UCHMiuFu8jrq0HeARhJHnq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455031" y="1629310"/>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2821666" y="1603662"/>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2638315" y="4065182"/>
            <a:ext cx="2379849" cy="63631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相談窓口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2672525" y="5014145"/>
            <a:ext cx="2990484" cy="142534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地域移行の利用検討されている時は、藤井寺市障害者機関相談支援センターにご相談ください。</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448067" y="4065182"/>
            <a:ext cx="3312368" cy="636317"/>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3000"/>
              </a:lnSpc>
            </a:pPr>
            <a:r>
              <a:rPr lang="ja-JP" altLang="en-US" sz="2400" b="1" dirty="0">
                <a:solidFill>
                  <a:srgbClr val="D6B845"/>
                </a:solidFill>
                <a:latin typeface="+mn-ea"/>
                <a:ea typeface="+mn-ea"/>
              </a:rPr>
              <a:t>「にも包括」協議の場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5663009" y="5014145"/>
            <a:ext cx="3097426" cy="143387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当市の「にも包括」協議の場は、令和</a:t>
            </a:r>
            <a:r>
              <a:rPr lang="en-US" altLang="ja-JP" sz="1600" dirty="0">
                <a:latin typeface="+mn-ea"/>
                <a:ea typeface="+mn-ea"/>
              </a:rPr>
              <a:t>3</a:t>
            </a:r>
            <a:r>
              <a:rPr lang="ja-JP" altLang="en-US" sz="1600" dirty="0">
                <a:latin typeface="+mn-ea"/>
                <a:ea typeface="+mn-ea"/>
              </a:rPr>
              <a:t>年度より藤井寺障害者支援会議の毎年の担当部会内で協議をしています。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55563" y="4065182"/>
            <a:ext cx="2798791" cy="63631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事業所の情報提供</a:t>
            </a:r>
            <a:endParaRPr lang="en-US" altLang="ja-JP" sz="2400" b="1" dirty="0">
              <a:solidFill>
                <a:srgbClr val="D6B845"/>
              </a:solidFill>
              <a:latin typeface="+mn-ea"/>
              <a:ea typeface="+mn-ea"/>
            </a:endParaRPr>
          </a:p>
          <a:p>
            <a:pPr>
              <a:lnSpc>
                <a:spcPts val="3000"/>
              </a:lnSpc>
            </a:pP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9155563" y="4933240"/>
            <a:ext cx="2912837" cy="144240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en-US" altLang="ja-JP" sz="1600" dirty="0">
                <a:latin typeface="+mn-ea"/>
                <a:ea typeface="+mn-ea"/>
              </a:rPr>
              <a:t>YouTube</a:t>
            </a:r>
            <a:r>
              <a:rPr lang="ja-JP" altLang="en-US" sz="1600" dirty="0">
                <a:latin typeface="+mn-ea"/>
                <a:ea typeface="+mn-ea"/>
              </a:rPr>
              <a:t>チャンネルと情報提供シートを用いて、藤井寺市内の障害福祉事業所の情報提供をしています。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5" y="0"/>
            <a:ext cx="2567604"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85359" y="3092463"/>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藤井寺市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299022" y="791898"/>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5942863" y="1603662"/>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7299" y="1203639"/>
            <a:ext cx="914400" cy="914400"/>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2035458" y="283667"/>
            <a:ext cx="8273001" cy="1381564"/>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27648" y="331617"/>
            <a:ext cx="5943617" cy="85063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相談窓口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883524" y="3356992"/>
            <a:ext cx="8504863" cy="3240360"/>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362900" y="1836987"/>
            <a:ext cx="1073111" cy="621422"/>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2207568" y="2488869"/>
            <a:ext cx="8289112" cy="3908762"/>
          </a:xfrm>
          <a:prstGeom prst="rect">
            <a:avLst/>
          </a:prstGeom>
          <a:noFill/>
        </p:spPr>
        <p:txBody>
          <a:bodyPr wrap="square">
            <a:spAutoFit/>
          </a:bodyPr>
          <a:lstStyle/>
          <a:p>
            <a:pPr>
              <a:lnSpc>
                <a:spcPct val="150000"/>
              </a:lnSpc>
            </a:pPr>
            <a:r>
              <a:rPr lang="ja-JP" altLang="en-US" sz="3600" b="1" dirty="0">
                <a:latin typeface="+mn-ea"/>
              </a:rPr>
              <a:t>藤井寺市障害者基幹相談支援センター</a:t>
            </a:r>
            <a:endParaRPr lang="en-US" altLang="ja-JP" sz="3600" b="1" dirty="0">
              <a:latin typeface="+mn-ea"/>
            </a:endParaRPr>
          </a:p>
          <a:p>
            <a:endParaRPr lang="en-US" altLang="ja-JP" b="1" dirty="0">
              <a:solidFill>
                <a:schemeClr val="tx1"/>
              </a:solidFill>
              <a:latin typeface="+mn-ea"/>
            </a:endParaRPr>
          </a:p>
          <a:p>
            <a:r>
              <a:rPr lang="zh-TW" altLang="en-US" sz="2800" b="1" dirty="0">
                <a:latin typeface="+mn-ea"/>
              </a:rPr>
              <a:t>藤井寺市 健康福祉部 福祉総務課</a:t>
            </a:r>
            <a:r>
              <a:rPr lang="ja-JP" altLang="en-US" b="1" dirty="0">
                <a:solidFill>
                  <a:schemeClr val="tx1"/>
                </a:solidFill>
                <a:latin typeface="+mn-ea"/>
              </a:rPr>
              <a:t>　　</a:t>
            </a:r>
            <a:br>
              <a:rPr lang="en-US" altLang="ja-JP" b="1" dirty="0">
                <a:latin typeface="+mn-ea"/>
              </a:rPr>
            </a:br>
            <a:r>
              <a:rPr lang="ja-JP" altLang="en-US" sz="2400" dirty="0">
                <a:solidFill>
                  <a:schemeClr val="tx1"/>
                </a:solidFill>
                <a:latin typeface="+mn-ea"/>
              </a:rPr>
              <a:t>住所　　 藤井寺市岡１</a:t>
            </a:r>
            <a:r>
              <a:rPr lang="en-US" altLang="ja-JP" sz="2400" dirty="0">
                <a:solidFill>
                  <a:schemeClr val="tx1"/>
                </a:solidFill>
                <a:latin typeface="+mn-ea"/>
              </a:rPr>
              <a:t>-</a:t>
            </a:r>
            <a:r>
              <a:rPr lang="ja-JP" altLang="en-US" sz="2400" dirty="0">
                <a:solidFill>
                  <a:schemeClr val="tx1"/>
                </a:solidFill>
                <a:latin typeface="+mn-ea"/>
              </a:rPr>
              <a:t>１</a:t>
            </a:r>
            <a:r>
              <a:rPr lang="en-US" altLang="ja-JP" sz="2400" dirty="0">
                <a:solidFill>
                  <a:schemeClr val="tx1"/>
                </a:solidFill>
                <a:latin typeface="+mn-ea"/>
              </a:rPr>
              <a:t>-</a:t>
            </a:r>
            <a:r>
              <a:rPr lang="ja-JP" altLang="en-US" sz="2400" dirty="0">
                <a:solidFill>
                  <a:schemeClr val="tx1"/>
                </a:solidFill>
                <a:latin typeface="+mn-ea"/>
              </a:rPr>
              <a:t>１ </a:t>
            </a:r>
            <a:r>
              <a:rPr lang="en-US" altLang="ja-JP" sz="2400" dirty="0">
                <a:latin typeface="+mn-ea"/>
              </a:rPr>
              <a:t>1</a:t>
            </a:r>
            <a:r>
              <a:rPr lang="ja-JP" altLang="en-US" sz="2400" dirty="0">
                <a:latin typeface="+mn-ea"/>
              </a:rPr>
              <a:t>階</a:t>
            </a:r>
            <a:r>
              <a:rPr lang="en-US" altLang="ja-JP" sz="2400" dirty="0">
                <a:latin typeface="+mn-ea"/>
              </a:rPr>
              <a:t>6</a:t>
            </a:r>
            <a:r>
              <a:rPr lang="ja-JP" altLang="en-US" sz="2400" dirty="0">
                <a:latin typeface="+mn-ea"/>
              </a:rPr>
              <a:t>番窓口</a:t>
            </a:r>
            <a:endParaRPr lang="en-US" altLang="ja-JP" sz="2400" dirty="0">
              <a:solidFill>
                <a:schemeClr val="tx1"/>
              </a:solidFill>
              <a:latin typeface="+mn-ea"/>
            </a:endParaRPr>
          </a:p>
          <a:p>
            <a:r>
              <a:rPr lang="ja-JP" altLang="en-US" sz="2400" dirty="0">
                <a:solidFill>
                  <a:schemeClr val="tx1"/>
                </a:solidFill>
                <a:latin typeface="+mn-ea"/>
              </a:rPr>
              <a:t>電話番号 </a:t>
            </a:r>
            <a:r>
              <a:rPr lang="en-US" altLang="ja-JP" sz="2400" dirty="0">
                <a:solidFill>
                  <a:schemeClr val="tx1"/>
                </a:solidFill>
                <a:latin typeface="+mn-ea"/>
              </a:rPr>
              <a:t>072-939-1106</a:t>
            </a:r>
            <a:r>
              <a:rPr lang="ja-JP" altLang="en-US" sz="2400" dirty="0">
                <a:solidFill>
                  <a:schemeClr val="tx1"/>
                </a:solidFill>
                <a:latin typeface="+mn-ea"/>
              </a:rPr>
              <a:t>（直通）　</a:t>
            </a:r>
            <a:endParaRPr lang="en-US" altLang="ja-JP" sz="2400" dirty="0">
              <a:solidFill>
                <a:schemeClr val="tx1"/>
              </a:solidFill>
              <a:latin typeface="+mn-ea"/>
            </a:endParaRPr>
          </a:p>
          <a:p>
            <a:endParaRPr lang="en-US" altLang="ja-JP" sz="2400" dirty="0">
              <a:latin typeface="+mn-ea"/>
            </a:endParaRPr>
          </a:p>
          <a:p>
            <a:r>
              <a:rPr lang="ja-JP" altLang="en-US" sz="2800" b="1" dirty="0">
                <a:latin typeface="+mn-ea"/>
              </a:rPr>
              <a:t>障害者地域生活支援センター　わっと</a:t>
            </a:r>
            <a:endParaRPr lang="en-US" altLang="ja-JP" sz="2800" b="1" dirty="0">
              <a:latin typeface="+mn-ea"/>
            </a:endParaRPr>
          </a:p>
          <a:p>
            <a:r>
              <a:rPr lang="ja-JP" altLang="en-US" sz="2400" dirty="0">
                <a:latin typeface="+mn-ea"/>
              </a:rPr>
              <a:t>住所　　 藤井寺市岡</a:t>
            </a:r>
            <a:r>
              <a:rPr lang="en-US" altLang="ja-JP" sz="2400" dirty="0">
                <a:latin typeface="+mn-ea"/>
              </a:rPr>
              <a:t>2-12-6</a:t>
            </a:r>
            <a:r>
              <a:rPr lang="ja-JP" altLang="en-US" sz="2400" dirty="0">
                <a:latin typeface="+mn-ea"/>
              </a:rPr>
              <a:t> 進和ビル</a:t>
            </a:r>
            <a:r>
              <a:rPr lang="en-US" altLang="ja-JP" sz="2400" dirty="0">
                <a:latin typeface="+mn-ea"/>
              </a:rPr>
              <a:t>3</a:t>
            </a:r>
            <a:r>
              <a:rPr lang="ja-JP" altLang="en-US" sz="2400" dirty="0">
                <a:latin typeface="+mn-ea"/>
              </a:rPr>
              <a:t>階　</a:t>
            </a:r>
            <a:endParaRPr lang="en-US" altLang="ja-JP" sz="2400" dirty="0">
              <a:latin typeface="+mn-ea"/>
            </a:endParaRPr>
          </a:p>
          <a:p>
            <a:r>
              <a:rPr lang="ja-JP" altLang="en-US" sz="2400" dirty="0">
                <a:latin typeface="+mn-ea"/>
              </a:rPr>
              <a:t>電話番号 </a:t>
            </a:r>
            <a:r>
              <a:rPr lang="en-US" altLang="ja-JP" sz="2400" dirty="0">
                <a:latin typeface="+mn-ea"/>
              </a:rPr>
              <a:t>072-930-0733</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460467" y="19548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35459" y="1016809"/>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5716523" y="2100256"/>
            <a:ext cx="6228310" cy="2637817"/>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2495600" y="332655"/>
            <a:ext cx="7965854"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495600" y="405796"/>
            <a:ext cx="7965854"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a:t>
            </a:r>
            <a:endParaRPr lang="en-US" altLang="ja-JP" sz="2400" b="1" dirty="0">
              <a:solidFill>
                <a:srgbClr val="D6B845"/>
              </a:solidFill>
              <a:latin typeface="+mn-ea"/>
              <a:ea typeface="+mn-ea"/>
            </a:endParaRPr>
          </a:p>
          <a:p>
            <a:pPr>
              <a:lnSpc>
                <a:spcPct val="100000"/>
              </a:lnSpc>
            </a:pPr>
            <a:r>
              <a:rPr lang="ja-JP" altLang="en-US" sz="2400" b="1" dirty="0">
                <a:solidFill>
                  <a:srgbClr val="D6B845"/>
                </a:solidFill>
                <a:latin typeface="+mn-ea"/>
                <a:ea typeface="+mn-ea"/>
              </a:rPr>
              <a:t>地域包括ケアシステムの構築のための協議の場について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33671" y="83716"/>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25918" y="1951138"/>
            <a:ext cx="4494135" cy="520970"/>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837734" y="1526108"/>
            <a:ext cx="1995148"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30" y="5415090"/>
            <a:ext cx="4699556" cy="120628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607633" y="4967795"/>
            <a:ext cx="239088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479377" y="5484842"/>
            <a:ext cx="4680519" cy="122020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各担当部会</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日中系事業所･在宅系事業所･相談支援･障害児事業所</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の参加者・事務局・</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大阪府福祉部障がい福祉室生活基盤推進課整備グループ</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・藤井寺保健所 地域保健課 精神保健福祉チーム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525918" y="3087178"/>
            <a:ext cx="4494136" cy="368404"/>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805502" y="2631637"/>
            <a:ext cx="1995148"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7724813" y="1526076"/>
            <a:ext cx="2051527" cy="422916"/>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716523" y="2170976"/>
            <a:ext cx="6228310" cy="4457493"/>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令和３年度より</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大阪府</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の協力を得て、藤井寺保健所 の</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講演</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を受け、事業所との連携方法･ケース対応について協議を実施しています。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各年度</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の実施状況</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年度</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 </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相談支援部会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4</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年度</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 </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在宅系事業所部会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年度 日中系事業所部会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今後も藤井寺市障害者支援会議の各年度毎で担当部会を選定して実施予定。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552364" y="3151161"/>
            <a:ext cx="3886472"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noProof="0" dirty="0">
                <a:solidFill>
                  <a:srgbClr val="44546A">
                    <a:lumMod val="50000"/>
                  </a:srgbClr>
                </a:solidFill>
                <a:latin typeface="メイリオ" panose="020B0604030504040204" pitchFamily="50" charset="-128"/>
                <a:ea typeface="メイリオ" panose="020B0604030504040204" pitchFamily="50" charset="-128"/>
              </a:rPr>
              <a:t>各担当部会で年１回開催</a:t>
            </a:r>
            <a:endPar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552364" y="2113680"/>
            <a:ext cx="3384510" cy="3074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藤井寺市障害者</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支援会議</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42104" y="4070652"/>
            <a:ext cx="4642982" cy="794438"/>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822779" y="3604911"/>
            <a:ext cx="2164539"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559797" y="4154401"/>
            <a:ext cx="4784422" cy="626939"/>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ja-JP" sz="1300" dirty="0"/>
              <a:t>藤井寺市福祉総務課</a:t>
            </a:r>
            <a:r>
              <a:rPr lang="ja-JP" altLang="en-US" sz="1300" dirty="0"/>
              <a:t>・相談</a:t>
            </a:r>
            <a:r>
              <a:rPr lang="ja-JP" altLang="ja-JP" sz="1300" dirty="0"/>
              <a:t>支援センターぴんぽん</a:t>
            </a:r>
            <a:endParaRPr lang="en-US" altLang="ja-JP" sz="1300" dirty="0"/>
          </a:p>
          <a:p>
            <a:pPr lvl="0" algn="l">
              <a:lnSpc>
                <a:spcPct val="100000"/>
              </a:lnSpc>
              <a:defRPr/>
            </a:pPr>
            <a:r>
              <a:rPr lang="ja-JP" altLang="en-US" sz="1300" dirty="0"/>
              <a:t>障害者地域生活支援センター</a:t>
            </a:r>
            <a:r>
              <a:rPr lang="ja-JP" altLang="ja-JP" sz="1300" dirty="0"/>
              <a:t>わっと</a:t>
            </a:r>
            <a:r>
              <a:rPr lang="ja-JP" altLang="en-US" sz="1300" dirty="0"/>
              <a:t>・</a:t>
            </a:r>
            <a:r>
              <a:rPr lang="ja-JP" altLang="ja-JP" sz="1300" dirty="0">
                <a:latin typeface="メイリオ "/>
              </a:rPr>
              <a:t>四天王寺悲</a:t>
            </a:r>
            <a:r>
              <a:rPr lang="ja-JP" altLang="ja-JP" sz="1300" dirty="0"/>
              <a:t>田院児童発達支援センター</a:t>
            </a:r>
            <a:endPar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404997" y="1422715"/>
            <a:ext cx="6915139" cy="488660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7608168" y="1422715"/>
            <a:ext cx="4320480" cy="488660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円/楕円 8">
            <a:extLst>
              <a:ext uri="{FF2B5EF4-FFF2-40B4-BE49-F238E27FC236}">
                <a16:creationId xmlns:a16="http://schemas.microsoft.com/office/drawing/2014/main" id="{ABE8E72B-85A6-FA41-FBA0-19EF4602FC40}"/>
              </a:ext>
            </a:extLst>
          </p:cNvPr>
          <p:cNvSpPr/>
          <p:nvPr/>
        </p:nvSpPr>
        <p:spPr>
          <a:xfrm>
            <a:off x="7560616" y="1196438"/>
            <a:ext cx="733945" cy="549337"/>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404997" y="1739134"/>
            <a:ext cx="7059154" cy="590625"/>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b="1" dirty="0"/>
              <a:t>藤井寺市障害者支援会議公式</a:t>
            </a:r>
            <a:r>
              <a:rPr lang="en-US" altLang="ja-JP" sz="2400" b="1" dirty="0"/>
              <a:t>You Tube</a:t>
            </a:r>
            <a:r>
              <a:rPr lang="ja-JP" altLang="en-US" sz="2400" b="1" dirty="0"/>
              <a:t>チャンネル</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455093" y="2329760"/>
            <a:ext cx="6793034" cy="429516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藤井寺市内の障害福祉サービス事業所、障害児通所サービス事業所等（以下、「事業所等」という。）で構成される藤井寺市障害者支援会議では、事業所等の情報を発信するため、</a:t>
            </a:r>
            <a:r>
              <a:rPr lang="en-US" altLang="ja-JP" sz="1600" dirty="0">
                <a:solidFill>
                  <a:srgbClr val="44546A">
                    <a:lumMod val="50000"/>
                  </a:srgbClr>
                </a:solidFill>
                <a:latin typeface="メイリオ" panose="020B0604030504040204" pitchFamily="50" charset="-128"/>
                <a:ea typeface="メイリオ" panose="020B0604030504040204" pitchFamily="50" charset="-128"/>
              </a:rPr>
              <a:t>You Tube </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に公式チャンネルを開設し、事業所等に関する動画を投稿します。</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en-US" altLang="ja-JP" sz="1600" dirty="0">
                <a:solidFill>
                  <a:srgbClr val="44546A">
                    <a:lumMod val="50000"/>
                  </a:srgbClr>
                </a:solidFill>
                <a:latin typeface="メイリオ" panose="020B0604030504040204" pitchFamily="50" charset="-128"/>
                <a:ea typeface="メイリオ" panose="020B0604030504040204" pitchFamily="50" charset="-128"/>
              </a:rPr>
              <a:t>URL</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a:t>
            </a:r>
            <a:r>
              <a:rPr lang="en-US" altLang="ja-JP" sz="1600"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https://www.youtube.com/channel/UCHMiuFu8jrq0HeARhJHnqrg</a:t>
            </a:r>
            <a:endParaRPr lang="en-US" altLang="ja-JP" sz="1600" dirty="0">
              <a:solidFill>
                <a:sysClr val="windowText" lastClr="000000"/>
              </a:solidFill>
              <a:latin typeface="メイリオ" panose="020B0604030504040204" pitchFamily="50" charset="-128"/>
              <a:ea typeface="メイリオ" panose="020B0604030504040204" pitchFamily="50" charset="-128"/>
            </a:endParaRPr>
          </a:p>
          <a:p>
            <a:pPr lvl="0" algn="l">
              <a:lnSpc>
                <a:spcPct val="100000"/>
              </a:lnSpc>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en-US" altLang="ja-JP" sz="1600" dirty="0">
                <a:solidFill>
                  <a:srgbClr val="44546A">
                    <a:lumMod val="50000"/>
                  </a:srgbClr>
                </a:solidFill>
                <a:latin typeface="メイリオ" panose="020B0604030504040204" pitchFamily="50" charset="-128"/>
                <a:ea typeface="メイリオ" panose="020B0604030504040204" pitchFamily="50" charset="-128"/>
              </a:rPr>
              <a:t>QR</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コード：</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D52E1117-F3FE-7DF6-441A-B0FA7ABB00E2}"/>
              </a:ext>
            </a:extLst>
          </p:cNvPr>
          <p:cNvSpPr txBox="1">
            <a:spLocks/>
          </p:cNvSpPr>
          <p:nvPr/>
        </p:nvSpPr>
        <p:spPr>
          <a:xfrm>
            <a:off x="7896200" y="1714501"/>
            <a:ext cx="3744416" cy="490364"/>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情報提供シート</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7608168" y="2329759"/>
            <a:ext cx="4320480" cy="397956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R6</a:t>
            </a: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年度より藤井寺障害者支援会議（日中系事業所部会・障害児事業所部会）の各部会内で作成希望された事業所の情報提供シートと、藤井寺市内事業所一覧を相談窓口で配布しています。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noProof="0" dirty="0">
                <a:solidFill>
                  <a:srgbClr val="44546A">
                    <a:lumMod val="50000"/>
                  </a:srgbClr>
                </a:solidFill>
                <a:latin typeface="メイリオ" panose="020B0604030504040204" pitchFamily="50" charset="-128"/>
                <a:ea typeface="メイリオ" panose="020B0604030504040204" pitchFamily="50" charset="-128"/>
              </a:rPr>
              <a:t>情報提供シート</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の記載内容は、</a:t>
            </a:r>
            <a:r>
              <a:rPr lang="ja-JP" altLang="en-US" sz="1600" noProof="0" dirty="0">
                <a:solidFill>
                  <a:srgbClr val="44546A">
                    <a:lumMod val="50000"/>
                  </a:srgbClr>
                </a:solidFill>
                <a:latin typeface="メイリオ" panose="020B0604030504040204" pitchFamily="50" charset="-128"/>
                <a:ea typeface="メイリオ" panose="020B0604030504040204" pitchFamily="50" charset="-128"/>
              </a:rPr>
              <a:t>児・者ごとの統一様式で事業所利用時間・曜日・休日・送迎の有無などを記載し、事業所のホームページ</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と地図</a:t>
            </a:r>
            <a:r>
              <a:rPr lang="en-US" altLang="ja-JP" sz="1600" dirty="0">
                <a:solidFill>
                  <a:srgbClr val="44546A">
                    <a:lumMod val="50000"/>
                  </a:srgbClr>
                </a:solidFill>
                <a:latin typeface="メイリオ" panose="020B0604030504040204" pitchFamily="50" charset="-128"/>
                <a:ea typeface="メイリオ" panose="020B0604030504040204" pitchFamily="50" charset="-128"/>
              </a:rPr>
              <a:t>QR</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コードを記載しています</a:t>
            </a:r>
            <a:r>
              <a:rPr lang="ja-JP" altLang="en-US" sz="1600" noProof="0" dirty="0" err="1">
                <a:solidFill>
                  <a:srgbClr val="44546A">
                    <a:lumMod val="50000"/>
                  </a:srgbClr>
                </a:solidFill>
                <a:latin typeface="メイリオ" panose="020B0604030504040204" pitchFamily="50" charset="-128"/>
                <a:ea typeface="メイリオ" panose="020B0604030504040204" pitchFamily="50" charset="-128"/>
              </a:rPr>
              <a:t>。</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6084" y="1186636"/>
            <a:ext cx="698252" cy="527865"/>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3953324" y="148158"/>
            <a:ext cx="5383036" cy="1000352"/>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4144481" y="342715"/>
            <a:ext cx="5050994" cy="80579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事業所の情報提供</a:t>
            </a:r>
            <a:endParaRPr lang="en-US" altLang="ja-JP" sz="4400" b="1" dirty="0">
              <a:solidFill>
                <a:srgbClr val="D6B845"/>
              </a:solidFill>
              <a:latin typeface="+mn-ea"/>
              <a:ea typeface="+mn-ea"/>
            </a:endParaRPr>
          </a:p>
        </p:txBody>
      </p:sp>
      <p:sp>
        <p:nvSpPr>
          <p:cNvPr id="27" name="楕円 26">
            <a:hlinkClick r:id="rId4" action="ppaction://hlinksldjump"/>
            <a:extLst>
              <a:ext uri="{FF2B5EF4-FFF2-40B4-BE49-F238E27FC236}">
                <a16:creationId xmlns:a16="http://schemas.microsoft.com/office/drawing/2014/main" id="{581E6311-241F-4F35-825A-1A51D2309E5D}"/>
              </a:ext>
            </a:extLst>
          </p:cNvPr>
          <p:cNvSpPr>
            <a:spLocks noChangeAspect="1"/>
          </p:cNvSpPr>
          <p:nvPr/>
        </p:nvSpPr>
        <p:spPr>
          <a:xfrm>
            <a:off x="2383068" y="73423"/>
            <a:ext cx="1332000" cy="1149821"/>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pic>
        <p:nvPicPr>
          <p:cNvPr id="26" name="図 25"/>
          <p:cNvPicPr>
            <a:picLocks noChangeAspect="1"/>
          </p:cNvPicPr>
          <p:nvPr/>
        </p:nvPicPr>
        <p:blipFill>
          <a:blip r:embed="rId5"/>
          <a:stretch>
            <a:fillRect/>
          </a:stretch>
        </p:blipFill>
        <p:spPr>
          <a:xfrm>
            <a:off x="1578557" y="4149080"/>
            <a:ext cx="1725874" cy="1725874"/>
          </a:xfrm>
          <a:prstGeom prst="rect">
            <a:avLst/>
          </a:prstGeom>
        </p:spPr>
      </p:pic>
    </p:spTree>
    <p:extLst>
      <p:ext uri="{BB962C8B-B14F-4D97-AF65-F5344CB8AC3E}">
        <p14:creationId xmlns:p14="http://schemas.microsoft.com/office/powerpoint/2010/main" val="850489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547</Words>
  <Application>Microsoft Office PowerPoint</Application>
  <PresentationFormat>ワイド画面</PresentationFormat>
  <Paragraphs>66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メイリオ </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2024-11-20T02:45:20Z</dcterms:modified>
</cp:coreProperties>
</file>