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10" r:id="rId2"/>
    <p:sldId id="433" r:id="rId3"/>
    <p:sldId id="435" r:id="rId4"/>
    <p:sldId id="436" r:id="rId5"/>
  </p:sldIdLst>
  <p:sldSz cx="12192000" cy="6858000"/>
  <p:notesSz cx="6807200" cy="9939338"/>
  <p:custDataLst>
    <p:tags r:id="rId8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j0DbAkOZPZppt4UVkoianw==" hashData="APmVSNTJhgxUn4yug66dBaZZ8PlUoYhEKUawfCXW+plbEHi79SLp16xc8n12fp1M1RvP+JKkPS84YM2CaGQGAA=="/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B845"/>
    <a:srgbClr val="FFFDE1"/>
    <a:srgbClr val="B32425"/>
    <a:srgbClr val="34485E"/>
    <a:srgbClr val="5B9F8A"/>
    <a:srgbClr val="3C7D9B"/>
    <a:srgbClr val="000000"/>
    <a:srgbClr val="101323"/>
    <a:srgbClr val="4FADF3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04" autoAdjust="0"/>
  </p:normalViewPr>
  <p:slideViewPr>
    <p:cSldViewPr>
      <p:cViewPr varScale="1">
        <p:scale>
          <a:sx n="95" d="100"/>
          <a:sy n="95" d="100"/>
        </p:scale>
        <p:origin x="134" y="53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928" y="-102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746FDA87-421D-4CFB-BB3E-33FE4AB339AD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870C89CD-C2A2-4250-B487-60E6EF3916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1643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206ACFC7-BD3E-4FBB-A92C-C6F06D2C0547}" type="datetimeFigureOut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CDCFC374-814C-4296-BB26-A4ADC52CB33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86558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305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841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979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252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A69F4-4EF9-264B-A3A2-B28016D02E5D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3912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31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1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7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40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3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8E2-8FCD-43E2-BC86-384EE10B11D4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72BB-719F-4064-99D1-42E83E4D39EC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1" y="274642"/>
            <a:ext cx="2743201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3" y="274642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31BB1-C6A4-450E-BFF4-33A31E99FAE9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9ED7E-2192-4CC8-BC97-BE3110D00F66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328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1257" y="1556794"/>
            <a:ext cx="10972800" cy="4525963"/>
          </a:xfrm>
        </p:spPr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7EB8C-4DF7-4D35-8D4D-C0E1B3E01FBB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6"/>
            <a:ext cx="10363200" cy="1362075"/>
          </a:xfrm>
        </p:spPr>
        <p:txBody>
          <a:bodyPr anchor="t"/>
          <a:lstStyle>
            <a:lvl1pPr algn="l">
              <a:defRPr sz="4926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463">
                <a:solidFill>
                  <a:schemeClr val="tx1">
                    <a:tint val="75000"/>
                  </a:schemeClr>
                </a:solidFill>
              </a:defRPr>
            </a:lvl1pPr>
            <a:lvl2pPr marL="562996" indent="0">
              <a:buNone/>
              <a:defRPr sz="2217">
                <a:solidFill>
                  <a:schemeClr val="tx1">
                    <a:tint val="75000"/>
                  </a:schemeClr>
                </a:solidFill>
              </a:defRPr>
            </a:lvl2pPr>
            <a:lvl3pPr marL="1125992" indent="0">
              <a:buNone/>
              <a:defRPr sz="1970">
                <a:solidFill>
                  <a:schemeClr val="tx1">
                    <a:tint val="75000"/>
                  </a:schemeClr>
                </a:solidFill>
              </a:defRPr>
            </a:lvl3pPr>
            <a:lvl4pPr marL="1688988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4pPr>
            <a:lvl5pPr marL="2251984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5pPr>
            <a:lvl6pPr marL="2814980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6pPr>
            <a:lvl7pPr marL="3377976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7pPr>
            <a:lvl8pPr marL="3940973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8pPr>
            <a:lvl9pPr marL="4503969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7C00-2761-4501-A328-39F53606DD85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2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BB92E-592D-4B0A-A65D-7414D1B22715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4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4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C4C8-AC08-4C00-90F9-516823EEE03A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B7439-AB59-4F5D-99F5-D54732C0DE38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6E9-A61F-42A8-8EA7-54669B66C789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55"/>
            <a:ext cx="6815667" cy="5853113"/>
          </a:xfrm>
        </p:spPr>
        <p:txBody>
          <a:bodyPr/>
          <a:lstStyle>
            <a:lvl1pPr>
              <a:defRPr sz="3940"/>
            </a:lvl1pPr>
            <a:lvl2pPr>
              <a:defRPr sz="3448"/>
            </a:lvl2pPr>
            <a:lvl3pPr>
              <a:defRPr sz="2955"/>
            </a:lvl3pPr>
            <a:lvl4pPr>
              <a:defRPr sz="2463"/>
            </a:lvl4pPr>
            <a:lvl5pPr>
              <a:defRPr sz="2463"/>
            </a:lvl5pPr>
            <a:lvl6pPr>
              <a:defRPr sz="2463"/>
            </a:lvl6pPr>
            <a:lvl7pPr>
              <a:defRPr sz="2463"/>
            </a:lvl7pPr>
            <a:lvl8pPr>
              <a:defRPr sz="2463"/>
            </a:lvl8pPr>
            <a:lvl9pPr>
              <a:defRPr sz="246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B9A6-D963-4E50-9D60-8A0735E2185D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9" y="4800600"/>
            <a:ext cx="7315200" cy="566738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9" y="612775"/>
            <a:ext cx="7315200" cy="4114800"/>
          </a:xfrm>
        </p:spPr>
        <p:txBody>
          <a:bodyPr/>
          <a:lstStyle>
            <a:lvl1pPr marL="0" indent="0">
              <a:buNone/>
              <a:defRPr sz="3940"/>
            </a:lvl1pPr>
            <a:lvl2pPr marL="562996" indent="0">
              <a:buNone/>
              <a:defRPr sz="3448"/>
            </a:lvl2pPr>
            <a:lvl3pPr marL="1125992" indent="0">
              <a:buNone/>
              <a:defRPr sz="2955"/>
            </a:lvl3pPr>
            <a:lvl4pPr marL="1688988" indent="0">
              <a:buNone/>
              <a:defRPr sz="2463"/>
            </a:lvl4pPr>
            <a:lvl5pPr marL="2251984" indent="0">
              <a:buNone/>
              <a:defRPr sz="2463"/>
            </a:lvl5pPr>
            <a:lvl6pPr marL="2814980" indent="0">
              <a:buNone/>
              <a:defRPr sz="2463"/>
            </a:lvl6pPr>
            <a:lvl7pPr marL="3377976" indent="0">
              <a:buNone/>
              <a:defRPr sz="2463"/>
            </a:lvl7pPr>
            <a:lvl8pPr marL="3940973" indent="0">
              <a:buNone/>
              <a:defRPr sz="2463"/>
            </a:lvl8pPr>
            <a:lvl9pPr marL="4503969" indent="0">
              <a:buNone/>
              <a:defRPr sz="2463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9" y="5367338"/>
            <a:ext cx="7315200" cy="804862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69795-F5CF-4248-ADBD-C526F9F421AF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2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9ED7E-2192-4CC8-BC97-BE3110D00F66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5"/>
          <p:cNvSpPr txBox="1">
            <a:spLocks/>
          </p:cNvSpPr>
          <p:nvPr userDrawn="1"/>
        </p:nvSpPr>
        <p:spPr>
          <a:xfrm>
            <a:off x="9264352" y="6400799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2D8002D-B5B0-4BAC-B1F6-782DDCCE6D9C}" type="slidenum">
              <a:rPr lang="ja-JP" altLang="en-US" sz="2217" smtClean="0"/>
              <a:pPr algn="r"/>
              <a:t>‹#›</a:t>
            </a:fld>
            <a:endParaRPr lang="ja-JP" altLang="en-US" sz="2217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1125992" rtl="0" eaLnBrk="1" latinLnBrk="0" hangingPunct="1">
        <a:spcBef>
          <a:spcPct val="0"/>
        </a:spcBef>
        <a:buNone/>
        <a:defRPr kumimoji="1" sz="5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247" indent="-422247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3940" kern="1200">
          <a:solidFill>
            <a:schemeClr val="tx1"/>
          </a:solidFill>
          <a:latin typeface="+mn-lt"/>
          <a:ea typeface="+mn-ea"/>
          <a:cs typeface="+mn-cs"/>
        </a:defRPr>
      </a:lvl1pPr>
      <a:lvl2pPr marL="914869" indent="-351873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3448" kern="1200">
          <a:solidFill>
            <a:schemeClr val="tx1"/>
          </a:solidFill>
          <a:latin typeface="+mn-lt"/>
          <a:ea typeface="+mn-ea"/>
          <a:cs typeface="+mn-cs"/>
        </a:defRPr>
      </a:lvl2pPr>
      <a:lvl3pPr marL="1407490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955" kern="1200">
          <a:solidFill>
            <a:schemeClr val="tx1"/>
          </a:solidFill>
          <a:latin typeface="+mn-lt"/>
          <a:ea typeface="+mn-ea"/>
          <a:cs typeface="+mn-cs"/>
        </a:defRPr>
      </a:lvl3pPr>
      <a:lvl4pPr marL="1970486" indent="-281498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4pPr>
      <a:lvl5pPr marL="2533482" indent="-281498" algn="l" defTabSz="1125992" rtl="0" eaLnBrk="1" latinLnBrk="0" hangingPunct="1">
        <a:spcBef>
          <a:spcPct val="20000"/>
        </a:spcBef>
        <a:buFont typeface="Arial" pitchFamily="34" charset="0"/>
        <a:buChar char="»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5pPr>
      <a:lvl6pPr marL="3096478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6pPr>
      <a:lvl7pPr marL="3659475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7pPr>
      <a:lvl8pPr marL="4222471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8pPr>
      <a:lvl9pPr marL="4785467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1pPr>
      <a:lvl2pPr marL="56299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2pPr>
      <a:lvl3pPr marL="1125992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3pPr>
      <a:lvl4pPr marL="1688988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4pPr>
      <a:lvl5pPr marL="2251984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5pPr>
      <a:lvl6pPr marL="281498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6pPr>
      <a:lvl7pPr marL="337797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7pPr>
      <a:lvl8pPr marL="3940973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8pPr>
      <a:lvl9pPr marL="4503969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slide" Target="slide3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tiiki@city.daito.lg.j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ty.daito.lg.jp/soshiki/22/31796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楕円 16">
            <a:hlinkClick r:id="rId3" action="ppaction://hlinksldjump"/>
            <a:extLst>
              <a:ext uri="{FF2B5EF4-FFF2-40B4-BE49-F238E27FC236}">
                <a16:creationId xmlns:a16="http://schemas.microsoft.com/office/drawing/2014/main" id="{16A7AD72-6DFE-4FB6-BC8E-2F873043C896}"/>
              </a:ext>
            </a:extLst>
          </p:cNvPr>
          <p:cNvSpPr/>
          <p:nvPr/>
        </p:nvSpPr>
        <p:spPr>
          <a:xfrm>
            <a:off x="9273338" y="1597656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03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7" name="楕円 6">
            <a:hlinkClick r:id="rId4" action="ppaction://hlinksldjump"/>
            <a:extLst>
              <a:ext uri="{FF2B5EF4-FFF2-40B4-BE49-F238E27FC236}">
                <a16:creationId xmlns:a16="http://schemas.microsoft.com/office/drawing/2014/main" id="{C3194EEB-9EC8-BA88-BEE2-7390BBE8EF6C}"/>
              </a:ext>
            </a:extLst>
          </p:cNvPr>
          <p:cNvSpPr/>
          <p:nvPr/>
        </p:nvSpPr>
        <p:spPr>
          <a:xfrm>
            <a:off x="3503662" y="1677376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C50E7355-7A27-644A-4B2D-93FF0DFC2468}"/>
              </a:ext>
            </a:extLst>
          </p:cNvPr>
          <p:cNvSpPr txBox="1">
            <a:spLocks/>
          </p:cNvSpPr>
          <p:nvPr/>
        </p:nvSpPr>
        <p:spPr>
          <a:xfrm>
            <a:off x="3140086" y="4016820"/>
            <a:ext cx="2785503" cy="916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窓口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DD19519E-51F4-4043-4731-BF0D712162D5}"/>
              </a:ext>
            </a:extLst>
          </p:cNvPr>
          <p:cNvSpPr txBox="1">
            <a:spLocks/>
          </p:cNvSpPr>
          <p:nvPr/>
        </p:nvSpPr>
        <p:spPr>
          <a:xfrm>
            <a:off x="3174128" y="5027991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地域移行を検討したい時の連絡先はこちらです。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B305AA47-E314-4D0B-CBD5-2C0E4A245FB0}"/>
              </a:ext>
            </a:extLst>
          </p:cNvPr>
          <p:cNvSpPr txBox="1">
            <a:spLocks/>
          </p:cNvSpPr>
          <p:nvPr/>
        </p:nvSpPr>
        <p:spPr>
          <a:xfrm>
            <a:off x="5972919" y="4016820"/>
            <a:ext cx="2957595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「にも包括」</a:t>
            </a:r>
            <a:br>
              <a:rPr lang="en-US" altLang="ja-JP" sz="2400" b="1" dirty="0">
                <a:solidFill>
                  <a:srgbClr val="D6B845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協議の場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509B671B-A2A9-4D51-F9C8-B863A7F59ABC}"/>
              </a:ext>
            </a:extLst>
          </p:cNvPr>
          <p:cNvSpPr txBox="1">
            <a:spLocks/>
          </p:cNvSpPr>
          <p:nvPr/>
        </p:nvSpPr>
        <p:spPr>
          <a:xfrm>
            <a:off x="6058966" y="5019463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「にも包括」協議の場では、こんな活動をしています。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39" name="タイトル 1">
            <a:extLst>
              <a:ext uri="{FF2B5EF4-FFF2-40B4-BE49-F238E27FC236}">
                <a16:creationId xmlns:a16="http://schemas.microsoft.com/office/drawing/2014/main" id="{F4419BFB-C12D-7629-A5F6-F663479A77AA}"/>
              </a:ext>
            </a:extLst>
          </p:cNvPr>
          <p:cNvSpPr txBox="1">
            <a:spLocks/>
          </p:cNvSpPr>
          <p:nvPr/>
        </p:nvSpPr>
        <p:spPr>
          <a:xfrm>
            <a:off x="9123293" y="4016820"/>
            <a:ext cx="2426522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情報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717CC069-A3B9-354F-B39D-7073AE2AD453}"/>
              </a:ext>
            </a:extLst>
          </p:cNvPr>
          <p:cNvSpPr txBox="1">
            <a:spLocks/>
          </p:cNvSpPr>
          <p:nvPr/>
        </p:nvSpPr>
        <p:spPr>
          <a:xfrm>
            <a:off x="8943803" y="5010935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こんな情報があります。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3503662" y="85224"/>
            <a:ext cx="8731624" cy="4020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ja-JP" altLang="en-US" sz="2000" b="1" dirty="0">
                <a:solidFill>
                  <a:srgbClr val="D6B845"/>
                </a:solidFill>
                <a:latin typeface="+mn-ea"/>
                <a:ea typeface="+mn-ea"/>
              </a:rPr>
              <a:t>大阪府版「にも包括」ポータルサイト　情報シート</a:t>
            </a:r>
            <a:endParaRPr lang="en-US" altLang="ja-JP" sz="20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A37DBC9-8E22-92FF-72D1-26FC9FB71FE4}"/>
              </a:ext>
            </a:extLst>
          </p:cNvPr>
          <p:cNvSpPr/>
          <p:nvPr/>
        </p:nvSpPr>
        <p:spPr>
          <a:xfrm>
            <a:off x="4" y="0"/>
            <a:ext cx="2869809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BC39CDD-BF0F-8170-9D76-683C8769E69A}"/>
              </a:ext>
            </a:extLst>
          </p:cNvPr>
          <p:cNvSpPr txBox="1">
            <a:spLocks/>
          </p:cNvSpPr>
          <p:nvPr/>
        </p:nvSpPr>
        <p:spPr>
          <a:xfrm>
            <a:off x="326878" y="2421776"/>
            <a:ext cx="2418382" cy="63763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8000" b="1" spc="300" dirty="0">
                <a:solidFill>
                  <a:srgbClr val="FFFDE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大東市</a:t>
            </a:r>
            <a:endParaRPr lang="en-US" altLang="ja-JP" sz="8000" b="1" spc="300" dirty="0">
              <a:solidFill>
                <a:srgbClr val="FFFDE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AF966D6-B691-445C-014C-483EB1A8E97B}"/>
              </a:ext>
            </a:extLst>
          </p:cNvPr>
          <p:cNvCxnSpPr>
            <a:cxnSpLocks/>
          </p:cNvCxnSpPr>
          <p:nvPr/>
        </p:nvCxnSpPr>
        <p:spPr>
          <a:xfrm>
            <a:off x="3144609" y="476672"/>
            <a:ext cx="9017875" cy="0"/>
          </a:xfrm>
          <a:prstGeom prst="line">
            <a:avLst/>
          </a:prstGeom>
          <a:ln>
            <a:solidFill>
              <a:srgbClr val="D6B8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楕円 2">
            <a:extLst>
              <a:ext uri="{FF2B5EF4-FFF2-40B4-BE49-F238E27FC236}">
                <a16:creationId xmlns:a16="http://schemas.microsoft.com/office/drawing/2014/main" id="{5FDBDDD0-CFDC-05EF-3C99-44EE6B9AA43E}"/>
              </a:ext>
            </a:extLst>
          </p:cNvPr>
          <p:cNvSpPr/>
          <p:nvPr/>
        </p:nvSpPr>
        <p:spPr>
          <a:xfrm>
            <a:off x="549427" y="512286"/>
            <a:ext cx="1770954" cy="1770954"/>
          </a:xfrm>
          <a:prstGeom prst="ellipse">
            <a:avLst/>
          </a:prstGeom>
          <a:solidFill>
            <a:srgbClr val="FFFD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" name="楕円 15">
            <a:hlinkClick r:id="rId5" action="ppaction://hlinksldjump"/>
            <a:extLst>
              <a:ext uri="{FF2B5EF4-FFF2-40B4-BE49-F238E27FC236}">
                <a16:creationId xmlns:a16="http://schemas.microsoft.com/office/drawing/2014/main" id="{61770FFB-076D-4D8E-A395-40A76EF1C214}"/>
              </a:ext>
            </a:extLst>
          </p:cNvPr>
          <p:cNvSpPr/>
          <p:nvPr/>
        </p:nvSpPr>
        <p:spPr>
          <a:xfrm>
            <a:off x="6388500" y="1597656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pic>
        <p:nvPicPr>
          <p:cNvPr id="13" name="グラフィックス 12" descr="ダンス 単色塗りつぶし">
            <a:extLst>
              <a:ext uri="{FF2B5EF4-FFF2-40B4-BE49-F238E27FC236}">
                <a16:creationId xmlns:a16="http://schemas.microsoft.com/office/drawing/2014/main" id="{24D5522C-00A2-4CF6-9DF1-AACFE0B0D004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704" y="980660"/>
            <a:ext cx="914400" cy="91440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0C1165F2-2C88-481B-B78A-12FB78A0A32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723" y="836712"/>
            <a:ext cx="1271326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894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779869"/>
          </a:xfrm>
          <a:prstGeom prst="roundRect">
            <a:avLst>
              <a:gd name="adj" fmla="val 21554"/>
            </a:avLst>
          </a:prstGeom>
          <a:solidFill>
            <a:srgbClr val="B32425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999656" y="658134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D6B845"/>
                </a:solidFill>
                <a:latin typeface="+mn-ea"/>
                <a:ea typeface="+mn-ea"/>
              </a:rPr>
              <a:t>窓口</a:t>
            </a:r>
            <a:endParaRPr lang="en-US" altLang="ja-JP" sz="4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667CA13B-45AF-2C66-CE56-17C9C4D9EEAC}"/>
              </a:ext>
            </a:extLst>
          </p:cNvPr>
          <p:cNvSpPr/>
          <p:nvPr/>
        </p:nvSpPr>
        <p:spPr>
          <a:xfrm>
            <a:off x="1520763" y="2595067"/>
            <a:ext cx="9150463" cy="3930277"/>
          </a:xfrm>
          <a:prstGeom prst="roundRect">
            <a:avLst>
              <a:gd name="adj" fmla="val 5612"/>
            </a:avLst>
          </a:prstGeom>
          <a:solidFill>
            <a:schemeClr val="bg1"/>
          </a:solidFill>
          <a:ln w="57150">
            <a:solidFill>
              <a:srgbClr val="B3242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三角形 5">
            <a:extLst>
              <a:ext uri="{FF2B5EF4-FFF2-40B4-BE49-F238E27FC236}">
                <a16:creationId xmlns:a16="http://schemas.microsoft.com/office/drawing/2014/main" id="{6D764C04-8067-88A1-B865-FA78C4A09340}"/>
              </a:ext>
            </a:extLst>
          </p:cNvPr>
          <p:cNvSpPr/>
          <p:nvPr/>
        </p:nvSpPr>
        <p:spPr>
          <a:xfrm flipV="1">
            <a:off x="5693358" y="2046156"/>
            <a:ext cx="805275" cy="366034"/>
          </a:xfrm>
          <a:prstGeom prst="triangle">
            <a:avLst/>
          </a:prstGeom>
          <a:solidFill>
            <a:srgbClr val="D6B8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F95F3B-732F-3643-0A9C-2FA96D55C1DF}"/>
              </a:ext>
            </a:extLst>
          </p:cNvPr>
          <p:cNvSpPr txBox="1"/>
          <p:nvPr/>
        </p:nvSpPr>
        <p:spPr>
          <a:xfrm>
            <a:off x="1695305" y="2973102"/>
            <a:ext cx="8801377" cy="40572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b="1" i="0" dirty="0">
                <a:effectLst/>
                <a:latin typeface="Söhne"/>
              </a:rPr>
              <a:t>大東市　福祉・子ども部　</a:t>
            </a:r>
            <a:r>
              <a:rPr lang="ja-JP" altLang="en-US" sz="2400" b="1" dirty="0">
                <a:latin typeface="Söhne"/>
              </a:rPr>
              <a:t>障害福祉課</a:t>
            </a:r>
            <a:endParaRPr lang="en-US" altLang="ja-JP" sz="2400" b="1" i="0" dirty="0">
              <a:effectLst/>
              <a:latin typeface="Söhne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b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住所　　　　〒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574-8555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大阪府大東市谷川１丁目１番１号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電話番号　　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072-870‐9630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（直通）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番号　　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072-873-3838</a:t>
            </a: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メールアドレス　</a:t>
            </a:r>
            <a:r>
              <a:rPr lang="en-US" altLang="ja-JP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tiiki@city.daito.lg.jp</a:t>
            </a:r>
            <a:endParaRPr lang="en-US" altLang="ja-JP" b="1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</a:t>
            </a:r>
            <a:endParaRPr lang="en-US" altLang="ja-JP" dirty="0">
              <a:latin typeface="Söhne"/>
            </a:endParaRPr>
          </a:p>
          <a:p>
            <a:pPr algn="ctr">
              <a:lnSpc>
                <a:spcPct val="150000"/>
              </a:lnSpc>
            </a:pPr>
            <a:endParaRPr lang="ja-JP" altLang="en-US" dirty="0"/>
          </a:p>
        </p:txBody>
      </p:sp>
      <p:sp>
        <p:nvSpPr>
          <p:cNvPr id="10" name="楕円 9">
            <a:hlinkClick r:id="rId4" action="ppaction://hlinksldjump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061539" y="85335"/>
            <a:ext cx="1332000" cy="1332000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03C0805-2879-415D-882F-4C6263C65927}"/>
              </a:ext>
            </a:extLst>
          </p:cNvPr>
          <p:cNvSpPr txBox="1"/>
          <p:nvPr/>
        </p:nvSpPr>
        <p:spPr>
          <a:xfrm>
            <a:off x="2003579" y="1508773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地域移行を検討する時は、下記にご連絡ください。</a:t>
            </a:r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7406EF9-5C39-414C-881C-12B79D7D6950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121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角丸四角形 1">
            <a:extLst>
              <a:ext uri="{FF2B5EF4-FFF2-40B4-BE49-F238E27FC236}">
                <a16:creationId xmlns:a16="http://schemas.microsoft.com/office/drawing/2014/main" id="{D7FA2747-4FDB-4132-B6EB-D67C41A4270C}"/>
              </a:ext>
            </a:extLst>
          </p:cNvPr>
          <p:cNvSpPr/>
          <p:nvPr/>
        </p:nvSpPr>
        <p:spPr>
          <a:xfrm>
            <a:off x="4939032" y="2072097"/>
            <a:ext cx="7070011" cy="4651002"/>
          </a:xfrm>
          <a:prstGeom prst="roundRect">
            <a:avLst>
              <a:gd name="adj" fmla="val 2940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080000"/>
          </a:xfrm>
          <a:prstGeom prst="roundRect">
            <a:avLst>
              <a:gd name="adj" fmla="val 21554"/>
            </a:avLst>
          </a:prstGeom>
          <a:solidFill>
            <a:srgbClr val="B32425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684590" y="519602"/>
            <a:ext cx="7560840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精神障がいにも対応した地域包括ケアシステムの構築のための</a:t>
            </a:r>
            <a:br>
              <a:rPr lang="en-US" altLang="ja-JP" sz="2400" b="1" dirty="0">
                <a:solidFill>
                  <a:srgbClr val="D6B845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協議の場について</a:t>
            </a:r>
          </a:p>
        </p:txBody>
      </p:sp>
      <p:sp>
        <p:nvSpPr>
          <p:cNvPr id="10" name="楕円 9">
            <a:hlinkClick r:id="rId3" action="ppaction://hlinksldjump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280570" y="212243"/>
            <a:ext cx="1332000" cy="1332000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84544E2-71E9-442B-AC34-499585CEDA1D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角丸四角形 1">
            <a:extLst>
              <a:ext uri="{FF2B5EF4-FFF2-40B4-BE49-F238E27FC236}">
                <a16:creationId xmlns:a16="http://schemas.microsoft.com/office/drawing/2014/main" id="{743FA248-0EF4-4AEC-A993-E35A80C48345}"/>
              </a:ext>
            </a:extLst>
          </p:cNvPr>
          <p:cNvSpPr/>
          <p:nvPr/>
        </p:nvSpPr>
        <p:spPr>
          <a:xfrm>
            <a:off x="502955" y="2141166"/>
            <a:ext cx="4080877" cy="857206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771BFA7B-02B8-456F-A82D-C4492167A638}"/>
              </a:ext>
            </a:extLst>
          </p:cNvPr>
          <p:cNvSpPr txBox="1">
            <a:spLocks/>
          </p:cNvSpPr>
          <p:nvPr/>
        </p:nvSpPr>
        <p:spPr>
          <a:xfrm>
            <a:off x="1107661" y="195741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協議の場の名称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角丸四角形 1">
            <a:extLst>
              <a:ext uri="{FF2B5EF4-FFF2-40B4-BE49-F238E27FC236}">
                <a16:creationId xmlns:a16="http://schemas.microsoft.com/office/drawing/2014/main" id="{75894484-61C0-4696-88C1-AA2F17843510}"/>
              </a:ext>
            </a:extLst>
          </p:cNvPr>
          <p:cNvSpPr/>
          <p:nvPr/>
        </p:nvSpPr>
        <p:spPr>
          <a:xfrm>
            <a:off x="449051" y="5268573"/>
            <a:ext cx="4098303" cy="1454526"/>
          </a:xfrm>
          <a:prstGeom prst="roundRect">
            <a:avLst>
              <a:gd name="adj" fmla="val 5758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0BE32D83-5A05-4BD1-AC7B-07BE76B42EAD}"/>
              </a:ext>
            </a:extLst>
          </p:cNvPr>
          <p:cNvSpPr txBox="1">
            <a:spLocks/>
          </p:cNvSpPr>
          <p:nvPr/>
        </p:nvSpPr>
        <p:spPr>
          <a:xfrm>
            <a:off x="1113814" y="5088842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協議の場の構成員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E2DFA0D6-74BE-45F8-B57B-5AA3227CEFB9}"/>
              </a:ext>
            </a:extLst>
          </p:cNvPr>
          <p:cNvSpPr txBox="1">
            <a:spLocks/>
          </p:cNvSpPr>
          <p:nvPr/>
        </p:nvSpPr>
        <p:spPr>
          <a:xfrm>
            <a:off x="602023" y="5650219"/>
            <a:ext cx="3765785" cy="8751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角丸四角形 1">
            <a:extLst>
              <a:ext uri="{FF2B5EF4-FFF2-40B4-BE49-F238E27FC236}">
                <a16:creationId xmlns:a16="http://schemas.microsoft.com/office/drawing/2014/main" id="{EC5ABB0A-CE79-463E-A0CF-F52BBB9DF4A7}"/>
              </a:ext>
            </a:extLst>
          </p:cNvPr>
          <p:cNvSpPr/>
          <p:nvPr/>
        </p:nvSpPr>
        <p:spPr>
          <a:xfrm>
            <a:off x="479376" y="3239138"/>
            <a:ext cx="4104456" cy="552155"/>
          </a:xfrm>
          <a:prstGeom prst="roundRect">
            <a:avLst>
              <a:gd name="adj" fmla="val 16492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F13989D2-6CE8-4CEE-9C09-9B6F44210125}"/>
              </a:ext>
            </a:extLst>
          </p:cNvPr>
          <p:cNvSpPr txBox="1">
            <a:spLocks/>
          </p:cNvSpPr>
          <p:nvPr/>
        </p:nvSpPr>
        <p:spPr>
          <a:xfrm>
            <a:off x="1107661" y="3079201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開催頻度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B30B75B3-6A61-4F01-AF91-62494F86DE78}"/>
              </a:ext>
            </a:extLst>
          </p:cNvPr>
          <p:cNvSpPr txBox="1">
            <a:spLocks/>
          </p:cNvSpPr>
          <p:nvPr/>
        </p:nvSpPr>
        <p:spPr>
          <a:xfrm>
            <a:off x="5663952" y="1813097"/>
            <a:ext cx="5650232" cy="552155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72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具体的な内容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C58BC26E-763B-4CE6-9470-D39EA3CC24AD}"/>
              </a:ext>
            </a:extLst>
          </p:cNvPr>
          <p:cNvSpPr txBox="1">
            <a:spLocks/>
          </p:cNvSpPr>
          <p:nvPr/>
        </p:nvSpPr>
        <p:spPr>
          <a:xfrm>
            <a:off x="5459882" y="2620344"/>
            <a:ext cx="6031908" cy="37180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年６回開催し、大東市における地域移行および地域定着ケースの状況や地域課題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について確認し、必要な取り組みについて協議して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います。年度に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回、確認した地域課題を大東市総合支援協議会に報告しています。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主な議題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〇地域移行及び地域定着ケースの報告・検討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〇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精神障害者等の事例検討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〇地域課題の抽出と認定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〇地域課題のための情報取りまとめシート作成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〇地域課題の整理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〇地域課題に係る今後の取り組みの協議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〇大阪府精神科在院患者調査（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630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調査）の分析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〇大阪府広域コーディネーターによる他市の好事例紹介　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など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D127DE6-322B-4DE0-A117-EB46B5C6A60B}"/>
              </a:ext>
            </a:extLst>
          </p:cNvPr>
          <p:cNvSpPr txBox="1">
            <a:spLocks/>
          </p:cNvSpPr>
          <p:nvPr/>
        </p:nvSpPr>
        <p:spPr>
          <a:xfrm>
            <a:off x="700210" y="3501262"/>
            <a:ext cx="3008563" cy="3780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年６回（</a:t>
            </a:r>
            <a:r>
              <a:rPr lang="en-US" altLang="ja-JP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ヶ月に</a:t>
            </a:r>
            <a:r>
              <a:rPr lang="en-US" altLang="ja-JP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回）開催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タイトル 1">
            <a:extLst>
              <a:ext uri="{FF2B5EF4-FFF2-40B4-BE49-F238E27FC236}">
                <a16:creationId xmlns:a16="http://schemas.microsoft.com/office/drawing/2014/main" id="{00432453-1E5B-4F3B-83D5-BA533CE43944}"/>
              </a:ext>
            </a:extLst>
          </p:cNvPr>
          <p:cNvSpPr txBox="1">
            <a:spLocks/>
          </p:cNvSpPr>
          <p:nvPr/>
        </p:nvSpPr>
        <p:spPr>
          <a:xfrm>
            <a:off x="676959" y="2381931"/>
            <a:ext cx="3906873" cy="6425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大東市地域移行支援・定着ネットワーク会議　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300" b="1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精神障害者にも対応した地域包括ケアシステム</a:t>
            </a:r>
            <a:endParaRPr kumimoji="1" lang="en-US" altLang="ja-JP" sz="1300" b="1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角丸四角形 1">
            <a:extLst>
              <a:ext uri="{FF2B5EF4-FFF2-40B4-BE49-F238E27FC236}">
                <a16:creationId xmlns:a16="http://schemas.microsoft.com/office/drawing/2014/main" id="{036FC4B8-2A27-4E65-BB45-B479CE7CD9F9}"/>
              </a:ext>
            </a:extLst>
          </p:cNvPr>
          <p:cNvSpPr/>
          <p:nvPr/>
        </p:nvSpPr>
        <p:spPr>
          <a:xfrm>
            <a:off x="511835" y="4063935"/>
            <a:ext cx="4080877" cy="946933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AADAC408-05F9-4923-B553-6F1448BF7C7E}"/>
              </a:ext>
            </a:extLst>
          </p:cNvPr>
          <p:cNvSpPr txBox="1">
            <a:spLocks/>
          </p:cNvSpPr>
          <p:nvPr/>
        </p:nvSpPr>
        <p:spPr>
          <a:xfrm>
            <a:off x="1116541" y="388018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協議の場の事務局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B7F17C7B-EC69-4253-851A-A69D57A1F53B}"/>
              </a:ext>
            </a:extLst>
          </p:cNvPr>
          <p:cNvSpPr txBox="1">
            <a:spLocks/>
          </p:cNvSpPr>
          <p:nvPr/>
        </p:nvSpPr>
        <p:spPr>
          <a:xfrm>
            <a:off x="953502" y="4365075"/>
            <a:ext cx="3260146" cy="6752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大東市　福祉・子ども部　障害福祉課　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タイトル 1">
            <a:extLst>
              <a:ext uri="{FF2B5EF4-FFF2-40B4-BE49-F238E27FC236}">
                <a16:creationId xmlns:a16="http://schemas.microsoft.com/office/drawing/2014/main" id="{597A7629-4529-457B-A3B8-D8EFDC3D59BA}"/>
              </a:ext>
            </a:extLst>
          </p:cNvPr>
          <p:cNvSpPr txBox="1">
            <a:spLocks/>
          </p:cNvSpPr>
          <p:nvPr/>
        </p:nvSpPr>
        <p:spPr>
          <a:xfrm>
            <a:off x="700210" y="5556395"/>
            <a:ext cx="3667597" cy="116670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・障害福祉関係（指定特定および一般相談支援事業所、基幹相談支援センター、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障害者相談支援事業所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・学識経験者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・精神科医療機関関係者（クリニックおよび訪問看護ステーション）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・社会福祉協議会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・市職員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・大阪府広域コーディネーター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en-US" altLang="ja-JP" sz="14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obs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4607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DF58B5-4348-3BBD-6EF2-4048E2645685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角丸四角形 1">
            <a:extLst>
              <a:ext uri="{FF2B5EF4-FFF2-40B4-BE49-F238E27FC236}">
                <a16:creationId xmlns:a16="http://schemas.microsoft.com/office/drawing/2014/main" id="{2EE94C60-AAF5-CD4B-6707-5AC966056DEE}"/>
              </a:ext>
            </a:extLst>
          </p:cNvPr>
          <p:cNvSpPr/>
          <p:nvPr/>
        </p:nvSpPr>
        <p:spPr>
          <a:xfrm>
            <a:off x="767408" y="2369674"/>
            <a:ext cx="10881419" cy="2859525"/>
          </a:xfrm>
          <a:prstGeom prst="roundRect">
            <a:avLst>
              <a:gd name="adj" fmla="val 1496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D9C1A2DE-5D16-D410-6936-CBFFAEE38C1A}"/>
              </a:ext>
            </a:extLst>
          </p:cNvPr>
          <p:cNvSpPr txBox="1">
            <a:spLocks/>
          </p:cNvSpPr>
          <p:nvPr/>
        </p:nvSpPr>
        <p:spPr>
          <a:xfrm>
            <a:off x="1032288" y="3510806"/>
            <a:ext cx="3407528" cy="98480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地域移行支援についてのパンフレットを作成しました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767AE674-A1D5-076D-24AF-4D0C0B4E1556}"/>
              </a:ext>
            </a:extLst>
          </p:cNvPr>
          <p:cNvSpPr txBox="1">
            <a:spLocks/>
          </p:cNvSpPr>
          <p:nvPr/>
        </p:nvSpPr>
        <p:spPr>
          <a:xfrm>
            <a:off x="4307072" y="2369675"/>
            <a:ext cx="6984775" cy="26435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6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6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6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6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lang="ja-JP" altLang="en-US" sz="16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あなたの暮らしをさがしてみませんか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～あなたの生活を応援します～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</a:p>
          <a:p>
            <a:pPr lvl="0" algn="l">
              <a:lnSpc>
                <a:spcPct val="100000"/>
              </a:lnSpc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詳しくは</a:t>
            </a:r>
            <a:r>
              <a:rPr lang="en-US" altLang="ja-JP" sz="16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6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大東市役所ホームページ</a:t>
            </a:r>
            <a:endParaRPr lang="en-US" altLang="ja-JP" sz="16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lang="ja-JP" altLang="en-US" sz="16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https://www.city.daito.lg.jp/soshiki/22/31796.html</a:t>
            </a:r>
            <a:endParaRPr lang="en-US" altLang="ja-JP" sz="16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「地域移行支援について」をご覧ください。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角丸四角形 1">
            <a:extLst>
              <a:ext uri="{FF2B5EF4-FFF2-40B4-BE49-F238E27FC236}">
                <a16:creationId xmlns:a16="http://schemas.microsoft.com/office/drawing/2014/main" id="{50BA4E58-AE68-4F0D-B1D0-796A26A9FD70}"/>
              </a:ext>
            </a:extLst>
          </p:cNvPr>
          <p:cNvSpPr/>
          <p:nvPr/>
        </p:nvSpPr>
        <p:spPr>
          <a:xfrm>
            <a:off x="1520767" y="332656"/>
            <a:ext cx="9150463" cy="1080000"/>
          </a:xfrm>
          <a:prstGeom prst="roundRect">
            <a:avLst>
              <a:gd name="adj" fmla="val 21554"/>
            </a:avLst>
          </a:prstGeom>
          <a:solidFill>
            <a:srgbClr val="B32425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A8BE68F-1C25-4D8F-A370-D9247A64F4B7}"/>
              </a:ext>
            </a:extLst>
          </p:cNvPr>
          <p:cNvSpPr txBox="1">
            <a:spLocks/>
          </p:cNvSpPr>
          <p:nvPr/>
        </p:nvSpPr>
        <p:spPr>
          <a:xfrm>
            <a:off x="2910523" y="468277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D6B845"/>
                </a:solidFill>
                <a:latin typeface="+mn-ea"/>
                <a:ea typeface="+mn-ea"/>
              </a:rPr>
              <a:t>情報提供</a:t>
            </a:r>
            <a:endParaRPr lang="en-US" altLang="ja-JP" sz="4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27" name="楕円 26">
            <a:hlinkClick r:id="rId4" action="ppaction://hlinksldjump"/>
            <a:extLst>
              <a:ext uri="{FF2B5EF4-FFF2-40B4-BE49-F238E27FC236}">
                <a16:creationId xmlns:a16="http://schemas.microsoft.com/office/drawing/2014/main" id="{581E6311-241F-4F35-825A-1A51D2309E5D}"/>
              </a:ext>
            </a:extLst>
          </p:cNvPr>
          <p:cNvSpPr>
            <a:spLocks noChangeAspect="1"/>
          </p:cNvSpPr>
          <p:nvPr/>
        </p:nvSpPr>
        <p:spPr>
          <a:xfrm>
            <a:off x="1032288" y="171102"/>
            <a:ext cx="1332000" cy="1332000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03</a:t>
            </a:r>
            <a:endParaRPr lang="ja-JP" altLang="en-US" sz="4800" dirty="0">
              <a:solidFill>
                <a:srgbClr val="D6B84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63052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304,1,Slide49"/>
</p:tagLst>
</file>

<file path=ppt/theme/theme1.xml><?xml version="1.0" encoding="utf-8"?>
<a:theme xmlns:a="http://schemas.openxmlformats.org/drawingml/2006/main" name="Office テーマ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メイリオ　Segoe　UI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463</Words>
  <Application>Microsoft Office PowerPoint</Application>
  <PresentationFormat>ワイド画面</PresentationFormat>
  <Paragraphs>71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Söhne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2024-11-20T02:41:12Z</dcterms:modified>
</cp:coreProperties>
</file>