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10" r:id="rId2"/>
    <p:sldId id="433" r:id="rId3"/>
    <p:sldId id="435" r:id="rId4"/>
    <p:sldId id="436" r:id="rId5"/>
  </p:sldIdLst>
  <p:sldSz cx="12192000" cy="6858000"/>
  <p:notesSz cx="6735763" cy="9866313"/>
  <p:custDataLst>
    <p:tags r:id="rId8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IR0OrXzMnMrjUg3R0/CoQw==" hashData="9IVEcGoCSnewiGMdr6FJFfyMLQi0tNloNkazQj3gfgB0EZRcfOD/eDFTjdmtbLOxoTOMarwBVPSVqIzZG60JKw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845"/>
    <a:srgbClr val="FFFDE1"/>
    <a:srgbClr val="B32425"/>
    <a:srgbClr val="34485E"/>
    <a:srgbClr val="5B9F8A"/>
    <a:srgbClr val="3C7D9B"/>
    <a:srgbClr val="000000"/>
    <a:srgbClr val="101323"/>
    <a:srgbClr val="4FADF3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04" autoAdjust="0"/>
  </p:normalViewPr>
  <p:slideViewPr>
    <p:cSldViewPr>
      <p:cViewPr varScale="1">
        <p:scale>
          <a:sx n="109" d="100"/>
          <a:sy n="109" d="100"/>
        </p:scale>
        <p:origin x="588" y="7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28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746FDA87-421D-4CFB-BB3E-33FE4AB339A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870C89CD-C2A2-4250-B487-60E6EF3916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1643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573" y="0"/>
            <a:ext cx="2918621" cy="493237"/>
          </a:xfrm>
          <a:prstGeom prst="rect">
            <a:avLst/>
          </a:prstGeom>
        </p:spPr>
        <p:txBody>
          <a:bodyPr vert="horz" lIns="90638" tIns="45318" rIns="90638" bIns="45318" rtlCol="0"/>
          <a:lstStyle>
            <a:lvl1pPr algn="r">
              <a:defRPr sz="1200"/>
            </a:lvl1pPr>
          </a:lstStyle>
          <a:p>
            <a:fld id="{206ACFC7-BD3E-4FBB-A92C-C6F06D2C0547}" type="datetimeFigureOut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2550" y="741363"/>
            <a:ext cx="6570663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8" tIns="45318" rIns="90638" bIns="45318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891" y="4686538"/>
            <a:ext cx="5387982" cy="4439132"/>
          </a:xfrm>
          <a:prstGeom prst="rect">
            <a:avLst/>
          </a:prstGeom>
        </p:spPr>
        <p:txBody>
          <a:bodyPr vert="horz" lIns="90638" tIns="45318" rIns="90638" bIns="453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573" y="9371502"/>
            <a:ext cx="2918621" cy="493236"/>
          </a:xfrm>
          <a:prstGeom prst="rect">
            <a:avLst/>
          </a:prstGeom>
        </p:spPr>
        <p:txBody>
          <a:bodyPr vert="horz" lIns="90638" tIns="45318" rIns="90638" bIns="45318" rtlCol="0" anchor="b"/>
          <a:lstStyle>
            <a:lvl1pPr algn="r">
              <a:defRPr sz="1200"/>
            </a:lvl1pPr>
          </a:lstStyle>
          <a:p>
            <a:fld id="{CDCFC374-814C-4296-BB26-A4ADC52CB33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6558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2550" y="741363"/>
            <a:ext cx="6570663" cy="36972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06445">
              <a:defRPr/>
            </a:pPr>
            <a:fld id="{12CA69F4-4EF9-264B-A3A2-B28016D02E5D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06445">
                <a:defRPr/>
              </a:pPr>
              <a:t>4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391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3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B8E2-8FCD-43E2-BC86-384EE10B11D4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72BB-719F-4064-99D1-42E83E4D39EC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1" y="274642"/>
            <a:ext cx="2743201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3" y="274642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1BB1-C6A4-450E-BFF4-33A31E99FAE9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ED7E-2192-4CC8-BC97-BE3110D00F66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328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1257" y="1556794"/>
            <a:ext cx="10972800" cy="4525963"/>
          </a:xfrm>
        </p:spPr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EB8C-4DF7-4D35-8D4D-C0E1B3E01FBB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6"/>
            <a:ext cx="10363200" cy="1362075"/>
          </a:xfrm>
        </p:spPr>
        <p:txBody>
          <a:bodyPr anchor="t"/>
          <a:lstStyle>
            <a:lvl1pPr algn="l">
              <a:defRPr sz="492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63">
                <a:solidFill>
                  <a:schemeClr val="tx1">
                    <a:tint val="75000"/>
                  </a:schemeClr>
                </a:solidFill>
              </a:defRPr>
            </a:lvl1pPr>
            <a:lvl2pPr marL="562996" indent="0">
              <a:buNone/>
              <a:defRPr sz="2217">
                <a:solidFill>
                  <a:schemeClr val="tx1">
                    <a:tint val="75000"/>
                  </a:schemeClr>
                </a:solidFill>
              </a:defRPr>
            </a:lvl2pPr>
            <a:lvl3pPr marL="1125992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3pPr>
            <a:lvl4pPr marL="1688988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4pPr>
            <a:lvl5pPr marL="2251984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5pPr>
            <a:lvl6pPr marL="2814980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6pPr>
            <a:lvl7pPr marL="3377976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7pPr>
            <a:lvl8pPr marL="3940973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8pPr>
            <a:lvl9pPr marL="4503969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7C00-2761-4501-A328-39F53606DD85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2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B92E-592D-4B0A-A65D-7414D1B22715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4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C4C8-AC08-4C00-90F9-516823EEE03A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7439-AB59-4F5D-99F5-D54732C0DE38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6E9-A61F-42A8-8EA7-54669B66C789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55"/>
            <a:ext cx="6815667" cy="5853113"/>
          </a:xfrm>
        </p:spPr>
        <p:txBody>
          <a:bodyPr/>
          <a:lstStyle>
            <a:lvl1pPr>
              <a:defRPr sz="3940"/>
            </a:lvl1pPr>
            <a:lvl2pPr>
              <a:defRPr sz="3448"/>
            </a:lvl2pPr>
            <a:lvl3pPr>
              <a:defRPr sz="2955"/>
            </a:lvl3pPr>
            <a:lvl4pPr>
              <a:defRPr sz="2463"/>
            </a:lvl4pPr>
            <a:lvl5pPr>
              <a:defRPr sz="2463"/>
            </a:lvl5pPr>
            <a:lvl6pPr>
              <a:defRPr sz="2463"/>
            </a:lvl6pPr>
            <a:lvl7pPr>
              <a:defRPr sz="2463"/>
            </a:lvl7pPr>
            <a:lvl8pPr>
              <a:defRPr sz="2463"/>
            </a:lvl8pPr>
            <a:lvl9pPr>
              <a:defRPr sz="246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B9A6-D963-4E50-9D60-8A0735E2185D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940"/>
            </a:lvl1pPr>
            <a:lvl2pPr marL="562996" indent="0">
              <a:buNone/>
              <a:defRPr sz="3448"/>
            </a:lvl2pPr>
            <a:lvl3pPr marL="1125992" indent="0">
              <a:buNone/>
              <a:defRPr sz="2955"/>
            </a:lvl3pPr>
            <a:lvl4pPr marL="1688988" indent="0">
              <a:buNone/>
              <a:defRPr sz="2463"/>
            </a:lvl4pPr>
            <a:lvl5pPr marL="2251984" indent="0">
              <a:buNone/>
              <a:defRPr sz="2463"/>
            </a:lvl5pPr>
            <a:lvl6pPr marL="2814980" indent="0">
              <a:buNone/>
              <a:defRPr sz="2463"/>
            </a:lvl6pPr>
            <a:lvl7pPr marL="3377976" indent="0">
              <a:buNone/>
              <a:defRPr sz="2463"/>
            </a:lvl7pPr>
            <a:lvl8pPr marL="3940973" indent="0">
              <a:buNone/>
              <a:defRPr sz="2463"/>
            </a:lvl8pPr>
            <a:lvl9pPr marL="4503969" indent="0">
              <a:buNone/>
              <a:defRPr sz="2463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69795-F5CF-4248-ADBD-C526F9F421AF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2" y="63563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ED7E-2192-4CC8-BC97-BE3110D00F66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5"/>
          <p:cNvSpPr txBox="1">
            <a:spLocks/>
          </p:cNvSpPr>
          <p:nvPr userDrawn="1"/>
        </p:nvSpPr>
        <p:spPr>
          <a:xfrm>
            <a:off x="9264352" y="6400799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2D8002D-B5B0-4BAC-B1F6-782DDCCE6D9C}" type="slidenum">
              <a:rPr lang="ja-JP" altLang="en-US" sz="2217" smtClean="0"/>
              <a:pPr algn="r"/>
              <a:t>‹#›</a:t>
            </a:fld>
            <a:endParaRPr lang="ja-JP" altLang="en-US" sz="2217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1125992" rtl="0" eaLnBrk="1" latinLnBrk="0" hangingPunct="1">
        <a:spcBef>
          <a:spcPct val="0"/>
        </a:spcBef>
        <a:buNone/>
        <a:defRPr kumimoji="1" sz="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247" indent="-422247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3940" kern="1200">
          <a:solidFill>
            <a:schemeClr val="tx1"/>
          </a:solidFill>
          <a:latin typeface="+mn-lt"/>
          <a:ea typeface="+mn-ea"/>
          <a:cs typeface="+mn-cs"/>
        </a:defRPr>
      </a:lvl1pPr>
      <a:lvl2pPr marL="914869" indent="-351873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3448" kern="1200">
          <a:solidFill>
            <a:schemeClr val="tx1"/>
          </a:solidFill>
          <a:latin typeface="+mn-lt"/>
          <a:ea typeface="+mn-ea"/>
          <a:cs typeface="+mn-cs"/>
        </a:defRPr>
      </a:lvl2pPr>
      <a:lvl3pPr marL="1407490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1970486" indent="-281498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4pPr>
      <a:lvl5pPr marL="2533482" indent="-281498" algn="l" defTabSz="1125992" rtl="0" eaLnBrk="1" latinLnBrk="0" hangingPunct="1">
        <a:spcBef>
          <a:spcPct val="20000"/>
        </a:spcBef>
        <a:buFont typeface="Arial" pitchFamily="34" charset="0"/>
        <a:buChar char="»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5pPr>
      <a:lvl6pPr marL="3096478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6pPr>
      <a:lvl7pPr marL="3659475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7pPr>
      <a:lvl8pPr marL="4222471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8pPr>
      <a:lvl9pPr marL="4785467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1pPr>
      <a:lvl2pPr marL="56299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2pPr>
      <a:lvl3pPr marL="1125992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3pPr>
      <a:lvl4pPr marL="1688988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4pPr>
      <a:lvl5pPr marL="2251984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5pPr>
      <a:lvl6pPr marL="281498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6pPr>
      <a:lvl7pPr marL="337797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7pPr>
      <a:lvl8pPr marL="3940973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8pPr>
      <a:lvl9pPr marL="4503969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hlinkClick r:id="rId3" action="ppaction://hlinksldjump"/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9273338" y="159765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03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7" name="楕円 6">
            <a:hlinkClick r:id="rId4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3503662" y="167737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3140086" y="4016820"/>
            <a:ext cx="2785503" cy="916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3174128" y="5027991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地域移行を検討したい時の連絡先はこちらです。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5972919" y="4016820"/>
            <a:ext cx="2957595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「にも包括」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6058966" y="5019463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「にも包括」協議の場では、こんな活動をしています。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9123293" y="4016820"/>
            <a:ext cx="2426522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情報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8943803" y="5010935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こんな情報があります。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3503662" y="85224"/>
            <a:ext cx="8731624" cy="40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ja-JP" altLang="en-US" sz="2000" b="1" dirty="0">
                <a:solidFill>
                  <a:srgbClr val="D6B845"/>
                </a:solidFill>
                <a:latin typeface="+mn-ea"/>
                <a:ea typeface="+mn-ea"/>
              </a:rPr>
              <a:t>大阪府版「にも包括」ポータルサイト　情報シート</a:t>
            </a:r>
            <a:endParaRPr lang="en-US" altLang="ja-JP" sz="20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4" y="0"/>
            <a:ext cx="2869809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326878" y="2421776"/>
            <a:ext cx="2418382" cy="63763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8000" b="1" spc="300" dirty="0">
                <a:solidFill>
                  <a:srgbClr val="FFFDE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大東市</a:t>
            </a:r>
            <a:endParaRPr lang="en-US" altLang="ja-JP" sz="8000" b="1" spc="300" dirty="0">
              <a:solidFill>
                <a:srgbClr val="FFFDE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3144609" y="476672"/>
            <a:ext cx="9017875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549427" y="512286"/>
            <a:ext cx="1770954" cy="1770954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楕円 15">
            <a:hlinkClick r:id="rId5" action="ppaction://hlinksldjump"/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6388500" y="159765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pic>
        <p:nvPicPr>
          <p:cNvPr id="13" name="グラフィックス 12" descr="ダンス 単色塗りつぶし">
            <a:extLst>
              <a:ext uri="{FF2B5EF4-FFF2-40B4-BE49-F238E27FC236}">
                <a16:creationId xmlns:a16="http://schemas.microsoft.com/office/drawing/2014/main" id="{24D5522C-00A2-4CF6-9DF1-AACFE0B0D00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04" y="980660"/>
            <a:ext cx="914400" cy="91440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0C1165F2-2C88-481B-B78A-12FB78A0A32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23" y="836712"/>
            <a:ext cx="1271326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779869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999656" y="658134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4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520763" y="2595067"/>
            <a:ext cx="9150463" cy="3930277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B3242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5693358" y="2046156"/>
            <a:ext cx="805275" cy="366034"/>
          </a:xfrm>
          <a:prstGeom prst="triangle">
            <a:avLst/>
          </a:prstGeom>
          <a:solidFill>
            <a:srgbClr val="D6B8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695305" y="2973102"/>
            <a:ext cx="8801377" cy="4057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b="1" i="0" dirty="0">
                <a:effectLst/>
                <a:latin typeface="Söhne"/>
              </a:rPr>
              <a:t>大東市　福祉・子ども部　</a:t>
            </a:r>
            <a:r>
              <a:rPr lang="ja-JP" altLang="en-US" sz="2400" b="1" dirty="0">
                <a:latin typeface="Söhne"/>
              </a:rPr>
              <a:t>障害福祉課</a:t>
            </a:r>
            <a:endParaRPr lang="en-US" altLang="ja-JP" sz="2400" b="1" i="0" dirty="0">
              <a:effectLst/>
              <a:latin typeface="Söhne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b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住所　　　　〒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574-8555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大阪府大東市谷川１丁目１番１号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電話番号　　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072-870‐9630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（直通）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番号　　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072-873-3838</a:t>
            </a: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メールアドレス　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hlinkClick r:id="" action="ppaction://noaction"/>
              </a:rPr>
              <a:t>tiiki@city.daito.lg.jp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endParaRPr lang="en-US" altLang="ja-JP" dirty="0">
              <a:latin typeface="Söhne"/>
            </a:endParaRPr>
          </a:p>
          <a:p>
            <a:pPr algn="ctr">
              <a:lnSpc>
                <a:spcPct val="150000"/>
              </a:lnSpc>
            </a:pPr>
            <a:endParaRPr lang="ja-JP" altLang="en-US" dirty="0"/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061539" y="85335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03579" y="15087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地域移行を検討する時は、下記にご連絡ください。</a:t>
            </a:r>
            <a:endParaRPr kumimoji="1" lang="ja-JP" altLang="en-US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4939032" y="2072097"/>
            <a:ext cx="7070011" cy="4651002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684590" y="519602"/>
            <a:ext cx="7560840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精神障がいにも対応した地域包括ケアシステムの構築のための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協議の場について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280570" y="212243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502955" y="2141166"/>
            <a:ext cx="4080877" cy="857206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1107661" y="195741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協議の場の名称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449051" y="5268573"/>
            <a:ext cx="4098303" cy="1454526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1113814" y="5088842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協議の場の構成員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E2DFA0D6-74BE-45F8-B57B-5AA3227CEFB9}"/>
              </a:ext>
            </a:extLst>
          </p:cNvPr>
          <p:cNvSpPr txBox="1">
            <a:spLocks/>
          </p:cNvSpPr>
          <p:nvPr/>
        </p:nvSpPr>
        <p:spPr>
          <a:xfrm>
            <a:off x="602023" y="5650219"/>
            <a:ext cx="3765785" cy="8751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479376" y="3239138"/>
            <a:ext cx="4104456" cy="552155"/>
          </a:xfrm>
          <a:prstGeom prst="roundRect">
            <a:avLst>
              <a:gd name="adj" fmla="val 16492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1107661" y="3079201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5663952" y="1813097"/>
            <a:ext cx="5650232" cy="552155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72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5459882" y="2620344"/>
            <a:ext cx="6031908" cy="37180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年６回開催し、大東市における地域移行および地域定着ケースの状況や地域課題</a:t>
            </a: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について確認し、必要な取り組みについて協議して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います。年度に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回、確認した地域課題を大東市総合支援協議会に報告しています。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主な議題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〇地域移行及び地域定着ケースの報告・検討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〇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精神障害者等の事例検討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00000"/>
              </a:lnSpc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〇地域課題の抽出と認定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〇地域課題のための情報取りまとめシート作成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〇地域課題の整理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〇地域課題に係る今後の取り組みの協議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〇大阪府精神科在院患者調査（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630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調査）の分析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〇大阪府広域コーディネーターによる他市の好事例紹介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00000"/>
              </a:lnSpc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〇心のサポーター養成研修との連携　　　　　　　　　　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など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700210" y="3501262"/>
            <a:ext cx="3008563" cy="3780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年６回（</a:t>
            </a:r>
            <a:r>
              <a:rPr lang="en-US" altLang="ja-JP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ヶ月に</a:t>
            </a:r>
            <a:r>
              <a:rPr lang="en-US" altLang="ja-JP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回）開催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676959" y="2381931"/>
            <a:ext cx="3906873" cy="6425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大東市地域移行支援・定着ネットワーク会議　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3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精神障害者にも対応した地域包括ケアシステム</a:t>
            </a:r>
            <a:endParaRPr kumimoji="1" lang="en-US" altLang="ja-JP" sz="1300" b="1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角丸四角形 1">
            <a:extLst>
              <a:ext uri="{FF2B5EF4-FFF2-40B4-BE49-F238E27FC236}">
                <a16:creationId xmlns:a16="http://schemas.microsoft.com/office/drawing/2014/main" id="{036FC4B8-2A27-4E65-BB45-B479CE7CD9F9}"/>
              </a:ext>
            </a:extLst>
          </p:cNvPr>
          <p:cNvSpPr/>
          <p:nvPr/>
        </p:nvSpPr>
        <p:spPr>
          <a:xfrm>
            <a:off x="511835" y="4063935"/>
            <a:ext cx="4080877" cy="946933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ADAC408-05F9-4923-B553-6F1448BF7C7E}"/>
              </a:ext>
            </a:extLst>
          </p:cNvPr>
          <p:cNvSpPr txBox="1">
            <a:spLocks/>
          </p:cNvSpPr>
          <p:nvPr/>
        </p:nvSpPr>
        <p:spPr>
          <a:xfrm>
            <a:off x="1116541" y="388018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協議の場の事務局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B7F17C7B-EC69-4253-851A-A69D57A1F53B}"/>
              </a:ext>
            </a:extLst>
          </p:cNvPr>
          <p:cNvSpPr txBox="1">
            <a:spLocks/>
          </p:cNvSpPr>
          <p:nvPr/>
        </p:nvSpPr>
        <p:spPr>
          <a:xfrm>
            <a:off x="953502" y="4365075"/>
            <a:ext cx="3260146" cy="675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大東市　福祉・子ども部　障害福祉課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タイトル 1">
            <a:extLst>
              <a:ext uri="{FF2B5EF4-FFF2-40B4-BE49-F238E27FC236}">
                <a16:creationId xmlns:a16="http://schemas.microsoft.com/office/drawing/2014/main" id="{597A7629-4529-457B-A3B8-D8EFDC3D59BA}"/>
              </a:ext>
            </a:extLst>
          </p:cNvPr>
          <p:cNvSpPr txBox="1">
            <a:spLocks/>
          </p:cNvSpPr>
          <p:nvPr/>
        </p:nvSpPr>
        <p:spPr>
          <a:xfrm>
            <a:off x="700210" y="5556395"/>
            <a:ext cx="3667597" cy="116670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・障害福祉関係（指定特定および一般相談支援事業所、基幹相談支援センター、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障害者相談支援事業所</a:t>
            </a: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・学識経験者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・精神科医療機関関係者（クリニックおよび訪問看護ステーション）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・社会福祉協議会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・市職員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・大阪府広域コーディネーター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767408" y="2369674"/>
            <a:ext cx="10881419" cy="2859525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1032288" y="3510806"/>
            <a:ext cx="3407528" cy="98480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地域移行支援についてのパンフレットを作成しました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4307072" y="2369675"/>
            <a:ext cx="6984775" cy="26435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あなたの暮らしをさがしてみませんか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～あなたの生活を応援します～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</a:p>
          <a:p>
            <a:pPr lvl="0" algn="l">
              <a:lnSpc>
                <a:spcPct val="100000"/>
              </a:lnSpc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詳しくは</a:t>
            </a:r>
            <a:r>
              <a:rPr lang="en-US" altLang="ja-JP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大東市役所ホームページ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" action="ppaction://noaction"/>
              </a:rPr>
              <a:t>https://www.city.daito.lg.jp/soshiki/22/31796.html</a:t>
            </a: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「地域移行支援について」をご覧ください。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520767" y="332656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910523" y="468277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D6B845"/>
                </a:solidFill>
                <a:latin typeface="+mn-ea"/>
                <a:ea typeface="+mn-ea"/>
              </a:rPr>
              <a:t>情報提供</a:t>
            </a:r>
            <a:endParaRPr lang="en-US" altLang="ja-JP" sz="4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1032288" y="171102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03</a:t>
            </a:r>
            <a:endParaRPr lang="ja-JP" altLang="en-US" sz="4800" dirty="0">
              <a:solidFill>
                <a:srgbClr val="D6B845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63052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304,1,Slide49"/>
</p:tagLst>
</file>

<file path=ppt/theme/theme1.xml><?xml version="1.0" encoding="utf-8"?>
<a:theme xmlns:a="http://schemas.openxmlformats.org/drawingml/2006/main" name="Office 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メイリオ　Segoe　UI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469</Words>
  <Application>Microsoft Office PowerPoint</Application>
  <PresentationFormat>ワイド画面</PresentationFormat>
  <Paragraphs>72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Söhne</vt:lpstr>
      <vt:lpstr>メイリオ</vt:lpstr>
      <vt:lpstr>游ゴシック</vt:lpstr>
      <vt:lpstr>Arial</vt:lpstr>
      <vt:lpstr>Calibri</vt:lpstr>
      <vt:lpstr>Segoe UI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2026-02-12T12:00:43Z</dcterms:modified>
</cp:coreProperties>
</file>