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10" r:id="rId2"/>
    <p:sldId id="433" r:id="rId3"/>
    <p:sldId id="435" r:id="rId4"/>
  </p:sldIdLst>
  <p:sldSz cx="12192000" cy="6858000"/>
  <p:notesSz cx="6807200" cy="9939338"/>
  <p:custDataLst>
    <p:tags r:id="rId7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ouc15zcDyE0afiZ0qL+8Gg==" hashData="mKbjTfvNaZVRzenS3+HySN4h45FQZKW/lKScdzgA/r7zx/4IxW4Z37gYMrUr61rHk6Evp8fRhyd94TfzYbaET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B845"/>
    <a:srgbClr val="FFFDE1"/>
    <a:srgbClr val="B32425"/>
    <a:srgbClr val="34485E"/>
    <a:srgbClr val="5B9F8A"/>
    <a:srgbClr val="3C7D9B"/>
    <a:srgbClr val="000000"/>
    <a:srgbClr val="101323"/>
    <a:srgbClr val="4FADF3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04" autoAdjust="0"/>
  </p:normalViewPr>
  <p:slideViewPr>
    <p:cSldViewPr>
      <p:cViewPr varScale="1">
        <p:scale>
          <a:sx n="116" d="100"/>
          <a:sy n="116" d="100"/>
        </p:scale>
        <p:origin x="312" y="84"/>
      </p:cViewPr>
      <p:guideLst>
        <p:guide orient="horz" pos="2160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-2928" y="-102"/>
      </p:cViewPr>
      <p:guideLst>
        <p:guide orient="horz" pos="3130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746FDA87-421D-4CFB-BB3E-33FE4AB339AD}" type="datetimeFigureOut">
              <a:rPr kumimoji="1" lang="ja-JP" altLang="en-US" smtClean="0"/>
              <a:t>2026/8/12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870C89CD-C2A2-4250-B487-60E6EF3916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416430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9" y="0"/>
            <a:ext cx="2949575" cy="496888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206ACFC7-BD3E-4FBB-A92C-C6F06D2C0547}" type="datetimeFigureOut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33" tIns="45716" rIns="91433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9" y="9440864"/>
            <a:ext cx="2949575" cy="496887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CDCFC374-814C-4296-BB26-A4ADC52CB33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6558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84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979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A69F4-4EF9-264B-A3A2-B28016D02E5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7252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31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2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25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88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519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14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77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40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0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B8E2-8FCD-43E2-BC86-384EE10B11D4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772BB-719F-4064-99D1-42E83E4D39EC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1" y="274642"/>
            <a:ext cx="2743201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3" y="274642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31BB1-C6A4-450E-BFF4-33A31E99FAE9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ED7E-2192-4CC8-BC97-BE3110D00F66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328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21257" y="1556794"/>
            <a:ext cx="10972800" cy="4525963"/>
          </a:xfrm>
        </p:spPr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7EB8C-4DF7-4D35-8D4D-C0E1B3E01FBB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926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63">
                <a:solidFill>
                  <a:schemeClr val="tx1">
                    <a:tint val="75000"/>
                  </a:schemeClr>
                </a:solidFill>
              </a:defRPr>
            </a:lvl1pPr>
            <a:lvl2pPr marL="562996" indent="0">
              <a:buNone/>
              <a:defRPr sz="2217">
                <a:solidFill>
                  <a:schemeClr val="tx1">
                    <a:tint val="75000"/>
                  </a:schemeClr>
                </a:solidFill>
              </a:defRPr>
            </a:lvl2pPr>
            <a:lvl3pPr marL="1125992" indent="0">
              <a:buNone/>
              <a:defRPr sz="1970">
                <a:solidFill>
                  <a:schemeClr val="tx1">
                    <a:tint val="75000"/>
                  </a:schemeClr>
                </a:solidFill>
              </a:defRPr>
            </a:lvl3pPr>
            <a:lvl4pPr marL="1688988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4pPr>
            <a:lvl5pPr marL="2251984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5pPr>
            <a:lvl6pPr marL="2814980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6pPr>
            <a:lvl7pPr marL="3377976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7pPr>
            <a:lvl8pPr marL="3940973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8pPr>
            <a:lvl9pPr marL="4503969" indent="0">
              <a:buNone/>
              <a:defRPr sz="17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E7C00-2761-4501-A328-39F53606DD85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2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3448"/>
            </a:lvl1pPr>
            <a:lvl2pPr>
              <a:defRPr sz="2955"/>
            </a:lvl2pPr>
            <a:lvl3pPr>
              <a:defRPr sz="2463"/>
            </a:lvl3pPr>
            <a:lvl4pPr>
              <a:defRPr sz="2217"/>
            </a:lvl4pPr>
            <a:lvl5pPr>
              <a:defRPr sz="2217"/>
            </a:lvl5pPr>
            <a:lvl6pPr>
              <a:defRPr sz="2217"/>
            </a:lvl6pPr>
            <a:lvl7pPr>
              <a:defRPr sz="2217"/>
            </a:lvl7pPr>
            <a:lvl8pPr>
              <a:defRPr sz="2217"/>
            </a:lvl8pPr>
            <a:lvl9pPr>
              <a:defRPr sz="2217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B92E-592D-4B0A-A65D-7414D1B22715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4" cy="639762"/>
          </a:xfrm>
        </p:spPr>
        <p:txBody>
          <a:bodyPr anchor="b"/>
          <a:lstStyle>
            <a:lvl1pPr marL="0" indent="0">
              <a:buNone/>
              <a:defRPr sz="2955" b="1"/>
            </a:lvl1pPr>
            <a:lvl2pPr marL="562996" indent="0">
              <a:buNone/>
              <a:defRPr sz="2463" b="1"/>
            </a:lvl2pPr>
            <a:lvl3pPr marL="1125992" indent="0">
              <a:buNone/>
              <a:defRPr sz="2217" b="1"/>
            </a:lvl3pPr>
            <a:lvl4pPr marL="1688988" indent="0">
              <a:buNone/>
              <a:defRPr sz="1970" b="1"/>
            </a:lvl4pPr>
            <a:lvl5pPr marL="2251984" indent="0">
              <a:buNone/>
              <a:defRPr sz="1970" b="1"/>
            </a:lvl5pPr>
            <a:lvl6pPr marL="2814980" indent="0">
              <a:buNone/>
              <a:defRPr sz="1970" b="1"/>
            </a:lvl6pPr>
            <a:lvl7pPr marL="3377976" indent="0">
              <a:buNone/>
              <a:defRPr sz="1970" b="1"/>
            </a:lvl7pPr>
            <a:lvl8pPr marL="3940973" indent="0">
              <a:buNone/>
              <a:defRPr sz="1970" b="1"/>
            </a:lvl8pPr>
            <a:lvl9pPr marL="4503969" indent="0">
              <a:buNone/>
              <a:defRPr sz="197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4" cy="3951288"/>
          </a:xfrm>
        </p:spPr>
        <p:txBody>
          <a:bodyPr/>
          <a:lstStyle>
            <a:lvl1pPr>
              <a:defRPr sz="2955"/>
            </a:lvl1pPr>
            <a:lvl2pPr>
              <a:defRPr sz="2463"/>
            </a:lvl2pPr>
            <a:lvl3pPr>
              <a:defRPr sz="2217"/>
            </a:lvl3pPr>
            <a:lvl4pPr>
              <a:defRPr sz="1970"/>
            </a:lvl4pPr>
            <a:lvl5pPr>
              <a:defRPr sz="1970"/>
            </a:lvl5pPr>
            <a:lvl6pPr>
              <a:defRPr sz="1970"/>
            </a:lvl6pPr>
            <a:lvl7pPr>
              <a:defRPr sz="1970"/>
            </a:lvl7pPr>
            <a:lvl8pPr>
              <a:defRPr sz="1970"/>
            </a:lvl8pPr>
            <a:lvl9pPr>
              <a:defRPr sz="197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5C4C8-AC08-4C00-90F9-516823EEE03A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B7439-AB59-4F5D-99F5-D54732C0DE38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656E9-A61F-42A8-8EA7-54669B66C789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6" y="273055"/>
            <a:ext cx="6815667" cy="5853113"/>
          </a:xfrm>
        </p:spPr>
        <p:txBody>
          <a:bodyPr/>
          <a:lstStyle>
            <a:lvl1pPr>
              <a:defRPr sz="3940"/>
            </a:lvl1pPr>
            <a:lvl2pPr>
              <a:defRPr sz="3448"/>
            </a:lvl2pPr>
            <a:lvl3pPr>
              <a:defRPr sz="2955"/>
            </a:lvl3pPr>
            <a:lvl4pPr>
              <a:defRPr sz="2463"/>
            </a:lvl4pPr>
            <a:lvl5pPr>
              <a:defRPr sz="2463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4B9A6-D963-4E50-9D60-8A0735E2185D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9" y="4800600"/>
            <a:ext cx="7315200" cy="566738"/>
          </a:xfrm>
        </p:spPr>
        <p:txBody>
          <a:bodyPr anchor="b"/>
          <a:lstStyle>
            <a:lvl1pPr algn="l">
              <a:defRPr sz="2463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9" y="612775"/>
            <a:ext cx="7315200" cy="4114800"/>
          </a:xfrm>
        </p:spPr>
        <p:txBody>
          <a:bodyPr/>
          <a:lstStyle>
            <a:lvl1pPr marL="0" indent="0">
              <a:buNone/>
              <a:defRPr sz="3940"/>
            </a:lvl1pPr>
            <a:lvl2pPr marL="562996" indent="0">
              <a:buNone/>
              <a:defRPr sz="3448"/>
            </a:lvl2pPr>
            <a:lvl3pPr marL="1125992" indent="0">
              <a:buNone/>
              <a:defRPr sz="2955"/>
            </a:lvl3pPr>
            <a:lvl4pPr marL="1688988" indent="0">
              <a:buNone/>
              <a:defRPr sz="2463"/>
            </a:lvl4pPr>
            <a:lvl5pPr marL="2251984" indent="0">
              <a:buNone/>
              <a:defRPr sz="2463"/>
            </a:lvl5pPr>
            <a:lvl6pPr marL="2814980" indent="0">
              <a:buNone/>
              <a:defRPr sz="2463"/>
            </a:lvl6pPr>
            <a:lvl7pPr marL="3377976" indent="0">
              <a:buNone/>
              <a:defRPr sz="2463"/>
            </a:lvl7pPr>
            <a:lvl8pPr marL="3940973" indent="0">
              <a:buNone/>
              <a:defRPr sz="2463"/>
            </a:lvl8pPr>
            <a:lvl9pPr marL="4503969" indent="0">
              <a:buNone/>
              <a:defRPr sz="2463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9" y="5367338"/>
            <a:ext cx="7315200" cy="804862"/>
          </a:xfrm>
        </p:spPr>
        <p:txBody>
          <a:bodyPr/>
          <a:lstStyle>
            <a:lvl1pPr marL="0" indent="0">
              <a:buNone/>
              <a:defRPr sz="1724"/>
            </a:lvl1pPr>
            <a:lvl2pPr marL="562996" indent="0">
              <a:buNone/>
              <a:defRPr sz="1478"/>
            </a:lvl2pPr>
            <a:lvl3pPr marL="1125992" indent="0">
              <a:buNone/>
              <a:defRPr sz="1231"/>
            </a:lvl3pPr>
            <a:lvl4pPr marL="1688988" indent="0">
              <a:buNone/>
              <a:defRPr sz="1108"/>
            </a:lvl4pPr>
            <a:lvl5pPr marL="2251984" indent="0">
              <a:buNone/>
              <a:defRPr sz="1108"/>
            </a:lvl5pPr>
            <a:lvl6pPr marL="2814980" indent="0">
              <a:buNone/>
              <a:defRPr sz="1108"/>
            </a:lvl6pPr>
            <a:lvl7pPr marL="3377976" indent="0">
              <a:buNone/>
              <a:defRPr sz="1108"/>
            </a:lvl7pPr>
            <a:lvl8pPr marL="3940973" indent="0">
              <a:buNone/>
              <a:defRPr sz="1108"/>
            </a:lvl8pPr>
            <a:lvl9pPr marL="4503969" indent="0">
              <a:buNone/>
              <a:defRPr sz="1108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69795-F5CF-4248-ADBD-C526F9F421AF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2" y="635635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9ED7E-2192-4CC8-BC97-BE3110D00F66}" type="datetime1">
              <a:rPr kumimoji="1" lang="ja-JP" altLang="en-US" smtClean="0"/>
              <a:t>2026/8/12</a:t>
            </a:fld>
            <a:endParaRPr kumimoji="1" lang="ja-JP" altLang="en-US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7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 5"/>
          <p:cNvSpPr txBox="1">
            <a:spLocks/>
          </p:cNvSpPr>
          <p:nvPr userDrawn="1"/>
        </p:nvSpPr>
        <p:spPr>
          <a:xfrm>
            <a:off x="9264352" y="640079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2D8002D-B5B0-4BAC-B1F6-782DDCCE6D9C}" type="slidenum">
              <a:rPr lang="ja-JP" altLang="en-US" sz="2217" smtClean="0"/>
              <a:pPr algn="r"/>
              <a:t>‹#›</a:t>
            </a:fld>
            <a:endParaRPr lang="ja-JP" altLang="en-US" sz="2217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1125992" rtl="0" eaLnBrk="1" latinLnBrk="0" hangingPunct="1">
        <a:spcBef>
          <a:spcPct val="0"/>
        </a:spcBef>
        <a:buNone/>
        <a:defRPr kumimoji="1" sz="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247" indent="-422247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3940" kern="1200">
          <a:solidFill>
            <a:schemeClr val="tx1"/>
          </a:solidFill>
          <a:latin typeface="+mn-lt"/>
          <a:ea typeface="+mn-ea"/>
          <a:cs typeface="+mn-cs"/>
        </a:defRPr>
      </a:lvl1pPr>
      <a:lvl2pPr marL="914869" indent="-351873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3448" kern="1200">
          <a:solidFill>
            <a:schemeClr val="tx1"/>
          </a:solidFill>
          <a:latin typeface="+mn-lt"/>
          <a:ea typeface="+mn-ea"/>
          <a:cs typeface="+mn-cs"/>
        </a:defRPr>
      </a:lvl2pPr>
      <a:lvl3pPr marL="1407490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955" kern="1200">
          <a:solidFill>
            <a:schemeClr val="tx1"/>
          </a:solidFill>
          <a:latin typeface="+mn-lt"/>
          <a:ea typeface="+mn-ea"/>
          <a:cs typeface="+mn-cs"/>
        </a:defRPr>
      </a:lvl3pPr>
      <a:lvl4pPr marL="1970486" indent="-281498" algn="l" defTabSz="1125992" rtl="0" eaLnBrk="1" latinLnBrk="0" hangingPunct="1">
        <a:spcBef>
          <a:spcPct val="20000"/>
        </a:spcBef>
        <a:buFont typeface="Arial" pitchFamily="34" charset="0"/>
        <a:buChar char="–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4pPr>
      <a:lvl5pPr marL="2533482" indent="-281498" algn="l" defTabSz="1125992" rtl="0" eaLnBrk="1" latinLnBrk="0" hangingPunct="1">
        <a:spcBef>
          <a:spcPct val="20000"/>
        </a:spcBef>
        <a:buFont typeface="Arial" pitchFamily="34" charset="0"/>
        <a:buChar char="»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5pPr>
      <a:lvl6pPr marL="3096478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6pPr>
      <a:lvl7pPr marL="3659475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7pPr>
      <a:lvl8pPr marL="4222471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8pPr>
      <a:lvl9pPr marL="4785467" indent="-281498" algn="l" defTabSz="1125992" rtl="0" eaLnBrk="1" latinLnBrk="0" hangingPunct="1">
        <a:spcBef>
          <a:spcPct val="20000"/>
        </a:spcBef>
        <a:buFont typeface="Arial" pitchFamily="34" charset="0"/>
        <a:buChar char="•"/>
        <a:defRPr kumimoji="1" sz="2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1pPr>
      <a:lvl2pPr marL="56299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2pPr>
      <a:lvl3pPr marL="1125992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3pPr>
      <a:lvl4pPr marL="1688988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4pPr>
      <a:lvl5pPr marL="2251984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5pPr>
      <a:lvl6pPr marL="2814980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6pPr>
      <a:lvl7pPr marL="3377976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7pPr>
      <a:lvl8pPr marL="3940973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8pPr>
      <a:lvl9pPr marL="4503969" algn="l" defTabSz="1125992" rtl="0" eaLnBrk="1" latinLnBrk="0" hangingPunct="1">
        <a:defRPr kumimoji="1" sz="22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楕円 6">
            <a:hlinkClick r:id="rId3" action="ppaction://hlinksldjump"/>
            <a:extLst>
              <a:ext uri="{FF2B5EF4-FFF2-40B4-BE49-F238E27FC236}">
                <a16:creationId xmlns:a16="http://schemas.microsoft.com/office/drawing/2014/main" id="{C3194EEB-9EC8-BA88-BEE2-7390BBE8EF6C}"/>
              </a:ext>
            </a:extLst>
          </p:cNvPr>
          <p:cNvSpPr/>
          <p:nvPr/>
        </p:nvSpPr>
        <p:spPr>
          <a:xfrm>
            <a:off x="5159896" y="1677375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C50E7355-7A27-644A-4B2D-93FF0DFC2468}"/>
              </a:ext>
            </a:extLst>
          </p:cNvPr>
          <p:cNvSpPr txBox="1">
            <a:spLocks/>
          </p:cNvSpPr>
          <p:nvPr/>
        </p:nvSpPr>
        <p:spPr>
          <a:xfrm>
            <a:off x="4796320" y="4016819"/>
            <a:ext cx="2785503" cy="916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DD19519E-51F4-4043-4731-BF0D712162D5}"/>
              </a:ext>
            </a:extLst>
          </p:cNvPr>
          <p:cNvSpPr txBox="1">
            <a:spLocks/>
          </p:cNvSpPr>
          <p:nvPr/>
        </p:nvSpPr>
        <p:spPr>
          <a:xfrm>
            <a:off x="4830362" y="5027990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地域移行を検討したい時の連絡先はこちらです。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36" name="タイトル 1">
            <a:extLst>
              <a:ext uri="{FF2B5EF4-FFF2-40B4-BE49-F238E27FC236}">
                <a16:creationId xmlns:a16="http://schemas.microsoft.com/office/drawing/2014/main" id="{B305AA47-E314-4D0B-CBD5-2C0E4A245FB0}"/>
              </a:ext>
            </a:extLst>
          </p:cNvPr>
          <p:cNvSpPr txBox="1">
            <a:spLocks/>
          </p:cNvSpPr>
          <p:nvPr/>
        </p:nvSpPr>
        <p:spPr>
          <a:xfrm>
            <a:off x="7629153" y="4016819"/>
            <a:ext cx="2957595" cy="9164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「にも包括」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</a:t>
            </a:r>
            <a:endParaRPr lang="en-US" altLang="ja-JP" sz="2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7" name="タイトル 1">
            <a:extLst>
              <a:ext uri="{FF2B5EF4-FFF2-40B4-BE49-F238E27FC236}">
                <a16:creationId xmlns:a16="http://schemas.microsoft.com/office/drawing/2014/main" id="{509B671B-A2A9-4D51-F9C8-B863A7F59ABC}"/>
              </a:ext>
            </a:extLst>
          </p:cNvPr>
          <p:cNvSpPr txBox="1">
            <a:spLocks/>
          </p:cNvSpPr>
          <p:nvPr/>
        </p:nvSpPr>
        <p:spPr>
          <a:xfrm>
            <a:off x="7715200" y="5019462"/>
            <a:ext cx="2785503" cy="1063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ja-JP" altLang="en-US" sz="1600" dirty="0">
                <a:latin typeface="+mn-ea"/>
                <a:ea typeface="+mn-ea"/>
              </a:rPr>
              <a:t>「にも包括」協議の場では、こんな活動をしています。</a:t>
            </a:r>
            <a:endParaRPr lang="en-US" altLang="ja-JP" sz="1600" dirty="0">
              <a:latin typeface="+mn-ea"/>
              <a:ea typeface="+mn-ea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3503662" y="85224"/>
            <a:ext cx="8731624" cy="402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2000" b="1" dirty="0">
                <a:solidFill>
                  <a:srgbClr val="D6B845"/>
                </a:solidFill>
                <a:latin typeface="+mn-ea"/>
                <a:ea typeface="+mn-ea"/>
              </a:rPr>
              <a:t>大阪府版「にも包括」ポータルサイト　情報シート</a:t>
            </a:r>
            <a:endParaRPr lang="en-US" altLang="ja-JP" sz="20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37DBC9-8E22-92FF-72D1-26FC9FB71FE4}"/>
              </a:ext>
            </a:extLst>
          </p:cNvPr>
          <p:cNvSpPr/>
          <p:nvPr/>
        </p:nvSpPr>
        <p:spPr>
          <a:xfrm>
            <a:off x="-4261" y="0"/>
            <a:ext cx="2869809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DBC39CDD-BF0F-8170-9D76-683C8769E69A}"/>
              </a:ext>
            </a:extLst>
          </p:cNvPr>
          <p:cNvSpPr txBox="1">
            <a:spLocks/>
          </p:cNvSpPr>
          <p:nvPr/>
        </p:nvSpPr>
        <p:spPr>
          <a:xfrm>
            <a:off x="326878" y="2421776"/>
            <a:ext cx="2418382" cy="63763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75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8000" b="1" spc="300" dirty="0">
                <a:solidFill>
                  <a:srgbClr val="FFFDE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松原市</a:t>
            </a:r>
            <a:endParaRPr lang="en-US" altLang="ja-JP" sz="8000" b="1" spc="300" dirty="0">
              <a:solidFill>
                <a:srgbClr val="FFFDE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5AF966D6-B691-445C-014C-483EB1A8E97B}"/>
              </a:ext>
            </a:extLst>
          </p:cNvPr>
          <p:cNvCxnSpPr>
            <a:cxnSpLocks/>
          </p:cNvCxnSpPr>
          <p:nvPr/>
        </p:nvCxnSpPr>
        <p:spPr>
          <a:xfrm>
            <a:off x="3144609" y="476672"/>
            <a:ext cx="9017875" cy="0"/>
          </a:xfrm>
          <a:prstGeom prst="line">
            <a:avLst/>
          </a:prstGeom>
          <a:ln>
            <a:solidFill>
              <a:srgbClr val="D6B8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5FDBDDD0-CFDC-05EF-3C99-44EE6B9AA43E}"/>
              </a:ext>
            </a:extLst>
          </p:cNvPr>
          <p:cNvSpPr/>
          <p:nvPr/>
        </p:nvSpPr>
        <p:spPr>
          <a:xfrm>
            <a:off x="549427" y="512286"/>
            <a:ext cx="1770954" cy="1770954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6" name="楕円 15">
            <a:hlinkClick r:id="rId4" action="ppaction://hlinksldjump"/>
            <a:extLst>
              <a:ext uri="{FF2B5EF4-FFF2-40B4-BE49-F238E27FC236}">
                <a16:creationId xmlns:a16="http://schemas.microsoft.com/office/drawing/2014/main" id="{61770FFB-076D-4D8E-A395-40A76EF1C214}"/>
              </a:ext>
            </a:extLst>
          </p:cNvPr>
          <p:cNvSpPr/>
          <p:nvPr/>
        </p:nvSpPr>
        <p:spPr>
          <a:xfrm>
            <a:off x="8044734" y="1597655"/>
            <a:ext cx="2126436" cy="2126436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pic>
        <p:nvPicPr>
          <p:cNvPr id="11" name="グラフィックス 12" descr="ダンス 単色塗りつぶし">
            <a:extLst>
              <a:ext uri="{FF2B5EF4-FFF2-40B4-BE49-F238E27FC236}">
                <a16:creationId xmlns:a16="http://schemas.microsoft.com/office/drawing/2014/main" id="{818C3DAB-D03A-CBFF-BD24-20722064B5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704" y="98066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9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779869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999656" y="658134"/>
            <a:ext cx="5943617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4400" b="1" dirty="0">
                <a:solidFill>
                  <a:srgbClr val="D6B845"/>
                </a:solidFill>
                <a:latin typeface="+mn-ea"/>
                <a:ea typeface="+mn-ea"/>
              </a:rPr>
              <a:t>窓口</a:t>
            </a:r>
            <a:endParaRPr lang="en-US" altLang="ja-JP" sz="4400" b="1" dirty="0">
              <a:solidFill>
                <a:srgbClr val="D6B845"/>
              </a:solidFill>
              <a:latin typeface="+mn-ea"/>
              <a:ea typeface="+mn-ea"/>
            </a:endParaRPr>
          </a:p>
        </p:txBody>
      </p:sp>
      <p:sp>
        <p:nvSpPr>
          <p:cNvPr id="3" name="角丸四角形 2">
            <a:extLst>
              <a:ext uri="{FF2B5EF4-FFF2-40B4-BE49-F238E27FC236}">
                <a16:creationId xmlns:a16="http://schemas.microsoft.com/office/drawing/2014/main" id="{667CA13B-45AF-2C66-CE56-17C9C4D9EEAC}"/>
              </a:ext>
            </a:extLst>
          </p:cNvPr>
          <p:cNvSpPr/>
          <p:nvPr/>
        </p:nvSpPr>
        <p:spPr>
          <a:xfrm>
            <a:off x="1520763" y="2595067"/>
            <a:ext cx="9150463" cy="3930277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6D764C04-8067-88A1-B865-FA78C4A09340}"/>
              </a:ext>
            </a:extLst>
          </p:cNvPr>
          <p:cNvSpPr/>
          <p:nvPr/>
        </p:nvSpPr>
        <p:spPr>
          <a:xfrm flipV="1">
            <a:off x="5693358" y="2046156"/>
            <a:ext cx="805275" cy="366034"/>
          </a:xfrm>
          <a:prstGeom prst="triangle">
            <a:avLst/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95F3B-732F-3643-0A9C-2FA96D55C1DF}"/>
              </a:ext>
            </a:extLst>
          </p:cNvPr>
          <p:cNvSpPr txBox="1"/>
          <p:nvPr/>
        </p:nvSpPr>
        <p:spPr>
          <a:xfrm>
            <a:off x="1695305" y="2973102"/>
            <a:ext cx="8801377" cy="2949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2400" b="1" dirty="0">
                <a:latin typeface="Söhne"/>
              </a:rPr>
              <a:t>松原市</a:t>
            </a:r>
            <a:r>
              <a:rPr lang="ja-JP" altLang="en-US" sz="2400" b="1" i="0" dirty="0">
                <a:effectLst/>
                <a:latin typeface="Söhne"/>
              </a:rPr>
              <a:t>　　福祉部　障</a:t>
            </a:r>
            <a:r>
              <a:rPr lang="ja-JP" altLang="en-US" sz="2400" b="1" dirty="0">
                <a:latin typeface="Söhne"/>
              </a:rPr>
              <a:t>害</a:t>
            </a:r>
            <a:r>
              <a:rPr lang="ja-JP" altLang="en-US" sz="2400" b="1" i="0" dirty="0">
                <a:effectLst/>
                <a:latin typeface="Söhne"/>
              </a:rPr>
              <a:t>福祉課　</a:t>
            </a:r>
            <a:endParaRPr lang="en-US" altLang="ja-JP" sz="2400" b="1" i="0" dirty="0">
              <a:effectLst/>
              <a:latin typeface="Söhne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b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</a:rPr>
            </a:b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住所　　　　　：〒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580-8501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松原市阿保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丁目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番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号</a:t>
            </a:r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電話番号　　　：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072-334-1550</a:t>
            </a:r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（代表）　内線</a:t>
            </a:r>
            <a:r>
              <a:rPr lang="en-US" altLang="ja-JP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2123</a:t>
            </a:r>
          </a:p>
          <a:p>
            <a:endParaRPr lang="en-US" altLang="ja-JP" sz="1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担当　　　　　：障害福祉係</a:t>
            </a:r>
            <a:endParaRPr lang="en-US" altLang="ja-JP" dirty="0">
              <a:latin typeface="Söhne"/>
            </a:endParaRPr>
          </a:p>
          <a:p>
            <a:pPr algn="ctr">
              <a:lnSpc>
                <a:spcPct val="150000"/>
              </a:lnSpc>
            </a:pPr>
            <a:endParaRPr lang="ja-JP" altLang="en-US" dirty="0"/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061539" y="85335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01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03C0805-2879-415D-882F-4C6263C65927}"/>
              </a:ext>
            </a:extLst>
          </p:cNvPr>
          <p:cNvSpPr txBox="1"/>
          <p:nvPr/>
        </p:nvSpPr>
        <p:spPr>
          <a:xfrm>
            <a:off x="2003579" y="1508773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Segoe UI"/>
                <a:ea typeface="メイリオ"/>
                <a:cs typeface="+mn-cs"/>
              </a:rPr>
              <a:t>地域移行を検討する時は、下記にご連絡ください。</a:t>
            </a:r>
            <a:endParaRPr kumimoji="1" lang="ja-JP" altLang="en-US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7406EF9-5C39-414C-881C-12B79D7D6950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1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角丸四角形 1">
            <a:extLst>
              <a:ext uri="{FF2B5EF4-FFF2-40B4-BE49-F238E27FC236}">
                <a16:creationId xmlns:a16="http://schemas.microsoft.com/office/drawing/2014/main" id="{D7FA2747-4FDB-4132-B6EB-D67C41A4270C}"/>
              </a:ext>
            </a:extLst>
          </p:cNvPr>
          <p:cNvSpPr/>
          <p:nvPr/>
        </p:nvSpPr>
        <p:spPr>
          <a:xfrm>
            <a:off x="4954837" y="2097365"/>
            <a:ext cx="7056784" cy="4585955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" name="角丸四角形 1">
            <a:extLst>
              <a:ext uri="{FF2B5EF4-FFF2-40B4-BE49-F238E27FC236}">
                <a16:creationId xmlns:a16="http://schemas.microsoft.com/office/drawing/2014/main" id="{C8B3BF4F-EC84-1CA6-4290-9403FE4E4BB3}"/>
              </a:ext>
            </a:extLst>
          </p:cNvPr>
          <p:cNvSpPr/>
          <p:nvPr/>
        </p:nvSpPr>
        <p:spPr>
          <a:xfrm>
            <a:off x="1520767" y="332655"/>
            <a:ext cx="9150463" cy="108000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/>
              <a:t>　　</a:t>
            </a:r>
            <a:endParaRPr kumimoji="1" lang="ja-JP" altLang="en-US" sz="2800" b="1" dirty="0">
              <a:solidFill>
                <a:srgbClr val="FFFDE1"/>
              </a:solidFill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CF86D90-3DC5-872E-67A2-ED9E4D0E35E1}"/>
              </a:ext>
            </a:extLst>
          </p:cNvPr>
          <p:cNvSpPr txBox="1">
            <a:spLocks/>
          </p:cNvSpPr>
          <p:nvPr/>
        </p:nvSpPr>
        <p:spPr>
          <a:xfrm>
            <a:off x="2684590" y="519602"/>
            <a:ext cx="7560840" cy="8932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精神障がいにも対応した地域包括ケアシステムの構築のための</a:t>
            </a:r>
            <a:br>
              <a:rPr lang="en-US" altLang="ja-JP" sz="2400" b="1" dirty="0">
                <a:solidFill>
                  <a:srgbClr val="D6B845"/>
                </a:solidFill>
                <a:latin typeface="+mn-ea"/>
                <a:ea typeface="+mn-ea"/>
              </a:rPr>
            </a:br>
            <a:r>
              <a:rPr lang="ja-JP" altLang="en-US" sz="2400" b="1" dirty="0">
                <a:solidFill>
                  <a:srgbClr val="D6B845"/>
                </a:solidFill>
                <a:latin typeface="+mn-ea"/>
                <a:ea typeface="+mn-ea"/>
              </a:rPr>
              <a:t>協議の場について</a:t>
            </a:r>
          </a:p>
        </p:txBody>
      </p:sp>
      <p:sp>
        <p:nvSpPr>
          <p:cNvPr id="10" name="楕円 9">
            <a:hlinkClick r:id="" action="ppaction://noaction"/>
            <a:extLst>
              <a:ext uri="{FF2B5EF4-FFF2-40B4-BE49-F238E27FC236}">
                <a16:creationId xmlns:a16="http://schemas.microsoft.com/office/drawing/2014/main" id="{A73912BB-2FAF-4919-BC39-7F531383164A}"/>
              </a:ext>
            </a:extLst>
          </p:cNvPr>
          <p:cNvSpPr>
            <a:spLocks noChangeAspect="1"/>
          </p:cNvSpPr>
          <p:nvPr/>
        </p:nvSpPr>
        <p:spPr>
          <a:xfrm>
            <a:off x="1280570" y="212243"/>
            <a:ext cx="1332000" cy="133200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rgbClr val="D6B845"/>
                </a:solidFill>
                <a:latin typeface="+mj-lt"/>
              </a:rPr>
              <a:t>02</a:t>
            </a:r>
            <a:endParaRPr lang="ja-JP" altLang="en-US" sz="4800" dirty="0">
              <a:solidFill>
                <a:srgbClr val="D6B845"/>
              </a:solidFill>
              <a:latin typeface="+mj-lt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84544E2-71E9-442B-AC34-499585CEDA1D}"/>
              </a:ext>
            </a:extLst>
          </p:cNvPr>
          <p:cNvSpPr/>
          <p:nvPr/>
        </p:nvSpPr>
        <p:spPr>
          <a:xfrm>
            <a:off x="0" y="0"/>
            <a:ext cx="308532" cy="685800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srgbClr val="D99E29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2" name="角丸四角形 1">
            <a:extLst>
              <a:ext uri="{FF2B5EF4-FFF2-40B4-BE49-F238E27FC236}">
                <a16:creationId xmlns:a16="http://schemas.microsoft.com/office/drawing/2014/main" id="{743FA248-0EF4-4AEC-A993-E35A80C48345}"/>
              </a:ext>
            </a:extLst>
          </p:cNvPr>
          <p:cNvSpPr/>
          <p:nvPr/>
        </p:nvSpPr>
        <p:spPr>
          <a:xfrm>
            <a:off x="502955" y="2141166"/>
            <a:ext cx="4080877" cy="857206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771BFA7B-02B8-456F-A82D-C4492167A638}"/>
              </a:ext>
            </a:extLst>
          </p:cNvPr>
          <p:cNvSpPr txBox="1">
            <a:spLocks/>
          </p:cNvSpPr>
          <p:nvPr/>
        </p:nvSpPr>
        <p:spPr>
          <a:xfrm>
            <a:off x="1107661" y="195741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協議の場の名称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角丸四角形 1">
            <a:extLst>
              <a:ext uri="{FF2B5EF4-FFF2-40B4-BE49-F238E27FC236}">
                <a16:creationId xmlns:a16="http://schemas.microsoft.com/office/drawing/2014/main" id="{75894484-61C0-4696-88C1-AA2F17843510}"/>
              </a:ext>
            </a:extLst>
          </p:cNvPr>
          <p:cNvSpPr/>
          <p:nvPr/>
        </p:nvSpPr>
        <p:spPr>
          <a:xfrm>
            <a:off x="485529" y="5286842"/>
            <a:ext cx="4098303" cy="1454526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8" name="タイトル 1">
            <a:extLst>
              <a:ext uri="{FF2B5EF4-FFF2-40B4-BE49-F238E27FC236}">
                <a16:creationId xmlns:a16="http://schemas.microsoft.com/office/drawing/2014/main" id="{0BE32D83-5A05-4BD1-AC7B-07BE76B42EAD}"/>
              </a:ext>
            </a:extLst>
          </p:cNvPr>
          <p:cNvSpPr txBox="1">
            <a:spLocks/>
          </p:cNvSpPr>
          <p:nvPr/>
        </p:nvSpPr>
        <p:spPr>
          <a:xfrm>
            <a:off x="1113814" y="5088842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協議の場の構成員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タイトル 1">
            <a:extLst>
              <a:ext uri="{FF2B5EF4-FFF2-40B4-BE49-F238E27FC236}">
                <a16:creationId xmlns:a16="http://schemas.microsoft.com/office/drawing/2014/main" id="{E2DFA0D6-74BE-45F8-B57B-5AA3227CEFB9}"/>
              </a:ext>
            </a:extLst>
          </p:cNvPr>
          <p:cNvSpPr txBox="1">
            <a:spLocks/>
          </p:cNvSpPr>
          <p:nvPr/>
        </p:nvSpPr>
        <p:spPr>
          <a:xfrm>
            <a:off x="602023" y="5650219"/>
            <a:ext cx="3008563" cy="7560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・藤井寺保健所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・精神科医療機関関係者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・障害福祉関係者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角丸四角形 1">
            <a:extLst>
              <a:ext uri="{FF2B5EF4-FFF2-40B4-BE49-F238E27FC236}">
                <a16:creationId xmlns:a16="http://schemas.microsoft.com/office/drawing/2014/main" id="{EC5ABB0A-CE79-463E-A0CF-F52BBB9DF4A7}"/>
              </a:ext>
            </a:extLst>
          </p:cNvPr>
          <p:cNvSpPr/>
          <p:nvPr/>
        </p:nvSpPr>
        <p:spPr>
          <a:xfrm>
            <a:off x="479376" y="3239138"/>
            <a:ext cx="4104456" cy="552155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1" name="タイトル 1">
            <a:extLst>
              <a:ext uri="{FF2B5EF4-FFF2-40B4-BE49-F238E27FC236}">
                <a16:creationId xmlns:a16="http://schemas.microsoft.com/office/drawing/2014/main" id="{F13989D2-6CE8-4CEE-9C09-9B6F44210125}"/>
              </a:ext>
            </a:extLst>
          </p:cNvPr>
          <p:cNvSpPr txBox="1">
            <a:spLocks/>
          </p:cNvSpPr>
          <p:nvPr/>
        </p:nvSpPr>
        <p:spPr>
          <a:xfrm>
            <a:off x="1107661" y="3079201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開催頻度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タイトル 1">
            <a:extLst>
              <a:ext uri="{FF2B5EF4-FFF2-40B4-BE49-F238E27FC236}">
                <a16:creationId xmlns:a16="http://schemas.microsoft.com/office/drawing/2014/main" id="{B30B75B3-6A61-4F01-AF91-62494F86DE78}"/>
              </a:ext>
            </a:extLst>
          </p:cNvPr>
          <p:cNvSpPr txBox="1">
            <a:spLocks/>
          </p:cNvSpPr>
          <p:nvPr/>
        </p:nvSpPr>
        <p:spPr>
          <a:xfrm>
            <a:off x="5663952" y="1865088"/>
            <a:ext cx="5650232" cy="552155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72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DE1"/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具体的な内容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タイトル 1">
            <a:extLst>
              <a:ext uri="{FF2B5EF4-FFF2-40B4-BE49-F238E27FC236}">
                <a16:creationId xmlns:a16="http://schemas.microsoft.com/office/drawing/2014/main" id="{C58BC26E-763B-4CE6-9470-D39EA3CC24AD}"/>
              </a:ext>
            </a:extLst>
          </p:cNvPr>
          <p:cNvSpPr txBox="1">
            <a:spLocks/>
          </p:cNvSpPr>
          <p:nvPr/>
        </p:nvSpPr>
        <p:spPr>
          <a:xfrm>
            <a:off x="5220997" y="2620344"/>
            <a:ext cx="6093187" cy="37180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回程度開催し、各関係機関の連携についてなどの協議を実施。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lang="en-US" altLang="ja-JP" sz="20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7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年度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26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日（月）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14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時から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①在院および退院患者調査について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②事例検討　生活支援センター</a:t>
            </a:r>
            <a:r>
              <a:rPr lang="ja-JP" altLang="en-US" sz="1400" dirty="0" err="1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れ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いんぼう・生活支援センターそうそう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より在院患者におけるケース事例を紹介いただき、協議に参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</a:t>
            </a:r>
            <a:r>
              <a:rPr lang="ja-JP" altLang="en-US" sz="1400" dirty="0" err="1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加された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関係各所でどのような支援体制を敷くことが出来る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のか、事例検討を行った。　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③その他・情報共有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タイトル 1">
            <a:extLst>
              <a:ext uri="{FF2B5EF4-FFF2-40B4-BE49-F238E27FC236}">
                <a16:creationId xmlns:a16="http://schemas.microsoft.com/office/drawing/2014/main" id="{3D127DE6-322B-4DE0-A117-EB46B5C6A60B}"/>
              </a:ext>
            </a:extLst>
          </p:cNvPr>
          <p:cNvSpPr txBox="1">
            <a:spLocks/>
          </p:cNvSpPr>
          <p:nvPr/>
        </p:nvSpPr>
        <p:spPr>
          <a:xfrm>
            <a:off x="700210" y="3501262"/>
            <a:ext cx="3008563" cy="3780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年</a:t>
            </a:r>
            <a:r>
              <a:rPr lang="en-US" altLang="ja-JP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回程度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タイトル 1">
            <a:extLst>
              <a:ext uri="{FF2B5EF4-FFF2-40B4-BE49-F238E27FC236}">
                <a16:creationId xmlns:a16="http://schemas.microsoft.com/office/drawing/2014/main" id="{00432453-1E5B-4F3B-83D5-BA533CE43944}"/>
              </a:ext>
            </a:extLst>
          </p:cNvPr>
          <p:cNvSpPr txBox="1">
            <a:spLocks/>
          </p:cNvSpPr>
          <p:nvPr/>
        </p:nvSpPr>
        <p:spPr>
          <a:xfrm>
            <a:off x="676959" y="2381932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　　　松原市地域自立支援協議会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（地域支援部会）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角丸四角形 1">
            <a:extLst>
              <a:ext uri="{FF2B5EF4-FFF2-40B4-BE49-F238E27FC236}">
                <a16:creationId xmlns:a16="http://schemas.microsoft.com/office/drawing/2014/main" id="{036FC4B8-2A27-4E65-BB45-B479CE7CD9F9}"/>
              </a:ext>
            </a:extLst>
          </p:cNvPr>
          <p:cNvSpPr/>
          <p:nvPr/>
        </p:nvSpPr>
        <p:spPr>
          <a:xfrm>
            <a:off x="511835" y="4063935"/>
            <a:ext cx="4080877" cy="946933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8" name="タイトル 1">
            <a:extLst>
              <a:ext uri="{FF2B5EF4-FFF2-40B4-BE49-F238E27FC236}">
                <a16:creationId xmlns:a16="http://schemas.microsoft.com/office/drawing/2014/main" id="{AADAC408-05F9-4923-B553-6F1448BF7C7E}"/>
              </a:ext>
            </a:extLst>
          </p:cNvPr>
          <p:cNvSpPr txBox="1">
            <a:spLocks/>
          </p:cNvSpPr>
          <p:nvPr/>
        </p:nvSpPr>
        <p:spPr>
          <a:xfrm>
            <a:off x="1116541" y="3880184"/>
            <a:ext cx="2739296" cy="396000"/>
          </a:xfrm>
          <a:prstGeom prst="roundRect">
            <a:avLst>
              <a:gd name="adj" fmla="val 49068"/>
            </a:avLst>
          </a:prstGeom>
          <a:solidFill>
            <a:srgbClr val="D6B845"/>
          </a:solidFill>
        </p:spPr>
        <p:txBody>
          <a:bodyPr vert="horz" lIns="91440" tIns="3600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dirty="0">
                <a:solidFill>
                  <a:srgbClr val="FFFDE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協議の場の事務局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srgbClr val="FFFDE1"/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タイトル 1">
            <a:extLst>
              <a:ext uri="{FF2B5EF4-FFF2-40B4-BE49-F238E27FC236}">
                <a16:creationId xmlns:a16="http://schemas.microsoft.com/office/drawing/2014/main" id="{B7F17C7B-EC69-4253-851A-A69D57A1F53B}"/>
              </a:ext>
            </a:extLst>
          </p:cNvPr>
          <p:cNvSpPr txBox="1">
            <a:spLocks/>
          </p:cNvSpPr>
          <p:nvPr/>
        </p:nvSpPr>
        <p:spPr>
          <a:xfrm>
            <a:off x="747964" y="4390343"/>
            <a:ext cx="2866645" cy="54301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・松原市障害福祉課</a:t>
            </a:r>
            <a:endParaRPr lang="en-US" altLang="ja-JP" sz="1400" dirty="0">
              <a:solidFill>
                <a:srgbClr val="44546A">
                  <a:lumMod val="50000"/>
                </a:srgb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・生活支援センター</a:t>
            </a:r>
            <a:r>
              <a:rPr kumimoji="1" lang="ja-JP" alt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れ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メイリオ" panose="020B0604030504040204" pitchFamily="50" charset="-128"/>
                <a:ea typeface="メイリオ" panose="020B0604030504040204" pitchFamily="50" charset="-128"/>
              </a:rPr>
              <a:t>いんぼう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400" dirty="0">
                <a:solidFill>
                  <a:srgbClr val="44546A">
                    <a:lumMod val="50000"/>
                  </a:srgb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（基幹相談支援センター）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460759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4,1,Slide49"/>
</p:tagLst>
</file>

<file path=ppt/theme/theme1.xml><?xml version="1.0" encoding="utf-8"?>
<a:theme xmlns:a="http://schemas.openxmlformats.org/drawingml/2006/main" name="Office テーマ">
  <a:themeElements>
    <a:clrScheme name="スリップストリーム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メイリオ　Segoe　UI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</Words>
  <Application>Microsoft Office PowerPoint</Application>
  <PresentationFormat>ワイド画面</PresentationFormat>
  <Paragraphs>54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Söhne</vt:lpstr>
      <vt:lpstr>メイリオ</vt:lpstr>
      <vt:lpstr>游ゴシック</vt:lpstr>
      <vt:lpstr>Arial</vt:lpstr>
      <vt:lpstr>Calibri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2026-08-12T08:44:08Z</dcterms:modified>
</cp:coreProperties>
</file>