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410" r:id="rId2"/>
    <p:sldId id="433" r:id="rId3"/>
    <p:sldId id="435" r:id="rId4"/>
  </p:sldIdLst>
  <p:sldSz cx="12192000" cy="6858000"/>
  <p:notesSz cx="6797675" cy="9926638"/>
  <p:custDataLst>
    <p:tags r:id="rId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XGKcz3c2g6Q1/OE/MJFGpw==" hashData="bh54QIVWfHYV1t+eZLzmkeDkAyUbZOmuN9VnLJCuvfEwN8t1gpN6mdwPQXrG1sruQoqdUHqq4HDzfcA3VI6SDQ=="/>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1" autoAdjust="0"/>
    <p:restoredTop sz="94604" autoAdjust="0"/>
  </p:normalViewPr>
  <p:slideViewPr>
    <p:cSldViewPr>
      <p:cViewPr varScale="1">
        <p:scale>
          <a:sx n="92" d="100"/>
          <a:sy n="92" d="100"/>
        </p:scale>
        <p:origin x="91" y="144"/>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6247" cy="498328"/>
          </a:xfrm>
          <a:prstGeom prst="rect">
            <a:avLst/>
          </a:prstGeom>
        </p:spPr>
        <p:txBody>
          <a:bodyPr vert="horz" lIns="92107" tIns="46053" rIns="92107" bIns="4605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9826" y="0"/>
            <a:ext cx="2946246" cy="498328"/>
          </a:xfrm>
          <a:prstGeom prst="rect">
            <a:avLst/>
          </a:prstGeom>
        </p:spPr>
        <p:txBody>
          <a:bodyPr vert="horz" lIns="92107" tIns="46053" rIns="92107" bIns="46053" rtlCol="0"/>
          <a:lstStyle>
            <a:lvl1pPr algn="r">
              <a:defRPr sz="1200"/>
            </a:lvl1pPr>
          </a:lstStyle>
          <a:p>
            <a:fld id="{746FDA87-421D-4CFB-BB3E-33FE4AB339AD}" type="datetimeFigureOut">
              <a:rPr kumimoji="1" lang="ja-JP" altLang="en-US" smtClean="0"/>
              <a:t>2026/8/12</a:t>
            </a:fld>
            <a:endParaRPr kumimoji="1" lang="ja-JP" altLang="en-US"/>
          </a:p>
        </p:txBody>
      </p:sp>
      <p:sp>
        <p:nvSpPr>
          <p:cNvPr id="4" name="フッター プレースホルダー 3"/>
          <p:cNvSpPr>
            <a:spLocks noGrp="1"/>
          </p:cNvSpPr>
          <p:nvPr>
            <p:ph type="ftr" sz="quarter" idx="2"/>
          </p:nvPr>
        </p:nvSpPr>
        <p:spPr>
          <a:xfrm>
            <a:off x="1" y="9428310"/>
            <a:ext cx="2946247" cy="498328"/>
          </a:xfrm>
          <a:prstGeom prst="rect">
            <a:avLst/>
          </a:prstGeom>
        </p:spPr>
        <p:txBody>
          <a:bodyPr vert="horz" lIns="92107" tIns="46053" rIns="92107" bIns="46053"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9826" y="9428310"/>
            <a:ext cx="2946246" cy="498328"/>
          </a:xfrm>
          <a:prstGeom prst="rect">
            <a:avLst/>
          </a:prstGeom>
        </p:spPr>
        <p:txBody>
          <a:bodyPr vert="horz" lIns="92107" tIns="46053" rIns="92107" bIns="46053"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448" cy="496253"/>
          </a:xfrm>
          <a:prstGeom prst="rect">
            <a:avLst/>
          </a:prstGeom>
        </p:spPr>
        <p:txBody>
          <a:bodyPr vert="horz" lIns="91305" tIns="45652" rIns="91305" bIns="45652"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0644" y="0"/>
            <a:ext cx="2945448" cy="496253"/>
          </a:xfrm>
          <a:prstGeom prst="rect">
            <a:avLst/>
          </a:prstGeom>
        </p:spPr>
        <p:txBody>
          <a:bodyPr vert="horz" lIns="91305" tIns="45652" rIns="91305" bIns="45652" rtlCol="0"/>
          <a:lstStyle>
            <a:lvl1pPr algn="r">
              <a:defRPr sz="1200"/>
            </a:lvl1pPr>
          </a:lstStyle>
          <a:p>
            <a:fld id="{206ACFC7-BD3E-4FBB-A92C-C6F06D2C0547}" type="datetimeFigureOut">
              <a:rPr kumimoji="1" lang="ja-JP" altLang="en-US" smtClean="0"/>
              <a:t>2026/8/12</a:t>
            </a:fld>
            <a:endParaRPr kumimoji="1" lang="ja-JP" altLang="en-US" dirty="0"/>
          </a:p>
        </p:txBody>
      </p:sp>
      <p:sp>
        <p:nvSpPr>
          <p:cNvPr id="4" name="スライド イメージ プレースホルダー 3"/>
          <p:cNvSpPr>
            <a:spLocks noGrp="1" noRot="1" noChangeAspect="1"/>
          </p:cNvSpPr>
          <p:nvPr>
            <p:ph type="sldImg" idx="2"/>
          </p:nvPr>
        </p:nvSpPr>
        <p:spPr>
          <a:xfrm>
            <a:off x="92075" y="744538"/>
            <a:ext cx="6613525" cy="3721100"/>
          </a:xfrm>
          <a:prstGeom prst="rect">
            <a:avLst/>
          </a:prstGeom>
          <a:noFill/>
          <a:ln w="12700">
            <a:solidFill>
              <a:prstClr val="black"/>
            </a:solidFill>
          </a:ln>
        </p:spPr>
        <p:txBody>
          <a:bodyPr vert="horz" lIns="91305" tIns="45652" rIns="91305" bIns="45652" rtlCol="0" anchor="ctr"/>
          <a:lstStyle/>
          <a:p>
            <a:endParaRPr lang="ja-JP" altLang="en-US" dirty="0"/>
          </a:p>
        </p:txBody>
      </p:sp>
      <p:sp>
        <p:nvSpPr>
          <p:cNvPr id="5" name="ノート プレースホルダー 4"/>
          <p:cNvSpPr>
            <a:spLocks noGrp="1"/>
          </p:cNvSpPr>
          <p:nvPr>
            <p:ph type="body" sz="quarter" idx="3"/>
          </p:nvPr>
        </p:nvSpPr>
        <p:spPr>
          <a:xfrm>
            <a:off x="680085" y="4715192"/>
            <a:ext cx="5437506" cy="4466274"/>
          </a:xfrm>
          <a:prstGeom prst="rect">
            <a:avLst/>
          </a:prstGeom>
        </p:spPr>
        <p:txBody>
          <a:bodyPr vert="horz" lIns="91305" tIns="45652" rIns="91305" bIns="4565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801"/>
            <a:ext cx="2945448" cy="496252"/>
          </a:xfrm>
          <a:prstGeom prst="rect">
            <a:avLst/>
          </a:prstGeom>
        </p:spPr>
        <p:txBody>
          <a:bodyPr vert="horz" lIns="91305" tIns="45652" rIns="91305" bIns="45652"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0644" y="9428801"/>
            <a:ext cx="2945448" cy="496252"/>
          </a:xfrm>
          <a:prstGeom prst="rect">
            <a:avLst/>
          </a:prstGeom>
        </p:spPr>
        <p:txBody>
          <a:bodyPr vert="horz" lIns="91305" tIns="45652" rIns="91305" bIns="45652"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4538"/>
            <a:ext cx="6613525" cy="3721100"/>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2026/8/12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2026/8/12</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2026/8/12</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2026/8/12</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2026/8/12</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2026/8/12</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2026/8/12</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 action="ppaction://noaction"/>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3"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0086"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a:solidFill>
                  <a:srgbClr val="FFFDE1"/>
                </a:solidFill>
                <a:latin typeface="Arial" panose="020B0604020202020204" pitchFamily="34" charset="0"/>
                <a:ea typeface="+mn-ea"/>
                <a:cs typeface="Arial" panose="020B0604020202020204" pitchFamily="34" charset="0"/>
              </a:rPr>
              <a:t>能勢町</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4"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8" name="図 17">
            <a:extLst>
              <a:ext uri="{FF2B5EF4-FFF2-40B4-BE49-F238E27FC236}">
                <a16:creationId xmlns:a16="http://schemas.microsoft.com/office/drawing/2014/main" id="{650C3087-A394-48FA-8749-9CE8AFFB3B28}"/>
              </a:ext>
            </a:extLst>
          </p:cNvPr>
          <p:cNvPicPr>
            <a:picLocks noChangeAspect="1"/>
          </p:cNvPicPr>
          <p:nvPr/>
        </p:nvPicPr>
        <p:blipFill>
          <a:blip r:embed="rId5"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17998" y="857763"/>
            <a:ext cx="1433811" cy="10800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395207"/>
          </a:xfrm>
          <a:prstGeom prst="rect">
            <a:avLst/>
          </a:prstGeom>
          <a:noFill/>
        </p:spPr>
        <p:txBody>
          <a:bodyPr wrap="square">
            <a:spAutoFit/>
          </a:bodyPr>
          <a:lstStyle/>
          <a:p>
            <a:pPr algn="ctr">
              <a:lnSpc>
                <a:spcPct val="150000"/>
              </a:lnSpc>
            </a:pPr>
            <a:r>
              <a:rPr lang="ja-JP" altLang="en-US" sz="2400" b="1" i="0" dirty="0">
                <a:effectLst/>
                <a:latin typeface="Söhne"/>
              </a:rPr>
              <a:t>能勢町　福祉課　福祉担当</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a:t>
            </a:r>
            <a:r>
              <a:rPr lang="en-US" altLang="ja-JP" sz="1800" b="1" dirty="0">
                <a:solidFill>
                  <a:schemeClr val="tx1"/>
                </a:solidFill>
                <a:latin typeface="メイリオ" panose="020B0604030504040204" pitchFamily="50" charset="-128"/>
                <a:ea typeface="メイリオ" panose="020B0604030504040204" pitchFamily="50" charset="-128"/>
              </a:rPr>
              <a:t>563-0351</a:t>
            </a:r>
            <a:r>
              <a:rPr lang="ja-JP" altLang="en-US" sz="1800" b="1" dirty="0">
                <a:solidFill>
                  <a:schemeClr val="tx1"/>
                </a:solidFill>
                <a:latin typeface="メイリオ" panose="020B0604030504040204" pitchFamily="50" charset="-128"/>
                <a:ea typeface="メイリオ" panose="020B0604030504040204" pitchFamily="50" charset="-128"/>
              </a:rPr>
              <a:t>　大阪府豊能郡能勢町栗栖</a:t>
            </a:r>
            <a:r>
              <a:rPr lang="en-US" altLang="ja-JP" sz="1800" b="1" dirty="0">
                <a:solidFill>
                  <a:schemeClr val="tx1"/>
                </a:solidFill>
                <a:latin typeface="メイリオ" panose="020B0604030504040204" pitchFamily="50" charset="-128"/>
                <a:ea typeface="メイリオ" panose="020B0604030504040204" pitchFamily="50" charset="-128"/>
              </a:rPr>
              <a:t>82</a:t>
            </a:r>
            <a:r>
              <a:rPr lang="ja-JP" altLang="en-US" sz="1800" b="1" dirty="0">
                <a:solidFill>
                  <a:schemeClr val="tx1"/>
                </a:solidFill>
                <a:latin typeface="メイリオ" panose="020B0604030504040204" pitchFamily="50" charset="-128"/>
                <a:ea typeface="メイリオ" panose="020B0604030504040204" pitchFamily="50" charset="-128"/>
              </a:rPr>
              <a:t>番地</a:t>
            </a:r>
            <a:r>
              <a:rPr lang="ja-JP" altLang="en-US" b="1" dirty="0">
                <a:latin typeface="メイリオ" panose="020B0604030504040204" pitchFamily="50" charset="-128"/>
                <a:ea typeface="メイリオ" panose="020B0604030504040204" pitchFamily="50" charset="-128"/>
              </a:rPr>
              <a:t>の</a:t>
            </a:r>
            <a:r>
              <a:rPr lang="en-US" altLang="ja-JP" b="1" dirty="0">
                <a:latin typeface="メイリオ" panose="020B0604030504040204" pitchFamily="50" charset="-128"/>
                <a:ea typeface="メイリオ" panose="020B0604030504040204" pitchFamily="50" charset="-128"/>
              </a:rPr>
              <a:t>1</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072-731-2150</a:t>
            </a:r>
            <a:r>
              <a:rPr lang="ja-JP" altLang="en-US" sz="1800" b="1" dirty="0">
                <a:solidFill>
                  <a:schemeClr val="tx1"/>
                </a:solidFill>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直通）</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担当　　　　　：福祉担当</a:t>
            </a:r>
            <a:endParaRPr lang="en-US" altLang="ja-JP" dirty="0">
              <a:latin typeface="Söhne"/>
            </a:endParaRPr>
          </a:p>
          <a:p>
            <a:pPr algn="ctr">
              <a:lnSpc>
                <a:spcPct val="150000"/>
              </a:lnSpc>
            </a:pPr>
            <a:endParaRPr lang="ja-JP" altLang="en-US" dirty="0"/>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562816"/>
            <a:ext cx="3549761" cy="1082941"/>
          </a:xfrm>
          <a:prstGeom prst="rect">
            <a:avLst/>
          </a:prstGeom>
        </p:spPr>
        <p:txBody>
          <a:bodyPr vert="horz" lIns="91440" tIns="45720" rIns="91440" bIns="45720" rtlCol="0" anchor="t">
            <a:normAutofit fontScale="925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indent="152400" algn="just"/>
            <a:r>
              <a:rPr lang="ja-JP" altLang="ja-JP" sz="1400" kern="100" dirty="0">
                <a:effectLst/>
                <a:latin typeface="+mj-ea"/>
                <a:cs typeface="Times New Roman" panose="02020603050405020304" pitchFamily="18" charset="0"/>
              </a:rPr>
              <a:t>子ども家庭センター</a:t>
            </a:r>
            <a:endParaRPr lang="en-US" altLang="ja-JP" sz="1400" kern="100" dirty="0">
              <a:effectLst/>
              <a:latin typeface="+mj-ea"/>
              <a:cs typeface="Times New Roman" panose="02020603050405020304" pitchFamily="18" charset="0"/>
            </a:endParaRPr>
          </a:p>
          <a:p>
            <a:pPr indent="152400" algn="just"/>
            <a:r>
              <a:rPr lang="ja-JP" altLang="ja-JP" sz="1400" kern="100" dirty="0">
                <a:effectLst/>
                <a:latin typeface="+mj-ea"/>
                <a:cs typeface="Times New Roman" panose="02020603050405020304" pitchFamily="18" charset="0"/>
              </a:rPr>
              <a:t>保健所</a:t>
            </a:r>
          </a:p>
          <a:p>
            <a:pPr indent="152400" algn="just"/>
            <a:r>
              <a:rPr lang="ja-JP" altLang="ja-JP" sz="1400" kern="100" dirty="0">
                <a:effectLst/>
                <a:latin typeface="+mj-ea"/>
                <a:cs typeface="Times New Roman" panose="02020603050405020304" pitchFamily="18" charset="0"/>
              </a:rPr>
              <a:t>委託相談支援事業者</a:t>
            </a:r>
          </a:p>
          <a:p>
            <a:pPr indent="152400" algn="just"/>
            <a:r>
              <a:rPr lang="ja-JP" altLang="ja-JP" sz="1400" kern="100" dirty="0">
                <a:effectLst/>
                <a:latin typeface="+mj-ea"/>
                <a:cs typeface="Times New Roman" panose="02020603050405020304" pitchFamily="18" charset="0"/>
              </a:rPr>
              <a:t>障害福祉サービス事業者</a:t>
            </a:r>
          </a:p>
          <a:p>
            <a:pPr indent="152400" algn="just"/>
            <a:r>
              <a:rPr lang="ja-JP" altLang="ja-JP" sz="1400" kern="100" dirty="0">
                <a:effectLst/>
                <a:latin typeface="+mj-ea"/>
                <a:cs typeface="Times New Roman" panose="02020603050405020304" pitchFamily="18" charset="0"/>
              </a:rPr>
              <a:t>障害者団体</a:t>
            </a:r>
          </a:p>
          <a:p>
            <a:pPr indent="152400" algn="just"/>
            <a:r>
              <a:rPr lang="ja-JP" altLang="ja-JP" sz="1400" kern="100" dirty="0">
                <a:effectLst/>
                <a:latin typeface="+mj-ea"/>
                <a:cs typeface="Times New Roman" panose="02020603050405020304" pitchFamily="18" charset="0"/>
              </a:rPr>
              <a:t>社会福祉協議会</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4975510" y="2620343"/>
            <a:ext cx="6730961" cy="3905001"/>
          </a:xfrm>
          <a:prstGeom prst="rect">
            <a:avLst/>
          </a:prstGeom>
        </p:spPr>
        <p:txBody>
          <a:bodyPr vert="horz" lIns="91440" tIns="45720" rIns="91440" bIns="45720" rtlCol="0" anchor="t">
            <a:normAutofit fontScale="925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個別支援会議にて解決が困難な事例等に対応するための地域会議において協議することとしています。必要に応じて随時開催される各部会（医療的ケア児者部会、精神障がい部会、地域生活促進アセスメント部会</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において、協議された内容を地域会議において共有することのほか、地域生活支援拠点等、地域全体で検討していく必要がある事項についてグループディスカッションや研修等も取り入れつつ、定期的（年２回程度）に開催しています。　</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また、自立支援協議会を合同設置している豊能町と地域会議における取組内容について、相互に情報共有を図りつつ運営しています。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年度第</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　令和</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8</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29</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日（金）</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地域生活支援拠点の</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4</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つの機能について能勢町の状況報告</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相談支援事業所より報告</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大阪府地域生活促進アセスメント事業について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地域生活支援拠点として機能したケースの事例報告　等</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年度第２回　令和</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8</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2</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20</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日（金）</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地域生活促進アセスメント部会について</a:t>
            </a: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精神障害にも対応した地域包括ケアシステム（「にも包括」）について</a:t>
            </a: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地域生活支援拠点の充実について</a:t>
            </a: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豊能町地域会議の状況報告　等</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必要に応じて開催</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3169998"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豊能町・能勢町地域自立支援協議会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能勢町地域会議</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・能勢町福祉部福祉課</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・能勢町基幹相談支援センター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E89B7662-4DA2-460B-BB84-1D5134D1A195}"/>
              </a:ext>
            </a:extLst>
          </p:cNvPr>
          <p:cNvSpPr txBox="1">
            <a:spLocks/>
          </p:cNvSpPr>
          <p:nvPr/>
        </p:nvSpPr>
        <p:spPr>
          <a:xfrm>
            <a:off x="676959" y="2381932"/>
            <a:ext cx="3915753"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443</Words>
  <Application>Microsoft Office PowerPoint</Application>
  <PresentationFormat>ワイド画面</PresentationFormat>
  <Paragraphs>56</Paragraphs>
  <Slides>3</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2026-08-12T05:58:00Z</dcterms:modified>
</cp:coreProperties>
</file>