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10" r:id="rId2"/>
    <p:sldId id="433" r:id="rId3"/>
    <p:sldId id="435" r:id="rId4"/>
  </p:sldIdLst>
  <p:sldSz cx="12192000" cy="6858000"/>
  <p:notesSz cx="6738938" cy="9872663"/>
  <p:custDataLst>
    <p:tags r:id="rId7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XXDiDgp1QVxtWyUeFVfScA==" hashData="icCv5m8EWOscENhytIxJgfBF+xawyBdlxTFcHrsPinG6i/DW5RceVX2jPfdUmaMD0LVrcpdd158Q7Swp4m3uNg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04" autoAdjust="0"/>
  </p:normalViewPr>
  <p:slideViewPr>
    <p:cSldViewPr>
      <p:cViewPr varScale="1">
        <p:scale>
          <a:sx n="110" d="100"/>
          <a:sy n="110" d="100"/>
        </p:scale>
        <p:origin x="516" y="78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09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0789" cy="495619"/>
          </a:xfrm>
          <a:prstGeom prst="rect">
            <a:avLst/>
          </a:prstGeom>
        </p:spPr>
        <p:txBody>
          <a:bodyPr vert="horz" lIns="91489" tIns="45744" rIns="91489" bIns="4574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6561" y="0"/>
            <a:ext cx="2920788" cy="495619"/>
          </a:xfrm>
          <a:prstGeom prst="rect">
            <a:avLst/>
          </a:prstGeom>
        </p:spPr>
        <p:txBody>
          <a:bodyPr vert="horz" lIns="91489" tIns="45744" rIns="91489" bIns="45744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7044"/>
            <a:ext cx="2920789" cy="495619"/>
          </a:xfrm>
          <a:prstGeom prst="rect">
            <a:avLst/>
          </a:prstGeom>
        </p:spPr>
        <p:txBody>
          <a:bodyPr vert="horz" lIns="91489" tIns="45744" rIns="91489" bIns="4574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6561" y="9377044"/>
            <a:ext cx="2920788" cy="495619"/>
          </a:xfrm>
          <a:prstGeom prst="rect">
            <a:avLst/>
          </a:prstGeom>
        </p:spPr>
        <p:txBody>
          <a:bodyPr vert="horz" lIns="91489" tIns="45744" rIns="91489" bIns="45744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997" cy="493555"/>
          </a:xfrm>
          <a:prstGeom prst="rect">
            <a:avLst/>
          </a:prstGeom>
        </p:spPr>
        <p:txBody>
          <a:bodyPr vert="horz" lIns="90692" tIns="45346" rIns="90692" bIns="45346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7371" y="0"/>
            <a:ext cx="2919997" cy="493555"/>
          </a:xfrm>
          <a:prstGeom prst="rect">
            <a:avLst/>
          </a:prstGeom>
        </p:spPr>
        <p:txBody>
          <a:bodyPr vert="horz" lIns="90692" tIns="45346" rIns="90692" bIns="45346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41363"/>
            <a:ext cx="6577012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2" tIns="45346" rIns="90692" bIns="45346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09" y="4689554"/>
            <a:ext cx="5390522" cy="4441989"/>
          </a:xfrm>
          <a:prstGeom prst="rect">
            <a:avLst/>
          </a:prstGeom>
        </p:spPr>
        <p:txBody>
          <a:bodyPr vert="horz" lIns="90692" tIns="45346" rIns="90692" bIns="4534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7533"/>
            <a:ext cx="2919997" cy="493554"/>
          </a:xfrm>
          <a:prstGeom prst="rect">
            <a:avLst/>
          </a:prstGeom>
        </p:spPr>
        <p:txBody>
          <a:bodyPr vert="horz" lIns="90692" tIns="45346" rIns="90692" bIns="45346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7371" y="9377533"/>
            <a:ext cx="2919997" cy="493554"/>
          </a:xfrm>
          <a:prstGeom prst="rect">
            <a:avLst/>
          </a:prstGeom>
        </p:spPr>
        <p:txBody>
          <a:bodyPr vert="horz" lIns="90692" tIns="45346" rIns="90692" bIns="45346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80963" y="741363"/>
            <a:ext cx="6577012" cy="370046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楕円 16">
            <a:hlinkClick r:id="" action="ppaction://noaction"/>
            <a:extLst>
              <a:ext uri="{FF2B5EF4-FFF2-40B4-BE49-F238E27FC236}">
                <a16:creationId xmlns:a16="http://schemas.microsoft.com/office/drawing/2014/main" id="{16A7AD72-6DFE-4FB6-BC8E-2F873043C896}"/>
              </a:ext>
            </a:extLst>
          </p:cNvPr>
          <p:cNvSpPr/>
          <p:nvPr/>
        </p:nvSpPr>
        <p:spPr>
          <a:xfrm>
            <a:off x="9273338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7" name="楕円 6">
            <a:hlinkClick r:id="" action="ppaction://noaction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3503662" y="167737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3140086" y="4016820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3174128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5972919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6058966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9" name="タイトル 1">
            <a:extLst>
              <a:ext uri="{FF2B5EF4-FFF2-40B4-BE49-F238E27FC236}">
                <a16:creationId xmlns:a16="http://schemas.microsoft.com/office/drawing/2014/main" id="{F4419BFB-C12D-7629-A5F6-F663479A77AA}"/>
              </a:ext>
            </a:extLst>
          </p:cNvPr>
          <p:cNvSpPr txBox="1">
            <a:spLocks/>
          </p:cNvSpPr>
          <p:nvPr/>
        </p:nvSpPr>
        <p:spPr>
          <a:xfrm>
            <a:off x="9123293" y="4016820"/>
            <a:ext cx="2426522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情報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40" name="タイトル 1">
            <a:extLst>
              <a:ext uri="{FF2B5EF4-FFF2-40B4-BE49-F238E27FC236}">
                <a16:creationId xmlns:a16="http://schemas.microsoft.com/office/drawing/2014/main" id="{717CC069-A3B9-354F-B39D-7073AE2AD453}"/>
              </a:ext>
            </a:extLst>
          </p:cNvPr>
          <p:cNvSpPr txBox="1">
            <a:spLocks/>
          </p:cNvSpPr>
          <p:nvPr/>
        </p:nvSpPr>
        <p:spPr>
          <a:xfrm>
            <a:off x="8943803" y="5010935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こんな情報があります。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泉南市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6" name="楕円 15">
            <a:hlinkClick r:id="" action="ppaction://noaction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6388500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pic>
        <p:nvPicPr>
          <p:cNvPr id="11" name="グラフィックス 12" descr="ダンス 単色塗りつぶし">
            <a:extLst>
              <a:ext uri="{FF2B5EF4-FFF2-40B4-BE49-F238E27FC236}">
                <a16:creationId xmlns:a16="http://schemas.microsoft.com/office/drawing/2014/main" id="{E7E0C5BD-1CCD-E9F8-321C-0617DBAFAC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04" y="9806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973102"/>
            <a:ext cx="8801377" cy="2395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dirty="0">
                <a:latin typeface="Söhne"/>
              </a:rPr>
              <a:t>泉南</a:t>
            </a:r>
            <a:r>
              <a:rPr lang="ja-JP" altLang="en-US" sz="2400" b="1" i="0" dirty="0">
                <a:effectLst/>
                <a:latin typeface="Söhne"/>
              </a:rPr>
              <a:t>市　障</a:t>
            </a:r>
            <a:r>
              <a:rPr lang="ja-JP" altLang="en-US" sz="2400" b="1" dirty="0">
                <a:latin typeface="Söhne"/>
              </a:rPr>
              <a:t>害</a:t>
            </a:r>
            <a:r>
              <a:rPr lang="ja-JP" altLang="en-US" sz="2400" b="1" i="0" dirty="0">
                <a:effectLst/>
                <a:latin typeface="Söhne"/>
              </a:rPr>
              <a:t>福祉課　</a:t>
            </a:r>
            <a:r>
              <a:rPr lang="ja-JP" altLang="en-US" sz="2400" b="1" dirty="0">
                <a:latin typeface="Söhne"/>
              </a:rPr>
              <a:t>障害福祉</a:t>
            </a:r>
            <a:r>
              <a:rPr lang="ja-JP" altLang="en-US" sz="2400" b="1" i="0" dirty="0">
                <a:effectLst/>
                <a:latin typeface="Söhne"/>
              </a:rPr>
              <a:t>係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住所　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泉南市樽井一丁目１番１号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072-483-8252</a:t>
            </a: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</a:t>
            </a:r>
            <a:endParaRPr lang="en-US" altLang="ja-JP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860023" y="2097365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85529" y="5286842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602023" y="5650219"/>
            <a:ext cx="3837793" cy="7560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精神科病院、精神科訪問看護、保健所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市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（生活福祉課、保健推進課、障害福祉課）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広域コーディネーター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C58BC26E-763B-4CE6-9470-D39EA3CC24AD}"/>
              </a:ext>
            </a:extLst>
          </p:cNvPr>
          <p:cNvSpPr txBox="1">
            <a:spLocks/>
          </p:cNvSpPr>
          <p:nvPr/>
        </p:nvSpPr>
        <p:spPr>
          <a:xfrm>
            <a:off x="5342469" y="2924944"/>
            <a:ext cx="5827838" cy="177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500"/>
              </a:lnSpc>
              <a:defRPr sz="1000"/>
            </a:pPr>
            <a:r>
              <a:rPr lang="ja-JP" altLang="en-US" sz="1400" dirty="0">
                <a:solidFill>
                  <a:srgbClr val="000000"/>
                </a:solidFill>
                <a:latin typeface="+mn-ea"/>
                <a:ea typeface="+mn-ea"/>
              </a:rPr>
              <a:t>・困難事例への対応のあり方に関する協議及び調整に関すること。</a:t>
            </a:r>
          </a:p>
          <a:p>
            <a:pPr algn="l">
              <a:defRPr sz="1000"/>
            </a:pPr>
            <a:r>
              <a:rPr lang="ja-JP" altLang="en-US" sz="1400" dirty="0">
                <a:solidFill>
                  <a:srgbClr val="000000"/>
                </a:solidFill>
                <a:latin typeface="+mn-ea"/>
                <a:ea typeface="+mn-ea"/>
              </a:rPr>
              <a:t>・地域移行、地域定着事業の推進及び体制整備に関すること。</a:t>
            </a:r>
          </a:p>
          <a:p>
            <a:pPr algn="l">
              <a:defRPr sz="1000"/>
            </a:pPr>
            <a:r>
              <a:rPr lang="ja-JP" altLang="en-US" sz="1400" dirty="0">
                <a:solidFill>
                  <a:srgbClr val="000000"/>
                </a:solidFill>
                <a:latin typeface="+mn-ea"/>
                <a:ea typeface="+mn-ea"/>
              </a:rPr>
              <a:t>・地域の社会資源の開発及び改善に関すること。</a:t>
            </a:r>
          </a:p>
          <a:p>
            <a:pPr algn="l">
              <a:defRPr sz="1000"/>
            </a:pPr>
            <a:r>
              <a:rPr lang="ja-JP" altLang="en-US" sz="1400" dirty="0">
                <a:solidFill>
                  <a:srgbClr val="000000"/>
                </a:solidFill>
                <a:latin typeface="+mn-ea"/>
                <a:ea typeface="+mn-ea"/>
              </a:rPr>
              <a:t>・その他地域全体の支援力を上げるため必要と認められる事項</a:t>
            </a:r>
            <a:endParaRPr lang="ja-JP" altLang="en-US" sz="2000" dirty="0">
              <a:solidFill>
                <a:srgbClr val="000000"/>
              </a:solidFill>
              <a:latin typeface="+mn-ea"/>
              <a:ea typeface="+mn-ea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700210" y="3501262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年に４回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676959" y="2381932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精神障害者部会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747964" y="4390343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障害福祉課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泉南フレンド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46075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ワイド画面</PresentationFormat>
  <Paragraphs>42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2026-08-12T08:35:39Z</dcterms:modified>
</cp:coreProperties>
</file>