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handoutMasterIdLst>
    <p:handoutMasterId r:id="rId7"/>
  </p:handoutMasterIdLst>
  <p:sldIdLst>
    <p:sldId id="410" r:id="rId2"/>
    <p:sldId id="433" r:id="rId3"/>
    <p:sldId id="435" r:id="rId4"/>
    <p:sldId id="436" r:id="rId5"/>
  </p:sldIdLst>
  <p:sldSz cx="12192000" cy="6858000"/>
  <p:notesSz cx="6735763" cy="9872663"/>
  <p:custDataLst>
    <p:tags r:id="rId8"/>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Plms9TUtQTv2S9IlaM4CaQ==" hashData="7Sc6UgC7VKxl2kNAYfLXcOzZyoYYAaOaCpmA2ZtPxgFu6OCbKBjxY9yFYoTdjzm2PQz6SHB89k0Ne0zyg5ccRA=="/>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09"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B845"/>
    <a:srgbClr val="FFFDE1"/>
    <a:srgbClr val="B32425"/>
    <a:srgbClr val="34485E"/>
    <a:srgbClr val="5B9F8A"/>
    <a:srgbClr val="3C7D9B"/>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04" autoAdjust="0"/>
  </p:normalViewPr>
  <p:slideViewPr>
    <p:cSldViewPr>
      <p:cViewPr varScale="1">
        <p:scale>
          <a:sx n="110" d="100"/>
          <a:sy n="110" d="100"/>
        </p:scale>
        <p:origin x="516" y="78"/>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09"/>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9413" cy="495619"/>
          </a:xfrm>
          <a:prstGeom prst="rect">
            <a:avLst/>
          </a:prstGeom>
        </p:spPr>
        <p:txBody>
          <a:bodyPr vert="horz" lIns="91470" tIns="45735" rIns="91470" bIns="45735"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5619"/>
          </a:xfrm>
          <a:prstGeom prst="rect">
            <a:avLst/>
          </a:prstGeom>
        </p:spPr>
        <p:txBody>
          <a:bodyPr vert="horz" lIns="91470" tIns="45735" rIns="91470" bIns="45735" rtlCol="0"/>
          <a:lstStyle>
            <a:lvl1pPr algn="r">
              <a:defRPr sz="1200"/>
            </a:lvl1pPr>
          </a:lstStyle>
          <a:p>
            <a:fld id="{746FDA87-421D-4CFB-BB3E-33FE4AB339AD}" type="datetimeFigureOut">
              <a:rPr kumimoji="1" lang="ja-JP" altLang="en-US" smtClean="0"/>
              <a:t>2026/8/12</a:t>
            </a:fld>
            <a:endParaRPr kumimoji="1" lang="ja-JP" altLang="en-US"/>
          </a:p>
        </p:txBody>
      </p:sp>
      <p:sp>
        <p:nvSpPr>
          <p:cNvPr id="4" name="フッター プレースホルダー 3"/>
          <p:cNvSpPr>
            <a:spLocks noGrp="1"/>
          </p:cNvSpPr>
          <p:nvPr>
            <p:ph type="ftr" sz="quarter" idx="2"/>
          </p:nvPr>
        </p:nvSpPr>
        <p:spPr>
          <a:xfrm>
            <a:off x="1" y="9377044"/>
            <a:ext cx="2919413" cy="495619"/>
          </a:xfrm>
          <a:prstGeom prst="rect">
            <a:avLst/>
          </a:prstGeom>
        </p:spPr>
        <p:txBody>
          <a:bodyPr vert="horz" lIns="91470" tIns="45735" rIns="91470" bIns="45735"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7044"/>
            <a:ext cx="2919412" cy="495619"/>
          </a:xfrm>
          <a:prstGeom prst="rect">
            <a:avLst/>
          </a:prstGeom>
        </p:spPr>
        <p:txBody>
          <a:bodyPr vert="horz" lIns="91470" tIns="45735" rIns="91470" bIns="45735"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18621" cy="493555"/>
          </a:xfrm>
          <a:prstGeom prst="rect">
            <a:avLst/>
          </a:prstGeom>
        </p:spPr>
        <p:txBody>
          <a:bodyPr vert="horz" lIns="90674" tIns="45337" rIns="90674" bIns="45337"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5573" y="0"/>
            <a:ext cx="2918621" cy="493555"/>
          </a:xfrm>
          <a:prstGeom prst="rect">
            <a:avLst/>
          </a:prstGeom>
        </p:spPr>
        <p:txBody>
          <a:bodyPr vert="horz" lIns="90674" tIns="45337" rIns="90674" bIns="45337" rtlCol="0"/>
          <a:lstStyle>
            <a:lvl1pPr algn="r">
              <a:defRPr sz="1200"/>
            </a:lvl1pPr>
          </a:lstStyle>
          <a:p>
            <a:fld id="{206ACFC7-BD3E-4FBB-A92C-C6F06D2C0547}" type="datetimeFigureOut">
              <a:rPr kumimoji="1" lang="ja-JP" altLang="en-US" smtClean="0"/>
              <a:t>2026/8/12</a:t>
            </a:fld>
            <a:endParaRPr kumimoji="1" lang="ja-JP" altLang="en-US" dirty="0"/>
          </a:p>
        </p:txBody>
      </p:sp>
      <p:sp>
        <p:nvSpPr>
          <p:cNvPr id="4" name="スライド イメージ プレースホルダー 3"/>
          <p:cNvSpPr>
            <a:spLocks noGrp="1" noRot="1" noChangeAspect="1"/>
          </p:cNvSpPr>
          <p:nvPr>
            <p:ph type="sldImg" idx="2"/>
          </p:nvPr>
        </p:nvSpPr>
        <p:spPr>
          <a:xfrm>
            <a:off x="79375" y="741363"/>
            <a:ext cx="6577013" cy="3700462"/>
          </a:xfrm>
          <a:prstGeom prst="rect">
            <a:avLst/>
          </a:prstGeom>
          <a:noFill/>
          <a:ln w="12700">
            <a:solidFill>
              <a:prstClr val="black"/>
            </a:solidFill>
          </a:ln>
        </p:spPr>
        <p:txBody>
          <a:bodyPr vert="horz" lIns="90674" tIns="45337" rIns="90674" bIns="45337" rtlCol="0" anchor="ctr"/>
          <a:lstStyle/>
          <a:p>
            <a:endParaRPr lang="ja-JP" altLang="en-US" dirty="0"/>
          </a:p>
        </p:txBody>
      </p:sp>
      <p:sp>
        <p:nvSpPr>
          <p:cNvPr id="5" name="ノート プレースホルダー 4"/>
          <p:cNvSpPr>
            <a:spLocks noGrp="1"/>
          </p:cNvSpPr>
          <p:nvPr>
            <p:ph type="body" sz="quarter" idx="3"/>
          </p:nvPr>
        </p:nvSpPr>
        <p:spPr>
          <a:xfrm>
            <a:off x="673891" y="4689554"/>
            <a:ext cx="5387982" cy="4441989"/>
          </a:xfrm>
          <a:prstGeom prst="rect">
            <a:avLst/>
          </a:prstGeom>
        </p:spPr>
        <p:txBody>
          <a:bodyPr vert="horz" lIns="90674" tIns="45337" rIns="90674" bIns="4533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7533"/>
            <a:ext cx="2918621" cy="493554"/>
          </a:xfrm>
          <a:prstGeom prst="rect">
            <a:avLst/>
          </a:prstGeom>
        </p:spPr>
        <p:txBody>
          <a:bodyPr vert="horz" lIns="90674" tIns="45337" rIns="90674" bIns="45337"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15573" y="9377533"/>
            <a:ext cx="2918621" cy="493554"/>
          </a:xfrm>
          <a:prstGeom prst="rect">
            <a:avLst/>
          </a:prstGeom>
        </p:spPr>
        <p:txBody>
          <a:bodyPr vert="horz" lIns="90674" tIns="45337" rIns="90674" bIns="45337"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41363"/>
            <a:ext cx="6577013" cy="3700462"/>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defTabSz="906810">
              <a:defRPr/>
            </a:pPr>
            <a:fld id="{12CA69F4-4EF9-264B-A3A2-B28016D02E5D}" type="slidenum">
              <a:rPr lang="ja-JP" altLang="en-US">
                <a:solidFill>
                  <a:prstClr val="black"/>
                </a:solidFill>
                <a:latin typeface="游ゴシック" panose="020F0502020204030204"/>
                <a:ea typeface="游ゴシック" panose="020B0400000000000000" pitchFamily="50" charset="-128"/>
              </a:rPr>
              <a:pPr defTabSz="906810">
                <a:defRPr/>
              </a:pPr>
              <a:t>4</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403912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2026/8/12</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2026/8/12</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2026/8/12</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2026/8/12</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2026/8/12</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2026/8/12</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2026/8/12</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2026/8/12</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264352" y="6400799"/>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slide" Target="slide3.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03</a:t>
            </a:r>
            <a:endParaRPr lang="ja-JP" altLang="en-US" sz="4800" dirty="0">
              <a:solidFill>
                <a:srgbClr val="D6B845"/>
              </a:solidFill>
              <a:latin typeface="+mj-lt"/>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40086" y="4016820"/>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窓口</a:t>
            </a:r>
            <a:endParaRPr lang="en-US" altLang="ja-JP" sz="2400" b="1" dirty="0">
              <a:solidFill>
                <a:srgbClr val="D6B845"/>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「にも包括」</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a:t>
            </a:r>
            <a:endParaRPr lang="en-US" altLang="ja-JP" sz="2400" b="1" dirty="0">
              <a:solidFill>
                <a:srgbClr val="D6B845"/>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情報</a:t>
            </a:r>
            <a:endParaRPr lang="en-US" altLang="ja-JP" sz="2400" b="1" dirty="0">
              <a:solidFill>
                <a:srgbClr val="D6B845"/>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D6B845"/>
                </a:solidFill>
                <a:latin typeface="+mn-ea"/>
                <a:ea typeface="+mn-ea"/>
              </a:rPr>
              <a:t>大阪府版「にも包括」ポータルサイト　情報シート</a:t>
            </a:r>
            <a:endParaRPr lang="en-US" altLang="ja-JP" sz="2000" b="1" dirty="0">
              <a:solidFill>
                <a:srgbClr val="D6B845"/>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5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柏原市</a:t>
            </a:r>
            <a:endParaRPr lang="en-US" altLang="ja-JP" sz="8000" b="1" spc="300" dirty="0">
              <a:solidFill>
                <a:srgbClr val="FFFDE1"/>
              </a:solidFill>
              <a:latin typeface="Arial" panose="020B0604020202020204" pitchFamily="34" charset="0"/>
              <a:ea typeface="+mn-ea"/>
              <a:cs typeface="Arial" panose="020B0604020202020204" pitchFamily="34" charset="0"/>
            </a:endParaRPr>
          </a:p>
          <a:p>
            <a:pPr>
              <a:lnSpc>
                <a:spcPct val="100000"/>
              </a:lnSpc>
            </a:pP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D6B845"/>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pic>
        <p:nvPicPr>
          <p:cNvPr id="11" name="図 10">
            <a:extLst>
              <a:ext uri="{FF2B5EF4-FFF2-40B4-BE49-F238E27FC236}">
                <a16:creationId xmlns:a16="http://schemas.microsoft.com/office/drawing/2014/main" id="{0A7E30C8-5C39-7BBD-F160-CB39759CF38F}"/>
              </a:ext>
            </a:extLst>
          </p:cNvPr>
          <p:cNvPicPr>
            <a:picLocks noChangeAspect="1"/>
          </p:cNvPicPr>
          <p:nvPr/>
        </p:nvPicPr>
        <p:blipFill>
          <a:blip r:embed="rId6"/>
          <a:stretch>
            <a:fillRect/>
          </a:stretch>
        </p:blipFill>
        <p:spPr>
          <a:xfrm>
            <a:off x="732941" y="733241"/>
            <a:ext cx="1329043" cy="1329043"/>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窓口</a:t>
            </a:r>
            <a:endParaRPr lang="en-US" altLang="ja-JP" sz="4400" b="1" dirty="0">
              <a:solidFill>
                <a:srgbClr val="D6B845"/>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B324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973102"/>
            <a:ext cx="8801377" cy="2395207"/>
          </a:xfrm>
          <a:prstGeom prst="rect">
            <a:avLst/>
          </a:prstGeom>
          <a:noFill/>
        </p:spPr>
        <p:txBody>
          <a:bodyPr wrap="square">
            <a:spAutoFit/>
          </a:bodyPr>
          <a:lstStyle/>
          <a:p>
            <a:pPr algn="ctr">
              <a:lnSpc>
                <a:spcPct val="150000"/>
              </a:lnSpc>
            </a:pPr>
            <a:r>
              <a:rPr lang="ja-JP" altLang="en-US" sz="2400" b="1" dirty="0">
                <a:latin typeface="Söhne"/>
              </a:rPr>
              <a:t>柏原</a:t>
            </a:r>
            <a:r>
              <a:rPr lang="ja-JP" altLang="en-US" sz="2400" b="1" i="0" dirty="0">
                <a:effectLst/>
                <a:latin typeface="Söhne"/>
              </a:rPr>
              <a:t>市　障</a:t>
            </a:r>
            <a:r>
              <a:rPr lang="ja-JP" altLang="en-US" sz="2400" b="1" dirty="0">
                <a:latin typeface="Söhne"/>
              </a:rPr>
              <a:t>害</a:t>
            </a:r>
            <a:r>
              <a:rPr lang="ja-JP" altLang="en-US" sz="2400" b="1" i="0" dirty="0">
                <a:effectLst/>
                <a:latin typeface="Söhne"/>
              </a:rPr>
              <a:t>福祉課　</a:t>
            </a:r>
            <a:r>
              <a:rPr lang="ja-JP" altLang="en-US" sz="2400" b="1" dirty="0">
                <a:latin typeface="Söhne"/>
              </a:rPr>
              <a:t>サービス支援</a:t>
            </a:r>
            <a:r>
              <a:rPr lang="ja-JP" altLang="en-US" sz="2400" b="1" i="0" dirty="0">
                <a:effectLst/>
                <a:latin typeface="Söhne"/>
              </a:rPr>
              <a:t>係</a:t>
            </a:r>
            <a:endParaRPr lang="en-US" altLang="ja-JP" sz="2400" b="1" i="0" dirty="0">
              <a:effectLst/>
              <a:latin typeface="Söhne"/>
            </a:endParaRP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住所　</a:t>
            </a:r>
            <a:r>
              <a:rPr lang="en-US" altLang="ja-JP" sz="1800" b="1" dirty="0">
                <a:solidFill>
                  <a:schemeClr val="tx1"/>
                </a:solidFill>
                <a:latin typeface="メイリオ" panose="020B0604030504040204" pitchFamily="50" charset="-128"/>
                <a:ea typeface="メイリオ" panose="020B0604030504040204" pitchFamily="50" charset="-128"/>
              </a:rPr>
              <a:t>582-8555</a:t>
            </a:r>
            <a:r>
              <a:rPr lang="ja-JP" altLang="en-US" sz="1800" b="1" dirty="0">
                <a:solidFill>
                  <a:schemeClr val="tx1"/>
                </a:solidFill>
                <a:latin typeface="メイリオ" panose="020B0604030504040204" pitchFamily="50" charset="-128"/>
                <a:ea typeface="メイリオ" panose="020B0604030504040204" pitchFamily="50" charset="-128"/>
              </a:rPr>
              <a:t>　大阪府柏原市安堂町</a:t>
            </a:r>
            <a:r>
              <a:rPr lang="en-US" altLang="ja-JP" sz="1800" b="1" dirty="0">
                <a:solidFill>
                  <a:schemeClr val="tx1"/>
                </a:solidFill>
                <a:latin typeface="メイリオ" panose="020B0604030504040204" pitchFamily="50" charset="-128"/>
                <a:ea typeface="メイリオ" panose="020B0604030504040204" pitchFamily="50" charset="-128"/>
              </a:rPr>
              <a:t>1</a:t>
            </a:r>
            <a:r>
              <a:rPr lang="ja-JP" altLang="en-US" sz="1800" b="1" dirty="0">
                <a:solidFill>
                  <a:schemeClr val="tx1"/>
                </a:solidFill>
                <a:latin typeface="メイリオ" panose="020B0604030504040204" pitchFamily="50" charset="-128"/>
                <a:ea typeface="メイリオ" panose="020B0604030504040204" pitchFamily="50" charset="-128"/>
              </a:rPr>
              <a:t>番</a:t>
            </a:r>
            <a:r>
              <a:rPr lang="en-US" altLang="ja-JP" sz="1800" b="1" dirty="0">
                <a:solidFill>
                  <a:schemeClr val="tx1"/>
                </a:solidFill>
                <a:latin typeface="メイリオ" panose="020B0604030504040204" pitchFamily="50" charset="-128"/>
                <a:ea typeface="メイリオ" panose="020B0604030504040204" pitchFamily="50" charset="-128"/>
              </a:rPr>
              <a:t>55</a:t>
            </a:r>
            <a:r>
              <a:rPr lang="ja-JP" altLang="en-US" sz="1800" b="1" dirty="0">
                <a:solidFill>
                  <a:schemeClr val="tx1"/>
                </a:solidFill>
                <a:latin typeface="メイリオ" panose="020B0604030504040204" pitchFamily="50" charset="-128"/>
                <a:ea typeface="メイリオ" panose="020B0604030504040204" pitchFamily="50" charset="-128"/>
              </a:rPr>
              <a:t>号</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電話番号　</a:t>
            </a:r>
            <a:r>
              <a:rPr lang="en-US" altLang="ja-JP" sz="1800" b="1" dirty="0">
                <a:solidFill>
                  <a:schemeClr val="tx1"/>
                </a:solidFill>
                <a:latin typeface="メイリオ" panose="020B0604030504040204" pitchFamily="50" charset="-128"/>
                <a:ea typeface="メイリオ" panose="020B0604030504040204" pitchFamily="50" charset="-128"/>
              </a:rPr>
              <a:t>072-972-1508</a:t>
            </a:r>
          </a:p>
          <a:p>
            <a:r>
              <a:rPr lang="ja-JP" altLang="en-US" sz="1800" b="1" dirty="0">
                <a:solidFill>
                  <a:schemeClr val="tx1"/>
                </a:solidFill>
                <a:latin typeface="メイリオ" panose="020B0604030504040204" pitchFamily="50" charset="-128"/>
                <a:ea typeface="メイリオ" panose="020B0604030504040204" pitchFamily="50" charset="-128"/>
              </a:rPr>
              <a:t>　　担当　</a:t>
            </a:r>
            <a:r>
              <a:rPr lang="ja-JP" altLang="en-US" b="1" dirty="0">
                <a:latin typeface="メイリオ" panose="020B0604030504040204" pitchFamily="50" charset="-128"/>
                <a:ea typeface="メイリオ" panose="020B0604030504040204" pitchFamily="50" charset="-128"/>
              </a:rPr>
              <a:t>サービス支援</a:t>
            </a:r>
            <a:r>
              <a:rPr lang="ja-JP" altLang="en-US" sz="1800" b="1" dirty="0">
                <a:solidFill>
                  <a:schemeClr val="tx1"/>
                </a:solidFill>
                <a:latin typeface="メイリオ" panose="020B0604030504040204" pitchFamily="50" charset="-128"/>
                <a:ea typeface="メイリオ" panose="020B0604030504040204" pitchFamily="50" charset="-128"/>
              </a:rPr>
              <a:t>係</a:t>
            </a:r>
            <a:endParaRPr lang="en-US" altLang="ja-JP" dirty="0">
              <a:latin typeface="Söhne"/>
            </a:endParaRPr>
          </a:p>
          <a:p>
            <a:pPr algn="ctr">
              <a:lnSpc>
                <a:spcPct val="150000"/>
              </a:lnSpc>
            </a:pPr>
            <a:endParaRPr lang="ja-JP" altLang="en-US" dirty="0"/>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FFFDE1"/>
                </a:solidFill>
                <a:effectLst/>
                <a:uLnTx/>
                <a:uFillTx/>
                <a:latin typeface="Segoe UI"/>
                <a:ea typeface="メイリオ"/>
                <a:cs typeface="+mn-cs"/>
              </a:rPr>
              <a:t>地域移行を検討する時は、下記にご連絡ください。</a:t>
            </a:r>
            <a:endParaRPr kumimoji="1" lang="ja-JP" altLang="en-US"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角丸四角形 1">
            <a:extLst>
              <a:ext uri="{FF2B5EF4-FFF2-40B4-BE49-F238E27FC236}">
                <a16:creationId xmlns:a16="http://schemas.microsoft.com/office/drawing/2014/main" id="{D7FA2747-4FDB-4132-B6EB-D67C41A4270C}"/>
              </a:ext>
            </a:extLst>
          </p:cNvPr>
          <p:cNvSpPr/>
          <p:nvPr/>
        </p:nvSpPr>
        <p:spPr>
          <a:xfrm>
            <a:off x="4816653" y="2119091"/>
            <a:ext cx="7056784" cy="4585955"/>
          </a:xfrm>
          <a:prstGeom prst="roundRect">
            <a:avLst>
              <a:gd name="adj" fmla="val 2940"/>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D6B845"/>
                </a:solidFill>
                <a:latin typeface="+mn-ea"/>
                <a:ea typeface="+mn-ea"/>
              </a:rPr>
              <a:t>精神障がいにも対応した地域包括ケアシステムの構築のための</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602023" y="5650219"/>
            <a:ext cx="3008563" cy="756056"/>
          </a:xfrm>
          <a:prstGeom prst="rect">
            <a:avLst/>
          </a:prstGeom>
        </p:spPr>
        <p:txBody>
          <a:bodyPr vert="horz" lIns="91440" tIns="45720" rIns="91440" bIns="45720" rtlCol="0" anchor="t">
            <a:normAutofit fontScale="9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精神科医療機関関係者</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・障</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害</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福祉関係者</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・市町村・府職員</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・保健所職員</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D6B845"/>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663952" y="2620344"/>
            <a:ext cx="5650232" cy="371805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年に</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回程度開催し、柏原市の現状や、地域移行に関するケースの協議を行っています。</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300" b="1" dirty="0">
                <a:solidFill>
                  <a:srgbClr val="44546A">
                    <a:lumMod val="50000"/>
                  </a:srgbClr>
                </a:solidFill>
                <a:latin typeface="メイリオ" panose="020B0604030504040204" pitchFamily="50" charset="-128"/>
                <a:ea typeface="メイリオ" panose="020B0604030504040204" pitchFamily="50" charset="-128"/>
              </a:rPr>
              <a:t>令和</a:t>
            </a:r>
            <a:r>
              <a:rPr lang="en-US" altLang="ja-JP" sz="1300" b="1" dirty="0">
                <a:solidFill>
                  <a:srgbClr val="44546A">
                    <a:lumMod val="50000"/>
                  </a:srgbClr>
                </a:solidFill>
                <a:latin typeface="メイリオ" panose="020B0604030504040204" pitchFamily="50" charset="-128"/>
                <a:ea typeface="メイリオ" panose="020B0604030504040204" pitchFamily="50" charset="-128"/>
              </a:rPr>
              <a:t>7</a:t>
            </a:r>
            <a:r>
              <a:rPr lang="ja-JP" altLang="en-US" sz="1300" b="1" dirty="0">
                <a:solidFill>
                  <a:srgbClr val="44546A">
                    <a:lumMod val="50000"/>
                  </a:srgbClr>
                </a:solidFill>
                <a:latin typeface="メイリオ" panose="020B0604030504040204" pitchFamily="50" charset="-128"/>
                <a:ea typeface="メイリオ" panose="020B0604030504040204" pitchFamily="50" charset="-128"/>
              </a:rPr>
              <a:t>年度の議題</a:t>
            </a:r>
            <a:endParaRPr lang="en-US" altLang="ja-JP" sz="13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300" b="1" dirty="0">
                <a:solidFill>
                  <a:srgbClr val="44546A">
                    <a:lumMod val="50000"/>
                  </a:srgbClr>
                </a:solidFill>
                <a:latin typeface="メイリオ" panose="020B0604030504040204" pitchFamily="50" charset="-128"/>
                <a:ea typeface="メイリオ" panose="020B0604030504040204" pitchFamily="50" charset="-128"/>
              </a:rPr>
              <a:t>第</a:t>
            </a:r>
            <a:r>
              <a:rPr lang="en-US" altLang="ja-JP" sz="1300" b="1" dirty="0">
                <a:solidFill>
                  <a:srgbClr val="44546A">
                    <a:lumMod val="50000"/>
                  </a:srgbClr>
                </a:solidFill>
                <a:latin typeface="メイリオ" panose="020B0604030504040204" pitchFamily="50" charset="-128"/>
                <a:ea typeface="メイリオ" panose="020B0604030504040204" pitchFamily="50" charset="-128"/>
              </a:rPr>
              <a:t>1</a:t>
            </a:r>
            <a:r>
              <a:rPr lang="ja-JP" altLang="en-US" sz="1300" b="1" dirty="0">
                <a:solidFill>
                  <a:srgbClr val="44546A">
                    <a:lumMod val="50000"/>
                  </a:srgbClr>
                </a:solidFill>
                <a:latin typeface="メイリオ" panose="020B0604030504040204" pitchFamily="50" charset="-128"/>
                <a:ea typeface="メイリオ" panose="020B0604030504040204" pitchFamily="50" charset="-128"/>
              </a:rPr>
              <a:t>回　令和</a:t>
            </a:r>
            <a:r>
              <a:rPr lang="en-US" altLang="ja-JP" sz="1300" b="1" dirty="0">
                <a:solidFill>
                  <a:srgbClr val="44546A">
                    <a:lumMod val="50000"/>
                  </a:srgbClr>
                </a:solidFill>
                <a:latin typeface="メイリオ" panose="020B0604030504040204" pitchFamily="50" charset="-128"/>
                <a:ea typeface="メイリオ" panose="020B0604030504040204" pitchFamily="50" charset="-128"/>
              </a:rPr>
              <a:t>7</a:t>
            </a:r>
            <a:r>
              <a:rPr lang="ja-JP" altLang="en-US" sz="1300" b="1"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300" b="1" dirty="0">
                <a:solidFill>
                  <a:srgbClr val="44546A">
                    <a:lumMod val="50000"/>
                  </a:srgbClr>
                </a:solidFill>
                <a:latin typeface="メイリオ" panose="020B0604030504040204" pitchFamily="50" charset="-128"/>
                <a:ea typeface="メイリオ" panose="020B0604030504040204" pitchFamily="50" charset="-128"/>
              </a:rPr>
              <a:t>9</a:t>
            </a:r>
            <a:r>
              <a:rPr lang="ja-JP" altLang="en-US" sz="1300" b="1" dirty="0">
                <a:solidFill>
                  <a:srgbClr val="44546A">
                    <a:lumMod val="50000"/>
                  </a:srgbClr>
                </a:solidFill>
                <a:latin typeface="メイリオ" panose="020B0604030504040204" pitchFamily="50" charset="-128"/>
                <a:ea typeface="メイリオ" panose="020B0604030504040204" pitchFamily="50" charset="-128"/>
              </a:rPr>
              <a:t>月</a:t>
            </a:r>
            <a:r>
              <a:rPr lang="en-US" altLang="ja-JP" sz="1300" b="1" dirty="0">
                <a:solidFill>
                  <a:srgbClr val="44546A">
                    <a:lumMod val="50000"/>
                  </a:srgbClr>
                </a:solidFill>
                <a:latin typeface="メイリオ" panose="020B0604030504040204" pitchFamily="50" charset="-128"/>
                <a:ea typeface="メイリオ" panose="020B0604030504040204" pitchFamily="50" charset="-128"/>
              </a:rPr>
              <a:t>17</a:t>
            </a:r>
            <a:r>
              <a:rPr lang="ja-JP" altLang="en-US" sz="1300" b="1" dirty="0">
                <a:solidFill>
                  <a:srgbClr val="44546A">
                    <a:lumMod val="50000"/>
                  </a:srgbClr>
                </a:solidFill>
                <a:latin typeface="メイリオ" panose="020B0604030504040204" pitchFamily="50" charset="-128"/>
                <a:ea typeface="メイリオ" panose="020B0604030504040204" pitchFamily="50" charset="-128"/>
              </a:rPr>
              <a:t>日（水）　</a:t>
            </a:r>
            <a:r>
              <a:rPr lang="en-US" altLang="ja-JP" sz="1300" b="1" dirty="0">
                <a:solidFill>
                  <a:srgbClr val="44546A">
                    <a:lumMod val="50000"/>
                  </a:srgbClr>
                </a:solidFill>
                <a:latin typeface="メイリオ" panose="020B0604030504040204" pitchFamily="50" charset="-128"/>
                <a:ea typeface="メイリオ" panose="020B0604030504040204" pitchFamily="50" charset="-128"/>
              </a:rPr>
              <a:t>13</a:t>
            </a:r>
            <a:r>
              <a:rPr lang="ja-JP" altLang="en-US" sz="1300" b="1" dirty="0">
                <a:solidFill>
                  <a:srgbClr val="44546A">
                    <a:lumMod val="50000"/>
                  </a:srgbClr>
                </a:solidFill>
                <a:latin typeface="メイリオ" panose="020B0604030504040204" pitchFamily="50" charset="-128"/>
                <a:ea typeface="メイリオ" panose="020B0604030504040204" pitchFamily="50" charset="-128"/>
              </a:rPr>
              <a:t>時</a:t>
            </a:r>
            <a:r>
              <a:rPr lang="en-US" altLang="ja-JP" sz="1300" b="1" dirty="0">
                <a:solidFill>
                  <a:srgbClr val="44546A">
                    <a:lumMod val="50000"/>
                  </a:srgbClr>
                </a:solidFill>
                <a:latin typeface="メイリオ" panose="020B0604030504040204" pitchFamily="50" charset="-128"/>
                <a:ea typeface="メイリオ" panose="020B0604030504040204" pitchFamily="50" charset="-128"/>
              </a:rPr>
              <a:t>30</a:t>
            </a:r>
            <a:r>
              <a:rPr lang="ja-JP" altLang="en-US" sz="1300" b="1" dirty="0">
                <a:solidFill>
                  <a:srgbClr val="44546A">
                    <a:lumMod val="50000"/>
                  </a:srgbClr>
                </a:solidFill>
                <a:latin typeface="メイリオ" panose="020B0604030504040204" pitchFamily="50" charset="-128"/>
                <a:ea typeface="メイリオ" panose="020B0604030504040204" pitchFamily="50" charset="-128"/>
              </a:rPr>
              <a:t>分から</a:t>
            </a:r>
            <a:endParaRPr lang="en-US" altLang="ja-JP" sz="13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300" dirty="0">
                <a:solidFill>
                  <a:srgbClr val="44546A">
                    <a:lumMod val="50000"/>
                  </a:srgbClr>
                </a:solidFill>
                <a:latin typeface="メイリオ" panose="020B0604030504040204" pitchFamily="50" charset="-128"/>
                <a:ea typeface="メイリオ" panose="020B0604030504040204" pitchFamily="50" charset="-128"/>
              </a:rPr>
              <a:t>（</a:t>
            </a:r>
            <a:r>
              <a:rPr lang="en-US" altLang="ja-JP" sz="1300" dirty="0">
                <a:solidFill>
                  <a:srgbClr val="44546A">
                    <a:lumMod val="50000"/>
                  </a:srgbClr>
                </a:solidFill>
                <a:latin typeface="メイリオ" panose="020B0604030504040204" pitchFamily="50" charset="-128"/>
                <a:ea typeface="メイリオ" panose="020B0604030504040204" pitchFamily="50" charset="-128"/>
              </a:rPr>
              <a:t>1</a:t>
            </a:r>
            <a:r>
              <a:rPr lang="ja-JP" altLang="en-US" sz="1300" dirty="0">
                <a:solidFill>
                  <a:srgbClr val="44546A">
                    <a:lumMod val="50000"/>
                  </a:srgbClr>
                </a:solidFill>
                <a:latin typeface="メイリオ" panose="020B0604030504040204" pitchFamily="50" charset="-128"/>
                <a:ea typeface="メイリオ" panose="020B0604030504040204" pitchFamily="50" charset="-128"/>
              </a:rPr>
              <a:t>）地域移行における事例検討及び課題の洗い出し</a:t>
            </a:r>
            <a:endParaRPr lang="en-US" altLang="ja-JP" sz="13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300" dirty="0">
                <a:solidFill>
                  <a:srgbClr val="44546A">
                    <a:lumMod val="50000"/>
                  </a:srgbClr>
                </a:solidFill>
                <a:latin typeface="メイリオ" panose="020B0604030504040204" pitchFamily="50" charset="-128"/>
                <a:ea typeface="メイリオ" panose="020B0604030504040204" pitchFamily="50" charset="-128"/>
              </a:rPr>
              <a:t>（</a:t>
            </a:r>
            <a:r>
              <a:rPr lang="en-US" altLang="ja-JP" sz="13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300" dirty="0">
                <a:solidFill>
                  <a:srgbClr val="44546A">
                    <a:lumMod val="50000"/>
                  </a:srgbClr>
                </a:solidFill>
                <a:latin typeface="メイリオ" panose="020B0604030504040204" pitchFamily="50" charset="-128"/>
                <a:ea typeface="メイリオ" panose="020B0604030504040204" pitchFamily="50" charset="-128"/>
              </a:rPr>
              <a:t>）意見交換</a:t>
            </a:r>
            <a:endParaRPr lang="en-US" altLang="ja-JP" sz="13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300" dirty="0">
                <a:solidFill>
                  <a:srgbClr val="44546A">
                    <a:lumMod val="50000"/>
                  </a:srgbClr>
                </a:solidFill>
                <a:latin typeface="メイリオ" panose="020B0604030504040204" pitchFamily="50" charset="-128"/>
                <a:ea typeface="メイリオ" panose="020B0604030504040204" pitchFamily="50" charset="-128"/>
              </a:rPr>
              <a:t>（</a:t>
            </a:r>
            <a:r>
              <a:rPr lang="en-US" altLang="ja-JP" sz="1300" dirty="0">
                <a:solidFill>
                  <a:srgbClr val="44546A">
                    <a:lumMod val="50000"/>
                  </a:srgbClr>
                </a:solidFill>
                <a:latin typeface="メイリオ" panose="020B0604030504040204" pitchFamily="50" charset="-128"/>
                <a:ea typeface="メイリオ" panose="020B0604030504040204" pitchFamily="50" charset="-128"/>
              </a:rPr>
              <a:t>3</a:t>
            </a:r>
            <a:r>
              <a:rPr lang="ja-JP" altLang="en-US" sz="1300" dirty="0">
                <a:solidFill>
                  <a:srgbClr val="44546A">
                    <a:lumMod val="50000"/>
                  </a:srgbClr>
                </a:solidFill>
                <a:latin typeface="メイリオ" panose="020B0604030504040204" pitchFamily="50" charset="-128"/>
                <a:ea typeface="メイリオ" panose="020B0604030504040204" pitchFamily="50" charset="-128"/>
              </a:rPr>
              <a:t>）その他</a:t>
            </a:r>
            <a:endParaRPr lang="en-US" altLang="ja-JP" sz="13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300" b="1" dirty="0">
                <a:solidFill>
                  <a:srgbClr val="44546A">
                    <a:lumMod val="50000"/>
                  </a:srgbClr>
                </a:solidFill>
                <a:latin typeface="メイリオ" panose="020B0604030504040204" pitchFamily="50" charset="-128"/>
                <a:ea typeface="メイリオ" panose="020B0604030504040204" pitchFamily="50" charset="-128"/>
              </a:rPr>
              <a:t>第</a:t>
            </a:r>
            <a:r>
              <a:rPr lang="en-US" altLang="ja-JP" sz="1300" b="1" dirty="0">
                <a:solidFill>
                  <a:srgbClr val="44546A">
                    <a:lumMod val="50000"/>
                  </a:srgbClr>
                </a:solidFill>
                <a:latin typeface="メイリオ" panose="020B0604030504040204" pitchFamily="50" charset="-128"/>
                <a:ea typeface="メイリオ" panose="020B0604030504040204" pitchFamily="50" charset="-128"/>
              </a:rPr>
              <a:t>2</a:t>
            </a:r>
            <a:r>
              <a:rPr lang="ja-JP" altLang="en-US" sz="1300" b="1" dirty="0">
                <a:solidFill>
                  <a:srgbClr val="44546A">
                    <a:lumMod val="50000"/>
                  </a:srgbClr>
                </a:solidFill>
                <a:latin typeface="メイリオ" panose="020B0604030504040204" pitchFamily="50" charset="-128"/>
                <a:ea typeface="メイリオ" panose="020B0604030504040204" pitchFamily="50" charset="-128"/>
              </a:rPr>
              <a:t>回　令和８年</a:t>
            </a:r>
            <a:r>
              <a:rPr lang="en-US" altLang="ja-JP" sz="1300" b="1" dirty="0">
                <a:solidFill>
                  <a:srgbClr val="44546A">
                    <a:lumMod val="50000"/>
                  </a:srgbClr>
                </a:solidFill>
                <a:latin typeface="メイリオ" panose="020B0604030504040204" pitchFamily="50" charset="-128"/>
                <a:ea typeface="メイリオ" panose="020B0604030504040204" pitchFamily="50" charset="-128"/>
              </a:rPr>
              <a:t>3</a:t>
            </a:r>
            <a:r>
              <a:rPr lang="ja-JP" altLang="en-US" sz="1300" b="1" dirty="0">
                <a:solidFill>
                  <a:srgbClr val="44546A">
                    <a:lumMod val="50000"/>
                  </a:srgbClr>
                </a:solidFill>
                <a:latin typeface="メイリオ" panose="020B0604030504040204" pitchFamily="50" charset="-128"/>
                <a:ea typeface="メイリオ" panose="020B0604030504040204" pitchFamily="50" charset="-128"/>
              </a:rPr>
              <a:t>月</a:t>
            </a:r>
            <a:r>
              <a:rPr lang="en-US" altLang="ja-JP" sz="1300" b="1" dirty="0">
                <a:solidFill>
                  <a:srgbClr val="44546A">
                    <a:lumMod val="50000"/>
                  </a:srgbClr>
                </a:solidFill>
                <a:latin typeface="メイリオ" panose="020B0604030504040204" pitchFamily="50" charset="-128"/>
                <a:ea typeface="メイリオ" panose="020B0604030504040204" pitchFamily="50" charset="-128"/>
              </a:rPr>
              <a:t>18</a:t>
            </a:r>
            <a:r>
              <a:rPr lang="ja-JP" altLang="en-US" sz="1300" b="1" dirty="0">
                <a:solidFill>
                  <a:srgbClr val="44546A">
                    <a:lumMod val="50000"/>
                  </a:srgbClr>
                </a:solidFill>
                <a:latin typeface="メイリオ" panose="020B0604030504040204" pitchFamily="50" charset="-128"/>
                <a:ea typeface="メイリオ" panose="020B0604030504040204" pitchFamily="50" charset="-128"/>
              </a:rPr>
              <a:t>日（水）　</a:t>
            </a:r>
            <a:r>
              <a:rPr lang="en-US" altLang="ja-JP" sz="1300" b="1" dirty="0">
                <a:solidFill>
                  <a:srgbClr val="44546A">
                    <a:lumMod val="50000"/>
                  </a:srgbClr>
                </a:solidFill>
                <a:latin typeface="メイリオ" panose="020B0604030504040204" pitchFamily="50" charset="-128"/>
                <a:ea typeface="メイリオ" panose="020B0604030504040204" pitchFamily="50" charset="-128"/>
              </a:rPr>
              <a:t>13</a:t>
            </a:r>
            <a:r>
              <a:rPr lang="ja-JP" altLang="en-US" sz="1300" b="1" dirty="0">
                <a:solidFill>
                  <a:srgbClr val="44546A">
                    <a:lumMod val="50000"/>
                  </a:srgbClr>
                </a:solidFill>
                <a:latin typeface="メイリオ" panose="020B0604030504040204" pitchFamily="50" charset="-128"/>
                <a:ea typeface="メイリオ" panose="020B0604030504040204" pitchFamily="50" charset="-128"/>
              </a:rPr>
              <a:t>時</a:t>
            </a:r>
            <a:r>
              <a:rPr lang="en-US" altLang="ja-JP" sz="1300" b="1" dirty="0">
                <a:solidFill>
                  <a:srgbClr val="44546A">
                    <a:lumMod val="50000"/>
                  </a:srgbClr>
                </a:solidFill>
                <a:latin typeface="メイリオ" panose="020B0604030504040204" pitchFamily="50" charset="-128"/>
                <a:ea typeface="メイリオ" panose="020B0604030504040204" pitchFamily="50" charset="-128"/>
              </a:rPr>
              <a:t>30</a:t>
            </a:r>
            <a:r>
              <a:rPr lang="ja-JP" altLang="en-US" sz="1300" b="1" dirty="0">
                <a:solidFill>
                  <a:srgbClr val="44546A">
                    <a:lumMod val="50000"/>
                  </a:srgbClr>
                </a:solidFill>
                <a:latin typeface="メイリオ" panose="020B0604030504040204" pitchFamily="50" charset="-128"/>
                <a:ea typeface="メイリオ" panose="020B0604030504040204" pitchFamily="50" charset="-128"/>
              </a:rPr>
              <a:t>分から</a:t>
            </a:r>
            <a:endParaRPr lang="en-US" altLang="ja-JP" sz="13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300" dirty="0">
                <a:solidFill>
                  <a:srgbClr val="44546A">
                    <a:lumMod val="50000"/>
                  </a:srgbClr>
                </a:solidFill>
                <a:latin typeface="メイリオ" panose="020B0604030504040204" pitchFamily="50" charset="-128"/>
                <a:ea typeface="メイリオ" panose="020B0604030504040204" pitchFamily="50" charset="-128"/>
              </a:rPr>
              <a:t>（</a:t>
            </a:r>
            <a:r>
              <a:rPr lang="en-US" altLang="ja-JP" sz="1300" dirty="0">
                <a:solidFill>
                  <a:srgbClr val="44546A">
                    <a:lumMod val="50000"/>
                  </a:srgbClr>
                </a:solidFill>
                <a:latin typeface="メイリオ" panose="020B0604030504040204" pitchFamily="50" charset="-128"/>
                <a:ea typeface="メイリオ" panose="020B0604030504040204" pitchFamily="50" charset="-128"/>
              </a:rPr>
              <a:t>1</a:t>
            </a:r>
            <a:r>
              <a:rPr lang="ja-JP" altLang="en-US" sz="1300" dirty="0">
                <a:solidFill>
                  <a:srgbClr val="44546A">
                    <a:lumMod val="50000"/>
                  </a:srgbClr>
                </a:solidFill>
                <a:latin typeface="メイリオ" panose="020B0604030504040204" pitchFamily="50" charset="-128"/>
                <a:ea typeface="メイリオ" panose="020B0604030504040204" pitchFamily="50" charset="-128"/>
              </a:rPr>
              <a:t>）大阪府の取り組み発表</a:t>
            </a:r>
            <a:endParaRPr lang="en-US" altLang="ja-JP" sz="13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kumimoji="1" lang="ja-JP" altLang="en-US"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en-US" altLang="ja-JP"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2</a:t>
            </a:r>
            <a:r>
              <a:rPr kumimoji="1" lang="ja-JP" altLang="en-US"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）意見交換</a:t>
            </a:r>
            <a:endParaRPr kumimoji="1" lang="en-US" altLang="ja-JP"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r>
              <a:rPr lang="ja-JP" altLang="en-US" sz="1300" dirty="0">
                <a:solidFill>
                  <a:srgbClr val="44546A">
                    <a:lumMod val="50000"/>
                  </a:srgbClr>
                </a:solidFill>
                <a:latin typeface="メイリオ" panose="020B0604030504040204" pitchFamily="50" charset="-128"/>
                <a:ea typeface="メイリオ" panose="020B0604030504040204" pitchFamily="50" charset="-128"/>
              </a:rPr>
              <a:t>（</a:t>
            </a:r>
            <a:r>
              <a:rPr lang="en-US" altLang="ja-JP" sz="1300" dirty="0">
                <a:solidFill>
                  <a:srgbClr val="44546A">
                    <a:lumMod val="50000"/>
                  </a:srgbClr>
                </a:solidFill>
                <a:latin typeface="メイリオ" panose="020B0604030504040204" pitchFamily="50" charset="-128"/>
                <a:ea typeface="メイリオ" panose="020B0604030504040204" pitchFamily="50" charset="-128"/>
              </a:rPr>
              <a:t>3</a:t>
            </a:r>
            <a:r>
              <a:rPr lang="ja-JP" altLang="en-US" sz="1300" dirty="0">
                <a:solidFill>
                  <a:srgbClr val="44546A">
                    <a:lumMod val="50000"/>
                  </a:srgbClr>
                </a:solidFill>
                <a:latin typeface="メイリオ" panose="020B0604030504040204" pitchFamily="50" charset="-128"/>
                <a:ea typeface="メイリオ" panose="020B0604030504040204" pitchFamily="50" charset="-128"/>
              </a:rPr>
              <a:t>）その他</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700210" y="3501262"/>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回程度</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676959" y="2381932"/>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柏原市自立支援協議会　相談部会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747964" y="4390343"/>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柏原市福祉こども部障害福祉課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84607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811327" y="2033003"/>
            <a:ext cx="10881419" cy="1656183"/>
          </a:xfrm>
          <a:prstGeom prst="roundRect">
            <a:avLst>
              <a:gd name="adj" fmla="val 1496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1391710" y="2706889"/>
            <a:ext cx="2113263" cy="583365"/>
          </a:xfrm>
          <a:prstGeom prst="rect">
            <a:avLst/>
          </a:prstGeom>
        </p:spPr>
        <p:txBody>
          <a:bodyPr vert="horz" lIns="91440" tIns="45720" rIns="91440" bIns="45720" rtlCol="0" anchor="t">
            <a:normAutofit fontScale="6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柏原市障害者基幹相談支援センター</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4007768" y="2394579"/>
            <a:ext cx="7216278" cy="137674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種別にかかわらず、障害者の方が生活でお困りのことを相談できる窓口を設けております。</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6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ピア</a:t>
            </a: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センター</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かしわら</a:t>
            </a: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TEL</a:t>
            </a: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072-971-2039</a:t>
            </a:r>
          </a:p>
        </p:txBody>
      </p:sp>
      <p:sp>
        <p:nvSpPr>
          <p:cNvPr id="23" name="円/楕円 22">
            <a:extLst>
              <a:ext uri="{FF2B5EF4-FFF2-40B4-BE49-F238E27FC236}">
                <a16:creationId xmlns:a16="http://schemas.microsoft.com/office/drawing/2014/main" id="{99941390-5261-4EBC-0C9E-2CE771A61CE5}"/>
              </a:ext>
            </a:extLst>
          </p:cNvPr>
          <p:cNvSpPr/>
          <p:nvPr/>
        </p:nvSpPr>
        <p:spPr>
          <a:xfrm>
            <a:off x="353469" y="2369675"/>
            <a:ext cx="907044" cy="907044"/>
          </a:xfrm>
          <a:prstGeom prst="ellipse">
            <a:avLst/>
          </a:prstGeom>
          <a:solidFill>
            <a:srgbClr val="D6B84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7" y="332656"/>
            <a:ext cx="9150463"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情報提供</a:t>
            </a:r>
            <a:endParaRPr lang="en-US" altLang="ja-JP" sz="4400" b="1" dirty="0">
              <a:solidFill>
                <a:srgbClr val="D6B845"/>
              </a:solidFill>
              <a:latin typeface="+mn-ea"/>
              <a:ea typeface="+mn-ea"/>
            </a:endParaRPr>
          </a:p>
        </p:txBody>
      </p:sp>
      <p:sp>
        <p:nvSpPr>
          <p:cNvPr id="27" name="楕円 26">
            <a:hlinkClick r:id="rId3" action="ppaction://hlinksldjump"/>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メイリオ" panose="020B0604030504040204" pitchFamily="50" charset="-128"/>
                <a:ea typeface="メイリオ" panose="020B0604030504040204" pitchFamily="50" charset="-128"/>
              </a:rPr>
              <a:t>03</a:t>
            </a:r>
            <a:endParaRPr lang="ja-JP" altLang="en-US" sz="4800" dirty="0">
              <a:solidFill>
                <a:srgbClr val="D6B845"/>
              </a:solidFill>
              <a:latin typeface="メイリオ" panose="020B0604030504040204" pitchFamily="50" charset="-128"/>
              <a:ea typeface="メイリオ" panose="020B0604030504040204" pitchFamily="50" charset="-128"/>
            </a:endParaRPr>
          </a:p>
        </p:txBody>
      </p:sp>
      <p:sp>
        <p:nvSpPr>
          <p:cNvPr id="26" name="角丸四角形 1">
            <a:extLst>
              <a:ext uri="{FF2B5EF4-FFF2-40B4-BE49-F238E27FC236}">
                <a16:creationId xmlns:a16="http://schemas.microsoft.com/office/drawing/2014/main" id="{F698F395-27B3-40BA-BC86-0583CAFC50F8}"/>
              </a:ext>
            </a:extLst>
          </p:cNvPr>
          <p:cNvSpPr/>
          <p:nvPr/>
        </p:nvSpPr>
        <p:spPr>
          <a:xfrm>
            <a:off x="806991" y="4445209"/>
            <a:ext cx="10881419" cy="1656183"/>
          </a:xfrm>
          <a:prstGeom prst="roundRect">
            <a:avLst>
              <a:gd name="adj" fmla="val 1496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029575F4-0E45-4767-A258-4E7BCC89268B}"/>
              </a:ext>
            </a:extLst>
          </p:cNvPr>
          <p:cNvSpPr txBox="1">
            <a:spLocks/>
          </p:cNvSpPr>
          <p:nvPr/>
        </p:nvSpPr>
        <p:spPr>
          <a:xfrm>
            <a:off x="1260513" y="5006528"/>
            <a:ext cx="2657747" cy="65797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prstClr val="black"/>
                </a:solidFill>
                <a:latin typeface="メイリオ" panose="020B0604030504040204" pitchFamily="50" charset="-128"/>
                <a:ea typeface="メイリオ" panose="020B0604030504040204" pitchFamily="50" charset="-128"/>
              </a:rPr>
              <a:t>柏原市精神障害者地域生活支援センター</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14AE2309-CA60-42F6-BB3B-0DEF8619EF19}"/>
              </a:ext>
            </a:extLst>
          </p:cNvPr>
          <p:cNvSpPr txBox="1">
            <a:spLocks/>
          </p:cNvSpPr>
          <p:nvPr/>
        </p:nvSpPr>
        <p:spPr>
          <a:xfrm>
            <a:off x="4007768" y="4563825"/>
            <a:ext cx="6943608" cy="137674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精神障害に特化した相談窓口を設けております。社会交流や創作活動、生産活動の機会の提供を通じた障害者の日常生活や社会生活を支援も行っています。</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6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地域生活支援センターかしわら　　</a:t>
            </a:r>
            <a: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TEL072-978-6073</a:t>
            </a:r>
          </a:p>
        </p:txBody>
      </p:sp>
      <p:sp>
        <p:nvSpPr>
          <p:cNvPr id="30" name="円/楕円 22">
            <a:extLst>
              <a:ext uri="{FF2B5EF4-FFF2-40B4-BE49-F238E27FC236}">
                <a16:creationId xmlns:a16="http://schemas.microsoft.com/office/drawing/2014/main" id="{3A62BE9F-F21A-4C2E-A9EE-8BE8C90E40D8}"/>
              </a:ext>
            </a:extLst>
          </p:cNvPr>
          <p:cNvSpPr/>
          <p:nvPr/>
        </p:nvSpPr>
        <p:spPr>
          <a:xfrm>
            <a:off x="376833" y="4760778"/>
            <a:ext cx="907044" cy="907044"/>
          </a:xfrm>
          <a:prstGeom prst="ellipse">
            <a:avLst/>
          </a:prstGeom>
          <a:solidFill>
            <a:srgbClr val="D6B84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2</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Tree>
    <p:extLst>
      <p:ext uri="{BB962C8B-B14F-4D97-AF65-F5344CB8AC3E}">
        <p14:creationId xmlns:p14="http://schemas.microsoft.com/office/powerpoint/2010/main" val="34463052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365</Words>
  <Application>Microsoft Office PowerPoint</Application>
  <PresentationFormat>ワイド画面</PresentationFormat>
  <Paragraphs>63</Paragraphs>
  <Slides>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2026-08-12T08:51:46Z</dcterms:modified>
</cp:coreProperties>
</file>