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9"/>
  </p:notesMasterIdLst>
  <p:handoutMasterIdLst>
    <p:handoutMasterId r:id="rId10"/>
  </p:handoutMasterIdLst>
  <p:sldIdLst>
    <p:sldId id="410" r:id="rId2"/>
    <p:sldId id="439" r:id="rId3"/>
    <p:sldId id="440" r:id="rId4"/>
    <p:sldId id="438" r:id="rId5"/>
    <p:sldId id="441" r:id="rId6"/>
    <p:sldId id="437" r:id="rId7"/>
    <p:sldId id="436" r:id="rId8"/>
  </p:sldIdLst>
  <p:sldSz cx="12192000" cy="6858000"/>
  <p:notesSz cx="6735763" cy="9866313"/>
  <p:custDataLst>
    <p:tags r:id="rId11"/>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zgvV76fXkc2YNs2S6v++Uw==" hashData="r81jgX8ysJmirt/liBQiprstB/DQgDJom2kcm2dPtEmT3gKcsoJez4Qfj4EELoLWMHbptQMQFmjT1usdqfmHOA=="/>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D28F"/>
    <a:srgbClr val="D4ECEA"/>
    <a:srgbClr val="63A6DB"/>
    <a:srgbClr val="D6B845"/>
    <a:srgbClr val="FFFDE1"/>
    <a:srgbClr val="B32425"/>
    <a:srgbClr val="34485E"/>
    <a:srgbClr val="5B9F8A"/>
    <a:srgbClr val="3C7D9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8" autoAdjust="0"/>
    <p:restoredTop sz="94604" autoAdjust="0"/>
  </p:normalViewPr>
  <p:slideViewPr>
    <p:cSldViewPr>
      <p:cViewPr varScale="1">
        <p:scale>
          <a:sx n="95" d="100"/>
          <a:sy n="95" d="100"/>
        </p:scale>
        <p:origin x="206" y="53"/>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9413" cy="495300"/>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5300"/>
          </a:xfrm>
          <a:prstGeom prst="rect">
            <a:avLst/>
          </a:prstGeom>
        </p:spPr>
        <p:txBody>
          <a:bodyPr vert="horz" lIns="91434" tIns="45717" rIns="91434" bIns="45717" rtlCol="0"/>
          <a:lstStyle>
            <a:lvl1pPr algn="r">
              <a:defRPr sz="1200"/>
            </a:lvl1pPr>
          </a:lstStyle>
          <a:p>
            <a:fld id="{746FDA87-421D-4CFB-BB3E-33FE4AB339AD}" type="datetimeFigureOut">
              <a:rPr kumimoji="1" lang="ja-JP" altLang="en-US" smtClean="0"/>
              <a:t>2026/8/13</a:t>
            </a:fld>
            <a:endParaRPr kumimoji="1" lang="ja-JP" altLang="en-US"/>
          </a:p>
        </p:txBody>
      </p:sp>
      <p:sp>
        <p:nvSpPr>
          <p:cNvPr id="4" name="フッター プレースホルダー 3"/>
          <p:cNvSpPr>
            <a:spLocks noGrp="1"/>
          </p:cNvSpPr>
          <p:nvPr>
            <p:ph type="ftr" sz="quarter" idx="2"/>
          </p:nvPr>
        </p:nvSpPr>
        <p:spPr>
          <a:xfrm>
            <a:off x="1" y="9371013"/>
            <a:ext cx="2919413" cy="495300"/>
          </a:xfrm>
          <a:prstGeom prst="rect">
            <a:avLst/>
          </a:prstGeom>
        </p:spPr>
        <p:txBody>
          <a:bodyPr vert="horz" lIns="91434" tIns="45717" rIns="91434" bIns="457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5300"/>
          </a:xfrm>
          <a:prstGeom prst="rect">
            <a:avLst/>
          </a:prstGeom>
        </p:spPr>
        <p:txBody>
          <a:bodyPr vert="horz" lIns="91434" tIns="45717" rIns="91434" bIns="45717"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18621" cy="493237"/>
          </a:xfrm>
          <a:prstGeom prst="rect">
            <a:avLst/>
          </a:prstGeom>
        </p:spPr>
        <p:txBody>
          <a:bodyPr vert="horz" lIns="90638" tIns="45318" rIns="90638" bIns="45318"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5573" y="0"/>
            <a:ext cx="2918621" cy="493237"/>
          </a:xfrm>
          <a:prstGeom prst="rect">
            <a:avLst/>
          </a:prstGeom>
        </p:spPr>
        <p:txBody>
          <a:bodyPr vert="horz" lIns="90638" tIns="45318" rIns="90638" bIns="45318" rtlCol="0"/>
          <a:lstStyle>
            <a:lvl1pPr algn="r">
              <a:defRPr sz="1200"/>
            </a:lvl1pPr>
          </a:lstStyle>
          <a:p>
            <a:fld id="{206ACFC7-BD3E-4FBB-A92C-C6F06D2C0547}" type="datetimeFigureOut">
              <a:rPr kumimoji="1" lang="ja-JP" altLang="en-US" smtClean="0"/>
              <a:t>2026/8/13</a:t>
            </a:fld>
            <a:endParaRPr kumimoji="1" lang="ja-JP" altLang="en-US" dirty="0"/>
          </a:p>
        </p:txBody>
      </p:sp>
      <p:sp>
        <p:nvSpPr>
          <p:cNvPr id="4" name="スライド イメージ プレースホルダー 3"/>
          <p:cNvSpPr>
            <a:spLocks noGrp="1" noRot="1" noChangeAspect="1"/>
          </p:cNvSpPr>
          <p:nvPr>
            <p:ph type="sldImg" idx="2"/>
          </p:nvPr>
        </p:nvSpPr>
        <p:spPr>
          <a:xfrm>
            <a:off x="82550" y="741363"/>
            <a:ext cx="6570663" cy="3697287"/>
          </a:xfrm>
          <a:prstGeom prst="rect">
            <a:avLst/>
          </a:prstGeom>
          <a:noFill/>
          <a:ln w="12700">
            <a:solidFill>
              <a:prstClr val="black"/>
            </a:solidFill>
          </a:ln>
        </p:spPr>
        <p:txBody>
          <a:bodyPr vert="horz" lIns="90638" tIns="45318" rIns="90638" bIns="45318" rtlCol="0" anchor="ctr"/>
          <a:lstStyle/>
          <a:p>
            <a:endParaRPr lang="ja-JP" altLang="en-US" dirty="0"/>
          </a:p>
        </p:txBody>
      </p:sp>
      <p:sp>
        <p:nvSpPr>
          <p:cNvPr id="5" name="ノート プレースホルダー 4"/>
          <p:cNvSpPr>
            <a:spLocks noGrp="1"/>
          </p:cNvSpPr>
          <p:nvPr>
            <p:ph type="body" sz="quarter" idx="3"/>
          </p:nvPr>
        </p:nvSpPr>
        <p:spPr>
          <a:xfrm>
            <a:off x="673891" y="4686538"/>
            <a:ext cx="5387982" cy="4439132"/>
          </a:xfrm>
          <a:prstGeom prst="rect">
            <a:avLst/>
          </a:prstGeom>
        </p:spPr>
        <p:txBody>
          <a:bodyPr vert="horz" lIns="90638" tIns="45318" rIns="90638" bIns="453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1502"/>
            <a:ext cx="2918621" cy="493236"/>
          </a:xfrm>
          <a:prstGeom prst="rect">
            <a:avLst/>
          </a:prstGeom>
        </p:spPr>
        <p:txBody>
          <a:bodyPr vert="horz" lIns="90638" tIns="45318" rIns="90638" bIns="45318"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15573" y="9371502"/>
            <a:ext cx="2918621" cy="493236"/>
          </a:xfrm>
          <a:prstGeom prst="rect">
            <a:avLst/>
          </a:prstGeom>
        </p:spPr>
        <p:txBody>
          <a:bodyPr vert="horz" lIns="90638" tIns="45318" rIns="90638" bIns="45318"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2550" y="741363"/>
            <a:ext cx="6570663" cy="3697287"/>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1020530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2336329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4</a:t>
            </a:fld>
            <a:endParaRPr kumimoji="1" lang="ja-JP" altLang="en-US"/>
          </a:p>
        </p:txBody>
      </p:sp>
    </p:spTree>
    <p:extLst>
      <p:ext uri="{BB962C8B-B14F-4D97-AF65-F5344CB8AC3E}">
        <p14:creationId xmlns:p14="http://schemas.microsoft.com/office/powerpoint/2010/main" val="3731203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5</a:t>
            </a:fld>
            <a:endParaRPr kumimoji="1" lang="ja-JP" altLang="en-US"/>
          </a:p>
        </p:txBody>
      </p:sp>
    </p:spTree>
    <p:extLst>
      <p:ext uri="{BB962C8B-B14F-4D97-AF65-F5344CB8AC3E}">
        <p14:creationId xmlns:p14="http://schemas.microsoft.com/office/powerpoint/2010/main" val="1573540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6</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defTabSz="906445">
              <a:defRPr/>
            </a:pPr>
            <a:fld id="{12CA69F4-4EF9-264B-A3A2-B28016D02E5D}" type="slidenum">
              <a:rPr lang="ja-JP" altLang="en-US">
                <a:solidFill>
                  <a:prstClr val="black"/>
                </a:solidFill>
                <a:latin typeface="游ゴシック" panose="020F0502020204030204"/>
                <a:ea typeface="游ゴシック" panose="020B0400000000000000" pitchFamily="50" charset="-128"/>
              </a:rPr>
              <a:pPr defTabSz="906445">
                <a:defRPr/>
              </a:pPr>
              <a:t>7</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403912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2026/8/13</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8224029" y="6264793"/>
            <a:ext cx="2844800" cy="437133"/>
          </a:xfrm>
          <a:prstGeom prst="rect">
            <a:avLst/>
          </a:prstGeom>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2026/8/13</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2026/8/13</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2026/8/13</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2026/8/13</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2026/8/13</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2026/8/13</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2026/8/13</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2026/8/13</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2026/8/13</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2026/8/13</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2026/8/13</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2026/8/13</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347200" y="6492875"/>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slide" Target="slide6.xml"/><Relationship Id="rId4" Type="http://schemas.openxmlformats.org/officeDocument/2006/relationships/slide" Target="slide4.xml"/></Relationships>
</file>

<file path=ppt/slides/_rels/slide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03</a:t>
            </a:r>
            <a:endParaRPr lang="ja-JP" altLang="en-US" sz="4800" dirty="0">
              <a:solidFill>
                <a:srgbClr val="A7D28F"/>
              </a:solidFill>
              <a:latin typeface="+mj-lt"/>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27713" y="4016823"/>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窓口</a:t>
            </a:r>
            <a:endParaRPr lang="en-US" altLang="ja-JP" sz="2400" b="1" dirty="0">
              <a:solidFill>
                <a:srgbClr val="A7D28F"/>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精神保健の相談・地域移行を検討したい時の連絡先はこちらです。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「にも包括」</a:t>
            </a:r>
            <a:br>
              <a:rPr lang="en-US" altLang="ja-JP" sz="2400" b="1" dirty="0">
                <a:solidFill>
                  <a:srgbClr val="A7D28F"/>
                </a:solidFill>
                <a:latin typeface="+mn-ea"/>
                <a:ea typeface="+mn-ea"/>
              </a:rPr>
            </a:br>
            <a:r>
              <a:rPr lang="ja-JP" altLang="en-US" sz="2400" b="1" dirty="0">
                <a:solidFill>
                  <a:srgbClr val="A7D28F"/>
                </a:solidFill>
                <a:latin typeface="+mn-ea"/>
                <a:ea typeface="+mn-ea"/>
              </a:rPr>
              <a:t>協議の場</a:t>
            </a:r>
            <a:endParaRPr lang="en-US" altLang="ja-JP" sz="2400" b="1" dirty="0">
              <a:solidFill>
                <a:srgbClr val="A7D28F"/>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情報</a:t>
            </a:r>
            <a:endParaRPr lang="en-US" altLang="ja-JP" sz="2400" b="1" dirty="0">
              <a:solidFill>
                <a:srgbClr val="A7D28F"/>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A7D28F"/>
                </a:solidFill>
                <a:latin typeface="+mn-ea"/>
                <a:ea typeface="+mn-ea"/>
              </a:rPr>
              <a:t>大阪府版「にも包括」ポータルサイト　情報シート</a:t>
            </a:r>
            <a:endParaRPr lang="en-US" altLang="ja-JP" sz="2000" b="1" dirty="0">
              <a:solidFill>
                <a:srgbClr val="A7D28F"/>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4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D4ECEA"/>
                </a:solidFill>
                <a:latin typeface="Arial" panose="020B0604020202020204" pitchFamily="34" charset="0"/>
                <a:ea typeface="+mn-ea"/>
                <a:cs typeface="Arial" panose="020B0604020202020204" pitchFamily="34" charset="0"/>
              </a:rPr>
              <a:t>豊中市</a:t>
            </a:r>
            <a:endParaRPr lang="en-US" altLang="ja-JP" sz="8000" b="1" spc="300" dirty="0">
              <a:solidFill>
                <a:srgbClr val="D4ECEA"/>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A7D28F"/>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D4E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02</a:t>
            </a:r>
            <a:endParaRPr lang="ja-JP" altLang="en-US" sz="4800" dirty="0">
              <a:solidFill>
                <a:srgbClr val="A7D28F"/>
              </a:solidFill>
              <a:latin typeface="+mj-lt"/>
            </a:endParaRPr>
          </a:p>
        </p:txBody>
      </p:sp>
      <p:pic>
        <p:nvPicPr>
          <p:cNvPr id="13" name="グラフィックス 12" descr="ダンス 単色塗りつぶし">
            <a:extLst>
              <a:ext uri="{FF2B5EF4-FFF2-40B4-BE49-F238E27FC236}">
                <a16:creationId xmlns:a16="http://schemas.microsoft.com/office/drawing/2014/main" id="{24D5522C-00A2-4CF6-9DF1-AACFE0B0D00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7704" y="980660"/>
            <a:ext cx="914400" cy="914400"/>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窓口</a:t>
            </a:r>
            <a:endParaRPr lang="en-US" altLang="ja-JP" sz="4400" b="1" dirty="0">
              <a:solidFill>
                <a:srgbClr val="A7D28F"/>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63A6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582507"/>
            <a:ext cx="8801377" cy="4074192"/>
          </a:xfrm>
          <a:prstGeom prst="rect">
            <a:avLst/>
          </a:prstGeom>
          <a:noFill/>
        </p:spPr>
        <p:txBody>
          <a:bodyPr wrap="square">
            <a:spAutoFit/>
          </a:bodyPr>
          <a:lstStyle/>
          <a:p>
            <a:pPr algn="ctr">
              <a:lnSpc>
                <a:spcPct val="150000"/>
              </a:lnSpc>
            </a:pPr>
            <a:r>
              <a:rPr lang="ja-JP" altLang="en-US" sz="2400" b="1" dirty="0">
                <a:latin typeface="Söhne"/>
              </a:rPr>
              <a:t>豊中</a:t>
            </a:r>
            <a:r>
              <a:rPr lang="ja-JP" altLang="en-US" sz="2400" b="1" i="0" dirty="0">
                <a:effectLst/>
                <a:latin typeface="Söhne"/>
              </a:rPr>
              <a:t>市福祉部　障害福祉課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①相談支援係</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　　所：</a:t>
            </a:r>
            <a:r>
              <a:rPr lang="zh-TW" altLang="en-US" sz="1800" b="1" dirty="0">
                <a:solidFill>
                  <a:schemeClr val="tx1"/>
                </a:solidFill>
                <a:latin typeface="メイリオ" panose="020B0604030504040204" pitchFamily="50" charset="-128"/>
                <a:ea typeface="メイリオ" panose="020B0604030504040204" pitchFamily="50" charset="-128"/>
              </a:rPr>
              <a:t>〒</a:t>
            </a:r>
            <a:r>
              <a:rPr lang="en-US" altLang="zh-TW" sz="1800" b="1" dirty="0">
                <a:solidFill>
                  <a:schemeClr val="tx1"/>
                </a:solidFill>
                <a:latin typeface="メイリオ" panose="020B0604030504040204" pitchFamily="50" charset="-128"/>
                <a:ea typeface="メイリオ" panose="020B0604030504040204" pitchFamily="50" charset="-128"/>
              </a:rPr>
              <a:t>561-8501</a:t>
            </a:r>
            <a:r>
              <a:rPr lang="zh-TW" altLang="en-US" sz="1800" b="1" dirty="0">
                <a:solidFill>
                  <a:schemeClr val="tx1"/>
                </a:solidFill>
                <a:latin typeface="メイリオ" panose="020B0604030504040204" pitchFamily="50" charset="-128"/>
                <a:ea typeface="メイリオ" panose="020B0604030504040204" pitchFamily="50" charset="-128"/>
              </a:rPr>
              <a:t>　豊中市中桜塚</a:t>
            </a:r>
            <a:r>
              <a:rPr lang="en-US" altLang="zh-TW" sz="1800" b="1" dirty="0">
                <a:solidFill>
                  <a:schemeClr val="tx1"/>
                </a:solidFill>
                <a:latin typeface="メイリオ" panose="020B0604030504040204" pitchFamily="50" charset="-128"/>
                <a:ea typeface="メイリオ" panose="020B0604030504040204" pitchFamily="50" charset="-128"/>
              </a:rPr>
              <a:t>3-1-1</a:t>
            </a:r>
            <a:r>
              <a:rPr lang="zh-TW" altLang="en-US" sz="1800" b="1" dirty="0">
                <a:solidFill>
                  <a:schemeClr val="tx1"/>
                </a:solidFill>
                <a:latin typeface="メイリオ" panose="020B0604030504040204" pitchFamily="50" charset="-128"/>
                <a:ea typeface="メイリオ" panose="020B0604030504040204" pitchFamily="50" charset="-128"/>
              </a:rPr>
              <a:t>　第二庁舎</a:t>
            </a:r>
            <a:r>
              <a:rPr lang="en-US" altLang="zh-TW" sz="1800" b="1" dirty="0">
                <a:solidFill>
                  <a:schemeClr val="tx1"/>
                </a:solidFill>
                <a:latin typeface="メイリオ" panose="020B0604030504040204" pitchFamily="50" charset="-128"/>
                <a:ea typeface="メイリオ" panose="020B0604030504040204" pitchFamily="50" charset="-128"/>
              </a:rPr>
              <a:t>1</a:t>
            </a:r>
            <a:r>
              <a:rPr lang="zh-TW" altLang="en-US" sz="1800" b="1" dirty="0">
                <a:solidFill>
                  <a:schemeClr val="tx1"/>
                </a:solidFill>
                <a:latin typeface="メイリオ" panose="020B0604030504040204" pitchFamily="50" charset="-128"/>
                <a:ea typeface="メイリオ" panose="020B0604030504040204" pitchFamily="50" charset="-128"/>
              </a:rPr>
              <a:t>階</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電話番号：</a:t>
            </a:r>
            <a:r>
              <a:rPr lang="en-US" altLang="ja-JP" sz="1800" b="1" dirty="0">
                <a:solidFill>
                  <a:schemeClr val="tx1"/>
                </a:solidFill>
                <a:latin typeface="メイリオ" panose="020B0604030504040204" pitchFamily="50" charset="-128"/>
                <a:ea typeface="メイリオ" panose="020B0604030504040204" pitchFamily="50" charset="-128"/>
              </a:rPr>
              <a:t>06-6858-2224</a:t>
            </a:r>
          </a:p>
          <a:p>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②相談</a:t>
            </a:r>
            <a:r>
              <a:rPr lang="ja-JP" altLang="en-US" sz="1800" b="1">
                <a:solidFill>
                  <a:schemeClr val="tx1"/>
                </a:solidFill>
                <a:latin typeface="メイリオ" panose="020B0604030504040204" pitchFamily="50" charset="-128"/>
                <a:ea typeface="メイリオ" panose="020B0604030504040204" pitchFamily="50" charset="-128"/>
              </a:rPr>
              <a:t>支援擁護係（障害福祉センターひまわり）</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住　　所：〒</a:t>
            </a:r>
            <a:r>
              <a:rPr lang="en-US" altLang="ja-JP" b="1" dirty="0">
                <a:latin typeface="メイリオ" panose="020B0604030504040204" pitchFamily="50" charset="-128"/>
                <a:ea typeface="メイリオ" panose="020B0604030504040204" pitchFamily="50" charset="-128"/>
              </a:rPr>
              <a:t>561-0854</a:t>
            </a:r>
            <a:r>
              <a:rPr lang="ja-JP" altLang="en-US" b="1" dirty="0">
                <a:latin typeface="メイリオ" panose="020B0604030504040204" pitchFamily="50" charset="-128"/>
                <a:ea typeface="メイリオ" panose="020B0604030504040204" pitchFamily="50" charset="-128"/>
              </a:rPr>
              <a:t>　豊中市稲津町</a:t>
            </a:r>
            <a:r>
              <a:rPr lang="en-US" altLang="ja-JP" b="1" dirty="0">
                <a:latin typeface="メイリオ" panose="020B0604030504040204" pitchFamily="50" charset="-128"/>
                <a:ea typeface="メイリオ" panose="020B0604030504040204" pitchFamily="50" charset="-128"/>
              </a:rPr>
              <a:t>1-1-20</a:t>
            </a:r>
            <a:r>
              <a:rPr lang="ja-JP" altLang="en-US" b="1" dirty="0">
                <a:latin typeface="メイリオ" panose="020B0604030504040204" pitchFamily="50" charset="-128"/>
                <a:ea typeface="メイリオ" panose="020B0604030504040204" pitchFamily="50" charset="-128"/>
              </a:rPr>
              <a:t>　</a:t>
            </a:r>
            <a:r>
              <a:rPr lang="en-US" altLang="ja-JP" b="1" dirty="0">
                <a:latin typeface="メイリオ" panose="020B0604030504040204" pitchFamily="50" charset="-128"/>
                <a:ea typeface="メイリオ" panose="020B0604030504040204" pitchFamily="50" charset="-128"/>
              </a:rPr>
              <a:t>2</a:t>
            </a:r>
            <a:r>
              <a:rPr lang="ja-JP" altLang="en-US" b="1" dirty="0">
                <a:latin typeface="メイリオ" panose="020B0604030504040204" pitchFamily="50" charset="-128"/>
                <a:ea typeface="メイリオ" panose="020B0604030504040204" pitchFamily="50" charset="-128"/>
              </a:rPr>
              <a:t>階</a:t>
            </a:r>
            <a:endParaRPr lang="en-US" altLang="ja-JP" b="1" dirty="0">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電話番号：</a:t>
            </a:r>
            <a:r>
              <a:rPr lang="en-US" altLang="ja-JP" sz="1800" b="1" dirty="0">
                <a:solidFill>
                  <a:schemeClr val="tx1"/>
                </a:solidFill>
                <a:latin typeface="メイリオ" panose="020B0604030504040204" pitchFamily="50" charset="-128"/>
                <a:ea typeface="メイリオ" panose="020B0604030504040204" pitchFamily="50" charset="-128"/>
              </a:rPr>
              <a:t>06-6863-7061</a:t>
            </a:r>
            <a:endParaRPr lang="en-US" altLang="ja-JP" dirty="0"/>
          </a:p>
          <a:p>
            <a:pPr algn="ctr">
              <a:lnSpc>
                <a:spcPct val="150000"/>
              </a:lnSpc>
            </a:pPr>
            <a:r>
              <a:rPr lang="ja-JP" altLang="en-US" sz="2400" b="1" dirty="0"/>
              <a:t>豊中市障害者相談支援センター</a:t>
            </a:r>
            <a:endParaRPr lang="en-US" altLang="ja-JP" sz="2400" b="1" dirty="0"/>
          </a:p>
          <a:p>
            <a:pPr algn="ctr">
              <a:lnSpc>
                <a:spcPct val="150000"/>
              </a:lnSpc>
            </a:pPr>
            <a:r>
              <a:rPr lang="en-US" altLang="ja-JP" sz="2400" b="1" dirty="0"/>
              <a:t>※</a:t>
            </a:r>
            <a:r>
              <a:rPr lang="ja-JP" altLang="en-US" sz="2400" b="1" dirty="0"/>
              <a:t>次ページ参照</a:t>
            </a:r>
            <a:endParaRPr lang="en-US" altLang="ja-JP" sz="2400" b="1" dirty="0"/>
          </a:p>
          <a:p>
            <a:pPr>
              <a:lnSpc>
                <a:spcPct val="150000"/>
              </a:lnSpc>
            </a:pPr>
            <a:r>
              <a:rPr lang="ja-JP" altLang="en-US" b="1" dirty="0"/>
              <a:t>　　</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D4ECEA"/>
                </a:solidFill>
                <a:effectLst/>
                <a:uLnTx/>
                <a:uFillTx/>
                <a:latin typeface="Segoe UI"/>
                <a:ea typeface="メイリオ"/>
                <a:cs typeface="+mn-cs"/>
              </a:rPr>
              <a:t>地域移行を検討する時は、下記にご連絡ください。</a:t>
            </a:r>
            <a:endParaRPr kumimoji="1" lang="ja-JP" altLang="en-US" dirty="0">
              <a:solidFill>
                <a:srgbClr val="D4ECEA"/>
              </a:solidFill>
            </a:endParaRPr>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9517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pic>
        <p:nvPicPr>
          <p:cNvPr id="7" name="図 6">
            <a:extLst>
              <a:ext uri="{FF2B5EF4-FFF2-40B4-BE49-F238E27FC236}">
                <a16:creationId xmlns:a16="http://schemas.microsoft.com/office/drawing/2014/main" id="{C06BA70E-B4DB-8866-82D8-1516A703711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054515" y="114271"/>
            <a:ext cx="10369152" cy="6629458"/>
          </a:xfrm>
          <a:prstGeom prst="rect">
            <a:avLst/>
          </a:prstGeom>
        </p:spPr>
      </p:pic>
    </p:spTree>
    <p:extLst>
      <p:ext uri="{BB962C8B-B14F-4D97-AF65-F5344CB8AC3E}">
        <p14:creationId xmlns:p14="http://schemas.microsoft.com/office/powerpoint/2010/main" val="2635722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窓口</a:t>
            </a:r>
            <a:endParaRPr lang="en-US" altLang="ja-JP" sz="4400" b="1" dirty="0">
              <a:solidFill>
                <a:srgbClr val="A7D28F"/>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63A6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973102"/>
            <a:ext cx="8801377" cy="2689198"/>
          </a:xfrm>
          <a:prstGeom prst="rect">
            <a:avLst/>
          </a:prstGeom>
          <a:noFill/>
        </p:spPr>
        <p:txBody>
          <a:bodyPr wrap="square">
            <a:spAutoFit/>
          </a:bodyPr>
          <a:lstStyle/>
          <a:p>
            <a:pPr algn="ctr">
              <a:lnSpc>
                <a:spcPct val="150000"/>
              </a:lnSpc>
            </a:pPr>
            <a:r>
              <a:rPr lang="ja-JP" altLang="en-US" sz="2400" b="1" dirty="0">
                <a:latin typeface="Söhne"/>
              </a:rPr>
              <a:t>豊中</a:t>
            </a:r>
            <a:r>
              <a:rPr lang="ja-JP" altLang="en-US" sz="2400" b="1" i="0" dirty="0">
                <a:effectLst/>
                <a:latin typeface="Söhne"/>
              </a:rPr>
              <a:t>市保健所　医療支援課　精神保健係</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pPr>
              <a:lnSpc>
                <a:spcPct val="150000"/>
              </a:lnSpc>
            </a:pPr>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住所　豊中市中桜塚</a:t>
            </a:r>
            <a:r>
              <a:rPr lang="en-US" altLang="ja-JP" sz="1800" b="1" dirty="0">
                <a:solidFill>
                  <a:schemeClr val="tx1"/>
                </a:solidFill>
                <a:latin typeface="メイリオ" panose="020B0604030504040204" pitchFamily="50" charset="-128"/>
                <a:ea typeface="メイリオ" panose="020B0604030504040204" pitchFamily="50" charset="-128"/>
              </a:rPr>
              <a:t>4</a:t>
            </a:r>
            <a:r>
              <a:rPr lang="ja-JP" altLang="en-US" sz="1800" b="1" dirty="0">
                <a:solidFill>
                  <a:schemeClr val="tx1"/>
                </a:solidFill>
                <a:latin typeface="メイリオ" panose="020B0604030504040204" pitchFamily="50" charset="-128"/>
                <a:ea typeface="メイリオ" panose="020B0604030504040204" pitchFamily="50" charset="-128"/>
              </a:rPr>
              <a:t>－</a:t>
            </a:r>
            <a:r>
              <a:rPr lang="en-US" altLang="ja-JP" sz="1800" b="1" dirty="0">
                <a:solidFill>
                  <a:schemeClr val="tx1"/>
                </a:solidFill>
                <a:latin typeface="メイリオ" panose="020B0604030504040204" pitchFamily="50" charset="-128"/>
                <a:ea typeface="メイリオ" panose="020B0604030504040204" pitchFamily="50" charset="-128"/>
              </a:rPr>
              <a:t>11</a:t>
            </a:r>
            <a:r>
              <a:rPr lang="ja-JP" altLang="en-US" sz="1800" b="1" dirty="0">
                <a:solidFill>
                  <a:schemeClr val="tx1"/>
                </a:solidFill>
                <a:latin typeface="メイリオ" panose="020B0604030504040204" pitchFamily="50" charset="-128"/>
                <a:ea typeface="メイリオ" panose="020B0604030504040204" pitchFamily="50" charset="-128"/>
              </a:rPr>
              <a:t>－</a:t>
            </a:r>
            <a:r>
              <a:rPr lang="en-US" altLang="ja-JP" sz="1800" b="1" dirty="0">
                <a:solidFill>
                  <a:schemeClr val="tx1"/>
                </a:solidFill>
                <a:latin typeface="メイリオ" panose="020B0604030504040204" pitchFamily="50" charset="-128"/>
                <a:ea typeface="メイリオ" panose="020B0604030504040204" pitchFamily="50" charset="-128"/>
              </a:rPr>
              <a:t>1</a:t>
            </a:r>
          </a:p>
          <a:p>
            <a:pPr>
              <a:lnSpc>
                <a:spcPct val="150000"/>
              </a:lnSpc>
            </a:pPr>
            <a:r>
              <a:rPr lang="ja-JP" altLang="en-US" sz="1800" b="1" dirty="0">
                <a:solidFill>
                  <a:schemeClr val="tx1"/>
                </a:solidFill>
                <a:latin typeface="メイリオ" panose="020B0604030504040204" pitchFamily="50" charset="-128"/>
                <a:ea typeface="メイリオ" panose="020B0604030504040204" pitchFamily="50" charset="-128"/>
              </a:rPr>
              <a:t>　　電話番号　</a:t>
            </a:r>
            <a:r>
              <a:rPr lang="en-US" altLang="ja-JP" sz="1800" b="1" dirty="0">
                <a:solidFill>
                  <a:schemeClr val="tx1"/>
                </a:solidFill>
                <a:latin typeface="メイリオ" panose="020B0604030504040204" pitchFamily="50" charset="-128"/>
                <a:ea typeface="メイリオ" panose="020B0604030504040204" pitchFamily="50" charset="-128"/>
              </a:rPr>
              <a:t>06</a:t>
            </a:r>
            <a:r>
              <a:rPr lang="ja-JP" altLang="en-US" sz="1800" b="1" dirty="0">
                <a:solidFill>
                  <a:schemeClr val="tx1"/>
                </a:solidFill>
                <a:latin typeface="メイリオ" panose="020B0604030504040204" pitchFamily="50" charset="-128"/>
                <a:ea typeface="メイリオ" panose="020B0604030504040204" pitchFamily="50" charset="-128"/>
              </a:rPr>
              <a:t>－</a:t>
            </a:r>
            <a:r>
              <a:rPr lang="en-US" altLang="ja-JP" sz="1800" b="1" dirty="0">
                <a:solidFill>
                  <a:schemeClr val="tx1"/>
                </a:solidFill>
                <a:latin typeface="メイリオ" panose="020B0604030504040204" pitchFamily="50" charset="-128"/>
                <a:ea typeface="メイリオ" panose="020B0604030504040204" pitchFamily="50" charset="-128"/>
              </a:rPr>
              <a:t>6152‐7315</a:t>
            </a:r>
            <a:r>
              <a:rPr lang="ja-JP" altLang="en-US" sz="1800" b="1" dirty="0">
                <a:solidFill>
                  <a:schemeClr val="tx1"/>
                </a:solidFill>
                <a:latin typeface="メイリオ" panose="020B0604030504040204" pitchFamily="50" charset="-128"/>
                <a:ea typeface="メイリオ" panose="020B0604030504040204" pitchFamily="50" charset="-128"/>
              </a:rPr>
              <a:t>（直通）</a:t>
            </a:r>
            <a:endParaRPr lang="en-US" altLang="ja-JP" sz="1800" b="1" dirty="0">
              <a:solidFill>
                <a:schemeClr val="tx1"/>
              </a:solidFill>
              <a:latin typeface="メイリオ" panose="020B0604030504040204" pitchFamily="50" charset="-128"/>
              <a:ea typeface="メイリオ" panose="020B0604030504040204" pitchFamily="50" charset="-128"/>
            </a:endParaRPr>
          </a:p>
          <a:p>
            <a:pPr>
              <a:lnSpc>
                <a:spcPct val="150000"/>
              </a:lnSpc>
            </a:pPr>
            <a:r>
              <a:rPr lang="ja-JP" altLang="en-US" b="1" dirty="0">
                <a:latin typeface="メイリオ" panose="020B0604030504040204" pitchFamily="50" charset="-128"/>
                <a:ea typeface="メイリオ" panose="020B0604030504040204" pitchFamily="50" charset="-128"/>
              </a:rPr>
              <a:t>　　メール　</a:t>
            </a:r>
            <a:r>
              <a:rPr lang="en-US" altLang="ja-JP" b="1" dirty="0">
                <a:latin typeface="メイリオ" panose="020B0604030504040204" pitchFamily="50" charset="-128"/>
                <a:ea typeface="メイリオ" panose="020B0604030504040204" pitchFamily="50" charset="-128"/>
              </a:rPr>
              <a:t>seishinhoken@city.toyonaka.osaka.jp</a:t>
            </a:r>
            <a:endParaRPr lang="en-US" altLang="ja-JP" sz="1800" b="1" dirty="0">
              <a:solidFill>
                <a:schemeClr val="tx1"/>
              </a:solidFill>
              <a:latin typeface="メイリオ" panose="020B0604030504040204" pitchFamily="50" charset="-128"/>
              <a:ea typeface="メイリオ" panose="020B0604030504040204" pitchFamily="50" charset="-128"/>
            </a:endParaRPr>
          </a:p>
          <a:p>
            <a:pPr>
              <a:lnSpc>
                <a:spcPct val="150000"/>
              </a:lnSpc>
            </a:pPr>
            <a:r>
              <a:rPr lang="ja-JP" altLang="en-US" sz="1800" b="1" dirty="0">
                <a:solidFill>
                  <a:schemeClr val="tx1"/>
                </a:solidFill>
                <a:latin typeface="メイリオ" panose="020B0604030504040204" pitchFamily="50" charset="-128"/>
                <a:ea typeface="メイリオ" panose="020B0604030504040204" pitchFamily="50" charset="-128"/>
              </a:rPr>
              <a:t>　</a:t>
            </a:r>
            <a:endParaRPr lang="ja-JP" altLang="en-US" dirty="0"/>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D4ECEA"/>
                </a:solidFill>
                <a:effectLst/>
                <a:uLnTx/>
                <a:uFillTx/>
                <a:latin typeface="Segoe UI"/>
                <a:ea typeface="メイリオ"/>
                <a:cs typeface="+mn-cs"/>
              </a:rPr>
              <a:t>精神保健に関する相談は、下記にご連絡ください。</a:t>
            </a:r>
            <a:endParaRPr kumimoji="1" lang="ja-JP" altLang="en-US" dirty="0">
              <a:solidFill>
                <a:srgbClr val="D4ECEA"/>
              </a:solidFill>
            </a:endParaRPr>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854504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A7D28F"/>
                </a:solidFill>
                <a:latin typeface="+mn-ea"/>
                <a:ea typeface="+mn-ea"/>
              </a:rPr>
              <a:t>精神障がいにも対応した地域包括ケアシステムの構築のための</a:t>
            </a:r>
            <a:br>
              <a:rPr lang="en-US" altLang="ja-JP" sz="2400" b="1" dirty="0">
                <a:solidFill>
                  <a:srgbClr val="A7D28F"/>
                </a:solidFill>
                <a:latin typeface="+mn-ea"/>
                <a:ea typeface="+mn-ea"/>
              </a:rPr>
            </a:br>
            <a:r>
              <a:rPr lang="ja-JP" altLang="en-US" sz="2400" b="1" dirty="0">
                <a:solidFill>
                  <a:srgbClr val="A7D28F"/>
                </a:solidFill>
                <a:latin typeface="+mn-ea"/>
                <a:ea typeface="+mn-ea"/>
              </a:rPr>
              <a:t>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02</a:t>
            </a:r>
            <a:endParaRPr lang="ja-JP" altLang="en-US" sz="4800" dirty="0">
              <a:solidFill>
                <a:srgbClr val="A7D28F"/>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4871864" y="2155413"/>
            <a:ext cx="7056784" cy="4585955"/>
          </a:xfrm>
          <a:prstGeom prst="roundRect">
            <a:avLst>
              <a:gd name="adj" fmla="val 2940"/>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A7D28F"/>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3" name="タイトル 1">
            <a:extLst>
              <a:ext uri="{FF2B5EF4-FFF2-40B4-BE49-F238E27FC236}">
                <a16:creationId xmlns:a16="http://schemas.microsoft.com/office/drawing/2014/main" id="{2EB20429-427B-B660-EECE-1D1207B6D596}"/>
              </a:ext>
            </a:extLst>
          </p:cNvPr>
          <p:cNvSpPr txBox="1">
            <a:spLocks/>
          </p:cNvSpPr>
          <p:nvPr/>
        </p:nvSpPr>
        <p:spPr>
          <a:xfrm>
            <a:off x="661801" y="3501262"/>
            <a:ext cx="3739606" cy="34770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defRPr/>
            </a:pPr>
            <a:r>
              <a:rPr lang="ja-JP" altLang="en-US" sz="1400" dirty="0">
                <a:solidFill>
                  <a:srgbClr val="44546A">
                    <a:lumMod val="50000"/>
                  </a:srgbClr>
                </a:solidFill>
                <a:latin typeface="メイリオ" panose="020B0604030504040204" pitchFamily="50" charset="-128"/>
              </a:rPr>
              <a:t>年</a:t>
            </a:r>
            <a:r>
              <a:rPr lang="en-US" altLang="ja-JP" sz="1400" dirty="0">
                <a:solidFill>
                  <a:srgbClr val="44546A">
                    <a:lumMod val="50000"/>
                  </a:srgbClr>
                </a:solidFill>
                <a:latin typeface="メイリオ" panose="020B0604030504040204" pitchFamily="50" charset="-128"/>
              </a:rPr>
              <a:t>2</a:t>
            </a:r>
            <a:r>
              <a:rPr lang="ja-JP" altLang="en-US" sz="1400" dirty="0">
                <a:solidFill>
                  <a:srgbClr val="44546A">
                    <a:lumMod val="50000"/>
                  </a:srgbClr>
                </a:solidFill>
                <a:latin typeface="メイリオ" panose="020B0604030504040204" pitchFamily="50" charset="-128"/>
              </a:rPr>
              <a:t>回</a:t>
            </a:r>
            <a:endParaRPr lang="en-US" altLang="ja-JP" sz="1400" dirty="0">
              <a:solidFill>
                <a:srgbClr val="44546A">
                  <a:lumMod val="50000"/>
                </a:srgbClr>
              </a:solidFill>
              <a:latin typeface="メイリオ" panose="020B0604030504040204" pitchFamily="50" charset="-128"/>
            </a:endParaRPr>
          </a:p>
        </p:txBody>
      </p:sp>
      <p:sp>
        <p:nvSpPr>
          <p:cNvPr id="5" name="タイトル 1">
            <a:extLst>
              <a:ext uri="{FF2B5EF4-FFF2-40B4-BE49-F238E27FC236}">
                <a16:creationId xmlns:a16="http://schemas.microsoft.com/office/drawing/2014/main" id="{BA6B3B39-65DA-7AFD-1DDF-E41D1630AB86}"/>
              </a:ext>
            </a:extLst>
          </p:cNvPr>
          <p:cNvSpPr txBox="1">
            <a:spLocks/>
          </p:cNvSpPr>
          <p:nvPr/>
        </p:nvSpPr>
        <p:spPr>
          <a:xfrm>
            <a:off x="615725" y="4427738"/>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defRPr/>
            </a:pPr>
            <a:r>
              <a:rPr lang="ja-JP" altLang="en-US" sz="1200" dirty="0">
                <a:solidFill>
                  <a:srgbClr val="44546A">
                    <a:lumMod val="50000"/>
                  </a:srgbClr>
                </a:solidFill>
                <a:latin typeface="メイリオ" panose="020B0604030504040204" pitchFamily="50" charset="-128"/>
              </a:rPr>
              <a:t>豊中市福祉部障害福祉課</a:t>
            </a:r>
            <a:endParaRPr lang="en-US" altLang="ja-JP" sz="1200" dirty="0">
              <a:solidFill>
                <a:srgbClr val="44546A">
                  <a:lumMod val="50000"/>
                </a:srgbClr>
              </a:solidFill>
              <a:latin typeface="メイリオ" panose="020B0604030504040204" pitchFamily="50" charset="-128"/>
            </a:endParaRPr>
          </a:p>
          <a:p>
            <a:pPr algn="l">
              <a:lnSpc>
                <a:spcPct val="100000"/>
              </a:lnSpc>
              <a:defRPr/>
            </a:pPr>
            <a:r>
              <a:rPr lang="ja-JP" altLang="en-US" sz="1200" dirty="0">
                <a:solidFill>
                  <a:srgbClr val="44546A">
                    <a:lumMod val="50000"/>
                  </a:srgbClr>
                </a:solidFill>
                <a:latin typeface="メイリオ" panose="020B0604030504040204" pitchFamily="50" charset="-128"/>
              </a:rPr>
              <a:t>相談支援擁護係</a:t>
            </a:r>
            <a:endParaRPr lang="en-US" altLang="ja-JP" sz="1200" dirty="0">
              <a:solidFill>
                <a:srgbClr val="44546A">
                  <a:lumMod val="50000"/>
                </a:srgbClr>
              </a:solidFill>
              <a:latin typeface="メイリオ" panose="020B0604030504040204" pitchFamily="50" charset="-128"/>
            </a:endParaRPr>
          </a:p>
          <a:p>
            <a:pPr algn="l">
              <a:lnSpc>
                <a:spcPct val="100000"/>
              </a:lnSpc>
              <a:defRPr/>
            </a:pPr>
            <a:endParaRPr lang="en-US" altLang="ja-JP" sz="1200" dirty="0">
              <a:solidFill>
                <a:srgbClr val="44546A">
                  <a:lumMod val="50000"/>
                </a:srgbClr>
              </a:solidFill>
              <a:latin typeface="メイリオ" panose="020B0604030504040204" pitchFamily="50" charset="-128"/>
            </a:endParaRPr>
          </a:p>
        </p:txBody>
      </p:sp>
      <p:sp>
        <p:nvSpPr>
          <p:cNvPr id="6" name="タイトル 1">
            <a:extLst>
              <a:ext uri="{FF2B5EF4-FFF2-40B4-BE49-F238E27FC236}">
                <a16:creationId xmlns:a16="http://schemas.microsoft.com/office/drawing/2014/main" id="{AB1B19D5-FB84-0CDF-D803-46CBB1B50698}"/>
              </a:ext>
            </a:extLst>
          </p:cNvPr>
          <p:cNvSpPr txBox="1">
            <a:spLocks/>
          </p:cNvSpPr>
          <p:nvPr/>
        </p:nvSpPr>
        <p:spPr>
          <a:xfrm>
            <a:off x="4881687" y="2608650"/>
            <a:ext cx="6902945" cy="399641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defRPr/>
            </a:pPr>
            <a:r>
              <a:rPr lang="ja-JP" altLang="en-US" sz="1200" dirty="0">
                <a:solidFill>
                  <a:srgbClr val="44546A">
                    <a:lumMod val="50000"/>
                  </a:srgbClr>
                </a:solidFill>
                <a:latin typeface="メイリオ" panose="020B0604030504040204" pitchFamily="50" charset="-128"/>
              </a:rPr>
              <a:t>協議の場の構成員で協議テーマを設定し、年</a:t>
            </a:r>
            <a:r>
              <a:rPr lang="en-US" altLang="ja-JP" sz="1200" dirty="0">
                <a:solidFill>
                  <a:srgbClr val="44546A">
                    <a:lumMod val="50000"/>
                  </a:srgbClr>
                </a:solidFill>
                <a:latin typeface="メイリオ" panose="020B0604030504040204" pitchFamily="50" charset="-128"/>
              </a:rPr>
              <a:t>2</a:t>
            </a:r>
            <a:r>
              <a:rPr lang="ja-JP" altLang="en-US" sz="1200" dirty="0">
                <a:solidFill>
                  <a:srgbClr val="44546A">
                    <a:lumMod val="50000"/>
                  </a:srgbClr>
                </a:solidFill>
                <a:latin typeface="メイリオ" panose="020B0604030504040204" pitchFamily="50" charset="-128"/>
              </a:rPr>
              <a:t>回開催しています。</a:t>
            </a:r>
            <a:br>
              <a:rPr lang="en-US" altLang="ja-JP" sz="1200" dirty="0">
                <a:solidFill>
                  <a:srgbClr val="44546A">
                    <a:lumMod val="50000"/>
                  </a:srgbClr>
                </a:solidFill>
                <a:latin typeface="メイリオ" panose="020B0604030504040204" pitchFamily="50" charset="-128"/>
              </a:rPr>
            </a:br>
            <a:r>
              <a:rPr lang="en-US" altLang="ja-JP" sz="1200" dirty="0">
                <a:solidFill>
                  <a:srgbClr val="44546A">
                    <a:lumMod val="50000"/>
                  </a:srgbClr>
                </a:solidFill>
                <a:latin typeface="メイリオ" panose="020B0604030504040204" pitchFamily="50" charset="-128"/>
              </a:rPr>
              <a:t>『</a:t>
            </a:r>
            <a:r>
              <a:rPr lang="ja-JP" altLang="en-US" sz="1200" dirty="0">
                <a:solidFill>
                  <a:srgbClr val="44546A">
                    <a:lumMod val="50000"/>
                  </a:srgbClr>
                </a:solidFill>
                <a:latin typeface="メイリオ" panose="020B0604030504040204" pitchFamily="50" charset="-128"/>
              </a:rPr>
              <a:t>精神障がいのある方が地域でつながりを持って暮らし続けるためには何が必要か</a:t>
            </a:r>
            <a:r>
              <a:rPr lang="en-US" altLang="ja-JP" sz="1200" dirty="0">
                <a:solidFill>
                  <a:srgbClr val="44546A">
                    <a:lumMod val="50000"/>
                  </a:srgbClr>
                </a:solidFill>
                <a:latin typeface="メイリオ" panose="020B0604030504040204" pitchFamily="50" charset="-128"/>
              </a:rPr>
              <a:t>』『</a:t>
            </a:r>
            <a:r>
              <a:rPr lang="ja-JP" altLang="en-US" sz="1200" dirty="0">
                <a:solidFill>
                  <a:srgbClr val="44546A">
                    <a:lumMod val="50000"/>
                  </a:srgbClr>
                </a:solidFill>
                <a:latin typeface="メイリオ" panose="020B0604030504040204" pitchFamily="50" charset="-128"/>
              </a:rPr>
              <a:t>当事者が選択した後に、支援者がどのように寄り添えるか</a:t>
            </a:r>
            <a:r>
              <a:rPr lang="en-US" altLang="ja-JP" sz="1200" dirty="0">
                <a:solidFill>
                  <a:srgbClr val="44546A">
                    <a:lumMod val="50000"/>
                  </a:srgbClr>
                </a:solidFill>
                <a:latin typeface="メイリオ" panose="020B0604030504040204" pitchFamily="50" charset="-128"/>
              </a:rPr>
              <a:t>』</a:t>
            </a:r>
            <a:r>
              <a:rPr lang="ja-JP" altLang="en-US" sz="1200" dirty="0">
                <a:solidFill>
                  <a:srgbClr val="44546A">
                    <a:lumMod val="50000"/>
                  </a:srgbClr>
                </a:solidFill>
                <a:latin typeface="メイリオ" panose="020B0604030504040204" pitchFamily="50" charset="-128"/>
              </a:rPr>
              <a:t>をテーマに、市内の現状を共有しつつ協議しています。協議にあたっては大阪府からの情報提供などを参考にしています。</a:t>
            </a:r>
            <a:endParaRPr lang="en-US" altLang="ja-JP" sz="1200" dirty="0">
              <a:solidFill>
                <a:srgbClr val="44546A">
                  <a:lumMod val="50000"/>
                </a:srgbClr>
              </a:solidFill>
              <a:latin typeface="メイリオ" panose="020B0604030504040204" pitchFamily="50" charset="-128"/>
            </a:endParaRPr>
          </a:p>
          <a:p>
            <a:pPr algn="l">
              <a:lnSpc>
                <a:spcPct val="100000"/>
              </a:lnSpc>
              <a:defRPr/>
            </a:pPr>
            <a:endParaRPr lang="en-US" altLang="ja-JP" sz="1200" dirty="0">
              <a:solidFill>
                <a:srgbClr val="44546A">
                  <a:lumMod val="50000"/>
                </a:srgbClr>
              </a:solidFill>
              <a:latin typeface="メイリオ" panose="020B0604030504040204" pitchFamily="50" charset="-128"/>
            </a:endParaRPr>
          </a:p>
          <a:p>
            <a:pPr algn="l">
              <a:lnSpc>
                <a:spcPct val="100000"/>
              </a:lnSpc>
              <a:defRPr/>
            </a:pPr>
            <a:r>
              <a:rPr lang="ja-JP" altLang="en-US" sz="1200" b="1" dirty="0">
                <a:solidFill>
                  <a:srgbClr val="44546A">
                    <a:lumMod val="50000"/>
                  </a:srgbClr>
                </a:solidFill>
                <a:latin typeface="メイリオ" panose="020B0604030504040204" pitchFamily="50" charset="-128"/>
              </a:rPr>
              <a:t>令和</a:t>
            </a:r>
            <a:r>
              <a:rPr lang="en-US" altLang="ja-JP" sz="1200" b="1" dirty="0">
                <a:solidFill>
                  <a:srgbClr val="44546A">
                    <a:lumMod val="50000"/>
                  </a:srgbClr>
                </a:solidFill>
                <a:latin typeface="メイリオ" panose="020B0604030504040204" pitchFamily="50" charset="-128"/>
              </a:rPr>
              <a:t>7</a:t>
            </a:r>
            <a:r>
              <a:rPr lang="ja-JP" altLang="en-US" sz="1200" b="1" dirty="0">
                <a:solidFill>
                  <a:srgbClr val="44546A">
                    <a:lumMod val="50000"/>
                  </a:srgbClr>
                </a:solidFill>
                <a:latin typeface="メイリオ" panose="020B0604030504040204" pitchFamily="50" charset="-128"/>
              </a:rPr>
              <a:t>年度の議題</a:t>
            </a:r>
            <a:endParaRPr lang="en-US" altLang="ja-JP" sz="1200" b="1" dirty="0">
              <a:solidFill>
                <a:srgbClr val="44546A">
                  <a:lumMod val="50000"/>
                </a:srgbClr>
              </a:solidFill>
              <a:latin typeface="メイリオ" panose="020B0604030504040204" pitchFamily="50" charset="-128"/>
            </a:endParaRPr>
          </a:p>
          <a:p>
            <a:pPr algn="l">
              <a:lnSpc>
                <a:spcPct val="100000"/>
              </a:lnSpc>
              <a:defRPr/>
            </a:pPr>
            <a:r>
              <a:rPr lang="ja-JP" altLang="en-US" sz="1100" b="1" dirty="0">
                <a:solidFill>
                  <a:srgbClr val="44546A">
                    <a:lumMod val="50000"/>
                  </a:srgbClr>
                </a:solidFill>
                <a:latin typeface="メイリオ" panose="020B0604030504040204" pitchFamily="50" charset="-128"/>
              </a:rPr>
              <a:t>第</a:t>
            </a:r>
            <a:r>
              <a:rPr lang="en-US" altLang="ja-JP" sz="1100" b="1" dirty="0">
                <a:solidFill>
                  <a:srgbClr val="44546A">
                    <a:lumMod val="50000"/>
                  </a:srgbClr>
                </a:solidFill>
                <a:latin typeface="メイリオ" panose="020B0604030504040204" pitchFamily="50" charset="-128"/>
              </a:rPr>
              <a:t>1</a:t>
            </a:r>
            <a:r>
              <a:rPr lang="ja-JP" altLang="en-US" sz="1100" b="1" dirty="0">
                <a:solidFill>
                  <a:srgbClr val="44546A">
                    <a:lumMod val="50000"/>
                  </a:srgbClr>
                </a:solidFill>
                <a:latin typeface="メイリオ" panose="020B0604030504040204" pitchFamily="50" charset="-128"/>
              </a:rPr>
              <a:t>回　令和</a:t>
            </a:r>
            <a:r>
              <a:rPr lang="en-US" altLang="ja-JP" sz="1100" b="1" dirty="0">
                <a:solidFill>
                  <a:srgbClr val="44546A">
                    <a:lumMod val="50000"/>
                  </a:srgbClr>
                </a:solidFill>
                <a:latin typeface="メイリオ" panose="020B0604030504040204" pitchFamily="50" charset="-128"/>
              </a:rPr>
              <a:t>7</a:t>
            </a:r>
            <a:r>
              <a:rPr lang="ja-JP" altLang="en-US" sz="1100" b="1" dirty="0">
                <a:solidFill>
                  <a:srgbClr val="44546A">
                    <a:lumMod val="50000"/>
                  </a:srgbClr>
                </a:solidFill>
                <a:latin typeface="メイリオ" panose="020B0604030504040204" pitchFamily="50" charset="-128"/>
              </a:rPr>
              <a:t>年</a:t>
            </a:r>
            <a:r>
              <a:rPr lang="en-US" altLang="ja-JP" sz="1100" b="1" dirty="0">
                <a:solidFill>
                  <a:srgbClr val="44546A">
                    <a:lumMod val="50000"/>
                  </a:srgbClr>
                </a:solidFill>
                <a:latin typeface="メイリオ" panose="020B0604030504040204" pitchFamily="50" charset="-128"/>
              </a:rPr>
              <a:t>6</a:t>
            </a:r>
            <a:r>
              <a:rPr lang="ja-JP" altLang="en-US" sz="1100" b="1" dirty="0">
                <a:solidFill>
                  <a:srgbClr val="44546A">
                    <a:lumMod val="50000"/>
                  </a:srgbClr>
                </a:solidFill>
                <a:latin typeface="メイリオ" panose="020B0604030504040204" pitchFamily="50" charset="-128"/>
              </a:rPr>
              <a:t>月</a:t>
            </a:r>
            <a:r>
              <a:rPr lang="en-US" altLang="ja-JP" sz="1100" b="1" dirty="0">
                <a:solidFill>
                  <a:srgbClr val="44546A">
                    <a:lumMod val="50000"/>
                  </a:srgbClr>
                </a:solidFill>
                <a:latin typeface="メイリオ" panose="020B0604030504040204" pitchFamily="50" charset="-128"/>
              </a:rPr>
              <a:t>16</a:t>
            </a:r>
            <a:r>
              <a:rPr lang="ja-JP" altLang="en-US" sz="1100" b="1" dirty="0">
                <a:solidFill>
                  <a:srgbClr val="44546A">
                    <a:lumMod val="50000"/>
                  </a:srgbClr>
                </a:solidFill>
                <a:latin typeface="メイリオ" panose="020B0604030504040204" pitchFamily="50" charset="-128"/>
              </a:rPr>
              <a:t>日（月）</a:t>
            </a:r>
            <a:endParaRPr lang="en-US" altLang="ja-JP" sz="1100" b="1" dirty="0">
              <a:solidFill>
                <a:srgbClr val="44546A">
                  <a:lumMod val="50000"/>
                </a:srgbClr>
              </a:solidFill>
              <a:latin typeface="メイリオ" panose="020B0604030504040204" pitchFamily="50" charset="-128"/>
            </a:endParaRPr>
          </a:p>
          <a:p>
            <a:pPr algn="l">
              <a:lnSpc>
                <a:spcPct val="100000"/>
              </a:lnSpc>
              <a:defRPr/>
            </a:pPr>
            <a:r>
              <a:rPr lang="ja-JP" altLang="en-US" sz="1050" dirty="0">
                <a:solidFill>
                  <a:srgbClr val="44546A">
                    <a:lumMod val="50000"/>
                  </a:srgbClr>
                </a:solidFill>
                <a:latin typeface="メイリオ" panose="020B0604030504040204" pitchFamily="50" charset="-128"/>
              </a:rPr>
              <a:t>（</a:t>
            </a:r>
            <a:r>
              <a:rPr lang="en-US" altLang="ja-JP" sz="1050" dirty="0">
                <a:solidFill>
                  <a:srgbClr val="44546A">
                    <a:lumMod val="50000"/>
                  </a:srgbClr>
                </a:solidFill>
                <a:latin typeface="メイリオ" panose="020B0604030504040204" pitchFamily="50" charset="-128"/>
              </a:rPr>
              <a:t>1</a:t>
            </a:r>
            <a:r>
              <a:rPr lang="ja-JP" altLang="en-US" sz="1050" dirty="0">
                <a:solidFill>
                  <a:srgbClr val="44546A">
                    <a:lumMod val="50000"/>
                  </a:srgbClr>
                </a:solidFill>
                <a:latin typeface="メイリオ" panose="020B0604030504040204" pitchFamily="50" charset="-128"/>
              </a:rPr>
              <a:t>）支援者向け研修の継続について</a:t>
            </a:r>
          </a:p>
          <a:p>
            <a:pPr algn="l">
              <a:lnSpc>
                <a:spcPct val="100000"/>
              </a:lnSpc>
              <a:defRPr/>
            </a:pPr>
            <a:r>
              <a:rPr lang="ja-JP" altLang="en-US" sz="1050" dirty="0">
                <a:solidFill>
                  <a:srgbClr val="44546A">
                    <a:lumMod val="50000"/>
                  </a:srgbClr>
                </a:solidFill>
                <a:latin typeface="メイリオ" panose="020B0604030504040204" pitchFamily="50" charset="-128"/>
              </a:rPr>
              <a:t>　　・精神障害に特化した研修実施継続方法をアーカイブ配信含めて検討</a:t>
            </a:r>
          </a:p>
          <a:p>
            <a:pPr algn="l">
              <a:lnSpc>
                <a:spcPct val="100000"/>
              </a:lnSpc>
              <a:defRPr/>
            </a:pPr>
            <a:r>
              <a:rPr lang="ja-JP" altLang="en-US" sz="1050" dirty="0">
                <a:solidFill>
                  <a:srgbClr val="44546A">
                    <a:lumMod val="50000"/>
                  </a:srgbClr>
                </a:solidFill>
                <a:latin typeface="メイリオ" panose="020B0604030504040204" pitchFamily="50" charset="-128"/>
              </a:rPr>
              <a:t>　　・支援スキルだけでなく、支援者の心理的安全を確保することを目的とした内容の検討</a:t>
            </a:r>
          </a:p>
          <a:p>
            <a:pPr algn="l">
              <a:lnSpc>
                <a:spcPct val="100000"/>
              </a:lnSpc>
              <a:defRPr/>
            </a:pPr>
            <a:r>
              <a:rPr lang="ja-JP" altLang="en-US" sz="1050" dirty="0">
                <a:solidFill>
                  <a:srgbClr val="44546A">
                    <a:lumMod val="50000"/>
                  </a:srgbClr>
                </a:solidFill>
                <a:latin typeface="メイリオ" panose="020B0604030504040204" pitchFamily="50" charset="-128"/>
              </a:rPr>
              <a:t>（</a:t>
            </a:r>
            <a:r>
              <a:rPr lang="en-US" altLang="ja-JP" sz="1050" dirty="0">
                <a:solidFill>
                  <a:srgbClr val="44546A">
                    <a:lumMod val="50000"/>
                  </a:srgbClr>
                </a:solidFill>
                <a:latin typeface="メイリオ" panose="020B0604030504040204" pitchFamily="50" charset="-128"/>
              </a:rPr>
              <a:t>2</a:t>
            </a:r>
            <a:r>
              <a:rPr lang="ja-JP" altLang="en-US" sz="1050" dirty="0">
                <a:solidFill>
                  <a:srgbClr val="44546A">
                    <a:lumMod val="50000"/>
                  </a:srgbClr>
                </a:solidFill>
                <a:latin typeface="メイリオ" panose="020B0604030504040204" pitchFamily="50" charset="-128"/>
              </a:rPr>
              <a:t>）ピアグループの活動維持について</a:t>
            </a:r>
            <a:endParaRPr lang="en-US" altLang="ja-JP" sz="1050" dirty="0">
              <a:solidFill>
                <a:srgbClr val="44546A">
                  <a:lumMod val="50000"/>
                </a:srgbClr>
              </a:solidFill>
              <a:latin typeface="メイリオ" panose="020B0604030504040204" pitchFamily="50" charset="-128"/>
            </a:endParaRPr>
          </a:p>
          <a:p>
            <a:pPr algn="l">
              <a:lnSpc>
                <a:spcPct val="100000"/>
              </a:lnSpc>
              <a:defRPr/>
            </a:pPr>
            <a:r>
              <a:rPr lang="ja-JP" altLang="en-US" sz="1050" dirty="0">
                <a:solidFill>
                  <a:srgbClr val="44546A">
                    <a:lumMod val="50000"/>
                  </a:srgbClr>
                </a:solidFill>
                <a:latin typeface="メイリオ" panose="020B0604030504040204" pitchFamily="50" charset="-128"/>
              </a:rPr>
              <a:t>　　・当事者会、家族会ともに会員の減少や高齢化が進んでおり、グループのあり方や必要性が変化している</a:t>
            </a:r>
            <a:endParaRPr lang="en-US" altLang="ja-JP" sz="1050" dirty="0">
              <a:solidFill>
                <a:srgbClr val="44546A">
                  <a:lumMod val="50000"/>
                </a:srgbClr>
              </a:solidFill>
              <a:latin typeface="メイリオ" panose="020B0604030504040204" pitchFamily="50" charset="-128"/>
            </a:endParaRPr>
          </a:p>
          <a:p>
            <a:pPr algn="l">
              <a:lnSpc>
                <a:spcPct val="100000"/>
              </a:lnSpc>
              <a:defRPr/>
            </a:pPr>
            <a:r>
              <a:rPr lang="ja-JP" altLang="en-US" sz="1050" dirty="0">
                <a:solidFill>
                  <a:srgbClr val="44546A">
                    <a:lumMod val="50000"/>
                  </a:srgbClr>
                </a:solidFill>
                <a:latin typeface="メイリオ" panose="020B0604030504040204" pitchFamily="50" charset="-128"/>
              </a:rPr>
              <a:t>　　・「つながりのあり方の変化」を明確にしないと目的が曖昧になる</a:t>
            </a:r>
            <a:endParaRPr lang="en-US" altLang="ja-JP" sz="1050" dirty="0">
              <a:solidFill>
                <a:srgbClr val="44546A">
                  <a:lumMod val="50000"/>
                </a:srgbClr>
              </a:solidFill>
              <a:latin typeface="メイリオ" panose="020B0604030504040204" pitchFamily="50" charset="-128"/>
            </a:endParaRPr>
          </a:p>
          <a:p>
            <a:pPr algn="l">
              <a:lnSpc>
                <a:spcPct val="100000"/>
              </a:lnSpc>
              <a:defRPr/>
            </a:pPr>
            <a:r>
              <a:rPr lang="ja-JP" altLang="en-US" sz="1050" dirty="0">
                <a:solidFill>
                  <a:srgbClr val="44546A">
                    <a:lumMod val="50000"/>
                  </a:srgbClr>
                </a:solidFill>
                <a:latin typeface="メイリオ" panose="020B0604030504040204" pitchFamily="50" charset="-128"/>
              </a:rPr>
              <a:t>　　・当事者にとって意味</a:t>
            </a:r>
            <a:r>
              <a:rPr lang="ja-JP" altLang="en-US" sz="1050">
                <a:solidFill>
                  <a:srgbClr val="44546A">
                    <a:lumMod val="50000"/>
                  </a:srgbClr>
                </a:solidFill>
                <a:latin typeface="メイリオ" panose="020B0604030504040204" pitchFamily="50" charset="-128"/>
              </a:rPr>
              <a:t>のある取り組みが必要だが、何を求めているのかの整理が必要</a:t>
            </a:r>
            <a:endParaRPr lang="ja-JP" altLang="en-US" sz="1050" dirty="0">
              <a:solidFill>
                <a:srgbClr val="44546A">
                  <a:lumMod val="50000"/>
                </a:srgbClr>
              </a:solidFill>
              <a:latin typeface="メイリオ" panose="020B0604030504040204" pitchFamily="50" charset="-128"/>
            </a:endParaRPr>
          </a:p>
          <a:p>
            <a:pPr algn="l">
              <a:lnSpc>
                <a:spcPct val="100000"/>
              </a:lnSpc>
              <a:defRPr/>
            </a:pPr>
            <a:r>
              <a:rPr lang="ja-JP" altLang="en-US" sz="1050" dirty="0">
                <a:solidFill>
                  <a:srgbClr val="44546A">
                    <a:lumMod val="50000"/>
                  </a:srgbClr>
                </a:solidFill>
                <a:latin typeface="メイリオ" panose="020B0604030504040204" pitchFamily="50" charset="-128"/>
              </a:rPr>
              <a:t>（</a:t>
            </a:r>
            <a:r>
              <a:rPr lang="en-US" altLang="ja-JP" sz="1050" dirty="0">
                <a:solidFill>
                  <a:srgbClr val="44546A">
                    <a:lumMod val="50000"/>
                  </a:srgbClr>
                </a:solidFill>
                <a:latin typeface="メイリオ" panose="020B0604030504040204" pitchFamily="50" charset="-128"/>
              </a:rPr>
              <a:t>3</a:t>
            </a:r>
            <a:r>
              <a:rPr lang="ja-JP" altLang="en-US" sz="1050" dirty="0">
                <a:solidFill>
                  <a:srgbClr val="44546A">
                    <a:lumMod val="50000"/>
                  </a:srgbClr>
                </a:solidFill>
                <a:latin typeface="メイリオ" panose="020B0604030504040204" pitchFamily="50" charset="-128"/>
              </a:rPr>
              <a:t>）対人援助技術の向上を目的とした研修テーマの整理</a:t>
            </a:r>
            <a:endParaRPr lang="en-US" altLang="ja-JP" sz="1050" dirty="0">
              <a:solidFill>
                <a:srgbClr val="44546A">
                  <a:lumMod val="50000"/>
                </a:srgbClr>
              </a:solidFill>
              <a:latin typeface="メイリオ" panose="020B0604030504040204" pitchFamily="50" charset="-128"/>
            </a:endParaRPr>
          </a:p>
          <a:p>
            <a:pPr algn="l">
              <a:lnSpc>
                <a:spcPct val="100000"/>
              </a:lnSpc>
              <a:defRPr/>
            </a:pPr>
            <a:endParaRPr lang="en-US" altLang="ja-JP" sz="1050" dirty="0">
              <a:solidFill>
                <a:srgbClr val="44546A">
                  <a:lumMod val="50000"/>
                </a:srgbClr>
              </a:solidFill>
              <a:latin typeface="メイリオ" panose="020B0604030504040204" pitchFamily="50" charset="-128"/>
            </a:endParaRPr>
          </a:p>
          <a:p>
            <a:pPr algn="l">
              <a:lnSpc>
                <a:spcPct val="100000"/>
              </a:lnSpc>
              <a:defRPr/>
            </a:pPr>
            <a:r>
              <a:rPr lang="ja-JP" altLang="en-US" sz="1100" b="1" dirty="0">
                <a:solidFill>
                  <a:srgbClr val="44546A">
                    <a:lumMod val="50000"/>
                  </a:srgbClr>
                </a:solidFill>
                <a:latin typeface="メイリオ" panose="020B0604030504040204" pitchFamily="50" charset="-128"/>
              </a:rPr>
              <a:t>第</a:t>
            </a:r>
            <a:r>
              <a:rPr lang="en-US" altLang="ja-JP" sz="1100" b="1" dirty="0">
                <a:solidFill>
                  <a:srgbClr val="44546A">
                    <a:lumMod val="50000"/>
                  </a:srgbClr>
                </a:solidFill>
                <a:latin typeface="メイリオ" panose="020B0604030504040204" pitchFamily="50" charset="-128"/>
              </a:rPr>
              <a:t>2</a:t>
            </a:r>
            <a:r>
              <a:rPr lang="ja-JP" altLang="en-US" sz="1100" b="1" dirty="0">
                <a:solidFill>
                  <a:srgbClr val="44546A">
                    <a:lumMod val="50000"/>
                  </a:srgbClr>
                </a:solidFill>
                <a:latin typeface="メイリオ" panose="020B0604030504040204" pitchFamily="50" charset="-128"/>
              </a:rPr>
              <a:t>回　令和</a:t>
            </a:r>
            <a:r>
              <a:rPr lang="en-US" altLang="ja-JP" sz="1100" b="1" dirty="0">
                <a:solidFill>
                  <a:srgbClr val="44546A">
                    <a:lumMod val="50000"/>
                  </a:srgbClr>
                </a:solidFill>
                <a:latin typeface="メイリオ" panose="020B0604030504040204" pitchFamily="50" charset="-128"/>
              </a:rPr>
              <a:t>7</a:t>
            </a:r>
            <a:r>
              <a:rPr lang="ja-JP" altLang="en-US" sz="1100" b="1" dirty="0">
                <a:solidFill>
                  <a:srgbClr val="44546A">
                    <a:lumMod val="50000"/>
                  </a:srgbClr>
                </a:solidFill>
                <a:latin typeface="メイリオ" panose="020B0604030504040204" pitchFamily="50" charset="-128"/>
              </a:rPr>
              <a:t>年</a:t>
            </a:r>
            <a:r>
              <a:rPr lang="en-US" altLang="ja-JP" sz="1100" b="1" dirty="0">
                <a:solidFill>
                  <a:srgbClr val="44546A">
                    <a:lumMod val="50000"/>
                  </a:srgbClr>
                </a:solidFill>
                <a:latin typeface="メイリオ" panose="020B0604030504040204" pitchFamily="50" charset="-128"/>
              </a:rPr>
              <a:t>12</a:t>
            </a:r>
            <a:r>
              <a:rPr lang="ja-JP" altLang="en-US" sz="1100" b="1" dirty="0">
                <a:solidFill>
                  <a:srgbClr val="44546A">
                    <a:lumMod val="50000"/>
                  </a:srgbClr>
                </a:solidFill>
                <a:latin typeface="メイリオ" panose="020B0604030504040204" pitchFamily="50" charset="-128"/>
              </a:rPr>
              <a:t>月</a:t>
            </a:r>
            <a:r>
              <a:rPr lang="en-US" altLang="ja-JP" sz="1100" b="1" dirty="0">
                <a:solidFill>
                  <a:srgbClr val="44546A">
                    <a:lumMod val="50000"/>
                  </a:srgbClr>
                </a:solidFill>
                <a:latin typeface="メイリオ" panose="020B0604030504040204" pitchFamily="50" charset="-128"/>
              </a:rPr>
              <a:t>4</a:t>
            </a:r>
            <a:r>
              <a:rPr lang="ja-JP" altLang="en-US" sz="1100" b="1" dirty="0">
                <a:solidFill>
                  <a:srgbClr val="44546A">
                    <a:lumMod val="50000"/>
                  </a:srgbClr>
                </a:solidFill>
                <a:latin typeface="メイリオ" panose="020B0604030504040204" pitchFamily="50" charset="-128"/>
              </a:rPr>
              <a:t>日（木）</a:t>
            </a:r>
            <a:endParaRPr lang="en-US" altLang="ja-JP" sz="1100" dirty="0">
              <a:solidFill>
                <a:srgbClr val="44546A">
                  <a:lumMod val="50000"/>
                </a:srgbClr>
              </a:solidFill>
              <a:latin typeface="メイリオ" panose="020B0604030504040204" pitchFamily="50" charset="-128"/>
            </a:endParaRPr>
          </a:p>
          <a:p>
            <a:pPr algn="l">
              <a:lnSpc>
                <a:spcPct val="100000"/>
              </a:lnSpc>
              <a:defRPr/>
            </a:pPr>
            <a:r>
              <a:rPr lang="ja-JP" altLang="en-US" sz="1050" dirty="0">
                <a:solidFill>
                  <a:srgbClr val="44546A">
                    <a:lumMod val="50000"/>
                  </a:srgbClr>
                </a:solidFill>
                <a:latin typeface="メイリオ" panose="020B0604030504040204" pitchFamily="50" charset="-128"/>
              </a:rPr>
              <a:t>（</a:t>
            </a:r>
            <a:r>
              <a:rPr lang="en-US" altLang="ja-JP" sz="1050" dirty="0">
                <a:solidFill>
                  <a:srgbClr val="44546A">
                    <a:lumMod val="50000"/>
                  </a:srgbClr>
                </a:solidFill>
                <a:latin typeface="メイリオ" panose="020B0604030504040204" pitchFamily="50" charset="-128"/>
              </a:rPr>
              <a:t>1</a:t>
            </a:r>
            <a:r>
              <a:rPr lang="ja-JP" altLang="en-US" sz="1050" dirty="0">
                <a:solidFill>
                  <a:srgbClr val="44546A">
                    <a:lumMod val="50000"/>
                  </a:srgbClr>
                </a:solidFill>
                <a:latin typeface="メイリオ" panose="020B0604030504040204" pitchFamily="50" charset="-128"/>
              </a:rPr>
              <a:t>）大阪府からの情報提供</a:t>
            </a:r>
            <a:endParaRPr lang="en-US" altLang="ja-JP" sz="1050" dirty="0">
              <a:solidFill>
                <a:srgbClr val="44546A">
                  <a:lumMod val="50000"/>
                </a:srgbClr>
              </a:solidFill>
              <a:latin typeface="メイリオ" panose="020B0604030504040204" pitchFamily="50" charset="-128"/>
            </a:endParaRPr>
          </a:p>
          <a:p>
            <a:pPr algn="l">
              <a:lnSpc>
                <a:spcPct val="100000"/>
              </a:lnSpc>
              <a:defRPr/>
            </a:pPr>
            <a:r>
              <a:rPr lang="ja-JP" altLang="en-US" sz="1050" dirty="0">
                <a:solidFill>
                  <a:srgbClr val="44546A">
                    <a:lumMod val="50000"/>
                  </a:srgbClr>
                </a:solidFill>
                <a:latin typeface="メイリオ" panose="020B0604030504040204" pitchFamily="50" charset="-128"/>
              </a:rPr>
              <a:t>　　・市令和</a:t>
            </a:r>
            <a:r>
              <a:rPr lang="en-US" altLang="ja-JP" sz="1050" dirty="0">
                <a:solidFill>
                  <a:srgbClr val="44546A">
                    <a:lumMod val="50000"/>
                  </a:srgbClr>
                </a:solidFill>
                <a:latin typeface="メイリオ" panose="020B0604030504040204" pitchFamily="50" charset="-128"/>
              </a:rPr>
              <a:t>6</a:t>
            </a:r>
            <a:r>
              <a:rPr lang="ja-JP" altLang="en-US" sz="1050" dirty="0">
                <a:solidFill>
                  <a:srgbClr val="44546A">
                    <a:lumMod val="50000"/>
                  </a:srgbClr>
                </a:solidFill>
                <a:latin typeface="メイリオ" panose="020B0604030504040204" pitchFamily="50" charset="-128"/>
              </a:rPr>
              <a:t>年度精神科在院患者調査概要報告</a:t>
            </a:r>
            <a:endParaRPr lang="en-US" altLang="ja-JP" sz="1050" dirty="0">
              <a:solidFill>
                <a:srgbClr val="44546A">
                  <a:lumMod val="50000"/>
                </a:srgbClr>
              </a:solidFill>
              <a:latin typeface="メイリオ" panose="020B0604030504040204" pitchFamily="50" charset="-128"/>
            </a:endParaRPr>
          </a:p>
          <a:p>
            <a:pPr algn="l">
              <a:lnSpc>
                <a:spcPct val="100000"/>
              </a:lnSpc>
              <a:defRPr/>
            </a:pPr>
            <a:r>
              <a:rPr lang="ja-JP" altLang="en-US" sz="1050" dirty="0">
                <a:solidFill>
                  <a:srgbClr val="44546A">
                    <a:lumMod val="50000"/>
                  </a:srgbClr>
                </a:solidFill>
                <a:latin typeface="メイリオ" panose="020B0604030504040204" pitchFamily="50" charset="-128"/>
              </a:rPr>
              <a:t>　　・他市の協議の場の取り組み状況</a:t>
            </a:r>
            <a:endParaRPr lang="en-US" altLang="ja-JP" sz="1050" dirty="0">
              <a:solidFill>
                <a:srgbClr val="44546A">
                  <a:lumMod val="50000"/>
                </a:srgbClr>
              </a:solidFill>
              <a:latin typeface="メイリオ" panose="020B0604030504040204" pitchFamily="50" charset="-128"/>
            </a:endParaRPr>
          </a:p>
          <a:p>
            <a:pPr algn="l">
              <a:lnSpc>
                <a:spcPct val="100000"/>
              </a:lnSpc>
              <a:defRPr/>
            </a:pPr>
            <a:r>
              <a:rPr lang="ja-JP" altLang="en-US" sz="1050" dirty="0">
                <a:solidFill>
                  <a:srgbClr val="44546A">
                    <a:lumMod val="50000"/>
                  </a:srgbClr>
                </a:solidFill>
                <a:latin typeface="メイリオ" panose="020B0604030504040204" pitchFamily="50" charset="-128"/>
              </a:rPr>
              <a:t>（</a:t>
            </a:r>
            <a:r>
              <a:rPr lang="en-US" altLang="ja-JP" sz="1050" dirty="0">
                <a:solidFill>
                  <a:srgbClr val="44546A">
                    <a:lumMod val="50000"/>
                  </a:srgbClr>
                </a:solidFill>
                <a:latin typeface="メイリオ" panose="020B0604030504040204" pitchFamily="50" charset="-128"/>
              </a:rPr>
              <a:t>2</a:t>
            </a:r>
            <a:r>
              <a:rPr lang="ja-JP" altLang="en-US" sz="1050" dirty="0">
                <a:solidFill>
                  <a:srgbClr val="44546A">
                    <a:lumMod val="50000"/>
                  </a:srgbClr>
                </a:solidFill>
                <a:latin typeface="メイリオ" panose="020B0604030504040204" pitchFamily="50" charset="-128"/>
              </a:rPr>
              <a:t>）ニーズ調査について</a:t>
            </a:r>
          </a:p>
          <a:p>
            <a:pPr algn="l">
              <a:lnSpc>
                <a:spcPct val="100000"/>
              </a:lnSpc>
              <a:defRPr/>
            </a:pPr>
            <a:r>
              <a:rPr lang="ja-JP" altLang="en-US" sz="1050" dirty="0">
                <a:solidFill>
                  <a:srgbClr val="44546A">
                    <a:lumMod val="50000"/>
                  </a:srgbClr>
                </a:solidFill>
                <a:latin typeface="メイリオ" panose="020B0604030504040204" pitchFamily="50" charset="-128"/>
              </a:rPr>
              <a:t>　　・アンケート内容、項目、文言の検討</a:t>
            </a:r>
          </a:p>
          <a:p>
            <a:pPr algn="l">
              <a:lnSpc>
                <a:spcPct val="100000"/>
              </a:lnSpc>
              <a:defRPr/>
            </a:pPr>
            <a:r>
              <a:rPr lang="ja-JP" altLang="en-US" sz="1050" dirty="0">
                <a:solidFill>
                  <a:srgbClr val="44546A">
                    <a:lumMod val="50000"/>
                  </a:srgbClr>
                </a:solidFill>
                <a:latin typeface="メイリオ" panose="020B0604030504040204" pitchFamily="50" charset="-128"/>
              </a:rPr>
              <a:t>　　・アンケートと並行して、医療、保健、福祉に関する情報の提供体制について検討</a:t>
            </a:r>
          </a:p>
          <a:p>
            <a:pPr algn="l">
              <a:lnSpc>
                <a:spcPct val="100000"/>
              </a:lnSpc>
              <a:defRPr/>
            </a:pPr>
            <a:endParaRPr lang="ja-JP" altLang="en-US" sz="1100" dirty="0">
              <a:solidFill>
                <a:srgbClr val="44546A">
                  <a:lumMod val="50000"/>
                </a:srgbClr>
              </a:solidFill>
              <a:latin typeface="メイリオ" panose="020B0604030504040204" pitchFamily="50" charset="-128"/>
            </a:endParaRPr>
          </a:p>
          <a:p>
            <a:pPr algn="l">
              <a:lnSpc>
                <a:spcPct val="100000"/>
              </a:lnSpc>
              <a:defRPr/>
            </a:pPr>
            <a:endParaRPr lang="en-US" altLang="ja-JP" sz="1100" dirty="0">
              <a:solidFill>
                <a:srgbClr val="44546A">
                  <a:lumMod val="50000"/>
                </a:srgbClr>
              </a:solidFill>
              <a:latin typeface="メイリオ" panose="020B0604030504040204" pitchFamily="50" charset="-128"/>
            </a:endParaRPr>
          </a:p>
          <a:p>
            <a:pPr algn="l">
              <a:lnSpc>
                <a:spcPct val="100000"/>
              </a:lnSpc>
              <a:defRPr/>
            </a:pPr>
            <a:endParaRPr lang="ja-JP" altLang="en-US" sz="1100" dirty="0">
              <a:solidFill>
                <a:srgbClr val="44546A">
                  <a:lumMod val="50000"/>
                </a:srgbClr>
              </a:solidFill>
              <a:latin typeface="メイリオ" panose="020B0604030504040204" pitchFamily="50" charset="-128"/>
            </a:endParaRPr>
          </a:p>
          <a:p>
            <a:pPr algn="l">
              <a:lnSpc>
                <a:spcPct val="100000"/>
              </a:lnSpc>
              <a:defRPr/>
            </a:pPr>
            <a:endParaRPr lang="en-US" altLang="ja-JP" sz="1400" dirty="0">
              <a:solidFill>
                <a:srgbClr val="44546A">
                  <a:lumMod val="50000"/>
                </a:srgbClr>
              </a:solidFill>
              <a:latin typeface="メイリオ" panose="020B0604030504040204" pitchFamily="50" charset="-128"/>
            </a:endParaRPr>
          </a:p>
          <a:p>
            <a:pPr algn="l">
              <a:lnSpc>
                <a:spcPct val="100000"/>
              </a:lnSpc>
              <a:defRPr/>
            </a:pPr>
            <a:endParaRPr lang="en-US" altLang="ja-JP" sz="1400" dirty="0">
              <a:solidFill>
                <a:srgbClr val="44546A">
                  <a:lumMod val="50000"/>
                </a:srgbClr>
              </a:solidFill>
              <a:latin typeface="メイリオ" panose="020B0604030504040204" pitchFamily="50" charset="-128"/>
            </a:endParaRPr>
          </a:p>
        </p:txBody>
      </p:sp>
      <p:sp>
        <p:nvSpPr>
          <p:cNvPr id="7" name="タイトル 1">
            <a:extLst>
              <a:ext uri="{FF2B5EF4-FFF2-40B4-BE49-F238E27FC236}">
                <a16:creationId xmlns:a16="http://schemas.microsoft.com/office/drawing/2014/main" id="{3468AA78-6EDD-128C-5DE0-4F8E65015604}"/>
              </a:ext>
            </a:extLst>
          </p:cNvPr>
          <p:cNvSpPr txBox="1">
            <a:spLocks/>
          </p:cNvSpPr>
          <p:nvPr/>
        </p:nvSpPr>
        <p:spPr>
          <a:xfrm>
            <a:off x="511835" y="2375460"/>
            <a:ext cx="4104456" cy="7560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defRPr/>
            </a:pPr>
            <a:endParaRPr lang="en-US" altLang="ja-JP" sz="1100" dirty="0">
              <a:solidFill>
                <a:srgbClr val="44546A">
                  <a:lumMod val="50000"/>
                </a:srgbClr>
              </a:solidFill>
              <a:latin typeface="メイリオ" panose="020B0604030504040204" pitchFamily="50" charset="-128"/>
            </a:endParaRPr>
          </a:p>
          <a:p>
            <a:pPr>
              <a:lnSpc>
                <a:spcPct val="100000"/>
              </a:lnSpc>
              <a:defRPr/>
            </a:pPr>
            <a:r>
              <a:rPr lang="ja-JP" altLang="en-US" sz="1100" dirty="0">
                <a:solidFill>
                  <a:srgbClr val="44546A">
                    <a:lumMod val="50000"/>
                  </a:srgbClr>
                </a:solidFill>
                <a:latin typeface="メイリオ" panose="020B0604030504040204" pitchFamily="50" charset="-128"/>
              </a:rPr>
              <a:t>豊中市障害者自立支援協議会　地域包括ケアシステム推進部会</a:t>
            </a:r>
            <a:endParaRPr lang="en-US" altLang="ja-JP" sz="1200" b="1" dirty="0">
              <a:solidFill>
                <a:srgbClr val="44546A">
                  <a:lumMod val="50000"/>
                </a:srgbClr>
              </a:solidFill>
              <a:latin typeface="メイリオ" panose="020B0604030504040204" pitchFamily="50" charset="-128"/>
            </a:endParaRPr>
          </a:p>
        </p:txBody>
      </p:sp>
      <p:sp>
        <p:nvSpPr>
          <p:cNvPr id="8" name="タイトル 1">
            <a:extLst>
              <a:ext uri="{FF2B5EF4-FFF2-40B4-BE49-F238E27FC236}">
                <a16:creationId xmlns:a16="http://schemas.microsoft.com/office/drawing/2014/main" id="{84CD7457-A734-BB2E-D64C-BE7B93761F7B}"/>
              </a:ext>
            </a:extLst>
          </p:cNvPr>
          <p:cNvSpPr txBox="1">
            <a:spLocks/>
          </p:cNvSpPr>
          <p:nvPr/>
        </p:nvSpPr>
        <p:spPr>
          <a:xfrm>
            <a:off x="592075" y="5526840"/>
            <a:ext cx="3983336" cy="12145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defRPr/>
            </a:pPr>
            <a:r>
              <a:rPr lang="ja-JP" altLang="en-US" sz="1100" dirty="0">
                <a:solidFill>
                  <a:srgbClr val="44546A">
                    <a:lumMod val="50000"/>
                  </a:srgbClr>
                </a:solidFill>
                <a:latin typeface="メイリオ" panose="020B0604030504040204" pitchFamily="50" charset="-128"/>
              </a:rPr>
              <a:t>・当事者および家族</a:t>
            </a:r>
            <a:endParaRPr lang="en-US" altLang="ja-JP" sz="1100" dirty="0">
              <a:solidFill>
                <a:srgbClr val="44546A">
                  <a:lumMod val="50000"/>
                </a:srgbClr>
              </a:solidFill>
              <a:latin typeface="メイリオ" panose="020B0604030504040204" pitchFamily="50" charset="-128"/>
            </a:endParaRPr>
          </a:p>
          <a:p>
            <a:pPr algn="l">
              <a:lnSpc>
                <a:spcPct val="100000"/>
              </a:lnSpc>
              <a:defRPr/>
            </a:pPr>
            <a:r>
              <a:rPr lang="ja-JP" altLang="en-US" sz="1100" dirty="0">
                <a:solidFill>
                  <a:srgbClr val="44546A">
                    <a:lumMod val="50000"/>
                  </a:srgbClr>
                </a:solidFill>
                <a:latin typeface="メイリオ" panose="020B0604030504040204" pitchFamily="50" charset="-128"/>
              </a:rPr>
              <a:t>・精神科医療機関関係者</a:t>
            </a:r>
            <a:endParaRPr lang="en-US" altLang="ja-JP" sz="1100" dirty="0">
              <a:solidFill>
                <a:srgbClr val="44546A">
                  <a:lumMod val="50000"/>
                </a:srgbClr>
              </a:solidFill>
              <a:latin typeface="メイリオ" panose="020B0604030504040204" pitchFamily="50" charset="-128"/>
            </a:endParaRPr>
          </a:p>
          <a:p>
            <a:pPr algn="l">
              <a:lnSpc>
                <a:spcPct val="100000"/>
              </a:lnSpc>
              <a:defRPr/>
            </a:pPr>
            <a:r>
              <a:rPr lang="ja-JP" altLang="en-US" sz="1100" dirty="0">
                <a:solidFill>
                  <a:srgbClr val="44546A">
                    <a:lumMod val="50000"/>
                  </a:srgbClr>
                </a:solidFill>
                <a:latin typeface="メイリオ" panose="020B0604030504040204" pitchFamily="50" charset="-128"/>
              </a:rPr>
              <a:t>・訪問看護ステーション</a:t>
            </a:r>
            <a:endParaRPr lang="en-US" altLang="ja-JP" sz="1100" dirty="0">
              <a:solidFill>
                <a:srgbClr val="44546A">
                  <a:lumMod val="50000"/>
                </a:srgbClr>
              </a:solidFill>
              <a:latin typeface="メイリオ" panose="020B0604030504040204" pitchFamily="50" charset="-128"/>
            </a:endParaRPr>
          </a:p>
          <a:p>
            <a:pPr algn="l">
              <a:lnSpc>
                <a:spcPct val="100000"/>
              </a:lnSpc>
              <a:defRPr/>
            </a:pPr>
            <a:r>
              <a:rPr lang="ja-JP" altLang="en-US" sz="1100" dirty="0">
                <a:solidFill>
                  <a:srgbClr val="44546A">
                    <a:lumMod val="50000"/>
                  </a:srgbClr>
                </a:solidFill>
                <a:latin typeface="メイリオ" panose="020B0604030504040204" pitchFamily="50" charset="-128"/>
              </a:rPr>
              <a:t>・指定相談支援事業所 </a:t>
            </a:r>
            <a:r>
              <a:rPr lang="en-US" altLang="ja-JP" sz="1100" dirty="0">
                <a:solidFill>
                  <a:srgbClr val="44546A">
                    <a:lumMod val="50000"/>
                  </a:srgbClr>
                </a:solidFill>
                <a:latin typeface="メイリオ" panose="020B0604030504040204" pitchFamily="50" charset="-128"/>
              </a:rPr>
              <a:t>/ </a:t>
            </a:r>
            <a:r>
              <a:rPr lang="ja-JP" altLang="en-US" sz="1100" dirty="0">
                <a:solidFill>
                  <a:srgbClr val="44546A">
                    <a:lumMod val="50000"/>
                  </a:srgbClr>
                </a:solidFill>
                <a:latin typeface="メイリオ" panose="020B0604030504040204" pitchFamily="50" charset="-128"/>
              </a:rPr>
              <a:t>障害者相談支援センター</a:t>
            </a:r>
            <a:endParaRPr lang="en-US" altLang="ja-JP" sz="1100" dirty="0">
              <a:solidFill>
                <a:srgbClr val="44546A">
                  <a:lumMod val="50000"/>
                </a:srgbClr>
              </a:solidFill>
              <a:latin typeface="メイリオ" panose="020B0604030504040204" pitchFamily="50" charset="-128"/>
            </a:endParaRPr>
          </a:p>
          <a:p>
            <a:pPr algn="l">
              <a:lnSpc>
                <a:spcPct val="100000"/>
              </a:lnSpc>
              <a:defRPr/>
            </a:pPr>
            <a:r>
              <a:rPr lang="ja-JP" altLang="en-US" sz="1100" dirty="0">
                <a:solidFill>
                  <a:srgbClr val="44546A">
                    <a:lumMod val="50000"/>
                  </a:srgbClr>
                </a:solidFill>
                <a:latin typeface="メイリオ" panose="020B0604030504040204" pitchFamily="50" charset="-128"/>
              </a:rPr>
              <a:t>・大阪府</a:t>
            </a:r>
            <a:r>
              <a:rPr lang="en-US" altLang="ja-JP" sz="1100" dirty="0">
                <a:solidFill>
                  <a:srgbClr val="44546A">
                    <a:lumMod val="50000"/>
                  </a:srgbClr>
                </a:solidFill>
                <a:latin typeface="メイリオ" panose="020B0604030504040204" pitchFamily="50" charset="-128"/>
              </a:rPr>
              <a:t>(</a:t>
            </a:r>
            <a:r>
              <a:rPr lang="en-US" altLang="ja-JP" sz="1100" dirty="0" err="1">
                <a:solidFill>
                  <a:srgbClr val="44546A">
                    <a:lumMod val="50000"/>
                  </a:srgbClr>
                </a:solidFill>
                <a:latin typeface="メイリオ" panose="020B0604030504040204" pitchFamily="50" charset="-128"/>
              </a:rPr>
              <a:t>obs</a:t>
            </a:r>
            <a:r>
              <a:rPr lang="en-US" altLang="ja-JP" sz="1100" dirty="0">
                <a:solidFill>
                  <a:srgbClr val="44546A">
                    <a:lumMod val="50000"/>
                  </a:srgbClr>
                </a:solidFill>
                <a:latin typeface="メイリオ" panose="020B0604030504040204" pitchFamily="50" charset="-128"/>
              </a:rPr>
              <a:t>)</a:t>
            </a:r>
          </a:p>
          <a:p>
            <a:pPr algn="l">
              <a:lnSpc>
                <a:spcPct val="100000"/>
              </a:lnSpc>
              <a:defRPr/>
            </a:pPr>
            <a:r>
              <a:rPr lang="ja-JP" altLang="en-US" sz="1100" dirty="0">
                <a:solidFill>
                  <a:srgbClr val="44546A">
                    <a:lumMod val="50000"/>
                  </a:srgbClr>
                </a:solidFill>
                <a:latin typeface="メイリオ" panose="020B0604030504040204" pitchFamily="50" charset="-128"/>
              </a:rPr>
              <a:t>・市町村</a:t>
            </a:r>
            <a:r>
              <a:rPr lang="en-US" altLang="ja-JP" sz="1100" dirty="0">
                <a:solidFill>
                  <a:srgbClr val="44546A">
                    <a:lumMod val="50000"/>
                  </a:srgbClr>
                </a:solidFill>
                <a:latin typeface="メイリオ" panose="020B0604030504040204" pitchFamily="50" charset="-128"/>
              </a:rPr>
              <a:t>(</a:t>
            </a:r>
            <a:r>
              <a:rPr lang="ja-JP" altLang="en-US" sz="1100" dirty="0">
                <a:solidFill>
                  <a:srgbClr val="44546A">
                    <a:lumMod val="50000"/>
                  </a:srgbClr>
                </a:solidFill>
                <a:latin typeface="メイリオ" panose="020B0604030504040204" pitchFamily="50" charset="-128"/>
              </a:rPr>
              <a:t>保健所 </a:t>
            </a:r>
            <a:r>
              <a:rPr lang="en-US" altLang="ja-JP" sz="1100" dirty="0">
                <a:solidFill>
                  <a:srgbClr val="44546A">
                    <a:lumMod val="50000"/>
                  </a:srgbClr>
                </a:solidFill>
                <a:latin typeface="メイリオ" panose="020B0604030504040204" pitchFamily="50" charset="-128"/>
              </a:rPr>
              <a:t>/ </a:t>
            </a:r>
            <a:r>
              <a:rPr lang="ja-JP" altLang="en-US" sz="1100" dirty="0">
                <a:solidFill>
                  <a:srgbClr val="44546A">
                    <a:lumMod val="50000"/>
                  </a:srgbClr>
                </a:solidFill>
                <a:latin typeface="メイリオ" panose="020B0604030504040204" pitchFamily="50" charset="-128"/>
              </a:rPr>
              <a:t>障害福祉課</a:t>
            </a:r>
            <a:r>
              <a:rPr lang="en-US" altLang="ja-JP" sz="1100" dirty="0">
                <a:solidFill>
                  <a:srgbClr val="44546A">
                    <a:lumMod val="50000"/>
                  </a:srgbClr>
                </a:solidFill>
                <a:latin typeface="メイリオ" panose="020B0604030504040204" pitchFamily="50" charset="-128"/>
              </a:rPr>
              <a:t>)</a:t>
            </a:r>
            <a:endParaRPr lang="ja-JP" altLang="en-US" sz="1100" dirty="0">
              <a:solidFill>
                <a:srgbClr val="44546A">
                  <a:lumMod val="50000"/>
                </a:srgbClr>
              </a:solidFill>
              <a:latin typeface="メイリオ" panose="020B0604030504040204" pitchFamily="50" charset="-128"/>
            </a:endParaRPr>
          </a:p>
        </p:txBody>
      </p:sp>
    </p:spTree>
    <p:extLst>
      <p:ext uri="{BB962C8B-B14F-4D97-AF65-F5344CB8AC3E}">
        <p14:creationId xmlns:p14="http://schemas.microsoft.com/office/powerpoint/2010/main" val="2110364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A7D28F"/>
                </a:solidFill>
                <a:latin typeface="+mn-ea"/>
                <a:ea typeface="+mn-ea"/>
              </a:rPr>
              <a:t>精神障がいにも対応した地域包括ケアシステムの構築のための</a:t>
            </a:r>
            <a:br>
              <a:rPr lang="en-US" altLang="ja-JP" sz="2400" b="1" dirty="0">
                <a:solidFill>
                  <a:srgbClr val="A7D28F"/>
                </a:solidFill>
                <a:latin typeface="+mn-ea"/>
                <a:ea typeface="+mn-ea"/>
              </a:rPr>
            </a:br>
            <a:r>
              <a:rPr lang="ja-JP" altLang="en-US" sz="2400" b="1" dirty="0">
                <a:solidFill>
                  <a:srgbClr val="A7D28F"/>
                </a:solidFill>
                <a:latin typeface="+mn-ea"/>
                <a:ea typeface="+mn-ea"/>
              </a:rPr>
              <a:t>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02</a:t>
            </a:r>
            <a:endParaRPr lang="ja-JP" altLang="en-US" sz="4800" dirty="0">
              <a:solidFill>
                <a:srgbClr val="A7D28F"/>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505515" y="5337276"/>
            <a:ext cx="4098303" cy="1404092"/>
          </a:xfrm>
          <a:prstGeom prst="roundRect">
            <a:avLst>
              <a:gd name="adj" fmla="val 5758"/>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624496" y="5485223"/>
            <a:ext cx="3837793" cy="1282023"/>
          </a:xfrm>
          <a:prstGeom prst="rect">
            <a:avLst/>
          </a:prstGeom>
        </p:spPr>
        <p:txBody>
          <a:bodyPr vert="horz" lIns="91440" tIns="45720" rIns="91440" bIns="45720" rtlCol="0" anchor="t">
            <a:normAutofit fontScale="8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・精神科医療機関</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・市薬剤師会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・精神科訪問看護ステーション</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・障害者相談支援センター</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・地域包括支援センター</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・社会福祉協議会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・警察署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・庁内関係</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部局</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4871864" y="2129638"/>
            <a:ext cx="7056784" cy="4585955"/>
          </a:xfrm>
          <a:prstGeom prst="roundRect">
            <a:avLst>
              <a:gd name="adj" fmla="val 2940"/>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A7D28F"/>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068101" y="2620344"/>
            <a:ext cx="6572515" cy="383299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疾患のある人が、未治療や医療中断等のために地域生活が困難にならないよう、また自殺危機にある人が再び安心して生きることを継続できるよう、保健・医療・福祉・介護等による包括的ケアを提供するため、関係機関・団体等の役割の明確化と連携・協働、並びに地域づくりなど、社会全体での取り組みについて協議</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する。また、多職種チームによる訪問支援事業について進捗管理を行う。令和</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8</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年度は「こころの健康ガイドブック（仮）」の内容を検討する。</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700210" y="3501262"/>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2</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回</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511835" y="2381932"/>
            <a:ext cx="3927981" cy="543012"/>
          </a:xfrm>
          <a:prstGeom prst="rect">
            <a:avLst/>
          </a:prstGeom>
        </p:spPr>
        <p:txBody>
          <a:bodyPr vert="horz" lIns="91440" tIns="45720" rIns="91440" bIns="45720" rtlCol="0" anchor="t">
            <a:normAutofit fontScale="8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豊中市メンタルヘルス対策推進ネットワーク会議</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専門部会</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Ⅴ</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「精神障害者にかかる地域包括ケア体制づくり」</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747964" y="4390343"/>
            <a:ext cx="3691852"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豊中市保健所医療支援課精神保健係</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56684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7" y="332656"/>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情報提供</a:t>
            </a:r>
            <a:endParaRPr lang="en-US" altLang="ja-JP" sz="4400" b="1" dirty="0">
              <a:solidFill>
                <a:srgbClr val="A7D28F"/>
              </a:solidFill>
              <a:latin typeface="+mn-ea"/>
              <a:ea typeface="+mn-ea"/>
            </a:endParaRPr>
          </a:p>
        </p:txBody>
      </p:sp>
      <p:sp>
        <p:nvSpPr>
          <p:cNvPr id="27" name="楕円 26">
            <a:hlinkClick r:id="rId3" action="ppaction://hlinksldjump"/>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メイリオ" panose="020B0604030504040204" pitchFamily="50" charset="-128"/>
                <a:ea typeface="メイリオ" panose="020B0604030504040204" pitchFamily="50" charset="-128"/>
              </a:rPr>
              <a:t>03</a:t>
            </a:r>
            <a:endParaRPr lang="ja-JP" altLang="en-US" sz="4800" dirty="0">
              <a:solidFill>
                <a:srgbClr val="A7D28F"/>
              </a:solidFill>
              <a:latin typeface="メイリオ" panose="020B0604030504040204" pitchFamily="50" charset="-128"/>
              <a:ea typeface="メイリオ" panose="020B0604030504040204" pitchFamily="50" charset="-128"/>
            </a:endParaRPr>
          </a:p>
        </p:txBody>
      </p:sp>
      <p:sp>
        <p:nvSpPr>
          <p:cNvPr id="26" name="角丸四角形 1">
            <a:extLst>
              <a:ext uri="{FF2B5EF4-FFF2-40B4-BE49-F238E27FC236}">
                <a16:creationId xmlns:a16="http://schemas.microsoft.com/office/drawing/2014/main" id="{F698F395-27B3-40BA-BC86-0583CAFC50F8}"/>
              </a:ext>
            </a:extLst>
          </p:cNvPr>
          <p:cNvSpPr/>
          <p:nvPr/>
        </p:nvSpPr>
        <p:spPr>
          <a:xfrm>
            <a:off x="834691" y="2852937"/>
            <a:ext cx="10881419" cy="1656183"/>
          </a:xfrm>
          <a:prstGeom prst="roundRect">
            <a:avLst>
              <a:gd name="adj" fmla="val 1496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029575F4-0E45-4767-A258-4E7BCC89268B}"/>
              </a:ext>
            </a:extLst>
          </p:cNvPr>
          <p:cNvSpPr txBox="1">
            <a:spLocks/>
          </p:cNvSpPr>
          <p:nvPr/>
        </p:nvSpPr>
        <p:spPr>
          <a:xfrm>
            <a:off x="1133996" y="3438683"/>
            <a:ext cx="2945779" cy="55215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豊中市保健所</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14AE2309-CA60-42F6-BB3B-0DEF8619EF19}"/>
              </a:ext>
            </a:extLst>
          </p:cNvPr>
          <p:cNvSpPr txBox="1">
            <a:spLocks/>
          </p:cNvSpPr>
          <p:nvPr/>
        </p:nvSpPr>
        <p:spPr>
          <a:xfrm>
            <a:off x="3704259" y="2992656"/>
            <a:ext cx="7864350" cy="137674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00000"/>
              </a:lnSpc>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豊中市保健所</a:t>
            </a:r>
            <a:r>
              <a:rPr lang="en-US" altLang="ja-JP" sz="1600" dirty="0">
                <a:solidFill>
                  <a:srgbClr val="44546A">
                    <a:lumMod val="50000"/>
                  </a:srgbClr>
                </a:solidFill>
                <a:latin typeface="メイリオ" panose="020B0604030504040204" pitchFamily="50" charset="-128"/>
                <a:ea typeface="メイリオ" panose="020B0604030504040204" pitchFamily="50" charset="-128"/>
              </a:rPr>
              <a:t>(</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こころの健康）</a:t>
            </a:r>
            <a:r>
              <a:rPr lang="en-US" altLang="ja-JP" sz="1600" dirty="0">
                <a:solidFill>
                  <a:srgbClr val="44546A">
                    <a:lumMod val="50000"/>
                  </a:srgbClr>
                </a:solidFill>
                <a:latin typeface="メイリオ" panose="020B0604030504040204" pitchFamily="50" charset="-128"/>
                <a:ea typeface="メイリオ" panose="020B0604030504040204" pitchFamily="50" charset="-128"/>
              </a:rPr>
              <a:t>HP</a:t>
            </a:r>
          </a:p>
          <a:p>
            <a:pPr lvl="0" algn="l">
              <a:lnSpc>
                <a:spcPct val="100000"/>
              </a:lnSpc>
              <a:defRPr/>
            </a:pPr>
            <a:r>
              <a:rPr lang="en-US" altLang="ja-JP" sz="1600" dirty="0">
                <a:solidFill>
                  <a:srgbClr val="44546A">
                    <a:lumMod val="50000"/>
                  </a:srgbClr>
                </a:solidFill>
                <a:latin typeface="メイリオ" panose="020B0604030504040204" pitchFamily="50" charset="-128"/>
                <a:ea typeface="メイリオ" panose="020B0604030504040204" pitchFamily="50" charset="-128"/>
              </a:rPr>
              <a:t>https://www.city.toyonaka.osaka.jp/kenko/kenko_hokeneisei/kokoronokenkou/index.html</a:t>
            </a:r>
          </a:p>
          <a:p>
            <a:pPr lvl="0" algn="l">
              <a:lnSpc>
                <a:spcPct val="100000"/>
              </a:lnSpc>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第二期豊中市メンタルヘルス計画・アウトリーチ支援に係る事業「アプリコット」について掲載</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0" name="円/楕円 22">
            <a:extLst>
              <a:ext uri="{FF2B5EF4-FFF2-40B4-BE49-F238E27FC236}">
                <a16:creationId xmlns:a16="http://schemas.microsoft.com/office/drawing/2014/main" id="{3A62BE9F-F21A-4C2E-A9EE-8BE8C90E40D8}"/>
              </a:ext>
            </a:extLst>
          </p:cNvPr>
          <p:cNvSpPr/>
          <p:nvPr/>
        </p:nvSpPr>
        <p:spPr>
          <a:xfrm>
            <a:off x="376833" y="3189609"/>
            <a:ext cx="907044" cy="907044"/>
          </a:xfrm>
          <a:prstGeom prst="ellipse">
            <a:avLst/>
          </a:prstGeom>
          <a:solidFill>
            <a:srgbClr val="A7D28F"/>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4000" b="1" dirty="0">
                <a:solidFill>
                  <a:srgbClr val="D4ECEA"/>
                </a:solidFill>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Tree>
    <p:extLst>
      <p:ext uri="{BB962C8B-B14F-4D97-AF65-F5344CB8AC3E}">
        <p14:creationId xmlns:p14="http://schemas.microsoft.com/office/powerpoint/2010/main" val="34463052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897</Words>
  <Application>Microsoft Office PowerPoint</Application>
  <PresentationFormat>ワイド画面</PresentationFormat>
  <Paragraphs>113</Paragraphs>
  <Slides>7</Slides>
  <Notes>7</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7</vt:i4>
      </vt:variant>
    </vt:vector>
  </HeadingPairs>
  <TitlesOfParts>
    <vt:vector size="14"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2026-08-13T02:02:05Z</dcterms:modified>
</cp:coreProperties>
</file>