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15122525" cy="10693400"/>
  <p:notesSz cx="9939338" cy="14368463"/>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ldId id="266"/>
          </p14:sldIdLst>
        </p14:section>
        <p14:section name="タイトルなしのセクション" id="{EA605B47-2FFD-4E8F-81B0-CD320E167F7A}">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varScale="1">
        <p:scale>
          <a:sx n="46" d="100"/>
          <a:sy n="46" d="100"/>
        </p:scale>
        <p:origin x="1182" y="54"/>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4306737" cy="718309"/>
          </a:xfrm>
          <a:prstGeom prst="rect">
            <a:avLst/>
          </a:prstGeom>
        </p:spPr>
        <p:txBody>
          <a:bodyPr vert="horz" lIns="132700" tIns="66350" rIns="132700" bIns="66350"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9" y="0"/>
            <a:ext cx="4306737" cy="718309"/>
          </a:xfrm>
          <a:prstGeom prst="rect">
            <a:avLst/>
          </a:prstGeom>
        </p:spPr>
        <p:txBody>
          <a:bodyPr vert="horz" lIns="132700" tIns="66350" rIns="132700" bIns="66350" rtlCol="0"/>
          <a:lstStyle>
            <a:lvl1pPr algn="r">
              <a:defRPr sz="1700"/>
            </a:lvl1pPr>
          </a:lstStyle>
          <a:p>
            <a:fld id="{0C8DD1BE-2953-48A1-9B0F-C38EFFD7B669}"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1160463" y="1077913"/>
            <a:ext cx="7618412" cy="5386387"/>
          </a:xfrm>
          <a:prstGeom prst="rect">
            <a:avLst/>
          </a:prstGeom>
          <a:noFill/>
          <a:ln w="12700">
            <a:solidFill>
              <a:prstClr val="black"/>
            </a:solidFill>
          </a:ln>
        </p:spPr>
        <p:txBody>
          <a:bodyPr vert="horz" lIns="132700" tIns="66350" rIns="132700" bIns="66350" rtlCol="0" anchor="ctr"/>
          <a:lstStyle/>
          <a:p>
            <a:endParaRPr lang="ja-JP" altLang="en-US"/>
          </a:p>
        </p:txBody>
      </p:sp>
      <p:sp>
        <p:nvSpPr>
          <p:cNvPr id="5" name="ノート プレースホルダー 4"/>
          <p:cNvSpPr>
            <a:spLocks noGrp="1"/>
          </p:cNvSpPr>
          <p:nvPr>
            <p:ph type="body" sz="quarter" idx="3"/>
          </p:nvPr>
        </p:nvSpPr>
        <p:spPr>
          <a:xfrm>
            <a:off x="994403" y="6825077"/>
            <a:ext cx="7950543" cy="6464776"/>
          </a:xfrm>
          <a:prstGeom prst="rect">
            <a:avLst/>
          </a:prstGeom>
        </p:spPr>
        <p:txBody>
          <a:bodyPr vert="horz" lIns="132700" tIns="66350" rIns="132700" bIns="6635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13647860"/>
            <a:ext cx="4306737" cy="718308"/>
          </a:xfrm>
          <a:prstGeom prst="rect">
            <a:avLst/>
          </a:prstGeom>
        </p:spPr>
        <p:txBody>
          <a:bodyPr vert="horz" lIns="132700" tIns="66350" rIns="132700" bIns="66350"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9" y="13647860"/>
            <a:ext cx="4306737" cy="718308"/>
          </a:xfrm>
          <a:prstGeom prst="rect">
            <a:avLst/>
          </a:prstGeom>
        </p:spPr>
        <p:txBody>
          <a:bodyPr vert="horz" lIns="132700" tIns="66350" rIns="132700" bIns="66350" rtlCol="0" anchor="b"/>
          <a:lstStyle>
            <a:lvl1pPr algn="r">
              <a:defRPr sz="17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0463" y="1077913"/>
            <a:ext cx="7618412" cy="5386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27213998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2021/1/12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2021/1/12</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993" y="939636"/>
            <a:ext cx="3816000" cy="9612000"/>
          </a:xfrm>
          <a:prstGeom prst="roundRect">
            <a:avLst>
              <a:gd name="adj" fmla="val 5365"/>
            </a:avLst>
          </a:prstGeom>
          <a:blipFill dpi="0" rotWithShape="1">
            <a:blip r:embed="rId3">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4090957" y="921779"/>
            <a:ext cx="10959559" cy="9622131"/>
          </a:xfrm>
          <a:prstGeom prst="roundRect">
            <a:avLst>
              <a:gd name="adj" fmla="val 1748"/>
            </a:avLst>
          </a:prstGeom>
          <a:blipFill dpi="0" rotWithShape="1">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107993" y="109166"/>
            <a:ext cx="14942524" cy="468000"/>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（基本対策編、原子力災害対策編）</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の修正概要</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＜令和</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年度＞（案）</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4439854" y="733157"/>
            <a:ext cx="1728000"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6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6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201933" y="657439"/>
            <a:ext cx="1264089"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6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現行計画</a:t>
            </a:r>
            <a:endParaRPr lang="ja-JP" altLang="en-US" sz="16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198627" y="1909757"/>
            <a:ext cx="3649978" cy="4505694"/>
          </a:xfrm>
          <a:prstGeom prst="roundRect">
            <a:avLst>
              <a:gd name="adj" fmla="val 5603"/>
            </a:avLst>
          </a:prstGeom>
          <a:solidFill>
            <a:schemeClr val="bg1"/>
          </a:solidFill>
          <a:ln w="2540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341359" y="3660483"/>
            <a:ext cx="3313302" cy="584545"/>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812800" lvl="1" indent="-812800">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200" b="1" u="sng" dirty="0" smtClean="0">
                <a:solidFill>
                  <a:srgbClr val="FF0000"/>
                </a:solidFill>
                <a:latin typeface="Meiryo UI" pitchFamily="50" charset="-128"/>
                <a:ea typeface="Meiryo UI" pitchFamily="50" charset="-128"/>
                <a:cs typeface="Meiryo UI" pitchFamily="50" charset="-128"/>
              </a:rPr>
              <a:t>基本</a:t>
            </a:r>
            <a:r>
              <a:rPr lang="ja-JP" altLang="en-US" sz="12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防災</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から</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減災</a:t>
            </a: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（被害の最小化及び</a:t>
            </a:r>
            <a:r>
              <a:rPr lang="ja-JP" altLang="en-US" sz="1000" dirty="0" smtClean="0">
                <a:latin typeface="Meiryo UI" pitchFamily="50" charset="-128"/>
                <a:ea typeface="Meiryo UI" pitchFamily="50" charset="-128"/>
                <a:cs typeface="Meiryo UI" pitchFamily="50" charset="-128"/>
              </a:rPr>
              <a:t>その迅速な回復を</a:t>
            </a:r>
            <a:r>
              <a:rPr lang="ja-JP" altLang="en-US" sz="1000" dirty="0">
                <a:latin typeface="Meiryo UI" pitchFamily="50" charset="-128"/>
                <a:ea typeface="Meiryo UI" pitchFamily="50" charset="-128"/>
                <a:cs typeface="Meiryo UI" pitchFamily="50" charset="-128"/>
              </a:rPr>
              <a:t>図る</a:t>
            </a:r>
            <a:r>
              <a:rPr lang="ja-JP" altLang="en-US" sz="1000" dirty="0" smtClean="0">
                <a:latin typeface="Meiryo UI" pitchFamily="50" charset="-128"/>
                <a:ea typeface="Meiryo UI" pitchFamily="50" charset="-128"/>
                <a:cs typeface="Meiryo UI" pitchFamily="50" charset="-128"/>
              </a:rPr>
              <a:t>）の考え方へ</a:t>
            </a:r>
            <a:endParaRPr lang="en-US" altLang="ja-JP" sz="10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344273" y="5062528"/>
            <a:ext cx="3310387" cy="1076260"/>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2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en-US" altLang="ja-JP" sz="1000" dirty="0">
                <a:latin typeface="Meiryo UI" pitchFamily="50" charset="-128"/>
                <a:ea typeface="Meiryo UI" pitchFamily="50" charset="-128"/>
                <a:cs typeface="Meiryo UI" pitchFamily="50" charset="-128"/>
              </a:rPr>
              <a:t>Ⅰ</a:t>
            </a:r>
            <a:r>
              <a:rPr lang="ja-JP" altLang="en-US" sz="1000" dirty="0">
                <a:latin typeface="Meiryo UI" pitchFamily="50" charset="-128"/>
                <a:ea typeface="Meiryo UI" pitchFamily="50" charset="-128"/>
                <a:cs typeface="Meiryo UI" pitchFamily="50" charset="-128"/>
              </a:rPr>
              <a:t>命を</a:t>
            </a:r>
            <a:r>
              <a:rPr lang="ja-JP" altLang="en-US" sz="1000" dirty="0" smtClean="0">
                <a:latin typeface="Meiryo UI" pitchFamily="50" charset="-128"/>
                <a:ea typeface="Meiryo UI" pitchFamily="50" charset="-128"/>
                <a:cs typeface="Meiryo UI" pitchFamily="50" charset="-128"/>
              </a:rPr>
              <a:t>守る</a:t>
            </a: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Ⅱ</a:t>
            </a:r>
            <a:r>
              <a:rPr lang="ja-JP" altLang="en-US" sz="1000" dirty="0">
                <a:latin typeface="Meiryo UI" pitchFamily="50" charset="-128"/>
                <a:ea typeface="Meiryo UI" pitchFamily="50" charset="-128"/>
                <a:cs typeface="Meiryo UI" pitchFamily="50" charset="-128"/>
              </a:rPr>
              <a:t>命を</a:t>
            </a:r>
            <a:r>
              <a:rPr lang="ja-JP" altLang="en-US" sz="1000" dirty="0" smtClean="0">
                <a:latin typeface="Meiryo UI" pitchFamily="50" charset="-128"/>
                <a:ea typeface="Meiryo UI" pitchFamily="50" charset="-128"/>
                <a:cs typeface="Meiryo UI" pitchFamily="50" charset="-128"/>
              </a:rPr>
              <a:t>つなぐ</a:t>
            </a:r>
            <a:endParaRPr lang="en-US" altLang="ja-JP" sz="10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Ⅲ</a:t>
            </a:r>
            <a:r>
              <a:rPr lang="ja-JP" altLang="en-US" sz="1000" dirty="0">
                <a:latin typeface="Meiryo UI" pitchFamily="50" charset="-128"/>
                <a:ea typeface="Meiryo UI" pitchFamily="50" charset="-128"/>
                <a:cs typeface="Meiryo UI" pitchFamily="50" charset="-128"/>
              </a:rPr>
              <a:t>必要不可欠</a:t>
            </a:r>
            <a:r>
              <a:rPr lang="ja-JP" altLang="en-US" sz="1000" dirty="0" smtClean="0">
                <a:latin typeface="Meiryo UI" pitchFamily="50" charset="-128"/>
                <a:ea typeface="Meiryo UI" pitchFamily="50" charset="-128"/>
                <a:cs typeface="Meiryo UI" pitchFamily="50" charset="-128"/>
              </a:rPr>
              <a:t>な行政</a:t>
            </a:r>
            <a:r>
              <a:rPr lang="ja-JP" altLang="en-US" sz="1000" dirty="0">
                <a:latin typeface="Meiryo UI" pitchFamily="50" charset="-128"/>
                <a:ea typeface="Meiryo UI" pitchFamily="50" charset="-128"/>
                <a:cs typeface="Meiryo UI" pitchFamily="50" charset="-128"/>
              </a:rPr>
              <a:t>機能の</a:t>
            </a:r>
            <a:r>
              <a:rPr lang="ja-JP" altLang="en-US" sz="1000" dirty="0" smtClean="0">
                <a:latin typeface="Meiryo UI" pitchFamily="50" charset="-128"/>
                <a:ea typeface="Meiryo UI" pitchFamily="50" charset="-128"/>
                <a:cs typeface="Meiryo UI" pitchFamily="50" charset="-128"/>
              </a:rPr>
              <a:t>維持</a:t>
            </a:r>
            <a:endParaRPr lang="en-US" altLang="ja-JP" sz="10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Ⅳ</a:t>
            </a:r>
            <a:r>
              <a:rPr lang="ja-JP" altLang="en-US" sz="1000" dirty="0">
                <a:latin typeface="Meiryo UI" pitchFamily="50" charset="-128"/>
                <a:ea typeface="Meiryo UI" pitchFamily="50" charset="-128"/>
                <a:cs typeface="Meiryo UI" pitchFamily="50" charset="-128"/>
              </a:rPr>
              <a:t>経済活動</a:t>
            </a:r>
            <a:r>
              <a:rPr lang="ja-JP" altLang="en-US" sz="1000" dirty="0" smtClean="0">
                <a:latin typeface="Meiryo UI" pitchFamily="50" charset="-128"/>
                <a:ea typeface="Meiryo UI" pitchFamily="50" charset="-128"/>
                <a:cs typeface="Meiryo UI" pitchFamily="50" charset="-128"/>
              </a:rPr>
              <a:t>の機能維持</a:t>
            </a:r>
            <a:endParaRPr lang="en-US" altLang="ja-JP" sz="10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ja-JP" altLang="en-US" sz="1000" dirty="0">
                <a:latin typeface="Meiryo UI" pitchFamily="50" charset="-128"/>
                <a:ea typeface="Meiryo UI" pitchFamily="50" charset="-128"/>
                <a:cs typeface="Meiryo UI" pitchFamily="50" charset="-128"/>
              </a:rPr>
              <a:t>　</a:t>
            </a: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Ⅴ</a:t>
            </a:r>
            <a:r>
              <a:rPr lang="ja-JP" altLang="en-US" sz="1000" dirty="0">
                <a:latin typeface="Meiryo UI" pitchFamily="50" charset="-128"/>
                <a:ea typeface="Meiryo UI" pitchFamily="50" charset="-128"/>
                <a:cs typeface="Meiryo UI" pitchFamily="50" charset="-128"/>
              </a:rPr>
              <a:t>迅速な復旧・復興</a:t>
            </a:r>
            <a:endParaRPr lang="en-US" altLang="ja-JP" sz="1000" dirty="0">
              <a:latin typeface="Meiryo UI" pitchFamily="50" charset="-128"/>
              <a:ea typeface="Meiryo UI" pitchFamily="50" charset="-128"/>
              <a:cs typeface="Meiryo UI" pitchFamily="50" charset="-128"/>
            </a:endParaRPr>
          </a:p>
        </p:txBody>
      </p:sp>
      <p:sp>
        <p:nvSpPr>
          <p:cNvPr id="86" name="メモ 85"/>
          <p:cNvSpPr/>
          <p:nvPr/>
        </p:nvSpPr>
        <p:spPr>
          <a:xfrm>
            <a:off x="198627" y="1370357"/>
            <a:ext cx="3649978" cy="1928610"/>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2000"/>
              </a:lnSpc>
            </a:pPr>
            <a:r>
              <a:rPr lang="ja-JP" altLang="en-US" sz="9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大阪府防災会議では、南海トラフ巨大地震による被害に対応するため、</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、５つの基本方針を掲げた「大阪府地域防災計画」を平成</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下矢印 86"/>
          <p:cNvSpPr>
            <a:spLocks noChangeArrowheads="1"/>
          </p:cNvSpPr>
          <p:nvPr/>
        </p:nvSpPr>
        <p:spPr bwMode="auto">
          <a:xfrm>
            <a:off x="1317240" y="4458011"/>
            <a:ext cx="1636713" cy="460833"/>
          </a:xfrm>
          <a:prstGeom prst="downArrow">
            <a:avLst>
              <a:gd name="adj1" fmla="val 58868"/>
              <a:gd name="adj2" fmla="val 73049"/>
            </a:avLst>
          </a:prstGeom>
          <a:solidFill>
            <a:srgbClr val="FF0000"/>
          </a:solidFill>
          <a:ln w="9525" algn="ctr">
            <a:solidFill>
              <a:schemeClr val="tx1"/>
            </a:solidFill>
            <a:round/>
            <a:headEnd/>
            <a:tailEnd/>
          </a:ln>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grpSp>
        <p:nvGrpSpPr>
          <p:cNvPr id="3" name="グループ化 2"/>
          <p:cNvGrpSpPr/>
          <p:nvPr/>
        </p:nvGrpSpPr>
        <p:grpSpPr>
          <a:xfrm>
            <a:off x="205276" y="6744568"/>
            <a:ext cx="3643113" cy="3642692"/>
            <a:chOff x="435178" y="6240512"/>
            <a:chExt cx="3643113" cy="3642692"/>
          </a:xfrm>
        </p:grpSpPr>
        <p:sp>
          <p:nvSpPr>
            <p:cNvPr id="89" name="角丸四角形 88"/>
            <p:cNvSpPr>
              <a:spLocks noChangeArrowheads="1"/>
            </p:cNvSpPr>
            <p:nvPr/>
          </p:nvSpPr>
          <p:spPr bwMode="auto">
            <a:xfrm>
              <a:off x="437065" y="6402267"/>
              <a:ext cx="3641226" cy="3480937"/>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0" name="グループ化 89"/>
            <p:cNvGrpSpPr/>
            <p:nvPr/>
          </p:nvGrpSpPr>
          <p:grpSpPr>
            <a:xfrm>
              <a:off x="435178" y="6240512"/>
              <a:ext cx="3449384" cy="3400409"/>
              <a:chOff x="451520" y="7070700"/>
              <a:chExt cx="3449384" cy="3400409"/>
            </a:xfrm>
          </p:grpSpPr>
          <p:sp>
            <p:nvSpPr>
              <p:cNvPr id="91" name="タイトル 2"/>
              <p:cNvSpPr txBox="1">
                <a:spLocks/>
              </p:cNvSpPr>
              <p:nvPr/>
            </p:nvSpPr>
            <p:spPr bwMode="auto">
              <a:xfrm>
                <a:off x="451520" y="7070700"/>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92" name="正方形/長方形 91"/>
              <p:cNvSpPr/>
              <p:nvPr/>
            </p:nvSpPr>
            <p:spPr>
              <a:xfrm>
                <a:off x="1686904" y="7677182"/>
                <a:ext cx="221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612983" y="7677182"/>
                <a:ext cx="977479"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119"/>
              <p:cNvSpPr txBox="1"/>
              <p:nvPr/>
            </p:nvSpPr>
            <p:spPr>
              <a:xfrm>
                <a:off x="508160" y="9783670"/>
                <a:ext cx="2994396" cy="230832"/>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607686" y="10096923"/>
                <a:ext cx="900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1794938" y="10096923"/>
                <a:ext cx="900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2995670" y="10094752"/>
                <a:ext cx="900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8" name="直線矢印コネクタ 97"/>
              <p:cNvCxnSpPr>
                <a:stCxn id="95" idx="3"/>
                <a:endCxn id="96" idx="1"/>
              </p:cNvCxnSpPr>
              <p:nvPr/>
            </p:nvCxnSpPr>
            <p:spPr>
              <a:xfrm>
                <a:off x="1507686" y="10284016"/>
                <a:ext cx="2872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6" idx="3"/>
              </p:cNvCxnSpPr>
              <p:nvPr/>
            </p:nvCxnSpPr>
            <p:spPr>
              <a:xfrm flipV="1">
                <a:off x="2694938" y="10281846"/>
                <a:ext cx="288000" cy="217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731913" y="7982757"/>
                <a:ext cx="756000"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731913" y="8740221"/>
                <a:ext cx="756000"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1773131" y="7982757"/>
                <a:ext cx="972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1773131" y="8733047"/>
                <a:ext cx="972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1773131" y="8357902"/>
                <a:ext cx="972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1773131" y="9108191"/>
                <a:ext cx="972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2834834" y="8357902"/>
                <a:ext cx="972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7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2834834" y="7982757"/>
                <a:ext cx="972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8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8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2834834" y="8733047"/>
                <a:ext cx="972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1" name="角丸四角形 110"/>
          <p:cNvSpPr/>
          <p:nvPr/>
        </p:nvSpPr>
        <p:spPr>
          <a:xfrm>
            <a:off x="5492061" y="-53900"/>
            <a:ext cx="8235569" cy="2256491"/>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marL="278669" indent="-278669">
              <a:lnSpc>
                <a:spcPts val="1400"/>
              </a:lnSpc>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ts val="17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lnSpc>
                <a:spcPct val="150000"/>
              </a:lnSpc>
            </a:pP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角丸四角形 65"/>
          <p:cNvSpPr/>
          <p:nvPr/>
        </p:nvSpPr>
        <p:spPr>
          <a:xfrm>
            <a:off x="9775160" y="5265395"/>
            <a:ext cx="5127641" cy="5220000"/>
          </a:xfrm>
          <a:prstGeom prst="roundRect">
            <a:avLst>
              <a:gd name="adj" fmla="val 5255"/>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400" dirty="0"/>
          </a:p>
        </p:txBody>
      </p:sp>
      <p:sp>
        <p:nvSpPr>
          <p:cNvPr id="63" name="角丸四角形 62"/>
          <p:cNvSpPr/>
          <p:nvPr/>
        </p:nvSpPr>
        <p:spPr>
          <a:xfrm>
            <a:off x="9666461" y="5326013"/>
            <a:ext cx="5149251" cy="4118211"/>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216000" tIns="144000" rIns="110867" bIns="70401" rtlCol="0" anchor="t">
            <a:normAutofit/>
          </a:bodyPr>
          <a:lstStyle/>
          <a:p>
            <a:pPr lvl="0">
              <a:lnSpc>
                <a:spcPct val="150000"/>
              </a:lnSpc>
              <a:spcBef>
                <a:spcPts val="600"/>
              </a:spcBef>
            </a:pP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想定</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し得る最大規模の高潮による浸水想定への</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想定し得る最大規模の高潮の発生が予想される場合の災害モード宣言の発信</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これまで経験したことがない規模の台風が接近している場合の身の安全確保の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呼びかけ</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pPr>
            <a:endParaRPr lang="en-US" altLang="ja-JP" sz="8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pPr>
            <a:endParaRPr lang="en-US" altLang="ja-JP" sz="8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pPr>
            <a:endParaRPr lang="en-US" altLang="ja-JP" sz="8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空き家等の二次災害防止対策</a:t>
            </a:r>
            <a:endParaRPr lang="en-US" altLang="ja-JP"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55600" lvl="0" indent="-355600">
              <a:lnSpc>
                <a:spcPct val="90000"/>
              </a:lnSpc>
              <a:spcBef>
                <a:spcPts val="600"/>
              </a:spcBef>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空き家等の所有者等の特定や空き家等の適正管理に係る意識啓発に努める等</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、二次災害防止</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0" name="横巻き 169"/>
          <p:cNvSpPr/>
          <p:nvPr/>
        </p:nvSpPr>
        <p:spPr>
          <a:xfrm>
            <a:off x="10063435" y="4914652"/>
            <a:ext cx="4519872" cy="608400"/>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r>
              <a:rPr lang="en-US" altLang="ja-JP"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Ⅱ</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府の最新の防災対策を踏まえた修正</a:t>
            </a:r>
            <a:endPar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フリーフォーム 55"/>
          <p:cNvSpPr/>
          <p:nvPr/>
        </p:nvSpPr>
        <p:spPr>
          <a:xfrm>
            <a:off x="4165799" y="1470387"/>
            <a:ext cx="10737002" cy="9015007"/>
          </a:xfrm>
          <a:custGeom>
            <a:avLst/>
            <a:gdLst>
              <a:gd name="connsiteX0" fmla="*/ 605815 w 10737002"/>
              <a:gd name="connsiteY0" fmla="*/ 0 h 9015007"/>
              <a:gd name="connsiteX1" fmla="*/ 10561349 w 10737002"/>
              <a:gd name="connsiteY1" fmla="*/ 0 h 9015007"/>
              <a:gd name="connsiteX2" fmla="*/ 10737002 w 10737002"/>
              <a:gd name="connsiteY2" fmla="*/ 175653 h 9015007"/>
              <a:gd name="connsiteX3" fmla="*/ 10737002 w 10737002"/>
              <a:gd name="connsiteY3" fmla="*/ 3166930 h 9015007"/>
              <a:gd name="connsiteX4" fmla="*/ 10561349 w 10737002"/>
              <a:gd name="connsiteY4" fmla="*/ 3342583 h 9015007"/>
              <a:gd name="connsiteX5" fmla="*/ 5413573 w 10737002"/>
              <a:gd name="connsiteY5" fmla="*/ 3342583 h 9015007"/>
              <a:gd name="connsiteX6" fmla="*/ 5413573 w 10737002"/>
              <a:gd name="connsiteY6" fmla="*/ 8730524 h 9015007"/>
              <a:gd name="connsiteX7" fmla="*/ 5129090 w 10737002"/>
              <a:gd name="connsiteY7" fmla="*/ 9015007 h 9015007"/>
              <a:gd name="connsiteX8" fmla="*/ 284483 w 10737002"/>
              <a:gd name="connsiteY8" fmla="*/ 9015007 h 9015007"/>
              <a:gd name="connsiteX9" fmla="*/ 0 w 10737002"/>
              <a:gd name="connsiteY9" fmla="*/ 8730524 h 9015007"/>
              <a:gd name="connsiteX10" fmla="*/ 0 w 10737002"/>
              <a:gd name="connsiteY10" fmla="*/ 294375 h 9015007"/>
              <a:gd name="connsiteX11" fmla="*/ 284483 w 10737002"/>
              <a:gd name="connsiteY11" fmla="*/ 9892 h 9015007"/>
              <a:gd name="connsiteX12" fmla="*/ 556819 w 10737002"/>
              <a:gd name="connsiteY12" fmla="*/ 9892 h 9015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737002" h="9015007">
                <a:moveTo>
                  <a:pt x="605815" y="0"/>
                </a:moveTo>
                <a:lnTo>
                  <a:pt x="10561349" y="0"/>
                </a:lnTo>
                <a:cubicBezTo>
                  <a:pt x="10658359" y="0"/>
                  <a:pt x="10737002" y="78643"/>
                  <a:pt x="10737002" y="175653"/>
                </a:cubicBezTo>
                <a:lnTo>
                  <a:pt x="10737002" y="3166930"/>
                </a:lnTo>
                <a:cubicBezTo>
                  <a:pt x="10737002" y="3263940"/>
                  <a:pt x="10658359" y="3342583"/>
                  <a:pt x="10561349" y="3342583"/>
                </a:cubicBezTo>
                <a:lnTo>
                  <a:pt x="5413573" y="3342583"/>
                </a:lnTo>
                <a:lnTo>
                  <a:pt x="5413573" y="8730524"/>
                </a:lnTo>
                <a:cubicBezTo>
                  <a:pt x="5413573" y="8887640"/>
                  <a:pt x="5286206" y="9015007"/>
                  <a:pt x="5129090" y="9015007"/>
                </a:cubicBezTo>
                <a:lnTo>
                  <a:pt x="284483" y="9015007"/>
                </a:lnTo>
                <a:cubicBezTo>
                  <a:pt x="127367" y="9015007"/>
                  <a:pt x="0" y="8887640"/>
                  <a:pt x="0" y="8730524"/>
                </a:cubicBezTo>
                <a:lnTo>
                  <a:pt x="0" y="294375"/>
                </a:lnTo>
                <a:cubicBezTo>
                  <a:pt x="0" y="137259"/>
                  <a:pt x="127367" y="9892"/>
                  <a:pt x="284483" y="9892"/>
                </a:cubicBezTo>
                <a:lnTo>
                  <a:pt x="556819" y="9892"/>
                </a:lnTo>
                <a:close/>
              </a:path>
            </a:pathLst>
          </a:custGeom>
          <a:solidFill>
            <a:schemeClr val="bg1"/>
          </a:solidFill>
        </p:spPr>
        <p:style>
          <a:lnRef idx="2">
            <a:schemeClr val="accent6"/>
          </a:lnRef>
          <a:fillRef idx="1">
            <a:schemeClr val="lt1"/>
          </a:fillRef>
          <a:effectRef idx="0">
            <a:schemeClr val="accent6"/>
          </a:effectRef>
          <a:fontRef idx="minor">
            <a:schemeClr val="dk1"/>
          </a:fontRef>
        </p:style>
        <p:txBody>
          <a:bodyPr wrap="square" rtlCol="0" anchor="ctr">
            <a:noAutofit/>
          </a:bodyPr>
          <a:lstStyle/>
          <a:p>
            <a:endParaRPr kumimoji="1" lang="ja-JP" altLang="en-US" sz="1400" dirty="0"/>
          </a:p>
        </p:txBody>
      </p:sp>
      <p:sp>
        <p:nvSpPr>
          <p:cNvPr id="68" name="横巻き 67"/>
          <p:cNvSpPr/>
          <p:nvPr/>
        </p:nvSpPr>
        <p:spPr>
          <a:xfrm>
            <a:off x="4660968" y="1192071"/>
            <a:ext cx="4680520" cy="608400"/>
          </a:xfrm>
          <a:prstGeom prst="horizontalScroll">
            <a:avLst/>
          </a:prstGeom>
          <a:solidFill>
            <a:srgbClr val="E7EFF9"/>
          </a:solidFill>
          <a:ln w="6350">
            <a:solidFill>
              <a:schemeClr val="accent1">
                <a:shade val="5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none"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en-US" altLang="ja-JP"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Ⅰ</a:t>
            </a:r>
            <a:r>
              <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国</a:t>
            </a:r>
            <a:r>
              <a:rPr lang="ja-JP" altLang="en-US" sz="1800" b="1"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の防災基本計画の修正を踏まえた修正</a:t>
            </a:r>
            <a:endParaRPr lang="ja-JP" altLang="en-US" sz="18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角丸四角形 68"/>
          <p:cNvSpPr/>
          <p:nvPr/>
        </p:nvSpPr>
        <p:spPr>
          <a:xfrm>
            <a:off x="4178010" y="1804196"/>
            <a:ext cx="5258875" cy="8338610"/>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lvl="0" indent="-278669">
              <a:lnSpc>
                <a:spcPct val="150000"/>
              </a:lnSpc>
              <a:spcBef>
                <a:spcPts val="600"/>
              </a:spcBef>
            </a:pP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 令和</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元年東日本台風に係る検証を踏まえた修正</a:t>
            </a:r>
            <a:endParaRPr lang="en-US" altLang="ja-JP"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リスクと取るべき行動の理解促進</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ハザードマップ等の配布・回覧時に居住地域の災害リスクやとるべき行動等を周知</a:t>
            </a:r>
          </a:p>
          <a:p>
            <a:pPr marL="363538" lvl="0" indent="-360000">
              <a:lnSpc>
                <a:spcPct val="90000"/>
              </a:lnSpc>
              <a:spcBef>
                <a:spcPts val="300"/>
              </a:spcBef>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避難に関する情報の意味（安全な場所にいる人まで避難場所に</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行く必要</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がない等</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理解促進</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endParaRPr lang="en-US" altLang="ja-JP" sz="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3538" lvl="0" indent="-360000">
              <a:lnSpc>
                <a:spcPct val="90000"/>
              </a:lnSpc>
              <a:spcBef>
                <a:spcPts val="300"/>
              </a:spcBef>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豪雨時等の事業者によるテレワーク、時差出勤、計画的休業等の適切な外出抑制の実施　</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Bef>
                <a:spcPts val="300"/>
              </a:spcBef>
            </a:pP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Bef>
                <a:spcPts val="300"/>
              </a:spcBef>
            </a:pP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Bef>
                <a:spcPts val="300"/>
              </a:spcBef>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Bef>
                <a:spcPts val="300"/>
              </a:spcBef>
            </a:pPr>
            <a:endParaRPr lang="en-US" altLang="ja-JP"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Bef>
                <a:spcPts val="300"/>
              </a:spcBef>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② 令和</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元年房総半島台風に係る検証を踏まえた修正</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◆長期</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停電・通信障害への対応強化</a:t>
            </a:r>
            <a:endParaRPr lang="en-US" altLang="ja-JP" sz="1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pP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病院等重要施設の非常用電源確保の推進</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 重要施設の非常用電源設置状況等のリスト化等、電源車等の配備調整の</a:t>
            </a: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円滑化</a:t>
            </a: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50000"/>
              </a:lnSpc>
              <a:spcBef>
                <a:spcPts val="600"/>
              </a:spcBef>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被災者</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への物資支援の充実</a:t>
            </a:r>
            <a:endPar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r>
              <a:rPr lang="ja-JP" altLang="en-US"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物資調達・輸送調整等支援システムを活用した効率的な物資支援の推進</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角丸四角形 51"/>
          <p:cNvSpPr/>
          <p:nvPr/>
        </p:nvSpPr>
        <p:spPr>
          <a:xfrm>
            <a:off x="9748841" y="1754751"/>
            <a:ext cx="5025797" cy="2449903"/>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lvl="0">
              <a:lnSpc>
                <a:spcPct val="50000"/>
              </a:lnSpc>
              <a:spcBef>
                <a:spcPts val="300"/>
              </a:spcBef>
            </a:pP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 災害</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時の新型コロナウイルス感染症対策を踏まえた修正</a:t>
            </a:r>
            <a:endParaRPr lang="en-US" altLang="ja-JP"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避難所における新型コロナウイルス感染症を含む感染症対策の平時からの検討、実施</a:t>
            </a: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1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030155310"/>
              </p:ext>
            </p:extLst>
          </p:nvPr>
        </p:nvGraphicFramePr>
        <p:xfrm>
          <a:off x="4372159" y="2963698"/>
          <a:ext cx="4845286" cy="1907640"/>
        </p:xfrm>
        <a:graphic>
          <a:graphicData uri="http://schemas.openxmlformats.org/drawingml/2006/table">
            <a:tbl>
              <a:tblPr/>
              <a:tblGrid>
                <a:gridCol w="2422643">
                  <a:extLst>
                    <a:ext uri="{9D8B030D-6E8A-4147-A177-3AD203B41FA5}">
                      <a16:colId xmlns:a16="http://schemas.microsoft.com/office/drawing/2014/main" val="1486332131"/>
                    </a:ext>
                  </a:extLst>
                </a:gridCol>
                <a:gridCol w="2422643">
                  <a:extLst>
                    <a:ext uri="{9D8B030D-6E8A-4147-A177-3AD203B41FA5}">
                      <a16:colId xmlns:a16="http://schemas.microsoft.com/office/drawing/2014/main" val="418471307"/>
                    </a:ext>
                  </a:extLst>
                </a:gridCol>
              </a:tblGrid>
              <a:tr h="216000">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大阪府地域防災計画　修正案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明朝" panose="02020609040205080304" pitchFamily="17" charset="-128"/>
                          <a:ea typeface="ＭＳ 明朝" panose="02020609040205080304" pitchFamily="17" charset="-128"/>
                        </a:rPr>
                        <a:t>防災基本計画　令和２年５月修正</a:t>
                      </a:r>
                    </a:p>
                  </a:txBody>
                  <a:tcPr anchor="ct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420399541"/>
                  </a:ext>
                </a:extLst>
              </a:tr>
              <a:tr h="302150">
                <a:tc>
                  <a:txBody>
                    <a:bodyPr/>
                    <a:lstStyle/>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P132</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災害予防対策　第３章 第５節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第１　土砂災害警戒区域等における防災対策</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６　土砂災害リスク及び避難に関する情報の周知</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市町村は、ハザードマップ等の配布又は回覧に際しては、居住する地域の災害リスクや住宅の条件等を考慮したうえでとるべき行動や適切な避難先を判断できるよう周知に努めるとともに、安全な場所にいる人まで避難場所に行く必要がないこと、避難先として安全な親戚・知人宅等も選択肢としてあること、警戒レベル４で「危険な場所から全員避難」すべきこと等の避難に関する情報の意味の理解の促進に努めるものとする。</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pPr marL="0" marR="0" lvl="0" indent="0" algn="l" defTabSz="1408010" rtl="0" eaLnBrk="1" fontAlgn="auto" latinLnBrk="0" hangingPunct="1">
                        <a:lnSpc>
                          <a:spcPct val="100000"/>
                        </a:lnSpc>
                        <a:spcBef>
                          <a:spcPts val="0"/>
                        </a:spcBef>
                        <a:spcAft>
                          <a:spcPts val="0"/>
                        </a:spcAft>
                        <a:buClrTx/>
                        <a:buSzTx/>
                        <a:buFontTx/>
                        <a:buNone/>
                        <a:tabLst/>
                        <a:defRPr/>
                      </a:pPr>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※P132</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災害予防対策　第３章 第４節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pPr marL="87313" marR="0" lvl="0" indent="-87313"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a:t>
                      </a:r>
                      <a:r>
                        <a:rPr kumimoji="1" lang="zh-TW" altLang="en-US" sz="700" dirty="0" smtClean="0">
                          <a:solidFill>
                            <a:schemeClr val="tx1"/>
                          </a:solidFill>
                          <a:latin typeface="ＭＳ ゴシック" panose="020B0609070205080204" pitchFamily="49" charset="-128"/>
                          <a:ea typeface="ＭＳ ゴシック" panose="020B0609070205080204" pitchFamily="49" charset="-128"/>
                        </a:rPr>
                        <a:t>第４　水害減災対策</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３　洪水・高潮リスクの開示　に同趣旨の内容を追記</a:t>
                      </a:r>
                      <a:endParaRPr kumimoji="1" lang="ja-JP" altLang="en-US" sz="7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mpd="sng">
                      <a:solidFill>
                        <a:schemeClr val="tx1"/>
                      </a:solidFill>
                      <a:prstDash val="dash"/>
                    </a:lnT>
                    <a:lnB w="12700" cap="flat" cmpd="sng" algn="ctr">
                      <a:solidFill>
                        <a:schemeClr val="tx1"/>
                      </a:solidFill>
                      <a:prstDash val="solid"/>
                      <a:round/>
                      <a:headEnd type="none" w="med" len="med"/>
                      <a:tailEnd type="none" w="med" len="med"/>
                    </a:lnB>
                  </a:tcPr>
                </a:tc>
                <a:tc>
                  <a:txBody>
                    <a:bodyPr/>
                    <a:lstStyle/>
                    <a:p>
                      <a:pPr marL="0" marR="0" lvl="0" indent="0"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明朝" panose="02020609040205080304" pitchFamily="17" charset="-128"/>
                          <a:ea typeface="ＭＳ 明朝" panose="02020609040205080304" pitchFamily="17" charset="-128"/>
                        </a:rPr>
                        <a:t>　ハザードマップ等の配布又は回覧に際しては，居住する地域の災害リスクや住宅の条件等を考慮したうえでとるべき行動や適切な避難先を判断できるよう周知に努めるとともに，安全な場所にいる人まで避難場所に行く必要がないこと，避難先として安全な親戚・知人宅等も選択肢としてあること，警戒レベル４で「危険な場所から全員避難」すべきこと等の避難に関する情報の意味の理解の促進に努めるものとする。</a:t>
                      </a:r>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p>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95935249"/>
                  </a:ext>
                </a:extLst>
              </a:tr>
            </a:tbl>
          </a:graphicData>
        </a:graphic>
      </p:graphicFrame>
      <p:graphicFrame>
        <p:nvGraphicFramePr>
          <p:cNvPr id="49" name="表 48"/>
          <p:cNvGraphicFramePr>
            <a:graphicFrameLocks noGrp="1"/>
          </p:cNvGraphicFramePr>
          <p:nvPr>
            <p:extLst>
              <p:ext uri="{D42A27DB-BD31-4B8C-83A1-F6EECF244321}">
                <p14:modId xmlns:p14="http://schemas.microsoft.com/office/powerpoint/2010/main" val="4162746360"/>
              </p:ext>
            </p:extLst>
          </p:nvPr>
        </p:nvGraphicFramePr>
        <p:xfrm>
          <a:off x="4372523" y="5155558"/>
          <a:ext cx="4844922" cy="1054200"/>
        </p:xfrm>
        <a:graphic>
          <a:graphicData uri="http://schemas.openxmlformats.org/drawingml/2006/table">
            <a:tbl>
              <a:tblPr/>
              <a:tblGrid>
                <a:gridCol w="2422461">
                  <a:extLst>
                    <a:ext uri="{9D8B030D-6E8A-4147-A177-3AD203B41FA5}">
                      <a16:colId xmlns:a16="http://schemas.microsoft.com/office/drawing/2014/main" val="1486332131"/>
                    </a:ext>
                  </a:extLst>
                </a:gridCol>
                <a:gridCol w="2422461">
                  <a:extLst>
                    <a:ext uri="{9D8B030D-6E8A-4147-A177-3AD203B41FA5}">
                      <a16:colId xmlns:a16="http://schemas.microsoft.com/office/drawing/2014/main" val="418471307"/>
                    </a:ext>
                  </a:extLst>
                </a:gridCol>
              </a:tblGrid>
              <a:tr h="216000">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大阪府地域防災計画　修正案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明朝" panose="02020609040205080304" pitchFamily="17" charset="-128"/>
                          <a:ea typeface="ＭＳ 明朝" panose="02020609040205080304" pitchFamily="17" charset="-128"/>
                        </a:rPr>
                        <a:t>防災基本計画　令和２年５月修正</a:t>
                      </a:r>
                    </a:p>
                  </a:txBody>
                  <a:tcPr anchor="ct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420399541"/>
                  </a:ext>
                </a:extLst>
              </a:tr>
              <a:tr h="302150">
                <a:tc>
                  <a:txBody>
                    <a:bodyPr/>
                    <a:lstStyle/>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P97</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災害予防対策　第２章 第４節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１　事業者</a:t>
                      </a:r>
                    </a:p>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(3) </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その他</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ウ　豪雨や暴風などで屋外移動が危険な状況であるときに従業員等が屋外を移動することのないよう、テレワークの実施、時差出勤、計画的休業など不要不急の外出を控えさせるための適切な措置を講ずるよう努める。</a:t>
                      </a:r>
                      <a:endParaRPr kumimoji="1" lang="ja-JP" altLang="en-US" sz="7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明朝" panose="02020609040205080304" pitchFamily="17" charset="-128"/>
                          <a:ea typeface="ＭＳ 明朝" panose="02020609040205080304" pitchFamily="17" charset="-128"/>
                        </a:rPr>
                        <a:t>　</a:t>
                      </a:r>
                      <a:r>
                        <a:rPr kumimoji="1" lang="ja-JP" altLang="en-US" sz="700" dirty="0" smtClean="0">
                          <a:latin typeface="ＭＳ 明朝" panose="02020609040205080304" pitchFamily="17" charset="-128"/>
                          <a:ea typeface="ＭＳ 明朝" panose="02020609040205080304" pitchFamily="17" charset="-128"/>
                        </a:rPr>
                        <a:t>事業者は，豪雨や暴風などで屋外移動が危険な状況であるときに従業員等が屋外を移動することのないよう，テレワークの実施，時差出勤，計画的休業など不要不急の外出を控えさせるための適切な措置を講ずるよう努めるものとする。</a:t>
                      </a:r>
                    </a:p>
                    <a:p>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95935249"/>
                  </a:ext>
                </a:extLst>
              </a:tr>
            </a:tbl>
          </a:graphicData>
        </a:graphic>
      </p:graphicFrame>
      <p:graphicFrame>
        <p:nvGraphicFramePr>
          <p:cNvPr id="46" name="表 45"/>
          <p:cNvGraphicFramePr>
            <a:graphicFrameLocks noGrp="1"/>
          </p:cNvGraphicFramePr>
          <p:nvPr>
            <p:extLst>
              <p:ext uri="{D42A27DB-BD31-4B8C-83A1-F6EECF244321}">
                <p14:modId xmlns:p14="http://schemas.microsoft.com/office/powerpoint/2010/main" val="1323126962"/>
              </p:ext>
            </p:extLst>
          </p:nvPr>
        </p:nvGraphicFramePr>
        <p:xfrm>
          <a:off x="4371942" y="7218346"/>
          <a:ext cx="4845502" cy="1480920"/>
        </p:xfrm>
        <a:graphic>
          <a:graphicData uri="http://schemas.openxmlformats.org/drawingml/2006/table">
            <a:tbl>
              <a:tblPr/>
              <a:tblGrid>
                <a:gridCol w="2422751">
                  <a:extLst>
                    <a:ext uri="{9D8B030D-6E8A-4147-A177-3AD203B41FA5}">
                      <a16:colId xmlns:a16="http://schemas.microsoft.com/office/drawing/2014/main" val="1486332131"/>
                    </a:ext>
                  </a:extLst>
                </a:gridCol>
                <a:gridCol w="2422751">
                  <a:extLst>
                    <a:ext uri="{9D8B030D-6E8A-4147-A177-3AD203B41FA5}">
                      <a16:colId xmlns:a16="http://schemas.microsoft.com/office/drawing/2014/main" val="418471307"/>
                    </a:ext>
                  </a:extLst>
                </a:gridCol>
              </a:tblGrid>
              <a:tr h="216000">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大阪府地域防災計画　修正案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明朝" panose="02020609040205080304" pitchFamily="17" charset="-128"/>
                          <a:ea typeface="ＭＳ 明朝" panose="02020609040205080304" pitchFamily="17" charset="-128"/>
                        </a:rPr>
                        <a:t>防災基本計画　令和２年５月修正</a:t>
                      </a:r>
                    </a:p>
                  </a:txBody>
                  <a:tcPr anchor="ct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420399541"/>
                  </a:ext>
                </a:extLst>
              </a:tr>
              <a:tr h="302150">
                <a:tc>
                  <a:txBody>
                    <a:bodyPr/>
                    <a:lstStyle/>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P97</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災害予防対策　第２章 第４節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２　重要施設及び災害応急対策に係る機関</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病院、要配慮者に関わる社会福祉施設等の人命に関わる重要施設の管理者は、発災後</a:t>
                      </a:r>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72</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時間の事業継続が可能となる非常用電源を確保するよう努めるものとする。</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また、府は、大規模停電発生時に電源車の配備等、関係省庁、電気事業者等から円滑な支援を受けられるよう、あらかじめこれらの施設の非常用電源の設置状況、最大燃料備蓄量、燃料確保先、給油口規格等を収集・整理し、リスト化を行うよう努めるものとする。</a:t>
                      </a:r>
                      <a:endParaRPr kumimoji="1" lang="ja-JP" altLang="en-US" sz="7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明朝" panose="02020609040205080304" pitchFamily="17" charset="-128"/>
                          <a:ea typeface="ＭＳ 明朝" panose="02020609040205080304" pitchFamily="17" charset="-128"/>
                        </a:rPr>
                        <a:t>　病院，要配慮者に関わる社会福祉施設等の人命に関わる重要施設の管理者は，発災後</a:t>
                      </a:r>
                      <a:r>
                        <a:rPr kumimoji="1" lang="en-US" altLang="ja-JP" sz="700" dirty="0" smtClean="0">
                          <a:solidFill>
                            <a:schemeClr val="tx1"/>
                          </a:solidFill>
                          <a:latin typeface="ＭＳ 明朝" panose="02020609040205080304" pitchFamily="17" charset="-128"/>
                          <a:ea typeface="ＭＳ 明朝" panose="02020609040205080304" pitchFamily="17" charset="-128"/>
                        </a:rPr>
                        <a:t>72</a:t>
                      </a:r>
                      <a:r>
                        <a:rPr kumimoji="1" lang="ja-JP" altLang="en-US" sz="700" dirty="0" smtClean="0">
                          <a:solidFill>
                            <a:schemeClr val="tx1"/>
                          </a:solidFill>
                          <a:latin typeface="ＭＳ 明朝" panose="02020609040205080304" pitchFamily="17" charset="-128"/>
                          <a:ea typeface="ＭＳ 明朝" panose="02020609040205080304" pitchFamily="17" charset="-128"/>
                        </a:rPr>
                        <a:t>時間の事業継続が可能となる非常用電源を確保するよう努めるものとする。</a:t>
                      </a:r>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1408010"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明朝" panose="02020609040205080304" pitchFamily="17" charset="-128"/>
                          <a:ea typeface="ＭＳ 明朝" panose="02020609040205080304" pitchFamily="17" charset="-128"/>
                        </a:rPr>
                        <a:t>　</a:t>
                      </a:r>
                      <a:r>
                        <a:rPr kumimoji="1" lang="ja-JP" altLang="en-US" sz="700" dirty="0" smtClean="0">
                          <a:latin typeface="ＭＳ 明朝" panose="02020609040205080304" pitchFamily="17" charset="-128"/>
                          <a:ea typeface="ＭＳ 明朝" panose="02020609040205080304" pitchFamily="17" charset="-128"/>
                        </a:rPr>
                        <a:t>都道府県は，大規模停電発生時に電源車の配備等，関係省庁，電気事業者等から円滑な支援を受けられるよう，あらかじめ，病院，要配慮者に関わる社会福祉施設等の人命に関わる重要施設及び災害応急対策に係る機関が保有する施設の非常用電源の設置状況，最大燃料備蓄量，燃料確保先，給油口規格等を収集・整理し，リスト化を行うよう努めるものとする。</a:t>
                      </a:r>
                      <a:endParaRPr kumimoji="1" lang="en-US" altLang="ja-JP" sz="700" dirty="0" smtClean="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95935249"/>
                  </a:ext>
                </a:extLst>
              </a:tr>
            </a:tbl>
          </a:graphicData>
        </a:graphic>
      </p:graphicFrame>
      <p:graphicFrame>
        <p:nvGraphicFramePr>
          <p:cNvPr id="48" name="表 47"/>
          <p:cNvGraphicFramePr>
            <a:graphicFrameLocks noGrp="1"/>
          </p:cNvGraphicFramePr>
          <p:nvPr>
            <p:extLst>
              <p:ext uri="{D42A27DB-BD31-4B8C-83A1-F6EECF244321}">
                <p14:modId xmlns:p14="http://schemas.microsoft.com/office/powerpoint/2010/main" val="403269926"/>
              </p:ext>
            </p:extLst>
          </p:nvPr>
        </p:nvGraphicFramePr>
        <p:xfrm>
          <a:off x="4371942" y="9149172"/>
          <a:ext cx="4845502" cy="1267560"/>
        </p:xfrm>
        <a:graphic>
          <a:graphicData uri="http://schemas.openxmlformats.org/drawingml/2006/table">
            <a:tbl>
              <a:tblPr/>
              <a:tblGrid>
                <a:gridCol w="2422751">
                  <a:extLst>
                    <a:ext uri="{9D8B030D-6E8A-4147-A177-3AD203B41FA5}">
                      <a16:colId xmlns:a16="http://schemas.microsoft.com/office/drawing/2014/main" val="1486332131"/>
                    </a:ext>
                  </a:extLst>
                </a:gridCol>
                <a:gridCol w="2422751">
                  <a:extLst>
                    <a:ext uri="{9D8B030D-6E8A-4147-A177-3AD203B41FA5}">
                      <a16:colId xmlns:a16="http://schemas.microsoft.com/office/drawing/2014/main" val="418471307"/>
                    </a:ext>
                  </a:extLst>
                </a:gridCol>
              </a:tblGrid>
              <a:tr h="216000">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大阪府地域防災計画　修正案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明朝" panose="02020609040205080304" pitchFamily="17" charset="-128"/>
                          <a:ea typeface="ＭＳ 明朝" panose="02020609040205080304" pitchFamily="17" charset="-128"/>
                        </a:rPr>
                        <a:t>防災基本計画　令和２年５月修正</a:t>
                      </a:r>
                    </a:p>
                  </a:txBody>
                  <a:tcPr anchor="ct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420399541"/>
                  </a:ext>
                </a:extLst>
              </a:tr>
              <a:tr h="302150">
                <a:tc>
                  <a:txBody>
                    <a:bodyPr/>
                    <a:lstStyle/>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P206</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災害応急対策　第２章 第２節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第９　物資等の事前状況確認</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大規模な災害発生のおそれがある場合、府及び市は、事前に物資調達・輸送調整等支援システムを用いて備蓄状況の確認を行うとともに、あらかじめ登録されている物資の輸送拠点を速やかに開設できるよう、物資の輸送拠点の管理者の連絡先や開設手続を関係者間で共有するなど、備蓄物資の提供を含め、速やかな物資支援のための準備に努める。</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明朝" panose="02020609040205080304" pitchFamily="17" charset="-128"/>
                          <a:ea typeface="ＭＳ 明朝" panose="02020609040205080304" pitchFamily="17" charset="-128"/>
                        </a:rPr>
                        <a:t>　地方公共団体は，大規模な災害発生のおそれがある場合，事前に物資調達・輸送調整等支援システムを用いて備蓄状況の確認を行うとともに，あらかじめ登録されている物資の輸送拠点を速やかに開設できるよう，物資の輸送拠点の管理者の連絡先や開設手続を関係者間で共有するなど，備蓄物資の提供を含め，速やかな物資支援のための準備に努めるものとする。</a:t>
                      </a:r>
                      <a:endParaRPr kumimoji="1" lang="ja-JP" altLang="en-US" sz="700" dirty="0" smtClean="0">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95935249"/>
                  </a:ext>
                </a:extLst>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1600711566"/>
              </p:ext>
            </p:extLst>
          </p:nvPr>
        </p:nvGraphicFramePr>
        <p:xfrm>
          <a:off x="9946139" y="2368587"/>
          <a:ext cx="4845600" cy="2197291"/>
        </p:xfrm>
        <a:graphic>
          <a:graphicData uri="http://schemas.openxmlformats.org/drawingml/2006/table">
            <a:tbl>
              <a:tblPr/>
              <a:tblGrid>
                <a:gridCol w="2422800">
                  <a:extLst>
                    <a:ext uri="{9D8B030D-6E8A-4147-A177-3AD203B41FA5}">
                      <a16:colId xmlns:a16="http://schemas.microsoft.com/office/drawing/2014/main" val="1486332131"/>
                    </a:ext>
                  </a:extLst>
                </a:gridCol>
                <a:gridCol w="2422800">
                  <a:extLst>
                    <a:ext uri="{9D8B030D-6E8A-4147-A177-3AD203B41FA5}">
                      <a16:colId xmlns:a16="http://schemas.microsoft.com/office/drawing/2014/main" val="418471307"/>
                    </a:ext>
                  </a:extLst>
                </a:gridCol>
              </a:tblGrid>
              <a:tr h="204474">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大阪府地域防災計画　修正案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明朝" panose="02020609040205080304" pitchFamily="17" charset="-128"/>
                          <a:ea typeface="ＭＳ 明朝" panose="02020609040205080304" pitchFamily="17" charset="-128"/>
                        </a:rPr>
                        <a:t>防災基本計画　令和２年５月修正</a:t>
                      </a:r>
                    </a:p>
                  </a:txBody>
                  <a:tcPr anchor="ct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420399541"/>
                  </a:ext>
                </a:extLst>
              </a:tr>
              <a:tr h="1983931">
                <a:tc>
                  <a:txBody>
                    <a:bodyPr/>
                    <a:lstStyle/>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P5</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総則　第２節　防災の基本方針</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（略）</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さらに、令和２年における新型コロナウイルス感染症の発生を踏まえ、避難所における避難者の過密抑制など感染症対策の観点を取り入れた防災対策を推進する必要がある。</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P97</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災害予防対策　第１章 第６節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第３　指定避難所等の指定、整備</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１　指定避難所の指定</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(4) </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市町村は、指定避難所の施設については、必要に応じ、良好な生活環境を確保するために、換気、照明等の設備の整備に努める。また、新型コロナウイルス感染症を含む感染症対策について、感染症患者が発生した場合の対応を含め、平常時から防災担当部局と保健福祉担当部局が連携して、必要な場合には、ホテルや旅館等の活用等を含めて検討するよう努めるものとする。</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明朝" panose="02020609040205080304" pitchFamily="17" charset="-128"/>
                          <a:ea typeface="ＭＳ 明朝" panose="02020609040205080304" pitchFamily="17" charset="-128"/>
                        </a:rPr>
                        <a:t>　令和２年における新型コロナウイルス感染症の発生を踏まえ，避難所における避難者の過密抑制など感染症対策の観点を取り入れた防災対策を推進する必要がある。</a:t>
                      </a:r>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1408010" rtl="0" eaLnBrk="1" fontAlgn="auto" latinLnBrk="0" hangingPunct="1">
                        <a:lnSpc>
                          <a:spcPct val="100000"/>
                        </a:lnSpc>
                        <a:spcBef>
                          <a:spcPts val="0"/>
                        </a:spcBef>
                        <a:spcAft>
                          <a:spcPts val="0"/>
                        </a:spcAft>
                        <a:buClrTx/>
                        <a:buSzTx/>
                        <a:buFontTx/>
                        <a:buNone/>
                        <a:tabLst/>
                        <a:defRPr/>
                      </a:pPr>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p>
                      <a:pPr marL="0" marR="0" lvl="0" indent="0" algn="l" defTabSz="1408010" rtl="0" eaLnBrk="1" fontAlgn="auto" latinLnBrk="0" hangingPunct="1">
                        <a:lnSpc>
                          <a:spcPct val="100000"/>
                        </a:lnSpc>
                        <a:spcBef>
                          <a:spcPts val="0"/>
                        </a:spcBef>
                        <a:spcAft>
                          <a:spcPts val="0"/>
                        </a:spcAft>
                        <a:buClrTx/>
                        <a:buSzTx/>
                        <a:buFontTx/>
                        <a:buNone/>
                        <a:tabLst/>
                        <a:defRPr/>
                      </a:pPr>
                      <a:r>
                        <a:rPr kumimoji="1" lang="ja-JP" altLang="en-US" sz="700" dirty="0" smtClean="0">
                          <a:solidFill>
                            <a:schemeClr val="tx1"/>
                          </a:solidFill>
                          <a:latin typeface="ＭＳ 明朝" panose="02020609040205080304" pitchFamily="17" charset="-128"/>
                          <a:ea typeface="ＭＳ 明朝" panose="02020609040205080304" pitchFamily="17" charset="-128"/>
                        </a:rPr>
                        <a:t>　</a:t>
                      </a:r>
                      <a:r>
                        <a:rPr kumimoji="1" lang="ja-JP" altLang="en-US" sz="700" dirty="0" smtClean="0">
                          <a:latin typeface="ＭＳ 明朝" panose="02020609040205080304" pitchFamily="17" charset="-128"/>
                          <a:ea typeface="ＭＳ 明朝" panose="02020609040205080304" pitchFamily="17" charset="-128"/>
                        </a:rPr>
                        <a:t>市町村は，指定避難所となる施設については，必要に応じ，良好な生活環境を確保するために，換気，照明等の施設の整備に努めるものとする。また，新型コロナウイルス感染症を含む感染症対策について，感染症患者が発生した場合の対応を含め，平常時から防災担当部局と保健福祉担当部局が連携して，必要な場合には，ホテルや旅館等の活用等を含めて検討するよう努めるものとする。</a:t>
                      </a:r>
                    </a:p>
                    <a:p>
                      <a:endParaRPr kumimoji="1" lang="en-US" altLang="ja-JP" sz="700" dirty="0" smtClean="0">
                        <a:solidFill>
                          <a:schemeClr val="tx1"/>
                        </a:solidFill>
                        <a:latin typeface="ＭＳ 明朝" panose="02020609040205080304" pitchFamily="17" charset="-128"/>
                        <a:ea typeface="ＭＳ 明朝" panose="02020609040205080304" pitchFamily="17" charset="-128"/>
                      </a:endParaRPr>
                    </a:p>
                  </a:txBody>
                  <a:tcPr>
                    <a:lnL w="12700" cap="flat" cmpd="sng" algn="ctr">
                      <a:solidFill>
                        <a:schemeClr val="tx1"/>
                      </a:solidFill>
                      <a:prstDash val="solid"/>
                      <a:round/>
                      <a:headEnd type="none" w="med" len="med"/>
                      <a:tailEnd type="none" w="med" len="med"/>
                    </a:lnL>
                    <a:lnR w="3175" cmpd="sng">
                      <a:solidFill>
                        <a:schemeClr val="tx1"/>
                      </a:solidFill>
                      <a:prstDash val="dash"/>
                    </a:lnR>
                    <a:lnT w="3175" cap="flat" cmpd="sng" algn="ctr">
                      <a:solidFill>
                        <a:schemeClr val="tx1"/>
                      </a:solidFill>
                      <a:prstDash val="dash"/>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95935249"/>
                  </a:ext>
                </a:extLst>
              </a:tr>
            </a:tbl>
          </a:graphicData>
        </a:graphic>
      </p:graphicFrame>
      <p:graphicFrame>
        <p:nvGraphicFramePr>
          <p:cNvPr id="51" name="表 50"/>
          <p:cNvGraphicFramePr>
            <a:graphicFrameLocks noGrp="1"/>
          </p:cNvGraphicFramePr>
          <p:nvPr>
            <p:extLst>
              <p:ext uri="{D42A27DB-BD31-4B8C-83A1-F6EECF244321}">
                <p14:modId xmlns:p14="http://schemas.microsoft.com/office/powerpoint/2010/main" val="2490913788"/>
              </p:ext>
            </p:extLst>
          </p:nvPr>
        </p:nvGraphicFramePr>
        <p:xfrm>
          <a:off x="9925643" y="6244708"/>
          <a:ext cx="4845600" cy="1694280"/>
        </p:xfrm>
        <a:graphic>
          <a:graphicData uri="http://schemas.openxmlformats.org/drawingml/2006/table">
            <a:tbl>
              <a:tblPr/>
              <a:tblGrid>
                <a:gridCol w="4845600">
                  <a:extLst>
                    <a:ext uri="{9D8B030D-6E8A-4147-A177-3AD203B41FA5}">
                      <a16:colId xmlns:a16="http://schemas.microsoft.com/office/drawing/2014/main" val="1486332131"/>
                    </a:ext>
                  </a:extLst>
                </a:gridCol>
              </a:tblGrid>
              <a:tr h="216000">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大阪府地域防災計画　修正案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420399541"/>
                  </a:ext>
                </a:extLst>
              </a:tr>
              <a:tr h="302150">
                <a:tc>
                  <a:txBody>
                    <a:bodyPr/>
                    <a:lstStyle/>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P206</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災害応急対策　第２章 第５節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第１　災害モード宣言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１ 発信の目安</a:t>
                      </a:r>
                    </a:p>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(1) </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台風</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イ　これまで経験のない規模の台風が接近し、上陸時に大潮の時間帯が重なるなどし、想定しうる最大規模の高潮が見込まれる場合</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P185</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災害応急対策　第２章 第１節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第５　住民への周知</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５　市町村は、これまで経験したことがない規模の台風が接近している場合、大阪府及び気象台と情報共有・連携を密にし、住民に対し、身の安全確保の呼びかけに努めるものとする。</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また、大阪府は府民に対し、これまでに経験のない規模の台風の接近に対する注意や、市町村の避難に関する情報に注意を払うことなどを府民へのメッセージとして発信し、府民の意識の切り替えを促す。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mpd="sng">
                      <a:solidFill>
                        <a:schemeClr val="tx1"/>
                      </a:solidFill>
                      <a:prstDash val="dash"/>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935249"/>
                  </a:ext>
                </a:extLst>
              </a:tr>
            </a:tbl>
          </a:graphicData>
        </a:graphic>
      </p:graphicFrame>
      <p:graphicFrame>
        <p:nvGraphicFramePr>
          <p:cNvPr id="53" name="表 52"/>
          <p:cNvGraphicFramePr>
            <a:graphicFrameLocks noGrp="1"/>
          </p:cNvGraphicFramePr>
          <p:nvPr>
            <p:extLst>
              <p:ext uri="{D42A27DB-BD31-4B8C-83A1-F6EECF244321}">
                <p14:modId xmlns:p14="http://schemas.microsoft.com/office/powerpoint/2010/main" val="4202352996"/>
              </p:ext>
            </p:extLst>
          </p:nvPr>
        </p:nvGraphicFramePr>
        <p:xfrm>
          <a:off x="9918655" y="8749562"/>
          <a:ext cx="4845600" cy="1656000"/>
        </p:xfrm>
        <a:graphic>
          <a:graphicData uri="http://schemas.openxmlformats.org/drawingml/2006/table">
            <a:tbl>
              <a:tblPr/>
              <a:tblGrid>
                <a:gridCol w="4845600">
                  <a:extLst>
                    <a:ext uri="{9D8B030D-6E8A-4147-A177-3AD203B41FA5}">
                      <a16:colId xmlns:a16="http://schemas.microsoft.com/office/drawing/2014/main" val="1486332131"/>
                    </a:ext>
                  </a:extLst>
                </a:gridCol>
              </a:tblGrid>
              <a:tr h="216000">
                <a:tc>
                  <a:txBody>
                    <a:bodyPr/>
                    <a:lstStyle/>
                    <a:p>
                      <a:pPr marL="0" marR="0" lvl="0" indent="0" algn="ctr" defTabSz="1408010" rtl="0" eaLnBrk="1" fontAlgn="auto" latinLnBrk="0" hangingPunct="1">
                        <a:lnSpc>
                          <a:spcPct val="100000"/>
                        </a:lnSpc>
                        <a:spcBef>
                          <a:spcPts val="0"/>
                        </a:spcBef>
                        <a:spcAft>
                          <a:spcPts val="0"/>
                        </a:spcAft>
                        <a:buClrTx/>
                        <a:buSzTx/>
                        <a:buFontTx/>
                        <a:buNone/>
                        <a:tabLst/>
                        <a:defRPr/>
                      </a:pP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大阪府地域防災計画　修正案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dash"/>
                      <a:round/>
                      <a:headEnd type="none" w="med" len="med"/>
                      <a:tailEnd type="none" w="med" len="med"/>
                    </a:lnB>
                  </a:tcPr>
                </a:tc>
                <a:extLst>
                  <a:ext uri="{0D108BD9-81ED-4DB2-BD59-A6C34878D82A}">
                    <a16:rowId xmlns:a16="http://schemas.microsoft.com/office/drawing/2014/main" val="2420399541"/>
                  </a:ext>
                </a:extLst>
              </a:tr>
              <a:tr h="1440000">
                <a:tc>
                  <a:txBody>
                    <a:bodyPr/>
                    <a:lstStyle/>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P104</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災害予防対策　第３章 第１節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第５　空き家等の対策</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市町村は、平常時より空き家等の所有者等の特定を図り、当該所有者等の責任において空き家等の適切な管理が行われるよう意識啓発に努める。</a:t>
                      </a: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府は、不動産、建築、法律等の専門家団体との連携により、空き家等の適正管理に係る相談窓口体制を整備し、市町村とともに、相談窓口の普及啓発に努める。</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en-US" altLang="ja-JP" sz="700" dirty="0" smtClean="0">
                          <a:solidFill>
                            <a:schemeClr val="tx1"/>
                          </a:solidFill>
                          <a:latin typeface="ＭＳ ゴシック" panose="020B0609070205080204" pitchFamily="49" charset="-128"/>
                          <a:ea typeface="ＭＳ ゴシック" panose="020B0609070205080204" pitchFamily="49" charset="-128"/>
                        </a:rPr>
                        <a:t>P259</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　災害応急対策　第６章 第２節</a:t>
                      </a:r>
                      <a:endParaRPr kumimoji="1" lang="en-US" altLang="ja-JP"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第</a:t>
                      </a:r>
                      <a:r>
                        <a:rPr kumimoji="1" lang="zh-TW" altLang="en-US" sz="700" dirty="0" smtClean="0">
                          <a:solidFill>
                            <a:schemeClr val="tx1"/>
                          </a:solidFill>
                          <a:latin typeface="ＭＳ ゴシック" panose="020B0609070205080204" pitchFamily="49" charset="-128"/>
                          <a:ea typeface="ＭＳ ゴシック" panose="020B0609070205080204" pitchFamily="49" charset="-128"/>
                        </a:rPr>
                        <a:t>１　民間建築物等</a:t>
                      </a:r>
                      <a:endParaRPr kumimoji="1" lang="en-US" altLang="zh-TW" sz="70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２　空き家等の対策</a:t>
                      </a:r>
                    </a:p>
                    <a:p>
                      <a:r>
                        <a:rPr kumimoji="1" lang="ja-JP" altLang="en-US" sz="700" smtClean="0">
                          <a:solidFill>
                            <a:schemeClr val="tx1"/>
                          </a:solidFill>
                          <a:latin typeface="ＭＳ ゴシック" panose="020B0609070205080204" pitchFamily="49" charset="-128"/>
                          <a:ea typeface="ＭＳ ゴシック" panose="020B0609070205080204" pitchFamily="49" charset="-128"/>
                        </a:rPr>
                        <a:t>　市町村</a:t>
                      </a:r>
                      <a:r>
                        <a:rPr kumimoji="1" lang="ja-JP" altLang="en-US" sz="700" dirty="0" smtClean="0">
                          <a:solidFill>
                            <a:schemeClr val="tx1"/>
                          </a:solidFill>
                          <a:latin typeface="ＭＳ ゴシック" panose="020B0609070205080204" pitchFamily="49" charset="-128"/>
                          <a:ea typeface="ＭＳ ゴシック" panose="020B0609070205080204" pitchFamily="49" charset="-128"/>
                        </a:rPr>
                        <a:t>は、必要に応じて、空き家等の所有者等を探索し、当該所有者等に家屋等の危険度を周知し、倒壊等の二次災害の防止に努める。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175" cmpd="sng">
                      <a:solidFill>
                        <a:schemeClr val="tx1"/>
                      </a:solidFill>
                      <a:prstDash val="dash"/>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935249"/>
                  </a:ext>
                </a:extLst>
              </a:tr>
            </a:tbl>
          </a:graphicData>
        </a:graphic>
      </p:graphicFrame>
      <p:sp>
        <p:nvSpPr>
          <p:cNvPr id="5" name="テキスト ボックス 4"/>
          <p:cNvSpPr txBox="1"/>
          <p:nvPr/>
        </p:nvSpPr>
        <p:spPr>
          <a:xfrm>
            <a:off x="13105878" y="109166"/>
            <a:ext cx="1658377" cy="400110"/>
          </a:xfrm>
          <a:prstGeom prst="rect">
            <a:avLst/>
          </a:prstGeom>
          <a:solidFill>
            <a:schemeClr val="bg1"/>
          </a:solidFill>
          <a:ln>
            <a:solidFill>
              <a:schemeClr val="tx1"/>
            </a:solidFill>
          </a:ln>
        </p:spPr>
        <p:txBody>
          <a:bodyPr wrap="square" rtlCol="0">
            <a:spAutoFit/>
          </a:bodyPr>
          <a:lstStyle/>
          <a:p>
            <a:pPr algn="ctr"/>
            <a:r>
              <a:rPr lang="ja-JP" altLang="en-US" sz="2000" dirty="0" smtClean="0"/>
              <a:t>資料１－１</a:t>
            </a:r>
            <a:endParaRPr kumimoji="1" lang="ja-JP" altLang="en-US" sz="2000" dirty="0"/>
          </a:p>
        </p:txBody>
      </p:sp>
    </p:spTree>
    <p:extLst>
      <p:ext uri="{BB962C8B-B14F-4D97-AF65-F5344CB8AC3E}">
        <p14:creationId xmlns:p14="http://schemas.microsoft.com/office/powerpoint/2010/main" val="41535448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12013</TotalTime>
  <Words>2241</Words>
  <Application>Microsoft Office PowerPoint</Application>
  <PresentationFormat>ユーザー設定</PresentationFormat>
  <Paragraphs>173</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ゴシック</vt:lpstr>
      <vt:lpstr>ＭＳ 明朝</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高藤　真輝</cp:lastModifiedBy>
  <cp:revision>1060</cp:revision>
  <cp:lastPrinted>2020-12-14T08:11:08Z</cp:lastPrinted>
  <dcterms:created xsi:type="dcterms:W3CDTF">2016-03-16T16:39:07Z</dcterms:created>
  <dcterms:modified xsi:type="dcterms:W3CDTF">2021-01-12T01:23:41Z</dcterms:modified>
</cp:coreProperties>
</file>