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8"/>
  </p:notesMasterIdLst>
  <p:sldIdLst>
    <p:sldId id="319" r:id="rId2"/>
    <p:sldId id="320" r:id="rId3"/>
    <p:sldId id="321" r:id="rId4"/>
    <p:sldId id="322" r:id="rId5"/>
    <p:sldId id="315" r:id="rId6"/>
    <p:sldId id="324" r:id="rId7"/>
  </p:sldIdLst>
  <p:sldSz cx="12801600" cy="9601200" type="A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30" autoAdjust="0"/>
    <p:restoredTop sz="95214" autoAdjust="0"/>
  </p:normalViewPr>
  <p:slideViewPr>
    <p:cSldViewPr snapToGrid="0">
      <p:cViewPr varScale="1">
        <p:scale>
          <a:sx n="51" d="100"/>
          <a:sy n="51" d="100"/>
        </p:scale>
        <p:origin x="15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E7036DF6-94BE-4121-B5E1-AAFAAFFDB145}" type="datetimeFigureOut">
              <a:rPr kumimoji="1" lang="ja-JP" altLang="en-US" smtClean="0"/>
              <a:t>2022/9/14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2933396D-CF6D-4E06-A7C1-4521D35F158D}" type="slidenum">
              <a:rPr kumimoji="1" lang="ja-JP" altLang="en-US" smtClean="0"/>
              <a:t>‹#›</a:t>
            </a:fld>
            <a:endParaRPr kumimoji="1" lang="ja-JP" altLang="en-US"/>
          </a:p>
        </p:txBody>
      </p:sp>
    </p:spTree>
    <p:extLst>
      <p:ext uri="{BB962C8B-B14F-4D97-AF65-F5344CB8AC3E}">
        <p14:creationId xmlns:p14="http://schemas.microsoft.com/office/powerpoint/2010/main" val="28313089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33396D-CF6D-4E06-A7C1-4521D35F158D}" type="slidenum">
              <a:rPr kumimoji="1" lang="ja-JP" altLang="en-US" smtClean="0"/>
              <a:t>1</a:t>
            </a:fld>
            <a:endParaRPr kumimoji="1" lang="ja-JP" altLang="en-US"/>
          </a:p>
        </p:txBody>
      </p:sp>
    </p:spTree>
    <p:extLst>
      <p:ext uri="{BB962C8B-B14F-4D97-AF65-F5344CB8AC3E}">
        <p14:creationId xmlns:p14="http://schemas.microsoft.com/office/powerpoint/2010/main" val="107016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997B77-06B1-4730-91C2-E671823D4798}"/>
              </a:ext>
            </a:extLst>
          </p:cNvPr>
          <p:cNvSpPr>
            <a:spLocks noGrp="1"/>
          </p:cNvSpPr>
          <p:nvPr>
            <p:ph type="ctrTitle"/>
          </p:nvPr>
        </p:nvSpPr>
        <p:spPr>
          <a:xfrm>
            <a:off x="1600200" y="1571308"/>
            <a:ext cx="9601200" cy="3342640"/>
          </a:xfrm>
        </p:spPr>
        <p:txBody>
          <a:bodyPr anchor="b"/>
          <a:lstStyle>
            <a:lvl1pPr algn="ctr">
              <a:defRPr sz="63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58569E6-FBF5-417C-928B-E179F712B5AF}"/>
              </a:ext>
            </a:extLst>
          </p:cNvPr>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BA71112-EE8E-4D0D-8C2F-66BE43698D87}"/>
              </a:ext>
            </a:extLst>
          </p:cNvPr>
          <p:cNvSpPr>
            <a:spLocks noGrp="1"/>
          </p:cNvSpPr>
          <p:nvPr>
            <p:ph type="dt" sz="half" idx="10"/>
          </p:nvPr>
        </p:nvSpPr>
        <p:spPr/>
        <p:txBody>
          <a:bodyPr/>
          <a:lstStyle/>
          <a:p>
            <a:fld id="{1BE44C7D-DD86-40B1-9949-C3AA5E61D141}" type="datetimeFigureOut">
              <a:rPr kumimoji="1" lang="ja-JP" altLang="en-US" smtClean="0"/>
              <a:t>2022/9/14</a:t>
            </a:fld>
            <a:endParaRPr kumimoji="1" lang="ja-JP" altLang="en-US"/>
          </a:p>
        </p:txBody>
      </p:sp>
      <p:sp>
        <p:nvSpPr>
          <p:cNvPr id="5" name="フッター プレースホルダー 4">
            <a:extLst>
              <a:ext uri="{FF2B5EF4-FFF2-40B4-BE49-F238E27FC236}">
                <a16:creationId xmlns:a16="http://schemas.microsoft.com/office/drawing/2014/main" id="{B6A81E45-7C05-4698-A591-5EFFFDA71B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2F7112-E77A-41C8-9F46-E9A81CBDE270}"/>
              </a:ext>
            </a:extLst>
          </p:cNvPr>
          <p:cNvSpPr>
            <a:spLocks noGrp="1"/>
          </p:cNvSpPr>
          <p:nvPr>
            <p:ph type="sldNum" sz="quarter" idx="12"/>
          </p:nvPr>
        </p:nvSpPr>
        <p:spPr/>
        <p:txBody>
          <a:bodyPr/>
          <a:lstStyle/>
          <a:p>
            <a:fld id="{E4D6DE4E-6A88-40AF-807A-211101ED58C3}" type="slidenum">
              <a:rPr kumimoji="1" lang="ja-JP" altLang="en-US" smtClean="0"/>
              <a:t>‹#›</a:t>
            </a:fld>
            <a:endParaRPr kumimoji="1" lang="ja-JP" altLang="en-US"/>
          </a:p>
        </p:txBody>
      </p:sp>
    </p:spTree>
    <p:extLst>
      <p:ext uri="{BB962C8B-B14F-4D97-AF65-F5344CB8AC3E}">
        <p14:creationId xmlns:p14="http://schemas.microsoft.com/office/powerpoint/2010/main" val="305601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8261D8-65B0-4C1A-BC8E-5B9C3D1CD93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1D8E79-94FC-4A6F-A5BD-BAE500D5918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46474F-AE53-48AF-949B-6139A809579E}"/>
              </a:ext>
            </a:extLst>
          </p:cNvPr>
          <p:cNvSpPr>
            <a:spLocks noGrp="1"/>
          </p:cNvSpPr>
          <p:nvPr>
            <p:ph type="dt" sz="half" idx="10"/>
          </p:nvPr>
        </p:nvSpPr>
        <p:spPr/>
        <p:txBody>
          <a:bodyPr/>
          <a:lstStyle/>
          <a:p>
            <a:fld id="{1BE44C7D-DD86-40B1-9949-C3AA5E61D141}" type="datetimeFigureOut">
              <a:rPr kumimoji="1" lang="ja-JP" altLang="en-US" smtClean="0"/>
              <a:t>2022/9/14</a:t>
            </a:fld>
            <a:endParaRPr kumimoji="1" lang="ja-JP" altLang="en-US"/>
          </a:p>
        </p:txBody>
      </p:sp>
      <p:sp>
        <p:nvSpPr>
          <p:cNvPr id="5" name="フッター プレースホルダー 4">
            <a:extLst>
              <a:ext uri="{FF2B5EF4-FFF2-40B4-BE49-F238E27FC236}">
                <a16:creationId xmlns:a16="http://schemas.microsoft.com/office/drawing/2014/main" id="{DACAF219-5D17-495E-B880-EED7B08BFE3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153413-A35F-46A2-80DE-8287AA856E4D}"/>
              </a:ext>
            </a:extLst>
          </p:cNvPr>
          <p:cNvSpPr>
            <a:spLocks noGrp="1"/>
          </p:cNvSpPr>
          <p:nvPr>
            <p:ph type="sldNum" sz="quarter" idx="12"/>
          </p:nvPr>
        </p:nvSpPr>
        <p:spPr/>
        <p:txBody>
          <a:bodyPr/>
          <a:lstStyle/>
          <a:p>
            <a:fld id="{E4D6DE4E-6A88-40AF-807A-211101ED58C3}" type="slidenum">
              <a:rPr kumimoji="1" lang="ja-JP" altLang="en-US" smtClean="0"/>
              <a:t>‹#›</a:t>
            </a:fld>
            <a:endParaRPr kumimoji="1" lang="ja-JP" altLang="en-US"/>
          </a:p>
        </p:txBody>
      </p:sp>
    </p:spTree>
    <p:extLst>
      <p:ext uri="{BB962C8B-B14F-4D97-AF65-F5344CB8AC3E}">
        <p14:creationId xmlns:p14="http://schemas.microsoft.com/office/powerpoint/2010/main" val="241449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E901932-33AC-4BC3-84CC-C31780D83283}"/>
              </a:ext>
            </a:extLst>
          </p:cNvPr>
          <p:cNvSpPr>
            <a:spLocks noGrp="1"/>
          </p:cNvSpPr>
          <p:nvPr>
            <p:ph type="title" orient="vert"/>
          </p:nvPr>
        </p:nvSpPr>
        <p:spPr>
          <a:xfrm>
            <a:off x="9161145" y="511175"/>
            <a:ext cx="2760345" cy="8136573"/>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D77F50-6B9F-46F3-9FA0-95A7EBBC393E}"/>
              </a:ext>
            </a:extLst>
          </p:cNvPr>
          <p:cNvSpPr>
            <a:spLocks noGrp="1"/>
          </p:cNvSpPr>
          <p:nvPr>
            <p:ph type="body" orient="vert" idx="1"/>
          </p:nvPr>
        </p:nvSpPr>
        <p:spPr>
          <a:xfrm>
            <a:off x="880110" y="511175"/>
            <a:ext cx="8121015" cy="813657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958FAA-CA23-4DD3-9968-5E57B6F0D543}"/>
              </a:ext>
            </a:extLst>
          </p:cNvPr>
          <p:cNvSpPr>
            <a:spLocks noGrp="1"/>
          </p:cNvSpPr>
          <p:nvPr>
            <p:ph type="dt" sz="half" idx="10"/>
          </p:nvPr>
        </p:nvSpPr>
        <p:spPr/>
        <p:txBody>
          <a:bodyPr/>
          <a:lstStyle/>
          <a:p>
            <a:fld id="{1BE44C7D-DD86-40B1-9949-C3AA5E61D141}" type="datetimeFigureOut">
              <a:rPr kumimoji="1" lang="ja-JP" altLang="en-US" smtClean="0"/>
              <a:t>2022/9/14</a:t>
            </a:fld>
            <a:endParaRPr kumimoji="1" lang="ja-JP" altLang="en-US"/>
          </a:p>
        </p:txBody>
      </p:sp>
      <p:sp>
        <p:nvSpPr>
          <p:cNvPr id="5" name="フッター プレースホルダー 4">
            <a:extLst>
              <a:ext uri="{FF2B5EF4-FFF2-40B4-BE49-F238E27FC236}">
                <a16:creationId xmlns:a16="http://schemas.microsoft.com/office/drawing/2014/main" id="{DA728E9B-182C-4513-BF53-2284F92AA1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8B63A0-1278-41A7-BE02-F65E96652ED0}"/>
              </a:ext>
            </a:extLst>
          </p:cNvPr>
          <p:cNvSpPr>
            <a:spLocks noGrp="1"/>
          </p:cNvSpPr>
          <p:nvPr>
            <p:ph type="sldNum" sz="quarter" idx="12"/>
          </p:nvPr>
        </p:nvSpPr>
        <p:spPr/>
        <p:txBody>
          <a:bodyPr/>
          <a:lstStyle/>
          <a:p>
            <a:fld id="{E4D6DE4E-6A88-40AF-807A-211101ED58C3}" type="slidenum">
              <a:rPr kumimoji="1" lang="ja-JP" altLang="en-US" smtClean="0"/>
              <a:t>‹#›</a:t>
            </a:fld>
            <a:endParaRPr kumimoji="1" lang="ja-JP" altLang="en-US"/>
          </a:p>
        </p:txBody>
      </p:sp>
    </p:spTree>
    <p:extLst>
      <p:ext uri="{BB962C8B-B14F-4D97-AF65-F5344CB8AC3E}">
        <p14:creationId xmlns:p14="http://schemas.microsoft.com/office/powerpoint/2010/main" val="359336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149A3-67AC-450E-8FB8-DDA8B6BAE8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0E722D-6976-4B99-92AD-A05E0BA3BE1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4B4781-7142-4637-A820-E767DEA168B8}"/>
              </a:ext>
            </a:extLst>
          </p:cNvPr>
          <p:cNvSpPr>
            <a:spLocks noGrp="1"/>
          </p:cNvSpPr>
          <p:nvPr>
            <p:ph type="dt" sz="half" idx="10"/>
          </p:nvPr>
        </p:nvSpPr>
        <p:spPr/>
        <p:txBody>
          <a:bodyPr/>
          <a:lstStyle/>
          <a:p>
            <a:fld id="{1BE44C7D-DD86-40B1-9949-C3AA5E61D141}" type="datetimeFigureOut">
              <a:rPr kumimoji="1" lang="ja-JP" altLang="en-US" smtClean="0"/>
              <a:t>2022/9/14</a:t>
            </a:fld>
            <a:endParaRPr kumimoji="1" lang="ja-JP" altLang="en-US"/>
          </a:p>
        </p:txBody>
      </p:sp>
      <p:sp>
        <p:nvSpPr>
          <p:cNvPr id="5" name="フッター プレースホルダー 4">
            <a:extLst>
              <a:ext uri="{FF2B5EF4-FFF2-40B4-BE49-F238E27FC236}">
                <a16:creationId xmlns:a16="http://schemas.microsoft.com/office/drawing/2014/main" id="{BE5C7B84-84D1-4104-8C51-685CF28BB3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FF17C6-4DDD-460F-8EA6-B648C25796E9}"/>
              </a:ext>
            </a:extLst>
          </p:cNvPr>
          <p:cNvSpPr>
            <a:spLocks noGrp="1"/>
          </p:cNvSpPr>
          <p:nvPr>
            <p:ph type="sldNum" sz="quarter" idx="12"/>
          </p:nvPr>
        </p:nvSpPr>
        <p:spPr/>
        <p:txBody>
          <a:bodyPr/>
          <a:lstStyle/>
          <a:p>
            <a:fld id="{E4D6DE4E-6A88-40AF-807A-211101ED58C3}" type="slidenum">
              <a:rPr kumimoji="1" lang="ja-JP" altLang="en-US" smtClean="0"/>
              <a:t>‹#›</a:t>
            </a:fld>
            <a:endParaRPr kumimoji="1" lang="ja-JP" altLang="en-US"/>
          </a:p>
        </p:txBody>
      </p:sp>
    </p:spTree>
    <p:extLst>
      <p:ext uri="{BB962C8B-B14F-4D97-AF65-F5344CB8AC3E}">
        <p14:creationId xmlns:p14="http://schemas.microsoft.com/office/powerpoint/2010/main" val="368735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FFD46C-1B77-4F1D-8CEB-34E8F3A8282A}"/>
              </a:ext>
            </a:extLst>
          </p:cNvPr>
          <p:cNvSpPr>
            <a:spLocks noGrp="1"/>
          </p:cNvSpPr>
          <p:nvPr>
            <p:ph type="title"/>
          </p:nvPr>
        </p:nvSpPr>
        <p:spPr>
          <a:xfrm>
            <a:off x="873443" y="2393634"/>
            <a:ext cx="11041380" cy="3993832"/>
          </a:xfrm>
        </p:spPr>
        <p:txBody>
          <a:bodyPr anchor="b"/>
          <a:lstStyle>
            <a:lvl1pPr>
              <a:defRPr sz="63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4BCDAB-D423-46BF-B80A-C16B201BC1B6}"/>
              </a:ext>
            </a:extLst>
          </p:cNvPr>
          <p:cNvSpPr>
            <a:spLocks noGrp="1"/>
          </p:cNvSpPr>
          <p:nvPr>
            <p:ph type="body" idx="1"/>
          </p:nvPr>
        </p:nvSpPr>
        <p:spPr>
          <a:xfrm>
            <a:off x="873443" y="6425249"/>
            <a:ext cx="11041380" cy="210026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9E1C305-8A5C-45A6-930E-ED697E43F6C0}"/>
              </a:ext>
            </a:extLst>
          </p:cNvPr>
          <p:cNvSpPr>
            <a:spLocks noGrp="1"/>
          </p:cNvSpPr>
          <p:nvPr>
            <p:ph type="dt" sz="half" idx="10"/>
          </p:nvPr>
        </p:nvSpPr>
        <p:spPr/>
        <p:txBody>
          <a:bodyPr/>
          <a:lstStyle/>
          <a:p>
            <a:fld id="{1BE44C7D-DD86-40B1-9949-C3AA5E61D141}" type="datetimeFigureOut">
              <a:rPr kumimoji="1" lang="ja-JP" altLang="en-US" smtClean="0"/>
              <a:t>2022/9/14</a:t>
            </a:fld>
            <a:endParaRPr kumimoji="1" lang="ja-JP" altLang="en-US"/>
          </a:p>
        </p:txBody>
      </p:sp>
      <p:sp>
        <p:nvSpPr>
          <p:cNvPr id="5" name="フッター プレースホルダー 4">
            <a:extLst>
              <a:ext uri="{FF2B5EF4-FFF2-40B4-BE49-F238E27FC236}">
                <a16:creationId xmlns:a16="http://schemas.microsoft.com/office/drawing/2014/main" id="{1CC15C27-A340-4818-938F-72E7395573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10CD93-8392-4D5B-9E39-F5B842DAE9C9}"/>
              </a:ext>
            </a:extLst>
          </p:cNvPr>
          <p:cNvSpPr>
            <a:spLocks noGrp="1"/>
          </p:cNvSpPr>
          <p:nvPr>
            <p:ph type="sldNum" sz="quarter" idx="12"/>
          </p:nvPr>
        </p:nvSpPr>
        <p:spPr/>
        <p:txBody>
          <a:bodyPr/>
          <a:lstStyle/>
          <a:p>
            <a:fld id="{E4D6DE4E-6A88-40AF-807A-211101ED58C3}" type="slidenum">
              <a:rPr kumimoji="1" lang="ja-JP" altLang="en-US" smtClean="0"/>
              <a:t>‹#›</a:t>
            </a:fld>
            <a:endParaRPr kumimoji="1" lang="ja-JP" altLang="en-US"/>
          </a:p>
        </p:txBody>
      </p:sp>
    </p:spTree>
    <p:extLst>
      <p:ext uri="{BB962C8B-B14F-4D97-AF65-F5344CB8AC3E}">
        <p14:creationId xmlns:p14="http://schemas.microsoft.com/office/powerpoint/2010/main" val="178902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5C37C4-A153-43BD-BC7F-2D0981DD21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FDB73B-71ED-4BDF-A1EF-4BE9D86C0BD8}"/>
              </a:ext>
            </a:extLst>
          </p:cNvPr>
          <p:cNvSpPr>
            <a:spLocks noGrp="1"/>
          </p:cNvSpPr>
          <p:nvPr>
            <p:ph sz="half" idx="1"/>
          </p:nvPr>
        </p:nvSpPr>
        <p:spPr>
          <a:xfrm>
            <a:off x="880110" y="2555875"/>
            <a:ext cx="5440680" cy="60918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02891E0-C2D7-46B6-B51E-C19035D333DE}"/>
              </a:ext>
            </a:extLst>
          </p:cNvPr>
          <p:cNvSpPr>
            <a:spLocks noGrp="1"/>
          </p:cNvSpPr>
          <p:nvPr>
            <p:ph sz="half" idx="2"/>
          </p:nvPr>
        </p:nvSpPr>
        <p:spPr>
          <a:xfrm>
            <a:off x="6480810" y="2555875"/>
            <a:ext cx="5440680" cy="60918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546598-9708-4871-88D0-5C1E7CA2F21F}"/>
              </a:ext>
            </a:extLst>
          </p:cNvPr>
          <p:cNvSpPr>
            <a:spLocks noGrp="1"/>
          </p:cNvSpPr>
          <p:nvPr>
            <p:ph type="dt" sz="half" idx="10"/>
          </p:nvPr>
        </p:nvSpPr>
        <p:spPr/>
        <p:txBody>
          <a:bodyPr/>
          <a:lstStyle/>
          <a:p>
            <a:fld id="{1BE44C7D-DD86-40B1-9949-C3AA5E61D141}" type="datetimeFigureOut">
              <a:rPr kumimoji="1" lang="ja-JP" altLang="en-US" smtClean="0"/>
              <a:t>2022/9/14</a:t>
            </a:fld>
            <a:endParaRPr kumimoji="1" lang="ja-JP" altLang="en-US"/>
          </a:p>
        </p:txBody>
      </p:sp>
      <p:sp>
        <p:nvSpPr>
          <p:cNvPr id="6" name="フッター プレースホルダー 5">
            <a:extLst>
              <a:ext uri="{FF2B5EF4-FFF2-40B4-BE49-F238E27FC236}">
                <a16:creationId xmlns:a16="http://schemas.microsoft.com/office/drawing/2014/main" id="{ECF3BB34-7372-48E6-8054-18E92F3D08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148685-7EFB-4771-9445-008BC069190B}"/>
              </a:ext>
            </a:extLst>
          </p:cNvPr>
          <p:cNvSpPr>
            <a:spLocks noGrp="1"/>
          </p:cNvSpPr>
          <p:nvPr>
            <p:ph type="sldNum" sz="quarter" idx="12"/>
          </p:nvPr>
        </p:nvSpPr>
        <p:spPr/>
        <p:txBody>
          <a:bodyPr/>
          <a:lstStyle/>
          <a:p>
            <a:fld id="{E4D6DE4E-6A88-40AF-807A-211101ED58C3}" type="slidenum">
              <a:rPr kumimoji="1" lang="ja-JP" altLang="en-US" smtClean="0"/>
              <a:t>‹#›</a:t>
            </a:fld>
            <a:endParaRPr kumimoji="1" lang="ja-JP" altLang="en-US"/>
          </a:p>
        </p:txBody>
      </p:sp>
    </p:spTree>
    <p:extLst>
      <p:ext uri="{BB962C8B-B14F-4D97-AF65-F5344CB8AC3E}">
        <p14:creationId xmlns:p14="http://schemas.microsoft.com/office/powerpoint/2010/main" val="68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C9B23D-A9C1-4787-A7BA-14CC53434494}"/>
              </a:ext>
            </a:extLst>
          </p:cNvPr>
          <p:cNvSpPr>
            <a:spLocks noGrp="1"/>
          </p:cNvSpPr>
          <p:nvPr>
            <p:ph type="title"/>
          </p:nvPr>
        </p:nvSpPr>
        <p:spPr>
          <a:xfrm>
            <a:off x="881777" y="511176"/>
            <a:ext cx="11041380" cy="1855788"/>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AFB17A-888B-4876-8889-E79DC63FBF8A}"/>
              </a:ext>
            </a:extLst>
          </p:cNvPr>
          <p:cNvSpPr>
            <a:spLocks noGrp="1"/>
          </p:cNvSpPr>
          <p:nvPr>
            <p:ph type="body" idx="1"/>
          </p:nvPr>
        </p:nvSpPr>
        <p:spPr>
          <a:xfrm>
            <a:off x="881778" y="2353628"/>
            <a:ext cx="5415676"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06FB8E8-2CB8-4E9E-AF5A-05BDE19DB513}"/>
              </a:ext>
            </a:extLst>
          </p:cNvPr>
          <p:cNvSpPr>
            <a:spLocks noGrp="1"/>
          </p:cNvSpPr>
          <p:nvPr>
            <p:ph sz="half" idx="2"/>
          </p:nvPr>
        </p:nvSpPr>
        <p:spPr>
          <a:xfrm>
            <a:off x="881778" y="3507105"/>
            <a:ext cx="5415676" cy="51584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B667063-47E8-485E-9861-449A1CA1DD9F}"/>
              </a:ext>
            </a:extLst>
          </p:cNvPr>
          <p:cNvSpPr>
            <a:spLocks noGrp="1"/>
          </p:cNvSpPr>
          <p:nvPr>
            <p:ph type="body" sz="quarter" idx="3"/>
          </p:nvPr>
        </p:nvSpPr>
        <p:spPr>
          <a:xfrm>
            <a:off x="6480810" y="2353628"/>
            <a:ext cx="5442347"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2E68079-5F1D-4A62-AC5F-C796057EE81C}"/>
              </a:ext>
            </a:extLst>
          </p:cNvPr>
          <p:cNvSpPr>
            <a:spLocks noGrp="1"/>
          </p:cNvSpPr>
          <p:nvPr>
            <p:ph sz="quarter" idx="4"/>
          </p:nvPr>
        </p:nvSpPr>
        <p:spPr>
          <a:xfrm>
            <a:off x="6480810" y="3507105"/>
            <a:ext cx="5442347" cy="51584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F300825-4A5C-4A38-820F-3618BC807D1F}"/>
              </a:ext>
            </a:extLst>
          </p:cNvPr>
          <p:cNvSpPr>
            <a:spLocks noGrp="1"/>
          </p:cNvSpPr>
          <p:nvPr>
            <p:ph type="dt" sz="half" idx="10"/>
          </p:nvPr>
        </p:nvSpPr>
        <p:spPr/>
        <p:txBody>
          <a:bodyPr/>
          <a:lstStyle/>
          <a:p>
            <a:fld id="{1BE44C7D-DD86-40B1-9949-C3AA5E61D141}" type="datetimeFigureOut">
              <a:rPr kumimoji="1" lang="ja-JP" altLang="en-US" smtClean="0"/>
              <a:t>2022/9/14</a:t>
            </a:fld>
            <a:endParaRPr kumimoji="1" lang="ja-JP" altLang="en-US"/>
          </a:p>
        </p:txBody>
      </p:sp>
      <p:sp>
        <p:nvSpPr>
          <p:cNvPr id="8" name="フッター プレースホルダー 7">
            <a:extLst>
              <a:ext uri="{FF2B5EF4-FFF2-40B4-BE49-F238E27FC236}">
                <a16:creationId xmlns:a16="http://schemas.microsoft.com/office/drawing/2014/main" id="{98ADCD86-A9C7-421A-B104-75706D76B88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399C684-A239-492E-B7EA-D0E3EFFF1377}"/>
              </a:ext>
            </a:extLst>
          </p:cNvPr>
          <p:cNvSpPr>
            <a:spLocks noGrp="1"/>
          </p:cNvSpPr>
          <p:nvPr>
            <p:ph type="sldNum" sz="quarter" idx="12"/>
          </p:nvPr>
        </p:nvSpPr>
        <p:spPr/>
        <p:txBody>
          <a:bodyPr/>
          <a:lstStyle/>
          <a:p>
            <a:fld id="{E4D6DE4E-6A88-40AF-807A-211101ED58C3}" type="slidenum">
              <a:rPr kumimoji="1" lang="ja-JP" altLang="en-US" smtClean="0"/>
              <a:t>‹#›</a:t>
            </a:fld>
            <a:endParaRPr kumimoji="1" lang="ja-JP" altLang="en-US"/>
          </a:p>
        </p:txBody>
      </p:sp>
    </p:spTree>
    <p:extLst>
      <p:ext uri="{BB962C8B-B14F-4D97-AF65-F5344CB8AC3E}">
        <p14:creationId xmlns:p14="http://schemas.microsoft.com/office/powerpoint/2010/main" val="73832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FD54A4-28A2-4B13-B3B0-60DAA4A97F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3AB1598-9566-4480-A5B7-B48815FA0541}"/>
              </a:ext>
            </a:extLst>
          </p:cNvPr>
          <p:cNvSpPr>
            <a:spLocks noGrp="1"/>
          </p:cNvSpPr>
          <p:nvPr>
            <p:ph type="dt" sz="half" idx="10"/>
          </p:nvPr>
        </p:nvSpPr>
        <p:spPr/>
        <p:txBody>
          <a:bodyPr/>
          <a:lstStyle/>
          <a:p>
            <a:fld id="{1BE44C7D-DD86-40B1-9949-C3AA5E61D141}" type="datetimeFigureOut">
              <a:rPr kumimoji="1" lang="ja-JP" altLang="en-US" smtClean="0"/>
              <a:t>2022/9/14</a:t>
            </a:fld>
            <a:endParaRPr kumimoji="1" lang="ja-JP" altLang="en-US"/>
          </a:p>
        </p:txBody>
      </p:sp>
      <p:sp>
        <p:nvSpPr>
          <p:cNvPr id="4" name="フッター プレースホルダー 3">
            <a:extLst>
              <a:ext uri="{FF2B5EF4-FFF2-40B4-BE49-F238E27FC236}">
                <a16:creationId xmlns:a16="http://schemas.microsoft.com/office/drawing/2014/main" id="{95442D06-D1C8-400D-8DBF-7C68840597E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EB66D16-BBC6-436A-9FC0-D080B2FB961E}"/>
              </a:ext>
            </a:extLst>
          </p:cNvPr>
          <p:cNvSpPr>
            <a:spLocks noGrp="1"/>
          </p:cNvSpPr>
          <p:nvPr>
            <p:ph type="sldNum" sz="quarter" idx="12"/>
          </p:nvPr>
        </p:nvSpPr>
        <p:spPr/>
        <p:txBody>
          <a:bodyPr/>
          <a:lstStyle/>
          <a:p>
            <a:fld id="{E4D6DE4E-6A88-40AF-807A-211101ED58C3}" type="slidenum">
              <a:rPr kumimoji="1" lang="ja-JP" altLang="en-US" smtClean="0"/>
              <a:t>‹#›</a:t>
            </a:fld>
            <a:endParaRPr kumimoji="1" lang="ja-JP" altLang="en-US"/>
          </a:p>
        </p:txBody>
      </p:sp>
    </p:spTree>
    <p:extLst>
      <p:ext uri="{BB962C8B-B14F-4D97-AF65-F5344CB8AC3E}">
        <p14:creationId xmlns:p14="http://schemas.microsoft.com/office/powerpoint/2010/main" val="164049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898BDC8-EBA8-4A3B-88C8-95365825D3E7}"/>
              </a:ext>
            </a:extLst>
          </p:cNvPr>
          <p:cNvSpPr>
            <a:spLocks noGrp="1"/>
          </p:cNvSpPr>
          <p:nvPr>
            <p:ph type="dt" sz="half" idx="10"/>
          </p:nvPr>
        </p:nvSpPr>
        <p:spPr/>
        <p:txBody>
          <a:bodyPr/>
          <a:lstStyle/>
          <a:p>
            <a:fld id="{1BE44C7D-DD86-40B1-9949-C3AA5E61D141}" type="datetimeFigureOut">
              <a:rPr kumimoji="1" lang="ja-JP" altLang="en-US" smtClean="0"/>
              <a:t>2022/9/14</a:t>
            </a:fld>
            <a:endParaRPr kumimoji="1" lang="ja-JP" altLang="en-US"/>
          </a:p>
        </p:txBody>
      </p:sp>
      <p:sp>
        <p:nvSpPr>
          <p:cNvPr id="3" name="フッター プレースホルダー 2">
            <a:extLst>
              <a:ext uri="{FF2B5EF4-FFF2-40B4-BE49-F238E27FC236}">
                <a16:creationId xmlns:a16="http://schemas.microsoft.com/office/drawing/2014/main" id="{86AF9287-4245-4762-93A6-9D62C05D96B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80B81C4-28BA-4F33-B194-97970C74CF59}"/>
              </a:ext>
            </a:extLst>
          </p:cNvPr>
          <p:cNvSpPr>
            <a:spLocks noGrp="1"/>
          </p:cNvSpPr>
          <p:nvPr>
            <p:ph type="sldNum" sz="quarter" idx="12"/>
          </p:nvPr>
        </p:nvSpPr>
        <p:spPr/>
        <p:txBody>
          <a:bodyPr/>
          <a:lstStyle/>
          <a:p>
            <a:fld id="{E4D6DE4E-6A88-40AF-807A-211101ED58C3}" type="slidenum">
              <a:rPr kumimoji="1" lang="ja-JP" altLang="en-US" smtClean="0"/>
              <a:t>‹#›</a:t>
            </a:fld>
            <a:endParaRPr kumimoji="1" lang="ja-JP" altLang="en-US"/>
          </a:p>
        </p:txBody>
      </p:sp>
    </p:spTree>
    <p:extLst>
      <p:ext uri="{BB962C8B-B14F-4D97-AF65-F5344CB8AC3E}">
        <p14:creationId xmlns:p14="http://schemas.microsoft.com/office/powerpoint/2010/main" val="226042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C7762-3501-4DD8-BA0C-9AE30A53874E}"/>
              </a:ext>
            </a:extLst>
          </p:cNvPr>
          <p:cNvSpPr>
            <a:spLocks noGrp="1"/>
          </p:cNvSpPr>
          <p:nvPr>
            <p:ph type="title"/>
          </p:nvPr>
        </p:nvSpPr>
        <p:spPr>
          <a:xfrm>
            <a:off x="881778" y="640080"/>
            <a:ext cx="4128849" cy="2240280"/>
          </a:xfrm>
        </p:spPr>
        <p:txBody>
          <a:bodyPr anchor="b"/>
          <a:lstStyle>
            <a:lvl1pPr>
              <a:defRPr sz="336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4FCEA9-C785-4696-A96F-EC6715F0A199}"/>
              </a:ext>
            </a:extLst>
          </p:cNvPr>
          <p:cNvSpPr>
            <a:spLocks noGrp="1"/>
          </p:cNvSpPr>
          <p:nvPr>
            <p:ph idx="1"/>
          </p:nvPr>
        </p:nvSpPr>
        <p:spPr>
          <a:xfrm>
            <a:off x="5442347" y="1382396"/>
            <a:ext cx="6480810" cy="68230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273AD94-2F41-4C9E-A898-B28A9E48FEF3}"/>
              </a:ext>
            </a:extLst>
          </p:cNvPr>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F60FE08-A693-4004-A30C-06D43BB54871}"/>
              </a:ext>
            </a:extLst>
          </p:cNvPr>
          <p:cNvSpPr>
            <a:spLocks noGrp="1"/>
          </p:cNvSpPr>
          <p:nvPr>
            <p:ph type="dt" sz="half" idx="10"/>
          </p:nvPr>
        </p:nvSpPr>
        <p:spPr/>
        <p:txBody>
          <a:bodyPr/>
          <a:lstStyle/>
          <a:p>
            <a:fld id="{1BE44C7D-DD86-40B1-9949-C3AA5E61D141}" type="datetimeFigureOut">
              <a:rPr kumimoji="1" lang="ja-JP" altLang="en-US" smtClean="0"/>
              <a:t>2022/9/14</a:t>
            </a:fld>
            <a:endParaRPr kumimoji="1" lang="ja-JP" altLang="en-US"/>
          </a:p>
        </p:txBody>
      </p:sp>
      <p:sp>
        <p:nvSpPr>
          <p:cNvPr id="6" name="フッター プレースホルダー 5">
            <a:extLst>
              <a:ext uri="{FF2B5EF4-FFF2-40B4-BE49-F238E27FC236}">
                <a16:creationId xmlns:a16="http://schemas.microsoft.com/office/drawing/2014/main" id="{8DDBAFB2-9393-43DF-8BEA-00CE124521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AA619A-B514-4FAC-876A-09A76DBDAC39}"/>
              </a:ext>
            </a:extLst>
          </p:cNvPr>
          <p:cNvSpPr>
            <a:spLocks noGrp="1"/>
          </p:cNvSpPr>
          <p:nvPr>
            <p:ph type="sldNum" sz="quarter" idx="12"/>
          </p:nvPr>
        </p:nvSpPr>
        <p:spPr/>
        <p:txBody>
          <a:bodyPr/>
          <a:lstStyle/>
          <a:p>
            <a:fld id="{E4D6DE4E-6A88-40AF-807A-211101ED58C3}" type="slidenum">
              <a:rPr kumimoji="1" lang="ja-JP" altLang="en-US" smtClean="0"/>
              <a:t>‹#›</a:t>
            </a:fld>
            <a:endParaRPr kumimoji="1" lang="ja-JP" altLang="en-US"/>
          </a:p>
        </p:txBody>
      </p:sp>
    </p:spTree>
    <p:extLst>
      <p:ext uri="{BB962C8B-B14F-4D97-AF65-F5344CB8AC3E}">
        <p14:creationId xmlns:p14="http://schemas.microsoft.com/office/powerpoint/2010/main" val="274274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35D6EA-DA0B-4C14-84AC-7D184CFCD345}"/>
              </a:ext>
            </a:extLst>
          </p:cNvPr>
          <p:cNvSpPr>
            <a:spLocks noGrp="1"/>
          </p:cNvSpPr>
          <p:nvPr>
            <p:ph type="title"/>
          </p:nvPr>
        </p:nvSpPr>
        <p:spPr>
          <a:xfrm>
            <a:off x="881778" y="640080"/>
            <a:ext cx="4128849" cy="2240280"/>
          </a:xfrm>
        </p:spPr>
        <p:txBody>
          <a:bodyPr anchor="b"/>
          <a:lstStyle>
            <a:lvl1pPr>
              <a:defRPr sz="336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508878C-CEDC-4B3A-A05B-5E5D7120A0D8}"/>
              </a:ext>
            </a:extLst>
          </p:cNvPr>
          <p:cNvSpPr>
            <a:spLocks noGrp="1"/>
          </p:cNvSpPr>
          <p:nvPr>
            <p:ph type="pic" idx="1"/>
          </p:nvPr>
        </p:nvSpPr>
        <p:spPr>
          <a:xfrm>
            <a:off x="5442347" y="1382396"/>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endParaRPr kumimoji="1" lang="ja-JP" altLang="en-US"/>
          </a:p>
        </p:txBody>
      </p:sp>
      <p:sp>
        <p:nvSpPr>
          <p:cNvPr id="4" name="テキスト プレースホルダー 3">
            <a:extLst>
              <a:ext uri="{FF2B5EF4-FFF2-40B4-BE49-F238E27FC236}">
                <a16:creationId xmlns:a16="http://schemas.microsoft.com/office/drawing/2014/main" id="{B50F5220-2AF1-4BE8-9617-7E1ADB052016}"/>
              </a:ext>
            </a:extLst>
          </p:cNvPr>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DA44085-21F3-4440-8033-0749651A63FF}"/>
              </a:ext>
            </a:extLst>
          </p:cNvPr>
          <p:cNvSpPr>
            <a:spLocks noGrp="1"/>
          </p:cNvSpPr>
          <p:nvPr>
            <p:ph type="dt" sz="half" idx="10"/>
          </p:nvPr>
        </p:nvSpPr>
        <p:spPr/>
        <p:txBody>
          <a:bodyPr/>
          <a:lstStyle/>
          <a:p>
            <a:fld id="{1BE44C7D-DD86-40B1-9949-C3AA5E61D141}" type="datetimeFigureOut">
              <a:rPr kumimoji="1" lang="ja-JP" altLang="en-US" smtClean="0"/>
              <a:t>2022/9/14</a:t>
            </a:fld>
            <a:endParaRPr kumimoji="1" lang="ja-JP" altLang="en-US"/>
          </a:p>
        </p:txBody>
      </p:sp>
      <p:sp>
        <p:nvSpPr>
          <p:cNvPr id="6" name="フッター プレースホルダー 5">
            <a:extLst>
              <a:ext uri="{FF2B5EF4-FFF2-40B4-BE49-F238E27FC236}">
                <a16:creationId xmlns:a16="http://schemas.microsoft.com/office/drawing/2014/main" id="{E3CEFF46-6198-424B-BFDE-BD914BDF58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7E2AB24-8522-4C8D-BA47-E00764F04F35}"/>
              </a:ext>
            </a:extLst>
          </p:cNvPr>
          <p:cNvSpPr>
            <a:spLocks noGrp="1"/>
          </p:cNvSpPr>
          <p:nvPr>
            <p:ph type="sldNum" sz="quarter" idx="12"/>
          </p:nvPr>
        </p:nvSpPr>
        <p:spPr/>
        <p:txBody>
          <a:bodyPr/>
          <a:lstStyle/>
          <a:p>
            <a:fld id="{E4D6DE4E-6A88-40AF-807A-211101ED58C3}" type="slidenum">
              <a:rPr kumimoji="1" lang="ja-JP" altLang="en-US" smtClean="0"/>
              <a:t>‹#›</a:t>
            </a:fld>
            <a:endParaRPr kumimoji="1" lang="ja-JP" altLang="en-US"/>
          </a:p>
        </p:txBody>
      </p:sp>
    </p:spTree>
    <p:extLst>
      <p:ext uri="{BB962C8B-B14F-4D97-AF65-F5344CB8AC3E}">
        <p14:creationId xmlns:p14="http://schemas.microsoft.com/office/powerpoint/2010/main" val="331922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43087C8-B2E4-4DB1-B364-C084833B2186}"/>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D4D060-EB60-4A93-BF48-45D46393C654}"/>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417AB3-6309-4505-999C-36594EF95D3B}"/>
              </a:ext>
            </a:extLst>
          </p:cNvPr>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1BE44C7D-DD86-40B1-9949-C3AA5E61D141}" type="datetimeFigureOut">
              <a:rPr kumimoji="1" lang="ja-JP" altLang="en-US" smtClean="0"/>
              <a:t>2022/9/14</a:t>
            </a:fld>
            <a:endParaRPr kumimoji="1" lang="ja-JP" altLang="en-US"/>
          </a:p>
        </p:txBody>
      </p:sp>
      <p:sp>
        <p:nvSpPr>
          <p:cNvPr id="5" name="フッター プレースホルダー 4">
            <a:extLst>
              <a:ext uri="{FF2B5EF4-FFF2-40B4-BE49-F238E27FC236}">
                <a16:creationId xmlns:a16="http://schemas.microsoft.com/office/drawing/2014/main" id="{99A1471B-1D73-443A-877C-019AC49C06E6}"/>
              </a:ext>
            </a:extLst>
          </p:cNvPr>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D2721AF-9716-4C63-85ED-D014926D28CC}"/>
              </a:ext>
            </a:extLst>
          </p:cNvPr>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E4D6DE4E-6A88-40AF-807A-211101ED58C3}" type="slidenum">
              <a:rPr kumimoji="1" lang="ja-JP" altLang="en-US" smtClean="0"/>
              <a:t>‹#›</a:t>
            </a:fld>
            <a:endParaRPr kumimoji="1" lang="ja-JP" altLang="en-US"/>
          </a:p>
        </p:txBody>
      </p:sp>
    </p:spTree>
    <p:extLst>
      <p:ext uri="{BB962C8B-B14F-4D97-AF65-F5344CB8AC3E}">
        <p14:creationId xmlns:p14="http://schemas.microsoft.com/office/powerpoint/2010/main" val="1839050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ja-JP"/>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4A6660F-E692-4AFA-B418-D924A827ECE3}"/>
              </a:ext>
            </a:extLst>
          </p:cNvPr>
          <p:cNvSpPr/>
          <p:nvPr/>
        </p:nvSpPr>
        <p:spPr>
          <a:xfrm>
            <a:off x="61213" y="164700"/>
            <a:ext cx="12591627" cy="513769"/>
          </a:xfrm>
          <a:prstGeom prst="rect">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rPr>
              <a:t>　　　大阪府</a:t>
            </a:r>
            <a:r>
              <a:rPr lang="ja-JP" altLang="en-US" sz="2000" b="1" dirty="0">
                <a:solidFill>
                  <a:schemeClr val="bg1"/>
                </a:solidFill>
                <a:latin typeface="Meiryo UI" panose="020B0604030504040204" pitchFamily="50" charset="-128"/>
                <a:ea typeface="Meiryo UI" panose="020B0604030504040204" pitchFamily="50" charset="-128"/>
              </a:rPr>
              <a:t>環境管理施策の今後の</a:t>
            </a:r>
            <a:r>
              <a:rPr lang="ja-JP" altLang="en-US" sz="2000" b="1" dirty="0" smtClean="0">
                <a:solidFill>
                  <a:schemeClr val="bg1"/>
                </a:solidFill>
                <a:latin typeface="Meiryo UI" panose="020B0604030504040204" pitchFamily="50" charset="-128"/>
                <a:ea typeface="Meiryo UI" panose="020B0604030504040204" pitchFamily="50" charset="-128"/>
              </a:rPr>
              <a:t>あり方</a:t>
            </a:r>
            <a:endParaRPr lang="en-US" altLang="ja-JP" sz="1200" b="1" strike="sngStrike"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8AD8D7D5-15EE-487D-B9BC-3436D53D0B7F}"/>
              </a:ext>
            </a:extLst>
          </p:cNvPr>
          <p:cNvSpPr txBox="1"/>
          <p:nvPr/>
        </p:nvSpPr>
        <p:spPr>
          <a:xfrm>
            <a:off x="11173096" y="289278"/>
            <a:ext cx="1479744" cy="276999"/>
          </a:xfrm>
          <a:prstGeom prst="rect">
            <a:avLst/>
          </a:prstGeom>
          <a:solidFill>
            <a:schemeClr val="bg1"/>
          </a:solidFill>
        </p:spPr>
        <p:txBody>
          <a:bodyPr wrap="square" rtlCol="0">
            <a:spAutoFit/>
          </a:bodyPr>
          <a:lstStyle/>
          <a:p>
            <a:pPr algn="ctr"/>
            <a:r>
              <a:rPr kumimoji="1" lang="en-US" altLang="ja-JP" sz="1200" dirty="0" smtClean="0">
                <a:solidFill>
                  <a:schemeClr val="accent5">
                    <a:lumMod val="50000"/>
                  </a:schemeClr>
                </a:solidFill>
                <a:latin typeface="Meiryo UI" panose="020B0604030504040204" pitchFamily="50" charset="-128"/>
                <a:ea typeface="Meiryo UI" panose="020B0604030504040204" pitchFamily="50" charset="-128"/>
              </a:rPr>
              <a:t>2022</a:t>
            </a:r>
            <a:r>
              <a:rPr kumimoji="1" lang="ja-JP" altLang="en-US" sz="1200" dirty="0" smtClean="0">
                <a:solidFill>
                  <a:schemeClr val="accent5">
                    <a:lumMod val="50000"/>
                  </a:schemeClr>
                </a:solidFill>
                <a:latin typeface="Meiryo UI" panose="020B0604030504040204" pitchFamily="50" charset="-128"/>
                <a:ea typeface="Meiryo UI" panose="020B0604030504040204" pitchFamily="50" charset="-128"/>
              </a:rPr>
              <a:t>年８月策定</a:t>
            </a:r>
            <a:endParaRPr kumimoji="1" lang="ja-JP" altLang="en-US" sz="12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257F2411-1A94-43F9-B1F3-08B11F8F4820}"/>
              </a:ext>
            </a:extLst>
          </p:cNvPr>
          <p:cNvSpPr txBox="1"/>
          <p:nvPr/>
        </p:nvSpPr>
        <p:spPr>
          <a:xfrm>
            <a:off x="292622" y="8303582"/>
            <a:ext cx="5994480" cy="1259319"/>
          </a:xfrm>
          <a:prstGeom prst="rect">
            <a:avLst/>
          </a:prstGeom>
          <a:noFill/>
          <a:ln>
            <a:noFill/>
            <a:prstDash val="dash"/>
          </a:ln>
        </p:spPr>
        <p:txBody>
          <a:bodyPr wrap="square" rtlCol="0">
            <a:spAutoFit/>
          </a:bodyPr>
          <a:lstStyle/>
          <a:p>
            <a:pPr marL="171450" indent="-171450">
              <a:lnSpc>
                <a:spcPts val="1300"/>
              </a:lnSpc>
              <a:buFont typeface="Wingdings" panose="05000000000000000000" pitchFamily="2" charset="2"/>
              <a:buChar char="u"/>
            </a:pPr>
            <a:endParaRPr lang="en-US" altLang="ja-JP" sz="1200" dirty="0">
              <a:solidFill>
                <a:schemeClr val="accent5">
                  <a:lumMod val="50000"/>
                </a:schemeClr>
              </a:solidFill>
              <a:latin typeface="Meiryo UI" panose="020B0604030504040204" pitchFamily="50" charset="-128"/>
              <a:ea typeface="Meiryo UI" panose="020B0604030504040204" pitchFamily="50" charset="-128"/>
            </a:endParaRPr>
          </a:p>
          <a:p>
            <a:pPr>
              <a:lnSpc>
                <a:spcPts val="1300"/>
              </a:lnSpc>
            </a:pPr>
            <a:endParaRPr lang="en-US" altLang="ja-JP" sz="12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nSpc>
                <a:spcPts val="1300"/>
              </a:lnSpc>
              <a:buFont typeface="Wingdings" panose="05000000000000000000" pitchFamily="2" charset="2"/>
              <a:buChar char="u"/>
            </a:pPr>
            <a:r>
              <a:rPr lang="ja-JP" altLang="en-US" sz="1200" dirty="0" smtClean="0">
                <a:solidFill>
                  <a:schemeClr val="accent5">
                    <a:lumMod val="50000"/>
                  </a:schemeClr>
                </a:solidFill>
                <a:latin typeface="Meiryo UI" panose="020B0604030504040204" pitchFamily="50" charset="-128"/>
                <a:ea typeface="Meiryo UI" panose="020B0604030504040204" pitchFamily="50" charset="-128"/>
              </a:rPr>
              <a:t>環境管理室が所管する主な計画</a:t>
            </a:r>
            <a:endParaRPr lang="en-US" altLang="ja-JP" sz="1200" dirty="0" smtClean="0">
              <a:solidFill>
                <a:schemeClr val="accent5">
                  <a:lumMod val="50000"/>
                </a:schemeClr>
              </a:solidFill>
              <a:latin typeface="Meiryo UI" panose="020B0604030504040204" pitchFamily="50" charset="-128"/>
              <a:ea typeface="Meiryo UI" panose="020B0604030504040204" pitchFamily="50" charset="-128"/>
            </a:endParaRPr>
          </a:p>
          <a:p>
            <a:pPr marL="228600" indent="-228600">
              <a:lnSpc>
                <a:spcPts val="1300"/>
              </a:lnSpc>
              <a:buFont typeface="Wingdings" panose="05000000000000000000" pitchFamily="2" charset="2"/>
              <a:buChar char="ü"/>
            </a:pPr>
            <a:r>
              <a:rPr lang="ja-JP" altLang="en-US" sz="1200" dirty="0" smtClean="0">
                <a:solidFill>
                  <a:schemeClr val="accent5">
                    <a:lumMod val="50000"/>
                  </a:schemeClr>
                </a:solidFill>
                <a:latin typeface="Meiryo UI" panose="020B0604030504040204" pitchFamily="50" charset="-128"/>
                <a:ea typeface="Meiryo UI" panose="020B0604030504040204" pitchFamily="50" charset="-128"/>
              </a:rPr>
              <a:t>自動車</a:t>
            </a:r>
            <a:r>
              <a:rPr lang="en-US" altLang="ja-JP" sz="1200" dirty="0" smtClean="0">
                <a:solidFill>
                  <a:schemeClr val="accent5">
                    <a:lumMod val="50000"/>
                  </a:schemeClr>
                </a:solidFill>
                <a:latin typeface="Meiryo UI" panose="020B0604030504040204" pitchFamily="50" charset="-128"/>
                <a:ea typeface="Meiryo UI" panose="020B0604030504040204" pitchFamily="50" charset="-128"/>
              </a:rPr>
              <a:t>NO</a:t>
            </a:r>
            <a:r>
              <a:rPr lang="en-US" altLang="ja-JP" sz="1050" dirty="0" smtClean="0">
                <a:solidFill>
                  <a:schemeClr val="accent5">
                    <a:lumMod val="50000"/>
                  </a:schemeClr>
                </a:solidFill>
                <a:latin typeface="Meiryo UI" panose="020B0604030504040204" pitchFamily="50" charset="-128"/>
                <a:ea typeface="Meiryo UI" panose="020B0604030504040204" pitchFamily="50" charset="-128"/>
              </a:rPr>
              <a:t>X</a:t>
            </a:r>
            <a:r>
              <a:rPr lang="ja-JP" altLang="en-US" sz="1200" dirty="0" smtClean="0">
                <a:solidFill>
                  <a:schemeClr val="accent5">
                    <a:lumMod val="50000"/>
                  </a:schemeClr>
                </a:solidFill>
                <a:latin typeface="Meiryo UI" panose="020B0604030504040204" pitchFamily="50" charset="-128"/>
                <a:ea typeface="Meiryo UI" panose="020B0604030504040204" pitchFamily="50" charset="-128"/>
              </a:rPr>
              <a:t>・</a:t>
            </a:r>
            <a:r>
              <a:rPr lang="en-US" altLang="ja-JP" sz="1200" dirty="0" smtClean="0">
                <a:solidFill>
                  <a:schemeClr val="accent5">
                    <a:lumMod val="50000"/>
                  </a:schemeClr>
                </a:solidFill>
                <a:latin typeface="Meiryo UI" panose="020B0604030504040204" pitchFamily="50" charset="-128"/>
                <a:ea typeface="Meiryo UI" panose="020B0604030504040204" pitchFamily="50" charset="-128"/>
              </a:rPr>
              <a:t>PM</a:t>
            </a:r>
            <a:r>
              <a:rPr lang="ja-JP" altLang="en-US" sz="1200" dirty="0" smtClean="0">
                <a:solidFill>
                  <a:schemeClr val="accent5">
                    <a:lumMod val="50000"/>
                  </a:schemeClr>
                </a:solidFill>
                <a:latin typeface="Meiryo UI" panose="020B0604030504040204" pitchFamily="50" charset="-128"/>
                <a:ea typeface="Meiryo UI" panose="020B0604030504040204" pitchFamily="50" charset="-128"/>
              </a:rPr>
              <a:t>総量削減計画</a:t>
            </a:r>
            <a:endParaRPr lang="en-US" altLang="ja-JP" sz="1200" dirty="0" smtClean="0">
              <a:solidFill>
                <a:schemeClr val="accent5">
                  <a:lumMod val="50000"/>
                </a:schemeClr>
              </a:solidFill>
              <a:latin typeface="Meiryo UI" panose="020B0604030504040204" pitchFamily="50" charset="-128"/>
              <a:ea typeface="Meiryo UI" panose="020B0604030504040204" pitchFamily="50" charset="-128"/>
            </a:endParaRPr>
          </a:p>
          <a:p>
            <a:pPr marL="228600" indent="-228600">
              <a:lnSpc>
                <a:spcPts val="1300"/>
              </a:lnSpc>
              <a:buFont typeface="Wingdings" panose="05000000000000000000" pitchFamily="2" charset="2"/>
              <a:buChar char="ü"/>
            </a:pPr>
            <a:r>
              <a:rPr lang="ja-JP" altLang="en-US" sz="1200" dirty="0" smtClean="0">
                <a:solidFill>
                  <a:schemeClr val="accent5">
                    <a:lumMod val="50000"/>
                  </a:schemeClr>
                </a:solidFill>
                <a:latin typeface="Meiryo UI" panose="020B0604030504040204" pitchFamily="50" charset="-128"/>
                <a:ea typeface="Meiryo UI" panose="020B0604030504040204" pitchFamily="50" charset="-128"/>
              </a:rPr>
              <a:t>「豊かな大阪湾」保全・再生・創出プラン（瀬戸内海の環境の保全に関する大阪府計画・化学的酸素要求量、窒素含有量及び</a:t>
            </a:r>
            <a:r>
              <a:rPr lang="ja-JP" altLang="en-US" sz="1200" dirty="0" err="1" smtClean="0">
                <a:solidFill>
                  <a:schemeClr val="accent5">
                    <a:lumMod val="50000"/>
                  </a:schemeClr>
                </a:solidFill>
                <a:latin typeface="Meiryo UI" panose="020B0604030504040204" pitchFamily="50" charset="-128"/>
                <a:ea typeface="Meiryo UI" panose="020B0604030504040204" pitchFamily="50" charset="-128"/>
              </a:rPr>
              <a:t>りん</a:t>
            </a:r>
            <a:r>
              <a:rPr lang="ja-JP" altLang="en-US" sz="1200" dirty="0" smtClean="0">
                <a:solidFill>
                  <a:schemeClr val="accent5">
                    <a:lumMod val="50000"/>
                  </a:schemeClr>
                </a:solidFill>
                <a:latin typeface="Meiryo UI" panose="020B0604030504040204" pitchFamily="50" charset="-128"/>
                <a:ea typeface="Meiryo UI" panose="020B0604030504040204" pitchFamily="50" charset="-128"/>
              </a:rPr>
              <a:t>含有量に係る総量削減計画）</a:t>
            </a:r>
            <a:endParaRPr lang="en-US" altLang="ja-JP" sz="1200" dirty="0" smtClean="0">
              <a:solidFill>
                <a:schemeClr val="accent5">
                  <a:lumMod val="50000"/>
                </a:schemeClr>
              </a:solidFill>
              <a:latin typeface="Meiryo UI" panose="020B0604030504040204" pitchFamily="50" charset="-128"/>
              <a:ea typeface="Meiryo UI" panose="020B0604030504040204" pitchFamily="50" charset="-128"/>
            </a:endParaRPr>
          </a:p>
          <a:p>
            <a:pPr marL="228600" indent="-228600">
              <a:lnSpc>
                <a:spcPts val="1300"/>
              </a:lnSpc>
              <a:buFont typeface="Wingdings" panose="05000000000000000000" pitchFamily="2" charset="2"/>
              <a:buChar char="ü"/>
            </a:pPr>
            <a:r>
              <a:rPr lang="ja-JP" altLang="en-US" sz="1200" dirty="0" smtClean="0">
                <a:solidFill>
                  <a:schemeClr val="accent5">
                    <a:lumMod val="50000"/>
                  </a:schemeClr>
                </a:solidFill>
                <a:latin typeface="Meiryo UI" panose="020B0604030504040204" pitchFamily="50" charset="-128"/>
                <a:ea typeface="Meiryo UI" panose="020B0604030504040204" pitchFamily="50" charset="-128"/>
              </a:rPr>
              <a:t>おおさか海ごみゼロプラン（大阪府海岸漂着物等対策推進地域計画）</a:t>
            </a:r>
            <a:endParaRPr lang="ja-JP" altLang="en-US" sz="12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65" name="角丸四角形 100">
            <a:extLst>
              <a:ext uri="{FF2B5EF4-FFF2-40B4-BE49-F238E27FC236}">
                <a16:creationId xmlns:a16="http://schemas.microsoft.com/office/drawing/2014/main" id="{6F09D338-B56E-4022-9423-B3B9C2B9D531}"/>
              </a:ext>
            </a:extLst>
          </p:cNvPr>
          <p:cNvSpPr/>
          <p:nvPr/>
        </p:nvSpPr>
        <p:spPr>
          <a:xfrm>
            <a:off x="6574901" y="2302734"/>
            <a:ext cx="6187197" cy="6000848"/>
          </a:xfrm>
          <a:prstGeom prst="roundRect">
            <a:avLst>
              <a:gd name="adj" fmla="val 0"/>
            </a:avLst>
          </a:prstGeom>
          <a:solidFill>
            <a:schemeClr val="bg1"/>
          </a:solidFill>
          <a:ln w="1905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216000" rIns="91440" bIns="72000" numCol="1" spcCol="0" rtlCol="0" fromWordArt="0" anchor="t" anchorCtr="0" forceAA="0" compatLnSpc="1">
            <a:prstTxWarp prst="textNoShape">
              <a:avLst/>
            </a:prstTxWarp>
            <a:noAutofit/>
          </a:bodyPr>
          <a:lstStyle/>
          <a:p>
            <a:pPr>
              <a:lnSpc>
                <a:spcPts val="1600"/>
              </a:lnSpc>
            </a:pPr>
            <a:endParaRPr lang="en-US" altLang="ja-JP" sz="1400" b="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生活環境保全目標を達成して「健康で安心な暮らし」の実現に貢献し、豊かな環境の創造により</a:t>
            </a:r>
            <a:r>
              <a:rPr lang="ja-JP" altLang="en-US" sz="1400" b="1"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、良好な生態</a:t>
            </a:r>
            <a:r>
              <a:rPr lang="ja-JP" altLang="en-US" sz="1400" b="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系</a:t>
            </a:r>
            <a:r>
              <a:rPr lang="ja-JP" altLang="en-US" sz="1400" b="1"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が維持され、</a:t>
            </a:r>
            <a:r>
              <a:rPr lang="ja-JP" altLang="en-US" sz="1400" b="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暮らしやすい、住みたくなる大阪へと発展させるとともに、社会・経済等への波及効果や相乗的</a:t>
            </a:r>
            <a:r>
              <a:rPr lang="ja-JP" altLang="en-US" sz="1400" b="1"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発展の取組み</a:t>
            </a:r>
            <a:r>
              <a:rPr lang="ja-JP" altLang="en-US" sz="1400" b="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を進め、地域資源の魅力向上をめざすため</a:t>
            </a:r>
            <a:r>
              <a:rPr lang="ja-JP" altLang="en-US" sz="1400" b="1"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、以下の３つの基本方針を踏まえて、次ページ以降に分野別の目標と主な施策をとりまとめた。</a:t>
            </a:r>
            <a:endParaRPr lang="en-US" altLang="ja-JP" sz="1400" b="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400" b="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400" b="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400" b="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400" b="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400" b="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0">
            <a:extLst>
              <a:ext uri="{FF2B5EF4-FFF2-40B4-BE49-F238E27FC236}">
                <a16:creationId xmlns:a16="http://schemas.microsoft.com/office/drawing/2014/main" id="{3AE8D214-7C76-4E61-833E-902672A91E67}"/>
              </a:ext>
            </a:extLst>
          </p:cNvPr>
          <p:cNvSpPr/>
          <p:nvPr/>
        </p:nvSpPr>
        <p:spPr>
          <a:xfrm>
            <a:off x="108000" y="746097"/>
            <a:ext cx="12617400" cy="1440000"/>
          </a:xfrm>
          <a:prstGeom prst="roundRect">
            <a:avLst>
              <a:gd name="adj" fmla="val 1041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4625" indent="-174625"/>
            <a:r>
              <a:rPr lang="ja-JP" altLang="en-US" sz="1400" b="1" dirty="0">
                <a:solidFill>
                  <a:srgbClr val="002060"/>
                </a:solidFill>
                <a:latin typeface="Meiryo UI" panose="020B0604030504040204" pitchFamily="50" charset="-128"/>
                <a:ea typeface="Meiryo UI" panose="020B0604030504040204" pitchFamily="50" charset="-128"/>
              </a:rPr>
              <a:t>●　</a:t>
            </a:r>
            <a:r>
              <a:rPr lang="ja-JP" altLang="en-US" sz="1400" b="1" dirty="0" smtClean="0">
                <a:solidFill>
                  <a:srgbClr val="002060"/>
                </a:solidFill>
                <a:latin typeface="Meiryo UI" panose="020B0604030504040204" pitchFamily="50" charset="-128"/>
                <a:ea typeface="Meiryo UI" panose="020B0604030504040204" pitchFamily="50" charset="-128"/>
              </a:rPr>
              <a:t>「</a:t>
            </a:r>
            <a:r>
              <a:rPr lang="en-US" altLang="ja-JP" sz="1400" b="1" dirty="0">
                <a:solidFill>
                  <a:srgbClr val="002060"/>
                </a:solidFill>
                <a:latin typeface="Meiryo UI" panose="020B0604030504040204" pitchFamily="50" charset="-128"/>
                <a:ea typeface="Meiryo UI" panose="020B0604030504040204" pitchFamily="50" charset="-128"/>
              </a:rPr>
              <a:t>2030</a:t>
            </a:r>
            <a:r>
              <a:rPr lang="ja-JP" altLang="en-US" sz="1400" b="1" dirty="0">
                <a:solidFill>
                  <a:srgbClr val="002060"/>
                </a:solidFill>
                <a:latin typeface="Meiryo UI" panose="020B0604030504040204" pitchFamily="50" charset="-128"/>
                <a:ea typeface="Meiryo UI" panose="020B0604030504040204" pitchFamily="50" charset="-128"/>
              </a:rPr>
              <a:t>大阪府環境総合</a:t>
            </a:r>
            <a:r>
              <a:rPr lang="ja-JP" altLang="en-US" sz="1400" b="1" dirty="0" smtClean="0">
                <a:solidFill>
                  <a:srgbClr val="002060"/>
                </a:solidFill>
                <a:latin typeface="Meiryo UI" panose="020B0604030504040204" pitchFamily="50" charset="-128"/>
                <a:ea typeface="Meiryo UI" panose="020B0604030504040204" pitchFamily="50" charset="-128"/>
              </a:rPr>
              <a:t>計画（</a:t>
            </a:r>
            <a:r>
              <a:rPr lang="en-US" altLang="ja-JP" sz="1400" b="1" dirty="0" smtClean="0">
                <a:solidFill>
                  <a:srgbClr val="002060"/>
                </a:solidFill>
                <a:latin typeface="Meiryo UI" panose="020B0604030504040204" pitchFamily="50" charset="-128"/>
                <a:ea typeface="Meiryo UI" panose="020B0604030504040204" pitchFamily="50" charset="-128"/>
              </a:rPr>
              <a:t>2021</a:t>
            </a:r>
            <a:r>
              <a:rPr lang="ja-JP" altLang="en-US" sz="1400" b="1" dirty="0">
                <a:solidFill>
                  <a:srgbClr val="002060"/>
                </a:solidFill>
                <a:latin typeface="Meiryo UI" panose="020B0604030504040204" pitchFamily="50" charset="-128"/>
                <a:ea typeface="Meiryo UI" panose="020B0604030504040204" pitchFamily="50" charset="-128"/>
              </a:rPr>
              <a:t>年</a:t>
            </a:r>
            <a:r>
              <a:rPr lang="ja-JP" altLang="en-US" sz="1400" b="1" dirty="0" smtClean="0">
                <a:solidFill>
                  <a:srgbClr val="002060"/>
                </a:solidFill>
                <a:latin typeface="Meiryo UI" panose="020B0604030504040204" pitchFamily="50" charset="-128"/>
                <a:ea typeface="Meiryo UI" panose="020B0604030504040204" pitchFamily="50" charset="-128"/>
              </a:rPr>
              <a:t>３月策定）」</a:t>
            </a:r>
            <a:r>
              <a:rPr lang="ja-JP" altLang="en-US" sz="1400" b="1" dirty="0">
                <a:solidFill>
                  <a:srgbClr val="002060"/>
                </a:solidFill>
                <a:latin typeface="Meiryo UI" panose="020B0604030504040204" pitchFamily="50" charset="-128"/>
                <a:ea typeface="Meiryo UI" panose="020B0604030504040204" pitchFamily="50" charset="-128"/>
              </a:rPr>
              <a:t>では、各分野において具体的な目標・施策を示した個別計画を別途策定し、環境総合計画と一体的に取り組むことにより、環境施策を総合的に推進・展開することとしている。</a:t>
            </a:r>
            <a:endParaRPr lang="en-US" altLang="ja-JP" sz="1400" b="1" dirty="0">
              <a:solidFill>
                <a:srgbClr val="002060"/>
              </a:solidFill>
              <a:latin typeface="Meiryo UI" panose="020B0604030504040204" pitchFamily="50" charset="-128"/>
              <a:ea typeface="Meiryo UI" panose="020B0604030504040204" pitchFamily="50" charset="-128"/>
            </a:endParaRPr>
          </a:p>
          <a:p>
            <a:pPr marL="174625" indent="-174625"/>
            <a:r>
              <a:rPr lang="ja-JP" altLang="en-US" sz="1400" b="1" dirty="0">
                <a:solidFill>
                  <a:srgbClr val="002060"/>
                </a:solidFill>
                <a:latin typeface="Meiryo UI" panose="020B0604030504040204" pitchFamily="50" charset="-128"/>
                <a:ea typeface="Meiryo UI" panose="020B0604030504040204" pitchFamily="50" charset="-128"/>
              </a:rPr>
              <a:t>●　環境</a:t>
            </a:r>
            <a:r>
              <a:rPr lang="ja-JP" altLang="en-US" sz="1400" b="1" dirty="0" smtClean="0">
                <a:solidFill>
                  <a:srgbClr val="002060"/>
                </a:solidFill>
                <a:latin typeface="Meiryo UI" panose="020B0604030504040204" pitchFamily="50" charset="-128"/>
                <a:ea typeface="Meiryo UI" panose="020B0604030504040204" pitchFamily="50" charset="-128"/>
              </a:rPr>
              <a:t>管理室は「健康で安心な暮らし」分野において、生活環境保全目標（大気汚染・水質汚濁・地盤環境・騒音振動）の達成に向けて、個別計画のみならず、関連法や生活環境保全条例等に基づき個別施策</a:t>
            </a:r>
            <a:r>
              <a:rPr lang="ja-JP" altLang="en-US" sz="1400" b="1" dirty="0">
                <a:solidFill>
                  <a:srgbClr val="002060"/>
                </a:solidFill>
                <a:latin typeface="Meiryo UI" panose="020B0604030504040204" pitchFamily="50" charset="-128"/>
                <a:ea typeface="Meiryo UI" panose="020B0604030504040204" pitchFamily="50" charset="-128"/>
              </a:rPr>
              <a:t>に取り組んでいる。</a:t>
            </a:r>
            <a:endParaRPr lang="en-US" altLang="ja-JP" sz="1400" b="1" dirty="0">
              <a:solidFill>
                <a:srgbClr val="002060"/>
              </a:solidFill>
              <a:latin typeface="Meiryo UI" panose="020B0604030504040204" pitchFamily="50" charset="-128"/>
              <a:ea typeface="Meiryo UI" panose="020B0604030504040204" pitchFamily="50" charset="-128"/>
            </a:endParaRPr>
          </a:p>
          <a:p>
            <a:pPr marL="174625" indent="-174625"/>
            <a:r>
              <a:rPr lang="ja-JP" altLang="en-US" sz="1400" b="1" dirty="0">
                <a:solidFill>
                  <a:srgbClr val="002060"/>
                </a:solidFill>
                <a:latin typeface="Meiryo UI" panose="020B0604030504040204" pitchFamily="50" charset="-128"/>
                <a:ea typeface="Meiryo UI" panose="020B0604030504040204" pitchFamily="50" charset="-128"/>
              </a:rPr>
              <a:t>●　当該分野における「</a:t>
            </a:r>
            <a:r>
              <a:rPr lang="en-US" altLang="ja-JP" sz="1400" b="1" dirty="0">
                <a:solidFill>
                  <a:srgbClr val="002060"/>
                </a:solidFill>
                <a:latin typeface="Meiryo UI" panose="020B0604030504040204" pitchFamily="50" charset="-128"/>
                <a:ea typeface="Meiryo UI" panose="020B0604030504040204" pitchFamily="50" charset="-128"/>
              </a:rPr>
              <a:t>2030</a:t>
            </a:r>
            <a:r>
              <a:rPr lang="ja-JP" altLang="en-US" sz="1400" b="1" dirty="0">
                <a:solidFill>
                  <a:srgbClr val="002060"/>
                </a:solidFill>
                <a:latin typeface="Meiryo UI" panose="020B0604030504040204" pitchFamily="50" charset="-128"/>
                <a:ea typeface="Meiryo UI" panose="020B0604030504040204" pitchFamily="50" charset="-128"/>
              </a:rPr>
              <a:t>年の実現すべき姿</a:t>
            </a:r>
            <a:r>
              <a:rPr lang="ja-JP" altLang="en-US" sz="1400" b="1" dirty="0" smtClean="0">
                <a:solidFill>
                  <a:srgbClr val="002060"/>
                </a:solidFill>
                <a:latin typeface="Meiryo UI" panose="020B0604030504040204" pitchFamily="50" charset="-128"/>
                <a:ea typeface="Meiryo UI" panose="020B0604030504040204" pitchFamily="50" charset="-128"/>
              </a:rPr>
              <a:t>」の達成に</a:t>
            </a:r>
            <a:r>
              <a:rPr lang="ja-JP" altLang="en-US" sz="1400" b="1" dirty="0">
                <a:solidFill>
                  <a:srgbClr val="002060"/>
                </a:solidFill>
                <a:latin typeface="Meiryo UI" panose="020B0604030504040204" pitchFamily="50" charset="-128"/>
                <a:ea typeface="Meiryo UI" panose="020B0604030504040204" pitchFamily="50" charset="-128"/>
              </a:rPr>
              <a:t>向けて、各種個別施策を俯瞰的に把握し、計画的に進捗管理を実施するため、環境管理室における既存の施策や個別事業を「大阪府環境管理施策の今後の</a:t>
            </a:r>
            <a:r>
              <a:rPr lang="ja-JP" altLang="en-US" sz="1400" b="1" dirty="0" smtClean="0">
                <a:solidFill>
                  <a:srgbClr val="002060"/>
                </a:solidFill>
                <a:latin typeface="Meiryo UI" panose="020B0604030504040204" pitchFamily="50" charset="-128"/>
                <a:ea typeface="Meiryo UI" panose="020B0604030504040204" pitchFamily="50" charset="-128"/>
              </a:rPr>
              <a:t>あり方」</a:t>
            </a:r>
            <a:r>
              <a:rPr lang="ja-JP" altLang="en-US" sz="1400" b="1" dirty="0">
                <a:solidFill>
                  <a:srgbClr val="002060"/>
                </a:solidFill>
                <a:latin typeface="Meiryo UI" panose="020B0604030504040204" pitchFamily="50" charset="-128"/>
                <a:ea typeface="Meiryo UI" panose="020B0604030504040204" pitchFamily="50" charset="-128"/>
              </a:rPr>
              <a:t>として</a:t>
            </a:r>
            <a:r>
              <a:rPr lang="ja-JP" altLang="en-US" sz="1400" b="1" dirty="0" smtClean="0">
                <a:solidFill>
                  <a:srgbClr val="002060"/>
                </a:solidFill>
                <a:latin typeface="Meiryo UI" panose="020B0604030504040204" pitchFamily="50" charset="-128"/>
                <a:ea typeface="Meiryo UI" panose="020B0604030504040204" pitchFamily="50" charset="-128"/>
              </a:rPr>
              <a:t>とりまとめた。</a:t>
            </a:r>
            <a:endParaRPr lang="ja-JP" altLang="en-US" sz="1400" b="1" dirty="0">
              <a:solidFill>
                <a:srgbClr val="002060"/>
              </a:solidFill>
              <a:latin typeface="Meiryo UI" panose="020B0604030504040204" pitchFamily="50" charset="-128"/>
              <a:ea typeface="Meiryo UI" panose="020B0604030504040204" pitchFamily="50" charset="-128"/>
            </a:endParaRPr>
          </a:p>
          <a:p>
            <a:pPr marL="174625" indent="-174625"/>
            <a:endParaRPr lang="ja-JP" altLang="en-US" sz="1400" b="1" dirty="0">
              <a:solidFill>
                <a:srgbClr val="000090"/>
              </a:solidFill>
              <a:latin typeface="Meiryo UI" panose="020B0604030504040204" pitchFamily="50" charset="-128"/>
              <a:ea typeface="Meiryo UI" panose="020B0604030504040204" pitchFamily="50" charset="-128"/>
            </a:endParaRPr>
          </a:p>
          <a:p>
            <a:endParaRPr kumimoji="1" lang="ja-JP" altLang="en-US" sz="1400" b="1" dirty="0">
              <a:solidFill>
                <a:srgbClr val="000090"/>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5AEFCCB7-25FA-4168-974F-9965BB1B57BB}"/>
              </a:ext>
            </a:extLst>
          </p:cNvPr>
          <p:cNvSpPr/>
          <p:nvPr/>
        </p:nvSpPr>
        <p:spPr>
          <a:xfrm>
            <a:off x="111169" y="2302733"/>
            <a:ext cx="6020086" cy="600084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endParaRPr lang="en-US" altLang="ja-JP" sz="1400" dirty="0">
              <a:solidFill>
                <a:srgbClr val="000090"/>
              </a:solidFill>
              <a:latin typeface="Meiryo UI" panose="020B0604030504040204" pitchFamily="50" charset="-128"/>
              <a:ea typeface="Meiryo UI" panose="020B0604030504040204" pitchFamily="50" charset="-128"/>
            </a:endParaRPr>
          </a:p>
          <a:p>
            <a:pPr>
              <a:lnSpc>
                <a:spcPts val="1300"/>
              </a:lnSpc>
            </a:pPr>
            <a:r>
              <a:rPr lang="ja-JP" altLang="en-US" sz="1600" dirty="0">
                <a:solidFill>
                  <a:srgbClr val="000090"/>
                </a:solidFill>
                <a:latin typeface="Meiryo UI" panose="020B0604030504040204" pitchFamily="50" charset="-128"/>
                <a:ea typeface="Meiryo UI" panose="020B0604030504040204" pitchFamily="50" charset="-128"/>
              </a:rPr>
              <a:t>　</a:t>
            </a:r>
            <a:endParaRPr lang="en-US" altLang="ja-JP" sz="1600" dirty="0">
              <a:solidFill>
                <a:srgbClr val="000090"/>
              </a:solidFill>
              <a:latin typeface="Meiryo UI" panose="020B0604030504040204" pitchFamily="50" charset="-128"/>
              <a:ea typeface="Meiryo UI" panose="020B0604030504040204" pitchFamily="50" charset="-128"/>
            </a:endParaRPr>
          </a:p>
          <a:p>
            <a:r>
              <a:rPr lang="en-US" altLang="ja-JP" sz="1600" b="1" dirty="0">
                <a:solidFill>
                  <a:srgbClr val="000090"/>
                </a:solidFill>
                <a:latin typeface="Meiryo UI" panose="020B0604030504040204" pitchFamily="50" charset="-128"/>
                <a:ea typeface="Meiryo UI" panose="020B0604030504040204" pitchFamily="50" charset="-128"/>
              </a:rPr>
              <a:t>  </a:t>
            </a:r>
            <a:r>
              <a:rPr lang="ja-JP" altLang="en-US" sz="1600" b="1" dirty="0">
                <a:solidFill>
                  <a:schemeClr val="accent5">
                    <a:lumMod val="50000"/>
                  </a:schemeClr>
                </a:solidFill>
                <a:latin typeface="Meiryo UI" panose="020B0604030504040204" pitchFamily="50" charset="-128"/>
                <a:ea typeface="Meiryo UI" panose="020B0604030504040204" pitchFamily="50" charset="-128"/>
              </a:rPr>
              <a:t>▶　</a:t>
            </a:r>
            <a:r>
              <a:rPr lang="en-US" altLang="ja-JP" sz="1600" b="1" dirty="0">
                <a:solidFill>
                  <a:schemeClr val="accent5">
                    <a:lumMod val="50000"/>
                  </a:schemeClr>
                </a:solidFill>
                <a:latin typeface="Meiryo UI" panose="020B0604030504040204" pitchFamily="50" charset="-128"/>
                <a:ea typeface="Meiryo UI" panose="020B0604030504040204" pitchFamily="50" charset="-128"/>
              </a:rPr>
              <a:t>2050</a:t>
            </a:r>
            <a:r>
              <a:rPr lang="ja-JP" altLang="en-US" sz="1600" b="1" dirty="0">
                <a:solidFill>
                  <a:schemeClr val="accent5">
                    <a:lumMod val="50000"/>
                  </a:schemeClr>
                </a:solidFill>
                <a:latin typeface="Meiryo UI" panose="020B0604030504040204" pitchFamily="50" charset="-128"/>
                <a:ea typeface="Meiryo UI" panose="020B0604030504040204" pitchFamily="50" charset="-128"/>
              </a:rPr>
              <a:t>年のめざすべき</a:t>
            </a:r>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rPr>
              <a:t>将来像</a:t>
            </a:r>
            <a:endParaRPr lang="en-US" altLang="ja-JP" sz="1600" b="1" dirty="0">
              <a:solidFill>
                <a:schemeClr val="accent5">
                  <a:lumMod val="50000"/>
                </a:schemeClr>
              </a:solidFill>
              <a:latin typeface="Meiryo UI" panose="020B0604030504040204" pitchFamily="50" charset="-128"/>
              <a:ea typeface="Meiryo UI" panose="020B0604030504040204" pitchFamily="50" charset="-128"/>
            </a:endParaRPr>
          </a:p>
          <a:p>
            <a:pPr marL="533400" indent="-533400" algn="just">
              <a:lnSpc>
                <a:spcPts val="1600"/>
              </a:lnSpc>
            </a:pPr>
            <a:r>
              <a:rPr lang="ja-JP" altLang="en-US" sz="1400" dirty="0">
                <a:solidFill>
                  <a:schemeClr val="accent5">
                    <a:lumMod val="50000"/>
                  </a:schemeClr>
                </a:solidFill>
                <a:latin typeface="Meiryo UI" panose="020B0604030504040204" pitchFamily="50" charset="-128"/>
                <a:ea typeface="Meiryo UI" panose="020B0604030504040204" pitchFamily="50" charset="-128"/>
              </a:rPr>
              <a:t>　　〇　</a:t>
            </a:r>
            <a:r>
              <a:rPr lang="ja-JP" altLang="en-US" sz="1400"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日本を代表する大都市・大消費地として、現在だけでなく将来にわたって、</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限りある資源</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や自然</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の恵み、</a:t>
            </a:r>
            <a:r>
              <a:rPr lang="ja-JP" altLang="en-US" sz="1400"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良好な環境を保全しつつ、社会・経済が安定して繁栄し、社会構造・産業構造を転換させる革新的な技術・サービスが発達することにより、</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府域における</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1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排出量の実質ゼロ、</a:t>
            </a:r>
            <a:r>
              <a:rPr lang="ja-JP" altLang="en-US" sz="1400"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大阪湾における海洋プラスチックごみによる追加的な汚染ゼロ</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、資源循環型</a:t>
            </a:r>
            <a:r>
              <a:rPr lang="ja-JP" altLang="en-US" sz="1400"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の社会が実現している。</a:t>
            </a:r>
          </a:p>
          <a:p>
            <a:pPr marL="533400" indent="-533400"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〇　</a:t>
            </a:r>
            <a:r>
              <a:rPr lang="ja-JP" altLang="en-US" sz="1400"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府民、事業者、研究機関や</a:t>
            </a:r>
            <a:r>
              <a:rPr lang="en-US" altLang="ja-JP" sz="1400"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等の民間団体、行政など各主体における１つ１つの取組みが大きな力となって、快適で文化的な生活や健全で豊かな環境を創り出している。</a:t>
            </a:r>
          </a:p>
          <a:p>
            <a:pPr marL="533400" indent="-533400"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〇　</a:t>
            </a:r>
            <a:r>
              <a:rPr lang="ja-JP" altLang="en-US" sz="1400"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「いのち輝く未来社会」を世界に発信する</a:t>
            </a:r>
            <a:r>
              <a:rPr lang="en-US" altLang="ja-JP" sz="1400"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年大阪・関西万博の開催を跳躍台として、環境はもとより経済・社会・文化など様々な面で、世界と積極的につながるなど国際的な影響力を発揮している。また、現在、そして、これからの府民の営みは、次世代とつながり、その影響は将来に波及し、持続可能な社会が構築されている。　</a:t>
            </a:r>
            <a:endParaRPr lang="en-US" altLang="ja-JP" sz="1400" u="sng"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600"/>
              </a:lnSpc>
            </a:pPr>
            <a:r>
              <a:rPr lang="ja-JP" altLang="en-US" sz="1400" i="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i="1"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（関係性の深い箇所を下線で示す。）</a:t>
            </a:r>
            <a:endParaRPr lang="en-US" altLang="ja-JP" sz="1200"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600" dirty="0">
                <a:solidFill>
                  <a:schemeClr val="accent5">
                    <a:lumMod val="50000"/>
                  </a:schemeClr>
                </a:solidFill>
                <a:latin typeface="Meiryo UI" panose="020B0604030504040204" pitchFamily="50" charset="-128"/>
                <a:ea typeface="Meiryo UI" panose="020B0604030504040204" pitchFamily="50" charset="-128"/>
              </a:rPr>
              <a:t>　</a:t>
            </a:r>
            <a:r>
              <a:rPr lang="ja-JP" altLang="en-US" sz="1600" b="1" dirty="0">
                <a:solidFill>
                  <a:schemeClr val="accent5">
                    <a:lumMod val="50000"/>
                  </a:schemeClr>
                </a:solidFill>
                <a:latin typeface="Meiryo UI" panose="020B0604030504040204" pitchFamily="50" charset="-128"/>
                <a:ea typeface="Meiryo UI" panose="020B0604030504040204" pitchFamily="50" charset="-128"/>
              </a:rPr>
              <a:t>▶　</a:t>
            </a:r>
            <a:r>
              <a:rPr lang="en-US" altLang="ja-JP" sz="1600" b="1" dirty="0">
                <a:solidFill>
                  <a:schemeClr val="accent5">
                    <a:lumMod val="50000"/>
                  </a:schemeClr>
                </a:solidFill>
                <a:latin typeface="Meiryo UI" panose="020B0604030504040204" pitchFamily="50" charset="-128"/>
                <a:ea typeface="Meiryo UI" panose="020B0604030504040204" pitchFamily="50" charset="-128"/>
              </a:rPr>
              <a:t>2030</a:t>
            </a:r>
            <a:r>
              <a:rPr lang="ja-JP" altLang="en-US" sz="1600" b="1" dirty="0">
                <a:solidFill>
                  <a:schemeClr val="accent5">
                    <a:lumMod val="50000"/>
                  </a:schemeClr>
                </a:solidFill>
                <a:latin typeface="Meiryo UI" panose="020B0604030504040204" pitchFamily="50" charset="-128"/>
                <a:ea typeface="Meiryo UI" panose="020B0604030504040204" pitchFamily="50" charset="-128"/>
              </a:rPr>
              <a:t>年の実現すべき</a:t>
            </a:r>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rPr>
              <a:t>姿</a:t>
            </a:r>
            <a:endParaRPr lang="en-US" altLang="ja-JP" sz="1600" b="1"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　　〇　澄みわたる空や澄んだ川、豊かな海や里山がある大阪が実現している。</a:t>
            </a: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〇　環境リスクが最小化され、良好で安心して暮らせる生活環境が確保されて</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en-US" altLang="ja-JP" sz="14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　いる</a:t>
            </a:r>
            <a:r>
              <a:rPr lang="ja-JP" altLang="en-US" sz="1400" dirty="0">
                <a:solidFill>
                  <a:schemeClr val="accent5">
                    <a:lumMod val="50000"/>
                  </a:schemeClr>
                </a:solidFill>
                <a:latin typeface="Meiryo UI" panose="020B0604030504040204" pitchFamily="50" charset="-128"/>
                <a:ea typeface="Meiryo UI" panose="020B0604030504040204" pitchFamily="50" charset="-128"/>
              </a:rPr>
              <a:t>。</a:t>
            </a:r>
          </a:p>
          <a:p>
            <a:pPr marL="533400" indent="-533400"/>
            <a:r>
              <a:rPr lang="ja-JP" altLang="en-US" sz="1400" dirty="0">
                <a:solidFill>
                  <a:schemeClr val="accent5">
                    <a:lumMod val="50000"/>
                  </a:schemeClr>
                </a:solidFill>
                <a:latin typeface="Meiryo UI" panose="020B0604030504040204" pitchFamily="50" charset="-128"/>
                <a:ea typeface="Meiryo UI" panose="020B0604030504040204" pitchFamily="50" charset="-128"/>
              </a:rPr>
              <a:t>　　〇　環境に関するリスクコミュニケーションの普及により、府民、事業者、行政</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機関　等</a:t>
            </a:r>
            <a:r>
              <a:rPr lang="ja-JP" altLang="en-US" sz="1400" dirty="0">
                <a:solidFill>
                  <a:schemeClr val="accent5">
                    <a:lumMod val="50000"/>
                  </a:schemeClr>
                </a:solidFill>
                <a:latin typeface="Meiryo UI" panose="020B0604030504040204" pitchFamily="50" charset="-128"/>
                <a:ea typeface="Meiryo UI" panose="020B0604030504040204" pitchFamily="50" charset="-128"/>
              </a:rPr>
              <a:t>が信頼しあい安心できる暮らしが確立されている。</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pPr marL="361950" indent="-361950"/>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pPr marL="361950" indent="-361950"/>
            <a:r>
              <a:rPr lang="en-US" altLang="ja-JP" sz="1600" b="1" dirty="0">
                <a:solidFill>
                  <a:schemeClr val="accent5">
                    <a:lumMod val="50000"/>
                  </a:schemeClr>
                </a:solidFill>
                <a:latin typeface="Meiryo UI" panose="020B0604030504040204" pitchFamily="50" charset="-128"/>
                <a:ea typeface="Meiryo UI" panose="020B0604030504040204" pitchFamily="50" charset="-128"/>
              </a:rPr>
              <a:t> </a:t>
            </a:r>
            <a:r>
              <a:rPr lang="ja-JP" altLang="en-US" sz="1600" b="1" dirty="0">
                <a:solidFill>
                  <a:schemeClr val="accent5">
                    <a:lumMod val="50000"/>
                  </a:schemeClr>
                </a:solidFill>
                <a:latin typeface="Meiryo UI" panose="020B0604030504040204" pitchFamily="50" charset="-128"/>
                <a:ea typeface="Meiryo UI" panose="020B0604030504040204" pitchFamily="50" charset="-128"/>
              </a:rPr>
              <a:t>　▶　計画の期間</a:t>
            </a:r>
            <a:endParaRPr lang="en-US" altLang="ja-JP" sz="1600" b="1" dirty="0">
              <a:solidFill>
                <a:schemeClr val="accent5">
                  <a:lumMod val="50000"/>
                </a:schemeClr>
              </a:solidFill>
              <a:latin typeface="Meiryo UI" panose="020B0604030504040204" pitchFamily="50" charset="-128"/>
              <a:ea typeface="Meiryo UI" panose="020B0604030504040204" pitchFamily="50" charset="-128"/>
            </a:endParaRPr>
          </a:p>
          <a:p>
            <a:pPr marL="533400" indent="-533400"/>
            <a:r>
              <a:rPr lang="ja-JP" altLang="en-US" sz="1400" dirty="0">
                <a:solidFill>
                  <a:schemeClr val="accent5">
                    <a:lumMod val="50000"/>
                  </a:schemeClr>
                </a:solidFill>
                <a:latin typeface="Meiryo UI" panose="020B0604030504040204" pitchFamily="50" charset="-128"/>
                <a:ea typeface="Meiryo UI" panose="020B0604030504040204" pitchFamily="50" charset="-128"/>
              </a:rPr>
              <a:t>　　〇　</a:t>
            </a:r>
            <a:r>
              <a:rPr lang="en-US" altLang="ja-JP" sz="1400" dirty="0">
                <a:solidFill>
                  <a:schemeClr val="accent5">
                    <a:lumMod val="50000"/>
                  </a:schemeClr>
                </a:solidFill>
                <a:latin typeface="Meiryo UI" panose="020B0604030504040204" pitchFamily="50" charset="-128"/>
                <a:ea typeface="Meiryo UI" panose="020B0604030504040204" pitchFamily="50" charset="-128"/>
              </a:rPr>
              <a:t>2050</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年のめざすべき将来像を見通し、その実現を確実なものとする</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ため　　</a:t>
            </a:r>
            <a:r>
              <a:rPr lang="en-US" altLang="ja-JP" sz="1400" dirty="0" smtClean="0">
                <a:solidFill>
                  <a:schemeClr val="accent5">
                    <a:lumMod val="50000"/>
                  </a:schemeClr>
                </a:solidFill>
                <a:latin typeface="Meiryo UI" panose="020B0604030504040204" pitchFamily="50" charset="-128"/>
                <a:ea typeface="Meiryo UI" panose="020B0604030504040204" pitchFamily="50" charset="-128"/>
              </a:rPr>
              <a:t>2021</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年度から</a:t>
            </a:r>
            <a:r>
              <a:rPr lang="en-US" altLang="ja-JP" sz="1400" dirty="0">
                <a:solidFill>
                  <a:schemeClr val="accent5">
                    <a:lumMod val="50000"/>
                  </a:schemeClr>
                </a:solidFill>
                <a:latin typeface="Meiryo UI" panose="020B0604030504040204" pitchFamily="50" charset="-128"/>
                <a:ea typeface="Meiryo UI" panose="020B0604030504040204" pitchFamily="50" charset="-128"/>
              </a:rPr>
              <a:t>2030</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年度の</a:t>
            </a:r>
            <a:r>
              <a:rPr lang="en-US" altLang="ja-JP" sz="1400" dirty="0">
                <a:solidFill>
                  <a:schemeClr val="accent5">
                    <a:lumMod val="50000"/>
                  </a:schemeClr>
                </a:solidFill>
                <a:latin typeface="Meiryo UI" panose="020B0604030504040204" pitchFamily="50" charset="-128"/>
                <a:ea typeface="Meiryo UI" panose="020B0604030504040204" pitchFamily="50" charset="-128"/>
              </a:rPr>
              <a:t>10</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年間</a:t>
            </a:r>
            <a:endParaRPr lang="en-US" altLang="ja-JP" sz="1400" strike="sngStrike" dirty="0">
              <a:solidFill>
                <a:schemeClr val="accent5">
                  <a:lumMod val="50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BC4F2D26-E321-4180-9612-8A91984F6DC2}"/>
              </a:ext>
            </a:extLst>
          </p:cNvPr>
          <p:cNvSpPr/>
          <p:nvPr/>
        </p:nvSpPr>
        <p:spPr>
          <a:xfrm>
            <a:off x="135542" y="2223904"/>
            <a:ext cx="6005243" cy="3261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a:t>
            </a:r>
            <a:r>
              <a:rPr lang="en-US" altLang="ja-JP" sz="1400" b="1" dirty="0" smtClean="0">
                <a:solidFill>
                  <a:schemeClr val="bg1"/>
                </a:solidFill>
                <a:latin typeface="Meiryo UI" panose="020B0604030504040204" pitchFamily="50" charset="-128"/>
                <a:ea typeface="Meiryo UI" panose="020B0604030504040204" pitchFamily="50" charset="-128"/>
              </a:rPr>
              <a:t>2030</a:t>
            </a:r>
            <a:r>
              <a:rPr lang="ja-JP" altLang="en-US" sz="1400" b="1" dirty="0">
                <a:solidFill>
                  <a:schemeClr val="bg1"/>
                </a:solidFill>
                <a:latin typeface="Meiryo UI" panose="020B0604030504040204" pitchFamily="50" charset="-128"/>
                <a:ea typeface="Meiryo UI" panose="020B0604030504040204" pitchFamily="50" charset="-128"/>
              </a:rPr>
              <a:t>大阪府環境総合</a:t>
            </a:r>
            <a:r>
              <a:rPr lang="ja-JP" altLang="en-US" sz="1400" b="1" dirty="0" smtClean="0">
                <a:solidFill>
                  <a:schemeClr val="bg1"/>
                </a:solidFill>
                <a:latin typeface="Meiryo UI" panose="020B0604030504040204" pitchFamily="50" charset="-128"/>
                <a:ea typeface="Meiryo UI" panose="020B0604030504040204" pitchFamily="50" charset="-128"/>
              </a:rPr>
              <a:t>計画」に</a:t>
            </a:r>
            <a:r>
              <a:rPr lang="ja-JP" altLang="en-US" sz="1400" b="1" dirty="0">
                <a:solidFill>
                  <a:schemeClr val="bg1"/>
                </a:solidFill>
                <a:latin typeface="Meiryo UI" panose="020B0604030504040204" pitchFamily="50" charset="-128"/>
                <a:ea typeface="Meiryo UI" panose="020B0604030504040204" pitchFamily="50" charset="-128"/>
              </a:rPr>
              <a:t>おける「健康で安心な</a:t>
            </a:r>
            <a:r>
              <a:rPr lang="ja-JP" altLang="en-US" sz="1400" b="1" dirty="0" smtClean="0">
                <a:solidFill>
                  <a:schemeClr val="bg1"/>
                </a:solidFill>
                <a:latin typeface="Meiryo UI" panose="020B0604030504040204" pitchFamily="50" charset="-128"/>
                <a:ea typeface="Meiryo UI" panose="020B0604030504040204" pitchFamily="50" charset="-128"/>
              </a:rPr>
              <a:t>暮らし」分野</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BC4F2D26-E321-4180-9612-8A91984F6DC2}"/>
              </a:ext>
            </a:extLst>
          </p:cNvPr>
          <p:cNvSpPr/>
          <p:nvPr/>
        </p:nvSpPr>
        <p:spPr>
          <a:xfrm>
            <a:off x="6536988" y="2224775"/>
            <a:ext cx="6206247" cy="3261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「健康で安心な</a:t>
            </a:r>
            <a:r>
              <a:rPr lang="ja-JP" altLang="en-US" sz="1400" b="1" dirty="0" smtClean="0">
                <a:solidFill>
                  <a:schemeClr val="bg1"/>
                </a:solidFill>
                <a:latin typeface="Meiryo UI" panose="020B0604030504040204" pitchFamily="50" charset="-128"/>
                <a:ea typeface="Meiryo UI" panose="020B0604030504040204" pitchFamily="50" charset="-128"/>
              </a:rPr>
              <a:t>暮らし」分野における</a:t>
            </a:r>
            <a:r>
              <a:rPr lang="ja-JP" altLang="en-US" sz="1400" b="1" dirty="0">
                <a:solidFill>
                  <a:schemeClr val="bg1"/>
                </a:solidFill>
                <a:latin typeface="Meiryo UI" panose="020B0604030504040204" pitchFamily="50" charset="-128"/>
                <a:ea typeface="Meiryo UI" panose="020B0604030504040204" pitchFamily="50" charset="-128"/>
              </a:rPr>
              <a:t>施策・事業（環境管理室所管）の</a:t>
            </a:r>
            <a:r>
              <a:rPr lang="ja-JP" altLang="en-US" sz="1400" b="1" dirty="0" smtClean="0">
                <a:solidFill>
                  <a:schemeClr val="bg1"/>
                </a:solidFill>
                <a:latin typeface="Meiryo UI" panose="020B0604030504040204" pitchFamily="50" charset="-128"/>
                <a:ea typeface="Meiryo UI" panose="020B0604030504040204" pitchFamily="50" charset="-128"/>
              </a:rPr>
              <a:t>基本方針</a:t>
            </a:r>
            <a:endParaRPr lang="ja-JP" altLang="en-US" dirty="0">
              <a:solidFill>
                <a:schemeClr val="bg1"/>
              </a:solidFill>
            </a:endParaRPr>
          </a:p>
        </p:txBody>
      </p:sp>
      <p:grpSp>
        <p:nvGrpSpPr>
          <p:cNvPr id="7" name="グループ化 6">
            <a:extLst>
              <a:ext uri="{FF2B5EF4-FFF2-40B4-BE49-F238E27FC236}">
                <a16:creationId xmlns:a16="http://schemas.microsoft.com/office/drawing/2014/main" id="{860A0F41-232A-4E87-AA56-D7693741999E}"/>
              </a:ext>
            </a:extLst>
          </p:cNvPr>
          <p:cNvGrpSpPr/>
          <p:nvPr/>
        </p:nvGrpSpPr>
        <p:grpSpPr>
          <a:xfrm>
            <a:off x="6056270" y="3594229"/>
            <a:ext cx="461665" cy="2853977"/>
            <a:chOff x="6056270" y="3838069"/>
            <a:chExt cx="461665" cy="2853977"/>
          </a:xfrm>
        </p:grpSpPr>
        <p:sp>
          <p:nvSpPr>
            <p:cNvPr id="3" name="二等辺三角形 2"/>
            <p:cNvSpPr/>
            <p:nvPr/>
          </p:nvSpPr>
          <p:spPr>
            <a:xfrm rot="5400000">
              <a:off x="4907133" y="5081245"/>
              <a:ext cx="2853977" cy="3676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3" name="テキスト ボックス 32">
              <a:extLst>
                <a:ext uri="{FF2B5EF4-FFF2-40B4-BE49-F238E27FC236}">
                  <a16:creationId xmlns:a16="http://schemas.microsoft.com/office/drawing/2014/main" id="{257F2411-1A94-43F9-B1F3-08B11F8F4820}"/>
                </a:ext>
              </a:extLst>
            </p:cNvPr>
            <p:cNvSpPr txBox="1"/>
            <p:nvPr/>
          </p:nvSpPr>
          <p:spPr>
            <a:xfrm>
              <a:off x="6056270" y="4800601"/>
              <a:ext cx="461665" cy="928915"/>
            </a:xfrm>
            <a:prstGeom prst="rect">
              <a:avLst/>
            </a:prstGeom>
            <a:noFill/>
          </p:spPr>
          <p:txBody>
            <a:bodyPr vert="eaVert" wrap="square" rtlCol="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具体化</a:t>
              </a:r>
            </a:p>
          </p:txBody>
        </p:sp>
      </p:grpSp>
      <p:sp>
        <p:nvSpPr>
          <p:cNvPr id="40" name="正方形/長方形 39">
            <a:extLst>
              <a:ext uri="{FF2B5EF4-FFF2-40B4-BE49-F238E27FC236}">
                <a16:creationId xmlns:a16="http://schemas.microsoft.com/office/drawing/2014/main" id="{BC4F2D26-E321-4180-9612-8A91984F6DC2}"/>
              </a:ext>
            </a:extLst>
          </p:cNvPr>
          <p:cNvSpPr/>
          <p:nvPr/>
        </p:nvSpPr>
        <p:spPr>
          <a:xfrm>
            <a:off x="297282" y="8348249"/>
            <a:ext cx="3138692" cy="28496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accent5">
                    <a:lumMod val="50000"/>
                  </a:schemeClr>
                </a:solidFill>
                <a:latin typeface="Meiryo UI" panose="020B0604030504040204" pitchFamily="50" charset="-128"/>
                <a:ea typeface="Meiryo UI" panose="020B0604030504040204" pitchFamily="50" charset="-128"/>
              </a:rPr>
              <a:t>（参考）環境管理室で所管する計画等</a:t>
            </a:r>
            <a:endParaRPr lang="en-US" altLang="ja-JP" sz="14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257F2411-1A94-43F9-B1F3-08B11F8F4820}"/>
              </a:ext>
            </a:extLst>
          </p:cNvPr>
          <p:cNvSpPr txBox="1"/>
          <p:nvPr/>
        </p:nvSpPr>
        <p:spPr>
          <a:xfrm>
            <a:off x="6575771" y="8692007"/>
            <a:ext cx="5994480" cy="759182"/>
          </a:xfrm>
          <a:prstGeom prst="rect">
            <a:avLst/>
          </a:prstGeom>
          <a:noFill/>
          <a:ln>
            <a:noFill/>
            <a:prstDash val="dash"/>
          </a:ln>
        </p:spPr>
        <p:txBody>
          <a:bodyPr wrap="square" rtlCol="0">
            <a:spAutoFit/>
          </a:bodyPr>
          <a:lstStyle/>
          <a:p>
            <a:pPr marL="171450" indent="-171450">
              <a:lnSpc>
                <a:spcPts val="1300"/>
              </a:lnSpc>
              <a:buFont typeface="Wingdings" panose="05000000000000000000" pitchFamily="2" charset="2"/>
              <a:buChar char="u"/>
            </a:pPr>
            <a:r>
              <a:rPr lang="ja-JP" altLang="en-US" sz="1200" dirty="0">
                <a:solidFill>
                  <a:schemeClr val="accent5">
                    <a:lumMod val="50000"/>
                  </a:schemeClr>
                </a:solidFill>
                <a:latin typeface="Meiryo UI" panose="020B0604030504040204" pitchFamily="50" charset="-128"/>
                <a:ea typeface="Meiryo UI" panose="020B0604030504040204" pitchFamily="50" charset="-128"/>
              </a:rPr>
              <a:t>他室課が所管する主な関連計画</a:t>
            </a:r>
            <a:endParaRPr lang="en-US" altLang="ja-JP" sz="1200" dirty="0">
              <a:solidFill>
                <a:schemeClr val="accent5">
                  <a:lumMod val="50000"/>
                </a:schemeClr>
              </a:solidFill>
              <a:latin typeface="Meiryo UI" panose="020B0604030504040204" pitchFamily="50" charset="-128"/>
              <a:ea typeface="Meiryo UI" panose="020B0604030504040204" pitchFamily="50" charset="-128"/>
            </a:endParaRPr>
          </a:p>
          <a:p>
            <a:pPr>
              <a:lnSpc>
                <a:spcPts val="1300"/>
              </a:lnSpc>
            </a:pPr>
            <a:r>
              <a:rPr lang="ja-JP" altLang="en-US" sz="1200" dirty="0">
                <a:solidFill>
                  <a:schemeClr val="accent5">
                    <a:lumMod val="50000"/>
                  </a:schemeClr>
                </a:solidFill>
                <a:latin typeface="Meiryo UI" panose="020B0604030504040204" pitchFamily="50" charset="-128"/>
                <a:ea typeface="Meiryo UI" panose="020B0604030504040204" pitchFamily="50" charset="-128"/>
              </a:rPr>
              <a:t>　・</a:t>
            </a:r>
            <a:r>
              <a:rPr lang="zh-TW" altLang="en-US" sz="1200" dirty="0">
                <a:solidFill>
                  <a:schemeClr val="accent5">
                    <a:lumMod val="50000"/>
                  </a:schemeClr>
                </a:solidFill>
                <a:latin typeface="Meiryo UI" panose="020B0604030504040204" pitchFamily="50" charset="-128"/>
                <a:ea typeface="Meiryo UI" panose="020B0604030504040204" pitchFamily="50" charset="-128"/>
              </a:rPr>
              <a:t>大阪府地球温暖化対策実行計画（区域施策編）</a:t>
            </a:r>
            <a:endParaRPr lang="en-US" altLang="zh-TW" sz="1200" dirty="0">
              <a:solidFill>
                <a:schemeClr val="accent5">
                  <a:lumMod val="50000"/>
                </a:schemeClr>
              </a:solidFill>
              <a:latin typeface="Meiryo UI" panose="020B0604030504040204" pitchFamily="50" charset="-128"/>
              <a:ea typeface="Meiryo UI" panose="020B0604030504040204" pitchFamily="50" charset="-128"/>
            </a:endParaRPr>
          </a:p>
          <a:p>
            <a:pPr>
              <a:lnSpc>
                <a:spcPts val="1300"/>
              </a:lnSpc>
            </a:pPr>
            <a:r>
              <a:rPr lang="ja-JP" altLang="en-US" sz="1200" dirty="0">
                <a:solidFill>
                  <a:schemeClr val="accent5">
                    <a:lumMod val="50000"/>
                  </a:schemeClr>
                </a:solidFill>
                <a:latin typeface="Meiryo UI" panose="020B0604030504040204" pitchFamily="50" charset="-128"/>
                <a:ea typeface="Meiryo UI" panose="020B0604030504040204" pitchFamily="50" charset="-128"/>
              </a:rPr>
              <a:t>　・</a:t>
            </a:r>
            <a:r>
              <a:rPr lang="zh-TW" altLang="en-US" sz="1200" dirty="0">
                <a:solidFill>
                  <a:schemeClr val="accent5">
                    <a:lumMod val="50000"/>
                  </a:schemeClr>
                </a:solidFill>
                <a:latin typeface="Meiryo UI" panose="020B0604030504040204" pitchFamily="50" charset="-128"/>
                <a:ea typeface="Meiryo UI" panose="020B0604030504040204" pitchFamily="50" charset="-128"/>
              </a:rPr>
              <a:t>大阪府循環型社会推進計画</a:t>
            </a:r>
            <a:r>
              <a:rPr lang="ja-JP" altLang="en-US" sz="1200" dirty="0">
                <a:solidFill>
                  <a:schemeClr val="accent5">
                    <a:lumMod val="50000"/>
                  </a:schemeClr>
                </a:solidFill>
                <a:latin typeface="Meiryo UI" panose="020B0604030504040204" pitchFamily="50" charset="-128"/>
                <a:ea typeface="Meiryo UI" panose="020B0604030504040204" pitchFamily="50" charset="-128"/>
              </a:rPr>
              <a:t>　　・</a:t>
            </a:r>
            <a:r>
              <a:rPr lang="zh-TW" altLang="en-US" sz="1200" dirty="0">
                <a:solidFill>
                  <a:schemeClr val="accent5">
                    <a:lumMod val="50000"/>
                  </a:schemeClr>
                </a:solidFill>
                <a:latin typeface="Meiryo UI" panose="020B0604030504040204" pitchFamily="50" charset="-128"/>
                <a:ea typeface="Meiryo UI" panose="020B0604030504040204" pitchFamily="50" charset="-128"/>
              </a:rPr>
              <a:t>大阪府環境教育等行動計画</a:t>
            </a:r>
            <a:endParaRPr lang="en-US" altLang="zh-TW" sz="1200" dirty="0">
              <a:solidFill>
                <a:schemeClr val="accent5">
                  <a:lumMod val="50000"/>
                </a:schemeClr>
              </a:solidFill>
              <a:latin typeface="Meiryo UI" panose="020B0604030504040204" pitchFamily="50" charset="-128"/>
              <a:ea typeface="Meiryo UI" panose="020B0604030504040204" pitchFamily="50" charset="-128"/>
            </a:endParaRPr>
          </a:p>
          <a:p>
            <a:pPr>
              <a:lnSpc>
                <a:spcPts val="1300"/>
              </a:lnSpc>
            </a:pPr>
            <a:r>
              <a:rPr lang="ja-JP" altLang="en-US" sz="1200" dirty="0">
                <a:solidFill>
                  <a:schemeClr val="accent5">
                    <a:lumMod val="50000"/>
                  </a:schemeClr>
                </a:solidFill>
                <a:latin typeface="Meiryo UI" panose="020B0604030504040204" pitchFamily="50" charset="-128"/>
                <a:ea typeface="Meiryo UI" panose="020B0604030504040204" pitchFamily="50" charset="-128"/>
              </a:rPr>
              <a:t>　・おおさかヒートアイランド対策推進計画　・おおさか電動車普及戦略　など</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021" y="194889"/>
            <a:ext cx="4173637" cy="466914"/>
          </a:xfrm>
          <a:prstGeom prst="rect">
            <a:avLst/>
          </a:prstGeom>
        </p:spPr>
      </p:pic>
      <p:graphicFrame>
        <p:nvGraphicFramePr>
          <p:cNvPr id="6" name="表 6">
            <a:extLst>
              <a:ext uri="{FF2B5EF4-FFF2-40B4-BE49-F238E27FC236}">
                <a16:creationId xmlns:a16="http://schemas.microsoft.com/office/drawing/2014/main" id="{C4B99067-A7B6-493C-9DEC-28EEF96255D4}"/>
              </a:ext>
            </a:extLst>
          </p:cNvPr>
          <p:cNvGraphicFramePr>
            <a:graphicFrameLocks noGrp="1"/>
          </p:cNvGraphicFramePr>
          <p:nvPr>
            <p:extLst>
              <p:ext uri="{D42A27DB-BD31-4B8C-83A1-F6EECF244321}">
                <p14:modId xmlns:p14="http://schemas.microsoft.com/office/powerpoint/2010/main" val="999943662"/>
              </p:ext>
            </p:extLst>
          </p:nvPr>
        </p:nvGraphicFramePr>
        <p:xfrm>
          <a:off x="6689021" y="3769682"/>
          <a:ext cx="5963819" cy="4277038"/>
        </p:xfrm>
        <a:graphic>
          <a:graphicData uri="http://schemas.openxmlformats.org/drawingml/2006/table">
            <a:tbl>
              <a:tblPr firstRow="1" bandRow="1">
                <a:tableStyleId>{5C22544A-7EE6-4342-B048-85BDC9FD1C3A}</a:tableStyleId>
              </a:tblPr>
              <a:tblGrid>
                <a:gridCol w="366053">
                  <a:extLst>
                    <a:ext uri="{9D8B030D-6E8A-4147-A177-3AD203B41FA5}">
                      <a16:colId xmlns:a16="http://schemas.microsoft.com/office/drawing/2014/main" val="1880529683"/>
                    </a:ext>
                  </a:extLst>
                </a:gridCol>
                <a:gridCol w="1333500">
                  <a:extLst>
                    <a:ext uri="{9D8B030D-6E8A-4147-A177-3AD203B41FA5}">
                      <a16:colId xmlns:a16="http://schemas.microsoft.com/office/drawing/2014/main" val="3240002058"/>
                    </a:ext>
                  </a:extLst>
                </a:gridCol>
                <a:gridCol w="4264266">
                  <a:extLst>
                    <a:ext uri="{9D8B030D-6E8A-4147-A177-3AD203B41FA5}">
                      <a16:colId xmlns:a16="http://schemas.microsoft.com/office/drawing/2014/main" val="584830193"/>
                    </a:ext>
                  </a:extLst>
                </a:gridCol>
              </a:tblGrid>
              <a:tr h="394640">
                <a:tc>
                  <a:txBody>
                    <a:bodyPr/>
                    <a:lstStyle/>
                    <a:p>
                      <a:pPr algn="ctr"/>
                      <a:endParaRPr kumimoji="1" lang="ja-JP" altLang="en-US" sz="2000" dirty="0">
                        <a:solidFill>
                          <a:schemeClr val="tx1"/>
                        </a:solidFill>
                        <a:latin typeface="Meiryo UI" panose="020B0604030504040204" pitchFamily="50" charset="-128"/>
                        <a:ea typeface="Meiryo UI" panose="020B0604030504040204" pitchFamily="50" charset="-128"/>
                      </a:endParaRPr>
                    </a:p>
                  </a:txBody>
                  <a:tcPr marL="0" marR="0"/>
                </a:tc>
                <a:tc>
                  <a:txBody>
                    <a:bodyPr/>
                    <a:lstStyle/>
                    <a:p>
                      <a:pPr algn="ctr"/>
                      <a:r>
                        <a:rPr kumimoji="1" lang="ja-JP" altLang="en-US" sz="1400" dirty="0" smtClean="0">
                          <a:latin typeface="Meiryo UI" panose="020B0604030504040204" pitchFamily="50" charset="-128"/>
                          <a:ea typeface="Meiryo UI" panose="020B0604030504040204" pitchFamily="50" charset="-128"/>
                        </a:rPr>
                        <a:t>基本方針</a:t>
                      </a: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概</a:t>
                      </a:r>
                      <a:r>
                        <a:rPr kumimoji="1" lang="ja-JP" altLang="en-US" sz="1400" dirty="0">
                          <a:latin typeface="Meiryo UI" panose="020B0604030504040204" pitchFamily="50" charset="-128"/>
                          <a:ea typeface="Meiryo UI" panose="020B0604030504040204" pitchFamily="50" charset="-128"/>
                        </a:rPr>
                        <a:t>　要</a:t>
                      </a: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4069694206"/>
                  </a:ext>
                </a:extLst>
              </a:tr>
              <a:tr h="855845">
                <a:tc>
                  <a:txBody>
                    <a:bodyPr/>
                    <a:lstStyle/>
                    <a:p>
                      <a:pPr algn="ctr"/>
                      <a:r>
                        <a:rPr kumimoji="1" lang="ja-JP" altLang="en-US" sz="1400" dirty="0">
                          <a:latin typeface="Meiryo UI" panose="020B0604030504040204" pitchFamily="50" charset="-128"/>
                          <a:ea typeface="Meiryo UI" panose="020B0604030504040204" pitchFamily="50" charset="-128"/>
                        </a:rPr>
                        <a:t>①</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b="1" dirty="0">
                          <a:latin typeface="Meiryo UI" panose="020B0604030504040204" pitchFamily="50" charset="-128"/>
                          <a:ea typeface="Meiryo UI" panose="020B0604030504040204" pitchFamily="50" charset="-128"/>
                        </a:rPr>
                        <a:t>環境状況の把握とデータの活用等による官民</a:t>
                      </a:r>
                      <a:r>
                        <a:rPr kumimoji="1" lang="ja-JP" altLang="en-US" sz="1400" b="1" dirty="0" smtClean="0">
                          <a:latin typeface="Meiryo UI" panose="020B0604030504040204" pitchFamily="50" charset="-128"/>
                          <a:ea typeface="Meiryo UI" panose="020B0604030504040204" pitchFamily="50" charset="-128"/>
                        </a:rPr>
                        <a:t>連携を推進する。</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176213" indent="-176213"/>
                      <a:r>
                        <a:rPr kumimoji="1" lang="ja-JP" altLang="en-US" sz="1400" dirty="0" smtClean="0">
                          <a:latin typeface="Meiryo UI" panose="020B0604030504040204" pitchFamily="50" charset="-128"/>
                          <a:ea typeface="Meiryo UI" panose="020B0604030504040204" pitchFamily="50" charset="-128"/>
                        </a:rPr>
                        <a:t>・　府域の</a:t>
                      </a:r>
                      <a:r>
                        <a:rPr kumimoji="1" lang="ja-JP" altLang="en-US" sz="1400" dirty="0">
                          <a:latin typeface="Meiryo UI" panose="020B0604030504040204" pitchFamily="50" charset="-128"/>
                          <a:ea typeface="Meiryo UI" panose="020B0604030504040204" pitchFamily="50" charset="-128"/>
                        </a:rPr>
                        <a:t>環境状況を継続的に把握するとともに、それらの</a:t>
                      </a:r>
                      <a:r>
                        <a:rPr kumimoji="1" lang="ja-JP" altLang="en-US" sz="1400" dirty="0" smtClean="0">
                          <a:latin typeface="Meiryo UI" panose="020B0604030504040204" pitchFamily="50" charset="-128"/>
                          <a:ea typeface="Meiryo UI" panose="020B0604030504040204" pitchFamily="50" charset="-128"/>
                        </a:rPr>
                        <a:t>データ活用等により、</a:t>
                      </a:r>
                      <a:r>
                        <a:rPr kumimoji="1" lang="ja-JP" altLang="en-US" sz="1400" dirty="0">
                          <a:latin typeface="Meiryo UI" panose="020B0604030504040204" pitchFamily="50" charset="-128"/>
                          <a:ea typeface="Meiryo UI" panose="020B0604030504040204" pitchFamily="50" charset="-128"/>
                        </a:rPr>
                        <a:t>研究機関や大学等と様々な環境問題や社会問題との関係を意識した連携を図る。</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783908538"/>
                  </a:ext>
                </a:extLst>
              </a:tr>
              <a:tr h="2204398">
                <a:tc>
                  <a:txBody>
                    <a:bodyPr/>
                    <a:lstStyle/>
                    <a:p>
                      <a:pPr algn="ctr"/>
                      <a:r>
                        <a:rPr kumimoji="1" lang="ja-JP" altLang="en-US" sz="1400" dirty="0">
                          <a:latin typeface="Meiryo UI" panose="020B0604030504040204" pitchFamily="50" charset="-128"/>
                          <a:ea typeface="Meiryo UI" panose="020B0604030504040204" pitchFamily="50" charset="-128"/>
                        </a:rPr>
                        <a:t>②</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tc>
                <a:tc>
                  <a:txBody>
                    <a:bodyPr/>
                    <a:lstStyle/>
                    <a:p>
                      <a:r>
                        <a:rPr lang="ja-JP" altLang="en-US" sz="1400" b="1" kern="100" dirty="0">
                          <a:latin typeface="Meiryo UI" panose="020B0604030504040204" pitchFamily="50" charset="-128"/>
                          <a:ea typeface="Meiryo UI" panose="020B0604030504040204" pitchFamily="50" charset="-128"/>
                        </a:rPr>
                        <a:t>環境リスク低減対策と環境リスクに関する府民</a:t>
                      </a:r>
                      <a:r>
                        <a:rPr lang="ja-JP" altLang="en-US" sz="1400" b="1" kern="100" dirty="0" smtClean="0">
                          <a:latin typeface="Meiryo UI" panose="020B0604030504040204" pitchFamily="50" charset="-128"/>
                          <a:ea typeface="Meiryo UI" panose="020B0604030504040204" pitchFamily="50" charset="-128"/>
                        </a:rPr>
                        <a:t>理解を促進する。</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176213" indent="-176213"/>
                      <a:r>
                        <a:rPr kumimoji="1" lang="ja-JP" altLang="en-US" sz="1400" dirty="0" smtClean="0">
                          <a:latin typeface="Meiryo UI" panose="020B0604030504040204" pitchFamily="50" charset="-128"/>
                          <a:ea typeface="Meiryo UI" panose="020B0604030504040204" pitchFamily="50" charset="-128"/>
                        </a:rPr>
                        <a:t>・　生活</a:t>
                      </a:r>
                      <a:r>
                        <a:rPr kumimoji="1" lang="ja-JP" altLang="en-US" sz="1400" dirty="0">
                          <a:latin typeface="Meiryo UI" panose="020B0604030504040204" pitchFamily="50" charset="-128"/>
                          <a:ea typeface="Meiryo UI" panose="020B0604030504040204" pitchFamily="50" charset="-128"/>
                        </a:rPr>
                        <a:t>環境保全目標の達成に向けて、法や条例に基づく規制等の対策を行うとともに、化学物質の自主的管理の取組み等、事業者による環境リスクの予防的措置の検討・実施を</a:t>
                      </a:r>
                      <a:r>
                        <a:rPr kumimoji="1" lang="ja-JP" altLang="en-US" sz="1400" dirty="0" smtClean="0">
                          <a:latin typeface="Meiryo UI" panose="020B0604030504040204" pitchFamily="50" charset="-128"/>
                          <a:ea typeface="Meiryo UI" panose="020B0604030504040204" pitchFamily="50" charset="-128"/>
                        </a:rPr>
                        <a:t>促進する</a:t>
                      </a:r>
                      <a:r>
                        <a:rPr kumimoji="1" lang="ja-JP" altLang="en-US" sz="1400" dirty="0">
                          <a:latin typeface="Meiryo UI" panose="020B0604030504040204" pitchFamily="50" charset="-128"/>
                          <a:ea typeface="Meiryo UI" panose="020B0604030504040204" pitchFamily="50" charset="-128"/>
                        </a:rPr>
                        <a:t>。</a:t>
                      </a:r>
                    </a:p>
                    <a:p>
                      <a:pPr marL="176213" indent="-176213"/>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化学</a:t>
                      </a:r>
                      <a:r>
                        <a:rPr kumimoji="1" lang="ja-JP" altLang="en-US" sz="1400" dirty="0">
                          <a:latin typeface="Meiryo UI" panose="020B0604030504040204" pitchFamily="50" charset="-128"/>
                          <a:ea typeface="Meiryo UI" panose="020B0604030504040204" pitchFamily="50" charset="-128"/>
                        </a:rPr>
                        <a:t>物質の使用等による環境リスクに関する科学的な知見・情報を府民・事業者・行政が共有し、相互理解を深めるための対話である「リスクコミュニケーション」を推進する等、府民の環境リスクについての理解促進を図る。　</a:t>
                      </a:r>
                    </a:p>
                    <a:p>
                      <a:pPr marL="177800" indent="-177800"/>
                      <a:r>
                        <a:rPr kumimoji="1" lang="ja-JP" altLang="en-US" sz="1100" dirty="0">
                          <a:latin typeface="Meiryo UI" panose="020B0604030504040204" pitchFamily="50" charset="-128"/>
                          <a:ea typeface="Meiryo UI" panose="020B0604030504040204" pitchFamily="50" charset="-128"/>
                        </a:rPr>
                        <a:t>（環境リスク：人為活動によって生じた環境の汚染や変化といった環境負荷が、人体や自然生態系に影響を及ぼす可能性）</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748069455"/>
                  </a:ext>
                </a:extLst>
              </a:tr>
              <a:tr h="665657">
                <a:tc>
                  <a:txBody>
                    <a:bodyPr/>
                    <a:lstStyle/>
                    <a:p>
                      <a:r>
                        <a:rPr kumimoji="1" lang="ja-JP" altLang="en-US" sz="1400" dirty="0">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tc>
                <a:tc>
                  <a:txBody>
                    <a:bodyPr/>
                    <a:lstStyle/>
                    <a:p>
                      <a:r>
                        <a:rPr lang="ja-JP" altLang="en-US" sz="1400" b="1" kern="100" dirty="0" smtClean="0">
                          <a:latin typeface="Meiryo UI" panose="020B0604030504040204" pitchFamily="50" charset="-128"/>
                          <a:ea typeface="Meiryo UI" panose="020B0604030504040204" pitchFamily="50" charset="-128"/>
                        </a:rPr>
                        <a:t>環境</a:t>
                      </a:r>
                      <a:r>
                        <a:rPr lang="ja-JP" altLang="en-US" sz="1400" b="1" kern="100" dirty="0">
                          <a:latin typeface="Meiryo UI" panose="020B0604030504040204" pitchFamily="50" charset="-128"/>
                          <a:ea typeface="Meiryo UI" panose="020B0604030504040204" pitchFamily="50" charset="-128"/>
                        </a:rPr>
                        <a:t>の魅力向上に向けた</a:t>
                      </a:r>
                      <a:r>
                        <a:rPr lang="ja-JP" altLang="en-US" sz="1400" b="1" kern="100" dirty="0" smtClean="0">
                          <a:latin typeface="Meiryo UI" panose="020B0604030504040204" pitchFamily="50" charset="-128"/>
                          <a:ea typeface="Meiryo UI" panose="020B0604030504040204" pitchFamily="50" charset="-128"/>
                        </a:rPr>
                        <a:t>取組みを展開する。</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176213" indent="-176213"/>
                      <a:r>
                        <a:rPr kumimoji="1" lang="ja-JP" altLang="en-US" sz="1400" dirty="0" smtClean="0">
                          <a:latin typeface="Meiryo UI" panose="020B0604030504040204" pitchFamily="50" charset="-128"/>
                          <a:ea typeface="Meiryo UI" panose="020B0604030504040204" pitchFamily="50" charset="-128"/>
                        </a:rPr>
                        <a:t>・　都市における生活環境や自然環境を</a:t>
                      </a:r>
                      <a:r>
                        <a:rPr kumimoji="1" lang="ja-JP" altLang="en-US" sz="1400" dirty="0">
                          <a:latin typeface="Meiryo UI" panose="020B0604030504040204" pitchFamily="50" charset="-128"/>
                          <a:ea typeface="Meiryo UI" panose="020B0604030504040204" pitchFamily="50" charset="-128"/>
                        </a:rPr>
                        <a:t>資本ととらえて、快適さや魅力の向上につながる取組みを進め、府民へ発信する。</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689984121"/>
                  </a:ext>
                </a:extLst>
              </a:tr>
            </a:tbl>
          </a:graphicData>
        </a:graphic>
      </p:graphicFrame>
      <p:sp>
        <p:nvSpPr>
          <p:cNvPr id="19" name="テキスト ボックス 18"/>
          <p:cNvSpPr txBox="1"/>
          <p:nvPr/>
        </p:nvSpPr>
        <p:spPr>
          <a:xfrm>
            <a:off x="3519377" y="2533844"/>
            <a:ext cx="2536893" cy="261610"/>
          </a:xfrm>
          <a:prstGeom prst="rect">
            <a:avLst/>
          </a:prstGeom>
          <a:noFill/>
        </p:spPr>
        <p:txBody>
          <a:bodyPr wrap="square" rtlCol="0">
            <a:spAutoFit/>
          </a:bodyPr>
          <a:lstStyle/>
          <a:p>
            <a:r>
              <a:rPr kumimoji="1" lang="en-US" altLang="ja-JP" sz="1100" dirty="0" smtClean="0">
                <a:solidFill>
                  <a:srgbClr val="002060"/>
                </a:solidFill>
                <a:latin typeface="Meiryo UI" panose="020B0604030504040204" pitchFamily="50" charset="-128"/>
                <a:ea typeface="Meiryo UI" panose="020B0604030504040204" pitchFamily="50" charset="-128"/>
              </a:rPr>
              <a:t>※2030</a:t>
            </a:r>
            <a:r>
              <a:rPr kumimoji="1" lang="ja-JP" altLang="en-US" sz="1100" dirty="0" smtClean="0">
                <a:solidFill>
                  <a:srgbClr val="002060"/>
                </a:solidFill>
                <a:latin typeface="Meiryo UI" panose="020B0604030504040204" pitchFamily="50" charset="-128"/>
                <a:ea typeface="Meiryo UI" panose="020B0604030504040204" pitchFamily="50" charset="-128"/>
              </a:rPr>
              <a:t>大阪府環境総合計画</a:t>
            </a:r>
            <a:r>
              <a:rPr lang="ja-JP" altLang="en-US" sz="1100" dirty="0">
                <a:solidFill>
                  <a:srgbClr val="002060"/>
                </a:solidFill>
                <a:latin typeface="Meiryo UI" panose="020B0604030504040204" pitchFamily="50" charset="-128"/>
                <a:ea typeface="Meiryo UI" panose="020B0604030504040204" pitchFamily="50" charset="-128"/>
              </a:rPr>
              <a:t>から</a:t>
            </a:r>
            <a:r>
              <a:rPr kumimoji="1" lang="ja-JP" altLang="en-US" sz="1100" dirty="0" smtClean="0">
                <a:solidFill>
                  <a:srgbClr val="002060"/>
                </a:solidFill>
                <a:latin typeface="Meiryo UI" panose="020B0604030504040204" pitchFamily="50" charset="-128"/>
                <a:ea typeface="Meiryo UI" panose="020B0604030504040204" pitchFamily="50" charset="-128"/>
              </a:rPr>
              <a:t>抜粋</a:t>
            </a:r>
            <a:endParaRPr kumimoji="1" lang="ja-JP" altLang="en-US" sz="1100"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1691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A4A6660F-E692-4AFA-B418-D924A827ECE3}"/>
              </a:ext>
            </a:extLst>
          </p:cNvPr>
          <p:cNvSpPr/>
          <p:nvPr/>
        </p:nvSpPr>
        <p:spPr>
          <a:xfrm>
            <a:off x="122291" y="162635"/>
            <a:ext cx="12591627" cy="513769"/>
          </a:xfrm>
          <a:prstGeom prst="rect">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　　　　　　　　　（１）大気環境保全分野の目標と主な施策</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2" name="角丸四角形 1"/>
          <p:cNvSpPr/>
          <p:nvPr/>
        </p:nvSpPr>
        <p:spPr>
          <a:xfrm>
            <a:off x="175663" y="1060449"/>
            <a:ext cx="12450274" cy="2323564"/>
          </a:xfrm>
          <a:prstGeom prst="roundRect">
            <a:avLst>
              <a:gd name="adj" fmla="val 6594"/>
            </a:avLst>
          </a:prstGeom>
          <a:noFill/>
        </p:spPr>
        <p:style>
          <a:lnRef idx="2">
            <a:schemeClr val="accent1">
              <a:shade val="50000"/>
            </a:schemeClr>
          </a:lnRef>
          <a:fillRef idx="1">
            <a:schemeClr val="accent1"/>
          </a:fillRef>
          <a:effectRef idx="0">
            <a:schemeClr val="accent1"/>
          </a:effectRef>
          <a:fontRef idx="minor">
            <a:schemeClr val="lt1"/>
          </a:fontRef>
        </p:style>
        <p:txBody>
          <a:bodyPr tIns="46800" bIns="46800" rtlCol="0" anchor="t" anchorCtr="0"/>
          <a:lstStyle/>
          <a:p>
            <a:r>
              <a:rPr lang="ja-JP" altLang="en-US" sz="1400" dirty="0">
                <a:solidFill>
                  <a:schemeClr val="accent5">
                    <a:lumMod val="50000"/>
                  </a:schemeClr>
                </a:solidFill>
                <a:latin typeface="Meiryo UI" panose="020B0604030504040204" pitchFamily="50" charset="-128"/>
                <a:ea typeface="Meiryo UI" panose="020B0604030504040204" pitchFamily="50" charset="-128"/>
              </a:rPr>
              <a:t>◆長期的にめざすべき姿</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大気環境をさらに改善し、澄みわたる魅力的なおおさかの空を実現</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する。</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a:t>
            </a:r>
            <a:r>
              <a:rPr lang="en-US" altLang="ja-JP" sz="1400" dirty="0">
                <a:solidFill>
                  <a:schemeClr val="accent5">
                    <a:lumMod val="50000"/>
                  </a:schemeClr>
                </a:solidFill>
                <a:latin typeface="Meiryo UI" panose="020B0604030504040204" pitchFamily="50" charset="-128"/>
                <a:ea typeface="Meiryo UI" panose="020B0604030504040204" pitchFamily="50" charset="-128"/>
              </a:rPr>
              <a:t>2030</a:t>
            </a:r>
            <a:r>
              <a:rPr lang="ja-JP" altLang="en-US" sz="1400" dirty="0">
                <a:solidFill>
                  <a:schemeClr val="accent5">
                    <a:lumMod val="50000"/>
                  </a:schemeClr>
                </a:solidFill>
                <a:latin typeface="Meiryo UI" panose="020B0604030504040204" pitchFamily="50" charset="-128"/>
                <a:ea typeface="Meiryo UI" panose="020B0604030504040204" pitchFamily="50" charset="-128"/>
              </a:rPr>
              <a:t>目標</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○大気の生活環境保全目標の達成をめざす。</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・二酸化窒素については、①全局生活環境保全目標（</a:t>
            </a:r>
            <a:r>
              <a:rPr lang="en-US" altLang="ja-JP" sz="1400" dirty="0">
                <a:solidFill>
                  <a:schemeClr val="accent5">
                    <a:lumMod val="50000"/>
                  </a:schemeClr>
                </a:solidFill>
                <a:latin typeface="Meiryo UI" panose="020B0604030504040204" pitchFamily="50" charset="-128"/>
                <a:ea typeface="Meiryo UI" panose="020B0604030504040204" pitchFamily="50" charset="-128"/>
              </a:rPr>
              <a:t>0.06ppm</a:t>
            </a:r>
            <a:r>
              <a:rPr lang="ja-JP" altLang="en-US" sz="1400" dirty="0">
                <a:solidFill>
                  <a:schemeClr val="accent5">
                    <a:lumMod val="50000"/>
                  </a:schemeClr>
                </a:solidFill>
                <a:latin typeface="Meiryo UI" panose="020B0604030504040204" pitchFamily="50" charset="-128"/>
                <a:ea typeface="Meiryo UI" panose="020B0604030504040204" pitchFamily="50" charset="-128"/>
              </a:rPr>
              <a:t>以下</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）を</a:t>
            </a:r>
            <a:r>
              <a:rPr lang="ja-JP" altLang="en-US" sz="1400" dirty="0">
                <a:solidFill>
                  <a:schemeClr val="accent5">
                    <a:lumMod val="50000"/>
                  </a:schemeClr>
                </a:solidFill>
                <a:latin typeface="Meiryo UI" panose="020B0604030504040204" pitchFamily="50" charset="-128"/>
                <a:ea typeface="Meiryo UI" panose="020B0604030504040204" pitchFamily="50" charset="-128"/>
              </a:rPr>
              <a:t>達成</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し、さらに②</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全局</a:t>
            </a:r>
            <a:r>
              <a:rPr lang="en-US" altLang="ja-JP" sz="1400" dirty="0">
                <a:solidFill>
                  <a:schemeClr val="accent5">
                    <a:lumMod val="50000"/>
                  </a:schemeClr>
                </a:solidFill>
                <a:latin typeface="Meiryo UI" panose="020B0604030504040204" pitchFamily="50" charset="-128"/>
                <a:ea typeface="Meiryo UI" panose="020B0604030504040204" pitchFamily="50" charset="-128"/>
              </a:rPr>
              <a:t>0.04ppm</a:t>
            </a:r>
            <a:r>
              <a:rPr lang="ja-JP" altLang="en-US" sz="1400" dirty="0">
                <a:solidFill>
                  <a:schemeClr val="accent5">
                    <a:lumMod val="50000"/>
                  </a:schemeClr>
                </a:solidFill>
                <a:latin typeface="Meiryo UI" panose="020B0604030504040204" pitchFamily="50" charset="-128"/>
                <a:ea typeface="Meiryo UI" panose="020B0604030504040204" pitchFamily="50" charset="-128"/>
              </a:rPr>
              <a:t>以下をめざす。</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・光化学オキシダントについては、１時間値</a:t>
            </a:r>
            <a:r>
              <a:rPr lang="en-US" altLang="ja-JP" sz="1400" dirty="0">
                <a:solidFill>
                  <a:schemeClr val="accent5">
                    <a:lumMod val="50000"/>
                  </a:schemeClr>
                </a:solidFill>
                <a:latin typeface="Meiryo UI" panose="020B0604030504040204" pitchFamily="50" charset="-128"/>
                <a:ea typeface="Meiryo UI" panose="020B0604030504040204" pitchFamily="50" charset="-128"/>
              </a:rPr>
              <a:t>0.12ppm</a:t>
            </a:r>
            <a:r>
              <a:rPr lang="ja-JP" altLang="en-US" sz="1400" dirty="0">
                <a:solidFill>
                  <a:schemeClr val="accent5">
                    <a:lumMod val="50000"/>
                  </a:schemeClr>
                </a:solidFill>
                <a:latin typeface="Meiryo UI" panose="020B0604030504040204" pitchFamily="50" charset="-128"/>
                <a:ea typeface="Meiryo UI" panose="020B0604030504040204" pitchFamily="50" charset="-128"/>
              </a:rPr>
              <a:t>（注意報発令レベル）未満を全ての測定地点</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で達成</a:t>
            </a:r>
            <a:r>
              <a:rPr lang="ja-JP" altLang="en-US" sz="1400" dirty="0">
                <a:solidFill>
                  <a:schemeClr val="accent5">
                    <a:lumMod val="50000"/>
                  </a:schemeClr>
                </a:solidFill>
                <a:latin typeface="Meiryo UI" panose="020B0604030504040204" pitchFamily="50" charset="-128"/>
                <a:ea typeface="Meiryo UI" panose="020B0604030504040204" pitchFamily="50" charset="-128"/>
              </a:rPr>
              <a:t>をめざす。</a:t>
            </a: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a:t>
            </a:r>
            <a:r>
              <a:rPr lang="en-US" altLang="ja-JP" sz="1400" dirty="0">
                <a:solidFill>
                  <a:schemeClr val="accent5">
                    <a:lumMod val="50000"/>
                  </a:schemeClr>
                </a:solidFill>
                <a:latin typeface="Meiryo UI" panose="020B0604030504040204" pitchFamily="50" charset="-128"/>
                <a:ea typeface="Meiryo UI" panose="020B0604030504040204" pitchFamily="50" charset="-128"/>
              </a:rPr>
              <a:t>PM2.5</a:t>
            </a:r>
            <a:r>
              <a:rPr lang="ja-JP" altLang="en-US" sz="1400" dirty="0">
                <a:solidFill>
                  <a:schemeClr val="accent5">
                    <a:lumMod val="50000"/>
                  </a:schemeClr>
                </a:solidFill>
                <a:latin typeface="Meiryo UI" panose="020B0604030504040204" pitchFamily="50" charset="-128"/>
                <a:ea typeface="Meiryo UI" panose="020B0604030504040204" pitchFamily="50" charset="-128"/>
              </a:rPr>
              <a:t>も</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含め、全地点で目標達</a:t>
            </a:r>
            <a:r>
              <a:rPr lang="ja-JP" altLang="en-US" sz="1400" dirty="0">
                <a:solidFill>
                  <a:schemeClr val="accent5">
                    <a:lumMod val="50000"/>
                  </a:schemeClr>
                </a:solidFill>
                <a:latin typeface="Meiryo UI" panose="020B0604030504040204" pitchFamily="50" charset="-128"/>
                <a:ea typeface="Meiryo UI" panose="020B0604030504040204" pitchFamily="50" charset="-128"/>
              </a:rPr>
              <a:t>成している項目については、その状態を維持する。</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○府域における</a:t>
            </a:r>
            <a:r>
              <a:rPr lang="en-US" altLang="ja-JP" sz="1400" dirty="0">
                <a:solidFill>
                  <a:schemeClr val="accent5">
                    <a:lumMod val="50000"/>
                  </a:schemeClr>
                </a:solidFill>
                <a:latin typeface="Meiryo UI" panose="020B0604030504040204" pitchFamily="50" charset="-128"/>
                <a:ea typeface="Meiryo UI" panose="020B0604030504040204" pitchFamily="50" charset="-128"/>
              </a:rPr>
              <a:t>VOC</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届出排出量を</a:t>
            </a:r>
            <a:r>
              <a:rPr lang="en-US" altLang="ja-JP" sz="1400" dirty="0">
                <a:solidFill>
                  <a:schemeClr val="accent5">
                    <a:lumMod val="50000"/>
                  </a:schemeClr>
                </a:solidFill>
                <a:latin typeface="Meiryo UI" panose="020B0604030504040204" pitchFamily="50" charset="-128"/>
                <a:ea typeface="Meiryo UI" panose="020B0604030504040204" pitchFamily="50" charset="-128"/>
              </a:rPr>
              <a:t>2019</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年度実績値（</a:t>
            </a:r>
            <a:r>
              <a:rPr lang="en-US" altLang="ja-JP" sz="1400" dirty="0">
                <a:solidFill>
                  <a:schemeClr val="accent5">
                    <a:lumMod val="50000"/>
                  </a:schemeClr>
                </a:solidFill>
                <a:latin typeface="Meiryo UI" panose="020B0604030504040204" pitchFamily="50" charset="-128"/>
                <a:ea typeface="Meiryo UI" panose="020B0604030504040204" pitchFamily="50" charset="-128"/>
              </a:rPr>
              <a:t>1.00</a:t>
            </a:r>
            <a:r>
              <a:rPr lang="ja-JP" altLang="en-US" sz="1400" dirty="0">
                <a:solidFill>
                  <a:schemeClr val="accent5">
                    <a:lumMod val="50000"/>
                  </a:schemeClr>
                </a:solidFill>
                <a:latin typeface="Meiryo UI" panose="020B0604030504040204" pitchFamily="50" charset="-128"/>
                <a:ea typeface="Meiryo UI" panose="020B0604030504040204" pitchFamily="50" charset="-128"/>
              </a:rPr>
              <a:t>万トン）から削減する。</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pPr marL="361950" indent="-361950"/>
            <a:r>
              <a:rPr lang="ja-JP" altLang="en-US" sz="14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○光化学スモッグ予報等の発令時には、対象工場にその情報を迅速かつ正確に伝達するとともに、工場</a:t>
            </a:r>
            <a:r>
              <a:rPr lang="ja-JP" altLang="en-US" sz="1400" dirty="0">
                <a:solidFill>
                  <a:schemeClr val="accent5">
                    <a:lumMod val="50000"/>
                  </a:schemeClr>
                </a:solidFill>
                <a:latin typeface="Meiryo UI" panose="020B0604030504040204" pitchFamily="50" charset="-128"/>
                <a:ea typeface="Meiryo UI" panose="020B0604030504040204" pitchFamily="50" charset="-128"/>
              </a:rPr>
              <a:t>からの</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NOx</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VOC</a:t>
            </a:r>
            <a:r>
              <a:rPr lang="ja-JP" altLang="en-US" sz="1400" kern="100" dirty="0" err="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の排</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出量を削減する。</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○解体工事等におけるアスベスト飛散防止対策を推進し、健康被害のリスクを抑制する。</a:t>
            </a:r>
          </a:p>
          <a:p>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456CE3A7-4356-460E-909D-78EAEB2C2658}"/>
              </a:ext>
            </a:extLst>
          </p:cNvPr>
          <p:cNvSpPr/>
          <p:nvPr/>
        </p:nvSpPr>
        <p:spPr>
          <a:xfrm>
            <a:off x="175663" y="782687"/>
            <a:ext cx="1085822" cy="360850"/>
          </a:xfrm>
          <a:prstGeom prst="rect">
            <a:avLst/>
          </a:prstGeom>
          <a:solidFill>
            <a:srgbClr val="000090"/>
          </a:solidFill>
          <a:ln w="19050" cap="flat" cmpd="sng" algn="ctr">
            <a:solidFill>
              <a:schemeClr val="accent3">
                <a:lumMod val="50000"/>
              </a:schemeClr>
            </a:solidFill>
            <a:prstDash val="solid"/>
          </a:ln>
          <a:effectLst/>
        </p:spPr>
        <p:txBody>
          <a:bodyPr rot="0" spcFirstLastPara="0" vert="horz" wrap="square" lIns="90000" tIns="72000" rIns="90000" bIns="72000" numCol="1" spcCol="0" rtlCol="0" fromWordArt="0" anchor="ctr" anchorCtr="0" forceAA="0" compatLnSpc="1">
            <a:prstTxWarp prst="textNoShape">
              <a:avLst/>
            </a:prstTxWarp>
            <a:spAutoFit/>
          </a:bodyPr>
          <a:lstStyle/>
          <a:p>
            <a:pPr algn="ct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目標</a:t>
            </a:r>
            <a:endParaRPr lang="ja-JP" sz="1400" b="1" kern="100"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角丸四角形 1">
            <a:extLst>
              <a:ext uri="{FF2B5EF4-FFF2-40B4-BE49-F238E27FC236}">
                <a16:creationId xmlns:a16="http://schemas.microsoft.com/office/drawing/2014/main" id="{F07F33E1-C889-45BF-8047-59CBAF7A1C1D}"/>
              </a:ext>
            </a:extLst>
          </p:cNvPr>
          <p:cNvSpPr/>
          <p:nvPr/>
        </p:nvSpPr>
        <p:spPr>
          <a:xfrm>
            <a:off x="192967" y="3829050"/>
            <a:ext cx="12450274" cy="5599430"/>
          </a:xfrm>
          <a:prstGeom prst="roundRect">
            <a:avLst>
              <a:gd name="adj" fmla="val 37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ts val="1600"/>
              </a:lnSpc>
            </a:pPr>
            <a:r>
              <a:rPr lang="ja-JP" altLang="en-US" sz="1400" b="1"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400" b="1" u="sng"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大気汚染常時</a:t>
            </a:r>
            <a:r>
              <a:rPr lang="ja-JP" altLang="en-US" sz="1400" b="1" u="sng"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監視</a:t>
            </a:r>
            <a:endParaRPr lang="en-US" altLang="zh-TW"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・府域の大気の環境状況の常時監視、分析を行い</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環境保全目標の達成状況など</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環境の状況を把握するとともに、環境データをわかりやすく情報提供し、健康被害等の未然防止を</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pP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また、府民が環境データから環境問題を正しく理解し環境意識を向上するため、ハルカス大学等と連携し、府民向けイベント等を開催して</a:t>
            </a:r>
            <a:r>
              <a:rPr lang="en-US" altLang="ja-JP"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で情報発信する。</a:t>
            </a:r>
            <a:endParaRPr lang="en-US" altLang="ja-JP"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kern="100" dirty="0" smtClean="0">
                <a:solidFill>
                  <a:schemeClr val="accent5">
                    <a:lumMod val="50000"/>
                  </a:schemeClr>
                </a:solidFill>
                <a:latin typeface="Meiryo UI" panose="020B0604030504040204" pitchFamily="50" charset="-128"/>
                <a:ea typeface="Meiryo UI" panose="020B0604030504040204" pitchFamily="50" charset="-128"/>
              </a:rPr>
              <a:t>ダイオキシン類常時監視</a:t>
            </a:r>
            <a:endParaRPr lang="en-US" altLang="ja-JP" sz="1400" b="1" u="sng" dirty="0" smtClean="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・ダイオキシン類について、</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府域の</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環境状況を継続的に把握し公表する。また、届出対象施設設置者の自主測定結果の報告を受領、確認し、基準の遵守等適切な運用を確認する</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微小粒子状物質（</a:t>
            </a:r>
            <a:r>
              <a:rPr lang="en-US" altLang="ja-JP"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PM2.5</a:t>
            </a:r>
            <a:r>
              <a:rPr lang="ja-JP" altLang="en-US"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の状況把握</a:t>
            </a:r>
            <a:r>
              <a:rPr lang="ja-JP" altLang="en-US"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と的確な注意喚起の実施</a:t>
            </a:r>
            <a:endParaRPr lang="en-US" altLang="ja-JP"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pPr>
            <a:r>
              <a:rPr lang="ja-JP" altLang="en-US" sz="1400" b="1"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PM2.5</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について効果的な対策を行うため、監視測定局を整備して連続測定を行い、状況を把握する</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pP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また、監視</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結果を府民に分かりやすく提供するとともに、府民の安全・安心を確保するため、</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PM2.5</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の情報や注意喚起を的確に発信する。また、</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PM2.5</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の成分分析結果等を用いた解析を行い、発生源寄与割合の推計等についての知見を集積する</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大気汚染防止のための事業所規制</a:t>
            </a:r>
            <a:endParaRPr lang="en-US" altLang="ja-JP"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err="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ばい</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煙等発生施設を有する工場・事業所に法令の届出等を徹底させるとともに、立入検査等による指導を行い、排出基準等の遵守を徹底する</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光化学オキシダント・ＶＯＣ対策の推進</a:t>
            </a:r>
            <a:endParaRPr lang="en-US" altLang="ja-JP"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・光化学スモッグの原因物質の一つである揮発性有機化合物（</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VOC</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）の排出量について、大規模な排出施設を有する事業者には法に基づく規制指導を行うとともに、一定量以上取扱、排出する事業者には化学物質管理制度により、自主的な排出抑制を促進する</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・光化学スモッグ予報等の発令時には、健康被害の未然防止のため府民への周知を行うとともに、削減措置の対象工場へ</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NOx</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VOC</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の削減要請を行う。また、対象工場が行う削減措置に関する計画書を事前に徴収し、必要に応じて指導等を行う</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1600"/>
              </a:lnSpc>
              <a:buFont typeface="Wingdings" panose="05000000000000000000" pitchFamily="2" charset="2"/>
              <a:buChar char="n"/>
            </a:pPr>
            <a:r>
              <a:rPr lang="ja-JP" altLang="en-US"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アスベスト飛散防止対策等の推進</a:t>
            </a:r>
            <a:endParaRPr lang="en-US" altLang="ja-JP"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85725"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建築物等の解体等工事に係るアスベスト飛散を防止するため、法令に基づく届出の審査や養生検査、行政測定の実施、各種報告に基づく届出対象外工事現場へのパトロールの実施、官民連携した適正工事の実施に関する周知の実施等を行う</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b="1" u="sng"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自動車</a:t>
            </a:r>
            <a:r>
              <a:rPr lang="en-US" altLang="ja-JP" sz="1400" b="1" u="sng"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NOx</a:t>
            </a:r>
            <a:r>
              <a:rPr lang="ja-JP" altLang="en-US" sz="1400" b="1" u="sng"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u="sng"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PM</a:t>
            </a:r>
            <a:r>
              <a:rPr lang="ja-JP" altLang="en-US" sz="1400" b="1" u="sng"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総量</a:t>
            </a:r>
            <a:r>
              <a:rPr lang="ja-JP" altLang="en-US"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削減計画の推進</a:t>
            </a:r>
            <a:endParaRPr lang="en-US" altLang="ja-JP"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・窒素酸化物（</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NOx</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）及び粒子状物質（</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PM</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）の削減のため、関係機関が各種自動車環境対策を連携・協力して推進し、対策地域全体で二酸化窒素（</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NO</a:t>
            </a:r>
            <a:r>
              <a:rPr lang="en-US" altLang="ja-JP" sz="11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）及び浮遊粒子状物質（</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SPM</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係る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生活環境保全目標</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達成・維持する</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accent5">
                  <a:lumMod val="50000"/>
                </a:schemeClr>
              </a:solidFill>
              <a:latin typeface="Meiryo UI" panose="020B0604030504040204" pitchFamily="50" charset="-128"/>
              <a:ea typeface="Meiryo UI" panose="020B0604030504040204" pitchFamily="50" charset="-128"/>
            </a:endParaRPr>
          </a:p>
          <a:p>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63FC3854-1F4A-475A-B4F6-0CA20BFD3BFB}"/>
              </a:ext>
            </a:extLst>
          </p:cNvPr>
          <p:cNvSpPr/>
          <p:nvPr/>
        </p:nvSpPr>
        <p:spPr>
          <a:xfrm>
            <a:off x="192967" y="3546346"/>
            <a:ext cx="1085822" cy="360850"/>
          </a:xfrm>
          <a:prstGeom prst="rect">
            <a:avLst/>
          </a:prstGeom>
          <a:solidFill>
            <a:srgbClr val="000090"/>
          </a:solidFill>
          <a:ln w="19050" cap="flat" cmpd="sng" algn="ctr">
            <a:solidFill>
              <a:schemeClr val="accent3">
                <a:lumMod val="50000"/>
              </a:schemeClr>
            </a:solidFill>
            <a:prstDash val="solid"/>
          </a:ln>
          <a:effectLst/>
        </p:spPr>
        <p:txBody>
          <a:bodyPr rot="0" spcFirstLastPara="0" vert="horz" wrap="square" lIns="90000" tIns="72000" rIns="90000" bIns="72000" numCol="1" spcCol="0" rtlCol="0" fromWordArt="0" anchor="ctr" anchorCtr="0" forceAA="0" compatLnSpc="1">
            <a:prstTxWarp prst="textNoShape">
              <a:avLst/>
            </a:prstTxWarp>
            <a:spAutoFit/>
          </a:bodyPr>
          <a:lstStyle/>
          <a:p>
            <a:pPr algn="ctr">
              <a:spcAft>
                <a:spcPts val="0"/>
              </a:spcAft>
            </a:pPr>
            <a:r>
              <a:rPr lang="ja-JP" altLang="en-US" sz="1400" b="1" kern="100" dirty="0">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主な施策</a:t>
            </a:r>
            <a:endParaRPr lang="ja-JP" sz="1400" b="1" kern="100"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33403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A4A6660F-E692-4AFA-B418-D924A827ECE3}"/>
              </a:ext>
            </a:extLst>
          </p:cNvPr>
          <p:cNvSpPr/>
          <p:nvPr/>
        </p:nvSpPr>
        <p:spPr>
          <a:xfrm>
            <a:off x="122291" y="162635"/>
            <a:ext cx="12591627" cy="513769"/>
          </a:xfrm>
          <a:prstGeom prst="rect">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　　　　　　　　　（２）</a:t>
            </a:r>
            <a:r>
              <a:rPr lang="en-US" altLang="ja-JP" sz="2000" b="1" dirty="0">
                <a:solidFill>
                  <a:schemeClr val="bg1"/>
                </a:solidFill>
                <a:latin typeface="Meiryo UI" panose="020B0604030504040204" pitchFamily="50" charset="-128"/>
                <a:ea typeface="Meiryo UI" panose="020B0604030504040204" pitchFamily="50" charset="-128"/>
              </a:rPr>
              <a:t>-</a:t>
            </a:r>
            <a:r>
              <a:rPr lang="en-US" altLang="ja-JP" sz="2000" b="1" dirty="0" smtClean="0">
                <a:solidFill>
                  <a:schemeClr val="bg1"/>
                </a:solidFill>
                <a:latin typeface="Meiryo UI" panose="020B0604030504040204" pitchFamily="50" charset="-128"/>
                <a:ea typeface="Meiryo UI" panose="020B0604030504040204" pitchFamily="50" charset="-128"/>
              </a:rPr>
              <a:t>1</a:t>
            </a:r>
            <a:r>
              <a:rPr lang="ja-JP" altLang="en-US" sz="2000" b="1" dirty="0" smtClean="0">
                <a:solidFill>
                  <a:schemeClr val="bg1"/>
                </a:solidFill>
                <a:latin typeface="Meiryo UI" panose="020B0604030504040204" pitchFamily="50" charset="-128"/>
                <a:ea typeface="Meiryo UI" panose="020B0604030504040204" pitchFamily="50" charset="-128"/>
              </a:rPr>
              <a:t>　水</a:t>
            </a:r>
            <a:r>
              <a:rPr lang="ja-JP" altLang="en-US" sz="2000" b="1" dirty="0">
                <a:solidFill>
                  <a:schemeClr val="bg1"/>
                </a:solidFill>
                <a:latin typeface="Meiryo UI" panose="020B0604030504040204" pitchFamily="50" charset="-128"/>
                <a:ea typeface="Meiryo UI" panose="020B0604030504040204" pitchFamily="50" charset="-128"/>
              </a:rPr>
              <a:t>環境保全分野の目標と主な施策</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2" name="角丸四角形 1"/>
          <p:cNvSpPr/>
          <p:nvPr/>
        </p:nvSpPr>
        <p:spPr>
          <a:xfrm>
            <a:off x="192967" y="970557"/>
            <a:ext cx="12450274" cy="1686277"/>
          </a:xfrm>
          <a:prstGeom prst="roundRect">
            <a:avLst>
              <a:gd name="adj" fmla="val 65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rgbClr val="002060"/>
              </a:solidFill>
              <a:latin typeface="Meiryo UI" panose="020B0604030504040204" pitchFamily="50" charset="-128"/>
              <a:ea typeface="Meiryo UI" panose="020B0604030504040204" pitchFamily="50" charset="-128"/>
            </a:endParaRPr>
          </a:p>
          <a:p>
            <a:r>
              <a:rPr lang="ja-JP" altLang="en-US" sz="1400" dirty="0">
                <a:solidFill>
                  <a:srgbClr val="002060"/>
                </a:solidFill>
                <a:latin typeface="Meiryo UI" panose="020B0604030504040204" pitchFamily="50" charset="-128"/>
                <a:ea typeface="Meiryo UI" panose="020B0604030504040204" pitchFamily="50" charset="-128"/>
              </a:rPr>
              <a:t>◆長期的にめざすべき姿</a:t>
            </a:r>
            <a:endParaRPr lang="en-US" altLang="ja-JP" sz="1400" dirty="0">
              <a:solidFill>
                <a:srgbClr val="002060"/>
              </a:solidFill>
              <a:latin typeface="Meiryo UI" panose="020B0604030504040204" pitchFamily="50" charset="-128"/>
              <a:ea typeface="Meiryo UI" panose="020B0604030504040204" pitchFamily="50" charset="-128"/>
            </a:endParaRPr>
          </a:p>
          <a:p>
            <a:r>
              <a:rPr lang="ja-JP" altLang="en-US" sz="1400" dirty="0">
                <a:solidFill>
                  <a:srgbClr val="002060"/>
                </a:solidFill>
                <a:latin typeface="Meiryo UI" panose="020B0604030504040204" pitchFamily="50" charset="-128"/>
                <a:ea typeface="Meiryo UI" panose="020B0604030504040204" pitchFamily="50" charset="-128"/>
              </a:rPr>
              <a:t>　澄んだ川、豊かな海がある</a:t>
            </a:r>
            <a:r>
              <a:rPr lang="ja-JP" altLang="en-US" sz="1400" dirty="0" smtClean="0">
                <a:solidFill>
                  <a:srgbClr val="002060"/>
                </a:solidFill>
                <a:latin typeface="Meiryo UI" panose="020B0604030504040204" pitchFamily="50" charset="-128"/>
                <a:ea typeface="Meiryo UI" panose="020B0604030504040204" pitchFamily="50" charset="-128"/>
              </a:rPr>
              <a:t>大阪を実現</a:t>
            </a:r>
            <a:r>
              <a:rPr lang="ja-JP" altLang="en-US" sz="1400" dirty="0">
                <a:solidFill>
                  <a:srgbClr val="002060"/>
                </a:solidFill>
                <a:latin typeface="Meiryo UI" panose="020B0604030504040204" pitchFamily="50" charset="-128"/>
                <a:ea typeface="Meiryo UI" panose="020B0604030504040204" pitchFamily="50" charset="-128"/>
              </a:rPr>
              <a:t>し、水資源の持続可能な</a:t>
            </a:r>
            <a:r>
              <a:rPr lang="ja-JP" altLang="en-US" sz="1400" dirty="0" smtClean="0">
                <a:solidFill>
                  <a:srgbClr val="002060"/>
                </a:solidFill>
                <a:latin typeface="Meiryo UI" panose="020B0604030504040204" pitchFamily="50" charset="-128"/>
                <a:ea typeface="Meiryo UI" panose="020B0604030504040204" pitchFamily="50" charset="-128"/>
              </a:rPr>
              <a:t>利用</a:t>
            </a:r>
            <a:r>
              <a:rPr lang="ja-JP" altLang="en-US" sz="1400" dirty="0">
                <a:solidFill>
                  <a:srgbClr val="002060"/>
                </a:solidFill>
                <a:latin typeface="Meiryo UI" panose="020B0604030504040204" pitchFamily="50" charset="-128"/>
                <a:ea typeface="Meiryo UI" panose="020B0604030504040204" pitchFamily="50" charset="-128"/>
              </a:rPr>
              <a:t>や</a:t>
            </a:r>
            <a:r>
              <a:rPr lang="ja-JP" altLang="en-US" sz="1400" dirty="0" smtClean="0">
                <a:solidFill>
                  <a:srgbClr val="002060"/>
                </a:solidFill>
                <a:latin typeface="Meiryo UI" panose="020B0604030504040204" pitchFamily="50" charset="-128"/>
                <a:ea typeface="Meiryo UI" panose="020B0604030504040204" pitchFamily="50" charset="-128"/>
              </a:rPr>
              <a:t>豊かな生態系が維持されて</a:t>
            </a:r>
            <a:r>
              <a:rPr lang="ja-JP" altLang="en-US" sz="1400" dirty="0">
                <a:solidFill>
                  <a:srgbClr val="002060"/>
                </a:solidFill>
                <a:latin typeface="Meiryo UI" panose="020B0604030504040204" pitchFamily="50" charset="-128"/>
                <a:ea typeface="Meiryo UI" panose="020B0604030504040204" pitchFamily="50" charset="-128"/>
              </a:rPr>
              <a:t>いる。</a:t>
            </a:r>
            <a:endParaRPr lang="en-US" altLang="ja-JP" sz="1400" dirty="0">
              <a:solidFill>
                <a:srgbClr val="002060"/>
              </a:solidFill>
              <a:latin typeface="Meiryo UI" panose="020B0604030504040204" pitchFamily="50" charset="-128"/>
              <a:ea typeface="Meiryo UI" panose="020B0604030504040204" pitchFamily="50" charset="-128"/>
            </a:endParaRPr>
          </a:p>
          <a:p>
            <a:r>
              <a:rPr lang="ja-JP" altLang="en-US" sz="1400" dirty="0">
                <a:solidFill>
                  <a:srgbClr val="002060"/>
                </a:solidFill>
                <a:latin typeface="Meiryo UI" panose="020B0604030504040204" pitchFamily="50" charset="-128"/>
                <a:ea typeface="Meiryo UI" panose="020B0604030504040204" pitchFamily="50" charset="-128"/>
              </a:rPr>
              <a:t>◆</a:t>
            </a:r>
            <a:r>
              <a:rPr lang="en-US" altLang="ja-JP" sz="1400" dirty="0">
                <a:solidFill>
                  <a:srgbClr val="002060"/>
                </a:solidFill>
                <a:latin typeface="Meiryo UI" panose="020B0604030504040204" pitchFamily="50" charset="-128"/>
                <a:ea typeface="Meiryo UI" panose="020B0604030504040204" pitchFamily="50" charset="-128"/>
              </a:rPr>
              <a:t>2030</a:t>
            </a:r>
            <a:r>
              <a:rPr lang="ja-JP" altLang="en-US" sz="1400" dirty="0">
                <a:solidFill>
                  <a:srgbClr val="002060"/>
                </a:solidFill>
                <a:latin typeface="Meiryo UI" panose="020B0604030504040204" pitchFamily="50" charset="-128"/>
                <a:ea typeface="Meiryo UI" panose="020B0604030504040204" pitchFamily="50" charset="-128"/>
              </a:rPr>
              <a:t>目標</a:t>
            </a:r>
            <a:endParaRPr lang="en-US" altLang="ja-JP" sz="1400" dirty="0">
              <a:solidFill>
                <a:srgbClr val="002060"/>
              </a:solidFill>
              <a:latin typeface="Meiryo UI" panose="020B0604030504040204" pitchFamily="50" charset="-128"/>
              <a:ea typeface="Meiryo UI" panose="020B0604030504040204" pitchFamily="50" charset="-128"/>
            </a:endParaRPr>
          </a:p>
          <a:p>
            <a:r>
              <a:rPr lang="ja-JP" altLang="en-US" sz="1400" dirty="0">
                <a:solidFill>
                  <a:srgbClr val="002060"/>
                </a:solidFill>
                <a:latin typeface="Meiryo UI" panose="020B0604030504040204" pitchFamily="50" charset="-128"/>
                <a:ea typeface="Meiryo UI" panose="020B0604030504040204" pitchFamily="50" charset="-128"/>
              </a:rPr>
              <a:t>　</a:t>
            </a:r>
            <a:r>
              <a:rPr lang="ja-JP" altLang="en-US" sz="1400" dirty="0" smtClean="0">
                <a:solidFill>
                  <a:srgbClr val="002060"/>
                </a:solidFill>
                <a:latin typeface="Meiryo UI" panose="020B0604030504040204" pitchFamily="50" charset="-128"/>
                <a:ea typeface="Meiryo UI" panose="020B0604030504040204" pitchFamily="50" charset="-128"/>
              </a:rPr>
              <a:t>○</a:t>
            </a:r>
            <a:r>
              <a:rPr lang="ja-JP" altLang="en-US" sz="1400" dirty="0">
                <a:solidFill>
                  <a:srgbClr val="002060"/>
                </a:solidFill>
                <a:latin typeface="Meiryo UI" panose="020B0604030504040204" pitchFamily="50" charset="-128"/>
                <a:ea typeface="Meiryo UI" panose="020B0604030504040204" pitchFamily="50" charset="-128"/>
              </a:rPr>
              <a:t>河川</a:t>
            </a:r>
            <a:r>
              <a:rPr lang="en-US" altLang="ja-JP" sz="1400" dirty="0" smtClean="0">
                <a:solidFill>
                  <a:srgbClr val="002060"/>
                </a:solidFill>
                <a:latin typeface="Meiryo UI" panose="020B0604030504040204" pitchFamily="50" charset="-128"/>
                <a:ea typeface="Meiryo UI" panose="020B0604030504040204" pitchFamily="50" charset="-128"/>
              </a:rPr>
              <a:t>BOD</a:t>
            </a:r>
            <a:r>
              <a:rPr lang="ja-JP" altLang="en-US" sz="1400" dirty="0" smtClean="0">
                <a:solidFill>
                  <a:srgbClr val="002060"/>
                </a:solidFill>
                <a:latin typeface="Meiryo UI" panose="020B0604030504040204" pitchFamily="50" charset="-128"/>
                <a:ea typeface="Meiryo UI" panose="020B0604030504040204" pitchFamily="50" charset="-128"/>
              </a:rPr>
              <a:t>の</a:t>
            </a:r>
            <a:r>
              <a:rPr lang="ja-JP" altLang="en-US" sz="1400" dirty="0">
                <a:solidFill>
                  <a:srgbClr val="002060"/>
                </a:solidFill>
                <a:latin typeface="Meiryo UI" panose="020B0604030504040204" pitchFamily="50" charset="-128"/>
                <a:ea typeface="Meiryo UI" panose="020B0604030504040204" pitchFamily="50" charset="-128"/>
              </a:rPr>
              <a:t>生活環境保全目標の達成をめざす</a:t>
            </a:r>
            <a:r>
              <a:rPr lang="ja-JP" altLang="en-US" sz="1400" dirty="0" smtClean="0">
                <a:solidFill>
                  <a:srgbClr val="002060"/>
                </a:solidFill>
                <a:latin typeface="Meiryo UI" panose="020B0604030504040204" pitchFamily="50" charset="-128"/>
                <a:ea typeface="Meiryo UI" panose="020B0604030504040204" pitchFamily="50" charset="-128"/>
              </a:rPr>
              <a:t>。</a:t>
            </a:r>
            <a:endParaRPr lang="en-US" altLang="ja-JP" sz="1400" dirty="0" smtClean="0">
              <a:solidFill>
                <a:srgbClr val="002060"/>
              </a:solidFill>
              <a:latin typeface="Meiryo UI" panose="020B0604030504040204" pitchFamily="50" charset="-128"/>
              <a:ea typeface="Meiryo UI" panose="020B0604030504040204" pitchFamily="50" charset="-128"/>
            </a:endParaRPr>
          </a:p>
          <a:p>
            <a:r>
              <a:rPr lang="ja-JP" altLang="en-US" sz="1400" dirty="0" smtClean="0">
                <a:solidFill>
                  <a:srgbClr val="002060"/>
                </a:solidFill>
                <a:latin typeface="Meiryo UI" panose="020B0604030504040204" pitchFamily="50" charset="-128"/>
                <a:ea typeface="Meiryo UI" panose="020B0604030504040204" pitchFamily="50" charset="-128"/>
              </a:rPr>
              <a:t>　○海域における底層</a:t>
            </a:r>
            <a:r>
              <a:rPr lang="en-US" altLang="ja-JP" sz="1400" dirty="0" smtClean="0">
                <a:solidFill>
                  <a:srgbClr val="002060"/>
                </a:solidFill>
                <a:latin typeface="Meiryo UI" panose="020B0604030504040204" pitchFamily="50" charset="-128"/>
                <a:ea typeface="Meiryo UI" panose="020B0604030504040204" pitchFamily="50" charset="-128"/>
              </a:rPr>
              <a:t>DO</a:t>
            </a:r>
            <a:r>
              <a:rPr lang="ja-JP" altLang="en-US" sz="1400" dirty="0" smtClean="0">
                <a:solidFill>
                  <a:srgbClr val="002060"/>
                </a:solidFill>
                <a:latin typeface="Meiryo UI" panose="020B0604030504040204" pitchFamily="50" charset="-128"/>
                <a:ea typeface="Meiryo UI" panose="020B0604030504040204" pitchFamily="50" charset="-128"/>
              </a:rPr>
              <a:t>の改善をめざす。</a:t>
            </a:r>
            <a:endParaRPr lang="en-US" altLang="ja-JP" sz="1400" dirty="0">
              <a:solidFill>
                <a:srgbClr val="002060"/>
              </a:solidFill>
              <a:latin typeface="Meiryo UI" panose="020B0604030504040204" pitchFamily="50" charset="-128"/>
              <a:ea typeface="Meiryo UI" panose="020B0604030504040204" pitchFamily="50" charset="-128"/>
            </a:endParaRPr>
          </a:p>
          <a:p>
            <a:r>
              <a:rPr lang="ja-JP" altLang="en-US" sz="1400" dirty="0" smtClean="0">
                <a:solidFill>
                  <a:srgbClr val="002060"/>
                </a:solidFill>
                <a:latin typeface="Meiryo UI" panose="020B0604030504040204" pitchFamily="50" charset="-128"/>
                <a:ea typeface="Meiryo UI" panose="020B0604030504040204" pitchFamily="50" charset="-128"/>
              </a:rPr>
              <a:t>  ○</a:t>
            </a:r>
            <a:r>
              <a:rPr lang="ja-JP" altLang="en-US" sz="1400" dirty="0">
                <a:solidFill>
                  <a:srgbClr val="002060"/>
                </a:solidFill>
                <a:latin typeface="Meiryo UI" panose="020B0604030504040204" pitchFamily="50" charset="-128"/>
                <a:ea typeface="Meiryo UI" panose="020B0604030504040204" pitchFamily="50" charset="-128"/>
              </a:rPr>
              <a:t>大阪湾奥部における水質改善・生物が生息しやすい場の創出等の環境改善の取組みを推進する。</a:t>
            </a:r>
            <a:endParaRPr lang="en-US" altLang="ja-JP" sz="1400" dirty="0">
              <a:solidFill>
                <a:srgbClr val="002060"/>
              </a:solidFill>
              <a:latin typeface="Meiryo UI" panose="020B0604030504040204" pitchFamily="50" charset="-128"/>
              <a:ea typeface="Meiryo UI" panose="020B0604030504040204" pitchFamily="50" charset="-128"/>
            </a:endParaRPr>
          </a:p>
        </p:txBody>
      </p:sp>
      <p:sp>
        <p:nvSpPr>
          <p:cNvPr id="44" name="角丸四角形 1">
            <a:extLst>
              <a:ext uri="{FF2B5EF4-FFF2-40B4-BE49-F238E27FC236}">
                <a16:creationId xmlns:a16="http://schemas.microsoft.com/office/drawing/2014/main" id="{F07F33E1-C889-45BF-8047-59CBAF7A1C1D}"/>
              </a:ext>
            </a:extLst>
          </p:cNvPr>
          <p:cNvSpPr/>
          <p:nvPr/>
        </p:nvSpPr>
        <p:spPr>
          <a:xfrm>
            <a:off x="192967" y="2831495"/>
            <a:ext cx="12450274" cy="6472161"/>
          </a:xfrm>
          <a:prstGeom prst="roundRect">
            <a:avLst>
              <a:gd name="adj" fmla="val 37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zh-TW" altLang="en-US" sz="1400" b="1" u="sng" kern="100" dirty="0">
                <a:solidFill>
                  <a:schemeClr val="accent5">
                    <a:lumMod val="50000"/>
                  </a:schemeClr>
                </a:solidFill>
                <a:latin typeface="Meiryo UI" panose="020B0604030504040204" pitchFamily="50" charset="-128"/>
                <a:ea typeface="Meiryo UI" panose="020B0604030504040204" pitchFamily="50" charset="-128"/>
              </a:rPr>
              <a:t>公共用水域常時監視</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・公共用水域及び地下水の水質を常時監視し</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、生活</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環境保全目標の達成状況など環境の状況を</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把握するとともに、環境データをわかりやすく情報提供し、健康被害等の未然防止を</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図るほか、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環境省からの受託により大阪湾の水質等の調査を実施する</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a:t>
            </a:r>
            <a:endParaRPr lang="en-US" altLang="ja-JP" sz="1400" kern="100" dirty="0" smtClean="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また、府民が河川等の環境データを活用して環境保全活動に取り組める環境教育資材を検討し、市町村等と連携して活用を促進する。</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kern="100" dirty="0">
                <a:solidFill>
                  <a:schemeClr val="accent5">
                    <a:lumMod val="50000"/>
                  </a:schemeClr>
                </a:solidFill>
                <a:latin typeface="Meiryo UI" panose="020B0604030504040204" pitchFamily="50" charset="-128"/>
                <a:ea typeface="Meiryo UI" panose="020B0604030504040204" pitchFamily="50" charset="-128"/>
              </a:rPr>
              <a:t>ダイオキシン類常時監視</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ダイオキシン類について、</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府域の</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環境状況を継続的に把握し公表する</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水質汚濁防止の事業所規制</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・水質汚濁防止法、瀬戸内海環境保全特別措置法、ダイオキシン類対策特別措置法及び大阪府生活環境の保全等に関する</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条例に基づき</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、事業所に対して水質汚濁物質等の排出規制及び有害物質の地下浸透規制を行い</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、生活環境保全目標の</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達成及び有害物質による地下水汚染</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の未然防止</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を図る</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総量削減計画の進行管理</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化学的酸素要求量、窒素含有量及び</a:t>
            </a:r>
            <a:r>
              <a:rPr lang="ja-JP" altLang="en-US" sz="1400" dirty="0" err="1">
                <a:solidFill>
                  <a:schemeClr val="accent5">
                    <a:lumMod val="50000"/>
                  </a:schemeClr>
                </a:solidFill>
                <a:latin typeface="Meiryo UI" panose="020B0604030504040204" pitchFamily="50" charset="-128"/>
                <a:ea typeface="Meiryo UI" panose="020B0604030504040204" pitchFamily="50" charset="-128"/>
              </a:rPr>
              <a:t>りん</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含有量に係る総量削減</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計画」</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に</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基づき</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、府域から</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発生し大阪湾に流入</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する化学的</a:t>
            </a:r>
            <a:endParaRPr lang="en-US" altLang="ja-JP" sz="1400" kern="100" dirty="0" smtClean="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　酸素</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要求量（</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rPr>
              <a:t>COD</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）、窒素</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a:t>
            </a:r>
            <a:r>
              <a:rPr lang="en-US" altLang="ja-JP" sz="1400" kern="100" dirty="0" smtClean="0">
                <a:solidFill>
                  <a:schemeClr val="accent5">
                    <a:lumMod val="50000"/>
                  </a:schemeClr>
                </a:solidFill>
                <a:latin typeface="Meiryo UI" panose="020B0604030504040204" pitchFamily="50" charset="-128"/>
                <a:ea typeface="Meiryo UI" panose="020B0604030504040204" pitchFamily="50" charset="-128"/>
              </a:rPr>
              <a:t>T-N</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、りん</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a:t>
            </a:r>
            <a:r>
              <a:rPr lang="en-US" altLang="ja-JP" sz="1400" kern="100" dirty="0" smtClean="0">
                <a:solidFill>
                  <a:schemeClr val="accent5">
                    <a:lumMod val="50000"/>
                  </a:schemeClr>
                </a:solidFill>
                <a:latin typeface="Meiryo UI" panose="020B0604030504040204" pitchFamily="50" charset="-128"/>
                <a:ea typeface="Meiryo UI" panose="020B0604030504040204" pitchFamily="50" charset="-128"/>
              </a:rPr>
              <a:t>T-P</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の量を削減し、閉鎖性水域である大阪湾の水環境の改善を図る。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豊かな大阪湾の創出に向けた取組みの推進</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・「瀬戸内海の環境の保全に関する大阪府計画」に基づき、豊かな大阪湾の創出に向けた取組みを推進</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する。</a:t>
            </a:r>
            <a:r>
              <a:rPr lang="ja-JP" altLang="en-US" sz="1400" strike="dblStrike" kern="100" dirty="0" smtClean="0">
                <a:solidFill>
                  <a:schemeClr val="accent5">
                    <a:lumMod val="50000"/>
                  </a:schemeClr>
                </a:solidFill>
                <a:highlight>
                  <a:srgbClr val="FFFF00"/>
                </a:highligh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・大阪湾沿岸</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rPr>
              <a:t>23</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自治体で構成する</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rPr>
              <a:t>｢</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大阪湾環境保全協議会</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rPr>
              <a:t>｣</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において、大阪湾の環境保全を啓発する。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・大阪湾再生推進会議（事務局：近畿地方整備局）が策定した「大阪湾再生行動計画」に基づき、水質一斉調査などを</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実施し、関係機関と連携しながら大阪湾の水質改善を推進する。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生活排水対策の推進</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・河川等の良好な水環境を確保するため、生活排水の負荷量の削減を図る。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63FC3854-1F4A-475A-B4F6-0CA20BFD3BFB}"/>
              </a:ext>
            </a:extLst>
          </p:cNvPr>
          <p:cNvSpPr/>
          <p:nvPr/>
        </p:nvSpPr>
        <p:spPr>
          <a:xfrm>
            <a:off x="158359" y="2712196"/>
            <a:ext cx="1085822" cy="360850"/>
          </a:xfrm>
          <a:prstGeom prst="rect">
            <a:avLst/>
          </a:prstGeom>
          <a:solidFill>
            <a:srgbClr val="000090"/>
          </a:solidFill>
          <a:ln w="19050" cap="flat" cmpd="sng" algn="ctr">
            <a:solidFill>
              <a:schemeClr val="accent3">
                <a:lumMod val="50000"/>
              </a:schemeClr>
            </a:solidFill>
            <a:prstDash val="solid"/>
          </a:ln>
          <a:effectLst/>
        </p:spPr>
        <p:txBody>
          <a:bodyPr rot="0" spcFirstLastPara="0" vert="horz" wrap="square" lIns="90000" tIns="72000" rIns="90000" bIns="72000" numCol="1" spcCol="0" rtlCol="0" fromWordArt="0" anchor="ctr" anchorCtr="0" forceAA="0" compatLnSpc="1">
            <a:prstTxWarp prst="textNoShape">
              <a:avLst/>
            </a:prstTxWarp>
            <a:spAutoFit/>
          </a:bodyPr>
          <a:lstStyle/>
          <a:p>
            <a:pPr algn="ctr">
              <a:spcAft>
                <a:spcPts val="0"/>
              </a:spcAft>
            </a:pPr>
            <a:r>
              <a:rPr lang="ja-JP" altLang="en-US" sz="1400" b="1" kern="100" dirty="0">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主な施策</a:t>
            </a:r>
            <a:endParaRPr lang="ja-JP" sz="1400" b="1" kern="100"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70C1BD6F-E17D-4797-A87A-6248D62FEA0D}"/>
              </a:ext>
            </a:extLst>
          </p:cNvPr>
          <p:cNvSpPr/>
          <p:nvPr/>
        </p:nvSpPr>
        <p:spPr>
          <a:xfrm>
            <a:off x="175663" y="795895"/>
            <a:ext cx="1085822" cy="360850"/>
          </a:xfrm>
          <a:prstGeom prst="rect">
            <a:avLst/>
          </a:prstGeom>
          <a:solidFill>
            <a:srgbClr val="000090"/>
          </a:solidFill>
          <a:ln w="19050" cap="flat" cmpd="sng" algn="ctr">
            <a:solidFill>
              <a:schemeClr val="accent3">
                <a:lumMod val="50000"/>
              </a:schemeClr>
            </a:solidFill>
            <a:prstDash val="solid"/>
          </a:ln>
          <a:effectLst/>
        </p:spPr>
        <p:txBody>
          <a:bodyPr rot="0" spcFirstLastPara="0" vert="horz" wrap="square" lIns="90000" tIns="72000" rIns="90000" bIns="72000" numCol="1" spcCol="0" rtlCol="0" fromWordArt="0" anchor="ctr" anchorCtr="0" forceAA="0" compatLnSpc="1">
            <a:prstTxWarp prst="textNoShape">
              <a:avLst/>
            </a:prstTxWarp>
            <a:spAutoFit/>
          </a:bodyPr>
          <a:lstStyle/>
          <a:p>
            <a:pPr algn="ct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目標</a:t>
            </a:r>
            <a:endParaRPr lang="ja-JP" sz="1400" b="1" kern="100"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010633B1-6C17-422F-96BF-8864AF5D2B31}"/>
              </a:ext>
            </a:extLst>
          </p:cNvPr>
          <p:cNvSpPr txBox="1"/>
          <p:nvPr/>
        </p:nvSpPr>
        <p:spPr>
          <a:xfrm>
            <a:off x="9554909" y="7451984"/>
            <a:ext cx="280181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大阪湾奥部における環境改善モデル設備の設置状況</a:t>
            </a:r>
          </a:p>
        </p:txBody>
      </p:sp>
      <p:pic>
        <p:nvPicPr>
          <p:cNvPr id="1026" name="Picture 2" descr="115050クロダイ◎修正"/>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85511" y="6283866"/>
            <a:ext cx="1570304" cy="111275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図 18" descr="座る, テーブル が含まれている画像  自動的に生成された説明"/>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55814" y="6283671"/>
            <a:ext cx="1583188" cy="1116000"/>
          </a:xfrm>
          <a:prstGeom prst="rect">
            <a:avLst/>
          </a:prstGeom>
          <a:ln w="15875">
            <a:solidFill>
              <a:srgbClr val="000000"/>
            </a:solidFill>
          </a:ln>
        </p:spPr>
      </p:pic>
      <p:pic>
        <p:nvPicPr>
          <p:cNvPr id="10" name="Picture 3">
            <a:extLst>
              <a:ext uri="{FF2B5EF4-FFF2-40B4-BE49-F238E27FC236}">
                <a16:creationId xmlns:a16="http://schemas.microsoft.com/office/drawing/2014/main" id="{98DCA88C-4B94-4136-B8CE-2B5663A65FCD}"/>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10490261" y="7983983"/>
            <a:ext cx="1534512" cy="8885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テキスト ボックス 9"/>
          <p:cNvSpPr txBox="1"/>
          <p:nvPr/>
        </p:nvSpPr>
        <p:spPr>
          <a:xfrm>
            <a:off x="10139004" y="8858791"/>
            <a:ext cx="2217716" cy="374531"/>
          </a:xfrm>
          <a:prstGeom prst="rect">
            <a:avLst/>
          </a:prstGeom>
          <a:noFill/>
        </p:spPr>
        <p:txBody>
          <a:bodyPr wrap="square" rtlCol="0">
            <a:no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子ども向け</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啓発シリーズ</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動画</a:t>
            </a:r>
          </a:p>
          <a:p>
            <a:pPr>
              <a:spcAft>
                <a:spcPts val="0"/>
              </a:spcAft>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ハッピー・オオサカ・ベイベース</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p>
        </p:txBody>
      </p:sp>
    </p:spTree>
    <p:extLst>
      <p:ext uri="{BB962C8B-B14F-4D97-AF65-F5344CB8AC3E}">
        <p14:creationId xmlns:p14="http://schemas.microsoft.com/office/powerpoint/2010/main" val="298536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A4A6660F-E692-4AFA-B418-D924A827ECE3}"/>
              </a:ext>
            </a:extLst>
          </p:cNvPr>
          <p:cNvSpPr/>
          <p:nvPr/>
        </p:nvSpPr>
        <p:spPr>
          <a:xfrm>
            <a:off x="122291" y="162635"/>
            <a:ext cx="12591627" cy="513769"/>
          </a:xfrm>
          <a:prstGeom prst="rect">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　　　　　　　　　（２）</a:t>
            </a:r>
            <a:r>
              <a:rPr lang="en-US" altLang="ja-JP" sz="2000" b="1" dirty="0">
                <a:solidFill>
                  <a:schemeClr val="bg1"/>
                </a:solidFill>
                <a:latin typeface="Meiryo UI" panose="020B0604030504040204" pitchFamily="50" charset="-128"/>
                <a:ea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rPr>
              <a:t>　</a:t>
            </a:r>
            <a:r>
              <a:rPr lang="zh-TW" altLang="en-US" sz="2000" b="1" dirty="0">
                <a:solidFill>
                  <a:schemeClr val="bg1"/>
                </a:solidFill>
                <a:latin typeface="Meiryo UI" panose="020B0604030504040204" pitchFamily="50" charset="-128"/>
                <a:ea typeface="Meiryo UI" panose="020B0604030504040204" pitchFamily="50" charset="-128"/>
              </a:rPr>
              <a:t>水環境保全分野</a:t>
            </a:r>
            <a:r>
              <a:rPr lang="ja-JP" altLang="en-US" sz="2000" b="1" dirty="0">
                <a:solidFill>
                  <a:schemeClr val="bg1"/>
                </a:solidFill>
                <a:latin typeface="Meiryo UI" panose="020B0604030504040204" pitchFamily="50" charset="-128"/>
                <a:ea typeface="Meiryo UI" panose="020B0604030504040204" pitchFamily="50" charset="-128"/>
              </a:rPr>
              <a:t>の目標と主な施策　～プラスチックごみ対策～</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2" name="角丸四角形 1"/>
          <p:cNvSpPr/>
          <p:nvPr/>
        </p:nvSpPr>
        <p:spPr>
          <a:xfrm>
            <a:off x="175663" y="976320"/>
            <a:ext cx="12450274" cy="1584000"/>
          </a:xfrm>
          <a:prstGeom prst="roundRect">
            <a:avLst>
              <a:gd name="adj" fmla="val 65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accent5">
                    <a:lumMod val="50000"/>
                  </a:schemeClr>
                </a:solidFill>
                <a:latin typeface="Meiryo UI" panose="020B0604030504040204" pitchFamily="50" charset="-128"/>
                <a:ea typeface="Meiryo UI" panose="020B0604030504040204" pitchFamily="50" charset="-128"/>
              </a:rPr>
              <a:t>◆長期的にめざすべき姿</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「豊かな大阪湾」の実現のためプラスチックごみを含め人の活動に伴うごみの流入がない大阪湾をめざす。</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a:t>
            </a:r>
            <a:r>
              <a:rPr lang="en-US" altLang="ja-JP" sz="1400" dirty="0">
                <a:solidFill>
                  <a:schemeClr val="accent5">
                    <a:lumMod val="50000"/>
                  </a:schemeClr>
                </a:solidFill>
                <a:latin typeface="Meiryo UI" panose="020B0604030504040204" pitchFamily="50" charset="-128"/>
                <a:ea typeface="Meiryo UI" panose="020B0604030504040204" pitchFamily="50" charset="-128"/>
              </a:rPr>
              <a:t>2030</a:t>
            </a:r>
            <a:r>
              <a:rPr lang="ja-JP" altLang="en-US" sz="1400" dirty="0">
                <a:solidFill>
                  <a:schemeClr val="accent5">
                    <a:lumMod val="50000"/>
                  </a:schemeClr>
                </a:solidFill>
                <a:latin typeface="Meiryo UI" panose="020B0604030504040204" pitchFamily="50" charset="-128"/>
                <a:ea typeface="Meiryo UI" panose="020B0604030504040204" pitchFamily="50" charset="-128"/>
              </a:rPr>
              <a:t>目標</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a:t>
            </a:r>
            <a:r>
              <a:rPr lang="en-US" altLang="ja-JP" sz="1400" dirty="0" smtClean="0">
                <a:solidFill>
                  <a:schemeClr val="accent5">
                    <a:lumMod val="50000"/>
                  </a:schemeClr>
                </a:solidFill>
                <a:latin typeface="Meiryo UI" panose="020B0604030504040204" pitchFamily="50" charset="-128"/>
                <a:ea typeface="Meiryo UI" panose="020B0604030504040204" pitchFamily="50" charset="-128"/>
              </a:rPr>
              <a:t>2030</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年度に大阪湾に流入するプラスチックごみの量</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を半減する。</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200" dirty="0" smtClean="0">
                <a:solidFill>
                  <a:schemeClr val="accent5">
                    <a:lumMod val="50000"/>
                  </a:schemeClr>
                </a:solidFill>
                <a:latin typeface="Meiryo UI" panose="020B0604030504040204" pitchFamily="50" charset="-128"/>
                <a:ea typeface="Meiryo UI" panose="020B0604030504040204" pitchFamily="50" charset="-128"/>
              </a:rPr>
              <a:t>   （現状</a:t>
            </a:r>
            <a:r>
              <a:rPr lang="ja-JP" altLang="en-US" sz="1200" dirty="0">
                <a:solidFill>
                  <a:schemeClr val="accent5">
                    <a:lumMod val="50000"/>
                  </a:schemeClr>
                </a:solidFill>
                <a:latin typeface="Meiryo UI" panose="020B0604030504040204" pitchFamily="50" charset="-128"/>
                <a:ea typeface="Meiryo UI" panose="020B0604030504040204" pitchFamily="50" charset="-128"/>
              </a:rPr>
              <a:t>を</a:t>
            </a:r>
            <a:r>
              <a:rPr lang="en-US" altLang="ja-JP" sz="1200" dirty="0">
                <a:solidFill>
                  <a:schemeClr val="accent5">
                    <a:lumMod val="50000"/>
                  </a:schemeClr>
                </a:solidFill>
                <a:latin typeface="Meiryo UI" panose="020B0604030504040204" pitchFamily="50" charset="-128"/>
                <a:ea typeface="Meiryo UI" panose="020B0604030504040204" pitchFamily="50" charset="-128"/>
              </a:rPr>
              <a:t>100</a:t>
            </a:r>
            <a:r>
              <a:rPr lang="ja-JP" altLang="en-US" sz="1200" dirty="0">
                <a:solidFill>
                  <a:schemeClr val="accent5">
                    <a:lumMod val="50000"/>
                  </a:schemeClr>
                </a:solidFill>
                <a:latin typeface="Meiryo UI" panose="020B0604030504040204" pitchFamily="50" charset="-128"/>
                <a:ea typeface="Meiryo UI" panose="020B0604030504040204" pitchFamily="50" charset="-128"/>
              </a:rPr>
              <a:t>として、</a:t>
            </a:r>
            <a:r>
              <a:rPr lang="en-US" altLang="ja-JP" sz="1200" dirty="0">
                <a:solidFill>
                  <a:schemeClr val="accent5">
                    <a:lumMod val="50000"/>
                  </a:schemeClr>
                </a:solidFill>
                <a:latin typeface="Meiryo UI" panose="020B0604030504040204" pitchFamily="50" charset="-128"/>
                <a:ea typeface="Meiryo UI" panose="020B0604030504040204" pitchFamily="50" charset="-128"/>
              </a:rPr>
              <a:t>2050</a:t>
            </a:r>
            <a:r>
              <a:rPr lang="ja-JP" altLang="en-US" sz="1200" dirty="0">
                <a:solidFill>
                  <a:schemeClr val="accent5">
                    <a:lumMod val="50000"/>
                  </a:schemeClr>
                </a:solidFill>
                <a:latin typeface="Meiryo UI" panose="020B0604030504040204" pitchFamily="50" charset="-128"/>
                <a:ea typeface="Meiryo UI" panose="020B0604030504040204" pitchFamily="50" charset="-128"/>
              </a:rPr>
              <a:t>年度のゼロからバックキャスティングして</a:t>
            </a:r>
            <a:r>
              <a:rPr lang="ja-JP" altLang="en-US" sz="1200" dirty="0" smtClean="0">
                <a:solidFill>
                  <a:schemeClr val="accent5">
                    <a:lumMod val="50000"/>
                  </a:schemeClr>
                </a:solidFill>
                <a:latin typeface="Meiryo UI" panose="020B0604030504040204" pitchFamily="50" charset="-128"/>
                <a:ea typeface="Meiryo UI" panose="020B0604030504040204" pitchFamily="50" charset="-128"/>
              </a:rPr>
              <a:t>設定）</a:t>
            </a:r>
            <a:endParaRPr lang="ja-JP" altLang="en-US" sz="12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56CE3A7-4356-460E-909D-78EAEB2C2658}"/>
              </a:ext>
            </a:extLst>
          </p:cNvPr>
          <p:cNvSpPr/>
          <p:nvPr/>
        </p:nvSpPr>
        <p:spPr>
          <a:xfrm>
            <a:off x="175663" y="795895"/>
            <a:ext cx="1085822" cy="360850"/>
          </a:xfrm>
          <a:prstGeom prst="rect">
            <a:avLst/>
          </a:prstGeom>
          <a:solidFill>
            <a:srgbClr val="000090"/>
          </a:solidFill>
          <a:ln w="19050" cap="flat" cmpd="sng" algn="ctr">
            <a:solidFill>
              <a:schemeClr val="accent3">
                <a:lumMod val="50000"/>
              </a:schemeClr>
            </a:solidFill>
            <a:prstDash val="solid"/>
          </a:ln>
          <a:effectLst/>
        </p:spPr>
        <p:txBody>
          <a:bodyPr rot="0" spcFirstLastPara="0" vert="horz" wrap="square" lIns="90000" tIns="72000" rIns="90000" bIns="72000" numCol="1" spcCol="0" rtlCol="0" fromWordArt="0" anchor="ctr" anchorCtr="0" forceAA="0" compatLnSpc="1">
            <a:prstTxWarp prst="textNoShape">
              <a:avLst/>
            </a:prstTxWarp>
            <a:spAutoFit/>
          </a:bodyPr>
          <a:lstStyle/>
          <a:p>
            <a:pPr algn="ct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目標</a:t>
            </a:r>
            <a:endParaRPr lang="ja-JP" sz="1400" b="1" kern="100"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角丸四角形 1">
            <a:extLst>
              <a:ext uri="{FF2B5EF4-FFF2-40B4-BE49-F238E27FC236}">
                <a16:creationId xmlns:a16="http://schemas.microsoft.com/office/drawing/2014/main" id="{F07F33E1-C889-45BF-8047-59CBAF7A1C1D}"/>
              </a:ext>
            </a:extLst>
          </p:cNvPr>
          <p:cNvSpPr/>
          <p:nvPr/>
        </p:nvSpPr>
        <p:spPr>
          <a:xfrm>
            <a:off x="175663" y="2934539"/>
            <a:ext cx="12450274" cy="6590893"/>
          </a:xfrm>
          <a:prstGeom prst="roundRect">
            <a:avLst>
              <a:gd name="adj" fmla="val 37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lnSpc>
                <a:spcPts val="1600"/>
              </a:lnSpc>
              <a:buFont typeface="Wingdings" panose="05000000000000000000" pitchFamily="2" charset="2"/>
              <a:buChar char="n"/>
            </a:pPr>
            <a:endParaRPr lang="en-US" altLang="ja-JP"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おおさか海ごみゼロプランの推進</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・ごみの発生原因を踏まえた効果的な発生源対策や、まちや川、海岸における美化活動の活性化等を推進する。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海岸漂着物等対策事業</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・漁業者と連携して海底ごみ及び漂流ごみを回収・処分するととも</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に府域に</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おける河川ごみ等の実態把握を目的として、</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港湾管理者や</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河川管理者</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等が回収するごみの組成調査を実施する。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・市町村が行う海岸漂着物等の回収や発生抑制の啓発に要する費用を補助する。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豊かな大阪湾の創出に向けた取組みの推進</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・「瀬戸内海の環境の保全に関する大阪府計画」に基づき、豊かな大阪湾の創出に向けた取組みを推進</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する。</a:t>
            </a:r>
            <a:endParaRPr lang="ja-JP" altLang="en-US"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・大阪湾沿岸</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rPr>
              <a:t>23</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自治体で構成する</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rPr>
              <a:t>｢</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大阪湾環境保全協議会</a:t>
            </a:r>
            <a:r>
              <a:rPr lang="en-US" altLang="ja-JP" sz="1400" kern="100" dirty="0">
                <a:solidFill>
                  <a:schemeClr val="accent5">
                    <a:lumMod val="50000"/>
                  </a:schemeClr>
                </a:solidFill>
                <a:latin typeface="Meiryo UI" panose="020B0604030504040204" pitchFamily="50" charset="-128"/>
                <a:ea typeface="Meiryo UI" panose="020B0604030504040204" pitchFamily="50" charset="-128"/>
              </a:rPr>
              <a:t>｣</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において、大阪湾の環境保全を啓発する。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63FC3854-1F4A-475A-B4F6-0CA20BFD3BFB}"/>
              </a:ext>
            </a:extLst>
          </p:cNvPr>
          <p:cNvSpPr/>
          <p:nvPr/>
        </p:nvSpPr>
        <p:spPr>
          <a:xfrm>
            <a:off x="175663" y="2696486"/>
            <a:ext cx="1085822" cy="360850"/>
          </a:xfrm>
          <a:prstGeom prst="rect">
            <a:avLst/>
          </a:prstGeom>
          <a:solidFill>
            <a:srgbClr val="000090"/>
          </a:solidFill>
          <a:ln w="19050" cap="flat" cmpd="sng" algn="ctr">
            <a:solidFill>
              <a:schemeClr val="accent3">
                <a:lumMod val="50000"/>
              </a:schemeClr>
            </a:solidFill>
            <a:prstDash val="solid"/>
          </a:ln>
          <a:effectLst/>
        </p:spPr>
        <p:txBody>
          <a:bodyPr rot="0" spcFirstLastPara="0" vert="horz" wrap="square" lIns="90000" tIns="72000" rIns="90000" bIns="72000" numCol="1" spcCol="0" rtlCol="0" fromWordArt="0" anchor="ctr" anchorCtr="0" forceAA="0" compatLnSpc="1">
            <a:prstTxWarp prst="textNoShape">
              <a:avLst/>
            </a:prstTxWarp>
            <a:spAutoFit/>
          </a:bodyPr>
          <a:lstStyle/>
          <a:p>
            <a:pPr algn="ctr">
              <a:spcAft>
                <a:spcPts val="0"/>
              </a:spcAft>
            </a:pPr>
            <a:r>
              <a:rPr lang="ja-JP" altLang="en-US" sz="1400" b="1" kern="100" dirty="0">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主な施策</a:t>
            </a:r>
            <a:endParaRPr lang="ja-JP" sz="1400" b="1" kern="100"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7" name="図 16"/>
          <p:cNvPicPr>
            <a:picLocks noChangeAspect="1"/>
          </p:cNvPicPr>
          <p:nvPr/>
        </p:nvPicPr>
        <p:blipFill rotWithShape="1">
          <a:blip r:embed="rId2"/>
          <a:srcRect b="14092"/>
          <a:stretch/>
        </p:blipFill>
        <p:spPr>
          <a:xfrm>
            <a:off x="7665342" y="1055994"/>
            <a:ext cx="2164761" cy="1296000"/>
          </a:xfrm>
          <a:prstGeom prst="rect">
            <a:avLst/>
          </a:prstGeom>
        </p:spPr>
      </p:pic>
      <p:sp>
        <p:nvSpPr>
          <p:cNvPr id="18" name="テキスト ボックス 17"/>
          <p:cNvSpPr txBox="1"/>
          <p:nvPr/>
        </p:nvSpPr>
        <p:spPr>
          <a:xfrm>
            <a:off x="7748689" y="2301736"/>
            <a:ext cx="2104629" cy="274242"/>
          </a:xfrm>
          <a:prstGeom prst="rect">
            <a:avLst/>
          </a:prstGeom>
          <a:noFill/>
          <a:ln w="9525">
            <a:noFill/>
          </a:ln>
        </p:spPr>
        <p:txBody>
          <a:bodyPr wrap="square" rtlCol="0">
            <a:spAutoFit/>
          </a:bodyPr>
          <a:lstStyle/>
          <a:p>
            <a:pPr marL="174625" indent="6350">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流入ごみ量削減のイメージ</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2">
            <a:extLst>
              <a:ext uri="{FF2B5EF4-FFF2-40B4-BE49-F238E27FC236}">
                <a16:creationId xmlns:a16="http://schemas.microsoft.com/office/drawing/2014/main" id="{CD263275-2E91-481E-BEF7-B50FC2AC91E1}"/>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8762753" y="6098333"/>
            <a:ext cx="3074517" cy="2179631"/>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3" name="グループ化 22">
            <a:extLst>
              <a:ext uri="{FF2B5EF4-FFF2-40B4-BE49-F238E27FC236}">
                <a16:creationId xmlns:a16="http://schemas.microsoft.com/office/drawing/2014/main" id="{C8E5C0E4-331A-4C33-A969-862F2204A86E}"/>
              </a:ext>
            </a:extLst>
          </p:cNvPr>
          <p:cNvGrpSpPr>
            <a:grpSpLocks noChangeAspect="1"/>
          </p:cNvGrpSpPr>
          <p:nvPr/>
        </p:nvGrpSpPr>
        <p:grpSpPr>
          <a:xfrm>
            <a:off x="9715293" y="1040777"/>
            <a:ext cx="2653460" cy="1281924"/>
            <a:chOff x="3701906" y="6306229"/>
            <a:chExt cx="2825374" cy="1364974"/>
          </a:xfrm>
        </p:grpSpPr>
        <p:grpSp>
          <p:nvGrpSpPr>
            <p:cNvPr id="24" name="グループ化 23">
              <a:extLst>
                <a:ext uri="{FF2B5EF4-FFF2-40B4-BE49-F238E27FC236}">
                  <a16:creationId xmlns:a16="http://schemas.microsoft.com/office/drawing/2014/main" id="{88F7DBCE-C978-4088-A68A-2CDDB906B50E}"/>
                </a:ext>
              </a:extLst>
            </p:cNvPr>
            <p:cNvGrpSpPr/>
            <p:nvPr/>
          </p:nvGrpSpPr>
          <p:grpSpPr>
            <a:xfrm>
              <a:off x="3701906" y="6306229"/>
              <a:ext cx="2825374" cy="1364974"/>
              <a:chOff x="-466567" y="2189163"/>
              <a:chExt cx="5994629" cy="3470854"/>
            </a:xfrm>
          </p:grpSpPr>
          <p:sp>
            <p:nvSpPr>
              <p:cNvPr id="27" name="角丸四角形 94">
                <a:extLst>
                  <a:ext uri="{FF2B5EF4-FFF2-40B4-BE49-F238E27FC236}">
                    <a16:creationId xmlns:a16="http://schemas.microsoft.com/office/drawing/2014/main" id="{201D972D-BC31-4353-B4DB-339CA430F5E6}"/>
                  </a:ext>
                </a:extLst>
              </p:cNvPr>
              <p:cNvSpPr/>
              <p:nvPr/>
            </p:nvSpPr>
            <p:spPr>
              <a:xfrm>
                <a:off x="849312" y="2189163"/>
                <a:ext cx="3129294" cy="593670"/>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a:pP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・プラスチックの使用量削減</a:t>
                </a:r>
                <a:endParaRPr lang="en-US" altLang="ja-JP" sz="600" b="1" dirty="0">
                  <a:solidFill>
                    <a:schemeClr val="tx1"/>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・製造・流通・使用過程での排出抑制</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28" name="角丸四角形 95">
                <a:extLst>
                  <a:ext uri="{FF2B5EF4-FFF2-40B4-BE49-F238E27FC236}">
                    <a16:creationId xmlns:a16="http://schemas.microsoft.com/office/drawing/2014/main" id="{0ADB00EE-A887-408C-8072-2E7A7D38DBA1}"/>
                  </a:ext>
                </a:extLst>
              </p:cNvPr>
              <p:cNvSpPr/>
              <p:nvPr/>
            </p:nvSpPr>
            <p:spPr>
              <a:xfrm>
                <a:off x="849314" y="3138097"/>
                <a:ext cx="3086707" cy="516362"/>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使用済プラスチックの</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リサイクル・適正処理の徹底</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29" name="角丸四角形 96">
                <a:extLst>
                  <a:ext uri="{FF2B5EF4-FFF2-40B4-BE49-F238E27FC236}">
                    <a16:creationId xmlns:a16="http://schemas.microsoft.com/office/drawing/2014/main" id="{98C06EC5-3C96-41F5-877B-36111B80B6BD}"/>
                  </a:ext>
                </a:extLst>
              </p:cNvPr>
              <p:cNvSpPr/>
              <p:nvPr/>
            </p:nvSpPr>
            <p:spPr>
              <a:xfrm>
                <a:off x="849314" y="4079548"/>
                <a:ext cx="3086707" cy="646456"/>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海に到達する前に回収</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（陸域・河川での回収）</a:t>
                </a:r>
                <a:endParaRPr lang="en-US" altLang="ja-JP" sz="600" b="1" dirty="0">
                  <a:solidFill>
                    <a:schemeClr val="tx1"/>
                  </a:solidFill>
                  <a:latin typeface="Meiryo UI" pitchFamily="50" charset="-128"/>
                  <a:ea typeface="Meiryo UI" pitchFamily="50" charset="-128"/>
                  <a:cs typeface="Meiryo UI" pitchFamily="50" charset="-128"/>
                </a:endParaRPr>
              </a:p>
            </p:txBody>
          </p:sp>
          <p:sp>
            <p:nvSpPr>
              <p:cNvPr id="30" name="角丸四角形 97">
                <a:extLst>
                  <a:ext uri="{FF2B5EF4-FFF2-40B4-BE49-F238E27FC236}">
                    <a16:creationId xmlns:a16="http://schemas.microsoft.com/office/drawing/2014/main" id="{8069BE77-EA28-44D7-8DB5-D786B5E92E93}"/>
                  </a:ext>
                </a:extLst>
              </p:cNvPr>
              <p:cNvSpPr/>
              <p:nvPr/>
            </p:nvSpPr>
            <p:spPr>
              <a:xfrm>
                <a:off x="849314" y="5076121"/>
                <a:ext cx="3086707" cy="583896"/>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海で回収</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（海岸、海面、海底）</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31" name="下矢印 98">
                <a:extLst>
                  <a:ext uri="{FF2B5EF4-FFF2-40B4-BE49-F238E27FC236}">
                    <a16:creationId xmlns:a16="http://schemas.microsoft.com/office/drawing/2014/main" id="{512AF67F-2395-4FA5-A683-1E5F925703B2}"/>
                  </a:ext>
                </a:extLst>
              </p:cNvPr>
              <p:cNvSpPr/>
              <p:nvPr/>
            </p:nvSpPr>
            <p:spPr>
              <a:xfrm>
                <a:off x="1553117" y="2825749"/>
                <a:ext cx="1547261" cy="30243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eaLnBrk="1" hangingPunct="1">
                  <a:defRPr/>
                </a:pPr>
                <a:endParaRPr lang="ja-JP" altLang="en-US" sz="1050"/>
              </a:p>
            </p:txBody>
          </p:sp>
          <p:sp>
            <p:nvSpPr>
              <p:cNvPr id="32" name="下矢印 99">
                <a:extLst>
                  <a:ext uri="{FF2B5EF4-FFF2-40B4-BE49-F238E27FC236}">
                    <a16:creationId xmlns:a16="http://schemas.microsoft.com/office/drawing/2014/main" id="{19814C3E-AA45-4508-A882-3DBA4C37AB1A}"/>
                  </a:ext>
                </a:extLst>
              </p:cNvPr>
              <p:cNvSpPr/>
              <p:nvPr/>
            </p:nvSpPr>
            <p:spPr>
              <a:xfrm>
                <a:off x="1762200" y="3704270"/>
                <a:ext cx="1089116" cy="338632"/>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eaLnBrk="1" hangingPunct="1">
                  <a:defRPr/>
                </a:pPr>
                <a:endParaRPr lang="ja-JP" altLang="en-US" sz="1050"/>
              </a:p>
            </p:txBody>
          </p:sp>
          <p:sp>
            <p:nvSpPr>
              <p:cNvPr id="33" name="下矢印 100">
                <a:extLst>
                  <a:ext uri="{FF2B5EF4-FFF2-40B4-BE49-F238E27FC236}">
                    <a16:creationId xmlns:a16="http://schemas.microsoft.com/office/drawing/2014/main" id="{AE8948FB-EE82-44A2-AB8E-7539D9DAAE2E}"/>
                  </a:ext>
                </a:extLst>
              </p:cNvPr>
              <p:cNvSpPr/>
              <p:nvPr/>
            </p:nvSpPr>
            <p:spPr>
              <a:xfrm>
                <a:off x="1957896" y="4746803"/>
                <a:ext cx="719137" cy="266065"/>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eaLnBrk="1" hangingPunct="1">
                  <a:defRPr/>
                </a:pPr>
                <a:endParaRPr lang="ja-JP" altLang="en-US" sz="1050"/>
              </a:p>
            </p:txBody>
          </p:sp>
          <p:sp>
            <p:nvSpPr>
              <p:cNvPr id="34" name="四角形吹き出し 101">
                <a:extLst>
                  <a:ext uri="{FF2B5EF4-FFF2-40B4-BE49-F238E27FC236}">
                    <a16:creationId xmlns:a16="http://schemas.microsoft.com/office/drawing/2014/main" id="{87B23595-FCCA-4A1D-BDD5-0F2CDA7A0FB9}"/>
                  </a:ext>
                </a:extLst>
              </p:cNvPr>
              <p:cNvSpPr/>
              <p:nvPr/>
            </p:nvSpPr>
            <p:spPr>
              <a:xfrm>
                <a:off x="3866906" y="2813331"/>
                <a:ext cx="1661156" cy="295874"/>
              </a:xfrm>
              <a:prstGeom prst="wedgeRectCallout">
                <a:avLst>
                  <a:gd name="adj1" fmla="val -60907"/>
                  <a:gd name="adj2" fmla="val 6562"/>
                </a:avLst>
              </a:prstGeom>
              <a:ln w="3175"/>
            </p:spPr>
            <p:style>
              <a:lnRef idx="1">
                <a:schemeClr val="accent1"/>
              </a:lnRef>
              <a:fillRef idx="3">
                <a:schemeClr val="accent1"/>
              </a:fillRef>
              <a:effectRef idx="2">
                <a:schemeClr val="accent1"/>
              </a:effectRef>
              <a:fontRef idx="minor">
                <a:schemeClr val="lt1"/>
              </a:fontRef>
            </p:style>
            <p:txBody>
              <a:bodyPr tIns="7200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lnSpc>
                    <a:spcPts val="100"/>
                  </a:lnSpc>
                  <a:spcAft>
                    <a:spcPts val="0"/>
                  </a:spcAft>
                  <a:defRPr/>
                </a:pPr>
                <a:r>
                  <a:rPr lang="ja-JP" sz="500" kern="100" dirty="0">
                    <a:solidFill>
                      <a:schemeClr val="bg1"/>
                    </a:solidFill>
                    <a:ea typeface="メイリオ" panose="020B0604030504040204" pitchFamily="50" charset="-128"/>
                    <a:cs typeface="Times New Roman" panose="02020603050405020304" pitchFamily="18" charset="0"/>
                  </a:rPr>
                  <a:t>使用済</a:t>
                </a: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sp>
            <p:nvSpPr>
              <p:cNvPr id="35" name="テキスト ボックス 1">
                <a:extLst>
                  <a:ext uri="{FF2B5EF4-FFF2-40B4-BE49-F238E27FC236}">
                    <a16:creationId xmlns:a16="http://schemas.microsoft.com/office/drawing/2014/main" id="{516C1B38-ED8F-417C-B25A-50ED18F221CA}"/>
                  </a:ext>
                </a:extLst>
              </p:cNvPr>
              <p:cNvSpPr txBox="1">
                <a:spLocks noChangeArrowheads="1"/>
              </p:cNvSpPr>
              <p:nvPr/>
            </p:nvSpPr>
            <p:spPr bwMode="auto">
              <a:xfrm>
                <a:off x="-466567" y="2784225"/>
                <a:ext cx="982045" cy="22891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eaVert" wrap="none">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r>
                  <a:rPr lang="ja-JP" altLang="en-US" sz="700" dirty="0">
                    <a:latin typeface="Meiryo UI" panose="020B0604030504040204" pitchFamily="50" charset="-128"/>
                    <a:ea typeface="Meiryo UI" panose="020B0604030504040204" pitchFamily="50" charset="-128"/>
                  </a:rPr>
                  <a:t>各段階で取組を推進</a:t>
                </a:r>
              </a:p>
            </p:txBody>
          </p:sp>
          <p:sp>
            <p:nvSpPr>
              <p:cNvPr id="36" name="下矢印 105">
                <a:extLst>
                  <a:ext uri="{FF2B5EF4-FFF2-40B4-BE49-F238E27FC236}">
                    <a16:creationId xmlns:a16="http://schemas.microsoft.com/office/drawing/2014/main" id="{67B29642-2D76-4FF4-9271-4FC016210461}"/>
                  </a:ext>
                </a:extLst>
              </p:cNvPr>
              <p:cNvSpPr/>
              <p:nvPr/>
            </p:nvSpPr>
            <p:spPr>
              <a:xfrm rot="16200000">
                <a:off x="388828" y="2376395"/>
                <a:ext cx="534987" cy="273051"/>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eaLnBrk="1" hangingPunct="1">
                  <a:defRPr/>
                </a:pPr>
                <a:endParaRPr lang="ja-JP" altLang="en-US" sz="1050"/>
              </a:p>
            </p:txBody>
          </p:sp>
          <p:sp>
            <p:nvSpPr>
              <p:cNvPr id="37" name="下矢印 106">
                <a:extLst>
                  <a:ext uri="{FF2B5EF4-FFF2-40B4-BE49-F238E27FC236}">
                    <a16:creationId xmlns:a16="http://schemas.microsoft.com/office/drawing/2014/main" id="{9C54C0F7-77C9-4EB3-804F-B756F6C0D8AE}"/>
                  </a:ext>
                </a:extLst>
              </p:cNvPr>
              <p:cNvSpPr/>
              <p:nvPr/>
            </p:nvSpPr>
            <p:spPr>
              <a:xfrm rot="16200000">
                <a:off x="393346" y="3296657"/>
                <a:ext cx="534987" cy="273051"/>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eaLnBrk="1" hangingPunct="1">
                  <a:defRPr/>
                </a:pPr>
                <a:endParaRPr lang="ja-JP" altLang="en-US" sz="1050"/>
              </a:p>
            </p:txBody>
          </p:sp>
          <p:sp>
            <p:nvSpPr>
              <p:cNvPr id="38" name="下矢印 107">
                <a:extLst>
                  <a:ext uri="{FF2B5EF4-FFF2-40B4-BE49-F238E27FC236}">
                    <a16:creationId xmlns:a16="http://schemas.microsoft.com/office/drawing/2014/main" id="{1243B0D8-1C8D-4CFA-B8D8-217E1788EB65}"/>
                  </a:ext>
                </a:extLst>
              </p:cNvPr>
              <p:cNvSpPr/>
              <p:nvPr/>
            </p:nvSpPr>
            <p:spPr>
              <a:xfrm rot="16200000">
                <a:off x="394123" y="4260008"/>
                <a:ext cx="536574" cy="273051"/>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eaLnBrk="1" hangingPunct="1">
                  <a:defRPr/>
                </a:pPr>
                <a:endParaRPr lang="ja-JP" altLang="en-US" sz="1050"/>
              </a:p>
            </p:txBody>
          </p:sp>
          <p:sp>
            <p:nvSpPr>
              <p:cNvPr id="39" name="下矢印 108">
                <a:extLst>
                  <a:ext uri="{FF2B5EF4-FFF2-40B4-BE49-F238E27FC236}">
                    <a16:creationId xmlns:a16="http://schemas.microsoft.com/office/drawing/2014/main" id="{78E36F00-50EB-401D-BC25-5486F6C247A0}"/>
                  </a:ext>
                </a:extLst>
              </p:cNvPr>
              <p:cNvSpPr/>
              <p:nvPr/>
            </p:nvSpPr>
            <p:spPr>
              <a:xfrm rot="16200000">
                <a:off x="388035" y="5177278"/>
                <a:ext cx="536574" cy="273051"/>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eaLnBrk="1" hangingPunct="1">
                  <a:defRPr/>
                </a:pPr>
                <a:endParaRPr lang="ja-JP" altLang="en-US" sz="1050"/>
              </a:p>
            </p:txBody>
          </p:sp>
        </p:grpSp>
        <p:sp>
          <p:nvSpPr>
            <p:cNvPr id="25" name="四角形吹き出し 109">
              <a:extLst>
                <a:ext uri="{FF2B5EF4-FFF2-40B4-BE49-F238E27FC236}">
                  <a16:creationId xmlns:a16="http://schemas.microsoft.com/office/drawing/2014/main" id="{E0E27E14-ECFA-4EA2-A80A-AC0B4C6C3722}"/>
                </a:ext>
              </a:extLst>
            </p:cNvPr>
            <p:cNvSpPr/>
            <p:nvPr/>
          </p:nvSpPr>
          <p:spPr>
            <a:xfrm>
              <a:off x="5894841" y="6883889"/>
              <a:ext cx="632439" cy="185699"/>
            </a:xfrm>
            <a:prstGeom prst="wedgeRectCallout">
              <a:avLst>
                <a:gd name="adj1" fmla="val -86480"/>
                <a:gd name="adj2" fmla="val 2694"/>
              </a:avLst>
            </a:prstGeom>
          </p:spPr>
          <p:style>
            <a:lnRef idx="1">
              <a:schemeClr val="accent1"/>
            </a:lnRef>
            <a:fillRef idx="3">
              <a:schemeClr val="accent1"/>
            </a:fillRef>
            <a:effectRef idx="2">
              <a:schemeClr val="accent1"/>
            </a:effectRef>
            <a:fontRef idx="minor">
              <a:schemeClr val="lt1"/>
            </a:fontRef>
          </p:style>
          <p:txBody>
            <a:bodyPr tIns="7200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lnSpc>
                  <a:spcPts val="1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陸域に排出された</a:t>
              </a:r>
              <a:endParaRPr lang="en-US" altLang="ja-JP" sz="500" kern="100" dirty="0">
                <a:solidFill>
                  <a:schemeClr val="bg1"/>
                </a:solidFill>
                <a:ea typeface="メイリオ" panose="020B0604030504040204" pitchFamily="50" charset="-128"/>
                <a:cs typeface="Times New Roman" panose="02020603050405020304" pitchFamily="18" charset="0"/>
              </a:endParaRPr>
            </a:p>
            <a:p>
              <a:pPr algn="ctr">
                <a:lnSpc>
                  <a:spcPts val="6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sp>
          <p:nvSpPr>
            <p:cNvPr id="26" name="四角形吹き出し 110">
              <a:extLst>
                <a:ext uri="{FF2B5EF4-FFF2-40B4-BE49-F238E27FC236}">
                  <a16:creationId xmlns:a16="http://schemas.microsoft.com/office/drawing/2014/main" id="{DF6786AD-953B-4C03-A562-28466B3F27C4}"/>
                </a:ext>
              </a:extLst>
            </p:cNvPr>
            <p:cNvSpPr/>
            <p:nvPr/>
          </p:nvSpPr>
          <p:spPr>
            <a:xfrm>
              <a:off x="5894841" y="7279329"/>
              <a:ext cx="632439" cy="185699"/>
            </a:xfrm>
            <a:prstGeom prst="wedgeRectCallout">
              <a:avLst>
                <a:gd name="adj1" fmla="val -86480"/>
                <a:gd name="adj2" fmla="val 2694"/>
              </a:avLst>
            </a:prstGeom>
          </p:spPr>
          <p:style>
            <a:lnRef idx="1">
              <a:schemeClr val="accent1"/>
            </a:lnRef>
            <a:fillRef idx="3">
              <a:schemeClr val="accent1"/>
            </a:fillRef>
            <a:effectRef idx="2">
              <a:schemeClr val="accent1"/>
            </a:effectRef>
            <a:fontRef idx="minor">
              <a:schemeClr val="lt1"/>
            </a:fontRef>
          </p:style>
          <p:txBody>
            <a:bodyPr tIns="7200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lnSpc>
                  <a:spcPts val="1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海に到達した</a:t>
              </a:r>
              <a:endParaRPr lang="en-US" altLang="ja-JP" sz="500" kern="100" dirty="0">
                <a:solidFill>
                  <a:schemeClr val="bg1"/>
                </a:solidFill>
                <a:ea typeface="メイリオ" panose="020B0604030504040204" pitchFamily="50" charset="-128"/>
                <a:cs typeface="Times New Roman" panose="02020603050405020304" pitchFamily="18" charset="0"/>
              </a:endParaRPr>
            </a:p>
            <a:p>
              <a:pPr algn="ctr">
                <a:lnSpc>
                  <a:spcPts val="6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grpSp>
      <p:sp>
        <p:nvSpPr>
          <p:cNvPr id="40" name="テキスト ボックス 39">
            <a:extLst>
              <a:ext uri="{FF2B5EF4-FFF2-40B4-BE49-F238E27FC236}">
                <a16:creationId xmlns:a16="http://schemas.microsoft.com/office/drawing/2014/main" id="{4027B5CC-0C9A-4509-9218-B1FE1BE0284D}"/>
              </a:ext>
            </a:extLst>
          </p:cNvPr>
          <p:cNvSpPr txBox="1"/>
          <p:nvPr/>
        </p:nvSpPr>
        <p:spPr>
          <a:xfrm>
            <a:off x="9735562" y="2300486"/>
            <a:ext cx="2909934" cy="276742"/>
          </a:xfrm>
          <a:prstGeom prst="rect">
            <a:avLst/>
          </a:prstGeom>
          <a:noFill/>
          <a:ln w="9525">
            <a:noFill/>
          </a:ln>
        </p:spPr>
        <p:txBody>
          <a:bodyPr wrap="square" rtlCol="0">
            <a:spAutoFit/>
          </a:bodyPr>
          <a:lstStyle/>
          <a:p>
            <a:pPr marL="174625" indent="6350">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海洋プラスチックごみ発生プロセスのイメージ</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AB868E35-A74A-4DDE-8FE1-1A6E00656F47}"/>
              </a:ext>
            </a:extLst>
          </p:cNvPr>
          <p:cNvSpPr txBox="1"/>
          <p:nvPr/>
        </p:nvSpPr>
        <p:spPr>
          <a:xfrm>
            <a:off x="10333244" y="5496534"/>
            <a:ext cx="1766427"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美化活動実施状況</a:t>
            </a:r>
          </a:p>
        </p:txBody>
      </p:sp>
      <p:sp>
        <p:nvSpPr>
          <p:cNvPr id="43" name="テキスト ボックス 42">
            <a:extLst>
              <a:ext uri="{FF2B5EF4-FFF2-40B4-BE49-F238E27FC236}">
                <a16:creationId xmlns:a16="http://schemas.microsoft.com/office/drawing/2014/main" id="{46E8717D-528E-4EBD-96AB-6B70BD6BABE5}"/>
              </a:ext>
            </a:extLst>
          </p:cNvPr>
          <p:cNvSpPr txBox="1"/>
          <p:nvPr/>
        </p:nvSpPr>
        <p:spPr>
          <a:xfrm>
            <a:off x="9457935" y="8392464"/>
            <a:ext cx="1766427"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漂流ごみ回収船</a:t>
            </a:r>
          </a:p>
        </p:txBody>
      </p:sp>
      <p:sp>
        <p:nvSpPr>
          <p:cNvPr id="46" name="テキスト ボックス 45">
            <a:extLst>
              <a:ext uri="{FF2B5EF4-FFF2-40B4-BE49-F238E27FC236}">
                <a16:creationId xmlns:a16="http://schemas.microsoft.com/office/drawing/2014/main" id="{44F97912-C508-4BD4-B90F-7308F1B988B8}"/>
              </a:ext>
            </a:extLst>
          </p:cNvPr>
          <p:cNvSpPr txBox="1"/>
          <p:nvPr/>
        </p:nvSpPr>
        <p:spPr>
          <a:xfrm>
            <a:off x="1451782" y="8296929"/>
            <a:ext cx="2515435" cy="461665"/>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大阪湾環境保全協議会で作成した海ごみすごろく「プラスチックの旅」</a:t>
            </a:r>
          </a:p>
        </p:txBody>
      </p:sp>
      <p:pic>
        <p:nvPicPr>
          <p:cNvPr id="5" name="図 4">
            <a:extLst>
              <a:ext uri="{FF2B5EF4-FFF2-40B4-BE49-F238E27FC236}">
                <a16:creationId xmlns:a16="http://schemas.microsoft.com/office/drawing/2014/main" id="{02508446-64A6-4247-84AA-FA124987069C}"/>
              </a:ext>
            </a:extLst>
          </p:cNvPr>
          <p:cNvPicPr>
            <a:picLocks noChangeAspect="1"/>
          </p:cNvPicPr>
          <p:nvPr/>
        </p:nvPicPr>
        <p:blipFill>
          <a:blip r:embed="rId4"/>
          <a:stretch>
            <a:fillRect/>
          </a:stretch>
        </p:blipFill>
        <p:spPr>
          <a:xfrm>
            <a:off x="1217001" y="6174960"/>
            <a:ext cx="2984999" cy="2114749"/>
          </a:xfrm>
          <a:prstGeom prst="rect">
            <a:avLst/>
          </a:prstGeom>
          <a:ln>
            <a:solidFill>
              <a:schemeClr val="tx1"/>
            </a:solidFill>
          </a:ln>
        </p:spPr>
      </p:pic>
      <p:pic>
        <p:nvPicPr>
          <p:cNvPr id="47" name="図 46">
            <a:extLst>
              <a:ext uri="{FF2B5EF4-FFF2-40B4-BE49-F238E27FC236}">
                <a16:creationId xmlns:a16="http://schemas.microsoft.com/office/drawing/2014/main" id="{70245AA4-08F1-415B-B691-A3EA445BFD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4886549" y="6130773"/>
            <a:ext cx="3191657" cy="2114749"/>
          </a:xfrm>
          <a:prstGeom prst="rect">
            <a:avLst/>
          </a:prstGeom>
          <a:ln w="15875">
            <a:solidFill>
              <a:srgbClr val="000000"/>
            </a:solidFill>
          </a:ln>
        </p:spPr>
      </p:pic>
      <p:sp>
        <p:nvSpPr>
          <p:cNvPr id="49" name="テキスト ボックス 48">
            <a:extLst>
              <a:ext uri="{FF2B5EF4-FFF2-40B4-BE49-F238E27FC236}">
                <a16:creationId xmlns:a16="http://schemas.microsoft.com/office/drawing/2014/main" id="{81943243-0117-4CEA-9AAC-AEC567AC2E5F}"/>
              </a:ext>
            </a:extLst>
          </p:cNvPr>
          <p:cNvSpPr txBox="1"/>
          <p:nvPr/>
        </p:nvSpPr>
        <p:spPr>
          <a:xfrm>
            <a:off x="5534890" y="8265650"/>
            <a:ext cx="1766427" cy="461665"/>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港湾管理者等により</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回収された漂流ごみ</a:t>
            </a:r>
            <a:endParaRPr kumimoji="1" lang="ja-JP" altLang="en-US" sz="12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105706" y="3750203"/>
            <a:ext cx="2156425" cy="1616967"/>
          </a:xfrm>
          <a:prstGeom prst="rect">
            <a:avLst/>
          </a:prstGeom>
          <a:noFill/>
          <a:ln w="15875">
            <a:solidFill>
              <a:schemeClr val="tx1"/>
            </a:solidFill>
          </a:ln>
        </p:spPr>
      </p:pic>
    </p:spTree>
    <p:extLst>
      <p:ext uri="{BB962C8B-B14F-4D97-AF65-F5344CB8AC3E}">
        <p14:creationId xmlns:p14="http://schemas.microsoft.com/office/powerpoint/2010/main" val="188108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A4A6660F-E692-4AFA-B418-D924A827ECE3}"/>
              </a:ext>
            </a:extLst>
          </p:cNvPr>
          <p:cNvSpPr/>
          <p:nvPr/>
        </p:nvSpPr>
        <p:spPr>
          <a:xfrm>
            <a:off x="122291" y="162635"/>
            <a:ext cx="12591627" cy="513769"/>
          </a:xfrm>
          <a:prstGeom prst="rect">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　　　　　　　　　（３）化学物質対策分野の目標と主な施策</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2" name="角丸四角形 1"/>
          <p:cNvSpPr/>
          <p:nvPr/>
        </p:nvSpPr>
        <p:spPr>
          <a:xfrm>
            <a:off x="175663" y="963929"/>
            <a:ext cx="12450274" cy="1860103"/>
          </a:xfrm>
          <a:prstGeom prst="roundRect">
            <a:avLst>
              <a:gd name="adj" fmla="val 65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◆長期的にめざすべき姿</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環境リスクが最小化され、良好で安心して暮らせる生活環境が確保されている。</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環境に関するリスクコミュニケーションの普及により、府民、事業者、行政機関等が信頼しあい、安心</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できる暮らしが</a:t>
            </a:r>
            <a:r>
              <a:rPr lang="ja-JP" altLang="en-US" sz="1400" dirty="0">
                <a:solidFill>
                  <a:schemeClr val="accent5">
                    <a:lumMod val="50000"/>
                  </a:schemeClr>
                </a:solidFill>
                <a:latin typeface="Meiryo UI" panose="020B0604030504040204" pitchFamily="50" charset="-128"/>
                <a:ea typeface="Meiryo UI" panose="020B0604030504040204" pitchFamily="50" charset="-128"/>
              </a:rPr>
              <a:t>確立されている。</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a:t>
            </a:r>
            <a:r>
              <a:rPr lang="en-US" altLang="ja-JP" sz="1400" dirty="0">
                <a:solidFill>
                  <a:schemeClr val="accent5">
                    <a:lumMod val="50000"/>
                  </a:schemeClr>
                </a:solidFill>
                <a:latin typeface="Meiryo UI" panose="020B0604030504040204" pitchFamily="50" charset="-128"/>
                <a:ea typeface="Meiryo UI" panose="020B0604030504040204" pitchFamily="50" charset="-128"/>
              </a:rPr>
              <a:t>2030</a:t>
            </a:r>
            <a:r>
              <a:rPr lang="ja-JP" altLang="en-US" sz="1400" dirty="0">
                <a:solidFill>
                  <a:schemeClr val="accent5">
                    <a:lumMod val="50000"/>
                  </a:schemeClr>
                </a:solidFill>
                <a:latin typeface="Meiryo UI" panose="020B0604030504040204" pitchFamily="50" charset="-128"/>
                <a:ea typeface="Meiryo UI" panose="020B0604030504040204" pitchFamily="50" charset="-128"/>
              </a:rPr>
              <a:t>目標</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○地下</a:t>
            </a:r>
            <a:r>
              <a:rPr lang="ja-JP" altLang="en-US" sz="1400" dirty="0">
                <a:solidFill>
                  <a:schemeClr val="accent5">
                    <a:lumMod val="50000"/>
                  </a:schemeClr>
                </a:solidFill>
                <a:latin typeface="Meiryo UI" panose="020B0604030504040204" pitchFamily="50" charset="-128"/>
                <a:ea typeface="Meiryo UI" panose="020B0604030504040204" pitchFamily="50" charset="-128"/>
              </a:rPr>
              <a:t>水質に係る生活環境保全目標の達成をめざす（大阪府全域を対象とする</a:t>
            </a:r>
            <a:r>
              <a:rPr lang="en-US" altLang="ja-JP" sz="1400" dirty="0">
                <a:solidFill>
                  <a:schemeClr val="accent5">
                    <a:lumMod val="50000"/>
                  </a:schemeClr>
                </a:solidFill>
                <a:latin typeface="Meiryo UI" panose="020B0604030504040204" pitchFamily="50" charset="-128"/>
                <a:ea typeface="Meiryo UI" panose="020B0604030504040204" pitchFamily="50" charset="-128"/>
              </a:rPr>
              <a:t>5</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年間分</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a:t>
            </a:r>
            <a:r>
              <a:rPr lang="en-US" altLang="ja-JP" sz="1400" dirty="0" smtClean="0">
                <a:solidFill>
                  <a:schemeClr val="accent5">
                    <a:lumMod val="50000"/>
                  </a:schemeClr>
                </a:solidFill>
                <a:latin typeface="Meiryo UI" panose="020B0604030504040204" pitchFamily="50" charset="-128"/>
                <a:ea typeface="Meiryo UI" panose="020B0604030504040204" pitchFamily="50" charset="-128"/>
              </a:rPr>
              <a:t>2025</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年度から</a:t>
            </a:r>
            <a:r>
              <a:rPr lang="en-US" altLang="ja-JP" sz="1400" dirty="0" smtClean="0">
                <a:solidFill>
                  <a:schemeClr val="accent5">
                    <a:lumMod val="50000"/>
                  </a:schemeClr>
                </a:solidFill>
                <a:latin typeface="Meiryo UI" panose="020B0604030504040204" pitchFamily="50" charset="-128"/>
                <a:ea typeface="Meiryo UI" panose="020B0604030504040204" pitchFamily="50" charset="-128"/>
              </a:rPr>
              <a:t>2029</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年度）</a:t>
            </a:r>
            <a:r>
              <a:rPr lang="ja-JP" altLang="en-US" sz="1400" dirty="0">
                <a:solidFill>
                  <a:schemeClr val="accent5">
                    <a:lumMod val="50000"/>
                  </a:schemeClr>
                </a:solidFill>
                <a:latin typeface="Meiryo UI" panose="020B0604030504040204" pitchFamily="50" charset="-128"/>
                <a:ea typeface="Meiryo UI" panose="020B0604030504040204" pitchFamily="50" charset="-128"/>
              </a:rPr>
              <a:t>の概況調査）。</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○府域</a:t>
            </a:r>
            <a:r>
              <a:rPr lang="ja-JP" altLang="en-US" sz="1400" dirty="0">
                <a:solidFill>
                  <a:schemeClr val="accent5">
                    <a:lumMod val="50000"/>
                  </a:schemeClr>
                </a:solidFill>
                <a:latin typeface="Meiryo UI" panose="020B0604030504040204" pitchFamily="50" charset="-128"/>
                <a:ea typeface="Meiryo UI" panose="020B0604030504040204" pitchFamily="50" charset="-128"/>
              </a:rPr>
              <a:t>における化学物質届出排出量を</a:t>
            </a:r>
            <a:r>
              <a:rPr lang="en-US" altLang="ja-JP" sz="1400" dirty="0">
                <a:solidFill>
                  <a:schemeClr val="accent5">
                    <a:lumMod val="50000"/>
                  </a:schemeClr>
                </a:solidFill>
                <a:latin typeface="Meiryo UI" panose="020B0604030504040204" pitchFamily="50" charset="-128"/>
                <a:ea typeface="Meiryo UI" panose="020B0604030504040204" pitchFamily="50" charset="-128"/>
              </a:rPr>
              <a:t>2019</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年度実績値（</a:t>
            </a:r>
            <a:r>
              <a:rPr lang="en-US" altLang="ja-JP" sz="1400" dirty="0">
                <a:solidFill>
                  <a:schemeClr val="accent5">
                    <a:lumMod val="50000"/>
                  </a:schemeClr>
                </a:solidFill>
                <a:latin typeface="Meiryo UI" panose="020B0604030504040204" pitchFamily="50" charset="-128"/>
                <a:ea typeface="Meiryo UI" panose="020B0604030504040204" pitchFamily="50" charset="-128"/>
              </a:rPr>
              <a:t>1.13</a:t>
            </a:r>
            <a:r>
              <a:rPr lang="ja-JP" altLang="en-US" sz="1400" dirty="0">
                <a:solidFill>
                  <a:schemeClr val="accent5">
                    <a:lumMod val="50000"/>
                  </a:schemeClr>
                </a:solidFill>
                <a:latin typeface="Meiryo UI" panose="020B0604030504040204" pitchFamily="50" charset="-128"/>
                <a:ea typeface="Meiryo UI" panose="020B0604030504040204" pitchFamily="50" charset="-128"/>
              </a:rPr>
              <a:t>万トン）から削減する。</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dirty="0" smtClean="0">
                <a:solidFill>
                  <a:schemeClr val="accent5">
                    <a:lumMod val="50000"/>
                  </a:schemeClr>
                </a:solidFill>
                <a:latin typeface="Meiryo UI" panose="020B0604030504040204" pitchFamily="50" charset="-128"/>
                <a:ea typeface="Meiryo UI" panose="020B0604030504040204" pitchFamily="50" charset="-128"/>
              </a:rPr>
              <a:t>○事</a:t>
            </a:r>
            <a:r>
              <a:rPr lang="ja-JP" altLang="en-US" sz="1400" dirty="0">
                <a:solidFill>
                  <a:schemeClr val="accent5">
                    <a:lumMod val="50000"/>
                  </a:schemeClr>
                </a:solidFill>
                <a:latin typeface="Meiryo UI" panose="020B0604030504040204" pitchFamily="50" charset="-128"/>
                <a:ea typeface="Meiryo UI" panose="020B0604030504040204" pitchFamily="50" charset="-128"/>
              </a:rPr>
              <a:t>業者や土地所有者等への制度の周知徹底や適正な指導により、土壌・地下水汚染による府民の健康影響の防止を図る。</a:t>
            </a:r>
          </a:p>
        </p:txBody>
      </p:sp>
      <p:sp>
        <p:nvSpPr>
          <p:cNvPr id="7" name="正方形/長方形 6">
            <a:extLst>
              <a:ext uri="{FF2B5EF4-FFF2-40B4-BE49-F238E27FC236}">
                <a16:creationId xmlns:a16="http://schemas.microsoft.com/office/drawing/2014/main" id="{456CE3A7-4356-460E-909D-78EAEB2C2658}"/>
              </a:ext>
            </a:extLst>
          </p:cNvPr>
          <p:cNvSpPr/>
          <p:nvPr/>
        </p:nvSpPr>
        <p:spPr>
          <a:xfrm>
            <a:off x="175663" y="783284"/>
            <a:ext cx="1085822" cy="360850"/>
          </a:xfrm>
          <a:prstGeom prst="rect">
            <a:avLst/>
          </a:prstGeom>
          <a:solidFill>
            <a:srgbClr val="000090"/>
          </a:solidFill>
          <a:ln w="19050" cap="flat" cmpd="sng" algn="ctr">
            <a:solidFill>
              <a:schemeClr val="accent3">
                <a:lumMod val="50000"/>
              </a:schemeClr>
            </a:solidFill>
            <a:prstDash val="solid"/>
          </a:ln>
          <a:effectLst/>
        </p:spPr>
        <p:txBody>
          <a:bodyPr rot="0" spcFirstLastPara="0" vert="horz" wrap="square" lIns="90000" tIns="72000" rIns="90000" bIns="72000" numCol="1" spcCol="0" rtlCol="0" fromWordArt="0" anchor="ctr" anchorCtr="0" forceAA="0" compatLnSpc="1">
            <a:prstTxWarp prst="textNoShape">
              <a:avLst/>
            </a:prstTxWarp>
            <a:spAutoFit/>
          </a:bodyPr>
          <a:lstStyle/>
          <a:p>
            <a:pPr algn="ct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目標</a:t>
            </a:r>
            <a:endParaRPr lang="ja-JP" sz="1400" b="1" kern="100"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角丸四角形 1">
            <a:extLst>
              <a:ext uri="{FF2B5EF4-FFF2-40B4-BE49-F238E27FC236}">
                <a16:creationId xmlns:a16="http://schemas.microsoft.com/office/drawing/2014/main" id="{F07F33E1-C889-45BF-8047-59CBAF7A1C1D}"/>
              </a:ext>
            </a:extLst>
          </p:cNvPr>
          <p:cNvSpPr/>
          <p:nvPr/>
        </p:nvSpPr>
        <p:spPr>
          <a:xfrm>
            <a:off x="122291" y="3146600"/>
            <a:ext cx="12450274" cy="6338092"/>
          </a:xfrm>
          <a:prstGeom prst="roundRect">
            <a:avLst>
              <a:gd name="adj" fmla="val 37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lnSpc>
                <a:spcPts val="1600"/>
              </a:lnSpc>
              <a:buFont typeface="Wingdings" panose="05000000000000000000" pitchFamily="2" charset="2"/>
              <a:buChar char="n"/>
            </a:pPr>
            <a:endParaRPr lang="en-US" altLang="ja-JP"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化学物質に関するリスクコミュニケーションの推進</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・化学物質による環境リスクに関する科学的な知見・情報を府民・事業者・行政が共有し、相互理解を深めるための対話である</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「リスクコミュニケーション」の取組みを推進する。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kern="100" dirty="0">
                <a:solidFill>
                  <a:schemeClr val="accent5">
                    <a:lumMod val="50000"/>
                  </a:schemeClr>
                </a:solidFill>
                <a:latin typeface="Meiryo UI" panose="020B0604030504040204" pitchFamily="50" charset="-128"/>
                <a:ea typeface="Meiryo UI" panose="020B0604030504040204" pitchFamily="50" charset="-128"/>
              </a:rPr>
              <a:t>ダイオキシン類常時監視</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・ダイオキシン類について</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、府域の</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環境状況を継続的に把握する。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環境リスクの高い化学物質の排出削減</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・化学物質に係る環境リスクを低減する。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大規模災害時における化学物質による環境リスク低減対策の推進</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・大規模災害に備えた事業者による化学物質の自主的管理の強化を図る。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土壌･地下水汚染対策の推進</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・土壌汚染の早期発見、汚染土壌の適正な管理・処理による周辺住民の健康影響の防止、事業場における土壌汚染の未然防止</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及び地下水汚染対策を推進する。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63FC3854-1F4A-475A-B4F6-0CA20BFD3BFB}"/>
              </a:ext>
            </a:extLst>
          </p:cNvPr>
          <p:cNvSpPr/>
          <p:nvPr/>
        </p:nvSpPr>
        <p:spPr>
          <a:xfrm>
            <a:off x="175663" y="2973201"/>
            <a:ext cx="1085822" cy="360850"/>
          </a:xfrm>
          <a:prstGeom prst="rect">
            <a:avLst/>
          </a:prstGeom>
          <a:solidFill>
            <a:srgbClr val="000090"/>
          </a:solidFill>
          <a:ln w="19050" cap="flat" cmpd="sng" algn="ctr">
            <a:solidFill>
              <a:schemeClr val="accent3">
                <a:lumMod val="50000"/>
              </a:schemeClr>
            </a:solidFill>
            <a:prstDash val="solid"/>
          </a:ln>
          <a:effectLst/>
        </p:spPr>
        <p:txBody>
          <a:bodyPr rot="0" spcFirstLastPara="0" vert="horz" wrap="square" lIns="90000" tIns="72000" rIns="90000" bIns="72000" numCol="1" spcCol="0" rtlCol="0" fromWordArt="0" anchor="ctr" anchorCtr="0" forceAA="0" compatLnSpc="1">
            <a:prstTxWarp prst="textNoShape">
              <a:avLst/>
            </a:prstTxWarp>
            <a:spAutoFit/>
          </a:bodyPr>
          <a:lstStyle/>
          <a:p>
            <a:pPr algn="ctr">
              <a:spcAft>
                <a:spcPts val="0"/>
              </a:spcAft>
            </a:pPr>
            <a:r>
              <a:rPr lang="ja-JP" altLang="en-US" sz="1400" b="1" kern="100" dirty="0">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主な施策</a:t>
            </a:r>
            <a:endParaRPr lang="ja-JP" sz="1400" b="1" kern="100"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8983" y="5529729"/>
            <a:ext cx="1872629" cy="1593377"/>
          </a:xfrm>
          <a:prstGeom prst="rect">
            <a:avLst/>
          </a:prstGeom>
          <a:ln w="15875">
            <a:solidFill>
              <a:srgbClr val="000000"/>
            </a:solidFill>
          </a:ln>
        </p:spPr>
      </p:pic>
      <p:pic>
        <p:nvPicPr>
          <p:cNvPr id="1029" name="Picture 5"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1342" y="3717217"/>
            <a:ext cx="1876018" cy="137217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5970114" y="9139999"/>
            <a:ext cx="293221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大規模災害時の環境リスク低減対策事例集</a:t>
            </a:r>
          </a:p>
        </p:txBody>
      </p:sp>
      <p:sp>
        <p:nvSpPr>
          <p:cNvPr id="25" name="テキスト ボックス 24"/>
          <p:cNvSpPr txBox="1"/>
          <p:nvPr/>
        </p:nvSpPr>
        <p:spPr>
          <a:xfrm>
            <a:off x="10103229" y="7148542"/>
            <a:ext cx="2464136"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汚染土壌掘削工事の現地確認状況</a:t>
            </a:r>
            <a:endParaRPr kumimoji="1" lang="ja-JP" altLang="en-US" sz="12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0513283" y="5108901"/>
            <a:ext cx="1572866"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化学物質対策セミナー</a:t>
            </a:r>
          </a:p>
        </p:txBody>
      </p:sp>
      <p:pic>
        <p:nvPicPr>
          <p:cNvPr id="10" name="図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15737" y="6841445"/>
            <a:ext cx="1620484" cy="2292011"/>
          </a:xfrm>
          <a:prstGeom prst="rect">
            <a:avLst/>
          </a:prstGeom>
          <a:ln>
            <a:solidFill>
              <a:schemeClr val="accent1"/>
            </a:solidFill>
          </a:ln>
        </p:spPr>
      </p:pic>
      <p:pic>
        <p:nvPicPr>
          <p:cNvPr id="11" name="図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71795" y="6841445"/>
            <a:ext cx="1620485" cy="2292011"/>
          </a:xfrm>
          <a:prstGeom prst="rect">
            <a:avLst/>
          </a:prstGeom>
          <a:ln>
            <a:solidFill>
              <a:schemeClr val="accent1">
                <a:shade val="50000"/>
              </a:schemeClr>
            </a:solidFill>
          </a:ln>
        </p:spPr>
      </p:pic>
      <p:sp>
        <p:nvSpPr>
          <p:cNvPr id="27" name="テキスト ボックス 26"/>
          <p:cNvSpPr txBox="1"/>
          <p:nvPr/>
        </p:nvSpPr>
        <p:spPr>
          <a:xfrm>
            <a:off x="790360" y="8936711"/>
            <a:ext cx="4574597" cy="438582"/>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化学物質届出排出量・移動量・取扱量（</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年度実績）</a:t>
            </a:r>
            <a:endParaRPr lang="en-US" altLang="ja-JP" sz="120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数値は、</a:t>
            </a:r>
            <a:r>
              <a:rPr lang="en-US" altLang="ja-JP" sz="1050" dirty="0">
                <a:latin typeface="Meiryo UI" panose="020B0604030504040204" pitchFamily="50" charset="-128"/>
                <a:ea typeface="Meiryo UI" panose="020B0604030504040204" pitchFamily="50" charset="-128"/>
              </a:rPr>
              <a:t>2022</a:t>
            </a:r>
            <a:r>
              <a:rPr lang="ja-JP" altLang="en-US" sz="1050" dirty="0">
                <a:latin typeface="Meiryo UI" panose="020B0604030504040204" pitchFamily="50" charset="-128"/>
                <a:ea typeface="Meiryo UI" panose="020B0604030504040204" pitchFamily="50" charset="-128"/>
              </a:rPr>
              <a:t>年３月公表時の値</a:t>
            </a:r>
          </a:p>
        </p:txBody>
      </p:sp>
      <p:grpSp>
        <p:nvGrpSpPr>
          <p:cNvPr id="28" name="グループ化 27"/>
          <p:cNvGrpSpPr/>
          <p:nvPr/>
        </p:nvGrpSpPr>
        <p:grpSpPr>
          <a:xfrm>
            <a:off x="534066" y="6841445"/>
            <a:ext cx="4906466" cy="2069026"/>
            <a:chOff x="5740400" y="596900"/>
            <a:chExt cx="4489450" cy="2292349"/>
          </a:xfrm>
        </p:grpSpPr>
        <p:pic>
          <p:nvPicPr>
            <p:cNvPr id="29" name="図 28"/>
            <p:cNvPicPr>
              <a:picLocks noChangeAspect="1"/>
            </p:cNvPicPr>
            <p:nvPr/>
          </p:nvPicPr>
          <p:blipFill>
            <a:blip r:embed="rId6"/>
            <a:stretch>
              <a:fillRect/>
            </a:stretch>
          </p:blipFill>
          <p:spPr>
            <a:xfrm>
              <a:off x="8981406" y="1717363"/>
              <a:ext cx="944972" cy="539367"/>
            </a:xfrm>
            <a:prstGeom prst="rect">
              <a:avLst/>
            </a:prstGeom>
          </p:spPr>
        </p:pic>
        <p:pic>
          <p:nvPicPr>
            <p:cNvPr id="30" name="図 29"/>
            <p:cNvPicPr>
              <a:picLocks noChangeAspect="1"/>
            </p:cNvPicPr>
            <p:nvPr/>
          </p:nvPicPr>
          <p:blipFill>
            <a:blip r:embed="rId7"/>
            <a:stretch>
              <a:fillRect/>
            </a:stretch>
          </p:blipFill>
          <p:spPr>
            <a:xfrm>
              <a:off x="8630694" y="1742722"/>
              <a:ext cx="634039" cy="408467"/>
            </a:xfrm>
            <a:prstGeom prst="rect">
              <a:avLst/>
            </a:prstGeom>
          </p:spPr>
        </p:pic>
        <p:pic>
          <p:nvPicPr>
            <p:cNvPr id="31" name="図 30"/>
            <p:cNvPicPr>
              <a:picLocks noChangeAspect="1"/>
            </p:cNvPicPr>
            <p:nvPr/>
          </p:nvPicPr>
          <p:blipFill>
            <a:blip r:embed="rId8"/>
            <a:stretch>
              <a:fillRect/>
            </a:stretch>
          </p:blipFill>
          <p:spPr>
            <a:xfrm>
              <a:off x="6726584" y="1843343"/>
              <a:ext cx="848272" cy="714334"/>
            </a:xfrm>
            <a:prstGeom prst="rect">
              <a:avLst/>
            </a:prstGeom>
          </p:spPr>
        </p:pic>
        <p:pic>
          <p:nvPicPr>
            <p:cNvPr id="32" name="図 31"/>
            <p:cNvPicPr>
              <a:picLocks noChangeAspect="1"/>
            </p:cNvPicPr>
            <p:nvPr/>
          </p:nvPicPr>
          <p:blipFill>
            <a:blip r:embed="rId9"/>
            <a:stretch>
              <a:fillRect/>
            </a:stretch>
          </p:blipFill>
          <p:spPr>
            <a:xfrm>
              <a:off x="7397587" y="1050360"/>
              <a:ext cx="1338930" cy="1026891"/>
            </a:xfrm>
            <a:prstGeom prst="rect">
              <a:avLst/>
            </a:prstGeom>
          </p:spPr>
        </p:pic>
        <p:sp>
          <p:nvSpPr>
            <p:cNvPr id="33" name="四角形: 角を丸くする 32">
              <a:extLst>
                <a:ext uri="{FF2B5EF4-FFF2-40B4-BE49-F238E27FC236}">
                  <a16:creationId xmlns:a16="http://schemas.microsoft.com/office/drawing/2014/main" id="{1B21A1F5-2123-4FD0-AEDE-6F0BAFED37C8}"/>
                </a:ext>
              </a:extLst>
            </p:cNvPr>
            <p:cNvSpPr/>
            <p:nvPr/>
          </p:nvSpPr>
          <p:spPr>
            <a:xfrm>
              <a:off x="7418496" y="683912"/>
              <a:ext cx="1165860" cy="216000"/>
            </a:xfrm>
            <a:prstGeom prst="roundRect">
              <a:avLst>
                <a:gd name="adj" fmla="val 50000"/>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大気への排出</a:t>
              </a:r>
            </a:p>
          </p:txBody>
        </p:sp>
        <p:sp>
          <p:nvSpPr>
            <p:cNvPr id="34" name="テキスト ボックス 33">
              <a:extLst>
                <a:ext uri="{FF2B5EF4-FFF2-40B4-BE49-F238E27FC236}">
                  <a16:creationId xmlns:a16="http://schemas.microsoft.com/office/drawing/2014/main" id="{CDD929E7-819C-4823-9820-37C19866B1AF}"/>
                </a:ext>
              </a:extLst>
            </p:cNvPr>
            <p:cNvSpPr txBox="1"/>
            <p:nvPr/>
          </p:nvSpPr>
          <p:spPr>
            <a:xfrm>
              <a:off x="7505137" y="858385"/>
              <a:ext cx="1005403" cy="246221"/>
            </a:xfrm>
            <a:prstGeom prst="rect">
              <a:avLst/>
            </a:prstGeom>
            <a:noFill/>
          </p:spPr>
          <p:txBody>
            <a:bodyPr wrap="none" rtlCol="0">
              <a:spAutoFit/>
            </a:bodyPr>
            <a:lstStyle/>
            <a:p>
              <a:r>
                <a:rPr kumimoji="1" lang="ja-JP" altLang="en-US"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１．０８万トン）</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FA1845DA-C5A3-4C8A-99D8-155629366363}"/>
                </a:ext>
              </a:extLst>
            </p:cNvPr>
            <p:cNvSpPr txBox="1"/>
            <p:nvPr/>
          </p:nvSpPr>
          <p:spPr>
            <a:xfrm>
              <a:off x="8584356" y="2595460"/>
              <a:ext cx="756938" cy="246221"/>
            </a:xfrm>
            <a:prstGeom prst="rect">
              <a:avLst/>
            </a:prstGeom>
            <a:noFill/>
          </p:spPr>
          <p:txBody>
            <a:bodyPr wrap="none" rtlCol="0">
              <a:spAutoFit/>
            </a:bodyPr>
            <a:lstStyle/>
            <a:p>
              <a:r>
                <a:rPr kumimoji="1" lang="ja-JP" altLang="en-US" sz="1000" b="1" dirty="0">
                  <a:latin typeface="BIZ UDPゴシック" panose="020B0400000000000000" pitchFamily="50" charset="-128"/>
                  <a:ea typeface="BIZ UDPゴシック" panose="020B0400000000000000" pitchFamily="50" charset="-128"/>
                </a:rPr>
                <a:t>（０</a:t>
              </a:r>
              <a:r>
                <a:rPr lang="ja-JP" altLang="en-US" sz="1000" b="1" dirty="0">
                  <a:latin typeface="BIZ UDPゴシック" panose="020B0400000000000000" pitchFamily="50" charset="-128"/>
                  <a:ea typeface="BIZ UDPゴシック" panose="020B0400000000000000" pitchFamily="50" charset="-128"/>
                </a:rPr>
                <a:t>万トン）</a:t>
              </a:r>
              <a:endParaRPr kumimoji="1" lang="ja-JP" altLang="en-US" sz="1000" b="1" dirty="0">
                <a:latin typeface="BIZ UDPゴシック" panose="020B0400000000000000" pitchFamily="50" charset="-128"/>
                <a:ea typeface="BIZ UDPゴシック" panose="020B0400000000000000" pitchFamily="50" charset="-128"/>
              </a:endParaRPr>
            </a:p>
          </p:txBody>
        </p:sp>
        <p:grpSp>
          <p:nvGrpSpPr>
            <p:cNvPr id="36" name="グループ化 35"/>
            <p:cNvGrpSpPr/>
            <p:nvPr/>
          </p:nvGrpSpPr>
          <p:grpSpPr>
            <a:xfrm>
              <a:off x="6041891" y="778834"/>
              <a:ext cx="1047576" cy="273903"/>
              <a:chOff x="6384791" y="826459"/>
              <a:chExt cx="724222" cy="273903"/>
            </a:xfrm>
          </p:grpSpPr>
          <p:sp>
            <p:nvSpPr>
              <p:cNvPr id="73" name="四角形: 角を丸くする 111">
                <a:extLst>
                  <a:ext uri="{FF2B5EF4-FFF2-40B4-BE49-F238E27FC236}">
                    <a16:creationId xmlns:a16="http://schemas.microsoft.com/office/drawing/2014/main" id="{EE7B3E08-3303-47C3-9E5F-DD0CE62FB9AE}"/>
                  </a:ext>
                </a:extLst>
              </p:cNvPr>
              <p:cNvSpPr/>
              <p:nvPr/>
            </p:nvSpPr>
            <p:spPr>
              <a:xfrm>
                <a:off x="6384791" y="826459"/>
                <a:ext cx="724222" cy="273903"/>
              </a:xfrm>
              <a:prstGeom prst="roundRect">
                <a:avLst>
                  <a:gd name="adj" fmla="val 0"/>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74" name="四角形: 角を丸くする 111">
                <a:extLst>
                  <a:ext uri="{FF2B5EF4-FFF2-40B4-BE49-F238E27FC236}">
                    <a16:creationId xmlns:a16="http://schemas.microsoft.com/office/drawing/2014/main" id="{EE7B3E08-3303-47C3-9E5F-DD0CE62FB9AE}"/>
                  </a:ext>
                </a:extLst>
              </p:cNvPr>
              <p:cNvSpPr/>
              <p:nvPr/>
            </p:nvSpPr>
            <p:spPr>
              <a:xfrm>
                <a:off x="6426575" y="867849"/>
                <a:ext cx="640655" cy="191123"/>
              </a:xfrm>
              <a:prstGeom prst="roundRect">
                <a:avLst>
                  <a:gd name="adj" fmla="val 0"/>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BIZ UDPゴシック" panose="020B0400000000000000" pitchFamily="50" charset="-128"/>
                    <a:ea typeface="BIZ UDPゴシック" panose="020B0400000000000000" pitchFamily="50" charset="-128"/>
                  </a:rPr>
                  <a:t>製品等</a:t>
                </a:r>
                <a:endPar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endParaRPr>
              </a:p>
            </p:txBody>
          </p:sp>
        </p:grpSp>
        <p:sp>
          <p:nvSpPr>
            <p:cNvPr id="37" name="四角形: 角を丸くする 113">
              <a:extLst>
                <a:ext uri="{FF2B5EF4-FFF2-40B4-BE49-F238E27FC236}">
                  <a16:creationId xmlns:a16="http://schemas.microsoft.com/office/drawing/2014/main" id="{75D5AD20-2987-4B6F-879C-0D71728950B1}"/>
                </a:ext>
              </a:extLst>
            </p:cNvPr>
            <p:cNvSpPr/>
            <p:nvPr/>
          </p:nvSpPr>
          <p:spPr>
            <a:xfrm>
              <a:off x="8909510" y="675479"/>
              <a:ext cx="1034335" cy="360000"/>
            </a:xfrm>
            <a:prstGeom prst="roundRect">
              <a:avLst>
                <a:gd name="adj" fmla="val 0"/>
              </a:avLst>
            </a:prstGeom>
            <a:solidFill>
              <a:srgbClr val="FFFF6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廃棄物として</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の移動</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AE659682-E157-41A0-BF6C-E1F52E5F72DE}"/>
                </a:ext>
              </a:extLst>
            </p:cNvPr>
            <p:cNvSpPr txBox="1"/>
            <p:nvPr/>
          </p:nvSpPr>
          <p:spPr>
            <a:xfrm>
              <a:off x="8917688" y="988213"/>
              <a:ext cx="994183" cy="246221"/>
            </a:xfrm>
            <a:prstGeom prst="rect">
              <a:avLst/>
            </a:prstGeom>
            <a:noFill/>
          </p:spPr>
          <p:txBody>
            <a:bodyPr wrap="none" rtlCol="0">
              <a:spAutoFit/>
            </a:bodyPr>
            <a:lstStyle/>
            <a:p>
              <a:r>
                <a:rPr kumimoji="1" lang="ja-JP" altLang="en-US" sz="1000" b="1" dirty="0">
                  <a:latin typeface="BIZ UDPゴシック" panose="020B0400000000000000" pitchFamily="50" charset="-128"/>
                  <a:ea typeface="BIZ UDPゴシック" panose="020B0400000000000000" pitchFamily="50" charset="-128"/>
                </a:rPr>
                <a:t>（</a:t>
              </a:r>
              <a:r>
                <a:rPr lang="en-US" altLang="ja-JP" sz="1000" b="1" dirty="0">
                  <a:latin typeface="BIZ UDPゴシック" panose="020B0400000000000000" pitchFamily="50" charset="-128"/>
                  <a:ea typeface="BIZ UDPゴシック" panose="020B0400000000000000" pitchFamily="50" charset="-128"/>
                </a:rPr>
                <a:t>2.</a:t>
              </a:r>
              <a:r>
                <a:rPr lang="ja-JP" altLang="en-US" sz="1000" b="1" dirty="0">
                  <a:latin typeface="BIZ UDPゴシック" panose="020B0400000000000000" pitchFamily="50" charset="-128"/>
                  <a:ea typeface="BIZ UDPゴシック" panose="020B0400000000000000" pitchFamily="50" charset="-128"/>
                </a:rPr>
                <a:t>６２万トン）</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39" name="四角形: 角を丸くする 115">
              <a:extLst>
                <a:ext uri="{FF2B5EF4-FFF2-40B4-BE49-F238E27FC236}">
                  <a16:creationId xmlns:a16="http://schemas.microsoft.com/office/drawing/2014/main" id="{58D4214B-B6D5-486D-BA61-3C8A887E69E5}"/>
                </a:ext>
              </a:extLst>
            </p:cNvPr>
            <p:cNvSpPr/>
            <p:nvPr/>
          </p:nvSpPr>
          <p:spPr>
            <a:xfrm>
              <a:off x="5987320" y="1749718"/>
              <a:ext cx="1165860" cy="191123"/>
            </a:xfrm>
            <a:prstGeom prst="roundRect">
              <a:avLst>
                <a:gd name="adj" fmla="val 50000"/>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土壌への排出</a:t>
              </a:r>
            </a:p>
          </p:txBody>
        </p:sp>
        <p:sp>
          <p:nvSpPr>
            <p:cNvPr id="40" name="テキスト ボックス 39">
              <a:extLst>
                <a:ext uri="{FF2B5EF4-FFF2-40B4-BE49-F238E27FC236}">
                  <a16:creationId xmlns:a16="http://schemas.microsoft.com/office/drawing/2014/main" id="{A2572B69-80C8-4560-BFCF-0F9ADAFC641D}"/>
                </a:ext>
              </a:extLst>
            </p:cNvPr>
            <p:cNvSpPr txBox="1"/>
            <p:nvPr/>
          </p:nvSpPr>
          <p:spPr>
            <a:xfrm>
              <a:off x="6131669" y="1903505"/>
              <a:ext cx="756938" cy="246221"/>
            </a:xfrm>
            <a:prstGeom prst="rect">
              <a:avLst/>
            </a:prstGeom>
            <a:noFill/>
          </p:spPr>
          <p:txBody>
            <a:bodyPr wrap="none" rtlCol="0">
              <a:spAutoFit/>
            </a:bodyPr>
            <a:lstStyle/>
            <a:p>
              <a:r>
                <a:rPr lang="ja-JP" altLang="en-US" sz="1000" b="1" dirty="0">
                  <a:latin typeface="BIZ UDPゴシック" panose="020B0400000000000000" pitchFamily="50" charset="-128"/>
                  <a:ea typeface="BIZ UDPゴシック" panose="020B0400000000000000" pitchFamily="50" charset="-128"/>
                </a:rPr>
                <a:t>（０万トン）</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41" name="四角形: 角を丸くする 117">
              <a:extLst>
                <a:ext uri="{FF2B5EF4-FFF2-40B4-BE49-F238E27FC236}">
                  <a16:creationId xmlns:a16="http://schemas.microsoft.com/office/drawing/2014/main" id="{C729A30A-1E66-4505-B8FE-802DA78BD862}"/>
                </a:ext>
              </a:extLst>
            </p:cNvPr>
            <p:cNvSpPr/>
            <p:nvPr/>
          </p:nvSpPr>
          <p:spPr>
            <a:xfrm>
              <a:off x="5846278" y="2422604"/>
              <a:ext cx="1074300" cy="216000"/>
            </a:xfrm>
            <a:prstGeom prst="roundRect">
              <a:avLst>
                <a:gd name="adj" fmla="val 0"/>
              </a:avLst>
            </a:prstGeom>
            <a:solidFill>
              <a:srgbClr val="FFFF6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下水道への移動</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B73672DE-38EA-495F-BDB4-125F7FC2AE5A}"/>
                </a:ext>
              </a:extLst>
            </p:cNvPr>
            <p:cNvSpPr txBox="1"/>
            <p:nvPr/>
          </p:nvSpPr>
          <p:spPr>
            <a:xfrm>
              <a:off x="5878815" y="2599243"/>
              <a:ext cx="1074333" cy="246221"/>
            </a:xfrm>
            <a:prstGeom prst="rect">
              <a:avLst/>
            </a:prstGeom>
            <a:noFill/>
          </p:spPr>
          <p:txBody>
            <a:bodyPr wrap="none" rtlCol="0">
              <a:spAutoFit/>
            </a:bodyPr>
            <a:lstStyle/>
            <a:p>
              <a:r>
                <a:rPr kumimoji="1" lang="ja-JP" altLang="en-US" sz="1000" b="1" dirty="0">
                  <a:latin typeface="BIZ UDPゴシック" panose="020B0400000000000000" pitchFamily="50" charset="-128"/>
                  <a:ea typeface="BIZ UDPゴシック" panose="020B0400000000000000" pitchFamily="50" charset="-128"/>
                </a:rPr>
                <a:t>（</a:t>
              </a:r>
              <a:r>
                <a:rPr kumimoji="1" lang="en-US" altLang="ja-JP" sz="1000" b="1" dirty="0">
                  <a:latin typeface="BIZ UDPゴシック" panose="020B0400000000000000" pitchFamily="50" charset="-128"/>
                  <a:ea typeface="BIZ UDPゴシック" panose="020B0400000000000000" pitchFamily="50" charset="-128"/>
                </a:rPr>
                <a:t>0.03</a:t>
              </a:r>
              <a:r>
                <a:rPr lang="ja-JP" altLang="en-US" sz="1000" b="1" dirty="0">
                  <a:latin typeface="BIZ UDPゴシック" panose="020B0400000000000000" pitchFamily="50" charset="-128"/>
                  <a:ea typeface="BIZ UDPゴシック" panose="020B0400000000000000" pitchFamily="50" charset="-128"/>
                </a:rPr>
                <a:t>１万トン）</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43" name="矢印: 右 119">
              <a:extLst>
                <a:ext uri="{FF2B5EF4-FFF2-40B4-BE49-F238E27FC236}">
                  <a16:creationId xmlns:a16="http://schemas.microsoft.com/office/drawing/2014/main" id="{9DA26A41-DE18-4DCD-89BC-7F3D44CDAB7B}"/>
                </a:ext>
              </a:extLst>
            </p:cNvPr>
            <p:cNvSpPr/>
            <p:nvPr/>
          </p:nvSpPr>
          <p:spPr>
            <a:xfrm>
              <a:off x="8839097" y="1393921"/>
              <a:ext cx="177634" cy="133020"/>
            </a:xfrm>
            <a:prstGeom prst="right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6" name="矢印: 右 121">
              <a:extLst>
                <a:ext uri="{FF2B5EF4-FFF2-40B4-BE49-F238E27FC236}">
                  <a16:creationId xmlns:a16="http://schemas.microsoft.com/office/drawing/2014/main" id="{EBA210DC-27CF-4094-928F-76A5BE39E227}"/>
                </a:ext>
              </a:extLst>
            </p:cNvPr>
            <p:cNvSpPr/>
            <p:nvPr/>
          </p:nvSpPr>
          <p:spPr>
            <a:xfrm rot="16200000">
              <a:off x="8119903" y="1098943"/>
              <a:ext cx="177634" cy="133020"/>
            </a:xfrm>
            <a:prstGeom prst="right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7" name="矢印: 右 122">
              <a:extLst>
                <a:ext uri="{FF2B5EF4-FFF2-40B4-BE49-F238E27FC236}">
                  <a16:creationId xmlns:a16="http://schemas.microsoft.com/office/drawing/2014/main" id="{31457F6D-991C-4E10-9589-106364EBF6BB}"/>
                </a:ext>
              </a:extLst>
            </p:cNvPr>
            <p:cNvSpPr/>
            <p:nvPr/>
          </p:nvSpPr>
          <p:spPr>
            <a:xfrm rot="1156469">
              <a:off x="8906561" y="1687831"/>
              <a:ext cx="177634" cy="133020"/>
            </a:xfrm>
            <a:prstGeom prst="right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8" name="矢印: 右 123">
              <a:extLst>
                <a:ext uri="{FF2B5EF4-FFF2-40B4-BE49-F238E27FC236}">
                  <a16:creationId xmlns:a16="http://schemas.microsoft.com/office/drawing/2014/main" id="{2B31F9A6-09C5-4820-B430-F0729BD2E231}"/>
                </a:ext>
              </a:extLst>
            </p:cNvPr>
            <p:cNvSpPr/>
            <p:nvPr/>
          </p:nvSpPr>
          <p:spPr>
            <a:xfrm rot="5400000">
              <a:off x="7793064" y="2107201"/>
              <a:ext cx="177632" cy="133019"/>
            </a:xfrm>
            <a:prstGeom prst="right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9" name="矢印: 右 124">
              <a:extLst>
                <a:ext uri="{FF2B5EF4-FFF2-40B4-BE49-F238E27FC236}">
                  <a16:creationId xmlns:a16="http://schemas.microsoft.com/office/drawing/2014/main" id="{77E7B13C-B348-496B-8A10-BF58211B9BAC}"/>
                </a:ext>
              </a:extLst>
            </p:cNvPr>
            <p:cNvSpPr/>
            <p:nvPr/>
          </p:nvSpPr>
          <p:spPr>
            <a:xfrm rot="9205048">
              <a:off x="7358611" y="2238365"/>
              <a:ext cx="177634" cy="133020"/>
            </a:xfrm>
            <a:prstGeom prst="right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0" name="矢印: 右 125">
              <a:extLst>
                <a:ext uri="{FF2B5EF4-FFF2-40B4-BE49-F238E27FC236}">
                  <a16:creationId xmlns:a16="http://schemas.microsoft.com/office/drawing/2014/main" id="{A5E79AC0-67A4-4F2E-B2EA-D50AD2036D38}"/>
                </a:ext>
              </a:extLst>
            </p:cNvPr>
            <p:cNvSpPr/>
            <p:nvPr/>
          </p:nvSpPr>
          <p:spPr>
            <a:xfrm rot="5400000">
              <a:off x="7164403" y="1782713"/>
              <a:ext cx="177633" cy="133019"/>
            </a:xfrm>
            <a:prstGeom prst="right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2" name="矢印: 右 34">
              <a:extLst>
                <a:ext uri="{FF2B5EF4-FFF2-40B4-BE49-F238E27FC236}">
                  <a16:creationId xmlns:a16="http://schemas.microsoft.com/office/drawing/2014/main" id="{77D25EC4-28CB-426F-9A86-1EF1B2F5ACBC}"/>
                </a:ext>
              </a:extLst>
            </p:cNvPr>
            <p:cNvSpPr/>
            <p:nvPr/>
          </p:nvSpPr>
          <p:spPr>
            <a:xfrm rot="13077565">
              <a:off x="6759450" y="1229998"/>
              <a:ext cx="1388674" cy="300990"/>
            </a:xfrm>
            <a:prstGeom prst="right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53" name="グループ化 52"/>
            <p:cNvGrpSpPr/>
            <p:nvPr/>
          </p:nvGrpSpPr>
          <p:grpSpPr>
            <a:xfrm>
              <a:off x="7687157" y="1387928"/>
              <a:ext cx="651055" cy="651055"/>
              <a:chOff x="7687157" y="1387928"/>
              <a:chExt cx="651055" cy="651055"/>
            </a:xfrm>
          </p:grpSpPr>
          <p:sp>
            <p:nvSpPr>
              <p:cNvPr id="71" name="八角形 70">
                <a:extLst>
                  <a:ext uri="{FF2B5EF4-FFF2-40B4-BE49-F238E27FC236}">
                    <a16:creationId xmlns:a16="http://schemas.microsoft.com/office/drawing/2014/main" id="{38BB7BE8-C4D0-4058-B5AC-643A6DAF5793}"/>
                  </a:ext>
                </a:extLst>
              </p:cNvPr>
              <p:cNvSpPr/>
              <p:nvPr/>
            </p:nvSpPr>
            <p:spPr>
              <a:xfrm>
                <a:off x="7687157" y="1387928"/>
                <a:ext cx="651055" cy="651055"/>
              </a:xfrm>
              <a:prstGeom prst="octagon">
                <a:avLst/>
              </a:prstGeom>
              <a:gradFill>
                <a:gsLst>
                  <a:gs pos="0">
                    <a:schemeClr val="bg1">
                      <a:lumMod val="95000"/>
                    </a:schemeClr>
                  </a:gs>
                  <a:gs pos="49000">
                    <a:schemeClr val="bg1">
                      <a:lumMod val="75000"/>
                    </a:schemeClr>
                  </a:gs>
                  <a:gs pos="83000">
                    <a:schemeClr val="bg1">
                      <a:lumMod val="85000"/>
                    </a:schemeClr>
                  </a:gs>
                  <a:gs pos="100000">
                    <a:schemeClr val="bg1">
                      <a:lumMod val="75000"/>
                    </a:schemeClr>
                  </a:gs>
                </a:gsLst>
                <a:lin ang="540000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D1E801E4-4F5E-48FF-BD44-03EEB0754BCE}"/>
                  </a:ext>
                </a:extLst>
              </p:cNvPr>
              <p:cNvSpPr txBox="1"/>
              <p:nvPr/>
            </p:nvSpPr>
            <p:spPr>
              <a:xfrm>
                <a:off x="7707152" y="1438761"/>
                <a:ext cx="611066" cy="553998"/>
              </a:xfrm>
              <a:prstGeom prst="rect">
                <a:avLst/>
              </a:prstGeom>
              <a:noFill/>
            </p:spPr>
            <p:txBody>
              <a:bodyPr wrap="none" rtlCol="0">
                <a:spAutoFit/>
              </a:bodyPr>
              <a:lstStyle/>
              <a:p>
                <a:pPr algn="ctr"/>
                <a:r>
                  <a:rPr kumimoji="1" lang="ja-JP" altLang="en-US" sz="1000" b="1" dirty="0">
                    <a:latin typeface="BIZ UDPゴシック" panose="020B0400000000000000" pitchFamily="50" charset="-128"/>
                    <a:ea typeface="BIZ UDPゴシック" panose="020B0400000000000000" pitchFamily="50" charset="-128"/>
                  </a:rPr>
                  <a:t>取扱量</a:t>
                </a:r>
                <a:endParaRPr kumimoji="1"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７１１．２</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万トン</a:t>
                </a:r>
                <a:endParaRPr kumimoji="1" lang="ja-JP" altLang="en-US" sz="1000" b="1" dirty="0">
                  <a:latin typeface="BIZ UDPゴシック" panose="020B0400000000000000" pitchFamily="50" charset="-128"/>
                  <a:ea typeface="BIZ UDPゴシック" panose="020B0400000000000000" pitchFamily="50" charset="-128"/>
                </a:endParaRPr>
              </a:p>
            </p:txBody>
          </p:sp>
        </p:grpSp>
        <p:sp>
          <p:nvSpPr>
            <p:cNvPr id="63" name="四角形: 角を丸くする 101">
              <a:extLst>
                <a:ext uri="{FF2B5EF4-FFF2-40B4-BE49-F238E27FC236}">
                  <a16:creationId xmlns:a16="http://schemas.microsoft.com/office/drawing/2014/main" id="{9E539332-6D8F-4FF3-AEFC-3659BBF6B7F2}"/>
                </a:ext>
              </a:extLst>
            </p:cNvPr>
            <p:cNvSpPr/>
            <p:nvPr/>
          </p:nvSpPr>
          <p:spPr>
            <a:xfrm>
              <a:off x="8706017" y="2215676"/>
              <a:ext cx="1440831" cy="216000"/>
            </a:xfrm>
            <a:prstGeom prst="roundRect">
              <a:avLst>
                <a:gd name="adj" fmla="val 50000"/>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公共用水域へ</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の排出</a:t>
              </a:r>
            </a:p>
          </p:txBody>
        </p:sp>
        <p:sp>
          <p:nvSpPr>
            <p:cNvPr id="64" name="テキスト ボックス 63">
              <a:extLst>
                <a:ext uri="{FF2B5EF4-FFF2-40B4-BE49-F238E27FC236}">
                  <a16:creationId xmlns:a16="http://schemas.microsoft.com/office/drawing/2014/main" id="{C152C77B-7205-4FD6-BF32-E2AD83ADC629}"/>
                </a:ext>
              </a:extLst>
            </p:cNvPr>
            <p:cNvSpPr txBox="1"/>
            <p:nvPr/>
          </p:nvSpPr>
          <p:spPr>
            <a:xfrm>
              <a:off x="8940958" y="2394040"/>
              <a:ext cx="1091966" cy="246221"/>
            </a:xfrm>
            <a:prstGeom prst="rect">
              <a:avLst/>
            </a:prstGeom>
            <a:noFill/>
          </p:spPr>
          <p:txBody>
            <a:bodyPr wrap="none" rtlCol="0">
              <a:spAutoFit/>
            </a:bodyPr>
            <a:lstStyle/>
            <a:p>
              <a:r>
                <a:rPr kumimoji="1" lang="ja-JP" altLang="en-US" sz="1000" b="1" dirty="0">
                  <a:latin typeface="BIZ UDPゴシック" panose="020B0400000000000000" pitchFamily="50" charset="-128"/>
                  <a:ea typeface="BIZ UDPゴシック" panose="020B0400000000000000" pitchFamily="50" charset="-128"/>
                </a:rPr>
                <a:t>（</a:t>
              </a:r>
              <a:r>
                <a:rPr lang="en-US" altLang="ja-JP" sz="1000" b="1" dirty="0">
                  <a:latin typeface="BIZ UDPゴシック" panose="020B0400000000000000" pitchFamily="50" charset="-128"/>
                  <a:ea typeface="BIZ UDPゴシック" panose="020B0400000000000000" pitchFamily="50" charset="-128"/>
                </a:rPr>
                <a:t>0.0</a:t>
              </a:r>
              <a:r>
                <a:rPr lang="ja-JP" altLang="en-US" sz="1000" b="1" dirty="0">
                  <a:latin typeface="BIZ UDPゴシック" panose="020B0400000000000000" pitchFamily="50" charset="-128"/>
                  <a:ea typeface="BIZ UDPゴシック" panose="020B0400000000000000" pitchFamily="50" charset="-128"/>
                </a:rPr>
                <a:t>５４万トン）</a:t>
              </a:r>
              <a:endParaRPr kumimoji="1" lang="ja-JP" altLang="en-US" sz="1000" b="1" dirty="0">
                <a:latin typeface="BIZ UDPゴシック" panose="020B0400000000000000" pitchFamily="50" charset="-128"/>
                <a:ea typeface="BIZ UDPゴシック" panose="020B0400000000000000" pitchFamily="50" charset="-128"/>
              </a:endParaRPr>
            </a:p>
          </p:txBody>
        </p:sp>
        <p:pic>
          <p:nvPicPr>
            <p:cNvPr id="65" name="図 64"/>
            <p:cNvPicPr>
              <a:picLocks noChangeAspect="1"/>
            </p:cNvPicPr>
            <p:nvPr/>
          </p:nvPicPr>
          <p:blipFill>
            <a:blip r:embed="rId10"/>
            <a:stretch>
              <a:fillRect/>
            </a:stretch>
          </p:blipFill>
          <p:spPr>
            <a:xfrm>
              <a:off x="5943109" y="1104089"/>
              <a:ext cx="533455" cy="333084"/>
            </a:xfrm>
            <a:prstGeom prst="rect">
              <a:avLst/>
            </a:prstGeom>
          </p:spPr>
        </p:pic>
        <p:pic>
          <p:nvPicPr>
            <p:cNvPr id="66" name="図 65"/>
            <p:cNvPicPr>
              <a:picLocks noChangeAspect="1"/>
            </p:cNvPicPr>
            <p:nvPr/>
          </p:nvPicPr>
          <p:blipFill>
            <a:blip r:embed="rId11"/>
            <a:stretch>
              <a:fillRect/>
            </a:stretch>
          </p:blipFill>
          <p:spPr>
            <a:xfrm>
              <a:off x="6342689" y="1157780"/>
              <a:ext cx="627671" cy="396153"/>
            </a:xfrm>
            <a:prstGeom prst="rect">
              <a:avLst/>
            </a:prstGeom>
          </p:spPr>
        </p:pic>
        <p:pic>
          <p:nvPicPr>
            <p:cNvPr id="67" name="図 66"/>
            <p:cNvPicPr>
              <a:picLocks noChangeAspect="1"/>
            </p:cNvPicPr>
            <p:nvPr/>
          </p:nvPicPr>
          <p:blipFill>
            <a:blip r:embed="rId12"/>
            <a:stretch>
              <a:fillRect/>
            </a:stretch>
          </p:blipFill>
          <p:spPr>
            <a:xfrm>
              <a:off x="9118024" y="1182777"/>
              <a:ext cx="691128" cy="479296"/>
            </a:xfrm>
            <a:prstGeom prst="rect">
              <a:avLst/>
            </a:prstGeom>
          </p:spPr>
        </p:pic>
        <p:sp>
          <p:nvSpPr>
            <p:cNvPr id="68" name="角丸四角形 67"/>
            <p:cNvSpPr/>
            <p:nvPr/>
          </p:nvSpPr>
          <p:spPr>
            <a:xfrm>
              <a:off x="5740400" y="596900"/>
              <a:ext cx="4489450" cy="2292349"/>
            </a:xfrm>
            <a:prstGeom prst="roundRect">
              <a:avLst>
                <a:gd name="adj" fmla="val 12789"/>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69" name="図 68"/>
            <p:cNvPicPr>
              <a:picLocks noChangeAspect="1"/>
            </p:cNvPicPr>
            <p:nvPr/>
          </p:nvPicPr>
          <p:blipFill>
            <a:blip r:embed="rId13"/>
            <a:stretch>
              <a:fillRect/>
            </a:stretch>
          </p:blipFill>
          <p:spPr>
            <a:xfrm>
              <a:off x="7765487" y="2086055"/>
              <a:ext cx="749899" cy="392636"/>
            </a:xfrm>
            <a:prstGeom prst="rect">
              <a:avLst/>
            </a:prstGeom>
          </p:spPr>
        </p:pic>
        <p:sp>
          <p:nvSpPr>
            <p:cNvPr id="70" name="四角形: 角を丸くする 109">
              <a:extLst>
                <a:ext uri="{FF2B5EF4-FFF2-40B4-BE49-F238E27FC236}">
                  <a16:creationId xmlns:a16="http://schemas.microsoft.com/office/drawing/2014/main" id="{CD987A6E-4B0E-495E-9201-574395480752}"/>
                </a:ext>
              </a:extLst>
            </p:cNvPr>
            <p:cNvSpPr/>
            <p:nvPr/>
          </p:nvSpPr>
          <p:spPr>
            <a:xfrm>
              <a:off x="7505137" y="2427393"/>
              <a:ext cx="1132739" cy="360000"/>
            </a:xfrm>
            <a:prstGeom prst="roundRect">
              <a:avLst>
                <a:gd name="adj" fmla="val 50000"/>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事業所内で</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の</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埋立処分</a:t>
              </a:r>
            </a:p>
          </p:txBody>
        </p:sp>
      </p:grpSp>
    </p:spTree>
    <p:extLst>
      <p:ext uri="{BB962C8B-B14F-4D97-AF65-F5344CB8AC3E}">
        <p14:creationId xmlns:p14="http://schemas.microsoft.com/office/powerpoint/2010/main" val="228250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A4A6660F-E692-4AFA-B418-D924A827ECE3}"/>
              </a:ext>
            </a:extLst>
          </p:cNvPr>
          <p:cNvSpPr/>
          <p:nvPr/>
        </p:nvSpPr>
        <p:spPr>
          <a:xfrm>
            <a:off x="122291" y="162635"/>
            <a:ext cx="12591627" cy="513769"/>
          </a:xfrm>
          <a:prstGeom prst="rect">
            <a:avLst/>
          </a:prstGeom>
          <a:solidFill>
            <a:srgbClr val="00009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　　　　　　　　　（４）快適な地域づくり分野の目標と主な施策</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17" name="角丸四角形 16"/>
          <p:cNvSpPr/>
          <p:nvPr/>
        </p:nvSpPr>
        <p:spPr>
          <a:xfrm>
            <a:off x="175663" y="963112"/>
            <a:ext cx="12450274" cy="1589225"/>
          </a:xfrm>
          <a:prstGeom prst="roundRect">
            <a:avLst>
              <a:gd name="adj" fmla="val 65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accent5">
                    <a:lumMod val="50000"/>
                  </a:schemeClr>
                </a:solidFill>
                <a:latin typeface="Meiryo UI" panose="020B0604030504040204" pitchFamily="50" charset="-128"/>
                <a:ea typeface="Meiryo UI" panose="020B0604030504040204" pitchFamily="50" charset="-128"/>
              </a:rPr>
              <a:t>◆長期的にめざすべき姿</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dirty="0">
                <a:solidFill>
                  <a:schemeClr val="accent5">
                    <a:lumMod val="50000"/>
                  </a:schemeClr>
                </a:solidFill>
                <a:latin typeface="Meiryo UI" panose="020B0604030504040204" pitchFamily="50" charset="-128"/>
                <a:ea typeface="Meiryo UI" panose="020B0604030504040204" pitchFamily="50" charset="-128"/>
                <a:sym typeface="+mn-ea"/>
              </a:rPr>
              <a:t>大阪の魅力ある音との共生等、</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快適な生活環境が確保されている。</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a:t>
            </a:r>
            <a:r>
              <a:rPr lang="en-US" altLang="ja-JP" sz="1400" dirty="0">
                <a:solidFill>
                  <a:schemeClr val="accent5">
                    <a:lumMod val="50000"/>
                  </a:schemeClr>
                </a:solidFill>
                <a:latin typeface="Meiryo UI" panose="020B0604030504040204" pitchFamily="50" charset="-128"/>
                <a:ea typeface="Meiryo UI" panose="020B0604030504040204" pitchFamily="50" charset="-128"/>
              </a:rPr>
              <a:t>2030</a:t>
            </a:r>
            <a:r>
              <a:rPr lang="ja-JP" altLang="en-US" sz="1400" dirty="0">
                <a:solidFill>
                  <a:schemeClr val="accent5">
                    <a:lumMod val="50000"/>
                  </a:schemeClr>
                </a:solidFill>
                <a:latin typeface="Meiryo UI" panose="020B0604030504040204" pitchFamily="50" charset="-128"/>
                <a:ea typeface="Meiryo UI" panose="020B0604030504040204" pitchFamily="50" charset="-128"/>
              </a:rPr>
              <a:t>目標</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○自動車騒音、航空機騒音及び新幹線騒音に係る生活環境保全目標の達成をめざす。</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dirty="0">
                <a:solidFill>
                  <a:schemeClr val="accent5">
                    <a:lumMod val="50000"/>
                  </a:schemeClr>
                </a:solidFill>
                <a:latin typeface="Meiryo UI" panose="020B0604030504040204" pitchFamily="50" charset="-128"/>
                <a:ea typeface="Meiryo UI" panose="020B0604030504040204" pitchFamily="50" charset="-128"/>
              </a:rPr>
              <a:t>　○地盤沈下に係る生活環境保全目標の達成をめざす。</a:t>
            </a:r>
          </a:p>
        </p:txBody>
      </p:sp>
      <p:sp>
        <p:nvSpPr>
          <p:cNvPr id="7" name="正方形/長方形 6">
            <a:extLst>
              <a:ext uri="{FF2B5EF4-FFF2-40B4-BE49-F238E27FC236}">
                <a16:creationId xmlns:a16="http://schemas.microsoft.com/office/drawing/2014/main" id="{456CE3A7-4356-460E-909D-78EAEB2C2658}"/>
              </a:ext>
            </a:extLst>
          </p:cNvPr>
          <p:cNvSpPr/>
          <p:nvPr/>
        </p:nvSpPr>
        <p:spPr>
          <a:xfrm>
            <a:off x="175663" y="782687"/>
            <a:ext cx="1085822" cy="360850"/>
          </a:xfrm>
          <a:prstGeom prst="rect">
            <a:avLst/>
          </a:prstGeom>
          <a:solidFill>
            <a:srgbClr val="000090"/>
          </a:solidFill>
          <a:ln w="19050" cap="flat" cmpd="sng" algn="ctr">
            <a:solidFill>
              <a:schemeClr val="accent3">
                <a:lumMod val="50000"/>
              </a:schemeClr>
            </a:solidFill>
            <a:prstDash val="solid"/>
          </a:ln>
          <a:effectLst/>
        </p:spPr>
        <p:txBody>
          <a:bodyPr rot="0" spcFirstLastPara="0" vert="horz" wrap="square" lIns="90000" tIns="72000" rIns="90000" bIns="72000" numCol="1" spcCol="0" rtlCol="0" fromWordArt="0" anchor="ctr" anchorCtr="0" forceAA="0" compatLnSpc="1">
            <a:prstTxWarp prst="textNoShape">
              <a:avLst/>
            </a:prstTxWarp>
            <a:spAutoFit/>
          </a:bodyPr>
          <a:lstStyle/>
          <a:p>
            <a:pPr algn="ct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目標</a:t>
            </a:r>
            <a:endParaRPr lang="ja-JP" sz="1400" b="1" kern="100"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角丸四角形 1">
            <a:extLst>
              <a:ext uri="{FF2B5EF4-FFF2-40B4-BE49-F238E27FC236}">
                <a16:creationId xmlns:a16="http://schemas.microsoft.com/office/drawing/2014/main" id="{F07F33E1-C889-45BF-8047-59CBAF7A1C1D}"/>
              </a:ext>
            </a:extLst>
          </p:cNvPr>
          <p:cNvSpPr/>
          <p:nvPr/>
        </p:nvSpPr>
        <p:spPr>
          <a:xfrm>
            <a:off x="263644" y="3081857"/>
            <a:ext cx="12362293" cy="6198555"/>
          </a:xfrm>
          <a:prstGeom prst="roundRect">
            <a:avLst>
              <a:gd name="adj" fmla="val 37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lnSpc>
                <a:spcPts val="1600"/>
              </a:lnSpc>
              <a:buFont typeface="Wingdings" panose="05000000000000000000" pitchFamily="2" charset="2"/>
              <a:buChar char="n"/>
            </a:pPr>
            <a:endParaRPr lang="en-US" altLang="ja-JP" sz="1400" b="1" u="sng"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騒音・振動の防止</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400" b="1"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dirty="0">
                <a:solidFill>
                  <a:schemeClr val="accent5">
                    <a:lumMod val="50000"/>
                  </a:schemeClr>
                </a:solidFill>
                <a:latin typeface="Meiryo UI" panose="020B0604030504040204" pitchFamily="50" charset="-128"/>
                <a:ea typeface="Meiryo UI" panose="020B0604030504040204" pitchFamily="50" charset="-128"/>
              </a:rPr>
              <a:t>工場・事業場、建設作業及び道路等からの騒音・振動を防止し、また、騒音・振動に関する府民、事業者、行政の間のリスクコミュニケーションの取組みを推進し、生活環境の保全を図る。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悪臭防止規制指導に関する市町村支援</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悪臭規制事務を担当する</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府域の</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市町村が適正な悪臭規制を推進できるよう市町村への支援を行う。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ja-JP" altLang="en-US"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dirty="0">
                <a:solidFill>
                  <a:schemeClr val="accent5">
                    <a:lumMod val="50000"/>
                  </a:schemeClr>
                </a:solidFill>
                <a:latin typeface="Meiryo UI" panose="020B0604030504040204" pitchFamily="50" charset="-128"/>
                <a:ea typeface="Meiryo UI" panose="020B0604030504040204" pitchFamily="50" charset="-128"/>
              </a:rPr>
              <a:t>地盤沈下対策に係る規制指導</a:t>
            </a:r>
            <a:endParaRPr lang="en-US" altLang="ja-JP" sz="1400" b="1" u="sng"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地盤沈下を未然に防止するため、工業用水法及び大阪府生活環境の保全等に関する条例に基づく地下水採取の規制等を行う。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zh-TW" altLang="en-US" sz="1400" b="1" u="sng" kern="100" dirty="0">
                <a:solidFill>
                  <a:schemeClr val="accent5">
                    <a:lumMod val="50000"/>
                  </a:schemeClr>
                </a:solidFill>
                <a:latin typeface="Meiryo UI" panose="020B0604030504040204" pitchFamily="50" charset="-128"/>
                <a:ea typeface="Meiryo UI" panose="020B0604030504040204" pitchFamily="50" charset="-128"/>
              </a:rPr>
              <a:t>環境影響評価制度</a:t>
            </a:r>
            <a:r>
              <a:rPr lang="ja-JP" altLang="en-US" sz="1400" b="1" u="sng" kern="100" dirty="0">
                <a:solidFill>
                  <a:schemeClr val="accent5">
                    <a:lumMod val="50000"/>
                  </a:schemeClr>
                </a:solidFill>
                <a:latin typeface="Meiryo UI" panose="020B0604030504040204" pitchFamily="50" charset="-128"/>
                <a:ea typeface="Meiryo UI" panose="020B0604030504040204" pitchFamily="50" charset="-128"/>
              </a:rPr>
              <a:t>の推進</a:t>
            </a:r>
            <a:endParaRPr lang="en-US" altLang="zh-TW" sz="1400" b="1" u="sng"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dirty="0">
                <a:solidFill>
                  <a:schemeClr val="accent5">
                    <a:lumMod val="50000"/>
                  </a:schemeClr>
                </a:solidFill>
                <a:latin typeface="Meiryo UI" panose="020B0604030504040204" pitchFamily="50" charset="-128"/>
                <a:ea typeface="Meiryo UI" panose="020B0604030504040204" pitchFamily="50" charset="-128"/>
              </a:rPr>
              <a:t>環境影響評価法及び環境影響評価条例に基づき環境アセスメント手続を行うことにより、大規模な事業が環境の保全に十分に配慮して実施されることを確保する。</a:t>
            </a: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このため、事業者に対して環境アセスメントの適切な実施を指導するとともに、事後調査の結果に応じて事業者に環境保全についての措置を講じるよう求める。また、</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環境</a:t>
            </a:r>
            <a:endParaRPr lang="en-US" altLang="ja-JP" sz="1400" kern="100" dirty="0" smtClean="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kern="100" dirty="0" smtClean="0">
                <a:solidFill>
                  <a:schemeClr val="accent5">
                    <a:lumMod val="50000"/>
                  </a:schemeClr>
                </a:solidFill>
                <a:latin typeface="Meiryo UI" panose="020B0604030504040204" pitchFamily="50" charset="-128"/>
                <a:ea typeface="Meiryo UI" panose="020B0604030504040204" pitchFamily="50" charset="-128"/>
              </a:rPr>
              <a:t>の状況</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の変化などに伴う新たな課題に対応して技術指針を適宜見直す。</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r>
              <a:rPr lang="ja-JP" altLang="en-US" sz="1400" b="1" u="sng" kern="100" dirty="0">
                <a:solidFill>
                  <a:schemeClr val="accent5">
                    <a:lumMod val="50000"/>
                  </a:schemeClr>
                </a:solidFill>
                <a:latin typeface="Meiryo UI" panose="020B0604030504040204" pitchFamily="50" charset="-128"/>
                <a:ea typeface="Meiryo UI" panose="020B0604030504040204" pitchFamily="50" charset="-128"/>
              </a:rPr>
              <a:t>公害審査会の運営</a:t>
            </a:r>
            <a:endParaRPr lang="en-US" altLang="ja-JP" sz="1400" b="1" u="sng"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r>
              <a:rPr lang="en-US" altLang="ja-JP" sz="1400" kern="100" dirty="0">
                <a:solidFill>
                  <a:schemeClr val="accent5">
                    <a:lumMod val="50000"/>
                  </a:schemeClr>
                </a:solidFill>
                <a:latin typeface="Meiryo UI" panose="020B0604030504040204" pitchFamily="50" charset="-128"/>
                <a:ea typeface="Meiryo UI" panose="020B0604030504040204" pitchFamily="50" charset="-128"/>
              </a:rPr>
              <a:t> </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rPr>
              <a:t>　公害紛争処理法に基づき、公害審査会において公害紛争についての調停、あっせん及び仲裁を行うことにより、公害紛争の迅速かつ適正な解決を図る。</a:t>
            </a:r>
            <a:r>
              <a:rPr lang="ja-JP" altLang="en-US" sz="1400" kern="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algn="just">
              <a:lnSpc>
                <a:spcPts val="1600"/>
              </a:lnSpc>
            </a:pPr>
            <a:endParaRPr lang="en-US" altLang="ja-JP" sz="1400" kern="100" dirty="0">
              <a:solidFill>
                <a:schemeClr val="accent5">
                  <a:lumMod val="50000"/>
                </a:schemeClr>
              </a:solidFill>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n"/>
            </a:pPr>
            <a:endParaRPr lang="en-US" altLang="ja-JP" sz="14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63FC3854-1F4A-475A-B4F6-0CA20BFD3BFB}"/>
              </a:ext>
            </a:extLst>
          </p:cNvPr>
          <p:cNvSpPr/>
          <p:nvPr/>
        </p:nvSpPr>
        <p:spPr>
          <a:xfrm>
            <a:off x="175663" y="2901432"/>
            <a:ext cx="1085822" cy="360850"/>
          </a:xfrm>
          <a:prstGeom prst="rect">
            <a:avLst/>
          </a:prstGeom>
          <a:solidFill>
            <a:srgbClr val="000090"/>
          </a:solidFill>
          <a:ln w="19050" cap="flat" cmpd="sng" algn="ctr">
            <a:solidFill>
              <a:schemeClr val="accent3">
                <a:lumMod val="50000"/>
              </a:schemeClr>
            </a:solidFill>
            <a:prstDash val="solid"/>
          </a:ln>
          <a:effectLst/>
        </p:spPr>
        <p:txBody>
          <a:bodyPr rot="0" spcFirstLastPara="0" vert="horz" wrap="square" lIns="90000" tIns="72000" rIns="90000" bIns="72000" numCol="1" spcCol="0" rtlCol="0" fromWordArt="0" anchor="ctr" anchorCtr="0" forceAA="0" compatLnSpc="1">
            <a:prstTxWarp prst="textNoShape">
              <a:avLst/>
            </a:prstTxWarp>
            <a:spAutoFit/>
          </a:bodyPr>
          <a:lstStyle/>
          <a:p>
            <a:pPr algn="ctr">
              <a:spcAft>
                <a:spcPts val="0"/>
              </a:spcAft>
            </a:pPr>
            <a:r>
              <a:rPr lang="ja-JP" altLang="en-US" sz="1400" b="1" kern="100" dirty="0">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主な施策</a:t>
            </a:r>
            <a:endParaRPr lang="ja-JP" sz="1400" b="1" kern="100" dirty="0">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653" y="6955229"/>
            <a:ext cx="1553724" cy="2190750"/>
          </a:xfrm>
          <a:prstGeom prst="rect">
            <a:avLst/>
          </a:prstGeom>
          <a:ln w="15875">
            <a:solidFill>
              <a:schemeClr val="tx1"/>
            </a:solidFill>
          </a:ln>
        </p:spPr>
      </p:pic>
      <p:sp>
        <p:nvSpPr>
          <p:cNvPr id="9" name="テキスト ボックス 8">
            <a:extLst>
              <a:ext uri="{FF2B5EF4-FFF2-40B4-BE49-F238E27FC236}">
                <a16:creationId xmlns:a16="http://schemas.microsoft.com/office/drawing/2014/main" id="{AB868E35-A74A-4DDE-8FE1-1A6E00656F47}"/>
              </a:ext>
            </a:extLst>
          </p:cNvPr>
          <p:cNvSpPr txBox="1"/>
          <p:nvPr/>
        </p:nvSpPr>
        <p:spPr>
          <a:xfrm>
            <a:off x="2064720" y="8652843"/>
            <a:ext cx="1766427" cy="461665"/>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生活</a:t>
            </a:r>
            <a:r>
              <a:rPr lang="ja-JP" altLang="en-US" sz="1200" dirty="0" smtClean="0">
                <a:latin typeface="Meiryo UI" panose="020B0604030504040204" pitchFamily="50" charset="-128"/>
                <a:ea typeface="Meiryo UI" panose="020B0604030504040204" pitchFamily="50" charset="-128"/>
              </a:rPr>
              <a:t>騒音に関する</a:t>
            </a:r>
            <a:endParaRPr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リーフレット</a:t>
            </a: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183" y="7185480"/>
            <a:ext cx="2050103" cy="1537578"/>
          </a:xfrm>
          <a:prstGeom prst="rect">
            <a:avLst/>
          </a:prstGeom>
          <a:ln w="15875">
            <a:solidFill>
              <a:schemeClr val="tx1"/>
            </a:solidFill>
          </a:ln>
        </p:spPr>
      </p:pic>
      <p:pic>
        <p:nvPicPr>
          <p:cNvPr id="11" name="図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97483" y="7339928"/>
            <a:ext cx="2279396" cy="1282263"/>
          </a:xfrm>
          <a:prstGeom prst="rect">
            <a:avLst/>
          </a:prstGeom>
          <a:ln w="15875">
            <a:solidFill>
              <a:schemeClr val="tx1"/>
            </a:solidFill>
          </a:ln>
        </p:spPr>
      </p:pic>
      <p:sp>
        <p:nvSpPr>
          <p:cNvPr id="12" name="テキスト ボックス 11">
            <a:extLst>
              <a:ext uri="{FF2B5EF4-FFF2-40B4-BE49-F238E27FC236}">
                <a16:creationId xmlns:a16="http://schemas.microsoft.com/office/drawing/2014/main" id="{AB868E35-A74A-4DDE-8FE1-1A6E00656F47}"/>
              </a:ext>
            </a:extLst>
          </p:cNvPr>
          <p:cNvSpPr txBox="1"/>
          <p:nvPr/>
        </p:nvSpPr>
        <p:spPr>
          <a:xfrm>
            <a:off x="6972980" y="8672649"/>
            <a:ext cx="2593049" cy="461665"/>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rPr>
              <a:t>悪臭規制に係る市町村</a:t>
            </a:r>
            <a:r>
              <a:rPr lang="ja-JP" altLang="en-US" sz="1200" dirty="0">
                <a:latin typeface="Meiryo UI" panose="020B0604030504040204" pitchFamily="50" charset="-128"/>
                <a:ea typeface="Meiryo UI" panose="020B0604030504040204" pitchFamily="50" charset="-128"/>
              </a:rPr>
              <a:t>研修会で</a:t>
            </a:r>
            <a:r>
              <a:rPr lang="ja-JP" altLang="en-US" sz="1200" dirty="0" smtClean="0">
                <a:latin typeface="Meiryo UI" panose="020B0604030504040204" pitchFamily="50" charset="-128"/>
                <a:ea typeface="Meiryo UI" panose="020B0604030504040204" pitchFamily="50" charset="-128"/>
              </a:rPr>
              <a:t>の</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臭気</a:t>
            </a:r>
            <a:r>
              <a:rPr lang="ja-JP" altLang="en-US" sz="1200" dirty="0">
                <a:latin typeface="Meiryo UI" panose="020B0604030504040204" pitchFamily="50" charset="-128"/>
                <a:ea typeface="Meiryo UI" panose="020B0604030504040204" pitchFamily="50" charset="-128"/>
              </a:rPr>
              <a:t>測定実習</a:t>
            </a:r>
            <a:endParaRPr kumimoji="1" lang="ja-JP" altLang="en-US"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AB868E35-A74A-4DDE-8FE1-1A6E00656F47}"/>
              </a:ext>
            </a:extLst>
          </p:cNvPr>
          <p:cNvSpPr txBox="1"/>
          <p:nvPr/>
        </p:nvSpPr>
        <p:spPr>
          <a:xfrm>
            <a:off x="10315041" y="8764983"/>
            <a:ext cx="1743742" cy="276999"/>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rPr>
              <a:t>地盤沈下測定局</a:t>
            </a:r>
            <a:endParaRPr kumimoji="1" lang="ja-JP" altLang="en-US"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9128" y="7339928"/>
            <a:ext cx="2334071" cy="1312915"/>
          </a:xfrm>
          <a:prstGeom prst="rect">
            <a:avLst/>
          </a:prstGeom>
          <a:ln>
            <a:solidFill>
              <a:schemeClr val="tx1"/>
            </a:solidFill>
          </a:ln>
        </p:spPr>
      </p:pic>
      <p:sp>
        <p:nvSpPr>
          <p:cNvPr id="14" name="テキスト ボックス 13">
            <a:extLst>
              <a:ext uri="{FF2B5EF4-FFF2-40B4-BE49-F238E27FC236}">
                <a16:creationId xmlns:a16="http://schemas.microsoft.com/office/drawing/2014/main" id="{AB868E35-A74A-4DDE-8FE1-1A6E00656F47}"/>
              </a:ext>
            </a:extLst>
          </p:cNvPr>
          <p:cNvSpPr txBox="1"/>
          <p:nvPr/>
        </p:nvSpPr>
        <p:spPr>
          <a:xfrm>
            <a:off x="3851741" y="8735795"/>
            <a:ext cx="2593049" cy="276999"/>
          </a:xfrm>
          <a:prstGeom prst="rect">
            <a:avLst/>
          </a:prstGeom>
          <a:noFill/>
        </p:spPr>
        <p:txBody>
          <a:bodyPr wrap="square" rtlCol="0">
            <a:spAutoFit/>
          </a:bodyPr>
          <a:lstStyle/>
          <a:p>
            <a:pPr algn="ctr"/>
            <a:r>
              <a:rPr lang="zh-TW" altLang="en-US" sz="1200" dirty="0">
                <a:latin typeface="Meiryo UI" panose="020B0604030504040204" pitchFamily="50" charset="-128"/>
                <a:ea typeface="Meiryo UI" panose="020B0604030504040204" pitchFamily="50" charset="-128"/>
              </a:rPr>
              <a:t>新幹線</a:t>
            </a:r>
            <a:r>
              <a:rPr lang="zh-TW" altLang="en-US" sz="1200" dirty="0" smtClean="0">
                <a:latin typeface="Meiryo UI" panose="020B0604030504040204" pitchFamily="50" charset="-128"/>
                <a:ea typeface="Meiryo UI" panose="020B0604030504040204" pitchFamily="50" charset="-128"/>
              </a:rPr>
              <a:t>騒音</a:t>
            </a:r>
            <a:r>
              <a:rPr lang="ja-JP" altLang="en-US" sz="1200" dirty="0" smtClean="0">
                <a:latin typeface="Meiryo UI" panose="020B0604030504040204" pitchFamily="50" charset="-128"/>
                <a:ea typeface="Meiryo UI" panose="020B0604030504040204" pitchFamily="50" charset="-128"/>
              </a:rPr>
              <a:t>・</a:t>
            </a:r>
            <a:r>
              <a:rPr lang="zh-TW" altLang="en-US" sz="1200" dirty="0" smtClean="0">
                <a:latin typeface="Meiryo UI" panose="020B0604030504040204" pitchFamily="50" charset="-128"/>
                <a:ea typeface="Meiryo UI" panose="020B0604030504040204" pitchFamily="50" charset="-128"/>
              </a:rPr>
              <a:t>振動測定状況</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88715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3804</Words>
  <Application>Microsoft Office PowerPoint</Application>
  <PresentationFormat>A3 297x420 mm</PresentationFormat>
  <Paragraphs>246</Paragraphs>
  <Slides>6</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vt:i4>
      </vt:variant>
    </vt:vector>
  </HeadingPairs>
  <TitlesOfParts>
    <vt:vector size="16" baseType="lpstr">
      <vt:lpstr>BIZ UDPゴシック</vt:lpstr>
      <vt:lpstr>Meiryo UI</vt:lpstr>
      <vt:lpstr>メイリオ</vt:lpstr>
      <vt:lpstr>游ゴシック</vt:lpstr>
      <vt:lpstr>游ゴシック Light</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2022-09-14T06:37:10Z</dcterms:modified>
</cp:coreProperties>
</file>