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4"/>
  </p:notesMasterIdLst>
  <p:sldIdLst>
    <p:sldId id="266" r:id="rId2"/>
    <p:sldId id="262"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04" userDrawn="1">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6B14"/>
    <a:srgbClr val="59B035"/>
    <a:srgbClr val="81C53D"/>
    <a:srgbClr val="FF3B3B"/>
    <a:srgbClr val="FF5050"/>
    <a:srgbClr val="EB701D"/>
    <a:srgbClr val="2C451B"/>
    <a:srgbClr val="A50021"/>
    <a:srgbClr val="CC00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3" d="100"/>
          <a:sy n="63" d="100"/>
        </p:scale>
        <p:origin x="2323" y="77"/>
      </p:cViewPr>
      <p:guideLst>
        <p:guide orient="horz" pos="3504"/>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4"/>
            <a:ext cx="2949786" cy="498693"/>
          </a:xfrm>
          <a:prstGeom prst="rect">
            <a:avLst/>
          </a:prstGeom>
        </p:spPr>
        <p:txBody>
          <a:bodyPr vert="horz" lIns="91540" tIns="45770" rIns="91540" bIns="45770"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42" y="4"/>
            <a:ext cx="2949786" cy="498693"/>
          </a:xfrm>
          <a:prstGeom prst="rect">
            <a:avLst/>
          </a:prstGeom>
        </p:spPr>
        <p:txBody>
          <a:bodyPr vert="horz" lIns="91540" tIns="45770" rIns="91540" bIns="45770" rtlCol="0"/>
          <a:lstStyle>
            <a:lvl1pPr algn="r">
              <a:defRPr sz="1300"/>
            </a:lvl1pPr>
          </a:lstStyle>
          <a:p>
            <a:fld id="{70F99883-74AE-4A2C-81B7-5B86A08198C0}" type="datetimeFigureOut">
              <a:rPr kumimoji="1" lang="ja-JP" altLang="en-US" smtClean="0"/>
              <a:t>2024/7/31</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40" tIns="45770" rIns="91540" bIns="45770" rtlCol="0" anchor="ctr"/>
          <a:lstStyle/>
          <a:p>
            <a:endParaRPr lang="ja-JP" altLang="en-US"/>
          </a:p>
        </p:txBody>
      </p:sp>
      <p:sp>
        <p:nvSpPr>
          <p:cNvPr id="5" name="ノート プレースホルダー 4"/>
          <p:cNvSpPr>
            <a:spLocks noGrp="1"/>
          </p:cNvSpPr>
          <p:nvPr>
            <p:ph type="body" sz="quarter" idx="3"/>
          </p:nvPr>
        </p:nvSpPr>
        <p:spPr>
          <a:xfrm>
            <a:off x="680721" y="4783310"/>
            <a:ext cx="5445760" cy="3913613"/>
          </a:xfrm>
          <a:prstGeom prst="rect">
            <a:avLst/>
          </a:prstGeom>
        </p:spPr>
        <p:txBody>
          <a:bodyPr vert="horz" lIns="91540" tIns="45770" rIns="91540" bIns="4577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0649"/>
            <a:ext cx="2949786" cy="498692"/>
          </a:xfrm>
          <a:prstGeom prst="rect">
            <a:avLst/>
          </a:prstGeom>
        </p:spPr>
        <p:txBody>
          <a:bodyPr vert="horz" lIns="91540" tIns="45770" rIns="91540" bIns="4577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42" y="9440649"/>
            <a:ext cx="2949786" cy="498692"/>
          </a:xfrm>
          <a:prstGeom prst="rect">
            <a:avLst/>
          </a:prstGeom>
        </p:spPr>
        <p:txBody>
          <a:bodyPr vert="horz" lIns="91540" tIns="45770" rIns="91540" bIns="45770" rtlCol="0" anchor="b"/>
          <a:lstStyle>
            <a:lvl1pPr algn="r">
              <a:defRPr sz="13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7/31/2024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7/31/2024</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0" name="正方形/長方形 19"/>
          <p:cNvSpPr/>
          <p:nvPr/>
        </p:nvSpPr>
        <p:spPr>
          <a:xfrm>
            <a:off x="23586" y="9306560"/>
            <a:ext cx="7694512" cy="1547626"/>
          </a:xfrm>
          <a:prstGeom prst="rect">
            <a:avLst/>
          </a:prstGeom>
          <a:solidFill>
            <a:schemeClr val="accent2">
              <a:alpha val="22000"/>
            </a:schemeClr>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12027" y="2670933"/>
            <a:ext cx="1316386" cy="461665"/>
          </a:xfrm>
          <a:prstGeom prst="rect">
            <a:avLst/>
          </a:prstGeom>
        </p:spPr>
        <p:txBody>
          <a:bodyPr wrap="non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令和</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a:t>
            </a:r>
          </a:p>
        </p:txBody>
      </p:sp>
      <p:sp>
        <p:nvSpPr>
          <p:cNvPr id="6" name="正方形/長方形 5"/>
          <p:cNvSpPr/>
          <p:nvPr/>
        </p:nvSpPr>
        <p:spPr>
          <a:xfrm>
            <a:off x="1314999" y="2494169"/>
            <a:ext cx="2786340" cy="707886"/>
          </a:xfrm>
          <a:prstGeom prst="rect">
            <a:avLst/>
          </a:prstGeom>
        </p:spPr>
        <p:txBody>
          <a:bodyPr wrap="non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８</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4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4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７</a:t>
            </a: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2400" b="1" dirty="0">
                <a:solidFill>
                  <a:prstClr val="black"/>
                </a:solidFill>
                <a:latin typeface="Meiryo UI" panose="020B0604030504040204" pitchFamily="50" charset="-128"/>
                <a:ea typeface="Meiryo UI" panose="020B0604030504040204" pitchFamily="50" charset="-128"/>
              </a:rPr>
              <a:t>火</a:t>
            </a:r>
            <a:r>
              <a:rPr lang="en-US" altLang="ja-JP" sz="2400" b="1" dirty="0">
                <a:solidFill>
                  <a:prstClr val="black"/>
                </a:solidFill>
                <a:latin typeface="Meiryo UI" panose="020B0604030504040204" pitchFamily="50" charset="-128"/>
                <a:ea typeface="Meiryo UI" panose="020B0604030504040204" pitchFamily="50" charset="-128"/>
              </a:rPr>
              <a:t>)</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p:cNvSpPr/>
          <p:nvPr/>
        </p:nvSpPr>
        <p:spPr>
          <a:xfrm>
            <a:off x="264601" y="3033375"/>
            <a:ext cx="2925801" cy="892552"/>
          </a:xfrm>
          <a:prstGeom prst="rect">
            <a:avLst/>
          </a:prstGeom>
        </p:spPr>
        <p:txBody>
          <a:bodyPr wrap="non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lang="en-US" altLang="ja-JP" sz="3200" b="1" dirty="0">
                <a:solidFill>
                  <a:prstClr val="black"/>
                </a:solidFill>
                <a:latin typeface="Meiryo UI" panose="020B0604030504040204" pitchFamily="50" charset="-128"/>
                <a:ea typeface="Meiryo UI" panose="020B0604030504040204" pitchFamily="50" charset="-128"/>
              </a:rPr>
              <a:t>14</a:t>
            </a:r>
            <a:r>
              <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:00-16:00</a:t>
            </a:r>
          </a:p>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13:30</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開場）</a:t>
            </a:r>
          </a:p>
        </p:txBody>
      </p:sp>
      <p:sp>
        <p:nvSpPr>
          <p:cNvPr id="52" name="正方形/長方形 51"/>
          <p:cNvSpPr/>
          <p:nvPr/>
        </p:nvSpPr>
        <p:spPr>
          <a:xfrm>
            <a:off x="264601" y="10332004"/>
            <a:ext cx="5941127" cy="461665"/>
          </a:xfrm>
          <a:prstGeom prst="rect">
            <a:avLst/>
          </a:prstGeom>
          <a:noFill/>
        </p:spPr>
        <p:txBody>
          <a:bodyPr wrap="squar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lang="ja-JP" altLang="en-US" sz="1800" b="1" dirty="0">
                <a:solidFill>
                  <a:prstClr val="black"/>
                </a:solidFill>
                <a:latin typeface="Meiryo UI" panose="020B0604030504040204" pitchFamily="50" charset="-128"/>
                <a:ea typeface="Meiryo UI" panose="020B0604030504040204" pitchFamily="50" charset="-128"/>
              </a:rPr>
              <a:t>会場</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定員：</a:t>
            </a:r>
            <a:r>
              <a:rPr lang="ja-JP" altLang="en-US" sz="2400" b="1" dirty="0">
                <a:solidFill>
                  <a:prstClr val="black"/>
                </a:solidFill>
                <a:latin typeface="Meiryo UI" panose="020B0604030504040204" pitchFamily="50" charset="-128"/>
                <a:ea typeface="Meiryo UI" panose="020B0604030504040204" pitchFamily="50" charset="-128"/>
              </a:rPr>
              <a:t>５</a:t>
            </a:r>
            <a:r>
              <a:rPr kumimoji="1" lang="en-US" altLang="ja-JP"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0</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名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申込先着順、定員になり次第締切</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5" name="角丸四角形 24"/>
          <p:cNvSpPr/>
          <p:nvPr/>
        </p:nvSpPr>
        <p:spPr>
          <a:xfrm>
            <a:off x="171223" y="7687939"/>
            <a:ext cx="7446884" cy="1530230"/>
          </a:xfrm>
          <a:prstGeom prst="roundRect">
            <a:avLst>
              <a:gd name="adj" fmla="val 2510"/>
            </a:avLst>
          </a:prstGeom>
          <a:solidFill>
            <a:schemeClr val="accent5">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1019007" rtl="0" eaLnBrk="1" fontAlgn="auto" latinLnBrk="0" hangingPunct="1">
              <a:lnSpc>
                <a:spcPts val="1800"/>
              </a:lnSpc>
              <a:spcBef>
                <a:spcPts val="0"/>
              </a:spcBef>
              <a:spcAft>
                <a:spcPts val="0"/>
              </a:spcAft>
              <a:buClrTx/>
              <a:buSzTx/>
              <a:buFontTx/>
              <a:buNone/>
              <a:tabLst/>
              <a:defRPr/>
            </a:pPr>
            <a:r>
              <a:rPr lang="ja-JP" altLang="en-US" sz="1400" dirty="0">
                <a:solidFill>
                  <a:srgbClr val="222222"/>
                </a:solidFill>
                <a:latin typeface="Meiryo UI" panose="020B0604030504040204" pitchFamily="50" charset="-128"/>
                <a:ea typeface="Meiryo UI" panose="020B0604030504040204" pitchFamily="50" charset="-128"/>
              </a:rPr>
              <a:t>　</a:t>
            </a:r>
            <a:r>
              <a:rPr lang="ja-JP" altLang="en-US" sz="1400" b="0" i="0" dirty="0">
                <a:solidFill>
                  <a:srgbClr val="222222"/>
                </a:solidFill>
                <a:effectLst/>
                <a:latin typeface="Meiryo UI" panose="020B0604030504040204" pitchFamily="50" charset="-128"/>
                <a:ea typeface="Meiryo UI" panose="020B0604030504040204" pitchFamily="50" charset="-128"/>
              </a:rPr>
              <a:t>大阪府では、食品ロス削減に積極的に取り組むとともに、消費者に対して効果的な啓発を実施する事業者をパートナーシップ事業者として決定し、連携した取組を実施しております。</a:t>
            </a:r>
            <a:endParaRPr lang="en-US" altLang="ja-JP" sz="1400" b="0" i="0" dirty="0">
              <a:solidFill>
                <a:srgbClr val="222222"/>
              </a:solidFill>
              <a:effectLst/>
              <a:latin typeface="Meiryo UI" panose="020B0604030504040204" pitchFamily="50" charset="-128"/>
              <a:ea typeface="Meiryo UI" panose="020B0604030504040204" pitchFamily="50" charset="-128"/>
            </a:endParaRPr>
          </a:p>
          <a:p>
            <a:pPr marL="0" marR="0" lvl="0" indent="0" algn="l" defTabSz="1019007" rtl="0" eaLnBrk="1" fontAlgn="auto" latinLnBrk="0" hangingPunct="1">
              <a:lnSpc>
                <a:spcPts val="1800"/>
              </a:lnSpc>
              <a:spcBef>
                <a:spcPts val="0"/>
              </a:spcBef>
              <a:spcAft>
                <a:spcPts val="0"/>
              </a:spcAft>
              <a:buClrTx/>
              <a:buSzTx/>
              <a:buFontTx/>
              <a:buNone/>
              <a:tabLst/>
              <a:defRPr/>
            </a:pPr>
            <a:r>
              <a:rPr lang="ja-JP" altLang="en-US" sz="1400" dirty="0">
                <a:solidFill>
                  <a:srgbClr val="222222"/>
                </a:solidFill>
                <a:latin typeface="Meiryo UI" panose="020B0604030504040204" pitchFamily="50" charset="-128"/>
                <a:ea typeface="Meiryo UI" panose="020B0604030504040204" pitchFamily="50" charset="-128"/>
              </a:rPr>
              <a:t>　</a:t>
            </a:r>
            <a:r>
              <a:rPr lang="ja-JP" altLang="en-US" sz="1400" b="0" i="0" dirty="0">
                <a:solidFill>
                  <a:srgbClr val="222222"/>
                </a:solidFill>
                <a:effectLst/>
                <a:latin typeface="Meiryo UI" panose="020B0604030504040204" pitchFamily="50" charset="-128"/>
                <a:ea typeface="Meiryo UI" panose="020B0604030504040204" pitchFamily="50" charset="-128"/>
              </a:rPr>
              <a:t>このたび、おおさか食品ロス削減パートナーシップ事業者の取組を知り、交流することで、つながりをつくり、より一層食品ロス削減の取組を強化していくことを目的に交流会を開催します。</a:t>
            </a:r>
          </a:p>
          <a:p>
            <a:pPr marL="0" marR="0" lvl="0" indent="0" algn="l" defTabSz="1019007" rtl="0" eaLnBrk="1" fontAlgn="auto" latinLnBrk="0" hangingPunct="1">
              <a:lnSpc>
                <a:spcPts val="1800"/>
              </a:lnSpc>
              <a:spcBef>
                <a:spcPts val="0"/>
              </a:spcBef>
              <a:spcAft>
                <a:spcPts val="0"/>
              </a:spcAft>
              <a:buClrTx/>
              <a:buSzTx/>
              <a:buFontTx/>
              <a:buNone/>
              <a:tabLst/>
              <a:defRPr/>
            </a:pPr>
            <a:r>
              <a:rPr lang="ja-JP" altLang="en-US" sz="1400" dirty="0">
                <a:solidFill>
                  <a:srgbClr val="222222"/>
                </a:solidFill>
                <a:latin typeface="Meiryo UI" panose="020B0604030504040204" pitchFamily="50" charset="-128"/>
                <a:ea typeface="Meiryo UI" panose="020B0604030504040204" pitchFamily="50" charset="-128"/>
              </a:rPr>
              <a:t>　なお、パートナーシップ事業者</a:t>
            </a:r>
            <a:r>
              <a:rPr kumimoji="1" lang="ja-JP" altLang="en-US" sz="1400" u="none" strike="noStrike" kern="1200" cap="none" spc="0" normalizeH="0" baseline="0" noProof="0" dirty="0">
                <a:ln>
                  <a:noFill/>
                </a:ln>
                <a:solidFill>
                  <a:srgbClr val="222222"/>
                </a:solidFill>
                <a:uLnTx/>
                <a:uFillTx/>
                <a:latin typeface="Meiryo UI" panose="020B0604030504040204" pitchFamily="50" charset="-128"/>
                <a:ea typeface="Meiryo UI" panose="020B0604030504040204" pitchFamily="50" charset="-128"/>
              </a:rPr>
              <a:t>だけでなく、食品ロス削減の取組に関心のある事業者・個人でもご参加いただけます。</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3" name="正方形/長方形 32"/>
          <p:cNvSpPr/>
          <p:nvPr/>
        </p:nvSpPr>
        <p:spPr>
          <a:xfrm>
            <a:off x="185833" y="9717698"/>
            <a:ext cx="7432274" cy="461665"/>
          </a:xfrm>
          <a:prstGeom prst="rect">
            <a:avLst/>
          </a:prstGeom>
        </p:spPr>
        <p:txBody>
          <a:bodyPr wrap="squar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kumimoji="1" lang="ja-JP" altLang="en-US" sz="24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令和６年</a:t>
            </a:r>
            <a:r>
              <a:rPr lang="en-US" altLang="ja-JP" sz="2400" b="1" u="sng" dirty="0">
                <a:solidFill>
                  <a:srgbClr val="FF0000"/>
                </a:solidFill>
                <a:latin typeface="Meiryo UI" panose="020B0604030504040204" pitchFamily="50" charset="-128"/>
                <a:ea typeface="Meiryo UI" panose="020B0604030504040204" pitchFamily="50" charset="-128"/>
              </a:rPr>
              <a:t>8</a:t>
            </a:r>
            <a:r>
              <a:rPr kumimoji="1" lang="ja-JP" altLang="en-US" sz="24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月</a:t>
            </a:r>
            <a:r>
              <a:rPr lang="en-US" altLang="ja-JP" sz="2400" b="1" u="sng" dirty="0">
                <a:solidFill>
                  <a:srgbClr val="FF0000"/>
                </a:solidFill>
                <a:latin typeface="Meiryo UI" panose="020B0604030504040204" pitchFamily="50" charset="-128"/>
                <a:ea typeface="Meiryo UI" panose="020B0604030504040204" pitchFamily="50" charset="-128"/>
              </a:rPr>
              <a:t>22</a:t>
            </a:r>
            <a:r>
              <a:rPr kumimoji="1" lang="ja-JP" altLang="en-US" sz="24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rPr>
              <a:t>日（木）まで</a:t>
            </a:r>
            <a:endParaRPr kumimoji="1" lang="en-US" altLang="ja-JP" sz="24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endParaRPr>
          </a:p>
        </p:txBody>
      </p:sp>
      <p:sp>
        <p:nvSpPr>
          <p:cNvPr id="35" name="角丸四角形 34"/>
          <p:cNvSpPr/>
          <p:nvPr/>
        </p:nvSpPr>
        <p:spPr>
          <a:xfrm>
            <a:off x="85842" y="9374836"/>
            <a:ext cx="1696032" cy="344466"/>
          </a:xfrm>
          <a:prstGeom prst="roundRect">
            <a:avLst/>
          </a:prstGeom>
          <a:solidFill>
            <a:srgbClr val="EA6B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お申込み方法</a:t>
            </a:r>
          </a:p>
        </p:txBody>
      </p:sp>
      <p:sp>
        <p:nvSpPr>
          <p:cNvPr id="29" name="角丸四角形 28"/>
          <p:cNvSpPr/>
          <p:nvPr/>
        </p:nvSpPr>
        <p:spPr>
          <a:xfrm>
            <a:off x="276937" y="2314908"/>
            <a:ext cx="900000" cy="324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9007" rtl="0" eaLnBrk="1" fontAlgn="auto" latinLnBrk="0" hangingPunct="1">
              <a:lnSpc>
                <a:spcPct val="100000"/>
              </a:lnSpc>
              <a:spcBef>
                <a:spcPts val="0"/>
              </a:spcBef>
              <a:spcAft>
                <a:spcPts val="0"/>
              </a:spcAft>
              <a:buClrTx/>
              <a:buSzTx/>
              <a:buFontTx/>
              <a:buNone/>
              <a:tabLst/>
              <a:defRPr/>
            </a:pPr>
            <a:r>
              <a:rPr lang="ja-JP" altLang="en-US" sz="1800" spc="300" dirty="0">
                <a:solidFill>
                  <a:schemeClr val="bg1"/>
                </a:solidFill>
                <a:latin typeface="Meiryo UI" panose="020B0604030504040204" pitchFamily="50" charset="-128"/>
                <a:ea typeface="Meiryo UI" panose="020B0604030504040204" pitchFamily="50" charset="-128"/>
              </a:rPr>
              <a:t>日時</a:t>
            </a:r>
            <a:endParaRPr kumimoji="1" lang="ja-JP" altLang="en-US" sz="1800" b="0" i="0" u="none" strike="noStrike" kern="1200" cap="none" spc="30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111870" y="9428195"/>
            <a:ext cx="1398402" cy="553998"/>
          </a:xfrm>
          <a:prstGeom prst="rect">
            <a:avLst/>
          </a:prstGeom>
          <a:noFill/>
        </p:spPr>
        <p:txBody>
          <a:bodyPr wrap="square" rtlCol="0">
            <a:spAutoFit/>
          </a:bodyPr>
          <a:lstStyle/>
          <a:p>
            <a:r>
              <a:rPr kumimoji="1" lang="ja-JP" altLang="en-US" sz="1200" dirty="0">
                <a:latin typeface="BIZ UDPゴシック" panose="020B0400000000000000" pitchFamily="50" charset="-128"/>
                <a:ea typeface="BIZ UDPゴシック" panose="020B0400000000000000" pitchFamily="50" charset="-128"/>
              </a:rPr>
              <a:t>▼</a:t>
            </a:r>
            <a:r>
              <a:rPr lang="ja-JP" altLang="en-US" sz="1200" dirty="0">
                <a:latin typeface="BIZ UDPゴシック" panose="020B0400000000000000" pitchFamily="50" charset="-128"/>
                <a:ea typeface="BIZ UDPゴシック" panose="020B0400000000000000" pitchFamily="50" charset="-128"/>
              </a:rPr>
              <a:t>お申込はこちら</a:t>
            </a:r>
            <a:endParaRPr lang="en-US" altLang="ja-JP" sz="12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（大阪府行政オンラインシステム）</a:t>
            </a:r>
          </a:p>
        </p:txBody>
      </p:sp>
      <p:grpSp>
        <p:nvGrpSpPr>
          <p:cNvPr id="2" name="グループ化 1">
            <a:extLst>
              <a:ext uri="{FF2B5EF4-FFF2-40B4-BE49-F238E27FC236}">
                <a16:creationId xmlns:a16="http://schemas.microsoft.com/office/drawing/2014/main" id="{10893A56-EEC7-407D-8E16-8057B8B72751}"/>
              </a:ext>
            </a:extLst>
          </p:cNvPr>
          <p:cNvGrpSpPr/>
          <p:nvPr/>
        </p:nvGrpSpPr>
        <p:grpSpPr>
          <a:xfrm>
            <a:off x="5803173" y="166682"/>
            <a:ext cx="1814934" cy="715090"/>
            <a:chOff x="5796295" y="261263"/>
            <a:chExt cx="1814934" cy="715090"/>
          </a:xfrm>
        </p:grpSpPr>
        <p:sp>
          <p:nvSpPr>
            <p:cNvPr id="10" name="正方形/長方形 9"/>
            <p:cNvSpPr/>
            <p:nvPr/>
          </p:nvSpPr>
          <p:spPr>
            <a:xfrm>
              <a:off x="5796295" y="418753"/>
              <a:ext cx="1644916" cy="400110"/>
            </a:xfrm>
            <a:prstGeom prst="rect">
              <a:avLst/>
            </a:prstGeom>
          </p:spPr>
          <p:txBody>
            <a:bodyPr wrap="square">
              <a:spAutoFit/>
            </a:bodyPr>
            <a:lstStyle/>
            <a:p>
              <a:pPr marL="0" marR="0" lvl="0" indent="0" algn="r" defTabSz="1019007"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参加費</a:t>
              </a:r>
              <a:r>
                <a:rPr kumimoji="1" lang="ja-JP" altLang="en-US"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無料</a:t>
              </a:r>
              <a:endParaRPr kumimoji="1" lang="en-US" altLang="ja-JP" sz="18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楕円 4"/>
            <p:cNvSpPr/>
            <p:nvPr/>
          </p:nvSpPr>
          <p:spPr>
            <a:xfrm>
              <a:off x="5888186" y="261263"/>
              <a:ext cx="1723043" cy="715090"/>
            </a:xfrm>
            <a:prstGeom prst="ellipse">
              <a:avLst/>
            </a:prstGeom>
            <a:no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7" name="角丸四角形 36"/>
          <p:cNvSpPr/>
          <p:nvPr/>
        </p:nvSpPr>
        <p:spPr>
          <a:xfrm>
            <a:off x="257335" y="5540693"/>
            <a:ext cx="900000" cy="324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9007" rtl="0" eaLnBrk="1" fontAlgn="auto" latinLnBrk="0" hangingPunct="1">
              <a:lnSpc>
                <a:spcPct val="100000"/>
              </a:lnSpc>
              <a:spcBef>
                <a:spcPts val="0"/>
              </a:spcBef>
              <a:spcAft>
                <a:spcPts val="0"/>
              </a:spcAft>
              <a:buClrTx/>
              <a:buSzTx/>
              <a:buFontTx/>
              <a:buNone/>
              <a:tabLst/>
              <a:defRPr/>
            </a:pPr>
            <a:r>
              <a:rPr lang="ja-JP" altLang="en-US" sz="1800" spc="300" noProof="0" dirty="0">
                <a:solidFill>
                  <a:schemeClr val="bg1"/>
                </a:solidFill>
                <a:latin typeface="Meiryo UI" panose="020B0604030504040204" pitchFamily="50" charset="-128"/>
                <a:ea typeface="Meiryo UI" panose="020B0604030504040204" pitchFamily="50" charset="-128"/>
              </a:rPr>
              <a:t>会場</a:t>
            </a:r>
            <a:endParaRPr kumimoji="1" lang="ja-JP" altLang="en-US" sz="1800" b="0" i="0" u="none" strike="noStrike" kern="1200" cap="none" spc="30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31" name="角丸四角形 30"/>
          <p:cNvSpPr/>
          <p:nvPr/>
        </p:nvSpPr>
        <p:spPr>
          <a:xfrm>
            <a:off x="264601" y="4155483"/>
            <a:ext cx="900000" cy="324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9007" rtl="0" eaLnBrk="1" fontAlgn="auto" latinLnBrk="0" hangingPunct="1">
              <a:lnSpc>
                <a:spcPct val="100000"/>
              </a:lnSpc>
              <a:spcBef>
                <a:spcPts val="0"/>
              </a:spcBef>
              <a:spcAft>
                <a:spcPts val="0"/>
              </a:spcAft>
              <a:buClrTx/>
              <a:buSzTx/>
              <a:buFontTx/>
              <a:buNone/>
              <a:tabLst/>
              <a:defRPr/>
            </a:pPr>
            <a:r>
              <a:rPr lang="ja-JP" altLang="en-US" sz="1800" spc="300" dirty="0">
                <a:solidFill>
                  <a:schemeClr val="bg1"/>
                </a:solidFill>
                <a:latin typeface="Meiryo UI" panose="020B0604030504040204" pitchFamily="50" charset="-128"/>
                <a:ea typeface="Meiryo UI" panose="020B0604030504040204" pitchFamily="50" charset="-128"/>
              </a:rPr>
              <a:t>対象</a:t>
            </a:r>
            <a:endParaRPr kumimoji="1" lang="ja-JP" altLang="en-US" sz="1800" b="0" i="0" u="none" strike="noStrike" kern="1200" cap="none" spc="300" normalizeH="0" baseline="0" noProof="0" dirty="0">
              <a:ln>
                <a:noFill/>
              </a:ln>
              <a:solidFill>
                <a:schemeClr val="bg1"/>
              </a:solidFill>
              <a:effectLst/>
              <a:uLnTx/>
              <a:uFillTx/>
              <a:latin typeface="Meiryo UI" panose="020B0604030504040204" pitchFamily="50" charset="-128"/>
              <a:ea typeface="Meiryo UI" panose="020B0604030504040204" pitchFamily="50" charset="-128"/>
            </a:endParaRPr>
          </a:p>
        </p:txBody>
      </p:sp>
      <p:sp>
        <p:nvSpPr>
          <p:cNvPr id="19" name="正方形/長方形 18"/>
          <p:cNvSpPr/>
          <p:nvPr/>
        </p:nvSpPr>
        <p:spPr>
          <a:xfrm>
            <a:off x="2708169" y="10081467"/>
            <a:ext cx="3886200" cy="338554"/>
          </a:xfrm>
          <a:prstGeom prst="rect">
            <a:avLst/>
          </a:prstGeom>
        </p:spPr>
        <p:txBody>
          <a:bodyPr>
            <a:spAutoFit/>
          </a:bodyPr>
          <a:lstStyle/>
          <a:p>
            <a:pPr lvl="0">
              <a:defRPr/>
            </a:pPr>
            <a:r>
              <a:rPr lang="ja-JP" altLang="en-US" sz="1600" dirty="0">
                <a:solidFill>
                  <a:prstClr val="black"/>
                </a:solidFill>
                <a:latin typeface="Meiryo UI" panose="020B0604030504040204" pitchFamily="50" charset="-128"/>
                <a:ea typeface="Meiryo UI" panose="020B0604030504040204" pitchFamily="50" charset="-128"/>
              </a:rPr>
              <a:t>に右の</a:t>
            </a:r>
            <a:r>
              <a:rPr lang="en-US" altLang="ja-JP" sz="1600" dirty="0">
                <a:solidFill>
                  <a:prstClr val="black"/>
                </a:solidFill>
                <a:latin typeface="Meiryo UI" panose="020B0604030504040204" pitchFamily="50" charset="-128"/>
                <a:ea typeface="Meiryo UI" panose="020B0604030504040204" pitchFamily="50" charset="-128"/>
              </a:rPr>
              <a:t>QR</a:t>
            </a:r>
            <a:r>
              <a:rPr lang="ja-JP" altLang="en-US" sz="1600" dirty="0">
                <a:solidFill>
                  <a:prstClr val="black"/>
                </a:solidFill>
                <a:latin typeface="Meiryo UI" panose="020B0604030504040204" pitchFamily="50" charset="-128"/>
                <a:ea typeface="Meiryo UI" panose="020B0604030504040204" pitchFamily="50" charset="-128"/>
              </a:rPr>
              <a:t>コードよりお申し込みください。</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870111B7-2D38-4F93-95FC-13339F89B8A6}"/>
              </a:ext>
            </a:extLst>
          </p:cNvPr>
          <p:cNvSpPr/>
          <p:nvPr/>
        </p:nvSpPr>
        <p:spPr>
          <a:xfrm>
            <a:off x="192056" y="5908888"/>
            <a:ext cx="4622741" cy="584775"/>
          </a:xfrm>
          <a:prstGeom prst="rect">
            <a:avLst/>
          </a:prstGeom>
        </p:spPr>
        <p:txBody>
          <a:bodyPr wrap="square">
            <a:spAutoFit/>
          </a:bodyPr>
          <a:lstStyle/>
          <a:p>
            <a:pPr marL="0" marR="0" lvl="0" indent="0" algn="l" defTabSz="1019007" rtl="0" eaLnBrk="1" fontAlgn="auto" latinLnBrk="0" hangingPunct="1">
              <a:lnSpc>
                <a:spcPct val="100000"/>
              </a:lnSpc>
              <a:spcBef>
                <a:spcPts val="0"/>
              </a:spcBef>
              <a:spcAft>
                <a:spcPts val="0"/>
              </a:spcAft>
              <a:buClrTx/>
              <a:buSzTx/>
              <a:buFontTx/>
              <a:buNone/>
              <a:tabLst/>
              <a:defRPr/>
            </a:pPr>
            <a:r>
              <a:rPr lang="en-US" altLang="ja-JP" sz="2000" b="1" dirty="0">
                <a:solidFill>
                  <a:prstClr val="black"/>
                </a:solidFill>
                <a:latin typeface="Meiryo UI" panose="020B0604030504040204" pitchFamily="50" charset="-128"/>
                <a:ea typeface="Meiryo UI" panose="020B0604030504040204" pitchFamily="50" charset="-128"/>
              </a:rPr>
              <a:t>QUINT BRIDGE 2F</a:t>
            </a:r>
            <a:r>
              <a:rPr lang="ja-JP" altLang="en-US" sz="2000" b="1" dirty="0">
                <a:solidFill>
                  <a:prstClr val="black"/>
                </a:solidFill>
                <a:latin typeface="Meiryo UI" panose="020B0604030504040204" pitchFamily="50" charset="-128"/>
                <a:ea typeface="Meiryo UI" panose="020B0604030504040204" pitchFamily="50" charset="-128"/>
              </a:rPr>
              <a:t> </a:t>
            </a:r>
            <a:r>
              <a:rPr lang="ja-JP" altLang="en-US" sz="1600" b="1" dirty="0">
                <a:solidFill>
                  <a:prstClr val="black"/>
                </a:solidFill>
                <a:latin typeface="Meiryo UI" panose="020B0604030504040204" pitchFamily="50" charset="-128"/>
                <a:ea typeface="Meiryo UI" panose="020B0604030504040204" pitchFamily="50" charset="-128"/>
              </a:rPr>
              <a:t>キッチン前</a:t>
            </a:r>
            <a:endParaRPr lang="en-US" altLang="ja-JP" sz="1600" b="1" dirty="0">
              <a:solidFill>
                <a:prstClr val="black"/>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大阪府大阪市都島区東野田町４丁目</a:t>
            </a:r>
            <a:r>
              <a:rPr lang="en-US" altLang="ja-JP" sz="1200" dirty="0">
                <a:latin typeface="Meiryo UI" panose="020B0604030504040204" pitchFamily="50" charset="-128"/>
                <a:ea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rPr>
              <a:t>番</a:t>
            </a:r>
            <a:r>
              <a:rPr lang="en-US" altLang="ja-JP" sz="1200" dirty="0">
                <a:latin typeface="Meiryo UI" panose="020B0604030504040204" pitchFamily="50" charset="-128"/>
                <a:ea typeface="Meiryo UI" panose="020B0604030504040204" pitchFamily="50" charset="-128"/>
              </a:rPr>
              <a:t>82</a:t>
            </a:r>
            <a:r>
              <a:rPr lang="ja-JP" altLang="en-US" sz="1200" dirty="0">
                <a:latin typeface="Meiryo UI" panose="020B0604030504040204" pitchFamily="50" charset="-128"/>
                <a:ea typeface="Meiryo UI" panose="020B0604030504040204" pitchFamily="50" charset="-128"/>
              </a:rPr>
              <a:t>号</a:t>
            </a:r>
            <a:endParaRPr lang="en-US" altLang="ja-JP" sz="1200" dirty="0">
              <a:latin typeface="Meiryo UI" panose="020B0604030504040204" pitchFamily="50" charset="-128"/>
              <a:ea typeface="Meiryo UI" panose="020B0604030504040204" pitchFamily="50" charset="-128"/>
            </a:endParaRPr>
          </a:p>
        </p:txBody>
      </p:sp>
      <p:sp>
        <p:nvSpPr>
          <p:cNvPr id="21" name="AutoShape 2">
            <a:extLst>
              <a:ext uri="{FF2B5EF4-FFF2-40B4-BE49-F238E27FC236}">
                <a16:creationId xmlns:a16="http://schemas.microsoft.com/office/drawing/2014/main" id="{E566DE56-E847-437E-96E2-C3FF9E020BA6}"/>
              </a:ext>
            </a:extLst>
          </p:cNvPr>
          <p:cNvSpPr>
            <a:spLocks noChangeAspect="1" noChangeArrowheads="1"/>
          </p:cNvSpPr>
          <p:nvPr/>
        </p:nvSpPr>
        <p:spPr bwMode="auto">
          <a:xfrm>
            <a:off x="3735388" y="459962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0" name="正方形/長方形 39">
            <a:extLst>
              <a:ext uri="{FF2B5EF4-FFF2-40B4-BE49-F238E27FC236}">
                <a16:creationId xmlns:a16="http://schemas.microsoft.com/office/drawing/2014/main" id="{86EF64F5-CB37-49F2-BD4D-22FD38CD67E3}"/>
              </a:ext>
            </a:extLst>
          </p:cNvPr>
          <p:cNvSpPr/>
          <p:nvPr/>
        </p:nvSpPr>
        <p:spPr>
          <a:xfrm>
            <a:off x="257335" y="6567906"/>
            <a:ext cx="3568177" cy="827568"/>
          </a:xfrm>
          <a:prstGeom prst="rect">
            <a:avLst/>
          </a:prstGeom>
          <a:solidFill>
            <a:srgbClr val="EA6B14">
              <a:alpha val="21000"/>
            </a:srgbClr>
          </a:solidFill>
        </p:spPr>
        <p:style>
          <a:lnRef idx="2">
            <a:schemeClr val="dk1"/>
          </a:lnRef>
          <a:fillRef idx="1">
            <a:schemeClr val="lt1"/>
          </a:fillRef>
          <a:effectRef idx="0">
            <a:schemeClr val="dk1"/>
          </a:effectRef>
          <a:fontRef idx="minor">
            <a:schemeClr val="dk1"/>
          </a:fontRef>
        </p:style>
        <p:txBody>
          <a:bodyPr rtlCol="0" anchor="t"/>
          <a:lstStyle/>
          <a:p>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JR</a:t>
            </a:r>
            <a:r>
              <a:rPr lang="ja-JP" altLang="en-US" sz="1200" dirty="0">
                <a:latin typeface="Meiryo UI" panose="020B0604030504040204" pitchFamily="50" charset="-128"/>
                <a:ea typeface="Meiryo UI" panose="020B0604030504040204" pitchFamily="50" charset="-128"/>
              </a:rPr>
              <a:t>大阪環状線「京橋駅」北口改札より徒歩約</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分</a:t>
            </a:r>
            <a:endParaRPr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■京阪本線「京橋駅」西口改札より徒歩約</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分</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■地下鉄（長堀鶴見緑地線）「京橋駅」</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番出口より</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徒歩約</a:t>
            </a:r>
            <a:r>
              <a:rPr lang="en-US" altLang="ja-JP" sz="1200" dirty="0">
                <a:latin typeface="Meiryo UI" panose="020B0604030504040204" pitchFamily="50" charset="-128"/>
                <a:ea typeface="Meiryo UI" panose="020B0604030504040204" pitchFamily="50" charset="-128"/>
              </a:rPr>
              <a:t>5</a:t>
            </a:r>
            <a:r>
              <a:rPr lang="ja-JP" altLang="en-US" sz="1200" dirty="0">
                <a:latin typeface="Meiryo UI" panose="020B0604030504040204" pitchFamily="50" charset="-128"/>
                <a:ea typeface="Meiryo UI" panose="020B0604030504040204" pitchFamily="50" charset="-128"/>
              </a:rPr>
              <a:t>分</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D2AF8770-3686-4065-8E12-801C31F49820}"/>
              </a:ext>
            </a:extLst>
          </p:cNvPr>
          <p:cNvSpPr txBox="1"/>
          <p:nvPr/>
        </p:nvSpPr>
        <p:spPr>
          <a:xfrm>
            <a:off x="315850" y="880327"/>
            <a:ext cx="6948953" cy="1200329"/>
          </a:xfrm>
          <a:prstGeom prst="rect">
            <a:avLst/>
          </a:prstGeom>
          <a:noFill/>
        </p:spPr>
        <p:txBody>
          <a:bodyPr wrap="square" rtlCol="0">
            <a:spAutoFit/>
          </a:bodyPr>
          <a:lstStyle/>
          <a:p>
            <a:r>
              <a:rPr kumimoji="1" lang="ja-JP" altLang="en-US" sz="3600" b="1" dirty="0">
                <a:latin typeface="Meiryo UI" panose="020B0604030504040204" pitchFamily="50" charset="-128"/>
                <a:ea typeface="Meiryo UI" panose="020B0604030504040204" pitchFamily="50" charset="-128"/>
              </a:rPr>
              <a:t>おおさか</a:t>
            </a:r>
            <a:r>
              <a:rPr kumimoji="1" lang="ja-JP" altLang="en-US" sz="3600" b="1">
                <a:latin typeface="Meiryo UI" panose="020B0604030504040204" pitchFamily="50" charset="-128"/>
                <a:ea typeface="Meiryo UI" panose="020B0604030504040204" pitchFamily="50" charset="-128"/>
              </a:rPr>
              <a:t>食品ロス削減</a:t>
            </a:r>
            <a:endParaRPr kumimoji="1" lang="en-US" altLang="ja-JP" sz="3600" b="1" dirty="0">
              <a:latin typeface="Meiryo UI" panose="020B0604030504040204" pitchFamily="50" charset="-128"/>
              <a:ea typeface="Meiryo UI" panose="020B0604030504040204" pitchFamily="50" charset="-128"/>
            </a:endParaRPr>
          </a:p>
          <a:p>
            <a:r>
              <a:rPr kumimoji="1" lang="ja-JP" altLang="en-US" sz="3600" b="1" dirty="0">
                <a:latin typeface="Meiryo UI" panose="020B0604030504040204" pitchFamily="50" charset="-128"/>
                <a:ea typeface="Meiryo UI" panose="020B0604030504040204" pitchFamily="50" charset="-128"/>
              </a:rPr>
              <a:t>パートナーシップ事業者交流会</a:t>
            </a:r>
          </a:p>
        </p:txBody>
      </p:sp>
      <p:pic>
        <p:nvPicPr>
          <p:cNvPr id="26" name="図 25">
            <a:extLst>
              <a:ext uri="{FF2B5EF4-FFF2-40B4-BE49-F238E27FC236}">
                <a16:creationId xmlns:a16="http://schemas.microsoft.com/office/drawing/2014/main" id="{5655FDB4-B7ED-4A6A-8336-D4FB78E60CD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4345" y="190251"/>
            <a:ext cx="1723043" cy="575577"/>
          </a:xfrm>
          <a:prstGeom prst="rect">
            <a:avLst/>
          </a:prstGeom>
        </p:spPr>
      </p:pic>
      <p:pic>
        <p:nvPicPr>
          <p:cNvPr id="27" name="図 26">
            <a:extLst>
              <a:ext uri="{FF2B5EF4-FFF2-40B4-BE49-F238E27FC236}">
                <a16:creationId xmlns:a16="http://schemas.microsoft.com/office/drawing/2014/main" id="{472533B9-1F01-47A8-85F2-2CD0C3196A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93374" y="2483209"/>
            <a:ext cx="3154715" cy="2199160"/>
          </a:xfrm>
          <a:prstGeom prst="rect">
            <a:avLst/>
          </a:prstGeom>
        </p:spPr>
      </p:pic>
      <p:sp>
        <p:nvSpPr>
          <p:cNvPr id="30" name="正方形/長方形 29">
            <a:extLst>
              <a:ext uri="{FF2B5EF4-FFF2-40B4-BE49-F238E27FC236}">
                <a16:creationId xmlns:a16="http://schemas.microsoft.com/office/drawing/2014/main" id="{1AC78372-6144-442F-A939-974C64268914}"/>
              </a:ext>
            </a:extLst>
          </p:cNvPr>
          <p:cNvSpPr/>
          <p:nvPr/>
        </p:nvSpPr>
        <p:spPr>
          <a:xfrm>
            <a:off x="164345" y="4497585"/>
            <a:ext cx="5041639" cy="830997"/>
          </a:xfrm>
          <a:prstGeom prst="rect">
            <a:avLst/>
          </a:prstGeom>
        </p:spPr>
        <p:txBody>
          <a:bodyPr wrap="square">
            <a:spAutoFit/>
          </a:bodyPr>
          <a:lstStyle/>
          <a:p>
            <a:pPr>
              <a:defRPr/>
            </a:pPr>
            <a:r>
              <a:rPr lang="ja-JP" altLang="en-US" sz="1600" i="0" dirty="0">
                <a:effectLst/>
                <a:latin typeface="Meiryo UI" panose="020B0604030504040204" pitchFamily="50" charset="-128"/>
                <a:ea typeface="Meiryo UI" panose="020B0604030504040204" pitchFamily="50" charset="-128"/>
              </a:rPr>
              <a:t>■</a:t>
            </a:r>
            <a:r>
              <a:rPr lang="ja-JP" altLang="en-US" sz="1600" b="0" i="0" dirty="0">
                <a:effectLst/>
                <a:latin typeface="Meiryo UI" panose="020B0604030504040204" pitchFamily="50" charset="-128"/>
                <a:ea typeface="Meiryo UI" panose="020B0604030504040204" pitchFamily="50" charset="-128"/>
              </a:rPr>
              <a:t>おおさか</a:t>
            </a:r>
            <a:r>
              <a:rPr lang="ja-JP" altLang="en-US" sz="1600" b="0" i="0" dirty="0">
                <a:solidFill>
                  <a:srgbClr val="222222"/>
                </a:solidFill>
                <a:effectLst/>
                <a:latin typeface="Meiryo UI" panose="020B0604030504040204" pitchFamily="50" charset="-128"/>
                <a:ea typeface="Meiryo UI" panose="020B0604030504040204" pitchFamily="50" charset="-128"/>
              </a:rPr>
              <a:t>食品ロス削減パートナーシップ事業者</a:t>
            </a:r>
          </a:p>
          <a:p>
            <a:pPr>
              <a:defRPr/>
            </a:pPr>
            <a:r>
              <a:rPr lang="ja-JP" altLang="en-US" sz="1600" b="0" i="0" dirty="0">
                <a:solidFill>
                  <a:srgbClr val="222222"/>
                </a:solidFill>
                <a:effectLst/>
                <a:latin typeface="Meiryo UI" panose="020B0604030504040204" pitchFamily="50" charset="-128"/>
                <a:ea typeface="Meiryo UI" panose="020B0604030504040204" pitchFamily="50" charset="-128"/>
              </a:rPr>
              <a:t>■食品ロス削減の取組に関心のある事業者及び個人</a:t>
            </a:r>
          </a:p>
          <a:p>
            <a:pPr algn="l"/>
            <a:r>
              <a:rPr lang="ja-JP" altLang="en-US" sz="1600" b="0" i="0" dirty="0">
                <a:solidFill>
                  <a:srgbClr val="222222"/>
                </a:solidFill>
                <a:effectLst/>
                <a:latin typeface="Meiryo UI" panose="020B0604030504040204" pitchFamily="50" charset="-128"/>
                <a:ea typeface="Meiryo UI" panose="020B0604030504040204" pitchFamily="50" charset="-128"/>
              </a:rPr>
              <a:t>■市町村担当者</a:t>
            </a:r>
          </a:p>
        </p:txBody>
      </p:sp>
      <p:pic>
        <p:nvPicPr>
          <p:cNvPr id="9" name="図 8">
            <a:extLst>
              <a:ext uri="{FF2B5EF4-FFF2-40B4-BE49-F238E27FC236}">
                <a16:creationId xmlns:a16="http://schemas.microsoft.com/office/drawing/2014/main" id="{8CB09BD7-6371-45D2-9E1F-5E77CC49FD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67743" y="9964730"/>
            <a:ext cx="784033" cy="784033"/>
          </a:xfrm>
          <a:prstGeom prst="rect">
            <a:avLst/>
          </a:prstGeom>
        </p:spPr>
      </p:pic>
      <p:grpSp>
        <p:nvGrpSpPr>
          <p:cNvPr id="11" name="グループ化 10">
            <a:extLst>
              <a:ext uri="{FF2B5EF4-FFF2-40B4-BE49-F238E27FC236}">
                <a16:creationId xmlns:a16="http://schemas.microsoft.com/office/drawing/2014/main" id="{6A4BB1D5-8FD8-49E9-A6E7-81323C417089}"/>
              </a:ext>
            </a:extLst>
          </p:cNvPr>
          <p:cNvGrpSpPr/>
          <p:nvPr/>
        </p:nvGrpSpPr>
        <p:grpSpPr>
          <a:xfrm>
            <a:off x="3996192" y="5444140"/>
            <a:ext cx="3613962" cy="2099047"/>
            <a:chOff x="3887786" y="5135985"/>
            <a:chExt cx="3701955" cy="2099047"/>
          </a:xfrm>
        </p:grpSpPr>
        <p:pic>
          <p:nvPicPr>
            <p:cNvPr id="7" name="図 6">
              <a:extLst>
                <a:ext uri="{FF2B5EF4-FFF2-40B4-BE49-F238E27FC236}">
                  <a16:creationId xmlns:a16="http://schemas.microsoft.com/office/drawing/2014/main" id="{A750943D-B72D-44A2-A2EB-9C9ABF02F27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7786" y="5135985"/>
              <a:ext cx="3701955" cy="2099047"/>
            </a:xfrm>
            <a:prstGeom prst="rect">
              <a:avLst/>
            </a:prstGeom>
          </p:spPr>
        </p:pic>
        <p:sp>
          <p:nvSpPr>
            <p:cNvPr id="3" name="正方形/長方形 2">
              <a:extLst>
                <a:ext uri="{FF2B5EF4-FFF2-40B4-BE49-F238E27FC236}">
                  <a16:creationId xmlns:a16="http://schemas.microsoft.com/office/drawing/2014/main" id="{C0628BA3-4239-4D59-BA30-FED01B597FD7}"/>
                </a:ext>
              </a:extLst>
            </p:cNvPr>
            <p:cNvSpPr/>
            <p:nvPr/>
          </p:nvSpPr>
          <p:spPr>
            <a:xfrm>
              <a:off x="3887786" y="5453856"/>
              <a:ext cx="720790" cy="5213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矢印コネクタ 21">
              <a:extLst>
                <a:ext uri="{FF2B5EF4-FFF2-40B4-BE49-F238E27FC236}">
                  <a16:creationId xmlns:a16="http://schemas.microsoft.com/office/drawing/2014/main" id="{BB5F034B-AD9C-4D37-8115-CF3904DD2549}"/>
                </a:ext>
              </a:extLst>
            </p:cNvPr>
            <p:cNvCxnSpPr>
              <a:cxnSpLocks/>
            </p:cNvCxnSpPr>
            <p:nvPr/>
          </p:nvCxnSpPr>
          <p:spPr>
            <a:xfrm flipV="1">
              <a:off x="4523232" y="5981302"/>
              <a:ext cx="0" cy="90717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CD465F09-1FB7-43F4-9972-97F8E6537073}"/>
                </a:ext>
              </a:extLst>
            </p:cNvPr>
            <p:cNvCxnSpPr>
              <a:cxnSpLocks/>
            </p:cNvCxnSpPr>
            <p:nvPr/>
          </p:nvCxnSpPr>
          <p:spPr>
            <a:xfrm>
              <a:off x="4110303" y="6888480"/>
              <a:ext cx="421893"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60D8096F-20BD-4947-858F-94C26426DAA7}"/>
                </a:ext>
              </a:extLst>
            </p:cNvPr>
            <p:cNvCxnSpPr>
              <a:cxnSpLocks/>
            </p:cNvCxnSpPr>
            <p:nvPr/>
          </p:nvCxnSpPr>
          <p:spPr>
            <a:xfrm>
              <a:off x="4125723" y="6888480"/>
              <a:ext cx="0" cy="21349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09331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0E349D70-9809-4A25-A6B5-B7DBECA57380}"/>
              </a:ext>
            </a:extLst>
          </p:cNvPr>
          <p:cNvSpPr/>
          <p:nvPr/>
        </p:nvSpPr>
        <p:spPr>
          <a:xfrm>
            <a:off x="189474" y="341376"/>
            <a:ext cx="7371902" cy="6902565"/>
          </a:xfrm>
          <a:prstGeom prst="roundRect">
            <a:avLst>
              <a:gd name="adj" fmla="val 1572"/>
            </a:avLst>
          </a:prstGeom>
          <a:solidFill>
            <a:schemeClr val="bg1"/>
          </a:solidFill>
          <a:ln w="57150">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87680227"/>
              </p:ext>
            </p:extLst>
          </p:nvPr>
        </p:nvGraphicFramePr>
        <p:xfrm>
          <a:off x="214199" y="9867267"/>
          <a:ext cx="6256412" cy="944880"/>
        </p:xfrm>
        <a:graphic>
          <a:graphicData uri="http://schemas.openxmlformats.org/drawingml/2006/table">
            <a:tbl>
              <a:tblPr firstRow="1" bandRow="1">
                <a:tableStyleId>{5FD0F851-EC5A-4D38-B0AD-8093EC10F338}</a:tableStyleId>
              </a:tblPr>
              <a:tblGrid>
                <a:gridCol w="1377350">
                  <a:extLst>
                    <a:ext uri="{9D8B030D-6E8A-4147-A177-3AD203B41FA5}">
                      <a16:colId xmlns:a16="http://schemas.microsoft.com/office/drawing/2014/main" val="191090073"/>
                    </a:ext>
                  </a:extLst>
                </a:gridCol>
                <a:gridCol w="4879062">
                  <a:extLst>
                    <a:ext uri="{9D8B030D-6E8A-4147-A177-3AD203B41FA5}">
                      <a16:colId xmlns:a16="http://schemas.microsoft.com/office/drawing/2014/main" val="2178538641"/>
                    </a:ext>
                  </a:extLst>
                </a:gridCol>
              </a:tblGrid>
              <a:tr h="839280">
                <a:tc>
                  <a:txBody>
                    <a:bodyPr/>
                    <a:lstStyle/>
                    <a:p>
                      <a:pPr algn="ctr"/>
                      <a:r>
                        <a:rPr kumimoji="1" lang="ja-JP" altLang="en-US" sz="1600" dirty="0">
                          <a:latin typeface="Meiryo UI" panose="020B0604030504040204" pitchFamily="50" charset="-128"/>
                          <a:ea typeface="Meiryo UI" panose="020B0604030504040204" pitchFamily="50" charset="-128"/>
                        </a:rPr>
                        <a:t>主催・</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600" dirty="0">
                          <a:latin typeface="Meiryo UI" panose="020B0604030504040204" pitchFamily="50" charset="-128"/>
                          <a:ea typeface="Meiryo UI" panose="020B0604030504040204" pitchFamily="50" charset="-128"/>
                        </a:rPr>
                        <a:t>問合せ先</a:t>
                      </a:r>
                      <a:endParaRPr kumimoji="1" lang="ja-JP" altLang="en-US" sz="1600" b="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400" b="0" dirty="0">
                          <a:latin typeface="Meiryo UI" panose="020B0604030504040204" pitchFamily="50" charset="-128"/>
                          <a:ea typeface="Meiryo UI" panose="020B0604030504040204" pitchFamily="50" charset="-128"/>
                        </a:rPr>
                        <a:t>大阪府 環境農林水産部流通対策室 ブランド戦略推進課</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b="0" dirty="0">
                          <a:latin typeface="Meiryo UI" panose="020B0604030504040204" pitchFamily="50" charset="-128"/>
                          <a:ea typeface="Meiryo UI" panose="020B0604030504040204" pitchFamily="50" charset="-128"/>
                        </a:rPr>
                        <a:t>総務・企画グループ</a:t>
                      </a:r>
                      <a:endParaRPr kumimoji="1" lang="en-US" altLang="ja-JP" sz="1400" b="0" dirty="0">
                        <a:latin typeface="Meiryo UI" panose="020B0604030504040204" pitchFamily="50" charset="-128"/>
                        <a:ea typeface="Meiryo UI" panose="020B0604030504040204" pitchFamily="50" charset="-128"/>
                      </a:endParaRPr>
                    </a:p>
                    <a:p>
                      <a:r>
                        <a:rPr kumimoji="1" lang="en-US" altLang="ja-JP" sz="1400" b="0" dirty="0">
                          <a:latin typeface="Meiryo UI" panose="020B0604030504040204" pitchFamily="50" charset="-128"/>
                          <a:ea typeface="Meiryo UI" panose="020B0604030504040204" pitchFamily="50" charset="-128"/>
                        </a:rPr>
                        <a:t>TEL:06-6210-9607</a:t>
                      </a:r>
                      <a:r>
                        <a:rPr kumimoji="1" lang="ja-JP" altLang="en-US" sz="1400" b="0" dirty="0">
                          <a:latin typeface="Meiryo UI" panose="020B0604030504040204" pitchFamily="50" charset="-128"/>
                          <a:ea typeface="Meiryo UI" panose="020B0604030504040204" pitchFamily="50" charset="-128"/>
                        </a:rPr>
                        <a:t>　　</a:t>
                      </a:r>
                      <a:r>
                        <a:rPr kumimoji="1" lang="en-US" altLang="ja-JP" sz="1400" b="0" dirty="0">
                          <a:latin typeface="Meiryo UI" panose="020B0604030504040204" pitchFamily="50" charset="-128"/>
                          <a:ea typeface="Meiryo UI" panose="020B0604030504040204" pitchFamily="50" charset="-128"/>
                        </a:rPr>
                        <a:t>FAX:06-6210-9604</a:t>
                      </a:r>
                    </a:p>
                    <a:p>
                      <a:r>
                        <a:rPr kumimoji="1" lang="en-US" altLang="ja-JP" sz="1400" b="0" dirty="0">
                          <a:latin typeface="Meiryo UI" panose="020B0604030504040204" pitchFamily="50" charset="-128"/>
                          <a:ea typeface="Meiryo UI" panose="020B0604030504040204" pitchFamily="50" charset="-128"/>
                        </a:rPr>
                        <a:t>Mail: ryutsutaisaku-g02@gbox.pref.osaka.lg.jp</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65450900"/>
                  </a:ext>
                </a:extLst>
              </a:tr>
            </a:tbl>
          </a:graphicData>
        </a:graphic>
      </p:graphicFrame>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93437" y="9867267"/>
            <a:ext cx="967939" cy="966913"/>
          </a:xfrm>
          <a:prstGeom prst="rect">
            <a:avLst/>
          </a:prstGeom>
        </p:spPr>
      </p:pic>
      <p:sp>
        <p:nvSpPr>
          <p:cNvPr id="21" name="角丸四角形 20"/>
          <p:cNvSpPr/>
          <p:nvPr/>
        </p:nvSpPr>
        <p:spPr>
          <a:xfrm>
            <a:off x="165090" y="311015"/>
            <a:ext cx="2106212" cy="45563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プログラム（予定）</a:t>
            </a:r>
          </a:p>
        </p:txBody>
      </p:sp>
      <p:sp>
        <p:nvSpPr>
          <p:cNvPr id="24" name="正方形/長方形 23"/>
          <p:cNvSpPr/>
          <p:nvPr/>
        </p:nvSpPr>
        <p:spPr>
          <a:xfrm>
            <a:off x="2371400" y="427479"/>
            <a:ext cx="4826000" cy="461665"/>
          </a:xfrm>
          <a:prstGeom prst="rect">
            <a:avLst/>
          </a:prstGeom>
        </p:spPr>
        <p:txBody>
          <a:bodyPr wrap="square">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進行上、発表時間や順番が前後するなど変更の可能性がございますので、</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ご了承ください。</a:t>
            </a:r>
            <a:endParaRPr lang="en-US" altLang="ja-JP" sz="1200" dirty="0">
              <a:latin typeface="Meiryo UI" panose="020B0604030504040204" pitchFamily="50" charset="-128"/>
              <a:ea typeface="Meiryo UI" panose="020B0604030504040204" pitchFamily="50" charset="-128"/>
            </a:endParaRPr>
          </a:p>
        </p:txBody>
      </p:sp>
      <p:sp>
        <p:nvSpPr>
          <p:cNvPr id="16" name="角丸四角形 15"/>
          <p:cNvSpPr/>
          <p:nvPr/>
        </p:nvSpPr>
        <p:spPr>
          <a:xfrm>
            <a:off x="189474" y="7699682"/>
            <a:ext cx="1414101" cy="34455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19007"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留意点</a:t>
            </a:r>
          </a:p>
        </p:txBody>
      </p:sp>
      <p:sp>
        <p:nvSpPr>
          <p:cNvPr id="26" name="正方形/長方形 25"/>
          <p:cNvSpPr/>
          <p:nvPr/>
        </p:nvSpPr>
        <p:spPr>
          <a:xfrm>
            <a:off x="124123" y="8062402"/>
            <a:ext cx="6256412" cy="1798313"/>
          </a:xfrm>
          <a:prstGeom prst="rect">
            <a:avLst/>
          </a:prstGeom>
        </p:spPr>
        <p:txBody>
          <a:bodyPr wrap="square">
            <a:spAutoFit/>
          </a:bodyPr>
          <a:lstStyle/>
          <a:p>
            <a:pPr>
              <a:lnSpc>
                <a:spcPts val="21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天候などの影響により、</a:t>
            </a:r>
            <a:r>
              <a:rPr lang="ja-JP" altLang="en-US" sz="1400" b="1" u="sng" dirty="0">
                <a:solidFill>
                  <a:srgbClr val="FF0000"/>
                </a:solidFill>
                <a:latin typeface="Meiryo UI" panose="020B0604030504040204" pitchFamily="50" charset="-128"/>
                <a:ea typeface="Meiryo UI" panose="020B0604030504040204" pitchFamily="50" charset="-128"/>
              </a:rPr>
              <a:t>中止・延期となる可能性</a:t>
            </a:r>
            <a:r>
              <a:rPr lang="ja-JP" altLang="en-US" sz="1400" dirty="0">
                <a:latin typeface="Meiryo UI" panose="020B0604030504040204" pitchFamily="50" charset="-128"/>
                <a:ea typeface="Meiryo UI" panose="020B0604030504040204" pitchFamily="50" charset="-128"/>
              </a:rPr>
              <a:t>があります。</a:t>
            </a:r>
            <a:endParaRPr lang="en-US" altLang="ja-JP" sz="1400" dirty="0">
              <a:latin typeface="Meiryo UI" panose="020B0604030504040204" pitchFamily="50" charset="-128"/>
              <a:ea typeface="Meiryo UI" panose="020B0604030504040204" pitchFamily="50" charset="-128"/>
            </a:endParaRPr>
          </a:p>
          <a:p>
            <a:pPr>
              <a:lnSpc>
                <a:spcPts val="1900"/>
              </a:lnSpc>
            </a:pPr>
            <a:r>
              <a:rPr lang="ja-JP" altLang="en-US" sz="1400" b="1" dirty="0">
                <a:solidFill>
                  <a:srgbClr val="FF0000"/>
                </a:solidFill>
                <a:latin typeface="Meiryo UI" panose="020B0604030504040204" pitchFamily="50" charset="-128"/>
                <a:ea typeface="Meiryo UI" panose="020B0604030504040204" pitchFamily="50" charset="-128"/>
              </a:rPr>
              <a:t>　 </a:t>
            </a:r>
            <a:r>
              <a:rPr lang="ja-JP" altLang="en-US" sz="1400" b="1" u="sng" dirty="0">
                <a:solidFill>
                  <a:srgbClr val="FF0000"/>
                </a:solidFill>
                <a:latin typeface="Meiryo UI" panose="020B0604030504040204" pitchFamily="50" charset="-128"/>
                <a:ea typeface="Meiryo UI" panose="020B0604030504040204" pitchFamily="50" charset="-128"/>
              </a:rPr>
              <a:t>交流会の開催に関する最新情報はホームページに掲載しますので、随時ご確認く </a:t>
            </a:r>
            <a:endParaRPr lang="en-US" altLang="ja-JP" sz="1400" b="1" u="sng" dirty="0">
              <a:solidFill>
                <a:srgbClr val="FF0000"/>
              </a:solidFill>
              <a:latin typeface="Meiryo UI" panose="020B0604030504040204" pitchFamily="50" charset="-128"/>
              <a:ea typeface="Meiryo UI" panose="020B0604030504040204" pitchFamily="50" charset="-128"/>
            </a:endParaRPr>
          </a:p>
          <a:p>
            <a:pPr>
              <a:lnSpc>
                <a:spcPts val="1900"/>
              </a:lnSpc>
            </a:pPr>
            <a:r>
              <a:rPr lang="en-US" altLang="ja-JP" sz="1400" b="1" dirty="0">
                <a:solidFill>
                  <a:srgbClr val="FF0000"/>
                </a:solidFill>
                <a:latin typeface="Meiryo UI" panose="020B0604030504040204" pitchFamily="50" charset="-128"/>
                <a:ea typeface="Meiryo UI" panose="020B0604030504040204" pitchFamily="50" charset="-128"/>
              </a:rPr>
              <a:t>   </a:t>
            </a:r>
            <a:r>
              <a:rPr lang="ja-JP" altLang="en-US" sz="1400" b="1" u="sng" dirty="0">
                <a:solidFill>
                  <a:srgbClr val="FF0000"/>
                </a:solidFill>
                <a:latin typeface="Meiryo UI" panose="020B0604030504040204" pitchFamily="50" charset="-128"/>
                <a:ea typeface="Meiryo UI" panose="020B0604030504040204" pitchFamily="50" charset="-128"/>
              </a:rPr>
              <a:t>ださい。</a:t>
            </a:r>
            <a:endParaRPr lang="en-US" altLang="ja-JP" sz="1400" b="1" u="sng" dirty="0">
              <a:solidFill>
                <a:srgbClr val="FF0000"/>
              </a:solidFill>
              <a:latin typeface="Meiryo UI" panose="020B0604030504040204" pitchFamily="50" charset="-128"/>
              <a:ea typeface="Meiryo UI" panose="020B0604030504040204" pitchFamily="50" charset="-128"/>
            </a:endParaRPr>
          </a:p>
          <a:p>
            <a:pPr>
              <a:lnSpc>
                <a:spcPts val="19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申込にあたりご提出いただいた個人情報は、本交流会の運営以外の目的には使用</a:t>
            </a:r>
            <a:endParaRPr lang="en-US" altLang="ja-JP" sz="1400" dirty="0">
              <a:latin typeface="Meiryo UI" panose="020B0604030504040204" pitchFamily="50" charset="-128"/>
              <a:ea typeface="Meiryo UI" panose="020B0604030504040204" pitchFamily="50" charset="-128"/>
            </a:endParaRPr>
          </a:p>
          <a:p>
            <a:pPr>
              <a:lnSpc>
                <a:spcPts val="19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しません。</a:t>
            </a:r>
            <a:endParaRPr lang="en-US" altLang="ja-JP" sz="1400" dirty="0">
              <a:latin typeface="Meiryo UI" panose="020B0604030504040204" pitchFamily="50" charset="-128"/>
              <a:ea typeface="Meiryo UI" panose="020B0604030504040204" pitchFamily="50" charset="-128"/>
            </a:endParaRPr>
          </a:p>
          <a:p>
            <a:pPr>
              <a:lnSpc>
                <a:spcPts val="19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参加にあたり配慮を希望する方はお下記お問い合わせ先まで事前にご相談ください。</a:t>
            </a:r>
            <a:endParaRPr lang="en-US" altLang="ja-JP" sz="1400" dirty="0">
              <a:latin typeface="Meiryo UI" panose="020B0604030504040204" pitchFamily="50" charset="-128"/>
              <a:ea typeface="Meiryo UI" panose="020B0604030504040204" pitchFamily="50" charset="-128"/>
            </a:endParaRPr>
          </a:p>
          <a:p>
            <a:pPr>
              <a:lnSpc>
                <a:spcPts val="1900"/>
              </a:lnSpc>
              <a:spcAft>
                <a:spcPts val="600"/>
              </a:spcAft>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当日の映像や音声等を</a:t>
            </a:r>
            <a:r>
              <a:rPr lang="ja-JP" altLang="en-US" sz="1400" b="1" u="sng" dirty="0">
                <a:solidFill>
                  <a:srgbClr val="FF0000"/>
                </a:solidFill>
                <a:latin typeface="Meiryo UI" panose="020B0604030504040204" pitchFamily="50" charset="-128"/>
                <a:ea typeface="Meiryo UI" panose="020B0604030504040204" pitchFamily="50" charset="-128"/>
              </a:rPr>
              <a:t>記録のため録画する予定</a:t>
            </a:r>
            <a:r>
              <a:rPr lang="ja-JP" altLang="en-US" sz="1400" dirty="0">
                <a:latin typeface="Meiryo UI" panose="020B0604030504040204" pitchFamily="50" charset="-128"/>
                <a:ea typeface="Meiryo UI" panose="020B0604030504040204" pitchFamily="50" charset="-128"/>
              </a:rPr>
              <a:t>ですので、ご了承ください。</a:t>
            </a:r>
            <a:endParaRPr lang="en-US" altLang="ja-JP" sz="14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40849A63-497E-48A0-BDB8-A920CF2B6848}"/>
              </a:ext>
            </a:extLst>
          </p:cNvPr>
          <p:cNvSpPr txBox="1"/>
          <p:nvPr/>
        </p:nvSpPr>
        <p:spPr>
          <a:xfrm>
            <a:off x="6413270" y="8209072"/>
            <a:ext cx="1082620" cy="415498"/>
          </a:xfrm>
          <a:prstGeom prst="rect">
            <a:avLst/>
          </a:prstGeom>
          <a:noFill/>
        </p:spPr>
        <p:txBody>
          <a:bodyPr wrap="square" rtlCol="0">
            <a:spAutoFit/>
          </a:bodyPr>
          <a:lstStyle/>
          <a:p>
            <a:r>
              <a:rPr kumimoji="1" lang="ja-JP" altLang="en-US" sz="1050" dirty="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交流会</a:t>
            </a:r>
            <a:endParaRPr kumimoji="1"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kumimoji="1" lang="en-US" altLang="ja-JP" sz="1050" dirty="0">
                <a:latin typeface="BIZ UDPゴシック" panose="020B0400000000000000" pitchFamily="50" charset="-128"/>
                <a:ea typeface="BIZ UDPゴシック" panose="020B0400000000000000" pitchFamily="50" charset="-128"/>
              </a:rPr>
              <a:t>HP</a:t>
            </a:r>
            <a:r>
              <a:rPr kumimoji="1" lang="ja-JP" altLang="en-US" sz="1050" dirty="0">
                <a:latin typeface="BIZ UDPゴシック" panose="020B0400000000000000" pitchFamily="50" charset="-128"/>
                <a:ea typeface="BIZ UDPゴシック" panose="020B0400000000000000" pitchFamily="50" charset="-128"/>
              </a:rPr>
              <a:t>は</a:t>
            </a:r>
            <a:r>
              <a:rPr lang="ja-JP" altLang="en-US" sz="1050" dirty="0">
                <a:latin typeface="BIZ UDPゴシック" panose="020B0400000000000000" pitchFamily="50" charset="-128"/>
                <a:ea typeface="BIZ UDPゴシック" panose="020B0400000000000000" pitchFamily="50" charset="-128"/>
              </a:rPr>
              <a:t>こちら</a:t>
            </a:r>
            <a:endParaRPr kumimoji="1" lang="ja-JP" altLang="en-US" sz="1050" dirty="0">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1C5BDD57-5782-45E2-BC9C-B5B9341030BD}"/>
              </a:ext>
            </a:extLst>
          </p:cNvPr>
          <p:cNvSpPr txBox="1"/>
          <p:nvPr/>
        </p:nvSpPr>
        <p:spPr>
          <a:xfrm>
            <a:off x="366527" y="953169"/>
            <a:ext cx="7409048" cy="6078587"/>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1</a:t>
            </a:r>
            <a:r>
              <a:rPr lang="en-US" altLang="ja-JP" sz="1600" b="1" dirty="0">
                <a:latin typeface="Meiryo UI" panose="020B0604030504040204" pitchFamily="50" charset="-128"/>
                <a:ea typeface="Meiryo UI" panose="020B0604030504040204" pitchFamily="50" charset="-128"/>
              </a:rPr>
              <a:t>4</a:t>
            </a:r>
            <a:r>
              <a:rPr kumimoji="1"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0</a:t>
            </a:r>
            <a:r>
              <a:rPr kumimoji="1" lang="en-US" altLang="ja-JP" sz="1600" b="1" dirty="0">
                <a:latin typeface="Meiryo UI" panose="020B0604030504040204" pitchFamily="50" charset="-128"/>
                <a:ea typeface="Meiryo UI" panose="020B0604030504040204" pitchFamily="50" charset="-128"/>
              </a:rPr>
              <a:t>0  </a:t>
            </a:r>
            <a:r>
              <a:rPr kumimoji="1" lang="ja-JP" altLang="en-US"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開会</a:t>
            </a:r>
            <a:r>
              <a:rPr kumimoji="1" lang="ja-JP" altLang="en-US" sz="1600" b="1" dirty="0">
                <a:latin typeface="Meiryo UI" panose="020B0604030504040204" pitchFamily="50" charset="-128"/>
                <a:ea typeface="Meiryo UI" panose="020B0604030504040204" pitchFamily="50" charset="-128"/>
              </a:rPr>
              <a:t>挨拶</a:t>
            </a:r>
            <a:r>
              <a:rPr kumimoji="1" lang="en-US" altLang="ja-JP" sz="1600" b="1"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大阪府　環境農林水産部　流通対策室　ブランド戦略推進課長</a:t>
            </a:r>
            <a:r>
              <a:rPr kumimoji="1" lang="en-US" altLang="ja-JP" sz="1400" b="0" dirty="0">
                <a:latin typeface="Meiryo UI" panose="020B0604030504040204" pitchFamily="50" charset="-128"/>
                <a:ea typeface="Meiryo UI" panose="020B0604030504040204" pitchFamily="50" charset="-128"/>
              </a:rPr>
              <a:t>)</a:t>
            </a:r>
          </a:p>
          <a:p>
            <a:endParaRPr kumimoji="1" lang="en-US" altLang="ja-JP" sz="1400" b="0" dirty="0">
              <a:latin typeface="Meiryo UI" panose="020B0604030504040204" pitchFamily="50" charset="-128"/>
              <a:ea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rPr>
              <a:t>14</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05</a:t>
            </a:r>
            <a:r>
              <a:rPr lang="ja-JP" altLang="en-US" sz="1600" b="1" dirty="0">
                <a:latin typeface="Meiryo UI" panose="020B0604030504040204" pitchFamily="50" charset="-128"/>
                <a:ea typeface="Meiryo UI" panose="020B0604030504040204" pitchFamily="50" charset="-128"/>
              </a:rPr>
              <a:t>　　　</a:t>
            </a:r>
            <a:r>
              <a:rPr lang="en-US" altLang="ja-JP" sz="1600" b="1" dirty="0">
                <a:latin typeface="Meiryo UI" panose="020B0604030504040204" pitchFamily="50" charset="-128"/>
                <a:ea typeface="Meiryo UI" panose="020B0604030504040204" pitchFamily="50" charset="-128"/>
              </a:rPr>
              <a:t>QUINTBRIDGE</a:t>
            </a:r>
            <a:r>
              <a:rPr lang="ja-JP" altLang="en-US" sz="1600" b="1" dirty="0">
                <a:latin typeface="Meiryo UI" panose="020B0604030504040204" pitchFamily="50" charset="-128"/>
                <a:ea typeface="Meiryo UI" panose="020B0604030504040204" pitchFamily="50" charset="-128"/>
              </a:rPr>
              <a:t>施設紹介</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QUINTBRIDGE</a:t>
            </a:r>
            <a:r>
              <a:rPr lang="ja-JP" altLang="en-US" sz="1400" dirty="0">
                <a:latin typeface="Meiryo UI" panose="020B0604030504040204" pitchFamily="50" charset="-128"/>
                <a:ea typeface="Meiryo UI" panose="020B0604030504040204" pitchFamily="50" charset="-128"/>
              </a:rPr>
              <a:t>事務局）　</a:t>
            </a:r>
            <a:endParaRPr lang="en-US" altLang="ja-JP" sz="14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endParaRPr kumimoji="1" lang="en-US" altLang="ja-JP" sz="1400" b="0" dirty="0">
              <a:latin typeface="Meiryo UI" panose="020B0604030504040204" pitchFamily="50" charset="-128"/>
              <a:ea typeface="Meiryo UI" panose="020B0604030504040204" pitchFamily="50" charset="-128"/>
            </a:endParaRPr>
          </a:p>
          <a:p>
            <a:pPr>
              <a:lnSpc>
                <a:spcPct val="150000"/>
              </a:lnSpc>
            </a:pPr>
            <a:r>
              <a:rPr kumimoji="1" lang="en-US" altLang="ja-JP" sz="1600" b="1" dirty="0">
                <a:latin typeface="Meiryo UI" panose="020B0604030504040204" pitchFamily="50" charset="-128"/>
                <a:ea typeface="Meiryo UI" panose="020B0604030504040204" pitchFamily="50" charset="-128"/>
              </a:rPr>
              <a:t>14</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10</a:t>
            </a:r>
            <a:r>
              <a:rPr kumimoji="1" lang="ja-JP" altLang="en-US" sz="1600" b="1"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第１部　パートナー事業者</a:t>
            </a:r>
            <a:r>
              <a:rPr kumimoji="1" lang="ja-JP" altLang="en-US" sz="1600" b="1" dirty="0">
                <a:latin typeface="Meiryo UI" panose="020B0604030504040204" pitchFamily="50" charset="-128"/>
                <a:ea typeface="Meiryo UI" panose="020B0604030504040204" pitchFamily="50" charset="-128"/>
              </a:rPr>
              <a:t>の取組のご紹介</a:t>
            </a:r>
            <a:endParaRPr kumimoji="1" lang="en-US" altLang="ja-JP" sz="1600" b="1"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kumimoji="1"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br>
              <a:rPr lang="en-US" altLang="ja-JP" sz="1400" dirty="0">
                <a:latin typeface="Meiryo UI" panose="020B0604030504040204" pitchFamily="50" charset="-128"/>
                <a:ea typeface="Meiryo UI" panose="020B0604030504040204" pitchFamily="50" charset="-128"/>
              </a:rPr>
            </a:b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endParaRPr lang="en-US" altLang="ja-JP" sz="1400" dirty="0">
              <a:latin typeface="Meiryo UI" panose="020B0604030504040204" pitchFamily="50" charset="-128"/>
              <a:ea typeface="Meiryo UI" panose="020B0604030504040204" pitchFamily="50" charset="-128"/>
            </a:endParaRPr>
          </a:p>
          <a:p>
            <a:pPr>
              <a:lnSpc>
                <a:spcPct val="150000"/>
              </a:lnSpc>
            </a:pPr>
            <a:br>
              <a:rPr lang="en-US" altLang="ja-JP" sz="1600" dirty="0">
                <a:latin typeface="Meiryo UI" panose="020B0604030504040204" pitchFamily="50" charset="-128"/>
                <a:ea typeface="Meiryo UI" panose="020B0604030504040204" pitchFamily="50" charset="-128"/>
              </a:rPr>
            </a:br>
            <a:endParaRPr lang="en-US" altLang="ja-JP" sz="1600" dirty="0">
              <a:latin typeface="Meiryo UI" panose="020B0604030504040204" pitchFamily="50" charset="-128"/>
              <a:ea typeface="Meiryo UI" panose="020B0604030504040204" pitchFamily="50" charset="-128"/>
            </a:endParaRPr>
          </a:p>
          <a:p>
            <a:pPr>
              <a:lnSpc>
                <a:spcPct val="150000"/>
              </a:lnSpc>
            </a:pPr>
            <a:endParaRPr kumimoji="1" lang="en-US" altLang="ja-JP" sz="1600" b="1" dirty="0">
              <a:latin typeface="Meiryo UI" panose="020B0604030504040204" pitchFamily="50" charset="-128"/>
              <a:ea typeface="Meiryo UI" panose="020B0604030504040204" pitchFamily="50" charset="-128"/>
            </a:endParaRPr>
          </a:p>
          <a:p>
            <a:pPr>
              <a:lnSpc>
                <a:spcPct val="150000"/>
              </a:lnSpc>
            </a:pPr>
            <a:endParaRPr lang="en-US" altLang="ja-JP" sz="1600" b="1" dirty="0">
              <a:latin typeface="Meiryo UI" panose="020B0604030504040204" pitchFamily="50" charset="-128"/>
              <a:ea typeface="Meiryo UI" panose="020B0604030504040204" pitchFamily="50" charset="-128"/>
            </a:endParaRPr>
          </a:p>
          <a:p>
            <a:pPr>
              <a:lnSpc>
                <a:spcPct val="150000"/>
              </a:lnSpc>
            </a:pPr>
            <a:endParaRPr kumimoji="1" lang="en-US" altLang="ja-JP" sz="1600" b="1" dirty="0">
              <a:latin typeface="Meiryo UI" panose="020B0604030504040204" pitchFamily="50" charset="-128"/>
              <a:ea typeface="Meiryo UI" panose="020B0604030504040204" pitchFamily="50" charset="-128"/>
            </a:endParaRPr>
          </a:p>
          <a:p>
            <a:pPr>
              <a:lnSpc>
                <a:spcPct val="150000"/>
              </a:lnSpc>
            </a:pPr>
            <a:r>
              <a:rPr kumimoji="1" lang="en-US" altLang="ja-JP" sz="1600" b="1" dirty="0">
                <a:latin typeface="Meiryo UI" panose="020B0604030504040204" pitchFamily="50" charset="-128"/>
                <a:ea typeface="Meiryo UI" panose="020B0604030504040204" pitchFamily="50" charset="-128"/>
              </a:rPr>
              <a:t>15</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　　　第２部　意見交換、交流会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途中退出可</a:t>
            </a:r>
            <a:endParaRPr lang="en-US" altLang="ja-JP" sz="1400" dirty="0">
              <a:latin typeface="Meiryo UI" panose="020B0604030504040204" pitchFamily="50" charset="-128"/>
              <a:ea typeface="Meiryo UI" panose="020B0604030504040204" pitchFamily="50" charset="-128"/>
            </a:endParaRPr>
          </a:p>
          <a:p>
            <a:r>
              <a:rPr kumimoji="1" lang="en-US" altLang="ja-JP" sz="1600" b="1" spc="300" dirty="0">
                <a:latin typeface="Meiryo UI" panose="020B0604030504040204" pitchFamily="50" charset="-128"/>
                <a:ea typeface="Meiryo UI" panose="020B0604030504040204" pitchFamily="50" charset="-128"/>
              </a:rPr>
              <a:t>~16:00</a:t>
            </a:r>
            <a:r>
              <a:rPr kumimoji="1" lang="ja-JP" altLang="en-US" sz="1600" b="1" spc="300" dirty="0">
                <a:latin typeface="Meiryo UI" panose="020B0604030504040204" pitchFamily="50" charset="-128"/>
                <a:ea typeface="Meiryo UI" panose="020B0604030504040204" pitchFamily="50" charset="-128"/>
              </a:rPr>
              <a:t>　</a:t>
            </a:r>
            <a:endParaRPr lang="en-US" altLang="ja-JP" sz="1600" b="1"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41CB94D6-8946-4D8A-9303-5F184DFB80FD}"/>
              </a:ext>
            </a:extLst>
          </p:cNvPr>
          <p:cNvSpPr txBox="1"/>
          <p:nvPr/>
        </p:nvSpPr>
        <p:spPr>
          <a:xfrm>
            <a:off x="1555554" y="2182131"/>
            <a:ext cx="4044284" cy="3754874"/>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■一般財団法人　日本気象協会</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気象予測と食品需要予測を活用した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サプライチェーン全体における食品ロスの削減</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■株式会社ロスゼロ</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食品ロス削減に関するロスゼロの取組に関して</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■エイチ・ツー・オー リテイリング株式会社</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地域とともに実現する食品廃棄物削減の取組</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地域共創活動の育て方</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■特定非営利活動法人</a:t>
            </a:r>
            <a:r>
              <a:rPr lang="en-US" altLang="ja-JP" sz="1400" dirty="0" err="1">
                <a:latin typeface="Meiryo UI" panose="020B0604030504040204" pitchFamily="50" charset="-128"/>
                <a:ea typeface="Meiryo UI" panose="020B0604030504040204" pitchFamily="50" charset="-128"/>
              </a:rPr>
              <a:t>DeepPeople</a:t>
            </a:r>
            <a:endParaRPr lang="en-US" altLang="ja-JP" sz="1400" dirty="0">
              <a:latin typeface="Meiryo UI" panose="020B0604030504040204" pitchFamily="50" charset="-128"/>
              <a:ea typeface="Meiryo UI" panose="020B0604030504040204" pitchFamily="50" charset="-128"/>
            </a:endParaRPr>
          </a:p>
          <a:p>
            <a:pPr marL="252000"/>
            <a:r>
              <a:rPr lang="ja-JP" altLang="en-US" sz="1400" dirty="0">
                <a:latin typeface="Meiryo UI" panose="020B0604030504040204" pitchFamily="50" charset="-128"/>
                <a:ea typeface="Meiryo UI" panose="020B0604030504040204" pitchFamily="50" charset="-128"/>
              </a:rPr>
              <a:t>食品ロスについて子どもから大人まで楽しみながら</a:t>
            </a:r>
            <a:endParaRPr lang="en-US" altLang="ja-JP" sz="1400" dirty="0">
              <a:latin typeface="Meiryo UI" panose="020B0604030504040204" pitchFamily="50" charset="-128"/>
              <a:ea typeface="Meiryo UI" panose="020B0604030504040204" pitchFamily="50" charset="-128"/>
            </a:endParaRPr>
          </a:p>
          <a:p>
            <a:pPr marL="252000"/>
            <a:r>
              <a:rPr lang="ja-JP" altLang="en-US" sz="1400" dirty="0">
                <a:latin typeface="Meiryo UI" panose="020B0604030504040204" pitchFamily="50" charset="-128"/>
                <a:ea typeface="Meiryo UI" panose="020B0604030504040204" pitchFamily="50" charset="-128"/>
              </a:rPr>
              <a:t>学べる、当時小学</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年生が考えた</a:t>
            </a:r>
            <a:endParaRPr lang="en-US" altLang="ja-JP" sz="1400" dirty="0">
              <a:latin typeface="Meiryo UI" panose="020B0604030504040204" pitchFamily="50" charset="-128"/>
              <a:ea typeface="Meiryo UI" panose="020B0604030504040204" pitchFamily="50" charset="-128"/>
            </a:endParaRPr>
          </a:p>
          <a:p>
            <a:pPr marL="252000"/>
            <a:r>
              <a:rPr lang="ja-JP" altLang="en-US" sz="1400" dirty="0">
                <a:latin typeface="Meiryo UI" panose="020B0604030504040204" pitchFamily="50" charset="-128"/>
                <a:ea typeface="Meiryo UI" panose="020B0604030504040204" pitchFamily="50" charset="-128"/>
              </a:rPr>
              <a:t>「食べ残し</a:t>
            </a:r>
            <a:r>
              <a:rPr lang="en-US" altLang="ja-JP" sz="1400" dirty="0">
                <a:latin typeface="Meiryo UI" panose="020B0604030504040204" pitchFamily="50" charset="-128"/>
                <a:ea typeface="Meiryo UI" panose="020B0604030504040204" pitchFamily="50" charset="-128"/>
              </a:rPr>
              <a:t>NO</a:t>
            </a:r>
            <a:r>
              <a:rPr lang="ja-JP" altLang="en-US" sz="1400" dirty="0">
                <a:latin typeface="Meiryo UI" panose="020B0604030504040204" pitchFamily="50" charset="-128"/>
                <a:ea typeface="Meiryo UI" panose="020B0604030504040204" pitchFamily="50" charset="-128"/>
              </a:rPr>
              <a:t>ゲーム」を活用した啓発活動や、</a:t>
            </a:r>
            <a:endParaRPr lang="en-US" altLang="ja-JP" sz="1400" dirty="0">
              <a:latin typeface="Meiryo UI" panose="020B0604030504040204" pitchFamily="50" charset="-128"/>
              <a:ea typeface="Meiryo UI" panose="020B0604030504040204" pitchFamily="50" charset="-128"/>
            </a:endParaRPr>
          </a:p>
          <a:p>
            <a:pPr marL="252000"/>
            <a:r>
              <a:rPr lang="ja-JP" altLang="en-US" sz="1400" dirty="0">
                <a:latin typeface="Meiryo UI" panose="020B0604030504040204" pitchFamily="50" charset="-128"/>
                <a:ea typeface="Meiryo UI" panose="020B0604030504040204" pitchFamily="50" charset="-128"/>
              </a:rPr>
              <a:t>子ども食堂</a:t>
            </a:r>
            <a:r>
              <a:rPr lang="en-US" altLang="ja-JP" sz="1400" dirty="0">
                <a:latin typeface="Meiryo UI" panose="020B0604030504040204" pitchFamily="50" charset="-128"/>
                <a:ea typeface="Meiryo UI" panose="020B0604030504040204" pitchFamily="50" charset="-128"/>
              </a:rPr>
              <a:t>150</a:t>
            </a:r>
            <a:r>
              <a:rPr lang="ja-JP" altLang="en-US" sz="1400" dirty="0">
                <a:latin typeface="Meiryo UI" panose="020B0604030504040204" pitchFamily="50" charset="-128"/>
                <a:ea typeface="Meiryo UI" panose="020B0604030504040204" pitchFamily="50" charset="-128"/>
              </a:rPr>
              <a:t>団体以上と繋がり食支援や</a:t>
            </a:r>
            <a:endParaRPr lang="en-US" altLang="ja-JP" sz="1400" dirty="0">
              <a:latin typeface="Meiryo UI" panose="020B0604030504040204" pitchFamily="50" charset="-128"/>
              <a:ea typeface="Meiryo UI" panose="020B0604030504040204" pitchFamily="50" charset="-128"/>
            </a:endParaRPr>
          </a:p>
          <a:p>
            <a:pPr marL="252000"/>
            <a:r>
              <a:rPr lang="ja-JP" altLang="en-US" sz="1400" dirty="0">
                <a:latin typeface="Meiryo UI" panose="020B0604030504040204" pitchFamily="50" charset="-128"/>
                <a:ea typeface="Meiryo UI" panose="020B0604030504040204" pitchFamily="50" charset="-128"/>
              </a:rPr>
              <a:t>食育活動の事例の紹介</a:t>
            </a:r>
            <a:endParaRPr lang="en-US" altLang="ja-JP" sz="1400" dirty="0">
              <a:latin typeface="Meiryo UI" panose="020B0604030504040204" pitchFamily="50" charset="-128"/>
              <a:ea typeface="Meiryo UI" panose="020B0604030504040204" pitchFamily="50" charset="-128"/>
            </a:endParaRPr>
          </a:p>
        </p:txBody>
      </p:sp>
      <p:pic>
        <p:nvPicPr>
          <p:cNvPr id="17" name="Picture 4" descr="一般財団法人 日本気象協会のロゴマーク">
            <a:extLst>
              <a:ext uri="{FF2B5EF4-FFF2-40B4-BE49-F238E27FC236}">
                <a16:creationId xmlns:a16="http://schemas.microsoft.com/office/drawing/2014/main" id="{DF23D470-BA93-4470-A2C1-6BB53230EC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8353" y="2140552"/>
            <a:ext cx="1210872" cy="90815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株式会社ロスゼロのロゴマーク">
            <a:extLst>
              <a:ext uri="{FF2B5EF4-FFF2-40B4-BE49-F238E27FC236}">
                <a16:creationId xmlns:a16="http://schemas.microsoft.com/office/drawing/2014/main" id="{5B642648-BAD2-4F27-8B0F-146932CEA66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55806" y="3155017"/>
            <a:ext cx="1541594" cy="547266"/>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エイチ・ツー・オーリテイリング株式会社のロゴマーク">
            <a:extLst>
              <a:ext uri="{FF2B5EF4-FFF2-40B4-BE49-F238E27FC236}">
                <a16:creationId xmlns:a16="http://schemas.microsoft.com/office/drawing/2014/main" id="{4865EFD5-77C7-4CD7-909E-8376323CC7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5568" y="3808594"/>
            <a:ext cx="976441" cy="800682"/>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特定非営利活動法人Deep Peopleのロゴマーク">
            <a:extLst>
              <a:ext uri="{FF2B5EF4-FFF2-40B4-BE49-F238E27FC236}">
                <a16:creationId xmlns:a16="http://schemas.microsoft.com/office/drawing/2014/main" id="{3FC002EA-78D1-41BB-B620-B72AE8D51E1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19450" y="4932396"/>
            <a:ext cx="1517044" cy="508210"/>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8490F6EB-C016-4E84-B81A-FBA795BD0C67}"/>
              </a:ext>
            </a:extLst>
          </p:cNvPr>
          <p:cNvPicPr>
            <a:picLocks noChangeAspect="1"/>
          </p:cNvPicPr>
          <p:nvPr/>
        </p:nvPicPr>
        <p:blipFill>
          <a:blip r:embed="rId7"/>
          <a:stretch>
            <a:fillRect/>
          </a:stretch>
        </p:blipFill>
        <p:spPr>
          <a:xfrm>
            <a:off x="6531357" y="8711905"/>
            <a:ext cx="1030019" cy="1030019"/>
          </a:xfrm>
          <a:prstGeom prst="rect">
            <a:avLst/>
          </a:prstGeom>
        </p:spPr>
      </p:pic>
    </p:spTree>
    <p:extLst>
      <p:ext uri="{BB962C8B-B14F-4D97-AF65-F5344CB8AC3E}">
        <p14:creationId xmlns:p14="http://schemas.microsoft.com/office/powerpoint/2010/main" val="1673444338"/>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619</Words>
  <Application>Microsoft Office PowerPoint</Application>
  <PresentationFormat>ユーザー設定</PresentationFormat>
  <Paragraphs>81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Meiryo UI</vt:lpstr>
      <vt:lpstr>Arial</vt:lpstr>
      <vt:lpstr>Calibri</vt:lpstr>
      <vt:lpstr>Calibri Light</vt:lpstr>
      <vt:lpstr>11</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2024-07-31T04:42:29Z</dcterms:modified>
</cp:coreProperties>
</file>