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2" r:id="rId1"/>
  </p:sldMasterIdLst>
  <p:notesMasterIdLst>
    <p:notesMasterId r:id="rId3"/>
  </p:notesMasterIdLst>
  <p:sldIdLst>
    <p:sldId id="263" r:id="rId2"/>
  </p:sldIdLst>
  <p:sldSz cx="7559675" cy="10691813"/>
  <p:notesSz cx="7104063"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148197B8-47E5-4A85-830B-5D0DA784AB38}">
          <p14:sldIdLst>
            <p14:sldId id="263"/>
          </p14:sldIdLst>
        </p14:section>
      </p14:sectionLst>
    </p:ext>
    <p:ext uri="{EFAFB233-063F-42B5-8137-9DF3F51BA10A}">
      <p15:sldGuideLst xmlns:p15="http://schemas.microsoft.com/office/powerpoint/2012/main">
        <p15:guide id="1" orient="horz" pos="3368" userDrawn="1">
          <p15:clr>
            <a:srgbClr val="A4A3A4"/>
          </p15:clr>
        </p15:guide>
        <p15:guide id="2" pos="238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9F1FF"/>
    <a:srgbClr val="FF0066"/>
    <a:srgbClr val="008000"/>
    <a:srgbClr val="009900"/>
    <a:srgbClr val="FEF5E2"/>
    <a:srgbClr val="ECF3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289" autoAdjust="0"/>
  </p:normalViewPr>
  <p:slideViewPr>
    <p:cSldViewPr snapToGrid="0">
      <p:cViewPr varScale="1">
        <p:scale>
          <a:sx n="56" d="100"/>
          <a:sy n="56" d="100"/>
        </p:scale>
        <p:origin x="2453" y="48"/>
      </p:cViewPr>
      <p:guideLst>
        <p:guide orient="horz" pos="3368"/>
        <p:guide pos="238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3078206" cy="513284"/>
          </a:xfrm>
          <a:prstGeom prst="rect">
            <a:avLst/>
          </a:prstGeom>
        </p:spPr>
        <p:txBody>
          <a:bodyPr vert="horz" lIns="94656" tIns="47328" rIns="94656" bIns="47328" rtlCol="0"/>
          <a:lstStyle>
            <a:lvl1pPr algn="l">
              <a:defRPr sz="1200"/>
            </a:lvl1pPr>
          </a:lstStyle>
          <a:p>
            <a:endParaRPr kumimoji="1" lang="ja-JP" altLang="en-US"/>
          </a:p>
        </p:txBody>
      </p:sp>
      <p:sp>
        <p:nvSpPr>
          <p:cNvPr id="3" name="日付プレースホルダー 2"/>
          <p:cNvSpPr>
            <a:spLocks noGrp="1"/>
          </p:cNvSpPr>
          <p:nvPr>
            <p:ph type="dt" idx="1"/>
          </p:nvPr>
        </p:nvSpPr>
        <p:spPr>
          <a:xfrm>
            <a:off x="4024201" y="1"/>
            <a:ext cx="3078206" cy="513284"/>
          </a:xfrm>
          <a:prstGeom prst="rect">
            <a:avLst/>
          </a:prstGeom>
        </p:spPr>
        <p:txBody>
          <a:bodyPr vert="horz" lIns="94656" tIns="47328" rIns="94656" bIns="47328" rtlCol="0"/>
          <a:lstStyle>
            <a:lvl1pPr algn="r">
              <a:defRPr sz="1200"/>
            </a:lvl1pPr>
          </a:lstStyle>
          <a:p>
            <a:fld id="{429673D5-34AD-48C8-95A4-4EE80C6DC63F}" type="datetimeFigureOut">
              <a:rPr kumimoji="1" lang="ja-JP" altLang="en-US" smtClean="0"/>
              <a:t>2026/8/10</a:t>
            </a:fld>
            <a:endParaRPr kumimoji="1" lang="ja-JP" altLang="en-US"/>
          </a:p>
        </p:txBody>
      </p:sp>
      <p:sp>
        <p:nvSpPr>
          <p:cNvPr id="4" name="スライド イメージ プレースホルダー 3"/>
          <p:cNvSpPr>
            <a:spLocks noGrp="1" noRot="1" noChangeAspect="1"/>
          </p:cNvSpPr>
          <p:nvPr>
            <p:ph type="sldImg" idx="2"/>
          </p:nvPr>
        </p:nvSpPr>
        <p:spPr>
          <a:xfrm>
            <a:off x="2330450" y="1279525"/>
            <a:ext cx="2443163" cy="3454400"/>
          </a:xfrm>
          <a:prstGeom prst="rect">
            <a:avLst/>
          </a:prstGeom>
          <a:noFill/>
          <a:ln w="12700">
            <a:solidFill>
              <a:prstClr val="black"/>
            </a:solidFill>
          </a:ln>
        </p:spPr>
        <p:txBody>
          <a:bodyPr vert="horz" lIns="94656" tIns="47328" rIns="94656" bIns="47328" rtlCol="0" anchor="ctr"/>
          <a:lstStyle/>
          <a:p>
            <a:endParaRPr lang="ja-JP" altLang="en-US"/>
          </a:p>
        </p:txBody>
      </p:sp>
      <p:sp>
        <p:nvSpPr>
          <p:cNvPr id="5" name="ノート プレースホルダー 4"/>
          <p:cNvSpPr>
            <a:spLocks noGrp="1"/>
          </p:cNvSpPr>
          <p:nvPr>
            <p:ph type="body" sz="quarter" idx="3"/>
          </p:nvPr>
        </p:nvSpPr>
        <p:spPr>
          <a:xfrm>
            <a:off x="710739" y="4925236"/>
            <a:ext cx="5682588" cy="4029439"/>
          </a:xfrm>
          <a:prstGeom prst="rect">
            <a:avLst/>
          </a:prstGeom>
        </p:spPr>
        <p:txBody>
          <a:bodyPr vert="horz" lIns="94656" tIns="47328" rIns="94656" bIns="4732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721330"/>
            <a:ext cx="3078206" cy="513284"/>
          </a:xfrm>
          <a:prstGeom prst="rect">
            <a:avLst/>
          </a:prstGeom>
        </p:spPr>
        <p:txBody>
          <a:bodyPr vert="horz" lIns="94656" tIns="47328" rIns="94656" bIns="47328"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4024201" y="9721330"/>
            <a:ext cx="3078206" cy="513284"/>
          </a:xfrm>
          <a:prstGeom prst="rect">
            <a:avLst/>
          </a:prstGeom>
        </p:spPr>
        <p:txBody>
          <a:bodyPr vert="horz" lIns="94656" tIns="47328" rIns="94656" bIns="47328" rtlCol="0" anchor="b"/>
          <a:lstStyle>
            <a:lvl1pPr algn="r">
              <a:defRPr sz="1200"/>
            </a:lvl1pPr>
          </a:lstStyle>
          <a:p>
            <a:fld id="{9A10B9DC-8030-41DD-A0CA-651641121AB4}" type="slidenum">
              <a:rPr kumimoji="1" lang="ja-JP" altLang="en-US" smtClean="0"/>
              <a:t>‹#›</a:t>
            </a:fld>
            <a:endParaRPr kumimoji="1" lang="ja-JP" altLang="en-US"/>
          </a:p>
        </p:txBody>
      </p:sp>
    </p:spTree>
    <p:extLst>
      <p:ext uri="{BB962C8B-B14F-4D97-AF65-F5344CB8AC3E}">
        <p14:creationId xmlns:p14="http://schemas.microsoft.com/office/powerpoint/2010/main" val="3839150388"/>
      </p:ext>
    </p:extLst>
  </p:cSld>
  <p:clrMap bg1="lt1" tx1="dk1" bg2="lt2" tx2="dk2" accent1="accent1" accent2="accent2" accent3="accent3" accent4="accent4" accent5="accent5" accent6="accent6" hlink="hlink" folHlink="folHlink"/>
  <p:notesStyle>
    <a:lvl1pPr marL="0" algn="l" defTabSz="995507" rtl="0" eaLnBrk="1" latinLnBrk="0" hangingPunct="1">
      <a:defRPr kumimoji="1" sz="1306" kern="1200">
        <a:solidFill>
          <a:schemeClr val="tx1"/>
        </a:solidFill>
        <a:latin typeface="+mn-lt"/>
        <a:ea typeface="+mn-ea"/>
        <a:cs typeface="+mn-cs"/>
      </a:defRPr>
    </a:lvl1pPr>
    <a:lvl2pPr marL="497754" algn="l" defTabSz="995507" rtl="0" eaLnBrk="1" latinLnBrk="0" hangingPunct="1">
      <a:defRPr kumimoji="1" sz="1306" kern="1200">
        <a:solidFill>
          <a:schemeClr val="tx1"/>
        </a:solidFill>
        <a:latin typeface="+mn-lt"/>
        <a:ea typeface="+mn-ea"/>
        <a:cs typeface="+mn-cs"/>
      </a:defRPr>
    </a:lvl2pPr>
    <a:lvl3pPr marL="995507" algn="l" defTabSz="995507" rtl="0" eaLnBrk="1" latinLnBrk="0" hangingPunct="1">
      <a:defRPr kumimoji="1" sz="1306" kern="1200">
        <a:solidFill>
          <a:schemeClr val="tx1"/>
        </a:solidFill>
        <a:latin typeface="+mn-lt"/>
        <a:ea typeface="+mn-ea"/>
        <a:cs typeface="+mn-cs"/>
      </a:defRPr>
    </a:lvl3pPr>
    <a:lvl4pPr marL="1493261" algn="l" defTabSz="995507" rtl="0" eaLnBrk="1" latinLnBrk="0" hangingPunct="1">
      <a:defRPr kumimoji="1" sz="1306" kern="1200">
        <a:solidFill>
          <a:schemeClr val="tx1"/>
        </a:solidFill>
        <a:latin typeface="+mn-lt"/>
        <a:ea typeface="+mn-ea"/>
        <a:cs typeface="+mn-cs"/>
      </a:defRPr>
    </a:lvl4pPr>
    <a:lvl5pPr marL="1991015" algn="l" defTabSz="995507" rtl="0" eaLnBrk="1" latinLnBrk="0" hangingPunct="1">
      <a:defRPr kumimoji="1" sz="1306" kern="1200">
        <a:solidFill>
          <a:schemeClr val="tx1"/>
        </a:solidFill>
        <a:latin typeface="+mn-lt"/>
        <a:ea typeface="+mn-ea"/>
        <a:cs typeface="+mn-cs"/>
      </a:defRPr>
    </a:lvl5pPr>
    <a:lvl6pPr marL="2488768" algn="l" defTabSz="995507" rtl="0" eaLnBrk="1" latinLnBrk="0" hangingPunct="1">
      <a:defRPr kumimoji="1" sz="1306" kern="1200">
        <a:solidFill>
          <a:schemeClr val="tx1"/>
        </a:solidFill>
        <a:latin typeface="+mn-lt"/>
        <a:ea typeface="+mn-ea"/>
        <a:cs typeface="+mn-cs"/>
      </a:defRPr>
    </a:lvl6pPr>
    <a:lvl7pPr marL="2986522" algn="l" defTabSz="995507" rtl="0" eaLnBrk="1" latinLnBrk="0" hangingPunct="1">
      <a:defRPr kumimoji="1" sz="1306" kern="1200">
        <a:solidFill>
          <a:schemeClr val="tx1"/>
        </a:solidFill>
        <a:latin typeface="+mn-lt"/>
        <a:ea typeface="+mn-ea"/>
        <a:cs typeface="+mn-cs"/>
      </a:defRPr>
    </a:lvl7pPr>
    <a:lvl8pPr marL="3484275" algn="l" defTabSz="995507" rtl="0" eaLnBrk="1" latinLnBrk="0" hangingPunct="1">
      <a:defRPr kumimoji="1" sz="1306" kern="1200">
        <a:solidFill>
          <a:schemeClr val="tx1"/>
        </a:solidFill>
        <a:latin typeface="+mn-lt"/>
        <a:ea typeface="+mn-ea"/>
        <a:cs typeface="+mn-cs"/>
      </a:defRPr>
    </a:lvl8pPr>
    <a:lvl9pPr marL="3982029" algn="l" defTabSz="995507" rtl="0" eaLnBrk="1" latinLnBrk="0" hangingPunct="1">
      <a:defRPr kumimoji="1" sz="1306"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960"/>
            </a:lvl1pPr>
          </a:lstStyle>
          <a:p>
            <a:r>
              <a:rPr lang="ja-JP" altLang="en-US"/>
              <a:t>マスター タイトルの書式設定</a:t>
            </a:r>
            <a:endParaRPr lang="en-US" dirty="0"/>
          </a:p>
        </p:txBody>
      </p:sp>
      <p:sp>
        <p:nvSpPr>
          <p:cNvPr id="3" name="Subtitle 2"/>
          <p:cNvSpPr>
            <a:spLocks noGrp="1"/>
          </p:cNvSpPr>
          <p:nvPr>
            <p:ph type="subTitle" idx="1"/>
          </p:nvPr>
        </p:nvSpPr>
        <p:spPr>
          <a:xfrm>
            <a:off x="944960" y="5615678"/>
            <a:ext cx="5669756" cy="2581379"/>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7B554A1E-7F29-41B5-99EE-A53AE97B4AA7}" type="datetimeFigureOut">
              <a:rPr kumimoji="1" lang="ja-JP" altLang="en-US" smtClean="0"/>
              <a:t>2026/8/10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7730F13-FF07-46AA-8703-E4C0EACB3867}" type="slidenum">
              <a:rPr kumimoji="1" lang="ja-JP" altLang="en-US" smtClean="0"/>
              <a:t>‹#›</a:t>
            </a:fld>
            <a:endParaRPr kumimoji="1" lang="ja-JP" altLang="en-US"/>
          </a:p>
        </p:txBody>
      </p:sp>
    </p:spTree>
    <p:extLst>
      <p:ext uri="{BB962C8B-B14F-4D97-AF65-F5344CB8AC3E}">
        <p14:creationId xmlns:p14="http://schemas.microsoft.com/office/powerpoint/2010/main" val="13832254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B554A1E-7F29-41B5-99EE-A53AE97B4AA7}" type="datetimeFigureOut">
              <a:rPr kumimoji="1" lang="ja-JP" altLang="en-US" smtClean="0"/>
              <a:t>2026/8/10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7730F13-FF07-46AA-8703-E4C0EACB3867}" type="slidenum">
              <a:rPr kumimoji="1" lang="ja-JP" altLang="en-US" smtClean="0"/>
              <a:t>‹#›</a:t>
            </a:fld>
            <a:endParaRPr kumimoji="1" lang="ja-JP" altLang="en-US"/>
          </a:p>
        </p:txBody>
      </p:sp>
    </p:spTree>
    <p:extLst>
      <p:ext uri="{BB962C8B-B14F-4D97-AF65-F5344CB8AC3E}">
        <p14:creationId xmlns:p14="http://schemas.microsoft.com/office/powerpoint/2010/main" val="3321342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B554A1E-7F29-41B5-99EE-A53AE97B4AA7}" type="datetimeFigureOut">
              <a:rPr kumimoji="1" lang="ja-JP" altLang="en-US" smtClean="0"/>
              <a:t>2026/8/10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7730F13-FF07-46AA-8703-E4C0EACB3867}" type="slidenum">
              <a:rPr kumimoji="1" lang="ja-JP" altLang="en-US" smtClean="0"/>
              <a:t>‹#›</a:t>
            </a:fld>
            <a:endParaRPr kumimoji="1" lang="ja-JP" altLang="en-US"/>
          </a:p>
        </p:txBody>
      </p:sp>
    </p:spTree>
    <p:extLst>
      <p:ext uri="{BB962C8B-B14F-4D97-AF65-F5344CB8AC3E}">
        <p14:creationId xmlns:p14="http://schemas.microsoft.com/office/powerpoint/2010/main" val="25780993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B554A1E-7F29-41B5-99EE-A53AE97B4AA7}" type="datetimeFigureOut">
              <a:rPr kumimoji="1" lang="ja-JP" altLang="en-US" smtClean="0"/>
              <a:t>2026/8/10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7730F13-FF07-46AA-8703-E4C0EACB3867}" type="slidenum">
              <a:rPr kumimoji="1" lang="ja-JP" altLang="en-US" smtClean="0"/>
              <a:t>‹#›</a:t>
            </a:fld>
            <a:endParaRPr kumimoji="1" lang="ja-JP" altLang="en-US"/>
          </a:p>
        </p:txBody>
      </p:sp>
    </p:spTree>
    <p:extLst>
      <p:ext uri="{BB962C8B-B14F-4D97-AF65-F5344CB8AC3E}">
        <p14:creationId xmlns:p14="http://schemas.microsoft.com/office/powerpoint/2010/main" val="23847967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B554A1E-7F29-41B5-99EE-A53AE97B4AA7}" type="datetimeFigureOut">
              <a:rPr kumimoji="1" lang="ja-JP" altLang="en-US" smtClean="0"/>
              <a:t>2026/8/10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7730F13-FF07-46AA-8703-E4C0EACB3867}" type="slidenum">
              <a:rPr kumimoji="1" lang="ja-JP" altLang="en-US" smtClean="0"/>
              <a:t>‹#›</a:t>
            </a:fld>
            <a:endParaRPr kumimoji="1" lang="ja-JP" altLang="en-US"/>
          </a:p>
        </p:txBody>
      </p:sp>
    </p:spTree>
    <p:extLst>
      <p:ext uri="{BB962C8B-B14F-4D97-AF65-F5344CB8AC3E}">
        <p14:creationId xmlns:p14="http://schemas.microsoft.com/office/powerpoint/2010/main" val="223031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7B554A1E-7F29-41B5-99EE-A53AE97B4AA7}" type="datetimeFigureOut">
              <a:rPr kumimoji="1" lang="ja-JP" altLang="en-US" smtClean="0"/>
              <a:t>2026/8/10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7730F13-FF07-46AA-8703-E4C0EACB3867}" type="slidenum">
              <a:rPr kumimoji="1" lang="ja-JP" altLang="en-US" smtClean="0"/>
              <a:t>‹#›</a:t>
            </a:fld>
            <a:endParaRPr kumimoji="1" lang="ja-JP" altLang="en-US"/>
          </a:p>
        </p:txBody>
      </p:sp>
    </p:spTree>
    <p:extLst>
      <p:ext uri="{BB962C8B-B14F-4D97-AF65-F5344CB8AC3E}">
        <p14:creationId xmlns:p14="http://schemas.microsoft.com/office/powerpoint/2010/main" val="3603465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ja-JP" altLang="en-US"/>
              <a:t>マスター テキストの書式設定</a:t>
            </a:r>
          </a:p>
        </p:txBody>
      </p:sp>
      <p:sp>
        <p:nvSpPr>
          <p:cNvPr id="4" name="Content Placeholder 3"/>
          <p:cNvSpPr>
            <a:spLocks noGrp="1"/>
          </p:cNvSpPr>
          <p:nvPr>
            <p:ph sz="half" idx="2"/>
          </p:nvPr>
        </p:nvSpPr>
        <p:spPr>
          <a:xfrm>
            <a:off x="520713" y="3905482"/>
            <a:ext cx="3198096"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ja-JP" altLang="en-US"/>
              <a:t>マスター テキストの書式設定</a:t>
            </a:r>
          </a:p>
        </p:txBody>
      </p:sp>
      <p:sp>
        <p:nvSpPr>
          <p:cNvPr id="6" name="Content Placeholder 5"/>
          <p:cNvSpPr>
            <a:spLocks noGrp="1"/>
          </p:cNvSpPr>
          <p:nvPr>
            <p:ph sz="quarter" idx="4"/>
          </p:nvPr>
        </p:nvSpPr>
        <p:spPr>
          <a:xfrm>
            <a:off x="3827086" y="3905482"/>
            <a:ext cx="3213847"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7B554A1E-7F29-41B5-99EE-A53AE97B4AA7}" type="datetimeFigureOut">
              <a:rPr kumimoji="1" lang="ja-JP" altLang="en-US" smtClean="0"/>
              <a:t>2026/8/10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7730F13-FF07-46AA-8703-E4C0EACB3867}" type="slidenum">
              <a:rPr kumimoji="1" lang="ja-JP" altLang="en-US" smtClean="0"/>
              <a:t>‹#›</a:t>
            </a:fld>
            <a:endParaRPr kumimoji="1" lang="ja-JP" altLang="en-US"/>
          </a:p>
        </p:txBody>
      </p:sp>
    </p:spTree>
    <p:extLst>
      <p:ext uri="{BB962C8B-B14F-4D97-AF65-F5344CB8AC3E}">
        <p14:creationId xmlns:p14="http://schemas.microsoft.com/office/powerpoint/2010/main" val="1225557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7B554A1E-7F29-41B5-99EE-A53AE97B4AA7}" type="datetimeFigureOut">
              <a:rPr kumimoji="1" lang="ja-JP" altLang="en-US" smtClean="0"/>
              <a:t>2026/8/10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7730F13-FF07-46AA-8703-E4C0EACB3867}" type="slidenum">
              <a:rPr kumimoji="1" lang="ja-JP" altLang="en-US" smtClean="0"/>
              <a:t>‹#›</a:t>
            </a:fld>
            <a:endParaRPr kumimoji="1" lang="ja-JP" altLang="en-US"/>
          </a:p>
        </p:txBody>
      </p:sp>
    </p:spTree>
    <p:extLst>
      <p:ext uri="{BB962C8B-B14F-4D97-AF65-F5344CB8AC3E}">
        <p14:creationId xmlns:p14="http://schemas.microsoft.com/office/powerpoint/2010/main" val="31871838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554A1E-7F29-41B5-99EE-A53AE97B4AA7}" type="datetimeFigureOut">
              <a:rPr kumimoji="1" lang="ja-JP" altLang="en-US" smtClean="0"/>
              <a:t>2026/8/10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7730F13-FF07-46AA-8703-E4C0EACB3867}" type="slidenum">
              <a:rPr kumimoji="1" lang="ja-JP" altLang="en-US" smtClean="0"/>
              <a:t>‹#›</a:t>
            </a:fld>
            <a:endParaRPr kumimoji="1" lang="ja-JP" altLang="en-US"/>
          </a:p>
        </p:txBody>
      </p:sp>
    </p:spTree>
    <p:extLst>
      <p:ext uri="{BB962C8B-B14F-4D97-AF65-F5344CB8AC3E}">
        <p14:creationId xmlns:p14="http://schemas.microsoft.com/office/powerpoint/2010/main" val="5491109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a:t>マスター タイトルの書式設定</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B554A1E-7F29-41B5-99EE-A53AE97B4AA7}" type="datetimeFigureOut">
              <a:rPr kumimoji="1" lang="ja-JP" altLang="en-US" smtClean="0"/>
              <a:t>2026/8/10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7730F13-FF07-46AA-8703-E4C0EACB3867}" type="slidenum">
              <a:rPr kumimoji="1" lang="ja-JP" altLang="en-US" smtClean="0"/>
              <a:t>‹#›</a:t>
            </a:fld>
            <a:endParaRPr kumimoji="1" lang="ja-JP" altLang="en-US"/>
          </a:p>
        </p:txBody>
      </p:sp>
    </p:spTree>
    <p:extLst>
      <p:ext uri="{BB962C8B-B14F-4D97-AF65-F5344CB8AC3E}">
        <p14:creationId xmlns:p14="http://schemas.microsoft.com/office/powerpoint/2010/main" val="2835609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B554A1E-7F29-41B5-99EE-A53AE97B4AA7}" type="datetimeFigureOut">
              <a:rPr kumimoji="1" lang="ja-JP" altLang="en-US" smtClean="0"/>
              <a:t>2026/8/10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7730F13-FF07-46AA-8703-E4C0EACB3867}" type="slidenum">
              <a:rPr kumimoji="1" lang="ja-JP" altLang="en-US" smtClean="0"/>
              <a:t>‹#›</a:t>
            </a:fld>
            <a:endParaRPr kumimoji="1" lang="ja-JP" altLang="en-US"/>
          </a:p>
        </p:txBody>
      </p:sp>
    </p:spTree>
    <p:extLst>
      <p:ext uri="{BB962C8B-B14F-4D97-AF65-F5344CB8AC3E}">
        <p14:creationId xmlns:p14="http://schemas.microsoft.com/office/powerpoint/2010/main" val="2902962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7B554A1E-7F29-41B5-99EE-A53AE97B4AA7}" type="datetimeFigureOut">
              <a:rPr kumimoji="1" lang="ja-JP" altLang="en-US" smtClean="0"/>
              <a:t>2026/8/10</a:t>
            </a:fld>
            <a:endParaRPr kumimoji="1" lang="ja-JP" altLang="en-US"/>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C7730F13-FF07-46AA-8703-E4C0EACB3867}" type="slidenum">
              <a:rPr kumimoji="1" lang="ja-JP" altLang="en-US" smtClean="0"/>
              <a:t>‹#›</a:t>
            </a:fld>
            <a:endParaRPr kumimoji="1" lang="ja-JP" altLang="en-US"/>
          </a:p>
        </p:txBody>
      </p:sp>
    </p:spTree>
    <p:extLst>
      <p:ext uri="{BB962C8B-B14F-4D97-AF65-F5344CB8AC3E}">
        <p14:creationId xmlns:p14="http://schemas.microsoft.com/office/powerpoint/2010/main" val="48444655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755934" rtl="0" eaLnBrk="1" latinLnBrk="0" hangingPunct="1">
        <a:lnSpc>
          <a:spcPct val="90000"/>
        </a:lnSpc>
        <a:spcBef>
          <a:spcPct val="0"/>
        </a:spcBef>
        <a:buNone/>
        <a:defRPr kumimoji="1"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kumimoji="1"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kumimoji="1"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kumimoji="1"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9pPr>
    </p:bodyStyle>
    <p:otherStyle>
      <a:defPPr>
        <a:defRPr lang="en-US"/>
      </a:defPPr>
      <a:lvl1pPr marL="0" algn="l" defTabSz="755934" rtl="0" eaLnBrk="1" latinLnBrk="0" hangingPunct="1">
        <a:defRPr kumimoji="1" sz="1488" kern="1200">
          <a:solidFill>
            <a:schemeClr val="tx1"/>
          </a:solidFill>
          <a:latin typeface="+mn-lt"/>
          <a:ea typeface="+mn-ea"/>
          <a:cs typeface="+mn-cs"/>
        </a:defRPr>
      </a:lvl1pPr>
      <a:lvl2pPr marL="377967" algn="l" defTabSz="755934" rtl="0" eaLnBrk="1" latinLnBrk="0" hangingPunct="1">
        <a:defRPr kumimoji="1" sz="1488" kern="1200">
          <a:solidFill>
            <a:schemeClr val="tx1"/>
          </a:solidFill>
          <a:latin typeface="+mn-lt"/>
          <a:ea typeface="+mn-ea"/>
          <a:cs typeface="+mn-cs"/>
        </a:defRPr>
      </a:lvl2pPr>
      <a:lvl3pPr marL="755934" algn="l" defTabSz="755934" rtl="0" eaLnBrk="1" latinLnBrk="0" hangingPunct="1">
        <a:defRPr kumimoji="1" sz="1488" kern="1200">
          <a:solidFill>
            <a:schemeClr val="tx1"/>
          </a:solidFill>
          <a:latin typeface="+mn-lt"/>
          <a:ea typeface="+mn-ea"/>
          <a:cs typeface="+mn-cs"/>
        </a:defRPr>
      </a:lvl3pPr>
      <a:lvl4pPr marL="1133902" algn="l" defTabSz="755934" rtl="0" eaLnBrk="1" latinLnBrk="0" hangingPunct="1">
        <a:defRPr kumimoji="1" sz="1488" kern="1200">
          <a:solidFill>
            <a:schemeClr val="tx1"/>
          </a:solidFill>
          <a:latin typeface="+mn-lt"/>
          <a:ea typeface="+mn-ea"/>
          <a:cs typeface="+mn-cs"/>
        </a:defRPr>
      </a:lvl4pPr>
      <a:lvl5pPr marL="1511869" algn="l" defTabSz="755934" rtl="0" eaLnBrk="1" latinLnBrk="0" hangingPunct="1">
        <a:defRPr kumimoji="1" sz="1488" kern="1200">
          <a:solidFill>
            <a:schemeClr val="tx1"/>
          </a:solidFill>
          <a:latin typeface="+mn-lt"/>
          <a:ea typeface="+mn-ea"/>
          <a:cs typeface="+mn-cs"/>
        </a:defRPr>
      </a:lvl5pPr>
      <a:lvl6pPr marL="1889836" algn="l" defTabSz="755934" rtl="0" eaLnBrk="1" latinLnBrk="0" hangingPunct="1">
        <a:defRPr kumimoji="1" sz="1488" kern="1200">
          <a:solidFill>
            <a:schemeClr val="tx1"/>
          </a:solidFill>
          <a:latin typeface="+mn-lt"/>
          <a:ea typeface="+mn-ea"/>
          <a:cs typeface="+mn-cs"/>
        </a:defRPr>
      </a:lvl6pPr>
      <a:lvl7pPr marL="2267803" algn="l" defTabSz="755934" rtl="0" eaLnBrk="1" latinLnBrk="0" hangingPunct="1">
        <a:defRPr kumimoji="1" sz="1488" kern="1200">
          <a:solidFill>
            <a:schemeClr val="tx1"/>
          </a:solidFill>
          <a:latin typeface="+mn-lt"/>
          <a:ea typeface="+mn-ea"/>
          <a:cs typeface="+mn-cs"/>
        </a:defRPr>
      </a:lvl7pPr>
      <a:lvl8pPr marL="2645771" algn="l" defTabSz="755934" rtl="0" eaLnBrk="1" latinLnBrk="0" hangingPunct="1">
        <a:defRPr kumimoji="1" sz="1488" kern="1200">
          <a:solidFill>
            <a:schemeClr val="tx1"/>
          </a:solidFill>
          <a:latin typeface="+mn-lt"/>
          <a:ea typeface="+mn-ea"/>
          <a:cs typeface="+mn-cs"/>
        </a:defRPr>
      </a:lvl8pPr>
      <a:lvl9pPr marL="3023738" algn="l" defTabSz="755934" rtl="0" eaLnBrk="1" latinLnBrk="0" hangingPunct="1">
        <a:defRPr kumimoji="1"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a:alphaModFix amt="71000"/>
            <a:lum/>
            <a:extLst>
              <a:ext uri="{96DAC541-7B7A-43D3-8B79-37D633B846F1}">
                <asvg:svgBlip xmlns:asvg="http://schemas.microsoft.com/office/drawing/2016/SVG/main" r:embed="rId2"/>
              </a:ext>
            </a:extLst>
          </a:blip>
          <a:srcRect/>
          <a:tile tx="0" ty="0" sx="70000" sy="70000" flip="none" algn="ctr"/>
        </a:blipFill>
        <a:effectLst/>
      </p:bgPr>
    </p:bg>
    <p:spTree>
      <p:nvGrpSpPr>
        <p:cNvPr id="1" name=""/>
        <p:cNvGrpSpPr/>
        <p:nvPr/>
      </p:nvGrpSpPr>
      <p:grpSpPr>
        <a:xfrm>
          <a:off x="0" y="0"/>
          <a:ext cx="0" cy="0"/>
          <a:chOff x="0" y="0"/>
          <a:chExt cx="0" cy="0"/>
        </a:xfrm>
      </p:grpSpPr>
      <p:sp>
        <p:nvSpPr>
          <p:cNvPr id="15" name="四角形: 角を丸くする 14">
            <a:extLst>
              <a:ext uri="{FF2B5EF4-FFF2-40B4-BE49-F238E27FC236}">
                <a16:creationId xmlns:a16="http://schemas.microsoft.com/office/drawing/2014/main" id="{F8E20F4F-9B50-4BCA-90E6-3DA726FEFFB7}"/>
              </a:ext>
            </a:extLst>
          </p:cNvPr>
          <p:cNvSpPr/>
          <p:nvPr/>
        </p:nvSpPr>
        <p:spPr>
          <a:xfrm>
            <a:off x="532851" y="1936825"/>
            <a:ext cx="6537960" cy="7734900"/>
          </a:xfrm>
          <a:prstGeom prst="roundRect">
            <a:avLst>
              <a:gd name="adj" fmla="val 7627"/>
            </a:avLst>
          </a:prstGeom>
          <a:solidFill>
            <a:schemeClr val="bg1"/>
          </a:solid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863A6EBC-8F11-4BA5-B744-9404A64C5BEC}"/>
              </a:ext>
            </a:extLst>
          </p:cNvPr>
          <p:cNvSpPr txBox="1"/>
          <p:nvPr/>
        </p:nvSpPr>
        <p:spPr>
          <a:xfrm>
            <a:off x="558004" y="497561"/>
            <a:ext cx="5408187" cy="1384995"/>
          </a:xfrm>
          <a:prstGeom prst="rect">
            <a:avLst/>
          </a:prstGeom>
          <a:noFill/>
          <a:ln>
            <a:noFill/>
          </a:ln>
        </p:spPr>
        <p:txBody>
          <a:bodyPr wrap="square" rtlCol="0">
            <a:spAutoFit/>
          </a:bodyPr>
          <a:lstStyle/>
          <a:p>
            <a:r>
              <a:rPr lang="ja-JP" altLang="en-US" sz="2800" kern="100" dirty="0">
                <a:ln>
                  <a:solidFill>
                    <a:schemeClr val="bg1"/>
                  </a:solidFill>
                </a:ln>
                <a:latin typeface="HGP創英角ｺﾞｼｯｸUB" panose="020B0900000000000000" pitchFamily="50" charset="-128"/>
                <a:ea typeface="HGP創英角ｺﾞｼｯｸUB" panose="020B0900000000000000" pitchFamily="50" charset="-128"/>
                <a:cs typeface="Times New Roman" panose="02020603050405020304" pitchFamily="18" charset="0"/>
              </a:rPr>
              <a:t>令和８年度</a:t>
            </a:r>
            <a:r>
              <a:rPr lang="ja-JP" altLang="ja-JP" sz="2800" kern="100" dirty="0">
                <a:ln>
                  <a:solidFill>
                    <a:schemeClr val="bg1"/>
                  </a:solidFill>
                </a:ln>
                <a:latin typeface="HGP創英角ｺﾞｼｯｸUB" panose="020B0900000000000000" pitchFamily="50" charset="-128"/>
                <a:ea typeface="HGP創英角ｺﾞｼｯｸUB" panose="020B0900000000000000" pitchFamily="50" charset="-128"/>
                <a:cs typeface="Times New Roman" panose="02020603050405020304" pitchFamily="18" charset="0"/>
              </a:rPr>
              <a:t>小児がん治療経験者</a:t>
            </a:r>
            <a:endParaRPr lang="en-US" altLang="ja-JP" sz="2800" kern="100" dirty="0">
              <a:ln>
                <a:solidFill>
                  <a:schemeClr val="bg1"/>
                </a:solidFill>
              </a:ln>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r>
              <a:rPr lang="ja-JP" altLang="ja-JP" sz="2800" kern="100" dirty="0">
                <a:ln>
                  <a:solidFill>
                    <a:schemeClr val="bg1"/>
                  </a:solidFill>
                </a:ln>
                <a:latin typeface="HGP創英角ｺﾞｼｯｸUB" panose="020B0900000000000000" pitchFamily="50" charset="-128"/>
                <a:ea typeface="HGP創英角ｺﾞｼｯｸUB" panose="020B0900000000000000" pitchFamily="50" charset="-128"/>
                <a:cs typeface="Times New Roman" panose="02020603050405020304" pitchFamily="18" charset="0"/>
              </a:rPr>
              <a:t>長期フォローアップ支援事業の</a:t>
            </a:r>
            <a:endParaRPr lang="en-US" altLang="ja-JP" sz="2800" kern="100" dirty="0">
              <a:ln>
                <a:solidFill>
                  <a:schemeClr val="bg1"/>
                </a:solidFill>
              </a:ln>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r>
              <a:rPr lang="ja-JP" altLang="ja-JP" sz="2800" kern="100" dirty="0">
                <a:ln>
                  <a:solidFill>
                    <a:schemeClr val="bg1"/>
                  </a:solidFill>
                </a:ln>
                <a:latin typeface="HGP創英角ｺﾞｼｯｸUB" panose="020B0900000000000000" pitchFamily="50" charset="-128"/>
                <a:ea typeface="HGP創英角ｺﾞｼｯｸUB" panose="020B0900000000000000" pitchFamily="50" charset="-128"/>
                <a:cs typeface="Times New Roman" panose="02020603050405020304" pitchFamily="18" charset="0"/>
              </a:rPr>
              <a:t>ごあんない</a:t>
            </a:r>
            <a:endParaRPr lang="ja-JP" altLang="ja-JP" sz="2800" kern="100" dirty="0">
              <a:ln>
                <a:solidFill>
                  <a:schemeClr val="bg1"/>
                </a:solidFill>
              </a:ln>
              <a:solidFill>
                <a:srgbClr val="FF0000"/>
              </a:solidFill>
              <a:highlight>
                <a:srgbClr val="FFFF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p:txBody>
      </p:sp>
      <p:sp>
        <p:nvSpPr>
          <p:cNvPr id="10" name="テキスト ボックス 9">
            <a:extLst>
              <a:ext uri="{FF2B5EF4-FFF2-40B4-BE49-F238E27FC236}">
                <a16:creationId xmlns:a16="http://schemas.microsoft.com/office/drawing/2014/main" id="{1697CC95-4BAF-4F83-8074-FA14117F650D}"/>
              </a:ext>
            </a:extLst>
          </p:cNvPr>
          <p:cNvSpPr txBox="1"/>
          <p:nvPr/>
        </p:nvSpPr>
        <p:spPr>
          <a:xfrm>
            <a:off x="749156" y="1991163"/>
            <a:ext cx="6298768" cy="1862048"/>
          </a:xfrm>
          <a:prstGeom prst="rect">
            <a:avLst/>
          </a:prstGeom>
          <a:noFill/>
        </p:spPr>
        <p:txBody>
          <a:bodyPr wrap="square" rtlCol="0">
            <a:spAutoFit/>
          </a:bodyPr>
          <a:lstStyle/>
          <a:p>
            <a:pPr>
              <a:lnSpc>
                <a:spcPts val="2300"/>
              </a:lnSpc>
            </a:pPr>
            <a:r>
              <a:rPr kumimoji="1" lang="ja-JP" altLang="en-US" b="1" dirty="0">
                <a:latin typeface="BIZ UDPゴシック" panose="020B0400000000000000" pitchFamily="50" charset="-128"/>
                <a:ea typeface="BIZ UDPゴシック" panose="020B0400000000000000" pitchFamily="50" charset="-128"/>
              </a:rPr>
              <a:t>小児がん治療経験者の二次がんの早期発見に繋げるため、</a:t>
            </a:r>
            <a:endParaRPr kumimoji="1" lang="en-US" altLang="ja-JP" b="1" dirty="0">
              <a:latin typeface="BIZ UDPゴシック" panose="020B0400000000000000" pitchFamily="50" charset="-128"/>
              <a:ea typeface="BIZ UDPゴシック" panose="020B0400000000000000" pitchFamily="50" charset="-128"/>
            </a:endParaRPr>
          </a:p>
          <a:p>
            <a:pPr>
              <a:lnSpc>
                <a:spcPts val="2300"/>
              </a:lnSpc>
            </a:pPr>
            <a:r>
              <a:rPr kumimoji="1" lang="ja-JP" altLang="en-US" b="1" dirty="0">
                <a:latin typeface="BIZ UDPゴシック" panose="020B0400000000000000" pitchFamily="50" charset="-128"/>
                <a:ea typeface="BIZ UDPゴシック" panose="020B0400000000000000" pitchFamily="50" charset="-128"/>
              </a:rPr>
              <a:t>下記に記載する対象者がガイドラインで推奨されている検査</a:t>
            </a:r>
            <a:r>
              <a:rPr kumimoji="1" lang="ja-JP" altLang="en-US" sz="1400" b="1" dirty="0">
                <a:latin typeface="BIZ UDPゴシック" panose="020B0400000000000000" pitchFamily="50" charset="-128"/>
                <a:ea typeface="BIZ UDPゴシック" panose="020B0400000000000000" pitchFamily="50" charset="-128"/>
              </a:rPr>
              <a:t>（造血器悪性腫瘍、大腸がん、乳がん、甲状腺がん）</a:t>
            </a:r>
            <a:r>
              <a:rPr kumimoji="1" lang="ja-JP" altLang="en-US" b="1" dirty="0">
                <a:latin typeface="BIZ UDPゴシック" panose="020B0400000000000000" pitchFamily="50" charset="-128"/>
                <a:ea typeface="BIZ UDPゴシック" panose="020B0400000000000000" pitchFamily="50" charset="-128"/>
              </a:rPr>
              <a:t>を受診することが</a:t>
            </a:r>
            <a:endParaRPr kumimoji="1" lang="en-US" altLang="ja-JP" b="1" dirty="0">
              <a:latin typeface="BIZ UDPゴシック" panose="020B0400000000000000" pitchFamily="50" charset="-128"/>
              <a:ea typeface="BIZ UDPゴシック" panose="020B0400000000000000" pitchFamily="50" charset="-128"/>
            </a:endParaRPr>
          </a:p>
          <a:p>
            <a:pPr>
              <a:lnSpc>
                <a:spcPts val="2300"/>
              </a:lnSpc>
            </a:pPr>
            <a:r>
              <a:rPr kumimoji="1" lang="ja-JP" altLang="en-US" b="1" dirty="0">
                <a:latin typeface="BIZ UDPゴシック" panose="020B0400000000000000" pitchFamily="50" charset="-128"/>
                <a:ea typeface="BIZ UDPゴシック" panose="020B0400000000000000" pitchFamily="50" charset="-128"/>
              </a:rPr>
              <a:t>できるよう、大阪府が検査費用を支援します。</a:t>
            </a:r>
            <a:endParaRPr kumimoji="1" lang="en-US" altLang="ja-JP" sz="1500" b="1" dirty="0">
              <a:latin typeface="BIZ UDPゴシック" panose="020B0400000000000000" pitchFamily="50" charset="-128"/>
              <a:ea typeface="BIZ UDPゴシック" panose="020B0400000000000000" pitchFamily="50" charset="-128"/>
            </a:endParaRPr>
          </a:p>
        </p:txBody>
      </p:sp>
      <p:grpSp>
        <p:nvGrpSpPr>
          <p:cNvPr id="4" name="グループ化 3">
            <a:extLst>
              <a:ext uri="{FF2B5EF4-FFF2-40B4-BE49-F238E27FC236}">
                <a16:creationId xmlns:a16="http://schemas.microsoft.com/office/drawing/2014/main" id="{0B63A651-EBE1-4B1A-AD29-6879CE42D384}"/>
              </a:ext>
            </a:extLst>
          </p:cNvPr>
          <p:cNvGrpSpPr/>
          <p:nvPr/>
        </p:nvGrpSpPr>
        <p:grpSpPr>
          <a:xfrm>
            <a:off x="629295" y="3157497"/>
            <a:ext cx="6288220" cy="2622513"/>
            <a:chOff x="247635" y="2935777"/>
            <a:chExt cx="6288220" cy="2622513"/>
          </a:xfrm>
        </p:grpSpPr>
        <p:sp>
          <p:nvSpPr>
            <p:cNvPr id="31" name="正方形/長方形 30">
              <a:extLst>
                <a:ext uri="{FF2B5EF4-FFF2-40B4-BE49-F238E27FC236}">
                  <a16:creationId xmlns:a16="http://schemas.microsoft.com/office/drawing/2014/main" id="{AABADD67-DF72-4095-88EA-8DC36A3FDA05}"/>
                </a:ext>
              </a:extLst>
            </p:cNvPr>
            <p:cNvSpPr/>
            <p:nvPr/>
          </p:nvSpPr>
          <p:spPr>
            <a:xfrm>
              <a:off x="322145" y="2973169"/>
              <a:ext cx="6213710" cy="2585121"/>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四角形: 角を丸くする 29">
              <a:extLst>
                <a:ext uri="{FF2B5EF4-FFF2-40B4-BE49-F238E27FC236}">
                  <a16:creationId xmlns:a16="http://schemas.microsoft.com/office/drawing/2014/main" id="{FE58178D-ADF1-4449-A908-775EA39C4113}"/>
                </a:ext>
              </a:extLst>
            </p:cNvPr>
            <p:cNvSpPr/>
            <p:nvPr/>
          </p:nvSpPr>
          <p:spPr>
            <a:xfrm>
              <a:off x="367495" y="3287576"/>
              <a:ext cx="6123008" cy="2211187"/>
            </a:xfrm>
            <a:prstGeom prst="roundRect">
              <a:avLst>
                <a:gd name="adj" fmla="val 7968"/>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nSpc>
                  <a:spcPts val="1900"/>
                </a:lnSpc>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a:t>
              </a:r>
              <a:r>
                <a:rPr kumimoji="1" lang="en-US" altLang="ja-JP" sz="1200" b="1" dirty="0">
                  <a:solidFill>
                    <a:schemeClr val="tx1"/>
                  </a:solidFill>
                  <a:latin typeface="BIZ UDPゴシック" panose="020B0400000000000000" pitchFamily="50" charset="-128"/>
                  <a:ea typeface="BIZ UDPゴシック" panose="020B0400000000000000" pitchFamily="50" charset="-128"/>
                </a:rPr>
                <a:t>0</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a:t>
              </a:r>
              <a:r>
                <a:rPr kumimoji="1" lang="en-US" altLang="ja-JP" sz="1200" b="1" dirty="0">
                  <a:solidFill>
                    <a:schemeClr val="tx1"/>
                  </a:solidFill>
                  <a:latin typeface="BIZ UDPゴシック" panose="020B0400000000000000" pitchFamily="50" charset="-128"/>
                  <a:ea typeface="BIZ UDPゴシック" panose="020B0400000000000000" pitchFamily="50" charset="-128"/>
                </a:rPr>
                <a:t>15</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歳で初発のがん治療を開始、又は</a:t>
              </a:r>
              <a:r>
                <a:rPr kumimoji="1" lang="en-US" altLang="ja-JP" sz="1200" b="1" dirty="0">
                  <a:solidFill>
                    <a:schemeClr val="tx1"/>
                  </a:solidFill>
                  <a:latin typeface="BIZ UDPゴシック" panose="020B0400000000000000" pitchFamily="50" charset="-128"/>
                  <a:ea typeface="BIZ UDPゴシック" panose="020B0400000000000000" pitchFamily="50" charset="-128"/>
                </a:rPr>
                <a:t>15</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歳以上</a:t>
              </a:r>
              <a:r>
                <a:rPr kumimoji="1" lang="en-US" altLang="ja-JP" sz="1200" b="1" dirty="0">
                  <a:solidFill>
                    <a:schemeClr val="tx1"/>
                  </a:solidFill>
                  <a:latin typeface="BIZ UDPゴシック" panose="020B0400000000000000" pitchFamily="50" charset="-128"/>
                  <a:ea typeface="BIZ UDPゴシック" panose="020B0400000000000000" pitchFamily="50" charset="-128"/>
                </a:rPr>
                <a:t>20</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歳以下で再発した下記①から④</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a:lnSpc>
                  <a:spcPts val="1900"/>
                </a:lnSpc>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　のいずれかに該当する者</a:t>
              </a:r>
            </a:p>
            <a:p>
              <a:pPr>
                <a:lnSpc>
                  <a:spcPts val="190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　　①造血幹細胞移植をうけた者　</a:t>
              </a:r>
            </a:p>
            <a:p>
              <a:pPr>
                <a:lnSpc>
                  <a:spcPts val="190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　　②放射線照射をうけた者</a:t>
              </a:r>
            </a:p>
            <a:p>
              <a:pPr>
                <a:lnSpc>
                  <a:spcPts val="190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　　③アルキル化剤・</a:t>
              </a:r>
              <a:r>
                <a:rPr kumimoji="1" lang="en-US" altLang="ja-JP" sz="1100" dirty="0">
                  <a:solidFill>
                    <a:schemeClr val="tx1"/>
                  </a:solidFill>
                  <a:latin typeface="BIZ UDPゴシック" panose="020B0400000000000000" pitchFamily="50" charset="-128"/>
                  <a:ea typeface="BIZ UDPゴシック" panose="020B0400000000000000" pitchFamily="50" charset="-128"/>
                </a:rPr>
                <a:t>Topo</a:t>
              </a:r>
              <a:r>
                <a:rPr kumimoji="1" lang="ja-JP" altLang="en-US" sz="1100" dirty="0">
                  <a:solidFill>
                    <a:schemeClr val="tx1"/>
                  </a:solidFill>
                  <a:latin typeface="BIZ UDPゴシック" panose="020B0400000000000000" pitchFamily="50" charset="-128"/>
                  <a:ea typeface="BIZ UDPゴシック" panose="020B0400000000000000" pitchFamily="50" charset="-128"/>
                </a:rPr>
                <a:t>イソメラーゼ</a:t>
              </a:r>
              <a:r>
                <a:rPr kumimoji="1" lang="en-US" altLang="ja-JP" sz="1100" dirty="0">
                  <a:solidFill>
                    <a:schemeClr val="tx1"/>
                  </a:solidFill>
                  <a:latin typeface="BIZ UDPゴシック" panose="020B0400000000000000" pitchFamily="50" charset="-128"/>
                  <a:ea typeface="BIZ UDPゴシック" panose="020B0400000000000000" pitchFamily="50" charset="-128"/>
                </a:rPr>
                <a:t>II</a:t>
              </a:r>
              <a:r>
                <a:rPr kumimoji="1" lang="ja-JP" altLang="en-US" sz="1100" dirty="0">
                  <a:solidFill>
                    <a:schemeClr val="tx1"/>
                  </a:solidFill>
                  <a:latin typeface="BIZ UDPゴシック" panose="020B0400000000000000" pitchFamily="50" charset="-128"/>
                  <a:ea typeface="BIZ UDPゴシック" panose="020B0400000000000000" pitchFamily="50" charset="-128"/>
                </a:rPr>
                <a:t>阻害薬・プラチナ製剤のいずれかの投与をうけた者</a:t>
              </a:r>
            </a:p>
            <a:p>
              <a:pPr>
                <a:lnSpc>
                  <a:spcPts val="190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　　④遺伝性素因をもつ小児がん経験者</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nSpc>
                  <a:spcPts val="1900"/>
                </a:lnSpc>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・大阪がん循環器病予防センターで検査を受ける年度末の年齢が</a:t>
              </a:r>
              <a:r>
                <a:rPr kumimoji="1" lang="en-US" altLang="ja-JP" sz="1200" b="1" dirty="0">
                  <a:solidFill>
                    <a:schemeClr val="tx1"/>
                  </a:solidFill>
                  <a:latin typeface="BIZ UDPゴシック" panose="020B0400000000000000" pitchFamily="50" charset="-128"/>
                  <a:ea typeface="BIZ UDPゴシック" panose="020B0400000000000000" pitchFamily="50" charset="-128"/>
                </a:rPr>
                <a:t>15</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a:t>
              </a:r>
              <a:r>
                <a:rPr kumimoji="1" lang="en-US" altLang="ja-JP" sz="1200" b="1" dirty="0">
                  <a:solidFill>
                    <a:schemeClr val="tx1"/>
                  </a:solidFill>
                  <a:latin typeface="BIZ UDPゴシック" panose="020B0400000000000000" pitchFamily="50" charset="-128"/>
                  <a:ea typeface="BIZ UDPゴシック" panose="020B0400000000000000" pitchFamily="50" charset="-128"/>
                </a:rPr>
                <a:t>39</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歳であること</a:t>
              </a:r>
            </a:p>
            <a:p>
              <a:pPr>
                <a:lnSpc>
                  <a:spcPts val="1900"/>
                </a:lnSpc>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・小児がん拠点病院または小児がん連携病院から受け取る「説明事項同意書兼長期</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a:lnSpc>
                  <a:spcPts val="1900"/>
                </a:lnSpc>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　フォローアップ支援登録証」の作成日において、府内在住者であること</a:t>
              </a:r>
              <a:endParaRPr kumimoji="1" lang="en-US" altLang="ja-JP" sz="1050" dirty="0">
                <a:solidFill>
                  <a:schemeClr val="tx1">
                    <a:lumMod val="85000"/>
                    <a:lumOff val="15000"/>
                  </a:schemeClr>
                </a:solidFill>
                <a:latin typeface="BIZ UDPゴシック" panose="020B0400000000000000" pitchFamily="50" charset="-128"/>
                <a:ea typeface="BIZ UDPゴシック" panose="020B0400000000000000" pitchFamily="50" charset="-128"/>
              </a:endParaRPr>
            </a:p>
          </p:txBody>
        </p:sp>
        <p:sp>
          <p:nvSpPr>
            <p:cNvPr id="2" name="テキスト ボックス 1">
              <a:extLst>
                <a:ext uri="{FF2B5EF4-FFF2-40B4-BE49-F238E27FC236}">
                  <a16:creationId xmlns:a16="http://schemas.microsoft.com/office/drawing/2014/main" id="{56885510-84CF-4C49-B612-CCD9AD922AB5}"/>
                </a:ext>
              </a:extLst>
            </p:cNvPr>
            <p:cNvSpPr txBox="1"/>
            <p:nvPr/>
          </p:nvSpPr>
          <p:spPr>
            <a:xfrm>
              <a:off x="247635" y="2935777"/>
              <a:ext cx="1618642" cy="369332"/>
            </a:xfrm>
            <a:prstGeom prst="rect">
              <a:avLst/>
            </a:prstGeom>
            <a:noFill/>
          </p:spPr>
          <p:txBody>
            <a:bodyPr wrap="square" rtlCol="0">
              <a:spAutoFit/>
            </a:bodyPr>
            <a:lstStyle/>
            <a:p>
              <a:pPr algn="ctr"/>
              <a:r>
                <a:rPr kumimoji="1" lang="ja-JP" altLang="en-US" sz="1800" dirty="0">
                  <a:solidFill>
                    <a:schemeClr val="bg1"/>
                  </a:solidFill>
                  <a:latin typeface="BIZ UDPゴシック" panose="020B0400000000000000" pitchFamily="50" charset="-128"/>
                  <a:ea typeface="BIZ UDPゴシック" panose="020B0400000000000000" pitchFamily="50" charset="-128"/>
                </a:rPr>
                <a:t>検査対象者</a:t>
              </a:r>
              <a:endParaRPr kumimoji="1" lang="en-US" altLang="ja-JP" sz="1800" dirty="0">
                <a:solidFill>
                  <a:schemeClr val="bg1"/>
                </a:solidFill>
                <a:latin typeface="BIZ UDPゴシック" panose="020B0400000000000000" pitchFamily="50" charset="-128"/>
                <a:ea typeface="BIZ UDPゴシック" panose="020B0400000000000000" pitchFamily="50" charset="-128"/>
              </a:endParaRPr>
            </a:p>
          </p:txBody>
        </p:sp>
      </p:grpSp>
      <p:grpSp>
        <p:nvGrpSpPr>
          <p:cNvPr id="12" name="グループ化 11">
            <a:extLst>
              <a:ext uri="{FF2B5EF4-FFF2-40B4-BE49-F238E27FC236}">
                <a16:creationId xmlns:a16="http://schemas.microsoft.com/office/drawing/2014/main" id="{7EDD4D50-ABCC-443F-844B-531988AD02F1}"/>
              </a:ext>
            </a:extLst>
          </p:cNvPr>
          <p:cNvGrpSpPr/>
          <p:nvPr/>
        </p:nvGrpSpPr>
        <p:grpSpPr>
          <a:xfrm>
            <a:off x="630454" y="5806579"/>
            <a:ext cx="6298767" cy="2994635"/>
            <a:chOff x="239470" y="6242439"/>
            <a:chExt cx="6298767" cy="1959803"/>
          </a:xfrm>
        </p:grpSpPr>
        <p:sp>
          <p:nvSpPr>
            <p:cNvPr id="13" name="正方形/長方形 12">
              <a:extLst>
                <a:ext uri="{FF2B5EF4-FFF2-40B4-BE49-F238E27FC236}">
                  <a16:creationId xmlns:a16="http://schemas.microsoft.com/office/drawing/2014/main" id="{D3E8FD46-F49D-463E-90FB-EA40012401CA}"/>
                </a:ext>
              </a:extLst>
            </p:cNvPr>
            <p:cNvSpPr/>
            <p:nvPr/>
          </p:nvSpPr>
          <p:spPr>
            <a:xfrm>
              <a:off x="322144" y="6242439"/>
              <a:ext cx="6213709" cy="1959803"/>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 name="グループ化 10">
              <a:extLst>
                <a:ext uri="{FF2B5EF4-FFF2-40B4-BE49-F238E27FC236}">
                  <a16:creationId xmlns:a16="http://schemas.microsoft.com/office/drawing/2014/main" id="{0BA218DA-44FF-4C6F-8A8D-F9C04EAEBD8B}"/>
                </a:ext>
              </a:extLst>
            </p:cNvPr>
            <p:cNvGrpSpPr/>
            <p:nvPr/>
          </p:nvGrpSpPr>
          <p:grpSpPr>
            <a:xfrm>
              <a:off x="239470" y="6247402"/>
              <a:ext cx="6298767" cy="1910186"/>
              <a:chOff x="239470" y="6247402"/>
              <a:chExt cx="6298767" cy="1910186"/>
            </a:xfrm>
          </p:grpSpPr>
          <p:sp>
            <p:nvSpPr>
              <p:cNvPr id="14" name="四角形: 角を丸くする 13">
                <a:extLst>
                  <a:ext uri="{FF2B5EF4-FFF2-40B4-BE49-F238E27FC236}">
                    <a16:creationId xmlns:a16="http://schemas.microsoft.com/office/drawing/2014/main" id="{E593F5C7-1413-4D9D-B34A-8A9B77F07261}"/>
                  </a:ext>
                </a:extLst>
              </p:cNvPr>
              <p:cNvSpPr/>
              <p:nvPr/>
            </p:nvSpPr>
            <p:spPr>
              <a:xfrm>
                <a:off x="379684" y="6491786"/>
                <a:ext cx="6098476" cy="1665802"/>
              </a:xfrm>
              <a:prstGeom prst="roundRect">
                <a:avLst>
                  <a:gd name="adj" fmla="val 7968"/>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nchorCtr="0"/>
              <a:lstStyle/>
              <a:p>
                <a:pPr>
                  <a:lnSpc>
                    <a:spcPts val="1800"/>
                  </a:lnSpc>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①小児がん拠点病院または小児がん連携病院から受け取る書類について</a:t>
                </a:r>
              </a:p>
              <a:p>
                <a:pPr>
                  <a:lnSpc>
                    <a:spcPts val="180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　「説明事項同意書兼長期フォローアップ支援登録証」をもらい、検査当日受付へご提出ください。</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②検査予約について</a:t>
                </a:r>
              </a:p>
              <a:p>
                <a:pPr>
                  <a:lnSpc>
                    <a:spcPts val="180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　大阪がん循環器病予防センター</a:t>
                </a:r>
                <a:r>
                  <a:rPr kumimoji="1" lang="en-US" altLang="ja-JP" sz="1100" dirty="0">
                    <a:solidFill>
                      <a:schemeClr val="tx1"/>
                    </a:solidFill>
                    <a:latin typeface="BIZ UDPゴシック" panose="020B0400000000000000" pitchFamily="50" charset="-128"/>
                    <a:ea typeface="BIZ UDPゴシック" panose="020B0400000000000000" pitchFamily="50" charset="-128"/>
                  </a:rPr>
                  <a:t>【</a:t>
                </a:r>
                <a:r>
                  <a:rPr kumimoji="1" lang="ja-JP" altLang="en-US" sz="1100" dirty="0">
                    <a:solidFill>
                      <a:schemeClr val="tx1"/>
                    </a:solidFill>
                    <a:latin typeface="BIZ UDPゴシック" panose="020B0400000000000000" pitchFamily="50" charset="-128"/>
                    <a:ea typeface="BIZ UDPゴシック" panose="020B0400000000000000" pitchFamily="50" charset="-128"/>
                  </a:rPr>
                  <a:t>担当：業務課　大林・米坂</a:t>
                </a:r>
                <a:r>
                  <a:rPr kumimoji="1" lang="en-US" altLang="ja-JP" sz="1100" dirty="0">
                    <a:solidFill>
                      <a:schemeClr val="tx1"/>
                    </a:solidFill>
                    <a:latin typeface="BIZ UDPゴシック" panose="020B0400000000000000" pitchFamily="50" charset="-128"/>
                    <a:ea typeface="BIZ UDPゴシック" panose="020B0400000000000000" pitchFamily="50" charset="-128"/>
                  </a:rPr>
                  <a:t>】</a:t>
                </a:r>
                <a:r>
                  <a:rPr kumimoji="1" lang="ja-JP" altLang="en-US" sz="1100" dirty="0">
                    <a:solidFill>
                      <a:schemeClr val="tx1"/>
                    </a:solidFill>
                    <a:latin typeface="BIZ UDPゴシック" panose="020B0400000000000000" pitchFamily="50" charset="-128"/>
                    <a:ea typeface="BIZ UDPゴシック" panose="020B0400000000000000" pitchFamily="50" charset="-128"/>
                  </a:rPr>
                  <a:t>に</a:t>
                </a:r>
                <a:r>
                  <a:rPr kumimoji="1" lang="ja-JP" altLang="en-US" sz="1100" u="sng" dirty="0">
                    <a:solidFill>
                      <a:schemeClr val="tx1"/>
                    </a:solidFill>
                    <a:latin typeface="BIZ UDPゴシック" panose="020B0400000000000000" pitchFamily="50" charset="-128"/>
                    <a:ea typeface="BIZ UDPゴシック" panose="020B0400000000000000" pitchFamily="50" charset="-128"/>
                  </a:rPr>
                  <a:t>電話（</a:t>
                </a:r>
                <a:r>
                  <a:rPr kumimoji="1" lang="en-US" altLang="ja-JP" sz="1100" u="sng" dirty="0">
                    <a:solidFill>
                      <a:schemeClr val="tx1"/>
                    </a:solidFill>
                    <a:latin typeface="BIZ UDPゴシック" panose="020B0400000000000000" pitchFamily="50" charset="-128"/>
                    <a:ea typeface="BIZ UDPゴシック" panose="020B0400000000000000" pitchFamily="50" charset="-128"/>
                  </a:rPr>
                  <a:t>06-6969-6712</a:t>
                </a:r>
                <a:r>
                  <a:rPr kumimoji="1" lang="ja-JP" altLang="en-US" sz="1100" u="sng" dirty="0">
                    <a:solidFill>
                      <a:schemeClr val="tx1"/>
                    </a:solidFill>
                    <a:latin typeface="BIZ UDPゴシック" panose="020B0400000000000000" pitchFamily="50" charset="-128"/>
                    <a:ea typeface="BIZ UDPゴシック" panose="020B0400000000000000" pitchFamily="50" charset="-128"/>
                  </a:rPr>
                  <a:t>）</a:t>
                </a:r>
                <a:r>
                  <a:rPr kumimoji="1" lang="ja-JP" altLang="en-US" sz="1100" dirty="0">
                    <a:solidFill>
                      <a:schemeClr val="tx1"/>
                    </a:solidFill>
                    <a:latin typeface="BIZ UDPゴシック" panose="020B0400000000000000" pitchFamily="50" charset="-128"/>
                    <a:ea typeface="BIZ UDPゴシック" panose="020B0400000000000000" pitchFamily="50" charset="-128"/>
                  </a:rPr>
                  <a:t>で</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　検査予約をしてください。　（</a:t>
                </a:r>
                <a:r>
                  <a:rPr kumimoji="1" lang="en-US" altLang="ja-JP" sz="1100" dirty="0">
                    <a:solidFill>
                      <a:schemeClr val="tx1"/>
                    </a:solidFill>
                    <a:latin typeface="BIZ UDPゴシック" panose="020B0400000000000000" pitchFamily="50" charset="-128"/>
                    <a:ea typeface="BIZ UDPゴシック" panose="020B0400000000000000" pitchFamily="50" charset="-128"/>
                  </a:rPr>
                  <a:t>※</a:t>
                </a:r>
                <a:r>
                  <a:rPr kumimoji="1" lang="ja-JP" altLang="en-US" sz="1100" dirty="0">
                    <a:solidFill>
                      <a:schemeClr val="tx1"/>
                    </a:solidFill>
                    <a:latin typeface="BIZ UDPゴシック" panose="020B0400000000000000" pitchFamily="50" charset="-128"/>
                    <a:ea typeface="BIZ UDPゴシック" panose="020B0400000000000000" pitchFamily="50" charset="-128"/>
                  </a:rPr>
                  <a:t>土日・祝日を除く</a:t>
                </a:r>
                <a:r>
                  <a:rPr kumimoji="1" lang="en-US" altLang="ja-JP" sz="1100" dirty="0">
                    <a:solidFill>
                      <a:schemeClr val="tx1"/>
                    </a:solidFill>
                    <a:latin typeface="BIZ UDPゴシック" panose="020B0400000000000000" pitchFamily="50" charset="-128"/>
                    <a:ea typeface="BIZ UDPゴシック" panose="020B0400000000000000" pitchFamily="50" charset="-128"/>
                  </a:rPr>
                  <a:t> 8</a:t>
                </a:r>
                <a:r>
                  <a:rPr kumimoji="1" lang="ja-JP" altLang="en-US" sz="1100" dirty="0">
                    <a:solidFill>
                      <a:schemeClr val="tx1"/>
                    </a:solidFill>
                    <a:latin typeface="BIZ UDPゴシック" panose="020B0400000000000000" pitchFamily="50" charset="-128"/>
                    <a:ea typeface="BIZ UDPゴシック" panose="020B0400000000000000" pitchFamily="50" charset="-128"/>
                  </a:rPr>
                  <a:t>：</a:t>
                </a:r>
                <a:r>
                  <a:rPr kumimoji="1" lang="en-US" altLang="ja-JP" sz="1100" dirty="0">
                    <a:solidFill>
                      <a:schemeClr val="tx1"/>
                    </a:solidFill>
                    <a:latin typeface="BIZ UDPゴシック" panose="020B0400000000000000" pitchFamily="50" charset="-128"/>
                    <a:ea typeface="BIZ UDPゴシック" panose="020B0400000000000000" pitchFamily="50" charset="-128"/>
                  </a:rPr>
                  <a:t>45</a:t>
                </a:r>
                <a:r>
                  <a:rPr kumimoji="1" lang="ja-JP" altLang="en-US" sz="1100" dirty="0">
                    <a:solidFill>
                      <a:schemeClr val="tx1"/>
                    </a:solidFill>
                    <a:latin typeface="BIZ UDPゴシック" panose="020B0400000000000000" pitchFamily="50" charset="-128"/>
                    <a:ea typeface="BIZ UDPゴシック" panose="020B0400000000000000" pitchFamily="50" charset="-128"/>
                  </a:rPr>
                  <a:t>～</a:t>
                </a:r>
                <a:r>
                  <a:rPr kumimoji="1" lang="en-US" altLang="ja-JP" sz="1100" dirty="0">
                    <a:solidFill>
                      <a:schemeClr val="tx1"/>
                    </a:solidFill>
                    <a:latin typeface="BIZ UDPゴシック" panose="020B0400000000000000" pitchFamily="50" charset="-128"/>
                    <a:ea typeface="BIZ UDPゴシック" panose="020B0400000000000000" pitchFamily="50" charset="-128"/>
                  </a:rPr>
                  <a:t>12</a:t>
                </a:r>
                <a:r>
                  <a:rPr kumimoji="1" lang="ja-JP" altLang="en-US" sz="1100" dirty="0">
                    <a:solidFill>
                      <a:schemeClr val="tx1"/>
                    </a:solidFill>
                    <a:latin typeface="BIZ UDPゴシック" panose="020B0400000000000000" pitchFamily="50" charset="-128"/>
                    <a:ea typeface="BIZ UDPゴシック" panose="020B0400000000000000" pitchFamily="50" charset="-128"/>
                  </a:rPr>
                  <a:t>：</a:t>
                </a:r>
                <a:r>
                  <a:rPr kumimoji="1" lang="en-US" altLang="ja-JP" sz="1100" dirty="0">
                    <a:solidFill>
                      <a:schemeClr val="tx1"/>
                    </a:solidFill>
                    <a:latin typeface="BIZ UDPゴシック" panose="020B0400000000000000" pitchFamily="50" charset="-128"/>
                    <a:ea typeface="BIZ UDPゴシック" panose="020B0400000000000000" pitchFamily="50" charset="-128"/>
                  </a:rPr>
                  <a:t>00</a:t>
                </a:r>
                <a:r>
                  <a:rPr kumimoji="1" lang="ja-JP" altLang="en-US" sz="1100" dirty="0">
                    <a:solidFill>
                      <a:schemeClr val="tx1"/>
                    </a:solidFill>
                    <a:latin typeface="BIZ UDPゴシック" panose="020B0400000000000000" pitchFamily="50" charset="-128"/>
                    <a:ea typeface="BIZ UDPゴシック" panose="020B0400000000000000" pitchFamily="50" charset="-128"/>
                  </a:rPr>
                  <a:t>、</a:t>
                </a:r>
                <a:r>
                  <a:rPr kumimoji="1" lang="en-US" altLang="ja-JP" sz="1100" dirty="0">
                    <a:solidFill>
                      <a:schemeClr val="tx1"/>
                    </a:solidFill>
                    <a:latin typeface="BIZ UDPゴシック" panose="020B0400000000000000" pitchFamily="50" charset="-128"/>
                    <a:ea typeface="BIZ UDPゴシック" panose="020B0400000000000000" pitchFamily="50" charset="-128"/>
                  </a:rPr>
                  <a:t>13</a:t>
                </a:r>
                <a:r>
                  <a:rPr kumimoji="1" lang="ja-JP" altLang="en-US" sz="1100" dirty="0">
                    <a:solidFill>
                      <a:schemeClr val="tx1"/>
                    </a:solidFill>
                    <a:latin typeface="BIZ UDPゴシック" panose="020B0400000000000000" pitchFamily="50" charset="-128"/>
                    <a:ea typeface="BIZ UDPゴシック" panose="020B0400000000000000" pitchFamily="50" charset="-128"/>
                  </a:rPr>
                  <a:t>：</a:t>
                </a:r>
                <a:r>
                  <a:rPr kumimoji="1" lang="en-US" altLang="ja-JP" sz="1100" dirty="0">
                    <a:solidFill>
                      <a:schemeClr val="tx1"/>
                    </a:solidFill>
                    <a:latin typeface="BIZ UDPゴシック" panose="020B0400000000000000" pitchFamily="50" charset="-128"/>
                    <a:ea typeface="BIZ UDPゴシック" panose="020B0400000000000000" pitchFamily="50" charset="-128"/>
                  </a:rPr>
                  <a:t>00</a:t>
                </a:r>
                <a:r>
                  <a:rPr kumimoji="1" lang="ja-JP" altLang="en-US" sz="1100" dirty="0">
                    <a:solidFill>
                      <a:schemeClr val="tx1"/>
                    </a:solidFill>
                    <a:latin typeface="BIZ UDPゴシック" panose="020B0400000000000000" pitchFamily="50" charset="-128"/>
                    <a:ea typeface="BIZ UDPゴシック" panose="020B0400000000000000" pitchFamily="50" charset="-128"/>
                  </a:rPr>
                  <a:t>～</a:t>
                </a:r>
                <a:r>
                  <a:rPr kumimoji="1" lang="en-US" altLang="ja-JP" sz="1100" dirty="0">
                    <a:solidFill>
                      <a:schemeClr val="tx1"/>
                    </a:solidFill>
                    <a:latin typeface="BIZ UDPゴシック" panose="020B0400000000000000" pitchFamily="50" charset="-128"/>
                    <a:ea typeface="BIZ UDPゴシック" panose="020B0400000000000000" pitchFamily="50" charset="-128"/>
                  </a:rPr>
                  <a:t>17</a:t>
                </a:r>
                <a:r>
                  <a:rPr kumimoji="1" lang="ja-JP" altLang="en-US" sz="1100" dirty="0">
                    <a:solidFill>
                      <a:schemeClr val="tx1"/>
                    </a:solidFill>
                    <a:latin typeface="BIZ UDPゴシック" panose="020B0400000000000000" pitchFamily="50" charset="-128"/>
                    <a:ea typeface="BIZ UDPゴシック" panose="020B0400000000000000" pitchFamily="50" charset="-128"/>
                  </a:rPr>
                  <a:t>：</a:t>
                </a:r>
                <a:r>
                  <a:rPr kumimoji="1" lang="en-US" altLang="ja-JP" sz="1100" dirty="0">
                    <a:solidFill>
                      <a:schemeClr val="tx1"/>
                    </a:solidFill>
                    <a:latin typeface="BIZ UDPゴシック" panose="020B0400000000000000" pitchFamily="50" charset="-128"/>
                    <a:ea typeface="BIZ UDPゴシック" panose="020B0400000000000000" pitchFamily="50" charset="-128"/>
                  </a:rPr>
                  <a:t>00</a:t>
                </a:r>
                <a:r>
                  <a:rPr kumimoji="1" lang="ja-JP" altLang="en-US" sz="1100" dirty="0">
                    <a:solidFill>
                      <a:schemeClr val="tx1"/>
                    </a:solidFill>
                    <a:latin typeface="BIZ UDPゴシック" panose="020B0400000000000000" pitchFamily="50" charset="-128"/>
                    <a:ea typeface="BIZ UDPゴシック" panose="020B0400000000000000" pitchFamily="50" charset="-128"/>
                  </a:rPr>
                  <a:t>）</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　予約の際には、「長期フォローアップ支援を受けたい」とお伝えください。 　　　　　　　　　　　　　　　　　　　　　　　　　　　　　　　　　　　　　　　　　　　　　　　　　　　　　　　　　　　　　　　　　　　　　　　　　</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　　　　検査日時：乳腺・甲状腺検査を含む場合は毎週月曜日午後</a:t>
                </a:r>
                <a:r>
                  <a:rPr kumimoji="1" lang="en-US" altLang="ja-JP" sz="1100" dirty="0">
                    <a:solidFill>
                      <a:schemeClr val="tx1"/>
                    </a:solidFill>
                    <a:latin typeface="BIZ UDPゴシック" panose="020B0400000000000000" pitchFamily="50" charset="-128"/>
                    <a:ea typeface="BIZ UDPゴシック" panose="020B0400000000000000" pitchFamily="50" charset="-128"/>
                  </a:rPr>
                  <a:t>1</a:t>
                </a:r>
                <a:r>
                  <a:rPr kumimoji="1" lang="ja-JP" altLang="en-US" sz="1100" dirty="0">
                    <a:solidFill>
                      <a:schemeClr val="tx1"/>
                    </a:solidFill>
                    <a:latin typeface="BIZ UDPゴシック" panose="020B0400000000000000" pitchFamily="50" charset="-128"/>
                    <a:ea typeface="BIZ UDPゴシック" panose="020B0400000000000000" pitchFamily="50" charset="-128"/>
                  </a:rPr>
                  <a:t>時半から</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kumimoji="1" lang="en-US" altLang="ja-JP" sz="1100" dirty="0">
                    <a:solidFill>
                      <a:schemeClr val="tx1"/>
                    </a:solidFill>
                    <a:latin typeface="BIZ UDPゴシック" panose="020B0400000000000000" pitchFamily="50" charset="-128"/>
                    <a:ea typeface="BIZ UDPゴシック" panose="020B0400000000000000" pitchFamily="50" charset="-128"/>
                  </a:rPr>
                  <a:t>                   </a:t>
                </a:r>
                <a:r>
                  <a:rPr kumimoji="1" lang="ja-JP" altLang="en-US" sz="1100" dirty="0">
                    <a:solidFill>
                      <a:schemeClr val="tx1"/>
                    </a:solidFill>
                    <a:latin typeface="BIZ UDPゴシック" panose="020B0400000000000000" pitchFamily="50" charset="-128"/>
                    <a:ea typeface="BIZ UDPゴシック" panose="020B0400000000000000" pitchFamily="50" charset="-128"/>
                  </a:rPr>
                  <a:t>　上記を含まない場合は毎週火曜日午後</a:t>
                </a:r>
                <a:r>
                  <a:rPr kumimoji="1" lang="en-US" altLang="ja-JP" sz="1100" dirty="0">
                    <a:solidFill>
                      <a:schemeClr val="tx1"/>
                    </a:solidFill>
                    <a:latin typeface="BIZ UDPゴシック" panose="020B0400000000000000" pitchFamily="50" charset="-128"/>
                    <a:ea typeface="BIZ UDPゴシック" panose="020B0400000000000000" pitchFamily="50" charset="-128"/>
                  </a:rPr>
                  <a:t>1</a:t>
                </a:r>
                <a:r>
                  <a:rPr kumimoji="1" lang="ja-JP" altLang="en-US" sz="1100" dirty="0">
                    <a:solidFill>
                      <a:schemeClr val="tx1"/>
                    </a:solidFill>
                    <a:latin typeface="BIZ UDPゴシック" panose="020B0400000000000000" pitchFamily="50" charset="-128"/>
                    <a:ea typeface="BIZ UDPゴシック" panose="020B0400000000000000" pitchFamily="50" charset="-128"/>
                  </a:rPr>
                  <a:t>時半から</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　　</a:t>
                </a:r>
                <a:r>
                  <a:rPr kumimoji="1" lang="en-US" altLang="ja-JP" sz="1100" dirty="0">
                    <a:solidFill>
                      <a:schemeClr val="tx1"/>
                    </a:solidFill>
                    <a:latin typeface="BIZ UDPゴシック" panose="020B0400000000000000" pitchFamily="50" charset="-128"/>
                    <a:ea typeface="BIZ UDPゴシック" panose="020B0400000000000000" pitchFamily="50" charset="-128"/>
                  </a:rPr>
                  <a:t>※</a:t>
                </a:r>
                <a:r>
                  <a:rPr kumimoji="1" lang="ja-JP" altLang="en-US" sz="1100" dirty="0">
                    <a:solidFill>
                      <a:schemeClr val="tx1"/>
                    </a:solidFill>
                    <a:latin typeface="BIZ UDPゴシック" panose="020B0400000000000000" pitchFamily="50" charset="-128"/>
                    <a:ea typeface="BIZ UDPゴシック" panose="020B0400000000000000" pitchFamily="50" charset="-128"/>
                  </a:rPr>
                  <a:t>検査日時等の詳細については、後日大阪がん循環器病予防センターからお知らせします。</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kumimoji="1" lang="en-US" altLang="ja-JP" sz="1100" dirty="0">
                    <a:solidFill>
                      <a:schemeClr val="tx1"/>
                    </a:solidFill>
                    <a:latin typeface="BIZ UDPゴシック" panose="020B0400000000000000" pitchFamily="50" charset="-128"/>
                    <a:ea typeface="BIZ UDPゴシック" panose="020B0400000000000000" pitchFamily="50" charset="-128"/>
                  </a:rPr>
                  <a:t> </a:t>
                </a:r>
                <a:r>
                  <a:rPr kumimoji="1" lang="ja-JP" altLang="en-US" sz="1100" dirty="0">
                    <a:solidFill>
                      <a:schemeClr val="tx1"/>
                    </a:solidFill>
                    <a:latin typeface="BIZ UDPゴシック" panose="020B0400000000000000" pitchFamily="50" charset="-128"/>
                    <a:ea typeface="BIZ UDPゴシック" panose="020B0400000000000000" pitchFamily="50" charset="-128"/>
                  </a:rPr>
                  <a:t>　 　　　　　　　　　　　　参考）公益財団法人　大阪府保健医療財団　大阪がん循環器病予防センター　</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　　　　　　　　　　　　　　　　　　</a:t>
                </a:r>
                <a:r>
                  <a:rPr kumimoji="1" lang="en-US" altLang="ja-JP" sz="1100" dirty="0">
                    <a:solidFill>
                      <a:schemeClr val="tx1"/>
                    </a:solidFill>
                    <a:latin typeface="BIZ UDPゴシック" panose="020B0400000000000000" pitchFamily="50" charset="-128"/>
                    <a:ea typeface="BIZ UDPゴシック" panose="020B0400000000000000" pitchFamily="50" charset="-128"/>
                  </a:rPr>
                  <a:t>https://www.osaka-ganjun.jp/</a:t>
                </a:r>
              </a:p>
              <a:p>
                <a:pPr>
                  <a:lnSpc>
                    <a:spcPts val="1800"/>
                  </a:lnSpc>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　　　　　　　　　　　</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p:txBody>
          </p:sp>
          <p:sp>
            <p:nvSpPr>
              <p:cNvPr id="16" name="テキスト ボックス 15">
                <a:extLst>
                  <a:ext uri="{FF2B5EF4-FFF2-40B4-BE49-F238E27FC236}">
                    <a16:creationId xmlns:a16="http://schemas.microsoft.com/office/drawing/2014/main" id="{9BF4DADB-4289-4836-A051-BEDC591674E8}"/>
                  </a:ext>
                </a:extLst>
              </p:cNvPr>
              <p:cNvSpPr txBox="1"/>
              <p:nvPr/>
            </p:nvSpPr>
            <p:spPr>
              <a:xfrm>
                <a:off x="239470" y="6247402"/>
                <a:ext cx="6298767" cy="455211"/>
              </a:xfrm>
              <a:prstGeom prst="rect">
                <a:avLst/>
              </a:prstGeom>
              <a:noFill/>
            </p:spPr>
            <p:txBody>
              <a:bodyPr wrap="square" lIns="108000" rtlCol="0">
                <a:spAutoFit/>
              </a:bodyPr>
              <a:lstStyle/>
              <a:p>
                <a:pPr algn="just"/>
                <a:r>
                  <a:rPr lang="ja-JP" altLang="en-US" kern="100" dirty="0">
                    <a:solidFill>
                      <a:schemeClr val="bg1"/>
                    </a:solidFill>
                    <a:latin typeface="游明朝" panose="02020400000000000000" pitchFamily="18" charset="-128"/>
                    <a:ea typeface="BIZ UDPゴシック" panose="020B0400000000000000" pitchFamily="50" charset="-128"/>
                    <a:cs typeface="Times New Roman" panose="02020603050405020304" pitchFamily="18" charset="0"/>
                  </a:rPr>
                  <a:t>　</a:t>
                </a:r>
                <a:r>
                  <a:rPr lang="ja-JP" altLang="ja-JP" kern="100" dirty="0">
                    <a:solidFill>
                      <a:schemeClr val="bg1"/>
                    </a:solidFill>
                    <a:latin typeface="游明朝" panose="02020400000000000000" pitchFamily="18" charset="-128"/>
                    <a:ea typeface="BIZ UDPゴシック" panose="020B0400000000000000" pitchFamily="50" charset="-128"/>
                    <a:cs typeface="Times New Roman" panose="02020603050405020304" pitchFamily="18" charset="0"/>
                  </a:rPr>
                  <a:t>検査を希望される方は、以下の</a:t>
                </a:r>
                <a:r>
                  <a:rPr lang="ja-JP" altLang="en-US" kern="100" dirty="0">
                    <a:solidFill>
                      <a:schemeClr val="bg1"/>
                    </a:solidFill>
                    <a:latin typeface="游明朝" panose="02020400000000000000" pitchFamily="18" charset="-128"/>
                    <a:ea typeface="BIZ UDPゴシック" panose="020B0400000000000000" pitchFamily="50" charset="-128"/>
                    <a:cs typeface="Times New Roman" panose="02020603050405020304" pitchFamily="18" charset="0"/>
                  </a:rPr>
                  <a:t>お手続きをして</a:t>
                </a:r>
                <a:r>
                  <a:rPr lang="ja-JP" altLang="ja-JP" kern="100" dirty="0">
                    <a:solidFill>
                      <a:schemeClr val="bg1"/>
                    </a:solidFill>
                    <a:latin typeface="游明朝" panose="02020400000000000000" pitchFamily="18" charset="-128"/>
                    <a:ea typeface="BIZ UDPゴシック" panose="020B0400000000000000" pitchFamily="50" charset="-128"/>
                    <a:cs typeface="Times New Roman" panose="02020603050405020304" pitchFamily="18" charset="0"/>
                  </a:rPr>
                  <a:t>ください</a:t>
                </a:r>
                <a:endParaRPr lang="ja-JP" altLang="ja-JP" kern="100" dirty="0">
                  <a:solidFill>
                    <a:schemeClr val="bg1"/>
                  </a:solidFill>
                  <a:latin typeface="游明朝" panose="02020400000000000000" pitchFamily="18" charset="-128"/>
                  <a:ea typeface="游明朝" panose="02020400000000000000" pitchFamily="18" charset="-128"/>
                  <a:cs typeface="Times New Roman" panose="02020603050405020304" pitchFamily="18" charset="0"/>
                </a:endParaRPr>
              </a:p>
            </p:txBody>
          </p:sp>
        </p:grpSp>
      </p:grpSp>
      <p:sp>
        <p:nvSpPr>
          <p:cNvPr id="3" name="テキスト ボックス 2">
            <a:extLst>
              <a:ext uri="{FF2B5EF4-FFF2-40B4-BE49-F238E27FC236}">
                <a16:creationId xmlns:a16="http://schemas.microsoft.com/office/drawing/2014/main" id="{83113DB5-9318-4DD7-BDE8-FEED8721E77C}"/>
              </a:ext>
            </a:extLst>
          </p:cNvPr>
          <p:cNvSpPr txBox="1"/>
          <p:nvPr/>
        </p:nvSpPr>
        <p:spPr>
          <a:xfrm>
            <a:off x="488863" y="8755895"/>
            <a:ext cx="6729824" cy="800219"/>
          </a:xfrm>
          <a:prstGeom prst="rect">
            <a:avLst/>
          </a:prstGeom>
          <a:noFill/>
        </p:spPr>
        <p:txBody>
          <a:bodyPr wrap="square" rtlCol="0">
            <a:spAutoFit/>
          </a:bodyPr>
          <a:lstStyle/>
          <a:p>
            <a:pPr algn="just"/>
            <a:r>
              <a:rPr lang="en-US" altLang="ja-JP" sz="1200" kern="100" dirty="0">
                <a:latin typeface="BIZ UDPゴシック" panose="020B0400000000000000" pitchFamily="50" charset="-128"/>
                <a:ea typeface="游明朝" panose="02020400000000000000" pitchFamily="18" charset="-128"/>
                <a:cs typeface="Times New Roman" panose="02020603050405020304" pitchFamily="18" charset="0"/>
              </a:rPr>
              <a:t> </a:t>
            </a:r>
            <a:r>
              <a:rPr lang="en-US" altLang="ja-JP" sz="1200" b="1" kern="100" dirty="0">
                <a:latin typeface="游明朝" panose="02020400000000000000" pitchFamily="18" charset="-128"/>
                <a:ea typeface="BIZ UDPゴシック" panose="020B0400000000000000" pitchFamily="50" charset="-128"/>
                <a:cs typeface="Times New Roman" panose="02020603050405020304" pitchFamily="18" charset="0"/>
              </a:rPr>
              <a:t>【</a:t>
            </a:r>
            <a:r>
              <a:rPr lang="ja-JP" altLang="ja-JP" sz="1200" b="1" kern="100" dirty="0">
                <a:latin typeface="游明朝" panose="02020400000000000000" pitchFamily="18" charset="-128"/>
                <a:ea typeface="BIZ UDPゴシック" panose="020B0400000000000000" pitchFamily="50" charset="-128"/>
                <a:cs typeface="Times New Roman" panose="02020603050405020304" pitchFamily="18" charset="0"/>
              </a:rPr>
              <a:t>留意事項</a:t>
            </a:r>
            <a:r>
              <a:rPr lang="en-US" altLang="ja-JP" sz="1200" b="1" kern="100" dirty="0">
                <a:latin typeface="游明朝" panose="02020400000000000000" pitchFamily="18" charset="-128"/>
                <a:ea typeface="BIZ UDPゴシック" panose="020B0400000000000000" pitchFamily="50" charset="-128"/>
                <a:cs typeface="Times New Roman" panose="02020603050405020304" pitchFamily="18" charset="0"/>
              </a:rPr>
              <a:t>】</a:t>
            </a:r>
            <a:endParaRPr lang="ja-JP" altLang="ja-JP" sz="1200" b="1" kern="100" dirty="0">
              <a:latin typeface="游明朝" panose="02020400000000000000" pitchFamily="18" charset="-128"/>
              <a:ea typeface="游明朝" panose="02020400000000000000" pitchFamily="18" charset="-128"/>
              <a:cs typeface="Times New Roman" panose="02020603050405020304" pitchFamily="18" charset="0"/>
            </a:endParaRPr>
          </a:p>
          <a:p>
            <a:pPr algn="just"/>
            <a:r>
              <a:rPr lang="ja-JP" altLang="en-US" sz="1200" kern="100" dirty="0">
                <a:latin typeface="游明朝" panose="02020400000000000000" pitchFamily="18" charset="-128"/>
                <a:ea typeface="BIZ UDPゴシック" panose="020B0400000000000000" pitchFamily="50" charset="-128"/>
                <a:cs typeface="Times New Roman" panose="02020603050405020304" pitchFamily="18" charset="0"/>
              </a:rPr>
              <a:t>　・</a:t>
            </a:r>
            <a:r>
              <a:rPr lang="ja-JP" altLang="ja-JP" sz="1100" kern="100" dirty="0">
                <a:latin typeface="游明朝" panose="02020400000000000000" pitchFamily="18" charset="-128"/>
                <a:ea typeface="BIZ UDPゴシック" panose="020B0400000000000000" pitchFamily="50" charset="-128"/>
                <a:cs typeface="Times New Roman" panose="02020603050405020304" pitchFamily="18" charset="0"/>
              </a:rPr>
              <a:t>本事業により検査を受けるには、検査結果等</a:t>
            </a:r>
            <a:r>
              <a:rPr lang="ja-JP" altLang="en-US" sz="1100" kern="100" dirty="0">
                <a:latin typeface="游明朝" panose="02020400000000000000" pitchFamily="18" charset="-128"/>
                <a:ea typeface="BIZ UDPゴシック" panose="020B0400000000000000" pitchFamily="50" charset="-128"/>
                <a:cs typeface="Times New Roman" panose="02020603050405020304" pitchFamily="18" charset="0"/>
              </a:rPr>
              <a:t>の受診者情報</a:t>
            </a:r>
            <a:r>
              <a:rPr lang="ja-JP" altLang="ja-JP" sz="1100" kern="100" dirty="0">
                <a:latin typeface="游明朝" panose="02020400000000000000" pitchFamily="18" charset="-128"/>
                <a:ea typeface="BIZ UDPゴシック" panose="020B0400000000000000" pitchFamily="50" charset="-128"/>
                <a:cs typeface="Times New Roman" panose="02020603050405020304" pitchFamily="18" charset="0"/>
              </a:rPr>
              <a:t>を</a:t>
            </a:r>
            <a:r>
              <a:rPr lang="ja-JP" altLang="en-US" sz="1100" kern="100" dirty="0">
                <a:latin typeface="游明朝" panose="02020400000000000000" pitchFamily="18" charset="-128"/>
                <a:ea typeface="BIZ UDPゴシック" panose="020B0400000000000000" pitchFamily="50" charset="-128"/>
                <a:cs typeface="Times New Roman" panose="02020603050405020304" pitchFamily="18" charset="0"/>
              </a:rPr>
              <a:t>大阪国際がんセンターに提供</a:t>
            </a:r>
            <a:r>
              <a:rPr lang="ja-JP" altLang="ja-JP" sz="1100" kern="100" dirty="0">
                <a:latin typeface="游明朝" panose="02020400000000000000" pitchFamily="18" charset="-128"/>
                <a:ea typeface="BIZ UDPゴシック" panose="020B0400000000000000" pitchFamily="50" charset="-128"/>
                <a:cs typeface="Times New Roman" panose="02020603050405020304" pitchFamily="18" charset="0"/>
              </a:rPr>
              <a:t>することに</a:t>
            </a:r>
            <a:endParaRPr lang="en-US" altLang="ja-JP" sz="1100" kern="100" dirty="0">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en-US" sz="1100" kern="100" dirty="0">
                <a:latin typeface="游明朝" panose="02020400000000000000" pitchFamily="18" charset="-128"/>
                <a:ea typeface="BIZ UDPゴシック" panose="020B0400000000000000" pitchFamily="50" charset="-128"/>
                <a:cs typeface="Times New Roman" panose="02020603050405020304" pitchFamily="18" charset="0"/>
              </a:rPr>
              <a:t>　　</a:t>
            </a:r>
            <a:r>
              <a:rPr lang="ja-JP" altLang="ja-JP" sz="1100" kern="100" dirty="0">
                <a:latin typeface="游明朝" panose="02020400000000000000" pitchFamily="18" charset="-128"/>
                <a:ea typeface="BIZ UDPゴシック" panose="020B0400000000000000" pitchFamily="50" charset="-128"/>
                <a:cs typeface="Times New Roman" panose="02020603050405020304" pitchFamily="18" charset="0"/>
              </a:rPr>
              <a:t>同意いただいた場合に限ります。</a:t>
            </a:r>
            <a:r>
              <a:rPr lang="en-US" altLang="ja-JP" sz="1100" kern="100" dirty="0">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sz="1100" kern="100" dirty="0">
                <a:latin typeface="游明朝" panose="02020400000000000000" pitchFamily="18" charset="-128"/>
                <a:ea typeface="BIZ UDPゴシック" panose="020B0400000000000000" pitchFamily="50" charset="-128"/>
                <a:cs typeface="Times New Roman" panose="02020603050405020304" pitchFamily="18" charset="0"/>
              </a:rPr>
              <a:t>提供された情報</a:t>
            </a:r>
            <a:r>
              <a:rPr lang="ja-JP" altLang="ja-JP" sz="1100" kern="100" dirty="0">
                <a:latin typeface="游明朝" panose="02020400000000000000" pitchFamily="18" charset="-128"/>
                <a:ea typeface="BIZ UDPゴシック" panose="020B0400000000000000" pitchFamily="50" charset="-128"/>
                <a:cs typeface="Times New Roman" panose="02020603050405020304" pitchFamily="18" charset="0"/>
              </a:rPr>
              <a:t>は、</a:t>
            </a:r>
            <a:r>
              <a:rPr lang="ja-JP" altLang="en-US" sz="1100" kern="100" dirty="0">
                <a:latin typeface="游明朝" panose="02020400000000000000" pitchFamily="18" charset="-128"/>
                <a:ea typeface="BIZ UDPゴシック" panose="020B0400000000000000" pitchFamily="50" charset="-128"/>
                <a:cs typeface="Times New Roman" panose="02020603050405020304" pitchFamily="18" charset="0"/>
              </a:rPr>
              <a:t>本事業</a:t>
            </a:r>
            <a:r>
              <a:rPr lang="ja-JP" altLang="ja-JP" sz="1100" kern="100" dirty="0">
                <a:latin typeface="游明朝" panose="02020400000000000000" pitchFamily="18" charset="-128"/>
                <a:ea typeface="BIZ UDPゴシック" panose="020B0400000000000000" pitchFamily="50" charset="-128"/>
                <a:cs typeface="Times New Roman" panose="02020603050405020304" pitchFamily="18" charset="0"/>
              </a:rPr>
              <a:t>以外の目的に利用することはありません。</a:t>
            </a:r>
            <a:r>
              <a:rPr lang="en-US" altLang="ja-JP" sz="1100" kern="100" dirty="0">
                <a:latin typeface="游明朝" panose="02020400000000000000" pitchFamily="18" charset="-128"/>
                <a:ea typeface="BIZ UDPゴシック" panose="020B0400000000000000" pitchFamily="50" charset="-128"/>
                <a:cs typeface="Times New Roman" panose="02020603050405020304" pitchFamily="18" charset="0"/>
              </a:rPr>
              <a:t>)</a:t>
            </a:r>
          </a:p>
          <a:p>
            <a:pPr algn="just"/>
            <a:r>
              <a:rPr lang="ja-JP" altLang="en-US" sz="1100" kern="100" dirty="0">
                <a:latin typeface="游明朝" panose="02020400000000000000" pitchFamily="18" charset="-128"/>
                <a:ea typeface="BIZ UDPゴシック" panose="020B0400000000000000" pitchFamily="50" charset="-128"/>
                <a:cs typeface="Times New Roman" panose="02020603050405020304" pitchFamily="18" charset="0"/>
              </a:rPr>
              <a:t>　・「説明事項同意書兼長期フォローアップ支援登録証」作成には各医療機関所定の費用が発生します。</a:t>
            </a:r>
            <a:endParaRPr lang="ja-JP" altLang="ja-JP" sz="1100" kern="100" dirty="0">
              <a:latin typeface="游明朝" panose="02020400000000000000" pitchFamily="18" charset="-128"/>
              <a:ea typeface="游明朝" panose="02020400000000000000" pitchFamily="18" charset="-128"/>
              <a:cs typeface="Times New Roman" panose="02020603050405020304" pitchFamily="18" charset="0"/>
            </a:endParaRPr>
          </a:p>
        </p:txBody>
      </p:sp>
      <p:pic>
        <p:nvPicPr>
          <p:cNvPr id="5" name="図 4">
            <a:extLst>
              <a:ext uri="{FF2B5EF4-FFF2-40B4-BE49-F238E27FC236}">
                <a16:creationId xmlns:a16="http://schemas.microsoft.com/office/drawing/2014/main" id="{FF1EC0BD-2A95-40CD-A870-93D8C0185F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0522" y="390884"/>
            <a:ext cx="1430968" cy="1430968"/>
          </a:xfrm>
          <a:prstGeom prst="rect">
            <a:avLst/>
          </a:prstGeom>
        </p:spPr>
      </p:pic>
      <p:sp>
        <p:nvSpPr>
          <p:cNvPr id="8" name="テキスト ボックス 7">
            <a:extLst>
              <a:ext uri="{FF2B5EF4-FFF2-40B4-BE49-F238E27FC236}">
                <a16:creationId xmlns:a16="http://schemas.microsoft.com/office/drawing/2014/main" id="{2E3E23FA-936F-494D-9809-0DF17E8DB79D}"/>
              </a:ext>
            </a:extLst>
          </p:cNvPr>
          <p:cNvSpPr txBox="1"/>
          <p:nvPr/>
        </p:nvSpPr>
        <p:spPr>
          <a:xfrm>
            <a:off x="5685763" y="1704974"/>
            <a:ext cx="1532924" cy="230832"/>
          </a:xfrm>
          <a:prstGeom prst="rect">
            <a:avLst/>
          </a:prstGeom>
          <a:noFill/>
        </p:spPr>
        <p:txBody>
          <a:bodyPr wrap="square" rtlCol="0">
            <a:spAutoFit/>
          </a:bodyPr>
          <a:lstStyle/>
          <a:p>
            <a:pPr algn="ctr"/>
            <a:r>
              <a:rPr lang="ja-JP" altLang="ja-JP" sz="900" dirty="0">
                <a:latin typeface="BIZ UDPゴシック" panose="020B0400000000000000" pitchFamily="50" charset="-128"/>
                <a:ea typeface="BIZ UDPゴシック" panose="020B0400000000000000" pitchFamily="50" charset="-128"/>
                <a:cs typeface="Times New Roman" panose="02020603050405020304" pitchFamily="18" charset="0"/>
              </a:rPr>
              <a:t>Ⓒ</a:t>
            </a:r>
            <a:r>
              <a:rPr lang="en-US" altLang="ja-JP" sz="900" dirty="0">
                <a:latin typeface="BIZ UDPゴシック" panose="020B0400000000000000" pitchFamily="50" charset="-128"/>
                <a:ea typeface="BIZ UDPゴシック" panose="020B0400000000000000" pitchFamily="50" charset="-128"/>
                <a:cs typeface="Times New Roman" panose="02020603050405020304" pitchFamily="18" charset="0"/>
              </a:rPr>
              <a:t>2014 </a:t>
            </a:r>
            <a:r>
              <a:rPr lang="ja-JP" altLang="ja-JP" sz="900" dirty="0">
                <a:latin typeface="BIZ UDPゴシック" panose="020B0400000000000000" pitchFamily="50" charset="-128"/>
                <a:ea typeface="BIZ UDPゴシック" panose="020B0400000000000000" pitchFamily="50" charset="-128"/>
                <a:cs typeface="Times New Roman" panose="02020603050405020304" pitchFamily="18" charset="0"/>
              </a:rPr>
              <a:t>大阪府もずやん</a:t>
            </a:r>
            <a:endParaRPr kumimoji="1" lang="ja-JP" altLang="en-US" sz="900" dirty="0">
              <a:latin typeface="BIZ UDPゴシック" panose="020B0400000000000000" pitchFamily="50" charset="-128"/>
              <a:ea typeface="BIZ UDPゴシック" panose="020B0400000000000000" pitchFamily="50" charset="-128"/>
            </a:endParaRPr>
          </a:p>
        </p:txBody>
      </p:sp>
      <p:sp>
        <p:nvSpPr>
          <p:cNvPr id="17" name="テキスト ボックス 16">
            <a:extLst>
              <a:ext uri="{FF2B5EF4-FFF2-40B4-BE49-F238E27FC236}">
                <a16:creationId xmlns:a16="http://schemas.microsoft.com/office/drawing/2014/main" id="{99D4F05F-FF44-40A4-8B97-F3C8ADF086FC}"/>
              </a:ext>
            </a:extLst>
          </p:cNvPr>
          <p:cNvSpPr txBox="1"/>
          <p:nvPr/>
        </p:nvSpPr>
        <p:spPr>
          <a:xfrm>
            <a:off x="4039051" y="9818850"/>
            <a:ext cx="3003551" cy="544183"/>
          </a:xfrm>
          <a:prstGeom prst="rect">
            <a:avLst/>
          </a:prstGeom>
          <a:solidFill>
            <a:schemeClr val="bg1"/>
          </a:solidFill>
          <a:ln>
            <a:solidFill>
              <a:schemeClr val="tx1"/>
            </a:solidFill>
            <a:prstDash val="solid"/>
          </a:ln>
        </p:spPr>
        <p:txBody>
          <a:bodyPr wrap="square" tIns="18000" bIns="18000" rtlCol="0">
            <a:spAutoFit/>
          </a:bodyPr>
          <a:lstStyle/>
          <a:p>
            <a:r>
              <a:rPr kumimoji="1" lang="ja-JP" altLang="en-US" sz="1100" b="1" dirty="0"/>
              <a:t>大阪府健康医療部健康推進室健康づくり課</a:t>
            </a:r>
            <a:endParaRPr kumimoji="1" lang="en-US" altLang="ja-JP" sz="1100" b="1" dirty="0"/>
          </a:p>
          <a:p>
            <a:r>
              <a:rPr kumimoji="1" lang="ja-JP" altLang="en-US" sz="1100" b="1" dirty="0"/>
              <a:t>生活習慣病・がん対策グループ　</a:t>
            </a:r>
            <a:endParaRPr kumimoji="1" lang="en-US" altLang="ja-JP" sz="1100" b="1" dirty="0"/>
          </a:p>
          <a:p>
            <a:r>
              <a:rPr kumimoji="1" lang="ja-JP" altLang="en-US" sz="1100" b="1" dirty="0"/>
              <a:t>電話：</a:t>
            </a:r>
            <a:r>
              <a:rPr kumimoji="1" lang="en-US" altLang="ja-JP" sz="1100" b="1" dirty="0"/>
              <a:t>06-6941-0351</a:t>
            </a:r>
            <a:r>
              <a:rPr kumimoji="1" lang="ja-JP" altLang="en-US" sz="1100" b="1" dirty="0"/>
              <a:t>（代表）（内線</a:t>
            </a:r>
            <a:r>
              <a:rPr kumimoji="1" lang="en-US" altLang="ja-JP" sz="1100" b="1" dirty="0"/>
              <a:t>2528</a:t>
            </a:r>
            <a:r>
              <a:rPr kumimoji="1" lang="ja-JP" altLang="en-US" sz="1100" b="1" dirty="0"/>
              <a:t>）</a:t>
            </a:r>
            <a:endParaRPr kumimoji="1" lang="en-US" altLang="ja-JP" sz="1100" b="1" dirty="0"/>
          </a:p>
        </p:txBody>
      </p:sp>
    </p:spTree>
    <p:extLst>
      <p:ext uri="{BB962C8B-B14F-4D97-AF65-F5344CB8AC3E}">
        <p14:creationId xmlns:p14="http://schemas.microsoft.com/office/powerpoint/2010/main" val="2480938845"/>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517</Words>
  <Application>Microsoft Office PowerPoint</Application>
  <PresentationFormat>ユーザー設定</PresentationFormat>
  <Paragraphs>38</Paragraphs>
  <Slides>1</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vt:i4>
      </vt:variant>
    </vt:vector>
  </HeadingPairs>
  <TitlesOfParts>
    <vt:vector size="9" baseType="lpstr">
      <vt:lpstr>BIZ UDPゴシック</vt:lpstr>
      <vt:lpstr>HGP創英角ｺﾞｼｯｸUB</vt:lpstr>
      <vt:lpstr>游ゴシック</vt:lpstr>
      <vt:lpstr>游明朝</vt:lpstr>
      <vt:lpstr>Arial</vt:lpstr>
      <vt:lpstr>Calibri</vt:lpstr>
      <vt:lpstr>Calibri Light</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2026-08-10T07:13:20Z</dcterms:created>
  <dcterms:modified xsi:type="dcterms:W3CDTF">2026-08-10T07:13:28Z</dcterms:modified>
</cp:coreProperties>
</file>