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sldIdLst>
    <p:sldId id="1653" r:id="rId6"/>
    <p:sldId id="1721" r:id="rId7"/>
    <p:sldId id="862" r:id="rId8"/>
    <p:sldId id="1730" r:id="rId9"/>
    <p:sldId id="1723" r:id="rId10"/>
    <p:sldId id="1720" r:id="rId11"/>
    <p:sldId id="1663" r:id="rId12"/>
    <p:sldId id="1718" r:id="rId13"/>
    <p:sldId id="1714" r:id="rId14"/>
    <p:sldId id="1707" r:id="rId15"/>
    <p:sldId id="1728" r:id="rId16"/>
    <p:sldId id="1729" r:id="rId17"/>
    <p:sldId id="1731" r:id="rId18"/>
    <p:sldId id="1716" r:id="rId19"/>
    <p:sldId id="1722" r:id="rId20"/>
    <p:sldId id="1733" r:id="rId21"/>
    <p:sldId id="1681" r:id="rId22"/>
    <p:sldId id="1710" r:id="rId23"/>
    <p:sldId id="1673" r:id="rId24"/>
    <p:sldId id="1675" r:id="rId25"/>
    <p:sldId id="1717" r:id="rId26"/>
    <p:sldId id="1678" r:id="rId27"/>
    <p:sldId id="1732" r:id="rId28"/>
    <p:sldId id="1726" r:id="rId29"/>
    <p:sldId id="1734" r:id="rId30"/>
    <p:sldId id="1689" r:id="rId31"/>
    <p:sldId id="1690" r:id="rId32"/>
    <p:sldId id="1693" r:id="rId33"/>
    <p:sldId id="1695" r:id="rId34"/>
    <p:sldId id="1705" r:id="rId35"/>
    <p:sldId id="1691" r:id="rId36"/>
    <p:sldId id="1706" r:id="rId37"/>
    <p:sldId id="1700" r:id="rId38"/>
    <p:sldId id="1701" r:id="rId39"/>
    <p:sldId id="1702" r:id="rId40"/>
    <p:sldId id="1703" r:id="rId41"/>
    <p:sldId id="1735" r:id="rId42"/>
    <p:sldId id="1709" r:id="rId43"/>
    <p:sldId id="1711" r:id="rId44"/>
  </p:sldIdLst>
  <p:sldSz cx="9144000" cy="6858000" type="screen4x3"/>
  <p:notesSz cx="6646863" cy="97774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CF0"/>
    <a:srgbClr val="558ED5"/>
    <a:srgbClr val="B7DEE8"/>
    <a:srgbClr val="FEFBE8"/>
    <a:srgbClr val="FDF6C3"/>
    <a:srgbClr val="0000FF"/>
    <a:srgbClr val="FFC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A6BBE-BB67-A69F-97B4-8CF692235A57}" v="77" dt="2024-08-02T09:31:41.702"/>
    <p1510:client id="{12A8B6D0-D191-4CDC-BA5A-B60A8884C437}" v="24" dt="2024-08-02T11:15:03.345"/>
    <p1510:client id="{316883E5-40AE-4478-AFEA-ADF860E61245}" v="14" dt="2024-08-02T11:11:26.761"/>
    <p1510:client id="{39A12CEC-AB0E-4844-B67F-899CBD93A5B5}" v="111" dt="2024-08-02T05:59:26.975"/>
    <p1510:client id="{3DE97843-7A03-2A3E-75CE-D018019FCE92}" v="3" dt="2024-08-02T05:33:45.576"/>
    <p1510:client id="{47FA6EF9-D361-2412-1A64-6A7D32C80B02}" v="1037" dt="2024-08-01T12:09:46.667"/>
    <p1510:client id="{56DB2988-EAAC-4909-B333-9FD8833C198D}" v="260" dt="2024-08-02T07:23:14.071"/>
    <p1510:client id="{5CB692CE-36A5-4D1F-83A8-B01D5F5F56C2}" v="655" dt="2024-08-01T11:59:23.009"/>
    <p1510:client id="{5D2507BF-453D-45BD-829D-467D25E574D6}" v="286" dt="2024-08-02T05:28:35.393"/>
    <p1510:client id="{6A5432BD-7850-C9A0-29FD-19E16FA8D60A}" v="112" dt="2024-08-02T06:08:14.747"/>
    <p1510:client id="{7A70CA36-B827-2FB9-E0F3-6276BED5E77D}" v="16" dt="2024-08-02T09:14:33.492"/>
    <p1510:client id="{A9101BDA-4B03-49C6-953C-934E2B5D76B2}" v="822" dt="2024-08-01T11:00:49.383"/>
    <p1510:client id="{B0D5293A-D583-8591-767C-6E4870A4217B}" v="213" dt="2024-08-02T05:59:44.805"/>
    <p1510:client id="{C9E4C217-2C6D-0EA6-BC01-4C2E3816B84E}" v="20" dt="2024-08-02T08:27:08.877"/>
    <p1510:client id="{D464B179-6081-5736-F63A-6D5B5AE11A42}" v="41" dt="2024-08-02T06:16:53.250"/>
    <p1510:client id="{DC3F7EAF-A9A9-6486-FA22-350C83DDAF33}" v="10" dt="2024-08-02T09:01:06.956"/>
    <p1510:client id="{FDF3ECF9-0233-28F4-A7D1-6D641078F017}" v="191" dt="2024-08-02T01:25:59.21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138"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1" y="0"/>
            <a:ext cx="2880101" cy="488793"/>
          </a:xfrm>
          <a:prstGeom prst="rect">
            <a:avLst/>
          </a:prstGeom>
        </p:spPr>
        <p:txBody>
          <a:bodyPr vert="horz" lIns="89659" tIns="44830" rIns="89659" bIns="4483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765215" y="0"/>
            <a:ext cx="2880101" cy="488793"/>
          </a:xfrm>
          <a:prstGeom prst="rect">
            <a:avLst/>
          </a:prstGeom>
        </p:spPr>
        <p:txBody>
          <a:bodyPr vert="horz" lIns="89659" tIns="44830" rIns="89659" bIns="44830"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2024/11/7</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879475" y="733425"/>
            <a:ext cx="4887913" cy="3665538"/>
          </a:xfrm>
          <a:prstGeom prst="rect">
            <a:avLst/>
          </a:prstGeom>
          <a:noFill/>
          <a:ln w="12700">
            <a:solidFill>
              <a:prstClr val="black"/>
            </a:solidFill>
          </a:ln>
        </p:spPr>
        <p:txBody>
          <a:bodyPr vert="horz" lIns="89659" tIns="44830" rIns="89659" bIns="4483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64997" y="4644310"/>
            <a:ext cx="5316870" cy="4399133"/>
          </a:xfrm>
          <a:prstGeom prst="rect">
            <a:avLst/>
          </a:prstGeom>
        </p:spPr>
        <p:txBody>
          <a:bodyPr vert="horz" lIns="89659" tIns="44830" rIns="89659" bIns="4483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1" y="9287059"/>
            <a:ext cx="2880101" cy="488792"/>
          </a:xfrm>
          <a:prstGeom prst="rect">
            <a:avLst/>
          </a:prstGeom>
        </p:spPr>
        <p:txBody>
          <a:bodyPr vert="horz" lIns="89659" tIns="44830" rIns="89659" bIns="4483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765215" y="9287059"/>
            <a:ext cx="2880101" cy="488792"/>
          </a:xfrm>
          <a:prstGeom prst="rect">
            <a:avLst/>
          </a:prstGeom>
        </p:spPr>
        <p:txBody>
          <a:bodyPr vert="horz" wrap="square" lIns="89659" tIns="44830" rIns="89659" bIns="44830"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22</a:t>
            </a:fld>
            <a:endParaRPr lang="ja-JP" altLang="en-US"/>
          </a:p>
        </p:txBody>
      </p:sp>
    </p:spTree>
    <p:extLst>
      <p:ext uri="{BB962C8B-B14F-4D97-AF65-F5344CB8AC3E}">
        <p14:creationId xmlns:p14="http://schemas.microsoft.com/office/powerpoint/2010/main" val="261294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5C1E275-E914-4DE1-AC51-5A359A04026E}"/>
              </a:ext>
            </a:extLst>
          </p:cNvPr>
          <p:cNvSpPr>
            <a:spLocks noGrp="1"/>
          </p:cNvSpPr>
          <p:nvPr>
            <p:ph type="dt" sz="half" idx="10"/>
          </p:nvPr>
        </p:nvSpPr>
        <p:spPr/>
        <p:txBody>
          <a:bodyPr/>
          <a:lstStyle>
            <a:lvl1pPr>
              <a:defRPr/>
            </a:lvl1pPr>
          </a:lstStyle>
          <a:p>
            <a:pPr>
              <a:defRPr/>
            </a:pPr>
            <a:fld id="{1DC2C6D8-1134-4D40-BB98-6A2407A36C0C}" type="datetime1">
              <a:rPr lang="ja-JP" altLang="en-US"/>
              <a:pPr>
                <a:defRPr/>
              </a:pPr>
              <a:t>2024/11/7</a:t>
            </a:fld>
            <a:endParaRPr lang="ja-JP" altLang="en-US"/>
          </a:p>
        </p:txBody>
      </p:sp>
      <p:sp>
        <p:nvSpPr>
          <p:cNvPr id="5" name="フッター プレースホルダー 4">
            <a:extLst>
              <a:ext uri="{FF2B5EF4-FFF2-40B4-BE49-F238E27FC236}">
                <a16:creationId xmlns:a16="http://schemas.microsoft.com/office/drawing/2014/main" id="{D5951965-A9A7-4B50-AB2C-D71FF09500C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3F1FD32-86E6-4AA6-BBE4-8D382BB43934}"/>
              </a:ext>
            </a:extLst>
          </p:cNvPr>
          <p:cNvSpPr>
            <a:spLocks noGrp="1"/>
          </p:cNvSpPr>
          <p:nvPr>
            <p:ph type="sldNum" sz="quarter" idx="12"/>
          </p:nvPr>
        </p:nvSpPr>
        <p:spPr/>
        <p:txBody>
          <a:bodyPr/>
          <a:lstStyle>
            <a:lvl1pPr>
              <a:defRPr/>
            </a:lvl1pPr>
          </a:lstStyle>
          <a:p>
            <a:pPr>
              <a:defRPr/>
            </a:pPr>
            <a:fld id="{35C763E9-D8CE-430D-B907-31DE8C11F9F8}" type="slidenum">
              <a:rPr lang="ja-JP" altLang="en-US"/>
              <a:pPr>
                <a:defRPr/>
              </a:pPr>
              <a:t>‹#›</a:t>
            </a:fld>
            <a:endParaRPr lang="ja-JP" altLang="en-US"/>
          </a:p>
        </p:txBody>
      </p:sp>
    </p:spTree>
    <p:extLst>
      <p:ext uri="{BB962C8B-B14F-4D97-AF65-F5344CB8AC3E}">
        <p14:creationId xmlns:p14="http://schemas.microsoft.com/office/powerpoint/2010/main" val="19431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3F975C8-C823-44E4-9124-B611831A4597}"/>
              </a:ext>
            </a:extLst>
          </p:cNvPr>
          <p:cNvSpPr>
            <a:spLocks noGrp="1"/>
          </p:cNvSpPr>
          <p:nvPr>
            <p:ph type="dt" sz="half" idx="10"/>
          </p:nvPr>
        </p:nvSpPr>
        <p:spPr/>
        <p:txBody>
          <a:bodyPr/>
          <a:lstStyle>
            <a:lvl1pPr>
              <a:defRPr/>
            </a:lvl1pPr>
          </a:lstStyle>
          <a:p>
            <a:pPr>
              <a:defRPr/>
            </a:pPr>
            <a:fld id="{D259C889-86FA-4C44-8DBC-E99C622DE20A}" type="datetime1">
              <a:rPr lang="ja-JP" altLang="en-US"/>
              <a:pPr>
                <a:defRPr/>
              </a:pPr>
              <a:t>2024/11/7</a:t>
            </a:fld>
            <a:endParaRPr lang="ja-JP" altLang="en-US"/>
          </a:p>
        </p:txBody>
      </p:sp>
      <p:sp>
        <p:nvSpPr>
          <p:cNvPr id="5" name="フッター プレースホルダー 4">
            <a:extLst>
              <a:ext uri="{FF2B5EF4-FFF2-40B4-BE49-F238E27FC236}">
                <a16:creationId xmlns:a16="http://schemas.microsoft.com/office/drawing/2014/main" id="{80128825-C836-4BBD-A366-BA1C98F4E05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33756FA-63E4-480C-8AD7-6BBEDF606F26}"/>
              </a:ext>
            </a:extLst>
          </p:cNvPr>
          <p:cNvSpPr>
            <a:spLocks noGrp="1"/>
          </p:cNvSpPr>
          <p:nvPr>
            <p:ph type="sldNum" sz="quarter" idx="12"/>
          </p:nvPr>
        </p:nvSpPr>
        <p:spPr/>
        <p:txBody>
          <a:bodyPr/>
          <a:lstStyle>
            <a:lvl1pPr>
              <a:defRPr/>
            </a:lvl1pPr>
          </a:lstStyle>
          <a:p>
            <a:pPr>
              <a:defRPr/>
            </a:pPr>
            <a:fld id="{EFB60773-DB59-465E-99E0-D582769D06DB}" type="slidenum">
              <a:rPr lang="ja-JP" altLang="en-US"/>
              <a:pPr>
                <a:defRPr/>
              </a:pPr>
              <a:t>‹#›</a:t>
            </a:fld>
            <a:endParaRPr lang="ja-JP" altLang="en-US"/>
          </a:p>
        </p:txBody>
      </p:sp>
    </p:spTree>
    <p:extLst>
      <p:ext uri="{BB962C8B-B14F-4D97-AF65-F5344CB8AC3E}">
        <p14:creationId xmlns:p14="http://schemas.microsoft.com/office/powerpoint/2010/main" val="190389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875B1B1-F66E-48B2-8C8E-AB61E935FF1B}"/>
              </a:ext>
            </a:extLst>
          </p:cNvPr>
          <p:cNvSpPr>
            <a:spLocks noGrp="1"/>
          </p:cNvSpPr>
          <p:nvPr>
            <p:ph type="dt" sz="half" idx="10"/>
          </p:nvPr>
        </p:nvSpPr>
        <p:spPr/>
        <p:txBody>
          <a:bodyPr/>
          <a:lstStyle>
            <a:lvl1pPr>
              <a:defRPr/>
            </a:lvl1pPr>
          </a:lstStyle>
          <a:p>
            <a:pPr>
              <a:defRPr/>
            </a:pPr>
            <a:fld id="{145FA7AC-CF60-4421-B44E-12C2A028FD47}" type="datetime1">
              <a:rPr lang="ja-JP" altLang="en-US"/>
              <a:pPr>
                <a:defRPr/>
              </a:pPr>
              <a:t>2024/11/7</a:t>
            </a:fld>
            <a:endParaRPr lang="ja-JP" altLang="en-US"/>
          </a:p>
        </p:txBody>
      </p:sp>
      <p:sp>
        <p:nvSpPr>
          <p:cNvPr id="5" name="フッター プレースホルダー 4">
            <a:extLst>
              <a:ext uri="{FF2B5EF4-FFF2-40B4-BE49-F238E27FC236}">
                <a16:creationId xmlns:a16="http://schemas.microsoft.com/office/drawing/2014/main" id="{89275DD6-EEE3-4D61-B3AE-D043C41B3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FE2CFB8-B2E5-4363-9BEE-80D39CAC996E}"/>
              </a:ext>
            </a:extLst>
          </p:cNvPr>
          <p:cNvSpPr>
            <a:spLocks noGrp="1"/>
          </p:cNvSpPr>
          <p:nvPr>
            <p:ph type="sldNum" sz="quarter" idx="12"/>
          </p:nvPr>
        </p:nvSpPr>
        <p:spPr/>
        <p:txBody>
          <a:bodyPr/>
          <a:lstStyle>
            <a:lvl1pPr>
              <a:defRPr/>
            </a:lvl1pPr>
          </a:lstStyle>
          <a:p>
            <a:pPr>
              <a:defRPr/>
            </a:pPr>
            <a:fld id="{E0BE7B01-E4DA-4232-8918-93775EB4D0AD}" type="slidenum">
              <a:rPr lang="ja-JP" altLang="en-US"/>
              <a:pPr>
                <a:defRPr/>
              </a:pPr>
              <a:t>‹#›</a:t>
            </a:fld>
            <a:endParaRPr lang="ja-JP" altLang="en-US"/>
          </a:p>
        </p:txBody>
      </p:sp>
    </p:spTree>
    <p:extLst>
      <p:ext uri="{BB962C8B-B14F-4D97-AF65-F5344CB8AC3E}">
        <p14:creationId xmlns:p14="http://schemas.microsoft.com/office/powerpoint/2010/main" val="408655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5F88B5D-5587-4730-A8A9-539B6620A48B}"/>
              </a:ext>
            </a:extLst>
          </p:cNvPr>
          <p:cNvSpPr>
            <a:spLocks noGrp="1"/>
          </p:cNvSpPr>
          <p:nvPr>
            <p:ph type="dt" sz="half" idx="10"/>
          </p:nvPr>
        </p:nvSpPr>
        <p:spPr/>
        <p:txBody>
          <a:bodyPr/>
          <a:lstStyle>
            <a:lvl1pPr>
              <a:defRPr/>
            </a:lvl1pPr>
          </a:lstStyle>
          <a:p>
            <a:pPr>
              <a:defRPr/>
            </a:pPr>
            <a:fld id="{2E6DA6E4-0D5A-485F-9CEA-E76B9B132782}" type="datetime1">
              <a:rPr lang="ja-JP" altLang="en-US"/>
              <a:pPr>
                <a:defRPr/>
              </a:pPr>
              <a:t>2024/11/7</a:t>
            </a:fld>
            <a:endParaRPr lang="ja-JP" altLang="en-US"/>
          </a:p>
        </p:txBody>
      </p:sp>
      <p:sp>
        <p:nvSpPr>
          <p:cNvPr id="5" name="フッター プレースホルダー 4">
            <a:extLst>
              <a:ext uri="{FF2B5EF4-FFF2-40B4-BE49-F238E27FC236}">
                <a16:creationId xmlns:a16="http://schemas.microsoft.com/office/drawing/2014/main" id="{D0D68AB7-2B41-4182-891B-FEAE0800C39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3D75CAC-D965-46A1-B53B-21778A40341A}"/>
              </a:ext>
            </a:extLst>
          </p:cNvPr>
          <p:cNvSpPr>
            <a:spLocks noGrp="1"/>
          </p:cNvSpPr>
          <p:nvPr>
            <p:ph type="sldNum" sz="quarter" idx="12"/>
          </p:nvPr>
        </p:nvSpPr>
        <p:spPr/>
        <p:txBody>
          <a:bodyPr/>
          <a:lstStyle>
            <a:lvl1pPr>
              <a:defRPr/>
            </a:lvl1pPr>
          </a:lstStyle>
          <a:p>
            <a:pPr>
              <a:defRPr/>
            </a:pPr>
            <a:fld id="{634EB91D-1295-4651-8845-6E4C0F1127B7}" type="slidenum">
              <a:rPr lang="ja-JP" altLang="en-US"/>
              <a:pPr>
                <a:defRPr/>
              </a:pPr>
              <a:t>‹#›</a:t>
            </a:fld>
            <a:endParaRPr lang="ja-JP" altLang="en-US"/>
          </a:p>
        </p:txBody>
      </p:sp>
    </p:spTree>
    <p:extLst>
      <p:ext uri="{BB962C8B-B14F-4D97-AF65-F5344CB8AC3E}">
        <p14:creationId xmlns:p14="http://schemas.microsoft.com/office/powerpoint/2010/main" val="41282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1C10D48-F0EA-495E-B00C-4BE5772209B2}"/>
              </a:ext>
            </a:extLst>
          </p:cNvPr>
          <p:cNvSpPr>
            <a:spLocks noGrp="1"/>
          </p:cNvSpPr>
          <p:nvPr>
            <p:ph type="dt" sz="half" idx="10"/>
          </p:nvPr>
        </p:nvSpPr>
        <p:spPr/>
        <p:txBody>
          <a:bodyPr/>
          <a:lstStyle>
            <a:lvl1pPr>
              <a:defRPr/>
            </a:lvl1pPr>
          </a:lstStyle>
          <a:p>
            <a:pPr>
              <a:defRPr/>
            </a:pPr>
            <a:fld id="{75D925CD-2218-4CDB-AD0A-94178C8599C1}" type="datetime1">
              <a:rPr lang="ja-JP" altLang="en-US"/>
              <a:pPr>
                <a:defRPr/>
              </a:pPr>
              <a:t>2024/11/7</a:t>
            </a:fld>
            <a:endParaRPr lang="ja-JP" altLang="en-US"/>
          </a:p>
        </p:txBody>
      </p:sp>
      <p:sp>
        <p:nvSpPr>
          <p:cNvPr id="5" name="フッター プレースホルダー 4">
            <a:extLst>
              <a:ext uri="{FF2B5EF4-FFF2-40B4-BE49-F238E27FC236}">
                <a16:creationId xmlns:a16="http://schemas.microsoft.com/office/drawing/2014/main" id="{06D7CEE3-1C58-4F73-9C6E-B02AD856FAC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3123EA-F4DB-4F10-8BB7-8B04DD290BD6}"/>
              </a:ext>
            </a:extLst>
          </p:cNvPr>
          <p:cNvSpPr>
            <a:spLocks noGrp="1"/>
          </p:cNvSpPr>
          <p:nvPr>
            <p:ph type="sldNum" sz="quarter" idx="12"/>
          </p:nvPr>
        </p:nvSpPr>
        <p:spPr/>
        <p:txBody>
          <a:bodyPr/>
          <a:lstStyle>
            <a:lvl1pPr>
              <a:defRPr/>
            </a:lvl1pPr>
          </a:lstStyle>
          <a:p>
            <a:pPr>
              <a:defRPr/>
            </a:pPr>
            <a:fld id="{36FD103E-7781-4E89-8C26-611FEB87780C}" type="slidenum">
              <a:rPr lang="ja-JP" altLang="en-US"/>
              <a:pPr>
                <a:defRPr/>
              </a:pPr>
              <a:t>‹#›</a:t>
            </a:fld>
            <a:endParaRPr lang="ja-JP" altLang="en-US"/>
          </a:p>
        </p:txBody>
      </p:sp>
    </p:spTree>
    <p:extLst>
      <p:ext uri="{BB962C8B-B14F-4D97-AF65-F5344CB8AC3E}">
        <p14:creationId xmlns:p14="http://schemas.microsoft.com/office/powerpoint/2010/main" val="26836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2E83ED3-A0AF-4ED3-B47B-0B38CB507401}"/>
              </a:ext>
            </a:extLst>
          </p:cNvPr>
          <p:cNvSpPr>
            <a:spLocks noGrp="1"/>
          </p:cNvSpPr>
          <p:nvPr>
            <p:ph type="dt" sz="half" idx="10"/>
          </p:nvPr>
        </p:nvSpPr>
        <p:spPr/>
        <p:txBody>
          <a:bodyPr/>
          <a:lstStyle>
            <a:lvl1pPr>
              <a:defRPr/>
            </a:lvl1pPr>
          </a:lstStyle>
          <a:p>
            <a:pPr>
              <a:defRPr/>
            </a:pPr>
            <a:fld id="{6E450B97-3A57-4DBF-99BD-B51949E2EC1E}" type="datetime1">
              <a:rPr lang="ja-JP" altLang="en-US"/>
              <a:pPr>
                <a:defRPr/>
              </a:pPr>
              <a:t>2024/11/7</a:t>
            </a:fld>
            <a:endParaRPr lang="ja-JP" altLang="en-US"/>
          </a:p>
        </p:txBody>
      </p:sp>
      <p:sp>
        <p:nvSpPr>
          <p:cNvPr id="6" name="フッター プレースホルダー 4">
            <a:extLst>
              <a:ext uri="{FF2B5EF4-FFF2-40B4-BE49-F238E27FC236}">
                <a16:creationId xmlns:a16="http://schemas.microsoft.com/office/drawing/2014/main" id="{F018AF4D-DAC2-447E-90D4-28C7D9B906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58A88E-B460-4BF8-9E37-B83EEBD7AF05}"/>
              </a:ext>
            </a:extLst>
          </p:cNvPr>
          <p:cNvSpPr>
            <a:spLocks noGrp="1"/>
          </p:cNvSpPr>
          <p:nvPr>
            <p:ph type="sldNum" sz="quarter" idx="12"/>
          </p:nvPr>
        </p:nvSpPr>
        <p:spPr/>
        <p:txBody>
          <a:bodyPr/>
          <a:lstStyle>
            <a:lvl1pPr>
              <a:defRPr/>
            </a:lvl1pPr>
          </a:lstStyle>
          <a:p>
            <a:pPr>
              <a:defRPr/>
            </a:pPr>
            <a:fld id="{6E017D8B-8B27-473F-8FCB-8611558FF039}" type="slidenum">
              <a:rPr lang="ja-JP" altLang="en-US"/>
              <a:pPr>
                <a:defRPr/>
              </a:pPr>
              <a:t>‹#›</a:t>
            </a:fld>
            <a:endParaRPr lang="ja-JP" altLang="en-US"/>
          </a:p>
        </p:txBody>
      </p:sp>
    </p:spTree>
    <p:extLst>
      <p:ext uri="{BB962C8B-B14F-4D97-AF65-F5344CB8AC3E}">
        <p14:creationId xmlns:p14="http://schemas.microsoft.com/office/powerpoint/2010/main" val="9123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62E0696A-5032-47FB-AE94-5A2A94262670}"/>
              </a:ext>
            </a:extLst>
          </p:cNvPr>
          <p:cNvSpPr>
            <a:spLocks noGrp="1"/>
          </p:cNvSpPr>
          <p:nvPr>
            <p:ph type="dt" sz="half" idx="10"/>
          </p:nvPr>
        </p:nvSpPr>
        <p:spPr/>
        <p:txBody>
          <a:bodyPr/>
          <a:lstStyle>
            <a:lvl1pPr>
              <a:defRPr/>
            </a:lvl1pPr>
          </a:lstStyle>
          <a:p>
            <a:pPr>
              <a:defRPr/>
            </a:pPr>
            <a:fld id="{48E89549-71E4-47D6-877F-3CAFB6F5620F}" type="datetime1">
              <a:rPr lang="ja-JP" altLang="en-US"/>
              <a:pPr>
                <a:defRPr/>
              </a:pPr>
              <a:t>2024/11/7</a:t>
            </a:fld>
            <a:endParaRPr lang="ja-JP" altLang="en-US"/>
          </a:p>
        </p:txBody>
      </p:sp>
      <p:sp>
        <p:nvSpPr>
          <p:cNvPr id="8" name="フッター プレースホルダー 4">
            <a:extLst>
              <a:ext uri="{FF2B5EF4-FFF2-40B4-BE49-F238E27FC236}">
                <a16:creationId xmlns:a16="http://schemas.microsoft.com/office/drawing/2014/main" id="{D19094C8-3E49-484F-B735-7E8B96864CB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53EA390-BD61-4ED6-B9E9-488429B12100}"/>
              </a:ext>
            </a:extLst>
          </p:cNvPr>
          <p:cNvSpPr>
            <a:spLocks noGrp="1"/>
          </p:cNvSpPr>
          <p:nvPr>
            <p:ph type="sldNum" sz="quarter" idx="12"/>
          </p:nvPr>
        </p:nvSpPr>
        <p:spPr/>
        <p:txBody>
          <a:bodyPr/>
          <a:lstStyle>
            <a:lvl1pPr>
              <a:defRPr/>
            </a:lvl1pPr>
          </a:lstStyle>
          <a:p>
            <a:pPr>
              <a:defRPr/>
            </a:pPr>
            <a:fld id="{B8EA70DD-403F-4993-8A76-A8DE1A2C70F7}" type="slidenum">
              <a:rPr lang="ja-JP" altLang="en-US"/>
              <a:pPr>
                <a:defRPr/>
              </a:pPr>
              <a:t>‹#›</a:t>
            </a:fld>
            <a:endParaRPr lang="ja-JP" altLang="en-US"/>
          </a:p>
        </p:txBody>
      </p:sp>
    </p:spTree>
    <p:extLst>
      <p:ext uri="{BB962C8B-B14F-4D97-AF65-F5344CB8AC3E}">
        <p14:creationId xmlns:p14="http://schemas.microsoft.com/office/powerpoint/2010/main" val="2499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6377A78-D4FC-4A28-975D-D7C63C38C5BD}"/>
              </a:ext>
            </a:extLst>
          </p:cNvPr>
          <p:cNvSpPr>
            <a:spLocks noGrp="1"/>
          </p:cNvSpPr>
          <p:nvPr>
            <p:ph type="dt" sz="half" idx="10"/>
          </p:nvPr>
        </p:nvSpPr>
        <p:spPr/>
        <p:txBody>
          <a:bodyPr/>
          <a:lstStyle>
            <a:lvl1pPr>
              <a:defRPr/>
            </a:lvl1pPr>
          </a:lstStyle>
          <a:p>
            <a:pPr>
              <a:defRPr/>
            </a:pPr>
            <a:fld id="{469A21A4-4F01-44C2-9310-CC46FF886418}" type="datetime1">
              <a:rPr lang="ja-JP" altLang="en-US"/>
              <a:pPr>
                <a:defRPr/>
              </a:pPr>
              <a:t>2024/11/7</a:t>
            </a:fld>
            <a:endParaRPr lang="ja-JP" altLang="en-US"/>
          </a:p>
        </p:txBody>
      </p:sp>
      <p:sp>
        <p:nvSpPr>
          <p:cNvPr id="4" name="フッター プレースホルダー 4">
            <a:extLst>
              <a:ext uri="{FF2B5EF4-FFF2-40B4-BE49-F238E27FC236}">
                <a16:creationId xmlns:a16="http://schemas.microsoft.com/office/drawing/2014/main" id="{C4968A7B-3E53-485C-A565-A921A88F0B0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8455CEF-F056-4DF0-979E-EB39570690CE}"/>
              </a:ext>
            </a:extLst>
          </p:cNvPr>
          <p:cNvSpPr>
            <a:spLocks noGrp="1"/>
          </p:cNvSpPr>
          <p:nvPr>
            <p:ph type="sldNum" sz="quarter" idx="12"/>
          </p:nvPr>
        </p:nvSpPr>
        <p:spPr/>
        <p:txBody>
          <a:bodyPr/>
          <a:lstStyle>
            <a:lvl1pPr>
              <a:defRPr/>
            </a:lvl1pPr>
          </a:lstStyle>
          <a:p>
            <a:pPr>
              <a:defRPr/>
            </a:pPr>
            <a:fld id="{0697CFBF-62AA-4423-A348-4E9138DCA51B}" type="slidenum">
              <a:rPr lang="ja-JP" altLang="en-US"/>
              <a:pPr>
                <a:defRPr/>
              </a:pPr>
              <a:t>‹#›</a:t>
            </a:fld>
            <a:endParaRPr lang="ja-JP" altLang="en-US"/>
          </a:p>
        </p:txBody>
      </p:sp>
    </p:spTree>
    <p:extLst>
      <p:ext uri="{BB962C8B-B14F-4D97-AF65-F5344CB8AC3E}">
        <p14:creationId xmlns:p14="http://schemas.microsoft.com/office/powerpoint/2010/main" val="426663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4516712-088E-4979-90EB-35FCD8BF930F}"/>
              </a:ext>
            </a:extLst>
          </p:cNvPr>
          <p:cNvSpPr>
            <a:spLocks noGrp="1"/>
          </p:cNvSpPr>
          <p:nvPr>
            <p:ph type="dt" sz="half" idx="10"/>
          </p:nvPr>
        </p:nvSpPr>
        <p:spPr/>
        <p:txBody>
          <a:bodyPr/>
          <a:lstStyle>
            <a:lvl1pPr>
              <a:defRPr/>
            </a:lvl1pPr>
          </a:lstStyle>
          <a:p>
            <a:pPr>
              <a:defRPr/>
            </a:pPr>
            <a:fld id="{CA8FC3E4-19D5-4B91-B798-0F14E09138DC}" type="datetime1">
              <a:rPr lang="ja-JP" altLang="en-US"/>
              <a:pPr>
                <a:defRPr/>
              </a:pPr>
              <a:t>2024/11/7</a:t>
            </a:fld>
            <a:endParaRPr lang="ja-JP" altLang="en-US"/>
          </a:p>
        </p:txBody>
      </p:sp>
      <p:sp>
        <p:nvSpPr>
          <p:cNvPr id="3" name="フッター プレースホルダー 4">
            <a:extLst>
              <a:ext uri="{FF2B5EF4-FFF2-40B4-BE49-F238E27FC236}">
                <a16:creationId xmlns:a16="http://schemas.microsoft.com/office/drawing/2014/main" id="{A2CF0D1F-FBD1-4D90-B49C-FA24746B1B7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637CD02-1150-46D9-BCE2-A4E464912A3A}"/>
              </a:ext>
            </a:extLst>
          </p:cNvPr>
          <p:cNvSpPr>
            <a:spLocks noGrp="1"/>
          </p:cNvSpPr>
          <p:nvPr>
            <p:ph type="sldNum" sz="quarter" idx="12"/>
          </p:nvPr>
        </p:nvSpPr>
        <p:spPr/>
        <p:txBody>
          <a:bodyPr/>
          <a:lstStyle>
            <a:lvl1pPr>
              <a:defRPr/>
            </a:lvl1pPr>
          </a:lstStyle>
          <a:p>
            <a:pPr>
              <a:defRPr/>
            </a:pPr>
            <a:fld id="{7EE6E9F5-8DA2-4CA0-9968-091F5A64EF1C}" type="slidenum">
              <a:rPr lang="ja-JP" altLang="en-US"/>
              <a:pPr>
                <a:defRPr/>
              </a:pPr>
              <a:t>‹#›</a:t>
            </a:fld>
            <a:endParaRPr lang="ja-JP" altLang="en-US"/>
          </a:p>
        </p:txBody>
      </p:sp>
    </p:spTree>
    <p:extLst>
      <p:ext uri="{BB962C8B-B14F-4D97-AF65-F5344CB8AC3E}">
        <p14:creationId xmlns:p14="http://schemas.microsoft.com/office/powerpoint/2010/main" val="232490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6315723-5632-4AE0-82CD-F026C9C47C8C}"/>
              </a:ext>
            </a:extLst>
          </p:cNvPr>
          <p:cNvSpPr>
            <a:spLocks noGrp="1"/>
          </p:cNvSpPr>
          <p:nvPr>
            <p:ph type="dt" sz="half" idx="10"/>
          </p:nvPr>
        </p:nvSpPr>
        <p:spPr/>
        <p:txBody>
          <a:bodyPr/>
          <a:lstStyle>
            <a:lvl1pPr>
              <a:defRPr/>
            </a:lvl1pPr>
          </a:lstStyle>
          <a:p>
            <a:pPr>
              <a:defRPr/>
            </a:pPr>
            <a:fld id="{DCBBFD21-FE81-4C7E-806C-51C3D4E55261}" type="datetime1">
              <a:rPr lang="ja-JP" altLang="en-US"/>
              <a:pPr>
                <a:defRPr/>
              </a:pPr>
              <a:t>2024/11/7</a:t>
            </a:fld>
            <a:endParaRPr lang="ja-JP" altLang="en-US"/>
          </a:p>
        </p:txBody>
      </p:sp>
      <p:sp>
        <p:nvSpPr>
          <p:cNvPr id="6" name="フッター プレースホルダー 4">
            <a:extLst>
              <a:ext uri="{FF2B5EF4-FFF2-40B4-BE49-F238E27FC236}">
                <a16:creationId xmlns:a16="http://schemas.microsoft.com/office/drawing/2014/main" id="{2D8FA137-966D-4DB7-82A5-32776894688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9781864-E739-4738-A353-2A94A3A70D12}"/>
              </a:ext>
            </a:extLst>
          </p:cNvPr>
          <p:cNvSpPr>
            <a:spLocks noGrp="1"/>
          </p:cNvSpPr>
          <p:nvPr>
            <p:ph type="sldNum" sz="quarter" idx="12"/>
          </p:nvPr>
        </p:nvSpPr>
        <p:spPr/>
        <p:txBody>
          <a:bodyPr/>
          <a:lstStyle>
            <a:lvl1pPr>
              <a:defRPr/>
            </a:lvl1pPr>
          </a:lstStyle>
          <a:p>
            <a:pPr>
              <a:defRPr/>
            </a:pPr>
            <a:fld id="{24F2EEFF-870E-4B97-B790-4292DFC96EF0}" type="slidenum">
              <a:rPr lang="ja-JP" altLang="en-US"/>
              <a:pPr>
                <a:defRPr/>
              </a:pPr>
              <a:t>‹#›</a:t>
            </a:fld>
            <a:endParaRPr lang="ja-JP" altLang="en-US"/>
          </a:p>
        </p:txBody>
      </p:sp>
    </p:spTree>
    <p:extLst>
      <p:ext uri="{BB962C8B-B14F-4D97-AF65-F5344CB8AC3E}">
        <p14:creationId xmlns:p14="http://schemas.microsoft.com/office/powerpoint/2010/main" val="175029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257F198-75BC-4DF3-AE5B-98B24692DAAE}"/>
              </a:ext>
            </a:extLst>
          </p:cNvPr>
          <p:cNvSpPr>
            <a:spLocks noGrp="1"/>
          </p:cNvSpPr>
          <p:nvPr>
            <p:ph type="dt" sz="half" idx="10"/>
          </p:nvPr>
        </p:nvSpPr>
        <p:spPr/>
        <p:txBody>
          <a:bodyPr/>
          <a:lstStyle>
            <a:lvl1pPr>
              <a:defRPr/>
            </a:lvl1pPr>
          </a:lstStyle>
          <a:p>
            <a:pPr>
              <a:defRPr/>
            </a:pPr>
            <a:fld id="{9151044E-C502-4425-8291-D59572E4FCC5}" type="datetime1">
              <a:rPr lang="ja-JP" altLang="en-US"/>
              <a:pPr>
                <a:defRPr/>
              </a:pPr>
              <a:t>2024/11/7</a:t>
            </a:fld>
            <a:endParaRPr lang="ja-JP" altLang="en-US"/>
          </a:p>
        </p:txBody>
      </p:sp>
      <p:sp>
        <p:nvSpPr>
          <p:cNvPr id="6" name="フッター プレースホルダー 4">
            <a:extLst>
              <a:ext uri="{FF2B5EF4-FFF2-40B4-BE49-F238E27FC236}">
                <a16:creationId xmlns:a16="http://schemas.microsoft.com/office/drawing/2014/main" id="{8078DBB8-7D6F-4515-B49F-361232ACB9C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3037F4A-6DA9-4BC3-9FEF-F4D18AB6FC25}"/>
              </a:ext>
            </a:extLst>
          </p:cNvPr>
          <p:cNvSpPr>
            <a:spLocks noGrp="1"/>
          </p:cNvSpPr>
          <p:nvPr>
            <p:ph type="sldNum" sz="quarter" idx="12"/>
          </p:nvPr>
        </p:nvSpPr>
        <p:spPr/>
        <p:txBody>
          <a:bodyPr/>
          <a:lstStyle>
            <a:lvl1pPr>
              <a:defRPr/>
            </a:lvl1pPr>
          </a:lstStyle>
          <a:p>
            <a:pPr>
              <a:defRPr/>
            </a:pPr>
            <a:fld id="{DCE67DC6-3522-4E84-A4E4-33E6C965E3F0}" type="slidenum">
              <a:rPr lang="ja-JP" altLang="en-US"/>
              <a:pPr>
                <a:defRPr/>
              </a:pPr>
              <a:t>‹#›</a:t>
            </a:fld>
            <a:endParaRPr lang="ja-JP" altLang="en-US"/>
          </a:p>
        </p:txBody>
      </p:sp>
    </p:spTree>
    <p:extLst>
      <p:ext uri="{BB962C8B-B14F-4D97-AF65-F5344CB8AC3E}">
        <p14:creationId xmlns:p14="http://schemas.microsoft.com/office/powerpoint/2010/main" val="21440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6560B1B-44A6-4DED-9F69-1E4B72CA86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D77CE746-BC95-44AE-BF2D-48D69904F5D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FF02D61-C15E-4A5C-B505-076EC2F38DC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E69AB76-6850-4E19-8E78-C8423DC937DE}" type="datetime1">
              <a:rPr lang="ja-JP" altLang="en-US"/>
              <a:pPr>
                <a:defRPr/>
              </a:pPr>
              <a:t>2024/11/7</a:t>
            </a:fld>
            <a:endParaRPr lang="ja-JP" altLang="en-US"/>
          </a:p>
        </p:txBody>
      </p:sp>
      <p:sp>
        <p:nvSpPr>
          <p:cNvPr id="5" name="フッター プレースホルダー 4">
            <a:extLst>
              <a:ext uri="{FF2B5EF4-FFF2-40B4-BE49-F238E27FC236}">
                <a16:creationId xmlns:a16="http://schemas.microsoft.com/office/drawing/2014/main" id="{B8CBC0C3-092D-4313-A7B7-8849971261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7B75FF4-AE11-4838-9EA7-97234D2E0F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3689C2-F68F-4344-BDFE-EC7A8BE72AF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サブタイトル 2">
            <a:extLst>
              <a:ext uri="{FF2B5EF4-FFF2-40B4-BE49-F238E27FC236}">
                <a16:creationId xmlns:a16="http://schemas.microsoft.com/office/drawing/2014/main" id="{38E546BB-B42E-4D7C-A251-5E45F2B2F5BA}"/>
              </a:ext>
            </a:extLst>
          </p:cNvPr>
          <p:cNvSpPr>
            <a:spLocks noGrp="1"/>
          </p:cNvSpPr>
          <p:nvPr/>
        </p:nvSpPr>
        <p:spPr bwMode="auto">
          <a:xfrm>
            <a:off x="1258888" y="5734050"/>
            <a:ext cx="6400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2000" b="1">
                <a:latin typeface="Meiryo UI" panose="020B0604030504040204" pitchFamily="50" charset="-128"/>
                <a:ea typeface="Meiryo UI" panose="020B0604030504040204" pitchFamily="50" charset="-128"/>
              </a:rPr>
              <a:t>令和６年</a:t>
            </a:r>
            <a:r>
              <a:rPr lang="en-US" altLang="ja-JP" sz="2000" b="1">
                <a:latin typeface="Meiryo UI" panose="020B0604030504040204" pitchFamily="50" charset="-128"/>
                <a:ea typeface="Meiryo UI" panose="020B0604030504040204" pitchFamily="50" charset="-128"/>
              </a:rPr>
              <a:t>8</a:t>
            </a:r>
            <a:r>
              <a:rPr lang="ja-JP" altLang="en-US" sz="2000" b="1">
                <a:latin typeface="Meiryo UI" panose="020B0604030504040204" pitchFamily="50" charset="-128"/>
                <a:ea typeface="Meiryo UI" panose="020B0604030504040204" pitchFamily="50" charset="-128"/>
              </a:rPr>
              <a:t>月</a:t>
            </a:r>
            <a:r>
              <a:rPr lang="en-US" altLang="ja-JP" sz="2000" b="1">
                <a:latin typeface="Meiryo UI" panose="020B0604030504040204" pitchFamily="50" charset="-128"/>
                <a:ea typeface="Meiryo UI" panose="020B0604030504040204" pitchFamily="50" charset="-128"/>
              </a:rPr>
              <a:t>9</a:t>
            </a:r>
            <a:r>
              <a:rPr lang="ja-JP" altLang="en-US" sz="2000" b="1">
                <a:latin typeface="Meiryo UI" panose="020B0604030504040204" pitchFamily="50" charset="-128"/>
                <a:ea typeface="Meiryo UI" panose="020B0604030504040204" pitchFamily="50" charset="-128"/>
              </a:rPr>
              <a:t>日</a:t>
            </a:r>
            <a:endParaRPr lang="en-US" altLang="ja-JP" sz="2000" b="1">
              <a:latin typeface="Meiryo UI" panose="020B0604030504040204" pitchFamily="50" charset="-128"/>
              <a:ea typeface="Meiryo UI" panose="020B0604030504040204" pitchFamily="50" charset="-128"/>
            </a:endParaRPr>
          </a:p>
          <a:p>
            <a:pPr algn="ctr" eaLnBrk="1" hangingPunct="1">
              <a:buFont typeface="Arial" panose="020B0604020202020204" pitchFamily="34" charset="0"/>
              <a:buNone/>
            </a:pPr>
            <a:r>
              <a:rPr lang="ja-JP" altLang="en-US" sz="2000" b="1">
                <a:latin typeface="Meiryo UI" panose="020B0604030504040204" pitchFamily="50" charset="-128"/>
                <a:ea typeface="Meiryo UI" panose="020B0604030504040204" pitchFamily="50" charset="-128"/>
              </a:rPr>
              <a:t>大阪府</a:t>
            </a:r>
          </a:p>
        </p:txBody>
      </p:sp>
      <p:sp>
        <p:nvSpPr>
          <p:cNvPr id="3" name="スライド番号プレースホルダー 2">
            <a:extLst>
              <a:ext uri="{FF2B5EF4-FFF2-40B4-BE49-F238E27FC236}">
                <a16:creationId xmlns:a16="http://schemas.microsoft.com/office/drawing/2014/main" id="{CA2DDC45-F0FE-EFFC-A521-24075DCFE416}"/>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F824209-76A7-7F79-DB3B-015EAE2A3A84}"/>
              </a:ext>
            </a:extLst>
          </p:cNvPr>
          <p:cNvSpPr>
            <a:spLocks noGrp="1"/>
          </p:cNvSpPr>
          <p:nvPr/>
        </p:nvSpPr>
        <p:spPr>
          <a:xfrm>
            <a:off x="0" y="656202"/>
            <a:ext cx="9144000" cy="1072929"/>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400" b="1">
                <a:latin typeface="Meiryo UI" pitchFamily="50" charset="-128"/>
                <a:ea typeface="Meiryo UI" pitchFamily="50" charset="-128"/>
                <a:cs typeface="Meiryo UI" pitchFamily="50" charset="-128"/>
              </a:rPr>
              <a:t>令和６年　第２回大阪府都市基盤施設維持管理技術審議会</a:t>
            </a:r>
            <a:endParaRPr lang="en-US" altLang="ja-JP" sz="2400" b="1">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58AFCCE9-5C2C-C1BC-4E87-21B1877331A5}"/>
              </a:ext>
            </a:extLst>
          </p:cNvPr>
          <p:cNvSpPr txBox="1">
            <a:spLocks noChangeArrowheads="1"/>
          </p:cNvSpPr>
          <p:nvPr/>
        </p:nvSpPr>
        <p:spPr bwMode="auto">
          <a:xfrm>
            <a:off x="0" y="211061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Meiryo UI" panose="020B0604030504040204" pitchFamily="50" charset="-128"/>
                <a:ea typeface="Meiryo UI" panose="020B0604030504040204" pitchFamily="50" charset="-128"/>
              </a:rPr>
              <a:t>大阪府都市基盤施設長寿命化計画の見直しについて</a:t>
            </a:r>
            <a:endParaRPr lang="en-US" altLang="ja-JP" sz="1800" b="1">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800" b="1">
                <a:latin typeface="Meiryo UI" panose="020B0604030504040204" pitchFamily="50" charset="-128"/>
                <a:ea typeface="Meiryo UI" panose="020B0604030504040204" pitchFamily="50" charset="-128"/>
              </a:rPr>
              <a:t>（中間とりまとめ）</a:t>
            </a:r>
            <a:endParaRPr lang="en-US" altLang="ja-JP" sz="1800" b="1">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91D1EB7B-8845-1CFE-1528-4CC88EFDDD3E}"/>
              </a:ext>
            </a:extLst>
          </p:cNvPr>
          <p:cNvSpPr txBox="1">
            <a:spLocks/>
          </p:cNvSpPr>
          <p:nvPr/>
        </p:nvSpPr>
        <p:spPr bwMode="auto">
          <a:xfrm>
            <a:off x="2660346" y="3293411"/>
            <a:ext cx="4462462" cy="141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2000" b="1" dirty="0">
                <a:latin typeface="Meiryo UI"/>
                <a:ea typeface="Meiryo UI"/>
              </a:rPr>
              <a:t>1. </a:t>
            </a:r>
            <a:r>
              <a:rPr lang="ja-JP" altLang="en-US" sz="2000" b="1" dirty="0">
                <a:latin typeface="Meiryo UI"/>
                <a:ea typeface="Meiryo UI"/>
              </a:rPr>
              <a:t>本日の議題</a:t>
            </a:r>
            <a:endParaRPr lang="en-US" altLang="ja-JP" sz="2000" b="1" dirty="0">
              <a:latin typeface="Meiryo UI"/>
              <a:ea typeface="Meiryo UI"/>
            </a:endParaRPr>
          </a:p>
          <a:p>
            <a:pPr eaLnBrk="1" hangingPunct="1">
              <a:lnSpc>
                <a:spcPct val="150000"/>
              </a:lnSpc>
              <a:spcBef>
                <a:spcPct val="0"/>
              </a:spcBef>
              <a:buFontTx/>
              <a:buNone/>
            </a:pPr>
            <a:r>
              <a:rPr lang="en-US" altLang="ja-JP" sz="2000" b="1" dirty="0">
                <a:latin typeface="Meiryo UI"/>
                <a:ea typeface="Meiryo UI"/>
              </a:rPr>
              <a:t>2.</a:t>
            </a:r>
            <a:r>
              <a:rPr lang="ja-JP" altLang="en-US" sz="2000" b="1" dirty="0">
                <a:latin typeface="Meiryo UI"/>
                <a:ea typeface="Meiryo UI"/>
              </a:rPr>
              <a:t> 効率的・効果的な維持管理の推進</a:t>
            </a:r>
            <a:endParaRPr lang="en-US" altLang="ja-JP" sz="2000" b="1" dirty="0">
              <a:latin typeface="Meiryo UI"/>
              <a:ea typeface="Meiryo UI"/>
            </a:endParaRPr>
          </a:p>
          <a:p>
            <a:pPr eaLnBrk="1" hangingPunct="1">
              <a:lnSpc>
                <a:spcPct val="150000"/>
              </a:lnSpc>
              <a:spcBef>
                <a:spcPct val="0"/>
              </a:spcBef>
              <a:buFontTx/>
              <a:buNone/>
            </a:pPr>
            <a:r>
              <a:rPr lang="en-US" altLang="ja-JP" sz="2000" b="1" dirty="0">
                <a:latin typeface="Meiryo UI"/>
                <a:ea typeface="Meiryo UI"/>
              </a:rPr>
              <a:t>3. </a:t>
            </a:r>
            <a:r>
              <a:rPr lang="ja-JP" altLang="en-US" sz="2000" b="1" dirty="0">
                <a:latin typeface="Meiryo UI"/>
                <a:ea typeface="Meiryo UI"/>
              </a:rPr>
              <a:t>持続可能な維持管理の仕組みづくり</a:t>
            </a:r>
            <a:endParaRPr lang="en-US" altLang="ja-JP" sz="2000" b="1" dirty="0">
              <a:latin typeface="Meiryo UI"/>
              <a:ea typeface="Meiryo UI"/>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accent6"/>
                </a:solidFill>
                <a:latin typeface="Meiryo UI" pitchFamily="50" charset="-128"/>
                <a:ea typeface="Meiryo UI" pitchFamily="50" charset="-128"/>
                <a:cs typeface="Meiryo UI" pitchFamily="50" charset="-128"/>
              </a:rPr>
              <a:t> </a:t>
            </a:r>
            <a:r>
              <a:rPr lang="ja-JP" altLang="en-US" sz="2400" b="1">
                <a:solidFill>
                  <a:schemeClr val="bg1"/>
                </a:solidFill>
                <a:latin typeface="Meiryo UI" pitchFamily="50" charset="-128"/>
                <a:ea typeface="Meiryo UI" pitchFamily="50" charset="-128"/>
                <a:cs typeface="Meiryo UI" pitchFamily="50" charset="-128"/>
              </a:rPr>
              <a:t>　重点化指標の見直し</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10</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3810747395"/>
              </p:ext>
            </p:extLst>
          </p:nvPr>
        </p:nvGraphicFramePr>
        <p:xfrm>
          <a:off x="100013" y="699549"/>
          <a:ext cx="8922067" cy="1021080"/>
        </p:xfrm>
        <a:graphic>
          <a:graphicData uri="http://schemas.openxmlformats.org/drawingml/2006/table">
            <a:tbl>
              <a:tblPr firstRow="1" bandRow="1">
                <a:tableStyleId>{5C22544A-7EE6-4342-B048-85BDC9FD1C3A}</a:tableStyleId>
              </a:tblPr>
              <a:tblGrid>
                <a:gridCol w="1500187">
                  <a:extLst>
                    <a:ext uri="{9D8B030D-6E8A-4147-A177-3AD203B41FA5}">
                      <a16:colId xmlns:a16="http://schemas.microsoft.com/office/drawing/2014/main" val="3372811264"/>
                    </a:ext>
                  </a:extLst>
                </a:gridCol>
                <a:gridCol w="2473960">
                  <a:extLst>
                    <a:ext uri="{9D8B030D-6E8A-4147-A177-3AD203B41FA5}">
                      <a16:colId xmlns:a16="http://schemas.microsoft.com/office/drawing/2014/main" val="2696139856"/>
                    </a:ext>
                  </a:extLst>
                </a:gridCol>
                <a:gridCol w="2473960">
                  <a:extLst>
                    <a:ext uri="{9D8B030D-6E8A-4147-A177-3AD203B41FA5}">
                      <a16:colId xmlns:a16="http://schemas.microsoft.com/office/drawing/2014/main" val="729234138"/>
                    </a:ext>
                  </a:extLst>
                </a:gridCol>
                <a:gridCol w="247396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重点化指標の見直し</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舗装</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MCI</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３未満（限界管理水準）が現存していることを踏まえ、劣化速度に対応した重点化指標（優先度）の見直し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道路</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dirty="0">
                          <a:solidFill>
                            <a:schemeClr val="tx1"/>
                          </a:solidFill>
                          <a:latin typeface="Meiryo UI" panose="020B0604030504040204" pitchFamily="50" charset="-128"/>
                          <a:ea typeface="Meiryo UI" panose="020B0604030504040204" pitchFamily="50" charset="-128"/>
                        </a:rPr>
                        <a:t> 「不具合の可能性」大・小の表現が実態に則していないため、</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重点化の考え方を見直し</a:t>
                      </a:r>
                    </a:p>
                  </a:txBody>
                  <a:tcPr anchor="ctr"/>
                </a:tc>
                <a:extLst>
                  <a:ext uri="{0D108BD9-81ED-4DB2-BD59-A6C34878D82A}">
                    <a16:rowId xmlns:a16="http://schemas.microsoft.com/office/drawing/2014/main" val="1305431286"/>
                  </a:ext>
                </a:extLst>
              </a:tr>
            </a:tbl>
          </a:graphicData>
        </a:graphic>
      </p:graphicFrame>
      <p:sp>
        <p:nvSpPr>
          <p:cNvPr id="11" name="テキスト ボックス 10">
            <a:extLst>
              <a:ext uri="{FF2B5EF4-FFF2-40B4-BE49-F238E27FC236}">
                <a16:creationId xmlns:a16="http://schemas.microsoft.com/office/drawing/2014/main" id="{097D72E7-9419-41E8-B6A0-5D2D490233F9}"/>
              </a:ext>
            </a:extLst>
          </p:cNvPr>
          <p:cNvSpPr txBox="1"/>
          <p:nvPr/>
        </p:nvSpPr>
        <p:spPr>
          <a:xfrm>
            <a:off x="226099" y="2158743"/>
            <a:ext cx="4084313" cy="769441"/>
          </a:xfrm>
          <a:prstGeom prst="rect">
            <a:avLst/>
          </a:prstGeom>
          <a:noFill/>
        </p:spPr>
        <p:txBody>
          <a:bodyPr wrap="square" rtlCol="0">
            <a:spAutoFit/>
          </a:bodyPr>
          <a:lstStyle/>
          <a:p>
            <a:pPr eaLnBrk="1" hangingPunct="1">
              <a:spcBef>
                <a:spcPts val="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①重点化指標の見直し</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「損傷進行の早さ」と「道路利用者・沿道住民への影響」の視点から指標を見直し</a:t>
            </a: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「大型車交通量」と「地域区分」を新指標として選定</a:t>
            </a:r>
          </a:p>
        </p:txBody>
      </p:sp>
      <p:pic>
        <p:nvPicPr>
          <p:cNvPr id="31" name="図 30">
            <a:extLst>
              <a:ext uri="{FF2B5EF4-FFF2-40B4-BE49-F238E27FC236}">
                <a16:creationId xmlns:a16="http://schemas.microsoft.com/office/drawing/2014/main" id="{AD6DA9EF-7AC6-46A7-BD4D-AF45CC067A65}"/>
              </a:ext>
            </a:extLst>
          </p:cNvPr>
          <p:cNvPicPr>
            <a:picLocks noChangeAspect="1"/>
          </p:cNvPicPr>
          <p:nvPr/>
        </p:nvPicPr>
        <p:blipFill>
          <a:blip r:embed="rId2"/>
          <a:stretch>
            <a:fillRect/>
          </a:stretch>
        </p:blipFill>
        <p:spPr>
          <a:xfrm>
            <a:off x="4542082" y="3424953"/>
            <a:ext cx="4252816" cy="2006160"/>
          </a:xfrm>
          <a:prstGeom prst="rect">
            <a:avLst/>
          </a:prstGeom>
        </p:spPr>
      </p:pic>
      <p:pic>
        <p:nvPicPr>
          <p:cNvPr id="2" name="図 1">
            <a:extLst>
              <a:ext uri="{FF2B5EF4-FFF2-40B4-BE49-F238E27FC236}">
                <a16:creationId xmlns:a16="http://schemas.microsoft.com/office/drawing/2014/main" id="{7E29FECE-1B48-46B8-9A30-997FF9A25626}"/>
              </a:ext>
            </a:extLst>
          </p:cNvPr>
          <p:cNvPicPr>
            <a:picLocks noChangeAspect="1"/>
          </p:cNvPicPr>
          <p:nvPr/>
        </p:nvPicPr>
        <p:blipFill>
          <a:blip r:embed="rId3"/>
          <a:stretch>
            <a:fillRect/>
          </a:stretch>
        </p:blipFill>
        <p:spPr>
          <a:xfrm>
            <a:off x="41229" y="3308043"/>
            <a:ext cx="4269183" cy="2140400"/>
          </a:xfrm>
          <a:prstGeom prst="rect">
            <a:avLst/>
          </a:prstGeom>
        </p:spPr>
      </p:pic>
      <p:sp>
        <p:nvSpPr>
          <p:cNvPr id="19" name="コンテンツ プレースホルダー 2">
            <a:extLst>
              <a:ext uri="{FF2B5EF4-FFF2-40B4-BE49-F238E27FC236}">
                <a16:creationId xmlns:a16="http://schemas.microsoft.com/office/drawing/2014/main" id="{8CFEF27D-64FF-48F5-B846-8F685C27005E}"/>
              </a:ext>
            </a:extLst>
          </p:cNvPr>
          <p:cNvSpPr txBox="1">
            <a:spLocks/>
          </p:cNvSpPr>
          <p:nvPr/>
        </p:nvSpPr>
        <p:spPr>
          <a:xfrm>
            <a:off x="4310412" y="2158743"/>
            <a:ext cx="5151756" cy="805506"/>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200"/>
              </a:lnSpc>
              <a:spcBef>
                <a:spcPts val="0"/>
              </a:spcBef>
              <a:buNone/>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②重点化の考え方</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321750" indent="-285750">
              <a:lnSpc>
                <a:spcPct val="110000"/>
              </a:lnSpc>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舗装の劣化速度に対応した重点化指標</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優先度</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b="1">
                <a:latin typeface="BIZ UDゴシック" panose="020B0400000000000000" pitchFamily="49" charset="-128"/>
                <a:ea typeface="BIZ UDゴシック" panose="020B0400000000000000" pitchFamily="49" charset="-128"/>
                <a:cs typeface="Meiryo UI" panose="020B0604030504040204" pitchFamily="50" charset="-128"/>
              </a:rPr>
              <a:t>へ</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見直し</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spcBef>
                <a:spcPts val="0"/>
              </a:spcBef>
              <a:buNone/>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　（「社会的影響度」の見直しと、「損傷の進行」の加味）</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E730FFB7-AC8A-4F31-B4F9-705A1F4F45E0}"/>
              </a:ext>
            </a:extLst>
          </p:cNvPr>
          <p:cNvSpPr txBox="1"/>
          <p:nvPr/>
        </p:nvSpPr>
        <p:spPr>
          <a:xfrm>
            <a:off x="596900" y="5935046"/>
            <a:ext cx="8101034"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a:latin typeface="Meiryo UI" panose="020B0604030504040204" pitchFamily="50" charset="-128"/>
                <a:ea typeface="Meiryo UI" panose="020B0604030504040204" pitchFamily="50" charset="-128"/>
                <a:cs typeface="Calibri"/>
              </a:rPr>
              <a:t>重点化指標の見直しにあたっての特筆する視点（基本方針へ反映する要素）</a:t>
            </a:r>
          </a:p>
          <a:p>
            <a:pPr marL="182563" indent="-182563" algn="just">
              <a:lnSpc>
                <a:spcPct val="150000"/>
              </a:lnSpc>
              <a:buFont typeface="Arial" panose="020B0604020202020204" pitchFamily="34" charset="0"/>
              <a:buChar char="•"/>
            </a:pPr>
            <a:r>
              <a:rPr lang="ja-JP" altLang="en-US" sz="1100" u="sng">
                <a:solidFill>
                  <a:srgbClr val="FF0000"/>
                </a:solidFill>
                <a:latin typeface="Meiryo UI" panose="020B0604030504040204" pitchFamily="50" charset="-128"/>
                <a:ea typeface="Meiryo UI" panose="020B0604030504040204" pitchFamily="50" charset="-128"/>
                <a:cs typeface="Calibri"/>
              </a:rPr>
              <a:t>社会的影響度の内容の見直しと、劣化速度を新たに加味した指標</a:t>
            </a:r>
            <a:r>
              <a:rPr lang="ja-JP" altLang="en-US" sz="1100">
                <a:latin typeface="Meiryo UI" panose="020B0604030504040204" pitchFamily="50" charset="-128"/>
                <a:ea typeface="Meiryo UI" panose="020B0604030504040204" pitchFamily="50" charset="-128"/>
                <a:cs typeface="Calibri"/>
              </a:rPr>
              <a:t>による評価</a:t>
            </a:r>
            <a:endParaRPr lang="en-US" altLang="ja-JP" sz="1100">
              <a:latin typeface="Meiryo UI" panose="020B0604030504040204" pitchFamily="50" charset="-128"/>
              <a:ea typeface="Meiryo UI" panose="020B0604030504040204" pitchFamily="50" charset="-128"/>
              <a:cs typeface="Calibri"/>
            </a:endParaRPr>
          </a:p>
        </p:txBody>
      </p:sp>
      <p:sp>
        <p:nvSpPr>
          <p:cNvPr id="14" name="正方形/長方形 11">
            <a:extLst>
              <a:ext uri="{FF2B5EF4-FFF2-40B4-BE49-F238E27FC236}">
                <a16:creationId xmlns:a16="http://schemas.microsoft.com/office/drawing/2014/main" id="{7AFECB9B-742B-4675-8E00-06F0A99A92E0}"/>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15" name="コンテンツ プレースホルダー 2">
            <a:extLst>
              <a:ext uri="{FF2B5EF4-FFF2-40B4-BE49-F238E27FC236}">
                <a16:creationId xmlns:a16="http://schemas.microsoft.com/office/drawing/2014/main" id="{12126789-6B44-4A5B-A081-567E1C0925D1}"/>
              </a:ext>
            </a:extLst>
          </p:cNvPr>
          <p:cNvSpPr txBox="1">
            <a:spLocks/>
          </p:cNvSpPr>
          <p:nvPr/>
        </p:nvSpPr>
        <p:spPr bwMode="auto">
          <a:xfrm>
            <a:off x="-38100" y="1698209"/>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■舗装の重点化指標の見直し（第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167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４</a:t>
            </a:r>
            <a:r>
              <a:rPr lang="ja-JP" altLang="en-US" sz="2400" b="1">
                <a:solidFill>
                  <a:schemeClr val="bg1"/>
                </a:solidFill>
                <a:latin typeface="Meiryo UI" pitchFamily="50" charset="-128"/>
                <a:ea typeface="Meiryo UI" pitchFamily="50" charset="-128"/>
                <a:cs typeface="Meiryo UI" pitchFamily="50" charset="-128"/>
              </a:rPr>
              <a:t>　更新の考え方・更新フローの充実</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11</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459682970"/>
              </p:ext>
            </p:extLst>
          </p:nvPr>
        </p:nvGraphicFramePr>
        <p:xfrm>
          <a:off x="100013" y="685503"/>
          <a:ext cx="8922067" cy="169164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更新の考え方・</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更新フローの充実</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橋梁</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性能評価マトリクスによる評価（定量的）を更新フローに反映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公園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経済的視点を考慮した日常維持管理の妥当性や社会的視点（利用者ニーズ）を更新フローに適切に反映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街路樹</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更新の考え方に都市樹木再生指針を追加</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堤防・護岸等</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河床低下や河床洗堀などの河道特性を考慮した更新フローの見直し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港湾</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利用頻度等を踏まえた施設の統廃合など維持管理費の縮減を検討</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下水）腐食、不良発生率等を踏まえた更新フローの作成</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（下水）実態に即した（効率的・経済的な）中分類単位などの設備群での更新・改築の判定に至るフローを追加</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（下水）部品交換による</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検討の判定ができるように小分類単位での更新フローの見直し。</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設備分類の細分化、追加による、より適切な目標寿命の設定を検討</a:t>
                      </a:r>
                    </a:p>
                  </a:txBody>
                  <a:tcPr/>
                </a:tc>
                <a:extLst>
                  <a:ext uri="{0D108BD9-81ED-4DB2-BD59-A6C34878D82A}">
                    <a16:rowId xmlns:a16="http://schemas.microsoft.com/office/drawing/2014/main" val="1305431286"/>
                  </a:ext>
                </a:extLst>
              </a:tr>
            </a:tbl>
          </a:graphicData>
        </a:graphic>
      </p:graphicFrame>
      <p:sp>
        <p:nvSpPr>
          <p:cNvPr id="10" name="コンテンツ プレースホルダー 2">
            <a:extLst>
              <a:ext uri="{FF2B5EF4-FFF2-40B4-BE49-F238E27FC236}">
                <a16:creationId xmlns:a16="http://schemas.microsoft.com/office/drawing/2014/main" id="{BA0F8638-8AC3-9DFA-2B62-33DC6DDE2BC0}"/>
              </a:ext>
            </a:extLst>
          </p:cNvPr>
          <p:cNvSpPr txBox="1">
            <a:spLocks/>
          </p:cNvSpPr>
          <p:nvPr/>
        </p:nvSpPr>
        <p:spPr bwMode="auto">
          <a:xfrm>
            <a:off x="122355" y="2441471"/>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■公園遊具の更新判定フローの見直し</a:t>
            </a:r>
            <a:endParaRPr lang="en-US" altLang="ja-JP" sz="140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06EEBD9-F5CF-F3E7-28FB-D8F44B6A5D9E}"/>
              </a:ext>
            </a:extLst>
          </p:cNvPr>
          <p:cNvPicPr>
            <a:picLocks noChangeAspect="1"/>
          </p:cNvPicPr>
          <p:nvPr/>
        </p:nvPicPr>
        <p:blipFill>
          <a:blip r:embed="rId2"/>
          <a:stretch>
            <a:fillRect/>
          </a:stretch>
        </p:blipFill>
        <p:spPr>
          <a:xfrm>
            <a:off x="152424" y="2973847"/>
            <a:ext cx="4575434" cy="3298356"/>
          </a:xfrm>
          <a:prstGeom prst="rect">
            <a:avLst/>
          </a:prstGeom>
        </p:spPr>
      </p:pic>
      <p:sp>
        <p:nvSpPr>
          <p:cNvPr id="9" name="テキスト ボックス 8">
            <a:extLst>
              <a:ext uri="{FF2B5EF4-FFF2-40B4-BE49-F238E27FC236}">
                <a16:creationId xmlns:a16="http://schemas.microsoft.com/office/drawing/2014/main" id="{B265C8E2-828B-4F6D-89DA-8C88F8FA7190}"/>
              </a:ext>
            </a:extLst>
          </p:cNvPr>
          <p:cNvSpPr txBox="1"/>
          <p:nvPr/>
        </p:nvSpPr>
        <p:spPr>
          <a:xfrm>
            <a:off x="2508234" y="6270443"/>
            <a:ext cx="2225289" cy="230832"/>
          </a:xfrm>
          <a:prstGeom prst="rect">
            <a:avLst/>
          </a:prstGeom>
          <a:noFill/>
        </p:spPr>
        <p:txBody>
          <a:bodyPr wrap="none" lIns="91440" tIns="45720" rIns="91440" bIns="45720" rtlCol="0" anchor="t">
            <a:spAutoFit/>
          </a:bodyPr>
          <a:lstStyle/>
          <a:p>
            <a:r>
              <a:rPr lang="ja-JP" altLang="en-US" sz="900">
                <a:solidFill>
                  <a:srgbClr val="000000"/>
                </a:solidFill>
                <a:latin typeface="Calibri"/>
                <a:ea typeface="ＭＳ Ｐゴシック"/>
                <a:cs typeface="Calibri"/>
              </a:rPr>
              <a:t>更新＋αの表現については、引き続き検討</a:t>
            </a:r>
            <a:endParaRPr lang="ja-JP" altLang="en-US" sz="900">
              <a:solidFill>
                <a:srgbClr val="000000"/>
              </a:solidFill>
              <a:cs typeface="Calibri"/>
            </a:endParaRPr>
          </a:p>
        </p:txBody>
      </p:sp>
      <p:sp>
        <p:nvSpPr>
          <p:cNvPr id="16" name="正方形/長方形 11">
            <a:extLst>
              <a:ext uri="{FF2B5EF4-FFF2-40B4-BE49-F238E27FC236}">
                <a16:creationId xmlns:a16="http://schemas.microsoft.com/office/drawing/2014/main" id="{7EF03B3A-443B-4B4C-A540-DE184400FC65}"/>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13" name="Text Box 5">
            <a:extLst>
              <a:ext uri="{FF2B5EF4-FFF2-40B4-BE49-F238E27FC236}">
                <a16:creationId xmlns:a16="http://schemas.microsoft.com/office/drawing/2014/main" id="{7B95BF21-6416-4673-B998-FB5A5B3AE2FD}"/>
              </a:ext>
            </a:extLst>
          </p:cNvPr>
          <p:cNvSpPr txBox="1">
            <a:spLocks noChangeArrowheads="1"/>
          </p:cNvSpPr>
          <p:nvPr/>
        </p:nvSpPr>
        <p:spPr bwMode="auto">
          <a:xfrm>
            <a:off x="4606509" y="2485139"/>
            <a:ext cx="3542490" cy="3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200">
                <a:latin typeface="Meiryo UI"/>
                <a:ea typeface="Meiryo UI"/>
              </a:rPr>
              <a:t>●健康遊具（更新前）；</a:t>
            </a:r>
            <a:r>
              <a:rPr lang="en-US" altLang="ja-JP" sz="1000">
                <a:latin typeface="Calibri"/>
                <a:ea typeface="Meiryo UI"/>
              </a:rPr>
              <a:t>15</a:t>
            </a:r>
            <a:r>
              <a:rPr lang="ja-JP" altLang="en-US" sz="1000">
                <a:latin typeface="Calibri"/>
                <a:ea typeface="Meiryo UI"/>
              </a:rPr>
              <a:t>基程設置されコースが形成</a:t>
            </a:r>
            <a:endParaRPr lang="en-US" altLang="ja-JP" sz="1200">
              <a:latin typeface="Meiryo UI" panose="020B0604030504040204" pitchFamily="50" charset="-128"/>
              <a:ea typeface="Meiryo UI" panose="020B0604030504040204" pitchFamily="50" charset="-128"/>
            </a:endParaRPr>
          </a:p>
        </p:txBody>
      </p:sp>
      <p:sp>
        <p:nvSpPr>
          <p:cNvPr id="15" name="Text Box 5">
            <a:extLst>
              <a:ext uri="{FF2B5EF4-FFF2-40B4-BE49-F238E27FC236}">
                <a16:creationId xmlns:a16="http://schemas.microsoft.com/office/drawing/2014/main" id="{E2FA4D1B-E29E-4937-B315-7408921F1AC4}"/>
              </a:ext>
            </a:extLst>
          </p:cNvPr>
          <p:cNvSpPr txBox="1">
            <a:spLocks noChangeArrowheads="1"/>
          </p:cNvSpPr>
          <p:nvPr/>
        </p:nvSpPr>
        <p:spPr bwMode="auto">
          <a:xfrm>
            <a:off x="5396108" y="4562707"/>
            <a:ext cx="1953644" cy="33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200">
                <a:latin typeface="Meiryo UI" panose="020B0604030504040204" pitchFamily="50" charset="-128"/>
                <a:ea typeface="Meiryo UI" panose="020B0604030504040204" pitchFamily="50" charset="-128"/>
              </a:rPr>
              <a:t>●健康遊具（更新後）</a:t>
            </a:r>
            <a:endParaRPr lang="en-US" altLang="ja-JP" sz="120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A5BD1548-EB66-4B8E-85A7-02B01AC550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56" t="52042" r="27539" b="18490"/>
          <a:stretch/>
        </p:blipFill>
        <p:spPr>
          <a:xfrm>
            <a:off x="7043008" y="2852848"/>
            <a:ext cx="1839064" cy="1364756"/>
          </a:xfrm>
          <a:prstGeom prst="rect">
            <a:avLst/>
          </a:prstGeom>
          <a:ln>
            <a:solidFill>
              <a:schemeClr val="lt1">
                <a:hueOff val="0"/>
                <a:satOff val="0"/>
                <a:lumOff val="0"/>
              </a:schemeClr>
            </a:solidFill>
          </a:ln>
        </p:spPr>
      </p:pic>
      <p:sp>
        <p:nvSpPr>
          <p:cNvPr id="18" name="Text Box 5">
            <a:extLst>
              <a:ext uri="{FF2B5EF4-FFF2-40B4-BE49-F238E27FC236}">
                <a16:creationId xmlns:a16="http://schemas.microsoft.com/office/drawing/2014/main" id="{81BEAFEC-95F2-4426-8A3A-D64B200509AC}"/>
              </a:ext>
            </a:extLst>
          </p:cNvPr>
          <p:cNvSpPr txBox="1">
            <a:spLocks noChangeArrowheads="1"/>
          </p:cNvSpPr>
          <p:nvPr/>
        </p:nvSpPr>
        <p:spPr bwMode="auto">
          <a:xfrm>
            <a:off x="4940191" y="4197952"/>
            <a:ext cx="1931155" cy="3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050" dirty="0">
                <a:latin typeface="Meiryo UI"/>
                <a:ea typeface="Meiryo UI"/>
              </a:rPr>
              <a:t>健全度</a:t>
            </a:r>
            <a:r>
              <a:rPr lang="en-US" altLang="ja-JP" sz="1050" dirty="0">
                <a:latin typeface="Meiryo UI"/>
                <a:ea typeface="Meiryo UI"/>
              </a:rPr>
              <a:t>B（</a:t>
            </a:r>
            <a:r>
              <a:rPr lang="en-US" sz="1100" dirty="0">
                <a:latin typeface="Meiryo UI"/>
                <a:ea typeface="Meiryo UI"/>
              </a:rPr>
              <a:t>R2</a:t>
            </a:r>
            <a:r>
              <a:rPr lang="en-US" altLang="ja-JP" sz="1100" dirty="0">
                <a:latin typeface="Meiryo UI"/>
                <a:ea typeface="Meiryo UI"/>
              </a:rPr>
              <a:t>8</a:t>
            </a:r>
            <a:r>
              <a:rPr lang="en-US" sz="1100" dirty="0">
                <a:latin typeface="Meiryo UI"/>
                <a:ea typeface="Meiryo UI"/>
              </a:rPr>
              <a:t>改修予定</a:t>
            </a:r>
            <a:r>
              <a:rPr lang="en-US" altLang="ja-JP" sz="1050" dirty="0">
                <a:latin typeface="Meiryo UI"/>
                <a:ea typeface="Meiryo UI"/>
              </a:rPr>
              <a:t>）</a:t>
            </a:r>
            <a:endParaRPr lang="ja-JP" altLang="en-US" sz="1050" dirty="0">
              <a:latin typeface="Meiryo UI"/>
              <a:ea typeface="Meiryo UI"/>
            </a:endParaRPr>
          </a:p>
        </p:txBody>
      </p:sp>
      <p:sp>
        <p:nvSpPr>
          <p:cNvPr id="19" name="Text Box 5">
            <a:extLst>
              <a:ext uri="{FF2B5EF4-FFF2-40B4-BE49-F238E27FC236}">
                <a16:creationId xmlns:a16="http://schemas.microsoft.com/office/drawing/2014/main" id="{02F2BA73-4F9E-44BC-B58E-8DE087450461}"/>
              </a:ext>
            </a:extLst>
          </p:cNvPr>
          <p:cNvSpPr txBox="1">
            <a:spLocks noChangeArrowheads="1"/>
          </p:cNvSpPr>
          <p:nvPr/>
        </p:nvSpPr>
        <p:spPr bwMode="auto">
          <a:xfrm>
            <a:off x="4929462" y="6489946"/>
            <a:ext cx="3986772" cy="32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en-US" altLang="ja-JP" sz="1000" b="1" u="sng">
                <a:latin typeface="Meiryo UI"/>
                <a:ea typeface="Meiryo UI"/>
              </a:rPr>
              <a:t>コース利用者が多いこと等社会的ニーズが高く</a:t>
            </a:r>
            <a:r>
              <a:rPr lang="en-US" altLang="ja-JP" sz="1000">
                <a:latin typeface="Meiryo UI"/>
                <a:ea typeface="Meiryo UI"/>
              </a:rPr>
              <a:t>、R4</a:t>
            </a:r>
            <a:r>
              <a:rPr lang="ja-JP" altLang="en-US" sz="1000">
                <a:latin typeface="Meiryo UI"/>
                <a:ea typeface="Meiryo UI"/>
              </a:rPr>
              <a:t>にコース全体で更新</a:t>
            </a:r>
            <a:endParaRPr lang="en-US" altLang="ja-JP" sz="1400">
              <a:latin typeface="Meiryo UI"/>
              <a:ea typeface="Meiryo UI"/>
            </a:endParaRPr>
          </a:p>
        </p:txBody>
      </p:sp>
      <p:pic>
        <p:nvPicPr>
          <p:cNvPr id="21" name="図 20">
            <a:extLst>
              <a:ext uri="{FF2B5EF4-FFF2-40B4-BE49-F238E27FC236}">
                <a16:creationId xmlns:a16="http://schemas.microsoft.com/office/drawing/2014/main" id="{EFC45CB6-C71E-488B-BBA3-F37941F4348A}"/>
              </a:ext>
            </a:extLst>
          </p:cNvPr>
          <p:cNvPicPr>
            <a:picLocks noChangeAspect="1"/>
          </p:cNvPicPr>
          <p:nvPr/>
        </p:nvPicPr>
        <p:blipFill rotWithShape="1">
          <a:blip r:embed="rId4">
            <a:extLst>
              <a:ext uri="{28A0092B-C50C-407E-A947-70E740481C1C}">
                <a14:useLocalDpi xmlns:a14="http://schemas.microsoft.com/office/drawing/2010/main" val="0"/>
              </a:ext>
            </a:extLst>
          </a:blip>
          <a:srcRect l="18088" t="17089" r="13111" b="24419"/>
          <a:stretch/>
        </p:blipFill>
        <p:spPr>
          <a:xfrm>
            <a:off x="5605160" y="4854448"/>
            <a:ext cx="2447248" cy="1751928"/>
          </a:xfrm>
          <a:prstGeom prst="rect">
            <a:avLst/>
          </a:prstGeom>
        </p:spPr>
      </p:pic>
      <p:pic>
        <p:nvPicPr>
          <p:cNvPr id="22" name="図 21">
            <a:extLst>
              <a:ext uri="{FF2B5EF4-FFF2-40B4-BE49-F238E27FC236}">
                <a16:creationId xmlns:a16="http://schemas.microsoft.com/office/drawing/2014/main" id="{E4F62D81-D45B-402D-B1FC-0D4CFC3080BD}"/>
              </a:ext>
            </a:extLst>
          </p:cNvPr>
          <p:cNvPicPr>
            <a:picLocks noChangeAspect="1"/>
          </p:cNvPicPr>
          <p:nvPr/>
        </p:nvPicPr>
        <p:blipFill rotWithShape="1">
          <a:blip r:embed="rId5"/>
          <a:srcRect r="14325" b="18048"/>
          <a:stretch/>
        </p:blipFill>
        <p:spPr>
          <a:xfrm>
            <a:off x="4879950" y="2794968"/>
            <a:ext cx="1789374" cy="1462229"/>
          </a:xfrm>
          <a:prstGeom prst="rect">
            <a:avLst/>
          </a:prstGeom>
        </p:spPr>
      </p:pic>
      <p:sp>
        <p:nvSpPr>
          <p:cNvPr id="23" name="Text Box 5">
            <a:extLst>
              <a:ext uri="{FF2B5EF4-FFF2-40B4-BE49-F238E27FC236}">
                <a16:creationId xmlns:a16="http://schemas.microsoft.com/office/drawing/2014/main" id="{565EDAE6-6FA9-4D09-9BA3-0113A758F260}"/>
              </a:ext>
            </a:extLst>
          </p:cNvPr>
          <p:cNvSpPr txBox="1">
            <a:spLocks noChangeArrowheads="1"/>
          </p:cNvSpPr>
          <p:nvPr/>
        </p:nvSpPr>
        <p:spPr bwMode="auto">
          <a:xfrm>
            <a:off x="7042307" y="4107611"/>
            <a:ext cx="1832777" cy="3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050" dirty="0">
                <a:latin typeface="Meiryo UI"/>
                <a:ea typeface="Meiryo UI"/>
              </a:rPr>
              <a:t>健全度</a:t>
            </a:r>
            <a:r>
              <a:rPr lang="en-US" altLang="ja-JP" sz="1050" dirty="0">
                <a:latin typeface="Meiryo UI"/>
                <a:ea typeface="Meiryo UI"/>
              </a:rPr>
              <a:t>C（</a:t>
            </a:r>
            <a:r>
              <a:rPr lang="en-US" sz="1100" dirty="0">
                <a:latin typeface="Meiryo UI"/>
                <a:ea typeface="Meiryo UI"/>
              </a:rPr>
              <a:t>R</a:t>
            </a:r>
            <a:r>
              <a:rPr lang="en-US" altLang="ja-JP" sz="1100" dirty="0">
                <a:latin typeface="Meiryo UI"/>
                <a:ea typeface="Meiryo UI"/>
              </a:rPr>
              <a:t>2</a:t>
            </a:r>
            <a:r>
              <a:rPr lang="en-US" sz="1100" dirty="0">
                <a:latin typeface="Meiryo UI"/>
                <a:ea typeface="Meiryo UI"/>
              </a:rPr>
              <a:t>改修予定</a:t>
            </a:r>
            <a:r>
              <a:rPr lang="en-US" altLang="ja-JP" sz="1050" dirty="0">
                <a:latin typeface="Meiryo UI"/>
                <a:ea typeface="Meiryo UI"/>
              </a:rPr>
              <a:t>）</a:t>
            </a:r>
            <a:endParaRPr lang="en-US" altLang="ja-JP" sz="1400" dirty="0">
              <a:latin typeface="Meiryo UI"/>
              <a:ea typeface="Meiryo UI"/>
            </a:endParaRPr>
          </a:p>
        </p:txBody>
      </p:sp>
      <p:sp>
        <p:nvSpPr>
          <p:cNvPr id="11" name="コンテンツ プレースホルダー 2">
            <a:extLst>
              <a:ext uri="{FF2B5EF4-FFF2-40B4-BE49-F238E27FC236}">
                <a16:creationId xmlns:a16="http://schemas.microsoft.com/office/drawing/2014/main" id="{7448F29C-50B1-11FC-BD11-BE87C7906EF1}"/>
              </a:ext>
            </a:extLst>
          </p:cNvPr>
          <p:cNvSpPr txBox="1">
            <a:spLocks/>
          </p:cNvSpPr>
          <p:nvPr/>
        </p:nvSpPr>
        <p:spPr bwMode="auto">
          <a:xfrm>
            <a:off x="4482030" y="2306488"/>
            <a:ext cx="2523986" cy="387839"/>
          </a:xfrm>
          <a:prstGeom prst="rect">
            <a:avLst/>
          </a:prstGeom>
          <a:noFill/>
          <a:ln w="12700">
            <a:noFill/>
            <a:miter lim="800000"/>
            <a:headEnd/>
            <a:tailEnd/>
          </a:ln>
        </p:spPr>
        <p:txBody>
          <a:bodyPr lIns="91440" tIns="45720" rIns="91440" bIns="45720"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None/>
            </a:pPr>
            <a:r>
              <a:rPr lang="ja-JP" altLang="en-US" sz="1200">
                <a:latin typeface="Meiryo UI"/>
                <a:ea typeface="Meiryo UI"/>
              </a:rPr>
              <a:t>■</a:t>
            </a:r>
            <a:r>
              <a:rPr lang="ja-JP" sz="1200">
                <a:latin typeface="Meiryo UI"/>
                <a:ea typeface="Meiryo UI"/>
              </a:rPr>
              <a:t>社会的ニーズ</a:t>
            </a:r>
            <a:r>
              <a:rPr lang="ja-JP" altLang="en-US" sz="1200">
                <a:latin typeface="Meiryo UI"/>
                <a:ea typeface="Meiryo UI"/>
              </a:rPr>
              <a:t>を考慮する事例</a:t>
            </a:r>
            <a:endParaRPr lang="ja-JP" sz="1200">
              <a:latin typeface="Meiryo UI"/>
              <a:ea typeface="Meiryo UI"/>
              <a:cs typeface="Calibri"/>
            </a:endParaRPr>
          </a:p>
        </p:txBody>
      </p:sp>
      <p:sp>
        <p:nvSpPr>
          <p:cNvPr id="20" name="Freeform 77">
            <a:extLst>
              <a:ext uri="{FF2B5EF4-FFF2-40B4-BE49-F238E27FC236}">
                <a16:creationId xmlns:a16="http://schemas.microsoft.com/office/drawing/2014/main" id="{86771505-08A8-59DD-EF4B-6F80DF35C4B3}"/>
              </a:ext>
            </a:extLst>
          </p:cNvPr>
          <p:cNvSpPr>
            <a:spLocks/>
          </p:cNvSpPr>
          <p:nvPr/>
        </p:nvSpPr>
        <p:spPr bwMode="auto">
          <a:xfrm rot="5400000">
            <a:off x="6757398" y="4090083"/>
            <a:ext cx="155187" cy="914199"/>
          </a:xfrm>
          <a:custGeom>
            <a:avLst/>
            <a:gdLst>
              <a:gd name="T0" fmla="*/ 0 w 31"/>
              <a:gd name="T1" fmla="*/ 230 h 230"/>
              <a:gd name="T2" fmla="*/ 31 w 31"/>
              <a:gd name="T3" fmla="*/ 115 h 230"/>
              <a:gd name="T4" fmla="*/ 0 w 31"/>
              <a:gd name="T5" fmla="*/ 0 h 230"/>
              <a:gd name="T6" fmla="*/ 0 w 31"/>
              <a:gd name="T7" fmla="*/ 230 h 230"/>
            </a:gdLst>
            <a:ahLst/>
            <a:cxnLst>
              <a:cxn ang="0">
                <a:pos x="T0" y="T1"/>
              </a:cxn>
              <a:cxn ang="0">
                <a:pos x="T2" y="T3"/>
              </a:cxn>
              <a:cxn ang="0">
                <a:pos x="T4" y="T5"/>
              </a:cxn>
              <a:cxn ang="0">
                <a:pos x="T6" y="T7"/>
              </a:cxn>
            </a:cxnLst>
            <a:rect l="0" t="0" r="r" b="b"/>
            <a:pathLst>
              <a:path w="31" h="230">
                <a:moveTo>
                  <a:pt x="0" y="230"/>
                </a:moveTo>
                <a:lnTo>
                  <a:pt x="31" y="115"/>
                </a:lnTo>
                <a:lnTo>
                  <a:pt x="0" y="0"/>
                </a:lnTo>
                <a:lnTo>
                  <a:pt x="0" y="230"/>
                </a:lnTo>
                <a:close/>
              </a:path>
            </a:pathLst>
          </a:custGeom>
          <a:solidFill>
            <a:schemeClr val="tx2">
              <a:lumMod val="60000"/>
              <a:lumOff val="40000"/>
            </a:schemeClr>
          </a:solidFill>
          <a:ln w="3175" cap="flat">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77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４</a:t>
            </a:r>
            <a:r>
              <a:rPr lang="ja-JP" altLang="en-US" sz="2400" b="1">
                <a:solidFill>
                  <a:schemeClr val="bg1"/>
                </a:solidFill>
                <a:latin typeface="Meiryo UI" pitchFamily="50" charset="-128"/>
                <a:ea typeface="Meiryo UI" pitchFamily="50" charset="-128"/>
                <a:cs typeface="Meiryo UI" pitchFamily="50" charset="-128"/>
              </a:rPr>
              <a:t>　更新の考え方・更新フローの充実</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12</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3259866924"/>
              </p:ext>
            </p:extLst>
          </p:nvPr>
        </p:nvGraphicFramePr>
        <p:xfrm>
          <a:off x="100013" y="685503"/>
          <a:ext cx="8922067" cy="169164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更新の考え方・</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更新フローの充実</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橋梁</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性能評価マトリクスによる評価（定量的）を更新フローに反映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公園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経済的視点を考慮した日常維持管理の妥当性や社会的視点（利用者ニーズ）を更新フローに適切に反映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街路樹</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更新の考え方に都市樹木再生指針を追加</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堤防・護岸等</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河床低下や河床洗堀などの河道特性を考慮した更新フローの見直し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港湾</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利用頻度等を踏まえた施設の統廃合など維持管理費の縮減を検討</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下水）腐食、不良発生率等を踏まえた更新フローの作成</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（下水）実態に即した（効率的・経済的な）中分類単位などの設備群での更新・改築の判定に至るフローを追加</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（下水）部品交換による</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検討の判定ができるように小分類単位での更新フローの見直し。</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設備分類の細分化、追加による、より適切な目標寿命の設定を検討</a:t>
                      </a:r>
                    </a:p>
                  </a:txBody>
                  <a:tcPr/>
                </a:tc>
                <a:extLst>
                  <a:ext uri="{0D108BD9-81ED-4DB2-BD59-A6C34878D82A}">
                    <a16:rowId xmlns:a16="http://schemas.microsoft.com/office/drawing/2014/main" val="1305431286"/>
                  </a:ext>
                </a:extLst>
              </a:tr>
            </a:tbl>
          </a:graphicData>
        </a:graphic>
      </p:graphicFrame>
      <p:sp>
        <p:nvSpPr>
          <p:cNvPr id="70" name="コンテンツ プレースホルダー 2">
            <a:extLst>
              <a:ext uri="{FF2B5EF4-FFF2-40B4-BE49-F238E27FC236}">
                <a16:creationId xmlns:a16="http://schemas.microsoft.com/office/drawing/2014/main" id="{36F25988-A9D6-4237-8907-B88937499EB2}"/>
              </a:ext>
            </a:extLst>
          </p:cNvPr>
          <p:cNvSpPr txBox="1">
            <a:spLocks/>
          </p:cNvSpPr>
          <p:nvPr/>
        </p:nvSpPr>
        <p:spPr bwMode="auto">
          <a:xfrm>
            <a:off x="228676" y="2431946"/>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■河川護岸の更新フローの見直し</a:t>
            </a:r>
            <a:endParaRPr lang="en-US" altLang="ja-JP" sz="140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回河川等部会資料）</a:t>
            </a:r>
            <a:endParaRPr lang="en-US" altLang="ja-JP" sz="14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2A1E9869-83CF-4ACA-A99D-EC4CDB39B5D9}"/>
              </a:ext>
            </a:extLst>
          </p:cNvPr>
          <p:cNvSpPr txBox="1"/>
          <p:nvPr/>
        </p:nvSpPr>
        <p:spPr>
          <a:xfrm>
            <a:off x="521483" y="5908245"/>
            <a:ext cx="8101034"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a:latin typeface="Meiryo UI" panose="020B0604030504040204" pitchFamily="50" charset="-128"/>
                <a:ea typeface="Meiryo UI" panose="020B0604030504040204" pitchFamily="50" charset="-128"/>
                <a:cs typeface="Calibri"/>
              </a:rPr>
              <a:t>更新の考え方・更新フローの充実にあたっての特筆する視点（基本方針へ反映する要素）</a:t>
            </a:r>
          </a:p>
          <a:p>
            <a:pPr marL="182245" indent="-182245" algn="just">
              <a:lnSpc>
                <a:spcPct val="150000"/>
              </a:lnSpc>
              <a:buFont typeface="Arial" panose="020B0604020202020204" pitchFamily="34" charset="0"/>
              <a:buChar char="•"/>
            </a:pPr>
            <a:r>
              <a:rPr lang="ja-JP" altLang="en-US" sz="1100">
                <a:latin typeface="Meiryo UI"/>
                <a:ea typeface="Meiryo UI"/>
                <a:cs typeface="Calibri"/>
              </a:rPr>
              <a:t>経済的・社会的・物理的視点をふまえ、</a:t>
            </a:r>
            <a:r>
              <a:rPr lang="ja-JP" altLang="en-US" sz="1100" u="sng">
                <a:solidFill>
                  <a:srgbClr val="FF0000"/>
                </a:solidFill>
                <a:latin typeface="Meiryo UI"/>
                <a:ea typeface="Meiryo UI"/>
                <a:cs typeface="Calibri"/>
              </a:rPr>
              <a:t>施設の特性に応じた項目の追加や、施設更新の実態も考慮した内容</a:t>
            </a:r>
            <a:r>
              <a:rPr lang="ja-JP" altLang="en-US" sz="1100">
                <a:latin typeface="Meiryo UI"/>
                <a:ea typeface="Meiryo UI"/>
                <a:cs typeface="Calibri"/>
              </a:rPr>
              <a:t>に更新フローを見直し</a:t>
            </a:r>
            <a:endParaRPr lang="en-US" altLang="ja-JP" sz="1100" kern="1200">
              <a:latin typeface="Meiryo UI"/>
              <a:ea typeface="Meiryo UI"/>
            </a:endParaRPr>
          </a:p>
        </p:txBody>
      </p:sp>
      <p:pic>
        <p:nvPicPr>
          <p:cNvPr id="2" name="図 1">
            <a:extLst>
              <a:ext uri="{FF2B5EF4-FFF2-40B4-BE49-F238E27FC236}">
                <a16:creationId xmlns:a16="http://schemas.microsoft.com/office/drawing/2014/main" id="{BD9DBC35-AA75-4F88-A057-D66CEDA8C484}"/>
              </a:ext>
            </a:extLst>
          </p:cNvPr>
          <p:cNvPicPr>
            <a:picLocks noChangeAspect="1"/>
          </p:cNvPicPr>
          <p:nvPr/>
        </p:nvPicPr>
        <p:blipFill>
          <a:blip r:embed="rId2"/>
          <a:stretch>
            <a:fillRect/>
          </a:stretch>
        </p:blipFill>
        <p:spPr>
          <a:xfrm>
            <a:off x="316033" y="2871297"/>
            <a:ext cx="3686225" cy="3018511"/>
          </a:xfrm>
          <a:prstGeom prst="rect">
            <a:avLst/>
          </a:prstGeom>
        </p:spPr>
      </p:pic>
      <p:sp>
        <p:nvSpPr>
          <p:cNvPr id="16" name="正方形/長方形 11">
            <a:extLst>
              <a:ext uri="{FF2B5EF4-FFF2-40B4-BE49-F238E27FC236}">
                <a16:creationId xmlns:a16="http://schemas.microsoft.com/office/drawing/2014/main" id="{7EF03B3A-443B-4B4C-A540-DE184400FC65}"/>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grpSp>
        <p:nvGrpSpPr>
          <p:cNvPr id="13" name="グループ化 12">
            <a:extLst>
              <a:ext uri="{FF2B5EF4-FFF2-40B4-BE49-F238E27FC236}">
                <a16:creationId xmlns:a16="http://schemas.microsoft.com/office/drawing/2014/main" id="{C2EC6392-BC14-4D46-8BCA-910E8EE74638}"/>
              </a:ext>
            </a:extLst>
          </p:cNvPr>
          <p:cNvGrpSpPr>
            <a:grpSpLocks noChangeAspect="1"/>
          </p:cNvGrpSpPr>
          <p:nvPr/>
        </p:nvGrpSpPr>
        <p:grpSpPr>
          <a:xfrm>
            <a:off x="4042887" y="3189692"/>
            <a:ext cx="2308199" cy="1731148"/>
            <a:chOff x="207117" y="1516370"/>
            <a:chExt cx="4979831" cy="3734873"/>
          </a:xfrm>
        </p:grpSpPr>
        <p:pic>
          <p:nvPicPr>
            <p:cNvPr id="14" name="図 13">
              <a:extLst>
                <a:ext uri="{FF2B5EF4-FFF2-40B4-BE49-F238E27FC236}">
                  <a16:creationId xmlns:a16="http://schemas.microsoft.com/office/drawing/2014/main" id="{0FC67DB1-F5D6-4349-B337-2AE350F12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17" y="1516370"/>
              <a:ext cx="4979831" cy="3734873"/>
            </a:xfrm>
            <a:prstGeom prst="rect">
              <a:avLst/>
            </a:prstGeom>
          </p:spPr>
        </p:pic>
        <p:cxnSp>
          <p:nvCxnSpPr>
            <p:cNvPr id="15" name="直線矢印コネクタ 14">
              <a:extLst>
                <a:ext uri="{FF2B5EF4-FFF2-40B4-BE49-F238E27FC236}">
                  <a16:creationId xmlns:a16="http://schemas.microsoft.com/office/drawing/2014/main" id="{C7614628-C619-4763-8E26-42651D377121}"/>
                </a:ext>
              </a:extLst>
            </p:cNvPr>
            <p:cNvCxnSpPr>
              <a:cxnSpLocks/>
            </p:cNvCxnSpPr>
            <p:nvPr/>
          </p:nvCxnSpPr>
          <p:spPr>
            <a:xfrm>
              <a:off x="1362563" y="4222057"/>
              <a:ext cx="981594" cy="559129"/>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548B5653-F123-46CB-BCB0-FE480FE009E9}"/>
              </a:ext>
            </a:extLst>
          </p:cNvPr>
          <p:cNvGrpSpPr>
            <a:grpSpLocks noChangeAspect="1"/>
          </p:cNvGrpSpPr>
          <p:nvPr/>
        </p:nvGrpSpPr>
        <p:grpSpPr>
          <a:xfrm>
            <a:off x="6775394" y="3184395"/>
            <a:ext cx="2316633" cy="1736445"/>
            <a:chOff x="6004641" y="531756"/>
            <a:chExt cx="5918022" cy="4435882"/>
          </a:xfrm>
        </p:grpSpPr>
        <p:pic>
          <p:nvPicPr>
            <p:cNvPr id="18" name="図 17">
              <a:extLst>
                <a:ext uri="{FF2B5EF4-FFF2-40B4-BE49-F238E27FC236}">
                  <a16:creationId xmlns:a16="http://schemas.microsoft.com/office/drawing/2014/main" id="{E726FA27-B881-4925-BFB2-6C4599A22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641" y="531756"/>
              <a:ext cx="5918022" cy="4435882"/>
            </a:xfrm>
            <a:prstGeom prst="rect">
              <a:avLst/>
            </a:prstGeom>
          </p:spPr>
        </p:pic>
        <p:cxnSp>
          <p:nvCxnSpPr>
            <p:cNvPr id="19" name="直線矢印コネクタ 18">
              <a:extLst>
                <a:ext uri="{FF2B5EF4-FFF2-40B4-BE49-F238E27FC236}">
                  <a16:creationId xmlns:a16="http://schemas.microsoft.com/office/drawing/2014/main" id="{E934E499-A88B-4E52-996D-166F57591BFE}"/>
                </a:ext>
              </a:extLst>
            </p:cNvPr>
            <p:cNvCxnSpPr/>
            <p:nvPr/>
          </p:nvCxnSpPr>
          <p:spPr>
            <a:xfrm>
              <a:off x="8172496" y="4068992"/>
              <a:ext cx="669970" cy="537048"/>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Freeform 77">
            <a:extLst>
              <a:ext uri="{FF2B5EF4-FFF2-40B4-BE49-F238E27FC236}">
                <a16:creationId xmlns:a16="http://schemas.microsoft.com/office/drawing/2014/main" id="{D3E5B3CD-0B5C-4975-BB9F-1B27BDE7106F}"/>
              </a:ext>
            </a:extLst>
          </p:cNvPr>
          <p:cNvSpPr>
            <a:spLocks/>
          </p:cNvSpPr>
          <p:nvPr/>
        </p:nvSpPr>
        <p:spPr bwMode="auto">
          <a:xfrm>
            <a:off x="6509851" y="3529604"/>
            <a:ext cx="155187" cy="914199"/>
          </a:xfrm>
          <a:custGeom>
            <a:avLst/>
            <a:gdLst>
              <a:gd name="T0" fmla="*/ 0 w 31"/>
              <a:gd name="T1" fmla="*/ 230 h 230"/>
              <a:gd name="T2" fmla="*/ 31 w 31"/>
              <a:gd name="T3" fmla="*/ 115 h 230"/>
              <a:gd name="T4" fmla="*/ 0 w 31"/>
              <a:gd name="T5" fmla="*/ 0 h 230"/>
              <a:gd name="T6" fmla="*/ 0 w 31"/>
              <a:gd name="T7" fmla="*/ 230 h 230"/>
            </a:gdLst>
            <a:ahLst/>
            <a:cxnLst>
              <a:cxn ang="0">
                <a:pos x="T0" y="T1"/>
              </a:cxn>
              <a:cxn ang="0">
                <a:pos x="T2" y="T3"/>
              </a:cxn>
              <a:cxn ang="0">
                <a:pos x="T4" y="T5"/>
              </a:cxn>
              <a:cxn ang="0">
                <a:pos x="T6" y="T7"/>
              </a:cxn>
            </a:cxnLst>
            <a:rect l="0" t="0" r="r" b="b"/>
            <a:pathLst>
              <a:path w="31" h="230">
                <a:moveTo>
                  <a:pt x="0" y="230"/>
                </a:moveTo>
                <a:lnTo>
                  <a:pt x="31" y="115"/>
                </a:lnTo>
                <a:lnTo>
                  <a:pt x="0" y="0"/>
                </a:lnTo>
                <a:lnTo>
                  <a:pt x="0" y="230"/>
                </a:lnTo>
                <a:close/>
              </a:path>
            </a:pathLst>
          </a:custGeom>
          <a:solidFill>
            <a:schemeClr val="tx2">
              <a:lumMod val="60000"/>
              <a:lumOff val="40000"/>
            </a:schemeClr>
          </a:solidFill>
          <a:ln w="3175" cap="flat">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1" name="角丸四角形 111">
            <a:extLst>
              <a:ext uri="{FF2B5EF4-FFF2-40B4-BE49-F238E27FC236}">
                <a16:creationId xmlns:a16="http://schemas.microsoft.com/office/drawing/2014/main" id="{E38636C7-F5FD-47BD-91E2-A91FA2690C5F}"/>
              </a:ext>
            </a:extLst>
          </p:cNvPr>
          <p:cNvSpPr/>
          <p:nvPr/>
        </p:nvSpPr>
        <p:spPr>
          <a:xfrm>
            <a:off x="6786573" y="4984387"/>
            <a:ext cx="3076402" cy="374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災害復旧に合わせて</a:t>
            </a:r>
            <a:endPar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河床低下対策（根固工）を実施</a:t>
            </a:r>
            <a:endPar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7A2011CF-0BE0-4B47-E4E0-1D007ACDB54A}"/>
              </a:ext>
            </a:extLst>
          </p:cNvPr>
          <p:cNvSpPr txBox="1">
            <a:spLocks/>
          </p:cNvSpPr>
          <p:nvPr/>
        </p:nvSpPr>
        <p:spPr bwMode="auto">
          <a:xfrm>
            <a:off x="4009367" y="2859000"/>
            <a:ext cx="4262437" cy="431800"/>
          </a:xfrm>
          <a:prstGeom prst="rect">
            <a:avLst/>
          </a:prstGeom>
          <a:noFill/>
          <a:ln w="12700">
            <a:noFill/>
            <a:miter lim="800000"/>
            <a:headEnd/>
            <a:tailEnd/>
          </a:ln>
        </p:spPr>
        <p:txBody>
          <a:bodyPr lIns="91440" tIns="45720" rIns="91440" bIns="45720"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a:latin typeface="Meiryo UI"/>
                <a:ea typeface="Meiryo UI"/>
              </a:rPr>
              <a:t>■河床洗堀による護岸の被災事例</a:t>
            </a:r>
            <a:endParaRPr lang="en-US" altLang="ja-JP" sz="1200">
              <a:latin typeface="Meiryo UI"/>
              <a:ea typeface="Meiryo UI"/>
            </a:endParaRPr>
          </a:p>
        </p:txBody>
      </p:sp>
    </p:spTree>
    <p:extLst>
      <p:ext uri="{BB962C8B-B14F-4D97-AF65-F5344CB8AC3E}">
        <p14:creationId xmlns:p14="http://schemas.microsoft.com/office/powerpoint/2010/main" val="89683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269218" y="698502"/>
            <a:ext cx="8523866" cy="558871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defRPr/>
            </a:pPr>
            <a:r>
              <a:rPr lang="ja-JP" altLang="en-US" sz="1600" b="1" kern="100">
                <a:solidFill>
                  <a:prstClr val="black"/>
                </a:solidFill>
                <a:latin typeface="Meiryo UI"/>
                <a:ea typeface="Meiryo UI"/>
                <a:cs typeface="Times New Roman"/>
              </a:rPr>
              <a:t>○</a:t>
            </a:r>
            <a:r>
              <a:rPr lang="ja-JP" altLang="en-US" sz="1600" b="1" i="0" u="none" strike="noStrike" baseline="0">
                <a:solidFill>
                  <a:srgbClr val="000000"/>
                </a:solidFill>
                <a:latin typeface="Meiryo UI"/>
                <a:ea typeface="Meiryo UI"/>
              </a:rPr>
              <a:t>効率的・効果的な維持管理の推進</a:t>
            </a:r>
            <a:endParaRPr lang="en-US" altLang="ja-JP" sz="1600" b="1" kern="100">
              <a:solidFill>
                <a:prstClr val="black"/>
              </a:solidFill>
              <a:latin typeface="Meiryo UI"/>
              <a:ea typeface="Meiryo UI"/>
              <a:cs typeface="Times New Roman"/>
            </a:endParaRPr>
          </a:p>
        </p:txBody>
      </p:sp>
      <p:graphicFrame>
        <p:nvGraphicFramePr>
          <p:cNvPr id="5" name="表 4">
            <a:extLst>
              <a:ext uri="{FF2B5EF4-FFF2-40B4-BE49-F238E27FC236}">
                <a16:creationId xmlns:a16="http://schemas.microsoft.com/office/drawing/2014/main" id="{A9066F00-5FBB-48BA-89FB-AB18B7C182A4}"/>
              </a:ext>
            </a:extLst>
          </p:cNvPr>
          <p:cNvGraphicFramePr>
            <a:graphicFrameLocks noGrp="1"/>
          </p:cNvGraphicFramePr>
          <p:nvPr>
            <p:extLst>
              <p:ext uri="{D42A27DB-BD31-4B8C-83A1-F6EECF244321}">
                <p14:modId xmlns:p14="http://schemas.microsoft.com/office/powerpoint/2010/main" val="3895547609"/>
              </p:ext>
            </p:extLst>
          </p:nvPr>
        </p:nvGraphicFramePr>
        <p:xfrm>
          <a:off x="474785" y="1095375"/>
          <a:ext cx="8109260" cy="5074506"/>
        </p:xfrm>
        <a:graphic>
          <a:graphicData uri="http://schemas.openxmlformats.org/drawingml/2006/table">
            <a:tbl>
              <a:tblPr firstRow="1" bandRow="1">
                <a:tableStyleId>{5C22544A-7EE6-4342-B048-85BDC9FD1C3A}</a:tableStyleId>
              </a:tblPr>
              <a:tblGrid>
                <a:gridCol w="3995291">
                  <a:extLst>
                    <a:ext uri="{9D8B030D-6E8A-4147-A177-3AD203B41FA5}">
                      <a16:colId xmlns:a16="http://schemas.microsoft.com/office/drawing/2014/main" val="584571931"/>
                    </a:ext>
                  </a:extLst>
                </a:gridCol>
                <a:gridCol w="4113969">
                  <a:extLst>
                    <a:ext uri="{9D8B030D-6E8A-4147-A177-3AD203B41FA5}">
                      <a16:colId xmlns:a16="http://schemas.microsoft.com/office/drawing/2014/main" val="2324963504"/>
                    </a:ext>
                  </a:extLst>
                </a:gridCol>
              </a:tblGrid>
              <a:tr h="412416">
                <a:tc>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ja-JP" altLang="en-US" sz="1200" b="0">
                          <a:solidFill>
                            <a:schemeClr val="tx1"/>
                          </a:solidFill>
                          <a:latin typeface="Meiryo UI"/>
                          <a:ea typeface="Meiryo UI"/>
                        </a:rPr>
                        <a:t>基本方針へ反映する要素</a:t>
                      </a:r>
                      <a:endParaRPr kumimoji="1" lang="en-US" altLang="ja-JP" sz="1200" b="0">
                        <a:solidFill>
                          <a:schemeClr val="tx1"/>
                        </a:solidFill>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7262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a:ea typeface="Meiryo UI"/>
                        </a:rPr>
                        <a:t>不可視部分についてどのように状態を把握していくのか</a:t>
                      </a:r>
                      <a:r>
                        <a:rPr kumimoji="1" lang="ja-JP" altLang="en-US" sz="1200" dirty="0">
                          <a:latin typeface="Meiryo UI"/>
                          <a:ea typeface="Meiryo UI"/>
                        </a:rPr>
                        <a:t>。新技術だけでは対応が困難であると思われる。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85725" algn="just">
                        <a:buFont typeface="Arial" panose="020B0604020202020204" pitchFamily="34" charset="0"/>
                        <a:buChar char="•"/>
                      </a:pPr>
                      <a:r>
                        <a:rPr lang="ja-JP" altLang="en-US" sz="1200">
                          <a:latin typeface="Meiryo UI"/>
                          <a:ea typeface="Meiryo UI"/>
                        </a:rPr>
                        <a:t>施設の不可視部分を明確化し、不可視部分に起因する不具合の可能性を把握すること。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80271"/>
                  </a:ext>
                </a:extLst>
              </a:tr>
              <a:tr h="22951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a:ea typeface="Meiryo UI"/>
                        </a:rPr>
                        <a:t>巨大地震、台風、豪雨等で施設が被災</a:t>
                      </a:r>
                      <a:r>
                        <a:rPr kumimoji="1" lang="ja-JP" altLang="en-US" sz="1200" dirty="0">
                          <a:latin typeface="Meiryo UI"/>
                          <a:ea typeface="Meiryo UI"/>
                        </a:rPr>
                        <a:t>し、できるだけ早期に復旧する場合に、</a:t>
                      </a:r>
                      <a:r>
                        <a:rPr kumimoji="1" lang="ja-JP" altLang="en-US" sz="1200" b="1" u="sng" dirty="0">
                          <a:latin typeface="Meiryo UI"/>
                          <a:ea typeface="Meiryo UI"/>
                        </a:rPr>
                        <a:t>状態の悪い施設がネックとなり復旧が遅れる</a:t>
                      </a:r>
                      <a:r>
                        <a:rPr kumimoji="1" lang="ja-JP" altLang="en-US" sz="1200" dirty="0">
                          <a:latin typeface="Meiryo UI"/>
                          <a:ea typeface="Meiryo UI"/>
                        </a:rPr>
                        <a:t>といったことがあるのか。もし、あるのであれば、</a:t>
                      </a:r>
                      <a:r>
                        <a:rPr kumimoji="1" lang="ja-JP" altLang="en-US" sz="1200" b="1" u="sng" dirty="0">
                          <a:latin typeface="Meiryo UI"/>
                          <a:ea typeface="Meiryo UI"/>
                        </a:rPr>
                        <a:t>施設をどの状態にしておかなければならないという視点</a:t>
                      </a:r>
                      <a:r>
                        <a:rPr kumimoji="1" lang="ja-JP" altLang="en-US" sz="1200" dirty="0">
                          <a:latin typeface="Meiryo UI"/>
                          <a:ea typeface="Meiryo UI"/>
                        </a:rPr>
                        <a:t>も必要と</a:t>
                      </a:r>
                      <a:r>
                        <a:rPr kumimoji="1" lang="ja-JP" altLang="en-US" sz="1200">
                          <a:latin typeface="Meiryo UI"/>
                          <a:ea typeface="Meiryo UI"/>
                        </a:rPr>
                        <a:t>なる。</a:t>
                      </a:r>
                      <a:endParaRPr kumimoji="1" lang="en-US" altLang="ja-JP" sz="1200" dirty="0">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85725" algn="just">
                        <a:buFont typeface="Arial" panose="020B0604020202020204" pitchFamily="34" charset="0"/>
                        <a:buChar char="•"/>
                      </a:pPr>
                      <a:r>
                        <a:rPr lang="ja-JP" altLang="en-US" sz="1200" dirty="0">
                          <a:latin typeface="Meiryo UI"/>
                          <a:ea typeface="Meiryo UI"/>
                        </a:rPr>
                        <a:t>設計時、地震・台風・豪雨等の自然現象を適切に設計条件に見込む。</a:t>
                      </a:r>
                    </a:p>
                    <a:p>
                      <a:pPr marL="85725" indent="-85725" algn="just">
                        <a:buFont typeface="Arial" panose="020B0604020202020204" pitchFamily="34" charset="0"/>
                        <a:buChar char="•"/>
                      </a:pPr>
                      <a:r>
                        <a:rPr lang="ja-JP" altLang="en-US" sz="1200" dirty="0">
                          <a:latin typeface="Meiryo UI"/>
                          <a:ea typeface="Meiryo UI"/>
                        </a:rPr>
                        <a:t>目標管理水準については、</a:t>
                      </a:r>
                      <a:r>
                        <a:rPr lang="en-US" altLang="ja-JP" sz="1200" dirty="0">
                          <a:latin typeface="Meiryo UI"/>
                          <a:ea typeface="Meiryo UI"/>
                        </a:rPr>
                        <a:t>LCC</a:t>
                      </a:r>
                      <a:r>
                        <a:rPr lang="ja-JP" altLang="en-US" sz="1200" dirty="0">
                          <a:latin typeface="Meiryo UI"/>
                          <a:ea typeface="Meiryo UI"/>
                        </a:rPr>
                        <a:t>最小化の観点だけではなく、</a:t>
                      </a:r>
                      <a:r>
                        <a:rPr lang="ja-JP" sz="1200" b="0" i="0" u="none" strike="noStrike" noProof="0" dirty="0">
                          <a:solidFill>
                            <a:srgbClr val="000000"/>
                          </a:solidFill>
                          <a:latin typeface="Meiryo UI"/>
                          <a:ea typeface="Meiryo UI"/>
                        </a:rPr>
                        <a:t>それらの条件を踏まえ</a:t>
                      </a:r>
                      <a:r>
                        <a:rPr lang="ja-JP" altLang="en-US" sz="1200" dirty="0">
                          <a:latin typeface="Meiryo UI"/>
                          <a:ea typeface="Meiryo UI"/>
                        </a:rPr>
                        <a:t>安全性・信頼性、施設の特性や重要性などを考慮し、機能上問題がない水準に適切に設定する。</a:t>
                      </a:r>
                      <a:endParaRPr lang="en-US" altLang="ja-JP" sz="1200" dirty="0">
                        <a:latin typeface="Meiryo UI"/>
                        <a:ea typeface="Meiryo UI"/>
                      </a:endParaRPr>
                    </a:p>
                    <a:p>
                      <a:pPr marL="85725" indent="-85725" algn="just">
                        <a:buFont typeface="Arial" panose="020B0604020202020204" pitchFamily="34" charset="0"/>
                        <a:buChar char="•"/>
                      </a:pPr>
                      <a:r>
                        <a:rPr lang="ja-JP" altLang="en-US" sz="1200" dirty="0">
                          <a:latin typeface="Meiryo UI"/>
                          <a:ea typeface="Meiryo UI"/>
                        </a:rPr>
                        <a:t>また、不測の事態が発生した場合でも対応可能となるよう、限界管理水準との間に適切な余裕を見込む。</a:t>
                      </a:r>
                      <a:endParaRPr lang="en-US" altLang="ja-JP" sz="1200" dirty="0">
                        <a:latin typeface="Meiryo UI"/>
                        <a:ea typeface="Meiryo UI"/>
                      </a:endParaRPr>
                    </a:p>
                    <a:p>
                      <a:pPr marL="85725" indent="-85725" algn="just">
                        <a:buFont typeface="Arial" panose="020B0604020202020204" pitchFamily="34" charset="0"/>
                        <a:buChar char="•"/>
                      </a:pPr>
                      <a:r>
                        <a:rPr lang="ja-JP" altLang="en-US" sz="1200" dirty="0">
                          <a:latin typeface="Meiryo UI"/>
                          <a:ea typeface="Meiryo UI"/>
                        </a:rPr>
                        <a:t>補修に当たっては、施設の特性に応じて社会的影響（地震・台風等の防災、代替性当）から重点化（優先順位）を設定する。</a:t>
                      </a:r>
                      <a:endParaRPr lang="en-US" altLang="ja-JP" sz="1200" dirty="0">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32213"/>
                  </a:ext>
                </a:extLst>
              </a:tr>
              <a:tr h="690349">
                <a:tc>
                  <a:txBody>
                    <a:bodyPr/>
                    <a:lstStyle/>
                    <a:p>
                      <a:pPr marL="0" marR="0" lvl="0" indent="0" algn="just" defTabSz="914400" rtl="0">
                        <a:lnSpc>
                          <a:spcPct val="100000"/>
                        </a:lnSpc>
                        <a:spcBef>
                          <a:spcPts val="0"/>
                        </a:spcBef>
                        <a:spcAft>
                          <a:spcPts val="0"/>
                        </a:spcAft>
                        <a:buClrTx/>
                        <a:buSzTx/>
                        <a:buFontTx/>
                        <a:buNone/>
                        <a:tabLst/>
                        <a:defRPr/>
                      </a:pPr>
                      <a:r>
                        <a:rPr lang="ja-JP" altLang="en-US" sz="1200">
                          <a:latin typeface="Meiryo UI"/>
                          <a:ea typeface="Meiryo UI"/>
                        </a:rPr>
                        <a:t>調査頻度や目標管理水準の見直しによっては、全体的に危険側へ見直すことになるため、</a:t>
                      </a:r>
                      <a:r>
                        <a:rPr lang="ja-JP" altLang="en-US" sz="1200" b="1" u="sng">
                          <a:latin typeface="Meiryo UI"/>
                          <a:ea typeface="Meiryo UI"/>
                        </a:rPr>
                        <a:t>数年に１度は見直し結果を検証</a:t>
                      </a:r>
                      <a:r>
                        <a:rPr lang="ja-JP" altLang="en-US" sz="1200" b="0" u="none">
                          <a:latin typeface="Meiryo UI"/>
                          <a:ea typeface="Meiryo UI"/>
                        </a:rPr>
                        <a:t>した方が良い。</a:t>
                      </a:r>
                      <a:endParaRPr kumimoji="1"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lgn="just">
                        <a:buFont typeface="Arial" panose="020B0604020202020204" pitchFamily="34" charset="0"/>
                        <a:buChar char="•"/>
                      </a:pPr>
                      <a:r>
                        <a:rPr lang="ja-JP" altLang="en-US" sz="1200" b="0" u="none" strike="noStrike">
                          <a:latin typeface="Meiryo UI"/>
                          <a:ea typeface="Meiryo UI"/>
                        </a:rPr>
                        <a:t>見直しを実施している項目について、見直した結果を検証する必要があることに留意する。</a:t>
                      </a:r>
                      <a:endParaRPr lang="ja-JP" sz="1200" b="0"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379085"/>
                  </a:ext>
                </a:extLst>
              </a:tr>
              <a:tr h="950347">
                <a:tc>
                  <a:txBody>
                    <a:bodyPr/>
                    <a:lstStyle/>
                    <a:p>
                      <a:pPr marL="0" marR="0" lvl="0" indent="0" algn="just" defTabSz="914400" rtl="0">
                        <a:lnSpc>
                          <a:spcPct val="100000"/>
                        </a:lnSpc>
                        <a:spcBef>
                          <a:spcPts val="0"/>
                        </a:spcBef>
                        <a:spcAft>
                          <a:spcPts val="0"/>
                        </a:spcAft>
                        <a:buClrTx/>
                        <a:buSzTx/>
                        <a:buFontTx/>
                        <a:buNone/>
                        <a:tabLst/>
                        <a:defRPr/>
                      </a:pPr>
                      <a:r>
                        <a:rPr lang="ja-JP" altLang="en-US" sz="1200" b="0" u="none">
                          <a:latin typeface="Meiryo UI"/>
                          <a:ea typeface="Meiryo UI"/>
                        </a:rPr>
                        <a:t>施設の劣化要因に気象条件も含まれていると思うが、</a:t>
                      </a:r>
                      <a:r>
                        <a:rPr lang="ja-JP" altLang="en-US" sz="1200" b="1" u="sng">
                          <a:latin typeface="Meiryo UI"/>
                          <a:ea typeface="Meiryo UI"/>
                        </a:rPr>
                        <a:t>将来予測においても必要に応じて今後の気候変動の影響を加味する必要</a:t>
                      </a:r>
                      <a:r>
                        <a:rPr lang="ja-JP" altLang="en-US" sz="1200" b="0" u="none">
                          <a:latin typeface="Meiryo UI"/>
                          <a:ea typeface="Meiryo UI"/>
                        </a:rPr>
                        <a:t>があるのではないか。</a:t>
                      </a:r>
                      <a:endParaRPr kumimoji="1" lang="ja-JP" sz="1200"/>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indent="0" algn="just">
                        <a:buNone/>
                      </a:pPr>
                      <a:r>
                        <a:rPr lang="ja-JP" altLang="en-US" sz="1200" dirty="0">
                          <a:latin typeface="Meiryo UI"/>
                          <a:ea typeface="Meiryo UI"/>
                        </a:rPr>
                        <a:t>・蓄積されたデータを基に劣化予測する際、気象条件等データの条件を確認し、将来を適切に予測する必要があることに留意する。</a:t>
                      </a:r>
                      <a:endParaRPr lang="ja-JP" sz="1200" dirty="0"/>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23522386"/>
                  </a:ext>
                </a:extLst>
              </a:tr>
            </a:tbl>
          </a:graphicData>
        </a:graphic>
      </p:graphicFrame>
      <p:sp>
        <p:nvSpPr>
          <p:cNvPr id="9" name="Rectangle 2">
            <a:extLst>
              <a:ext uri="{FF2B5EF4-FFF2-40B4-BE49-F238E27FC236}">
                <a16:creationId xmlns:a16="http://schemas.microsoft.com/office/drawing/2014/main" id="{C5CC7EAC-5E23-48C0-93B7-9E04BB1D445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B9566B5-895C-451E-B64C-83AC24678EF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6540C48A-E490-4DA9-94D0-CDDCF762A774}"/>
              </a:ext>
            </a:extLst>
          </p:cNvPr>
          <p:cNvSpPr/>
          <p:nvPr/>
        </p:nvSpPr>
        <p:spPr>
          <a:xfrm>
            <a:off x="97337" y="10488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2    </a:t>
            </a:r>
            <a:r>
              <a:rPr lang="ja-JP" altLang="en-US" sz="2400" b="1">
                <a:solidFill>
                  <a:schemeClr val="accent6"/>
                </a:solidFill>
                <a:latin typeface="Meiryo UI"/>
                <a:ea typeface="Meiryo UI"/>
                <a:cs typeface="Meiryo UI" pitchFamily="50" charset="-128"/>
              </a:rPr>
              <a:t>５</a:t>
            </a:r>
            <a:r>
              <a:rPr lang="ja-JP" altLang="en-US" sz="2400" b="1">
                <a:solidFill>
                  <a:schemeClr val="bg1"/>
                </a:solidFill>
                <a:latin typeface="Meiryo UI"/>
                <a:ea typeface="Meiryo UI"/>
                <a:cs typeface="Meiryo UI" pitchFamily="50" charset="-128"/>
              </a:rPr>
              <a:t>　全体検討部会の意見と基本方針への反映</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F164600C-1EEE-4D46-B69B-7EA3CB00BE97}"/>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9CEED584-08B3-8861-E2C1-FAC9CE5365A5}"/>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7" name="正方形/長方形 11">
            <a:extLst>
              <a:ext uri="{FF2B5EF4-FFF2-40B4-BE49-F238E27FC236}">
                <a16:creationId xmlns:a16="http://schemas.microsoft.com/office/drawing/2014/main" id="{DD6A47C9-256E-8BBF-6C49-A0C49891728F}"/>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dirty="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dirty="0">
              <a:solidFill>
                <a:schemeClr val="bg1"/>
              </a:solidFill>
              <a:latin typeface="Meiryo UI"/>
              <a:ea typeface="Meiryo UI"/>
            </a:endParaRPr>
          </a:p>
        </p:txBody>
      </p:sp>
    </p:spTree>
    <p:extLst>
      <p:ext uri="{BB962C8B-B14F-4D97-AF65-F5344CB8AC3E}">
        <p14:creationId xmlns:p14="http://schemas.microsoft.com/office/powerpoint/2010/main" val="307652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a:ea typeface="Meiryo UI"/>
                <a:cs typeface="Meiryo UI" pitchFamily="50" charset="-128"/>
              </a:rPr>
              <a:t>２ 　 </a:t>
            </a:r>
            <a:r>
              <a:rPr lang="ja-JP" altLang="en-US" sz="2400" b="1" dirty="0">
                <a:solidFill>
                  <a:srgbClr val="F79646"/>
                </a:solidFill>
                <a:latin typeface="Meiryo UI"/>
                <a:ea typeface="Meiryo UI"/>
                <a:cs typeface="Meiryo UI" pitchFamily="50" charset="-128"/>
              </a:rPr>
              <a:t>６</a:t>
            </a:r>
            <a:r>
              <a:rPr kumimoji="1" lang="ja-JP" altLang="en-US" sz="2400" b="1" i="0" u="none" strike="noStrike" kern="1200" cap="none" spc="0" normalizeH="0" baseline="0" noProof="0" dirty="0">
                <a:ln>
                  <a:noFill/>
                </a:ln>
                <a:solidFill>
                  <a:prstClr val="white"/>
                </a:solidFill>
                <a:effectLst/>
                <a:uLnTx/>
                <a:uFillTx/>
                <a:latin typeface="Meiryo UI"/>
                <a:ea typeface="Meiryo UI"/>
                <a:cs typeface="Meiryo UI" pitchFamily="50" charset="-128"/>
              </a:rPr>
              <a:t>　</a:t>
            </a:r>
            <a:r>
              <a:rPr kumimoji="1" lang="ja-JP" altLang="en-US" sz="2400" b="1" i="0" u="none" strike="noStrike" kern="1200" cap="none" spc="0" normalizeH="0" baseline="0" noProof="0" dirty="0">
                <a:ln>
                  <a:noFill/>
                </a:ln>
                <a:solidFill>
                  <a:prstClr val="white"/>
                </a:solidFill>
                <a:effectLst/>
                <a:uLnTx/>
                <a:uFillTx/>
                <a:latin typeface="Meiryo UI"/>
                <a:ea typeface="Meiryo UI"/>
                <a:cs typeface="Calibri"/>
              </a:rPr>
              <a:t>効率的・効果的な維持管理の推進のまとめ</a:t>
            </a:r>
            <a:endParaRPr kumimoji="1" lang="zh-TW" altLang="en-US" sz="2400" b="1" i="0" u="none" strike="noStrike" kern="1200" cap="none" spc="0" normalizeH="0" baseline="0" noProof="0" dirty="0">
              <a:ln>
                <a:noFill/>
              </a:ln>
              <a:solidFill>
                <a:prstClr val="white"/>
              </a:solidFill>
              <a:effectLst/>
              <a:uLnTx/>
              <a:uFillTx/>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6038B9AF-8CEA-42AF-BD69-C62799E0CD69}"/>
              </a:ext>
            </a:extLst>
          </p:cNvPr>
          <p:cNvSpPr txBox="1"/>
          <p:nvPr/>
        </p:nvSpPr>
        <p:spPr>
          <a:xfrm>
            <a:off x="0" y="768758"/>
            <a:ext cx="91439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rPr>
              <a:t>～基本方針へ反映する要素のまとめ（分野横断的な視点）～</a:t>
            </a:r>
          </a:p>
        </p:txBody>
      </p:sp>
      <p:sp>
        <p:nvSpPr>
          <p:cNvPr id="15" name="テキスト ボックス 14">
            <a:extLst>
              <a:ext uri="{FF2B5EF4-FFF2-40B4-BE49-F238E27FC236}">
                <a16:creationId xmlns:a16="http://schemas.microsoft.com/office/drawing/2014/main" id="{07BC0C67-7B2C-4D69-A9C2-53CEADCC8328}"/>
              </a:ext>
            </a:extLst>
          </p:cNvPr>
          <p:cNvSpPr txBox="1"/>
          <p:nvPr/>
        </p:nvSpPr>
        <p:spPr>
          <a:xfrm>
            <a:off x="273039" y="1417733"/>
            <a:ext cx="8597922" cy="587277"/>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rPr>
              <a:t>　点検データを蓄積した結果、精度が向上した劣化曲線を用いることにより、点検頻度の見直しなど効率的・効果的な維持管理方策の検討に活用</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 name="四角形: 角を丸くする 1">
            <a:extLst>
              <a:ext uri="{FF2B5EF4-FFF2-40B4-BE49-F238E27FC236}">
                <a16:creationId xmlns:a16="http://schemas.microsoft.com/office/drawing/2014/main" id="{E4A1E3BF-D340-40A2-8F1C-DE8379A2EBA2}"/>
              </a:ext>
            </a:extLst>
          </p:cNvPr>
          <p:cNvSpPr/>
          <p:nvPr/>
        </p:nvSpPr>
        <p:spPr>
          <a:xfrm>
            <a:off x="421768" y="1293104"/>
            <a:ext cx="3119291" cy="2447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点検データのさらなる活用</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endParaRPr>
          </a:p>
        </p:txBody>
      </p:sp>
      <p:grpSp>
        <p:nvGrpSpPr>
          <p:cNvPr id="9" name="グループ化 8">
            <a:extLst>
              <a:ext uri="{FF2B5EF4-FFF2-40B4-BE49-F238E27FC236}">
                <a16:creationId xmlns:a16="http://schemas.microsoft.com/office/drawing/2014/main" id="{A82156CC-A0B6-43E4-AE87-6A91EDD345C5}"/>
              </a:ext>
            </a:extLst>
          </p:cNvPr>
          <p:cNvGrpSpPr/>
          <p:nvPr/>
        </p:nvGrpSpPr>
        <p:grpSpPr>
          <a:xfrm>
            <a:off x="273037" y="2218164"/>
            <a:ext cx="8597922" cy="733839"/>
            <a:chOff x="273039" y="2069841"/>
            <a:chExt cx="8597922" cy="733839"/>
          </a:xfrm>
        </p:grpSpPr>
        <p:sp>
          <p:nvSpPr>
            <p:cNvPr id="16" name="テキスト ボックス 15">
              <a:extLst>
                <a:ext uri="{FF2B5EF4-FFF2-40B4-BE49-F238E27FC236}">
                  <a16:creationId xmlns:a16="http://schemas.microsoft.com/office/drawing/2014/main" id="{EF2CEE53-571C-4F4F-9FD7-04E572B4A5A9}"/>
                </a:ext>
              </a:extLst>
            </p:cNvPr>
            <p:cNvSpPr txBox="1"/>
            <p:nvPr/>
          </p:nvSpPr>
          <p:spPr>
            <a:xfrm>
              <a:off x="273039" y="2196591"/>
              <a:ext cx="8597922" cy="607089"/>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lang="ja-JP" altLang="en-US" sz="1100" b="1">
                  <a:solidFill>
                    <a:prstClr val="black"/>
                  </a:solidFill>
                  <a:latin typeface="Meiryo UI" panose="020B0604030504040204" pitchFamily="50" charset="-128"/>
                  <a:ea typeface="Meiryo UI" panose="020B0604030504040204" pitchFamily="50" charset="-128"/>
                  <a:cs typeface="Calibri"/>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rPr>
                <a:t>蓄積されたデータに基づき、劣化曲線を精緻化することによって、より最適となる</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rPr>
                <a:t>LCC</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rPr>
                <a:t>を検証することができたことから、目標管理水準を最適化</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ja-JP" altLang="en-US"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0" name="四角形: 角を丸くする 19">
              <a:extLst>
                <a:ext uri="{FF2B5EF4-FFF2-40B4-BE49-F238E27FC236}">
                  <a16:creationId xmlns:a16="http://schemas.microsoft.com/office/drawing/2014/main" id="{D4238118-E054-417C-AC5F-7DE0F017F435}"/>
                </a:ext>
              </a:extLst>
            </p:cNvPr>
            <p:cNvSpPr/>
            <p:nvPr/>
          </p:nvSpPr>
          <p:spPr>
            <a:xfrm>
              <a:off x="421770" y="2069841"/>
              <a:ext cx="3119291" cy="255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目標管理水準の最適化</a:t>
              </a:r>
            </a:p>
          </p:txBody>
        </p:sp>
      </p:grpSp>
      <p:grpSp>
        <p:nvGrpSpPr>
          <p:cNvPr id="8" name="グループ化 7">
            <a:extLst>
              <a:ext uri="{FF2B5EF4-FFF2-40B4-BE49-F238E27FC236}">
                <a16:creationId xmlns:a16="http://schemas.microsoft.com/office/drawing/2014/main" id="{A02A2EDF-9B68-4547-9062-5D0E370DF558}"/>
              </a:ext>
            </a:extLst>
          </p:cNvPr>
          <p:cNvGrpSpPr/>
          <p:nvPr/>
        </p:nvGrpSpPr>
        <p:grpSpPr>
          <a:xfrm>
            <a:off x="273039" y="4125228"/>
            <a:ext cx="8597922" cy="662940"/>
            <a:chOff x="273039" y="2802436"/>
            <a:chExt cx="8597922" cy="662940"/>
          </a:xfrm>
        </p:grpSpPr>
        <p:sp>
          <p:nvSpPr>
            <p:cNvPr id="17" name="テキスト ボックス 16">
              <a:extLst>
                <a:ext uri="{FF2B5EF4-FFF2-40B4-BE49-F238E27FC236}">
                  <a16:creationId xmlns:a16="http://schemas.microsoft.com/office/drawing/2014/main" id="{224A4887-A162-425F-877E-3E8908BFF5D8}"/>
                </a:ext>
              </a:extLst>
            </p:cNvPr>
            <p:cNvSpPr txBox="1"/>
            <p:nvPr/>
          </p:nvSpPr>
          <p:spPr>
            <a:xfrm>
              <a:off x="273039" y="2901183"/>
              <a:ext cx="8597922" cy="564193"/>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lgn="just">
                <a:lnSpc>
                  <a:spcPct val="150000"/>
                </a:lnSpc>
              </a:pPr>
              <a:r>
                <a:rPr lang="ja-JP" altLang="en-US" sz="1100">
                  <a:latin typeface="Meiryo UI"/>
                  <a:ea typeface="Meiryo UI"/>
                  <a:cs typeface="Calibri"/>
                </a:rPr>
                <a:t>　経済的・社会的・物理的視点をふまえ、施設の特性に応じた項目の追加や、施設更新の実態も考慮した内容に更新フローを見直し</a:t>
              </a:r>
              <a:endParaRPr kumimoji="1" lang="en-US" altLang="ja-JP" sz="1100" kern="1200">
                <a:latin typeface="Meiryo UI"/>
                <a:ea typeface="Meiryo UI"/>
                <a:cs typeface="+mn-cs"/>
              </a:endParaRPr>
            </a:p>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400" b="0" i="0" u="none" strike="noStrike" kern="1200" cap="none" spc="0" normalizeH="0" baseline="0" noProof="0">
                <a:ln>
                  <a:noFill/>
                </a:ln>
                <a:solidFill>
                  <a:prstClr val="black"/>
                </a:solidFill>
                <a:effectLst/>
                <a:uLnTx/>
                <a:uFillTx/>
                <a:latin typeface="Meiryo UI"/>
                <a:ea typeface="Meiryo UI"/>
              </a:endParaRPr>
            </a:p>
          </p:txBody>
        </p:sp>
        <p:sp>
          <p:nvSpPr>
            <p:cNvPr id="21" name="四角形: 角を丸くする 20">
              <a:extLst>
                <a:ext uri="{FF2B5EF4-FFF2-40B4-BE49-F238E27FC236}">
                  <a16:creationId xmlns:a16="http://schemas.microsoft.com/office/drawing/2014/main" id="{B9279514-147D-497E-958F-8575BAB982F7}"/>
                </a:ext>
              </a:extLst>
            </p:cNvPr>
            <p:cNvSpPr/>
            <p:nvPr/>
          </p:nvSpPr>
          <p:spPr>
            <a:xfrm>
              <a:off x="421770" y="2802436"/>
              <a:ext cx="3119291" cy="26369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更新の考え方・更新フローの充実</a:t>
              </a:r>
            </a:p>
          </p:txBody>
        </p:sp>
      </p:grpSp>
      <p:grpSp>
        <p:nvGrpSpPr>
          <p:cNvPr id="4" name="グループ化 3">
            <a:extLst>
              <a:ext uri="{FF2B5EF4-FFF2-40B4-BE49-F238E27FC236}">
                <a16:creationId xmlns:a16="http://schemas.microsoft.com/office/drawing/2014/main" id="{7342B3D7-90CE-47A5-B1BC-15C1534CF976}"/>
              </a:ext>
            </a:extLst>
          </p:cNvPr>
          <p:cNvGrpSpPr/>
          <p:nvPr/>
        </p:nvGrpSpPr>
        <p:grpSpPr>
          <a:xfrm>
            <a:off x="273039" y="3205908"/>
            <a:ext cx="8597921" cy="744446"/>
            <a:chOff x="273038" y="3828069"/>
            <a:chExt cx="8597921" cy="744446"/>
          </a:xfrm>
        </p:grpSpPr>
        <p:sp>
          <p:nvSpPr>
            <p:cNvPr id="18" name="テキスト ボックス 17">
              <a:extLst>
                <a:ext uri="{FF2B5EF4-FFF2-40B4-BE49-F238E27FC236}">
                  <a16:creationId xmlns:a16="http://schemas.microsoft.com/office/drawing/2014/main" id="{595A460C-3F3D-4355-A9C6-F535AD2C9864}"/>
                </a:ext>
              </a:extLst>
            </p:cNvPr>
            <p:cNvSpPr txBox="1"/>
            <p:nvPr/>
          </p:nvSpPr>
          <p:spPr>
            <a:xfrm>
              <a:off x="273038" y="3965426"/>
              <a:ext cx="8597921" cy="607089"/>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lgn="just">
                <a:lnSpc>
                  <a:spcPct val="150000"/>
                </a:lnSpc>
              </a:pPr>
              <a:r>
                <a:rPr lang="ja-JP" altLang="en-US" sz="1100">
                  <a:solidFill>
                    <a:srgbClr val="FF0000"/>
                  </a:solidFill>
                  <a:latin typeface="Meiryo UI" panose="020B0604030504040204" pitchFamily="50" charset="-128"/>
                  <a:ea typeface="Meiryo UI" panose="020B0604030504040204" pitchFamily="50" charset="-128"/>
                  <a:cs typeface="Calibri"/>
                </a:rPr>
                <a:t>　</a:t>
              </a:r>
              <a:r>
                <a:rPr lang="ja-JP" altLang="en-US" sz="1100">
                  <a:latin typeface="Meiryo UI" panose="020B0604030504040204" pitchFamily="50" charset="-128"/>
                  <a:ea typeface="Meiryo UI" panose="020B0604030504040204" pitchFamily="50" charset="-128"/>
                  <a:cs typeface="Calibri"/>
                </a:rPr>
                <a:t>社会的影響度の内容の見直しと、劣化速度を新たに加味した指標による評価</a:t>
              </a:r>
              <a:endParaRPr lang="en-US" altLang="ja-JP" sz="1100">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2" name="四角形: 角を丸くする 21">
              <a:extLst>
                <a:ext uri="{FF2B5EF4-FFF2-40B4-BE49-F238E27FC236}">
                  <a16:creationId xmlns:a16="http://schemas.microsoft.com/office/drawing/2014/main" id="{A5FBD4C3-623F-4A59-A013-6EFF9C8028E2}"/>
                </a:ext>
              </a:extLst>
            </p:cNvPr>
            <p:cNvSpPr/>
            <p:nvPr/>
          </p:nvSpPr>
          <p:spPr>
            <a:xfrm>
              <a:off x="421769" y="3828069"/>
              <a:ext cx="3119291" cy="22419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重点化指標の見直し</a:t>
              </a:r>
            </a:p>
          </p:txBody>
        </p:sp>
      </p:grpSp>
      <p:sp>
        <p:nvSpPr>
          <p:cNvPr id="24" name="正方形/長方形 23">
            <a:extLst>
              <a:ext uri="{FF2B5EF4-FFF2-40B4-BE49-F238E27FC236}">
                <a16:creationId xmlns:a16="http://schemas.microsoft.com/office/drawing/2014/main" id="{E32AE941-1655-4CE1-9407-83BE0AFC74A1}"/>
              </a:ext>
            </a:extLst>
          </p:cNvPr>
          <p:cNvSpPr/>
          <p:nvPr/>
        </p:nvSpPr>
        <p:spPr>
          <a:xfrm>
            <a:off x="3915958" y="2744974"/>
            <a:ext cx="4152501" cy="54587"/>
          </a:xfrm>
          <a:custGeom>
            <a:avLst/>
            <a:gdLst>
              <a:gd name="connsiteX0" fmla="*/ 0 w 4152501"/>
              <a:gd name="connsiteY0" fmla="*/ 0 h 54587"/>
              <a:gd name="connsiteX1" fmla="*/ 775134 w 4152501"/>
              <a:gd name="connsiteY1" fmla="*/ 0 h 54587"/>
              <a:gd name="connsiteX2" fmla="*/ 1508742 w 4152501"/>
              <a:gd name="connsiteY2" fmla="*/ 0 h 54587"/>
              <a:gd name="connsiteX3" fmla="*/ 2242351 w 4152501"/>
              <a:gd name="connsiteY3" fmla="*/ 0 h 54587"/>
              <a:gd name="connsiteX4" fmla="*/ 2809859 w 4152501"/>
              <a:gd name="connsiteY4" fmla="*/ 0 h 54587"/>
              <a:gd name="connsiteX5" fmla="*/ 3418892 w 4152501"/>
              <a:gd name="connsiteY5" fmla="*/ 0 h 54587"/>
              <a:gd name="connsiteX6" fmla="*/ 4152501 w 4152501"/>
              <a:gd name="connsiteY6" fmla="*/ 0 h 54587"/>
              <a:gd name="connsiteX7" fmla="*/ 4152501 w 4152501"/>
              <a:gd name="connsiteY7" fmla="*/ 54587 h 54587"/>
              <a:gd name="connsiteX8" fmla="*/ 3460418 w 4152501"/>
              <a:gd name="connsiteY8" fmla="*/ 54587 h 54587"/>
              <a:gd name="connsiteX9" fmla="*/ 2892909 w 4152501"/>
              <a:gd name="connsiteY9" fmla="*/ 54587 h 54587"/>
              <a:gd name="connsiteX10" fmla="*/ 2325401 w 4152501"/>
              <a:gd name="connsiteY10" fmla="*/ 54587 h 54587"/>
              <a:gd name="connsiteX11" fmla="*/ 1591792 w 4152501"/>
              <a:gd name="connsiteY11" fmla="*/ 54587 h 54587"/>
              <a:gd name="connsiteX12" fmla="*/ 982759 w 4152501"/>
              <a:gd name="connsiteY12" fmla="*/ 54587 h 54587"/>
              <a:gd name="connsiteX13" fmla="*/ 0 w 4152501"/>
              <a:gd name="connsiteY13" fmla="*/ 54587 h 54587"/>
              <a:gd name="connsiteX14" fmla="*/ 0 w 4152501"/>
              <a:gd name="connsiteY14" fmla="*/ 0 h 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2501" h="54587" fill="none" extrusionOk="0">
                <a:moveTo>
                  <a:pt x="0" y="0"/>
                </a:moveTo>
                <a:cubicBezTo>
                  <a:pt x="328765" y="-24090"/>
                  <a:pt x="609811" y="26921"/>
                  <a:pt x="775134" y="0"/>
                </a:cubicBezTo>
                <a:cubicBezTo>
                  <a:pt x="940457" y="-26921"/>
                  <a:pt x="1173028" y="25438"/>
                  <a:pt x="1508742" y="0"/>
                </a:cubicBezTo>
                <a:cubicBezTo>
                  <a:pt x="1844456" y="-25438"/>
                  <a:pt x="1975965" y="3924"/>
                  <a:pt x="2242351" y="0"/>
                </a:cubicBezTo>
                <a:cubicBezTo>
                  <a:pt x="2508737" y="-3924"/>
                  <a:pt x="2615734" y="-16169"/>
                  <a:pt x="2809859" y="0"/>
                </a:cubicBezTo>
                <a:cubicBezTo>
                  <a:pt x="3003984" y="16169"/>
                  <a:pt x="3203973" y="-2109"/>
                  <a:pt x="3418892" y="0"/>
                </a:cubicBezTo>
                <a:cubicBezTo>
                  <a:pt x="3633811" y="2109"/>
                  <a:pt x="3846238" y="-36550"/>
                  <a:pt x="4152501" y="0"/>
                </a:cubicBezTo>
                <a:cubicBezTo>
                  <a:pt x="4151715" y="19275"/>
                  <a:pt x="4152129" y="27416"/>
                  <a:pt x="4152501" y="54587"/>
                </a:cubicBezTo>
                <a:cubicBezTo>
                  <a:pt x="3845966" y="83539"/>
                  <a:pt x="3698643" y="68688"/>
                  <a:pt x="3460418" y="54587"/>
                </a:cubicBezTo>
                <a:cubicBezTo>
                  <a:pt x="3222193" y="40486"/>
                  <a:pt x="3172435" y="28771"/>
                  <a:pt x="2892909" y="54587"/>
                </a:cubicBezTo>
                <a:cubicBezTo>
                  <a:pt x="2613383" y="80403"/>
                  <a:pt x="2504961" y="80853"/>
                  <a:pt x="2325401" y="54587"/>
                </a:cubicBezTo>
                <a:cubicBezTo>
                  <a:pt x="2145841" y="28321"/>
                  <a:pt x="1764210" y="72791"/>
                  <a:pt x="1591792" y="54587"/>
                </a:cubicBezTo>
                <a:cubicBezTo>
                  <a:pt x="1419374" y="36383"/>
                  <a:pt x="1281581" y="50735"/>
                  <a:pt x="982759" y="54587"/>
                </a:cubicBezTo>
                <a:cubicBezTo>
                  <a:pt x="683937" y="58439"/>
                  <a:pt x="344395" y="86316"/>
                  <a:pt x="0" y="54587"/>
                </a:cubicBezTo>
                <a:cubicBezTo>
                  <a:pt x="-2214" y="34334"/>
                  <a:pt x="2293" y="25788"/>
                  <a:pt x="0" y="0"/>
                </a:cubicBezTo>
                <a:close/>
              </a:path>
              <a:path w="4152501" h="54587" stroke="0" extrusionOk="0">
                <a:moveTo>
                  <a:pt x="0" y="0"/>
                </a:moveTo>
                <a:cubicBezTo>
                  <a:pt x="167175" y="-11787"/>
                  <a:pt x="334918" y="8570"/>
                  <a:pt x="650558" y="0"/>
                </a:cubicBezTo>
                <a:cubicBezTo>
                  <a:pt x="966198" y="-8570"/>
                  <a:pt x="1028295" y="-6663"/>
                  <a:pt x="1218067" y="0"/>
                </a:cubicBezTo>
                <a:cubicBezTo>
                  <a:pt x="1407839" y="6663"/>
                  <a:pt x="1736830" y="-5849"/>
                  <a:pt x="1993200" y="0"/>
                </a:cubicBezTo>
                <a:cubicBezTo>
                  <a:pt x="2249570" y="5849"/>
                  <a:pt x="2340523" y="-11883"/>
                  <a:pt x="2643759" y="0"/>
                </a:cubicBezTo>
                <a:cubicBezTo>
                  <a:pt x="2946995" y="11883"/>
                  <a:pt x="3030321" y="6340"/>
                  <a:pt x="3294317" y="0"/>
                </a:cubicBezTo>
                <a:cubicBezTo>
                  <a:pt x="3558313" y="-6340"/>
                  <a:pt x="3934221" y="-10797"/>
                  <a:pt x="4152501" y="0"/>
                </a:cubicBezTo>
                <a:cubicBezTo>
                  <a:pt x="4154096" y="19494"/>
                  <a:pt x="4155049" y="43462"/>
                  <a:pt x="4152501" y="54587"/>
                </a:cubicBezTo>
                <a:cubicBezTo>
                  <a:pt x="3928348" y="55013"/>
                  <a:pt x="3724940" y="20933"/>
                  <a:pt x="3460418" y="54587"/>
                </a:cubicBezTo>
                <a:cubicBezTo>
                  <a:pt x="3195896" y="88241"/>
                  <a:pt x="3073369" y="51075"/>
                  <a:pt x="2892909" y="54587"/>
                </a:cubicBezTo>
                <a:cubicBezTo>
                  <a:pt x="2712449" y="58099"/>
                  <a:pt x="2410894" y="41428"/>
                  <a:pt x="2200826" y="54587"/>
                </a:cubicBezTo>
                <a:cubicBezTo>
                  <a:pt x="1990758" y="67746"/>
                  <a:pt x="1671337" y="59074"/>
                  <a:pt x="1508742" y="54587"/>
                </a:cubicBezTo>
                <a:cubicBezTo>
                  <a:pt x="1346147" y="50100"/>
                  <a:pt x="1032092" y="62289"/>
                  <a:pt x="858184" y="54587"/>
                </a:cubicBezTo>
                <a:cubicBezTo>
                  <a:pt x="684276" y="46885"/>
                  <a:pt x="248028" y="13557"/>
                  <a:pt x="0" y="54587"/>
                </a:cubicBezTo>
                <a:cubicBezTo>
                  <a:pt x="1947" y="33918"/>
                  <a:pt x="-1002" y="22626"/>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83F0E4B7-DE98-426C-BC6E-4C4B5B250ACC}"/>
              </a:ext>
            </a:extLst>
          </p:cNvPr>
          <p:cNvSpPr/>
          <p:nvPr/>
        </p:nvSpPr>
        <p:spPr>
          <a:xfrm>
            <a:off x="2720338" y="4589217"/>
            <a:ext cx="3787141" cy="45719"/>
          </a:xfrm>
          <a:custGeom>
            <a:avLst/>
            <a:gdLst>
              <a:gd name="connsiteX0" fmla="*/ 0 w 3787141"/>
              <a:gd name="connsiteY0" fmla="*/ 0 h 45719"/>
              <a:gd name="connsiteX1" fmla="*/ 706933 w 3787141"/>
              <a:gd name="connsiteY1" fmla="*/ 0 h 45719"/>
              <a:gd name="connsiteX2" fmla="*/ 1375995 w 3787141"/>
              <a:gd name="connsiteY2" fmla="*/ 0 h 45719"/>
              <a:gd name="connsiteX3" fmla="*/ 2045056 w 3787141"/>
              <a:gd name="connsiteY3" fmla="*/ 0 h 45719"/>
              <a:gd name="connsiteX4" fmla="*/ 2562632 w 3787141"/>
              <a:gd name="connsiteY4" fmla="*/ 0 h 45719"/>
              <a:gd name="connsiteX5" fmla="*/ 3118079 w 3787141"/>
              <a:gd name="connsiteY5" fmla="*/ 0 h 45719"/>
              <a:gd name="connsiteX6" fmla="*/ 3787141 w 3787141"/>
              <a:gd name="connsiteY6" fmla="*/ 0 h 45719"/>
              <a:gd name="connsiteX7" fmla="*/ 3787141 w 3787141"/>
              <a:gd name="connsiteY7" fmla="*/ 45719 h 45719"/>
              <a:gd name="connsiteX8" fmla="*/ 3155951 w 3787141"/>
              <a:gd name="connsiteY8" fmla="*/ 45719 h 45719"/>
              <a:gd name="connsiteX9" fmla="*/ 2638375 w 3787141"/>
              <a:gd name="connsiteY9" fmla="*/ 45719 h 45719"/>
              <a:gd name="connsiteX10" fmla="*/ 2120799 w 3787141"/>
              <a:gd name="connsiteY10" fmla="*/ 45719 h 45719"/>
              <a:gd name="connsiteX11" fmla="*/ 1451737 w 3787141"/>
              <a:gd name="connsiteY11" fmla="*/ 45719 h 45719"/>
              <a:gd name="connsiteX12" fmla="*/ 896290 w 3787141"/>
              <a:gd name="connsiteY12" fmla="*/ 45719 h 45719"/>
              <a:gd name="connsiteX13" fmla="*/ 0 w 3787141"/>
              <a:gd name="connsiteY13" fmla="*/ 45719 h 45719"/>
              <a:gd name="connsiteX14" fmla="*/ 0 w 3787141"/>
              <a:gd name="connsiteY1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7141" h="45719" fill="none" extrusionOk="0">
                <a:moveTo>
                  <a:pt x="0" y="0"/>
                </a:moveTo>
                <a:cubicBezTo>
                  <a:pt x="344282" y="-346"/>
                  <a:pt x="542541" y="21662"/>
                  <a:pt x="706933" y="0"/>
                </a:cubicBezTo>
                <a:cubicBezTo>
                  <a:pt x="871325" y="-21662"/>
                  <a:pt x="1240422" y="1119"/>
                  <a:pt x="1375995" y="0"/>
                </a:cubicBezTo>
                <a:cubicBezTo>
                  <a:pt x="1511568" y="-1119"/>
                  <a:pt x="1713823" y="-10533"/>
                  <a:pt x="2045056" y="0"/>
                </a:cubicBezTo>
                <a:cubicBezTo>
                  <a:pt x="2376289" y="10533"/>
                  <a:pt x="2454389" y="8501"/>
                  <a:pt x="2562632" y="0"/>
                </a:cubicBezTo>
                <a:cubicBezTo>
                  <a:pt x="2670875" y="-8501"/>
                  <a:pt x="2850085" y="9640"/>
                  <a:pt x="3118079" y="0"/>
                </a:cubicBezTo>
                <a:cubicBezTo>
                  <a:pt x="3386073" y="-9640"/>
                  <a:pt x="3620625" y="23047"/>
                  <a:pt x="3787141" y="0"/>
                </a:cubicBezTo>
                <a:cubicBezTo>
                  <a:pt x="3786143" y="13870"/>
                  <a:pt x="3788256" y="28899"/>
                  <a:pt x="3787141" y="45719"/>
                </a:cubicBezTo>
                <a:cubicBezTo>
                  <a:pt x="3603917" y="60794"/>
                  <a:pt x="3432608" y="23780"/>
                  <a:pt x="3155951" y="45719"/>
                </a:cubicBezTo>
                <a:cubicBezTo>
                  <a:pt x="2879294" y="67659"/>
                  <a:pt x="2743407" y="20472"/>
                  <a:pt x="2638375" y="45719"/>
                </a:cubicBezTo>
                <a:cubicBezTo>
                  <a:pt x="2533343" y="70966"/>
                  <a:pt x="2343394" y="67141"/>
                  <a:pt x="2120799" y="45719"/>
                </a:cubicBezTo>
                <a:cubicBezTo>
                  <a:pt x="1898204" y="24297"/>
                  <a:pt x="1784309" y="38896"/>
                  <a:pt x="1451737" y="45719"/>
                </a:cubicBezTo>
                <a:cubicBezTo>
                  <a:pt x="1119165" y="52542"/>
                  <a:pt x="1173986" y="39773"/>
                  <a:pt x="896290" y="45719"/>
                </a:cubicBezTo>
                <a:cubicBezTo>
                  <a:pt x="618594" y="51665"/>
                  <a:pt x="431968" y="86117"/>
                  <a:pt x="0" y="45719"/>
                </a:cubicBezTo>
                <a:cubicBezTo>
                  <a:pt x="1128" y="27678"/>
                  <a:pt x="-933" y="14384"/>
                  <a:pt x="0" y="0"/>
                </a:cubicBezTo>
                <a:close/>
              </a:path>
              <a:path w="3787141" h="45719" stroke="0" extrusionOk="0">
                <a:moveTo>
                  <a:pt x="0" y="0"/>
                </a:moveTo>
                <a:cubicBezTo>
                  <a:pt x="288438" y="-8086"/>
                  <a:pt x="296675" y="-6400"/>
                  <a:pt x="593319" y="0"/>
                </a:cubicBezTo>
                <a:cubicBezTo>
                  <a:pt x="889963" y="6400"/>
                  <a:pt x="901537" y="5203"/>
                  <a:pt x="1110895" y="0"/>
                </a:cubicBezTo>
                <a:cubicBezTo>
                  <a:pt x="1320253" y="-5203"/>
                  <a:pt x="1591906" y="20728"/>
                  <a:pt x="1817828" y="0"/>
                </a:cubicBezTo>
                <a:cubicBezTo>
                  <a:pt x="2043750" y="-20728"/>
                  <a:pt x="2256522" y="-19577"/>
                  <a:pt x="2411146" y="0"/>
                </a:cubicBezTo>
                <a:cubicBezTo>
                  <a:pt x="2565770" y="19577"/>
                  <a:pt x="2740261" y="9350"/>
                  <a:pt x="3004465" y="0"/>
                </a:cubicBezTo>
                <a:cubicBezTo>
                  <a:pt x="3268669" y="-9350"/>
                  <a:pt x="3502311" y="-5253"/>
                  <a:pt x="3787141" y="0"/>
                </a:cubicBezTo>
                <a:cubicBezTo>
                  <a:pt x="3788114" y="20926"/>
                  <a:pt x="3786122" y="36494"/>
                  <a:pt x="3787141" y="45719"/>
                </a:cubicBezTo>
                <a:cubicBezTo>
                  <a:pt x="3590486" y="57932"/>
                  <a:pt x="3292559" y="74645"/>
                  <a:pt x="3155951" y="45719"/>
                </a:cubicBezTo>
                <a:cubicBezTo>
                  <a:pt x="3019343" y="16794"/>
                  <a:pt x="2766554" y="44048"/>
                  <a:pt x="2638375" y="45719"/>
                </a:cubicBezTo>
                <a:cubicBezTo>
                  <a:pt x="2510196" y="47390"/>
                  <a:pt x="2299529" y="41280"/>
                  <a:pt x="2007185" y="45719"/>
                </a:cubicBezTo>
                <a:cubicBezTo>
                  <a:pt x="1714841" y="50159"/>
                  <a:pt x="1540044" y="65139"/>
                  <a:pt x="1375995" y="45719"/>
                </a:cubicBezTo>
                <a:cubicBezTo>
                  <a:pt x="1211946" y="26300"/>
                  <a:pt x="997830" y="37150"/>
                  <a:pt x="782676" y="45719"/>
                </a:cubicBezTo>
                <a:cubicBezTo>
                  <a:pt x="567522" y="54288"/>
                  <a:pt x="210718" y="28818"/>
                  <a:pt x="0" y="45719"/>
                </a:cubicBezTo>
                <a:cubicBezTo>
                  <a:pt x="908" y="29546"/>
                  <a:pt x="-2202" y="11420"/>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3D8E8921-2088-44E1-BDAD-5CA9DA146BDD}"/>
              </a:ext>
            </a:extLst>
          </p:cNvPr>
          <p:cNvSpPr/>
          <p:nvPr/>
        </p:nvSpPr>
        <p:spPr>
          <a:xfrm>
            <a:off x="421768" y="3737178"/>
            <a:ext cx="3759534" cy="45719"/>
          </a:xfrm>
          <a:custGeom>
            <a:avLst/>
            <a:gdLst>
              <a:gd name="connsiteX0" fmla="*/ 0 w 3759534"/>
              <a:gd name="connsiteY0" fmla="*/ 0 h 45719"/>
              <a:gd name="connsiteX1" fmla="*/ 701780 w 3759534"/>
              <a:gd name="connsiteY1" fmla="*/ 0 h 45719"/>
              <a:gd name="connsiteX2" fmla="*/ 1365964 w 3759534"/>
              <a:gd name="connsiteY2" fmla="*/ 0 h 45719"/>
              <a:gd name="connsiteX3" fmla="*/ 2030148 w 3759534"/>
              <a:gd name="connsiteY3" fmla="*/ 0 h 45719"/>
              <a:gd name="connsiteX4" fmla="*/ 2543951 w 3759534"/>
              <a:gd name="connsiteY4" fmla="*/ 0 h 45719"/>
              <a:gd name="connsiteX5" fmla="*/ 3095350 w 3759534"/>
              <a:gd name="connsiteY5" fmla="*/ 0 h 45719"/>
              <a:gd name="connsiteX6" fmla="*/ 3759534 w 3759534"/>
              <a:gd name="connsiteY6" fmla="*/ 0 h 45719"/>
              <a:gd name="connsiteX7" fmla="*/ 3759534 w 3759534"/>
              <a:gd name="connsiteY7" fmla="*/ 45719 h 45719"/>
              <a:gd name="connsiteX8" fmla="*/ 3132945 w 3759534"/>
              <a:gd name="connsiteY8" fmla="*/ 45719 h 45719"/>
              <a:gd name="connsiteX9" fmla="*/ 2619142 w 3759534"/>
              <a:gd name="connsiteY9" fmla="*/ 45719 h 45719"/>
              <a:gd name="connsiteX10" fmla="*/ 2105339 w 3759534"/>
              <a:gd name="connsiteY10" fmla="*/ 45719 h 45719"/>
              <a:gd name="connsiteX11" fmla="*/ 1441155 w 3759534"/>
              <a:gd name="connsiteY11" fmla="*/ 45719 h 45719"/>
              <a:gd name="connsiteX12" fmla="*/ 889756 w 3759534"/>
              <a:gd name="connsiteY12" fmla="*/ 45719 h 45719"/>
              <a:gd name="connsiteX13" fmla="*/ 0 w 3759534"/>
              <a:gd name="connsiteY13" fmla="*/ 45719 h 45719"/>
              <a:gd name="connsiteX14" fmla="*/ 0 w 3759534"/>
              <a:gd name="connsiteY1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9534" h="45719" fill="none" extrusionOk="0">
                <a:moveTo>
                  <a:pt x="0" y="0"/>
                </a:moveTo>
                <a:cubicBezTo>
                  <a:pt x="304340" y="-12261"/>
                  <a:pt x="508193" y="-18700"/>
                  <a:pt x="701780" y="0"/>
                </a:cubicBezTo>
                <a:cubicBezTo>
                  <a:pt x="895367" y="18700"/>
                  <a:pt x="1212359" y="-23003"/>
                  <a:pt x="1365964" y="0"/>
                </a:cubicBezTo>
                <a:cubicBezTo>
                  <a:pt x="1519569" y="23003"/>
                  <a:pt x="1888162" y="29229"/>
                  <a:pt x="2030148" y="0"/>
                </a:cubicBezTo>
                <a:cubicBezTo>
                  <a:pt x="2172134" y="-29229"/>
                  <a:pt x="2402644" y="13119"/>
                  <a:pt x="2543951" y="0"/>
                </a:cubicBezTo>
                <a:cubicBezTo>
                  <a:pt x="2685258" y="-13119"/>
                  <a:pt x="2875577" y="-4689"/>
                  <a:pt x="3095350" y="0"/>
                </a:cubicBezTo>
                <a:cubicBezTo>
                  <a:pt x="3315123" y="4689"/>
                  <a:pt x="3555010" y="-23536"/>
                  <a:pt x="3759534" y="0"/>
                </a:cubicBezTo>
                <a:cubicBezTo>
                  <a:pt x="3758536" y="13870"/>
                  <a:pt x="3760649" y="28899"/>
                  <a:pt x="3759534" y="45719"/>
                </a:cubicBezTo>
                <a:cubicBezTo>
                  <a:pt x="3514542" y="58718"/>
                  <a:pt x="3336275" y="60694"/>
                  <a:pt x="3132945" y="45719"/>
                </a:cubicBezTo>
                <a:cubicBezTo>
                  <a:pt x="2929615" y="30744"/>
                  <a:pt x="2725341" y="52385"/>
                  <a:pt x="2619142" y="45719"/>
                </a:cubicBezTo>
                <a:cubicBezTo>
                  <a:pt x="2512943" y="39053"/>
                  <a:pt x="2253430" y="29403"/>
                  <a:pt x="2105339" y="45719"/>
                </a:cubicBezTo>
                <a:cubicBezTo>
                  <a:pt x="1957248" y="62035"/>
                  <a:pt x="1765279" y="71423"/>
                  <a:pt x="1441155" y="45719"/>
                </a:cubicBezTo>
                <a:cubicBezTo>
                  <a:pt x="1117031" y="20015"/>
                  <a:pt x="1115724" y="35112"/>
                  <a:pt x="889756" y="45719"/>
                </a:cubicBezTo>
                <a:cubicBezTo>
                  <a:pt x="663788" y="56326"/>
                  <a:pt x="280629" y="84377"/>
                  <a:pt x="0" y="45719"/>
                </a:cubicBezTo>
                <a:cubicBezTo>
                  <a:pt x="1128" y="27678"/>
                  <a:pt x="-933" y="14384"/>
                  <a:pt x="0" y="0"/>
                </a:cubicBezTo>
                <a:close/>
              </a:path>
              <a:path w="3759534" h="45719" stroke="0" extrusionOk="0">
                <a:moveTo>
                  <a:pt x="0" y="0"/>
                </a:moveTo>
                <a:cubicBezTo>
                  <a:pt x="193393" y="-6398"/>
                  <a:pt x="429235" y="-2976"/>
                  <a:pt x="588994" y="0"/>
                </a:cubicBezTo>
                <a:cubicBezTo>
                  <a:pt x="748753" y="2976"/>
                  <a:pt x="952885" y="20971"/>
                  <a:pt x="1102797" y="0"/>
                </a:cubicBezTo>
                <a:cubicBezTo>
                  <a:pt x="1252709" y="-20971"/>
                  <a:pt x="1581818" y="-758"/>
                  <a:pt x="1804576" y="0"/>
                </a:cubicBezTo>
                <a:cubicBezTo>
                  <a:pt x="2027334" y="758"/>
                  <a:pt x="2101074" y="-428"/>
                  <a:pt x="2393570" y="0"/>
                </a:cubicBezTo>
                <a:cubicBezTo>
                  <a:pt x="2686066" y="428"/>
                  <a:pt x="2744211" y="9040"/>
                  <a:pt x="2982564" y="0"/>
                </a:cubicBezTo>
                <a:cubicBezTo>
                  <a:pt x="3220917" y="-9040"/>
                  <a:pt x="3372369" y="-28921"/>
                  <a:pt x="3759534" y="0"/>
                </a:cubicBezTo>
                <a:cubicBezTo>
                  <a:pt x="3760507" y="20926"/>
                  <a:pt x="3758515" y="36494"/>
                  <a:pt x="3759534" y="45719"/>
                </a:cubicBezTo>
                <a:cubicBezTo>
                  <a:pt x="3522747" y="55109"/>
                  <a:pt x="3282375" y="56688"/>
                  <a:pt x="3132945" y="45719"/>
                </a:cubicBezTo>
                <a:cubicBezTo>
                  <a:pt x="2983515" y="34750"/>
                  <a:pt x="2808759" y="29094"/>
                  <a:pt x="2619142" y="45719"/>
                </a:cubicBezTo>
                <a:cubicBezTo>
                  <a:pt x="2429525" y="62344"/>
                  <a:pt x="2281669" y="25763"/>
                  <a:pt x="1992553" y="45719"/>
                </a:cubicBezTo>
                <a:cubicBezTo>
                  <a:pt x="1703437" y="65675"/>
                  <a:pt x="1555449" y="54259"/>
                  <a:pt x="1365964" y="45719"/>
                </a:cubicBezTo>
                <a:cubicBezTo>
                  <a:pt x="1176479" y="37179"/>
                  <a:pt x="1006467" y="65069"/>
                  <a:pt x="776970" y="45719"/>
                </a:cubicBezTo>
                <a:cubicBezTo>
                  <a:pt x="547473" y="26369"/>
                  <a:pt x="364304" y="81158"/>
                  <a:pt x="0" y="45719"/>
                </a:cubicBezTo>
                <a:cubicBezTo>
                  <a:pt x="908" y="29546"/>
                  <a:pt x="-2202" y="11420"/>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24755F81-CB25-43AB-80BA-F5801AC0EA32}"/>
              </a:ext>
            </a:extLst>
          </p:cNvPr>
          <p:cNvSpPr/>
          <p:nvPr/>
        </p:nvSpPr>
        <p:spPr>
          <a:xfrm>
            <a:off x="4497310" y="1772159"/>
            <a:ext cx="3903740" cy="106491"/>
          </a:xfrm>
          <a:custGeom>
            <a:avLst/>
            <a:gdLst>
              <a:gd name="connsiteX0" fmla="*/ 0 w 3903740"/>
              <a:gd name="connsiteY0" fmla="*/ 0 h 106491"/>
              <a:gd name="connsiteX1" fmla="*/ 728698 w 3903740"/>
              <a:gd name="connsiteY1" fmla="*/ 0 h 106491"/>
              <a:gd name="connsiteX2" fmla="*/ 1418359 w 3903740"/>
              <a:gd name="connsiteY2" fmla="*/ 0 h 106491"/>
              <a:gd name="connsiteX3" fmla="*/ 2108020 w 3903740"/>
              <a:gd name="connsiteY3" fmla="*/ 0 h 106491"/>
              <a:gd name="connsiteX4" fmla="*/ 2641531 w 3903740"/>
              <a:gd name="connsiteY4" fmla="*/ 0 h 106491"/>
              <a:gd name="connsiteX5" fmla="*/ 3214079 w 3903740"/>
              <a:gd name="connsiteY5" fmla="*/ 0 h 106491"/>
              <a:gd name="connsiteX6" fmla="*/ 3903740 w 3903740"/>
              <a:gd name="connsiteY6" fmla="*/ 0 h 106491"/>
              <a:gd name="connsiteX7" fmla="*/ 3903740 w 3903740"/>
              <a:gd name="connsiteY7" fmla="*/ 106491 h 106491"/>
              <a:gd name="connsiteX8" fmla="*/ 3253117 w 3903740"/>
              <a:gd name="connsiteY8" fmla="*/ 106491 h 106491"/>
              <a:gd name="connsiteX9" fmla="*/ 2719606 w 3903740"/>
              <a:gd name="connsiteY9" fmla="*/ 106491 h 106491"/>
              <a:gd name="connsiteX10" fmla="*/ 2186094 w 3903740"/>
              <a:gd name="connsiteY10" fmla="*/ 106491 h 106491"/>
              <a:gd name="connsiteX11" fmla="*/ 1496434 w 3903740"/>
              <a:gd name="connsiteY11" fmla="*/ 106491 h 106491"/>
              <a:gd name="connsiteX12" fmla="*/ 923885 w 3903740"/>
              <a:gd name="connsiteY12" fmla="*/ 106491 h 106491"/>
              <a:gd name="connsiteX13" fmla="*/ 0 w 3903740"/>
              <a:gd name="connsiteY13" fmla="*/ 106491 h 106491"/>
              <a:gd name="connsiteX14" fmla="*/ 0 w 3903740"/>
              <a:gd name="connsiteY14" fmla="*/ 0 h 1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3740" h="106491" fill="none" extrusionOk="0">
                <a:moveTo>
                  <a:pt x="0" y="0"/>
                </a:moveTo>
                <a:cubicBezTo>
                  <a:pt x="184635" y="-28386"/>
                  <a:pt x="437655" y="2276"/>
                  <a:pt x="728698" y="0"/>
                </a:cubicBezTo>
                <a:cubicBezTo>
                  <a:pt x="1019741" y="-2276"/>
                  <a:pt x="1081263" y="-21891"/>
                  <a:pt x="1418359" y="0"/>
                </a:cubicBezTo>
                <a:cubicBezTo>
                  <a:pt x="1755455" y="21891"/>
                  <a:pt x="1878053" y="25647"/>
                  <a:pt x="2108020" y="0"/>
                </a:cubicBezTo>
                <a:cubicBezTo>
                  <a:pt x="2337987" y="-25647"/>
                  <a:pt x="2500278" y="23169"/>
                  <a:pt x="2641531" y="0"/>
                </a:cubicBezTo>
                <a:cubicBezTo>
                  <a:pt x="2782784" y="-23169"/>
                  <a:pt x="2970134" y="4254"/>
                  <a:pt x="3214079" y="0"/>
                </a:cubicBezTo>
                <a:cubicBezTo>
                  <a:pt x="3458024" y="-4254"/>
                  <a:pt x="3635509" y="-15387"/>
                  <a:pt x="3903740" y="0"/>
                </a:cubicBezTo>
                <a:cubicBezTo>
                  <a:pt x="3898712" y="38424"/>
                  <a:pt x="3907862" y="83857"/>
                  <a:pt x="3903740" y="106491"/>
                </a:cubicBezTo>
                <a:cubicBezTo>
                  <a:pt x="3596647" y="90356"/>
                  <a:pt x="3468776" y="103880"/>
                  <a:pt x="3253117" y="106491"/>
                </a:cubicBezTo>
                <a:cubicBezTo>
                  <a:pt x="3037458" y="109102"/>
                  <a:pt x="2981571" y="105909"/>
                  <a:pt x="2719606" y="106491"/>
                </a:cubicBezTo>
                <a:cubicBezTo>
                  <a:pt x="2457641" y="107073"/>
                  <a:pt x="2440429" y="128008"/>
                  <a:pt x="2186094" y="106491"/>
                </a:cubicBezTo>
                <a:cubicBezTo>
                  <a:pt x="1931759" y="84974"/>
                  <a:pt x="1753929" y="99952"/>
                  <a:pt x="1496434" y="106491"/>
                </a:cubicBezTo>
                <a:cubicBezTo>
                  <a:pt x="1238939" y="113030"/>
                  <a:pt x="1057183" y="89774"/>
                  <a:pt x="923885" y="106491"/>
                </a:cubicBezTo>
                <a:cubicBezTo>
                  <a:pt x="790587" y="123208"/>
                  <a:pt x="388078" y="152034"/>
                  <a:pt x="0" y="106491"/>
                </a:cubicBezTo>
                <a:cubicBezTo>
                  <a:pt x="-4925" y="74848"/>
                  <a:pt x="2544" y="52112"/>
                  <a:pt x="0" y="0"/>
                </a:cubicBezTo>
                <a:close/>
              </a:path>
              <a:path w="3903740" h="106491" stroke="0" extrusionOk="0">
                <a:moveTo>
                  <a:pt x="0" y="0"/>
                </a:moveTo>
                <a:cubicBezTo>
                  <a:pt x="228722" y="23660"/>
                  <a:pt x="386429" y="22175"/>
                  <a:pt x="611586" y="0"/>
                </a:cubicBezTo>
                <a:cubicBezTo>
                  <a:pt x="836743" y="-22175"/>
                  <a:pt x="975993" y="3956"/>
                  <a:pt x="1145097" y="0"/>
                </a:cubicBezTo>
                <a:cubicBezTo>
                  <a:pt x="1314201" y="-3956"/>
                  <a:pt x="1514825" y="-7126"/>
                  <a:pt x="1873795" y="0"/>
                </a:cubicBezTo>
                <a:cubicBezTo>
                  <a:pt x="2232765" y="7126"/>
                  <a:pt x="2340106" y="17637"/>
                  <a:pt x="2485381" y="0"/>
                </a:cubicBezTo>
                <a:cubicBezTo>
                  <a:pt x="2630656" y="-17637"/>
                  <a:pt x="2936825" y="800"/>
                  <a:pt x="3096967" y="0"/>
                </a:cubicBezTo>
                <a:cubicBezTo>
                  <a:pt x="3257109" y="-800"/>
                  <a:pt x="3572402" y="-22333"/>
                  <a:pt x="3903740" y="0"/>
                </a:cubicBezTo>
                <a:cubicBezTo>
                  <a:pt x="3901357" y="27424"/>
                  <a:pt x="3908601" y="63900"/>
                  <a:pt x="3903740" y="106491"/>
                </a:cubicBezTo>
                <a:cubicBezTo>
                  <a:pt x="3610630" y="88121"/>
                  <a:pt x="3562778" y="76358"/>
                  <a:pt x="3253117" y="106491"/>
                </a:cubicBezTo>
                <a:cubicBezTo>
                  <a:pt x="2943456" y="136624"/>
                  <a:pt x="2885049" y="81051"/>
                  <a:pt x="2719606" y="106491"/>
                </a:cubicBezTo>
                <a:cubicBezTo>
                  <a:pt x="2554163" y="131931"/>
                  <a:pt x="2239539" y="124199"/>
                  <a:pt x="2068982" y="106491"/>
                </a:cubicBezTo>
                <a:cubicBezTo>
                  <a:pt x="1898425" y="88783"/>
                  <a:pt x="1570184" y="88166"/>
                  <a:pt x="1418359" y="106491"/>
                </a:cubicBezTo>
                <a:cubicBezTo>
                  <a:pt x="1266534" y="124816"/>
                  <a:pt x="1082815" y="92344"/>
                  <a:pt x="806773" y="106491"/>
                </a:cubicBezTo>
                <a:cubicBezTo>
                  <a:pt x="530731" y="120638"/>
                  <a:pt x="374051" y="87650"/>
                  <a:pt x="0" y="106491"/>
                </a:cubicBezTo>
                <a:cubicBezTo>
                  <a:pt x="-804" y="62352"/>
                  <a:pt x="1977" y="41590"/>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2" name="図 31">
            <a:extLst>
              <a:ext uri="{FF2B5EF4-FFF2-40B4-BE49-F238E27FC236}">
                <a16:creationId xmlns:a16="http://schemas.microsoft.com/office/drawing/2014/main" id="{CE671001-37D5-4911-830C-B8F70459FD73}"/>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1312675"/>
            <a:ext cx="187659" cy="187659"/>
          </a:xfrm>
          <a:prstGeom prst="rect">
            <a:avLst/>
          </a:prstGeom>
        </p:spPr>
      </p:pic>
      <p:pic>
        <p:nvPicPr>
          <p:cNvPr id="33" name="図 32">
            <a:extLst>
              <a:ext uri="{FF2B5EF4-FFF2-40B4-BE49-F238E27FC236}">
                <a16:creationId xmlns:a16="http://schemas.microsoft.com/office/drawing/2014/main" id="{57FB585F-8858-4179-86F6-E6F1AE9BD82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2228560"/>
            <a:ext cx="187659" cy="187659"/>
          </a:xfrm>
          <a:prstGeom prst="rect">
            <a:avLst/>
          </a:prstGeom>
        </p:spPr>
      </p:pic>
      <p:pic>
        <p:nvPicPr>
          <p:cNvPr id="34" name="図 33">
            <a:extLst>
              <a:ext uri="{FF2B5EF4-FFF2-40B4-BE49-F238E27FC236}">
                <a16:creationId xmlns:a16="http://schemas.microsoft.com/office/drawing/2014/main" id="{07695D37-DD76-49F4-9ED8-57EB9378AE49}"/>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4" y="4153296"/>
            <a:ext cx="187659" cy="187659"/>
          </a:xfrm>
          <a:prstGeom prst="rect">
            <a:avLst/>
          </a:prstGeom>
        </p:spPr>
      </p:pic>
      <p:pic>
        <p:nvPicPr>
          <p:cNvPr id="35" name="図 34">
            <a:extLst>
              <a:ext uri="{FF2B5EF4-FFF2-40B4-BE49-F238E27FC236}">
                <a16:creationId xmlns:a16="http://schemas.microsoft.com/office/drawing/2014/main" id="{1B9A72AD-D67E-4841-A8BB-57E3DFD85C3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66564" y="3199238"/>
            <a:ext cx="187659" cy="187659"/>
          </a:xfrm>
          <a:prstGeom prst="rect">
            <a:avLst/>
          </a:prstGeom>
        </p:spPr>
      </p:pic>
    </p:spTree>
    <p:extLst>
      <p:ext uri="{BB962C8B-B14F-4D97-AF65-F5344CB8AC3E}">
        <p14:creationId xmlns:p14="http://schemas.microsoft.com/office/powerpoint/2010/main" val="95832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持続可能な維持管理の仕組みづくり</a:t>
            </a:r>
            <a:endParaRPr lang="ja-JP" altLang="en-US" sz="2400" b="1">
              <a:solidFill>
                <a:schemeClr val="bg1"/>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B660FC76-ABAB-4640-B676-EF1AD1E2CCA9}"/>
              </a:ext>
            </a:extLst>
          </p:cNvPr>
          <p:cNvSpPr/>
          <p:nvPr/>
        </p:nvSpPr>
        <p:spPr>
          <a:xfrm>
            <a:off x="100014" y="995768"/>
            <a:ext cx="9009062" cy="5495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lnSpc>
                <a:spcPct val="150000"/>
              </a:lnSpc>
              <a:defRPr/>
            </a:pPr>
            <a:r>
              <a:rPr lang="ja-JP" altLang="en-US" sz="2000" b="1" kern="100">
                <a:solidFill>
                  <a:schemeClr val="bg1">
                    <a:lumMod val="65000"/>
                  </a:schemeClr>
                </a:solidFill>
                <a:latin typeface="Georgia"/>
                <a:ea typeface="Meiryo UI"/>
                <a:cs typeface="Times New Roman"/>
              </a:rPr>
              <a:t>○</a:t>
            </a:r>
            <a:r>
              <a:rPr lang="ja-JP" sz="2000" b="1" kern="100">
                <a:solidFill>
                  <a:schemeClr val="bg1">
                    <a:lumMod val="65000"/>
                  </a:schemeClr>
                </a:solidFill>
                <a:latin typeface="Georgia"/>
                <a:ea typeface="Meiryo UI"/>
                <a:cs typeface="Times New Roman"/>
              </a:rPr>
              <a:t>効率的・効果的な維持管理の推進</a:t>
            </a:r>
            <a:r>
              <a:rPr lang="ja-JP" sz="2000" kern="100">
                <a:solidFill>
                  <a:schemeClr val="bg1">
                    <a:lumMod val="65000"/>
                  </a:schemeClr>
                </a:solidFill>
                <a:latin typeface="Georgia"/>
                <a:ea typeface="Meiryo UI"/>
                <a:cs typeface="Times New Roman"/>
              </a:rPr>
              <a:t>（個別部会内容の確認）</a:t>
            </a:r>
            <a:endParaRPr lang="en-US" altLang="ja-JP" sz="2000" kern="100">
              <a:solidFill>
                <a:schemeClr val="bg1">
                  <a:lumMod val="65000"/>
                </a:schemeClr>
              </a:solidFill>
              <a:latin typeface="Georgia"/>
              <a:ea typeface="Meiryo UI"/>
              <a:cs typeface="Times New Roman"/>
            </a:endParaRPr>
          </a:p>
          <a:p>
            <a:pPr algn="just">
              <a:lnSpc>
                <a:spcPct val="150000"/>
              </a:lnSpc>
              <a:defRPr/>
            </a:pPr>
            <a:r>
              <a:rPr lang="ja-JP" altLang="en-US" sz="1600" kern="100">
                <a:solidFill>
                  <a:schemeClr val="bg1">
                    <a:lumMod val="65000"/>
                  </a:schemeClr>
                </a:solidFill>
                <a:latin typeface="Georgia"/>
                <a:ea typeface="Meiryo UI"/>
                <a:cs typeface="Times New Roman"/>
              </a:rPr>
              <a:t>　各施設の検証結果、基本方針への反映について</a:t>
            </a:r>
            <a:endParaRPr lang="en-US" altLang="ja-JP" sz="1600" kern="100">
              <a:solidFill>
                <a:schemeClr val="bg1">
                  <a:lumMod val="65000"/>
                </a:schemeClr>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a:t>
            </a:r>
            <a:endParaRPr lang="en-US" altLang="ja-JP" kern="100">
              <a:solidFill>
                <a:prstClr val="black"/>
              </a:solidFill>
              <a:latin typeface="Georgia"/>
              <a:ea typeface="Meiryo UI"/>
              <a:cs typeface="Times New Roman"/>
            </a:endParaRPr>
          </a:p>
          <a:p>
            <a:pPr algn="just">
              <a:lnSpc>
                <a:spcPct val="150000"/>
              </a:lnSpc>
              <a:defRPr/>
            </a:pPr>
            <a:r>
              <a:rPr lang="ja-JP" altLang="en-US" sz="2000" b="1" kern="100">
                <a:solidFill>
                  <a:schemeClr val="tx1"/>
                </a:solidFill>
                <a:latin typeface="Georgia"/>
                <a:ea typeface="Meiryo UI"/>
                <a:cs typeface="Times New Roman"/>
              </a:rPr>
              <a:t>○</a:t>
            </a:r>
            <a:r>
              <a:rPr lang="ja-JP" sz="2000" b="1" kern="100">
                <a:solidFill>
                  <a:schemeClr val="tx1"/>
                </a:solidFill>
                <a:latin typeface="Georgia"/>
                <a:ea typeface="Meiryo UI"/>
                <a:cs typeface="Times New Roman"/>
              </a:rPr>
              <a:t>持続可能な維持管理の仕組みづくり</a:t>
            </a:r>
            <a:endParaRPr lang="en-US" altLang="ja-JP" sz="1600" kern="100">
              <a:solidFill>
                <a:schemeClr val="tx1"/>
              </a:solidFill>
              <a:latin typeface="Georgia"/>
              <a:ea typeface="Meiryo UI"/>
              <a:cs typeface="Times New Roman"/>
            </a:endParaRPr>
          </a:p>
          <a:p>
            <a:pPr algn="just">
              <a:lnSpc>
                <a:spcPct val="150000"/>
              </a:lnSpc>
              <a:defRPr/>
            </a:pPr>
            <a:r>
              <a:rPr lang="ja-JP" altLang="en-US" sz="1600" kern="100">
                <a:solidFill>
                  <a:schemeClr val="tx1"/>
                </a:solidFill>
                <a:latin typeface="Georgia"/>
                <a:ea typeface="Meiryo UI"/>
                <a:cs typeface="Times New Roman"/>
              </a:rPr>
              <a:t>　・効率的・効果的な維持管理の推進（データ蓄積・管理体制の確立、新技術の活用）</a:t>
            </a:r>
            <a:endParaRPr lang="en-US" altLang="ja-JP" sz="1600" kern="100">
              <a:solidFill>
                <a:schemeClr val="tx1"/>
              </a:solidFill>
              <a:latin typeface="Georgia"/>
              <a:ea typeface="Meiryo UI"/>
              <a:cs typeface="Times New Roman"/>
            </a:endParaRPr>
          </a:p>
          <a:p>
            <a:pPr algn="just">
              <a:lnSpc>
                <a:spcPct val="150000"/>
              </a:lnSpc>
              <a:defRPr/>
            </a:pPr>
            <a:r>
              <a:rPr lang="ja-JP" altLang="en-US" sz="1600" kern="100">
                <a:solidFill>
                  <a:schemeClr val="tx1"/>
                </a:solidFill>
                <a:latin typeface="Georgia"/>
                <a:ea typeface="Meiryo UI"/>
                <a:cs typeface="Times New Roman"/>
              </a:rPr>
              <a:t>　・人材の育成と確保、技術力の向上と継承（人材育成）</a:t>
            </a:r>
            <a:endParaRPr lang="en-US" altLang="ja-JP" sz="1600" kern="100">
              <a:solidFill>
                <a:schemeClr val="tx1"/>
              </a:solidFill>
              <a:latin typeface="Georgia"/>
              <a:ea typeface="Meiryo UI"/>
              <a:cs typeface="Times New Roman"/>
            </a:endParaRPr>
          </a:p>
          <a:p>
            <a:pPr algn="just">
              <a:lnSpc>
                <a:spcPct val="150000"/>
              </a:lnSpc>
              <a:defRPr/>
            </a:pPr>
            <a:r>
              <a:rPr lang="ja-JP" altLang="en-US" sz="1600" kern="100">
                <a:solidFill>
                  <a:schemeClr val="tx1"/>
                </a:solidFill>
                <a:latin typeface="Georgia"/>
                <a:ea typeface="Meiryo UI"/>
                <a:cs typeface="Times New Roman"/>
              </a:rPr>
              <a:t>　・現場や地域を重視した維持管理の実践（地域維持管理連携プラットフォーム、維持管理業務の改善）</a:t>
            </a:r>
            <a:endParaRPr lang="en-US" altLang="ja-JP" sz="1600" kern="100">
              <a:solidFill>
                <a:schemeClr val="tx1"/>
              </a:solidFill>
              <a:latin typeface="Georgia"/>
              <a:ea typeface="Meiryo UI"/>
              <a:cs typeface="Times New Roman"/>
            </a:endParaRPr>
          </a:p>
        </p:txBody>
      </p:sp>
    </p:spTree>
    <p:extLst>
      <p:ext uri="{BB962C8B-B14F-4D97-AF65-F5344CB8AC3E}">
        <p14:creationId xmlns:p14="http://schemas.microsoft.com/office/powerpoint/2010/main" val="303447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３    </a:t>
            </a:r>
            <a:r>
              <a:rPr lang="ja-JP" altLang="en-US" sz="2400" b="1">
                <a:solidFill>
                  <a:schemeClr val="accent6"/>
                </a:solidFill>
                <a:latin typeface="Meiryo UI" pitchFamily="50" charset="-128"/>
                <a:ea typeface="Meiryo UI" pitchFamily="50" charset="-128"/>
                <a:cs typeface="Meiryo UI" pitchFamily="50" charset="-128"/>
              </a:rPr>
              <a:t>１</a:t>
            </a:r>
            <a:r>
              <a:rPr lang="ja-JP" altLang="en-US" sz="2400" b="1">
                <a:solidFill>
                  <a:schemeClr val="bg1"/>
                </a:solidFill>
                <a:latin typeface="Meiryo UI" pitchFamily="50" charset="-128"/>
                <a:ea typeface="Meiryo UI" pitchFamily="50" charset="-128"/>
                <a:cs typeface="Meiryo UI" pitchFamily="50" charset="-128"/>
              </a:rPr>
              <a:t>　データ蓄積・管理体制の確立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D7AB1540-6437-A9C0-241B-E25A410596BD}"/>
              </a:ext>
            </a:extLst>
          </p:cNvPr>
          <p:cNvPicPr>
            <a:picLocks noChangeAspect="1"/>
          </p:cNvPicPr>
          <p:nvPr/>
        </p:nvPicPr>
        <p:blipFill rotWithShape="1">
          <a:blip r:embed="rId2"/>
          <a:srcRect l="37407" r="-1"/>
          <a:stretch/>
        </p:blipFill>
        <p:spPr>
          <a:xfrm>
            <a:off x="166735" y="3175000"/>
            <a:ext cx="4006996" cy="3558861"/>
          </a:xfrm>
          <a:prstGeom prst="rect">
            <a:avLst/>
          </a:prstGeom>
        </p:spPr>
      </p:pic>
      <p:sp>
        <p:nvSpPr>
          <p:cNvPr id="6" name="正方形/長方形 5">
            <a:extLst>
              <a:ext uri="{FF2B5EF4-FFF2-40B4-BE49-F238E27FC236}">
                <a16:creationId xmlns:a16="http://schemas.microsoft.com/office/drawing/2014/main" id="{D028A5E3-2BC8-27F4-FC41-B79985A72F48}"/>
              </a:ext>
            </a:extLst>
          </p:cNvPr>
          <p:cNvSpPr/>
          <p:nvPr/>
        </p:nvSpPr>
        <p:spPr>
          <a:xfrm>
            <a:off x="68265" y="649288"/>
            <a:ext cx="4111585" cy="1785104"/>
          </a:xfrm>
          <a:prstGeom prst="rect">
            <a:avLst/>
          </a:prstGeom>
          <a:noFill/>
        </p:spPr>
        <p:txBody>
          <a:bodyPr wrap="square">
            <a:spAutoFit/>
          </a:bodyPr>
          <a:lstStyle/>
          <a:p>
            <a:pPr fontAlgn="base">
              <a:spcBef>
                <a:spcPct val="0"/>
              </a:spcBef>
              <a:spcAft>
                <a:spcPct val="0"/>
              </a:spcAft>
              <a:defRPr/>
            </a:pPr>
            <a:r>
              <a:rPr lang="ja-JP" altLang="en-US" sz="1400" b="1" dirty="0">
                <a:solidFill>
                  <a:srgbClr val="000000"/>
                </a:solidFill>
                <a:latin typeface="Meiryo UI" panose="020B0604030504040204" pitchFamily="50" charset="-128"/>
                <a:ea typeface="Meiryo UI" panose="020B0604030504040204" pitchFamily="50" charset="-128"/>
              </a:rPr>
              <a:t>維持管理</a:t>
            </a:r>
            <a:r>
              <a:rPr lang="en-US" altLang="ja-JP" sz="1400" b="1" dirty="0">
                <a:solidFill>
                  <a:srgbClr val="000000"/>
                </a:solidFill>
                <a:latin typeface="Meiryo UI" panose="020B0604030504040204" pitchFamily="50" charset="-128"/>
                <a:ea typeface="Meiryo UI" panose="020B0604030504040204" pitchFamily="50" charset="-128"/>
              </a:rPr>
              <a:t>DB</a:t>
            </a:r>
            <a:r>
              <a:rPr lang="ja-JP" altLang="en-US" sz="1400" b="1" dirty="0">
                <a:solidFill>
                  <a:srgbClr val="000000"/>
                </a:solidFill>
                <a:latin typeface="Meiryo UI" panose="020B0604030504040204" pitchFamily="50" charset="-128"/>
                <a:ea typeface="Meiryo UI" panose="020B0604030504040204" pitchFamily="50" charset="-128"/>
              </a:rPr>
              <a:t>の目的</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各施設の点検・診断結果や補修履歴等のデータを継続的に蓄積し、一元的に管理するとともに、施設の劣化予測や補修対策の検討に活用することで予防保全のレベルアップを図る。</a:t>
            </a: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大阪府内市町村も利用可能なシステムとすることで、府域全体の維持管理のレベルアップを図る。</a:t>
            </a:r>
            <a:br>
              <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（現在、</a:t>
            </a:r>
            <a:r>
              <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16</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市町村が共同利用中）</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本システムを活⽤することにより、維持管理サイクルの運⽤を効率的に行う。</a:t>
            </a:r>
            <a:endPar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04981EB-D194-6452-8616-39FE060651F0}"/>
              </a:ext>
            </a:extLst>
          </p:cNvPr>
          <p:cNvSpPr txBox="1"/>
          <p:nvPr/>
        </p:nvSpPr>
        <p:spPr>
          <a:xfrm>
            <a:off x="4346914" y="957874"/>
            <a:ext cx="2538612"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200">
                <a:latin typeface="Meiryo UI" panose="020B0604030504040204" pitchFamily="50" charset="-128"/>
                <a:ea typeface="Meiryo UI" panose="020B0604030504040204" pitchFamily="50" charset="-128"/>
              </a:rPr>
              <a:t>主な問題</a:t>
            </a:r>
          </a:p>
        </p:txBody>
      </p:sp>
      <p:sp>
        <p:nvSpPr>
          <p:cNvPr id="15" name="テキスト ボックス 14">
            <a:extLst>
              <a:ext uri="{FF2B5EF4-FFF2-40B4-BE49-F238E27FC236}">
                <a16:creationId xmlns:a16="http://schemas.microsoft.com/office/drawing/2014/main" id="{122549B9-E385-BB43-55AE-B6B1B261CFD3}"/>
              </a:ext>
            </a:extLst>
          </p:cNvPr>
          <p:cNvSpPr txBox="1"/>
          <p:nvPr/>
        </p:nvSpPr>
        <p:spPr>
          <a:xfrm>
            <a:off x="4353652" y="1832646"/>
            <a:ext cx="757315"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a:latin typeface="Meiryo UI" panose="020B0604030504040204" pitchFamily="50" charset="-128"/>
                <a:ea typeface="Meiryo UI" panose="020B0604030504040204" pitchFamily="50" charset="-128"/>
              </a:rPr>
              <a:t>データ</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未入力</a:t>
            </a:r>
          </a:p>
        </p:txBody>
      </p:sp>
      <p:sp>
        <p:nvSpPr>
          <p:cNvPr id="16" name="テキスト ボックス 15">
            <a:extLst>
              <a:ext uri="{FF2B5EF4-FFF2-40B4-BE49-F238E27FC236}">
                <a16:creationId xmlns:a16="http://schemas.microsoft.com/office/drawing/2014/main" id="{6DEF6B4F-22C6-5975-6059-5858969513E6}"/>
              </a:ext>
            </a:extLst>
          </p:cNvPr>
          <p:cNvSpPr txBox="1"/>
          <p:nvPr/>
        </p:nvSpPr>
        <p:spPr>
          <a:xfrm>
            <a:off x="4346914" y="1318316"/>
            <a:ext cx="763554"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a:latin typeface="Meiryo UI" panose="020B0604030504040204" pitchFamily="50" charset="-128"/>
                <a:ea typeface="Meiryo UI" panose="020B0604030504040204" pitchFamily="50" charset="-128"/>
              </a:rPr>
              <a:t>紙データの</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取り扱い</a:t>
            </a:r>
          </a:p>
        </p:txBody>
      </p:sp>
      <p:sp>
        <p:nvSpPr>
          <p:cNvPr id="17" name="テキスト ボックス 16">
            <a:extLst>
              <a:ext uri="{FF2B5EF4-FFF2-40B4-BE49-F238E27FC236}">
                <a16:creationId xmlns:a16="http://schemas.microsoft.com/office/drawing/2014/main" id="{5BEB077F-002C-EC65-432E-D8240FFB6BE5}"/>
              </a:ext>
            </a:extLst>
          </p:cNvPr>
          <p:cNvSpPr txBox="1"/>
          <p:nvPr/>
        </p:nvSpPr>
        <p:spPr>
          <a:xfrm>
            <a:off x="4346911" y="2809019"/>
            <a:ext cx="757315" cy="864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r>
              <a:rPr lang="ja-JP" altLang="en-US" sz="1100">
                <a:latin typeface="Meiryo UI" panose="020B0604030504040204" pitchFamily="50" charset="-128"/>
                <a:ea typeface="Meiryo UI" panose="020B0604030504040204" pitchFamily="50" charset="-128"/>
              </a:rPr>
              <a:t>データの</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活用・</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高度化</a:t>
            </a:r>
          </a:p>
        </p:txBody>
      </p:sp>
      <p:sp>
        <p:nvSpPr>
          <p:cNvPr id="18" name="テキスト ボックス 17">
            <a:extLst>
              <a:ext uri="{FF2B5EF4-FFF2-40B4-BE49-F238E27FC236}">
                <a16:creationId xmlns:a16="http://schemas.microsoft.com/office/drawing/2014/main" id="{7EC5CF67-17B3-F782-A771-391E458FAD3C}"/>
              </a:ext>
            </a:extLst>
          </p:cNvPr>
          <p:cNvSpPr txBox="1"/>
          <p:nvPr/>
        </p:nvSpPr>
        <p:spPr>
          <a:xfrm>
            <a:off x="5155946" y="1318316"/>
            <a:ext cx="1729579"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ja-JP" altLang="en-US" sz="1100">
                <a:solidFill>
                  <a:schemeClr val="accent3">
                    <a:lumMod val="75000"/>
                  </a:schemeClr>
                </a:solidFill>
                <a:latin typeface="Meiryo UI" panose="020B0604030504040204" pitchFamily="50" charset="-128"/>
                <a:ea typeface="Meiryo UI" panose="020B0604030504040204" pitchFamily="50" charset="-128"/>
              </a:rPr>
              <a:t>設備等で点検データが紙媒体で蓄積</a:t>
            </a:r>
          </a:p>
        </p:txBody>
      </p:sp>
      <p:sp>
        <p:nvSpPr>
          <p:cNvPr id="19" name="テキスト ボックス 18">
            <a:extLst>
              <a:ext uri="{FF2B5EF4-FFF2-40B4-BE49-F238E27FC236}">
                <a16:creationId xmlns:a16="http://schemas.microsoft.com/office/drawing/2014/main" id="{686AE5C3-77C3-B166-87C0-BB2CC5342BA8}"/>
              </a:ext>
            </a:extLst>
          </p:cNvPr>
          <p:cNvSpPr txBox="1"/>
          <p:nvPr/>
        </p:nvSpPr>
        <p:spPr>
          <a:xfrm>
            <a:off x="5162064" y="1844632"/>
            <a:ext cx="1729579"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補修工事情報等の未入力</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入力を仕様書で規定済</a:t>
            </a:r>
          </a:p>
        </p:txBody>
      </p:sp>
      <p:sp>
        <p:nvSpPr>
          <p:cNvPr id="20" name="テキスト ボックス 19">
            <a:extLst>
              <a:ext uri="{FF2B5EF4-FFF2-40B4-BE49-F238E27FC236}">
                <a16:creationId xmlns:a16="http://schemas.microsoft.com/office/drawing/2014/main" id="{03BD08FA-055C-F31B-EC25-A39DA913BA00}"/>
              </a:ext>
            </a:extLst>
          </p:cNvPr>
          <p:cNvSpPr txBox="1"/>
          <p:nvPr/>
        </p:nvSpPr>
        <p:spPr>
          <a:xfrm>
            <a:off x="5162064" y="2809019"/>
            <a:ext cx="172958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データの活用が限定的</a:t>
            </a:r>
          </a:p>
        </p:txBody>
      </p:sp>
      <p:sp>
        <p:nvSpPr>
          <p:cNvPr id="21" name="テキスト ボックス 20">
            <a:extLst>
              <a:ext uri="{FF2B5EF4-FFF2-40B4-BE49-F238E27FC236}">
                <a16:creationId xmlns:a16="http://schemas.microsoft.com/office/drawing/2014/main" id="{1C70B456-8C3B-6258-5BB0-9FE41A22C3D8}"/>
              </a:ext>
            </a:extLst>
          </p:cNvPr>
          <p:cNvSpPr txBox="1"/>
          <p:nvPr/>
        </p:nvSpPr>
        <p:spPr>
          <a:xfrm>
            <a:off x="5155946" y="3095686"/>
            <a:ext cx="1729579" cy="60016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業務の効率化</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3D</a:t>
            </a:r>
            <a:r>
              <a:rPr lang="ja-JP" altLang="en-US" sz="1100">
                <a:latin typeface="Meiryo UI" panose="020B0604030504040204" pitchFamily="50" charset="-128"/>
                <a:ea typeface="Meiryo UI" panose="020B0604030504040204" pitchFamily="50" charset="-128"/>
              </a:rPr>
              <a:t>化、</a:t>
            </a:r>
            <a:r>
              <a:rPr lang="en-US" altLang="ja-JP" sz="1100">
                <a:latin typeface="Meiryo UI" panose="020B0604030504040204" pitchFamily="50" charset="-128"/>
                <a:ea typeface="Meiryo UI" panose="020B0604030504040204" pitchFamily="50" charset="-128"/>
              </a:rPr>
              <a:t>AI</a:t>
            </a:r>
            <a:r>
              <a:rPr lang="ja-JP" altLang="en-US" sz="1100">
                <a:latin typeface="Meiryo UI" panose="020B0604030504040204" pitchFamily="50" charset="-128"/>
                <a:ea typeface="Meiryo UI" panose="020B0604030504040204" pitchFamily="50" charset="-128"/>
              </a:rPr>
              <a:t>の活用等</a:t>
            </a:r>
            <a:r>
              <a:rPr lang="en-US" altLang="ja-JP" sz="1100">
                <a:latin typeface="Meiryo UI" panose="020B0604030504040204" pitchFamily="50" charset="-128"/>
                <a:ea typeface="Meiryo UI" panose="020B0604030504040204" pitchFamily="50" charset="-128"/>
              </a:rPr>
              <a:t>DX</a:t>
            </a:r>
            <a:r>
              <a:rPr lang="ja-JP" altLang="en-US" sz="1100">
                <a:latin typeface="Meiryo UI" panose="020B0604030504040204" pitchFamily="50" charset="-128"/>
                <a:ea typeface="Meiryo UI" panose="020B0604030504040204" pitchFamily="50" charset="-128"/>
              </a:rPr>
              <a:t>の推進</a:t>
            </a:r>
          </a:p>
        </p:txBody>
      </p:sp>
      <p:sp>
        <p:nvSpPr>
          <p:cNvPr id="25" name="テキスト ボックス 24">
            <a:extLst>
              <a:ext uri="{FF2B5EF4-FFF2-40B4-BE49-F238E27FC236}">
                <a16:creationId xmlns:a16="http://schemas.microsoft.com/office/drawing/2014/main" id="{583A212F-17AA-DE7B-AC95-FC290D470F31}"/>
              </a:ext>
            </a:extLst>
          </p:cNvPr>
          <p:cNvSpPr txBox="1"/>
          <p:nvPr/>
        </p:nvSpPr>
        <p:spPr>
          <a:xfrm>
            <a:off x="6972123" y="1318316"/>
            <a:ext cx="2097744" cy="432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個別部会</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データ化を検討</a:t>
            </a:r>
          </a:p>
        </p:txBody>
      </p:sp>
      <p:sp>
        <p:nvSpPr>
          <p:cNvPr id="26" name="テキスト ボックス 25">
            <a:extLst>
              <a:ext uri="{FF2B5EF4-FFF2-40B4-BE49-F238E27FC236}">
                <a16:creationId xmlns:a16="http://schemas.microsoft.com/office/drawing/2014/main" id="{A64C13D5-7F4B-06EC-1D82-36510F56ACF7}"/>
              </a:ext>
            </a:extLst>
          </p:cNvPr>
          <p:cNvSpPr txBox="1"/>
          <p:nvPr/>
        </p:nvSpPr>
        <p:spPr>
          <a:xfrm>
            <a:off x="6966255" y="953103"/>
            <a:ext cx="2109480" cy="27699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ja-JP" altLang="en-US" sz="1200">
                <a:latin typeface="Meiryo UI" panose="020B0604030504040204" pitchFamily="50" charset="-128"/>
                <a:ea typeface="Meiryo UI" panose="020B0604030504040204" pitchFamily="50" charset="-128"/>
              </a:rPr>
              <a:t>対応方針</a:t>
            </a:r>
          </a:p>
        </p:txBody>
      </p:sp>
      <p:sp>
        <p:nvSpPr>
          <p:cNvPr id="27" name="テキスト ボックス 26">
            <a:extLst>
              <a:ext uri="{FF2B5EF4-FFF2-40B4-BE49-F238E27FC236}">
                <a16:creationId xmlns:a16="http://schemas.microsoft.com/office/drawing/2014/main" id="{7BF31529-124C-540D-6F92-73F6B4A8E3F4}"/>
              </a:ext>
            </a:extLst>
          </p:cNvPr>
          <p:cNvSpPr txBox="1"/>
          <p:nvPr/>
        </p:nvSpPr>
        <p:spPr>
          <a:xfrm>
            <a:off x="6972123" y="1852249"/>
            <a:ext cx="2097744" cy="43088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r>
              <a:rPr lang="ja-JP" altLang="en-US" sz="1100">
                <a:latin typeface="Meiryo UI" panose="020B0604030504040204" pitchFamily="50" charset="-128"/>
                <a:ea typeface="Meiryo UI" panose="020B0604030504040204" pitchFamily="50" charset="-128"/>
              </a:rPr>
              <a:t>管理運用面を強化（竣工検査の必須項目など仕組みづくり）</a:t>
            </a:r>
            <a:endParaRPr lang="ja-JP" altLang="en-US" sz="1100">
              <a:latin typeface="Meiryo UI" panose="020B0604030504040204" pitchFamily="50" charset="-128"/>
              <a:ea typeface="Meiryo UI" panose="020B0604030504040204" pitchFamily="50" charset="-128"/>
              <a:cs typeface="Calibri"/>
            </a:endParaRPr>
          </a:p>
        </p:txBody>
      </p:sp>
      <p:sp>
        <p:nvSpPr>
          <p:cNvPr id="28" name="テキスト ボックス 27">
            <a:extLst>
              <a:ext uri="{FF2B5EF4-FFF2-40B4-BE49-F238E27FC236}">
                <a16:creationId xmlns:a16="http://schemas.microsoft.com/office/drawing/2014/main" id="{B799BB6E-DD9A-55A6-93AC-BAFB6E7EE3AC}"/>
              </a:ext>
            </a:extLst>
          </p:cNvPr>
          <p:cNvSpPr txBox="1"/>
          <p:nvPr/>
        </p:nvSpPr>
        <p:spPr>
          <a:xfrm>
            <a:off x="6982802" y="2815500"/>
            <a:ext cx="2087065" cy="864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r>
              <a:rPr lang="ja-JP" altLang="en-US" sz="1100">
                <a:latin typeface="Meiryo UI" panose="020B0604030504040204" pitchFamily="50" charset="-128"/>
                <a:ea typeface="Meiryo UI" panose="020B0604030504040204" pitchFamily="50" charset="-128"/>
              </a:rPr>
              <a:t>国、他自治体の動向を把握するとともに、民間技術も活用し、必要な対応を検討</a:t>
            </a:r>
          </a:p>
        </p:txBody>
      </p:sp>
      <p:sp>
        <p:nvSpPr>
          <p:cNvPr id="29" name="正方形/長方形 28">
            <a:extLst>
              <a:ext uri="{FF2B5EF4-FFF2-40B4-BE49-F238E27FC236}">
                <a16:creationId xmlns:a16="http://schemas.microsoft.com/office/drawing/2014/main" id="{8CEA48B5-2637-CE16-7584-5011C0D9DC61}"/>
              </a:ext>
            </a:extLst>
          </p:cNvPr>
          <p:cNvSpPr/>
          <p:nvPr/>
        </p:nvSpPr>
        <p:spPr>
          <a:xfrm>
            <a:off x="4271008" y="649288"/>
            <a:ext cx="4153215" cy="307777"/>
          </a:xfrm>
          <a:prstGeom prst="rect">
            <a:avLst/>
          </a:prstGeom>
          <a:noFill/>
        </p:spPr>
        <p:txBody>
          <a:bodyPr wrap="square">
            <a:spAutoFit/>
          </a:bodyPr>
          <a:lstStyle/>
          <a:p>
            <a:pPr fontAlgn="base">
              <a:spcBef>
                <a:spcPct val="0"/>
              </a:spcBef>
              <a:spcAft>
                <a:spcPct val="0"/>
              </a:spcAft>
              <a:defRPr/>
            </a:pPr>
            <a:r>
              <a:rPr lang="ja-JP" altLang="en-US" sz="1400" b="1" dirty="0">
                <a:solidFill>
                  <a:srgbClr val="000000"/>
                </a:solidFill>
                <a:latin typeface="Meiryo UI" panose="020B0604030504040204" pitchFamily="50" charset="-128"/>
                <a:ea typeface="Meiryo UI" panose="020B0604030504040204" pitchFamily="50" charset="-128"/>
              </a:rPr>
              <a:t>主な問題と対応方針</a:t>
            </a:r>
            <a:endPar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54DA715F-C665-11BE-8037-AAA7D84A83C9}"/>
              </a:ext>
            </a:extLst>
          </p:cNvPr>
          <p:cNvSpPr/>
          <p:nvPr/>
        </p:nvSpPr>
        <p:spPr>
          <a:xfrm>
            <a:off x="96419" y="2466142"/>
            <a:ext cx="4153215" cy="677108"/>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概要</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共有システムの他、</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寿命化計画サブシステム</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現地調査サブシステム</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台帳等データ作成支援サブシステム</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により構成</a:t>
            </a:r>
            <a:endPar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F93EF46C-9D10-255D-95E0-0C0DBB418F0D}"/>
              </a:ext>
            </a:extLst>
          </p:cNvPr>
          <p:cNvSpPr/>
          <p:nvPr/>
        </p:nvSpPr>
        <p:spPr>
          <a:xfrm>
            <a:off x="4384662" y="4046577"/>
            <a:ext cx="4623613" cy="1600438"/>
          </a:xfrm>
          <a:prstGeom prst="rect">
            <a:avLst/>
          </a:prstGeom>
          <a:noFill/>
        </p:spPr>
        <p:txBody>
          <a:bodyPr wrap="square" lIns="91440" tIns="45720" rIns="91440" bIns="45720" anchor="t">
            <a:spAutoFit/>
          </a:bodyPr>
          <a:lstStyle/>
          <a:p>
            <a:pPr fontAlgn="base">
              <a:spcBef>
                <a:spcPct val="0"/>
              </a:spcBef>
              <a:spcAft>
                <a:spcPct val="0"/>
              </a:spcAft>
              <a:defRPr/>
            </a:pPr>
            <a:r>
              <a:rPr lang="ja-JP" altLang="en-US" sz="1400" b="1" dirty="0">
                <a:solidFill>
                  <a:srgbClr val="000000"/>
                </a:solidFill>
                <a:latin typeface="Meiryo UI" panose="020B0604030504040204" pitchFamily="50" charset="-128"/>
                <a:ea typeface="Meiryo UI" panose="020B0604030504040204" pitchFamily="50" charset="-128"/>
              </a:rPr>
              <a:t>今後の取組内容と長期的な検討内容</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a:ea typeface="Meiryo UI"/>
                <a:cs typeface="Times New Roman"/>
              </a:rPr>
              <a:t>維持管理</a:t>
            </a:r>
            <a:r>
              <a:rPr lang="en-US" altLang="ja-JP" sz="1200" dirty="0">
                <a:solidFill>
                  <a:srgbClr val="000000"/>
                </a:solidFill>
                <a:latin typeface="Meiryo UI"/>
                <a:ea typeface="Meiryo UI"/>
                <a:cs typeface="Times New Roman"/>
              </a:rPr>
              <a:t>DB</a:t>
            </a:r>
            <a:r>
              <a:rPr lang="ja-JP" altLang="en-US" sz="1200" dirty="0">
                <a:solidFill>
                  <a:srgbClr val="000000"/>
                </a:solidFill>
                <a:latin typeface="Meiryo UI"/>
                <a:ea typeface="Meiryo UI"/>
                <a:cs typeface="Times New Roman"/>
              </a:rPr>
              <a:t>の有効活用・蓄積の徹底とデータ分析に基づく予防保全のレベルアップ</a:t>
            </a:r>
            <a:endParaRPr lang="en-US" altLang="ja-JP" sz="1200" dirty="0">
              <a:solidFill>
                <a:srgbClr val="000000"/>
              </a:solidFill>
              <a:latin typeface="Meiryo UI"/>
              <a:ea typeface="Meiryo UI"/>
              <a:cs typeface="Times New Roman"/>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a:ea typeface="Meiryo UI"/>
                <a:cs typeface="Times New Roman"/>
              </a:rPr>
              <a:t>府管理施設はもとより、地域</a:t>
            </a:r>
            <a:r>
              <a:rPr lang="en-US" altLang="ja-JP" sz="1200" dirty="0">
                <a:solidFill>
                  <a:srgbClr val="000000"/>
                </a:solidFill>
                <a:latin typeface="Meiryo UI"/>
                <a:ea typeface="Meiryo UI"/>
                <a:cs typeface="Times New Roman"/>
              </a:rPr>
              <a:t>PF</a:t>
            </a:r>
            <a:r>
              <a:rPr lang="ja-JP" altLang="en-US" sz="1200" dirty="0">
                <a:solidFill>
                  <a:srgbClr val="000000"/>
                </a:solidFill>
                <a:latin typeface="Meiryo UI"/>
                <a:ea typeface="Meiryo UI"/>
                <a:cs typeface="Times New Roman"/>
              </a:rPr>
              <a:t>を通じた、市町村のニーズの把握（随時）により、さらに使用しやすいシステムへの改修を検討</a:t>
            </a: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民間等の技術動向（どのようなデータで、何が出来るか＝シーズ）について引き続き調査し、活用を検討</a:t>
            </a:r>
          </a:p>
          <a:p>
            <a:pPr marL="85725" indent="-85725">
              <a:buFont typeface="Arial" panose="020B0604020202020204" pitchFamily="34" charset="0"/>
              <a:buChar char="•"/>
              <a:defRPr/>
            </a:pPr>
            <a:r>
              <a:rPr lang="ja-JP" altLang="en-US" sz="1200" dirty="0">
                <a:solidFill>
                  <a:srgbClr val="000000"/>
                </a:solidFill>
                <a:latin typeface="Meiryo UI"/>
                <a:ea typeface="Meiryo UI"/>
                <a:cs typeface="Times New Roman"/>
              </a:rPr>
              <a:t>データ入力の効率化・省力化のためのDXを検討</a:t>
            </a:r>
            <a:endPar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スライド番号プレースホルダー 2">
            <a:extLst>
              <a:ext uri="{FF2B5EF4-FFF2-40B4-BE49-F238E27FC236}">
                <a16:creationId xmlns:a16="http://schemas.microsoft.com/office/drawing/2014/main" id="{07E331B1-C928-4B04-8A85-E70134C173A0}"/>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3" name="フローチャート: 組合せ 42">
            <a:extLst>
              <a:ext uri="{FF2B5EF4-FFF2-40B4-BE49-F238E27FC236}">
                <a16:creationId xmlns:a16="http://schemas.microsoft.com/office/drawing/2014/main" id="{40F625BE-CAAA-B70D-CD53-346932257A67}"/>
              </a:ext>
            </a:extLst>
          </p:cNvPr>
          <p:cNvSpPr/>
          <p:nvPr/>
        </p:nvSpPr>
        <p:spPr>
          <a:xfrm>
            <a:off x="5711881" y="3790674"/>
            <a:ext cx="1969174" cy="212435"/>
          </a:xfrm>
          <a:prstGeom prst="flowChartMerg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schemeClr val="dk1"/>
              </a:solidFill>
            </a:endParaRPr>
          </a:p>
        </p:txBody>
      </p:sp>
      <p:sp>
        <p:nvSpPr>
          <p:cNvPr id="14" name="正方形/長方形 13">
            <a:extLst>
              <a:ext uri="{FF2B5EF4-FFF2-40B4-BE49-F238E27FC236}">
                <a16:creationId xmlns:a16="http://schemas.microsoft.com/office/drawing/2014/main" id="{B1FF1A76-6623-C7DA-FC0B-4D27E458A8D8}"/>
              </a:ext>
            </a:extLst>
          </p:cNvPr>
          <p:cNvSpPr/>
          <p:nvPr/>
        </p:nvSpPr>
        <p:spPr>
          <a:xfrm>
            <a:off x="4249634" y="5625865"/>
            <a:ext cx="4805638" cy="1107996"/>
          </a:xfrm>
          <a:prstGeom prst="rect">
            <a:avLst/>
          </a:prstGeom>
          <a:noFill/>
          <a:ln w="19050">
            <a:solidFill>
              <a:srgbClr val="46AAC5"/>
            </a:solidFill>
            <a:prstDash val="dash"/>
          </a:ln>
        </p:spPr>
        <p:txBody>
          <a:bodyPr wrap="square" lIns="91440" tIns="45720" rIns="91440" bIns="45720" anchor="t">
            <a:spAutoFit/>
          </a:bodyPr>
          <a:lstStyle/>
          <a:p>
            <a:pPr fontAlgn="base">
              <a:spcBef>
                <a:spcPct val="0"/>
              </a:spcBef>
              <a:spcAft>
                <a:spcPct val="0"/>
              </a:spcAft>
              <a:defRPr/>
            </a:pPr>
            <a:r>
              <a:rPr lang="en-US" altLang="ja-JP" sz="1100" b="1" dirty="0">
                <a:solidFill>
                  <a:srgbClr val="000000"/>
                </a:solidFill>
                <a:latin typeface="Meiryo UI"/>
                <a:ea typeface="Meiryo UI"/>
              </a:rPr>
              <a:t>【</a:t>
            </a:r>
            <a:r>
              <a:rPr lang="ja-JP" altLang="en-US" sz="1100" b="1" dirty="0">
                <a:solidFill>
                  <a:srgbClr val="000000"/>
                </a:solidFill>
                <a:latin typeface="Meiryo UI"/>
                <a:ea typeface="Meiryo UI"/>
              </a:rPr>
              <a:t>参考</a:t>
            </a:r>
            <a:r>
              <a:rPr lang="en-US" altLang="ja-JP" sz="1100" b="1" dirty="0">
                <a:solidFill>
                  <a:srgbClr val="000000"/>
                </a:solidFill>
                <a:latin typeface="Meiryo UI"/>
                <a:ea typeface="Meiryo UI"/>
              </a:rPr>
              <a:t>】</a:t>
            </a:r>
            <a:r>
              <a:rPr lang="ja-JP" altLang="en-US" sz="1100" b="1" dirty="0">
                <a:solidFill>
                  <a:srgbClr val="000000"/>
                </a:solidFill>
                <a:latin typeface="Meiryo UI"/>
                <a:ea typeface="Meiryo UI"/>
              </a:rPr>
              <a:t>維持管理</a:t>
            </a:r>
            <a:r>
              <a:rPr lang="en-US" altLang="ja-JP" sz="1100" b="1" dirty="0">
                <a:solidFill>
                  <a:srgbClr val="000000"/>
                </a:solidFill>
                <a:latin typeface="Meiryo UI"/>
                <a:ea typeface="Meiryo UI"/>
              </a:rPr>
              <a:t>DB</a:t>
            </a:r>
            <a:r>
              <a:rPr lang="ja-JP" altLang="en-US" sz="1100" b="1" dirty="0">
                <a:solidFill>
                  <a:srgbClr val="000000"/>
                </a:solidFill>
                <a:latin typeface="Meiryo UI"/>
                <a:ea typeface="Meiryo UI"/>
              </a:rPr>
              <a:t>以外を使用する施設</a:t>
            </a:r>
            <a:endParaRPr lang="en-US" altLang="ja-JP" sz="1100" b="1" dirty="0">
              <a:solidFill>
                <a:srgbClr val="000000"/>
              </a:solidFill>
              <a:latin typeface="Meiryo UI"/>
              <a:ea typeface="Meiryo UI"/>
            </a:endParaRPr>
          </a:p>
          <a:p>
            <a:pPr marL="85725" indent="-85725" eaLnBrk="0" fontAlgn="base" hangingPunct="0">
              <a:spcBef>
                <a:spcPct val="0"/>
              </a:spcBef>
              <a:spcAft>
                <a:spcPct val="0"/>
              </a:spcAft>
              <a:buFont typeface="Arial" panose="020B0604020202020204" pitchFamily="34" charset="0"/>
              <a:buChar char="•"/>
              <a:defRPr/>
            </a:pPr>
            <a:r>
              <a:rPr lang="ja-JP" altLang="en-US" sz="1100" dirty="0">
                <a:solidFill>
                  <a:srgbClr val="000000"/>
                </a:solidFill>
                <a:latin typeface="Meiryo UI" panose="020B0604030504040204" pitchFamily="50" charset="-128"/>
                <a:ea typeface="Meiryo UI" panose="020B0604030504040204" pitchFamily="50" charset="-128"/>
              </a:rPr>
              <a:t>海岸設備および道路設備について、紙媒体で蓄積している点検データを電子化。</a:t>
            </a:r>
            <a:endParaRPr lang="en-US" altLang="ja-JP" sz="1100" dirty="0">
              <a:solidFill>
                <a:srgbClr val="000000"/>
              </a:solidFill>
              <a:latin typeface="Meiryo UI" panose="020B0604030504040204" pitchFamily="50" charset="-128"/>
              <a:ea typeface="Meiryo UI" panose="020B0604030504040204" pitchFamily="50" charset="-128"/>
            </a:endParaRPr>
          </a:p>
          <a:p>
            <a:pPr marL="85725" indent="-85725" eaLnBrk="0" fontAlgn="base" hangingPunct="0">
              <a:spcBef>
                <a:spcPct val="0"/>
              </a:spcBef>
              <a:spcAft>
                <a:spcPct val="0"/>
              </a:spcAft>
              <a:buFont typeface="Arial" panose="020B0604020202020204" pitchFamily="34" charset="0"/>
              <a:buChar char="•"/>
              <a:defRPr/>
            </a:pPr>
            <a:r>
              <a:rPr lang="ja-JP" altLang="en-US" sz="1100" dirty="0">
                <a:solidFill>
                  <a:srgbClr val="000000"/>
                </a:solidFill>
                <a:latin typeface="Meiryo UI" panose="020B0604030504040204" pitchFamily="50" charset="-128"/>
                <a:ea typeface="Meiryo UI" panose="020B0604030504040204" pitchFamily="50" charset="-128"/>
              </a:rPr>
              <a:t>下水管渠のデータを</a:t>
            </a:r>
            <a:r>
              <a:rPr lang="ja-JP" altLang="ja-JP" sz="1100" kern="100" dirty="0">
                <a:effectLst/>
                <a:latin typeface="Meiryo UI" panose="020B0604030504040204" pitchFamily="50" charset="-128"/>
                <a:ea typeface="Meiryo UI" panose="020B0604030504040204" pitchFamily="50" charset="-128"/>
                <a:cs typeface="Courier New" panose="02070309020205020404" pitchFamily="49" charset="0"/>
              </a:rPr>
              <a:t>下水道台帳管理システム標準仕様（日本下水道</a:t>
            </a:r>
            <a:r>
              <a:rPr lang="ja-JP" altLang="en-US" sz="1100" kern="100" dirty="0">
                <a:effectLst/>
                <a:latin typeface="Meiryo UI" panose="020B0604030504040204" pitchFamily="50" charset="-128"/>
                <a:ea typeface="Meiryo UI" panose="020B0604030504040204" pitchFamily="50" charset="-128"/>
                <a:cs typeface="Courier New" panose="02070309020205020404" pitchFamily="49" charset="0"/>
              </a:rPr>
              <a:t>協会</a:t>
            </a:r>
            <a:r>
              <a:rPr lang="ja-JP" altLang="ja-JP" sz="1100" kern="100" dirty="0">
                <a:effectLst/>
                <a:latin typeface="Meiryo UI" panose="020B0604030504040204" pitchFamily="50" charset="-128"/>
                <a:ea typeface="Meiryo UI" panose="020B0604030504040204" pitchFamily="50" charset="-128"/>
                <a:cs typeface="Courier New" panose="02070309020205020404" pitchFamily="49" charset="0"/>
              </a:rPr>
              <a:t>の標準仕様）で管理していく。</a:t>
            </a:r>
            <a:endParaRPr lang="en-US" altLang="ja-JP" sz="1100" dirty="0">
              <a:solidFill>
                <a:srgbClr val="000000"/>
              </a:solidFill>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defRPr/>
            </a:pPr>
            <a:r>
              <a:rPr lang="ja-JP" altLang="en-US" sz="1100" dirty="0">
                <a:solidFill>
                  <a:srgbClr val="000000"/>
                </a:solidFill>
                <a:latin typeface="Meiryo UI"/>
                <a:ea typeface="Meiryo UI"/>
              </a:rPr>
              <a:t>下水設備のデータを</a:t>
            </a:r>
            <a:r>
              <a:rPr lang="en-US" altLang="ja-JP" sz="1100" dirty="0">
                <a:solidFill>
                  <a:srgbClr val="000000"/>
                </a:solidFill>
                <a:latin typeface="Meiryo UI"/>
                <a:ea typeface="Meiryo UI"/>
              </a:rPr>
              <a:t>A</a:t>
            </a:r>
            <a:r>
              <a:rPr lang="ja-JP" altLang="en-US" sz="1100" dirty="0">
                <a:solidFill>
                  <a:srgbClr val="000000"/>
                </a:solidFill>
                <a:latin typeface="Meiryo UI"/>
                <a:ea typeface="Meiryo UI"/>
              </a:rPr>
              <a:t>MDBで管理していく（AMDB：日本下水道事業団が提供するサービス）。</a:t>
            </a:r>
          </a:p>
        </p:txBody>
      </p:sp>
      <p:sp>
        <p:nvSpPr>
          <p:cNvPr id="30" name="テキスト ボックス 29">
            <a:extLst>
              <a:ext uri="{FF2B5EF4-FFF2-40B4-BE49-F238E27FC236}">
                <a16:creationId xmlns:a16="http://schemas.microsoft.com/office/drawing/2014/main" id="{753198BF-D79B-45E5-9BF4-9BC7604552E0}"/>
              </a:ext>
            </a:extLst>
          </p:cNvPr>
          <p:cNvSpPr txBox="1"/>
          <p:nvPr/>
        </p:nvSpPr>
        <p:spPr>
          <a:xfrm>
            <a:off x="4350938" y="2303140"/>
            <a:ext cx="757315"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a:latin typeface="Meiryo UI" panose="020B0604030504040204" pitchFamily="50" charset="-128"/>
                <a:ea typeface="Meiryo UI" panose="020B0604030504040204" pitchFamily="50" charset="-128"/>
              </a:rPr>
              <a:t>市町村参画状況</a:t>
            </a:r>
          </a:p>
        </p:txBody>
      </p:sp>
      <p:sp>
        <p:nvSpPr>
          <p:cNvPr id="31" name="テキスト ボックス 30">
            <a:extLst>
              <a:ext uri="{FF2B5EF4-FFF2-40B4-BE49-F238E27FC236}">
                <a16:creationId xmlns:a16="http://schemas.microsoft.com/office/drawing/2014/main" id="{A7B1F812-8A57-4475-9F57-45DC276516CB}"/>
              </a:ext>
            </a:extLst>
          </p:cNvPr>
          <p:cNvSpPr txBox="1"/>
          <p:nvPr/>
        </p:nvSpPr>
        <p:spPr>
          <a:xfrm>
            <a:off x="5159350" y="2315126"/>
            <a:ext cx="1729579"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参画自治体が約４割の状況</a:t>
            </a:r>
          </a:p>
        </p:txBody>
      </p:sp>
      <p:sp>
        <p:nvSpPr>
          <p:cNvPr id="33" name="テキスト ボックス 32">
            <a:extLst>
              <a:ext uri="{FF2B5EF4-FFF2-40B4-BE49-F238E27FC236}">
                <a16:creationId xmlns:a16="http://schemas.microsoft.com/office/drawing/2014/main" id="{37F8ECEB-3236-49F8-9E8E-D90CEBCA3055}"/>
              </a:ext>
            </a:extLst>
          </p:cNvPr>
          <p:cNvSpPr txBox="1"/>
          <p:nvPr/>
        </p:nvSpPr>
        <p:spPr>
          <a:xfrm>
            <a:off x="6969409" y="2322743"/>
            <a:ext cx="2097744" cy="43088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r>
              <a:rPr lang="ja-JP" altLang="en-US" sz="1100">
                <a:latin typeface="Meiryo UI" panose="020B0604030504040204" pitchFamily="50" charset="-128"/>
                <a:ea typeface="Meiryo UI" panose="020B0604030504040204" pitchFamily="50" charset="-128"/>
              </a:rPr>
              <a:t>市町村も使用しやすいシステムへ改修を検討</a:t>
            </a:r>
            <a:endParaRPr lang="ja-JP" altLang="en-US" sz="1100">
              <a:latin typeface="Meiryo UI" panose="020B0604030504040204" pitchFamily="50" charset="-128"/>
              <a:ea typeface="Meiryo UI" panose="020B0604030504040204" pitchFamily="50" charset="-128"/>
              <a:cs typeface="Calibri"/>
            </a:endParaRPr>
          </a:p>
        </p:txBody>
      </p:sp>
      <p:sp>
        <p:nvSpPr>
          <p:cNvPr id="34" name="正方形/長方形 11">
            <a:extLst>
              <a:ext uri="{FF2B5EF4-FFF2-40B4-BE49-F238E27FC236}">
                <a16:creationId xmlns:a16="http://schemas.microsoft.com/office/drawing/2014/main" id="{FA41ED0B-B86D-4755-9A83-51EE4AE8DD58}"/>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2264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３    </a:t>
            </a:r>
            <a:r>
              <a:rPr lang="ja-JP" altLang="en-US" sz="2400" b="1">
                <a:solidFill>
                  <a:schemeClr val="accent6"/>
                </a:solidFill>
                <a:latin typeface="Meiryo UI" pitchFamily="50" charset="-128"/>
                <a:ea typeface="Meiryo UI" pitchFamily="50" charset="-128"/>
                <a:cs typeface="Meiryo UI" pitchFamily="50" charset="-128"/>
              </a:rPr>
              <a:t>１</a:t>
            </a:r>
            <a:r>
              <a:rPr lang="ja-JP" altLang="en-US" sz="2400" b="1">
                <a:solidFill>
                  <a:schemeClr val="bg1"/>
                </a:solidFill>
                <a:latin typeface="Meiryo UI" pitchFamily="50" charset="-128"/>
                <a:ea typeface="Meiryo UI" pitchFamily="50" charset="-128"/>
                <a:cs typeface="Meiryo UI" pitchFamily="50" charset="-128"/>
              </a:rPr>
              <a:t>　データ蓄積・管理体制の確立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6" name="正方形/長方形 5">
            <a:extLst>
              <a:ext uri="{FF2B5EF4-FFF2-40B4-BE49-F238E27FC236}">
                <a16:creationId xmlns:a16="http://schemas.microsoft.com/office/drawing/2014/main" id="{D028A5E3-2BC8-27F4-FC41-B79985A72F48}"/>
              </a:ext>
            </a:extLst>
          </p:cNvPr>
          <p:cNvSpPr/>
          <p:nvPr/>
        </p:nvSpPr>
        <p:spPr>
          <a:xfrm>
            <a:off x="68265" y="948496"/>
            <a:ext cx="4111585" cy="1231106"/>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道路照明灯の電気料金突合システムの導入</a:t>
            </a:r>
            <a:endParaRPr lang="en-US" altLang="ja-JP" sz="1400" b="1">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電気契約に関する事務手続きを体系的に取りまとめ</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○道路照明灯を撤去した際に電気契約の廃止と連携</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○ナトリウム灯から</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LED</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灯へ切り替えた場合の容量変更</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○土木事務所内での審査に活用</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○工事受注者による電気契約手続きの反映　等</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スライド番号プレースホルダー 2">
            <a:extLst>
              <a:ext uri="{FF2B5EF4-FFF2-40B4-BE49-F238E27FC236}">
                <a16:creationId xmlns:a16="http://schemas.microsoft.com/office/drawing/2014/main" id="{07E331B1-C928-4B04-8A85-E70134C173A0}"/>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8CB0585-2C10-A5A5-5D63-71924CE594EA}"/>
              </a:ext>
            </a:extLst>
          </p:cNvPr>
          <p:cNvSpPr/>
          <p:nvPr/>
        </p:nvSpPr>
        <p:spPr>
          <a:xfrm>
            <a:off x="68265" y="2478662"/>
            <a:ext cx="4111585" cy="307777"/>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・タイプ別の契約（電気容量に応じた契約）</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F6B385A-EEB5-4DFD-FC08-58B55FFF9FF7}"/>
              </a:ext>
            </a:extLst>
          </p:cNvPr>
          <p:cNvSpPr/>
          <p:nvPr/>
        </p:nvSpPr>
        <p:spPr>
          <a:xfrm>
            <a:off x="68265" y="4831440"/>
            <a:ext cx="4111585" cy="307777"/>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・契約異動手続き</a:t>
            </a:r>
            <a:endParaRPr lang="en-US" altLang="ja-JP" sz="1400" b="1">
              <a:solidFill>
                <a:srgbClr val="000000"/>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E64CF148-2052-CA2B-58AC-1C3C35DE08F2}"/>
              </a:ext>
            </a:extLst>
          </p:cNvPr>
          <p:cNvPicPr>
            <a:picLocks noChangeAspect="1"/>
          </p:cNvPicPr>
          <p:nvPr/>
        </p:nvPicPr>
        <p:blipFill rotWithShape="1">
          <a:blip r:embed="rId2"/>
          <a:srcRect r="18905"/>
          <a:stretch/>
        </p:blipFill>
        <p:spPr>
          <a:xfrm>
            <a:off x="100015" y="5136992"/>
            <a:ext cx="4171331" cy="1696829"/>
          </a:xfrm>
          <a:prstGeom prst="rect">
            <a:avLst/>
          </a:prstGeom>
        </p:spPr>
      </p:pic>
      <p:pic>
        <p:nvPicPr>
          <p:cNvPr id="24" name="図 23">
            <a:extLst>
              <a:ext uri="{FF2B5EF4-FFF2-40B4-BE49-F238E27FC236}">
                <a16:creationId xmlns:a16="http://schemas.microsoft.com/office/drawing/2014/main" id="{2EC42D42-9703-1757-E3F5-DD5AD7F42074}"/>
              </a:ext>
            </a:extLst>
          </p:cNvPr>
          <p:cNvPicPr>
            <a:picLocks noChangeAspect="1"/>
          </p:cNvPicPr>
          <p:nvPr/>
        </p:nvPicPr>
        <p:blipFill>
          <a:blip r:embed="rId3"/>
          <a:stretch>
            <a:fillRect/>
          </a:stretch>
        </p:blipFill>
        <p:spPr>
          <a:xfrm>
            <a:off x="100015" y="2821538"/>
            <a:ext cx="3731245" cy="1918925"/>
          </a:xfrm>
          <a:prstGeom prst="rect">
            <a:avLst/>
          </a:prstGeom>
        </p:spPr>
      </p:pic>
      <p:sp>
        <p:nvSpPr>
          <p:cNvPr id="39" name="正方形/長方形 38">
            <a:extLst>
              <a:ext uri="{FF2B5EF4-FFF2-40B4-BE49-F238E27FC236}">
                <a16:creationId xmlns:a16="http://schemas.microsoft.com/office/drawing/2014/main" id="{BF5F713F-A986-EE85-A30B-22DC53D98139}"/>
              </a:ext>
            </a:extLst>
          </p:cNvPr>
          <p:cNvSpPr/>
          <p:nvPr/>
        </p:nvSpPr>
        <p:spPr>
          <a:xfrm>
            <a:off x="4722505" y="6161699"/>
            <a:ext cx="4058290" cy="430887"/>
          </a:xfrm>
          <a:prstGeom prst="rect">
            <a:avLst/>
          </a:prstGeom>
          <a:noFill/>
        </p:spPr>
        <p:txBody>
          <a:bodyPr wrap="square">
            <a:spAutoFit/>
          </a:bodyPr>
          <a:lstStyle/>
          <a:p>
            <a:pPr fontAlgn="base">
              <a:spcBef>
                <a:spcPct val="0"/>
              </a:spcBef>
              <a:spcAft>
                <a:spcPct val="0"/>
              </a:spcAft>
              <a:defRPr/>
            </a:pPr>
            <a:r>
              <a:rPr lang="en-US" altLang="ja-JP" sz="1100">
                <a:solidFill>
                  <a:srgbClr val="000000"/>
                </a:solidFill>
                <a:latin typeface="Meiryo UI" panose="020B0604030504040204" pitchFamily="50" charset="-128"/>
                <a:ea typeface="Meiryo UI" panose="020B0604030504040204" pitchFamily="50" charset="-128"/>
              </a:rPr>
              <a:t>※</a:t>
            </a:r>
            <a:r>
              <a:rPr lang="ja-JP" altLang="en-US" sz="1100">
                <a:solidFill>
                  <a:srgbClr val="000000"/>
                </a:solidFill>
                <a:latin typeface="Meiryo UI" panose="020B0604030504040204" pitchFamily="50" charset="-128"/>
                <a:ea typeface="Meiryo UI" panose="020B0604030504040204" pitchFamily="50" charset="-128"/>
              </a:rPr>
              <a:t>維持管理データベースシステムのサブシステムである「共有システム」に含まれる</a:t>
            </a:r>
            <a:endParaRPr lang="en-US" altLang="ja-JP" sz="1100">
              <a:solidFill>
                <a:srgbClr val="000000"/>
              </a:solidFill>
              <a:latin typeface="Meiryo UI" panose="020B0604030504040204" pitchFamily="50" charset="-128"/>
              <a:ea typeface="Meiryo UI" panose="020B0604030504040204" pitchFamily="50" charset="-128"/>
            </a:endParaRPr>
          </a:p>
        </p:txBody>
      </p:sp>
      <p:pic>
        <p:nvPicPr>
          <p:cNvPr id="41" name="図 40">
            <a:extLst>
              <a:ext uri="{FF2B5EF4-FFF2-40B4-BE49-F238E27FC236}">
                <a16:creationId xmlns:a16="http://schemas.microsoft.com/office/drawing/2014/main" id="{605AD011-62E6-63DA-9CCE-5946F0FC8236}"/>
              </a:ext>
            </a:extLst>
          </p:cNvPr>
          <p:cNvPicPr>
            <a:picLocks noChangeAspect="1"/>
          </p:cNvPicPr>
          <p:nvPr/>
        </p:nvPicPr>
        <p:blipFill>
          <a:blip r:embed="rId4"/>
          <a:stretch>
            <a:fillRect/>
          </a:stretch>
        </p:blipFill>
        <p:spPr>
          <a:xfrm>
            <a:off x="3922604" y="1420217"/>
            <a:ext cx="5012547" cy="2710947"/>
          </a:xfrm>
          <a:prstGeom prst="rect">
            <a:avLst/>
          </a:prstGeom>
        </p:spPr>
      </p:pic>
      <p:pic>
        <p:nvPicPr>
          <p:cNvPr id="44" name="図 43">
            <a:extLst>
              <a:ext uri="{FF2B5EF4-FFF2-40B4-BE49-F238E27FC236}">
                <a16:creationId xmlns:a16="http://schemas.microsoft.com/office/drawing/2014/main" id="{CE17B516-9695-AB8E-B52E-45D06005A941}"/>
              </a:ext>
            </a:extLst>
          </p:cNvPr>
          <p:cNvPicPr>
            <a:picLocks noChangeAspect="1"/>
          </p:cNvPicPr>
          <p:nvPr/>
        </p:nvPicPr>
        <p:blipFill>
          <a:blip r:embed="rId5"/>
          <a:stretch>
            <a:fillRect/>
          </a:stretch>
        </p:blipFill>
        <p:spPr>
          <a:xfrm>
            <a:off x="4979702" y="3089233"/>
            <a:ext cx="1295581" cy="2991267"/>
          </a:xfrm>
          <a:prstGeom prst="rect">
            <a:avLst/>
          </a:prstGeom>
          <a:ln w="57150">
            <a:solidFill>
              <a:schemeClr val="bg1"/>
            </a:solidFill>
          </a:ln>
        </p:spPr>
      </p:pic>
      <p:cxnSp>
        <p:nvCxnSpPr>
          <p:cNvPr id="46" name="直線コネクタ 45">
            <a:extLst>
              <a:ext uri="{FF2B5EF4-FFF2-40B4-BE49-F238E27FC236}">
                <a16:creationId xmlns:a16="http://schemas.microsoft.com/office/drawing/2014/main" id="{D02F4C67-0789-7F01-3EA8-6AA66DD03E7C}"/>
              </a:ext>
            </a:extLst>
          </p:cNvPr>
          <p:cNvCxnSpPr>
            <a:cxnSpLocks/>
          </p:cNvCxnSpPr>
          <p:nvPr/>
        </p:nvCxnSpPr>
        <p:spPr>
          <a:xfrm>
            <a:off x="4113265" y="3770542"/>
            <a:ext cx="895054" cy="2309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D31F673-832F-0A43-67E8-BAF430CC7378}"/>
              </a:ext>
            </a:extLst>
          </p:cNvPr>
          <p:cNvCxnSpPr>
            <a:cxnSpLocks/>
          </p:cNvCxnSpPr>
          <p:nvPr/>
        </p:nvCxnSpPr>
        <p:spPr>
          <a:xfrm>
            <a:off x="4409383" y="2866166"/>
            <a:ext cx="1843233" cy="158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図 50">
            <a:extLst>
              <a:ext uri="{FF2B5EF4-FFF2-40B4-BE49-F238E27FC236}">
                <a16:creationId xmlns:a16="http://schemas.microsoft.com/office/drawing/2014/main" id="{A27627A8-D495-5531-EF4B-B4CD43C6D96F}"/>
              </a:ext>
            </a:extLst>
          </p:cNvPr>
          <p:cNvPicPr>
            <a:picLocks noChangeAspect="1"/>
          </p:cNvPicPr>
          <p:nvPr/>
        </p:nvPicPr>
        <p:blipFill>
          <a:blip r:embed="rId6"/>
          <a:stretch>
            <a:fillRect/>
          </a:stretch>
        </p:blipFill>
        <p:spPr>
          <a:xfrm>
            <a:off x="6561150" y="4600407"/>
            <a:ext cx="2437103" cy="659451"/>
          </a:xfrm>
          <a:prstGeom prst="rect">
            <a:avLst/>
          </a:prstGeom>
        </p:spPr>
      </p:pic>
      <p:sp>
        <p:nvSpPr>
          <p:cNvPr id="59" name="正方形/長方形 58">
            <a:extLst>
              <a:ext uri="{FF2B5EF4-FFF2-40B4-BE49-F238E27FC236}">
                <a16:creationId xmlns:a16="http://schemas.microsoft.com/office/drawing/2014/main" id="{5025053F-0CCC-D0B0-E328-28BCEB21E407}"/>
              </a:ext>
            </a:extLst>
          </p:cNvPr>
          <p:cNvSpPr/>
          <p:nvPr/>
        </p:nvSpPr>
        <p:spPr>
          <a:xfrm>
            <a:off x="3895179" y="682243"/>
            <a:ext cx="4977654" cy="738664"/>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・効果</a:t>
            </a:r>
            <a:endParaRPr lang="en-US" altLang="ja-JP" sz="1400" b="1">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400">
                <a:solidFill>
                  <a:srgbClr val="000000"/>
                </a:solidFill>
                <a:latin typeface="Meiryo UI" panose="020B0604030504040204" pitchFamily="50" charset="-128"/>
                <a:ea typeface="Meiryo UI" panose="020B0604030504040204" pitchFamily="50" charset="-128"/>
              </a:rPr>
              <a:t>システム活用により、業務効率化、契約精度の向上、手続きの確実性に寄与</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B51E642F-D72A-0C62-9D91-06B6918C1E18}"/>
              </a:ext>
            </a:extLst>
          </p:cNvPr>
          <p:cNvSpPr/>
          <p:nvPr/>
        </p:nvSpPr>
        <p:spPr>
          <a:xfrm>
            <a:off x="-578" y="647264"/>
            <a:ext cx="4271346" cy="307777"/>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＜維持管理データベースの活用事例＞</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E72C568-92CB-D7AC-2457-123B192B95BE}"/>
              </a:ext>
            </a:extLst>
          </p:cNvPr>
          <p:cNvSpPr/>
          <p:nvPr/>
        </p:nvSpPr>
        <p:spPr>
          <a:xfrm>
            <a:off x="6588575" y="4308513"/>
            <a:ext cx="1798466" cy="276999"/>
          </a:xfrm>
          <a:prstGeom prst="rect">
            <a:avLst/>
          </a:prstGeom>
          <a:noFill/>
        </p:spPr>
        <p:txBody>
          <a:bodyPr wrap="square">
            <a:spAutoFit/>
          </a:bodyPr>
          <a:lstStyle/>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rPr>
              <a:t>前月との使用料を比較</a:t>
            </a:r>
            <a:endParaRPr lang="en-US" altLang="ja-JP" sz="1200">
              <a:solidFill>
                <a:srgbClr val="000000"/>
              </a:solidFill>
              <a:latin typeface="Meiryo UI" panose="020B0604030504040204" pitchFamily="50" charset="-128"/>
              <a:ea typeface="Meiryo UI" panose="020B0604030504040204" pitchFamily="50" charset="-128"/>
            </a:endParaRPr>
          </a:p>
        </p:txBody>
      </p:sp>
      <p:cxnSp>
        <p:nvCxnSpPr>
          <p:cNvPr id="18" name="直線コネクタ 17">
            <a:extLst>
              <a:ext uri="{FF2B5EF4-FFF2-40B4-BE49-F238E27FC236}">
                <a16:creationId xmlns:a16="http://schemas.microsoft.com/office/drawing/2014/main" id="{A90EC439-4092-FAD4-9312-31F207B4BA42}"/>
              </a:ext>
            </a:extLst>
          </p:cNvPr>
          <p:cNvCxnSpPr>
            <a:cxnSpLocks/>
          </p:cNvCxnSpPr>
          <p:nvPr/>
        </p:nvCxnSpPr>
        <p:spPr>
          <a:xfrm>
            <a:off x="8872833" y="2279201"/>
            <a:ext cx="89743" cy="2289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B54F97F-CF22-4F03-FC7E-4BF27667C295}"/>
              </a:ext>
            </a:extLst>
          </p:cNvPr>
          <p:cNvCxnSpPr>
            <a:cxnSpLocks/>
          </p:cNvCxnSpPr>
          <p:nvPr/>
        </p:nvCxnSpPr>
        <p:spPr>
          <a:xfrm flipH="1">
            <a:off x="6561150" y="2183525"/>
            <a:ext cx="1044719" cy="2384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11">
            <a:extLst>
              <a:ext uri="{FF2B5EF4-FFF2-40B4-BE49-F238E27FC236}">
                <a16:creationId xmlns:a16="http://schemas.microsoft.com/office/drawing/2014/main" id="{5E1DE7FE-81A7-42F3-87EA-17E16E33D93A}"/>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8249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 2</a:t>
            </a:r>
            <a:r>
              <a:rPr lang="en-US" altLang="ja-JP" sz="2400" b="1">
                <a:solidFill>
                  <a:schemeClr val="accent6"/>
                </a:solidFill>
                <a:latin typeface="Meiryo UI"/>
                <a:ea typeface="Meiryo UI"/>
                <a:cs typeface="Meiryo UI" pitchFamily="50" charset="-128"/>
              </a:rPr>
              <a:t> </a:t>
            </a:r>
            <a:r>
              <a:rPr lang="ja-JP" altLang="en-US" sz="2400" b="1">
                <a:solidFill>
                  <a:schemeClr val="bg1"/>
                </a:solidFill>
                <a:latin typeface="Meiryo UI"/>
                <a:ea typeface="Meiryo UI"/>
                <a:cs typeface="Meiryo UI" pitchFamily="50" charset="-128"/>
              </a:rPr>
              <a:t>　インフラ</a:t>
            </a:r>
            <a:r>
              <a:rPr lang="en-US" altLang="ja-JP" sz="2400" b="1">
                <a:solidFill>
                  <a:schemeClr val="bg1"/>
                </a:solidFill>
                <a:latin typeface="Meiryo UI"/>
                <a:ea typeface="Meiryo UI"/>
                <a:cs typeface="Meiryo UI" pitchFamily="50" charset="-128"/>
              </a:rPr>
              <a:t>DX</a:t>
            </a:r>
            <a:r>
              <a:rPr lang="ja-JP" altLang="en-US" sz="2400" b="1">
                <a:solidFill>
                  <a:schemeClr val="bg1"/>
                </a:solidFill>
                <a:latin typeface="Meiryo UI"/>
                <a:ea typeface="Meiryo UI"/>
                <a:cs typeface="Meiryo UI" pitchFamily="50" charset="-128"/>
              </a:rPr>
              <a:t>の推進</a:t>
            </a:r>
            <a:endParaRPr lang="zh-TW" altLang="en-US" sz="2400" b="1">
              <a:solidFill>
                <a:schemeClr val="bg1"/>
              </a:solidFill>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18</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3547726426"/>
              </p:ext>
            </p:extLst>
          </p:nvPr>
        </p:nvGraphicFramePr>
        <p:xfrm>
          <a:off x="100013" y="699547"/>
          <a:ext cx="8922067" cy="685800"/>
        </p:xfrm>
        <a:graphic>
          <a:graphicData uri="http://schemas.openxmlformats.org/drawingml/2006/table">
            <a:tbl>
              <a:tblPr firstRow="1" bandRow="1">
                <a:tableStyleId>{5C22544A-7EE6-4342-B048-85BDC9FD1C3A}</a:tableStyleId>
              </a:tblPr>
              <a:tblGrid>
                <a:gridCol w="1500187">
                  <a:extLst>
                    <a:ext uri="{9D8B030D-6E8A-4147-A177-3AD203B41FA5}">
                      <a16:colId xmlns:a16="http://schemas.microsoft.com/office/drawing/2014/main" val="3372811264"/>
                    </a:ext>
                  </a:extLst>
                </a:gridCol>
                <a:gridCol w="2473960">
                  <a:extLst>
                    <a:ext uri="{9D8B030D-6E8A-4147-A177-3AD203B41FA5}">
                      <a16:colId xmlns:a16="http://schemas.microsoft.com/office/drawing/2014/main" val="2696139856"/>
                    </a:ext>
                  </a:extLst>
                </a:gridCol>
                <a:gridCol w="2473960">
                  <a:extLst>
                    <a:ext uri="{9D8B030D-6E8A-4147-A177-3AD203B41FA5}">
                      <a16:colId xmlns:a16="http://schemas.microsoft.com/office/drawing/2014/main" val="729234138"/>
                    </a:ext>
                  </a:extLst>
                </a:gridCol>
                <a:gridCol w="247396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eiryo UI"/>
                          <a:ea typeface="Meiryo UI"/>
                          <a:cs typeface="+mn-cs"/>
                        </a:rPr>
                        <a:t>インフラＤＸの推進</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点検の効率化や不可視部分等に対応するため新技術の活用を検討</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点検や調査の効率化等に向けた新技術の活用を検討</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省人化や省力化につながる新技術の活用・導入を検討</a:t>
                      </a:r>
                    </a:p>
                  </a:txBody>
                  <a:tcPr/>
                </a:tc>
                <a:extLst>
                  <a:ext uri="{0D108BD9-81ED-4DB2-BD59-A6C34878D82A}">
                    <a16:rowId xmlns:a16="http://schemas.microsoft.com/office/drawing/2014/main" val="1305431286"/>
                  </a:ext>
                </a:extLst>
              </a:tr>
            </a:tbl>
          </a:graphicData>
        </a:graphic>
      </p:graphicFrame>
      <p:sp>
        <p:nvSpPr>
          <p:cNvPr id="14" name="テキスト ボックス 13">
            <a:extLst>
              <a:ext uri="{FF2B5EF4-FFF2-40B4-BE49-F238E27FC236}">
                <a16:creationId xmlns:a16="http://schemas.microsoft.com/office/drawing/2014/main" id="{E9BCA76A-52D6-4C06-A9F3-544707244BFC}"/>
              </a:ext>
            </a:extLst>
          </p:cNvPr>
          <p:cNvSpPr txBox="1"/>
          <p:nvPr/>
        </p:nvSpPr>
        <p:spPr>
          <a:xfrm>
            <a:off x="521483" y="5988549"/>
            <a:ext cx="8101034" cy="81862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dirty="0">
                <a:latin typeface="Meiryo UI"/>
                <a:ea typeface="Meiryo UI"/>
                <a:cs typeface="Calibri"/>
              </a:rPr>
              <a:t>今後の取組・検討（案）</a:t>
            </a:r>
          </a:p>
          <a:p>
            <a:pPr marL="182245" indent="-182245" algn="just">
              <a:lnSpc>
                <a:spcPct val="150000"/>
              </a:lnSpc>
              <a:buFont typeface="Arial" panose="020B0604020202020204" pitchFamily="34" charset="0"/>
              <a:buChar char="•"/>
            </a:pPr>
            <a:r>
              <a:rPr kumimoji="1" lang="ja-JP" altLang="en-US" sz="1100" u="sng" dirty="0">
                <a:solidFill>
                  <a:srgbClr val="FF0000"/>
                </a:solidFill>
                <a:latin typeface="Meiryo UI"/>
                <a:ea typeface="Meiryo UI"/>
                <a:cs typeface="Malgun Gothic Semilight"/>
              </a:rPr>
              <a:t>技術</a:t>
            </a:r>
            <a:r>
              <a:rPr lang="ja-JP" altLang="en-US" sz="1100" u="sng" dirty="0">
                <a:solidFill>
                  <a:srgbClr val="FF0000"/>
                </a:solidFill>
                <a:latin typeface="Meiryo UI"/>
                <a:ea typeface="Meiryo UI"/>
                <a:cs typeface="Malgun Gothic Semilight"/>
              </a:rPr>
              <a:t>レベル</a:t>
            </a:r>
            <a:r>
              <a:rPr kumimoji="1" lang="ja-JP" altLang="en-US" sz="1100" u="sng" dirty="0">
                <a:solidFill>
                  <a:srgbClr val="FF0000"/>
                </a:solidFill>
                <a:latin typeface="Meiryo UI"/>
                <a:ea typeface="Meiryo UI"/>
                <a:cs typeface="Malgun Gothic Semilight"/>
              </a:rPr>
              <a:t>を</a:t>
            </a:r>
            <a:r>
              <a:rPr lang="ja-JP" altLang="en-US" sz="1100" u="sng" dirty="0">
                <a:solidFill>
                  <a:srgbClr val="FF0000"/>
                </a:solidFill>
                <a:latin typeface="Meiryo UI"/>
                <a:ea typeface="Meiryo UI"/>
                <a:cs typeface="Malgun Gothic Semilight"/>
              </a:rPr>
              <a:t>確保しつつ、省力化・効率化を</a:t>
            </a:r>
            <a:r>
              <a:rPr kumimoji="1" lang="ja-JP" altLang="en-US" sz="1100" u="sng" dirty="0">
                <a:solidFill>
                  <a:srgbClr val="FF0000"/>
                </a:solidFill>
                <a:latin typeface="Meiryo UI"/>
                <a:ea typeface="Meiryo UI"/>
                <a:cs typeface="Malgun Gothic Semilight"/>
              </a:rPr>
              <a:t>主目的</a:t>
            </a:r>
            <a:r>
              <a:rPr kumimoji="1" lang="ja-JP" altLang="en-US" sz="1100" dirty="0">
                <a:latin typeface="Meiryo UI"/>
                <a:ea typeface="Meiryo UI"/>
                <a:cs typeface="Malgun Gothic Semilight"/>
              </a:rPr>
              <a:t>とし、</a:t>
            </a:r>
            <a:r>
              <a:rPr lang="ja-JP" altLang="en-US" sz="1100" dirty="0">
                <a:latin typeface="Meiryo UI"/>
                <a:ea typeface="Meiryo UI"/>
                <a:cs typeface="Malgun Gothic Semilight"/>
              </a:rPr>
              <a:t>新</a:t>
            </a:r>
            <a:r>
              <a:rPr kumimoji="1" lang="ja-JP" altLang="en-US" sz="1100" dirty="0">
                <a:latin typeface="Meiryo UI"/>
                <a:ea typeface="Meiryo UI"/>
                <a:cs typeface="Malgun Gothic Semilight"/>
              </a:rPr>
              <a:t>技術を活用</a:t>
            </a:r>
            <a:r>
              <a:rPr kumimoji="1" lang="en-US" altLang="ja-JP" sz="1100" dirty="0">
                <a:latin typeface="Meiryo UI"/>
                <a:ea typeface="Meiryo UI"/>
                <a:cs typeface="Malgun Gothic Semilight"/>
              </a:rPr>
              <a:t>｡</a:t>
            </a:r>
            <a:endParaRPr lang="en-US" altLang="ja-JP" sz="1100" dirty="0">
              <a:latin typeface="Meiryo UI"/>
              <a:ea typeface="Meiryo UI"/>
              <a:cs typeface="Malgun Gothic Semilight"/>
            </a:endParaRPr>
          </a:p>
          <a:p>
            <a:pPr marL="182245" indent="-182245" algn="just">
              <a:lnSpc>
                <a:spcPct val="150000"/>
              </a:lnSpc>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a:t>
            </a:r>
            <a:r>
              <a:rPr kumimoji="1" lang="ja-JP" altLang="en-US" sz="1100" u="sng"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業務負荷の軽減</a:t>
            </a:r>
            <a:r>
              <a:rPr lang="ja-JP" altLang="en-US" sz="1100" u="sng"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を図る。</a:t>
            </a:r>
            <a:endParaRPr lang="en-US" altLang="ja-JP" sz="1100" u="sng"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7" name="コンテンツ プレースホルダー 2">
            <a:extLst>
              <a:ext uri="{FF2B5EF4-FFF2-40B4-BE49-F238E27FC236}">
                <a16:creationId xmlns:a16="http://schemas.microsoft.com/office/drawing/2014/main" id="{ACAFBF51-7CE1-4ADB-8DDF-F104301F2DCA}"/>
              </a:ext>
            </a:extLst>
          </p:cNvPr>
          <p:cNvSpPr txBox="1">
            <a:spLocks/>
          </p:cNvSpPr>
          <p:nvPr/>
        </p:nvSpPr>
        <p:spPr bwMode="auto">
          <a:xfrm>
            <a:off x="4339276" y="1421006"/>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■河川施設における新技術の活用</a:t>
            </a:r>
            <a:endParaRPr lang="en-US" altLang="ja-JP" sz="140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回河川等部会資料）</a:t>
            </a:r>
            <a:endParaRPr lang="en-US" altLang="ja-JP" sz="1400">
              <a:latin typeface="Meiryo UI" panose="020B0604030504040204" pitchFamily="50" charset="-128"/>
              <a:ea typeface="Meiryo UI" panose="020B0604030504040204" pitchFamily="50" charset="-128"/>
            </a:endParaRPr>
          </a:p>
        </p:txBody>
      </p:sp>
      <p:sp>
        <p:nvSpPr>
          <p:cNvPr id="37" name="角丸四角形 111">
            <a:extLst>
              <a:ext uri="{FF2B5EF4-FFF2-40B4-BE49-F238E27FC236}">
                <a16:creationId xmlns:a16="http://schemas.microsoft.com/office/drawing/2014/main" id="{D0C8CD64-9664-4001-B4F4-7C28A3C5537C}"/>
              </a:ext>
            </a:extLst>
          </p:cNvPr>
          <p:cNvSpPr/>
          <p:nvPr/>
        </p:nvSpPr>
        <p:spPr>
          <a:xfrm>
            <a:off x="4339276" y="2166299"/>
            <a:ext cx="4262437"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 年１回実施している職員による河川施設点検や、地下河川の点検において活用し点検の省力化、効率化を図った。</a:t>
            </a:r>
            <a:endParaRPr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BA00F27-C9A0-4841-9FCF-D4DFE033CF28}"/>
              </a:ext>
            </a:extLst>
          </p:cNvPr>
          <p:cNvSpPr txBox="1"/>
          <p:nvPr/>
        </p:nvSpPr>
        <p:spPr>
          <a:xfrm>
            <a:off x="4339275" y="1848533"/>
            <a:ext cx="4086267" cy="276999"/>
          </a:xfrm>
          <a:prstGeom prst="rect">
            <a:avLst/>
          </a:prstGeom>
          <a:noFill/>
          <a:ln w="19050">
            <a:noFill/>
          </a:ln>
        </p:spPr>
        <p:txBody>
          <a:bodyPr wrap="square" rtlCol="0">
            <a:spAutoFit/>
          </a:bodyPr>
          <a:lstStyle/>
          <a:p>
            <a:r>
              <a:rPr lang="ja-JP" altLang="en-US" sz="1200" b="1" dirty="0">
                <a:latin typeface="Meiryo UI" pitchFamily="50" charset="-128"/>
                <a:ea typeface="Meiryo UI" pitchFamily="50" charset="-128"/>
                <a:cs typeface="Meiryo UI" pitchFamily="50" charset="-128"/>
              </a:rPr>
              <a:t>各施設共通（河川施設点検等におけるドローンの活用）</a:t>
            </a:r>
            <a:endParaRPr kumimoji="1" lang="ja-JP" altLang="en-US" sz="1200" b="1" dirty="0">
              <a:latin typeface="Meiryo UI" pitchFamily="50" charset="-128"/>
              <a:ea typeface="Meiryo UI" pitchFamily="50" charset="-128"/>
              <a:cs typeface="Meiryo UI" pitchFamily="50" charset="-128"/>
            </a:endParaRPr>
          </a:p>
        </p:txBody>
      </p:sp>
      <p:sp>
        <p:nvSpPr>
          <p:cNvPr id="44" name="テキスト ボックス 43">
            <a:extLst>
              <a:ext uri="{FF2B5EF4-FFF2-40B4-BE49-F238E27FC236}">
                <a16:creationId xmlns:a16="http://schemas.microsoft.com/office/drawing/2014/main" id="{9D2DD94C-1DA9-4381-B8E4-0CF8F34B32E0}"/>
              </a:ext>
            </a:extLst>
          </p:cNvPr>
          <p:cNvSpPr txBox="1"/>
          <p:nvPr/>
        </p:nvSpPr>
        <p:spPr>
          <a:xfrm>
            <a:off x="4380613" y="3821815"/>
            <a:ext cx="4044929" cy="276999"/>
          </a:xfrm>
          <a:prstGeom prst="rect">
            <a:avLst/>
          </a:prstGeom>
          <a:noFill/>
          <a:ln w="19050">
            <a:noFill/>
          </a:ln>
        </p:spPr>
        <p:txBody>
          <a:bodyPr wrap="square" rtlCol="0">
            <a:spAutoFit/>
          </a:bodyPr>
          <a:lstStyle/>
          <a:p>
            <a:r>
              <a:rPr lang="ja-JP" altLang="en-US" sz="1200" b="1" dirty="0">
                <a:latin typeface="Meiryo UI" pitchFamily="50" charset="-128"/>
                <a:ea typeface="Meiryo UI" pitchFamily="50" charset="-128"/>
                <a:cs typeface="Meiryo UI" pitchFamily="50" charset="-128"/>
              </a:rPr>
              <a:t>堤防・護岸等（非破壊探査による護岸背面の空洞化調査）</a:t>
            </a:r>
            <a:endParaRPr kumimoji="1" lang="ja-JP" altLang="en-US" sz="1200" b="1" dirty="0">
              <a:latin typeface="Meiryo UI" pitchFamily="50" charset="-128"/>
              <a:ea typeface="Meiryo UI" pitchFamily="50" charset="-128"/>
              <a:cs typeface="Meiryo UI" pitchFamily="50" charset="-128"/>
            </a:endParaRPr>
          </a:p>
        </p:txBody>
      </p:sp>
      <p:pic>
        <p:nvPicPr>
          <p:cNvPr id="25" name="図 24">
            <a:extLst>
              <a:ext uri="{FF2B5EF4-FFF2-40B4-BE49-F238E27FC236}">
                <a16:creationId xmlns:a16="http://schemas.microsoft.com/office/drawing/2014/main" id="{7386937A-FFAD-406B-BAE7-EF5549623A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72317" y="4660633"/>
            <a:ext cx="1669171" cy="1251879"/>
          </a:xfrm>
          <a:prstGeom prst="rect">
            <a:avLst/>
          </a:prstGeom>
        </p:spPr>
      </p:pic>
      <p:sp>
        <p:nvSpPr>
          <p:cNvPr id="54" name="角丸四角形 111">
            <a:extLst>
              <a:ext uri="{FF2B5EF4-FFF2-40B4-BE49-F238E27FC236}">
                <a16:creationId xmlns:a16="http://schemas.microsoft.com/office/drawing/2014/main" id="{245093D8-EF48-4FCC-A1F3-176E6AEA9DD4}"/>
              </a:ext>
            </a:extLst>
          </p:cNvPr>
          <p:cNvSpPr/>
          <p:nvPr/>
        </p:nvSpPr>
        <p:spPr>
          <a:xfrm>
            <a:off x="4468647" y="4101867"/>
            <a:ext cx="4262437" cy="56244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kumimoji="1" lang="ja-JP" altLang="en-US" sz="1100" dirty="0">
                <a:solidFill>
                  <a:schemeClr val="tx1"/>
                </a:solidFill>
                <a:latin typeface="Meiryo UI" pitchFamily="50" charset="-128"/>
                <a:ea typeface="Meiryo UI" pitchFamily="50" charset="-128"/>
                <a:cs typeface="Meiryo UI" pitchFamily="50" charset="-128"/>
              </a:rPr>
              <a:t>　空洞化の恐れがある箇所についてコアボーリングによる調査を実施するとともに、試行的に非破壊探査（空洞探査機器による調査）を実施した。</a:t>
            </a:r>
          </a:p>
        </p:txBody>
      </p:sp>
      <p:pic>
        <p:nvPicPr>
          <p:cNvPr id="2" name="図 1">
            <a:extLst>
              <a:ext uri="{FF2B5EF4-FFF2-40B4-BE49-F238E27FC236}">
                <a16:creationId xmlns:a16="http://schemas.microsoft.com/office/drawing/2014/main" id="{549CD8D1-7EAF-48BE-A3A2-9E291981EEA4}"/>
              </a:ext>
            </a:extLst>
          </p:cNvPr>
          <p:cNvPicPr>
            <a:picLocks noChangeAspect="1"/>
          </p:cNvPicPr>
          <p:nvPr/>
        </p:nvPicPr>
        <p:blipFill>
          <a:blip r:embed="rId3"/>
          <a:stretch>
            <a:fillRect/>
          </a:stretch>
        </p:blipFill>
        <p:spPr>
          <a:xfrm>
            <a:off x="6636605" y="2610637"/>
            <a:ext cx="1521936" cy="1173159"/>
          </a:xfrm>
          <a:prstGeom prst="rect">
            <a:avLst/>
          </a:prstGeom>
        </p:spPr>
      </p:pic>
      <p:pic>
        <p:nvPicPr>
          <p:cNvPr id="4" name="図 3">
            <a:extLst>
              <a:ext uri="{FF2B5EF4-FFF2-40B4-BE49-F238E27FC236}">
                <a16:creationId xmlns:a16="http://schemas.microsoft.com/office/drawing/2014/main" id="{F0D3F8C2-3367-4010-8F66-56C1D86D2207}"/>
              </a:ext>
            </a:extLst>
          </p:cNvPr>
          <p:cNvPicPr>
            <a:picLocks noChangeAspect="1"/>
          </p:cNvPicPr>
          <p:nvPr/>
        </p:nvPicPr>
        <p:blipFill>
          <a:blip r:embed="rId4"/>
          <a:stretch>
            <a:fillRect/>
          </a:stretch>
        </p:blipFill>
        <p:spPr>
          <a:xfrm>
            <a:off x="4725936" y="2611188"/>
            <a:ext cx="1521936" cy="1161958"/>
          </a:xfrm>
          <a:prstGeom prst="rect">
            <a:avLst/>
          </a:prstGeom>
        </p:spPr>
      </p:pic>
      <p:pic>
        <p:nvPicPr>
          <p:cNvPr id="8" name="図 7">
            <a:extLst>
              <a:ext uri="{FF2B5EF4-FFF2-40B4-BE49-F238E27FC236}">
                <a16:creationId xmlns:a16="http://schemas.microsoft.com/office/drawing/2014/main" id="{F6B2899F-AB26-453F-8F36-0B5A79E94245}"/>
              </a:ext>
            </a:extLst>
          </p:cNvPr>
          <p:cNvPicPr>
            <a:picLocks noChangeAspect="1"/>
          </p:cNvPicPr>
          <p:nvPr/>
        </p:nvPicPr>
        <p:blipFill rotWithShape="1">
          <a:blip r:embed="rId5"/>
          <a:srcRect r="72908" b="65523"/>
          <a:stretch/>
        </p:blipFill>
        <p:spPr>
          <a:xfrm>
            <a:off x="348456" y="2890754"/>
            <a:ext cx="3863759" cy="2228199"/>
          </a:xfrm>
          <a:prstGeom prst="rect">
            <a:avLst/>
          </a:prstGeom>
        </p:spPr>
      </p:pic>
      <p:pic>
        <p:nvPicPr>
          <p:cNvPr id="10" name="図 9">
            <a:extLst>
              <a:ext uri="{FF2B5EF4-FFF2-40B4-BE49-F238E27FC236}">
                <a16:creationId xmlns:a16="http://schemas.microsoft.com/office/drawing/2014/main" id="{1A51BF77-2D22-46F7-8DA1-A260A68F55E6}"/>
              </a:ext>
            </a:extLst>
          </p:cNvPr>
          <p:cNvPicPr>
            <a:picLocks noChangeAspect="1"/>
          </p:cNvPicPr>
          <p:nvPr/>
        </p:nvPicPr>
        <p:blipFill>
          <a:blip r:embed="rId6"/>
          <a:stretch>
            <a:fillRect/>
          </a:stretch>
        </p:blipFill>
        <p:spPr>
          <a:xfrm>
            <a:off x="4710354" y="4724943"/>
            <a:ext cx="1873929" cy="1123261"/>
          </a:xfrm>
          <a:prstGeom prst="rect">
            <a:avLst/>
          </a:prstGeom>
        </p:spPr>
      </p:pic>
      <p:sp>
        <p:nvSpPr>
          <p:cNvPr id="26" name="コンテンツ プレースホルダー 2">
            <a:extLst>
              <a:ext uri="{FF2B5EF4-FFF2-40B4-BE49-F238E27FC236}">
                <a16:creationId xmlns:a16="http://schemas.microsoft.com/office/drawing/2014/main" id="{6FC796A7-C8C9-4F7F-854F-6358A23A7AB6}"/>
              </a:ext>
            </a:extLst>
          </p:cNvPr>
          <p:cNvSpPr txBox="1">
            <a:spLocks/>
          </p:cNvSpPr>
          <p:nvPr/>
        </p:nvSpPr>
        <p:spPr bwMode="auto">
          <a:xfrm>
            <a:off x="309563" y="1367448"/>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■道路施設における新技術の活用</a:t>
            </a:r>
            <a:endParaRPr lang="en-US" altLang="ja-JP" sz="140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7C97204-FE56-4E20-B164-EF864C879A31}"/>
              </a:ext>
            </a:extLst>
          </p:cNvPr>
          <p:cNvSpPr txBox="1"/>
          <p:nvPr/>
        </p:nvSpPr>
        <p:spPr>
          <a:xfrm>
            <a:off x="348456" y="1778468"/>
            <a:ext cx="2260590" cy="276999"/>
          </a:xfrm>
          <a:prstGeom prst="rect">
            <a:avLst/>
          </a:prstGeom>
          <a:noFill/>
          <a:ln w="19050">
            <a:noFill/>
          </a:ln>
        </p:spPr>
        <p:txBody>
          <a:bodyPr wrap="square" rtlCol="0">
            <a:spAutoFit/>
          </a:bodyPr>
          <a:lstStyle/>
          <a:p>
            <a:r>
              <a:rPr lang="ja-JP" altLang="en-US" sz="1200" b="1">
                <a:latin typeface="Meiryo UI" pitchFamily="50" charset="-128"/>
                <a:ea typeface="Meiryo UI" pitchFamily="50" charset="-128"/>
                <a:cs typeface="Meiryo UI" pitchFamily="50" charset="-128"/>
              </a:rPr>
              <a:t>区画線調査</a:t>
            </a:r>
            <a:endParaRPr kumimoji="1" lang="ja-JP" altLang="en-US" sz="1200" b="1">
              <a:latin typeface="Meiryo UI" pitchFamily="50" charset="-128"/>
              <a:ea typeface="Meiryo UI" pitchFamily="50" charset="-128"/>
              <a:cs typeface="Meiryo UI" pitchFamily="50" charset="-128"/>
            </a:endParaRPr>
          </a:p>
        </p:txBody>
      </p:sp>
      <p:sp>
        <p:nvSpPr>
          <p:cNvPr id="29" name="角丸四角形 111">
            <a:extLst>
              <a:ext uri="{FF2B5EF4-FFF2-40B4-BE49-F238E27FC236}">
                <a16:creationId xmlns:a16="http://schemas.microsoft.com/office/drawing/2014/main" id="{EB6B2A96-89E2-493B-8270-D0DE4FC394EC}"/>
              </a:ext>
            </a:extLst>
          </p:cNvPr>
          <p:cNvSpPr/>
          <p:nvPr/>
        </p:nvSpPr>
        <p:spPr>
          <a:xfrm>
            <a:off x="202506" y="1847818"/>
            <a:ext cx="3942404" cy="1139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r>
              <a:rPr lang="ja-JP" sz="1100">
                <a:solidFill>
                  <a:schemeClr val="tx1"/>
                </a:solidFill>
                <a:latin typeface="Meiryo UI"/>
                <a:ea typeface="Meiryo UI"/>
                <a:cs typeface="Meiryo UI" panose="020B0604030504040204" pitchFamily="50" charset="-128"/>
              </a:rPr>
              <a:t> R4年度に円滑な交通流を確保するため路面標示（区画線）を車載カメラから動画で撮影し、そのデータをAIによる解析を行い摩耗箇所の調査を実施し、現在検証中。</a:t>
            </a:r>
            <a:endParaRPr lang="ja-JP">
              <a:solidFill>
                <a:schemeClr val="tx1"/>
              </a:solidFill>
            </a:endParaRPr>
          </a:p>
          <a:p>
            <a:endParaRPr lang="ja-JP" altLang="en-US" sz="1100">
              <a:solidFill>
                <a:schemeClr val="tx1"/>
              </a:solidFill>
              <a:highlight>
                <a:srgbClr val="FFFF00"/>
              </a:highlight>
              <a:latin typeface="Meiryo UI"/>
              <a:ea typeface="Meiryo UI"/>
              <a:cs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AAA328C1-F160-4172-8D8E-78C7D740F816}"/>
              </a:ext>
            </a:extLst>
          </p:cNvPr>
          <p:cNvSpPr/>
          <p:nvPr/>
        </p:nvSpPr>
        <p:spPr>
          <a:xfrm>
            <a:off x="1838595" y="4829695"/>
            <a:ext cx="1361805" cy="573578"/>
          </a:xfrm>
          <a:prstGeom prst="wedgeRoundRectCallout">
            <a:avLst>
              <a:gd name="adj1" fmla="val -46354"/>
              <a:gd name="adj2" fmla="val -7808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FB44DA1-F196-4805-BBDD-8D17EB9DCC30}"/>
              </a:ext>
            </a:extLst>
          </p:cNvPr>
          <p:cNvSpPr txBox="1"/>
          <p:nvPr/>
        </p:nvSpPr>
        <p:spPr>
          <a:xfrm>
            <a:off x="1900914" y="4921812"/>
            <a:ext cx="1296104" cy="415498"/>
          </a:xfrm>
          <a:prstGeom prst="rect">
            <a:avLst/>
          </a:prstGeom>
          <a:noFill/>
          <a:ln>
            <a:noFill/>
          </a:ln>
        </p:spPr>
        <p:txBody>
          <a:bodyPr wrap="square" lIns="91440" tIns="45720" rIns="91440" bIns="45720" rtlCol="0" anchor="t">
            <a:spAutoFit/>
          </a:bodyPr>
          <a:lstStyle/>
          <a:p>
            <a:r>
              <a:rPr lang="ja-JP" altLang="en-US" sz="1050">
                <a:latin typeface="Calibri"/>
                <a:ea typeface="ＭＳ Ｐゴシック"/>
                <a:cs typeface="Calibri"/>
              </a:rPr>
              <a:t>路面標示（区画線）の劣化箇所</a:t>
            </a:r>
            <a:r>
              <a:rPr kumimoji="1" lang="ja-JP" altLang="en-US" sz="1050">
                <a:latin typeface="Calibri"/>
                <a:ea typeface="ＭＳ Ｐゴシック"/>
                <a:cs typeface="Calibri"/>
              </a:rPr>
              <a:t>を判定</a:t>
            </a:r>
          </a:p>
        </p:txBody>
      </p:sp>
      <p:sp>
        <p:nvSpPr>
          <p:cNvPr id="30" name="正方形/長方形 11">
            <a:extLst>
              <a:ext uri="{FF2B5EF4-FFF2-40B4-BE49-F238E27FC236}">
                <a16:creationId xmlns:a16="http://schemas.microsoft.com/office/drawing/2014/main" id="{74853411-02AB-434D-8E9F-3831C04F04B2}"/>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1611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sz="2400" b="1">
                <a:solidFill>
                  <a:srgbClr val="F79646"/>
                </a:solidFill>
                <a:latin typeface="Meiryo UI"/>
                <a:ea typeface="Meiryo UI"/>
                <a:cs typeface="Meiryo UI" pitchFamily="50" charset="-128"/>
              </a:rPr>
              <a:t>３</a:t>
            </a:r>
            <a:r>
              <a:rPr lang="ja-JP" altLang="en-US" sz="2400" b="1">
                <a:solidFill>
                  <a:schemeClr val="bg1"/>
                </a:solidFill>
                <a:latin typeface="Meiryo UI"/>
                <a:ea typeface="Meiryo UI"/>
                <a:cs typeface="Meiryo UI" pitchFamily="50" charset="-128"/>
              </a:rPr>
              <a:t>　新技術の実装</a:t>
            </a:r>
            <a:endParaRPr lang="zh-TW" altLang="en-US" sz="2400" b="1">
              <a:solidFill>
                <a:schemeClr val="bg1"/>
              </a:solidFill>
              <a:latin typeface="Meiryo UI"/>
              <a:ea typeface="Meiryo UI"/>
              <a:cs typeface="Meiryo UI" pitchFamily="50" charset="-128"/>
            </a:endParaRPr>
          </a:p>
        </p:txBody>
      </p:sp>
      <p:sp>
        <p:nvSpPr>
          <p:cNvPr id="45" name="角丸四角形 143">
            <a:extLst>
              <a:ext uri="{FF2B5EF4-FFF2-40B4-BE49-F238E27FC236}">
                <a16:creationId xmlns:a16="http://schemas.microsoft.com/office/drawing/2014/main" id="{6ED71D5E-AB5B-4DDB-AEEA-EC0AE66E3B0F}"/>
              </a:ext>
            </a:extLst>
          </p:cNvPr>
          <p:cNvSpPr/>
          <p:nvPr/>
        </p:nvSpPr>
        <p:spPr>
          <a:xfrm>
            <a:off x="8409" y="595350"/>
            <a:ext cx="3125643" cy="28432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a:solidFill>
                  <a:prstClr val="black"/>
                </a:solidFill>
                <a:latin typeface="Georgia"/>
                <a:ea typeface="Meiryo UI"/>
                <a:cs typeface="Times New Roman"/>
              </a:rPr>
              <a:t>現在の取組状況</a:t>
            </a:r>
            <a:endParaRPr lang="en-US" altLang="ja-JP" sz="1200" b="1" kern="100">
              <a:solidFill>
                <a:prstClr val="black"/>
              </a:solidFill>
              <a:latin typeface="Georgia"/>
              <a:ea typeface="Meiryo UI"/>
              <a:cs typeface="Times New Roman"/>
            </a:endParaRPr>
          </a:p>
        </p:txBody>
      </p:sp>
      <p:sp>
        <p:nvSpPr>
          <p:cNvPr id="48" name="テキスト ボックス 47">
            <a:extLst>
              <a:ext uri="{FF2B5EF4-FFF2-40B4-BE49-F238E27FC236}">
                <a16:creationId xmlns:a16="http://schemas.microsoft.com/office/drawing/2014/main" id="{1FB453E9-A6A7-479B-B955-704E0B316B21}"/>
              </a:ext>
            </a:extLst>
          </p:cNvPr>
          <p:cNvSpPr txBox="1"/>
          <p:nvPr/>
        </p:nvSpPr>
        <p:spPr>
          <a:xfrm>
            <a:off x="127620" y="786046"/>
            <a:ext cx="4417865" cy="1015663"/>
          </a:xfrm>
          <a:prstGeom prst="rect">
            <a:avLst/>
          </a:prstGeom>
          <a:noFill/>
          <a:ln>
            <a:noFill/>
          </a:ln>
        </p:spPr>
        <p:txBody>
          <a:bodyPr wrap="square" lIns="72000" tIns="0" rIns="72000" bIns="0" rtlCol="0" anchor="ctr">
            <a:spAutoFit/>
          </a:bodyPr>
          <a:lstStyle/>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＜新技術とは＞</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●インフラ分野において未活用の技術（既存技術含む）</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●活用することにより以下に資するもしくは資することが見込まれるもの</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生産性の向上</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コスト縮減、職員の事務効率化（省力化）</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府民サービスの向上に資する</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1FDCD3B-FEB4-443B-892C-9B31AB56C571}"/>
              </a:ext>
            </a:extLst>
          </p:cNvPr>
          <p:cNvSpPr txBox="1"/>
          <p:nvPr/>
        </p:nvSpPr>
        <p:spPr>
          <a:xfrm>
            <a:off x="4494366" y="788252"/>
            <a:ext cx="3926427" cy="507831"/>
          </a:xfrm>
          <a:prstGeom prst="rect">
            <a:avLst/>
          </a:prstGeom>
          <a:noFill/>
          <a:ln>
            <a:noFill/>
          </a:ln>
        </p:spPr>
        <p:txBody>
          <a:bodyPr wrap="square" lIns="72000" tIns="0" rIns="72000" bIns="0" rtlCol="0" anchor="ctr">
            <a:spAutoFit/>
          </a:bodyPr>
          <a:lstStyle/>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●庁内で府職員により設置する技術管理委員会（新技術部会）において採用の可否を決定</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17203EEE-BEDD-DE88-CCB2-68CEF74DDAED}"/>
              </a:ext>
            </a:extLst>
          </p:cNvPr>
          <p:cNvGrpSpPr/>
          <p:nvPr/>
        </p:nvGrpSpPr>
        <p:grpSpPr>
          <a:xfrm>
            <a:off x="-33337" y="1802085"/>
            <a:ext cx="9246166" cy="2595025"/>
            <a:chOff x="-33337" y="1856993"/>
            <a:chExt cx="9246166" cy="2595025"/>
          </a:xfrm>
        </p:grpSpPr>
        <p:sp>
          <p:nvSpPr>
            <p:cNvPr id="62" name="四角形: 角を丸くする 61">
              <a:extLst>
                <a:ext uri="{FF2B5EF4-FFF2-40B4-BE49-F238E27FC236}">
                  <a16:creationId xmlns:a16="http://schemas.microsoft.com/office/drawing/2014/main" id="{22C11BF9-8C0A-44E9-A948-9CDD9CB76636}"/>
                </a:ext>
              </a:extLst>
            </p:cNvPr>
            <p:cNvSpPr/>
            <p:nvPr/>
          </p:nvSpPr>
          <p:spPr>
            <a:xfrm>
              <a:off x="1908499" y="2242213"/>
              <a:ext cx="5240418" cy="667350"/>
            </a:xfrm>
            <a:prstGeom prst="roundRect">
              <a:avLst>
                <a:gd name="adj" fmla="val 30054"/>
              </a:avLst>
            </a:prstGeom>
            <a:solidFill>
              <a:srgbClr val="FEFC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lnSpc>
                  <a:spcPts val="1200"/>
                </a:lnSpc>
              </a:pPr>
              <a:endParaRPr kumimoji="1" lang="ja-JP" altLang="en-US" sz="1050">
                <a:solidFill>
                  <a:schemeClr val="tx1"/>
                </a:solidFill>
              </a:endParaRPr>
            </a:p>
          </p:txBody>
        </p:sp>
        <p:cxnSp>
          <p:nvCxnSpPr>
            <p:cNvPr id="115" name="直線コネクタ 114">
              <a:extLst>
                <a:ext uri="{FF2B5EF4-FFF2-40B4-BE49-F238E27FC236}">
                  <a16:creationId xmlns:a16="http://schemas.microsoft.com/office/drawing/2014/main" id="{5B8B8695-1270-454A-B2F8-64EFC0368F0D}"/>
                </a:ext>
              </a:extLst>
            </p:cNvPr>
            <p:cNvCxnSpPr>
              <a:cxnSpLocks/>
            </p:cNvCxnSpPr>
            <p:nvPr/>
          </p:nvCxnSpPr>
          <p:spPr>
            <a:xfrm>
              <a:off x="55737" y="3949011"/>
              <a:ext cx="8179313" cy="12369"/>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角丸四角形 143">
              <a:extLst>
                <a:ext uri="{FF2B5EF4-FFF2-40B4-BE49-F238E27FC236}">
                  <a16:creationId xmlns:a16="http://schemas.microsoft.com/office/drawing/2014/main" id="{B8C80F65-E45D-E0E7-FFA9-CF9F32315BD1}"/>
                </a:ext>
              </a:extLst>
            </p:cNvPr>
            <p:cNvSpPr/>
            <p:nvPr/>
          </p:nvSpPr>
          <p:spPr>
            <a:xfrm>
              <a:off x="684" y="2046821"/>
              <a:ext cx="1784492"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a:solidFill>
                    <a:prstClr val="black"/>
                  </a:solidFill>
                  <a:latin typeface="Georgia"/>
                  <a:ea typeface="Meiryo UI"/>
                  <a:cs typeface="Times New Roman"/>
                </a:rPr>
                <a:t>ー</a:t>
              </a:r>
              <a:r>
                <a:rPr lang="en-US" altLang="ja-JP" sz="1100" b="1" kern="100">
                  <a:solidFill>
                    <a:prstClr val="black"/>
                  </a:solidFill>
                  <a:latin typeface="Georgia"/>
                  <a:ea typeface="Meiryo UI"/>
                  <a:cs typeface="Times New Roman"/>
                </a:rPr>
                <a:t>Stage</a:t>
              </a:r>
              <a:r>
                <a:rPr lang="ja-JP" altLang="en-US" sz="1100" b="1" kern="100">
                  <a:solidFill>
                    <a:prstClr val="black"/>
                  </a:solidFill>
                  <a:latin typeface="Georgia"/>
                  <a:ea typeface="Meiryo UI"/>
                  <a:cs typeface="Times New Roman"/>
                </a:rPr>
                <a:t>１：調査ー</a:t>
              </a:r>
              <a:endParaRPr lang="en-US" altLang="ja-JP" sz="1100" b="1" kern="100">
                <a:solidFill>
                  <a:prstClr val="black"/>
                </a:solidFill>
                <a:latin typeface="Georgia"/>
                <a:ea typeface="Meiryo UI"/>
                <a:cs typeface="Times New Roman"/>
              </a:endParaRPr>
            </a:p>
          </p:txBody>
        </p:sp>
        <p:sp>
          <p:nvSpPr>
            <p:cNvPr id="52" name="四角形: 角を丸くする 51">
              <a:extLst>
                <a:ext uri="{FF2B5EF4-FFF2-40B4-BE49-F238E27FC236}">
                  <a16:creationId xmlns:a16="http://schemas.microsoft.com/office/drawing/2014/main" id="{3D2717FA-FD49-41F8-A257-0FB7915503A2}"/>
                </a:ext>
              </a:extLst>
            </p:cNvPr>
            <p:cNvSpPr/>
            <p:nvPr/>
          </p:nvSpPr>
          <p:spPr>
            <a:xfrm>
              <a:off x="1910141" y="3401638"/>
              <a:ext cx="1721126" cy="216000"/>
            </a:xfrm>
            <a:prstGeom prst="roundRect">
              <a:avLst>
                <a:gd name="adj" fmla="val 30054"/>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1050">
                  <a:solidFill>
                    <a:schemeClr val="tx1"/>
                  </a:solidFill>
                </a:rPr>
                <a:t>フィールド提供</a:t>
              </a:r>
              <a:r>
                <a:rPr lang="en-US" altLang="ja-JP" sz="1050" baseline="30000">
                  <a:solidFill>
                    <a:schemeClr val="tx1"/>
                  </a:solidFill>
                </a:rPr>
                <a:t>※1 </a:t>
              </a:r>
              <a:r>
                <a:rPr lang="ja-JP" altLang="en-US" sz="1050" baseline="30000">
                  <a:solidFill>
                    <a:schemeClr val="tx1"/>
                  </a:solidFill>
                </a:rPr>
                <a:t>　</a:t>
              </a:r>
              <a:r>
                <a:rPr lang="en-US" altLang="ja-JP" sz="1050">
                  <a:solidFill>
                    <a:schemeClr val="tx1"/>
                  </a:solidFill>
                </a:rPr>
                <a:t>/</a:t>
              </a:r>
              <a:r>
                <a:rPr lang="ja-JP" altLang="en-US" sz="1050">
                  <a:solidFill>
                    <a:schemeClr val="tx1"/>
                  </a:solidFill>
                </a:rPr>
                <a:t>　発注</a:t>
              </a:r>
              <a:endParaRPr kumimoji="1" lang="ja-JP" altLang="en-US" sz="1050">
                <a:solidFill>
                  <a:schemeClr val="tx1"/>
                </a:solidFill>
              </a:endParaRPr>
            </a:p>
          </p:txBody>
        </p:sp>
        <p:cxnSp>
          <p:nvCxnSpPr>
            <p:cNvPr id="59" name="直線コネクタ 58">
              <a:extLst>
                <a:ext uri="{FF2B5EF4-FFF2-40B4-BE49-F238E27FC236}">
                  <a16:creationId xmlns:a16="http://schemas.microsoft.com/office/drawing/2014/main" id="{16518680-6233-40AE-A6ED-DF057D32A7C4}"/>
                </a:ext>
              </a:extLst>
            </p:cNvPr>
            <p:cNvCxnSpPr>
              <a:cxnSpLocks/>
            </p:cNvCxnSpPr>
            <p:nvPr/>
          </p:nvCxnSpPr>
          <p:spPr>
            <a:xfrm>
              <a:off x="55737" y="3333222"/>
              <a:ext cx="8179313" cy="12369"/>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四角形: 角を丸くする 77">
              <a:extLst>
                <a:ext uri="{FF2B5EF4-FFF2-40B4-BE49-F238E27FC236}">
                  <a16:creationId xmlns:a16="http://schemas.microsoft.com/office/drawing/2014/main" id="{8D21424D-A11D-4EA0-9113-B19444BD40BC}"/>
                </a:ext>
              </a:extLst>
            </p:cNvPr>
            <p:cNvSpPr/>
            <p:nvPr/>
          </p:nvSpPr>
          <p:spPr>
            <a:xfrm>
              <a:off x="1718417" y="2076072"/>
              <a:ext cx="2300262" cy="2375946"/>
            </a:xfrm>
            <a:prstGeom prst="roundRect">
              <a:avLst>
                <a:gd name="adj" fmla="val 4012"/>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sp>
          <p:nvSpPr>
            <p:cNvPr id="77" name="四角形: 角を丸くする 76">
              <a:extLst>
                <a:ext uri="{FF2B5EF4-FFF2-40B4-BE49-F238E27FC236}">
                  <a16:creationId xmlns:a16="http://schemas.microsoft.com/office/drawing/2014/main" id="{B62B7F7C-0672-4DC2-B89F-6B9201CC4E7E}"/>
                </a:ext>
              </a:extLst>
            </p:cNvPr>
            <p:cNvSpPr/>
            <p:nvPr/>
          </p:nvSpPr>
          <p:spPr>
            <a:xfrm>
              <a:off x="4895835" y="2103987"/>
              <a:ext cx="2355500" cy="2348031"/>
            </a:xfrm>
            <a:prstGeom prst="roundRect">
              <a:avLst>
                <a:gd name="adj" fmla="val 6854"/>
              </a:avLst>
            </a:prstGeom>
            <a:noFill/>
            <a:ln>
              <a:solidFill>
                <a:srgbClr val="CFCFC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sp>
          <p:nvSpPr>
            <p:cNvPr id="22" name="四角形: 角を丸くする 21">
              <a:extLst>
                <a:ext uri="{FF2B5EF4-FFF2-40B4-BE49-F238E27FC236}">
                  <a16:creationId xmlns:a16="http://schemas.microsoft.com/office/drawing/2014/main" id="{9AF89381-5DF2-487F-A7D8-844157EC61B3}"/>
                </a:ext>
              </a:extLst>
            </p:cNvPr>
            <p:cNvSpPr/>
            <p:nvPr/>
          </p:nvSpPr>
          <p:spPr>
            <a:xfrm>
              <a:off x="2249348" y="1940838"/>
              <a:ext cx="1099419" cy="250393"/>
            </a:xfrm>
            <a:prstGeom prst="roundRect">
              <a:avLst>
                <a:gd name="adj" fmla="val 50000"/>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大阪府</a:t>
              </a:r>
            </a:p>
          </p:txBody>
        </p:sp>
        <p:sp>
          <p:nvSpPr>
            <p:cNvPr id="23" name="四角形: 角を丸くする 22">
              <a:extLst>
                <a:ext uri="{FF2B5EF4-FFF2-40B4-BE49-F238E27FC236}">
                  <a16:creationId xmlns:a16="http://schemas.microsoft.com/office/drawing/2014/main" id="{98763BE8-A199-425F-8EB7-E70103A98386}"/>
                </a:ext>
              </a:extLst>
            </p:cNvPr>
            <p:cNvSpPr/>
            <p:nvPr/>
          </p:nvSpPr>
          <p:spPr>
            <a:xfrm>
              <a:off x="5366182" y="1948619"/>
              <a:ext cx="674269" cy="250393"/>
            </a:xfrm>
            <a:prstGeom prst="roundRect">
              <a:avLst>
                <a:gd name="adj" fmla="val 50000"/>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大学</a:t>
              </a:r>
            </a:p>
          </p:txBody>
        </p:sp>
        <p:sp>
          <p:nvSpPr>
            <p:cNvPr id="24" name="四角形: 角を丸くする 23">
              <a:extLst>
                <a:ext uri="{FF2B5EF4-FFF2-40B4-BE49-F238E27FC236}">
                  <a16:creationId xmlns:a16="http://schemas.microsoft.com/office/drawing/2014/main" id="{3FC8A97B-808C-4783-AC08-A47EE75B6B77}"/>
                </a:ext>
              </a:extLst>
            </p:cNvPr>
            <p:cNvSpPr/>
            <p:nvPr/>
          </p:nvSpPr>
          <p:spPr>
            <a:xfrm>
              <a:off x="6039970" y="1945892"/>
              <a:ext cx="674269" cy="266053"/>
            </a:xfrm>
            <a:prstGeom prst="roundRect">
              <a:avLst>
                <a:gd name="adj" fmla="val 50000"/>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企業</a:t>
              </a:r>
            </a:p>
          </p:txBody>
        </p:sp>
        <p:sp>
          <p:nvSpPr>
            <p:cNvPr id="29" name="四角形: 角を丸くする 28">
              <a:extLst>
                <a:ext uri="{FF2B5EF4-FFF2-40B4-BE49-F238E27FC236}">
                  <a16:creationId xmlns:a16="http://schemas.microsoft.com/office/drawing/2014/main" id="{6096BBDC-8106-489F-9051-C3816987A3AF}"/>
                </a:ext>
              </a:extLst>
            </p:cNvPr>
            <p:cNvSpPr/>
            <p:nvPr/>
          </p:nvSpPr>
          <p:spPr>
            <a:xfrm>
              <a:off x="2446700" y="2338444"/>
              <a:ext cx="674270" cy="250392"/>
            </a:xfrm>
            <a:prstGeom prst="roundRect">
              <a:avLst>
                <a:gd name="adj" fmla="val 30054"/>
              </a:avLst>
            </a:prstGeom>
            <a:solidFill>
              <a:srgbClr val="FBF99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ニーズ</a:t>
              </a:r>
            </a:p>
          </p:txBody>
        </p:sp>
        <p:cxnSp>
          <p:nvCxnSpPr>
            <p:cNvPr id="10" name="直線矢印コネクタ 9">
              <a:extLst>
                <a:ext uri="{FF2B5EF4-FFF2-40B4-BE49-F238E27FC236}">
                  <a16:creationId xmlns:a16="http://schemas.microsoft.com/office/drawing/2014/main" id="{748406A0-03DE-4E0B-A59F-D7AF216D0CEB}"/>
                </a:ext>
              </a:extLst>
            </p:cNvPr>
            <p:cNvCxnSpPr>
              <a:cxnSpLocks/>
            </p:cNvCxnSpPr>
            <p:nvPr/>
          </p:nvCxnSpPr>
          <p:spPr>
            <a:xfrm>
              <a:off x="3114186" y="2465775"/>
              <a:ext cx="292578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D03E98-79BC-4EE8-9975-B23A83229653}"/>
                </a:ext>
              </a:extLst>
            </p:cNvPr>
            <p:cNvSpPr/>
            <p:nvPr/>
          </p:nvSpPr>
          <p:spPr>
            <a:xfrm>
              <a:off x="5658544" y="2620393"/>
              <a:ext cx="682466" cy="250393"/>
            </a:xfrm>
            <a:prstGeom prst="roundRect">
              <a:avLst>
                <a:gd name="adj" fmla="val 30054"/>
              </a:avLst>
            </a:prstGeom>
            <a:solidFill>
              <a:srgbClr val="EFD95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solidFill>
                    <a:schemeClr val="tx1"/>
                  </a:solidFill>
                </a:rPr>
                <a:t>シーズ</a:t>
              </a:r>
              <a:endParaRPr kumimoji="1" lang="ja-JP" altLang="en-US" sz="1050">
                <a:solidFill>
                  <a:schemeClr val="tx1"/>
                </a:solidFill>
              </a:endParaRPr>
            </a:p>
          </p:txBody>
        </p:sp>
        <p:cxnSp>
          <p:nvCxnSpPr>
            <p:cNvPr id="38" name="直線矢印コネクタ 37">
              <a:extLst>
                <a:ext uri="{FF2B5EF4-FFF2-40B4-BE49-F238E27FC236}">
                  <a16:creationId xmlns:a16="http://schemas.microsoft.com/office/drawing/2014/main" id="{4B71DB93-476F-4764-9AB2-E866C47B6F19}"/>
                </a:ext>
              </a:extLst>
            </p:cNvPr>
            <p:cNvCxnSpPr>
              <a:cxnSpLocks/>
              <a:stCxn id="37" idx="1"/>
            </p:cNvCxnSpPr>
            <p:nvPr/>
          </p:nvCxnSpPr>
          <p:spPr>
            <a:xfrm flipH="1" flipV="1">
              <a:off x="2844568" y="2745588"/>
              <a:ext cx="2813975" cy="2"/>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7A1FD560-3811-47AF-9504-E17929218ACE}"/>
                </a:ext>
              </a:extLst>
            </p:cNvPr>
            <p:cNvSpPr txBox="1"/>
            <p:nvPr/>
          </p:nvSpPr>
          <p:spPr>
            <a:xfrm>
              <a:off x="3810933" y="2199172"/>
              <a:ext cx="1275696" cy="253916"/>
            </a:xfrm>
            <a:prstGeom prst="rect">
              <a:avLst/>
            </a:prstGeom>
            <a:noFill/>
          </p:spPr>
          <p:txBody>
            <a:bodyPr wrap="square" rtlCol="0">
              <a:spAutoFit/>
            </a:bodyPr>
            <a:lstStyle/>
            <a:p>
              <a:pPr algn="ctr"/>
              <a:r>
                <a:rPr lang="ja-JP" altLang="en-US" sz="1050">
                  <a:latin typeface="Meiryo UI" panose="020B0604030504040204" pitchFamily="50" charset="-128"/>
                  <a:ea typeface="Meiryo UI" panose="020B0604030504040204" pitchFamily="50" charset="-128"/>
                </a:rPr>
                <a:t>公表</a:t>
              </a: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随時）</a:t>
              </a:r>
              <a:endParaRPr kumimoji="1" lang="ja-JP" altLang="en-US" sz="105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6D9211CF-6317-452F-B9CD-06B3679917C6}"/>
                </a:ext>
              </a:extLst>
            </p:cNvPr>
            <p:cNvSpPr txBox="1"/>
            <p:nvPr/>
          </p:nvSpPr>
          <p:spPr>
            <a:xfrm>
              <a:off x="4201481" y="2491783"/>
              <a:ext cx="674270" cy="238672"/>
            </a:xfrm>
            <a:prstGeom prst="rect">
              <a:avLst/>
            </a:prstGeom>
            <a:noFill/>
          </p:spPr>
          <p:txBody>
            <a:bodyPr wrap="square" rtlCol="0">
              <a:spAutoFit/>
            </a:bodyPr>
            <a:lstStyle/>
            <a:p>
              <a:r>
                <a:rPr lang="ja-JP" altLang="en-US" sz="1100">
                  <a:latin typeface="Meiryo UI" panose="020B0604030504040204" pitchFamily="50" charset="-128"/>
                  <a:ea typeface="Meiryo UI" panose="020B0604030504040204" pitchFamily="50" charset="-128"/>
                </a:rPr>
                <a:t>提案</a:t>
              </a:r>
              <a:endParaRPr kumimoji="1" lang="ja-JP" altLang="en-US" sz="110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2D7AD5DB-4996-4E8B-AAD3-D54C76868665}"/>
                </a:ext>
              </a:extLst>
            </p:cNvPr>
            <p:cNvSpPr txBox="1"/>
            <p:nvPr/>
          </p:nvSpPr>
          <p:spPr>
            <a:xfrm>
              <a:off x="4116355" y="2863245"/>
              <a:ext cx="1008968" cy="238672"/>
            </a:xfrm>
            <a:prstGeom prst="rect">
              <a:avLst/>
            </a:prstGeom>
            <a:noFill/>
          </p:spPr>
          <p:txBody>
            <a:bodyPr wrap="square" rtlCol="0">
              <a:spAutoFit/>
            </a:bodyPr>
            <a:lstStyle/>
            <a:p>
              <a:r>
                <a:rPr lang="ja-JP" altLang="en-US" sz="1050">
                  <a:latin typeface="Meiryo UI" panose="020B0604030504040204" pitchFamily="50" charset="-128"/>
                  <a:ea typeface="Meiryo UI" panose="020B0604030504040204" pitchFamily="50" charset="-128"/>
                </a:rPr>
                <a:t>マッチング</a:t>
              </a:r>
              <a:endParaRPr kumimoji="1" lang="ja-JP" altLang="en-US" sz="1050">
                <a:latin typeface="Meiryo UI" panose="020B0604030504040204" pitchFamily="50" charset="-128"/>
                <a:ea typeface="Meiryo UI" panose="020B0604030504040204" pitchFamily="50" charset="-128"/>
              </a:endParaRPr>
            </a:p>
          </p:txBody>
        </p:sp>
        <p:cxnSp>
          <p:nvCxnSpPr>
            <p:cNvPr id="73" name="直線矢印コネクタ 72">
              <a:extLst>
                <a:ext uri="{FF2B5EF4-FFF2-40B4-BE49-F238E27FC236}">
                  <a16:creationId xmlns:a16="http://schemas.microsoft.com/office/drawing/2014/main" id="{ABD7B3DC-21D7-43B1-8AA7-9608B679BA06}"/>
                </a:ext>
              </a:extLst>
            </p:cNvPr>
            <p:cNvCxnSpPr>
              <a:cxnSpLocks/>
            </p:cNvCxnSpPr>
            <p:nvPr/>
          </p:nvCxnSpPr>
          <p:spPr>
            <a:xfrm>
              <a:off x="3165766" y="3139147"/>
              <a:ext cx="2578112" cy="0"/>
            </a:xfrm>
            <a:prstGeom prst="straightConnector1">
              <a:avLst/>
            </a:prstGeom>
            <a:ln w="101600" cap="rnd" cmpd="dbl">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83" name="図 82">
              <a:extLst>
                <a:ext uri="{FF2B5EF4-FFF2-40B4-BE49-F238E27FC236}">
                  <a16:creationId xmlns:a16="http://schemas.microsoft.com/office/drawing/2014/main" id="{D15FBE2F-26A9-4D63-AC9E-6B9506A8970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06522" y="3057107"/>
              <a:ext cx="451413" cy="243641"/>
            </a:xfrm>
            <a:prstGeom prst="rect">
              <a:avLst/>
            </a:prstGeom>
          </p:spPr>
        </p:pic>
        <p:sp>
          <p:nvSpPr>
            <p:cNvPr id="116" name="角丸四角形 143">
              <a:extLst>
                <a:ext uri="{FF2B5EF4-FFF2-40B4-BE49-F238E27FC236}">
                  <a16:creationId xmlns:a16="http://schemas.microsoft.com/office/drawing/2014/main" id="{8465946A-8ADC-401F-8ADB-235F14A92BC7}"/>
                </a:ext>
              </a:extLst>
            </p:cNvPr>
            <p:cNvSpPr/>
            <p:nvPr/>
          </p:nvSpPr>
          <p:spPr>
            <a:xfrm>
              <a:off x="-19221" y="3998778"/>
              <a:ext cx="1822404" cy="2929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a:solidFill>
                    <a:prstClr val="black"/>
                  </a:solidFill>
                  <a:latin typeface="Georgia"/>
                  <a:ea typeface="Meiryo UI"/>
                  <a:cs typeface="Times New Roman"/>
                </a:rPr>
                <a:t>ー</a:t>
              </a:r>
              <a:r>
                <a:rPr lang="en-US" altLang="ja-JP" sz="1100" b="1" kern="100">
                  <a:solidFill>
                    <a:prstClr val="black"/>
                  </a:solidFill>
                  <a:latin typeface="Georgia"/>
                  <a:ea typeface="Meiryo UI"/>
                  <a:cs typeface="Times New Roman"/>
                </a:rPr>
                <a:t>Stage</a:t>
              </a:r>
              <a:r>
                <a:rPr lang="ja-JP" altLang="en-US" sz="1100" b="1" kern="100">
                  <a:solidFill>
                    <a:prstClr val="black"/>
                  </a:solidFill>
                  <a:latin typeface="Georgia"/>
                  <a:ea typeface="Meiryo UI"/>
                  <a:cs typeface="Times New Roman"/>
                </a:rPr>
                <a:t>３：検証ー</a:t>
              </a:r>
              <a:endParaRPr lang="en-US" altLang="ja-JP" sz="1100" b="1" kern="100">
                <a:solidFill>
                  <a:prstClr val="black"/>
                </a:solidFill>
                <a:latin typeface="Georgia"/>
                <a:ea typeface="Meiryo UI"/>
                <a:cs typeface="Times New Roman"/>
              </a:endParaRPr>
            </a:p>
          </p:txBody>
        </p:sp>
        <p:sp>
          <p:nvSpPr>
            <p:cNvPr id="119" name="四角形: 角を丸くする 118">
              <a:extLst>
                <a:ext uri="{FF2B5EF4-FFF2-40B4-BE49-F238E27FC236}">
                  <a16:creationId xmlns:a16="http://schemas.microsoft.com/office/drawing/2014/main" id="{44B5CF10-5D8B-4096-9020-79FAB100D2D9}"/>
                </a:ext>
              </a:extLst>
            </p:cNvPr>
            <p:cNvSpPr/>
            <p:nvPr/>
          </p:nvSpPr>
          <p:spPr>
            <a:xfrm>
              <a:off x="1908499" y="4163380"/>
              <a:ext cx="1838022" cy="232595"/>
            </a:xfrm>
            <a:prstGeom prst="roundRect">
              <a:avLst>
                <a:gd name="adj" fmla="val 30054"/>
              </a:avLst>
            </a:prstGeom>
            <a:solidFill>
              <a:srgbClr val="F4E58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効果検証</a:t>
              </a:r>
              <a:endParaRPr kumimoji="1" lang="ja-JP" altLang="en-US" sz="1100" baseline="30000">
                <a:solidFill>
                  <a:schemeClr val="tx1"/>
                </a:solidFill>
              </a:endParaRPr>
            </a:p>
          </p:txBody>
        </p:sp>
        <p:sp>
          <p:nvSpPr>
            <p:cNvPr id="61" name="角丸四角形 143">
              <a:extLst>
                <a:ext uri="{FF2B5EF4-FFF2-40B4-BE49-F238E27FC236}">
                  <a16:creationId xmlns:a16="http://schemas.microsoft.com/office/drawing/2014/main" id="{2E422BEE-B018-47E2-BE02-A617199AD9B4}"/>
                </a:ext>
              </a:extLst>
            </p:cNvPr>
            <p:cNvSpPr/>
            <p:nvPr/>
          </p:nvSpPr>
          <p:spPr>
            <a:xfrm>
              <a:off x="-33337" y="3353817"/>
              <a:ext cx="1784492"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a:solidFill>
                    <a:prstClr val="black"/>
                  </a:solidFill>
                  <a:latin typeface="Georgia"/>
                  <a:ea typeface="Meiryo UI"/>
                  <a:cs typeface="Times New Roman"/>
                </a:rPr>
                <a:t>ー</a:t>
              </a:r>
              <a:r>
                <a:rPr lang="en-US" altLang="ja-JP" sz="1100" b="1" kern="100">
                  <a:solidFill>
                    <a:prstClr val="black"/>
                  </a:solidFill>
                  <a:latin typeface="Georgia"/>
                  <a:ea typeface="Meiryo UI"/>
                  <a:cs typeface="Times New Roman"/>
                </a:rPr>
                <a:t>Stage</a:t>
              </a:r>
              <a:r>
                <a:rPr lang="ja-JP" altLang="en-US" sz="1100" b="1" kern="100">
                  <a:solidFill>
                    <a:prstClr val="black"/>
                  </a:solidFill>
                  <a:latin typeface="Georgia"/>
                  <a:ea typeface="Meiryo UI"/>
                  <a:cs typeface="Times New Roman"/>
                </a:rPr>
                <a:t>２：実験ー</a:t>
              </a:r>
              <a:endParaRPr lang="en-US" altLang="ja-JP" sz="1100" b="1" kern="100">
                <a:solidFill>
                  <a:prstClr val="black"/>
                </a:solidFill>
                <a:latin typeface="Georgia"/>
                <a:ea typeface="Meiryo UI"/>
                <a:cs typeface="Times New Roman"/>
              </a:endParaRPr>
            </a:p>
          </p:txBody>
        </p:sp>
        <p:sp>
          <p:nvSpPr>
            <p:cNvPr id="47" name="四角形: 角を丸くする 46">
              <a:extLst>
                <a:ext uri="{FF2B5EF4-FFF2-40B4-BE49-F238E27FC236}">
                  <a16:creationId xmlns:a16="http://schemas.microsoft.com/office/drawing/2014/main" id="{5F01285B-DCD3-4B1C-83A8-0CCB214F04C3}"/>
                </a:ext>
              </a:extLst>
            </p:cNvPr>
            <p:cNvSpPr/>
            <p:nvPr/>
          </p:nvSpPr>
          <p:spPr>
            <a:xfrm>
              <a:off x="1910141" y="3673603"/>
              <a:ext cx="5238776" cy="216000"/>
            </a:xfrm>
            <a:prstGeom prst="roundRect">
              <a:avLst>
                <a:gd name="adj" fmla="val 30054"/>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1050">
                  <a:solidFill>
                    <a:schemeClr val="tx1"/>
                  </a:solidFill>
                </a:rPr>
                <a:t>実験</a:t>
              </a:r>
              <a:endParaRPr kumimoji="1" lang="ja-JP" altLang="en-US" sz="1050">
                <a:solidFill>
                  <a:schemeClr val="tx1"/>
                </a:solidFill>
              </a:endParaRPr>
            </a:p>
          </p:txBody>
        </p:sp>
        <p:sp>
          <p:nvSpPr>
            <p:cNvPr id="13" name="吹き出し: 円形 12">
              <a:extLst>
                <a:ext uri="{FF2B5EF4-FFF2-40B4-BE49-F238E27FC236}">
                  <a16:creationId xmlns:a16="http://schemas.microsoft.com/office/drawing/2014/main" id="{A0459B8F-D759-48C2-A6B0-065F0DCE74D8}"/>
                </a:ext>
              </a:extLst>
            </p:cNvPr>
            <p:cNvSpPr/>
            <p:nvPr/>
          </p:nvSpPr>
          <p:spPr>
            <a:xfrm>
              <a:off x="7169002" y="2130286"/>
              <a:ext cx="1440000" cy="380290"/>
            </a:xfrm>
            <a:prstGeom prst="wedgeEllipseCallout">
              <a:avLst>
                <a:gd name="adj1" fmla="val -53755"/>
                <a:gd name="adj2" fmla="val 36615"/>
              </a:avLst>
            </a:prstGeom>
            <a:solidFill>
              <a:srgbClr val="B7DEE8"/>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改良点①</a:t>
              </a:r>
            </a:p>
          </p:txBody>
        </p:sp>
        <p:sp>
          <p:nvSpPr>
            <p:cNvPr id="64" name="吹き出し: 円形 63">
              <a:extLst>
                <a:ext uri="{FF2B5EF4-FFF2-40B4-BE49-F238E27FC236}">
                  <a16:creationId xmlns:a16="http://schemas.microsoft.com/office/drawing/2014/main" id="{E8A355AA-8233-491C-AB46-CC95759AE8B8}"/>
                </a:ext>
              </a:extLst>
            </p:cNvPr>
            <p:cNvSpPr/>
            <p:nvPr/>
          </p:nvSpPr>
          <p:spPr>
            <a:xfrm>
              <a:off x="3818616" y="3990314"/>
              <a:ext cx="1440000" cy="380290"/>
            </a:xfrm>
            <a:prstGeom prst="wedgeEllipseCallout">
              <a:avLst>
                <a:gd name="adj1" fmla="val -53755"/>
                <a:gd name="adj2" fmla="val 36615"/>
              </a:avLst>
            </a:prstGeom>
            <a:solidFill>
              <a:srgbClr val="B7DEE8"/>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改良点②</a:t>
              </a:r>
            </a:p>
          </p:txBody>
        </p:sp>
        <p:sp>
          <p:nvSpPr>
            <p:cNvPr id="68" name="角丸四角形 143">
              <a:extLst>
                <a:ext uri="{FF2B5EF4-FFF2-40B4-BE49-F238E27FC236}">
                  <a16:creationId xmlns:a16="http://schemas.microsoft.com/office/drawing/2014/main" id="{44706940-AEBB-4775-9903-E8C086AF8CE7}"/>
                </a:ext>
              </a:extLst>
            </p:cNvPr>
            <p:cNvSpPr/>
            <p:nvPr/>
          </p:nvSpPr>
          <p:spPr>
            <a:xfrm>
              <a:off x="684" y="1856993"/>
              <a:ext cx="1784492"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a:solidFill>
                    <a:prstClr val="black"/>
                  </a:solidFill>
                  <a:latin typeface="Georgia"/>
                  <a:ea typeface="Meiryo UI"/>
                  <a:cs typeface="Times New Roman"/>
                </a:rPr>
                <a:t>新技術導入フロー</a:t>
              </a:r>
              <a:endParaRPr lang="en-US" altLang="ja-JP" sz="1200" b="1" kern="100">
                <a:solidFill>
                  <a:prstClr val="black"/>
                </a:solidFill>
                <a:latin typeface="Georgia"/>
                <a:ea typeface="Meiryo UI"/>
                <a:cs typeface="Times New Roman"/>
              </a:endParaRPr>
            </a:p>
          </p:txBody>
        </p:sp>
        <p:sp>
          <p:nvSpPr>
            <p:cNvPr id="69" name="テキスト ボックス 68">
              <a:extLst>
                <a:ext uri="{FF2B5EF4-FFF2-40B4-BE49-F238E27FC236}">
                  <a16:creationId xmlns:a16="http://schemas.microsoft.com/office/drawing/2014/main" id="{E6385238-C00C-4513-A3D7-AC83E4401BF9}"/>
                </a:ext>
              </a:extLst>
            </p:cNvPr>
            <p:cNvSpPr txBox="1"/>
            <p:nvPr/>
          </p:nvSpPr>
          <p:spPr>
            <a:xfrm>
              <a:off x="7233859" y="3361297"/>
              <a:ext cx="1978970" cy="584775"/>
            </a:xfrm>
            <a:prstGeom prst="rect">
              <a:avLst/>
            </a:prstGeom>
            <a:noFill/>
          </p:spPr>
          <p:txBody>
            <a:bodyPr wrap="square" rtlCol="0">
              <a:spAutoFit/>
            </a:bodyPr>
            <a:lstStyle/>
            <a:p>
              <a:r>
                <a:rPr lang="en-US" altLang="ja-JP" sz="800">
                  <a:latin typeface="Meiryo UI" panose="020B0604030504040204" pitchFamily="50" charset="-128"/>
                  <a:ea typeface="Meiryo UI" panose="020B0604030504040204" pitchFamily="50" charset="-128"/>
                </a:rPr>
                <a:t>※1</a:t>
              </a:r>
            </a:p>
            <a:p>
              <a:r>
                <a:rPr lang="ja-JP" altLang="en-US" sz="800">
                  <a:latin typeface="Meiryo UI" panose="020B0604030504040204" pitchFamily="50" charset="-128"/>
                  <a:ea typeface="Meiryo UI" panose="020B0604030504040204" pitchFamily="50" charset="-128"/>
                </a:rPr>
                <a:t>実証事業推進チーム大阪（大阪府、大阪市、大阪商工会議所で組織）、大阪大学と取り組む共創の場形成支援プログラム等</a:t>
              </a:r>
            </a:p>
          </p:txBody>
        </p:sp>
      </p:grpSp>
      <p:sp>
        <p:nvSpPr>
          <p:cNvPr id="60" name="テキスト ボックス 59">
            <a:extLst>
              <a:ext uri="{FF2B5EF4-FFF2-40B4-BE49-F238E27FC236}">
                <a16:creationId xmlns:a16="http://schemas.microsoft.com/office/drawing/2014/main" id="{68F48785-62BC-499A-8EBA-C06651A8F86B}"/>
              </a:ext>
            </a:extLst>
          </p:cNvPr>
          <p:cNvSpPr txBox="1"/>
          <p:nvPr/>
        </p:nvSpPr>
        <p:spPr>
          <a:xfrm>
            <a:off x="1704257" y="3888211"/>
            <a:ext cx="2091522" cy="246221"/>
          </a:xfrm>
          <a:prstGeom prst="rect">
            <a:avLst/>
          </a:prstGeom>
          <a:noFill/>
        </p:spPr>
        <p:txBody>
          <a:bodyPr wrap="square">
            <a:spAutoFit/>
          </a:bodyPr>
          <a:lstStyle/>
          <a:p>
            <a:r>
              <a:rPr kumimoji="1" lang="ja-JP" altLang="en-US" sz="1000">
                <a:latin typeface="Meiryo UI" panose="020B0604030504040204" pitchFamily="50" charset="-128"/>
                <a:ea typeface="Meiryo UI" panose="020B0604030504040204" pitchFamily="50" charset="-128"/>
              </a:rPr>
              <a:t>技術管理委員会（新技術部会）</a:t>
            </a:r>
            <a:endParaRPr lang="ja-JP" altLang="en-US" sz="1000"/>
          </a:p>
        </p:txBody>
      </p:sp>
      <p:sp>
        <p:nvSpPr>
          <p:cNvPr id="67" name="テキスト ボックス 66">
            <a:extLst>
              <a:ext uri="{FF2B5EF4-FFF2-40B4-BE49-F238E27FC236}">
                <a16:creationId xmlns:a16="http://schemas.microsoft.com/office/drawing/2014/main" id="{33961260-8B1C-4F3F-B160-D5C8DA78CFCC}"/>
              </a:ext>
            </a:extLst>
          </p:cNvPr>
          <p:cNvSpPr txBox="1"/>
          <p:nvPr/>
        </p:nvSpPr>
        <p:spPr>
          <a:xfrm>
            <a:off x="4494366" y="1357463"/>
            <a:ext cx="4537076" cy="507831"/>
          </a:xfrm>
          <a:prstGeom prst="rect">
            <a:avLst/>
          </a:prstGeom>
          <a:noFill/>
          <a:ln>
            <a:noFill/>
          </a:ln>
        </p:spPr>
        <p:txBody>
          <a:bodyPr wrap="square" lIns="72000" tIns="0" rIns="72000" bIns="0" rtlCol="0" anchor="ctr">
            <a:spAutoFit/>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lang="ja-JP" altLang="en-US" sz="1100">
                <a:latin typeface="Meiryo UI" panose="020B0604030504040204" pitchFamily="50" charset="-128"/>
                <a:ea typeface="Meiryo UI" panose="020B0604030504040204" pitchFamily="50" charset="-128"/>
                <a:cs typeface="Meiryo UI" panose="020B0604030504040204" pitchFamily="50" charset="-128"/>
              </a:rPr>
              <a:t>将来の人材不足を補えるよう業務の効率性といったニーズが高まっていく中、新技術を掘り起こし、導入を拡大させていくことが必要</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143">
            <a:extLst>
              <a:ext uri="{FF2B5EF4-FFF2-40B4-BE49-F238E27FC236}">
                <a16:creationId xmlns:a16="http://schemas.microsoft.com/office/drawing/2014/main" id="{37D19DC3-E605-4888-9D9F-78BB3FA28D0D}"/>
              </a:ext>
            </a:extLst>
          </p:cNvPr>
          <p:cNvSpPr/>
          <p:nvPr/>
        </p:nvSpPr>
        <p:spPr>
          <a:xfrm>
            <a:off x="0" y="4389758"/>
            <a:ext cx="3038814"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a:solidFill>
                  <a:prstClr val="black"/>
                </a:solidFill>
                <a:latin typeface="Georgia"/>
                <a:ea typeface="Meiryo UI"/>
                <a:cs typeface="Times New Roman"/>
              </a:rPr>
              <a:t>新技術の掘り起こし、導入の拡大に向けて</a:t>
            </a:r>
            <a:endParaRPr lang="en-US" altLang="ja-JP" sz="1200" b="1" kern="100">
              <a:solidFill>
                <a:prstClr val="black"/>
              </a:solidFill>
              <a:latin typeface="Georgia"/>
              <a:ea typeface="Meiryo UI"/>
              <a:cs typeface="Times New Roman"/>
            </a:endParaRPr>
          </a:p>
        </p:txBody>
      </p:sp>
      <p:grpSp>
        <p:nvGrpSpPr>
          <p:cNvPr id="21" name="グループ化 20">
            <a:extLst>
              <a:ext uri="{FF2B5EF4-FFF2-40B4-BE49-F238E27FC236}">
                <a16:creationId xmlns:a16="http://schemas.microsoft.com/office/drawing/2014/main" id="{CAC1A763-D1B9-957E-8611-5ACABFC04D58}"/>
              </a:ext>
            </a:extLst>
          </p:cNvPr>
          <p:cNvGrpSpPr/>
          <p:nvPr/>
        </p:nvGrpSpPr>
        <p:grpSpPr>
          <a:xfrm>
            <a:off x="48257" y="4605905"/>
            <a:ext cx="9025554" cy="1667428"/>
            <a:chOff x="48257" y="5360383"/>
            <a:chExt cx="9025554" cy="1667428"/>
          </a:xfrm>
        </p:grpSpPr>
        <p:sp>
          <p:nvSpPr>
            <p:cNvPr id="25" name="テキスト ボックス 24">
              <a:extLst>
                <a:ext uri="{FF2B5EF4-FFF2-40B4-BE49-F238E27FC236}">
                  <a16:creationId xmlns:a16="http://schemas.microsoft.com/office/drawing/2014/main" id="{C53BFDA3-2334-C3A5-3690-2DC1B968A573}"/>
                </a:ext>
              </a:extLst>
            </p:cNvPr>
            <p:cNvSpPr txBox="1"/>
            <p:nvPr/>
          </p:nvSpPr>
          <p:spPr>
            <a:xfrm>
              <a:off x="3673811" y="6127565"/>
              <a:ext cx="5400000" cy="900246"/>
            </a:xfrm>
            <a:prstGeom prst="rect">
              <a:avLst/>
            </a:prstGeom>
            <a:solidFill>
              <a:schemeClr val="bg1">
                <a:lumMod val="95000"/>
              </a:schemeClr>
            </a:solidFill>
          </p:spPr>
          <p:txBody>
            <a:bodyPr wrap="square" rtlCol="0">
              <a:spAutoFit/>
            </a:bodyPr>
            <a:lstStyle/>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導入コスト</a:t>
              </a:r>
              <a:r>
                <a:rPr kumimoji="1" lang="en-US" altLang="ja-JP" sz="1050" b="1">
                  <a:latin typeface="Meiryo UI" panose="020B0604030504040204" pitchFamily="50" charset="-128"/>
                  <a:ea typeface="Meiryo UI" panose="020B0604030504040204" pitchFamily="50" charset="-128"/>
                </a:rPr>
                <a:t>&gt;</a:t>
              </a:r>
              <a:r>
                <a:rPr kumimoji="1" lang="ja-JP" altLang="en-US" sz="1050" b="1">
                  <a:latin typeface="Meiryo UI" panose="020B0604030504040204" pitchFamily="50" charset="-128"/>
                  <a:ea typeface="Meiryo UI" panose="020B0604030504040204" pitchFamily="50" charset="-128"/>
                </a:rPr>
                <a:t>　　　　　　 </a:t>
              </a:r>
              <a:r>
                <a:rPr kumimoji="1" lang="ja-JP" altLang="en-US" sz="1050">
                  <a:latin typeface="Meiryo UI" panose="020B0604030504040204" pitchFamily="50" charset="-128"/>
                  <a:ea typeface="Meiryo UI" panose="020B0604030504040204" pitchFamily="50" charset="-128"/>
                </a:rPr>
                <a:t>直近だけでなく、ロングスパン</a:t>
              </a:r>
              <a:r>
                <a:rPr lang="ja-JP" altLang="en-US" sz="1050">
                  <a:latin typeface="Meiryo UI" panose="020B0604030504040204" pitchFamily="50" charset="-128"/>
                  <a:ea typeface="Meiryo UI" panose="020B0604030504040204" pitchFamily="50" charset="-128"/>
                </a:rPr>
                <a:t>（</a:t>
              </a:r>
              <a:r>
                <a:rPr lang="en-US" altLang="ja-JP" sz="1050">
                  <a:latin typeface="Meiryo UI" panose="020B0604030504040204" pitchFamily="50" charset="-128"/>
                  <a:ea typeface="Meiryo UI" panose="020B0604030504040204" pitchFamily="50" charset="-128"/>
                </a:rPr>
                <a:t>30</a:t>
              </a:r>
              <a:r>
                <a:rPr lang="ja-JP" altLang="en-US" sz="1050">
                  <a:latin typeface="Meiryo UI" panose="020B0604030504040204" pitchFamily="50" charset="-128"/>
                  <a:ea typeface="Meiryo UI" panose="020B0604030504040204" pitchFamily="50" charset="-128"/>
                </a:rPr>
                <a:t>年以上）で</a:t>
              </a:r>
              <a:r>
                <a:rPr kumimoji="1" lang="en-US" altLang="ja-JP" sz="1050">
                  <a:latin typeface="Meiryo UI" panose="020B0604030504040204" pitchFamily="50" charset="-128"/>
                  <a:ea typeface="Meiryo UI" panose="020B0604030504040204" pitchFamily="50" charset="-128"/>
                </a:rPr>
                <a:t>B/C</a:t>
              </a:r>
              <a:r>
                <a:rPr kumimoji="1" lang="ja-JP" altLang="en-US" sz="1050">
                  <a:latin typeface="Meiryo UI" panose="020B0604030504040204" pitchFamily="50" charset="-128"/>
                  <a:ea typeface="Meiryo UI" panose="020B0604030504040204" pitchFamily="50" charset="-128"/>
                </a:rPr>
                <a:t>を算出⇒評価</a:t>
              </a:r>
              <a:br>
                <a:rPr kumimoji="1" lang="en-US" altLang="ja-JP" sz="1050">
                  <a:latin typeface="Meiryo UI" panose="020B0604030504040204" pitchFamily="50" charset="-128"/>
                  <a:ea typeface="Meiryo UI" panose="020B0604030504040204" pitchFamily="50" charset="-128"/>
                </a:rPr>
              </a:br>
              <a:r>
                <a:rPr kumimoji="1" lang="ja-JP" altLang="en-US" sz="1050">
                  <a:latin typeface="Meiryo UI" panose="020B0604030504040204" pitchFamily="50" charset="-128"/>
                  <a:ea typeface="Meiryo UI" panose="020B0604030504040204" pitchFamily="50" charset="-128"/>
                </a:rPr>
                <a:t>　　　　　　　　　　　　　　　　</a:t>
              </a: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職員のコスト削減額の導入を検討</a:t>
              </a:r>
              <a:r>
                <a:rPr kumimoji="1" lang="ja-JP" altLang="en-US" sz="1050">
                  <a:latin typeface="Meiryo UI" panose="020B0604030504040204" pitchFamily="50" charset="-128"/>
                  <a:ea typeface="Meiryo UI" panose="020B0604030504040204" pitchFamily="50" charset="-128"/>
                </a:rPr>
                <a:t>　</a:t>
              </a:r>
              <a:endParaRPr kumimoji="1" lang="en-US" altLang="ja-JP" sz="1050">
                <a:latin typeface="Meiryo UI" panose="020B0604030504040204" pitchFamily="50" charset="-128"/>
                <a:ea typeface="Meiryo UI" panose="020B0604030504040204" pitchFamily="50" charset="-128"/>
              </a:endParaRPr>
            </a:p>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効　　果</a:t>
              </a:r>
              <a:r>
                <a:rPr kumimoji="1" lang="en-US" altLang="ja-JP" sz="1050" b="1">
                  <a:latin typeface="Meiryo UI" panose="020B0604030504040204" pitchFamily="50" charset="-128"/>
                  <a:ea typeface="Meiryo UI" panose="020B0604030504040204" pitchFamily="50" charset="-128"/>
                </a:rPr>
                <a:t>&gt;</a:t>
              </a:r>
              <a:r>
                <a:rPr kumimoji="1" lang="ja-JP" altLang="en-US" sz="1050" b="1">
                  <a:latin typeface="Meiryo UI" panose="020B0604030504040204" pitchFamily="50" charset="-128"/>
                  <a:ea typeface="Meiryo UI" panose="020B0604030504040204" pitchFamily="50" charset="-128"/>
                </a:rPr>
                <a:t>　　</a:t>
              </a:r>
              <a:r>
                <a:rPr kumimoji="1" lang="ja-JP" altLang="en-US" sz="1050">
                  <a:latin typeface="Meiryo UI" panose="020B0604030504040204" pitchFamily="50" charset="-128"/>
                  <a:ea typeface="Meiryo UI" panose="020B0604030504040204" pitchFamily="50" charset="-128"/>
                </a:rPr>
                <a:t>　　　　　　効率性、品質、精度向上となるか</a:t>
              </a:r>
              <a:endParaRPr kumimoji="1" lang="en-US" altLang="ja-JP" sz="1050">
                <a:latin typeface="Meiryo UI" panose="020B0604030504040204" pitchFamily="50" charset="-128"/>
                <a:ea typeface="Meiryo UI" panose="020B0604030504040204" pitchFamily="50" charset="-128"/>
              </a:endParaRPr>
            </a:p>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最適な技術の追求</a:t>
              </a:r>
              <a:r>
                <a:rPr lang="en-US" altLang="ja-JP" sz="1050" b="1">
                  <a:latin typeface="Meiryo UI" panose="020B0604030504040204" pitchFamily="50" charset="-128"/>
                  <a:ea typeface="Meiryo UI" panose="020B0604030504040204" pitchFamily="50" charset="-128"/>
                </a:rPr>
                <a:t>&gt;</a:t>
              </a:r>
              <a:r>
                <a:rPr lang="ja-JP" altLang="en-US" sz="1050" b="1">
                  <a:latin typeface="Meiryo UI" panose="020B0604030504040204" pitchFamily="50" charset="-128"/>
                  <a:ea typeface="Meiryo UI" panose="020B0604030504040204" pitchFamily="50" charset="-128"/>
                </a:rPr>
                <a:t>　</a:t>
              </a:r>
              <a:r>
                <a:rPr lang="ja-JP" altLang="en-US" sz="1050">
                  <a:latin typeface="Meiryo UI" panose="020B0604030504040204" pitchFamily="50" charset="-128"/>
                  <a:ea typeface="Meiryo UI" panose="020B0604030504040204" pitchFamily="50" charset="-128"/>
                </a:rPr>
                <a:t>後発の類似技術にも常に意識を向け、機会損失を防ぐ</a:t>
              </a:r>
              <a:endParaRPr lang="en-US" altLang="ja-JP" sz="1050">
                <a:latin typeface="Meiryo UI" panose="020B0604030504040204" pitchFamily="50" charset="-128"/>
                <a:ea typeface="Meiryo UI" panose="020B0604030504040204" pitchFamily="50" charset="-128"/>
              </a:endParaRPr>
            </a:p>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課　　題</a:t>
              </a:r>
              <a:r>
                <a:rPr kumimoji="1" lang="en-US" altLang="ja-JP" sz="1050" b="1">
                  <a:latin typeface="Meiryo UI" panose="020B0604030504040204" pitchFamily="50" charset="-128"/>
                  <a:ea typeface="Meiryo UI" panose="020B0604030504040204" pitchFamily="50" charset="-128"/>
                </a:rPr>
                <a:t>&gt;</a:t>
              </a:r>
              <a:r>
                <a:rPr kumimoji="1" lang="ja-JP" altLang="en-US" sz="1050" b="1">
                  <a:latin typeface="Meiryo UI" panose="020B0604030504040204" pitchFamily="50" charset="-128"/>
                  <a:ea typeface="Meiryo UI" panose="020B0604030504040204" pitchFamily="50" charset="-128"/>
                </a:rPr>
                <a:t>　　</a:t>
              </a:r>
              <a:r>
                <a:rPr kumimoji="1" lang="ja-JP" altLang="en-US" sz="1050">
                  <a:latin typeface="Meiryo UI" panose="020B0604030504040204" pitchFamily="50" charset="-128"/>
                  <a:ea typeface="Meiryo UI" panose="020B0604030504040204" pitchFamily="50" charset="-128"/>
                </a:rPr>
                <a:t>　　　　　　</a:t>
              </a:r>
              <a:r>
                <a:rPr lang="ja-JP" altLang="en-US" sz="1050">
                  <a:latin typeface="Meiryo UI" panose="020B0604030504040204" pitchFamily="50" charset="-128"/>
                  <a:ea typeface="Meiryo UI" panose="020B0604030504040204" pitchFamily="50" charset="-128"/>
                </a:rPr>
                <a:t>検証結果として使い勝手や新たな課題を公表</a:t>
              </a:r>
              <a:endParaRPr kumimoji="1" lang="en-US" altLang="ja-JP" sz="105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7D71009-FF9B-A395-AF36-508403AD76C6}"/>
                </a:ext>
              </a:extLst>
            </p:cNvPr>
            <p:cNvSpPr txBox="1"/>
            <p:nvPr/>
          </p:nvSpPr>
          <p:spPr>
            <a:xfrm>
              <a:off x="48257" y="6127564"/>
              <a:ext cx="3312000" cy="900245"/>
            </a:xfrm>
            <a:prstGeom prst="rect">
              <a:avLst/>
            </a:prstGeom>
            <a:solidFill>
              <a:schemeClr val="bg1">
                <a:lumMod val="95000"/>
              </a:schemeClr>
            </a:solidFill>
          </p:spPr>
          <p:txBody>
            <a:bodyPr wrap="square" rtlCol="0" anchor="ctr">
              <a:noAutofit/>
            </a:bodyPr>
            <a:lstStyle/>
            <a:p>
              <a:r>
                <a:rPr kumimoji="1" lang="ja-JP" altLang="en-US" sz="1050">
                  <a:latin typeface="Meiryo UI" panose="020B0604030504040204" pitchFamily="50" charset="-128"/>
                  <a:ea typeface="Meiryo UI" panose="020B0604030504040204" pitchFamily="50" charset="-128"/>
                </a:rPr>
                <a:t>改良点②</a:t>
              </a: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効果検証時の評価項目</a:t>
              </a:r>
              <a:r>
                <a:rPr kumimoji="1" lang="en-US" altLang="ja-JP" sz="1050">
                  <a:latin typeface="Meiryo UI" panose="020B0604030504040204" pitchFamily="50" charset="-128"/>
                  <a:ea typeface="Meiryo UI" panose="020B0604030504040204" pitchFamily="50" charset="-128"/>
                </a:rPr>
                <a:t>】</a:t>
              </a:r>
            </a:p>
            <a:p>
              <a:r>
                <a:rPr lang="ja-JP" altLang="en-US" sz="800">
                  <a:latin typeface="Meiryo UI" panose="020B0604030504040204" pitchFamily="50" charset="-128"/>
                  <a:ea typeface="Meiryo UI" panose="020B0604030504040204" pitchFamily="50" charset="-128"/>
                </a:rPr>
                <a:t>現在</a:t>
              </a:r>
              <a:r>
                <a:rPr kumimoji="1" lang="ja-JP" altLang="en-US" sz="800">
                  <a:latin typeface="Meiryo UI" panose="020B0604030504040204" pitchFamily="50" charset="-128"/>
                  <a:ea typeface="Meiryo UI" panose="020B0604030504040204" pitchFamily="50" charset="-128"/>
                </a:rPr>
                <a:t>　維持管理に関する新技術について、</a:t>
              </a:r>
            </a:p>
            <a:p>
              <a:r>
                <a:rPr kumimoji="1" lang="ja-JP" altLang="en-US" sz="1050" b="1">
                  <a:latin typeface="Meiryo UI" panose="020B0604030504040204" pitchFamily="50" charset="-128"/>
                  <a:ea typeface="Meiryo UI" panose="020B0604030504040204" pitchFamily="50" charset="-128"/>
                </a:rPr>
                <a:t>　　　コスト縮減、有用性、省力化</a:t>
              </a:r>
              <a:r>
                <a:rPr kumimoji="1" lang="ja-JP" altLang="en-US" sz="1050">
                  <a:latin typeface="Meiryo UI" panose="020B0604030504040204" pitchFamily="50" charset="-128"/>
                  <a:ea typeface="Meiryo UI" panose="020B0604030504040204" pitchFamily="50" charset="-128"/>
                </a:rPr>
                <a:t>を追及</a:t>
              </a:r>
              <a:endParaRPr kumimoji="1" lang="en-US" altLang="ja-JP" sz="1050">
                <a:latin typeface="Meiryo UI" panose="020B0604030504040204" pitchFamily="50" charset="-128"/>
                <a:ea typeface="Meiryo UI" panose="020B0604030504040204" pitchFamily="50" charset="-128"/>
              </a:endParaRPr>
            </a:p>
            <a:p>
              <a:r>
                <a:rPr lang="ja-JP" altLang="en-US" sz="1050">
                  <a:solidFill>
                    <a:srgbClr val="FF0000"/>
                  </a:solidFill>
                  <a:latin typeface="Meiryo UI" panose="020B0604030504040204" pitchFamily="50" charset="-128"/>
                  <a:ea typeface="Meiryo UI" panose="020B0604030504040204" pitchFamily="50" charset="-128"/>
                </a:rPr>
                <a:t>　　　</a:t>
              </a:r>
              <a:r>
                <a:rPr kumimoji="1" lang="ja-JP" altLang="en-US" sz="1050">
                  <a:solidFill>
                    <a:srgbClr val="FF0000"/>
                  </a:solidFill>
                  <a:latin typeface="Meiryo UI" panose="020B0604030504040204" pitchFamily="50" charset="-128"/>
                  <a:ea typeface="Meiryo UI" panose="020B0604030504040204" pitchFamily="50" charset="-128"/>
                </a:rPr>
                <a:t>　</a:t>
              </a:r>
              <a:endParaRPr kumimoji="1" lang="en-US" altLang="ja-JP" sz="1050">
                <a:solidFill>
                  <a:srgbClr val="FF0000"/>
                </a:solidFill>
                <a:latin typeface="Meiryo UI" panose="020B0604030504040204" pitchFamily="50" charset="-128"/>
                <a:ea typeface="Meiryo UI" panose="020B0604030504040204" pitchFamily="50" charset="-128"/>
              </a:endParaRPr>
            </a:p>
            <a:p>
              <a:endParaRPr kumimoji="1" lang="en-US" altLang="ja-JP" sz="105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0F36B1F9-CB69-6379-58DF-68714D9F7733}"/>
                </a:ext>
              </a:extLst>
            </p:cNvPr>
            <p:cNvSpPr txBox="1"/>
            <p:nvPr/>
          </p:nvSpPr>
          <p:spPr>
            <a:xfrm>
              <a:off x="185953" y="5422254"/>
              <a:ext cx="2944788" cy="305596"/>
            </a:xfrm>
            <a:prstGeom prst="rect">
              <a:avLst/>
            </a:prstGeom>
            <a:noFill/>
          </p:spPr>
          <p:txBody>
            <a:bodyPr wrap="square" rtlCol="0">
              <a:spAutoFit/>
            </a:bodyPr>
            <a:lstStyle/>
            <a:p>
              <a:pPr>
                <a:lnSpc>
                  <a:spcPts val="1900"/>
                </a:lnSpc>
              </a:pPr>
              <a:endParaRPr kumimoji="1" lang="en-US" altLang="ja-JP" sz="1200">
                <a:latin typeface="Meiryo UI" panose="020B0604030504040204" pitchFamily="50" charset="-128"/>
                <a:ea typeface="Meiryo UI" panose="020B0604030504040204" pitchFamily="50" charset="-128"/>
              </a:endParaRPr>
            </a:p>
          </p:txBody>
        </p:sp>
        <p:sp>
          <p:nvSpPr>
            <p:cNvPr id="28" name="二等辺三角形 27">
              <a:extLst>
                <a:ext uri="{FF2B5EF4-FFF2-40B4-BE49-F238E27FC236}">
                  <a16:creationId xmlns:a16="http://schemas.microsoft.com/office/drawing/2014/main" id="{9A25E050-7709-6A90-0F15-DBE2C676039D}"/>
                </a:ext>
              </a:extLst>
            </p:cNvPr>
            <p:cNvSpPr/>
            <p:nvPr/>
          </p:nvSpPr>
          <p:spPr>
            <a:xfrm rot="5400000">
              <a:off x="3267247" y="5642125"/>
              <a:ext cx="562925" cy="207816"/>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4CC69A-AEB5-8AE6-753D-5E2B1E317EA5}"/>
                </a:ext>
              </a:extLst>
            </p:cNvPr>
            <p:cNvSpPr txBox="1"/>
            <p:nvPr/>
          </p:nvSpPr>
          <p:spPr>
            <a:xfrm>
              <a:off x="3673810" y="5360383"/>
              <a:ext cx="5400000" cy="738664"/>
            </a:xfrm>
            <a:prstGeom prst="rect">
              <a:avLst/>
            </a:prstGeom>
            <a:solidFill>
              <a:schemeClr val="bg1">
                <a:lumMod val="95000"/>
              </a:schemeClr>
            </a:solidFill>
          </p:spPr>
          <p:txBody>
            <a:bodyPr wrap="square" rtlCol="0">
              <a:spAutoFit/>
            </a:bodyPr>
            <a:lstStyle/>
            <a:p>
              <a:r>
                <a:rPr lang="ja-JP" altLang="en-US" sz="1050" b="1">
                  <a:latin typeface="Meiryo UI" panose="020B0604030504040204" pitchFamily="50" charset="-128"/>
                  <a:ea typeface="Meiryo UI" panose="020B0604030504040204" pitchFamily="50" charset="-128"/>
                </a:rPr>
                <a:t>ニーズ・シーズの提案の機会を広げ、新技術を掘り起こしていく</a:t>
              </a:r>
              <a:endParaRPr lang="en-US" altLang="ja-JP" sz="1050" b="1">
                <a:latin typeface="Meiryo UI" panose="020B0604030504040204" pitchFamily="50" charset="-128"/>
                <a:ea typeface="Meiryo UI" panose="020B0604030504040204" pitchFamily="50" charset="-128"/>
              </a:endParaRPr>
            </a:p>
            <a:p>
              <a:pPr marL="87313" indent="-87313">
                <a:buFont typeface="Arial" panose="020B0604020202020204" pitchFamily="34" charset="0"/>
                <a:buChar char="•"/>
              </a:pPr>
              <a:r>
                <a:rPr lang="ja-JP" altLang="en-US" sz="1050">
                  <a:latin typeface="Meiryo UI" panose="020B0604030504040204" pitchFamily="50" charset="-128"/>
                  <a:ea typeface="Meiryo UI" panose="020B0604030504040204" pitchFamily="50" charset="-128"/>
                </a:rPr>
                <a:t>募集時に課題を有している事業の現状規模（点検費、従事時間等）を提示</a:t>
              </a:r>
              <a:endParaRPr lang="en-US" altLang="ja-JP" sz="1050">
                <a:latin typeface="Meiryo UI" panose="020B0604030504040204" pitchFamily="50" charset="-128"/>
                <a:ea typeface="Meiryo UI" panose="020B0604030504040204" pitchFamily="50" charset="-128"/>
              </a:endParaRPr>
            </a:p>
            <a:p>
              <a:pPr marL="87313" indent="-87313">
                <a:buFont typeface="Arial" panose="020B0604020202020204" pitchFamily="34" charset="0"/>
                <a:buChar char="•"/>
              </a:pPr>
              <a:r>
                <a:rPr lang="ja-JP" altLang="en-US" sz="1050">
                  <a:solidFill>
                    <a:schemeClr val="tx1"/>
                  </a:solidFill>
                  <a:latin typeface="Meiryo UI" panose="020B0604030504040204" pitchFamily="50" charset="-128"/>
                  <a:ea typeface="Meiryo UI" panose="020B0604030504040204" pitchFamily="50" charset="-128"/>
                </a:rPr>
                <a:t>大学・企業等との包括協定・維持管理</a:t>
              </a:r>
              <a:r>
                <a:rPr lang="en-US" altLang="ja-JP" sz="1050">
                  <a:solidFill>
                    <a:schemeClr val="tx1"/>
                  </a:solidFill>
                  <a:latin typeface="Meiryo UI" panose="020B0604030504040204" pitchFamily="50" charset="-128"/>
                  <a:ea typeface="Meiryo UI" panose="020B0604030504040204" pitchFamily="50" charset="-128"/>
                </a:rPr>
                <a:t>PF</a:t>
              </a:r>
              <a:r>
                <a:rPr lang="ja-JP" altLang="en-US" sz="1050">
                  <a:solidFill>
                    <a:schemeClr val="tx1"/>
                  </a:solidFill>
                  <a:latin typeface="Meiryo UI" panose="020B0604030504040204" pitchFamily="50" charset="-128"/>
                  <a:ea typeface="Meiryo UI" panose="020B0604030504040204" pitchFamily="50" charset="-128"/>
                </a:rPr>
                <a:t>、インフラメンテナンス国民会議、新技術講習会（企業からの発表）</a:t>
              </a:r>
              <a:r>
                <a:rPr lang="en-US" altLang="ja-JP" sz="1050">
                  <a:latin typeface="Meiryo UI" panose="020B0604030504040204" pitchFamily="50" charset="-128"/>
                  <a:ea typeface="Meiryo UI" panose="020B0604030504040204" pitchFamily="50" charset="-128"/>
                </a:rPr>
                <a:t> </a:t>
              </a:r>
              <a:r>
                <a:rPr lang="ja-JP" altLang="en-US" sz="1050">
                  <a:solidFill>
                    <a:schemeClr val="tx1"/>
                  </a:solidFill>
                  <a:latin typeface="Meiryo UI" panose="020B0604030504040204" pitchFamily="50" charset="-128"/>
                  <a:ea typeface="Meiryo UI" panose="020B0604030504040204" pitchFamily="50" charset="-128"/>
                </a:rPr>
                <a:t>などを最大限活用する</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CD2D129-81A8-F9C2-4AC9-D68EA4857251}"/>
                </a:ext>
              </a:extLst>
            </p:cNvPr>
            <p:cNvSpPr txBox="1"/>
            <p:nvPr/>
          </p:nvSpPr>
          <p:spPr>
            <a:xfrm>
              <a:off x="48257" y="5367769"/>
              <a:ext cx="3312000" cy="715581"/>
            </a:xfrm>
            <a:prstGeom prst="rect">
              <a:avLst/>
            </a:prstGeom>
            <a:solidFill>
              <a:schemeClr val="bg1">
                <a:lumMod val="95000"/>
              </a:schemeClr>
            </a:solid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改良点①</a:t>
              </a: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ニーズ・シーズの提案の場</a:t>
              </a:r>
              <a:r>
                <a:rPr kumimoji="1" lang="en-US" altLang="ja-JP" sz="1050">
                  <a:latin typeface="Meiryo UI" panose="020B0604030504040204" pitchFamily="50" charset="-128"/>
                  <a:ea typeface="Meiryo UI" panose="020B0604030504040204" pitchFamily="50" charset="-128"/>
                </a:rPr>
                <a:t>】</a:t>
              </a:r>
            </a:p>
            <a:p>
              <a:r>
                <a:rPr kumimoji="1" lang="ja-JP" altLang="en-US" sz="1000">
                  <a:latin typeface="Meiryo UI" panose="020B0604030504040204" pitchFamily="50" charset="-128"/>
                  <a:ea typeface="Meiryo UI" panose="020B0604030504040204" pitchFamily="50" charset="-128"/>
                </a:rPr>
                <a:t>現在　・府ホームページでの募集</a:t>
              </a:r>
              <a:endParaRPr kumimoji="1" lang="en-US" altLang="ja-JP" sz="100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　　　　</a:t>
              </a:r>
              <a:r>
                <a:rPr kumimoji="1" lang="ja-JP" altLang="en-US" sz="1000">
                  <a:latin typeface="Meiryo UI" panose="020B0604030504040204" pitchFamily="50" charset="-128"/>
                  <a:ea typeface="Meiryo UI" panose="020B0604030504040204" pitchFamily="50" charset="-128"/>
                </a:rPr>
                <a:t>・インフラメンテナンス国民会議でのニーズを公表</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p:txBody>
        </p:sp>
        <p:sp>
          <p:nvSpPr>
            <p:cNvPr id="32" name="二等辺三角形 31">
              <a:extLst>
                <a:ext uri="{FF2B5EF4-FFF2-40B4-BE49-F238E27FC236}">
                  <a16:creationId xmlns:a16="http://schemas.microsoft.com/office/drawing/2014/main" id="{3F03EC3C-8B7E-E793-A80E-CF6041985EFB}"/>
                </a:ext>
              </a:extLst>
            </p:cNvPr>
            <p:cNvSpPr/>
            <p:nvPr/>
          </p:nvSpPr>
          <p:spPr>
            <a:xfrm rot="5400000">
              <a:off x="3267247" y="6473778"/>
              <a:ext cx="562925" cy="207816"/>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スライド番号プレースホルダー 2">
            <a:extLst>
              <a:ext uri="{FF2B5EF4-FFF2-40B4-BE49-F238E27FC236}">
                <a16:creationId xmlns:a16="http://schemas.microsoft.com/office/drawing/2014/main" id="{FD8D163B-0283-241D-FB9D-6C21406CAAD3}"/>
              </a:ext>
            </a:extLst>
          </p:cNvPr>
          <p:cNvSpPr txBox="1">
            <a:spLocks noChangeArrowheads="1"/>
          </p:cNvSpPr>
          <p:nvPr/>
        </p:nvSpPr>
        <p:spPr bwMode="auto">
          <a:xfrm>
            <a:off x="7010400" y="652134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25C2CF22-861F-4CA8-63FF-BC672F0432DC}"/>
              </a:ext>
            </a:extLst>
          </p:cNvPr>
          <p:cNvSpPr txBox="1"/>
          <p:nvPr/>
        </p:nvSpPr>
        <p:spPr>
          <a:xfrm>
            <a:off x="56966" y="6273331"/>
            <a:ext cx="8895718" cy="562926"/>
          </a:xfrm>
          <a:prstGeom prst="rect">
            <a:avLst/>
          </a:prstGeom>
          <a:noFill/>
        </p:spPr>
        <p:txBody>
          <a:bodyPr wrap="square" lIns="36000" tIns="36000" rIns="36000" bIns="36000" rtlCol="0" anchor="t">
            <a:noAutofit/>
          </a:bodyPr>
          <a:lstStyle/>
          <a:p>
            <a:r>
              <a:rPr lang="ja-JP" altLang="en-US" sz="1200" b="1">
                <a:latin typeface="Meiryo UI" panose="020B0604030504040204" pitchFamily="50" charset="-128"/>
                <a:ea typeface="Meiryo UI" panose="020B0604030504040204" pitchFamily="50" charset="-128"/>
              </a:rPr>
              <a:t>今後の取組・検討（案）</a:t>
            </a:r>
            <a:endParaRPr lang="en-US" altLang="ja-JP" sz="1200" b="1">
              <a:latin typeface="Meiryo UI" panose="020B0604030504040204" pitchFamily="50" charset="-128"/>
              <a:ea typeface="Meiryo UI" panose="020B0604030504040204" pitchFamily="50" charset="-128"/>
            </a:endParaRPr>
          </a:p>
          <a:p>
            <a:pPr>
              <a:buFont typeface="Arial" panose="020B0604020202020204" pitchFamily="34" charset="0"/>
              <a:buChar char="•"/>
            </a:pPr>
            <a:r>
              <a:rPr lang="ja-JP" sz="1100">
                <a:latin typeface="Calibri"/>
                <a:ea typeface="Meiryo UI"/>
                <a:cs typeface="Calibri"/>
              </a:rPr>
              <a:t>様々な機会を通して、管理者ニーズの発信や技術シーズを知る機会を広げていく　　　　　　</a:t>
            </a:r>
            <a:r>
              <a:rPr lang="ja-JP" altLang="en-US" sz="1100">
                <a:latin typeface="Calibri"/>
                <a:ea typeface="Meiryo UI"/>
                <a:cs typeface="Calibri"/>
              </a:rPr>
              <a:t>・</a:t>
            </a:r>
            <a:r>
              <a:rPr lang="ja-JP" sz="1100">
                <a:latin typeface="Calibri"/>
                <a:ea typeface="Meiryo UI"/>
                <a:cs typeface="Calibri"/>
              </a:rPr>
              <a:t>大学や研究機関との情報共有や連携の強化</a:t>
            </a:r>
            <a:r>
              <a:rPr lang="ja-JP" sz="1100">
                <a:latin typeface="MS Mincho"/>
                <a:ea typeface="MS Mincho"/>
              </a:rPr>
              <a:t> </a:t>
            </a:r>
            <a:endParaRPr lang="en-US">
              <a:cs typeface="Calibri"/>
            </a:endParaRPr>
          </a:p>
          <a:p>
            <a:pPr>
              <a:buFont typeface="Arial" panose="020B0604020202020204" pitchFamily="34" charset="0"/>
              <a:buChar char="•"/>
            </a:pPr>
            <a:r>
              <a:rPr lang="ja-JP" sz="1100">
                <a:latin typeface="Calibri"/>
                <a:ea typeface="Meiryo UI"/>
                <a:cs typeface="Calibri"/>
              </a:rPr>
              <a:t>新技術の効果検証の際、メンテナンスサイクル全体の効率化やインフラの安全性・信頼性の向上の有無等の効果を評価できる方法を検討</a:t>
            </a:r>
            <a:r>
              <a:rPr lang="ja-JP" sz="1100">
                <a:latin typeface="MS Mincho"/>
                <a:ea typeface="MS Mincho"/>
              </a:rPr>
              <a:t> </a:t>
            </a:r>
            <a:endParaRPr lang="ja-JP"/>
          </a:p>
          <a:p>
            <a:pPr marL="86995" indent="-86995">
              <a:buFont typeface="Arial" panose="020B0604020202020204" pitchFamily="34" charset="0"/>
              <a:buChar char="•"/>
            </a:pPr>
            <a:endParaRPr lang="ja-JP" altLang="en-US" sz="1100">
              <a:latin typeface="Meiryo UI"/>
              <a:ea typeface="Meiryo UI"/>
            </a:endParaRPr>
          </a:p>
        </p:txBody>
      </p:sp>
      <p:sp>
        <p:nvSpPr>
          <p:cNvPr id="53" name="正方形/長方形 11">
            <a:extLst>
              <a:ext uri="{FF2B5EF4-FFF2-40B4-BE49-F238E27FC236}">
                <a16:creationId xmlns:a16="http://schemas.microsoft.com/office/drawing/2014/main" id="{0A090807-CFEF-4620-BC0E-00A755E791AA}"/>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3386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１ 　本日の議題</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B660FC76-ABAB-4640-B676-EF1AD1E2CCA9}"/>
              </a:ext>
            </a:extLst>
          </p:cNvPr>
          <p:cNvSpPr/>
          <p:nvPr/>
        </p:nvSpPr>
        <p:spPr>
          <a:xfrm>
            <a:off x="100014" y="995768"/>
            <a:ext cx="9009062" cy="5495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lnSpc>
                <a:spcPct val="150000"/>
              </a:lnSpc>
              <a:defRPr/>
            </a:pPr>
            <a:r>
              <a:rPr lang="ja-JP" altLang="en-US" sz="2000" b="1" kern="100">
                <a:solidFill>
                  <a:prstClr val="black"/>
                </a:solidFill>
                <a:latin typeface="Georgia"/>
                <a:ea typeface="Meiryo UI"/>
                <a:cs typeface="Times New Roman"/>
              </a:rPr>
              <a:t>○効率的・効果的な維持管理の推進</a:t>
            </a:r>
            <a:r>
              <a:rPr lang="ja-JP" altLang="en-US" sz="2000" kern="100">
                <a:solidFill>
                  <a:prstClr val="black"/>
                </a:solidFill>
                <a:latin typeface="Georgia"/>
                <a:ea typeface="Meiryo UI"/>
                <a:cs typeface="Times New Roman"/>
              </a:rPr>
              <a:t>（</a:t>
            </a:r>
            <a:r>
              <a:rPr lang="ja-JP" sz="2000" kern="100">
                <a:solidFill>
                  <a:prstClr val="black"/>
                </a:solidFill>
                <a:latin typeface="Georgia"/>
                <a:ea typeface="Meiryo UI"/>
                <a:cs typeface="Times New Roman"/>
              </a:rPr>
              <a:t>個別部会内容の確認</a:t>
            </a:r>
            <a:r>
              <a:rPr lang="ja-JP" altLang="en-US" sz="2000" kern="100">
                <a:solidFill>
                  <a:prstClr val="black"/>
                </a:solidFill>
                <a:latin typeface="Georgia"/>
                <a:ea typeface="Meiryo UI"/>
                <a:cs typeface="Times New Roman"/>
              </a:rPr>
              <a:t>）</a:t>
            </a:r>
            <a:endParaRPr lang="en-US" altLang="ja-JP" sz="20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・各施設の検証結果、基本方針への反映について</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a:t>
            </a:r>
            <a:endParaRPr lang="en-US" altLang="ja-JP" kern="100">
              <a:solidFill>
                <a:prstClr val="black"/>
              </a:solidFill>
              <a:latin typeface="Georgia"/>
              <a:ea typeface="Meiryo UI"/>
              <a:cs typeface="Times New Roman"/>
            </a:endParaRPr>
          </a:p>
          <a:p>
            <a:pPr algn="just">
              <a:lnSpc>
                <a:spcPct val="150000"/>
              </a:lnSpc>
              <a:defRPr/>
            </a:pPr>
            <a:r>
              <a:rPr lang="ja-JP" altLang="en-US" sz="2000" b="1" kern="100">
                <a:solidFill>
                  <a:prstClr val="black"/>
                </a:solidFill>
                <a:latin typeface="Georgia"/>
                <a:ea typeface="Meiryo UI"/>
                <a:cs typeface="Times New Roman"/>
              </a:rPr>
              <a:t>○持続可能な維持管理の仕組みづくり</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・効率的・効果的な維持管理の推進（データ蓄積・管理体制の確立、新技術の活用）</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・人材の育成と確保、技術力の向上と継承（人材育成）</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・現場や地域を重視した維持管理の実践（地域維持管理連携プラットフォーム、維持管理業務の改善）</a:t>
            </a:r>
            <a:endParaRPr lang="en-US" altLang="ja-JP" sz="1600" kern="100">
              <a:solidFill>
                <a:prstClr val="black"/>
              </a:solidFill>
              <a:latin typeface="Georgia"/>
              <a:ea typeface="Meiryo UI"/>
              <a:cs typeface="Times New Roman"/>
            </a:endParaRPr>
          </a:p>
        </p:txBody>
      </p:sp>
    </p:spTree>
    <p:extLst>
      <p:ext uri="{BB962C8B-B14F-4D97-AF65-F5344CB8AC3E}">
        <p14:creationId xmlns:p14="http://schemas.microsoft.com/office/powerpoint/2010/main" val="236026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9525" y="649028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３    </a:t>
            </a:r>
            <a:r>
              <a:rPr lang="ja-JP" altLang="en-US" sz="2400" b="1">
                <a:solidFill>
                  <a:srgbClr val="F79646"/>
                </a:solidFill>
                <a:latin typeface="Meiryo UI"/>
                <a:ea typeface="Meiryo UI"/>
                <a:cs typeface="Meiryo UI" pitchFamily="50" charset="-128"/>
              </a:rPr>
              <a:t>４</a:t>
            </a: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　人材育成</a:t>
            </a:r>
            <a:endParaRPr kumimoji="1" lang="zh-TW" altLang="en-US" sz="2400" b="1" i="0" u="none" strike="noStrike" kern="1200" cap="none" spc="0" normalizeH="0" baseline="0" noProof="0">
              <a:ln>
                <a:noFill/>
              </a:ln>
              <a:solidFill>
                <a:prstClr val="white"/>
              </a:solidFill>
              <a:effectLst/>
              <a:uLnTx/>
              <a:uFillTx/>
              <a:latin typeface="Meiryo UI"/>
              <a:ea typeface="Meiryo UI"/>
              <a:cs typeface="Meiryo UI" pitchFamily="50" charset="-128"/>
            </a:endParaRPr>
          </a:p>
        </p:txBody>
      </p:sp>
      <p:sp>
        <p:nvSpPr>
          <p:cNvPr id="7" name="正方形/長方形 11">
            <a:extLst>
              <a:ext uri="{FF2B5EF4-FFF2-40B4-BE49-F238E27FC236}">
                <a16:creationId xmlns:a16="http://schemas.microsoft.com/office/drawing/2014/main" id="{A51D7817-292F-F2E6-04BB-FC7F8EB59A66}"/>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0969F02D-05B7-4C0B-9F5F-8F93904C8420}"/>
              </a:ext>
            </a:extLst>
          </p:cNvPr>
          <p:cNvSpPr txBox="1"/>
          <p:nvPr/>
        </p:nvSpPr>
        <p:spPr>
          <a:xfrm>
            <a:off x="34030" y="5450640"/>
            <a:ext cx="4318292" cy="1326453"/>
          </a:xfrm>
          <a:prstGeom prst="rect">
            <a:avLst/>
          </a:prstGeom>
          <a:noFill/>
        </p:spPr>
        <p:txBody>
          <a:bodyPr wrap="square" lIns="91440" tIns="45720" rIns="91440" bIns="45720" anchor="t">
            <a:spAutoFit/>
          </a:bodyPr>
          <a:lstStyle/>
          <a:p>
            <a:pPr marL="171450" marR="0" lvl="0" algn="just"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採用後３年以内の若手職員に対する基礎的研修（舗装や構造物設計等）に加え、中堅職員向けの共通研修として、「地質・地盤設計」「コンクリート施工」等の技術研修を、各専門分野（道路・河川・公園・下水・設備・建築等）の分野別専門技術研修を実施。</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R="0" lvl="0" algn="just" defTabSz="914400" rtl="0" eaLnBrk="0" fontAlgn="base" latinLnBrk="0" hangingPunct="0">
              <a:lnSpc>
                <a:spcPct val="15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R6</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計画：共通研修</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29</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件、分野別研修</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56</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件、その他</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件、計</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91</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3EF8567-94C0-47BC-8D10-B7B2875DF553}"/>
              </a:ext>
            </a:extLst>
          </p:cNvPr>
          <p:cNvSpPr txBox="1"/>
          <p:nvPr/>
        </p:nvSpPr>
        <p:spPr>
          <a:xfrm>
            <a:off x="100012" y="760793"/>
            <a:ext cx="4333964"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技術職員人材育成プラン（案）</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月策定</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446959C0-EC34-4BBA-AF19-C5BD4B8341B3}"/>
              </a:ext>
            </a:extLst>
          </p:cNvPr>
          <p:cNvPicPr>
            <a:picLocks noChangeAspect="1"/>
          </p:cNvPicPr>
          <p:nvPr/>
        </p:nvPicPr>
        <p:blipFill>
          <a:blip r:embed="rId2"/>
          <a:stretch>
            <a:fillRect/>
          </a:stretch>
        </p:blipFill>
        <p:spPr>
          <a:xfrm>
            <a:off x="2089432" y="1058085"/>
            <a:ext cx="2367381" cy="1506516"/>
          </a:xfrm>
          <a:prstGeom prst="rect">
            <a:avLst/>
          </a:prstGeom>
        </p:spPr>
      </p:pic>
      <p:sp>
        <p:nvSpPr>
          <p:cNvPr id="18" name="テキスト ボックス 17">
            <a:extLst>
              <a:ext uri="{FF2B5EF4-FFF2-40B4-BE49-F238E27FC236}">
                <a16:creationId xmlns:a16="http://schemas.microsoft.com/office/drawing/2014/main" id="{679DF8B8-7071-4A0A-85BA-0955FCBCA14E}"/>
              </a:ext>
            </a:extLst>
          </p:cNvPr>
          <p:cNvSpPr txBox="1"/>
          <p:nvPr/>
        </p:nvSpPr>
        <p:spPr>
          <a:xfrm>
            <a:off x="34030" y="1058085"/>
            <a:ext cx="2134229" cy="1580369"/>
          </a:xfrm>
          <a:prstGeom prst="rect">
            <a:avLst/>
          </a:prstGeom>
          <a:noFill/>
        </p:spPr>
        <p:txBody>
          <a:bodyPr wrap="square" lIns="91440" tIns="45720" rIns="91440" bIns="45720" anchor="t">
            <a:spAutoFit/>
          </a:bodyPr>
          <a:lstStyle/>
          <a:p>
            <a:pPr marL="171450" marR="0" lvl="0" algn="l"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a:ea typeface="Meiryo UI"/>
              </a:rPr>
              <a:t>近年、ベテラン職員の退職等に伴い、行政技術者の経験による技術の蓄積が困難になりつつあり、加えて、入札制度の多様化による行政手続きの増大等と相まって、技術習得に要する十</a:t>
            </a:r>
            <a:endParaRPr lang="ja-JP" altLang="en-US" sz="1100" b="0" i="0" u="none" strike="noStrike" kern="1200" cap="none" spc="0" normalizeH="0" baseline="0" noProof="0">
              <a:ln>
                <a:noFill/>
              </a:ln>
              <a:effectLst/>
              <a:uLnTx/>
              <a:uFillTx/>
              <a:latin typeface="Meiryo UI"/>
              <a:ea typeface="Meiryo UI"/>
            </a:endParaRPr>
          </a:p>
        </p:txBody>
      </p:sp>
      <p:sp>
        <p:nvSpPr>
          <p:cNvPr id="19" name="テキスト ボックス 18">
            <a:extLst>
              <a:ext uri="{FF2B5EF4-FFF2-40B4-BE49-F238E27FC236}">
                <a16:creationId xmlns:a16="http://schemas.microsoft.com/office/drawing/2014/main" id="{9E665924-5AF5-413A-9D45-78017C65D978}"/>
              </a:ext>
            </a:extLst>
          </p:cNvPr>
          <p:cNvSpPr txBox="1"/>
          <p:nvPr/>
        </p:nvSpPr>
        <p:spPr>
          <a:xfrm>
            <a:off x="34030" y="2654573"/>
            <a:ext cx="4608972" cy="1749646"/>
          </a:xfrm>
          <a:prstGeom prst="rect">
            <a:avLst/>
          </a:prstGeom>
          <a:noFill/>
        </p:spPr>
        <p:txBody>
          <a:bodyPr wrap="square" lIns="91440" tIns="45720" rIns="91440" bIns="45720" anchor="t">
            <a:spAutoFit/>
          </a:bodyPr>
          <a:lstStyle/>
          <a:p>
            <a:pPr>
              <a:defRPr/>
            </a:pPr>
            <a:r>
              <a:rPr lang="ja-JP" altLang="en-US" sz="1100">
                <a:latin typeface="Meiryo UI"/>
                <a:ea typeface="Meiryo UI"/>
              </a:rPr>
              <a:t>　　</a:t>
            </a:r>
            <a:r>
              <a:rPr lang="ja-JP" sz="1100">
                <a:latin typeface="Meiryo UI"/>
                <a:ea typeface="Meiryo UI"/>
              </a:rPr>
              <a:t>分な時間が確保できず、技術職員の技術力維持や技術継承が困難な状況</a:t>
            </a:r>
          </a:p>
          <a:p>
            <a:pPr marL="171450" marR="0" lvl="0" algn="l" defTabSz="91440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a:ea typeface="Meiryo UI"/>
              </a:rPr>
              <a:t>このため、若手・中堅職員を対象に、将来の都市インフラを安全かつ長期わたり良好な状態に保全し、大規模更新時代の到来に、適切に対応できる人材の育成が急務</a:t>
            </a:r>
            <a:endParaRPr lang="en-US" altLang="ja-JP" sz="1100" b="0" i="0" u="none" strike="noStrike" kern="1200" cap="none" spc="0" normalizeH="0" baseline="0" noProof="0">
              <a:ln>
                <a:noFill/>
              </a:ln>
              <a:effectLst/>
              <a:uLnTx/>
              <a:uFillTx/>
              <a:latin typeface="Meiryo UI"/>
              <a:ea typeface="Meiryo UI"/>
            </a:endParaRPr>
          </a:p>
          <a:p>
            <a:pPr marL="171450" marR="0" lvl="0" algn="l"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入庁直後の若手から中堅ベテランまでの育成目標と到達点を明記した、人材育成プランを策定</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marR="0" lvl="0" algn="l"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特に若手職員の育成に焦点を当て、研修の充実化等を実施。</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2BE33EF-E962-4901-A674-01CE51EBF4CE}"/>
              </a:ext>
            </a:extLst>
          </p:cNvPr>
          <p:cNvSpPr txBox="1"/>
          <p:nvPr/>
        </p:nvSpPr>
        <p:spPr>
          <a:xfrm>
            <a:off x="4579713" y="2097810"/>
            <a:ext cx="835623" cy="184666"/>
          </a:xfrm>
          <a:prstGeom prst="rect">
            <a:avLst/>
          </a:prstGeom>
          <a:noFill/>
        </p:spPr>
        <p:txBody>
          <a:bodyPr wrap="square" lIns="36000" tIns="0" rIns="36000" bIns="0" anchor="ctr" anchorCtr="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主な取組</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4">
            <a:extLst>
              <a:ext uri="{FF2B5EF4-FFF2-40B4-BE49-F238E27FC236}">
                <a16:creationId xmlns:a16="http://schemas.microsoft.com/office/drawing/2014/main" id="{4FE5FF0E-D3D3-4317-8884-DD0D8B6B9949}"/>
              </a:ext>
            </a:extLst>
          </p:cNvPr>
          <p:cNvGraphicFramePr>
            <a:graphicFrameLocks noGrp="1"/>
          </p:cNvGraphicFramePr>
          <p:nvPr>
            <p:extLst>
              <p:ext uri="{D42A27DB-BD31-4B8C-83A1-F6EECF244321}">
                <p14:modId xmlns:p14="http://schemas.microsoft.com/office/powerpoint/2010/main" val="1548751639"/>
              </p:ext>
            </p:extLst>
          </p:nvPr>
        </p:nvGraphicFramePr>
        <p:xfrm>
          <a:off x="4651986" y="2348262"/>
          <a:ext cx="4223357" cy="1280160"/>
        </p:xfrm>
        <a:graphic>
          <a:graphicData uri="http://schemas.openxmlformats.org/drawingml/2006/table">
            <a:tbl>
              <a:tblPr>
                <a:tableStyleId>{5C22544A-7EE6-4342-B048-85BDC9FD1C3A}</a:tableStyleId>
              </a:tblPr>
              <a:tblGrid>
                <a:gridCol w="563880">
                  <a:extLst>
                    <a:ext uri="{9D8B030D-6E8A-4147-A177-3AD203B41FA5}">
                      <a16:colId xmlns:a16="http://schemas.microsoft.com/office/drawing/2014/main" val="3167013379"/>
                    </a:ext>
                  </a:extLst>
                </a:gridCol>
                <a:gridCol w="1175923">
                  <a:extLst>
                    <a:ext uri="{9D8B030D-6E8A-4147-A177-3AD203B41FA5}">
                      <a16:colId xmlns:a16="http://schemas.microsoft.com/office/drawing/2014/main" val="3328596363"/>
                    </a:ext>
                  </a:extLst>
                </a:gridCol>
                <a:gridCol w="2483554">
                  <a:extLst>
                    <a:ext uri="{9D8B030D-6E8A-4147-A177-3AD203B41FA5}">
                      <a16:colId xmlns:a16="http://schemas.microsoft.com/office/drawing/2014/main" val="1409063034"/>
                    </a:ext>
                  </a:extLst>
                </a:gridCol>
              </a:tblGrid>
              <a:tr h="0">
                <a:tc rowSpan="3">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推進策</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若手職員の育成強化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900"/>
                        </a:lnSpc>
                        <a:buFont typeface="+mj-ea"/>
                        <a:buNone/>
                        <a:defRPr/>
                      </a:pPr>
                      <a:r>
                        <a:rPr kumimoji="1" lang="ja-JP" altLang="en-US" sz="900">
                          <a:latin typeface="Meiryo UI"/>
                          <a:ea typeface="Meiryo UI"/>
                        </a:rPr>
                        <a:t>①スキルの明確化、②</a:t>
                      </a:r>
                      <a:r>
                        <a:rPr kumimoji="1" lang="en-US" altLang="ja-JP" sz="900">
                          <a:latin typeface="Meiryo UI"/>
                          <a:ea typeface="Meiryo UI"/>
                        </a:rPr>
                        <a:t>OJT</a:t>
                      </a:r>
                      <a:r>
                        <a:rPr kumimoji="1" lang="ja-JP" altLang="en-US" sz="900">
                          <a:latin typeface="Meiryo UI"/>
                          <a:ea typeface="Meiryo UI"/>
                        </a:rPr>
                        <a:t>による育成強化</a:t>
                      </a:r>
                      <a:endParaRPr kumimoji="1" lang="en-US" altLang="ja-JP" sz="900">
                        <a:latin typeface="Meiryo UI"/>
                        <a:ea typeface="Meiryo UI"/>
                      </a:endParaRPr>
                    </a:p>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③若手研修の充実</a:t>
                      </a:r>
                      <a:r>
                        <a:rPr kumimoji="1" lang="ja-JP" altLang="en-US" sz="900">
                          <a:solidFill>
                            <a:srgbClr val="FF0000"/>
                          </a:solidFill>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④自己研鑽のサポート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2952758"/>
                  </a:ext>
                </a:extLst>
              </a:tr>
              <a:tr h="166233">
                <a:tc vMerge="1">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endParaRPr kumimoji="1" lang="ja-JP" altLang="en-US" sz="90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技術研修の充実</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①部局研修の体系化、②研修</a:t>
                      </a:r>
                      <a:r>
                        <a:rPr kumimoji="1" lang="ja-JP" altLang="en-US" sz="900">
                          <a:solidFill>
                            <a:schemeClr val="tx1"/>
                          </a:solidFill>
                          <a:latin typeface="Meiryo UI" panose="020B0604030504040204" pitchFamily="50" charset="-128"/>
                          <a:ea typeface="Meiryo UI" panose="020B0604030504040204" pitchFamily="50" charset="-128"/>
                        </a:rPr>
                        <a:t>メニューの充実</a:t>
                      </a:r>
                      <a:endParaRPr kumimoji="1" lang="en-US" altLang="ja-JP" sz="9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③プログラムの継続的改善、④実地研修の推進</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428125"/>
                  </a:ext>
                </a:extLst>
              </a:tr>
              <a:tr h="270492">
                <a:tc vMerge="1">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endParaRPr kumimoji="1" lang="ja-JP" altLang="en-US" sz="90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専門技術の追求</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①マイスター</a:t>
                      </a:r>
                      <a:r>
                        <a:rPr kumimoji="1" lang="ja-JP" altLang="en-US" sz="900">
                          <a:solidFill>
                            <a:schemeClr val="tx1"/>
                          </a:solidFill>
                          <a:latin typeface="Meiryo UI" panose="020B0604030504040204" pitchFamily="50" charset="-128"/>
                          <a:ea typeface="Meiryo UI" panose="020B0604030504040204" pitchFamily="50" charset="-128"/>
                        </a:rPr>
                        <a:t>制度の改善、②大学連携</a:t>
                      </a:r>
                      <a:endParaRPr kumimoji="1" lang="en-US" altLang="ja-JP" sz="9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solidFill>
                            <a:schemeClr val="tx1"/>
                          </a:solidFill>
                          <a:latin typeface="Meiryo UI" panose="020B0604030504040204" pitchFamily="50" charset="-128"/>
                          <a:ea typeface="Meiryo UI" panose="020B0604030504040204" pitchFamily="50" charset="-128"/>
                        </a:rPr>
                        <a:t>③派遣研修の充実、④内部</a:t>
                      </a:r>
                      <a:r>
                        <a:rPr kumimoji="1" lang="ja-JP" altLang="en-US" sz="900">
                          <a:latin typeface="Meiryo UI" panose="020B0604030504040204" pitchFamily="50" charset="-128"/>
                          <a:ea typeface="Meiryo UI" panose="020B0604030504040204" pitchFamily="50" charset="-128"/>
                        </a:rPr>
                        <a:t>講師の積極登用</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193234"/>
                  </a:ext>
                </a:extLst>
              </a:tr>
              <a:tr h="270492">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促進策</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持続的な育成環境の整備</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①質の高い研修、②研修のオープン化</a:t>
                      </a:r>
                      <a:endParaRPr kumimoji="1" lang="en-US" altLang="ja-JP" sz="9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③継続教育制度、④推進体制の強化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456435"/>
                  </a:ext>
                </a:extLst>
              </a:tr>
            </a:tbl>
          </a:graphicData>
        </a:graphic>
      </p:graphicFrame>
      <p:sp>
        <p:nvSpPr>
          <p:cNvPr id="25" name="テキスト ボックス 24">
            <a:extLst>
              <a:ext uri="{FF2B5EF4-FFF2-40B4-BE49-F238E27FC236}">
                <a16:creationId xmlns:a16="http://schemas.microsoft.com/office/drawing/2014/main" id="{6D6FA28E-0426-419C-B97C-F2A3181A11DC}"/>
              </a:ext>
            </a:extLst>
          </p:cNvPr>
          <p:cNvSpPr txBox="1"/>
          <p:nvPr/>
        </p:nvSpPr>
        <p:spPr>
          <a:xfrm>
            <a:off x="4624525" y="3886193"/>
            <a:ext cx="4451927" cy="818622"/>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a:t>
            </a: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育成マネジメント計画書の作成や新規採用職員研修の充実等</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若手職員の研修等への参加意欲の向上</a:t>
            </a:r>
            <a:endParaRPr lang="en-US" altLang="ja-JP"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業務への取組意欲の向上</a:t>
            </a:r>
            <a:endParaRPr lang="en-US" altLang="ja-JP"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33" name="角丸四角形 143">
            <a:extLst>
              <a:ext uri="{FF2B5EF4-FFF2-40B4-BE49-F238E27FC236}">
                <a16:creationId xmlns:a16="http://schemas.microsoft.com/office/drawing/2014/main" id="{DBE107A2-3387-4237-BDBF-3DB100041EA9}"/>
              </a:ext>
            </a:extLst>
          </p:cNvPr>
          <p:cNvSpPr/>
          <p:nvPr/>
        </p:nvSpPr>
        <p:spPr>
          <a:xfrm>
            <a:off x="4572000" y="3667547"/>
            <a:ext cx="1747784" cy="3388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00" cap="none" spc="0" normalizeH="0" baseline="0" noProof="0">
                <a:ln>
                  <a:noFill/>
                </a:ln>
                <a:solidFill>
                  <a:prstClr val="black"/>
                </a:solidFill>
                <a:effectLst/>
                <a:uLnTx/>
                <a:uFillTx/>
                <a:latin typeface="Georgia"/>
                <a:ea typeface="Meiryo UI"/>
                <a:cs typeface="Times New Roman"/>
              </a:rPr>
              <a:t>効果</a:t>
            </a:r>
            <a:endParaRPr kumimoji="1" lang="en-US" altLang="ja-JP" sz="1200" b="1" i="0" u="none" strike="noStrike" kern="100" cap="none" spc="0" normalizeH="0" baseline="0" noProof="0">
              <a:ln>
                <a:noFill/>
              </a:ln>
              <a:solidFill>
                <a:prstClr val="black"/>
              </a:solidFill>
              <a:effectLst/>
              <a:uLnTx/>
              <a:uFillTx/>
              <a:latin typeface="Georgia"/>
              <a:ea typeface="Meiryo UI"/>
              <a:cs typeface="Times New Roman"/>
            </a:endParaRPr>
          </a:p>
        </p:txBody>
      </p:sp>
      <p:graphicFrame>
        <p:nvGraphicFramePr>
          <p:cNvPr id="34" name="表 3">
            <a:extLst>
              <a:ext uri="{FF2B5EF4-FFF2-40B4-BE49-F238E27FC236}">
                <a16:creationId xmlns:a16="http://schemas.microsoft.com/office/drawing/2014/main" id="{B90DD479-FE51-413B-9D56-7DE8F3A67AEE}"/>
              </a:ext>
            </a:extLst>
          </p:cNvPr>
          <p:cNvGraphicFramePr>
            <a:graphicFrameLocks noGrp="1"/>
          </p:cNvGraphicFramePr>
          <p:nvPr>
            <p:extLst>
              <p:ext uri="{D42A27DB-BD31-4B8C-83A1-F6EECF244321}">
                <p14:modId xmlns:p14="http://schemas.microsoft.com/office/powerpoint/2010/main" val="240424658"/>
              </p:ext>
            </p:extLst>
          </p:nvPr>
        </p:nvGraphicFramePr>
        <p:xfrm>
          <a:off x="251963" y="4426049"/>
          <a:ext cx="4173775" cy="808678"/>
        </p:xfrm>
        <a:graphic>
          <a:graphicData uri="http://schemas.openxmlformats.org/drawingml/2006/table">
            <a:tbl>
              <a:tblPr firstRow="1" bandRow="1">
                <a:tableStyleId>{5C22544A-7EE6-4342-B048-85BDC9FD1C3A}</a:tableStyleId>
              </a:tblPr>
              <a:tblGrid>
                <a:gridCol w="1224835">
                  <a:extLst>
                    <a:ext uri="{9D8B030D-6E8A-4147-A177-3AD203B41FA5}">
                      <a16:colId xmlns:a16="http://schemas.microsoft.com/office/drawing/2014/main" val="1311782362"/>
                    </a:ext>
                  </a:extLst>
                </a:gridCol>
                <a:gridCol w="1508760">
                  <a:extLst>
                    <a:ext uri="{9D8B030D-6E8A-4147-A177-3AD203B41FA5}">
                      <a16:colId xmlns:a16="http://schemas.microsoft.com/office/drawing/2014/main" val="531134921"/>
                    </a:ext>
                  </a:extLst>
                </a:gridCol>
                <a:gridCol w="1440180">
                  <a:extLst>
                    <a:ext uri="{9D8B030D-6E8A-4147-A177-3AD203B41FA5}">
                      <a16:colId xmlns:a16="http://schemas.microsoft.com/office/drawing/2014/main" val="1299547932"/>
                    </a:ext>
                  </a:extLst>
                </a:gridCol>
              </a:tblGrid>
              <a:tr h="341708">
                <a:tc>
                  <a:txBody>
                    <a:bodyPr/>
                    <a:lstStyle/>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入庁１～５年目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＜技師＞</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若手育成期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tc>
                  <a:txBody>
                    <a:bodyPr/>
                    <a:lstStyle/>
                    <a:p>
                      <a:pPr marL="0" marR="0" lvl="0" indent="0" algn="ctr" defTabSz="914378" rtl="0" eaLnBrk="1" fontAlgn="auto" latinLnBrk="0" hangingPunct="1">
                        <a:lnSpc>
                          <a:spcPct val="80000"/>
                        </a:lnSpc>
                        <a:spcBef>
                          <a:spcPts val="0"/>
                        </a:spcBef>
                        <a:spcAft>
                          <a:spcPts val="0"/>
                        </a:spcAft>
                        <a:buClrTx/>
                        <a:buSzTx/>
                        <a:buFontTx/>
                        <a:buNone/>
                        <a:tabLst/>
                        <a:defRPr/>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入庁６～</a:t>
                      </a:r>
                      <a:r>
                        <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＜副主査＞</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中堅育成期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tc>
                  <a:txBody>
                    <a:bodyPr/>
                    <a:lstStyle/>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a:t>
                      </a:r>
                      <a:r>
                        <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rPr>
                        <a:t>11</a:t>
                      </a: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＜副主査・主査＞</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能力拡充期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extLst>
                  <a:ext uri="{0D108BD9-81ED-4DB2-BD59-A6C34878D82A}">
                    <a16:rowId xmlns:a16="http://schemas.microsoft.com/office/drawing/2014/main" val="52729931"/>
                  </a:ext>
                </a:extLst>
              </a:tr>
              <a:tr h="319580">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・設計積算、工事発注、現場監督等を一通り行なえる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・基本的な知識を備え、運用できる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marT="36000" marB="36000" anchor="ctr"/>
                </a:tc>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・計画から完了まで主体的に取り組み、適切に判断・処理することができる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・後輩への指導的な役割が担える</a:t>
                      </a:r>
                    </a:p>
                  </a:txBody>
                  <a:tcPr marL="36000" marR="36000" marT="36000" marB="36000" anchor="ctr"/>
                </a:tc>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・業務全般で指導的役割を意識し、リーダーシップが発揮できる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・自ら管理し、目標を達成できる</a:t>
                      </a:r>
                    </a:p>
                  </a:txBody>
                  <a:tcPr marL="36000" marR="36000" marT="36000" marB="36000" anchor="ctr"/>
                </a:tc>
                <a:extLst>
                  <a:ext uri="{0D108BD9-81ED-4DB2-BD59-A6C34878D82A}">
                    <a16:rowId xmlns:a16="http://schemas.microsoft.com/office/drawing/2014/main" val="430695329"/>
                  </a:ext>
                </a:extLst>
              </a:tr>
            </a:tbl>
          </a:graphicData>
        </a:graphic>
      </p:graphicFrame>
      <p:sp>
        <p:nvSpPr>
          <p:cNvPr id="35" name="角丸四角形 143">
            <a:extLst>
              <a:ext uri="{FF2B5EF4-FFF2-40B4-BE49-F238E27FC236}">
                <a16:creationId xmlns:a16="http://schemas.microsoft.com/office/drawing/2014/main" id="{167EDC8F-3FB2-408F-92AB-D50F68439246}"/>
              </a:ext>
            </a:extLst>
          </p:cNvPr>
          <p:cNvSpPr/>
          <p:nvPr/>
        </p:nvSpPr>
        <p:spPr>
          <a:xfrm>
            <a:off x="137106" y="5240206"/>
            <a:ext cx="3993226"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200" b="1" i="0" u="sng" strike="noStrike" kern="1200" cap="none" spc="0" normalizeH="0" baseline="0" noProof="0">
                <a:ln>
                  <a:noFill/>
                </a:ln>
                <a:solidFill>
                  <a:schemeClr val="tx1"/>
                </a:solidFill>
                <a:effectLst/>
                <a:uLnTx/>
                <a:uFillTx/>
                <a:latin typeface="Meiryo UI"/>
                <a:ea typeface="Meiryo UI"/>
                <a:cs typeface="+mn-cs"/>
              </a:rPr>
              <a:t>専門技術の習得に向けた研修の実施</a:t>
            </a:r>
            <a:endParaRPr kumimoji="1" lang="en-US" altLang="ja-JP" sz="1200" b="1" i="0" u="sng" strike="noStrike" kern="1200" cap="none" spc="0" normalizeH="0" baseline="0" noProof="0">
              <a:ln>
                <a:noFill/>
              </a:ln>
              <a:solidFill>
                <a:schemeClr val="tx1"/>
              </a:solidFill>
              <a:effectLst/>
              <a:uLnTx/>
              <a:uFillTx/>
              <a:latin typeface="Meiryo UI"/>
              <a:ea typeface="Meiryo UI"/>
              <a:cs typeface="+mn-cs"/>
            </a:endParaRPr>
          </a:p>
        </p:txBody>
      </p:sp>
      <p:sp>
        <p:nvSpPr>
          <p:cNvPr id="36" name="テキスト ボックス 35">
            <a:extLst>
              <a:ext uri="{FF2B5EF4-FFF2-40B4-BE49-F238E27FC236}">
                <a16:creationId xmlns:a16="http://schemas.microsoft.com/office/drawing/2014/main" id="{6E0B771D-F5E0-488A-B7A5-B38C94E62C6C}"/>
              </a:ext>
            </a:extLst>
          </p:cNvPr>
          <p:cNvSpPr txBox="1"/>
          <p:nvPr/>
        </p:nvSpPr>
        <p:spPr>
          <a:xfrm>
            <a:off x="4504787" y="1005583"/>
            <a:ext cx="4318292" cy="1072538"/>
          </a:xfrm>
          <a:prstGeom prst="rect">
            <a:avLst/>
          </a:prstGeom>
          <a:noFill/>
        </p:spPr>
        <p:txBody>
          <a:bodyPr wrap="square" lIns="91440" tIns="45720" rIns="91440" bIns="45720" anchor="t">
            <a:spAutoFit/>
          </a:bodyPr>
          <a:lstStyle/>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若手育成期職員に求める技術スキルを明確にし、年間の習得目標や研修受講計画等を職員・上司双方で対話しながら作成。</a:t>
            </a:r>
            <a:endParaRPr lang="ja-JP">
              <a:cs typeface="+mn-cs"/>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年度末に各スキルの習得度を評価し、次年度以降の育成計画に反映。Ｒ５年度から全所属を対象に本格実施。</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37" name="角丸四角形 143">
            <a:extLst>
              <a:ext uri="{FF2B5EF4-FFF2-40B4-BE49-F238E27FC236}">
                <a16:creationId xmlns:a16="http://schemas.microsoft.com/office/drawing/2014/main" id="{5E95EF86-8953-4A23-94A1-10FDBD48FD2F}"/>
              </a:ext>
            </a:extLst>
          </p:cNvPr>
          <p:cNvSpPr/>
          <p:nvPr/>
        </p:nvSpPr>
        <p:spPr>
          <a:xfrm>
            <a:off x="4477069" y="769367"/>
            <a:ext cx="3993226"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200" b="1" i="0" u="sng" strike="noStrike" kern="1200" cap="none" spc="0" normalizeH="0" baseline="0" noProof="0">
                <a:ln>
                  <a:noFill/>
                </a:ln>
                <a:solidFill>
                  <a:prstClr val="black"/>
                </a:solidFill>
                <a:effectLst/>
                <a:uLnTx/>
                <a:uFillTx/>
                <a:latin typeface="Meiryo UI"/>
                <a:ea typeface="Meiryo UI"/>
                <a:cs typeface="+mn-cs"/>
              </a:rPr>
              <a:t>人材育成マネジメント計画書</a:t>
            </a:r>
            <a:r>
              <a:rPr kumimoji="1" lang="ja-JP" altLang="en-US" sz="1050" b="1" i="0" u="sng" strike="noStrike" kern="1200" cap="none" spc="0" normalizeH="0" baseline="0" noProof="0">
                <a:ln>
                  <a:noFill/>
                </a:ln>
                <a:solidFill>
                  <a:prstClr val="black"/>
                </a:solidFill>
                <a:effectLst/>
                <a:uLnTx/>
                <a:uFillTx/>
                <a:latin typeface="Meiryo UI"/>
                <a:ea typeface="Meiryo UI"/>
                <a:cs typeface="+mn-cs"/>
              </a:rPr>
              <a:t>（令和４年策定、令和６年改訂）</a:t>
            </a:r>
            <a:endParaRPr kumimoji="1" lang="en-US" altLang="ja-JP" sz="1050" b="1" i="0" u="sng" strike="noStrike" kern="1200" cap="none" spc="0" normalizeH="0" baseline="0" noProof="0">
              <a:ln>
                <a:noFill/>
              </a:ln>
              <a:solidFill>
                <a:prstClr val="black"/>
              </a:solidFill>
              <a:effectLst/>
              <a:uLnTx/>
              <a:uFillTx/>
              <a:latin typeface="Meiryo UI"/>
              <a:ea typeface="Meiryo UI"/>
              <a:cs typeface="+mn-cs"/>
            </a:endParaRPr>
          </a:p>
        </p:txBody>
      </p:sp>
      <p:sp>
        <p:nvSpPr>
          <p:cNvPr id="38" name="テキスト ボックス 37">
            <a:extLst>
              <a:ext uri="{FF2B5EF4-FFF2-40B4-BE49-F238E27FC236}">
                <a16:creationId xmlns:a16="http://schemas.microsoft.com/office/drawing/2014/main" id="{23B7664B-E2BC-4B68-8554-7B714013B3C6}"/>
              </a:ext>
            </a:extLst>
          </p:cNvPr>
          <p:cNvSpPr txBox="1"/>
          <p:nvPr/>
        </p:nvSpPr>
        <p:spPr>
          <a:xfrm>
            <a:off x="4572000" y="4809196"/>
            <a:ext cx="2702674" cy="351790"/>
          </a:xfrm>
          <a:prstGeom prst="rect">
            <a:avLst/>
          </a:prstGeom>
          <a:noFill/>
        </p:spPr>
        <p:txBody>
          <a:bodyPr wrap="square" lIns="36000" tIns="36000" rIns="36000" bIns="36000" rtlCol="0">
            <a:noAutofit/>
          </a:bodyPr>
          <a:lstStyle/>
          <a:p>
            <a:r>
              <a:rPr lang="ja-JP" altLang="en-US" sz="1400" b="1">
                <a:latin typeface="Meiryo UI" panose="020B0604030504040204" pitchFamily="50" charset="-128"/>
                <a:ea typeface="Meiryo UI" panose="020B0604030504040204" pitchFamily="50" charset="-128"/>
              </a:rPr>
              <a:t>○今後の取組・検討（案）</a:t>
            </a:r>
            <a:endParaRPr lang="en-US" altLang="ja-JP" sz="1400" b="1">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7621407-3227-4F84-BF95-C1330B8FF6D3}"/>
              </a:ext>
            </a:extLst>
          </p:cNvPr>
          <p:cNvSpPr txBox="1"/>
          <p:nvPr/>
        </p:nvSpPr>
        <p:spPr>
          <a:xfrm>
            <a:off x="4651867" y="5287278"/>
            <a:ext cx="4214958" cy="1580369"/>
          </a:xfrm>
          <a:prstGeom prst="rect">
            <a:avLst/>
          </a:prstGeom>
          <a:noFill/>
        </p:spPr>
        <p:txBody>
          <a:bodyPr wrap="square" lIns="91440" tIns="45720" rIns="91440" bIns="45720" anchor="t">
            <a:spAutoFit/>
          </a:bodyPr>
          <a:lstStyle/>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a:ea typeface="Meiryo UI"/>
              </a:rPr>
              <a:t>現在実施している専門技術研修の</a:t>
            </a:r>
            <a:r>
              <a:rPr lang="ja-JP" altLang="en-US" sz="1100">
                <a:latin typeface="Meiryo UI"/>
                <a:ea typeface="Meiryo UI"/>
              </a:rPr>
              <a:t>充実・改善を</a:t>
            </a:r>
            <a:r>
              <a:rPr kumimoji="1" lang="ja-JP" altLang="en-US" sz="1100" b="0" i="0" u="none" strike="noStrike" kern="1200" cap="none" spc="0" normalizeH="0" baseline="0" noProof="0">
                <a:ln>
                  <a:noFill/>
                </a:ln>
                <a:effectLst/>
                <a:uLnTx/>
                <a:uFillTx/>
                <a:latin typeface="Meiryo UI"/>
                <a:ea typeface="Meiryo UI"/>
              </a:rPr>
              <a:t>継続</a:t>
            </a:r>
            <a:endParaRPr lang="en-US" altLang="ja-JP" sz="1100" b="0" i="0" u="none" strike="noStrike" kern="1200" cap="none" spc="0" normalizeH="0" baseline="0" noProof="0">
              <a:ln>
                <a:noFill/>
              </a:ln>
              <a:effectLst/>
              <a:uLnTx/>
              <a:uFillTx/>
              <a:latin typeface="Meiryo UI"/>
              <a:ea typeface="Meiryo UI"/>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外部研修等を活用した技術力向上</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R="0" lvl="0" algn="just" defTabSz="914400" rtl="0" eaLnBrk="0" fontAlgn="base" latinLnBrk="0" hangingPunct="0">
              <a:lnSpc>
                <a:spcPct val="150000"/>
              </a:lnSpc>
              <a:spcBef>
                <a:spcPct val="0"/>
              </a:spcBef>
              <a:spcAft>
                <a:spcPct val="0"/>
              </a:spcAft>
              <a:buClrTx/>
              <a:buSzTx/>
              <a:tabLst/>
              <a:defRPr/>
            </a:pPr>
            <a:r>
              <a:rPr lang="ja-JP" altLang="en-US" sz="1100">
                <a:latin typeface="Meiryo UI" panose="020B0604030504040204" pitchFamily="50" charset="-128"/>
                <a:ea typeface="Meiryo UI" panose="020B0604030504040204" pitchFamily="50" charset="-128"/>
              </a:rPr>
              <a:t>　　（近畿地整研修等の活用、建コン協講師の派遣依頼など）</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indent="-171450" algn="just">
              <a:lnSpc>
                <a:spcPct val="150000"/>
              </a:lnSpc>
              <a:buFont typeface="Wingdings" panose="05000000000000000000" pitchFamily="2" charset="2"/>
              <a:buChar char="Ø"/>
              <a:defRPr/>
            </a:pPr>
            <a:r>
              <a:rPr kumimoji="1" lang="ja-JP" altLang="en-US" sz="1100" b="0" i="0" u="none" strike="noStrike" kern="1200" cap="none" spc="0" normalizeH="0" baseline="0" noProof="0">
                <a:ln>
                  <a:noFill/>
                </a:ln>
                <a:effectLst/>
                <a:uLnTx/>
                <a:uFillTx/>
                <a:latin typeface="Meiryo UI"/>
                <a:ea typeface="Meiryo UI"/>
              </a:rPr>
              <a:t>設計・施工から、点検・補修</a:t>
            </a:r>
            <a:r>
              <a:rPr lang="ja-JP" altLang="en-US" sz="1100">
                <a:latin typeface="Meiryo UI"/>
                <a:ea typeface="Meiryo UI"/>
              </a:rPr>
              <a:t>、更新</a:t>
            </a:r>
            <a:r>
              <a:rPr kumimoji="1" lang="ja-JP" altLang="en-US" sz="1100" b="0" i="0" u="none" strike="noStrike" kern="1200" cap="none" spc="0" normalizeH="0" baseline="0" noProof="0">
                <a:ln>
                  <a:noFill/>
                </a:ln>
                <a:effectLst/>
                <a:uLnTx/>
                <a:uFillTx/>
                <a:latin typeface="Meiryo UI"/>
                <a:ea typeface="Meiryo UI"/>
              </a:rPr>
              <a:t>計画の検討までの</a:t>
            </a:r>
            <a:r>
              <a:rPr lang="ja-JP" altLang="en-US" sz="1100">
                <a:latin typeface="Meiryo UI"/>
                <a:ea typeface="Meiryo UI"/>
              </a:rPr>
              <a:t>ライフサイクルを理解した上で、施設管理をマネジメントできる、維持管理技術の習得に向けた人材育成</a:t>
            </a:r>
            <a:endParaRPr lang="ja-JP" altLang="en-US" sz="1100" b="0" i="0" u="none" strike="noStrike" kern="1200" cap="none" spc="0" normalizeH="0" baseline="0" noProof="0">
              <a:ln>
                <a:noFill/>
              </a:ln>
              <a:effectLst/>
              <a:uLnTx/>
              <a:uFillTx/>
              <a:latin typeface="Meiryo UI"/>
              <a:ea typeface="Meiryo UI"/>
            </a:endParaRPr>
          </a:p>
        </p:txBody>
      </p:sp>
      <p:sp>
        <p:nvSpPr>
          <p:cNvPr id="42" name="角丸四角形 143">
            <a:extLst>
              <a:ext uri="{FF2B5EF4-FFF2-40B4-BE49-F238E27FC236}">
                <a16:creationId xmlns:a16="http://schemas.microsoft.com/office/drawing/2014/main" id="{6F0247F5-FEA4-45DA-9200-E5F998FD8D69}"/>
              </a:ext>
            </a:extLst>
          </p:cNvPr>
          <p:cNvSpPr/>
          <p:nvPr/>
        </p:nvSpPr>
        <p:spPr>
          <a:xfrm>
            <a:off x="4666700" y="5076353"/>
            <a:ext cx="3993226"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200" b="1" i="0" u="sng" strike="noStrike" kern="1200" cap="none" spc="0" normalizeH="0" baseline="0" noProof="0">
                <a:ln>
                  <a:noFill/>
                </a:ln>
                <a:solidFill>
                  <a:schemeClr val="tx1"/>
                </a:solidFill>
                <a:effectLst/>
                <a:uLnTx/>
                <a:uFillTx/>
                <a:latin typeface="Meiryo UI"/>
                <a:ea typeface="Meiryo UI"/>
                <a:cs typeface="+mn-cs"/>
              </a:rPr>
              <a:t>維持管理のできる人材の育成に向けた検討</a:t>
            </a:r>
            <a:endParaRPr kumimoji="1" lang="en-US" altLang="ja-JP" sz="1200" b="1" i="0" u="sng" strike="noStrike" kern="1200" cap="none" spc="0" normalizeH="0" baseline="0" noProof="0">
              <a:ln>
                <a:noFill/>
              </a:ln>
              <a:solidFill>
                <a:schemeClr val="tx1"/>
              </a:solidFill>
              <a:effectLst/>
              <a:uLnTx/>
              <a:uFillTx/>
              <a:latin typeface="Meiryo UI"/>
              <a:ea typeface="Meiryo UI"/>
              <a:cs typeface="+mn-cs"/>
            </a:endParaRPr>
          </a:p>
        </p:txBody>
      </p:sp>
    </p:spTree>
    <p:extLst>
      <p:ext uri="{BB962C8B-B14F-4D97-AF65-F5344CB8AC3E}">
        <p14:creationId xmlns:p14="http://schemas.microsoft.com/office/powerpoint/2010/main" val="298081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５</a:t>
            </a:r>
            <a:r>
              <a:rPr lang="ja-JP" altLang="en-US" sz="2400" b="1">
                <a:solidFill>
                  <a:schemeClr val="bg1"/>
                </a:solidFill>
                <a:latin typeface="Meiryo UI"/>
                <a:ea typeface="Meiryo UI"/>
                <a:cs typeface="Meiryo UI" pitchFamily="50" charset="-128"/>
              </a:rPr>
              <a:t>　地域維持管理連携プラットフォーム</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59" name="AutoShape 7">
            <a:extLst>
              <a:ext uri="{FF2B5EF4-FFF2-40B4-BE49-F238E27FC236}">
                <a16:creationId xmlns:a16="http://schemas.microsoft.com/office/drawing/2014/main" id="{7096A54E-50BC-41C8-B22A-86A32B32A79C}"/>
              </a:ext>
            </a:extLst>
          </p:cNvPr>
          <p:cNvSpPr>
            <a:spLocks noChangeArrowheads="1"/>
          </p:cNvSpPr>
          <p:nvPr/>
        </p:nvSpPr>
        <p:spPr bwMode="auto">
          <a:xfrm>
            <a:off x="246915" y="722270"/>
            <a:ext cx="4233862" cy="1834444"/>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anchor="t"/>
          <a:lstStyle/>
          <a:p>
            <a:pPr lvl="0" defTabSz="914400" eaLnBrk="0" fontAlgn="base" hangingPunct="0">
              <a:spcBef>
                <a:spcPct val="0"/>
              </a:spcBef>
              <a:spcAft>
                <a:spcPct val="0"/>
              </a:spcAft>
              <a:defRPr/>
            </a:pPr>
            <a:r>
              <a:rPr kumimoji="1" lang="en-US" altLang="ja-JP" sz="1400" b="1">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1">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目的</a:t>
            </a:r>
            <a:r>
              <a:rPr kumimoji="1" lang="en-US" altLang="ja-JP" sz="1400" b="1">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lvl="0" defTabSz="914400" eaLnBrk="0" fontAlgn="base" hangingPunct="0">
              <a:spcBef>
                <a:spcPct val="0"/>
              </a:spcBef>
              <a:spcAft>
                <a:spcPct val="0"/>
              </a:spcAft>
              <a:defRPr/>
            </a:pPr>
            <a:r>
              <a:rPr kumimoji="1"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維持管理連携プラットフォーム」は、施設管理者が責任をもって、将来にわたり良好に都市基盤施設（や公共建築物）を維持管理し、府民の安全、安心を確保していくため、地域の特性等が活かせる土木事務所単位で府、市町村、大学等が連携し、維持管理に関する情報及びノウハウの共有や研修等を通じて、技術連携や人材育成等に取り組むことを目的とする。</a:t>
            </a:r>
          </a:p>
        </p:txBody>
      </p:sp>
      <p:sp>
        <p:nvSpPr>
          <p:cNvPr id="81" name="AutoShape 7">
            <a:extLst>
              <a:ext uri="{FF2B5EF4-FFF2-40B4-BE49-F238E27FC236}">
                <a16:creationId xmlns:a16="http://schemas.microsoft.com/office/drawing/2014/main" id="{039455FB-4906-4820-93AB-2ADC153028EF}"/>
              </a:ext>
            </a:extLst>
          </p:cNvPr>
          <p:cNvSpPr>
            <a:spLocks noChangeArrowheads="1"/>
          </p:cNvSpPr>
          <p:nvPr/>
        </p:nvSpPr>
        <p:spPr bwMode="auto">
          <a:xfrm>
            <a:off x="4572000" y="722270"/>
            <a:ext cx="4435475" cy="1834444"/>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p>
            <a:r>
              <a:rPr lang="en-US" altLang="ja-JP" sz="1400" b="1">
                <a:latin typeface="Meiryo UI"/>
                <a:ea typeface="Meiryo UI"/>
                <a:cs typeface="Meiryo UI" panose="020B0604030504040204" pitchFamily="50" charset="-128"/>
              </a:rPr>
              <a:t>【</a:t>
            </a:r>
            <a:r>
              <a:rPr lang="ja-JP" altLang="en-US" sz="1400" b="1">
                <a:latin typeface="Meiryo UI"/>
                <a:ea typeface="Meiryo UI"/>
                <a:cs typeface="Meiryo UI" panose="020B0604030504040204" pitchFamily="50" charset="-128"/>
              </a:rPr>
              <a:t>取り組み状況</a:t>
            </a:r>
            <a:r>
              <a:rPr lang="en-US" altLang="ja-JP" sz="1400" b="1">
                <a:latin typeface="Meiryo UI"/>
                <a:ea typeface="Meiryo UI"/>
                <a:cs typeface="Meiryo UI" panose="020B0604030504040204" pitchFamily="50" charset="-128"/>
              </a:rPr>
              <a:t>】</a:t>
            </a:r>
            <a:endParaRPr lang="en-US" sz="1400">
              <a:latin typeface="Meiryo UI"/>
              <a:ea typeface="Meiryo UI"/>
            </a:endParaRPr>
          </a:p>
          <a:p>
            <a:pPr>
              <a:buFont typeface="Arial" panose="05000000000000000000" pitchFamily="2" charset="2"/>
              <a:buChar char="•"/>
            </a:pPr>
            <a:r>
              <a:rPr lang="ja-JP" sz="1100">
                <a:latin typeface="Meiryo UI"/>
                <a:ea typeface="Meiryo UI"/>
                <a:cs typeface="Meiryo UI" panose="020B0604030504040204" pitchFamily="50" charset="-128"/>
              </a:rPr>
              <a:t>７土木事務所にプラットフォームを設置</a:t>
            </a:r>
            <a:r>
              <a:rPr lang="ja-JP" sz="700">
                <a:latin typeface="Meiryo UI"/>
                <a:ea typeface="Meiryo UI"/>
                <a:cs typeface="Meiryo UI" panose="020B0604030504040204" pitchFamily="50" charset="-128"/>
              </a:rPr>
              <a:t>（</a:t>
            </a:r>
            <a:r>
              <a:rPr lang="en-US" altLang="ja-JP" sz="700">
                <a:latin typeface="Meiryo UI"/>
                <a:ea typeface="Meiryo UI"/>
                <a:cs typeface="Meiryo UI" panose="020B0604030504040204" pitchFamily="50" charset="-128"/>
              </a:rPr>
              <a:t>42</a:t>
            </a:r>
            <a:r>
              <a:rPr lang="ja-JP" sz="700">
                <a:latin typeface="Meiryo UI"/>
                <a:ea typeface="Meiryo UI"/>
                <a:cs typeface="Meiryo UI" panose="020B0604030504040204" pitchFamily="50" charset="-128"/>
              </a:rPr>
              <a:t>市町村、</a:t>
            </a:r>
            <a:r>
              <a:rPr lang="en-US" altLang="ja-JP" sz="700">
                <a:latin typeface="Meiryo UI"/>
                <a:ea typeface="Meiryo UI"/>
                <a:cs typeface="Meiryo UI" panose="020B0604030504040204" pitchFamily="50" charset="-128"/>
              </a:rPr>
              <a:t>7</a:t>
            </a:r>
            <a:r>
              <a:rPr lang="ja-JP" sz="700">
                <a:latin typeface="Meiryo UI"/>
                <a:ea typeface="Meiryo UI"/>
                <a:cs typeface="Meiryo UI" panose="020B0604030504040204" pitchFamily="50" charset="-128"/>
              </a:rPr>
              <a:t>大学参画）</a:t>
            </a:r>
            <a:r>
              <a:rPr lang="ja-JP" sz="1100">
                <a:latin typeface="Meiryo UI"/>
                <a:ea typeface="Meiryo UI"/>
                <a:cs typeface="Meiryo UI" panose="020B0604030504040204" pitchFamily="50" charset="-128"/>
              </a:rPr>
              <a:t>し</a:t>
            </a:r>
            <a:r>
              <a:rPr lang="ja-JP" sz="1000">
                <a:latin typeface="Meiryo UI"/>
                <a:ea typeface="Meiryo UI"/>
                <a:cs typeface="Meiryo UI" panose="020B0604030504040204" pitchFamily="50" charset="-128"/>
              </a:rPr>
              <a:t>、</a:t>
            </a:r>
            <a:r>
              <a:rPr lang="ja-JP" sz="1100">
                <a:latin typeface="Meiryo UI"/>
                <a:ea typeface="Meiryo UI"/>
                <a:cs typeface="Meiryo UI" panose="020B0604030504040204" pitchFamily="50" charset="-128"/>
              </a:rPr>
              <a:t>維持管理の課題、取組みの共有や合同研修による人材育成を実施</a:t>
            </a:r>
            <a:endParaRPr lang="en-US" sz="1100">
              <a:latin typeface="Meiryo UI"/>
              <a:ea typeface="Meiryo UI"/>
              <a:cs typeface="Meiryo UI" panose="020B0604030504040204" pitchFamily="50" charset="-128"/>
            </a:endParaRPr>
          </a:p>
          <a:p>
            <a:pPr>
              <a:buFont typeface="Arial" panose="05000000000000000000" pitchFamily="2" charset="2"/>
              <a:buChar char="•"/>
            </a:pPr>
            <a:r>
              <a:rPr lang="en-US" altLang="ja-JP" sz="1100">
                <a:latin typeface="Meiryo UI"/>
                <a:ea typeface="Meiryo UI"/>
                <a:cs typeface="Meiryo UI" panose="020B0604030504040204" pitchFamily="50" charset="-128"/>
              </a:rPr>
              <a:t>37</a:t>
            </a:r>
            <a:r>
              <a:rPr lang="ja-JP" sz="1100">
                <a:latin typeface="Meiryo UI"/>
                <a:ea typeface="Meiryo UI"/>
                <a:cs typeface="Meiryo UI" panose="020B0604030504040204" pitchFamily="50" charset="-128"/>
              </a:rPr>
              <a:t>市町村が橋梁やトンネルの点検業務を（公財）都市整備推進センターに一括発注（橋梁定期点検を延べ約6700橋実施（H27～R5））</a:t>
            </a:r>
            <a:endParaRPr lang="en-US"/>
          </a:p>
          <a:p>
            <a:pPr>
              <a:buFont typeface="Arial" panose="05000000000000000000" pitchFamily="2" charset="2"/>
              <a:buChar char="•"/>
            </a:pPr>
            <a:r>
              <a:rPr lang="ja-JP" sz="1100">
                <a:latin typeface="Meiryo UI"/>
                <a:ea typeface="Meiryo UI"/>
                <a:cs typeface="Meiryo UI" panose="020B0604030504040204" pitchFamily="50" charset="-128"/>
              </a:rPr>
              <a:t>画像解析・</a:t>
            </a:r>
            <a:r>
              <a:rPr lang="en-US" altLang="ja-JP" sz="1100">
                <a:latin typeface="Meiryo UI"/>
                <a:ea typeface="Meiryo UI"/>
                <a:cs typeface="Meiryo UI" panose="020B0604030504040204" pitchFamily="50" charset="-128"/>
              </a:rPr>
              <a:t>AI</a:t>
            </a:r>
            <a:r>
              <a:rPr lang="ja-JP" sz="1100">
                <a:latin typeface="Meiryo UI"/>
                <a:ea typeface="Meiryo UI"/>
                <a:cs typeface="Meiryo UI" panose="020B0604030504040204" pitchFamily="50" charset="-128"/>
              </a:rPr>
              <a:t>損傷診断に関する実証実験等、</a:t>
            </a:r>
            <a:r>
              <a:rPr lang="en-US" altLang="ja-JP" sz="1100">
                <a:latin typeface="Meiryo UI"/>
                <a:ea typeface="Meiryo UI"/>
                <a:cs typeface="Meiryo UI" panose="020B0604030504040204" pitchFamily="50" charset="-128"/>
              </a:rPr>
              <a:t>7</a:t>
            </a:r>
            <a:r>
              <a:rPr lang="ja-JP" sz="1100">
                <a:latin typeface="Meiryo UI"/>
                <a:ea typeface="Meiryo UI"/>
                <a:cs typeface="Meiryo UI" panose="020B0604030504040204" pitchFamily="50" charset="-128"/>
              </a:rPr>
              <a:t>大学との共同研究を実施（技術連携42件（H27～R5））</a:t>
            </a:r>
            <a:endParaRPr lang="en-US"/>
          </a:p>
          <a:p>
            <a:pPr>
              <a:buFont typeface="Arial" panose="05000000000000000000" pitchFamily="2" charset="2"/>
              <a:buChar char="•"/>
            </a:pPr>
            <a:r>
              <a:rPr lang="en-US" altLang="ja-JP" sz="1100">
                <a:latin typeface="Meiryo UI"/>
                <a:ea typeface="Meiryo UI"/>
                <a:cs typeface="Meiryo UI" panose="020B0604030504040204" pitchFamily="50" charset="-128"/>
              </a:rPr>
              <a:t>7</a:t>
            </a:r>
            <a:r>
              <a:rPr lang="ja-JP" sz="1100">
                <a:latin typeface="Meiryo UI"/>
                <a:ea typeface="Meiryo UI"/>
                <a:cs typeface="Meiryo UI" panose="020B0604030504040204" pitchFamily="50" charset="-128"/>
              </a:rPr>
              <a:t>大学に、さまざまな技術的な課題に関する技術相談を実施（技術相談125件、うち市町村11件（H27～R5））</a:t>
            </a:r>
            <a:endParaRPr lang="en-US"/>
          </a:p>
          <a:p>
            <a:pPr>
              <a:buFont typeface="Arial" panose="05000000000000000000" pitchFamily="2" charset="2"/>
              <a:buChar char="•"/>
            </a:pPr>
            <a:r>
              <a:rPr lang="ja-JP" sz="1100">
                <a:latin typeface="Meiryo UI"/>
                <a:ea typeface="Meiryo UI"/>
                <a:cs typeface="Meiryo UI" panose="020B0604030504040204" pitchFamily="50" charset="-128"/>
              </a:rPr>
              <a:t>大阪府職員が講師となり大学生へのメンテナンス講座を実施</a:t>
            </a:r>
            <a:endParaRPr lang="ja-JP" sz="1100"/>
          </a:p>
        </p:txBody>
      </p:sp>
      <p:sp>
        <p:nvSpPr>
          <p:cNvPr id="31" name="正方形/長方形 30">
            <a:extLst>
              <a:ext uri="{FF2B5EF4-FFF2-40B4-BE49-F238E27FC236}">
                <a16:creationId xmlns:a16="http://schemas.microsoft.com/office/drawing/2014/main" id="{3857A9D2-32E3-DBEF-9311-2A48E3C181D1}"/>
              </a:ext>
            </a:extLst>
          </p:cNvPr>
          <p:cNvSpPr/>
          <p:nvPr/>
        </p:nvSpPr>
        <p:spPr>
          <a:xfrm>
            <a:off x="246915" y="5689505"/>
            <a:ext cx="8650170" cy="1169551"/>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今後の取組・検討（案）</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これまでの維持管理に関する情報やノウハウの共有、人材育成、技術連携の更なる充実、強化</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地域の特性等に合った、維持管理業務の広域連携や他分野連携などの効率的・効果的なマネジメント手法の検討</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市町村の技術者不足や技術力を継承していくための、技術補完者（都市整備推進センター等）を活用した人材育成や持続性向上の検討</a:t>
            </a:r>
            <a:endParaRPr lang="ja-JP" altLang="en-US" sz="1400">
              <a:solidFill>
                <a:srgbClr val="00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661BC65F-056D-4682-B5AE-F5C1F845135B}"/>
              </a:ext>
            </a:extLst>
          </p:cNvPr>
          <p:cNvSpPr/>
          <p:nvPr/>
        </p:nvSpPr>
        <p:spPr>
          <a:xfrm>
            <a:off x="248441" y="2792343"/>
            <a:ext cx="8801365" cy="2883137"/>
          </a:xfrm>
          <a:prstGeom prst="rect">
            <a:avLst/>
          </a:prstGeom>
          <a:solidFill>
            <a:srgbClr val="CC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06BB80D4-AF6E-4FE4-B4A6-553227855026}"/>
              </a:ext>
            </a:extLst>
          </p:cNvPr>
          <p:cNvSpPr/>
          <p:nvPr/>
        </p:nvSpPr>
        <p:spPr>
          <a:xfrm>
            <a:off x="371985" y="3046053"/>
            <a:ext cx="6360287" cy="2428506"/>
          </a:xfrm>
          <a:prstGeom prst="rect">
            <a:avLst/>
          </a:prstGeom>
          <a:solidFill>
            <a:srgbClr val="FFFFCC"/>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メイリオ" panose="020B0604030504040204" pitchFamily="50" charset="-128"/>
              <a:ea typeface="メイリオ" panose="020B0604030504040204" pitchFamily="50" charset="-128"/>
            </a:endParaRPr>
          </a:p>
        </p:txBody>
      </p:sp>
      <p:grpSp>
        <p:nvGrpSpPr>
          <p:cNvPr id="66" name="グループ化 65">
            <a:extLst>
              <a:ext uri="{FF2B5EF4-FFF2-40B4-BE49-F238E27FC236}">
                <a16:creationId xmlns:a16="http://schemas.microsoft.com/office/drawing/2014/main" id="{AA0B96B7-F1AF-4C57-9133-D9F6C8902EE3}"/>
              </a:ext>
            </a:extLst>
          </p:cNvPr>
          <p:cNvGrpSpPr/>
          <p:nvPr/>
        </p:nvGrpSpPr>
        <p:grpSpPr>
          <a:xfrm>
            <a:off x="6795333" y="3963151"/>
            <a:ext cx="577542" cy="431800"/>
            <a:chOff x="-6350" y="3494"/>
            <a:chExt cx="657225" cy="431800"/>
          </a:xfrm>
        </p:grpSpPr>
        <p:sp>
          <p:nvSpPr>
            <p:cNvPr id="67" name="左右矢印 52">
              <a:extLst>
                <a:ext uri="{FF2B5EF4-FFF2-40B4-BE49-F238E27FC236}">
                  <a16:creationId xmlns:a16="http://schemas.microsoft.com/office/drawing/2014/main" id="{88FCD723-AD2F-43CB-980A-9A88EF465534}"/>
                </a:ext>
              </a:extLst>
            </p:cNvPr>
            <p:cNvSpPr/>
            <p:nvPr/>
          </p:nvSpPr>
          <p:spPr>
            <a:xfrm>
              <a:off x="-6350" y="3494"/>
              <a:ext cx="657225" cy="431800"/>
            </a:xfrm>
            <a:prstGeom prst="leftRightArrow">
              <a:avLst>
                <a:gd name="adj1" fmla="val 57843"/>
                <a:gd name="adj2" fmla="val 49672"/>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0"/>
                </a:spcAft>
              </a:pPr>
              <a:endParaRPr lang="ja-JP" sz="1200">
                <a:effectLst/>
                <a:latin typeface="メイリオ" panose="020B0604030504040204" pitchFamily="50" charset="-128"/>
                <a:ea typeface="メイリオ" panose="020B0604030504040204" pitchFamily="50" charset="-128"/>
                <a:cs typeface="ＭＳ Ｐゴシック"/>
              </a:endParaRPr>
            </a:p>
          </p:txBody>
        </p:sp>
        <p:sp>
          <p:nvSpPr>
            <p:cNvPr id="68" name="テキスト ボックス 245">
              <a:extLst>
                <a:ext uri="{FF2B5EF4-FFF2-40B4-BE49-F238E27FC236}">
                  <a16:creationId xmlns:a16="http://schemas.microsoft.com/office/drawing/2014/main" id="{A7B5089A-A7FF-4E18-BC14-AC667FF49AAF}"/>
                </a:ext>
              </a:extLst>
            </p:cNvPr>
            <p:cNvSpPr txBox="1"/>
            <p:nvPr/>
          </p:nvSpPr>
          <p:spPr>
            <a:xfrm>
              <a:off x="66675" y="95250"/>
              <a:ext cx="53340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900" b="1" kern="100">
                  <a:solidFill>
                    <a:srgbClr val="FFFFFF"/>
                  </a:solidFill>
                  <a:effectLst/>
                  <a:latin typeface="メイリオ" panose="020B0604030504040204" pitchFamily="50" charset="-128"/>
                  <a:ea typeface="メイリオ" panose="020B0604030504040204" pitchFamily="50" charset="-128"/>
                  <a:cs typeface="Times New Roman"/>
                </a:rPr>
                <a:t>連携</a:t>
              </a:r>
              <a:endParaRPr lang="ja-JP" sz="900" kern="100">
                <a:effectLst/>
                <a:latin typeface="メイリオ" panose="020B0604030504040204" pitchFamily="50" charset="-128"/>
                <a:ea typeface="メイリオ" panose="020B0604030504040204" pitchFamily="50" charset="-128"/>
                <a:cs typeface="Times New Roman"/>
              </a:endParaRPr>
            </a:p>
          </p:txBody>
        </p:sp>
      </p:grpSp>
      <p:sp>
        <p:nvSpPr>
          <p:cNvPr id="35" name="テキスト ボックス 168">
            <a:extLst>
              <a:ext uri="{FF2B5EF4-FFF2-40B4-BE49-F238E27FC236}">
                <a16:creationId xmlns:a16="http://schemas.microsoft.com/office/drawing/2014/main" id="{FBDD07EE-C464-454D-9140-A6D207A4F8AF}"/>
              </a:ext>
            </a:extLst>
          </p:cNvPr>
          <p:cNvSpPr txBox="1"/>
          <p:nvPr/>
        </p:nvSpPr>
        <p:spPr>
          <a:xfrm>
            <a:off x="919266" y="3101727"/>
            <a:ext cx="2653665" cy="3763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ja-JP" sz="900" b="1" kern="100">
                <a:effectLst/>
                <a:latin typeface="メイリオ" panose="020B0604030504040204" pitchFamily="50" charset="-128"/>
                <a:ea typeface="メイリオ" panose="020B0604030504040204" pitchFamily="50" charset="-128"/>
                <a:cs typeface="Times New Roman"/>
              </a:rPr>
              <a:t>大阪府維持管理連携プラットフォーム事務局</a:t>
            </a:r>
            <a:endParaRPr lang="en-US" altLang="ja-JP" sz="900" b="1" kern="100">
              <a:effectLst/>
              <a:latin typeface="メイリオ" panose="020B0604030504040204" pitchFamily="50" charset="-128"/>
              <a:ea typeface="メイリオ" panose="020B0604030504040204" pitchFamily="50" charset="-128"/>
              <a:cs typeface="Times New Roman"/>
            </a:endParaRPr>
          </a:p>
          <a:p>
            <a:pPr algn="ctr">
              <a:lnSpc>
                <a:spcPts val="1200"/>
              </a:lnSpc>
              <a:spcAft>
                <a:spcPts val="0"/>
              </a:spcAft>
            </a:pPr>
            <a:r>
              <a:rPr lang="ja-JP" altLang="en-US" sz="800" kern="100">
                <a:effectLst/>
                <a:latin typeface="メイリオ" panose="020B0604030504040204" pitchFamily="50" charset="-128"/>
                <a:ea typeface="メイリオ" panose="020B0604030504040204" pitchFamily="50" charset="-128"/>
                <a:cs typeface="Times New Roman"/>
              </a:rPr>
              <a:t>考え方の統一、情報共有、各プラットフォームの交流</a:t>
            </a:r>
            <a:endParaRPr lang="ja-JP" altLang="en-US" sz="600" kern="100">
              <a:effectLst/>
              <a:latin typeface="メイリオ" panose="020B0604030504040204" pitchFamily="50" charset="-128"/>
              <a:ea typeface="メイリオ" panose="020B0604030504040204" pitchFamily="50" charset="-128"/>
              <a:cs typeface="Times New Roman"/>
            </a:endParaRPr>
          </a:p>
        </p:txBody>
      </p:sp>
      <p:sp>
        <p:nvSpPr>
          <p:cNvPr id="69" name="正方形/長方形 68">
            <a:extLst>
              <a:ext uri="{FF2B5EF4-FFF2-40B4-BE49-F238E27FC236}">
                <a16:creationId xmlns:a16="http://schemas.microsoft.com/office/drawing/2014/main" id="{D982E90C-6227-4690-A53B-B48A67729354}"/>
              </a:ext>
            </a:extLst>
          </p:cNvPr>
          <p:cNvSpPr/>
          <p:nvPr/>
        </p:nvSpPr>
        <p:spPr>
          <a:xfrm>
            <a:off x="273842" y="2628161"/>
            <a:ext cx="4453408" cy="326667"/>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地域維持管理連携プラットフォーム</a:t>
            </a: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H26</a:t>
            </a: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70" name="グループ化 69">
            <a:extLst>
              <a:ext uri="{FF2B5EF4-FFF2-40B4-BE49-F238E27FC236}">
                <a16:creationId xmlns:a16="http://schemas.microsoft.com/office/drawing/2014/main" id="{AF928D10-D291-4C38-9CC9-11A5793C7641}"/>
              </a:ext>
            </a:extLst>
          </p:cNvPr>
          <p:cNvGrpSpPr/>
          <p:nvPr/>
        </p:nvGrpSpPr>
        <p:grpSpPr>
          <a:xfrm>
            <a:off x="7437911" y="3167287"/>
            <a:ext cx="1512992" cy="2307271"/>
            <a:chOff x="586740" y="933135"/>
            <a:chExt cx="1512992" cy="2307271"/>
          </a:xfrm>
        </p:grpSpPr>
        <p:sp>
          <p:nvSpPr>
            <p:cNvPr id="71" name="テキスト ボックス 149">
              <a:extLst>
                <a:ext uri="{FF2B5EF4-FFF2-40B4-BE49-F238E27FC236}">
                  <a16:creationId xmlns:a16="http://schemas.microsoft.com/office/drawing/2014/main" id="{8F702B7A-0010-4B0E-9DE1-4B86F4C8CF72}"/>
                </a:ext>
              </a:extLst>
            </p:cNvPr>
            <p:cNvSpPr txBox="1"/>
            <p:nvPr/>
          </p:nvSpPr>
          <p:spPr>
            <a:xfrm>
              <a:off x="587732" y="933135"/>
              <a:ext cx="1512000" cy="828000"/>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00" b="1" kern="100">
                  <a:solidFill>
                    <a:schemeClr val="tx1"/>
                  </a:solidFill>
                  <a:effectLst/>
                  <a:latin typeface="メイリオ" panose="020B0604030504040204" pitchFamily="50" charset="-128"/>
                  <a:ea typeface="メイリオ" panose="020B0604030504040204" pitchFamily="50" charset="-128"/>
                  <a:cs typeface="Times New Roman"/>
                </a:rPr>
                <a:t>近畿地方整備局・</a:t>
              </a:r>
              <a:endParaRPr lang="ja-JP" sz="1100" b="1" kern="100">
                <a:solidFill>
                  <a:schemeClr val="tx1"/>
                </a:solidFill>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1000" b="1" kern="100">
                  <a:solidFill>
                    <a:schemeClr val="tx1"/>
                  </a:solidFill>
                  <a:effectLst/>
                  <a:latin typeface="メイリオ" panose="020B0604030504040204" pitchFamily="50" charset="-128"/>
                  <a:ea typeface="メイリオ" panose="020B0604030504040204" pitchFamily="50" charset="-128"/>
                  <a:cs typeface="Times New Roman"/>
                </a:rPr>
                <a:t>大阪府・</a:t>
              </a:r>
              <a:r>
                <a:rPr lang="ja-JP" altLang="en-US" sz="1000" b="1" kern="100">
                  <a:solidFill>
                    <a:schemeClr val="tx1"/>
                  </a:solidFill>
                  <a:latin typeface="メイリオ" panose="020B0604030504040204" pitchFamily="50" charset="-128"/>
                  <a:ea typeface="メイリオ" panose="020B0604030504040204" pitchFamily="50" charset="-128"/>
                  <a:cs typeface="Times New Roman"/>
                </a:rPr>
                <a:t>大阪</a:t>
              </a:r>
              <a:r>
                <a:rPr lang="ja-JP" sz="1000" b="1" kern="100">
                  <a:solidFill>
                    <a:schemeClr val="tx1"/>
                  </a:solidFill>
                  <a:effectLst/>
                  <a:latin typeface="メイリオ" panose="020B0604030504040204" pitchFamily="50" charset="-128"/>
                  <a:ea typeface="メイリオ" panose="020B0604030504040204" pitchFamily="50" charset="-128"/>
                  <a:cs typeface="Times New Roman"/>
                </a:rPr>
                <a:t>市</a:t>
              </a:r>
              <a:r>
                <a:rPr lang="ja-JP" altLang="en-US" sz="1000" kern="100">
                  <a:solidFill>
                    <a:schemeClr val="tx1"/>
                  </a:solidFill>
                  <a:effectLst/>
                  <a:latin typeface="メイリオ" panose="020B0604030504040204" pitchFamily="50" charset="-128"/>
                  <a:ea typeface="メイリオ" panose="020B0604030504040204" pitchFamily="50" charset="-128"/>
                  <a:cs typeface="Times New Roman"/>
                </a:rPr>
                <a:t>　等</a:t>
              </a:r>
              <a:endParaRPr lang="ja-JP" sz="1100" kern="100">
                <a:solidFill>
                  <a:schemeClr val="tx1"/>
                </a:solidFill>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en-US" altLang="ja-JP" sz="1000" kern="100">
                  <a:effectLst/>
                  <a:latin typeface="メイリオ" panose="020B0604030504040204" pitchFamily="50" charset="-128"/>
                  <a:ea typeface="メイリオ" panose="020B0604030504040204" pitchFamily="50" charset="-128"/>
                  <a:cs typeface="Times New Roman"/>
                </a:rPr>
                <a:t>【</a:t>
              </a:r>
              <a:r>
                <a:rPr lang="ja-JP" sz="1000" kern="100">
                  <a:effectLst/>
                  <a:latin typeface="メイリオ" panose="020B0604030504040204" pitchFamily="50" charset="-128"/>
                  <a:ea typeface="メイリオ" panose="020B0604030504040204" pitchFamily="50" charset="-128"/>
                  <a:cs typeface="Times New Roman"/>
                </a:rPr>
                <a:t>内容</a:t>
              </a:r>
              <a:r>
                <a:rPr lang="en-US" altLang="ja-JP" sz="1000" kern="100">
                  <a:effectLst/>
                  <a:latin typeface="メイリオ" panose="020B0604030504040204" pitchFamily="50" charset="-128"/>
                  <a:ea typeface="メイリオ" panose="020B0604030504040204" pitchFamily="50" charset="-128"/>
                  <a:cs typeface="Times New Roman"/>
                </a:rPr>
                <a:t>】</a:t>
              </a:r>
              <a:r>
                <a:rPr lang="ja-JP" sz="1000" kern="100">
                  <a:effectLst/>
                  <a:latin typeface="メイリオ" panose="020B0604030504040204" pitchFamily="50" charset="-128"/>
                  <a:ea typeface="メイリオ" panose="020B0604030504040204" pitchFamily="50" charset="-128"/>
                  <a:cs typeface="Times New Roman"/>
                </a:rPr>
                <a:t>：</a:t>
              </a:r>
              <a:endParaRPr lang="en-US" alt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1000" kern="100">
                  <a:effectLst/>
                  <a:latin typeface="メイリオ" panose="020B0604030504040204" pitchFamily="50" charset="-128"/>
                  <a:ea typeface="メイリオ" panose="020B0604030504040204" pitchFamily="50" charset="-128"/>
                  <a:cs typeface="Times New Roman"/>
                </a:rPr>
                <a:t>維持管理・更新に</a:t>
              </a:r>
              <a:endParaRPr lang="en-US" alt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1000" kern="100">
                  <a:effectLst/>
                  <a:latin typeface="メイリオ" panose="020B0604030504040204" pitchFamily="50" charset="-128"/>
                  <a:ea typeface="メイリオ" panose="020B0604030504040204" pitchFamily="50" charset="-128"/>
                  <a:cs typeface="Times New Roman"/>
                </a:rPr>
                <a:t>関する情報共有</a:t>
              </a:r>
              <a:r>
                <a:rPr lang="ja-JP" altLang="en-US" sz="1000" kern="100">
                  <a:latin typeface="メイリオ" panose="020B0604030504040204" pitchFamily="50" charset="-128"/>
                  <a:ea typeface="メイリオ" panose="020B0604030504040204" pitchFamily="50" charset="-128"/>
                  <a:cs typeface="Times New Roman"/>
                </a:rPr>
                <a:t>　等</a:t>
              </a:r>
              <a:endParaRPr lang="en-US" alt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endParaRPr lang="en-US" altLang="ja-JP" sz="1000" kern="100">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endParaRPr lang="ja-JP" sz="1100" kern="100">
                <a:effectLst/>
                <a:latin typeface="メイリオ" panose="020B0604030504040204" pitchFamily="50" charset="-128"/>
                <a:ea typeface="メイリオ" panose="020B0604030504040204" pitchFamily="50" charset="-128"/>
                <a:cs typeface="Times New Roman"/>
              </a:endParaRPr>
            </a:p>
          </p:txBody>
        </p:sp>
        <p:sp>
          <p:nvSpPr>
            <p:cNvPr id="72" name="テキスト ボックス 231">
              <a:extLst>
                <a:ext uri="{FF2B5EF4-FFF2-40B4-BE49-F238E27FC236}">
                  <a16:creationId xmlns:a16="http://schemas.microsoft.com/office/drawing/2014/main" id="{2A0F48F2-3EAD-4B1D-A0BE-21710ECC7248}"/>
                </a:ext>
              </a:extLst>
            </p:cNvPr>
            <p:cNvSpPr txBox="1"/>
            <p:nvPr/>
          </p:nvSpPr>
          <p:spPr>
            <a:xfrm>
              <a:off x="586740" y="1810956"/>
              <a:ext cx="1512000" cy="8437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900" b="1" kern="100">
                  <a:effectLst/>
                  <a:latin typeface="メイリオ" panose="020B0604030504040204" pitchFamily="50" charset="-128"/>
                  <a:ea typeface="メイリオ" panose="020B0604030504040204" pitchFamily="50" charset="-128"/>
                  <a:cs typeface="Times New Roman"/>
                </a:rPr>
                <a:t>道路メンテナンス会議</a:t>
              </a:r>
              <a:endParaRPr lang="ja-JP" sz="105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800" kern="100">
                  <a:effectLst/>
                  <a:latin typeface="メイリオ" panose="020B0604030504040204" pitchFamily="50" charset="-128"/>
                  <a:ea typeface="メイリオ" panose="020B0604030504040204" pitchFamily="50" charset="-128"/>
                  <a:cs typeface="Times New Roman"/>
                </a:rPr>
                <a:t>事務局：大阪国道事務所</a:t>
              </a:r>
              <a:r>
                <a:rPr lang="ja-JP" altLang="en-US" sz="800" kern="100">
                  <a:latin typeface="メイリオ" panose="020B0604030504040204" pitchFamily="50" charset="-128"/>
                  <a:ea typeface="メイリオ" panose="020B0604030504040204" pitchFamily="50" charset="-128"/>
                  <a:cs typeface="Times New Roman"/>
                </a:rPr>
                <a:t>・</a:t>
              </a:r>
              <a:endParaRPr lang="en-US" altLang="ja-JP" sz="800" kern="100">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altLang="en-US" sz="800" kern="100">
                  <a:effectLst/>
                  <a:latin typeface="メイリオ" panose="020B0604030504040204" pitchFamily="50" charset="-128"/>
                  <a:ea typeface="メイリオ" panose="020B0604030504040204" pitchFamily="50" charset="-128"/>
                  <a:cs typeface="Times New Roman"/>
                </a:rPr>
                <a:t>　　　　</a:t>
              </a:r>
              <a:r>
                <a:rPr lang="ja-JP" sz="800" kern="100">
                  <a:effectLst/>
                  <a:latin typeface="メイリオ" panose="020B0604030504040204" pitchFamily="50" charset="-128"/>
                  <a:ea typeface="メイリオ" panose="020B0604030504040204" pitchFamily="50" charset="-128"/>
                  <a:cs typeface="Times New Roman"/>
                </a:rPr>
                <a:t>大阪府・大阪市・</a:t>
              </a:r>
              <a:endParaRPr lang="en-US" altLang="ja-JP" sz="800" kern="100">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altLang="en-US" sz="800" kern="100">
                  <a:effectLst/>
                  <a:latin typeface="メイリオ" panose="020B0604030504040204" pitchFamily="50" charset="-128"/>
                  <a:ea typeface="メイリオ" panose="020B0604030504040204" pitchFamily="50" charset="-128"/>
                  <a:cs typeface="Times New Roman"/>
                </a:rPr>
                <a:t>　　　　</a:t>
              </a:r>
              <a:r>
                <a:rPr lang="ja-JP" sz="800" kern="100">
                  <a:effectLst/>
                  <a:latin typeface="メイリオ" panose="020B0604030504040204" pitchFamily="50" charset="-128"/>
                  <a:ea typeface="メイリオ" panose="020B0604030504040204" pitchFamily="50" charset="-128"/>
                  <a:cs typeface="Times New Roman"/>
                </a:rPr>
                <a:t>堺市など</a:t>
              </a:r>
              <a:endParaRPr 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800" kern="100">
                  <a:effectLst/>
                  <a:latin typeface="メイリオ" panose="020B0604030504040204" pitchFamily="50" charset="-128"/>
                  <a:ea typeface="メイリオ" panose="020B0604030504040204" pitchFamily="50" charset="-128"/>
                  <a:cs typeface="Times New Roman"/>
                </a:rPr>
                <a:t>構成員：府内市町村</a:t>
              </a:r>
              <a:r>
                <a:rPr lang="ja-JP" altLang="en-US" sz="800" kern="100">
                  <a:latin typeface="メイリオ" panose="020B0604030504040204" pitchFamily="50" charset="-128"/>
                  <a:ea typeface="メイリオ" panose="020B0604030504040204" pitchFamily="50" charset="-128"/>
                  <a:cs typeface="Times New Roman"/>
                </a:rPr>
                <a:t>　等</a:t>
              </a:r>
              <a:endParaRPr lang="ja-JP" sz="1000" kern="100">
                <a:effectLst/>
                <a:latin typeface="メイリオ" panose="020B0604030504040204" pitchFamily="50" charset="-128"/>
                <a:ea typeface="メイリオ" panose="020B0604030504040204" pitchFamily="50" charset="-128"/>
                <a:cs typeface="Times New Roman"/>
              </a:endParaRPr>
            </a:p>
          </p:txBody>
        </p:sp>
        <p:sp>
          <p:nvSpPr>
            <p:cNvPr id="73" name="テキスト ボックス 232">
              <a:extLst>
                <a:ext uri="{FF2B5EF4-FFF2-40B4-BE49-F238E27FC236}">
                  <a16:creationId xmlns:a16="http://schemas.microsoft.com/office/drawing/2014/main" id="{EDF14719-264C-4989-B47A-0F8839FD0E2E}"/>
                </a:ext>
              </a:extLst>
            </p:cNvPr>
            <p:cNvSpPr txBox="1"/>
            <p:nvPr/>
          </p:nvSpPr>
          <p:spPr>
            <a:xfrm>
              <a:off x="586740" y="2687956"/>
              <a:ext cx="1512000" cy="5524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900" b="1" kern="100">
                  <a:effectLst/>
                  <a:latin typeface="メイリオ" panose="020B0604030504040204" pitchFamily="50" charset="-128"/>
                  <a:ea typeface="メイリオ" panose="020B0604030504040204" pitchFamily="50" charset="-128"/>
                  <a:cs typeface="Times New Roman"/>
                </a:rPr>
                <a:t>大阪府下水道促進協議会</a:t>
              </a:r>
              <a:endParaRPr lang="ja-JP" sz="105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900" kern="100">
                  <a:effectLst/>
                  <a:latin typeface="メイリオ" panose="020B0604030504040204" pitchFamily="50" charset="-128"/>
                  <a:ea typeface="メイリオ" panose="020B0604030504040204" pitchFamily="50" charset="-128"/>
                  <a:cs typeface="Times New Roman"/>
                </a:rPr>
                <a:t>事務局：大阪府</a:t>
              </a:r>
              <a:endParaRPr lang="ja-JP" sz="105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900" kern="100">
                  <a:effectLst/>
                  <a:latin typeface="メイリオ" panose="020B0604030504040204" pitchFamily="50" charset="-128"/>
                  <a:ea typeface="メイリオ" panose="020B0604030504040204" pitchFamily="50" charset="-128"/>
                  <a:cs typeface="Times New Roman"/>
                </a:rPr>
                <a:t>構成員：府内市町村</a:t>
              </a:r>
              <a:endParaRPr lang="ja-JP" sz="1050" kern="100">
                <a:effectLst/>
                <a:latin typeface="メイリオ" panose="020B0604030504040204" pitchFamily="50" charset="-128"/>
                <a:ea typeface="メイリオ" panose="020B0604030504040204" pitchFamily="50" charset="-128"/>
                <a:cs typeface="Times New Roman"/>
              </a:endParaRPr>
            </a:p>
          </p:txBody>
        </p:sp>
      </p:grpSp>
      <p:grpSp>
        <p:nvGrpSpPr>
          <p:cNvPr id="91" name="グループ化 90">
            <a:extLst>
              <a:ext uri="{FF2B5EF4-FFF2-40B4-BE49-F238E27FC236}">
                <a16:creationId xmlns:a16="http://schemas.microsoft.com/office/drawing/2014/main" id="{93E2EC4B-C7BC-43FA-A626-ABDD0C5226B3}"/>
              </a:ext>
            </a:extLst>
          </p:cNvPr>
          <p:cNvGrpSpPr/>
          <p:nvPr/>
        </p:nvGrpSpPr>
        <p:grpSpPr>
          <a:xfrm>
            <a:off x="466631" y="3741809"/>
            <a:ext cx="6119940" cy="1668302"/>
            <a:chOff x="562668" y="3766121"/>
            <a:chExt cx="6119940" cy="1668302"/>
          </a:xfrm>
        </p:grpSpPr>
        <p:grpSp>
          <p:nvGrpSpPr>
            <p:cNvPr id="53" name="グループ化 52">
              <a:extLst>
                <a:ext uri="{FF2B5EF4-FFF2-40B4-BE49-F238E27FC236}">
                  <a16:creationId xmlns:a16="http://schemas.microsoft.com/office/drawing/2014/main" id="{6A205BA7-B032-4C98-8E5E-1525DE679DCA}"/>
                </a:ext>
              </a:extLst>
            </p:cNvPr>
            <p:cNvGrpSpPr/>
            <p:nvPr/>
          </p:nvGrpSpPr>
          <p:grpSpPr>
            <a:xfrm>
              <a:off x="1209673" y="4266103"/>
              <a:ext cx="3894385" cy="529538"/>
              <a:chOff x="2256155" y="3356990"/>
              <a:chExt cx="4617627" cy="659663"/>
            </a:xfrm>
          </p:grpSpPr>
          <p:sp>
            <p:nvSpPr>
              <p:cNvPr id="54" name="円/楕円 41">
                <a:extLst>
                  <a:ext uri="{FF2B5EF4-FFF2-40B4-BE49-F238E27FC236}">
                    <a16:creationId xmlns:a16="http://schemas.microsoft.com/office/drawing/2014/main" id="{CA136F81-5A7A-48C9-B62E-5D6C8C51F6B0}"/>
                  </a:ext>
                </a:extLst>
              </p:cNvPr>
              <p:cNvSpPr/>
              <p:nvPr/>
            </p:nvSpPr>
            <p:spPr>
              <a:xfrm>
                <a:off x="2256155"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豊能</a:t>
                </a:r>
              </a:p>
            </p:txBody>
          </p:sp>
          <p:sp>
            <p:nvSpPr>
              <p:cNvPr id="55" name="円/楕円 42">
                <a:extLst>
                  <a:ext uri="{FF2B5EF4-FFF2-40B4-BE49-F238E27FC236}">
                    <a16:creationId xmlns:a16="http://schemas.microsoft.com/office/drawing/2014/main" id="{24CF6110-0D84-432B-BA5F-584E39A77AC4}"/>
                  </a:ext>
                </a:extLst>
              </p:cNvPr>
              <p:cNvSpPr/>
              <p:nvPr/>
            </p:nvSpPr>
            <p:spPr>
              <a:xfrm>
                <a:off x="2915816"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三島</a:t>
                </a:r>
              </a:p>
            </p:txBody>
          </p:sp>
          <p:sp>
            <p:nvSpPr>
              <p:cNvPr id="56" name="円/楕円 43">
                <a:extLst>
                  <a:ext uri="{FF2B5EF4-FFF2-40B4-BE49-F238E27FC236}">
                    <a16:creationId xmlns:a16="http://schemas.microsoft.com/office/drawing/2014/main" id="{008C8C73-FDCE-4CA1-BA75-928689C3C539}"/>
                  </a:ext>
                </a:extLst>
              </p:cNvPr>
              <p:cNvSpPr/>
              <p:nvPr/>
            </p:nvSpPr>
            <p:spPr>
              <a:xfrm>
                <a:off x="3575477" y="3356991"/>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北河内</a:t>
                </a:r>
              </a:p>
            </p:txBody>
          </p:sp>
          <p:sp>
            <p:nvSpPr>
              <p:cNvPr id="57" name="円/楕円 44">
                <a:extLst>
                  <a:ext uri="{FF2B5EF4-FFF2-40B4-BE49-F238E27FC236}">
                    <a16:creationId xmlns:a16="http://schemas.microsoft.com/office/drawing/2014/main" id="{30AE5472-FED2-498A-88BA-5BE7CADC9C3A}"/>
                  </a:ext>
                </a:extLst>
              </p:cNvPr>
              <p:cNvSpPr/>
              <p:nvPr/>
            </p:nvSpPr>
            <p:spPr>
              <a:xfrm>
                <a:off x="4235138"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中河内</a:t>
                </a:r>
              </a:p>
            </p:txBody>
          </p:sp>
          <p:sp>
            <p:nvSpPr>
              <p:cNvPr id="58" name="円/楕円 45">
                <a:extLst>
                  <a:ext uri="{FF2B5EF4-FFF2-40B4-BE49-F238E27FC236}">
                    <a16:creationId xmlns:a16="http://schemas.microsoft.com/office/drawing/2014/main" id="{4640A354-79FB-4DEF-99E9-99BF6F2A9DB0}"/>
                  </a:ext>
                </a:extLst>
              </p:cNvPr>
              <p:cNvSpPr/>
              <p:nvPr/>
            </p:nvSpPr>
            <p:spPr>
              <a:xfrm>
                <a:off x="4894799"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南河内</a:t>
                </a:r>
              </a:p>
            </p:txBody>
          </p:sp>
          <p:sp>
            <p:nvSpPr>
              <p:cNvPr id="60" name="円/楕円 46">
                <a:extLst>
                  <a:ext uri="{FF2B5EF4-FFF2-40B4-BE49-F238E27FC236}">
                    <a16:creationId xmlns:a16="http://schemas.microsoft.com/office/drawing/2014/main" id="{446897E9-1CED-4634-AA81-E8CA24A8AA0D}"/>
                  </a:ext>
                </a:extLst>
              </p:cNvPr>
              <p:cNvSpPr/>
              <p:nvPr/>
            </p:nvSpPr>
            <p:spPr>
              <a:xfrm>
                <a:off x="5554460" y="3356991"/>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泉北</a:t>
                </a:r>
              </a:p>
            </p:txBody>
          </p:sp>
          <p:sp>
            <p:nvSpPr>
              <p:cNvPr id="61" name="円/楕円 47">
                <a:extLst>
                  <a:ext uri="{FF2B5EF4-FFF2-40B4-BE49-F238E27FC236}">
                    <a16:creationId xmlns:a16="http://schemas.microsoft.com/office/drawing/2014/main" id="{FD0CBEF4-C139-43EA-BF3F-F38210377CD1}"/>
                  </a:ext>
                </a:extLst>
              </p:cNvPr>
              <p:cNvSpPr/>
              <p:nvPr/>
            </p:nvSpPr>
            <p:spPr>
              <a:xfrm>
                <a:off x="6214121" y="3356990"/>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泉南</a:t>
                </a:r>
              </a:p>
            </p:txBody>
          </p:sp>
        </p:grpSp>
        <p:sp>
          <p:nvSpPr>
            <p:cNvPr id="34" name="テキスト ボックス 284">
              <a:extLst>
                <a:ext uri="{FF2B5EF4-FFF2-40B4-BE49-F238E27FC236}">
                  <a16:creationId xmlns:a16="http://schemas.microsoft.com/office/drawing/2014/main" id="{310AA0D0-FCB6-461F-B6DB-080EF75A7388}"/>
                </a:ext>
              </a:extLst>
            </p:cNvPr>
            <p:cNvSpPr txBox="1"/>
            <p:nvPr/>
          </p:nvSpPr>
          <p:spPr>
            <a:xfrm>
              <a:off x="5352275" y="3792204"/>
              <a:ext cx="1330333" cy="1642219"/>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ja-JP" altLang="en-US" sz="1100" b="1" kern="100">
                  <a:latin typeface="メイリオ" panose="020B0604030504040204" pitchFamily="50" charset="-128"/>
                  <a:ea typeface="メイリオ" panose="020B0604030504040204" pitchFamily="50" charset="-128"/>
                  <a:cs typeface="Times New Roman"/>
                </a:rPr>
                <a:t>近隣の</a:t>
              </a:r>
              <a:r>
                <a:rPr lang="ja-JP" altLang="en-US" sz="1100" b="1" kern="100">
                  <a:effectLst/>
                  <a:latin typeface="メイリオ" panose="020B0604030504040204" pitchFamily="50" charset="-128"/>
                  <a:ea typeface="メイリオ" panose="020B0604030504040204" pitchFamily="50" charset="-128"/>
                  <a:cs typeface="Times New Roman"/>
                </a:rPr>
                <a:t>大学</a:t>
              </a:r>
              <a:endParaRPr lang="en-US" altLang="ja-JP" sz="1100" b="1"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endParaRPr lang="en-US" altLang="ja-JP" sz="1100" b="1"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latin typeface="メイリオ" panose="020B0604030504040204" pitchFamily="50" charset="-128"/>
                  <a:ea typeface="メイリオ" panose="020B0604030504040204" pitchFamily="50" charset="-128"/>
                  <a:cs typeface="Times New Roman"/>
                </a:rPr>
                <a:t>・大阪工業大学</a:t>
              </a:r>
              <a:endParaRPr lang="en-US" altLang="ja-JP" sz="1050" kern="100">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a:t>
              </a:r>
              <a:r>
                <a:rPr lang="ja-JP" altLang="en-US" sz="1050" kern="100">
                  <a:latin typeface="メイリオ" panose="020B0604030504040204" pitchFamily="50" charset="-128"/>
                  <a:ea typeface="メイリオ" panose="020B0604030504040204" pitchFamily="50" charset="-128"/>
                  <a:cs typeface="Times New Roman"/>
                </a:rPr>
                <a:t>大阪公立大学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・大阪産業大学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・大阪大学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latin typeface="メイリオ" panose="020B0604030504040204" pitchFamily="50" charset="-128"/>
                  <a:ea typeface="メイリオ" panose="020B0604030504040204" pitchFamily="50" charset="-128"/>
                  <a:cs typeface="Times New Roman"/>
                </a:rPr>
                <a:t>・関西大学</a:t>
              </a:r>
              <a:endParaRPr lang="en-US" altLang="ja-JP" sz="1050" kern="100">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・近畿大学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latin typeface="メイリオ" panose="020B0604030504040204" pitchFamily="50" charset="-128"/>
                  <a:ea typeface="メイリオ" panose="020B0604030504040204" pitchFamily="50" charset="-128"/>
                  <a:cs typeface="Times New Roman"/>
                </a:rPr>
                <a:t>・摂南大学</a:t>
              </a:r>
              <a:endParaRPr lang="en-US" altLang="ja-JP" sz="1100" kern="100">
                <a:latin typeface="メイリオ" panose="020B0604030504040204" pitchFamily="50" charset="-128"/>
                <a:ea typeface="メイリオ" panose="020B0604030504040204" pitchFamily="50" charset="-128"/>
                <a:cs typeface="Times New Roman"/>
              </a:endParaRPr>
            </a:p>
          </p:txBody>
        </p:sp>
        <p:sp>
          <p:nvSpPr>
            <p:cNvPr id="75" name="テキスト ボックス 284">
              <a:extLst>
                <a:ext uri="{FF2B5EF4-FFF2-40B4-BE49-F238E27FC236}">
                  <a16:creationId xmlns:a16="http://schemas.microsoft.com/office/drawing/2014/main" id="{6A75CD3B-EF1F-4D9D-B5ED-C8E502DA2B76}"/>
                </a:ext>
              </a:extLst>
            </p:cNvPr>
            <p:cNvSpPr txBox="1"/>
            <p:nvPr/>
          </p:nvSpPr>
          <p:spPr>
            <a:xfrm>
              <a:off x="994547" y="5038423"/>
              <a:ext cx="3702301" cy="396000"/>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b="1" kern="100">
                  <a:effectLst/>
                  <a:latin typeface="メイリオ" panose="020B0604030504040204" pitchFamily="50" charset="-128"/>
                  <a:ea typeface="メイリオ" panose="020B0604030504040204" pitchFamily="50" charset="-128"/>
                  <a:cs typeface="Times New Roman"/>
                </a:rPr>
                <a:t>市町村</a:t>
              </a:r>
              <a:endParaRPr lang="en-US" altLang="ja-JP" sz="1100" b="1" kern="100">
                <a:effectLst/>
                <a:latin typeface="メイリオ" panose="020B0604030504040204" pitchFamily="50" charset="-128"/>
                <a:ea typeface="メイリオ" panose="020B0604030504040204" pitchFamily="50" charset="-128"/>
                <a:cs typeface="Times New Roman"/>
              </a:endParaRPr>
            </a:p>
            <a:p>
              <a:pPr algn="ctr">
                <a:lnSpc>
                  <a:spcPts val="1200"/>
                </a:lnSpc>
                <a:spcAft>
                  <a:spcPts val="0"/>
                </a:spcAft>
              </a:pPr>
              <a:r>
                <a:rPr lang="ja-JP" altLang="en-US" sz="1000" kern="100">
                  <a:latin typeface="メイリオ" panose="020B0604030504040204" pitchFamily="50" charset="-128"/>
                  <a:ea typeface="メイリオ" panose="020B0604030504040204" pitchFamily="50" charset="-128"/>
                  <a:cs typeface="Times New Roman"/>
                </a:rPr>
                <a:t>（大阪市を除く府内</a:t>
              </a:r>
              <a:r>
                <a:rPr lang="en-US" altLang="ja-JP" sz="1000" kern="100">
                  <a:latin typeface="メイリオ" panose="020B0604030504040204" pitchFamily="50" charset="-128"/>
                  <a:ea typeface="メイリオ" panose="020B0604030504040204" pitchFamily="50" charset="-128"/>
                  <a:cs typeface="Times New Roman"/>
                </a:rPr>
                <a:t>42</a:t>
              </a:r>
              <a:r>
                <a:rPr lang="ja-JP" altLang="en-US" sz="1000" kern="100">
                  <a:latin typeface="メイリオ" panose="020B0604030504040204" pitchFamily="50" charset="-128"/>
                  <a:ea typeface="メイリオ" panose="020B0604030504040204" pitchFamily="50" charset="-128"/>
                  <a:cs typeface="Times New Roman"/>
                </a:rPr>
                <a:t>市町村）</a:t>
              </a:r>
              <a:endParaRPr lang="en-US" altLang="ja-JP" sz="1000" kern="100">
                <a:effectLst/>
                <a:latin typeface="メイリオ" panose="020B0604030504040204" pitchFamily="50" charset="-128"/>
                <a:ea typeface="メイリオ" panose="020B0604030504040204" pitchFamily="50" charset="-128"/>
                <a:cs typeface="Times New Roman"/>
              </a:endParaRPr>
            </a:p>
          </p:txBody>
        </p:sp>
        <p:sp>
          <p:nvSpPr>
            <p:cNvPr id="76" name="テキスト ボックス 284">
              <a:extLst>
                <a:ext uri="{FF2B5EF4-FFF2-40B4-BE49-F238E27FC236}">
                  <a16:creationId xmlns:a16="http://schemas.microsoft.com/office/drawing/2014/main" id="{2E061708-6BEF-45DF-91EE-A7BD19B26031}"/>
                </a:ext>
              </a:extLst>
            </p:cNvPr>
            <p:cNvSpPr txBox="1"/>
            <p:nvPr/>
          </p:nvSpPr>
          <p:spPr>
            <a:xfrm>
              <a:off x="1426315" y="4814481"/>
              <a:ext cx="3466882" cy="238777"/>
            </a:xfrm>
            <a:prstGeom prst="rect">
              <a:avLst/>
            </a:prstGeom>
            <a:noFill/>
            <a:ln w="6350">
              <a:no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36000" bIns="0" numCol="1" spcCol="0" rtlCol="0" fromWordArt="0" anchor="ctr" anchorCtr="0" forceAA="0" compatLnSpc="1">
              <a:prstTxWarp prst="textNoShape">
                <a:avLst/>
              </a:prstTxWarp>
              <a:noAutofit/>
            </a:bodyPr>
            <a:lstStyle/>
            <a:p>
              <a:pPr algn="ctr">
                <a:lnSpc>
                  <a:spcPts val="1200"/>
                </a:lnSpc>
                <a:spcAft>
                  <a:spcPts val="0"/>
                </a:spcAft>
              </a:pPr>
              <a:r>
                <a:rPr lang="ja-JP" altLang="en-US" sz="1000" b="1" kern="100">
                  <a:effectLst/>
                  <a:latin typeface="メイリオ" panose="020B0604030504040204" pitchFamily="50" charset="-128"/>
                  <a:ea typeface="メイリオ" panose="020B0604030504040204" pitchFamily="50" charset="-128"/>
                  <a:cs typeface="Times New Roman"/>
                </a:rPr>
                <a:t>地域毎の地域維持管理連携プラットフォーム</a:t>
              </a:r>
              <a:endParaRPr lang="en-US" altLang="ja-JP" sz="1000" b="1" kern="100">
                <a:effectLst/>
                <a:latin typeface="メイリオ" panose="020B0604030504040204" pitchFamily="50" charset="-128"/>
                <a:ea typeface="メイリオ" panose="020B0604030504040204" pitchFamily="50" charset="-128"/>
                <a:cs typeface="Times New Roman"/>
              </a:endParaRPr>
            </a:p>
          </p:txBody>
        </p:sp>
        <p:sp>
          <p:nvSpPr>
            <p:cNvPr id="77" name="テキスト ボックス 284">
              <a:extLst>
                <a:ext uri="{FF2B5EF4-FFF2-40B4-BE49-F238E27FC236}">
                  <a16:creationId xmlns:a16="http://schemas.microsoft.com/office/drawing/2014/main" id="{968262A5-BACB-45A8-B269-A25325509E4B}"/>
                </a:ext>
              </a:extLst>
            </p:cNvPr>
            <p:cNvSpPr txBox="1"/>
            <p:nvPr/>
          </p:nvSpPr>
          <p:spPr>
            <a:xfrm>
              <a:off x="994547" y="3792204"/>
              <a:ext cx="3696038" cy="396000"/>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b="1" kern="100">
                  <a:latin typeface="メイリオ" panose="020B0604030504040204" pitchFamily="50" charset="-128"/>
                  <a:ea typeface="メイリオ" panose="020B0604030504040204" pitchFamily="50" charset="-128"/>
                  <a:cs typeface="Times New Roman"/>
                </a:rPr>
                <a:t>大阪府</a:t>
              </a:r>
              <a:endParaRPr lang="en-US" altLang="ja-JP" sz="1100" b="1" kern="100">
                <a:latin typeface="メイリオ" panose="020B0604030504040204" pitchFamily="50" charset="-128"/>
                <a:ea typeface="メイリオ" panose="020B0604030504040204" pitchFamily="50" charset="-128"/>
                <a:cs typeface="Times New Roman"/>
              </a:endParaRPr>
            </a:p>
            <a:p>
              <a:pPr algn="ctr">
                <a:lnSpc>
                  <a:spcPts val="1200"/>
                </a:lnSpc>
                <a:spcAft>
                  <a:spcPts val="0"/>
                </a:spcAft>
              </a:pPr>
              <a:r>
                <a:rPr lang="ja-JP" altLang="en-US" sz="900" kern="100">
                  <a:latin typeface="メイリオ" panose="020B0604030504040204" pitchFamily="50" charset="-128"/>
                  <a:ea typeface="メイリオ" panose="020B0604030504040204" pitchFamily="50" charset="-128"/>
                  <a:cs typeface="Times New Roman"/>
                </a:rPr>
                <a:t>（土木事務所・流域下水道事務所・治水事務所・大阪港湾局 など）</a:t>
              </a:r>
              <a:endParaRPr lang="en-US" altLang="ja-JP" sz="900" kern="100">
                <a:effectLst/>
                <a:latin typeface="メイリオ" panose="020B0604030504040204" pitchFamily="50" charset="-128"/>
                <a:ea typeface="メイリオ" panose="020B0604030504040204" pitchFamily="50" charset="-128"/>
                <a:cs typeface="Times New Roman"/>
              </a:endParaRPr>
            </a:p>
          </p:txBody>
        </p:sp>
        <p:cxnSp>
          <p:nvCxnSpPr>
            <p:cNvPr id="79" name="コネクタ: カギ線 78">
              <a:extLst>
                <a:ext uri="{FF2B5EF4-FFF2-40B4-BE49-F238E27FC236}">
                  <a16:creationId xmlns:a16="http://schemas.microsoft.com/office/drawing/2014/main" id="{F1B39BEC-059E-4341-90D9-309832092F26}"/>
                </a:ext>
              </a:extLst>
            </p:cNvPr>
            <p:cNvCxnSpPr>
              <a:cxnSpLocks/>
              <a:endCxn id="75" idx="1"/>
            </p:cNvCxnSpPr>
            <p:nvPr/>
          </p:nvCxnSpPr>
          <p:spPr>
            <a:xfrm rot="5400000">
              <a:off x="377788" y="4613313"/>
              <a:ext cx="1239870" cy="6351"/>
            </a:xfrm>
            <a:prstGeom prst="bentConnector4">
              <a:avLst>
                <a:gd name="adj1" fmla="val 360"/>
                <a:gd name="adj2" fmla="val 3699433"/>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4DBB6446-4262-44B4-873F-4E1A5C5DF4B0}"/>
                </a:ext>
              </a:extLst>
            </p:cNvPr>
            <p:cNvCxnSpPr>
              <a:cxnSpLocks/>
              <a:stCxn id="77" idx="3"/>
            </p:cNvCxnSpPr>
            <p:nvPr/>
          </p:nvCxnSpPr>
          <p:spPr>
            <a:xfrm>
              <a:off x="4690585" y="3990204"/>
              <a:ext cx="671100" cy="0"/>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BCEBA44A-3658-4AE8-B477-1B5D24739F75}"/>
                </a:ext>
              </a:extLst>
            </p:cNvPr>
            <p:cNvCxnSpPr>
              <a:cxnSpLocks/>
            </p:cNvCxnSpPr>
            <p:nvPr/>
          </p:nvCxnSpPr>
          <p:spPr>
            <a:xfrm flipV="1">
              <a:off x="4690585" y="5236423"/>
              <a:ext cx="669600" cy="1"/>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0" name="吹き出し: 四角形 89">
              <a:extLst>
                <a:ext uri="{FF2B5EF4-FFF2-40B4-BE49-F238E27FC236}">
                  <a16:creationId xmlns:a16="http://schemas.microsoft.com/office/drawing/2014/main" id="{856F0FE4-67F0-4187-9E4E-59F0551715B3}"/>
                </a:ext>
              </a:extLst>
            </p:cNvPr>
            <p:cNvSpPr/>
            <p:nvPr/>
          </p:nvSpPr>
          <p:spPr>
            <a:xfrm>
              <a:off x="4764587" y="3766121"/>
              <a:ext cx="551176" cy="213777"/>
            </a:xfrm>
            <a:prstGeom prst="wedgeRectCallout">
              <a:avLst>
                <a:gd name="adj1" fmla="val -25441"/>
                <a:gd name="adj2" fmla="val 11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latin typeface="メイリオ" panose="020B0604030504040204" pitchFamily="50" charset="-128"/>
                  <a:ea typeface="メイリオ" panose="020B0604030504040204" pitchFamily="50" charset="-128"/>
                </a:rPr>
                <a:t>連携</a:t>
              </a:r>
              <a:endParaRPr kumimoji="1" lang="ja-JP" altLang="en-US" sz="1200" b="1">
                <a:solidFill>
                  <a:schemeClr val="tx1"/>
                </a:solidFill>
                <a:latin typeface="メイリオ" panose="020B0604030504040204" pitchFamily="50" charset="-128"/>
                <a:ea typeface="メイリオ" panose="020B0604030504040204" pitchFamily="50" charset="-128"/>
              </a:endParaRPr>
            </a:p>
          </p:txBody>
        </p:sp>
        <p:sp>
          <p:nvSpPr>
            <p:cNvPr id="92" name="吹き出し: 四角形 91">
              <a:extLst>
                <a:ext uri="{FF2B5EF4-FFF2-40B4-BE49-F238E27FC236}">
                  <a16:creationId xmlns:a16="http://schemas.microsoft.com/office/drawing/2014/main" id="{4769A76D-399E-4811-87FC-7BEA0CC1987D}"/>
                </a:ext>
              </a:extLst>
            </p:cNvPr>
            <p:cNvSpPr/>
            <p:nvPr/>
          </p:nvSpPr>
          <p:spPr>
            <a:xfrm rot="16200000">
              <a:off x="393969" y="4499994"/>
              <a:ext cx="551176" cy="213777"/>
            </a:xfrm>
            <a:prstGeom prst="wedgeRectCallout">
              <a:avLst>
                <a:gd name="adj1" fmla="val -25441"/>
                <a:gd name="adj2" fmla="val 11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latin typeface="メイリオ" panose="020B0604030504040204" pitchFamily="50" charset="-128"/>
                  <a:ea typeface="メイリオ" panose="020B0604030504040204" pitchFamily="50" charset="-128"/>
                </a:rPr>
                <a:t>連携</a:t>
              </a:r>
              <a:endParaRPr kumimoji="1" lang="ja-JP" altLang="en-US" sz="1200" b="1">
                <a:solidFill>
                  <a:schemeClr val="tx1"/>
                </a:solidFill>
                <a:latin typeface="メイリオ" panose="020B0604030504040204" pitchFamily="50" charset="-128"/>
                <a:ea typeface="メイリオ" panose="020B0604030504040204" pitchFamily="50" charset="-128"/>
              </a:endParaRPr>
            </a:p>
          </p:txBody>
        </p:sp>
        <p:sp>
          <p:nvSpPr>
            <p:cNvPr id="93" name="吹き出し: 四角形 92">
              <a:extLst>
                <a:ext uri="{FF2B5EF4-FFF2-40B4-BE49-F238E27FC236}">
                  <a16:creationId xmlns:a16="http://schemas.microsoft.com/office/drawing/2014/main" id="{A5AF75F1-F789-468E-BD36-0BC06B10A9AB}"/>
                </a:ext>
              </a:extLst>
            </p:cNvPr>
            <p:cNvSpPr/>
            <p:nvPr/>
          </p:nvSpPr>
          <p:spPr>
            <a:xfrm>
              <a:off x="4748915" y="5029003"/>
              <a:ext cx="551176" cy="213777"/>
            </a:xfrm>
            <a:prstGeom prst="wedgeRectCallout">
              <a:avLst>
                <a:gd name="adj1" fmla="val -25441"/>
                <a:gd name="adj2" fmla="val 11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latin typeface="メイリオ" panose="020B0604030504040204" pitchFamily="50" charset="-128"/>
                  <a:ea typeface="メイリオ" panose="020B0604030504040204" pitchFamily="50" charset="-128"/>
                </a:rPr>
                <a:t>連携</a:t>
              </a:r>
              <a:endParaRPr kumimoji="1" lang="ja-JP" altLang="en-US" sz="1200" b="1">
                <a:solidFill>
                  <a:schemeClr val="tx1"/>
                </a:solidFill>
                <a:latin typeface="メイリオ" panose="020B0604030504040204" pitchFamily="50" charset="-128"/>
                <a:ea typeface="メイリオ" panose="020B0604030504040204" pitchFamily="50" charset="-128"/>
              </a:endParaRPr>
            </a:p>
          </p:txBody>
        </p:sp>
      </p:grpSp>
      <p:sp>
        <p:nvSpPr>
          <p:cNvPr id="94" name="二等辺三角形 93">
            <a:extLst>
              <a:ext uri="{FF2B5EF4-FFF2-40B4-BE49-F238E27FC236}">
                <a16:creationId xmlns:a16="http://schemas.microsoft.com/office/drawing/2014/main" id="{A4839897-A656-4889-9CBC-FF1B4AEC048E}"/>
              </a:ext>
            </a:extLst>
          </p:cNvPr>
          <p:cNvSpPr/>
          <p:nvPr/>
        </p:nvSpPr>
        <p:spPr>
          <a:xfrm rot="10800000">
            <a:off x="2049089" y="3530981"/>
            <a:ext cx="519307" cy="1618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20">
            <a:extLst>
              <a:ext uri="{FF2B5EF4-FFF2-40B4-BE49-F238E27FC236}">
                <a16:creationId xmlns:a16="http://schemas.microsoft.com/office/drawing/2014/main" id="{FF09E608-141A-453F-B3F9-EAA9BF2C601C}"/>
              </a:ext>
            </a:extLst>
          </p:cNvPr>
          <p:cNvSpPr txBox="1">
            <a:spLocks noChangeArrowheads="1"/>
          </p:cNvSpPr>
          <p:nvPr/>
        </p:nvSpPr>
        <p:spPr bwMode="auto">
          <a:xfrm>
            <a:off x="3784541" y="3082610"/>
            <a:ext cx="2539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・維持管理ノウハウの共有や情報の共有</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・研修などによる一体的な人材育成</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a:solidFill>
                  <a:srgbClr val="000000"/>
                </a:solidFill>
                <a:latin typeface="Meiryo UI" panose="020B0604030504040204" pitchFamily="50" charset="-128"/>
                <a:ea typeface="Meiryo UI" panose="020B0604030504040204" pitchFamily="50" charset="-128"/>
              </a:rPr>
              <a:t>・技術相談、フィールド提供、共同研究</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・維持管理業務の地域一括発注の検討　など</a:t>
            </a:r>
            <a:endParaRPr kumimoji="1" lang="ja-JP" altLang="en-US" sz="900" b="0" i="0" u="none" strike="noStrike" kern="1200" cap="none" spc="0" normalizeH="0" baseline="0" noProof="0">
              <a:ln>
                <a:noFill/>
              </a:ln>
              <a:solidFill>
                <a:srgbClr val="000000"/>
              </a:solidFill>
              <a:effectLst/>
              <a:uLnTx/>
              <a:uFillTx/>
            </a:endParaRPr>
          </a:p>
        </p:txBody>
      </p:sp>
      <p:sp>
        <p:nvSpPr>
          <p:cNvPr id="4" name="テキスト ボックス 3">
            <a:extLst>
              <a:ext uri="{FF2B5EF4-FFF2-40B4-BE49-F238E27FC236}">
                <a16:creationId xmlns:a16="http://schemas.microsoft.com/office/drawing/2014/main" id="{78573642-5CFC-42D5-AFC5-304336866D1D}"/>
              </a:ext>
            </a:extLst>
          </p:cNvPr>
          <p:cNvSpPr txBox="1"/>
          <p:nvPr/>
        </p:nvSpPr>
        <p:spPr>
          <a:xfrm>
            <a:off x="6331919" y="5459932"/>
            <a:ext cx="2821606" cy="261610"/>
          </a:xfrm>
          <a:prstGeom prst="rect">
            <a:avLst/>
          </a:prstGeom>
          <a:noFill/>
        </p:spPr>
        <p:txBody>
          <a:bodyPr wrap="none" rtlCol="0">
            <a:spAutoFit/>
          </a:bodyPr>
          <a:lstStyle/>
          <a:p>
            <a:r>
              <a:rPr kumimoji="1" lang="en-US" altLang="ja-JP" sz="1100" u="sng"/>
              <a:t>※</a:t>
            </a:r>
            <a:r>
              <a:rPr kumimoji="1" lang="ja-JP" altLang="en-US" sz="1100" u="sng"/>
              <a:t>京都大学・立命館大学との連携協定あり</a:t>
            </a:r>
          </a:p>
        </p:txBody>
      </p:sp>
      <p:sp>
        <p:nvSpPr>
          <p:cNvPr id="44" name="正方形/長方形 11">
            <a:extLst>
              <a:ext uri="{FF2B5EF4-FFF2-40B4-BE49-F238E27FC236}">
                <a16:creationId xmlns:a16="http://schemas.microsoft.com/office/drawing/2014/main" id="{0AF621FA-38DD-4989-8B4D-8CE6A6A98C94}"/>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4406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848" y="4461"/>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６</a:t>
            </a:r>
            <a:r>
              <a:rPr lang="ja-JP" altLang="en-US" sz="2400" b="1">
                <a:solidFill>
                  <a:schemeClr val="bg1"/>
                </a:solidFill>
                <a:latin typeface="Meiryo UI"/>
                <a:ea typeface="Meiryo UI"/>
                <a:cs typeface="Meiryo UI" pitchFamily="50" charset="-128"/>
              </a:rPr>
              <a:t>　維持管理業務の改善（契約制度）</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0" name="角丸四角形 143">
            <a:extLst>
              <a:ext uri="{FF2B5EF4-FFF2-40B4-BE49-F238E27FC236}">
                <a16:creationId xmlns:a16="http://schemas.microsoft.com/office/drawing/2014/main" id="{7751A9A2-3FDA-41F3-BD58-98BD1CC5ED14}"/>
              </a:ext>
            </a:extLst>
          </p:cNvPr>
          <p:cNvSpPr/>
          <p:nvPr/>
        </p:nvSpPr>
        <p:spPr>
          <a:xfrm>
            <a:off x="27187" y="663909"/>
            <a:ext cx="3540258"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Georgia"/>
                <a:ea typeface="Meiryo UI"/>
                <a:cs typeface="Times New Roman"/>
              </a:rPr>
              <a:t>包括的民間委託の取組背景・概要</a:t>
            </a:r>
            <a:endParaRPr lang="en-US" altLang="ja-JP" sz="1400" b="1" kern="100">
              <a:solidFill>
                <a:prstClr val="black"/>
              </a:solidFill>
              <a:latin typeface="Georgia"/>
              <a:ea typeface="Meiryo UI"/>
              <a:cs typeface="Times New Roman"/>
            </a:endParaRPr>
          </a:p>
        </p:txBody>
      </p:sp>
      <p:sp>
        <p:nvSpPr>
          <p:cNvPr id="12" name="角丸四角形 143">
            <a:extLst>
              <a:ext uri="{FF2B5EF4-FFF2-40B4-BE49-F238E27FC236}">
                <a16:creationId xmlns:a16="http://schemas.microsoft.com/office/drawing/2014/main" id="{0C61E186-4EE8-4722-AE22-12266FBF8E57}"/>
              </a:ext>
            </a:extLst>
          </p:cNvPr>
          <p:cNvSpPr/>
          <p:nvPr/>
        </p:nvSpPr>
        <p:spPr>
          <a:xfrm>
            <a:off x="27187" y="948231"/>
            <a:ext cx="4451927" cy="57773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r>
              <a:rPr lang="ja-JP" altLang="en-US" sz="1100">
                <a:latin typeface="Meiryo UI" panose="020B0604030504040204" pitchFamily="50" charset="-128"/>
                <a:ea typeface="Meiryo UI" panose="020B0604030504040204" pitchFamily="50" charset="-128"/>
              </a:rPr>
              <a:t>包括管理委託とは、施設や地域ごと、業務内容や工種ごとに契約している調査・点検・保守・清掃・補修等の様々な業務・工事を集約し、複数年にわたって包括的に民間事業者へ発注・管理する手法</a:t>
            </a:r>
            <a:endParaRPr lang="en-US" altLang="ja-JP" sz="1100">
              <a:latin typeface="Meiryo UI" panose="020B0604030504040204" pitchFamily="50" charset="-128"/>
              <a:ea typeface="Meiryo UI" panose="020B0604030504040204" pitchFamily="50" charset="-128"/>
            </a:endParaRPr>
          </a:p>
          <a:p>
            <a:pPr algn="just">
              <a:defRPr/>
            </a:pPr>
            <a:endParaRPr lang="en-US" altLang="ja-JP" sz="4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r>
              <a:rPr lang="ja-JP" altLang="en-US" sz="1100">
                <a:latin typeface="Meiryo UI" panose="020B0604030504040204" pitchFamily="50" charset="-128"/>
                <a:ea typeface="Meiryo UI" panose="020B0604030504040204" pitchFamily="50" charset="-128"/>
              </a:rPr>
              <a:t>包括管理委託の対象とする業務・工事の範囲は様々なパターンがありうる</a:t>
            </a:r>
            <a:endParaRPr lang="en-US" altLang="ja-JP" sz="11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r>
              <a:rPr lang="ja-JP" altLang="en-US" sz="1100">
                <a:latin typeface="Meiryo UI" panose="020B0604030504040204" pitchFamily="50" charset="-128"/>
                <a:ea typeface="Meiryo UI" panose="020B0604030504040204" pitchFamily="50" charset="-128"/>
              </a:rPr>
              <a:t>受注した民間事業者の創意工夫やノウハウを引き出すため、複数年契約や性能規定発注が採用されるケースが多い</a:t>
            </a:r>
            <a:endParaRPr lang="en-US" altLang="ja-JP" sz="11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endParaRPr lang="en-US" altLang="ja-JP" sz="1200">
              <a:latin typeface="Meiryo UI" panose="020B0604030504040204" pitchFamily="50" charset="-128"/>
              <a:ea typeface="Meiryo UI" panose="020B0604030504040204" pitchFamily="50" charset="-128"/>
            </a:endParaRPr>
          </a:p>
          <a:p>
            <a:pPr algn="just">
              <a:defRPr/>
            </a:pPr>
            <a:endParaRPr lang="en-US" altLang="ja-JP" b="1" kern="100">
              <a:solidFill>
                <a:prstClr val="black"/>
              </a:solidFill>
              <a:latin typeface="Georgia"/>
              <a:ea typeface="Meiryo UI"/>
              <a:cs typeface="Times New Roman"/>
            </a:endParaRPr>
          </a:p>
        </p:txBody>
      </p:sp>
      <p:grpSp>
        <p:nvGrpSpPr>
          <p:cNvPr id="13" name="グループ化 12">
            <a:extLst>
              <a:ext uri="{FF2B5EF4-FFF2-40B4-BE49-F238E27FC236}">
                <a16:creationId xmlns:a16="http://schemas.microsoft.com/office/drawing/2014/main" id="{602076EE-8E8F-4906-9A29-F76EFBF5029C}"/>
              </a:ext>
            </a:extLst>
          </p:cNvPr>
          <p:cNvGrpSpPr/>
          <p:nvPr/>
        </p:nvGrpSpPr>
        <p:grpSpPr>
          <a:xfrm>
            <a:off x="134194" y="3982627"/>
            <a:ext cx="1986077" cy="1269514"/>
            <a:chOff x="632521" y="2908681"/>
            <a:chExt cx="3963611" cy="3024296"/>
          </a:xfrm>
        </p:grpSpPr>
        <p:sp>
          <p:nvSpPr>
            <p:cNvPr id="14" name="右矢印 14">
              <a:extLst>
                <a:ext uri="{FF2B5EF4-FFF2-40B4-BE49-F238E27FC236}">
                  <a16:creationId xmlns:a16="http://schemas.microsoft.com/office/drawing/2014/main" id="{0EC168EC-4B23-41CC-BF71-8EFE53B50E53}"/>
                </a:ext>
              </a:extLst>
            </p:cNvPr>
            <p:cNvSpPr/>
            <p:nvPr/>
          </p:nvSpPr>
          <p:spPr>
            <a:xfrm rot="5400000">
              <a:off x="2964498" y="3376737"/>
              <a:ext cx="432000" cy="360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a:p>
          </p:txBody>
        </p:sp>
        <p:sp>
          <p:nvSpPr>
            <p:cNvPr id="15" name="テキスト ボックス 14">
              <a:extLst>
                <a:ext uri="{FF2B5EF4-FFF2-40B4-BE49-F238E27FC236}">
                  <a16:creationId xmlns:a16="http://schemas.microsoft.com/office/drawing/2014/main" id="{BCEE39CA-B363-497E-9D26-02CAD7077BD9}"/>
                </a:ext>
              </a:extLst>
            </p:cNvPr>
            <p:cNvSpPr txBox="1"/>
            <p:nvPr/>
          </p:nvSpPr>
          <p:spPr>
            <a:xfrm>
              <a:off x="3360499" y="3257647"/>
              <a:ext cx="895751" cy="539018"/>
            </a:xfrm>
            <a:prstGeom prst="rect">
              <a:avLst/>
            </a:prstGeom>
            <a:noFill/>
          </p:spPr>
          <p:txBody>
            <a:bodyPr wrap="none" lIns="0" rIns="0" rtlCol="0" anchor="ctr" anchorCtr="0">
              <a:spAutoFit/>
            </a:bodyPr>
            <a:lstStyle/>
            <a:p>
              <a:r>
                <a:rPr lang="ja-JP" altLang="en-US" sz="700" b="1">
                  <a:latin typeface="Meiryo UI" panose="020B0604030504040204" pitchFamily="50" charset="-128"/>
                  <a:ea typeface="Meiryo UI" panose="020B0604030504040204" pitchFamily="50" charset="-128"/>
                </a:rPr>
                <a:t>単年度契約</a:t>
              </a:r>
              <a:endParaRPr lang="en-US" altLang="ja-JP" sz="700" b="1">
                <a:latin typeface="Meiryo UI" panose="020B0604030504040204" pitchFamily="50" charset="-128"/>
                <a:ea typeface="Meiryo UI" panose="020B0604030504040204" pitchFamily="50" charset="-128"/>
              </a:endParaRPr>
            </a:p>
            <a:p>
              <a:r>
                <a:rPr lang="ja-JP" altLang="en-US" sz="700" b="1">
                  <a:latin typeface="Meiryo UI" panose="020B0604030504040204" pitchFamily="50" charset="-128"/>
                  <a:ea typeface="Meiryo UI" panose="020B0604030504040204" pitchFamily="50" charset="-128"/>
                </a:rPr>
                <a:t>仕様規定</a:t>
              </a:r>
              <a:endParaRPr lang="en-US" altLang="ja-JP" sz="700" b="1">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C5AC2F-8A68-40BD-B426-4206CA81C3D5}"/>
                </a:ext>
              </a:extLst>
            </p:cNvPr>
            <p:cNvSpPr/>
            <p:nvPr/>
          </p:nvSpPr>
          <p:spPr>
            <a:xfrm>
              <a:off x="2720752" y="2908681"/>
              <a:ext cx="936000" cy="360000"/>
            </a:xfrm>
            <a:prstGeom prst="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発注者</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3881FF53-2331-4091-BA7D-F6E377D44283}"/>
                </a:ext>
              </a:extLst>
            </p:cNvPr>
            <p:cNvGrpSpPr/>
            <p:nvPr/>
          </p:nvGrpSpPr>
          <p:grpSpPr>
            <a:xfrm>
              <a:off x="632521" y="3850307"/>
              <a:ext cx="3963611" cy="2082670"/>
              <a:chOff x="251520" y="3578578"/>
              <a:chExt cx="3963611" cy="2082670"/>
            </a:xfrm>
          </p:grpSpPr>
          <p:sp>
            <p:nvSpPr>
              <p:cNvPr id="18" name="角丸四角形 3">
                <a:extLst>
                  <a:ext uri="{FF2B5EF4-FFF2-40B4-BE49-F238E27FC236}">
                    <a16:creationId xmlns:a16="http://schemas.microsoft.com/office/drawing/2014/main" id="{82467804-C809-4001-A621-6B1E895CBB44}"/>
                  </a:ext>
                </a:extLst>
              </p:cNvPr>
              <p:cNvSpPr/>
              <p:nvPr/>
            </p:nvSpPr>
            <p:spPr>
              <a:xfrm>
                <a:off x="251522" y="4437132"/>
                <a:ext cx="1080000" cy="360000"/>
              </a:xfrm>
              <a:prstGeom prst="round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巡回維持</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19" name="角丸四角形 16">
                <a:extLst>
                  <a:ext uri="{FF2B5EF4-FFF2-40B4-BE49-F238E27FC236}">
                    <a16:creationId xmlns:a16="http://schemas.microsoft.com/office/drawing/2014/main" id="{7BCE3A61-C3E9-4CDF-A572-EBCC7C573B25}"/>
                  </a:ext>
                </a:extLst>
              </p:cNvPr>
              <p:cNvSpPr/>
              <p:nvPr/>
            </p:nvSpPr>
            <p:spPr>
              <a:xfrm>
                <a:off x="251522" y="4869180"/>
                <a:ext cx="1080000" cy="360000"/>
              </a:xfrm>
              <a:prstGeom prst="round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修繕</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0" name="角丸四角形 17">
                <a:extLst>
                  <a:ext uri="{FF2B5EF4-FFF2-40B4-BE49-F238E27FC236}">
                    <a16:creationId xmlns:a16="http://schemas.microsoft.com/office/drawing/2014/main" id="{3DC0269F-1E85-4F43-BBB5-C544B509B37B}"/>
                  </a:ext>
                </a:extLst>
              </p:cNvPr>
              <p:cNvSpPr/>
              <p:nvPr/>
            </p:nvSpPr>
            <p:spPr>
              <a:xfrm>
                <a:off x="251522" y="5301248"/>
                <a:ext cx="1080000" cy="360000"/>
              </a:xfrm>
              <a:prstGeom prst="roundRect">
                <a:avLst/>
              </a:prstGeom>
              <a:solidFill>
                <a:schemeClr val="accent2">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1" name="角丸四角形 18">
                <a:extLst>
                  <a:ext uri="{FF2B5EF4-FFF2-40B4-BE49-F238E27FC236}">
                    <a16:creationId xmlns:a16="http://schemas.microsoft.com/office/drawing/2014/main" id="{D325A06C-D6FD-4BFB-ABDF-D47F89F5C5C3}"/>
                  </a:ext>
                </a:extLst>
              </p:cNvPr>
              <p:cNvSpPr/>
              <p:nvPr/>
            </p:nvSpPr>
            <p:spPr>
              <a:xfrm>
                <a:off x="251520" y="4010606"/>
                <a:ext cx="1080000" cy="360000"/>
              </a:xfrm>
              <a:prstGeom prst="roundRect">
                <a:avLst/>
              </a:prstGeom>
              <a:solidFill>
                <a:schemeClr val="accent5">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調査点検</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2" name="角丸四角形 19">
                <a:extLst>
                  <a:ext uri="{FF2B5EF4-FFF2-40B4-BE49-F238E27FC236}">
                    <a16:creationId xmlns:a16="http://schemas.microsoft.com/office/drawing/2014/main" id="{9791D3D1-8A70-4AF5-AF01-B0D2069D028A}"/>
                  </a:ext>
                </a:extLst>
              </p:cNvPr>
              <p:cNvSpPr/>
              <p:nvPr/>
            </p:nvSpPr>
            <p:spPr>
              <a:xfrm>
                <a:off x="1385733"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A</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3" name="角丸四角形 20">
                <a:extLst>
                  <a:ext uri="{FF2B5EF4-FFF2-40B4-BE49-F238E27FC236}">
                    <a16:creationId xmlns:a16="http://schemas.microsoft.com/office/drawing/2014/main" id="{8943BF69-B8BD-4100-8FB7-DB073793E092}"/>
                  </a:ext>
                </a:extLst>
              </p:cNvPr>
              <p:cNvSpPr/>
              <p:nvPr/>
            </p:nvSpPr>
            <p:spPr>
              <a:xfrm>
                <a:off x="2352496"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B</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4" name="角丸四角形 21">
                <a:extLst>
                  <a:ext uri="{FF2B5EF4-FFF2-40B4-BE49-F238E27FC236}">
                    <a16:creationId xmlns:a16="http://schemas.microsoft.com/office/drawing/2014/main" id="{8A0E2AAC-3269-4A06-A8F4-FBF76E0448C3}"/>
                  </a:ext>
                </a:extLst>
              </p:cNvPr>
              <p:cNvSpPr/>
              <p:nvPr/>
            </p:nvSpPr>
            <p:spPr>
              <a:xfrm>
                <a:off x="3315131"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A38FE6AB-ED35-4B77-AD61-7C5347E4D93F}"/>
                  </a:ext>
                </a:extLst>
              </p:cNvPr>
              <p:cNvSpPr/>
              <p:nvPr/>
            </p:nvSpPr>
            <p:spPr>
              <a:xfrm>
                <a:off x="1385733"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受注者１</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4F4747B-2C5F-4A4E-9775-DCE41E010EAE}"/>
                  </a:ext>
                </a:extLst>
              </p:cNvPr>
              <p:cNvSpPr/>
              <p:nvPr/>
            </p:nvSpPr>
            <p:spPr>
              <a:xfrm>
                <a:off x="2352496"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受注者２</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889E59E-D821-4457-84B5-D948F6F045B9}"/>
                  </a:ext>
                </a:extLst>
              </p:cNvPr>
              <p:cNvSpPr/>
              <p:nvPr/>
            </p:nvSpPr>
            <p:spPr>
              <a:xfrm>
                <a:off x="3315131"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5E232F4-9378-4521-9BF9-03C2610015EF}"/>
                  </a:ext>
                </a:extLst>
              </p:cNvPr>
              <p:cNvSpPr/>
              <p:nvPr/>
            </p:nvSpPr>
            <p:spPr>
              <a:xfrm>
                <a:off x="1385733"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受注者３</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1528948-C56F-44F5-91A8-757853BCE84B}"/>
                  </a:ext>
                </a:extLst>
              </p:cNvPr>
              <p:cNvSpPr/>
              <p:nvPr/>
            </p:nvSpPr>
            <p:spPr>
              <a:xfrm>
                <a:off x="2352496"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受注者４</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4F8305B1-940E-4DCF-AB0B-A44B0432901F}"/>
                  </a:ext>
                </a:extLst>
              </p:cNvPr>
              <p:cNvSpPr/>
              <p:nvPr/>
            </p:nvSpPr>
            <p:spPr>
              <a:xfrm>
                <a:off x="3315131"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A043CD1-FFAA-47B9-A999-41596E4155C9}"/>
                  </a:ext>
                </a:extLst>
              </p:cNvPr>
              <p:cNvSpPr/>
              <p:nvPr/>
            </p:nvSpPr>
            <p:spPr>
              <a:xfrm>
                <a:off x="1385733"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受注者５</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6820E5D0-78A9-4E7A-A1BC-EBD4DE8C5080}"/>
                  </a:ext>
                </a:extLst>
              </p:cNvPr>
              <p:cNvSpPr/>
              <p:nvPr/>
            </p:nvSpPr>
            <p:spPr>
              <a:xfrm>
                <a:off x="2352496"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受注者６</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15EF748-0829-423E-84B6-AD9593D741A8}"/>
                  </a:ext>
                </a:extLst>
              </p:cNvPr>
              <p:cNvSpPr/>
              <p:nvPr/>
            </p:nvSpPr>
            <p:spPr>
              <a:xfrm>
                <a:off x="3315131"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9DBCFB00-7B0A-433D-8250-0CB646C76F86}"/>
                  </a:ext>
                </a:extLst>
              </p:cNvPr>
              <p:cNvSpPr/>
              <p:nvPr/>
            </p:nvSpPr>
            <p:spPr>
              <a:xfrm>
                <a:off x="1385733"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E159709-4B37-45E4-B939-98C2973BE1C8}"/>
                  </a:ext>
                </a:extLst>
              </p:cNvPr>
              <p:cNvSpPr/>
              <p:nvPr/>
            </p:nvSpPr>
            <p:spPr>
              <a:xfrm>
                <a:off x="2352496"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7F8AD392-0979-4481-802B-5A335F3FE7C2}"/>
                  </a:ext>
                </a:extLst>
              </p:cNvPr>
              <p:cNvSpPr/>
              <p:nvPr/>
            </p:nvSpPr>
            <p:spPr>
              <a:xfrm>
                <a:off x="3315131"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grpSp>
      <p:sp>
        <p:nvSpPr>
          <p:cNvPr id="37" name="角丸四角形 60">
            <a:extLst>
              <a:ext uri="{FF2B5EF4-FFF2-40B4-BE49-F238E27FC236}">
                <a16:creationId xmlns:a16="http://schemas.microsoft.com/office/drawing/2014/main" id="{C8708113-A54B-4AC9-A66C-808B9E291892}"/>
              </a:ext>
            </a:extLst>
          </p:cNvPr>
          <p:cNvSpPr/>
          <p:nvPr/>
        </p:nvSpPr>
        <p:spPr>
          <a:xfrm>
            <a:off x="103719" y="3632544"/>
            <a:ext cx="1815770" cy="306467"/>
          </a:xfrm>
          <a:prstGeom prst="roundRect">
            <a:avLst/>
          </a:prstGeom>
          <a:solidFill>
            <a:schemeClr val="tx2">
              <a:alpha val="90000"/>
            </a:scheme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包括管理委託のイメージ</a:t>
            </a:r>
            <a:endParaRPr lang="en-US" altLang="ja-JP" sz="1200" b="1">
              <a:solidFill>
                <a:prstClr val="white"/>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975C8FCB-3A31-476C-99E5-30F56A296BD4}"/>
              </a:ext>
            </a:extLst>
          </p:cNvPr>
          <p:cNvGrpSpPr/>
          <p:nvPr/>
        </p:nvGrpSpPr>
        <p:grpSpPr>
          <a:xfrm>
            <a:off x="2373066" y="3982617"/>
            <a:ext cx="1999198" cy="1269488"/>
            <a:chOff x="5336696" y="2924984"/>
            <a:chExt cx="3963611" cy="3024296"/>
          </a:xfrm>
        </p:grpSpPr>
        <p:sp>
          <p:nvSpPr>
            <p:cNvPr id="39" name="右矢印 36">
              <a:extLst>
                <a:ext uri="{FF2B5EF4-FFF2-40B4-BE49-F238E27FC236}">
                  <a16:creationId xmlns:a16="http://schemas.microsoft.com/office/drawing/2014/main" id="{533E950B-7DA9-4A63-A8A4-5253ADC5FAE9}"/>
                </a:ext>
              </a:extLst>
            </p:cNvPr>
            <p:cNvSpPr/>
            <p:nvPr/>
          </p:nvSpPr>
          <p:spPr>
            <a:xfrm rot="5400000">
              <a:off x="7668673" y="3393040"/>
              <a:ext cx="432000" cy="360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a:p>
          </p:txBody>
        </p:sp>
        <p:sp>
          <p:nvSpPr>
            <p:cNvPr id="40" name="テキスト ボックス 39">
              <a:extLst>
                <a:ext uri="{FF2B5EF4-FFF2-40B4-BE49-F238E27FC236}">
                  <a16:creationId xmlns:a16="http://schemas.microsoft.com/office/drawing/2014/main" id="{7C6BB74A-4E35-4F76-B79E-1C1CBA839385}"/>
                </a:ext>
              </a:extLst>
            </p:cNvPr>
            <p:cNvSpPr txBox="1"/>
            <p:nvPr/>
          </p:nvSpPr>
          <p:spPr>
            <a:xfrm>
              <a:off x="8104783" y="3277025"/>
              <a:ext cx="1195524" cy="539029"/>
            </a:xfrm>
            <a:prstGeom prst="rect">
              <a:avLst/>
            </a:prstGeom>
            <a:noFill/>
          </p:spPr>
          <p:txBody>
            <a:bodyPr wrap="square" lIns="0" rIns="0" rtlCol="0" anchor="ctr" anchorCtr="0">
              <a:spAutoFit/>
            </a:bodyPr>
            <a:lstStyle/>
            <a:p>
              <a:r>
                <a:rPr lang="ja-JP" altLang="en-US" sz="700" b="1">
                  <a:latin typeface="Meiryo UI" panose="020B0604030504040204" pitchFamily="50" charset="-128"/>
                  <a:ea typeface="Meiryo UI" panose="020B0604030504040204" pitchFamily="50" charset="-128"/>
                </a:rPr>
                <a:t>複数年度契約</a:t>
              </a:r>
              <a:endParaRPr lang="en-US" altLang="ja-JP" sz="700" b="1">
                <a:latin typeface="Meiryo UI" panose="020B0604030504040204" pitchFamily="50" charset="-128"/>
                <a:ea typeface="Meiryo UI" panose="020B0604030504040204" pitchFamily="50" charset="-128"/>
              </a:endParaRPr>
            </a:p>
            <a:p>
              <a:r>
                <a:rPr lang="ja-JP" altLang="en-US" sz="700" b="1">
                  <a:latin typeface="Meiryo UI" panose="020B0604030504040204" pitchFamily="50" charset="-128"/>
                  <a:ea typeface="Meiryo UI" panose="020B0604030504040204" pitchFamily="50" charset="-128"/>
                </a:rPr>
                <a:t>性能規定</a:t>
              </a:r>
              <a:endParaRPr lang="en-US" altLang="ja-JP" sz="700"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9A745793-9D00-4A5F-BFFD-CB659F133E10}"/>
                </a:ext>
              </a:extLst>
            </p:cNvPr>
            <p:cNvSpPr/>
            <p:nvPr/>
          </p:nvSpPr>
          <p:spPr>
            <a:xfrm>
              <a:off x="7424927" y="2924984"/>
              <a:ext cx="936000" cy="360000"/>
            </a:xfrm>
            <a:prstGeom prst="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発注者</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A32EB0F2-082D-4AE9-BB37-3BA8444B42E6}"/>
                </a:ext>
              </a:extLst>
            </p:cNvPr>
            <p:cNvGrpSpPr/>
            <p:nvPr/>
          </p:nvGrpSpPr>
          <p:grpSpPr>
            <a:xfrm>
              <a:off x="5336696" y="3866610"/>
              <a:ext cx="3963611" cy="2082670"/>
              <a:chOff x="4955695" y="3594881"/>
              <a:chExt cx="3963611" cy="2082670"/>
            </a:xfrm>
          </p:grpSpPr>
          <p:sp>
            <p:nvSpPr>
              <p:cNvPr id="43" name="角丸四角形 35">
                <a:extLst>
                  <a:ext uri="{FF2B5EF4-FFF2-40B4-BE49-F238E27FC236}">
                    <a16:creationId xmlns:a16="http://schemas.microsoft.com/office/drawing/2014/main" id="{B79170D8-23F5-42A9-8261-C6EC3A4F0074}"/>
                  </a:ext>
                </a:extLst>
              </p:cNvPr>
              <p:cNvSpPr/>
              <p:nvPr/>
            </p:nvSpPr>
            <p:spPr>
              <a:xfrm>
                <a:off x="4955697" y="4453435"/>
                <a:ext cx="1080000" cy="360000"/>
              </a:xfrm>
              <a:prstGeom prst="round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巡回維持</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4" name="角丸四角形 39">
                <a:extLst>
                  <a:ext uri="{FF2B5EF4-FFF2-40B4-BE49-F238E27FC236}">
                    <a16:creationId xmlns:a16="http://schemas.microsoft.com/office/drawing/2014/main" id="{D40B2DB9-FB88-46D2-8832-6A071C68F883}"/>
                  </a:ext>
                </a:extLst>
              </p:cNvPr>
              <p:cNvSpPr/>
              <p:nvPr/>
            </p:nvSpPr>
            <p:spPr>
              <a:xfrm>
                <a:off x="4955697" y="4885483"/>
                <a:ext cx="1080000" cy="360000"/>
              </a:xfrm>
              <a:prstGeom prst="round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修繕</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5" name="角丸四角形 40">
                <a:extLst>
                  <a:ext uri="{FF2B5EF4-FFF2-40B4-BE49-F238E27FC236}">
                    <a16:creationId xmlns:a16="http://schemas.microsoft.com/office/drawing/2014/main" id="{D8E687E5-6F61-4D52-A68E-BC49146A61D8}"/>
                  </a:ext>
                </a:extLst>
              </p:cNvPr>
              <p:cNvSpPr/>
              <p:nvPr/>
            </p:nvSpPr>
            <p:spPr>
              <a:xfrm>
                <a:off x="4955697" y="5317551"/>
                <a:ext cx="1080000" cy="360000"/>
              </a:xfrm>
              <a:prstGeom prst="roundRect">
                <a:avLst/>
              </a:prstGeom>
              <a:solidFill>
                <a:schemeClr val="accent2">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6" name="角丸四角形 41">
                <a:extLst>
                  <a:ext uri="{FF2B5EF4-FFF2-40B4-BE49-F238E27FC236}">
                    <a16:creationId xmlns:a16="http://schemas.microsoft.com/office/drawing/2014/main" id="{5A46CEFD-13D6-4513-853E-090FC2269C1F}"/>
                  </a:ext>
                </a:extLst>
              </p:cNvPr>
              <p:cNvSpPr/>
              <p:nvPr/>
            </p:nvSpPr>
            <p:spPr>
              <a:xfrm>
                <a:off x="4955695" y="4026909"/>
                <a:ext cx="1080000" cy="360000"/>
              </a:xfrm>
              <a:prstGeom prst="roundRect">
                <a:avLst/>
              </a:prstGeom>
              <a:solidFill>
                <a:schemeClr val="accent5">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調査点検</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7" name="角丸四角形 42">
                <a:extLst>
                  <a:ext uri="{FF2B5EF4-FFF2-40B4-BE49-F238E27FC236}">
                    <a16:creationId xmlns:a16="http://schemas.microsoft.com/office/drawing/2014/main" id="{F5C2732D-A330-40F0-B1A7-2FFBC69C4571}"/>
                  </a:ext>
                </a:extLst>
              </p:cNvPr>
              <p:cNvSpPr/>
              <p:nvPr/>
            </p:nvSpPr>
            <p:spPr>
              <a:xfrm>
                <a:off x="6089908"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A</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8" name="角丸四角形 43">
                <a:extLst>
                  <a:ext uri="{FF2B5EF4-FFF2-40B4-BE49-F238E27FC236}">
                    <a16:creationId xmlns:a16="http://schemas.microsoft.com/office/drawing/2014/main" id="{1A515F02-D1F5-4F75-8CE5-EF0C9D13B6F2}"/>
                  </a:ext>
                </a:extLst>
              </p:cNvPr>
              <p:cNvSpPr/>
              <p:nvPr/>
            </p:nvSpPr>
            <p:spPr>
              <a:xfrm>
                <a:off x="7056671"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B</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9" name="角丸四角形 44">
                <a:extLst>
                  <a:ext uri="{FF2B5EF4-FFF2-40B4-BE49-F238E27FC236}">
                    <a16:creationId xmlns:a16="http://schemas.microsoft.com/office/drawing/2014/main" id="{34D554E6-0744-4BFF-87EF-949F0C559697}"/>
                  </a:ext>
                </a:extLst>
              </p:cNvPr>
              <p:cNvSpPr/>
              <p:nvPr/>
            </p:nvSpPr>
            <p:spPr>
              <a:xfrm>
                <a:off x="8019306"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1E6E043C-17D5-43CB-B414-6E2EBAE27BD9}"/>
                  </a:ext>
                </a:extLst>
              </p:cNvPr>
              <p:cNvSpPr/>
              <p:nvPr/>
            </p:nvSpPr>
            <p:spPr>
              <a:xfrm>
                <a:off x="6089908" y="4026909"/>
                <a:ext cx="2829398" cy="164512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受注者１</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grpSp>
      <p:sp>
        <p:nvSpPr>
          <p:cNvPr id="51" name="二等辺三角形 50">
            <a:extLst>
              <a:ext uri="{FF2B5EF4-FFF2-40B4-BE49-F238E27FC236}">
                <a16:creationId xmlns:a16="http://schemas.microsoft.com/office/drawing/2014/main" id="{D1080657-DBE8-4DAE-9867-E15C6E370F5E}"/>
              </a:ext>
            </a:extLst>
          </p:cNvPr>
          <p:cNvSpPr/>
          <p:nvPr/>
        </p:nvSpPr>
        <p:spPr>
          <a:xfrm rot="5400000">
            <a:off x="1905198" y="4870941"/>
            <a:ext cx="695903" cy="92787"/>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lIns="0" rIns="0" rtlCol="0" anchor="t"/>
          <a:lstStyle/>
          <a:p>
            <a:pPr algn="ctr"/>
            <a:endParaRPr kumimoji="1" lang="ja-JP" altLang="en-US" sz="1000">
              <a:solidFill>
                <a:schemeClr val="tx1"/>
              </a:solidFill>
              <a:latin typeface="BIZ UDPゴシック" panose="020B0400000000000000" pitchFamily="50" charset="-128"/>
              <a:ea typeface="BIZ UDPゴシック" panose="020B0400000000000000" pitchFamily="50" charset="-128"/>
            </a:endParaRPr>
          </a:p>
        </p:txBody>
      </p:sp>
      <p:sp>
        <p:nvSpPr>
          <p:cNvPr id="52" name="角丸四角形 60">
            <a:extLst>
              <a:ext uri="{FF2B5EF4-FFF2-40B4-BE49-F238E27FC236}">
                <a16:creationId xmlns:a16="http://schemas.microsoft.com/office/drawing/2014/main" id="{E67097C3-1285-4357-9117-B5EA01469991}"/>
              </a:ext>
            </a:extLst>
          </p:cNvPr>
          <p:cNvSpPr/>
          <p:nvPr/>
        </p:nvSpPr>
        <p:spPr>
          <a:xfrm>
            <a:off x="103719" y="5415004"/>
            <a:ext cx="1815770" cy="306467"/>
          </a:xfrm>
          <a:prstGeom prst="roundRect">
            <a:avLst/>
          </a:prstGeom>
          <a:solidFill>
            <a:schemeClr val="tx2">
              <a:alpha val="90000"/>
            </a:scheme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包括管理委託の必要性</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3" name="角丸四角形 11">
            <a:extLst>
              <a:ext uri="{FF2B5EF4-FFF2-40B4-BE49-F238E27FC236}">
                <a16:creationId xmlns:a16="http://schemas.microsoft.com/office/drawing/2014/main" id="{60655701-12D3-41B4-8F3C-0DA35F50DF04}"/>
              </a:ext>
            </a:extLst>
          </p:cNvPr>
          <p:cNvSpPr/>
          <p:nvPr/>
        </p:nvSpPr>
        <p:spPr>
          <a:xfrm>
            <a:off x="134524" y="5782524"/>
            <a:ext cx="707310" cy="470871"/>
          </a:xfrm>
          <a:prstGeom prst="rect">
            <a:avLst/>
          </a:prstGeom>
          <a:ln w="9525"/>
        </p:spPr>
        <p:style>
          <a:lnRef idx="2">
            <a:schemeClr val="dk1">
              <a:shade val="50000"/>
            </a:schemeClr>
          </a:lnRef>
          <a:fillRef idx="1">
            <a:schemeClr val="dk1"/>
          </a:fillRef>
          <a:effectRef idx="0">
            <a:schemeClr val="dk1"/>
          </a:effectRef>
          <a:fontRef idx="minor">
            <a:schemeClr val="lt1"/>
          </a:fontRef>
        </p:style>
        <p:txBody>
          <a:bodyPr wrap="square" lIns="36000" rIns="36000" anchor="ctr" anchorCtr="1">
            <a:no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インフラの</a:t>
            </a:r>
            <a:endParaRPr lang="en-US" altLang="ja-JP" sz="1200" b="1">
              <a:solidFill>
                <a:prstClr val="white"/>
              </a:solidFill>
              <a:latin typeface="Meiryo UI" panose="020B0604030504040204" pitchFamily="50" charset="-128"/>
              <a:ea typeface="Meiryo UI" panose="020B0604030504040204" pitchFamily="50" charset="-128"/>
            </a:endParaRPr>
          </a:p>
          <a:p>
            <a:pPr algn="ctr" defTabSz="422041"/>
            <a:r>
              <a:rPr lang="ja-JP" altLang="en-US" sz="1200" b="1">
                <a:solidFill>
                  <a:prstClr val="white"/>
                </a:solidFill>
                <a:latin typeface="Meiryo UI" panose="020B0604030504040204" pitchFamily="50" charset="-128"/>
                <a:ea typeface="Meiryo UI" panose="020B0604030504040204" pitchFamily="50" charset="-128"/>
              </a:rPr>
              <a:t>老朽化</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4" name="角丸四角形 12">
            <a:extLst>
              <a:ext uri="{FF2B5EF4-FFF2-40B4-BE49-F238E27FC236}">
                <a16:creationId xmlns:a16="http://schemas.microsoft.com/office/drawing/2014/main" id="{4494B634-1FEA-452F-95DE-08EAA1835DCE}"/>
              </a:ext>
            </a:extLst>
          </p:cNvPr>
          <p:cNvSpPr/>
          <p:nvPr/>
        </p:nvSpPr>
        <p:spPr>
          <a:xfrm>
            <a:off x="134409" y="6307528"/>
            <a:ext cx="707310" cy="461665"/>
          </a:xfrm>
          <a:prstGeom prst="rect">
            <a:avLst/>
          </a:prstGeom>
          <a:ln w="9525"/>
        </p:spPr>
        <p:style>
          <a:lnRef idx="2">
            <a:schemeClr val="dk1">
              <a:shade val="50000"/>
            </a:schemeClr>
          </a:lnRef>
          <a:fillRef idx="1">
            <a:schemeClr val="dk1"/>
          </a:fillRef>
          <a:effectRef idx="0">
            <a:schemeClr val="dk1"/>
          </a:effectRef>
          <a:fontRef idx="minor">
            <a:schemeClr val="lt1"/>
          </a:fontRef>
        </p:style>
        <p:txBody>
          <a:bodyPr wrap="square" lIns="36000" rIns="36000" anchor="ctr" anchorCtr="1">
            <a:no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技術職員の減少</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4D479EC-4E48-4045-BF1A-3DF449E73720}"/>
              </a:ext>
            </a:extLst>
          </p:cNvPr>
          <p:cNvSpPr txBox="1"/>
          <p:nvPr/>
        </p:nvSpPr>
        <p:spPr>
          <a:xfrm>
            <a:off x="842064" y="5784811"/>
            <a:ext cx="3530199" cy="461665"/>
          </a:xfrm>
          <a:prstGeom prst="rect">
            <a:avLst/>
          </a:prstGeom>
          <a:noFill/>
          <a:ln w="9525">
            <a:solidFill>
              <a:schemeClr val="tx1"/>
            </a:solidFill>
            <a:prstDash val="solid"/>
          </a:ln>
        </p:spPr>
        <p:txBody>
          <a:bodyPr wrap="square" tIns="0" bIns="0" rtlCol="0">
            <a:spAutoFit/>
          </a:bodyPr>
          <a:lstStyle/>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高度経済成長期に整備された建設後</a:t>
            </a:r>
            <a:r>
              <a:rPr lang="en-US" altLang="ja-JP" sz="100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年以上経過する施設が確実に増加していく中、長寿命化対策を講じつつ、より効率的・持続的な維持管理を進める必要がある</a:t>
            </a:r>
            <a:endParaRPr lang="en-US" altLang="ja-JP" sz="100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7726FA20-846F-4C90-8BA6-4C2E7B1F32B2}"/>
              </a:ext>
            </a:extLst>
          </p:cNvPr>
          <p:cNvSpPr txBox="1"/>
          <p:nvPr/>
        </p:nvSpPr>
        <p:spPr>
          <a:xfrm>
            <a:off x="841834" y="6307529"/>
            <a:ext cx="3529046" cy="461665"/>
          </a:xfrm>
          <a:prstGeom prst="rect">
            <a:avLst/>
          </a:prstGeom>
          <a:noFill/>
          <a:ln w="9525">
            <a:solidFill>
              <a:schemeClr val="tx1"/>
            </a:solidFill>
            <a:prstDash val="solid"/>
          </a:ln>
        </p:spPr>
        <p:txBody>
          <a:bodyPr wrap="square" tIns="0" bIns="0" rtlCol="0">
            <a:spAutoFit/>
          </a:bodyPr>
          <a:lstStyle/>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全国的に技術職員の確保が困難で大阪府も同様の傾向</a:t>
            </a:r>
            <a:endParaRPr lang="en-US" altLang="ja-JP" sz="100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土木職では</a:t>
            </a:r>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割を占める</a:t>
            </a:r>
            <a:r>
              <a:rPr lang="en-US" altLang="ja-JP" sz="100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代職員が退職していく一方で、新規採用職員が必要数を満たしていない状況</a:t>
            </a:r>
            <a:endParaRPr lang="en-US" altLang="ja-JP" sz="1000">
              <a:latin typeface="Meiryo UI" panose="020B0604030504040204" pitchFamily="50" charset="-128"/>
              <a:ea typeface="Meiryo UI" panose="020B0604030504040204" pitchFamily="50" charset="-128"/>
            </a:endParaRPr>
          </a:p>
        </p:txBody>
      </p:sp>
      <p:sp>
        <p:nvSpPr>
          <p:cNvPr id="57" name="角丸四角形 143">
            <a:extLst>
              <a:ext uri="{FF2B5EF4-FFF2-40B4-BE49-F238E27FC236}">
                <a16:creationId xmlns:a16="http://schemas.microsoft.com/office/drawing/2014/main" id="{D2500EBE-8B6B-4826-97FF-03AB96748035}"/>
              </a:ext>
            </a:extLst>
          </p:cNvPr>
          <p:cNvSpPr/>
          <p:nvPr/>
        </p:nvSpPr>
        <p:spPr>
          <a:xfrm>
            <a:off x="29731" y="960815"/>
            <a:ext cx="4451927"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b="1" kern="100">
                <a:solidFill>
                  <a:prstClr val="black"/>
                </a:solidFill>
                <a:latin typeface="Meiryo UI" panose="020B0604030504040204" pitchFamily="50" charset="-128"/>
                <a:ea typeface="Meiryo UI" panose="020B0604030504040204" pitchFamily="50" charset="-128"/>
                <a:cs typeface="Times New Roman"/>
              </a:rPr>
              <a:t>H26</a:t>
            </a:r>
            <a:r>
              <a:rPr lang="ja-JP" altLang="en-US" sz="1050" b="1" kern="100">
                <a:solidFill>
                  <a:prstClr val="black"/>
                </a:solidFill>
                <a:latin typeface="Meiryo UI" panose="020B0604030504040204" pitchFamily="50" charset="-128"/>
                <a:ea typeface="Meiryo UI" panose="020B0604030504040204" pitchFamily="50" charset="-128"/>
                <a:cs typeface="Times New Roman"/>
              </a:rPr>
              <a:t>計画基本方針（維持管理業務の改善と魅力向上のあり方）</a:t>
            </a:r>
            <a:endParaRPr lang="en-US" altLang="ja-JP" sz="1050" b="1" kern="100">
              <a:solidFill>
                <a:prstClr val="black"/>
              </a:solidFill>
              <a:latin typeface="Meiryo UI" panose="020B0604030504040204" pitchFamily="50" charset="-128"/>
              <a:ea typeface="Meiryo UI" panose="020B0604030504040204" pitchFamily="50" charset="-128"/>
              <a:cs typeface="Times New Roman"/>
            </a:endParaRPr>
          </a:p>
        </p:txBody>
      </p:sp>
      <p:sp>
        <p:nvSpPr>
          <p:cNvPr id="58" name="角丸四角形 143">
            <a:extLst>
              <a:ext uri="{FF2B5EF4-FFF2-40B4-BE49-F238E27FC236}">
                <a16:creationId xmlns:a16="http://schemas.microsoft.com/office/drawing/2014/main" id="{99B4436E-25D3-4893-B96E-70A52CCAA931}"/>
              </a:ext>
            </a:extLst>
          </p:cNvPr>
          <p:cNvSpPr/>
          <p:nvPr/>
        </p:nvSpPr>
        <p:spPr>
          <a:xfrm>
            <a:off x="103782" y="1223517"/>
            <a:ext cx="4298738" cy="1200514"/>
          </a:xfrm>
          <a:prstGeom prst="rect">
            <a:avLst/>
          </a:prstGeom>
          <a:noFill/>
          <a:ln>
            <a:solidFill>
              <a:schemeClr val="tx1"/>
            </a:solidFill>
            <a:prstDash val="sysDot"/>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b="1">
                <a:latin typeface="Meiryo UI" panose="020B0604030504040204" pitchFamily="50" charset="-128"/>
                <a:ea typeface="Meiryo UI" panose="020B0604030504040204" pitchFamily="50" charset="-128"/>
              </a:rPr>
              <a:t>■入札契約制度の改善（基本認識：包括契約）</a:t>
            </a:r>
            <a:endParaRPr lang="en-US" altLang="ja-JP" sz="1050" b="1">
              <a:latin typeface="Meiryo UI" panose="020B0604030504040204" pitchFamily="50" charset="-128"/>
              <a:ea typeface="Meiryo UI" panose="020B0604030504040204" pitchFamily="50" charset="-128"/>
            </a:endParaRPr>
          </a:p>
          <a:p>
            <a:pPr algn="just">
              <a:defRPr/>
            </a:pPr>
            <a:r>
              <a:rPr lang="ja-JP" altLang="en-US" sz="900">
                <a:latin typeface="Meiryo UI" panose="020B0604030504040204" pitchFamily="50" charset="-128"/>
                <a:ea typeface="Meiryo UI" panose="020B0604030504040204" pitchFamily="50" charset="-128"/>
              </a:rPr>
              <a:t>単価契約により緊急時の舗装補修や橋梁補修などに対応しているが、雪寒対応など業務の平準化が困難な業務については、受注を控える企業が多く、</a:t>
            </a:r>
            <a:r>
              <a:rPr lang="ja-JP" altLang="en-US" sz="900" b="1" u="sng">
                <a:latin typeface="Meiryo UI" panose="020B0604030504040204" pitchFamily="50" charset="-128"/>
                <a:ea typeface="Meiryo UI" panose="020B0604030504040204" pitchFamily="50" charset="-128"/>
              </a:rPr>
              <a:t>受注業者の確保ならびに安定した維持管理業務の確保</a:t>
            </a:r>
            <a:r>
              <a:rPr lang="ja-JP" altLang="en-US" sz="900">
                <a:latin typeface="Meiryo UI" panose="020B0604030504040204" pitchFamily="50" charset="-128"/>
                <a:ea typeface="Meiryo UI" panose="020B0604030504040204" pitchFamily="50" charset="-128"/>
              </a:rPr>
              <a:t>が求められる。このため、大阪府では、単価契約の受注実績を他工事の評価項目として取り入れるなど、受注業者の保護育成ならび安定的かつ継続的な維持管理業務に努めているが、さらに</a:t>
            </a:r>
            <a:r>
              <a:rPr lang="ja-JP" altLang="en-US" sz="900" b="1" u="sng">
                <a:latin typeface="Meiryo UI" panose="020B0604030504040204" pitchFamily="50" charset="-128"/>
                <a:ea typeface="Meiryo UI" panose="020B0604030504040204" pitchFamily="50" charset="-128"/>
              </a:rPr>
              <a:t>有事の際の現場技能者を確保</a:t>
            </a:r>
            <a:r>
              <a:rPr lang="ja-JP" altLang="en-US" sz="900">
                <a:latin typeface="Meiryo UI" panose="020B0604030504040204" pitchFamily="50" charset="-128"/>
                <a:ea typeface="Meiryo UI" panose="020B0604030504040204" pitchFamily="50" charset="-128"/>
              </a:rPr>
              <a:t>（安定的雇用の確保）する観点から、地域単位における維持管理業務を包括的かつ継続的に契約する仕組みについての検討も行う。</a:t>
            </a:r>
            <a:endParaRPr lang="en-US" altLang="ja-JP" sz="1100" b="1" kern="100">
              <a:solidFill>
                <a:prstClr val="black"/>
              </a:solidFill>
              <a:latin typeface="Georgia"/>
              <a:ea typeface="Meiryo UI"/>
              <a:cs typeface="Times New Roman"/>
            </a:endParaRPr>
          </a:p>
        </p:txBody>
      </p:sp>
      <p:pic>
        <p:nvPicPr>
          <p:cNvPr id="5" name="図 4">
            <a:extLst>
              <a:ext uri="{FF2B5EF4-FFF2-40B4-BE49-F238E27FC236}">
                <a16:creationId xmlns:a16="http://schemas.microsoft.com/office/drawing/2014/main" id="{90E0FE65-82EC-9F06-DC26-2AB945D5852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5824871" y="1296477"/>
            <a:ext cx="967815" cy="1413317"/>
          </a:xfrm>
          <a:prstGeom prst="rect">
            <a:avLst/>
          </a:prstGeom>
        </p:spPr>
      </p:pic>
      <p:sp>
        <p:nvSpPr>
          <p:cNvPr id="6" name="角丸四角形 143">
            <a:extLst>
              <a:ext uri="{FF2B5EF4-FFF2-40B4-BE49-F238E27FC236}">
                <a16:creationId xmlns:a16="http://schemas.microsoft.com/office/drawing/2014/main" id="{E10886BB-7870-53B0-972E-96685EDC1A5E}"/>
              </a:ext>
            </a:extLst>
          </p:cNvPr>
          <p:cNvSpPr/>
          <p:nvPr/>
        </p:nvSpPr>
        <p:spPr>
          <a:xfrm>
            <a:off x="4618024" y="950827"/>
            <a:ext cx="4451927" cy="57773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200">
              <a:latin typeface="Meiryo UI" panose="020B0604030504040204" pitchFamily="50" charset="-128"/>
              <a:ea typeface="Meiryo UI" panose="020B0604030504040204" pitchFamily="50" charset="-128"/>
            </a:endParaRPr>
          </a:p>
          <a:p>
            <a:pPr algn="just">
              <a:defRPr/>
            </a:pPr>
            <a:endParaRPr lang="en-US" altLang="ja-JP" b="1" kern="100">
              <a:solidFill>
                <a:prstClr val="black"/>
              </a:solidFill>
              <a:latin typeface="Georgia"/>
              <a:ea typeface="Meiryo UI"/>
              <a:cs typeface="Times New Roman"/>
            </a:endParaRPr>
          </a:p>
        </p:txBody>
      </p:sp>
      <p:sp>
        <p:nvSpPr>
          <p:cNvPr id="7" name="角丸四角形 143">
            <a:extLst>
              <a:ext uri="{FF2B5EF4-FFF2-40B4-BE49-F238E27FC236}">
                <a16:creationId xmlns:a16="http://schemas.microsoft.com/office/drawing/2014/main" id="{6297DC6C-FFB6-D073-BEE7-EB42269FED30}"/>
              </a:ext>
            </a:extLst>
          </p:cNvPr>
          <p:cNvSpPr/>
          <p:nvPr/>
        </p:nvSpPr>
        <p:spPr>
          <a:xfrm>
            <a:off x="4618023" y="667637"/>
            <a:ext cx="4451927"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Georgia"/>
                <a:ea typeface="Meiryo UI"/>
                <a:cs typeface="Times New Roman"/>
              </a:rPr>
              <a:t>長寿命化計画に基づく包括事業の取組状況</a:t>
            </a:r>
            <a:endParaRPr lang="en-US" altLang="ja-JP" sz="1400" b="1" kern="100">
              <a:solidFill>
                <a:prstClr val="black"/>
              </a:solidFill>
              <a:latin typeface="Georgia"/>
              <a:ea typeface="Meiryo UI"/>
              <a:cs typeface="Times New Roman"/>
            </a:endParaRPr>
          </a:p>
        </p:txBody>
      </p:sp>
      <p:sp>
        <p:nvSpPr>
          <p:cNvPr id="85" name="角丸四角形 143">
            <a:extLst>
              <a:ext uri="{FF2B5EF4-FFF2-40B4-BE49-F238E27FC236}">
                <a16:creationId xmlns:a16="http://schemas.microsoft.com/office/drawing/2014/main" id="{DD97C2CB-DD25-5288-2F54-6569D9EDAF20}"/>
              </a:ext>
            </a:extLst>
          </p:cNvPr>
          <p:cNvSpPr/>
          <p:nvPr/>
        </p:nvSpPr>
        <p:spPr>
          <a:xfrm>
            <a:off x="4741060" y="4020588"/>
            <a:ext cx="2002640" cy="926269"/>
          </a:xfrm>
          <a:prstGeom prst="rect">
            <a:avLst/>
          </a:prstGeom>
          <a:noFill/>
          <a:ln>
            <a:solidFill>
              <a:schemeClr val="tx1"/>
            </a:solidFill>
            <a:prstDash val="dash"/>
          </a:ln>
          <a:effectLst/>
        </p:spPr>
        <p:style>
          <a:lnRef idx="1">
            <a:schemeClr val="accent6"/>
          </a:lnRef>
          <a:fillRef idx="2">
            <a:schemeClr val="accent6"/>
          </a:fillRef>
          <a:effectRef idx="1">
            <a:schemeClr val="accent6"/>
          </a:effectRef>
          <a:fontRef idx="minor">
            <a:schemeClr val="dk1"/>
          </a:fontRef>
        </p:style>
        <p:txBody>
          <a:bodyPr lIns="36000" rIns="36000"/>
          <a:lstStyle/>
          <a:p>
            <a:pPr algn="just">
              <a:defRPr/>
            </a:pPr>
            <a:endParaRPr lang="en-US" altLang="ja-JP" sz="1100" b="1" u="sng"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100" b="1" kern="100" dirty="0">
                <a:solidFill>
                  <a:prstClr val="black"/>
                </a:solidFill>
                <a:latin typeface="Meiryo UI" panose="020B0604030504040204" pitchFamily="50" charset="-128"/>
                <a:ea typeface="Meiryo UI" panose="020B0604030504040204" pitchFamily="50" charset="-128"/>
                <a:cs typeface="Times New Roman"/>
              </a:rPr>
              <a:t>他土木事務所での試行開始検討</a:t>
            </a:r>
            <a:endParaRPr lang="en-US" altLang="ja-JP" sz="11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池田土木事務所での実績を活用し、</a:t>
            </a:r>
            <a:r>
              <a:rPr lang="ja-JP" altLang="en-US" sz="1100" b="1" u="sng" kern="100" dirty="0">
                <a:solidFill>
                  <a:prstClr val="black"/>
                </a:solidFill>
                <a:latin typeface="Meiryo UI" panose="020B0604030504040204" pitchFamily="50" charset="-128"/>
                <a:ea typeface="Meiryo UI" panose="020B0604030504040204" pitchFamily="50" charset="-128"/>
                <a:cs typeface="Times New Roman"/>
              </a:rPr>
              <a:t>業務範囲・要求水準等を各事務所で検討</a:t>
            </a:r>
            <a:endParaRPr lang="en-US" altLang="ja-JP" sz="11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6" name="角丸四角形 143">
            <a:extLst>
              <a:ext uri="{FF2B5EF4-FFF2-40B4-BE49-F238E27FC236}">
                <a16:creationId xmlns:a16="http://schemas.microsoft.com/office/drawing/2014/main" id="{B347F69B-1048-2C93-885E-C3D8AE8E257C}"/>
              </a:ext>
            </a:extLst>
          </p:cNvPr>
          <p:cNvSpPr/>
          <p:nvPr/>
        </p:nvSpPr>
        <p:spPr>
          <a:xfrm>
            <a:off x="4692074" y="1052538"/>
            <a:ext cx="2100612" cy="236015"/>
          </a:xfrm>
          <a:prstGeom prst="rect">
            <a:avLst/>
          </a:prstGeom>
          <a:gradFill>
            <a:gsLst>
              <a:gs pos="0">
                <a:schemeClr val="tx2"/>
              </a:gs>
              <a:gs pos="100000">
                <a:schemeClr val="accent1"/>
              </a:gs>
            </a:gsLst>
            <a:lin ang="5400000" scaled="1"/>
          </a:gradFill>
          <a:ln w="9525">
            <a:noFill/>
            <a:miter lim="800000"/>
            <a:headEnd/>
            <a:tailEnd/>
          </a:ln>
          <a:effectLst/>
        </p:spPr>
        <p:txBody>
          <a:bodyPr wrap="none" lIns="91350" tIns="45674" rIns="91350" bIns="45674" anchor="ctr"/>
          <a:lstStyle/>
          <a:p>
            <a:pPr algn="ctr"/>
            <a:r>
              <a:rPr lang="ja-JP" altLang="en-US" sz="1100" b="1">
                <a:solidFill>
                  <a:schemeClr val="bg1"/>
                </a:solidFill>
                <a:latin typeface="Meiryo UI" pitchFamily="50" charset="-128"/>
                <a:ea typeface="Meiryo UI" pitchFamily="50" charset="-128"/>
              </a:rPr>
              <a:t>大阪府単独</a:t>
            </a:r>
            <a:endParaRPr lang="en-US" altLang="ja-JP" sz="1100" b="1">
              <a:solidFill>
                <a:schemeClr val="bg1"/>
              </a:solidFill>
              <a:latin typeface="Meiryo UI" pitchFamily="50" charset="-128"/>
              <a:ea typeface="Meiryo UI" pitchFamily="50" charset="-128"/>
            </a:endParaRPr>
          </a:p>
        </p:txBody>
      </p:sp>
      <p:sp>
        <p:nvSpPr>
          <p:cNvPr id="87" name="角丸四角形 143">
            <a:extLst>
              <a:ext uri="{FF2B5EF4-FFF2-40B4-BE49-F238E27FC236}">
                <a16:creationId xmlns:a16="http://schemas.microsoft.com/office/drawing/2014/main" id="{466C3DCD-1C65-9C05-171F-7900DF1C910F}"/>
              </a:ext>
            </a:extLst>
          </p:cNvPr>
          <p:cNvSpPr/>
          <p:nvPr/>
        </p:nvSpPr>
        <p:spPr>
          <a:xfrm>
            <a:off x="6900634" y="1052538"/>
            <a:ext cx="2100612" cy="236015"/>
          </a:xfrm>
          <a:prstGeom prst="rect">
            <a:avLst/>
          </a:prstGeom>
          <a:gradFill>
            <a:gsLst>
              <a:gs pos="0">
                <a:schemeClr val="tx2"/>
              </a:gs>
              <a:gs pos="100000">
                <a:schemeClr val="accent1"/>
              </a:gs>
            </a:gsLst>
            <a:lin ang="5400000" scaled="1"/>
          </a:gradFill>
          <a:ln w="9525">
            <a:noFill/>
            <a:miter lim="800000"/>
            <a:headEnd/>
            <a:tailEnd/>
          </a:ln>
          <a:effectLst/>
        </p:spPr>
        <p:txBody>
          <a:bodyPr wrap="none" lIns="91350" tIns="45674" rIns="91350" bIns="45674" anchor="ctr"/>
          <a:lstStyle/>
          <a:p>
            <a:pPr algn="ctr"/>
            <a:r>
              <a:rPr lang="ja-JP" altLang="en-US" sz="1100" b="1">
                <a:solidFill>
                  <a:schemeClr val="bg1"/>
                </a:solidFill>
                <a:latin typeface="Meiryo UI" pitchFamily="50" charset="-128"/>
                <a:ea typeface="Meiryo UI" pitchFamily="50" charset="-128"/>
              </a:rPr>
              <a:t>大阪府内市町村連携</a:t>
            </a:r>
            <a:endParaRPr lang="en-US" altLang="ja-JP" sz="1100" b="1">
              <a:solidFill>
                <a:schemeClr val="bg1"/>
              </a:solidFill>
              <a:latin typeface="Meiryo UI" pitchFamily="50" charset="-128"/>
              <a:ea typeface="Meiryo UI" pitchFamily="50" charset="-128"/>
            </a:endParaRPr>
          </a:p>
        </p:txBody>
      </p:sp>
      <p:sp>
        <p:nvSpPr>
          <p:cNvPr id="88" name="矢印: 下 87">
            <a:extLst>
              <a:ext uri="{FF2B5EF4-FFF2-40B4-BE49-F238E27FC236}">
                <a16:creationId xmlns:a16="http://schemas.microsoft.com/office/drawing/2014/main" id="{37554B1F-EDC5-FD2F-33A7-F7BB7015B068}"/>
              </a:ext>
            </a:extLst>
          </p:cNvPr>
          <p:cNvSpPr/>
          <p:nvPr/>
        </p:nvSpPr>
        <p:spPr>
          <a:xfrm>
            <a:off x="5475740" y="2843971"/>
            <a:ext cx="533279" cy="532441"/>
          </a:xfrm>
          <a:prstGeom prst="downArrow">
            <a:avLst/>
          </a:prstGeom>
          <a:solidFill>
            <a:schemeClr val="tx1">
              <a:lumMod val="50000"/>
              <a:lumOff val="50000"/>
            </a:schemeClr>
          </a:solidFill>
          <a:ln w="9525">
            <a:noFill/>
            <a:miter lim="800000"/>
            <a:headEnd/>
            <a:tailEnd/>
          </a:ln>
          <a:effectLst/>
        </p:spPr>
        <p:txBody>
          <a:bodyPr wrap="none" lIns="91350" tIns="45674" rIns="91350" bIns="45674" anchor="ctr"/>
          <a:lstStyle/>
          <a:p>
            <a:pPr algn="ctr"/>
            <a:endParaRPr lang="ja-JP" altLang="en-US" sz="1100" b="1">
              <a:solidFill>
                <a:schemeClr val="bg1"/>
              </a:solidFill>
              <a:latin typeface="Meiryo UI" pitchFamily="50" charset="-128"/>
              <a:ea typeface="Meiryo UI" pitchFamily="50" charset="-128"/>
            </a:endParaRPr>
          </a:p>
        </p:txBody>
      </p:sp>
      <p:sp>
        <p:nvSpPr>
          <p:cNvPr id="89" name="矢印: 下 88">
            <a:extLst>
              <a:ext uri="{FF2B5EF4-FFF2-40B4-BE49-F238E27FC236}">
                <a16:creationId xmlns:a16="http://schemas.microsoft.com/office/drawing/2014/main" id="{32EA7E53-96BB-F3D3-B9B1-CCEF1024984F}"/>
              </a:ext>
            </a:extLst>
          </p:cNvPr>
          <p:cNvSpPr/>
          <p:nvPr/>
        </p:nvSpPr>
        <p:spPr>
          <a:xfrm>
            <a:off x="7671419" y="2843972"/>
            <a:ext cx="533279" cy="542804"/>
          </a:xfrm>
          <a:prstGeom prst="downArrow">
            <a:avLst/>
          </a:prstGeom>
          <a:solidFill>
            <a:schemeClr val="tx1">
              <a:lumMod val="50000"/>
              <a:lumOff val="50000"/>
            </a:schemeClr>
          </a:solidFill>
          <a:ln w="9525">
            <a:noFill/>
            <a:miter lim="800000"/>
            <a:headEnd/>
            <a:tailEnd/>
          </a:ln>
          <a:effectLst/>
        </p:spPr>
        <p:txBody>
          <a:bodyPr wrap="none" lIns="91350" tIns="45674" rIns="91350" bIns="45674" anchor="ctr"/>
          <a:lstStyle/>
          <a:p>
            <a:pPr algn="ctr"/>
            <a:endParaRPr lang="ja-JP" altLang="en-US" sz="1100" b="1">
              <a:solidFill>
                <a:schemeClr val="bg1"/>
              </a:solidFill>
              <a:latin typeface="Meiryo UI" pitchFamily="50" charset="-128"/>
              <a:ea typeface="Meiryo UI" pitchFamily="50" charset="-128"/>
            </a:endParaRPr>
          </a:p>
        </p:txBody>
      </p:sp>
      <p:sp>
        <p:nvSpPr>
          <p:cNvPr id="90" name="角丸四角形 143">
            <a:extLst>
              <a:ext uri="{FF2B5EF4-FFF2-40B4-BE49-F238E27FC236}">
                <a16:creationId xmlns:a16="http://schemas.microsoft.com/office/drawing/2014/main" id="{D99FD33F-04EF-9C6C-8F16-64EEE620D976}"/>
              </a:ext>
            </a:extLst>
          </p:cNvPr>
          <p:cNvSpPr/>
          <p:nvPr/>
        </p:nvSpPr>
        <p:spPr>
          <a:xfrm>
            <a:off x="4692074" y="3439563"/>
            <a:ext cx="2100612" cy="1564754"/>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a:solidFill>
                  <a:prstClr val="black"/>
                </a:solidFill>
                <a:latin typeface="Meiryo UI" panose="020B0604030504040204" pitchFamily="50" charset="-128"/>
                <a:ea typeface="Meiryo UI" panose="020B0604030504040204" pitchFamily="50" charset="-128"/>
                <a:cs typeface="Times New Roman"/>
              </a:rPr>
              <a:t>H29</a:t>
            </a:r>
            <a:r>
              <a:rPr lang="ja-JP" altLang="en-US" sz="1100" kern="100">
                <a:solidFill>
                  <a:prstClr val="black"/>
                </a:solidFill>
                <a:latin typeface="Meiryo UI" panose="020B0604030504040204" pitchFamily="50" charset="-128"/>
                <a:ea typeface="Meiryo UI" panose="020B0604030504040204" pitchFamily="50" charset="-128"/>
                <a:cs typeface="Times New Roman"/>
              </a:rPr>
              <a:t>年度より、</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池田土木事務所能勢地域での試行的な包括業務</a:t>
            </a:r>
            <a:r>
              <a:rPr lang="ja-JP" altLang="en-US" sz="1100" kern="100">
                <a:solidFill>
                  <a:prstClr val="black"/>
                </a:solidFill>
                <a:latin typeface="Meiryo UI" panose="020B0604030504040204" pitchFamily="50" charset="-128"/>
                <a:ea typeface="Meiryo UI" panose="020B0604030504040204" pitchFamily="50" charset="-128"/>
                <a:cs typeface="Times New Roman"/>
              </a:rPr>
              <a:t>発注を開始</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1" name="角丸四角形 143">
            <a:extLst>
              <a:ext uri="{FF2B5EF4-FFF2-40B4-BE49-F238E27FC236}">
                <a16:creationId xmlns:a16="http://schemas.microsoft.com/office/drawing/2014/main" id="{DC275A60-52F3-CC1D-C7ED-9556BCC3C60C}"/>
              </a:ext>
            </a:extLst>
          </p:cNvPr>
          <p:cNvSpPr/>
          <p:nvPr/>
        </p:nvSpPr>
        <p:spPr>
          <a:xfrm>
            <a:off x="6890200" y="3439808"/>
            <a:ext cx="2100612" cy="1569292"/>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a:solidFill>
                  <a:prstClr val="black"/>
                </a:solidFill>
                <a:latin typeface="Meiryo UI" panose="020B0604030504040204" pitchFamily="50" charset="-128"/>
                <a:ea typeface="Meiryo UI" panose="020B0604030504040204" pitchFamily="50" charset="-128"/>
                <a:cs typeface="Times New Roman"/>
              </a:rPr>
              <a:t>R5</a:t>
            </a:r>
            <a:r>
              <a:rPr lang="ja-JP" altLang="en-US" sz="1100" kern="100">
                <a:solidFill>
                  <a:prstClr val="black"/>
                </a:solidFill>
                <a:latin typeface="Meiryo UI" panose="020B0604030504040204" pitchFamily="50" charset="-128"/>
                <a:ea typeface="Meiryo UI" panose="020B0604030504040204" pitchFamily="50" charset="-128"/>
                <a:cs typeface="Times New Roman"/>
              </a:rPr>
              <a:t>年度末より、</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泉州地域の</a:t>
            </a:r>
            <a:r>
              <a:rPr lang="en-US" altLang="ja-JP" sz="1100" b="1" u="sng" kern="100">
                <a:solidFill>
                  <a:prstClr val="black"/>
                </a:solidFill>
                <a:latin typeface="Meiryo UI" panose="020B0604030504040204" pitchFamily="50" charset="-128"/>
                <a:ea typeface="Meiryo UI" panose="020B0604030504040204" pitchFamily="50" charset="-128"/>
                <a:cs typeface="Times New Roman"/>
              </a:rPr>
              <a:t>12</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市町による群マネ（広域連携・包括委託化）の検討</a:t>
            </a:r>
            <a:r>
              <a:rPr lang="ja-JP" altLang="en-US" sz="1100" kern="100">
                <a:solidFill>
                  <a:prstClr val="black"/>
                </a:solidFill>
                <a:latin typeface="Meiryo UI" panose="020B0604030504040204" pitchFamily="50" charset="-128"/>
                <a:ea typeface="Meiryo UI" panose="020B0604030504040204" pitchFamily="50" charset="-128"/>
                <a:cs typeface="Times New Roman"/>
              </a:rPr>
              <a:t>を開始</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3" name="角丸四角形 143">
            <a:extLst>
              <a:ext uri="{FF2B5EF4-FFF2-40B4-BE49-F238E27FC236}">
                <a16:creationId xmlns:a16="http://schemas.microsoft.com/office/drawing/2014/main" id="{97AF9763-B53F-E150-842E-78B698E9918A}"/>
              </a:ext>
            </a:extLst>
          </p:cNvPr>
          <p:cNvSpPr/>
          <p:nvPr/>
        </p:nvSpPr>
        <p:spPr>
          <a:xfrm>
            <a:off x="4749349" y="3998403"/>
            <a:ext cx="2002640" cy="214313"/>
          </a:xfrm>
          <a:prstGeom prst="rect">
            <a:avLst/>
          </a:prstGeom>
          <a:solidFill>
            <a:schemeClr val="tx1">
              <a:lumMod val="50000"/>
              <a:lumOff val="50000"/>
            </a:schemeClr>
          </a:solid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tIns="36000" rIns="36000" anchor="ctr" anchorCtr="0"/>
          <a:lstStyle/>
          <a:p>
            <a:pPr algn="ctr">
              <a:defRPr/>
            </a:pPr>
            <a:r>
              <a:rPr lang="ja-JP" altLang="en-US" sz="1100" b="1" kern="100" dirty="0">
                <a:solidFill>
                  <a:schemeClr val="bg1"/>
                </a:solidFill>
                <a:latin typeface="Meiryo UI" panose="020B0604030504040204" pitchFamily="50" charset="-128"/>
                <a:ea typeface="Meiryo UI" panose="020B0604030504040204" pitchFamily="50" charset="-128"/>
                <a:cs typeface="Times New Roman"/>
              </a:rPr>
              <a:t>他土木事務所での試行開始検討</a:t>
            </a:r>
            <a:endParaRPr lang="en-US" altLang="ja-JP" sz="1100" b="1" kern="100" dirty="0">
              <a:solidFill>
                <a:schemeClr val="bg1"/>
              </a:solidFill>
              <a:latin typeface="Meiryo UI" panose="020B0604030504040204" pitchFamily="50" charset="-128"/>
              <a:ea typeface="Meiryo UI" panose="020B0604030504040204" pitchFamily="50" charset="-128"/>
              <a:cs typeface="Times New Roman"/>
            </a:endParaRPr>
          </a:p>
        </p:txBody>
      </p:sp>
      <p:sp>
        <p:nvSpPr>
          <p:cNvPr id="94" name="角丸四角形 143">
            <a:extLst>
              <a:ext uri="{FF2B5EF4-FFF2-40B4-BE49-F238E27FC236}">
                <a16:creationId xmlns:a16="http://schemas.microsoft.com/office/drawing/2014/main" id="{DAA72EE6-13F0-78F0-657A-7DE0C2A66F94}"/>
              </a:ext>
            </a:extLst>
          </p:cNvPr>
          <p:cNvSpPr/>
          <p:nvPr/>
        </p:nvSpPr>
        <p:spPr>
          <a:xfrm>
            <a:off x="6944510" y="4020588"/>
            <a:ext cx="2002640" cy="926269"/>
          </a:xfrm>
          <a:prstGeom prst="rect">
            <a:avLst/>
          </a:prstGeom>
          <a:noFill/>
          <a:ln>
            <a:solidFill>
              <a:schemeClr val="tx1"/>
            </a:solidFill>
            <a:prstDash val="dash"/>
          </a:ln>
          <a:effectLst/>
        </p:spPr>
        <p:style>
          <a:lnRef idx="1">
            <a:schemeClr val="accent6"/>
          </a:lnRef>
          <a:fillRef idx="2">
            <a:schemeClr val="accent6"/>
          </a:fillRef>
          <a:effectRef idx="1">
            <a:schemeClr val="accent6"/>
          </a:effectRef>
          <a:fontRef idx="minor">
            <a:schemeClr val="dk1"/>
          </a:fontRef>
        </p:style>
        <p:txBody>
          <a:bodyPr lIns="36000" rIns="36000"/>
          <a:lstStyle/>
          <a:p>
            <a:pPr marL="85725" algn="just">
              <a:defRPr/>
            </a:pP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鳳土木管内市町・岸和田土木管内市町の</a:t>
            </a:r>
            <a:r>
              <a:rPr lang="en-US" altLang="ja-JP" sz="1100" b="1" u="sng" kern="100">
                <a:solidFill>
                  <a:prstClr val="black"/>
                </a:solidFill>
                <a:latin typeface="Meiryo UI" panose="020B0604030504040204" pitchFamily="50" charset="-128"/>
                <a:ea typeface="Meiryo UI" panose="020B0604030504040204" pitchFamily="50" charset="-128"/>
                <a:cs typeface="Times New Roman"/>
              </a:rPr>
              <a:t>2</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グループ</a:t>
            </a:r>
            <a:r>
              <a:rPr lang="ja-JP" altLang="en-US" sz="1100" kern="100">
                <a:solidFill>
                  <a:prstClr val="black"/>
                </a:solidFill>
                <a:latin typeface="Meiryo UI" panose="020B0604030504040204" pitchFamily="50" charset="-128"/>
                <a:ea typeface="Meiryo UI" panose="020B0604030504040204" pitchFamily="50" charset="-128"/>
                <a:cs typeface="Times New Roman"/>
              </a:rPr>
              <a:t>に分けて、群マネ実施に向けた計画策定検討を開始（</a:t>
            </a:r>
            <a:r>
              <a:rPr lang="en-US" altLang="ja-JP" sz="1100" kern="100">
                <a:solidFill>
                  <a:prstClr val="black"/>
                </a:solidFill>
                <a:latin typeface="Meiryo UI" panose="020B0604030504040204" pitchFamily="50" charset="-128"/>
                <a:ea typeface="Meiryo UI" panose="020B0604030504040204" pitchFamily="50" charset="-128"/>
                <a:cs typeface="Times New Roman"/>
              </a:rPr>
              <a:t>R6</a:t>
            </a:r>
            <a:r>
              <a:rPr lang="ja-JP" altLang="en-US" sz="1100" kern="100">
                <a:solidFill>
                  <a:prstClr val="black"/>
                </a:solidFill>
                <a:latin typeface="Meiryo UI" panose="020B0604030504040204" pitchFamily="50" charset="-128"/>
                <a:ea typeface="Meiryo UI" panose="020B0604030504040204" pitchFamily="50" charset="-128"/>
                <a:cs typeface="Times New Roman"/>
              </a:rPr>
              <a:t>より本格化）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5" name="角丸四角形 143">
            <a:extLst>
              <a:ext uri="{FF2B5EF4-FFF2-40B4-BE49-F238E27FC236}">
                <a16:creationId xmlns:a16="http://schemas.microsoft.com/office/drawing/2014/main" id="{594487F6-0C0D-F15F-0A50-6B82CD14AEB9}"/>
              </a:ext>
            </a:extLst>
          </p:cNvPr>
          <p:cNvSpPr/>
          <p:nvPr/>
        </p:nvSpPr>
        <p:spPr>
          <a:xfrm>
            <a:off x="6944510" y="4020588"/>
            <a:ext cx="2002640" cy="214313"/>
          </a:xfrm>
          <a:prstGeom prst="rect">
            <a:avLst/>
          </a:prstGeom>
          <a:solidFill>
            <a:schemeClr val="tx1">
              <a:lumMod val="50000"/>
              <a:lumOff val="50000"/>
            </a:schemeClr>
          </a:solid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tIns="36000" rIns="36000" anchor="ctr" anchorCtr="0"/>
          <a:lstStyle/>
          <a:p>
            <a:pPr algn="ctr">
              <a:defRPr/>
            </a:pPr>
            <a:r>
              <a:rPr lang="ja-JP" altLang="en-US" sz="1100" b="1" kern="100">
                <a:solidFill>
                  <a:schemeClr val="bg1"/>
                </a:solidFill>
                <a:latin typeface="Meiryo UI" panose="020B0604030504040204" pitchFamily="50" charset="-128"/>
                <a:ea typeface="Meiryo UI" panose="020B0604030504040204" pitchFamily="50" charset="-128"/>
                <a:cs typeface="Times New Roman"/>
              </a:rPr>
              <a:t>土木管内で分けて検討開始</a:t>
            </a:r>
            <a:endParaRPr lang="en-US" altLang="ja-JP" sz="1100" b="1" kern="100">
              <a:solidFill>
                <a:schemeClr val="bg1"/>
              </a:solidFill>
              <a:latin typeface="Meiryo UI" panose="020B0604030504040204" pitchFamily="50" charset="-128"/>
              <a:ea typeface="Meiryo UI" panose="020B0604030504040204" pitchFamily="50" charset="-128"/>
              <a:cs typeface="Times New Roman"/>
            </a:endParaRPr>
          </a:p>
        </p:txBody>
      </p:sp>
      <p:pic>
        <p:nvPicPr>
          <p:cNvPr id="97" name="図 96">
            <a:extLst>
              <a:ext uri="{FF2B5EF4-FFF2-40B4-BE49-F238E27FC236}">
                <a16:creationId xmlns:a16="http://schemas.microsoft.com/office/drawing/2014/main" id="{941FD6E0-988D-68C0-5A1A-E8A19214FE61}"/>
              </a:ext>
            </a:extLst>
          </p:cNvPr>
          <p:cNvPicPr>
            <a:picLocks noChangeAspect="1"/>
          </p:cNvPicPr>
          <p:nvPr/>
        </p:nvPicPr>
        <p:blipFill>
          <a:blip r:embed="rId5"/>
          <a:stretch>
            <a:fillRect/>
          </a:stretch>
        </p:blipFill>
        <p:spPr>
          <a:xfrm>
            <a:off x="8022486" y="1305636"/>
            <a:ext cx="960721" cy="1384224"/>
          </a:xfrm>
          <a:prstGeom prst="rect">
            <a:avLst/>
          </a:prstGeom>
        </p:spPr>
      </p:pic>
      <p:sp>
        <p:nvSpPr>
          <p:cNvPr id="100" name="角丸四角形 143">
            <a:extLst>
              <a:ext uri="{FF2B5EF4-FFF2-40B4-BE49-F238E27FC236}">
                <a16:creationId xmlns:a16="http://schemas.microsoft.com/office/drawing/2014/main" id="{79386DDE-F17B-43BC-7DCB-6AF34E19F994}"/>
              </a:ext>
            </a:extLst>
          </p:cNvPr>
          <p:cNvSpPr/>
          <p:nvPr/>
        </p:nvSpPr>
        <p:spPr>
          <a:xfrm>
            <a:off x="4692074" y="1304323"/>
            <a:ext cx="2100612" cy="221185"/>
          </a:xfrm>
          <a:prstGeom prst="rect">
            <a:avLst/>
          </a:prstGeom>
          <a:noFill/>
          <a:ln>
            <a:no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defRPr/>
            </a:pPr>
            <a:r>
              <a:rPr lang="ja-JP" altLang="en-US" sz="1100" b="1" kern="100">
                <a:solidFill>
                  <a:prstClr val="black"/>
                </a:solidFill>
                <a:effectLst/>
                <a:latin typeface="Georgia"/>
                <a:ea typeface="Meiryo UI"/>
                <a:cs typeface="Times New Roman"/>
              </a:rPr>
              <a:t>◆課題</a:t>
            </a:r>
            <a:endParaRPr lang="en-US" altLang="ja-JP" sz="1100" kern="100">
              <a:solidFill>
                <a:prstClr val="black"/>
              </a:solidFill>
              <a:effectLst/>
              <a:latin typeface="Georgia"/>
              <a:ea typeface="Meiryo UI"/>
              <a:cs typeface="Times New Roman"/>
            </a:endParaRPr>
          </a:p>
        </p:txBody>
      </p:sp>
      <p:sp>
        <p:nvSpPr>
          <p:cNvPr id="101" name="角丸四角形 143">
            <a:extLst>
              <a:ext uri="{FF2B5EF4-FFF2-40B4-BE49-F238E27FC236}">
                <a16:creationId xmlns:a16="http://schemas.microsoft.com/office/drawing/2014/main" id="{C135949D-D4AF-F799-0DDA-5F3203D15134}"/>
              </a:ext>
            </a:extLst>
          </p:cNvPr>
          <p:cNvSpPr/>
          <p:nvPr/>
        </p:nvSpPr>
        <p:spPr>
          <a:xfrm>
            <a:off x="4691456" y="3190266"/>
            <a:ext cx="2100612" cy="221185"/>
          </a:xfrm>
          <a:prstGeom prst="rect">
            <a:avLst/>
          </a:prstGeom>
          <a:noFill/>
          <a:ln>
            <a:no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defRPr/>
            </a:pPr>
            <a:r>
              <a:rPr lang="ja-JP" altLang="en-US" sz="1100" b="1" kern="100" dirty="0">
                <a:solidFill>
                  <a:prstClr val="black"/>
                </a:solidFill>
                <a:effectLst/>
                <a:latin typeface="Georgia"/>
                <a:ea typeface="Meiryo UI"/>
                <a:cs typeface="Times New Roman"/>
              </a:rPr>
              <a:t>◆取組状況</a:t>
            </a:r>
            <a:endParaRPr lang="en-US" altLang="ja-JP" sz="1100" kern="100" dirty="0">
              <a:solidFill>
                <a:prstClr val="black"/>
              </a:solidFill>
              <a:effectLst/>
              <a:latin typeface="Georgia"/>
              <a:ea typeface="Meiryo UI"/>
              <a:cs typeface="Times New Roman"/>
            </a:endParaRPr>
          </a:p>
        </p:txBody>
      </p:sp>
      <p:sp>
        <p:nvSpPr>
          <p:cNvPr id="102" name="角丸四角形 143">
            <a:extLst>
              <a:ext uri="{FF2B5EF4-FFF2-40B4-BE49-F238E27FC236}">
                <a16:creationId xmlns:a16="http://schemas.microsoft.com/office/drawing/2014/main" id="{ADBA3B6E-DAB9-EEE0-DD30-D2E84D4AA2C5}"/>
              </a:ext>
            </a:extLst>
          </p:cNvPr>
          <p:cNvSpPr/>
          <p:nvPr/>
        </p:nvSpPr>
        <p:spPr>
          <a:xfrm>
            <a:off x="4664888" y="5474749"/>
            <a:ext cx="2100612" cy="221185"/>
          </a:xfrm>
          <a:prstGeom prst="rect">
            <a:avLst/>
          </a:prstGeom>
          <a:noFill/>
          <a:ln>
            <a:no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defRPr/>
            </a:pPr>
            <a:r>
              <a:rPr lang="ja-JP" altLang="en-US" sz="1100" b="1" kern="100" dirty="0">
                <a:solidFill>
                  <a:prstClr val="black"/>
                </a:solidFill>
                <a:effectLst/>
                <a:latin typeface="Georgia"/>
                <a:ea typeface="Meiryo UI"/>
                <a:cs typeface="Times New Roman"/>
              </a:rPr>
              <a:t>◆今後の取組・検討（案）</a:t>
            </a:r>
            <a:endParaRPr lang="en-US" altLang="ja-JP" sz="1100" kern="100" dirty="0">
              <a:solidFill>
                <a:prstClr val="black"/>
              </a:solidFill>
              <a:effectLst/>
              <a:latin typeface="Georgia"/>
              <a:ea typeface="Meiryo UI"/>
              <a:cs typeface="Times New Roman"/>
            </a:endParaRPr>
          </a:p>
        </p:txBody>
      </p:sp>
      <p:sp>
        <p:nvSpPr>
          <p:cNvPr id="103" name="矢印: 下 102">
            <a:extLst>
              <a:ext uri="{FF2B5EF4-FFF2-40B4-BE49-F238E27FC236}">
                <a16:creationId xmlns:a16="http://schemas.microsoft.com/office/drawing/2014/main" id="{8F8418F6-A6AD-41E8-4E0F-128E258B130C}"/>
              </a:ext>
            </a:extLst>
          </p:cNvPr>
          <p:cNvSpPr/>
          <p:nvPr/>
        </p:nvSpPr>
        <p:spPr>
          <a:xfrm>
            <a:off x="6585503" y="5118576"/>
            <a:ext cx="533279" cy="568391"/>
          </a:xfrm>
          <a:prstGeom prst="downArrow">
            <a:avLst/>
          </a:prstGeom>
          <a:solidFill>
            <a:schemeClr val="tx1">
              <a:lumMod val="50000"/>
              <a:lumOff val="50000"/>
            </a:schemeClr>
          </a:solidFill>
          <a:ln w="9525">
            <a:noFill/>
            <a:miter lim="800000"/>
            <a:headEnd/>
            <a:tailEnd/>
          </a:ln>
          <a:effectLst/>
        </p:spPr>
        <p:txBody>
          <a:bodyPr wrap="none" lIns="91350" tIns="45674" rIns="91350" bIns="45674" anchor="ctr"/>
          <a:lstStyle/>
          <a:p>
            <a:pPr algn="ctr"/>
            <a:endParaRPr lang="ja-JP" altLang="en-US" sz="1100" b="1">
              <a:solidFill>
                <a:schemeClr val="bg1"/>
              </a:solidFill>
              <a:latin typeface="Meiryo UI" pitchFamily="50" charset="-128"/>
              <a:ea typeface="Meiryo UI" pitchFamily="50" charset="-128"/>
            </a:endParaRPr>
          </a:p>
        </p:txBody>
      </p:sp>
      <p:sp>
        <p:nvSpPr>
          <p:cNvPr id="105" name="角丸四角形 143">
            <a:extLst>
              <a:ext uri="{FF2B5EF4-FFF2-40B4-BE49-F238E27FC236}">
                <a16:creationId xmlns:a16="http://schemas.microsoft.com/office/drawing/2014/main" id="{295BF7DA-EB51-56A9-6D80-DB1B3658D97A}"/>
              </a:ext>
            </a:extLst>
          </p:cNvPr>
          <p:cNvSpPr/>
          <p:nvPr/>
        </p:nvSpPr>
        <p:spPr>
          <a:xfrm>
            <a:off x="4692073" y="5732216"/>
            <a:ext cx="4291133" cy="683235"/>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anchor="t" anchorCtr="0"/>
          <a:lstStyle/>
          <a:p>
            <a:pPr algn="ctr">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○土木事務所単位での包括的民間委託の試行導入</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○市町村の包括医的民間委託の支援に向けた取組検討</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07" name="図 106">
            <a:extLst>
              <a:ext uri="{FF2B5EF4-FFF2-40B4-BE49-F238E27FC236}">
                <a16:creationId xmlns:a16="http://schemas.microsoft.com/office/drawing/2014/main" id="{436DE50C-058A-3367-72BC-F505E81C6E4C}"/>
              </a:ext>
            </a:extLst>
          </p:cNvPr>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5824870" y="1323598"/>
            <a:ext cx="1027273" cy="1372527"/>
          </a:xfrm>
          <a:prstGeom prst="rect">
            <a:avLst/>
          </a:prstGeom>
          <a:noFill/>
          <a:ln w="15875">
            <a:noFill/>
          </a:ln>
        </p:spPr>
      </p:pic>
      <p:grpSp>
        <p:nvGrpSpPr>
          <p:cNvPr id="108" name="グループ化 107">
            <a:extLst>
              <a:ext uri="{FF2B5EF4-FFF2-40B4-BE49-F238E27FC236}">
                <a16:creationId xmlns:a16="http://schemas.microsoft.com/office/drawing/2014/main" id="{DF6FE03B-6C1C-D39B-8128-B641BD02A18A}"/>
              </a:ext>
            </a:extLst>
          </p:cNvPr>
          <p:cNvGrpSpPr/>
          <p:nvPr/>
        </p:nvGrpSpPr>
        <p:grpSpPr>
          <a:xfrm>
            <a:off x="8036719" y="2193131"/>
            <a:ext cx="616689" cy="472453"/>
            <a:chOff x="2211161" y="4755697"/>
            <a:chExt cx="2559844" cy="1961129"/>
          </a:xfrm>
        </p:grpSpPr>
        <p:sp>
          <p:nvSpPr>
            <p:cNvPr id="109" name="フリーフォーム: 図形 108">
              <a:extLst>
                <a:ext uri="{FF2B5EF4-FFF2-40B4-BE49-F238E27FC236}">
                  <a16:creationId xmlns:a16="http://schemas.microsoft.com/office/drawing/2014/main" id="{3D154A9A-8494-C612-658C-975D279C922D}"/>
                </a:ext>
              </a:extLst>
            </p:cNvPr>
            <p:cNvSpPr/>
            <p:nvPr/>
          </p:nvSpPr>
          <p:spPr>
            <a:xfrm>
              <a:off x="2211161" y="6254183"/>
              <a:ext cx="668451" cy="462643"/>
            </a:xfrm>
            <a:custGeom>
              <a:avLst/>
              <a:gdLst>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59544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0975 h 647700"/>
                <a:gd name="connsiteX10" fmla="*/ 392906 w 935831"/>
                <a:gd name="connsiteY10" fmla="*/ 188119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59544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0975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59544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07169 w 935831"/>
                <a:gd name="connsiteY5" fmla="*/ 169070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07169 w 935831"/>
                <a:gd name="connsiteY5" fmla="*/ 169070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07169 w 935831"/>
                <a:gd name="connsiteY5" fmla="*/ 169070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5831" h="647700">
                  <a:moveTo>
                    <a:pt x="90488" y="288132"/>
                  </a:moveTo>
                  <a:lnTo>
                    <a:pt x="35719" y="283369"/>
                  </a:lnTo>
                  <a:lnTo>
                    <a:pt x="0" y="252413"/>
                  </a:lnTo>
                  <a:lnTo>
                    <a:pt x="54769" y="211932"/>
                  </a:lnTo>
                  <a:lnTo>
                    <a:pt x="92869" y="166688"/>
                  </a:lnTo>
                  <a:lnTo>
                    <a:pt x="207169" y="169070"/>
                  </a:lnTo>
                  <a:lnTo>
                    <a:pt x="273844" y="121444"/>
                  </a:lnTo>
                  <a:lnTo>
                    <a:pt x="300038" y="135732"/>
                  </a:lnTo>
                  <a:lnTo>
                    <a:pt x="326231" y="147638"/>
                  </a:lnTo>
                  <a:lnTo>
                    <a:pt x="311944" y="188119"/>
                  </a:lnTo>
                  <a:lnTo>
                    <a:pt x="392906" y="202407"/>
                  </a:lnTo>
                  <a:lnTo>
                    <a:pt x="447675" y="138113"/>
                  </a:lnTo>
                  <a:lnTo>
                    <a:pt x="485775" y="64294"/>
                  </a:lnTo>
                  <a:lnTo>
                    <a:pt x="566738" y="71438"/>
                  </a:lnTo>
                  <a:lnTo>
                    <a:pt x="669131" y="19050"/>
                  </a:lnTo>
                  <a:lnTo>
                    <a:pt x="773906" y="26194"/>
                  </a:lnTo>
                  <a:lnTo>
                    <a:pt x="835819" y="0"/>
                  </a:lnTo>
                  <a:lnTo>
                    <a:pt x="850106" y="19050"/>
                  </a:lnTo>
                  <a:lnTo>
                    <a:pt x="792956" y="76200"/>
                  </a:lnTo>
                  <a:lnTo>
                    <a:pt x="838200" y="171450"/>
                  </a:lnTo>
                  <a:lnTo>
                    <a:pt x="800100" y="219075"/>
                  </a:lnTo>
                  <a:lnTo>
                    <a:pt x="840581" y="288132"/>
                  </a:lnTo>
                  <a:lnTo>
                    <a:pt x="881063" y="269082"/>
                  </a:lnTo>
                  <a:lnTo>
                    <a:pt x="935831" y="302419"/>
                  </a:lnTo>
                  <a:lnTo>
                    <a:pt x="919163" y="478632"/>
                  </a:lnTo>
                  <a:lnTo>
                    <a:pt x="823913" y="502444"/>
                  </a:lnTo>
                  <a:lnTo>
                    <a:pt x="733425" y="588169"/>
                  </a:lnTo>
                  <a:lnTo>
                    <a:pt x="635794" y="557213"/>
                  </a:lnTo>
                  <a:lnTo>
                    <a:pt x="504825" y="628650"/>
                  </a:lnTo>
                  <a:cubicBezTo>
                    <a:pt x="504031" y="608806"/>
                    <a:pt x="503238" y="588963"/>
                    <a:pt x="502444" y="569119"/>
                  </a:cubicBezTo>
                  <a:lnTo>
                    <a:pt x="445294" y="533400"/>
                  </a:lnTo>
                  <a:lnTo>
                    <a:pt x="428625" y="559594"/>
                  </a:lnTo>
                  <a:lnTo>
                    <a:pt x="390525" y="550069"/>
                  </a:lnTo>
                  <a:lnTo>
                    <a:pt x="369094" y="621507"/>
                  </a:lnTo>
                  <a:lnTo>
                    <a:pt x="333375" y="640557"/>
                  </a:lnTo>
                  <a:lnTo>
                    <a:pt x="273844" y="600075"/>
                  </a:lnTo>
                  <a:lnTo>
                    <a:pt x="138113" y="647700"/>
                  </a:lnTo>
                  <a:lnTo>
                    <a:pt x="123825" y="538163"/>
                  </a:lnTo>
                  <a:lnTo>
                    <a:pt x="57150" y="500063"/>
                  </a:lnTo>
                  <a:lnTo>
                    <a:pt x="45244" y="407194"/>
                  </a:lnTo>
                  <a:cubicBezTo>
                    <a:pt x="60325" y="367507"/>
                    <a:pt x="96838" y="327819"/>
                    <a:pt x="90488" y="288132"/>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図形 109">
              <a:extLst>
                <a:ext uri="{FF2B5EF4-FFF2-40B4-BE49-F238E27FC236}">
                  <a16:creationId xmlns:a16="http://schemas.microsoft.com/office/drawing/2014/main" id="{DD3AAA7A-6E0F-76D2-969F-EE3B81055774}"/>
                </a:ext>
              </a:extLst>
            </p:cNvPr>
            <p:cNvSpPr/>
            <p:nvPr/>
          </p:nvSpPr>
          <p:spPr>
            <a:xfrm>
              <a:off x="2782661" y="5980340"/>
              <a:ext cx="527277" cy="534081"/>
            </a:xfrm>
            <a:custGeom>
              <a:avLst/>
              <a:gdLst>
                <a:gd name="connsiteX0" fmla="*/ 47625 w 738188"/>
                <a:gd name="connsiteY0" fmla="*/ 385763 h 747713"/>
                <a:gd name="connsiteX1" fmla="*/ 97631 w 738188"/>
                <a:gd name="connsiteY1" fmla="*/ 338138 h 747713"/>
                <a:gd name="connsiteX2" fmla="*/ 250031 w 738188"/>
                <a:gd name="connsiteY2" fmla="*/ 333375 h 747713"/>
                <a:gd name="connsiteX3" fmla="*/ 473869 w 738188"/>
                <a:gd name="connsiteY3" fmla="*/ 0 h 747713"/>
                <a:gd name="connsiteX4" fmla="*/ 507206 w 738188"/>
                <a:gd name="connsiteY4" fmla="*/ 47625 h 747713"/>
                <a:gd name="connsiteX5" fmla="*/ 500063 w 738188"/>
                <a:gd name="connsiteY5" fmla="*/ 152400 h 747713"/>
                <a:gd name="connsiteX6" fmla="*/ 545306 w 738188"/>
                <a:gd name="connsiteY6" fmla="*/ 188119 h 747713"/>
                <a:gd name="connsiteX7" fmla="*/ 738188 w 738188"/>
                <a:gd name="connsiteY7" fmla="*/ 600075 h 747713"/>
                <a:gd name="connsiteX8" fmla="*/ 692944 w 738188"/>
                <a:gd name="connsiteY8" fmla="*/ 635794 h 747713"/>
                <a:gd name="connsiteX9" fmla="*/ 595313 w 738188"/>
                <a:gd name="connsiteY9" fmla="*/ 631031 h 747713"/>
                <a:gd name="connsiteX10" fmla="*/ 569119 w 738188"/>
                <a:gd name="connsiteY10" fmla="*/ 588169 h 747713"/>
                <a:gd name="connsiteX11" fmla="*/ 500063 w 738188"/>
                <a:gd name="connsiteY11" fmla="*/ 607219 h 747713"/>
                <a:gd name="connsiteX12" fmla="*/ 302419 w 738188"/>
                <a:gd name="connsiteY12" fmla="*/ 747713 h 747713"/>
                <a:gd name="connsiteX13" fmla="*/ 145256 w 738188"/>
                <a:gd name="connsiteY13" fmla="*/ 664369 h 747713"/>
                <a:gd name="connsiteX14" fmla="*/ 138113 w 738188"/>
                <a:gd name="connsiteY14" fmla="*/ 676275 h 747713"/>
                <a:gd name="connsiteX15" fmla="*/ 90488 w 738188"/>
                <a:gd name="connsiteY15" fmla="*/ 647700 h 747713"/>
                <a:gd name="connsiteX16" fmla="*/ 50006 w 738188"/>
                <a:gd name="connsiteY16" fmla="*/ 666750 h 747713"/>
                <a:gd name="connsiteX17" fmla="*/ 16669 w 738188"/>
                <a:gd name="connsiteY17" fmla="*/ 600075 h 747713"/>
                <a:gd name="connsiteX18" fmla="*/ 52388 w 738188"/>
                <a:gd name="connsiteY18" fmla="*/ 547688 h 747713"/>
                <a:gd name="connsiteX19" fmla="*/ 0 w 738188"/>
                <a:gd name="connsiteY19" fmla="*/ 452438 h 747713"/>
                <a:gd name="connsiteX20" fmla="*/ 47625 w 738188"/>
                <a:gd name="connsiteY20" fmla="*/ 385763 h 747713"/>
                <a:gd name="connsiteX0" fmla="*/ 47625 w 738188"/>
                <a:gd name="connsiteY0" fmla="*/ 385763 h 747713"/>
                <a:gd name="connsiteX1" fmla="*/ 97631 w 738188"/>
                <a:gd name="connsiteY1" fmla="*/ 338138 h 747713"/>
                <a:gd name="connsiteX2" fmla="*/ 250031 w 738188"/>
                <a:gd name="connsiteY2" fmla="*/ 333375 h 747713"/>
                <a:gd name="connsiteX3" fmla="*/ 473869 w 738188"/>
                <a:gd name="connsiteY3" fmla="*/ 0 h 747713"/>
                <a:gd name="connsiteX4" fmla="*/ 507206 w 738188"/>
                <a:gd name="connsiteY4" fmla="*/ 47625 h 747713"/>
                <a:gd name="connsiteX5" fmla="*/ 500063 w 738188"/>
                <a:gd name="connsiteY5" fmla="*/ 152400 h 747713"/>
                <a:gd name="connsiteX6" fmla="*/ 545306 w 738188"/>
                <a:gd name="connsiteY6" fmla="*/ 188119 h 747713"/>
                <a:gd name="connsiteX7" fmla="*/ 738188 w 738188"/>
                <a:gd name="connsiteY7" fmla="*/ 600075 h 747713"/>
                <a:gd name="connsiteX8" fmla="*/ 692944 w 738188"/>
                <a:gd name="connsiteY8" fmla="*/ 635794 h 747713"/>
                <a:gd name="connsiteX9" fmla="*/ 595313 w 738188"/>
                <a:gd name="connsiteY9" fmla="*/ 631031 h 747713"/>
                <a:gd name="connsiteX10" fmla="*/ 569119 w 738188"/>
                <a:gd name="connsiteY10" fmla="*/ 588169 h 747713"/>
                <a:gd name="connsiteX11" fmla="*/ 500063 w 738188"/>
                <a:gd name="connsiteY11" fmla="*/ 607219 h 747713"/>
                <a:gd name="connsiteX12" fmla="*/ 302419 w 738188"/>
                <a:gd name="connsiteY12" fmla="*/ 747713 h 747713"/>
                <a:gd name="connsiteX13" fmla="*/ 145256 w 738188"/>
                <a:gd name="connsiteY13" fmla="*/ 664369 h 747713"/>
                <a:gd name="connsiteX14" fmla="*/ 138113 w 738188"/>
                <a:gd name="connsiteY14" fmla="*/ 676275 h 747713"/>
                <a:gd name="connsiteX15" fmla="*/ 90488 w 738188"/>
                <a:gd name="connsiteY15" fmla="*/ 647700 h 747713"/>
                <a:gd name="connsiteX16" fmla="*/ 50006 w 738188"/>
                <a:gd name="connsiteY16" fmla="*/ 666750 h 747713"/>
                <a:gd name="connsiteX17" fmla="*/ 16669 w 738188"/>
                <a:gd name="connsiteY17" fmla="*/ 600075 h 747713"/>
                <a:gd name="connsiteX18" fmla="*/ 38101 w 738188"/>
                <a:gd name="connsiteY18" fmla="*/ 552451 h 747713"/>
                <a:gd name="connsiteX19" fmla="*/ 0 w 738188"/>
                <a:gd name="connsiteY19" fmla="*/ 452438 h 747713"/>
                <a:gd name="connsiteX20" fmla="*/ 47625 w 738188"/>
                <a:gd name="connsiteY20" fmla="*/ 385763 h 747713"/>
                <a:gd name="connsiteX0" fmla="*/ 47625 w 738188"/>
                <a:gd name="connsiteY0" fmla="*/ 385763 h 747713"/>
                <a:gd name="connsiteX1" fmla="*/ 97631 w 738188"/>
                <a:gd name="connsiteY1" fmla="*/ 338138 h 747713"/>
                <a:gd name="connsiteX2" fmla="*/ 250031 w 738188"/>
                <a:gd name="connsiteY2" fmla="*/ 333375 h 747713"/>
                <a:gd name="connsiteX3" fmla="*/ 473869 w 738188"/>
                <a:gd name="connsiteY3" fmla="*/ 0 h 747713"/>
                <a:gd name="connsiteX4" fmla="*/ 507206 w 738188"/>
                <a:gd name="connsiteY4" fmla="*/ 47625 h 747713"/>
                <a:gd name="connsiteX5" fmla="*/ 500063 w 738188"/>
                <a:gd name="connsiteY5" fmla="*/ 152400 h 747713"/>
                <a:gd name="connsiteX6" fmla="*/ 545306 w 738188"/>
                <a:gd name="connsiteY6" fmla="*/ 188119 h 747713"/>
                <a:gd name="connsiteX7" fmla="*/ 738188 w 738188"/>
                <a:gd name="connsiteY7" fmla="*/ 600075 h 747713"/>
                <a:gd name="connsiteX8" fmla="*/ 692944 w 738188"/>
                <a:gd name="connsiteY8" fmla="*/ 635794 h 747713"/>
                <a:gd name="connsiteX9" fmla="*/ 595313 w 738188"/>
                <a:gd name="connsiteY9" fmla="*/ 631031 h 747713"/>
                <a:gd name="connsiteX10" fmla="*/ 569119 w 738188"/>
                <a:gd name="connsiteY10" fmla="*/ 588169 h 747713"/>
                <a:gd name="connsiteX11" fmla="*/ 500063 w 738188"/>
                <a:gd name="connsiteY11" fmla="*/ 607219 h 747713"/>
                <a:gd name="connsiteX12" fmla="*/ 302419 w 738188"/>
                <a:gd name="connsiteY12" fmla="*/ 747713 h 747713"/>
                <a:gd name="connsiteX13" fmla="*/ 145256 w 738188"/>
                <a:gd name="connsiteY13" fmla="*/ 664369 h 747713"/>
                <a:gd name="connsiteX14" fmla="*/ 138113 w 738188"/>
                <a:gd name="connsiteY14" fmla="*/ 676275 h 747713"/>
                <a:gd name="connsiteX15" fmla="*/ 90488 w 738188"/>
                <a:gd name="connsiteY15" fmla="*/ 647700 h 747713"/>
                <a:gd name="connsiteX16" fmla="*/ 50006 w 738188"/>
                <a:gd name="connsiteY16" fmla="*/ 666750 h 747713"/>
                <a:gd name="connsiteX17" fmla="*/ 2382 w 738188"/>
                <a:gd name="connsiteY17" fmla="*/ 600075 h 747713"/>
                <a:gd name="connsiteX18" fmla="*/ 38101 w 738188"/>
                <a:gd name="connsiteY18" fmla="*/ 552451 h 747713"/>
                <a:gd name="connsiteX19" fmla="*/ 0 w 738188"/>
                <a:gd name="connsiteY19" fmla="*/ 452438 h 747713"/>
                <a:gd name="connsiteX20" fmla="*/ 47625 w 738188"/>
                <a:gd name="connsiteY20" fmla="*/ 385763 h 74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8188" h="747713">
                  <a:moveTo>
                    <a:pt x="47625" y="385763"/>
                  </a:moveTo>
                  <a:lnTo>
                    <a:pt x="97631" y="338138"/>
                  </a:lnTo>
                  <a:lnTo>
                    <a:pt x="250031" y="333375"/>
                  </a:lnTo>
                  <a:lnTo>
                    <a:pt x="473869" y="0"/>
                  </a:lnTo>
                  <a:lnTo>
                    <a:pt x="507206" y="47625"/>
                  </a:lnTo>
                  <a:lnTo>
                    <a:pt x="500063" y="152400"/>
                  </a:lnTo>
                  <a:lnTo>
                    <a:pt x="545306" y="188119"/>
                  </a:lnTo>
                  <a:lnTo>
                    <a:pt x="738188" y="600075"/>
                  </a:lnTo>
                  <a:lnTo>
                    <a:pt x="692944" y="635794"/>
                  </a:lnTo>
                  <a:lnTo>
                    <a:pt x="595313" y="631031"/>
                  </a:lnTo>
                  <a:lnTo>
                    <a:pt x="569119" y="588169"/>
                  </a:lnTo>
                  <a:lnTo>
                    <a:pt x="500063" y="607219"/>
                  </a:lnTo>
                  <a:lnTo>
                    <a:pt x="302419" y="747713"/>
                  </a:lnTo>
                  <a:lnTo>
                    <a:pt x="145256" y="664369"/>
                  </a:lnTo>
                  <a:lnTo>
                    <a:pt x="138113" y="676275"/>
                  </a:lnTo>
                  <a:lnTo>
                    <a:pt x="90488" y="647700"/>
                  </a:lnTo>
                  <a:lnTo>
                    <a:pt x="50006" y="666750"/>
                  </a:lnTo>
                  <a:lnTo>
                    <a:pt x="2382" y="600075"/>
                  </a:lnTo>
                  <a:lnTo>
                    <a:pt x="38101" y="552451"/>
                  </a:lnTo>
                  <a:lnTo>
                    <a:pt x="0" y="452438"/>
                  </a:lnTo>
                  <a:lnTo>
                    <a:pt x="47625" y="385763"/>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図形 110">
              <a:extLst>
                <a:ext uri="{FF2B5EF4-FFF2-40B4-BE49-F238E27FC236}">
                  <a16:creationId xmlns:a16="http://schemas.microsoft.com/office/drawing/2014/main" id="{5E92D022-7A1F-FF85-F38A-B2303F932B2E}"/>
                </a:ext>
              </a:extLst>
            </p:cNvPr>
            <p:cNvSpPr/>
            <p:nvPr/>
          </p:nvSpPr>
          <p:spPr>
            <a:xfrm>
              <a:off x="3127943" y="5852773"/>
              <a:ext cx="532379" cy="659946"/>
            </a:xfrm>
            <a:custGeom>
              <a:avLst/>
              <a:gdLst>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7656 w 745331"/>
                <a:gd name="connsiteY20" fmla="*/ 757238 h 919163"/>
                <a:gd name="connsiteX21" fmla="*/ 247650 w 745331"/>
                <a:gd name="connsiteY21" fmla="*/ 773907 h 919163"/>
                <a:gd name="connsiteX22" fmla="*/ 71437 w 745331"/>
                <a:gd name="connsiteY22" fmla="*/ 354807 h 919163"/>
                <a:gd name="connsiteX23" fmla="*/ 26194 w 745331"/>
                <a:gd name="connsiteY23" fmla="*/ 328613 h 919163"/>
                <a:gd name="connsiteX24" fmla="*/ 35719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7656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35719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7656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28576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2893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28576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2893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28576 w 745331"/>
                <a:gd name="connsiteY24" fmla="*/ 226219 h 919163"/>
                <a:gd name="connsiteX25" fmla="*/ 0 w 745331"/>
                <a:gd name="connsiteY25" fmla="*/ 171450 h 919163"/>
                <a:gd name="connsiteX0" fmla="*/ 0 w 745331"/>
                <a:gd name="connsiteY0" fmla="*/ 171450 h 923925"/>
                <a:gd name="connsiteX1" fmla="*/ 64294 w 745331"/>
                <a:gd name="connsiteY1" fmla="*/ 130969 h 923925"/>
                <a:gd name="connsiteX2" fmla="*/ 114300 w 745331"/>
                <a:gd name="connsiteY2" fmla="*/ 140494 h 923925"/>
                <a:gd name="connsiteX3" fmla="*/ 261937 w 745331"/>
                <a:gd name="connsiteY3" fmla="*/ 0 h 923925"/>
                <a:gd name="connsiteX4" fmla="*/ 266700 w 745331"/>
                <a:gd name="connsiteY4" fmla="*/ 73819 h 923925"/>
                <a:gd name="connsiteX5" fmla="*/ 347662 w 745331"/>
                <a:gd name="connsiteY5" fmla="*/ 152400 h 923925"/>
                <a:gd name="connsiteX6" fmla="*/ 495300 w 745331"/>
                <a:gd name="connsiteY6" fmla="*/ 147638 h 923925"/>
                <a:gd name="connsiteX7" fmla="*/ 588169 w 745331"/>
                <a:gd name="connsiteY7" fmla="*/ 278607 h 923925"/>
                <a:gd name="connsiteX8" fmla="*/ 628650 w 745331"/>
                <a:gd name="connsiteY8" fmla="*/ 378619 h 923925"/>
                <a:gd name="connsiteX9" fmla="*/ 621506 w 745331"/>
                <a:gd name="connsiteY9" fmla="*/ 438150 h 923925"/>
                <a:gd name="connsiteX10" fmla="*/ 661987 w 745331"/>
                <a:gd name="connsiteY10" fmla="*/ 561975 h 923925"/>
                <a:gd name="connsiteX11" fmla="*/ 726281 w 745331"/>
                <a:gd name="connsiteY11" fmla="*/ 533400 h 923925"/>
                <a:gd name="connsiteX12" fmla="*/ 745331 w 745331"/>
                <a:gd name="connsiteY12" fmla="*/ 576263 h 923925"/>
                <a:gd name="connsiteX13" fmla="*/ 740569 w 745331"/>
                <a:gd name="connsiteY13" fmla="*/ 626269 h 923925"/>
                <a:gd name="connsiteX14" fmla="*/ 678656 w 745331"/>
                <a:gd name="connsiteY14" fmla="*/ 671513 h 923925"/>
                <a:gd name="connsiteX15" fmla="*/ 666750 w 745331"/>
                <a:gd name="connsiteY15" fmla="*/ 776288 h 923925"/>
                <a:gd name="connsiteX16" fmla="*/ 611981 w 745331"/>
                <a:gd name="connsiteY16" fmla="*/ 742950 h 923925"/>
                <a:gd name="connsiteX17" fmla="*/ 457200 w 745331"/>
                <a:gd name="connsiteY17" fmla="*/ 792957 h 923925"/>
                <a:gd name="connsiteX18" fmla="*/ 447675 w 745331"/>
                <a:gd name="connsiteY18" fmla="*/ 866775 h 923925"/>
                <a:gd name="connsiteX19" fmla="*/ 373856 w 745331"/>
                <a:gd name="connsiteY19" fmla="*/ 923925 h 923925"/>
                <a:gd name="connsiteX20" fmla="*/ 292893 w 745331"/>
                <a:gd name="connsiteY20" fmla="*/ 757238 h 923925"/>
                <a:gd name="connsiteX21" fmla="*/ 247650 w 745331"/>
                <a:gd name="connsiteY21" fmla="*/ 773907 h 923925"/>
                <a:gd name="connsiteX22" fmla="*/ 64293 w 745331"/>
                <a:gd name="connsiteY22" fmla="*/ 359569 h 923925"/>
                <a:gd name="connsiteX23" fmla="*/ 26194 w 745331"/>
                <a:gd name="connsiteY23" fmla="*/ 328613 h 923925"/>
                <a:gd name="connsiteX24" fmla="*/ 28576 w 745331"/>
                <a:gd name="connsiteY24" fmla="*/ 226219 h 923925"/>
                <a:gd name="connsiteX25" fmla="*/ 0 w 745331"/>
                <a:gd name="connsiteY25" fmla="*/ 17145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5331" h="923925">
                  <a:moveTo>
                    <a:pt x="0" y="171450"/>
                  </a:moveTo>
                  <a:lnTo>
                    <a:pt x="64294" y="130969"/>
                  </a:lnTo>
                  <a:lnTo>
                    <a:pt x="114300" y="140494"/>
                  </a:lnTo>
                  <a:lnTo>
                    <a:pt x="261937" y="0"/>
                  </a:lnTo>
                  <a:lnTo>
                    <a:pt x="266700" y="73819"/>
                  </a:lnTo>
                  <a:lnTo>
                    <a:pt x="347662" y="152400"/>
                  </a:lnTo>
                  <a:lnTo>
                    <a:pt x="495300" y="147638"/>
                  </a:lnTo>
                  <a:lnTo>
                    <a:pt x="588169" y="278607"/>
                  </a:lnTo>
                  <a:lnTo>
                    <a:pt x="628650" y="378619"/>
                  </a:lnTo>
                  <a:lnTo>
                    <a:pt x="621506" y="438150"/>
                  </a:lnTo>
                  <a:lnTo>
                    <a:pt x="661987" y="561975"/>
                  </a:lnTo>
                  <a:lnTo>
                    <a:pt x="726281" y="533400"/>
                  </a:lnTo>
                  <a:lnTo>
                    <a:pt x="745331" y="576263"/>
                  </a:lnTo>
                  <a:lnTo>
                    <a:pt x="740569" y="626269"/>
                  </a:lnTo>
                  <a:lnTo>
                    <a:pt x="678656" y="671513"/>
                  </a:lnTo>
                  <a:lnTo>
                    <a:pt x="666750" y="776288"/>
                  </a:lnTo>
                  <a:lnTo>
                    <a:pt x="611981" y="742950"/>
                  </a:lnTo>
                  <a:lnTo>
                    <a:pt x="457200" y="792957"/>
                  </a:lnTo>
                  <a:lnTo>
                    <a:pt x="447675" y="866775"/>
                  </a:lnTo>
                  <a:lnTo>
                    <a:pt x="373856" y="923925"/>
                  </a:lnTo>
                  <a:cubicBezTo>
                    <a:pt x="344487" y="869950"/>
                    <a:pt x="310356" y="813594"/>
                    <a:pt x="292893" y="757238"/>
                  </a:cubicBezTo>
                  <a:lnTo>
                    <a:pt x="247650" y="773907"/>
                  </a:lnTo>
                  <a:lnTo>
                    <a:pt x="64293" y="359569"/>
                  </a:lnTo>
                  <a:lnTo>
                    <a:pt x="26194" y="328613"/>
                  </a:lnTo>
                  <a:lnTo>
                    <a:pt x="28576" y="226219"/>
                  </a:lnTo>
                  <a:lnTo>
                    <a:pt x="0" y="17145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図形 111">
              <a:extLst>
                <a:ext uri="{FF2B5EF4-FFF2-40B4-BE49-F238E27FC236}">
                  <a16:creationId xmlns:a16="http://schemas.microsoft.com/office/drawing/2014/main" id="{BF26888D-8ED3-6C13-94A1-D13DF3B3B30D}"/>
                </a:ext>
              </a:extLst>
            </p:cNvPr>
            <p:cNvSpPr/>
            <p:nvPr/>
          </p:nvSpPr>
          <p:spPr>
            <a:xfrm>
              <a:off x="3316742" y="5801746"/>
              <a:ext cx="105455" cy="141174"/>
            </a:xfrm>
            <a:custGeom>
              <a:avLst/>
              <a:gdLst>
                <a:gd name="connsiteX0" fmla="*/ 0 w 138112"/>
                <a:gd name="connsiteY0" fmla="*/ 66675 h 197644"/>
                <a:gd name="connsiteX1" fmla="*/ 73818 w 138112"/>
                <a:gd name="connsiteY1" fmla="*/ 0 h 197644"/>
                <a:gd name="connsiteX2" fmla="*/ 138112 w 138112"/>
                <a:gd name="connsiteY2" fmla="*/ 119062 h 197644"/>
                <a:gd name="connsiteX3" fmla="*/ 69056 w 138112"/>
                <a:gd name="connsiteY3" fmla="*/ 197644 h 197644"/>
                <a:gd name="connsiteX4" fmla="*/ 14287 w 138112"/>
                <a:gd name="connsiteY4" fmla="*/ 150019 h 197644"/>
                <a:gd name="connsiteX5" fmla="*/ 0 w 138112"/>
                <a:gd name="connsiteY5" fmla="*/ 66675 h 197644"/>
                <a:gd name="connsiteX0" fmla="*/ 0 w 138112"/>
                <a:gd name="connsiteY0" fmla="*/ 66675 h 197644"/>
                <a:gd name="connsiteX1" fmla="*/ 73818 w 138112"/>
                <a:gd name="connsiteY1" fmla="*/ 0 h 197644"/>
                <a:gd name="connsiteX2" fmla="*/ 138112 w 138112"/>
                <a:gd name="connsiteY2" fmla="*/ 119062 h 197644"/>
                <a:gd name="connsiteX3" fmla="*/ 69056 w 138112"/>
                <a:gd name="connsiteY3" fmla="*/ 197644 h 197644"/>
                <a:gd name="connsiteX4" fmla="*/ 4762 w 138112"/>
                <a:gd name="connsiteY4" fmla="*/ 147637 h 197644"/>
                <a:gd name="connsiteX5" fmla="*/ 0 w 138112"/>
                <a:gd name="connsiteY5" fmla="*/ 66675 h 197644"/>
                <a:gd name="connsiteX0" fmla="*/ 0 w 147637"/>
                <a:gd name="connsiteY0" fmla="*/ 66675 h 197644"/>
                <a:gd name="connsiteX1" fmla="*/ 73818 w 147637"/>
                <a:gd name="connsiteY1" fmla="*/ 0 h 197644"/>
                <a:gd name="connsiteX2" fmla="*/ 147637 w 147637"/>
                <a:gd name="connsiteY2" fmla="*/ 123825 h 197644"/>
                <a:gd name="connsiteX3" fmla="*/ 69056 w 147637"/>
                <a:gd name="connsiteY3" fmla="*/ 197644 h 197644"/>
                <a:gd name="connsiteX4" fmla="*/ 4762 w 147637"/>
                <a:gd name="connsiteY4" fmla="*/ 147637 h 197644"/>
                <a:gd name="connsiteX5" fmla="*/ 0 w 147637"/>
                <a:gd name="connsiteY5" fmla="*/ 66675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7" h="197644">
                  <a:moveTo>
                    <a:pt x="0" y="66675"/>
                  </a:moveTo>
                  <a:lnTo>
                    <a:pt x="73818" y="0"/>
                  </a:lnTo>
                  <a:lnTo>
                    <a:pt x="147637" y="123825"/>
                  </a:lnTo>
                  <a:lnTo>
                    <a:pt x="69056" y="197644"/>
                  </a:lnTo>
                  <a:cubicBezTo>
                    <a:pt x="50800" y="181769"/>
                    <a:pt x="23018" y="163512"/>
                    <a:pt x="4762" y="147637"/>
                  </a:cubicBezTo>
                  <a:cubicBezTo>
                    <a:pt x="5556" y="121443"/>
                    <a:pt x="15874" y="97631"/>
                    <a:pt x="0" y="66675"/>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フリーフォーム: 図形 112">
              <a:extLst>
                <a:ext uri="{FF2B5EF4-FFF2-40B4-BE49-F238E27FC236}">
                  <a16:creationId xmlns:a16="http://schemas.microsoft.com/office/drawing/2014/main" id="{B2F7FABE-2D75-F574-306F-FD7C2AC187B5}"/>
                </a:ext>
              </a:extLst>
            </p:cNvPr>
            <p:cNvSpPr/>
            <p:nvPr/>
          </p:nvSpPr>
          <p:spPr>
            <a:xfrm>
              <a:off x="3367768" y="5556818"/>
              <a:ext cx="700768" cy="760299"/>
            </a:xfrm>
            <a:custGeom>
              <a:avLst/>
              <a:gdLst>
                <a:gd name="connsiteX0" fmla="*/ 2381 w 983456"/>
                <a:gd name="connsiteY0" fmla="*/ 328612 h 1064419"/>
                <a:gd name="connsiteX1" fmla="*/ 30956 w 983456"/>
                <a:gd name="connsiteY1" fmla="*/ 276225 h 1064419"/>
                <a:gd name="connsiteX2" fmla="*/ 50006 w 983456"/>
                <a:gd name="connsiteY2" fmla="*/ 207169 h 1064419"/>
                <a:gd name="connsiteX3" fmla="*/ 111919 w 983456"/>
                <a:gd name="connsiteY3" fmla="*/ 204787 h 1064419"/>
                <a:gd name="connsiteX4" fmla="*/ 157162 w 983456"/>
                <a:gd name="connsiteY4" fmla="*/ 180975 h 1064419"/>
                <a:gd name="connsiteX5" fmla="*/ 200025 w 983456"/>
                <a:gd name="connsiteY5" fmla="*/ 166687 h 1064419"/>
                <a:gd name="connsiteX6" fmla="*/ 211931 w 983456"/>
                <a:gd name="connsiteY6" fmla="*/ 147637 h 1064419"/>
                <a:gd name="connsiteX7" fmla="*/ 233362 w 983456"/>
                <a:gd name="connsiteY7" fmla="*/ 161925 h 1064419"/>
                <a:gd name="connsiteX8" fmla="*/ 254794 w 983456"/>
                <a:gd name="connsiteY8" fmla="*/ 142875 h 1064419"/>
                <a:gd name="connsiteX9" fmla="*/ 202406 w 983456"/>
                <a:gd name="connsiteY9" fmla="*/ 97631 h 1064419"/>
                <a:gd name="connsiteX10" fmla="*/ 238125 w 983456"/>
                <a:gd name="connsiteY10" fmla="*/ 59531 h 1064419"/>
                <a:gd name="connsiteX11" fmla="*/ 273844 w 983456"/>
                <a:gd name="connsiteY11" fmla="*/ 71437 h 1064419"/>
                <a:gd name="connsiteX12" fmla="*/ 264319 w 983456"/>
                <a:gd name="connsiteY12" fmla="*/ 104775 h 1064419"/>
                <a:gd name="connsiteX13" fmla="*/ 283369 w 983456"/>
                <a:gd name="connsiteY13" fmla="*/ 116681 h 1064419"/>
                <a:gd name="connsiteX14" fmla="*/ 326231 w 983456"/>
                <a:gd name="connsiteY14" fmla="*/ 61912 h 1064419"/>
                <a:gd name="connsiteX15" fmla="*/ 297656 w 983456"/>
                <a:gd name="connsiteY15" fmla="*/ 28575 h 1064419"/>
                <a:gd name="connsiteX16" fmla="*/ 290512 w 983456"/>
                <a:gd name="connsiteY16" fmla="*/ 45244 h 1064419"/>
                <a:gd name="connsiteX17" fmla="*/ 269081 w 983456"/>
                <a:gd name="connsiteY17" fmla="*/ 35719 h 1064419"/>
                <a:gd name="connsiteX18" fmla="*/ 290512 w 983456"/>
                <a:gd name="connsiteY18" fmla="*/ 0 h 1064419"/>
                <a:gd name="connsiteX19" fmla="*/ 357187 w 983456"/>
                <a:gd name="connsiteY19" fmla="*/ 33337 h 1064419"/>
                <a:gd name="connsiteX20" fmla="*/ 459581 w 983456"/>
                <a:gd name="connsiteY20" fmla="*/ 88106 h 1064419"/>
                <a:gd name="connsiteX21" fmla="*/ 526256 w 983456"/>
                <a:gd name="connsiteY21" fmla="*/ 147637 h 1064419"/>
                <a:gd name="connsiteX22" fmla="*/ 557212 w 983456"/>
                <a:gd name="connsiteY22" fmla="*/ 183356 h 1064419"/>
                <a:gd name="connsiteX23" fmla="*/ 523875 w 983456"/>
                <a:gd name="connsiteY23" fmla="*/ 290512 h 1064419"/>
                <a:gd name="connsiteX24" fmla="*/ 483394 w 983456"/>
                <a:gd name="connsiteY24" fmla="*/ 266700 h 1064419"/>
                <a:gd name="connsiteX25" fmla="*/ 385762 w 983456"/>
                <a:gd name="connsiteY25" fmla="*/ 340519 h 1064419"/>
                <a:gd name="connsiteX26" fmla="*/ 390525 w 983456"/>
                <a:gd name="connsiteY26" fmla="*/ 388144 h 1064419"/>
                <a:gd name="connsiteX27" fmla="*/ 447675 w 983456"/>
                <a:gd name="connsiteY27" fmla="*/ 528637 h 1064419"/>
                <a:gd name="connsiteX28" fmla="*/ 621506 w 983456"/>
                <a:gd name="connsiteY28" fmla="*/ 697706 h 1064419"/>
                <a:gd name="connsiteX29" fmla="*/ 678656 w 983456"/>
                <a:gd name="connsiteY29" fmla="*/ 728662 h 1064419"/>
                <a:gd name="connsiteX30" fmla="*/ 731044 w 983456"/>
                <a:gd name="connsiteY30" fmla="*/ 721519 h 1064419"/>
                <a:gd name="connsiteX31" fmla="*/ 738187 w 983456"/>
                <a:gd name="connsiteY31" fmla="*/ 807244 h 1064419"/>
                <a:gd name="connsiteX32" fmla="*/ 809625 w 983456"/>
                <a:gd name="connsiteY32" fmla="*/ 814387 h 1064419"/>
                <a:gd name="connsiteX33" fmla="*/ 859631 w 983456"/>
                <a:gd name="connsiteY33" fmla="*/ 888206 h 1064419"/>
                <a:gd name="connsiteX34" fmla="*/ 885825 w 983456"/>
                <a:gd name="connsiteY34" fmla="*/ 909637 h 1064419"/>
                <a:gd name="connsiteX35" fmla="*/ 962025 w 983456"/>
                <a:gd name="connsiteY35" fmla="*/ 904875 h 1064419"/>
                <a:gd name="connsiteX36" fmla="*/ 983456 w 983456"/>
                <a:gd name="connsiteY36" fmla="*/ 916781 h 1064419"/>
                <a:gd name="connsiteX37" fmla="*/ 971550 w 983456"/>
                <a:gd name="connsiteY37" fmla="*/ 954881 h 1064419"/>
                <a:gd name="connsiteX38" fmla="*/ 895350 w 983456"/>
                <a:gd name="connsiteY38" fmla="*/ 1026319 h 1064419"/>
                <a:gd name="connsiteX39" fmla="*/ 835819 w 983456"/>
                <a:gd name="connsiteY39" fmla="*/ 1009650 h 1064419"/>
                <a:gd name="connsiteX40" fmla="*/ 776287 w 983456"/>
                <a:gd name="connsiteY40" fmla="*/ 1064419 h 1064419"/>
                <a:gd name="connsiteX41" fmla="*/ 740569 w 983456"/>
                <a:gd name="connsiteY41" fmla="*/ 1021556 h 1064419"/>
                <a:gd name="connsiteX42" fmla="*/ 614362 w 983456"/>
                <a:gd name="connsiteY42" fmla="*/ 1054894 h 1064419"/>
                <a:gd name="connsiteX43" fmla="*/ 585787 w 983456"/>
                <a:gd name="connsiteY43" fmla="*/ 1009650 h 1064419"/>
                <a:gd name="connsiteX44" fmla="*/ 502444 w 983456"/>
                <a:gd name="connsiteY44" fmla="*/ 1038225 h 1064419"/>
                <a:gd name="connsiteX45" fmla="*/ 416719 w 983456"/>
                <a:gd name="connsiteY45" fmla="*/ 983456 h 1064419"/>
                <a:gd name="connsiteX46" fmla="*/ 409575 w 983456"/>
                <a:gd name="connsiteY46" fmla="*/ 938212 h 1064419"/>
                <a:gd name="connsiteX47" fmla="*/ 326231 w 983456"/>
                <a:gd name="connsiteY47" fmla="*/ 966787 h 1064419"/>
                <a:gd name="connsiteX48" fmla="*/ 292894 w 983456"/>
                <a:gd name="connsiteY48" fmla="*/ 842962 h 1064419"/>
                <a:gd name="connsiteX49" fmla="*/ 311944 w 983456"/>
                <a:gd name="connsiteY49" fmla="*/ 792956 h 1064419"/>
                <a:gd name="connsiteX50" fmla="*/ 261937 w 983456"/>
                <a:gd name="connsiteY50" fmla="*/ 685800 h 1064419"/>
                <a:gd name="connsiteX51" fmla="*/ 171450 w 983456"/>
                <a:gd name="connsiteY51" fmla="*/ 559594 h 1064419"/>
                <a:gd name="connsiteX52" fmla="*/ 11906 w 983456"/>
                <a:gd name="connsiteY52" fmla="*/ 554831 h 1064419"/>
                <a:gd name="connsiteX53" fmla="*/ 0 w 983456"/>
                <a:gd name="connsiteY53" fmla="*/ 547687 h 1064419"/>
                <a:gd name="connsiteX54" fmla="*/ 100012 w 983456"/>
                <a:gd name="connsiteY54" fmla="*/ 457200 h 1064419"/>
                <a:gd name="connsiteX55" fmla="*/ 2381 w 983456"/>
                <a:gd name="connsiteY55" fmla="*/ 328612 h 1064419"/>
                <a:gd name="connsiteX0" fmla="*/ 2381 w 983456"/>
                <a:gd name="connsiteY0" fmla="*/ 328612 h 1064419"/>
                <a:gd name="connsiteX1" fmla="*/ 30956 w 983456"/>
                <a:gd name="connsiteY1" fmla="*/ 276225 h 1064419"/>
                <a:gd name="connsiteX2" fmla="*/ 50006 w 983456"/>
                <a:gd name="connsiteY2" fmla="*/ 207169 h 1064419"/>
                <a:gd name="connsiteX3" fmla="*/ 111919 w 983456"/>
                <a:gd name="connsiteY3" fmla="*/ 204787 h 1064419"/>
                <a:gd name="connsiteX4" fmla="*/ 157162 w 983456"/>
                <a:gd name="connsiteY4" fmla="*/ 180975 h 1064419"/>
                <a:gd name="connsiteX5" fmla="*/ 200025 w 983456"/>
                <a:gd name="connsiteY5" fmla="*/ 166687 h 1064419"/>
                <a:gd name="connsiteX6" fmla="*/ 211931 w 983456"/>
                <a:gd name="connsiteY6" fmla="*/ 147637 h 1064419"/>
                <a:gd name="connsiteX7" fmla="*/ 233362 w 983456"/>
                <a:gd name="connsiteY7" fmla="*/ 161925 h 1064419"/>
                <a:gd name="connsiteX8" fmla="*/ 254794 w 983456"/>
                <a:gd name="connsiteY8" fmla="*/ 142875 h 1064419"/>
                <a:gd name="connsiteX9" fmla="*/ 202406 w 983456"/>
                <a:gd name="connsiteY9" fmla="*/ 97631 h 1064419"/>
                <a:gd name="connsiteX10" fmla="*/ 238125 w 983456"/>
                <a:gd name="connsiteY10" fmla="*/ 59531 h 1064419"/>
                <a:gd name="connsiteX11" fmla="*/ 273844 w 983456"/>
                <a:gd name="connsiteY11" fmla="*/ 71437 h 1064419"/>
                <a:gd name="connsiteX12" fmla="*/ 264319 w 983456"/>
                <a:gd name="connsiteY12" fmla="*/ 104775 h 1064419"/>
                <a:gd name="connsiteX13" fmla="*/ 283369 w 983456"/>
                <a:gd name="connsiteY13" fmla="*/ 116681 h 1064419"/>
                <a:gd name="connsiteX14" fmla="*/ 326231 w 983456"/>
                <a:gd name="connsiteY14" fmla="*/ 61912 h 1064419"/>
                <a:gd name="connsiteX15" fmla="*/ 297656 w 983456"/>
                <a:gd name="connsiteY15" fmla="*/ 28575 h 1064419"/>
                <a:gd name="connsiteX16" fmla="*/ 290512 w 983456"/>
                <a:gd name="connsiteY16" fmla="*/ 45244 h 1064419"/>
                <a:gd name="connsiteX17" fmla="*/ 269081 w 983456"/>
                <a:gd name="connsiteY17" fmla="*/ 35719 h 1064419"/>
                <a:gd name="connsiteX18" fmla="*/ 290512 w 983456"/>
                <a:gd name="connsiteY18" fmla="*/ 0 h 1064419"/>
                <a:gd name="connsiteX19" fmla="*/ 357187 w 983456"/>
                <a:gd name="connsiteY19" fmla="*/ 33337 h 1064419"/>
                <a:gd name="connsiteX20" fmla="*/ 459581 w 983456"/>
                <a:gd name="connsiteY20" fmla="*/ 88106 h 1064419"/>
                <a:gd name="connsiteX21" fmla="*/ 526256 w 983456"/>
                <a:gd name="connsiteY21" fmla="*/ 147637 h 1064419"/>
                <a:gd name="connsiteX22" fmla="*/ 557212 w 983456"/>
                <a:gd name="connsiteY22" fmla="*/ 183356 h 1064419"/>
                <a:gd name="connsiteX23" fmla="*/ 523875 w 983456"/>
                <a:gd name="connsiteY23" fmla="*/ 290512 h 1064419"/>
                <a:gd name="connsiteX24" fmla="*/ 483394 w 983456"/>
                <a:gd name="connsiteY24" fmla="*/ 266700 h 1064419"/>
                <a:gd name="connsiteX25" fmla="*/ 385762 w 983456"/>
                <a:gd name="connsiteY25" fmla="*/ 340519 h 1064419"/>
                <a:gd name="connsiteX26" fmla="*/ 390525 w 983456"/>
                <a:gd name="connsiteY26" fmla="*/ 388144 h 1064419"/>
                <a:gd name="connsiteX27" fmla="*/ 447675 w 983456"/>
                <a:gd name="connsiteY27" fmla="*/ 528637 h 1064419"/>
                <a:gd name="connsiteX28" fmla="*/ 621506 w 983456"/>
                <a:gd name="connsiteY28" fmla="*/ 697706 h 1064419"/>
                <a:gd name="connsiteX29" fmla="*/ 678656 w 983456"/>
                <a:gd name="connsiteY29" fmla="*/ 728662 h 1064419"/>
                <a:gd name="connsiteX30" fmla="*/ 731044 w 983456"/>
                <a:gd name="connsiteY30" fmla="*/ 721519 h 1064419"/>
                <a:gd name="connsiteX31" fmla="*/ 738187 w 983456"/>
                <a:gd name="connsiteY31" fmla="*/ 807244 h 1064419"/>
                <a:gd name="connsiteX32" fmla="*/ 809625 w 983456"/>
                <a:gd name="connsiteY32" fmla="*/ 814387 h 1064419"/>
                <a:gd name="connsiteX33" fmla="*/ 859631 w 983456"/>
                <a:gd name="connsiteY33" fmla="*/ 888206 h 1064419"/>
                <a:gd name="connsiteX34" fmla="*/ 885825 w 983456"/>
                <a:gd name="connsiteY34" fmla="*/ 909637 h 1064419"/>
                <a:gd name="connsiteX35" fmla="*/ 962025 w 983456"/>
                <a:gd name="connsiteY35" fmla="*/ 904875 h 1064419"/>
                <a:gd name="connsiteX36" fmla="*/ 983456 w 983456"/>
                <a:gd name="connsiteY36" fmla="*/ 916781 h 1064419"/>
                <a:gd name="connsiteX37" fmla="*/ 971550 w 983456"/>
                <a:gd name="connsiteY37" fmla="*/ 954881 h 1064419"/>
                <a:gd name="connsiteX38" fmla="*/ 895350 w 983456"/>
                <a:gd name="connsiteY38" fmla="*/ 1026319 h 1064419"/>
                <a:gd name="connsiteX39" fmla="*/ 835819 w 983456"/>
                <a:gd name="connsiteY39" fmla="*/ 1009650 h 1064419"/>
                <a:gd name="connsiteX40" fmla="*/ 776287 w 983456"/>
                <a:gd name="connsiteY40" fmla="*/ 1064419 h 1064419"/>
                <a:gd name="connsiteX41" fmla="*/ 740569 w 983456"/>
                <a:gd name="connsiteY41" fmla="*/ 1021556 h 1064419"/>
                <a:gd name="connsiteX42" fmla="*/ 614362 w 983456"/>
                <a:gd name="connsiteY42" fmla="*/ 1054894 h 1064419"/>
                <a:gd name="connsiteX43" fmla="*/ 585787 w 983456"/>
                <a:gd name="connsiteY43" fmla="*/ 1009650 h 1064419"/>
                <a:gd name="connsiteX44" fmla="*/ 502444 w 983456"/>
                <a:gd name="connsiteY44" fmla="*/ 1038225 h 1064419"/>
                <a:gd name="connsiteX45" fmla="*/ 416719 w 983456"/>
                <a:gd name="connsiteY45" fmla="*/ 983456 h 1064419"/>
                <a:gd name="connsiteX46" fmla="*/ 409575 w 983456"/>
                <a:gd name="connsiteY46" fmla="*/ 938212 h 1064419"/>
                <a:gd name="connsiteX47" fmla="*/ 326231 w 983456"/>
                <a:gd name="connsiteY47" fmla="*/ 966787 h 1064419"/>
                <a:gd name="connsiteX48" fmla="*/ 292894 w 983456"/>
                <a:gd name="connsiteY48" fmla="*/ 842962 h 1064419"/>
                <a:gd name="connsiteX49" fmla="*/ 311944 w 983456"/>
                <a:gd name="connsiteY49" fmla="*/ 792956 h 1064419"/>
                <a:gd name="connsiteX50" fmla="*/ 261937 w 983456"/>
                <a:gd name="connsiteY50" fmla="*/ 685800 h 1064419"/>
                <a:gd name="connsiteX51" fmla="*/ 171450 w 983456"/>
                <a:gd name="connsiteY51" fmla="*/ 559594 h 1064419"/>
                <a:gd name="connsiteX52" fmla="*/ 11906 w 983456"/>
                <a:gd name="connsiteY52" fmla="*/ 554831 h 1064419"/>
                <a:gd name="connsiteX53" fmla="*/ 0 w 983456"/>
                <a:gd name="connsiteY53" fmla="*/ 547687 h 1064419"/>
                <a:gd name="connsiteX54" fmla="*/ 78581 w 983456"/>
                <a:gd name="connsiteY54" fmla="*/ 457200 h 1064419"/>
                <a:gd name="connsiteX55" fmla="*/ 2381 w 983456"/>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309563 w 981075"/>
                <a:gd name="connsiteY49" fmla="*/ 792956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11907 w 981075"/>
                <a:gd name="connsiteY53" fmla="*/ 55959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309563 w 981075"/>
                <a:gd name="connsiteY49" fmla="*/ 792956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11907 w 981075"/>
                <a:gd name="connsiteY53" fmla="*/ 550068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11907 w 981075"/>
                <a:gd name="connsiteY53" fmla="*/ 550068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1518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1518 h 1064419"/>
                <a:gd name="connsiteX30" fmla="*/ 728663 w 981075"/>
                <a:gd name="connsiteY30" fmla="*/ 721519 h 1064419"/>
                <a:gd name="connsiteX31" fmla="*/ 747713 w 981075"/>
                <a:gd name="connsiteY31" fmla="*/ 802481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1518 h 1064419"/>
                <a:gd name="connsiteX30" fmla="*/ 728663 w 981075"/>
                <a:gd name="connsiteY30" fmla="*/ 728662 h 1064419"/>
                <a:gd name="connsiteX31" fmla="*/ 747713 w 981075"/>
                <a:gd name="connsiteY31" fmla="*/ 802481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81075" h="1064419">
                  <a:moveTo>
                    <a:pt x="0" y="328612"/>
                  </a:moveTo>
                  <a:lnTo>
                    <a:pt x="28575" y="276225"/>
                  </a:lnTo>
                  <a:lnTo>
                    <a:pt x="47625" y="207169"/>
                  </a:lnTo>
                  <a:lnTo>
                    <a:pt x="109538" y="204787"/>
                  </a:lnTo>
                  <a:lnTo>
                    <a:pt x="154781" y="180975"/>
                  </a:lnTo>
                  <a:lnTo>
                    <a:pt x="197644" y="166687"/>
                  </a:lnTo>
                  <a:lnTo>
                    <a:pt x="209550" y="147637"/>
                  </a:lnTo>
                  <a:lnTo>
                    <a:pt x="230981" y="161925"/>
                  </a:lnTo>
                  <a:lnTo>
                    <a:pt x="252413" y="142875"/>
                  </a:lnTo>
                  <a:lnTo>
                    <a:pt x="200025" y="97631"/>
                  </a:lnTo>
                  <a:lnTo>
                    <a:pt x="235744" y="59531"/>
                  </a:lnTo>
                  <a:lnTo>
                    <a:pt x="271463" y="71437"/>
                  </a:lnTo>
                  <a:lnTo>
                    <a:pt x="261938" y="104775"/>
                  </a:lnTo>
                  <a:lnTo>
                    <a:pt x="280988" y="116681"/>
                  </a:lnTo>
                  <a:lnTo>
                    <a:pt x="323850" y="61912"/>
                  </a:lnTo>
                  <a:lnTo>
                    <a:pt x="295275" y="28575"/>
                  </a:lnTo>
                  <a:lnTo>
                    <a:pt x="288131" y="45244"/>
                  </a:lnTo>
                  <a:lnTo>
                    <a:pt x="266700" y="35719"/>
                  </a:lnTo>
                  <a:lnTo>
                    <a:pt x="288131" y="0"/>
                  </a:lnTo>
                  <a:lnTo>
                    <a:pt x="354806" y="33337"/>
                  </a:lnTo>
                  <a:lnTo>
                    <a:pt x="457200" y="88106"/>
                  </a:lnTo>
                  <a:lnTo>
                    <a:pt x="523875" y="147637"/>
                  </a:lnTo>
                  <a:lnTo>
                    <a:pt x="554831" y="183356"/>
                  </a:lnTo>
                  <a:lnTo>
                    <a:pt x="521494" y="290512"/>
                  </a:lnTo>
                  <a:lnTo>
                    <a:pt x="481013" y="266700"/>
                  </a:lnTo>
                  <a:lnTo>
                    <a:pt x="383381" y="340519"/>
                  </a:lnTo>
                  <a:lnTo>
                    <a:pt x="388144" y="388144"/>
                  </a:lnTo>
                  <a:lnTo>
                    <a:pt x="461963" y="533399"/>
                  </a:lnTo>
                  <a:lnTo>
                    <a:pt x="619125" y="697706"/>
                  </a:lnTo>
                  <a:lnTo>
                    <a:pt x="676275" y="721518"/>
                  </a:lnTo>
                  <a:lnTo>
                    <a:pt x="728663" y="728662"/>
                  </a:lnTo>
                  <a:lnTo>
                    <a:pt x="747713" y="802481"/>
                  </a:lnTo>
                  <a:lnTo>
                    <a:pt x="807244" y="814387"/>
                  </a:lnTo>
                  <a:lnTo>
                    <a:pt x="857250" y="888206"/>
                  </a:lnTo>
                  <a:lnTo>
                    <a:pt x="883444" y="909637"/>
                  </a:lnTo>
                  <a:lnTo>
                    <a:pt x="959644" y="904875"/>
                  </a:lnTo>
                  <a:lnTo>
                    <a:pt x="981075" y="916781"/>
                  </a:lnTo>
                  <a:lnTo>
                    <a:pt x="973932" y="959644"/>
                  </a:lnTo>
                  <a:lnTo>
                    <a:pt x="892969" y="1026319"/>
                  </a:lnTo>
                  <a:lnTo>
                    <a:pt x="833438" y="1009650"/>
                  </a:lnTo>
                  <a:lnTo>
                    <a:pt x="773906" y="1064419"/>
                  </a:lnTo>
                  <a:lnTo>
                    <a:pt x="738188" y="1021556"/>
                  </a:lnTo>
                  <a:lnTo>
                    <a:pt x="611981" y="1054894"/>
                  </a:lnTo>
                  <a:lnTo>
                    <a:pt x="583406" y="1009650"/>
                  </a:lnTo>
                  <a:lnTo>
                    <a:pt x="500063" y="1038225"/>
                  </a:lnTo>
                  <a:lnTo>
                    <a:pt x="414338" y="983456"/>
                  </a:lnTo>
                  <a:lnTo>
                    <a:pt x="392907" y="947737"/>
                  </a:lnTo>
                  <a:lnTo>
                    <a:pt x="323850" y="966787"/>
                  </a:lnTo>
                  <a:lnTo>
                    <a:pt x="290513" y="842962"/>
                  </a:lnTo>
                  <a:lnTo>
                    <a:pt x="295276" y="790575"/>
                  </a:lnTo>
                  <a:lnTo>
                    <a:pt x="259556" y="685800"/>
                  </a:lnTo>
                  <a:lnTo>
                    <a:pt x="169069" y="559594"/>
                  </a:lnTo>
                  <a:lnTo>
                    <a:pt x="16669" y="559594"/>
                  </a:lnTo>
                  <a:lnTo>
                    <a:pt x="2382" y="540543"/>
                  </a:lnTo>
                  <a:lnTo>
                    <a:pt x="76200" y="457200"/>
                  </a:lnTo>
                  <a:lnTo>
                    <a:pt x="0" y="328612"/>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図形 113">
              <a:extLst>
                <a:ext uri="{FF2B5EF4-FFF2-40B4-BE49-F238E27FC236}">
                  <a16:creationId xmlns:a16="http://schemas.microsoft.com/office/drawing/2014/main" id="{850C62A7-25B1-5E4E-4BAC-CC7E82D4253F}"/>
                </a:ext>
              </a:extLst>
            </p:cNvPr>
            <p:cNvSpPr/>
            <p:nvPr/>
          </p:nvSpPr>
          <p:spPr>
            <a:xfrm>
              <a:off x="4014107" y="4755697"/>
              <a:ext cx="210911" cy="164986"/>
            </a:xfrm>
            <a:custGeom>
              <a:avLst/>
              <a:gdLst>
                <a:gd name="connsiteX0" fmla="*/ 57150 w 295275"/>
                <a:gd name="connsiteY0" fmla="*/ 0 h 230981"/>
                <a:gd name="connsiteX1" fmla="*/ 107156 w 295275"/>
                <a:gd name="connsiteY1" fmla="*/ 35719 h 230981"/>
                <a:gd name="connsiteX2" fmla="*/ 104775 w 295275"/>
                <a:gd name="connsiteY2" fmla="*/ 61913 h 230981"/>
                <a:gd name="connsiteX3" fmla="*/ 173831 w 295275"/>
                <a:gd name="connsiteY3" fmla="*/ 97631 h 230981"/>
                <a:gd name="connsiteX4" fmla="*/ 233363 w 295275"/>
                <a:gd name="connsiteY4" fmla="*/ 7144 h 230981"/>
                <a:gd name="connsiteX5" fmla="*/ 295275 w 295275"/>
                <a:gd name="connsiteY5" fmla="*/ 50006 h 230981"/>
                <a:gd name="connsiteX6" fmla="*/ 183356 w 295275"/>
                <a:gd name="connsiteY6" fmla="*/ 230981 h 230981"/>
                <a:gd name="connsiteX7" fmla="*/ 54769 w 295275"/>
                <a:gd name="connsiteY7" fmla="*/ 176213 h 230981"/>
                <a:gd name="connsiteX8" fmla="*/ 80963 w 295275"/>
                <a:gd name="connsiteY8" fmla="*/ 123825 h 230981"/>
                <a:gd name="connsiteX9" fmla="*/ 61913 w 295275"/>
                <a:gd name="connsiteY9" fmla="*/ 104775 h 230981"/>
                <a:gd name="connsiteX10" fmla="*/ 16669 w 295275"/>
                <a:gd name="connsiteY10" fmla="*/ 130969 h 230981"/>
                <a:gd name="connsiteX11" fmla="*/ 0 w 295275"/>
                <a:gd name="connsiteY11" fmla="*/ 95250 h 230981"/>
                <a:gd name="connsiteX12" fmla="*/ 57150 w 295275"/>
                <a:gd name="connsiteY12" fmla="*/ 0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75" h="230981">
                  <a:moveTo>
                    <a:pt x="57150" y="0"/>
                  </a:moveTo>
                  <a:lnTo>
                    <a:pt x="107156" y="35719"/>
                  </a:lnTo>
                  <a:lnTo>
                    <a:pt x="104775" y="61913"/>
                  </a:lnTo>
                  <a:lnTo>
                    <a:pt x="173831" y="97631"/>
                  </a:lnTo>
                  <a:lnTo>
                    <a:pt x="233363" y="7144"/>
                  </a:lnTo>
                  <a:lnTo>
                    <a:pt x="295275" y="50006"/>
                  </a:lnTo>
                  <a:lnTo>
                    <a:pt x="183356" y="230981"/>
                  </a:lnTo>
                  <a:lnTo>
                    <a:pt x="54769" y="176213"/>
                  </a:lnTo>
                  <a:lnTo>
                    <a:pt x="80963" y="123825"/>
                  </a:lnTo>
                  <a:lnTo>
                    <a:pt x="61913" y="104775"/>
                  </a:lnTo>
                  <a:lnTo>
                    <a:pt x="16669" y="130969"/>
                  </a:lnTo>
                  <a:lnTo>
                    <a:pt x="0" y="95250"/>
                  </a:lnTo>
                  <a:lnTo>
                    <a:pt x="57150" y="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フリーフォーム: 図形 114">
              <a:extLst>
                <a:ext uri="{FF2B5EF4-FFF2-40B4-BE49-F238E27FC236}">
                  <a16:creationId xmlns:a16="http://schemas.microsoft.com/office/drawing/2014/main" id="{39CAD676-51FD-C5BD-AFC6-D9F33D4E3603}"/>
                </a:ext>
              </a:extLst>
            </p:cNvPr>
            <p:cNvSpPr/>
            <p:nvPr/>
          </p:nvSpPr>
          <p:spPr>
            <a:xfrm>
              <a:off x="4138272" y="4806723"/>
              <a:ext cx="227920" cy="207509"/>
            </a:xfrm>
            <a:custGeom>
              <a:avLst/>
              <a:gdLst>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88131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97632 w 319088"/>
                <a:gd name="connsiteY12" fmla="*/ 114300 h 290512"/>
                <a:gd name="connsiteX13" fmla="*/ 128588 w 319088"/>
                <a:gd name="connsiteY13" fmla="*/ 52387 h 290512"/>
                <a:gd name="connsiteX14" fmla="*/ 152400 w 319088"/>
                <a:gd name="connsiteY14" fmla="*/ 0 h 290512"/>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90512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97632 w 319088"/>
                <a:gd name="connsiteY12" fmla="*/ 114300 h 290512"/>
                <a:gd name="connsiteX13" fmla="*/ 128588 w 319088"/>
                <a:gd name="connsiteY13" fmla="*/ 52387 h 290512"/>
                <a:gd name="connsiteX14" fmla="*/ 152400 w 319088"/>
                <a:gd name="connsiteY14" fmla="*/ 0 h 290512"/>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90512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78582 w 319088"/>
                <a:gd name="connsiteY12" fmla="*/ 109537 h 290512"/>
                <a:gd name="connsiteX13" fmla="*/ 128588 w 319088"/>
                <a:gd name="connsiteY13" fmla="*/ 52387 h 290512"/>
                <a:gd name="connsiteX14" fmla="*/ 152400 w 319088"/>
                <a:gd name="connsiteY14" fmla="*/ 0 h 290512"/>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90512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83345 w 319088"/>
                <a:gd name="connsiteY12" fmla="*/ 116681 h 290512"/>
                <a:gd name="connsiteX13" fmla="*/ 128588 w 319088"/>
                <a:gd name="connsiteY13" fmla="*/ 52387 h 290512"/>
                <a:gd name="connsiteX14" fmla="*/ 152400 w 319088"/>
                <a:gd name="connsiteY14"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088" h="290512">
                  <a:moveTo>
                    <a:pt x="152400" y="0"/>
                  </a:moveTo>
                  <a:lnTo>
                    <a:pt x="226219" y="64293"/>
                  </a:lnTo>
                  <a:lnTo>
                    <a:pt x="240507" y="102393"/>
                  </a:lnTo>
                  <a:lnTo>
                    <a:pt x="221457" y="138112"/>
                  </a:lnTo>
                  <a:lnTo>
                    <a:pt x="319088" y="190500"/>
                  </a:lnTo>
                  <a:lnTo>
                    <a:pt x="283369" y="257175"/>
                  </a:lnTo>
                  <a:lnTo>
                    <a:pt x="266700" y="290512"/>
                  </a:lnTo>
                  <a:lnTo>
                    <a:pt x="233363" y="276225"/>
                  </a:lnTo>
                  <a:lnTo>
                    <a:pt x="207169" y="290512"/>
                  </a:lnTo>
                  <a:lnTo>
                    <a:pt x="107157" y="250031"/>
                  </a:lnTo>
                  <a:lnTo>
                    <a:pt x="52388" y="283368"/>
                  </a:lnTo>
                  <a:lnTo>
                    <a:pt x="0" y="202406"/>
                  </a:lnTo>
                  <a:lnTo>
                    <a:pt x="83345" y="116681"/>
                  </a:lnTo>
                  <a:lnTo>
                    <a:pt x="128588" y="52387"/>
                  </a:lnTo>
                  <a:lnTo>
                    <a:pt x="152400" y="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フリーフォーム: 図形 115">
              <a:extLst>
                <a:ext uri="{FF2B5EF4-FFF2-40B4-BE49-F238E27FC236}">
                  <a16:creationId xmlns:a16="http://schemas.microsoft.com/office/drawing/2014/main" id="{5C619736-7C96-1F29-72C8-8ADFF962B7E2}"/>
                </a:ext>
              </a:extLst>
            </p:cNvPr>
            <p:cNvSpPr/>
            <p:nvPr/>
          </p:nvSpPr>
          <p:spPr>
            <a:xfrm>
              <a:off x="4099153" y="4990420"/>
              <a:ext cx="671852" cy="1188924"/>
            </a:xfrm>
            <a:custGeom>
              <a:avLst/>
              <a:gdLst>
                <a:gd name="connsiteX0" fmla="*/ 154781 w 928687"/>
                <a:gd name="connsiteY0" fmla="*/ 4762 h 1664493"/>
                <a:gd name="connsiteX1" fmla="*/ 238125 w 928687"/>
                <a:gd name="connsiteY1" fmla="*/ 47625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28675 w 928687"/>
                <a:gd name="connsiteY16" fmla="*/ 1319212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8125 w 928687"/>
                <a:gd name="connsiteY1" fmla="*/ 47625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28675 w 928687"/>
                <a:gd name="connsiteY16" fmla="*/ 1319212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28675 w 928687"/>
                <a:gd name="connsiteY16" fmla="*/ 1319212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31044 w 928687"/>
                <a:gd name="connsiteY17" fmla="*/ 1333499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31044 w 928687"/>
                <a:gd name="connsiteY17" fmla="*/ 1333499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83381 w 928687"/>
                <a:gd name="connsiteY24" fmla="*/ 1326356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31044 w 928687"/>
                <a:gd name="connsiteY17" fmla="*/ 1333499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83381 w 928687"/>
                <a:gd name="connsiteY24" fmla="*/ 1326356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57162 w 928687"/>
                <a:gd name="connsiteY40" fmla="*/ 66675 h 1664493"/>
                <a:gd name="connsiteX41" fmla="*/ 154781 w 928687"/>
                <a:gd name="connsiteY41" fmla="*/ 4762 h 1664493"/>
                <a:gd name="connsiteX0" fmla="*/ 166687 w 940593"/>
                <a:gd name="connsiteY0" fmla="*/ 4762 h 1664493"/>
                <a:gd name="connsiteX1" fmla="*/ 245269 w 940593"/>
                <a:gd name="connsiteY1" fmla="*/ 35719 h 1664493"/>
                <a:gd name="connsiteX2" fmla="*/ 292893 w 940593"/>
                <a:gd name="connsiteY2" fmla="*/ 28575 h 1664493"/>
                <a:gd name="connsiteX3" fmla="*/ 323850 w 940593"/>
                <a:gd name="connsiteY3" fmla="*/ 45243 h 1664493"/>
                <a:gd name="connsiteX4" fmla="*/ 350043 w 940593"/>
                <a:gd name="connsiteY4" fmla="*/ 0 h 1664493"/>
                <a:gd name="connsiteX5" fmla="*/ 407193 w 940593"/>
                <a:gd name="connsiteY5" fmla="*/ 90487 h 1664493"/>
                <a:gd name="connsiteX6" fmla="*/ 409575 w 940593"/>
                <a:gd name="connsiteY6" fmla="*/ 150018 h 1664493"/>
                <a:gd name="connsiteX7" fmla="*/ 426243 w 940593"/>
                <a:gd name="connsiteY7" fmla="*/ 140493 h 1664493"/>
                <a:gd name="connsiteX8" fmla="*/ 442912 w 940593"/>
                <a:gd name="connsiteY8" fmla="*/ 290512 h 1664493"/>
                <a:gd name="connsiteX9" fmla="*/ 521493 w 940593"/>
                <a:gd name="connsiteY9" fmla="*/ 452437 h 1664493"/>
                <a:gd name="connsiteX10" fmla="*/ 581025 w 940593"/>
                <a:gd name="connsiteY10" fmla="*/ 547687 h 1664493"/>
                <a:gd name="connsiteX11" fmla="*/ 659606 w 940593"/>
                <a:gd name="connsiteY11" fmla="*/ 592931 h 1664493"/>
                <a:gd name="connsiteX12" fmla="*/ 700087 w 940593"/>
                <a:gd name="connsiteY12" fmla="*/ 652462 h 1664493"/>
                <a:gd name="connsiteX13" fmla="*/ 733425 w 940593"/>
                <a:gd name="connsiteY13" fmla="*/ 835818 h 1664493"/>
                <a:gd name="connsiteX14" fmla="*/ 878681 w 940593"/>
                <a:gd name="connsiteY14" fmla="*/ 845343 h 1664493"/>
                <a:gd name="connsiteX15" fmla="*/ 940593 w 940593"/>
                <a:gd name="connsiteY15" fmla="*/ 912018 h 1664493"/>
                <a:gd name="connsiteX16" fmla="*/ 852487 w 940593"/>
                <a:gd name="connsiteY16" fmla="*/ 1316831 h 1664493"/>
                <a:gd name="connsiteX17" fmla="*/ 742950 w 940593"/>
                <a:gd name="connsiteY17" fmla="*/ 1333499 h 1664493"/>
                <a:gd name="connsiteX18" fmla="*/ 592931 w 940593"/>
                <a:gd name="connsiteY18" fmla="*/ 1512093 h 1664493"/>
                <a:gd name="connsiteX19" fmla="*/ 390525 w 940593"/>
                <a:gd name="connsiteY19" fmla="*/ 1664493 h 1664493"/>
                <a:gd name="connsiteX20" fmla="*/ 340518 w 940593"/>
                <a:gd name="connsiteY20" fmla="*/ 1647825 h 1664493"/>
                <a:gd name="connsiteX21" fmla="*/ 381000 w 940593"/>
                <a:gd name="connsiteY21" fmla="*/ 1528762 h 1664493"/>
                <a:gd name="connsiteX22" fmla="*/ 373856 w 940593"/>
                <a:gd name="connsiteY22" fmla="*/ 1428750 h 1664493"/>
                <a:gd name="connsiteX23" fmla="*/ 404812 w 940593"/>
                <a:gd name="connsiteY23" fmla="*/ 1400175 h 1664493"/>
                <a:gd name="connsiteX24" fmla="*/ 395287 w 940593"/>
                <a:gd name="connsiteY24" fmla="*/ 1326356 h 1664493"/>
                <a:gd name="connsiteX25" fmla="*/ 304800 w 940593"/>
                <a:gd name="connsiteY25" fmla="*/ 1235868 h 1664493"/>
                <a:gd name="connsiteX26" fmla="*/ 333375 w 940593"/>
                <a:gd name="connsiteY26" fmla="*/ 1062037 h 1664493"/>
                <a:gd name="connsiteX27" fmla="*/ 330993 w 940593"/>
                <a:gd name="connsiteY27" fmla="*/ 1002506 h 1664493"/>
                <a:gd name="connsiteX28" fmla="*/ 307181 w 940593"/>
                <a:gd name="connsiteY28" fmla="*/ 921543 h 1664493"/>
                <a:gd name="connsiteX29" fmla="*/ 273843 w 940593"/>
                <a:gd name="connsiteY29" fmla="*/ 821531 h 1664493"/>
                <a:gd name="connsiteX30" fmla="*/ 254793 w 940593"/>
                <a:gd name="connsiteY30" fmla="*/ 742950 h 1664493"/>
                <a:gd name="connsiteX31" fmla="*/ 233362 w 940593"/>
                <a:gd name="connsiteY31" fmla="*/ 557212 h 1664493"/>
                <a:gd name="connsiteX32" fmla="*/ 133350 w 940593"/>
                <a:gd name="connsiteY32" fmla="*/ 442912 h 1664493"/>
                <a:gd name="connsiteX33" fmla="*/ 83343 w 940593"/>
                <a:gd name="connsiteY33" fmla="*/ 481012 h 1664493"/>
                <a:gd name="connsiteX34" fmla="*/ 0 w 940593"/>
                <a:gd name="connsiteY34" fmla="*/ 407194 h 1664493"/>
                <a:gd name="connsiteX35" fmla="*/ 28575 w 940593"/>
                <a:gd name="connsiteY35" fmla="*/ 364331 h 1664493"/>
                <a:gd name="connsiteX36" fmla="*/ 26193 w 940593"/>
                <a:gd name="connsiteY36" fmla="*/ 330993 h 1664493"/>
                <a:gd name="connsiteX37" fmla="*/ 90487 w 940593"/>
                <a:gd name="connsiteY37" fmla="*/ 238125 h 1664493"/>
                <a:gd name="connsiteX38" fmla="*/ 133350 w 940593"/>
                <a:gd name="connsiteY38" fmla="*/ 211931 h 1664493"/>
                <a:gd name="connsiteX39" fmla="*/ 97631 w 940593"/>
                <a:gd name="connsiteY39" fmla="*/ 116681 h 1664493"/>
                <a:gd name="connsiteX40" fmla="*/ 169068 w 940593"/>
                <a:gd name="connsiteY40" fmla="*/ 66675 h 1664493"/>
                <a:gd name="connsiteX41" fmla="*/ 166687 w 940593"/>
                <a:gd name="connsiteY41" fmla="*/ 4762 h 1664493"/>
                <a:gd name="connsiteX0" fmla="*/ 166687 w 940593"/>
                <a:gd name="connsiteY0" fmla="*/ 4762 h 1664493"/>
                <a:gd name="connsiteX1" fmla="*/ 245269 w 940593"/>
                <a:gd name="connsiteY1" fmla="*/ 35719 h 1664493"/>
                <a:gd name="connsiteX2" fmla="*/ 292893 w 940593"/>
                <a:gd name="connsiteY2" fmla="*/ 28575 h 1664493"/>
                <a:gd name="connsiteX3" fmla="*/ 323850 w 940593"/>
                <a:gd name="connsiteY3" fmla="*/ 45243 h 1664493"/>
                <a:gd name="connsiteX4" fmla="*/ 350043 w 940593"/>
                <a:gd name="connsiteY4" fmla="*/ 0 h 1664493"/>
                <a:gd name="connsiteX5" fmla="*/ 407193 w 940593"/>
                <a:gd name="connsiteY5" fmla="*/ 90487 h 1664493"/>
                <a:gd name="connsiteX6" fmla="*/ 409575 w 940593"/>
                <a:gd name="connsiteY6" fmla="*/ 150018 h 1664493"/>
                <a:gd name="connsiteX7" fmla="*/ 426243 w 940593"/>
                <a:gd name="connsiteY7" fmla="*/ 140493 h 1664493"/>
                <a:gd name="connsiteX8" fmla="*/ 442912 w 940593"/>
                <a:gd name="connsiteY8" fmla="*/ 290512 h 1664493"/>
                <a:gd name="connsiteX9" fmla="*/ 521493 w 940593"/>
                <a:gd name="connsiteY9" fmla="*/ 452437 h 1664493"/>
                <a:gd name="connsiteX10" fmla="*/ 581025 w 940593"/>
                <a:gd name="connsiteY10" fmla="*/ 547687 h 1664493"/>
                <a:gd name="connsiteX11" fmla="*/ 659606 w 940593"/>
                <a:gd name="connsiteY11" fmla="*/ 592931 h 1664493"/>
                <a:gd name="connsiteX12" fmla="*/ 700087 w 940593"/>
                <a:gd name="connsiteY12" fmla="*/ 652462 h 1664493"/>
                <a:gd name="connsiteX13" fmla="*/ 733425 w 940593"/>
                <a:gd name="connsiteY13" fmla="*/ 835818 h 1664493"/>
                <a:gd name="connsiteX14" fmla="*/ 878681 w 940593"/>
                <a:gd name="connsiteY14" fmla="*/ 845343 h 1664493"/>
                <a:gd name="connsiteX15" fmla="*/ 940593 w 940593"/>
                <a:gd name="connsiteY15" fmla="*/ 912018 h 1664493"/>
                <a:gd name="connsiteX16" fmla="*/ 852487 w 940593"/>
                <a:gd name="connsiteY16" fmla="*/ 1316831 h 1664493"/>
                <a:gd name="connsiteX17" fmla="*/ 742950 w 940593"/>
                <a:gd name="connsiteY17" fmla="*/ 1333499 h 1664493"/>
                <a:gd name="connsiteX18" fmla="*/ 592931 w 940593"/>
                <a:gd name="connsiteY18" fmla="*/ 1512093 h 1664493"/>
                <a:gd name="connsiteX19" fmla="*/ 390525 w 940593"/>
                <a:gd name="connsiteY19" fmla="*/ 1664493 h 1664493"/>
                <a:gd name="connsiteX20" fmla="*/ 340518 w 940593"/>
                <a:gd name="connsiteY20" fmla="*/ 1647825 h 1664493"/>
                <a:gd name="connsiteX21" fmla="*/ 381000 w 940593"/>
                <a:gd name="connsiteY21" fmla="*/ 1528762 h 1664493"/>
                <a:gd name="connsiteX22" fmla="*/ 373856 w 940593"/>
                <a:gd name="connsiteY22" fmla="*/ 1428750 h 1664493"/>
                <a:gd name="connsiteX23" fmla="*/ 404812 w 940593"/>
                <a:gd name="connsiteY23" fmla="*/ 1400175 h 1664493"/>
                <a:gd name="connsiteX24" fmla="*/ 395287 w 940593"/>
                <a:gd name="connsiteY24" fmla="*/ 1326356 h 1664493"/>
                <a:gd name="connsiteX25" fmla="*/ 304800 w 940593"/>
                <a:gd name="connsiteY25" fmla="*/ 1235868 h 1664493"/>
                <a:gd name="connsiteX26" fmla="*/ 333375 w 940593"/>
                <a:gd name="connsiteY26" fmla="*/ 1062037 h 1664493"/>
                <a:gd name="connsiteX27" fmla="*/ 330993 w 940593"/>
                <a:gd name="connsiteY27" fmla="*/ 1002506 h 1664493"/>
                <a:gd name="connsiteX28" fmla="*/ 307181 w 940593"/>
                <a:gd name="connsiteY28" fmla="*/ 921543 h 1664493"/>
                <a:gd name="connsiteX29" fmla="*/ 273843 w 940593"/>
                <a:gd name="connsiteY29" fmla="*/ 821531 h 1664493"/>
                <a:gd name="connsiteX30" fmla="*/ 254793 w 940593"/>
                <a:gd name="connsiteY30" fmla="*/ 742950 h 1664493"/>
                <a:gd name="connsiteX31" fmla="*/ 233362 w 940593"/>
                <a:gd name="connsiteY31" fmla="*/ 557212 h 1664493"/>
                <a:gd name="connsiteX32" fmla="*/ 133350 w 940593"/>
                <a:gd name="connsiteY32" fmla="*/ 442912 h 1664493"/>
                <a:gd name="connsiteX33" fmla="*/ 83343 w 940593"/>
                <a:gd name="connsiteY33" fmla="*/ 481012 h 1664493"/>
                <a:gd name="connsiteX34" fmla="*/ 0 w 940593"/>
                <a:gd name="connsiteY34" fmla="*/ 407194 h 1664493"/>
                <a:gd name="connsiteX35" fmla="*/ 21431 w 940593"/>
                <a:gd name="connsiteY35" fmla="*/ 361950 h 1664493"/>
                <a:gd name="connsiteX36" fmla="*/ 26193 w 940593"/>
                <a:gd name="connsiteY36" fmla="*/ 330993 h 1664493"/>
                <a:gd name="connsiteX37" fmla="*/ 90487 w 940593"/>
                <a:gd name="connsiteY37" fmla="*/ 238125 h 1664493"/>
                <a:gd name="connsiteX38" fmla="*/ 133350 w 940593"/>
                <a:gd name="connsiteY38" fmla="*/ 211931 h 1664493"/>
                <a:gd name="connsiteX39" fmla="*/ 97631 w 940593"/>
                <a:gd name="connsiteY39" fmla="*/ 116681 h 1664493"/>
                <a:gd name="connsiteX40" fmla="*/ 169068 w 940593"/>
                <a:gd name="connsiteY40" fmla="*/ 66675 h 1664493"/>
                <a:gd name="connsiteX41" fmla="*/ 166687 w 940593"/>
                <a:gd name="connsiteY41" fmla="*/ 4762 h 166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0593" h="1664493">
                  <a:moveTo>
                    <a:pt x="166687" y="4762"/>
                  </a:moveTo>
                  <a:lnTo>
                    <a:pt x="245269" y="35719"/>
                  </a:lnTo>
                  <a:lnTo>
                    <a:pt x="292893" y="28575"/>
                  </a:lnTo>
                  <a:lnTo>
                    <a:pt x="323850" y="45243"/>
                  </a:lnTo>
                  <a:lnTo>
                    <a:pt x="350043" y="0"/>
                  </a:lnTo>
                  <a:lnTo>
                    <a:pt x="407193" y="90487"/>
                  </a:lnTo>
                  <a:lnTo>
                    <a:pt x="409575" y="150018"/>
                  </a:lnTo>
                  <a:lnTo>
                    <a:pt x="426243" y="140493"/>
                  </a:lnTo>
                  <a:lnTo>
                    <a:pt x="442912" y="290512"/>
                  </a:lnTo>
                  <a:lnTo>
                    <a:pt x="521493" y="452437"/>
                  </a:lnTo>
                  <a:lnTo>
                    <a:pt x="581025" y="547687"/>
                  </a:lnTo>
                  <a:lnTo>
                    <a:pt x="659606" y="592931"/>
                  </a:lnTo>
                  <a:lnTo>
                    <a:pt x="700087" y="652462"/>
                  </a:lnTo>
                  <a:lnTo>
                    <a:pt x="733425" y="835818"/>
                  </a:lnTo>
                  <a:lnTo>
                    <a:pt x="878681" y="845343"/>
                  </a:lnTo>
                  <a:lnTo>
                    <a:pt x="940593" y="912018"/>
                  </a:lnTo>
                  <a:lnTo>
                    <a:pt x="852487" y="1316831"/>
                  </a:lnTo>
                  <a:lnTo>
                    <a:pt x="742950" y="1333499"/>
                  </a:lnTo>
                  <a:lnTo>
                    <a:pt x="592931" y="1512093"/>
                  </a:lnTo>
                  <a:lnTo>
                    <a:pt x="390525" y="1664493"/>
                  </a:lnTo>
                  <a:lnTo>
                    <a:pt x="340518" y="1647825"/>
                  </a:lnTo>
                  <a:lnTo>
                    <a:pt x="381000" y="1528762"/>
                  </a:lnTo>
                  <a:lnTo>
                    <a:pt x="373856" y="1428750"/>
                  </a:lnTo>
                  <a:lnTo>
                    <a:pt x="404812" y="1400175"/>
                  </a:lnTo>
                  <a:lnTo>
                    <a:pt x="395287" y="1326356"/>
                  </a:lnTo>
                  <a:lnTo>
                    <a:pt x="304800" y="1235868"/>
                  </a:lnTo>
                  <a:lnTo>
                    <a:pt x="333375" y="1062037"/>
                  </a:lnTo>
                  <a:lnTo>
                    <a:pt x="330993" y="1002506"/>
                  </a:lnTo>
                  <a:lnTo>
                    <a:pt x="307181" y="921543"/>
                  </a:lnTo>
                  <a:lnTo>
                    <a:pt x="273843" y="821531"/>
                  </a:lnTo>
                  <a:lnTo>
                    <a:pt x="254793" y="742950"/>
                  </a:lnTo>
                  <a:lnTo>
                    <a:pt x="233362" y="557212"/>
                  </a:lnTo>
                  <a:lnTo>
                    <a:pt x="133350" y="442912"/>
                  </a:lnTo>
                  <a:lnTo>
                    <a:pt x="83343" y="481012"/>
                  </a:lnTo>
                  <a:lnTo>
                    <a:pt x="0" y="407194"/>
                  </a:lnTo>
                  <a:lnTo>
                    <a:pt x="21431" y="361950"/>
                  </a:lnTo>
                  <a:lnTo>
                    <a:pt x="26193" y="330993"/>
                  </a:lnTo>
                  <a:lnTo>
                    <a:pt x="90487" y="238125"/>
                  </a:lnTo>
                  <a:lnTo>
                    <a:pt x="133350" y="211931"/>
                  </a:lnTo>
                  <a:lnTo>
                    <a:pt x="97631" y="116681"/>
                  </a:lnTo>
                  <a:lnTo>
                    <a:pt x="169068" y="66675"/>
                  </a:lnTo>
                  <a:cubicBezTo>
                    <a:pt x="168274" y="46037"/>
                    <a:pt x="167481" y="25400"/>
                    <a:pt x="166687" y="4762"/>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フリーフォーム: 図形 116">
              <a:extLst>
                <a:ext uri="{FF2B5EF4-FFF2-40B4-BE49-F238E27FC236}">
                  <a16:creationId xmlns:a16="http://schemas.microsoft.com/office/drawing/2014/main" id="{4A106CD7-9A79-9C28-95DA-724ECE514CC9}"/>
                </a:ext>
              </a:extLst>
            </p:cNvPr>
            <p:cNvSpPr/>
            <p:nvPr/>
          </p:nvSpPr>
          <p:spPr>
            <a:xfrm>
              <a:off x="3961380" y="4854348"/>
              <a:ext cx="76541" cy="117361"/>
            </a:xfrm>
            <a:custGeom>
              <a:avLst/>
              <a:gdLst>
                <a:gd name="connsiteX0" fmla="*/ 47625 w 107157"/>
                <a:gd name="connsiteY0" fmla="*/ 0 h 169068"/>
                <a:gd name="connsiteX1" fmla="*/ 107157 w 107157"/>
                <a:gd name="connsiteY1" fmla="*/ 71437 h 169068"/>
                <a:gd name="connsiteX2" fmla="*/ 88107 w 107157"/>
                <a:gd name="connsiteY2" fmla="*/ 142875 h 169068"/>
                <a:gd name="connsiteX3" fmla="*/ 33338 w 107157"/>
                <a:gd name="connsiteY3" fmla="*/ 169068 h 169068"/>
                <a:gd name="connsiteX4" fmla="*/ 71438 w 107157"/>
                <a:gd name="connsiteY4" fmla="*/ 135731 h 169068"/>
                <a:gd name="connsiteX5" fmla="*/ 40482 w 107157"/>
                <a:gd name="connsiteY5" fmla="*/ 107156 h 169068"/>
                <a:gd name="connsiteX6" fmla="*/ 9525 w 107157"/>
                <a:gd name="connsiteY6" fmla="*/ 135731 h 169068"/>
                <a:gd name="connsiteX7" fmla="*/ 4763 w 107157"/>
                <a:gd name="connsiteY7" fmla="*/ 123825 h 169068"/>
                <a:gd name="connsiteX8" fmla="*/ 30957 w 107157"/>
                <a:gd name="connsiteY8" fmla="*/ 100012 h 169068"/>
                <a:gd name="connsiteX9" fmla="*/ 30957 w 107157"/>
                <a:gd name="connsiteY9" fmla="*/ 80962 h 169068"/>
                <a:gd name="connsiteX10" fmla="*/ 0 w 107157"/>
                <a:gd name="connsiteY10" fmla="*/ 90487 h 169068"/>
                <a:gd name="connsiteX11" fmla="*/ 47625 w 107157"/>
                <a:gd name="connsiteY11" fmla="*/ 0 h 169068"/>
                <a:gd name="connsiteX0" fmla="*/ 47625 w 107157"/>
                <a:gd name="connsiteY0" fmla="*/ 0 h 169068"/>
                <a:gd name="connsiteX1" fmla="*/ 107157 w 107157"/>
                <a:gd name="connsiteY1" fmla="*/ 71437 h 169068"/>
                <a:gd name="connsiteX2" fmla="*/ 88107 w 107157"/>
                <a:gd name="connsiteY2" fmla="*/ 142875 h 169068"/>
                <a:gd name="connsiteX3" fmla="*/ 33338 w 107157"/>
                <a:gd name="connsiteY3" fmla="*/ 169068 h 169068"/>
                <a:gd name="connsiteX4" fmla="*/ 69057 w 107157"/>
                <a:gd name="connsiteY4" fmla="*/ 130968 h 169068"/>
                <a:gd name="connsiteX5" fmla="*/ 40482 w 107157"/>
                <a:gd name="connsiteY5" fmla="*/ 107156 h 169068"/>
                <a:gd name="connsiteX6" fmla="*/ 9525 w 107157"/>
                <a:gd name="connsiteY6" fmla="*/ 135731 h 169068"/>
                <a:gd name="connsiteX7" fmla="*/ 4763 w 107157"/>
                <a:gd name="connsiteY7" fmla="*/ 123825 h 169068"/>
                <a:gd name="connsiteX8" fmla="*/ 30957 w 107157"/>
                <a:gd name="connsiteY8" fmla="*/ 100012 h 169068"/>
                <a:gd name="connsiteX9" fmla="*/ 30957 w 107157"/>
                <a:gd name="connsiteY9" fmla="*/ 80962 h 169068"/>
                <a:gd name="connsiteX10" fmla="*/ 0 w 107157"/>
                <a:gd name="connsiteY10" fmla="*/ 90487 h 169068"/>
                <a:gd name="connsiteX11" fmla="*/ 47625 w 107157"/>
                <a:gd name="connsiteY11" fmla="*/ 0 h 169068"/>
                <a:gd name="connsiteX0" fmla="*/ 47625 w 107157"/>
                <a:gd name="connsiteY0" fmla="*/ 0 h 166687"/>
                <a:gd name="connsiteX1" fmla="*/ 107157 w 107157"/>
                <a:gd name="connsiteY1" fmla="*/ 71437 h 166687"/>
                <a:gd name="connsiteX2" fmla="*/ 88107 w 107157"/>
                <a:gd name="connsiteY2" fmla="*/ 142875 h 166687"/>
                <a:gd name="connsiteX3" fmla="*/ 33338 w 107157"/>
                <a:gd name="connsiteY3" fmla="*/ 166687 h 166687"/>
                <a:gd name="connsiteX4" fmla="*/ 69057 w 107157"/>
                <a:gd name="connsiteY4" fmla="*/ 130968 h 166687"/>
                <a:gd name="connsiteX5" fmla="*/ 40482 w 107157"/>
                <a:gd name="connsiteY5" fmla="*/ 107156 h 166687"/>
                <a:gd name="connsiteX6" fmla="*/ 9525 w 107157"/>
                <a:gd name="connsiteY6" fmla="*/ 135731 h 166687"/>
                <a:gd name="connsiteX7" fmla="*/ 4763 w 107157"/>
                <a:gd name="connsiteY7" fmla="*/ 123825 h 166687"/>
                <a:gd name="connsiteX8" fmla="*/ 30957 w 107157"/>
                <a:gd name="connsiteY8" fmla="*/ 100012 h 166687"/>
                <a:gd name="connsiteX9" fmla="*/ 30957 w 107157"/>
                <a:gd name="connsiteY9" fmla="*/ 80962 h 166687"/>
                <a:gd name="connsiteX10" fmla="*/ 0 w 107157"/>
                <a:gd name="connsiteY10" fmla="*/ 90487 h 166687"/>
                <a:gd name="connsiteX11" fmla="*/ 47625 w 107157"/>
                <a:gd name="connsiteY11" fmla="*/ 0 h 166687"/>
                <a:gd name="connsiteX0" fmla="*/ 47625 w 107157"/>
                <a:gd name="connsiteY0" fmla="*/ 0 h 166687"/>
                <a:gd name="connsiteX1" fmla="*/ 107157 w 107157"/>
                <a:gd name="connsiteY1" fmla="*/ 71437 h 166687"/>
                <a:gd name="connsiteX2" fmla="*/ 88107 w 107157"/>
                <a:gd name="connsiteY2" fmla="*/ 142875 h 166687"/>
                <a:gd name="connsiteX3" fmla="*/ 33338 w 107157"/>
                <a:gd name="connsiteY3" fmla="*/ 166687 h 166687"/>
                <a:gd name="connsiteX4" fmla="*/ 69057 w 107157"/>
                <a:gd name="connsiteY4" fmla="*/ 130968 h 166687"/>
                <a:gd name="connsiteX5" fmla="*/ 40482 w 107157"/>
                <a:gd name="connsiteY5" fmla="*/ 107156 h 166687"/>
                <a:gd name="connsiteX6" fmla="*/ 9525 w 107157"/>
                <a:gd name="connsiteY6" fmla="*/ 135731 h 166687"/>
                <a:gd name="connsiteX7" fmla="*/ 4763 w 107157"/>
                <a:gd name="connsiteY7" fmla="*/ 123825 h 166687"/>
                <a:gd name="connsiteX8" fmla="*/ 30957 w 107157"/>
                <a:gd name="connsiteY8" fmla="*/ 100012 h 166687"/>
                <a:gd name="connsiteX9" fmla="*/ 30957 w 107157"/>
                <a:gd name="connsiteY9" fmla="*/ 80962 h 166687"/>
                <a:gd name="connsiteX10" fmla="*/ 0 w 107157"/>
                <a:gd name="connsiteY10" fmla="*/ 90487 h 166687"/>
                <a:gd name="connsiteX11" fmla="*/ 47625 w 107157"/>
                <a:gd name="connsiteY11" fmla="*/ 0 h 166687"/>
                <a:gd name="connsiteX0" fmla="*/ 47625 w 107157"/>
                <a:gd name="connsiteY0" fmla="*/ 0 h 166687"/>
                <a:gd name="connsiteX1" fmla="*/ 107157 w 107157"/>
                <a:gd name="connsiteY1" fmla="*/ 71437 h 166687"/>
                <a:gd name="connsiteX2" fmla="*/ 88107 w 107157"/>
                <a:gd name="connsiteY2" fmla="*/ 142875 h 166687"/>
                <a:gd name="connsiteX3" fmla="*/ 33338 w 107157"/>
                <a:gd name="connsiteY3" fmla="*/ 166687 h 166687"/>
                <a:gd name="connsiteX4" fmla="*/ 57150 w 107157"/>
                <a:gd name="connsiteY4" fmla="*/ 123824 h 166687"/>
                <a:gd name="connsiteX5" fmla="*/ 40482 w 107157"/>
                <a:gd name="connsiteY5" fmla="*/ 107156 h 166687"/>
                <a:gd name="connsiteX6" fmla="*/ 9525 w 107157"/>
                <a:gd name="connsiteY6" fmla="*/ 135731 h 166687"/>
                <a:gd name="connsiteX7" fmla="*/ 4763 w 107157"/>
                <a:gd name="connsiteY7" fmla="*/ 123825 h 166687"/>
                <a:gd name="connsiteX8" fmla="*/ 30957 w 107157"/>
                <a:gd name="connsiteY8" fmla="*/ 100012 h 166687"/>
                <a:gd name="connsiteX9" fmla="*/ 30957 w 107157"/>
                <a:gd name="connsiteY9" fmla="*/ 80962 h 166687"/>
                <a:gd name="connsiteX10" fmla="*/ 0 w 107157"/>
                <a:gd name="connsiteY10" fmla="*/ 90487 h 166687"/>
                <a:gd name="connsiteX11" fmla="*/ 47625 w 107157"/>
                <a:gd name="connsiteY11" fmla="*/ 0 h 166687"/>
                <a:gd name="connsiteX0" fmla="*/ 47625 w 107157"/>
                <a:gd name="connsiteY0" fmla="*/ 0 h 164306"/>
                <a:gd name="connsiteX1" fmla="*/ 107157 w 107157"/>
                <a:gd name="connsiteY1" fmla="*/ 71437 h 164306"/>
                <a:gd name="connsiteX2" fmla="*/ 88107 w 107157"/>
                <a:gd name="connsiteY2" fmla="*/ 142875 h 164306"/>
                <a:gd name="connsiteX3" fmla="*/ 26194 w 107157"/>
                <a:gd name="connsiteY3" fmla="*/ 164306 h 164306"/>
                <a:gd name="connsiteX4" fmla="*/ 57150 w 107157"/>
                <a:gd name="connsiteY4" fmla="*/ 123824 h 164306"/>
                <a:gd name="connsiteX5" fmla="*/ 40482 w 107157"/>
                <a:gd name="connsiteY5" fmla="*/ 107156 h 164306"/>
                <a:gd name="connsiteX6" fmla="*/ 9525 w 107157"/>
                <a:gd name="connsiteY6" fmla="*/ 135731 h 164306"/>
                <a:gd name="connsiteX7" fmla="*/ 4763 w 107157"/>
                <a:gd name="connsiteY7" fmla="*/ 123825 h 164306"/>
                <a:gd name="connsiteX8" fmla="*/ 30957 w 107157"/>
                <a:gd name="connsiteY8" fmla="*/ 100012 h 164306"/>
                <a:gd name="connsiteX9" fmla="*/ 30957 w 107157"/>
                <a:gd name="connsiteY9" fmla="*/ 80962 h 164306"/>
                <a:gd name="connsiteX10" fmla="*/ 0 w 107157"/>
                <a:gd name="connsiteY10" fmla="*/ 90487 h 164306"/>
                <a:gd name="connsiteX11" fmla="*/ 47625 w 107157"/>
                <a:gd name="connsiteY11" fmla="*/ 0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157" h="164306">
                  <a:moveTo>
                    <a:pt x="47625" y="0"/>
                  </a:moveTo>
                  <a:lnTo>
                    <a:pt x="107157" y="71437"/>
                  </a:lnTo>
                  <a:lnTo>
                    <a:pt x="88107" y="142875"/>
                  </a:lnTo>
                  <a:cubicBezTo>
                    <a:pt x="69851" y="150812"/>
                    <a:pt x="25400" y="144463"/>
                    <a:pt x="26194" y="164306"/>
                  </a:cubicBezTo>
                  <a:lnTo>
                    <a:pt x="57150" y="123824"/>
                  </a:lnTo>
                  <a:lnTo>
                    <a:pt x="40482" y="107156"/>
                  </a:lnTo>
                  <a:lnTo>
                    <a:pt x="9525" y="135731"/>
                  </a:lnTo>
                  <a:lnTo>
                    <a:pt x="4763" y="123825"/>
                  </a:lnTo>
                  <a:lnTo>
                    <a:pt x="30957" y="100012"/>
                  </a:lnTo>
                  <a:lnTo>
                    <a:pt x="30957" y="80962"/>
                  </a:lnTo>
                  <a:lnTo>
                    <a:pt x="0" y="90487"/>
                  </a:lnTo>
                  <a:lnTo>
                    <a:pt x="47625" y="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フリーフォーム: 図形 117">
              <a:extLst>
                <a:ext uri="{FF2B5EF4-FFF2-40B4-BE49-F238E27FC236}">
                  <a16:creationId xmlns:a16="http://schemas.microsoft.com/office/drawing/2014/main" id="{8EDFC570-7A80-E740-F252-F75E45EC8C79}"/>
                </a:ext>
              </a:extLst>
            </p:cNvPr>
            <p:cNvSpPr/>
            <p:nvPr/>
          </p:nvSpPr>
          <p:spPr>
            <a:xfrm>
              <a:off x="3891643" y="4941094"/>
              <a:ext cx="328272" cy="287451"/>
            </a:xfrm>
            <a:custGeom>
              <a:avLst/>
              <a:gdLst>
                <a:gd name="connsiteX0" fmla="*/ 340519 w 452438"/>
                <a:gd name="connsiteY0" fmla="*/ 19050 h 395288"/>
                <a:gd name="connsiteX1" fmla="*/ 385763 w 452438"/>
                <a:gd name="connsiteY1" fmla="*/ 107157 h 395288"/>
                <a:gd name="connsiteX2" fmla="*/ 447675 w 452438"/>
                <a:gd name="connsiteY2" fmla="*/ 76200 h 395288"/>
                <a:gd name="connsiteX3" fmla="*/ 452438 w 452438"/>
                <a:gd name="connsiteY3" fmla="*/ 121444 h 395288"/>
                <a:gd name="connsiteX4" fmla="*/ 388144 w 452438"/>
                <a:gd name="connsiteY4" fmla="*/ 169069 h 395288"/>
                <a:gd name="connsiteX5" fmla="*/ 378619 w 452438"/>
                <a:gd name="connsiteY5" fmla="*/ 178594 h 395288"/>
                <a:gd name="connsiteX6" fmla="*/ 414338 w 452438"/>
                <a:gd name="connsiteY6" fmla="*/ 283369 h 395288"/>
                <a:gd name="connsiteX7" fmla="*/ 366713 w 452438"/>
                <a:gd name="connsiteY7" fmla="*/ 302419 h 395288"/>
                <a:gd name="connsiteX8" fmla="*/ 300038 w 452438"/>
                <a:gd name="connsiteY8" fmla="*/ 395288 h 395288"/>
                <a:gd name="connsiteX9" fmla="*/ 278606 w 452438"/>
                <a:gd name="connsiteY9" fmla="*/ 390525 h 395288"/>
                <a:gd name="connsiteX10" fmla="*/ 228600 w 452438"/>
                <a:gd name="connsiteY10" fmla="*/ 288132 h 395288"/>
                <a:gd name="connsiteX11" fmla="*/ 0 w 452438"/>
                <a:gd name="connsiteY11" fmla="*/ 133350 h 395288"/>
                <a:gd name="connsiteX12" fmla="*/ 45244 w 452438"/>
                <a:gd name="connsiteY12" fmla="*/ 33338 h 395288"/>
                <a:gd name="connsiteX13" fmla="*/ 33338 w 452438"/>
                <a:gd name="connsiteY13" fmla="*/ 95250 h 395288"/>
                <a:gd name="connsiteX14" fmla="*/ 61913 w 452438"/>
                <a:gd name="connsiteY14" fmla="*/ 119063 h 395288"/>
                <a:gd name="connsiteX15" fmla="*/ 76200 w 452438"/>
                <a:gd name="connsiteY15" fmla="*/ 76200 h 395288"/>
                <a:gd name="connsiteX16" fmla="*/ 104775 w 452438"/>
                <a:gd name="connsiteY16" fmla="*/ 83344 h 395288"/>
                <a:gd name="connsiteX17" fmla="*/ 66675 w 452438"/>
                <a:gd name="connsiteY17" fmla="*/ 128588 h 395288"/>
                <a:gd name="connsiteX18" fmla="*/ 109538 w 452438"/>
                <a:gd name="connsiteY18" fmla="*/ 145257 h 395288"/>
                <a:gd name="connsiteX19" fmla="*/ 130969 w 452438"/>
                <a:gd name="connsiteY19" fmla="*/ 135732 h 395288"/>
                <a:gd name="connsiteX20" fmla="*/ 119063 w 452438"/>
                <a:gd name="connsiteY20" fmla="*/ 119063 h 395288"/>
                <a:gd name="connsiteX21" fmla="*/ 119063 w 452438"/>
                <a:gd name="connsiteY21" fmla="*/ 119063 h 395288"/>
                <a:gd name="connsiteX22" fmla="*/ 157163 w 452438"/>
                <a:gd name="connsiteY22" fmla="*/ 133350 h 395288"/>
                <a:gd name="connsiteX23" fmla="*/ 197644 w 452438"/>
                <a:gd name="connsiteY23" fmla="*/ 121444 h 395288"/>
                <a:gd name="connsiteX24" fmla="*/ 166688 w 452438"/>
                <a:gd name="connsiteY24" fmla="*/ 66675 h 395288"/>
                <a:gd name="connsiteX25" fmla="*/ 200025 w 452438"/>
                <a:gd name="connsiteY25" fmla="*/ 40482 h 395288"/>
                <a:gd name="connsiteX26" fmla="*/ 197644 w 452438"/>
                <a:gd name="connsiteY26" fmla="*/ 80963 h 395288"/>
                <a:gd name="connsiteX27" fmla="*/ 233363 w 452438"/>
                <a:gd name="connsiteY27" fmla="*/ 59532 h 395288"/>
                <a:gd name="connsiteX28" fmla="*/ 238125 w 452438"/>
                <a:gd name="connsiteY28" fmla="*/ 76200 h 395288"/>
                <a:gd name="connsiteX29" fmla="*/ 214313 w 452438"/>
                <a:gd name="connsiteY29" fmla="*/ 100013 h 395288"/>
                <a:gd name="connsiteX30" fmla="*/ 233363 w 452438"/>
                <a:gd name="connsiteY30" fmla="*/ 109538 h 395288"/>
                <a:gd name="connsiteX31" fmla="*/ 259556 w 452438"/>
                <a:gd name="connsiteY31" fmla="*/ 83344 h 395288"/>
                <a:gd name="connsiteX32" fmla="*/ 245269 w 452438"/>
                <a:gd name="connsiteY32" fmla="*/ 26194 h 395288"/>
                <a:gd name="connsiteX33" fmla="*/ 261938 w 452438"/>
                <a:gd name="connsiteY33" fmla="*/ 0 h 395288"/>
                <a:gd name="connsiteX34" fmla="*/ 340519 w 452438"/>
                <a:gd name="connsiteY34" fmla="*/ 19050 h 395288"/>
                <a:gd name="connsiteX0" fmla="*/ 340519 w 452438"/>
                <a:gd name="connsiteY0" fmla="*/ 19050 h 395288"/>
                <a:gd name="connsiteX1" fmla="*/ 385763 w 452438"/>
                <a:gd name="connsiteY1" fmla="*/ 107157 h 395288"/>
                <a:gd name="connsiteX2" fmla="*/ 447675 w 452438"/>
                <a:gd name="connsiteY2" fmla="*/ 76200 h 395288"/>
                <a:gd name="connsiteX3" fmla="*/ 452438 w 452438"/>
                <a:gd name="connsiteY3" fmla="*/ 121444 h 395288"/>
                <a:gd name="connsiteX4" fmla="*/ 388144 w 452438"/>
                <a:gd name="connsiteY4" fmla="*/ 169069 h 395288"/>
                <a:gd name="connsiteX5" fmla="*/ 388144 w 452438"/>
                <a:gd name="connsiteY5" fmla="*/ 185738 h 395288"/>
                <a:gd name="connsiteX6" fmla="*/ 414338 w 452438"/>
                <a:gd name="connsiteY6" fmla="*/ 283369 h 395288"/>
                <a:gd name="connsiteX7" fmla="*/ 366713 w 452438"/>
                <a:gd name="connsiteY7" fmla="*/ 302419 h 395288"/>
                <a:gd name="connsiteX8" fmla="*/ 300038 w 452438"/>
                <a:gd name="connsiteY8" fmla="*/ 395288 h 395288"/>
                <a:gd name="connsiteX9" fmla="*/ 278606 w 452438"/>
                <a:gd name="connsiteY9" fmla="*/ 390525 h 395288"/>
                <a:gd name="connsiteX10" fmla="*/ 228600 w 452438"/>
                <a:gd name="connsiteY10" fmla="*/ 288132 h 395288"/>
                <a:gd name="connsiteX11" fmla="*/ 0 w 452438"/>
                <a:gd name="connsiteY11" fmla="*/ 133350 h 395288"/>
                <a:gd name="connsiteX12" fmla="*/ 45244 w 452438"/>
                <a:gd name="connsiteY12" fmla="*/ 33338 h 395288"/>
                <a:gd name="connsiteX13" fmla="*/ 33338 w 452438"/>
                <a:gd name="connsiteY13" fmla="*/ 95250 h 395288"/>
                <a:gd name="connsiteX14" fmla="*/ 61913 w 452438"/>
                <a:gd name="connsiteY14" fmla="*/ 119063 h 395288"/>
                <a:gd name="connsiteX15" fmla="*/ 76200 w 452438"/>
                <a:gd name="connsiteY15" fmla="*/ 76200 h 395288"/>
                <a:gd name="connsiteX16" fmla="*/ 104775 w 452438"/>
                <a:gd name="connsiteY16" fmla="*/ 83344 h 395288"/>
                <a:gd name="connsiteX17" fmla="*/ 66675 w 452438"/>
                <a:gd name="connsiteY17" fmla="*/ 128588 h 395288"/>
                <a:gd name="connsiteX18" fmla="*/ 109538 w 452438"/>
                <a:gd name="connsiteY18" fmla="*/ 145257 h 395288"/>
                <a:gd name="connsiteX19" fmla="*/ 130969 w 452438"/>
                <a:gd name="connsiteY19" fmla="*/ 135732 h 395288"/>
                <a:gd name="connsiteX20" fmla="*/ 119063 w 452438"/>
                <a:gd name="connsiteY20" fmla="*/ 119063 h 395288"/>
                <a:gd name="connsiteX21" fmla="*/ 119063 w 452438"/>
                <a:gd name="connsiteY21" fmla="*/ 119063 h 395288"/>
                <a:gd name="connsiteX22" fmla="*/ 157163 w 452438"/>
                <a:gd name="connsiteY22" fmla="*/ 133350 h 395288"/>
                <a:gd name="connsiteX23" fmla="*/ 197644 w 452438"/>
                <a:gd name="connsiteY23" fmla="*/ 121444 h 395288"/>
                <a:gd name="connsiteX24" fmla="*/ 166688 w 452438"/>
                <a:gd name="connsiteY24" fmla="*/ 66675 h 395288"/>
                <a:gd name="connsiteX25" fmla="*/ 200025 w 452438"/>
                <a:gd name="connsiteY25" fmla="*/ 40482 h 395288"/>
                <a:gd name="connsiteX26" fmla="*/ 197644 w 452438"/>
                <a:gd name="connsiteY26" fmla="*/ 80963 h 395288"/>
                <a:gd name="connsiteX27" fmla="*/ 233363 w 452438"/>
                <a:gd name="connsiteY27" fmla="*/ 59532 h 395288"/>
                <a:gd name="connsiteX28" fmla="*/ 238125 w 452438"/>
                <a:gd name="connsiteY28" fmla="*/ 76200 h 395288"/>
                <a:gd name="connsiteX29" fmla="*/ 214313 w 452438"/>
                <a:gd name="connsiteY29" fmla="*/ 100013 h 395288"/>
                <a:gd name="connsiteX30" fmla="*/ 233363 w 452438"/>
                <a:gd name="connsiteY30" fmla="*/ 109538 h 395288"/>
                <a:gd name="connsiteX31" fmla="*/ 259556 w 452438"/>
                <a:gd name="connsiteY31" fmla="*/ 83344 h 395288"/>
                <a:gd name="connsiteX32" fmla="*/ 245269 w 452438"/>
                <a:gd name="connsiteY32" fmla="*/ 26194 h 395288"/>
                <a:gd name="connsiteX33" fmla="*/ 261938 w 452438"/>
                <a:gd name="connsiteY33" fmla="*/ 0 h 395288"/>
                <a:gd name="connsiteX34" fmla="*/ 340519 w 452438"/>
                <a:gd name="connsiteY34" fmla="*/ 19050 h 395288"/>
                <a:gd name="connsiteX0" fmla="*/ 340519 w 459581"/>
                <a:gd name="connsiteY0" fmla="*/ 19050 h 395288"/>
                <a:gd name="connsiteX1" fmla="*/ 385763 w 459581"/>
                <a:gd name="connsiteY1" fmla="*/ 107157 h 395288"/>
                <a:gd name="connsiteX2" fmla="*/ 447675 w 459581"/>
                <a:gd name="connsiteY2" fmla="*/ 76200 h 395288"/>
                <a:gd name="connsiteX3" fmla="*/ 459581 w 459581"/>
                <a:gd name="connsiteY3" fmla="*/ 128588 h 395288"/>
                <a:gd name="connsiteX4" fmla="*/ 388144 w 459581"/>
                <a:gd name="connsiteY4" fmla="*/ 169069 h 395288"/>
                <a:gd name="connsiteX5" fmla="*/ 388144 w 459581"/>
                <a:gd name="connsiteY5" fmla="*/ 185738 h 395288"/>
                <a:gd name="connsiteX6" fmla="*/ 414338 w 459581"/>
                <a:gd name="connsiteY6" fmla="*/ 283369 h 395288"/>
                <a:gd name="connsiteX7" fmla="*/ 366713 w 459581"/>
                <a:gd name="connsiteY7" fmla="*/ 302419 h 395288"/>
                <a:gd name="connsiteX8" fmla="*/ 300038 w 459581"/>
                <a:gd name="connsiteY8" fmla="*/ 395288 h 395288"/>
                <a:gd name="connsiteX9" fmla="*/ 278606 w 459581"/>
                <a:gd name="connsiteY9" fmla="*/ 390525 h 395288"/>
                <a:gd name="connsiteX10" fmla="*/ 228600 w 459581"/>
                <a:gd name="connsiteY10" fmla="*/ 288132 h 395288"/>
                <a:gd name="connsiteX11" fmla="*/ 0 w 459581"/>
                <a:gd name="connsiteY11" fmla="*/ 133350 h 395288"/>
                <a:gd name="connsiteX12" fmla="*/ 45244 w 459581"/>
                <a:gd name="connsiteY12" fmla="*/ 33338 h 395288"/>
                <a:gd name="connsiteX13" fmla="*/ 33338 w 459581"/>
                <a:gd name="connsiteY13" fmla="*/ 95250 h 395288"/>
                <a:gd name="connsiteX14" fmla="*/ 61913 w 459581"/>
                <a:gd name="connsiteY14" fmla="*/ 119063 h 395288"/>
                <a:gd name="connsiteX15" fmla="*/ 76200 w 459581"/>
                <a:gd name="connsiteY15" fmla="*/ 76200 h 395288"/>
                <a:gd name="connsiteX16" fmla="*/ 104775 w 459581"/>
                <a:gd name="connsiteY16" fmla="*/ 83344 h 395288"/>
                <a:gd name="connsiteX17" fmla="*/ 66675 w 459581"/>
                <a:gd name="connsiteY17" fmla="*/ 128588 h 395288"/>
                <a:gd name="connsiteX18" fmla="*/ 109538 w 459581"/>
                <a:gd name="connsiteY18" fmla="*/ 145257 h 395288"/>
                <a:gd name="connsiteX19" fmla="*/ 130969 w 459581"/>
                <a:gd name="connsiteY19" fmla="*/ 135732 h 395288"/>
                <a:gd name="connsiteX20" fmla="*/ 119063 w 459581"/>
                <a:gd name="connsiteY20" fmla="*/ 119063 h 395288"/>
                <a:gd name="connsiteX21" fmla="*/ 119063 w 459581"/>
                <a:gd name="connsiteY21" fmla="*/ 119063 h 395288"/>
                <a:gd name="connsiteX22" fmla="*/ 157163 w 459581"/>
                <a:gd name="connsiteY22" fmla="*/ 133350 h 395288"/>
                <a:gd name="connsiteX23" fmla="*/ 197644 w 459581"/>
                <a:gd name="connsiteY23" fmla="*/ 121444 h 395288"/>
                <a:gd name="connsiteX24" fmla="*/ 166688 w 459581"/>
                <a:gd name="connsiteY24" fmla="*/ 66675 h 395288"/>
                <a:gd name="connsiteX25" fmla="*/ 200025 w 459581"/>
                <a:gd name="connsiteY25" fmla="*/ 40482 h 395288"/>
                <a:gd name="connsiteX26" fmla="*/ 197644 w 459581"/>
                <a:gd name="connsiteY26" fmla="*/ 80963 h 395288"/>
                <a:gd name="connsiteX27" fmla="*/ 233363 w 459581"/>
                <a:gd name="connsiteY27" fmla="*/ 59532 h 395288"/>
                <a:gd name="connsiteX28" fmla="*/ 238125 w 459581"/>
                <a:gd name="connsiteY28" fmla="*/ 76200 h 395288"/>
                <a:gd name="connsiteX29" fmla="*/ 214313 w 459581"/>
                <a:gd name="connsiteY29" fmla="*/ 100013 h 395288"/>
                <a:gd name="connsiteX30" fmla="*/ 233363 w 459581"/>
                <a:gd name="connsiteY30" fmla="*/ 109538 h 395288"/>
                <a:gd name="connsiteX31" fmla="*/ 259556 w 459581"/>
                <a:gd name="connsiteY31" fmla="*/ 83344 h 395288"/>
                <a:gd name="connsiteX32" fmla="*/ 245269 w 459581"/>
                <a:gd name="connsiteY32" fmla="*/ 26194 h 395288"/>
                <a:gd name="connsiteX33" fmla="*/ 261938 w 459581"/>
                <a:gd name="connsiteY33" fmla="*/ 0 h 395288"/>
                <a:gd name="connsiteX34" fmla="*/ 340519 w 459581"/>
                <a:gd name="connsiteY34" fmla="*/ 19050 h 395288"/>
                <a:gd name="connsiteX0" fmla="*/ 340519 w 459581"/>
                <a:gd name="connsiteY0" fmla="*/ 19050 h 395288"/>
                <a:gd name="connsiteX1" fmla="*/ 385763 w 459581"/>
                <a:gd name="connsiteY1" fmla="*/ 107157 h 395288"/>
                <a:gd name="connsiteX2" fmla="*/ 447675 w 459581"/>
                <a:gd name="connsiteY2" fmla="*/ 76200 h 395288"/>
                <a:gd name="connsiteX3" fmla="*/ 459581 w 459581"/>
                <a:gd name="connsiteY3" fmla="*/ 128588 h 395288"/>
                <a:gd name="connsiteX4" fmla="*/ 392906 w 459581"/>
                <a:gd name="connsiteY4" fmla="*/ 185738 h 395288"/>
                <a:gd name="connsiteX5" fmla="*/ 388144 w 459581"/>
                <a:gd name="connsiteY5" fmla="*/ 185738 h 395288"/>
                <a:gd name="connsiteX6" fmla="*/ 414338 w 459581"/>
                <a:gd name="connsiteY6" fmla="*/ 283369 h 395288"/>
                <a:gd name="connsiteX7" fmla="*/ 366713 w 459581"/>
                <a:gd name="connsiteY7" fmla="*/ 302419 h 395288"/>
                <a:gd name="connsiteX8" fmla="*/ 300038 w 459581"/>
                <a:gd name="connsiteY8" fmla="*/ 395288 h 395288"/>
                <a:gd name="connsiteX9" fmla="*/ 278606 w 459581"/>
                <a:gd name="connsiteY9" fmla="*/ 390525 h 395288"/>
                <a:gd name="connsiteX10" fmla="*/ 228600 w 459581"/>
                <a:gd name="connsiteY10" fmla="*/ 288132 h 395288"/>
                <a:gd name="connsiteX11" fmla="*/ 0 w 459581"/>
                <a:gd name="connsiteY11" fmla="*/ 133350 h 395288"/>
                <a:gd name="connsiteX12" fmla="*/ 45244 w 459581"/>
                <a:gd name="connsiteY12" fmla="*/ 33338 h 395288"/>
                <a:gd name="connsiteX13" fmla="*/ 33338 w 459581"/>
                <a:gd name="connsiteY13" fmla="*/ 95250 h 395288"/>
                <a:gd name="connsiteX14" fmla="*/ 61913 w 459581"/>
                <a:gd name="connsiteY14" fmla="*/ 119063 h 395288"/>
                <a:gd name="connsiteX15" fmla="*/ 76200 w 459581"/>
                <a:gd name="connsiteY15" fmla="*/ 76200 h 395288"/>
                <a:gd name="connsiteX16" fmla="*/ 104775 w 459581"/>
                <a:gd name="connsiteY16" fmla="*/ 83344 h 395288"/>
                <a:gd name="connsiteX17" fmla="*/ 66675 w 459581"/>
                <a:gd name="connsiteY17" fmla="*/ 128588 h 395288"/>
                <a:gd name="connsiteX18" fmla="*/ 109538 w 459581"/>
                <a:gd name="connsiteY18" fmla="*/ 145257 h 395288"/>
                <a:gd name="connsiteX19" fmla="*/ 130969 w 459581"/>
                <a:gd name="connsiteY19" fmla="*/ 135732 h 395288"/>
                <a:gd name="connsiteX20" fmla="*/ 119063 w 459581"/>
                <a:gd name="connsiteY20" fmla="*/ 119063 h 395288"/>
                <a:gd name="connsiteX21" fmla="*/ 119063 w 459581"/>
                <a:gd name="connsiteY21" fmla="*/ 119063 h 395288"/>
                <a:gd name="connsiteX22" fmla="*/ 157163 w 459581"/>
                <a:gd name="connsiteY22" fmla="*/ 133350 h 395288"/>
                <a:gd name="connsiteX23" fmla="*/ 197644 w 459581"/>
                <a:gd name="connsiteY23" fmla="*/ 121444 h 395288"/>
                <a:gd name="connsiteX24" fmla="*/ 166688 w 459581"/>
                <a:gd name="connsiteY24" fmla="*/ 66675 h 395288"/>
                <a:gd name="connsiteX25" fmla="*/ 200025 w 459581"/>
                <a:gd name="connsiteY25" fmla="*/ 40482 h 395288"/>
                <a:gd name="connsiteX26" fmla="*/ 197644 w 459581"/>
                <a:gd name="connsiteY26" fmla="*/ 80963 h 395288"/>
                <a:gd name="connsiteX27" fmla="*/ 233363 w 459581"/>
                <a:gd name="connsiteY27" fmla="*/ 59532 h 395288"/>
                <a:gd name="connsiteX28" fmla="*/ 238125 w 459581"/>
                <a:gd name="connsiteY28" fmla="*/ 76200 h 395288"/>
                <a:gd name="connsiteX29" fmla="*/ 214313 w 459581"/>
                <a:gd name="connsiteY29" fmla="*/ 100013 h 395288"/>
                <a:gd name="connsiteX30" fmla="*/ 233363 w 459581"/>
                <a:gd name="connsiteY30" fmla="*/ 109538 h 395288"/>
                <a:gd name="connsiteX31" fmla="*/ 259556 w 459581"/>
                <a:gd name="connsiteY31" fmla="*/ 83344 h 395288"/>
                <a:gd name="connsiteX32" fmla="*/ 245269 w 459581"/>
                <a:gd name="connsiteY32" fmla="*/ 26194 h 395288"/>
                <a:gd name="connsiteX33" fmla="*/ 261938 w 459581"/>
                <a:gd name="connsiteY33" fmla="*/ 0 h 395288"/>
                <a:gd name="connsiteX34" fmla="*/ 340519 w 459581"/>
                <a:gd name="connsiteY34" fmla="*/ 19050 h 395288"/>
                <a:gd name="connsiteX0" fmla="*/ 340519 w 459581"/>
                <a:gd name="connsiteY0" fmla="*/ 19050 h 395288"/>
                <a:gd name="connsiteX1" fmla="*/ 385763 w 459581"/>
                <a:gd name="connsiteY1" fmla="*/ 107157 h 395288"/>
                <a:gd name="connsiteX2" fmla="*/ 447675 w 459581"/>
                <a:gd name="connsiteY2" fmla="*/ 76200 h 395288"/>
                <a:gd name="connsiteX3" fmla="*/ 459581 w 459581"/>
                <a:gd name="connsiteY3" fmla="*/ 128588 h 395288"/>
                <a:gd name="connsiteX4" fmla="*/ 392906 w 459581"/>
                <a:gd name="connsiteY4" fmla="*/ 185738 h 395288"/>
                <a:gd name="connsiteX5" fmla="*/ 388144 w 459581"/>
                <a:gd name="connsiteY5" fmla="*/ 185738 h 395288"/>
                <a:gd name="connsiteX6" fmla="*/ 414338 w 459581"/>
                <a:gd name="connsiteY6" fmla="*/ 283369 h 395288"/>
                <a:gd name="connsiteX7" fmla="*/ 373857 w 459581"/>
                <a:gd name="connsiteY7" fmla="*/ 307182 h 395288"/>
                <a:gd name="connsiteX8" fmla="*/ 300038 w 459581"/>
                <a:gd name="connsiteY8" fmla="*/ 395288 h 395288"/>
                <a:gd name="connsiteX9" fmla="*/ 278606 w 459581"/>
                <a:gd name="connsiteY9" fmla="*/ 390525 h 395288"/>
                <a:gd name="connsiteX10" fmla="*/ 228600 w 459581"/>
                <a:gd name="connsiteY10" fmla="*/ 288132 h 395288"/>
                <a:gd name="connsiteX11" fmla="*/ 0 w 459581"/>
                <a:gd name="connsiteY11" fmla="*/ 133350 h 395288"/>
                <a:gd name="connsiteX12" fmla="*/ 45244 w 459581"/>
                <a:gd name="connsiteY12" fmla="*/ 33338 h 395288"/>
                <a:gd name="connsiteX13" fmla="*/ 33338 w 459581"/>
                <a:gd name="connsiteY13" fmla="*/ 95250 h 395288"/>
                <a:gd name="connsiteX14" fmla="*/ 61913 w 459581"/>
                <a:gd name="connsiteY14" fmla="*/ 119063 h 395288"/>
                <a:gd name="connsiteX15" fmla="*/ 76200 w 459581"/>
                <a:gd name="connsiteY15" fmla="*/ 76200 h 395288"/>
                <a:gd name="connsiteX16" fmla="*/ 104775 w 459581"/>
                <a:gd name="connsiteY16" fmla="*/ 83344 h 395288"/>
                <a:gd name="connsiteX17" fmla="*/ 66675 w 459581"/>
                <a:gd name="connsiteY17" fmla="*/ 128588 h 395288"/>
                <a:gd name="connsiteX18" fmla="*/ 109538 w 459581"/>
                <a:gd name="connsiteY18" fmla="*/ 145257 h 395288"/>
                <a:gd name="connsiteX19" fmla="*/ 130969 w 459581"/>
                <a:gd name="connsiteY19" fmla="*/ 135732 h 395288"/>
                <a:gd name="connsiteX20" fmla="*/ 119063 w 459581"/>
                <a:gd name="connsiteY20" fmla="*/ 119063 h 395288"/>
                <a:gd name="connsiteX21" fmla="*/ 119063 w 459581"/>
                <a:gd name="connsiteY21" fmla="*/ 119063 h 395288"/>
                <a:gd name="connsiteX22" fmla="*/ 157163 w 459581"/>
                <a:gd name="connsiteY22" fmla="*/ 133350 h 395288"/>
                <a:gd name="connsiteX23" fmla="*/ 197644 w 459581"/>
                <a:gd name="connsiteY23" fmla="*/ 121444 h 395288"/>
                <a:gd name="connsiteX24" fmla="*/ 166688 w 459581"/>
                <a:gd name="connsiteY24" fmla="*/ 66675 h 395288"/>
                <a:gd name="connsiteX25" fmla="*/ 200025 w 459581"/>
                <a:gd name="connsiteY25" fmla="*/ 40482 h 395288"/>
                <a:gd name="connsiteX26" fmla="*/ 197644 w 459581"/>
                <a:gd name="connsiteY26" fmla="*/ 80963 h 395288"/>
                <a:gd name="connsiteX27" fmla="*/ 233363 w 459581"/>
                <a:gd name="connsiteY27" fmla="*/ 59532 h 395288"/>
                <a:gd name="connsiteX28" fmla="*/ 238125 w 459581"/>
                <a:gd name="connsiteY28" fmla="*/ 76200 h 395288"/>
                <a:gd name="connsiteX29" fmla="*/ 214313 w 459581"/>
                <a:gd name="connsiteY29" fmla="*/ 100013 h 395288"/>
                <a:gd name="connsiteX30" fmla="*/ 233363 w 459581"/>
                <a:gd name="connsiteY30" fmla="*/ 109538 h 395288"/>
                <a:gd name="connsiteX31" fmla="*/ 259556 w 459581"/>
                <a:gd name="connsiteY31" fmla="*/ 83344 h 395288"/>
                <a:gd name="connsiteX32" fmla="*/ 245269 w 459581"/>
                <a:gd name="connsiteY32" fmla="*/ 26194 h 395288"/>
                <a:gd name="connsiteX33" fmla="*/ 261938 w 459581"/>
                <a:gd name="connsiteY33" fmla="*/ 0 h 395288"/>
                <a:gd name="connsiteX34" fmla="*/ 340519 w 459581"/>
                <a:gd name="connsiteY34" fmla="*/ 19050 h 395288"/>
                <a:gd name="connsiteX0" fmla="*/ 340519 w 459581"/>
                <a:gd name="connsiteY0" fmla="*/ 19050 h 402432"/>
                <a:gd name="connsiteX1" fmla="*/ 385763 w 459581"/>
                <a:gd name="connsiteY1" fmla="*/ 107157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78606 w 459581"/>
                <a:gd name="connsiteY9" fmla="*/ 390525 h 402432"/>
                <a:gd name="connsiteX10" fmla="*/ 228600 w 459581"/>
                <a:gd name="connsiteY10" fmla="*/ 288132 h 402432"/>
                <a:gd name="connsiteX11" fmla="*/ 0 w 459581"/>
                <a:gd name="connsiteY11" fmla="*/ 133350 h 402432"/>
                <a:gd name="connsiteX12" fmla="*/ 45244 w 459581"/>
                <a:gd name="connsiteY12" fmla="*/ 33338 h 402432"/>
                <a:gd name="connsiteX13" fmla="*/ 33338 w 459581"/>
                <a:gd name="connsiteY13" fmla="*/ 95250 h 402432"/>
                <a:gd name="connsiteX14" fmla="*/ 61913 w 459581"/>
                <a:gd name="connsiteY14" fmla="*/ 119063 h 402432"/>
                <a:gd name="connsiteX15" fmla="*/ 76200 w 459581"/>
                <a:gd name="connsiteY15" fmla="*/ 76200 h 402432"/>
                <a:gd name="connsiteX16" fmla="*/ 104775 w 459581"/>
                <a:gd name="connsiteY16" fmla="*/ 83344 h 402432"/>
                <a:gd name="connsiteX17" fmla="*/ 66675 w 459581"/>
                <a:gd name="connsiteY17" fmla="*/ 128588 h 402432"/>
                <a:gd name="connsiteX18" fmla="*/ 109538 w 459581"/>
                <a:gd name="connsiteY18" fmla="*/ 145257 h 402432"/>
                <a:gd name="connsiteX19" fmla="*/ 130969 w 459581"/>
                <a:gd name="connsiteY19" fmla="*/ 135732 h 402432"/>
                <a:gd name="connsiteX20" fmla="*/ 119063 w 459581"/>
                <a:gd name="connsiteY20" fmla="*/ 119063 h 402432"/>
                <a:gd name="connsiteX21" fmla="*/ 119063 w 459581"/>
                <a:gd name="connsiteY21" fmla="*/ 119063 h 402432"/>
                <a:gd name="connsiteX22" fmla="*/ 157163 w 459581"/>
                <a:gd name="connsiteY22" fmla="*/ 133350 h 402432"/>
                <a:gd name="connsiteX23" fmla="*/ 197644 w 459581"/>
                <a:gd name="connsiteY23" fmla="*/ 121444 h 402432"/>
                <a:gd name="connsiteX24" fmla="*/ 166688 w 459581"/>
                <a:gd name="connsiteY24" fmla="*/ 66675 h 402432"/>
                <a:gd name="connsiteX25" fmla="*/ 200025 w 459581"/>
                <a:gd name="connsiteY25" fmla="*/ 40482 h 402432"/>
                <a:gd name="connsiteX26" fmla="*/ 197644 w 459581"/>
                <a:gd name="connsiteY26" fmla="*/ 80963 h 402432"/>
                <a:gd name="connsiteX27" fmla="*/ 233363 w 459581"/>
                <a:gd name="connsiteY27" fmla="*/ 59532 h 402432"/>
                <a:gd name="connsiteX28" fmla="*/ 238125 w 459581"/>
                <a:gd name="connsiteY28" fmla="*/ 76200 h 402432"/>
                <a:gd name="connsiteX29" fmla="*/ 214313 w 459581"/>
                <a:gd name="connsiteY29" fmla="*/ 100013 h 402432"/>
                <a:gd name="connsiteX30" fmla="*/ 233363 w 459581"/>
                <a:gd name="connsiteY30" fmla="*/ 109538 h 402432"/>
                <a:gd name="connsiteX31" fmla="*/ 259556 w 459581"/>
                <a:gd name="connsiteY31" fmla="*/ 83344 h 402432"/>
                <a:gd name="connsiteX32" fmla="*/ 245269 w 459581"/>
                <a:gd name="connsiteY32" fmla="*/ 26194 h 402432"/>
                <a:gd name="connsiteX33" fmla="*/ 261938 w 459581"/>
                <a:gd name="connsiteY33" fmla="*/ 0 h 402432"/>
                <a:gd name="connsiteX34" fmla="*/ 340519 w 459581"/>
                <a:gd name="connsiteY34" fmla="*/ 19050 h 402432"/>
                <a:gd name="connsiteX0" fmla="*/ 340519 w 459581"/>
                <a:gd name="connsiteY0" fmla="*/ 19050 h 402432"/>
                <a:gd name="connsiteX1" fmla="*/ 385763 w 459581"/>
                <a:gd name="connsiteY1" fmla="*/ 107157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3338 w 459581"/>
                <a:gd name="connsiteY13" fmla="*/ 95250 h 402432"/>
                <a:gd name="connsiteX14" fmla="*/ 61913 w 459581"/>
                <a:gd name="connsiteY14" fmla="*/ 119063 h 402432"/>
                <a:gd name="connsiteX15" fmla="*/ 76200 w 459581"/>
                <a:gd name="connsiteY15" fmla="*/ 76200 h 402432"/>
                <a:gd name="connsiteX16" fmla="*/ 104775 w 459581"/>
                <a:gd name="connsiteY16" fmla="*/ 83344 h 402432"/>
                <a:gd name="connsiteX17" fmla="*/ 66675 w 459581"/>
                <a:gd name="connsiteY17" fmla="*/ 128588 h 402432"/>
                <a:gd name="connsiteX18" fmla="*/ 109538 w 459581"/>
                <a:gd name="connsiteY18" fmla="*/ 145257 h 402432"/>
                <a:gd name="connsiteX19" fmla="*/ 130969 w 459581"/>
                <a:gd name="connsiteY19" fmla="*/ 135732 h 402432"/>
                <a:gd name="connsiteX20" fmla="*/ 119063 w 459581"/>
                <a:gd name="connsiteY20" fmla="*/ 119063 h 402432"/>
                <a:gd name="connsiteX21" fmla="*/ 119063 w 459581"/>
                <a:gd name="connsiteY21" fmla="*/ 119063 h 402432"/>
                <a:gd name="connsiteX22" fmla="*/ 157163 w 459581"/>
                <a:gd name="connsiteY22" fmla="*/ 133350 h 402432"/>
                <a:gd name="connsiteX23" fmla="*/ 197644 w 459581"/>
                <a:gd name="connsiteY23" fmla="*/ 121444 h 402432"/>
                <a:gd name="connsiteX24" fmla="*/ 166688 w 459581"/>
                <a:gd name="connsiteY24" fmla="*/ 66675 h 402432"/>
                <a:gd name="connsiteX25" fmla="*/ 200025 w 459581"/>
                <a:gd name="connsiteY25" fmla="*/ 40482 h 402432"/>
                <a:gd name="connsiteX26" fmla="*/ 197644 w 459581"/>
                <a:gd name="connsiteY26" fmla="*/ 80963 h 402432"/>
                <a:gd name="connsiteX27" fmla="*/ 233363 w 459581"/>
                <a:gd name="connsiteY27" fmla="*/ 59532 h 402432"/>
                <a:gd name="connsiteX28" fmla="*/ 238125 w 459581"/>
                <a:gd name="connsiteY28" fmla="*/ 76200 h 402432"/>
                <a:gd name="connsiteX29" fmla="*/ 214313 w 459581"/>
                <a:gd name="connsiteY29" fmla="*/ 100013 h 402432"/>
                <a:gd name="connsiteX30" fmla="*/ 233363 w 459581"/>
                <a:gd name="connsiteY30" fmla="*/ 109538 h 402432"/>
                <a:gd name="connsiteX31" fmla="*/ 259556 w 459581"/>
                <a:gd name="connsiteY31" fmla="*/ 83344 h 402432"/>
                <a:gd name="connsiteX32" fmla="*/ 245269 w 459581"/>
                <a:gd name="connsiteY32" fmla="*/ 26194 h 402432"/>
                <a:gd name="connsiteX33" fmla="*/ 261938 w 459581"/>
                <a:gd name="connsiteY33" fmla="*/ 0 h 402432"/>
                <a:gd name="connsiteX34" fmla="*/ 340519 w 459581"/>
                <a:gd name="connsiteY34" fmla="*/ 19050 h 402432"/>
                <a:gd name="connsiteX0" fmla="*/ 340519 w 459581"/>
                <a:gd name="connsiteY0" fmla="*/ 19050 h 402432"/>
                <a:gd name="connsiteX1" fmla="*/ 397669 w 459581"/>
                <a:gd name="connsiteY1" fmla="*/ 100013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3338 w 459581"/>
                <a:gd name="connsiteY13" fmla="*/ 95250 h 402432"/>
                <a:gd name="connsiteX14" fmla="*/ 61913 w 459581"/>
                <a:gd name="connsiteY14" fmla="*/ 119063 h 402432"/>
                <a:gd name="connsiteX15" fmla="*/ 76200 w 459581"/>
                <a:gd name="connsiteY15" fmla="*/ 76200 h 402432"/>
                <a:gd name="connsiteX16" fmla="*/ 104775 w 459581"/>
                <a:gd name="connsiteY16" fmla="*/ 83344 h 402432"/>
                <a:gd name="connsiteX17" fmla="*/ 66675 w 459581"/>
                <a:gd name="connsiteY17" fmla="*/ 128588 h 402432"/>
                <a:gd name="connsiteX18" fmla="*/ 109538 w 459581"/>
                <a:gd name="connsiteY18" fmla="*/ 145257 h 402432"/>
                <a:gd name="connsiteX19" fmla="*/ 130969 w 459581"/>
                <a:gd name="connsiteY19" fmla="*/ 135732 h 402432"/>
                <a:gd name="connsiteX20" fmla="*/ 119063 w 459581"/>
                <a:gd name="connsiteY20" fmla="*/ 119063 h 402432"/>
                <a:gd name="connsiteX21" fmla="*/ 119063 w 459581"/>
                <a:gd name="connsiteY21" fmla="*/ 119063 h 402432"/>
                <a:gd name="connsiteX22" fmla="*/ 157163 w 459581"/>
                <a:gd name="connsiteY22" fmla="*/ 133350 h 402432"/>
                <a:gd name="connsiteX23" fmla="*/ 197644 w 459581"/>
                <a:gd name="connsiteY23" fmla="*/ 121444 h 402432"/>
                <a:gd name="connsiteX24" fmla="*/ 166688 w 459581"/>
                <a:gd name="connsiteY24" fmla="*/ 66675 h 402432"/>
                <a:gd name="connsiteX25" fmla="*/ 200025 w 459581"/>
                <a:gd name="connsiteY25" fmla="*/ 40482 h 402432"/>
                <a:gd name="connsiteX26" fmla="*/ 197644 w 459581"/>
                <a:gd name="connsiteY26" fmla="*/ 80963 h 402432"/>
                <a:gd name="connsiteX27" fmla="*/ 233363 w 459581"/>
                <a:gd name="connsiteY27" fmla="*/ 59532 h 402432"/>
                <a:gd name="connsiteX28" fmla="*/ 238125 w 459581"/>
                <a:gd name="connsiteY28" fmla="*/ 76200 h 402432"/>
                <a:gd name="connsiteX29" fmla="*/ 214313 w 459581"/>
                <a:gd name="connsiteY29" fmla="*/ 100013 h 402432"/>
                <a:gd name="connsiteX30" fmla="*/ 233363 w 459581"/>
                <a:gd name="connsiteY30" fmla="*/ 109538 h 402432"/>
                <a:gd name="connsiteX31" fmla="*/ 259556 w 459581"/>
                <a:gd name="connsiteY31" fmla="*/ 83344 h 402432"/>
                <a:gd name="connsiteX32" fmla="*/ 245269 w 459581"/>
                <a:gd name="connsiteY32" fmla="*/ 26194 h 402432"/>
                <a:gd name="connsiteX33" fmla="*/ 261938 w 459581"/>
                <a:gd name="connsiteY33" fmla="*/ 0 h 402432"/>
                <a:gd name="connsiteX34" fmla="*/ 340519 w 459581"/>
                <a:gd name="connsiteY34" fmla="*/ 19050 h 402432"/>
                <a:gd name="connsiteX0" fmla="*/ 340519 w 459581"/>
                <a:gd name="connsiteY0" fmla="*/ 19050 h 402432"/>
                <a:gd name="connsiteX1" fmla="*/ 397669 w 459581"/>
                <a:gd name="connsiteY1" fmla="*/ 100013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5719 w 459581"/>
                <a:gd name="connsiteY13" fmla="*/ 76200 h 402432"/>
                <a:gd name="connsiteX14" fmla="*/ 33338 w 459581"/>
                <a:gd name="connsiteY14" fmla="*/ 95250 h 402432"/>
                <a:gd name="connsiteX15" fmla="*/ 61913 w 459581"/>
                <a:gd name="connsiteY15" fmla="*/ 119063 h 402432"/>
                <a:gd name="connsiteX16" fmla="*/ 76200 w 459581"/>
                <a:gd name="connsiteY16" fmla="*/ 76200 h 402432"/>
                <a:gd name="connsiteX17" fmla="*/ 104775 w 459581"/>
                <a:gd name="connsiteY17" fmla="*/ 83344 h 402432"/>
                <a:gd name="connsiteX18" fmla="*/ 66675 w 459581"/>
                <a:gd name="connsiteY18" fmla="*/ 128588 h 402432"/>
                <a:gd name="connsiteX19" fmla="*/ 109538 w 459581"/>
                <a:gd name="connsiteY19" fmla="*/ 145257 h 402432"/>
                <a:gd name="connsiteX20" fmla="*/ 130969 w 459581"/>
                <a:gd name="connsiteY20" fmla="*/ 135732 h 402432"/>
                <a:gd name="connsiteX21" fmla="*/ 119063 w 459581"/>
                <a:gd name="connsiteY21" fmla="*/ 119063 h 402432"/>
                <a:gd name="connsiteX22" fmla="*/ 119063 w 459581"/>
                <a:gd name="connsiteY22" fmla="*/ 119063 h 402432"/>
                <a:gd name="connsiteX23" fmla="*/ 157163 w 459581"/>
                <a:gd name="connsiteY23" fmla="*/ 133350 h 402432"/>
                <a:gd name="connsiteX24" fmla="*/ 197644 w 459581"/>
                <a:gd name="connsiteY24" fmla="*/ 121444 h 402432"/>
                <a:gd name="connsiteX25" fmla="*/ 166688 w 459581"/>
                <a:gd name="connsiteY25" fmla="*/ 66675 h 402432"/>
                <a:gd name="connsiteX26" fmla="*/ 200025 w 459581"/>
                <a:gd name="connsiteY26" fmla="*/ 40482 h 402432"/>
                <a:gd name="connsiteX27" fmla="*/ 197644 w 459581"/>
                <a:gd name="connsiteY27" fmla="*/ 80963 h 402432"/>
                <a:gd name="connsiteX28" fmla="*/ 233363 w 459581"/>
                <a:gd name="connsiteY28" fmla="*/ 59532 h 402432"/>
                <a:gd name="connsiteX29" fmla="*/ 238125 w 459581"/>
                <a:gd name="connsiteY29" fmla="*/ 76200 h 402432"/>
                <a:gd name="connsiteX30" fmla="*/ 214313 w 459581"/>
                <a:gd name="connsiteY30" fmla="*/ 100013 h 402432"/>
                <a:gd name="connsiteX31" fmla="*/ 233363 w 459581"/>
                <a:gd name="connsiteY31" fmla="*/ 109538 h 402432"/>
                <a:gd name="connsiteX32" fmla="*/ 259556 w 459581"/>
                <a:gd name="connsiteY32" fmla="*/ 83344 h 402432"/>
                <a:gd name="connsiteX33" fmla="*/ 245269 w 459581"/>
                <a:gd name="connsiteY33" fmla="*/ 26194 h 402432"/>
                <a:gd name="connsiteX34" fmla="*/ 261938 w 459581"/>
                <a:gd name="connsiteY34" fmla="*/ 0 h 402432"/>
                <a:gd name="connsiteX35" fmla="*/ 340519 w 459581"/>
                <a:gd name="connsiteY35" fmla="*/ 19050 h 402432"/>
                <a:gd name="connsiteX0" fmla="*/ 340519 w 459581"/>
                <a:gd name="connsiteY0" fmla="*/ 19050 h 402432"/>
                <a:gd name="connsiteX1" fmla="*/ 397669 w 459581"/>
                <a:gd name="connsiteY1" fmla="*/ 100013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5719 w 459581"/>
                <a:gd name="connsiteY13" fmla="*/ 76200 h 402432"/>
                <a:gd name="connsiteX14" fmla="*/ 33338 w 459581"/>
                <a:gd name="connsiteY14" fmla="*/ 95250 h 402432"/>
                <a:gd name="connsiteX15" fmla="*/ 61913 w 459581"/>
                <a:gd name="connsiteY15" fmla="*/ 119063 h 402432"/>
                <a:gd name="connsiteX16" fmla="*/ 76200 w 459581"/>
                <a:gd name="connsiteY16" fmla="*/ 76200 h 402432"/>
                <a:gd name="connsiteX17" fmla="*/ 104775 w 459581"/>
                <a:gd name="connsiteY17" fmla="*/ 83344 h 402432"/>
                <a:gd name="connsiteX18" fmla="*/ 66675 w 459581"/>
                <a:gd name="connsiteY18" fmla="*/ 128588 h 402432"/>
                <a:gd name="connsiteX19" fmla="*/ 109538 w 459581"/>
                <a:gd name="connsiteY19" fmla="*/ 145257 h 402432"/>
                <a:gd name="connsiteX20" fmla="*/ 130969 w 459581"/>
                <a:gd name="connsiteY20" fmla="*/ 135732 h 402432"/>
                <a:gd name="connsiteX21" fmla="*/ 119063 w 459581"/>
                <a:gd name="connsiteY21" fmla="*/ 119063 h 402432"/>
                <a:gd name="connsiteX22" fmla="*/ 119063 w 459581"/>
                <a:gd name="connsiteY22" fmla="*/ 119063 h 402432"/>
                <a:gd name="connsiteX23" fmla="*/ 157163 w 459581"/>
                <a:gd name="connsiteY23" fmla="*/ 133350 h 402432"/>
                <a:gd name="connsiteX24" fmla="*/ 197644 w 459581"/>
                <a:gd name="connsiteY24" fmla="*/ 121444 h 402432"/>
                <a:gd name="connsiteX25" fmla="*/ 166688 w 459581"/>
                <a:gd name="connsiteY25" fmla="*/ 66675 h 402432"/>
                <a:gd name="connsiteX26" fmla="*/ 200025 w 459581"/>
                <a:gd name="connsiteY26" fmla="*/ 40482 h 402432"/>
                <a:gd name="connsiteX27" fmla="*/ 197644 w 459581"/>
                <a:gd name="connsiteY27" fmla="*/ 80963 h 402432"/>
                <a:gd name="connsiteX28" fmla="*/ 233363 w 459581"/>
                <a:gd name="connsiteY28" fmla="*/ 59532 h 402432"/>
                <a:gd name="connsiteX29" fmla="*/ 238125 w 459581"/>
                <a:gd name="connsiteY29" fmla="*/ 76200 h 402432"/>
                <a:gd name="connsiteX30" fmla="*/ 214313 w 459581"/>
                <a:gd name="connsiteY30" fmla="*/ 100013 h 402432"/>
                <a:gd name="connsiteX31" fmla="*/ 233363 w 459581"/>
                <a:gd name="connsiteY31" fmla="*/ 109538 h 402432"/>
                <a:gd name="connsiteX32" fmla="*/ 259556 w 459581"/>
                <a:gd name="connsiteY32" fmla="*/ 83344 h 402432"/>
                <a:gd name="connsiteX33" fmla="*/ 245269 w 459581"/>
                <a:gd name="connsiteY33" fmla="*/ 26194 h 402432"/>
                <a:gd name="connsiteX34" fmla="*/ 261938 w 459581"/>
                <a:gd name="connsiteY34" fmla="*/ 0 h 402432"/>
                <a:gd name="connsiteX35" fmla="*/ 340519 w 459581"/>
                <a:gd name="connsiteY35" fmla="*/ 19050 h 4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9581" h="402432">
                  <a:moveTo>
                    <a:pt x="340519" y="19050"/>
                  </a:moveTo>
                  <a:lnTo>
                    <a:pt x="397669" y="100013"/>
                  </a:lnTo>
                  <a:lnTo>
                    <a:pt x="447675" y="76200"/>
                  </a:lnTo>
                  <a:lnTo>
                    <a:pt x="459581" y="128588"/>
                  </a:lnTo>
                  <a:lnTo>
                    <a:pt x="392906" y="185738"/>
                  </a:lnTo>
                  <a:lnTo>
                    <a:pt x="388144" y="185738"/>
                  </a:lnTo>
                  <a:lnTo>
                    <a:pt x="414338" y="283369"/>
                  </a:lnTo>
                  <a:lnTo>
                    <a:pt x="373857" y="307182"/>
                  </a:lnTo>
                  <a:lnTo>
                    <a:pt x="311944" y="402432"/>
                  </a:lnTo>
                  <a:lnTo>
                    <a:pt x="285750" y="385762"/>
                  </a:lnTo>
                  <a:lnTo>
                    <a:pt x="228600" y="288132"/>
                  </a:lnTo>
                  <a:lnTo>
                    <a:pt x="0" y="133350"/>
                  </a:lnTo>
                  <a:lnTo>
                    <a:pt x="45244" y="33338"/>
                  </a:lnTo>
                  <a:cubicBezTo>
                    <a:pt x="42069" y="47625"/>
                    <a:pt x="55563" y="57151"/>
                    <a:pt x="35719" y="76200"/>
                  </a:cubicBezTo>
                  <a:lnTo>
                    <a:pt x="33338" y="95250"/>
                  </a:lnTo>
                  <a:lnTo>
                    <a:pt x="61913" y="119063"/>
                  </a:lnTo>
                  <a:lnTo>
                    <a:pt x="76200" y="76200"/>
                  </a:lnTo>
                  <a:lnTo>
                    <a:pt x="104775" y="83344"/>
                  </a:lnTo>
                  <a:lnTo>
                    <a:pt x="66675" y="128588"/>
                  </a:lnTo>
                  <a:lnTo>
                    <a:pt x="109538" y="145257"/>
                  </a:lnTo>
                  <a:lnTo>
                    <a:pt x="130969" y="135732"/>
                  </a:lnTo>
                  <a:lnTo>
                    <a:pt x="119063" y="119063"/>
                  </a:lnTo>
                  <a:lnTo>
                    <a:pt x="119063" y="119063"/>
                  </a:lnTo>
                  <a:lnTo>
                    <a:pt x="157163" y="133350"/>
                  </a:lnTo>
                  <a:lnTo>
                    <a:pt x="197644" y="121444"/>
                  </a:lnTo>
                  <a:lnTo>
                    <a:pt x="166688" y="66675"/>
                  </a:lnTo>
                  <a:lnTo>
                    <a:pt x="200025" y="40482"/>
                  </a:lnTo>
                  <a:lnTo>
                    <a:pt x="197644" y="80963"/>
                  </a:lnTo>
                  <a:lnTo>
                    <a:pt x="233363" y="59532"/>
                  </a:lnTo>
                  <a:lnTo>
                    <a:pt x="238125" y="76200"/>
                  </a:lnTo>
                  <a:lnTo>
                    <a:pt x="214313" y="100013"/>
                  </a:lnTo>
                  <a:lnTo>
                    <a:pt x="233363" y="109538"/>
                  </a:lnTo>
                  <a:lnTo>
                    <a:pt x="259556" y="83344"/>
                  </a:lnTo>
                  <a:lnTo>
                    <a:pt x="245269" y="26194"/>
                  </a:lnTo>
                  <a:lnTo>
                    <a:pt x="261938" y="0"/>
                  </a:lnTo>
                  <a:lnTo>
                    <a:pt x="340519" y="1905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フリーフォーム: 図形 118">
              <a:extLst>
                <a:ext uri="{FF2B5EF4-FFF2-40B4-BE49-F238E27FC236}">
                  <a16:creationId xmlns:a16="http://schemas.microsoft.com/office/drawing/2014/main" id="{B8006E15-AC6F-9E9F-7E44-1E74E31ACF0E}"/>
                </a:ext>
              </a:extLst>
            </p:cNvPr>
            <p:cNvSpPr/>
            <p:nvPr/>
          </p:nvSpPr>
          <p:spPr>
            <a:xfrm>
              <a:off x="3849121" y="5031242"/>
              <a:ext cx="268741" cy="246629"/>
            </a:xfrm>
            <a:custGeom>
              <a:avLst/>
              <a:gdLst>
                <a:gd name="connsiteX0" fmla="*/ 7144 w 376237"/>
                <a:gd name="connsiteY0" fmla="*/ 88106 h 345281"/>
                <a:gd name="connsiteX1" fmla="*/ 0 w 376237"/>
                <a:gd name="connsiteY1" fmla="*/ 30956 h 345281"/>
                <a:gd name="connsiteX2" fmla="*/ 52387 w 376237"/>
                <a:gd name="connsiteY2" fmla="*/ 0 h 345281"/>
                <a:gd name="connsiteX3" fmla="*/ 288131 w 376237"/>
                <a:gd name="connsiteY3" fmla="*/ 166687 h 345281"/>
                <a:gd name="connsiteX4" fmla="*/ 340519 w 376237"/>
                <a:gd name="connsiteY4" fmla="*/ 261937 h 345281"/>
                <a:gd name="connsiteX5" fmla="*/ 376237 w 376237"/>
                <a:gd name="connsiteY5" fmla="*/ 283368 h 345281"/>
                <a:gd name="connsiteX6" fmla="*/ 352425 w 376237"/>
                <a:gd name="connsiteY6" fmla="*/ 345281 h 345281"/>
                <a:gd name="connsiteX7" fmla="*/ 235744 w 376237"/>
                <a:gd name="connsiteY7" fmla="*/ 245268 h 345281"/>
                <a:gd name="connsiteX8" fmla="*/ 123825 w 376237"/>
                <a:gd name="connsiteY8" fmla="*/ 157162 h 345281"/>
                <a:gd name="connsiteX9" fmla="*/ 7144 w 376237"/>
                <a:gd name="connsiteY9" fmla="*/ 88106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237" h="345281">
                  <a:moveTo>
                    <a:pt x="7144" y="88106"/>
                  </a:moveTo>
                  <a:lnTo>
                    <a:pt x="0" y="30956"/>
                  </a:lnTo>
                  <a:lnTo>
                    <a:pt x="52387" y="0"/>
                  </a:lnTo>
                  <a:lnTo>
                    <a:pt x="288131" y="166687"/>
                  </a:lnTo>
                  <a:lnTo>
                    <a:pt x="340519" y="261937"/>
                  </a:lnTo>
                  <a:lnTo>
                    <a:pt x="376237" y="283368"/>
                  </a:lnTo>
                  <a:lnTo>
                    <a:pt x="352425" y="345281"/>
                  </a:lnTo>
                  <a:lnTo>
                    <a:pt x="235744" y="245268"/>
                  </a:lnTo>
                  <a:lnTo>
                    <a:pt x="123825" y="157162"/>
                  </a:lnTo>
                  <a:lnTo>
                    <a:pt x="7144" y="88106"/>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0" name="フリーフォーム: 図形 119">
              <a:extLst>
                <a:ext uri="{FF2B5EF4-FFF2-40B4-BE49-F238E27FC236}">
                  <a16:creationId xmlns:a16="http://schemas.microsoft.com/office/drawing/2014/main" id="{3F2E8011-FC35-FC50-E3F0-71F564698F7C}"/>
                </a:ext>
              </a:extLst>
            </p:cNvPr>
            <p:cNvSpPr/>
            <p:nvPr/>
          </p:nvSpPr>
          <p:spPr>
            <a:xfrm>
              <a:off x="3750469" y="5097576"/>
              <a:ext cx="639536" cy="1073264"/>
            </a:xfrm>
            <a:custGeom>
              <a:avLst/>
              <a:gdLst>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8644 w 878682"/>
                <a:gd name="connsiteY20" fmla="*/ 359569 h 1502569"/>
                <a:gd name="connsiteX21" fmla="*/ 619125 w 878682"/>
                <a:gd name="connsiteY21" fmla="*/ 304800 h 1502569"/>
                <a:gd name="connsiteX22" fmla="*/ 719138 w 878682"/>
                <a:gd name="connsiteY22" fmla="*/ 411957 h 1502569"/>
                <a:gd name="connsiteX23" fmla="*/ 738188 w 878682"/>
                <a:gd name="connsiteY23" fmla="*/ 647700 h 1502569"/>
                <a:gd name="connsiteX24" fmla="*/ 807244 w 878682"/>
                <a:gd name="connsiteY24" fmla="*/ 852488 h 1502569"/>
                <a:gd name="connsiteX25" fmla="*/ 814388 w 878682"/>
                <a:gd name="connsiteY25" fmla="*/ 914400 h 1502569"/>
                <a:gd name="connsiteX26" fmla="*/ 778669 w 878682"/>
                <a:gd name="connsiteY26" fmla="*/ 1100138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38188 w 878682"/>
                <a:gd name="connsiteY23" fmla="*/ 647700 h 1502569"/>
                <a:gd name="connsiteX24" fmla="*/ 807244 w 878682"/>
                <a:gd name="connsiteY24" fmla="*/ 852488 h 1502569"/>
                <a:gd name="connsiteX25" fmla="*/ 814388 w 878682"/>
                <a:gd name="connsiteY25" fmla="*/ 914400 h 1502569"/>
                <a:gd name="connsiteX26" fmla="*/ 778669 w 878682"/>
                <a:gd name="connsiteY26" fmla="*/ 1100138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59619 w 878682"/>
                <a:gd name="connsiteY23" fmla="*/ 647700 h 1502569"/>
                <a:gd name="connsiteX24" fmla="*/ 807244 w 878682"/>
                <a:gd name="connsiteY24" fmla="*/ 852488 h 1502569"/>
                <a:gd name="connsiteX25" fmla="*/ 814388 w 878682"/>
                <a:gd name="connsiteY25" fmla="*/ 914400 h 1502569"/>
                <a:gd name="connsiteX26" fmla="*/ 778669 w 878682"/>
                <a:gd name="connsiteY26" fmla="*/ 1100138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59619 w 878682"/>
                <a:gd name="connsiteY23" fmla="*/ 647700 h 1502569"/>
                <a:gd name="connsiteX24" fmla="*/ 807244 w 878682"/>
                <a:gd name="connsiteY24" fmla="*/ 852488 h 1502569"/>
                <a:gd name="connsiteX25" fmla="*/ 814388 w 878682"/>
                <a:gd name="connsiteY25" fmla="*/ 914400 h 1502569"/>
                <a:gd name="connsiteX26" fmla="*/ 797719 w 878682"/>
                <a:gd name="connsiteY26" fmla="*/ 1090613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59619 w 878682"/>
                <a:gd name="connsiteY23" fmla="*/ 647700 h 1502569"/>
                <a:gd name="connsiteX24" fmla="*/ 807244 w 878682"/>
                <a:gd name="connsiteY24" fmla="*/ 852488 h 1502569"/>
                <a:gd name="connsiteX25" fmla="*/ 814388 w 878682"/>
                <a:gd name="connsiteY25" fmla="*/ 914400 h 1502569"/>
                <a:gd name="connsiteX26" fmla="*/ 797719 w 878682"/>
                <a:gd name="connsiteY26" fmla="*/ 1090613 h 1502569"/>
                <a:gd name="connsiteX27" fmla="*/ 878682 w 878682"/>
                <a:gd name="connsiteY27" fmla="*/ 1176338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54869 w 895351"/>
                <a:gd name="connsiteY30" fmla="*/ 1385888 h 1502569"/>
                <a:gd name="connsiteX31" fmla="*/ 814388 w 895351"/>
                <a:gd name="connsiteY31" fmla="*/ 1488282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81062 w 895351"/>
                <a:gd name="connsiteY30" fmla="*/ 1381126 h 1502569"/>
                <a:gd name="connsiteX31" fmla="*/ 814388 w 895351"/>
                <a:gd name="connsiteY31" fmla="*/ 1488282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14388 w 895351"/>
                <a:gd name="connsiteY31" fmla="*/ 1488282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66676 w 895351"/>
                <a:gd name="connsiteY0" fmla="*/ 38576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66676 w 895351"/>
                <a:gd name="connsiteY43" fmla="*/ 385763 h 1502569"/>
                <a:gd name="connsiteX0" fmla="*/ 66676 w 895351"/>
                <a:gd name="connsiteY0" fmla="*/ 38576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66676 w 895351"/>
                <a:gd name="connsiteY43" fmla="*/ 385763 h 1502569"/>
                <a:gd name="connsiteX0" fmla="*/ 54769 w 895351"/>
                <a:gd name="connsiteY0" fmla="*/ 400051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0051 h 1502569"/>
                <a:gd name="connsiteX0" fmla="*/ 54769 w 895351"/>
                <a:gd name="connsiteY0" fmla="*/ 400051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0051 h 1502569"/>
                <a:gd name="connsiteX0" fmla="*/ 54769 w 895351"/>
                <a:gd name="connsiteY0" fmla="*/ 400051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0051 h 1502569"/>
                <a:gd name="connsiteX0" fmla="*/ 54769 w 895351"/>
                <a:gd name="connsiteY0" fmla="*/ 407194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7194 h 1502569"/>
                <a:gd name="connsiteX0" fmla="*/ 54769 w 895351"/>
                <a:gd name="connsiteY0" fmla="*/ 407194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7194 h 15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95351" h="1502569">
                  <a:moveTo>
                    <a:pt x="54769" y="407194"/>
                  </a:moveTo>
                  <a:cubicBezTo>
                    <a:pt x="41275" y="377031"/>
                    <a:pt x="18256" y="377826"/>
                    <a:pt x="0" y="366713"/>
                  </a:cubicBezTo>
                  <a:lnTo>
                    <a:pt x="66675" y="276225"/>
                  </a:lnTo>
                  <a:lnTo>
                    <a:pt x="80963" y="288132"/>
                  </a:lnTo>
                  <a:lnTo>
                    <a:pt x="52388" y="340519"/>
                  </a:lnTo>
                  <a:lnTo>
                    <a:pt x="78582" y="352425"/>
                  </a:lnTo>
                  <a:lnTo>
                    <a:pt x="95250" y="321469"/>
                  </a:lnTo>
                  <a:lnTo>
                    <a:pt x="145257" y="345282"/>
                  </a:lnTo>
                  <a:lnTo>
                    <a:pt x="157163" y="304800"/>
                  </a:lnTo>
                  <a:lnTo>
                    <a:pt x="102394" y="266700"/>
                  </a:lnTo>
                  <a:lnTo>
                    <a:pt x="80963" y="223838"/>
                  </a:lnTo>
                  <a:lnTo>
                    <a:pt x="90488" y="197644"/>
                  </a:lnTo>
                  <a:lnTo>
                    <a:pt x="183357" y="250032"/>
                  </a:lnTo>
                  <a:lnTo>
                    <a:pt x="197644" y="226219"/>
                  </a:lnTo>
                  <a:lnTo>
                    <a:pt x="171450" y="190500"/>
                  </a:lnTo>
                  <a:lnTo>
                    <a:pt x="190500" y="133350"/>
                  </a:lnTo>
                  <a:lnTo>
                    <a:pt x="142875" y="92869"/>
                  </a:lnTo>
                  <a:lnTo>
                    <a:pt x="157163" y="38100"/>
                  </a:lnTo>
                  <a:lnTo>
                    <a:pt x="138113" y="0"/>
                  </a:lnTo>
                  <a:lnTo>
                    <a:pt x="288132" y="85725"/>
                  </a:lnTo>
                  <a:lnTo>
                    <a:pt x="576263" y="335757"/>
                  </a:lnTo>
                  <a:lnTo>
                    <a:pt x="619125" y="304800"/>
                  </a:lnTo>
                  <a:lnTo>
                    <a:pt x="719138" y="411957"/>
                  </a:lnTo>
                  <a:lnTo>
                    <a:pt x="759619" y="647700"/>
                  </a:lnTo>
                  <a:lnTo>
                    <a:pt x="816769" y="850107"/>
                  </a:lnTo>
                  <a:cubicBezTo>
                    <a:pt x="815975" y="871538"/>
                    <a:pt x="822326" y="892969"/>
                    <a:pt x="821532" y="914400"/>
                  </a:cubicBezTo>
                  <a:lnTo>
                    <a:pt x="797719" y="1090613"/>
                  </a:lnTo>
                  <a:lnTo>
                    <a:pt x="878682" y="1176338"/>
                  </a:lnTo>
                  <a:lnTo>
                    <a:pt x="895351" y="1254920"/>
                  </a:lnTo>
                  <a:lnTo>
                    <a:pt x="852488" y="1278732"/>
                  </a:lnTo>
                  <a:cubicBezTo>
                    <a:pt x="853282" y="1314451"/>
                    <a:pt x="868362" y="1352551"/>
                    <a:pt x="869156" y="1388270"/>
                  </a:cubicBezTo>
                  <a:lnTo>
                    <a:pt x="828675" y="1500188"/>
                  </a:lnTo>
                  <a:cubicBezTo>
                    <a:pt x="772320" y="1486694"/>
                    <a:pt x="711200" y="1501775"/>
                    <a:pt x="652463" y="1502569"/>
                  </a:cubicBezTo>
                  <a:lnTo>
                    <a:pt x="616744" y="1290638"/>
                  </a:lnTo>
                  <a:lnTo>
                    <a:pt x="578644" y="1245394"/>
                  </a:lnTo>
                  <a:cubicBezTo>
                    <a:pt x="551657" y="1203325"/>
                    <a:pt x="519906" y="1168400"/>
                    <a:pt x="497682" y="1119188"/>
                  </a:cubicBezTo>
                  <a:lnTo>
                    <a:pt x="431007" y="1026319"/>
                  </a:lnTo>
                  <a:lnTo>
                    <a:pt x="471488" y="869157"/>
                  </a:lnTo>
                  <a:lnTo>
                    <a:pt x="397669" y="881063"/>
                  </a:lnTo>
                  <a:lnTo>
                    <a:pt x="357188" y="823913"/>
                  </a:lnTo>
                  <a:lnTo>
                    <a:pt x="280988" y="823913"/>
                  </a:lnTo>
                  <a:lnTo>
                    <a:pt x="204788" y="633413"/>
                  </a:lnTo>
                  <a:lnTo>
                    <a:pt x="233363" y="573882"/>
                  </a:lnTo>
                  <a:cubicBezTo>
                    <a:pt x="177801" y="511176"/>
                    <a:pt x="100806" y="479424"/>
                    <a:pt x="54769" y="407194"/>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フリーフォーム: 図形 120">
              <a:extLst>
                <a:ext uri="{FF2B5EF4-FFF2-40B4-BE49-F238E27FC236}">
                  <a16:creationId xmlns:a16="http://schemas.microsoft.com/office/drawing/2014/main" id="{E6BA6C9E-F2B2-8C4E-CAF9-0B442D64A906}"/>
                </a:ext>
              </a:extLst>
            </p:cNvPr>
            <p:cNvSpPr/>
            <p:nvPr/>
          </p:nvSpPr>
          <p:spPr>
            <a:xfrm>
              <a:off x="3593987" y="5337402"/>
              <a:ext cx="108857" cy="141174"/>
            </a:xfrm>
            <a:custGeom>
              <a:avLst/>
              <a:gdLst>
                <a:gd name="connsiteX0" fmla="*/ 59532 w 152400"/>
                <a:gd name="connsiteY0" fmla="*/ 197643 h 197643"/>
                <a:gd name="connsiteX1" fmla="*/ 0 w 152400"/>
                <a:gd name="connsiteY1" fmla="*/ 157162 h 197643"/>
                <a:gd name="connsiteX2" fmla="*/ 104775 w 152400"/>
                <a:gd name="connsiteY2" fmla="*/ 0 h 197643"/>
                <a:gd name="connsiteX3" fmla="*/ 152400 w 152400"/>
                <a:gd name="connsiteY3" fmla="*/ 66675 h 197643"/>
                <a:gd name="connsiteX4" fmla="*/ 142875 w 152400"/>
                <a:gd name="connsiteY4" fmla="*/ 140493 h 197643"/>
                <a:gd name="connsiteX5" fmla="*/ 59532 w 152400"/>
                <a:gd name="connsiteY5" fmla="*/ 197643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97643">
                  <a:moveTo>
                    <a:pt x="59532" y="197643"/>
                  </a:moveTo>
                  <a:lnTo>
                    <a:pt x="0" y="157162"/>
                  </a:lnTo>
                  <a:lnTo>
                    <a:pt x="104775" y="0"/>
                  </a:lnTo>
                  <a:lnTo>
                    <a:pt x="152400" y="66675"/>
                  </a:lnTo>
                  <a:lnTo>
                    <a:pt x="142875" y="140493"/>
                  </a:lnTo>
                  <a:lnTo>
                    <a:pt x="59532" y="197643"/>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 name="フリーフォーム: 図形 121">
              <a:extLst>
                <a:ext uri="{FF2B5EF4-FFF2-40B4-BE49-F238E27FC236}">
                  <a16:creationId xmlns:a16="http://schemas.microsoft.com/office/drawing/2014/main" id="{9184E260-1275-15C4-915B-3A6B1D22B9F4}"/>
                </a:ext>
              </a:extLst>
            </p:cNvPr>
            <p:cNvSpPr/>
            <p:nvPr/>
          </p:nvSpPr>
          <p:spPr>
            <a:xfrm>
              <a:off x="3621201" y="5386728"/>
              <a:ext cx="591911" cy="830036"/>
            </a:xfrm>
            <a:custGeom>
              <a:avLst/>
              <a:gdLst>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47675 w 828675"/>
                <a:gd name="connsiteY11" fmla="*/ 428625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04838 w 828675"/>
                <a:gd name="connsiteY15" fmla="*/ 628650 h 1162050"/>
                <a:gd name="connsiteX16" fmla="*/ 735807 w 828675"/>
                <a:gd name="connsiteY16" fmla="*/ 840581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04838 w 828675"/>
                <a:gd name="connsiteY15" fmla="*/ 628650 h 1162050"/>
                <a:gd name="connsiteX16" fmla="*/ 735807 w 828675"/>
                <a:gd name="connsiteY16" fmla="*/ 840581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04838 w 828675"/>
                <a:gd name="connsiteY15" fmla="*/ 628650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69106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69106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0012 w 828675"/>
                <a:gd name="connsiteY31" fmla="*/ 330993 h 1162050"/>
                <a:gd name="connsiteX32" fmla="*/ 0 w 828675"/>
                <a:gd name="connsiteY32" fmla="*/ 259556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8675" h="1162050">
                  <a:moveTo>
                    <a:pt x="0" y="259556"/>
                  </a:moveTo>
                  <a:lnTo>
                    <a:pt x="30957" y="150019"/>
                  </a:lnTo>
                  <a:lnTo>
                    <a:pt x="90488" y="95250"/>
                  </a:lnTo>
                  <a:lnTo>
                    <a:pt x="123825" y="121444"/>
                  </a:lnTo>
                  <a:lnTo>
                    <a:pt x="152400" y="11906"/>
                  </a:lnTo>
                  <a:lnTo>
                    <a:pt x="178594" y="30956"/>
                  </a:lnTo>
                  <a:lnTo>
                    <a:pt x="164307" y="73819"/>
                  </a:lnTo>
                  <a:lnTo>
                    <a:pt x="178594" y="88106"/>
                  </a:lnTo>
                  <a:lnTo>
                    <a:pt x="219075" y="0"/>
                  </a:lnTo>
                  <a:lnTo>
                    <a:pt x="411957" y="176212"/>
                  </a:lnTo>
                  <a:lnTo>
                    <a:pt x="385763" y="233362"/>
                  </a:lnTo>
                  <a:lnTo>
                    <a:pt x="454818" y="421481"/>
                  </a:lnTo>
                  <a:lnTo>
                    <a:pt x="528638" y="419100"/>
                  </a:lnTo>
                  <a:lnTo>
                    <a:pt x="569119" y="469106"/>
                  </a:lnTo>
                  <a:lnTo>
                    <a:pt x="638175" y="476250"/>
                  </a:lnTo>
                  <a:lnTo>
                    <a:pt x="611982" y="623887"/>
                  </a:lnTo>
                  <a:lnTo>
                    <a:pt x="752475" y="833437"/>
                  </a:lnTo>
                  <a:lnTo>
                    <a:pt x="797719" y="876300"/>
                  </a:lnTo>
                  <a:lnTo>
                    <a:pt x="828675" y="1104900"/>
                  </a:lnTo>
                  <a:lnTo>
                    <a:pt x="778669" y="1159669"/>
                  </a:lnTo>
                  <a:lnTo>
                    <a:pt x="645319" y="1162050"/>
                  </a:lnTo>
                  <a:lnTo>
                    <a:pt x="614363" y="1135856"/>
                  </a:lnTo>
                  <a:lnTo>
                    <a:pt x="523875" y="1147762"/>
                  </a:lnTo>
                  <a:lnTo>
                    <a:pt x="464344" y="1047750"/>
                  </a:lnTo>
                  <a:lnTo>
                    <a:pt x="416719" y="935831"/>
                  </a:lnTo>
                  <a:lnTo>
                    <a:pt x="461963" y="752475"/>
                  </a:lnTo>
                  <a:lnTo>
                    <a:pt x="426244" y="728662"/>
                  </a:lnTo>
                  <a:lnTo>
                    <a:pt x="300038" y="469106"/>
                  </a:lnTo>
                  <a:lnTo>
                    <a:pt x="252413" y="419100"/>
                  </a:lnTo>
                  <a:lnTo>
                    <a:pt x="202407" y="426244"/>
                  </a:lnTo>
                  <a:lnTo>
                    <a:pt x="173832" y="383381"/>
                  </a:lnTo>
                  <a:lnTo>
                    <a:pt x="100012" y="330993"/>
                  </a:lnTo>
                  <a:lnTo>
                    <a:pt x="0" y="259556"/>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フリーフォーム: 図形 122">
              <a:extLst>
                <a:ext uri="{FF2B5EF4-FFF2-40B4-BE49-F238E27FC236}">
                  <a16:creationId xmlns:a16="http://schemas.microsoft.com/office/drawing/2014/main" id="{C38FDFCD-FCC0-F841-D859-4D47F0ED902F}"/>
                </a:ext>
              </a:extLst>
            </p:cNvPr>
            <p:cNvSpPr/>
            <p:nvPr/>
          </p:nvSpPr>
          <p:spPr>
            <a:xfrm>
              <a:off x="3643313" y="5687786"/>
              <a:ext cx="311263" cy="462643"/>
            </a:xfrm>
            <a:custGeom>
              <a:avLst/>
              <a:gdLst>
                <a:gd name="connsiteX0" fmla="*/ 0 w 423862"/>
                <a:gd name="connsiteY0" fmla="*/ 171450 h 647700"/>
                <a:gd name="connsiteX1" fmla="*/ 76200 w 423862"/>
                <a:gd name="connsiteY1" fmla="*/ 95250 h 647700"/>
                <a:gd name="connsiteX2" fmla="*/ 133350 w 423862"/>
                <a:gd name="connsiteY2" fmla="*/ 128588 h 647700"/>
                <a:gd name="connsiteX3" fmla="*/ 159544 w 423862"/>
                <a:gd name="connsiteY3" fmla="*/ 11906 h 647700"/>
                <a:gd name="connsiteX4" fmla="*/ 197644 w 423862"/>
                <a:gd name="connsiteY4" fmla="*/ 0 h 647700"/>
                <a:gd name="connsiteX5" fmla="*/ 245269 w 423862"/>
                <a:gd name="connsiteY5" fmla="*/ 52388 h 647700"/>
                <a:gd name="connsiteX6" fmla="*/ 381000 w 423862"/>
                <a:gd name="connsiteY6" fmla="*/ 330994 h 647700"/>
                <a:gd name="connsiteX7" fmla="*/ 409575 w 423862"/>
                <a:gd name="connsiteY7" fmla="*/ 338138 h 647700"/>
                <a:gd name="connsiteX8" fmla="*/ 366712 w 423862"/>
                <a:gd name="connsiteY8" fmla="*/ 519113 h 647700"/>
                <a:gd name="connsiteX9" fmla="*/ 423862 w 423862"/>
                <a:gd name="connsiteY9" fmla="*/ 647700 h 647700"/>
                <a:gd name="connsiteX10" fmla="*/ 357187 w 423862"/>
                <a:gd name="connsiteY10" fmla="*/ 614363 h 647700"/>
                <a:gd name="connsiteX11" fmla="*/ 335756 w 423862"/>
                <a:gd name="connsiteY11" fmla="*/ 540544 h 647700"/>
                <a:gd name="connsiteX12" fmla="*/ 254794 w 423862"/>
                <a:gd name="connsiteY12" fmla="*/ 531019 h 647700"/>
                <a:gd name="connsiteX13" fmla="*/ 204787 w 423862"/>
                <a:gd name="connsiteY13" fmla="*/ 485775 h 647700"/>
                <a:gd name="connsiteX14" fmla="*/ 173831 w 423862"/>
                <a:gd name="connsiteY14" fmla="*/ 445294 h 647700"/>
                <a:gd name="connsiteX15" fmla="*/ 116681 w 423862"/>
                <a:gd name="connsiteY15" fmla="*/ 407194 h 647700"/>
                <a:gd name="connsiteX16" fmla="*/ 69056 w 423862"/>
                <a:gd name="connsiteY16" fmla="*/ 330994 h 647700"/>
                <a:gd name="connsiteX17" fmla="*/ 0 w 423862"/>
                <a:gd name="connsiteY17" fmla="*/ 171450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0050 w 442912"/>
                <a:gd name="connsiteY6" fmla="*/ 330994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88106 w 442912"/>
                <a:gd name="connsiteY16" fmla="*/ 330994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0050 w 442912"/>
                <a:gd name="connsiteY6" fmla="*/ 330994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88106 w 442912"/>
                <a:gd name="connsiteY16" fmla="*/ 330994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0050 w 442912"/>
                <a:gd name="connsiteY6" fmla="*/ 330994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76225 w 442912"/>
                <a:gd name="connsiteY5" fmla="*/ 45245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95250 w 442912"/>
                <a:gd name="connsiteY1" fmla="*/ 95250 h 647700"/>
                <a:gd name="connsiteX2" fmla="*/ 142875 w 442912"/>
                <a:gd name="connsiteY2" fmla="*/ 109538 h 647700"/>
                <a:gd name="connsiteX3" fmla="*/ 178594 w 442912"/>
                <a:gd name="connsiteY3" fmla="*/ 11906 h 647700"/>
                <a:gd name="connsiteX4" fmla="*/ 216694 w 442912"/>
                <a:gd name="connsiteY4" fmla="*/ 0 h 647700"/>
                <a:gd name="connsiteX5" fmla="*/ 276225 w 442912"/>
                <a:gd name="connsiteY5" fmla="*/ 45245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102394 w 442912"/>
                <a:gd name="connsiteY1" fmla="*/ 88106 h 647700"/>
                <a:gd name="connsiteX2" fmla="*/ 142875 w 442912"/>
                <a:gd name="connsiteY2" fmla="*/ 109538 h 647700"/>
                <a:gd name="connsiteX3" fmla="*/ 178594 w 442912"/>
                <a:gd name="connsiteY3" fmla="*/ 11906 h 647700"/>
                <a:gd name="connsiteX4" fmla="*/ 216694 w 442912"/>
                <a:gd name="connsiteY4" fmla="*/ 0 h 647700"/>
                <a:gd name="connsiteX5" fmla="*/ 276225 w 442912"/>
                <a:gd name="connsiteY5" fmla="*/ 45245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35768"/>
                <a:gd name="connsiteY0" fmla="*/ 154782 h 647700"/>
                <a:gd name="connsiteX1" fmla="*/ 95250 w 435768"/>
                <a:gd name="connsiteY1" fmla="*/ 88106 h 647700"/>
                <a:gd name="connsiteX2" fmla="*/ 135731 w 435768"/>
                <a:gd name="connsiteY2" fmla="*/ 109538 h 647700"/>
                <a:gd name="connsiteX3" fmla="*/ 171450 w 435768"/>
                <a:gd name="connsiteY3" fmla="*/ 11906 h 647700"/>
                <a:gd name="connsiteX4" fmla="*/ 209550 w 435768"/>
                <a:gd name="connsiteY4" fmla="*/ 0 h 647700"/>
                <a:gd name="connsiteX5" fmla="*/ 269081 w 435768"/>
                <a:gd name="connsiteY5" fmla="*/ 45245 h 647700"/>
                <a:gd name="connsiteX6" fmla="*/ 400049 w 435768"/>
                <a:gd name="connsiteY6" fmla="*/ 326231 h 647700"/>
                <a:gd name="connsiteX7" fmla="*/ 421481 w 435768"/>
                <a:gd name="connsiteY7" fmla="*/ 338138 h 647700"/>
                <a:gd name="connsiteX8" fmla="*/ 378618 w 435768"/>
                <a:gd name="connsiteY8" fmla="*/ 519113 h 647700"/>
                <a:gd name="connsiteX9" fmla="*/ 435768 w 435768"/>
                <a:gd name="connsiteY9" fmla="*/ 647700 h 647700"/>
                <a:gd name="connsiteX10" fmla="*/ 369093 w 435768"/>
                <a:gd name="connsiteY10" fmla="*/ 614363 h 647700"/>
                <a:gd name="connsiteX11" fmla="*/ 347662 w 435768"/>
                <a:gd name="connsiteY11" fmla="*/ 540544 h 647700"/>
                <a:gd name="connsiteX12" fmla="*/ 266700 w 435768"/>
                <a:gd name="connsiteY12" fmla="*/ 531019 h 647700"/>
                <a:gd name="connsiteX13" fmla="*/ 216693 w 435768"/>
                <a:gd name="connsiteY13" fmla="*/ 485775 h 647700"/>
                <a:gd name="connsiteX14" fmla="*/ 185737 w 435768"/>
                <a:gd name="connsiteY14" fmla="*/ 445294 h 647700"/>
                <a:gd name="connsiteX15" fmla="*/ 128587 w 435768"/>
                <a:gd name="connsiteY15" fmla="*/ 407194 h 647700"/>
                <a:gd name="connsiteX16" fmla="*/ 57150 w 435768"/>
                <a:gd name="connsiteY16" fmla="*/ 319087 h 647700"/>
                <a:gd name="connsiteX17" fmla="*/ 0 w 435768"/>
                <a:gd name="connsiteY17" fmla="*/ 15478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5768" h="647700">
                  <a:moveTo>
                    <a:pt x="0" y="154782"/>
                  </a:moveTo>
                  <a:lnTo>
                    <a:pt x="95250" y="88106"/>
                  </a:lnTo>
                  <a:lnTo>
                    <a:pt x="135731" y="109538"/>
                  </a:lnTo>
                  <a:lnTo>
                    <a:pt x="171450" y="11906"/>
                  </a:lnTo>
                  <a:lnTo>
                    <a:pt x="209550" y="0"/>
                  </a:lnTo>
                  <a:lnTo>
                    <a:pt x="269081" y="45245"/>
                  </a:lnTo>
                  <a:lnTo>
                    <a:pt x="400049" y="326231"/>
                  </a:lnTo>
                  <a:lnTo>
                    <a:pt x="421481" y="338138"/>
                  </a:lnTo>
                  <a:lnTo>
                    <a:pt x="378618" y="519113"/>
                  </a:lnTo>
                  <a:lnTo>
                    <a:pt x="435768" y="647700"/>
                  </a:lnTo>
                  <a:lnTo>
                    <a:pt x="369093" y="614363"/>
                  </a:lnTo>
                  <a:lnTo>
                    <a:pt x="347662" y="540544"/>
                  </a:lnTo>
                  <a:lnTo>
                    <a:pt x="266700" y="531019"/>
                  </a:lnTo>
                  <a:lnTo>
                    <a:pt x="216693" y="485775"/>
                  </a:lnTo>
                  <a:lnTo>
                    <a:pt x="185737" y="445294"/>
                  </a:lnTo>
                  <a:lnTo>
                    <a:pt x="128587" y="407194"/>
                  </a:lnTo>
                  <a:lnTo>
                    <a:pt x="57150" y="319087"/>
                  </a:lnTo>
                  <a:cubicBezTo>
                    <a:pt x="27781" y="257968"/>
                    <a:pt x="12700" y="223045"/>
                    <a:pt x="0" y="154782"/>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 name="フリーフォーム: 図形 123">
              <a:extLst>
                <a:ext uri="{FF2B5EF4-FFF2-40B4-BE49-F238E27FC236}">
                  <a16:creationId xmlns:a16="http://schemas.microsoft.com/office/drawing/2014/main" id="{F6949AC3-532C-274A-8DF5-9086D18CB412}"/>
                </a:ext>
              </a:extLst>
            </p:cNvPr>
            <p:cNvSpPr/>
            <p:nvPr/>
          </p:nvSpPr>
          <p:spPr>
            <a:xfrm>
              <a:off x="3090522" y="5495586"/>
              <a:ext cx="124166" cy="113959"/>
            </a:xfrm>
            <a:custGeom>
              <a:avLst/>
              <a:gdLst>
                <a:gd name="connsiteX0" fmla="*/ 0 w 173832"/>
                <a:gd name="connsiteY0" fmla="*/ 66675 h 145256"/>
                <a:gd name="connsiteX1" fmla="*/ 76200 w 173832"/>
                <a:gd name="connsiteY1" fmla="*/ 145256 h 145256"/>
                <a:gd name="connsiteX2" fmla="*/ 173832 w 173832"/>
                <a:gd name="connsiteY2" fmla="*/ 71437 h 145256"/>
                <a:gd name="connsiteX3" fmla="*/ 145257 w 173832"/>
                <a:gd name="connsiteY3" fmla="*/ 4762 h 145256"/>
                <a:gd name="connsiteX4" fmla="*/ 83344 w 173832"/>
                <a:gd name="connsiteY4" fmla="*/ 0 h 145256"/>
                <a:gd name="connsiteX5" fmla="*/ 0 w 173832"/>
                <a:gd name="connsiteY5" fmla="*/ 66675 h 145256"/>
                <a:gd name="connsiteX0" fmla="*/ 0 w 173832"/>
                <a:gd name="connsiteY0" fmla="*/ 66675 h 159543"/>
                <a:gd name="connsiteX1" fmla="*/ 66675 w 173832"/>
                <a:gd name="connsiteY1" fmla="*/ 159543 h 159543"/>
                <a:gd name="connsiteX2" fmla="*/ 173832 w 173832"/>
                <a:gd name="connsiteY2" fmla="*/ 71437 h 159543"/>
                <a:gd name="connsiteX3" fmla="*/ 145257 w 173832"/>
                <a:gd name="connsiteY3" fmla="*/ 4762 h 159543"/>
                <a:gd name="connsiteX4" fmla="*/ 83344 w 173832"/>
                <a:gd name="connsiteY4" fmla="*/ 0 h 159543"/>
                <a:gd name="connsiteX5" fmla="*/ 0 w 173832"/>
                <a:gd name="connsiteY5" fmla="*/ 66675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32" h="159543">
                  <a:moveTo>
                    <a:pt x="0" y="66675"/>
                  </a:moveTo>
                  <a:lnTo>
                    <a:pt x="66675" y="159543"/>
                  </a:lnTo>
                  <a:lnTo>
                    <a:pt x="173832" y="71437"/>
                  </a:lnTo>
                  <a:lnTo>
                    <a:pt x="145257" y="4762"/>
                  </a:lnTo>
                  <a:lnTo>
                    <a:pt x="83344" y="0"/>
                  </a:lnTo>
                  <a:lnTo>
                    <a:pt x="0" y="66675"/>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フリーフォーム: 図形 124">
              <a:extLst>
                <a:ext uri="{FF2B5EF4-FFF2-40B4-BE49-F238E27FC236}">
                  <a16:creationId xmlns:a16="http://schemas.microsoft.com/office/drawing/2014/main" id="{B6B78F55-EF1A-6146-8A6D-90CF04A94B9C}"/>
                </a:ext>
              </a:extLst>
            </p:cNvPr>
            <p:cNvSpPr/>
            <p:nvPr/>
          </p:nvSpPr>
          <p:spPr>
            <a:xfrm>
              <a:off x="3025888" y="5548313"/>
              <a:ext cx="112259" cy="107156"/>
            </a:xfrm>
            <a:custGeom>
              <a:avLst/>
              <a:gdLst>
                <a:gd name="connsiteX0" fmla="*/ 0 w 157162"/>
                <a:gd name="connsiteY0" fmla="*/ 71437 h 150018"/>
                <a:gd name="connsiteX1" fmla="*/ 57150 w 157162"/>
                <a:gd name="connsiteY1" fmla="*/ 150018 h 150018"/>
                <a:gd name="connsiteX2" fmla="*/ 157162 w 157162"/>
                <a:gd name="connsiteY2" fmla="*/ 78581 h 150018"/>
                <a:gd name="connsiteX3" fmla="*/ 85725 w 157162"/>
                <a:gd name="connsiteY3" fmla="*/ 0 h 150018"/>
                <a:gd name="connsiteX4" fmla="*/ 0 w 157162"/>
                <a:gd name="connsiteY4" fmla="*/ 71437 h 15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 h="150018">
                  <a:moveTo>
                    <a:pt x="0" y="71437"/>
                  </a:moveTo>
                  <a:lnTo>
                    <a:pt x="57150" y="150018"/>
                  </a:lnTo>
                  <a:lnTo>
                    <a:pt x="157162" y="78581"/>
                  </a:lnTo>
                  <a:lnTo>
                    <a:pt x="85725" y="0"/>
                  </a:lnTo>
                  <a:lnTo>
                    <a:pt x="0" y="71437"/>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フリーフォーム: 図形 125">
              <a:extLst>
                <a:ext uri="{FF2B5EF4-FFF2-40B4-BE49-F238E27FC236}">
                  <a16:creationId xmlns:a16="http://schemas.microsoft.com/office/drawing/2014/main" id="{91E5E4BE-47EA-E23D-14A7-DE7483400A11}"/>
                </a:ext>
              </a:extLst>
            </p:cNvPr>
            <p:cNvSpPr/>
            <p:nvPr/>
          </p:nvSpPr>
          <p:spPr>
            <a:xfrm>
              <a:off x="2954451" y="5595937"/>
              <a:ext cx="119063" cy="124166"/>
            </a:xfrm>
            <a:custGeom>
              <a:avLst/>
              <a:gdLst>
                <a:gd name="connsiteX0" fmla="*/ 54769 w 150019"/>
                <a:gd name="connsiteY0" fmla="*/ 157163 h 157163"/>
                <a:gd name="connsiteX1" fmla="*/ 0 w 150019"/>
                <a:gd name="connsiteY1" fmla="*/ 71438 h 157163"/>
                <a:gd name="connsiteX2" fmla="*/ 90488 w 150019"/>
                <a:gd name="connsiteY2" fmla="*/ 0 h 157163"/>
                <a:gd name="connsiteX3" fmla="*/ 150019 w 150019"/>
                <a:gd name="connsiteY3" fmla="*/ 80963 h 157163"/>
                <a:gd name="connsiteX4" fmla="*/ 54769 w 150019"/>
                <a:gd name="connsiteY4" fmla="*/ 157163 h 157163"/>
                <a:gd name="connsiteX0" fmla="*/ 54769 w 166688"/>
                <a:gd name="connsiteY0" fmla="*/ 157163 h 157163"/>
                <a:gd name="connsiteX1" fmla="*/ 0 w 166688"/>
                <a:gd name="connsiteY1" fmla="*/ 71438 h 157163"/>
                <a:gd name="connsiteX2" fmla="*/ 90488 w 166688"/>
                <a:gd name="connsiteY2" fmla="*/ 0 h 157163"/>
                <a:gd name="connsiteX3" fmla="*/ 166688 w 166688"/>
                <a:gd name="connsiteY3" fmla="*/ 73820 h 157163"/>
                <a:gd name="connsiteX4" fmla="*/ 54769 w 166688"/>
                <a:gd name="connsiteY4" fmla="*/ 157163 h 157163"/>
                <a:gd name="connsiteX0" fmla="*/ 54769 w 166688"/>
                <a:gd name="connsiteY0" fmla="*/ 173832 h 173832"/>
                <a:gd name="connsiteX1" fmla="*/ 0 w 166688"/>
                <a:gd name="connsiteY1" fmla="*/ 88107 h 173832"/>
                <a:gd name="connsiteX2" fmla="*/ 102394 w 166688"/>
                <a:gd name="connsiteY2" fmla="*/ 0 h 173832"/>
                <a:gd name="connsiteX3" fmla="*/ 166688 w 166688"/>
                <a:gd name="connsiteY3" fmla="*/ 90489 h 173832"/>
                <a:gd name="connsiteX4" fmla="*/ 54769 w 166688"/>
                <a:gd name="connsiteY4" fmla="*/ 173832 h 17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8" h="173832">
                  <a:moveTo>
                    <a:pt x="54769" y="173832"/>
                  </a:moveTo>
                  <a:lnTo>
                    <a:pt x="0" y="88107"/>
                  </a:lnTo>
                  <a:lnTo>
                    <a:pt x="102394" y="0"/>
                  </a:lnTo>
                  <a:lnTo>
                    <a:pt x="166688" y="90489"/>
                  </a:lnTo>
                  <a:lnTo>
                    <a:pt x="54769" y="173832"/>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7" name="直線コネクタ 126">
              <a:extLst>
                <a:ext uri="{FF2B5EF4-FFF2-40B4-BE49-F238E27FC236}">
                  <a16:creationId xmlns:a16="http://schemas.microsoft.com/office/drawing/2014/main" id="{09632579-DADA-223D-7684-39D1C441E865}"/>
                </a:ext>
              </a:extLst>
            </p:cNvPr>
            <p:cNvCxnSpPr>
              <a:cxnSpLocks/>
            </p:cNvCxnSpPr>
            <p:nvPr/>
          </p:nvCxnSpPr>
          <p:spPr>
            <a:xfrm>
              <a:off x="3427932" y="5725599"/>
              <a:ext cx="111508" cy="1636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角丸四角形 143">
            <a:extLst>
              <a:ext uri="{FF2B5EF4-FFF2-40B4-BE49-F238E27FC236}">
                <a16:creationId xmlns:a16="http://schemas.microsoft.com/office/drawing/2014/main" id="{D6DFDA0D-B6E5-295B-AF8B-56C77FFB534F}"/>
              </a:ext>
            </a:extLst>
          </p:cNvPr>
          <p:cNvSpPr/>
          <p:nvPr/>
        </p:nvSpPr>
        <p:spPr>
          <a:xfrm>
            <a:off x="4692074" y="1525508"/>
            <a:ext cx="2100612" cy="1227186"/>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spcAft>
                <a:spcPts val="600"/>
              </a:spcAft>
              <a:defRPr/>
            </a:pPr>
            <a:r>
              <a:rPr lang="ja-JP" altLang="en-US" sz="1300" b="1" kern="100">
                <a:solidFill>
                  <a:prstClr val="black"/>
                </a:solidFill>
                <a:effectLst>
                  <a:glow rad="38100">
                    <a:schemeClr val="bg1"/>
                  </a:glow>
                </a:effectLst>
                <a:latin typeface="Georgia"/>
                <a:ea typeface="Meiryo UI"/>
                <a:cs typeface="Times New Roman"/>
              </a:rPr>
              <a:t>大阪府管内の維持管理課題</a:t>
            </a:r>
            <a:endParaRPr lang="en-US" altLang="ja-JP" sz="1300" b="1"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ja-JP" altLang="en-US" sz="1100" kern="100">
                <a:solidFill>
                  <a:prstClr val="black"/>
                </a:solidFill>
                <a:effectLst>
                  <a:glow rad="38100">
                    <a:schemeClr val="bg1"/>
                  </a:glow>
                </a:effectLst>
                <a:latin typeface="Georgia"/>
                <a:ea typeface="Meiryo UI"/>
                <a:cs typeface="Times New Roman"/>
              </a:rPr>
              <a:t>施設の老朽化による要補修箇所の増加</a:t>
            </a:r>
            <a:endParaRPr lang="en-US" altLang="ja-JP" sz="1100"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en-US" altLang="ja-JP" sz="1100" kern="100">
                <a:solidFill>
                  <a:prstClr val="black"/>
                </a:solidFill>
                <a:effectLst>
                  <a:glow rad="38100">
                    <a:schemeClr val="bg1"/>
                  </a:glow>
                </a:effectLst>
                <a:latin typeface="Meiryo UI" panose="020B0604030504040204" pitchFamily="50" charset="-128"/>
                <a:ea typeface="Meiryo UI" panose="020B0604030504040204" pitchFamily="50" charset="-128"/>
                <a:cs typeface="Times New Roman"/>
              </a:rPr>
              <a:t>H22</a:t>
            </a:r>
            <a:r>
              <a:rPr lang="ja-JP" altLang="en-US" sz="1100" kern="100">
                <a:solidFill>
                  <a:prstClr val="black"/>
                </a:solidFill>
                <a:effectLst>
                  <a:glow rad="38100">
                    <a:schemeClr val="bg1"/>
                  </a:glow>
                </a:effectLst>
                <a:latin typeface="Georgia"/>
                <a:ea typeface="Meiryo UI"/>
                <a:cs typeface="Times New Roman"/>
              </a:rPr>
              <a:t>の能勢出張所廃止に伴う補修完了まで長時間化</a:t>
            </a:r>
            <a:endParaRPr lang="en-US" altLang="ja-JP" sz="1100" kern="100">
              <a:solidFill>
                <a:prstClr val="black"/>
              </a:solidFill>
              <a:effectLst>
                <a:glow rad="38100">
                  <a:schemeClr val="bg1"/>
                </a:glow>
              </a:effectLst>
              <a:latin typeface="Georgia"/>
              <a:ea typeface="Meiryo UI"/>
              <a:cs typeface="Times New Roman"/>
            </a:endParaRPr>
          </a:p>
        </p:txBody>
      </p:sp>
      <p:sp>
        <p:nvSpPr>
          <p:cNvPr id="99" name="角丸四角形 143">
            <a:extLst>
              <a:ext uri="{FF2B5EF4-FFF2-40B4-BE49-F238E27FC236}">
                <a16:creationId xmlns:a16="http://schemas.microsoft.com/office/drawing/2014/main" id="{9383B6A6-F788-1E90-EAAB-6BC1BA41393C}"/>
              </a:ext>
            </a:extLst>
          </p:cNvPr>
          <p:cNvSpPr/>
          <p:nvPr/>
        </p:nvSpPr>
        <p:spPr>
          <a:xfrm>
            <a:off x="6890200" y="1525507"/>
            <a:ext cx="2100612" cy="1226941"/>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spcAft>
                <a:spcPts val="600"/>
              </a:spcAft>
              <a:defRPr/>
            </a:pPr>
            <a:r>
              <a:rPr lang="ja-JP" altLang="en-US" sz="1300" b="1" kern="100">
                <a:solidFill>
                  <a:prstClr val="black"/>
                </a:solidFill>
                <a:effectLst>
                  <a:glow rad="38100">
                    <a:schemeClr val="bg1"/>
                  </a:glow>
                </a:effectLst>
                <a:latin typeface="Georgia"/>
                <a:ea typeface="Meiryo UI"/>
                <a:cs typeface="Times New Roman"/>
              </a:rPr>
              <a:t>府内市町村の維持管理課題</a:t>
            </a:r>
            <a:endParaRPr lang="en-US" altLang="ja-JP" sz="1300" b="1"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ja-JP" altLang="en-US" sz="1100" kern="100">
                <a:solidFill>
                  <a:prstClr val="black"/>
                </a:solidFill>
                <a:effectLst>
                  <a:glow rad="38100">
                    <a:schemeClr val="bg1"/>
                  </a:glow>
                </a:effectLst>
                <a:latin typeface="Georgia"/>
                <a:ea typeface="Meiryo UI"/>
                <a:cs typeface="Times New Roman"/>
              </a:rPr>
              <a:t>技術職員の不足、インフラ老朽化によるサービスベルの低下</a:t>
            </a:r>
            <a:endParaRPr lang="en-US" altLang="ja-JP" sz="1100"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ja-JP" altLang="en-US" sz="1100" kern="100">
                <a:solidFill>
                  <a:prstClr val="black"/>
                </a:solidFill>
                <a:effectLst>
                  <a:glow rad="38100">
                    <a:schemeClr val="bg1"/>
                  </a:glow>
                </a:effectLst>
                <a:latin typeface="Georgia"/>
                <a:ea typeface="Meiryo UI"/>
                <a:cs typeface="Times New Roman"/>
              </a:rPr>
              <a:t>群マネの取組の開始（泉州地域での応募・選定）</a:t>
            </a:r>
            <a:endParaRPr lang="en-US" altLang="ja-JP" sz="1100" kern="100">
              <a:solidFill>
                <a:prstClr val="black"/>
              </a:solidFill>
              <a:effectLst>
                <a:glow rad="38100">
                  <a:schemeClr val="bg1"/>
                </a:glow>
              </a:effectLst>
              <a:latin typeface="Georgia"/>
              <a:ea typeface="Meiryo UI"/>
              <a:cs typeface="Times New Roman"/>
            </a:endParaRPr>
          </a:p>
        </p:txBody>
      </p:sp>
      <p:sp>
        <p:nvSpPr>
          <p:cNvPr id="128" name="正方形/長方形 11">
            <a:extLst>
              <a:ext uri="{FF2B5EF4-FFF2-40B4-BE49-F238E27FC236}">
                <a16:creationId xmlns:a16="http://schemas.microsoft.com/office/drawing/2014/main" id="{B86C41D6-B82B-462A-91DF-7810A913DD5D}"/>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7649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C5CC7EAC-5E23-48C0-93B7-9E04BB1D445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B9566B5-895C-451E-B64C-83AC24678EF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6540C48A-E490-4DA9-94D0-CDDCF762A774}"/>
              </a:ext>
            </a:extLst>
          </p:cNvPr>
          <p:cNvSpPr/>
          <p:nvPr/>
        </p:nvSpPr>
        <p:spPr>
          <a:xfrm>
            <a:off x="105931" y="87695"/>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７ </a:t>
            </a:r>
            <a:r>
              <a:rPr lang="ja-JP" sz="2400" b="1">
                <a:solidFill>
                  <a:schemeClr val="bg1"/>
                </a:solidFill>
                <a:latin typeface="Meiryo UI"/>
                <a:ea typeface="Meiryo UI"/>
                <a:cs typeface="Meiryo UI" pitchFamily="50" charset="-128"/>
              </a:rPr>
              <a:t>全体検討部会の意見と基本方針への反映</a:t>
            </a:r>
            <a:endParaRPr lang="ja-JP" sz="2400">
              <a:solidFill>
                <a:schemeClr val="bg1"/>
              </a:solidFill>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F164600C-1EEE-4D46-B69B-7EA3CB00BE97}"/>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14" name="角丸四角形 143">
            <a:extLst>
              <a:ext uri="{FF2B5EF4-FFF2-40B4-BE49-F238E27FC236}">
                <a16:creationId xmlns:a16="http://schemas.microsoft.com/office/drawing/2014/main" id="{77A506AF-3BA2-45E9-934A-D599A65CCCDE}"/>
              </a:ext>
            </a:extLst>
          </p:cNvPr>
          <p:cNvSpPr/>
          <p:nvPr/>
        </p:nvSpPr>
        <p:spPr>
          <a:xfrm>
            <a:off x="350272" y="875924"/>
            <a:ext cx="8428829" cy="341123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defRPr/>
            </a:pPr>
            <a:r>
              <a:rPr lang="ja-JP" altLang="en-US" sz="1600" b="1" kern="100">
                <a:solidFill>
                  <a:prstClr val="black"/>
                </a:solidFill>
                <a:latin typeface="Meiryo UI"/>
                <a:ea typeface="Meiryo UI"/>
                <a:cs typeface="Times New Roman"/>
              </a:rPr>
              <a:t>○</a:t>
            </a:r>
            <a:r>
              <a:rPr lang="ja-JP" altLang="en-US" sz="1600" b="1" i="0" u="none" strike="noStrike" baseline="0">
                <a:solidFill>
                  <a:srgbClr val="000000"/>
                </a:solidFill>
                <a:latin typeface="Meiryo UI"/>
                <a:ea typeface="Meiryo UI"/>
              </a:rPr>
              <a:t>持続可能な維持管理の仕組みづくり</a:t>
            </a:r>
            <a:endParaRPr lang="ja-JP" altLang="en-US" sz="1600" b="1" kern="100">
              <a:solidFill>
                <a:prstClr val="black"/>
              </a:solidFill>
              <a:latin typeface="Meiryo UI"/>
              <a:ea typeface="Meiryo UI"/>
              <a:cs typeface="Times New Roman"/>
            </a:endParaRPr>
          </a:p>
        </p:txBody>
      </p:sp>
      <p:graphicFrame>
        <p:nvGraphicFramePr>
          <p:cNvPr id="15" name="表 14">
            <a:extLst>
              <a:ext uri="{FF2B5EF4-FFF2-40B4-BE49-F238E27FC236}">
                <a16:creationId xmlns:a16="http://schemas.microsoft.com/office/drawing/2014/main" id="{CAE4F774-839C-48F3-ADAD-8B8D80996670}"/>
              </a:ext>
            </a:extLst>
          </p:cNvPr>
          <p:cNvGraphicFramePr>
            <a:graphicFrameLocks noGrp="1"/>
          </p:cNvGraphicFramePr>
          <p:nvPr>
            <p:extLst>
              <p:ext uri="{D42A27DB-BD31-4B8C-83A1-F6EECF244321}">
                <p14:modId xmlns:p14="http://schemas.microsoft.com/office/powerpoint/2010/main" val="3790595477"/>
              </p:ext>
            </p:extLst>
          </p:nvPr>
        </p:nvGraphicFramePr>
        <p:xfrm>
          <a:off x="538904" y="1295110"/>
          <a:ext cx="8036409" cy="2816562"/>
        </p:xfrm>
        <a:graphic>
          <a:graphicData uri="http://schemas.openxmlformats.org/drawingml/2006/table">
            <a:tbl>
              <a:tblPr firstRow="1" bandRow="1">
                <a:tableStyleId>{5C22544A-7EE6-4342-B048-85BDC9FD1C3A}</a:tableStyleId>
              </a:tblPr>
              <a:tblGrid>
                <a:gridCol w="3979206">
                  <a:extLst>
                    <a:ext uri="{9D8B030D-6E8A-4147-A177-3AD203B41FA5}">
                      <a16:colId xmlns:a16="http://schemas.microsoft.com/office/drawing/2014/main" val="584571931"/>
                    </a:ext>
                  </a:extLst>
                </a:gridCol>
                <a:gridCol w="4057203">
                  <a:extLst>
                    <a:ext uri="{9D8B030D-6E8A-4147-A177-3AD203B41FA5}">
                      <a16:colId xmlns:a16="http://schemas.microsoft.com/office/drawing/2014/main" val="331355755"/>
                    </a:ext>
                  </a:extLst>
                </a:gridCol>
              </a:tblGrid>
              <a:tr h="265747">
                <a:tc>
                  <a:txBody>
                    <a:bodyPr/>
                    <a:lstStyle/>
                    <a:p>
                      <a:pPr algn="ctr">
                        <a:lnSpc>
                          <a:spcPct val="100000"/>
                        </a:lnSpc>
                      </a:pPr>
                      <a:r>
                        <a:rPr kumimoji="1" lang="ja-JP" altLang="en-US" sz="11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buNone/>
                      </a:pPr>
                      <a:r>
                        <a:rPr lang="ja-JP" sz="1100" b="0" i="0" u="none" strike="noStrike" noProof="0">
                          <a:solidFill>
                            <a:schemeClr val="tx1"/>
                          </a:solidFill>
                          <a:latin typeface="Meiryo UI"/>
                          <a:ea typeface="Meiryo UI"/>
                        </a:rPr>
                        <a:t>基本方針へ反映する要素</a:t>
                      </a:r>
                      <a:endParaRPr kumimoji="1" lang="ja-JP" altLang="en-US" sz="11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5062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solidFill>
                            <a:schemeClr val="tx1"/>
                          </a:solidFill>
                          <a:latin typeface="Meiryo UI"/>
                          <a:ea typeface="Meiryo UI"/>
                        </a:rPr>
                        <a:t>施設や分野を横断的に見る意義やメリットを明文化</a:t>
                      </a:r>
                      <a:r>
                        <a:rPr kumimoji="1" lang="ja-JP" altLang="en-US" sz="1200" b="0" u="none">
                          <a:latin typeface="Meiryo UI"/>
                          <a:ea typeface="Meiryo UI"/>
                        </a:rPr>
                        <a:t>する必要があるのではないか。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200" b="1" u="sng">
                          <a:latin typeface="Meiryo UI"/>
                          <a:ea typeface="Meiryo UI"/>
                        </a:rPr>
                        <a:t>●</a:t>
                      </a:r>
                      <a:r>
                        <a:rPr kumimoji="1" lang="ja-JP" altLang="en-US" sz="1200" b="1" u="sng">
                          <a:solidFill>
                            <a:schemeClr val="tx1"/>
                          </a:solidFill>
                          <a:latin typeface="Meiryo UI"/>
                          <a:ea typeface="Meiryo UI"/>
                        </a:rPr>
                        <a:t>施設・分野横断の意義やメリットの整理</a:t>
                      </a:r>
                      <a:endParaRPr lang="en-US" altLang="ja-JP" sz="1200" u="none">
                        <a:latin typeface="Meiryo UI"/>
                        <a:ea typeface="Meiryo UI"/>
                      </a:endParaRPr>
                    </a:p>
                    <a:p>
                      <a:pPr marL="171450" lvl="0" indent="-171450" algn="just">
                        <a:buFont typeface="Arial"/>
                        <a:buChar char="•"/>
                      </a:pPr>
                      <a:r>
                        <a:rPr lang="ja-JP" altLang="en-US" sz="1200" b="0" u="none">
                          <a:solidFill>
                            <a:schemeClr val="tx1"/>
                          </a:solidFill>
                          <a:latin typeface="Meiryo UI"/>
                          <a:ea typeface="Meiryo UI"/>
                        </a:rPr>
                        <a:t>施設毎における維持管理水準・優先度・更新の考え方や捉え方を分野横断的に俯瞰することにより、各施設の特性を深く理解し、管理する施設全体の最適化を目指しているところ。管理水準等を見直す際、各分野の状況を確認することなどで、整合性を図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060259"/>
                  </a:ext>
                </a:extLst>
              </a:tr>
              <a:tr h="104451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a:latin typeface="Meiryo UI"/>
                          <a:ea typeface="Meiryo UI"/>
                        </a:rPr>
                        <a:t>現状では府が技術を取りに行くことが多いが、</a:t>
                      </a:r>
                      <a:r>
                        <a:rPr kumimoji="1" lang="ja-JP" altLang="en-US" sz="1200" b="1" u="sng">
                          <a:latin typeface="Meiryo UI"/>
                          <a:ea typeface="Meiryo UI"/>
                        </a:rPr>
                        <a:t>使える技術をいかに引き込むかが重要</a:t>
                      </a:r>
                      <a:r>
                        <a:rPr kumimoji="1" lang="ja-JP" altLang="en-US" sz="1200" b="0" u="none">
                          <a:latin typeface="Meiryo UI"/>
                          <a:ea typeface="Meiryo UI"/>
                        </a:rPr>
                        <a:t>である。</a:t>
                      </a:r>
                    </a:p>
                    <a:p>
                      <a:pPr marL="0" marR="0" lvl="0" indent="0" algn="just">
                        <a:lnSpc>
                          <a:spcPct val="100000"/>
                        </a:lnSpc>
                        <a:spcBef>
                          <a:spcPts val="0"/>
                        </a:spcBef>
                        <a:spcAft>
                          <a:spcPts val="0"/>
                        </a:spcAft>
                        <a:buNone/>
                      </a:pPr>
                      <a:r>
                        <a:rPr lang="ja-JP" sz="1200" b="0" i="0" u="none" strike="noStrike" noProof="0">
                          <a:solidFill>
                            <a:srgbClr val="000000"/>
                          </a:solidFill>
                          <a:latin typeface="Meiryo UI"/>
                          <a:ea typeface="Meiryo UI"/>
                        </a:rPr>
                        <a:t>大学教員としては、常に研究材料を探しているため、</a:t>
                      </a:r>
                      <a:r>
                        <a:rPr lang="ja-JP" sz="1200" b="1" i="0" u="sng" strike="noStrike" noProof="0">
                          <a:solidFill>
                            <a:srgbClr val="000000"/>
                          </a:solidFill>
                          <a:latin typeface="Meiryo UI"/>
                          <a:ea typeface="Meiryo UI"/>
                        </a:rPr>
                        <a:t>府のニーズなどを大学側へ積極的に宣伝していただきたい</a:t>
                      </a:r>
                      <a:r>
                        <a:rPr lang="ja-JP" sz="1200" b="0" i="0" u="none" strike="noStrike" noProof="0">
                          <a:solidFill>
                            <a:srgbClr val="000000"/>
                          </a:solidFill>
                          <a:latin typeface="Meiryo UI"/>
                          <a:ea typeface="Meiryo UI"/>
                        </a:rPr>
                        <a:t>。</a:t>
                      </a:r>
                      <a:endParaRPr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latin typeface="Meiryo UI"/>
                          <a:ea typeface="Meiryo UI"/>
                        </a:rPr>
                        <a:t>●</a:t>
                      </a:r>
                      <a:r>
                        <a:rPr kumimoji="1" lang="ja-JP" altLang="en-US" sz="1200" b="1" u="sng">
                          <a:solidFill>
                            <a:schemeClr val="tx1"/>
                          </a:solidFill>
                          <a:latin typeface="Meiryo UI"/>
                          <a:ea typeface="Meiryo UI"/>
                        </a:rPr>
                        <a:t>新技術活用の仕組み拡充</a:t>
                      </a:r>
                      <a:endParaRPr lang="en-US" altLang="ja-JP" sz="1200" b="1" u="sng">
                        <a:solidFill>
                          <a:schemeClr val="tx1"/>
                        </a:solidFill>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997076"/>
                  </a:ext>
                </a:extLst>
              </a:tr>
            </a:tbl>
          </a:graphicData>
        </a:graphic>
      </p:graphicFrame>
      <p:sp>
        <p:nvSpPr>
          <p:cNvPr id="3" name="スライド番号プレースホルダー 2">
            <a:extLst>
              <a:ext uri="{FF2B5EF4-FFF2-40B4-BE49-F238E27FC236}">
                <a16:creationId xmlns:a16="http://schemas.microsoft.com/office/drawing/2014/main" id="{9CEED584-08B3-8861-E2C1-FAC9CE5365A5}"/>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 name="正方形/長方形 11">
            <a:extLst>
              <a:ext uri="{FF2B5EF4-FFF2-40B4-BE49-F238E27FC236}">
                <a16:creationId xmlns:a16="http://schemas.microsoft.com/office/drawing/2014/main" id="{95DBDA53-3960-0DF3-8292-D4D5E18B0EC1}"/>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3777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90488"/>
            <a:ext cx="7381875" cy="461665"/>
          </a:xfrm>
          <a:prstGeom prst="rect">
            <a:avLst/>
          </a:prstGeom>
        </p:spPr>
        <p:txBody>
          <a:bodyPr lIns="91440" tIns="45720" rIns="91440" bIns="45720" anchor="t">
            <a:spAutoFit/>
          </a:bodyPr>
          <a:lstStyle/>
          <a:p>
            <a:pPr>
              <a:defRPr/>
            </a:pPr>
            <a:r>
              <a:rPr lang="ja-JP" altLang="en-US" sz="2400" b="1">
                <a:solidFill>
                  <a:prstClr val="white"/>
                </a:solidFill>
                <a:latin typeface="Meiryo UI"/>
                <a:ea typeface="Meiryo UI"/>
                <a:cs typeface="Meiryo UI" pitchFamily="50" charset="-128"/>
              </a:rPr>
              <a:t>３</a:t>
            </a: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 　 </a:t>
            </a:r>
            <a:r>
              <a:rPr lang="ja-JP" altLang="en-US" sz="2400" b="1">
                <a:solidFill>
                  <a:srgbClr val="F79646"/>
                </a:solidFill>
                <a:latin typeface="Meiryo UI"/>
                <a:ea typeface="Meiryo UI"/>
                <a:cs typeface="Meiryo UI" pitchFamily="50" charset="-128"/>
              </a:rPr>
              <a:t>８</a:t>
            </a: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　</a:t>
            </a:r>
            <a:r>
              <a:rPr lang="ja-JP" sz="2400" b="1">
                <a:solidFill>
                  <a:prstClr val="white"/>
                </a:solidFill>
                <a:latin typeface="Meiryo UI"/>
                <a:ea typeface="Meiryo UI"/>
                <a:cs typeface="Calibri"/>
              </a:rPr>
              <a:t>持続可能</a:t>
            </a:r>
            <a:r>
              <a:rPr kumimoji="1" lang="ja-JP" sz="2400" b="1" i="0" u="none" strike="noStrike" kern="1200" cap="none" spc="0" normalizeH="0" baseline="0" noProof="0">
                <a:ln>
                  <a:noFill/>
                </a:ln>
                <a:solidFill>
                  <a:prstClr val="white"/>
                </a:solidFill>
                <a:effectLst/>
                <a:uLnTx/>
                <a:uFillTx/>
                <a:latin typeface="Meiryo UI"/>
                <a:ea typeface="Meiryo UI"/>
                <a:cs typeface="Calibri"/>
              </a:rPr>
              <a:t>な</a:t>
            </a:r>
            <a:r>
              <a:rPr lang="ja-JP" sz="2400" b="1">
                <a:solidFill>
                  <a:prstClr val="white"/>
                </a:solidFill>
                <a:latin typeface="Meiryo UI"/>
                <a:ea typeface="Meiryo UI"/>
                <a:cs typeface="Calibri"/>
              </a:rPr>
              <a:t>維持管理の仕組みづくり</a:t>
            </a:r>
            <a:r>
              <a:rPr lang="ja-JP" altLang="en-US" sz="2400" b="1">
                <a:solidFill>
                  <a:prstClr val="white"/>
                </a:solidFill>
                <a:latin typeface="Meiryo UI"/>
                <a:ea typeface="Meiryo UI"/>
                <a:cs typeface="Calibri"/>
              </a:rPr>
              <a:t>のまとめ</a:t>
            </a:r>
            <a:endParaRPr lang="en-US" altLang="ja-JP" sz="2400" b="1">
              <a:solidFill>
                <a:prstClr val="white"/>
              </a:solidFill>
              <a:latin typeface="Meiryo UI"/>
              <a:ea typeface="Meiryo UI"/>
              <a:cs typeface="Calibri"/>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6038B9AF-8CEA-42AF-BD69-C62799E0CD69}"/>
              </a:ext>
            </a:extLst>
          </p:cNvPr>
          <p:cNvSpPr txBox="1"/>
          <p:nvPr/>
        </p:nvSpPr>
        <p:spPr>
          <a:xfrm>
            <a:off x="7264" y="768758"/>
            <a:ext cx="9147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a:ea typeface="Meiryo UI"/>
                <a:cs typeface="Calibri"/>
              </a:rPr>
              <a:t>～基本方針へ反映する要素のまとめ</a:t>
            </a:r>
            <a:r>
              <a:rPr lang="ja-JP" altLang="en-US" sz="1600" b="1">
                <a:solidFill>
                  <a:prstClr val="black"/>
                </a:solidFill>
                <a:latin typeface="Meiryo UI"/>
                <a:ea typeface="Meiryo UI"/>
                <a:cs typeface="Calibri"/>
              </a:rPr>
              <a:t>（今後の取組・検討（案））</a:t>
            </a:r>
            <a:r>
              <a:rPr kumimoji="1" lang="ja-JP" altLang="en-US" sz="1600" b="1" i="0" u="none" strike="noStrike" kern="1200" cap="none" spc="0" normalizeH="0" baseline="0" noProof="0">
                <a:ln>
                  <a:noFill/>
                </a:ln>
                <a:solidFill>
                  <a:prstClr val="black"/>
                </a:solidFill>
                <a:effectLst/>
                <a:uLnTx/>
                <a:uFillTx/>
                <a:latin typeface="Meiryo UI"/>
                <a:ea typeface="Meiryo UI"/>
                <a:cs typeface="Calibri"/>
              </a:rPr>
              <a:t>～</a:t>
            </a:r>
            <a:endParaRPr lang="ja-JP"/>
          </a:p>
        </p:txBody>
      </p:sp>
      <p:sp>
        <p:nvSpPr>
          <p:cNvPr id="15" name="テキスト ボックス 14">
            <a:extLst>
              <a:ext uri="{FF2B5EF4-FFF2-40B4-BE49-F238E27FC236}">
                <a16:creationId xmlns:a16="http://schemas.microsoft.com/office/drawing/2014/main" id="{07BC0C67-7B2C-4D69-A9C2-53CEADCC8328}"/>
              </a:ext>
            </a:extLst>
          </p:cNvPr>
          <p:cNvSpPr txBox="1"/>
          <p:nvPr/>
        </p:nvSpPr>
        <p:spPr>
          <a:xfrm>
            <a:off x="273039" y="1270776"/>
            <a:ext cx="8597922" cy="93102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defRPr/>
            </a:pPr>
            <a:r>
              <a:rPr lang="ja-JP" altLang="en-US" sz="1100" dirty="0">
                <a:solidFill>
                  <a:prstClr val="black"/>
                </a:solidFill>
                <a:latin typeface="Meiryo UI"/>
                <a:ea typeface="Meiryo UI"/>
                <a:cs typeface="Calibri"/>
              </a:rPr>
              <a:t>・ </a:t>
            </a:r>
            <a:r>
              <a:rPr lang="ja-JP" sz="1100" dirty="0">
                <a:solidFill>
                  <a:prstClr val="black"/>
                </a:solidFill>
                <a:latin typeface="Meiryo UI"/>
                <a:ea typeface="Meiryo UI"/>
                <a:cs typeface="Calibri"/>
              </a:rPr>
              <a:t>維持管理</a:t>
            </a:r>
            <a:r>
              <a:rPr lang="en-US" altLang="ja-JP" sz="1100" dirty="0">
                <a:solidFill>
                  <a:prstClr val="black"/>
                </a:solidFill>
                <a:latin typeface="Meiryo UI"/>
                <a:ea typeface="Meiryo UI"/>
                <a:cs typeface="Calibri"/>
              </a:rPr>
              <a:t>DB</a:t>
            </a:r>
            <a:r>
              <a:rPr lang="ja-JP" sz="1100" dirty="0">
                <a:solidFill>
                  <a:prstClr val="black"/>
                </a:solidFill>
                <a:latin typeface="Meiryo UI"/>
                <a:ea typeface="Meiryo UI"/>
                <a:cs typeface="Calibri"/>
              </a:rPr>
              <a:t>の有効活用・蓄積の徹底と</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データ</a:t>
            </a:r>
            <a:r>
              <a:rPr lang="ja-JP" sz="1100" dirty="0">
                <a:solidFill>
                  <a:prstClr val="black"/>
                </a:solidFill>
                <a:latin typeface="Meiryo UI"/>
                <a:ea typeface="Meiryo UI"/>
                <a:cs typeface="Calibri"/>
              </a:rPr>
              <a:t>分析に基づく予防保全のレベルアップ</a:t>
            </a:r>
            <a:endParaRPr lang="en-US" altLang="ja-JP" sz="1100" dirty="0">
              <a:solidFill>
                <a:prstClr val="black"/>
              </a:solidFill>
              <a:latin typeface="Meiryo UI" panose="020B0604030504040204" pitchFamily="50" charset="-128"/>
              <a:ea typeface="Meiryo UI" panose="020B0604030504040204" pitchFamily="50" charset="-128"/>
              <a:cs typeface="Calibri"/>
            </a:endParaRPr>
          </a:p>
          <a:p>
            <a:pPr>
              <a:defRPr/>
            </a:pPr>
            <a:r>
              <a:rPr lang="ja-JP" sz="1100" dirty="0">
                <a:solidFill>
                  <a:prstClr val="black"/>
                </a:solidFill>
                <a:latin typeface="Meiryo UI"/>
                <a:ea typeface="Meiryo UI"/>
                <a:cs typeface="Calibri"/>
              </a:rPr>
              <a:t>・</a:t>
            </a:r>
            <a:r>
              <a:rPr lang="ja-JP" altLang="en-US" sz="1100" dirty="0">
                <a:solidFill>
                  <a:prstClr val="black"/>
                </a:solidFill>
                <a:latin typeface="Meiryo UI"/>
                <a:ea typeface="Meiryo UI"/>
                <a:cs typeface="Calibri"/>
              </a:rPr>
              <a:t> </a:t>
            </a:r>
            <a:r>
              <a:rPr lang="ja-JP" sz="1100" dirty="0">
                <a:solidFill>
                  <a:prstClr val="black"/>
                </a:solidFill>
                <a:latin typeface="Meiryo UI"/>
                <a:ea typeface="Meiryo UI"/>
                <a:cs typeface="Calibri"/>
              </a:rPr>
              <a:t>府管理施設はもとより、地域</a:t>
            </a:r>
            <a:r>
              <a:rPr lang="en-US" altLang="ja-JP" sz="1100" dirty="0">
                <a:solidFill>
                  <a:prstClr val="black"/>
                </a:solidFill>
                <a:latin typeface="Meiryo UI"/>
                <a:ea typeface="Meiryo UI"/>
                <a:cs typeface="Calibri"/>
              </a:rPr>
              <a:t>PF</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を</a:t>
            </a:r>
            <a:r>
              <a:rPr lang="ja-JP" sz="1100" dirty="0">
                <a:solidFill>
                  <a:prstClr val="black"/>
                </a:solidFill>
                <a:latin typeface="Meiryo UI"/>
                <a:ea typeface="Meiryo UI"/>
                <a:cs typeface="Calibri"/>
              </a:rPr>
              <a:t>通じ</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た、</a:t>
            </a:r>
            <a:r>
              <a:rPr lang="ja-JP" sz="1100" dirty="0">
                <a:solidFill>
                  <a:prstClr val="black"/>
                </a:solidFill>
                <a:latin typeface="Meiryo UI"/>
                <a:ea typeface="Meiryo UI"/>
                <a:cs typeface="Calibri"/>
              </a:rPr>
              <a:t>市町村のニーズの把握（随時）</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により、</a:t>
            </a:r>
            <a:r>
              <a:rPr lang="ja-JP" sz="1100" dirty="0">
                <a:solidFill>
                  <a:prstClr val="black"/>
                </a:solidFill>
                <a:latin typeface="Meiryo UI"/>
                <a:ea typeface="Meiryo UI"/>
                <a:cs typeface="Calibri"/>
              </a:rPr>
              <a:t>さらに使用しやすいシステムへの改修</a:t>
            </a:r>
            <a:endParaRPr lang="en-US" altLang="ja-JP" sz="1100" dirty="0">
              <a:solidFill>
                <a:prstClr val="black"/>
              </a:solidFill>
              <a:latin typeface="Meiryo UI" panose="020B0604030504040204" pitchFamily="50" charset="-128"/>
              <a:ea typeface="Meiryo UI" panose="020B0604030504040204" pitchFamily="50" charset="-128"/>
              <a:cs typeface="Calibri"/>
            </a:endParaRPr>
          </a:p>
          <a:p>
            <a:pPr>
              <a:defRPr/>
            </a:pPr>
            <a:r>
              <a:rPr lang="ja-JP" altLang="en-US" sz="1100" dirty="0">
                <a:solidFill>
                  <a:prstClr val="black"/>
                </a:solidFill>
                <a:latin typeface="Meiryo UI"/>
                <a:ea typeface="Meiryo UI"/>
                <a:cs typeface="Calibri"/>
              </a:rPr>
              <a:t>・ </a:t>
            </a:r>
            <a:r>
              <a:rPr lang="ja-JP" sz="1100" dirty="0">
                <a:solidFill>
                  <a:prstClr val="black"/>
                </a:solidFill>
                <a:latin typeface="Meiryo UI"/>
                <a:ea typeface="Meiryo UI"/>
                <a:cs typeface="Calibri"/>
              </a:rPr>
              <a:t>民間等</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の</a:t>
            </a:r>
            <a:r>
              <a:rPr lang="ja-JP" sz="1100" dirty="0">
                <a:solidFill>
                  <a:prstClr val="black"/>
                </a:solidFill>
                <a:latin typeface="Meiryo UI"/>
                <a:ea typeface="Meiryo UI"/>
                <a:cs typeface="Calibri"/>
              </a:rPr>
              <a:t>技術動向（</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どの</a:t>
            </a:r>
            <a:r>
              <a:rPr lang="ja-JP" sz="1100" dirty="0">
                <a:solidFill>
                  <a:prstClr val="black"/>
                </a:solidFill>
                <a:latin typeface="Meiryo UI"/>
                <a:ea typeface="Meiryo UI"/>
                <a:cs typeface="Calibri"/>
              </a:rPr>
              <a:t>ようなデータで、何が出来るか＝シーズ）</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に</a:t>
            </a:r>
            <a:r>
              <a:rPr lang="ja-JP" sz="1100" dirty="0">
                <a:solidFill>
                  <a:prstClr val="black"/>
                </a:solidFill>
                <a:latin typeface="Meiryo UI"/>
                <a:ea typeface="Meiryo UI"/>
                <a:cs typeface="Calibri"/>
              </a:rPr>
              <a:t>ついて引き続き調査し、</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活用</a:t>
            </a:r>
            <a:r>
              <a:rPr lang="ja-JP" sz="1100" dirty="0">
                <a:solidFill>
                  <a:prstClr val="black"/>
                </a:solidFill>
                <a:latin typeface="Meiryo UI"/>
                <a:ea typeface="Meiryo UI"/>
                <a:cs typeface="Calibri"/>
              </a:rPr>
              <a:t>を検討</a:t>
            </a:r>
            <a:endParaRPr lang="en-US" altLang="ja-JP" sz="1100" dirty="0">
              <a:solidFill>
                <a:prstClr val="black"/>
              </a:solidFill>
              <a:latin typeface="Meiryo UI"/>
              <a:ea typeface="Meiryo UI"/>
              <a:cs typeface="Calibri"/>
            </a:endParaRPr>
          </a:p>
          <a:p>
            <a:pPr>
              <a:defRPr/>
            </a:pPr>
            <a:r>
              <a:rPr lang="ja-JP" altLang="en-US" sz="1100" dirty="0">
                <a:solidFill>
                  <a:srgbClr val="000000"/>
                </a:solidFill>
                <a:latin typeface="Meiryo UI"/>
                <a:ea typeface="Meiryo UI"/>
                <a:cs typeface="Times New Roman"/>
              </a:rPr>
              <a:t>・ データ入力の効率化・省力化のためのDXを検討</a:t>
            </a: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 name="四角形: 角を丸くする 1">
            <a:extLst>
              <a:ext uri="{FF2B5EF4-FFF2-40B4-BE49-F238E27FC236}">
                <a16:creationId xmlns:a16="http://schemas.microsoft.com/office/drawing/2014/main" id="{E4A1E3BF-D340-40A2-8F1C-DE8379A2EBA2}"/>
              </a:ext>
            </a:extLst>
          </p:cNvPr>
          <p:cNvSpPr/>
          <p:nvPr/>
        </p:nvSpPr>
        <p:spPr>
          <a:xfrm>
            <a:off x="421768" y="1146147"/>
            <a:ext cx="3119291" cy="2447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sz="1200" b="1">
                <a:solidFill>
                  <a:schemeClr val="bg1"/>
                </a:solidFill>
                <a:latin typeface="Meiryo UI"/>
                <a:ea typeface="Meiryo UI"/>
                <a:cs typeface="Calibri"/>
              </a:rPr>
              <a:t>データ蓄積・管理体制の確立</a:t>
            </a:r>
            <a:endParaRPr lang="ja-JP" sz="1200" b="1" i="0" u="none" strike="noStrike" kern="1200" cap="none" spc="0" normalizeH="0" baseline="0" noProof="0">
              <a:ln>
                <a:noFill/>
              </a:ln>
              <a:solidFill>
                <a:schemeClr val="bg1"/>
              </a:solidFill>
              <a:effectLst/>
              <a:uLnTx/>
              <a:uFillTx/>
              <a:latin typeface="Meiryo UI"/>
              <a:ea typeface="Meiryo UI"/>
              <a:cs typeface="Calibri"/>
            </a:endParaRPr>
          </a:p>
        </p:txBody>
      </p:sp>
      <p:grpSp>
        <p:nvGrpSpPr>
          <p:cNvPr id="9" name="グループ化 8">
            <a:extLst>
              <a:ext uri="{FF2B5EF4-FFF2-40B4-BE49-F238E27FC236}">
                <a16:creationId xmlns:a16="http://schemas.microsoft.com/office/drawing/2014/main" id="{A82156CC-A0B6-43E4-AE87-6A91EDD345C5}"/>
              </a:ext>
            </a:extLst>
          </p:cNvPr>
          <p:cNvGrpSpPr/>
          <p:nvPr/>
        </p:nvGrpSpPr>
        <p:grpSpPr>
          <a:xfrm>
            <a:off x="273037" y="3157054"/>
            <a:ext cx="8597922" cy="888497"/>
            <a:chOff x="273039" y="2069841"/>
            <a:chExt cx="8597922" cy="888497"/>
          </a:xfrm>
        </p:grpSpPr>
        <p:sp>
          <p:nvSpPr>
            <p:cNvPr id="16" name="テキスト ボックス 15">
              <a:extLst>
                <a:ext uri="{FF2B5EF4-FFF2-40B4-BE49-F238E27FC236}">
                  <a16:creationId xmlns:a16="http://schemas.microsoft.com/office/drawing/2014/main" id="{EF2CEE53-571C-4F4F-9FD7-04E572B4A5A9}"/>
                </a:ext>
              </a:extLst>
            </p:cNvPr>
            <p:cNvSpPr txBox="1"/>
            <p:nvPr/>
          </p:nvSpPr>
          <p:spPr>
            <a:xfrm>
              <a:off x="273039" y="2196591"/>
              <a:ext cx="8597922" cy="761747"/>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defRPr/>
              </a:pPr>
              <a:r>
                <a:rPr lang="ja-JP" altLang="en-US" sz="1100">
                  <a:solidFill>
                    <a:prstClr val="black"/>
                  </a:solidFill>
                  <a:latin typeface="Calibri"/>
                  <a:ea typeface="Meiryo UI"/>
                  <a:cs typeface="Calibri"/>
                </a:rPr>
                <a:t>・　</a:t>
              </a:r>
              <a:r>
                <a:rPr lang="ja-JP" sz="1100">
                  <a:solidFill>
                    <a:prstClr val="black"/>
                  </a:solidFill>
                  <a:latin typeface="Calibri"/>
                  <a:ea typeface="Meiryo UI"/>
                  <a:cs typeface="Calibri"/>
                </a:rPr>
                <a:t>様々な機会を通して、管理者ニ</a:t>
              </a:r>
              <a:r>
                <a:rPr kumimoji="1" lang="ja-JP" sz="1100" b="0" i="0" u="none" strike="noStrike" kern="1200" cap="none" spc="0" normalizeH="0" baseline="0" noProof="0">
                  <a:ln>
                    <a:noFill/>
                  </a:ln>
                  <a:solidFill>
                    <a:prstClr val="black"/>
                  </a:solidFill>
                  <a:effectLst/>
                  <a:uLnTx/>
                  <a:uFillTx/>
                  <a:latin typeface="Calibri"/>
                  <a:ea typeface="Meiryo UI"/>
                  <a:cs typeface="Calibri"/>
                </a:rPr>
                <a:t>ー</a:t>
              </a:r>
              <a:r>
                <a:rPr lang="ja-JP" sz="1100">
                  <a:solidFill>
                    <a:prstClr val="black"/>
                  </a:solidFill>
                  <a:latin typeface="Calibri"/>
                  <a:ea typeface="Meiryo UI"/>
                  <a:cs typeface="Calibri"/>
                </a:rPr>
                <a:t>ズ</a:t>
              </a:r>
              <a:r>
                <a:rPr lang="ja-JP" altLang="en-US" sz="1100">
                  <a:solidFill>
                    <a:prstClr val="black"/>
                  </a:solidFill>
                  <a:latin typeface="Calibri"/>
                  <a:ea typeface="Meiryo UI"/>
                  <a:cs typeface="Calibri"/>
                </a:rPr>
                <a:t>の発信や技術シーズを知る機会を広げ</a:t>
              </a:r>
              <a:r>
                <a:rPr lang="ja-JP" sz="1100">
                  <a:solidFill>
                    <a:prstClr val="black"/>
                  </a:solidFill>
                  <a:latin typeface="Calibri"/>
                  <a:ea typeface="Meiryo UI"/>
                  <a:cs typeface="Calibri"/>
                </a:rPr>
                <a:t>て</a:t>
              </a:r>
              <a:r>
                <a:rPr lang="ja-JP" altLang="en-US" sz="1100">
                  <a:solidFill>
                    <a:prstClr val="black"/>
                  </a:solidFill>
                  <a:latin typeface="Calibri"/>
                  <a:ea typeface="Meiryo UI"/>
                  <a:cs typeface="Calibri"/>
                </a:rPr>
                <a:t>いく</a:t>
              </a:r>
              <a:r>
                <a:rPr lang="ja-JP" altLang="en-US" sz="1100">
                  <a:solidFill>
                    <a:prstClr val="black"/>
                  </a:solidFill>
                  <a:latin typeface="MS Mincho"/>
                  <a:ea typeface="MS Mincho"/>
                  <a:cs typeface="Calibri"/>
                </a:rPr>
                <a:t> </a:t>
              </a:r>
              <a:endParaRPr lang="ja-JP" altLang="en-US">
                <a:solidFill>
                  <a:prstClr val="black"/>
                </a:solidFill>
              </a:endParaRPr>
            </a:p>
            <a:p>
              <a:pPr>
                <a:defRPr/>
              </a:pPr>
              <a:r>
                <a:rPr lang="ja-JP" altLang="en-US" sz="1100">
                  <a:solidFill>
                    <a:prstClr val="black"/>
                  </a:solidFill>
                  <a:latin typeface="Calibri"/>
                  <a:ea typeface="Meiryo UI"/>
                  <a:cs typeface="Calibri"/>
                </a:rPr>
                <a:t>・　</a:t>
              </a:r>
              <a:r>
                <a:rPr lang="ja-JP" sz="1100">
                  <a:solidFill>
                    <a:prstClr val="black"/>
                  </a:solidFill>
                  <a:latin typeface="Calibri"/>
                  <a:ea typeface="Meiryo UI"/>
                  <a:cs typeface="Calibri"/>
                </a:rPr>
                <a:t>大学</a:t>
              </a:r>
              <a:r>
                <a:rPr lang="ja-JP" altLang="en-US" sz="1100">
                  <a:solidFill>
                    <a:prstClr val="black"/>
                  </a:solidFill>
                  <a:latin typeface="Calibri"/>
                  <a:ea typeface="Meiryo UI"/>
                  <a:cs typeface="Calibri"/>
                </a:rPr>
                <a:t>や研究機関</a:t>
              </a:r>
              <a:r>
                <a:rPr kumimoji="1" lang="ja-JP" sz="1100" b="0" i="0" u="none" strike="noStrike" kern="1200" cap="none" spc="0" normalizeH="0" baseline="0" noProof="0">
                  <a:ln>
                    <a:noFill/>
                  </a:ln>
                  <a:solidFill>
                    <a:prstClr val="black"/>
                  </a:solidFill>
                  <a:effectLst/>
                  <a:uLnTx/>
                  <a:uFillTx/>
                  <a:latin typeface="Calibri"/>
                  <a:ea typeface="Meiryo UI"/>
                  <a:cs typeface="Calibri"/>
                </a:rPr>
                <a:t>と</a:t>
              </a:r>
              <a:r>
                <a:rPr lang="ja-JP" altLang="en-US" sz="1100">
                  <a:solidFill>
                    <a:prstClr val="black"/>
                  </a:solidFill>
                  <a:latin typeface="Calibri"/>
                  <a:ea typeface="Meiryo UI"/>
                  <a:cs typeface="Calibri"/>
                </a:rPr>
                <a:t>の情報共有や連携の強化</a:t>
              </a:r>
              <a:r>
                <a:rPr lang="ja-JP" altLang="en-US" sz="1100">
                  <a:solidFill>
                    <a:prstClr val="black"/>
                  </a:solidFill>
                  <a:latin typeface="MS Mincho"/>
                  <a:ea typeface="MS Mincho"/>
                  <a:cs typeface="Calibri"/>
                </a:rPr>
                <a:t> </a:t>
              </a:r>
              <a:endParaRPr lang="en-US">
                <a:solidFill>
                  <a:prstClr val="black"/>
                </a:solidFill>
              </a:endParaRPr>
            </a:p>
            <a:p>
              <a:pPr>
                <a:defRPr/>
              </a:pPr>
              <a:r>
                <a:rPr lang="ja-JP" altLang="en-US" sz="1100">
                  <a:solidFill>
                    <a:prstClr val="black"/>
                  </a:solidFill>
                  <a:latin typeface="Calibri"/>
                  <a:ea typeface="Meiryo UI"/>
                  <a:cs typeface="Calibri"/>
                </a:rPr>
                <a:t>・　</a:t>
              </a:r>
              <a:r>
                <a:rPr lang="ja-JP" sz="1100">
                  <a:solidFill>
                    <a:prstClr val="black"/>
                  </a:solidFill>
                  <a:latin typeface="Calibri"/>
                  <a:ea typeface="Meiryo UI"/>
                  <a:cs typeface="Calibri"/>
                </a:rPr>
                <a:t>新技術の効果</a:t>
              </a:r>
              <a:r>
                <a:rPr kumimoji="1" lang="ja-JP" sz="1100" b="0" i="0" u="none" strike="noStrike" kern="1200" cap="none" spc="0" normalizeH="0" baseline="0" noProof="0">
                  <a:ln>
                    <a:noFill/>
                  </a:ln>
                  <a:solidFill>
                    <a:prstClr val="black"/>
                  </a:solidFill>
                  <a:effectLst/>
                  <a:uLnTx/>
                  <a:uFillTx/>
                  <a:latin typeface="Calibri"/>
                  <a:ea typeface="Meiryo UI"/>
                  <a:cs typeface="Calibri"/>
                </a:rPr>
                <a:t>検証</a:t>
              </a:r>
              <a:r>
                <a:rPr lang="ja-JP" sz="1100">
                  <a:solidFill>
                    <a:prstClr val="black"/>
                  </a:solidFill>
                  <a:latin typeface="Calibri"/>
                  <a:ea typeface="Meiryo UI"/>
                  <a:cs typeface="Calibri"/>
                </a:rPr>
                <a:t>の</a:t>
              </a:r>
              <a:r>
                <a:rPr lang="ja-JP" altLang="en-US" sz="1100">
                  <a:solidFill>
                    <a:prstClr val="black"/>
                  </a:solidFill>
                  <a:latin typeface="Calibri"/>
                  <a:ea typeface="Meiryo UI"/>
                  <a:cs typeface="Calibri"/>
                </a:rPr>
                <a:t>際、メンテナンスサイクル全体の効率化やインフラの安全性・信頼性の向上の有無等の効果を</a:t>
              </a:r>
              <a:r>
                <a:rPr lang="ja-JP" sz="1100">
                  <a:solidFill>
                    <a:prstClr val="black"/>
                  </a:solidFill>
                  <a:latin typeface="Calibri"/>
                  <a:ea typeface="Meiryo UI"/>
                  <a:cs typeface="Calibri"/>
                </a:rPr>
                <a:t>評価</a:t>
              </a:r>
              <a:r>
                <a:rPr lang="ja-JP" altLang="en-US" sz="1100">
                  <a:solidFill>
                    <a:prstClr val="black"/>
                  </a:solidFill>
                  <a:latin typeface="Calibri"/>
                  <a:ea typeface="Meiryo UI"/>
                  <a:cs typeface="Calibri"/>
                </a:rPr>
                <a:t>できる</a:t>
              </a:r>
              <a:r>
                <a:rPr lang="ja-JP" sz="1100">
                  <a:solidFill>
                    <a:prstClr val="black"/>
                  </a:solidFill>
                  <a:latin typeface="Calibri"/>
                  <a:ea typeface="Meiryo UI"/>
                  <a:cs typeface="Calibri"/>
                </a:rPr>
                <a:t>方法</a:t>
              </a:r>
              <a:r>
                <a:rPr lang="ja-JP" altLang="en-US" sz="1100">
                  <a:solidFill>
                    <a:prstClr val="black"/>
                  </a:solidFill>
                  <a:latin typeface="Calibri"/>
                  <a:ea typeface="Meiryo UI"/>
                  <a:cs typeface="Calibri"/>
                </a:rPr>
                <a:t>を検討</a:t>
              </a:r>
              <a:r>
                <a:rPr lang="ja-JP" altLang="en-US" sz="1100">
                  <a:solidFill>
                    <a:prstClr val="black"/>
                  </a:solidFill>
                  <a:latin typeface="MS Mincho"/>
                  <a:ea typeface="MS Mincho"/>
                  <a:cs typeface="Calibri"/>
                </a:rPr>
                <a:t> </a:t>
              </a:r>
              <a:endParaRPr lang="ja-JP" altLang="en-US">
                <a:solidFill>
                  <a:prstClr val="black"/>
                </a:solidFill>
              </a:endParaRPr>
            </a:p>
          </p:txBody>
        </p:sp>
        <p:sp>
          <p:nvSpPr>
            <p:cNvPr id="20" name="四角形: 角を丸くする 19">
              <a:extLst>
                <a:ext uri="{FF2B5EF4-FFF2-40B4-BE49-F238E27FC236}">
                  <a16:creationId xmlns:a16="http://schemas.microsoft.com/office/drawing/2014/main" id="{D4238118-E054-417C-AC5F-7DE0F017F435}"/>
                </a:ext>
              </a:extLst>
            </p:cNvPr>
            <p:cNvSpPr/>
            <p:nvPr/>
          </p:nvSpPr>
          <p:spPr>
            <a:xfrm>
              <a:off x="421770" y="2069841"/>
              <a:ext cx="3119291" cy="255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sz="1200" b="1">
                  <a:solidFill>
                    <a:schemeClr val="bg1"/>
                  </a:solidFill>
                  <a:latin typeface="Meiryo UI"/>
                  <a:ea typeface="Meiryo UI"/>
                  <a:cs typeface="Calibri"/>
                </a:rPr>
                <a:t>新技術</a:t>
              </a:r>
              <a:r>
                <a:rPr kumimoji="1" lang="ja-JP" sz="1200" b="1" i="0" u="none" strike="noStrike" kern="1200" cap="none" spc="0" normalizeH="0" baseline="0" noProof="0">
                  <a:ln>
                    <a:noFill/>
                  </a:ln>
                  <a:solidFill>
                    <a:schemeClr val="bg1"/>
                  </a:solidFill>
                  <a:effectLst/>
                  <a:uLnTx/>
                  <a:uFillTx/>
                  <a:latin typeface="Meiryo UI"/>
                  <a:ea typeface="Meiryo UI"/>
                  <a:cs typeface="Calibri"/>
                </a:rPr>
                <a:t>の</a:t>
              </a:r>
              <a:r>
                <a:rPr lang="ja-JP" sz="1200" b="1">
                  <a:solidFill>
                    <a:schemeClr val="bg1"/>
                  </a:solidFill>
                  <a:latin typeface="Meiryo UI"/>
                  <a:ea typeface="Meiryo UI"/>
                  <a:cs typeface="Calibri"/>
                </a:rPr>
                <a:t>実装</a:t>
              </a:r>
              <a:endParaRPr kumimoji="1" lang="ja-JP" altLang="en-US" sz="1200" b="1" i="0" u="none" strike="noStrike" kern="120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Calibri"/>
              </a:endParaRPr>
            </a:p>
          </p:txBody>
        </p:sp>
      </p:grpSp>
      <p:grpSp>
        <p:nvGrpSpPr>
          <p:cNvPr id="8" name="グループ化 7">
            <a:extLst>
              <a:ext uri="{FF2B5EF4-FFF2-40B4-BE49-F238E27FC236}">
                <a16:creationId xmlns:a16="http://schemas.microsoft.com/office/drawing/2014/main" id="{A02A2EDF-9B68-4547-9062-5D0E370DF558}"/>
              </a:ext>
            </a:extLst>
          </p:cNvPr>
          <p:cNvGrpSpPr/>
          <p:nvPr/>
        </p:nvGrpSpPr>
        <p:grpSpPr>
          <a:xfrm>
            <a:off x="273039" y="4982474"/>
            <a:ext cx="8597922" cy="837411"/>
            <a:chOff x="273039" y="2802436"/>
            <a:chExt cx="8597922" cy="837411"/>
          </a:xfrm>
        </p:grpSpPr>
        <p:sp>
          <p:nvSpPr>
            <p:cNvPr id="17" name="テキスト ボックス 16">
              <a:extLst>
                <a:ext uri="{FF2B5EF4-FFF2-40B4-BE49-F238E27FC236}">
                  <a16:creationId xmlns:a16="http://schemas.microsoft.com/office/drawing/2014/main" id="{224A4887-A162-425F-877E-3E8908BFF5D8}"/>
                </a:ext>
              </a:extLst>
            </p:cNvPr>
            <p:cNvSpPr txBox="1"/>
            <p:nvPr/>
          </p:nvSpPr>
          <p:spPr>
            <a:xfrm>
              <a:off x="273039" y="2901183"/>
              <a:ext cx="8597922" cy="73866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r>
                <a:rPr lang="ja-JP" sz="1100">
                  <a:latin typeface="Meiryo UI"/>
                  <a:ea typeface="Meiryo UI"/>
                  <a:cs typeface="Calibri"/>
                </a:rPr>
                <a:t>・</a:t>
              </a:r>
              <a:r>
                <a:rPr lang="ja-JP" altLang="en-US" sz="1100">
                  <a:latin typeface="Meiryo UI"/>
                  <a:ea typeface="Meiryo UI"/>
                  <a:cs typeface="Calibri"/>
                </a:rPr>
                <a:t> </a:t>
              </a:r>
              <a:r>
                <a:rPr lang="ja-JP" sz="1100">
                  <a:latin typeface="Meiryo UI"/>
                  <a:ea typeface="Meiryo UI"/>
                  <a:cs typeface="Calibri"/>
                </a:rPr>
                <a:t>これまでの維持管理に関する情報やノウハウの共有、人材育成、技術連携の更なる充実、強化</a:t>
              </a:r>
              <a:endParaRPr lang="en-US" altLang="ja-JP" sz="1100">
                <a:latin typeface="Meiryo UI" panose="020B0604030504040204" pitchFamily="50" charset="-128"/>
                <a:ea typeface="Meiryo UI" panose="020B0604030504040204" pitchFamily="50" charset="-128"/>
                <a:cs typeface="Calibri"/>
              </a:endParaRPr>
            </a:p>
            <a:p>
              <a:r>
                <a:rPr lang="ja-JP" altLang="en-US" sz="1100">
                  <a:latin typeface="Meiryo UI"/>
                  <a:ea typeface="Meiryo UI"/>
                  <a:cs typeface="Calibri"/>
                </a:rPr>
                <a:t>・ </a:t>
              </a:r>
              <a:r>
                <a:rPr lang="ja-JP" sz="1100">
                  <a:latin typeface="Meiryo UI"/>
                  <a:ea typeface="Meiryo UI"/>
                  <a:cs typeface="Calibri"/>
                </a:rPr>
                <a:t>地域の特性等に合った、維持管理業務の広域連携や他分野連携などの効率的・効果的なマネジメント手法の検討</a:t>
              </a:r>
              <a:endParaRPr lang="en-US" altLang="ja-JP" sz="1100">
                <a:latin typeface="Meiryo UI" panose="020B0604030504040204" pitchFamily="50" charset="-128"/>
                <a:ea typeface="Meiryo UI" panose="020B0604030504040204" pitchFamily="50" charset="-128"/>
                <a:cs typeface="Calibri"/>
              </a:endParaRPr>
            </a:p>
            <a:p>
              <a:r>
                <a:rPr lang="ja-JP" altLang="en-US" sz="1100">
                  <a:latin typeface="Meiryo UI"/>
                  <a:ea typeface="Meiryo UI"/>
                  <a:cs typeface="Calibri"/>
                </a:rPr>
                <a:t>・ </a:t>
              </a:r>
              <a:r>
                <a:rPr lang="ja-JP" sz="1100">
                  <a:latin typeface="Meiryo UI"/>
                  <a:ea typeface="Meiryo UI"/>
                  <a:cs typeface="Calibri"/>
                </a:rPr>
                <a:t>市町村の技術者不足や技術力を継承していくための、技術補完者（都市整備推進センター等）を活用した人材育成や持続性向上の検討</a:t>
              </a:r>
              <a:endParaRPr lang="en-US">
                <a:cs typeface="Calibri" panose="020F0502020204030204" pitchFamily="34" charset="0"/>
              </a:endParaRPr>
            </a:p>
          </p:txBody>
        </p:sp>
        <p:sp>
          <p:nvSpPr>
            <p:cNvPr id="21" name="四角形: 角を丸くする 20">
              <a:extLst>
                <a:ext uri="{FF2B5EF4-FFF2-40B4-BE49-F238E27FC236}">
                  <a16:creationId xmlns:a16="http://schemas.microsoft.com/office/drawing/2014/main" id="{B9279514-147D-497E-958F-8575BAB982F7}"/>
                </a:ext>
              </a:extLst>
            </p:cNvPr>
            <p:cNvSpPr/>
            <p:nvPr/>
          </p:nvSpPr>
          <p:spPr>
            <a:xfrm>
              <a:off x="421770" y="2802436"/>
              <a:ext cx="3119291" cy="26369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altLang="en-US" sz="1200" b="1">
                  <a:solidFill>
                    <a:prstClr val="white"/>
                  </a:solidFill>
                  <a:latin typeface="メイリオ"/>
                  <a:ea typeface="メイリオ"/>
                  <a:cs typeface="Calibri"/>
                </a:rPr>
                <a:t>地域連携プラットフォーム</a:t>
              </a:r>
              <a:endPar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endParaRPr>
            </a:p>
          </p:txBody>
        </p:sp>
      </p:grpSp>
      <p:grpSp>
        <p:nvGrpSpPr>
          <p:cNvPr id="4" name="グループ化 3">
            <a:extLst>
              <a:ext uri="{FF2B5EF4-FFF2-40B4-BE49-F238E27FC236}">
                <a16:creationId xmlns:a16="http://schemas.microsoft.com/office/drawing/2014/main" id="{7342B3D7-90CE-47A5-B1BC-15C1534CF976}"/>
              </a:ext>
            </a:extLst>
          </p:cNvPr>
          <p:cNvGrpSpPr/>
          <p:nvPr/>
        </p:nvGrpSpPr>
        <p:grpSpPr>
          <a:xfrm>
            <a:off x="273039" y="4136633"/>
            <a:ext cx="8597921" cy="744446"/>
            <a:chOff x="273038" y="3828069"/>
            <a:chExt cx="8597921" cy="744446"/>
          </a:xfrm>
        </p:grpSpPr>
        <p:sp>
          <p:nvSpPr>
            <p:cNvPr id="18" name="テキスト ボックス 17">
              <a:extLst>
                <a:ext uri="{FF2B5EF4-FFF2-40B4-BE49-F238E27FC236}">
                  <a16:creationId xmlns:a16="http://schemas.microsoft.com/office/drawing/2014/main" id="{595A460C-3F3D-4355-A9C6-F535AD2C9864}"/>
                </a:ext>
              </a:extLst>
            </p:cNvPr>
            <p:cNvSpPr txBox="1"/>
            <p:nvPr/>
          </p:nvSpPr>
          <p:spPr>
            <a:xfrm>
              <a:off x="273038" y="3965426"/>
              <a:ext cx="8597921" cy="607089"/>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lgn="just">
                <a:lnSpc>
                  <a:spcPct val="150000"/>
                </a:lnSpc>
              </a:pPr>
              <a:r>
                <a:rPr lang="ja-JP" sz="1100" b="1">
                  <a:solidFill>
                    <a:srgbClr val="000000"/>
                  </a:solidFill>
                  <a:latin typeface="Meiryo UI"/>
                  <a:ea typeface="Meiryo UI"/>
                  <a:cs typeface="Calibri"/>
                </a:rPr>
                <a:t>・</a:t>
              </a:r>
              <a:r>
                <a:rPr lang="ja-JP" altLang="en-US" sz="1100" b="1">
                  <a:latin typeface="Meiryo UI"/>
                  <a:ea typeface="Meiryo UI"/>
                  <a:cs typeface="Calibri"/>
                </a:rPr>
                <a:t> </a:t>
              </a:r>
              <a:r>
                <a:rPr lang="ja-JP" sz="1100">
                  <a:latin typeface="Meiryo UI"/>
                  <a:ea typeface="Meiryo UI"/>
                  <a:cs typeface="Calibri"/>
                </a:rPr>
                <a:t>維持管理のできる人材の育成に向けた検討</a:t>
              </a:r>
              <a:endParaRPr lang="en-US"/>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2" name="四角形: 角を丸くする 21">
              <a:extLst>
                <a:ext uri="{FF2B5EF4-FFF2-40B4-BE49-F238E27FC236}">
                  <a16:creationId xmlns:a16="http://schemas.microsoft.com/office/drawing/2014/main" id="{A5FBD4C3-623F-4A59-A013-6EFF9C8028E2}"/>
                </a:ext>
              </a:extLst>
            </p:cNvPr>
            <p:cNvSpPr/>
            <p:nvPr/>
          </p:nvSpPr>
          <p:spPr>
            <a:xfrm>
              <a:off x="421769" y="3828069"/>
              <a:ext cx="3119291" cy="22419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altLang="en-US" sz="1200" b="1">
                  <a:solidFill>
                    <a:prstClr val="white"/>
                  </a:solidFill>
                  <a:latin typeface="メイリオ"/>
                  <a:ea typeface="メイリオ"/>
                  <a:cs typeface="Calibri"/>
                </a:rPr>
                <a:t>人材育成</a:t>
              </a:r>
              <a:endPar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endParaRPr>
            </a:p>
          </p:txBody>
        </p:sp>
      </p:grpSp>
      <p:pic>
        <p:nvPicPr>
          <p:cNvPr id="32" name="図 31">
            <a:extLst>
              <a:ext uri="{FF2B5EF4-FFF2-40B4-BE49-F238E27FC236}">
                <a16:creationId xmlns:a16="http://schemas.microsoft.com/office/drawing/2014/main" id="{CE671001-37D5-4911-830C-B8F70459FD73}"/>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1165718"/>
            <a:ext cx="187659" cy="187659"/>
          </a:xfrm>
          <a:prstGeom prst="rect">
            <a:avLst/>
          </a:prstGeom>
        </p:spPr>
      </p:pic>
      <p:pic>
        <p:nvPicPr>
          <p:cNvPr id="33" name="図 32">
            <a:extLst>
              <a:ext uri="{FF2B5EF4-FFF2-40B4-BE49-F238E27FC236}">
                <a16:creationId xmlns:a16="http://schemas.microsoft.com/office/drawing/2014/main" id="{57FB585F-8858-4179-86F6-E6F1AE9BD82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3167450"/>
            <a:ext cx="187659" cy="187659"/>
          </a:xfrm>
          <a:prstGeom prst="rect">
            <a:avLst/>
          </a:prstGeom>
        </p:spPr>
      </p:pic>
      <p:pic>
        <p:nvPicPr>
          <p:cNvPr id="34" name="図 33">
            <a:extLst>
              <a:ext uri="{FF2B5EF4-FFF2-40B4-BE49-F238E27FC236}">
                <a16:creationId xmlns:a16="http://schemas.microsoft.com/office/drawing/2014/main" id="{07695D37-DD76-49F4-9ED8-57EB9378AE49}"/>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4" y="5010542"/>
            <a:ext cx="187659" cy="187659"/>
          </a:xfrm>
          <a:prstGeom prst="rect">
            <a:avLst/>
          </a:prstGeom>
        </p:spPr>
      </p:pic>
      <p:pic>
        <p:nvPicPr>
          <p:cNvPr id="35" name="図 34">
            <a:extLst>
              <a:ext uri="{FF2B5EF4-FFF2-40B4-BE49-F238E27FC236}">
                <a16:creationId xmlns:a16="http://schemas.microsoft.com/office/drawing/2014/main" id="{1B9A72AD-D67E-4841-A8BB-57E3DFD85C3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66564" y="4129963"/>
            <a:ext cx="187659" cy="187659"/>
          </a:xfrm>
          <a:prstGeom prst="rect">
            <a:avLst/>
          </a:prstGeom>
        </p:spPr>
      </p:pic>
      <p:grpSp>
        <p:nvGrpSpPr>
          <p:cNvPr id="13" name="グループ化 12">
            <a:extLst>
              <a:ext uri="{FF2B5EF4-FFF2-40B4-BE49-F238E27FC236}">
                <a16:creationId xmlns:a16="http://schemas.microsoft.com/office/drawing/2014/main" id="{8C4FDD22-7280-F9E2-A55E-93DE8E96E39F}"/>
              </a:ext>
            </a:extLst>
          </p:cNvPr>
          <p:cNvGrpSpPr/>
          <p:nvPr/>
        </p:nvGrpSpPr>
        <p:grpSpPr>
          <a:xfrm>
            <a:off x="265212" y="2303636"/>
            <a:ext cx="8589080" cy="733477"/>
            <a:chOff x="273038" y="4660330"/>
            <a:chExt cx="9474619" cy="733477"/>
          </a:xfrm>
        </p:grpSpPr>
        <p:sp>
          <p:nvSpPr>
            <p:cNvPr id="10" name="テキスト ボックス 9">
              <a:extLst>
                <a:ext uri="{FF2B5EF4-FFF2-40B4-BE49-F238E27FC236}">
                  <a16:creationId xmlns:a16="http://schemas.microsoft.com/office/drawing/2014/main" id="{2C4A7ED7-396C-2D3B-0996-431154A30FF0}"/>
                </a:ext>
              </a:extLst>
            </p:cNvPr>
            <p:cNvSpPr txBox="1"/>
            <p:nvPr/>
          </p:nvSpPr>
          <p:spPr>
            <a:xfrm>
              <a:off x="273038" y="4775753"/>
              <a:ext cx="9474619" cy="61805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spcBef>
                  <a:spcPct val="0"/>
                </a:spcBef>
                <a:spcAft>
                  <a:spcPct val="0"/>
                </a:spcAft>
                <a:buClrTx/>
                <a:buSzTx/>
                <a:buFont typeface="Arial" panose="020B0604020202020204" pitchFamily="34" charset="0"/>
                <a:buChar char="•"/>
                <a:tabLst/>
                <a:defRPr/>
              </a:pPr>
              <a:endParaRPr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p>
              <a:pPr algn="just"/>
              <a:r>
                <a:rPr lang="ja-JP" altLang="en-US" sz="1100" dirty="0">
                  <a:latin typeface="Meiryo UI"/>
                  <a:ea typeface="Meiryo UI"/>
                  <a:cs typeface="Malgun Gothic Semilight"/>
                </a:rPr>
                <a:t>・ </a:t>
              </a:r>
              <a:r>
                <a:rPr kumimoji="1" lang="ja-JP" altLang="en-US" sz="1100" dirty="0">
                  <a:latin typeface="Meiryo UI"/>
                  <a:ea typeface="Meiryo UI"/>
                  <a:cs typeface="Malgun Gothic Semilight"/>
                </a:rPr>
                <a:t>技術水準の維持・向上を主目的とし、</a:t>
              </a:r>
              <a:r>
                <a:rPr lang="ja-JP" altLang="en-US" sz="1100" dirty="0">
                  <a:latin typeface="Meiryo UI"/>
                  <a:ea typeface="Meiryo UI"/>
                  <a:cs typeface="Malgun Gothic Semilight"/>
                </a:rPr>
                <a:t>新</a:t>
              </a:r>
              <a:r>
                <a:rPr kumimoji="1" lang="ja-JP" altLang="en-US" sz="1100" dirty="0">
                  <a:latin typeface="Meiryo UI"/>
                  <a:ea typeface="Meiryo UI"/>
                  <a:cs typeface="Malgun Gothic Semilight"/>
                </a:rPr>
                <a:t>技術を活用</a:t>
              </a:r>
              <a:r>
                <a:rPr kumimoji="1" lang="en-US" altLang="ja-JP" sz="1100" dirty="0">
                  <a:latin typeface="Meiryo UI"/>
                  <a:ea typeface="Meiryo UI"/>
                  <a:cs typeface="Malgun Gothic Semilight"/>
                </a:rPr>
                <a:t>｡</a:t>
              </a:r>
              <a:endParaRPr lang="en-US" altLang="ja-JP" sz="1100" dirty="0">
                <a:latin typeface="Meiryo UI"/>
                <a:ea typeface="Meiryo UI"/>
                <a:cs typeface="Malgun Gothic Semilight"/>
              </a:endParaRPr>
            </a:p>
            <a:p>
              <a:pPr algn="just"/>
              <a:r>
                <a:rPr lang="ja-JP" altLang="en-US" sz="1100" dirty="0">
                  <a:latin typeface="Meiryo UI"/>
                  <a:ea typeface="Meiryo UI"/>
                  <a:cs typeface="Malgun Gothic Semilight"/>
                </a:rPr>
                <a:t>・ </a:t>
              </a:r>
              <a:r>
                <a:rPr kumimoji="1" lang="ja-JP" altLang="en-US" sz="1100" dirty="0">
                  <a:latin typeface="Meiryo UI"/>
                  <a:ea typeface="Meiryo UI"/>
                  <a:cs typeface="Malgun Gothic Semilight"/>
                </a:rPr>
                <a:t>職員の減少に対する個人にかかる業務負荷の軽減</a:t>
              </a:r>
              <a:r>
                <a:rPr lang="ja-JP" altLang="en-US" sz="1100" dirty="0">
                  <a:latin typeface="Meiryo UI"/>
                  <a:ea typeface="Meiryo UI"/>
                  <a:cs typeface="Malgun Gothic Semilight"/>
                </a:rPr>
                <a:t>を図る。</a:t>
              </a:r>
              <a:endParaRPr lang="en-US" altLang="ja-JP" sz="1100" dirty="0">
                <a:latin typeface="Meiryo UI"/>
                <a:ea typeface="Meiryo UI"/>
                <a:cs typeface="Malgun Gothic Semilight"/>
              </a:endParaRPr>
            </a:p>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11" name="四角形: 角を丸くする 10">
              <a:extLst>
                <a:ext uri="{FF2B5EF4-FFF2-40B4-BE49-F238E27FC236}">
                  <a16:creationId xmlns:a16="http://schemas.microsoft.com/office/drawing/2014/main" id="{EEEF2E72-2CF3-AD2D-741F-DBA602B4248D}"/>
                </a:ext>
              </a:extLst>
            </p:cNvPr>
            <p:cNvSpPr/>
            <p:nvPr/>
          </p:nvSpPr>
          <p:spPr>
            <a:xfrm>
              <a:off x="431496" y="4660330"/>
              <a:ext cx="3451790" cy="19342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Calibri"/>
                </a:rPr>
                <a:t>　　インフラ</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Calibri"/>
                </a:rPr>
                <a:t>DX</a:t>
              </a: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Calibri"/>
                </a:rPr>
                <a:t>の推進</a:t>
              </a:r>
            </a:p>
          </p:txBody>
        </p:sp>
      </p:grpSp>
      <p:pic>
        <p:nvPicPr>
          <p:cNvPr id="19" name="図 18">
            <a:extLst>
              <a:ext uri="{FF2B5EF4-FFF2-40B4-BE49-F238E27FC236}">
                <a16:creationId xmlns:a16="http://schemas.microsoft.com/office/drawing/2014/main" id="{656D8C03-DFCA-FEFE-5B42-E3FC736F426B}"/>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23040" y="2308164"/>
            <a:ext cx="187659" cy="187659"/>
          </a:xfrm>
          <a:prstGeom prst="rect">
            <a:avLst/>
          </a:prstGeom>
        </p:spPr>
      </p:pic>
      <p:grpSp>
        <p:nvGrpSpPr>
          <p:cNvPr id="23" name="グループ化 22">
            <a:extLst>
              <a:ext uri="{FF2B5EF4-FFF2-40B4-BE49-F238E27FC236}">
                <a16:creationId xmlns:a16="http://schemas.microsoft.com/office/drawing/2014/main" id="{00C983E6-490B-39A5-11C0-95360A7940C4}"/>
              </a:ext>
            </a:extLst>
          </p:cNvPr>
          <p:cNvGrpSpPr/>
          <p:nvPr/>
        </p:nvGrpSpPr>
        <p:grpSpPr>
          <a:xfrm>
            <a:off x="273377" y="5928578"/>
            <a:ext cx="8589080" cy="779174"/>
            <a:chOff x="273038" y="4668494"/>
            <a:chExt cx="9474619" cy="779174"/>
          </a:xfrm>
        </p:grpSpPr>
        <p:sp>
          <p:nvSpPr>
            <p:cNvPr id="25" name="テキスト ボックス 24">
              <a:extLst>
                <a:ext uri="{FF2B5EF4-FFF2-40B4-BE49-F238E27FC236}">
                  <a16:creationId xmlns:a16="http://schemas.microsoft.com/office/drawing/2014/main" id="{AC84A711-7C9A-A997-732D-80ECEFA8DB22}"/>
                </a:ext>
              </a:extLst>
            </p:cNvPr>
            <p:cNvSpPr txBox="1"/>
            <p:nvPr/>
          </p:nvSpPr>
          <p:spPr>
            <a:xfrm>
              <a:off x="273038" y="4775753"/>
              <a:ext cx="9474619" cy="671915"/>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p>
              <a:r>
                <a:rPr lang="ja-JP" sz="1100">
                  <a:latin typeface="Meiryo UI"/>
                  <a:ea typeface="Meiryo UI"/>
                  <a:cs typeface="Malgun Gothic Semilight"/>
                </a:rPr>
                <a:t>・</a:t>
              </a:r>
              <a:r>
                <a:rPr lang="ja-JP" altLang="en-US" sz="1100">
                  <a:latin typeface="Meiryo UI"/>
                  <a:ea typeface="Meiryo UI"/>
                  <a:cs typeface="Malgun Gothic Semilight"/>
                </a:rPr>
                <a:t> </a:t>
              </a:r>
              <a:r>
                <a:rPr lang="ja-JP" sz="1100">
                  <a:latin typeface="Meiryo UI"/>
                  <a:ea typeface="Meiryo UI"/>
                  <a:cs typeface="Malgun Gothic Semilight"/>
                </a:rPr>
                <a:t>土木事務所単位で</a:t>
              </a:r>
              <a:r>
                <a:rPr kumimoji="1" lang="ja-JP" sz="1100">
                  <a:latin typeface="Meiryo UI"/>
                  <a:ea typeface="Meiryo UI"/>
                  <a:cs typeface="Malgun Gothic Semilight"/>
                </a:rPr>
                <a:t>の</a:t>
              </a:r>
              <a:r>
                <a:rPr lang="ja-JP" sz="1100">
                  <a:latin typeface="Meiryo UI"/>
                  <a:ea typeface="Meiryo UI"/>
                  <a:cs typeface="Malgun Gothic Semilight"/>
                </a:rPr>
                <a:t>包括</a:t>
              </a:r>
              <a:r>
                <a:rPr kumimoji="1" lang="ja-JP" sz="1100">
                  <a:latin typeface="Meiryo UI"/>
                  <a:ea typeface="Meiryo UI"/>
                  <a:cs typeface="Malgun Gothic Semilight"/>
                </a:rPr>
                <a:t>的</a:t>
              </a:r>
              <a:r>
                <a:rPr lang="ja-JP" sz="1100">
                  <a:latin typeface="Meiryo UI"/>
                  <a:ea typeface="Meiryo UI"/>
                  <a:cs typeface="Malgun Gothic Semilight"/>
                </a:rPr>
                <a:t>民間委託</a:t>
              </a:r>
              <a:r>
                <a:rPr lang="ja-JP" altLang="en-US" sz="1100">
                  <a:latin typeface="Meiryo UI"/>
                  <a:ea typeface="Meiryo UI"/>
                  <a:cs typeface="Malgun Gothic Semilight"/>
                </a:rPr>
                <a:t>の</a:t>
              </a:r>
              <a:r>
                <a:rPr lang="ja-JP" sz="1100">
                  <a:latin typeface="Meiryo UI"/>
                  <a:ea typeface="Meiryo UI"/>
                  <a:cs typeface="Malgun Gothic Semilight"/>
                </a:rPr>
                <a:t>試行導入</a:t>
              </a:r>
              <a:endParaRPr lang="en-US" sz="110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100">
                  <a:latin typeface="Meiryo UI"/>
                  <a:ea typeface="Meiryo UI"/>
                  <a:cs typeface="Malgun Gothic Semilight"/>
                </a:rPr>
                <a:t>・ </a:t>
              </a:r>
              <a:r>
                <a:rPr lang="ja-JP" sz="1100">
                  <a:latin typeface="Meiryo UI"/>
                  <a:ea typeface="Meiryo UI"/>
                  <a:cs typeface="Malgun Gothic Semilight"/>
                </a:rPr>
                <a:t>市町村の包括的民間委託</a:t>
              </a:r>
              <a:r>
                <a:rPr kumimoji="1" lang="ja-JP" sz="1100">
                  <a:latin typeface="Meiryo UI"/>
                  <a:ea typeface="Meiryo UI"/>
                  <a:cs typeface="Malgun Gothic Semilight"/>
                </a:rPr>
                <a:t>の</a:t>
              </a:r>
              <a:r>
                <a:rPr lang="ja-JP" sz="1100">
                  <a:latin typeface="Meiryo UI"/>
                  <a:ea typeface="Meiryo UI"/>
                  <a:cs typeface="Malgun Gothic Semilight"/>
                </a:rPr>
                <a:t>支援</a:t>
              </a:r>
              <a:r>
                <a:rPr kumimoji="1" lang="ja-JP" sz="1100">
                  <a:latin typeface="Meiryo UI"/>
                  <a:ea typeface="Meiryo UI"/>
                  <a:cs typeface="Malgun Gothic Semilight"/>
                </a:rPr>
                <a:t>に</a:t>
              </a:r>
              <a:r>
                <a:rPr lang="ja-JP" sz="1100">
                  <a:latin typeface="Meiryo UI"/>
                  <a:ea typeface="Meiryo UI"/>
                  <a:cs typeface="Malgun Gothic Semilight"/>
                </a:rPr>
                <a:t>向けた取組検討</a:t>
              </a:r>
              <a:endParaRPr lang="en-US">
                <a:cs typeface="Malgun Gothic Semilight"/>
              </a:endParaRPr>
            </a:p>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8" name="四角形: 角を丸くする 27">
              <a:extLst>
                <a:ext uri="{FF2B5EF4-FFF2-40B4-BE49-F238E27FC236}">
                  <a16:creationId xmlns:a16="http://schemas.microsoft.com/office/drawing/2014/main" id="{D3F2721E-72E8-AD89-3793-C2F589D3357A}"/>
                </a:ext>
              </a:extLst>
            </p:cNvPr>
            <p:cNvSpPr/>
            <p:nvPr/>
          </p:nvSpPr>
          <p:spPr>
            <a:xfrm>
              <a:off x="431496" y="4668494"/>
              <a:ext cx="3451790" cy="19343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altLang="en-US" sz="1200" b="1">
                  <a:solidFill>
                    <a:prstClr val="white"/>
                  </a:solidFill>
                  <a:latin typeface="メイリオ"/>
                  <a:ea typeface="メイリオ"/>
                  <a:cs typeface="Calibri"/>
                </a:rPr>
                <a:t>維持管理業務の改善（契約制度）</a:t>
              </a:r>
              <a:endParaRPr lang="ja-JP" altLang="en-US" sz="1200" b="1" i="0" u="none" strike="noStrike" kern="1200" cap="none" spc="0" normalizeH="0" baseline="0" noProof="0">
                <a:ln>
                  <a:noFill/>
                </a:ln>
                <a:solidFill>
                  <a:prstClr val="white"/>
                </a:solidFill>
                <a:effectLst/>
                <a:uLnTx/>
                <a:uFillTx/>
                <a:latin typeface="メイリオ"/>
                <a:ea typeface="メイリオ"/>
                <a:cs typeface="Calibri"/>
              </a:endParaRPr>
            </a:p>
          </p:txBody>
        </p:sp>
      </p:grpSp>
      <p:pic>
        <p:nvPicPr>
          <p:cNvPr id="29" name="図 28">
            <a:extLst>
              <a:ext uri="{FF2B5EF4-FFF2-40B4-BE49-F238E27FC236}">
                <a16:creationId xmlns:a16="http://schemas.microsoft.com/office/drawing/2014/main" id="{85F71B38-59CE-112B-A0D8-B2DCCE003796}"/>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31205" y="5924942"/>
            <a:ext cx="187659" cy="187659"/>
          </a:xfrm>
          <a:prstGeom prst="rect">
            <a:avLst/>
          </a:prstGeom>
        </p:spPr>
      </p:pic>
    </p:spTree>
    <p:extLst>
      <p:ext uri="{BB962C8B-B14F-4D97-AF65-F5344CB8AC3E}">
        <p14:creationId xmlns:p14="http://schemas.microsoft.com/office/powerpoint/2010/main" val="249597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BAAD8-2EC7-4731-9FE6-47B4DCD47AB5}"/>
              </a:ext>
            </a:extLst>
          </p:cNvPr>
          <p:cNvSpPr>
            <a:spLocks noGrp="1"/>
          </p:cNvSpPr>
          <p:nvPr>
            <p:ph type="title"/>
          </p:nvPr>
        </p:nvSpPr>
        <p:spPr>
          <a:xfrm>
            <a:off x="457200" y="0"/>
            <a:ext cx="8229600" cy="6858000"/>
          </a:xfrm>
        </p:spPr>
        <p:txBody>
          <a:bodyPr/>
          <a:lstStyle/>
          <a:p>
            <a:r>
              <a:rPr kumimoji="1" lang="ja-JP" altLang="en-US" dirty="0"/>
              <a:t>参考資料</a:t>
            </a:r>
          </a:p>
        </p:txBody>
      </p:sp>
    </p:spTree>
    <p:extLst>
      <p:ext uri="{BB962C8B-B14F-4D97-AF65-F5344CB8AC3E}">
        <p14:creationId xmlns:p14="http://schemas.microsoft.com/office/powerpoint/2010/main" val="127384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dirty="0">
                <a:solidFill>
                  <a:schemeClr val="bg1"/>
                </a:solidFill>
                <a:latin typeface="Meiryo UI"/>
                <a:ea typeface="Meiryo UI"/>
                <a:cs typeface="Meiryo UI" pitchFamily="50" charset="-128"/>
              </a:rPr>
              <a:t>参考　基本方針のたたき（中間とりまとめの反映）</a:t>
            </a:r>
            <a:endParaRPr lang="zh-TW" altLang="en-US" sz="2400" b="1" dirty="0">
              <a:solidFill>
                <a:schemeClr val="bg1"/>
              </a:solidFill>
              <a:latin typeface="Meiryo UI"/>
              <a:ea typeface="Meiryo UI"/>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1E5D2F5-4137-4C0F-8585-45A468B9CDE6}"/>
              </a:ext>
            </a:extLst>
          </p:cNvPr>
          <p:cNvSpPr txBox="1"/>
          <p:nvPr/>
        </p:nvSpPr>
        <p:spPr>
          <a:xfrm>
            <a:off x="785968" y="1525989"/>
            <a:ext cx="3317597" cy="5280163"/>
          </a:xfrm>
          <a:prstGeom prst="rect">
            <a:avLst/>
          </a:prstGeom>
          <a:solidFill>
            <a:srgbClr val="F4F7ED"/>
          </a:solidFill>
        </p:spPr>
        <p:txBody>
          <a:bodyPr wrap="square" lIns="91440" tIns="45720" rIns="91440" bIns="45720" anchor="t">
            <a:spAutoFit/>
          </a:bodyPr>
          <a:lstStyle/>
          <a:p>
            <a:pPr>
              <a:lnSpc>
                <a:spcPct val="150000"/>
              </a:lnSpc>
            </a:pPr>
            <a:r>
              <a:rPr lang="ja-JP" altLang="en-US" sz="1200" b="1">
                <a:solidFill>
                  <a:srgbClr val="FF0000"/>
                </a:solidFill>
                <a:latin typeface="Calibri"/>
                <a:ea typeface="ＭＳ Ｐゴシック"/>
                <a:cs typeface="Calibri"/>
              </a:rPr>
              <a:t>基本方針</a:t>
            </a:r>
            <a:endParaRPr lang="en-US" altLang="ja-JP" sz="1200" b="1">
              <a:solidFill>
                <a:srgbClr val="FF0000"/>
              </a:solidFill>
              <a:latin typeface="Calibri"/>
              <a:ea typeface="ＭＳ Ｐゴシック"/>
              <a:cs typeface="Calibri"/>
            </a:endParaRPr>
          </a:p>
          <a:p>
            <a:pPr>
              <a:lnSpc>
                <a:spcPct val="150000"/>
              </a:lnSpc>
            </a:pPr>
            <a:r>
              <a:rPr lang="en-US" altLang="ja-JP" sz="1200">
                <a:latin typeface="Calibri"/>
                <a:ea typeface="ＭＳ Ｐゴシック"/>
                <a:cs typeface="Calibri"/>
              </a:rPr>
              <a:t>1.</a:t>
            </a:r>
            <a:r>
              <a:rPr lang="ja-JP" altLang="en-US" sz="1200">
                <a:latin typeface="Calibri"/>
                <a:ea typeface="ＭＳ Ｐゴシック"/>
                <a:cs typeface="Calibri"/>
              </a:rPr>
              <a:t>大阪府都市基盤施設長寿命化計画の構成</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1.1 </a:t>
            </a:r>
            <a:r>
              <a:rPr lang="en-US" altLang="ja-JP" sz="1100" err="1">
                <a:latin typeface="Calibri"/>
                <a:ea typeface="ＭＳ Ｐゴシック"/>
                <a:cs typeface="Calibri"/>
              </a:rPr>
              <a:t>対象施設</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1.2 </a:t>
            </a:r>
            <a:r>
              <a:rPr lang="en-US" altLang="ja-JP" sz="1100" err="1">
                <a:latin typeface="Calibri"/>
                <a:ea typeface="ＭＳ Ｐゴシック"/>
                <a:cs typeface="Calibri"/>
              </a:rPr>
              <a:t>対象期間</a:t>
            </a:r>
            <a:endParaRPr lang="ja-JP" altLang="en-US" sz="1100" err="1">
              <a:latin typeface="Calibri"/>
              <a:ea typeface="ＭＳ Ｐゴシック"/>
              <a:cs typeface="Calibri"/>
            </a:endParaRP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1.3 </a:t>
            </a:r>
            <a:r>
              <a:rPr lang="ja-JP" altLang="en-US" sz="1100">
                <a:latin typeface="Calibri"/>
                <a:ea typeface="ＭＳ Ｐゴシック"/>
                <a:cs typeface="Calibri"/>
              </a:rPr>
              <a:t>計画構成</a:t>
            </a:r>
          </a:p>
          <a:p>
            <a:pPr>
              <a:lnSpc>
                <a:spcPct val="150000"/>
              </a:lnSpc>
            </a:pPr>
            <a:r>
              <a:rPr lang="en-US" altLang="ja-JP" sz="1200">
                <a:latin typeface="Calibri"/>
                <a:ea typeface="ＭＳ Ｐゴシック"/>
                <a:cs typeface="Calibri"/>
              </a:rPr>
              <a:t>2.</a:t>
            </a:r>
            <a:r>
              <a:rPr lang="ja-JP" altLang="en-US" sz="1200">
                <a:latin typeface="Calibri"/>
                <a:ea typeface="ＭＳ Ｐゴシック"/>
                <a:cs typeface="Calibri"/>
              </a:rPr>
              <a:t>大阪府における維持管理・更新の現状と課題</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2.1 </a:t>
            </a:r>
            <a:r>
              <a:rPr lang="ja-JP" altLang="en-US" sz="1100">
                <a:latin typeface="Calibri"/>
                <a:ea typeface="ＭＳ Ｐゴシック"/>
                <a:cs typeface="Calibri"/>
              </a:rPr>
              <a:t>維持管理の現状</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2.2 </a:t>
            </a:r>
            <a:r>
              <a:rPr lang="ja-JP" altLang="en-US" sz="1100">
                <a:latin typeface="Calibri"/>
                <a:ea typeface="ＭＳ Ｐゴシック"/>
                <a:cs typeface="Calibri"/>
              </a:rPr>
              <a:t>課題認識</a:t>
            </a:r>
          </a:p>
          <a:p>
            <a:pPr>
              <a:lnSpc>
                <a:spcPct val="150000"/>
              </a:lnSpc>
            </a:pPr>
            <a:r>
              <a:rPr lang="en-US" altLang="ja-JP" sz="1200">
                <a:latin typeface="Calibri"/>
                <a:ea typeface="ＭＳ Ｐゴシック"/>
                <a:cs typeface="Calibri"/>
              </a:rPr>
              <a:t>3.</a:t>
            </a:r>
            <a:r>
              <a:rPr lang="ja-JP" altLang="en-US" sz="1200">
                <a:latin typeface="Calibri"/>
                <a:ea typeface="ＭＳ Ｐゴシック"/>
                <a:cs typeface="Calibri"/>
              </a:rPr>
              <a:t>戦略的維持管理の方針</a:t>
            </a:r>
          </a:p>
          <a:p>
            <a:pPr>
              <a:lnSpc>
                <a:spcPct val="150000"/>
              </a:lnSpc>
            </a:pPr>
            <a:r>
              <a:rPr lang="en-US" altLang="ja-JP" sz="1200">
                <a:latin typeface="Calibri"/>
                <a:ea typeface="ＭＳ Ｐゴシック"/>
                <a:cs typeface="Calibri"/>
              </a:rPr>
              <a:t>4.</a:t>
            </a:r>
            <a:r>
              <a:rPr lang="ja-JP" altLang="en-US" sz="1200">
                <a:latin typeface="Calibri"/>
                <a:ea typeface="ＭＳ Ｐゴシック"/>
                <a:cs typeface="Calibri"/>
              </a:rPr>
              <a:t>効率的・効果的な維持管理の推進</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4.1 </a:t>
            </a:r>
            <a:r>
              <a:rPr lang="ja-JP" altLang="en-US" sz="1100">
                <a:latin typeface="Calibri"/>
                <a:ea typeface="ＭＳ Ｐゴシック"/>
                <a:cs typeface="Calibri"/>
              </a:rPr>
              <a:t>点検、診断・評価の手法や体制等の充実</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4.2 </a:t>
            </a:r>
            <a:r>
              <a:rPr lang="ja-JP" altLang="en-US" sz="1100">
                <a:latin typeface="Calibri"/>
                <a:ea typeface="ＭＳ Ｐゴシック"/>
                <a:cs typeface="Calibri"/>
              </a:rPr>
              <a:t>施設特性に応じた維持管理手法の体系化</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4.3 </a:t>
            </a:r>
            <a:r>
              <a:rPr lang="ja-JP" altLang="en-US" sz="1100">
                <a:latin typeface="Calibri"/>
                <a:ea typeface="ＭＳ Ｐゴシック"/>
                <a:cs typeface="Calibri"/>
              </a:rPr>
              <a:t>重点化指標・優先順位の考え方</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4.4 </a:t>
            </a:r>
            <a:r>
              <a:rPr lang="ja-JP" altLang="en-US" sz="1100">
                <a:latin typeface="Calibri"/>
                <a:ea typeface="ＭＳ Ｐゴシック"/>
                <a:cs typeface="Calibri"/>
              </a:rPr>
              <a:t>日常的な維持管理の着実な実践</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4.5 </a:t>
            </a:r>
            <a:r>
              <a:rPr lang="ja-JP" altLang="en-US" sz="1100">
                <a:latin typeface="Calibri"/>
                <a:ea typeface="ＭＳ Ｐゴシック"/>
                <a:cs typeface="Calibri"/>
              </a:rPr>
              <a:t>維持管理を見通した新設工事上の工夫</a:t>
            </a:r>
          </a:p>
          <a:p>
            <a:pPr>
              <a:lnSpc>
                <a:spcPct val="150000"/>
              </a:lnSpc>
            </a:pPr>
            <a:r>
              <a:rPr lang="en-US" altLang="ja-JP" sz="1200">
                <a:latin typeface="Calibri"/>
                <a:ea typeface="Meiryo UI"/>
                <a:cs typeface="Calibri"/>
              </a:rPr>
              <a:t>5.</a:t>
            </a:r>
            <a:r>
              <a:rPr lang="ja-JP" sz="1200">
                <a:latin typeface="Calibri"/>
                <a:ea typeface="ＭＳ Ｐゴシック"/>
                <a:cs typeface="Calibri"/>
              </a:rPr>
              <a:t>持続可能な維持管理の仕組みづくり</a:t>
            </a:r>
            <a:endParaRPr lang="en-US" altLang="ja-JP" sz="1200">
              <a:latin typeface="Calibri"/>
              <a:ea typeface="ＭＳ Ｐゴシック"/>
              <a:cs typeface="Calibri"/>
            </a:endParaRPr>
          </a:p>
          <a:p>
            <a:pPr>
              <a:lnSpc>
                <a:spcPct val="150000"/>
              </a:lnSpc>
            </a:pPr>
            <a:r>
              <a:rPr lang="ja-JP" sz="1100">
                <a:latin typeface="Calibri"/>
                <a:ea typeface="ＭＳ Ｐゴシック"/>
                <a:cs typeface="Calibri"/>
              </a:rPr>
              <a:t>　</a:t>
            </a:r>
            <a:r>
              <a:rPr lang="en-US" altLang="ja-JP" sz="1100">
                <a:latin typeface="Calibri"/>
                <a:ea typeface="Meiryo UI"/>
                <a:cs typeface="Calibri"/>
              </a:rPr>
              <a:t>5.1 </a:t>
            </a:r>
            <a:r>
              <a:rPr lang="ja-JP" sz="1100">
                <a:latin typeface="Calibri"/>
                <a:ea typeface="ＭＳ Ｐゴシック"/>
                <a:cs typeface="Calibri"/>
              </a:rPr>
              <a:t>人材の育成と確保、技術力の向上と継承</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5.2 </a:t>
            </a:r>
            <a:r>
              <a:rPr lang="ja-JP" sz="1100">
                <a:latin typeface="Calibri"/>
                <a:ea typeface="ＭＳ Ｐゴシック"/>
                <a:cs typeface="Calibri"/>
              </a:rPr>
              <a:t>データ蓄積・管理体制の確立</a:t>
            </a:r>
          </a:p>
          <a:p>
            <a:pPr>
              <a:lnSpc>
                <a:spcPct val="150000"/>
              </a:lnSpc>
            </a:pPr>
            <a:r>
              <a:rPr lang="ja-JP" sz="1100">
                <a:latin typeface="Calibri"/>
                <a:ea typeface="ＭＳ Ｐゴシック"/>
                <a:cs typeface="Calibri"/>
              </a:rPr>
              <a:t>　</a:t>
            </a:r>
            <a:r>
              <a:rPr lang="en-US" altLang="ja-JP" sz="1100">
                <a:latin typeface="Calibri"/>
                <a:ea typeface="Meiryo UI"/>
                <a:cs typeface="Calibri"/>
              </a:rPr>
              <a:t>5.3 </a:t>
            </a:r>
            <a:r>
              <a:rPr lang="ja-JP" sz="1100">
                <a:latin typeface="Calibri"/>
                <a:ea typeface="ＭＳ Ｐゴシック"/>
                <a:cs typeface="Calibri"/>
              </a:rPr>
              <a:t>現場や地域を重視した維持管理の実践</a:t>
            </a:r>
            <a:endParaRPr lang="en-US" altLang="ja-JP" sz="1100">
              <a:latin typeface="Calibri"/>
              <a:ea typeface="ＭＳ Ｐゴシック"/>
              <a:cs typeface="Calibri"/>
            </a:endParaRPr>
          </a:p>
          <a:p>
            <a:pPr>
              <a:lnSpc>
                <a:spcPct val="150000"/>
              </a:lnSpc>
            </a:pPr>
            <a:r>
              <a:rPr lang="ja-JP" sz="1100">
                <a:latin typeface="Calibri"/>
                <a:ea typeface="ＭＳ Ｐゴシック"/>
                <a:cs typeface="Calibri"/>
              </a:rPr>
              <a:t>　</a:t>
            </a:r>
            <a:r>
              <a:rPr lang="en-US" altLang="ja-JP" sz="1100">
                <a:latin typeface="Calibri"/>
                <a:ea typeface="Meiryo UI"/>
                <a:cs typeface="Calibri"/>
              </a:rPr>
              <a:t>5.4 </a:t>
            </a:r>
            <a:r>
              <a:rPr lang="ja-JP" sz="1100">
                <a:latin typeface="Calibri"/>
                <a:ea typeface="ＭＳ Ｐゴシック"/>
                <a:cs typeface="Calibri"/>
              </a:rPr>
              <a:t>維持管理業務の改善と魅力向上のあり方</a:t>
            </a:r>
            <a:endParaRPr lang="en-US" altLang="ja-JP" sz="1100">
              <a:latin typeface="Calibri"/>
              <a:ea typeface="ＭＳ Ｐゴシック"/>
              <a:cs typeface="Calibri"/>
            </a:endParaRPr>
          </a:p>
        </p:txBody>
      </p:sp>
      <p:sp>
        <p:nvSpPr>
          <p:cNvPr id="17" name="テキスト ボックス 16">
            <a:extLst>
              <a:ext uri="{FF2B5EF4-FFF2-40B4-BE49-F238E27FC236}">
                <a16:creationId xmlns:a16="http://schemas.microsoft.com/office/drawing/2014/main" id="{9DF23C3F-93E4-442C-9B18-5CCC99B97008}"/>
              </a:ext>
            </a:extLst>
          </p:cNvPr>
          <p:cNvSpPr txBox="1"/>
          <p:nvPr/>
        </p:nvSpPr>
        <p:spPr>
          <a:xfrm>
            <a:off x="4762155" y="1522043"/>
            <a:ext cx="3317597" cy="3872086"/>
          </a:xfrm>
          <a:prstGeom prst="rect">
            <a:avLst/>
          </a:prstGeom>
          <a:solidFill>
            <a:srgbClr val="F4F7ED"/>
          </a:solidFill>
        </p:spPr>
        <p:txBody>
          <a:bodyPr wrap="square" lIns="91440" tIns="45720" rIns="91440" bIns="45720" anchor="t">
            <a:spAutoFit/>
          </a:bodyPr>
          <a:lstStyle/>
          <a:p>
            <a:pPr>
              <a:lnSpc>
                <a:spcPct val="150000"/>
              </a:lnSpc>
            </a:pPr>
            <a:r>
              <a:rPr lang="ja-JP" altLang="en-US" sz="1100" b="1">
                <a:solidFill>
                  <a:srgbClr val="FF0000"/>
                </a:solidFill>
                <a:latin typeface="Calibri"/>
                <a:ea typeface="ＭＳ Ｐゴシック"/>
                <a:cs typeface="Calibri"/>
              </a:rPr>
              <a:t>行動計画 </a:t>
            </a:r>
            <a:r>
              <a:rPr lang="ja-JP" altLang="en-US" sz="1100">
                <a:latin typeface="Calibri"/>
                <a:ea typeface="ＭＳ Ｐゴシック"/>
                <a:cs typeface="Calibri"/>
              </a:rPr>
              <a:t>（各分野・施設毎に作成；今後検討）</a:t>
            </a:r>
            <a:endParaRPr lang="en-US" altLang="ja-JP" sz="1100" b="1">
              <a:solidFill>
                <a:srgbClr val="FF0000"/>
              </a:solidFill>
              <a:cs typeface="Calibri" panose="020F0502020204030204" pitchFamily="34" charset="0"/>
            </a:endParaRPr>
          </a:p>
          <a:p>
            <a:pPr>
              <a:lnSpc>
                <a:spcPct val="150000"/>
              </a:lnSpc>
            </a:pPr>
            <a:r>
              <a:rPr lang="ja-JP" altLang="en-US" sz="1100">
                <a:latin typeface="Calibri"/>
                <a:ea typeface="ＭＳ Ｐゴシック"/>
                <a:cs typeface="Calibri"/>
              </a:rPr>
              <a:t>　○道路</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橋梁</a:t>
            </a:r>
          </a:p>
          <a:p>
            <a:pPr>
              <a:lnSpc>
                <a:spcPct val="150000"/>
              </a:lnSpc>
            </a:pPr>
            <a:r>
              <a:rPr lang="ja-JP" altLang="en-US" sz="1100">
                <a:latin typeface="Calibri"/>
                <a:ea typeface="ＭＳ Ｐゴシック"/>
                <a:cs typeface="Calibri"/>
              </a:rPr>
              <a:t>　　トンネル</a:t>
            </a:r>
          </a:p>
          <a:p>
            <a:pPr>
              <a:lnSpc>
                <a:spcPct val="150000"/>
              </a:lnSpc>
            </a:pPr>
            <a:r>
              <a:rPr lang="ja-JP" altLang="en-US" sz="1100">
                <a:latin typeface="Calibri"/>
                <a:ea typeface="ＭＳ Ｐゴシック"/>
                <a:cs typeface="Calibri"/>
              </a:rPr>
              <a:t>　　・・・</a:t>
            </a:r>
          </a:p>
          <a:p>
            <a:pPr>
              <a:lnSpc>
                <a:spcPct val="150000"/>
              </a:lnSpc>
            </a:pPr>
            <a:r>
              <a:rPr lang="ja-JP" altLang="en-US" sz="1100"/>
              <a:t>　 ○モノレール</a:t>
            </a:r>
            <a:endParaRPr lang="en-US" altLang="ja-JP" sz="1100"/>
          </a:p>
          <a:p>
            <a:pPr>
              <a:lnSpc>
                <a:spcPct val="150000"/>
              </a:lnSpc>
            </a:pPr>
            <a:r>
              <a:rPr lang="ja-JP" altLang="en-US" sz="1100">
                <a:latin typeface="Calibri"/>
                <a:ea typeface="ＭＳ Ｐゴシック"/>
                <a:cs typeface="Calibri"/>
              </a:rPr>
              <a:t>　　・・・　 </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○河川・砂防</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p>
          <a:p>
            <a:pPr>
              <a:lnSpc>
                <a:spcPct val="150000"/>
              </a:lnSpc>
            </a:pPr>
            <a:r>
              <a:rPr lang="ja-JP" altLang="en-US" sz="1100">
                <a:latin typeface="Calibri"/>
                <a:ea typeface="ＭＳ Ｐゴシック"/>
                <a:cs typeface="Calibri"/>
              </a:rPr>
              <a:t>　 ○公園</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p>
          <a:p>
            <a:pPr>
              <a:lnSpc>
                <a:spcPct val="150000"/>
              </a:lnSpc>
            </a:pPr>
            <a:r>
              <a:rPr lang="ja-JP" altLang="en-US" sz="1100">
                <a:latin typeface="Calibri"/>
                <a:ea typeface="ＭＳ Ｐゴシック"/>
                <a:cs typeface="Calibri"/>
              </a:rPr>
              <a:t>　 ○下水</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p>
          <a:p>
            <a:pPr>
              <a:lnSpc>
                <a:spcPct val="150000"/>
              </a:lnSpc>
            </a:pPr>
            <a:r>
              <a:rPr lang="ja-JP" altLang="en-US" sz="1100"/>
              <a:t>　 ○港湾・海岸</a:t>
            </a:r>
            <a:endParaRPr lang="en-US" altLang="ja-JP" sz="1100">
              <a:cs typeface="Calibri" panose="020F0502020204030204" pitchFamily="34" charset="0"/>
            </a:endParaRPr>
          </a:p>
          <a:p>
            <a:pPr>
              <a:lnSpc>
                <a:spcPct val="150000"/>
              </a:lnSpc>
            </a:pPr>
            <a:r>
              <a:rPr lang="ja-JP" altLang="en-US" sz="1100">
                <a:latin typeface="Calibri"/>
                <a:ea typeface="ＭＳ Ｐゴシック"/>
                <a:cs typeface="Calibri"/>
              </a:rPr>
              <a:t>　　・・・</a:t>
            </a:r>
          </a:p>
        </p:txBody>
      </p:sp>
      <p:sp>
        <p:nvSpPr>
          <p:cNvPr id="2" name="テキスト ボックス 1">
            <a:extLst>
              <a:ext uri="{FF2B5EF4-FFF2-40B4-BE49-F238E27FC236}">
                <a16:creationId xmlns:a16="http://schemas.microsoft.com/office/drawing/2014/main" id="{BB280A6E-F0C0-BE20-2F53-78E67F599552}"/>
              </a:ext>
            </a:extLst>
          </p:cNvPr>
          <p:cNvSpPr txBox="1"/>
          <p:nvPr/>
        </p:nvSpPr>
        <p:spPr>
          <a:xfrm>
            <a:off x="510483" y="708144"/>
            <a:ext cx="7641771" cy="701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ja-JP" sz="1400" err="1">
                <a:latin typeface="Calibri"/>
                <a:ea typeface="ＭＳ Ｐゴシック"/>
                <a:cs typeface="Calibri"/>
              </a:rPr>
              <a:t>都市基盤施設長寿命化計画（基本方針と行動計画で構成）を見直していくにあたり</a:t>
            </a:r>
            <a:r>
              <a:rPr lang="en-US" altLang="ja-JP" sz="1400">
                <a:latin typeface="Calibri"/>
                <a:ea typeface="ＭＳ Ｐゴシック"/>
                <a:cs typeface="Calibri"/>
              </a:rPr>
              <a:t>、</a:t>
            </a:r>
            <a:endParaRPr lang="ja-JP" altLang="en-US">
              <a:cs typeface="Calibri" panose="020F0502020204030204" pitchFamily="34" charset="0"/>
            </a:endParaRPr>
          </a:p>
          <a:p>
            <a:pPr algn="ctr">
              <a:lnSpc>
                <a:spcPct val="150000"/>
              </a:lnSpc>
            </a:pPr>
            <a:r>
              <a:rPr lang="en-US" altLang="ja-JP" sz="1400" err="1">
                <a:latin typeface="Calibri"/>
                <a:ea typeface="ＭＳ Ｐゴシック"/>
                <a:cs typeface="Calibri"/>
              </a:rPr>
              <a:t>基本方針について「中間とりまとめ」を反映する案を「たたき」として作成したもの</a:t>
            </a:r>
            <a:endParaRPr lang="en-US" altLang="ja-JP" sz="1400">
              <a:latin typeface="Calibri"/>
              <a:ea typeface="ＭＳ Ｐゴシック"/>
              <a:cs typeface="Calibri"/>
            </a:endParaRPr>
          </a:p>
        </p:txBody>
      </p:sp>
      <p:sp>
        <p:nvSpPr>
          <p:cNvPr id="3" name="テキスト ボックス 2">
            <a:extLst>
              <a:ext uri="{FF2B5EF4-FFF2-40B4-BE49-F238E27FC236}">
                <a16:creationId xmlns:a16="http://schemas.microsoft.com/office/drawing/2014/main" id="{E982019B-2512-2F26-66CA-31F48C30B363}"/>
              </a:ext>
            </a:extLst>
          </p:cNvPr>
          <p:cNvSpPr txBox="1"/>
          <p:nvPr/>
        </p:nvSpPr>
        <p:spPr>
          <a:xfrm>
            <a:off x="192505" y="1361286"/>
            <a:ext cx="723614" cy="378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ja-JP" sz="1400" err="1">
                <a:latin typeface="Calibri"/>
                <a:ea typeface="ＭＳ Ｐゴシック"/>
                <a:cs typeface="Calibri"/>
              </a:rPr>
              <a:t>目次</a:t>
            </a:r>
          </a:p>
        </p:txBody>
      </p:sp>
    </p:spTree>
    <p:extLst>
      <p:ext uri="{BB962C8B-B14F-4D97-AF65-F5344CB8AC3E}">
        <p14:creationId xmlns:p14="http://schemas.microsoft.com/office/powerpoint/2010/main" val="331834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623016" cy="1079013"/>
          </a:xfrm>
          <a:prstGeom prst="rect">
            <a:avLst/>
          </a:prstGeom>
          <a:noFill/>
        </p:spPr>
        <p:txBody>
          <a:bodyPr wrap="square">
            <a:spAutoFit/>
          </a:bodyPr>
          <a:lstStyle/>
          <a:p>
            <a:pPr>
              <a:lnSpc>
                <a:spcPct val="150000"/>
              </a:lnSpc>
            </a:pPr>
            <a:r>
              <a:rPr lang="en-US" altLang="ja-JP" sz="1100"/>
              <a:t>1.</a:t>
            </a:r>
            <a:r>
              <a:rPr lang="ja-JP" altLang="en-US" sz="1100"/>
              <a:t>大阪府都市基盤施設長寿命化計画</a:t>
            </a:r>
          </a:p>
          <a:p>
            <a:pPr>
              <a:lnSpc>
                <a:spcPct val="150000"/>
              </a:lnSpc>
            </a:pPr>
            <a:r>
              <a:rPr lang="en-US" altLang="ja-JP" sz="1100"/>
              <a:t>1.1</a:t>
            </a:r>
            <a:r>
              <a:rPr lang="ja-JP" altLang="en-US" sz="1100"/>
              <a:t>　対象施設</a:t>
            </a:r>
          </a:p>
          <a:p>
            <a:pPr>
              <a:lnSpc>
                <a:spcPct val="150000"/>
              </a:lnSpc>
            </a:pPr>
            <a:r>
              <a:rPr lang="ja-JP" altLang="en-US" sz="1100"/>
              <a:t>　本計画では、大阪府が管理する都市基盤施設のうち、都市整備部が管理する道路、河川、港湾・海岸、公園、下水道、設備の各分野の施設・設備等を対象とする。</a:t>
            </a:r>
          </a:p>
        </p:txBody>
      </p:sp>
      <p:sp>
        <p:nvSpPr>
          <p:cNvPr id="21" name="テキスト ボックス 20">
            <a:extLst>
              <a:ext uri="{FF2B5EF4-FFF2-40B4-BE49-F238E27FC236}">
                <a16:creationId xmlns:a16="http://schemas.microsoft.com/office/drawing/2014/main" id="{18C058DF-850F-49B3-B005-28399B30B0C9}"/>
              </a:ext>
            </a:extLst>
          </p:cNvPr>
          <p:cNvSpPr txBox="1"/>
          <p:nvPr/>
        </p:nvSpPr>
        <p:spPr>
          <a:xfrm>
            <a:off x="262192" y="1805522"/>
            <a:ext cx="8623016" cy="1586845"/>
          </a:xfrm>
          <a:prstGeom prst="rect">
            <a:avLst/>
          </a:prstGeom>
          <a:noFill/>
        </p:spPr>
        <p:txBody>
          <a:bodyPr wrap="square">
            <a:spAutoFit/>
          </a:bodyPr>
          <a:lstStyle/>
          <a:p>
            <a:pPr>
              <a:lnSpc>
                <a:spcPct val="150000"/>
              </a:lnSpc>
            </a:pPr>
            <a:r>
              <a:rPr lang="en-US" altLang="ja-JP" sz="1100"/>
              <a:t>1.2</a:t>
            </a:r>
            <a:r>
              <a:rPr lang="ja-JP" altLang="en-US" sz="1100"/>
              <a:t>　計画期間</a:t>
            </a:r>
          </a:p>
          <a:p>
            <a:pPr>
              <a:lnSpc>
                <a:spcPct val="150000"/>
              </a:lnSpc>
            </a:pPr>
            <a:r>
              <a:rPr lang="ja-JP" altLang="en-US" sz="1100"/>
              <a:t>　都市基盤施設は必ずしも一定の速度で劣化、損傷するという性格のものではなく、一時的な洪水や土砂災害などの自然災害によっても急激に損傷や機能の低下が生じる可能性がある。また、社会経済情勢の変化に柔軟に対応することや、新技術、材料、工法の開発など技術的進歩に追従することが必要である。</a:t>
            </a:r>
          </a:p>
          <a:p>
            <a:pPr>
              <a:lnSpc>
                <a:spcPct val="150000"/>
              </a:lnSpc>
            </a:pPr>
            <a:r>
              <a:rPr lang="ja-JP" altLang="en-US" sz="1100"/>
              <a:t>　これらを考慮し、本計画は、中長期的な維持管理・更新を見据えつつ、今後</a:t>
            </a:r>
            <a:r>
              <a:rPr lang="en-US" altLang="ja-JP" sz="1100"/>
              <a:t>10</a:t>
            </a:r>
            <a:r>
              <a:rPr lang="ja-JP" altLang="en-US" sz="1100"/>
              <a:t>年程度の取組を着実に進めるために策定する。ただし、各分野・施設の行動計画については、</a:t>
            </a:r>
            <a:r>
              <a:rPr lang="en-US" altLang="ja-JP" sz="1100"/>
              <a:t>PDCA</a:t>
            </a:r>
            <a:r>
              <a:rPr lang="ja-JP" altLang="en-US" sz="1100"/>
              <a:t>サイクルに基づき</a:t>
            </a:r>
            <a:r>
              <a:rPr lang="en-US" altLang="ja-JP" sz="1100"/>
              <a:t>3</a:t>
            </a:r>
            <a:r>
              <a:rPr lang="ja-JP" altLang="en-US" sz="1100"/>
              <a:t>年～</a:t>
            </a:r>
            <a:r>
              <a:rPr lang="en-US" altLang="ja-JP" sz="1100"/>
              <a:t>5</a:t>
            </a:r>
            <a:r>
              <a:rPr lang="ja-JP" altLang="en-US" sz="1100"/>
              <a:t>年毎に見直しを行う。</a:t>
            </a:r>
          </a:p>
        </p:txBody>
      </p:sp>
      <p:sp>
        <p:nvSpPr>
          <p:cNvPr id="11" name="テキスト ボックス 10">
            <a:extLst>
              <a:ext uri="{FF2B5EF4-FFF2-40B4-BE49-F238E27FC236}">
                <a16:creationId xmlns:a16="http://schemas.microsoft.com/office/drawing/2014/main" id="{76FE5DAC-6365-40FB-9FAE-5CAA3F826828}"/>
              </a:ext>
            </a:extLst>
          </p:cNvPr>
          <p:cNvSpPr txBox="1"/>
          <p:nvPr/>
        </p:nvSpPr>
        <p:spPr>
          <a:xfrm>
            <a:off x="262192" y="3429000"/>
            <a:ext cx="8623016" cy="825098"/>
          </a:xfrm>
          <a:prstGeom prst="rect">
            <a:avLst/>
          </a:prstGeom>
          <a:noFill/>
        </p:spPr>
        <p:txBody>
          <a:bodyPr wrap="square">
            <a:spAutoFit/>
          </a:bodyPr>
          <a:lstStyle/>
          <a:p>
            <a:pPr>
              <a:lnSpc>
                <a:spcPct val="150000"/>
              </a:lnSpc>
            </a:pPr>
            <a:r>
              <a:rPr lang="en-US" altLang="ja-JP" sz="1100"/>
              <a:t>1.3</a:t>
            </a:r>
            <a:r>
              <a:rPr lang="ja-JP" altLang="en-US" sz="1100"/>
              <a:t>　計画構成</a:t>
            </a:r>
          </a:p>
          <a:p>
            <a:pPr>
              <a:lnSpc>
                <a:spcPct val="150000"/>
              </a:lnSpc>
            </a:pPr>
            <a:r>
              <a:rPr lang="ja-JP" altLang="en-US" sz="1100"/>
              <a:t>　本計画は、都市基盤施設の効率的・効果的で持続可能な維持管理を行うための基本的な考え方を示した「基本方針」と、それらを踏まえた分野・施設毎の具体的な対応方針を定める「行動計画（個別施設計画）」で構成する。</a:t>
            </a:r>
          </a:p>
        </p:txBody>
      </p:sp>
      <p:sp>
        <p:nvSpPr>
          <p:cNvPr id="9" name="Rectangle 2">
            <a:extLst>
              <a:ext uri="{FF2B5EF4-FFF2-40B4-BE49-F238E27FC236}">
                <a16:creationId xmlns:a16="http://schemas.microsoft.com/office/drawing/2014/main" id="{A89AB89E-D82D-B2C7-A255-A52B5897779A}"/>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7CE8792A-CD95-D3CF-8579-8C3131E74E64}"/>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B6081817-B508-A3B6-BF55-67B811BC1FB4}"/>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787868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28</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795544" cy="3110339"/>
          </a:xfrm>
          <a:prstGeom prst="rect">
            <a:avLst/>
          </a:prstGeom>
          <a:noFill/>
        </p:spPr>
        <p:txBody>
          <a:bodyPr wrap="square" lIns="91440" tIns="45720" rIns="91440" bIns="45720" anchor="t">
            <a:spAutoFit/>
          </a:bodyPr>
          <a:lstStyle/>
          <a:p>
            <a:pPr>
              <a:lnSpc>
                <a:spcPct val="150000"/>
              </a:lnSpc>
            </a:pPr>
            <a:r>
              <a:rPr lang="en-US" altLang="ja-JP" sz="1100">
                <a:latin typeface="Calibri"/>
                <a:ea typeface="ＭＳ Ｐゴシック"/>
                <a:cs typeface="Calibri"/>
              </a:rPr>
              <a:t>2.</a:t>
            </a:r>
            <a:r>
              <a:rPr lang="ja-JP" altLang="en-US" sz="1100">
                <a:latin typeface="Calibri"/>
                <a:ea typeface="ＭＳ Ｐゴシック"/>
                <a:cs typeface="Calibri"/>
              </a:rPr>
              <a:t>大阪府における維持管理の現状と課題</a:t>
            </a:r>
          </a:p>
          <a:p>
            <a:pPr>
              <a:lnSpc>
                <a:spcPct val="150000"/>
              </a:lnSpc>
            </a:pPr>
            <a:r>
              <a:rPr lang="en-US" altLang="ja-JP" sz="1100">
                <a:latin typeface="Calibri"/>
                <a:ea typeface="ＭＳ Ｐゴシック"/>
                <a:cs typeface="Calibri"/>
              </a:rPr>
              <a:t>2.1</a:t>
            </a:r>
            <a:r>
              <a:rPr lang="ja-JP" altLang="en-US" sz="1100">
                <a:latin typeface="Calibri"/>
                <a:ea typeface="ＭＳ Ｐゴシック"/>
                <a:cs typeface="Calibri"/>
              </a:rPr>
              <a:t>　維持管理の現状</a:t>
            </a:r>
          </a:p>
          <a:p>
            <a:pPr>
              <a:lnSpc>
                <a:spcPct val="150000"/>
              </a:lnSpc>
            </a:pPr>
            <a:r>
              <a:rPr lang="en-US" altLang="ja-JP" sz="1100">
                <a:latin typeface="Calibri"/>
                <a:ea typeface="ＭＳ Ｐゴシック"/>
                <a:cs typeface="Calibri"/>
              </a:rPr>
              <a:t>2.1.1</a:t>
            </a:r>
            <a:r>
              <a:rPr lang="ja-JP" altLang="en-US" sz="1100">
                <a:latin typeface="Calibri"/>
                <a:ea typeface="ＭＳ Ｐゴシック"/>
                <a:cs typeface="Calibri"/>
              </a:rPr>
              <a:t>　施設・財政状況</a:t>
            </a:r>
          </a:p>
          <a:p>
            <a:pPr>
              <a:lnSpc>
                <a:spcPct val="150000"/>
              </a:lnSpc>
            </a:pPr>
            <a:r>
              <a:rPr lang="ja-JP" altLang="en-US" sz="1100">
                <a:latin typeface="Calibri"/>
                <a:ea typeface="ＭＳ Ｐゴシック"/>
                <a:cs typeface="Calibri"/>
              </a:rPr>
              <a:t>　都市基盤施設の施設数は、前計画策定時から</a:t>
            </a:r>
            <a:r>
              <a:rPr lang="en-US" altLang="ja-JP" sz="1100">
                <a:latin typeface="Calibri"/>
                <a:ea typeface="ＭＳ Ｐゴシック"/>
                <a:cs typeface="Calibri"/>
              </a:rPr>
              <a:t>10</a:t>
            </a:r>
            <a:r>
              <a:rPr lang="ja-JP" altLang="en-US" sz="1100">
                <a:latin typeface="Calibri"/>
                <a:ea typeface="ＭＳ Ｐゴシック"/>
                <a:cs typeface="Calibri"/>
              </a:rPr>
              <a:t>年間で横ばい、もしくは増加している。そのため、管理施設数の増加に応じ、より適切に維持管理を実施する必要がある。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都市基盤施設は高度経済成長期に大量かつ集中的に整備されているため、建設後</a:t>
            </a:r>
            <a:r>
              <a:rPr lang="en-US" altLang="ja-JP" sz="1100">
                <a:latin typeface="Calibri"/>
                <a:ea typeface="ＭＳ Ｐゴシック"/>
                <a:cs typeface="Calibri"/>
              </a:rPr>
              <a:t>50</a:t>
            </a:r>
            <a:r>
              <a:rPr lang="ja-JP" altLang="en-US" sz="1100">
                <a:latin typeface="Calibri"/>
                <a:ea typeface="ＭＳ Ｐゴシック"/>
                <a:cs typeface="Calibri"/>
              </a:rPr>
              <a:t>年以上経過した施設が多数を占め、施設の高齢化が顕著となっている。今後、これらの施設が一斉に更新時期を迎え、歳出が一時期に集中する恐れがある。</a:t>
            </a:r>
          </a:p>
          <a:p>
            <a:pPr>
              <a:lnSpc>
                <a:spcPct val="150000"/>
              </a:lnSpc>
            </a:pPr>
            <a:r>
              <a:rPr lang="ja-JP" altLang="en-US" sz="1100"/>
              <a:t>　橋梁や下水（管渠）等は健全性が向上傾向にある一方で、舗装やモノレール等は健全性が悪化傾向にある。特に舗装等の道路施設については、近年の車両の大型化、特車通行量の増加といった厳しい維持管理環境も相まって、計画当初に想定した以上に施設の老朽化が進行しており、健全性の向上が急務となっている。</a:t>
            </a:r>
            <a:endParaRPr lang="en-US" altLang="ja-JP" sz="1100"/>
          </a:p>
          <a:p>
            <a:pPr>
              <a:lnSpc>
                <a:spcPct val="150000"/>
              </a:lnSpc>
            </a:pPr>
            <a:r>
              <a:rPr lang="ja-JP" altLang="en-US" sz="1100">
                <a:latin typeface="Calibri"/>
                <a:ea typeface="ＭＳ Ｐゴシック"/>
                <a:cs typeface="Calibri"/>
              </a:rPr>
              <a:t>　大阪府一般会計における維持管理予算額については、平成</a:t>
            </a:r>
            <a:r>
              <a:rPr lang="en-US" altLang="ja-JP" sz="1100">
                <a:latin typeface="Calibri"/>
                <a:ea typeface="ＭＳ Ｐゴシック"/>
                <a:cs typeface="Calibri"/>
              </a:rPr>
              <a:t>26</a:t>
            </a:r>
            <a:r>
              <a:rPr lang="ja-JP" altLang="en-US" sz="1100">
                <a:latin typeface="Calibri"/>
                <a:ea typeface="ＭＳ Ｐゴシック"/>
                <a:cs typeface="Calibri"/>
              </a:rPr>
              <a:t>年度以降は約</a:t>
            </a:r>
            <a:r>
              <a:rPr lang="en-US" altLang="ja-JP" sz="1100">
                <a:latin typeface="Calibri"/>
                <a:ea typeface="ＭＳ Ｐゴシック"/>
                <a:cs typeface="Calibri"/>
              </a:rPr>
              <a:t>260</a:t>
            </a:r>
            <a:r>
              <a:rPr lang="ja-JP" altLang="en-US" sz="1100">
                <a:latin typeface="Calibri"/>
                <a:ea typeface="ＭＳ Ｐゴシック"/>
                <a:cs typeface="Calibri"/>
              </a:rPr>
              <a:t>億円をベースに維持管理に取り組んでいるところである。一方、近年の物価高騰等により、建設工事費デフレーターの推移をみると、前計画策定時から</a:t>
            </a:r>
            <a:r>
              <a:rPr lang="en-US" altLang="ja-JP" sz="1100">
                <a:latin typeface="Calibri"/>
                <a:ea typeface="ＭＳ Ｐゴシック"/>
                <a:cs typeface="Calibri"/>
              </a:rPr>
              <a:t>20</a:t>
            </a:r>
            <a:r>
              <a:rPr lang="ja-JP" altLang="en-US" sz="1100">
                <a:latin typeface="Calibri"/>
                <a:ea typeface="ＭＳ Ｐゴシック"/>
                <a:cs typeface="Calibri"/>
              </a:rPr>
              <a:t>ポイント増加している。</a:t>
            </a:r>
            <a:endParaRPr lang="ja-JP" altLang="en-US" sz="1100" strike="sngStrike">
              <a:solidFill>
                <a:srgbClr val="FF0000"/>
              </a:solidFill>
              <a:latin typeface="Calibri"/>
              <a:ea typeface="ＭＳ Ｐゴシック"/>
              <a:cs typeface="Calibri"/>
            </a:endParaRPr>
          </a:p>
        </p:txBody>
      </p:sp>
      <p:sp>
        <p:nvSpPr>
          <p:cNvPr id="15" name="テキスト ボックス 14">
            <a:extLst>
              <a:ext uri="{FF2B5EF4-FFF2-40B4-BE49-F238E27FC236}">
                <a16:creationId xmlns:a16="http://schemas.microsoft.com/office/drawing/2014/main" id="{1ACC241F-DB71-4AB6-A8B1-4DC9F3DD9F8A}"/>
              </a:ext>
            </a:extLst>
          </p:cNvPr>
          <p:cNvSpPr txBox="1"/>
          <p:nvPr/>
        </p:nvSpPr>
        <p:spPr>
          <a:xfrm>
            <a:off x="262192" y="3956883"/>
            <a:ext cx="8795544" cy="2856423"/>
          </a:xfrm>
          <a:prstGeom prst="rect">
            <a:avLst/>
          </a:prstGeom>
          <a:noFill/>
        </p:spPr>
        <p:txBody>
          <a:bodyPr wrap="square" lIns="91440" tIns="45720" rIns="91440" bIns="45720" anchor="t">
            <a:spAutoFit/>
          </a:bodyPr>
          <a:lstStyle/>
          <a:p>
            <a:pPr>
              <a:lnSpc>
                <a:spcPct val="150000"/>
              </a:lnSpc>
            </a:pPr>
            <a:r>
              <a:rPr lang="en-US" altLang="ja-JP" sz="1100">
                <a:latin typeface="Calibri"/>
                <a:ea typeface="ＭＳ Ｐゴシック"/>
                <a:cs typeface="Calibri"/>
              </a:rPr>
              <a:t>2.1.2</a:t>
            </a:r>
            <a:r>
              <a:rPr lang="ja-JP" altLang="en-US" sz="1100">
                <a:latin typeface="Calibri"/>
                <a:ea typeface="ＭＳ Ｐゴシック"/>
                <a:cs typeface="Calibri"/>
              </a:rPr>
              <a:t>　実施体制</a:t>
            </a:r>
          </a:p>
          <a:p>
            <a:pPr>
              <a:lnSpc>
                <a:spcPct val="150000"/>
              </a:lnSpc>
            </a:pPr>
            <a:r>
              <a:rPr lang="ja-JP" altLang="en-US" sz="1100">
                <a:latin typeface="Calibri"/>
                <a:ea typeface="ＭＳ Ｐゴシック"/>
                <a:cs typeface="Calibri"/>
              </a:rPr>
              <a:t>　大阪府の技術系職員は高齢化が進んでおり、</a:t>
            </a:r>
            <a:r>
              <a:rPr lang="en-US" altLang="ja-JP" sz="1100">
                <a:latin typeface="Calibri"/>
                <a:ea typeface="ＭＳ Ｐゴシック"/>
                <a:cs typeface="Calibri"/>
              </a:rPr>
              <a:t>50</a:t>
            </a:r>
            <a:r>
              <a:rPr lang="ja-JP" altLang="en-US" sz="1100">
                <a:latin typeface="Calibri"/>
                <a:ea typeface="ＭＳ Ｐゴシック"/>
                <a:cs typeface="Calibri"/>
              </a:rPr>
              <a:t>歳代以上の熟練技術者は全体の</a:t>
            </a:r>
            <a:r>
              <a:rPr lang="en-US" altLang="ja-JP" sz="1100">
                <a:latin typeface="Calibri"/>
                <a:ea typeface="ＭＳ Ｐゴシック"/>
                <a:cs typeface="Calibri"/>
              </a:rPr>
              <a:t>4</a:t>
            </a:r>
            <a:r>
              <a:rPr lang="ja-JP" altLang="en-US" sz="1100">
                <a:latin typeface="Calibri"/>
                <a:ea typeface="ＭＳ Ｐゴシック"/>
                <a:cs typeface="Calibri"/>
              </a:rPr>
              <a:t>割以上を占め、</a:t>
            </a:r>
            <a:r>
              <a:rPr lang="en-US" altLang="ja-JP" sz="1100">
                <a:latin typeface="Calibri"/>
                <a:ea typeface="ＭＳ Ｐゴシック"/>
                <a:cs typeface="Calibri"/>
              </a:rPr>
              <a:t>10</a:t>
            </a:r>
            <a:r>
              <a:rPr lang="ja-JP" altLang="en-US" sz="1100">
                <a:latin typeface="Calibri"/>
                <a:ea typeface="ＭＳ Ｐゴシック"/>
                <a:cs typeface="Calibri"/>
              </a:rPr>
              <a:t>年後には熟練技術者が大量に退職することから、専門的な知識を備え、現場経験と技術的知見等に基づいた適切な評価・判断を行うことができるようにするため、技術研修等の体系化（人材育成プラン）や技術継承に関する取組を実施してい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平成</a:t>
            </a:r>
            <a:r>
              <a:rPr lang="en-US" altLang="ja-JP" sz="1100">
                <a:latin typeface="Calibri"/>
                <a:ea typeface="ＭＳ Ｐゴシック"/>
                <a:cs typeface="Calibri"/>
              </a:rPr>
              <a:t>12</a:t>
            </a:r>
            <a:r>
              <a:rPr lang="ja-JP" altLang="en-US" sz="1100">
                <a:latin typeface="Calibri"/>
                <a:ea typeface="ＭＳ Ｐゴシック"/>
                <a:cs typeface="Calibri"/>
              </a:rPr>
              <a:t>年から本格的に実施したアドプト・プログラムをきっかけに、府民協働は着実に根付き、令和</a:t>
            </a:r>
            <a:r>
              <a:rPr lang="en-US" altLang="ja-JP" sz="1100">
                <a:latin typeface="Calibri"/>
                <a:ea typeface="ＭＳ Ｐゴシック"/>
                <a:cs typeface="Calibri"/>
              </a:rPr>
              <a:t>5</a:t>
            </a:r>
            <a:r>
              <a:rPr lang="ja-JP" altLang="en-US" sz="1100">
                <a:latin typeface="Calibri"/>
                <a:ea typeface="ＭＳ Ｐゴシック"/>
                <a:cs typeface="Calibri"/>
              </a:rPr>
              <a:t>年</a:t>
            </a:r>
            <a:r>
              <a:rPr lang="en-US" altLang="ja-JP" sz="1100">
                <a:latin typeface="Calibri"/>
                <a:ea typeface="ＭＳ Ｐゴシック"/>
                <a:cs typeface="Calibri"/>
              </a:rPr>
              <a:t>6</a:t>
            </a:r>
            <a:r>
              <a:rPr lang="ja-JP" altLang="en-US" sz="1100">
                <a:latin typeface="Calibri"/>
                <a:ea typeface="ＭＳ Ｐゴシック"/>
                <a:cs typeface="Calibri"/>
              </a:rPr>
              <a:t>月時点では</a:t>
            </a:r>
            <a:r>
              <a:rPr lang="en-US" altLang="ja-JP" sz="1100">
                <a:latin typeface="Calibri"/>
                <a:ea typeface="ＭＳ Ｐゴシック"/>
                <a:cs typeface="Calibri"/>
              </a:rPr>
              <a:t>610</a:t>
            </a:r>
            <a:r>
              <a:rPr lang="ja-JP" altLang="en-US" sz="1100">
                <a:latin typeface="Calibri"/>
                <a:ea typeface="ＭＳ Ｐゴシック"/>
                <a:cs typeface="Calibri"/>
              </a:rPr>
              <a:t>団体、約</a:t>
            </a:r>
            <a:r>
              <a:rPr lang="en-US" altLang="ja-JP" sz="1100">
                <a:latin typeface="Calibri"/>
                <a:ea typeface="ＭＳ Ｐゴシック"/>
                <a:cs typeface="Calibri"/>
              </a:rPr>
              <a:t>41,600</a:t>
            </a:r>
            <a:r>
              <a:rPr lang="ja-JP" altLang="en-US" sz="1100">
                <a:latin typeface="Calibri"/>
                <a:ea typeface="ＭＳ Ｐゴシック"/>
                <a:cs typeface="Calibri"/>
              </a:rPr>
              <a:t>人が参加している。引き続き、参加団体等との交流等を継続していく仕組みづくりやフォローアップ体制の整備・充実が必要である。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また、大阪府内の市町村では、深刻な職員数不足が生じており、都市基盤施設の老朽化が進む中で、その対応に支障が出る可能性があることから、土木事務所単位で府、市町村、大学等と連携し、維持管理に関する情報及びノウハウの共有や研修等を通じて、技術連携や人材育成等に取り組み、それぞれの施設管理者が責任をもって、将来にわたり良好に都市基盤施設を維持管理し府民の安全、安心を確保していくことを目的に平成</a:t>
            </a:r>
            <a:r>
              <a:rPr lang="en-US" altLang="ja-JP" sz="1100">
                <a:latin typeface="Calibri"/>
                <a:ea typeface="ＭＳ Ｐゴシック"/>
                <a:cs typeface="Calibri"/>
              </a:rPr>
              <a:t>26</a:t>
            </a:r>
            <a:r>
              <a:rPr lang="ja-JP" altLang="en-US" sz="1100">
                <a:latin typeface="Calibri"/>
                <a:ea typeface="ＭＳ Ｐゴシック"/>
                <a:cs typeface="Calibri"/>
              </a:rPr>
              <a:t>年度に「地域維持管理連携プラットフォーム」を設立し、維持管理ノウハウや情報の共有、橋梁・トンネル点検の地域一括発注の検討などに取り組んでいる。</a:t>
            </a:r>
          </a:p>
        </p:txBody>
      </p:sp>
      <p:sp>
        <p:nvSpPr>
          <p:cNvPr id="3" name="Rectangle 2">
            <a:extLst>
              <a:ext uri="{FF2B5EF4-FFF2-40B4-BE49-F238E27FC236}">
                <a16:creationId xmlns:a16="http://schemas.microsoft.com/office/drawing/2014/main" id="{DA060E03-4A20-9F3B-ED4A-91D4BED13EB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91B74B8F-2F37-2423-A38B-6EEDA880ED3F}"/>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C08CB415-86F9-3DFF-AE47-0BEFF8667E6B}"/>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28559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795544" cy="2348592"/>
          </a:xfrm>
          <a:prstGeom prst="rect">
            <a:avLst/>
          </a:prstGeom>
          <a:noFill/>
        </p:spPr>
        <p:txBody>
          <a:bodyPr wrap="square">
            <a:spAutoFit/>
          </a:bodyPr>
          <a:lstStyle/>
          <a:p>
            <a:pPr>
              <a:lnSpc>
                <a:spcPct val="150000"/>
              </a:lnSpc>
            </a:pPr>
            <a:r>
              <a:rPr lang="en-US" altLang="ja-JP" sz="1100"/>
              <a:t>2.</a:t>
            </a:r>
            <a:r>
              <a:rPr lang="ja-JP" altLang="en-US" sz="1100"/>
              <a:t>大阪府における維持管理の現状と課題</a:t>
            </a:r>
          </a:p>
          <a:p>
            <a:pPr>
              <a:lnSpc>
                <a:spcPct val="150000"/>
              </a:lnSpc>
            </a:pPr>
            <a:r>
              <a:rPr lang="en-US" altLang="ja-JP" sz="1100"/>
              <a:t>2.1</a:t>
            </a:r>
            <a:r>
              <a:rPr lang="ja-JP" altLang="en-US" sz="1100"/>
              <a:t>　維持管理の現状</a:t>
            </a:r>
          </a:p>
          <a:p>
            <a:pPr>
              <a:lnSpc>
                <a:spcPct val="150000"/>
              </a:lnSpc>
            </a:pPr>
            <a:r>
              <a:rPr lang="en-US" altLang="ja-JP" sz="1100"/>
              <a:t>2.1.2</a:t>
            </a:r>
            <a:r>
              <a:rPr lang="ja-JP" altLang="en-US" sz="1100"/>
              <a:t>　実施体制（続き）</a:t>
            </a:r>
          </a:p>
          <a:p>
            <a:pPr>
              <a:lnSpc>
                <a:spcPct val="150000"/>
              </a:lnSpc>
            </a:pPr>
            <a:r>
              <a:rPr lang="ja-JP" altLang="en-US" sz="1100"/>
              <a:t>　一方、平成</a:t>
            </a:r>
            <a:r>
              <a:rPr lang="en-US" altLang="ja-JP" sz="1100"/>
              <a:t>29</a:t>
            </a:r>
            <a:r>
              <a:rPr lang="ja-JP" altLang="en-US" sz="1100"/>
              <a:t>年度より、池田土木事務所能勢地域での試行的な包括業務発注を開始し、試行業務の状況や事例を踏まえながら、課題解決や事業展開方法を検討している。</a:t>
            </a:r>
            <a:endParaRPr lang="en-US" altLang="ja-JP" sz="1100"/>
          </a:p>
          <a:p>
            <a:pPr>
              <a:lnSpc>
                <a:spcPct val="150000"/>
              </a:lnSpc>
            </a:pPr>
            <a:r>
              <a:rPr lang="ja-JP" altLang="en-US" sz="1100"/>
              <a:t>　平成</a:t>
            </a:r>
            <a:r>
              <a:rPr lang="en-US" altLang="ja-JP" sz="1100"/>
              <a:t>31</a:t>
            </a:r>
            <a:r>
              <a:rPr lang="ja-JP" altLang="en-US" sz="1100"/>
              <a:t>年度には、「大阪府都市基盤施設維持管理データベースシステム（以下、維持管理ＤＢ）」にて、各施設の点検・診断結果や補修履歴等のデータを一元管理するとともに、施設の劣化予測や補修対策の検討に活用することで予防保全のレベルアップを図っている。一部施設においては点検データの蓄積が不十分（紙媒体での管理）であったり、点検データを維持管理</a:t>
            </a:r>
            <a:r>
              <a:rPr lang="en-US" altLang="ja-JP" sz="1100"/>
              <a:t>DB</a:t>
            </a:r>
            <a:r>
              <a:rPr lang="ja-JP" altLang="en-US" sz="1100"/>
              <a:t>に蓄積しているものの活用が不十分な状況である。また、維持管理ＤＢを府内市町村も利用可能なシステムとすることで、府域全体の維持管理のレベルアップを図っている（令和６年４月時点で</a:t>
            </a:r>
            <a:r>
              <a:rPr lang="en-US" altLang="ja-JP" sz="1100"/>
              <a:t>16</a:t>
            </a:r>
            <a:r>
              <a:rPr lang="ja-JP" altLang="en-US" sz="1100"/>
              <a:t>市町村が利用中）。</a:t>
            </a:r>
            <a:endParaRPr lang="en-US" altLang="ja-JP" sz="1100"/>
          </a:p>
        </p:txBody>
      </p:sp>
      <p:sp>
        <p:nvSpPr>
          <p:cNvPr id="18" name="テキスト ボックス 17">
            <a:extLst>
              <a:ext uri="{FF2B5EF4-FFF2-40B4-BE49-F238E27FC236}">
                <a16:creationId xmlns:a16="http://schemas.microsoft.com/office/drawing/2014/main" id="{6A36E9DA-B095-4172-B0E7-FED406C22D97}"/>
              </a:ext>
            </a:extLst>
          </p:cNvPr>
          <p:cNvSpPr txBox="1"/>
          <p:nvPr/>
        </p:nvSpPr>
        <p:spPr>
          <a:xfrm>
            <a:off x="262192" y="3187078"/>
            <a:ext cx="8795544" cy="3618170"/>
          </a:xfrm>
          <a:prstGeom prst="rect">
            <a:avLst/>
          </a:prstGeom>
          <a:noFill/>
        </p:spPr>
        <p:txBody>
          <a:bodyPr wrap="square">
            <a:spAutoFit/>
          </a:bodyPr>
          <a:lstStyle/>
          <a:p>
            <a:pPr>
              <a:lnSpc>
                <a:spcPct val="150000"/>
              </a:lnSpc>
            </a:pPr>
            <a:r>
              <a:rPr lang="en-US" altLang="ja-JP" sz="1100"/>
              <a:t>2.2</a:t>
            </a:r>
            <a:r>
              <a:rPr lang="ja-JP" altLang="en-US" sz="1100"/>
              <a:t>　課題認識</a:t>
            </a:r>
          </a:p>
          <a:p>
            <a:pPr>
              <a:lnSpc>
                <a:spcPct val="150000"/>
              </a:lnSpc>
            </a:pPr>
            <a:r>
              <a:rPr lang="ja-JP" altLang="en-US" sz="1100"/>
              <a:t>　人命に関わる事故の発生や都市機能阻害のリスク等を未然に防ぐためには、日常的な維持管理の着実な実施とあわせ、新技術等を活用した不可視部分も含めた点検業務の効率化、施設に現れる変状の兆候等を基にした的確な診断・評価、蓄積データに基づく最適なタイミングでの維持管理の実施、および施設の特性等を考慮した更新の見極めも行っていく必要がある。</a:t>
            </a:r>
            <a:endParaRPr lang="en-US" altLang="ja-JP" sz="1100"/>
          </a:p>
          <a:p>
            <a:pPr>
              <a:lnSpc>
                <a:spcPct val="150000"/>
              </a:lnSpc>
            </a:pPr>
            <a:r>
              <a:rPr lang="ja-JP" altLang="en-US" sz="1100"/>
              <a:t>　そのため、分野横断的な視点によるアプローチを行うことにより、全体としての最適化を目指すとともに、データを確実に蓄積し、分野横断的な情報共有を図り、継続的に検証、改善等を行っていくことが課題となる。</a:t>
            </a:r>
          </a:p>
          <a:p>
            <a:pPr>
              <a:lnSpc>
                <a:spcPct val="150000"/>
              </a:lnSpc>
            </a:pPr>
            <a:r>
              <a:rPr lang="ja-JP" altLang="en-US" sz="1100"/>
              <a:t>　担当職員の経験に基づく判断や科学的、専門的な知見を駆使し、継続的に取組むことが必要となるが、技術職員の年齢構成に偏りがあり、</a:t>
            </a:r>
            <a:r>
              <a:rPr lang="en-US" altLang="ja-JP" sz="1100"/>
              <a:t>10</a:t>
            </a:r>
            <a:r>
              <a:rPr lang="ja-JP" altLang="en-US" sz="1100"/>
              <a:t>年後には多くの職員が退職時期を迎えるため、一定の技術を持った職員が不足することから、確実な技術の継承と合わせて、分野を俯瞰的に把握し、かつ専門的な技術を有する職員の育成や確保も課題である。</a:t>
            </a:r>
          </a:p>
          <a:p>
            <a:pPr>
              <a:lnSpc>
                <a:spcPct val="150000"/>
              </a:lnSpc>
            </a:pPr>
            <a:r>
              <a:rPr lang="ja-JP" altLang="en-US" sz="1100"/>
              <a:t>　また、市町村においては、予算、人員、技術力不足から維持管理・更新業務において、様々な懸案を抱えており、府民の安全・安心を確保する上では、施設管理者が責任をもって管理し、地域全体のインフラ機能が適切に維持されていることが極めて重要であり、管理者同士が一体となって維持管理の連携体制を強化することも課題である。</a:t>
            </a:r>
          </a:p>
          <a:p>
            <a:pPr>
              <a:lnSpc>
                <a:spcPct val="150000"/>
              </a:lnSpc>
            </a:pPr>
            <a:r>
              <a:rPr lang="ja-JP" altLang="en-US" sz="1100"/>
              <a:t>　さらに、アドプトロードなど府民協働の取組も着実に根付かせ、企業など多様な主体と連携しながら地域が都市基盤施設を守り活かしていく仕組みの充実を図ることが重要であり、また、このような取組と併せて維持管理の重要性を府民に向けて発信していくことも課題である。</a:t>
            </a:r>
          </a:p>
        </p:txBody>
      </p:sp>
      <p:sp>
        <p:nvSpPr>
          <p:cNvPr id="3" name="Rectangle 2">
            <a:extLst>
              <a:ext uri="{FF2B5EF4-FFF2-40B4-BE49-F238E27FC236}">
                <a16:creationId xmlns:a16="http://schemas.microsoft.com/office/drawing/2014/main" id="{AF515946-002D-A248-A1FC-B334C5EB46A6}"/>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AF8A82F0-E1D3-8662-BE18-08EE358F3D7A}"/>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498301CB-9619-26D1-B453-1157F3800D9E}"/>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400563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１    </a:t>
            </a:r>
            <a:r>
              <a:rPr lang="ja-JP" altLang="en-US" sz="2400" b="1" dirty="0">
                <a:solidFill>
                  <a:schemeClr val="accent6"/>
                </a:solidFill>
                <a:latin typeface="Meiryo UI" pitchFamily="50" charset="-128"/>
                <a:ea typeface="Meiryo UI" pitchFamily="50" charset="-128"/>
                <a:cs typeface="Meiryo UI" pitchFamily="50" charset="-128"/>
              </a:rPr>
              <a:t>１</a:t>
            </a:r>
            <a:r>
              <a:rPr lang="ja-JP" altLang="en-US" sz="2400" b="1" dirty="0">
                <a:solidFill>
                  <a:schemeClr val="bg1"/>
                </a:solidFill>
                <a:latin typeface="Meiryo UI" pitchFamily="50" charset="-128"/>
                <a:ea typeface="Meiryo UI" pitchFamily="50" charset="-128"/>
                <a:cs typeface="Meiryo UI" pitchFamily="50" charset="-128"/>
              </a:rPr>
              <a:t>　スケジュール</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本日の議題</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4" name="山形 24">
            <a:extLst>
              <a:ext uri="{FF2B5EF4-FFF2-40B4-BE49-F238E27FC236}">
                <a16:creationId xmlns:a16="http://schemas.microsoft.com/office/drawing/2014/main" id="{ACCCC2E0-A8B4-AAA8-BF47-3A2208972536}"/>
              </a:ext>
            </a:extLst>
          </p:cNvPr>
          <p:cNvSpPr/>
          <p:nvPr/>
        </p:nvSpPr>
        <p:spPr bwMode="auto">
          <a:xfrm rot="5400000">
            <a:off x="-190501" y="1279527"/>
            <a:ext cx="1535115"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山形 4">
            <a:extLst>
              <a:ext uri="{FF2B5EF4-FFF2-40B4-BE49-F238E27FC236}">
                <a16:creationId xmlns:a16="http://schemas.microsoft.com/office/drawing/2014/main" id="{EAF0187D-03B3-05D2-A5B3-0BE3CA09869B}"/>
              </a:ext>
            </a:extLst>
          </p:cNvPr>
          <p:cNvSpPr/>
          <p:nvPr/>
        </p:nvSpPr>
        <p:spPr bwMode="auto">
          <a:xfrm>
            <a:off x="127000" y="1482725"/>
            <a:ext cx="936625" cy="62388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R6</a:t>
            </a:r>
          </a:p>
          <a:p>
            <a:pPr algn="ctr" defTabSz="977876" eaLnBrk="1" fontAlgn="auto" hangingPunct="1">
              <a:lnSpc>
                <a:spcPct val="90000"/>
              </a:lnSpc>
              <a:spcAft>
                <a:spcPct val="35000"/>
              </a:spcAft>
              <a:defRPr/>
            </a:pPr>
            <a:r>
              <a:rPr lang="en-US" altLang="ja-JP"/>
              <a:t>1</a:t>
            </a:r>
            <a:r>
              <a:rPr lang="ja-JP" altLang="en-US"/>
              <a:t>月</a:t>
            </a:r>
          </a:p>
        </p:txBody>
      </p:sp>
      <p:sp>
        <p:nvSpPr>
          <p:cNvPr id="46" name="片側の 2 つの角を丸めた四角形 22">
            <a:extLst>
              <a:ext uri="{FF2B5EF4-FFF2-40B4-BE49-F238E27FC236}">
                <a16:creationId xmlns:a16="http://schemas.microsoft.com/office/drawing/2014/main" id="{684FB40B-834C-2FA0-68F5-BA4279AC1C69}"/>
              </a:ext>
            </a:extLst>
          </p:cNvPr>
          <p:cNvSpPr/>
          <p:nvPr/>
        </p:nvSpPr>
        <p:spPr bwMode="auto">
          <a:xfrm rot="5400000">
            <a:off x="2961481" y="-865979"/>
            <a:ext cx="1057276" cy="4751388"/>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47" name="山形 20">
            <a:extLst>
              <a:ext uri="{FF2B5EF4-FFF2-40B4-BE49-F238E27FC236}">
                <a16:creationId xmlns:a16="http://schemas.microsoft.com/office/drawing/2014/main" id="{33DC9F57-A4B3-75F4-87E2-0CB112049628}"/>
              </a:ext>
            </a:extLst>
          </p:cNvPr>
          <p:cNvSpPr/>
          <p:nvPr/>
        </p:nvSpPr>
        <p:spPr bwMode="auto">
          <a:xfrm rot="5400000">
            <a:off x="30162" y="2185988"/>
            <a:ext cx="1093787"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山形 8">
            <a:extLst>
              <a:ext uri="{FF2B5EF4-FFF2-40B4-BE49-F238E27FC236}">
                <a16:creationId xmlns:a16="http://schemas.microsoft.com/office/drawing/2014/main" id="{05798627-C5C7-1D2B-6429-88972257A4FA}"/>
              </a:ext>
            </a:extLst>
          </p:cNvPr>
          <p:cNvSpPr/>
          <p:nvPr/>
        </p:nvSpPr>
        <p:spPr bwMode="auto">
          <a:xfrm>
            <a:off x="127000" y="2552703"/>
            <a:ext cx="936625" cy="512763"/>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3</a:t>
            </a:r>
            <a:r>
              <a:rPr lang="ja-JP" altLang="en-US"/>
              <a:t>月</a:t>
            </a:r>
          </a:p>
        </p:txBody>
      </p:sp>
      <p:sp>
        <p:nvSpPr>
          <p:cNvPr id="49" name="片側の 2 つの角を丸めた四角形 18">
            <a:extLst>
              <a:ext uri="{FF2B5EF4-FFF2-40B4-BE49-F238E27FC236}">
                <a16:creationId xmlns:a16="http://schemas.microsoft.com/office/drawing/2014/main" id="{958D588A-3FF6-87F0-71AE-935C1336A423}"/>
              </a:ext>
            </a:extLst>
          </p:cNvPr>
          <p:cNvSpPr/>
          <p:nvPr/>
        </p:nvSpPr>
        <p:spPr bwMode="auto">
          <a:xfrm rot="5400000">
            <a:off x="3197163" y="17205"/>
            <a:ext cx="585912"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50" name="山形 16">
            <a:extLst>
              <a:ext uri="{FF2B5EF4-FFF2-40B4-BE49-F238E27FC236}">
                <a16:creationId xmlns:a16="http://schemas.microsoft.com/office/drawing/2014/main" id="{CE3CDCCC-3B9A-0269-FD35-FEEFF58A4AB0}"/>
              </a:ext>
            </a:extLst>
          </p:cNvPr>
          <p:cNvSpPr/>
          <p:nvPr/>
        </p:nvSpPr>
        <p:spPr bwMode="auto">
          <a:xfrm rot="5400000">
            <a:off x="7308" y="3797930"/>
            <a:ext cx="1139496"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山形 12">
            <a:extLst>
              <a:ext uri="{FF2B5EF4-FFF2-40B4-BE49-F238E27FC236}">
                <a16:creationId xmlns:a16="http://schemas.microsoft.com/office/drawing/2014/main" id="{A2D6CE50-A148-D0E5-CD99-E6993000F2AE}"/>
              </a:ext>
            </a:extLst>
          </p:cNvPr>
          <p:cNvSpPr/>
          <p:nvPr/>
        </p:nvSpPr>
        <p:spPr bwMode="auto">
          <a:xfrm>
            <a:off x="127000" y="3884720"/>
            <a:ext cx="936625" cy="96043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6</a:t>
            </a:r>
            <a:r>
              <a:rPr lang="ja-JP" altLang="en-US"/>
              <a:t>月</a:t>
            </a:r>
          </a:p>
        </p:txBody>
      </p:sp>
      <p:sp>
        <p:nvSpPr>
          <p:cNvPr id="52" name="片側の 2 つの角を丸めた四角形 14">
            <a:extLst>
              <a:ext uri="{FF2B5EF4-FFF2-40B4-BE49-F238E27FC236}">
                <a16:creationId xmlns:a16="http://schemas.microsoft.com/office/drawing/2014/main" id="{CFA7A008-76D6-35DD-0A63-4673E3648F52}"/>
              </a:ext>
            </a:extLst>
          </p:cNvPr>
          <p:cNvSpPr/>
          <p:nvPr/>
        </p:nvSpPr>
        <p:spPr bwMode="auto">
          <a:xfrm rot="5400000">
            <a:off x="2994155" y="1815972"/>
            <a:ext cx="991928"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山形 16">
            <a:extLst>
              <a:ext uri="{FF2B5EF4-FFF2-40B4-BE49-F238E27FC236}">
                <a16:creationId xmlns:a16="http://schemas.microsoft.com/office/drawing/2014/main" id="{06ACB49E-8E16-38C8-99FC-C4732267E6A0}"/>
              </a:ext>
            </a:extLst>
          </p:cNvPr>
          <p:cNvSpPr/>
          <p:nvPr/>
        </p:nvSpPr>
        <p:spPr bwMode="auto">
          <a:xfrm rot="5400000">
            <a:off x="-26991" y="4589361"/>
            <a:ext cx="1208089"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山形 12">
            <a:extLst>
              <a:ext uri="{FF2B5EF4-FFF2-40B4-BE49-F238E27FC236}">
                <a16:creationId xmlns:a16="http://schemas.microsoft.com/office/drawing/2014/main" id="{FDCFFA3A-A113-163E-1F0F-C5DEB9767156}"/>
              </a:ext>
            </a:extLst>
          </p:cNvPr>
          <p:cNvSpPr/>
          <p:nvPr/>
        </p:nvSpPr>
        <p:spPr bwMode="auto">
          <a:xfrm>
            <a:off x="127000" y="4812382"/>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7</a:t>
            </a:r>
            <a:r>
              <a:rPr lang="ja-JP" altLang="en-US"/>
              <a:t>月</a:t>
            </a:r>
          </a:p>
        </p:txBody>
      </p:sp>
      <p:sp>
        <p:nvSpPr>
          <p:cNvPr id="55" name="片側の 2 つの角を丸めた四角形 14">
            <a:extLst>
              <a:ext uri="{FF2B5EF4-FFF2-40B4-BE49-F238E27FC236}">
                <a16:creationId xmlns:a16="http://schemas.microsoft.com/office/drawing/2014/main" id="{2E59EF1E-4824-AA2F-9039-E423B1FC7DC5}"/>
              </a:ext>
            </a:extLst>
          </p:cNvPr>
          <p:cNvSpPr/>
          <p:nvPr/>
        </p:nvSpPr>
        <p:spPr bwMode="auto">
          <a:xfrm rot="5400000">
            <a:off x="3009901" y="2898162"/>
            <a:ext cx="960436"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山形 16">
            <a:extLst>
              <a:ext uri="{FF2B5EF4-FFF2-40B4-BE49-F238E27FC236}">
                <a16:creationId xmlns:a16="http://schemas.microsoft.com/office/drawing/2014/main" id="{058AE10D-65F8-ADFA-14E6-7F76F7DF08D5}"/>
              </a:ext>
            </a:extLst>
          </p:cNvPr>
          <p:cNvSpPr/>
          <p:nvPr/>
        </p:nvSpPr>
        <p:spPr bwMode="auto">
          <a:xfrm rot="5400000">
            <a:off x="56357" y="5887244"/>
            <a:ext cx="1041400"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山形 12">
            <a:extLst>
              <a:ext uri="{FF2B5EF4-FFF2-40B4-BE49-F238E27FC236}">
                <a16:creationId xmlns:a16="http://schemas.microsoft.com/office/drawing/2014/main" id="{34909382-6ACE-FC8A-4DA8-FB6C3CB7F641}"/>
              </a:ext>
            </a:extLst>
          </p:cNvPr>
          <p:cNvSpPr/>
          <p:nvPr/>
        </p:nvSpPr>
        <p:spPr bwMode="auto">
          <a:xfrm>
            <a:off x="161925" y="6232526"/>
            <a:ext cx="901700" cy="403225"/>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10</a:t>
            </a:r>
            <a:r>
              <a:rPr lang="ja-JP" altLang="en-US"/>
              <a:t>月～</a:t>
            </a:r>
          </a:p>
        </p:txBody>
      </p:sp>
      <p:sp>
        <p:nvSpPr>
          <p:cNvPr id="58" name="片側の 2 つの角を丸めた四角形 18">
            <a:extLst>
              <a:ext uri="{FF2B5EF4-FFF2-40B4-BE49-F238E27FC236}">
                <a16:creationId xmlns:a16="http://schemas.microsoft.com/office/drawing/2014/main" id="{E7468A19-F1DF-5A27-C149-B81B18DACB5D}"/>
              </a:ext>
            </a:extLst>
          </p:cNvPr>
          <p:cNvSpPr/>
          <p:nvPr/>
        </p:nvSpPr>
        <p:spPr bwMode="auto">
          <a:xfrm rot="5400000">
            <a:off x="3090905" y="3864019"/>
            <a:ext cx="798427"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片側の 2 つの角を丸めた四角形 22">
            <a:extLst>
              <a:ext uri="{FF2B5EF4-FFF2-40B4-BE49-F238E27FC236}">
                <a16:creationId xmlns:a16="http://schemas.microsoft.com/office/drawing/2014/main" id="{D22B52FF-7D82-DAF9-C25F-40D2209DEE57}"/>
              </a:ext>
            </a:extLst>
          </p:cNvPr>
          <p:cNvSpPr/>
          <p:nvPr/>
        </p:nvSpPr>
        <p:spPr bwMode="auto">
          <a:xfrm rot="5400000">
            <a:off x="6967535" y="-92074"/>
            <a:ext cx="105727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片側の 2 つの角を丸めた四角形 22">
            <a:extLst>
              <a:ext uri="{FF2B5EF4-FFF2-40B4-BE49-F238E27FC236}">
                <a16:creationId xmlns:a16="http://schemas.microsoft.com/office/drawing/2014/main" id="{5D69D002-7487-9F86-728C-6E3196EEEB35}"/>
              </a:ext>
            </a:extLst>
          </p:cNvPr>
          <p:cNvSpPr/>
          <p:nvPr/>
        </p:nvSpPr>
        <p:spPr bwMode="auto">
          <a:xfrm rot="5400000">
            <a:off x="7203217" y="791108"/>
            <a:ext cx="585913"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テキスト ボックス 3">
            <a:extLst>
              <a:ext uri="{FF2B5EF4-FFF2-40B4-BE49-F238E27FC236}">
                <a16:creationId xmlns:a16="http://schemas.microsoft.com/office/drawing/2014/main" id="{163EC91C-1C46-CF86-E9F1-72546CE0FEC3}"/>
              </a:ext>
            </a:extLst>
          </p:cNvPr>
          <p:cNvSpPr txBox="1">
            <a:spLocks noChangeArrowheads="1"/>
          </p:cNvSpPr>
          <p:nvPr/>
        </p:nvSpPr>
        <p:spPr bwMode="auto">
          <a:xfrm>
            <a:off x="80963" y="660400"/>
            <a:ext cx="5784850"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審議会・部会のスケジュール</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2" name="テキスト ボックス 3">
            <a:extLst>
              <a:ext uri="{FF2B5EF4-FFF2-40B4-BE49-F238E27FC236}">
                <a16:creationId xmlns:a16="http://schemas.microsoft.com/office/drawing/2014/main" id="{0792A6E1-7472-39DD-00B0-032389613D06}"/>
              </a:ext>
            </a:extLst>
          </p:cNvPr>
          <p:cNvSpPr txBox="1">
            <a:spLocks noChangeArrowheads="1"/>
          </p:cNvSpPr>
          <p:nvPr/>
        </p:nvSpPr>
        <p:spPr bwMode="auto">
          <a:xfrm>
            <a:off x="5894388" y="660400"/>
            <a:ext cx="3203575"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議論の視点</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3" name="片側の 2 つの角を丸めた四角形 22">
            <a:extLst>
              <a:ext uri="{FF2B5EF4-FFF2-40B4-BE49-F238E27FC236}">
                <a16:creationId xmlns:a16="http://schemas.microsoft.com/office/drawing/2014/main" id="{384B162C-DBFF-CD7D-3D8C-0DB40FC69047}"/>
              </a:ext>
            </a:extLst>
          </p:cNvPr>
          <p:cNvSpPr/>
          <p:nvPr/>
        </p:nvSpPr>
        <p:spPr bwMode="auto">
          <a:xfrm rot="5400000">
            <a:off x="7015956" y="3669230"/>
            <a:ext cx="96043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0" name="片側の 2 つの角を丸めた四角形 22">
            <a:extLst>
              <a:ext uri="{FF2B5EF4-FFF2-40B4-BE49-F238E27FC236}">
                <a16:creationId xmlns:a16="http://schemas.microsoft.com/office/drawing/2014/main" id="{66D65538-6DAD-7F13-D823-D964555295C2}"/>
              </a:ext>
            </a:extLst>
          </p:cNvPr>
          <p:cNvSpPr/>
          <p:nvPr/>
        </p:nvSpPr>
        <p:spPr bwMode="auto">
          <a:xfrm rot="5400000">
            <a:off x="7098549" y="4636337"/>
            <a:ext cx="795252"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1" name="山形 20">
            <a:extLst>
              <a:ext uri="{FF2B5EF4-FFF2-40B4-BE49-F238E27FC236}">
                <a16:creationId xmlns:a16="http://schemas.microsoft.com/office/drawing/2014/main" id="{C6C23F6B-08AF-AED0-B6BB-05A7EE17FACE}"/>
              </a:ext>
            </a:extLst>
          </p:cNvPr>
          <p:cNvSpPr/>
          <p:nvPr/>
        </p:nvSpPr>
        <p:spPr bwMode="auto">
          <a:xfrm rot="5400000">
            <a:off x="-26987" y="2974975"/>
            <a:ext cx="1208088"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22" name="山形 8">
            <a:extLst>
              <a:ext uri="{FF2B5EF4-FFF2-40B4-BE49-F238E27FC236}">
                <a16:creationId xmlns:a16="http://schemas.microsoft.com/office/drawing/2014/main" id="{D5E0EDF9-EF65-59AE-BDCA-B2A0D26F787C}"/>
              </a:ext>
            </a:extLst>
          </p:cNvPr>
          <p:cNvSpPr/>
          <p:nvPr/>
        </p:nvSpPr>
        <p:spPr bwMode="auto">
          <a:xfrm>
            <a:off x="127000" y="3357563"/>
            <a:ext cx="936625" cy="450850"/>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5</a:t>
            </a:r>
            <a:r>
              <a:rPr lang="ja-JP" altLang="en-US"/>
              <a:t>月</a:t>
            </a:r>
          </a:p>
        </p:txBody>
      </p:sp>
      <p:sp>
        <p:nvSpPr>
          <p:cNvPr id="5123" name="片側の 2 つの角を丸めた四角形 18">
            <a:extLst>
              <a:ext uri="{FF2B5EF4-FFF2-40B4-BE49-F238E27FC236}">
                <a16:creationId xmlns:a16="http://schemas.microsoft.com/office/drawing/2014/main" id="{015EE07D-C332-516D-F242-2BCE50FB6FDE}"/>
              </a:ext>
            </a:extLst>
          </p:cNvPr>
          <p:cNvSpPr/>
          <p:nvPr/>
        </p:nvSpPr>
        <p:spPr bwMode="auto">
          <a:xfrm rot="5400000">
            <a:off x="3066256" y="800895"/>
            <a:ext cx="847726"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sz="1600"/>
          </a:p>
        </p:txBody>
      </p:sp>
      <p:sp>
        <p:nvSpPr>
          <p:cNvPr id="5124" name="片側の 2 つの角を丸めた四角形 22">
            <a:extLst>
              <a:ext uri="{FF2B5EF4-FFF2-40B4-BE49-F238E27FC236}">
                <a16:creationId xmlns:a16="http://schemas.microsoft.com/office/drawing/2014/main" id="{16478939-B2DD-8B14-CD88-617046A4A1E5}"/>
              </a:ext>
            </a:extLst>
          </p:cNvPr>
          <p:cNvSpPr/>
          <p:nvPr/>
        </p:nvSpPr>
        <p:spPr bwMode="auto">
          <a:xfrm rot="5400000">
            <a:off x="7072311" y="1574801"/>
            <a:ext cx="84772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5" name="片側の 2 つの角を丸めた四角形 22">
            <a:extLst>
              <a:ext uri="{FF2B5EF4-FFF2-40B4-BE49-F238E27FC236}">
                <a16:creationId xmlns:a16="http://schemas.microsoft.com/office/drawing/2014/main" id="{02CD5E00-DE72-D26F-3BA2-4695BDBB9203}"/>
              </a:ext>
            </a:extLst>
          </p:cNvPr>
          <p:cNvSpPr/>
          <p:nvPr/>
        </p:nvSpPr>
        <p:spPr bwMode="auto">
          <a:xfrm rot="5400000">
            <a:off x="7000836" y="2590840"/>
            <a:ext cx="990678"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7" name="片側の 2 つの角を丸めた四角形 6">
            <a:extLst>
              <a:ext uri="{FF2B5EF4-FFF2-40B4-BE49-F238E27FC236}">
                <a16:creationId xmlns:a16="http://schemas.microsoft.com/office/drawing/2014/main" id="{075894E3-C04A-7E4B-0761-4F41804E824F}"/>
              </a:ext>
            </a:extLst>
          </p:cNvPr>
          <p:cNvSpPr/>
          <p:nvPr/>
        </p:nvSpPr>
        <p:spPr bwMode="auto">
          <a:xfrm>
            <a:off x="1111250" y="1017503"/>
            <a:ext cx="4686300" cy="961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b="1">
                <a:solidFill>
                  <a:srgbClr val="558ED5"/>
                </a:solidFill>
                <a:latin typeface="Meiryo UI" panose="020B0604030504040204" pitchFamily="50" charset="-128"/>
                <a:ea typeface="Meiryo UI" panose="020B0604030504040204" pitchFamily="50" charset="-128"/>
              </a:rPr>
              <a:t>◆</a:t>
            </a:r>
            <a:r>
              <a:rPr lang="en-US" altLang="ja-JP" sz="1400" b="1">
                <a:solidFill>
                  <a:srgbClr val="558ED5"/>
                </a:solidFill>
                <a:latin typeface="Meiryo UI" panose="020B0604030504040204" pitchFamily="50" charset="-128"/>
                <a:ea typeface="Meiryo UI" panose="020B0604030504040204" pitchFamily="50" charset="-128"/>
              </a:rPr>
              <a:t>1/17</a:t>
            </a:r>
            <a:r>
              <a:rPr lang="ja-JP" altLang="en-US" sz="1400" b="1">
                <a:solidFill>
                  <a:srgbClr val="558ED5"/>
                </a:solidFill>
                <a:latin typeface="Meiryo UI" panose="020B0604030504040204" pitchFamily="50" charset="-128"/>
                <a:ea typeface="Meiryo UI" panose="020B0604030504040204" pitchFamily="50" charset="-128"/>
              </a:rPr>
              <a:t>　　第</a:t>
            </a:r>
            <a:r>
              <a:rPr lang="en-US" altLang="ja-JP" sz="1400" b="1">
                <a:solidFill>
                  <a:srgbClr val="558ED5"/>
                </a:solidFill>
                <a:latin typeface="Meiryo UI" panose="020B0604030504040204" pitchFamily="50" charset="-128"/>
                <a:ea typeface="Meiryo UI" panose="020B0604030504040204" pitchFamily="50" charset="-128"/>
              </a:rPr>
              <a:t>1</a:t>
            </a:r>
            <a:r>
              <a:rPr lang="ja-JP" altLang="en-US" sz="1400" b="1">
                <a:solidFill>
                  <a:srgbClr val="558ED5"/>
                </a:solidFill>
                <a:latin typeface="Meiryo UI" panose="020B0604030504040204" pitchFamily="50" charset="-128"/>
                <a:ea typeface="Meiryo UI" panose="020B0604030504040204" pitchFamily="50" charset="-128"/>
              </a:rPr>
              <a:t>回審議会：諮問</a:t>
            </a:r>
            <a:r>
              <a:rPr lang="ja-JP" altLang="en-US" sz="1400">
                <a:solidFill>
                  <a:srgbClr val="558ED5"/>
                </a:solidFill>
                <a:latin typeface="Meiryo UI" panose="020B0604030504040204" pitchFamily="50" charset="-128"/>
                <a:ea typeface="Meiryo UI" panose="020B0604030504040204" pitchFamily="50" charset="-128"/>
              </a:rPr>
              <a:t> </a:t>
            </a:r>
            <a:endParaRPr lang="en-US" altLang="ja-JP" sz="1400">
              <a:solidFill>
                <a:srgbClr val="558ED5"/>
              </a:solidFill>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　長寿命化計画の見直しについて</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現計画の検証</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社会情勢をの変化を踏まえた課題整理</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今後の取組の方向性</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128" name="片側の 2 つの角を丸めた四角形 10">
            <a:extLst>
              <a:ext uri="{FF2B5EF4-FFF2-40B4-BE49-F238E27FC236}">
                <a16:creationId xmlns:a16="http://schemas.microsoft.com/office/drawing/2014/main" id="{5D6DD985-4712-4B81-4A65-29A296C887C4}"/>
              </a:ext>
            </a:extLst>
          </p:cNvPr>
          <p:cNvSpPr/>
          <p:nvPr/>
        </p:nvSpPr>
        <p:spPr bwMode="auto">
          <a:xfrm>
            <a:off x="1111250" y="2114469"/>
            <a:ext cx="4643438" cy="569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3/11,15,26</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回各部会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各分野の取組方針（たたき台）作成</a:t>
            </a:r>
          </a:p>
        </p:txBody>
      </p:sp>
      <p:sp>
        <p:nvSpPr>
          <p:cNvPr id="5129" name="片側の 2 つの角を丸めた四角形 14">
            <a:extLst>
              <a:ext uri="{FF2B5EF4-FFF2-40B4-BE49-F238E27FC236}">
                <a16:creationId xmlns:a16="http://schemas.microsoft.com/office/drawing/2014/main" id="{44B9E518-7CB0-5BBF-089F-C0388778FC80}"/>
              </a:ext>
            </a:extLst>
          </p:cNvPr>
          <p:cNvSpPr/>
          <p:nvPr/>
        </p:nvSpPr>
        <p:spPr bwMode="auto">
          <a:xfrm>
            <a:off x="1111250" y="3961082"/>
            <a:ext cx="4765675" cy="440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a:solidFill>
                  <a:schemeClr val="accent3"/>
                </a:solidFill>
                <a:latin typeface="Meiryo UI" pitchFamily="50" charset="-128"/>
                <a:ea typeface="Meiryo UI" pitchFamily="50" charset="-128"/>
                <a:cs typeface="Meiryo UI" pitchFamily="50" charset="-128"/>
              </a:rPr>
              <a:t>◆</a:t>
            </a:r>
            <a:r>
              <a:rPr lang="en-US" altLang="ja-JP" sz="1400" b="1">
                <a:solidFill>
                  <a:schemeClr val="accent3"/>
                </a:solidFill>
                <a:latin typeface="Meiryo UI" pitchFamily="50" charset="-128"/>
                <a:ea typeface="Meiryo UI" pitchFamily="50" charset="-128"/>
                <a:cs typeface="Meiryo UI" pitchFamily="50" charset="-128"/>
              </a:rPr>
              <a:t>6/25,27,7/2</a:t>
            </a:r>
            <a:r>
              <a:rPr lang="ja-JP" altLang="en-US" sz="1400" b="1">
                <a:solidFill>
                  <a:schemeClr val="accent3"/>
                </a:solidFill>
                <a:latin typeface="Meiryo UI" pitchFamily="50" charset="-128"/>
                <a:ea typeface="Meiryo UI" pitchFamily="50" charset="-128"/>
                <a:cs typeface="Meiryo UI" pitchFamily="50" charset="-128"/>
              </a:rPr>
              <a:t>　第</a:t>
            </a:r>
            <a:r>
              <a:rPr lang="en-US" altLang="ja-JP" sz="1400" b="1">
                <a:solidFill>
                  <a:schemeClr val="accent3"/>
                </a:solidFill>
                <a:latin typeface="Meiryo UI" pitchFamily="50" charset="-128"/>
                <a:ea typeface="Meiryo UI" pitchFamily="50" charset="-128"/>
                <a:cs typeface="Meiryo UI" pitchFamily="50" charset="-128"/>
              </a:rPr>
              <a:t>2</a:t>
            </a:r>
            <a:r>
              <a:rPr lang="ja-JP" altLang="en-US" sz="1400" b="1">
                <a:solidFill>
                  <a:schemeClr val="accent3"/>
                </a:solidFill>
                <a:latin typeface="Meiryo UI" pitchFamily="50" charset="-128"/>
                <a:ea typeface="Meiryo UI" pitchFamily="50" charset="-128"/>
                <a:cs typeface="Meiryo UI" pitchFamily="50" charset="-128"/>
              </a:rPr>
              <a:t>回各部会</a:t>
            </a:r>
            <a:r>
              <a:rPr lang="ja-JP" altLang="en-US" sz="1400">
                <a:solidFill>
                  <a:schemeClr val="accent3"/>
                </a:solidFill>
                <a:latin typeface="Meiryo UI" pitchFamily="50" charset="-128"/>
                <a:ea typeface="Meiryo UI" pitchFamily="50" charset="-128"/>
                <a:cs typeface="Meiryo UI" pitchFamily="50" charset="-128"/>
              </a:rPr>
              <a:t>　</a:t>
            </a:r>
            <a:endParaRPr lang="en-US" altLang="ja-JP" sz="1400">
              <a:solidFill>
                <a:schemeClr val="accent3"/>
              </a:solidFill>
              <a:latin typeface="Meiryo UI" pitchFamily="50" charset="-128"/>
              <a:ea typeface="Meiryo UI" pitchFamily="50" charset="-128"/>
              <a:cs typeface="Meiryo UI" pitchFamily="50" charset="-128"/>
            </a:endParaRPr>
          </a:p>
          <a:p>
            <a:pPr marL="285744" lvl="1" indent="-285744"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endParaRPr lang="en-US" altLang="ja-JP" sz="1200">
              <a:latin typeface="Meiryo UI" pitchFamily="50" charset="-128"/>
              <a:ea typeface="Meiryo UI" pitchFamily="50" charset="-128"/>
              <a:cs typeface="Meiryo UI" pitchFamily="50" charset="-128"/>
            </a:endParaRPr>
          </a:p>
        </p:txBody>
      </p:sp>
      <p:sp>
        <p:nvSpPr>
          <p:cNvPr id="5130" name="片側の 2 つの角を丸めた四角形 14">
            <a:extLst>
              <a:ext uri="{FF2B5EF4-FFF2-40B4-BE49-F238E27FC236}">
                <a16:creationId xmlns:a16="http://schemas.microsoft.com/office/drawing/2014/main" id="{D216085A-2D17-1C17-EEF5-30E2B79128E3}"/>
              </a:ext>
            </a:extLst>
          </p:cNvPr>
          <p:cNvSpPr/>
          <p:nvPr/>
        </p:nvSpPr>
        <p:spPr bwMode="auto">
          <a:xfrm>
            <a:off x="1111250" y="4835196"/>
            <a:ext cx="4648200" cy="9164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a:solidFill>
                  <a:schemeClr val="accent3"/>
                </a:solidFill>
                <a:latin typeface="Meiryo UI"/>
                <a:ea typeface="Meiryo UI"/>
                <a:cs typeface="Meiryo UI" pitchFamily="50" charset="-128"/>
              </a:rPr>
              <a:t>◆</a:t>
            </a:r>
            <a:r>
              <a:rPr lang="en-US" altLang="ja-JP" sz="1400" b="1">
                <a:solidFill>
                  <a:schemeClr val="accent3"/>
                </a:solidFill>
                <a:latin typeface="Meiryo UI"/>
                <a:ea typeface="Meiryo UI"/>
                <a:cs typeface="Meiryo UI" pitchFamily="50" charset="-128"/>
              </a:rPr>
              <a:t>7/22～31</a:t>
            </a:r>
            <a:r>
              <a:rPr lang="ja-JP" altLang="en-US" sz="1400" b="1">
                <a:solidFill>
                  <a:schemeClr val="accent3"/>
                </a:solidFill>
                <a:latin typeface="Meiryo UI"/>
                <a:ea typeface="Meiryo UI"/>
                <a:cs typeface="Meiryo UI" pitchFamily="50" charset="-128"/>
              </a:rPr>
              <a:t>　第</a:t>
            </a:r>
            <a:r>
              <a:rPr lang="en-US" altLang="ja-JP" sz="1400" b="1">
                <a:solidFill>
                  <a:schemeClr val="accent3"/>
                </a:solidFill>
                <a:latin typeface="Meiryo UI"/>
                <a:ea typeface="Meiryo UI"/>
                <a:cs typeface="Meiryo UI" pitchFamily="50" charset="-128"/>
              </a:rPr>
              <a:t>2</a:t>
            </a:r>
            <a:r>
              <a:rPr lang="ja-JP" altLang="en-US" sz="1400" b="1">
                <a:solidFill>
                  <a:schemeClr val="accent3"/>
                </a:solidFill>
                <a:latin typeface="Meiryo UI"/>
                <a:ea typeface="Meiryo UI"/>
                <a:cs typeface="Meiryo UI" pitchFamily="50" charset="-128"/>
              </a:rPr>
              <a:t>回全体検討部会（書面）</a:t>
            </a:r>
            <a:r>
              <a:rPr lang="ja-JP" altLang="en-US" sz="1400">
                <a:solidFill>
                  <a:schemeClr val="accent3"/>
                </a:solidFill>
                <a:latin typeface="Meiryo UI"/>
                <a:ea typeface="Meiryo UI"/>
                <a:cs typeface="Meiryo UI" pitchFamily="50" charset="-128"/>
              </a:rPr>
              <a:t>　</a:t>
            </a:r>
            <a:endParaRPr lang="en-US" altLang="ja-JP" sz="1400">
              <a:solidFill>
                <a:schemeClr val="accent3"/>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p>
          <a:p>
            <a:pPr marL="0" lvl="1" defTabSz="1022325" eaLnBrk="1" fontAlgn="auto" hangingPunct="1">
              <a:lnSpc>
                <a:spcPct val="90000"/>
              </a:lnSpc>
              <a:spcAft>
                <a:spcPct val="15000"/>
              </a:spcAft>
              <a:defRPr/>
            </a:pPr>
            <a:r>
              <a:rPr lang="ja-JP" altLang="en-US" sz="1400">
                <a:solidFill>
                  <a:schemeClr val="accent1"/>
                </a:solidFill>
                <a:latin typeface="Meiryo UI"/>
                <a:ea typeface="Meiryo UI"/>
                <a:cs typeface="Meiryo UI" pitchFamily="50" charset="-128"/>
              </a:rPr>
              <a:t>◆</a:t>
            </a:r>
            <a:r>
              <a:rPr lang="ja-JP" altLang="en-US" sz="1400" b="1">
                <a:solidFill>
                  <a:schemeClr val="accent1"/>
                </a:solidFill>
                <a:latin typeface="Meiryo UI"/>
                <a:ea typeface="Meiryo UI"/>
                <a:cs typeface="Meiryo UI" pitchFamily="50" charset="-128"/>
              </a:rPr>
              <a:t>８</a:t>
            </a:r>
            <a:r>
              <a:rPr lang="en-US" altLang="ja-JP" sz="1400" b="1">
                <a:solidFill>
                  <a:schemeClr val="accent1"/>
                </a:solidFill>
                <a:latin typeface="Meiryo UI"/>
                <a:ea typeface="Meiryo UI"/>
                <a:cs typeface="Meiryo UI" pitchFamily="50" charset="-128"/>
              </a:rPr>
              <a:t>/</a:t>
            </a:r>
            <a:r>
              <a:rPr lang="ja-JP" altLang="en-US" sz="1400" b="1">
                <a:solidFill>
                  <a:schemeClr val="accent1"/>
                </a:solidFill>
                <a:latin typeface="Meiryo UI"/>
                <a:ea typeface="Meiryo UI"/>
                <a:cs typeface="Meiryo UI" pitchFamily="50" charset="-128"/>
              </a:rPr>
              <a:t>９　第</a:t>
            </a:r>
            <a:r>
              <a:rPr lang="en-US" altLang="ja-JP" sz="1400" b="1">
                <a:solidFill>
                  <a:schemeClr val="accent1"/>
                </a:solidFill>
                <a:latin typeface="Meiryo UI"/>
                <a:ea typeface="Meiryo UI"/>
                <a:cs typeface="Meiryo UI" pitchFamily="50" charset="-128"/>
              </a:rPr>
              <a:t>2</a:t>
            </a:r>
            <a:r>
              <a:rPr lang="ja-JP" altLang="en-US" sz="1400" b="1">
                <a:solidFill>
                  <a:schemeClr val="accent1"/>
                </a:solidFill>
                <a:latin typeface="Meiryo UI"/>
                <a:ea typeface="Meiryo UI"/>
                <a:cs typeface="Meiryo UI" pitchFamily="50" charset="-128"/>
              </a:rPr>
              <a:t>回審議会：中間とりまとめ</a:t>
            </a:r>
            <a:r>
              <a:rPr lang="ja-JP" altLang="en-US" sz="1400">
                <a:solidFill>
                  <a:schemeClr val="accent1"/>
                </a:solidFill>
                <a:latin typeface="Meiryo UI"/>
                <a:ea typeface="Meiryo UI"/>
                <a:cs typeface="Meiryo UI" pitchFamily="50" charset="-128"/>
              </a:rPr>
              <a:t>　</a:t>
            </a:r>
            <a:endParaRPr lang="en-US" altLang="ja-JP" sz="1400">
              <a:solidFill>
                <a:schemeClr val="accent1"/>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p>
        </p:txBody>
      </p:sp>
      <p:sp>
        <p:nvSpPr>
          <p:cNvPr id="5131" name="片側の 2 つの角を丸めた四角形 10">
            <a:extLst>
              <a:ext uri="{FF2B5EF4-FFF2-40B4-BE49-F238E27FC236}">
                <a16:creationId xmlns:a16="http://schemas.microsoft.com/office/drawing/2014/main" id="{5CFAA3ED-4825-B52B-28CE-A1969BF8FCB7}"/>
              </a:ext>
            </a:extLst>
          </p:cNvPr>
          <p:cNvSpPr/>
          <p:nvPr/>
        </p:nvSpPr>
        <p:spPr bwMode="auto">
          <a:xfrm>
            <a:off x="1111250" y="5859408"/>
            <a:ext cx="4643438" cy="777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10/</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回各部会</a:t>
            </a:r>
            <a:r>
              <a:rPr lang="ja-JP" altLang="en-US" sz="1400">
                <a:solidFill>
                  <a:schemeClr val="dk1">
                    <a:hueOff val="0"/>
                    <a:satOff val="0"/>
                    <a:lumOff val="0"/>
                    <a:alphaOff val="0"/>
                  </a:schemeClr>
                </a:solidFill>
                <a:latin typeface="Meiryo UI" pitchFamily="50" charset="-128"/>
                <a:ea typeface="Meiryo UI" pitchFamily="50" charset="-128"/>
              </a:rPr>
              <a:t>：各分野の最終とりまとめ</a:t>
            </a:r>
            <a:endParaRPr lang="en-US" altLang="ja-JP" sz="1400">
              <a:solidFill>
                <a:schemeClr val="dk1">
                  <a:hueOff val="0"/>
                  <a:satOff val="0"/>
                  <a:lumOff val="0"/>
                  <a:alphaOff val="0"/>
                </a:schemeClr>
              </a:solidFill>
              <a:latin typeface="Meiryo UI" pitchFamily="50" charset="-128"/>
              <a:ea typeface="Meiryo UI" pitchFamily="50" charset="-128"/>
            </a:endParaRPr>
          </a:p>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11/</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回全体検討部会</a:t>
            </a:r>
            <a:r>
              <a:rPr lang="ja-JP" altLang="en-US" sz="1400">
                <a:solidFill>
                  <a:schemeClr val="dk1">
                    <a:hueOff val="0"/>
                    <a:satOff val="0"/>
                    <a:lumOff val="0"/>
                    <a:alphaOff val="0"/>
                  </a:schemeClr>
                </a:solidFill>
                <a:latin typeface="Meiryo UI" pitchFamily="50" charset="-128"/>
                <a:ea typeface="Meiryo UI" pitchFamily="50" charset="-128"/>
              </a:rPr>
              <a:t>：最終とりまとめ</a:t>
            </a:r>
            <a:endParaRPr lang="en-US" altLang="ja-JP" sz="1400" b="1">
              <a:solidFill>
                <a:srgbClr val="000000"/>
              </a:solidFill>
              <a:latin typeface="Meiryo UI" panose="020B0604030504040204" pitchFamily="50" charset="-128"/>
              <a:ea typeface="Meiryo UI" panose="020B0604030504040204" pitchFamily="50" charset="-128"/>
            </a:endParaRPr>
          </a:p>
          <a:p>
            <a:pPr marL="0" lvl="1" eaLnBrk="1" hangingPunct="1">
              <a:lnSpc>
                <a:spcPct val="90000"/>
              </a:lnSpc>
              <a:spcAft>
                <a:spcPct val="15000"/>
              </a:spcAft>
              <a:defRPr/>
            </a:pPr>
            <a:r>
              <a:rPr lang="ja-JP" altLang="en-US" sz="1400" b="1">
                <a:solidFill>
                  <a:schemeClr val="accent1"/>
                </a:solidFill>
                <a:latin typeface="Meiryo UI" panose="020B0604030504040204" pitchFamily="50" charset="-128"/>
                <a:ea typeface="Meiryo UI" panose="020B0604030504040204" pitchFamily="50" charset="-128"/>
              </a:rPr>
              <a:t>◆</a:t>
            </a:r>
            <a:r>
              <a:rPr lang="en-US" altLang="ja-JP" sz="1400" b="1">
                <a:solidFill>
                  <a:schemeClr val="accent1"/>
                </a:solidFill>
                <a:latin typeface="Meiryo UI" panose="020B0604030504040204" pitchFamily="50" charset="-128"/>
                <a:ea typeface="Meiryo UI" panose="020B0604030504040204" pitchFamily="50" charset="-128"/>
              </a:rPr>
              <a:t>R7/1/</a:t>
            </a:r>
            <a:r>
              <a:rPr lang="ja-JP" altLang="en-US" sz="1400" b="1">
                <a:solidFill>
                  <a:schemeClr val="accent1"/>
                </a:solidFill>
                <a:latin typeface="Meiryo UI" panose="020B0604030504040204" pitchFamily="50" charset="-128"/>
                <a:ea typeface="Meiryo UI" panose="020B0604030504040204" pitchFamily="50" charset="-128"/>
              </a:rPr>
              <a:t>中旬　第</a:t>
            </a:r>
            <a:r>
              <a:rPr lang="en-US" altLang="ja-JP" sz="1400" b="1">
                <a:solidFill>
                  <a:schemeClr val="accent1"/>
                </a:solidFill>
                <a:latin typeface="Meiryo UI" panose="020B0604030504040204" pitchFamily="50" charset="-128"/>
                <a:ea typeface="Meiryo UI" panose="020B0604030504040204" pitchFamily="50" charset="-128"/>
              </a:rPr>
              <a:t>3</a:t>
            </a:r>
            <a:r>
              <a:rPr lang="ja-JP" altLang="en-US" sz="1400" b="1">
                <a:solidFill>
                  <a:schemeClr val="accent1"/>
                </a:solidFill>
                <a:latin typeface="Meiryo UI" panose="020B0604030504040204" pitchFamily="50" charset="-128"/>
                <a:ea typeface="Meiryo UI" panose="020B0604030504040204" pitchFamily="50" charset="-128"/>
              </a:rPr>
              <a:t>回審議会：答申</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5132" name="片側の 2 つの角を丸めた四角形 10">
            <a:extLst>
              <a:ext uri="{FF2B5EF4-FFF2-40B4-BE49-F238E27FC236}">
                <a16:creationId xmlns:a16="http://schemas.microsoft.com/office/drawing/2014/main" id="{023081E3-E979-4966-0C40-3500237935D0}"/>
              </a:ext>
            </a:extLst>
          </p:cNvPr>
          <p:cNvSpPr/>
          <p:nvPr/>
        </p:nvSpPr>
        <p:spPr bwMode="auto">
          <a:xfrm>
            <a:off x="1111250" y="2890839"/>
            <a:ext cx="4651375" cy="585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5/14</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回全体検討部会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全体の取組方針のとりまとめ・策定</a:t>
            </a:r>
          </a:p>
        </p:txBody>
      </p:sp>
      <p:sp>
        <p:nvSpPr>
          <p:cNvPr id="5133" name="片側の 2 つの角を丸めた四角形 6">
            <a:extLst>
              <a:ext uri="{FF2B5EF4-FFF2-40B4-BE49-F238E27FC236}">
                <a16:creationId xmlns:a16="http://schemas.microsoft.com/office/drawing/2014/main" id="{62CB3EF0-56A5-6CA1-76A7-CC65AA153795}"/>
              </a:ext>
            </a:extLst>
          </p:cNvPr>
          <p:cNvSpPr/>
          <p:nvPr/>
        </p:nvSpPr>
        <p:spPr bwMode="auto">
          <a:xfrm>
            <a:off x="5816455" y="1074738"/>
            <a:ext cx="3240000" cy="834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府のこれまでの取組に対して検証すべき事項や課題と捉えられる事項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社会情勢の変化を踏まえて考慮すべき事項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今後の取組の方向性に必要な視点、検討事項</a:t>
            </a:r>
          </a:p>
        </p:txBody>
      </p:sp>
      <p:sp>
        <p:nvSpPr>
          <p:cNvPr id="5134" name="片側の 2 つの角を丸めた四角形 6">
            <a:extLst>
              <a:ext uri="{FF2B5EF4-FFF2-40B4-BE49-F238E27FC236}">
                <a16:creationId xmlns:a16="http://schemas.microsoft.com/office/drawing/2014/main" id="{EC2FAD81-2219-77AE-FE8D-AF676E3EE727}"/>
              </a:ext>
            </a:extLst>
          </p:cNvPr>
          <p:cNvSpPr/>
          <p:nvPr/>
        </p:nvSpPr>
        <p:spPr bwMode="auto">
          <a:xfrm>
            <a:off x="5816456" y="2133551"/>
            <a:ext cx="3122612" cy="453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行動計画の取組結果の検証と課題整理</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課題を踏まえた取組方針（たたき台）</a:t>
            </a:r>
          </a:p>
        </p:txBody>
      </p:sp>
      <p:sp>
        <p:nvSpPr>
          <p:cNvPr id="5135" name="片側の 2 つの角を丸めた四角形 6">
            <a:extLst>
              <a:ext uri="{FF2B5EF4-FFF2-40B4-BE49-F238E27FC236}">
                <a16:creationId xmlns:a16="http://schemas.microsoft.com/office/drawing/2014/main" id="{5CC03ED9-EC4A-B7F3-5E9C-7D960DEEAF30}"/>
              </a:ext>
            </a:extLst>
          </p:cNvPr>
          <p:cNvSpPr/>
          <p:nvPr/>
        </p:nvSpPr>
        <p:spPr bwMode="auto">
          <a:xfrm>
            <a:off x="5816456" y="5101254"/>
            <a:ext cx="3122612" cy="341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中間とりまとめ内容の精査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6" name="片側の 2 つの角を丸めた四角形 6">
            <a:extLst>
              <a:ext uri="{FF2B5EF4-FFF2-40B4-BE49-F238E27FC236}">
                <a16:creationId xmlns:a16="http://schemas.microsoft.com/office/drawing/2014/main" id="{1B785530-4F15-2D04-55AA-C764630AE697}"/>
              </a:ext>
            </a:extLst>
          </p:cNvPr>
          <p:cNvSpPr/>
          <p:nvPr/>
        </p:nvSpPr>
        <p:spPr bwMode="auto">
          <a:xfrm>
            <a:off x="5816456" y="6068561"/>
            <a:ext cx="3122612" cy="34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最終とりまとめ内容の精査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7" name="片側の 2 つの角を丸めた四角形 6">
            <a:extLst>
              <a:ext uri="{FF2B5EF4-FFF2-40B4-BE49-F238E27FC236}">
                <a16:creationId xmlns:a16="http://schemas.microsoft.com/office/drawing/2014/main" id="{2D342B87-E697-CF4A-F3C3-EBE62E254517}"/>
              </a:ext>
            </a:extLst>
          </p:cNvPr>
          <p:cNvSpPr/>
          <p:nvPr/>
        </p:nvSpPr>
        <p:spPr bwMode="auto">
          <a:xfrm>
            <a:off x="5816456" y="2819975"/>
            <a:ext cx="3218006" cy="744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各部会での検証結果、課題等を踏まえた全体の取組方針の策定</a:t>
            </a:r>
            <a:endParaRPr lang="en-US" altLang="ja-JP" sz="1200">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持続可能な維持管理の仕組みづくりの取組方針の検討</a:t>
            </a:r>
          </a:p>
        </p:txBody>
      </p:sp>
      <p:sp>
        <p:nvSpPr>
          <p:cNvPr id="5139" name="片側の 2 つの角を丸めた四角形 6">
            <a:extLst>
              <a:ext uri="{FF2B5EF4-FFF2-40B4-BE49-F238E27FC236}">
                <a16:creationId xmlns:a16="http://schemas.microsoft.com/office/drawing/2014/main" id="{7C038338-E459-1029-7CC5-7D93836323DF}"/>
              </a:ext>
            </a:extLst>
          </p:cNvPr>
          <p:cNvSpPr/>
          <p:nvPr/>
        </p:nvSpPr>
        <p:spPr bwMode="auto">
          <a:xfrm>
            <a:off x="5816456" y="3698875"/>
            <a:ext cx="3122612" cy="9894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適切な維持管理手法（予防保全、事後保全）の検討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目標管理水準及び最適な補修時期の検討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更新の考え方、更新フローの妥当性</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個々の施設の課題に応じた取組の妥当性</a:t>
            </a:r>
          </a:p>
        </p:txBody>
      </p:sp>
      <p:sp>
        <p:nvSpPr>
          <p:cNvPr id="5140" name="正方形/長方形 5139">
            <a:extLst>
              <a:ext uri="{FF2B5EF4-FFF2-40B4-BE49-F238E27FC236}">
                <a16:creationId xmlns:a16="http://schemas.microsoft.com/office/drawing/2014/main" id="{DD193FB5-2117-72ED-22DF-F37C51913E54}"/>
              </a:ext>
            </a:extLst>
          </p:cNvPr>
          <p:cNvSpPr/>
          <p:nvPr/>
        </p:nvSpPr>
        <p:spPr>
          <a:xfrm>
            <a:off x="1081087" y="4762706"/>
            <a:ext cx="8016874" cy="101627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山形 16">
            <a:extLst>
              <a:ext uri="{FF2B5EF4-FFF2-40B4-BE49-F238E27FC236}">
                <a16:creationId xmlns:a16="http://schemas.microsoft.com/office/drawing/2014/main" id="{697C7D73-8504-4C26-D333-F9E539962003}"/>
              </a:ext>
            </a:extLst>
          </p:cNvPr>
          <p:cNvSpPr/>
          <p:nvPr/>
        </p:nvSpPr>
        <p:spPr bwMode="auto">
          <a:xfrm rot="5400000">
            <a:off x="93291" y="5281247"/>
            <a:ext cx="967524"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山形 12">
            <a:extLst>
              <a:ext uri="{FF2B5EF4-FFF2-40B4-BE49-F238E27FC236}">
                <a16:creationId xmlns:a16="http://schemas.microsoft.com/office/drawing/2014/main" id="{8FA5B944-4C86-9A8B-3918-557283DC9DF2}"/>
              </a:ext>
            </a:extLst>
          </p:cNvPr>
          <p:cNvSpPr/>
          <p:nvPr/>
        </p:nvSpPr>
        <p:spPr bwMode="auto">
          <a:xfrm>
            <a:off x="127000" y="5507784"/>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8</a:t>
            </a:r>
            <a:r>
              <a:rPr lang="ja-JP" altLang="en-US"/>
              <a:t>月</a:t>
            </a:r>
          </a:p>
        </p:txBody>
      </p:sp>
    </p:spTree>
    <p:extLst>
      <p:ext uri="{BB962C8B-B14F-4D97-AF65-F5344CB8AC3E}">
        <p14:creationId xmlns:p14="http://schemas.microsoft.com/office/powerpoint/2010/main" val="295757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30</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795544" cy="5141664"/>
          </a:xfrm>
          <a:prstGeom prst="rect">
            <a:avLst/>
          </a:prstGeom>
          <a:noFill/>
        </p:spPr>
        <p:txBody>
          <a:bodyPr wrap="square" lIns="91440" tIns="45720" rIns="91440" bIns="45720" anchor="t">
            <a:spAutoFit/>
          </a:bodyPr>
          <a:lstStyle/>
          <a:p>
            <a:pPr>
              <a:lnSpc>
                <a:spcPct val="150000"/>
              </a:lnSpc>
            </a:pPr>
            <a:r>
              <a:rPr lang="en-US" altLang="ja-JP" sz="1100" dirty="0">
                <a:latin typeface="Calibri"/>
                <a:ea typeface="ＭＳ Ｐゴシック"/>
                <a:cs typeface="Calibri"/>
              </a:rPr>
              <a:t>3.</a:t>
            </a:r>
            <a:r>
              <a:rPr lang="ja-JP" altLang="en-US" sz="1100" dirty="0">
                <a:latin typeface="Calibri"/>
                <a:ea typeface="ＭＳ Ｐゴシック"/>
                <a:cs typeface="Calibri"/>
              </a:rPr>
              <a:t>戦略的維持管理の方針</a:t>
            </a:r>
          </a:p>
          <a:p>
            <a:pPr>
              <a:lnSpc>
                <a:spcPct val="150000"/>
              </a:lnSpc>
            </a:pPr>
            <a:r>
              <a:rPr lang="ja-JP" altLang="en-US" sz="1100" dirty="0">
                <a:latin typeface="Calibri"/>
                <a:ea typeface="ＭＳ Ｐゴシック"/>
                <a:cs typeface="Calibri"/>
              </a:rPr>
              <a:t>　大阪府の都市基盤施設を、限られた資源（財源・人材）を有効に活用し、最大の効果を生み出すために、以下の使命および戦略的維持管理の基本方針に則り、取組を推進していく。また、</a:t>
            </a:r>
            <a:r>
              <a:rPr lang="ja-JP" altLang="en-US" sz="1100" b="1" dirty="0">
                <a:solidFill>
                  <a:srgbClr val="FF0000"/>
                </a:solidFill>
                <a:latin typeface="Calibri"/>
                <a:ea typeface="ＭＳ Ｐゴシック"/>
                <a:cs typeface="Calibri"/>
              </a:rPr>
              <a:t>施設毎における維持管理水準・優先度・更新の考え方や捉え方を分野横断的に俯瞰することにより、各施設の特性を深く理解し、また、管理水準等を見直す際、各分野の状況を確認することなどで、整合性を図りながら、</a:t>
            </a:r>
            <a:r>
              <a:rPr lang="ja-JP" sz="1100" b="1" dirty="0">
                <a:solidFill>
                  <a:srgbClr val="FF0000"/>
                </a:solidFill>
                <a:latin typeface="Calibri"/>
                <a:ea typeface="ＭＳ Ｐゴシック"/>
                <a:cs typeface="Calibri"/>
              </a:rPr>
              <a:t>管理する施設全体の最適化を</a:t>
            </a:r>
            <a:r>
              <a:rPr lang="ja-JP" altLang="en-US" sz="1100" b="1" dirty="0">
                <a:solidFill>
                  <a:srgbClr val="FF0000"/>
                </a:solidFill>
                <a:latin typeface="Calibri"/>
                <a:ea typeface="ＭＳ Ｐゴシック"/>
                <a:cs typeface="Calibri"/>
              </a:rPr>
              <a:t>めざす</a:t>
            </a:r>
            <a:r>
              <a:rPr lang="ja-JP" sz="1100" b="1" dirty="0">
                <a:solidFill>
                  <a:srgbClr val="FF0000"/>
                </a:solidFill>
                <a:latin typeface="Calibri"/>
                <a:ea typeface="ＭＳ Ｐゴシック"/>
                <a:cs typeface="Calibri"/>
              </a:rPr>
              <a:t>。</a:t>
            </a:r>
            <a:endParaRPr lang="ja-JP" altLang="en-US" sz="1100" b="1" dirty="0">
              <a:solidFill>
                <a:srgbClr val="FF0000"/>
              </a:solidFill>
              <a:latin typeface="Calibri"/>
              <a:ea typeface="ＭＳ Ｐゴシック"/>
              <a:cs typeface="Calibri"/>
            </a:endParaRPr>
          </a:p>
          <a:p>
            <a:pPr>
              <a:lnSpc>
                <a:spcPct val="150000"/>
              </a:lnSpc>
            </a:pPr>
            <a:endParaRPr lang="ja-JP" altLang="en-US" sz="1100" dirty="0">
              <a:latin typeface="Calibri"/>
              <a:ea typeface="ＭＳ Ｐゴシック"/>
              <a:cs typeface="Calibri"/>
            </a:endParaRPr>
          </a:p>
          <a:p>
            <a:pPr>
              <a:lnSpc>
                <a:spcPct val="150000"/>
              </a:lnSpc>
            </a:pPr>
            <a:r>
              <a:rPr lang="en-US" altLang="ja-JP" sz="1100" dirty="0">
                <a:latin typeface="Calibri"/>
                <a:ea typeface="ＭＳ Ｐゴシック"/>
                <a:cs typeface="Calibri"/>
              </a:rPr>
              <a:t>(1)</a:t>
            </a:r>
            <a:r>
              <a:rPr lang="ja-JP" altLang="en-US" sz="1100" dirty="0">
                <a:latin typeface="Calibri"/>
                <a:ea typeface="ＭＳ Ｐゴシック"/>
                <a:cs typeface="Calibri"/>
              </a:rPr>
              <a:t>維持管理の使命</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1.</a:t>
            </a:r>
            <a:r>
              <a:rPr lang="ja-JP" altLang="en-US" sz="1100" dirty="0">
                <a:latin typeface="Calibri"/>
                <a:ea typeface="ＭＳ Ｐゴシック"/>
                <a:cs typeface="Calibri"/>
              </a:rPr>
              <a:t>府民が‘安全’に‘安心’して暮らせるようにする。</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2.</a:t>
            </a:r>
            <a:r>
              <a:rPr lang="ja-JP" altLang="en-US" sz="1100" dirty="0">
                <a:latin typeface="Calibri"/>
                <a:ea typeface="ＭＳ Ｐゴシック"/>
                <a:cs typeface="Calibri"/>
              </a:rPr>
              <a:t>良好な施設を‘次世代に継承’する。</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3.</a:t>
            </a:r>
            <a:r>
              <a:rPr lang="ja-JP" altLang="en-US" sz="1100" dirty="0">
                <a:latin typeface="Calibri"/>
                <a:ea typeface="ＭＳ Ｐゴシック"/>
                <a:cs typeface="Calibri"/>
              </a:rPr>
              <a:t>より多くの府民とともに‘協働’の取り組みを大切にしていく。</a:t>
            </a:r>
          </a:p>
          <a:p>
            <a:pPr>
              <a:lnSpc>
                <a:spcPct val="150000"/>
              </a:lnSpc>
            </a:pPr>
            <a:r>
              <a:rPr lang="en-US" altLang="ja-JP" sz="1100" dirty="0">
                <a:latin typeface="Calibri"/>
                <a:ea typeface="ＭＳ Ｐゴシック"/>
                <a:cs typeface="Calibri"/>
              </a:rPr>
              <a:t>(2)</a:t>
            </a:r>
            <a:r>
              <a:rPr lang="ja-JP" altLang="en-US" sz="1100" dirty="0">
                <a:latin typeface="Calibri"/>
                <a:ea typeface="ＭＳ Ｐゴシック"/>
                <a:cs typeface="Calibri"/>
              </a:rPr>
              <a:t>　戦略的維持管理の基本方針</a:t>
            </a:r>
          </a:p>
          <a:p>
            <a:pPr marL="180975" indent="-180975">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1.</a:t>
            </a:r>
            <a:r>
              <a:rPr lang="ja-JP" altLang="en-US" sz="1100" dirty="0">
                <a:latin typeface="Calibri"/>
                <a:ea typeface="ＭＳ Ｐゴシック"/>
                <a:cs typeface="Calibri"/>
              </a:rPr>
              <a:t>日常的な維持管理を着実に実践するとともに、予防保全を中心とした計画的な維持管理により、都市基盤施設を可能な限り使い続けることを基　本としつつ、施設の更新についても的確に見極めていく等、効率的・効果的な維持管理を推進する。</a:t>
            </a:r>
            <a:r>
              <a:rPr lang="en-US" altLang="ja-JP" sz="1100" dirty="0">
                <a:latin typeface="Calibri"/>
                <a:ea typeface="ＭＳ Ｐゴシック"/>
                <a:cs typeface="Calibri"/>
              </a:rPr>
              <a:t>	</a:t>
            </a:r>
            <a:endParaRPr lang="ja-JP" altLang="en-US" sz="1100" dirty="0">
              <a:latin typeface="Calibri"/>
              <a:ea typeface="ＭＳ Ｐゴシック"/>
              <a:cs typeface="Calibri"/>
            </a:endParaRPr>
          </a:p>
          <a:p>
            <a:pPr marL="180975" indent="-180975" algn="r">
              <a:lnSpc>
                <a:spcPct val="150000"/>
              </a:lnSpc>
            </a:pPr>
            <a:r>
              <a:rPr lang="ja-JP" altLang="en-US" sz="1100" dirty="0">
                <a:latin typeface="Calibri"/>
                <a:ea typeface="ＭＳ Ｐゴシック"/>
                <a:cs typeface="Calibri"/>
              </a:rPr>
              <a:t>（</a:t>
            </a:r>
            <a:r>
              <a:rPr lang="en-US" altLang="ja-JP" sz="1100" dirty="0">
                <a:latin typeface="Calibri"/>
                <a:ea typeface="ＭＳ Ｐゴシック"/>
                <a:cs typeface="Calibri"/>
              </a:rPr>
              <a:t>4</a:t>
            </a:r>
            <a:r>
              <a:rPr lang="ja-JP" altLang="en-US" sz="1100" dirty="0">
                <a:latin typeface="Calibri"/>
                <a:ea typeface="ＭＳ Ｐゴシック"/>
                <a:cs typeface="Calibri"/>
              </a:rPr>
              <a:t>　効率的・効果的な維持管理の推進　参照）</a:t>
            </a:r>
          </a:p>
          <a:p>
            <a:pPr marL="180975" indent="-180975">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2.</a:t>
            </a:r>
            <a:r>
              <a:rPr lang="ja-JP" altLang="en-US" sz="1100" dirty="0">
                <a:latin typeface="Calibri"/>
                <a:ea typeface="ＭＳ Ｐゴシック"/>
                <a:cs typeface="Calibri"/>
              </a:rPr>
              <a:t>将来にわたり的確に維持管理を実践するため、人材の育成と確保、技術力の向上と継承に加え、市町村など多様な主体と連携しながら地域単位で都市基盤施設を守り活かしていく持続可能な仕組みを構築する。</a:t>
            </a:r>
          </a:p>
          <a:p>
            <a:pPr marL="180975" indent="-180975" algn="r">
              <a:lnSpc>
                <a:spcPct val="150000"/>
              </a:lnSpc>
            </a:pPr>
            <a:r>
              <a:rPr lang="ja-JP" altLang="en-US" sz="1100" dirty="0">
                <a:latin typeface="Calibri"/>
                <a:ea typeface="ＭＳ Ｐゴシック"/>
                <a:cs typeface="Calibri"/>
              </a:rPr>
              <a:t>（</a:t>
            </a:r>
            <a:r>
              <a:rPr lang="en-US" altLang="ja-JP" sz="1100" dirty="0">
                <a:latin typeface="Calibri"/>
                <a:ea typeface="ＭＳ Ｐゴシック"/>
                <a:cs typeface="Calibri"/>
              </a:rPr>
              <a:t>5</a:t>
            </a:r>
            <a:r>
              <a:rPr lang="ja-JP" altLang="en-US" sz="1100" dirty="0">
                <a:latin typeface="Calibri"/>
                <a:ea typeface="ＭＳ Ｐゴシック"/>
                <a:cs typeface="Calibri"/>
              </a:rPr>
              <a:t>　持続可能な維持管理の仕組みづくり　参照）</a:t>
            </a:r>
          </a:p>
          <a:p>
            <a:pPr marL="180975" indent="-180975">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3.</a:t>
            </a:r>
            <a:r>
              <a:rPr lang="ja-JP" altLang="en-US" sz="1100" dirty="0">
                <a:latin typeface="Calibri"/>
                <a:ea typeface="ＭＳ Ｐゴシック"/>
                <a:cs typeface="Calibri"/>
              </a:rPr>
              <a:t>様々な維持管理業務を行うにあたり、限られた資源（財源・人材）を最大限に活用し、府民ニーズや施設の実態把握に努め、何をすべきかを明確にした上で、実施可能なものから実践し、検証・改善を図るとともに、府民に対し取組の効果をわかりやすく説明できるよう、引き続き、メンテナンスマネジメント委員会において維持管理目標（方針）の明確化、共有、</a:t>
            </a:r>
            <a:r>
              <a:rPr lang="en-US" altLang="ja-JP" sz="1100" dirty="0" err="1">
                <a:latin typeface="Calibri"/>
                <a:ea typeface="ＭＳ Ｐゴシック"/>
                <a:cs typeface="Calibri"/>
              </a:rPr>
              <a:t>PDCAの確認などを行い、PDCA</a:t>
            </a:r>
            <a:r>
              <a:rPr lang="ja-JP" altLang="en-US" sz="1100" dirty="0">
                <a:latin typeface="Calibri"/>
                <a:ea typeface="ＭＳ Ｐゴシック"/>
                <a:cs typeface="Calibri"/>
              </a:rPr>
              <a:t>サイクルによるマネジメントを推進する。</a:t>
            </a:r>
          </a:p>
        </p:txBody>
      </p:sp>
      <p:sp>
        <p:nvSpPr>
          <p:cNvPr id="3" name="Rectangle 2">
            <a:extLst>
              <a:ext uri="{FF2B5EF4-FFF2-40B4-BE49-F238E27FC236}">
                <a16:creationId xmlns:a16="http://schemas.microsoft.com/office/drawing/2014/main" id="{31B453C3-E877-62E7-47FB-E9BAA7439F54}"/>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B2D6C677-4F6E-02F2-5A15-1397DFF11521}"/>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86BD5CF-0DAE-D222-2167-236E2B3C347C}"/>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261059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1" y="685503"/>
            <a:ext cx="8881808" cy="6157327"/>
          </a:xfrm>
          <a:prstGeom prst="rect">
            <a:avLst/>
          </a:prstGeom>
          <a:noFill/>
        </p:spPr>
        <p:txBody>
          <a:bodyPr wrap="square" lIns="91440" tIns="45720" rIns="91440" bIns="45720" anchor="t">
            <a:spAutoFit/>
          </a:bodyPr>
          <a:lstStyle/>
          <a:p>
            <a:pPr>
              <a:lnSpc>
                <a:spcPct val="150000"/>
              </a:lnSpc>
            </a:pPr>
            <a:r>
              <a:rPr lang="en-US" altLang="ja-JP" sz="1100" dirty="0">
                <a:latin typeface="+mn-lt"/>
                <a:ea typeface="ＭＳ Ｐゴシック"/>
              </a:rPr>
              <a:t>4.</a:t>
            </a:r>
            <a:r>
              <a:rPr lang="ja-JP" altLang="en-US" sz="1100">
                <a:latin typeface="+mn-lt"/>
                <a:ea typeface="ＭＳ Ｐゴシック"/>
              </a:rPr>
              <a:t>効率的・効果的な維持管理の推進</a:t>
            </a:r>
          </a:p>
          <a:p>
            <a:pPr>
              <a:lnSpc>
                <a:spcPct val="150000"/>
              </a:lnSpc>
            </a:pPr>
            <a:r>
              <a:rPr lang="en-US" altLang="ja-JP" sz="1100" dirty="0">
                <a:latin typeface="+mn-lt"/>
                <a:ea typeface="ＭＳ Ｐゴシック"/>
              </a:rPr>
              <a:t>4.1</a:t>
            </a:r>
            <a:r>
              <a:rPr lang="ja-JP" altLang="en-US" sz="1100">
                <a:latin typeface="+mn-lt"/>
                <a:ea typeface="ＭＳ Ｐゴシック"/>
              </a:rPr>
              <a:t>　点検、診断・評価の手法や体制等の充実</a:t>
            </a:r>
            <a:endParaRPr lang="en-US" altLang="ja-JP" sz="1100">
              <a:latin typeface="+mn-lt"/>
              <a:ea typeface="ＭＳ Ｐゴシック"/>
            </a:endParaRPr>
          </a:p>
          <a:p>
            <a:pPr>
              <a:lnSpc>
                <a:spcPct val="150000"/>
              </a:lnSpc>
            </a:pPr>
            <a:r>
              <a:rPr lang="en-US" altLang="ja-JP" sz="1100" dirty="0">
                <a:latin typeface="+mn-lt"/>
                <a:ea typeface="ＭＳ Ｐゴシック"/>
              </a:rPr>
              <a:t>(1)</a:t>
            </a:r>
            <a:r>
              <a:rPr lang="ja-JP" altLang="en-US" sz="1100">
                <a:latin typeface="+mn-lt"/>
                <a:ea typeface="ＭＳ Ｐゴシック"/>
              </a:rPr>
              <a:t>　点検業務の充実</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点検業務は、「施設の現状を把握し、不具合の早期発見、適切な処置により、利用者および第三者への安全を確保すること」および「点検データ（基礎資料）を確実に蓄積し、</a:t>
            </a:r>
            <a:r>
              <a:rPr lang="ja-JP" sz="1100">
                <a:latin typeface="+mn-lt"/>
                <a:ea typeface="ＭＳ Ｐゴシック"/>
              </a:rPr>
              <a:t>積極的な</a:t>
            </a:r>
            <a:r>
              <a:rPr lang="ja-JP" altLang="en-US" sz="1100">
                <a:latin typeface="+mn-lt"/>
                <a:ea typeface="ＭＳ Ｐゴシック"/>
              </a:rPr>
              <a:t>新技術の導入などによる点検の充実や予防保全対策の拡充、計画的な維持管理や更新の最適化など効率的・効果的な維持管理・更新につなげること」の視点で充実を図る。 </a:t>
            </a:r>
            <a:endParaRPr lang="en-US" altLang="ja-JP" sz="1100">
              <a:latin typeface="+mn-lt"/>
              <a:ea typeface="ＭＳ Ｐゴシック"/>
              <a:cs typeface="Calibri"/>
            </a:endParaRPr>
          </a:p>
          <a:p>
            <a:pPr>
              <a:lnSpc>
                <a:spcPct val="150000"/>
              </a:lnSpc>
            </a:pPr>
            <a:r>
              <a:rPr lang="en-US" altLang="ja-JP" sz="1100" dirty="0">
                <a:latin typeface="+mn-lt"/>
                <a:ea typeface="ＭＳ Ｐゴシック"/>
              </a:rPr>
              <a:t>(2)</a:t>
            </a:r>
            <a:r>
              <a:rPr lang="ja-JP" altLang="en-US" sz="1100">
                <a:latin typeface="+mn-lt"/>
                <a:ea typeface="ＭＳ Ｐゴシック"/>
              </a:rPr>
              <a:t>　点検業務種別の選定</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全ての施設を対象に、法令や基準等に則り、施設の特性や状態、重要度等を考慮し、点検頻度や点検実施手法を設定し、点検業務種別を選定する。近接目視が困難な箇所の点検や、業務効率化が図れる場合には、ドローン（</a:t>
            </a:r>
            <a:r>
              <a:rPr lang="ja-JP" altLang="en-US" sz="1100" b="0" i="0">
                <a:effectLst/>
                <a:latin typeface="+mn-lt"/>
                <a:ea typeface="ＭＳ Ｐゴシック"/>
              </a:rPr>
              <a:t>無人航空機</a:t>
            </a:r>
            <a:r>
              <a:rPr lang="ja-JP" altLang="en-US" sz="1100">
                <a:latin typeface="+mn-lt"/>
                <a:ea typeface="ＭＳ Ｐゴシック"/>
              </a:rPr>
              <a:t>）も活用する。また、近年発展が著しい</a:t>
            </a:r>
            <a:r>
              <a:rPr lang="en-US" altLang="ja-JP" sz="1100" dirty="0">
                <a:latin typeface="+mn-lt"/>
                <a:ea typeface="ＭＳ Ｐゴシック"/>
              </a:rPr>
              <a:t>AI</a:t>
            </a:r>
            <a:r>
              <a:rPr lang="ja-JP" altLang="en-US" sz="1100">
                <a:latin typeface="+mn-lt"/>
                <a:ea typeface="ＭＳ Ｐゴシック"/>
              </a:rPr>
              <a:t>（人工知能）の活用も検討する。</a:t>
            </a:r>
            <a:endParaRPr lang="ja-JP" altLang="en-US" sz="1100">
              <a:latin typeface="+mn-lt"/>
              <a:cs typeface="Calibri"/>
            </a:endParaRPr>
          </a:p>
          <a:p>
            <a:pPr>
              <a:lnSpc>
                <a:spcPct val="150000"/>
              </a:lnSpc>
            </a:pPr>
            <a:r>
              <a:rPr lang="en-US" altLang="ja-JP" sz="1100" dirty="0">
                <a:latin typeface="+mn-lt"/>
                <a:ea typeface="ＭＳ Ｐゴシック"/>
              </a:rPr>
              <a:t>(3)</a:t>
            </a:r>
            <a:r>
              <a:rPr lang="ja-JP" altLang="en-US" sz="1100">
                <a:latin typeface="+mn-lt"/>
                <a:ea typeface="ＭＳ Ｐゴシック"/>
              </a:rPr>
              <a:t>　点検業務の標準的なフロー、</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点検にあたっては、施設利用者等の安全確保の観点から緊急対応の有無を確認し、必要な場合は応急措置を行う。不要な場合は診断・評価を行う。合わせて、維持管理</a:t>
            </a:r>
            <a:r>
              <a:rPr lang="en-US" altLang="ja-JP" sz="1100" dirty="0">
                <a:latin typeface="+mn-lt"/>
                <a:ea typeface="ＭＳ Ｐゴシック"/>
              </a:rPr>
              <a:t>DB</a:t>
            </a:r>
            <a:r>
              <a:rPr lang="ja-JP" altLang="en-US" sz="1100">
                <a:latin typeface="+mn-lt"/>
                <a:ea typeface="ＭＳ Ｐゴシック"/>
              </a:rPr>
              <a:t>にデータを蓄積し、長寿命化計画の立案への活用など、計画的な補修等につなげる。</a:t>
            </a:r>
            <a:endParaRPr lang="ja-JP" altLang="en-US" sz="1100">
              <a:latin typeface="+mn-lt"/>
              <a:ea typeface="ＭＳ Ｐゴシック"/>
              <a:cs typeface="Calibri"/>
            </a:endParaRPr>
          </a:p>
          <a:p>
            <a:pPr>
              <a:lnSpc>
                <a:spcPct val="150000"/>
              </a:lnSpc>
            </a:pPr>
            <a:r>
              <a:rPr lang="en-US" altLang="ja-JP" sz="1100" dirty="0">
                <a:latin typeface="+mn-lt"/>
                <a:ea typeface="ＭＳ Ｐゴシック"/>
              </a:rPr>
              <a:t>(4)</a:t>
            </a:r>
            <a:r>
              <a:rPr lang="ja-JP" altLang="en-US" sz="1100">
                <a:latin typeface="+mn-lt"/>
                <a:ea typeface="ＭＳ Ｐゴシック"/>
              </a:rPr>
              <a:t>　点検業務の実施</a:t>
            </a:r>
            <a:endParaRPr lang="ja-JP" altLang="en-US" sz="1100">
              <a:latin typeface="+mn-lt"/>
              <a:ea typeface="ＭＳ Ｐゴシック"/>
              <a:cs typeface="Calibri"/>
            </a:endParaRPr>
          </a:p>
          <a:p>
            <a:pPr>
              <a:lnSpc>
                <a:spcPct val="150000"/>
              </a:lnSpc>
            </a:pPr>
            <a:r>
              <a:rPr lang="ja-JP" altLang="en-US" sz="1100">
                <a:latin typeface="+mn-lt"/>
              </a:rPr>
              <a:t>　施設の状態を継続的に把握し、施設不具合に対して的確に判断するため、直営（府職員）で実施することを基本とするが、施設の特性や専門性、実施難易度等を考慮し、効率性などの観点から、委託（業務委託や指定管理委託により企業等が実施）が望ましい場合には、委託により実施する。なお、分野・施設別「行動計画」においては、分野・施設毎の点検業務実施方針等を設定する。</a:t>
            </a:r>
            <a:endParaRPr lang="en-US" altLang="ja-JP" sz="1100">
              <a:latin typeface="+mn-lt"/>
            </a:endParaRPr>
          </a:p>
          <a:p>
            <a:pPr>
              <a:lnSpc>
                <a:spcPct val="150000"/>
              </a:lnSpc>
            </a:pPr>
            <a:r>
              <a:rPr lang="en-US" altLang="ja-JP" sz="1100" dirty="0">
                <a:latin typeface="+mn-lt"/>
                <a:ea typeface="ＭＳ Ｐゴシック"/>
              </a:rPr>
              <a:t>(5)</a:t>
            </a:r>
            <a:r>
              <a:rPr lang="ja-JP" altLang="en-US" sz="1100">
                <a:latin typeface="+mn-lt"/>
                <a:ea typeface="ＭＳ Ｐゴシック"/>
              </a:rPr>
              <a:t>　点検業務における留意事項</a:t>
            </a:r>
            <a:endParaRPr lang="ja-JP" altLang="en-US" sz="1100">
              <a:latin typeface="+mn-lt"/>
              <a:ea typeface="ＭＳ Ｐゴシック"/>
              <a:cs typeface="Calibri"/>
            </a:endParaRPr>
          </a:p>
          <a:p>
            <a:pPr>
              <a:lnSpc>
                <a:spcPct val="150000"/>
              </a:lnSpc>
            </a:pPr>
            <a:r>
              <a:rPr lang="ja-JP" altLang="en-US" sz="1100">
                <a:latin typeface="+mn-lt"/>
              </a:rPr>
              <a:t>　緊急事象が発生した場合、同様の不具合が発生する恐れがあることから、情報共有を行い、同様な箇所の緊急点検などの水平展開を実施する。</a:t>
            </a:r>
            <a:endParaRPr lang="en-US" altLang="ja-JP" sz="1100">
              <a:latin typeface="+mn-lt"/>
            </a:endParaRPr>
          </a:p>
          <a:p>
            <a:pPr>
              <a:lnSpc>
                <a:spcPct val="150000"/>
              </a:lnSpc>
            </a:pPr>
            <a:r>
              <a:rPr lang="ja-JP" altLang="en-US" sz="1100">
                <a:latin typeface="+mn-lt"/>
              </a:rPr>
              <a:t>　老朽化や使用環境、構造等により致命的な不具合が発生する可能性、施設の劣化や損傷等により人的・物的被害を与える可能性、災害を誘発する可能性のある箇所等をあらかじめ明確にし、致命的な不具合を見逃さないようにする。</a:t>
            </a:r>
            <a:endParaRPr lang="en-US" altLang="ja-JP" sz="1100">
              <a:latin typeface="+mn-lt"/>
            </a:endParaRPr>
          </a:p>
          <a:p>
            <a:pPr>
              <a:lnSpc>
                <a:spcPct val="150000"/>
              </a:lnSpc>
            </a:pPr>
            <a:r>
              <a:rPr lang="ja-JP" altLang="en-US" sz="1100">
                <a:latin typeface="+mn-lt"/>
                <a:ea typeface="ＭＳ Ｐゴシック"/>
              </a:rPr>
              <a:t>　不可視部分について、構造の特性等の情報を共有し、さらに、非破壊検査などの点検方法の検討を行い、対応方法を明確にする。</a:t>
            </a:r>
            <a:r>
              <a:rPr lang="ja-JP" altLang="en-US" sz="1100" b="1">
                <a:solidFill>
                  <a:srgbClr val="FF0000"/>
                </a:solidFill>
                <a:latin typeface="+mn-lt"/>
                <a:ea typeface="ＭＳ Ｐゴシック"/>
              </a:rPr>
              <a:t>点検が不可能となる場合は、箇所を明確化し、当該箇所に起因する不具合の可能性を把握する。</a:t>
            </a:r>
            <a:endParaRPr lang="en-US" altLang="ja-JP" sz="1100" b="1">
              <a:solidFill>
                <a:srgbClr val="FF0000"/>
              </a:solidFill>
              <a:latin typeface="+mn-lt"/>
            </a:endParaRPr>
          </a:p>
          <a:p>
            <a:pPr>
              <a:lnSpc>
                <a:spcPct val="150000"/>
              </a:lnSpc>
            </a:pPr>
            <a:r>
              <a:rPr lang="ja-JP" altLang="en-US" sz="1100">
                <a:latin typeface="+mn-lt"/>
              </a:rPr>
              <a:t>　点検データを補修・補強データと合わせ、有効活用可能な形で蓄積していく。</a:t>
            </a:r>
            <a:endParaRPr lang="ja-JP" altLang="en-US" sz="1100">
              <a:solidFill>
                <a:srgbClr val="FF0000"/>
              </a:solidFill>
              <a:highlight>
                <a:srgbClr val="FFFF00"/>
              </a:highlight>
              <a:latin typeface="+mn-lt"/>
            </a:endParaRPr>
          </a:p>
        </p:txBody>
      </p:sp>
      <p:sp>
        <p:nvSpPr>
          <p:cNvPr id="3" name="Rectangle 2">
            <a:extLst>
              <a:ext uri="{FF2B5EF4-FFF2-40B4-BE49-F238E27FC236}">
                <a16:creationId xmlns:a16="http://schemas.microsoft.com/office/drawing/2014/main" id="{82065058-24DD-C9F6-309E-4ABFC81CDD3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DC7DD9CA-60EA-C360-EA21-2EB4BE3B9498}"/>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797FABE3-CBEC-3619-3303-B70A4F18BE78}"/>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88609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1" y="685503"/>
            <a:ext cx="8933371" cy="3618170"/>
          </a:xfrm>
          <a:prstGeom prst="rect">
            <a:avLst/>
          </a:prstGeom>
          <a:noFill/>
        </p:spPr>
        <p:txBody>
          <a:bodyPr wrap="square" lIns="91440" tIns="45720" rIns="91440" bIns="45720" anchor="t">
            <a:spAutoFit/>
          </a:bodyPr>
          <a:lstStyle/>
          <a:p>
            <a:pPr>
              <a:lnSpc>
                <a:spcPct val="150000"/>
              </a:lnSpc>
            </a:pPr>
            <a:r>
              <a:rPr lang="en-US" altLang="ja-JP" sz="1100" dirty="0">
                <a:latin typeface="+mn-lt"/>
                <a:ea typeface="ＭＳ Ｐゴシック"/>
              </a:rPr>
              <a:t>4.</a:t>
            </a:r>
            <a:r>
              <a:rPr lang="ja-JP" altLang="en-US" sz="1100">
                <a:latin typeface="+mn-lt"/>
                <a:ea typeface="ＭＳ Ｐゴシック"/>
              </a:rPr>
              <a:t>効率的・効果的な維持管理の推進</a:t>
            </a:r>
          </a:p>
          <a:p>
            <a:pPr>
              <a:lnSpc>
                <a:spcPct val="150000"/>
              </a:lnSpc>
            </a:pPr>
            <a:r>
              <a:rPr lang="en-US" altLang="ja-JP" sz="1100" dirty="0">
                <a:latin typeface="+mn-lt"/>
                <a:ea typeface="ＭＳ Ｐゴシック"/>
              </a:rPr>
              <a:t>4.1</a:t>
            </a:r>
            <a:r>
              <a:rPr lang="ja-JP" altLang="en-US" sz="1100">
                <a:latin typeface="+mn-lt"/>
                <a:ea typeface="ＭＳ Ｐゴシック"/>
              </a:rPr>
              <a:t>　点検、診断・評価の手法や体制等の充実</a:t>
            </a:r>
            <a:endParaRPr lang="en-US" altLang="ja-JP" sz="1100">
              <a:latin typeface="+mn-lt"/>
              <a:ea typeface="ＭＳ Ｐゴシック"/>
            </a:endParaRPr>
          </a:p>
          <a:p>
            <a:pPr>
              <a:lnSpc>
                <a:spcPct val="150000"/>
              </a:lnSpc>
            </a:pPr>
            <a:r>
              <a:rPr lang="en-US" altLang="ja-JP" sz="1100" dirty="0">
                <a:latin typeface="+mn-lt"/>
                <a:ea typeface="ＭＳ Ｐゴシック"/>
              </a:rPr>
              <a:t>(5)</a:t>
            </a:r>
            <a:r>
              <a:rPr lang="ja-JP" altLang="en-US" sz="1100">
                <a:latin typeface="+mn-lt"/>
                <a:ea typeface="ＭＳ Ｐゴシック"/>
              </a:rPr>
              <a:t>　点検業務における留意事項（続き）</a:t>
            </a:r>
            <a:endParaRPr lang="ja-JP" altLang="en-US" sz="1100">
              <a:latin typeface="+mn-lt"/>
              <a:ea typeface="ＭＳ Ｐゴシック"/>
              <a:cs typeface="Calibri"/>
            </a:endParaRPr>
          </a:p>
          <a:p>
            <a:pPr>
              <a:lnSpc>
                <a:spcPct val="150000"/>
              </a:lnSpc>
            </a:pPr>
            <a:r>
              <a:rPr lang="ja-JP" sz="1100">
                <a:latin typeface="ＭＳ Ｐゴシック"/>
                <a:ea typeface="ＭＳ Ｐゴシック"/>
              </a:rPr>
              <a:t>　法令等に基づき、安全確保を最優先とし、施設の特性や状態、補修タイミング、施設の重要度に応じて点検頻度を見直すなど、点検のメリハリを考慮して点検計画を策定する。また、</a:t>
            </a:r>
            <a:r>
              <a:rPr lang="ja-JP" sz="1100" b="1">
                <a:solidFill>
                  <a:srgbClr val="FF0000"/>
                </a:solidFill>
                <a:latin typeface="ＭＳ Ｐゴシック"/>
                <a:ea typeface="ＭＳ Ｐゴシック"/>
              </a:rPr>
              <a:t>データ蓄積により、劣化曲線の精度が向上することによっても、点検頻度を見直すことができる</a:t>
            </a:r>
            <a:r>
              <a:rPr lang="ja-JP" sz="1100">
                <a:latin typeface="ＭＳ Ｐゴシック"/>
                <a:ea typeface="ＭＳ Ｐゴシック"/>
              </a:rPr>
              <a:t>ことに留意する。</a:t>
            </a:r>
            <a:r>
              <a:rPr lang="ja-JP" sz="1100">
                <a:solidFill>
                  <a:srgbClr val="000000"/>
                </a:solidFill>
                <a:latin typeface="ＭＳ Ｐゴシック"/>
                <a:ea typeface="ＭＳ Ｐゴシック"/>
              </a:rPr>
              <a:t>ただし、</a:t>
            </a:r>
            <a:r>
              <a:rPr lang="ja-JP" sz="1100" b="1">
                <a:solidFill>
                  <a:srgbClr val="FF0000"/>
                </a:solidFill>
                <a:latin typeface="ＭＳ Ｐゴシック"/>
                <a:ea typeface="ＭＳ Ｐゴシック"/>
              </a:rPr>
              <a:t>気象条件等のデータの条件の確認</a:t>
            </a:r>
            <a:r>
              <a:rPr lang="ja-JP" altLang="en-US" sz="1100" b="1">
                <a:solidFill>
                  <a:srgbClr val="FF0000"/>
                </a:solidFill>
                <a:latin typeface="ＭＳ Ｐゴシック"/>
                <a:ea typeface="ＭＳ Ｐゴシック"/>
              </a:rPr>
              <a:t>や適切な将来予測であることが必要</a:t>
            </a:r>
            <a:r>
              <a:rPr lang="ja-JP" altLang="en-US" sz="1100">
                <a:solidFill>
                  <a:srgbClr val="000000"/>
                </a:solidFill>
                <a:latin typeface="ＭＳ Ｐゴシック"/>
                <a:ea typeface="ＭＳ Ｐゴシック"/>
              </a:rPr>
              <a:t>であり、さらに、</a:t>
            </a:r>
            <a:r>
              <a:rPr lang="ja-JP" sz="1100" b="1">
                <a:solidFill>
                  <a:srgbClr val="FF0000"/>
                </a:solidFill>
                <a:latin typeface="ＭＳ Ｐゴシック"/>
                <a:ea typeface="ＭＳ Ｐゴシック"/>
              </a:rPr>
              <a:t>点検頻度を</a:t>
            </a:r>
            <a:r>
              <a:rPr lang="ja-JP" altLang="en-US" sz="1100" b="1">
                <a:solidFill>
                  <a:srgbClr val="FF0000"/>
                </a:solidFill>
                <a:latin typeface="MS PGothic"/>
                <a:ea typeface="MS PGothic"/>
              </a:rPr>
              <a:t>見直した際には、見直した結果を検証する必要がある。</a:t>
            </a:r>
            <a:endParaRPr lang="ja-JP" altLang="en-US" sz="1100">
              <a:latin typeface="MS PGothic"/>
              <a:ea typeface="MS PGothic"/>
            </a:endParaRPr>
          </a:p>
          <a:p>
            <a:pPr>
              <a:lnSpc>
                <a:spcPct val="150000"/>
              </a:lnSpc>
            </a:pPr>
            <a:r>
              <a:rPr lang="ja-JP" altLang="en-US" sz="1100">
                <a:latin typeface="+mn-lt"/>
                <a:ea typeface="ＭＳ Ｐゴシック"/>
              </a:rPr>
              <a:t>　点検を委託する場合、施設の特性や重要度に応じて、「点検」と「診断」を一括で評価するか、</a:t>
            </a:r>
            <a:r>
              <a:rPr lang="en-US" altLang="ja-JP" sz="1100" dirty="0">
                <a:latin typeface="+mn-lt"/>
                <a:ea typeface="ＭＳ Ｐゴシック"/>
              </a:rPr>
              <a:t>2</a:t>
            </a:r>
            <a:r>
              <a:rPr lang="ja-JP" altLang="en-US" sz="1100">
                <a:latin typeface="+mn-lt"/>
                <a:ea typeface="ＭＳ Ｐゴシック"/>
              </a:rPr>
              <a:t>段階で評価するか等を検討するとともに、点検・診断それぞれに必要な資格を明示する。</a:t>
            </a:r>
            <a:endParaRPr lang="en-US" altLang="ja-JP" sz="1100">
              <a:latin typeface="+mn-lt"/>
              <a:ea typeface="ＭＳ Ｐゴシック"/>
              <a:cs typeface="Calibri"/>
            </a:endParaRPr>
          </a:p>
          <a:p>
            <a:pPr>
              <a:lnSpc>
                <a:spcPct val="150000"/>
              </a:lnSpc>
            </a:pPr>
            <a:r>
              <a:rPr lang="ja-JP" altLang="en-US" sz="1100">
                <a:latin typeface="+mn-lt"/>
              </a:rPr>
              <a:t>　点検結果が前回と比較して、（大幅な）変更がある場合などには、過去の結果等によるキャリブレーションについて検討する。</a:t>
            </a:r>
            <a:endParaRPr lang="en-US" altLang="ja-JP" sz="1100">
              <a:latin typeface="+mn-lt"/>
            </a:endParaRPr>
          </a:p>
          <a:p>
            <a:pPr>
              <a:lnSpc>
                <a:spcPct val="150000"/>
              </a:lnSpc>
            </a:pPr>
            <a:r>
              <a:rPr lang="ja-JP" altLang="en-US" sz="1100">
                <a:latin typeface="+mn-lt"/>
              </a:rPr>
              <a:t>　施設毎の診断、評価基準を統一することは困難であるが、トンネル等の健全性の診断結果の分類に関する告示（平成二十六年国土交通省 告示第四百二十六号）を基に、各分野・施設の診断、評価基準と比較し、府が管理する施設全体の状況を横断的に把握することで、全体の最適化をめざす。</a:t>
            </a:r>
            <a:endParaRPr lang="en-US" altLang="ja-JP" sz="1100">
              <a:latin typeface="+mn-lt"/>
            </a:endParaRPr>
          </a:p>
          <a:p>
            <a:pPr>
              <a:lnSpc>
                <a:spcPct val="150000"/>
              </a:lnSpc>
            </a:pPr>
            <a:r>
              <a:rPr lang="ja-JP" altLang="en-US" sz="1100">
                <a:latin typeface="+mn-lt"/>
                <a:ea typeface="ＭＳ Ｐゴシック"/>
              </a:rPr>
              <a:t>　誤った点検データをすぐに気付くことができる技術力を養うため、分野・施設毎に応じたフィールドワークを中心とした研修や</a:t>
            </a:r>
            <a:r>
              <a:rPr lang="en-US" altLang="ja-JP" sz="1100" dirty="0">
                <a:latin typeface="+mn-lt"/>
                <a:ea typeface="ＭＳ Ｐゴシック"/>
              </a:rPr>
              <a:t>OJT</a:t>
            </a:r>
            <a:r>
              <a:rPr lang="ja-JP" altLang="en-US" sz="1100">
                <a:latin typeface="+mn-lt"/>
                <a:ea typeface="ＭＳ Ｐゴシック"/>
              </a:rPr>
              <a:t>を実施する。</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点検時に維持管理</a:t>
            </a:r>
            <a:r>
              <a:rPr lang="en-US" altLang="ja-JP" sz="1100" dirty="0">
                <a:latin typeface="+mn-lt"/>
                <a:ea typeface="ＭＳ Ｐゴシック"/>
              </a:rPr>
              <a:t>DB</a:t>
            </a:r>
            <a:r>
              <a:rPr lang="ja-JP" altLang="en-US" sz="1100">
                <a:latin typeface="+mn-lt"/>
                <a:ea typeface="ＭＳ Ｐゴシック"/>
              </a:rPr>
              <a:t>への登録漏れが無いよう、また、点検時期に注意喚起ができるよう、仕組みづくりを行う。</a:t>
            </a:r>
            <a:endParaRPr lang="ja-JP" altLang="en-US" sz="1100">
              <a:latin typeface="+mn-lt"/>
              <a:ea typeface="ＭＳ Ｐゴシック"/>
              <a:cs typeface="Calibri"/>
            </a:endParaRPr>
          </a:p>
        </p:txBody>
      </p:sp>
      <p:sp>
        <p:nvSpPr>
          <p:cNvPr id="3" name="Rectangle 2">
            <a:extLst>
              <a:ext uri="{FF2B5EF4-FFF2-40B4-BE49-F238E27FC236}">
                <a16:creationId xmlns:a16="http://schemas.microsoft.com/office/drawing/2014/main" id="{766221F0-17E0-2C32-D4C0-2C612EAD50D1}"/>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3C522666-81AD-DDB2-C1DD-CB956FC715AE}"/>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ABFC003-43D1-3AE0-747F-19A82517BD2C}"/>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441915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F5EFCCD-87DB-4EB0-81A7-4102E6AE016D}"/>
              </a:ext>
            </a:extLst>
          </p:cNvPr>
          <p:cNvSpPr txBox="1"/>
          <p:nvPr/>
        </p:nvSpPr>
        <p:spPr>
          <a:xfrm>
            <a:off x="253880" y="585394"/>
            <a:ext cx="8795544" cy="4633833"/>
          </a:xfrm>
          <a:prstGeom prst="rect">
            <a:avLst/>
          </a:prstGeom>
          <a:noFill/>
        </p:spPr>
        <p:txBody>
          <a:bodyPr wrap="square" lIns="91440" tIns="45720" rIns="91440" bIns="45720" anchor="t">
            <a:spAutoFit/>
          </a:bodyPr>
          <a:lstStyle/>
          <a:p>
            <a:pPr marL="85725" indent="-85725">
              <a:lnSpc>
                <a:spcPct val="150000"/>
              </a:lnSpc>
            </a:pPr>
            <a:r>
              <a:rPr lang="en-US" altLang="ja-JP" sz="1100">
                <a:latin typeface="+mn-lt"/>
                <a:ea typeface="ＭＳ Ｐゴシック"/>
              </a:rPr>
              <a:t>4.</a:t>
            </a:r>
            <a:r>
              <a:rPr lang="ja-JP" altLang="en-US" sz="1100">
                <a:latin typeface="+mn-lt"/>
                <a:ea typeface="ＭＳ Ｐゴシック"/>
              </a:rPr>
              <a:t>効率的・効果的な維持管理の推進</a:t>
            </a:r>
          </a:p>
          <a:p>
            <a:pPr marL="85725" indent="-85725">
              <a:lnSpc>
                <a:spcPct val="150000"/>
              </a:lnSpc>
            </a:pPr>
            <a:r>
              <a:rPr lang="en-US" altLang="ja-JP" sz="1100">
                <a:latin typeface="+mn-lt"/>
                <a:ea typeface="ＭＳ Ｐゴシック"/>
              </a:rPr>
              <a:t>4.2</a:t>
            </a:r>
            <a:r>
              <a:rPr lang="ja-JP" altLang="en-US" sz="1100">
                <a:latin typeface="+mn-lt"/>
                <a:ea typeface="ＭＳ Ｐゴシック"/>
              </a:rPr>
              <a:t>　施設特性に応じた維持管理手法の体系化</a:t>
            </a:r>
            <a:endParaRPr lang="ja-JP" altLang="en-US" sz="1100">
              <a:latin typeface="+mn-lt"/>
              <a:ea typeface="ＭＳ Ｐゴシック"/>
              <a:cs typeface="Calibri"/>
            </a:endParaRPr>
          </a:p>
          <a:p>
            <a:pPr marL="85725" indent="-85725">
              <a:lnSpc>
                <a:spcPct val="150000"/>
              </a:lnSpc>
            </a:pPr>
            <a:r>
              <a:rPr lang="ja-JP" altLang="en-US" sz="1100">
                <a:latin typeface="+mn-lt"/>
                <a:ea typeface="ＭＳ Ｐゴシック"/>
              </a:rPr>
              <a:t>　</a:t>
            </a:r>
            <a:r>
              <a:rPr lang="en-US" altLang="ja-JP" sz="1100">
                <a:latin typeface="+mn-lt"/>
                <a:ea typeface="ＭＳ Ｐゴシック"/>
              </a:rPr>
              <a:t>4.2.1</a:t>
            </a:r>
            <a:r>
              <a:rPr lang="ja-JP" altLang="en-US" sz="1100">
                <a:latin typeface="+mn-lt"/>
                <a:ea typeface="ＭＳ Ｐゴシック"/>
              </a:rPr>
              <a:t>　維持管理手法</a:t>
            </a:r>
            <a:endParaRPr lang="en-US" altLang="ja-JP" sz="1100">
              <a:latin typeface="+mn-lt"/>
              <a:ea typeface="ＭＳ Ｐゴシック"/>
            </a:endParaRPr>
          </a:p>
          <a:p>
            <a:pPr marL="85725" indent="-85725">
              <a:lnSpc>
                <a:spcPct val="150000"/>
              </a:lnSpc>
            </a:pPr>
            <a:r>
              <a:rPr lang="ja-JP" altLang="en-US" sz="1100">
                <a:latin typeface="+mn-lt"/>
                <a:ea typeface="ＭＳ Ｐゴシック"/>
              </a:rPr>
              <a:t>　（</a:t>
            </a:r>
            <a:r>
              <a:rPr lang="en-US" altLang="ja-JP" sz="1100">
                <a:latin typeface="+mn-lt"/>
                <a:ea typeface="ＭＳ Ｐゴシック"/>
              </a:rPr>
              <a:t>1</a:t>
            </a:r>
            <a:r>
              <a:rPr lang="ja-JP" altLang="en-US" sz="1100">
                <a:latin typeface="+mn-lt"/>
                <a:ea typeface="ＭＳ Ｐゴシック"/>
              </a:rPr>
              <a:t>）維持管理手法の設定</a:t>
            </a:r>
            <a:endParaRPr lang="en-US" altLang="ja-JP" sz="1100">
              <a:latin typeface="+mn-lt"/>
              <a:ea typeface="ＭＳ Ｐゴシック"/>
            </a:endParaRPr>
          </a:p>
          <a:p>
            <a:pPr marL="85725" indent="-85725">
              <a:lnSpc>
                <a:spcPct val="150000"/>
              </a:lnSpc>
            </a:pPr>
            <a:r>
              <a:rPr lang="ja-JP" altLang="en-US" sz="1100">
                <a:latin typeface="+mn-lt"/>
                <a:ea typeface="ＭＳ Ｐゴシック"/>
              </a:rPr>
              <a:t>　　安全性・信頼性や</a:t>
            </a:r>
            <a:r>
              <a:rPr lang="en-US" altLang="ja-JP" sz="1100">
                <a:latin typeface="+mn-lt"/>
                <a:ea typeface="ＭＳ Ｐゴシック"/>
              </a:rPr>
              <a:t>LCC</a:t>
            </a:r>
            <a:r>
              <a:rPr lang="ja-JP" altLang="en-US" sz="1100">
                <a:latin typeface="+mn-lt"/>
                <a:ea typeface="ＭＳ Ｐゴシック"/>
              </a:rPr>
              <a:t>最小化の観点から、予防保全による維持管理を原則とし、継続的にレベルアップを図る。また、適切な維持管理手法や最適な補修時期を設定するため、点検結果などのデータの蓄積をおこない、施設の特性や重要度を考慮し、施設ごとの維持管理手法を設定する。</a:t>
            </a:r>
            <a:endParaRPr lang="en-US" altLang="ja-JP" sz="1100">
              <a:latin typeface="+mn-lt"/>
              <a:ea typeface="ＭＳ Ｐゴシック"/>
            </a:endParaRPr>
          </a:p>
          <a:p>
            <a:pPr marL="85725" indent="-85725">
              <a:lnSpc>
                <a:spcPct val="150000"/>
              </a:lnSpc>
            </a:pPr>
            <a:r>
              <a:rPr lang="ja-JP" altLang="en-US" sz="1100">
                <a:latin typeface="+mn-lt"/>
              </a:rPr>
              <a:t>　　維持管理手法の選定については、「事後保全型」もしくは「予防保全型」を設定する。「予防保全型」の維持管理を設定した場合は、劣化予測の難易度、点検データなどの蓄積状況、施設の安全性・信頼性などから「時間計画」、「状態監視」、「予測計画」を設定することを基本とする。</a:t>
            </a:r>
            <a:endParaRPr lang="en-US" altLang="ja-JP" sz="1100">
              <a:latin typeface="+mn-lt"/>
            </a:endParaRPr>
          </a:p>
          <a:p>
            <a:pPr marL="238125" indent="-238125">
              <a:lnSpc>
                <a:spcPct val="150000"/>
              </a:lnSpc>
            </a:pPr>
            <a:r>
              <a:rPr lang="ja-JP" altLang="en-US" sz="1100">
                <a:latin typeface="+mn-lt"/>
              </a:rPr>
              <a:t>　①予防保全型（状態監視型）は、点検結果により、劣化や損傷状態を評価し、目標管理水準を下回る場合に修繕を行う手法するものであるが、技術の進歩により、劣化予測手法が確立された場合は、予測計画型へ移行する。</a:t>
            </a:r>
            <a:endParaRPr lang="en-US" altLang="ja-JP" sz="1100">
              <a:latin typeface="+mn-lt"/>
            </a:endParaRPr>
          </a:p>
          <a:p>
            <a:pPr marL="238125" indent="-238125">
              <a:lnSpc>
                <a:spcPct val="150000"/>
              </a:lnSpc>
            </a:pPr>
            <a:r>
              <a:rPr lang="ja-JP" altLang="en-US" sz="1100">
                <a:latin typeface="+mn-lt"/>
              </a:rPr>
              <a:t>　②予防保全型（予測計画型）は、橋梁（上部構造）、モノレール（支柱・軌道桁など）、舗装等の施設を対象として、すでに劣化予測を行っている施設を対象とする。引き続き、点検データを蓄積し、劣化予測の精度向上を図る。</a:t>
            </a:r>
            <a:endParaRPr lang="en-US" altLang="ja-JP" sz="1100">
              <a:latin typeface="+mn-lt"/>
            </a:endParaRPr>
          </a:p>
          <a:p>
            <a:pPr marL="238125" indent="-238125">
              <a:lnSpc>
                <a:spcPct val="150000"/>
              </a:lnSpc>
            </a:pPr>
            <a:r>
              <a:rPr lang="ja-JP" altLang="en-US" sz="1100">
                <a:latin typeface="+mn-lt"/>
              </a:rPr>
              <a:t>　③予防保全型（時間計画型）は、施設の信頼性の観点から定期的に修繕を行う下水、河川、海岸等の電気設備を対象とすることを基本とする。</a:t>
            </a:r>
            <a:endParaRPr lang="en-US" altLang="ja-JP" sz="1100">
              <a:latin typeface="+mn-lt"/>
            </a:endParaRPr>
          </a:p>
          <a:p>
            <a:pPr marL="238125" indent="-238125">
              <a:lnSpc>
                <a:spcPct val="150000"/>
              </a:lnSpc>
            </a:pPr>
            <a:r>
              <a:rPr lang="ja-JP" altLang="en-US" sz="1100">
                <a:latin typeface="+mn-lt"/>
                <a:ea typeface="ＭＳ Ｐゴシック"/>
              </a:rPr>
              <a:t>　　道路施設の内、不具合事例が発生した場合、社会的影響度の大きい道路照明灯や、案内標識については、状態監視型とともに時間計画型の管理も考慮する。</a:t>
            </a:r>
            <a:endParaRPr lang="en-US" altLang="ja-JP" sz="1100">
              <a:latin typeface="+mn-lt"/>
              <a:ea typeface="ＭＳ Ｐゴシック"/>
            </a:endParaRPr>
          </a:p>
          <a:p>
            <a:pPr marL="238125" indent="-238125">
              <a:lnSpc>
                <a:spcPct val="150000"/>
              </a:lnSpc>
            </a:pPr>
            <a:r>
              <a:rPr lang="ja-JP" altLang="en-US" sz="1100">
                <a:latin typeface="+mn-lt"/>
                <a:ea typeface="ＭＳ Ｐゴシック"/>
              </a:rPr>
              <a:t>　④事後保全型は、事故や洪水など予測不可能な損傷によって不具合が発生する可能性があり、計画的に修繕することが困難な施設を対象とする</a:t>
            </a:r>
            <a:endParaRPr lang="en-US" altLang="ja-JP" sz="1100">
              <a:latin typeface="+mn-lt"/>
              <a:ea typeface="ＭＳ Ｐゴシック"/>
              <a:cs typeface="Calibri"/>
            </a:endParaRPr>
          </a:p>
          <a:p>
            <a:pPr marL="85725" indent="-85725">
              <a:lnSpc>
                <a:spcPct val="150000"/>
              </a:lnSpc>
            </a:pPr>
            <a:r>
              <a:rPr lang="ja-JP" altLang="en-US" sz="1100">
                <a:latin typeface="+mn-lt"/>
                <a:ea typeface="ＭＳ Ｐゴシック"/>
              </a:rPr>
              <a:t>　その他、維持管理、更新に合わせた防災耐震性能の向上や社会ニーズによる機能向上、既存不適格への対応などについても配慮する。また、施設の劣化や損傷等により人的・物的被害を与えると予想される箇所、構造等については、被害を予防するための対策についても考慮する。</a:t>
            </a:r>
            <a:endParaRPr lang="en-US" altLang="ja-JP" sz="1100">
              <a:latin typeface="+mn-lt"/>
              <a:ea typeface="ＭＳ Ｐゴシック"/>
              <a:cs typeface="Calibri"/>
            </a:endParaRPr>
          </a:p>
        </p:txBody>
      </p:sp>
      <p:sp>
        <p:nvSpPr>
          <p:cNvPr id="11" name="テキスト ボックス 10">
            <a:extLst>
              <a:ext uri="{FF2B5EF4-FFF2-40B4-BE49-F238E27FC236}">
                <a16:creationId xmlns:a16="http://schemas.microsoft.com/office/drawing/2014/main" id="{C0AA03E0-8A40-497E-A260-5E73FF66A1BF}"/>
              </a:ext>
            </a:extLst>
          </p:cNvPr>
          <p:cNvSpPr txBox="1"/>
          <p:nvPr/>
        </p:nvSpPr>
        <p:spPr>
          <a:xfrm>
            <a:off x="303550" y="5056252"/>
            <a:ext cx="8795544" cy="1830053"/>
          </a:xfrm>
          <a:prstGeom prst="rect">
            <a:avLst/>
          </a:prstGeom>
          <a:noFill/>
        </p:spPr>
        <p:txBody>
          <a:bodyPr wrap="square" lIns="91440" tIns="45720" rIns="91440" bIns="45720" anchor="t">
            <a:spAutoFit/>
          </a:bodyPr>
          <a:lstStyle/>
          <a:p>
            <a:pPr>
              <a:lnSpc>
                <a:spcPct val="150000"/>
              </a:lnSpc>
            </a:pPr>
            <a:r>
              <a:rPr lang="ja-JP" altLang="en-US" sz="1100" dirty="0">
                <a:latin typeface="ＭＳ Ｐゴシック"/>
                <a:ea typeface="ＭＳ Ｐゴシック"/>
              </a:rPr>
              <a:t>　（</a:t>
            </a:r>
            <a:r>
              <a:rPr lang="en-US" altLang="ja-JP" sz="1100" dirty="0">
                <a:latin typeface="ＭＳ Ｐゴシック"/>
                <a:ea typeface="ＭＳ Ｐゴシック"/>
              </a:rPr>
              <a:t>2</a:t>
            </a:r>
            <a:r>
              <a:rPr lang="ja-JP" altLang="en-US" sz="1100" dirty="0">
                <a:latin typeface="ＭＳ Ｐゴシック"/>
                <a:ea typeface="ＭＳ Ｐゴシック"/>
              </a:rPr>
              <a:t>）維持管理水準の設定</a:t>
            </a:r>
            <a:endParaRPr lang="en-US" altLang="ja-JP" sz="1100" dirty="0">
              <a:latin typeface="ＭＳ Ｐゴシック"/>
              <a:ea typeface="ＭＳ Ｐゴシック"/>
            </a:endParaRPr>
          </a:p>
          <a:p>
            <a:pPr>
              <a:lnSpc>
                <a:spcPct val="150000"/>
              </a:lnSpc>
            </a:pPr>
            <a:r>
              <a:rPr lang="ja-JP" altLang="en-US" sz="1100" dirty="0">
                <a:latin typeface="ＭＳ Ｐゴシック"/>
                <a:ea typeface="ＭＳ Ｐゴシック"/>
              </a:rPr>
              <a:t>　　安全性・信頼性や</a:t>
            </a:r>
            <a:r>
              <a:rPr lang="en-US" altLang="ja-JP" sz="1100" dirty="0">
                <a:latin typeface="ＭＳ Ｐゴシック"/>
                <a:ea typeface="ＭＳ Ｐゴシック"/>
              </a:rPr>
              <a:t>LCC</a:t>
            </a:r>
            <a:r>
              <a:rPr lang="ja-JP" altLang="en-US" sz="1100" dirty="0">
                <a:latin typeface="ＭＳ Ｐゴシック"/>
                <a:ea typeface="ＭＳ Ｐゴシック"/>
              </a:rPr>
              <a:t>最小化の観点から、</a:t>
            </a:r>
            <a:r>
              <a:rPr lang="ja-JP" altLang="en-US" sz="1100" b="1" dirty="0">
                <a:solidFill>
                  <a:srgbClr val="FF0000"/>
                </a:solidFill>
                <a:latin typeface="ＭＳ Ｐゴシック"/>
                <a:ea typeface="ＭＳ Ｐゴシック"/>
              </a:rPr>
              <a:t>施設の設計条件を含め施設特性や重要性を考慮</a:t>
            </a:r>
            <a:r>
              <a:rPr lang="ja-JP" altLang="en-US" sz="1100" dirty="0">
                <a:latin typeface="ＭＳ Ｐゴシック"/>
                <a:ea typeface="ＭＳ Ｐゴシック"/>
              </a:rPr>
              <a:t>し、施設もしくは部材単位毎に適切に維持管理水準を設定する。</a:t>
            </a:r>
            <a:r>
              <a:rPr lang="ja-JP" altLang="en-US" sz="1100" b="1" dirty="0">
                <a:solidFill>
                  <a:srgbClr val="FF0000"/>
                </a:solidFill>
                <a:latin typeface="ＭＳ Ｐゴシック"/>
                <a:ea typeface="ＭＳ Ｐゴシック"/>
              </a:rPr>
              <a:t>管理水準を見直した際には、見直した結果を検証する必要がある。</a:t>
            </a:r>
          </a:p>
          <a:p>
            <a:pPr marL="1076325" indent="-1076325">
              <a:lnSpc>
                <a:spcPct val="150000"/>
              </a:lnSpc>
            </a:pPr>
            <a:r>
              <a:rPr lang="ja-JP" altLang="en-US" sz="1100" dirty="0">
                <a:latin typeface="ＭＳ Ｐゴシック"/>
                <a:ea typeface="ＭＳ Ｐゴシック"/>
              </a:rPr>
              <a:t>　　目標管理水準：管理上目標とする基準。これを下回ると施設の補修を実施する。不測の事態が発生した場合でも対応可能となるよう、限界管理水準との間に適切な余裕を見込んで設定する。</a:t>
            </a:r>
            <a:r>
              <a:rPr lang="ja-JP" altLang="en-US" sz="1100" b="1" dirty="0">
                <a:solidFill>
                  <a:srgbClr val="FF0000"/>
                </a:solidFill>
                <a:latin typeface="ＭＳ Ｐゴシック"/>
                <a:ea typeface="ＭＳ Ｐゴシック"/>
              </a:rPr>
              <a:t>蓄積されたデータに基づき、より最適な</a:t>
            </a:r>
            <a:r>
              <a:rPr lang="en-US" altLang="ja-JP" sz="1100" b="1" dirty="0">
                <a:solidFill>
                  <a:srgbClr val="FF0000"/>
                </a:solidFill>
                <a:latin typeface="ＭＳ Ｐゴシック"/>
                <a:ea typeface="ＭＳ Ｐゴシック"/>
              </a:rPr>
              <a:t>LCC</a:t>
            </a:r>
            <a:r>
              <a:rPr lang="ja-JP" altLang="en-US" sz="1100" b="1" dirty="0">
                <a:solidFill>
                  <a:srgbClr val="FF0000"/>
                </a:solidFill>
                <a:latin typeface="ＭＳ Ｐゴシック"/>
                <a:ea typeface="ＭＳ Ｐゴシック"/>
              </a:rPr>
              <a:t>となるよう、目標管理水準を最適化する。</a:t>
            </a:r>
            <a:endParaRPr lang="en-US" altLang="ja-JP" sz="1100" b="1" dirty="0">
              <a:solidFill>
                <a:srgbClr val="FF0000"/>
              </a:solidFill>
              <a:latin typeface="ＭＳ Ｐゴシック"/>
              <a:ea typeface="ＭＳ Ｐゴシック"/>
            </a:endParaRPr>
          </a:p>
          <a:p>
            <a:pPr>
              <a:lnSpc>
                <a:spcPct val="150000"/>
              </a:lnSpc>
            </a:pPr>
            <a:r>
              <a:rPr lang="ja-JP" altLang="en-US" sz="1100" dirty="0">
                <a:latin typeface="ＭＳ Ｐゴシック" panose="020B0600070205080204" pitchFamily="50" charset="-128"/>
              </a:rPr>
              <a:t>　　限界管理水準：施設の安全性・信頼性を損なう状態。これを下回ると、大規模補修や更新等が必要になる。</a:t>
            </a:r>
            <a:endParaRPr lang="en-US" altLang="ja-JP" sz="1100" dirty="0">
              <a:latin typeface="ＭＳ Ｐゴシック" panose="020B0600070205080204" pitchFamily="50" charset="-128"/>
            </a:endParaRPr>
          </a:p>
        </p:txBody>
      </p:sp>
      <p:sp>
        <p:nvSpPr>
          <p:cNvPr id="3" name="Rectangle 2">
            <a:extLst>
              <a:ext uri="{FF2B5EF4-FFF2-40B4-BE49-F238E27FC236}">
                <a16:creationId xmlns:a16="http://schemas.microsoft.com/office/drawing/2014/main" id="{6060B98B-C8B9-BAD2-5510-A31B716F024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103EFAB-E8CE-CFA7-05A6-1E54B214C0B3}"/>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61386567-95D4-9257-7319-1BF64702069B}"/>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17297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F5EFCCD-87DB-4EB0-81A7-4102E6AE016D}"/>
              </a:ext>
            </a:extLst>
          </p:cNvPr>
          <p:cNvSpPr txBox="1"/>
          <p:nvPr/>
        </p:nvSpPr>
        <p:spPr>
          <a:xfrm>
            <a:off x="262192" y="689876"/>
            <a:ext cx="8795544" cy="3318088"/>
          </a:xfrm>
          <a:prstGeom prst="rect">
            <a:avLst/>
          </a:prstGeom>
          <a:noFill/>
        </p:spPr>
        <p:txBody>
          <a:bodyPr wrap="square" lIns="91440" tIns="45720" rIns="91440" bIns="0" anchor="t">
            <a:spAutoFit/>
          </a:bodyPr>
          <a:lstStyle/>
          <a:p>
            <a:pPr>
              <a:lnSpc>
                <a:spcPct val="150000"/>
              </a:lnSpc>
            </a:pPr>
            <a:r>
              <a:rPr lang="en-US" altLang="ja-JP" sz="1100" dirty="0">
                <a:latin typeface="Calibri"/>
                <a:ea typeface="ＭＳ Ｐゴシック"/>
                <a:cs typeface="Calibri"/>
              </a:rPr>
              <a:t>4.</a:t>
            </a:r>
            <a:r>
              <a:rPr lang="ja-JP" altLang="en-US" sz="1100">
                <a:latin typeface="Calibri"/>
                <a:ea typeface="ＭＳ Ｐゴシック"/>
                <a:cs typeface="Calibri"/>
              </a:rPr>
              <a:t>効率的・効果的な維持管理の推進</a:t>
            </a:r>
            <a:endParaRPr lang="en-US" altLang="ja-JP" sz="1100">
              <a:latin typeface="Calibri"/>
              <a:ea typeface="ＭＳ Ｐゴシック"/>
              <a:cs typeface="Calibri"/>
            </a:endParaRPr>
          </a:p>
          <a:p>
            <a:pPr marL="85725" indent="-85725">
              <a:lnSpc>
                <a:spcPct val="150000"/>
              </a:lnSpc>
            </a:pPr>
            <a:r>
              <a:rPr lang="en-US" altLang="ja-JP" sz="1100" dirty="0">
                <a:latin typeface="+mj-lt"/>
                <a:ea typeface="ＭＳ Ｐゴシック"/>
              </a:rPr>
              <a:t>4.2</a:t>
            </a:r>
            <a:r>
              <a:rPr lang="ja-JP" altLang="en-US" sz="1100">
                <a:latin typeface="ＭＳ Ｐゴシック"/>
                <a:ea typeface="ＭＳ Ｐゴシック"/>
              </a:rPr>
              <a:t>　施設特性に応じた維持管理手法の体系化</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4.2.2</a:t>
            </a:r>
            <a:r>
              <a:rPr lang="ja-JP" altLang="en-US" sz="1100">
                <a:latin typeface="Calibri"/>
                <a:ea typeface="ＭＳ Ｐゴシック"/>
                <a:cs typeface="Calibri"/>
              </a:rPr>
              <a:t>　更新の考え方</a:t>
            </a:r>
            <a:endParaRPr lang="en-US" altLang="ja-JP" sz="1100">
              <a:latin typeface="Calibri"/>
              <a:ea typeface="ＭＳ Ｐゴシック"/>
              <a:cs typeface="Calibri"/>
            </a:endParaRPr>
          </a:p>
          <a:p>
            <a:pPr>
              <a:lnSpc>
                <a:spcPct val="150000"/>
              </a:lnSpc>
            </a:pPr>
            <a:r>
              <a:rPr lang="ja-JP" altLang="en-US" sz="1100"/>
              <a:t>　各分野・施設の特性や重要性を考慮し、物理的、機能的、社会的、経済的視点などから総合的に評価し、更新について見極める。各施設毎に設定する更新判定フローに基づき、更新すべき施設の抽出を行う。将来の地域・社会構造変化をふまえ、施設の廃止や集約化も考慮する。</a:t>
            </a:r>
            <a:endParaRPr lang="en-US" altLang="ja-JP" sz="1100"/>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(1)</a:t>
            </a:r>
            <a:r>
              <a:rPr lang="ja-JP" altLang="en-US" sz="1100">
                <a:latin typeface="Calibri"/>
                <a:ea typeface="ＭＳ Ｐゴシック"/>
                <a:cs typeface="Calibri"/>
              </a:rPr>
              <a:t>考慮すべき視点</a:t>
            </a:r>
            <a:endParaRPr lang="en-US" altLang="ja-JP" sz="1100">
              <a:latin typeface="Calibri"/>
              <a:ea typeface="ＭＳ Ｐゴシック"/>
              <a:cs typeface="Calibri"/>
            </a:endParaRPr>
          </a:p>
          <a:p>
            <a:pPr>
              <a:lnSpc>
                <a:spcPct val="150000"/>
              </a:lnSpc>
            </a:pPr>
            <a:r>
              <a:rPr lang="ja-JP" altLang="en-US" sz="1100"/>
              <a:t>　　更新の見極めにあたっては、以下の視点等を考慮する。</a:t>
            </a:r>
            <a:endParaRPr lang="en-US" altLang="ja-JP" sz="1100"/>
          </a:p>
          <a:p>
            <a:pPr>
              <a:lnSpc>
                <a:spcPct val="150000"/>
              </a:lnSpc>
            </a:pPr>
            <a:r>
              <a:rPr lang="ja-JP" altLang="en-US" sz="1100"/>
              <a:t>　　物理的視点：限界管理水準を下回り、通常の維持・修繕を行っても安全性等から使用に耐えられなくなった状態</a:t>
            </a:r>
            <a:endParaRPr lang="en-US" altLang="ja-JP" sz="1100"/>
          </a:p>
          <a:p>
            <a:pPr>
              <a:lnSpc>
                <a:spcPct val="150000"/>
              </a:lnSpc>
            </a:pPr>
            <a:r>
              <a:rPr lang="ja-JP" altLang="en-US" sz="1100"/>
              <a:t>　　機能的視点：技術基準などの改正などによる既存不適格状態の解消等</a:t>
            </a:r>
            <a:endParaRPr lang="en-US" altLang="ja-JP" sz="1100"/>
          </a:p>
          <a:p>
            <a:pPr>
              <a:lnSpc>
                <a:spcPct val="150000"/>
              </a:lnSpc>
            </a:pPr>
            <a:r>
              <a:rPr lang="ja-JP" altLang="en-US" sz="1100">
                <a:latin typeface="Calibri"/>
                <a:ea typeface="ＭＳ Ｐゴシック"/>
                <a:cs typeface="Calibri"/>
              </a:rPr>
              <a:t>　　社会的視点：</a:t>
            </a:r>
            <a:r>
              <a:rPr lang="ja-JP" altLang="ja-JP" sz="1100" kern="100">
                <a:effectLst/>
                <a:latin typeface="ＭＳ Ｐゴシック"/>
                <a:ea typeface="ＭＳ Ｐゴシック"/>
                <a:cs typeface="Times New Roman"/>
              </a:rPr>
              <a:t>防災・耐震性能の向上や事故を防ぐための安全性能、環境、景観等に配慮した空間整備、利用者ニーズ等</a:t>
            </a:r>
            <a:endParaRPr lang="en-US" altLang="ja-JP" sz="1100" kern="100">
              <a:effectLst/>
              <a:latin typeface="ＭＳ Ｐゴシック"/>
              <a:ea typeface="ＭＳ Ｐゴシック"/>
              <a:cs typeface="Times New Roman"/>
            </a:endParaRPr>
          </a:p>
          <a:p>
            <a:pPr>
              <a:lnSpc>
                <a:spcPct val="150000"/>
              </a:lnSpc>
            </a:pPr>
            <a:r>
              <a:rPr lang="ja-JP" altLang="en-US" sz="1100" kern="100">
                <a:latin typeface="+mn-ea"/>
                <a:ea typeface="+mn-ea"/>
                <a:cs typeface="Times New Roman" panose="02020603050405020304" pitchFamily="18" charset="0"/>
              </a:rPr>
              <a:t>　　経済的視点：ライフサイクルコスト、資産価値等</a:t>
            </a:r>
            <a:endParaRPr lang="en-US" altLang="ja-JP" sz="1100" kern="100">
              <a:latin typeface="+mn-ea"/>
              <a:ea typeface="+mn-ea"/>
              <a:cs typeface="Times New Roman" panose="02020603050405020304" pitchFamily="18" charset="0"/>
            </a:endParaRPr>
          </a:p>
          <a:p>
            <a:pPr>
              <a:lnSpc>
                <a:spcPct val="150000"/>
              </a:lnSpc>
            </a:pPr>
            <a:r>
              <a:rPr lang="ja-JP" altLang="en-US" sz="1100" kern="100">
                <a:latin typeface="+mn-ea"/>
                <a:ea typeface="+mn-ea"/>
                <a:cs typeface="Times New Roman" panose="02020603050405020304" pitchFamily="18" charset="0"/>
              </a:rPr>
              <a:t>　　技術的実現可能性：現在の技術では実現困難な場合等</a:t>
            </a:r>
            <a:endParaRPr lang="en-US" altLang="ja-JP" sz="1100" kern="100">
              <a:latin typeface="+mn-ea"/>
              <a:ea typeface="+mn-ea"/>
              <a:cs typeface="Times New Roman" panose="02020603050405020304" pitchFamily="18" charset="0"/>
            </a:endParaRPr>
          </a:p>
          <a:p>
            <a:pPr>
              <a:lnSpc>
                <a:spcPct val="150000"/>
              </a:lnSpc>
            </a:pPr>
            <a:r>
              <a:rPr lang="ja-JP" altLang="en-US" sz="1100" kern="100">
                <a:latin typeface="+mn-ea"/>
                <a:ea typeface="+mn-ea"/>
                <a:cs typeface="Times New Roman" panose="02020603050405020304" pitchFamily="18" charset="0"/>
              </a:rPr>
              <a:t>　　社会的影響：更新する場合の代替性確保等</a:t>
            </a:r>
            <a:endParaRPr lang="ja-JP" altLang="en-US" sz="1100">
              <a:highlight>
                <a:srgbClr val="FFFF00"/>
              </a:highlight>
            </a:endParaRPr>
          </a:p>
        </p:txBody>
      </p:sp>
      <p:sp>
        <p:nvSpPr>
          <p:cNvPr id="10" name="テキスト ボックス 9">
            <a:extLst>
              <a:ext uri="{FF2B5EF4-FFF2-40B4-BE49-F238E27FC236}">
                <a16:creationId xmlns:a16="http://schemas.microsoft.com/office/drawing/2014/main" id="{82CCDE7C-F71C-41FF-9002-CBA041C8E87C}"/>
              </a:ext>
            </a:extLst>
          </p:cNvPr>
          <p:cNvSpPr txBox="1"/>
          <p:nvPr/>
        </p:nvSpPr>
        <p:spPr>
          <a:xfrm>
            <a:off x="262192" y="4043876"/>
            <a:ext cx="8795544" cy="1068306"/>
          </a:xfrm>
          <a:prstGeom prst="rect">
            <a:avLst/>
          </a:prstGeom>
          <a:noFill/>
        </p:spPr>
        <p:txBody>
          <a:bodyPr wrap="square" lIns="91440" tIns="45720" rIns="91440" bIns="45720" anchor="t">
            <a:spAutoFit/>
          </a:bodyPr>
          <a:lstStyle/>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(2)</a:t>
            </a:r>
            <a:r>
              <a:rPr lang="ja-JP" altLang="en-US" sz="1100">
                <a:latin typeface="Calibri"/>
                <a:ea typeface="ＭＳ Ｐゴシック"/>
                <a:cs typeface="Calibri"/>
              </a:rPr>
              <a:t>　更新の考え方にあたっての留意事項</a:t>
            </a:r>
            <a:endParaRPr lang="en-US" altLang="ja-JP" sz="1100">
              <a:latin typeface="Calibri"/>
              <a:ea typeface="ＭＳ Ｐゴシック"/>
              <a:cs typeface="Calibri"/>
            </a:endParaRPr>
          </a:p>
          <a:p>
            <a:pPr marL="85725" indent="-85725">
              <a:lnSpc>
                <a:spcPct val="150000"/>
              </a:lnSpc>
            </a:pPr>
            <a:r>
              <a:rPr lang="ja-JP" altLang="en-US" sz="1100">
                <a:latin typeface="Calibri"/>
                <a:ea typeface="ＭＳ Ｐゴシック"/>
                <a:cs typeface="Calibri"/>
              </a:rPr>
              <a:t>　　施設の状況を分析し、補修と更新のコスト比較、更新する場合の社会的影響などを総合的に評価し、</a:t>
            </a:r>
            <a:r>
              <a:rPr lang="en-US" altLang="ja-JP" sz="1100" dirty="0">
                <a:latin typeface="Calibri"/>
                <a:ea typeface="ＭＳ Ｐゴシック"/>
                <a:cs typeface="Calibri"/>
              </a:rPr>
              <a:t>LCC</a:t>
            </a:r>
            <a:r>
              <a:rPr lang="ja-JP" altLang="en-US" sz="1100">
                <a:latin typeface="Calibri"/>
                <a:ea typeface="ＭＳ Ｐゴシック"/>
                <a:cs typeface="Calibri"/>
              </a:rPr>
              <a:t>最小化の観点から更新すべき施設を抽出する。また、</a:t>
            </a:r>
            <a:r>
              <a:rPr lang="ja-JP" altLang="en-US" sz="1100" b="1">
                <a:solidFill>
                  <a:srgbClr val="FF0000"/>
                </a:solidFill>
                <a:latin typeface="ＭＳ Ｐゴシック"/>
                <a:ea typeface="ＭＳ Ｐゴシック"/>
                <a:cs typeface="Calibri"/>
              </a:rPr>
              <a:t>施設の特性に応じて項目を追加することや、施設更新の実態を考慮して考え方を精査し、更新の判定を行うこと。</a:t>
            </a:r>
            <a:endParaRPr lang="en-US" altLang="ja-JP" sz="1100" b="1">
              <a:solidFill>
                <a:srgbClr val="FF0000"/>
              </a:solidFill>
              <a:latin typeface="ＭＳ Ｐゴシック"/>
              <a:ea typeface="ＭＳ Ｐゴシック"/>
              <a:cs typeface="Calibri"/>
            </a:endParaRPr>
          </a:p>
          <a:p>
            <a:pPr marL="85725" indent="-85725">
              <a:lnSpc>
                <a:spcPct val="150000"/>
              </a:lnSpc>
            </a:pPr>
            <a:r>
              <a:rPr lang="ja-JP" altLang="en-US" sz="1100">
                <a:latin typeface="+mn-ea"/>
                <a:ea typeface="+mn-ea"/>
                <a:cs typeface="Calibri"/>
              </a:rPr>
              <a:t>　　目標寿命の設定を行うとともに、将来の更新の見極めにおける課題や、その対応についても整理する。</a:t>
            </a:r>
            <a:endParaRPr lang="ja-JP" altLang="en-US" sz="1100">
              <a:latin typeface="+mn-ea"/>
              <a:ea typeface="+mn-ea"/>
            </a:endParaRPr>
          </a:p>
        </p:txBody>
      </p:sp>
      <p:sp>
        <p:nvSpPr>
          <p:cNvPr id="13" name="テキスト ボックス 12">
            <a:extLst>
              <a:ext uri="{FF2B5EF4-FFF2-40B4-BE49-F238E27FC236}">
                <a16:creationId xmlns:a16="http://schemas.microsoft.com/office/drawing/2014/main" id="{75B5AF3A-369C-4FAA-83F4-CB1C743E9189}"/>
              </a:ext>
            </a:extLst>
          </p:cNvPr>
          <p:cNvSpPr txBox="1"/>
          <p:nvPr/>
        </p:nvSpPr>
        <p:spPr>
          <a:xfrm>
            <a:off x="262192" y="5175407"/>
            <a:ext cx="8795544" cy="1079013"/>
          </a:xfrm>
          <a:prstGeom prst="rect">
            <a:avLst/>
          </a:prstGeom>
          <a:noFill/>
        </p:spPr>
        <p:txBody>
          <a:bodyPr wrap="square">
            <a:spAutoFit/>
          </a:bodyPr>
          <a:lstStyle/>
          <a:p>
            <a:pPr>
              <a:lnSpc>
                <a:spcPct val="150000"/>
              </a:lnSpc>
            </a:pPr>
            <a:r>
              <a:rPr lang="ja-JP" altLang="en-US" sz="1100"/>
              <a:t>　</a:t>
            </a:r>
            <a:r>
              <a:rPr lang="en-US" altLang="ja-JP" sz="1100"/>
              <a:t>(3)</a:t>
            </a:r>
            <a:r>
              <a:rPr lang="ja-JP" altLang="en-US" sz="1100"/>
              <a:t>　施設の目標寿命</a:t>
            </a:r>
            <a:endParaRPr lang="en-US" altLang="ja-JP" sz="1100"/>
          </a:p>
          <a:p>
            <a:pPr marL="85725" indent="-85725">
              <a:lnSpc>
                <a:spcPct val="150000"/>
              </a:lnSpc>
            </a:pPr>
            <a:r>
              <a:rPr lang="ja-JP" altLang="en-US" sz="1100"/>
              <a:t>　　施設寿命を一律に定めることは困難であるが、更新の検討を行うための一つの目安として、公会計や国の基準、使用実績に基づく耐用年数などを基に定める。</a:t>
            </a:r>
            <a:endParaRPr lang="en-US" altLang="ja-JP" sz="1100"/>
          </a:p>
          <a:p>
            <a:pPr marL="85725" indent="-85725">
              <a:lnSpc>
                <a:spcPct val="150000"/>
              </a:lnSpc>
            </a:pPr>
            <a:r>
              <a:rPr lang="ja-JP" altLang="en-US" sz="1100"/>
              <a:t>　　また、設備（機械等）では、製造メーカー推奨の交換時期（工学的寿命）が示されている場合もあるので、これらを参考に検討を行う。</a:t>
            </a:r>
          </a:p>
        </p:txBody>
      </p:sp>
      <p:sp>
        <p:nvSpPr>
          <p:cNvPr id="3" name="Rectangle 2">
            <a:extLst>
              <a:ext uri="{FF2B5EF4-FFF2-40B4-BE49-F238E27FC236}">
                <a16:creationId xmlns:a16="http://schemas.microsoft.com/office/drawing/2014/main" id="{86CFBA90-3BDA-867D-93EB-BEB0111482C3}"/>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F477411-62DB-96AE-5BB4-A2D743EA77B6}"/>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1187EE0-CEF1-05D5-8B25-4B5E6D199ACD}"/>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9480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4788620-65DD-4563-9628-98B120111566}"/>
              </a:ext>
            </a:extLst>
          </p:cNvPr>
          <p:cNvSpPr txBox="1"/>
          <p:nvPr/>
        </p:nvSpPr>
        <p:spPr>
          <a:xfrm>
            <a:off x="253880" y="698501"/>
            <a:ext cx="8795544" cy="3364254"/>
          </a:xfrm>
          <a:prstGeom prst="rect">
            <a:avLst/>
          </a:prstGeom>
          <a:noFill/>
        </p:spPr>
        <p:txBody>
          <a:bodyPr wrap="square" lIns="91440" tIns="45720" rIns="91440" bIns="45720" anchor="t">
            <a:spAutoFit/>
          </a:bodyPr>
          <a:lstStyle/>
          <a:p>
            <a:pPr>
              <a:lnSpc>
                <a:spcPct val="150000"/>
              </a:lnSpc>
            </a:pPr>
            <a:r>
              <a:rPr lang="en-US" altLang="ja-JP" sz="1100" dirty="0">
                <a:latin typeface="Calibri"/>
                <a:ea typeface="ＭＳ Ｐゴシック"/>
                <a:cs typeface="Calibri"/>
              </a:rPr>
              <a:t>4.</a:t>
            </a:r>
            <a:r>
              <a:rPr lang="ja-JP" altLang="en-US" sz="1100" dirty="0">
                <a:latin typeface="Calibri"/>
                <a:ea typeface="ＭＳ Ｐゴシック"/>
                <a:cs typeface="Calibri"/>
              </a:rPr>
              <a:t>効率的・効果的な維持管理の推進</a:t>
            </a:r>
          </a:p>
          <a:p>
            <a:pPr>
              <a:lnSpc>
                <a:spcPct val="150000"/>
              </a:lnSpc>
            </a:pPr>
            <a:r>
              <a:rPr lang="en-US" altLang="ja-JP" sz="1100" dirty="0">
                <a:latin typeface="Calibri"/>
                <a:ea typeface="ＭＳ Ｐゴシック"/>
                <a:cs typeface="Calibri"/>
              </a:rPr>
              <a:t>4.3</a:t>
            </a:r>
            <a:r>
              <a:rPr lang="ja-JP" altLang="en-US" sz="1100" dirty="0">
                <a:latin typeface="Calibri"/>
                <a:ea typeface="ＭＳ Ｐゴシック"/>
                <a:cs typeface="Calibri"/>
              </a:rPr>
              <a:t>　重点化指標・優先順位の考え方</a:t>
            </a:r>
          </a:p>
          <a:p>
            <a:pPr>
              <a:lnSpc>
                <a:spcPct val="150000"/>
              </a:lnSpc>
            </a:pPr>
            <a:r>
              <a:rPr lang="ja-JP" altLang="en-US" sz="1100" dirty="0"/>
              <a:t>　限られた人員・予算の中で、維持管理を適切に行うため、府民の安全を最優先に、分野・施設毎の特性や重要性をふまえ、重点化（優先順位）を設定し、戦略的に維持管理をおこなう。</a:t>
            </a:r>
            <a:endParaRPr lang="en-US" altLang="ja-JP" sz="1100" dirty="0"/>
          </a:p>
          <a:p>
            <a:pPr>
              <a:lnSpc>
                <a:spcPct val="150000"/>
              </a:lnSpc>
            </a:pPr>
            <a:r>
              <a:rPr lang="ja-JP" altLang="en-US" sz="1100" dirty="0"/>
              <a:t>　</a:t>
            </a:r>
            <a:r>
              <a:rPr lang="en-US" altLang="ja-JP" sz="1100" dirty="0"/>
              <a:t>(1)</a:t>
            </a:r>
            <a:r>
              <a:rPr lang="ja-JP" altLang="en-US" sz="1100" dirty="0"/>
              <a:t>　基本的な考え方</a:t>
            </a:r>
            <a:endParaRPr lang="en-US" altLang="ja-JP" sz="1100" dirty="0"/>
          </a:p>
          <a:p>
            <a:pPr marL="180975" indent="-180975">
              <a:lnSpc>
                <a:spcPct val="150000"/>
              </a:lnSpc>
            </a:pPr>
            <a:r>
              <a:rPr lang="ja-JP" altLang="en-US" sz="1100" dirty="0">
                <a:latin typeface="Calibri"/>
                <a:ea typeface="ＭＳ Ｐゴシック"/>
                <a:cs typeface="Calibri"/>
              </a:rPr>
              <a:t>　　　施設の劣化や損傷により、第三者への悪影響が懸念される場合、もしくは施設の機能に支障をきたす場合がある場合など、緊急対応が必要な施設は優先的に対策する。その他については、リスクに着目し、優先順位を定め、効率的・効果的な維持管理を行う。</a:t>
            </a:r>
            <a:endParaRPr lang="en-US" altLang="ja-JP" sz="1100" dirty="0">
              <a:highlight>
                <a:srgbClr val="FFFF00"/>
              </a:highlight>
              <a:latin typeface="Calibri"/>
              <a:ea typeface="ＭＳ Ｐゴシック"/>
              <a:cs typeface="Calibri"/>
            </a:endParaRPr>
          </a:p>
          <a:p>
            <a:pPr>
              <a:lnSpc>
                <a:spcPct val="150000"/>
              </a:lnSpc>
            </a:pPr>
            <a:r>
              <a:rPr lang="ja-JP" altLang="en-US" sz="1100" dirty="0"/>
              <a:t>　</a:t>
            </a:r>
            <a:r>
              <a:rPr lang="en-US" altLang="ja-JP" sz="1100" dirty="0"/>
              <a:t>(2) </a:t>
            </a:r>
            <a:r>
              <a:rPr lang="ja-JP" altLang="en-US" sz="1100" dirty="0"/>
              <a:t>　リスクに着目した重点化</a:t>
            </a:r>
            <a:endParaRPr lang="en-US" altLang="ja-JP" sz="1100" dirty="0"/>
          </a:p>
          <a:p>
            <a:pPr marL="180975" indent="-180975">
              <a:lnSpc>
                <a:spcPct val="150000"/>
              </a:lnSpc>
            </a:pPr>
            <a:r>
              <a:rPr lang="ja-JP" altLang="en-US" sz="1100" dirty="0"/>
              <a:t>　　　不具合が発生した場合の社会的な影響をリスクとして評価する。なお、防災施設については、施設等が機能しない場合の社会的影響度を評価する。</a:t>
            </a:r>
            <a:endParaRPr lang="en-US" altLang="ja-JP" sz="1100" dirty="0"/>
          </a:p>
          <a:p>
            <a:pPr>
              <a:lnSpc>
                <a:spcPct val="150000"/>
              </a:lnSpc>
            </a:pPr>
            <a:r>
              <a:rPr lang="ja-JP" altLang="en-US" sz="1100" dirty="0"/>
              <a:t>　</a:t>
            </a:r>
            <a:r>
              <a:rPr lang="en-US" altLang="ja-JP" sz="1100" dirty="0"/>
              <a:t>(3)</a:t>
            </a:r>
            <a:r>
              <a:rPr lang="ja-JP" altLang="en-US" sz="1100" dirty="0"/>
              <a:t>　重点化指標（優先順位の判断要素）</a:t>
            </a:r>
            <a:endParaRPr lang="en-US" altLang="ja-JP" sz="1100" dirty="0"/>
          </a:p>
          <a:p>
            <a:pPr marL="180975" indent="-180975">
              <a:lnSpc>
                <a:spcPct val="150000"/>
              </a:lnSpc>
            </a:pPr>
            <a:r>
              <a:rPr lang="ja-JP" altLang="en-US" sz="1100" dirty="0">
                <a:latin typeface="Calibri"/>
                <a:ea typeface="ＭＳ Ｐゴシック"/>
                <a:cs typeface="Calibri"/>
              </a:rPr>
              <a:t>　　　リスクを判断する要素は、施設の健全度</a:t>
            </a:r>
            <a:r>
              <a:rPr lang="ja-JP" altLang="en-US" sz="1100" b="1" dirty="0">
                <a:solidFill>
                  <a:srgbClr val="FF0000"/>
                </a:solidFill>
                <a:latin typeface="Calibri"/>
                <a:ea typeface="ＭＳ Ｐゴシック"/>
                <a:cs typeface="Calibri"/>
              </a:rPr>
              <a:t>・劣化速度</a:t>
            </a:r>
            <a:r>
              <a:rPr lang="ja-JP" altLang="en-US" sz="1100" dirty="0">
                <a:latin typeface="Calibri"/>
                <a:ea typeface="ＭＳ Ｐゴシック"/>
                <a:cs typeface="Calibri"/>
              </a:rPr>
              <a:t>、経過年数、使用環境、設計基準などの不具合発生に関連する項目と、経済活動、防災、快適性などの社会的影響度の大きさに関連する項目を考慮し、施設の特性等に応じて各分野・施設それぞれで設定する。</a:t>
            </a:r>
            <a:endParaRPr lang="en-US" altLang="ja-JP" sz="1100" dirty="0">
              <a:latin typeface="Calibri"/>
              <a:ea typeface="ＭＳ Ｐゴシック"/>
              <a:cs typeface="Calibri"/>
            </a:endParaRPr>
          </a:p>
        </p:txBody>
      </p:sp>
      <p:sp>
        <p:nvSpPr>
          <p:cNvPr id="3" name="Rectangle 2">
            <a:extLst>
              <a:ext uri="{FF2B5EF4-FFF2-40B4-BE49-F238E27FC236}">
                <a16:creationId xmlns:a16="http://schemas.microsoft.com/office/drawing/2014/main" id="{971A800A-259A-8750-30F6-EA93C836A63B}"/>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65C368DB-05D4-EA46-8D1F-1A3482AD608F}"/>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0EA8DAAD-8CA1-778B-CE8F-D31948C914E3}"/>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2059728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6DE9C8E-B0EE-422F-B364-DC01C049AFC2}"/>
              </a:ext>
            </a:extLst>
          </p:cNvPr>
          <p:cNvSpPr txBox="1"/>
          <p:nvPr/>
        </p:nvSpPr>
        <p:spPr>
          <a:xfrm>
            <a:off x="262192" y="719138"/>
            <a:ext cx="8795544" cy="3872086"/>
          </a:xfrm>
          <a:prstGeom prst="rect">
            <a:avLst/>
          </a:prstGeom>
          <a:noFill/>
        </p:spPr>
        <p:txBody>
          <a:bodyPr wrap="square" lIns="91440" tIns="45720" rIns="91440" bIns="45720" anchor="t">
            <a:spAutoFit/>
          </a:bodyPr>
          <a:lstStyle/>
          <a:p>
            <a:pPr>
              <a:lnSpc>
                <a:spcPct val="150000"/>
              </a:lnSpc>
            </a:pPr>
            <a:r>
              <a:rPr lang="en-US" altLang="ja-JP" sz="1100" dirty="0">
                <a:latin typeface="MS PGothic"/>
                <a:ea typeface="ＭＳ Ｐゴシック"/>
              </a:rPr>
              <a:t>4.</a:t>
            </a:r>
            <a:r>
              <a:rPr lang="ja-JP" altLang="en-US" sz="1100">
                <a:latin typeface="MS PGothic"/>
                <a:ea typeface="MS PGothic"/>
              </a:rPr>
              <a:t>効率的・効果的な維持管理の推進</a:t>
            </a:r>
          </a:p>
          <a:p>
            <a:pPr>
              <a:lnSpc>
                <a:spcPct val="150000"/>
              </a:lnSpc>
            </a:pPr>
            <a:r>
              <a:rPr lang="en-US" altLang="ja-JP" sz="1100" dirty="0">
                <a:latin typeface="MS PGothic"/>
                <a:ea typeface="ＭＳ Ｐゴシック"/>
              </a:rPr>
              <a:t>4.4</a:t>
            </a:r>
            <a:r>
              <a:rPr lang="ja-JP" altLang="en-US" sz="1100">
                <a:latin typeface="MS PGothic"/>
                <a:ea typeface="MS PGothic"/>
              </a:rPr>
              <a:t>　日常的な維持管理の着実な実践</a:t>
            </a:r>
            <a:endParaRPr lang="en-US" altLang="ja-JP" sz="1100">
              <a:latin typeface="MS PGothic"/>
              <a:ea typeface="MS PGothic"/>
            </a:endParaRPr>
          </a:p>
          <a:p>
            <a:pPr>
              <a:lnSpc>
                <a:spcPct val="150000"/>
              </a:lnSpc>
            </a:pPr>
            <a:r>
              <a:rPr lang="ja-JP" altLang="en-US" sz="1100">
                <a:latin typeface="MS PGothic"/>
                <a:ea typeface="MS PGothic"/>
              </a:rPr>
              <a:t>　日常維持管理においては、施設不具合の早期発見・早期対応、苦情・要望事項への対応等、府民の安心・安全の確保、府民サービスの向上といった取組を引き続き着実に実施する。</a:t>
            </a:r>
            <a:endParaRPr lang="en-US" altLang="ja-JP" sz="1100">
              <a:latin typeface="MS PGothic"/>
              <a:ea typeface="MS PGothic"/>
            </a:endParaRPr>
          </a:p>
          <a:p>
            <a:pPr>
              <a:lnSpc>
                <a:spcPct val="150000"/>
              </a:lnSpc>
            </a:pPr>
            <a:r>
              <a:rPr lang="ja-JP" altLang="en-US" sz="1100">
                <a:latin typeface="MS PGothic"/>
                <a:ea typeface="MS PGothic"/>
              </a:rPr>
              <a:t>　日常パトロール（巡視）は職員により実施することを基本とし、分野・施設毎にパトロール頻度等の実施方針（要領）を定め、過去の不具合等の蓄積したデータを考慮して、各路線、区間、施設等毎に実施体制等を設定し、パトロール計画を策定する。</a:t>
            </a:r>
            <a:endParaRPr lang="en-US" altLang="ja-JP" sz="1100">
              <a:latin typeface="MS PGothic"/>
              <a:ea typeface="MS PGothic"/>
            </a:endParaRPr>
          </a:p>
          <a:p>
            <a:pPr>
              <a:lnSpc>
                <a:spcPct val="150000"/>
              </a:lnSpc>
            </a:pPr>
            <a:r>
              <a:rPr lang="ja-JP" altLang="en-US" sz="1100">
                <a:latin typeface="MS PGothic"/>
                <a:ea typeface="MS PGothic"/>
              </a:rPr>
              <a:t>　パトロールにて不具合を発見した際は「大阪府建設</a:t>
            </a:r>
            <a:r>
              <a:rPr lang="en-US" altLang="ja-JP" sz="1100" dirty="0">
                <a:latin typeface="MS PGothic"/>
                <a:ea typeface="ＭＳ Ｐゴシック"/>
              </a:rPr>
              <a:t>CALS</a:t>
            </a:r>
            <a:r>
              <a:rPr lang="ja-JP" altLang="en-US" sz="1100">
                <a:latin typeface="MS PGothic"/>
                <a:ea typeface="MS PGothic"/>
              </a:rPr>
              <a:t>システム」に記録し、対応状況を随時更新する。</a:t>
            </a:r>
            <a:endParaRPr lang="en-US" altLang="ja-JP" sz="1100">
              <a:latin typeface="MS PGothic"/>
              <a:ea typeface="MS PGothic"/>
            </a:endParaRPr>
          </a:p>
          <a:p>
            <a:pPr>
              <a:lnSpc>
                <a:spcPct val="150000"/>
              </a:lnSpc>
            </a:pPr>
            <a:r>
              <a:rPr lang="ja-JP" altLang="en-US" sz="1100">
                <a:latin typeface="MS PGothic"/>
                <a:ea typeface="MS PGothic"/>
              </a:rPr>
              <a:t>　さらに、日常パトロールにおいても、</a:t>
            </a:r>
            <a:r>
              <a:rPr lang="ja-JP" altLang="en-US" sz="1100" b="1">
                <a:solidFill>
                  <a:srgbClr val="FF0000"/>
                </a:solidFill>
                <a:latin typeface="MS PGothic"/>
                <a:ea typeface="MS PGothic"/>
              </a:rPr>
              <a:t>職員によるドローン（自動操縦等）を活用するなど、技術水準を維持・向上しつつ、省力化、効率化に努める。</a:t>
            </a:r>
            <a:endParaRPr lang="en-US" altLang="ja-JP" sz="1100">
              <a:solidFill>
                <a:srgbClr val="FF0000"/>
              </a:solidFill>
              <a:highlight>
                <a:srgbClr val="FFFF00"/>
              </a:highlight>
              <a:latin typeface="MS PGothic"/>
              <a:ea typeface="MS PGothic"/>
            </a:endParaRPr>
          </a:p>
          <a:p>
            <a:pPr>
              <a:lnSpc>
                <a:spcPct val="150000"/>
              </a:lnSpc>
            </a:pPr>
            <a:r>
              <a:rPr lang="ja-JP" altLang="en-US" sz="1100">
                <a:latin typeface="MS PGothic"/>
                <a:ea typeface="MS PGothic"/>
              </a:rPr>
              <a:t>　一方、施設特性や点検結果をふまえて、日常的な維持管理作業を直営作業により迅速に対応し、府民の安心・安全やサービスの向上に努める。</a:t>
            </a:r>
            <a:endParaRPr lang="en-US" altLang="ja-JP" sz="1100">
              <a:latin typeface="MS PGothic"/>
              <a:ea typeface="MS PGothic"/>
            </a:endParaRPr>
          </a:p>
          <a:p>
            <a:pPr>
              <a:lnSpc>
                <a:spcPct val="150000"/>
              </a:lnSpc>
            </a:pPr>
            <a:r>
              <a:rPr lang="ja-JP" altLang="en-US" sz="1100">
                <a:latin typeface="MS PGothic"/>
                <a:ea typeface="MS PGothic"/>
              </a:rPr>
              <a:t>　その際、補修・更新を行った際は、維持管理</a:t>
            </a:r>
            <a:r>
              <a:rPr lang="en-US" altLang="ja-JP" sz="1100" dirty="0">
                <a:latin typeface="MS PGothic"/>
                <a:ea typeface="ＭＳ Ｐゴシック"/>
              </a:rPr>
              <a:t>DB</a:t>
            </a:r>
            <a:r>
              <a:rPr lang="ja-JP" altLang="en-US" sz="1100">
                <a:latin typeface="MS PGothic"/>
                <a:ea typeface="MS PGothic"/>
              </a:rPr>
              <a:t>に蓄積を行い、予防保全のレベルアップを図る。</a:t>
            </a:r>
            <a:endParaRPr lang="en-US" altLang="ja-JP" sz="1100">
              <a:latin typeface="MS PGothic"/>
              <a:ea typeface="MS PGothic"/>
            </a:endParaRPr>
          </a:p>
          <a:p>
            <a:pPr>
              <a:lnSpc>
                <a:spcPct val="150000"/>
              </a:lnSpc>
            </a:pPr>
            <a:r>
              <a:rPr lang="ja-JP" altLang="en-US" sz="1100">
                <a:latin typeface="MS PGothic"/>
                <a:ea typeface="MS PGothic"/>
              </a:rPr>
              <a:t>　また、府民や企業等へ大阪府の維持管理業務への理解と参画を促すため、府民等と協働、連携した維持管理を推進する。</a:t>
            </a:r>
            <a:endParaRPr lang="en-US" altLang="ja-JP" sz="1100">
              <a:latin typeface="MS PGothic"/>
              <a:ea typeface="MS PGothic"/>
            </a:endParaRPr>
          </a:p>
          <a:p>
            <a:pPr>
              <a:lnSpc>
                <a:spcPct val="150000"/>
              </a:lnSpc>
            </a:pPr>
            <a:r>
              <a:rPr lang="ja-JP" altLang="en-US" sz="1100">
                <a:latin typeface="MS PGothic"/>
                <a:ea typeface="MS PGothic"/>
              </a:rPr>
              <a:t>　これらの取組を着実に実施していくために、</a:t>
            </a:r>
            <a:r>
              <a:rPr lang="en-US" altLang="ja-JP" sz="1100" dirty="0">
                <a:latin typeface="MS PGothic"/>
                <a:ea typeface="ＭＳ Ｐゴシック"/>
              </a:rPr>
              <a:t>PDCA</a:t>
            </a:r>
            <a:r>
              <a:rPr lang="ja-JP" altLang="en-US" sz="1100">
                <a:latin typeface="MS PGothic"/>
                <a:ea typeface="MS PGothic"/>
              </a:rPr>
              <a:t>サイクルを活用し、継続的なマネジメントを実施する。</a:t>
            </a:r>
            <a:endParaRPr lang="en-US" altLang="ja-JP" sz="1100">
              <a:latin typeface="MS PGothic"/>
              <a:ea typeface="MS PGothic"/>
            </a:endParaRPr>
          </a:p>
          <a:p>
            <a:pPr>
              <a:lnSpc>
                <a:spcPct val="150000"/>
              </a:lnSpc>
            </a:pPr>
            <a:r>
              <a:rPr lang="en-US" altLang="ja-JP" sz="1100" dirty="0">
                <a:latin typeface="MS PGothic"/>
                <a:ea typeface="ＭＳ Ｐゴシック"/>
              </a:rPr>
              <a:t>4.5</a:t>
            </a:r>
            <a:r>
              <a:rPr lang="ja-JP" altLang="en-US" sz="1100">
                <a:latin typeface="MS PGothic"/>
                <a:ea typeface="MS PGothic"/>
              </a:rPr>
              <a:t>　維持管理を見通した新設工事上の工夫</a:t>
            </a:r>
            <a:endParaRPr lang="en-US" altLang="ja-JP" sz="1100">
              <a:latin typeface="MS PGothic"/>
              <a:ea typeface="MS PGothic"/>
            </a:endParaRPr>
          </a:p>
          <a:p>
            <a:pPr>
              <a:lnSpc>
                <a:spcPct val="150000"/>
              </a:lnSpc>
            </a:pPr>
            <a:r>
              <a:rPr lang="ja-JP" altLang="en-US" sz="1100">
                <a:latin typeface="MS PGothic"/>
                <a:ea typeface="MS PGothic"/>
              </a:rPr>
              <a:t>　建設および補修・補強の計画、設計等の段階において、最小限の維持管理でこれまで以上に施設の長寿命化が実現できる新たな技術、材料、工法の活用を検討し、ライフサイクルコストの縮減を図る。</a:t>
            </a:r>
            <a:endParaRPr lang="en-US" altLang="ja-JP" sz="1100">
              <a:latin typeface="MS PGothic"/>
              <a:ea typeface="MS PGothic"/>
            </a:endParaRPr>
          </a:p>
        </p:txBody>
      </p:sp>
      <p:sp>
        <p:nvSpPr>
          <p:cNvPr id="3" name="Rectangle 2">
            <a:extLst>
              <a:ext uri="{FF2B5EF4-FFF2-40B4-BE49-F238E27FC236}">
                <a16:creationId xmlns:a16="http://schemas.microsoft.com/office/drawing/2014/main" id="{4AA952B2-C41D-C0C2-48C6-4F2791AB05C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9D0E91B-55A2-7F08-9CE8-4B6FF99F87D9}"/>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0766D948-5329-4ED1-4A9A-C4505B2485D9}"/>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1359607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0" y="685503"/>
            <a:ext cx="8950819" cy="3099631"/>
          </a:xfrm>
          <a:prstGeom prst="rect">
            <a:avLst/>
          </a:prstGeom>
          <a:noFill/>
        </p:spPr>
        <p:txBody>
          <a:bodyPr wrap="square" lIns="91440" tIns="45720" rIns="91440" bIns="45720" anchor="t">
            <a:spAutoFit/>
          </a:bodyPr>
          <a:lstStyle/>
          <a:p>
            <a:pPr>
              <a:lnSpc>
                <a:spcPct val="150000"/>
              </a:lnSpc>
            </a:pPr>
            <a:r>
              <a:rPr lang="en-US" altLang="ja-JP" sz="1100" dirty="0">
                <a:latin typeface="ＭＳ Ｐゴシック"/>
                <a:ea typeface="ＭＳ Ｐゴシック"/>
              </a:rPr>
              <a:t>5.</a:t>
            </a:r>
            <a:r>
              <a:rPr lang="ja-JP" sz="1100" dirty="0">
                <a:latin typeface="ＭＳ Ｐゴシック"/>
                <a:ea typeface="ＭＳ Ｐゴシック"/>
                <a:cs typeface="Calibri"/>
              </a:rPr>
              <a:t>持続可能な維持管理の仕組みづくり</a:t>
            </a:r>
            <a:endParaRPr lang="ja-JP" dirty="0">
              <a:latin typeface="ＭＳ Ｐゴシック"/>
            </a:endParaRPr>
          </a:p>
          <a:p>
            <a:pPr>
              <a:lnSpc>
                <a:spcPct val="150000"/>
              </a:lnSpc>
            </a:pPr>
            <a:r>
              <a:rPr lang="ja-JP" sz="1100" dirty="0">
                <a:latin typeface="ＭＳ Ｐゴシック"/>
                <a:ea typeface="ＭＳ Ｐゴシック"/>
                <a:cs typeface="Calibri"/>
              </a:rPr>
              <a:t>　効率的・効果的な維持管理を持続可能なものにしていくために、必要な仕組みとともに、具体的な目標や取組を明確にする。</a:t>
            </a:r>
            <a:endParaRPr lang="ja-JP" dirty="0">
              <a:latin typeface="ＭＳ Ｐゴシック"/>
            </a:endParaRPr>
          </a:p>
          <a:p>
            <a:pPr>
              <a:lnSpc>
                <a:spcPct val="150000"/>
              </a:lnSpc>
            </a:pPr>
            <a:r>
              <a:rPr lang="ja-JP" sz="1100" dirty="0">
                <a:latin typeface="ＭＳ Ｐゴシック"/>
                <a:ea typeface="ＭＳ Ｐゴシック"/>
                <a:cs typeface="Calibri"/>
              </a:rPr>
              <a:t>　市町村および国等の他管理者や近隣大学などともこれまで以上に連携を強化し、加えて府民や企業とも連携・協働するなど、多様な主体と一体となり、次世代に良好な都市基盤施設を継承していく。</a:t>
            </a:r>
            <a:endParaRPr lang="en-US" dirty="0">
              <a:latin typeface="ＭＳ Ｐゴシック"/>
            </a:endParaRPr>
          </a:p>
          <a:p>
            <a:pPr>
              <a:lnSpc>
                <a:spcPct val="150000"/>
              </a:lnSpc>
            </a:pPr>
            <a:r>
              <a:rPr lang="en-US" altLang="ja-JP" sz="1100" dirty="0">
                <a:latin typeface="ＭＳ Ｐゴシック"/>
                <a:ea typeface="ＭＳ Ｐゴシック"/>
              </a:rPr>
              <a:t>5.1</a:t>
            </a:r>
            <a:r>
              <a:rPr lang="ja-JP" sz="1100" dirty="0">
                <a:latin typeface="ＭＳ Ｐゴシック"/>
                <a:ea typeface="ＭＳ Ｐゴシック"/>
                <a:cs typeface="Calibri"/>
              </a:rPr>
              <a:t>人材の育成と確保、技術力の向上と継承</a:t>
            </a:r>
            <a:endParaRPr lang="en-US" dirty="0">
              <a:latin typeface="ＭＳ Ｐゴシック"/>
            </a:endParaRPr>
          </a:p>
          <a:p>
            <a:pPr>
              <a:lnSpc>
                <a:spcPct val="150000"/>
              </a:lnSpc>
            </a:pPr>
            <a:r>
              <a:rPr lang="ja-JP" sz="1100" dirty="0">
                <a:latin typeface="ＭＳ Ｐゴシック"/>
                <a:ea typeface="ＭＳ Ｐゴシック"/>
                <a:cs typeface="Calibri"/>
              </a:rPr>
              <a:t>　大阪府技術職員は、施設の管理者として現場の最前線に立ち、施設を良好に保つとともに不具合をいち早く察知、対処するなど府民の安全を確保することが求められている。合わせて、効率的・効果的に維持管理を進めていくため、専門的な知識、現場経験、適切に評価・判断できる高度な施設管理のマネジメント力が必要である。</a:t>
            </a:r>
            <a:endParaRPr lang="en-US" dirty="0">
              <a:latin typeface="ＭＳ Ｐゴシック"/>
            </a:endParaRPr>
          </a:p>
          <a:p>
            <a:pPr>
              <a:lnSpc>
                <a:spcPct val="150000"/>
              </a:lnSpc>
            </a:pPr>
            <a:r>
              <a:rPr lang="ja-JP" sz="1100" dirty="0">
                <a:latin typeface="ＭＳ Ｐゴシック"/>
                <a:ea typeface="ＭＳ Ｐゴシック"/>
                <a:cs typeface="Calibri"/>
              </a:rPr>
              <a:t>　そのため、技術職員の人材育成および専門的知識をもった人材の確保、技術力の向上と蓄積された技術の継承は引き続き重要であ</a:t>
            </a:r>
            <a:r>
              <a:rPr lang="ja-JP" sz="1100" dirty="0">
                <a:solidFill>
                  <a:srgbClr val="000000"/>
                </a:solidFill>
                <a:latin typeface="ＭＳ Ｐゴシック"/>
                <a:ea typeface="ＭＳ Ｐゴシック"/>
                <a:cs typeface="Calibri"/>
              </a:rPr>
              <a:t>ることから、現計画開始以降に取り組んできた</a:t>
            </a:r>
            <a:r>
              <a:rPr lang="ja-JP" sz="1100" b="1" dirty="0">
                <a:solidFill>
                  <a:srgbClr val="FF0000"/>
                </a:solidFill>
                <a:latin typeface="ＭＳ Ｐゴシック"/>
                <a:ea typeface="ＭＳ Ｐゴシック"/>
                <a:cs typeface="Calibri"/>
              </a:rPr>
              <a:t>専門技術研修の充実・改善を継続しつつ、さらに外部研修等への職員の積極的な参加促進、設計・施工から点検・補修、更新計画の検討まで、一連のライフサイクルを理解し</a:t>
            </a:r>
            <a:r>
              <a:rPr lang="ja-JP" sz="1100" b="1">
                <a:solidFill>
                  <a:srgbClr val="FF0000"/>
                </a:solidFill>
                <a:latin typeface="ＭＳ Ｐゴシック"/>
                <a:ea typeface="ＭＳ Ｐゴシック"/>
                <a:cs typeface="Calibri"/>
              </a:rPr>
              <a:t>、施設を</a:t>
            </a:r>
            <a:r>
              <a:rPr lang="ja-JP" sz="1100" b="1" dirty="0">
                <a:solidFill>
                  <a:srgbClr val="FF0000"/>
                </a:solidFill>
                <a:latin typeface="ＭＳ Ｐゴシック"/>
                <a:ea typeface="ＭＳ Ｐゴシック"/>
                <a:cs typeface="Calibri"/>
              </a:rPr>
              <a:t>マネジメントできる、維持管理技術の習得等に向けた人材育成</a:t>
            </a:r>
            <a:r>
              <a:rPr lang="ja-JP" sz="1100" dirty="0">
                <a:solidFill>
                  <a:srgbClr val="000000"/>
                </a:solidFill>
                <a:latin typeface="ＭＳ Ｐゴシック"/>
                <a:ea typeface="ＭＳ Ｐゴシック"/>
                <a:cs typeface="Calibri"/>
              </a:rPr>
              <a:t>を検討していく。</a:t>
            </a:r>
            <a:r>
              <a:rPr lang="ja-JP" sz="1100" dirty="0">
                <a:latin typeface="ＭＳ Ｐゴシック"/>
                <a:ea typeface="ＭＳ Ｐゴシック"/>
                <a:cs typeface="Calibri"/>
              </a:rPr>
              <a:t>合わせて、個々の職員のキャリアや業務における過去の経験や研修の履歴などの技術力のデータを蓄積し、職員個々のキャリアアップにつなげていく。</a:t>
            </a:r>
            <a:endParaRPr lang="ja-JP" dirty="0">
              <a:latin typeface="ＭＳ Ｐゴシック"/>
            </a:endParaRPr>
          </a:p>
        </p:txBody>
      </p:sp>
      <p:sp>
        <p:nvSpPr>
          <p:cNvPr id="3" name="Rectangle 2">
            <a:extLst>
              <a:ext uri="{FF2B5EF4-FFF2-40B4-BE49-F238E27FC236}">
                <a16:creationId xmlns:a16="http://schemas.microsoft.com/office/drawing/2014/main" id="{7B569572-80A4-ABF5-F82F-EF28C6A28793}"/>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95A015B8-9F97-AD03-A755-11CBBF352920}"/>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42E83062-2AC3-448F-96CF-8DBF7424CB57}"/>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
        <p:nvSpPr>
          <p:cNvPr id="4" name="テキスト ボックス 3">
            <a:extLst>
              <a:ext uri="{FF2B5EF4-FFF2-40B4-BE49-F238E27FC236}">
                <a16:creationId xmlns:a16="http://schemas.microsoft.com/office/drawing/2014/main" id="{C7F6E69B-4138-C15C-8816-813DD7DA00B9}"/>
              </a:ext>
            </a:extLst>
          </p:cNvPr>
          <p:cNvSpPr txBox="1"/>
          <p:nvPr/>
        </p:nvSpPr>
        <p:spPr>
          <a:xfrm>
            <a:off x="185953" y="4080827"/>
            <a:ext cx="8950819" cy="1830053"/>
          </a:xfrm>
          <a:prstGeom prst="rect">
            <a:avLst/>
          </a:prstGeom>
          <a:noFill/>
        </p:spPr>
        <p:txBody>
          <a:bodyPr wrap="square" lIns="91440" tIns="45720" rIns="91440" bIns="45720" anchor="t">
            <a:spAutoFit/>
          </a:bodyPr>
          <a:lstStyle/>
          <a:p>
            <a:pPr>
              <a:lnSpc>
                <a:spcPct val="150000"/>
              </a:lnSpc>
            </a:pPr>
            <a:r>
              <a:rPr lang="en-US" altLang="ja-JP" sz="1100" dirty="0">
                <a:latin typeface="Calibri"/>
                <a:ea typeface="ＭＳ Ｐゴシック"/>
                <a:cs typeface="Calibri"/>
              </a:rPr>
              <a:t>5.2</a:t>
            </a:r>
            <a:r>
              <a:rPr lang="ja-JP" altLang="en-US" sz="1100" dirty="0">
                <a:latin typeface="Calibri"/>
                <a:ea typeface="ＭＳ Ｐゴシック"/>
                <a:cs typeface="Calibri"/>
              </a:rPr>
              <a:t>　データ蓄積・管理体制の確立</a:t>
            </a:r>
            <a:endParaRPr lang="en-US" altLang="ja-JP" sz="1100" dirty="0">
              <a:cs typeface="Calibri"/>
            </a:endParaRPr>
          </a:p>
          <a:p>
            <a:pPr>
              <a:lnSpc>
                <a:spcPct val="150000"/>
              </a:lnSpc>
            </a:pPr>
            <a:r>
              <a:rPr lang="ja-JP" altLang="en-US" sz="1100" dirty="0">
                <a:latin typeface="Calibri"/>
                <a:ea typeface="ＭＳ Ｐゴシック"/>
                <a:cs typeface="Calibri"/>
              </a:rPr>
              <a:t>　</a:t>
            </a:r>
            <a:r>
              <a:rPr lang="ja-JP" sz="1100" dirty="0">
                <a:latin typeface="MS PGothic"/>
                <a:ea typeface="MS PGothic"/>
                <a:cs typeface="Calibri"/>
              </a:rPr>
              <a:t>各施設の点検・診断結果や補修履歴等のデータを継続的に蓄積</a:t>
            </a:r>
            <a:r>
              <a:rPr lang="ja-JP" altLang="en-US" sz="1100" dirty="0">
                <a:latin typeface="MS PGothic"/>
                <a:ea typeface="MS PGothic"/>
                <a:cs typeface="Calibri"/>
              </a:rPr>
              <a:t>することで</a:t>
            </a:r>
            <a:r>
              <a:rPr lang="ja-JP" sz="1100" dirty="0">
                <a:latin typeface="MS PGothic"/>
                <a:ea typeface="MS PGothic"/>
                <a:cs typeface="Calibri"/>
              </a:rPr>
              <a:t>、</a:t>
            </a:r>
            <a:r>
              <a:rPr lang="ja-JP" sz="1100" b="1" dirty="0">
                <a:solidFill>
                  <a:srgbClr val="FF0000"/>
                </a:solidFill>
                <a:latin typeface="MS PGothic"/>
                <a:ea typeface="MS PGothic"/>
                <a:cs typeface="Calibri"/>
              </a:rPr>
              <a:t>施設の劣化予測や補修対策の検討に活用</a:t>
            </a:r>
            <a:r>
              <a:rPr lang="ja-JP" altLang="en-US" sz="1100" b="1" dirty="0">
                <a:solidFill>
                  <a:srgbClr val="FF0000"/>
                </a:solidFill>
                <a:latin typeface="MS PGothic"/>
                <a:ea typeface="MS PGothic"/>
                <a:cs typeface="Calibri"/>
              </a:rPr>
              <a:t>し、</a:t>
            </a:r>
            <a:r>
              <a:rPr lang="ja-JP" sz="1100" b="1" dirty="0">
                <a:solidFill>
                  <a:srgbClr val="FF0000"/>
                </a:solidFill>
                <a:latin typeface="MS PGothic"/>
                <a:ea typeface="MS PGothic"/>
                <a:cs typeface="Calibri"/>
              </a:rPr>
              <a:t>予防保全のレベルアップを図る</a:t>
            </a:r>
            <a:r>
              <a:rPr lang="ja-JP" altLang="en-US" sz="1100" dirty="0">
                <a:latin typeface="MS PGothic"/>
                <a:ea typeface="MS PGothic"/>
                <a:cs typeface="Calibri"/>
              </a:rPr>
              <a:t>ことが可能。また、大阪府内市町村も利用可能なシステムにすることで、府域全体の維持管理のレベルアップを図っていく。</a:t>
            </a:r>
          </a:p>
          <a:p>
            <a:pPr>
              <a:lnSpc>
                <a:spcPct val="150000"/>
              </a:lnSpc>
            </a:pPr>
            <a:r>
              <a:rPr lang="ja-JP" altLang="en-US" sz="1100" dirty="0">
                <a:latin typeface="MS PGothic"/>
                <a:ea typeface="MS PGothic"/>
                <a:cs typeface="Calibri"/>
              </a:rPr>
              <a:t>　・維持管理DBの有効活用・蓄積の徹底とデータ分析に基づく予防保全のレベルアップ</a:t>
            </a:r>
            <a:endParaRPr lang="en-US" altLang="ja-JP" sz="1100" b="1" dirty="0">
              <a:solidFill>
                <a:srgbClr val="FF0000"/>
              </a:solidFill>
              <a:latin typeface="MS PGothic"/>
              <a:ea typeface="MS PGothic"/>
              <a:cs typeface="Calibri"/>
            </a:endParaRPr>
          </a:p>
          <a:p>
            <a:pPr>
              <a:lnSpc>
                <a:spcPct val="150000"/>
              </a:lnSpc>
            </a:pPr>
            <a:r>
              <a:rPr lang="ja-JP" altLang="en-US" sz="1100" dirty="0">
                <a:latin typeface="MS PGothic"/>
                <a:ea typeface="MS PGothic"/>
                <a:cs typeface="Calibri"/>
              </a:rPr>
              <a:t>　・</a:t>
            </a:r>
            <a:r>
              <a:rPr lang="ja-JP" sz="1100" dirty="0">
                <a:latin typeface="MS PGothic"/>
                <a:ea typeface="MS PGothic"/>
                <a:cs typeface="Calibri"/>
              </a:rPr>
              <a:t>府管理施設はもとより、地域</a:t>
            </a:r>
            <a:r>
              <a:rPr lang="en-US" altLang="ja-JP" sz="1100" dirty="0">
                <a:latin typeface="MS PGothic"/>
                <a:ea typeface="MS PGothic"/>
                <a:cs typeface="Calibri"/>
              </a:rPr>
              <a:t>PF</a:t>
            </a:r>
            <a:r>
              <a:rPr lang="ja-JP" sz="1100" dirty="0">
                <a:latin typeface="MS PGothic"/>
                <a:ea typeface="MS PGothic"/>
                <a:cs typeface="Calibri"/>
              </a:rPr>
              <a:t>を通じた、</a:t>
            </a:r>
            <a:r>
              <a:rPr lang="ja-JP" sz="1100" b="1" dirty="0">
                <a:solidFill>
                  <a:srgbClr val="FF0000"/>
                </a:solidFill>
                <a:latin typeface="MS PGothic"/>
                <a:ea typeface="MS PGothic"/>
                <a:cs typeface="Calibri"/>
              </a:rPr>
              <a:t>市町村のニーズ</a:t>
            </a:r>
            <a:r>
              <a:rPr lang="ja-JP" altLang="en-US" sz="1100" b="1" dirty="0">
                <a:solidFill>
                  <a:srgbClr val="FF0000"/>
                </a:solidFill>
                <a:latin typeface="MS PGothic"/>
                <a:ea typeface="MS PGothic"/>
                <a:cs typeface="Calibri"/>
              </a:rPr>
              <a:t>を随時</a:t>
            </a:r>
            <a:r>
              <a:rPr lang="ja-JP" sz="1100" b="1" dirty="0">
                <a:solidFill>
                  <a:srgbClr val="FF0000"/>
                </a:solidFill>
                <a:latin typeface="MS PGothic"/>
                <a:ea typeface="MS PGothic"/>
                <a:cs typeface="Calibri"/>
              </a:rPr>
              <a:t>把握</a:t>
            </a:r>
            <a:r>
              <a:rPr lang="ja-JP" altLang="en-US" sz="1100" b="1" dirty="0">
                <a:solidFill>
                  <a:srgbClr val="FF0000"/>
                </a:solidFill>
                <a:latin typeface="MS PGothic"/>
                <a:ea typeface="MS PGothic"/>
                <a:cs typeface="Calibri"/>
              </a:rPr>
              <a:t>し</a:t>
            </a:r>
            <a:r>
              <a:rPr lang="ja-JP" sz="1100" b="1" dirty="0">
                <a:solidFill>
                  <a:srgbClr val="FF0000"/>
                </a:solidFill>
                <a:latin typeface="MS PGothic"/>
                <a:ea typeface="MS PGothic"/>
                <a:cs typeface="Calibri"/>
              </a:rPr>
              <a:t>、さらに使用しやすいシステムへの改修</a:t>
            </a:r>
            <a:endParaRPr lang="en-US" altLang="ja-JP" sz="1100" b="1" dirty="0">
              <a:solidFill>
                <a:srgbClr val="FF0000"/>
              </a:solidFill>
              <a:latin typeface="MS PGothic"/>
              <a:ea typeface="MS PGothic"/>
              <a:cs typeface="Calibri"/>
            </a:endParaRPr>
          </a:p>
          <a:p>
            <a:pPr>
              <a:lnSpc>
                <a:spcPct val="150000"/>
              </a:lnSpc>
            </a:pPr>
            <a:r>
              <a:rPr lang="ja-JP" altLang="en-US" sz="1100" b="1" dirty="0">
                <a:latin typeface="MS PGothic"/>
                <a:ea typeface="MS PGothic"/>
                <a:cs typeface="Calibri"/>
              </a:rPr>
              <a:t>　・</a:t>
            </a:r>
            <a:r>
              <a:rPr lang="ja-JP" sz="1100" b="1" dirty="0">
                <a:solidFill>
                  <a:srgbClr val="FF0000"/>
                </a:solidFill>
                <a:latin typeface="MS PGothic"/>
                <a:ea typeface="MS PGothic"/>
                <a:cs typeface="Calibri"/>
              </a:rPr>
              <a:t>民間等の技術動向（どのようなデータで、何が出来るか＝シーズ）について引き続き調査し、活用を検討</a:t>
            </a:r>
            <a:endParaRPr lang="ja-JP" sz="1100" b="1" dirty="0">
              <a:solidFill>
                <a:srgbClr val="FF0000"/>
              </a:solidFill>
              <a:latin typeface="MS PGothic"/>
              <a:ea typeface="MS PGothic"/>
            </a:endParaRPr>
          </a:p>
          <a:p>
            <a:pPr>
              <a:lnSpc>
                <a:spcPct val="150000"/>
              </a:lnSpc>
            </a:pPr>
            <a:r>
              <a:rPr lang="ja-JP" altLang="en-US" sz="1100" dirty="0">
                <a:latin typeface="MS PGothic"/>
                <a:ea typeface="MS PGothic"/>
                <a:cs typeface="Calibri"/>
              </a:rPr>
              <a:t>　・データの入力の効率化・省力化のためのDXを検討</a:t>
            </a:r>
          </a:p>
        </p:txBody>
      </p:sp>
    </p:spTree>
    <p:extLst>
      <p:ext uri="{BB962C8B-B14F-4D97-AF65-F5344CB8AC3E}">
        <p14:creationId xmlns:p14="http://schemas.microsoft.com/office/powerpoint/2010/main" val="1311732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38</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 name="Rectangle 2">
            <a:extLst>
              <a:ext uri="{FF2B5EF4-FFF2-40B4-BE49-F238E27FC236}">
                <a16:creationId xmlns:a16="http://schemas.microsoft.com/office/drawing/2014/main" id="{6F4D18E8-4ECB-9155-EA88-5098B2D0DB2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85A77595-7BCC-DD22-3134-3B873C3DC2AD}"/>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AA583A13-BF49-4CBD-57DF-FE3A20E0A31C}"/>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
        <p:nvSpPr>
          <p:cNvPr id="2" name="テキスト ボックス 1">
            <a:extLst>
              <a:ext uri="{FF2B5EF4-FFF2-40B4-BE49-F238E27FC236}">
                <a16:creationId xmlns:a16="http://schemas.microsoft.com/office/drawing/2014/main" id="{53880491-971D-2AD7-B3BD-4BAE22326E92}"/>
              </a:ext>
            </a:extLst>
          </p:cNvPr>
          <p:cNvSpPr txBox="1"/>
          <p:nvPr/>
        </p:nvSpPr>
        <p:spPr>
          <a:xfrm>
            <a:off x="96101" y="838529"/>
            <a:ext cx="8950819" cy="3533531"/>
          </a:xfrm>
          <a:prstGeom prst="rect">
            <a:avLst/>
          </a:prstGeom>
          <a:noFill/>
        </p:spPr>
        <p:txBody>
          <a:bodyPr wrap="square" lIns="91440" tIns="45720" rIns="91440" bIns="45720" anchor="t">
            <a:spAutoFit/>
          </a:bodyPr>
          <a:lstStyle/>
          <a:p>
            <a:r>
              <a:rPr lang="en-US" sz="1100" dirty="0">
                <a:latin typeface="MS PGothic"/>
                <a:ea typeface="MS PGothic"/>
                <a:cs typeface="Calibri"/>
              </a:rPr>
              <a:t>5.</a:t>
            </a:r>
            <a:r>
              <a:rPr lang="ja-JP" altLang="en-US" sz="1100" dirty="0">
                <a:latin typeface="MS PGothic"/>
                <a:ea typeface="MS PGothic"/>
                <a:cs typeface="Calibri"/>
              </a:rPr>
              <a:t>持続可能な維持管理の仕組みづくり</a:t>
            </a:r>
            <a:endParaRPr lang="en-US" sz="1100" dirty="0">
              <a:latin typeface="MS PGothic"/>
              <a:ea typeface="MS PGothic"/>
              <a:cs typeface="Calibri"/>
            </a:endParaRPr>
          </a:p>
          <a:p>
            <a:pPr>
              <a:lnSpc>
                <a:spcPct val="150000"/>
              </a:lnSpc>
            </a:pPr>
            <a:r>
              <a:rPr lang="en-US" altLang="ja-JP" sz="1100" dirty="0">
                <a:latin typeface="Calibri"/>
                <a:ea typeface="ＭＳ Ｐゴシック"/>
                <a:cs typeface="Calibri"/>
              </a:rPr>
              <a:t>5.3</a:t>
            </a:r>
            <a:r>
              <a:rPr lang="ja-JP" altLang="en-US" sz="1100" dirty="0">
                <a:latin typeface="Calibri"/>
                <a:ea typeface="ＭＳ Ｐゴシック"/>
                <a:cs typeface="Calibri"/>
              </a:rPr>
              <a:t>　現場や地域を重視した維持管理の実践</a:t>
            </a:r>
            <a:endParaRPr lang="en-US" altLang="ja-JP" sz="1100" dirty="0">
              <a:latin typeface="Calibri"/>
              <a:ea typeface="ＭＳ Ｐゴシック"/>
              <a:cs typeface="Calibri"/>
            </a:endParaRPr>
          </a:p>
          <a:p>
            <a:pPr>
              <a:lnSpc>
                <a:spcPct val="150000"/>
              </a:lnSpc>
            </a:pPr>
            <a:r>
              <a:rPr lang="ja-JP" altLang="en-US" sz="1100" dirty="0">
                <a:latin typeface="Calibri"/>
                <a:ea typeface="ＭＳ Ｐゴシック"/>
                <a:cs typeface="Calibri"/>
              </a:rPr>
              <a:t>　府と市町村等が管理する地域全体のインフラを適切かつ効率的に維持管理することが府民の安全・安心を確保する上で極めて重要であり、土木事務所が中心となり、地域特性を踏まえ、地域単位で市町村、大学等とも連携し、維持管理におけるノウハウを共有し、人材育成、技術連携に取組むことで、それぞれの施設管理者が責任をもって、将来にわたり良好に都市基盤施設を維持管理し、府民の安全・安心を確保するため、平成</a:t>
            </a:r>
            <a:r>
              <a:rPr lang="en-US" altLang="ja-JP" sz="1100" dirty="0">
                <a:latin typeface="Calibri"/>
                <a:ea typeface="ＭＳ Ｐゴシック"/>
                <a:cs typeface="Calibri"/>
              </a:rPr>
              <a:t>27</a:t>
            </a:r>
            <a:r>
              <a:rPr lang="ja-JP" altLang="en-US" sz="1100" dirty="0">
                <a:latin typeface="Calibri"/>
                <a:ea typeface="ＭＳ Ｐゴシック"/>
                <a:cs typeface="Calibri"/>
              </a:rPr>
              <a:t>年に構築した、地域維持管理連携プラットフォームを活用し、引き続き、</a:t>
            </a:r>
            <a:r>
              <a:rPr lang="ja-JP" altLang="en-US" sz="1100" b="1" dirty="0">
                <a:solidFill>
                  <a:srgbClr val="FF0000"/>
                </a:solidFill>
                <a:latin typeface="Calibri"/>
                <a:ea typeface="ＭＳ Ｐゴシック"/>
                <a:cs typeface="Calibri"/>
              </a:rPr>
              <a:t>維持管理の連携体制を強化</a:t>
            </a:r>
            <a:r>
              <a:rPr lang="ja-JP" altLang="en-US" sz="1100" dirty="0">
                <a:latin typeface="Calibri"/>
                <a:ea typeface="ＭＳ Ｐゴシック"/>
                <a:cs typeface="Calibri"/>
              </a:rPr>
              <a:t>する。また、</a:t>
            </a:r>
            <a:r>
              <a:rPr lang="ja-JP" altLang="en-US" sz="1100" b="1" dirty="0">
                <a:solidFill>
                  <a:srgbClr val="FF0000"/>
                </a:solidFill>
                <a:latin typeface="Calibri"/>
                <a:ea typeface="ＭＳ Ｐゴシック"/>
                <a:cs typeface="Calibri"/>
              </a:rPr>
              <a:t>市町村の維持管理業務の広域連携や他分野連携による包括委託化（地域インフラ群再生戦略マネジメント）など、市町村の業務効率化に向け、効率的・効果的なマネジメント手法などの市町村支援についても検討</a:t>
            </a:r>
            <a:r>
              <a:rPr lang="ja-JP" altLang="en-US" sz="1100" dirty="0">
                <a:latin typeface="Calibri"/>
                <a:ea typeface="ＭＳ Ｐゴシック"/>
                <a:cs typeface="Calibri"/>
              </a:rPr>
              <a:t>する。</a:t>
            </a:r>
            <a:endParaRPr lang="en-US" altLang="ja-JP" sz="1100" dirty="0">
              <a:latin typeface="Calibri"/>
              <a:ea typeface="ＭＳ Ｐゴシック"/>
              <a:cs typeface="Calibri"/>
            </a:endParaRPr>
          </a:p>
          <a:p>
            <a:pPr>
              <a:lnSpc>
                <a:spcPct val="150000"/>
              </a:lnSpc>
            </a:pPr>
            <a:r>
              <a:rPr lang="ja-JP" altLang="en-US" sz="1100" dirty="0">
                <a:latin typeface="Calibri"/>
                <a:ea typeface="ＭＳ Ｐゴシック"/>
                <a:cs typeface="Calibri"/>
              </a:rPr>
              <a:t>　大阪府維持管理連携プラットフォーム事務局を中心に、</a:t>
            </a:r>
            <a:r>
              <a:rPr lang="en-US" altLang="ja-JP" sz="1100" dirty="0">
                <a:latin typeface="Calibri"/>
                <a:ea typeface="ＭＳ Ｐゴシック"/>
                <a:cs typeface="Calibri"/>
              </a:rPr>
              <a:t>7</a:t>
            </a:r>
            <a:r>
              <a:rPr lang="ja-JP" altLang="en-US" sz="1100" dirty="0">
                <a:latin typeface="Calibri"/>
                <a:ea typeface="ＭＳ Ｐゴシック"/>
                <a:cs typeface="Calibri"/>
              </a:rPr>
              <a:t>地域の維持管理連携プラットフォームの考え方の統一やプラットフォーム間の情報共有、分野毎の府内全体の情報共有を行う。</a:t>
            </a:r>
            <a:r>
              <a:rPr lang="ja-JP" altLang="en-US" sz="1100" b="1" dirty="0">
                <a:solidFill>
                  <a:srgbClr val="FF0000"/>
                </a:solidFill>
                <a:latin typeface="Calibri"/>
                <a:ea typeface="ＭＳ Ｐゴシック"/>
                <a:cs typeface="Calibri"/>
              </a:rPr>
              <a:t>市町村の技術者不足や技術力継承のための、技術補完者（公益財団法人都市整備推進センター等）を活用し、人材育成や持続性向上を検討</a:t>
            </a:r>
            <a:r>
              <a:rPr lang="ja-JP" altLang="en-US" sz="1100" dirty="0">
                <a:latin typeface="Calibri"/>
                <a:ea typeface="ＭＳ Ｐゴシック"/>
                <a:cs typeface="Calibri"/>
              </a:rPr>
              <a:t>する。</a:t>
            </a:r>
          </a:p>
          <a:p>
            <a:pPr>
              <a:lnSpc>
                <a:spcPct val="150000"/>
              </a:lnSpc>
            </a:pPr>
            <a:r>
              <a:rPr lang="ja-JP" altLang="en-US" sz="1100" dirty="0"/>
              <a:t>　都市基盤施設の適切な維持管理をはじめとした各種技術的課題解決等において、近隣大学と技術連携（技術相談、フィールドの提供、共同研究、講義などへの講師派遣、インターンシップの受け入れ等）を行っていく。</a:t>
            </a:r>
          </a:p>
          <a:p>
            <a:pPr>
              <a:lnSpc>
                <a:spcPct val="150000"/>
              </a:lnSpc>
            </a:pPr>
            <a:r>
              <a:rPr lang="ja-JP" altLang="en-US" sz="1100" dirty="0"/>
              <a:t>　また、企業、住民との協働で維持管理を進める。</a:t>
            </a:r>
            <a:endParaRPr lang="en-US" altLang="ja-JP" sz="1100" dirty="0"/>
          </a:p>
        </p:txBody>
      </p:sp>
    </p:spTree>
    <p:extLst>
      <p:ext uri="{BB962C8B-B14F-4D97-AF65-F5344CB8AC3E}">
        <p14:creationId xmlns:p14="http://schemas.microsoft.com/office/powerpoint/2010/main" val="3068454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0" y="685503"/>
            <a:ext cx="8950819" cy="5564857"/>
          </a:xfrm>
          <a:prstGeom prst="rect">
            <a:avLst/>
          </a:prstGeom>
          <a:noFill/>
        </p:spPr>
        <p:txBody>
          <a:bodyPr wrap="square" lIns="91440" tIns="45720" rIns="91440" bIns="45720" anchor="t">
            <a:spAutoFit/>
          </a:bodyPr>
          <a:lstStyle/>
          <a:p>
            <a:r>
              <a:rPr lang="en-US" sz="1100" dirty="0">
                <a:latin typeface="MS PGothic"/>
                <a:ea typeface="MS PGothic"/>
                <a:cs typeface="Calibri"/>
              </a:rPr>
              <a:t>5.</a:t>
            </a:r>
            <a:r>
              <a:rPr lang="ja-JP" altLang="en-US" sz="1100">
                <a:latin typeface="MS PGothic"/>
                <a:ea typeface="MS PGothic"/>
                <a:cs typeface="Calibri"/>
              </a:rPr>
              <a:t>持続可能な維持管理の仕組みづくり</a:t>
            </a:r>
            <a:endParaRPr lang="en-US" sz="1100">
              <a:latin typeface="MS PGothic"/>
              <a:ea typeface="MS PGothic"/>
              <a:cs typeface="Calibri"/>
            </a:endParaRPr>
          </a:p>
          <a:p>
            <a:pPr>
              <a:lnSpc>
                <a:spcPct val="150000"/>
              </a:lnSpc>
            </a:pPr>
            <a:r>
              <a:rPr lang="en-US" altLang="ja-JP" sz="1100" dirty="0">
                <a:latin typeface="Calibri"/>
                <a:ea typeface="ＭＳ Ｐゴシック"/>
                <a:cs typeface="Calibri"/>
              </a:rPr>
              <a:t>5.4</a:t>
            </a:r>
            <a:r>
              <a:rPr lang="ja-JP" altLang="en-US" sz="1100">
                <a:latin typeface="Calibri"/>
                <a:ea typeface="ＭＳ Ｐゴシック"/>
                <a:cs typeface="Calibri"/>
              </a:rPr>
              <a:t>　維持管理業務の改善と魅力向上のあり方</a:t>
            </a:r>
            <a:endParaRPr lang="ja-JP"/>
          </a:p>
          <a:p>
            <a:pPr>
              <a:lnSpc>
                <a:spcPct val="150000"/>
              </a:lnSpc>
            </a:pPr>
            <a:r>
              <a:rPr lang="en-US" altLang="ja-JP" sz="1100" dirty="0">
                <a:latin typeface="Calibri"/>
                <a:ea typeface="ＭＳ Ｐゴシック"/>
                <a:cs typeface="Calibri"/>
              </a:rPr>
              <a:t>5.4.1</a:t>
            </a:r>
            <a:r>
              <a:rPr lang="ja-JP" altLang="en-US" sz="1100">
                <a:latin typeface="Calibri"/>
                <a:ea typeface="ＭＳ Ｐゴシック"/>
                <a:cs typeface="Calibri"/>
              </a:rPr>
              <a:t>　新技術等の活用</a:t>
            </a:r>
          </a:p>
          <a:p>
            <a:pPr>
              <a:lnSpc>
                <a:spcPct val="150000"/>
              </a:lnSpc>
            </a:pPr>
            <a:r>
              <a:rPr lang="ja-JP" altLang="en-US" sz="1100">
                <a:latin typeface="Calibri"/>
                <a:ea typeface="ＭＳ Ｐゴシック"/>
                <a:cs typeface="Calibri"/>
              </a:rPr>
              <a:t>　効率的・効果的な維持管理を進めていく上で、点検手法や補修方法など、これまで以上に多種多様な技術的課題に取組むことが必至であり、新技術や新工法が、解決手段として大いに期待される。</a:t>
            </a:r>
          </a:p>
          <a:p>
            <a:pPr>
              <a:lnSpc>
                <a:spcPct val="150000"/>
              </a:lnSpc>
            </a:pPr>
            <a:r>
              <a:rPr lang="ja-JP" sz="1100">
                <a:latin typeface="ＭＳ Ｐゴシック"/>
                <a:ea typeface="ＭＳ Ｐゴシック"/>
              </a:rPr>
              <a:t>　特に</a:t>
            </a:r>
            <a:r>
              <a:rPr lang="ja-JP" altLang="en-US" sz="1100">
                <a:latin typeface="ＭＳ Ｐゴシック"/>
                <a:ea typeface="ＭＳ Ｐゴシック"/>
              </a:rPr>
              <a:t>、</a:t>
            </a:r>
            <a:r>
              <a:rPr lang="ja-JP" sz="1100">
                <a:latin typeface="ＭＳ Ｐゴシック"/>
                <a:ea typeface="ＭＳ Ｐゴシック"/>
              </a:rPr>
              <a:t>インフラの点検・診断技術については、ドローンや非破壊検査、ＡＩ技術等を活用した点検手法等が広まり始めているところであり、技術開発・活用の重要性</a:t>
            </a:r>
            <a:r>
              <a:rPr lang="ja-JP" altLang="en-US" sz="1100">
                <a:latin typeface="ＭＳ Ｐゴシック"/>
                <a:ea typeface="ＭＳ Ｐゴシック"/>
              </a:rPr>
              <a:t>が高まっている。</a:t>
            </a:r>
          </a:p>
          <a:p>
            <a:pPr>
              <a:lnSpc>
                <a:spcPct val="150000"/>
              </a:lnSpc>
            </a:pPr>
            <a:r>
              <a:rPr lang="ja-JP" altLang="en-US" sz="1100">
                <a:latin typeface="ＭＳ Ｐゴシック"/>
                <a:ea typeface="ＭＳ Ｐゴシック"/>
              </a:rPr>
              <a:t>　</a:t>
            </a:r>
            <a:r>
              <a:rPr lang="ja-JP" sz="1100">
                <a:latin typeface="MS PGothic"/>
                <a:ea typeface="MS PGothic"/>
              </a:rPr>
              <a:t>引き続き、インフラメンテナンス国民会議等の管理者ニーズと技術シーズのマッチングの機会を逃さず捉えるとともに、</a:t>
            </a:r>
            <a:r>
              <a:rPr lang="ja-JP" sz="1100" b="1">
                <a:solidFill>
                  <a:srgbClr val="FF0000"/>
                </a:solidFill>
                <a:latin typeface="MS PGothic"/>
                <a:ea typeface="MS PGothic"/>
              </a:rPr>
              <a:t>様々な機会を通して、管理者ニーズの発信や技術シーズを知る機会を広げ、新技術の掘り起こしを推進</a:t>
            </a:r>
            <a:r>
              <a:rPr lang="ja-JP" sz="1100">
                <a:latin typeface="MS PGothic"/>
                <a:ea typeface="MS PGothic"/>
              </a:rPr>
              <a:t>する。</a:t>
            </a:r>
          </a:p>
          <a:p>
            <a:pPr>
              <a:lnSpc>
                <a:spcPct val="150000"/>
              </a:lnSpc>
            </a:pPr>
            <a:r>
              <a:rPr lang="ja-JP" altLang="en-US" sz="1100">
                <a:latin typeface="ＭＳ Ｐゴシック"/>
                <a:ea typeface="ＭＳ Ｐゴシック"/>
              </a:rPr>
              <a:t>　加えて、</a:t>
            </a:r>
            <a:r>
              <a:rPr lang="ja-JP" sz="1100" b="1">
                <a:solidFill>
                  <a:srgbClr val="FF0000"/>
                </a:solidFill>
                <a:latin typeface="ＭＳ Ｐゴシック"/>
                <a:ea typeface="ＭＳ Ｐゴシック"/>
              </a:rPr>
              <a:t>大学や研究機関との情報共有や連携の強化</a:t>
            </a:r>
            <a:r>
              <a:rPr lang="ja-JP" sz="1100">
                <a:latin typeface="ＭＳ Ｐゴシック"/>
                <a:ea typeface="ＭＳ Ｐゴシック"/>
              </a:rPr>
              <a:t>、民間</a:t>
            </a:r>
            <a:r>
              <a:rPr lang="ja-JP" altLang="en-US" sz="1100">
                <a:latin typeface="ＭＳ Ｐゴシック"/>
                <a:ea typeface="ＭＳ Ｐゴシック"/>
              </a:rPr>
              <a:t>が所有する</a:t>
            </a:r>
            <a:r>
              <a:rPr lang="ja-JP" sz="1100">
                <a:latin typeface="ＭＳ Ｐゴシック"/>
                <a:ea typeface="ＭＳ Ｐゴシック"/>
              </a:rPr>
              <a:t>新技術や新材料等を試行</a:t>
            </a:r>
            <a:r>
              <a:rPr lang="ja-JP" altLang="en-US" sz="1100">
                <a:latin typeface="ＭＳ Ｐゴシック"/>
                <a:ea typeface="ＭＳ Ｐゴシック"/>
              </a:rPr>
              <a:t>・</a:t>
            </a:r>
            <a:r>
              <a:rPr lang="ja-JP" sz="1100">
                <a:latin typeface="ＭＳ Ｐゴシック"/>
                <a:ea typeface="ＭＳ Ｐゴシック"/>
              </a:rPr>
              <a:t>検証</a:t>
            </a:r>
            <a:r>
              <a:rPr lang="ja-JP" altLang="en-US" sz="1100">
                <a:latin typeface="ＭＳ Ｐゴシック"/>
                <a:ea typeface="ＭＳ Ｐゴシック"/>
              </a:rPr>
              <a:t>できるよう</a:t>
            </a:r>
            <a:r>
              <a:rPr lang="ja-JP" sz="1100">
                <a:latin typeface="ＭＳ Ｐゴシック"/>
                <a:ea typeface="ＭＳ Ｐゴシック"/>
              </a:rPr>
              <a:t>フィールド</a:t>
            </a:r>
            <a:r>
              <a:rPr lang="ja-JP" altLang="en-US" sz="1100">
                <a:latin typeface="ＭＳ Ｐゴシック"/>
                <a:ea typeface="ＭＳ Ｐゴシック"/>
              </a:rPr>
              <a:t>の</a:t>
            </a:r>
            <a:r>
              <a:rPr lang="ja-JP" sz="1100">
                <a:latin typeface="ＭＳ Ｐゴシック"/>
                <a:ea typeface="ＭＳ Ｐゴシック"/>
              </a:rPr>
              <a:t>提供を推進し、</a:t>
            </a:r>
            <a:r>
              <a:rPr lang="ja-JP" altLang="en-US" sz="1100">
                <a:latin typeface="ＭＳ Ｐゴシック"/>
                <a:ea typeface="ＭＳ Ｐゴシック"/>
              </a:rPr>
              <a:t>より活発な</a:t>
            </a:r>
            <a:r>
              <a:rPr lang="ja-JP" sz="1100">
                <a:latin typeface="ＭＳ Ｐゴシック"/>
                <a:ea typeface="ＭＳ Ｐゴシック"/>
              </a:rPr>
              <a:t>技術開発</a:t>
            </a:r>
            <a:r>
              <a:rPr lang="ja-JP" altLang="en-US" sz="1100">
                <a:latin typeface="ＭＳ Ｐゴシック"/>
                <a:ea typeface="ＭＳ Ｐゴシック"/>
              </a:rPr>
              <a:t>を促進</a:t>
            </a:r>
            <a:r>
              <a:rPr lang="ja-JP" sz="1100">
                <a:latin typeface="ＭＳ Ｐゴシック"/>
                <a:ea typeface="ＭＳ Ｐゴシック"/>
              </a:rPr>
              <a:t>する。</a:t>
            </a:r>
            <a:endParaRPr lang="ja-JP">
              <a:cs typeface="Calibri"/>
            </a:endParaRPr>
          </a:p>
          <a:p>
            <a:pPr>
              <a:lnSpc>
                <a:spcPct val="150000"/>
              </a:lnSpc>
            </a:pPr>
            <a:r>
              <a:rPr lang="ja-JP" sz="1100">
                <a:latin typeface="ＭＳ Ｐゴシック"/>
                <a:ea typeface="ＭＳ Ｐゴシック"/>
              </a:rPr>
              <a:t>　</a:t>
            </a:r>
            <a:r>
              <a:rPr lang="ja-JP" sz="1100">
                <a:solidFill>
                  <a:srgbClr val="000000"/>
                </a:solidFill>
                <a:latin typeface="ＭＳ Ｐゴシック"/>
                <a:ea typeface="ＭＳ Ｐゴシック"/>
              </a:rPr>
              <a:t>また、</a:t>
            </a:r>
            <a:r>
              <a:rPr lang="ja-JP" sz="1100">
                <a:latin typeface="ＭＳ Ｐゴシック"/>
                <a:ea typeface="ＭＳ Ｐゴシック"/>
              </a:rPr>
              <a:t>新技術の効果検証を従来手法との単純なコスト比較や技術の実効性の確認だけではなく、</a:t>
            </a:r>
            <a:r>
              <a:rPr lang="ja-JP" sz="1100" b="1">
                <a:solidFill>
                  <a:srgbClr val="FF0000"/>
                </a:solidFill>
                <a:latin typeface="ＭＳ Ｐゴシック"/>
                <a:ea typeface="ＭＳ Ｐゴシック"/>
              </a:rPr>
              <a:t>メンテナンスサイクル全体の効率化やインフラの安全性・信頼性の向上の有無等の効果を評価できる方法</a:t>
            </a:r>
            <a:r>
              <a:rPr lang="ja-JP" sz="1100">
                <a:solidFill>
                  <a:srgbClr val="000000"/>
                </a:solidFill>
                <a:latin typeface="ＭＳ Ｐゴシック"/>
                <a:ea typeface="ＭＳ Ｐゴシック"/>
              </a:rPr>
              <a:t>を検討していく。</a:t>
            </a:r>
            <a:endParaRPr lang="ja-JP" sz="1100">
              <a:solidFill>
                <a:srgbClr val="000000"/>
              </a:solidFill>
              <a:latin typeface="ＭＳ Ｐゴシック" panose="020B0600070205080204" pitchFamily="50" charset="-128"/>
            </a:endParaRPr>
          </a:p>
          <a:p>
            <a:pPr>
              <a:lnSpc>
                <a:spcPct val="150000"/>
              </a:lnSpc>
            </a:pPr>
            <a:r>
              <a:rPr lang="en-US" altLang="ja-JP" sz="1100" dirty="0">
                <a:latin typeface="Calibri"/>
                <a:ea typeface="ＭＳ Ｐゴシック"/>
                <a:cs typeface="Calibri"/>
              </a:rPr>
              <a:t>5.4.2</a:t>
            </a:r>
            <a:r>
              <a:rPr lang="ja-JP" altLang="en-US" sz="1100">
                <a:latin typeface="Calibri"/>
                <a:ea typeface="ＭＳ Ｐゴシック"/>
                <a:cs typeface="Calibri"/>
              </a:rPr>
              <a:t>　入札契約制度の改善</a:t>
            </a:r>
          </a:p>
          <a:p>
            <a:pPr>
              <a:lnSpc>
                <a:spcPct val="150000"/>
              </a:lnSpc>
            </a:pPr>
            <a:r>
              <a:rPr lang="ja-JP" altLang="en-US" sz="1100">
                <a:latin typeface="Calibri"/>
                <a:ea typeface="ＭＳ Ｐゴシック"/>
                <a:cs typeface="Calibri"/>
              </a:rPr>
              <a:t>　単価契約を活用して緊急時の舗装や橋梁の補修などに対応しており、企業の保護育成ならび安定的かつ継続的な維持管理業務に努めている。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有事の際の</a:t>
            </a:r>
            <a:r>
              <a:rPr lang="ja-JP" sz="1100">
                <a:latin typeface="MS PGothic"/>
                <a:ea typeface="MS PGothic"/>
              </a:rPr>
              <a:t>迅速な対応に必要な地域企業および</a:t>
            </a:r>
            <a:r>
              <a:rPr lang="ja-JP" altLang="en-US" sz="1100">
                <a:latin typeface="Calibri"/>
                <a:ea typeface="ＭＳ Ｐゴシック"/>
                <a:cs typeface="Calibri"/>
              </a:rPr>
              <a:t>現場技能者を確保（安定的雇用の確保）する観点からも、</a:t>
            </a:r>
            <a:r>
              <a:rPr lang="ja-JP" altLang="en-US" sz="1100" b="1">
                <a:solidFill>
                  <a:srgbClr val="FF0000"/>
                </a:solidFill>
                <a:latin typeface="Calibri"/>
                <a:ea typeface="ＭＳ Ｐゴシック"/>
                <a:cs typeface="Calibri"/>
              </a:rPr>
              <a:t>地域単位における維持管理業務を包括的かつ継続的に契約する仕組みについて試行し、検証を行っているところであり、引き続き検討</a:t>
            </a:r>
            <a:r>
              <a:rPr lang="ja-JP" altLang="en-US" sz="1100">
                <a:latin typeface="Calibri"/>
                <a:ea typeface="ＭＳ Ｐゴシック"/>
                <a:cs typeface="Calibri"/>
              </a:rPr>
              <a:t>を進める。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合わせて、受注者の持つ技術力を引き出すため、「点検・診断～小修繕」といったこれまで分かれていた業務を一括で発注することなど、一方、発注者の技術力</a:t>
            </a:r>
            <a:r>
              <a:rPr lang="ja-JP" altLang="en-US" sz="1100">
                <a:solidFill>
                  <a:srgbClr val="000000"/>
                </a:solidFill>
                <a:latin typeface="Calibri"/>
                <a:ea typeface="ＭＳ Ｐゴシック"/>
                <a:cs typeface="Calibri"/>
              </a:rPr>
              <a:t>の維持</a:t>
            </a:r>
            <a:r>
              <a:rPr lang="ja-JP" altLang="en-US" sz="1100">
                <a:latin typeface="Calibri"/>
                <a:ea typeface="ＭＳ Ｐゴシック"/>
                <a:cs typeface="Calibri"/>
              </a:rPr>
              <a:t>なども考慮し、入札契約制度を検討する。</a:t>
            </a:r>
          </a:p>
          <a:p>
            <a:pPr>
              <a:lnSpc>
                <a:spcPct val="150000"/>
              </a:lnSpc>
            </a:pPr>
            <a:r>
              <a:rPr lang="en-US" altLang="ja-JP" sz="1100" dirty="0">
                <a:latin typeface="Calibri"/>
                <a:ea typeface="ＭＳ Ｐゴシック"/>
                <a:cs typeface="Calibri"/>
              </a:rPr>
              <a:t>5.4.3</a:t>
            </a:r>
            <a:r>
              <a:rPr lang="ja-JP" altLang="en-US" sz="1100">
                <a:latin typeface="Calibri"/>
                <a:ea typeface="ＭＳ Ｐゴシック"/>
                <a:cs typeface="Calibri"/>
              </a:rPr>
              <a:t>　維持管理業務の魅力向上に向けて</a:t>
            </a:r>
          </a:p>
          <a:p>
            <a:pPr>
              <a:lnSpc>
                <a:spcPct val="150000"/>
              </a:lnSpc>
            </a:pPr>
            <a:r>
              <a:rPr lang="ja-JP" altLang="en-US" sz="1100"/>
              <a:t>　都市基盤施設は、府民が日々の生活の中で、当たり前のように使う、身近なサービスであり、維持管理が実感されにくいものであるが、府民等に対し、都市基盤施設の長寿命化の意義・重要性を伝えられるよう、魅力ある維持管理の取り組みを紹介し、府民の理解・信頼・共感の醸成に努める。</a:t>
            </a:r>
          </a:p>
        </p:txBody>
      </p:sp>
      <p:sp>
        <p:nvSpPr>
          <p:cNvPr id="3" name="Rectangle 2">
            <a:extLst>
              <a:ext uri="{FF2B5EF4-FFF2-40B4-BE49-F238E27FC236}">
                <a16:creationId xmlns:a16="http://schemas.microsoft.com/office/drawing/2014/main" id="{9EE727F9-E526-5021-C132-FA7ABCEDF429}"/>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6EFAA74F-02FC-6DC0-AC9B-86361DEF3A8C}"/>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A913A7D-48FB-4E71-FD70-BBFAE5C61104}"/>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340960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349836" y="698502"/>
            <a:ext cx="8435136" cy="353131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defRPr/>
            </a:pPr>
            <a:r>
              <a:rPr lang="ja-JP" altLang="en-US" sz="1600" b="1" kern="100">
                <a:solidFill>
                  <a:prstClr val="black"/>
                </a:solidFill>
                <a:latin typeface="Meiryo UI"/>
                <a:ea typeface="Meiryo UI"/>
                <a:cs typeface="Times New Roman"/>
              </a:rPr>
              <a:t>○</a:t>
            </a:r>
            <a:r>
              <a:rPr lang="ja-JP" altLang="en-US" sz="1600" b="1" i="0" u="none" strike="noStrike" baseline="0">
                <a:solidFill>
                  <a:srgbClr val="000000"/>
                </a:solidFill>
                <a:latin typeface="Meiryo UI"/>
                <a:ea typeface="Meiryo UI"/>
              </a:rPr>
              <a:t>効率的・効果的な維持管理の推進</a:t>
            </a:r>
            <a:endParaRPr lang="en-US" altLang="ja-JP" sz="1600" b="1" kern="100">
              <a:solidFill>
                <a:prstClr val="black"/>
              </a:solidFill>
              <a:latin typeface="Meiryo UI"/>
              <a:ea typeface="Meiryo UI"/>
              <a:cs typeface="Times New Roman"/>
            </a:endParaRPr>
          </a:p>
        </p:txBody>
      </p:sp>
      <p:graphicFrame>
        <p:nvGraphicFramePr>
          <p:cNvPr id="5" name="表 4">
            <a:extLst>
              <a:ext uri="{FF2B5EF4-FFF2-40B4-BE49-F238E27FC236}">
                <a16:creationId xmlns:a16="http://schemas.microsoft.com/office/drawing/2014/main" id="{A9066F00-5FBB-48BA-89FB-AB18B7C182A4}"/>
              </a:ext>
            </a:extLst>
          </p:cNvPr>
          <p:cNvGraphicFramePr>
            <a:graphicFrameLocks noGrp="1"/>
          </p:cNvGraphicFramePr>
          <p:nvPr>
            <p:extLst>
              <p:ext uri="{D42A27DB-BD31-4B8C-83A1-F6EECF244321}">
                <p14:modId xmlns:p14="http://schemas.microsoft.com/office/powerpoint/2010/main" val="187513659"/>
              </p:ext>
            </p:extLst>
          </p:nvPr>
        </p:nvGraphicFramePr>
        <p:xfrm>
          <a:off x="521520" y="990889"/>
          <a:ext cx="8101138" cy="3152789"/>
        </p:xfrm>
        <a:graphic>
          <a:graphicData uri="http://schemas.openxmlformats.org/drawingml/2006/table">
            <a:tbl>
              <a:tblPr firstRow="1" bandRow="1">
                <a:tableStyleId>{5C22544A-7EE6-4342-B048-85BDC9FD1C3A}</a:tableStyleId>
              </a:tblPr>
              <a:tblGrid>
                <a:gridCol w="8101138">
                  <a:extLst>
                    <a:ext uri="{9D8B030D-6E8A-4147-A177-3AD203B41FA5}">
                      <a16:colId xmlns:a16="http://schemas.microsoft.com/office/drawing/2014/main" val="584571931"/>
                    </a:ext>
                  </a:extLst>
                </a:gridCol>
              </a:tblGrid>
              <a:tr h="266293">
                <a:tc>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9143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latin typeface="Meiryo UI"/>
                          <a:ea typeface="Meiryo UI"/>
                        </a:rPr>
                        <a:t>不可視部分についてどのように状態を把握していくのか</a:t>
                      </a:r>
                      <a:r>
                        <a:rPr kumimoji="1" lang="ja-JP" altLang="en-US" sz="1200">
                          <a:latin typeface="Meiryo UI"/>
                          <a:ea typeface="Meiryo UI"/>
                        </a:rPr>
                        <a:t>。新技術だけでは対応が困難であると思われる。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80271"/>
                  </a:ext>
                </a:extLst>
              </a:tr>
              <a:tr h="13314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a:ea typeface="Meiryo UI"/>
                        </a:rPr>
                        <a:t>巨大地震、台風、豪雨等で施設が被災</a:t>
                      </a:r>
                      <a:r>
                        <a:rPr kumimoji="1" lang="ja-JP" altLang="en-US" sz="1200" dirty="0">
                          <a:latin typeface="Meiryo UI"/>
                          <a:ea typeface="Meiryo UI"/>
                        </a:rPr>
                        <a:t>し、できるだけ早期に復旧する場合に、</a:t>
                      </a:r>
                      <a:r>
                        <a:rPr kumimoji="1" lang="ja-JP" altLang="en-US" sz="1200" b="1" u="sng" dirty="0">
                          <a:latin typeface="Meiryo UI"/>
                          <a:ea typeface="Meiryo UI"/>
                        </a:rPr>
                        <a:t>状態の悪い施設がネックとなり復旧が遅れる</a:t>
                      </a:r>
                      <a:r>
                        <a:rPr kumimoji="1" lang="ja-JP" altLang="en-US" sz="1200" dirty="0">
                          <a:latin typeface="Meiryo UI"/>
                          <a:ea typeface="Meiryo UI"/>
                        </a:rPr>
                        <a:t>といったことがあるのか。もし、あるのであれば、</a:t>
                      </a:r>
                      <a:r>
                        <a:rPr kumimoji="1" lang="ja-JP" altLang="en-US" sz="1200" b="1" u="sng" dirty="0">
                          <a:latin typeface="Meiryo UI"/>
                          <a:ea typeface="Meiryo UI"/>
                        </a:rPr>
                        <a:t>施設をどの状態にしておかなければならないという視点</a:t>
                      </a:r>
                      <a:r>
                        <a:rPr kumimoji="1" lang="ja-JP" altLang="en-US" sz="1200" dirty="0">
                          <a:latin typeface="Meiryo UI"/>
                          <a:ea typeface="Meiryo UI"/>
                        </a:rPr>
                        <a:t>も必要となる。</a:t>
                      </a:r>
                      <a:endParaRPr kumimoji="1" lang="en-US" altLang="ja-JP" sz="1200" dirty="0">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32213"/>
                  </a:ext>
                </a:extLst>
              </a:tr>
              <a:tr h="459206">
                <a:tc>
                  <a:txBody>
                    <a:bodyPr/>
                    <a:lstStyle/>
                    <a:p>
                      <a:pPr marL="0" marR="0" lvl="0" indent="0" algn="just" defTabSz="914400" rtl="0">
                        <a:lnSpc>
                          <a:spcPct val="100000"/>
                        </a:lnSpc>
                        <a:spcBef>
                          <a:spcPts val="0"/>
                        </a:spcBef>
                        <a:spcAft>
                          <a:spcPts val="0"/>
                        </a:spcAft>
                        <a:buClrTx/>
                        <a:buSzTx/>
                        <a:buFontTx/>
                        <a:buNone/>
                        <a:tabLst/>
                        <a:defRPr/>
                      </a:pPr>
                      <a:r>
                        <a:rPr lang="ja-JP" altLang="en-US" sz="1200">
                          <a:latin typeface="Meiryo UI"/>
                          <a:ea typeface="Meiryo UI"/>
                        </a:rPr>
                        <a:t>調査頻度や目標管理水準の見直しによって、全体的に危険側へ見直すことになるため、</a:t>
                      </a:r>
                      <a:r>
                        <a:rPr lang="ja-JP" altLang="en-US" sz="1200" b="1" u="sng">
                          <a:latin typeface="Meiryo UI"/>
                          <a:ea typeface="Meiryo UI"/>
                        </a:rPr>
                        <a:t>数年に１度は見直し結果を検証</a:t>
                      </a:r>
                      <a:r>
                        <a:rPr lang="ja-JP" altLang="en-US" sz="1200" b="0" u="none">
                          <a:latin typeface="Meiryo UI"/>
                          <a:ea typeface="Meiryo UI"/>
                        </a:rPr>
                        <a:t>した方が良い。</a:t>
                      </a:r>
                      <a:endParaRPr kumimoji="1"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379085"/>
                  </a:ext>
                </a:extLst>
              </a:tr>
              <a:tr h="596366">
                <a:tc>
                  <a:txBody>
                    <a:bodyPr/>
                    <a:lstStyle/>
                    <a:p>
                      <a:pPr marL="0" marR="0" lvl="0" indent="0" algn="just" defTabSz="914400" rtl="0">
                        <a:lnSpc>
                          <a:spcPct val="100000"/>
                        </a:lnSpc>
                        <a:spcBef>
                          <a:spcPts val="0"/>
                        </a:spcBef>
                        <a:spcAft>
                          <a:spcPts val="0"/>
                        </a:spcAft>
                        <a:buClrTx/>
                        <a:buSzTx/>
                        <a:buFontTx/>
                        <a:buNone/>
                        <a:tabLst/>
                        <a:defRPr/>
                      </a:pPr>
                      <a:r>
                        <a:rPr lang="ja-JP" altLang="en-US" sz="1200" b="0" u="none" dirty="0">
                          <a:latin typeface="Meiryo UI"/>
                          <a:ea typeface="Meiryo UI"/>
                        </a:rPr>
                        <a:t>施設の劣化要因に気象条件も含まれていると思うが、</a:t>
                      </a:r>
                      <a:r>
                        <a:rPr lang="ja-JP" altLang="en-US" sz="1200" b="1" u="sng" dirty="0">
                          <a:latin typeface="Meiryo UI"/>
                          <a:ea typeface="Meiryo UI"/>
                        </a:rPr>
                        <a:t>将来予測においても必要に応じて今後の気候変動の影響を加味する必要</a:t>
                      </a:r>
                      <a:r>
                        <a:rPr lang="ja-JP" altLang="en-US" sz="1200" b="0" u="none" dirty="0">
                          <a:latin typeface="Meiryo UI"/>
                          <a:ea typeface="Meiryo UI"/>
                        </a:rPr>
                        <a:t>があるのではないか。</a:t>
                      </a:r>
                      <a:endParaRPr kumimoji="1" lang="ja-JP" sz="1200" dirty="0"/>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23522386"/>
                  </a:ext>
                </a:extLst>
              </a:tr>
            </a:tbl>
          </a:graphicData>
        </a:graphic>
      </p:graphicFrame>
      <p:sp>
        <p:nvSpPr>
          <p:cNvPr id="9" name="Rectangle 2">
            <a:extLst>
              <a:ext uri="{FF2B5EF4-FFF2-40B4-BE49-F238E27FC236}">
                <a16:creationId xmlns:a16="http://schemas.microsoft.com/office/drawing/2014/main" id="{C5CC7EAC-5E23-48C0-93B7-9E04BB1D445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B9566B5-895C-451E-B64C-83AC24678EF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6540C48A-E490-4DA9-94D0-CDDCF762A774}"/>
              </a:ext>
            </a:extLst>
          </p:cNvPr>
          <p:cNvSpPr/>
          <p:nvPr/>
        </p:nvSpPr>
        <p:spPr>
          <a:xfrm>
            <a:off x="105931" y="104883"/>
            <a:ext cx="7381875" cy="461665"/>
          </a:xfrm>
          <a:prstGeom prst="rect">
            <a:avLst/>
          </a:prstGeom>
        </p:spPr>
        <p:txBody>
          <a:bodyPr lIns="91440" tIns="45720" rIns="91440" bIns="45720" anchor="t">
            <a:spAutoFit/>
          </a:bodyPr>
          <a:lstStyle/>
          <a:p>
            <a:pPr>
              <a:defRPr/>
            </a:pPr>
            <a:r>
              <a:rPr lang="ja-JP" altLang="en-US" sz="2400" b="1" dirty="0">
                <a:solidFill>
                  <a:schemeClr val="bg1"/>
                </a:solidFill>
                <a:latin typeface="Meiryo UI"/>
                <a:ea typeface="Meiryo UI"/>
                <a:cs typeface="Meiryo UI" pitchFamily="50" charset="-128"/>
              </a:rPr>
              <a:t>１    </a:t>
            </a:r>
            <a:r>
              <a:rPr lang="ja-JP" altLang="en-US" sz="2400" b="1" dirty="0">
                <a:solidFill>
                  <a:schemeClr val="accent6"/>
                </a:solidFill>
                <a:latin typeface="Meiryo UI"/>
                <a:ea typeface="Meiryo UI"/>
                <a:cs typeface="Meiryo UI" pitchFamily="50" charset="-128"/>
              </a:rPr>
              <a:t>２</a:t>
            </a:r>
            <a:r>
              <a:rPr lang="ja-JP" altLang="en-US" sz="2400" b="1" dirty="0">
                <a:solidFill>
                  <a:schemeClr val="bg1"/>
                </a:solidFill>
                <a:latin typeface="Meiryo UI"/>
                <a:ea typeface="Meiryo UI"/>
                <a:cs typeface="Meiryo UI" pitchFamily="50" charset="-128"/>
              </a:rPr>
              <a:t>　全体検討部会での意見</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F164600C-1EEE-4D46-B69B-7EA3CB00BE97}"/>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13" name="正方形/長方形 11">
            <a:extLst>
              <a:ext uri="{FF2B5EF4-FFF2-40B4-BE49-F238E27FC236}">
                <a16:creationId xmlns:a16="http://schemas.microsoft.com/office/drawing/2014/main" id="{2B01FC77-6607-40A7-89A3-5B9147D75FF1}"/>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本日の議題</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4" name="角丸四角形 143">
            <a:extLst>
              <a:ext uri="{FF2B5EF4-FFF2-40B4-BE49-F238E27FC236}">
                <a16:creationId xmlns:a16="http://schemas.microsoft.com/office/drawing/2014/main" id="{77A506AF-3BA2-45E9-934A-D599A65CCCDE}"/>
              </a:ext>
            </a:extLst>
          </p:cNvPr>
          <p:cNvSpPr/>
          <p:nvPr/>
        </p:nvSpPr>
        <p:spPr>
          <a:xfrm>
            <a:off x="349439" y="4304924"/>
            <a:ext cx="8437521" cy="239752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a:solidFill>
                  <a:prstClr val="black"/>
                </a:solidFill>
                <a:latin typeface="Meiryo UI" panose="020B0604030504040204" pitchFamily="50" charset="-128"/>
                <a:ea typeface="Meiryo UI" panose="020B0604030504040204" pitchFamily="50" charset="-128"/>
                <a:cs typeface="Times New Roman"/>
              </a:rPr>
              <a:t>○</a:t>
            </a:r>
            <a:r>
              <a:rPr lang="ja-JP" altLang="en-US" sz="1600" b="1" i="0" u="none" strike="noStrike" baseline="0">
                <a:solidFill>
                  <a:srgbClr val="000000"/>
                </a:solidFill>
                <a:latin typeface="Meiryo UI" panose="020B0604030504040204" pitchFamily="50" charset="-128"/>
                <a:ea typeface="Meiryo UI" panose="020B0604030504040204" pitchFamily="50" charset="-128"/>
              </a:rPr>
              <a:t>持続可能な維持管理の仕組みづくりについて</a:t>
            </a:r>
            <a:r>
              <a:rPr lang="ja-JP" altLang="en-US" sz="1600" b="1" kern="100">
                <a:solidFill>
                  <a:prstClr val="black"/>
                </a:solidFill>
                <a:latin typeface="Meiryo UI" panose="020B0604030504040204" pitchFamily="50" charset="-128"/>
                <a:ea typeface="Meiryo UI" panose="020B0604030504040204" pitchFamily="50" charset="-128"/>
                <a:cs typeface="Times New Roman"/>
              </a:rPr>
              <a:t>検討を進める内容</a:t>
            </a:r>
            <a:endParaRPr lang="en-US" altLang="ja-JP" sz="1600" b="1" kern="10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5" name="表 14">
            <a:extLst>
              <a:ext uri="{FF2B5EF4-FFF2-40B4-BE49-F238E27FC236}">
                <a16:creationId xmlns:a16="http://schemas.microsoft.com/office/drawing/2014/main" id="{CAE4F774-839C-48F3-ADAD-8B8D80996670}"/>
              </a:ext>
            </a:extLst>
          </p:cNvPr>
          <p:cNvGraphicFramePr>
            <a:graphicFrameLocks noGrp="1"/>
          </p:cNvGraphicFramePr>
          <p:nvPr>
            <p:extLst>
              <p:ext uri="{D42A27DB-BD31-4B8C-83A1-F6EECF244321}">
                <p14:modId xmlns:p14="http://schemas.microsoft.com/office/powerpoint/2010/main" val="1141789531"/>
              </p:ext>
            </p:extLst>
          </p:nvPr>
        </p:nvGraphicFramePr>
        <p:xfrm>
          <a:off x="564980" y="4624152"/>
          <a:ext cx="8012639" cy="1956912"/>
        </p:xfrm>
        <a:graphic>
          <a:graphicData uri="http://schemas.openxmlformats.org/drawingml/2006/table">
            <a:tbl>
              <a:tblPr firstRow="1" bandRow="1">
                <a:tableStyleId>{5C22544A-7EE6-4342-B048-85BDC9FD1C3A}</a:tableStyleId>
              </a:tblPr>
              <a:tblGrid>
                <a:gridCol w="8012639">
                  <a:extLst>
                    <a:ext uri="{9D8B030D-6E8A-4147-A177-3AD203B41FA5}">
                      <a16:colId xmlns:a16="http://schemas.microsoft.com/office/drawing/2014/main" val="584571931"/>
                    </a:ext>
                  </a:extLst>
                </a:gridCol>
              </a:tblGrid>
              <a:tr h="265747">
                <a:tc>
                  <a:txBody>
                    <a:bodyPr/>
                    <a:lstStyle/>
                    <a:p>
                      <a:pPr algn="ctr">
                        <a:lnSpc>
                          <a:spcPct val="100000"/>
                        </a:lnSpc>
                      </a:pPr>
                      <a:r>
                        <a:rPr kumimoji="1" lang="ja-JP" altLang="en-US" sz="11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5692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solidFill>
                            <a:schemeClr val="tx1"/>
                          </a:solidFill>
                          <a:latin typeface="Meiryo UI"/>
                          <a:ea typeface="Meiryo UI"/>
                        </a:rPr>
                        <a:t>施設や分野を横断的に見る意義やメリットを明文化</a:t>
                      </a:r>
                      <a:r>
                        <a:rPr kumimoji="1" lang="ja-JP" altLang="en-US" sz="1200" b="0" u="none">
                          <a:latin typeface="Meiryo UI"/>
                          <a:ea typeface="Meiryo UI"/>
                        </a:rPr>
                        <a:t>する必要があるのではないか。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060259"/>
                  </a:ext>
                </a:extLst>
              </a:tr>
              <a:tr h="11219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a:latin typeface="Meiryo UI"/>
                          <a:ea typeface="Meiryo UI"/>
                        </a:rPr>
                        <a:t>現状では府が技術を取りに行くことが多いが、</a:t>
                      </a:r>
                      <a:r>
                        <a:rPr kumimoji="1" lang="ja-JP" altLang="en-US" sz="1200" b="1" u="sng">
                          <a:latin typeface="Meiryo UI"/>
                          <a:ea typeface="Meiryo UI"/>
                        </a:rPr>
                        <a:t>使える技術をいかに引き込むかが重要</a:t>
                      </a:r>
                      <a:r>
                        <a:rPr kumimoji="1" lang="ja-JP" altLang="en-US" sz="1200" b="0" u="none">
                          <a:latin typeface="Meiryo UI"/>
                          <a:ea typeface="Meiryo UI"/>
                        </a:rPr>
                        <a:t>である。</a:t>
                      </a:r>
                    </a:p>
                    <a:p>
                      <a:pPr marL="0" marR="0" lvl="0" indent="0" algn="just">
                        <a:lnSpc>
                          <a:spcPct val="100000"/>
                        </a:lnSpc>
                        <a:spcBef>
                          <a:spcPts val="0"/>
                        </a:spcBef>
                        <a:spcAft>
                          <a:spcPts val="0"/>
                        </a:spcAft>
                        <a:buNone/>
                      </a:pPr>
                      <a:r>
                        <a:rPr lang="ja-JP" sz="1200" b="0" i="0" u="none" strike="noStrike" noProof="0">
                          <a:solidFill>
                            <a:srgbClr val="000000"/>
                          </a:solidFill>
                          <a:latin typeface="Meiryo UI"/>
                          <a:ea typeface="Meiryo UI"/>
                        </a:rPr>
                        <a:t>大学教員としては、常に研究材料を探しているため、</a:t>
                      </a:r>
                      <a:r>
                        <a:rPr lang="ja-JP" sz="1200" b="1" i="0" u="sng" strike="noStrike" noProof="0">
                          <a:solidFill>
                            <a:srgbClr val="000000"/>
                          </a:solidFill>
                          <a:latin typeface="Meiryo UI"/>
                          <a:ea typeface="Meiryo UI"/>
                        </a:rPr>
                        <a:t>府のニーズなどを大学側へ積極的に宣伝していただきたい</a:t>
                      </a:r>
                      <a:r>
                        <a:rPr lang="ja-JP" sz="1200" b="0" i="0" u="none" strike="noStrike" noProof="0">
                          <a:solidFill>
                            <a:srgbClr val="000000"/>
                          </a:solidFill>
                          <a:latin typeface="Meiryo UI"/>
                          <a:ea typeface="Meiryo UI"/>
                        </a:rPr>
                        <a:t>。</a:t>
                      </a:r>
                      <a:endParaRPr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997076"/>
                  </a:ext>
                </a:extLst>
              </a:tr>
            </a:tbl>
          </a:graphicData>
        </a:graphic>
      </p:graphicFrame>
      <p:sp>
        <p:nvSpPr>
          <p:cNvPr id="3" name="スライド番号プレースホルダー 2">
            <a:extLst>
              <a:ext uri="{FF2B5EF4-FFF2-40B4-BE49-F238E27FC236}">
                <a16:creationId xmlns:a16="http://schemas.microsoft.com/office/drawing/2014/main" id="{9CEED584-08B3-8861-E2C1-FAC9CE5365A5}"/>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4</a:t>
            </a:fld>
            <a:endParaRPr lang="ja-JP" altLang="en-US" sz="1200">
              <a:solidFill>
                <a:srgbClr val="8989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406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49490" y="96682"/>
            <a:ext cx="874831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2 　効率的・効果的な維持管理の推進（個別部会内容の確認）</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B660FC76-ABAB-4640-B676-EF1AD1E2CCA9}"/>
              </a:ext>
            </a:extLst>
          </p:cNvPr>
          <p:cNvSpPr/>
          <p:nvPr/>
        </p:nvSpPr>
        <p:spPr>
          <a:xfrm>
            <a:off x="100014" y="995768"/>
            <a:ext cx="9009062" cy="5495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lnSpc>
                <a:spcPct val="150000"/>
              </a:lnSpc>
              <a:defRPr/>
            </a:pPr>
            <a:r>
              <a:rPr lang="ja-JP" altLang="en-US" sz="2000" b="1" kern="100">
                <a:solidFill>
                  <a:prstClr val="black"/>
                </a:solidFill>
                <a:latin typeface="Georgia"/>
                <a:ea typeface="Meiryo UI"/>
                <a:cs typeface="Times New Roman"/>
              </a:rPr>
              <a:t>○効率的・効果的な維持管理の推進</a:t>
            </a:r>
            <a:r>
              <a:rPr lang="ja-JP" altLang="en-US" sz="2000" kern="100">
                <a:solidFill>
                  <a:prstClr val="black"/>
                </a:solidFill>
                <a:latin typeface="Georgia"/>
                <a:ea typeface="Meiryo UI"/>
                <a:cs typeface="Times New Roman"/>
              </a:rPr>
              <a:t>（</a:t>
            </a:r>
            <a:r>
              <a:rPr lang="ja-JP" sz="2000" kern="100">
                <a:solidFill>
                  <a:prstClr val="black"/>
                </a:solidFill>
                <a:latin typeface="Georgia"/>
                <a:ea typeface="Meiryo UI"/>
                <a:cs typeface="Times New Roman"/>
              </a:rPr>
              <a:t>個別部会内容の確認</a:t>
            </a:r>
            <a:r>
              <a:rPr lang="ja-JP" altLang="en-US" sz="2000" kern="100">
                <a:solidFill>
                  <a:prstClr val="black"/>
                </a:solidFill>
                <a:latin typeface="Georgia"/>
                <a:ea typeface="Meiryo UI"/>
                <a:cs typeface="Times New Roman"/>
              </a:rPr>
              <a:t>）</a:t>
            </a:r>
            <a:endParaRPr lang="en-US" altLang="ja-JP" sz="20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・各施設の検証結果、基本方針への反映について</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a:t>
            </a:r>
            <a:endParaRPr lang="en-US" altLang="ja-JP" kern="100">
              <a:solidFill>
                <a:schemeClr val="bg1">
                  <a:lumMod val="49000"/>
                </a:schemeClr>
              </a:solidFill>
              <a:latin typeface="Georgia"/>
              <a:ea typeface="Meiryo UI"/>
              <a:cs typeface="Times New Roman"/>
            </a:endParaRPr>
          </a:p>
          <a:p>
            <a:pPr algn="just">
              <a:lnSpc>
                <a:spcPct val="150000"/>
              </a:lnSpc>
              <a:defRPr/>
            </a:pPr>
            <a:r>
              <a:rPr lang="ja-JP" altLang="en-US" sz="2000" b="1" kern="100">
                <a:solidFill>
                  <a:schemeClr val="bg1">
                    <a:lumMod val="49000"/>
                  </a:schemeClr>
                </a:solidFill>
                <a:latin typeface="Georgia"/>
                <a:ea typeface="Meiryo UI"/>
                <a:cs typeface="Times New Roman"/>
              </a:rPr>
              <a:t>○持続可能な維持管理の仕組みづくり</a:t>
            </a:r>
            <a:endParaRPr lang="en-US" altLang="ja-JP" sz="1600" kern="100">
              <a:solidFill>
                <a:schemeClr val="bg1">
                  <a:lumMod val="49000"/>
                </a:schemeClr>
              </a:solidFill>
              <a:latin typeface="Georgia"/>
              <a:ea typeface="Meiryo UI"/>
              <a:cs typeface="Times New Roman"/>
            </a:endParaRPr>
          </a:p>
          <a:p>
            <a:pPr algn="just">
              <a:lnSpc>
                <a:spcPct val="150000"/>
              </a:lnSpc>
              <a:defRPr/>
            </a:pPr>
            <a:r>
              <a:rPr lang="ja-JP" altLang="en-US" sz="1600" kern="100">
                <a:solidFill>
                  <a:schemeClr val="bg1">
                    <a:lumMod val="49000"/>
                  </a:schemeClr>
                </a:solidFill>
                <a:latin typeface="Georgia"/>
                <a:ea typeface="Meiryo UI"/>
                <a:cs typeface="Times New Roman"/>
              </a:rPr>
              <a:t>　・効率的・効果的な維持管理の推進（データ蓄積・管理体制の確立、新技術の活用）</a:t>
            </a:r>
            <a:endParaRPr lang="en-US" altLang="ja-JP" sz="1600" kern="100">
              <a:solidFill>
                <a:schemeClr val="bg1">
                  <a:lumMod val="49000"/>
                </a:schemeClr>
              </a:solidFill>
              <a:latin typeface="Georgia"/>
              <a:ea typeface="Meiryo UI"/>
              <a:cs typeface="Times New Roman"/>
            </a:endParaRPr>
          </a:p>
          <a:p>
            <a:pPr algn="just">
              <a:lnSpc>
                <a:spcPct val="150000"/>
              </a:lnSpc>
              <a:defRPr/>
            </a:pPr>
            <a:r>
              <a:rPr lang="ja-JP" altLang="en-US" sz="1600" kern="100">
                <a:solidFill>
                  <a:schemeClr val="bg1">
                    <a:lumMod val="49000"/>
                  </a:schemeClr>
                </a:solidFill>
                <a:latin typeface="Georgia"/>
                <a:ea typeface="Meiryo UI"/>
                <a:cs typeface="Times New Roman"/>
              </a:rPr>
              <a:t>　・人材の育成と確保、技術力の向上と継承（人材育成）</a:t>
            </a:r>
            <a:endParaRPr lang="en-US" altLang="ja-JP" sz="1600" kern="100">
              <a:solidFill>
                <a:schemeClr val="bg1">
                  <a:lumMod val="49000"/>
                </a:schemeClr>
              </a:solidFill>
              <a:latin typeface="Georgia"/>
              <a:ea typeface="Meiryo UI"/>
              <a:cs typeface="Times New Roman"/>
            </a:endParaRPr>
          </a:p>
          <a:p>
            <a:pPr algn="just">
              <a:lnSpc>
                <a:spcPct val="150000"/>
              </a:lnSpc>
              <a:defRPr/>
            </a:pPr>
            <a:r>
              <a:rPr lang="ja-JP" altLang="en-US" sz="1600" kern="100">
                <a:solidFill>
                  <a:schemeClr val="bg1">
                    <a:lumMod val="49000"/>
                  </a:schemeClr>
                </a:solidFill>
                <a:latin typeface="Georgia"/>
                <a:ea typeface="Meiryo UI"/>
                <a:cs typeface="Times New Roman"/>
              </a:rPr>
              <a:t>　・現場や地域を重視した維持管理の実践（地域維持管理連携プラットフォーム、維持管理業務の改善）</a:t>
            </a:r>
            <a:endParaRPr lang="en-US" altLang="ja-JP" sz="1600" kern="100">
              <a:solidFill>
                <a:schemeClr val="bg1">
                  <a:lumMod val="49000"/>
                </a:schemeClr>
              </a:solidFill>
              <a:latin typeface="Georgia"/>
              <a:ea typeface="Meiryo UI"/>
              <a:cs typeface="Times New Roman"/>
            </a:endParaRPr>
          </a:p>
        </p:txBody>
      </p:sp>
    </p:spTree>
    <p:extLst>
      <p:ext uri="{BB962C8B-B14F-4D97-AF65-F5344CB8AC3E}">
        <p14:creationId xmlns:p14="http://schemas.microsoft.com/office/powerpoint/2010/main" val="130580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点検データのさらなる活用</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6</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8" name="表 36">
            <a:extLst>
              <a:ext uri="{FF2B5EF4-FFF2-40B4-BE49-F238E27FC236}">
                <a16:creationId xmlns:a16="http://schemas.microsoft.com/office/drawing/2014/main" id="{EF0F1F43-AB6E-6F0A-6B00-869C0ED69F3A}"/>
              </a:ext>
            </a:extLst>
          </p:cNvPr>
          <p:cNvGraphicFramePr>
            <a:graphicFrameLocks noGrp="1"/>
          </p:cNvGraphicFramePr>
          <p:nvPr>
            <p:extLst>
              <p:ext uri="{D42A27DB-BD31-4B8C-83A1-F6EECF244321}">
                <p14:modId xmlns:p14="http://schemas.microsoft.com/office/powerpoint/2010/main" val="1209564366"/>
              </p:ext>
            </p:extLst>
          </p:nvPr>
        </p:nvGraphicFramePr>
        <p:xfrm>
          <a:off x="100013" y="719138"/>
          <a:ext cx="8922067" cy="85344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点検データのさらなる活用</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橋梁</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劣化曲線の見直し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舗装</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調査頻度の見直し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モノレール</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劣化曲線の再検証</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河川</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 土砂の堆積や河床低下状況の検証による対策優先度の設定</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調査頻度の見直し</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各種計測値をもとに傾向管理を行い、設備の劣化状況の判定に利用するなど、データの活用を検討</a:t>
                      </a:r>
                    </a:p>
                  </a:txBody>
                  <a:tcPr/>
                </a:tc>
                <a:extLst>
                  <a:ext uri="{0D108BD9-81ED-4DB2-BD59-A6C34878D82A}">
                    <a16:rowId xmlns:a16="http://schemas.microsoft.com/office/drawing/2014/main" val="159438084"/>
                  </a:ext>
                </a:extLst>
              </a:tr>
            </a:tbl>
          </a:graphicData>
        </a:graphic>
      </p:graphicFrame>
      <p:sp>
        <p:nvSpPr>
          <p:cNvPr id="14" name="コンテンツ プレースホルダー 2">
            <a:extLst>
              <a:ext uri="{FF2B5EF4-FFF2-40B4-BE49-F238E27FC236}">
                <a16:creationId xmlns:a16="http://schemas.microsoft.com/office/drawing/2014/main" id="{5AF58060-2DB9-1DCD-8910-22E21746FFB4}"/>
              </a:ext>
            </a:extLst>
          </p:cNvPr>
          <p:cNvSpPr txBox="1">
            <a:spLocks/>
          </p:cNvSpPr>
          <p:nvPr/>
        </p:nvSpPr>
        <p:spPr bwMode="auto">
          <a:xfrm>
            <a:off x="348456" y="1533090"/>
            <a:ext cx="8145214"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■舗装の調査頻度の見直し（第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sp>
        <p:nvSpPr>
          <p:cNvPr id="19" name="正方形/長方形 11">
            <a:extLst>
              <a:ext uri="{FF2B5EF4-FFF2-40B4-BE49-F238E27FC236}">
                <a16:creationId xmlns:a16="http://schemas.microsoft.com/office/drawing/2014/main" id="{9C9C12D8-7261-5940-BCCF-81B2157FE99F}"/>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11" name="テキスト ボックス 10">
            <a:extLst>
              <a:ext uri="{FF2B5EF4-FFF2-40B4-BE49-F238E27FC236}">
                <a16:creationId xmlns:a16="http://schemas.microsoft.com/office/drawing/2014/main" id="{6D85057D-0742-4FCF-8EA8-667A6C45A725}"/>
              </a:ext>
            </a:extLst>
          </p:cNvPr>
          <p:cNvSpPr txBox="1"/>
          <p:nvPr/>
        </p:nvSpPr>
        <p:spPr>
          <a:xfrm>
            <a:off x="348456" y="6231381"/>
            <a:ext cx="8597922"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dirty="0">
                <a:latin typeface="Meiryo UI" panose="020B0604030504040204" pitchFamily="50" charset="-128"/>
                <a:ea typeface="Meiryo UI" panose="020B0604030504040204" pitchFamily="50" charset="-128"/>
                <a:cs typeface="Calibri"/>
              </a:rPr>
              <a:t>点検データのさらなる活用にあたっての特筆する視点（基本方針へ反映する要素）</a:t>
            </a:r>
          </a:p>
          <a:p>
            <a:pPr marL="182563" indent="-182563" algn="just">
              <a:lnSpc>
                <a:spcPct val="150000"/>
              </a:lnSpc>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cs typeface="Calibri"/>
              </a:rPr>
              <a:t>点検データを蓄積した結果、精度が向上した劣化曲線を用いることにより、</a:t>
            </a:r>
            <a:r>
              <a:rPr lang="ja-JP" altLang="en-US" sz="1100" u="sng" dirty="0">
                <a:solidFill>
                  <a:srgbClr val="FF0000"/>
                </a:solidFill>
                <a:latin typeface="Meiryo UI" panose="020B0604030504040204" pitchFamily="50" charset="-128"/>
                <a:ea typeface="Meiryo UI" panose="020B0604030504040204" pitchFamily="50" charset="-128"/>
                <a:cs typeface="Calibri"/>
              </a:rPr>
              <a:t>点検頻度の見直しなど効率的・効果的な維持管理方策の検討に活用</a:t>
            </a:r>
            <a:endParaRPr lang="en-US" altLang="ja-JP" sz="1100" u="sng" dirty="0">
              <a:solidFill>
                <a:srgbClr val="FF0000"/>
              </a:solidFill>
              <a:latin typeface="Meiryo UI" panose="020B0604030504040204" pitchFamily="50" charset="-128"/>
              <a:ea typeface="Meiryo UI" panose="020B0604030504040204" pitchFamily="50" charset="-128"/>
              <a:cs typeface="Calibri"/>
            </a:endParaRPr>
          </a:p>
        </p:txBody>
      </p:sp>
      <p:pic>
        <p:nvPicPr>
          <p:cNvPr id="3" name="図 2">
            <a:extLst>
              <a:ext uri="{FF2B5EF4-FFF2-40B4-BE49-F238E27FC236}">
                <a16:creationId xmlns:a16="http://schemas.microsoft.com/office/drawing/2014/main" id="{C94533BB-9A94-448E-A5BC-A68DB62FFEFE}"/>
              </a:ext>
            </a:extLst>
          </p:cNvPr>
          <p:cNvPicPr>
            <a:picLocks noChangeAspect="1"/>
          </p:cNvPicPr>
          <p:nvPr/>
        </p:nvPicPr>
        <p:blipFill>
          <a:blip r:embed="rId2"/>
          <a:stretch>
            <a:fillRect/>
          </a:stretch>
        </p:blipFill>
        <p:spPr>
          <a:xfrm>
            <a:off x="1485084" y="1951636"/>
            <a:ext cx="6340656" cy="4249815"/>
          </a:xfrm>
          <a:prstGeom prst="rect">
            <a:avLst/>
          </a:prstGeom>
        </p:spPr>
      </p:pic>
      <p:sp>
        <p:nvSpPr>
          <p:cNvPr id="4" name="テキスト ボックス 3">
            <a:extLst>
              <a:ext uri="{FF2B5EF4-FFF2-40B4-BE49-F238E27FC236}">
                <a16:creationId xmlns:a16="http://schemas.microsoft.com/office/drawing/2014/main" id="{311FAF9C-5217-4660-81CD-E748EFCBCAD2}"/>
              </a:ext>
            </a:extLst>
          </p:cNvPr>
          <p:cNvSpPr txBox="1"/>
          <p:nvPr/>
        </p:nvSpPr>
        <p:spPr>
          <a:xfrm>
            <a:off x="1352613" y="4515630"/>
            <a:ext cx="307777" cy="1220847"/>
          </a:xfrm>
          <a:prstGeom prst="rect">
            <a:avLst/>
          </a:prstGeom>
          <a:noFill/>
        </p:spPr>
        <p:txBody>
          <a:bodyPr vert="eaVert" wrap="none" rtlCol="0">
            <a:spAutoFit/>
          </a:bodyPr>
          <a:lstStyle/>
          <a:p>
            <a:r>
              <a:rPr lang="en-US" altLang="ja-JP" sz="8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dirty="0">
                <a:latin typeface="BIZ UDゴシック" panose="020B0400000000000000" pitchFamily="49" charset="-128"/>
                <a:ea typeface="BIZ UDゴシック" panose="020B0400000000000000" pitchFamily="49" charset="-128"/>
                <a:cs typeface="Meiryo UI" panose="020B0604030504040204" pitchFamily="50" charset="-128"/>
              </a:rPr>
              <a:t>ＭＣＩ：舗装の健全性</a:t>
            </a:r>
            <a:endPar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54585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目標管理水準の最適化</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70DE7DD-4151-0B86-54D7-C8434E3D959C}"/>
              </a:ext>
            </a:extLst>
          </p:cNvPr>
          <p:cNvSpPr txBox="1">
            <a:spLocks/>
          </p:cNvSpPr>
          <p:nvPr/>
        </p:nvSpPr>
        <p:spPr bwMode="auto">
          <a:xfrm>
            <a:off x="-38100" y="1764713"/>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■橋梁の目標管理水準の見直し（第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graphicFrame>
        <p:nvGraphicFramePr>
          <p:cNvPr id="15" name="表 36">
            <a:extLst>
              <a:ext uri="{FF2B5EF4-FFF2-40B4-BE49-F238E27FC236}">
                <a16:creationId xmlns:a16="http://schemas.microsoft.com/office/drawing/2014/main" id="{D9D0D1D2-313D-CA1D-9273-00718F3578F8}"/>
              </a:ext>
            </a:extLst>
          </p:cNvPr>
          <p:cNvGraphicFramePr>
            <a:graphicFrameLocks noGrp="1"/>
          </p:cNvGraphicFramePr>
          <p:nvPr>
            <p:extLst>
              <p:ext uri="{D42A27DB-BD31-4B8C-83A1-F6EECF244321}">
                <p14:modId xmlns:p14="http://schemas.microsoft.com/office/powerpoint/2010/main" val="2453882032"/>
              </p:ext>
            </p:extLst>
          </p:nvPr>
        </p:nvGraphicFramePr>
        <p:xfrm>
          <a:off x="100013" y="685503"/>
          <a:ext cx="8922067" cy="102108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a:ea typeface="Meiryo UI"/>
                          <a:cs typeface="+mn-cs"/>
                        </a:rPr>
                        <a:t>目標維持管理水準の最適化</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橋梁・舗装</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他施設と比べ管理水準が高水準と判断し、</a:t>
                      </a:r>
                      <a:r>
                        <a:rPr kumimoji="1" lang="ja-JP" altLang="en-US" sz="1100" b="0" u="none" kern="1200">
                          <a:solidFill>
                            <a:schemeClr val="dk1"/>
                          </a:solidFill>
                          <a:latin typeface="Meiryo UI"/>
                          <a:ea typeface="Meiryo UI"/>
                          <a:cs typeface="+mn-cs"/>
                        </a:rPr>
                        <a:t>管理水準を見直し</a:t>
                      </a:r>
                      <a:endParaRPr kumimoji="1" lang="en-US" altLang="ja-JP" sz="1100" b="0" u="none" kern="1200">
                        <a:solidFill>
                          <a:schemeClr val="dk1"/>
                        </a:solidFill>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舗装</a:t>
                      </a: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劣化速度に対応した重点化指標の見直し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健全度の定義の見直しに合わせ、目標管理水準の設定を確認</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（道路）実態に即した重点化指標に見直し</a:t>
                      </a:r>
                    </a:p>
                  </a:txBody>
                  <a:tcPr/>
                </a:tc>
                <a:extLst>
                  <a:ext uri="{0D108BD9-81ED-4DB2-BD59-A6C34878D82A}">
                    <a16:rowId xmlns:a16="http://schemas.microsoft.com/office/drawing/2014/main" val="869575246"/>
                  </a:ext>
                </a:extLst>
              </a:tr>
            </a:tbl>
          </a:graphicData>
        </a:graphic>
      </p:graphicFrame>
      <p:sp>
        <p:nvSpPr>
          <p:cNvPr id="3" name="テキスト ボックス 2">
            <a:extLst>
              <a:ext uri="{FF2B5EF4-FFF2-40B4-BE49-F238E27FC236}">
                <a16:creationId xmlns:a16="http://schemas.microsoft.com/office/drawing/2014/main" id="{307DCD2E-0453-4C09-A288-0C8944090F32}"/>
              </a:ext>
            </a:extLst>
          </p:cNvPr>
          <p:cNvSpPr txBox="1"/>
          <p:nvPr/>
        </p:nvSpPr>
        <p:spPr>
          <a:xfrm>
            <a:off x="6159223" y="1999688"/>
            <a:ext cx="1477072" cy="261610"/>
          </a:xfrm>
          <a:prstGeom prst="rect">
            <a:avLst/>
          </a:prstGeom>
          <a:noFill/>
        </p:spPr>
        <p:txBody>
          <a:bodyPr wrap="square" rtlCol="0">
            <a:spAutoFit/>
          </a:bodyPr>
          <a:lstStyle/>
          <a:p>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◇鋼橋（主部材）</a:t>
            </a:r>
            <a:endParaRPr kumimoji="1" lang="ja-JP" altLang="en-US" sz="1100"/>
          </a:p>
        </p:txBody>
      </p:sp>
      <p:sp>
        <p:nvSpPr>
          <p:cNvPr id="27" name="テキスト ボックス 26">
            <a:extLst>
              <a:ext uri="{FF2B5EF4-FFF2-40B4-BE49-F238E27FC236}">
                <a16:creationId xmlns:a16="http://schemas.microsoft.com/office/drawing/2014/main" id="{DEF8F5AB-3488-43B6-8955-A5CA4470A507}"/>
              </a:ext>
            </a:extLst>
          </p:cNvPr>
          <p:cNvSpPr txBox="1"/>
          <p:nvPr/>
        </p:nvSpPr>
        <p:spPr>
          <a:xfrm>
            <a:off x="348456" y="3255041"/>
            <a:ext cx="3559058" cy="337015"/>
          </a:xfrm>
          <a:prstGeom prst="rect">
            <a:avLst/>
          </a:prstGeom>
          <a:noFill/>
        </p:spPr>
        <p:txBody>
          <a:bodyPr wrap="square" rtlCol="0">
            <a:spAutoFit/>
          </a:bodyPr>
          <a:lstStyle/>
          <a:p>
            <a:pPr>
              <a:lnSpc>
                <a:spcPct val="150000"/>
              </a:lnSpc>
            </a:pPr>
            <a:r>
              <a:rPr lang="ja-JP" altLang="en-US"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▲健全度</a:t>
            </a:r>
            <a:r>
              <a:rPr lang="en-US" altLang="ja-JP"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から</a:t>
            </a:r>
            <a:r>
              <a:rPr lang="en-US" altLang="ja-JP"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になるまで緩やかに劣化</a:t>
            </a:r>
            <a:endParaRPr kumimoji="1" lang="ja-JP" altLang="en-US" sz="1200" b="1" u="sng">
              <a:solidFill>
                <a:srgbClr val="FF0000"/>
              </a:solidFill>
            </a:endParaRPr>
          </a:p>
        </p:txBody>
      </p:sp>
      <p:sp>
        <p:nvSpPr>
          <p:cNvPr id="26" name="テキスト ボックス 25">
            <a:extLst>
              <a:ext uri="{FF2B5EF4-FFF2-40B4-BE49-F238E27FC236}">
                <a16:creationId xmlns:a16="http://schemas.microsoft.com/office/drawing/2014/main" id="{C3BCBBDF-B926-4202-8A25-19BEE2008B7F}"/>
              </a:ext>
            </a:extLst>
          </p:cNvPr>
          <p:cNvSpPr txBox="1"/>
          <p:nvPr/>
        </p:nvSpPr>
        <p:spPr>
          <a:xfrm>
            <a:off x="100012" y="4329438"/>
            <a:ext cx="3048629" cy="810928"/>
          </a:xfrm>
          <a:prstGeom prst="rect">
            <a:avLst/>
          </a:prstGeom>
          <a:noFill/>
        </p:spPr>
        <p:txBody>
          <a:bodyPr wrap="square" rtlCol="0">
            <a:spAutoFit/>
          </a:bodyPr>
          <a:lstStyle/>
          <a:p>
            <a:pPr marL="38250" indent="0">
              <a:lnSpc>
                <a:spcPct val="150000"/>
              </a:lnSpc>
              <a:spcBef>
                <a:spcPts val="4800"/>
              </a:spcBef>
              <a:buNone/>
            </a:pPr>
            <a:r>
              <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rPr>
              <a:t>②目標管理水準の検討</a:t>
            </a:r>
            <a:r>
              <a:rPr lang="en-US" altLang="ja-JP" sz="1100" u="sng">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rPr>
              <a:t>の検証</a:t>
            </a:r>
            <a:r>
              <a:rPr lang="en-US" altLang="ja-JP" sz="1100" u="sng">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ct val="150000"/>
              </a:lnSpc>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健全度</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 70,60,50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点で比較</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38250">
              <a:lnSpc>
                <a:spcPct val="150000"/>
              </a:lnSpc>
              <a:spcBef>
                <a:spcPts val="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点が最も</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が低減できる結果となった</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0E9B245E-4897-4BC2-85FF-B2E90325FDAE}"/>
              </a:ext>
            </a:extLst>
          </p:cNvPr>
          <p:cNvSpPr txBox="1"/>
          <p:nvPr/>
        </p:nvSpPr>
        <p:spPr>
          <a:xfrm>
            <a:off x="100012" y="2131549"/>
            <a:ext cx="5272087" cy="1064843"/>
          </a:xfrm>
          <a:prstGeom prst="rect">
            <a:avLst/>
          </a:prstGeom>
          <a:noFill/>
        </p:spPr>
        <p:txBody>
          <a:bodyPr wrap="square" rtlCol="0">
            <a:spAutoFit/>
          </a:bodyPr>
          <a:lstStyle/>
          <a:p>
            <a:pPr>
              <a:lnSpc>
                <a:spcPct val="150000"/>
              </a:lnSpc>
            </a:pPr>
            <a:r>
              <a:rPr kumimoji="1" lang="ja-JP" altLang="en-US" sz="1100" u="sng">
                <a:latin typeface="BIZ UDゴシック" panose="020B0400000000000000" pitchFamily="49" charset="-128"/>
                <a:ea typeface="BIZ UDゴシック" panose="020B0400000000000000" pitchFamily="49" charset="-128"/>
              </a:rPr>
              <a:t>①劣化曲線の見直し</a:t>
            </a:r>
            <a:endParaRPr kumimoji="1" lang="en-US" altLang="ja-JP" sz="1100" u="sng">
              <a:latin typeface="BIZ UDゴシック" panose="020B0400000000000000" pitchFamily="49" charset="-128"/>
              <a:ea typeface="BIZ UDゴシック" panose="020B0400000000000000" pitchFamily="49" charset="-128"/>
            </a:endParaRPr>
          </a:p>
          <a:p>
            <a:pPr marL="171450" indent="-171450">
              <a:lnSpc>
                <a:spcPct val="150000"/>
              </a:lnSpc>
              <a:buFont typeface="Wingdings" panose="05000000000000000000" pitchFamily="2" charset="2"/>
              <a:buChar char="Ø"/>
            </a:pPr>
            <a:r>
              <a:rPr lang="ja-JP"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rPr>
              <a:t>現行計画の劣化曲線は平成</a:t>
            </a:r>
            <a:r>
              <a:rPr lang="en-US"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rPr>
              <a:t>20</a:t>
            </a:r>
            <a:r>
              <a:rPr lang="ja-JP"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rPr>
              <a:t>年度に設定されており、近接目視点検になる前の点検データを活用</a:t>
            </a:r>
            <a:endParaRPr lang="en-US"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endParaRPr>
          </a:p>
          <a:p>
            <a:pPr marL="171450" indent="-171450">
              <a:lnSpc>
                <a:spcPct val="150000"/>
              </a:lnSpc>
              <a:buFont typeface="Wingdings" panose="05000000000000000000" pitchFamily="2" charset="2"/>
              <a:buChar char="Ø"/>
            </a:pPr>
            <a:r>
              <a:rPr lang="ja-JP" altLang="en-US" sz="1100" kern="100">
                <a:latin typeface="BIZ UDゴシック" panose="020B0400000000000000" pitchFamily="49" charset="-128"/>
                <a:ea typeface="BIZ UDゴシック" panose="020B0400000000000000" pitchFamily="49" charset="-128"/>
                <a:cs typeface="Courier New" panose="02070309020205020404" pitchFamily="49" charset="0"/>
              </a:rPr>
              <a:t>近接目視点検による点検データを活用することで、劣化曲線の精度が向上</a:t>
            </a:r>
            <a:endParaRPr kumimoji="1" lang="ja-JP" altLang="en-US" sz="1200" u="sng">
              <a:latin typeface="BIZ UDゴシック" panose="020B0400000000000000" pitchFamily="49" charset="-128"/>
              <a:ea typeface="BIZ UDゴシック" panose="020B0400000000000000" pitchFamily="49" charset="-128"/>
            </a:endParaRPr>
          </a:p>
        </p:txBody>
      </p:sp>
      <p:sp>
        <p:nvSpPr>
          <p:cNvPr id="29" name="正方形/長方形 11">
            <a:extLst>
              <a:ext uri="{FF2B5EF4-FFF2-40B4-BE49-F238E27FC236}">
                <a16:creationId xmlns:a16="http://schemas.microsoft.com/office/drawing/2014/main" id="{20B06B61-1D80-4393-874F-514688A8EA91}"/>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32" name="テキスト ボックス 31">
            <a:extLst>
              <a:ext uri="{FF2B5EF4-FFF2-40B4-BE49-F238E27FC236}">
                <a16:creationId xmlns:a16="http://schemas.microsoft.com/office/drawing/2014/main" id="{CFAD55CC-305D-4713-A806-7231B26C6018}"/>
              </a:ext>
            </a:extLst>
          </p:cNvPr>
          <p:cNvSpPr txBox="1"/>
          <p:nvPr/>
        </p:nvSpPr>
        <p:spPr>
          <a:xfrm>
            <a:off x="108268" y="5240875"/>
            <a:ext cx="5595178" cy="1338187"/>
          </a:xfrm>
          <a:prstGeom prst="rect">
            <a:avLst/>
          </a:prstGeom>
          <a:noFill/>
        </p:spPr>
        <p:txBody>
          <a:bodyPr wrap="square" lIns="91440" tIns="45720" rIns="91440" bIns="45720" rtlCol="0" anchor="t">
            <a:spAutoFit/>
          </a:bodyPr>
          <a:lstStyle/>
          <a:p>
            <a:pPr>
              <a:lnSpc>
                <a:spcPct val="150000"/>
              </a:lnSpc>
            </a:pPr>
            <a:r>
              <a:rPr kumimoji="1" lang="ja-JP" altLang="en-US" sz="1100">
                <a:latin typeface="BIZ UDゴシック" panose="020B0400000000000000" pitchFamily="49" charset="-128"/>
                <a:ea typeface="BIZ UDゴシック" panose="020B0400000000000000" pitchFamily="49" charset="-128"/>
              </a:rPr>
              <a:t>◇算出条件（補修内容）</a:t>
            </a:r>
          </a:p>
          <a:p>
            <a:pPr>
              <a:lnSpc>
                <a:spcPct val="150000"/>
              </a:lnSpc>
            </a:pPr>
            <a:r>
              <a:rPr kumimoji="1" lang="en-US" altLang="ja-JP" sz="1100">
                <a:latin typeface="BIZ UDゴシック" panose="020B0400000000000000" pitchFamily="49" charset="-128"/>
                <a:ea typeface="BIZ UDゴシック"/>
              </a:rPr>
              <a:t>• </a:t>
            </a:r>
            <a:r>
              <a:rPr kumimoji="1" lang="ja-JP" altLang="en-US" sz="1100">
                <a:latin typeface="BIZ UDゴシック" panose="020B0400000000000000" pitchFamily="49" charset="-128"/>
                <a:ea typeface="BIZ UDゴシック"/>
              </a:rPr>
              <a:t>健全度</a:t>
            </a:r>
            <a:r>
              <a:rPr kumimoji="1" lang="en-US" altLang="ja-JP" sz="1100">
                <a:latin typeface="BIZ UDゴシック" panose="020B0400000000000000" pitchFamily="49" charset="-128"/>
                <a:ea typeface="BIZ UDゴシック"/>
              </a:rPr>
              <a:t>70</a:t>
            </a:r>
            <a:r>
              <a:rPr kumimoji="1" lang="ja-JP" altLang="en-US" sz="1100">
                <a:latin typeface="BIZ UDゴシック" panose="020B0400000000000000" pitchFamily="49" charset="-128"/>
                <a:ea typeface="BIZ UDゴシック"/>
              </a:rPr>
              <a:t>点鋼：</a:t>
            </a:r>
            <a:r>
              <a:rPr kumimoji="1" lang="en-US" altLang="ja-JP" sz="1100">
                <a:latin typeface="BIZ UDゴシック" panose="020B0400000000000000" pitchFamily="49" charset="-128"/>
                <a:ea typeface="BIZ UDゴシック"/>
              </a:rPr>
              <a:t>3</a:t>
            </a:r>
            <a:r>
              <a:rPr kumimoji="1" lang="ja-JP" altLang="en-US" sz="1100">
                <a:latin typeface="BIZ UDゴシック" panose="020B0400000000000000" pitchFamily="49" charset="-128"/>
                <a:ea typeface="BIZ UDゴシック"/>
              </a:rPr>
              <a:t>種ケレン</a:t>
            </a:r>
            <a:r>
              <a:rPr kumimoji="1" lang="en-US" altLang="ja-JP" sz="1100">
                <a:latin typeface="BIZ UDゴシック" panose="020B0400000000000000" pitchFamily="49" charset="-128"/>
                <a:ea typeface="BIZ UDゴシック"/>
              </a:rPr>
              <a:t>B</a:t>
            </a:r>
            <a:r>
              <a:rPr lang="ja-JP" altLang="en-US" sz="1100">
                <a:latin typeface="BIZ UDゴシック" panose="020B0400000000000000" pitchFamily="49" charset="-128"/>
                <a:ea typeface="BIZ UDゴシック"/>
              </a:rPr>
              <a:t>（錆発生面積</a:t>
            </a:r>
            <a:r>
              <a:rPr lang="en-US" altLang="ja-JP" sz="1100">
                <a:latin typeface="BIZ UDゴシック" panose="020B0400000000000000" pitchFamily="49" charset="-128"/>
                <a:ea typeface="BIZ UDゴシック"/>
              </a:rPr>
              <a:t>5</a:t>
            </a:r>
            <a:r>
              <a:rPr lang="ja-JP" altLang="en-US" sz="1100">
                <a:latin typeface="BIZ UDゴシック" panose="020B0400000000000000" pitchFamily="49" charset="-128"/>
                <a:ea typeface="BIZ UDゴシック"/>
              </a:rPr>
              <a:t>～</a:t>
            </a:r>
            <a:r>
              <a:rPr lang="en-US" altLang="ja-JP" sz="1100">
                <a:latin typeface="BIZ UDゴシック" panose="020B0400000000000000" pitchFamily="49" charset="-128"/>
                <a:ea typeface="BIZ UDゴシック"/>
              </a:rPr>
              <a:t>15</a:t>
            </a:r>
            <a:r>
              <a:rPr lang="ja-JP" altLang="en-US" sz="1100">
                <a:latin typeface="BIZ UDゴシック" panose="020B0400000000000000" pitchFamily="49" charset="-128"/>
                <a:ea typeface="BIZ UDゴシック"/>
              </a:rPr>
              <a:t>％未満）</a:t>
            </a: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塗り替え</a:t>
            </a:r>
            <a:endParaRPr lang="ja-JP" altLang="en-US" sz="1100">
              <a:latin typeface="BIZ UDゴシック" panose="020B0400000000000000" pitchFamily="49" charset="-128"/>
              <a:ea typeface="BIZ UDゴシック" panose="020B0400000000000000" pitchFamily="49" charset="-128"/>
            </a:endParaRPr>
          </a:p>
          <a:p>
            <a:pPr>
              <a:lnSpc>
                <a:spcPct val="150000"/>
              </a:lnSpc>
            </a:pPr>
            <a:r>
              <a:rPr kumimoji="1" lang="en-US" altLang="ja-JP" sz="1100">
                <a:latin typeface="BIZ UDゴシック" panose="020B0400000000000000" pitchFamily="49" charset="-128"/>
                <a:ea typeface="BIZ UDゴシック"/>
              </a:rPr>
              <a:t>• </a:t>
            </a:r>
            <a:r>
              <a:rPr kumimoji="1" lang="ja-JP" altLang="en-US" sz="1100">
                <a:latin typeface="BIZ UDゴシック" panose="020B0400000000000000" pitchFamily="49" charset="-128"/>
                <a:ea typeface="BIZ UDゴシック"/>
              </a:rPr>
              <a:t>健全度</a:t>
            </a:r>
            <a:r>
              <a:rPr kumimoji="1" lang="en-US" altLang="ja-JP" sz="1100">
                <a:latin typeface="BIZ UDゴシック" panose="020B0400000000000000" pitchFamily="49" charset="-128"/>
                <a:ea typeface="BIZ UDゴシック"/>
              </a:rPr>
              <a:t>60</a:t>
            </a:r>
            <a:r>
              <a:rPr kumimoji="1" lang="ja-JP" altLang="en-US" sz="1100">
                <a:latin typeface="BIZ UDゴシック" panose="020B0400000000000000" pitchFamily="49" charset="-128"/>
                <a:ea typeface="BIZ UDゴシック"/>
              </a:rPr>
              <a:t>点鋼：</a:t>
            </a:r>
            <a:r>
              <a:rPr kumimoji="1" lang="en-US" altLang="ja-JP" sz="1100">
                <a:latin typeface="BIZ UDゴシック" panose="020B0400000000000000" pitchFamily="49" charset="-128"/>
                <a:ea typeface="BIZ UDゴシック"/>
              </a:rPr>
              <a:t>3</a:t>
            </a:r>
            <a:r>
              <a:rPr kumimoji="1" lang="ja-JP" altLang="en-US" sz="1100">
                <a:latin typeface="BIZ UDゴシック" panose="020B0400000000000000" pitchFamily="49" charset="-128"/>
                <a:ea typeface="BIZ UDゴシック"/>
              </a:rPr>
              <a:t>種ケレン</a:t>
            </a:r>
            <a:r>
              <a:rPr kumimoji="1" lang="en-US" altLang="ja-JP" sz="1100">
                <a:latin typeface="BIZ UDゴシック" panose="020B0400000000000000" pitchFamily="49" charset="-128"/>
                <a:ea typeface="BIZ UDゴシック"/>
              </a:rPr>
              <a:t>A</a:t>
            </a:r>
            <a:r>
              <a:rPr lang="ja-JP" altLang="en-US" sz="1100">
                <a:latin typeface="BIZ UDゴシック" panose="020B0400000000000000" pitchFamily="49" charset="-128"/>
                <a:ea typeface="BIZ UDゴシック"/>
              </a:rPr>
              <a:t>（錆発生面積</a:t>
            </a:r>
            <a:r>
              <a:rPr lang="en-US" altLang="ja-JP" sz="1100">
                <a:latin typeface="BIZ UDゴシック" panose="020B0400000000000000" pitchFamily="49" charset="-128"/>
                <a:ea typeface="BIZ UDゴシック"/>
              </a:rPr>
              <a:t>15</a:t>
            </a:r>
            <a:r>
              <a:rPr lang="ja-JP" altLang="en-US" sz="1100">
                <a:latin typeface="BIZ UDゴシック" panose="020B0400000000000000" pitchFamily="49" charset="-128"/>
                <a:ea typeface="BIZ UDゴシック"/>
              </a:rPr>
              <a:t>～</a:t>
            </a:r>
            <a:r>
              <a:rPr lang="en-US" altLang="ja-JP" sz="1100">
                <a:latin typeface="BIZ UDゴシック" panose="020B0400000000000000" pitchFamily="49" charset="-128"/>
                <a:ea typeface="BIZ UDゴシック"/>
              </a:rPr>
              <a:t>30</a:t>
            </a:r>
            <a:r>
              <a:rPr lang="ja-JP" altLang="en-US" sz="1100">
                <a:latin typeface="BIZ UDゴシック" panose="020B0400000000000000" pitchFamily="49" charset="-128"/>
                <a:ea typeface="BIZ UDゴシック"/>
              </a:rPr>
              <a:t>％未満）</a:t>
            </a: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塗り替え</a:t>
            </a:r>
            <a:endParaRPr lang="en-US" altLang="ja-JP" sz="1100">
              <a:latin typeface="BIZ UDゴシック" panose="020B0400000000000000" pitchFamily="49" charset="-128"/>
              <a:ea typeface="BIZ UDゴシック" panose="020B0400000000000000" pitchFamily="49" charset="-128"/>
            </a:endParaRPr>
          </a:p>
          <a:p>
            <a:pPr>
              <a:lnSpc>
                <a:spcPct val="150000"/>
              </a:lnSpc>
            </a:pPr>
            <a:r>
              <a:rPr kumimoji="1" lang="en-US" altLang="ja-JP" sz="1100">
                <a:latin typeface="BIZ UDゴシック" panose="020B0400000000000000" pitchFamily="49" charset="-128"/>
                <a:ea typeface="BIZ UDゴシック"/>
              </a:rPr>
              <a:t>• </a:t>
            </a:r>
            <a:r>
              <a:rPr kumimoji="1" lang="ja-JP" altLang="en-US" sz="1100">
                <a:latin typeface="BIZ UDゴシック" panose="020B0400000000000000" pitchFamily="49" charset="-128"/>
                <a:ea typeface="BIZ UDゴシック"/>
              </a:rPr>
              <a:t>健全度</a:t>
            </a:r>
            <a:r>
              <a:rPr kumimoji="1" lang="en-US" altLang="ja-JP" sz="1100">
                <a:latin typeface="BIZ UDゴシック" panose="020B0400000000000000" pitchFamily="49" charset="-128"/>
                <a:ea typeface="BIZ UDゴシック"/>
              </a:rPr>
              <a:t>50</a:t>
            </a:r>
            <a:r>
              <a:rPr kumimoji="1" lang="ja-JP" altLang="en-US" sz="1100">
                <a:latin typeface="BIZ UDゴシック" panose="020B0400000000000000" pitchFamily="49" charset="-128"/>
                <a:ea typeface="BIZ UDゴシック"/>
              </a:rPr>
              <a:t>点鋼：</a:t>
            </a:r>
            <a:r>
              <a:rPr kumimoji="1" lang="en-US" altLang="ja-JP" sz="1100">
                <a:latin typeface="BIZ UDゴシック" panose="020B0400000000000000" pitchFamily="49" charset="-128"/>
                <a:ea typeface="BIZ UDゴシック"/>
              </a:rPr>
              <a:t>2</a:t>
            </a:r>
            <a:r>
              <a:rPr kumimoji="1" lang="ja-JP" altLang="en-US" sz="1100">
                <a:latin typeface="BIZ UDゴシック" panose="020B0400000000000000" pitchFamily="49" charset="-128"/>
                <a:ea typeface="BIZ UDゴシック"/>
              </a:rPr>
              <a:t>種ケレン</a:t>
            </a:r>
            <a:r>
              <a:rPr lang="ja-JP" altLang="en-US" sz="1100">
                <a:latin typeface="BIZ UDゴシック" panose="020B0400000000000000" pitchFamily="49" charset="-128"/>
                <a:ea typeface="BIZ UDゴシック"/>
              </a:rPr>
              <a:t>（</a:t>
            </a:r>
            <a:r>
              <a:rPr lang="ja-JP" sz="1100">
                <a:latin typeface="BIZ UDゴシック" panose="020B0400000000000000" pitchFamily="49" charset="-128"/>
                <a:ea typeface="BIZ UDゴシック"/>
              </a:rPr>
              <a:t>錆発生面積</a:t>
            </a:r>
            <a:r>
              <a:rPr lang="en-US" altLang="ja-JP" sz="1100">
                <a:latin typeface="BIZ UDゴシック" panose="020B0400000000000000" pitchFamily="49" charset="-128"/>
                <a:ea typeface="BIZ UDゴシック"/>
              </a:rPr>
              <a:t>30</a:t>
            </a:r>
            <a:r>
              <a:rPr lang="ja-JP" sz="1100">
                <a:latin typeface="BIZ UDゴシック" panose="020B0400000000000000" pitchFamily="49" charset="-128"/>
                <a:ea typeface="BIZ UDゴシック"/>
              </a:rPr>
              <a:t>％以上</a:t>
            </a:r>
            <a:r>
              <a:rPr lang="ja-JP" altLang="en-US" sz="1100">
                <a:latin typeface="BIZ UDゴシック" panose="020B0400000000000000" pitchFamily="49" charset="-128"/>
                <a:ea typeface="BIZ UDゴシック"/>
              </a:rPr>
              <a:t>）</a:t>
            </a: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塗</a:t>
            </a:r>
            <a:r>
              <a:rPr lang="ja-JP" altLang="en-US" sz="1100">
                <a:latin typeface="BIZ UDゴシック" panose="020B0400000000000000" pitchFamily="49" charset="-128"/>
                <a:ea typeface="BIZ UDゴシック"/>
              </a:rPr>
              <a:t>り</a:t>
            </a:r>
            <a:r>
              <a:rPr kumimoji="1" lang="ja-JP" altLang="en-US" sz="1100">
                <a:latin typeface="BIZ UDゴシック" panose="020B0400000000000000" pitchFamily="49" charset="-128"/>
                <a:ea typeface="BIZ UDゴシック"/>
              </a:rPr>
              <a:t>替え</a:t>
            </a:r>
            <a:endParaRPr kumimoji="1" lang="en-US" altLang="ja-JP" sz="1100">
              <a:latin typeface="BIZ UDゴシック" panose="020B0400000000000000" pitchFamily="49" charset="-128"/>
              <a:ea typeface="BIZ UDゴシック"/>
            </a:endParaRPr>
          </a:p>
          <a:p>
            <a:pPr>
              <a:lnSpc>
                <a:spcPct val="150000"/>
              </a:lnSpc>
            </a:pP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大阪府橋梁点検要領付録－３：概算工事費算出基準や積算基準等を基に設定</a:t>
            </a:r>
            <a:endParaRPr lang="ja-JP" altLang="en-US" sz="1100">
              <a:latin typeface="BIZ UDゴシック" panose="020B0400000000000000" pitchFamily="49" charset="-128"/>
              <a:ea typeface="BIZ UDゴシック"/>
            </a:endParaRPr>
          </a:p>
        </p:txBody>
      </p:sp>
      <p:grpSp>
        <p:nvGrpSpPr>
          <p:cNvPr id="9" name="グループ化 8">
            <a:extLst>
              <a:ext uri="{FF2B5EF4-FFF2-40B4-BE49-F238E27FC236}">
                <a16:creationId xmlns:a16="http://schemas.microsoft.com/office/drawing/2014/main" id="{741BB9EE-BF41-481A-9B30-EA5BE939965F}"/>
              </a:ext>
            </a:extLst>
          </p:cNvPr>
          <p:cNvGrpSpPr/>
          <p:nvPr/>
        </p:nvGrpSpPr>
        <p:grpSpPr>
          <a:xfrm>
            <a:off x="5673866" y="2167794"/>
            <a:ext cx="2997400" cy="2029802"/>
            <a:chOff x="5673866" y="2167794"/>
            <a:chExt cx="2997400" cy="2029802"/>
          </a:xfrm>
        </p:grpSpPr>
        <p:sp>
          <p:nvSpPr>
            <p:cNvPr id="34" name="正方形/長方形 33">
              <a:extLst>
                <a:ext uri="{FF2B5EF4-FFF2-40B4-BE49-F238E27FC236}">
                  <a16:creationId xmlns:a16="http://schemas.microsoft.com/office/drawing/2014/main" id="{BDE91951-6B16-4014-B62E-7AC7469C8810}"/>
                </a:ext>
              </a:extLst>
            </p:cNvPr>
            <p:cNvSpPr/>
            <p:nvPr/>
          </p:nvSpPr>
          <p:spPr>
            <a:xfrm>
              <a:off x="7654749" y="2736850"/>
              <a:ext cx="981251" cy="2000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9058885-F481-4228-8BBA-E238DD375045}"/>
                </a:ext>
              </a:extLst>
            </p:cNvPr>
            <p:cNvSpPr/>
            <p:nvPr/>
          </p:nvSpPr>
          <p:spPr>
            <a:xfrm>
              <a:off x="6010584" y="3015776"/>
              <a:ext cx="2499257" cy="234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FB84991-968E-4A11-927B-1E23A88A22F0}"/>
                </a:ext>
              </a:extLst>
            </p:cNvPr>
            <p:cNvSpPr/>
            <p:nvPr/>
          </p:nvSpPr>
          <p:spPr>
            <a:xfrm>
              <a:off x="7654748" y="2950991"/>
              <a:ext cx="981251"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05120D13-34E7-4E19-976F-00600DFB51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73866" y="2167794"/>
              <a:ext cx="2997400" cy="2029802"/>
            </a:xfrm>
            <a:prstGeom prst="rect">
              <a:avLst/>
            </a:prstGeom>
          </p:spPr>
        </p:pic>
        <p:sp>
          <p:nvSpPr>
            <p:cNvPr id="14" name="正方形/長方形 13">
              <a:extLst>
                <a:ext uri="{FF2B5EF4-FFF2-40B4-BE49-F238E27FC236}">
                  <a16:creationId xmlns:a16="http://schemas.microsoft.com/office/drawing/2014/main" id="{A3A1B8E6-AF40-438A-90D1-FD41A0E0FB89}"/>
                </a:ext>
              </a:extLst>
            </p:cNvPr>
            <p:cNvSpPr/>
            <p:nvPr/>
          </p:nvSpPr>
          <p:spPr>
            <a:xfrm>
              <a:off x="7654749" y="2736850"/>
              <a:ext cx="981251" cy="20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CE447F57-B9D6-48BF-8E63-B1533CB3F4EC}"/>
              </a:ext>
            </a:extLst>
          </p:cNvPr>
          <p:cNvPicPr>
            <a:picLocks noChangeAspect="1"/>
          </p:cNvPicPr>
          <p:nvPr/>
        </p:nvPicPr>
        <p:blipFill>
          <a:blip r:embed="rId3"/>
          <a:stretch>
            <a:fillRect/>
          </a:stretch>
        </p:blipFill>
        <p:spPr>
          <a:xfrm>
            <a:off x="5703446" y="4506526"/>
            <a:ext cx="3058384" cy="2132391"/>
          </a:xfrm>
          <a:prstGeom prst="rect">
            <a:avLst/>
          </a:prstGeom>
        </p:spPr>
      </p:pic>
      <p:pic>
        <p:nvPicPr>
          <p:cNvPr id="11" name="図 10">
            <a:extLst>
              <a:ext uri="{FF2B5EF4-FFF2-40B4-BE49-F238E27FC236}">
                <a16:creationId xmlns:a16="http://schemas.microsoft.com/office/drawing/2014/main" id="{BB35B732-018A-1B1C-E596-63C9614FF730}"/>
              </a:ext>
            </a:extLst>
          </p:cNvPr>
          <p:cNvPicPr>
            <a:picLocks noChangeAspect="1"/>
          </p:cNvPicPr>
          <p:nvPr/>
        </p:nvPicPr>
        <p:blipFill>
          <a:blip r:embed="rId4"/>
          <a:stretch>
            <a:fillRect/>
          </a:stretch>
        </p:blipFill>
        <p:spPr>
          <a:xfrm>
            <a:off x="6019800" y="4362450"/>
            <a:ext cx="2295525" cy="295275"/>
          </a:xfrm>
          <a:prstGeom prst="rect">
            <a:avLst/>
          </a:prstGeom>
        </p:spPr>
      </p:pic>
      <p:sp>
        <p:nvSpPr>
          <p:cNvPr id="16" name="テキスト ボックス 15">
            <a:extLst>
              <a:ext uri="{FF2B5EF4-FFF2-40B4-BE49-F238E27FC236}">
                <a16:creationId xmlns:a16="http://schemas.microsoft.com/office/drawing/2014/main" id="{0DFD24C6-9407-463E-87B0-45F6040C9457}"/>
              </a:ext>
            </a:extLst>
          </p:cNvPr>
          <p:cNvSpPr txBox="1"/>
          <p:nvPr/>
        </p:nvSpPr>
        <p:spPr>
          <a:xfrm>
            <a:off x="6506308" y="6068068"/>
            <a:ext cx="328936" cy="261610"/>
          </a:xfrm>
          <a:prstGeom prst="rect">
            <a:avLst/>
          </a:prstGeom>
          <a:noFill/>
        </p:spPr>
        <p:txBody>
          <a:bodyPr wrap="none" rtlCol="0">
            <a:spAutoFit/>
          </a:bodyPr>
          <a:lstStyle/>
          <a:p>
            <a:r>
              <a:rPr kumimoji="1" lang="en-US" altLang="ja-JP" sz="1050" dirty="0"/>
              <a:t>50</a:t>
            </a:r>
            <a:endParaRPr kumimoji="1" lang="ja-JP" altLang="en-US" sz="1050" dirty="0"/>
          </a:p>
        </p:txBody>
      </p:sp>
      <p:sp>
        <p:nvSpPr>
          <p:cNvPr id="24" name="テキスト ボックス 23">
            <a:extLst>
              <a:ext uri="{FF2B5EF4-FFF2-40B4-BE49-F238E27FC236}">
                <a16:creationId xmlns:a16="http://schemas.microsoft.com/office/drawing/2014/main" id="{3DD982A1-1B92-455B-86CF-C36FD521115F}"/>
              </a:ext>
            </a:extLst>
          </p:cNvPr>
          <p:cNvSpPr txBox="1"/>
          <p:nvPr/>
        </p:nvSpPr>
        <p:spPr>
          <a:xfrm>
            <a:off x="7256009" y="6050484"/>
            <a:ext cx="322524" cy="253916"/>
          </a:xfrm>
          <a:prstGeom prst="rect">
            <a:avLst/>
          </a:prstGeom>
          <a:noFill/>
        </p:spPr>
        <p:txBody>
          <a:bodyPr wrap="none" rtlCol="0">
            <a:spAutoFit/>
          </a:bodyPr>
          <a:lstStyle/>
          <a:p>
            <a:r>
              <a:rPr lang="en-US" altLang="ja-JP" sz="1050" dirty="0"/>
              <a:t>6</a:t>
            </a:r>
            <a:r>
              <a:rPr kumimoji="1" lang="en-US" altLang="ja-JP" sz="1050" dirty="0"/>
              <a:t>0</a:t>
            </a:r>
            <a:endParaRPr kumimoji="1" lang="ja-JP" altLang="en-US" sz="1050" dirty="0"/>
          </a:p>
        </p:txBody>
      </p:sp>
      <p:sp>
        <p:nvSpPr>
          <p:cNvPr id="25" name="テキスト ボックス 24">
            <a:extLst>
              <a:ext uri="{FF2B5EF4-FFF2-40B4-BE49-F238E27FC236}">
                <a16:creationId xmlns:a16="http://schemas.microsoft.com/office/drawing/2014/main" id="{EB7ECEAA-76E1-4A94-8BED-971C44484A8A}"/>
              </a:ext>
            </a:extLst>
          </p:cNvPr>
          <p:cNvSpPr txBox="1"/>
          <p:nvPr/>
        </p:nvSpPr>
        <p:spPr>
          <a:xfrm>
            <a:off x="8005713" y="6060374"/>
            <a:ext cx="322524" cy="253916"/>
          </a:xfrm>
          <a:prstGeom prst="rect">
            <a:avLst/>
          </a:prstGeom>
          <a:noFill/>
        </p:spPr>
        <p:txBody>
          <a:bodyPr wrap="none" rtlCol="0">
            <a:spAutoFit/>
          </a:bodyPr>
          <a:lstStyle/>
          <a:p>
            <a:r>
              <a:rPr lang="en-US" altLang="ja-JP" sz="1050" dirty="0"/>
              <a:t>7</a:t>
            </a:r>
            <a:r>
              <a:rPr kumimoji="1" lang="en-US" altLang="ja-JP" sz="1050" dirty="0"/>
              <a:t>0</a:t>
            </a:r>
            <a:endParaRPr kumimoji="1" lang="ja-JP" altLang="en-US" sz="1050" dirty="0"/>
          </a:p>
        </p:txBody>
      </p:sp>
    </p:spTree>
    <p:extLst>
      <p:ext uri="{BB962C8B-B14F-4D97-AF65-F5344CB8AC3E}">
        <p14:creationId xmlns:p14="http://schemas.microsoft.com/office/powerpoint/2010/main" val="353101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目標管理水準の最適化</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8</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15" name="表 36">
            <a:extLst>
              <a:ext uri="{FF2B5EF4-FFF2-40B4-BE49-F238E27FC236}">
                <a16:creationId xmlns:a16="http://schemas.microsoft.com/office/drawing/2014/main" id="{D9D0D1D2-313D-CA1D-9273-00718F3578F8}"/>
              </a:ext>
            </a:extLst>
          </p:cNvPr>
          <p:cNvGraphicFramePr>
            <a:graphicFrameLocks noGrp="1"/>
          </p:cNvGraphicFramePr>
          <p:nvPr>
            <p:extLst>
              <p:ext uri="{D42A27DB-BD31-4B8C-83A1-F6EECF244321}">
                <p14:modId xmlns:p14="http://schemas.microsoft.com/office/powerpoint/2010/main" val="2030357284"/>
              </p:ext>
            </p:extLst>
          </p:nvPr>
        </p:nvGraphicFramePr>
        <p:xfrm>
          <a:off x="100013" y="685503"/>
          <a:ext cx="8922067" cy="102108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a:ea typeface="Meiryo UI"/>
                          <a:cs typeface="+mn-cs"/>
                        </a:rPr>
                        <a:t>目標維持管理水準の最適化</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橋梁・舗装</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他施設と比べ管理水準が高水準と判断し、</a:t>
                      </a:r>
                      <a:r>
                        <a:rPr kumimoji="1" lang="ja-JP" altLang="en-US" sz="1100" b="0" u="none" kern="1200">
                          <a:solidFill>
                            <a:schemeClr val="dk1"/>
                          </a:solidFill>
                          <a:latin typeface="Meiryo UI"/>
                          <a:ea typeface="Meiryo UI"/>
                          <a:cs typeface="+mn-cs"/>
                        </a:rPr>
                        <a:t>管理水準を見直し</a:t>
                      </a:r>
                      <a:endParaRPr kumimoji="1" lang="en-US" altLang="ja-JP" sz="1100" b="0" u="none" kern="1200">
                        <a:solidFill>
                          <a:schemeClr val="dk1"/>
                        </a:solidFill>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舗装</a:t>
                      </a: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劣化速度に対応した重点化指標の見直し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健全度の定義の見直しに合わせ、目標管理水準の設定を確認</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（道路）実態に即した重点化指標に見直し</a:t>
                      </a:r>
                    </a:p>
                  </a:txBody>
                  <a:tcPr/>
                </a:tc>
                <a:extLst>
                  <a:ext uri="{0D108BD9-81ED-4DB2-BD59-A6C34878D82A}">
                    <a16:rowId xmlns:a16="http://schemas.microsoft.com/office/drawing/2014/main" val="869575246"/>
                  </a:ext>
                </a:extLst>
              </a:tr>
            </a:tbl>
          </a:graphicData>
        </a:graphic>
      </p:graphicFrame>
      <p:pic>
        <p:nvPicPr>
          <p:cNvPr id="22" name="図 21">
            <a:extLst>
              <a:ext uri="{FF2B5EF4-FFF2-40B4-BE49-F238E27FC236}">
                <a16:creationId xmlns:a16="http://schemas.microsoft.com/office/drawing/2014/main" id="{14FDD30C-7D58-49B1-900C-A37614F725B8}"/>
              </a:ext>
            </a:extLst>
          </p:cNvPr>
          <p:cNvPicPr>
            <a:picLocks noChangeAspect="1"/>
          </p:cNvPicPr>
          <p:nvPr/>
        </p:nvPicPr>
        <p:blipFill>
          <a:blip r:embed="rId2"/>
          <a:stretch>
            <a:fillRect/>
          </a:stretch>
        </p:blipFill>
        <p:spPr>
          <a:xfrm>
            <a:off x="1603519" y="3893326"/>
            <a:ext cx="5398332" cy="1229798"/>
          </a:xfrm>
          <a:prstGeom prst="rect">
            <a:avLst/>
          </a:prstGeom>
        </p:spPr>
      </p:pic>
      <p:sp>
        <p:nvSpPr>
          <p:cNvPr id="25" name="テキスト ボックス 24">
            <a:extLst>
              <a:ext uri="{FF2B5EF4-FFF2-40B4-BE49-F238E27FC236}">
                <a16:creationId xmlns:a16="http://schemas.microsoft.com/office/drawing/2014/main" id="{9D0E9C4D-36FD-4315-BCEA-91473EDC94FF}"/>
              </a:ext>
            </a:extLst>
          </p:cNvPr>
          <p:cNvSpPr txBox="1"/>
          <p:nvPr/>
        </p:nvSpPr>
        <p:spPr>
          <a:xfrm>
            <a:off x="-8739" y="2109756"/>
            <a:ext cx="9030819" cy="1765035"/>
          </a:xfrm>
          <a:prstGeom prst="rect">
            <a:avLst/>
          </a:prstGeom>
          <a:noFill/>
        </p:spPr>
        <p:txBody>
          <a:bodyPr wrap="square" rtlCol="0">
            <a:spAutoFit/>
          </a:bodyPr>
          <a:lstStyle/>
          <a:p>
            <a:pPr marL="146250">
              <a:lnSpc>
                <a:spcPct val="150000"/>
              </a:lnSpc>
              <a:spcBef>
                <a:spcPts val="300"/>
              </a:spcBef>
            </a:pPr>
            <a:r>
              <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rPr>
              <a:t>③目標管理水準の検討（最適化）</a:t>
            </a:r>
            <a:endParaRPr lang="en-US" altLang="ja-JP" sz="1100" u="sng">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ct val="150000"/>
              </a:lnSpc>
              <a:spcBef>
                <a:spcPts val="30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現在の目標管理水準は</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点以上「対策の必要がない状態」　　⇒　高水準</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ct val="150000"/>
              </a:lnSpc>
              <a:spcBef>
                <a:spcPts val="300"/>
              </a:spcBef>
              <a:buFont typeface="Wingdings" panose="05000000000000000000" pitchFamily="2" charset="2"/>
              <a:buChar char="Ø"/>
            </a:pP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50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69</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点は「道路橋の機能に支障が生じていない状態」　　⇒　目標管理水準として設定する上で問題はなし</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ct val="150000"/>
              </a:lnSpc>
              <a:spcBef>
                <a:spcPts val="30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劣化の進行速度は、現計画と比較して、</a:t>
            </a:r>
            <a:r>
              <a:rPr lang="en-US" altLang="ja-JP" sz="1100" b="1" u="sng">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100" b="1" u="sng">
                <a:latin typeface="BIZ UDゴシック" panose="020B0400000000000000" pitchFamily="49" charset="-128"/>
                <a:ea typeface="BIZ UDゴシック" panose="020B0400000000000000" pitchFamily="49" charset="-128"/>
                <a:cs typeface="Meiryo UI" panose="020B0604030504040204" pitchFamily="50" charset="-128"/>
              </a:rPr>
              <a:t>点から</a:t>
            </a:r>
            <a:r>
              <a:rPr lang="en-US" altLang="ja-JP" sz="1100" b="1" u="sng">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100" b="1" u="sng">
                <a:latin typeface="BIZ UDゴシック" panose="020B0400000000000000" pitchFamily="49" charset="-128"/>
                <a:ea typeface="BIZ UDゴシック" panose="020B0400000000000000" pitchFamily="49" charset="-128"/>
                <a:cs typeface="Meiryo UI" panose="020B0604030504040204" pitchFamily="50" charset="-128"/>
              </a:rPr>
              <a:t>点にかけて緩やかになることが判明</a:t>
            </a:r>
            <a:endParaRPr lang="en-US" altLang="ja-JP" sz="1100" b="1" u="sng">
              <a:latin typeface="BIZ UDゴシック" panose="020B0400000000000000" pitchFamily="49" charset="-128"/>
              <a:ea typeface="BIZ UDゴシック" panose="020B0400000000000000" pitchFamily="49" charset="-128"/>
              <a:cs typeface="Meiryo UI" panose="020B0604030504040204" pitchFamily="50" charset="-128"/>
            </a:endParaRPr>
          </a:p>
          <a:p>
            <a:pPr marL="146050" indent="215900">
              <a:lnSpc>
                <a:spcPct val="150000"/>
              </a:lnSpc>
              <a:spcBef>
                <a:spcPts val="30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（主部材（鋼）ではゆるやか、主部材（</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RC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）では若干緩やか）</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46250">
              <a:lnSpc>
                <a:spcPct val="150000"/>
              </a:lnSpc>
              <a:spcBef>
                <a:spcPts val="300"/>
              </a:spcBef>
            </a:pP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評価結果も踏まえ、目標管理水準を</a:t>
            </a:r>
            <a:r>
              <a:rPr lang="en-US" altLang="ja-JP"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点から</a:t>
            </a:r>
            <a:r>
              <a:rPr lang="en-US" altLang="ja-JP"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点へ見直し</a:t>
            </a:r>
          </a:p>
        </p:txBody>
      </p:sp>
      <p:sp>
        <p:nvSpPr>
          <p:cNvPr id="29" name="正方形/長方形 11">
            <a:extLst>
              <a:ext uri="{FF2B5EF4-FFF2-40B4-BE49-F238E27FC236}">
                <a16:creationId xmlns:a16="http://schemas.microsoft.com/office/drawing/2014/main" id="{20B06B61-1D80-4393-874F-514688A8EA91}"/>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grpSp>
        <p:nvGrpSpPr>
          <p:cNvPr id="11" name="グループ化 10">
            <a:extLst>
              <a:ext uri="{FF2B5EF4-FFF2-40B4-BE49-F238E27FC236}">
                <a16:creationId xmlns:a16="http://schemas.microsoft.com/office/drawing/2014/main" id="{7E4A81CA-59C7-4EF7-B069-D4E54600E19A}"/>
              </a:ext>
            </a:extLst>
          </p:cNvPr>
          <p:cNvGrpSpPr/>
          <p:nvPr/>
        </p:nvGrpSpPr>
        <p:grpSpPr>
          <a:xfrm>
            <a:off x="1848009" y="5204609"/>
            <a:ext cx="5317321" cy="1629212"/>
            <a:chOff x="1782219" y="5060091"/>
            <a:chExt cx="5705587" cy="1748176"/>
          </a:xfrm>
        </p:grpSpPr>
        <p:pic>
          <p:nvPicPr>
            <p:cNvPr id="24" name="図 23">
              <a:extLst>
                <a:ext uri="{FF2B5EF4-FFF2-40B4-BE49-F238E27FC236}">
                  <a16:creationId xmlns:a16="http://schemas.microsoft.com/office/drawing/2014/main" id="{5AD194DB-A057-47A7-A8DA-A2E85CCC6A4C}"/>
                </a:ext>
              </a:extLst>
            </p:cNvPr>
            <p:cNvPicPr>
              <a:picLocks noChangeAspect="1"/>
            </p:cNvPicPr>
            <p:nvPr/>
          </p:nvPicPr>
          <p:blipFill>
            <a:blip r:embed="rId3"/>
            <a:stretch>
              <a:fillRect/>
            </a:stretch>
          </p:blipFill>
          <p:spPr>
            <a:xfrm>
              <a:off x="2089474" y="5321701"/>
              <a:ext cx="5398332" cy="1486566"/>
            </a:xfrm>
            <a:prstGeom prst="rect">
              <a:avLst/>
            </a:prstGeom>
          </p:spPr>
        </p:pic>
        <p:sp>
          <p:nvSpPr>
            <p:cNvPr id="32" name="テキスト ボックス 31">
              <a:extLst>
                <a:ext uri="{FF2B5EF4-FFF2-40B4-BE49-F238E27FC236}">
                  <a16:creationId xmlns:a16="http://schemas.microsoft.com/office/drawing/2014/main" id="{B7C50A4F-E2CC-43E4-9857-967C26A9DB03}"/>
                </a:ext>
              </a:extLst>
            </p:cNvPr>
            <p:cNvSpPr txBox="1"/>
            <p:nvPr/>
          </p:nvSpPr>
          <p:spPr>
            <a:xfrm>
              <a:off x="1782219" y="5060091"/>
              <a:ext cx="841650" cy="261610"/>
            </a:xfrm>
            <a:prstGeom prst="rect">
              <a:avLst/>
            </a:prstGeom>
            <a:noFill/>
          </p:spPr>
          <p:txBody>
            <a:bodyPr wrap="square" rtlCol="0">
              <a:spAutoFit/>
            </a:bodyPr>
            <a:lstStyle/>
            <a:p>
              <a:pPr marL="146250">
                <a:spcBef>
                  <a:spcPts val="30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現行</a:t>
              </a:r>
              <a:endParaRPr lang="ja-JP" altLang="en-US" sz="11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12C4E7C3-EB7B-4390-9C74-155D3A57729B}"/>
                </a:ext>
              </a:extLst>
            </p:cNvPr>
            <p:cNvSpPr txBox="1"/>
            <p:nvPr/>
          </p:nvSpPr>
          <p:spPr>
            <a:xfrm>
              <a:off x="4140221" y="5060091"/>
              <a:ext cx="841650" cy="261610"/>
            </a:xfrm>
            <a:prstGeom prst="rect">
              <a:avLst/>
            </a:prstGeom>
            <a:noFill/>
          </p:spPr>
          <p:txBody>
            <a:bodyPr wrap="square" rtlCol="0">
              <a:spAutoFit/>
            </a:bodyPr>
            <a:lstStyle/>
            <a:p>
              <a:pPr marL="146250">
                <a:spcBef>
                  <a:spcPts val="30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改定</a:t>
              </a:r>
              <a:endParaRPr lang="ja-JP" altLang="en-US" sz="11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pSp>
      <p:sp>
        <p:nvSpPr>
          <p:cNvPr id="34" name="コンテンツ プレースホルダー 2">
            <a:extLst>
              <a:ext uri="{FF2B5EF4-FFF2-40B4-BE49-F238E27FC236}">
                <a16:creationId xmlns:a16="http://schemas.microsoft.com/office/drawing/2014/main" id="{E9A758AC-65E3-4C11-924D-216320E3851C}"/>
              </a:ext>
            </a:extLst>
          </p:cNvPr>
          <p:cNvSpPr txBox="1">
            <a:spLocks/>
          </p:cNvSpPr>
          <p:nvPr/>
        </p:nvSpPr>
        <p:spPr bwMode="auto">
          <a:xfrm>
            <a:off x="-38100" y="1764713"/>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■橋梁の目標管理水準の見直し（第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87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目標管理水準の最適化</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70DE7DD-4151-0B86-54D7-C8434E3D959C}"/>
              </a:ext>
            </a:extLst>
          </p:cNvPr>
          <p:cNvSpPr txBox="1">
            <a:spLocks/>
          </p:cNvSpPr>
          <p:nvPr/>
        </p:nvSpPr>
        <p:spPr bwMode="auto">
          <a:xfrm>
            <a:off x="-38100" y="1698209"/>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■舗装の目標管理水準の見直し（第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graphicFrame>
        <p:nvGraphicFramePr>
          <p:cNvPr id="15" name="表 36">
            <a:extLst>
              <a:ext uri="{FF2B5EF4-FFF2-40B4-BE49-F238E27FC236}">
                <a16:creationId xmlns:a16="http://schemas.microsoft.com/office/drawing/2014/main" id="{D9D0D1D2-313D-CA1D-9273-00718F3578F8}"/>
              </a:ext>
            </a:extLst>
          </p:cNvPr>
          <p:cNvGraphicFramePr>
            <a:graphicFrameLocks noGrp="1"/>
          </p:cNvGraphicFramePr>
          <p:nvPr>
            <p:extLst>
              <p:ext uri="{D42A27DB-BD31-4B8C-83A1-F6EECF244321}">
                <p14:modId xmlns:p14="http://schemas.microsoft.com/office/powerpoint/2010/main" val="84222400"/>
              </p:ext>
            </p:extLst>
          </p:nvPr>
        </p:nvGraphicFramePr>
        <p:xfrm>
          <a:off x="100013" y="685503"/>
          <a:ext cx="8922067" cy="102108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a:ea typeface="Meiryo UI"/>
                          <a:cs typeface="+mn-cs"/>
                        </a:rPr>
                        <a:t>目標維持管理水準の最適化</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橋梁・舗装</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他施設と比べ管理水準が高水準と判断し、</a:t>
                      </a:r>
                      <a:r>
                        <a:rPr kumimoji="1" lang="ja-JP" altLang="en-US" sz="1100" b="0" u="none" kern="1200">
                          <a:solidFill>
                            <a:schemeClr val="dk1"/>
                          </a:solidFill>
                          <a:latin typeface="Meiryo UI"/>
                          <a:ea typeface="Meiryo UI"/>
                          <a:cs typeface="+mn-cs"/>
                        </a:rPr>
                        <a:t>管理水準を見直し</a:t>
                      </a:r>
                      <a:endParaRPr kumimoji="1" lang="en-US" altLang="ja-JP" sz="1100" b="0" u="none" kern="1200">
                        <a:solidFill>
                          <a:schemeClr val="dk1"/>
                        </a:solidFill>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舗装</a:t>
                      </a: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劣化速度に対応した重点化指標の見直し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健全度の定義の見直しに合わせ、目標管理水準の設定を確認</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（道路）実態に即した重点化指標に見直し</a:t>
                      </a:r>
                    </a:p>
                  </a:txBody>
                  <a:tcPr/>
                </a:tc>
                <a:extLst>
                  <a:ext uri="{0D108BD9-81ED-4DB2-BD59-A6C34878D82A}">
                    <a16:rowId xmlns:a16="http://schemas.microsoft.com/office/drawing/2014/main" val="869575246"/>
                  </a:ext>
                </a:extLst>
              </a:tr>
            </a:tbl>
          </a:graphicData>
        </a:graphic>
      </p:graphicFrame>
      <p:sp>
        <p:nvSpPr>
          <p:cNvPr id="29" name="テキスト ボックス 28">
            <a:extLst>
              <a:ext uri="{FF2B5EF4-FFF2-40B4-BE49-F238E27FC236}">
                <a16:creationId xmlns:a16="http://schemas.microsoft.com/office/drawing/2014/main" id="{1E8E135C-0654-4F48-AAC8-1B0CEA343C34}"/>
              </a:ext>
            </a:extLst>
          </p:cNvPr>
          <p:cNvSpPr txBox="1"/>
          <p:nvPr/>
        </p:nvSpPr>
        <p:spPr>
          <a:xfrm>
            <a:off x="596900" y="6227958"/>
            <a:ext cx="8101034"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a:latin typeface="Meiryo UI" panose="020B0604030504040204" pitchFamily="50" charset="-128"/>
                <a:ea typeface="Meiryo UI" panose="020B0604030504040204" pitchFamily="50" charset="-128"/>
                <a:cs typeface="Calibri"/>
              </a:rPr>
              <a:t>目標管理水準の最適化にあたっての特筆する視点（基本方針へ反映する要素）</a:t>
            </a:r>
          </a:p>
          <a:p>
            <a:pPr marL="182245" indent="-182245" algn="just">
              <a:lnSpc>
                <a:spcPct val="150000"/>
              </a:lnSpc>
              <a:buFont typeface="Arial" panose="020B0604020202020204" pitchFamily="34" charset="0"/>
              <a:buChar char="•"/>
            </a:pPr>
            <a:r>
              <a:rPr lang="ja-JP" altLang="en-US" sz="1100">
                <a:latin typeface="Meiryo UI"/>
                <a:ea typeface="Meiryo UI"/>
                <a:cs typeface="Calibri"/>
              </a:rPr>
              <a:t>蓄積されたデータに基づき、劣化曲線を精緻化することによって、</a:t>
            </a:r>
            <a:r>
              <a:rPr lang="ja-JP" altLang="en-US" sz="1100" u="sng">
                <a:solidFill>
                  <a:srgbClr val="FF0000"/>
                </a:solidFill>
                <a:latin typeface="Meiryo UI"/>
                <a:ea typeface="Meiryo UI"/>
                <a:cs typeface="Calibri"/>
              </a:rPr>
              <a:t>より最適となる</a:t>
            </a:r>
            <a:r>
              <a:rPr lang="en-US" altLang="ja-JP" sz="1100" u="sng">
                <a:solidFill>
                  <a:srgbClr val="FF0000"/>
                </a:solidFill>
                <a:latin typeface="Meiryo UI"/>
                <a:ea typeface="Meiryo UI"/>
                <a:cs typeface="Calibri"/>
              </a:rPr>
              <a:t>LCC</a:t>
            </a:r>
            <a:r>
              <a:rPr lang="ja-JP" altLang="en-US" sz="1100" u="sng">
                <a:solidFill>
                  <a:srgbClr val="FF0000"/>
                </a:solidFill>
                <a:latin typeface="Meiryo UI"/>
                <a:ea typeface="Meiryo UI"/>
                <a:cs typeface="Calibri"/>
              </a:rPr>
              <a:t>を検証することができたことから、目標管理水準を最適化</a:t>
            </a:r>
          </a:p>
        </p:txBody>
      </p:sp>
      <p:graphicFrame>
        <p:nvGraphicFramePr>
          <p:cNvPr id="31" name="表 30">
            <a:extLst>
              <a:ext uri="{FF2B5EF4-FFF2-40B4-BE49-F238E27FC236}">
                <a16:creationId xmlns:a16="http://schemas.microsoft.com/office/drawing/2014/main" id="{68787D82-897E-48B0-88D9-C5E5FAB136F9}"/>
              </a:ext>
            </a:extLst>
          </p:cNvPr>
          <p:cNvGraphicFramePr>
            <a:graphicFrameLocks noGrp="1"/>
          </p:cNvGraphicFramePr>
          <p:nvPr>
            <p:extLst>
              <p:ext uri="{D42A27DB-BD31-4B8C-83A1-F6EECF244321}">
                <p14:modId xmlns:p14="http://schemas.microsoft.com/office/powerpoint/2010/main" val="3541727964"/>
              </p:ext>
            </p:extLst>
          </p:nvPr>
        </p:nvGraphicFramePr>
        <p:xfrm>
          <a:off x="4301616" y="2930800"/>
          <a:ext cx="4432505" cy="914400"/>
        </p:xfrm>
        <a:graphic>
          <a:graphicData uri="http://schemas.openxmlformats.org/drawingml/2006/table">
            <a:tbl>
              <a:tblPr>
                <a:tableStyleId>{5940675A-B579-460E-94D1-54222C63F5DA}</a:tableStyleId>
              </a:tblPr>
              <a:tblGrid>
                <a:gridCol w="372434">
                  <a:extLst>
                    <a:ext uri="{9D8B030D-6E8A-4147-A177-3AD203B41FA5}">
                      <a16:colId xmlns:a16="http://schemas.microsoft.com/office/drawing/2014/main" val="3492041994"/>
                    </a:ext>
                  </a:extLst>
                </a:gridCol>
                <a:gridCol w="1696846">
                  <a:extLst>
                    <a:ext uri="{9D8B030D-6E8A-4147-A177-3AD203B41FA5}">
                      <a16:colId xmlns:a16="http://schemas.microsoft.com/office/drawing/2014/main" val="4123646197"/>
                    </a:ext>
                  </a:extLst>
                </a:gridCol>
                <a:gridCol w="2363225">
                  <a:extLst>
                    <a:ext uri="{9D8B030D-6E8A-4147-A177-3AD203B41FA5}">
                      <a16:colId xmlns:a16="http://schemas.microsoft.com/office/drawing/2014/main" val="3160974411"/>
                    </a:ext>
                  </a:extLst>
                </a:gridCol>
              </a:tblGrid>
              <a:tr h="236079">
                <a:tc>
                  <a:txBody>
                    <a:bodyPr/>
                    <a:lstStyle/>
                    <a:p>
                      <a:pPr algn="ctr"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分類Ｂ</a:t>
                      </a:r>
                      <a:endParaRPr lang="en-US"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ctr"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大型車交通量が多い道路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algn="ctr"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N7</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相当）</a:t>
                      </a:r>
                      <a:endParaRPr lang="en-US"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l"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損傷の進行が早い道路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algn="l"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（需要が非常に高い道路）</a:t>
                      </a:r>
                    </a:p>
                  </a:txBody>
                  <a:tcPr marL="0" marR="0" marT="0" marB="0" anchor="ctr">
                    <a:solidFill>
                      <a:srgbClr val="EE9A96"/>
                    </a:solidFill>
                  </a:tcPr>
                </a:tc>
                <a:extLst>
                  <a:ext uri="{0D108BD9-81ED-4DB2-BD59-A6C34878D82A}">
                    <a16:rowId xmlns:a16="http://schemas.microsoft.com/office/drawing/2014/main" val="2035389719"/>
                  </a:ext>
                </a:extLst>
              </a:tr>
              <a:tr h="250880">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分類</a:t>
                      </a:r>
                      <a:r>
                        <a:rPr lang="ja-JP" altLang="en-US" sz="1000" u="none" strike="noStrike">
                          <a:solidFill>
                            <a:schemeClr val="tx1"/>
                          </a:solidFill>
                          <a:effectLst/>
                          <a:latin typeface="BIZ UDゴシック" panose="020B0400000000000000" pitchFamily="49" charset="-128"/>
                          <a:ea typeface="BIZ UDゴシック" panose="020B0400000000000000" pitchFamily="49" charset="-128"/>
                        </a:rPr>
                        <a:t>Ｃ</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rowSpan="2">
                  <a:txBody>
                    <a:bodyPr/>
                    <a:lstStyle/>
                    <a:p>
                      <a:pPr marL="36000" marR="0" lvl="0" indent="0" algn="ctr" defTabSz="914377"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大型車交通量が少ない道路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a:txBody>
                    <a:bodyPr/>
                    <a:lstStyle/>
                    <a:p>
                      <a:pPr marL="36000" algn="l" fontAlgn="ctr"/>
                      <a:r>
                        <a:rPr lang="ja-JP" altLang="en-US" sz="1000" u="none" strike="noStrike">
                          <a:solidFill>
                            <a:schemeClr val="tx1"/>
                          </a:solidFill>
                          <a:effectLst/>
                          <a:latin typeface="BIZ UDゴシック" panose="020B0400000000000000" pitchFamily="49" charset="-128"/>
                          <a:ea typeface="BIZ UDゴシック" panose="020B0400000000000000" pitchFamily="49" charset="-128"/>
                        </a:rPr>
                        <a:t>Ｃ</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１</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損傷の進行が緩やかな道路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algn="l"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（需要が高い道路）概ね市街地に該当</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3894609697"/>
                  </a:ext>
                </a:extLst>
              </a:tr>
              <a:tr h="250880">
                <a:tc vMerge="1">
                  <a:txBody>
                    <a:bodyPr/>
                    <a:lstStyle/>
                    <a:p>
                      <a:pPr algn="ctr" fontAlgn="ct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vMerge="1">
                  <a:txBody>
                    <a:bodyPr/>
                    <a:lstStyle/>
                    <a:p>
                      <a:pPr marL="36000" algn="l" fontAlgn="ct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000" u="none" strike="noStrike">
                          <a:solidFill>
                            <a:schemeClr val="tx1"/>
                          </a:solidFill>
                          <a:effectLst/>
                          <a:latin typeface="BIZ UDゴシック" panose="020B0400000000000000" pitchFamily="49" charset="-128"/>
                          <a:ea typeface="BIZ UDゴシック" panose="020B0400000000000000" pitchFamily="49" charset="-128"/>
                        </a:rPr>
                        <a:t>Ｃ２</a:t>
                      </a:r>
                      <a:r>
                        <a:rPr lang="en-US" altLang="ja-JP" sz="100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損傷の進行が緩やかな道路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（需要が低い道路）概ね山間部に該当</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5">
                        <a:lumMod val="20000"/>
                        <a:lumOff val="80000"/>
                      </a:schemeClr>
                    </a:solidFill>
                  </a:tcPr>
                </a:tc>
                <a:extLst>
                  <a:ext uri="{0D108BD9-81ED-4DB2-BD59-A6C34878D82A}">
                    <a16:rowId xmlns:a16="http://schemas.microsoft.com/office/drawing/2014/main" val="2754496800"/>
                  </a:ext>
                </a:extLst>
              </a:tr>
            </a:tbl>
          </a:graphicData>
        </a:graphic>
      </p:graphicFrame>
      <p:sp>
        <p:nvSpPr>
          <p:cNvPr id="32" name="テキスト ボックス 31">
            <a:extLst>
              <a:ext uri="{FF2B5EF4-FFF2-40B4-BE49-F238E27FC236}">
                <a16:creationId xmlns:a16="http://schemas.microsoft.com/office/drawing/2014/main" id="{8D20DBB7-F767-4D79-A47A-646C131C051C}"/>
              </a:ext>
            </a:extLst>
          </p:cNvPr>
          <p:cNvSpPr txBox="1"/>
          <p:nvPr/>
        </p:nvSpPr>
        <p:spPr>
          <a:xfrm>
            <a:off x="4263263" y="2020046"/>
            <a:ext cx="4084313" cy="769441"/>
          </a:xfrm>
          <a:prstGeom prst="rect">
            <a:avLst/>
          </a:prstGeom>
          <a:noFill/>
        </p:spPr>
        <p:txBody>
          <a:bodyPr wrap="square" rtlCol="0">
            <a:spAutoFit/>
          </a:bodyPr>
          <a:lstStyle/>
          <a:p>
            <a:pPr eaLnBrk="1" hangingPunct="1">
              <a:spcBef>
                <a:spcPts val="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②道路分類の設定</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国の損傷の進行に応じた道路分類「分類</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B</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」に区分</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については、需要の大小、地形、交通量から</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C1(</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市街地</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と</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C2(</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山間部</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に細分化し、路線の重要度を位置付け</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3E61EF53-EBE9-4F87-9BB0-317EF902F081}"/>
              </a:ext>
            </a:extLst>
          </p:cNvPr>
          <p:cNvSpPr txBox="1"/>
          <p:nvPr/>
        </p:nvSpPr>
        <p:spPr>
          <a:xfrm>
            <a:off x="100013" y="2020046"/>
            <a:ext cx="4084313" cy="1785104"/>
          </a:xfrm>
          <a:prstGeom prst="rect">
            <a:avLst/>
          </a:prstGeom>
          <a:noFill/>
        </p:spPr>
        <p:txBody>
          <a:bodyPr wrap="square" rtlCol="0">
            <a:spAutoFit/>
          </a:bodyPr>
          <a:lstStyle/>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①現状</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舗装はこれまでの</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10</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年間で損傷箇所が増加</a:t>
            </a: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平均値が低下、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MCI3</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未満</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限界管理水準</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が現存）</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・・舗装の健全性</a:t>
            </a: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劣化予測式から令和</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7</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年には</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MCI5</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未満が全体の</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5</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割程度となる予測（今後も低下傾向）</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目標管理水準</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重要度大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 5.0</a:t>
            </a: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重要度中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 4.0</a:t>
            </a: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重要度小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 3.0</a:t>
            </a:r>
          </a:p>
        </p:txBody>
      </p:sp>
      <p:sp>
        <p:nvSpPr>
          <p:cNvPr id="34" name="テキスト ボックス 33">
            <a:extLst>
              <a:ext uri="{FF2B5EF4-FFF2-40B4-BE49-F238E27FC236}">
                <a16:creationId xmlns:a16="http://schemas.microsoft.com/office/drawing/2014/main" id="{D82EF910-4176-401E-8FC3-F886BA961C42}"/>
              </a:ext>
            </a:extLst>
          </p:cNvPr>
          <p:cNvSpPr txBox="1"/>
          <p:nvPr/>
        </p:nvSpPr>
        <p:spPr>
          <a:xfrm>
            <a:off x="100013" y="3746929"/>
            <a:ext cx="5636579" cy="769441"/>
          </a:xfrm>
          <a:prstGeom prst="rect">
            <a:avLst/>
          </a:prstGeom>
          <a:noFill/>
        </p:spPr>
        <p:txBody>
          <a:bodyPr wrap="square" rtlCol="0">
            <a:spAutoFit/>
          </a:bodyPr>
          <a:lstStyle/>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③目標管理水準の設定</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劣化予測を活用し、</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を算出</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B</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C1</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では、</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MCI4</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を管理水準にすることが最も経済的</a:t>
            </a: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C2</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では、</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MCI3</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を管理水準とするのが妥当</a:t>
            </a:r>
          </a:p>
        </p:txBody>
      </p:sp>
      <p:sp>
        <p:nvSpPr>
          <p:cNvPr id="36" name="Text Box 5">
            <a:extLst>
              <a:ext uri="{FF2B5EF4-FFF2-40B4-BE49-F238E27FC236}">
                <a16:creationId xmlns:a16="http://schemas.microsoft.com/office/drawing/2014/main" id="{43A00161-3CF7-4534-9331-E1F3D586E40F}"/>
              </a:ext>
            </a:extLst>
          </p:cNvPr>
          <p:cNvSpPr txBox="1">
            <a:spLocks noChangeArrowheads="1"/>
          </p:cNvSpPr>
          <p:nvPr/>
        </p:nvSpPr>
        <p:spPr bwMode="auto">
          <a:xfrm>
            <a:off x="-206373" y="4503040"/>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 分類Ｂの路線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7" name="Text Box 5">
            <a:extLst>
              <a:ext uri="{FF2B5EF4-FFF2-40B4-BE49-F238E27FC236}">
                <a16:creationId xmlns:a16="http://schemas.microsoft.com/office/drawing/2014/main" id="{8B074E01-7594-49F9-AAB9-AE397D5420F1}"/>
              </a:ext>
            </a:extLst>
          </p:cNvPr>
          <p:cNvSpPr txBox="1">
            <a:spLocks noChangeArrowheads="1"/>
          </p:cNvSpPr>
          <p:nvPr/>
        </p:nvSpPr>
        <p:spPr bwMode="auto">
          <a:xfrm>
            <a:off x="2789420" y="4503039"/>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2 </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2" name="Text Box 5">
            <a:extLst>
              <a:ext uri="{FF2B5EF4-FFF2-40B4-BE49-F238E27FC236}">
                <a16:creationId xmlns:a16="http://schemas.microsoft.com/office/drawing/2014/main" id="{09C001F4-36C1-46DA-88B4-8B0EE882181F}"/>
              </a:ext>
            </a:extLst>
          </p:cNvPr>
          <p:cNvSpPr txBox="1">
            <a:spLocks noChangeArrowheads="1"/>
          </p:cNvSpPr>
          <p:nvPr/>
        </p:nvSpPr>
        <p:spPr bwMode="auto">
          <a:xfrm>
            <a:off x="5892787" y="4503544"/>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3 </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分類Ｃ２の路線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2" name="正方形/長方形 11">
            <a:extLst>
              <a:ext uri="{FF2B5EF4-FFF2-40B4-BE49-F238E27FC236}">
                <a16:creationId xmlns:a16="http://schemas.microsoft.com/office/drawing/2014/main" id="{06DB4786-75BB-4C10-B58F-7A5FE1078DFD}"/>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pic>
        <p:nvPicPr>
          <p:cNvPr id="2" name="図 1" descr="グラフ, 折れ線グラフ&#10;&#10;説明は自動で生成されたものです">
            <a:extLst>
              <a:ext uri="{FF2B5EF4-FFF2-40B4-BE49-F238E27FC236}">
                <a16:creationId xmlns:a16="http://schemas.microsoft.com/office/drawing/2014/main" id="{6FFC31D1-A820-F435-EA28-35EF64743BEE}"/>
              </a:ext>
            </a:extLst>
          </p:cNvPr>
          <p:cNvPicPr>
            <a:picLocks noChangeAspect="1"/>
          </p:cNvPicPr>
          <p:nvPr/>
        </p:nvPicPr>
        <p:blipFill>
          <a:blip r:embed="rId2"/>
          <a:stretch>
            <a:fillRect/>
          </a:stretch>
        </p:blipFill>
        <p:spPr>
          <a:xfrm>
            <a:off x="97970" y="4745251"/>
            <a:ext cx="9037865" cy="1335340"/>
          </a:xfrm>
          <a:prstGeom prst="rect">
            <a:avLst/>
          </a:prstGeom>
        </p:spPr>
      </p:pic>
      <p:pic>
        <p:nvPicPr>
          <p:cNvPr id="3" name="図 2" descr="アイコン&#10;&#10;説明は自動で生成されたものです">
            <a:extLst>
              <a:ext uri="{FF2B5EF4-FFF2-40B4-BE49-F238E27FC236}">
                <a16:creationId xmlns:a16="http://schemas.microsoft.com/office/drawing/2014/main" id="{07371A0D-1B13-88C7-9B65-DDBDB3E2519E}"/>
              </a:ext>
            </a:extLst>
          </p:cNvPr>
          <p:cNvPicPr>
            <a:picLocks noChangeAspect="1"/>
          </p:cNvPicPr>
          <p:nvPr/>
        </p:nvPicPr>
        <p:blipFill>
          <a:blip r:embed="rId3"/>
          <a:stretch>
            <a:fillRect/>
          </a:stretch>
        </p:blipFill>
        <p:spPr>
          <a:xfrm>
            <a:off x="8222796" y="4516211"/>
            <a:ext cx="903515" cy="1164772"/>
          </a:xfrm>
          <a:prstGeom prst="rect">
            <a:avLst/>
          </a:prstGeom>
        </p:spPr>
      </p:pic>
      <p:graphicFrame>
        <p:nvGraphicFramePr>
          <p:cNvPr id="20" name="表 8">
            <a:extLst>
              <a:ext uri="{FF2B5EF4-FFF2-40B4-BE49-F238E27FC236}">
                <a16:creationId xmlns:a16="http://schemas.microsoft.com/office/drawing/2014/main" id="{A5E596B9-A1E5-4118-A56A-E133A5BE876D}"/>
              </a:ext>
            </a:extLst>
          </p:cNvPr>
          <p:cNvGraphicFramePr>
            <a:graphicFrameLocks noGrp="1"/>
          </p:cNvGraphicFramePr>
          <p:nvPr>
            <p:extLst>
              <p:ext uri="{D42A27DB-BD31-4B8C-83A1-F6EECF244321}">
                <p14:modId xmlns:p14="http://schemas.microsoft.com/office/powerpoint/2010/main" val="1274222157"/>
              </p:ext>
            </p:extLst>
          </p:nvPr>
        </p:nvGraphicFramePr>
        <p:xfrm>
          <a:off x="1730602" y="3183764"/>
          <a:ext cx="2501957" cy="627480"/>
        </p:xfrm>
        <a:graphic>
          <a:graphicData uri="http://schemas.openxmlformats.org/drawingml/2006/table">
            <a:tbl>
              <a:tblPr firstRow="1" bandRow="1">
                <a:tableStyleId>{5C22544A-7EE6-4342-B048-85BDC9FD1C3A}</a:tableStyleId>
              </a:tblPr>
              <a:tblGrid>
                <a:gridCol w="707459">
                  <a:extLst>
                    <a:ext uri="{9D8B030D-6E8A-4147-A177-3AD203B41FA5}">
                      <a16:colId xmlns:a16="http://schemas.microsoft.com/office/drawing/2014/main" val="3418204257"/>
                    </a:ext>
                  </a:extLst>
                </a:gridCol>
                <a:gridCol w="1794498">
                  <a:extLst>
                    <a:ext uri="{9D8B030D-6E8A-4147-A177-3AD203B41FA5}">
                      <a16:colId xmlns:a16="http://schemas.microsoft.com/office/drawing/2014/main" val="4191404183"/>
                    </a:ext>
                  </a:extLst>
                </a:gridCol>
              </a:tblGrid>
              <a:tr h="0">
                <a:tc>
                  <a:txBody>
                    <a:bodyPr/>
                    <a:lstStyle/>
                    <a:p>
                      <a:pPr algn="ctr"/>
                      <a:r>
                        <a:rPr lang="en-US" altLang="ja-JP"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高速道路並みの管理</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919934"/>
                  </a:ext>
                </a:extLst>
              </a:tr>
              <a:tr h="0">
                <a:tc>
                  <a:txBody>
                    <a:bodyPr/>
                    <a:lstStyle/>
                    <a:p>
                      <a:pPr algn="ctr"/>
                      <a:r>
                        <a:rPr lang="en-US" altLang="ja-JP"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MCI</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lang="en-US" altLang="ja-JP" sz="900" b="0" dirty="0">
                          <a:solidFill>
                            <a:schemeClr val="tx1"/>
                          </a:solidFill>
                          <a:latin typeface="BIZ UDゴシック" panose="020B0400000000000000" pitchFamily="49" charset="-128"/>
                          <a:ea typeface="BIZ UDゴシック" panose="020B0400000000000000" pitchFamily="49" charset="-128"/>
                        </a:rPr>
                        <a:t>5</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a:solidFill>
                            <a:schemeClr val="tx1"/>
                          </a:solidFill>
                          <a:latin typeface="BIZ UDゴシック" panose="020B0400000000000000" pitchFamily="49" charset="-128"/>
                          <a:ea typeface="BIZ UDゴシック" panose="020B0400000000000000" pitchFamily="49" charset="-128"/>
                        </a:rPr>
                        <a:t>幹線道路の管理</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439926"/>
                  </a:ext>
                </a:extLst>
              </a:tr>
              <a:tr h="0">
                <a:tc>
                  <a:txBody>
                    <a:bodyPr/>
                    <a:lstStyle/>
                    <a:p>
                      <a:pPr algn="ctr"/>
                      <a:r>
                        <a:rPr lang="en-US" altLang="ja-JP" sz="900" b="0" dirty="0">
                          <a:solidFill>
                            <a:schemeClr val="tx1"/>
                          </a:solidFill>
                          <a:latin typeface="BIZ UDゴシック" panose="020B0400000000000000" pitchFamily="49" charset="-128"/>
                          <a:ea typeface="BIZ UDゴシック" panose="020B0400000000000000" pitchFamily="49" charset="-128"/>
                        </a:rPr>
                        <a:t>3</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MCI</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ts val="0"/>
                        </a:spcBef>
                      </a:pP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道路を安全に供用できる最低限度</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691987"/>
                  </a:ext>
                </a:extLst>
              </a:tr>
            </a:tbl>
          </a:graphicData>
        </a:graphic>
      </p:graphicFrame>
    </p:spTree>
    <p:extLst>
      <p:ext uri="{BB962C8B-B14F-4D97-AF65-F5344CB8AC3E}">
        <p14:creationId xmlns:p14="http://schemas.microsoft.com/office/powerpoint/2010/main" val="7934977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EA3F2BC752A1428EE07E9272CDF94E" ma:contentTypeVersion="4" ma:contentTypeDescription="新しいドキュメントを作成します。" ma:contentTypeScope="" ma:versionID="55b10cc85b25a2a3f4e6990cf4a70f8b">
  <xsd:schema xmlns:xsd="http://www.w3.org/2001/XMLSchema" xmlns:xs="http://www.w3.org/2001/XMLSchema" xmlns:p="http://schemas.microsoft.com/office/2006/metadata/properties" xmlns:ns2="f255de00-f374-4f80-95fe-1db519cb37fd" targetNamespace="http://schemas.microsoft.com/office/2006/metadata/properties" ma:root="true" ma:fieldsID="a88a76df7d3f05e4024ef00dd6709c69" ns2:_="">
    <xsd:import namespace="f255de00-f374-4f80-95fe-1db519cb37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5de00-f374-4f80-95fe-1db519cb3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5B11B18-EFF9-4CB1-BD1A-A4BFA04EF17F}">
  <ds:schemaRef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f255de00-f374-4f80-95fe-1db519cb37fd"/>
    <ds:schemaRef ds:uri="http://purl.org/dc/dcmitype/"/>
  </ds:schemaRefs>
</ds:datastoreItem>
</file>

<file path=customXml/itemProps2.xml><?xml version="1.0" encoding="utf-8"?>
<ds:datastoreItem xmlns:ds="http://schemas.openxmlformats.org/officeDocument/2006/customXml" ds:itemID="{33FD9F51-36B7-4FAE-AF10-AF27ACFB2756}">
  <ds:schemaRefs>
    <ds:schemaRef ds:uri="f255de00-f374-4f80-95fe-1db519cb3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4.xml><?xml version="1.0" encoding="utf-8"?>
<ds:datastoreItem xmlns:ds="http://schemas.openxmlformats.org/officeDocument/2006/customXml" ds:itemID="{3D2CC6DC-F14A-4712-8106-7AAC5953657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145</TotalTime>
  <Words>14161</Words>
  <Application>Microsoft Office PowerPoint</Application>
  <PresentationFormat>画面に合わせる (4:3)</PresentationFormat>
  <Paragraphs>921</Paragraphs>
  <Slides>39</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39</vt:i4>
      </vt:variant>
    </vt:vector>
  </HeadingPairs>
  <TitlesOfParts>
    <vt:vector size="53" baseType="lpstr">
      <vt:lpstr>BIZ UDPゴシック</vt:lpstr>
      <vt:lpstr>BIZ UDゴシック</vt:lpstr>
      <vt:lpstr>Meiryo UI</vt:lpstr>
      <vt:lpstr>MS PGothic</vt:lpstr>
      <vt:lpstr>MS PGothic</vt:lpstr>
      <vt:lpstr>MS Mincho</vt:lpstr>
      <vt:lpstr>UD デジタル 教科書体 NK-B</vt:lpstr>
      <vt:lpstr>UD デジタル 教科書体 NK-R</vt:lpstr>
      <vt:lpstr>メイリオ</vt:lpstr>
      <vt:lpstr>Arial</vt:lpstr>
      <vt:lpstr>Calibri</vt:lpstr>
      <vt:lpstr>Georgia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48</cp:revision>
  <cp:lastPrinted>2024-08-09T01:13:10Z</cp:lastPrinted>
  <dcterms:created xsi:type="dcterms:W3CDTF">2013-03-26T10:27:51Z</dcterms:created>
  <dcterms:modified xsi:type="dcterms:W3CDTF">2024-11-07T02:16:33Z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0x010100D7EA3F2BC752A1428EE07E9272CDF94E</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