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4" r:id="rId2"/>
    <p:sldId id="355" r:id="rId3"/>
    <p:sldId id="356"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9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30733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641499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229874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159802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1015896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253690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66504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411159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206521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3315999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EE8981-FD21-42F6-8311-13306FFE6094}"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65010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E8981-FD21-42F6-8311-13306FFE6094}"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C9401-8E4B-42A4-8077-510F8FEA86E7}" type="slidenum">
              <a:rPr kumimoji="1" lang="ja-JP" altLang="en-US" smtClean="0"/>
              <a:t>‹#›</a:t>
            </a:fld>
            <a:endParaRPr kumimoji="1" lang="ja-JP" altLang="en-US"/>
          </a:p>
        </p:txBody>
      </p:sp>
    </p:spTree>
    <p:extLst>
      <p:ext uri="{BB962C8B-B14F-4D97-AF65-F5344CB8AC3E}">
        <p14:creationId xmlns:p14="http://schemas.microsoft.com/office/powerpoint/2010/main" val="5925197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7"/>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第８章ー１　計画の策定にあたって</a:t>
            </a:r>
          </a:p>
        </p:txBody>
      </p:sp>
      <p:sp>
        <p:nvSpPr>
          <p:cNvPr id="8" name="テキスト ボックス 7">
            <a:extLst>
              <a:ext uri="{FF2B5EF4-FFF2-40B4-BE49-F238E27FC236}">
                <a16:creationId xmlns:a16="http://schemas.microsoft.com/office/drawing/2014/main" id="{BA7ACD29-07FE-4A9B-B9EE-354FAC094702}"/>
              </a:ext>
            </a:extLst>
          </p:cNvPr>
          <p:cNvSpPr txBox="1"/>
          <p:nvPr/>
        </p:nvSpPr>
        <p:spPr>
          <a:xfrm>
            <a:off x="175466" y="3706616"/>
            <a:ext cx="8280920"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２０２５（令和７）年度を初年度とし、２０２９（令和１１）年度を目標とする５年間を見据えた計画。</a:t>
            </a:r>
            <a:endParaRPr lang="en-US" altLang="ja-JP" sz="1100"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9EDC2F25-9AF5-4D07-B8ED-CB29A3940B73}"/>
              </a:ext>
            </a:extLst>
          </p:cNvPr>
          <p:cNvSpPr txBox="1"/>
          <p:nvPr/>
        </p:nvSpPr>
        <p:spPr>
          <a:xfrm>
            <a:off x="207762" y="3337284"/>
            <a:ext cx="5317175"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　計画期間</a:t>
            </a:r>
          </a:p>
        </p:txBody>
      </p:sp>
      <p:sp>
        <p:nvSpPr>
          <p:cNvPr id="9" name="テキスト ボックス 8">
            <a:extLst>
              <a:ext uri="{FF2B5EF4-FFF2-40B4-BE49-F238E27FC236}">
                <a16:creationId xmlns:a16="http://schemas.microsoft.com/office/drawing/2014/main" id="{6B4BECFF-CCAC-45A2-94F6-170110809B02}"/>
              </a:ext>
            </a:extLst>
          </p:cNvPr>
          <p:cNvSpPr txBox="1"/>
          <p:nvPr/>
        </p:nvSpPr>
        <p:spPr>
          <a:xfrm>
            <a:off x="207762" y="4086181"/>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　計画の位置づけ（子ども計画との整合性）</a:t>
            </a:r>
          </a:p>
        </p:txBody>
      </p:sp>
      <p:sp>
        <p:nvSpPr>
          <p:cNvPr id="13" name="テキスト ボックス 12">
            <a:extLst>
              <a:ext uri="{FF2B5EF4-FFF2-40B4-BE49-F238E27FC236}">
                <a16:creationId xmlns:a16="http://schemas.microsoft.com/office/drawing/2014/main" id="{97307D01-28E8-4131-8ED6-857CDCA6520E}"/>
              </a:ext>
            </a:extLst>
          </p:cNvPr>
          <p:cNvSpPr txBox="1"/>
          <p:nvPr/>
        </p:nvSpPr>
        <p:spPr>
          <a:xfrm>
            <a:off x="326254" y="4458114"/>
            <a:ext cx="8710241" cy="2069797"/>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子ども・子育て支援法第６２条第２項第５号（令和８年４月１日以降は第６号）に基づく都道府県社会的養育推進計画として大阪府子ども計画に包含</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endParaRPr lang="en-US" altLang="ja-JP" sz="1050" dirty="0">
              <a:latin typeface="ＭＳ ゴシック" panose="020B0609070205080204" pitchFamily="49" charset="-128"/>
              <a:ea typeface="ＭＳ ゴシック" panose="020B0609070205080204" pitchFamily="49" charset="-128"/>
            </a:endParaRPr>
          </a:p>
          <a:p>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参考</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子ども・子育て支援法抜粋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第六十二条　都道府県は、基本指針に即して、五年を一期とする教育・保育及び地域子ども・子育て支援事業の提供体制の確保その他この　　</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法律に基づく業務の円滑な実施に関する計画（以下「都道府県子ども・子育て支援事業支援計画」という。）を定めるものとする。</a:t>
            </a:r>
          </a:p>
          <a:p>
            <a:pPr indent="-720000"/>
            <a:r>
              <a:rPr lang="en-US" altLang="ja-JP" sz="1050" dirty="0">
                <a:latin typeface="ＭＳ ゴシック" panose="020B0609070205080204" pitchFamily="49" charset="-128"/>
                <a:ea typeface="ＭＳ ゴシック" panose="020B0609070205080204" pitchFamily="49" charset="-128"/>
              </a:rPr>
              <a:t>  </a:t>
            </a:r>
            <a:r>
              <a:rPr lang="ja-JP" altLang="en-US" sz="1050" dirty="0">
                <a:latin typeface="ＭＳ ゴシック" panose="020B0609070205080204" pitchFamily="49" charset="-128"/>
                <a:ea typeface="ＭＳ ゴシック" panose="020B0609070205080204" pitchFamily="49" charset="-128"/>
              </a:rPr>
              <a:t>２　都道府県子ども・子育て支援事業支援計画においては、次に掲げる事項を定めるものとする。</a:t>
            </a:r>
            <a:endParaRPr lang="en-US" altLang="ja-JP" sz="1050" dirty="0">
              <a:latin typeface="ＭＳ ゴシック" panose="020B0609070205080204" pitchFamily="49" charset="-128"/>
              <a:ea typeface="ＭＳ ゴシック" panose="020B0609070205080204" pitchFamily="49" charset="-128"/>
            </a:endParaRPr>
          </a:p>
          <a:p>
            <a:pPr indent="-720000"/>
            <a:r>
              <a:rPr lang="ja-JP" altLang="en-US" sz="1050" dirty="0">
                <a:latin typeface="ＭＳ ゴシック" panose="020B0609070205080204" pitchFamily="49" charset="-128"/>
                <a:ea typeface="ＭＳ ゴシック" panose="020B0609070205080204" pitchFamily="49" charset="-128"/>
              </a:rPr>
              <a:t>   （中略）</a:t>
            </a:r>
          </a:p>
          <a:p>
            <a:pPr indent="-720000"/>
            <a:r>
              <a:rPr lang="ja-JP" altLang="en-US" sz="1050" dirty="0">
                <a:latin typeface="ＭＳ ゴシック" panose="020B0609070205080204" pitchFamily="49" charset="-128"/>
                <a:ea typeface="ＭＳ ゴシック" panose="020B0609070205080204" pitchFamily="49" charset="-128"/>
              </a:rPr>
              <a:t>  五　保護を要する子どもの養育環境の整備　（後略）</a:t>
            </a:r>
            <a:endParaRPr lang="en-US" altLang="ja-JP" sz="1050" dirty="0">
              <a:latin typeface="ＭＳ ゴシック" panose="020B0609070205080204" pitchFamily="49" charset="-128"/>
              <a:ea typeface="ＭＳ ゴシック" panose="020B0609070205080204" pitchFamily="49" charset="-128"/>
            </a:endParaRPr>
          </a:p>
          <a:p>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zh-TW" altLang="en-US" sz="1050" dirty="0">
                <a:latin typeface="ＭＳ ゴシック" panose="020B0609070205080204" pitchFamily="49" charset="-128"/>
                <a:ea typeface="ＭＳ ゴシック" panose="020B0609070205080204" pitchFamily="49" charset="-128"/>
              </a:rPr>
              <a:t>次世代育成支援対策推進法第９条第１項</a:t>
            </a:r>
            <a:r>
              <a:rPr lang="ja-JP" altLang="en-US" sz="1050" dirty="0">
                <a:latin typeface="ＭＳ ゴシック" panose="020B0609070205080204" pitchFamily="49" charset="-128"/>
                <a:ea typeface="ＭＳ ゴシック" panose="020B0609070205080204" pitchFamily="49" charset="-128"/>
              </a:rPr>
              <a:t>に規定する都道府県行動計画においても「保護を要する子どもの養育環境の整備」を策定する</a:t>
            </a:r>
            <a:endParaRPr lang="en-US" altLang="ja-JP" sz="1050" dirty="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ことができるとされている。</a:t>
            </a:r>
            <a:endParaRPr lang="en-US" altLang="ja-JP" sz="11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2F6E2B40-1FB7-4578-AE55-71EA498A4B2E}"/>
              </a:ext>
            </a:extLst>
          </p:cNvPr>
          <p:cNvSpPr txBox="1"/>
          <p:nvPr/>
        </p:nvSpPr>
        <p:spPr>
          <a:xfrm>
            <a:off x="207762" y="419524"/>
            <a:ext cx="6794714"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（１）　計画の基本的方向性</a:t>
            </a:r>
          </a:p>
        </p:txBody>
      </p:sp>
      <p:sp>
        <p:nvSpPr>
          <p:cNvPr id="11" name="テキスト ボックス 10">
            <a:extLst>
              <a:ext uri="{FF2B5EF4-FFF2-40B4-BE49-F238E27FC236}">
                <a16:creationId xmlns:a16="http://schemas.microsoft.com/office/drawing/2014/main" id="{2A323C7F-6C48-437B-AE7C-1F38134736DF}"/>
              </a:ext>
            </a:extLst>
          </p:cNvPr>
          <p:cNvSpPr txBox="1"/>
          <p:nvPr/>
        </p:nvSpPr>
        <p:spPr>
          <a:xfrm>
            <a:off x="326255" y="788857"/>
            <a:ext cx="8710241" cy="2462213"/>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これまで、大阪府では、第三次計画に基づき、実父母や親族等を養育者とする環境を最優先として、家庭での養育が困難または適当でない場合は、里親家庭等による「家庭における養育環境と同様の養育環境」による養育を推進するとともに、児童養護施設等の小規模かつ地域分散化等の取組みを進め、施設による「できる限り良好な家庭的環境」を整備してきました。本計画においてもその基本的方向性が変わるものではなく、令和４年改正児童福祉法等の内容も踏まえ、一層の取組推進が求められているものです。</a:t>
            </a:r>
          </a:p>
          <a:p>
            <a:r>
              <a:rPr lang="ja-JP" altLang="en-US" sz="1100" dirty="0">
                <a:latin typeface="ＭＳ ゴシック" panose="020B0609070205080204" pitchFamily="49" charset="-128"/>
                <a:ea typeface="ＭＳ ゴシック" panose="020B0609070205080204" pitchFamily="49" charset="-128"/>
              </a:rPr>
              <a:t>　そこで、大阪府では第４次計画の策定にあたり、以下の第３次計画の理念を引き継ぐこととします。</a:t>
            </a:r>
            <a:endParaRPr lang="en-US" altLang="ja-JP" sz="1100" dirty="0">
              <a:latin typeface="ＭＳ ゴシック" panose="020B0609070205080204" pitchFamily="49" charset="-128"/>
              <a:ea typeface="ＭＳ ゴシック" panose="020B0609070205080204" pitchFamily="49" charset="-128"/>
            </a:endParaRP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「あらゆる子どもが権利の主体として尊重され、社会的養育におけるすべての主体が「子どもの最善の利益」を追求することで、子どもがぬくもりの中で育ち、自立できる社会の実現」</a:t>
            </a:r>
          </a:p>
          <a:p>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これは、平成</a:t>
            </a:r>
            <a:r>
              <a:rPr lang="en-US" altLang="ja-JP" sz="1100" dirty="0">
                <a:latin typeface="ＭＳ ゴシック" panose="020B0609070205080204" pitchFamily="49" charset="-128"/>
                <a:ea typeface="ＭＳ ゴシック" panose="020B0609070205080204" pitchFamily="49" charset="-128"/>
              </a:rPr>
              <a:t>28</a:t>
            </a:r>
            <a:r>
              <a:rPr lang="ja-JP" altLang="en-US" sz="1100" dirty="0">
                <a:latin typeface="ＭＳ ゴシック" panose="020B0609070205080204" pitchFamily="49" charset="-128"/>
                <a:ea typeface="ＭＳ ゴシック" panose="020B0609070205080204" pitchFamily="49" charset="-128"/>
              </a:rPr>
              <a:t>年改正児童福祉法による子どもの権利保障を踏まえ、社会的養育に関わる全ての主体が適切な役割分担のもと、力を合わせて子どもの最善の利益を追求し、子どもの健やかな育ちと自立を目指すことを旨として掲げたものであり、継続的に目指すべき理念です。大阪府は、子どもの権利擁護と次世代育成の観点から、大阪府における社会的養育の実情もふまえつつ、市町村、里親、児童福祉施設、地域の関係機関及び府民と協働し、社会全体で、家庭での養育及び一人ひとりの子どものニーズに応じた支援ができるよう、本計画を策定します。</a:t>
            </a:r>
          </a:p>
        </p:txBody>
      </p:sp>
      <p:sp>
        <p:nvSpPr>
          <p:cNvPr id="12" name="正方形/長方形 11">
            <a:extLst>
              <a:ext uri="{FF2B5EF4-FFF2-40B4-BE49-F238E27FC236}">
                <a16:creationId xmlns:a16="http://schemas.microsoft.com/office/drawing/2014/main" id="{2C5B7FF8-2445-4B4D-9D7C-3586FB109C4C}"/>
              </a:ext>
            </a:extLst>
          </p:cNvPr>
          <p:cNvSpPr/>
          <p:nvPr/>
        </p:nvSpPr>
        <p:spPr>
          <a:xfrm>
            <a:off x="7836586" y="82945"/>
            <a:ext cx="1239599" cy="432048"/>
          </a:xfrm>
          <a:prstGeom prst="rect">
            <a:avLst/>
          </a:prstGeom>
          <a:solidFill>
            <a:sysClr val="window" lastClr="FFFFFF"/>
          </a:solidFill>
          <a:ln w="9525" cap="flat" cmpd="sng" algn="ctr">
            <a:solidFill>
              <a:sysClr val="windowText" lastClr="000000"/>
            </a:solidFill>
            <a:prstDash val="solid"/>
          </a:ln>
          <a:effectLst/>
        </p:spPr>
        <p:txBody>
          <a:bodyPr rtlCol="0" anchor="ctr"/>
          <a:lstStyle>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ysClr val="windowText" lastClr="000000"/>
                </a:solidFill>
                <a:effectLst/>
                <a:uLnTx/>
                <a:uFillTx/>
                <a:latin typeface="Calibri"/>
                <a:ea typeface="ＭＳ Ｐゴシック" panose="020B0600070205080204" pitchFamily="50" charset="-128"/>
                <a:cs typeface="+mn-cs"/>
              </a:rPr>
              <a:t>資料６</a:t>
            </a:r>
          </a:p>
        </p:txBody>
      </p:sp>
    </p:spTree>
    <p:extLst>
      <p:ext uri="{BB962C8B-B14F-4D97-AF65-F5344CB8AC3E}">
        <p14:creationId xmlns:p14="http://schemas.microsoft.com/office/powerpoint/2010/main" val="20893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7"/>
            <a:ext cx="2133600" cy="365125"/>
          </a:xfrm>
        </p:spPr>
        <p:txBody>
          <a:bodyPr anchor="b" anchorCtr="0"/>
          <a:lstStyle/>
          <a:p>
            <a:fld id="{D2D8002D-B5B0-4BAC-B1F6-782DDCCE6D9C}" type="slidenum">
              <a:rPr kumimoji="1" lang="ja-JP" altLang="en-US" smtClean="0"/>
              <a:t>2</a:t>
            </a:fld>
            <a:endParaRPr kumimoji="1" lang="ja-JP" altLang="en-US"/>
          </a:p>
        </p:txBody>
      </p:sp>
      <p:graphicFrame>
        <p:nvGraphicFramePr>
          <p:cNvPr id="21" name="表 9">
            <a:extLst>
              <a:ext uri="{FF2B5EF4-FFF2-40B4-BE49-F238E27FC236}">
                <a16:creationId xmlns:a16="http://schemas.microsoft.com/office/drawing/2014/main" id="{D8CABF6D-5A78-4604-847A-CC93B6E93E1D}"/>
              </a:ext>
            </a:extLst>
          </p:cNvPr>
          <p:cNvGraphicFramePr>
            <a:graphicFrameLocks noGrp="1"/>
          </p:cNvGraphicFramePr>
          <p:nvPr>
            <p:extLst>
              <p:ext uri="{D42A27DB-BD31-4B8C-83A1-F6EECF244321}">
                <p14:modId xmlns:p14="http://schemas.microsoft.com/office/powerpoint/2010/main" val="3267297669"/>
              </p:ext>
            </p:extLst>
          </p:nvPr>
        </p:nvGraphicFramePr>
        <p:xfrm>
          <a:off x="368028" y="1273500"/>
          <a:ext cx="8407943" cy="5147691"/>
        </p:xfrm>
        <a:graphic>
          <a:graphicData uri="http://schemas.openxmlformats.org/drawingml/2006/table">
            <a:tbl>
              <a:tblPr firstRow="1" bandRow="1">
                <a:tableStyleId>{21E4AEA4-8DFA-4A89-87EB-49C32662AFE0}</a:tableStyleId>
              </a:tblPr>
              <a:tblGrid>
                <a:gridCol w="1878871">
                  <a:extLst>
                    <a:ext uri="{9D8B030D-6E8A-4147-A177-3AD203B41FA5}">
                      <a16:colId xmlns:a16="http://schemas.microsoft.com/office/drawing/2014/main" val="241625497"/>
                    </a:ext>
                  </a:extLst>
                </a:gridCol>
                <a:gridCol w="3505200">
                  <a:extLst>
                    <a:ext uri="{9D8B030D-6E8A-4147-A177-3AD203B41FA5}">
                      <a16:colId xmlns:a16="http://schemas.microsoft.com/office/drawing/2014/main" val="373281355"/>
                    </a:ext>
                  </a:extLst>
                </a:gridCol>
                <a:gridCol w="755968">
                  <a:extLst>
                    <a:ext uri="{9D8B030D-6E8A-4147-A177-3AD203B41FA5}">
                      <a16:colId xmlns:a16="http://schemas.microsoft.com/office/drawing/2014/main" val="2474531279"/>
                    </a:ext>
                  </a:extLst>
                </a:gridCol>
                <a:gridCol w="755968">
                  <a:extLst>
                    <a:ext uri="{9D8B030D-6E8A-4147-A177-3AD203B41FA5}">
                      <a16:colId xmlns:a16="http://schemas.microsoft.com/office/drawing/2014/main" val="175424511"/>
                    </a:ext>
                  </a:extLst>
                </a:gridCol>
                <a:gridCol w="755968">
                  <a:extLst>
                    <a:ext uri="{9D8B030D-6E8A-4147-A177-3AD203B41FA5}">
                      <a16:colId xmlns:a16="http://schemas.microsoft.com/office/drawing/2014/main" val="2795272710"/>
                    </a:ext>
                  </a:extLst>
                </a:gridCol>
                <a:gridCol w="755968">
                  <a:extLst>
                    <a:ext uri="{9D8B030D-6E8A-4147-A177-3AD203B41FA5}">
                      <a16:colId xmlns:a16="http://schemas.microsoft.com/office/drawing/2014/main" val="2871736612"/>
                    </a:ext>
                  </a:extLst>
                </a:gridCol>
              </a:tblGrid>
              <a:tr h="271264">
                <a:tc gridSpan="2">
                  <a:txBody>
                    <a:bodyPr/>
                    <a:lstStyle/>
                    <a:p>
                      <a:pPr algn="ctr"/>
                      <a:r>
                        <a:rPr kumimoji="1" lang="ja-JP" altLang="en-US" sz="1400" dirty="0"/>
                        <a:t>計画の構成（案）</a:t>
                      </a:r>
                    </a:p>
                  </a:txBody>
                  <a:tcPr anchor="ctr"/>
                </a:tc>
                <a:tc hMerge="1">
                  <a:txBody>
                    <a:bodyPr/>
                    <a:lstStyle/>
                    <a:p>
                      <a:pPr algn="ctr"/>
                      <a:r>
                        <a:rPr kumimoji="1" lang="ja-JP" altLang="en-US" sz="1400" dirty="0"/>
                        <a:t>計画の構成（案）</a:t>
                      </a:r>
                    </a:p>
                  </a:txBody>
                  <a:tcPr anchor="ctr"/>
                </a:tc>
                <a:tc>
                  <a:txBody>
                    <a:bodyPr/>
                    <a:lstStyle/>
                    <a:p>
                      <a:pPr algn="ctr"/>
                      <a:r>
                        <a:rPr kumimoji="1" lang="ja-JP" altLang="en-US" sz="1400" dirty="0"/>
                        <a:t>第１回</a:t>
                      </a:r>
                    </a:p>
                  </a:txBody>
                  <a:tcPr/>
                </a:tc>
                <a:tc>
                  <a:txBody>
                    <a:bodyPr/>
                    <a:lstStyle/>
                    <a:p>
                      <a:pPr algn="ctr"/>
                      <a:r>
                        <a:rPr kumimoji="1" lang="ja-JP" altLang="en-US" sz="1400" dirty="0"/>
                        <a:t>第２回</a:t>
                      </a:r>
                      <a:endParaRPr kumimoji="1" lang="ja-JP" altLang="en-US" dirty="0"/>
                    </a:p>
                  </a:txBody>
                  <a:tcPr/>
                </a:tc>
                <a:tc>
                  <a:txBody>
                    <a:bodyPr/>
                    <a:lstStyle/>
                    <a:p>
                      <a:pPr algn="ctr"/>
                      <a:r>
                        <a:rPr kumimoji="1" lang="ja-JP" altLang="en-US" sz="1400" dirty="0"/>
                        <a:t>第３回</a:t>
                      </a:r>
                      <a:endParaRPr kumimoji="1" lang="ja-JP" altLang="en-US" dirty="0"/>
                    </a:p>
                  </a:txBody>
                  <a:tcPr/>
                </a:tc>
                <a:tc>
                  <a:txBody>
                    <a:bodyPr/>
                    <a:lstStyle/>
                    <a:p>
                      <a:pPr algn="ctr"/>
                      <a:r>
                        <a:rPr kumimoji="1" lang="ja-JP" altLang="en-US" sz="1400" dirty="0"/>
                        <a:t>第４回</a:t>
                      </a:r>
                    </a:p>
                  </a:txBody>
                  <a:tcPr/>
                </a:tc>
                <a:extLst>
                  <a:ext uri="{0D108BD9-81ED-4DB2-BD59-A6C34878D82A}">
                    <a16:rowId xmlns:a16="http://schemas.microsoft.com/office/drawing/2014/main" val="3924399117"/>
                  </a:ext>
                </a:extLst>
              </a:tr>
              <a:tr h="0">
                <a:tc rowSpan="4">
                  <a:txBody>
                    <a:bodyPr/>
                    <a:lstStyle/>
                    <a:p>
                      <a:r>
                        <a:rPr kumimoji="1" lang="ja-JP" altLang="en-US" sz="1200" dirty="0"/>
                        <a:t>①計画の策定にあたって</a:t>
                      </a:r>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１．計画策定の背景</a:t>
                      </a:r>
                      <a:endParaRPr kumimoji="1" lang="en-US" altLang="ja-JP" sz="1200" dirty="0"/>
                    </a:p>
                  </a:txBody>
                  <a:tcPr anchor="ctr"/>
                </a:tc>
                <a:tc rowSpan="4" gridSpan="4">
                  <a:txBody>
                    <a:bodyPr/>
                    <a:lstStyle/>
                    <a:p>
                      <a:pPr algn="ctr"/>
                      <a:endParaRPr kumimoji="1" lang="ja-JP" altLang="en-US" sz="1200" dirty="0">
                        <a:latin typeface="+mn-ea"/>
                        <a:ea typeface="+mn-ea"/>
                      </a:endParaRPr>
                    </a:p>
                  </a:txBody>
                  <a:tcPr anchor="ctr"/>
                </a:tc>
                <a:tc rowSpan="4" hMerge="1">
                  <a:txBody>
                    <a:bodyPr/>
                    <a:lstStyle/>
                    <a:p>
                      <a:endParaRPr kumimoji="1" lang="ja-JP" altLang="en-US" dirty="0"/>
                    </a:p>
                  </a:txBody>
                  <a:tcPr anchor="ctr"/>
                </a:tc>
                <a:tc rowSpan="4" hMerge="1">
                  <a:txBody>
                    <a:bodyPr/>
                    <a:lstStyle/>
                    <a:p>
                      <a:endParaRPr kumimoji="1" lang="ja-JP" altLang="en-US" dirty="0"/>
                    </a:p>
                  </a:txBody>
                  <a:tcPr anchor="ctr"/>
                </a:tc>
                <a:tc rowSpan="4" hMerge="1">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4172568354"/>
                  </a:ext>
                </a:extLst>
              </a:tr>
              <a:tr h="0">
                <a:tc vMerge="1">
                  <a:txBody>
                    <a:bodyPr/>
                    <a:lstStyle/>
                    <a:p>
                      <a:endParaRPr kumimoji="1" lang="ja-JP" altLang="en-US"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２．計画の位置づけ（子ども計画との整合性）</a:t>
                      </a:r>
                      <a:endParaRPr kumimoji="1" lang="en-US" altLang="ja-JP" sz="1200" dirty="0"/>
                    </a:p>
                  </a:txBody>
                  <a:tcPr anchor="ctr"/>
                </a:tc>
                <a:tc gridSpan="4" vMerge="1">
                  <a:txBody>
                    <a:bodyPr/>
                    <a:lstStyle/>
                    <a:p>
                      <a:endParaRPr kumimoji="1" lang="ja-JP" altLang="en-US" sz="1400" dirty="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53794987"/>
                  </a:ext>
                </a:extLst>
              </a:tr>
              <a:tr h="0">
                <a:tc vMerge="1">
                  <a:txBody>
                    <a:bodyPr/>
                    <a:lstStyle/>
                    <a:p>
                      <a:endParaRPr kumimoji="1" lang="ja-JP" altLang="en-US"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３．計画期間</a:t>
                      </a:r>
                      <a:endParaRPr kumimoji="1" lang="en-US" altLang="ja-JP" sz="1200" dirty="0"/>
                    </a:p>
                  </a:txBody>
                  <a:tcPr anchor="ctr"/>
                </a:tc>
                <a:tc gridSpan="4" vMerge="1">
                  <a:txBody>
                    <a:bodyPr/>
                    <a:lstStyle/>
                    <a:p>
                      <a:endParaRPr kumimoji="1" lang="ja-JP" altLang="en-US" sz="1400" dirty="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20632377"/>
                  </a:ext>
                </a:extLst>
              </a:tr>
              <a:tr h="271472">
                <a:tc vMerge="1">
                  <a:txBody>
                    <a:bodyPr/>
                    <a:lstStyle/>
                    <a:p>
                      <a:endParaRPr kumimoji="1" lang="ja-JP" altLang="en-US"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４．計画策定体制（委員構成</a:t>
                      </a:r>
                      <a:r>
                        <a:rPr kumimoji="1" lang="en-US" altLang="ja-JP" sz="1200" dirty="0"/>
                        <a:t>/</a:t>
                      </a:r>
                      <a:r>
                        <a:rPr kumimoji="1" lang="ja-JP" altLang="en-US" sz="1200" dirty="0"/>
                        <a:t>当事者参画）</a:t>
                      </a:r>
                      <a:endParaRPr kumimoji="1" lang="en-US" altLang="ja-JP" sz="1200" dirty="0"/>
                    </a:p>
                  </a:txBody>
                  <a:tcPr anchor="ctr"/>
                </a:tc>
                <a:tc gridSpan="4" vMerge="1">
                  <a:txBody>
                    <a:bodyPr/>
                    <a:lstStyle/>
                    <a:p>
                      <a:endParaRPr kumimoji="1" lang="ja-JP" altLang="en-US" sz="1400" dirty="0"/>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520538452"/>
                  </a:ext>
                </a:extLst>
              </a:tr>
              <a:tr h="0">
                <a:tc rowSpan="2">
                  <a:txBody>
                    <a:bodyPr/>
                    <a:lstStyle/>
                    <a:p>
                      <a:r>
                        <a:rPr kumimoji="1" lang="ja-JP" altLang="en-US" sz="1200" dirty="0"/>
                        <a:t>②大阪府の社会的養育の現状と大阪府社会的養育体制整備計画（第三次計画）の検証</a:t>
                      </a:r>
                      <a:endParaRPr kumimoji="1" lang="en-US" altLang="ja-JP" sz="1200" dirty="0"/>
                    </a:p>
                  </a:txBody>
                  <a:tcPr/>
                </a:tc>
                <a:tc>
                  <a:txBody>
                    <a:bodyPr/>
                    <a:lstStyle/>
                    <a:p>
                      <a:r>
                        <a:rPr kumimoji="1" lang="ja-JP" altLang="en-US" sz="1200" dirty="0"/>
                        <a:t>１．大阪府の社会的養育の現状</a:t>
                      </a:r>
                      <a:endParaRPr kumimoji="1" lang="en-US" altLang="ja-JP" sz="1200" dirty="0"/>
                    </a:p>
                  </a:txBody>
                  <a:tcPr anchor="ctr"/>
                </a:tc>
                <a:tc rowSpan="2" gridSpan="4">
                  <a:txBody>
                    <a:bodyPr/>
                    <a:lstStyle/>
                    <a:p>
                      <a:pPr algn="ctr"/>
                      <a:r>
                        <a:rPr kumimoji="1" lang="ja-JP" altLang="en-US" sz="1200" dirty="0"/>
                        <a:t>（基礎資料として整理）</a:t>
                      </a:r>
                    </a:p>
                  </a:txBody>
                  <a:tcPr anchor="ctr"/>
                </a:tc>
                <a:tc rowSpan="2" hMerge="1">
                  <a:txBody>
                    <a:bodyPr/>
                    <a:lstStyle/>
                    <a:p>
                      <a:pPr algn="ctr"/>
                      <a:endParaRPr kumimoji="1" lang="ja-JP" altLang="en-US" dirty="0"/>
                    </a:p>
                  </a:txBody>
                  <a:tcPr anchor="ctr"/>
                </a:tc>
                <a:tc rowSpan="2" hMerge="1">
                  <a:txBody>
                    <a:bodyPr/>
                    <a:lstStyle/>
                    <a:p>
                      <a:pPr algn="ctr"/>
                      <a:endParaRPr kumimoji="1" lang="ja-JP" altLang="en-US" dirty="0"/>
                    </a:p>
                  </a:txBody>
                  <a:tcPr anchor="ctr"/>
                </a:tc>
                <a:tc rowSpan="2" hMerge="1">
                  <a:txBody>
                    <a:bodyPr/>
                    <a:lstStyle/>
                    <a:p>
                      <a:pPr algn="ctr"/>
                      <a:endParaRPr kumimoji="1" lang="ja-JP" altLang="en-US" dirty="0"/>
                    </a:p>
                  </a:txBody>
                  <a:tcPr anchor="ctr"/>
                </a:tc>
                <a:extLst>
                  <a:ext uri="{0D108BD9-81ED-4DB2-BD59-A6C34878D82A}">
                    <a16:rowId xmlns:a16="http://schemas.microsoft.com/office/drawing/2014/main" val="2673905909"/>
                  </a:ext>
                </a:extLst>
              </a:tr>
              <a:tr h="0">
                <a:tc vMerge="1">
                  <a:txBody>
                    <a:bodyPr/>
                    <a:lstStyle/>
                    <a:p>
                      <a:endParaRPr kumimoji="1" lang="ja-JP" altLang="en-US" sz="1200" dirty="0"/>
                    </a:p>
                  </a:txBody>
                  <a:tcPr/>
                </a:tc>
                <a:tc>
                  <a:txBody>
                    <a:bodyPr/>
                    <a:lstStyle/>
                    <a:p>
                      <a:r>
                        <a:rPr kumimoji="1" lang="ja-JP" altLang="en-US" sz="1200" dirty="0"/>
                        <a:t>２．第三次計画の検証（</a:t>
                      </a:r>
                      <a:r>
                        <a:rPr kumimoji="1" lang="en-US" altLang="ja-JP" sz="1200" dirty="0"/>
                        <a:t>R4</a:t>
                      </a:r>
                      <a:r>
                        <a:rPr kumimoji="1" lang="ja-JP" altLang="en-US" sz="1200" dirty="0"/>
                        <a:t>年度末実績）</a:t>
                      </a:r>
                      <a:endParaRPr kumimoji="1" lang="en-US" altLang="ja-JP" sz="1200" dirty="0"/>
                    </a:p>
                  </a:txBody>
                  <a:tcPr anchor="ctr"/>
                </a:tc>
                <a:tc gridSpan="4" vMerge="1">
                  <a:txBody>
                    <a:bodyPr/>
                    <a:lstStyle/>
                    <a:p>
                      <a:pPr algn="ctr"/>
                      <a:endParaRPr kumimoji="1" lang="ja-JP" altLang="en-US" sz="1050" dirty="0">
                        <a:latin typeface="+mn-ea"/>
                        <a:ea typeface="+mn-ea"/>
                      </a:endParaRPr>
                    </a:p>
                  </a:txBody>
                  <a:tcPr anchor="ctr"/>
                </a:tc>
                <a:tc hMerge="1" vMerge="1">
                  <a:txBody>
                    <a:bodyPr/>
                    <a:lstStyle/>
                    <a:p>
                      <a:pPr algn="ctr"/>
                      <a:endParaRPr kumimoji="1" lang="ja-JP" altLang="en-US" sz="1050" dirty="0"/>
                    </a:p>
                  </a:txBody>
                  <a:tcPr anchor="ctr"/>
                </a:tc>
                <a:tc hMerge="1" vMerge="1">
                  <a:txBody>
                    <a:bodyPr/>
                    <a:lstStyle/>
                    <a:p>
                      <a:pPr algn="ctr"/>
                      <a:endParaRPr kumimoji="1" lang="ja-JP" altLang="en-US" dirty="0"/>
                    </a:p>
                  </a:txBody>
                  <a:tcPr anchor="ctr"/>
                </a:tc>
                <a:tc hMerge="1" vMerge="1">
                  <a:txBody>
                    <a:bodyPr/>
                    <a:lstStyle/>
                    <a:p>
                      <a:pPr algn="ctr"/>
                      <a:endParaRPr kumimoji="1" lang="ja-JP" altLang="en-US" dirty="0"/>
                    </a:p>
                  </a:txBody>
                  <a:tcPr anchor="ctr"/>
                </a:tc>
                <a:extLst>
                  <a:ext uri="{0D108BD9-81ED-4DB2-BD59-A6C34878D82A}">
                    <a16:rowId xmlns:a16="http://schemas.microsoft.com/office/drawing/2014/main" val="2726022085"/>
                  </a:ext>
                </a:extLst>
              </a:tr>
              <a:tr h="508000">
                <a:tc rowSpan="2">
                  <a:txBody>
                    <a:bodyPr/>
                    <a:lstStyle/>
                    <a:p>
                      <a:r>
                        <a:rPr kumimoji="1" lang="ja-JP" altLang="en-US" sz="1200" dirty="0"/>
                        <a:t>③第四次大阪府社会的養育体制整備計画（仮称）の基本的な視点</a:t>
                      </a:r>
                      <a:endParaRPr kumimoji="1" lang="en-US" altLang="ja-JP"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１．計画の基本的方向</a:t>
                      </a:r>
                      <a:endParaRPr kumimoji="1" lang="en-US" altLang="ja-JP" sz="1200" dirty="0"/>
                    </a:p>
                  </a:txBody>
                  <a:tcPr anchor="ctr"/>
                </a:tc>
                <a:tc>
                  <a:txBody>
                    <a:bodyPr/>
                    <a:lstStyle/>
                    <a:p>
                      <a:pPr algn="ctr"/>
                      <a:r>
                        <a:rPr kumimoji="1" lang="ja-JP" altLang="en-US" sz="1200" dirty="0">
                          <a:latin typeface="+mn-ea"/>
                          <a:ea typeface="+mn-ea"/>
                        </a:rPr>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2301705525"/>
                  </a:ext>
                </a:extLst>
              </a:tr>
              <a:tr h="436880">
                <a:tc vMerge="1">
                  <a:txBody>
                    <a:bodyPr/>
                    <a:lstStyle/>
                    <a:p>
                      <a:endParaRPr kumimoji="1" lang="ja-JP" altLang="en-US"/>
                    </a:p>
                  </a:txBody>
                  <a:tcPr/>
                </a:tc>
                <a:tc>
                  <a:txBody>
                    <a:bodyPr/>
                    <a:lstStyle/>
                    <a:p>
                      <a:r>
                        <a:rPr kumimoji="1" lang="ja-JP" altLang="en-US" sz="1200"/>
                        <a:t>２．計画の基本的方向（各項目）</a:t>
                      </a:r>
                      <a:endParaRPr kumimoji="1" lang="ja-JP" altLang="en-US"/>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3955169609"/>
                  </a:ext>
                </a:extLst>
              </a:tr>
              <a:tr h="267344">
                <a:tc>
                  <a:txBody>
                    <a:bodyPr/>
                    <a:lstStyle/>
                    <a:p>
                      <a:r>
                        <a:rPr kumimoji="1" lang="ja-JP" altLang="en-US" sz="1200" dirty="0"/>
                        <a:t>④当事者である子どもの権利擁護の取組み</a:t>
                      </a:r>
                      <a:endParaRPr kumimoji="1" lang="en-US" altLang="ja-JP"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１．子どもの権利擁護の取組み（２）</a:t>
                      </a:r>
                      <a:endParaRPr kumimoji="1" lang="en-US" altLang="ja-JP" sz="1200" dirty="0"/>
                    </a:p>
                  </a:txBody>
                  <a:tcPr anchor="ctr"/>
                </a:tc>
                <a:tc>
                  <a:txBody>
                    <a:bodyPr/>
                    <a:lstStyle/>
                    <a:p>
                      <a:pPr algn="ctr"/>
                      <a:r>
                        <a:rPr kumimoji="1" lang="ja-JP" altLang="en-US" sz="1200" dirty="0">
                          <a:latin typeface="+mn-ea"/>
                          <a:ea typeface="+mn-ea"/>
                        </a:rPr>
                        <a:t>〇</a:t>
                      </a:r>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tc>
                  <a:txBody>
                    <a:bodyPr/>
                    <a:lstStyle/>
                    <a:p>
                      <a:pPr algn="ctr"/>
                      <a:r>
                        <a:rPr kumimoji="1" lang="ja-JP" altLang="en-US" sz="1200" dirty="0">
                          <a:latin typeface="+mn-ea"/>
                          <a:ea typeface="+mn-ea"/>
                        </a:rPr>
                        <a:t>〇</a:t>
                      </a:r>
                    </a:p>
                  </a:txBody>
                  <a:tcPr anchor="ctr"/>
                </a:tc>
                <a:extLst>
                  <a:ext uri="{0D108BD9-81ED-4DB2-BD59-A6C34878D82A}">
                    <a16:rowId xmlns:a16="http://schemas.microsoft.com/office/drawing/2014/main" val="3551566821"/>
                  </a:ext>
                </a:extLst>
              </a:tr>
              <a:tr h="141280">
                <a:tc rowSpan="2">
                  <a:txBody>
                    <a:bodyPr/>
                    <a:lstStyle/>
                    <a:p>
                      <a:pPr>
                        <a:lnSpc>
                          <a:spcPts val="1600"/>
                        </a:lnSpc>
                      </a:pPr>
                      <a:r>
                        <a:rPr kumimoji="1" lang="ja-JP" altLang="en-US" sz="1200" dirty="0"/>
                        <a:t>⑤市区町村の子ども家庭支援体制の構築等に向けた取組み</a:t>
                      </a:r>
                      <a:endParaRPr kumimoji="1" lang="en-US" altLang="ja-JP" sz="1200" dirty="0"/>
                    </a:p>
                  </a:txBody>
                  <a:tcPr/>
                </a:tc>
                <a:tc>
                  <a:txBody>
                    <a:bodyPr/>
                    <a:lstStyle/>
                    <a:p>
                      <a:r>
                        <a:rPr kumimoji="1" lang="ja-JP" altLang="en-US" sz="1200" dirty="0"/>
                        <a:t>１．市区町村の相談支援体制及び家庭支援等の整備等に向けた大阪府の支援・取組み（３）</a:t>
                      </a:r>
                      <a:endParaRPr kumimoji="1" lang="en-US" altLang="ja-JP" sz="1200" dirty="0"/>
                    </a:p>
                  </a:txBody>
                  <a:tcPr anchor="ctr"/>
                </a:tc>
                <a:tc>
                  <a:txBody>
                    <a:bodyPr/>
                    <a:lstStyle/>
                    <a:p>
                      <a:pPr algn="ctr"/>
                      <a:endParaRPr kumimoji="1" lang="ja-JP" altLang="en-US" sz="1200" dirty="0"/>
                    </a:p>
                  </a:txBody>
                  <a:tcPr anchor="ct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00" dirty="0"/>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3933209694"/>
                  </a:ext>
                </a:extLst>
              </a:tr>
              <a:tr h="370840">
                <a:tc vMerge="1">
                  <a:txBody>
                    <a:bodyPr/>
                    <a:lstStyle/>
                    <a:p>
                      <a:pPr>
                        <a:lnSpc>
                          <a:spcPts val="1600"/>
                        </a:lnSpc>
                      </a:pPr>
                      <a:endParaRPr kumimoji="1" lang="en-US" altLang="ja-JP" sz="1200" dirty="0"/>
                    </a:p>
                  </a:txBody>
                  <a:tcPr/>
                </a:tc>
                <a:tc>
                  <a:txBody>
                    <a:bodyPr/>
                    <a:lstStyle/>
                    <a:p>
                      <a:r>
                        <a:rPr kumimoji="1" lang="ja-JP" altLang="en-US" sz="1200" dirty="0"/>
                        <a:t>２．</a:t>
                      </a:r>
                      <a:r>
                        <a:rPr kumimoji="1" lang="ja-JP" altLang="en-US" sz="1200"/>
                        <a:t>児童家庭支援センター</a:t>
                      </a:r>
                      <a:r>
                        <a:rPr kumimoji="1" lang="ja-JP" altLang="en-US" sz="1200" dirty="0"/>
                        <a:t>の機能強化（３）</a:t>
                      </a:r>
                    </a:p>
                  </a:txBody>
                  <a:tcPr anchor="ctr"/>
                </a:tc>
                <a:tc>
                  <a:txBody>
                    <a:bodyPr/>
                    <a:lstStyle/>
                    <a:p>
                      <a:pPr algn="ctr"/>
                      <a:endParaRPr kumimoji="1" lang="ja-JP" altLang="en-US" sz="1200" dirty="0"/>
                    </a:p>
                  </a:txBody>
                  <a:tcPr anchor="ct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00" dirty="0"/>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1115126632"/>
                  </a:ext>
                </a:extLst>
              </a:tr>
              <a:tr h="370840">
                <a:tc>
                  <a:txBody>
                    <a:bodyPr/>
                    <a:lstStyle/>
                    <a:p>
                      <a:pPr>
                        <a:lnSpc>
                          <a:spcPts val="1600"/>
                        </a:lnSpc>
                      </a:pPr>
                      <a:r>
                        <a:rPr kumimoji="1" lang="ja-JP" altLang="en-US" sz="1200" dirty="0"/>
                        <a:t>⑥支援を必要とする妊産婦等の支援に向けた取組み</a:t>
                      </a:r>
                      <a:endParaRPr kumimoji="1" lang="en-US" altLang="ja-JP" sz="1200" dirty="0"/>
                    </a:p>
                  </a:txBody>
                  <a:tcPr/>
                </a:tc>
                <a:tc>
                  <a:txBody>
                    <a:bodyPr/>
                    <a:lstStyle/>
                    <a:p>
                      <a:r>
                        <a:rPr kumimoji="1" lang="ja-JP" altLang="en-US" sz="1200" dirty="0"/>
                        <a:t>１．支援を必要とする妊産婦等への支援体制（４）</a:t>
                      </a:r>
                    </a:p>
                  </a:txBody>
                  <a:tcPr anchor="ctr"/>
                </a:tc>
                <a:tc>
                  <a:txBody>
                    <a:bodyPr/>
                    <a:lstStyle/>
                    <a:p>
                      <a:pPr algn="ctr"/>
                      <a:endParaRPr kumimoji="1" lang="ja-JP" altLang="en-US" sz="1200" dirty="0"/>
                    </a:p>
                  </a:txBody>
                  <a:tcPr anchor="ctr"/>
                </a:tc>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00" dirty="0"/>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63312353"/>
                  </a:ext>
                </a:extLst>
              </a:tr>
            </a:tbl>
          </a:graphicData>
        </a:graphic>
      </p:graphicFrame>
      <p:sp>
        <p:nvSpPr>
          <p:cNvPr id="5" name="テキスト ボックス 4">
            <a:extLst>
              <a:ext uri="{FF2B5EF4-FFF2-40B4-BE49-F238E27FC236}">
                <a16:creationId xmlns:a16="http://schemas.microsoft.com/office/drawing/2014/main" id="{989FCAE7-7860-408F-938D-0DB0F47C01DE}"/>
              </a:ext>
            </a:extLst>
          </p:cNvPr>
          <p:cNvSpPr txBox="1"/>
          <p:nvPr/>
        </p:nvSpPr>
        <p:spPr>
          <a:xfrm>
            <a:off x="1696461" y="109149"/>
            <a:ext cx="5751078"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第四次大阪府社会的養育体制整備計画（仮称）の構成案</a:t>
            </a:r>
          </a:p>
        </p:txBody>
      </p:sp>
      <p:sp>
        <p:nvSpPr>
          <p:cNvPr id="6" name="テキスト ボックス 5">
            <a:extLst>
              <a:ext uri="{FF2B5EF4-FFF2-40B4-BE49-F238E27FC236}">
                <a16:creationId xmlns:a16="http://schemas.microsoft.com/office/drawing/2014/main" id="{31AB73D6-018C-4FC4-81D0-4FCABE246966}"/>
              </a:ext>
            </a:extLst>
          </p:cNvPr>
          <p:cNvSpPr txBox="1"/>
          <p:nvPr/>
        </p:nvSpPr>
        <p:spPr>
          <a:xfrm>
            <a:off x="451602" y="849816"/>
            <a:ext cx="7054098" cy="307777"/>
          </a:xfrm>
          <a:prstGeom prst="rect">
            <a:avLst/>
          </a:prstGeom>
          <a:noFill/>
        </p:spPr>
        <p:txBody>
          <a:bodyPr wrap="square" rtlCol="0">
            <a:spAutoFit/>
          </a:bodyPr>
          <a:lstStyle/>
          <a:p>
            <a:r>
              <a:rPr lang="en-US" altLang="ja-JP" sz="1400" dirty="0">
                <a:solidFill>
                  <a:srgbClr val="002060"/>
                </a:solidFill>
                <a:latin typeface="HGP創英角ｺﾞｼｯｸUB" pitchFamily="50" charset="-128"/>
                <a:ea typeface="HGP創英角ｺﾞｼｯｸUB" pitchFamily="50" charset="-128"/>
              </a:rPr>
              <a:t>※</a:t>
            </a:r>
            <a:r>
              <a:rPr lang="ja-JP" altLang="en-US" sz="1400" dirty="0">
                <a:solidFill>
                  <a:srgbClr val="002060"/>
                </a:solidFill>
                <a:latin typeface="HGP創英角ｺﾞｼｯｸUB" pitchFamily="50" charset="-128"/>
                <a:ea typeface="HGP創英角ｺﾞｼｯｸUB" pitchFamily="50" charset="-128"/>
              </a:rPr>
              <a:t>（　　）内の数字は、国の策定要領（案）に示された「都道府県推進計画の記載事項」の番号</a:t>
            </a:r>
          </a:p>
        </p:txBody>
      </p:sp>
      <p:cxnSp>
        <p:nvCxnSpPr>
          <p:cNvPr id="3" name="直線コネクタ 2">
            <a:extLst>
              <a:ext uri="{FF2B5EF4-FFF2-40B4-BE49-F238E27FC236}">
                <a16:creationId xmlns:a16="http://schemas.microsoft.com/office/drawing/2014/main" id="{E3E68D04-FB50-4863-942E-9237B9B6A66F}"/>
              </a:ext>
            </a:extLst>
          </p:cNvPr>
          <p:cNvCxnSpPr>
            <a:cxnSpLocks/>
          </p:cNvCxnSpPr>
          <p:nvPr/>
        </p:nvCxnSpPr>
        <p:spPr>
          <a:xfrm>
            <a:off x="5760720" y="1591001"/>
            <a:ext cx="3015251" cy="106837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06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7"/>
            <a:ext cx="2133600" cy="365125"/>
          </a:xfrm>
        </p:spPr>
        <p:txBody>
          <a:bodyPr anchor="b" anchorCtr="0"/>
          <a:lstStyle/>
          <a:p>
            <a:fld id="{D2D8002D-B5B0-4BAC-B1F6-782DDCCE6D9C}" type="slidenum">
              <a:rPr kumimoji="1" lang="ja-JP" altLang="en-US" smtClean="0"/>
              <a:t>3</a:t>
            </a:fld>
            <a:endParaRPr kumimoji="1" lang="ja-JP" altLang="en-US"/>
          </a:p>
        </p:txBody>
      </p:sp>
      <p:graphicFrame>
        <p:nvGraphicFramePr>
          <p:cNvPr id="21" name="表 9">
            <a:extLst>
              <a:ext uri="{FF2B5EF4-FFF2-40B4-BE49-F238E27FC236}">
                <a16:creationId xmlns:a16="http://schemas.microsoft.com/office/drawing/2014/main" id="{D8CABF6D-5A78-4604-847A-CC93B6E93E1D}"/>
              </a:ext>
            </a:extLst>
          </p:cNvPr>
          <p:cNvGraphicFramePr>
            <a:graphicFrameLocks noGrp="1"/>
          </p:cNvGraphicFramePr>
          <p:nvPr>
            <p:extLst>
              <p:ext uri="{D42A27DB-BD31-4B8C-83A1-F6EECF244321}">
                <p14:modId xmlns:p14="http://schemas.microsoft.com/office/powerpoint/2010/main" val="1690499812"/>
              </p:ext>
            </p:extLst>
          </p:nvPr>
        </p:nvGraphicFramePr>
        <p:xfrm>
          <a:off x="368028" y="372554"/>
          <a:ext cx="8407943" cy="5631942"/>
        </p:xfrm>
        <a:graphic>
          <a:graphicData uri="http://schemas.openxmlformats.org/drawingml/2006/table">
            <a:tbl>
              <a:tblPr firstRow="1" bandRow="1">
                <a:tableStyleId>{21E4AEA4-8DFA-4A89-87EB-49C32662AFE0}</a:tableStyleId>
              </a:tblPr>
              <a:tblGrid>
                <a:gridCol w="1878871">
                  <a:extLst>
                    <a:ext uri="{9D8B030D-6E8A-4147-A177-3AD203B41FA5}">
                      <a16:colId xmlns:a16="http://schemas.microsoft.com/office/drawing/2014/main" val="241625497"/>
                    </a:ext>
                  </a:extLst>
                </a:gridCol>
                <a:gridCol w="3505200">
                  <a:extLst>
                    <a:ext uri="{9D8B030D-6E8A-4147-A177-3AD203B41FA5}">
                      <a16:colId xmlns:a16="http://schemas.microsoft.com/office/drawing/2014/main" val="373281355"/>
                    </a:ext>
                  </a:extLst>
                </a:gridCol>
                <a:gridCol w="755968">
                  <a:extLst>
                    <a:ext uri="{9D8B030D-6E8A-4147-A177-3AD203B41FA5}">
                      <a16:colId xmlns:a16="http://schemas.microsoft.com/office/drawing/2014/main" val="2474531279"/>
                    </a:ext>
                  </a:extLst>
                </a:gridCol>
                <a:gridCol w="755968">
                  <a:extLst>
                    <a:ext uri="{9D8B030D-6E8A-4147-A177-3AD203B41FA5}">
                      <a16:colId xmlns:a16="http://schemas.microsoft.com/office/drawing/2014/main" val="175424511"/>
                    </a:ext>
                  </a:extLst>
                </a:gridCol>
                <a:gridCol w="755968">
                  <a:extLst>
                    <a:ext uri="{9D8B030D-6E8A-4147-A177-3AD203B41FA5}">
                      <a16:colId xmlns:a16="http://schemas.microsoft.com/office/drawing/2014/main" val="2795272710"/>
                    </a:ext>
                  </a:extLst>
                </a:gridCol>
                <a:gridCol w="755968">
                  <a:extLst>
                    <a:ext uri="{9D8B030D-6E8A-4147-A177-3AD203B41FA5}">
                      <a16:colId xmlns:a16="http://schemas.microsoft.com/office/drawing/2014/main" val="2871736612"/>
                    </a:ext>
                  </a:extLst>
                </a:gridCol>
              </a:tblGrid>
              <a:tr h="271264">
                <a:tc gridSpan="2">
                  <a:txBody>
                    <a:bodyPr/>
                    <a:lstStyle/>
                    <a:p>
                      <a:pPr algn="ctr"/>
                      <a:r>
                        <a:rPr kumimoji="1" lang="ja-JP" altLang="en-US" sz="1400" dirty="0"/>
                        <a:t>計画の構成（案）</a:t>
                      </a:r>
                    </a:p>
                  </a:txBody>
                  <a:tcPr anchor="ctr"/>
                </a:tc>
                <a:tc hMerge="1">
                  <a:txBody>
                    <a:bodyPr/>
                    <a:lstStyle/>
                    <a:p>
                      <a:pPr algn="ctr"/>
                      <a:r>
                        <a:rPr kumimoji="1" lang="ja-JP" altLang="en-US" sz="1400" dirty="0"/>
                        <a:t>計画の構成（案）</a:t>
                      </a:r>
                    </a:p>
                  </a:txBody>
                  <a:tcPr anchor="ctr"/>
                </a:tc>
                <a:tc>
                  <a:txBody>
                    <a:bodyPr/>
                    <a:lstStyle/>
                    <a:p>
                      <a:pPr algn="ctr"/>
                      <a:r>
                        <a:rPr kumimoji="1" lang="ja-JP" altLang="en-US" sz="1400" dirty="0"/>
                        <a:t>第１回</a:t>
                      </a:r>
                    </a:p>
                  </a:txBody>
                  <a:tcPr/>
                </a:tc>
                <a:tc>
                  <a:txBody>
                    <a:bodyPr/>
                    <a:lstStyle/>
                    <a:p>
                      <a:pPr algn="ctr"/>
                      <a:r>
                        <a:rPr kumimoji="1" lang="ja-JP" altLang="en-US" sz="1400" dirty="0"/>
                        <a:t>第２回</a:t>
                      </a:r>
                      <a:endParaRPr kumimoji="1" lang="ja-JP" altLang="en-US" dirty="0"/>
                    </a:p>
                  </a:txBody>
                  <a:tcPr/>
                </a:tc>
                <a:tc>
                  <a:txBody>
                    <a:bodyPr/>
                    <a:lstStyle/>
                    <a:p>
                      <a:pPr algn="ctr"/>
                      <a:r>
                        <a:rPr kumimoji="1" lang="ja-JP" altLang="en-US" sz="1400" dirty="0"/>
                        <a:t>第３回</a:t>
                      </a:r>
                      <a:endParaRPr kumimoji="1" lang="ja-JP" altLang="en-US" dirty="0"/>
                    </a:p>
                  </a:txBody>
                  <a:tcPr/>
                </a:tc>
                <a:tc>
                  <a:txBody>
                    <a:bodyPr/>
                    <a:lstStyle/>
                    <a:p>
                      <a:pPr algn="ctr"/>
                      <a:r>
                        <a:rPr kumimoji="1" lang="ja-JP" altLang="en-US" sz="1400" dirty="0"/>
                        <a:t>第４回</a:t>
                      </a:r>
                    </a:p>
                  </a:txBody>
                  <a:tcPr/>
                </a:tc>
                <a:extLst>
                  <a:ext uri="{0D108BD9-81ED-4DB2-BD59-A6C34878D82A}">
                    <a16:rowId xmlns:a16="http://schemas.microsoft.com/office/drawing/2014/main" val="3924399117"/>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⑦大阪府における社会的養育の将来ビジョン</a:t>
                      </a:r>
                      <a:endParaRPr kumimoji="1" lang="en-US" altLang="ja-JP" sz="1200" dirty="0"/>
                    </a:p>
                  </a:txBody>
                  <a:tcPr/>
                </a:tc>
                <a:tc>
                  <a:txBody>
                    <a:bodyPr/>
                    <a:lstStyle/>
                    <a:p>
                      <a:r>
                        <a:rPr kumimoji="1" lang="ja-JP" altLang="en-US" sz="1200" dirty="0"/>
                        <a:t>１．各年度の代替養育を必要とする子ども数の見込み（里親委託が必要な子ども数と施設で養育が必要な子ども数の見込み）（５）</a:t>
                      </a:r>
                    </a:p>
                  </a:txBody>
                  <a:tcPr anchor="ctr"/>
                </a:tc>
                <a:tc>
                  <a:txBody>
                    <a:bodyPr/>
                    <a:lstStyle/>
                    <a:p>
                      <a:pPr algn="ctr"/>
                      <a:r>
                        <a:rPr kumimoji="1" lang="ja-JP" altLang="en-US" sz="1200" dirty="0">
                          <a:latin typeface="+mn-ea"/>
                          <a:ea typeface="+mn-ea"/>
                        </a:rPr>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90246985"/>
                  </a:ext>
                </a:extLst>
              </a:tr>
              <a:tr h="0">
                <a:tc vMerge="1">
                  <a:txBody>
                    <a:bodyPr/>
                    <a:lstStyle/>
                    <a:p>
                      <a:endParaRPr kumimoji="1" lang="ja-JP" altLang="en-US" sz="1200" dirty="0"/>
                    </a:p>
                  </a:txBody>
                  <a:tcPr/>
                </a:tc>
                <a:tc>
                  <a:txBody>
                    <a:bodyPr/>
                    <a:lstStyle/>
                    <a:p>
                      <a:r>
                        <a:rPr kumimoji="1" lang="ja-JP" altLang="en-US" sz="1200" dirty="0"/>
                        <a:t>２．大阪府所管乳児院・児童養護施設の家庭的養護推進計画</a:t>
                      </a:r>
                    </a:p>
                  </a:txBody>
                  <a:tcPr anchor="ctr"/>
                </a:tc>
                <a:tc gridSpan="4">
                  <a:txBody>
                    <a:bodyPr/>
                    <a:lstStyle/>
                    <a:p>
                      <a:pPr algn="ctr"/>
                      <a:r>
                        <a:rPr kumimoji="1" lang="ja-JP" altLang="en-US" sz="1200" dirty="0">
                          <a:latin typeface="+mn-ea"/>
                          <a:ea typeface="+mn-ea"/>
                        </a:rPr>
                        <a:t>（施設ヒアリングを実施）</a:t>
                      </a:r>
                    </a:p>
                  </a:txBody>
                  <a:tcPr anchor="ctr"/>
                </a:tc>
                <a:tc hMerge="1">
                  <a:txBody>
                    <a:bodyPr/>
                    <a:lstStyle/>
                    <a:p>
                      <a:pPr algn="ctr"/>
                      <a:endParaRPr kumimoji="1" lang="ja-JP" altLang="en-US" sz="1200" dirty="0"/>
                    </a:p>
                  </a:txBody>
                  <a:tcPr anchor="ctr"/>
                </a:tc>
                <a:tc hMerge="1">
                  <a:txBody>
                    <a:bodyPr/>
                    <a:lstStyle/>
                    <a:p>
                      <a:pPr algn="ctr"/>
                      <a:endParaRPr kumimoji="1" lang="ja-JP" altLang="en-US" sz="1200" dirty="0"/>
                    </a:p>
                  </a:txBody>
                  <a:tcPr anchor="ctr"/>
                </a:tc>
                <a:tc hMerge="1">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3142348293"/>
                  </a:ext>
                </a:extLst>
              </a:tr>
              <a:tr h="0">
                <a:tc rowSpan="8">
                  <a:txBody>
                    <a:bodyPr/>
                    <a:lstStyle/>
                    <a:p>
                      <a:r>
                        <a:rPr kumimoji="1" lang="ja-JP" altLang="en-US" sz="1200" dirty="0"/>
                        <a:t>⑧社会的養育を担う分野ごとの取組み</a:t>
                      </a:r>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１．里親等への委託の推進に向けた取組み（８）</a:t>
                      </a:r>
                      <a:endParaRPr kumimoji="1" lang="en-US" altLang="ja-JP" sz="1200" dirty="0"/>
                    </a:p>
                  </a:txBody>
                  <a:tcPr anchor="ctr"/>
                </a:tc>
                <a:tc>
                  <a:txBody>
                    <a:bodyPr/>
                    <a:lstStyle/>
                    <a:p>
                      <a:pPr algn="ctr"/>
                      <a:r>
                        <a:rPr kumimoji="1" lang="ja-JP" altLang="en-US" sz="1200" dirty="0">
                          <a:latin typeface="+mn-ea"/>
                          <a:ea typeface="+mn-ea"/>
                        </a:rPr>
                        <a:t>〇</a:t>
                      </a:r>
                      <a:endParaRPr kumimoji="1" lang="en-US" altLang="ja-JP" sz="1200" dirty="0">
                        <a:latin typeface="+mn-ea"/>
                        <a:ea typeface="+mn-ea"/>
                      </a:endParaRPr>
                    </a:p>
                  </a:txBody>
                  <a:tcPr anchor="ctr"/>
                </a:tc>
                <a:tc>
                  <a:txBody>
                    <a:bodyPr/>
                    <a:lstStyle/>
                    <a:p>
                      <a:pPr algn="ctr"/>
                      <a:endParaRPr kumimoji="1" lang="ja-JP" altLang="en-US"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4172568354"/>
                  </a:ext>
                </a:extLst>
              </a:tr>
              <a:tr h="271472">
                <a:tc vMerge="1">
                  <a:txBody>
                    <a:bodyPr/>
                    <a:lstStyle/>
                    <a:p>
                      <a:endParaRPr kumimoji="1" lang="ja-JP" altLang="en-US" sz="1200" dirty="0"/>
                    </a:p>
                  </a:txBody>
                  <a:tcPr/>
                </a:tc>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00" dirty="0"/>
                        <a:t>２．特別養子縁組等の推進のための支援体制の構築に向けた取組み（７）</a:t>
                      </a:r>
                      <a:endParaRPr kumimoji="1" lang="en-US" altLang="ja-JP" sz="1200" dirty="0"/>
                    </a:p>
                  </a:txBody>
                  <a:tcPr anchor="ctr"/>
                </a:tc>
                <a:tc>
                  <a:txBody>
                    <a:bodyPr/>
                    <a:lstStyle/>
                    <a:p>
                      <a:pPr algn="ctr"/>
                      <a:r>
                        <a:rPr kumimoji="1" lang="ja-JP" altLang="en-US" sz="1200" dirty="0">
                          <a:latin typeface="+mn-ea"/>
                          <a:ea typeface="+mn-ea"/>
                        </a:rPr>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2353794987"/>
                  </a:ext>
                </a:extLst>
              </a:tr>
              <a:tr h="0">
                <a:tc vMerge="1">
                  <a:txBody>
                    <a:bodyPr/>
                    <a:lstStyle/>
                    <a:p>
                      <a:endParaRPr kumimoji="1" lang="en-US" altLang="ja-JP" sz="1200" dirty="0"/>
                    </a:p>
                  </a:txBody>
                  <a:tcPr/>
                </a:tc>
                <a:tc>
                  <a:txBody>
                    <a:bodyPr/>
                    <a:lstStyle/>
                    <a:p>
                      <a:r>
                        <a:rPr kumimoji="1" lang="ja-JP" altLang="en-US" sz="1200" dirty="0"/>
                        <a:t>３．施設の小規模かつ地域分散化、高機能化及び多機能化・機能転換に向けた取組み（９）</a:t>
                      </a:r>
                      <a:endParaRPr kumimoji="1" lang="en-US" altLang="ja-JP"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2673905909"/>
                  </a:ext>
                </a:extLst>
              </a:tr>
              <a:tr h="0">
                <a:tc vMerge="1">
                  <a:txBody>
                    <a:bodyPr/>
                    <a:lstStyle/>
                    <a:p>
                      <a:endParaRPr kumimoji="1" lang="ja-JP" altLang="en-US" sz="1200" dirty="0"/>
                    </a:p>
                  </a:txBody>
                  <a:tcPr/>
                </a:tc>
                <a:tc>
                  <a:txBody>
                    <a:bodyPr/>
                    <a:lstStyle/>
                    <a:p>
                      <a:r>
                        <a:rPr kumimoji="1" lang="ja-JP" altLang="en-US" sz="1200" dirty="0"/>
                        <a:t>４．一時保護改革に向けた取組み（６）</a:t>
                      </a:r>
                      <a:endParaRPr kumimoji="1" lang="en-US" altLang="ja-JP" sz="1200" dirty="0"/>
                    </a:p>
                  </a:txBody>
                  <a:tcPr anchor="ctr"/>
                </a:tc>
                <a:tc>
                  <a:txBody>
                    <a:bodyPr/>
                    <a:lstStyle/>
                    <a:p>
                      <a:pPr algn="ctr"/>
                      <a:endParaRPr kumimoji="1" lang="ja-JP" altLang="en-US" sz="1200" dirty="0">
                        <a:latin typeface="+mn-ea"/>
                        <a:ea typeface="+mn-ea"/>
                      </a:endParaRPr>
                    </a:p>
                  </a:txBody>
                  <a:tcPr anchor="ctr"/>
                </a:tc>
                <a:tc>
                  <a:txBody>
                    <a:bodyPr/>
                    <a:lstStyle/>
                    <a:p>
                      <a:pPr algn="ctr"/>
                      <a:endParaRPr kumimoji="1" lang="ja-JP" altLang="en-US"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2726022085"/>
                  </a:ext>
                </a:extLst>
              </a:tr>
              <a:tr h="0">
                <a:tc vMerge="1">
                  <a:txBody>
                    <a:bodyPr/>
                    <a:lstStyle/>
                    <a:p>
                      <a:endParaRPr kumimoji="1" lang="en-US" altLang="ja-JP" sz="1200" dirty="0"/>
                    </a:p>
                  </a:txBody>
                  <a:tcPr/>
                </a:tc>
                <a:tc>
                  <a:txBody>
                    <a:bodyPr/>
                    <a:lstStyle/>
                    <a:p>
                      <a:r>
                        <a:rPr kumimoji="1" lang="ja-JP" altLang="en-US" sz="1200" dirty="0"/>
                        <a:t>５．社会的養護自立支援の推進に向けた取組み（</a:t>
                      </a:r>
                      <a:r>
                        <a:rPr kumimoji="1" lang="en-US" altLang="ja-JP" sz="1200" dirty="0"/>
                        <a:t>10</a:t>
                      </a:r>
                      <a:r>
                        <a:rPr kumimoji="1" lang="ja-JP" altLang="en-US" sz="1200" dirty="0"/>
                        <a:t>）</a:t>
                      </a:r>
                      <a:endParaRPr kumimoji="1" lang="en-US" altLang="ja-JP" sz="1200" dirty="0"/>
                    </a:p>
                  </a:txBody>
                  <a:tcPr anchor="ctr"/>
                </a:tc>
                <a:tc>
                  <a:txBody>
                    <a:bodyPr/>
                    <a:lstStyle/>
                    <a:p>
                      <a:pPr algn="ctr"/>
                      <a:r>
                        <a:rPr kumimoji="1" lang="ja-JP" altLang="en-US" sz="1200" dirty="0">
                          <a:latin typeface="+mn-ea"/>
                          <a:ea typeface="+mn-ea"/>
                        </a:rPr>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2029296122"/>
                  </a:ext>
                </a:extLst>
              </a:tr>
              <a:tr h="0">
                <a:tc vMerge="1">
                  <a:txBody>
                    <a:bodyPr/>
                    <a:lstStyle/>
                    <a:p>
                      <a:endParaRPr kumimoji="1" lang="en-US" altLang="ja-JP" sz="1200" dirty="0"/>
                    </a:p>
                  </a:txBody>
                  <a:tcPr/>
                </a:tc>
                <a:tc>
                  <a:txBody>
                    <a:bodyPr/>
                    <a:lstStyle/>
                    <a:p>
                      <a:r>
                        <a:rPr kumimoji="1" lang="ja-JP" altLang="en-US" sz="1200" dirty="0"/>
                        <a:t>６．児童相談所の強化等に向けた取組み（</a:t>
                      </a:r>
                      <a:r>
                        <a:rPr kumimoji="1" lang="en-US" altLang="ja-JP" sz="1200" dirty="0"/>
                        <a:t>11</a:t>
                      </a:r>
                      <a:r>
                        <a:rPr kumimoji="1" lang="ja-JP" altLang="en-US" sz="1200" dirty="0"/>
                        <a:t>）</a:t>
                      </a:r>
                      <a:endParaRPr kumimoji="1" lang="en-US" altLang="ja-JP" sz="1200" dirty="0"/>
                    </a:p>
                  </a:txBody>
                  <a:tcPr anchor="ctr"/>
                </a:tc>
                <a:tc>
                  <a:txBody>
                    <a:bodyPr/>
                    <a:lstStyle/>
                    <a:p>
                      <a:pPr algn="ctr"/>
                      <a:endParaRPr kumimoji="1" lang="ja-JP" altLang="en-US" sz="1200" dirty="0">
                        <a:latin typeface="+mn-ea"/>
                        <a:ea typeface="+mn-ea"/>
                      </a:endParaRPr>
                    </a:p>
                  </a:txBody>
                  <a:tcPr anchor="ctr"/>
                </a:tc>
                <a:tc>
                  <a:txBody>
                    <a:bodyPr/>
                    <a:lstStyle/>
                    <a:p>
                      <a:pPr algn="ctr"/>
                      <a:endParaRPr kumimoji="1" lang="ja-JP" altLang="en-US" sz="1200" dirty="0"/>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3997967634"/>
                  </a:ext>
                </a:extLst>
              </a:tr>
              <a:tr h="0">
                <a:tc vMerge="1">
                  <a:txBody>
                    <a:bodyPr/>
                    <a:lstStyle/>
                    <a:p>
                      <a:endParaRPr kumimoji="1" lang="en-US" altLang="ja-JP" sz="1200" dirty="0"/>
                    </a:p>
                  </a:txBody>
                  <a:tcPr/>
                </a:tc>
                <a:tc>
                  <a:txBody>
                    <a:bodyPr/>
                    <a:lstStyle/>
                    <a:p>
                      <a:r>
                        <a:rPr kumimoji="1" lang="ja-JP" altLang="en-US" sz="1200" dirty="0"/>
                        <a:t>７．母子生活支援施設の活用について</a:t>
                      </a:r>
                      <a:endParaRPr kumimoji="1" lang="en-US" altLang="ja-JP" sz="1200" dirty="0"/>
                    </a:p>
                  </a:txBody>
                  <a:tcPr anchor="ctr"/>
                </a:tc>
                <a:tc>
                  <a:txBody>
                    <a:bodyPr/>
                    <a:lstStyle/>
                    <a:p>
                      <a:pPr algn="ctr"/>
                      <a:r>
                        <a:rPr kumimoji="1" lang="ja-JP" altLang="en-US" sz="1200" dirty="0">
                          <a:latin typeface="+mn-ea"/>
                          <a:ea typeface="+mn-ea"/>
                        </a:rPr>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3544914620"/>
                  </a:ext>
                </a:extLst>
              </a:tr>
              <a:tr h="0">
                <a:tc vMerge="1">
                  <a:txBody>
                    <a:bodyPr/>
                    <a:lstStyle/>
                    <a:p>
                      <a:endParaRPr kumimoji="1" lang="en-US" altLang="ja-JP" sz="1200" dirty="0"/>
                    </a:p>
                  </a:txBody>
                  <a:tcPr/>
                </a:tc>
                <a:tc>
                  <a:txBody>
                    <a:bodyPr/>
                    <a:lstStyle/>
                    <a:p>
                      <a:r>
                        <a:rPr kumimoji="1" lang="ja-JP" altLang="en-US" sz="1200" dirty="0"/>
                        <a:t>８．障がい児入所施設における支援について（</a:t>
                      </a:r>
                      <a:r>
                        <a:rPr kumimoji="1" lang="en-US" altLang="ja-JP" sz="1200" dirty="0"/>
                        <a:t>12</a:t>
                      </a:r>
                      <a:r>
                        <a:rPr kumimoji="1" lang="ja-JP" altLang="en-US" sz="1200" dirty="0"/>
                        <a:t>）</a:t>
                      </a:r>
                      <a:endParaRPr kumimoji="1" lang="en-US" altLang="ja-JP" sz="1200" dirty="0"/>
                    </a:p>
                  </a:txBody>
                  <a:tcPr anchor="ctr"/>
                </a:tc>
                <a:tc>
                  <a:txBody>
                    <a:bodyPr/>
                    <a:lstStyle/>
                    <a:p>
                      <a:pPr algn="ctr"/>
                      <a:endParaRPr kumimoji="1" lang="ja-JP" altLang="en-US" sz="1200" dirty="0">
                        <a:latin typeface="+mn-ea"/>
                        <a:ea typeface="+mn-ea"/>
                      </a:endParaRPr>
                    </a:p>
                  </a:txBody>
                  <a:tcPr anchor="ctr"/>
                </a:tc>
                <a:tc>
                  <a:txBody>
                    <a:bodyPr/>
                    <a:lstStyle/>
                    <a:p>
                      <a:pPr algn="ctr"/>
                      <a:r>
                        <a:rPr kumimoji="1" lang="ja-JP" altLang="en-US" sz="1200" dirty="0"/>
                        <a:t>〇</a:t>
                      </a:r>
                    </a:p>
                  </a:txBody>
                  <a:tcPr anchor="ctr"/>
                </a:tc>
                <a:tc>
                  <a:txBody>
                    <a:bodyPr/>
                    <a:lstStyle/>
                    <a:p>
                      <a:pPr algn="ctr"/>
                      <a:endParaRPr kumimoji="1" lang="ja-JP" altLang="en-US" sz="1200" dirty="0"/>
                    </a:p>
                  </a:txBody>
                  <a:tcPr anchor="ctr"/>
                </a:tc>
                <a:tc>
                  <a:txBody>
                    <a:bodyPr/>
                    <a:lstStyle/>
                    <a:p>
                      <a:pPr algn="ctr"/>
                      <a:endParaRPr kumimoji="1" lang="ja-JP" altLang="en-US" sz="1200" dirty="0"/>
                    </a:p>
                  </a:txBody>
                  <a:tcPr anchor="ctr"/>
                </a:tc>
                <a:extLst>
                  <a:ext uri="{0D108BD9-81ED-4DB2-BD59-A6C34878D82A}">
                    <a16:rowId xmlns:a16="http://schemas.microsoft.com/office/drawing/2014/main" val="1457395040"/>
                  </a:ext>
                </a:extLst>
              </a:tr>
              <a:tr h="120352">
                <a:tc gridSpan="6">
                  <a:txBody>
                    <a:bodyPr/>
                    <a:lstStyle/>
                    <a:p>
                      <a:r>
                        <a:rPr kumimoji="1" lang="ja-JP" altLang="en-US" sz="1200" dirty="0"/>
                        <a:t>⑨社会的養育を担う分野にまたがる取組み</a:t>
                      </a:r>
                      <a:endParaRPr kumimoji="1" lang="en-US" altLang="ja-JP" sz="1200" dirty="0"/>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hMerge="1">
                  <a:txBody>
                    <a:bodyPr/>
                    <a:lstStyle/>
                    <a:p>
                      <a:pPr algn="ctr"/>
                      <a:endParaRPr kumimoji="1" lang="ja-JP" altLang="en-US" sz="1200" dirty="0">
                        <a:latin typeface="+mn-ea"/>
                        <a:ea typeface="+mn-ea"/>
                      </a:endParaRPr>
                    </a:p>
                  </a:txBody>
                  <a:tcPr anchor="ctr"/>
                </a:tc>
                <a:tc hMerge="1">
                  <a:txBody>
                    <a:bodyPr/>
                    <a:lstStyle/>
                    <a:p>
                      <a:endParaRPr kumimoji="1" lang="ja-JP" altLang="en-US" dirty="0"/>
                    </a:p>
                  </a:txBody>
                  <a:tcPr anchor="ctr"/>
                </a:tc>
                <a:tc hMerge="1">
                  <a:txBody>
                    <a:bodyPr/>
                    <a:lstStyle/>
                    <a:p>
                      <a:endParaRPr kumimoji="1" lang="ja-JP" altLang="en-US" dirty="0"/>
                    </a:p>
                  </a:txBody>
                  <a:tcPr anchor="ctr"/>
                </a:tc>
                <a:tc hMerge="1">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2301705525"/>
                  </a:ext>
                </a:extLst>
              </a:tr>
              <a:tr h="0">
                <a:tc gridSpan="6">
                  <a:txBody>
                    <a:bodyPr/>
                    <a:lstStyle/>
                    <a:p>
                      <a:r>
                        <a:rPr kumimoji="1" lang="ja-JP" altLang="en-US" sz="1200" dirty="0"/>
                        <a:t>⑩都道府県推進計画（大阪市）</a:t>
                      </a:r>
                      <a:endParaRPr kumimoji="1" lang="en-US" altLang="ja-JP" sz="1200" dirty="0"/>
                    </a:p>
                  </a:txBody>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hMerge="1">
                  <a:txBody>
                    <a:bodyPr/>
                    <a:lstStyle/>
                    <a:p>
                      <a:pPr algn="ctr"/>
                      <a:endParaRPr kumimoji="1" lang="ja-JP" altLang="en-US" sz="1200" dirty="0">
                        <a:latin typeface="+mn-ea"/>
                        <a:ea typeface="+mn-ea"/>
                      </a:endParaRPr>
                    </a:p>
                  </a:txBody>
                  <a:tcPr anchor="ctr"/>
                </a:tc>
                <a:tc hMerge="1">
                  <a:txBody>
                    <a:bodyPr/>
                    <a:lstStyle/>
                    <a:p>
                      <a:endParaRPr kumimoji="1" lang="ja-JP" altLang="en-US" dirty="0"/>
                    </a:p>
                  </a:txBody>
                  <a:tcPr anchor="ctr"/>
                </a:tc>
                <a:tc hMerge="1">
                  <a:txBody>
                    <a:bodyPr/>
                    <a:lstStyle/>
                    <a:p>
                      <a:endParaRPr kumimoji="1" lang="ja-JP" altLang="en-US" dirty="0"/>
                    </a:p>
                  </a:txBody>
                  <a:tcPr anchor="ctr"/>
                </a:tc>
                <a:tc hMerge="1">
                  <a:txBody>
                    <a:bodyPr/>
                    <a:lstStyle/>
                    <a:p>
                      <a:pPr algn="ctr"/>
                      <a:endParaRPr kumimoji="1" lang="ja-JP" altLang="en-US" sz="1200" dirty="0">
                        <a:latin typeface="+mn-ea"/>
                        <a:ea typeface="+mn-ea"/>
                      </a:endParaRPr>
                    </a:p>
                  </a:txBody>
                  <a:tcPr anchor="ctr"/>
                </a:tc>
                <a:extLst>
                  <a:ext uri="{0D108BD9-81ED-4DB2-BD59-A6C34878D82A}">
                    <a16:rowId xmlns:a16="http://schemas.microsoft.com/office/drawing/2014/main" val="3551566821"/>
                  </a:ext>
                </a:extLst>
              </a:tr>
              <a:tr h="0">
                <a:tc gridSpan="6">
                  <a:txBody>
                    <a:bodyPr/>
                    <a:lstStyle/>
                    <a:p>
                      <a:pPr>
                        <a:lnSpc>
                          <a:spcPts val="1600"/>
                        </a:lnSpc>
                      </a:pPr>
                      <a:r>
                        <a:rPr kumimoji="1" lang="ja-JP" altLang="en-US" sz="1200" dirty="0"/>
                        <a:t>⑪都道府県推進計画（堺市）</a:t>
                      </a:r>
                      <a:endParaRPr kumimoji="1" lang="en-US" altLang="ja-JP" sz="1200" dirty="0"/>
                    </a:p>
                  </a:txBody>
                  <a:tcPr/>
                </a:tc>
                <a:tc hMerge="1">
                  <a:txBody>
                    <a:bodyPr/>
                    <a:lstStyle/>
                    <a:p>
                      <a:endParaRPr kumimoji="1" lang="en-US" altLang="ja-JP" sz="1200" dirty="0"/>
                    </a:p>
                  </a:txBody>
                  <a:tcPr anchor="ctr"/>
                </a:tc>
                <a:tc hMerge="1">
                  <a:txBody>
                    <a:bodyPr/>
                    <a:lstStyle/>
                    <a:p>
                      <a:pPr algn="ctr"/>
                      <a:endParaRPr kumimoji="1" lang="ja-JP" altLang="en-US" sz="1200" dirty="0"/>
                    </a:p>
                  </a:txBody>
                  <a:tcPr anchor="ctr"/>
                </a:tc>
                <a:tc hMerge="1">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200" dirty="0"/>
                    </a:p>
                  </a:txBody>
                  <a:tcPr anchor="ctr"/>
                </a:tc>
                <a:tc hMerge="1">
                  <a:txBody>
                    <a:bodyPr/>
                    <a:lstStyle/>
                    <a:p>
                      <a:pPr algn="ctr"/>
                      <a:endParaRPr kumimoji="1" lang="ja-JP" altLang="en-US" sz="1200" dirty="0"/>
                    </a:p>
                  </a:txBody>
                  <a:tcPr anchor="ctr"/>
                </a:tc>
                <a:tc hMerge="1">
                  <a:txBody>
                    <a:bodyPr/>
                    <a:lstStyle/>
                    <a:p>
                      <a:pPr algn="ctr"/>
                      <a:endParaRPr kumimoji="1" lang="ja-JP" altLang="en-US" sz="1200" dirty="0"/>
                    </a:p>
                  </a:txBody>
                  <a:tcPr anchor="ctr"/>
                </a:tc>
                <a:extLst>
                  <a:ext uri="{0D108BD9-81ED-4DB2-BD59-A6C34878D82A}">
                    <a16:rowId xmlns:a16="http://schemas.microsoft.com/office/drawing/2014/main" val="3933209694"/>
                  </a:ext>
                </a:extLst>
              </a:tr>
              <a:tr h="126175">
                <a:tc gridSpan="6">
                  <a:txBody>
                    <a:bodyPr/>
                    <a:lstStyle/>
                    <a:p>
                      <a:pPr>
                        <a:lnSpc>
                          <a:spcPts val="1600"/>
                        </a:lnSpc>
                      </a:pPr>
                      <a:r>
                        <a:rPr kumimoji="1" lang="ja-JP" altLang="en-US" sz="1200" dirty="0"/>
                        <a:t>⑫都道府県推進計画（豊中市）</a:t>
                      </a:r>
                      <a:endParaRPr kumimoji="1" lang="en-US" altLang="ja-JP" sz="1200" dirty="0"/>
                    </a:p>
                  </a:txBody>
                  <a:tcPr/>
                </a:tc>
                <a:tc hMerge="1">
                  <a:txBody>
                    <a:bodyPr/>
                    <a:lstStyle/>
                    <a:p>
                      <a:endParaRPr kumimoji="1" lang="ja-JP" altLang="en-US" sz="1200" dirty="0"/>
                    </a:p>
                  </a:txBody>
                  <a:tcPr anchor="ctr"/>
                </a:tc>
                <a:tc hMerge="1">
                  <a:txBody>
                    <a:bodyPr/>
                    <a:lstStyle/>
                    <a:p>
                      <a:pPr algn="ctr"/>
                      <a:endParaRPr kumimoji="1" lang="ja-JP" altLang="en-US" sz="1200" dirty="0"/>
                    </a:p>
                  </a:txBody>
                  <a:tcPr anchor="ctr"/>
                </a:tc>
                <a:tc hMerge="1">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200" dirty="0"/>
                    </a:p>
                  </a:txBody>
                  <a:tcPr anchor="ctr"/>
                </a:tc>
                <a:tc hMerge="1">
                  <a:txBody>
                    <a:bodyPr/>
                    <a:lstStyle/>
                    <a:p>
                      <a:pPr algn="ctr"/>
                      <a:endParaRPr kumimoji="1" lang="ja-JP" altLang="en-US" sz="1200" dirty="0"/>
                    </a:p>
                  </a:txBody>
                  <a:tcPr anchor="ctr"/>
                </a:tc>
                <a:tc hMerge="1">
                  <a:txBody>
                    <a:bodyPr/>
                    <a:lstStyle/>
                    <a:p>
                      <a:pPr algn="ctr"/>
                      <a:endParaRPr kumimoji="1" lang="ja-JP" altLang="en-US" sz="1200" dirty="0"/>
                    </a:p>
                  </a:txBody>
                  <a:tcPr anchor="ctr"/>
                </a:tc>
                <a:extLst>
                  <a:ext uri="{0D108BD9-81ED-4DB2-BD59-A6C34878D82A}">
                    <a16:rowId xmlns:a16="http://schemas.microsoft.com/office/drawing/2014/main" val="1115126632"/>
                  </a:ext>
                </a:extLst>
              </a:tr>
            </a:tbl>
          </a:graphicData>
        </a:graphic>
      </p:graphicFrame>
    </p:spTree>
    <p:extLst>
      <p:ext uri="{BB962C8B-B14F-4D97-AF65-F5344CB8AC3E}">
        <p14:creationId xmlns:p14="http://schemas.microsoft.com/office/powerpoint/2010/main" val="35802909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TotalTime>
  <Words>1127</Words>
  <Application>Microsoft Office PowerPoint</Application>
  <PresentationFormat>画面に合わせる (4:3)</PresentationFormat>
  <Paragraphs>93</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HGP創英角ｺﾞｼｯｸUB</vt:lpstr>
      <vt:lpstr>ＭＳ 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25</cp:revision>
  <dcterms:created xsi:type="dcterms:W3CDTF">2024-06-10T06:19:21Z</dcterms:created>
  <dcterms:modified xsi:type="dcterms:W3CDTF">2024-07-05T08:40:42Z</dcterms:modified>
</cp:coreProperties>
</file>