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7"/>
  </p:notesMasterIdLst>
  <p:handoutMasterIdLst>
    <p:handoutMasterId r:id="rId8"/>
  </p:handoutMasterIdLst>
  <p:sldIdLst>
    <p:sldId id="358" r:id="rId5"/>
    <p:sldId id="359"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a:srgbClr val="CCCCFF"/>
    <a:srgbClr val="FF66CC"/>
    <a:srgbClr val="FF3399"/>
    <a:srgbClr val="FF0066"/>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779" autoAdjust="0"/>
    <p:restoredTop sz="98919" autoAdjust="0"/>
  </p:normalViewPr>
  <p:slideViewPr>
    <p:cSldViewPr snapToGrid="0">
      <p:cViewPr varScale="1">
        <p:scale>
          <a:sx n="100" d="100"/>
          <a:sy n="100" d="100"/>
        </p:scale>
        <p:origin x="1445"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1A2F065A-76A9-4CB2-AAF7-59954280C326}" type="datetimeFigureOut">
              <a:rPr kumimoji="1" lang="ja-JP" altLang="en-US" smtClean="0"/>
              <a:t>2024/7/5</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4FB53FA3-5FF1-4E7C-8E16-D46E9E75671C}" type="slidenum">
              <a:rPr kumimoji="1" lang="ja-JP" altLang="en-US" smtClean="0"/>
              <a:t>‹#›</a:t>
            </a:fld>
            <a:endParaRPr kumimoji="1" lang="ja-JP" altLang="en-US"/>
          </a:p>
        </p:txBody>
      </p:sp>
    </p:spTree>
    <p:extLst>
      <p:ext uri="{BB962C8B-B14F-4D97-AF65-F5344CB8AC3E}">
        <p14:creationId xmlns:p14="http://schemas.microsoft.com/office/powerpoint/2010/main" val="42769363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5A341A20-8478-4C1C-BE02-31BFBBE9F3EA}" type="datetimeFigureOut">
              <a:rPr kumimoji="1" lang="ja-JP" altLang="en-US" smtClean="0"/>
              <a:t>2024/7/5</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54E77E6D-4318-4181-B329-ED3A8DAEF872}" type="slidenum">
              <a:rPr kumimoji="1" lang="ja-JP" altLang="en-US" smtClean="0"/>
              <a:t>‹#›</a:t>
            </a:fld>
            <a:endParaRPr kumimoji="1" lang="ja-JP" altLang="en-US"/>
          </a:p>
        </p:txBody>
      </p:sp>
    </p:spTree>
    <p:extLst>
      <p:ext uri="{BB962C8B-B14F-4D97-AF65-F5344CB8AC3E}">
        <p14:creationId xmlns:p14="http://schemas.microsoft.com/office/powerpoint/2010/main" val="271052955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C11FEF6-5AEA-43C1-B69A-FF9FE8DDD03B}" type="datetime1">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3246266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4B2BF25-923A-4E29-9EE1-EEBFDF9E90F1}" type="datetime1">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2845439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4CD09F5-85AA-41B0-92A8-3392C32CAE2F}" type="datetime1">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1879587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F647E4F-A919-409E-9073-43220336C60F}" type="datetime1">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3296934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F22E083-3FB6-42FC-8C41-95BE9ABD9DD3}" type="datetime1">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4186366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58479E3-D251-4258-924D-4D399C584FBD}" type="datetime1">
              <a:rPr kumimoji="1" lang="ja-JP" altLang="en-US" smtClean="0"/>
              <a:t>2024/7/5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3091942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0F65632-C28A-4F36-B343-20C7BAEBC144}" type="datetime1">
              <a:rPr kumimoji="1" lang="ja-JP" altLang="en-US" smtClean="0"/>
              <a:t>2024/7/5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1944089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13AE708-933B-423B-9C1D-8A0D4C11FB5E}" type="datetime1">
              <a:rPr kumimoji="1" lang="ja-JP" altLang="en-US" smtClean="0"/>
              <a:t>2024/7/5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1261710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48063E-0B0E-4FEF-B65C-B894666AD311}" type="datetime1">
              <a:rPr kumimoji="1" lang="ja-JP" altLang="en-US" smtClean="0"/>
              <a:t>2024/7/5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2856680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5B41451-1897-422B-B126-F37A5A40CD8A}" type="datetime1">
              <a:rPr kumimoji="1" lang="ja-JP" altLang="en-US" smtClean="0"/>
              <a:t>2024/7/5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3376859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85D7EC7-D1F3-4835-802F-4AA477ED707F}" type="datetime1">
              <a:rPr kumimoji="1" lang="ja-JP" altLang="en-US" smtClean="0"/>
              <a:t>2024/7/5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4152314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E2BAE4-3C4E-477B-A714-5C972CDE0F6A}" type="datetime1">
              <a:rPr kumimoji="1" lang="ja-JP" altLang="en-US" smtClean="0"/>
              <a:t>2024/7/5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8CA411-231B-42B9-AF63-97A64194AA60}" type="slidenum">
              <a:rPr kumimoji="1" lang="ja-JP" altLang="en-US" smtClean="0"/>
              <a:t>‹#›</a:t>
            </a:fld>
            <a:endParaRPr kumimoji="1" lang="ja-JP" altLang="en-US"/>
          </a:p>
        </p:txBody>
      </p:sp>
    </p:spTree>
    <p:extLst>
      <p:ext uri="{BB962C8B-B14F-4D97-AF65-F5344CB8AC3E}">
        <p14:creationId xmlns:p14="http://schemas.microsoft.com/office/powerpoint/2010/main" val="35747903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1478BE19-462D-54CC-2726-37F7BD448963}"/>
              </a:ext>
            </a:extLst>
          </p:cNvPr>
          <p:cNvSpPr/>
          <p:nvPr/>
        </p:nvSpPr>
        <p:spPr>
          <a:xfrm>
            <a:off x="0" y="0"/>
            <a:ext cx="9144000" cy="8053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タイトル 6">
            <a:extLst>
              <a:ext uri="{FF2B5EF4-FFF2-40B4-BE49-F238E27FC236}">
                <a16:creationId xmlns:a16="http://schemas.microsoft.com/office/drawing/2014/main" id="{465FFBF1-2D68-7E46-BE10-7FE584AE802A}"/>
              </a:ext>
            </a:extLst>
          </p:cNvPr>
          <p:cNvSpPr txBox="1">
            <a:spLocks/>
          </p:cNvSpPr>
          <p:nvPr/>
        </p:nvSpPr>
        <p:spPr bwMode="white">
          <a:xfrm>
            <a:off x="71062" y="188640"/>
            <a:ext cx="9001876" cy="616759"/>
          </a:xfrm>
          <a:prstGeom prst="rect">
            <a:avLst/>
          </a:prstGeom>
        </p:spPr>
        <p:txBody>
          <a:bodyPr vert="horz" lIns="0" tIns="0" rIns="0" bIns="0" rtlCol="0" anchor="ctr">
            <a:noAutofit/>
          </a:bodyPr>
          <a:lstStyle>
            <a:lvl1pPr algn="l" defTabSz="914400" rtl="0" eaLnBrk="1" latinLnBrk="0" hangingPunct="1">
              <a:spcBef>
                <a:spcPct val="0"/>
              </a:spcBef>
              <a:buNone/>
              <a:defRPr kumimoji="1" sz="2200" kern="1200">
                <a:solidFill>
                  <a:schemeClr val="bg1"/>
                </a:solidFill>
                <a:latin typeface="メイリオ" pitchFamily="50" charset="-128"/>
                <a:ea typeface="メイリオ" pitchFamily="50" charset="-128"/>
                <a:cs typeface="メイリオ" pitchFamily="50" charset="-128"/>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effectLst/>
                <a:uLnTx/>
                <a:uFillTx/>
                <a:latin typeface="メイリオ" pitchFamily="50" charset="-128"/>
                <a:ea typeface="メイリオ" pitchFamily="50" charset="-128"/>
              </a:rPr>
              <a:t>大阪府子ども計画策定専門部会</a:t>
            </a:r>
            <a:endParaRPr kumimoji="1" lang="en-US" altLang="ja-JP" sz="1800" b="1" i="0" u="none" strike="noStrike" kern="1200" cap="none" spc="0" normalizeH="0" baseline="0" noProof="0" dirty="0">
              <a:ln>
                <a:noFill/>
              </a:ln>
              <a:effectLst/>
              <a:uLnTx/>
              <a:uFillTx/>
              <a:latin typeface="メイリオ" pitchFamily="50" charset="-128"/>
              <a:ea typeface="メイリオ" pitchFamily="50" charset="-128"/>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1800" b="1" dirty="0"/>
              <a:t>子どもの貧困対策</a:t>
            </a:r>
            <a:r>
              <a:rPr kumimoji="1" lang="ja-JP" altLang="en-US" sz="1800" b="1" i="0" u="none" strike="noStrike" kern="1200" cap="none" spc="0" normalizeH="0" baseline="0" noProof="0" dirty="0">
                <a:ln>
                  <a:noFill/>
                </a:ln>
                <a:effectLst/>
                <a:uLnTx/>
                <a:uFillTx/>
                <a:latin typeface="メイリオ" pitchFamily="50" charset="-128"/>
                <a:ea typeface="メイリオ" pitchFamily="50" charset="-128"/>
              </a:rPr>
              <a:t>計画策定</a:t>
            </a:r>
            <a:r>
              <a:rPr kumimoji="1" lang="en-US" altLang="ja-JP" sz="1800" b="1" i="0" u="none" strike="noStrike" kern="1200" cap="none" spc="0" normalizeH="0" baseline="0" noProof="0" dirty="0">
                <a:ln>
                  <a:noFill/>
                </a:ln>
                <a:effectLst/>
                <a:uLnTx/>
                <a:uFillTx/>
                <a:latin typeface="メイリオ" pitchFamily="50" charset="-128"/>
                <a:ea typeface="メイリオ" pitchFamily="50" charset="-128"/>
              </a:rPr>
              <a:t>WG</a:t>
            </a:r>
            <a:endParaRPr kumimoji="1" lang="ja-JP" altLang="en-US" sz="1800" b="1" i="0" u="none" strike="noStrike" kern="1200" cap="none" spc="0" normalizeH="0" baseline="0" noProof="0" dirty="0">
              <a:ln>
                <a:noFill/>
              </a:ln>
              <a:effectLst/>
              <a:uLnTx/>
              <a:uFillTx/>
              <a:latin typeface="メイリオ" pitchFamily="50" charset="-128"/>
              <a:ea typeface="メイリオ" pitchFamily="50" charset="-128"/>
            </a:endParaRPr>
          </a:p>
        </p:txBody>
      </p:sp>
      <p:sp>
        <p:nvSpPr>
          <p:cNvPr id="11" name="テキスト ボックス 10">
            <a:extLst>
              <a:ext uri="{FF2B5EF4-FFF2-40B4-BE49-F238E27FC236}">
                <a16:creationId xmlns:a16="http://schemas.microsoft.com/office/drawing/2014/main" id="{08364DD4-2F64-0EB7-4852-A288DBFDB905}"/>
              </a:ext>
            </a:extLst>
          </p:cNvPr>
          <p:cNvSpPr txBox="1"/>
          <p:nvPr/>
        </p:nvSpPr>
        <p:spPr>
          <a:xfrm>
            <a:off x="71062" y="1214796"/>
            <a:ext cx="8910541" cy="2520370"/>
          </a:xfrm>
          <a:prstGeom prst="rect">
            <a:avLst/>
          </a:prstGeom>
          <a:noFill/>
        </p:spPr>
        <p:txBody>
          <a:bodyPr wrap="square" rtlCol="0">
            <a:spAutoFit/>
          </a:bodyPr>
          <a:lstStyle/>
          <a:p>
            <a:pPr>
              <a:lnSpc>
                <a:spcPct val="150000"/>
              </a:lnSpc>
            </a:pPr>
            <a:r>
              <a:rPr kumimoji="1" lang="ja-JP" altLang="en-US" dirty="0">
                <a:latin typeface="ＭＳ ゴシック" panose="020B0609070205080204" pitchFamily="49" charset="-128"/>
                <a:ea typeface="ＭＳ ゴシック" panose="020B0609070205080204" pitchFamily="49" charset="-128"/>
              </a:rPr>
              <a:t>＜審議状況＞</a:t>
            </a:r>
            <a:endParaRPr kumimoji="1" lang="en-US" altLang="ja-JP" dirty="0">
              <a:latin typeface="ＭＳ ゴシック" panose="020B0609070205080204" pitchFamily="49" charset="-128"/>
              <a:ea typeface="ＭＳ ゴシック" panose="020B0609070205080204" pitchFamily="49" charset="-128"/>
            </a:endParaRPr>
          </a:p>
          <a:p>
            <a:pPr>
              <a:lnSpc>
                <a:spcPct val="150000"/>
              </a:lnSpc>
            </a:pPr>
            <a:r>
              <a:rPr lang="ja-JP" altLang="en-US" dirty="0">
                <a:latin typeface="ＭＳ ゴシック" panose="020B0609070205080204" pitchFamily="49" charset="-128"/>
                <a:ea typeface="ＭＳ ゴシック" panose="020B0609070205080204" pitchFamily="49" charset="-128"/>
              </a:rPr>
              <a:t>■</a:t>
            </a:r>
            <a:r>
              <a:rPr kumimoji="1" lang="ja-JP" altLang="en-US" dirty="0">
                <a:latin typeface="ＭＳ ゴシック" panose="020B0609070205080204" pitchFamily="49" charset="-128"/>
                <a:ea typeface="ＭＳ ゴシック" panose="020B0609070205080204" pitchFamily="49" charset="-128"/>
              </a:rPr>
              <a:t>令和６年度第１回子どもの貧困対策計画策定ＷＧ</a:t>
            </a:r>
            <a:endParaRPr kumimoji="1" lang="en-US" altLang="ja-JP" dirty="0">
              <a:latin typeface="ＭＳ ゴシック" panose="020B0609070205080204" pitchFamily="49" charset="-128"/>
              <a:ea typeface="ＭＳ ゴシック" panose="020B0609070205080204" pitchFamily="49" charset="-128"/>
            </a:endParaRPr>
          </a:p>
          <a:p>
            <a:pPr>
              <a:lnSpc>
                <a:spcPct val="150000"/>
              </a:lnSpc>
            </a:pPr>
            <a:r>
              <a:rPr kumimoji="1" lang="ja-JP" altLang="en-US" dirty="0">
                <a:latin typeface="ＭＳ ゴシック" panose="020B0609070205080204" pitchFamily="49" charset="-128"/>
                <a:ea typeface="ＭＳ ゴシック" panose="020B0609070205080204" pitchFamily="49" charset="-128"/>
              </a:rPr>
              <a:t>　〇日時：令和６年６月６日（木）</a:t>
            </a:r>
            <a:r>
              <a:rPr kumimoji="1" lang="en-US" altLang="ja-JP" dirty="0">
                <a:latin typeface="ＭＳ ゴシック" panose="020B0609070205080204" pitchFamily="49" charset="-128"/>
                <a:ea typeface="ＭＳ ゴシック" panose="020B0609070205080204" pitchFamily="49" charset="-128"/>
              </a:rPr>
              <a:t>14</a:t>
            </a:r>
            <a:r>
              <a:rPr kumimoji="1" lang="ja-JP" altLang="en-US" dirty="0">
                <a:latin typeface="ＭＳ ゴシック" panose="020B0609070205080204" pitchFamily="49" charset="-128"/>
                <a:ea typeface="ＭＳ ゴシック" panose="020B0609070205080204" pitchFamily="49" charset="-128"/>
              </a:rPr>
              <a:t>時～</a:t>
            </a:r>
            <a:r>
              <a:rPr kumimoji="1" lang="en-US" altLang="ja-JP" dirty="0">
                <a:latin typeface="ＭＳ ゴシック" panose="020B0609070205080204" pitchFamily="49" charset="-128"/>
                <a:ea typeface="ＭＳ ゴシック" panose="020B0609070205080204" pitchFamily="49" charset="-128"/>
              </a:rPr>
              <a:t>16</a:t>
            </a:r>
            <a:r>
              <a:rPr kumimoji="1" lang="ja-JP" altLang="en-US" dirty="0">
                <a:latin typeface="ＭＳ ゴシック" panose="020B0609070205080204" pitchFamily="49" charset="-128"/>
                <a:ea typeface="ＭＳ ゴシック" panose="020B0609070205080204" pitchFamily="49" charset="-128"/>
              </a:rPr>
              <a:t>時</a:t>
            </a:r>
          </a:p>
          <a:p>
            <a:pPr>
              <a:lnSpc>
                <a:spcPct val="150000"/>
              </a:lnSpc>
            </a:pPr>
            <a:r>
              <a:rPr kumimoji="1" lang="ja-JP" altLang="en-US" dirty="0">
                <a:latin typeface="ＭＳ ゴシック" panose="020B0609070205080204" pitchFamily="49" charset="-128"/>
                <a:ea typeface="ＭＳ ゴシック" panose="020B0609070205080204" pitchFamily="49" charset="-128"/>
              </a:rPr>
              <a:t>　〇議題：（１）子どもの生活に関する実態調査を踏まえた課題と方向性について</a:t>
            </a:r>
          </a:p>
          <a:p>
            <a:pPr>
              <a:lnSpc>
                <a:spcPct val="150000"/>
              </a:lnSpc>
            </a:pPr>
            <a:r>
              <a:rPr kumimoji="1" lang="ja-JP" altLang="en-US" dirty="0">
                <a:latin typeface="ＭＳ ゴシック" panose="020B0609070205080204" pitchFamily="49" charset="-128"/>
                <a:ea typeface="ＭＳ ゴシック" panose="020B0609070205080204" pitchFamily="49" charset="-128"/>
              </a:rPr>
              <a:t>　　　　　（２）第三次子どもの貧困対策計画策定に向けた整理について</a:t>
            </a:r>
            <a:endParaRPr kumimoji="1" lang="en-US" altLang="ja-JP" dirty="0">
              <a:latin typeface="ＭＳ ゴシック" panose="020B0609070205080204" pitchFamily="49" charset="-128"/>
              <a:ea typeface="ＭＳ ゴシック" panose="020B0609070205080204" pitchFamily="49" charset="-128"/>
            </a:endParaRPr>
          </a:p>
          <a:p>
            <a:pPr>
              <a:lnSpc>
                <a:spcPct val="150000"/>
              </a:lnSpc>
            </a:pPr>
            <a:endParaRPr kumimoji="1" lang="ja-JP" altLang="en-US" dirty="0">
              <a:latin typeface="ＭＳ ゴシック" panose="020B0609070205080204" pitchFamily="49" charset="-128"/>
              <a:ea typeface="ＭＳ ゴシック" panose="020B0609070205080204" pitchFamily="49" charset="-128"/>
            </a:endParaRPr>
          </a:p>
        </p:txBody>
      </p:sp>
      <p:sp>
        <p:nvSpPr>
          <p:cNvPr id="6" name="テキスト ボックス 5">
            <a:extLst>
              <a:ext uri="{FF2B5EF4-FFF2-40B4-BE49-F238E27FC236}">
                <a16:creationId xmlns:a16="http://schemas.microsoft.com/office/drawing/2014/main" id="{7DEC67A9-C523-4CA5-860C-17264C8BE8E8}"/>
              </a:ext>
            </a:extLst>
          </p:cNvPr>
          <p:cNvSpPr txBox="1"/>
          <p:nvPr/>
        </p:nvSpPr>
        <p:spPr>
          <a:xfrm>
            <a:off x="554550" y="3940192"/>
            <a:ext cx="8518388" cy="2104872"/>
          </a:xfrm>
          <a:prstGeom prst="rect">
            <a:avLst/>
          </a:prstGeom>
          <a:noFill/>
        </p:spPr>
        <p:txBody>
          <a:bodyPr wrap="square" rtlCol="0">
            <a:spAutoFit/>
          </a:bodyPr>
          <a:lstStyle/>
          <a:p>
            <a:pPr>
              <a:lnSpc>
                <a:spcPct val="150000"/>
              </a:lnSpc>
            </a:pPr>
            <a:r>
              <a:rPr kumimoji="1" lang="ja-JP" altLang="en-US" dirty="0">
                <a:latin typeface="ＭＳ ゴシック" panose="020B0609070205080204" pitchFamily="49" charset="-128"/>
                <a:ea typeface="ＭＳ ゴシック" panose="020B0609070205080204" pitchFamily="49" charset="-128"/>
              </a:rPr>
              <a:t>＜今後の</a:t>
            </a:r>
            <a:r>
              <a:rPr lang="ja-JP" altLang="en-US" dirty="0">
                <a:latin typeface="ＭＳ ゴシック" panose="020B0609070205080204" pitchFamily="49" charset="-128"/>
                <a:ea typeface="ＭＳ ゴシック" panose="020B0609070205080204" pitchFamily="49" charset="-128"/>
              </a:rPr>
              <a:t>ＷＧスケジュール</a:t>
            </a:r>
            <a:r>
              <a:rPr kumimoji="1" lang="ja-JP" altLang="en-US" dirty="0">
                <a:latin typeface="ＭＳ ゴシック" panose="020B0609070205080204" pitchFamily="49" charset="-128"/>
                <a:ea typeface="ＭＳ ゴシック" panose="020B0609070205080204" pitchFamily="49" charset="-128"/>
              </a:rPr>
              <a:t>＞</a:t>
            </a:r>
            <a:endParaRPr kumimoji="1" lang="en-US" altLang="ja-JP" dirty="0">
              <a:latin typeface="ＭＳ ゴシック" panose="020B0609070205080204" pitchFamily="49" charset="-128"/>
              <a:ea typeface="ＭＳ ゴシック" panose="020B0609070205080204" pitchFamily="49" charset="-128"/>
            </a:endParaRPr>
          </a:p>
          <a:p>
            <a:pPr>
              <a:lnSpc>
                <a:spcPct val="150000"/>
              </a:lnSpc>
            </a:pPr>
            <a:r>
              <a:rPr kumimoji="1" lang="ja-JP" altLang="en-US" dirty="0">
                <a:latin typeface="ＭＳ ゴシック" panose="020B0609070205080204" pitchFamily="49" charset="-128"/>
                <a:ea typeface="ＭＳ ゴシック" panose="020B0609070205080204" pitchFamily="49" charset="-128"/>
              </a:rPr>
              <a:t>　〇</a:t>
            </a:r>
            <a:r>
              <a:rPr lang="ja-JP" altLang="en-US" dirty="0">
                <a:latin typeface="ＭＳ ゴシック" panose="020B0609070205080204" pitchFamily="49" charset="-128"/>
                <a:ea typeface="ＭＳ ゴシック" panose="020B0609070205080204" pitchFamily="49" charset="-128"/>
              </a:rPr>
              <a:t>７月末　　　第２回子どもの貧困対策計画策定ＷＧ</a:t>
            </a:r>
          </a:p>
          <a:p>
            <a:pPr>
              <a:lnSpc>
                <a:spcPct val="150000"/>
              </a:lnSpc>
            </a:pPr>
            <a:r>
              <a:rPr lang="ja-JP" altLang="en-US" dirty="0">
                <a:latin typeface="ＭＳ ゴシック" panose="020B0609070205080204" pitchFamily="49" charset="-128"/>
                <a:ea typeface="ＭＳ ゴシック" panose="020B0609070205080204" pitchFamily="49" charset="-128"/>
              </a:rPr>
              <a:t>　　　　　　　　（予定議題）計画構成（素案）について</a:t>
            </a:r>
            <a:endParaRPr lang="en-US" altLang="ja-JP" dirty="0">
              <a:latin typeface="ＭＳ ゴシック" panose="020B0609070205080204" pitchFamily="49" charset="-128"/>
              <a:ea typeface="ＭＳ ゴシック" panose="020B0609070205080204" pitchFamily="49" charset="-128"/>
            </a:endParaRPr>
          </a:p>
          <a:p>
            <a:pPr>
              <a:lnSpc>
                <a:spcPct val="150000"/>
              </a:lnSpc>
            </a:pPr>
            <a:r>
              <a:rPr lang="ja-JP" altLang="en-US" dirty="0">
                <a:latin typeface="ＭＳ ゴシック" panose="020B0609070205080204" pitchFamily="49" charset="-128"/>
                <a:ea typeface="ＭＳ ゴシック" panose="020B0609070205080204" pitchFamily="49" charset="-128"/>
              </a:rPr>
              <a:t>　〇９月上中旬　第３回子どもの貧困対策計画策定ＷＧ</a:t>
            </a:r>
            <a:endParaRPr lang="en-US" altLang="ja-JP" dirty="0">
              <a:latin typeface="ＭＳ ゴシック" panose="020B0609070205080204" pitchFamily="49" charset="-128"/>
              <a:ea typeface="ＭＳ ゴシック" panose="020B0609070205080204" pitchFamily="49" charset="-128"/>
            </a:endParaRPr>
          </a:p>
          <a:p>
            <a:pPr>
              <a:lnSpc>
                <a:spcPct val="150000"/>
              </a:lnSpc>
            </a:pPr>
            <a:r>
              <a:rPr lang="ja-JP" altLang="en-US" dirty="0">
                <a:latin typeface="ＭＳ ゴシック" panose="020B0609070205080204" pitchFamily="49" charset="-128"/>
                <a:ea typeface="ＭＳ ゴシック" panose="020B0609070205080204" pitchFamily="49" charset="-128"/>
              </a:rPr>
              <a:t>　　　　　　　　（予定議題）計画（素案）について　</a:t>
            </a:r>
            <a:endParaRPr kumimoji="1" lang="ja-JP" altLang="en-US" dirty="0">
              <a:latin typeface="ＭＳ ゴシック" panose="020B0609070205080204" pitchFamily="49" charset="-128"/>
              <a:ea typeface="ＭＳ ゴシック" panose="020B0609070205080204" pitchFamily="49" charset="-128"/>
            </a:endParaRPr>
          </a:p>
        </p:txBody>
      </p:sp>
      <p:sp>
        <p:nvSpPr>
          <p:cNvPr id="5" name="大かっこ 4">
            <a:extLst>
              <a:ext uri="{FF2B5EF4-FFF2-40B4-BE49-F238E27FC236}">
                <a16:creationId xmlns:a16="http://schemas.microsoft.com/office/drawing/2014/main" id="{A9D0F2DC-2EDA-4372-AC7D-E39D622D0855}"/>
              </a:ext>
            </a:extLst>
          </p:cNvPr>
          <p:cNvSpPr/>
          <p:nvPr/>
        </p:nvSpPr>
        <p:spPr>
          <a:xfrm>
            <a:off x="437321" y="3893787"/>
            <a:ext cx="8245503" cy="2449000"/>
          </a:xfrm>
          <a:prstGeom prst="bracketPair">
            <a:avLst>
              <a:gd name="adj" fmla="val 12122"/>
            </a:avLst>
          </a:prstGeom>
          <a:ln w="1270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2C5B7FF8-2445-4B4D-9D7C-3586FB109C4C}"/>
              </a:ext>
            </a:extLst>
          </p:cNvPr>
          <p:cNvSpPr/>
          <p:nvPr/>
        </p:nvSpPr>
        <p:spPr>
          <a:xfrm>
            <a:off x="7647901" y="188640"/>
            <a:ext cx="1239599" cy="43204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b="1" dirty="0">
                <a:solidFill>
                  <a:schemeClr val="tx1"/>
                </a:solidFill>
              </a:rPr>
              <a:t>資料４</a:t>
            </a:r>
          </a:p>
        </p:txBody>
      </p:sp>
      <p:sp>
        <p:nvSpPr>
          <p:cNvPr id="8" name="スライド番号プレースホルダー 1">
            <a:extLst>
              <a:ext uri="{FF2B5EF4-FFF2-40B4-BE49-F238E27FC236}">
                <a16:creationId xmlns:a16="http://schemas.microsoft.com/office/drawing/2014/main" id="{839ACE90-B08A-4F92-B28B-AD8AEBCF0C68}"/>
              </a:ext>
            </a:extLst>
          </p:cNvPr>
          <p:cNvSpPr>
            <a:spLocks noGrp="1"/>
          </p:cNvSpPr>
          <p:nvPr>
            <p:ph type="sldNum" sz="quarter" idx="12"/>
          </p:nvPr>
        </p:nvSpPr>
        <p:spPr>
          <a:xfrm>
            <a:off x="7003348" y="6474200"/>
            <a:ext cx="2057400" cy="345232"/>
          </a:xfrm>
        </p:spPr>
        <p:txBody>
          <a:bodyPr/>
          <a:lstStyle/>
          <a:p>
            <a:fld id="{138CA411-231B-42B9-AF63-97A64194AA60}" type="slidenum">
              <a:rPr kumimoji="1" lang="ja-JP" altLang="en-US" smtClean="0"/>
              <a:t>1</a:t>
            </a:fld>
            <a:endParaRPr kumimoji="1" lang="ja-JP" altLang="en-US" dirty="0"/>
          </a:p>
        </p:txBody>
      </p:sp>
    </p:spTree>
    <p:extLst>
      <p:ext uri="{BB962C8B-B14F-4D97-AF65-F5344CB8AC3E}">
        <p14:creationId xmlns:p14="http://schemas.microsoft.com/office/powerpoint/2010/main" val="450814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四角形: 角を丸くする 7">
            <a:extLst>
              <a:ext uri="{FF2B5EF4-FFF2-40B4-BE49-F238E27FC236}">
                <a16:creationId xmlns:a16="http://schemas.microsoft.com/office/drawing/2014/main" id="{855572FA-19F8-40CC-B67C-29B2A8F48D86}"/>
              </a:ext>
            </a:extLst>
          </p:cNvPr>
          <p:cNvSpPr/>
          <p:nvPr/>
        </p:nvSpPr>
        <p:spPr>
          <a:xfrm>
            <a:off x="105871" y="3556597"/>
            <a:ext cx="8920574" cy="2344827"/>
          </a:xfrm>
          <a:prstGeom prst="roundRect">
            <a:avLst>
              <a:gd name="adj" fmla="val 8943"/>
            </a:avLst>
          </a:prstGeom>
          <a:solidFill>
            <a:schemeClr val="accent6">
              <a:lumMod val="20000"/>
              <a:lumOff val="8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id="{CDDBD38D-81A9-460B-8E94-922E4A458377}"/>
              </a:ext>
            </a:extLst>
          </p:cNvPr>
          <p:cNvSpPr/>
          <p:nvPr/>
        </p:nvSpPr>
        <p:spPr>
          <a:xfrm>
            <a:off x="105869" y="760113"/>
            <a:ext cx="8920575" cy="2631490"/>
          </a:xfrm>
          <a:prstGeom prst="roundRect">
            <a:avLst>
              <a:gd name="adj" fmla="val 5915"/>
            </a:avLst>
          </a:prstGeom>
          <a:solidFill>
            <a:schemeClr val="accent6">
              <a:lumMod val="20000"/>
              <a:lumOff val="8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9B333A8A-FFAA-428D-B266-24AB92769CD2}"/>
              </a:ext>
            </a:extLst>
          </p:cNvPr>
          <p:cNvSpPr txBox="1"/>
          <p:nvPr/>
        </p:nvSpPr>
        <p:spPr>
          <a:xfrm>
            <a:off x="268132" y="1059451"/>
            <a:ext cx="5110844" cy="2246769"/>
          </a:xfrm>
          <a:prstGeom prst="rect">
            <a:avLst/>
          </a:prstGeom>
          <a:noFill/>
          <a:ln w="19050">
            <a:solidFill>
              <a:schemeClr val="accent6">
                <a:lumMod val="40000"/>
                <a:lumOff val="60000"/>
              </a:schemeClr>
            </a:solidFill>
            <a:prstDash val="sysDot"/>
          </a:ln>
        </p:spPr>
        <p:txBody>
          <a:bodyPr wrap="square">
            <a:spAutoFit/>
          </a:bodyPr>
          <a:lstStyle/>
          <a:p>
            <a:endParaRPr lang="en-US" altLang="ja-JP" sz="1000" dirty="0">
              <a:latin typeface="Meiryo UI" panose="020B0604030504040204" pitchFamily="50" charset="-128"/>
              <a:ea typeface="Meiryo UI" panose="020B0604030504040204" pitchFamily="50" charset="-128"/>
            </a:endParaRPr>
          </a:p>
          <a:p>
            <a:r>
              <a:rPr lang="ja-JP" altLang="en-US" sz="1000" b="1" dirty="0">
                <a:latin typeface="Meiryo UI" panose="020B0604030504040204" pitchFamily="50" charset="-128"/>
                <a:ea typeface="Meiryo UI" panose="020B0604030504040204" pitchFamily="50" charset="-128"/>
              </a:rPr>
              <a:t>（１）学校をプラットフォームとした地域・福祉との連携により子ども</a:t>
            </a: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保護者</a:t>
            </a: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を見守りや支援に</a:t>
            </a:r>
            <a:endParaRPr lang="en-US" altLang="ja-JP" sz="1000" b="1" dirty="0">
              <a:latin typeface="Meiryo UI" panose="020B0604030504040204" pitchFamily="50" charset="-128"/>
              <a:ea typeface="Meiryo UI" panose="020B0604030504040204" pitchFamily="50" charset="-128"/>
            </a:endParaRPr>
          </a:p>
          <a:p>
            <a:r>
              <a:rPr lang="ja-JP" altLang="en-US" sz="1000" b="1" dirty="0">
                <a:latin typeface="Meiryo UI" panose="020B0604030504040204" pitchFamily="50" charset="-128"/>
                <a:ea typeface="Meiryo UI" panose="020B0604030504040204" pitchFamily="50" charset="-128"/>
              </a:rPr>
              <a:t>　　　　つなぐ取組の推進</a:t>
            </a:r>
          </a:p>
          <a:p>
            <a:pPr indent="90488"/>
            <a:r>
              <a:rPr lang="ja-JP" altLang="en-US" sz="1000" dirty="0">
                <a:latin typeface="Meiryo UI" panose="020B0604030504040204" pitchFamily="50" charset="-128"/>
                <a:ea typeface="Meiryo UI" panose="020B0604030504040204" pitchFamily="50" charset="-128"/>
              </a:rPr>
              <a:t>　　　・学校や地域から専門機関・居場所等へつなぐためのコーディネート機能の確保支援など</a:t>
            </a:r>
          </a:p>
          <a:p>
            <a:pPr indent="90488"/>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２</a:t>
            </a: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子どもの居場所づくりへの支援</a:t>
            </a:r>
          </a:p>
          <a:p>
            <a:pPr indent="90488"/>
            <a:r>
              <a:rPr lang="ja-JP" altLang="en-US" sz="1000" dirty="0">
                <a:latin typeface="Meiryo UI" panose="020B0604030504040204" pitchFamily="50" charset="-128"/>
                <a:ea typeface="Meiryo UI" panose="020B0604030504040204" pitchFamily="50" charset="-128"/>
              </a:rPr>
              <a:t>　　　・地域が主体となった取組への財政支援</a:t>
            </a:r>
          </a:p>
          <a:p>
            <a:pPr indent="90488"/>
            <a:r>
              <a:rPr lang="ja-JP" altLang="en-US" sz="1000" dirty="0">
                <a:latin typeface="Meiryo UI" panose="020B0604030504040204" pitchFamily="50" charset="-128"/>
                <a:ea typeface="Meiryo UI" panose="020B0604030504040204" pitchFamily="50" charset="-128"/>
              </a:rPr>
              <a:t>　　　・寄附金の活用・公民連携による推進</a:t>
            </a:r>
          </a:p>
          <a:p>
            <a:pPr indent="90488"/>
            <a:r>
              <a:rPr lang="ja-JP" altLang="en-US" sz="1000" dirty="0">
                <a:latin typeface="Meiryo UI" panose="020B0604030504040204" pitchFamily="50" charset="-128"/>
                <a:ea typeface="Meiryo UI" panose="020B0604030504040204" pitchFamily="50" charset="-128"/>
              </a:rPr>
              <a:t>　　　・子どもを居場所や支援につなぐ仕組みの構築</a:t>
            </a:r>
          </a:p>
          <a:p>
            <a:pPr indent="90488"/>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３</a:t>
            </a:r>
            <a:r>
              <a:rPr lang="en-US" altLang="ja-JP" sz="1000" b="1"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社会全体で子どもの貧困対策に取り組む機運の醸成・子ども輝く未来基金の活用</a:t>
            </a:r>
          </a:p>
          <a:p>
            <a:pPr indent="90488"/>
            <a:r>
              <a:rPr lang="ja-JP" altLang="en-US" sz="1000" dirty="0">
                <a:latin typeface="Meiryo UI" panose="020B0604030504040204" pitchFamily="50" charset="-128"/>
                <a:ea typeface="Meiryo UI" panose="020B0604030504040204" pitchFamily="50" charset="-128"/>
              </a:rPr>
              <a:t>　　　・公民連携による体験機会等の提供、子ども輝く未来基金を活用した取組の推進</a:t>
            </a:r>
          </a:p>
          <a:p>
            <a:pPr indent="90488"/>
            <a:r>
              <a:rPr lang="en-US" altLang="ja-JP" sz="1000" b="1" dirty="0">
                <a:latin typeface="Meiryo UI" panose="020B0604030504040204" pitchFamily="50" charset="-128"/>
                <a:ea typeface="Meiryo UI" panose="020B0604030504040204" pitchFamily="50" charset="-128"/>
              </a:rPr>
              <a:t>(4)</a:t>
            </a:r>
            <a:r>
              <a:rPr lang="ja-JP" altLang="en-US" sz="1000" b="1" dirty="0">
                <a:latin typeface="Meiryo UI" panose="020B0604030504040204" pitchFamily="50" charset="-128"/>
                <a:ea typeface="Meiryo UI" panose="020B0604030504040204" pitchFamily="50" charset="-128"/>
              </a:rPr>
              <a:t>市町村との連携強化・地域の実情把握</a:t>
            </a:r>
          </a:p>
          <a:p>
            <a:pPr indent="90488"/>
            <a:r>
              <a:rPr lang="ja-JP" altLang="en-US" sz="1000" dirty="0">
                <a:latin typeface="Meiryo UI" panose="020B0604030504040204" pitchFamily="50" charset="-128"/>
                <a:ea typeface="Meiryo UI" panose="020B0604030504040204" pitchFamily="50" charset="-128"/>
              </a:rPr>
              <a:t>　　　・市町村における取組モデルの共有、補助金等の支援メニューの検討など</a:t>
            </a:r>
            <a:endParaRPr lang="en-US" altLang="ja-JP" sz="1000" dirty="0">
              <a:latin typeface="Meiryo UI" panose="020B0604030504040204" pitchFamily="50" charset="-128"/>
              <a:ea typeface="Meiryo UI" panose="020B0604030504040204" pitchFamily="50" charset="-128"/>
            </a:endParaRPr>
          </a:p>
          <a:p>
            <a:pPr indent="90488"/>
            <a:r>
              <a:rPr lang="en-US" altLang="ja-JP" sz="1000" b="1" dirty="0">
                <a:latin typeface="Meiryo UI" panose="020B0604030504040204" pitchFamily="50" charset="-128"/>
                <a:ea typeface="Meiryo UI" panose="020B0604030504040204" pitchFamily="50" charset="-128"/>
              </a:rPr>
              <a:t>(5</a:t>
            </a:r>
            <a:r>
              <a:rPr lang="ja-JP" altLang="en-US" sz="1000" b="1" dirty="0">
                <a:latin typeface="Meiryo UI" panose="020B0604030504040204" pitchFamily="50" charset="-128"/>
                <a:ea typeface="Meiryo UI" panose="020B0604030504040204" pitchFamily="50" charset="-128"/>
              </a:rPr>
              <a:t>）関連施策との一体的な推進</a:t>
            </a:r>
            <a:endParaRPr lang="en-US" altLang="ja-JP" sz="1000" b="1" dirty="0">
              <a:latin typeface="Meiryo UI" panose="020B0604030504040204" pitchFamily="50" charset="-128"/>
              <a:ea typeface="Meiryo UI" panose="020B0604030504040204" pitchFamily="50" charset="-128"/>
            </a:endParaRPr>
          </a:p>
          <a:p>
            <a:pPr indent="90488"/>
            <a:r>
              <a:rPr lang="ja-JP" altLang="en-US" sz="1000" dirty="0">
                <a:latin typeface="Meiryo UI" panose="020B0604030504040204" pitchFamily="50" charset="-128"/>
                <a:ea typeface="Meiryo UI" panose="020B0604030504040204" pitchFamily="50" charset="-128"/>
              </a:rPr>
              <a:t>　　　・生活困窮者自立支援制度等の関連施策を一体的に捉え、施策を推進</a:t>
            </a:r>
            <a:endParaRPr lang="en-US" altLang="ja-JP" sz="1000" dirty="0">
              <a:latin typeface="Meiryo UI" panose="020B0604030504040204" pitchFamily="50" charset="-128"/>
              <a:ea typeface="Meiryo UI" panose="020B0604030504040204" pitchFamily="50" charset="-128"/>
            </a:endParaRPr>
          </a:p>
        </p:txBody>
      </p:sp>
      <p:sp>
        <p:nvSpPr>
          <p:cNvPr id="40" name="テキスト ボックス 39"/>
          <p:cNvSpPr txBox="1"/>
          <p:nvPr/>
        </p:nvSpPr>
        <p:spPr>
          <a:xfrm>
            <a:off x="107728" y="219051"/>
            <a:ext cx="8953020" cy="215444"/>
          </a:xfrm>
          <a:prstGeom prst="rect">
            <a:avLst/>
          </a:prstGeom>
          <a:noFill/>
          <a:effectLst>
            <a:outerShdw blurRad="50800" dist="38100" dir="2700000" algn="tl" rotWithShape="0">
              <a:prstClr val="black">
                <a:alpha val="40000"/>
              </a:prstClr>
            </a:outerShdw>
          </a:effectLst>
          <a:scene3d>
            <a:camera prst="orthographicFront"/>
            <a:lightRig rig="threePt" dir="t"/>
          </a:scene3d>
          <a:sp3d>
            <a:bevelT/>
          </a:sp3d>
        </p:spPr>
        <p:txBody>
          <a:bodyPr wrap="square" lIns="128016" tIns="0" rIns="128016" bIns="0" rtlCol="0">
            <a:spAutoFit/>
          </a:bodyPr>
          <a:lstStyle/>
          <a:p>
            <a:pPr algn="ctr">
              <a:spcBef>
                <a:spcPts val="300"/>
              </a:spcBef>
              <a:spcAft>
                <a:spcPts val="300"/>
              </a:spcAft>
            </a:pPr>
            <a:r>
              <a:rPr lang="ja-JP" altLang="en-US" sz="1400" b="1" dirty="0">
                <a:latin typeface="Meiryo UI" panose="020B0604030504040204" pitchFamily="50" charset="-128"/>
                <a:ea typeface="Meiryo UI" panose="020B0604030504040204" pitchFamily="50" charset="-128"/>
              </a:rPr>
              <a:t>子どもの貧困対策計画策定の方向性について（整理状況）</a:t>
            </a:r>
            <a:endParaRPr lang="ja-JP" altLang="en-US" sz="1400" dirty="0">
              <a:latin typeface="Meiryo UI" panose="020B0604030504040204" pitchFamily="50" charset="-128"/>
              <a:ea typeface="Meiryo UI" panose="020B0604030504040204" pitchFamily="50" charset="-128"/>
            </a:endParaRPr>
          </a:p>
        </p:txBody>
      </p:sp>
      <p:sp>
        <p:nvSpPr>
          <p:cNvPr id="46" name="正方形/長方形 45"/>
          <p:cNvSpPr/>
          <p:nvPr/>
        </p:nvSpPr>
        <p:spPr>
          <a:xfrm>
            <a:off x="3522275" y="592891"/>
            <a:ext cx="2148484" cy="294981"/>
          </a:xfrm>
          <a:prstGeom prst="rect">
            <a:avLst/>
          </a:prstGeom>
          <a:solidFill>
            <a:schemeClr val="accent6">
              <a:lumMod val="60000"/>
              <a:lumOff val="40000"/>
            </a:schemeClr>
          </a:solidFill>
          <a:ln w="12700">
            <a:solidFill>
              <a:srgbClr val="92D050"/>
            </a:solid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rPr>
              <a:t>第二次子どもの貧困対策</a:t>
            </a:r>
            <a:r>
              <a:rPr kumimoji="1" lang="ja-JP" altLang="en-US" sz="1200" b="1" dirty="0">
                <a:solidFill>
                  <a:schemeClr val="tx1"/>
                </a:solidFill>
                <a:latin typeface="Meiryo UI" panose="020B0604030504040204" pitchFamily="50" charset="-128"/>
                <a:ea typeface="Meiryo UI" panose="020B0604030504040204" pitchFamily="50" charset="-128"/>
              </a:rPr>
              <a:t>計画</a:t>
            </a:r>
          </a:p>
        </p:txBody>
      </p:sp>
      <p:sp>
        <p:nvSpPr>
          <p:cNvPr id="45" name="正方形/長方形 44"/>
          <p:cNvSpPr/>
          <p:nvPr/>
        </p:nvSpPr>
        <p:spPr>
          <a:xfrm>
            <a:off x="268132" y="3600123"/>
            <a:ext cx="2009126" cy="297719"/>
          </a:xfrm>
          <a:prstGeom prst="rect">
            <a:avLst/>
          </a:prstGeom>
          <a:solidFill>
            <a:schemeClr val="accent4">
              <a:lumMod val="60000"/>
              <a:lumOff val="40000"/>
            </a:schemeClr>
          </a:solidFill>
          <a:ln w="12700">
            <a:solidFill>
              <a:schemeClr val="accent4">
                <a:lumMod val="40000"/>
                <a:lumOff val="60000"/>
              </a:schemeClr>
            </a:solid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200" b="1" dirty="0">
                <a:solidFill>
                  <a:schemeClr val="tx1"/>
                </a:solidFill>
                <a:latin typeface="Meiryo UI" panose="020B0604030504040204" pitchFamily="50" charset="-128"/>
                <a:ea typeface="Meiryo UI" panose="020B0604030504040204" pitchFamily="50" charset="-128"/>
              </a:rPr>
              <a:t>実態調査結果における課題</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cxnSp>
        <p:nvCxnSpPr>
          <p:cNvPr id="20" name="直線コネクタ 19">
            <a:extLst>
              <a:ext uri="{FF2B5EF4-FFF2-40B4-BE49-F238E27FC236}">
                <a16:creationId xmlns:a16="http://schemas.microsoft.com/office/drawing/2014/main" id="{69D055E0-5984-48B4-8343-9CEB45EF9310}"/>
              </a:ext>
            </a:extLst>
          </p:cNvPr>
          <p:cNvCxnSpPr>
            <a:cxnSpLocks/>
          </p:cNvCxnSpPr>
          <p:nvPr/>
        </p:nvCxnSpPr>
        <p:spPr>
          <a:xfrm>
            <a:off x="243652" y="498780"/>
            <a:ext cx="8784651" cy="8261"/>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8" name="スライド番号プレースホルダー 1">
            <a:extLst>
              <a:ext uri="{FF2B5EF4-FFF2-40B4-BE49-F238E27FC236}">
                <a16:creationId xmlns:a16="http://schemas.microsoft.com/office/drawing/2014/main" id="{18C4DB91-CDC6-44A9-A1AC-B876FB240693}"/>
              </a:ext>
            </a:extLst>
          </p:cNvPr>
          <p:cNvSpPr>
            <a:spLocks noGrp="1"/>
          </p:cNvSpPr>
          <p:nvPr>
            <p:ph type="sldNum" sz="quarter" idx="12"/>
          </p:nvPr>
        </p:nvSpPr>
        <p:spPr>
          <a:xfrm>
            <a:off x="7003348" y="6474200"/>
            <a:ext cx="2057400" cy="345232"/>
          </a:xfrm>
        </p:spPr>
        <p:txBody>
          <a:bodyPr/>
          <a:lstStyle/>
          <a:p>
            <a:fld id="{138CA411-231B-42B9-AF63-97A64194AA60}" type="slidenum">
              <a:rPr kumimoji="1" lang="ja-JP" altLang="en-US" smtClean="0"/>
              <a:t>2</a:t>
            </a:fld>
            <a:endParaRPr kumimoji="1" lang="ja-JP" altLang="en-US" dirty="0"/>
          </a:p>
        </p:txBody>
      </p:sp>
      <p:sp>
        <p:nvSpPr>
          <p:cNvPr id="21" name="テキスト ボックス 20">
            <a:extLst>
              <a:ext uri="{FF2B5EF4-FFF2-40B4-BE49-F238E27FC236}">
                <a16:creationId xmlns:a16="http://schemas.microsoft.com/office/drawing/2014/main" id="{B4FDF2AA-4BEA-47D6-927A-F00C38824456}"/>
              </a:ext>
            </a:extLst>
          </p:cNvPr>
          <p:cNvSpPr txBox="1"/>
          <p:nvPr/>
        </p:nvSpPr>
        <p:spPr>
          <a:xfrm>
            <a:off x="485449" y="6147772"/>
            <a:ext cx="8260985" cy="646331"/>
          </a:xfrm>
          <a:prstGeom prst="rect">
            <a:avLst/>
          </a:prstGeom>
          <a:noFill/>
        </p:spPr>
        <p:txBody>
          <a:bodyPr wrap="square">
            <a:spAutoFit/>
          </a:bodyPr>
          <a:lstStyle/>
          <a:p>
            <a:pPr marL="0" marR="0" lvl="0" indent="0" algn="ctr" defTabSz="685783"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継続して</a:t>
            </a:r>
            <a:r>
              <a:rPr lang="ja-JP" altLang="en-US" sz="1200" b="1" u="sng" dirty="0">
                <a:solidFill>
                  <a:srgbClr val="FF0000"/>
                </a:solidFill>
                <a:latin typeface="Meiryo UI" panose="020B0604030504040204" pitchFamily="50" charset="-128"/>
                <a:ea typeface="Meiryo UI" panose="020B0604030504040204" pitchFamily="50" charset="-128"/>
              </a:rPr>
              <a:t>、</a:t>
            </a:r>
            <a:r>
              <a:rPr kumimoji="1"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支援制度につなぐ取組みや子どもの居場所づくりに関する支援など、第二次計画の取組みを推進する必要あり</a:t>
            </a:r>
            <a:r>
              <a:rPr lang="ja-JP" altLang="en-US" sz="1200" b="1" u="sng" dirty="0">
                <a:solidFill>
                  <a:srgbClr val="FF0000"/>
                </a:solidFill>
                <a:latin typeface="Meiryo UI" panose="020B0604030504040204" pitchFamily="50" charset="-128"/>
                <a:ea typeface="Meiryo UI" panose="020B0604030504040204" pitchFamily="50" charset="-128"/>
              </a:rPr>
              <a:t>。</a:t>
            </a:r>
            <a:endParaRPr kumimoji="1"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685783"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「課題と方向性」で整理した内容を踏まえ、現行計画の「取組みの方向性とポイント」及び「</a:t>
            </a:r>
            <a:r>
              <a:rPr kumimoji="1"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7</a:t>
            </a:r>
            <a:r>
              <a:rPr kumimoji="1"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つの視点」を再確認し、</a:t>
            </a:r>
            <a:endParaRPr kumimoji="1"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685783"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必要な支援メニューの検討を進める。</a:t>
            </a:r>
            <a:endParaRPr lang="en-US" altLang="ja-JP" sz="1200" b="1" u="sng" dirty="0">
              <a:solidFill>
                <a:srgbClr val="FF0000"/>
              </a:solidFill>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1F8EA340-C2A4-4F57-8AA8-FBFC85C2E0E6}"/>
              </a:ext>
            </a:extLst>
          </p:cNvPr>
          <p:cNvSpPr/>
          <p:nvPr/>
        </p:nvSpPr>
        <p:spPr>
          <a:xfrm>
            <a:off x="1512535" y="939303"/>
            <a:ext cx="1640926" cy="206962"/>
          </a:xfrm>
          <a:prstGeom prst="rect">
            <a:avLst/>
          </a:prstGeom>
          <a:solidFill>
            <a:srgbClr val="FFC000"/>
          </a:solidFill>
          <a:ln w="12700">
            <a:solidFill>
              <a:schemeClr val="accent2">
                <a:lumMod val="60000"/>
                <a:lumOff val="40000"/>
              </a:schemeClr>
            </a:solid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取組の方向性とポイント</a:t>
            </a:r>
          </a:p>
        </p:txBody>
      </p:sp>
      <p:sp>
        <p:nvSpPr>
          <p:cNvPr id="27" name="テキスト ボックス 26">
            <a:extLst>
              <a:ext uri="{FF2B5EF4-FFF2-40B4-BE49-F238E27FC236}">
                <a16:creationId xmlns:a16="http://schemas.microsoft.com/office/drawing/2014/main" id="{89BED4D2-501F-4F33-B837-E3E428DD699B}"/>
              </a:ext>
            </a:extLst>
          </p:cNvPr>
          <p:cNvSpPr txBox="1"/>
          <p:nvPr/>
        </p:nvSpPr>
        <p:spPr>
          <a:xfrm>
            <a:off x="5913254" y="1355794"/>
            <a:ext cx="2993292" cy="1477328"/>
          </a:xfrm>
          <a:prstGeom prst="rect">
            <a:avLst/>
          </a:prstGeom>
          <a:noFill/>
          <a:ln>
            <a:noFill/>
            <a:prstDash val="sysDot"/>
          </a:ln>
        </p:spPr>
        <p:txBody>
          <a:bodyPr wrap="square">
            <a:spAutoFit/>
          </a:bodyP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庁内が連携し、下記７つの視点で具体的取組を推進</a:t>
            </a: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indent="90488"/>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困窮している世帯</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を経済的に支援します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indent="90488"/>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就労支援を含む</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indent="90488"/>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学びを支える環境づくりを支援します</a:t>
            </a:r>
          </a:p>
          <a:p>
            <a:pPr indent="90488"/>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子どもたちが孤立しないように支援します</a:t>
            </a:r>
          </a:p>
          <a:p>
            <a:pPr indent="90488"/>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保護者が孤立しないように支援します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indent="90488"/>
            <a:r>
              <a:rPr lang="en-US" altLang="ja-JP" sz="10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安心して子育てできる環境を整備します</a:t>
            </a:r>
          </a:p>
          <a:p>
            <a:pPr indent="90488"/>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健康づくりを支援します</a:t>
            </a:r>
          </a:p>
          <a:p>
            <a:pPr indent="90488"/>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オール大阪での取組</a:t>
            </a:r>
          </a:p>
        </p:txBody>
      </p:sp>
      <p:sp>
        <p:nvSpPr>
          <p:cNvPr id="2" name="正方形/長方形 1">
            <a:extLst>
              <a:ext uri="{FF2B5EF4-FFF2-40B4-BE49-F238E27FC236}">
                <a16:creationId xmlns:a16="http://schemas.microsoft.com/office/drawing/2014/main" id="{34F92C99-B254-4869-8285-2FD828527EC8}"/>
              </a:ext>
            </a:extLst>
          </p:cNvPr>
          <p:cNvSpPr/>
          <p:nvPr/>
        </p:nvSpPr>
        <p:spPr>
          <a:xfrm>
            <a:off x="5839730" y="1207297"/>
            <a:ext cx="2993292" cy="1625826"/>
          </a:xfrm>
          <a:prstGeom prst="rect">
            <a:avLst/>
          </a:prstGeom>
          <a:noFill/>
          <a:ln w="19050">
            <a:solidFill>
              <a:schemeClr val="accent6">
                <a:lumMod val="40000"/>
                <a:lumOff val="6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二等辺三角形 2">
            <a:extLst>
              <a:ext uri="{FF2B5EF4-FFF2-40B4-BE49-F238E27FC236}">
                <a16:creationId xmlns:a16="http://schemas.microsoft.com/office/drawing/2014/main" id="{F98CE529-B968-4150-81B6-217899CBD797}"/>
              </a:ext>
            </a:extLst>
          </p:cNvPr>
          <p:cNvSpPr/>
          <p:nvPr/>
        </p:nvSpPr>
        <p:spPr>
          <a:xfrm rot="5400000">
            <a:off x="4906368" y="1992501"/>
            <a:ext cx="1452862" cy="252819"/>
          </a:xfrm>
          <a:prstGeom prst="triangl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82185E9A-E0C9-46D3-8513-2413AE02549F}"/>
              </a:ext>
            </a:extLst>
          </p:cNvPr>
          <p:cNvSpPr/>
          <p:nvPr/>
        </p:nvSpPr>
        <p:spPr>
          <a:xfrm>
            <a:off x="6746218" y="1099916"/>
            <a:ext cx="885247" cy="219983"/>
          </a:xfrm>
          <a:prstGeom prst="rect">
            <a:avLst/>
          </a:prstGeom>
          <a:solidFill>
            <a:srgbClr val="FFC000"/>
          </a:solidFill>
          <a:ln w="12700">
            <a:solidFill>
              <a:schemeClr val="accent2">
                <a:lumMod val="60000"/>
                <a:lumOff val="40000"/>
              </a:schemeClr>
            </a:solid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1000" b="1" dirty="0">
                <a:solidFill>
                  <a:schemeClr val="tx1"/>
                </a:solidFill>
                <a:latin typeface="Meiryo UI" panose="020B0604030504040204" pitchFamily="50" charset="-128"/>
                <a:ea typeface="Meiryo UI" panose="020B0604030504040204" pitchFamily="50" charset="-128"/>
              </a:rPr>
              <a:t>7</a:t>
            </a:r>
            <a:r>
              <a:rPr lang="ja-JP" altLang="en-US" sz="1000" b="1" dirty="0">
                <a:solidFill>
                  <a:schemeClr val="tx1"/>
                </a:solidFill>
                <a:latin typeface="Meiryo UI" panose="020B0604030504040204" pitchFamily="50" charset="-128"/>
                <a:ea typeface="Meiryo UI" panose="020B0604030504040204" pitchFamily="50" charset="-128"/>
              </a:rPr>
              <a:t>つの視点</a:t>
            </a:r>
            <a:endParaRPr kumimoji="1" lang="ja-JP" altLang="en-US" sz="1000" b="1" dirty="0">
              <a:solidFill>
                <a:schemeClr val="tx1"/>
              </a:solidFill>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B45E54C4-B11B-4ED0-90E9-2C12C3FC7808}"/>
              </a:ext>
            </a:extLst>
          </p:cNvPr>
          <p:cNvSpPr txBox="1"/>
          <p:nvPr/>
        </p:nvSpPr>
        <p:spPr>
          <a:xfrm>
            <a:off x="140222" y="3550073"/>
            <a:ext cx="4385551" cy="2323713"/>
          </a:xfrm>
          <a:prstGeom prst="rect">
            <a:avLst/>
          </a:prstGeom>
          <a:noFill/>
        </p:spPr>
        <p:txBody>
          <a:bodyPr wrap="square">
            <a:spAutoFit/>
          </a:bodyPr>
          <a:lstStyle/>
          <a:p>
            <a:pPr marL="0" marR="0" lvl="0" indent="0" algn="l" defTabSz="685783" rtl="0" eaLnBrk="1" fontAlgn="auto" latinLnBrk="0" hangingPunct="1">
              <a:lnSpc>
                <a:spcPct val="100000"/>
              </a:lnSpc>
              <a:spcBef>
                <a:spcPts val="60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685783" rtl="0" eaLnBrk="1" fontAlgn="auto" latinLnBrk="0" hangingPunct="1">
              <a:lnSpc>
                <a:spcPct val="100000"/>
              </a:lnSpc>
              <a:spcBef>
                <a:spcPts val="600"/>
              </a:spcBef>
              <a:spcAft>
                <a:spcPts val="0"/>
              </a:spcAft>
              <a:buClrTx/>
              <a:buSzTx/>
              <a:buFontTx/>
              <a:buNone/>
              <a:tabLst/>
              <a:defRPr/>
            </a:pPr>
            <a:endParaRPr lang="en-US" altLang="ja-JP" sz="1000" dirty="0">
              <a:latin typeface="Meiryo UI" panose="020B0604030504040204" pitchFamily="50" charset="-128"/>
              <a:ea typeface="Meiryo UI" panose="020B0604030504040204" pitchFamily="50" charset="-128"/>
            </a:endParaRPr>
          </a:p>
          <a:p>
            <a:pPr marL="0" marR="0" lvl="0" indent="0" algn="l" defTabSz="685783" rtl="0" eaLnBrk="1" fontAlgn="auto" latinLnBrk="0" hangingPunct="1">
              <a:lnSpc>
                <a:spcPct val="100000"/>
              </a:lnSpc>
              <a:spcBef>
                <a:spcPts val="60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・困窮世帯ほど、子どもに対して経済的な理由でできなかったことが多い　</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rPr>
              <a:t>　・困窮度</a:t>
            </a:r>
            <a:r>
              <a:rPr lang="en-US" altLang="ja-JP" sz="1000" dirty="0">
                <a:latin typeface="Meiryo UI" panose="020B0604030504040204" pitchFamily="50" charset="-128"/>
                <a:ea typeface="Meiryo UI" panose="020B0604030504040204" pitchFamily="50" charset="-128"/>
              </a:rPr>
              <a:t>Ⅰ</a:t>
            </a:r>
            <a:r>
              <a:rPr lang="ja-JP" altLang="en-US" sz="1000" dirty="0">
                <a:latin typeface="Meiryo UI" panose="020B0604030504040204" pitchFamily="50" charset="-128"/>
                <a:ea typeface="Meiryo UI" panose="020B0604030504040204" pitchFamily="50" charset="-128"/>
              </a:rPr>
              <a:t>世帯において就学援助を利用したことがない割合が</a:t>
            </a:r>
            <a:r>
              <a:rPr lang="en-US" altLang="ja-JP" sz="1000" dirty="0">
                <a:latin typeface="Meiryo UI" panose="020B0604030504040204" pitchFamily="50" charset="-128"/>
                <a:ea typeface="Meiryo UI" panose="020B0604030504040204" pitchFamily="50" charset="-128"/>
              </a:rPr>
              <a:t>30.9</a:t>
            </a:r>
            <a:r>
              <a:rPr lang="ja-JP" altLang="en-US" sz="1000" dirty="0">
                <a:latin typeface="Meiryo UI" panose="020B0604030504040204" pitchFamily="50" charset="-128"/>
                <a:ea typeface="Meiryo UI" panose="020B0604030504040204" pitchFamily="50" charset="-128"/>
              </a:rPr>
              <a:t>％と</a:t>
            </a:r>
            <a:endParaRPr lang="en-US" altLang="ja-JP" sz="1000" dirty="0">
              <a:latin typeface="Meiryo UI" panose="020B0604030504040204" pitchFamily="50" charset="-128"/>
              <a:ea typeface="Meiryo UI" panose="020B0604030504040204" pitchFamily="50" charset="-128"/>
            </a:endParaRPr>
          </a:p>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rPr>
              <a:t>　　前回調査よりも高い</a:t>
            </a:r>
            <a:endParaRPr lang="en-US" altLang="ja-JP" sz="1000" dirty="0">
              <a:latin typeface="Meiryo UI" panose="020B0604030504040204" pitchFamily="50" charset="-128"/>
              <a:ea typeface="Meiryo UI" panose="020B0604030504040204" pitchFamily="50" charset="-128"/>
            </a:endParaRPr>
          </a:p>
          <a:p>
            <a:pPr marL="0" marR="0" lvl="0" indent="0" algn="l" defTabSz="685783" rtl="0" eaLnBrk="1" fontAlgn="auto" latinLnBrk="0" hangingPunct="1">
              <a:lnSpc>
                <a:spcPct val="100000"/>
              </a:lnSpc>
              <a:spcBef>
                <a:spcPts val="60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・中央値以上世帯では正規群が</a:t>
            </a:r>
            <a:r>
              <a:rPr lang="en-US" altLang="ja-JP" sz="1000" dirty="0">
                <a:latin typeface="Meiryo UI" panose="020B0604030504040204" pitchFamily="50" charset="-128"/>
                <a:ea typeface="Meiryo UI" panose="020B0604030504040204" pitchFamily="50" charset="-128"/>
              </a:rPr>
              <a:t>91.3</a:t>
            </a:r>
            <a:r>
              <a:rPr lang="ja-JP" altLang="en-US" sz="1000" dirty="0">
                <a:latin typeface="Meiryo UI" panose="020B0604030504040204" pitchFamily="50" charset="-128"/>
                <a:ea typeface="Meiryo UI" panose="020B0604030504040204" pitchFamily="50" charset="-128"/>
              </a:rPr>
              <a:t>％</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を占めるのに対して、困窮度</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Ⅰ</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世帯では</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正規群が</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44.5%</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、非正規群と無業の合計が</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33.8%</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と割合が高い</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685783" rtl="0" eaLnBrk="1" fontAlgn="auto" latinLnBrk="0" hangingPunct="1">
              <a:lnSpc>
                <a:spcPct val="100000"/>
              </a:lnSpc>
              <a:spcBef>
                <a:spcPts val="60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・ひとり親世帯とりわけ母子世帯が経済的に厳しく</a:t>
            </a:r>
            <a:r>
              <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36.0</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％が赤字</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rPr>
              <a:t>　・困窮度</a:t>
            </a:r>
            <a:r>
              <a:rPr lang="en-US" altLang="ja-JP" sz="1000" dirty="0">
                <a:latin typeface="Meiryo UI" panose="020B0604030504040204" pitchFamily="50" charset="-128"/>
                <a:ea typeface="Meiryo UI" panose="020B0604030504040204" pitchFamily="50" charset="-128"/>
              </a:rPr>
              <a:t>Ⅰ</a:t>
            </a:r>
            <a:r>
              <a:rPr lang="ja-JP" altLang="en-US" sz="1000" dirty="0">
                <a:latin typeface="Meiryo UI" panose="020B0604030504040204" pitchFamily="50" charset="-128"/>
                <a:ea typeface="Meiryo UI" panose="020B0604030504040204" pitchFamily="50" charset="-128"/>
              </a:rPr>
              <a:t>の世帯のうち母子世帯の割合が</a:t>
            </a:r>
            <a:r>
              <a:rPr lang="en-US" altLang="ja-JP" sz="1000" dirty="0">
                <a:latin typeface="Meiryo UI" panose="020B0604030504040204" pitchFamily="50" charset="-128"/>
                <a:ea typeface="Meiryo UI" panose="020B0604030504040204" pitchFamily="50" charset="-128"/>
              </a:rPr>
              <a:t>38.9</a:t>
            </a:r>
            <a:r>
              <a:rPr lang="ja-JP" altLang="en-US" sz="1000" dirty="0">
                <a:latin typeface="Meiryo UI" panose="020B0604030504040204" pitchFamily="50" charset="-128"/>
                <a:ea typeface="Meiryo UI" panose="020B0604030504040204" pitchFamily="50" charset="-128"/>
              </a:rPr>
              <a:t>％と高い</a:t>
            </a:r>
            <a:endParaRPr lang="en-US" altLang="ja-JP" sz="1000" dirty="0">
              <a:latin typeface="Meiryo UI" panose="020B0604030504040204" pitchFamily="50" charset="-128"/>
              <a:ea typeface="Meiryo UI" panose="020B0604030504040204" pitchFamily="50" charset="-128"/>
            </a:endParaRPr>
          </a:p>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困窮度が高いほど学習理解度が低い傾向</a:t>
            </a:r>
            <a:r>
              <a:rPr lang="ja-JP" altLang="en-US" sz="1000" dirty="0">
                <a:latin typeface="Meiryo UI" panose="020B0604030504040204" pitchFamily="50" charset="-128"/>
                <a:ea typeface="Meiryo UI" panose="020B0604030504040204" pitchFamily="50" charset="-128"/>
              </a:rPr>
              <a:t>　</a:t>
            </a:r>
          </a:p>
        </p:txBody>
      </p:sp>
      <p:sp>
        <p:nvSpPr>
          <p:cNvPr id="31" name="テキスト ボックス 30">
            <a:extLst>
              <a:ext uri="{FF2B5EF4-FFF2-40B4-BE49-F238E27FC236}">
                <a16:creationId xmlns:a16="http://schemas.microsoft.com/office/drawing/2014/main" id="{B3EBD53D-6A18-40A9-B654-2E5FE42B0091}"/>
              </a:ext>
            </a:extLst>
          </p:cNvPr>
          <p:cNvSpPr txBox="1"/>
          <p:nvPr/>
        </p:nvSpPr>
        <p:spPr>
          <a:xfrm>
            <a:off x="4675197" y="3731406"/>
            <a:ext cx="4385551" cy="2092881"/>
          </a:xfrm>
          <a:prstGeom prst="rect">
            <a:avLst/>
          </a:prstGeom>
          <a:noFill/>
        </p:spPr>
        <p:txBody>
          <a:bodyPr wrap="square">
            <a:spAutoFit/>
          </a:bodyPr>
          <a:lstStyle/>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b="1"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困窮度</a:t>
            </a:r>
            <a:r>
              <a:rPr lang="en-US" altLang="ja-JP" sz="1000" dirty="0">
                <a:latin typeface="Meiryo UI" panose="020B0604030504040204" pitchFamily="50" charset="-128"/>
                <a:ea typeface="Meiryo UI" panose="020B0604030504040204" pitchFamily="50" charset="-128"/>
              </a:rPr>
              <a:t>Ⅰ</a:t>
            </a:r>
            <a:r>
              <a:rPr lang="ja-JP" altLang="en-US" sz="1000" dirty="0">
                <a:latin typeface="Meiryo UI" panose="020B0604030504040204" pitchFamily="50" charset="-128"/>
                <a:ea typeface="Meiryo UI" panose="020B0604030504040204" pitchFamily="50" charset="-128"/>
              </a:rPr>
              <a:t>の世帯の子どもにおいて、「嫌なことや悩んでいることはない」と回答した</a:t>
            </a:r>
          </a:p>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rPr>
              <a:t>　　割合は、他の世帯の子どもよりも低い傾向</a:t>
            </a:r>
          </a:p>
          <a:p>
            <a:pPr marL="0" marR="0" lvl="0" indent="0" algn="l" defTabSz="685783" rtl="0" eaLnBrk="1" fontAlgn="auto" latinLnBrk="0" hangingPunct="1">
              <a:lnSpc>
                <a:spcPct val="100000"/>
              </a:lnSpc>
              <a:spcBef>
                <a:spcPts val="60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・ひとり親世帯はふたり親世帯に比べ、相談できる相手がいない割合が高い。特</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に父子世帯において、相談できる相手がいない割合が高い。</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H28</a:t>
            </a:r>
            <a:r>
              <a:rPr lang="ja-JP" altLang="en-US" sz="1000" dirty="0">
                <a:latin typeface="Meiryo UI" panose="020B0604030504040204" pitchFamily="50" charset="-128"/>
                <a:ea typeface="Meiryo UI" panose="020B0604030504040204" pitchFamily="50" charset="-128"/>
              </a:rPr>
              <a:t>調査と変わらず、困窮世帯ほど心身の状態で気になることがあると回答した</a:t>
            </a:r>
            <a:endParaRPr lang="en-US" altLang="ja-JP" sz="1000" dirty="0">
              <a:latin typeface="Meiryo UI" panose="020B0604030504040204" pitchFamily="50" charset="-128"/>
              <a:ea typeface="Meiryo UI" panose="020B0604030504040204" pitchFamily="50" charset="-128"/>
            </a:endParaRPr>
          </a:p>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rPr>
              <a:t>　　割合が高く、ストレスや悩みを抱える傾向にある</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rPr>
              <a:t>　・子どもの居場所を利用しない理由として、子ども・保護者ともに、「どこにあるか</a:t>
            </a:r>
            <a:endParaRPr lang="en-US" altLang="ja-JP" sz="1000" dirty="0">
              <a:latin typeface="Meiryo UI" panose="020B0604030504040204" pitchFamily="50" charset="-128"/>
              <a:ea typeface="Meiryo UI" panose="020B0604030504040204" pitchFamily="50" charset="-128"/>
            </a:endParaRPr>
          </a:p>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rPr>
              <a:t>　　知らないから」と回答した割合が最も高い</a:t>
            </a:r>
            <a:endParaRPr lang="en-US" altLang="ja-JP" sz="1000" dirty="0">
              <a:latin typeface="Meiryo UI" panose="020B0604030504040204" pitchFamily="50" charset="-128"/>
              <a:ea typeface="Meiryo UI" panose="020B0604030504040204" pitchFamily="50" charset="-128"/>
            </a:endParaRPr>
          </a:p>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rPr>
              <a:t>　・困窮度が高いほど、家族のお世話をしている子どもの割合が高い</a:t>
            </a:r>
          </a:p>
        </p:txBody>
      </p:sp>
      <p:sp>
        <p:nvSpPr>
          <p:cNvPr id="32" name="二等辺三角形 31">
            <a:extLst>
              <a:ext uri="{FF2B5EF4-FFF2-40B4-BE49-F238E27FC236}">
                <a16:creationId xmlns:a16="http://schemas.microsoft.com/office/drawing/2014/main" id="{DB567834-34B8-4D65-93DE-10A34F03A881}"/>
              </a:ext>
            </a:extLst>
          </p:cNvPr>
          <p:cNvSpPr/>
          <p:nvPr/>
        </p:nvSpPr>
        <p:spPr>
          <a:xfrm rot="10800000">
            <a:off x="2977117" y="5989302"/>
            <a:ext cx="3055406" cy="158469"/>
          </a:xfrm>
          <a:prstGeom prst="triangle">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612646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1D7A033E45539D40B11A6417F4A08B63" ma:contentTypeVersion="0" ma:contentTypeDescription="新しいドキュメントを作成します。" ma:contentTypeScope="" ma:versionID="e6b622c1ca6c189bd0d5f692c0b30b7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72B981F-F097-4EDD-896F-FBD3F6B4DAB2}">
  <ds:schemaRefs>
    <ds:schemaRef ds:uri="http://purl.org/dc/dcmitype/"/>
    <ds:schemaRef ds:uri="http://schemas.microsoft.com/office/infopath/2007/PartnerControls"/>
    <ds:schemaRef ds:uri="http://purl.org/dc/terms/"/>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61F957DC-D0C9-4C3D-A87B-92BD4EA2C0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3328B37A-0638-44E3-A931-B49C9A25FC1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11247</TotalTime>
  <Words>860</Words>
  <Application>Microsoft Office PowerPoint</Application>
  <PresentationFormat>画面に合わせる (4:3)</PresentationFormat>
  <Paragraphs>65</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ゴシック</vt:lpstr>
      <vt:lpstr>メイリオ</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1064</cp:revision>
  <cp:lastPrinted>2024-07-02T09:19:08Z</cp:lastPrinted>
  <dcterms:created xsi:type="dcterms:W3CDTF">2018-03-13T05:47:57Z</dcterms:created>
  <dcterms:modified xsi:type="dcterms:W3CDTF">2024-07-05T06:54:18Z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0x0101001D7A033E45539D40B11A6417F4A08B63</vt:lpwstr>
  </property>
</Properties>
</file>