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notesMasterIdLst>
    <p:notesMasterId r:id="rId7"/>
  </p:notesMasterIdLst>
  <p:sldIdLst>
    <p:sldId id="261" r:id="rId4"/>
    <p:sldId id="679" r:id="rId5"/>
    <p:sldId id="680" r:id="rId6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畑　憲一郎" initials="畑　憲一郎" lastIdx="1" clrIdx="0">
    <p:extLst>
      <p:ext uri="{19B8F6BF-5375-455C-9EA6-DF929625EA0E}">
        <p15:presenceInfo xmlns:p15="http://schemas.microsoft.com/office/powerpoint/2012/main" userId="S::HataK@lan.pref.osaka.jp::9f71fe9e-1d0d-4421-ad8a-62fd8849ba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612762"/>
              </p:ext>
            </p:extLst>
          </p:nvPr>
        </p:nvGraphicFramePr>
        <p:xfrm>
          <a:off x="405710" y="764951"/>
          <a:ext cx="8348917" cy="57887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32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val="2214658573"/>
                    </a:ext>
                  </a:extLst>
                </a:gridCol>
                <a:gridCol w="1856214">
                  <a:extLst>
                    <a:ext uri="{9D8B030D-6E8A-4147-A177-3AD203B41FA5}">
                      <a16:colId xmlns:a16="http://schemas.microsoft.com/office/drawing/2014/main" val="1930370519"/>
                    </a:ext>
                  </a:extLst>
                </a:gridCol>
              </a:tblGrid>
              <a:tr h="396245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府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6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〇委員長・副委員長互選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〇運営要綱決定（部会設置）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月下旬～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〇子ども計画（案）決定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〇部会長互選・職務代理者指名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spc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〇子ども計画（素案）審議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市町村ニーズ調査結果（概要）説明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月上～中旬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○市町村量の見込み等とりまとめ結果説明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府ニーズ調査結果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市町村量の見込み等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とりまとめ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ヒアリング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調査結果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とりまとめ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月末→７月中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7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〇パブコメ意見報告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〇子ども計画（最終案）決定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〇パブコメ意見整理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〇子ども計画（最終案）審議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10137" y="4478984"/>
            <a:ext cx="5056218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月上旬）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15191" y="6124887"/>
            <a:ext cx="5051165" cy="36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大阪府子ども計画策定（３月末）</a:t>
            </a: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DD3A44C7-92C0-4D2B-97F3-699A8E99FA25}"/>
              </a:ext>
            </a:extLst>
          </p:cNvPr>
          <p:cNvSpPr/>
          <p:nvPr/>
        </p:nvSpPr>
        <p:spPr>
          <a:xfrm>
            <a:off x="1086069" y="1712182"/>
            <a:ext cx="1595077" cy="3615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大かっこ 12">
            <a:extLst>
              <a:ext uri="{FF2B5EF4-FFF2-40B4-BE49-F238E27FC236}">
                <a16:creationId xmlns:a16="http://schemas.microsoft.com/office/drawing/2014/main" id="{941A3C7A-2261-4810-90B8-29DE4903886D}"/>
              </a:ext>
            </a:extLst>
          </p:cNvPr>
          <p:cNvSpPr/>
          <p:nvPr/>
        </p:nvSpPr>
        <p:spPr>
          <a:xfrm>
            <a:off x="3176465" y="2211533"/>
            <a:ext cx="2259692" cy="3602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大かっこ 13">
            <a:extLst>
              <a:ext uri="{FF2B5EF4-FFF2-40B4-BE49-F238E27FC236}">
                <a16:creationId xmlns:a16="http://schemas.microsoft.com/office/drawing/2014/main" id="{A420152D-8C78-4C63-9DC3-601D574DE413}"/>
              </a:ext>
            </a:extLst>
          </p:cNvPr>
          <p:cNvSpPr/>
          <p:nvPr/>
        </p:nvSpPr>
        <p:spPr>
          <a:xfrm>
            <a:off x="1074400" y="5552047"/>
            <a:ext cx="1549717" cy="26908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0AAF9889-2B40-4FA3-BE8D-E28693C4EE73}"/>
              </a:ext>
            </a:extLst>
          </p:cNvPr>
          <p:cNvSpPr/>
          <p:nvPr/>
        </p:nvSpPr>
        <p:spPr>
          <a:xfrm>
            <a:off x="3165423" y="5383305"/>
            <a:ext cx="1549717" cy="27454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大かっこ 15">
            <a:extLst>
              <a:ext uri="{FF2B5EF4-FFF2-40B4-BE49-F238E27FC236}">
                <a16:creationId xmlns:a16="http://schemas.microsoft.com/office/drawing/2014/main" id="{0B82BC73-7FFB-491C-87B8-3CA932D38DFB}"/>
              </a:ext>
            </a:extLst>
          </p:cNvPr>
          <p:cNvSpPr/>
          <p:nvPr/>
        </p:nvSpPr>
        <p:spPr>
          <a:xfrm>
            <a:off x="1083505" y="3927022"/>
            <a:ext cx="1373946" cy="1061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大かっこ 16">
            <a:extLst>
              <a:ext uri="{FF2B5EF4-FFF2-40B4-BE49-F238E27FC236}">
                <a16:creationId xmlns:a16="http://schemas.microsoft.com/office/drawing/2014/main" id="{623C74CF-6CAB-4FBD-A9B2-A3F510174611}"/>
              </a:ext>
            </a:extLst>
          </p:cNvPr>
          <p:cNvSpPr/>
          <p:nvPr/>
        </p:nvSpPr>
        <p:spPr>
          <a:xfrm>
            <a:off x="3165422" y="2767693"/>
            <a:ext cx="2259692" cy="20410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008D80A5-90A2-4DA0-81BF-808F6D681790}"/>
              </a:ext>
            </a:extLst>
          </p:cNvPr>
          <p:cNvSpPr/>
          <p:nvPr/>
        </p:nvSpPr>
        <p:spPr>
          <a:xfrm>
            <a:off x="3165423" y="3633107"/>
            <a:ext cx="2259692" cy="22043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DC260DA-60B3-445F-B018-1A67260168A7}"/>
              </a:ext>
            </a:extLst>
          </p:cNvPr>
          <p:cNvCxnSpPr>
            <a:cxnSpLocks/>
          </p:cNvCxnSpPr>
          <p:nvPr/>
        </p:nvCxnSpPr>
        <p:spPr>
          <a:xfrm>
            <a:off x="2804436" y="1888805"/>
            <a:ext cx="279478" cy="204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FBDEABC-4726-426B-A37E-40AA21023ED8}"/>
              </a:ext>
            </a:extLst>
          </p:cNvPr>
          <p:cNvCxnSpPr>
            <a:cxnSpLocks/>
          </p:cNvCxnSpPr>
          <p:nvPr/>
        </p:nvCxnSpPr>
        <p:spPr>
          <a:xfrm>
            <a:off x="3873170" y="3023915"/>
            <a:ext cx="0" cy="4546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A425DE5-D155-4913-9DFA-FCC10A67FE05}"/>
              </a:ext>
            </a:extLst>
          </p:cNvPr>
          <p:cNvCxnSpPr>
            <a:cxnSpLocks/>
          </p:cNvCxnSpPr>
          <p:nvPr/>
        </p:nvCxnSpPr>
        <p:spPr>
          <a:xfrm flipH="1">
            <a:off x="5332322" y="1934439"/>
            <a:ext cx="319798" cy="3189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6F8C76F-6D8A-4962-A2D9-64B4FAE8612B}"/>
              </a:ext>
            </a:extLst>
          </p:cNvPr>
          <p:cNvCxnSpPr>
            <a:cxnSpLocks/>
          </p:cNvCxnSpPr>
          <p:nvPr/>
        </p:nvCxnSpPr>
        <p:spPr>
          <a:xfrm flipH="1">
            <a:off x="2804436" y="3600202"/>
            <a:ext cx="311528" cy="192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53E33443-724D-41A5-96C2-F707B5359891}"/>
              </a:ext>
            </a:extLst>
          </p:cNvPr>
          <p:cNvCxnSpPr>
            <a:cxnSpLocks/>
          </p:cNvCxnSpPr>
          <p:nvPr/>
        </p:nvCxnSpPr>
        <p:spPr>
          <a:xfrm>
            <a:off x="1946478" y="4092399"/>
            <a:ext cx="0" cy="365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EDA2FE5-368E-4B80-8362-95373764AE7B}"/>
              </a:ext>
            </a:extLst>
          </p:cNvPr>
          <p:cNvCxnSpPr>
            <a:cxnSpLocks/>
          </p:cNvCxnSpPr>
          <p:nvPr/>
        </p:nvCxnSpPr>
        <p:spPr>
          <a:xfrm>
            <a:off x="3841693" y="5049624"/>
            <a:ext cx="0" cy="1994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EFE8B9B-5051-49E0-A4C9-DFCD7D3F4128}"/>
              </a:ext>
            </a:extLst>
          </p:cNvPr>
          <p:cNvCxnSpPr>
            <a:cxnSpLocks/>
          </p:cNvCxnSpPr>
          <p:nvPr/>
        </p:nvCxnSpPr>
        <p:spPr>
          <a:xfrm flipH="1">
            <a:off x="2245588" y="5311382"/>
            <a:ext cx="845581" cy="1802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81612F8-729F-4F56-B9E2-E55EDB43843E}"/>
              </a:ext>
            </a:extLst>
          </p:cNvPr>
          <p:cNvSpPr/>
          <p:nvPr/>
        </p:nvSpPr>
        <p:spPr>
          <a:xfrm>
            <a:off x="5569034" y="1222119"/>
            <a:ext cx="1282050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府ニーズ調査実施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２月中旬～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9ABAB03-322D-4145-9670-15AA6073289F}"/>
              </a:ext>
            </a:extLst>
          </p:cNvPr>
          <p:cNvSpPr/>
          <p:nvPr/>
        </p:nvSpPr>
        <p:spPr>
          <a:xfrm>
            <a:off x="6957062" y="1210694"/>
            <a:ext cx="1768393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《4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82FFCA9-6595-49FC-8B14-C611615EB1C5}"/>
              </a:ext>
            </a:extLst>
          </p:cNvPr>
          <p:cNvSpPr/>
          <p:nvPr/>
        </p:nvSpPr>
        <p:spPr>
          <a:xfrm>
            <a:off x="6957062" y="2569443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事業計画策定開始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月下旬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E7F1C8-8D88-46CC-AFC3-811BEC3BA0B6}"/>
              </a:ext>
            </a:extLst>
          </p:cNvPr>
          <p:cNvSpPr/>
          <p:nvPr/>
        </p:nvSpPr>
        <p:spPr>
          <a:xfrm>
            <a:off x="6957062" y="3395377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事業計画（素案）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《11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CFA3CE4-00B7-460C-A8CB-81A1D80A92EA}"/>
              </a:ext>
            </a:extLst>
          </p:cNvPr>
          <p:cNvCxnSpPr>
            <a:cxnSpLocks/>
          </p:cNvCxnSpPr>
          <p:nvPr/>
        </p:nvCxnSpPr>
        <p:spPr>
          <a:xfrm>
            <a:off x="7363695" y="2173239"/>
            <a:ext cx="199407" cy="396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1F3430B-9537-4E41-8A68-160B3926CB7B}"/>
              </a:ext>
            </a:extLst>
          </p:cNvPr>
          <p:cNvCxnSpPr>
            <a:cxnSpLocks/>
          </p:cNvCxnSpPr>
          <p:nvPr/>
        </p:nvCxnSpPr>
        <p:spPr>
          <a:xfrm>
            <a:off x="7827169" y="3074048"/>
            <a:ext cx="0" cy="2987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FD584D-63DD-457D-AC88-A79971654F5B}"/>
              </a:ext>
            </a:extLst>
          </p:cNvPr>
          <p:cNvSpPr/>
          <p:nvPr/>
        </p:nvSpPr>
        <p:spPr>
          <a:xfrm>
            <a:off x="6957061" y="6024985"/>
            <a:ext cx="1775777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《3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C78D8A5-638A-4594-8903-780120CFA980}"/>
              </a:ext>
            </a:extLst>
          </p:cNvPr>
          <p:cNvCxnSpPr>
            <a:cxnSpLocks/>
          </p:cNvCxnSpPr>
          <p:nvPr/>
        </p:nvCxnSpPr>
        <p:spPr>
          <a:xfrm flipH="1">
            <a:off x="7827945" y="3951959"/>
            <a:ext cx="6762" cy="2020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2F4BAA4-F13A-49C2-BE20-CA2CF54F07F7}"/>
              </a:ext>
            </a:extLst>
          </p:cNvPr>
          <p:cNvSpPr/>
          <p:nvPr/>
        </p:nvSpPr>
        <p:spPr>
          <a:xfrm>
            <a:off x="7684565" y="1832048"/>
            <a:ext cx="1201473" cy="49134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量の見込み・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確保方策実施・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とりまとめ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《6</a:t>
            </a:r>
            <a:r>
              <a:rPr lang="ja-JP" altLang="en-US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月末→</a:t>
            </a: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</a:t>
            </a: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738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F3CBC44-76C3-4F75-ABB1-17A7224461B7}"/>
              </a:ext>
            </a:extLst>
          </p:cNvPr>
          <p:cNvCxnSpPr>
            <a:cxnSpLocks/>
          </p:cNvCxnSpPr>
          <p:nvPr/>
        </p:nvCxnSpPr>
        <p:spPr>
          <a:xfrm flipH="1">
            <a:off x="8094854" y="2371341"/>
            <a:ext cx="190447" cy="1981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C2FE829F-306D-4E1A-B811-9E07708BB191}"/>
              </a:ext>
            </a:extLst>
          </p:cNvPr>
          <p:cNvCxnSpPr>
            <a:cxnSpLocks/>
          </p:cNvCxnSpPr>
          <p:nvPr/>
        </p:nvCxnSpPr>
        <p:spPr>
          <a:xfrm flipH="1">
            <a:off x="5332321" y="2422676"/>
            <a:ext cx="284396" cy="4080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EC7EF3D8-194B-4A84-A462-5E8E3F7B8973}"/>
              </a:ext>
            </a:extLst>
          </p:cNvPr>
          <p:cNvCxnSpPr>
            <a:cxnSpLocks/>
          </p:cNvCxnSpPr>
          <p:nvPr/>
        </p:nvCxnSpPr>
        <p:spPr>
          <a:xfrm flipH="1">
            <a:off x="5233511" y="2914724"/>
            <a:ext cx="383206" cy="6594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大阪府子ども計画策定スケジュール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A308CD0-1DB2-44E7-A39C-A9A11ECD93A6}"/>
              </a:ext>
            </a:extLst>
          </p:cNvPr>
          <p:cNvSpPr/>
          <p:nvPr/>
        </p:nvSpPr>
        <p:spPr>
          <a:xfrm>
            <a:off x="7956376" y="117288"/>
            <a:ext cx="108012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資料２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9387367-B48D-4CEC-963F-D93730CBD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4B2FEB1-4CBC-4283-8D12-79E36891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子ども計画目次別審議予定（</a:t>
            </a:r>
            <a:r>
              <a:rPr lang="en-US" altLang="ja-JP" b="1" dirty="0"/>
              <a:t>1/2</a:t>
            </a:r>
            <a:r>
              <a:rPr kumimoji="1" lang="ja-JP" altLang="en-US" b="1" dirty="0"/>
              <a:t>）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1826A3C4-EBC9-4796-A425-DBAB3E150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159454"/>
              </p:ext>
            </p:extLst>
          </p:nvPr>
        </p:nvGraphicFramePr>
        <p:xfrm>
          <a:off x="251520" y="764704"/>
          <a:ext cx="8676428" cy="54697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068">
                  <a:extLst>
                    <a:ext uri="{9D8B030D-6E8A-4147-A177-3AD203B41FA5}">
                      <a16:colId xmlns:a16="http://schemas.microsoft.com/office/drawing/2014/main" val="241625497"/>
                    </a:ext>
                  </a:extLst>
                </a:gridCol>
                <a:gridCol w="3892868">
                  <a:extLst>
                    <a:ext uri="{9D8B030D-6E8A-4147-A177-3AD203B41FA5}">
                      <a16:colId xmlns:a16="http://schemas.microsoft.com/office/drawing/2014/main" val="373281355"/>
                    </a:ext>
                  </a:extLst>
                </a:gridCol>
                <a:gridCol w="1184143">
                  <a:extLst>
                    <a:ext uri="{9D8B030D-6E8A-4147-A177-3AD203B41FA5}">
                      <a16:colId xmlns:a16="http://schemas.microsoft.com/office/drawing/2014/main" val="2474531279"/>
                    </a:ext>
                  </a:extLst>
                </a:gridCol>
                <a:gridCol w="1148674">
                  <a:extLst>
                    <a:ext uri="{9D8B030D-6E8A-4147-A177-3AD203B41FA5}">
                      <a16:colId xmlns:a16="http://schemas.microsoft.com/office/drawing/2014/main" val="175424511"/>
                    </a:ext>
                  </a:extLst>
                </a:gridCol>
                <a:gridCol w="1148675">
                  <a:extLst>
                    <a:ext uri="{9D8B030D-6E8A-4147-A177-3AD203B41FA5}">
                      <a16:colId xmlns:a16="http://schemas.microsoft.com/office/drawing/2014/main" val="2795272710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章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項目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399117"/>
                  </a:ext>
                </a:extLst>
              </a:tr>
              <a:tr h="12724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第１回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第２回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第３回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9380299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第１章</a:t>
                      </a:r>
                      <a:endParaRPr kumimoji="1" lang="en-US" altLang="ja-JP" sz="1200" dirty="0"/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計画の策定に</a:t>
                      </a:r>
                      <a:endParaRPr kumimoji="1" lang="en-US" altLang="ja-JP" sz="1200" dirty="0"/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あたって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１．策定の趣旨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rowSpan="5"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R5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子ども施策審議会でご審議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（必要に応じて適宜修正）</a:t>
                      </a:r>
                    </a:p>
                  </a:txBody>
                  <a:tcPr anchor="ctr"/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5683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２．計画の性格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7949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３．計画期間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32377"/>
                  </a:ext>
                </a:extLst>
              </a:tr>
              <a:tr h="14412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４．計画の構成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538452"/>
                  </a:ext>
                </a:extLst>
              </a:tr>
              <a:tr h="12735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５．計画の位置づけ</a:t>
                      </a:r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23420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第２章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大阪府における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現状と課題に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１．子ども・若者、子育て家庭を取り巻く状況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059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２．就学前・就学児童の子育てに対する家庭のニーズ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（府ニーズ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050" dirty="0"/>
                        <a:t>（市町村ニーズ調査）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6022085"/>
                  </a:ext>
                </a:extLst>
              </a:tr>
              <a:tr h="149056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３．「大阪府子ども総合計画」後期計画取組状況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257979"/>
                  </a:ext>
                </a:extLst>
              </a:tr>
              <a:tr h="120352">
                <a:tc rowSpan="3"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第３章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計画でめざす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基本的な目標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１．基本理念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rowSpan="3"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R5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子ども施策審議会でご審議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（必要に応じて適宜修正）</a:t>
                      </a: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7055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２．基本的視点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873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３．基本方向</a:t>
                      </a:r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63666"/>
                  </a:ext>
                </a:extLst>
              </a:tr>
              <a:tr h="142056">
                <a:tc rowSpan="3"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第４章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基本方向に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基づく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取り組み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１．施策体系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R5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子ども施策審議会でご審議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（必要に応じて適宜修正）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66821"/>
                  </a:ext>
                </a:extLst>
              </a:tr>
              <a:tr h="12528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２．重点的な取り組み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7179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３．個別事業の取り組み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596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第５章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重点施策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○（骨子）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○（本文）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209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93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64B2FEB1-4CBC-4283-8D12-79E36891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子ども計画目次別審議予定（</a:t>
            </a:r>
            <a:r>
              <a:rPr kumimoji="1" lang="en-US" altLang="ja-JP" b="1" dirty="0"/>
              <a:t>2</a:t>
            </a:r>
            <a:r>
              <a:rPr lang="en-US" altLang="ja-JP" b="1" dirty="0"/>
              <a:t>/2</a:t>
            </a:r>
            <a:r>
              <a:rPr kumimoji="1" lang="ja-JP" altLang="en-US" b="1" dirty="0"/>
              <a:t>）</a:t>
            </a: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A93F6A41-DBFA-4F3B-8565-C008AFC5E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graphicFrame>
        <p:nvGraphicFramePr>
          <p:cNvPr id="4" name="表 9">
            <a:extLst>
              <a:ext uri="{FF2B5EF4-FFF2-40B4-BE49-F238E27FC236}">
                <a16:creationId xmlns:a16="http://schemas.microsoft.com/office/drawing/2014/main" id="{86989940-D9E5-40BE-BAE7-A5AB4FDFD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838099"/>
              </p:ext>
            </p:extLst>
          </p:nvPr>
        </p:nvGraphicFramePr>
        <p:xfrm>
          <a:off x="212299" y="683011"/>
          <a:ext cx="8676428" cy="6144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068">
                  <a:extLst>
                    <a:ext uri="{9D8B030D-6E8A-4147-A177-3AD203B41FA5}">
                      <a16:colId xmlns:a16="http://schemas.microsoft.com/office/drawing/2014/main" val="241625497"/>
                    </a:ext>
                  </a:extLst>
                </a:gridCol>
                <a:gridCol w="3892868">
                  <a:extLst>
                    <a:ext uri="{9D8B030D-6E8A-4147-A177-3AD203B41FA5}">
                      <a16:colId xmlns:a16="http://schemas.microsoft.com/office/drawing/2014/main" val="373281355"/>
                    </a:ext>
                  </a:extLst>
                </a:gridCol>
                <a:gridCol w="1184143">
                  <a:extLst>
                    <a:ext uri="{9D8B030D-6E8A-4147-A177-3AD203B41FA5}">
                      <a16:colId xmlns:a16="http://schemas.microsoft.com/office/drawing/2014/main" val="2474531279"/>
                    </a:ext>
                  </a:extLst>
                </a:gridCol>
                <a:gridCol w="1148674">
                  <a:extLst>
                    <a:ext uri="{9D8B030D-6E8A-4147-A177-3AD203B41FA5}">
                      <a16:colId xmlns:a16="http://schemas.microsoft.com/office/drawing/2014/main" val="175424511"/>
                    </a:ext>
                  </a:extLst>
                </a:gridCol>
                <a:gridCol w="1148675">
                  <a:extLst>
                    <a:ext uri="{9D8B030D-6E8A-4147-A177-3AD203B41FA5}">
                      <a16:colId xmlns:a16="http://schemas.microsoft.com/office/drawing/2014/main" val="2795272710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章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項目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399117"/>
                  </a:ext>
                </a:extLst>
              </a:tr>
              <a:tr h="12724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第１回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第２回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第３回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9380299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第６章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都道府県子ども・子育て支援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事業支援計画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１．区域の設定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37926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２．</a:t>
                      </a:r>
                      <a:r>
                        <a:rPr kumimoji="1" lang="ja-JP" altLang="en-US" sz="1200" spc="0" dirty="0"/>
                        <a:t>教育・保育の量の見込み及びその提供体制の確保</a:t>
                      </a:r>
                      <a:endParaRPr kumimoji="1" lang="en-US" altLang="ja-JP" sz="1200" spc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6786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３．</a:t>
                      </a:r>
                      <a:r>
                        <a:rPr kumimoji="1" lang="ja-JP" altLang="en-US" sz="1200" spc="0" dirty="0"/>
                        <a:t>教育・保育の一体的提供及びその推進体制</a:t>
                      </a:r>
                      <a:endParaRPr kumimoji="1" lang="en-US" altLang="ja-JP" sz="1200" spc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9392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４．</a:t>
                      </a:r>
                      <a:r>
                        <a:rPr kumimoji="1" lang="ja-JP" altLang="en-US" sz="1200" spc="0" dirty="0"/>
                        <a:t>地域子ども・子育て支援事業の量の見込み及びそ</a:t>
                      </a:r>
                      <a:endParaRPr kumimoji="1" lang="en-US" altLang="ja-JP" sz="1200" spc="0" dirty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spc="0" dirty="0"/>
                        <a:t>　の提供体制の確保</a:t>
                      </a:r>
                      <a:endParaRPr kumimoji="1" lang="en-US" altLang="ja-JP" sz="1200" spc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62274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５．教育・保育、子育て支援事業にかかる従事者の確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　保及び資質の向上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3059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６．子どもに関する専門的な知識及び技術を要する支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　援に関する施策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524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/>
                        <a:t>７．</a:t>
                      </a:r>
                      <a:r>
                        <a:rPr kumimoji="1" lang="ja-JP" altLang="en-US" sz="1200" spc="0" dirty="0"/>
                        <a:t>都道府県支援事業支援計画における広域行政とし</a:t>
                      </a:r>
                      <a:endParaRPr kumimoji="1" lang="en-US" altLang="ja-JP" sz="1200" spc="0" dirty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spc="0" dirty="0"/>
                        <a:t>　て大阪府が取り組むこと</a:t>
                      </a:r>
                      <a:endParaRPr kumimoji="1" lang="en-US" altLang="ja-JP" sz="1200" spc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37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第７章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都道府県子どもの貧困対策計画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423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第８章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都道府県ひとり親家庭等自立促進計画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053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第９章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都道府県社会的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養育推進計画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57749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第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章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200" dirty="0"/>
                        <a:t>推進体制等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１．計画の推進体制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2096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２．計画の進捗管理等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9964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72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763</Words>
  <Application>Microsoft Office PowerPoint</Application>
  <PresentationFormat>画面に合わせる (4:3)</PresentationFormat>
  <Paragraphs>219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  <vt:lpstr>子ども計画目次別審議予定（1/2）</vt:lpstr>
      <vt:lpstr>子ども計画目次別審議予定（2/2）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426</cp:revision>
  <cp:lastPrinted>2024-06-17T02:13:10Z</cp:lastPrinted>
  <dcterms:created xsi:type="dcterms:W3CDTF">2013-07-01T07:38:56Z</dcterms:created>
  <dcterms:modified xsi:type="dcterms:W3CDTF">2024-07-03T08:33:40Z</dcterms:modified>
</cp:coreProperties>
</file>