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60"/>
  </p:normalViewPr>
  <p:slideViewPr>
    <p:cSldViewPr snapToGrid="0">
      <p:cViewPr varScale="1">
        <p:scale>
          <a:sx n="100" d="100"/>
          <a:sy n="100" d="100"/>
        </p:scale>
        <p:origin x="7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95894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20886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5672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01113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1952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03657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985260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49930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74879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42042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2024/8/29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57644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49CDF-1A03-4808-9416-AC45E424975B}" type="datetimeFigureOut">
              <a:rPr kumimoji="1" lang="ja-JP" altLang="en-US" smtClean="0"/>
              <a:t>2024/8/29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81716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88" y="0"/>
            <a:ext cx="9145988" cy="618186"/>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BIZ UDPゴシック" panose="020B0400000000000000" pitchFamily="50" charset="-128"/>
                <a:ea typeface="BIZ UDPゴシック" panose="020B0400000000000000" pitchFamily="50" charset="-128"/>
              </a:rPr>
              <a:t>第二次大阪府子どもの貧困対策計画　指標の推移</a:t>
            </a:r>
          </a:p>
        </p:txBody>
      </p:sp>
      <p:sp>
        <p:nvSpPr>
          <p:cNvPr id="10" name="正方形/長方形 9"/>
          <p:cNvSpPr/>
          <p:nvPr/>
        </p:nvSpPr>
        <p:spPr>
          <a:xfrm>
            <a:off x="366054" y="855900"/>
            <a:ext cx="8409904" cy="1067542"/>
          </a:xfrm>
          <a:prstGeom prst="rect">
            <a:avLst/>
          </a:prstGeom>
          <a:solidFill>
            <a:sysClr val="window" lastClr="FFFFFF"/>
          </a:solidFill>
          <a:ln w="25400" cap="flat" cmpd="sng" algn="ctr">
            <a:solidFill>
              <a:schemeClr val="accent3">
                <a:lumMod val="50000"/>
              </a:scheme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においては、子どもの貧困対策を総合的に推進するにあたり、関係施策の実施状況や対策の効果等を検証・評価する際の参考となる指標として、国の大綱に示された指標のうち、子どもの状況を示すものでかつ大阪府の数値が示せるものについては、子どもの貧困対策に関する指標として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施策に関する指標及びサンプリング調査等により都道府県のデータが示せないものについては、参考指標に設定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加えて、大阪府の施策に関する指標３指標、市町村の取組の推進に関する指標１指標を設定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430037937"/>
              </p:ext>
            </p:extLst>
          </p:nvPr>
        </p:nvGraphicFramePr>
        <p:xfrm>
          <a:off x="770886" y="2715360"/>
          <a:ext cx="7753995" cy="1660532"/>
        </p:xfrm>
        <a:graphic>
          <a:graphicData uri="http://schemas.openxmlformats.org/drawingml/2006/table">
            <a:tbl>
              <a:tblPr firstRow="1" firstCol="1" bandRow="1">
                <a:tableStyleId>{7DF18680-E054-41AD-8BC1-D1AEF772440D}</a:tableStyleId>
              </a:tblPr>
              <a:tblGrid>
                <a:gridCol w="2101360">
                  <a:extLst>
                    <a:ext uri="{9D8B030D-6E8A-4147-A177-3AD203B41FA5}">
                      <a16:colId xmlns:a16="http://schemas.microsoft.com/office/drawing/2014/main" val="1956997295"/>
                    </a:ext>
                  </a:extLst>
                </a:gridCol>
                <a:gridCol w="826716">
                  <a:extLst>
                    <a:ext uri="{9D8B030D-6E8A-4147-A177-3AD203B41FA5}">
                      <a16:colId xmlns:a16="http://schemas.microsoft.com/office/drawing/2014/main" val="1026957481"/>
                    </a:ext>
                  </a:extLst>
                </a:gridCol>
                <a:gridCol w="769701">
                  <a:extLst>
                    <a:ext uri="{9D8B030D-6E8A-4147-A177-3AD203B41FA5}">
                      <a16:colId xmlns:a16="http://schemas.microsoft.com/office/drawing/2014/main" val="3104472310"/>
                    </a:ext>
                  </a:extLst>
                </a:gridCol>
                <a:gridCol w="836218">
                  <a:extLst>
                    <a:ext uri="{9D8B030D-6E8A-4147-A177-3AD203B41FA5}">
                      <a16:colId xmlns:a16="http://schemas.microsoft.com/office/drawing/2014/main" val="1124210497"/>
                    </a:ext>
                  </a:extLst>
                </a:gridCol>
                <a:gridCol w="807710">
                  <a:extLst>
                    <a:ext uri="{9D8B030D-6E8A-4147-A177-3AD203B41FA5}">
                      <a16:colId xmlns:a16="http://schemas.microsoft.com/office/drawing/2014/main" val="143316511"/>
                    </a:ext>
                  </a:extLst>
                </a:gridCol>
                <a:gridCol w="836218">
                  <a:extLst>
                    <a:ext uri="{9D8B030D-6E8A-4147-A177-3AD203B41FA5}">
                      <a16:colId xmlns:a16="http://schemas.microsoft.com/office/drawing/2014/main" val="545026674"/>
                    </a:ext>
                  </a:extLst>
                </a:gridCol>
                <a:gridCol w="788036">
                  <a:extLst>
                    <a:ext uri="{9D8B030D-6E8A-4147-A177-3AD203B41FA5}">
                      <a16:colId xmlns:a16="http://schemas.microsoft.com/office/drawing/2014/main" val="4249996700"/>
                    </a:ext>
                  </a:extLst>
                </a:gridCol>
                <a:gridCol w="788036">
                  <a:extLst>
                    <a:ext uri="{9D8B030D-6E8A-4147-A177-3AD203B41FA5}">
                      <a16:colId xmlns:a16="http://schemas.microsoft.com/office/drawing/2014/main" val="3127909493"/>
                    </a:ext>
                  </a:extLst>
                </a:gridCol>
              </a:tblGrid>
              <a:tr h="262292">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79667330"/>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93.3%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00553506"/>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95.7%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95.7%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72743761"/>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a:t>
                      </a:r>
                      <a:r>
                        <a:rPr lang="ja-JP" altLang="en-US" sz="1200" kern="100" dirty="0">
                          <a:effectLst/>
                          <a:latin typeface="BIZ UDPゴシック" panose="020B0400000000000000" pitchFamily="50" charset="-128"/>
                          <a:ea typeface="BIZ UDPゴシック" panose="020B0400000000000000" pitchFamily="50" charset="-128"/>
                        </a:rPr>
                        <a:t>全国</a:t>
                      </a:r>
                      <a:r>
                        <a:rPr lang="ja-JP" sz="1200" kern="100" dirty="0">
                          <a:effectLst/>
                          <a:latin typeface="BIZ UDPゴシック" panose="020B0400000000000000" pitchFamily="50" charset="-128"/>
                          <a:ea typeface="BIZ UDPゴシック" panose="020B0400000000000000" pitchFamily="50" charset="-128"/>
                        </a:rPr>
                        <a:t>全児童の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98.9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12996297"/>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（参考）大阪府全</a:t>
                      </a:r>
                      <a:r>
                        <a:rPr lang="ja-JP" altLang="en-US" sz="1200" kern="100" dirty="0">
                          <a:effectLst/>
                          <a:latin typeface="BIZ UDPゴシック" panose="020B0400000000000000" pitchFamily="50" charset="-128"/>
                          <a:ea typeface="BIZ UDPゴシック" panose="020B0400000000000000" pitchFamily="50" charset="-128"/>
                        </a:rPr>
                        <a:t>児童</a:t>
                      </a:r>
                      <a:r>
                        <a:rPr lang="ja-JP" sz="1200" kern="100" dirty="0">
                          <a:effectLst/>
                          <a:latin typeface="BIZ UDPゴシック" panose="020B0400000000000000" pitchFamily="50" charset="-128"/>
                          <a:ea typeface="BIZ UDPゴシック" panose="020B0400000000000000" pitchFamily="50" charset="-128"/>
                        </a:rPr>
                        <a:t>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58760658"/>
                  </a:ext>
                </a:extLst>
              </a:tr>
            </a:tbl>
          </a:graphicData>
        </a:graphic>
      </p:graphicFrame>
      <p:sp>
        <p:nvSpPr>
          <p:cNvPr id="11" name="テキスト ボックス 10"/>
          <p:cNvSpPr txBox="1"/>
          <p:nvPr/>
        </p:nvSpPr>
        <p:spPr>
          <a:xfrm>
            <a:off x="188254" y="2103869"/>
            <a:ext cx="135255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◆指標</a:t>
            </a:r>
          </a:p>
        </p:txBody>
      </p:sp>
      <p:sp>
        <p:nvSpPr>
          <p:cNvPr id="15" name="テキスト ボックス 14"/>
          <p:cNvSpPr txBox="1"/>
          <p:nvPr/>
        </p:nvSpPr>
        <p:spPr>
          <a:xfrm>
            <a:off x="457201" y="2407583"/>
            <a:ext cx="6069031"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１　生活保護世帯に属する子どもの高等学校等進学率（各年４月１日現在）</a:t>
            </a:r>
          </a:p>
        </p:txBody>
      </p:sp>
      <p:sp>
        <p:nvSpPr>
          <p:cNvPr id="12" name="テキスト ボックス 11"/>
          <p:cNvSpPr txBox="1"/>
          <p:nvPr/>
        </p:nvSpPr>
        <p:spPr>
          <a:xfrm>
            <a:off x="704211" y="4350767"/>
            <a:ext cx="5822021" cy="553998"/>
          </a:xfrm>
          <a:prstGeom prst="rect">
            <a:avLst/>
          </a:prstGeom>
          <a:noFill/>
        </p:spPr>
        <p:txBody>
          <a:bodyPr wrap="square" rtlCol="0">
            <a:spAutoFit/>
          </a:bodyPr>
          <a:lstStyle/>
          <a:p>
            <a:r>
              <a:rPr lang="ja-JP" altLang="ja-JP" sz="1000" dirty="0">
                <a:latin typeface="Meiryo UI" panose="020B0604030504040204" pitchFamily="50" charset="-128"/>
                <a:ea typeface="Meiryo UI" panose="020B0604030504040204" pitchFamily="50" charset="-128"/>
              </a:rPr>
              <a:t>※全国及び大阪府の数値…</a:t>
            </a:r>
            <a:r>
              <a:rPr lang="ja-JP" altLang="en-US" sz="1000" dirty="0">
                <a:latin typeface="Meiryo UI" panose="020B0604030504040204" pitchFamily="50" charset="-128"/>
                <a:ea typeface="Meiryo UI" panose="020B0604030504040204" pitchFamily="50" charset="-128"/>
              </a:rPr>
              <a:t>こども家庭庁家庭福祉課</a:t>
            </a:r>
            <a:r>
              <a:rPr lang="ja-JP" altLang="ja-JP" sz="1000" dirty="0">
                <a:latin typeface="Meiryo UI" panose="020B0604030504040204" pitchFamily="50" charset="-128"/>
                <a:ea typeface="Meiryo UI" panose="020B0604030504040204" pitchFamily="50" charset="-128"/>
              </a:rPr>
              <a:t>調べ</a:t>
            </a:r>
          </a:p>
          <a:p>
            <a:r>
              <a:rPr lang="ja-JP" altLang="ja-JP" sz="1000" dirty="0">
                <a:latin typeface="Meiryo UI" panose="020B0604030504040204" pitchFamily="50" charset="-128"/>
                <a:ea typeface="Meiryo UI" panose="020B0604030504040204" pitchFamily="50" charset="-128"/>
              </a:rPr>
              <a:t>※全国及び大阪府の全世帯の児童の高等学校等進学率…文部科学省「学校基本調査」における</a:t>
            </a:r>
          </a:p>
          <a:p>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中学校卒業者の高等学校等（通信課程含む）進学率及び専修学校（高等課程）進学率の合計</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4993139"/>
            <a:ext cx="61436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２　生活保護世帯に属する子どもの高等学校等中退率（各年４月１日現在）</a:t>
            </a:r>
          </a:p>
        </p:txBody>
      </p:sp>
      <p:graphicFrame>
        <p:nvGraphicFramePr>
          <p:cNvPr id="13" name="表 12"/>
          <p:cNvGraphicFramePr>
            <a:graphicFrameLocks noGrp="1"/>
          </p:cNvGraphicFramePr>
          <p:nvPr>
            <p:extLst>
              <p:ext uri="{D42A27DB-BD31-4B8C-83A1-F6EECF244321}">
                <p14:modId xmlns:p14="http://schemas.microsoft.com/office/powerpoint/2010/main" val="1784764494"/>
              </p:ext>
            </p:extLst>
          </p:nvPr>
        </p:nvGraphicFramePr>
        <p:xfrm>
          <a:off x="770885" y="5278775"/>
          <a:ext cx="7753995" cy="1111116"/>
        </p:xfrm>
        <a:graphic>
          <a:graphicData uri="http://schemas.openxmlformats.org/drawingml/2006/table">
            <a:tbl>
              <a:tblPr firstRow="1" firstCol="1" bandRow="1">
                <a:tableStyleId>{7DF18680-E054-41AD-8BC1-D1AEF772440D}</a:tableStyleId>
              </a:tblPr>
              <a:tblGrid>
                <a:gridCol w="2103079">
                  <a:extLst>
                    <a:ext uri="{9D8B030D-6E8A-4147-A177-3AD203B41FA5}">
                      <a16:colId xmlns:a16="http://schemas.microsoft.com/office/drawing/2014/main" val="3323610037"/>
                    </a:ext>
                  </a:extLst>
                </a:gridCol>
                <a:gridCol w="799118">
                  <a:extLst>
                    <a:ext uri="{9D8B030D-6E8A-4147-A177-3AD203B41FA5}">
                      <a16:colId xmlns:a16="http://schemas.microsoft.com/office/drawing/2014/main" val="155118795"/>
                    </a:ext>
                  </a:extLst>
                </a:gridCol>
                <a:gridCol w="818145">
                  <a:extLst>
                    <a:ext uri="{9D8B030D-6E8A-4147-A177-3AD203B41FA5}">
                      <a16:colId xmlns:a16="http://schemas.microsoft.com/office/drawing/2014/main" val="859744036"/>
                    </a:ext>
                  </a:extLst>
                </a:gridCol>
                <a:gridCol w="789605">
                  <a:extLst>
                    <a:ext uri="{9D8B030D-6E8A-4147-A177-3AD203B41FA5}">
                      <a16:colId xmlns:a16="http://schemas.microsoft.com/office/drawing/2014/main" val="1808483446"/>
                    </a:ext>
                  </a:extLst>
                </a:gridCol>
                <a:gridCol w="799118">
                  <a:extLst>
                    <a:ext uri="{9D8B030D-6E8A-4147-A177-3AD203B41FA5}">
                      <a16:colId xmlns:a16="http://schemas.microsoft.com/office/drawing/2014/main" val="560813715"/>
                    </a:ext>
                  </a:extLst>
                </a:gridCol>
                <a:gridCol w="846684">
                  <a:extLst>
                    <a:ext uri="{9D8B030D-6E8A-4147-A177-3AD203B41FA5}">
                      <a16:colId xmlns:a16="http://schemas.microsoft.com/office/drawing/2014/main" val="3321073976"/>
                    </a:ext>
                  </a:extLst>
                </a:gridCol>
                <a:gridCol w="799123">
                  <a:extLst>
                    <a:ext uri="{9D8B030D-6E8A-4147-A177-3AD203B41FA5}">
                      <a16:colId xmlns:a16="http://schemas.microsoft.com/office/drawing/2014/main" val="1028575059"/>
                    </a:ext>
                  </a:extLst>
                </a:gridCol>
                <a:gridCol w="799123">
                  <a:extLst>
                    <a:ext uri="{9D8B030D-6E8A-4147-A177-3AD203B41FA5}">
                      <a16:colId xmlns:a16="http://schemas.microsoft.com/office/drawing/2014/main" val="3157841870"/>
                    </a:ext>
                  </a:extLst>
                </a:gridCol>
              </a:tblGrid>
              <a:tr h="277779">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14599624"/>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4.5</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73802340"/>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4244753"/>
                  </a:ext>
                </a:extLst>
              </a:tr>
              <a:tr h="277779">
                <a:tc>
                  <a:txBody>
                    <a:bodyPr/>
                    <a:lstStyle/>
                    <a:p>
                      <a:pPr algn="just">
                        <a:lnSpc>
                          <a:spcPts val="1400"/>
                        </a:lnSpc>
                        <a:spcAft>
                          <a:spcPts val="0"/>
                        </a:spcAft>
                      </a:pP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参考</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全国</a:t>
                      </a:r>
                      <a:r>
                        <a:rPr lang="ja-JP" sz="1200" kern="100" dirty="0">
                          <a:effectLst/>
                          <a:latin typeface="BIZ UDPゴシック" panose="020B0400000000000000" pitchFamily="50" charset="-128"/>
                          <a:ea typeface="BIZ UDPゴシック" panose="020B0400000000000000" pitchFamily="50" charset="-128"/>
                        </a:rPr>
                        <a:t>全</a:t>
                      </a:r>
                      <a:r>
                        <a:rPr lang="ja-JP" altLang="en-US" sz="1200" kern="100" dirty="0">
                          <a:effectLst/>
                          <a:latin typeface="BIZ UDPゴシック" panose="020B0400000000000000" pitchFamily="50" charset="-128"/>
                          <a:ea typeface="BIZ UDPゴシック" panose="020B0400000000000000" pitchFamily="50" charset="-128"/>
                        </a:rPr>
                        <a:t>児童</a:t>
                      </a:r>
                      <a:r>
                        <a:rPr lang="ja-JP" sz="1200" kern="100" dirty="0">
                          <a:effectLst/>
                          <a:latin typeface="BIZ UDPゴシック" panose="020B0400000000000000" pitchFamily="50" charset="-128"/>
                          <a:ea typeface="BIZ UDPゴシック" panose="020B0400000000000000" pitchFamily="50" charset="-128"/>
                        </a:rPr>
                        <a:t>の中退率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26332848"/>
                  </a:ext>
                </a:extLst>
              </a:tr>
            </a:tbl>
          </a:graphicData>
        </a:graphic>
      </p:graphicFrame>
      <p:sp>
        <p:nvSpPr>
          <p:cNvPr id="20" name="テキスト ボックス 19"/>
          <p:cNvSpPr txBox="1"/>
          <p:nvPr/>
        </p:nvSpPr>
        <p:spPr>
          <a:xfrm>
            <a:off x="694686" y="6389892"/>
            <a:ext cx="5822021"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こども家庭庁家庭福祉課調べ</a:t>
            </a: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全世帯の中退率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文部科学省「児童生徒の問題行動等生徒指導上の諸問題」</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2"/>
          <p:cNvSpPr txBox="1">
            <a:spLocks noChangeArrowheads="1"/>
          </p:cNvSpPr>
          <p:nvPr/>
        </p:nvSpPr>
        <p:spPr bwMode="auto">
          <a:xfrm>
            <a:off x="8030096" y="542"/>
            <a:ext cx="1101026"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参考</a:t>
            </a:r>
            <a:r>
              <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180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344388"/>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３　生活保護世帯に属する子どもの大学等進学率（各年４月１日現在）</a:t>
            </a:r>
          </a:p>
        </p:txBody>
      </p:sp>
      <p:sp>
        <p:nvSpPr>
          <p:cNvPr id="12" name="テキスト ボックス 11"/>
          <p:cNvSpPr txBox="1"/>
          <p:nvPr/>
        </p:nvSpPr>
        <p:spPr>
          <a:xfrm>
            <a:off x="694686" y="1583105"/>
            <a:ext cx="3353439"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厚生労働省社会・援護局調べ</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2043564"/>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４　児童養護施設の子どもの進学率（中学校卒業後）（各年５月１日現在）</a:t>
            </a:r>
          </a:p>
        </p:txBody>
      </p:sp>
      <p:sp>
        <p:nvSpPr>
          <p:cNvPr id="20" name="テキスト ボックス 19"/>
          <p:cNvSpPr txBox="1"/>
          <p:nvPr/>
        </p:nvSpPr>
        <p:spPr>
          <a:xfrm>
            <a:off x="694686" y="4305299"/>
            <a:ext cx="6290314" cy="707886"/>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こども家庭庁家庭福祉課調べ</a:t>
            </a:r>
          </a:p>
          <a:p>
            <a:r>
              <a:rPr lang="ja-JP" altLang="en-US" sz="1000" dirty="0">
                <a:latin typeface="Meiryo UI" panose="020B0604030504040204" pitchFamily="50" charset="-128"/>
                <a:ea typeface="Meiryo UI" panose="020B0604030504040204" pitchFamily="50" charset="-128"/>
              </a:rPr>
              <a:t>　（こども家庭庁支援局家庭福祉課児童養護施設等入退所状況等調査）</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全国及び大阪府の全世帯の児童の高等学校等進学率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文部科学省「学校基本調査」における</a:t>
            </a:r>
          </a:p>
          <a:p>
            <a:r>
              <a:rPr lang="ja-JP" altLang="en-US" sz="1000" dirty="0">
                <a:latin typeface="Meiryo UI" panose="020B0604030504040204" pitchFamily="50" charset="-128"/>
                <a:ea typeface="Meiryo UI" panose="020B0604030504040204" pitchFamily="50" charset="-128"/>
              </a:rPr>
              <a:t>　 中学校卒業者の高等学校等（通信課程含む）進学率及び専修学校（高等課程）進学率の合計</a:t>
            </a:r>
          </a:p>
        </p:txBody>
      </p:sp>
      <p:graphicFrame>
        <p:nvGraphicFramePr>
          <p:cNvPr id="3" name="表 2"/>
          <p:cNvGraphicFramePr>
            <a:graphicFrameLocks noGrp="1"/>
          </p:cNvGraphicFramePr>
          <p:nvPr>
            <p:extLst>
              <p:ext uri="{D42A27DB-BD31-4B8C-83A1-F6EECF244321}">
                <p14:modId xmlns:p14="http://schemas.microsoft.com/office/powerpoint/2010/main" val="29088533"/>
              </p:ext>
            </p:extLst>
          </p:nvPr>
        </p:nvGraphicFramePr>
        <p:xfrm>
          <a:off x="770886" y="672465"/>
          <a:ext cx="7661920" cy="935409"/>
        </p:xfrm>
        <a:graphic>
          <a:graphicData uri="http://schemas.openxmlformats.org/drawingml/2006/table">
            <a:tbl>
              <a:tblPr firstRow="1" firstCol="1" bandRow="1">
                <a:tableStyleId>{7DF18680-E054-41AD-8BC1-D1AEF772440D}</a:tableStyleId>
              </a:tblPr>
              <a:tblGrid>
                <a:gridCol w="1456400">
                  <a:extLst>
                    <a:ext uri="{9D8B030D-6E8A-4147-A177-3AD203B41FA5}">
                      <a16:colId xmlns:a16="http://schemas.microsoft.com/office/drawing/2014/main" val="706478229"/>
                    </a:ext>
                  </a:extLst>
                </a:gridCol>
                <a:gridCol w="875959">
                  <a:extLst>
                    <a:ext uri="{9D8B030D-6E8A-4147-A177-3AD203B41FA5}">
                      <a16:colId xmlns:a16="http://schemas.microsoft.com/office/drawing/2014/main" val="2122395972"/>
                    </a:ext>
                  </a:extLst>
                </a:gridCol>
                <a:gridCol w="866333">
                  <a:extLst>
                    <a:ext uri="{9D8B030D-6E8A-4147-A177-3AD203B41FA5}">
                      <a16:colId xmlns:a16="http://schemas.microsoft.com/office/drawing/2014/main" val="3090776637"/>
                    </a:ext>
                  </a:extLst>
                </a:gridCol>
                <a:gridCol w="952967">
                  <a:extLst>
                    <a:ext uri="{9D8B030D-6E8A-4147-A177-3AD203B41FA5}">
                      <a16:colId xmlns:a16="http://schemas.microsoft.com/office/drawing/2014/main" val="2109648380"/>
                    </a:ext>
                  </a:extLst>
                </a:gridCol>
                <a:gridCol w="933716">
                  <a:extLst>
                    <a:ext uri="{9D8B030D-6E8A-4147-A177-3AD203B41FA5}">
                      <a16:colId xmlns:a16="http://schemas.microsoft.com/office/drawing/2014/main" val="2317772749"/>
                    </a:ext>
                  </a:extLst>
                </a:gridCol>
                <a:gridCol w="914463">
                  <a:extLst>
                    <a:ext uri="{9D8B030D-6E8A-4147-A177-3AD203B41FA5}">
                      <a16:colId xmlns:a16="http://schemas.microsoft.com/office/drawing/2014/main" val="1096229071"/>
                    </a:ext>
                  </a:extLst>
                </a:gridCol>
                <a:gridCol w="831041">
                  <a:extLst>
                    <a:ext uri="{9D8B030D-6E8A-4147-A177-3AD203B41FA5}">
                      <a16:colId xmlns:a16="http://schemas.microsoft.com/office/drawing/2014/main" val="4262811872"/>
                    </a:ext>
                  </a:extLst>
                </a:gridCol>
                <a:gridCol w="831041">
                  <a:extLst>
                    <a:ext uri="{9D8B030D-6E8A-4147-A177-3AD203B41FA5}">
                      <a16:colId xmlns:a16="http://schemas.microsoft.com/office/drawing/2014/main" val="98912565"/>
                    </a:ext>
                  </a:extLst>
                </a:gridCol>
              </a:tblGrid>
              <a:tr h="311803">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a:t>
                      </a:r>
                      <a:r>
                        <a:rPr lang="ja-JP" altLang="en-US" sz="1200" kern="100" dirty="0">
                          <a:effectLst/>
                          <a:latin typeface="BIZ UDPゴシック" panose="020B0400000000000000" pitchFamily="50" charset="-128"/>
                          <a:ea typeface="BIZ UDPゴシック" panose="020B0400000000000000" pitchFamily="50" charset="-128"/>
                        </a:rPr>
                        <a:t>３</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5568006"/>
                  </a:ext>
                </a:extLst>
              </a:tr>
              <a:tr h="311803">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33.1</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35.3%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37.3%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39.9%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42.4%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2819149"/>
                  </a:ext>
                </a:extLst>
              </a:tr>
              <a:tr h="311803">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38.6</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42.2%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45.0%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47.4%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49.3%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94203638"/>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428179259"/>
              </p:ext>
            </p:extLst>
          </p:nvPr>
        </p:nvGraphicFramePr>
        <p:xfrm>
          <a:off x="770886" y="2363265"/>
          <a:ext cx="7661920" cy="1943880"/>
        </p:xfrm>
        <a:graphic>
          <a:graphicData uri="http://schemas.openxmlformats.org/drawingml/2006/table">
            <a:tbl>
              <a:tblPr firstRow="1" firstCol="1" bandRow="1">
                <a:tableStyleId>{7DF18680-E054-41AD-8BC1-D1AEF772440D}</a:tableStyleId>
              </a:tblPr>
              <a:tblGrid>
                <a:gridCol w="1943474">
                  <a:extLst>
                    <a:ext uri="{9D8B030D-6E8A-4147-A177-3AD203B41FA5}">
                      <a16:colId xmlns:a16="http://schemas.microsoft.com/office/drawing/2014/main" val="3662993189"/>
                    </a:ext>
                  </a:extLst>
                </a:gridCol>
                <a:gridCol w="870925">
                  <a:extLst>
                    <a:ext uri="{9D8B030D-6E8A-4147-A177-3AD203B41FA5}">
                      <a16:colId xmlns:a16="http://schemas.microsoft.com/office/drawing/2014/main" val="1606199370"/>
                    </a:ext>
                  </a:extLst>
                </a:gridCol>
                <a:gridCol w="823072">
                  <a:extLst>
                    <a:ext uri="{9D8B030D-6E8A-4147-A177-3AD203B41FA5}">
                      <a16:colId xmlns:a16="http://schemas.microsoft.com/office/drawing/2014/main" val="1029119094"/>
                    </a:ext>
                  </a:extLst>
                </a:gridCol>
                <a:gridCol w="870925">
                  <a:extLst>
                    <a:ext uri="{9D8B030D-6E8A-4147-A177-3AD203B41FA5}">
                      <a16:colId xmlns:a16="http://schemas.microsoft.com/office/drawing/2014/main" val="2955092415"/>
                    </a:ext>
                  </a:extLst>
                </a:gridCol>
                <a:gridCol w="794360">
                  <a:extLst>
                    <a:ext uri="{9D8B030D-6E8A-4147-A177-3AD203B41FA5}">
                      <a16:colId xmlns:a16="http://schemas.microsoft.com/office/drawing/2014/main" val="1774244926"/>
                    </a:ext>
                  </a:extLst>
                </a:gridCol>
                <a:gridCol w="786388">
                  <a:extLst>
                    <a:ext uri="{9D8B030D-6E8A-4147-A177-3AD203B41FA5}">
                      <a16:colId xmlns:a16="http://schemas.microsoft.com/office/drawing/2014/main" val="1528665533"/>
                    </a:ext>
                  </a:extLst>
                </a:gridCol>
                <a:gridCol w="786388">
                  <a:extLst>
                    <a:ext uri="{9D8B030D-6E8A-4147-A177-3AD203B41FA5}">
                      <a16:colId xmlns:a16="http://schemas.microsoft.com/office/drawing/2014/main" val="1796965252"/>
                    </a:ext>
                  </a:extLst>
                </a:gridCol>
                <a:gridCol w="786388">
                  <a:extLst>
                    <a:ext uri="{9D8B030D-6E8A-4147-A177-3AD203B41FA5}">
                      <a16:colId xmlns:a16="http://schemas.microsoft.com/office/drawing/2014/main" val="1673071996"/>
                    </a:ext>
                  </a:extLst>
                </a:gridCol>
              </a:tblGrid>
              <a:tr h="388776">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70465664"/>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97.5</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a:t>
                      </a:r>
                      <a:r>
                        <a:rPr lang="en-US" altLang="ja-JP" sz="1200" kern="100" dirty="0">
                          <a:effectLst/>
                          <a:latin typeface="BIZ UDPゴシック" panose="020B0400000000000000" pitchFamily="50" charset="-128"/>
                          <a:ea typeface="BIZ UDPゴシック" panose="020B0400000000000000" pitchFamily="50" charset="-128"/>
                        </a:rPr>
                        <a:t>0</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97.8%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3753281"/>
                  </a:ext>
                </a:extLst>
              </a:tr>
              <a:tr h="388776">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100.0%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98.9</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98.3%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2352916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（参考）全国全児童の</a:t>
                      </a:r>
                    </a:p>
                    <a:p>
                      <a:pPr algn="just">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100.0</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8970660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（参考）大阪府全児童</a:t>
                      </a:r>
                      <a:r>
                        <a:rPr lang="ja-JP" altLang="en-US" sz="1200" kern="100" dirty="0">
                          <a:effectLst/>
                          <a:latin typeface="BIZ UDPゴシック" panose="020B0400000000000000" pitchFamily="50" charset="-128"/>
                          <a:ea typeface="BIZ UDPゴシック" panose="020B0400000000000000" pitchFamily="50" charset="-128"/>
                        </a:rPr>
                        <a:t>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070998"/>
                  </a:ext>
                </a:extLst>
              </a:tr>
            </a:tbl>
          </a:graphicData>
        </a:graphic>
      </p:graphicFrame>
      <p:sp>
        <p:nvSpPr>
          <p:cNvPr id="14" name="テキスト ボックス 13"/>
          <p:cNvSpPr txBox="1"/>
          <p:nvPr/>
        </p:nvSpPr>
        <p:spPr>
          <a:xfrm>
            <a:off x="457201" y="5117048"/>
            <a:ext cx="61213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５　児童養護施設の子どもの進学率（高等学校卒業後）（各年５月１日現在）</a:t>
            </a:r>
          </a:p>
        </p:txBody>
      </p:sp>
      <p:sp>
        <p:nvSpPr>
          <p:cNvPr id="16" name="テキスト ボックス 15"/>
          <p:cNvSpPr txBox="1"/>
          <p:nvPr/>
        </p:nvSpPr>
        <p:spPr>
          <a:xfrm>
            <a:off x="694686" y="6267450"/>
            <a:ext cx="5601339"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こども家庭庁家庭福祉課調べ</a:t>
            </a:r>
          </a:p>
          <a:p>
            <a:r>
              <a:rPr lang="ja-JP" altLang="en-US" sz="1000" dirty="0">
                <a:latin typeface="Meiryo UI" panose="020B0604030504040204" pitchFamily="50" charset="-128"/>
                <a:ea typeface="Meiryo UI" panose="020B0604030504040204" pitchFamily="50" charset="-128"/>
              </a:rPr>
              <a:t>（こども家庭庁家庭福祉課　児童養護施設等入退所状況等調査）</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115582642"/>
              </p:ext>
            </p:extLst>
          </p:nvPr>
        </p:nvGraphicFramePr>
        <p:xfrm>
          <a:off x="770887" y="5421819"/>
          <a:ext cx="7661920" cy="848638"/>
        </p:xfrm>
        <a:graphic>
          <a:graphicData uri="http://schemas.openxmlformats.org/drawingml/2006/table">
            <a:tbl>
              <a:tblPr firstRow="1" firstCol="1" bandRow="1">
                <a:tableStyleId>{7DF18680-E054-41AD-8BC1-D1AEF772440D}</a:tableStyleId>
              </a:tblPr>
              <a:tblGrid>
                <a:gridCol w="1285914">
                  <a:extLst>
                    <a:ext uri="{9D8B030D-6E8A-4147-A177-3AD203B41FA5}">
                      <a16:colId xmlns:a16="http://schemas.microsoft.com/office/drawing/2014/main" val="598564766"/>
                    </a:ext>
                  </a:extLst>
                </a:gridCol>
                <a:gridCol w="878904">
                  <a:extLst>
                    <a:ext uri="{9D8B030D-6E8A-4147-A177-3AD203B41FA5}">
                      <a16:colId xmlns:a16="http://schemas.microsoft.com/office/drawing/2014/main" val="97722128"/>
                    </a:ext>
                  </a:extLst>
                </a:gridCol>
                <a:gridCol w="916706">
                  <a:extLst>
                    <a:ext uri="{9D8B030D-6E8A-4147-A177-3AD203B41FA5}">
                      <a16:colId xmlns:a16="http://schemas.microsoft.com/office/drawing/2014/main" val="2885680827"/>
                    </a:ext>
                  </a:extLst>
                </a:gridCol>
                <a:gridCol w="916706">
                  <a:extLst>
                    <a:ext uri="{9D8B030D-6E8A-4147-A177-3AD203B41FA5}">
                      <a16:colId xmlns:a16="http://schemas.microsoft.com/office/drawing/2014/main" val="1577664391"/>
                    </a:ext>
                  </a:extLst>
                </a:gridCol>
                <a:gridCol w="888355">
                  <a:extLst>
                    <a:ext uri="{9D8B030D-6E8A-4147-A177-3AD203B41FA5}">
                      <a16:colId xmlns:a16="http://schemas.microsoft.com/office/drawing/2014/main" val="559067842"/>
                    </a:ext>
                  </a:extLst>
                </a:gridCol>
                <a:gridCol w="860003">
                  <a:extLst>
                    <a:ext uri="{9D8B030D-6E8A-4147-A177-3AD203B41FA5}">
                      <a16:colId xmlns:a16="http://schemas.microsoft.com/office/drawing/2014/main" val="2033304384"/>
                    </a:ext>
                  </a:extLst>
                </a:gridCol>
                <a:gridCol w="957666">
                  <a:extLst>
                    <a:ext uri="{9D8B030D-6E8A-4147-A177-3AD203B41FA5}">
                      <a16:colId xmlns:a16="http://schemas.microsoft.com/office/drawing/2014/main" val="2805674357"/>
                    </a:ext>
                  </a:extLst>
                </a:gridCol>
                <a:gridCol w="957666">
                  <a:extLst>
                    <a:ext uri="{9D8B030D-6E8A-4147-A177-3AD203B41FA5}">
                      <a16:colId xmlns:a16="http://schemas.microsoft.com/office/drawing/2014/main" val="3047062240"/>
                    </a:ext>
                  </a:extLst>
                </a:gridCol>
              </a:tblGrid>
              <a:tr h="28102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18227404"/>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24.0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27.1%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30.8%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28.3%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38.6%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66871085"/>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24.6%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32.9</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41.8</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47.5%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50.4%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7966051"/>
                  </a:ext>
                </a:extLst>
              </a:tr>
            </a:tbl>
          </a:graphicData>
        </a:graphic>
      </p:graphicFrame>
    </p:spTree>
    <p:extLst>
      <p:ext uri="{BB962C8B-B14F-4D97-AF65-F5344CB8AC3E}">
        <p14:creationId xmlns:p14="http://schemas.microsoft.com/office/powerpoint/2010/main" val="36937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437405"/>
            <a:ext cx="5838824" cy="307777"/>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６　全世帯の子どもの高等学校中退率</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694686" y="1748219"/>
            <a:ext cx="4296414"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57201" y="2054115"/>
            <a:ext cx="6121399"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7</a:t>
            </a:r>
            <a:r>
              <a:rPr kumimoji="1" lang="ja-JP" altLang="en-US" sz="1400" dirty="0">
                <a:latin typeface="BIZ UDPゴシック" panose="020B0400000000000000" pitchFamily="50" charset="-128"/>
                <a:ea typeface="BIZ UDPゴシック" panose="020B0400000000000000" pitchFamily="50" charset="-128"/>
              </a:rPr>
              <a:t>　全世帯の子どもの高等学校中退者数</a:t>
            </a:r>
          </a:p>
        </p:txBody>
      </p:sp>
      <p:graphicFrame>
        <p:nvGraphicFramePr>
          <p:cNvPr id="2" name="表 1"/>
          <p:cNvGraphicFramePr>
            <a:graphicFrameLocks noGrp="1"/>
          </p:cNvGraphicFramePr>
          <p:nvPr>
            <p:extLst>
              <p:ext uri="{D42A27DB-BD31-4B8C-83A1-F6EECF244321}">
                <p14:modId xmlns:p14="http://schemas.microsoft.com/office/powerpoint/2010/main" val="800319688"/>
              </p:ext>
            </p:extLst>
          </p:nvPr>
        </p:nvGraphicFramePr>
        <p:xfrm>
          <a:off x="770884" y="752503"/>
          <a:ext cx="6982467" cy="1021893"/>
        </p:xfrm>
        <a:graphic>
          <a:graphicData uri="http://schemas.openxmlformats.org/drawingml/2006/table">
            <a:tbl>
              <a:tblPr firstRow="1" firstCol="1" bandRow="1">
                <a:tableStyleId>{7DF18680-E054-41AD-8BC1-D1AEF772440D}</a:tableStyleId>
              </a:tblPr>
              <a:tblGrid>
                <a:gridCol w="1302659">
                  <a:extLst>
                    <a:ext uri="{9D8B030D-6E8A-4147-A177-3AD203B41FA5}">
                      <a16:colId xmlns:a16="http://schemas.microsoft.com/office/drawing/2014/main" val="3686131998"/>
                    </a:ext>
                  </a:extLst>
                </a:gridCol>
                <a:gridCol w="1190283">
                  <a:extLst>
                    <a:ext uri="{9D8B030D-6E8A-4147-A177-3AD203B41FA5}">
                      <a16:colId xmlns:a16="http://schemas.microsoft.com/office/drawing/2014/main" val="1060790517"/>
                    </a:ext>
                  </a:extLst>
                </a:gridCol>
                <a:gridCol w="1126375">
                  <a:extLst>
                    <a:ext uri="{9D8B030D-6E8A-4147-A177-3AD203B41FA5}">
                      <a16:colId xmlns:a16="http://schemas.microsoft.com/office/drawing/2014/main" val="811776469"/>
                    </a:ext>
                  </a:extLst>
                </a:gridCol>
                <a:gridCol w="1110398">
                  <a:extLst>
                    <a:ext uri="{9D8B030D-6E8A-4147-A177-3AD203B41FA5}">
                      <a16:colId xmlns:a16="http://schemas.microsoft.com/office/drawing/2014/main" val="1084621478"/>
                    </a:ext>
                  </a:extLst>
                </a:gridCol>
                <a:gridCol w="1126376">
                  <a:extLst>
                    <a:ext uri="{9D8B030D-6E8A-4147-A177-3AD203B41FA5}">
                      <a16:colId xmlns:a16="http://schemas.microsoft.com/office/drawing/2014/main" val="1351292468"/>
                    </a:ext>
                  </a:extLst>
                </a:gridCol>
                <a:gridCol w="1126376">
                  <a:extLst>
                    <a:ext uri="{9D8B030D-6E8A-4147-A177-3AD203B41FA5}">
                      <a16:colId xmlns:a16="http://schemas.microsoft.com/office/drawing/2014/main" val="3862386637"/>
                    </a:ext>
                  </a:extLst>
                </a:gridCol>
              </a:tblGrid>
              <a:tr h="340631">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931624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1.4%</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530455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6025739"/>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05183841"/>
              </p:ext>
            </p:extLst>
          </p:nvPr>
        </p:nvGraphicFramePr>
        <p:xfrm>
          <a:off x="770887" y="2366217"/>
          <a:ext cx="6982463" cy="1090848"/>
        </p:xfrm>
        <a:graphic>
          <a:graphicData uri="http://schemas.openxmlformats.org/drawingml/2006/table">
            <a:tbl>
              <a:tblPr firstRow="1" firstCol="1" bandRow="1">
                <a:tableStyleId>{7DF18680-E054-41AD-8BC1-D1AEF772440D}</a:tableStyleId>
              </a:tblPr>
              <a:tblGrid>
                <a:gridCol w="1305644">
                  <a:extLst>
                    <a:ext uri="{9D8B030D-6E8A-4147-A177-3AD203B41FA5}">
                      <a16:colId xmlns:a16="http://schemas.microsoft.com/office/drawing/2014/main" val="3868779273"/>
                    </a:ext>
                  </a:extLst>
                </a:gridCol>
                <a:gridCol w="1185006">
                  <a:extLst>
                    <a:ext uri="{9D8B030D-6E8A-4147-A177-3AD203B41FA5}">
                      <a16:colId xmlns:a16="http://schemas.microsoft.com/office/drawing/2014/main" val="1501829799"/>
                    </a:ext>
                  </a:extLst>
                </a:gridCol>
                <a:gridCol w="1144972">
                  <a:extLst>
                    <a:ext uri="{9D8B030D-6E8A-4147-A177-3AD203B41FA5}">
                      <a16:colId xmlns:a16="http://schemas.microsoft.com/office/drawing/2014/main" val="2545305932"/>
                    </a:ext>
                  </a:extLst>
                </a:gridCol>
                <a:gridCol w="1120951">
                  <a:extLst>
                    <a:ext uri="{9D8B030D-6E8A-4147-A177-3AD203B41FA5}">
                      <a16:colId xmlns:a16="http://schemas.microsoft.com/office/drawing/2014/main" val="477330409"/>
                    </a:ext>
                  </a:extLst>
                </a:gridCol>
                <a:gridCol w="1112945">
                  <a:extLst>
                    <a:ext uri="{9D8B030D-6E8A-4147-A177-3AD203B41FA5}">
                      <a16:colId xmlns:a16="http://schemas.microsoft.com/office/drawing/2014/main" val="1827720115"/>
                    </a:ext>
                  </a:extLst>
                </a:gridCol>
                <a:gridCol w="1112945">
                  <a:extLst>
                    <a:ext uri="{9D8B030D-6E8A-4147-A177-3AD203B41FA5}">
                      <a16:colId xmlns:a16="http://schemas.microsoft.com/office/drawing/2014/main" val="1937129041"/>
                    </a:ext>
                  </a:extLst>
                </a:gridCol>
              </a:tblGrid>
              <a:tr h="36361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72054418"/>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48,594</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42,882</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34,965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38.928</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43,401</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92886300"/>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3,897</a:t>
                      </a:r>
                      <a:r>
                        <a:rPr lang="ja-JP" sz="1200" kern="1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3,329</a:t>
                      </a:r>
                      <a:r>
                        <a:rPr lang="ja-JP" sz="1200" kern="100" dirty="0">
                          <a:effectLst/>
                          <a:latin typeface="BIZ UDPゴシック" panose="020B0400000000000000" pitchFamily="50" charset="-128"/>
                          <a:ea typeface="BIZ UDPゴシック" panose="020B0400000000000000" pitchFamily="50" charset="-128"/>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2,970</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3,279</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3,425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8168603"/>
                  </a:ext>
                </a:extLst>
              </a:tr>
            </a:tbl>
          </a:graphicData>
        </a:graphic>
      </p:graphicFrame>
      <p:sp>
        <p:nvSpPr>
          <p:cNvPr id="13" name="テキスト ボックス 12"/>
          <p:cNvSpPr txBox="1"/>
          <p:nvPr/>
        </p:nvSpPr>
        <p:spPr>
          <a:xfrm>
            <a:off x="705417" y="3428328"/>
            <a:ext cx="4296414"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883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31443" y="2961665"/>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○コミュニティソーシャルワーカーの配置人数</a:t>
            </a:r>
          </a:p>
        </p:txBody>
      </p:sp>
      <p:graphicFrame>
        <p:nvGraphicFramePr>
          <p:cNvPr id="3" name="表 2"/>
          <p:cNvGraphicFramePr>
            <a:graphicFrameLocks noGrp="1"/>
          </p:cNvGraphicFramePr>
          <p:nvPr>
            <p:extLst>
              <p:ext uri="{D42A27DB-BD31-4B8C-83A1-F6EECF244321}">
                <p14:modId xmlns:p14="http://schemas.microsoft.com/office/powerpoint/2010/main" val="4290195229"/>
              </p:ext>
            </p:extLst>
          </p:nvPr>
        </p:nvGraphicFramePr>
        <p:xfrm>
          <a:off x="821647" y="3290813"/>
          <a:ext cx="7322228" cy="559970"/>
        </p:xfrm>
        <a:graphic>
          <a:graphicData uri="http://schemas.openxmlformats.org/drawingml/2006/table">
            <a:tbl>
              <a:tblPr firstRow="1" bandRow="1">
                <a:tableStyleId>{21E4AEA4-8DFA-4A89-87EB-49C32662AFE0}</a:tableStyleId>
              </a:tblPr>
              <a:tblGrid>
                <a:gridCol w="1082939">
                  <a:extLst>
                    <a:ext uri="{9D8B030D-6E8A-4147-A177-3AD203B41FA5}">
                      <a16:colId xmlns:a16="http://schemas.microsoft.com/office/drawing/2014/main" val="2907701566"/>
                    </a:ext>
                  </a:extLst>
                </a:gridCol>
                <a:gridCol w="1052212">
                  <a:extLst>
                    <a:ext uri="{9D8B030D-6E8A-4147-A177-3AD203B41FA5}">
                      <a16:colId xmlns:a16="http://schemas.microsoft.com/office/drawing/2014/main" val="1689835889"/>
                    </a:ext>
                  </a:extLst>
                </a:gridCol>
                <a:gridCol w="1043992">
                  <a:extLst>
                    <a:ext uri="{9D8B030D-6E8A-4147-A177-3AD203B41FA5}">
                      <a16:colId xmlns:a16="http://schemas.microsoft.com/office/drawing/2014/main" val="181814538"/>
                    </a:ext>
                  </a:extLst>
                </a:gridCol>
                <a:gridCol w="1076873">
                  <a:extLst>
                    <a:ext uri="{9D8B030D-6E8A-4147-A177-3AD203B41FA5}">
                      <a16:colId xmlns:a16="http://schemas.microsoft.com/office/drawing/2014/main" val="1528196379"/>
                    </a:ext>
                  </a:extLst>
                </a:gridCol>
                <a:gridCol w="1060432">
                  <a:extLst>
                    <a:ext uri="{9D8B030D-6E8A-4147-A177-3AD203B41FA5}">
                      <a16:colId xmlns:a16="http://schemas.microsoft.com/office/drawing/2014/main" val="3440798598"/>
                    </a:ext>
                  </a:extLst>
                </a:gridCol>
                <a:gridCol w="1002890">
                  <a:extLst>
                    <a:ext uri="{9D8B030D-6E8A-4147-A177-3AD203B41FA5}">
                      <a16:colId xmlns:a16="http://schemas.microsoft.com/office/drawing/2014/main" val="2937539232"/>
                    </a:ext>
                  </a:extLst>
                </a:gridCol>
                <a:gridCol w="1002890">
                  <a:extLst>
                    <a:ext uri="{9D8B030D-6E8A-4147-A177-3AD203B41FA5}">
                      <a16:colId xmlns:a16="http://schemas.microsoft.com/office/drawing/2014/main" val="2598885038"/>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0" dirty="0">
                          <a:effectLst/>
                          <a:latin typeface="BIZ UDPゴシック" panose="020B0400000000000000" pitchFamily="50" charset="-128"/>
                          <a:ea typeface="BIZ UDPゴシック" panose="020B0400000000000000" pitchFamily="50" charset="-128"/>
                        </a:rPr>
                        <a:t>134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135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
        <p:nvSpPr>
          <p:cNvPr id="20" name="テキスト ボックス 19"/>
          <p:cNvSpPr txBox="1"/>
          <p:nvPr/>
        </p:nvSpPr>
        <p:spPr>
          <a:xfrm>
            <a:off x="416416" y="3873921"/>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○スマイルサポーター数</a:t>
            </a:r>
          </a:p>
        </p:txBody>
      </p:sp>
      <p:sp>
        <p:nvSpPr>
          <p:cNvPr id="31" name="テキスト ボックス 30"/>
          <p:cNvSpPr txBox="1"/>
          <p:nvPr/>
        </p:nvSpPr>
        <p:spPr>
          <a:xfrm>
            <a:off x="414268" y="4747537"/>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○私立幼稚園キンダーカウンセラー事業（園数）</a:t>
            </a:r>
          </a:p>
        </p:txBody>
      </p:sp>
      <p:sp>
        <p:nvSpPr>
          <p:cNvPr id="33" name="テキスト ボックス 32"/>
          <p:cNvSpPr txBox="1"/>
          <p:nvPr/>
        </p:nvSpPr>
        <p:spPr>
          <a:xfrm>
            <a:off x="431443" y="5703632"/>
            <a:ext cx="7443993"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○子どもの貧困に対する包括的かつ一元的な対応が行われている市町村数</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（子どもの貧困対策の推進に関する法律に基づく計画を策定している市町村数）</a:t>
            </a:r>
          </a:p>
        </p:txBody>
      </p:sp>
      <p:sp>
        <p:nvSpPr>
          <p:cNvPr id="35" name="テキスト ボックス 34"/>
          <p:cNvSpPr txBox="1"/>
          <p:nvPr/>
        </p:nvSpPr>
        <p:spPr>
          <a:xfrm>
            <a:off x="188254" y="177580"/>
            <a:ext cx="135255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◆参考指標</a:t>
            </a:r>
          </a:p>
        </p:txBody>
      </p:sp>
      <p:sp>
        <p:nvSpPr>
          <p:cNvPr id="36" name="テキスト ボックス 35"/>
          <p:cNvSpPr txBox="1"/>
          <p:nvPr/>
        </p:nvSpPr>
        <p:spPr>
          <a:xfrm>
            <a:off x="457201" y="485659"/>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○スクールソーシャルワーカーによる対応実績のある学校の割合</a:t>
            </a:r>
          </a:p>
        </p:txBody>
      </p:sp>
      <p:graphicFrame>
        <p:nvGraphicFramePr>
          <p:cNvPr id="37" name="表 36"/>
          <p:cNvGraphicFramePr>
            <a:graphicFrameLocks noGrp="1"/>
          </p:cNvGraphicFramePr>
          <p:nvPr>
            <p:extLst>
              <p:ext uri="{D42A27DB-BD31-4B8C-83A1-F6EECF244321}">
                <p14:modId xmlns:p14="http://schemas.microsoft.com/office/powerpoint/2010/main" val="3603303031"/>
              </p:ext>
            </p:extLst>
          </p:nvPr>
        </p:nvGraphicFramePr>
        <p:xfrm>
          <a:off x="1343026" y="786651"/>
          <a:ext cx="2938831" cy="893325"/>
        </p:xfrm>
        <a:graphic>
          <a:graphicData uri="http://schemas.openxmlformats.org/drawingml/2006/table">
            <a:tbl>
              <a:tblPr firstRow="1" firstCol="1" bandRow="1">
                <a:tableStyleId>{21E4AEA4-8DFA-4A89-87EB-49C32662AFE0}</a:tableStyleId>
              </a:tblPr>
              <a:tblGrid>
                <a:gridCol w="680356">
                  <a:extLst>
                    <a:ext uri="{9D8B030D-6E8A-4147-A177-3AD203B41FA5}">
                      <a16:colId xmlns:a16="http://schemas.microsoft.com/office/drawing/2014/main" val="1320576689"/>
                    </a:ext>
                  </a:extLst>
                </a:gridCol>
                <a:gridCol w="780143">
                  <a:extLst>
                    <a:ext uri="{9D8B030D-6E8A-4147-A177-3AD203B41FA5}">
                      <a16:colId xmlns:a16="http://schemas.microsoft.com/office/drawing/2014/main" val="521685227"/>
                    </a:ext>
                  </a:extLst>
                </a:gridCol>
                <a:gridCol w="739166">
                  <a:extLst>
                    <a:ext uri="{9D8B030D-6E8A-4147-A177-3AD203B41FA5}">
                      <a16:colId xmlns:a16="http://schemas.microsoft.com/office/drawing/2014/main" val="2396597069"/>
                    </a:ext>
                  </a:extLst>
                </a:gridCol>
                <a:gridCol w="739166">
                  <a:extLst>
                    <a:ext uri="{9D8B030D-6E8A-4147-A177-3AD203B41FA5}">
                      <a16:colId xmlns:a16="http://schemas.microsoft.com/office/drawing/2014/main" val="3235246017"/>
                    </a:ext>
                  </a:extLst>
                </a:gridCol>
              </a:tblGrid>
              <a:tr h="297775">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97775">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72.6%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77.7</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97775">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56.9</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63.2</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
        <p:nvSpPr>
          <p:cNvPr id="38" name="テキスト ボックス 37"/>
          <p:cNvSpPr txBox="1"/>
          <p:nvPr/>
        </p:nvSpPr>
        <p:spPr>
          <a:xfrm>
            <a:off x="601573" y="742785"/>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（小学校）</a:t>
            </a:r>
          </a:p>
        </p:txBody>
      </p:sp>
      <p:sp>
        <p:nvSpPr>
          <p:cNvPr id="40" name="テキスト ボックス 39"/>
          <p:cNvSpPr txBox="1"/>
          <p:nvPr/>
        </p:nvSpPr>
        <p:spPr>
          <a:xfrm>
            <a:off x="4608378" y="742785"/>
            <a:ext cx="1046801"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（中学校）</a:t>
            </a:r>
          </a:p>
        </p:txBody>
      </p:sp>
      <p:sp>
        <p:nvSpPr>
          <p:cNvPr id="41" name="テキスト ボックス 40"/>
          <p:cNvSpPr txBox="1"/>
          <p:nvPr/>
        </p:nvSpPr>
        <p:spPr>
          <a:xfrm>
            <a:off x="457201" y="1692266"/>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○スクールカウンセラーの配置率</a:t>
            </a:r>
          </a:p>
        </p:txBody>
      </p:sp>
      <p:graphicFrame>
        <p:nvGraphicFramePr>
          <p:cNvPr id="21" name="表 20"/>
          <p:cNvGraphicFramePr>
            <a:graphicFrameLocks noGrp="1"/>
          </p:cNvGraphicFramePr>
          <p:nvPr>
            <p:extLst>
              <p:ext uri="{D42A27DB-BD31-4B8C-83A1-F6EECF244321}">
                <p14:modId xmlns:p14="http://schemas.microsoft.com/office/powerpoint/2010/main" val="2702028889"/>
              </p:ext>
            </p:extLst>
          </p:nvPr>
        </p:nvGraphicFramePr>
        <p:xfrm>
          <a:off x="5356469" y="798653"/>
          <a:ext cx="3069801" cy="893323"/>
        </p:xfrm>
        <a:graphic>
          <a:graphicData uri="http://schemas.openxmlformats.org/drawingml/2006/table">
            <a:tbl>
              <a:tblPr firstRow="1" firstCol="1" bandRow="1">
                <a:tableStyleId>{21E4AEA4-8DFA-4A89-87EB-49C32662AFE0}</a:tableStyleId>
              </a:tblPr>
              <a:tblGrid>
                <a:gridCol w="710677">
                  <a:extLst>
                    <a:ext uri="{9D8B030D-6E8A-4147-A177-3AD203B41FA5}">
                      <a16:colId xmlns:a16="http://schemas.microsoft.com/office/drawing/2014/main" val="1320576689"/>
                    </a:ext>
                  </a:extLst>
                </a:gridCol>
                <a:gridCol w="814910">
                  <a:extLst>
                    <a:ext uri="{9D8B030D-6E8A-4147-A177-3AD203B41FA5}">
                      <a16:colId xmlns:a16="http://schemas.microsoft.com/office/drawing/2014/main" val="521685227"/>
                    </a:ext>
                  </a:extLst>
                </a:gridCol>
                <a:gridCol w="772107">
                  <a:extLst>
                    <a:ext uri="{9D8B030D-6E8A-4147-A177-3AD203B41FA5}">
                      <a16:colId xmlns:a16="http://schemas.microsoft.com/office/drawing/2014/main" val="2396597069"/>
                    </a:ext>
                  </a:extLst>
                </a:gridCol>
                <a:gridCol w="772107">
                  <a:extLst>
                    <a:ext uri="{9D8B030D-6E8A-4147-A177-3AD203B41FA5}">
                      <a16:colId xmlns:a16="http://schemas.microsoft.com/office/drawing/2014/main" val="3653702123"/>
                    </a:ext>
                  </a:extLst>
                </a:gridCol>
              </a:tblGrid>
              <a:tr h="297105">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9810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68.9%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77.0%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88.8%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9810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61.7</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68.1</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097724619"/>
              </p:ext>
            </p:extLst>
          </p:nvPr>
        </p:nvGraphicFramePr>
        <p:xfrm>
          <a:off x="1343026" y="1995472"/>
          <a:ext cx="2938831" cy="943056"/>
        </p:xfrm>
        <a:graphic>
          <a:graphicData uri="http://schemas.openxmlformats.org/drawingml/2006/table">
            <a:tbl>
              <a:tblPr firstRow="1" firstCol="1" bandRow="1">
                <a:tableStyleId>{21E4AEA4-8DFA-4A89-87EB-49C32662AFE0}</a:tableStyleId>
              </a:tblPr>
              <a:tblGrid>
                <a:gridCol w="680356">
                  <a:extLst>
                    <a:ext uri="{9D8B030D-6E8A-4147-A177-3AD203B41FA5}">
                      <a16:colId xmlns:a16="http://schemas.microsoft.com/office/drawing/2014/main" val="1320576689"/>
                    </a:ext>
                  </a:extLst>
                </a:gridCol>
                <a:gridCol w="780143">
                  <a:extLst>
                    <a:ext uri="{9D8B030D-6E8A-4147-A177-3AD203B41FA5}">
                      <a16:colId xmlns:a16="http://schemas.microsoft.com/office/drawing/2014/main" val="521685227"/>
                    </a:ext>
                  </a:extLst>
                </a:gridCol>
                <a:gridCol w="739166">
                  <a:extLst>
                    <a:ext uri="{9D8B030D-6E8A-4147-A177-3AD203B41FA5}">
                      <a16:colId xmlns:a16="http://schemas.microsoft.com/office/drawing/2014/main" val="2396597069"/>
                    </a:ext>
                  </a:extLst>
                </a:gridCol>
                <a:gridCol w="739166">
                  <a:extLst>
                    <a:ext uri="{9D8B030D-6E8A-4147-A177-3AD203B41FA5}">
                      <a16:colId xmlns:a16="http://schemas.microsoft.com/office/drawing/2014/main" val="4237834039"/>
                    </a:ext>
                  </a:extLst>
                </a:gridCol>
              </a:tblGrid>
              <a:tr h="314352">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314352">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314352">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86.2</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89.9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
        <p:nvSpPr>
          <p:cNvPr id="23" name="テキスト ボックス 22"/>
          <p:cNvSpPr txBox="1"/>
          <p:nvPr/>
        </p:nvSpPr>
        <p:spPr>
          <a:xfrm>
            <a:off x="601573" y="1951606"/>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（小学校）</a:t>
            </a:r>
          </a:p>
        </p:txBody>
      </p:sp>
      <p:sp>
        <p:nvSpPr>
          <p:cNvPr id="24" name="テキスト ボックス 23"/>
          <p:cNvSpPr txBox="1"/>
          <p:nvPr/>
        </p:nvSpPr>
        <p:spPr>
          <a:xfrm>
            <a:off x="4608378" y="1951606"/>
            <a:ext cx="1046801"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（中学校）</a:t>
            </a:r>
          </a:p>
        </p:txBody>
      </p:sp>
      <p:graphicFrame>
        <p:nvGraphicFramePr>
          <p:cNvPr id="25" name="表 24"/>
          <p:cNvGraphicFramePr>
            <a:graphicFrameLocks noGrp="1"/>
          </p:cNvGraphicFramePr>
          <p:nvPr>
            <p:extLst>
              <p:ext uri="{D42A27DB-BD31-4B8C-83A1-F6EECF244321}">
                <p14:modId xmlns:p14="http://schemas.microsoft.com/office/powerpoint/2010/main" val="1584216487"/>
              </p:ext>
            </p:extLst>
          </p:nvPr>
        </p:nvGraphicFramePr>
        <p:xfrm>
          <a:off x="5356469" y="2006567"/>
          <a:ext cx="3069801" cy="884616"/>
        </p:xfrm>
        <a:graphic>
          <a:graphicData uri="http://schemas.openxmlformats.org/drawingml/2006/table">
            <a:tbl>
              <a:tblPr firstRow="1" firstCol="1" bandRow="1">
                <a:tableStyleId>{21E4AEA4-8DFA-4A89-87EB-49C32662AFE0}</a:tableStyleId>
              </a:tblPr>
              <a:tblGrid>
                <a:gridCol w="710677">
                  <a:extLst>
                    <a:ext uri="{9D8B030D-6E8A-4147-A177-3AD203B41FA5}">
                      <a16:colId xmlns:a16="http://schemas.microsoft.com/office/drawing/2014/main" val="1320576689"/>
                    </a:ext>
                  </a:extLst>
                </a:gridCol>
                <a:gridCol w="814910">
                  <a:extLst>
                    <a:ext uri="{9D8B030D-6E8A-4147-A177-3AD203B41FA5}">
                      <a16:colId xmlns:a16="http://schemas.microsoft.com/office/drawing/2014/main" val="521685227"/>
                    </a:ext>
                  </a:extLst>
                </a:gridCol>
                <a:gridCol w="772107">
                  <a:extLst>
                    <a:ext uri="{9D8B030D-6E8A-4147-A177-3AD203B41FA5}">
                      <a16:colId xmlns:a16="http://schemas.microsoft.com/office/drawing/2014/main" val="2396597069"/>
                    </a:ext>
                  </a:extLst>
                </a:gridCol>
                <a:gridCol w="772107">
                  <a:extLst>
                    <a:ext uri="{9D8B030D-6E8A-4147-A177-3AD203B41FA5}">
                      <a16:colId xmlns:a16="http://schemas.microsoft.com/office/drawing/2014/main" val="1845014510"/>
                    </a:ext>
                  </a:extLst>
                </a:gridCol>
              </a:tblGrid>
              <a:tr h="294872">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94872">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94872">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91.8</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93.6</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1746415511"/>
              </p:ext>
            </p:extLst>
          </p:nvPr>
        </p:nvGraphicFramePr>
        <p:xfrm>
          <a:off x="821646" y="4175277"/>
          <a:ext cx="7322228" cy="559970"/>
        </p:xfrm>
        <a:graphic>
          <a:graphicData uri="http://schemas.openxmlformats.org/drawingml/2006/table">
            <a:tbl>
              <a:tblPr firstRow="1" bandRow="1">
                <a:tableStyleId>{21E4AEA4-8DFA-4A89-87EB-49C32662AFE0}</a:tableStyleId>
              </a:tblPr>
              <a:tblGrid>
                <a:gridCol w="1082939">
                  <a:extLst>
                    <a:ext uri="{9D8B030D-6E8A-4147-A177-3AD203B41FA5}">
                      <a16:colId xmlns:a16="http://schemas.microsoft.com/office/drawing/2014/main" val="2907701566"/>
                    </a:ext>
                  </a:extLst>
                </a:gridCol>
                <a:gridCol w="1052212">
                  <a:extLst>
                    <a:ext uri="{9D8B030D-6E8A-4147-A177-3AD203B41FA5}">
                      <a16:colId xmlns:a16="http://schemas.microsoft.com/office/drawing/2014/main" val="1689835889"/>
                    </a:ext>
                  </a:extLst>
                </a:gridCol>
                <a:gridCol w="1043992">
                  <a:extLst>
                    <a:ext uri="{9D8B030D-6E8A-4147-A177-3AD203B41FA5}">
                      <a16:colId xmlns:a16="http://schemas.microsoft.com/office/drawing/2014/main" val="181814538"/>
                    </a:ext>
                  </a:extLst>
                </a:gridCol>
                <a:gridCol w="1076873">
                  <a:extLst>
                    <a:ext uri="{9D8B030D-6E8A-4147-A177-3AD203B41FA5}">
                      <a16:colId xmlns:a16="http://schemas.microsoft.com/office/drawing/2014/main" val="1528196379"/>
                    </a:ext>
                  </a:extLst>
                </a:gridCol>
                <a:gridCol w="1060432">
                  <a:extLst>
                    <a:ext uri="{9D8B030D-6E8A-4147-A177-3AD203B41FA5}">
                      <a16:colId xmlns:a16="http://schemas.microsoft.com/office/drawing/2014/main" val="3440798598"/>
                    </a:ext>
                  </a:extLst>
                </a:gridCol>
                <a:gridCol w="1002890">
                  <a:extLst>
                    <a:ext uri="{9D8B030D-6E8A-4147-A177-3AD203B41FA5}">
                      <a16:colId xmlns:a16="http://schemas.microsoft.com/office/drawing/2014/main" val="2937539232"/>
                    </a:ext>
                  </a:extLst>
                </a:gridCol>
                <a:gridCol w="1002890">
                  <a:extLst>
                    <a:ext uri="{9D8B030D-6E8A-4147-A177-3AD203B41FA5}">
                      <a16:colId xmlns:a16="http://schemas.microsoft.com/office/drawing/2014/main" val="2109787677"/>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1,953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2,138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2,366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2,706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2,818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037422163"/>
              </p:ext>
            </p:extLst>
          </p:nvPr>
        </p:nvGraphicFramePr>
        <p:xfrm>
          <a:off x="821645" y="5069711"/>
          <a:ext cx="7322228" cy="563438"/>
        </p:xfrm>
        <a:graphic>
          <a:graphicData uri="http://schemas.openxmlformats.org/drawingml/2006/table">
            <a:tbl>
              <a:tblPr firstRow="1" bandRow="1">
                <a:tableStyleId>{21E4AEA4-8DFA-4A89-87EB-49C32662AFE0}</a:tableStyleId>
              </a:tblPr>
              <a:tblGrid>
                <a:gridCol w="1082939">
                  <a:extLst>
                    <a:ext uri="{9D8B030D-6E8A-4147-A177-3AD203B41FA5}">
                      <a16:colId xmlns:a16="http://schemas.microsoft.com/office/drawing/2014/main" val="2907701566"/>
                    </a:ext>
                  </a:extLst>
                </a:gridCol>
                <a:gridCol w="1052212">
                  <a:extLst>
                    <a:ext uri="{9D8B030D-6E8A-4147-A177-3AD203B41FA5}">
                      <a16:colId xmlns:a16="http://schemas.microsoft.com/office/drawing/2014/main" val="1689835889"/>
                    </a:ext>
                  </a:extLst>
                </a:gridCol>
                <a:gridCol w="1043992">
                  <a:extLst>
                    <a:ext uri="{9D8B030D-6E8A-4147-A177-3AD203B41FA5}">
                      <a16:colId xmlns:a16="http://schemas.microsoft.com/office/drawing/2014/main" val="181814538"/>
                    </a:ext>
                  </a:extLst>
                </a:gridCol>
                <a:gridCol w="1076873">
                  <a:extLst>
                    <a:ext uri="{9D8B030D-6E8A-4147-A177-3AD203B41FA5}">
                      <a16:colId xmlns:a16="http://schemas.microsoft.com/office/drawing/2014/main" val="1528196379"/>
                    </a:ext>
                  </a:extLst>
                </a:gridCol>
                <a:gridCol w="1060432">
                  <a:extLst>
                    <a:ext uri="{9D8B030D-6E8A-4147-A177-3AD203B41FA5}">
                      <a16:colId xmlns:a16="http://schemas.microsoft.com/office/drawing/2014/main" val="3440798598"/>
                    </a:ext>
                  </a:extLst>
                </a:gridCol>
                <a:gridCol w="1002890">
                  <a:extLst>
                    <a:ext uri="{9D8B030D-6E8A-4147-A177-3AD203B41FA5}">
                      <a16:colId xmlns:a16="http://schemas.microsoft.com/office/drawing/2014/main" val="2937539232"/>
                    </a:ext>
                  </a:extLst>
                </a:gridCol>
                <a:gridCol w="1002890">
                  <a:extLst>
                    <a:ext uri="{9D8B030D-6E8A-4147-A177-3AD203B41FA5}">
                      <a16:colId xmlns:a16="http://schemas.microsoft.com/office/drawing/2014/main" val="1749346636"/>
                    </a:ext>
                  </a:extLst>
                </a:gridCol>
              </a:tblGrid>
              <a:tr h="283453">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123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859722124"/>
              </p:ext>
            </p:extLst>
          </p:nvPr>
        </p:nvGraphicFramePr>
        <p:xfrm>
          <a:off x="821644" y="6226852"/>
          <a:ext cx="7322228" cy="559970"/>
        </p:xfrm>
        <a:graphic>
          <a:graphicData uri="http://schemas.openxmlformats.org/drawingml/2006/table">
            <a:tbl>
              <a:tblPr firstRow="1" bandRow="1">
                <a:tableStyleId>{21E4AEA4-8DFA-4A89-87EB-49C32662AFE0}</a:tableStyleId>
              </a:tblPr>
              <a:tblGrid>
                <a:gridCol w="1082939">
                  <a:extLst>
                    <a:ext uri="{9D8B030D-6E8A-4147-A177-3AD203B41FA5}">
                      <a16:colId xmlns:a16="http://schemas.microsoft.com/office/drawing/2014/main" val="2907701566"/>
                    </a:ext>
                  </a:extLst>
                </a:gridCol>
                <a:gridCol w="1052212">
                  <a:extLst>
                    <a:ext uri="{9D8B030D-6E8A-4147-A177-3AD203B41FA5}">
                      <a16:colId xmlns:a16="http://schemas.microsoft.com/office/drawing/2014/main" val="1689835889"/>
                    </a:ext>
                  </a:extLst>
                </a:gridCol>
                <a:gridCol w="1043992">
                  <a:extLst>
                    <a:ext uri="{9D8B030D-6E8A-4147-A177-3AD203B41FA5}">
                      <a16:colId xmlns:a16="http://schemas.microsoft.com/office/drawing/2014/main" val="181814538"/>
                    </a:ext>
                  </a:extLst>
                </a:gridCol>
                <a:gridCol w="1076873">
                  <a:extLst>
                    <a:ext uri="{9D8B030D-6E8A-4147-A177-3AD203B41FA5}">
                      <a16:colId xmlns:a16="http://schemas.microsoft.com/office/drawing/2014/main" val="1528196379"/>
                    </a:ext>
                  </a:extLst>
                </a:gridCol>
                <a:gridCol w="1060432">
                  <a:extLst>
                    <a:ext uri="{9D8B030D-6E8A-4147-A177-3AD203B41FA5}">
                      <a16:colId xmlns:a16="http://schemas.microsoft.com/office/drawing/2014/main" val="3440798598"/>
                    </a:ext>
                  </a:extLst>
                </a:gridCol>
                <a:gridCol w="1002890">
                  <a:extLst>
                    <a:ext uri="{9D8B030D-6E8A-4147-A177-3AD203B41FA5}">
                      <a16:colId xmlns:a16="http://schemas.microsoft.com/office/drawing/2014/main" val="2937539232"/>
                    </a:ext>
                  </a:extLst>
                </a:gridCol>
                <a:gridCol w="1002890">
                  <a:extLst>
                    <a:ext uri="{9D8B030D-6E8A-4147-A177-3AD203B41FA5}">
                      <a16:colId xmlns:a16="http://schemas.microsoft.com/office/drawing/2014/main" val="2377258614"/>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Tree>
    <p:extLst>
      <p:ext uri="{BB962C8B-B14F-4D97-AF65-F5344CB8AC3E}">
        <p14:creationId xmlns:p14="http://schemas.microsoft.com/office/powerpoint/2010/main" val="37317971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1062</Words>
  <Application>Microsoft Office PowerPoint</Application>
  <PresentationFormat>画面に合わせる (4:3)</PresentationFormat>
  <Paragraphs>339</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BIZ UDPゴシック</vt:lpstr>
      <vt:lpstr>Meiryo UI</vt:lpstr>
      <vt:lpstr>ＭＳ 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2024-08-29T07:20:11Z</dcterms:created>
  <dcterms:modified xsi:type="dcterms:W3CDTF">2024-08-29T07:20:14Z</dcterms:modified>
</cp:coreProperties>
</file>