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5.xml" ContentType="application/vnd.openxmlformats-officedocument.drawingml.chartshapes+xml"/>
  <Override PartName="/ppt/notesSlides/notesSlide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6.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7.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8.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9.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0.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1.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2.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3.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4.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5.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6.xml" ContentType="application/vnd.openxmlformats-officedocument.drawingml.chartshape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7.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8.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9.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30.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1.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32.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33.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34.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5.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6.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37.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38.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39.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40.xml" ContentType="application/vnd.openxmlformats-officedocument.drawingml.chartshape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41.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42.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43.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44.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45.xml" ContentType="application/vnd.openxmlformats-officedocument.drawingml.chartshape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46.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47.xml" ContentType="application/vnd.openxmlformats-officedocument.drawingml.chartshape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48.xml" ContentType="application/vnd.openxmlformats-officedocument.drawingml.chartshape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49.xml" ContentType="application/vnd.openxmlformats-officedocument.drawingml.chartshape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50.xml" ContentType="application/vnd.openxmlformats-officedocument.drawingml.chartshape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51.xml" ContentType="application/vnd.openxmlformats-officedocument.drawingml.chartshapes+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52.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drawings/drawing53.xml" ContentType="application/vnd.openxmlformats-officedocument.drawingml.chartshapes+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54.xml" ContentType="application/vnd.openxmlformats-officedocument.drawingml.chartshape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55.xml" ContentType="application/vnd.openxmlformats-officedocument.drawingml.chartshapes+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56.xml" ContentType="application/vnd.openxmlformats-officedocument.drawingml.chartshape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57.xml" ContentType="application/vnd.openxmlformats-officedocument.drawingml.chartshapes+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58.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drawings/drawing59.xml" ContentType="application/vnd.openxmlformats-officedocument.drawingml.chartshapes+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60.xml" ContentType="application/vnd.openxmlformats-officedocument.drawingml.chartshapes+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61.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drawings/drawing62.xml" ContentType="application/vnd.openxmlformats-officedocument.drawingml.chartshapes+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63.xml" ContentType="application/vnd.openxmlformats-officedocument.drawingml.chartshapes+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drawings/drawing64.xml" ContentType="application/vnd.openxmlformats-officedocument.drawingml.chartshapes+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65.xml" ContentType="application/vnd.openxmlformats-officedocument.drawingml.chartshape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66.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67.xml" ContentType="application/vnd.openxmlformats-officedocument.drawingml.chartshapes+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drawings/drawing68.xml" ContentType="application/vnd.openxmlformats-officedocument.drawingml.chartshapes+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drawings/drawing69.xml" ContentType="application/vnd.openxmlformats-officedocument.drawingml.chartshapes+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drawings/drawing70.xml" ContentType="application/vnd.openxmlformats-officedocument.drawingml.chartshapes+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71.xml" ContentType="application/vnd.openxmlformats-officedocument.drawingml.chartshapes+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drawings/drawing72.xml" ContentType="application/vnd.openxmlformats-officedocument.drawingml.chartshapes+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73.xml" ContentType="application/vnd.openxmlformats-officedocument.drawingml.chartshapes+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drawings/drawing74.xml" ContentType="application/vnd.openxmlformats-officedocument.drawingml.chartshapes+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75.xml" ContentType="application/vnd.openxmlformats-officedocument.drawingml.chartshapes+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76.xml" ContentType="application/vnd.openxmlformats-officedocument.drawingml.chartshape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77.xml" ContentType="application/vnd.openxmlformats-officedocument.drawingml.chartshapes+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78.xml" ContentType="application/vnd.openxmlformats-officedocument.drawingml.chartshapes+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1.xml" ContentType="application/vnd.openxmlformats-officedocument.themeOverride+xml"/>
  <Override PartName="/ppt/drawings/drawing79.xml" ContentType="application/vnd.openxmlformats-officedocument.drawingml.chartshapes+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2.xml" ContentType="application/vnd.openxmlformats-officedocument.themeOverride+xml"/>
  <Override PartName="/ppt/drawings/drawing80.xml" ContentType="application/vnd.openxmlformats-officedocument.drawingml.chartshapes+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drawings/drawing81.xml" ContentType="application/vnd.openxmlformats-officedocument.drawingml.chartshape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drawings/drawing82.xml" ContentType="application/vnd.openxmlformats-officedocument.drawingml.chartshapes+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drawings/drawing83.xml" ContentType="application/vnd.openxmlformats-officedocument.drawingml.chartshapes+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drawings/drawing8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Lst>
  <p:notesMasterIdLst>
    <p:notesMasterId r:id="rId39"/>
  </p:notesMasterIdLst>
  <p:sldIdLst>
    <p:sldId id="256" r:id="rId3"/>
    <p:sldId id="315" r:id="rId4"/>
    <p:sldId id="277" r:id="rId5"/>
    <p:sldId id="308" r:id="rId6"/>
    <p:sldId id="278" r:id="rId7"/>
    <p:sldId id="309" r:id="rId8"/>
    <p:sldId id="279" r:id="rId9"/>
    <p:sldId id="310" r:id="rId10"/>
    <p:sldId id="316" r:id="rId11"/>
    <p:sldId id="311" r:id="rId12"/>
    <p:sldId id="258" r:id="rId13"/>
    <p:sldId id="312" r:id="rId14"/>
    <p:sldId id="313" r:id="rId15"/>
    <p:sldId id="314" r:id="rId16"/>
    <p:sldId id="273" r:id="rId17"/>
    <p:sldId id="274" r:id="rId18"/>
    <p:sldId id="275" r:id="rId19"/>
    <p:sldId id="317" r:id="rId20"/>
    <p:sldId id="261" r:id="rId21"/>
    <p:sldId id="318" r:id="rId22"/>
    <p:sldId id="259" r:id="rId23"/>
    <p:sldId id="319" r:id="rId24"/>
    <p:sldId id="260" r:id="rId25"/>
    <p:sldId id="281" r:id="rId26"/>
    <p:sldId id="262" r:id="rId27"/>
    <p:sldId id="271" r:id="rId28"/>
    <p:sldId id="272" r:id="rId29"/>
    <p:sldId id="320" r:id="rId30"/>
    <p:sldId id="321" r:id="rId31"/>
    <p:sldId id="322" r:id="rId32"/>
    <p:sldId id="276" r:id="rId33"/>
    <p:sldId id="323" r:id="rId34"/>
    <p:sldId id="324" r:id="rId35"/>
    <p:sldId id="280" r:id="rId36"/>
    <p:sldId id="325" r:id="rId37"/>
    <p:sldId id="282" r:id="rId3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90E2A0"/>
    <a:srgbClr val="85F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59" autoAdjust="0"/>
    <p:restoredTop sz="94434" autoAdjust="0"/>
  </p:normalViewPr>
  <p:slideViewPr>
    <p:cSldViewPr>
      <p:cViewPr varScale="1">
        <p:scale>
          <a:sx n="100" d="100"/>
          <a:sy n="100" d="100"/>
        </p:scale>
        <p:origin x="140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1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5.xml"/></Relationships>
</file>

<file path=ppt/charts/_rels/chart1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6.xml"/></Relationships>
</file>

<file path=ppt/charts/_rels/chart1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7.xml"/></Relationships>
</file>

<file path=ppt/charts/_rels/chart1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8.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9.xml"/></Relationships>
</file>

<file path=ppt/charts/_rels/chart2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0.xml"/></Relationships>
</file>

<file path=ppt/charts/_rels/chart2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1.xml"/></Relationships>
</file>

<file path=ppt/charts/_rels/chart2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2.xml"/></Relationships>
</file>

<file path=ppt/charts/_rels/chart2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3.xml"/></Relationships>
</file>

<file path=ppt/charts/_rels/chart2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4.xml"/></Relationships>
</file>

<file path=ppt/charts/_rels/chart2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5.xml"/></Relationships>
</file>

<file path=ppt/charts/_rels/chart2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6.xml"/></Relationships>
</file>

<file path=ppt/charts/_rels/chart2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7.xml"/></Relationships>
</file>

<file path=ppt/charts/_rels/chart2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8.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9.xml"/></Relationships>
</file>

<file path=ppt/charts/_rels/chart3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30.xml"/></Relationships>
</file>

<file path=ppt/charts/_rels/chart3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1.xml"/></Relationships>
</file>

<file path=ppt/charts/_rels/chart3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32.xml"/></Relationships>
</file>

<file path=ppt/charts/_rels/chart3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33.xml"/></Relationships>
</file>

<file path=ppt/charts/_rels/chart3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34.xml"/></Relationships>
</file>

<file path=ppt/charts/_rels/chart3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5.xml"/></Relationships>
</file>

<file path=ppt/charts/_rels/chart3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6.xml"/></Relationships>
</file>

<file path=ppt/charts/_rels/chart3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37.xml"/></Relationships>
</file>

<file path=ppt/charts/_rels/chart3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38.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4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39.xml"/></Relationships>
</file>

<file path=ppt/charts/_rels/chart4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40.xml"/></Relationships>
</file>

<file path=ppt/charts/_rels/chart4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41.xml"/></Relationships>
</file>

<file path=ppt/charts/_rels/chart4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42.xml"/></Relationships>
</file>

<file path=ppt/charts/_rels/chart4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43.xml"/></Relationships>
</file>

<file path=ppt/charts/_rels/chart4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44.xml"/></Relationships>
</file>

<file path=ppt/charts/_rels/chart4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45.xml"/></Relationships>
</file>

<file path=ppt/charts/_rels/chart4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46.xml"/></Relationships>
</file>

<file path=ppt/charts/_rels/chart4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47.xml"/></Relationships>
</file>

<file path=ppt/charts/_rels/chart4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48.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5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49.xml"/></Relationships>
</file>

<file path=ppt/charts/_rels/chart5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50.xml"/></Relationships>
</file>

<file path=ppt/charts/_rels/chart5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51.xml"/></Relationships>
</file>

<file path=ppt/charts/_rels/chart5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52.xml"/></Relationships>
</file>

<file path=ppt/charts/_rels/chart5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53.xml"/></Relationships>
</file>

<file path=ppt/charts/_rels/chart5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54.xml"/></Relationships>
</file>

<file path=ppt/charts/_rels/chart5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55.xml"/></Relationships>
</file>

<file path=ppt/charts/_rels/chart5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56.xml"/></Relationships>
</file>

<file path=ppt/charts/_rels/chart5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57.xml"/></Relationships>
</file>

<file path=ppt/charts/_rels/chart5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58.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6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59.xml"/></Relationships>
</file>

<file path=ppt/charts/_rels/chart6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60.xml"/></Relationships>
</file>

<file path=ppt/charts/_rels/chart6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61.xml"/></Relationships>
</file>

<file path=ppt/charts/_rels/chart6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chartUserShapes" Target="../drawings/drawing62.xml"/></Relationships>
</file>

<file path=ppt/charts/_rels/chart6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63.xml"/></Relationships>
</file>

<file path=ppt/charts/_rels/chart6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chartUserShapes" Target="../drawings/drawing64.xml"/></Relationships>
</file>

<file path=ppt/charts/_rels/chart6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65.xml"/></Relationships>
</file>

<file path=ppt/charts/_rels/chart6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66.xml"/></Relationships>
</file>

<file path=ppt/charts/_rels/chart6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67.xml"/></Relationships>
</file>

<file path=ppt/charts/_rels/chart6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chartUserShapes" Target="../drawings/drawing68.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chartUserShapes" Target="../drawings/drawing69.xml"/></Relationships>
</file>

<file path=ppt/charts/_rels/chart7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70.xml"/></Relationships>
</file>

<file path=ppt/charts/_rels/chart7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71.xml"/></Relationships>
</file>

<file path=ppt/charts/_rels/chart7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72.xml"/></Relationships>
</file>

<file path=ppt/charts/_rels/chart7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73.xml"/></Relationships>
</file>

<file path=ppt/charts/_rels/chart7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74.xml"/></Relationships>
</file>

<file path=ppt/charts/_rels/chart7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75.xml"/></Relationships>
</file>

<file path=ppt/charts/_rels/chart7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76.xm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8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77.xml"/></Relationships>
</file>

<file path=ppt/charts/_rels/chart8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78.xm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2.xml"/><Relationship Id="rId1" Type="http://schemas.microsoft.com/office/2011/relationships/chartStyle" Target="style82.xml"/><Relationship Id="rId5" Type="http://schemas.openxmlformats.org/officeDocument/2006/relationships/chartUserShapes" Target="../drawings/drawing79.xml"/><Relationship Id="rId4"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s>
</file>

<file path=ppt/charts/_rels/chart8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4.xml"/><Relationship Id="rId1" Type="http://schemas.microsoft.com/office/2011/relationships/chartStyle" Target="style84.xml"/><Relationship Id="rId5" Type="http://schemas.openxmlformats.org/officeDocument/2006/relationships/chartUserShapes" Target="../drawings/drawing80.xml"/><Relationship Id="rId4"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chartUserShapes" Target="../drawings/drawing81.xml"/></Relationships>
</file>

<file path=ppt/charts/_rels/chart8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chartUserShapes" Target="../drawings/drawing82.xml"/></Relationships>
</file>

<file path=ppt/charts/_rels/chart8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chartUserShapes" Target="../drawings/drawing83.xml"/></Relationships>
</file>

<file path=ppt/charts/_rels/chart8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chartUserShapes" Target="../drawings/drawing84.xml"/></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'１、家計・収入・就業'!$B$18</c:f>
              <c:strCache>
                <c:ptCount val="1"/>
                <c:pt idx="0">
                  <c:v>取り決めをしており、受け取っている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'１、家計・収入・就業'!$B$19:$B$22</c:f>
              <c:numCache>
                <c:formatCode>0.0</c:formatCode>
                <c:ptCount val="4"/>
                <c:pt idx="0">
                  <c:v>45.6</c:v>
                </c:pt>
                <c:pt idx="1">
                  <c:v>34</c:v>
                </c:pt>
                <c:pt idx="2">
                  <c:v>31.2</c:v>
                </c:pt>
                <c:pt idx="3">
                  <c:v>28.6</c:v>
                </c:pt>
              </c:numCache>
            </c:numRef>
          </c:val>
          <c:extLst>
            <c:ext xmlns:c16="http://schemas.microsoft.com/office/drawing/2014/chart" uri="{C3380CC4-5D6E-409C-BE32-E72D297353CC}">
              <c16:uniqueId val="{00000000-79F4-450D-87E4-75AD6AB16AF9}"/>
            </c:ext>
          </c:extLst>
        </c:ser>
        <c:ser>
          <c:idx val="1"/>
          <c:order val="1"/>
          <c:tx>
            <c:strRef>
              <c:f>'１、家計・収入・就業'!$C$18</c:f>
              <c:strCache>
                <c:ptCount val="1"/>
                <c:pt idx="0">
                  <c:v>特に取り決めはしていないが、受け取っている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'１、家計・収入・就業'!$C$19:$C$22</c:f>
              <c:numCache>
                <c:formatCode>0.0</c:formatCode>
                <c:ptCount val="4"/>
                <c:pt idx="0">
                  <c:v>4.0999999999999996</c:v>
                </c:pt>
                <c:pt idx="1">
                  <c:v>3.5</c:v>
                </c:pt>
                <c:pt idx="2">
                  <c:v>4</c:v>
                </c:pt>
                <c:pt idx="3">
                  <c:v>4.2</c:v>
                </c:pt>
              </c:numCache>
            </c:numRef>
          </c:val>
          <c:extLst>
            <c:ext xmlns:c16="http://schemas.microsoft.com/office/drawing/2014/chart" uri="{C3380CC4-5D6E-409C-BE32-E72D297353CC}">
              <c16:uniqueId val="{00000001-79F4-450D-87E4-75AD6AB16AF9}"/>
            </c:ext>
          </c:extLst>
        </c:ser>
        <c:ser>
          <c:idx val="2"/>
          <c:order val="2"/>
          <c:tx>
            <c:strRef>
              <c:f>'１、家計・収入・就業'!$D$18</c:f>
              <c:strCache>
                <c:ptCount val="1"/>
                <c:pt idx="0">
                  <c:v>取り決めをしているが、受け取っていない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'１、家計・収入・就業'!$D$19:$D$22</c:f>
              <c:numCache>
                <c:formatCode>0.0</c:formatCode>
                <c:ptCount val="4"/>
                <c:pt idx="0">
                  <c:v>19.899999999999999</c:v>
                </c:pt>
                <c:pt idx="1">
                  <c:v>22.4</c:v>
                </c:pt>
                <c:pt idx="2">
                  <c:v>22.6</c:v>
                </c:pt>
                <c:pt idx="3">
                  <c:v>20.2</c:v>
                </c:pt>
              </c:numCache>
            </c:numRef>
          </c:val>
          <c:extLst>
            <c:ext xmlns:c16="http://schemas.microsoft.com/office/drawing/2014/chart" uri="{C3380CC4-5D6E-409C-BE32-E72D297353CC}">
              <c16:uniqueId val="{00000002-79F4-450D-87E4-75AD6AB16AF9}"/>
            </c:ext>
          </c:extLst>
        </c:ser>
        <c:ser>
          <c:idx val="3"/>
          <c:order val="3"/>
          <c:tx>
            <c:strRef>
              <c:f>'１、家計・収入・就業'!$E$18</c:f>
              <c:strCache>
                <c:ptCount val="1"/>
                <c:pt idx="0">
                  <c:v>取り決めをしておらず、受け取っていない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'１、家計・収入・就業'!$E$19:$E$22</c:f>
              <c:numCache>
                <c:formatCode>0.0</c:formatCode>
                <c:ptCount val="4"/>
                <c:pt idx="0">
                  <c:v>29.5</c:v>
                </c:pt>
                <c:pt idx="1">
                  <c:v>39</c:v>
                </c:pt>
                <c:pt idx="2">
                  <c:v>41</c:v>
                </c:pt>
                <c:pt idx="3">
                  <c:v>45.7</c:v>
                </c:pt>
              </c:numCache>
            </c:numRef>
          </c:val>
          <c:extLst>
            <c:ext xmlns:c16="http://schemas.microsoft.com/office/drawing/2014/chart" uri="{C3380CC4-5D6E-409C-BE32-E72D297353CC}">
              <c16:uniqueId val="{00000003-79F4-450D-87E4-75AD6AB16AF9}"/>
            </c:ext>
          </c:extLst>
        </c:ser>
        <c:ser>
          <c:idx val="4"/>
          <c:order val="4"/>
          <c:tx>
            <c:strRef>
              <c:f>'１、家計・収入・就業'!$F$18</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'１、家計・収入・就業'!$F$19:$F$22</c:f>
              <c:numCache>
                <c:formatCode>0.0</c:formatCode>
                <c:ptCount val="4"/>
                <c:pt idx="0">
                  <c:v>0.9</c:v>
                </c:pt>
                <c:pt idx="1">
                  <c:v>1.1000000000000001</c:v>
                </c:pt>
                <c:pt idx="2">
                  <c:v>1.1000000000000001</c:v>
                </c:pt>
                <c:pt idx="3">
                  <c:v>1.4</c:v>
                </c:pt>
              </c:numCache>
            </c:numRef>
          </c:val>
          <c:extLst>
            <c:ext xmlns:c16="http://schemas.microsoft.com/office/drawing/2014/chart" uri="{C3380CC4-5D6E-409C-BE32-E72D297353CC}">
              <c16:uniqueId val="{00000004-79F4-450D-87E4-75AD6AB16AF9}"/>
            </c:ext>
          </c:extLst>
        </c:ser>
        <c:dLbls>
          <c:dLblPos val="ctr"/>
          <c:showLegendKey val="0"/>
          <c:showVal val="1"/>
          <c:showCatName val="0"/>
          <c:showSerName val="0"/>
          <c:showPercent val="0"/>
          <c:showBubbleSize val="0"/>
        </c:dLbls>
        <c:gapWidth val="150"/>
        <c:overlap val="100"/>
        <c:axId val="2021164559"/>
        <c:axId val="2021159983"/>
      </c:barChart>
      <c:catAx>
        <c:axId val="20211645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021159983"/>
        <c:crosses val="autoZero"/>
        <c:auto val="1"/>
        <c:lblAlgn val="ctr"/>
        <c:lblOffset val="100"/>
        <c:noMultiLvlLbl val="0"/>
      </c:catAx>
      <c:valAx>
        <c:axId val="20211599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21164559"/>
        <c:crosses val="autoZero"/>
        <c:crossBetween val="between"/>
      </c:valAx>
      <c:spPr>
        <a:noFill/>
        <a:ln>
          <a:noFill/>
        </a:ln>
        <a:effectLst/>
      </c:spPr>
    </c:plotArea>
    <c:legend>
      <c:legendPos val="b"/>
      <c:layout>
        <c:manualLayout>
          <c:xMode val="edge"/>
          <c:yMode val="edge"/>
          <c:x val="2.3070309003738854E-2"/>
          <c:y val="0.64975040013904761"/>
          <c:w val="0.93121586757644881"/>
          <c:h val="0.2727176093860033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10284042513795E-2"/>
          <c:y val="4.2633056275856958E-2"/>
          <c:w val="0.88810500653326785"/>
          <c:h val="0.89456771706244198"/>
        </c:manualLayout>
      </c:layout>
      <c:barChart>
        <c:barDir val="bar"/>
        <c:grouping val="clustered"/>
        <c:varyColors val="0"/>
        <c:ser>
          <c:idx val="0"/>
          <c:order val="0"/>
          <c:tx>
            <c:strRef>
              <c:f>'１、家計・収入・就業'!$A$43</c:f>
              <c:strCache>
                <c:ptCount val="1"/>
                <c:pt idx="0">
                  <c:v>中央値以上</c:v>
                </c:pt>
              </c:strCache>
            </c:strRef>
          </c:tx>
          <c:spPr>
            <a:solidFill>
              <a:schemeClr val="accent1"/>
            </a:solidFill>
            <a:ln>
              <a:noFill/>
            </a:ln>
            <a:effectLst/>
          </c:spPr>
          <c:invertIfNegative val="0"/>
          <c:dLbls>
            <c:dLbl>
              <c:idx val="0"/>
              <c:layout>
                <c:manualLayout>
                  <c:x val="-1.3136478420971801E-2"/>
                  <c:y val="6.23833688885788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98-4FEC-B57E-6036802BDCCF}"/>
                </c:ext>
              </c:extLst>
            </c:dLbl>
            <c:dLbl>
              <c:idx val="2"/>
              <c:layout>
                <c:manualLayout>
                  <c:x val="-8.8810451252436234E-3"/>
                  <c:y val="-2.079445629619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5A-4741-9F7F-CE6702E4ECCB}"/>
                </c:ext>
              </c:extLst>
            </c:dLbl>
            <c:dLbl>
              <c:idx val="6"/>
              <c:layout>
                <c:manualLayout>
                  <c:x val="-1.3025669105549118E-2"/>
                  <c:y val="6.23850062473423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FC-4FD8-A259-0590052BAA57}"/>
                </c:ext>
              </c:extLst>
            </c:dLbl>
            <c:dLbl>
              <c:idx val="10"/>
              <c:layout>
                <c:manualLayout>
                  <c:x val="-1.0591415768618311E-2"/>
                  <c:y val="8.3177825184772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FC-4FD8-A259-0590052BAA57}"/>
                </c:ext>
              </c:extLst>
            </c:dLbl>
            <c:dLbl>
              <c:idx val="11"/>
              <c:layout>
                <c:manualLayout>
                  <c:x val="-1.8979372662296782E-3"/>
                  <c:y val="6.2383368888578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4FC-4FD8-A259-0590052BAA57}"/>
                </c:ext>
              </c:extLst>
            </c:dLbl>
            <c:dLbl>
              <c:idx val="12"/>
              <c:layout>
                <c:manualLayout>
                  <c:x val="-1.8881830590251877E-2"/>
                  <c:y val="2.07993683724834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4FC-4FD8-A259-0590052BAA57}"/>
                </c:ext>
              </c:extLst>
            </c:dLbl>
            <c:dLbl>
              <c:idx val="14"/>
              <c:layout>
                <c:manualLayout>
                  <c:x val="3.1028298443030139E-3"/>
                  <c:y val="-6.2383368888578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4FC-4FD8-A259-0590052BAA57}"/>
                </c:ext>
              </c:extLst>
            </c:dLbl>
            <c:dLbl>
              <c:idx val="15"/>
              <c:layout>
                <c:manualLayout>
                  <c:x val="-2.0786380878315108E-2"/>
                  <c:y val="1.0397228148096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4FC-4FD8-A259-0590052BAA57}"/>
                </c:ext>
              </c:extLst>
            </c:dLbl>
            <c:dLbl>
              <c:idx val="16"/>
              <c:layout>
                <c:manualLayout>
                  <c:x val="-1.6587112014008986E-2"/>
                  <c:y val="4.1588912592385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4FC-4FD8-A259-0590052BAA57}"/>
                </c:ext>
              </c:extLst>
            </c:dLbl>
            <c:dLbl>
              <c:idx val="17"/>
              <c:layout>
                <c:manualLayout>
                  <c:x val="-1.6587112014009062E-2"/>
                  <c:y val="8.31810999022987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4FC-4FD8-A259-0590052BAA57}"/>
                </c:ext>
              </c:extLst>
            </c:dLbl>
            <c:dLbl>
              <c:idx val="18"/>
              <c:layout>
                <c:manualLayout>
                  <c:x val="-8.6124689849276098E-3"/>
                  <c:y val="8.31778251847718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4FC-4FD8-A259-0590052BAA57}"/>
                </c:ext>
              </c:extLst>
            </c:dLbl>
            <c:dLbl>
              <c:idx val="20"/>
              <c:layout>
                <c:manualLayout>
                  <c:x val="-3.3753855391728968E-2"/>
                  <c:y val="4.1588912592387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4FC-4FD8-A259-0590052BAA57}"/>
                </c:ext>
              </c:extLst>
            </c:dLbl>
            <c:dLbl>
              <c:idx val="21"/>
              <c:layout>
                <c:manualLayout>
                  <c:x val="-3.0948652551103059E-2"/>
                  <c:y val="-4.15889125923843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A1-4645-A70E-9B588341C68D}"/>
                </c:ext>
              </c:extLst>
            </c:dLbl>
            <c:dLbl>
              <c:idx val="22"/>
              <c:layout>
                <c:manualLayout>
                  <c:x val="-1.37712392954445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1C-4740-A71A-5CD67D5416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'１、家計・収入・就業'!$B$43:$X$43</c:f>
              <c:numCache>
                <c:formatCode>0.0</c:formatCode>
                <c:ptCount val="23"/>
                <c:pt idx="0">
                  <c:v>21.5</c:v>
                </c:pt>
                <c:pt idx="1">
                  <c:v>0.3</c:v>
                </c:pt>
                <c:pt idx="2">
                  <c:v>0.6</c:v>
                </c:pt>
                <c:pt idx="3">
                  <c:v>0.4</c:v>
                </c:pt>
                <c:pt idx="4">
                  <c:v>0.8</c:v>
                </c:pt>
                <c:pt idx="5">
                  <c:v>2.1</c:v>
                </c:pt>
                <c:pt idx="6">
                  <c:v>1</c:v>
                </c:pt>
                <c:pt idx="7">
                  <c:v>23.7</c:v>
                </c:pt>
                <c:pt idx="8">
                  <c:v>12.9</c:v>
                </c:pt>
                <c:pt idx="9">
                  <c:v>3.2</c:v>
                </c:pt>
                <c:pt idx="10">
                  <c:v>1.2</c:v>
                </c:pt>
                <c:pt idx="11">
                  <c:v>6.4</c:v>
                </c:pt>
                <c:pt idx="12">
                  <c:v>8.8000000000000007</c:v>
                </c:pt>
                <c:pt idx="13">
                  <c:v>0.6</c:v>
                </c:pt>
                <c:pt idx="14">
                  <c:v>0.6</c:v>
                </c:pt>
                <c:pt idx="15">
                  <c:v>28.7</c:v>
                </c:pt>
                <c:pt idx="16">
                  <c:v>17.100000000000001</c:v>
                </c:pt>
                <c:pt idx="17">
                  <c:v>16.899999999999999</c:v>
                </c:pt>
                <c:pt idx="18">
                  <c:v>0.5</c:v>
                </c:pt>
                <c:pt idx="19">
                  <c:v>16.3</c:v>
                </c:pt>
                <c:pt idx="20">
                  <c:v>4.3</c:v>
                </c:pt>
                <c:pt idx="21">
                  <c:v>44.7</c:v>
                </c:pt>
                <c:pt idx="22">
                  <c:v>5.3</c:v>
                </c:pt>
              </c:numCache>
            </c:numRef>
          </c:val>
          <c:extLst>
            <c:ext xmlns:c16="http://schemas.microsoft.com/office/drawing/2014/chart" uri="{C3380CC4-5D6E-409C-BE32-E72D297353CC}">
              <c16:uniqueId val="{00000000-C197-40C2-8526-F02A7BCFBFEE}"/>
            </c:ext>
          </c:extLst>
        </c:ser>
        <c:ser>
          <c:idx val="1"/>
          <c:order val="1"/>
          <c:tx>
            <c:strRef>
              <c:f>'１、家計・収入・就業'!$A$44</c:f>
              <c:strCache>
                <c:ptCount val="1"/>
                <c:pt idx="0">
                  <c:v>困窮度Ⅲ</c:v>
                </c:pt>
              </c:strCache>
            </c:strRef>
          </c:tx>
          <c:spPr>
            <a:solidFill>
              <a:schemeClr val="accent2"/>
            </a:solidFill>
            <a:ln>
              <a:noFill/>
            </a:ln>
            <a:effectLst/>
          </c:spPr>
          <c:invertIfNegative val="0"/>
          <c:dLbls>
            <c:dLbl>
              <c:idx val="0"/>
              <c:layout>
                <c:manualLayout>
                  <c:x val="-2.2042565486037512E-2"/>
                  <c:y val="4.1590549951149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8-4FEC-B57E-6036802BDCCF}"/>
                </c:ext>
              </c:extLst>
            </c:dLbl>
            <c:dLbl>
              <c:idx val="1"/>
              <c:layout>
                <c:manualLayout>
                  <c:x val="3.66930055748905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99-4B47-950F-B1DE8B2054E5}"/>
                </c:ext>
              </c:extLst>
            </c:dLbl>
            <c:dLbl>
              <c:idx val="2"/>
              <c:layout>
                <c:manualLayout>
                  <c:x val="3.4942215415218414E-2"/>
                  <c:y val="-4.15872752336222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5A-4741-9F7F-CE6702E4ECCB}"/>
                </c:ext>
              </c:extLst>
            </c:dLbl>
            <c:dLbl>
              <c:idx val="3"/>
              <c:layout>
                <c:manualLayout>
                  <c:x val="3.3879833457658146E-2"/>
                  <c:y val="4.91207629062989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5A-4741-9F7F-CE6702E4ECCB}"/>
                </c:ext>
              </c:extLst>
            </c:dLbl>
            <c:dLbl>
              <c:idx val="4"/>
              <c:layout>
                <c:manualLayout>
                  <c:x val="3.013124203130867E-2"/>
                  <c:y val="2.0797731013719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5A-4741-9F7F-CE6702E4ECCB}"/>
                </c:ext>
              </c:extLst>
            </c:dLbl>
            <c:dLbl>
              <c:idx val="5"/>
              <c:layout>
                <c:manualLayout>
                  <c:x val="-4.6879711778056599E-3"/>
                  <c:y val="-2.0791181578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5A-4741-9F7F-CE6702E4ECCB}"/>
                </c:ext>
              </c:extLst>
            </c:dLbl>
            <c:dLbl>
              <c:idx val="6"/>
              <c:layout>
                <c:manualLayout>
                  <c:x val="2.4516455843530613E-2"/>
                  <c:y val="1.03977193557255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5A-4741-9F7F-CE6702E4ECCB}"/>
                </c:ext>
              </c:extLst>
            </c:dLbl>
            <c:dLbl>
              <c:idx val="8"/>
              <c:layout>
                <c:manualLayout>
                  <c:x val="-0.10897102702874284"/>
                  <c:y val="4.1588912592385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FC-4FD8-A259-0590052BAA57}"/>
                </c:ext>
              </c:extLst>
            </c:dLbl>
            <c:dLbl>
              <c:idx val="9"/>
              <c:layout>
                <c:manualLayout>
                  <c:x val="-3.663283444696620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FC-4FD8-A259-0590052BAA57}"/>
                </c:ext>
              </c:extLst>
            </c:dLbl>
            <c:dLbl>
              <c:idx val="10"/>
              <c:layout>
                <c:manualLayout>
                  <c:x val="5.2424399934398805E-2"/>
                  <c:y val="8.3177825184772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FC-4FD8-A259-0590052BAA57}"/>
                </c:ext>
              </c:extLst>
            </c:dLbl>
            <c:dLbl>
              <c:idx val="11"/>
              <c:layout>
                <c:manualLayout>
                  <c:x val="-3.3384187471233354E-2"/>
                  <c:y val="6.23833688885796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FC-4FD8-A259-0590052BAA57}"/>
                </c:ext>
              </c:extLst>
            </c:dLbl>
            <c:dLbl>
              <c:idx val="12"/>
              <c:layout>
                <c:manualLayout>
                  <c:x val="-2.0786380878315108E-2"/>
                  <c:y val="4.1588912592385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4FC-4FD8-A259-0590052BAA57}"/>
                </c:ext>
              </c:extLst>
            </c:dLbl>
            <c:dLbl>
              <c:idx val="13"/>
              <c:layout>
                <c:manualLayout>
                  <c:x val="5.2283873220435824E-2"/>
                  <c:y val="2.6361476092100392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99-4B47-950F-B1DE8B2054E5}"/>
                </c:ext>
              </c:extLst>
            </c:dLbl>
            <c:dLbl>
              <c:idx val="14"/>
              <c:layout>
                <c:manualLayout>
                  <c:x val="4.1151512265832899E-2"/>
                  <c:y val="1.637358763479760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99-4B47-950F-B1DE8B2054E5}"/>
                </c:ext>
              </c:extLst>
            </c:dLbl>
            <c:dLbl>
              <c:idx val="15"/>
              <c:layout>
                <c:manualLayout>
                  <c:x val="-2.4985649742621189E-2"/>
                  <c:y val="8.3177825184772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4FC-4FD8-A259-0590052BAA57}"/>
                </c:ext>
              </c:extLst>
            </c:dLbl>
            <c:dLbl>
              <c:idx val="16"/>
              <c:layout>
                <c:manualLayout>
                  <c:x val="-2.4985649742621189E-2"/>
                  <c:y val="1.03972281480965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4FC-4FD8-A259-0590052BAA57}"/>
                </c:ext>
              </c:extLst>
            </c:dLbl>
            <c:dLbl>
              <c:idx val="17"/>
              <c:layout>
                <c:manualLayout>
                  <c:x val="-2.4985649742621227E-2"/>
                  <c:y val="2.079445629619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4FC-4FD8-A259-0590052BAA57}"/>
                </c:ext>
              </c:extLst>
            </c:dLbl>
            <c:dLbl>
              <c:idx val="18"/>
              <c:layout>
                <c:manualLayout>
                  <c:x val="4.4997645764227254E-2"/>
                  <c:y val="6.18217548327053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1C-4740-A71A-5CD67D541606}"/>
                </c:ext>
              </c:extLst>
            </c:dLbl>
            <c:dLbl>
              <c:idx val="19"/>
              <c:layout>
                <c:manualLayout>
                  <c:x val="-2.9184918606927273E-2"/>
                  <c:y val="1.45561194073352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4FC-4FD8-A259-0590052BAA57}"/>
                </c:ext>
              </c:extLst>
            </c:dLbl>
            <c:dLbl>
              <c:idx val="20"/>
              <c:layout>
                <c:manualLayout>
                  <c:x val="-2.8376807338867108E-2"/>
                  <c:y val="8.31778251847733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4FC-4FD8-A259-0590052BAA57}"/>
                </c:ext>
              </c:extLst>
            </c:dLbl>
            <c:dLbl>
              <c:idx val="21"/>
              <c:layout>
                <c:manualLayout>
                  <c:x val="4.0541279713546617E-2"/>
                  <c:y val="-8.3176187826008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4FC-4FD8-A259-0590052BAA57}"/>
                </c:ext>
              </c:extLst>
            </c:dLbl>
            <c:dLbl>
              <c:idx val="22"/>
              <c:layout>
                <c:manualLayout>
                  <c:x val="7.6068928849175474E-2"/>
                  <c:y val="-2.07944562961914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4FC-4FD8-A259-0590052BAA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'１、家計・収入・就業'!$B$44:$X$44</c:f>
              <c:numCache>
                <c:formatCode>0.0</c:formatCode>
                <c:ptCount val="23"/>
                <c:pt idx="0">
                  <c:v>38.6</c:v>
                </c:pt>
                <c:pt idx="1">
                  <c:v>0.7</c:v>
                </c:pt>
                <c:pt idx="2">
                  <c:v>2.1</c:v>
                </c:pt>
                <c:pt idx="3">
                  <c:v>2.1</c:v>
                </c:pt>
                <c:pt idx="4">
                  <c:v>3.7</c:v>
                </c:pt>
                <c:pt idx="5">
                  <c:v>5.0999999999999996</c:v>
                </c:pt>
                <c:pt idx="6">
                  <c:v>3.3</c:v>
                </c:pt>
                <c:pt idx="7">
                  <c:v>41.3</c:v>
                </c:pt>
                <c:pt idx="8">
                  <c:v>22.5</c:v>
                </c:pt>
                <c:pt idx="9">
                  <c:v>6.6</c:v>
                </c:pt>
                <c:pt idx="10">
                  <c:v>3.1</c:v>
                </c:pt>
                <c:pt idx="11">
                  <c:v>18.899999999999999</c:v>
                </c:pt>
                <c:pt idx="12">
                  <c:v>16.100000000000001</c:v>
                </c:pt>
                <c:pt idx="13">
                  <c:v>2.2000000000000002</c:v>
                </c:pt>
                <c:pt idx="14">
                  <c:v>2.6</c:v>
                </c:pt>
                <c:pt idx="15">
                  <c:v>47.3</c:v>
                </c:pt>
                <c:pt idx="16">
                  <c:v>28.6</c:v>
                </c:pt>
                <c:pt idx="17">
                  <c:v>31.2</c:v>
                </c:pt>
                <c:pt idx="18">
                  <c:v>2.2000000000000002</c:v>
                </c:pt>
                <c:pt idx="19">
                  <c:v>32.1</c:v>
                </c:pt>
                <c:pt idx="20">
                  <c:v>9.4</c:v>
                </c:pt>
                <c:pt idx="21">
                  <c:v>23</c:v>
                </c:pt>
                <c:pt idx="22">
                  <c:v>2.8</c:v>
                </c:pt>
              </c:numCache>
            </c:numRef>
          </c:val>
          <c:extLst>
            <c:ext xmlns:c16="http://schemas.microsoft.com/office/drawing/2014/chart" uri="{C3380CC4-5D6E-409C-BE32-E72D297353CC}">
              <c16:uniqueId val="{00000001-C197-40C2-8526-F02A7BCFBFEE}"/>
            </c:ext>
          </c:extLst>
        </c:ser>
        <c:ser>
          <c:idx val="2"/>
          <c:order val="2"/>
          <c:tx>
            <c:strRef>
              <c:f>'１、家計・収入・就業'!$A$45</c:f>
              <c:strCache>
                <c:ptCount val="1"/>
                <c:pt idx="0">
                  <c:v>困窮度Ⅱ</c:v>
                </c:pt>
              </c:strCache>
            </c:strRef>
          </c:tx>
          <c:spPr>
            <a:solidFill>
              <a:schemeClr val="accent3"/>
            </a:solidFill>
            <a:ln>
              <a:noFill/>
            </a:ln>
            <a:effectLst/>
          </c:spPr>
          <c:invertIfNegative val="0"/>
          <c:dLbls>
            <c:dLbl>
              <c:idx val="0"/>
              <c:layout>
                <c:manualLayout>
                  <c:x val="-8.68343488843906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8-4FEC-B57E-6036802BDCCF}"/>
                </c:ext>
              </c:extLst>
            </c:dLbl>
            <c:dLbl>
              <c:idx val="1"/>
              <c:layout>
                <c:manualLayout>
                  <c:x val="2.7568167054051955E-2"/>
                  <c:y val="-2.10522371690858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99-4B47-950F-B1DE8B2054E5}"/>
                </c:ext>
              </c:extLst>
            </c:dLbl>
            <c:dLbl>
              <c:idx val="2"/>
              <c:layout>
                <c:manualLayout>
                  <c:x val="6.2981097338390968E-2"/>
                  <c:y val="-4.15872752336222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5A-4741-9F7F-CE6702E4ECCB}"/>
                </c:ext>
              </c:extLst>
            </c:dLbl>
            <c:dLbl>
              <c:idx val="3"/>
              <c:layout>
                <c:manualLayout>
                  <c:x val="5.6176297871665053E-2"/>
                  <c:y val="-2.07928189374294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5A-4741-9F7F-CE6702E4ECCB}"/>
                </c:ext>
              </c:extLst>
            </c:dLbl>
            <c:dLbl>
              <c:idx val="4"/>
              <c:layout>
                <c:manualLayout>
                  <c:x val="6.4648901444812973E-2"/>
                  <c:y val="6.549435053919042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FC-4FD8-A259-0590052BAA57}"/>
                </c:ext>
              </c:extLst>
            </c:dLbl>
            <c:dLbl>
              <c:idx val="5"/>
              <c:layout>
                <c:manualLayout>
                  <c:x val="2.7843797779082708E-2"/>
                  <c:y val="4.1597099386203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5A-4741-9F7F-CE6702E4ECCB}"/>
                </c:ext>
              </c:extLst>
            </c:dLbl>
            <c:dLbl>
              <c:idx val="6"/>
              <c:layout>
                <c:manualLayout>
                  <c:x val="1.5196062871321176E-2"/>
                  <c:y val="3.274717526959521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5A-4741-9F7F-CE6702E4ECCB}"/>
                </c:ext>
              </c:extLst>
            </c:dLbl>
            <c:dLbl>
              <c:idx val="8"/>
              <c:layout>
                <c:manualLayout>
                  <c:x val="-8.1885742853968612E-3"/>
                  <c:y val="4.15889125923866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FC-4FD8-A259-0590052BAA57}"/>
                </c:ext>
              </c:extLst>
            </c:dLbl>
            <c:dLbl>
              <c:idx val="9"/>
              <c:layout>
                <c:manualLayout>
                  <c:x val="3.5040088138354977E-2"/>
                  <c:y val="4.15889125923866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FC-4FD8-A259-0590052BAA57}"/>
                </c:ext>
              </c:extLst>
            </c:dLbl>
            <c:dLbl>
              <c:idx val="10"/>
              <c:layout>
                <c:manualLayout>
                  <c:x val="7.7888171155585842E-2"/>
                  <c:y val="2.079445629619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FC-4FD8-A259-0590052BAA57}"/>
                </c:ext>
              </c:extLst>
            </c:dLbl>
            <c:dLbl>
              <c:idx val="11"/>
              <c:layout>
                <c:manualLayout>
                  <c:x val="-1.2387843149702944E-2"/>
                  <c:y val="1.03972281480964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FC-4FD8-A259-0590052BAA57}"/>
                </c:ext>
              </c:extLst>
            </c:dLbl>
            <c:dLbl>
              <c:idx val="12"/>
              <c:layout>
                <c:manualLayout>
                  <c:x val="2.0996344321530411E-4"/>
                  <c:y val="4.1592187309912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4FC-4FD8-A259-0590052BAA57}"/>
                </c:ext>
              </c:extLst>
            </c:dLbl>
            <c:dLbl>
              <c:idx val="13"/>
              <c:layout>
                <c:manualLayout>
                  <c:x val="9.3258817803312827E-2"/>
                  <c:y val="4.18508899945426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99-4B47-950F-B1DE8B2054E5}"/>
                </c:ext>
              </c:extLst>
            </c:dLbl>
            <c:dLbl>
              <c:idx val="14"/>
              <c:layout>
                <c:manualLayout>
                  <c:x val="6.2778077568100873E-2"/>
                  <c:y val="4.21128673967002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99-4B47-950F-B1DE8B2054E5}"/>
                </c:ext>
              </c:extLst>
            </c:dLbl>
            <c:dLbl>
              <c:idx val="15"/>
              <c:layout>
                <c:manualLayout>
                  <c:x val="-8.1885742853968612E-3"/>
                  <c:y val="4.15921873099121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4FC-4FD8-A259-0590052BAA57}"/>
                </c:ext>
              </c:extLst>
            </c:dLbl>
            <c:dLbl>
              <c:idx val="16"/>
              <c:layout>
                <c:manualLayout>
                  <c:x val="-8.1885742853968612E-3"/>
                  <c:y val="6.2383368888578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4FC-4FD8-A259-0590052BAA57}"/>
                </c:ext>
              </c:extLst>
            </c:dLbl>
            <c:dLbl>
              <c:idx val="17"/>
              <c:layout>
                <c:manualLayout>
                  <c:x val="-2.0786380878315185E-2"/>
                  <c:y val="8.3182737261062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4FC-4FD8-A259-0590052BAA57}"/>
                </c:ext>
              </c:extLst>
            </c:dLbl>
            <c:dLbl>
              <c:idx val="18"/>
              <c:layout>
                <c:manualLayout>
                  <c:x val="8.9086001026340955E-2"/>
                  <c:y val="1.24206761080049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1C-4740-A71A-5CD67D541606}"/>
                </c:ext>
              </c:extLst>
            </c:dLbl>
            <c:dLbl>
              <c:idx val="19"/>
              <c:layout>
                <c:manualLayout>
                  <c:x val="-8.1885742853969375E-3"/>
                  <c:y val="1.66355650369543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4FC-4FD8-A259-0590052BAA57}"/>
                </c:ext>
              </c:extLst>
            </c:dLbl>
            <c:dLbl>
              <c:idx val="20"/>
              <c:layout>
                <c:manualLayout>
                  <c:x val="-2.0786380878315146E-2"/>
                  <c:y val="6.2383368888578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4FC-4FD8-A259-0590052BAA57}"/>
                </c:ext>
              </c:extLst>
            </c:dLbl>
            <c:dLbl>
              <c:idx val="21"/>
              <c:layout>
                <c:manualLayout>
                  <c:x val="-1.65871120140090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4FC-4FD8-A259-0590052BAA57}"/>
                </c:ext>
              </c:extLst>
            </c:dLbl>
            <c:dLbl>
              <c:idx val="22"/>
              <c:layout>
                <c:manualLayout>
                  <c:x val="1.7018281037556655E-2"/>
                  <c:y val="-8.43010532965174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1C-4740-A71A-5CD67D5416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'１、家計・収入・就業'!$B$45:$X$45</c:f>
              <c:numCache>
                <c:formatCode>0.0</c:formatCode>
                <c:ptCount val="23"/>
                <c:pt idx="0">
                  <c:v>47.8</c:v>
                </c:pt>
                <c:pt idx="1">
                  <c:v>2.8</c:v>
                </c:pt>
                <c:pt idx="2">
                  <c:v>3.6</c:v>
                </c:pt>
                <c:pt idx="3">
                  <c:v>5.7</c:v>
                </c:pt>
                <c:pt idx="4">
                  <c:v>7.9</c:v>
                </c:pt>
                <c:pt idx="5">
                  <c:v>7.6</c:v>
                </c:pt>
                <c:pt idx="6">
                  <c:v>5.2</c:v>
                </c:pt>
                <c:pt idx="7">
                  <c:v>51.3</c:v>
                </c:pt>
                <c:pt idx="8">
                  <c:v>24.8</c:v>
                </c:pt>
                <c:pt idx="9">
                  <c:v>8.4</c:v>
                </c:pt>
                <c:pt idx="10">
                  <c:v>6.4</c:v>
                </c:pt>
                <c:pt idx="11">
                  <c:v>31.3</c:v>
                </c:pt>
                <c:pt idx="12">
                  <c:v>20.6</c:v>
                </c:pt>
                <c:pt idx="13">
                  <c:v>4.5999999999999996</c:v>
                </c:pt>
                <c:pt idx="14">
                  <c:v>5</c:v>
                </c:pt>
                <c:pt idx="15">
                  <c:v>53.8</c:v>
                </c:pt>
                <c:pt idx="16">
                  <c:v>35.9</c:v>
                </c:pt>
                <c:pt idx="17">
                  <c:v>41</c:v>
                </c:pt>
                <c:pt idx="18">
                  <c:v>5.0999999999999996</c:v>
                </c:pt>
                <c:pt idx="19">
                  <c:v>40.6</c:v>
                </c:pt>
                <c:pt idx="20">
                  <c:v>14.4</c:v>
                </c:pt>
                <c:pt idx="21">
                  <c:v>15.8</c:v>
                </c:pt>
                <c:pt idx="22">
                  <c:v>2.6</c:v>
                </c:pt>
              </c:numCache>
            </c:numRef>
          </c:val>
          <c:extLst>
            <c:ext xmlns:c16="http://schemas.microsoft.com/office/drawing/2014/chart" uri="{C3380CC4-5D6E-409C-BE32-E72D297353CC}">
              <c16:uniqueId val="{00000002-C197-40C2-8526-F02A7BCFBFEE}"/>
            </c:ext>
          </c:extLst>
        </c:ser>
        <c:ser>
          <c:idx val="3"/>
          <c:order val="3"/>
          <c:tx>
            <c:strRef>
              <c:f>'１、家計・収入・就業'!$A$46</c:f>
              <c:strCache>
                <c:ptCount val="1"/>
                <c:pt idx="0">
                  <c:v>困窮度Ⅰ</c:v>
                </c:pt>
              </c:strCache>
            </c:strRef>
          </c:tx>
          <c:spPr>
            <a:solidFill>
              <a:schemeClr val="accent4"/>
            </a:solidFill>
            <a:ln>
              <a:noFill/>
            </a:ln>
            <a:effectLst/>
          </c:spPr>
          <c:invertIfNegative val="0"/>
          <c:dLbls>
            <c:dLbl>
              <c:idx val="0"/>
              <c:layout>
                <c:manualLayout>
                  <c:x val="-1.7589521953504616E-2"/>
                  <c:y val="-1.03972281480964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8-4FEC-B57E-6036802BDCCF}"/>
                </c:ext>
              </c:extLst>
            </c:dLbl>
            <c:dLbl>
              <c:idx val="1"/>
              <c:layout>
                <c:manualLayout>
                  <c:x val="5.8340475878780093E-2"/>
                  <c:y val="-6.3166659012613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99-4B47-950F-B1DE8B2054E5}"/>
                </c:ext>
              </c:extLst>
            </c:dLbl>
            <c:dLbl>
              <c:idx val="2"/>
              <c:layout>
                <c:manualLayout>
                  <c:x val="6.0175853476597839E-2"/>
                  <c:y val="-1.2476510041839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5A-4741-9F7F-CE6702E4ECCB}"/>
                </c:ext>
              </c:extLst>
            </c:dLbl>
            <c:dLbl>
              <c:idx val="3"/>
              <c:layout>
                <c:manualLayout>
                  <c:x val="1.5001640029414529E-3"/>
                  <c:y val="-1.03972281480964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FC-4FD8-A259-0590052BAA57}"/>
                </c:ext>
              </c:extLst>
            </c:dLbl>
            <c:dLbl>
              <c:idx val="4"/>
              <c:layout>
                <c:manualLayout>
                  <c:x val="5.2346035625671222E-2"/>
                  <c:y val="-4.15840005160954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FC-4FD8-A259-0590052BAA57}"/>
                </c:ext>
              </c:extLst>
            </c:dLbl>
            <c:dLbl>
              <c:idx val="5"/>
              <c:layout>
                <c:manualLayout>
                  <c:x val="4.2915205188841454E-2"/>
                  <c:y val="4.912076290439281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5A-4741-9F7F-CE6702E4ECCB}"/>
                </c:ext>
              </c:extLst>
            </c:dLbl>
            <c:dLbl>
              <c:idx val="6"/>
              <c:layout>
                <c:manualLayout>
                  <c:x val="5.2989482650075914E-2"/>
                  <c:y val="2.0797731013719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E5A-4741-9F7F-CE6702E4ECCB}"/>
                </c:ext>
              </c:extLst>
            </c:dLbl>
            <c:dLbl>
              <c:idx val="7"/>
              <c:layout>
                <c:manualLayout>
                  <c:x val="-0.11736956475735508"/>
                  <c:y val="-1.03972281480964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FC-4FD8-A259-0590052BAA57}"/>
                </c:ext>
              </c:extLst>
            </c:dLbl>
            <c:dLbl>
              <c:idx val="8"/>
              <c:layout>
                <c:manualLayout>
                  <c:x val="8.6085011718274301E-3"/>
                  <c:y val="-2.079445629619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FC-4FD8-A259-0590052BAA57}"/>
                </c:ext>
              </c:extLst>
            </c:dLbl>
            <c:dLbl>
              <c:idx val="9"/>
              <c:layout>
                <c:manualLayout>
                  <c:x val="6.9998836108157297E-2"/>
                  <c:y val="-2.079445629619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FC-4FD8-A259-0590052BAA57}"/>
                </c:ext>
              </c:extLst>
            </c:dLbl>
            <c:dLbl>
              <c:idx val="10"/>
              <c:layout>
                <c:manualLayout>
                  <c:x val="0.13691897990170404"/>
                  <c:y val="-2.079445629619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FC-4FD8-A259-0590052BAA57}"/>
                </c:ext>
              </c:extLst>
            </c:dLbl>
            <c:dLbl>
              <c:idx val="11"/>
              <c:layout>
                <c:manualLayout>
                  <c:x val="1.7007038900439635E-2"/>
                  <c:y val="4.15889125923866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FC-4FD8-A259-0590052BAA57}"/>
                </c:ext>
              </c:extLst>
            </c:dLbl>
            <c:dLbl>
              <c:idx val="12"/>
              <c:layout>
                <c:manualLayout>
                  <c:x val="6.739826527211262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4FC-4FD8-A259-0590052BAA57}"/>
                </c:ext>
              </c:extLst>
            </c:dLbl>
            <c:dLbl>
              <c:idx val="13"/>
              <c:layout>
                <c:manualLayout>
                  <c:x val="5.9640860010263412E-2"/>
                  <c:y val="-4.08029803859156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99-4B47-950F-B1DE8B2054E5}"/>
                </c:ext>
              </c:extLst>
            </c:dLbl>
            <c:dLbl>
              <c:idx val="14"/>
              <c:layout>
                <c:manualLayout>
                  <c:x val="5.862873701863814E-2"/>
                  <c:y val="-2.10531589808227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99-4B47-950F-B1DE8B2054E5}"/>
                </c:ext>
              </c:extLst>
            </c:dLbl>
            <c:dLbl>
              <c:idx val="15"/>
              <c:layout>
                <c:manualLayout>
                  <c:x val="-9.2040037879389837E-3"/>
                  <c:y val="-1.23072071456956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1C-4740-A71A-5CD67D541606}"/>
                </c:ext>
              </c:extLst>
            </c:dLbl>
            <c:dLbl>
              <c:idx val="16"/>
              <c:layout>
                <c:manualLayout>
                  <c:x val="2.569158982334526E-4"/>
                  <c:y val="-2.07911815786652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1C-4740-A71A-5CD67D541606}"/>
                </c:ext>
              </c:extLst>
            </c:dLbl>
            <c:dLbl>
              <c:idx val="17"/>
              <c:layout>
                <c:manualLayout>
                  <c:x val="-1.2387843149702944E-2"/>
                  <c:y val="-4.1588912592385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4FC-4FD8-A259-0590052BAA57}"/>
                </c:ext>
              </c:extLst>
            </c:dLbl>
            <c:dLbl>
              <c:idx val="18"/>
              <c:layout>
                <c:manualLayout>
                  <c:x val="5.8678665333481428E-2"/>
                  <c:y val="3.274717528484430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1C-4740-A71A-5CD67D541606}"/>
                </c:ext>
              </c:extLst>
            </c:dLbl>
            <c:dLbl>
              <c:idx val="19"/>
              <c:layout>
                <c:manualLayout>
                  <c:x val="-2.91849186069272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4FC-4FD8-A259-0590052BAA57}"/>
                </c:ext>
              </c:extLst>
            </c:dLbl>
            <c:dLbl>
              <c:idx val="20"/>
              <c:layout>
                <c:manualLayout>
                  <c:x val="2.1206307764745753E-2"/>
                  <c:y val="2.079445629619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4FC-4FD8-A259-0590052BAA57}"/>
                </c:ext>
              </c:extLst>
            </c:dLbl>
            <c:dLbl>
              <c:idx val="21"/>
              <c:layout>
                <c:manualLayout>
                  <c:x val="2.3229108739115465E-2"/>
                  <c:y val="-8.31745504672448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4FC-4FD8-A259-0590052BAA57}"/>
                </c:ext>
              </c:extLst>
            </c:dLbl>
            <c:dLbl>
              <c:idx val="22"/>
              <c:layout>
                <c:manualLayout>
                  <c:x val="9.8732620149141141E-3"/>
                  <c:y val="-1.92220404658427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1C-4740-A71A-5CD67D5416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'１、家計・収入・就業'!$B$46:$X$46</c:f>
              <c:numCache>
                <c:formatCode>0.0</c:formatCode>
                <c:ptCount val="23"/>
                <c:pt idx="0">
                  <c:v>52.3</c:v>
                </c:pt>
                <c:pt idx="1">
                  <c:v>3.9</c:v>
                </c:pt>
                <c:pt idx="2">
                  <c:v>4.7</c:v>
                </c:pt>
                <c:pt idx="3">
                  <c:v>12.2</c:v>
                </c:pt>
                <c:pt idx="4">
                  <c:v>13.1</c:v>
                </c:pt>
                <c:pt idx="5">
                  <c:v>10.199999999999999</c:v>
                </c:pt>
                <c:pt idx="6">
                  <c:v>6.7</c:v>
                </c:pt>
                <c:pt idx="7">
                  <c:v>55</c:v>
                </c:pt>
                <c:pt idx="8">
                  <c:v>28.1</c:v>
                </c:pt>
                <c:pt idx="9">
                  <c:v>11.1</c:v>
                </c:pt>
                <c:pt idx="10">
                  <c:v>7.8</c:v>
                </c:pt>
                <c:pt idx="11">
                  <c:v>37.700000000000003</c:v>
                </c:pt>
                <c:pt idx="12">
                  <c:v>23.9</c:v>
                </c:pt>
                <c:pt idx="13">
                  <c:v>8.5</c:v>
                </c:pt>
                <c:pt idx="14">
                  <c:v>8.4</c:v>
                </c:pt>
                <c:pt idx="15">
                  <c:v>53.8</c:v>
                </c:pt>
                <c:pt idx="16">
                  <c:v>38.4</c:v>
                </c:pt>
                <c:pt idx="17">
                  <c:v>44.5</c:v>
                </c:pt>
                <c:pt idx="18">
                  <c:v>8.6999999999999993</c:v>
                </c:pt>
                <c:pt idx="19">
                  <c:v>44.8</c:v>
                </c:pt>
                <c:pt idx="20">
                  <c:v>17.399999999999999</c:v>
                </c:pt>
                <c:pt idx="21">
                  <c:v>11.9</c:v>
                </c:pt>
                <c:pt idx="22">
                  <c:v>2.2999999999999998</c:v>
                </c:pt>
              </c:numCache>
            </c:numRef>
          </c:val>
          <c:extLst>
            <c:ext xmlns:c16="http://schemas.microsoft.com/office/drawing/2014/chart" uri="{C3380CC4-5D6E-409C-BE32-E72D297353CC}">
              <c16:uniqueId val="{00000003-C197-40C2-8526-F02A7BCFBFEE}"/>
            </c:ext>
          </c:extLst>
        </c:ser>
        <c:dLbls>
          <c:dLblPos val="inEnd"/>
          <c:showLegendKey val="0"/>
          <c:showVal val="1"/>
          <c:showCatName val="0"/>
          <c:showSerName val="0"/>
          <c:showPercent val="0"/>
          <c:showBubbleSize val="0"/>
        </c:dLbls>
        <c:gapWidth val="182"/>
        <c:axId val="1708086127"/>
        <c:axId val="1708086959"/>
      </c:barChart>
      <c:catAx>
        <c:axId val="1708086127"/>
        <c:scaling>
          <c:orientation val="maxMin"/>
        </c:scaling>
        <c:delete val="1"/>
        <c:axPos val="l"/>
        <c:numFmt formatCode="General" sourceLinked="1"/>
        <c:majorTickMark val="none"/>
        <c:minorTickMark val="none"/>
        <c:tickLblPos val="nextTo"/>
        <c:crossAx val="1708086959"/>
        <c:crosses val="autoZero"/>
        <c:auto val="1"/>
        <c:lblAlgn val="ctr"/>
        <c:lblOffset val="100"/>
        <c:noMultiLvlLbl val="0"/>
      </c:catAx>
      <c:valAx>
        <c:axId val="1708086959"/>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08086127"/>
        <c:crosses val="autoZero"/>
        <c:crossBetween val="between"/>
      </c:valAx>
      <c:spPr>
        <a:noFill/>
        <a:ln>
          <a:noFill/>
        </a:ln>
        <a:effectLst/>
      </c:spPr>
    </c:plotArea>
    <c:legend>
      <c:legendPos val="b"/>
      <c:layout>
        <c:manualLayout>
          <c:xMode val="edge"/>
          <c:yMode val="edge"/>
          <c:x val="0.16465829193581669"/>
          <c:y val="0.94705846042102715"/>
          <c:w val="0.75466846276339661"/>
          <c:h val="3.006763765316058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68589204103588E-2"/>
          <c:y val="5.0388494474878268E-2"/>
          <c:w val="0.87163919930967626"/>
          <c:h val="0.88472035752095546"/>
        </c:manualLayout>
      </c:layout>
      <c:barChart>
        <c:barDir val="bar"/>
        <c:grouping val="clustered"/>
        <c:varyColors val="0"/>
        <c:ser>
          <c:idx val="0"/>
          <c:order val="0"/>
          <c:tx>
            <c:strRef>
              <c:f>'１、家計・収入・就業'!$A$60</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'１、家計・収入・就業'!$B$60:$Q$60</c:f>
              <c:numCache>
                <c:formatCode>0.0</c:formatCode>
                <c:ptCount val="16"/>
                <c:pt idx="0">
                  <c:v>0.3</c:v>
                </c:pt>
                <c:pt idx="1">
                  <c:v>1.3</c:v>
                </c:pt>
                <c:pt idx="2">
                  <c:v>1.1000000000000001</c:v>
                </c:pt>
                <c:pt idx="3">
                  <c:v>2</c:v>
                </c:pt>
                <c:pt idx="4">
                  <c:v>2.5</c:v>
                </c:pt>
                <c:pt idx="5">
                  <c:v>0</c:v>
                </c:pt>
                <c:pt idx="6">
                  <c:v>3.8</c:v>
                </c:pt>
                <c:pt idx="7">
                  <c:v>0.1</c:v>
                </c:pt>
                <c:pt idx="8">
                  <c:v>4</c:v>
                </c:pt>
                <c:pt idx="9">
                  <c:v>0.2</c:v>
                </c:pt>
                <c:pt idx="10">
                  <c:v>0.9</c:v>
                </c:pt>
                <c:pt idx="11">
                  <c:v>0.4</c:v>
                </c:pt>
                <c:pt idx="12">
                  <c:v>0.3</c:v>
                </c:pt>
                <c:pt idx="13">
                  <c:v>8.6999999999999993</c:v>
                </c:pt>
                <c:pt idx="14">
                  <c:v>78.8</c:v>
                </c:pt>
                <c:pt idx="15">
                  <c:v>8.4</c:v>
                </c:pt>
              </c:numCache>
            </c:numRef>
          </c:val>
          <c:extLst>
            <c:ext xmlns:c16="http://schemas.microsoft.com/office/drawing/2014/chart" uri="{C3380CC4-5D6E-409C-BE32-E72D297353CC}">
              <c16:uniqueId val="{00000000-3009-4686-8875-E1B714B6959E}"/>
            </c:ext>
          </c:extLst>
        </c:ser>
        <c:ser>
          <c:idx val="1"/>
          <c:order val="1"/>
          <c:tx>
            <c:strRef>
              <c:f>'１、家計・収入・就業'!$A$61</c:f>
              <c:strCache>
                <c:ptCount val="1"/>
                <c:pt idx="0">
                  <c:v>困窮度Ⅲ</c:v>
                </c:pt>
              </c:strCache>
            </c:strRef>
          </c:tx>
          <c:spPr>
            <a:solidFill>
              <a:schemeClr val="accent2"/>
            </a:solidFill>
            <a:ln>
              <a:noFill/>
            </a:ln>
            <a:effectLst/>
          </c:spPr>
          <c:invertIfNegative val="0"/>
          <c:dLbls>
            <c:dLbl>
              <c:idx val="0"/>
              <c:layout>
                <c:manualLayout>
                  <c:x val="3.623027836665990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85-46CC-9FF5-33521B5BDB95}"/>
                </c:ext>
              </c:extLst>
            </c:dLbl>
            <c:dLbl>
              <c:idx val="1"/>
              <c:layout>
                <c:manualLayout>
                  <c:x val="2.217984638165953E-2"/>
                  <c:y val="1.736691817437566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85-46CC-9FF5-33521B5BDB95}"/>
                </c:ext>
              </c:extLst>
            </c:dLbl>
            <c:dLbl>
              <c:idx val="2"/>
              <c:layout>
                <c:manualLayout>
                  <c:x val="2.3404957973345679E-3"/>
                  <c:y val="2.02177536841198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85-46CC-9FF5-33521B5BDB95}"/>
                </c:ext>
              </c:extLst>
            </c:dLbl>
            <c:dLbl>
              <c:idx val="3"/>
              <c:layout>
                <c:manualLayout>
                  <c:x val="-7.1051145745667146E-3"/>
                  <c:y val="4.4111972162914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85-46CC-9FF5-33521B5BDB95}"/>
                </c:ext>
              </c:extLst>
            </c:dLbl>
            <c:dLbl>
              <c:idx val="4"/>
              <c:layout>
                <c:manualLayout>
                  <c:x val="-3.52440635353524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85-46CC-9FF5-33521B5BDB95}"/>
                </c:ext>
              </c:extLst>
            </c:dLbl>
            <c:dLbl>
              <c:idx val="5"/>
              <c:layout>
                <c:manualLayout>
                  <c:x val="3.97167861594349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385-46CC-9FF5-33521B5BDB95}"/>
                </c:ext>
              </c:extLst>
            </c:dLbl>
            <c:dLbl>
              <c:idx val="6"/>
              <c:layout>
                <c:manualLayout>
                  <c:x val="-6.40959741767782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385-46CC-9FF5-33521B5BDB95}"/>
                </c:ext>
              </c:extLst>
            </c:dLbl>
            <c:dLbl>
              <c:idx val="7"/>
              <c:layout>
                <c:manualLayout>
                  <c:x val="3.3719598589523683E-2"/>
                  <c:y val="2.205598608145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385-46CC-9FF5-33521B5BDB95}"/>
                </c:ext>
              </c:extLst>
            </c:dLbl>
            <c:dLbl>
              <c:idx val="9"/>
              <c:layout>
                <c:manualLayout>
                  <c:x val="5.3909703949120549E-2"/>
                  <c:y val="2.20594594650919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385-46CC-9FF5-33521B5BDB95}"/>
                </c:ext>
              </c:extLst>
            </c:dLbl>
            <c:dLbl>
              <c:idx val="10"/>
              <c:layout>
                <c:manualLayout>
                  <c:x val="1.2591750205073011E-2"/>
                  <c:y val="4.41119721629150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385-46CC-9FF5-33521B5BDB95}"/>
                </c:ext>
              </c:extLst>
            </c:dLbl>
            <c:dLbl>
              <c:idx val="11"/>
              <c:layout>
                <c:manualLayout>
                  <c:x val="3.351106329033012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385-46CC-9FF5-33521B5BDB95}"/>
                </c:ext>
              </c:extLst>
            </c:dLbl>
            <c:dLbl>
              <c:idx val="12"/>
              <c:layout>
                <c:manualLayout>
                  <c:x val="3.1872077043539386E-2"/>
                  <c:y val="2.20559860814562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385-46CC-9FF5-33521B5BDB95}"/>
                </c:ext>
              </c:extLst>
            </c:dLbl>
            <c:dLbl>
              <c:idx val="15"/>
              <c:layout>
                <c:manualLayout>
                  <c:x val="-7.6641383204252888E-3"/>
                  <c:y val="-4.41102354710967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385-46CC-9FF5-33521B5BDB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'１、家計・収入・就業'!$B$61:$Q$61</c:f>
              <c:numCache>
                <c:formatCode>0.0</c:formatCode>
                <c:ptCount val="16"/>
                <c:pt idx="0">
                  <c:v>0.5</c:v>
                </c:pt>
                <c:pt idx="1">
                  <c:v>2.5</c:v>
                </c:pt>
                <c:pt idx="2">
                  <c:v>4</c:v>
                </c:pt>
                <c:pt idx="3">
                  <c:v>7.8</c:v>
                </c:pt>
                <c:pt idx="4">
                  <c:v>8.6999999999999993</c:v>
                </c:pt>
                <c:pt idx="5">
                  <c:v>0.1</c:v>
                </c:pt>
                <c:pt idx="6">
                  <c:v>12.7</c:v>
                </c:pt>
                <c:pt idx="7">
                  <c:v>0.4</c:v>
                </c:pt>
                <c:pt idx="8">
                  <c:v>12.6</c:v>
                </c:pt>
                <c:pt idx="9">
                  <c:v>0.8</c:v>
                </c:pt>
                <c:pt idx="10">
                  <c:v>3.6</c:v>
                </c:pt>
                <c:pt idx="11">
                  <c:v>1.2</c:v>
                </c:pt>
                <c:pt idx="12">
                  <c:v>1</c:v>
                </c:pt>
                <c:pt idx="13">
                  <c:v>22.6</c:v>
                </c:pt>
                <c:pt idx="14">
                  <c:v>60.3</c:v>
                </c:pt>
                <c:pt idx="15">
                  <c:v>6.7</c:v>
                </c:pt>
              </c:numCache>
            </c:numRef>
          </c:val>
          <c:extLst>
            <c:ext xmlns:c16="http://schemas.microsoft.com/office/drawing/2014/chart" uri="{C3380CC4-5D6E-409C-BE32-E72D297353CC}">
              <c16:uniqueId val="{00000001-3009-4686-8875-E1B714B6959E}"/>
            </c:ext>
          </c:extLst>
        </c:ser>
        <c:ser>
          <c:idx val="2"/>
          <c:order val="2"/>
          <c:tx>
            <c:strRef>
              <c:f>'１、家計・収入・就業'!$A$62</c:f>
              <c:strCache>
                <c:ptCount val="1"/>
                <c:pt idx="0">
                  <c:v>困窮度Ⅱ</c:v>
                </c:pt>
              </c:strCache>
            </c:strRef>
          </c:tx>
          <c:spPr>
            <a:solidFill>
              <a:schemeClr val="accent3"/>
            </a:solidFill>
            <a:ln>
              <a:noFill/>
            </a:ln>
            <a:effectLst/>
          </c:spPr>
          <c:invertIfNegative val="0"/>
          <c:dLbls>
            <c:dLbl>
              <c:idx val="3"/>
              <c:layout>
                <c:manualLayout>
                  <c:x val="1.6911866537408515E-4"/>
                  <c:y val="2.205598608145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85-46CC-9FF5-33521B5BDB95}"/>
                </c:ext>
              </c:extLst>
            </c:dLbl>
            <c:dLbl>
              <c:idx val="4"/>
              <c:layout>
                <c:manualLayout>
                  <c:x val="-5.0566480946851497E-2"/>
                  <c:y val="-2.20525126978222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85-46CC-9FF5-33521B5BDB95}"/>
                </c:ext>
              </c:extLst>
            </c:dLbl>
            <c:dLbl>
              <c:idx val="6"/>
              <c:layout>
                <c:manualLayout>
                  <c:x val="-7.08607207917416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385-46CC-9FF5-33521B5BDB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'１、家計・収入・就業'!$B$62:$Q$62</c:f>
              <c:numCache>
                <c:formatCode>0.0</c:formatCode>
                <c:ptCount val="16"/>
                <c:pt idx="0">
                  <c:v>1.1000000000000001</c:v>
                </c:pt>
                <c:pt idx="1">
                  <c:v>3.4</c:v>
                </c:pt>
                <c:pt idx="2">
                  <c:v>7.6</c:v>
                </c:pt>
                <c:pt idx="3">
                  <c:v>15.5</c:v>
                </c:pt>
                <c:pt idx="4">
                  <c:v>14.7</c:v>
                </c:pt>
                <c:pt idx="5">
                  <c:v>0.1</c:v>
                </c:pt>
                <c:pt idx="6">
                  <c:v>19.3</c:v>
                </c:pt>
                <c:pt idx="7">
                  <c:v>0.9</c:v>
                </c:pt>
                <c:pt idx="8">
                  <c:v>18.899999999999999</c:v>
                </c:pt>
                <c:pt idx="9">
                  <c:v>2.2000000000000002</c:v>
                </c:pt>
                <c:pt idx="10">
                  <c:v>8.5</c:v>
                </c:pt>
                <c:pt idx="11">
                  <c:v>2.4</c:v>
                </c:pt>
                <c:pt idx="12">
                  <c:v>2.5</c:v>
                </c:pt>
                <c:pt idx="13">
                  <c:v>34.4</c:v>
                </c:pt>
                <c:pt idx="14">
                  <c:v>46.1</c:v>
                </c:pt>
                <c:pt idx="15">
                  <c:v>5.8</c:v>
                </c:pt>
              </c:numCache>
            </c:numRef>
          </c:val>
          <c:extLst>
            <c:ext xmlns:c16="http://schemas.microsoft.com/office/drawing/2014/chart" uri="{C3380CC4-5D6E-409C-BE32-E72D297353CC}">
              <c16:uniqueId val="{00000002-3009-4686-8875-E1B714B6959E}"/>
            </c:ext>
          </c:extLst>
        </c:ser>
        <c:ser>
          <c:idx val="3"/>
          <c:order val="3"/>
          <c:tx>
            <c:strRef>
              <c:f>'１、家計・収入・就業'!$A$63</c:f>
              <c:strCache>
                <c:ptCount val="1"/>
                <c:pt idx="0">
                  <c:v>困窮度Ⅰ</c:v>
                </c:pt>
              </c:strCache>
            </c:strRef>
          </c:tx>
          <c:spPr>
            <a:solidFill>
              <a:schemeClr val="accent4"/>
            </a:solidFill>
            <a:ln>
              <a:noFill/>
            </a:ln>
            <a:effectLst/>
          </c:spPr>
          <c:invertIfNegative val="0"/>
          <c:dLbls>
            <c:dLbl>
              <c:idx val="0"/>
              <c:layout>
                <c:manualLayout>
                  <c:x val="5.6107713941769881E-2"/>
                  <c:y val="-6.61679582443711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85-46CC-9FF5-33521B5BDB95}"/>
                </c:ext>
              </c:extLst>
            </c:dLbl>
            <c:dLbl>
              <c:idx val="1"/>
              <c:layout>
                <c:manualLayout>
                  <c:x val="3.083019953339225E-2"/>
                  <c:y val="-2.205598608145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85-46CC-9FF5-33521B5BDB95}"/>
                </c:ext>
              </c:extLst>
            </c:dLbl>
            <c:dLbl>
              <c:idx val="2"/>
              <c:layout>
                <c:manualLayout>
                  <c:x val="-2.551374788268759E-2"/>
                  <c:y val="-4.41119721629137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85-46CC-9FF5-33521B5BDB95}"/>
                </c:ext>
              </c:extLst>
            </c:dLbl>
            <c:dLbl>
              <c:idx val="3"/>
              <c:layout>
                <c:manualLayout>
                  <c:x val="-1.336037456455272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85-46CC-9FF5-33521B5BDB95}"/>
                </c:ext>
              </c:extLst>
            </c:dLbl>
            <c:dLbl>
              <c:idx val="4"/>
              <c:layout>
                <c:manualLayout>
                  <c:x val="-4.7184107639369789E-2"/>
                  <c:y val="4.04355073682397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85-46CC-9FF5-33521B5BDB95}"/>
                </c:ext>
              </c:extLst>
            </c:dLbl>
            <c:dLbl>
              <c:idx val="5"/>
              <c:layout>
                <c:manualLayout>
                  <c:x val="0.13093673097614758"/>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385-46CC-9FF5-33521B5BDB95}"/>
                </c:ext>
              </c:extLst>
            </c:dLbl>
            <c:dLbl>
              <c:idx val="6"/>
              <c:layout>
                <c:manualLayout>
                  <c:x val="-5.056648094685146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385-46CC-9FF5-33521B5BDB95}"/>
                </c:ext>
              </c:extLst>
            </c:dLbl>
            <c:dLbl>
              <c:idx val="7"/>
              <c:layout>
                <c:manualLayout>
                  <c:x val="5.5340421225324642E-2"/>
                  <c:y val="2.20559860814579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385-46CC-9FF5-33521B5BDB95}"/>
                </c:ext>
              </c:extLst>
            </c:dLbl>
            <c:dLbl>
              <c:idx val="9"/>
              <c:layout>
                <c:manualLayout>
                  <c:x val="3.7035922402497083E-2"/>
                  <c:y val="-4.4111972162914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385-46CC-9FF5-33521B5BDB95}"/>
                </c:ext>
              </c:extLst>
            </c:dLbl>
            <c:dLbl>
              <c:idx val="10"/>
              <c:layout>
                <c:manualLayout>
                  <c:x val="-9.978001257071055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385-46CC-9FF5-33521B5BDB95}"/>
                </c:ext>
              </c:extLst>
            </c:dLbl>
            <c:dLbl>
              <c:idx val="11"/>
              <c:layout>
                <c:manualLayout>
                  <c:x val="3.9546602179633288E-2"/>
                  <c:y val="-6.61679582443721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385-46CC-9FF5-33521B5BDB95}"/>
                </c:ext>
              </c:extLst>
            </c:dLbl>
            <c:dLbl>
              <c:idx val="12"/>
              <c:layout>
                <c:manualLayout>
                  <c:x val="2.5145415419360995E-2"/>
                  <c:y val="-2.205598608145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385-46CC-9FF5-33521B5BDB95}"/>
                </c:ext>
              </c:extLst>
            </c:dLbl>
            <c:dLbl>
              <c:idx val="13"/>
              <c:layout>
                <c:manualLayout>
                  <c:x val="-5.7331227561814933E-2"/>
                  <c:y val="2.205598608145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385-46CC-9FF5-33521B5BDB95}"/>
                </c:ext>
              </c:extLst>
            </c:dLbl>
            <c:dLbl>
              <c:idx val="15"/>
              <c:layout>
                <c:manualLayout>
                  <c:x val="5.969489394794842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385-46CC-9FF5-33521B5BDB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'１、家計・収入・就業'!$B$63:$Q$63</c:f>
              <c:numCache>
                <c:formatCode>0.0</c:formatCode>
                <c:ptCount val="16"/>
                <c:pt idx="0">
                  <c:v>2.1</c:v>
                </c:pt>
                <c:pt idx="1">
                  <c:v>5</c:v>
                </c:pt>
                <c:pt idx="2">
                  <c:v>10.3</c:v>
                </c:pt>
                <c:pt idx="3">
                  <c:v>22.3</c:v>
                </c:pt>
                <c:pt idx="4">
                  <c:v>21.4</c:v>
                </c:pt>
                <c:pt idx="5">
                  <c:v>0.5</c:v>
                </c:pt>
                <c:pt idx="6">
                  <c:v>25.3</c:v>
                </c:pt>
                <c:pt idx="7">
                  <c:v>1.8</c:v>
                </c:pt>
                <c:pt idx="8">
                  <c:v>23.2</c:v>
                </c:pt>
                <c:pt idx="9">
                  <c:v>3.9</c:v>
                </c:pt>
                <c:pt idx="10">
                  <c:v>12.1</c:v>
                </c:pt>
                <c:pt idx="11">
                  <c:v>4</c:v>
                </c:pt>
                <c:pt idx="12">
                  <c:v>4.0999999999999996</c:v>
                </c:pt>
                <c:pt idx="13">
                  <c:v>39.4</c:v>
                </c:pt>
                <c:pt idx="14">
                  <c:v>39.1</c:v>
                </c:pt>
                <c:pt idx="15">
                  <c:v>6.3</c:v>
                </c:pt>
              </c:numCache>
            </c:numRef>
          </c:val>
          <c:extLst>
            <c:ext xmlns:c16="http://schemas.microsoft.com/office/drawing/2014/chart" uri="{C3380CC4-5D6E-409C-BE32-E72D297353CC}">
              <c16:uniqueId val="{00000003-3009-4686-8875-E1B714B6959E}"/>
            </c:ext>
          </c:extLst>
        </c:ser>
        <c:dLbls>
          <c:dLblPos val="inEnd"/>
          <c:showLegendKey val="0"/>
          <c:showVal val="1"/>
          <c:showCatName val="0"/>
          <c:showSerName val="0"/>
          <c:showPercent val="0"/>
          <c:showBubbleSize val="0"/>
        </c:dLbls>
        <c:gapWidth val="182"/>
        <c:axId val="520569775"/>
        <c:axId val="520568943"/>
      </c:barChart>
      <c:catAx>
        <c:axId val="520569775"/>
        <c:scaling>
          <c:orientation val="maxMin"/>
        </c:scaling>
        <c:delete val="1"/>
        <c:axPos val="l"/>
        <c:numFmt formatCode="General" sourceLinked="1"/>
        <c:majorTickMark val="none"/>
        <c:minorTickMark val="none"/>
        <c:tickLblPos val="nextTo"/>
        <c:crossAx val="520568943"/>
        <c:crosses val="autoZero"/>
        <c:auto val="1"/>
        <c:lblAlgn val="ctr"/>
        <c:lblOffset val="100"/>
        <c:noMultiLvlLbl val="0"/>
      </c:catAx>
      <c:valAx>
        <c:axId val="520568943"/>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0569775"/>
        <c:crosses val="autoZero"/>
        <c:crossBetween val="between"/>
      </c:valAx>
      <c:spPr>
        <a:noFill/>
        <a:ln>
          <a:noFill/>
        </a:ln>
        <a:effectLst/>
      </c:spPr>
    </c:plotArea>
    <c:legend>
      <c:legendPos val="b"/>
      <c:layout>
        <c:manualLayout>
          <c:xMode val="edge"/>
          <c:yMode val="edge"/>
          <c:x val="0.10247738870127518"/>
          <c:y val="0.94144931967958412"/>
          <c:w val="0.78151546303891595"/>
          <c:h val="3.665410736916638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51241157863525"/>
          <c:y val="9.6771751229549036E-2"/>
          <c:w val="0.43176682777821346"/>
          <c:h val="0.83509625035877166"/>
        </c:manualLayout>
      </c:layout>
      <c:barChart>
        <c:barDir val="bar"/>
        <c:grouping val="clustered"/>
        <c:varyColors val="0"/>
        <c:ser>
          <c:idx val="0"/>
          <c:order val="0"/>
          <c:tx>
            <c:strRef>
              <c:f>'１、H28家計・収入・就業 (2)'!$A$60</c:f>
              <c:strCache>
                <c:ptCount val="1"/>
                <c:pt idx="0">
                  <c:v>中央値以上</c:v>
                </c:pt>
              </c:strCache>
            </c:strRef>
          </c:tx>
          <c:spPr>
            <a:solidFill>
              <a:schemeClr val="accent1"/>
            </a:solidFill>
            <a:ln>
              <a:noFill/>
            </a:ln>
            <a:effectLst/>
          </c:spPr>
          <c:invertIfNegative val="0"/>
          <c:dLbls>
            <c:dLbl>
              <c:idx val="9"/>
              <c:layout>
                <c:manualLayout>
                  <c:x val="3.9516828684208142E-3"/>
                  <c:y val="6.5115638366544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(2)'!$B$60:$Q$60</c:f>
              <c:numCache>
                <c:formatCode>0.0</c:formatCode>
                <c:ptCount val="16"/>
                <c:pt idx="0">
                  <c:v>0.4</c:v>
                </c:pt>
                <c:pt idx="1">
                  <c:v>0.8</c:v>
                </c:pt>
                <c:pt idx="2">
                  <c:v>1.1000000000000001</c:v>
                </c:pt>
                <c:pt idx="3">
                  <c:v>2.7</c:v>
                </c:pt>
                <c:pt idx="4">
                  <c:v>3.2</c:v>
                </c:pt>
                <c:pt idx="5">
                  <c:v>0</c:v>
                </c:pt>
                <c:pt idx="6">
                  <c:v>3.6</c:v>
                </c:pt>
                <c:pt idx="7">
                  <c:v>0.1</c:v>
                </c:pt>
                <c:pt idx="8">
                  <c:v>4.3</c:v>
                </c:pt>
                <c:pt idx="9">
                  <c:v>0.2</c:v>
                </c:pt>
                <c:pt idx="10">
                  <c:v>0.9</c:v>
                </c:pt>
                <c:pt idx="11">
                  <c:v>0.4</c:v>
                </c:pt>
                <c:pt idx="12">
                  <c:v>0.3</c:v>
                </c:pt>
                <c:pt idx="13">
                  <c:v>8.3000000000000007</c:v>
                </c:pt>
                <c:pt idx="14">
                  <c:v>70.2</c:v>
                </c:pt>
                <c:pt idx="15">
                  <c:v>16.3</c:v>
                </c:pt>
              </c:numCache>
            </c:numRef>
          </c:val>
          <c:extLst>
            <c:ext xmlns:c16="http://schemas.microsoft.com/office/drawing/2014/chart" uri="{C3380CC4-5D6E-409C-BE32-E72D297353CC}">
              <c16:uniqueId val="{00000000-94A4-4832-A4E3-28ABBC09CD23}"/>
            </c:ext>
          </c:extLst>
        </c:ser>
        <c:ser>
          <c:idx val="1"/>
          <c:order val="1"/>
          <c:tx>
            <c:strRef>
              <c:f>'１、H28家計・収入・就業 (2)'!$A$61</c:f>
              <c:strCache>
                <c:ptCount val="1"/>
                <c:pt idx="0">
                  <c:v>困窮度Ⅲ</c:v>
                </c:pt>
              </c:strCache>
            </c:strRef>
          </c:tx>
          <c:spPr>
            <a:solidFill>
              <a:schemeClr val="accent2"/>
            </a:solidFill>
            <a:ln>
              <a:noFill/>
            </a:ln>
            <a:effectLst/>
          </c:spPr>
          <c:invertIfNegative val="0"/>
          <c:dLbls>
            <c:dLbl>
              <c:idx val="0"/>
              <c:layout>
                <c:manualLayout>
                  <c:x val="2.296417093240983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6-4E0A-84F6-4606DF38004E}"/>
                </c:ext>
              </c:extLst>
            </c:dLbl>
            <c:dLbl>
              <c:idx val="1"/>
              <c:layout>
                <c:manualLayout>
                  <c:x val="1.4315077354876665E-2"/>
                  <c:y val="1.709071873336607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56-4E0A-84F6-4606DF38004E}"/>
                </c:ext>
              </c:extLst>
            </c:dLbl>
            <c:dLbl>
              <c:idx val="2"/>
              <c:layout>
                <c:manualLayout>
                  <c:x val="-5.8300915272785294E-4"/>
                  <c:y val="1.709071873137645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56-4E0A-84F6-4606DF38004E}"/>
                </c:ext>
              </c:extLst>
            </c:dLbl>
            <c:dLbl>
              <c:idx val="3"/>
              <c:layout>
                <c:manualLayout>
                  <c:x val="-1.9553031607906699E-2"/>
                  <c:y val="6.5115638366544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56-4E0A-84F6-4606DF38004E}"/>
                </c:ext>
              </c:extLst>
            </c:dLbl>
            <c:dLbl>
              <c:idx val="4"/>
              <c:layout>
                <c:manualLayout>
                  <c:x val="-4.1205928040240029E-2"/>
                  <c:y val="3.97924304273362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56-4E0A-84F6-4606DF38004E}"/>
                </c:ext>
              </c:extLst>
            </c:dLbl>
            <c:dLbl>
              <c:idx val="5"/>
              <c:layout>
                <c:manualLayout>
                  <c:x val="1.4576617880164433E-2"/>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56-4E0A-84F6-4606DF38004E}"/>
                </c:ext>
              </c:extLst>
            </c:dLbl>
            <c:dLbl>
              <c:idx val="7"/>
              <c:layout>
                <c:manualLayout>
                  <c:x val="1.68953591836443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956-4E0A-84F6-4606DF38004E}"/>
                </c:ext>
              </c:extLst>
            </c:dLbl>
            <c:dLbl>
              <c:idx val="9"/>
              <c:layout>
                <c:manualLayout>
                  <c:x val="6.4117116180349458E-3"/>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956-4E0A-84F6-4606DF38004E}"/>
                </c:ext>
              </c:extLst>
            </c:dLbl>
            <c:dLbl>
              <c:idx val="10"/>
              <c:layout>
                <c:manualLayout>
                  <c:x val="1.39263384405825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956-4E0A-84F6-4606DF38004E}"/>
                </c:ext>
              </c:extLst>
            </c:dLbl>
            <c:dLbl>
              <c:idx val="11"/>
              <c:layout>
                <c:manualLayout>
                  <c:x val="2.0988329498199287E-2"/>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956-4E0A-84F6-4606DF38004E}"/>
                </c:ext>
              </c:extLst>
            </c:dLbl>
            <c:dLbl>
              <c:idx val="12"/>
              <c:layout>
                <c:manualLayout>
                  <c:x val="2.46002874961403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956-4E0A-84F6-4606DF38004E}"/>
                </c:ext>
              </c:extLst>
            </c:dLbl>
            <c:dLbl>
              <c:idx val="15"/>
              <c:layout>
                <c:manualLayout>
                  <c:x val="-8.1010094114901624E-3"/>
                  <c:y val="4.34121346495693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(2)'!$B$61:$Q$61</c:f>
              <c:numCache>
                <c:formatCode>0.0</c:formatCode>
                <c:ptCount val="16"/>
                <c:pt idx="0">
                  <c:v>1.8</c:v>
                </c:pt>
                <c:pt idx="1">
                  <c:v>2</c:v>
                </c:pt>
                <c:pt idx="2">
                  <c:v>5.2</c:v>
                </c:pt>
                <c:pt idx="3">
                  <c:v>11</c:v>
                </c:pt>
                <c:pt idx="4">
                  <c:v>12.2</c:v>
                </c:pt>
                <c:pt idx="5">
                  <c:v>0.1</c:v>
                </c:pt>
                <c:pt idx="6">
                  <c:v>14.4</c:v>
                </c:pt>
                <c:pt idx="7">
                  <c:v>0.6</c:v>
                </c:pt>
                <c:pt idx="8">
                  <c:v>14.6</c:v>
                </c:pt>
                <c:pt idx="9">
                  <c:v>1.6</c:v>
                </c:pt>
                <c:pt idx="10">
                  <c:v>5.3</c:v>
                </c:pt>
                <c:pt idx="11">
                  <c:v>1.7</c:v>
                </c:pt>
                <c:pt idx="12">
                  <c:v>1.4</c:v>
                </c:pt>
                <c:pt idx="13">
                  <c:v>25.1</c:v>
                </c:pt>
                <c:pt idx="14">
                  <c:v>49.8</c:v>
                </c:pt>
                <c:pt idx="15">
                  <c:v>12.6</c:v>
                </c:pt>
              </c:numCache>
            </c:numRef>
          </c:val>
          <c:extLst>
            <c:ext xmlns:c16="http://schemas.microsoft.com/office/drawing/2014/chart" uri="{C3380CC4-5D6E-409C-BE32-E72D297353CC}">
              <c16:uniqueId val="{00000001-94A4-4832-A4E3-28ABBC09CD23}"/>
            </c:ext>
          </c:extLst>
        </c:ser>
        <c:ser>
          <c:idx val="2"/>
          <c:order val="2"/>
          <c:tx>
            <c:strRef>
              <c:f>'１、H28家計・収入・就業 (2)'!$A$62</c:f>
              <c:strCache>
                <c:ptCount val="1"/>
                <c:pt idx="0">
                  <c:v>困窮度Ⅱ</c:v>
                </c:pt>
              </c:strCache>
            </c:strRef>
          </c:tx>
          <c:spPr>
            <a:solidFill>
              <a:schemeClr val="accent3"/>
            </a:solidFill>
            <a:ln>
              <a:noFill/>
            </a:ln>
            <a:effectLst/>
          </c:spPr>
          <c:invertIfNegative val="0"/>
          <c:dLbls>
            <c:dLbl>
              <c:idx val="0"/>
              <c:layout>
                <c:manualLayout>
                  <c:x val="-7.337819077456476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56-4E0A-84F6-4606DF38004E}"/>
                </c:ext>
              </c:extLst>
            </c:dLbl>
            <c:dLbl>
              <c:idx val="1"/>
              <c:layout>
                <c:manualLayout>
                  <c:x val="3.8710775866516701E-2"/>
                  <c:y val="4.3415552793315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56-4E0A-84F6-4606DF38004E}"/>
                </c:ext>
              </c:extLst>
            </c:dLbl>
            <c:dLbl>
              <c:idx val="2"/>
              <c:layout>
                <c:manualLayout>
                  <c:x val="8.9745309534600744E-3"/>
                  <c:y val="1.7090718735355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56-4E0A-84F6-4606DF38004E}"/>
                </c:ext>
              </c:extLst>
            </c:dLbl>
            <c:dLbl>
              <c:idx val="3"/>
              <c:layout>
                <c:manualLayout>
                  <c:x val="-1.7515079259876033E-2"/>
                  <c:y val="2.17069218607216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56-4E0A-84F6-4606DF38004E}"/>
                </c:ext>
              </c:extLst>
            </c:dLbl>
            <c:dLbl>
              <c:idx val="4"/>
              <c:layout>
                <c:manualLayout>
                  <c:x val="-3.7676321573402401E-2"/>
                  <c:y val="3.97924304273362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56-4E0A-84F6-4606DF38004E}"/>
                </c:ext>
              </c:extLst>
            </c:dLbl>
            <c:dLbl>
              <c:idx val="5"/>
              <c:layout>
                <c:manualLayout>
                  <c:x val="4.6250008929684006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56-4E0A-84F6-4606DF38004E}"/>
                </c:ext>
              </c:extLst>
            </c:dLbl>
            <c:dLbl>
              <c:idx val="7"/>
              <c:layout>
                <c:manualLayout>
                  <c:x val="4.92543515342784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956-4E0A-84F6-4606DF38004E}"/>
                </c:ext>
              </c:extLst>
            </c:dLbl>
            <c:dLbl>
              <c:idx val="9"/>
              <c:layout>
                <c:manualLayout>
                  <c:x val="3.0464510260405371E-2"/>
                  <c:y val="2.17052127888488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956-4E0A-84F6-4606DF38004E}"/>
                </c:ext>
              </c:extLst>
            </c:dLbl>
            <c:dLbl>
              <c:idx val="10"/>
              <c:layout>
                <c:manualLayout>
                  <c:x val="-6.21902887899524E-4"/>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956-4E0A-84F6-4606DF38004E}"/>
                </c:ext>
              </c:extLst>
            </c:dLbl>
            <c:dLbl>
              <c:idx val="11"/>
              <c:layout>
                <c:manualLayout>
                  <c:x val="3.7279248287286591E-2"/>
                  <c:y val="2.17052127888496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956-4E0A-84F6-4606DF38004E}"/>
                </c:ext>
              </c:extLst>
            </c:dLbl>
            <c:dLbl>
              <c:idx val="12"/>
              <c:layout>
                <c:manualLayout>
                  <c:x val="2.0928401396046969E-2"/>
                  <c:y val="-2.1705212788846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(2)'!$B$62:$Q$62</c:f>
              <c:numCache>
                <c:formatCode>0.0</c:formatCode>
                <c:ptCount val="16"/>
                <c:pt idx="0">
                  <c:v>3.2</c:v>
                </c:pt>
                <c:pt idx="1">
                  <c:v>4</c:v>
                </c:pt>
                <c:pt idx="2">
                  <c:v>9</c:v>
                </c:pt>
                <c:pt idx="3">
                  <c:v>19.600000000000001</c:v>
                </c:pt>
                <c:pt idx="4">
                  <c:v>20.6</c:v>
                </c:pt>
                <c:pt idx="5">
                  <c:v>0.3</c:v>
                </c:pt>
                <c:pt idx="6">
                  <c:v>23.3</c:v>
                </c:pt>
                <c:pt idx="7">
                  <c:v>1.6</c:v>
                </c:pt>
                <c:pt idx="8">
                  <c:v>23.4</c:v>
                </c:pt>
                <c:pt idx="9">
                  <c:v>3.2</c:v>
                </c:pt>
                <c:pt idx="10">
                  <c:v>10.3</c:v>
                </c:pt>
                <c:pt idx="11">
                  <c:v>3.8</c:v>
                </c:pt>
                <c:pt idx="12">
                  <c:v>3.1</c:v>
                </c:pt>
                <c:pt idx="13">
                  <c:v>36.700000000000003</c:v>
                </c:pt>
                <c:pt idx="14">
                  <c:v>34</c:v>
                </c:pt>
                <c:pt idx="15">
                  <c:v>11.3</c:v>
                </c:pt>
              </c:numCache>
            </c:numRef>
          </c:val>
          <c:extLst>
            <c:ext xmlns:c16="http://schemas.microsoft.com/office/drawing/2014/chart" uri="{C3380CC4-5D6E-409C-BE32-E72D297353CC}">
              <c16:uniqueId val="{00000002-94A4-4832-A4E3-28ABBC09CD23}"/>
            </c:ext>
          </c:extLst>
        </c:ser>
        <c:ser>
          <c:idx val="3"/>
          <c:order val="3"/>
          <c:tx>
            <c:strRef>
              <c:f>'１、H28家計・収入・就業 (2)'!$A$63</c:f>
              <c:strCache>
                <c:ptCount val="1"/>
                <c:pt idx="0">
                  <c:v>困窮度Ⅰ</c:v>
                </c:pt>
              </c:strCache>
            </c:strRef>
          </c:tx>
          <c:spPr>
            <a:solidFill>
              <a:schemeClr val="accent4"/>
            </a:solidFill>
            <a:ln>
              <a:noFill/>
            </a:ln>
            <a:effectLst/>
          </c:spPr>
          <c:invertIfNegative val="0"/>
          <c:dLbls>
            <c:dLbl>
              <c:idx val="0"/>
              <c:layout>
                <c:manualLayout>
                  <c:x val="5.2743079891700698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56-4E0A-84F6-4606DF38004E}"/>
                </c:ext>
              </c:extLst>
            </c:dLbl>
            <c:dLbl>
              <c:idx val="1"/>
              <c:layout>
                <c:manualLayout>
                  <c:x val="3.5444892736634641E-2"/>
                  <c:y val="-8.68208511553924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56-4E0A-84F6-4606DF38004E}"/>
                </c:ext>
              </c:extLst>
            </c:dLbl>
            <c:dLbl>
              <c:idx val="4"/>
              <c:layout>
                <c:manualLayout>
                  <c:x val="-1.7515079259876033E-2"/>
                  <c:y val="-4.3410425577695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56-4E0A-84F6-4606DF38004E}"/>
                </c:ext>
              </c:extLst>
            </c:dLbl>
            <c:dLbl>
              <c:idx val="5"/>
              <c:layout>
                <c:manualLayout>
                  <c:x val="7.288308940082206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56-4E0A-84F6-4606DF38004E}"/>
                </c:ext>
              </c:extLst>
            </c:dLbl>
            <c:dLbl>
              <c:idx val="6"/>
              <c:layout>
                <c:manualLayout>
                  <c:x val="-5.5317408597737969E-2"/>
                  <c:y val="-2.17052127888473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956-4E0A-84F6-4606DF38004E}"/>
                </c:ext>
              </c:extLst>
            </c:dLbl>
            <c:dLbl>
              <c:idx val="7"/>
              <c:layout>
                <c:manualLayout>
                  <c:x val="7.983911487383745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956-4E0A-84F6-4606DF38004E}"/>
                </c:ext>
              </c:extLst>
            </c:dLbl>
            <c:dLbl>
              <c:idx val="8"/>
              <c:layout>
                <c:manualLayout>
                  <c:x val="-4.5236787440974785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956-4E0A-84F6-4606DF38004E}"/>
                </c:ext>
              </c:extLst>
            </c:dLbl>
            <c:dLbl>
              <c:idx val="9"/>
              <c:layout>
                <c:manualLayout>
                  <c:x val="4.72999413418972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956-4E0A-84F6-4606DF38004E}"/>
                </c:ext>
              </c:extLst>
            </c:dLbl>
            <c:dLbl>
              <c:idx val="10"/>
              <c:layout>
                <c:manualLayout>
                  <c:x val="1.7767094788795113E-2"/>
                  <c:y val="-4.3410425577695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956-4E0A-84F6-4606DF38004E}"/>
                </c:ext>
              </c:extLst>
            </c:dLbl>
            <c:dLbl>
              <c:idx val="11"/>
              <c:layout>
                <c:manualLayout>
                  <c:x val="4.02236627897284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956-4E0A-84F6-4606DF38004E}"/>
                </c:ext>
              </c:extLst>
            </c:dLbl>
            <c:dLbl>
              <c:idx val="12"/>
              <c:layout>
                <c:manualLayout>
                  <c:x val="1.9033720868393826E-2"/>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956-4E0A-84F6-4606DF38004E}"/>
                </c:ext>
              </c:extLst>
            </c:dLbl>
            <c:dLbl>
              <c:idx val="13"/>
              <c:layout>
                <c:manualLayout>
                  <c:x val="-2.2555389838257625E-2"/>
                  <c:y val="1.085260639442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956-4E0A-84F6-4606DF38004E}"/>
                </c:ext>
              </c:extLst>
            </c:dLbl>
            <c:dLbl>
              <c:idx val="15"/>
              <c:layout>
                <c:manualLayout>
                  <c:x val="-4.9310707762792665E-2"/>
                  <c:y val="-6.5115638366544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(2)'!$B$63:$Q$63</c:f>
              <c:numCache>
                <c:formatCode>0.0</c:formatCode>
                <c:ptCount val="16"/>
                <c:pt idx="0">
                  <c:v>4.2</c:v>
                </c:pt>
                <c:pt idx="1">
                  <c:v>4.5999999999999996</c:v>
                </c:pt>
                <c:pt idx="2">
                  <c:v>11.1</c:v>
                </c:pt>
                <c:pt idx="3">
                  <c:v>25</c:v>
                </c:pt>
                <c:pt idx="4">
                  <c:v>24.9</c:v>
                </c:pt>
                <c:pt idx="5">
                  <c:v>0.5</c:v>
                </c:pt>
                <c:pt idx="6">
                  <c:v>28.8</c:v>
                </c:pt>
                <c:pt idx="7">
                  <c:v>2</c:v>
                </c:pt>
                <c:pt idx="8">
                  <c:v>27</c:v>
                </c:pt>
                <c:pt idx="9">
                  <c:v>5.2</c:v>
                </c:pt>
                <c:pt idx="10">
                  <c:v>13.3</c:v>
                </c:pt>
                <c:pt idx="11">
                  <c:v>6.5</c:v>
                </c:pt>
                <c:pt idx="12">
                  <c:v>5.3</c:v>
                </c:pt>
                <c:pt idx="13">
                  <c:v>41</c:v>
                </c:pt>
                <c:pt idx="14">
                  <c:v>28.4</c:v>
                </c:pt>
                <c:pt idx="15">
                  <c:v>12.3</c:v>
                </c:pt>
              </c:numCache>
            </c:numRef>
          </c:val>
          <c:extLst>
            <c:ext xmlns:c16="http://schemas.microsoft.com/office/drawing/2014/chart" uri="{C3380CC4-5D6E-409C-BE32-E72D297353CC}">
              <c16:uniqueId val="{00000003-94A4-4832-A4E3-28ABBC09CD23}"/>
            </c:ext>
          </c:extLst>
        </c:ser>
        <c:dLbls>
          <c:dLblPos val="inEnd"/>
          <c:showLegendKey val="0"/>
          <c:showVal val="1"/>
          <c:showCatName val="0"/>
          <c:showSerName val="0"/>
          <c:showPercent val="0"/>
          <c:showBubbleSize val="0"/>
        </c:dLbls>
        <c:gapWidth val="182"/>
        <c:axId val="520569775"/>
        <c:axId val="520568943"/>
      </c:barChart>
      <c:catAx>
        <c:axId val="520569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20568943"/>
        <c:crosses val="autoZero"/>
        <c:auto val="1"/>
        <c:lblAlgn val="ctr"/>
        <c:lblOffset val="100"/>
        <c:noMultiLvlLbl val="0"/>
      </c:catAx>
      <c:valAx>
        <c:axId val="520568943"/>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0569775"/>
        <c:crosses val="autoZero"/>
        <c:crossBetween val="between"/>
        <c:majorUnit val="20"/>
      </c:valAx>
      <c:spPr>
        <a:noFill/>
        <a:ln>
          <a:noFill/>
        </a:ln>
        <a:effectLst/>
      </c:spPr>
    </c:plotArea>
    <c:legend>
      <c:legendPos val="b"/>
      <c:layout>
        <c:manualLayout>
          <c:xMode val="edge"/>
          <c:yMode val="edge"/>
          <c:x val="0.35961198204593836"/>
          <c:y val="0.94116094373962067"/>
          <c:w val="0.39509651026538656"/>
          <c:h val="3.770561973352180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'１、家計・収入・就業'!$B$68</c:f>
              <c:strCache>
                <c:ptCount val="1"/>
                <c:pt idx="0">
                  <c:v>正規群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'１、家計・収入・就業'!$B$69:$B$72</c:f>
              <c:numCache>
                <c:formatCode>0.0%</c:formatCode>
                <c:ptCount val="4"/>
                <c:pt idx="0">
                  <c:v>0.9105084334425434</c:v>
                </c:pt>
                <c:pt idx="1">
                  <c:v>0.85507246376811596</c:v>
                </c:pt>
                <c:pt idx="2">
                  <c:v>0.69131455399061037</c:v>
                </c:pt>
                <c:pt idx="3">
                  <c:v>0.42924326635314236</c:v>
                </c:pt>
              </c:numCache>
            </c:numRef>
          </c:val>
          <c:extLst>
            <c:ext xmlns:c16="http://schemas.microsoft.com/office/drawing/2014/chart" uri="{C3380CC4-5D6E-409C-BE32-E72D297353CC}">
              <c16:uniqueId val="{00000000-CD5F-4359-B4B0-B26F0252810E}"/>
            </c:ext>
          </c:extLst>
        </c:ser>
        <c:ser>
          <c:idx val="1"/>
          <c:order val="1"/>
          <c:tx>
            <c:strRef>
              <c:f>'１、家計・収入・就業'!$C$68</c:f>
              <c:strCache>
                <c:ptCount val="1"/>
                <c:pt idx="0">
                  <c:v>自営群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'１、家計・収入・就業'!$C$69:$C$72</c:f>
              <c:numCache>
                <c:formatCode>0.0%</c:formatCode>
                <c:ptCount val="4"/>
                <c:pt idx="0">
                  <c:v>7.7053755612182986E-2</c:v>
                </c:pt>
                <c:pt idx="1">
                  <c:v>0.10624543843186321</c:v>
                </c:pt>
                <c:pt idx="2">
                  <c:v>0.16373239436619719</c:v>
                </c:pt>
                <c:pt idx="3">
                  <c:v>0.20692603676784951</c:v>
                </c:pt>
              </c:numCache>
            </c:numRef>
          </c:val>
          <c:extLst>
            <c:ext xmlns:c16="http://schemas.microsoft.com/office/drawing/2014/chart" uri="{C3380CC4-5D6E-409C-BE32-E72D297353CC}">
              <c16:uniqueId val="{00000001-CD5F-4359-B4B0-B26F0252810E}"/>
            </c:ext>
          </c:extLst>
        </c:ser>
        <c:ser>
          <c:idx val="2"/>
          <c:order val="2"/>
          <c:tx>
            <c:strRef>
              <c:f>'１、家計・収入・就業'!$D$68</c:f>
              <c:strCache>
                <c:ptCount val="1"/>
                <c:pt idx="0">
                  <c:v>非正規群</c:v>
                </c:pt>
              </c:strCache>
            </c:strRef>
          </c:tx>
          <c:spPr>
            <a:solidFill>
              <a:schemeClr val="accent3"/>
            </a:solidFill>
            <a:ln>
              <a:noFill/>
            </a:ln>
            <a:effectLst/>
          </c:spPr>
          <c:invertIfNegative val="0"/>
          <c:dLbls>
            <c:dLbl>
              <c:idx val="0"/>
              <c:layout>
                <c:manualLayout>
                  <c:x val="3.056204564525631E-3"/>
                  <c:y val="-5.75205472124296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E2-4F03-A7D3-9572A90E0472}"/>
                </c:ext>
              </c:extLst>
            </c:dLbl>
            <c:dLbl>
              <c:idx val="1"/>
              <c:layout>
                <c:manualLayout>
                  <c:x val="3.0562045645257433E-3"/>
                  <c:y val="-5.28242242741867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E2-4F03-A7D3-9572A90E04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'１、家計・収入・就業'!$D$69:$D$72</c:f>
              <c:numCache>
                <c:formatCode>0.0%</c:formatCode>
                <c:ptCount val="4"/>
                <c:pt idx="0">
                  <c:v>8.7368037859483078E-3</c:v>
                </c:pt>
                <c:pt idx="1">
                  <c:v>3.3051819414033991E-2</c:v>
                </c:pt>
                <c:pt idx="2">
                  <c:v>0.12089201877934272</c:v>
                </c:pt>
                <c:pt idx="3">
                  <c:v>0.30076955964087215</c:v>
                </c:pt>
              </c:numCache>
            </c:numRef>
          </c:val>
          <c:extLst>
            <c:ext xmlns:c16="http://schemas.microsoft.com/office/drawing/2014/chart" uri="{C3380CC4-5D6E-409C-BE32-E72D297353CC}">
              <c16:uniqueId val="{00000002-CD5F-4359-B4B0-B26F0252810E}"/>
            </c:ext>
          </c:extLst>
        </c:ser>
        <c:ser>
          <c:idx val="3"/>
          <c:order val="3"/>
          <c:tx>
            <c:strRef>
              <c:f>'１、家計・収入・就業'!$E$68</c:f>
              <c:strCache>
                <c:ptCount val="1"/>
                <c:pt idx="0">
                  <c:v>無業</c:v>
                </c:pt>
              </c:strCache>
            </c:strRef>
          </c:tx>
          <c:spPr>
            <a:solidFill>
              <a:schemeClr val="accent4"/>
            </a:solidFill>
            <a:ln>
              <a:noFill/>
            </a:ln>
            <a:effectLst/>
          </c:spPr>
          <c:invertIfNegative val="0"/>
          <c:dLbls>
            <c:dLbl>
              <c:idx val="0"/>
              <c:layout>
                <c:manualLayout>
                  <c:x val="6.1124091290514866E-3"/>
                  <c:y val="5.28242242741868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E2-4F03-A7D3-9572A90E0472}"/>
                </c:ext>
              </c:extLst>
            </c:dLbl>
            <c:dLbl>
              <c:idx val="1"/>
              <c:layout>
                <c:manualLayout>
                  <c:x val="6.1124091290515985E-3"/>
                  <c:y val="5.8693582526874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E2-4F03-A7D3-9572A90E0472}"/>
                </c:ext>
              </c:extLst>
            </c:dLbl>
            <c:dLbl>
              <c:idx val="2"/>
              <c:layout>
                <c:manualLayout>
                  <c:x val="-1.1205953951124774E-16"/>
                  <c:y val="6.45634029337548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E2-4F03-A7D3-9572A90E0472}"/>
                </c:ext>
              </c:extLst>
            </c:dLbl>
            <c:dLbl>
              <c:idx val="3"/>
              <c:layout>
                <c:manualLayout>
                  <c:x val="6.1124091290514866E-3"/>
                  <c:y val="2.93467912634371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E2-4F03-A7D3-9572A90E04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'１、家計・収入・就業'!$E$69:$E$72</c:f>
              <c:numCache>
                <c:formatCode>0.0%</c:formatCode>
                <c:ptCount val="4"/>
                <c:pt idx="0">
                  <c:v>1.8201674554058974E-3</c:v>
                </c:pt>
                <c:pt idx="1">
                  <c:v>4.1705765822124905E-3</c:v>
                </c:pt>
                <c:pt idx="2">
                  <c:v>1.8779342723004695E-2</c:v>
                </c:pt>
                <c:pt idx="3">
                  <c:v>5.3441641727233861E-2</c:v>
                </c:pt>
              </c:numCache>
            </c:numRef>
          </c:val>
          <c:extLst>
            <c:ext xmlns:c16="http://schemas.microsoft.com/office/drawing/2014/chart" uri="{C3380CC4-5D6E-409C-BE32-E72D297353CC}">
              <c16:uniqueId val="{00000003-CD5F-4359-B4B0-B26F0252810E}"/>
            </c:ext>
          </c:extLst>
        </c:ser>
        <c:ser>
          <c:idx val="4"/>
          <c:order val="4"/>
          <c:tx>
            <c:strRef>
              <c:f>'１、家計・収入・就業'!$F$68</c:f>
              <c:strCache>
                <c:ptCount val="1"/>
                <c:pt idx="0">
                  <c:v>その他</c:v>
                </c:pt>
              </c:strCache>
            </c:strRef>
          </c:tx>
          <c:spPr>
            <a:solidFill>
              <a:schemeClr val="accent5"/>
            </a:solidFill>
            <a:ln>
              <a:noFill/>
            </a:ln>
            <a:effectLst/>
          </c:spPr>
          <c:invertIfNegative val="0"/>
          <c:dLbls>
            <c:dLbl>
              <c:idx val="0"/>
              <c:layout>
                <c:manualLayout>
                  <c:x val="2.9835053992546007E-2"/>
                  <c:y val="1.2941767224197998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E2-4F03-A7D3-9572A90E0472}"/>
                </c:ext>
              </c:extLst>
            </c:dLbl>
            <c:dLbl>
              <c:idx val="1"/>
              <c:layout>
                <c:manualLayout>
                  <c:x val="2.7505841080731577E-2"/>
                  <c:y val="5.86935825268748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E2-4F03-A7D3-9572A90E0472}"/>
                </c:ext>
              </c:extLst>
            </c:dLbl>
            <c:dLbl>
              <c:idx val="2"/>
              <c:layout>
                <c:manualLayout>
                  <c:x val="2.99368472626875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E2-4F03-A7D3-9572A90E0472}"/>
                </c:ext>
              </c:extLst>
            </c:dLbl>
            <c:dLbl>
              <c:idx val="3"/>
              <c:layout>
                <c:manualLayout>
                  <c:x val="2.4449636516205835E-2"/>
                  <c:y val="-1.1738254351181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E2-4F03-A7D3-9572A90E04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'１、家計・収入・就業'!$F$69:$F$72</c:f>
              <c:numCache>
                <c:formatCode>0.0%</c:formatCode>
                <c:ptCount val="4"/>
                <c:pt idx="0">
                  <c:v>1.8808397039194273E-3</c:v>
                </c:pt>
                <c:pt idx="1">
                  <c:v>1.4597018037743718E-3</c:v>
                </c:pt>
                <c:pt idx="2">
                  <c:v>5.2816901408450703E-3</c:v>
                </c:pt>
                <c:pt idx="3">
                  <c:v>9.6194955109020954E-3</c:v>
                </c:pt>
              </c:numCache>
            </c:numRef>
          </c:val>
          <c:extLst>
            <c:ext xmlns:c16="http://schemas.microsoft.com/office/drawing/2014/chart" uri="{C3380CC4-5D6E-409C-BE32-E72D297353CC}">
              <c16:uniqueId val="{00000004-CD5F-4359-B4B0-B26F0252810E}"/>
            </c:ext>
          </c:extLst>
        </c:ser>
        <c:dLbls>
          <c:dLblPos val="ctr"/>
          <c:showLegendKey val="0"/>
          <c:showVal val="1"/>
          <c:showCatName val="0"/>
          <c:showSerName val="0"/>
          <c:showPercent val="0"/>
          <c:showBubbleSize val="0"/>
        </c:dLbls>
        <c:gapWidth val="150"/>
        <c:overlap val="100"/>
        <c:axId val="2027582159"/>
        <c:axId val="584353119"/>
      </c:barChart>
      <c:catAx>
        <c:axId val="20275821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4353119"/>
        <c:crosses val="autoZero"/>
        <c:auto val="1"/>
        <c:lblAlgn val="ctr"/>
        <c:lblOffset val="100"/>
        <c:noMultiLvlLbl val="0"/>
      </c:catAx>
      <c:valAx>
        <c:axId val="5843531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27582159"/>
        <c:crosses val="autoZero"/>
        <c:crossBetween val="between"/>
      </c:valAx>
      <c:spPr>
        <a:noFill/>
        <a:ln>
          <a:noFill/>
        </a:ln>
        <a:effectLst/>
      </c:spPr>
    </c:plotArea>
    <c:legend>
      <c:legendPos val="b"/>
      <c:layout>
        <c:manualLayout>
          <c:xMode val="edge"/>
          <c:yMode val="edge"/>
          <c:x val="0.15237369633022024"/>
          <c:y val="0.88790938901792849"/>
          <c:w val="0.74415163972594267"/>
          <c:h val="7.92187141405199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'１、家計・収入・就業'!$B$77</c:f>
              <c:strCache>
                <c:ptCount val="1"/>
                <c:pt idx="0">
                  <c:v>ふたり親世帯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'１、家計・収入・就業'!$B$78:$B$82</c:f>
              <c:numCache>
                <c:formatCode>0.0%</c:formatCode>
                <c:ptCount val="5"/>
                <c:pt idx="0">
                  <c:v>0.9032538230093986</c:v>
                </c:pt>
                <c:pt idx="1">
                  <c:v>0.89716724873884357</c:v>
                </c:pt>
                <c:pt idx="2">
                  <c:v>0.31620243232640249</c:v>
                </c:pt>
                <c:pt idx="3">
                  <c:v>0.3089770354906054</c:v>
                </c:pt>
                <c:pt idx="4">
                  <c:v>0.65942028985507251</c:v>
                </c:pt>
              </c:numCache>
            </c:numRef>
          </c:val>
          <c:extLst>
            <c:ext xmlns:c16="http://schemas.microsoft.com/office/drawing/2014/chart" uri="{C3380CC4-5D6E-409C-BE32-E72D297353CC}">
              <c16:uniqueId val="{00000000-8A4E-421C-BD4E-822CDC424BF9}"/>
            </c:ext>
          </c:extLst>
        </c:ser>
        <c:ser>
          <c:idx val="1"/>
          <c:order val="1"/>
          <c:tx>
            <c:strRef>
              <c:f>'１、家計・収入・就業'!$C$77</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'１、家計・収入・就業'!$C$78:$C$82</c:f>
              <c:numCache>
                <c:formatCode>0.0%</c:formatCode>
                <c:ptCount val="5"/>
                <c:pt idx="0">
                  <c:v>5.9927417103508171E-2</c:v>
                </c:pt>
                <c:pt idx="1">
                  <c:v>5.7431121459060923E-2</c:v>
                </c:pt>
                <c:pt idx="2">
                  <c:v>0.61318163985876817</c:v>
                </c:pt>
                <c:pt idx="3">
                  <c:v>0.59707724425887265</c:v>
                </c:pt>
                <c:pt idx="4">
                  <c:v>0.2391304347826087</c:v>
                </c:pt>
              </c:numCache>
            </c:numRef>
          </c:val>
          <c:extLst>
            <c:ext xmlns:c16="http://schemas.microsoft.com/office/drawing/2014/chart" uri="{C3380CC4-5D6E-409C-BE32-E72D297353CC}">
              <c16:uniqueId val="{00000001-8A4E-421C-BD4E-822CDC424BF9}"/>
            </c:ext>
          </c:extLst>
        </c:ser>
        <c:ser>
          <c:idx val="2"/>
          <c:order val="2"/>
          <c:tx>
            <c:strRef>
              <c:f>'１、家計・収入・就業'!$D$77</c:f>
              <c:strCache>
                <c:ptCount val="1"/>
                <c:pt idx="0">
                  <c:v>父子世帯</c:v>
                </c:pt>
              </c:strCache>
            </c:strRef>
          </c:tx>
          <c:spPr>
            <a:solidFill>
              <a:schemeClr val="accent3"/>
            </a:solidFill>
            <a:ln>
              <a:noFill/>
            </a:ln>
            <a:effectLst/>
          </c:spPr>
          <c:invertIfNegative val="0"/>
          <c:dLbls>
            <c:dLbl>
              <c:idx val="0"/>
              <c:layout>
                <c:manualLayout>
                  <c:x val="6.1480250800695548E-3"/>
                  <c:y val="5.2115713297919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C2-4B2D-8139-54AA1195B58F}"/>
                </c:ext>
              </c:extLst>
            </c:dLbl>
            <c:dLbl>
              <c:idx val="1"/>
              <c:layout>
                <c:manualLayout>
                  <c:x val="6.1480250800694421E-3"/>
                  <c:y val="4.16925706383354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C2-4B2D-8139-54AA1195B5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'１、家計・収入・就業'!$D$78:$D$82</c:f>
              <c:numCache>
                <c:formatCode>0.0%</c:formatCode>
                <c:ptCount val="5"/>
                <c:pt idx="0">
                  <c:v>1.8145724122956668E-2</c:v>
                </c:pt>
                <c:pt idx="1">
                  <c:v>2.1924718665114473E-2</c:v>
                </c:pt>
                <c:pt idx="2">
                  <c:v>1.6869360533542564E-2</c:v>
                </c:pt>
                <c:pt idx="3">
                  <c:v>3.5490605427974949E-2</c:v>
                </c:pt>
                <c:pt idx="4">
                  <c:v>5.7971014492753624E-2</c:v>
                </c:pt>
              </c:numCache>
            </c:numRef>
          </c:val>
          <c:extLst>
            <c:ext xmlns:c16="http://schemas.microsoft.com/office/drawing/2014/chart" uri="{C3380CC4-5D6E-409C-BE32-E72D297353CC}">
              <c16:uniqueId val="{00000002-8A4E-421C-BD4E-822CDC424BF9}"/>
            </c:ext>
          </c:extLst>
        </c:ser>
        <c:ser>
          <c:idx val="3"/>
          <c:order val="3"/>
          <c:tx>
            <c:strRef>
              <c:f>'１、家計・収入・就業'!$E$77</c:f>
              <c:strCache>
                <c:ptCount val="1"/>
                <c:pt idx="0">
                  <c:v>その他世帯</c:v>
                </c:pt>
              </c:strCache>
            </c:strRef>
          </c:tx>
          <c:spPr>
            <a:solidFill>
              <a:schemeClr val="accent4"/>
            </a:solidFill>
            <a:ln>
              <a:noFill/>
            </a:ln>
            <a:effectLst/>
          </c:spPr>
          <c:invertIfNegative val="0"/>
          <c:dLbls>
            <c:dLbl>
              <c:idx val="0"/>
              <c:layout>
                <c:manualLayout>
                  <c:x val="3.5384546866346775E-2"/>
                  <c:y val="5.21157132979192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C2-4B2D-8139-54AA1195B58F}"/>
                </c:ext>
              </c:extLst>
            </c:dLbl>
            <c:dLbl>
              <c:idx val="1"/>
              <c:layout>
                <c:manualLayout>
                  <c:x val="3.725557969583251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C2-4B2D-8139-54AA1195B58F}"/>
                </c:ext>
              </c:extLst>
            </c:dLbl>
            <c:dLbl>
              <c:idx val="2"/>
              <c:layout>
                <c:manualLayout>
                  <c:x val="4.30361755604867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C2-4B2D-8139-54AA1195B58F}"/>
                </c:ext>
              </c:extLst>
            </c:dLbl>
            <c:dLbl>
              <c:idx val="3"/>
              <c:layout>
                <c:manualLayout>
                  <c:x val="4.30361755604868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C2-4B2D-8139-54AA1195B58F}"/>
                </c:ext>
              </c:extLst>
            </c:dLbl>
            <c:dLbl>
              <c:idx val="4"/>
              <c:layout>
                <c:manualLayout>
                  <c:x val="3.6888150480417214E-2"/>
                  <c:y val="9.55443706427958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C2-4B2D-8139-54AA1195B5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'１、家計・収入・就業'!$E$78:$E$82</c:f>
              <c:numCache>
                <c:formatCode>0.0%</c:formatCode>
                <c:ptCount val="5"/>
                <c:pt idx="0">
                  <c:v>1.8673035764136606E-2</c:v>
                </c:pt>
                <c:pt idx="1">
                  <c:v>2.3476911136980985E-2</c:v>
                </c:pt>
                <c:pt idx="2">
                  <c:v>5.3746567281286781E-2</c:v>
                </c:pt>
                <c:pt idx="3">
                  <c:v>5.845511482254697E-2</c:v>
                </c:pt>
                <c:pt idx="4">
                  <c:v>4.3478260869565216E-2</c:v>
                </c:pt>
              </c:numCache>
            </c:numRef>
          </c:val>
          <c:extLst>
            <c:ext xmlns:c16="http://schemas.microsoft.com/office/drawing/2014/chart" uri="{C3380CC4-5D6E-409C-BE32-E72D297353CC}">
              <c16:uniqueId val="{00000003-8A4E-421C-BD4E-822CDC424BF9}"/>
            </c:ext>
          </c:extLst>
        </c:ser>
        <c:dLbls>
          <c:dLblPos val="ctr"/>
          <c:showLegendKey val="0"/>
          <c:showVal val="1"/>
          <c:showCatName val="0"/>
          <c:showSerName val="0"/>
          <c:showPercent val="0"/>
          <c:showBubbleSize val="0"/>
        </c:dLbls>
        <c:gapWidth val="150"/>
        <c:overlap val="100"/>
        <c:axId val="77845023"/>
        <c:axId val="77845439"/>
      </c:barChart>
      <c:catAx>
        <c:axId val="778450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7845439"/>
        <c:crosses val="autoZero"/>
        <c:auto val="1"/>
        <c:lblAlgn val="ctr"/>
        <c:lblOffset val="100"/>
        <c:noMultiLvlLbl val="0"/>
      </c:catAx>
      <c:valAx>
        <c:axId val="778454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7845023"/>
        <c:crosses val="autoZero"/>
        <c:crossBetween val="between"/>
      </c:valAx>
      <c:spPr>
        <a:noFill/>
        <a:ln>
          <a:noFill/>
        </a:ln>
        <a:effectLst/>
      </c:spPr>
    </c:plotArea>
    <c:legend>
      <c:legendPos val="b"/>
      <c:layout>
        <c:manualLayout>
          <c:xMode val="edge"/>
          <c:yMode val="edge"/>
          <c:x val="0.20324039649436706"/>
          <c:y val="0.89337412311208775"/>
          <c:w val="0.59351896496303436"/>
          <c:h val="2.845230694103332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4954146281319"/>
          <c:y val="0.14176751319290712"/>
          <c:w val="0.79168799072726337"/>
          <c:h val="0.67324014532321119"/>
        </c:manualLayout>
      </c:layout>
      <c:barChart>
        <c:barDir val="bar"/>
        <c:grouping val="percentStacked"/>
        <c:varyColors val="0"/>
        <c:ser>
          <c:idx val="0"/>
          <c:order val="0"/>
          <c:tx>
            <c:strRef>
              <c:f>'１、H28家計・収入・就業 (2)'!$B$68</c:f>
              <c:strCache>
                <c:ptCount val="1"/>
                <c:pt idx="0">
                  <c:v>正規群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(2)'!$B$69:$B$72</c:f>
              <c:numCache>
                <c:formatCode>0.0%</c:formatCode>
                <c:ptCount val="4"/>
                <c:pt idx="0">
                  <c:v>0.90200000000000002</c:v>
                </c:pt>
                <c:pt idx="1">
                  <c:v>0.79800000000000004</c:v>
                </c:pt>
                <c:pt idx="2">
                  <c:v>0.56899999999999995</c:v>
                </c:pt>
                <c:pt idx="3">
                  <c:v>0.35499999999999998</c:v>
                </c:pt>
              </c:numCache>
            </c:numRef>
          </c:val>
          <c:extLst>
            <c:ext xmlns:c16="http://schemas.microsoft.com/office/drawing/2014/chart" uri="{C3380CC4-5D6E-409C-BE32-E72D297353CC}">
              <c16:uniqueId val="{00000000-8A61-44FD-89EC-B98A2106598A}"/>
            </c:ext>
          </c:extLst>
        </c:ser>
        <c:ser>
          <c:idx val="1"/>
          <c:order val="1"/>
          <c:tx>
            <c:strRef>
              <c:f>'１、H28家計・収入・就業 (2)'!$C$68</c:f>
              <c:strCache>
                <c:ptCount val="1"/>
                <c:pt idx="0">
                  <c:v>自営群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(2)'!$C$69:$C$72</c:f>
              <c:numCache>
                <c:formatCode>0.0%</c:formatCode>
                <c:ptCount val="4"/>
                <c:pt idx="0">
                  <c:v>8.2000000000000003E-2</c:v>
                </c:pt>
                <c:pt idx="1">
                  <c:v>0.13100000000000001</c:v>
                </c:pt>
                <c:pt idx="2">
                  <c:v>0.21199999999999999</c:v>
                </c:pt>
                <c:pt idx="3">
                  <c:v>0.23200000000000001</c:v>
                </c:pt>
              </c:numCache>
            </c:numRef>
          </c:val>
          <c:extLst>
            <c:ext xmlns:c16="http://schemas.microsoft.com/office/drawing/2014/chart" uri="{C3380CC4-5D6E-409C-BE32-E72D297353CC}">
              <c16:uniqueId val="{00000001-8A61-44FD-89EC-B98A2106598A}"/>
            </c:ext>
          </c:extLst>
        </c:ser>
        <c:ser>
          <c:idx val="2"/>
          <c:order val="2"/>
          <c:tx>
            <c:strRef>
              <c:f>'１、H28家計・収入・就業 (2)'!$D$68</c:f>
              <c:strCache>
                <c:ptCount val="1"/>
                <c:pt idx="0">
                  <c:v>非正規群</c:v>
                </c:pt>
              </c:strCache>
            </c:strRef>
          </c:tx>
          <c:spPr>
            <a:solidFill>
              <a:schemeClr val="accent3"/>
            </a:solidFill>
            <a:ln>
              <a:noFill/>
            </a:ln>
            <a:effectLst/>
          </c:spPr>
          <c:invertIfNegative val="0"/>
          <c:dLbls>
            <c:dLbl>
              <c:idx val="0"/>
              <c:layout>
                <c:manualLayout>
                  <c:x val="-2.8784648670897073E-2"/>
                  <c:y val="8.39547573986632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4E-401E-AF80-5E7C80D80BC7}"/>
                </c:ext>
              </c:extLst>
            </c:dLbl>
            <c:dLbl>
              <c:idx val="1"/>
              <c:layout>
                <c:manualLayout>
                  <c:x val="0"/>
                  <c:y val="3.95077551467989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B1-40AB-AAA4-B5C7195985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(2)'!$D$69:$D$72</c:f>
              <c:numCache>
                <c:formatCode>0.0%</c:formatCode>
                <c:ptCount val="4"/>
                <c:pt idx="0">
                  <c:v>8.0000000000000002E-3</c:v>
                </c:pt>
                <c:pt idx="1">
                  <c:v>5.2999999999999999E-2</c:v>
                </c:pt>
                <c:pt idx="2">
                  <c:v>0.17899999999999999</c:v>
                </c:pt>
                <c:pt idx="3">
                  <c:v>0.33700000000000002</c:v>
                </c:pt>
              </c:numCache>
            </c:numRef>
          </c:val>
          <c:extLst>
            <c:ext xmlns:c16="http://schemas.microsoft.com/office/drawing/2014/chart" uri="{C3380CC4-5D6E-409C-BE32-E72D297353CC}">
              <c16:uniqueId val="{00000002-8A61-44FD-89EC-B98A2106598A}"/>
            </c:ext>
          </c:extLst>
        </c:ser>
        <c:ser>
          <c:idx val="3"/>
          <c:order val="3"/>
          <c:tx>
            <c:strRef>
              <c:f>'１、H28家計・収入・就業 (2)'!$E$68</c:f>
              <c:strCache>
                <c:ptCount val="1"/>
                <c:pt idx="0">
                  <c:v>無業</c:v>
                </c:pt>
              </c:strCache>
            </c:strRef>
          </c:tx>
          <c:spPr>
            <a:solidFill>
              <a:schemeClr val="accent4"/>
            </a:solidFill>
            <a:ln>
              <a:noFill/>
            </a:ln>
            <a:effectLst/>
          </c:spPr>
          <c:invertIfNegative val="0"/>
          <c:dLbls>
            <c:dLbl>
              <c:idx val="0"/>
              <c:layout>
                <c:manualLayout>
                  <c:x val="2.014925406962792E-2"/>
                  <c:y val="4.9385082789356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4E-401E-AF80-5E7C80D80BC7}"/>
                </c:ext>
              </c:extLst>
            </c:dLbl>
            <c:dLbl>
              <c:idx val="1"/>
              <c:layout>
                <c:manualLayout>
                  <c:x val="2.878464867089728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4E-401E-AF80-5E7C80D80B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(2)'!$E$69:$E$72</c:f>
              <c:numCache>
                <c:formatCode>0.0%</c:formatCode>
                <c:ptCount val="4"/>
                <c:pt idx="0">
                  <c:v>2E-3</c:v>
                </c:pt>
                <c:pt idx="1">
                  <c:v>1.2E-2</c:v>
                </c:pt>
                <c:pt idx="2">
                  <c:v>0.03</c:v>
                </c:pt>
                <c:pt idx="3">
                  <c:v>0.06</c:v>
                </c:pt>
              </c:numCache>
            </c:numRef>
          </c:val>
          <c:extLst>
            <c:ext xmlns:c16="http://schemas.microsoft.com/office/drawing/2014/chart" uri="{C3380CC4-5D6E-409C-BE32-E72D297353CC}">
              <c16:uniqueId val="{00000003-8A61-44FD-89EC-B98A2106598A}"/>
            </c:ext>
          </c:extLst>
        </c:ser>
        <c:ser>
          <c:idx val="4"/>
          <c:order val="4"/>
          <c:tx>
            <c:strRef>
              <c:f>'１、H28家計・収入・就業 (2)'!$F$68</c:f>
              <c:strCache>
                <c:ptCount val="1"/>
                <c:pt idx="0">
                  <c:v>その他</c:v>
                </c:pt>
              </c:strCache>
            </c:strRef>
          </c:tx>
          <c:spPr>
            <a:solidFill>
              <a:schemeClr val="accent5"/>
            </a:solidFill>
            <a:ln>
              <a:noFill/>
            </a:ln>
            <a:effectLst/>
          </c:spPr>
          <c:invertIfNegative val="0"/>
          <c:dLbls>
            <c:dLbl>
              <c:idx val="0"/>
              <c:layout>
                <c:manualLayout>
                  <c:x val="2.8243406615573539E-2"/>
                  <c:y val="-4.44462245401487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4E-401E-AF80-5E7C80D80BC7}"/>
                </c:ext>
              </c:extLst>
            </c:dLbl>
            <c:dLbl>
              <c:idx val="1"/>
              <c:layout>
                <c:manualLayout>
                  <c:x val="1.7270789202538096E-2"/>
                  <c:y val="-6.4200102113548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4E-401E-AF80-5E7C80D80BC7}"/>
                </c:ext>
              </c:extLst>
            </c:dLbl>
            <c:dLbl>
              <c:idx val="2"/>
              <c:layout>
                <c:manualLayout>
                  <c:x val="2.8784648670897178E-2"/>
                  <c:y val="-3.95069774350834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4E-401E-AF80-5E7C80D80BC7}"/>
                </c:ext>
              </c:extLst>
            </c:dLbl>
            <c:dLbl>
              <c:idx val="3"/>
              <c:layout>
                <c:manualLayout>
                  <c:x val="3.1663113537987002E-2"/>
                  <c:y val="-2.96304275042415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4E-401E-AF80-5E7C80D80B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(2)'!$F$69:$F$72</c:f>
              <c:numCache>
                <c:formatCode>0.0%</c:formatCode>
                <c:ptCount val="4"/>
                <c:pt idx="0">
                  <c:v>5.0000000000000001E-3</c:v>
                </c:pt>
                <c:pt idx="1">
                  <c:v>6.0000000000000001E-3</c:v>
                </c:pt>
                <c:pt idx="2">
                  <c:v>8.9999999999999993E-3</c:v>
                </c:pt>
                <c:pt idx="3">
                  <c:v>1.6E-2</c:v>
                </c:pt>
              </c:numCache>
            </c:numRef>
          </c:val>
          <c:extLst>
            <c:ext xmlns:c16="http://schemas.microsoft.com/office/drawing/2014/chart" uri="{C3380CC4-5D6E-409C-BE32-E72D297353CC}">
              <c16:uniqueId val="{00000004-8A61-44FD-89EC-B98A2106598A}"/>
            </c:ext>
          </c:extLst>
        </c:ser>
        <c:dLbls>
          <c:dLblPos val="ctr"/>
          <c:showLegendKey val="0"/>
          <c:showVal val="1"/>
          <c:showCatName val="0"/>
          <c:showSerName val="0"/>
          <c:showPercent val="0"/>
          <c:showBubbleSize val="0"/>
        </c:dLbls>
        <c:gapWidth val="150"/>
        <c:overlap val="100"/>
        <c:axId val="2027582159"/>
        <c:axId val="584353119"/>
      </c:barChart>
      <c:catAx>
        <c:axId val="20275821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4353119"/>
        <c:crosses val="autoZero"/>
        <c:auto val="1"/>
        <c:lblAlgn val="ctr"/>
        <c:lblOffset val="100"/>
        <c:noMultiLvlLbl val="0"/>
      </c:catAx>
      <c:valAx>
        <c:axId val="5843531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2758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(2)'!$B$77</c:f>
              <c:strCache>
                <c:ptCount val="1"/>
                <c:pt idx="0">
                  <c:v>ふたり親世帯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(2)'!$B$78:$B$82</c:f>
              <c:numCache>
                <c:formatCode>0.0%</c:formatCode>
                <c:ptCount val="5"/>
                <c:pt idx="0">
                  <c:v>0.89400000000000002</c:v>
                </c:pt>
                <c:pt idx="1">
                  <c:v>0.89100000000000001</c:v>
                </c:pt>
                <c:pt idx="2">
                  <c:v>0.312</c:v>
                </c:pt>
                <c:pt idx="3">
                  <c:v>0.26400000000000001</c:v>
                </c:pt>
                <c:pt idx="4">
                  <c:v>0.63400000000000001</c:v>
                </c:pt>
              </c:numCache>
            </c:numRef>
          </c:val>
          <c:extLst>
            <c:ext xmlns:c16="http://schemas.microsoft.com/office/drawing/2014/chart" uri="{C3380CC4-5D6E-409C-BE32-E72D297353CC}">
              <c16:uniqueId val="{00000000-63BA-4FA3-8A6D-4C87363B37F5}"/>
            </c:ext>
          </c:extLst>
        </c:ser>
        <c:ser>
          <c:idx val="1"/>
          <c:order val="1"/>
          <c:tx>
            <c:strRef>
              <c:f>'１、H28家計・収入・就業 (2)'!$C$77</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(2)'!$C$78:$C$82</c:f>
              <c:numCache>
                <c:formatCode>0.0%</c:formatCode>
                <c:ptCount val="5"/>
                <c:pt idx="0">
                  <c:v>8.6999999999999994E-2</c:v>
                </c:pt>
                <c:pt idx="1">
                  <c:v>8.1000000000000003E-2</c:v>
                </c:pt>
                <c:pt idx="2">
                  <c:v>0.66200000000000003</c:v>
                </c:pt>
                <c:pt idx="3">
                  <c:v>0.64100000000000001</c:v>
                </c:pt>
                <c:pt idx="4">
                  <c:v>0.252</c:v>
                </c:pt>
              </c:numCache>
            </c:numRef>
          </c:val>
          <c:extLst>
            <c:ext xmlns:c16="http://schemas.microsoft.com/office/drawing/2014/chart" uri="{C3380CC4-5D6E-409C-BE32-E72D297353CC}">
              <c16:uniqueId val="{00000001-63BA-4FA3-8A6D-4C87363B37F5}"/>
            </c:ext>
          </c:extLst>
        </c:ser>
        <c:ser>
          <c:idx val="2"/>
          <c:order val="2"/>
          <c:tx>
            <c:strRef>
              <c:f>'１、H28家計・収入・就業 (2)'!$D$77</c:f>
              <c:strCache>
                <c:ptCount val="1"/>
                <c:pt idx="0">
                  <c:v>父子世帯</c:v>
                </c:pt>
              </c:strCache>
            </c:strRef>
          </c:tx>
          <c:spPr>
            <a:solidFill>
              <a:schemeClr val="accent3"/>
            </a:solidFill>
            <a:ln>
              <a:noFill/>
            </a:ln>
            <a:effectLst/>
          </c:spPr>
          <c:invertIfNegative val="0"/>
          <c:dLbls>
            <c:dLbl>
              <c:idx val="0"/>
              <c:layout>
                <c:manualLayout>
                  <c:x val="8.2058624749139671E-3"/>
                  <c:y val="1.91997708166960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27-4CBF-AA52-115D3F4333F0}"/>
                </c:ext>
              </c:extLst>
            </c:dLbl>
            <c:dLbl>
              <c:idx val="1"/>
              <c:layout>
                <c:manualLayout>
                  <c:x val="8.2058624749139671E-3"/>
                  <c:y val="4.79984821897285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27-4CBF-AA52-115D3F4333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(2)'!$D$78:$D$82</c:f>
              <c:numCache>
                <c:formatCode>0.0%</c:formatCode>
                <c:ptCount val="5"/>
                <c:pt idx="0">
                  <c:v>1.4999999999999999E-2</c:v>
                </c:pt>
                <c:pt idx="1">
                  <c:v>2.3E-2</c:v>
                </c:pt>
                <c:pt idx="2">
                  <c:v>1.4E-2</c:v>
                </c:pt>
                <c:pt idx="3">
                  <c:v>4.4999999999999998E-2</c:v>
                </c:pt>
                <c:pt idx="4">
                  <c:v>7.2999999999999995E-2</c:v>
                </c:pt>
              </c:numCache>
            </c:numRef>
          </c:val>
          <c:extLst>
            <c:ext xmlns:c16="http://schemas.microsoft.com/office/drawing/2014/chart" uri="{C3380CC4-5D6E-409C-BE32-E72D297353CC}">
              <c16:uniqueId val="{00000002-63BA-4FA3-8A6D-4C87363B37F5}"/>
            </c:ext>
          </c:extLst>
        </c:ser>
        <c:ser>
          <c:idx val="3"/>
          <c:order val="3"/>
          <c:tx>
            <c:strRef>
              <c:f>'１、H28家計・収入・就業 (2)'!$E$77</c:f>
              <c:strCache>
                <c:ptCount val="1"/>
                <c:pt idx="0">
                  <c:v>その他世帯</c:v>
                </c:pt>
              </c:strCache>
            </c:strRef>
          </c:tx>
          <c:spPr>
            <a:solidFill>
              <a:schemeClr val="accent4"/>
            </a:solidFill>
            <a:ln>
              <a:noFill/>
            </a:ln>
            <a:effectLst/>
          </c:spPr>
          <c:invertIfNegative val="0"/>
          <c:dLbls>
            <c:dLbl>
              <c:idx val="0"/>
              <c:layout>
                <c:manualLayout>
                  <c:x val="1.6411724949827736E-2"/>
                  <c:y val="-5.759817862767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27-4CBF-AA52-115D3F4333F0}"/>
                </c:ext>
              </c:extLst>
            </c:dLbl>
            <c:dLbl>
              <c:idx val="1"/>
              <c:layout>
                <c:manualLayout>
                  <c:x val="2.4617587424741905E-2"/>
                  <c:y val="-3.83987857517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27-4CBF-AA52-115D3F4333F0}"/>
                </c:ext>
              </c:extLst>
            </c:dLbl>
            <c:dLbl>
              <c:idx val="2"/>
              <c:layout>
                <c:manualLayout>
                  <c:x val="2.7352874916379891E-2"/>
                  <c:y val="-2.87983334322278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27-4CBF-AA52-115D3F4333F0}"/>
                </c:ext>
              </c:extLst>
            </c:dLbl>
            <c:dLbl>
              <c:idx val="3"/>
              <c:layout>
                <c:manualLayout>
                  <c:x val="1.3676437458189946E-2"/>
                  <c:y val="4.79984821897285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27-4CBF-AA52-115D3F4333F0}"/>
                </c:ext>
              </c:extLst>
            </c:dLbl>
            <c:dLbl>
              <c:idx val="4"/>
              <c:layout>
                <c:manualLayout>
                  <c:x val="1.3676437458189946E-2"/>
                  <c:y val="8.79962008082149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27-4CBF-AA52-115D3F4333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(2)'!$E$78:$E$82</c:f>
              <c:numCache>
                <c:formatCode>0.0%</c:formatCode>
                <c:ptCount val="5"/>
                <c:pt idx="0">
                  <c:v>4.0000000000000001E-3</c:v>
                </c:pt>
                <c:pt idx="1">
                  <c:v>5.0000000000000001E-3</c:v>
                </c:pt>
                <c:pt idx="2">
                  <c:v>1.2E-2</c:v>
                </c:pt>
                <c:pt idx="3">
                  <c:v>0.05</c:v>
                </c:pt>
                <c:pt idx="4">
                  <c:v>4.1000000000000002E-2</c:v>
                </c:pt>
              </c:numCache>
            </c:numRef>
          </c:val>
          <c:extLst>
            <c:ext xmlns:c16="http://schemas.microsoft.com/office/drawing/2014/chart" uri="{C3380CC4-5D6E-409C-BE32-E72D297353CC}">
              <c16:uniqueId val="{00000003-63BA-4FA3-8A6D-4C87363B37F5}"/>
            </c:ext>
          </c:extLst>
        </c:ser>
        <c:dLbls>
          <c:dLblPos val="ctr"/>
          <c:showLegendKey val="0"/>
          <c:showVal val="1"/>
          <c:showCatName val="0"/>
          <c:showSerName val="0"/>
          <c:showPercent val="0"/>
          <c:showBubbleSize val="0"/>
        </c:dLbls>
        <c:gapWidth val="150"/>
        <c:overlap val="100"/>
        <c:axId val="77845023"/>
        <c:axId val="77845439"/>
      </c:barChart>
      <c:catAx>
        <c:axId val="778450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7845439"/>
        <c:crosses val="autoZero"/>
        <c:auto val="1"/>
        <c:lblAlgn val="ctr"/>
        <c:lblOffset val="100"/>
        <c:noMultiLvlLbl val="0"/>
      </c:catAx>
      <c:valAx>
        <c:axId val="778454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784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'１、家計・収入・就業'!$B$95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'１、家計・収入・就業'!$B$96:$B$99</c:f>
              <c:numCache>
                <c:formatCode>0.0%</c:formatCode>
                <c:ptCount val="4"/>
                <c:pt idx="0">
                  <c:v>0.56031299133423529</c:v>
                </c:pt>
                <c:pt idx="1">
                  <c:v>0.13628472222222221</c:v>
                </c:pt>
                <c:pt idx="2">
                  <c:v>0.43914473684210525</c:v>
                </c:pt>
                <c:pt idx="3">
                  <c:v>0.35131396957123096</c:v>
                </c:pt>
              </c:numCache>
            </c:numRef>
          </c:val>
          <c:extLst>
            <c:ext xmlns:c16="http://schemas.microsoft.com/office/drawing/2014/chart" uri="{C3380CC4-5D6E-409C-BE32-E72D297353CC}">
              <c16:uniqueId val="{00000000-9102-41CA-BD2B-15A40E1EEB0B}"/>
            </c:ext>
          </c:extLst>
        </c:ser>
        <c:ser>
          <c:idx val="1"/>
          <c:order val="1"/>
          <c:tx>
            <c:strRef>
              <c:f>'１、家計・収入・就業'!$C$95</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'１、家計・収入・就業'!$C$96:$C$99</c:f>
              <c:numCache>
                <c:formatCode>0.0%</c:formatCode>
                <c:ptCount val="4"/>
                <c:pt idx="0">
                  <c:v>0.306519433982961</c:v>
                </c:pt>
                <c:pt idx="1">
                  <c:v>0.2109375</c:v>
                </c:pt>
                <c:pt idx="2">
                  <c:v>0.33059210526315791</c:v>
                </c:pt>
                <c:pt idx="3">
                  <c:v>0.26556016597510373</c:v>
                </c:pt>
              </c:numCache>
            </c:numRef>
          </c:val>
          <c:extLst>
            <c:ext xmlns:c16="http://schemas.microsoft.com/office/drawing/2014/chart" uri="{C3380CC4-5D6E-409C-BE32-E72D297353CC}">
              <c16:uniqueId val="{00000001-9102-41CA-BD2B-15A40E1EEB0B}"/>
            </c:ext>
          </c:extLst>
        </c:ser>
        <c:ser>
          <c:idx val="2"/>
          <c:order val="2"/>
          <c:tx>
            <c:strRef>
              <c:f>'１、家計・収入・就業'!$D$95</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'１、家計・収入・就業'!$D$96:$D$99</c:f>
              <c:numCache>
                <c:formatCode>0.0%</c:formatCode>
                <c:ptCount val="4"/>
                <c:pt idx="0">
                  <c:v>4.2963179640937509E-2</c:v>
                </c:pt>
                <c:pt idx="1">
                  <c:v>0.11689814814814815</c:v>
                </c:pt>
                <c:pt idx="2">
                  <c:v>6.0855263157894739E-2</c:v>
                </c:pt>
                <c:pt idx="3">
                  <c:v>8.0221300138312593E-2</c:v>
                </c:pt>
              </c:numCache>
            </c:numRef>
          </c:val>
          <c:extLst>
            <c:ext xmlns:c16="http://schemas.microsoft.com/office/drawing/2014/chart" uri="{C3380CC4-5D6E-409C-BE32-E72D297353CC}">
              <c16:uniqueId val="{00000002-9102-41CA-BD2B-15A40E1EEB0B}"/>
            </c:ext>
          </c:extLst>
        </c:ser>
        <c:ser>
          <c:idx val="3"/>
          <c:order val="3"/>
          <c:tx>
            <c:strRef>
              <c:f>'１、家計・収入・就業'!$E$95</c:f>
              <c:strCache>
                <c:ptCount val="1"/>
                <c:pt idx="0">
                  <c:v>困窮度Ⅰ</c:v>
                </c:pt>
              </c:strCache>
            </c:strRef>
          </c:tx>
          <c:spPr>
            <a:solidFill>
              <a:schemeClr val="accent4"/>
            </a:solidFill>
            <a:ln>
              <a:noFill/>
            </a:ln>
            <a:effectLst/>
          </c:spPr>
          <c:invertIfNegative val="0"/>
          <c:dLbls>
            <c:dLbl>
              <c:idx val="0"/>
              <c:layout>
                <c:manualLayout>
                  <c:x val="2.3314677002228099E-2"/>
                  <c:y val="-5.12077306374170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F-4220-A666-EBE07E3EAA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'１、家計・収入・就業'!$E$96:$E$99</c:f>
              <c:numCache>
                <c:formatCode>0.0%</c:formatCode>
                <c:ptCount val="4"/>
                <c:pt idx="0">
                  <c:v>9.0204395041866253E-2</c:v>
                </c:pt>
                <c:pt idx="1">
                  <c:v>0.53587962962962965</c:v>
                </c:pt>
                <c:pt idx="2">
                  <c:v>0.16940789473684212</c:v>
                </c:pt>
                <c:pt idx="3">
                  <c:v>0.30290456431535268</c:v>
                </c:pt>
              </c:numCache>
            </c:numRef>
          </c:val>
          <c:extLst>
            <c:ext xmlns:c16="http://schemas.microsoft.com/office/drawing/2014/chart" uri="{C3380CC4-5D6E-409C-BE32-E72D297353CC}">
              <c16:uniqueId val="{00000003-9102-41CA-BD2B-15A40E1EEB0B}"/>
            </c:ext>
          </c:extLst>
        </c:ser>
        <c:dLbls>
          <c:dLblPos val="ctr"/>
          <c:showLegendKey val="0"/>
          <c:showVal val="1"/>
          <c:showCatName val="0"/>
          <c:showSerName val="0"/>
          <c:showPercent val="0"/>
          <c:showBubbleSize val="0"/>
        </c:dLbls>
        <c:gapWidth val="150"/>
        <c:overlap val="100"/>
        <c:axId val="513217679"/>
        <c:axId val="513223919"/>
      </c:barChart>
      <c:catAx>
        <c:axId val="513217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13223919"/>
        <c:crosses val="autoZero"/>
        <c:auto val="1"/>
        <c:lblAlgn val="ctr"/>
        <c:lblOffset val="100"/>
        <c:noMultiLvlLbl val="0"/>
      </c:catAx>
      <c:valAx>
        <c:axId val="5132239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321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'１、家計・収入・就業'!$B$86</c:f>
              <c:strCache>
                <c:ptCount val="1"/>
                <c:pt idx="0">
                  <c:v>ふたり親世帯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'１、家計・収入・就業'!$B$87:$B$90</c:f>
              <c:numCache>
                <c:formatCode>0.0%</c:formatCode>
                <c:ptCount val="4"/>
                <c:pt idx="0">
                  <c:v>0.93920078450600641</c:v>
                </c:pt>
                <c:pt idx="1">
                  <c:v>0.88195686480799584</c:v>
                </c:pt>
                <c:pt idx="2">
                  <c:v>0.70191158900836326</c:v>
                </c:pt>
                <c:pt idx="3">
                  <c:v>0.53156647274294333</c:v>
                </c:pt>
              </c:numCache>
            </c:numRef>
          </c:val>
          <c:extLst>
            <c:ext xmlns:c16="http://schemas.microsoft.com/office/drawing/2014/chart" uri="{C3380CC4-5D6E-409C-BE32-E72D297353CC}">
              <c16:uniqueId val="{00000000-75A8-48DD-9484-6FF47C5AA4B7}"/>
            </c:ext>
          </c:extLst>
        </c:ser>
        <c:ser>
          <c:idx val="1"/>
          <c:order val="1"/>
          <c:tx>
            <c:strRef>
              <c:f>'１、家計・収入・就業'!$C$86</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'１、家計・収入・就業'!$C$87:$C$90</c:f>
              <c:numCache>
                <c:formatCode>0.0%</c:formatCode>
                <c:ptCount val="4"/>
                <c:pt idx="0">
                  <c:v>2.8867369453297376E-2</c:v>
                </c:pt>
                <c:pt idx="1">
                  <c:v>7.6696475539189901E-2</c:v>
                </c:pt>
                <c:pt idx="2">
                  <c:v>0.24133811230585425</c:v>
                </c:pt>
                <c:pt idx="3">
                  <c:v>0.3990519284636932</c:v>
                </c:pt>
              </c:numCache>
            </c:numRef>
          </c:val>
          <c:extLst>
            <c:ext xmlns:c16="http://schemas.microsoft.com/office/drawing/2014/chart" uri="{C3380CC4-5D6E-409C-BE32-E72D297353CC}">
              <c16:uniqueId val="{00000001-75A8-48DD-9484-6FF47C5AA4B7}"/>
            </c:ext>
          </c:extLst>
        </c:ser>
        <c:ser>
          <c:idx val="2"/>
          <c:order val="2"/>
          <c:tx>
            <c:strRef>
              <c:f>'１、家計・収入・就業'!$D$86</c:f>
              <c:strCache>
                <c:ptCount val="1"/>
                <c:pt idx="0">
                  <c:v>父子世帯</c:v>
                </c:pt>
              </c:strCache>
            </c:strRef>
          </c:tx>
          <c:spPr>
            <a:solidFill>
              <a:schemeClr val="accent3"/>
            </a:solidFill>
            <a:ln>
              <a:noFill/>
            </a:ln>
            <a:effectLst/>
          </c:spPr>
          <c:invertIfNegative val="0"/>
          <c:dLbls>
            <c:dLbl>
              <c:idx val="0"/>
              <c:layout>
                <c:manualLayout>
                  <c:x val="-5.8789764100285156E-3"/>
                  <c:y val="5.78455669116069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59-4508-8758-4520D050E7BB}"/>
                </c:ext>
              </c:extLst>
            </c:dLbl>
            <c:dLbl>
              <c:idx val="1"/>
              <c:layout>
                <c:manualLayout>
                  <c:x val="-1.0777998910022481E-16"/>
                  <c:y val="4.04918968381248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59-4508-8758-4520D050E7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'１、家計・収入・就業'!$D$87:$D$90</c:f>
              <c:numCache>
                <c:formatCode>0.0%</c:formatCode>
                <c:ptCount val="4"/>
                <c:pt idx="0">
                  <c:v>1.6364304976709976E-2</c:v>
                </c:pt>
                <c:pt idx="1">
                  <c:v>2.1146764860599684E-2</c:v>
                </c:pt>
                <c:pt idx="2">
                  <c:v>2.2102747909199524E-2</c:v>
                </c:pt>
                <c:pt idx="3">
                  <c:v>2.2193492781728077E-2</c:v>
                </c:pt>
              </c:numCache>
            </c:numRef>
          </c:val>
          <c:extLst>
            <c:ext xmlns:c16="http://schemas.microsoft.com/office/drawing/2014/chart" uri="{C3380CC4-5D6E-409C-BE32-E72D297353CC}">
              <c16:uniqueId val="{00000002-75A8-48DD-9484-6FF47C5AA4B7}"/>
            </c:ext>
          </c:extLst>
        </c:ser>
        <c:ser>
          <c:idx val="3"/>
          <c:order val="3"/>
          <c:tx>
            <c:strRef>
              <c:f>'１、家計・収入・就業'!$E$86</c:f>
              <c:strCache>
                <c:ptCount val="1"/>
                <c:pt idx="0">
                  <c:v>その他世帯</c:v>
                </c:pt>
              </c:strCache>
            </c:strRef>
          </c:tx>
          <c:spPr>
            <a:solidFill>
              <a:schemeClr val="accent4"/>
            </a:solidFill>
            <a:ln>
              <a:noFill/>
            </a:ln>
            <a:effectLst/>
          </c:spPr>
          <c:invertIfNegative val="0"/>
          <c:dLbls>
            <c:dLbl>
              <c:idx val="0"/>
              <c:layout>
                <c:manualLayout>
                  <c:x val="3.2814178054290266E-2"/>
                  <c:y val="1.73545810272917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59-4508-8758-4520D050E7BB}"/>
                </c:ext>
              </c:extLst>
            </c:dLbl>
            <c:dLbl>
              <c:idx val="1"/>
              <c:layout>
                <c:manualLayout>
                  <c:x val="2.64553938451282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59-4508-8758-4520D050E7BB}"/>
                </c:ext>
              </c:extLst>
            </c:dLbl>
            <c:dLbl>
              <c:idx val="2"/>
              <c:layout>
                <c:manualLayout>
                  <c:x val="4.0085360885827502E-2"/>
                  <c:y val="1.06048980917735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59-4508-8758-4520D050E7BB}"/>
                </c:ext>
              </c:extLst>
            </c:dLbl>
            <c:dLbl>
              <c:idx val="3"/>
              <c:layout>
                <c:manualLayout>
                  <c:x val="3.82133466651853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59-4508-8758-4520D050E7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'１、家計・収入・就業'!$E$87:$E$90</c:f>
              <c:numCache>
                <c:formatCode>0.0%</c:formatCode>
                <c:ptCount val="4"/>
                <c:pt idx="0">
                  <c:v>1.5567541063986272E-2</c:v>
                </c:pt>
                <c:pt idx="1">
                  <c:v>2.0199894792214623E-2</c:v>
                </c:pt>
                <c:pt idx="2">
                  <c:v>3.4647550776583033E-2</c:v>
                </c:pt>
                <c:pt idx="3">
                  <c:v>4.7188106011635422E-2</c:v>
                </c:pt>
              </c:numCache>
            </c:numRef>
          </c:val>
          <c:extLst>
            <c:ext xmlns:c16="http://schemas.microsoft.com/office/drawing/2014/chart" uri="{C3380CC4-5D6E-409C-BE32-E72D297353CC}">
              <c16:uniqueId val="{00000003-75A8-48DD-9484-6FF47C5AA4B7}"/>
            </c:ext>
          </c:extLst>
        </c:ser>
        <c:dLbls>
          <c:dLblPos val="ctr"/>
          <c:showLegendKey val="0"/>
          <c:showVal val="1"/>
          <c:showCatName val="0"/>
          <c:showSerName val="0"/>
          <c:showPercent val="0"/>
          <c:showBubbleSize val="0"/>
        </c:dLbls>
        <c:gapWidth val="150"/>
        <c:overlap val="100"/>
        <c:axId val="513180655"/>
        <c:axId val="513196047"/>
      </c:barChart>
      <c:catAx>
        <c:axId val="513180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13196047"/>
        <c:crosses val="autoZero"/>
        <c:auto val="1"/>
        <c:lblAlgn val="ctr"/>
        <c:lblOffset val="100"/>
        <c:noMultiLvlLbl val="0"/>
      </c:catAx>
      <c:valAx>
        <c:axId val="513196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3180655"/>
        <c:crosses val="autoZero"/>
        <c:crossBetween val="between"/>
      </c:valAx>
      <c:spPr>
        <a:noFill/>
        <a:ln>
          <a:noFill/>
        </a:ln>
        <a:effectLst/>
      </c:spPr>
    </c:plotArea>
    <c:legend>
      <c:legendPos val="b"/>
      <c:layout>
        <c:manualLayout>
          <c:xMode val="edge"/>
          <c:yMode val="edge"/>
          <c:x val="0.16757952820057032"/>
          <c:y val="0.89261485826184472"/>
          <c:w val="0.64859483205569757"/>
          <c:h val="7.43017650566799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(2)'!$B$86</c:f>
              <c:strCache>
                <c:ptCount val="1"/>
                <c:pt idx="0">
                  <c:v>ふたり親世帯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(2)'!$B$87:$B$90</c:f>
              <c:numCache>
                <c:formatCode>0.0%</c:formatCode>
                <c:ptCount val="4"/>
                <c:pt idx="0">
                  <c:v>0.92800000000000005</c:v>
                </c:pt>
                <c:pt idx="1">
                  <c:v>0.83099999999999996</c:v>
                </c:pt>
                <c:pt idx="2">
                  <c:v>0.69499999999999995</c:v>
                </c:pt>
                <c:pt idx="3">
                  <c:v>0.45900000000000002</c:v>
                </c:pt>
              </c:numCache>
            </c:numRef>
          </c:val>
          <c:extLst>
            <c:ext xmlns:c16="http://schemas.microsoft.com/office/drawing/2014/chart" uri="{C3380CC4-5D6E-409C-BE32-E72D297353CC}">
              <c16:uniqueId val="{00000000-45FC-4D6D-870C-541914AA1A36}"/>
            </c:ext>
          </c:extLst>
        </c:ser>
        <c:ser>
          <c:idx val="1"/>
          <c:order val="1"/>
          <c:tx>
            <c:strRef>
              <c:f>'１、H28家計・収入・就業 (2)'!$C$86</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(2)'!$C$87:$C$90</c:f>
              <c:numCache>
                <c:formatCode>0.0%</c:formatCode>
                <c:ptCount val="4"/>
                <c:pt idx="0">
                  <c:v>5.3999999999999999E-2</c:v>
                </c:pt>
                <c:pt idx="1">
                  <c:v>0.14199999999999999</c:v>
                </c:pt>
                <c:pt idx="2">
                  <c:v>0.27500000000000002</c:v>
                </c:pt>
                <c:pt idx="3">
                  <c:v>0.50600000000000001</c:v>
                </c:pt>
              </c:numCache>
            </c:numRef>
          </c:val>
          <c:extLst>
            <c:ext xmlns:c16="http://schemas.microsoft.com/office/drawing/2014/chart" uri="{C3380CC4-5D6E-409C-BE32-E72D297353CC}">
              <c16:uniqueId val="{00000001-45FC-4D6D-870C-541914AA1A36}"/>
            </c:ext>
          </c:extLst>
        </c:ser>
        <c:ser>
          <c:idx val="2"/>
          <c:order val="2"/>
          <c:tx>
            <c:strRef>
              <c:f>'１、H28家計・収入・就業 (2)'!$D$86</c:f>
              <c:strCache>
                <c:ptCount val="1"/>
                <c:pt idx="0">
                  <c:v>父子世帯</c:v>
                </c:pt>
              </c:strCache>
            </c:strRef>
          </c:tx>
          <c:spPr>
            <a:solidFill>
              <a:schemeClr val="accent3"/>
            </a:solidFill>
            <a:ln>
              <a:noFill/>
            </a:ln>
            <a:effectLst/>
          </c:spPr>
          <c:invertIfNegative val="0"/>
          <c:dLbls>
            <c:dLbl>
              <c:idx val="0"/>
              <c:layout>
                <c:manualLayout>
                  <c:x val="2.3353948863126903E-2"/>
                  <c:y val="4.29666869279431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BE-48AF-9241-79C7454930F7}"/>
                </c:ext>
              </c:extLst>
            </c:dLbl>
            <c:dLbl>
              <c:idx val="1"/>
              <c:layout>
                <c:manualLayout>
                  <c:x val="8.7577308236726284E-3"/>
                  <c:y val="2.86443326503140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BE-48AF-9241-79C7454930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(2)'!$D$87:$D$90</c:f>
              <c:numCache>
                <c:formatCode>0.0%</c:formatCode>
                <c:ptCount val="4"/>
                <c:pt idx="0">
                  <c:v>1.4999999999999999E-2</c:v>
                </c:pt>
                <c:pt idx="1">
                  <c:v>1.9E-2</c:v>
                </c:pt>
                <c:pt idx="2">
                  <c:v>2.1000000000000001E-2</c:v>
                </c:pt>
                <c:pt idx="3">
                  <c:v>2.1000000000000001E-2</c:v>
                </c:pt>
              </c:numCache>
            </c:numRef>
          </c:val>
          <c:extLst>
            <c:ext xmlns:c16="http://schemas.microsoft.com/office/drawing/2014/chart" uri="{C3380CC4-5D6E-409C-BE32-E72D297353CC}">
              <c16:uniqueId val="{00000002-45FC-4D6D-870C-541914AA1A36}"/>
            </c:ext>
          </c:extLst>
        </c:ser>
        <c:ser>
          <c:idx val="3"/>
          <c:order val="3"/>
          <c:tx>
            <c:strRef>
              <c:f>'１、H28家計・収入・就業 (2)'!$E$86</c:f>
              <c:strCache>
                <c:ptCount val="1"/>
                <c:pt idx="0">
                  <c:v>その他世帯</c:v>
                </c:pt>
              </c:strCache>
            </c:strRef>
          </c:tx>
          <c:spPr>
            <a:solidFill>
              <a:schemeClr val="accent4"/>
            </a:solidFill>
            <a:ln>
              <a:noFill/>
            </a:ln>
            <a:effectLst/>
          </c:spPr>
          <c:invertIfNegative val="0"/>
          <c:dLbls>
            <c:dLbl>
              <c:idx val="0"/>
              <c:layout>
                <c:manualLayout>
                  <c:x val="2.335394886312701E-2"/>
                  <c:y val="-4.29659351180548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BE-48AF-9241-79C7454930F7}"/>
                </c:ext>
              </c:extLst>
            </c:dLbl>
            <c:dLbl>
              <c:idx val="1"/>
              <c:layout>
                <c:manualLayout>
                  <c:x val="2.9372417791111799E-2"/>
                  <c:y val="-4.29659351180548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BE-48AF-9241-79C7454930F7}"/>
                </c:ext>
              </c:extLst>
            </c:dLbl>
            <c:dLbl>
              <c:idx val="2"/>
              <c:layout>
                <c:manualLayout>
                  <c:x val="2.6273192471017889E-2"/>
                  <c:y val="-4.77395520040056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BE-48AF-9241-79C7454930F7}"/>
                </c:ext>
              </c:extLst>
            </c:dLbl>
            <c:dLbl>
              <c:idx val="3"/>
              <c:layout>
                <c:manualLayout>
                  <c:x val="3.2043180899779734E-2"/>
                  <c:y val="-3.34171977263765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BE-48AF-9241-79C7454930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(2)'!$E$87:$E$90</c:f>
              <c:numCache>
                <c:formatCode>0.0%</c:formatCode>
                <c:ptCount val="4"/>
                <c:pt idx="0">
                  <c:v>3.0000000000000001E-3</c:v>
                </c:pt>
                <c:pt idx="1">
                  <c:v>7.0000000000000001E-3</c:v>
                </c:pt>
                <c:pt idx="2">
                  <c:v>8.9999999999999993E-3</c:v>
                </c:pt>
                <c:pt idx="3">
                  <c:v>1.4E-2</c:v>
                </c:pt>
              </c:numCache>
            </c:numRef>
          </c:val>
          <c:extLst>
            <c:ext xmlns:c16="http://schemas.microsoft.com/office/drawing/2014/chart" uri="{C3380CC4-5D6E-409C-BE32-E72D297353CC}">
              <c16:uniqueId val="{00000003-45FC-4D6D-870C-541914AA1A36}"/>
            </c:ext>
          </c:extLst>
        </c:ser>
        <c:dLbls>
          <c:dLblPos val="ctr"/>
          <c:showLegendKey val="0"/>
          <c:showVal val="1"/>
          <c:showCatName val="0"/>
          <c:showSerName val="0"/>
          <c:showPercent val="0"/>
          <c:showBubbleSize val="0"/>
        </c:dLbls>
        <c:gapWidth val="150"/>
        <c:overlap val="100"/>
        <c:axId val="513180655"/>
        <c:axId val="513196047"/>
      </c:barChart>
      <c:catAx>
        <c:axId val="513180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13196047"/>
        <c:crosses val="autoZero"/>
        <c:auto val="1"/>
        <c:lblAlgn val="ctr"/>
        <c:lblOffset val="100"/>
        <c:noMultiLvlLbl val="0"/>
      </c:catAx>
      <c:valAx>
        <c:axId val="513196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318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'１、家計・収入・就業'!$B$10</c:f>
              <c:strCache>
                <c:ptCount val="1"/>
                <c:pt idx="0">
                  <c:v>貯蓄ができている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'１、家計・収入・就業'!$B$11:$B$14</c:f>
              <c:numCache>
                <c:formatCode>0.0</c:formatCode>
                <c:ptCount val="4"/>
                <c:pt idx="0">
                  <c:v>46.9</c:v>
                </c:pt>
                <c:pt idx="1">
                  <c:v>22.1</c:v>
                </c:pt>
                <c:pt idx="2">
                  <c:v>35.299999999999997</c:v>
                </c:pt>
                <c:pt idx="3">
                  <c:v>31.1</c:v>
                </c:pt>
              </c:numCache>
            </c:numRef>
          </c:val>
          <c:extLst>
            <c:ext xmlns:c16="http://schemas.microsoft.com/office/drawing/2014/chart" uri="{C3380CC4-5D6E-409C-BE32-E72D297353CC}">
              <c16:uniqueId val="{00000000-9F95-4FB8-A513-2E95B4641AE3}"/>
            </c:ext>
          </c:extLst>
        </c:ser>
        <c:ser>
          <c:idx val="1"/>
          <c:order val="1"/>
          <c:tx>
            <c:strRef>
              <c:f>'１、家計・収入・就業'!$C$10</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'１、家計・収入・就業'!$C$11:$C$14</c:f>
              <c:numCache>
                <c:formatCode>0.0</c:formatCode>
                <c:ptCount val="4"/>
                <c:pt idx="0">
                  <c:v>17.8</c:v>
                </c:pt>
                <c:pt idx="1">
                  <c:v>36</c:v>
                </c:pt>
                <c:pt idx="2">
                  <c:v>26.4</c:v>
                </c:pt>
                <c:pt idx="3">
                  <c:v>29.4</c:v>
                </c:pt>
              </c:numCache>
            </c:numRef>
          </c:val>
          <c:extLst>
            <c:ext xmlns:c16="http://schemas.microsoft.com/office/drawing/2014/chart" uri="{C3380CC4-5D6E-409C-BE32-E72D297353CC}">
              <c16:uniqueId val="{00000001-9F95-4FB8-A513-2E95B4641AE3}"/>
            </c:ext>
          </c:extLst>
        </c:ser>
        <c:ser>
          <c:idx val="2"/>
          <c:order val="2"/>
          <c:tx>
            <c:strRef>
              <c:f>'１、家計・収入・就業'!$D$10</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'１、家計・収入・就業'!$D$11:$D$14</c:f>
              <c:numCache>
                <c:formatCode>0.0</c:formatCode>
                <c:ptCount val="4"/>
                <c:pt idx="0">
                  <c:v>28.7</c:v>
                </c:pt>
                <c:pt idx="1">
                  <c:v>34.200000000000003</c:v>
                </c:pt>
                <c:pt idx="2">
                  <c:v>31</c:v>
                </c:pt>
                <c:pt idx="3">
                  <c:v>30.7</c:v>
                </c:pt>
              </c:numCache>
            </c:numRef>
          </c:val>
          <c:extLst>
            <c:ext xmlns:c16="http://schemas.microsoft.com/office/drawing/2014/chart" uri="{C3380CC4-5D6E-409C-BE32-E72D297353CC}">
              <c16:uniqueId val="{00000002-9F95-4FB8-A513-2E95B4641AE3}"/>
            </c:ext>
          </c:extLst>
        </c:ser>
        <c:ser>
          <c:idx val="3"/>
          <c:order val="3"/>
          <c:tx>
            <c:strRef>
              <c:f>'１、家計・収入・就業'!$E$10</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'１、家計・収入・就業'!$E$11:$E$14</c:f>
              <c:numCache>
                <c:formatCode>0.0</c:formatCode>
                <c:ptCount val="4"/>
                <c:pt idx="0">
                  <c:v>5.6</c:v>
                </c:pt>
                <c:pt idx="1">
                  <c:v>6</c:v>
                </c:pt>
                <c:pt idx="2">
                  <c:v>5.9</c:v>
                </c:pt>
                <c:pt idx="3">
                  <c:v>7.5</c:v>
                </c:pt>
              </c:numCache>
            </c:numRef>
          </c:val>
          <c:extLst>
            <c:ext xmlns:c16="http://schemas.microsoft.com/office/drawing/2014/chart" uri="{C3380CC4-5D6E-409C-BE32-E72D297353CC}">
              <c16:uniqueId val="{00000003-9F95-4FB8-A513-2E95B4641AE3}"/>
            </c:ext>
          </c:extLst>
        </c:ser>
        <c:ser>
          <c:idx val="4"/>
          <c:order val="4"/>
          <c:tx>
            <c:strRef>
              <c:f>'１、家計・収入・就業'!$F$10</c:f>
              <c:strCache>
                <c:ptCount val="1"/>
                <c:pt idx="0">
                  <c:v>  無回答            </c:v>
                </c:pt>
              </c:strCache>
            </c:strRef>
          </c:tx>
          <c:spPr>
            <a:solidFill>
              <a:schemeClr val="accent5"/>
            </a:solidFill>
            <a:ln>
              <a:noFill/>
            </a:ln>
            <a:effectLst/>
          </c:spPr>
          <c:invertIfNegative val="0"/>
          <c:dLbls>
            <c:dLbl>
              <c:idx val="0"/>
              <c:layout>
                <c:manualLayout>
                  <c:x val="3.067836968511499E-2"/>
                  <c:y val="-1.13815913883668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95-4FB8-A513-2E95B4641AE3}"/>
                </c:ext>
              </c:extLst>
            </c:dLbl>
            <c:dLbl>
              <c:idx val="1"/>
              <c:layout>
                <c:manualLayout>
                  <c:x val="2.2311541589174685E-2"/>
                  <c:y val="4.48111791396977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95-4FB8-A513-2E95B4641AE3}"/>
                </c:ext>
              </c:extLst>
            </c:dLbl>
            <c:dLbl>
              <c:idx val="2"/>
              <c:layout>
                <c:manualLayout>
                  <c:x val="2.5100484287821318E-2"/>
                  <c:y val="4.481117913448103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95-4FB8-A513-2E95B4641AE3}"/>
                </c:ext>
              </c:extLst>
            </c:dLbl>
            <c:dLbl>
              <c:idx val="3"/>
              <c:layout>
                <c:manualLayout>
                  <c:x val="2.5100484287821318E-2"/>
                  <c:y val="-5.6910197500790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95-4FB8-A513-2E95B4641A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'１、家計・収入・就業'!$F$11:$F$14</c:f>
              <c:numCache>
                <c:formatCode>0.0</c:formatCode>
                <c:ptCount val="4"/>
                <c:pt idx="0">
                  <c:v>1</c:v>
                </c:pt>
                <c:pt idx="1">
                  <c:v>1.5</c:v>
                </c:pt>
                <c:pt idx="2">
                  <c:v>1.4</c:v>
                </c:pt>
                <c:pt idx="3">
                  <c:v>1.4</c:v>
                </c:pt>
              </c:numCache>
            </c:numRef>
          </c:val>
          <c:extLst>
            <c:ext xmlns:c16="http://schemas.microsoft.com/office/drawing/2014/chart" uri="{C3380CC4-5D6E-409C-BE32-E72D297353CC}">
              <c16:uniqueId val="{00000004-9F95-4FB8-A513-2E95B4641AE3}"/>
            </c:ext>
          </c:extLst>
        </c:ser>
        <c:dLbls>
          <c:dLblPos val="ctr"/>
          <c:showLegendKey val="0"/>
          <c:showVal val="1"/>
          <c:showCatName val="0"/>
          <c:showSerName val="0"/>
          <c:showPercent val="0"/>
          <c:showBubbleSize val="0"/>
        </c:dLbls>
        <c:gapWidth val="150"/>
        <c:overlap val="100"/>
        <c:axId val="158358528"/>
        <c:axId val="43541248"/>
      </c:barChart>
      <c:catAx>
        <c:axId val="15835852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3541248"/>
        <c:crosses val="autoZero"/>
        <c:auto val="1"/>
        <c:lblAlgn val="ctr"/>
        <c:lblOffset val="100"/>
        <c:noMultiLvlLbl val="0"/>
      </c:catAx>
      <c:valAx>
        <c:axId val="43541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835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62072267583845"/>
          <c:y val="0.15528561131584456"/>
          <c:w val="0.77821682541661241"/>
          <c:h val="0.69421747226122832"/>
        </c:manualLayout>
      </c:layout>
      <c:barChart>
        <c:barDir val="bar"/>
        <c:grouping val="percentStacked"/>
        <c:varyColors val="0"/>
        <c:ser>
          <c:idx val="0"/>
          <c:order val="0"/>
          <c:tx>
            <c:strRef>
              <c:f>'１、H28家計・収入・就業 (2)'!$B$95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(2)'!$B$96:$B$99</c:f>
              <c:numCache>
                <c:formatCode>0.0%</c:formatCode>
                <c:ptCount val="4"/>
                <c:pt idx="0">
                  <c:v>0.57199999999999995</c:v>
                </c:pt>
                <c:pt idx="1">
                  <c:v>0.17299999999999999</c:v>
                </c:pt>
                <c:pt idx="2">
                  <c:v>0.43099999999999999</c:v>
                </c:pt>
                <c:pt idx="3">
                  <c:v>0.214</c:v>
                </c:pt>
              </c:numCache>
            </c:numRef>
          </c:val>
          <c:extLst>
            <c:ext xmlns:c16="http://schemas.microsoft.com/office/drawing/2014/chart" uri="{C3380CC4-5D6E-409C-BE32-E72D297353CC}">
              <c16:uniqueId val="{00000000-9C53-471F-AF72-35CB685F7C21}"/>
            </c:ext>
          </c:extLst>
        </c:ser>
        <c:ser>
          <c:idx val="1"/>
          <c:order val="1"/>
          <c:tx>
            <c:strRef>
              <c:f>'１、H28家計・収入・就業 (2)'!$C$95</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(2)'!$C$96:$C$99</c:f>
              <c:numCache>
                <c:formatCode>0.0%</c:formatCode>
                <c:ptCount val="4"/>
                <c:pt idx="0">
                  <c:v>0.29899999999999999</c:v>
                </c:pt>
                <c:pt idx="1">
                  <c:v>0.26300000000000001</c:v>
                </c:pt>
                <c:pt idx="2">
                  <c:v>0.32800000000000001</c:v>
                </c:pt>
                <c:pt idx="3">
                  <c:v>0.35899999999999999</c:v>
                </c:pt>
              </c:numCache>
            </c:numRef>
          </c:val>
          <c:extLst>
            <c:ext xmlns:c16="http://schemas.microsoft.com/office/drawing/2014/chart" uri="{C3380CC4-5D6E-409C-BE32-E72D297353CC}">
              <c16:uniqueId val="{00000001-9C53-471F-AF72-35CB685F7C21}"/>
            </c:ext>
          </c:extLst>
        </c:ser>
        <c:ser>
          <c:idx val="2"/>
          <c:order val="2"/>
          <c:tx>
            <c:strRef>
              <c:f>'１、H28家計・収入・就業 (2)'!$D$95</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(2)'!$D$96:$D$99</c:f>
              <c:numCache>
                <c:formatCode>0.0%</c:formatCode>
                <c:ptCount val="4"/>
                <c:pt idx="0">
                  <c:v>4.7E-2</c:v>
                </c:pt>
                <c:pt idx="1">
                  <c:v>9.5000000000000001E-2</c:v>
                </c:pt>
                <c:pt idx="2">
                  <c:v>6.7000000000000004E-2</c:v>
                </c:pt>
                <c:pt idx="3">
                  <c:v>8.5000000000000006E-2</c:v>
                </c:pt>
              </c:numCache>
            </c:numRef>
          </c:val>
          <c:extLst>
            <c:ext xmlns:c16="http://schemas.microsoft.com/office/drawing/2014/chart" uri="{C3380CC4-5D6E-409C-BE32-E72D297353CC}">
              <c16:uniqueId val="{00000002-9C53-471F-AF72-35CB685F7C21}"/>
            </c:ext>
          </c:extLst>
        </c:ser>
        <c:ser>
          <c:idx val="3"/>
          <c:order val="3"/>
          <c:tx>
            <c:strRef>
              <c:f>'１、H28家計・収入・就業 (2)'!$E$95</c:f>
              <c:strCache>
                <c:ptCount val="1"/>
                <c:pt idx="0">
                  <c:v>困窮度Ⅰ</c:v>
                </c:pt>
              </c:strCache>
            </c:strRef>
          </c:tx>
          <c:spPr>
            <a:solidFill>
              <a:schemeClr val="accent4"/>
            </a:solidFill>
            <a:ln>
              <a:noFill/>
            </a:ln>
            <a:effectLst/>
          </c:spPr>
          <c:invertIfNegative val="0"/>
          <c:dLbls>
            <c:dLbl>
              <c:idx val="0"/>
              <c:layout>
                <c:manualLayout>
                  <c:x val="3.7420034790886375E-2"/>
                  <c:y val="-4.60695592303989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67-42CA-A426-B83D985434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(2)'!$E$96:$E$99</c:f>
              <c:numCache>
                <c:formatCode>0.0%</c:formatCode>
                <c:ptCount val="4"/>
                <c:pt idx="0">
                  <c:v>8.3000000000000004E-2</c:v>
                </c:pt>
                <c:pt idx="1">
                  <c:v>0.46899999999999997</c:v>
                </c:pt>
                <c:pt idx="2">
                  <c:v>0.17399999999999999</c:v>
                </c:pt>
                <c:pt idx="3">
                  <c:v>0.34300000000000003</c:v>
                </c:pt>
              </c:numCache>
            </c:numRef>
          </c:val>
          <c:extLst>
            <c:ext xmlns:c16="http://schemas.microsoft.com/office/drawing/2014/chart" uri="{C3380CC4-5D6E-409C-BE32-E72D297353CC}">
              <c16:uniqueId val="{00000003-9C53-471F-AF72-35CB685F7C21}"/>
            </c:ext>
          </c:extLst>
        </c:ser>
        <c:dLbls>
          <c:dLblPos val="ctr"/>
          <c:showLegendKey val="0"/>
          <c:showVal val="1"/>
          <c:showCatName val="0"/>
          <c:showSerName val="0"/>
          <c:showPercent val="0"/>
          <c:showBubbleSize val="0"/>
        </c:dLbls>
        <c:gapWidth val="150"/>
        <c:overlap val="100"/>
        <c:axId val="513217679"/>
        <c:axId val="513223919"/>
      </c:barChart>
      <c:catAx>
        <c:axId val="513217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3223919"/>
        <c:crosses val="autoZero"/>
        <c:auto val="1"/>
        <c:lblAlgn val="ctr"/>
        <c:lblOffset val="100"/>
        <c:noMultiLvlLbl val="0"/>
      </c:catAx>
      <c:valAx>
        <c:axId val="5132239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321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'１、家計・収入・就業'!$B$104</c:f>
              <c:strCache>
                <c:ptCount val="1"/>
                <c:pt idx="0">
                  <c:v>現在利用している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'１、家計・収入・就業'!$A$105:$A$108</c:f>
              <c:strCache>
                <c:ptCount val="4"/>
                <c:pt idx="0">
                  <c:v>中央値以上</c:v>
                </c:pt>
                <c:pt idx="1">
                  <c:v>困窮度Ⅲ</c:v>
                </c:pt>
                <c:pt idx="2">
                  <c:v>困窮度Ⅱ</c:v>
                </c:pt>
                <c:pt idx="3">
                  <c:v>困窮度Ⅰ</c:v>
                </c:pt>
              </c:strCache>
            </c:strRef>
          </c:cat>
          <c:val>
            <c:numRef>
              <c:f>'１、家計・収入・就業'!$B$105:$B$108</c:f>
              <c:numCache>
                <c:formatCode>0.0</c:formatCode>
                <c:ptCount val="4"/>
                <c:pt idx="0">
                  <c:v>0.1</c:v>
                </c:pt>
                <c:pt idx="1">
                  <c:v>0.3</c:v>
                </c:pt>
                <c:pt idx="2">
                  <c:v>2.8</c:v>
                </c:pt>
                <c:pt idx="3">
                  <c:v>5.5</c:v>
                </c:pt>
              </c:numCache>
            </c:numRef>
          </c:val>
          <c:extLst>
            <c:ext xmlns:c16="http://schemas.microsoft.com/office/drawing/2014/chart" uri="{C3380CC4-5D6E-409C-BE32-E72D297353CC}">
              <c16:uniqueId val="{00000000-0286-49E7-9BA9-F717857B9598}"/>
            </c:ext>
          </c:extLst>
        </c:ser>
        <c:ser>
          <c:idx val="1"/>
          <c:order val="1"/>
          <c:tx>
            <c:strRef>
              <c:f>'１、家計・収入・就業'!$C$104</c:f>
              <c:strCache>
                <c:ptCount val="1"/>
                <c:pt idx="0">
                  <c:v>現在利用していないが、以前利用したことがある                </c:v>
                </c:pt>
              </c:strCache>
            </c:strRef>
          </c:tx>
          <c:spPr>
            <a:solidFill>
              <a:schemeClr val="accent2"/>
            </a:solidFill>
            <a:ln>
              <a:noFill/>
            </a:ln>
            <a:effectLst/>
          </c:spPr>
          <c:invertIfNegative val="0"/>
          <c:dLbls>
            <c:dLbl>
              <c:idx val="0"/>
              <c:layout>
                <c:manualLayout>
                  <c:x val="2.9485649543320686E-2"/>
                  <c:y val="4.04042814221829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B9-49A7-BD7E-70661502BE9F}"/>
                </c:ext>
              </c:extLst>
            </c:dLbl>
            <c:dLbl>
              <c:idx val="1"/>
              <c:layout>
                <c:manualLayout>
                  <c:x val="3.2434214497652727E-2"/>
                  <c:y val="4.04042814221829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B9-49A7-BD7E-70661502BE9F}"/>
                </c:ext>
              </c:extLst>
            </c:dLbl>
            <c:dLbl>
              <c:idx val="2"/>
              <c:layout>
                <c:manualLayout>
                  <c:x val="5.8971299086641379E-3"/>
                  <c:y val="4.04042814221830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B9-49A7-BD7E-70661502BE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'１、家計・収入・就業'!$A$105:$A$108</c:f>
              <c:strCache>
                <c:ptCount val="4"/>
                <c:pt idx="0">
                  <c:v>中央値以上</c:v>
                </c:pt>
                <c:pt idx="1">
                  <c:v>困窮度Ⅲ</c:v>
                </c:pt>
                <c:pt idx="2">
                  <c:v>困窮度Ⅱ</c:v>
                </c:pt>
                <c:pt idx="3">
                  <c:v>困窮度Ⅰ</c:v>
                </c:pt>
              </c:strCache>
            </c:strRef>
          </c:cat>
          <c:val>
            <c:numRef>
              <c:f>'１、家計・収入・就業'!$C$105:$C$108</c:f>
              <c:numCache>
                <c:formatCode>0.0</c:formatCode>
                <c:ptCount val="4"/>
                <c:pt idx="0">
                  <c:v>0.2</c:v>
                </c:pt>
                <c:pt idx="1">
                  <c:v>1</c:v>
                </c:pt>
                <c:pt idx="2">
                  <c:v>2.9</c:v>
                </c:pt>
                <c:pt idx="3">
                  <c:v>4.4000000000000004</c:v>
                </c:pt>
              </c:numCache>
            </c:numRef>
          </c:val>
          <c:extLst>
            <c:ext xmlns:c16="http://schemas.microsoft.com/office/drawing/2014/chart" uri="{C3380CC4-5D6E-409C-BE32-E72D297353CC}">
              <c16:uniqueId val="{00000001-0286-49E7-9BA9-F717857B9598}"/>
            </c:ext>
          </c:extLst>
        </c:ser>
        <c:ser>
          <c:idx val="2"/>
          <c:order val="2"/>
          <c:tx>
            <c:strRef>
              <c:f>'１、家計・収入・就業'!$D$104</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'１、家計・収入・就業'!$A$105:$A$108</c:f>
              <c:strCache>
                <c:ptCount val="4"/>
                <c:pt idx="0">
                  <c:v>中央値以上</c:v>
                </c:pt>
                <c:pt idx="1">
                  <c:v>困窮度Ⅲ</c:v>
                </c:pt>
                <c:pt idx="2">
                  <c:v>困窮度Ⅱ</c:v>
                </c:pt>
                <c:pt idx="3">
                  <c:v>困窮度Ⅰ</c:v>
                </c:pt>
              </c:strCache>
            </c:strRef>
          </c:cat>
          <c:val>
            <c:numRef>
              <c:f>'１、家計・収入・就業'!$D$105:$D$108</c:f>
              <c:numCache>
                <c:formatCode>0.0</c:formatCode>
                <c:ptCount val="4"/>
                <c:pt idx="0">
                  <c:v>94.5</c:v>
                </c:pt>
                <c:pt idx="1">
                  <c:v>91</c:v>
                </c:pt>
                <c:pt idx="2">
                  <c:v>81.099999999999994</c:v>
                </c:pt>
                <c:pt idx="3">
                  <c:v>75.400000000000006</c:v>
                </c:pt>
              </c:numCache>
            </c:numRef>
          </c:val>
          <c:extLst>
            <c:ext xmlns:c16="http://schemas.microsoft.com/office/drawing/2014/chart" uri="{C3380CC4-5D6E-409C-BE32-E72D297353CC}">
              <c16:uniqueId val="{00000002-0286-49E7-9BA9-F717857B9598}"/>
            </c:ext>
          </c:extLst>
        </c:ser>
        <c:ser>
          <c:idx val="3"/>
          <c:order val="3"/>
          <c:tx>
            <c:strRef>
              <c:f>'１、家計・収入・就業'!$E$104</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'１、家計・収入・就業'!$A$105:$A$108</c:f>
              <c:strCache>
                <c:ptCount val="4"/>
                <c:pt idx="0">
                  <c:v>中央値以上</c:v>
                </c:pt>
                <c:pt idx="1">
                  <c:v>困窮度Ⅲ</c:v>
                </c:pt>
                <c:pt idx="2">
                  <c:v>困窮度Ⅱ</c:v>
                </c:pt>
                <c:pt idx="3">
                  <c:v>困窮度Ⅰ</c:v>
                </c:pt>
              </c:strCache>
            </c:strRef>
          </c:cat>
          <c:val>
            <c:numRef>
              <c:f>'１、家計・収入・就業'!$E$105:$E$108</c:f>
              <c:numCache>
                <c:formatCode>0.0</c:formatCode>
                <c:ptCount val="4"/>
                <c:pt idx="0">
                  <c:v>5.2</c:v>
                </c:pt>
                <c:pt idx="1">
                  <c:v>7.7</c:v>
                </c:pt>
                <c:pt idx="2">
                  <c:v>13.1</c:v>
                </c:pt>
                <c:pt idx="3">
                  <c:v>14.7</c:v>
                </c:pt>
              </c:numCache>
            </c:numRef>
          </c:val>
          <c:extLst>
            <c:ext xmlns:c16="http://schemas.microsoft.com/office/drawing/2014/chart" uri="{C3380CC4-5D6E-409C-BE32-E72D297353CC}">
              <c16:uniqueId val="{00000003-0286-49E7-9BA9-F717857B9598}"/>
            </c:ext>
          </c:extLst>
        </c:ser>
        <c:dLbls>
          <c:dLblPos val="ctr"/>
          <c:showLegendKey val="0"/>
          <c:showVal val="1"/>
          <c:showCatName val="0"/>
          <c:showSerName val="0"/>
          <c:showPercent val="0"/>
          <c:showBubbleSize val="0"/>
        </c:dLbls>
        <c:gapWidth val="150"/>
        <c:overlap val="100"/>
        <c:axId val="515969967"/>
        <c:axId val="515969135"/>
      </c:barChart>
      <c:catAx>
        <c:axId val="515969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5969135"/>
        <c:crosses val="autoZero"/>
        <c:auto val="1"/>
        <c:lblAlgn val="ctr"/>
        <c:lblOffset val="100"/>
        <c:noMultiLvlLbl val="0"/>
      </c:catAx>
      <c:valAx>
        <c:axId val="5159691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5969967"/>
        <c:crosses val="autoZero"/>
        <c:crossBetween val="between"/>
      </c:valAx>
      <c:spPr>
        <a:noFill/>
        <a:ln>
          <a:noFill/>
        </a:ln>
        <a:effectLst/>
      </c:spPr>
    </c:plotArea>
    <c:legend>
      <c:legendPos val="b"/>
      <c:layout>
        <c:manualLayout>
          <c:xMode val="edge"/>
          <c:yMode val="edge"/>
          <c:x val="0.24300957935354456"/>
          <c:y val="0.69786456971776289"/>
          <c:w val="0.51398060912244203"/>
          <c:h val="0.2342809929340556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(2)'!$B$104</c:f>
              <c:strCache>
                <c:ptCount val="1"/>
                <c:pt idx="0">
                  <c:v>現在利用している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(2)'!$A$105:$A$108</c:f>
              <c:strCache>
                <c:ptCount val="4"/>
                <c:pt idx="0">
                  <c:v>中央値以上</c:v>
                </c:pt>
                <c:pt idx="1">
                  <c:v>困窮度Ⅲ</c:v>
                </c:pt>
                <c:pt idx="2">
                  <c:v>困窮度Ⅱ</c:v>
                </c:pt>
                <c:pt idx="3">
                  <c:v>困窮度Ⅰ</c:v>
                </c:pt>
              </c:strCache>
            </c:strRef>
          </c:cat>
          <c:val>
            <c:numRef>
              <c:f>'１、H28家計・収入・就業 (2)'!$B$105:$B$108</c:f>
              <c:numCache>
                <c:formatCode>0.0%</c:formatCode>
                <c:ptCount val="4"/>
                <c:pt idx="0">
                  <c:v>3.403014098201264E-4</c:v>
                </c:pt>
                <c:pt idx="1">
                  <c:v>1.7334328605789168E-2</c:v>
                </c:pt>
                <c:pt idx="2">
                  <c:v>6.0133630289532294E-2</c:v>
                </c:pt>
                <c:pt idx="3">
                  <c:v>8.4421946440235138E-2</c:v>
                </c:pt>
              </c:numCache>
            </c:numRef>
          </c:val>
          <c:extLst>
            <c:ext xmlns:c16="http://schemas.microsoft.com/office/drawing/2014/chart" uri="{C3380CC4-5D6E-409C-BE32-E72D297353CC}">
              <c16:uniqueId val="{00000000-3548-4B36-81AE-F80DD5D41941}"/>
            </c:ext>
          </c:extLst>
        </c:ser>
        <c:ser>
          <c:idx val="1"/>
          <c:order val="1"/>
          <c:tx>
            <c:strRef>
              <c:f>'１、H28家計・収入・就業 (2)'!$C$104</c:f>
              <c:strCache>
                <c:ptCount val="1"/>
                <c:pt idx="0">
                  <c:v>現在利用していないが、以前利用したことがある                </c:v>
                </c:pt>
              </c:strCache>
            </c:strRef>
          </c:tx>
          <c:spPr>
            <a:solidFill>
              <a:schemeClr val="accent2"/>
            </a:solidFill>
            <a:ln>
              <a:noFill/>
            </a:ln>
            <a:effectLst/>
          </c:spPr>
          <c:invertIfNegative val="0"/>
          <c:dLbls>
            <c:dLbl>
              <c:idx val="0"/>
              <c:layout>
                <c:manualLayout>
                  <c:x val="5.327799506933828E-2"/>
                  <c:y val="3.38932906534580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4F-49D3-8952-860A704FEB2F}"/>
                </c:ext>
              </c:extLst>
            </c:dLbl>
            <c:dLbl>
              <c:idx val="1"/>
              <c:layout>
                <c:manualLayout>
                  <c:x val="3.847855199452211E-2"/>
                  <c:y val="2.90513919886783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4F-49D3-8952-860A704FEB2F}"/>
                </c:ext>
              </c:extLst>
            </c:dLbl>
            <c:dLbl>
              <c:idx val="2"/>
              <c:layout>
                <c:manualLayout>
                  <c:x val="1.4799443074816196E-2"/>
                  <c:y val="3.38932906534581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4F-49D3-8952-860A704FEB2F}"/>
                </c:ext>
              </c:extLst>
            </c:dLbl>
            <c:dLbl>
              <c:idx val="3"/>
              <c:layout>
                <c:manualLayout>
                  <c:x val="8.8796658448897173E-3"/>
                  <c:y val="-5.81020214736298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4F-49D3-8952-860A704FEB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(2)'!$A$105:$A$108</c:f>
              <c:strCache>
                <c:ptCount val="4"/>
                <c:pt idx="0">
                  <c:v>中央値以上</c:v>
                </c:pt>
                <c:pt idx="1">
                  <c:v>困窮度Ⅲ</c:v>
                </c:pt>
                <c:pt idx="2">
                  <c:v>困窮度Ⅱ</c:v>
                </c:pt>
                <c:pt idx="3">
                  <c:v>困窮度Ⅰ</c:v>
                </c:pt>
              </c:strCache>
            </c:strRef>
          </c:cat>
          <c:val>
            <c:numRef>
              <c:f>'１、H28家計・収入・就業 (2)'!$C$105:$C$108</c:f>
              <c:numCache>
                <c:formatCode>0.0%</c:formatCode>
                <c:ptCount val="4"/>
                <c:pt idx="0">
                  <c:v>2.1876519202722413E-3</c:v>
                </c:pt>
                <c:pt idx="1">
                  <c:v>8.6256946172348012E-3</c:v>
                </c:pt>
                <c:pt idx="2">
                  <c:v>2.0935412026726059E-2</c:v>
                </c:pt>
                <c:pt idx="3">
                  <c:v>2.7759634225996081E-2</c:v>
                </c:pt>
              </c:numCache>
            </c:numRef>
          </c:val>
          <c:extLst>
            <c:ext xmlns:c16="http://schemas.microsoft.com/office/drawing/2014/chart" uri="{C3380CC4-5D6E-409C-BE32-E72D297353CC}">
              <c16:uniqueId val="{00000001-3548-4B36-81AE-F80DD5D41941}"/>
            </c:ext>
          </c:extLst>
        </c:ser>
        <c:ser>
          <c:idx val="2"/>
          <c:order val="2"/>
          <c:tx>
            <c:strRef>
              <c:f>'１、H28家計・収入・就業 (2)'!$D$104</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(2)'!$A$105:$A$108</c:f>
              <c:strCache>
                <c:ptCount val="4"/>
                <c:pt idx="0">
                  <c:v>中央値以上</c:v>
                </c:pt>
                <c:pt idx="1">
                  <c:v>困窮度Ⅲ</c:v>
                </c:pt>
                <c:pt idx="2">
                  <c:v>困窮度Ⅱ</c:v>
                </c:pt>
                <c:pt idx="3">
                  <c:v>困窮度Ⅰ</c:v>
                </c:pt>
              </c:strCache>
            </c:strRef>
          </c:cat>
          <c:val>
            <c:numRef>
              <c:f>'１、H28家計・収入・就業 (2)'!$D$105:$D$108</c:f>
              <c:numCache>
                <c:formatCode>0.0%</c:formatCode>
                <c:ptCount val="4"/>
                <c:pt idx="0">
                  <c:v>0.73505104521147302</c:v>
                </c:pt>
                <c:pt idx="1">
                  <c:v>0.66650078792402756</c:v>
                </c:pt>
                <c:pt idx="2">
                  <c:v>0.58619153674832958</c:v>
                </c:pt>
                <c:pt idx="3">
                  <c:v>0.53527106466361851</c:v>
                </c:pt>
              </c:numCache>
            </c:numRef>
          </c:val>
          <c:extLst>
            <c:ext xmlns:c16="http://schemas.microsoft.com/office/drawing/2014/chart" uri="{C3380CC4-5D6E-409C-BE32-E72D297353CC}">
              <c16:uniqueId val="{00000002-3548-4B36-81AE-F80DD5D41941}"/>
            </c:ext>
          </c:extLst>
        </c:ser>
        <c:ser>
          <c:idx val="3"/>
          <c:order val="3"/>
          <c:tx>
            <c:strRef>
              <c:f>'１、H28家計・収入・就業 (2)'!$E$104</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(2)'!$A$105:$A$108</c:f>
              <c:strCache>
                <c:ptCount val="4"/>
                <c:pt idx="0">
                  <c:v>中央値以上</c:v>
                </c:pt>
                <c:pt idx="1">
                  <c:v>困窮度Ⅲ</c:v>
                </c:pt>
                <c:pt idx="2">
                  <c:v>困窮度Ⅱ</c:v>
                </c:pt>
                <c:pt idx="3">
                  <c:v>困窮度Ⅰ</c:v>
                </c:pt>
              </c:strCache>
            </c:strRef>
          </c:cat>
          <c:val>
            <c:numRef>
              <c:f>'１、H28家計・収入・就業 (2)'!$E$105:$E$108</c:f>
              <c:numCache>
                <c:formatCode>0.0%</c:formatCode>
                <c:ptCount val="4"/>
                <c:pt idx="0">
                  <c:v>0.26242100145843461</c:v>
                </c:pt>
                <c:pt idx="1">
                  <c:v>0.30753918885294851</c:v>
                </c:pt>
                <c:pt idx="2">
                  <c:v>0.33273942093541203</c:v>
                </c:pt>
                <c:pt idx="3">
                  <c:v>0.35254735467015025</c:v>
                </c:pt>
              </c:numCache>
            </c:numRef>
          </c:val>
          <c:extLst>
            <c:ext xmlns:c16="http://schemas.microsoft.com/office/drawing/2014/chart" uri="{C3380CC4-5D6E-409C-BE32-E72D297353CC}">
              <c16:uniqueId val="{00000003-3548-4B36-81AE-F80DD5D41941}"/>
            </c:ext>
          </c:extLst>
        </c:ser>
        <c:dLbls>
          <c:dLblPos val="ctr"/>
          <c:showLegendKey val="0"/>
          <c:showVal val="1"/>
          <c:showCatName val="0"/>
          <c:showSerName val="0"/>
          <c:showPercent val="0"/>
          <c:showBubbleSize val="0"/>
        </c:dLbls>
        <c:gapWidth val="150"/>
        <c:overlap val="100"/>
        <c:axId val="515969967"/>
        <c:axId val="515969135"/>
      </c:barChart>
      <c:catAx>
        <c:axId val="515969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5969135"/>
        <c:crosses val="autoZero"/>
        <c:auto val="1"/>
        <c:lblAlgn val="ctr"/>
        <c:lblOffset val="100"/>
        <c:noMultiLvlLbl val="0"/>
      </c:catAx>
      <c:valAx>
        <c:axId val="5159691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5969967"/>
        <c:crosses val="autoZero"/>
        <c:crossBetween val="between"/>
      </c:valAx>
      <c:spPr>
        <a:noFill/>
        <a:ln>
          <a:noFill/>
        </a:ln>
        <a:effectLst/>
      </c:spPr>
    </c:plotArea>
    <c:legend>
      <c:legendPos val="b"/>
      <c:layout>
        <c:manualLayout>
          <c:xMode val="edge"/>
          <c:yMode val="edge"/>
          <c:x val="0.24202263405848273"/>
          <c:y val="0.69816671228980631"/>
          <c:w val="0.51595449882093891"/>
          <c:h val="0.2388886050680572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(2)'!$B$113</c:f>
              <c:strCache>
                <c:ptCount val="1"/>
                <c:pt idx="0">
                  <c:v>貯蓄ができている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(2)'!$B$114:$B$119</c:f>
              <c:numCache>
                <c:formatCode>0.0%</c:formatCode>
                <c:ptCount val="6"/>
                <c:pt idx="0">
                  <c:v>0.39349663758878656</c:v>
                </c:pt>
                <c:pt idx="1">
                  <c:v>0.1072961373390558</c:v>
                </c:pt>
                <c:pt idx="2">
                  <c:v>0.22996183206106871</c:v>
                </c:pt>
                <c:pt idx="3">
                  <c:v>0.20302076777847702</c:v>
                </c:pt>
                <c:pt idx="4">
                  <c:v>0.58408408408408408</c:v>
                </c:pt>
                <c:pt idx="5">
                  <c:v>0.17812500000000001</c:v>
                </c:pt>
              </c:numCache>
            </c:numRef>
          </c:val>
          <c:extLst>
            <c:ext xmlns:c16="http://schemas.microsoft.com/office/drawing/2014/chart" uri="{C3380CC4-5D6E-409C-BE32-E72D297353CC}">
              <c16:uniqueId val="{00000000-09F5-4880-9D10-5B66844C26C8}"/>
            </c:ext>
          </c:extLst>
        </c:ser>
        <c:ser>
          <c:idx val="1"/>
          <c:order val="1"/>
          <c:tx>
            <c:strRef>
              <c:f>'１、H28家計・収入・就業 (2)'!$C$113</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(2)'!$C$114:$C$119</c:f>
              <c:numCache>
                <c:formatCode>0.0%</c:formatCode>
                <c:ptCount val="6"/>
                <c:pt idx="0">
                  <c:v>0.32141410322197317</c:v>
                </c:pt>
                <c:pt idx="1">
                  <c:v>0.37725321888412017</c:v>
                </c:pt>
                <c:pt idx="2">
                  <c:v>0.3330152671755725</c:v>
                </c:pt>
                <c:pt idx="3">
                  <c:v>0.34776589049716805</c:v>
                </c:pt>
                <c:pt idx="4">
                  <c:v>0.22222222222222221</c:v>
                </c:pt>
                <c:pt idx="5">
                  <c:v>0.28437499999999999</c:v>
                </c:pt>
              </c:numCache>
            </c:numRef>
          </c:val>
          <c:extLst>
            <c:ext xmlns:c16="http://schemas.microsoft.com/office/drawing/2014/chart" uri="{C3380CC4-5D6E-409C-BE32-E72D297353CC}">
              <c16:uniqueId val="{00000001-09F5-4880-9D10-5B66844C26C8}"/>
            </c:ext>
          </c:extLst>
        </c:ser>
        <c:ser>
          <c:idx val="2"/>
          <c:order val="2"/>
          <c:tx>
            <c:strRef>
              <c:f>'１、H28家計・収入・就業 (2)'!$D$113</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(2)'!$D$114:$D$119</c:f>
              <c:numCache>
                <c:formatCode>0.0%</c:formatCode>
                <c:ptCount val="6"/>
                <c:pt idx="0">
                  <c:v>0.22597023793448023</c:v>
                </c:pt>
                <c:pt idx="1">
                  <c:v>0.42832618025751074</c:v>
                </c:pt>
                <c:pt idx="2">
                  <c:v>0.36450381679389315</c:v>
                </c:pt>
                <c:pt idx="3">
                  <c:v>0.36865953429830084</c:v>
                </c:pt>
                <c:pt idx="4">
                  <c:v>0.14414414414414414</c:v>
                </c:pt>
                <c:pt idx="5">
                  <c:v>0.35312500000000002</c:v>
                </c:pt>
              </c:numCache>
            </c:numRef>
          </c:val>
          <c:extLst>
            <c:ext xmlns:c16="http://schemas.microsoft.com/office/drawing/2014/chart" uri="{C3380CC4-5D6E-409C-BE32-E72D297353CC}">
              <c16:uniqueId val="{00000002-09F5-4880-9D10-5B66844C26C8}"/>
            </c:ext>
          </c:extLst>
        </c:ser>
        <c:ser>
          <c:idx val="3"/>
          <c:order val="3"/>
          <c:tx>
            <c:strRef>
              <c:f>'１、H28家計・収入・就業 (2)'!$E$113</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(2)'!$E$114:$E$119</c:f>
              <c:numCache>
                <c:formatCode>0.0%</c:formatCode>
                <c:ptCount val="6"/>
                <c:pt idx="0">
                  <c:v>5.0233613309206795E-2</c:v>
                </c:pt>
                <c:pt idx="1">
                  <c:v>7.5536480686695273E-2</c:v>
                </c:pt>
                <c:pt idx="2">
                  <c:v>6.2977099236641215E-2</c:v>
                </c:pt>
                <c:pt idx="3">
                  <c:v>7.350534927627439E-2</c:v>
                </c:pt>
                <c:pt idx="4">
                  <c:v>4.3543543543543541E-2</c:v>
                </c:pt>
                <c:pt idx="5">
                  <c:v>0.17499999999999999</c:v>
                </c:pt>
              </c:numCache>
            </c:numRef>
          </c:val>
          <c:extLst>
            <c:ext xmlns:c16="http://schemas.microsoft.com/office/drawing/2014/chart" uri="{C3380CC4-5D6E-409C-BE32-E72D297353CC}">
              <c16:uniqueId val="{00000003-09F5-4880-9D10-5B66844C26C8}"/>
            </c:ext>
          </c:extLst>
        </c:ser>
        <c:ser>
          <c:idx val="4"/>
          <c:order val="4"/>
          <c:tx>
            <c:strRef>
              <c:f>'１、H28家計・収入・就業 (2)'!$F$113</c:f>
              <c:strCache>
                <c:ptCount val="1"/>
                <c:pt idx="0">
                  <c:v>  無回答            </c:v>
                </c:pt>
              </c:strCache>
            </c:strRef>
          </c:tx>
          <c:spPr>
            <a:solidFill>
              <a:schemeClr val="accent5"/>
            </a:solidFill>
            <a:ln>
              <a:noFill/>
            </a:ln>
            <a:effectLst/>
          </c:spPr>
          <c:invertIfNegative val="0"/>
          <c:dLbls>
            <c:dLbl>
              <c:idx val="0"/>
              <c:layout>
                <c:manualLayout>
                  <c:x val="1.9849177509475142E-2"/>
                  <c:y val="3.26827556323872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80-449B-B1A0-856D1D3C2CF0}"/>
                </c:ext>
              </c:extLst>
            </c:dLbl>
            <c:dLbl>
              <c:idx val="1"/>
              <c:layout>
                <c:manualLayout>
                  <c:x val="1.4177983935339358E-2"/>
                  <c:y val="3.67681000864355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80-449B-B1A0-856D1D3C2CF0}"/>
                </c:ext>
              </c:extLst>
            </c:dLbl>
            <c:dLbl>
              <c:idx val="2"/>
              <c:layout>
                <c:manualLayout>
                  <c:x val="1.4177983935339254E-2"/>
                  <c:y val="2.8597411178338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80-449B-B1A0-856D1D3C2CF0}"/>
                </c:ext>
              </c:extLst>
            </c:dLbl>
            <c:dLbl>
              <c:idx val="3"/>
              <c:layout>
                <c:manualLayout>
                  <c:x val="1.4177983935339358E-2"/>
                  <c:y val="2.85974111783387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80-449B-B1A0-856D1D3C2CF0}"/>
                </c:ext>
              </c:extLst>
            </c:dLbl>
            <c:dLbl>
              <c:idx val="4"/>
              <c:layout>
                <c:manualLayout>
                  <c:x val="1.1342387148271465E-2"/>
                  <c:y val="3.6768100086435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80-449B-B1A0-856D1D3C2CF0}"/>
                </c:ext>
              </c:extLst>
            </c:dLbl>
            <c:dLbl>
              <c:idx val="5"/>
              <c:layout>
                <c:manualLayout>
                  <c:x val="1.1342387148271569E-2"/>
                  <c:y val="2.85974111783388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80-449B-B1A0-856D1D3C2C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(2)'!$F$114:$F$119</c:f>
              <c:numCache>
                <c:formatCode>0.0%</c:formatCode>
                <c:ptCount val="6"/>
                <c:pt idx="0">
                  <c:v>8.8854079455532448E-3</c:v>
                </c:pt>
                <c:pt idx="1">
                  <c:v>1.1587982832618025E-2</c:v>
                </c:pt>
                <c:pt idx="2">
                  <c:v>9.5419847328244278E-3</c:v>
                </c:pt>
                <c:pt idx="3">
                  <c:v>7.048458149779736E-3</c:v>
                </c:pt>
                <c:pt idx="4">
                  <c:v>6.006006006006006E-3</c:v>
                </c:pt>
                <c:pt idx="5">
                  <c:v>9.3749999999999997E-3</c:v>
                </c:pt>
              </c:numCache>
            </c:numRef>
          </c:val>
          <c:extLst>
            <c:ext xmlns:c16="http://schemas.microsoft.com/office/drawing/2014/chart" uri="{C3380CC4-5D6E-409C-BE32-E72D297353CC}">
              <c16:uniqueId val="{00000004-09F5-4880-9D10-5B66844C26C8}"/>
            </c:ext>
          </c:extLst>
        </c:ser>
        <c:dLbls>
          <c:dLblPos val="ctr"/>
          <c:showLegendKey val="0"/>
          <c:showVal val="1"/>
          <c:showCatName val="0"/>
          <c:showSerName val="0"/>
          <c:showPercent val="0"/>
          <c:showBubbleSize val="0"/>
        </c:dLbls>
        <c:gapWidth val="150"/>
        <c:overlap val="100"/>
        <c:axId val="571788431"/>
        <c:axId val="571789679"/>
      </c:barChart>
      <c:catAx>
        <c:axId val="5717884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71789679"/>
        <c:crosses val="autoZero"/>
        <c:auto val="1"/>
        <c:lblAlgn val="ctr"/>
        <c:lblOffset val="100"/>
        <c:noMultiLvlLbl val="0"/>
      </c:catAx>
      <c:valAx>
        <c:axId val="57178967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178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'１、家計・収入・就業'!$B$113</c:f>
              <c:strCache>
                <c:ptCount val="1"/>
                <c:pt idx="0">
                  <c:v>貯蓄ができている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'１、家計・収入・就業'!$B$114:$B$119</c:f>
              <c:numCache>
                <c:formatCode>0.0%</c:formatCode>
                <c:ptCount val="6"/>
                <c:pt idx="0">
                  <c:v>0.47864812103465104</c:v>
                </c:pt>
                <c:pt idx="1">
                  <c:v>0.13753799392097266</c:v>
                </c:pt>
                <c:pt idx="2">
                  <c:v>0.30984042553191488</c:v>
                </c:pt>
                <c:pt idx="3">
                  <c:v>0.29477503628447027</c:v>
                </c:pt>
                <c:pt idx="4">
                  <c:v>0.5365296803652968</c:v>
                </c:pt>
                <c:pt idx="5">
                  <c:v>0.20622568093385213</c:v>
                </c:pt>
              </c:numCache>
            </c:numRef>
          </c:val>
          <c:extLst>
            <c:ext xmlns:c16="http://schemas.microsoft.com/office/drawing/2014/chart" uri="{C3380CC4-5D6E-409C-BE32-E72D297353CC}">
              <c16:uniqueId val="{00000000-F24D-46BA-A4C7-742032A6C502}"/>
            </c:ext>
          </c:extLst>
        </c:ser>
        <c:ser>
          <c:idx val="1"/>
          <c:order val="1"/>
          <c:tx>
            <c:strRef>
              <c:f>'１、家計・収入・就業'!$C$113</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'１、家計・収入・就業'!$C$114:$C$119</c:f>
              <c:numCache>
                <c:formatCode>0.0%</c:formatCode>
                <c:ptCount val="6"/>
                <c:pt idx="0">
                  <c:v>0.17569546120058566</c:v>
                </c:pt>
                <c:pt idx="1">
                  <c:v>0.39133738601823709</c:v>
                </c:pt>
                <c:pt idx="2">
                  <c:v>0.27925531914893614</c:v>
                </c:pt>
                <c:pt idx="3">
                  <c:v>0.29492017416545718</c:v>
                </c:pt>
                <c:pt idx="4">
                  <c:v>0.12785388127853881</c:v>
                </c:pt>
                <c:pt idx="5">
                  <c:v>0.34241245136186771</c:v>
                </c:pt>
              </c:numCache>
            </c:numRef>
          </c:val>
          <c:extLst>
            <c:ext xmlns:c16="http://schemas.microsoft.com/office/drawing/2014/chart" uri="{C3380CC4-5D6E-409C-BE32-E72D297353CC}">
              <c16:uniqueId val="{00000001-F24D-46BA-A4C7-742032A6C502}"/>
            </c:ext>
          </c:extLst>
        </c:ser>
        <c:ser>
          <c:idx val="2"/>
          <c:order val="2"/>
          <c:tx>
            <c:strRef>
              <c:f>'１、家計・収入・就業'!$D$113</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'１、家計・収入・就業'!$D$114:$D$119</c:f>
              <c:numCache>
                <c:formatCode>0.0%</c:formatCode>
                <c:ptCount val="6"/>
                <c:pt idx="0">
                  <c:v>0.28358345534407026</c:v>
                </c:pt>
                <c:pt idx="1">
                  <c:v>0.38297872340425532</c:v>
                </c:pt>
                <c:pt idx="2">
                  <c:v>0.32180851063829785</c:v>
                </c:pt>
                <c:pt idx="3">
                  <c:v>0.33497822931785198</c:v>
                </c:pt>
                <c:pt idx="4">
                  <c:v>0.27853881278538811</c:v>
                </c:pt>
                <c:pt idx="5">
                  <c:v>0.2723735408560311</c:v>
                </c:pt>
              </c:numCache>
            </c:numRef>
          </c:val>
          <c:extLst>
            <c:ext xmlns:c16="http://schemas.microsoft.com/office/drawing/2014/chart" uri="{C3380CC4-5D6E-409C-BE32-E72D297353CC}">
              <c16:uniqueId val="{00000002-F24D-46BA-A4C7-742032A6C502}"/>
            </c:ext>
          </c:extLst>
        </c:ser>
        <c:ser>
          <c:idx val="3"/>
          <c:order val="3"/>
          <c:tx>
            <c:strRef>
              <c:f>'１、家計・収入・就業'!$E$113</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'１、家計・収入・就業'!$E$114:$E$119</c:f>
              <c:numCache>
                <c:formatCode>0.0%</c:formatCode>
                <c:ptCount val="6"/>
                <c:pt idx="0">
                  <c:v>5.4721815519765737E-2</c:v>
                </c:pt>
                <c:pt idx="1">
                  <c:v>7.598784194528875E-2</c:v>
                </c:pt>
                <c:pt idx="2">
                  <c:v>7.5797872340425537E-2</c:v>
                </c:pt>
                <c:pt idx="3">
                  <c:v>6.5021770682148039E-2</c:v>
                </c:pt>
                <c:pt idx="4">
                  <c:v>5.0228310502283102E-2</c:v>
                </c:pt>
                <c:pt idx="5">
                  <c:v>0.16731517509727625</c:v>
                </c:pt>
              </c:numCache>
            </c:numRef>
          </c:val>
          <c:extLst>
            <c:ext xmlns:c16="http://schemas.microsoft.com/office/drawing/2014/chart" uri="{C3380CC4-5D6E-409C-BE32-E72D297353CC}">
              <c16:uniqueId val="{00000003-F24D-46BA-A4C7-742032A6C502}"/>
            </c:ext>
          </c:extLst>
        </c:ser>
        <c:ser>
          <c:idx val="4"/>
          <c:order val="4"/>
          <c:tx>
            <c:strRef>
              <c:f>'１、家計・収入・就業'!$F$113</c:f>
              <c:strCache>
                <c:ptCount val="1"/>
                <c:pt idx="0">
                  <c:v>  無回答            </c:v>
                </c:pt>
              </c:strCache>
            </c:strRef>
          </c:tx>
          <c:spPr>
            <a:solidFill>
              <a:schemeClr val="accent5"/>
            </a:solidFill>
            <a:ln>
              <a:noFill/>
            </a:ln>
            <a:effectLst/>
          </c:spPr>
          <c:invertIfNegative val="0"/>
          <c:dLbls>
            <c:dLbl>
              <c:idx val="0"/>
              <c:layout>
                <c:manualLayout>
                  <c:x val="2.7587824862929785E-3"/>
                  <c:y val="3.77015887633756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37-4306-88E5-DDDC395FE550}"/>
                </c:ext>
              </c:extLst>
            </c:dLbl>
            <c:dLbl>
              <c:idx val="1"/>
              <c:layout>
                <c:manualLayout>
                  <c:x val="8.2763474588789347E-3"/>
                  <c:y val="4.18902876873229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37-4306-88E5-DDDC395FE550}"/>
                </c:ext>
              </c:extLst>
            </c:dLbl>
            <c:dLbl>
              <c:idx val="2"/>
              <c:layout>
                <c:manualLayout>
                  <c:x val="5.5175649725859571E-3"/>
                  <c:y val="3.77012589185906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37-4306-88E5-DDDC395FE550}"/>
                </c:ext>
              </c:extLst>
            </c:dLbl>
            <c:dLbl>
              <c:idx val="3"/>
              <c:layout>
                <c:manualLayout>
                  <c:x val="1.9311477404050849E-2"/>
                  <c:y val="4.18902876873229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37-4306-88E5-DDDC395FE550}"/>
                </c:ext>
              </c:extLst>
            </c:dLbl>
            <c:dLbl>
              <c:idx val="4"/>
              <c:layout>
                <c:manualLayout>
                  <c:x val="1.3793912431464892E-2"/>
                  <c:y val="3.77012589185907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37-4306-88E5-DDDC395FE550}"/>
                </c:ext>
              </c:extLst>
            </c:dLbl>
            <c:dLbl>
              <c:idx val="5"/>
              <c:layout>
                <c:manualLayout>
                  <c:x val="8.2763474588789347E-3"/>
                  <c:y val="3.77012589185906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37-4306-88E5-DDDC395FE5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'１、家計・収入・就業'!$F$114:$F$119</c:f>
              <c:numCache>
                <c:formatCode>0.0%</c:formatCode>
                <c:ptCount val="6"/>
                <c:pt idx="0">
                  <c:v>7.3511469009272818E-3</c:v>
                </c:pt>
                <c:pt idx="1">
                  <c:v>1.2158054711246201E-2</c:v>
                </c:pt>
                <c:pt idx="2">
                  <c:v>1.3297872340425532E-2</c:v>
                </c:pt>
                <c:pt idx="3">
                  <c:v>1.0304789550072569E-2</c:v>
                </c:pt>
                <c:pt idx="4">
                  <c:v>6.8493150684931503E-3</c:v>
                </c:pt>
                <c:pt idx="5">
                  <c:v>1.1673151750972763E-2</c:v>
                </c:pt>
              </c:numCache>
            </c:numRef>
          </c:val>
          <c:extLst>
            <c:ext xmlns:c16="http://schemas.microsoft.com/office/drawing/2014/chart" uri="{C3380CC4-5D6E-409C-BE32-E72D297353CC}">
              <c16:uniqueId val="{00000004-F24D-46BA-A4C7-742032A6C502}"/>
            </c:ext>
          </c:extLst>
        </c:ser>
        <c:dLbls>
          <c:dLblPos val="ctr"/>
          <c:showLegendKey val="0"/>
          <c:showVal val="1"/>
          <c:showCatName val="0"/>
          <c:showSerName val="0"/>
          <c:showPercent val="0"/>
          <c:showBubbleSize val="0"/>
        </c:dLbls>
        <c:gapWidth val="150"/>
        <c:overlap val="100"/>
        <c:axId val="571788431"/>
        <c:axId val="571789679"/>
      </c:barChart>
      <c:catAx>
        <c:axId val="5717884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71789679"/>
        <c:crosses val="autoZero"/>
        <c:auto val="1"/>
        <c:lblAlgn val="ctr"/>
        <c:lblOffset val="100"/>
        <c:noMultiLvlLbl val="0"/>
      </c:catAx>
      <c:valAx>
        <c:axId val="57178967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178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'２、食事'!$B$2</c:f>
              <c:strCache>
                <c:ptCount val="1"/>
                <c:pt idx="0">
                  <c:v>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'２、食事'!$B$3:$B$6</c:f>
              <c:numCache>
                <c:formatCode>0.0</c:formatCode>
                <c:ptCount val="4"/>
                <c:pt idx="0">
                  <c:v>51.2</c:v>
                </c:pt>
                <c:pt idx="1">
                  <c:v>47.6</c:v>
                </c:pt>
                <c:pt idx="2">
                  <c:v>44.7</c:v>
                </c:pt>
                <c:pt idx="3">
                  <c:v>42.8</c:v>
                </c:pt>
              </c:numCache>
            </c:numRef>
          </c:val>
          <c:extLst>
            <c:ext xmlns:c16="http://schemas.microsoft.com/office/drawing/2014/chart" uri="{C3380CC4-5D6E-409C-BE32-E72D297353CC}">
              <c16:uniqueId val="{00000000-6D3F-4418-95D9-3DBD93CAD1C8}"/>
            </c:ext>
          </c:extLst>
        </c:ser>
        <c:ser>
          <c:idx val="1"/>
          <c:order val="1"/>
          <c:tx>
            <c:strRef>
              <c:f>'２、食事'!$C$2</c:f>
              <c:strCache>
                <c:ptCount val="1"/>
                <c:pt idx="0">
                  <c:v>週に４～５回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'２、食事'!$C$3:$C$6</c:f>
              <c:numCache>
                <c:formatCode>0.0</c:formatCode>
                <c:ptCount val="4"/>
                <c:pt idx="0">
                  <c:v>6.2</c:v>
                </c:pt>
                <c:pt idx="1">
                  <c:v>5.7</c:v>
                </c:pt>
                <c:pt idx="2">
                  <c:v>6.6</c:v>
                </c:pt>
                <c:pt idx="3">
                  <c:v>6.1</c:v>
                </c:pt>
              </c:numCache>
            </c:numRef>
          </c:val>
          <c:extLst>
            <c:ext xmlns:c16="http://schemas.microsoft.com/office/drawing/2014/chart" uri="{C3380CC4-5D6E-409C-BE32-E72D297353CC}">
              <c16:uniqueId val="{00000001-6D3F-4418-95D9-3DBD93CAD1C8}"/>
            </c:ext>
          </c:extLst>
        </c:ser>
        <c:ser>
          <c:idx val="2"/>
          <c:order val="2"/>
          <c:tx>
            <c:strRef>
              <c:f>'２、食事'!$D$2</c:f>
              <c:strCache>
                <c:ptCount val="1"/>
                <c:pt idx="0">
                  <c:v>週に２～３回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'２、食事'!$D$3:$D$6</c:f>
              <c:numCache>
                <c:formatCode>0.0</c:formatCode>
                <c:ptCount val="4"/>
                <c:pt idx="0">
                  <c:v>9.6999999999999993</c:v>
                </c:pt>
                <c:pt idx="1">
                  <c:v>9.3000000000000007</c:v>
                </c:pt>
                <c:pt idx="2">
                  <c:v>6.9</c:v>
                </c:pt>
                <c:pt idx="3">
                  <c:v>8.1999999999999993</c:v>
                </c:pt>
              </c:numCache>
            </c:numRef>
          </c:val>
          <c:extLst>
            <c:ext xmlns:c16="http://schemas.microsoft.com/office/drawing/2014/chart" uri="{C3380CC4-5D6E-409C-BE32-E72D297353CC}">
              <c16:uniqueId val="{00000002-6D3F-4418-95D9-3DBD93CAD1C8}"/>
            </c:ext>
          </c:extLst>
        </c:ser>
        <c:ser>
          <c:idx val="3"/>
          <c:order val="3"/>
          <c:tx>
            <c:strRef>
              <c:f>'２、食事'!$E$2</c:f>
              <c:strCache>
                <c:ptCount val="1"/>
                <c:pt idx="0">
                  <c:v>週に１回程度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'２、食事'!$E$3:$E$6</c:f>
              <c:numCache>
                <c:formatCode>0.0</c:formatCode>
                <c:ptCount val="4"/>
                <c:pt idx="0">
                  <c:v>5.0999999999999996</c:v>
                </c:pt>
                <c:pt idx="1">
                  <c:v>5</c:v>
                </c:pt>
                <c:pt idx="2">
                  <c:v>4.8</c:v>
                </c:pt>
                <c:pt idx="3">
                  <c:v>4.8</c:v>
                </c:pt>
              </c:numCache>
            </c:numRef>
          </c:val>
          <c:extLst>
            <c:ext xmlns:c16="http://schemas.microsoft.com/office/drawing/2014/chart" uri="{C3380CC4-5D6E-409C-BE32-E72D297353CC}">
              <c16:uniqueId val="{00000003-6D3F-4418-95D9-3DBD93CAD1C8}"/>
            </c:ext>
          </c:extLst>
        </c:ser>
        <c:ser>
          <c:idx val="4"/>
          <c:order val="4"/>
          <c:tx>
            <c:strRef>
              <c:f>'２、食事'!$F$2</c:f>
              <c:strCache>
                <c:ptCount val="1"/>
                <c:pt idx="0">
                  <c:v>月に１～２回        </c:v>
                </c:pt>
              </c:strCache>
            </c:strRef>
          </c:tx>
          <c:spPr>
            <a:solidFill>
              <a:schemeClr val="accent5"/>
            </a:solidFill>
            <a:ln>
              <a:noFill/>
            </a:ln>
            <a:effectLst/>
          </c:spPr>
          <c:invertIfNegative val="0"/>
          <c:dLbls>
            <c:dLbl>
              <c:idx val="0"/>
              <c:layout>
                <c:manualLayout>
                  <c:x val="2.2684283006971295E-2"/>
                  <c:y val="6.31728915460385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4F-4479-94E9-DCCD01C315F6}"/>
                </c:ext>
              </c:extLst>
            </c:dLbl>
            <c:dLbl>
              <c:idx val="1"/>
              <c:layout>
                <c:manualLayout>
                  <c:x val="1.4177676879357124E-2"/>
                  <c:y val="5.26445598921923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4F-4479-94E9-DCCD01C315F6}"/>
                </c:ext>
              </c:extLst>
            </c:dLbl>
            <c:dLbl>
              <c:idx val="2"/>
              <c:layout>
                <c:manualLayout>
                  <c:x val="1.701321225522855E-2"/>
                  <c:y val="4.73797722889204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4F-4479-94E9-DCCD01C315F6}"/>
                </c:ext>
              </c:extLst>
            </c:dLbl>
            <c:dLbl>
              <c:idx val="3"/>
              <c:layout>
                <c:manualLayout>
                  <c:x val="2.2684283006971399E-2"/>
                  <c:y val="4.73797722889204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4F-4479-94E9-DCCD01C315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'２、食事'!$F$3:$F$6</c:f>
              <c:numCache>
                <c:formatCode>0.0</c:formatCode>
                <c:ptCount val="4"/>
                <c:pt idx="0">
                  <c:v>2.1</c:v>
                </c:pt>
                <c:pt idx="1">
                  <c:v>2.1</c:v>
                </c:pt>
                <c:pt idx="2">
                  <c:v>2.4</c:v>
                </c:pt>
                <c:pt idx="3">
                  <c:v>2.7</c:v>
                </c:pt>
              </c:numCache>
            </c:numRef>
          </c:val>
          <c:extLst>
            <c:ext xmlns:c16="http://schemas.microsoft.com/office/drawing/2014/chart" uri="{C3380CC4-5D6E-409C-BE32-E72D297353CC}">
              <c16:uniqueId val="{00000004-6D3F-4418-95D9-3DBD93CAD1C8}"/>
            </c:ext>
          </c:extLst>
        </c:ser>
        <c:ser>
          <c:idx val="5"/>
          <c:order val="5"/>
          <c:tx>
            <c:strRef>
              <c:f>'２、食事'!$G$2</c:f>
              <c:strCache>
                <c:ptCount val="1"/>
                <c:pt idx="0">
                  <c:v>ほとんどない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'２、食事'!$G$3:$G$6</c:f>
              <c:numCache>
                <c:formatCode>0.0</c:formatCode>
                <c:ptCount val="4"/>
                <c:pt idx="0">
                  <c:v>14.4</c:v>
                </c:pt>
                <c:pt idx="1">
                  <c:v>15.9</c:v>
                </c:pt>
                <c:pt idx="2">
                  <c:v>18.399999999999999</c:v>
                </c:pt>
                <c:pt idx="3">
                  <c:v>17.899999999999999</c:v>
                </c:pt>
              </c:numCache>
            </c:numRef>
          </c:val>
          <c:extLst>
            <c:ext xmlns:c16="http://schemas.microsoft.com/office/drawing/2014/chart" uri="{C3380CC4-5D6E-409C-BE32-E72D297353CC}">
              <c16:uniqueId val="{00000005-6D3F-4418-95D9-3DBD93CAD1C8}"/>
            </c:ext>
          </c:extLst>
        </c:ser>
        <c:ser>
          <c:idx val="6"/>
          <c:order val="6"/>
          <c:tx>
            <c:strRef>
              <c:f>'２、食事'!$H$2</c:f>
              <c:strCache>
                <c:ptCount val="1"/>
                <c:pt idx="0">
                  <c:v>まったくない        </c:v>
                </c:pt>
              </c:strCache>
            </c:strRef>
          </c:tx>
          <c:spPr>
            <a:solidFill>
              <a:schemeClr val="accent1">
                <a:lumMod val="60000"/>
              </a:schemeClr>
            </a:solidFill>
            <a:ln>
              <a:noFill/>
            </a:ln>
            <a:effectLst/>
          </c:spPr>
          <c:invertIfNegative val="0"/>
          <c:dLbls>
            <c:dLbl>
              <c:idx val="0"/>
              <c:layout>
                <c:manualLayout>
                  <c:x val="5.6710707517429538E-3"/>
                  <c:y val="5.7908103942766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3C-47B5-8A8F-A72AF8711596}"/>
                </c:ext>
              </c:extLst>
            </c:dLbl>
            <c:dLbl>
              <c:idx val="1"/>
              <c:layout>
                <c:manualLayout>
                  <c:x val="-2.8355353758715289E-3"/>
                  <c:y val="5.7908103942766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3C-47B5-8A8F-A72AF8711596}"/>
                </c:ext>
              </c:extLst>
            </c:dLbl>
            <c:dLbl>
              <c:idx val="2"/>
              <c:layout>
                <c:manualLayout>
                  <c:x val="2.8355353758713208E-3"/>
                  <c:y val="5.7908103942766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3C-47B5-8A8F-A72AF8711596}"/>
                </c:ext>
              </c:extLst>
            </c:dLbl>
            <c:dLbl>
              <c:idx val="3"/>
              <c:layout>
                <c:manualLayout>
                  <c:x val="0"/>
                  <c:y val="5.26437308570606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3C-47B5-8A8F-A72AF87115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'２、食事'!$H$3:$H$6</c:f>
              <c:numCache>
                <c:formatCode>0.0</c:formatCode>
                <c:ptCount val="4"/>
                <c:pt idx="0">
                  <c:v>10</c:v>
                </c:pt>
                <c:pt idx="1">
                  <c:v>13.1</c:v>
                </c:pt>
                <c:pt idx="2">
                  <c:v>14.8</c:v>
                </c:pt>
                <c:pt idx="3">
                  <c:v>16.2</c:v>
                </c:pt>
              </c:numCache>
            </c:numRef>
          </c:val>
          <c:extLst>
            <c:ext xmlns:c16="http://schemas.microsoft.com/office/drawing/2014/chart" uri="{C3380CC4-5D6E-409C-BE32-E72D297353CC}">
              <c16:uniqueId val="{00000006-6D3F-4418-95D9-3DBD93CAD1C8}"/>
            </c:ext>
          </c:extLst>
        </c:ser>
        <c:ser>
          <c:idx val="7"/>
          <c:order val="7"/>
          <c:tx>
            <c:strRef>
              <c:f>'２、食事'!$I$2</c:f>
              <c:strCache>
                <c:ptCount val="1"/>
                <c:pt idx="0">
                  <c:v>  無回答            </c:v>
                </c:pt>
              </c:strCache>
            </c:strRef>
          </c:tx>
          <c:spPr>
            <a:solidFill>
              <a:schemeClr val="accent2">
                <a:lumMod val="60000"/>
              </a:schemeClr>
            </a:solidFill>
            <a:ln>
              <a:noFill/>
            </a:ln>
            <a:effectLst/>
          </c:spPr>
          <c:invertIfNegative val="0"/>
          <c:dLbls>
            <c:dLbl>
              <c:idx val="0"/>
              <c:layout>
                <c:manualLayout>
                  <c:x val="3.4026424510456996E-2"/>
                  <c:y val="4.145175657794991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4F-4479-94E9-DCCD01C315F6}"/>
                </c:ext>
              </c:extLst>
            </c:dLbl>
            <c:dLbl>
              <c:idx val="1"/>
              <c:layout>
                <c:manualLayout>
                  <c:x val="2.2684283006971399E-2"/>
                  <c:y val="4.825619582594689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3C-47B5-8A8F-A72AF8711596}"/>
                </c:ext>
              </c:extLst>
            </c:dLbl>
            <c:dLbl>
              <c:idx val="2"/>
              <c:layout>
                <c:manualLayout>
                  <c:x val="2.83553537587141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3C-47B5-8A8F-A72AF8711596}"/>
                </c:ext>
              </c:extLst>
            </c:dLbl>
            <c:dLbl>
              <c:idx val="3"/>
              <c:layout>
                <c:manualLayout>
                  <c:x val="2.2684283006971295E-2"/>
                  <c:y val="-5.26437308570606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3C-47B5-8A8F-A72AF87115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'２、食事'!$I$3:$I$6</c:f>
              <c:numCache>
                <c:formatCode>0.0</c:formatCode>
                <c:ptCount val="4"/>
                <c:pt idx="0">
                  <c:v>1.3</c:v>
                </c:pt>
                <c:pt idx="1">
                  <c:v>1.4</c:v>
                </c:pt>
                <c:pt idx="2">
                  <c:v>1.5</c:v>
                </c:pt>
                <c:pt idx="3">
                  <c:v>1.2</c:v>
                </c:pt>
              </c:numCache>
            </c:numRef>
          </c:val>
          <c:extLst>
            <c:ext xmlns:c16="http://schemas.microsoft.com/office/drawing/2014/chart" uri="{C3380CC4-5D6E-409C-BE32-E72D297353CC}">
              <c16:uniqueId val="{00000007-6D3F-4418-95D9-3DBD93CAD1C8}"/>
            </c:ext>
          </c:extLst>
        </c:ser>
        <c:dLbls>
          <c:dLblPos val="ctr"/>
          <c:showLegendKey val="0"/>
          <c:showVal val="1"/>
          <c:showCatName val="0"/>
          <c:showSerName val="0"/>
          <c:showPercent val="0"/>
          <c:showBubbleSize val="0"/>
        </c:dLbls>
        <c:gapWidth val="150"/>
        <c:overlap val="100"/>
        <c:axId val="356664735"/>
        <c:axId val="356665983"/>
      </c:barChart>
      <c:catAx>
        <c:axId val="356664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356665983"/>
        <c:crosses val="autoZero"/>
        <c:auto val="1"/>
        <c:lblAlgn val="ctr"/>
        <c:lblOffset val="100"/>
        <c:noMultiLvlLbl val="0"/>
      </c:catAx>
      <c:valAx>
        <c:axId val="3566659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5666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51555380025156"/>
          <c:y val="0.11326572256157752"/>
          <c:w val="0.7893137388306799"/>
          <c:h val="0.64910429355657129"/>
        </c:manualLayout>
      </c:layout>
      <c:barChart>
        <c:barDir val="bar"/>
        <c:grouping val="percentStacked"/>
        <c:varyColors val="0"/>
        <c:ser>
          <c:idx val="0"/>
          <c:order val="0"/>
          <c:tx>
            <c:strRef>
              <c:f>'２、食事'!$B$20</c:f>
              <c:strCache>
                <c:ptCount val="1"/>
                <c:pt idx="0">
                  <c:v>毎日またはほとんど毎日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'２、食事'!$B$21:$B$24</c:f>
              <c:numCache>
                <c:formatCode>0.0</c:formatCode>
                <c:ptCount val="4"/>
                <c:pt idx="0">
                  <c:v>90.1</c:v>
                </c:pt>
                <c:pt idx="1">
                  <c:v>86.5</c:v>
                </c:pt>
                <c:pt idx="2">
                  <c:v>82.8</c:v>
                </c:pt>
                <c:pt idx="3">
                  <c:v>78.8</c:v>
                </c:pt>
              </c:numCache>
            </c:numRef>
          </c:val>
          <c:extLst>
            <c:ext xmlns:c16="http://schemas.microsoft.com/office/drawing/2014/chart" uri="{C3380CC4-5D6E-409C-BE32-E72D297353CC}">
              <c16:uniqueId val="{00000000-1C6D-4F99-9302-7511E974FCC6}"/>
            </c:ext>
          </c:extLst>
        </c:ser>
        <c:ser>
          <c:idx val="1"/>
          <c:order val="1"/>
          <c:tx>
            <c:strRef>
              <c:f>'２、食事'!$C$20</c:f>
              <c:strCache>
                <c:ptCount val="1"/>
                <c:pt idx="0">
                  <c:v>週に４～５回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'２、食事'!$C$21:$C$24</c:f>
              <c:numCache>
                <c:formatCode>0.0</c:formatCode>
                <c:ptCount val="4"/>
                <c:pt idx="0">
                  <c:v>4</c:v>
                </c:pt>
                <c:pt idx="1">
                  <c:v>4.5</c:v>
                </c:pt>
                <c:pt idx="2">
                  <c:v>5.0999999999999996</c:v>
                </c:pt>
                <c:pt idx="3">
                  <c:v>6.7</c:v>
                </c:pt>
              </c:numCache>
            </c:numRef>
          </c:val>
          <c:extLst>
            <c:ext xmlns:c16="http://schemas.microsoft.com/office/drawing/2014/chart" uri="{C3380CC4-5D6E-409C-BE32-E72D297353CC}">
              <c16:uniqueId val="{00000001-1C6D-4F99-9302-7511E974FCC6}"/>
            </c:ext>
          </c:extLst>
        </c:ser>
        <c:ser>
          <c:idx val="2"/>
          <c:order val="2"/>
          <c:tx>
            <c:strRef>
              <c:f>'２、食事'!$D$20</c:f>
              <c:strCache>
                <c:ptCount val="1"/>
                <c:pt idx="0">
                  <c:v>週に２～３回        </c:v>
                </c:pt>
              </c:strCache>
            </c:strRef>
          </c:tx>
          <c:spPr>
            <a:solidFill>
              <a:schemeClr val="accent3"/>
            </a:solidFill>
            <a:ln>
              <a:noFill/>
            </a:ln>
            <a:effectLst/>
          </c:spPr>
          <c:invertIfNegative val="0"/>
          <c:dLbls>
            <c:dLbl>
              <c:idx val="0"/>
              <c:layout>
                <c:manualLayout>
                  <c:x val="0"/>
                  <c:y val="4.2100191826595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97-47DE-BA89-16C0B3BCFD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'２、食事'!$D$21:$D$24</c:f>
              <c:numCache>
                <c:formatCode>0.0</c:formatCode>
                <c:ptCount val="4"/>
                <c:pt idx="0">
                  <c:v>2.4</c:v>
                </c:pt>
                <c:pt idx="1">
                  <c:v>3.6</c:v>
                </c:pt>
                <c:pt idx="2">
                  <c:v>4.9000000000000004</c:v>
                </c:pt>
                <c:pt idx="3">
                  <c:v>5.8</c:v>
                </c:pt>
              </c:numCache>
            </c:numRef>
          </c:val>
          <c:extLst>
            <c:ext xmlns:c16="http://schemas.microsoft.com/office/drawing/2014/chart" uri="{C3380CC4-5D6E-409C-BE32-E72D297353CC}">
              <c16:uniqueId val="{00000002-1C6D-4F99-9302-7511E974FCC6}"/>
            </c:ext>
          </c:extLst>
        </c:ser>
        <c:ser>
          <c:idx val="3"/>
          <c:order val="3"/>
          <c:tx>
            <c:strRef>
              <c:f>'２、食事'!$E$20</c:f>
              <c:strCache>
                <c:ptCount val="1"/>
                <c:pt idx="0">
                  <c:v>週に１回程度        </c:v>
                </c:pt>
              </c:strCache>
            </c:strRef>
          </c:tx>
          <c:spPr>
            <a:solidFill>
              <a:schemeClr val="accent4"/>
            </a:solidFill>
            <a:ln>
              <a:noFill/>
            </a:ln>
            <a:effectLst/>
          </c:spPr>
          <c:invertIfNegative val="0"/>
          <c:dLbls>
            <c:dLbl>
              <c:idx val="0"/>
              <c:layout>
                <c:manualLayout>
                  <c:x val="0"/>
                  <c:y val="-5.14546850183723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97-47DE-BA89-16C0B3BCFDFB}"/>
                </c:ext>
              </c:extLst>
            </c:dLbl>
            <c:dLbl>
              <c:idx val="1"/>
              <c:layout>
                <c:manualLayout>
                  <c:x val="-2.8099614238759401E-3"/>
                  <c:y val="-4.67779909184397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97-47DE-BA89-16C0B3BCFDFB}"/>
                </c:ext>
              </c:extLst>
            </c:dLbl>
            <c:dLbl>
              <c:idx val="2"/>
              <c:layout>
                <c:manualLayout>
                  <c:x val="5.6199228477520858E-3"/>
                  <c:y val="-2.3388995459219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97-47DE-BA89-16C0B3BCFDFB}"/>
                </c:ext>
              </c:extLst>
            </c:dLbl>
            <c:dLbl>
              <c:idx val="3"/>
              <c:layout>
                <c:manualLayout>
                  <c:x val="2.8099614238760429E-3"/>
                  <c:y val="-2.8066794551063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97-47DE-BA89-16C0B3BCFD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'２、食事'!$E$21:$E$24</c:f>
              <c:numCache>
                <c:formatCode>0.0</c:formatCode>
                <c:ptCount val="4"/>
                <c:pt idx="0">
                  <c:v>1</c:v>
                </c:pt>
                <c:pt idx="1">
                  <c:v>1.3</c:v>
                </c:pt>
                <c:pt idx="2">
                  <c:v>2.2999999999999998</c:v>
                </c:pt>
                <c:pt idx="3">
                  <c:v>2.8</c:v>
                </c:pt>
              </c:numCache>
            </c:numRef>
          </c:val>
          <c:extLst>
            <c:ext xmlns:c16="http://schemas.microsoft.com/office/drawing/2014/chart" uri="{C3380CC4-5D6E-409C-BE32-E72D297353CC}">
              <c16:uniqueId val="{00000003-1C6D-4F99-9302-7511E974FCC6}"/>
            </c:ext>
          </c:extLst>
        </c:ser>
        <c:ser>
          <c:idx val="4"/>
          <c:order val="4"/>
          <c:tx>
            <c:strRef>
              <c:f>'２、食事'!$F$20</c:f>
              <c:strCache>
                <c:ptCount val="1"/>
                <c:pt idx="0">
                  <c:v>食べない            </c:v>
                </c:pt>
              </c:strCache>
            </c:strRef>
          </c:tx>
          <c:spPr>
            <a:solidFill>
              <a:schemeClr val="accent5"/>
            </a:solidFill>
            <a:ln>
              <a:noFill/>
            </a:ln>
            <a:effectLst/>
          </c:spPr>
          <c:invertIfNegative val="0"/>
          <c:dLbls>
            <c:dLbl>
              <c:idx val="0"/>
              <c:layout>
                <c:manualLayout>
                  <c:x val="2.2479691391008343E-2"/>
                  <c:y val="2.33897321204942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97-47DE-BA89-16C0B3BCFDFB}"/>
                </c:ext>
              </c:extLst>
            </c:dLbl>
            <c:dLbl>
              <c:idx val="1"/>
              <c:layout>
                <c:manualLayout>
                  <c:x val="-2.8099614238759401E-3"/>
                  <c:y val="4.67794642409884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97-47DE-BA89-16C0B3BCFDFB}"/>
                </c:ext>
              </c:extLst>
            </c:dLbl>
            <c:dLbl>
              <c:idx val="2"/>
              <c:layout>
                <c:manualLayout>
                  <c:x val="-2.0606145731137105E-16"/>
                  <c:y val="3.27445936429079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97-47DE-BA89-16C0B3BCFDFB}"/>
                </c:ext>
              </c:extLst>
            </c:dLbl>
            <c:dLbl>
              <c:idx val="3"/>
              <c:layout>
                <c:manualLayout>
                  <c:x val="5.6199228477519835E-3"/>
                  <c:y val="2.80667945510638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97-47DE-BA89-16C0B3BCFD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'２、食事'!$F$21:$F$24</c:f>
              <c:numCache>
                <c:formatCode>0.0</c:formatCode>
                <c:ptCount val="4"/>
                <c:pt idx="0">
                  <c:v>1.6</c:v>
                </c:pt>
                <c:pt idx="1">
                  <c:v>2.9</c:v>
                </c:pt>
                <c:pt idx="2">
                  <c:v>3.9</c:v>
                </c:pt>
                <c:pt idx="3">
                  <c:v>4.8</c:v>
                </c:pt>
              </c:numCache>
            </c:numRef>
          </c:val>
          <c:extLst>
            <c:ext xmlns:c16="http://schemas.microsoft.com/office/drawing/2014/chart" uri="{C3380CC4-5D6E-409C-BE32-E72D297353CC}">
              <c16:uniqueId val="{00000004-1C6D-4F99-9302-7511E974FCC6}"/>
            </c:ext>
          </c:extLst>
        </c:ser>
        <c:ser>
          <c:idx val="5"/>
          <c:order val="5"/>
          <c:tx>
            <c:strRef>
              <c:f>'２、食事'!$G$20</c:f>
              <c:strCache>
                <c:ptCount val="1"/>
                <c:pt idx="0">
                  <c:v>  無回答            </c:v>
                </c:pt>
              </c:strCache>
            </c:strRef>
          </c:tx>
          <c:spPr>
            <a:solidFill>
              <a:schemeClr val="accent6"/>
            </a:solidFill>
            <a:ln>
              <a:noFill/>
            </a:ln>
            <a:effectLst/>
          </c:spPr>
          <c:invertIfNegative val="0"/>
          <c:dLbls>
            <c:dLbl>
              <c:idx val="0"/>
              <c:layout>
                <c:manualLayout>
                  <c:x val="3.8290038908009166E-2"/>
                  <c:y val="-1.87111963673759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97-47DE-BA89-16C0B3BCFDFB}"/>
                </c:ext>
              </c:extLst>
            </c:dLbl>
            <c:dLbl>
              <c:idx val="1"/>
              <c:layout>
                <c:manualLayout>
                  <c:x val="2.78438413721462E-2"/>
                  <c:y val="-1.87108280367387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97-47DE-BA89-16C0B3BCFDFB}"/>
                </c:ext>
              </c:extLst>
            </c:dLbl>
            <c:dLbl>
              <c:idx val="2"/>
              <c:layout>
                <c:manualLayout>
                  <c:x val="8.42988427162813E-3"/>
                  <c:y val="-4.67779909184398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97-47DE-BA89-16C0B3BCFDFB}"/>
                </c:ext>
              </c:extLst>
            </c:dLbl>
            <c:dLbl>
              <c:idx val="3"/>
              <c:layout>
                <c:manualLayout>
                  <c:x val="8.429884271628026E-3"/>
                  <c:y val="-3.74223927347518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97-47DE-BA89-16C0B3BCFD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'２、食事'!$G$21:$G$24</c:f>
              <c:numCache>
                <c:formatCode>0.0</c:formatCode>
                <c:ptCount val="4"/>
                <c:pt idx="0">
                  <c:v>0.9</c:v>
                </c:pt>
                <c:pt idx="1">
                  <c:v>1.1000000000000001</c:v>
                </c:pt>
                <c:pt idx="2">
                  <c:v>1</c:v>
                </c:pt>
                <c:pt idx="3">
                  <c:v>1</c:v>
                </c:pt>
              </c:numCache>
            </c:numRef>
          </c:val>
          <c:extLst>
            <c:ext xmlns:c16="http://schemas.microsoft.com/office/drawing/2014/chart" uri="{C3380CC4-5D6E-409C-BE32-E72D297353CC}">
              <c16:uniqueId val="{00000005-1C6D-4F99-9302-7511E974FCC6}"/>
            </c:ext>
          </c:extLst>
        </c:ser>
        <c:dLbls>
          <c:dLblPos val="ctr"/>
          <c:showLegendKey val="0"/>
          <c:showVal val="1"/>
          <c:showCatName val="0"/>
          <c:showSerName val="0"/>
          <c:showPercent val="0"/>
          <c:showBubbleSize val="0"/>
        </c:dLbls>
        <c:gapWidth val="150"/>
        <c:overlap val="100"/>
        <c:axId val="515917967"/>
        <c:axId val="515920047"/>
      </c:barChart>
      <c:catAx>
        <c:axId val="51591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5920047"/>
        <c:crosses val="autoZero"/>
        <c:auto val="1"/>
        <c:lblAlgn val="ctr"/>
        <c:lblOffset val="100"/>
        <c:noMultiLvlLbl val="0"/>
      </c:catAx>
      <c:valAx>
        <c:axId val="515920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591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2945128359872"/>
          <c:y val="0.13082621756078949"/>
          <c:w val="0.76670192768562151"/>
          <c:h val="0.65054752811727756"/>
        </c:manualLayout>
      </c:layout>
      <c:barChart>
        <c:barDir val="bar"/>
        <c:grouping val="percentStacked"/>
        <c:varyColors val="0"/>
        <c:ser>
          <c:idx val="0"/>
          <c:order val="0"/>
          <c:tx>
            <c:strRef>
              <c:f>'２、H28食事 (2)'!$B$2</c:f>
              <c:strCache>
                <c:ptCount val="1"/>
                <c:pt idx="0">
                  <c:v>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(2)'!$B$3:$B$6</c:f>
              <c:numCache>
                <c:formatCode>0.0</c:formatCode>
                <c:ptCount val="4"/>
                <c:pt idx="0">
                  <c:v>51.5</c:v>
                </c:pt>
                <c:pt idx="1">
                  <c:v>47.3</c:v>
                </c:pt>
                <c:pt idx="2">
                  <c:v>43</c:v>
                </c:pt>
                <c:pt idx="3">
                  <c:v>42.3</c:v>
                </c:pt>
              </c:numCache>
            </c:numRef>
          </c:val>
          <c:extLst>
            <c:ext xmlns:c16="http://schemas.microsoft.com/office/drawing/2014/chart" uri="{C3380CC4-5D6E-409C-BE32-E72D297353CC}">
              <c16:uniqueId val="{00000000-D609-4DFC-8AB6-F3452B8A9CE5}"/>
            </c:ext>
          </c:extLst>
        </c:ser>
        <c:ser>
          <c:idx val="1"/>
          <c:order val="1"/>
          <c:tx>
            <c:strRef>
              <c:f>'２、H28食事 (2)'!$C$2</c:f>
              <c:strCache>
                <c:ptCount val="1"/>
                <c:pt idx="0">
                  <c:v>週に４～５回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(2)'!$C$3:$C$6</c:f>
              <c:numCache>
                <c:formatCode>0.0</c:formatCode>
                <c:ptCount val="4"/>
                <c:pt idx="0">
                  <c:v>6.6</c:v>
                </c:pt>
                <c:pt idx="1">
                  <c:v>6.2</c:v>
                </c:pt>
                <c:pt idx="2">
                  <c:v>6.4</c:v>
                </c:pt>
                <c:pt idx="3">
                  <c:v>6</c:v>
                </c:pt>
              </c:numCache>
            </c:numRef>
          </c:val>
          <c:extLst>
            <c:ext xmlns:c16="http://schemas.microsoft.com/office/drawing/2014/chart" uri="{C3380CC4-5D6E-409C-BE32-E72D297353CC}">
              <c16:uniqueId val="{00000001-D609-4DFC-8AB6-F3452B8A9CE5}"/>
            </c:ext>
          </c:extLst>
        </c:ser>
        <c:ser>
          <c:idx val="2"/>
          <c:order val="2"/>
          <c:tx>
            <c:strRef>
              <c:f>'２、H28食事 (2)'!$D$2</c:f>
              <c:strCache>
                <c:ptCount val="1"/>
                <c:pt idx="0">
                  <c:v>週に２～３回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(2)'!$D$3:$D$6</c:f>
              <c:numCache>
                <c:formatCode>0.0</c:formatCode>
                <c:ptCount val="4"/>
                <c:pt idx="0">
                  <c:v>9.8000000000000007</c:v>
                </c:pt>
                <c:pt idx="1">
                  <c:v>9.1</c:v>
                </c:pt>
                <c:pt idx="2">
                  <c:v>9</c:v>
                </c:pt>
                <c:pt idx="3">
                  <c:v>8.4</c:v>
                </c:pt>
              </c:numCache>
            </c:numRef>
          </c:val>
          <c:extLst>
            <c:ext xmlns:c16="http://schemas.microsoft.com/office/drawing/2014/chart" uri="{C3380CC4-5D6E-409C-BE32-E72D297353CC}">
              <c16:uniqueId val="{00000002-D609-4DFC-8AB6-F3452B8A9CE5}"/>
            </c:ext>
          </c:extLst>
        </c:ser>
        <c:ser>
          <c:idx val="3"/>
          <c:order val="3"/>
          <c:tx>
            <c:strRef>
              <c:f>'２、H28食事 (2)'!$E$2</c:f>
              <c:strCache>
                <c:ptCount val="1"/>
                <c:pt idx="0">
                  <c:v>週に１回程度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(2)'!$E$3:$E$6</c:f>
              <c:numCache>
                <c:formatCode>0.0</c:formatCode>
                <c:ptCount val="4"/>
                <c:pt idx="0">
                  <c:v>4.9000000000000004</c:v>
                </c:pt>
                <c:pt idx="1">
                  <c:v>4.7</c:v>
                </c:pt>
                <c:pt idx="2">
                  <c:v>5.8</c:v>
                </c:pt>
                <c:pt idx="3">
                  <c:v>4.4000000000000004</c:v>
                </c:pt>
              </c:numCache>
            </c:numRef>
          </c:val>
          <c:extLst>
            <c:ext xmlns:c16="http://schemas.microsoft.com/office/drawing/2014/chart" uri="{C3380CC4-5D6E-409C-BE32-E72D297353CC}">
              <c16:uniqueId val="{00000003-D609-4DFC-8AB6-F3452B8A9CE5}"/>
            </c:ext>
          </c:extLst>
        </c:ser>
        <c:ser>
          <c:idx val="4"/>
          <c:order val="4"/>
          <c:tx>
            <c:strRef>
              <c:f>'２、H28食事 (2)'!$F$2</c:f>
              <c:strCache>
                <c:ptCount val="1"/>
                <c:pt idx="0">
                  <c:v>月に１～２回        </c:v>
                </c:pt>
              </c:strCache>
            </c:strRef>
          </c:tx>
          <c:spPr>
            <a:solidFill>
              <a:schemeClr val="accent5"/>
            </a:solidFill>
            <a:ln>
              <a:noFill/>
            </a:ln>
            <a:effectLst/>
          </c:spPr>
          <c:invertIfNegative val="0"/>
          <c:dLbls>
            <c:dLbl>
              <c:idx val="0"/>
              <c:layout>
                <c:manualLayout>
                  <c:x val="2.0184833130009065E-2"/>
                  <c:y val="5.51856024938481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88-4D10-B3A0-7DCC8AEF1755}"/>
                </c:ext>
              </c:extLst>
            </c:dLbl>
            <c:dLbl>
              <c:idx val="1"/>
              <c:layout>
                <c:manualLayout>
                  <c:x val="1.1534190360005241E-2"/>
                  <c:y val="4.9667085697351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8-4D10-B3A0-7DCC8AEF1755}"/>
                </c:ext>
              </c:extLst>
            </c:dLbl>
            <c:dLbl>
              <c:idx val="2"/>
              <c:layout>
                <c:manualLayout>
                  <c:x val="2.7393702105012442E-2"/>
                  <c:y val="5.518560249384815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8.1171864658536874E-2"/>
                      <c:h val="0.1192551479722927"/>
                    </c:manualLayout>
                  </c15:layout>
                </c:ext>
                <c:ext xmlns:c16="http://schemas.microsoft.com/office/drawing/2014/chart" uri="{C3380CC4-5D6E-409C-BE32-E72D297353CC}">
                  <c16:uniqueId val="{00000002-5688-4D10-B3A0-7DCC8AEF1755}"/>
                </c:ext>
              </c:extLst>
            </c:dLbl>
            <c:dLbl>
              <c:idx val="3"/>
              <c:layout>
                <c:manualLayout>
                  <c:x val="1.7301285540007861E-2"/>
                  <c:y val="5.5185602493848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88-4D10-B3A0-7DCC8AEF17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(2)'!$F$3:$F$6</c:f>
              <c:numCache>
                <c:formatCode>0.0</c:formatCode>
                <c:ptCount val="4"/>
                <c:pt idx="0">
                  <c:v>2.2000000000000002</c:v>
                </c:pt>
                <c:pt idx="1">
                  <c:v>2.4</c:v>
                </c:pt>
                <c:pt idx="2">
                  <c:v>2.4</c:v>
                </c:pt>
                <c:pt idx="3">
                  <c:v>3.1</c:v>
                </c:pt>
              </c:numCache>
            </c:numRef>
          </c:val>
          <c:extLst>
            <c:ext xmlns:c16="http://schemas.microsoft.com/office/drawing/2014/chart" uri="{C3380CC4-5D6E-409C-BE32-E72D297353CC}">
              <c16:uniqueId val="{00000004-D609-4DFC-8AB6-F3452B8A9CE5}"/>
            </c:ext>
          </c:extLst>
        </c:ser>
        <c:ser>
          <c:idx val="5"/>
          <c:order val="5"/>
          <c:tx>
            <c:strRef>
              <c:f>'２、H28食事 (2)'!$G$2</c:f>
              <c:strCache>
                <c:ptCount val="1"/>
                <c:pt idx="0">
                  <c:v>ほとんどない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(2)'!$G$3:$G$6</c:f>
              <c:numCache>
                <c:formatCode>0.0</c:formatCode>
                <c:ptCount val="4"/>
                <c:pt idx="0">
                  <c:v>14.3</c:v>
                </c:pt>
                <c:pt idx="1">
                  <c:v>16.8</c:v>
                </c:pt>
                <c:pt idx="2">
                  <c:v>17</c:v>
                </c:pt>
                <c:pt idx="3">
                  <c:v>17.899999999999999</c:v>
                </c:pt>
              </c:numCache>
            </c:numRef>
          </c:val>
          <c:extLst>
            <c:ext xmlns:c16="http://schemas.microsoft.com/office/drawing/2014/chart" uri="{C3380CC4-5D6E-409C-BE32-E72D297353CC}">
              <c16:uniqueId val="{00000005-D609-4DFC-8AB6-F3452B8A9CE5}"/>
            </c:ext>
          </c:extLst>
        </c:ser>
        <c:ser>
          <c:idx val="6"/>
          <c:order val="6"/>
          <c:tx>
            <c:strRef>
              <c:f>'２、H28食事 (2)'!$H$2</c:f>
              <c:strCache>
                <c:ptCount val="1"/>
                <c:pt idx="0">
                  <c:v>まったくない        </c:v>
                </c:pt>
              </c:strCache>
            </c:strRef>
          </c:tx>
          <c:spPr>
            <a:solidFill>
              <a:schemeClr val="accent1">
                <a:lumMod val="60000"/>
              </a:schemeClr>
            </a:solidFill>
            <a:ln>
              <a:noFill/>
            </a:ln>
            <a:effectLst/>
          </c:spPr>
          <c:invertIfNegative val="0"/>
          <c:dLbls>
            <c:dLbl>
              <c:idx val="0"/>
              <c:layout>
                <c:manualLayout>
                  <c:x val="5.7670951800025145E-3"/>
                  <c:y val="6.0703684761463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D4-4B88-8899-907C5B2C0DBF}"/>
                </c:ext>
              </c:extLst>
            </c:dLbl>
            <c:dLbl>
              <c:idx val="1"/>
              <c:layout>
                <c:manualLayout>
                  <c:x val="-1.057288569112708E-16"/>
                  <c:y val="5.51851679649665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D4-4B88-8899-907C5B2C0DBF}"/>
                </c:ext>
              </c:extLst>
            </c:dLbl>
            <c:dLbl>
              <c:idx val="2"/>
              <c:layout>
                <c:manualLayout>
                  <c:x val="-1.057288569112708E-16"/>
                  <c:y val="5.51851679649665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D4-4B88-8899-907C5B2C0DBF}"/>
                </c:ext>
              </c:extLst>
            </c:dLbl>
            <c:dLbl>
              <c:idx val="3"/>
              <c:layout>
                <c:manualLayout>
                  <c:x val="-2.8835475900012043E-3"/>
                  <c:y val="6.6222201557959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D4-4B88-8899-907C5B2C0D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(2)'!$H$3:$H$6</c:f>
              <c:numCache>
                <c:formatCode>0.0</c:formatCode>
                <c:ptCount val="4"/>
                <c:pt idx="0">
                  <c:v>10.1</c:v>
                </c:pt>
                <c:pt idx="1">
                  <c:v>13</c:v>
                </c:pt>
                <c:pt idx="2">
                  <c:v>16.100000000000001</c:v>
                </c:pt>
                <c:pt idx="3">
                  <c:v>17.100000000000001</c:v>
                </c:pt>
              </c:numCache>
            </c:numRef>
          </c:val>
          <c:extLst>
            <c:ext xmlns:c16="http://schemas.microsoft.com/office/drawing/2014/chart" uri="{C3380CC4-5D6E-409C-BE32-E72D297353CC}">
              <c16:uniqueId val="{00000006-D609-4DFC-8AB6-F3452B8A9CE5}"/>
            </c:ext>
          </c:extLst>
        </c:ser>
        <c:ser>
          <c:idx val="7"/>
          <c:order val="7"/>
          <c:tx>
            <c:strRef>
              <c:f>'２、H28食事 (2)'!$I$2</c:f>
              <c:strCache>
                <c:ptCount val="1"/>
                <c:pt idx="0">
                  <c:v>  無回答            </c:v>
                </c:pt>
              </c:strCache>
            </c:strRef>
          </c:tx>
          <c:spPr>
            <a:solidFill>
              <a:schemeClr val="accent2">
                <a:lumMod val="60000"/>
              </a:schemeClr>
            </a:solidFill>
            <a:ln>
              <a:noFill/>
            </a:ln>
            <a:effectLst/>
          </c:spPr>
          <c:invertIfNegative val="0"/>
          <c:dLbls>
            <c:dLbl>
              <c:idx val="0"/>
              <c:layout>
                <c:manualLayout>
                  <c:x val="1.73012855400078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88-4D10-B3A0-7DCC8AEF1755}"/>
                </c:ext>
              </c:extLst>
            </c:dLbl>
            <c:dLbl>
              <c:idx val="1"/>
              <c:layout>
                <c:manualLayout>
                  <c:x val="2.0184833130009169E-2"/>
                  <c:y val="5.058581959618136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D4-4B88-8899-907C5B2C0DBF}"/>
                </c:ext>
              </c:extLst>
            </c:dLbl>
            <c:dLbl>
              <c:idx val="2"/>
              <c:layout>
                <c:manualLayout>
                  <c:x val="2.595192831001179E-2"/>
                  <c:y val="-5.518082267615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D4-4B88-8899-907C5B2C0DBF}"/>
                </c:ext>
              </c:extLst>
            </c:dLbl>
            <c:dLbl>
              <c:idx val="3"/>
              <c:layout>
                <c:manualLayout>
                  <c:x val="2.8061232019548181E-2"/>
                  <c:y val="1.011716391923627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D4-4B88-8899-907C5B2C0D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(2)'!$I$3:$I$6</c:f>
              <c:numCache>
                <c:formatCode>0.0</c:formatCode>
                <c:ptCount val="4"/>
                <c:pt idx="0">
                  <c:v>0.6</c:v>
                </c:pt>
                <c:pt idx="1">
                  <c:v>0.6</c:v>
                </c:pt>
                <c:pt idx="2">
                  <c:v>0.4</c:v>
                </c:pt>
                <c:pt idx="3">
                  <c:v>0.7</c:v>
                </c:pt>
              </c:numCache>
            </c:numRef>
          </c:val>
          <c:extLst>
            <c:ext xmlns:c16="http://schemas.microsoft.com/office/drawing/2014/chart" uri="{C3380CC4-5D6E-409C-BE32-E72D297353CC}">
              <c16:uniqueId val="{00000007-D609-4DFC-8AB6-F3452B8A9CE5}"/>
            </c:ext>
          </c:extLst>
        </c:ser>
        <c:dLbls>
          <c:dLblPos val="ctr"/>
          <c:showLegendKey val="0"/>
          <c:showVal val="1"/>
          <c:showCatName val="0"/>
          <c:showSerName val="0"/>
          <c:showPercent val="0"/>
          <c:showBubbleSize val="0"/>
        </c:dLbls>
        <c:gapWidth val="150"/>
        <c:overlap val="100"/>
        <c:axId val="356664735"/>
        <c:axId val="356665983"/>
      </c:barChart>
      <c:catAx>
        <c:axId val="356664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356665983"/>
        <c:crosses val="autoZero"/>
        <c:auto val="1"/>
        <c:lblAlgn val="ctr"/>
        <c:lblOffset val="100"/>
        <c:noMultiLvlLbl val="0"/>
      </c:catAx>
      <c:valAx>
        <c:axId val="3566659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5666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'２、H28食事 (2)'!$B$20</c:f>
              <c:strCache>
                <c:ptCount val="1"/>
                <c:pt idx="0">
                  <c:v>毎日またはほとんど毎日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(2)'!$B$21:$B$24</c:f>
              <c:numCache>
                <c:formatCode>0.0</c:formatCode>
                <c:ptCount val="4"/>
                <c:pt idx="0">
                  <c:v>92.1</c:v>
                </c:pt>
                <c:pt idx="1">
                  <c:v>87.9</c:v>
                </c:pt>
                <c:pt idx="2">
                  <c:v>83.8</c:v>
                </c:pt>
                <c:pt idx="3">
                  <c:v>80.099999999999994</c:v>
                </c:pt>
              </c:numCache>
            </c:numRef>
          </c:val>
          <c:extLst>
            <c:ext xmlns:c16="http://schemas.microsoft.com/office/drawing/2014/chart" uri="{C3380CC4-5D6E-409C-BE32-E72D297353CC}">
              <c16:uniqueId val="{00000000-5475-4BD0-99B3-04E1A9E02484}"/>
            </c:ext>
          </c:extLst>
        </c:ser>
        <c:ser>
          <c:idx val="1"/>
          <c:order val="1"/>
          <c:tx>
            <c:strRef>
              <c:f>'２、H28食事 (2)'!$C$20</c:f>
              <c:strCache>
                <c:ptCount val="1"/>
                <c:pt idx="0">
                  <c:v>週に４～５回        </c:v>
                </c:pt>
              </c:strCache>
            </c:strRef>
          </c:tx>
          <c:spPr>
            <a:solidFill>
              <a:schemeClr val="accent2"/>
            </a:solidFill>
            <a:ln>
              <a:noFill/>
            </a:ln>
            <a:effectLst/>
          </c:spPr>
          <c:invertIfNegative val="0"/>
          <c:dLbls>
            <c:dLbl>
              <c:idx val="0"/>
              <c:layout>
                <c:manualLayout>
                  <c:x val="-1.483672938670101E-2"/>
                  <c:y val="3.545720829295198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(2)'!$C$21:$C$24</c:f>
              <c:numCache>
                <c:formatCode>0.0</c:formatCode>
                <c:ptCount val="4"/>
                <c:pt idx="0">
                  <c:v>3.5</c:v>
                </c:pt>
                <c:pt idx="1">
                  <c:v>5.2</c:v>
                </c:pt>
                <c:pt idx="2">
                  <c:v>7</c:v>
                </c:pt>
                <c:pt idx="3">
                  <c:v>7.2</c:v>
                </c:pt>
              </c:numCache>
            </c:numRef>
          </c:val>
          <c:extLst>
            <c:ext xmlns:c16="http://schemas.microsoft.com/office/drawing/2014/chart" uri="{C3380CC4-5D6E-409C-BE32-E72D297353CC}">
              <c16:uniqueId val="{00000001-5475-4BD0-99B3-04E1A9E02484}"/>
            </c:ext>
          </c:extLst>
        </c:ser>
        <c:ser>
          <c:idx val="2"/>
          <c:order val="2"/>
          <c:tx>
            <c:strRef>
              <c:f>'２、H28食事 (2)'!$D$20</c:f>
              <c:strCache>
                <c:ptCount val="1"/>
                <c:pt idx="0">
                  <c:v>週に２～３回        </c:v>
                </c:pt>
              </c:strCache>
            </c:strRef>
          </c:tx>
          <c:spPr>
            <a:solidFill>
              <a:schemeClr val="accent3"/>
            </a:solidFill>
            <a:ln>
              <a:noFill/>
            </a:ln>
            <a:effectLst/>
          </c:spPr>
          <c:invertIfNegative val="0"/>
          <c:dLbls>
            <c:dLbl>
              <c:idx val="0"/>
              <c:layout>
                <c:manualLayout>
                  <c:x val="-2.9673458773403108E-3"/>
                  <c:y val="7.20490472470846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0D-41EC-8165-ED7C54C7CFDD}"/>
                </c:ext>
              </c:extLst>
            </c:dLbl>
            <c:dLbl>
              <c:idx val="1"/>
              <c:layout>
                <c:manualLayout>
                  <c:x val="0"/>
                  <c:y val="1.80126163838540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(2)'!$D$21:$D$24</c:f>
              <c:numCache>
                <c:formatCode>0.0</c:formatCode>
                <c:ptCount val="4"/>
                <c:pt idx="0">
                  <c:v>2.2000000000000002</c:v>
                </c:pt>
                <c:pt idx="1">
                  <c:v>3.2</c:v>
                </c:pt>
                <c:pt idx="2">
                  <c:v>4.3</c:v>
                </c:pt>
                <c:pt idx="3">
                  <c:v>6.4</c:v>
                </c:pt>
              </c:numCache>
            </c:numRef>
          </c:val>
          <c:extLst>
            <c:ext xmlns:c16="http://schemas.microsoft.com/office/drawing/2014/chart" uri="{C3380CC4-5D6E-409C-BE32-E72D297353CC}">
              <c16:uniqueId val="{00000002-5475-4BD0-99B3-04E1A9E02484}"/>
            </c:ext>
          </c:extLst>
        </c:ser>
        <c:ser>
          <c:idx val="3"/>
          <c:order val="3"/>
          <c:tx>
            <c:strRef>
              <c:f>'２、H28食事 (2)'!$E$20</c:f>
              <c:strCache>
                <c:ptCount val="1"/>
                <c:pt idx="0">
                  <c:v>週に１回程度        </c:v>
                </c:pt>
              </c:strCache>
            </c:strRef>
          </c:tx>
          <c:spPr>
            <a:solidFill>
              <a:schemeClr val="accent4"/>
            </a:solidFill>
            <a:ln>
              <a:noFill/>
            </a:ln>
            <a:effectLst/>
          </c:spPr>
          <c:invertIfNegative val="0"/>
          <c:dLbls>
            <c:dLbl>
              <c:idx val="0"/>
              <c:layout>
                <c:manualLayout>
                  <c:x val="0"/>
                  <c:y val="-2.70183927176567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0D-41EC-8165-ED7C54C7CFDD}"/>
                </c:ext>
              </c:extLst>
            </c:dLbl>
            <c:dLbl>
              <c:idx val="1"/>
              <c:layout>
                <c:manualLayout>
                  <c:x val="0"/>
                  <c:y val="-2.70183927176567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0D-41EC-8165-ED7C54C7CFDD}"/>
                </c:ext>
              </c:extLst>
            </c:dLbl>
            <c:dLbl>
              <c:idx val="2"/>
              <c:layout>
                <c:manualLayout>
                  <c:x val="-1.0880142528579145E-16"/>
                  <c:y val="-3.6024169051459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0D-41EC-8165-ED7C54C7CFDD}"/>
                </c:ext>
              </c:extLst>
            </c:dLbl>
            <c:dLbl>
              <c:idx val="3"/>
              <c:layout>
                <c:manualLayout>
                  <c:x val="2.9673458773403108E-3"/>
                  <c:y val="-2.25153272647139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(2)'!$E$21:$E$24</c:f>
              <c:numCache>
                <c:formatCode>0.0</c:formatCode>
                <c:ptCount val="4"/>
                <c:pt idx="0">
                  <c:v>0.8</c:v>
                </c:pt>
                <c:pt idx="1">
                  <c:v>1.5</c:v>
                </c:pt>
                <c:pt idx="2">
                  <c:v>1.7</c:v>
                </c:pt>
                <c:pt idx="3">
                  <c:v>2.2999999999999998</c:v>
                </c:pt>
              </c:numCache>
            </c:numRef>
          </c:val>
          <c:extLst>
            <c:ext xmlns:c16="http://schemas.microsoft.com/office/drawing/2014/chart" uri="{C3380CC4-5D6E-409C-BE32-E72D297353CC}">
              <c16:uniqueId val="{00000003-5475-4BD0-99B3-04E1A9E02484}"/>
            </c:ext>
          </c:extLst>
        </c:ser>
        <c:ser>
          <c:idx val="4"/>
          <c:order val="4"/>
          <c:tx>
            <c:strRef>
              <c:f>'２、H28食事 (2)'!$F$20</c:f>
              <c:strCache>
                <c:ptCount val="1"/>
                <c:pt idx="0">
                  <c:v>食べない            </c:v>
                </c:pt>
              </c:strCache>
            </c:strRef>
          </c:tx>
          <c:spPr>
            <a:solidFill>
              <a:schemeClr val="accent5"/>
            </a:solidFill>
            <a:ln>
              <a:noFill/>
            </a:ln>
            <a:effectLst/>
          </c:spPr>
          <c:invertIfNegative val="0"/>
          <c:dLbls>
            <c:dLbl>
              <c:idx val="0"/>
              <c:layout>
                <c:manualLayout>
                  <c:x val="1.1869383509360808E-2"/>
                  <c:y val="4.95337199823706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0D-41EC-8165-ED7C54C7CFDD}"/>
                </c:ext>
              </c:extLst>
            </c:dLbl>
            <c:dLbl>
              <c:idx val="1"/>
              <c:layout>
                <c:manualLayout>
                  <c:x val="1.1869383509360591E-2"/>
                  <c:y val="3.60245236235423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0D-41EC-8165-ED7C54C7CFDD}"/>
                </c:ext>
              </c:extLst>
            </c:dLbl>
            <c:dLbl>
              <c:idx val="2"/>
              <c:layout>
                <c:manualLayout>
                  <c:x val="-1.0880142528579145E-16"/>
                  <c:y val="4.50306545294278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0D-41EC-8165-ED7C54C7CFDD}"/>
                </c:ext>
              </c:extLst>
            </c:dLbl>
            <c:dLbl>
              <c:idx val="3"/>
              <c:layout>
                <c:manualLayout>
                  <c:x val="-1.0880142528579145E-16"/>
                  <c:y val="3.60245236235423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(2)'!$F$21:$F$24</c:f>
              <c:numCache>
                <c:formatCode>0.0</c:formatCode>
                <c:ptCount val="4"/>
                <c:pt idx="0">
                  <c:v>1</c:v>
                </c:pt>
                <c:pt idx="1">
                  <c:v>1.6</c:v>
                </c:pt>
                <c:pt idx="2">
                  <c:v>2.5</c:v>
                </c:pt>
                <c:pt idx="3">
                  <c:v>3.4</c:v>
                </c:pt>
              </c:numCache>
            </c:numRef>
          </c:val>
          <c:extLst>
            <c:ext xmlns:c16="http://schemas.microsoft.com/office/drawing/2014/chart" uri="{C3380CC4-5D6E-409C-BE32-E72D297353CC}">
              <c16:uniqueId val="{00000004-5475-4BD0-99B3-04E1A9E02484}"/>
            </c:ext>
          </c:extLst>
        </c:ser>
        <c:ser>
          <c:idx val="5"/>
          <c:order val="5"/>
          <c:tx>
            <c:strRef>
              <c:f>'２、H28食事 (2)'!$G$20</c:f>
              <c:strCache>
                <c:ptCount val="1"/>
                <c:pt idx="0">
                  <c:v>  無回答            </c:v>
                </c:pt>
              </c:strCache>
            </c:strRef>
          </c:tx>
          <c:spPr>
            <a:solidFill>
              <a:schemeClr val="accent6"/>
            </a:solidFill>
            <a:ln>
              <a:noFill/>
            </a:ln>
            <a:effectLst/>
          </c:spPr>
          <c:invertIfNegative val="0"/>
          <c:dLbls>
            <c:dLbl>
              <c:idx val="0"/>
              <c:layout>
                <c:manualLayout>
                  <c:x val="3.5608150528082312E-2"/>
                  <c:y val="-4.5030299957344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0D-41EC-8165-ED7C54C7CFDD}"/>
                </c:ext>
              </c:extLst>
            </c:dLbl>
            <c:dLbl>
              <c:idx val="1"/>
              <c:layout>
                <c:manualLayout>
                  <c:x val="3.8575496405422516E-2"/>
                  <c:y val="-4.05272345044022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0D-41EC-8165-ED7C54C7CFDD}"/>
                </c:ext>
              </c:extLst>
            </c:dLbl>
            <c:dLbl>
              <c:idx val="2"/>
              <c:layout>
                <c:manualLayout>
                  <c:x val="3.2640804650742115E-2"/>
                  <c:y val="-4.5030299957344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D-41EC-8165-ED7C54C7CFDD}"/>
                </c:ext>
              </c:extLst>
            </c:dLbl>
            <c:dLbl>
              <c:idx val="3"/>
              <c:layout>
                <c:manualLayout>
                  <c:x val="2.3738767018721615E-2"/>
                  <c:y val="-5.85398508882562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(2)'!$G$21:$G$24</c:f>
              <c:numCache>
                <c:formatCode>0.0</c:formatCode>
                <c:ptCount val="4"/>
                <c:pt idx="0">
                  <c:v>0.4</c:v>
                </c:pt>
                <c:pt idx="1">
                  <c:v>0.5</c:v>
                </c:pt>
                <c:pt idx="2">
                  <c:v>0.7</c:v>
                </c:pt>
                <c:pt idx="3">
                  <c:v>0.5</c:v>
                </c:pt>
              </c:numCache>
            </c:numRef>
          </c:val>
          <c:extLst>
            <c:ext xmlns:c16="http://schemas.microsoft.com/office/drawing/2014/chart" uri="{C3380CC4-5D6E-409C-BE32-E72D297353CC}">
              <c16:uniqueId val="{00000005-5475-4BD0-99B3-04E1A9E02484}"/>
            </c:ext>
          </c:extLst>
        </c:ser>
        <c:dLbls>
          <c:dLblPos val="ctr"/>
          <c:showLegendKey val="0"/>
          <c:showVal val="1"/>
          <c:showCatName val="0"/>
          <c:showSerName val="0"/>
          <c:showPercent val="0"/>
          <c:showBubbleSize val="0"/>
        </c:dLbls>
        <c:gapWidth val="150"/>
        <c:overlap val="100"/>
        <c:axId val="515917967"/>
        <c:axId val="515920047"/>
      </c:barChart>
      <c:catAx>
        <c:axId val="51591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5920047"/>
        <c:crosses val="autoZero"/>
        <c:auto val="1"/>
        <c:lblAlgn val="ctr"/>
        <c:lblOffset val="100"/>
        <c:noMultiLvlLbl val="0"/>
      </c:catAx>
      <c:valAx>
        <c:axId val="515920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591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'３、子どもの教育環境'!$B$3</c:f>
              <c:strCache>
                <c:ptCount val="1"/>
                <c:pt idx="0">
                  <c:v>よくわかる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'３、子どもの教育環境'!$B$4:$B$7</c:f>
              <c:numCache>
                <c:formatCode>0.0</c:formatCode>
                <c:ptCount val="4"/>
                <c:pt idx="0">
                  <c:v>35.1</c:v>
                </c:pt>
                <c:pt idx="1">
                  <c:v>25.3</c:v>
                </c:pt>
                <c:pt idx="2">
                  <c:v>20.9</c:v>
                </c:pt>
                <c:pt idx="3">
                  <c:v>19.2</c:v>
                </c:pt>
              </c:numCache>
            </c:numRef>
          </c:val>
          <c:extLst>
            <c:ext xmlns:c16="http://schemas.microsoft.com/office/drawing/2014/chart" uri="{C3380CC4-5D6E-409C-BE32-E72D297353CC}">
              <c16:uniqueId val="{00000000-DC9D-4C98-8B35-F95235E0A74F}"/>
            </c:ext>
          </c:extLst>
        </c:ser>
        <c:ser>
          <c:idx val="1"/>
          <c:order val="1"/>
          <c:tx>
            <c:strRef>
              <c:f>'３、子どもの教育環境'!$C$3</c:f>
              <c:strCache>
                <c:ptCount val="1"/>
                <c:pt idx="0">
                  <c:v>だいたいわかる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'３、子どもの教育環境'!$C$4:$C$7</c:f>
              <c:numCache>
                <c:formatCode>0.0</c:formatCode>
                <c:ptCount val="4"/>
                <c:pt idx="0">
                  <c:v>52.9</c:v>
                </c:pt>
                <c:pt idx="1">
                  <c:v>57.2</c:v>
                </c:pt>
                <c:pt idx="2">
                  <c:v>58.5</c:v>
                </c:pt>
                <c:pt idx="3">
                  <c:v>54.8</c:v>
                </c:pt>
              </c:numCache>
            </c:numRef>
          </c:val>
          <c:extLst>
            <c:ext xmlns:c16="http://schemas.microsoft.com/office/drawing/2014/chart" uri="{C3380CC4-5D6E-409C-BE32-E72D297353CC}">
              <c16:uniqueId val="{00000001-DC9D-4C98-8B35-F95235E0A74F}"/>
            </c:ext>
          </c:extLst>
        </c:ser>
        <c:ser>
          <c:idx val="2"/>
          <c:order val="2"/>
          <c:tx>
            <c:strRef>
              <c:f>'３、子どもの教育環境'!$D$3</c:f>
              <c:strCache>
                <c:ptCount val="1"/>
                <c:pt idx="0">
                  <c:v>あまりわからない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'３、子どもの教育環境'!$D$4:$D$7</c:f>
              <c:numCache>
                <c:formatCode>0.0</c:formatCode>
                <c:ptCount val="4"/>
                <c:pt idx="0">
                  <c:v>8.1999999999999993</c:v>
                </c:pt>
                <c:pt idx="1">
                  <c:v>11.8</c:v>
                </c:pt>
                <c:pt idx="2">
                  <c:v>15.2</c:v>
                </c:pt>
                <c:pt idx="3">
                  <c:v>17.2</c:v>
                </c:pt>
              </c:numCache>
            </c:numRef>
          </c:val>
          <c:extLst>
            <c:ext xmlns:c16="http://schemas.microsoft.com/office/drawing/2014/chart" uri="{C3380CC4-5D6E-409C-BE32-E72D297353CC}">
              <c16:uniqueId val="{00000002-DC9D-4C98-8B35-F95235E0A74F}"/>
            </c:ext>
          </c:extLst>
        </c:ser>
        <c:ser>
          <c:idx val="3"/>
          <c:order val="3"/>
          <c:tx>
            <c:strRef>
              <c:f>'３、子どもの教育環境'!$E$3</c:f>
              <c:strCache>
                <c:ptCount val="1"/>
                <c:pt idx="0">
                  <c:v>ほとんどわからない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'３、子どもの教育環境'!$E$4:$E$7</c:f>
              <c:numCache>
                <c:formatCode>0.0</c:formatCode>
                <c:ptCount val="4"/>
                <c:pt idx="0">
                  <c:v>1.4</c:v>
                </c:pt>
                <c:pt idx="1">
                  <c:v>2.5</c:v>
                </c:pt>
                <c:pt idx="2">
                  <c:v>2.6</c:v>
                </c:pt>
                <c:pt idx="3">
                  <c:v>4.4000000000000004</c:v>
                </c:pt>
              </c:numCache>
            </c:numRef>
          </c:val>
          <c:extLst>
            <c:ext xmlns:c16="http://schemas.microsoft.com/office/drawing/2014/chart" uri="{C3380CC4-5D6E-409C-BE32-E72D297353CC}">
              <c16:uniqueId val="{00000003-DC9D-4C98-8B35-F95235E0A74F}"/>
            </c:ext>
          </c:extLst>
        </c:ser>
        <c:ser>
          <c:idx val="4"/>
          <c:order val="4"/>
          <c:tx>
            <c:strRef>
              <c:f>'３、子どもの教育環境'!$F$3</c:f>
              <c:strCache>
                <c:ptCount val="1"/>
                <c:pt idx="0">
                  <c:v>わからない          </c:v>
                </c:pt>
              </c:strCache>
            </c:strRef>
          </c:tx>
          <c:spPr>
            <a:solidFill>
              <a:schemeClr val="accent5"/>
            </a:solidFill>
            <a:ln>
              <a:noFill/>
            </a:ln>
            <a:effectLst/>
          </c:spPr>
          <c:invertIfNegative val="0"/>
          <c:dLbls>
            <c:dLbl>
              <c:idx val="0"/>
              <c:layout>
                <c:manualLayout>
                  <c:x val="2.964712220987206E-3"/>
                  <c:y val="-5.94480289800290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27-43E0-99D4-A73D271E9D17}"/>
                </c:ext>
              </c:extLst>
            </c:dLbl>
            <c:dLbl>
              <c:idx val="1"/>
              <c:layout>
                <c:manualLayout>
                  <c:x val="0"/>
                  <c:y val="-5.20169522170061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27-43E0-99D4-A73D271E9D17}"/>
                </c:ext>
              </c:extLst>
            </c:dLbl>
            <c:dLbl>
              <c:idx val="2"/>
              <c:layout>
                <c:manualLayout>
                  <c:x val="0"/>
                  <c:y val="-4.4585875453983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27-43E0-99D4-A73D271E9D17}"/>
                </c:ext>
              </c:extLst>
            </c:dLbl>
            <c:dLbl>
              <c:idx val="3"/>
              <c:layout>
                <c:manualLayout>
                  <c:x val="2.9647122209873144E-3"/>
                  <c:y val="-2.22932302890688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27-43E0-99D4-A73D271E9D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'３、子どもの教育環境'!$F$4:$F$7</c:f>
              <c:numCache>
                <c:formatCode>0.0</c:formatCode>
                <c:ptCount val="4"/>
                <c:pt idx="0">
                  <c:v>1.1000000000000001</c:v>
                </c:pt>
                <c:pt idx="1">
                  <c:v>1.8</c:v>
                </c:pt>
                <c:pt idx="2">
                  <c:v>1.7</c:v>
                </c:pt>
                <c:pt idx="3">
                  <c:v>3.1</c:v>
                </c:pt>
              </c:numCache>
            </c:numRef>
          </c:val>
          <c:extLst>
            <c:ext xmlns:c16="http://schemas.microsoft.com/office/drawing/2014/chart" uri="{C3380CC4-5D6E-409C-BE32-E72D297353CC}">
              <c16:uniqueId val="{00000004-DC9D-4C98-8B35-F95235E0A74F}"/>
            </c:ext>
          </c:extLst>
        </c:ser>
        <c:ser>
          <c:idx val="5"/>
          <c:order val="5"/>
          <c:tx>
            <c:strRef>
              <c:f>'３、子どもの教育環境'!$G$3</c:f>
              <c:strCache>
                <c:ptCount val="1"/>
                <c:pt idx="0">
                  <c:v>  無回答            </c:v>
                </c:pt>
              </c:strCache>
            </c:strRef>
          </c:tx>
          <c:spPr>
            <a:solidFill>
              <a:schemeClr val="accent6"/>
            </a:solidFill>
            <a:ln>
              <a:noFill/>
            </a:ln>
            <a:effectLst/>
          </c:spPr>
          <c:invertIfNegative val="0"/>
          <c:dLbls>
            <c:dLbl>
              <c:idx val="0"/>
              <c:layout>
                <c:manualLayout>
                  <c:x val="3.26118344308603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27-43E0-99D4-A73D271E9D17}"/>
                </c:ext>
              </c:extLst>
            </c:dLbl>
            <c:dLbl>
              <c:idx val="1"/>
              <c:layout>
                <c:manualLayout>
                  <c:x val="3.2611834430860458E-2"/>
                  <c:y val="6.811741676283268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27-43E0-99D4-A73D271E9D17}"/>
                </c:ext>
              </c:extLst>
            </c:dLbl>
            <c:dLbl>
              <c:idx val="2"/>
              <c:layout>
                <c:manualLayout>
                  <c:x val="3.8541258872834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27-43E0-99D4-A73D271E9D17}"/>
                </c:ext>
              </c:extLst>
            </c:dLbl>
            <c:dLbl>
              <c:idx val="3"/>
              <c:layout>
                <c:manualLayout>
                  <c:x val="3.5576546651847667E-2"/>
                  <c:y val="-6.811741676283268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7-43E0-99D4-A73D271E9D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'３、子どもの教育環境'!$G$4:$G$7</c:f>
              <c:numCache>
                <c:formatCode>0.0</c:formatCode>
                <c:ptCount val="4"/>
                <c:pt idx="0">
                  <c:v>1.3</c:v>
                </c:pt>
                <c:pt idx="1">
                  <c:v>1.4</c:v>
                </c:pt>
                <c:pt idx="2">
                  <c:v>1.2</c:v>
                </c:pt>
                <c:pt idx="3">
                  <c:v>1.3</c:v>
                </c:pt>
              </c:numCache>
            </c:numRef>
          </c:val>
          <c:extLst>
            <c:ext xmlns:c16="http://schemas.microsoft.com/office/drawing/2014/chart" uri="{C3380CC4-5D6E-409C-BE32-E72D297353CC}">
              <c16:uniqueId val="{00000005-DC9D-4C98-8B35-F95235E0A74F}"/>
            </c:ext>
          </c:extLst>
        </c:ser>
        <c:dLbls>
          <c:dLblPos val="ctr"/>
          <c:showLegendKey val="0"/>
          <c:showVal val="1"/>
          <c:showCatName val="0"/>
          <c:showSerName val="0"/>
          <c:showPercent val="0"/>
          <c:showBubbleSize val="0"/>
        </c:dLbls>
        <c:gapWidth val="150"/>
        <c:overlap val="100"/>
        <c:axId val="1082553152"/>
        <c:axId val="1082549408"/>
      </c:barChart>
      <c:catAx>
        <c:axId val="10825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2549408"/>
        <c:crosses val="autoZero"/>
        <c:auto val="1"/>
        <c:lblAlgn val="ctr"/>
        <c:lblOffset val="100"/>
        <c:noMultiLvlLbl val="0"/>
      </c:catAx>
      <c:valAx>
        <c:axId val="10825494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255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87041887998482"/>
          <c:y val="0.16701957180436075"/>
          <c:w val="0.77346333309796633"/>
          <c:h val="0.51369137552374577"/>
        </c:manualLayout>
      </c:layout>
      <c:barChart>
        <c:barDir val="bar"/>
        <c:grouping val="percentStacked"/>
        <c:varyColors val="0"/>
        <c:ser>
          <c:idx val="0"/>
          <c:order val="0"/>
          <c:tx>
            <c:strRef>
              <c:f>'１、H28家計・収入・就業 (2)'!$B$10</c:f>
              <c:strCache>
                <c:ptCount val="1"/>
                <c:pt idx="0">
                  <c:v>貯蓄ができている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(2)'!$B$11:$B$14</c:f>
              <c:numCache>
                <c:formatCode>0.0</c:formatCode>
                <c:ptCount val="4"/>
                <c:pt idx="0">
                  <c:v>38.799999999999997</c:v>
                </c:pt>
                <c:pt idx="1">
                  <c:v>16.899999999999999</c:v>
                </c:pt>
                <c:pt idx="2">
                  <c:v>25.5</c:v>
                </c:pt>
                <c:pt idx="3">
                  <c:v>21.4</c:v>
                </c:pt>
              </c:numCache>
            </c:numRef>
          </c:val>
          <c:extLst>
            <c:ext xmlns:c16="http://schemas.microsoft.com/office/drawing/2014/chart" uri="{C3380CC4-5D6E-409C-BE32-E72D297353CC}">
              <c16:uniqueId val="{00000000-7575-4928-BAC3-AB1A7F314A83}"/>
            </c:ext>
          </c:extLst>
        </c:ser>
        <c:ser>
          <c:idx val="1"/>
          <c:order val="1"/>
          <c:tx>
            <c:strRef>
              <c:f>'１、H28家計・収入・就業 (2)'!$C$10</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(2)'!$C$11:$C$14</c:f>
              <c:numCache>
                <c:formatCode>0.0</c:formatCode>
                <c:ptCount val="4"/>
                <c:pt idx="0">
                  <c:v>23.2</c:v>
                </c:pt>
                <c:pt idx="1">
                  <c:v>38.700000000000003</c:v>
                </c:pt>
                <c:pt idx="2">
                  <c:v>30.3</c:v>
                </c:pt>
                <c:pt idx="3">
                  <c:v>31.8</c:v>
                </c:pt>
              </c:numCache>
            </c:numRef>
          </c:val>
          <c:extLst>
            <c:ext xmlns:c16="http://schemas.microsoft.com/office/drawing/2014/chart" uri="{C3380CC4-5D6E-409C-BE32-E72D297353CC}">
              <c16:uniqueId val="{00000001-7575-4928-BAC3-AB1A7F314A83}"/>
            </c:ext>
          </c:extLst>
        </c:ser>
        <c:ser>
          <c:idx val="2"/>
          <c:order val="2"/>
          <c:tx>
            <c:strRef>
              <c:f>'１、H28家計・収入・就業 (2)'!$D$10</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(2)'!$D$11:$D$14</c:f>
              <c:numCache>
                <c:formatCode>0.0</c:formatCode>
                <c:ptCount val="4"/>
                <c:pt idx="0">
                  <c:v>31.9</c:v>
                </c:pt>
                <c:pt idx="1">
                  <c:v>36.200000000000003</c:v>
                </c:pt>
                <c:pt idx="2">
                  <c:v>36.799999999999997</c:v>
                </c:pt>
                <c:pt idx="3">
                  <c:v>34.200000000000003</c:v>
                </c:pt>
              </c:numCache>
            </c:numRef>
          </c:val>
          <c:extLst>
            <c:ext xmlns:c16="http://schemas.microsoft.com/office/drawing/2014/chart" uri="{C3380CC4-5D6E-409C-BE32-E72D297353CC}">
              <c16:uniqueId val="{00000002-7575-4928-BAC3-AB1A7F314A83}"/>
            </c:ext>
          </c:extLst>
        </c:ser>
        <c:ser>
          <c:idx val="3"/>
          <c:order val="3"/>
          <c:tx>
            <c:strRef>
              <c:f>'１、H28家計・収入・就業 (2)'!$E$10</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(2)'!$E$11:$E$14</c:f>
              <c:numCache>
                <c:formatCode>0.0</c:formatCode>
                <c:ptCount val="4"/>
                <c:pt idx="0">
                  <c:v>5.0999999999999996</c:v>
                </c:pt>
                <c:pt idx="1">
                  <c:v>7.3</c:v>
                </c:pt>
                <c:pt idx="2">
                  <c:v>6.8</c:v>
                </c:pt>
                <c:pt idx="3">
                  <c:v>10.7</c:v>
                </c:pt>
              </c:numCache>
            </c:numRef>
          </c:val>
          <c:extLst>
            <c:ext xmlns:c16="http://schemas.microsoft.com/office/drawing/2014/chart" uri="{C3380CC4-5D6E-409C-BE32-E72D297353CC}">
              <c16:uniqueId val="{00000003-7575-4928-BAC3-AB1A7F314A83}"/>
            </c:ext>
          </c:extLst>
        </c:ser>
        <c:ser>
          <c:idx val="4"/>
          <c:order val="4"/>
          <c:tx>
            <c:strRef>
              <c:f>'１、H28家計・収入・就業 (2)'!$F$10</c:f>
              <c:strCache>
                <c:ptCount val="1"/>
                <c:pt idx="0">
                  <c:v>  無回答            </c:v>
                </c:pt>
              </c:strCache>
            </c:strRef>
          </c:tx>
          <c:spPr>
            <a:solidFill>
              <a:schemeClr val="accent5"/>
            </a:solidFill>
            <a:ln>
              <a:noFill/>
            </a:ln>
            <a:effectLst/>
          </c:spPr>
          <c:invertIfNegative val="0"/>
          <c:dLbls>
            <c:dLbl>
              <c:idx val="0"/>
              <c:layout>
                <c:manualLayout>
                  <c:x val="2.9401585139003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C4-4A1F-A6D0-13328164285D}"/>
                </c:ext>
              </c:extLst>
            </c:dLbl>
            <c:dLbl>
              <c:idx val="1"/>
              <c:layout>
                <c:manualLayout>
                  <c:x val="3.52819021668043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C4-4A1F-A6D0-13328164285D}"/>
                </c:ext>
              </c:extLst>
            </c:dLbl>
            <c:dLbl>
              <c:idx val="2"/>
              <c:layout>
                <c:manualLayout>
                  <c:x val="2.9401585139003518E-2"/>
                  <c:y val="5.33321919243216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C4-4A1F-A6D0-13328164285D}"/>
                </c:ext>
              </c:extLst>
            </c:dLbl>
            <c:dLbl>
              <c:idx val="3"/>
              <c:layout>
                <c:manualLayout>
                  <c:x val="2.646142662510316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4-4A1F-A6D0-1332816428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(2)'!$F$11:$F$14</c:f>
              <c:numCache>
                <c:formatCode>0.0</c:formatCode>
                <c:ptCount val="4"/>
                <c:pt idx="0">
                  <c:v>0.9</c:v>
                </c:pt>
                <c:pt idx="1">
                  <c:v>0.8</c:v>
                </c:pt>
                <c:pt idx="2">
                  <c:v>0.6</c:v>
                </c:pt>
                <c:pt idx="3">
                  <c:v>1.9</c:v>
                </c:pt>
              </c:numCache>
            </c:numRef>
          </c:val>
          <c:extLst>
            <c:ext xmlns:c16="http://schemas.microsoft.com/office/drawing/2014/chart" uri="{C3380CC4-5D6E-409C-BE32-E72D297353CC}">
              <c16:uniqueId val="{00000004-7575-4928-BAC3-AB1A7F314A83}"/>
            </c:ext>
          </c:extLst>
        </c:ser>
        <c:dLbls>
          <c:dLblPos val="ctr"/>
          <c:showLegendKey val="0"/>
          <c:showVal val="1"/>
          <c:showCatName val="0"/>
          <c:showSerName val="0"/>
          <c:showPercent val="0"/>
          <c:showBubbleSize val="0"/>
        </c:dLbls>
        <c:gapWidth val="150"/>
        <c:overlap val="100"/>
        <c:axId val="158358528"/>
        <c:axId val="43541248"/>
      </c:barChart>
      <c:catAx>
        <c:axId val="15835852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3541248"/>
        <c:crosses val="autoZero"/>
        <c:auto val="1"/>
        <c:lblAlgn val="ctr"/>
        <c:lblOffset val="100"/>
        <c:noMultiLvlLbl val="0"/>
      </c:catAx>
      <c:valAx>
        <c:axId val="43541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8358528"/>
        <c:crosses val="autoZero"/>
        <c:crossBetween val="between"/>
      </c:valAx>
      <c:spPr>
        <a:noFill/>
        <a:ln>
          <a:noFill/>
        </a:ln>
        <a:effectLst/>
      </c:spPr>
    </c:plotArea>
    <c:legend>
      <c:legendPos val="b"/>
      <c:layout>
        <c:manualLayout>
          <c:xMode val="edge"/>
          <c:yMode val="edge"/>
          <c:x val="0.11680763607782854"/>
          <c:y val="0.73889219244340154"/>
          <c:w val="0.76638449633579864"/>
          <c:h val="0.2436534340220099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'３、子どもの教育環境'!$B$12</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'３、子どもの教育環境'!$B$13:$B$16</c:f>
              <c:numCache>
                <c:formatCode>0.0</c:formatCode>
                <c:ptCount val="4"/>
                <c:pt idx="0">
                  <c:v>7.4</c:v>
                </c:pt>
                <c:pt idx="1">
                  <c:v>11.8</c:v>
                </c:pt>
                <c:pt idx="2">
                  <c:v>13</c:v>
                </c:pt>
                <c:pt idx="3">
                  <c:v>17.3</c:v>
                </c:pt>
              </c:numCache>
            </c:numRef>
          </c:val>
          <c:extLst>
            <c:ext xmlns:c16="http://schemas.microsoft.com/office/drawing/2014/chart" uri="{C3380CC4-5D6E-409C-BE32-E72D297353CC}">
              <c16:uniqueId val="{00000000-ED76-44CF-B1D6-EF59F461CEA5}"/>
            </c:ext>
          </c:extLst>
        </c:ser>
        <c:ser>
          <c:idx val="1"/>
          <c:order val="1"/>
          <c:tx>
            <c:strRef>
              <c:f>'３、子どもの教育環境'!$C$12</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'３、子どもの教育環境'!$C$13:$C$16</c:f>
              <c:numCache>
                <c:formatCode>0.0</c:formatCode>
                <c:ptCount val="4"/>
                <c:pt idx="0">
                  <c:v>15.8</c:v>
                </c:pt>
                <c:pt idx="1">
                  <c:v>20</c:v>
                </c:pt>
                <c:pt idx="2">
                  <c:v>20.3</c:v>
                </c:pt>
                <c:pt idx="3">
                  <c:v>20.2</c:v>
                </c:pt>
              </c:numCache>
            </c:numRef>
          </c:val>
          <c:extLst>
            <c:ext xmlns:c16="http://schemas.microsoft.com/office/drawing/2014/chart" uri="{C3380CC4-5D6E-409C-BE32-E72D297353CC}">
              <c16:uniqueId val="{00000001-ED76-44CF-B1D6-EF59F461CEA5}"/>
            </c:ext>
          </c:extLst>
        </c:ser>
        <c:ser>
          <c:idx val="2"/>
          <c:order val="2"/>
          <c:tx>
            <c:strRef>
              <c:f>'３、子どもの教育環境'!$D$12</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'３、子どもの教育環境'!$D$13:$D$16</c:f>
              <c:numCache>
                <c:formatCode>0.0</c:formatCode>
                <c:ptCount val="4"/>
                <c:pt idx="0">
                  <c:v>23.8</c:v>
                </c:pt>
                <c:pt idx="1">
                  <c:v>24.7</c:v>
                </c:pt>
                <c:pt idx="2">
                  <c:v>24.9</c:v>
                </c:pt>
                <c:pt idx="3">
                  <c:v>22.8</c:v>
                </c:pt>
              </c:numCache>
            </c:numRef>
          </c:val>
          <c:extLst>
            <c:ext xmlns:c16="http://schemas.microsoft.com/office/drawing/2014/chart" uri="{C3380CC4-5D6E-409C-BE32-E72D297353CC}">
              <c16:uniqueId val="{00000002-ED76-44CF-B1D6-EF59F461CEA5}"/>
            </c:ext>
          </c:extLst>
        </c:ser>
        <c:ser>
          <c:idx val="3"/>
          <c:order val="3"/>
          <c:tx>
            <c:strRef>
              <c:f>'３、子どもの教育環境'!$E$12</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'３、子どもの教育環境'!$E$13:$E$16</c:f>
              <c:numCache>
                <c:formatCode>0.0</c:formatCode>
                <c:ptCount val="4"/>
                <c:pt idx="0">
                  <c:v>25.7</c:v>
                </c:pt>
                <c:pt idx="1">
                  <c:v>22.8</c:v>
                </c:pt>
                <c:pt idx="2">
                  <c:v>21.3</c:v>
                </c:pt>
                <c:pt idx="3">
                  <c:v>20.100000000000001</c:v>
                </c:pt>
              </c:numCache>
            </c:numRef>
          </c:val>
          <c:extLst>
            <c:ext xmlns:c16="http://schemas.microsoft.com/office/drawing/2014/chart" uri="{C3380CC4-5D6E-409C-BE32-E72D297353CC}">
              <c16:uniqueId val="{00000003-ED76-44CF-B1D6-EF59F461CEA5}"/>
            </c:ext>
          </c:extLst>
        </c:ser>
        <c:ser>
          <c:idx val="4"/>
          <c:order val="4"/>
          <c:tx>
            <c:strRef>
              <c:f>'３、子どもの教育環境'!$F$12</c:f>
              <c:strCache>
                <c:ptCount val="1"/>
                <c:pt idx="0">
                  <c:v>２時間以上、３時間より少ない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'３、子どもの教育環境'!$F$13:$F$16</c:f>
              <c:numCache>
                <c:formatCode>0.0</c:formatCode>
                <c:ptCount val="4"/>
                <c:pt idx="0">
                  <c:v>14</c:v>
                </c:pt>
                <c:pt idx="1">
                  <c:v>10.1</c:v>
                </c:pt>
                <c:pt idx="2">
                  <c:v>9.5</c:v>
                </c:pt>
                <c:pt idx="3">
                  <c:v>9.1</c:v>
                </c:pt>
              </c:numCache>
            </c:numRef>
          </c:val>
          <c:extLst>
            <c:ext xmlns:c16="http://schemas.microsoft.com/office/drawing/2014/chart" uri="{C3380CC4-5D6E-409C-BE32-E72D297353CC}">
              <c16:uniqueId val="{00000004-ED76-44CF-B1D6-EF59F461CEA5}"/>
            </c:ext>
          </c:extLst>
        </c:ser>
        <c:ser>
          <c:idx val="5"/>
          <c:order val="5"/>
          <c:tx>
            <c:strRef>
              <c:f>'３、子どもの教育環境'!$G$12</c:f>
              <c:strCache>
                <c:ptCount val="1"/>
                <c:pt idx="0">
                  <c:v>３時間以上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'３、子どもの教育環境'!$G$13:$G$16</c:f>
              <c:numCache>
                <c:formatCode>0.0</c:formatCode>
                <c:ptCount val="4"/>
                <c:pt idx="0">
                  <c:v>8.1999999999999993</c:v>
                </c:pt>
                <c:pt idx="1">
                  <c:v>4.5999999999999996</c:v>
                </c:pt>
                <c:pt idx="2">
                  <c:v>3.8</c:v>
                </c:pt>
                <c:pt idx="3">
                  <c:v>3.8</c:v>
                </c:pt>
              </c:numCache>
            </c:numRef>
          </c:val>
          <c:extLst>
            <c:ext xmlns:c16="http://schemas.microsoft.com/office/drawing/2014/chart" uri="{C3380CC4-5D6E-409C-BE32-E72D297353CC}">
              <c16:uniqueId val="{00000005-ED76-44CF-B1D6-EF59F461CEA5}"/>
            </c:ext>
          </c:extLst>
        </c:ser>
        <c:ser>
          <c:idx val="6"/>
          <c:order val="6"/>
          <c:tx>
            <c:strRef>
              <c:f>'３、子どもの教育環境'!$H$12</c:f>
              <c:strCache>
                <c:ptCount val="1"/>
                <c:pt idx="0">
                  <c:v>わからない          </c:v>
                </c:pt>
              </c:strCache>
            </c:strRef>
          </c:tx>
          <c:spPr>
            <a:solidFill>
              <a:schemeClr val="accent1">
                <a:lumMod val="60000"/>
              </a:schemeClr>
            </a:solidFill>
            <a:ln>
              <a:noFill/>
            </a:ln>
            <a:effectLst/>
          </c:spPr>
          <c:invertIfNegative val="0"/>
          <c:dLbls>
            <c:dLbl>
              <c:idx val="0"/>
              <c:layout>
                <c:manualLayout>
                  <c:x val="0"/>
                  <c:y val="3.83601392845582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61-4BC9-9FAB-73A714700D56}"/>
                </c:ext>
              </c:extLst>
            </c:dLbl>
            <c:dLbl>
              <c:idx val="1"/>
              <c:layout>
                <c:manualLayout>
                  <c:x val="9.7479010762384546E-3"/>
                  <c:y val="4.155757267912344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7928944928415974E-2"/>
                      <c:h val="8.9411343022708478E-2"/>
                    </c:manualLayout>
                  </c15:layout>
                </c:ext>
                <c:ext xmlns:c16="http://schemas.microsoft.com/office/drawing/2014/chart" uri="{C3380CC4-5D6E-409C-BE32-E72D297353CC}">
                  <c16:uniqueId val="{00000001-A161-4BC9-9FAB-73A714700D56}"/>
                </c:ext>
              </c:extLst>
            </c:dLbl>
            <c:dLbl>
              <c:idx val="2"/>
              <c:layout>
                <c:manualLayout>
                  <c:x val="-2.0423937744475573E-16"/>
                  <c:y val="4.47534958319846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61-4BC9-9FAB-73A714700D56}"/>
                </c:ext>
              </c:extLst>
            </c:dLbl>
            <c:dLbl>
              <c:idx val="3"/>
              <c:layout>
                <c:manualLayout>
                  <c:x val="-1.0211968872237787E-16"/>
                  <c:y val="4.47534958319846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61-4BC9-9FAB-73A714700D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'３、子どもの教育環境'!$H$13:$H$16</c:f>
              <c:numCache>
                <c:formatCode>0.0</c:formatCode>
                <c:ptCount val="4"/>
                <c:pt idx="0">
                  <c:v>3.8</c:v>
                </c:pt>
                <c:pt idx="1">
                  <c:v>4.8</c:v>
                </c:pt>
                <c:pt idx="2">
                  <c:v>6</c:v>
                </c:pt>
                <c:pt idx="3">
                  <c:v>5.2</c:v>
                </c:pt>
              </c:numCache>
            </c:numRef>
          </c:val>
          <c:extLst>
            <c:ext xmlns:c16="http://schemas.microsoft.com/office/drawing/2014/chart" uri="{C3380CC4-5D6E-409C-BE32-E72D297353CC}">
              <c16:uniqueId val="{00000006-ED76-44CF-B1D6-EF59F461CEA5}"/>
            </c:ext>
          </c:extLst>
        </c:ser>
        <c:ser>
          <c:idx val="7"/>
          <c:order val="7"/>
          <c:tx>
            <c:strRef>
              <c:f>'３、子どもの教育環境'!$I$12</c:f>
              <c:strCache>
                <c:ptCount val="1"/>
                <c:pt idx="0">
                  <c:v>  無回答            </c:v>
                </c:pt>
              </c:strCache>
            </c:strRef>
          </c:tx>
          <c:spPr>
            <a:solidFill>
              <a:schemeClr val="accent2">
                <a:lumMod val="60000"/>
              </a:schemeClr>
            </a:solidFill>
            <a:ln>
              <a:noFill/>
            </a:ln>
            <a:effectLst/>
          </c:spPr>
          <c:invertIfNegative val="0"/>
          <c:dLbls>
            <c:dLbl>
              <c:idx val="0"/>
              <c:layout>
                <c:manualLayout>
                  <c:x val="2.20965060552256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BF-4250-9E4A-E46A20E197EC}"/>
                </c:ext>
              </c:extLst>
            </c:dLbl>
            <c:dLbl>
              <c:idx val="1"/>
              <c:layout>
                <c:manualLayout>
                  <c:x val="2.20965060552256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BF-4250-9E4A-E46A20E197EC}"/>
                </c:ext>
              </c:extLst>
            </c:dLbl>
            <c:dLbl>
              <c:idx val="2"/>
              <c:layout>
                <c:manualLayout>
                  <c:x val="2.2142538217474028E-2"/>
                  <c:y val="5.03413901372155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BF-4250-9E4A-E46A20E197EC}"/>
                </c:ext>
              </c:extLst>
            </c:dLbl>
            <c:dLbl>
              <c:idx val="3"/>
              <c:layout>
                <c:manualLayout>
                  <c:x val="1.9334442798322405E-2"/>
                  <c:y val="5.860509134039228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BF-4250-9E4A-E46A20E197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'３、子どもの教育環境'!$I$13:$I$16</c:f>
              <c:numCache>
                <c:formatCode>0.0</c:formatCode>
                <c:ptCount val="4"/>
                <c:pt idx="0">
                  <c:v>1.3</c:v>
                </c:pt>
                <c:pt idx="1">
                  <c:v>1.3</c:v>
                </c:pt>
                <c:pt idx="2">
                  <c:v>1.2</c:v>
                </c:pt>
                <c:pt idx="3">
                  <c:v>1.5</c:v>
                </c:pt>
              </c:numCache>
            </c:numRef>
          </c:val>
          <c:extLst>
            <c:ext xmlns:c16="http://schemas.microsoft.com/office/drawing/2014/chart" uri="{C3380CC4-5D6E-409C-BE32-E72D297353CC}">
              <c16:uniqueId val="{00000007-ED76-44CF-B1D6-EF59F461CEA5}"/>
            </c:ext>
          </c:extLst>
        </c:ser>
        <c:dLbls>
          <c:dLblPos val="ctr"/>
          <c:showLegendKey val="0"/>
          <c:showVal val="1"/>
          <c:showCatName val="0"/>
          <c:showSerName val="0"/>
          <c:showPercent val="0"/>
          <c:showBubbleSize val="0"/>
        </c:dLbls>
        <c:gapWidth val="150"/>
        <c:overlap val="100"/>
        <c:axId val="1207817136"/>
        <c:axId val="1212480704"/>
      </c:barChart>
      <c:catAx>
        <c:axId val="120781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12480704"/>
        <c:crosses val="autoZero"/>
        <c:auto val="1"/>
        <c:lblAlgn val="ctr"/>
        <c:lblOffset val="100"/>
        <c:noMultiLvlLbl val="0"/>
      </c:catAx>
      <c:valAx>
        <c:axId val="12124807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7817136"/>
        <c:crosses val="autoZero"/>
        <c:crossBetween val="between"/>
      </c:valAx>
      <c:spPr>
        <a:noFill/>
        <a:ln>
          <a:noFill/>
        </a:ln>
        <a:effectLst/>
      </c:spPr>
    </c:plotArea>
    <c:legend>
      <c:legendPos val="b"/>
      <c:layout>
        <c:manualLayout>
          <c:xMode val="edge"/>
          <c:yMode val="edge"/>
          <c:x val="3.3997083957153659E-2"/>
          <c:y val="0.58723832511673402"/>
          <c:w val="0.93476789534259563"/>
          <c:h val="0.2623252406550135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'３、子どもの教育環境'!$B$21</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'３、子どもの教育環境'!$B$22:$B$25</c:f>
              <c:numCache>
                <c:formatCode>0.0</c:formatCode>
                <c:ptCount val="4"/>
                <c:pt idx="0">
                  <c:v>37.299999999999997</c:v>
                </c:pt>
                <c:pt idx="1">
                  <c:v>43.3</c:v>
                </c:pt>
                <c:pt idx="2">
                  <c:v>42.8</c:v>
                </c:pt>
                <c:pt idx="3">
                  <c:v>47.8</c:v>
                </c:pt>
              </c:numCache>
            </c:numRef>
          </c:val>
          <c:extLst>
            <c:ext xmlns:c16="http://schemas.microsoft.com/office/drawing/2014/chart" uri="{C3380CC4-5D6E-409C-BE32-E72D297353CC}">
              <c16:uniqueId val="{00000000-FB15-4CA6-9902-68BB8420ADE0}"/>
            </c:ext>
          </c:extLst>
        </c:ser>
        <c:ser>
          <c:idx val="1"/>
          <c:order val="1"/>
          <c:tx>
            <c:strRef>
              <c:f>'３、子どもの教育環境'!$C$21</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'３、子どもの教育環境'!$C$22:$C$25</c:f>
              <c:numCache>
                <c:formatCode>0.0</c:formatCode>
                <c:ptCount val="4"/>
                <c:pt idx="0">
                  <c:v>32</c:v>
                </c:pt>
                <c:pt idx="1">
                  <c:v>28.9</c:v>
                </c:pt>
                <c:pt idx="2">
                  <c:v>27.4</c:v>
                </c:pt>
                <c:pt idx="3">
                  <c:v>26.4</c:v>
                </c:pt>
              </c:numCache>
            </c:numRef>
          </c:val>
          <c:extLst>
            <c:ext xmlns:c16="http://schemas.microsoft.com/office/drawing/2014/chart" uri="{C3380CC4-5D6E-409C-BE32-E72D297353CC}">
              <c16:uniqueId val="{00000001-FB15-4CA6-9902-68BB8420ADE0}"/>
            </c:ext>
          </c:extLst>
        </c:ser>
        <c:ser>
          <c:idx val="2"/>
          <c:order val="2"/>
          <c:tx>
            <c:strRef>
              <c:f>'３、子どもの教育環境'!$D$21</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'３、子どもの教育環境'!$D$22:$D$25</c:f>
              <c:numCache>
                <c:formatCode>0.0</c:formatCode>
                <c:ptCount val="4"/>
                <c:pt idx="0">
                  <c:v>14.8</c:v>
                </c:pt>
                <c:pt idx="1">
                  <c:v>12.7</c:v>
                </c:pt>
                <c:pt idx="2">
                  <c:v>14</c:v>
                </c:pt>
                <c:pt idx="3">
                  <c:v>10.6</c:v>
                </c:pt>
              </c:numCache>
            </c:numRef>
          </c:val>
          <c:extLst>
            <c:ext xmlns:c16="http://schemas.microsoft.com/office/drawing/2014/chart" uri="{C3380CC4-5D6E-409C-BE32-E72D297353CC}">
              <c16:uniqueId val="{00000002-FB15-4CA6-9902-68BB8420ADE0}"/>
            </c:ext>
          </c:extLst>
        </c:ser>
        <c:ser>
          <c:idx val="3"/>
          <c:order val="3"/>
          <c:tx>
            <c:strRef>
              <c:f>'３、子どもの教育環境'!$E$21</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'３、子どもの教育環境'!$E$22:$E$25</c:f>
              <c:numCache>
                <c:formatCode>0.0</c:formatCode>
                <c:ptCount val="4"/>
                <c:pt idx="0">
                  <c:v>6.3</c:v>
                </c:pt>
                <c:pt idx="1">
                  <c:v>5.2</c:v>
                </c:pt>
                <c:pt idx="2">
                  <c:v>5.4</c:v>
                </c:pt>
                <c:pt idx="3">
                  <c:v>4.8</c:v>
                </c:pt>
              </c:numCache>
            </c:numRef>
          </c:val>
          <c:extLst>
            <c:ext xmlns:c16="http://schemas.microsoft.com/office/drawing/2014/chart" uri="{C3380CC4-5D6E-409C-BE32-E72D297353CC}">
              <c16:uniqueId val="{00000003-FB15-4CA6-9902-68BB8420ADE0}"/>
            </c:ext>
          </c:extLst>
        </c:ser>
        <c:ser>
          <c:idx val="4"/>
          <c:order val="4"/>
          <c:tx>
            <c:strRef>
              <c:f>'３、子どもの教育環境'!$F$21</c:f>
              <c:strCache>
                <c:ptCount val="1"/>
                <c:pt idx="0">
                  <c:v>２時間以上、３時間より少ない            </c:v>
                </c:pt>
              </c:strCache>
            </c:strRef>
          </c:tx>
          <c:spPr>
            <a:solidFill>
              <a:schemeClr val="accent5"/>
            </a:solidFill>
            <a:ln>
              <a:noFill/>
            </a:ln>
            <a:effectLst/>
          </c:spPr>
          <c:invertIfNegative val="0"/>
          <c:dLbls>
            <c:dLbl>
              <c:idx val="0"/>
              <c:layout>
                <c:manualLayout>
                  <c:x val="-2.8883204734845278E-3"/>
                  <c:y val="3.01288709075148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CA-4E26-A055-6766ACEE637E}"/>
                </c:ext>
              </c:extLst>
            </c:dLbl>
            <c:dLbl>
              <c:idx val="1"/>
              <c:layout>
                <c:manualLayout>
                  <c:x val="0"/>
                  <c:y val="3.01288709075147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CA-4E26-A055-6766ACEE637E}"/>
                </c:ext>
              </c:extLst>
            </c:dLbl>
            <c:dLbl>
              <c:idx val="2"/>
              <c:layout>
                <c:manualLayout>
                  <c:x val="0"/>
                  <c:y val="2.41030967260118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CA-4E26-A055-6766ACEE637E}"/>
                </c:ext>
              </c:extLst>
            </c:dLbl>
            <c:dLbl>
              <c:idx val="3"/>
              <c:layout>
                <c:manualLayout>
                  <c:x val="2.888320473484422E-3"/>
                  <c:y val="2.41054690780518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CA-4E26-A055-6766ACEE63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'３、子どもの教育環境'!$F$22:$F$25</c:f>
              <c:numCache>
                <c:formatCode>0.0</c:formatCode>
                <c:ptCount val="4"/>
                <c:pt idx="0">
                  <c:v>2.1</c:v>
                </c:pt>
                <c:pt idx="1">
                  <c:v>1.6</c:v>
                </c:pt>
                <c:pt idx="2">
                  <c:v>1.8</c:v>
                </c:pt>
                <c:pt idx="3">
                  <c:v>1.7</c:v>
                </c:pt>
              </c:numCache>
            </c:numRef>
          </c:val>
          <c:extLst>
            <c:ext xmlns:c16="http://schemas.microsoft.com/office/drawing/2014/chart" uri="{C3380CC4-5D6E-409C-BE32-E72D297353CC}">
              <c16:uniqueId val="{00000004-FB15-4CA6-9902-68BB8420ADE0}"/>
            </c:ext>
          </c:extLst>
        </c:ser>
        <c:ser>
          <c:idx val="5"/>
          <c:order val="5"/>
          <c:tx>
            <c:strRef>
              <c:f>'３、子どもの教育環境'!$G$21</c:f>
              <c:strCache>
                <c:ptCount val="1"/>
                <c:pt idx="0">
                  <c:v>３時間以上          </c:v>
                </c:pt>
              </c:strCache>
            </c:strRef>
          </c:tx>
          <c:spPr>
            <a:solidFill>
              <a:schemeClr val="accent6"/>
            </a:solidFill>
            <a:ln>
              <a:noFill/>
            </a:ln>
            <a:effectLst/>
          </c:spPr>
          <c:invertIfNegative val="0"/>
          <c:dLbls>
            <c:dLbl>
              <c:idx val="0"/>
              <c:layout>
                <c:manualLayout>
                  <c:x val="1.4441602367422004E-2"/>
                  <c:y val="-4.21799448001127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CA-4E26-A055-6766ACEE637E}"/>
                </c:ext>
              </c:extLst>
            </c:dLbl>
            <c:dLbl>
              <c:idx val="1"/>
              <c:layout>
                <c:manualLayout>
                  <c:x val="2.8883204734843162E-3"/>
                  <c:y val="-4.2180419270520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CA-4E26-A055-6766ACEE637E}"/>
                </c:ext>
              </c:extLst>
            </c:dLbl>
            <c:dLbl>
              <c:idx val="2"/>
              <c:layout>
                <c:manualLayout>
                  <c:x val="5.776640946968844E-3"/>
                  <c:y val="-4.21799448001127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CA-4E26-A055-6766ACEE637E}"/>
                </c:ext>
              </c:extLst>
            </c:dLbl>
            <c:dLbl>
              <c:idx val="3"/>
              <c:layout>
                <c:manualLayout>
                  <c:x val="8.6649614204533723E-3"/>
                  <c:y val="-5.42319676335266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CA-4E26-A055-6766ACEE63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'３、子どもの教育環境'!$G$22:$G$25</c:f>
              <c:numCache>
                <c:formatCode>0.0</c:formatCode>
                <c:ptCount val="4"/>
                <c:pt idx="0">
                  <c:v>1.5</c:v>
                </c:pt>
                <c:pt idx="1">
                  <c:v>1.3</c:v>
                </c:pt>
                <c:pt idx="2">
                  <c:v>1.3</c:v>
                </c:pt>
                <c:pt idx="3">
                  <c:v>1.2</c:v>
                </c:pt>
              </c:numCache>
            </c:numRef>
          </c:val>
          <c:extLst>
            <c:ext xmlns:c16="http://schemas.microsoft.com/office/drawing/2014/chart" uri="{C3380CC4-5D6E-409C-BE32-E72D297353CC}">
              <c16:uniqueId val="{00000005-FB15-4CA6-9902-68BB8420ADE0}"/>
            </c:ext>
          </c:extLst>
        </c:ser>
        <c:ser>
          <c:idx val="6"/>
          <c:order val="6"/>
          <c:tx>
            <c:strRef>
              <c:f>'３、子どもの教育環境'!$H$21</c:f>
              <c:strCache>
                <c:ptCount val="1"/>
                <c:pt idx="0">
                  <c:v>わからない          </c:v>
                </c:pt>
              </c:strCache>
            </c:strRef>
          </c:tx>
          <c:spPr>
            <a:solidFill>
              <a:schemeClr val="accent1">
                <a:lumMod val="60000"/>
              </a:schemeClr>
            </a:solidFill>
            <a:ln>
              <a:noFill/>
            </a:ln>
            <a:effectLst/>
          </c:spPr>
          <c:invertIfNegative val="0"/>
          <c:dLbls>
            <c:dLbl>
              <c:idx val="0"/>
              <c:layout>
                <c:manualLayout>
                  <c:x val="0"/>
                  <c:y val="5.11468781274604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AA-4A93-8C3E-B971758CA9FF}"/>
                </c:ext>
              </c:extLst>
            </c:dLbl>
            <c:dLbl>
              <c:idx val="1"/>
              <c:layout>
                <c:manualLayout>
                  <c:x val="2.8883204734844115E-2"/>
                  <c:y val="-4.47525115332182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AA-4A93-8C3E-B971758CA9FF}"/>
                </c:ext>
              </c:extLst>
            </c:dLbl>
            <c:dLbl>
              <c:idx val="2"/>
              <c:layout>
                <c:manualLayout>
                  <c:x val="3.754816615529738E-2"/>
                  <c:y val="-5.11468781274603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AA-4A93-8C3E-B971758CA9FF}"/>
                </c:ext>
              </c:extLst>
            </c:dLbl>
            <c:dLbl>
              <c:idx val="3"/>
              <c:layout>
                <c:manualLayout>
                  <c:x val="3.7548166155297484E-2"/>
                  <c:y val="-8.95070367230557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AA-4A93-8C3E-B971758CA9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'３、子どもの教育環境'!$H$22:$H$25</c:f>
              <c:numCache>
                <c:formatCode>0.0</c:formatCode>
                <c:ptCount val="4"/>
                <c:pt idx="0">
                  <c:v>4.9000000000000004</c:v>
                </c:pt>
                <c:pt idx="1">
                  <c:v>5.6</c:v>
                </c:pt>
                <c:pt idx="2">
                  <c:v>6</c:v>
                </c:pt>
                <c:pt idx="3">
                  <c:v>6.1</c:v>
                </c:pt>
              </c:numCache>
            </c:numRef>
          </c:val>
          <c:extLst>
            <c:ext xmlns:c16="http://schemas.microsoft.com/office/drawing/2014/chart" uri="{C3380CC4-5D6E-409C-BE32-E72D297353CC}">
              <c16:uniqueId val="{00000006-FB15-4CA6-9902-68BB8420ADE0}"/>
            </c:ext>
          </c:extLst>
        </c:ser>
        <c:ser>
          <c:idx val="7"/>
          <c:order val="7"/>
          <c:tx>
            <c:strRef>
              <c:f>'３、子どもの教育環境'!$I$21</c:f>
              <c:strCache>
                <c:ptCount val="1"/>
                <c:pt idx="0">
                  <c:v>  無回答            </c:v>
                </c:pt>
              </c:strCache>
            </c:strRef>
          </c:tx>
          <c:spPr>
            <a:solidFill>
              <a:schemeClr val="accent2">
                <a:lumMod val="60000"/>
              </a:schemeClr>
            </a:solidFill>
            <a:ln>
              <a:noFill/>
            </a:ln>
            <a:effectLst/>
          </c:spPr>
          <c:invertIfNegative val="0"/>
          <c:dLbls>
            <c:dLbl>
              <c:idx val="0"/>
              <c:layout>
                <c:manualLayout>
                  <c:x val="3.1771525208328537E-2"/>
                  <c:y val="6.02577418150296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CA-4E26-A055-6766ACEE637E}"/>
                </c:ext>
              </c:extLst>
            </c:dLbl>
            <c:dLbl>
              <c:idx val="1"/>
              <c:layout>
                <c:manualLayout>
                  <c:x val="3.17715252083285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CA-4E26-A055-6766ACEE637E}"/>
                </c:ext>
              </c:extLst>
            </c:dLbl>
            <c:dLbl>
              <c:idx val="2"/>
              <c:layout>
                <c:manualLayout>
                  <c:x val="2.888320473484421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CA-4E26-A055-6766ACEE637E}"/>
                </c:ext>
              </c:extLst>
            </c:dLbl>
            <c:dLbl>
              <c:idx val="3"/>
              <c:layout>
                <c:manualLayout>
                  <c:x val="4.1310715282331052E-2"/>
                  <c:y val="5.5235625243787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CA-4E26-A055-6766ACEE63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'３、子どもの教育環境'!$I$22:$I$25</c:f>
              <c:numCache>
                <c:formatCode>0.0</c:formatCode>
                <c:ptCount val="4"/>
                <c:pt idx="0">
                  <c:v>1.2</c:v>
                </c:pt>
                <c:pt idx="1">
                  <c:v>1.3</c:v>
                </c:pt>
                <c:pt idx="2">
                  <c:v>1.2</c:v>
                </c:pt>
                <c:pt idx="3">
                  <c:v>1.4</c:v>
                </c:pt>
              </c:numCache>
            </c:numRef>
          </c:val>
          <c:extLst>
            <c:ext xmlns:c16="http://schemas.microsoft.com/office/drawing/2014/chart" uri="{C3380CC4-5D6E-409C-BE32-E72D297353CC}">
              <c16:uniqueId val="{00000007-FB15-4CA6-9902-68BB8420ADE0}"/>
            </c:ext>
          </c:extLst>
        </c:ser>
        <c:dLbls>
          <c:dLblPos val="ctr"/>
          <c:showLegendKey val="0"/>
          <c:showVal val="1"/>
          <c:showCatName val="0"/>
          <c:showSerName val="0"/>
          <c:showPercent val="0"/>
          <c:showBubbleSize val="0"/>
        </c:dLbls>
        <c:gapWidth val="150"/>
        <c:overlap val="100"/>
        <c:axId val="1209936464"/>
        <c:axId val="1209930640"/>
      </c:barChart>
      <c:catAx>
        <c:axId val="120993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09930640"/>
        <c:crosses val="autoZero"/>
        <c:auto val="1"/>
        <c:lblAlgn val="ctr"/>
        <c:lblOffset val="100"/>
        <c:noMultiLvlLbl val="0"/>
      </c:catAx>
      <c:valAx>
        <c:axId val="12099306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9936464"/>
        <c:crosses val="autoZero"/>
        <c:crossBetween val="between"/>
      </c:valAx>
      <c:spPr>
        <a:noFill/>
        <a:ln>
          <a:noFill/>
        </a:ln>
        <a:effectLst/>
      </c:spPr>
    </c:plotArea>
    <c:legend>
      <c:legendPos val="b"/>
      <c:layout>
        <c:manualLayout>
          <c:xMode val="edge"/>
          <c:yMode val="edge"/>
          <c:x val="6.9187783814443331E-3"/>
          <c:y val="0.67257271614855274"/>
          <c:w val="0.98327389533681797"/>
          <c:h val="0.2912726387624293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(2)'!$B$3</c:f>
              <c:strCache>
                <c:ptCount val="1"/>
                <c:pt idx="0">
                  <c:v>よくわかる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(2)'!$B$4:$B$7</c:f>
              <c:numCache>
                <c:formatCode>0.0</c:formatCode>
                <c:ptCount val="4"/>
                <c:pt idx="0">
                  <c:v>29.4</c:v>
                </c:pt>
                <c:pt idx="1">
                  <c:v>20.9</c:v>
                </c:pt>
                <c:pt idx="2">
                  <c:v>17.8</c:v>
                </c:pt>
                <c:pt idx="3">
                  <c:v>16.399999999999999</c:v>
                </c:pt>
              </c:numCache>
            </c:numRef>
          </c:val>
          <c:extLst>
            <c:ext xmlns:c16="http://schemas.microsoft.com/office/drawing/2014/chart" uri="{C3380CC4-5D6E-409C-BE32-E72D297353CC}">
              <c16:uniqueId val="{00000000-5AD3-439B-A276-90493167FD6D}"/>
            </c:ext>
          </c:extLst>
        </c:ser>
        <c:ser>
          <c:idx val="1"/>
          <c:order val="1"/>
          <c:tx>
            <c:strRef>
              <c:f>'３、H28子どもの教育環境 (2)'!$C$3</c:f>
              <c:strCache>
                <c:ptCount val="1"/>
                <c:pt idx="0">
                  <c:v>だいたいわかる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(2)'!$C$4:$C$7</c:f>
              <c:numCache>
                <c:formatCode>0.0</c:formatCode>
                <c:ptCount val="4"/>
                <c:pt idx="0">
                  <c:v>56.7</c:v>
                </c:pt>
                <c:pt idx="1">
                  <c:v>59</c:v>
                </c:pt>
                <c:pt idx="2">
                  <c:v>56.2</c:v>
                </c:pt>
                <c:pt idx="3">
                  <c:v>54.7</c:v>
                </c:pt>
              </c:numCache>
            </c:numRef>
          </c:val>
          <c:extLst>
            <c:ext xmlns:c16="http://schemas.microsoft.com/office/drawing/2014/chart" uri="{C3380CC4-5D6E-409C-BE32-E72D297353CC}">
              <c16:uniqueId val="{00000001-5AD3-439B-A276-90493167FD6D}"/>
            </c:ext>
          </c:extLst>
        </c:ser>
        <c:ser>
          <c:idx val="2"/>
          <c:order val="2"/>
          <c:tx>
            <c:strRef>
              <c:f>'３、H28子どもの教育環境 (2)'!$D$3</c:f>
              <c:strCache>
                <c:ptCount val="1"/>
                <c:pt idx="0">
                  <c:v>あまりわからない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(2)'!$D$4:$D$7</c:f>
              <c:numCache>
                <c:formatCode>0.0</c:formatCode>
                <c:ptCount val="4"/>
                <c:pt idx="0">
                  <c:v>9.3000000000000007</c:v>
                </c:pt>
                <c:pt idx="1">
                  <c:v>12.9</c:v>
                </c:pt>
                <c:pt idx="2">
                  <c:v>16.8</c:v>
                </c:pt>
                <c:pt idx="3">
                  <c:v>18.2</c:v>
                </c:pt>
              </c:numCache>
            </c:numRef>
          </c:val>
          <c:extLst>
            <c:ext xmlns:c16="http://schemas.microsoft.com/office/drawing/2014/chart" uri="{C3380CC4-5D6E-409C-BE32-E72D297353CC}">
              <c16:uniqueId val="{00000002-5AD3-439B-A276-90493167FD6D}"/>
            </c:ext>
          </c:extLst>
        </c:ser>
        <c:ser>
          <c:idx val="3"/>
          <c:order val="3"/>
          <c:tx>
            <c:strRef>
              <c:f>'３、H28子どもの教育環境 (2)'!$E$3</c:f>
              <c:strCache>
                <c:ptCount val="1"/>
                <c:pt idx="0">
                  <c:v>ほとんどわからない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(2)'!$E$4:$E$7</c:f>
              <c:numCache>
                <c:formatCode>0.0</c:formatCode>
                <c:ptCount val="4"/>
                <c:pt idx="0">
                  <c:v>1.9</c:v>
                </c:pt>
                <c:pt idx="1">
                  <c:v>3</c:v>
                </c:pt>
                <c:pt idx="2">
                  <c:v>4.4000000000000004</c:v>
                </c:pt>
                <c:pt idx="3">
                  <c:v>4.9000000000000004</c:v>
                </c:pt>
              </c:numCache>
            </c:numRef>
          </c:val>
          <c:extLst>
            <c:ext xmlns:c16="http://schemas.microsoft.com/office/drawing/2014/chart" uri="{C3380CC4-5D6E-409C-BE32-E72D297353CC}">
              <c16:uniqueId val="{00000003-5AD3-439B-A276-90493167FD6D}"/>
            </c:ext>
          </c:extLst>
        </c:ser>
        <c:ser>
          <c:idx val="4"/>
          <c:order val="4"/>
          <c:tx>
            <c:strRef>
              <c:f>'３、H28子どもの教育環境 (2)'!$F$3</c:f>
              <c:strCache>
                <c:ptCount val="1"/>
                <c:pt idx="0">
                  <c:v>わからない          </c:v>
                </c:pt>
              </c:strCache>
            </c:strRef>
          </c:tx>
          <c:spPr>
            <a:solidFill>
              <a:schemeClr val="accent5"/>
            </a:solidFill>
            <a:ln>
              <a:noFill/>
            </a:ln>
            <a:effectLst/>
          </c:spPr>
          <c:invertIfNegative val="0"/>
          <c:dLbls>
            <c:dLbl>
              <c:idx val="0"/>
              <c:layout>
                <c:manualLayout>
                  <c:x val="0"/>
                  <c:y val="5.11994434292224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CA-4C58-A004-D3490F54C889}"/>
                </c:ext>
              </c:extLst>
            </c:dLbl>
            <c:dLbl>
              <c:idx val="1"/>
              <c:layout>
                <c:manualLayout>
                  <c:x val="2.7753429788520034E-3"/>
                  <c:y val="4.38869649902928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CA-4C58-A004-D3490F54C8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(2)'!$F$4:$F$7</c:f>
              <c:numCache>
                <c:formatCode>0.0</c:formatCode>
                <c:ptCount val="4"/>
                <c:pt idx="0">
                  <c:v>1.7</c:v>
                </c:pt>
                <c:pt idx="1">
                  <c:v>2.9</c:v>
                </c:pt>
                <c:pt idx="2">
                  <c:v>3.3</c:v>
                </c:pt>
                <c:pt idx="3">
                  <c:v>4.5</c:v>
                </c:pt>
              </c:numCache>
            </c:numRef>
          </c:val>
          <c:extLst>
            <c:ext xmlns:c16="http://schemas.microsoft.com/office/drawing/2014/chart" uri="{C3380CC4-5D6E-409C-BE32-E72D297353CC}">
              <c16:uniqueId val="{00000004-5AD3-439B-A276-90493167FD6D}"/>
            </c:ext>
          </c:extLst>
        </c:ser>
        <c:ser>
          <c:idx val="5"/>
          <c:order val="5"/>
          <c:tx>
            <c:strRef>
              <c:f>'３、H28子どもの教育環境 (2)'!$G$3</c:f>
              <c:strCache>
                <c:ptCount val="1"/>
                <c:pt idx="0">
                  <c:v>  無回答            </c:v>
                </c:pt>
              </c:strCache>
            </c:strRef>
          </c:tx>
          <c:spPr>
            <a:solidFill>
              <a:schemeClr val="accent6"/>
            </a:solidFill>
            <a:ln>
              <a:noFill/>
            </a:ln>
            <a:effectLst/>
          </c:spPr>
          <c:invertIfNegative val="0"/>
          <c:dLbls>
            <c:dLbl>
              <c:idx val="0"/>
              <c:layout>
                <c:manualLayout>
                  <c:x val="3.3304115746225056E-2"/>
                  <c:y val="3.35230578412422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A-4C58-A004-D3490F54C889}"/>
                </c:ext>
              </c:extLst>
            </c:dLbl>
            <c:dLbl>
              <c:idx val="1"/>
              <c:layout>
                <c:manualLayout>
                  <c:x val="2.7753429788521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A-4C58-A004-D3490F54C889}"/>
                </c:ext>
              </c:extLst>
            </c:dLbl>
            <c:dLbl>
              <c:idx val="2"/>
              <c:layout>
                <c:manualLayout>
                  <c:x val="3.05287727673731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CA-4C58-A004-D3490F54C889}"/>
                </c:ext>
              </c:extLst>
            </c:dLbl>
            <c:dLbl>
              <c:idx val="3"/>
              <c:layout>
                <c:manualLayout>
                  <c:x val="2.7753429788521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A-4C58-A004-D3490F54C8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(2)'!$G$4:$G$7</c:f>
              <c:numCache>
                <c:formatCode>0.0</c:formatCode>
                <c:ptCount val="4"/>
                <c:pt idx="0">
                  <c:v>1</c:v>
                </c:pt>
                <c:pt idx="1">
                  <c:v>1.3</c:v>
                </c:pt>
                <c:pt idx="2">
                  <c:v>1.5</c:v>
                </c:pt>
                <c:pt idx="3">
                  <c:v>1.3</c:v>
                </c:pt>
              </c:numCache>
            </c:numRef>
          </c:val>
          <c:extLst>
            <c:ext xmlns:c16="http://schemas.microsoft.com/office/drawing/2014/chart" uri="{C3380CC4-5D6E-409C-BE32-E72D297353CC}">
              <c16:uniqueId val="{00000005-5AD3-439B-A276-90493167FD6D}"/>
            </c:ext>
          </c:extLst>
        </c:ser>
        <c:dLbls>
          <c:dLblPos val="ctr"/>
          <c:showLegendKey val="0"/>
          <c:showVal val="1"/>
          <c:showCatName val="0"/>
          <c:showSerName val="0"/>
          <c:showPercent val="0"/>
          <c:showBubbleSize val="0"/>
        </c:dLbls>
        <c:gapWidth val="150"/>
        <c:overlap val="100"/>
        <c:axId val="1082553152"/>
        <c:axId val="1082549408"/>
      </c:barChart>
      <c:catAx>
        <c:axId val="10825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2549408"/>
        <c:crosses val="autoZero"/>
        <c:auto val="1"/>
        <c:lblAlgn val="ctr"/>
        <c:lblOffset val="100"/>
        <c:noMultiLvlLbl val="0"/>
      </c:catAx>
      <c:valAx>
        <c:axId val="10825494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08255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396780438788"/>
          <c:y val="0.16528887599771774"/>
          <c:w val="0.77337752650288905"/>
          <c:h val="0.44042642597827814"/>
        </c:manualLayout>
      </c:layout>
      <c:barChart>
        <c:barDir val="bar"/>
        <c:grouping val="percentStacked"/>
        <c:varyColors val="0"/>
        <c:ser>
          <c:idx val="0"/>
          <c:order val="0"/>
          <c:tx>
            <c:strRef>
              <c:f>'３、H28子どもの教育環境 (2)'!$B$12</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(2)'!$B$13:$B$16</c:f>
              <c:numCache>
                <c:formatCode>0.0</c:formatCode>
                <c:ptCount val="4"/>
                <c:pt idx="0">
                  <c:v>5.4</c:v>
                </c:pt>
                <c:pt idx="1">
                  <c:v>9.6999999999999993</c:v>
                </c:pt>
                <c:pt idx="2">
                  <c:v>12.8</c:v>
                </c:pt>
                <c:pt idx="3">
                  <c:v>13.6</c:v>
                </c:pt>
              </c:numCache>
            </c:numRef>
          </c:val>
          <c:extLst>
            <c:ext xmlns:c16="http://schemas.microsoft.com/office/drawing/2014/chart" uri="{C3380CC4-5D6E-409C-BE32-E72D297353CC}">
              <c16:uniqueId val="{00000000-6A09-4D06-8C13-07167C1E18A5}"/>
            </c:ext>
          </c:extLst>
        </c:ser>
        <c:ser>
          <c:idx val="1"/>
          <c:order val="1"/>
          <c:tx>
            <c:strRef>
              <c:f>'３、H28子どもの教育環境 (2)'!$C$12</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(2)'!$C$13:$C$16</c:f>
              <c:numCache>
                <c:formatCode>0.0</c:formatCode>
                <c:ptCount val="4"/>
                <c:pt idx="0">
                  <c:v>12.4</c:v>
                </c:pt>
                <c:pt idx="1">
                  <c:v>15.6</c:v>
                </c:pt>
                <c:pt idx="2">
                  <c:v>17.5</c:v>
                </c:pt>
                <c:pt idx="3">
                  <c:v>18.5</c:v>
                </c:pt>
              </c:numCache>
            </c:numRef>
          </c:val>
          <c:extLst>
            <c:ext xmlns:c16="http://schemas.microsoft.com/office/drawing/2014/chart" uri="{C3380CC4-5D6E-409C-BE32-E72D297353CC}">
              <c16:uniqueId val="{00000001-6A09-4D06-8C13-07167C1E18A5}"/>
            </c:ext>
          </c:extLst>
        </c:ser>
        <c:ser>
          <c:idx val="2"/>
          <c:order val="2"/>
          <c:tx>
            <c:strRef>
              <c:f>'３、H28子どもの教育環境 (2)'!$D$12</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(2)'!$D$13:$D$16</c:f>
              <c:numCache>
                <c:formatCode>0.0</c:formatCode>
                <c:ptCount val="4"/>
                <c:pt idx="0">
                  <c:v>23.2</c:v>
                </c:pt>
                <c:pt idx="1">
                  <c:v>25</c:v>
                </c:pt>
                <c:pt idx="2">
                  <c:v>22.9</c:v>
                </c:pt>
                <c:pt idx="3">
                  <c:v>22.4</c:v>
                </c:pt>
              </c:numCache>
            </c:numRef>
          </c:val>
          <c:extLst>
            <c:ext xmlns:c16="http://schemas.microsoft.com/office/drawing/2014/chart" uri="{C3380CC4-5D6E-409C-BE32-E72D297353CC}">
              <c16:uniqueId val="{00000002-6A09-4D06-8C13-07167C1E18A5}"/>
            </c:ext>
          </c:extLst>
        </c:ser>
        <c:ser>
          <c:idx val="3"/>
          <c:order val="3"/>
          <c:tx>
            <c:strRef>
              <c:f>'３、H28子どもの教育環境 (2)'!$E$12</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(2)'!$E$13:$E$16</c:f>
              <c:numCache>
                <c:formatCode>0.0</c:formatCode>
                <c:ptCount val="4"/>
                <c:pt idx="0">
                  <c:v>29</c:v>
                </c:pt>
                <c:pt idx="1">
                  <c:v>25.4</c:v>
                </c:pt>
                <c:pt idx="2">
                  <c:v>23.2</c:v>
                </c:pt>
                <c:pt idx="3">
                  <c:v>22</c:v>
                </c:pt>
              </c:numCache>
            </c:numRef>
          </c:val>
          <c:extLst>
            <c:ext xmlns:c16="http://schemas.microsoft.com/office/drawing/2014/chart" uri="{C3380CC4-5D6E-409C-BE32-E72D297353CC}">
              <c16:uniqueId val="{00000003-6A09-4D06-8C13-07167C1E18A5}"/>
            </c:ext>
          </c:extLst>
        </c:ser>
        <c:ser>
          <c:idx val="4"/>
          <c:order val="4"/>
          <c:tx>
            <c:strRef>
              <c:f>'３、H28子どもの教育環境 (2)'!$F$12</c:f>
              <c:strCache>
                <c:ptCount val="1"/>
                <c:pt idx="0">
                  <c:v>２時間以上、３時間より少ない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(2)'!$F$13:$F$16</c:f>
              <c:numCache>
                <c:formatCode>0.0</c:formatCode>
                <c:ptCount val="4"/>
                <c:pt idx="0">
                  <c:v>14.9</c:v>
                </c:pt>
                <c:pt idx="1">
                  <c:v>11</c:v>
                </c:pt>
                <c:pt idx="2">
                  <c:v>10.4</c:v>
                </c:pt>
                <c:pt idx="3">
                  <c:v>9.5</c:v>
                </c:pt>
              </c:numCache>
            </c:numRef>
          </c:val>
          <c:extLst>
            <c:ext xmlns:c16="http://schemas.microsoft.com/office/drawing/2014/chart" uri="{C3380CC4-5D6E-409C-BE32-E72D297353CC}">
              <c16:uniqueId val="{00000004-6A09-4D06-8C13-07167C1E18A5}"/>
            </c:ext>
          </c:extLst>
        </c:ser>
        <c:ser>
          <c:idx val="5"/>
          <c:order val="5"/>
          <c:tx>
            <c:strRef>
              <c:f>'３、H28子どもの教育環境 (2)'!$G$12</c:f>
              <c:strCache>
                <c:ptCount val="1"/>
                <c:pt idx="0">
                  <c:v>３時間以上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(2)'!$G$13:$G$16</c:f>
              <c:numCache>
                <c:formatCode>0.0</c:formatCode>
                <c:ptCount val="4"/>
                <c:pt idx="0">
                  <c:v>8.8000000000000007</c:v>
                </c:pt>
                <c:pt idx="1">
                  <c:v>5.2</c:v>
                </c:pt>
                <c:pt idx="2">
                  <c:v>4.0999999999999996</c:v>
                </c:pt>
                <c:pt idx="3">
                  <c:v>4.8</c:v>
                </c:pt>
              </c:numCache>
            </c:numRef>
          </c:val>
          <c:extLst>
            <c:ext xmlns:c16="http://schemas.microsoft.com/office/drawing/2014/chart" uri="{C3380CC4-5D6E-409C-BE32-E72D297353CC}">
              <c16:uniqueId val="{00000005-6A09-4D06-8C13-07167C1E18A5}"/>
            </c:ext>
          </c:extLst>
        </c:ser>
        <c:ser>
          <c:idx val="6"/>
          <c:order val="6"/>
          <c:tx>
            <c:strRef>
              <c:f>'３、H28子どもの教育環境 (2)'!$H$12</c:f>
              <c:strCache>
                <c:ptCount val="1"/>
                <c:pt idx="0">
                  <c:v>わからない          </c:v>
                </c:pt>
              </c:strCache>
            </c:strRef>
          </c:tx>
          <c:spPr>
            <a:solidFill>
              <a:schemeClr val="accent1">
                <a:lumMod val="60000"/>
              </a:schemeClr>
            </a:solidFill>
            <a:ln>
              <a:noFill/>
            </a:ln>
            <a:effectLst/>
          </c:spPr>
          <c:invertIfNegative val="0"/>
          <c:dLbls>
            <c:dLbl>
              <c:idx val="0"/>
              <c:layout>
                <c:manualLayout>
                  <c:x val="-1.0270352787556055E-16"/>
                  <c:y val="5.70009812375486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4B-4EDE-A00B-74015BE87030}"/>
                </c:ext>
              </c:extLst>
            </c:dLbl>
            <c:dLbl>
              <c:idx val="1"/>
              <c:layout>
                <c:manualLayout>
                  <c:x val="2.8010376631494162E-3"/>
                  <c:y val="4.9875367683566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4B-4EDE-A00B-74015BE87030}"/>
                </c:ext>
              </c:extLst>
            </c:dLbl>
            <c:dLbl>
              <c:idx val="2"/>
              <c:layout>
                <c:manualLayout>
                  <c:x val="2.8010376631493134E-3"/>
                  <c:y val="5.70004202097907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4B-4EDE-A00B-74015BE87030}"/>
                </c:ext>
              </c:extLst>
            </c:dLbl>
            <c:dLbl>
              <c:idx val="3"/>
              <c:layout>
                <c:manualLayout>
                  <c:x val="0"/>
                  <c:y val="4.2750315157343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4B-4EDE-A00B-74015BE870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(2)'!$H$13:$H$16</c:f>
              <c:numCache>
                <c:formatCode>0.0</c:formatCode>
                <c:ptCount val="4"/>
                <c:pt idx="0">
                  <c:v>5.5</c:v>
                </c:pt>
                <c:pt idx="1">
                  <c:v>7.3</c:v>
                </c:pt>
                <c:pt idx="2">
                  <c:v>8.5</c:v>
                </c:pt>
                <c:pt idx="3">
                  <c:v>8.1</c:v>
                </c:pt>
              </c:numCache>
            </c:numRef>
          </c:val>
          <c:extLst>
            <c:ext xmlns:c16="http://schemas.microsoft.com/office/drawing/2014/chart" uri="{C3380CC4-5D6E-409C-BE32-E72D297353CC}">
              <c16:uniqueId val="{00000006-6A09-4D06-8C13-07167C1E18A5}"/>
            </c:ext>
          </c:extLst>
        </c:ser>
        <c:ser>
          <c:idx val="7"/>
          <c:order val="7"/>
          <c:tx>
            <c:strRef>
              <c:f>'３、H28子どもの教育環境 (2)'!$I$12</c:f>
              <c:strCache>
                <c:ptCount val="1"/>
                <c:pt idx="0">
                  <c:v>  無回答            </c:v>
                </c:pt>
              </c:strCache>
            </c:strRef>
          </c:tx>
          <c:spPr>
            <a:solidFill>
              <a:schemeClr val="accent2">
                <a:lumMod val="60000"/>
              </a:schemeClr>
            </a:solidFill>
            <a:ln>
              <a:noFill/>
            </a:ln>
            <a:effectLst/>
          </c:spPr>
          <c:invertIfNegative val="0"/>
          <c:dLbls>
            <c:dLbl>
              <c:idx val="0"/>
              <c:layout>
                <c:manualLayout>
                  <c:x val="1.9607263642045913E-2"/>
                  <c:y val="5.610277579703810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2A-4875-9B0A-CB1155957904}"/>
                </c:ext>
              </c:extLst>
            </c:dLbl>
            <c:dLbl>
              <c:idx val="1"/>
              <c:layout>
                <c:manualLayout>
                  <c:x val="2.5209338968344746E-2"/>
                  <c:y val="5.610277580030372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2A-4875-9B0A-CB1155957904}"/>
                </c:ext>
              </c:extLst>
            </c:dLbl>
            <c:dLbl>
              <c:idx val="2"/>
              <c:layout>
                <c:manualLayout>
                  <c:x val="1.9607263642045913E-2"/>
                  <c:y val="5.610277579703810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2A-4875-9B0A-CB1155957904}"/>
                </c:ext>
              </c:extLst>
            </c:dLbl>
            <c:dLbl>
              <c:idx val="3"/>
              <c:layout>
                <c:manualLayout>
                  <c:x val="2.5209338968344746E-2"/>
                  <c:y val="-7.12505252622384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2A-4875-9B0A-CB11559579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(2)'!$I$13:$I$16</c:f>
              <c:numCache>
                <c:formatCode>0.0</c:formatCode>
                <c:ptCount val="4"/>
                <c:pt idx="0">
                  <c:v>0.8</c:v>
                </c:pt>
                <c:pt idx="1">
                  <c:v>0.8</c:v>
                </c:pt>
                <c:pt idx="2">
                  <c:v>0.6</c:v>
                </c:pt>
                <c:pt idx="3">
                  <c:v>1</c:v>
                </c:pt>
              </c:numCache>
            </c:numRef>
          </c:val>
          <c:extLst>
            <c:ext xmlns:c16="http://schemas.microsoft.com/office/drawing/2014/chart" uri="{C3380CC4-5D6E-409C-BE32-E72D297353CC}">
              <c16:uniqueId val="{00000007-6A09-4D06-8C13-07167C1E18A5}"/>
            </c:ext>
          </c:extLst>
        </c:ser>
        <c:dLbls>
          <c:dLblPos val="ctr"/>
          <c:showLegendKey val="0"/>
          <c:showVal val="1"/>
          <c:showCatName val="0"/>
          <c:showSerName val="0"/>
          <c:showPercent val="0"/>
          <c:showBubbleSize val="0"/>
        </c:dLbls>
        <c:gapWidth val="150"/>
        <c:overlap val="100"/>
        <c:axId val="1207817136"/>
        <c:axId val="1212480704"/>
      </c:barChart>
      <c:catAx>
        <c:axId val="120781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12480704"/>
        <c:crosses val="autoZero"/>
        <c:auto val="1"/>
        <c:lblAlgn val="ctr"/>
        <c:lblOffset val="100"/>
        <c:noMultiLvlLbl val="0"/>
      </c:catAx>
      <c:valAx>
        <c:axId val="12124807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7817136"/>
        <c:crosses val="autoZero"/>
        <c:crossBetween val="between"/>
      </c:valAx>
      <c:spPr>
        <a:noFill/>
        <a:ln>
          <a:noFill/>
        </a:ln>
        <a:effectLst/>
      </c:spPr>
    </c:plotArea>
    <c:legend>
      <c:legendPos val="b"/>
      <c:layout>
        <c:manualLayout>
          <c:xMode val="edge"/>
          <c:yMode val="edge"/>
          <c:x val="2.0586082945121289E-2"/>
          <c:y val="0.65888390259884888"/>
          <c:w val="0.96442968888190961"/>
          <c:h val="0.2983657822438081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(2)'!$B$21</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(2)'!$B$22:$B$25</c:f>
              <c:numCache>
                <c:formatCode>0.0</c:formatCode>
                <c:ptCount val="4"/>
                <c:pt idx="0">
                  <c:v>29.3</c:v>
                </c:pt>
                <c:pt idx="1">
                  <c:v>33.799999999999997</c:v>
                </c:pt>
                <c:pt idx="2">
                  <c:v>34.799999999999997</c:v>
                </c:pt>
                <c:pt idx="3">
                  <c:v>36.9</c:v>
                </c:pt>
              </c:numCache>
            </c:numRef>
          </c:val>
          <c:extLst>
            <c:ext xmlns:c16="http://schemas.microsoft.com/office/drawing/2014/chart" uri="{C3380CC4-5D6E-409C-BE32-E72D297353CC}">
              <c16:uniqueId val="{00000000-4136-42B2-81F5-DB5848060EC0}"/>
            </c:ext>
          </c:extLst>
        </c:ser>
        <c:ser>
          <c:idx val="1"/>
          <c:order val="1"/>
          <c:tx>
            <c:strRef>
              <c:f>'３、H28子どもの教育環境 (2)'!$C$21</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(2)'!$C$22:$C$25</c:f>
              <c:numCache>
                <c:formatCode>0.0</c:formatCode>
                <c:ptCount val="4"/>
                <c:pt idx="0">
                  <c:v>35</c:v>
                </c:pt>
                <c:pt idx="1">
                  <c:v>32.700000000000003</c:v>
                </c:pt>
                <c:pt idx="2">
                  <c:v>31.1</c:v>
                </c:pt>
                <c:pt idx="3">
                  <c:v>29.3</c:v>
                </c:pt>
              </c:numCache>
            </c:numRef>
          </c:val>
          <c:extLst>
            <c:ext xmlns:c16="http://schemas.microsoft.com/office/drawing/2014/chart" uri="{C3380CC4-5D6E-409C-BE32-E72D297353CC}">
              <c16:uniqueId val="{00000001-4136-42B2-81F5-DB5848060EC0}"/>
            </c:ext>
          </c:extLst>
        </c:ser>
        <c:ser>
          <c:idx val="2"/>
          <c:order val="2"/>
          <c:tx>
            <c:strRef>
              <c:f>'３、H28子どもの教育環境 (2)'!$D$21</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(2)'!$D$22:$D$25</c:f>
              <c:numCache>
                <c:formatCode>0.0</c:formatCode>
                <c:ptCount val="4"/>
                <c:pt idx="0">
                  <c:v>17.5</c:v>
                </c:pt>
                <c:pt idx="1">
                  <c:v>15.3</c:v>
                </c:pt>
                <c:pt idx="2">
                  <c:v>14.2</c:v>
                </c:pt>
                <c:pt idx="3">
                  <c:v>14.8</c:v>
                </c:pt>
              </c:numCache>
            </c:numRef>
          </c:val>
          <c:extLst>
            <c:ext xmlns:c16="http://schemas.microsoft.com/office/drawing/2014/chart" uri="{C3380CC4-5D6E-409C-BE32-E72D297353CC}">
              <c16:uniqueId val="{00000002-4136-42B2-81F5-DB5848060EC0}"/>
            </c:ext>
          </c:extLst>
        </c:ser>
        <c:ser>
          <c:idx val="3"/>
          <c:order val="3"/>
          <c:tx>
            <c:strRef>
              <c:f>'３、H28子どもの教育環境 (2)'!$E$21</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(2)'!$E$22:$E$25</c:f>
              <c:numCache>
                <c:formatCode>0.0</c:formatCode>
                <c:ptCount val="4"/>
                <c:pt idx="0">
                  <c:v>7.1</c:v>
                </c:pt>
                <c:pt idx="1">
                  <c:v>6.5</c:v>
                </c:pt>
                <c:pt idx="2">
                  <c:v>6.5</c:v>
                </c:pt>
                <c:pt idx="3">
                  <c:v>6.3</c:v>
                </c:pt>
              </c:numCache>
            </c:numRef>
          </c:val>
          <c:extLst>
            <c:ext xmlns:c16="http://schemas.microsoft.com/office/drawing/2014/chart" uri="{C3380CC4-5D6E-409C-BE32-E72D297353CC}">
              <c16:uniqueId val="{00000003-4136-42B2-81F5-DB5848060EC0}"/>
            </c:ext>
          </c:extLst>
        </c:ser>
        <c:ser>
          <c:idx val="4"/>
          <c:order val="4"/>
          <c:tx>
            <c:strRef>
              <c:f>'３、H28子どもの教育環境 (2)'!$F$21</c:f>
              <c:strCache>
                <c:ptCount val="1"/>
                <c:pt idx="0">
                  <c:v>２時間以上、３時間より少ない            </c:v>
                </c:pt>
              </c:strCache>
            </c:strRef>
          </c:tx>
          <c:spPr>
            <a:solidFill>
              <a:schemeClr val="accent5"/>
            </a:solidFill>
            <a:ln>
              <a:noFill/>
            </a:ln>
            <a:effectLst/>
          </c:spPr>
          <c:invertIfNegative val="0"/>
          <c:dLbls>
            <c:dLbl>
              <c:idx val="0"/>
              <c:layout>
                <c:manualLayout>
                  <c:x val="2.7657444905062082E-3"/>
                  <c:y val="1.1992677856370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F9-4F05-A6DA-892B2ABF5D58}"/>
                </c:ext>
              </c:extLst>
            </c:dLbl>
            <c:dLbl>
              <c:idx val="1"/>
              <c:layout>
                <c:manualLayout>
                  <c:x val="-2.7657444905063097E-3"/>
                  <c:y val="1.7989016784555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F9-4F05-A6DA-892B2ABF5D58}"/>
                </c:ext>
              </c:extLst>
            </c:dLbl>
            <c:dLbl>
              <c:idx val="2"/>
              <c:layout>
                <c:manualLayout>
                  <c:x val="5.531488981012518E-3"/>
                  <c:y val="1.7989016784555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F9-4F05-A6DA-892B2ABF5D58}"/>
                </c:ext>
              </c:extLst>
            </c:dLbl>
            <c:dLbl>
              <c:idx val="3"/>
              <c:layout>
                <c:manualLayout>
                  <c:x val="0"/>
                  <c:y val="2.3985355712740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F9-4F05-A6DA-892B2ABF5D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(2)'!$F$22:$F$25</c:f>
              <c:numCache>
                <c:formatCode>0.0</c:formatCode>
                <c:ptCount val="4"/>
                <c:pt idx="0">
                  <c:v>2.2999999999999998</c:v>
                </c:pt>
                <c:pt idx="1">
                  <c:v>1.9</c:v>
                </c:pt>
                <c:pt idx="2">
                  <c:v>2.7</c:v>
                </c:pt>
                <c:pt idx="3">
                  <c:v>2</c:v>
                </c:pt>
              </c:numCache>
            </c:numRef>
          </c:val>
          <c:extLst>
            <c:ext xmlns:c16="http://schemas.microsoft.com/office/drawing/2014/chart" uri="{C3380CC4-5D6E-409C-BE32-E72D297353CC}">
              <c16:uniqueId val="{00000004-4136-42B2-81F5-DB5848060EC0}"/>
            </c:ext>
          </c:extLst>
        </c:ser>
        <c:ser>
          <c:idx val="5"/>
          <c:order val="5"/>
          <c:tx>
            <c:strRef>
              <c:f>'３、H28子どもの教育環境 (2)'!$G$21</c:f>
              <c:strCache>
                <c:ptCount val="1"/>
                <c:pt idx="0">
                  <c:v>３時間以上          </c:v>
                </c:pt>
              </c:strCache>
            </c:strRef>
          </c:tx>
          <c:spPr>
            <a:solidFill>
              <a:schemeClr val="accent6"/>
            </a:solidFill>
            <a:ln>
              <a:noFill/>
            </a:ln>
            <a:effectLst/>
          </c:spPr>
          <c:invertIfNegative val="0"/>
          <c:dLbls>
            <c:dLbl>
              <c:idx val="0"/>
              <c:layout>
                <c:manualLayout>
                  <c:x val="8.2972334715188285E-3"/>
                  <c:y val="-4.19743724972957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F9-4F05-A6DA-892B2ABF5D58}"/>
                </c:ext>
              </c:extLst>
            </c:dLbl>
            <c:dLbl>
              <c:idx val="1"/>
              <c:layout>
                <c:manualLayout>
                  <c:x val="-2.0281891965566232E-16"/>
                  <c:y val="-3.597803356911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F9-4F05-A6DA-892B2ABF5D58}"/>
                </c:ext>
              </c:extLst>
            </c:dLbl>
            <c:dLbl>
              <c:idx val="2"/>
              <c:layout>
                <c:manualLayout>
                  <c:x val="2.7657444905062082E-3"/>
                  <c:y val="-3.597803356911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F9-4F05-A6DA-892B2ABF5D58}"/>
                </c:ext>
              </c:extLst>
            </c:dLbl>
            <c:dLbl>
              <c:idx val="3"/>
              <c:layout>
                <c:manualLayout>
                  <c:x val="2.7657444905063097E-3"/>
                  <c:y val="-5.39665782009944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F9-4F05-A6DA-892B2ABF5D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(2)'!$G$22:$G$25</c:f>
              <c:numCache>
                <c:formatCode>0.0</c:formatCode>
                <c:ptCount val="4"/>
                <c:pt idx="0">
                  <c:v>1.7</c:v>
                </c:pt>
                <c:pt idx="1">
                  <c:v>1.5</c:v>
                </c:pt>
                <c:pt idx="2">
                  <c:v>1.5</c:v>
                </c:pt>
                <c:pt idx="3">
                  <c:v>1.9</c:v>
                </c:pt>
              </c:numCache>
            </c:numRef>
          </c:val>
          <c:extLst>
            <c:ext xmlns:c16="http://schemas.microsoft.com/office/drawing/2014/chart" uri="{C3380CC4-5D6E-409C-BE32-E72D297353CC}">
              <c16:uniqueId val="{00000005-4136-42B2-81F5-DB5848060EC0}"/>
            </c:ext>
          </c:extLst>
        </c:ser>
        <c:ser>
          <c:idx val="6"/>
          <c:order val="6"/>
          <c:tx>
            <c:strRef>
              <c:f>'３、H28子どもの教育環境 (2)'!$H$21</c:f>
              <c:strCache>
                <c:ptCount val="1"/>
                <c:pt idx="0">
                  <c:v>わからない          </c:v>
                </c:pt>
              </c:strCache>
            </c:strRef>
          </c:tx>
          <c:spPr>
            <a:solidFill>
              <a:schemeClr val="accent1">
                <a:lumMod val="60000"/>
              </a:schemeClr>
            </a:solidFill>
            <a:ln>
              <a:noFill/>
            </a:ln>
            <a:effectLst/>
          </c:spPr>
          <c:invertIfNegative val="0"/>
          <c:dLbls>
            <c:dLbl>
              <c:idx val="0"/>
              <c:layout>
                <c:manualLayout>
                  <c:x val="1.1062977962025138E-2"/>
                  <c:y val="-4.19739003446242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52-4DED-9697-282251C9E628}"/>
                </c:ext>
              </c:extLst>
            </c:dLbl>
            <c:dLbl>
              <c:idx val="1"/>
              <c:layout>
                <c:manualLayout>
                  <c:x val="8.2972334715189291E-3"/>
                  <c:y val="-4.19739003446242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52-4DED-9697-282251C9E628}"/>
                </c:ext>
              </c:extLst>
            </c:dLbl>
            <c:dLbl>
              <c:idx val="2"/>
              <c:layout>
                <c:manualLayout>
                  <c:x val="1.1062977962025239E-2"/>
                  <c:y val="-4.19734281919527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52-4DED-9697-282251C9E628}"/>
                </c:ext>
              </c:extLst>
            </c:dLbl>
            <c:dLbl>
              <c:idx val="3"/>
              <c:layout>
                <c:manualLayout>
                  <c:x val="1.6594466943037858E-2"/>
                  <c:y val="-4.19743724972956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52-4DED-9697-282251C9E6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(2)'!$H$22:$H$25</c:f>
              <c:numCache>
                <c:formatCode>0.0</c:formatCode>
                <c:ptCount val="4"/>
                <c:pt idx="0">
                  <c:v>6.4</c:v>
                </c:pt>
                <c:pt idx="1">
                  <c:v>7.4</c:v>
                </c:pt>
                <c:pt idx="2">
                  <c:v>8.1</c:v>
                </c:pt>
                <c:pt idx="3">
                  <c:v>7.8</c:v>
                </c:pt>
              </c:numCache>
            </c:numRef>
          </c:val>
          <c:extLst>
            <c:ext xmlns:c16="http://schemas.microsoft.com/office/drawing/2014/chart" uri="{C3380CC4-5D6E-409C-BE32-E72D297353CC}">
              <c16:uniqueId val="{00000006-4136-42B2-81F5-DB5848060EC0}"/>
            </c:ext>
          </c:extLst>
        </c:ser>
        <c:ser>
          <c:idx val="7"/>
          <c:order val="7"/>
          <c:tx>
            <c:strRef>
              <c:f>'３、H28子どもの教育環境 (2)'!$I$21</c:f>
              <c:strCache>
                <c:ptCount val="1"/>
                <c:pt idx="0">
                  <c:v>  無回答            </c:v>
                </c:pt>
              </c:strCache>
            </c:strRef>
          </c:tx>
          <c:spPr>
            <a:solidFill>
              <a:schemeClr val="accent2">
                <a:lumMod val="60000"/>
              </a:schemeClr>
            </a:solidFill>
            <a:ln>
              <a:noFill/>
            </a:ln>
            <a:effectLst/>
          </c:spPr>
          <c:invertIfNegative val="0"/>
          <c:dLbls>
            <c:dLbl>
              <c:idx val="0"/>
              <c:layout>
                <c:manualLayout>
                  <c:x val="1.93602114335441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F9-4F05-A6DA-892B2ABF5D58}"/>
                </c:ext>
              </c:extLst>
            </c:dLbl>
            <c:dLbl>
              <c:idx val="1"/>
              <c:layout>
                <c:manualLayout>
                  <c:x val="2.2125955924050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F9-4F05-A6DA-892B2ABF5D58}"/>
                </c:ext>
              </c:extLst>
            </c:dLbl>
            <c:dLbl>
              <c:idx val="2"/>
              <c:layout>
                <c:manualLayout>
                  <c:x val="2.2125955924050478E-2"/>
                  <c:y val="5.49658052053579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9-4F05-A6DA-892B2ABF5D58}"/>
                </c:ext>
              </c:extLst>
            </c:dLbl>
            <c:dLbl>
              <c:idx val="3"/>
              <c:layout>
                <c:manualLayout>
                  <c:x val="2.4891700414556787E-2"/>
                  <c:y val="-5.99586677551354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9-4F05-A6DA-892B2ABF5D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(2)'!$I$22:$I$25</c:f>
              <c:numCache>
                <c:formatCode>0.0</c:formatCode>
                <c:ptCount val="4"/>
                <c:pt idx="0">
                  <c:v>0.7</c:v>
                </c:pt>
                <c:pt idx="1">
                  <c:v>0.9</c:v>
                </c:pt>
                <c:pt idx="2">
                  <c:v>1.1000000000000001</c:v>
                </c:pt>
                <c:pt idx="3">
                  <c:v>0.9</c:v>
                </c:pt>
              </c:numCache>
            </c:numRef>
          </c:val>
          <c:extLst>
            <c:ext xmlns:c16="http://schemas.microsoft.com/office/drawing/2014/chart" uri="{C3380CC4-5D6E-409C-BE32-E72D297353CC}">
              <c16:uniqueId val="{00000007-4136-42B2-81F5-DB5848060EC0}"/>
            </c:ext>
          </c:extLst>
        </c:ser>
        <c:dLbls>
          <c:dLblPos val="ctr"/>
          <c:showLegendKey val="0"/>
          <c:showVal val="1"/>
          <c:showCatName val="0"/>
          <c:showSerName val="0"/>
          <c:showPercent val="0"/>
          <c:showBubbleSize val="0"/>
        </c:dLbls>
        <c:gapWidth val="150"/>
        <c:overlap val="100"/>
        <c:axId val="1209936464"/>
        <c:axId val="1209930640"/>
      </c:barChart>
      <c:catAx>
        <c:axId val="120993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09930640"/>
        <c:crosses val="autoZero"/>
        <c:auto val="1"/>
        <c:lblAlgn val="ctr"/>
        <c:lblOffset val="100"/>
        <c:noMultiLvlLbl val="0"/>
      </c:catAx>
      <c:valAx>
        <c:axId val="12099306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9936464"/>
        <c:crosses val="autoZero"/>
        <c:crossBetween val="between"/>
      </c:valAx>
      <c:spPr>
        <a:noFill/>
        <a:ln>
          <a:noFill/>
        </a:ln>
        <a:effectLst/>
      </c:spPr>
    </c:plotArea>
    <c:legend>
      <c:legendPos val="b"/>
      <c:layout>
        <c:manualLayout>
          <c:xMode val="edge"/>
          <c:yMode val="edge"/>
          <c:x val="5.6619145223798815E-2"/>
          <c:y val="0.69289897245450716"/>
          <c:w val="0.88676170955240241"/>
          <c:h val="0.2702492524457826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'３、子どもの教育環境'!$B$30</c:f>
              <c:strCache>
                <c:ptCount val="1"/>
                <c:pt idx="0">
                  <c:v>毎日またはほとんど毎日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'３、子どもの教育環境'!$B$31:$B$34</c:f>
              <c:numCache>
                <c:formatCode>General</c:formatCode>
                <c:ptCount val="4"/>
                <c:pt idx="0">
                  <c:v>3.9</c:v>
                </c:pt>
                <c:pt idx="1">
                  <c:v>4.2</c:v>
                </c:pt>
                <c:pt idx="2">
                  <c:v>5.9</c:v>
                </c:pt>
                <c:pt idx="3">
                  <c:v>5.5</c:v>
                </c:pt>
              </c:numCache>
            </c:numRef>
          </c:val>
          <c:extLst>
            <c:ext xmlns:c16="http://schemas.microsoft.com/office/drawing/2014/chart" uri="{C3380CC4-5D6E-409C-BE32-E72D297353CC}">
              <c16:uniqueId val="{00000000-B890-40AF-935A-715AE598A0B9}"/>
            </c:ext>
          </c:extLst>
        </c:ser>
        <c:ser>
          <c:idx val="1"/>
          <c:order val="1"/>
          <c:tx>
            <c:strRef>
              <c:f>'３、子どもの教育環境'!$C$30</c:f>
              <c:strCache>
                <c:ptCount val="1"/>
                <c:pt idx="0">
                  <c:v>週に４～５回        </c:v>
                </c:pt>
              </c:strCache>
            </c:strRef>
          </c:tx>
          <c:spPr>
            <a:solidFill>
              <a:schemeClr val="accent2"/>
            </a:solidFill>
            <a:ln>
              <a:noFill/>
            </a:ln>
            <a:effectLst/>
          </c:spPr>
          <c:invertIfNegative val="0"/>
          <c:dLbls>
            <c:dLbl>
              <c:idx val="0"/>
              <c:layout>
                <c:manualLayout>
                  <c:x val="0"/>
                  <c:y val="-5.20704618685177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E5-42FF-BD11-D2EE18404863}"/>
                </c:ext>
              </c:extLst>
            </c:dLbl>
            <c:dLbl>
              <c:idx val="1"/>
              <c:layout>
                <c:manualLayout>
                  <c:x val="-2.7466116652273987E-3"/>
                  <c:y val="-5.20699493589273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E5-42FF-BD11-D2EE18404863}"/>
                </c:ext>
              </c:extLst>
            </c:dLbl>
            <c:dLbl>
              <c:idx val="2"/>
              <c:layout>
                <c:manualLayout>
                  <c:x val="0"/>
                  <c:y val="-4.55621025808444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E5-42FF-BD11-D2EE18404863}"/>
                </c:ext>
              </c:extLst>
            </c:dLbl>
            <c:dLbl>
              <c:idx val="3"/>
              <c:layout>
                <c:manualLayout>
                  <c:x val="0"/>
                  <c:y val="-4.5561590071254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E5-42FF-BD11-D2EE184048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'３、子どもの教育環境'!$C$31:$C$34</c:f>
              <c:numCache>
                <c:formatCode>General</c:formatCode>
                <c:ptCount val="4"/>
                <c:pt idx="0">
                  <c:v>0.6</c:v>
                </c:pt>
                <c:pt idx="1">
                  <c:v>0.7</c:v>
                </c:pt>
                <c:pt idx="2">
                  <c:v>0.9</c:v>
                </c:pt>
                <c:pt idx="3">
                  <c:v>1.2</c:v>
                </c:pt>
              </c:numCache>
            </c:numRef>
          </c:val>
          <c:extLst>
            <c:ext xmlns:c16="http://schemas.microsoft.com/office/drawing/2014/chart" uri="{C3380CC4-5D6E-409C-BE32-E72D297353CC}">
              <c16:uniqueId val="{00000001-B890-40AF-935A-715AE598A0B9}"/>
            </c:ext>
          </c:extLst>
        </c:ser>
        <c:ser>
          <c:idx val="2"/>
          <c:order val="2"/>
          <c:tx>
            <c:strRef>
              <c:f>'３、子どもの教育環境'!$D$30</c:f>
              <c:strCache>
                <c:ptCount val="1"/>
                <c:pt idx="0">
                  <c:v>週に２～３回        </c:v>
                </c:pt>
              </c:strCache>
            </c:strRef>
          </c:tx>
          <c:spPr>
            <a:solidFill>
              <a:schemeClr val="accent3"/>
            </a:solidFill>
            <a:ln>
              <a:noFill/>
            </a:ln>
            <a:effectLst/>
          </c:spPr>
          <c:invertIfNegative val="0"/>
          <c:dLbls>
            <c:dLbl>
              <c:idx val="0"/>
              <c:layout>
                <c:manualLayout>
                  <c:x val="-1.6479669991364392E-2"/>
                  <c:y val="6.50892304822254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E5-42FF-BD11-D2EE18404863}"/>
                </c:ext>
              </c:extLst>
            </c:dLbl>
            <c:dLbl>
              <c:idx val="1"/>
              <c:layout>
                <c:manualLayout>
                  <c:x val="5.493223330454797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E5-42FF-BD11-D2EE18404863}"/>
                </c:ext>
              </c:extLst>
            </c:dLbl>
            <c:dLbl>
              <c:idx val="2"/>
              <c:layout>
                <c:manualLayout>
                  <c:x val="5.4932233304547723E-3"/>
                  <c:y val="3.25448714959078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E5-42FF-BD11-D2EE184048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'３、子どもの教育環境'!$D$31:$D$34</c:f>
              <c:numCache>
                <c:formatCode>General</c:formatCode>
                <c:ptCount val="4"/>
                <c:pt idx="0">
                  <c:v>1.7</c:v>
                </c:pt>
                <c:pt idx="1">
                  <c:v>2.1</c:v>
                </c:pt>
                <c:pt idx="2">
                  <c:v>3.1</c:v>
                </c:pt>
                <c:pt idx="3">
                  <c:v>4.2</c:v>
                </c:pt>
              </c:numCache>
            </c:numRef>
          </c:val>
          <c:extLst>
            <c:ext xmlns:c16="http://schemas.microsoft.com/office/drawing/2014/chart" uri="{C3380CC4-5D6E-409C-BE32-E72D297353CC}">
              <c16:uniqueId val="{00000002-B890-40AF-935A-715AE598A0B9}"/>
            </c:ext>
          </c:extLst>
        </c:ser>
        <c:ser>
          <c:idx val="3"/>
          <c:order val="3"/>
          <c:tx>
            <c:strRef>
              <c:f>'３、子どもの教育環境'!$E$30</c:f>
              <c:strCache>
                <c:ptCount val="1"/>
                <c:pt idx="0">
                  <c:v>週に１回程度        </c:v>
                </c:pt>
              </c:strCache>
            </c:strRef>
          </c:tx>
          <c:spPr>
            <a:solidFill>
              <a:schemeClr val="accent4"/>
            </a:solidFill>
            <a:ln>
              <a:noFill/>
            </a:ln>
            <a:effectLst/>
          </c:spPr>
          <c:invertIfNegative val="0"/>
          <c:dLbls>
            <c:dLbl>
              <c:idx val="0"/>
              <c:layout>
                <c:manualLayout>
                  <c:x val="8.2398349956821718E-3"/>
                  <c:y val="7.15986147890792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E5-42FF-BD11-D2EE18404863}"/>
                </c:ext>
              </c:extLst>
            </c:dLbl>
            <c:dLbl>
              <c:idx val="1"/>
              <c:layout>
                <c:manualLayout>
                  <c:x val="1.9226281656591768E-2"/>
                  <c:y val="5.125095903357091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E5-42FF-BD11-D2EE18404863}"/>
                </c:ext>
              </c:extLst>
            </c:dLbl>
            <c:dLbl>
              <c:idx val="2"/>
              <c:layout>
                <c:manualLayout>
                  <c:x val="1.6479669991364392E-2"/>
                  <c:y val="5.96639688983221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E5-42FF-BD11-D2EE184048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'３、子どもの教育環境'!$E$31:$E$34</c:f>
              <c:numCache>
                <c:formatCode>General</c:formatCode>
                <c:ptCount val="4"/>
                <c:pt idx="0">
                  <c:v>4.0999999999999996</c:v>
                </c:pt>
                <c:pt idx="1">
                  <c:v>4.7</c:v>
                </c:pt>
                <c:pt idx="2">
                  <c:v>5.7</c:v>
                </c:pt>
                <c:pt idx="3">
                  <c:v>6.9</c:v>
                </c:pt>
              </c:numCache>
            </c:numRef>
          </c:val>
          <c:extLst>
            <c:ext xmlns:c16="http://schemas.microsoft.com/office/drawing/2014/chart" uri="{C3380CC4-5D6E-409C-BE32-E72D297353CC}">
              <c16:uniqueId val="{00000003-B890-40AF-935A-715AE598A0B9}"/>
            </c:ext>
          </c:extLst>
        </c:ser>
        <c:ser>
          <c:idx val="4"/>
          <c:order val="4"/>
          <c:tx>
            <c:strRef>
              <c:f>'３、子どもの教育環境'!$F$30</c:f>
              <c:strCache>
                <c:ptCount val="1"/>
                <c:pt idx="0">
                  <c:v>遅刻はしない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'３、子どもの教育環境'!$F$31:$F$34</c:f>
              <c:numCache>
                <c:formatCode>General</c:formatCode>
                <c:ptCount val="4"/>
                <c:pt idx="0">
                  <c:v>84.6</c:v>
                </c:pt>
                <c:pt idx="1">
                  <c:v>82.7</c:v>
                </c:pt>
                <c:pt idx="2">
                  <c:v>79.7</c:v>
                </c:pt>
                <c:pt idx="3">
                  <c:v>76.3</c:v>
                </c:pt>
              </c:numCache>
            </c:numRef>
          </c:val>
          <c:extLst>
            <c:ext xmlns:c16="http://schemas.microsoft.com/office/drawing/2014/chart" uri="{C3380CC4-5D6E-409C-BE32-E72D297353CC}">
              <c16:uniqueId val="{00000004-B890-40AF-935A-715AE598A0B9}"/>
            </c:ext>
          </c:extLst>
        </c:ser>
        <c:ser>
          <c:idx val="5"/>
          <c:order val="5"/>
          <c:tx>
            <c:strRef>
              <c:f>'３、子どもの教育環境'!$G$30</c:f>
              <c:strCache>
                <c:ptCount val="1"/>
                <c:pt idx="0">
                  <c:v>  無回答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'３、子どもの教育環境'!$G$31:$G$34</c:f>
              <c:numCache>
                <c:formatCode>General</c:formatCode>
                <c:ptCount val="4"/>
                <c:pt idx="0">
                  <c:v>5.2</c:v>
                </c:pt>
                <c:pt idx="1">
                  <c:v>5.6</c:v>
                </c:pt>
                <c:pt idx="2">
                  <c:v>4.8</c:v>
                </c:pt>
                <c:pt idx="3">
                  <c:v>5.9</c:v>
                </c:pt>
              </c:numCache>
            </c:numRef>
          </c:val>
          <c:extLst>
            <c:ext xmlns:c16="http://schemas.microsoft.com/office/drawing/2014/chart" uri="{C3380CC4-5D6E-409C-BE32-E72D297353CC}">
              <c16:uniqueId val="{00000005-B890-40AF-935A-715AE598A0B9}"/>
            </c:ext>
          </c:extLst>
        </c:ser>
        <c:dLbls>
          <c:dLblPos val="ctr"/>
          <c:showLegendKey val="0"/>
          <c:showVal val="1"/>
          <c:showCatName val="0"/>
          <c:showSerName val="0"/>
          <c:showPercent val="0"/>
          <c:showBubbleSize val="0"/>
        </c:dLbls>
        <c:gapWidth val="150"/>
        <c:overlap val="100"/>
        <c:axId val="1080396864"/>
        <c:axId val="1080387712"/>
      </c:barChart>
      <c:catAx>
        <c:axId val="108039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0387712"/>
        <c:crosses val="autoZero"/>
        <c:auto val="1"/>
        <c:lblAlgn val="ctr"/>
        <c:lblOffset val="100"/>
        <c:noMultiLvlLbl val="0"/>
      </c:catAx>
      <c:valAx>
        <c:axId val="10803877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0396864"/>
        <c:crosses val="autoZero"/>
        <c:crossBetween val="between"/>
        <c:majorUnit val="0.2"/>
      </c:valAx>
      <c:spPr>
        <a:noFill/>
        <a:ln>
          <a:noFill/>
        </a:ln>
        <a:effectLst/>
      </c:spPr>
    </c:plotArea>
    <c:legend>
      <c:legendPos val="b"/>
      <c:layout>
        <c:manualLayout>
          <c:xMode val="edge"/>
          <c:yMode val="edge"/>
          <c:x val="0.11772518268752274"/>
          <c:y val="0.68836598104842039"/>
          <c:w val="0.83321470998700442"/>
          <c:h val="0.2140009419926270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7135665698357"/>
          <c:y val="0.14214041901361735"/>
          <c:w val="0.80221298017068721"/>
          <c:h val="0.44857952695123565"/>
        </c:manualLayout>
      </c:layout>
      <c:barChart>
        <c:barDir val="bar"/>
        <c:grouping val="percentStacked"/>
        <c:varyColors val="0"/>
        <c:ser>
          <c:idx val="0"/>
          <c:order val="0"/>
          <c:tx>
            <c:strRef>
              <c:f>'３、子どもの教育環境'!$B$39</c:f>
              <c:strCache>
                <c:ptCount val="1"/>
                <c:pt idx="0">
                  <c:v>中学校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'３、子どもの教育環境'!$B$40:$B$43</c:f>
              <c:numCache>
                <c:formatCode>0.0</c:formatCode>
                <c:ptCount val="4"/>
                <c:pt idx="0">
                  <c:v>0.6</c:v>
                </c:pt>
                <c:pt idx="1">
                  <c:v>1</c:v>
                </c:pt>
                <c:pt idx="2">
                  <c:v>0.8</c:v>
                </c:pt>
                <c:pt idx="3">
                  <c:v>1.8</c:v>
                </c:pt>
              </c:numCache>
            </c:numRef>
          </c:val>
          <c:extLst>
            <c:ext xmlns:c16="http://schemas.microsoft.com/office/drawing/2014/chart" uri="{C3380CC4-5D6E-409C-BE32-E72D297353CC}">
              <c16:uniqueId val="{00000000-43C7-46CB-9517-7E96A2EB2E97}"/>
            </c:ext>
          </c:extLst>
        </c:ser>
        <c:ser>
          <c:idx val="1"/>
          <c:order val="1"/>
          <c:tx>
            <c:strRef>
              <c:f>'３、子どもの教育環境'!$C$39</c:f>
              <c:strCache>
                <c:ptCount val="1"/>
                <c:pt idx="0">
                  <c:v>高校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'３、子どもの教育環境'!$C$40:$C$43</c:f>
              <c:numCache>
                <c:formatCode>0.0</c:formatCode>
                <c:ptCount val="4"/>
                <c:pt idx="0">
                  <c:v>9.3000000000000007</c:v>
                </c:pt>
                <c:pt idx="1">
                  <c:v>14.3</c:v>
                </c:pt>
                <c:pt idx="2">
                  <c:v>17.600000000000001</c:v>
                </c:pt>
                <c:pt idx="3">
                  <c:v>19.899999999999999</c:v>
                </c:pt>
              </c:numCache>
            </c:numRef>
          </c:val>
          <c:extLst>
            <c:ext xmlns:c16="http://schemas.microsoft.com/office/drawing/2014/chart" uri="{C3380CC4-5D6E-409C-BE32-E72D297353CC}">
              <c16:uniqueId val="{00000001-43C7-46CB-9517-7E96A2EB2E97}"/>
            </c:ext>
          </c:extLst>
        </c:ser>
        <c:ser>
          <c:idx val="2"/>
          <c:order val="2"/>
          <c:tx>
            <c:strRef>
              <c:f>'３、子どもの教育環境'!$D$39</c:f>
              <c:strCache>
                <c:ptCount val="1"/>
                <c:pt idx="0">
                  <c:v>短期大学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'３、子どもの教育環境'!$D$40:$D$43</c:f>
              <c:numCache>
                <c:formatCode>0.0</c:formatCode>
                <c:ptCount val="4"/>
                <c:pt idx="0">
                  <c:v>1.5</c:v>
                </c:pt>
                <c:pt idx="1">
                  <c:v>2.2000000000000002</c:v>
                </c:pt>
                <c:pt idx="2">
                  <c:v>1.8</c:v>
                </c:pt>
                <c:pt idx="3">
                  <c:v>2.1</c:v>
                </c:pt>
              </c:numCache>
            </c:numRef>
          </c:val>
          <c:extLst>
            <c:ext xmlns:c16="http://schemas.microsoft.com/office/drawing/2014/chart" uri="{C3380CC4-5D6E-409C-BE32-E72D297353CC}">
              <c16:uniqueId val="{00000002-43C7-46CB-9517-7E96A2EB2E97}"/>
            </c:ext>
          </c:extLst>
        </c:ser>
        <c:ser>
          <c:idx val="3"/>
          <c:order val="3"/>
          <c:tx>
            <c:strRef>
              <c:f>'３、子どもの教育環境'!$E$39</c:f>
              <c:strCache>
                <c:ptCount val="1"/>
                <c:pt idx="0">
                  <c:v>大学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'３、子どもの教育環境'!$E$40:$E$43</c:f>
              <c:numCache>
                <c:formatCode>0.0</c:formatCode>
                <c:ptCount val="4"/>
                <c:pt idx="0">
                  <c:v>44.4</c:v>
                </c:pt>
                <c:pt idx="1">
                  <c:v>35.700000000000003</c:v>
                </c:pt>
                <c:pt idx="2">
                  <c:v>32</c:v>
                </c:pt>
                <c:pt idx="3">
                  <c:v>30.7</c:v>
                </c:pt>
              </c:numCache>
            </c:numRef>
          </c:val>
          <c:extLst>
            <c:ext xmlns:c16="http://schemas.microsoft.com/office/drawing/2014/chart" uri="{C3380CC4-5D6E-409C-BE32-E72D297353CC}">
              <c16:uniqueId val="{00000003-43C7-46CB-9517-7E96A2EB2E97}"/>
            </c:ext>
          </c:extLst>
        </c:ser>
        <c:ser>
          <c:idx val="4"/>
          <c:order val="4"/>
          <c:tx>
            <c:strRef>
              <c:f>'３、子どもの教育環境'!$F$39</c:f>
              <c:strCache>
                <c:ptCount val="1"/>
                <c:pt idx="0">
                  <c:v>大学院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'３、子どもの教育環境'!$F$40:$F$43</c:f>
              <c:numCache>
                <c:formatCode>0.0</c:formatCode>
                <c:ptCount val="4"/>
                <c:pt idx="0">
                  <c:v>3.9</c:v>
                </c:pt>
                <c:pt idx="1">
                  <c:v>2.2999999999999998</c:v>
                </c:pt>
                <c:pt idx="2">
                  <c:v>2</c:v>
                </c:pt>
                <c:pt idx="3">
                  <c:v>1.6</c:v>
                </c:pt>
              </c:numCache>
            </c:numRef>
          </c:val>
          <c:extLst>
            <c:ext xmlns:c16="http://schemas.microsoft.com/office/drawing/2014/chart" uri="{C3380CC4-5D6E-409C-BE32-E72D297353CC}">
              <c16:uniqueId val="{00000004-43C7-46CB-9517-7E96A2EB2E97}"/>
            </c:ext>
          </c:extLst>
        </c:ser>
        <c:ser>
          <c:idx val="5"/>
          <c:order val="5"/>
          <c:tx>
            <c:strRef>
              <c:f>'３、子どもの教育環境'!$G$39</c:f>
              <c:strCache>
                <c:ptCount val="1"/>
                <c:pt idx="0">
                  <c:v>留学                </c:v>
                </c:pt>
              </c:strCache>
            </c:strRef>
          </c:tx>
          <c:spPr>
            <a:solidFill>
              <a:schemeClr val="accent6"/>
            </a:solidFill>
            <a:ln>
              <a:noFill/>
            </a:ln>
            <a:effectLst/>
          </c:spPr>
          <c:invertIfNegative val="0"/>
          <c:dLbls>
            <c:dLbl>
              <c:idx val="1"/>
              <c:layout>
                <c:manualLayout>
                  <c:x val="1.43216715082186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3B-4742-B611-5D7FA7AE0793}"/>
                </c:ext>
              </c:extLst>
            </c:dLbl>
            <c:dLbl>
              <c:idx val="2"/>
              <c:layout>
                <c:manualLayout>
                  <c:x val="1.4321671508218609E-2"/>
                  <c:y val="5.616534843114007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B-4742-B611-5D7FA7AE0793}"/>
                </c:ext>
              </c:extLst>
            </c:dLbl>
            <c:dLbl>
              <c:idx val="3"/>
              <c:layout>
                <c:manualLayout>
                  <c:x val="1.4321671508218609E-2"/>
                  <c:y val="1.123306968622801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B-4742-B611-5D7FA7AE07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'３、子どもの教育環境'!$G$40:$G$43</c:f>
              <c:numCache>
                <c:formatCode>0.0</c:formatCode>
                <c:ptCount val="4"/>
                <c:pt idx="0">
                  <c:v>5.0999999999999996</c:v>
                </c:pt>
                <c:pt idx="1">
                  <c:v>3.7</c:v>
                </c:pt>
                <c:pt idx="2">
                  <c:v>3.8</c:v>
                </c:pt>
                <c:pt idx="3">
                  <c:v>3.5</c:v>
                </c:pt>
              </c:numCache>
            </c:numRef>
          </c:val>
          <c:extLst>
            <c:ext xmlns:c16="http://schemas.microsoft.com/office/drawing/2014/chart" uri="{C3380CC4-5D6E-409C-BE32-E72D297353CC}">
              <c16:uniqueId val="{00000005-43C7-46CB-9517-7E96A2EB2E97}"/>
            </c:ext>
          </c:extLst>
        </c:ser>
        <c:ser>
          <c:idx val="6"/>
          <c:order val="6"/>
          <c:tx>
            <c:strRef>
              <c:f>'３、子どもの教育環境'!$H$39</c:f>
              <c:strCache>
                <c:ptCount val="1"/>
                <c:pt idx="0">
                  <c:v>専門学校・高等専門学校                  </c:v>
                </c:pt>
              </c:strCache>
            </c:strRef>
          </c:tx>
          <c:spPr>
            <a:solidFill>
              <a:schemeClr val="accent1">
                <a:lumMod val="60000"/>
              </a:schemeClr>
            </a:solidFill>
            <a:ln>
              <a:noFill/>
            </a:ln>
            <a:effectLst/>
          </c:spPr>
          <c:invertIfNegative val="0"/>
          <c:dLbls>
            <c:dLbl>
              <c:idx val="0"/>
              <c:layout>
                <c:manualLayout>
                  <c:x val="-2.8643343016437218E-3"/>
                  <c:y val="5.514479730789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3-43B8-AB96-E6049A011AD6}"/>
                </c:ext>
              </c:extLst>
            </c:dLbl>
            <c:dLbl>
              <c:idx val="1"/>
              <c:layout>
                <c:manualLayout>
                  <c:x val="0"/>
                  <c:y val="5.514479730789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83-43B8-AB96-E6049A011AD6}"/>
                </c:ext>
              </c:extLst>
            </c:dLbl>
            <c:dLbl>
              <c:idx val="2"/>
              <c:layout>
                <c:manualLayout>
                  <c:x val="0"/>
                  <c:y val="4.28903979061381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83-43B8-AB96-E6049A011AD6}"/>
                </c:ext>
              </c:extLst>
            </c:dLbl>
            <c:dLbl>
              <c:idx val="3"/>
              <c:layout>
                <c:manualLayout>
                  <c:x val="-1.0502437780969527E-16"/>
                  <c:y val="4.28903979061381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83-43B8-AB96-E6049A011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'３、子どもの教育環境'!$H$40:$H$43</c:f>
              <c:numCache>
                <c:formatCode>0.0</c:formatCode>
                <c:ptCount val="4"/>
                <c:pt idx="0">
                  <c:v>11.2</c:v>
                </c:pt>
                <c:pt idx="1">
                  <c:v>12.7</c:v>
                </c:pt>
                <c:pt idx="2">
                  <c:v>14.8</c:v>
                </c:pt>
                <c:pt idx="3">
                  <c:v>14.5</c:v>
                </c:pt>
              </c:numCache>
            </c:numRef>
          </c:val>
          <c:extLst>
            <c:ext xmlns:c16="http://schemas.microsoft.com/office/drawing/2014/chart" uri="{C3380CC4-5D6E-409C-BE32-E72D297353CC}">
              <c16:uniqueId val="{00000006-43C7-46CB-9517-7E96A2EB2E97}"/>
            </c:ext>
          </c:extLst>
        </c:ser>
        <c:ser>
          <c:idx val="7"/>
          <c:order val="7"/>
          <c:tx>
            <c:strRef>
              <c:f>'３、子どもの教育環境'!$I$39</c:f>
              <c:strCache>
                <c:ptCount val="1"/>
                <c:pt idx="0">
                  <c:v>考えたことがない    </c:v>
                </c:pt>
              </c:strCache>
            </c:strRef>
          </c:tx>
          <c:spPr>
            <a:solidFill>
              <a:schemeClr val="accent2">
                <a:lumMod val="60000"/>
              </a:schemeClr>
            </a:solidFill>
            <a:ln>
              <a:noFill/>
            </a:ln>
            <a:effectLst/>
          </c:spPr>
          <c:invertIfNegative val="0"/>
          <c:dLbls>
            <c:dLbl>
              <c:idx val="0"/>
              <c:layout>
                <c:manualLayout>
                  <c:x val="-1.0502437780969527E-16"/>
                  <c:y val="4.28903979061380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83-43B8-AB96-E6049A011AD6}"/>
                </c:ext>
              </c:extLst>
            </c:dLbl>
            <c:dLbl>
              <c:idx val="1"/>
              <c:layout>
                <c:manualLayout>
                  <c:x val="0"/>
                  <c:y val="4.9017597607014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83-43B8-AB96-E6049A011AD6}"/>
                </c:ext>
              </c:extLst>
            </c:dLbl>
            <c:dLbl>
              <c:idx val="2"/>
              <c:layout>
                <c:manualLayout>
                  <c:x val="1.1276906699384733E-7"/>
                  <c:y val="5.514479730789183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8600806524367133E-2"/>
                      <c:h val="0.12245232725035883"/>
                    </c:manualLayout>
                  </c15:layout>
                </c:ext>
                <c:ext xmlns:c16="http://schemas.microsoft.com/office/drawing/2014/chart" uri="{C3380CC4-5D6E-409C-BE32-E72D297353CC}">
                  <c16:uniqueId val="{00000006-E283-43B8-AB96-E6049A011AD6}"/>
                </c:ext>
              </c:extLst>
            </c:dLbl>
            <c:dLbl>
              <c:idx val="3"/>
              <c:layout>
                <c:manualLayout>
                  <c:x val="2.8643343016437218E-3"/>
                  <c:y val="5.51447973078918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83-43B8-AB96-E6049A011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'３、子どもの教育環境'!$I$40:$I$43</c:f>
              <c:numCache>
                <c:formatCode>0.0</c:formatCode>
                <c:ptCount val="4"/>
                <c:pt idx="0">
                  <c:v>13</c:v>
                </c:pt>
                <c:pt idx="1">
                  <c:v>14.6</c:v>
                </c:pt>
                <c:pt idx="2">
                  <c:v>15</c:v>
                </c:pt>
                <c:pt idx="3">
                  <c:v>12.9</c:v>
                </c:pt>
              </c:numCache>
            </c:numRef>
          </c:val>
          <c:extLst>
            <c:ext xmlns:c16="http://schemas.microsoft.com/office/drawing/2014/chart" uri="{C3380CC4-5D6E-409C-BE32-E72D297353CC}">
              <c16:uniqueId val="{00000007-43C7-46CB-9517-7E96A2EB2E97}"/>
            </c:ext>
          </c:extLst>
        </c:ser>
        <c:ser>
          <c:idx val="8"/>
          <c:order val="8"/>
          <c:tx>
            <c:strRef>
              <c:f>'３、子どもの教育環境'!$J$39</c:f>
              <c:strCache>
                <c:ptCount val="1"/>
                <c:pt idx="0">
                  <c:v>わからない          </c:v>
                </c:pt>
              </c:strCache>
            </c:strRef>
          </c:tx>
          <c:spPr>
            <a:solidFill>
              <a:schemeClr val="accent3">
                <a:lumMod val="60000"/>
              </a:schemeClr>
            </a:solidFill>
            <a:ln>
              <a:noFill/>
            </a:ln>
            <a:effectLst/>
          </c:spPr>
          <c:invertIfNegative val="0"/>
          <c:dLbls>
            <c:dLbl>
              <c:idx val="0"/>
              <c:layout>
                <c:manualLayout>
                  <c:x val="2.8643343016436168E-3"/>
                  <c:y val="5.51452797645611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83-43B8-AB96-E6049A011AD6}"/>
                </c:ext>
              </c:extLst>
            </c:dLbl>
            <c:dLbl>
              <c:idx val="1"/>
              <c:layout>
                <c:manualLayout>
                  <c:x val="-2.8643343016438267E-3"/>
                  <c:y val="4.9017597607014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83-43B8-AB96-E6049A011AD6}"/>
                </c:ext>
              </c:extLst>
            </c:dLbl>
            <c:dLbl>
              <c:idx val="2"/>
              <c:layout>
                <c:manualLayout>
                  <c:x val="5.7286686032875485E-3"/>
                  <c:y val="5.51452797645611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83-43B8-AB96-E6049A011AD6}"/>
                </c:ext>
              </c:extLst>
            </c:dLbl>
            <c:dLbl>
              <c:idx val="3"/>
              <c:layout>
                <c:manualLayout>
                  <c:x val="-2.8643343016438267E-3"/>
                  <c:y val="4.9017597607014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83-43B8-AB96-E6049A011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'３、子どもの教育環境'!$J$40:$J$43</c:f>
              <c:numCache>
                <c:formatCode>0.0</c:formatCode>
                <c:ptCount val="4"/>
                <c:pt idx="0">
                  <c:v>9.5</c:v>
                </c:pt>
                <c:pt idx="1">
                  <c:v>11.8</c:v>
                </c:pt>
                <c:pt idx="2">
                  <c:v>10.9</c:v>
                </c:pt>
                <c:pt idx="3">
                  <c:v>11.3</c:v>
                </c:pt>
              </c:numCache>
            </c:numRef>
          </c:val>
          <c:extLst>
            <c:ext xmlns:c16="http://schemas.microsoft.com/office/drawing/2014/chart" uri="{C3380CC4-5D6E-409C-BE32-E72D297353CC}">
              <c16:uniqueId val="{00000008-43C7-46CB-9517-7E96A2EB2E97}"/>
            </c:ext>
          </c:extLst>
        </c:ser>
        <c:ser>
          <c:idx val="9"/>
          <c:order val="9"/>
          <c:tx>
            <c:strRef>
              <c:f>'３、子どもの教育環境'!$K$39</c:f>
              <c:strCache>
                <c:ptCount val="1"/>
                <c:pt idx="0">
                  <c:v>  無回答            </c:v>
                </c:pt>
              </c:strCache>
            </c:strRef>
          </c:tx>
          <c:spPr>
            <a:solidFill>
              <a:schemeClr val="accent4">
                <a:lumMod val="60000"/>
              </a:schemeClr>
            </a:solidFill>
            <a:ln>
              <a:noFill/>
            </a:ln>
            <a:effectLst/>
          </c:spPr>
          <c:invertIfNegative val="0"/>
          <c:dLbls>
            <c:dLbl>
              <c:idx val="0"/>
              <c:layout>
                <c:manualLayout>
                  <c:x val="2.57790087147933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83-43B8-AB96-E6049A011AD6}"/>
                </c:ext>
              </c:extLst>
            </c:dLbl>
            <c:dLbl>
              <c:idx val="1"/>
              <c:layout>
                <c:manualLayout>
                  <c:x val="2.57790087147934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83-43B8-AB96-E6049A011AD6}"/>
                </c:ext>
              </c:extLst>
            </c:dLbl>
            <c:dLbl>
              <c:idx val="2"/>
              <c:layout>
                <c:manualLayout>
                  <c:x val="2.5779008714793498E-2"/>
                  <c:y val="5.616534843114007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83-43B8-AB96-E6049A011AD6}"/>
                </c:ext>
              </c:extLst>
            </c:dLbl>
            <c:dLbl>
              <c:idx val="3"/>
              <c:layout>
                <c:manualLayout>
                  <c:x val="3.4372011619724557E-2"/>
                  <c:y val="1.123306968622801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83-43B8-AB96-E6049A011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'３、子どもの教育環境'!$K$40:$K$43</c:f>
              <c:numCache>
                <c:formatCode>0.0</c:formatCode>
                <c:ptCount val="4"/>
                <c:pt idx="0">
                  <c:v>1.6</c:v>
                </c:pt>
                <c:pt idx="1">
                  <c:v>1.5</c:v>
                </c:pt>
                <c:pt idx="2">
                  <c:v>1.4</c:v>
                </c:pt>
                <c:pt idx="3">
                  <c:v>1.8</c:v>
                </c:pt>
              </c:numCache>
            </c:numRef>
          </c:val>
          <c:extLst>
            <c:ext xmlns:c16="http://schemas.microsoft.com/office/drawing/2014/chart" uri="{C3380CC4-5D6E-409C-BE32-E72D297353CC}">
              <c16:uniqueId val="{00000009-43C7-46CB-9517-7E96A2EB2E97}"/>
            </c:ext>
          </c:extLst>
        </c:ser>
        <c:dLbls>
          <c:dLblPos val="ctr"/>
          <c:showLegendKey val="0"/>
          <c:showVal val="1"/>
          <c:showCatName val="0"/>
          <c:showSerName val="0"/>
          <c:showPercent val="0"/>
          <c:showBubbleSize val="0"/>
        </c:dLbls>
        <c:gapWidth val="150"/>
        <c:overlap val="100"/>
        <c:axId val="1243732768"/>
        <c:axId val="1243733184"/>
      </c:barChart>
      <c:catAx>
        <c:axId val="124373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43733184"/>
        <c:crosses val="autoZero"/>
        <c:auto val="1"/>
        <c:lblAlgn val="ctr"/>
        <c:lblOffset val="100"/>
        <c:noMultiLvlLbl val="0"/>
      </c:catAx>
      <c:valAx>
        <c:axId val="12437331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3732768"/>
        <c:crosses val="autoZero"/>
        <c:crossBetween val="between"/>
      </c:valAx>
      <c:spPr>
        <a:noFill/>
        <a:ln>
          <a:noFill/>
        </a:ln>
        <a:effectLst/>
      </c:spPr>
    </c:plotArea>
    <c:legend>
      <c:legendPos val="b"/>
      <c:layout>
        <c:manualLayout>
          <c:xMode val="edge"/>
          <c:yMode val="edge"/>
          <c:x val="3.2467567616332571E-2"/>
          <c:y val="0.63198398243857723"/>
          <c:w val="0.96084387348212819"/>
          <c:h val="0.2300855154446441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'３、子どもの教育環境'!$B$48</c:f>
              <c:strCache>
                <c:ptCount val="1"/>
                <c:pt idx="0">
                  <c:v>貯蓄をしている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'３、子どもの教育環境'!$B$49:$B$52</c:f>
              <c:numCache>
                <c:formatCode>0.0</c:formatCode>
                <c:ptCount val="4"/>
                <c:pt idx="0">
                  <c:v>82.9</c:v>
                </c:pt>
                <c:pt idx="1">
                  <c:v>60.4</c:v>
                </c:pt>
                <c:pt idx="2">
                  <c:v>45.4</c:v>
                </c:pt>
                <c:pt idx="3">
                  <c:v>37.6</c:v>
                </c:pt>
              </c:numCache>
            </c:numRef>
          </c:val>
          <c:extLst>
            <c:ext xmlns:c16="http://schemas.microsoft.com/office/drawing/2014/chart" uri="{C3380CC4-5D6E-409C-BE32-E72D297353CC}">
              <c16:uniqueId val="{00000000-0AF2-4C2F-AF4F-606E3A10DDF4}"/>
            </c:ext>
          </c:extLst>
        </c:ser>
        <c:ser>
          <c:idx val="1"/>
          <c:order val="1"/>
          <c:tx>
            <c:strRef>
              <c:f>'３、子どもの教育環境'!$C$48</c:f>
              <c:strCache>
                <c:ptCount val="1"/>
                <c:pt idx="0">
                  <c:v>貯蓄をしたいが、できていない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'３、子どもの教育環境'!$C$49:$C$52</c:f>
              <c:numCache>
                <c:formatCode>0.0</c:formatCode>
                <c:ptCount val="4"/>
                <c:pt idx="0">
                  <c:v>16.3</c:v>
                </c:pt>
                <c:pt idx="1">
                  <c:v>38.799999999999997</c:v>
                </c:pt>
                <c:pt idx="2">
                  <c:v>53.6</c:v>
                </c:pt>
                <c:pt idx="3">
                  <c:v>61.1</c:v>
                </c:pt>
              </c:numCache>
            </c:numRef>
          </c:val>
          <c:extLst>
            <c:ext xmlns:c16="http://schemas.microsoft.com/office/drawing/2014/chart" uri="{C3380CC4-5D6E-409C-BE32-E72D297353CC}">
              <c16:uniqueId val="{00000001-0AF2-4C2F-AF4F-606E3A10DDF4}"/>
            </c:ext>
          </c:extLst>
        </c:ser>
        <c:ser>
          <c:idx val="2"/>
          <c:order val="2"/>
          <c:tx>
            <c:strRef>
              <c:f>'３、子どもの教育環境'!$D$48</c:f>
              <c:strCache>
                <c:ptCount val="1"/>
                <c:pt idx="0">
                  <c:v>貯蓄をするつもりはない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'３、子どもの教育環境'!$D$49:$D$52</c:f>
              <c:numCache>
                <c:formatCode>0.0</c:formatCode>
                <c:ptCount val="4"/>
                <c:pt idx="0">
                  <c:v>0.3</c:v>
                </c:pt>
                <c:pt idx="1">
                  <c:v>0.2</c:v>
                </c:pt>
                <c:pt idx="2">
                  <c:v>0.3</c:v>
                </c:pt>
                <c:pt idx="3">
                  <c:v>0.5</c:v>
                </c:pt>
              </c:numCache>
            </c:numRef>
          </c:val>
          <c:extLst>
            <c:ext xmlns:c16="http://schemas.microsoft.com/office/drawing/2014/chart" uri="{C3380CC4-5D6E-409C-BE32-E72D297353CC}">
              <c16:uniqueId val="{00000002-0AF2-4C2F-AF4F-606E3A10DDF4}"/>
            </c:ext>
          </c:extLst>
        </c:ser>
        <c:ser>
          <c:idx val="3"/>
          <c:order val="3"/>
          <c:tx>
            <c:strRef>
              <c:f>'３、子どもの教育環境'!$E$48</c:f>
              <c:strCache>
                <c:ptCount val="1"/>
                <c:pt idx="0">
                  <c:v>  無回答            </c:v>
                </c:pt>
              </c:strCache>
            </c:strRef>
          </c:tx>
          <c:spPr>
            <a:solidFill>
              <a:schemeClr val="accent4"/>
            </a:solidFill>
            <a:ln>
              <a:noFill/>
            </a:ln>
            <a:effectLst/>
          </c:spPr>
          <c:invertIfNegative val="0"/>
          <c:dLbls>
            <c:dLbl>
              <c:idx val="0"/>
              <c:layout>
                <c:manualLayout>
                  <c:x val="2.7930651052479712E-2"/>
                  <c:y val="-2.18341637410411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D5-4D9D-A9C4-43D1A0642212}"/>
                </c:ext>
              </c:extLst>
            </c:dLbl>
            <c:dLbl>
              <c:idx val="1"/>
              <c:layout>
                <c:manualLayout>
                  <c:x val="3.0723716157727482E-2"/>
                  <c:y val="-4.3668900572287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D5-4D9D-A9C4-43D1A0642212}"/>
                </c:ext>
              </c:extLst>
            </c:dLbl>
            <c:dLbl>
              <c:idx val="2"/>
              <c:layout>
                <c:manualLayout>
                  <c:x val="2.5137585947231537E-2"/>
                  <c:y val="-2.91124093514567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5-4D9D-A9C4-43D1A0642212}"/>
                </c:ext>
              </c:extLst>
            </c:dLbl>
            <c:dLbl>
              <c:idx val="3"/>
              <c:layout>
                <c:manualLayout>
                  <c:x val="2.5137585947231741E-2"/>
                  <c:y val="-2.91129824416622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D5-4D9D-A9C4-43D1A06422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'３、子どもの教育環境'!$E$49:$E$52</c:f>
              <c:numCache>
                <c:formatCode>0.0</c:formatCode>
                <c:ptCount val="4"/>
                <c:pt idx="0">
                  <c:v>0.6</c:v>
                </c:pt>
                <c:pt idx="1">
                  <c:v>0.6</c:v>
                </c:pt>
                <c:pt idx="2">
                  <c:v>0.6</c:v>
                </c:pt>
                <c:pt idx="3">
                  <c:v>0.7</c:v>
                </c:pt>
              </c:numCache>
            </c:numRef>
          </c:val>
          <c:extLst>
            <c:ext xmlns:c16="http://schemas.microsoft.com/office/drawing/2014/chart" uri="{C3380CC4-5D6E-409C-BE32-E72D297353CC}">
              <c16:uniqueId val="{00000003-0AF2-4C2F-AF4F-606E3A10DDF4}"/>
            </c:ext>
          </c:extLst>
        </c:ser>
        <c:dLbls>
          <c:dLblPos val="ctr"/>
          <c:showLegendKey val="0"/>
          <c:showVal val="1"/>
          <c:showCatName val="0"/>
          <c:showSerName val="0"/>
          <c:showPercent val="0"/>
          <c:showBubbleSize val="0"/>
        </c:dLbls>
        <c:gapWidth val="150"/>
        <c:overlap val="100"/>
        <c:axId val="908603344"/>
        <c:axId val="908602512"/>
      </c:barChart>
      <c:catAx>
        <c:axId val="908603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908602512"/>
        <c:crosses val="autoZero"/>
        <c:auto val="1"/>
        <c:lblAlgn val="ctr"/>
        <c:lblOffset val="100"/>
        <c:noMultiLvlLbl val="0"/>
      </c:catAx>
      <c:valAx>
        <c:axId val="9086025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860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270589188001"/>
          <c:y val="0.16115644840765167"/>
          <c:w val="0.79709721081431262"/>
          <c:h val="0.49928971872642763"/>
        </c:manualLayout>
      </c:layout>
      <c:barChart>
        <c:barDir val="bar"/>
        <c:grouping val="percentStacked"/>
        <c:varyColors val="0"/>
        <c:ser>
          <c:idx val="0"/>
          <c:order val="0"/>
          <c:tx>
            <c:strRef>
              <c:f>'３、H28子どもの教育環境 (2)'!$B$30</c:f>
              <c:strCache>
                <c:ptCount val="1"/>
                <c:pt idx="0">
                  <c:v>毎日またはほとんど毎日                  </c:v>
                </c:pt>
              </c:strCache>
            </c:strRef>
          </c:tx>
          <c:spPr>
            <a:solidFill>
              <a:schemeClr val="accent1"/>
            </a:solidFill>
            <a:ln>
              <a:noFill/>
            </a:ln>
            <a:effectLst/>
          </c:spPr>
          <c:invertIfNegative val="0"/>
          <c:dLbls>
            <c:dLbl>
              <c:idx val="0"/>
              <c:layout>
                <c:manualLayout>
                  <c:x val="-1.1753684421439923E-2"/>
                  <c:y val="1.45672522434428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9B-48ED-BEFF-CD2B417B1C8C}"/>
                </c:ext>
              </c:extLst>
            </c:dLbl>
            <c:dLbl>
              <c:idx val="1"/>
              <c:layout>
                <c:manualLayout>
                  <c:x val="-1.1753684421439937E-2"/>
                  <c:y val="7.28362612172146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9B-48ED-BEFF-CD2B417B1C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(2)'!$B$31:$B$34</c:f>
              <c:numCache>
                <c:formatCode>General</c:formatCode>
                <c:ptCount val="4"/>
                <c:pt idx="0">
                  <c:v>3.8</c:v>
                </c:pt>
                <c:pt idx="1">
                  <c:v>4.0999999999999996</c:v>
                </c:pt>
                <c:pt idx="2">
                  <c:v>5.2</c:v>
                </c:pt>
                <c:pt idx="3">
                  <c:v>5.6</c:v>
                </c:pt>
              </c:numCache>
            </c:numRef>
          </c:val>
          <c:extLst>
            <c:ext xmlns:c16="http://schemas.microsoft.com/office/drawing/2014/chart" uri="{C3380CC4-5D6E-409C-BE32-E72D297353CC}">
              <c16:uniqueId val="{00000000-06CA-484A-81EC-E532AC54FCE8}"/>
            </c:ext>
          </c:extLst>
        </c:ser>
        <c:ser>
          <c:idx val="1"/>
          <c:order val="1"/>
          <c:tx>
            <c:strRef>
              <c:f>'３、H28子どもの教育環境 (2)'!$C$30</c:f>
              <c:strCache>
                <c:ptCount val="1"/>
                <c:pt idx="0">
                  <c:v>週に４～５回        </c:v>
                </c:pt>
              </c:strCache>
            </c:strRef>
          </c:tx>
          <c:spPr>
            <a:solidFill>
              <a:schemeClr val="accent2"/>
            </a:solidFill>
            <a:ln>
              <a:noFill/>
            </a:ln>
            <a:effectLst/>
          </c:spPr>
          <c:invertIfNegative val="0"/>
          <c:dLbls>
            <c:dLbl>
              <c:idx val="0"/>
              <c:layout>
                <c:manualLayout>
                  <c:x val="0"/>
                  <c:y val="-5.55747917702550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89-45CC-AE8E-C70113C6FCF5}"/>
                </c:ext>
              </c:extLst>
            </c:dLbl>
            <c:dLbl>
              <c:idx val="1"/>
              <c:layout>
                <c:manualLayout>
                  <c:x val="0"/>
                  <c:y val="-4.86284214251683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9-45CC-AE8E-C70113C6FCF5}"/>
                </c:ext>
              </c:extLst>
            </c:dLbl>
            <c:dLbl>
              <c:idx val="2"/>
              <c:layout>
                <c:manualLayout>
                  <c:x val="-5.8768408509850649E-3"/>
                  <c:y val="-4.86273274224365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89-45CC-AE8E-C70113C6FCF5}"/>
                </c:ext>
              </c:extLst>
            </c:dLbl>
            <c:dLbl>
              <c:idx val="3"/>
              <c:layout>
                <c:manualLayout>
                  <c:x val="0"/>
                  <c:y val="-4.86278744238024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89-45CC-AE8E-C70113C6FC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(2)'!$C$31:$C$34</c:f>
              <c:numCache>
                <c:formatCode>General</c:formatCode>
                <c:ptCount val="4"/>
                <c:pt idx="0">
                  <c:v>0.5</c:v>
                </c:pt>
                <c:pt idx="1">
                  <c:v>0.6</c:v>
                </c:pt>
                <c:pt idx="2">
                  <c:v>1</c:v>
                </c:pt>
                <c:pt idx="3">
                  <c:v>1.2</c:v>
                </c:pt>
              </c:numCache>
            </c:numRef>
          </c:val>
          <c:extLst>
            <c:ext xmlns:c16="http://schemas.microsoft.com/office/drawing/2014/chart" uri="{C3380CC4-5D6E-409C-BE32-E72D297353CC}">
              <c16:uniqueId val="{00000001-06CA-484A-81EC-E532AC54FCE8}"/>
            </c:ext>
          </c:extLst>
        </c:ser>
        <c:ser>
          <c:idx val="2"/>
          <c:order val="2"/>
          <c:tx>
            <c:strRef>
              <c:f>'３、H28子どもの教育環境 (2)'!$D$30</c:f>
              <c:strCache>
                <c:ptCount val="1"/>
                <c:pt idx="0">
                  <c:v>週に２～３回        </c:v>
                </c:pt>
              </c:strCache>
            </c:strRef>
          </c:tx>
          <c:spPr>
            <a:solidFill>
              <a:schemeClr val="accent3"/>
            </a:solidFill>
            <a:ln>
              <a:noFill/>
            </a:ln>
            <a:effectLst/>
          </c:spPr>
          <c:invertIfNegative val="0"/>
          <c:dLbls>
            <c:dLbl>
              <c:idx val="1"/>
              <c:layout>
                <c:manualLayout>
                  <c:x val="1.1753681701970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89-45CC-AE8E-C70113C6FC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(2)'!$D$31:$D$34</c:f>
              <c:numCache>
                <c:formatCode>General</c:formatCode>
                <c:ptCount val="4"/>
                <c:pt idx="0">
                  <c:v>3.1</c:v>
                </c:pt>
                <c:pt idx="1">
                  <c:v>2.2999999999999998</c:v>
                </c:pt>
                <c:pt idx="2">
                  <c:v>2.4</c:v>
                </c:pt>
                <c:pt idx="3">
                  <c:v>3.3</c:v>
                </c:pt>
              </c:numCache>
            </c:numRef>
          </c:val>
          <c:extLst>
            <c:ext xmlns:c16="http://schemas.microsoft.com/office/drawing/2014/chart" uri="{C3380CC4-5D6E-409C-BE32-E72D297353CC}">
              <c16:uniqueId val="{00000002-06CA-484A-81EC-E532AC54FCE8}"/>
            </c:ext>
          </c:extLst>
        </c:ser>
        <c:ser>
          <c:idx val="3"/>
          <c:order val="3"/>
          <c:tx>
            <c:strRef>
              <c:f>'３、H28子どもの教育環境 (2)'!$E$30</c:f>
              <c:strCache>
                <c:ptCount val="1"/>
                <c:pt idx="0">
                  <c:v>週に１回程度        </c:v>
                </c:pt>
              </c:strCache>
            </c:strRef>
          </c:tx>
          <c:spPr>
            <a:solidFill>
              <a:schemeClr val="accent4"/>
            </a:solidFill>
            <a:ln>
              <a:noFill/>
            </a:ln>
            <a:effectLst/>
          </c:spPr>
          <c:invertIfNegative val="0"/>
          <c:dLbls>
            <c:dLbl>
              <c:idx val="0"/>
              <c:layout>
                <c:manualLayout>
                  <c:x val="2.0568942978447701E-2"/>
                  <c:y val="8.33635551587972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89-45CC-AE8E-C70113C6FCF5}"/>
                </c:ext>
              </c:extLst>
            </c:dLbl>
            <c:dLbl>
              <c:idx val="1"/>
              <c:layout>
                <c:manualLayout>
                  <c:x val="2.6445783829432766E-2"/>
                  <c:y val="-6.94637034508671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89-45CC-AE8E-C70113C6FC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(2)'!$E$31:$E$34</c:f>
              <c:numCache>
                <c:formatCode>General</c:formatCode>
                <c:ptCount val="4"/>
                <c:pt idx="0">
                  <c:v>1.2</c:v>
                </c:pt>
                <c:pt idx="1">
                  <c:v>3.9</c:v>
                </c:pt>
                <c:pt idx="2">
                  <c:v>5.5</c:v>
                </c:pt>
                <c:pt idx="3">
                  <c:v>6.8</c:v>
                </c:pt>
              </c:numCache>
            </c:numRef>
          </c:val>
          <c:extLst>
            <c:ext xmlns:c16="http://schemas.microsoft.com/office/drawing/2014/chart" uri="{C3380CC4-5D6E-409C-BE32-E72D297353CC}">
              <c16:uniqueId val="{00000003-06CA-484A-81EC-E532AC54FCE8}"/>
            </c:ext>
          </c:extLst>
        </c:ser>
        <c:ser>
          <c:idx val="4"/>
          <c:order val="4"/>
          <c:tx>
            <c:strRef>
              <c:f>'３、H28子どもの教育環境 (2)'!$F$30</c:f>
              <c:strCache>
                <c:ptCount val="1"/>
                <c:pt idx="0">
                  <c:v>遅刻はしない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(2)'!$F$31:$F$34</c:f>
              <c:numCache>
                <c:formatCode>General</c:formatCode>
                <c:ptCount val="4"/>
                <c:pt idx="0">
                  <c:v>88.2</c:v>
                </c:pt>
                <c:pt idx="1">
                  <c:v>85.7</c:v>
                </c:pt>
                <c:pt idx="2">
                  <c:v>82.2</c:v>
                </c:pt>
                <c:pt idx="3">
                  <c:v>78.400000000000006</c:v>
                </c:pt>
              </c:numCache>
            </c:numRef>
          </c:val>
          <c:extLst>
            <c:ext xmlns:c16="http://schemas.microsoft.com/office/drawing/2014/chart" uri="{C3380CC4-5D6E-409C-BE32-E72D297353CC}">
              <c16:uniqueId val="{00000004-06CA-484A-81EC-E532AC54FCE8}"/>
            </c:ext>
          </c:extLst>
        </c:ser>
        <c:ser>
          <c:idx val="5"/>
          <c:order val="5"/>
          <c:tx>
            <c:strRef>
              <c:f>'３、H28子どもの教育環境 (2)'!$G$30</c:f>
              <c:strCache>
                <c:ptCount val="1"/>
                <c:pt idx="0">
                  <c:v>  無回答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(2)'!$G$31:$G$34</c:f>
              <c:numCache>
                <c:formatCode>General</c:formatCode>
                <c:ptCount val="4"/>
                <c:pt idx="0">
                  <c:v>3.2</c:v>
                </c:pt>
                <c:pt idx="1">
                  <c:v>3.5</c:v>
                </c:pt>
                <c:pt idx="2">
                  <c:v>3.7</c:v>
                </c:pt>
                <c:pt idx="3">
                  <c:v>4.7</c:v>
                </c:pt>
              </c:numCache>
            </c:numRef>
          </c:val>
          <c:extLst>
            <c:ext xmlns:c16="http://schemas.microsoft.com/office/drawing/2014/chart" uri="{C3380CC4-5D6E-409C-BE32-E72D297353CC}">
              <c16:uniqueId val="{00000005-06CA-484A-81EC-E532AC54FCE8}"/>
            </c:ext>
          </c:extLst>
        </c:ser>
        <c:dLbls>
          <c:dLblPos val="ctr"/>
          <c:showLegendKey val="0"/>
          <c:showVal val="1"/>
          <c:showCatName val="0"/>
          <c:showSerName val="0"/>
          <c:showPercent val="0"/>
          <c:showBubbleSize val="0"/>
        </c:dLbls>
        <c:gapWidth val="150"/>
        <c:overlap val="100"/>
        <c:axId val="1080396864"/>
        <c:axId val="1080387712"/>
      </c:barChart>
      <c:catAx>
        <c:axId val="108039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0387712"/>
        <c:crosses val="autoZero"/>
        <c:auto val="1"/>
        <c:lblAlgn val="ctr"/>
        <c:lblOffset val="100"/>
        <c:noMultiLvlLbl val="0"/>
      </c:catAx>
      <c:valAx>
        <c:axId val="10803877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0396864"/>
        <c:crosses val="autoZero"/>
        <c:crossBetween val="between"/>
      </c:valAx>
      <c:spPr>
        <a:noFill/>
        <a:ln>
          <a:noFill/>
        </a:ln>
        <a:effectLst/>
      </c:spPr>
    </c:plotArea>
    <c:legend>
      <c:legendPos val="b"/>
      <c:layout>
        <c:manualLayout>
          <c:xMode val="edge"/>
          <c:yMode val="edge"/>
          <c:x val="3.5066924260478249E-2"/>
          <c:y val="0.71602174076370262"/>
          <c:w val="0.94455825360650614"/>
          <c:h val="0.2422969900155841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688791438913"/>
          <c:y val="0.18143133557573526"/>
          <c:w val="0.75725112318552112"/>
          <c:h val="0.51091169526324409"/>
        </c:manualLayout>
      </c:layout>
      <c:barChart>
        <c:barDir val="bar"/>
        <c:grouping val="percentStacked"/>
        <c:varyColors val="0"/>
        <c:ser>
          <c:idx val="0"/>
          <c:order val="0"/>
          <c:tx>
            <c:strRef>
              <c:f>'３、H28子どもの教育環境 (2)'!$B$39</c:f>
              <c:strCache>
                <c:ptCount val="1"/>
                <c:pt idx="0">
                  <c:v>中学校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(2)'!$B$40:$B$43</c:f>
              <c:numCache>
                <c:formatCode>0.0</c:formatCode>
                <c:ptCount val="4"/>
                <c:pt idx="0">
                  <c:v>0.7</c:v>
                </c:pt>
                <c:pt idx="1">
                  <c:v>0.8</c:v>
                </c:pt>
                <c:pt idx="2">
                  <c:v>0.9</c:v>
                </c:pt>
                <c:pt idx="3">
                  <c:v>1.4</c:v>
                </c:pt>
              </c:numCache>
            </c:numRef>
          </c:val>
          <c:extLst>
            <c:ext xmlns:c16="http://schemas.microsoft.com/office/drawing/2014/chart" uri="{C3380CC4-5D6E-409C-BE32-E72D297353CC}">
              <c16:uniqueId val="{00000000-4EDD-4A7F-9B9B-76E06A0BAA4B}"/>
            </c:ext>
          </c:extLst>
        </c:ser>
        <c:ser>
          <c:idx val="1"/>
          <c:order val="1"/>
          <c:tx>
            <c:strRef>
              <c:f>'３、H28子どもの教育環境 (2)'!$C$39</c:f>
              <c:strCache>
                <c:ptCount val="1"/>
                <c:pt idx="0">
                  <c:v>高校                </c:v>
                </c:pt>
              </c:strCache>
            </c:strRef>
          </c:tx>
          <c:spPr>
            <a:solidFill>
              <a:schemeClr val="accent2"/>
            </a:solidFill>
            <a:ln>
              <a:noFill/>
            </a:ln>
            <a:effectLst/>
          </c:spPr>
          <c:invertIfNegative val="0"/>
          <c:dLbls>
            <c:dLbl>
              <c:idx val="0"/>
              <c:layout>
                <c:manualLayout>
                  <c:x val="6.0007177236395442E-3"/>
                  <c:y val="3.629015139696662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C9-47FC-9B65-317FE977C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(2)'!$C$40:$C$43</c:f>
              <c:numCache>
                <c:formatCode>0.0</c:formatCode>
                <c:ptCount val="4"/>
                <c:pt idx="0">
                  <c:v>9.1999999999999993</c:v>
                </c:pt>
                <c:pt idx="1">
                  <c:v>16.8</c:v>
                </c:pt>
                <c:pt idx="2">
                  <c:v>20.100000000000001</c:v>
                </c:pt>
                <c:pt idx="3">
                  <c:v>22.7</c:v>
                </c:pt>
              </c:numCache>
            </c:numRef>
          </c:val>
          <c:extLst>
            <c:ext xmlns:c16="http://schemas.microsoft.com/office/drawing/2014/chart" uri="{C3380CC4-5D6E-409C-BE32-E72D297353CC}">
              <c16:uniqueId val="{00000001-4EDD-4A7F-9B9B-76E06A0BAA4B}"/>
            </c:ext>
          </c:extLst>
        </c:ser>
        <c:ser>
          <c:idx val="2"/>
          <c:order val="2"/>
          <c:tx>
            <c:strRef>
              <c:f>'３、H28子どもの教育環境 (2)'!$D$39</c:f>
              <c:strCache>
                <c:ptCount val="1"/>
                <c:pt idx="0">
                  <c:v>大学・短期大学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(2)'!$D$40:$D$43</c:f>
              <c:numCache>
                <c:formatCode>0.0</c:formatCode>
                <c:ptCount val="4"/>
                <c:pt idx="0">
                  <c:v>46.2</c:v>
                </c:pt>
                <c:pt idx="1">
                  <c:v>37</c:v>
                </c:pt>
                <c:pt idx="2">
                  <c:v>34</c:v>
                </c:pt>
                <c:pt idx="3">
                  <c:v>30.6</c:v>
                </c:pt>
              </c:numCache>
            </c:numRef>
          </c:val>
          <c:extLst>
            <c:ext xmlns:c16="http://schemas.microsoft.com/office/drawing/2014/chart" uri="{C3380CC4-5D6E-409C-BE32-E72D297353CC}">
              <c16:uniqueId val="{00000002-4EDD-4A7F-9B9B-76E06A0BAA4B}"/>
            </c:ext>
          </c:extLst>
        </c:ser>
        <c:ser>
          <c:idx val="3"/>
          <c:order val="3"/>
          <c:tx>
            <c:strRef>
              <c:f>'３、H28子どもの教育環境 (2)'!$E$39</c:f>
              <c:strCache>
                <c:ptCount val="1"/>
                <c:pt idx="0">
                  <c:v>大学院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(2)'!$E$40:$E$43</c:f>
              <c:numCache>
                <c:formatCode>0.0</c:formatCode>
                <c:ptCount val="4"/>
                <c:pt idx="0">
                  <c:v>6.4</c:v>
                </c:pt>
                <c:pt idx="1">
                  <c:v>4</c:v>
                </c:pt>
                <c:pt idx="2">
                  <c:v>3.6</c:v>
                </c:pt>
                <c:pt idx="3">
                  <c:v>3.6</c:v>
                </c:pt>
              </c:numCache>
            </c:numRef>
          </c:val>
          <c:extLst>
            <c:ext xmlns:c16="http://schemas.microsoft.com/office/drawing/2014/chart" uri="{C3380CC4-5D6E-409C-BE32-E72D297353CC}">
              <c16:uniqueId val="{00000003-4EDD-4A7F-9B9B-76E06A0BAA4B}"/>
            </c:ext>
          </c:extLst>
        </c:ser>
        <c:ser>
          <c:idx val="4"/>
          <c:order val="4"/>
          <c:tx>
            <c:strRef>
              <c:f>'３、H28子どもの教育環境 (2)'!$F$39</c:f>
              <c:strCache>
                <c:ptCount val="1"/>
                <c:pt idx="0">
                  <c:v>留学                </c:v>
                </c:pt>
              </c:strCache>
            </c:strRef>
          </c:tx>
          <c:spPr>
            <a:solidFill>
              <a:schemeClr val="accent5"/>
            </a:solidFill>
            <a:ln>
              <a:noFill/>
            </a:ln>
            <a:effectLst/>
          </c:spPr>
          <c:invertIfNegative val="0"/>
          <c:dLbls>
            <c:dLbl>
              <c:idx val="1"/>
              <c:layout>
                <c:manualLayout>
                  <c:x val="9.0010765854593167E-3"/>
                  <c:y val="3.629015139696662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9-47FC-9B65-317FE977C8B5}"/>
                </c:ext>
              </c:extLst>
            </c:dLbl>
            <c:dLbl>
              <c:idx val="2"/>
              <c:layout>
                <c:manualLayout>
                  <c:x val="9.0010765854593167E-3"/>
                  <c:y val="7.25803027939332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9-47FC-9B65-317FE977C8B5}"/>
                </c:ext>
              </c:extLst>
            </c:dLbl>
            <c:dLbl>
              <c:idx val="3"/>
              <c:layout>
                <c:manualLayout>
                  <c:x val="1.200143544727897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C9-47FC-9B65-317FE977C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(2)'!$F$40:$F$43</c:f>
              <c:numCache>
                <c:formatCode>0.0</c:formatCode>
                <c:ptCount val="4"/>
                <c:pt idx="0">
                  <c:v>5.2</c:v>
                </c:pt>
                <c:pt idx="1">
                  <c:v>3.6</c:v>
                </c:pt>
                <c:pt idx="2">
                  <c:v>3.6</c:v>
                </c:pt>
                <c:pt idx="3">
                  <c:v>3.6</c:v>
                </c:pt>
              </c:numCache>
            </c:numRef>
          </c:val>
          <c:extLst>
            <c:ext xmlns:c16="http://schemas.microsoft.com/office/drawing/2014/chart" uri="{C3380CC4-5D6E-409C-BE32-E72D297353CC}">
              <c16:uniqueId val="{00000004-4EDD-4A7F-9B9B-76E06A0BAA4B}"/>
            </c:ext>
          </c:extLst>
        </c:ser>
        <c:ser>
          <c:idx val="5"/>
          <c:order val="5"/>
          <c:tx>
            <c:strRef>
              <c:f>'３、H28子どもの教育環境 (2)'!$G$39</c:f>
              <c:strCache>
                <c:ptCount val="1"/>
                <c:pt idx="0">
                  <c:v>専門学校</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(2)'!$G$40:$G$43</c:f>
              <c:numCache>
                <c:formatCode>0.0</c:formatCode>
                <c:ptCount val="4"/>
                <c:pt idx="0">
                  <c:v>14.1</c:v>
                </c:pt>
                <c:pt idx="1">
                  <c:v>17.7</c:v>
                </c:pt>
                <c:pt idx="2">
                  <c:v>18.5</c:v>
                </c:pt>
                <c:pt idx="3">
                  <c:v>18</c:v>
                </c:pt>
              </c:numCache>
            </c:numRef>
          </c:val>
          <c:extLst>
            <c:ext xmlns:c16="http://schemas.microsoft.com/office/drawing/2014/chart" uri="{C3380CC4-5D6E-409C-BE32-E72D297353CC}">
              <c16:uniqueId val="{00000005-4EDD-4A7F-9B9B-76E06A0BAA4B}"/>
            </c:ext>
          </c:extLst>
        </c:ser>
        <c:ser>
          <c:idx val="6"/>
          <c:order val="6"/>
          <c:tx>
            <c:strRef>
              <c:f>'３、H28子どもの教育環境 (2)'!$H$39</c:f>
              <c:strCache>
                <c:ptCount val="1"/>
                <c:pt idx="0">
                  <c:v>考えたことがない    </c:v>
                </c:pt>
              </c:strCache>
            </c:strRef>
          </c:tx>
          <c:spPr>
            <a:solidFill>
              <a:schemeClr val="accent1">
                <a:lumMod val="60000"/>
              </a:schemeClr>
            </a:solidFill>
            <a:ln>
              <a:noFill/>
            </a:ln>
            <a:effectLst/>
          </c:spPr>
          <c:invertIfNegative val="0"/>
          <c:dLbls>
            <c:dLbl>
              <c:idx val="0"/>
              <c:layout>
                <c:manualLayout>
                  <c:x val="3.0003588618197721E-3"/>
                  <c:y val="5.99958664265257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7-494A-86EF-DA5D5893D0A4}"/>
                </c:ext>
              </c:extLst>
            </c:dLbl>
            <c:dLbl>
              <c:idx val="1"/>
              <c:layout>
                <c:manualLayout>
                  <c:x val="0"/>
                  <c:y val="5.24963831232100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37-494A-86EF-DA5D5893D0A4}"/>
                </c:ext>
              </c:extLst>
            </c:dLbl>
            <c:dLbl>
              <c:idx val="2"/>
              <c:layout>
                <c:manualLayout>
                  <c:x val="3.0003588618196619E-3"/>
                  <c:y val="5.2496383123210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7-494A-86EF-DA5D5893D0A4}"/>
                </c:ext>
              </c:extLst>
            </c:dLbl>
            <c:dLbl>
              <c:idx val="3"/>
              <c:layout>
                <c:manualLayout>
                  <c:x val="3.0003588618196619E-3"/>
                  <c:y val="6.74953497298414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37-494A-86EF-DA5D5893D0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(2)'!$H$40:$H$43</c:f>
              <c:numCache>
                <c:formatCode>0.0</c:formatCode>
                <c:ptCount val="4"/>
                <c:pt idx="0">
                  <c:v>9.8000000000000007</c:v>
                </c:pt>
                <c:pt idx="1">
                  <c:v>10.199999999999999</c:v>
                </c:pt>
                <c:pt idx="2">
                  <c:v>10.1</c:v>
                </c:pt>
                <c:pt idx="3">
                  <c:v>9.9</c:v>
                </c:pt>
              </c:numCache>
            </c:numRef>
          </c:val>
          <c:extLst>
            <c:ext xmlns:c16="http://schemas.microsoft.com/office/drawing/2014/chart" uri="{C3380CC4-5D6E-409C-BE32-E72D297353CC}">
              <c16:uniqueId val="{00000006-4EDD-4A7F-9B9B-76E06A0BAA4B}"/>
            </c:ext>
          </c:extLst>
        </c:ser>
        <c:ser>
          <c:idx val="7"/>
          <c:order val="7"/>
          <c:tx>
            <c:strRef>
              <c:f>'３、H28子どもの教育環境 (2)'!$I$39</c:f>
              <c:strCache>
                <c:ptCount val="1"/>
                <c:pt idx="0">
                  <c:v>わからない          </c:v>
                </c:pt>
              </c:strCache>
            </c:strRef>
          </c:tx>
          <c:spPr>
            <a:solidFill>
              <a:schemeClr val="accent2">
                <a:lumMod val="60000"/>
              </a:schemeClr>
            </a:solidFill>
            <a:ln>
              <a:noFill/>
            </a:ln>
            <a:effectLst/>
          </c:spPr>
          <c:invertIfNegative val="0"/>
          <c:dLbls>
            <c:dLbl>
              <c:idx val="0"/>
              <c:layout>
                <c:manualLayout>
                  <c:x val="-1.1001188740001404E-16"/>
                  <c:y val="5.24963831232100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37-494A-86EF-DA5D5893D0A4}"/>
                </c:ext>
              </c:extLst>
            </c:dLbl>
            <c:dLbl>
              <c:idx val="1"/>
              <c:layout>
                <c:manualLayout>
                  <c:x val="6.000717723639434E-3"/>
                  <c:y val="5.24963831232100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37-494A-86EF-DA5D5893D0A4}"/>
                </c:ext>
              </c:extLst>
            </c:dLbl>
            <c:dLbl>
              <c:idx val="2"/>
              <c:layout>
                <c:manualLayout>
                  <c:x val="9.0010765854593167E-3"/>
                  <c:y val="5.2496383123210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37-494A-86EF-DA5D5893D0A4}"/>
                </c:ext>
              </c:extLst>
            </c:dLbl>
            <c:dLbl>
              <c:idx val="3"/>
              <c:layout>
                <c:manualLayout>
                  <c:x val="0"/>
                  <c:y val="5.2496383123210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37-494A-86EF-DA5D5893D0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(2)'!$I$40:$I$43</c:f>
              <c:numCache>
                <c:formatCode>0.0</c:formatCode>
                <c:ptCount val="4"/>
                <c:pt idx="0">
                  <c:v>7.1</c:v>
                </c:pt>
                <c:pt idx="1">
                  <c:v>8.4</c:v>
                </c:pt>
                <c:pt idx="2">
                  <c:v>7.9</c:v>
                </c:pt>
                <c:pt idx="3">
                  <c:v>8.4</c:v>
                </c:pt>
              </c:numCache>
            </c:numRef>
          </c:val>
          <c:extLst>
            <c:ext xmlns:c16="http://schemas.microsoft.com/office/drawing/2014/chart" uri="{C3380CC4-5D6E-409C-BE32-E72D297353CC}">
              <c16:uniqueId val="{00000007-4EDD-4A7F-9B9B-76E06A0BAA4B}"/>
            </c:ext>
          </c:extLst>
        </c:ser>
        <c:ser>
          <c:idx val="8"/>
          <c:order val="8"/>
          <c:tx>
            <c:strRef>
              <c:f>'３、H28子どもの教育環境 (2)'!$J$39</c:f>
              <c:strCache>
                <c:ptCount val="1"/>
                <c:pt idx="0">
                  <c:v>  無回答            </c:v>
                </c:pt>
              </c:strCache>
            </c:strRef>
          </c:tx>
          <c:spPr>
            <a:solidFill>
              <a:schemeClr val="accent3">
                <a:lumMod val="60000"/>
              </a:schemeClr>
            </a:solidFill>
            <a:ln>
              <a:noFill/>
            </a:ln>
            <a:effectLst/>
          </c:spPr>
          <c:invertIfNegative val="0"/>
          <c:dLbls>
            <c:dLbl>
              <c:idx val="0"/>
              <c:layout>
                <c:manualLayout>
                  <c:x val="2.7003229756378058E-2"/>
                  <c:y val="5.90510496324072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C9-47FC-9B65-317FE977C8B5}"/>
                </c:ext>
              </c:extLst>
            </c:dLbl>
            <c:dLbl>
              <c:idx val="1"/>
              <c:layout>
                <c:manualLayout>
                  <c:x val="3.0003588618197609E-2"/>
                  <c:y val="1.1810209926481442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C9-47FC-9B65-317FE977C8B5}"/>
                </c:ext>
              </c:extLst>
            </c:dLbl>
            <c:dLbl>
              <c:idx val="2"/>
              <c:layout>
                <c:manualLayout>
                  <c:x val="2.1002512032738514E-2"/>
                  <c:y val="7.25803027939332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C9-47FC-9B65-317FE977C8B5}"/>
                </c:ext>
              </c:extLst>
            </c:dLbl>
            <c:dLbl>
              <c:idx val="3"/>
              <c:layout>
                <c:manualLayout>
                  <c:x val="2.10025120327384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C9-47FC-9B65-317FE977C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(2)'!$J$40:$J$43</c:f>
              <c:numCache>
                <c:formatCode>0.0</c:formatCode>
                <c:ptCount val="4"/>
                <c:pt idx="0">
                  <c:v>1.4</c:v>
                </c:pt>
                <c:pt idx="1">
                  <c:v>1.5</c:v>
                </c:pt>
                <c:pt idx="2">
                  <c:v>1.4</c:v>
                </c:pt>
                <c:pt idx="3">
                  <c:v>1.8</c:v>
                </c:pt>
              </c:numCache>
            </c:numRef>
          </c:val>
          <c:extLst>
            <c:ext xmlns:c16="http://schemas.microsoft.com/office/drawing/2014/chart" uri="{C3380CC4-5D6E-409C-BE32-E72D297353CC}">
              <c16:uniqueId val="{00000008-4EDD-4A7F-9B9B-76E06A0BAA4B}"/>
            </c:ext>
          </c:extLst>
        </c:ser>
        <c:ser>
          <c:idx val="9"/>
          <c:order val="9"/>
          <c:tx>
            <c:strRef>
              <c:f>'３、H28子どもの教育環境 (2)'!$K$39</c:f>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(2)'!$K$40:$K$43</c:f>
              <c:numCache>
                <c:formatCode>General</c:formatCode>
                <c:ptCount val="4"/>
              </c:numCache>
            </c:numRef>
          </c:val>
          <c:extLst>
            <c:ext xmlns:c16="http://schemas.microsoft.com/office/drawing/2014/chart" uri="{C3380CC4-5D6E-409C-BE32-E72D297353CC}">
              <c16:uniqueId val="{00000009-4EDD-4A7F-9B9B-76E06A0BAA4B}"/>
            </c:ext>
          </c:extLst>
        </c:ser>
        <c:dLbls>
          <c:dLblPos val="ctr"/>
          <c:showLegendKey val="0"/>
          <c:showVal val="1"/>
          <c:showCatName val="0"/>
          <c:showSerName val="0"/>
          <c:showPercent val="0"/>
          <c:showBubbleSize val="0"/>
        </c:dLbls>
        <c:gapWidth val="150"/>
        <c:overlap val="100"/>
        <c:axId val="1243732768"/>
        <c:axId val="1243733184"/>
      </c:barChart>
      <c:catAx>
        <c:axId val="124373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43733184"/>
        <c:crosses val="autoZero"/>
        <c:auto val="1"/>
        <c:lblAlgn val="ctr"/>
        <c:lblOffset val="100"/>
        <c:noMultiLvlLbl val="0"/>
      </c:catAx>
      <c:valAx>
        <c:axId val="12437331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3732768"/>
        <c:crosses val="autoZero"/>
        <c:crossBetween val="between"/>
      </c:valAx>
      <c:spPr>
        <a:noFill/>
        <a:ln>
          <a:noFill/>
        </a:ln>
        <a:effectLst/>
      </c:spPr>
    </c:plotArea>
    <c:legend>
      <c:legendPos val="b"/>
      <c:layout>
        <c:manualLayout>
          <c:xMode val="edge"/>
          <c:yMode val="edge"/>
          <c:x val="4.5225802991712166E-2"/>
          <c:y val="0.7392683574950546"/>
          <c:w val="0.94255234149659317"/>
          <c:h val="0.2138061673032181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4759405074366"/>
          <c:y val="0.10739938757655293"/>
          <c:w val="0.77525940507436575"/>
          <c:h val="0.5627384076990376"/>
        </c:manualLayout>
      </c:layout>
      <c:barChart>
        <c:barDir val="bar"/>
        <c:grouping val="percentStacked"/>
        <c:varyColors val="0"/>
        <c:ser>
          <c:idx val="0"/>
          <c:order val="0"/>
          <c:tx>
            <c:strRef>
              <c:f>'１、H28家計・収入・就業 (2)'!$B$18</c:f>
              <c:strCache>
                <c:ptCount val="1"/>
                <c:pt idx="0">
                  <c:v>受けている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(2)'!$B$19:$B$22</c:f>
              <c:numCache>
                <c:formatCode>0.0</c:formatCode>
                <c:ptCount val="4"/>
                <c:pt idx="0">
                  <c:v>8.8000000000000007</c:v>
                </c:pt>
                <c:pt idx="1">
                  <c:v>10.6</c:v>
                </c:pt>
                <c:pt idx="2">
                  <c:v>11</c:v>
                </c:pt>
                <c:pt idx="3">
                  <c:v>12.2</c:v>
                </c:pt>
              </c:numCache>
            </c:numRef>
          </c:val>
          <c:extLst>
            <c:ext xmlns:c16="http://schemas.microsoft.com/office/drawing/2014/chart" uri="{C3380CC4-5D6E-409C-BE32-E72D297353CC}">
              <c16:uniqueId val="{00000000-F44E-4B3C-B14F-0301140F50C3}"/>
            </c:ext>
          </c:extLst>
        </c:ser>
        <c:ser>
          <c:idx val="1"/>
          <c:order val="1"/>
          <c:tx>
            <c:strRef>
              <c:f>'１、H28家計・収入・就業 (2)'!$C$18</c:f>
              <c:strCache>
                <c:ptCount val="1"/>
                <c:pt idx="0">
                  <c:v>受けたことがある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(2)'!$C$19:$C$22</c:f>
              <c:numCache>
                <c:formatCode>0.0</c:formatCode>
                <c:ptCount val="4"/>
                <c:pt idx="0">
                  <c:v>3.4</c:v>
                </c:pt>
                <c:pt idx="1">
                  <c:v>5.9</c:v>
                </c:pt>
                <c:pt idx="2">
                  <c:v>5.8</c:v>
                </c:pt>
                <c:pt idx="3">
                  <c:v>5.7</c:v>
                </c:pt>
              </c:numCache>
            </c:numRef>
          </c:val>
          <c:extLst>
            <c:ext xmlns:c16="http://schemas.microsoft.com/office/drawing/2014/chart" uri="{C3380CC4-5D6E-409C-BE32-E72D297353CC}">
              <c16:uniqueId val="{00000001-F44E-4B3C-B14F-0301140F50C3}"/>
            </c:ext>
          </c:extLst>
        </c:ser>
        <c:ser>
          <c:idx val="2"/>
          <c:order val="2"/>
          <c:tx>
            <c:strRef>
              <c:f>'１、H28家計・収入・就業 (2)'!$D$18</c:f>
              <c:strCache>
                <c:ptCount val="1"/>
                <c:pt idx="0">
                  <c:v>受けたことはない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(2)'!$D$19:$D$22</c:f>
              <c:numCache>
                <c:formatCode>0.0</c:formatCode>
                <c:ptCount val="4"/>
                <c:pt idx="0">
                  <c:v>60.3</c:v>
                </c:pt>
                <c:pt idx="1">
                  <c:v>51.5</c:v>
                </c:pt>
                <c:pt idx="2">
                  <c:v>49.5</c:v>
                </c:pt>
                <c:pt idx="3">
                  <c:v>46.9</c:v>
                </c:pt>
              </c:numCache>
            </c:numRef>
          </c:val>
          <c:extLst>
            <c:ext xmlns:c16="http://schemas.microsoft.com/office/drawing/2014/chart" uri="{C3380CC4-5D6E-409C-BE32-E72D297353CC}">
              <c16:uniqueId val="{00000002-F44E-4B3C-B14F-0301140F50C3}"/>
            </c:ext>
          </c:extLst>
        </c:ser>
        <c:ser>
          <c:idx val="3"/>
          <c:order val="3"/>
          <c:tx>
            <c:strRef>
              <c:f>'１、H28家計・収入・就業 (2)'!$E$18</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(2)'!$E$19:$E$22</c:f>
              <c:numCache>
                <c:formatCode>0.0</c:formatCode>
                <c:ptCount val="4"/>
                <c:pt idx="0">
                  <c:v>27.5</c:v>
                </c:pt>
                <c:pt idx="1">
                  <c:v>32</c:v>
                </c:pt>
                <c:pt idx="2">
                  <c:v>33.700000000000003</c:v>
                </c:pt>
                <c:pt idx="3">
                  <c:v>35.200000000000003</c:v>
                </c:pt>
              </c:numCache>
            </c:numRef>
          </c:val>
          <c:extLst>
            <c:ext xmlns:c16="http://schemas.microsoft.com/office/drawing/2014/chart" uri="{C3380CC4-5D6E-409C-BE32-E72D297353CC}">
              <c16:uniqueId val="{00000003-F44E-4B3C-B14F-0301140F50C3}"/>
            </c:ext>
          </c:extLst>
        </c:ser>
        <c:dLbls>
          <c:dLblPos val="ctr"/>
          <c:showLegendKey val="0"/>
          <c:showVal val="1"/>
          <c:showCatName val="0"/>
          <c:showSerName val="0"/>
          <c:showPercent val="0"/>
          <c:showBubbleSize val="0"/>
        </c:dLbls>
        <c:gapWidth val="150"/>
        <c:overlap val="100"/>
        <c:axId val="550293264"/>
        <c:axId val="625613920"/>
      </c:barChart>
      <c:catAx>
        <c:axId val="550293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25613920"/>
        <c:crosses val="autoZero"/>
        <c:auto val="1"/>
        <c:lblAlgn val="ctr"/>
        <c:lblOffset val="100"/>
        <c:noMultiLvlLbl val="0"/>
      </c:catAx>
      <c:valAx>
        <c:axId val="6256139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50293264"/>
        <c:crosses val="autoZero"/>
        <c:crossBetween val="between"/>
      </c:valAx>
      <c:spPr>
        <a:noFill/>
        <a:ln>
          <a:noFill/>
        </a:ln>
        <a:effectLst/>
      </c:spPr>
    </c:plotArea>
    <c:legend>
      <c:legendPos val="b"/>
      <c:layout>
        <c:manualLayout>
          <c:xMode val="edge"/>
          <c:yMode val="edge"/>
          <c:x val="9.2738407699037614E-2"/>
          <c:y val="0.8152486834007695"/>
          <c:w val="0.83118985126859146"/>
          <c:h val="0.1174981834467268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(2)'!$B$48</c:f>
              <c:strCache>
                <c:ptCount val="1"/>
                <c:pt idx="0">
                  <c:v>貯蓄をしている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(2)'!$B$49:$B$52</c:f>
              <c:numCache>
                <c:formatCode>0.0</c:formatCode>
                <c:ptCount val="4"/>
                <c:pt idx="0">
                  <c:v>77.7</c:v>
                </c:pt>
                <c:pt idx="1">
                  <c:v>49.9</c:v>
                </c:pt>
                <c:pt idx="2">
                  <c:v>34.700000000000003</c:v>
                </c:pt>
                <c:pt idx="3">
                  <c:v>27.5</c:v>
                </c:pt>
              </c:numCache>
            </c:numRef>
          </c:val>
          <c:extLst>
            <c:ext xmlns:c16="http://schemas.microsoft.com/office/drawing/2014/chart" uri="{C3380CC4-5D6E-409C-BE32-E72D297353CC}">
              <c16:uniqueId val="{00000000-9827-4CD4-9423-77A0A3D7ABC1}"/>
            </c:ext>
          </c:extLst>
        </c:ser>
        <c:ser>
          <c:idx val="1"/>
          <c:order val="1"/>
          <c:tx>
            <c:strRef>
              <c:f>'３、H28子どもの教育環境 (2)'!$C$48</c:f>
              <c:strCache>
                <c:ptCount val="1"/>
                <c:pt idx="0">
                  <c:v>貯蓄をしたいが、できていない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(2)'!$C$49:$C$52</c:f>
              <c:numCache>
                <c:formatCode>0.0</c:formatCode>
                <c:ptCount val="4"/>
                <c:pt idx="0">
                  <c:v>21.8</c:v>
                </c:pt>
                <c:pt idx="1">
                  <c:v>49.5</c:v>
                </c:pt>
                <c:pt idx="2">
                  <c:v>64.599999999999994</c:v>
                </c:pt>
                <c:pt idx="3">
                  <c:v>71.5</c:v>
                </c:pt>
              </c:numCache>
            </c:numRef>
          </c:val>
          <c:extLst>
            <c:ext xmlns:c16="http://schemas.microsoft.com/office/drawing/2014/chart" uri="{C3380CC4-5D6E-409C-BE32-E72D297353CC}">
              <c16:uniqueId val="{00000001-9827-4CD4-9423-77A0A3D7ABC1}"/>
            </c:ext>
          </c:extLst>
        </c:ser>
        <c:ser>
          <c:idx val="2"/>
          <c:order val="2"/>
          <c:tx>
            <c:strRef>
              <c:f>'３、H28子どもの教育環境 (2)'!$D$48</c:f>
              <c:strCache>
                <c:ptCount val="1"/>
                <c:pt idx="0">
                  <c:v>貯蓄をするつもりはない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(2)'!$D$49:$D$52</c:f>
              <c:numCache>
                <c:formatCode>0.0</c:formatCode>
                <c:ptCount val="4"/>
                <c:pt idx="0">
                  <c:v>0.2</c:v>
                </c:pt>
                <c:pt idx="1">
                  <c:v>0.2</c:v>
                </c:pt>
                <c:pt idx="2">
                  <c:v>0.1</c:v>
                </c:pt>
                <c:pt idx="3">
                  <c:v>0.4</c:v>
                </c:pt>
              </c:numCache>
            </c:numRef>
          </c:val>
          <c:extLst>
            <c:ext xmlns:c16="http://schemas.microsoft.com/office/drawing/2014/chart" uri="{C3380CC4-5D6E-409C-BE32-E72D297353CC}">
              <c16:uniqueId val="{00000002-9827-4CD4-9423-77A0A3D7ABC1}"/>
            </c:ext>
          </c:extLst>
        </c:ser>
        <c:ser>
          <c:idx val="3"/>
          <c:order val="3"/>
          <c:tx>
            <c:strRef>
              <c:f>'３、H28子どもの教育環境 (2)'!$E$48</c:f>
              <c:strCache>
                <c:ptCount val="1"/>
                <c:pt idx="0">
                  <c:v>  無回答            </c:v>
                </c:pt>
              </c:strCache>
            </c:strRef>
          </c:tx>
          <c:spPr>
            <a:solidFill>
              <a:schemeClr val="accent4"/>
            </a:solidFill>
            <a:ln>
              <a:noFill/>
            </a:ln>
            <a:effectLst/>
          </c:spPr>
          <c:invertIfNegative val="0"/>
          <c:dLbls>
            <c:dLbl>
              <c:idx val="0"/>
              <c:layout>
                <c:manualLayout>
                  <c:x val="2.6402905566993519E-2"/>
                  <c:y val="-3.47460474319114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C1-48D6-A44C-69FA9DF0C6EF}"/>
                </c:ext>
              </c:extLst>
            </c:dLbl>
            <c:dLbl>
              <c:idx val="1"/>
              <c:layout>
                <c:manualLayout>
                  <c:x val="2.6402905566993734E-2"/>
                  <c:y val="-3.4746047431911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C1-48D6-A44C-69FA9DF0C6EF}"/>
                </c:ext>
              </c:extLst>
            </c:dLbl>
            <c:dLbl>
              <c:idx val="2"/>
              <c:layout>
                <c:manualLayout>
                  <c:x val="2.6402905566993626E-2"/>
                  <c:y val="-3.4746047431911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C1-48D6-A44C-69FA9DF0C6EF}"/>
                </c:ext>
              </c:extLst>
            </c:dLbl>
            <c:dLbl>
              <c:idx val="3"/>
              <c:layout>
                <c:manualLayout>
                  <c:x val="2.3469249392883321E-2"/>
                  <c:y val="-4.16947097364443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C1-48D6-A44C-69FA9DF0C6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(2)'!$E$49:$E$52</c:f>
              <c:numCache>
                <c:formatCode>0.0</c:formatCode>
                <c:ptCount val="4"/>
                <c:pt idx="0">
                  <c:v>0.4</c:v>
                </c:pt>
                <c:pt idx="1">
                  <c:v>0.4</c:v>
                </c:pt>
                <c:pt idx="2">
                  <c:v>0.6</c:v>
                </c:pt>
                <c:pt idx="3">
                  <c:v>0.6</c:v>
                </c:pt>
              </c:numCache>
            </c:numRef>
          </c:val>
          <c:extLst>
            <c:ext xmlns:c16="http://schemas.microsoft.com/office/drawing/2014/chart" uri="{C3380CC4-5D6E-409C-BE32-E72D297353CC}">
              <c16:uniqueId val="{00000003-9827-4CD4-9423-77A0A3D7ABC1}"/>
            </c:ext>
          </c:extLst>
        </c:ser>
        <c:dLbls>
          <c:dLblPos val="ctr"/>
          <c:showLegendKey val="0"/>
          <c:showVal val="1"/>
          <c:showCatName val="0"/>
          <c:showSerName val="0"/>
          <c:showPercent val="0"/>
          <c:showBubbleSize val="0"/>
        </c:dLbls>
        <c:gapWidth val="150"/>
        <c:overlap val="100"/>
        <c:axId val="908603344"/>
        <c:axId val="908602512"/>
      </c:barChart>
      <c:catAx>
        <c:axId val="908603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908602512"/>
        <c:crosses val="autoZero"/>
        <c:auto val="1"/>
        <c:lblAlgn val="ctr"/>
        <c:lblOffset val="100"/>
        <c:noMultiLvlLbl val="0"/>
      </c:catAx>
      <c:valAx>
        <c:axId val="9086025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860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'３、子どもの教育環境'!$B$57</c:f>
              <c:strCache>
                <c:ptCount val="1"/>
                <c:pt idx="0">
                  <c:v>とても期待している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'３、子どもの教育環境'!$B$58:$B$61</c:f>
              <c:numCache>
                <c:formatCode>0.0</c:formatCode>
                <c:ptCount val="4"/>
                <c:pt idx="0">
                  <c:v>27.2</c:v>
                </c:pt>
                <c:pt idx="1">
                  <c:v>21.5</c:v>
                </c:pt>
                <c:pt idx="2">
                  <c:v>20.6</c:v>
                </c:pt>
                <c:pt idx="3">
                  <c:v>20.3</c:v>
                </c:pt>
              </c:numCache>
            </c:numRef>
          </c:val>
          <c:extLst>
            <c:ext xmlns:c16="http://schemas.microsoft.com/office/drawing/2014/chart" uri="{C3380CC4-5D6E-409C-BE32-E72D297353CC}">
              <c16:uniqueId val="{00000000-1730-4860-9F2B-1DDF04C84BFB}"/>
            </c:ext>
          </c:extLst>
        </c:ser>
        <c:ser>
          <c:idx val="1"/>
          <c:order val="1"/>
          <c:tx>
            <c:strRef>
              <c:f>'３、子どもの教育環境'!$C$57</c:f>
              <c:strCache>
                <c:ptCount val="1"/>
                <c:pt idx="0">
                  <c:v>期待している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'３、子どもの教育環境'!$C$58:$C$61</c:f>
              <c:numCache>
                <c:formatCode>0.0</c:formatCode>
                <c:ptCount val="4"/>
                <c:pt idx="0">
                  <c:v>60.5</c:v>
                </c:pt>
                <c:pt idx="1">
                  <c:v>61</c:v>
                </c:pt>
                <c:pt idx="2">
                  <c:v>61.3</c:v>
                </c:pt>
                <c:pt idx="3">
                  <c:v>57.9</c:v>
                </c:pt>
              </c:numCache>
            </c:numRef>
          </c:val>
          <c:extLst>
            <c:ext xmlns:c16="http://schemas.microsoft.com/office/drawing/2014/chart" uri="{C3380CC4-5D6E-409C-BE32-E72D297353CC}">
              <c16:uniqueId val="{00000001-1730-4860-9F2B-1DDF04C84BFB}"/>
            </c:ext>
          </c:extLst>
        </c:ser>
        <c:ser>
          <c:idx val="2"/>
          <c:order val="2"/>
          <c:tx>
            <c:strRef>
              <c:f>'３、子どもの教育環境'!$D$57</c:f>
              <c:strCache>
                <c:ptCount val="1"/>
                <c:pt idx="0">
                  <c:v>あまり期待していない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'３、子どもの教育環境'!$D$58:$D$61</c:f>
              <c:numCache>
                <c:formatCode>0.0</c:formatCode>
                <c:ptCount val="4"/>
                <c:pt idx="0">
                  <c:v>10.1</c:v>
                </c:pt>
                <c:pt idx="1">
                  <c:v>14.2</c:v>
                </c:pt>
                <c:pt idx="2">
                  <c:v>15.2</c:v>
                </c:pt>
                <c:pt idx="3">
                  <c:v>17.3</c:v>
                </c:pt>
              </c:numCache>
            </c:numRef>
          </c:val>
          <c:extLst>
            <c:ext xmlns:c16="http://schemas.microsoft.com/office/drawing/2014/chart" uri="{C3380CC4-5D6E-409C-BE32-E72D297353CC}">
              <c16:uniqueId val="{00000002-1730-4860-9F2B-1DDF04C84BFB}"/>
            </c:ext>
          </c:extLst>
        </c:ser>
        <c:ser>
          <c:idx val="3"/>
          <c:order val="3"/>
          <c:tx>
            <c:strRef>
              <c:f>'３、子どもの教育環境'!$E$57</c:f>
              <c:strCache>
                <c:ptCount val="1"/>
                <c:pt idx="0">
                  <c:v>期待していない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'３、子どもの教育環境'!$E$58:$E$61</c:f>
              <c:numCache>
                <c:formatCode>0.0</c:formatCode>
                <c:ptCount val="4"/>
                <c:pt idx="0">
                  <c:v>1.3</c:v>
                </c:pt>
                <c:pt idx="1">
                  <c:v>2</c:v>
                </c:pt>
                <c:pt idx="2">
                  <c:v>2</c:v>
                </c:pt>
                <c:pt idx="3">
                  <c:v>3</c:v>
                </c:pt>
              </c:numCache>
            </c:numRef>
          </c:val>
          <c:extLst>
            <c:ext xmlns:c16="http://schemas.microsoft.com/office/drawing/2014/chart" uri="{C3380CC4-5D6E-409C-BE32-E72D297353CC}">
              <c16:uniqueId val="{00000003-1730-4860-9F2B-1DDF04C84BFB}"/>
            </c:ext>
          </c:extLst>
        </c:ser>
        <c:ser>
          <c:idx val="4"/>
          <c:order val="4"/>
          <c:tx>
            <c:strRef>
              <c:f>'３、子どもの教育環境'!$F$57</c:f>
              <c:strCache>
                <c:ptCount val="1"/>
                <c:pt idx="0">
                  <c:v>  無回答            </c:v>
                </c:pt>
              </c:strCache>
            </c:strRef>
          </c:tx>
          <c:spPr>
            <a:solidFill>
              <a:schemeClr val="accent5"/>
            </a:solidFill>
            <a:ln>
              <a:noFill/>
            </a:ln>
            <a:effectLst/>
          </c:spPr>
          <c:invertIfNegative val="0"/>
          <c:dLbls>
            <c:dLbl>
              <c:idx val="0"/>
              <c:layout>
                <c:manualLayout>
                  <c:x val="3.024314296267056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48-4902-AC66-54A5D7FC57D9}"/>
                </c:ext>
              </c:extLst>
            </c:dLbl>
            <c:dLbl>
              <c:idx val="1"/>
              <c:layout>
                <c:manualLayout>
                  <c:x val="3.6291771555204695E-2"/>
                  <c:y val="5.12424891422410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48-4902-AC66-54A5D7FC57D9}"/>
                </c:ext>
              </c:extLst>
            </c:dLbl>
            <c:dLbl>
              <c:idx val="2"/>
              <c:layout>
                <c:manualLayout>
                  <c:x val="3.0243142962670562E-2"/>
                  <c:y val="9.394347818436548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48-4902-AC66-54A5D7FC57D9}"/>
                </c:ext>
              </c:extLst>
            </c:dLbl>
            <c:dLbl>
              <c:idx val="3"/>
              <c:layout>
                <c:manualLayout>
                  <c:x val="3.32674572589377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48-4902-AC66-54A5D7FC57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'３、子どもの教育環境'!$F$58:$F$61</c:f>
              <c:numCache>
                <c:formatCode>0.0</c:formatCode>
                <c:ptCount val="4"/>
                <c:pt idx="0">
                  <c:v>1</c:v>
                </c:pt>
                <c:pt idx="1">
                  <c:v>1.3</c:v>
                </c:pt>
                <c:pt idx="2">
                  <c:v>0.9</c:v>
                </c:pt>
                <c:pt idx="3">
                  <c:v>1.5</c:v>
                </c:pt>
              </c:numCache>
            </c:numRef>
          </c:val>
          <c:extLst>
            <c:ext xmlns:c16="http://schemas.microsoft.com/office/drawing/2014/chart" uri="{C3380CC4-5D6E-409C-BE32-E72D297353CC}">
              <c16:uniqueId val="{00000004-1730-4860-9F2B-1DDF04C84BFB}"/>
            </c:ext>
          </c:extLst>
        </c:ser>
        <c:dLbls>
          <c:dLblPos val="ctr"/>
          <c:showLegendKey val="0"/>
          <c:showVal val="1"/>
          <c:showCatName val="0"/>
          <c:showSerName val="0"/>
          <c:showPercent val="0"/>
          <c:showBubbleSize val="0"/>
        </c:dLbls>
        <c:gapWidth val="150"/>
        <c:overlap val="100"/>
        <c:axId val="1247043360"/>
        <c:axId val="1247047936"/>
      </c:barChart>
      <c:catAx>
        <c:axId val="1247043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47047936"/>
        <c:crosses val="autoZero"/>
        <c:auto val="1"/>
        <c:lblAlgn val="ctr"/>
        <c:lblOffset val="100"/>
        <c:noMultiLvlLbl val="0"/>
      </c:catAx>
      <c:valAx>
        <c:axId val="12470479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704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116955879989"/>
          <c:y val="0.1163445863977557"/>
          <c:w val="0.79919187274766468"/>
          <c:h val="0.52859113971238647"/>
        </c:manualLayout>
      </c:layout>
      <c:barChart>
        <c:barDir val="bar"/>
        <c:grouping val="percentStacked"/>
        <c:varyColors val="0"/>
        <c:ser>
          <c:idx val="0"/>
          <c:order val="0"/>
          <c:tx>
            <c:strRef>
              <c:f>'３、子どもの教育環境'!$B$66</c:f>
              <c:strCache>
                <c:ptCount val="1"/>
                <c:pt idx="0">
                  <c:v>中学校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'３、子どもの教育環境'!$B$67:$B$70</c:f>
              <c:numCache>
                <c:formatCode>0.0</c:formatCode>
                <c:ptCount val="4"/>
                <c:pt idx="0">
                  <c:v>0.2</c:v>
                </c:pt>
                <c:pt idx="1">
                  <c:v>0.2</c:v>
                </c:pt>
                <c:pt idx="2">
                  <c:v>0.3</c:v>
                </c:pt>
                <c:pt idx="3">
                  <c:v>0.6</c:v>
                </c:pt>
              </c:numCache>
            </c:numRef>
          </c:val>
          <c:extLst>
            <c:ext xmlns:c16="http://schemas.microsoft.com/office/drawing/2014/chart" uri="{C3380CC4-5D6E-409C-BE32-E72D297353CC}">
              <c16:uniqueId val="{00000000-6E02-4283-8FC7-B254FF5E8B77}"/>
            </c:ext>
          </c:extLst>
        </c:ser>
        <c:ser>
          <c:idx val="1"/>
          <c:order val="1"/>
          <c:tx>
            <c:strRef>
              <c:f>'３、子どもの教育環境'!$C$66</c:f>
              <c:strCache>
                <c:ptCount val="1"/>
                <c:pt idx="0">
                  <c:v>高校                </c:v>
                </c:pt>
              </c:strCache>
            </c:strRef>
          </c:tx>
          <c:spPr>
            <a:solidFill>
              <a:schemeClr val="accent2"/>
            </a:solidFill>
            <a:ln>
              <a:noFill/>
            </a:ln>
            <a:effectLst/>
          </c:spPr>
          <c:invertIfNegative val="0"/>
          <c:dLbls>
            <c:dLbl>
              <c:idx val="0"/>
              <c:layout>
                <c:manualLayout>
                  <c:x val="0"/>
                  <c:y val="6.5198350266636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A9-4623-A870-421FE3C41C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'３、子どもの教育環境'!$C$67:$C$70</c:f>
              <c:numCache>
                <c:formatCode>0.0</c:formatCode>
                <c:ptCount val="4"/>
                <c:pt idx="0">
                  <c:v>5.6</c:v>
                </c:pt>
                <c:pt idx="1">
                  <c:v>12.9</c:v>
                </c:pt>
                <c:pt idx="2">
                  <c:v>17.2</c:v>
                </c:pt>
                <c:pt idx="3">
                  <c:v>20.7</c:v>
                </c:pt>
              </c:numCache>
            </c:numRef>
          </c:val>
          <c:extLst>
            <c:ext xmlns:c16="http://schemas.microsoft.com/office/drawing/2014/chart" uri="{C3380CC4-5D6E-409C-BE32-E72D297353CC}">
              <c16:uniqueId val="{00000001-6E02-4283-8FC7-B254FF5E8B77}"/>
            </c:ext>
          </c:extLst>
        </c:ser>
        <c:ser>
          <c:idx val="2"/>
          <c:order val="2"/>
          <c:tx>
            <c:strRef>
              <c:f>'３、子どもの教育環境'!$D$66</c:f>
              <c:strCache>
                <c:ptCount val="1"/>
                <c:pt idx="0">
                  <c:v>短期大学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'３、子どもの教育環境'!$D$67:$D$70</c:f>
              <c:numCache>
                <c:formatCode>0.0</c:formatCode>
                <c:ptCount val="4"/>
                <c:pt idx="0">
                  <c:v>1.2</c:v>
                </c:pt>
                <c:pt idx="1">
                  <c:v>2.1</c:v>
                </c:pt>
                <c:pt idx="2">
                  <c:v>1.5</c:v>
                </c:pt>
                <c:pt idx="3">
                  <c:v>2.2000000000000002</c:v>
                </c:pt>
              </c:numCache>
            </c:numRef>
          </c:val>
          <c:extLst>
            <c:ext xmlns:c16="http://schemas.microsoft.com/office/drawing/2014/chart" uri="{C3380CC4-5D6E-409C-BE32-E72D297353CC}">
              <c16:uniqueId val="{00000002-6E02-4283-8FC7-B254FF5E8B77}"/>
            </c:ext>
          </c:extLst>
        </c:ser>
        <c:ser>
          <c:idx val="3"/>
          <c:order val="3"/>
          <c:tx>
            <c:strRef>
              <c:f>'３、子どもの教育環境'!$E$66</c:f>
              <c:strCache>
                <c:ptCount val="1"/>
                <c:pt idx="0">
                  <c:v>大学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'３、子どもの教育環境'!$E$67:$E$70</c:f>
              <c:numCache>
                <c:formatCode>0.0</c:formatCode>
                <c:ptCount val="4"/>
                <c:pt idx="0">
                  <c:v>71.599999999999994</c:v>
                </c:pt>
                <c:pt idx="1">
                  <c:v>57.7</c:v>
                </c:pt>
                <c:pt idx="2">
                  <c:v>49.7</c:v>
                </c:pt>
                <c:pt idx="3">
                  <c:v>47.5</c:v>
                </c:pt>
              </c:numCache>
            </c:numRef>
          </c:val>
          <c:extLst>
            <c:ext xmlns:c16="http://schemas.microsoft.com/office/drawing/2014/chart" uri="{C3380CC4-5D6E-409C-BE32-E72D297353CC}">
              <c16:uniqueId val="{00000003-6E02-4283-8FC7-B254FF5E8B77}"/>
            </c:ext>
          </c:extLst>
        </c:ser>
        <c:ser>
          <c:idx val="4"/>
          <c:order val="4"/>
          <c:tx>
            <c:strRef>
              <c:f>'３、子どもの教育環境'!$F$66</c:f>
              <c:strCache>
                <c:ptCount val="1"/>
                <c:pt idx="0">
                  <c:v>大学院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'３、子どもの教育環境'!$F$67:$F$70</c:f>
              <c:numCache>
                <c:formatCode>0.0</c:formatCode>
                <c:ptCount val="4"/>
                <c:pt idx="0">
                  <c:v>2.6</c:v>
                </c:pt>
                <c:pt idx="1">
                  <c:v>1.4</c:v>
                </c:pt>
                <c:pt idx="2">
                  <c:v>1.8</c:v>
                </c:pt>
                <c:pt idx="3">
                  <c:v>1.1000000000000001</c:v>
                </c:pt>
              </c:numCache>
            </c:numRef>
          </c:val>
          <c:extLst>
            <c:ext xmlns:c16="http://schemas.microsoft.com/office/drawing/2014/chart" uri="{C3380CC4-5D6E-409C-BE32-E72D297353CC}">
              <c16:uniqueId val="{00000004-6E02-4283-8FC7-B254FF5E8B77}"/>
            </c:ext>
          </c:extLst>
        </c:ser>
        <c:ser>
          <c:idx val="5"/>
          <c:order val="5"/>
          <c:tx>
            <c:strRef>
              <c:f>'３、子どもの教育環境'!$G$66</c:f>
              <c:strCache>
                <c:ptCount val="1"/>
                <c:pt idx="0">
                  <c:v>留学                </c:v>
                </c:pt>
              </c:strCache>
            </c:strRef>
          </c:tx>
          <c:spPr>
            <a:solidFill>
              <a:schemeClr val="accent6"/>
            </a:solidFill>
            <a:ln>
              <a:noFill/>
            </a:ln>
            <a:effectLst/>
          </c:spPr>
          <c:invertIfNegative val="0"/>
          <c:dLbls>
            <c:dLbl>
              <c:idx val="0"/>
              <c:layout>
                <c:manualLayout>
                  <c:x val="-2.9080857147961263E-3"/>
                  <c:y val="6.51979553668461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A9-4623-A870-421FE3C41C55}"/>
                </c:ext>
              </c:extLst>
            </c:dLbl>
            <c:dLbl>
              <c:idx val="1"/>
              <c:layout>
                <c:manualLayout>
                  <c:x val="-1.0662857776009146E-16"/>
                  <c:y val="4.51374409229913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A9-4623-A870-421FE3C41C55}"/>
                </c:ext>
              </c:extLst>
            </c:dLbl>
            <c:dLbl>
              <c:idx val="2"/>
              <c:layout>
                <c:manualLayout>
                  <c:x val="0"/>
                  <c:y val="4.01218186872899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A9-4623-A870-421FE3C41C55}"/>
                </c:ext>
              </c:extLst>
            </c:dLbl>
            <c:dLbl>
              <c:idx val="3"/>
              <c:layout>
                <c:manualLayout>
                  <c:x val="-5.8161714295920392E-3"/>
                  <c:y val="5.0152273359112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A9-4623-A870-421FE3C41C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'３、子どもの教育環境'!$G$67:$G$70</c:f>
              <c:numCache>
                <c:formatCode>0.0</c:formatCode>
                <c:ptCount val="4"/>
                <c:pt idx="0">
                  <c:v>3.3</c:v>
                </c:pt>
                <c:pt idx="1">
                  <c:v>2.5</c:v>
                </c:pt>
                <c:pt idx="2">
                  <c:v>2.9</c:v>
                </c:pt>
                <c:pt idx="3">
                  <c:v>2.4</c:v>
                </c:pt>
              </c:numCache>
            </c:numRef>
          </c:val>
          <c:extLst>
            <c:ext xmlns:c16="http://schemas.microsoft.com/office/drawing/2014/chart" uri="{C3380CC4-5D6E-409C-BE32-E72D297353CC}">
              <c16:uniqueId val="{00000005-6E02-4283-8FC7-B254FF5E8B77}"/>
            </c:ext>
          </c:extLst>
        </c:ser>
        <c:ser>
          <c:idx val="6"/>
          <c:order val="6"/>
          <c:tx>
            <c:strRef>
              <c:f>'３、子どもの教育環境'!$H$66</c:f>
              <c:strCache>
                <c:ptCount val="1"/>
                <c:pt idx="0">
                  <c:v>専門学校・高等専門学校                  </c:v>
                </c:pt>
              </c:strCache>
            </c:strRef>
          </c:tx>
          <c:spPr>
            <a:solidFill>
              <a:schemeClr val="accent1">
                <a:lumMod val="60000"/>
              </a:schemeClr>
            </a:solidFill>
            <a:ln>
              <a:noFill/>
            </a:ln>
            <a:effectLst/>
          </c:spPr>
          <c:invertIfNegative val="0"/>
          <c:dLbls>
            <c:dLbl>
              <c:idx val="0"/>
              <c:layout>
                <c:manualLayout>
                  <c:x val="5.8161714295920392E-3"/>
                  <c:y val="-4.51366511234108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D1-49FF-AD68-98CAAB6468B1}"/>
                </c:ext>
              </c:extLst>
            </c:dLbl>
            <c:dLbl>
              <c:idx val="1"/>
              <c:layout>
                <c:manualLayout>
                  <c:x val="-1.0662857776009146E-16"/>
                  <c:y val="-5.516769814491874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0571610580302781E-2"/>
                      <c:h val="8.0168606414436266E-2"/>
                    </c:manualLayout>
                  </c15:layout>
                </c:ext>
                <c:ext xmlns:c16="http://schemas.microsoft.com/office/drawing/2014/chart" uri="{C3380CC4-5D6E-409C-BE32-E72D297353CC}">
                  <c16:uniqueId val="{00000001-08D1-49FF-AD68-98CAAB6468B1}"/>
                </c:ext>
              </c:extLst>
            </c:dLbl>
            <c:dLbl>
              <c:idx val="2"/>
              <c:layout>
                <c:manualLayout>
                  <c:x val="0"/>
                  <c:y val="-5.0152273359112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D1-49FF-AD68-98CAAB6468B1}"/>
                </c:ext>
              </c:extLst>
            </c:dLbl>
            <c:dLbl>
              <c:idx val="3"/>
              <c:layout>
                <c:manualLayout>
                  <c:x val="0"/>
                  <c:y val="-5.5167500695023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D1-49FF-AD68-98CAAB6468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'３、子どもの教育環境'!$H$67:$H$70</c:f>
              <c:numCache>
                <c:formatCode>0.0</c:formatCode>
                <c:ptCount val="4"/>
                <c:pt idx="0">
                  <c:v>5.5</c:v>
                </c:pt>
                <c:pt idx="1">
                  <c:v>9.1</c:v>
                </c:pt>
                <c:pt idx="2">
                  <c:v>10.8</c:v>
                </c:pt>
                <c:pt idx="3">
                  <c:v>10.8</c:v>
                </c:pt>
              </c:numCache>
            </c:numRef>
          </c:val>
          <c:extLst>
            <c:ext xmlns:c16="http://schemas.microsoft.com/office/drawing/2014/chart" uri="{C3380CC4-5D6E-409C-BE32-E72D297353CC}">
              <c16:uniqueId val="{00000006-6E02-4283-8FC7-B254FF5E8B77}"/>
            </c:ext>
          </c:extLst>
        </c:ser>
        <c:ser>
          <c:idx val="7"/>
          <c:order val="7"/>
          <c:tx>
            <c:strRef>
              <c:f>'３、子どもの教育環境'!$I$66</c:f>
              <c:strCache>
                <c:ptCount val="1"/>
                <c:pt idx="0">
                  <c:v>考えたことがない    </c:v>
                </c:pt>
              </c:strCache>
            </c:strRef>
          </c:tx>
          <c:spPr>
            <a:solidFill>
              <a:schemeClr val="accent2">
                <a:lumMod val="60000"/>
              </a:schemeClr>
            </a:solidFill>
            <a:ln>
              <a:noFill/>
            </a:ln>
            <a:effectLst/>
          </c:spPr>
          <c:invertIfNegative val="0"/>
          <c:dLbls>
            <c:dLbl>
              <c:idx val="0"/>
              <c:layout>
                <c:manualLayout>
                  <c:x val="5.8161714295920392E-3"/>
                  <c:y val="5.51678955948138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A9-4623-A870-421FE3C41C55}"/>
                </c:ext>
              </c:extLst>
            </c:dLbl>
            <c:dLbl>
              <c:idx val="1"/>
              <c:layout>
                <c:manualLayout>
                  <c:x val="8.724257144388058E-3"/>
                  <c:y val="4.01226084868703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D1-49FF-AD68-98CAAB6468B1}"/>
                </c:ext>
              </c:extLst>
            </c:dLbl>
            <c:dLbl>
              <c:idx val="2"/>
              <c:layout>
                <c:manualLayout>
                  <c:x val="1.1632342859184078E-2"/>
                  <c:y val="5.0152273359112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D1-49FF-AD68-98CAAB6468B1}"/>
                </c:ext>
              </c:extLst>
            </c:dLbl>
            <c:dLbl>
              <c:idx val="3"/>
              <c:layout>
                <c:manualLayout>
                  <c:x val="8.7242571443879521E-3"/>
                  <c:y val="5.0152273359112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D1-49FF-AD68-98CAAB6468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'３、子どもの教育環境'!$I$67:$I$70</c:f>
              <c:numCache>
                <c:formatCode>0.0</c:formatCode>
                <c:ptCount val="4"/>
                <c:pt idx="0">
                  <c:v>1.2</c:v>
                </c:pt>
                <c:pt idx="1">
                  <c:v>2</c:v>
                </c:pt>
                <c:pt idx="2">
                  <c:v>1.9</c:v>
                </c:pt>
                <c:pt idx="3">
                  <c:v>2.7</c:v>
                </c:pt>
              </c:numCache>
            </c:numRef>
          </c:val>
          <c:extLst>
            <c:ext xmlns:c16="http://schemas.microsoft.com/office/drawing/2014/chart" uri="{C3380CC4-5D6E-409C-BE32-E72D297353CC}">
              <c16:uniqueId val="{00000007-6E02-4283-8FC7-B254FF5E8B77}"/>
            </c:ext>
          </c:extLst>
        </c:ser>
        <c:ser>
          <c:idx val="8"/>
          <c:order val="8"/>
          <c:tx>
            <c:strRef>
              <c:f>'３、子どもの教育環境'!$J$66</c:f>
              <c:strCache>
                <c:ptCount val="1"/>
                <c:pt idx="0">
                  <c:v>わからない          </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'３、子どもの教育環境'!$J$67:$J$70</c:f>
              <c:numCache>
                <c:formatCode>0.0</c:formatCode>
                <c:ptCount val="4"/>
                <c:pt idx="0">
                  <c:v>8.1</c:v>
                </c:pt>
                <c:pt idx="1">
                  <c:v>11</c:v>
                </c:pt>
                <c:pt idx="2">
                  <c:v>12.9</c:v>
                </c:pt>
                <c:pt idx="3">
                  <c:v>10.9</c:v>
                </c:pt>
              </c:numCache>
            </c:numRef>
          </c:val>
          <c:extLst>
            <c:ext xmlns:c16="http://schemas.microsoft.com/office/drawing/2014/chart" uri="{C3380CC4-5D6E-409C-BE32-E72D297353CC}">
              <c16:uniqueId val="{00000008-6E02-4283-8FC7-B254FF5E8B77}"/>
            </c:ext>
          </c:extLst>
        </c:ser>
        <c:ser>
          <c:idx val="9"/>
          <c:order val="9"/>
          <c:tx>
            <c:strRef>
              <c:f>'３、子どもの教育環境'!$K$66</c:f>
              <c:strCache>
                <c:ptCount val="1"/>
                <c:pt idx="0">
                  <c:v>  無回答            </c:v>
                </c:pt>
              </c:strCache>
            </c:strRef>
          </c:tx>
          <c:spPr>
            <a:solidFill>
              <a:schemeClr val="accent4">
                <a:lumMod val="60000"/>
              </a:schemeClr>
            </a:solidFill>
            <a:ln>
              <a:noFill/>
            </a:ln>
            <a:effectLst/>
          </c:spPr>
          <c:invertIfNegative val="0"/>
          <c:dLbls>
            <c:dLbl>
              <c:idx val="0"/>
              <c:layout>
                <c:manualLayout>
                  <c:x val="2.908085714796009E-2"/>
                  <c:y val="3.948997902292314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A9-4623-A870-421FE3C41C55}"/>
                </c:ext>
              </c:extLst>
            </c:dLbl>
            <c:dLbl>
              <c:idx val="1"/>
              <c:layout>
                <c:manualLayout>
                  <c:x val="2.90808571479603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D1-49FF-AD68-98CAAB6468B1}"/>
                </c:ext>
              </c:extLst>
            </c:dLbl>
            <c:dLbl>
              <c:idx val="2"/>
              <c:layout>
                <c:manualLayout>
                  <c:x val="2.908085714796009E-2"/>
                  <c:y val="5.01522733591123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D1-49FF-AD68-98CAAB6468B1}"/>
                </c:ext>
              </c:extLst>
            </c:dLbl>
            <c:dLbl>
              <c:idx val="3"/>
              <c:layout>
                <c:manualLayout>
                  <c:x val="2.90808571479603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D1-49FF-AD68-98CAAB6468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'３、子どもの教育環境'!$K$67:$K$70</c:f>
              <c:numCache>
                <c:formatCode>0.0</c:formatCode>
                <c:ptCount val="4"/>
                <c:pt idx="0">
                  <c:v>0.7</c:v>
                </c:pt>
                <c:pt idx="1">
                  <c:v>1.1000000000000001</c:v>
                </c:pt>
                <c:pt idx="2">
                  <c:v>0.9</c:v>
                </c:pt>
                <c:pt idx="3">
                  <c:v>1.1000000000000001</c:v>
                </c:pt>
              </c:numCache>
            </c:numRef>
          </c:val>
          <c:extLst>
            <c:ext xmlns:c16="http://schemas.microsoft.com/office/drawing/2014/chart" uri="{C3380CC4-5D6E-409C-BE32-E72D297353CC}">
              <c16:uniqueId val="{00000009-6E02-4283-8FC7-B254FF5E8B77}"/>
            </c:ext>
          </c:extLst>
        </c:ser>
        <c:dLbls>
          <c:dLblPos val="ctr"/>
          <c:showLegendKey val="0"/>
          <c:showVal val="1"/>
          <c:showCatName val="0"/>
          <c:showSerName val="0"/>
          <c:showPercent val="0"/>
          <c:showBubbleSize val="0"/>
        </c:dLbls>
        <c:gapWidth val="150"/>
        <c:overlap val="100"/>
        <c:axId val="1082550656"/>
        <c:axId val="1082553984"/>
      </c:barChart>
      <c:catAx>
        <c:axId val="108255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2553984"/>
        <c:crosses val="autoZero"/>
        <c:auto val="1"/>
        <c:lblAlgn val="ctr"/>
        <c:lblOffset val="100"/>
        <c:noMultiLvlLbl val="0"/>
      </c:catAx>
      <c:valAx>
        <c:axId val="10825539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2550656"/>
        <c:crosses val="autoZero"/>
        <c:crossBetween val="between"/>
      </c:valAx>
      <c:spPr>
        <a:noFill/>
        <a:ln>
          <a:noFill/>
        </a:ln>
        <a:effectLst/>
      </c:spPr>
    </c:plotArea>
    <c:legend>
      <c:legendPos val="b"/>
      <c:layout>
        <c:manualLayout>
          <c:xMode val="edge"/>
          <c:yMode val="edge"/>
          <c:x val="3.4412775153515915E-2"/>
          <c:y val="0.71779938386461262"/>
          <c:w val="0.94857789672604487"/>
          <c:h val="0.2411066898843233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57119101456505"/>
          <c:y val="0.10917560041058783"/>
          <c:w val="0.77482195288397104"/>
          <c:h val="0.64413078037627336"/>
        </c:manualLayout>
      </c:layout>
      <c:barChart>
        <c:barDir val="bar"/>
        <c:grouping val="percentStacked"/>
        <c:varyColors val="0"/>
        <c:ser>
          <c:idx val="0"/>
          <c:order val="0"/>
          <c:tx>
            <c:strRef>
              <c:f>'３、H28子どもの教育環境 (2)'!$B$57</c:f>
              <c:strCache>
                <c:ptCount val="1"/>
                <c:pt idx="0">
                  <c:v>とても期待している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(2)'!$B$58:$B$61</c:f>
              <c:numCache>
                <c:formatCode>0.0</c:formatCode>
                <c:ptCount val="4"/>
                <c:pt idx="0">
                  <c:v>25.4</c:v>
                </c:pt>
                <c:pt idx="1">
                  <c:v>18.899999999999999</c:v>
                </c:pt>
                <c:pt idx="2">
                  <c:v>19.600000000000001</c:v>
                </c:pt>
                <c:pt idx="3">
                  <c:v>18.600000000000001</c:v>
                </c:pt>
              </c:numCache>
            </c:numRef>
          </c:val>
          <c:extLst>
            <c:ext xmlns:c16="http://schemas.microsoft.com/office/drawing/2014/chart" uri="{C3380CC4-5D6E-409C-BE32-E72D297353CC}">
              <c16:uniqueId val="{00000000-3F9C-40D0-84D1-839F7EB7C5ED}"/>
            </c:ext>
          </c:extLst>
        </c:ser>
        <c:ser>
          <c:idx val="1"/>
          <c:order val="1"/>
          <c:tx>
            <c:strRef>
              <c:f>'３、H28子どもの教育環境 (2)'!$C$57</c:f>
              <c:strCache>
                <c:ptCount val="1"/>
                <c:pt idx="0">
                  <c:v>期待している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(2)'!$C$58:$C$61</c:f>
              <c:numCache>
                <c:formatCode>0.0</c:formatCode>
                <c:ptCount val="4"/>
                <c:pt idx="0">
                  <c:v>64.099999999999994</c:v>
                </c:pt>
                <c:pt idx="1">
                  <c:v>65</c:v>
                </c:pt>
                <c:pt idx="2">
                  <c:v>62.3</c:v>
                </c:pt>
                <c:pt idx="3">
                  <c:v>61.1</c:v>
                </c:pt>
              </c:numCache>
            </c:numRef>
          </c:val>
          <c:extLst>
            <c:ext xmlns:c16="http://schemas.microsoft.com/office/drawing/2014/chart" uri="{C3380CC4-5D6E-409C-BE32-E72D297353CC}">
              <c16:uniqueId val="{00000001-3F9C-40D0-84D1-839F7EB7C5ED}"/>
            </c:ext>
          </c:extLst>
        </c:ser>
        <c:ser>
          <c:idx val="2"/>
          <c:order val="2"/>
          <c:tx>
            <c:strRef>
              <c:f>'３、H28子どもの教育環境 (2)'!$D$57</c:f>
              <c:strCache>
                <c:ptCount val="1"/>
                <c:pt idx="0">
                  <c:v>あまり期待していない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(2)'!$D$58:$D$61</c:f>
              <c:numCache>
                <c:formatCode>0.0</c:formatCode>
                <c:ptCount val="4"/>
                <c:pt idx="0">
                  <c:v>9.1999999999999993</c:v>
                </c:pt>
                <c:pt idx="1">
                  <c:v>14.2</c:v>
                </c:pt>
                <c:pt idx="2">
                  <c:v>15.9</c:v>
                </c:pt>
                <c:pt idx="3">
                  <c:v>17.3</c:v>
                </c:pt>
              </c:numCache>
            </c:numRef>
          </c:val>
          <c:extLst>
            <c:ext xmlns:c16="http://schemas.microsoft.com/office/drawing/2014/chart" uri="{C3380CC4-5D6E-409C-BE32-E72D297353CC}">
              <c16:uniqueId val="{00000002-3F9C-40D0-84D1-839F7EB7C5ED}"/>
            </c:ext>
          </c:extLst>
        </c:ser>
        <c:ser>
          <c:idx val="3"/>
          <c:order val="3"/>
          <c:tx>
            <c:strRef>
              <c:f>'３、H28子どもの教育環境 (2)'!$E$57</c:f>
              <c:strCache>
                <c:ptCount val="1"/>
                <c:pt idx="0">
                  <c:v>期待していない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(2)'!$E$58:$E$61</c:f>
              <c:numCache>
                <c:formatCode>0.0</c:formatCode>
                <c:ptCount val="4"/>
                <c:pt idx="0">
                  <c:v>0.9</c:v>
                </c:pt>
                <c:pt idx="1">
                  <c:v>1.3</c:v>
                </c:pt>
                <c:pt idx="2">
                  <c:v>1.4</c:v>
                </c:pt>
                <c:pt idx="3">
                  <c:v>2.2000000000000002</c:v>
                </c:pt>
              </c:numCache>
            </c:numRef>
          </c:val>
          <c:extLst>
            <c:ext xmlns:c16="http://schemas.microsoft.com/office/drawing/2014/chart" uri="{C3380CC4-5D6E-409C-BE32-E72D297353CC}">
              <c16:uniqueId val="{00000003-3F9C-40D0-84D1-839F7EB7C5ED}"/>
            </c:ext>
          </c:extLst>
        </c:ser>
        <c:ser>
          <c:idx val="4"/>
          <c:order val="4"/>
          <c:tx>
            <c:strRef>
              <c:f>'３、H28子どもの教育環境 (2)'!$F$57</c:f>
              <c:strCache>
                <c:ptCount val="1"/>
                <c:pt idx="0">
                  <c:v>  無回答            </c:v>
                </c:pt>
              </c:strCache>
            </c:strRef>
          </c:tx>
          <c:spPr>
            <a:solidFill>
              <a:schemeClr val="accent5"/>
            </a:solidFill>
            <a:ln>
              <a:noFill/>
            </a:ln>
            <a:effectLst/>
          </c:spPr>
          <c:invertIfNegative val="0"/>
          <c:dLbls>
            <c:dLbl>
              <c:idx val="0"/>
              <c:layout>
                <c:manualLayout>
                  <c:x val="3.06150312133061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F7-4C6A-B8A3-E1F7552A03A3}"/>
                </c:ext>
              </c:extLst>
            </c:dLbl>
            <c:dLbl>
              <c:idx val="1"/>
              <c:layout>
                <c:manualLayout>
                  <c:x val="3.3398215869061464E-2"/>
                  <c:y val="3.705666334391918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F7-4C6A-B8A3-E1F7552A03A3}"/>
                </c:ext>
              </c:extLst>
            </c:dLbl>
            <c:dLbl>
              <c:idx val="2"/>
              <c:layout>
                <c:manualLayout>
                  <c:x val="3.06150312133063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F7-4C6A-B8A3-E1F7552A03A3}"/>
                </c:ext>
              </c:extLst>
            </c:dLbl>
            <c:dLbl>
              <c:idx val="3"/>
              <c:layout>
                <c:manualLayout>
                  <c:x val="3.3398215869061464E-2"/>
                  <c:y val="-4.70619624467765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F7-4C6A-B8A3-E1F7552A03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(2)'!$F$58:$F$61</c:f>
              <c:numCache>
                <c:formatCode>0.0</c:formatCode>
                <c:ptCount val="4"/>
                <c:pt idx="0">
                  <c:v>0.4</c:v>
                </c:pt>
                <c:pt idx="1">
                  <c:v>0.6</c:v>
                </c:pt>
                <c:pt idx="2">
                  <c:v>0.8</c:v>
                </c:pt>
                <c:pt idx="3">
                  <c:v>0.8</c:v>
                </c:pt>
              </c:numCache>
            </c:numRef>
          </c:val>
          <c:extLst>
            <c:ext xmlns:c16="http://schemas.microsoft.com/office/drawing/2014/chart" uri="{C3380CC4-5D6E-409C-BE32-E72D297353CC}">
              <c16:uniqueId val="{00000004-3F9C-40D0-84D1-839F7EB7C5ED}"/>
            </c:ext>
          </c:extLst>
        </c:ser>
        <c:dLbls>
          <c:dLblPos val="ctr"/>
          <c:showLegendKey val="0"/>
          <c:showVal val="1"/>
          <c:showCatName val="0"/>
          <c:showSerName val="0"/>
          <c:showPercent val="0"/>
          <c:showBubbleSize val="0"/>
        </c:dLbls>
        <c:gapWidth val="150"/>
        <c:overlap val="100"/>
        <c:axId val="1247043360"/>
        <c:axId val="1247047936"/>
      </c:barChart>
      <c:catAx>
        <c:axId val="1247043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47047936"/>
        <c:crosses val="autoZero"/>
        <c:auto val="1"/>
        <c:lblAlgn val="ctr"/>
        <c:lblOffset val="100"/>
        <c:noMultiLvlLbl val="0"/>
      </c:catAx>
      <c:valAx>
        <c:axId val="12470479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7043360"/>
        <c:crosses val="autoZero"/>
        <c:crossBetween val="between"/>
      </c:valAx>
      <c:spPr>
        <a:noFill/>
        <a:ln>
          <a:noFill/>
        </a:ln>
        <a:effectLst/>
      </c:spPr>
    </c:plotArea>
    <c:legend>
      <c:legendPos val="b"/>
      <c:layout>
        <c:manualLayout>
          <c:xMode val="edge"/>
          <c:yMode val="edge"/>
          <c:x val="6.9898477313100379E-2"/>
          <c:y val="0.79566214698896098"/>
          <c:w val="0.88246830347144201"/>
          <c:h val="0.1761006755429727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66240243536856"/>
          <c:y val="0.10770000690904877"/>
          <c:w val="0.77064312131820256"/>
          <c:h val="0.55433235741496301"/>
        </c:manualLayout>
      </c:layout>
      <c:barChart>
        <c:barDir val="bar"/>
        <c:grouping val="percentStacked"/>
        <c:varyColors val="0"/>
        <c:ser>
          <c:idx val="0"/>
          <c:order val="0"/>
          <c:tx>
            <c:strRef>
              <c:f>'３、H28子どもの教育環境 (2)'!$B$66</c:f>
              <c:strCache>
                <c:ptCount val="1"/>
                <c:pt idx="0">
                  <c:v>中学校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(2)'!$B$67:$B$70</c:f>
              <c:numCache>
                <c:formatCode>0.0</c:formatCode>
                <c:ptCount val="4"/>
                <c:pt idx="0">
                  <c:v>0.1</c:v>
                </c:pt>
                <c:pt idx="1">
                  <c:v>0.2</c:v>
                </c:pt>
                <c:pt idx="2">
                  <c:v>0.4</c:v>
                </c:pt>
                <c:pt idx="3">
                  <c:v>0.3</c:v>
                </c:pt>
              </c:numCache>
            </c:numRef>
          </c:val>
          <c:extLst>
            <c:ext xmlns:c16="http://schemas.microsoft.com/office/drawing/2014/chart" uri="{C3380CC4-5D6E-409C-BE32-E72D297353CC}">
              <c16:uniqueId val="{00000000-987E-4C11-AA36-505A506F6A47}"/>
            </c:ext>
          </c:extLst>
        </c:ser>
        <c:ser>
          <c:idx val="1"/>
          <c:order val="1"/>
          <c:tx>
            <c:strRef>
              <c:f>'３、H28子どもの教育環境 (2)'!$C$66</c:f>
              <c:strCache>
                <c:ptCount val="1"/>
                <c:pt idx="0">
                  <c:v>高校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(2)'!$C$67:$C$70</c:f>
              <c:numCache>
                <c:formatCode>0.0</c:formatCode>
                <c:ptCount val="4"/>
                <c:pt idx="0">
                  <c:v>7.7</c:v>
                </c:pt>
                <c:pt idx="1">
                  <c:v>18.899999999999999</c:v>
                </c:pt>
                <c:pt idx="2">
                  <c:v>26.6</c:v>
                </c:pt>
                <c:pt idx="3">
                  <c:v>31.4</c:v>
                </c:pt>
              </c:numCache>
            </c:numRef>
          </c:val>
          <c:extLst>
            <c:ext xmlns:c16="http://schemas.microsoft.com/office/drawing/2014/chart" uri="{C3380CC4-5D6E-409C-BE32-E72D297353CC}">
              <c16:uniqueId val="{00000001-987E-4C11-AA36-505A506F6A47}"/>
            </c:ext>
          </c:extLst>
        </c:ser>
        <c:ser>
          <c:idx val="2"/>
          <c:order val="2"/>
          <c:tx>
            <c:strRef>
              <c:f>'３、H28子どもの教育環境 (2)'!$D$66</c:f>
              <c:strCache>
                <c:ptCount val="1"/>
                <c:pt idx="0">
                  <c:v>大学・短期大学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(2)'!$D$67:$D$70</c:f>
              <c:numCache>
                <c:formatCode>0.0</c:formatCode>
                <c:ptCount val="4"/>
                <c:pt idx="0">
                  <c:v>74.5</c:v>
                </c:pt>
                <c:pt idx="1">
                  <c:v>59.1</c:v>
                </c:pt>
                <c:pt idx="2">
                  <c:v>50.8</c:v>
                </c:pt>
                <c:pt idx="3">
                  <c:v>45.7</c:v>
                </c:pt>
              </c:numCache>
            </c:numRef>
          </c:val>
          <c:extLst>
            <c:ext xmlns:c16="http://schemas.microsoft.com/office/drawing/2014/chart" uri="{C3380CC4-5D6E-409C-BE32-E72D297353CC}">
              <c16:uniqueId val="{00000002-987E-4C11-AA36-505A506F6A47}"/>
            </c:ext>
          </c:extLst>
        </c:ser>
        <c:ser>
          <c:idx val="3"/>
          <c:order val="3"/>
          <c:tx>
            <c:strRef>
              <c:f>'３、H28子どもの教育環境 (2)'!$E$66</c:f>
              <c:strCache>
                <c:ptCount val="1"/>
                <c:pt idx="0">
                  <c:v>大学院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(2)'!$E$67:$E$70</c:f>
              <c:numCache>
                <c:formatCode>0.0</c:formatCode>
                <c:ptCount val="4"/>
                <c:pt idx="0">
                  <c:v>2.7</c:v>
                </c:pt>
                <c:pt idx="1">
                  <c:v>0.9</c:v>
                </c:pt>
                <c:pt idx="2">
                  <c:v>1.1000000000000001</c:v>
                </c:pt>
                <c:pt idx="3">
                  <c:v>1.1000000000000001</c:v>
                </c:pt>
              </c:numCache>
            </c:numRef>
          </c:val>
          <c:extLst>
            <c:ext xmlns:c16="http://schemas.microsoft.com/office/drawing/2014/chart" uri="{C3380CC4-5D6E-409C-BE32-E72D297353CC}">
              <c16:uniqueId val="{00000003-987E-4C11-AA36-505A506F6A47}"/>
            </c:ext>
          </c:extLst>
        </c:ser>
        <c:ser>
          <c:idx val="4"/>
          <c:order val="4"/>
          <c:tx>
            <c:strRef>
              <c:f>'３、H28子どもの教育環境 (2)'!$F$66</c:f>
              <c:strCache>
                <c:ptCount val="1"/>
                <c:pt idx="0">
                  <c:v>留学                </c:v>
                </c:pt>
              </c:strCache>
            </c:strRef>
          </c:tx>
          <c:spPr>
            <a:solidFill>
              <a:schemeClr val="accent5"/>
            </a:solidFill>
            <a:ln>
              <a:noFill/>
            </a:ln>
            <a:effectLst/>
          </c:spPr>
          <c:invertIfNegative val="0"/>
          <c:dLbls>
            <c:dLbl>
              <c:idx val="0"/>
              <c:layout>
                <c:manualLayout>
                  <c:x val="1.0394273886278022E-16"/>
                  <c:y val="6.49962365789899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A7-45CF-80E7-9C533AE6794B}"/>
                </c:ext>
              </c:extLst>
            </c:dLbl>
            <c:dLbl>
              <c:idx val="1"/>
              <c:layout>
                <c:manualLayout>
                  <c:x val="-2.8348347168591637E-3"/>
                  <c:y val="4.64258832707071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A7-45CF-80E7-9C533AE6794B}"/>
                </c:ext>
              </c:extLst>
            </c:dLbl>
            <c:dLbl>
              <c:idx val="2"/>
              <c:layout>
                <c:manualLayout>
                  <c:x val="-2.8348347168592677E-3"/>
                  <c:y val="4.64258832707071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7-45CF-80E7-9C533AE6794B}"/>
                </c:ext>
              </c:extLst>
            </c:dLbl>
            <c:dLbl>
              <c:idx val="3"/>
              <c:layout>
                <c:manualLayout>
                  <c:x val="2.83483471685906E-3"/>
                  <c:y val="6.49966021371260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A7-45CF-80E7-9C533AE679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(2)'!$F$67:$F$70</c:f>
              <c:numCache>
                <c:formatCode>0.0</c:formatCode>
                <c:ptCount val="4"/>
                <c:pt idx="0">
                  <c:v>3.2</c:v>
                </c:pt>
                <c:pt idx="1">
                  <c:v>2.2000000000000002</c:v>
                </c:pt>
                <c:pt idx="2">
                  <c:v>2.4</c:v>
                </c:pt>
                <c:pt idx="3">
                  <c:v>2.2999999999999998</c:v>
                </c:pt>
              </c:numCache>
            </c:numRef>
          </c:val>
          <c:extLst>
            <c:ext xmlns:c16="http://schemas.microsoft.com/office/drawing/2014/chart" uri="{C3380CC4-5D6E-409C-BE32-E72D297353CC}">
              <c16:uniqueId val="{00000004-987E-4C11-AA36-505A506F6A47}"/>
            </c:ext>
          </c:extLst>
        </c:ser>
        <c:ser>
          <c:idx val="5"/>
          <c:order val="5"/>
          <c:tx>
            <c:strRef>
              <c:f>'３、H28子どもの教育環境 (2)'!$G$66</c:f>
              <c:strCache>
                <c:ptCount val="1"/>
                <c:pt idx="0">
                  <c:v>専門学校・高等専門学校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(2)'!$G$67:$G$70</c:f>
              <c:numCache>
                <c:formatCode>0.0</c:formatCode>
                <c:ptCount val="4"/>
                <c:pt idx="0">
                  <c:v>5.0999999999999996</c:v>
                </c:pt>
                <c:pt idx="1">
                  <c:v>9.3000000000000007</c:v>
                </c:pt>
                <c:pt idx="2">
                  <c:v>10.1</c:v>
                </c:pt>
                <c:pt idx="3">
                  <c:v>9.8000000000000007</c:v>
                </c:pt>
              </c:numCache>
            </c:numRef>
          </c:val>
          <c:extLst>
            <c:ext xmlns:c16="http://schemas.microsoft.com/office/drawing/2014/chart" uri="{C3380CC4-5D6E-409C-BE32-E72D297353CC}">
              <c16:uniqueId val="{00000005-987E-4C11-AA36-505A506F6A47}"/>
            </c:ext>
          </c:extLst>
        </c:ser>
        <c:ser>
          <c:idx val="6"/>
          <c:order val="6"/>
          <c:tx>
            <c:strRef>
              <c:f>'３、H28子どもの教育環境 (2)'!$H$66</c:f>
              <c:strCache>
                <c:ptCount val="1"/>
                <c:pt idx="0">
                  <c:v>考えたことがない    </c:v>
                </c:pt>
              </c:strCache>
            </c:strRef>
          </c:tx>
          <c:spPr>
            <a:solidFill>
              <a:schemeClr val="accent1">
                <a:lumMod val="60000"/>
              </a:schemeClr>
            </a:solidFill>
            <a:ln>
              <a:noFill/>
            </a:ln>
            <a:effectLst/>
          </c:spPr>
          <c:invertIfNegative val="0"/>
          <c:dLbls>
            <c:dLbl>
              <c:idx val="0"/>
              <c:layout>
                <c:manualLayout>
                  <c:x val="2.8348347168592677E-3"/>
                  <c:y val="4.64258832707071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A7-45CF-80E7-9C533AE6794B}"/>
                </c:ext>
              </c:extLst>
            </c:dLbl>
            <c:dLbl>
              <c:idx val="1"/>
              <c:layout>
                <c:manualLayout>
                  <c:x val="0"/>
                  <c:y val="4.17832949436364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A7-45CF-80E7-9C533AE6794B}"/>
                </c:ext>
              </c:extLst>
            </c:dLbl>
            <c:dLbl>
              <c:idx val="2"/>
              <c:layout>
                <c:manualLayout>
                  <c:x val="1.0394273886278022E-16"/>
                  <c:y val="4.64258832707071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A7-45CF-80E7-9C533AE6794B}"/>
                </c:ext>
              </c:extLst>
            </c:dLbl>
            <c:dLbl>
              <c:idx val="3"/>
              <c:layout>
                <c:manualLayout>
                  <c:x val="-1.0394273886278022E-16"/>
                  <c:y val="4.17832949436364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A7-45CF-80E7-9C533AE679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(2)'!$H$67:$H$70</c:f>
              <c:numCache>
                <c:formatCode>0.0</c:formatCode>
                <c:ptCount val="4"/>
                <c:pt idx="0">
                  <c:v>1.1000000000000001</c:v>
                </c:pt>
                <c:pt idx="1">
                  <c:v>1.7</c:v>
                </c:pt>
                <c:pt idx="2">
                  <c:v>1.5</c:v>
                </c:pt>
                <c:pt idx="3">
                  <c:v>1.7</c:v>
                </c:pt>
              </c:numCache>
            </c:numRef>
          </c:val>
          <c:extLst>
            <c:ext xmlns:c16="http://schemas.microsoft.com/office/drawing/2014/chart" uri="{C3380CC4-5D6E-409C-BE32-E72D297353CC}">
              <c16:uniqueId val="{00000006-987E-4C11-AA36-505A506F6A47}"/>
            </c:ext>
          </c:extLst>
        </c:ser>
        <c:ser>
          <c:idx val="7"/>
          <c:order val="7"/>
          <c:tx>
            <c:strRef>
              <c:f>'３、H28子どもの教育環境 (2)'!$I$66</c:f>
              <c:strCache>
                <c:ptCount val="1"/>
                <c:pt idx="0">
                  <c:v>わからない          </c:v>
                </c:pt>
              </c:strCache>
            </c:strRef>
          </c:tx>
          <c:spPr>
            <a:solidFill>
              <a:schemeClr val="accent2">
                <a:lumMod val="60000"/>
              </a:schemeClr>
            </a:solidFill>
            <a:ln>
              <a:noFill/>
            </a:ln>
            <a:effectLst/>
          </c:spPr>
          <c:invertIfNegative val="0"/>
          <c:dLbls>
            <c:dLbl>
              <c:idx val="0"/>
              <c:layout>
                <c:manualLayout>
                  <c:x val="-1.0394273886278022E-16"/>
                  <c:y val="-5.57106943667125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8E-4E80-9B81-6D002017DFE4}"/>
                </c:ext>
              </c:extLst>
            </c:dLbl>
            <c:dLbl>
              <c:idx val="1"/>
              <c:layout>
                <c:manualLayout>
                  <c:x val="-2.8348347168591637E-3"/>
                  <c:y val="-5.10681060396418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8E-4E80-9B81-6D002017DFE4}"/>
                </c:ext>
              </c:extLst>
            </c:dLbl>
            <c:dLbl>
              <c:idx val="2"/>
              <c:layout>
                <c:manualLayout>
                  <c:x val="-2.8348347168592677E-3"/>
                  <c:y val="-5.10684715977777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8E-4E80-9B81-6D002017DFE4}"/>
                </c:ext>
              </c:extLst>
            </c:dLbl>
            <c:dLbl>
              <c:idx val="3"/>
              <c:layout>
                <c:manualLayout>
                  <c:x val="-1.0394273886278022E-16"/>
                  <c:y val="-6.96384593479247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8E-4E80-9B81-6D002017DF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(2)'!$I$67:$I$70</c:f>
              <c:numCache>
                <c:formatCode>0.0</c:formatCode>
                <c:ptCount val="4"/>
                <c:pt idx="0">
                  <c:v>5.5</c:v>
                </c:pt>
                <c:pt idx="1">
                  <c:v>7.6</c:v>
                </c:pt>
                <c:pt idx="2">
                  <c:v>6.9</c:v>
                </c:pt>
                <c:pt idx="3">
                  <c:v>7.3</c:v>
                </c:pt>
              </c:numCache>
            </c:numRef>
          </c:val>
          <c:extLst>
            <c:ext xmlns:c16="http://schemas.microsoft.com/office/drawing/2014/chart" uri="{C3380CC4-5D6E-409C-BE32-E72D297353CC}">
              <c16:uniqueId val="{00000007-987E-4C11-AA36-505A506F6A47}"/>
            </c:ext>
          </c:extLst>
        </c:ser>
        <c:ser>
          <c:idx val="8"/>
          <c:order val="8"/>
          <c:tx>
            <c:strRef>
              <c:f>'３、H28子どもの教育環境 (2)'!$J$66</c:f>
              <c:strCache>
                <c:ptCount val="1"/>
                <c:pt idx="0">
                  <c:v>  無回答            </c:v>
                </c:pt>
              </c:strCache>
            </c:strRef>
          </c:tx>
          <c:spPr>
            <a:solidFill>
              <a:schemeClr val="accent3">
                <a:lumMod val="60000"/>
              </a:schemeClr>
            </a:solidFill>
            <a:ln>
              <a:noFill/>
            </a:ln>
            <a:effectLst/>
          </c:spPr>
          <c:invertIfNegative val="0"/>
          <c:dLbls>
            <c:dLbl>
              <c:idx val="0"/>
              <c:layout>
                <c:manualLayout>
                  <c:x val="1.9843843018014146E-2"/>
                  <c:y val="2.12782840238546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A7-45CF-80E7-9C533AE6794B}"/>
                </c:ext>
              </c:extLst>
            </c:dLbl>
            <c:dLbl>
              <c:idx val="1"/>
              <c:layout>
                <c:manualLayout>
                  <c:x val="1.9843843018014146E-2"/>
                  <c:y val="-4.64258832707067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A7-45CF-80E7-9C533AE6794B}"/>
                </c:ext>
              </c:extLst>
            </c:dLbl>
            <c:dLbl>
              <c:idx val="2"/>
              <c:layout>
                <c:manualLayout>
                  <c:x val="1.9843843018014146E-2"/>
                  <c:y val="4.6425883270707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A7-45CF-80E7-9C533AE6794B}"/>
                </c:ext>
              </c:extLst>
            </c:dLbl>
            <c:dLbl>
              <c:idx val="3"/>
              <c:layout>
                <c:manualLayout>
                  <c:x val="2.83483471685914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A7-45CF-80E7-9C533AE679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(2)'!$J$67:$J$70</c:f>
              <c:numCache>
                <c:formatCode>0.0</c:formatCode>
                <c:ptCount val="4"/>
                <c:pt idx="0">
                  <c:v>0.1</c:v>
                </c:pt>
                <c:pt idx="1">
                  <c:v>0.1</c:v>
                </c:pt>
                <c:pt idx="2">
                  <c:v>0.2</c:v>
                </c:pt>
                <c:pt idx="3">
                  <c:v>0.3</c:v>
                </c:pt>
              </c:numCache>
            </c:numRef>
          </c:val>
          <c:extLst>
            <c:ext xmlns:c16="http://schemas.microsoft.com/office/drawing/2014/chart" uri="{C3380CC4-5D6E-409C-BE32-E72D297353CC}">
              <c16:uniqueId val="{00000008-987E-4C11-AA36-505A506F6A47}"/>
            </c:ext>
          </c:extLst>
        </c:ser>
        <c:ser>
          <c:idx val="9"/>
          <c:order val="9"/>
          <c:tx>
            <c:strRef>
              <c:f>'３、H28子どもの教育環境 (2)'!$K$66</c:f>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(2)'!$K$67:$K$70</c:f>
              <c:numCache>
                <c:formatCode>General</c:formatCode>
                <c:ptCount val="4"/>
              </c:numCache>
            </c:numRef>
          </c:val>
          <c:extLst>
            <c:ext xmlns:c16="http://schemas.microsoft.com/office/drawing/2014/chart" uri="{C3380CC4-5D6E-409C-BE32-E72D297353CC}">
              <c16:uniqueId val="{00000009-987E-4C11-AA36-505A506F6A47}"/>
            </c:ext>
          </c:extLst>
        </c:ser>
        <c:dLbls>
          <c:dLblPos val="ctr"/>
          <c:showLegendKey val="0"/>
          <c:showVal val="1"/>
          <c:showCatName val="0"/>
          <c:showSerName val="0"/>
          <c:showPercent val="0"/>
          <c:showBubbleSize val="0"/>
        </c:dLbls>
        <c:gapWidth val="150"/>
        <c:overlap val="100"/>
        <c:axId val="1082550656"/>
        <c:axId val="1082553984"/>
      </c:barChart>
      <c:catAx>
        <c:axId val="108255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2553984"/>
        <c:crosses val="autoZero"/>
        <c:auto val="1"/>
        <c:lblAlgn val="ctr"/>
        <c:lblOffset val="100"/>
        <c:noMultiLvlLbl val="0"/>
      </c:catAx>
      <c:valAx>
        <c:axId val="10825539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2550656"/>
        <c:crosses val="autoZero"/>
        <c:crossBetween val="between"/>
      </c:valAx>
      <c:spPr>
        <a:noFill/>
        <a:ln>
          <a:noFill/>
        </a:ln>
        <a:effectLst/>
      </c:spPr>
    </c:plotArea>
    <c:legend>
      <c:legendPos val="b"/>
      <c:layout>
        <c:manualLayout>
          <c:xMode val="edge"/>
          <c:yMode val="edge"/>
          <c:x val="3.7282540833338727E-2"/>
          <c:y val="0.70845824759471887"/>
          <c:w val="0.95094820756972276"/>
          <c:h val="0.2915417524052811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64468162960565"/>
          <c:y val="0.1737060762590906"/>
          <c:w val="0.64809153330786406"/>
          <c:h val="0.47919866784476312"/>
        </c:manualLayout>
      </c:layout>
      <c:barChart>
        <c:barDir val="bar"/>
        <c:grouping val="percentStacked"/>
        <c:varyColors val="0"/>
        <c:ser>
          <c:idx val="0"/>
          <c:order val="0"/>
          <c:tx>
            <c:strRef>
              <c:f>'３、子どもの教育環境'!$B$75</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'３、子どもの教育環境'!$B$76:$B$77</c:f>
              <c:numCache>
                <c:formatCode>0.0%</c:formatCode>
                <c:ptCount val="2"/>
                <c:pt idx="0">
                  <c:v>9.9609025630541997E-2</c:v>
                </c:pt>
                <c:pt idx="1">
                  <c:v>0.20099409754582168</c:v>
                </c:pt>
              </c:numCache>
            </c:numRef>
          </c:val>
          <c:extLst>
            <c:ext xmlns:c16="http://schemas.microsoft.com/office/drawing/2014/chart" uri="{C3380CC4-5D6E-409C-BE32-E72D297353CC}">
              <c16:uniqueId val="{00000000-8F1B-48F6-8BFE-40BA78326F4F}"/>
            </c:ext>
          </c:extLst>
        </c:ser>
        <c:ser>
          <c:idx val="1"/>
          <c:order val="1"/>
          <c:tx>
            <c:strRef>
              <c:f>'３、子どもの教育環境'!$C$75</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'３、子どもの教育環境'!$C$76:$C$77</c:f>
              <c:numCache>
                <c:formatCode>0.0%</c:formatCode>
                <c:ptCount val="2"/>
                <c:pt idx="0">
                  <c:v>0.17673063654715968</c:v>
                </c:pt>
                <c:pt idx="1">
                  <c:v>0.20223671947809879</c:v>
                </c:pt>
              </c:numCache>
            </c:numRef>
          </c:val>
          <c:extLst>
            <c:ext xmlns:c16="http://schemas.microsoft.com/office/drawing/2014/chart" uri="{C3380CC4-5D6E-409C-BE32-E72D297353CC}">
              <c16:uniqueId val="{00000001-8F1B-48F6-8BFE-40BA78326F4F}"/>
            </c:ext>
          </c:extLst>
        </c:ser>
        <c:ser>
          <c:idx val="2"/>
          <c:order val="2"/>
          <c:tx>
            <c:strRef>
              <c:f>'３、子どもの教育環境'!$D$75</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'３、子どもの教育環境'!$D$76:$D$77</c:f>
              <c:numCache>
                <c:formatCode>0.0%</c:formatCode>
                <c:ptCount val="2"/>
                <c:pt idx="0">
                  <c:v>0.24227633966217771</c:v>
                </c:pt>
                <c:pt idx="1">
                  <c:v>0.17179248213730972</c:v>
                </c:pt>
              </c:numCache>
            </c:numRef>
          </c:val>
          <c:extLst>
            <c:ext xmlns:c16="http://schemas.microsoft.com/office/drawing/2014/chart" uri="{C3380CC4-5D6E-409C-BE32-E72D297353CC}">
              <c16:uniqueId val="{00000002-8F1B-48F6-8BFE-40BA78326F4F}"/>
            </c:ext>
          </c:extLst>
        </c:ser>
        <c:ser>
          <c:idx val="3"/>
          <c:order val="3"/>
          <c:tx>
            <c:strRef>
              <c:f>'３、子どもの教育環境'!$E$75</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'３、子どもの教育環境'!$E$76:$E$77</c:f>
              <c:numCache>
                <c:formatCode>0.0%</c:formatCode>
                <c:ptCount val="2"/>
                <c:pt idx="0">
                  <c:v>0.23897988909615925</c:v>
                </c:pt>
                <c:pt idx="1">
                  <c:v>0.17955886921404163</c:v>
                </c:pt>
              </c:numCache>
            </c:numRef>
          </c:val>
          <c:extLst>
            <c:ext xmlns:c16="http://schemas.microsoft.com/office/drawing/2014/chart" uri="{C3380CC4-5D6E-409C-BE32-E72D297353CC}">
              <c16:uniqueId val="{00000003-8F1B-48F6-8BFE-40BA78326F4F}"/>
            </c:ext>
          </c:extLst>
        </c:ser>
        <c:ser>
          <c:idx val="4"/>
          <c:order val="4"/>
          <c:tx>
            <c:strRef>
              <c:f>'３、子どもの教育環境'!$F$75</c:f>
              <c:strCache>
                <c:ptCount val="1"/>
                <c:pt idx="0">
                  <c:v>２時間以上、３時間より少ない            </c:v>
                </c:pt>
              </c:strCache>
            </c:strRef>
          </c:tx>
          <c:spPr>
            <a:solidFill>
              <a:schemeClr val="accent5"/>
            </a:solidFill>
            <a:ln>
              <a:noFill/>
            </a:ln>
            <a:effectLst/>
          </c:spPr>
          <c:invertIfNegative val="0"/>
          <c:dLbls>
            <c:dLbl>
              <c:idx val="0"/>
              <c:layout>
                <c:manualLayout>
                  <c:x val="1.13760496533215E-2"/>
                  <c:y val="1.07906273363691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E2-446B-991A-C7D3C1F6E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'３、子どもの教育環境'!$F$76:$F$77</c:f>
              <c:numCache>
                <c:formatCode>0.0%</c:formatCode>
                <c:ptCount val="2"/>
                <c:pt idx="0">
                  <c:v>0.11920885186415557</c:v>
                </c:pt>
                <c:pt idx="1">
                  <c:v>8.2323703013358188E-2</c:v>
                </c:pt>
              </c:numCache>
            </c:numRef>
          </c:val>
          <c:extLst>
            <c:ext xmlns:c16="http://schemas.microsoft.com/office/drawing/2014/chart" uri="{C3380CC4-5D6E-409C-BE32-E72D297353CC}">
              <c16:uniqueId val="{00000004-8F1B-48F6-8BFE-40BA78326F4F}"/>
            </c:ext>
          </c:extLst>
        </c:ser>
        <c:ser>
          <c:idx val="5"/>
          <c:order val="5"/>
          <c:tx>
            <c:strRef>
              <c:f>'３、子どもの教育環境'!$G$75</c:f>
              <c:strCache>
                <c:ptCount val="1"/>
                <c:pt idx="0">
                  <c:v>３時間以上          </c:v>
                </c:pt>
              </c:strCache>
            </c:strRef>
          </c:tx>
          <c:spPr>
            <a:solidFill>
              <a:schemeClr val="accent6"/>
            </a:solidFill>
            <a:ln>
              <a:noFill/>
            </a:ln>
            <a:effectLst/>
          </c:spPr>
          <c:invertIfNegative val="0"/>
          <c:dLbls>
            <c:dLbl>
              <c:idx val="0"/>
              <c:layout>
                <c:manualLayout>
                  <c:x val="0"/>
                  <c:y val="-2.69744443689254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E2-446B-991A-C7D3C1F6E377}"/>
                </c:ext>
              </c:extLst>
            </c:dLbl>
            <c:dLbl>
              <c:idx val="1"/>
              <c:layout>
                <c:manualLayout>
                  <c:x val="2.844012413330297E-3"/>
                  <c:y val="-3.7764222116495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E2-446B-991A-C7D3C1F6E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'３、子どもの教育環境'!$G$76:$G$77</c:f>
              <c:numCache>
                <c:formatCode>0.0%</c:formatCode>
                <c:ptCount val="2"/>
                <c:pt idx="0">
                  <c:v>6.4242455216824673E-2</c:v>
                </c:pt>
                <c:pt idx="1">
                  <c:v>5.9024541783162472E-2</c:v>
                </c:pt>
              </c:numCache>
            </c:numRef>
          </c:val>
          <c:extLst>
            <c:ext xmlns:c16="http://schemas.microsoft.com/office/drawing/2014/chart" uri="{C3380CC4-5D6E-409C-BE32-E72D297353CC}">
              <c16:uniqueId val="{00000005-8F1B-48F6-8BFE-40BA78326F4F}"/>
            </c:ext>
          </c:extLst>
        </c:ser>
        <c:ser>
          <c:idx val="6"/>
          <c:order val="6"/>
          <c:tx>
            <c:strRef>
              <c:f>'３、子どもの教育環境'!$H$75</c:f>
              <c:strCache>
                <c:ptCount val="1"/>
                <c:pt idx="0">
                  <c:v>わからない          </c:v>
                </c:pt>
              </c:strCache>
            </c:strRef>
          </c:tx>
          <c:spPr>
            <a:solidFill>
              <a:schemeClr val="accent1">
                <a:lumMod val="60000"/>
              </a:schemeClr>
            </a:solidFill>
            <a:ln>
              <a:noFill/>
            </a:ln>
            <a:effectLst/>
          </c:spPr>
          <c:invertIfNegative val="0"/>
          <c:dLbls>
            <c:dLbl>
              <c:idx val="0"/>
              <c:layout>
                <c:manualLayout>
                  <c:x val="-2.0855850102529524E-16"/>
                  <c:y val="6.47390912798205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E2-446B-991A-C7D3C1F6E377}"/>
                </c:ext>
              </c:extLst>
            </c:dLbl>
            <c:dLbl>
              <c:idx val="1"/>
              <c:layout>
                <c:manualLayout>
                  <c:x val="-2.8440124133305056E-3"/>
                  <c:y val="7.01339801536056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E2-446B-991A-C7D3C1F6E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'３、子どもの教育環境'!$H$76:$H$77</c:f>
              <c:numCache>
                <c:formatCode>0.0%</c:formatCode>
                <c:ptCount val="2"/>
                <c:pt idx="0">
                  <c:v>4.5485907034983265E-2</c:v>
                </c:pt>
                <c:pt idx="1">
                  <c:v>8.5119602360981678E-2</c:v>
                </c:pt>
              </c:numCache>
            </c:numRef>
          </c:val>
          <c:extLst>
            <c:ext xmlns:c16="http://schemas.microsoft.com/office/drawing/2014/chart" uri="{C3380CC4-5D6E-409C-BE32-E72D297353CC}">
              <c16:uniqueId val="{00000006-8F1B-48F6-8BFE-40BA78326F4F}"/>
            </c:ext>
          </c:extLst>
        </c:ser>
        <c:ser>
          <c:idx val="7"/>
          <c:order val="7"/>
          <c:tx>
            <c:strRef>
              <c:f>'３、子どもの教育環境'!$I$75</c:f>
              <c:strCache>
                <c:ptCount val="1"/>
                <c:pt idx="0">
                  <c:v>  無回答            </c:v>
                </c:pt>
              </c:strCache>
            </c:strRef>
          </c:tx>
          <c:spPr>
            <a:solidFill>
              <a:schemeClr val="accent2">
                <a:lumMod val="60000"/>
              </a:schemeClr>
            </a:solidFill>
            <a:ln>
              <a:noFill/>
            </a:ln>
            <a:effectLst/>
          </c:spPr>
          <c:invertIfNegative val="0"/>
          <c:dLbls>
            <c:dLbl>
              <c:idx val="0"/>
              <c:layout>
                <c:manualLayout>
                  <c:x val="3.41281489599647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E2-446B-991A-C7D3C1F6E377}"/>
                </c:ext>
              </c:extLst>
            </c:dLbl>
            <c:dLbl>
              <c:idx val="1"/>
              <c:layout>
                <c:manualLayout>
                  <c:x val="3.41281489599648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E2-446B-991A-C7D3C1F6E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'３、子どもの教育環境'!$A$76:$A$77</c:f>
              <c:strCache>
                <c:ptCount val="2"/>
                <c:pt idx="0">
                  <c:v>同じ時刻に起きている          </c:v>
                </c:pt>
                <c:pt idx="1">
                  <c:v>同じ時刻に起きていない        </c:v>
                </c:pt>
              </c:strCache>
            </c:strRef>
          </c:cat>
          <c:val>
            <c:numRef>
              <c:f>'３、子どもの教育環境'!$I$76:$I$77</c:f>
              <c:numCache>
                <c:formatCode>0.0%</c:formatCode>
                <c:ptCount val="2"/>
                <c:pt idx="0">
                  <c:v>1.3466894947997854E-2</c:v>
                </c:pt>
                <c:pt idx="1">
                  <c:v>1.8949984467225848E-2</c:v>
                </c:pt>
              </c:numCache>
            </c:numRef>
          </c:val>
          <c:extLst>
            <c:ext xmlns:c16="http://schemas.microsoft.com/office/drawing/2014/chart" uri="{C3380CC4-5D6E-409C-BE32-E72D297353CC}">
              <c16:uniqueId val="{00000007-8F1B-48F6-8BFE-40BA78326F4F}"/>
            </c:ext>
          </c:extLst>
        </c:ser>
        <c:dLbls>
          <c:dLblPos val="ctr"/>
          <c:showLegendKey val="0"/>
          <c:showVal val="1"/>
          <c:showCatName val="0"/>
          <c:showSerName val="0"/>
          <c:showPercent val="0"/>
          <c:showBubbleSize val="0"/>
        </c:dLbls>
        <c:gapWidth val="150"/>
        <c:overlap val="100"/>
        <c:axId val="1071741568"/>
        <c:axId val="1071740320"/>
      </c:barChart>
      <c:catAx>
        <c:axId val="1071741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71740320"/>
        <c:crosses val="autoZero"/>
        <c:auto val="1"/>
        <c:lblAlgn val="ctr"/>
        <c:lblOffset val="100"/>
        <c:noMultiLvlLbl val="0"/>
      </c:catAx>
      <c:valAx>
        <c:axId val="10717403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741568"/>
        <c:crosses val="autoZero"/>
        <c:crossBetween val="between"/>
      </c:valAx>
      <c:spPr>
        <a:noFill/>
        <a:ln>
          <a:noFill/>
        </a:ln>
        <a:effectLst/>
      </c:spPr>
    </c:plotArea>
    <c:legend>
      <c:legendPos val="b"/>
      <c:layout>
        <c:manualLayout>
          <c:xMode val="edge"/>
          <c:yMode val="edge"/>
          <c:x val="8.7949404347352801E-3"/>
          <c:y val="0.66369452185142386"/>
          <c:w val="0.97672209430386858"/>
          <c:h val="0.3039361449058655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70673568374075"/>
          <c:y val="0.18961953333415343"/>
          <c:w val="0.68075921195949884"/>
          <c:h val="0.54091396124797331"/>
        </c:manualLayout>
      </c:layout>
      <c:barChart>
        <c:barDir val="bar"/>
        <c:grouping val="percentStacked"/>
        <c:varyColors val="0"/>
        <c:ser>
          <c:idx val="0"/>
          <c:order val="0"/>
          <c:tx>
            <c:strRef>
              <c:f>'３、子どもの教育環境'!$B$85</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'３、子どもの教育環境'!$B$86:$B$87</c:f>
              <c:numCache>
                <c:formatCode>0.0%</c:formatCode>
                <c:ptCount val="2"/>
                <c:pt idx="0">
                  <c:v>9.4480198680802194E-2</c:v>
                </c:pt>
                <c:pt idx="1">
                  <c:v>0.2</c:v>
                </c:pt>
              </c:numCache>
            </c:numRef>
          </c:val>
          <c:extLst>
            <c:ext xmlns:c16="http://schemas.microsoft.com/office/drawing/2014/chart" uri="{C3380CC4-5D6E-409C-BE32-E72D297353CC}">
              <c16:uniqueId val="{00000000-F027-43EB-80E4-90A2123AAF9B}"/>
            </c:ext>
          </c:extLst>
        </c:ser>
        <c:ser>
          <c:idx val="1"/>
          <c:order val="1"/>
          <c:tx>
            <c:strRef>
              <c:f>'３、子どもの教育環境'!$C$85</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'３、子どもの教育環境'!$C$86:$C$87</c:f>
              <c:numCache>
                <c:formatCode>0.0%</c:formatCode>
                <c:ptCount val="2"/>
                <c:pt idx="0">
                  <c:v>0.17672977808636206</c:v>
                </c:pt>
                <c:pt idx="1">
                  <c:v>0.1923006416131989</c:v>
                </c:pt>
              </c:numCache>
            </c:numRef>
          </c:val>
          <c:extLst>
            <c:ext xmlns:c16="http://schemas.microsoft.com/office/drawing/2014/chart" uri="{C3380CC4-5D6E-409C-BE32-E72D297353CC}">
              <c16:uniqueId val="{00000001-F027-43EB-80E4-90A2123AAF9B}"/>
            </c:ext>
          </c:extLst>
        </c:ser>
        <c:ser>
          <c:idx val="2"/>
          <c:order val="2"/>
          <c:tx>
            <c:strRef>
              <c:f>'３、子どもの教育環境'!$D$85</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'３、子どもの教育環境'!$D$86:$D$87</c:f>
              <c:numCache>
                <c:formatCode>0.0%</c:formatCode>
                <c:ptCount val="2"/>
                <c:pt idx="0">
                  <c:v>0.24469249873154059</c:v>
                </c:pt>
                <c:pt idx="1">
                  <c:v>0.18148487626031165</c:v>
                </c:pt>
              </c:numCache>
            </c:numRef>
          </c:val>
          <c:extLst>
            <c:ext xmlns:c16="http://schemas.microsoft.com/office/drawing/2014/chart" uri="{C3380CC4-5D6E-409C-BE32-E72D297353CC}">
              <c16:uniqueId val="{00000002-F027-43EB-80E4-90A2123AAF9B}"/>
            </c:ext>
          </c:extLst>
        </c:ser>
        <c:ser>
          <c:idx val="3"/>
          <c:order val="3"/>
          <c:tx>
            <c:strRef>
              <c:f>'３、子どもの教育環境'!$E$85</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'３、子どもの教育環境'!$E$86:$E$87</c:f>
              <c:numCache>
                <c:formatCode>0.0%</c:formatCode>
                <c:ptCount val="2"/>
                <c:pt idx="0">
                  <c:v>0.2418351269794643</c:v>
                </c:pt>
                <c:pt idx="1">
                  <c:v>0.18496791934005499</c:v>
                </c:pt>
              </c:numCache>
            </c:numRef>
          </c:val>
          <c:extLst>
            <c:ext xmlns:c16="http://schemas.microsoft.com/office/drawing/2014/chart" uri="{C3380CC4-5D6E-409C-BE32-E72D297353CC}">
              <c16:uniqueId val="{00000003-F027-43EB-80E4-90A2123AAF9B}"/>
            </c:ext>
          </c:extLst>
        </c:ser>
        <c:ser>
          <c:idx val="4"/>
          <c:order val="4"/>
          <c:tx>
            <c:strRef>
              <c:f>'３、子どもの教育環境'!$F$85</c:f>
              <c:strCache>
                <c:ptCount val="1"/>
                <c:pt idx="0">
                  <c:v>２時間以上、３時間より少ない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'３、子どもの教育環境'!$F$86:$F$87</c:f>
              <c:numCache>
                <c:formatCode>0.0%</c:formatCode>
                <c:ptCount val="2"/>
                <c:pt idx="0">
                  <c:v>0.11787326087537052</c:v>
                </c:pt>
                <c:pt idx="1">
                  <c:v>0.10357470210815765</c:v>
                </c:pt>
              </c:numCache>
            </c:numRef>
          </c:val>
          <c:extLst>
            <c:ext xmlns:c16="http://schemas.microsoft.com/office/drawing/2014/chart" uri="{C3380CC4-5D6E-409C-BE32-E72D297353CC}">
              <c16:uniqueId val="{00000004-F027-43EB-80E4-90A2123AAF9B}"/>
            </c:ext>
          </c:extLst>
        </c:ser>
        <c:ser>
          <c:idx val="5"/>
          <c:order val="5"/>
          <c:tx>
            <c:strRef>
              <c:f>'３、子どもの教育環境'!$G$85</c:f>
              <c:strCache>
                <c:ptCount val="1"/>
                <c:pt idx="0">
                  <c:v>３時間以上          </c:v>
                </c:pt>
              </c:strCache>
            </c:strRef>
          </c:tx>
          <c:spPr>
            <a:solidFill>
              <a:schemeClr val="accent6"/>
            </a:solidFill>
            <a:ln>
              <a:noFill/>
            </a:ln>
            <a:effectLst/>
          </c:spPr>
          <c:invertIfNegative val="0"/>
          <c:dLbls>
            <c:dLbl>
              <c:idx val="0"/>
              <c:layout>
                <c:manualLayout>
                  <c:x val="2.8747053992852624E-3"/>
                  <c:y val="-2.15487347117453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62-4DE7-98CD-BC26C9EE569B}"/>
                </c:ext>
              </c:extLst>
            </c:dLbl>
            <c:dLbl>
              <c:idx val="1"/>
              <c:layout>
                <c:manualLayout>
                  <c:x val="0"/>
                  <c:y val="-3.77098615578632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62-4DE7-98CD-BC26C9EE56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'３、子どもの教育環境'!$G$86:$G$87</c:f>
              <c:numCache>
                <c:formatCode>0.0%</c:formatCode>
                <c:ptCount val="2"/>
                <c:pt idx="0">
                  <c:v>6.4624669532939882E-2</c:v>
                </c:pt>
                <c:pt idx="1">
                  <c:v>5.6828597616865262E-2</c:v>
                </c:pt>
              </c:numCache>
            </c:numRef>
          </c:val>
          <c:extLst>
            <c:ext xmlns:c16="http://schemas.microsoft.com/office/drawing/2014/chart" uri="{C3380CC4-5D6E-409C-BE32-E72D297353CC}">
              <c16:uniqueId val="{00000005-F027-43EB-80E4-90A2123AAF9B}"/>
            </c:ext>
          </c:extLst>
        </c:ser>
        <c:ser>
          <c:idx val="6"/>
          <c:order val="6"/>
          <c:tx>
            <c:strRef>
              <c:f>'３、子どもの教育環境'!$H$85</c:f>
              <c:strCache>
                <c:ptCount val="1"/>
                <c:pt idx="0">
                  <c:v>わからない          </c:v>
                </c:pt>
              </c:strCache>
            </c:strRef>
          </c:tx>
          <c:spPr>
            <a:solidFill>
              <a:schemeClr val="accent1">
                <a:lumMod val="60000"/>
              </a:schemeClr>
            </a:solidFill>
            <a:ln>
              <a:noFill/>
            </a:ln>
            <a:effectLst/>
          </c:spPr>
          <c:invertIfNegative val="0"/>
          <c:dLbls>
            <c:dLbl>
              <c:idx val="0"/>
              <c:layout>
                <c:manualLayout>
                  <c:x val="-1.0540464699698298E-16"/>
                  <c:y val="7.63548915759405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62-4DE7-98CD-BC26C9EE569B}"/>
                </c:ext>
              </c:extLst>
            </c:dLbl>
            <c:dLbl>
              <c:idx val="1"/>
              <c:layout>
                <c:manualLayout>
                  <c:x val="5.7494107985706297E-3"/>
                  <c:y val="7.09678404877719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62-4DE7-98CD-BC26C9EE56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'３、子どもの教育環境'!$H$86:$H$87</c:f>
              <c:numCache>
                <c:formatCode>0.0%</c:formatCode>
                <c:ptCount val="2"/>
                <c:pt idx="0">
                  <c:v>4.5611130397628652E-2</c:v>
                </c:pt>
                <c:pt idx="1">
                  <c:v>6.7644362969752514E-2</c:v>
                </c:pt>
              </c:numCache>
            </c:numRef>
          </c:val>
          <c:extLst>
            <c:ext xmlns:c16="http://schemas.microsoft.com/office/drawing/2014/chart" uri="{C3380CC4-5D6E-409C-BE32-E72D297353CC}">
              <c16:uniqueId val="{00000006-F027-43EB-80E4-90A2123AAF9B}"/>
            </c:ext>
          </c:extLst>
        </c:ser>
        <c:ser>
          <c:idx val="7"/>
          <c:order val="7"/>
          <c:tx>
            <c:strRef>
              <c:f>'３、子どもの教育環境'!$I$85</c:f>
              <c:strCache>
                <c:ptCount val="1"/>
                <c:pt idx="0">
                  <c:v>  無回答            </c:v>
                </c:pt>
              </c:strCache>
            </c:strRef>
          </c:tx>
          <c:spPr>
            <a:solidFill>
              <a:schemeClr val="accent2">
                <a:lumMod val="60000"/>
              </a:schemeClr>
            </a:solidFill>
            <a:ln>
              <a:noFill/>
            </a:ln>
            <a:effectLst/>
          </c:spPr>
          <c:invertIfNegative val="0"/>
          <c:dLbls>
            <c:dLbl>
              <c:idx val="0"/>
              <c:layout>
                <c:manualLayout>
                  <c:x val="2.58723485935673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62-4DE7-98CD-BC26C9EE569B}"/>
                </c:ext>
              </c:extLst>
            </c:dLbl>
            <c:dLbl>
              <c:idx val="1"/>
              <c:layout>
                <c:manualLayout>
                  <c:x val="2.58723485935672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62-4DE7-98CD-BC26C9EE56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'３、子どもの教育環境'!$A$86:$A$87</c:f>
              <c:strCache>
                <c:ptCount val="2"/>
                <c:pt idx="0">
                  <c:v>毎日またはほとんど毎日</c:v>
                </c:pt>
                <c:pt idx="1">
                  <c:v>週５以下</c:v>
                </c:pt>
              </c:strCache>
            </c:strRef>
          </c:cat>
          <c:val>
            <c:numRef>
              <c:f>'３、子どもの教育環境'!$I$86:$I$87</c:f>
              <c:numCache>
                <c:formatCode>0.0%</c:formatCode>
                <c:ptCount val="2"/>
                <c:pt idx="0">
                  <c:v>1.4153336715891794E-2</c:v>
                </c:pt>
                <c:pt idx="1">
                  <c:v>1.3198900091659029E-2</c:v>
                </c:pt>
              </c:numCache>
            </c:numRef>
          </c:val>
          <c:extLst>
            <c:ext xmlns:c16="http://schemas.microsoft.com/office/drawing/2014/chart" uri="{C3380CC4-5D6E-409C-BE32-E72D297353CC}">
              <c16:uniqueId val="{00000007-F027-43EB-80E4-90A2123AAF9B}"/>
            </c:ext>
          </c:extLst>
        </c:ser>
        <c:dLbls>
          <c:dLblPos val="ctr"/>
          <c:showLegendKey val="0"/>
          <c:showVal val="1"/>
          <c:showCatName val="0"/>
          <c:showSerName val="0"/>
          <c:showPercent val="0"/>
          <c:showBubbleSize val="0"/>
        </c:dLbls>
        <c:gapWidth val="150"/>
        <c:overlap val="100"/>
        <c:axId val="1250935856"/>
        <c:axId val="1273311648"/>
      </c:barChart>
      <c:catAx>
        <c:axId val="1250935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73311648"/>
        <c:crosses val="autoZero"/>
        <c:auto val="1"/>
        <c:lblAlgn val="ctr"/>
        <c:lblOffset val="100"/>
        <c:noMultiLvlLbl val="0"/>
      </c:catAx>
      <c:valAx>
        <c:axId val="12733116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935856"/>
        <c:crosses val="autoZero"/>
        <c:crossBetween val="between"/>
      </c:valAx>
      <c:spPr>
        <a:noFill/>
        <a:ln>
          <a:noFill/>
        </a:ln>
        <a:effectLst/>
      </c:spPr>
    </c:plotArea>
    <c:legend>
      <c:legendPos val="b"/>
      <c:layout>
        <c:manualLayout>
          <c:xMode val="edge"/>
          <c:yMode val="edge"/>
          <c:x val="1.7531628550034813E-2"/>
          <c:y val="0.74560531765619853"/>
          <c:w val="0.95984353453856674"/>
          <c:h val="0.244243030702280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47527366892379"/>
          <c:y val="0.14162437390898305"/>
          <c:w val="0.63555894045448458"/>
          <c:h val="0.55922681616941905"/>
        </c:manualLayout>
      </c:layout>
      <c:barChart>
        <c:barDir val="bar"/>
        <c:grouping val="percentStacked"/>
        <c:varyColors val="0"/>
        <c:ser>
          <c:idx val="0"/>
          <c:order val="0"/>
          <c:tx>
            <c:strRef>
              <c:f>'３、H28子どもの教育環境 (2)'!$B$75</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(2)'!$B$76:$B$77</c:f>
              <c:numCache>
                <c:formatCode>0.0%</c:formatCode>
                <c:ptCount val="2"/>
                <c:pt idx="0">
                  <c:v>7.9000000000000001E-2</c:v>
                </c:pt>
                <c:pt idx="1">
                  <c:v>0.16</c:v>
                </c:pt>
              </c:numCache>
            </c:numRef>
          </c:val>
          <c:extLst>
            <c:ext xmlns:c16="http://schemas.microsoft.com/office/drawing/2014/chart" uri="{C3380CC4-5D6E-409C-BE32-E72D297353CC}">
              <c16:uniqueId val="{00000000-1AF4-41B6-A2C3-5399FBBE5A8F}"/>
            </c:ext>
          </c:extLst>
        </c:ser>
        <c:ser>
          <c:idx val="1"/>
          <c:order val="1"/>
          <c:tx>
            <c:strRef>
              <c:f>'３、H28子どもの教育環境 (2)'!$C$75</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(2)'!$C$76:$C$77</c:f>
              <c:numCache>
                <c:formatCode>0.0%</c:formatCode>
                <c:ptCount val="2"/>
                <c:pt idx="0">
                  <c:v>0.14299999999999999</c:v>
                </c:pt>
                <c:pt idx="1">
                  <c:v>0.17699999999999999</c:v>
                </c:pt>
              </c:numCache>
            </c:numRef>
          </c:val>
          <c:extLst>
            <c:ext xmlns:c16="http://schemas.microsoft.com/office/drawing/2014/chart" uri="{C3380CC4-5D6E-409C-BE32-E72D297353CC}">
              <c16:uniqueId val="{00000001-1AF4-41B6-A2C3-5399FBBE5A8F}"/>
            </c:ext>
          </c:extLst>
        </c:ser>
        <c:ser>
          <c:idx val="2"/>
          <c:order val="2"/>
          <c:tx>
            <c:strRef>
              <c:f>'３、H28子どもの教育環境 (2)'!$D$75</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(2)'!$D$76:$D$77</c:f>
              <c:numCache>
                <c:formatCode>0.0%</c:formatCode>
                <c:ptCount val="2"/>
                <c:pt idx="0">
                  <c:v>0.23799999999999999</c:v>
                </c:pt>
                <c:pt idx="1">
                  <c:v>0.19</c:v>
                </c:pt>
              </c:numCache>
            </c:numRef>
          </c:val>
          <c:extLst>
            <c:ext xmlns:c16="http://schemas.microsoft.com/office/drawing/2014/chart" uri="{C3380CC4-5D6E-409C-BE32-E72D297353CC}">
              <c16:uniqueId val="{00000002-1AF4-41B6-A2C3-5399FBBE5A8F}"/>
            </c:ext>
          </c:extLst>
        </c:ser>
        <c:ser>
          <c:idx val="3"/>
          <c:order val="3"/>
          <c:tx>
            <c:strRef>
              <c:f>'３、H28子どもの教育環境 (2)'!$E$75</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(2)'!$E$76:$E$77</c:f>
              <c:numCache>
                <c:formatCode>0.0%</c:formatCode>
                <c:ptCount val="2"/>
                <c:pt idx="0">
                  <c:v>0.26800000000000002</c:v>
                </c:pt>
                <c:pt idx="1">
                  <c:v>0.188</c:v>
                </c:pt>
              </c:numCache>
            </c:numRef>
          </c:val>
          <c:extLst>
            <c:ext xmlns:c16="http://schemas.microsoft.com/office/drawing/2014/chart" uri="{C3380CC4-5D6E-409C-BE32-E72D297353CC}">
              <c16:uniqueId val="{00000003-1AF4-41B6-A2C3-5399FBBE5A8F}"/>
            </c:ext>
          </c:extLst>
        </c:ser>
        <c:ser>
          <c:idx val="4"/>
          <c:order val="4"/>
          <c:tx>
            <c:strRef>
              <c:f>'３、H28子どもの教育環境 (2)'!$F$75</c:f>
              <c:strCache>
                <c:ptCount val="1"/>
                <c:pt idx="0">
                  <c:v>２時間以上、３時間より少ない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(2)'!$F$76:$F$77</c:f>
              <c:numCache>
                <c:formatCode>0.0%</c:formatCode>
                <c:ptCount val="2"/>
                <c:pt idx="0">
                  <c:v>0.129</c:v>
                </c:pt>
                <c:pt idx="1">
                  <c:v>9.5000000000000001E-2</c:v>
                </c:pt>
              </c:numCache>
            </c:numRef>
          </c:val>
          <c:extLst>
            <c:ext xmlns:c16="http://schemas.microsoft.com/office/drawing/2014/chart" uri="{C3380CC4-5D6E-409C-BE32-E72D297353CC}">
              <c16:uniqueId val="{00000004-1AF4-41B6-A2C3-5399FBBE5A8F}"/>
            </c:ext>
          </c:extLst>
        </c:ser>
        <c:ser>
          <c:idx val="5"/>
          <c:order val="5"/>
          <c:tx>
            <c:strRef>
              <c:f>'３、H28子どもの教育環境 (2)'!$G$75</c:f>
              <c:strCache>
                <c:ptCount val="1"/>
                <c:pt idx="0">
                  <c:v>３時間以上          </c:v>
                </c:pt>
              </c:strCache>
            </c:strRef>
          </c:tx>
          <c:spPr>
            <a:solidFill>
              <a:schemeClr val="accent6"/>
            </a:solidFill>
            <a:ln>
              <a:noFill/>
            </a:ln>
            <a:effectLst/>
          </c:spPr>
          <c:invertIfNegative val="0"/>
          <c:dLbls>
            <c:dLbl>
              <c:idx val="0"/>
              <c:layout>
                <c:manualLayout>
                  <c:x val="0"/>
                  <c:y val="-1.08117357560702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AF-451D-84C4-C8D8A5F9D3C3}"/>
                </c:ext>
              </c:extLst>
            </c:dLbl>
            <c:dLbl>
              <c:idx val="1"/>
              <c:layout>
                <c:manualLayout>
                  <c:x val="0"/>
                  <c:y val="-1.62176036341053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AF-451D-84C4-C8D8A5F9D3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(2)'!$G$76:$G$77</c:f>
              <c:numCache>
                <c:formatCode>0.0%</c:formatCode>
                <c:ptCount val="2"/>
                <c:pt idx="0">
                  <c:v>6.9000000000000006E-2</c:v>
                </c:pt>
                <c:pt idx="1">
                  <c:v>6.5000000000000002E-2</c:v>
                </c:pt>
              </c:numCache>
            </c:numRef>
          </c:val>
          <c:extLst>
            <c:ext xmlns:c16="http://schemas.microsoft.com/office/drawing/2014/chart" uri="{C3380CC4-5D6E-409C-BE32-E72D297353CC}">
              <c16:uniqueId val="{00000005-1AF4-41B6-A2C3-5399FBBE5A8F}"/>
            </c:ext>
          </c:extLst>
        </c:ser>
        <c:ser>
          <c:idx val="6"/>
          <c:order val="6"/>
          <c:tx>
            <c:strRef>
              <c:f>'３、H28子どもの教育環境 (2)'!$H$75</c:f>
              <c:strCache>
                <c:ptCount val="1"/>
                <c:pt idx="0">
                  <c:v>わからない          </c:v>
                </c:pt>
              </c:strCache>
            </c:strRef>
          </c:tx>
          <c:spPr>
            <a:solidFill>
              <a:schemeClr val="accent1">
                <a:lumMod val="60000"/>
              </a:schemeClr>
            </a:solidFill>
            <a:ln>
              <a:noFill/>
            </a:ln>
            <a:effectLst/>
          </c:spPr>
          <c:invertIfNegative val="0"/>
          <c:dLbls>
            <c:dLbl>
              <c:idx val="0"/>
              <c:layout>
                <c:manualLayout>
                  <c:x val="2.9452949724509481E-3"/>
                  <c:y val="7.60900679497942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AF-451D-84C4-C8D8A5F9D3C3}"/>
                </c:ext>
              </c:extLst>
            </c:dLbl>
            <c:dLbl>
              <c:idx val="1"/>
              <c:layout>
                <c:manualLayout>
                  <c:x val="2.9452949724510561E-3"/>
                  <c:y val="7.60900679497942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AF-451D-84C4-C8D8A5F9D3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(2)'!$H$76:$H$77</c:f>
              <c:numCache>
                <c:formatCode>0.0%</c:formatCode>
                <c:ptCount val="2"/>
                <c:pt idx="0">
                  <c:v>6.5000000000000002E-2</c:v>
                </c:pt>
                <c:pt idx="1">
                  <c:v>0.112</c:v>
                </c:pt>
              </c:numCache>
            </c:numRef>
          </c:val>
          <c:extLst>
            <c:ext xmlns:c16="http://schemas.microsoft.com/office/drawing/2014/chart" uri="{C3380CC4-5D6E-409C-BE32-E72D297353CC}">
              <c16:uniqueId val="{00000006-1AF4-41B6-A2C3-5399FBBE5A8F}"/>
            </c:ext>
          </c:extLst>
        </c:ser>
        <c:ser>
          <c:idx val="7"/>
          <c:order val="7"/>
          <c:tx>
            <c:strRef>
              <c:f>'３、H28子どもの教育環境 (2)'!$I$75</c:f>
              <c:strCache>
                <c:ptCount val="1"/>
                <c:pt idx="0">
                  <c:v>  無回答            </c:v>
                </c:pt>
              </c:strCache>
            </c:strRef>
          </c:tx>
          <c:spPr>
            <a:solidFill>
              <a:schemeClr val="accent2">
                <a:lumMod val="60000"/>
              </a:schemeClr>
            </a:solidFill>
            <a:ln>
              <a:noFill/>
            </a:ln>
            <a:effectLst/>
          </c:spPr>
          <c:invertIfNegative val="0"/>
          <c:dLbls>
            <c:dLbl>
              <c:idx val="0"/>
              <c:layout>
                <c:manualLayout>
                  <c:x val="2.9452949724510451E-2"/>
                  <c:y val="-5.40586787803505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AF-451D-84C4-C8D8A5F9D3C3}"/>
                </c:ext>
              </c:extLst>
            </c:dLbl>
            <c:dLbl>
              <c:idx val="1"/>
              <c:layout>
                <c:manualLayout>
                  <c:x val="2.65076547520595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AF-451D-84C4-C8D8A5F9D3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(2)'!$A$76:$A$77</c:f>
              <c:strCache>
                <c:ptCount val="2"/>
                <c:pt idx="0">
                  <c:v>同じ時刻に起きている          </c:v>
                </c:pt>
                <c:pt idx="1">
                  <c:v>同じ時刻に起きていない        </c:v>
                </c:pt>
              </c:strCache>
            </c:strRef>
          </c:cat>
          <c:val>
            <c:numRef>
              <c:f>'３、H28子どもの教育環境 (2)'!$I$76:$I$77</c:f>
              <c:numCache>
                <c:formatCode>0.0%</c:formatCode>
                <c:ptCount val="2"/>
                <c:pt idx="0">
                  <c:v>8.0000000000000002E-3</c:v>
                </c:pt>
                <c:pt idx="1">
                  <c:v>1.0999999999999999E-2</c:v>
                </c:pt>
              </c:numCache>
            </c:numRef>
          </c:val>
          <c:extLst>
            <c:ext xmlns:c16="http://schemas.microsoft.com/office/drawing/2014/chart" uri="{C3380CC4-5D6E-409C-BE32-E72D297353CC}">
              <c16:uniqueId val="{00000007-1AF4-41B6-A2C3-5399FBBE5A8F}"/>
            </c:ext>
          </c:extLst>
        </c:ser>
        <c:dLbls>
          <c:dLblPos val="ctr"/>
          <c:showLegendKey val="0"/>
          <c:showVal val="1"/>
          <c:showCatName val="0"/>
          <c:showSerName val="0"/>
          <c:showPercent val="0"/>
          <c:showBubbleSize val="0"/>
        </c:dLbls>
        <c:gapWidth val="150"/>
        <c:overlap val="100"/>
        <c:axId val="1071741568"/>
        <c:axId val="1071740320"/>
      </c:barChart>
      <c:catAx>
        <c:axId val="1071741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71740320"/>
        <c:crosses val="autoZero"/>
        <c:auto val="1"/>
        <c:lblAlgn val="ctr"/>
        <c:lblOffset val="100"/>
        <c:noMultiLvlLbl val="0"/>
      </c:catAx>
      <c:valAx>
        <c:axId val="10717403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741568"/>
        <c:crosses val="autoZero"/>
        <c:crossBetween val="between"/>
      </c:valAx>
      <c:spPr>
        <a:noFill/>
        <a:ln>
          <a:noFill/>
        </a:ln>
        <a:effectLst/>
      </c:spPr>
    </c:plotArea>
    <c:legend>
      <c:legendPos val="b"/>
      <c:layout>
        <c:manualLayout>
          <c:xMode val="edge"/>
          <c:yMode val="edge"/>
          <c:x val="3.8426590957898049E-2"/>
          <c:y val="0.69192645581944212"/>
          <c:w val="0.90842034322194865"/>
          <c:h val="0.3080735441805578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2969973047196"/>
          <c:y val="0.12515212955894853"/>
          <c:w val="0.59980397959724718"/>
          <c:h val="0.59788605225228197"/>
        </c:manualLayout>
      </c:layout>
      <c:barChart>
        <c:barDir val="bar"/>
        <c:grouping val="percentStacked"/>
        <c:varyColors val="0"/>
        <c:ser>
          <c:idx val="0"/>
          <c:order val="0"/>
          <c:tx>
            <c:strRef>
              <c:f>'３、H28子どもの教育環境 (2)'!$B$85</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(2)'!$B$86:$B$87</c:f>
              <c:numCache>
                <c:formatCode>0.0%</c:formatCode>
                <c:ptCount val="2"/>
                <c:pt idx="0">
                  <c:v>7.4999999999999997E-2</c:v>
                </c:pt>
                <c:pt idx="1">
                  <c:v>0.17199999999999999</c:v>
                </c:pt>
              </c:numCache>
            </c:numRef>
          </c:val>
          <c:extLst>
            <c:ext xmlns:c16="http://schemas.microsoft.com/office/drawing/2014/chart" uri="{C3380CC4-5D6E-409C-BE32-E72D297353CC}">
              <c16:uniqueId val="{00000000-8295-4E9F-BAEC-00305FC1C0CD}"/>
            </c:ext>
          </c:extLst>
        </c:ser>
        <c:ser>
          <c:idx val="1"/>
          <c:order val="1"/>
          <c:tx>
            <c:strRef>
              <c:f>'３、H28子どもの教育環境 (2)'!$C$85</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(2)'!$C$86:$C$87</c:f>
              <c:numCache>
                <c:formatCode>0.0%</c:formatCode>
                <c:ptCount val="2"/>
                <c:pt idx="0">
                  <c:v>0.14199999999999999</c:v>
                </c:pt>
                <c:pt idx="1">
                  <c:v>0.17899999999999999</c:v>
                </c:pt>
              </c:numCache>
            </c:numRef>
          </c:val>
          <c:extLst>
            <c:ext xmlns:c16="http://schemas.microsoft.com/office/drawing/2014/chart" uri="{C3380CC4-5D6E-409C-BE32-E72D297353CC}">
              <c16:uniqueId val="{00000001-8295-4E9F-BAEC-00305FC1C0CD}"/>
            </c:ext>
          </c:extLst>
        </c:ser>
        <c:ser>
          <c:idx val="2"/>
          <c:order val="2"/>
          <c:tx>
            <c:strRef>
              <c:f>'３、H28子どもの教育環境 (2)'!$D$85</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(2)'!$D$86:$D$87</c:f>
              <c:numCache>
                <c:formatCode>0.0%</c:formatCode>
                <c:ptCount val="2"/>
                <c:pt idx="0">
                  <c:v>0.24</c:v>
                </c:pt>
                <c:pt idx="1">
                  <c:v>0.19400000000000001</c:v>
                </c:pt>
              </c:numCache>
            </c:numRef>
          </c:val>
          <c:extLst>
            <c:ext xmlns:c16="http://schemas.microsoft.com/office/drawing/2014/chart" uri="{C3380CC4-5D6E-409C-BE32-E72D297353CC}">
              <c16:uniqueId val="{00000002-8295-4E9F-BAEC-00305FC1C0CD}"/>
            </c:ext>
          </c:extLst>
        </c:ser>
        <c:ser>
          <c:idx val="3"/>
          <c:order val="3"/>
          <c:tx>
            <c:strRef>
              <c:f>'３、H28子どもの教育環境 (2)'!$E$85</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(2)'!$E$86:$E$87</c:f>
              <c:numCache>
                <c:formatCode>0.0%</c:formatCode>
                <c:ptCount val="2"/>
                <c:pt idx="0">
                  <c:v>0.27</c:v>
                </c:pt>
                <c:pt idx="1">
                  <c:v>0.19700000000000001</c:v>
                </c:pt>
              </c:numCache>
            </c:numRef>
          </c:val>
          <c:extLst>
            <c:ext xmlns:c16="http://schemas.microsoft.com/office/drawing/2014/chart" uri="{C3380CC4-5D6E-409C-BE32-E72D297353CC}">
              <c16:uniqueId val="{00000003-8295-4E9F-BAEC-00305FC1C0CD}"/>
            </c:ext>
          </c:extLst>
        </c:ser>
        <c:ser>
          <c:idx val="4"/>
          <c:order val="4"/>
          <c:tx>
            <c:strRef>
              <c:f>'３、H28子どもの教育環境 (2)'!$F$85</c:f>
              <c:strCache>
                <c:ptCount val="1"/>
                <c:pt idx="0">
                  <c:v>２時間以上、３時間より少ない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(2)'!$F$86:$F$87</c:f>
              <c:numCache>
                <c:formatCode>0.0%</c:formatCode>
                <c:ptCount val="2"/>
                <c:pt idx="0">
                  <c:v>0.13</c:v>
                </c:pt>
                <c:pt idx="1">
                  <c:v>9.2999999999999999E-2</c:v>
                </c:pt>
              </c:numCache>
            </c:numRef>
          </c:val>
          <c:extLst>
            <c:ext xmlns:c16="http://schemas.microsoft.com/office/drawing/2014/chart" uri="{C3380CC4-5D6E-409C-BE32-E72D297353CC}">
              <c16:uniqueId val="{00000004-8295-4E9F-BAEC-00305FC1C0CD}"/>
            </c:ext>
          </c:extLst>
        </c:ser>
        <c:ser>
          <c:idx val="5"/>
          <c:order val="5"/>
          <c:tx>
            <c:strRef>
              <c:f>'３、H28子どもの教育環境 (2)'!$G$85</c:f>
              <c:strCache>
                <c:ptCount val="1"/>
                <c:pt idx="0">
                  <c:v>３時間以上          </c:v>
                </c:pt>
              </c:strCache>
            </c:strRef>
          </c:tx>
          <c:spPr>
            <a:solidFill>
              <a:schemeClr val="accent6"/>
            </a:solidFill>
            <a:ln>
              <a:noFill/>
            </a:ln>
            <a:effectLst/>
          </c:spPr>
          <c:invertIfNegative val="0"/>
          <c:dLbls>
            <c:dLbl>
              <c:idx val="0"/>
              <c:layout>
                <c:manualLayout>
                  <c:x val="-2.9664670102007846E-3"/>
                  <c:y val="-3.7763388569372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53-4B19-B35B-E99DFF0D2270}"/>
                </c:ext>
              </c:extLst>
            </c:dLbl>
            <c:dLbl>
              <c:idx val="1"/>
              <c:layout>
                <c:manualLayout>
                  <c:x val="5.9329340204012423E-3"/>
                  <c:y val="-2.69744558275232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53-4B19-B35B-E99DFF0D22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(2)'!$G$86:$G$87</c:f>
              <c:numCache>
                <c:formatCode>0.0%</c:formatCode>
                <c:ptCount val="2"/>
                <c:pt idx="0">
                  <c:v>7.0000000000000007E-2</c:v>
                </c:pt>
                <c:pt idx="1">
                  <c:v>5.8999999999999997E-2</c:v>
                </c:pt>
              </c:numCache>
            </c:numRef>
          </c:val>
          <c:extLst>
            <c:ext xmlns:c16="http://schemas.microsoft.com/office/drawing/2014/chart" uri="{C3380CC4-5D6E-409C-BE32-E72D297353CC}">
              <c16:uniqueId val="{00000005-8295-4E9F-BAEC-00305FC1C0CD}"/>
            </c:ext>
          </c:extLst>
        </c:ser>
        <c:ser>
          <c:idx val="6"/>
          <c:order val="6"/>
          <c:tx>
            <c:strRef>
              <c:f>'３、H28子どもの教育環境 (2)'!$H$85</c:f>
              <c:strCache>
                <c:ptCount val="1"/>
                <c:pt idx="0">
                  <c:v>わからない          </c:v>
                </c:pt>
              </c:strCache>
            </c:strRef>
          </c:tx>
          <c:spPr>
            <a:solidFill>
              <a:schemeClr val="accent1">
                <a:lumMod val="60000"/>
              </a:schemeClr>
            </a:solidFill>
            <a:ln>
              <a:noFill/>
            </a:ln>
            <a:effectLst/>
          </c:spPr>
          <c:invertIfNegative val="0"/>
          <c:dLbls>
            <c:dLbl>
              <c:idx val="0"/>
              <c:layout>
                <c:manualLayout>
                  <c:x val="0"/>
                  <c:y val="7.72443580741113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53-4B19-B35B-E99DFF0D2270}"/>
                </c:ext>
              </c:extLst>
            </c:dLbl>
            <c:dLbl>
              <c:idx val="1"/>
              <c:layout>
                <c:manualLayout>
                  <c:x val="5.9329340204012423E-3"/>
                  <c:y val="8.803393904082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53-4B19-B35B-E99DFF0D22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(2)'!$H$86:$H$87</c:f>
              <c:numCache>
                <c:formatCode>0.0%</c:formatCode>
                <c:ptCount val="2"/>
                <c:pt idx="0">
                  <c:v>6.5000000000000002E-2</c:v>
                </c:pt>
                <c:pt idx="1">
                  <c:v>9.8000000000000004E-2</c:v>
                </c:pt>
              </c:numCache>
            </c:numRef>
          </c:val>
          <c:extLst>
            <c:ext xmlns:c16="http://schemas.microsoft.com/office/drawing/2014/chart" uri="{C3380CC4-5D6E-409C-BE32-E72D297353CC}">
              <c16:uniqueId val="{00000006-8295-4E9F-BAEC-00305FC1C0CD}"/>
            </c:ext>
          </c:extLst>
        </c:ser>
        <c:ser>
          <c:idx val="7"/>
          <c:order val="7"/>
          <c:tx>
            <c:strRef>
              <c:f>'３、H28子どもの教育環境 (2)'!$I$85</c:f>
              <c:strCache>
                <c:ptCount val="1"/>
                <c:pt idx="0">
                  <c:v>  無回答            </c:v>
                </c:pt>
              </c:strCache>
            </c:strRef>
          </c:tx>
          <c:spPr>
            <a:solidFill>
              <a:schemeClr val="accent2">
                <a:lumMod val="60000"/>
              </a:schemeClr>
            </a:solidFill>
            <a:ln>
              <a:noFill/>
            </a:ln>
            <a:effectLst/>
          </c:spPr>
          <c:invertIfNegative val="0"/>
          <c:dLbls>
            <c:dLbl>
              <c:idx val="0"/>
              <c:layout>
                <c:manualLayout>
                  <c:x val="2.9527558595314803E-2"/>
                  <c:y val="-5.3948911655046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53-4B19-B35B-E99DFF0D2270}"/>
                </c:ext>
              </c:extLst>
            </c:dLbl>
            <c:dLbl>
              <c:idx val="1"/>
              <c:layout>
                <c:manualLayout>
                  <c:x val="2.96646701020067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53-4B19-B35B-E99DFF0D22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(2)'!$A$86:$A$87</c:f>
              <c:strCache>
                <c:ptCount val="2"/>
                <c:pt idx="0">
                  <c:v>毎日またはほとんど毎日</c:v>
                </c:pt>
                <c:pt idx="1">
                  <c:v>週５以下</c:v>
                </c:pt>
              </c:strCache>
            </c:strRef>
          </c:cat>
          <c:val>
            <c:numRef>
              <c:f>'３、H28子どもの教育環境 (2)'!$I$86:$I$87</c:f>
              <c:numCache>
                <c:formatCode>0.0%</c:formatCode>
                <c:ptCount val="2"/>
                <c:pt idx="0">
                  <c:v>8.0000000000000002E-3</c:v>
                </c:pt>
                <c:pt idx="1">
                  <c:v>8.9999999999999993E-3</c:v>
                </c:pt>
              </c:numCache>
            </c:numRef>
          </c:val>
          <c:extLst>
            <c:ext xmlns:c16="http://schemas.microsoft.com/office/drawing/2014/chart" uri="{C3380CC4-5D6E-409C-BE32-E72D297353CC}">
              <c16:uniqueId val="{00000007-8295-4E9F-BAEC-00305FC1C0CD}"/>
            </c:ext>
          </c:extLst>
        </c:ser>
        <c:dLbls>
          <c:dLblPos val="ctr"/>
          <c:showLegendKey val="0"/>
          <c:showVal val="1"/>
          <c:showCatName val="0"/>
          <c:showSerName val="0"/>
          <c:showPercent val="0"/>
          <c:showBubbleSize val="0"/>
        </c:dLbls>
        <c:gapWidth val="150"/>
        <c:overlap val="100"/>
        <c:axId val="1250935856"/>
        <c:axId val="1273311648"/>
      </c:barChart>
      <c:catAx>
        <c:axId val="1250935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73311648"/>
        <c:crosses val="autoZero"/>
        <c:auto val="1"/>
        <c:lblAlgn val="ctr"/>
        <c:lblOffset val="100"/>
        <c:noMultiLvlLbl val="0"/>
      </c:catAx>
      <c:valAx>
        <c:axId val="12733116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935856"/>
        <c:crosses val="autoZero"/>
        <c:crossBetween val="between"/>
      </c:valAx>
      <c:spPr>
        <a:noFill/>
        <a:ln>
          <a:noFill/>
        </a:ln>
        <a:effectLst/>
      </c:spPr>
    </c:plotArea>
    <c:legend>
      <c:legendPos val="b"/>
      <c:layout>
        <c:manualLayout>
          <c:xMode val="edge"/>
          <c:yMode val="edge"/>
          <c:x val="0"/>
          <c:y val="0.75606468601945809"/>
          <c:w val="1"/>
          <c:h val="0.2427029057851123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40830703035728"/>
          <c:y val="0.15284489994938835"/>
          <c:w val="0.67005727857074016"/>
          <c:h val="0.52705563579355386"/>
        </c:manualLayout>
      </c:layout>
      <c:barChart>
        <c:barDir val="bar"/>
        <c:grouping val="percentStacked"/>
        <c:varyColors val="0"/>
        <c:ser>
          <c:idx val="0"/>
          <c:order val="0"/>
          <c:tx>
            <c:strRef>
              <c:f>'３、子どもの教育環境'!$B$106</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'３、子どもの教育環境'!$B$107:$B$108</c:f>
              <c:numCache>
                <c:formatCode>0.0%</c:formatCode>
                <c:ptCount val="2"/>
                <c:pt idx="0">
                  <c:v>0.39463775469329987</c:v>
                </c:pt>
                <c:pt idx="1">
                  <c:v>0.50779101741521537</c:v>
                </c:pt>
              </c:numCache>
            </c:numRef>
          </c:val>
          <c:extLst>
            <c:ext xmlns:c16="http://schemas.microsoft.com/office/drawing/2014/chart" uri="{C3380CC4-5D6E-409C-BE32-E72D297353CC}">
              <c16:uniqueId val="{00000000-7042-414E-B0B3-DA251353ECA1}"/>
            </c:ext>
          </c:extLst>
        </c:ser>
        <c:ser>
          <c:idx val="1"/>
          <c:order val="1"/>
          <c:tx>
            <c:strRef>
              <c:f>'３、子どもの教育環境'!$C$106</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'３、子どもの教育環境'!$C$107:$C$108</c:f>
              <c:numCache>
                <c:formatCode>0.0%</c:formatCode>
                <c:ptCount val="2"/>
                <c:pt idx="0">
                  <c:v>0.30563195983656904</c:v>
                </c:pt>
                <c:pt idx="1">
                  <c:v>0.22694775435380385</c:v>
                </c:pt>
              </c:numCache>
            </c:numRef>
          </c:val>
          <c:extLst>
            <c:ext xmlns:c16="http://schemas.microsoft.com/office/drawing/2014/chart" uri="{C3380CC4-5D6E-409C-BE32-E72D297353CC}">
              <c16:uniqueId val="{00000001-7042-414E-B0B3-DA251353ECA1}"/>
            </c:ext>
          </c:extLst>
        </c:ser>
        <c:ser>
          <c:idx val="2"/>
          <c:order val="2"/>
          <c:tx>
            <c:strRef>
              <c:f>'３、子どもの教育環境'!$D$106</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'３、子どもの教育環境'!$D$107:$D$108</c:f>
              <c:numCache>
                <c:formatCode>0.0%</c:formatCode>
                <c:ptCount val="2"/>
                <c:pt idx="0">
                  <c:v>0.14046519080300157</c:v>
                </c:pt>
                <c:pt idx="1">
                  <c:v>0.10192483959670028</c:v>
                </c:pt>
              </c:numCache>
            </c:numRef>
          </c:val>
          <c:extLst>
            <c:ext xmlns:c16="http://schemas.microsoft.com/office/drawing/2014/chart" uri="{C3380CC4-5D6E-409C-BE32-E72D297353CC}">
              <c16:uniqueId val="{00000002-7042-414E-B0B3-DA251353ECA1}"/>
            </c:ext>
          </c:extLst>
        </c:ser>
        <c:ser>
          <c:idx val="3"/>
          <c:order val="3"/>
          <c:tx>
            <c:strRef>
              <c:f>'３、子どもの教育環境'!$E$106</c:f>
              <c:strCache>
                <c:ptCount val="1"/>
                <c:pt idx="0">
                  <c:v>１時間以上、２時間より少ない            </c:v>
                </c:pt>
              </c:strCache>
            </c:strRef>
          </c:tx>
          <c:spPr>
            <a:solidFill>
              <a:schemeClr val="accent4"/>
            </a:solidFill>
            <a:ln>
              <a:noFill/>
            </a:ln>
            <a:effectLst/>
          </c:spPr>
          <c:invertIfNegative val="0"/>
          <c:dLbls>
            <c:dLbl>
              <c:idx val="0"/>
              <c:layout>
                <c:manualLayout>
                  <c:x val="0"/>
                  <c:y val="0.107781619943463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42-414E-B0B3-DA251353ECA1}"/>
                </c:ext>
              </c:extLst>
            </c:dLbl>
            <c:dLbl>
              <c:idx val="1"/>
              <c:layout>
                <c:manualLayout>
                  <c:x val="0"/>
                  <c:y val="0.107781619943463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42-414E-B0B3-DA251353EC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'３、子どもの教育環境'!$E$107:$E$108</c:f>
              <c:numCache>
                <c:formatCode>0.0%</c:formatCode>
                <c:ptCount val="2"/>
                <c:pt idx="0">
                  <c:v>5.8322429033033356E-2</c:v>
                </c:pt>
                <c:pt idx="1">
                  <c:v>4.5096241979835014E-2</c:v>
                </c:pt>
              </c:numCache>
            </c:numRef>
          </c:val>
          <c:extLst>
            <c:ext xmlns:c16="http://schemas.microsoft.com/office/drawing/2014/chart" uri="{C3380CC4-5D6E-409C-BE32-E72D297353CC}">
              <c16:uniqueId val="{00000003-7042-414E-B0B3-DA251353ECA1}"/>
            </c:ext>
          </c:extLst>
        </c:ser>
        <c:ser>
          <c:idx val="4"/>
          <c:order val="4"/>
          <c:tx>
            <c:strRef>
              <c:f>'３、子どもの教育環境'!$F$106</c:f>
              <c:strCache>
                <c:ptCount val="1"/>
                <c:pt idx="0">
                  <c:v>２時間以上、３時間より少ない            </c:v>
                </c:pt>
              </c:strCache>
            </c:strRef>
          </c:tx>
          <c:spPr>
            <a:solidFill>
              <a:schemeClr val="accent5"/>
            </a:solidFill>
            <a:ln>
              <a:noFill/>
            </a:ln>
            <a:effectLst/>
          </c:spPr>
          <c:invertIfNegative val="0"/>
          <c:dLbls>
            <c:dLbl>
              <c:idx val="0"/>
              <c:layout>
                <c:manualLayout>
                  <c:x val="2.6739669317083242E-2"/>
                  <c:y val="8.81846461504277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6D-47F1-B8F4-C163A6F70D10}"/>
                </c:ext>
              </c:extLst>
            </c:dLbl>
            <c:dLbl>
              <c:idx val="1"/>
              <c:layout>
                <c:manualLayout>
                  <c:x val="2.0797520579953717E-2"/>
                  <c:y val="7.3487976644570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6D-47F1-B8F4-C163A6F70D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'３、子どもの教育環境'!$F$107:$F$108</c:f>
              <c:numCache>
                <c:formatCode>0.0%</c:formatCode>
                <c:ptCount val="2"/>
                <c:pt idx="0">
                  <c:v>1.8559564184046785E-2</c:v>
                </c:pt>
                <c:pt idx="1">
                  <c:v>2.0164986251145739E-2</c:v>
                </c:pt>
              </c:numCache>
            </c:numRef>
          </c:val>
          <c:extLst>
            <c:ext xmlns:c16="http://schemas.microsoft.com/office/drawing/2014/chart" uri="{C3380CC4-5D6E-409C-BE32-E72D297353CC}">
              <c16:uniqueId val="{00000004-7042-414E-B0B3-DA251353ECA1}"/>
            </c:ext>
          </c:extLst>
        </c:ser>
        <c:ser>
          <c:idx val="5"/>
          <c:order val="5"/>
          <c:tx>
            <c:strRef>
              <c:f>'３、子どもの教育環境'!$G$106</c:f>
              <c:strCache>
                <c:ptCount val="1"/>
                <c:pt idx="0">
                  <c:v>３時間以上          </c:v>
                </c:pt>
              </c:strCache>
            </c:strRef>
          </c:tx>
          <c:spPr>
            <a:solidFill>
              <a:schemeClr val="accent6"/>
            </a:solidFill>
            <a:ln>
              <a:noFill/>
            </a:ln>
            <a:effectLst/>
          </c:spPr>
          <c:invertIfNegative val="0"/>
          <c:dLbls>
            <c:dLbl>
              <c:idx val="0"/>
              <c:layout>
                <c:manualLayout>
                  <c:x val="0"/>
                  <c:y val="-8.81846461504277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6D-47F1-B8F4-C163A6F70D10}"/>
                </c:ext>
              </c:extLst>
            </c:dLbl>
            <c:dLbl>
              <c:idx val="1"/>
              <c:layout>
                <c:manualLayout>
                  <c:x val="0"/>
                  <c:y val="-8.81846461504276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6D-47F1-B8F4-C163A6F70D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'３、子どもの教育環境'!$G$107:$G$108</c:f>
              <c:numCache>
                <c:formatCode>0.0%</c:formatCode>
                <c:ptCount val="2"/>
                <c:pt idx="0">
                  <c:v>1.426015435148343E-2</c:v>
                </c:pt>
                <c:pt idx="1">
                  <c:v>1.6681943171402383E-2</c:v>
                </c:pt>
              </c:numCache>
            </c:numRef>
          </c:val>
          <c:extLst>
            <c:ext xmlns:c16="http://schemas.microsoft.com/office/drawing/2014/chart" uri="{C3380CC4-5D6E-409C-BE32-E72D297353CC}">
              <c16:uniqueId val="{00000005-7042-414E-B0B3-DA251353ECA1}"/>
            </c:ext>
          </c:extLst>
        </c:ser>
        <c:ser>
          <c:idx val="6"/>
          <c:order val="6"/>
          <c:tx>
            <c:strRef>
              <c:f>'３、子どもの教育環境'!$H$106</c:f>
              <c:strCache>
                <c:ptCount val="1"/>
                <c:pt idx="0">
                  <c:v>わからない          </c:v>
                </c:pt>
              </c:strCache>
            </c:strRef>
          </c:tx>
          <c:spPr>
            <a:solidFill>
              <a:schemeClr val="accent1">
                <a:lumMod val="60000"/>
              </a:schemeClr>
            </a:solidFill>
            <a:ln>
              <a:noFill/>
            </a:ln>
            <a:effectLst/>
          </c:spPr>
          <c:invertIfNegative val="0"/>
          <c:dLbls>
            <c:dLbl>
              <c:idx val="0"/>
              <c:layout>
                <c:manualLayout>
                  <c:x val="5.3021851218737169E-2"/>
                  <c:y val="0.136609939382391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D2-4758-BAC5-4D4403497834}"/>
                </c:ext>
              </c:extLst>
            </c:dLbl>
            <c:dLbl>
              <c:idx val="1"/>
              <c:layout>
                <c:manualLayout>
                  <c:x val="4.7130534416655261E-2"/>
                  <c:y val="0.112214991784602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D2-4758-BAC5-4D44034978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'３、子どもの教育環境'!$H$107:$H$108</c:f>
              <c:numCache>
                <c:formatCode>0.0%</c:formatCode>
                <c:ptCount val="2"/>
                <c:pt idx="0">
                  <c:v>5.4984377920794726E-2</c:v>
                </c:pt>
                <c:pt idx="1">
                  <c:v>6.856095325389551E-2</c:v>
                </c:pt>
              </c:numCache>
            </c:numRef>
          </c:val>
          <c:extLst>
            <c:ext xmlns:c16="http://schemas.microsoft.com/office/drawing/2014/chart" uri="{C3380CC4-5D6E-409C-BE32-E72D297353CC}">
              <c16:uniqueId val="{00000006-7042-414E-B0B3-DA251353ECA1}"/>
            </c:ext>
          </c:extLst>
        </c:ser>
        <c:ser>
          <c:idx val="7"/>
          <c:order val="7"/>
          <c:tx>
            <c:strRef>
              <c:f>'３、子どもの教育環境'!$I$106</c:f>
              <c:strCache>
                <c:ptCount val="1"/>
                <c:pt idx="0">
                  <c:v>  無回答            </c:v>
                </c:pt>
              </c:strCache>
            </c:strRef>
          </c:tx>
          <c:spPr>
            <a:solidFill>
              <a:schemeClr val="accent2">
                <a:lumMod val="60000"/>
              </a:schemeClr>
            </a:solidFill>
            <a:ln>
              <a:noFill/>
            </a:ln>
            <a:effectLst/>
          </c:spPr>
          <c:invertIfNegative val="0"/>
          <c:dLbls>
            <c:dLbl>
              <c:idx val="0"/>
              <c:layout>
                <c:manualLayout>
                  <c:x val="2.67396693170832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6D-47F1-B8F4-C163A6F70D10}"/>
                </c:ext>
              </c:extLst>
            </c:dLbl>
            <c:dLbl>
              <c:idx val="1"/>
              <c:layout>
                <c:manualLayout>
                  <c:x val="3.4440834446121553E-2"/>
                  <c:y val="-4.89914700835709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6D-47F1-B8F4-C163A6F70D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'３、子どもの教育環境'!$A$107:$A$108</c:f>
              <c:strCache>
                <c:ptCount val="2"/>
                <c:pt idx="0">
                  <c:v>毎日またはほとんど毎日</c:v>
                </c:pt>
                <c:pt idx="1">
                  <c:v>週5以下</c:v>
                </c:pt>
              </c:strCache>
            </c:strRef>
          </c:cat>
          <c:val>
            <c:numRef>
              <c:f>'３、子どもの教育環境'!$I$107:$I$108</c:f>
              <c:numCache>
                <c:formatCode>0.0%</c:formatCode>
                <c:ptCount val="2"/>
                <c:pt idx="0">
                  <c:v>1.313856917777125E-2</c:v>
                </c:pt>
                <c:pt idx="1">
                  <c:v>1.2832263978001834E-2</c:v>
                </c:pt>
              </c:numCache>
            </c:numRef>
          </c:val>
          <c:extLst>
            <c:ext xmlns:c16="http://schemas.microsoft.com/office/drawing/2014/chart" uri="{C3380CC4-5D6E-409C-BE32-E72D297353CC}">
              <c16:uniqueId val="{00000007-7042-414E-B0B3-DA251353ECA1}"/>
            </c:ext>
          </c:extLst>
        </c:ser>
        <c:dLbls>
          <c:dLblPos val="ctr"/>
          <c:showLegendKey val="0"/>
          <c:showVal val="1"/>
          <c:showCatName val="0"/>
          <c:showSerName val="0"/>
          <c:showPercent val="0"/>
          <c:showBubbleSize val="0"/>
        </c:dLbls>
        <c:gapWidth val="150"/>
        <c:overlap val="100"/>
        <c:axId val="1283622400"/>
        <c:axId val="1283636544"/>
      </c:barChart>
      <c:catAx>
        <c:axId val="1283622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83636544"/>
        <c:crosses val="autoZero"/>
        <c:auto val="1"/>
        <c:lblAlgn val="ctr"/>
        <c:lblOffset val="100"/>
        <c:noMultiLvlLbl val="0"/>
      </c:catAx>
      <c:valAx>
        <c:axId val="12836365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22400"/>
        <c:crosses val="autoZero"/>
        <c:crossBetween val="between"/>
      </c:valAx>
      <c:spPr>
        <a:noFill/>
        <a:ln>
          <a:noFill/>
        </a:ln>
        <a:effectLst/>
      </c:spPr>
    </c:plotArea>
    <c:legend>
      <c:legendPos val="b"/>
      <c:layout>
        <c:manualLayout>
          <c:xMode val="edge"/>
          <c:yMode val="edge"/>
          <c:x val="2.5473336596056467E-2"/>
          <c:y val="0.75953400338545929"/>
          <c:w val="0.94905332680788701"/>
          <c:h val="0.2099872645297955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'１、家計・収入・就業'!$B$34</c:f>
              <c:strCache>
                <c:ptCount val="1"/>
                <c:pt idx="0">
                  <c:v>現在利用している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'１、家計・収入・就業'!$B$35:$B$38</c:f>
              <c:numCache>
                <c:formatCode>0.0</c:formatCode>
                <c:ptCount val="4"/>
                <c:pt idx="0">
                  <c:v>12.3</c:v>
                </c:pt>
                <c:pt idx="1">
                  <c:v>44.4</c:v>
                </c:pt>
                <c:pt idx="2">
                  <c:v>73</c:v>
                </c:pt>
                <c:pt idx="3">
                  <c:v>80.099999999999994</c:v>
                </c:pt>
              </c:numCache>
            </c:numRef>
          </c:val>
          <c:extLst>
            <c:ext xmlns:c16="http://schemas.microsoft.com/office/drawing/2014/chart" uri="{C3380CC4-5D6E-409C-BE32-E72D297353CC}">
              <c16:uniqueId val="{00000000-2414-4ACC-9723-2CE015AA0A99}"/>
            </c:ext>
          </c:extLst>
        </c:ser>
        <c:ser>
          <c:idx val="1"/>
          <c:order val="1"/>
          <c:tx>
            <c:strRef>
              <c:f>'１、家計・収入・就業'!$C$34</c:f>
              <c:strCache>
                <c:ptCount val="1"/>
                <c:pt idx="0">
                  <c:v>現在利用していないが、以前利用したことがある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'１、家計・収入・就業'!$C$35:$C$38</c:f>
              <c:numCache>
                <c:formatCode>0.0</c:formatCode>
                <c:ptCount val="4"/>
                <c:pt idx="0">
                  <c:v>11.9</c:v>
                </c:pt>
                <c:pt idx="1">
                  <c:v>14.7</c:v>
                </c:pt>
                <c:pt idx="2">
                  <c:v>6.8</c:v>
                </c:pt>
                <c:pt idx="3">
                  <c:v>3.3</c:v>
                </c:pt>
              </c:numCache>
            </c:numRef>
          </c:val>
          <c:extLst>
            <c:ext xmlns:c16="http://schemas.microsoft.com/office/drawing/2014/chart" uri="{C3380CC4-5D6E-409C-BE32-E72D297353CC}">
              <c16:uniqueId val="{00000001-2414-4ACC-9723-2CE015AA0A99}"/>
            </c:ext>
          </c:extLst>
        </c:ser>
        <c:ser>
          <c:idx val="2"/>
          <c:order val="2"/>
          <c:tx>
            <c:strRef>
              <c:f>'１、家計・収入・就業'!$D$34</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'１、家計・収入・就業'!$D$35:$D$38</c:f>
              <c:numCache>
                <c:formatCode>0.0</c:formatCode>
                <c:ptCount val="4"/>
                <c:pt idx="0">
                  <c:v>69.099999999999994</c:v>
                </c:pt>
                <c:pt idx="1">
                  <c:v>34.700000000000003</c:v>
                </c:pt>
                <c:pt idx="2">
                  <c:v>14.5</c:v>
                </c:pt>
                <c:pt idx="3">
                  <c:v>10.9</c:v>
                </c:pt>
              </c:numCache>
            </c:numRef>
          </c:val>
          <c:extLst>
            <c:ext xmlns:c16="http://schemas.microsoft.com/office/drawing/2014/chart" uri="{C3380CC4-5D6E-409C-BE32-E72D297353CC}">
              <c16:uniqueId val="{00000002-2414-4ACC-9723-2CE015AA0A99}"/>
            </c:ext>
          </c:extLst>
        </c:ser>
        <c:ser>
          <c:idx val="3"/>
          <c:order val="3"/>
          <c:tx>
            <c:strRef>
              <c:f>'１、家計・収入・就業'!$E$34</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'１、家計・収入・就業'!$E$35:$E$38</c:f>
              <c:numCache>
                <c:formatCode>0.0</c:formatCode>
                <c:ptCount val="4"/>
                <c:pt idx="0">
                  <c:v>6.6</c:v>
                </c:pt>
                <c:pt idx="1">
                  <c:v>6.1</c:v>
                </c:pt>
                <c:pt idx="2">
                  <c:v>5.7</c:v>
                </c:pt>
                <c:pt idx="3">
                  <c:v>5.7</c:v>
                </c:pt>
              </c:numCache>
            </c:numRef>
          </c:val>
          <c:extLst>
            <c:ext xmlns:c16="http://schemas.microsoft.com/office/drawing/2014/chart" uri="{C3380CC4-5D6E-409C-BE32-E72D297353CC}">
              <c16:uniqueId val="{00000003-2414-4ACC-9723-2CE015AA0A99}"/>
            </c:ext>
          </c:extLst>
        </c:ser>
        <c:dLbls>
          <c:dLblPos val="ctr"/>
          <c:showLegendKey val="0"/>
          <c:showVal val="1"/>
          <c:showCatName val="0"/>
          <c:showSerName val="0"/>
          <c:showPercent val="0"/>
          <c:showBubbleSize val="0"/>
        </c:dLbls>
        <c:gapWidth val="150"/>
        <c:overlap val="100"/>
        <c:axId val="2106074703"/>
        <c:axId val="2106067631"/>
      </c:barChart>
      <c:catAx>
        <c:axId val="2106074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106067631"/>
        <c:crosses val="autoZero"/>
        <c:auto val="1"/>
        <c:lblAlgn val="ctr"/>
        <c:lblOffset val="100"/>
        <c:noMultiLvlLbl val="0"/>
      </c:catAx>
      <c:valAx>
        <c:axId val="210606763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106074703"/>
        <c:crosses val="autoZero"/>
        <c:crossBetween val="between"/>
      </c:valAx>
      <c:spPr>
        <a:noFill/>
        <a:ln>
          <a:noFill/>
        </a:ln>
        <a:effectLst/>
      </c:spPr>
    </c:plotArea>
    <c:legend>
      <c:legendPos val="b"/>
      <c:layout>
        <c:manualLayout>
          <c:xMode val="edge"/>
          <c:yMode val="edge"/>
          <c:x val="0.2506568534021702"/>
          <c:y val="0.69851762629803382"/>
          <c:w val="0.50447412305228434"/>
          <c:h val="0.272464757114552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05414085044634"/>
          <c:y val="0.19484381317765651"/>
          <c:w val="0.65528175463649996"/>
          <c:h val="0.48037694041496676"/>
        </c:manualLayout>
      </c:layout>
      <c:barChart>
        <c:barDir val="bar"/>
        <c:grouping val="percentStacked"/>
        <c:varyColors val="0"/>
        <c:ser>
          <c:idx val="0"/>
          <c:order val="0"/>
          <c:tx>
            <c:strRef>
              <c:f>'３、子どもの教育環境'!$B$96</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'３、子どもの教育環境'!$B$97:$B$98</c:f>
              <c:numCache>
                <c:formatCode>0.0%</c:formatCode>
                <c:ptCount val="2"/>
                <c:pt idx="0">
                  <c:v>0.40380241739708173</c:v>
                </c:pt>
                <c:pt idx="1">
                  <c:v>0.47250698974836908</c:v>
                </c:pt>
              </c:numCache>
            </c:numRef>
          </c:val>
          <c:extLst>
            <c:ext xmlns:c16="http://schemas.microsoft.com/office/drawing/2014/chart" uri="{C3380CC4-5D6E-409C-BE32-E72D297353CC}">
              <c16:uniqueId val="{00000000-89E6-4BCE-85C8-67BA496AB198}"/>
            </c:ext>
          </c:extLst>
        </c:ser>
        <c:ser>
          <c:idx val="1"/>
          <c:order val="1"/>
          <c:tx>
            <c:strRef>
              <c:f>'３、子どもの教育環境'!$C$96</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'３、子どもの教育環境'!$C$97:$C$98</c:f>
              <c:numCache>
                <c:formatCode>0.0%</c:formatCode>
                <c:ptCount val="2"/>
                <c:pt idx="0">
                  <c:v>0.30051363299517031</c:v>
                </c:pt>
                <c:pt idx="1">
                  <c:v>0.24293258776017396</c:v>
                </c:pt>
              </c:numCache>
            </c:numRef>
          </c:val>
          <c:extLst>
            <c:ext xmlns:c16="http://schemas.microsoft.com/office/drawing/2014/chart" uri="{C3380CC4-5D6E-409C-BE32-E72D297353CC}">
              <c16:uniqueId val="{00000001-89E6-4BCE-85C8-67BA496AB198}"/>
            </c:ext>
          </c:extLst>
        </c:ser>
        <c:ser>
          <c:idx val="2"/>
          <c:order val="2"/>
          <c:tx>
            <c:strRef>
              <c:f>'３、子どもの教育環境'!$D$96</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'３、子どもの教育環境'!$D$97:$D$98</c:f>
              <c:numCache>
                <c:formatCode>0.0%</c:formatCode>
                <c:ptCount val="2"/>
                <c:pt idx="0">
                  <c:v>0.13796540004599697</c:v>
                </c:pt>
                <c:pt idx="1">
                  <c:v>0.106865486175831</c:v>
                </c:pt>
              </c:numCache>
            </c:numRef>
          </c:val>
          <c:extLst>
            <c:ext xmlns:c16="http://schemas.microsoft.com/office/drawing/2014/chart" uri="{C3380CC4-5D6E-409C-BE32-E72D297353CC}">
              <c16:uniqueId val="{00000002-89E6-4BCE-85C8-67BA496AB198}"/>
            </c:ext>
          </c:extLst>
        </c:ser>
        <c:ser>
          <c:idx val="3"/>
          <c:order val="3"/>
          <c:tx>
            <c:strRef>
              <c:f>'３、子どもの教育環境'!$E$96</c:f>
              <c:strCache>
                <c:ptCount val="1"/>
                <c:pt idx="0">
                  <c:v>１時間以上、２時間より少ない            </c:v>
                </c:pt>
              </c:strCache>
            </c:strRef>
          </c:tx>
          <c:spPr>
            <a:solidFill>
              <a:schemeClr val="accent4"/>
            </a:solidFill>
            <a:ln>
              <a:noFill/>
            </a:ln>
            <a:effectLst/>
          </c:spPr>
          <c:invertIfNegative val="0"/>
          <c:dLbls>
            <c:dLbl>
              <c:idx val="0"/>
              <c:layout>
                <c:manualLayout>
                  <c:x val="-1.6706533196312767E-2"/>
                  <c:y val="-0.107653243299830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E6-4BCE-85C8-67BA496AB198}"/>
                </c:ext>
              </c:extLst>
            </c:dLbl>
            <c:dLbl>
              <c:idx val="1"/>
              <c:layout>
                <c:manualLayout>
                  <c:x val="1.0214860870621975E-16"/>
                  <c:y val="-0.102270983776507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E6-4BCE-85C8-67BA496AB1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'３、子どもの教育環境'!$E$97:$E$98</c:f>
              <c:numCache>
                <c:formatCode>0.0%</c:formatCode>
                <c:ptCount val="2"/>
                <c:pt idx="0">
                  <c:v>5.7291799759793524E-2</c:v>
                </c:pt>
                <c:pt idx="1">
                  <c:v>4.6598322460391424E-2</c:v>
                </c:pt>
              </c:numCache>
            </c:numRef>
          </c:val>
          <c:extLst>
            <c:ext xmlns:c16="http://schemas.microsoft.com/office/drawing/2014/chart" uri="{C3380CC4-5D6E-409C-BE32-E72D297353CC}">
              <c16:uniqueId val="{00000003-89E6-4BCE-85C8-67BA496AB198}"/>
            </c:ext>
          </c:extLst>
        </c:ser>
        <c:ser>
          <c:idx val="4"/>
          <c:order val="4"/>
          <c:tx>
            <c:strRef>
              <c:f>'３、子どもの教育環境'!$F$96</c:f>
              <c:strCache>
                <c:ptCount val="1"/>
                <c:pt idx="0">
                  <c:v>２時間以上、３時間より少ない            </c:v>
                </c:pt>
              </c:strCache>
            </c:strRef>
          </c:tx>
          <c:spPr>
            <a:solidFill>
              <a:schemeClr val="accent5"/>
            </a:solidFill>
            <a:ln>
              <a:noFill/>
            </a:ln>
            <a:effectLst/>
          </c:spPr>
          <c:invertIfNegative val="0"/>
          <c:dLbls>
            <c:dLbl>
              <c:idx val="0"/>
              <c:layout>
                <c:manualLayout>
                  <c:x val="0"/>
                  <c:y val="0.11841945767981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D5-4DED-9142-9DD58DF050E9}"/>
                </c:ext>
              </c:extLst>
            </c:dLbl>
            <c:dLbl>
              <c:idx val="1"/>
              <c:layout>
                <c:manualLayout>
                  <c:x val="1.3973457033270133E-2"/>
                  <c:y val="8.6123357539867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D5-4DED-9142-9DD58DF050E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'３、子どもの教育環境'!$F$97:$F$98</c:f>
              <c:numCache>
                <c:formatCode>0.0%</c:formatCode>
                <c:ptCount val="2"/>
                <c:pt idx="0">
                  <c:v>1.8756548181841411E-2</c:v>
                </c:pt>
                <c:pt idx="1">
                  <c:v>1.9260639950295123E-2</c:v>
                </c:pt>
              </c:numCache>
            </c:numRef>
          </c:val>
          <c:extLst>
            <c:ext xmlns:c16="http://schemas.microsoft.com/office/drawing/2014/chart" uri="{C3380CC4-5D6E-409C-BE32-E72D297353CC}">
              <c16:uniqueId val="{00000004-89E6-4BCE-85C8-67BA496AB198}"/>
            </c:ext>
          </c:extLst>
        </c:ser>
        <c:ser>
          <c:idx val="5"/>
          <c:order val="5"/>
          <c:tx>
            <c:strRef>
              <c:f>'３、子どもの教育環境'!$G$96</c:f>
              <c:strCache>
                <c:ptCount val="1"/>
                <c:pt idx="0">
                  <c:v>３時間以上          </c:v>
                </c:pt>
              </c:strCache>
            </c:strRef>
          </c:tx>
          <c:spPr>
            <a:solidFill>
              <a:schemeClr val="accent6"/>
            </a:solidFill>
            <a:ln>
              <a:noFill/>
            </a:ln>
            <a:effectLst/>
          </c:spPr>
          <c:invertIfNegative val="0"/>
          <c:dLbls>
            <c:dLbl>
              <c:idx val="0"/>
              <c:layout>
                <c:manualLayout>
                  <c:x val="1.1178765626616025E-2"/>
                  <c:y val="-7.5357143159880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D5-4DED-9142-9DD58DF050E9}"/>
                </c:ext>
              </c:extLst>
            </c:dLbl>
            <c:dLbl>
              <c:idx val="1"/>
              <c:layout>
                <c:manualLayout>
                  <c:x val="0"/>
                  <c:y val="-0.156096545843084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D5-4DED-9142-9DD58DF050E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'３、子どもの教育環境'!$G$97:$G$98</c:f>
              <c:numCache>
                <c:formatCode>0.0%</c:formatCode>
                <c:ptCount val="2"/>
                <c:pt idx="0">
                  <c:v>1.4182403597986355E-2</c:v>
                </c:pt>
                <c:pt idx="1">
                  <c:v>1.8328673501087293E-2</c:v>
                </c:pt>
              </c:numCache>
            </c:numRef>
          </c:val>
          <c:extLst>
            <c:ext xmlns:c16="http://schemas.microsoft.com/office/drawing/2014/chart" uri="{C3380CC4-5D6E-409C-BE32-E72D297353CC}">
              <c16:uniqueId val="{00000005-89E6-4BCE-85C8-67BA496AB198}"/>
            </c:ext>
          </c:extLst>
        </c:ser>
        <c:ser>
          <c:idx val="6"/>
          <c:order val="6"/>
          <c:tx>
            <c:strRef>
              <c:f>'３、子どもの教育環境'!$H$96</c:f>
              <c:strCache>
                <c:ptCount val="1"/>
                <c:pt idx="0">
                  <c:v>わからない          </c:v>
                </c:pt>
              </c:strCache>
            </c:strRef>
          </c:tx>
          <c:spPr>
            <a:solidFill>
              <a:schemeClr val="accent1">
                <a:lumMod val="60000"/>
              </a:schemeClr>
            </a:solidFill>
            <a:ln>
              <a:noFill/>
            </a:ln>
            <a:effectLst/>
          </c:spPr>
          <c:invertIfNegative val="0"/>
          <c:dLbls>
            <c:dLbl>
              <c:idx val="0"/>
              <c:layout>
                <c:manualLayout>
                  <c:x val="8.3840742199620191E-3"/>
                  <c:y val="7.53584146598864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43-493A-AFC2-0841FB443269}"/>
                </c:ext>
              </c:extLst>
            </c:dLbl>
            <c:dLbl>
              <c:idx val="1"/>
              <c:layout>
                <c:manualLayout>
                  <c:x val="2.5152222659885849E-2"/>
                  <c:y val="8.07406741832095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43-493A-AFC2-0841FB4432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'３、子どもの教育環境'!$H$97:$H$98</c:f>
              <c:numCache>
                <c:formatCode>0.0%</c:formatCode>
                <c:ptCount val="2"/>
                <c:pt idx="0">
                  <c:v>5.4710857843763575E-2</c:v>
                </c:pt>
                <c:pt idx="1">
                  <c:v>7.7663870767319038E-2</c:v>
                </c:pt>
              </c:numCache>
            </c:numRef>
          </c:val>
          <c:extLst>
            <c:ext xmlns:c16="http://schemas.microsoft.com/office/drawing/2014/chart" uri="{C3380CC4-5D6E-409C-BE32-E72D297353CC}">
              <c16:uniqueId val="{00000006-89E6-4BCE-85C8-67BA496AB198}"/>
            </c:ext>
          </c:extLst>
        </c:ser>
        <c:ser>
          <c:idx val="7"/>
          <c:order val="7"/>
          <c:tx>
            <c:strRef>
              <c:f>'３、子どもの教育環境'!$I$96</c:f>
              <c:strCache>
                <c:ptCount val="1"/>
                <c:pt idx="0">
                  <c:v>  無回答            </c:v>
                </c:pt>
              </c:strCache>
            </c:strRef>
          </c:tx>
          <c:spPr>
            <a:solidFill>
              <a:schemeClr val="accent2">
                <a:lumMod val="60000"/>
              </a:schemeClr>
            </a:solidFill>
            <a:ln>
              <a:noFill/>
            </a:ln>
            <a:effectLst/>
          </c:spPr>
          <c:invertIfNegative val="0"/>
          <c:dLbls>
            <c:dLbl>
              <c:idx val="0"/>
              <c:layout>
                <c:manualLayout>
                  <c:x val="2.235753125323205E-2"/>
                  <c:y val="4.934069411479221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D5-4DED-9142-9DD58DF050E9}"/>
                </c:ext>
              </c:extLst>
            </c:dLbl>
            <c:dLbl>
              <c:idx val="1"/>
              <c:layout>
                <c:manualLayout>
                  <c:x val="3.0563361375604326E-2"/>
                  <c:y val="5.38268335665829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D5-4DED-9142-9DD58DF050E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'３、子どもの教育環境'!$A$97:$A$98</c:f>
              <c:strCache>
                <c:ptCount val="2"/>
                <c:pt idx="0">
                  <c:v>同じ時刻に起きている          </c:v>
                </c:pt>
                <c:pt idx="1">
                  <c:v>同じ時刻に起きていない        </c:v>
                </c:pt>
              </c:strCache>
            </c:strRef>
          </c:cat>
          <c:val>
            <c:numRef>
              <c:f>'３、子どもの教育環境'!$I$97:$I$98</c:f>
              <c:numCache>
                <c:formatCode>0.0%</c:formatCode>
                <c:ptCount val="2"/>
                <c:pt idx="0">
                  <c:v>1.2776940178366085E-2</c:v>
                </c:pt>
                <c:pt idx="1">
                  <c:v>1.5843429636533086E-2</c:v>
                </c:pt>
              </c:numCache>
            </c:numRef>
          </c:val>
          <c:extLst>
            <c:ext xmlns:c16="http://schemas.microsoft.com/office/drawing/2014/chart" uri="{C3380CC4-5D6E-409C-BE32-E72D297353CC}">
              <c16:uniqueId val="{00000007-89E6-4BCE-85C8-67BA496AB198}"/>
            </c:ext>
          </c:extLst>
        </c:ser>
        <c:dLbls>
          <c:dLblPos val="ctr"/>
          <c:showLegendKey val="0"/>
          <c:showVal val="1"/>
          <c:showCatName val="0"/>
          <c:showSerName val="0"/>
          <c:showPercent val="0"/>
          <c:showBubbleSize val="0"/>
        </c:dLbls>
        <c:gapWidth val="150"/>
        <c:overlap val="100"/>
        <c:axId val="1297931120"/>
        <c:axId val="1297924880"/>
      </c:barChart>
      <c:catAx>
        <c:axId val="1297931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97924880"/>
        <c:crosses val="autoZero"/>
        <c:auto val="1"/>
        <c:lblAlgn val="ctr"/>
        <c:lblOffset val="100"/>
        <c:noMultiLvlLbl val="0"/>
      </c:catAx>
      <c:valAx>
        <c:axId val="12979248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97931120"/>
        <c:crosses val="autoZero"/>
        <c:crossBetween val="between"/>
      </c:valAx>
      <c:spPr>
        <a:noFill/>
        <a:ln>
          <a:noFill/>
        </a:ln>
        <a:effectLst/>
      </c:spPr>
    </c:plotArea>
    <c:legend>
      <c:legendPos val="b"/>
      <c:layout>
        <c:manualLayout>
          <c:xMode val="edge"/>
          <c:yMode val="edge"/>
          <c:x val="1.8839961006352973E-2"/>
          <c:y val="0.76878238616472372"/>
          <c:w val="0.96233743870190069"/>
          <c:h val="0.203264110047477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7135618880447"/>
          <c:y val="0.13247110970824413"/>
          <c:w val="0.6582737098294299"/>
          <c:h val="0.55152860791981351"/>
        </c:manualLayout>
      </c:layout>
      <c:barChart>
        <c:barDir val="bar"/>
        <c:grouping val="percentStacked"/>
        <c:varyColors val="0"/>
        <c:ser>
          <c:idx val="0"/>
          <c:order val="0"/>
          <c:tx>
            <c:strRef>
              <c:f>'３、H28子どもの教育環境 (2)'!$B$96</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(2)'!$B$97:$B$98</c:f>
              <c:numCache>
                <c:formatCode>0.0%</c:formatCode>
                <c:ptCount val="2"/>
                <c:pt idx="0">
                  <c:v>0.316</c:v>
                </c:pt>
                <c:pt idx="1">
                  <c:v>0.39200000000000002</c:v>
                </c:pt>
              </c:numCache>
            </c:numRef>
          </c:val>
          <c:extLst>
            <c:ext xmlns:c16="http://schemas.microsoft.com/office/drawing/2014/chart" uri="{C3380CC4-5D6E-409C-BE32-E72D297353CC}">
              <c16:uniqueId val="{00000000-8F7B-4A7B-8A65-1CEAC4193D03}"/>
            </c:ext>
          </c:extLst>
        </c:ser>
        <c:ser>
          <c:idx val="1"/>
          <c:order val="1"/>
          <c:tx>
            <c:strRef>
              <c:f>'３、H28子どもの教育環境 (2)'!$C$96</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(2)'!$C$97:$C$98</c:f>
              <c:numCache>
                <c:formatCode>0.0%</c:formatCode>
                <c:ptCount val="2"/>
                <c:pt idx="0">
                  <c:v>0.33400000000000002</c:v>
                </c:pt>
                <c:pt idx="1">
                  <c:v>0.28299999999999997</c:v>
                </c:pt>
              </c:numCache>
            </c:numRef>
          </c:val>
          <c:extLst>
            <c:ext xmlns:c16="http://schemas.microsoft.com/office/drawing/2014/chart" uri="{C3380CC4-5D6E-409C-BE32-E72D297353CC}">
              <c16:uniqueId val="{00000001-8F7B-4A7B-8A65-1CEAC4193D03}"/>
            </c:ext>
          </c:extLst>
        </c:ser>
        <c:ser>
          <c:idx val="2"/>
          <c:order val="2"/>
          <c:tx>
            <c:strRef>
              <c:f>'３、H28子どもの教育環境 (2)'!$D$96</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(2)'!$D$97:$D$98</c:f>
              <c:numCache>
                <c:formatCode>0.0%</c:formatCode>
                <c:ptCount val="2"/>
                <c:pt idx="0">
                  <c:v>0.16500000000000001</c:v>
                </c:pt>
                <c:pt idx="1">
                  <c:v>0.11899999999999999</c:v>
                </c:pt>
              </c:numCache>
            </c:numRef>
          </c:val>
          <c:extLst>
            <c:ext xmlns:c16="http://schemas.microsoft.com/office/drawing/2014/chart" uri="{C3380CC4-5D6E-409C-BE32-E72D297353CC}">
              <c16:uniqueId val="{00000002-8F7B-4A7B-8A65-1CEAC4193D03}"/>
            </c:ext>
          </c:extLst>
        </c:ser>
        <c:ser>
          <c:idx val="3"/>
          <c:order val="3"/>
          <c:tx>
            <c:strRef>
              <c:f>'３、H28子どもの教育環境 (2)'!$E$96</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(2)'!$E$97:$E$98</c:f>
              <c:numCache>
                <c:formatCode>0.0%</c:formatCode>
                <c:ptCount val="2"/>
                <c:pt idx="0">
                  <c:v>6.8000000000000005E-2</c:v>
                </c:pt>
                <c:pt idx="1">
                  <c:v>5.0999999999999997E-2</c:v>
                </c:pt>
              </c:numCache>
            </c:numRef>
          </c:val>
          <c:extLst>
            <c:ext xmlns:c16="http://schemas.microsoft.com/office/drawing/2014/chart" uri="{C3380CC4-5D6E-409C-BE32-E72D297353CC}">
              <c16:uniqueId val="{00000003-8F7B-4A7B-8A65-1CEAC4193D03}"/>
            </c:ext>
          </c:extLst>
        </c:ser>
        <c:ser>
          <c:idx val="4"/>
          <c:order val="4"/>
          <c:tx>
            <c:strRef>
              <c:f>'３、H28子どもの教育環境 (2)'!$F$96</c:f>
              <c:strCache>
                <c:ptCount val="1"/>
                <c:pt idx="0">
                  <c:v>２時間以上、３時間より少ない            </c:v>
                </c:pt>
              </c:strCache>
            </c:strRef>
          </c:tx>
          <c:spPr>
            <a:solidFill>
              <a:schemeClr val="accent5"/>
            </a:solidFill>
            <a:ln>
              <a:noFill/>
            </a:ln>
            <a:effectLst/>
          </c:spPr>
          <c:invertIfNegative val="0"/>
          <c:dLbls>
            <c:dLbl>
              <c:idx val="0"/>
              <c:layout>
                <c:manualLayout>
                  <c:x val="-2.7617232979413346E-3"/>
                  <c:y val="-8.5655820076914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39-47B8-8776-6B1CAE9FB051}"/>
                </c:ext>
              </c:extLst>
            </c:dLbl>
            <c:dLbl>
              <c:idx val="1"/>
              <c:layout>
                <c:manualLayout>
                  <c:x val="-5.5234465958824662E-3"/>
                  <c:y val="-9.13662080820425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39-47B8-8776-6B1CAE9FB0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(2)'!$F$97:$F$98</c:f>
              <c:numCache>
                <c:formatCode>0.0%</c:formatCode>
                <c:ptCount val="2"/>
                <c:pt idx="0">
                  <c:v>2.1999999999999999E-2</c:v>
                </c:pt>
                <c:pt idx="1">
                  <c:v>2.1999999999999999E-2</c:v>
                </c:pt>
              </c:numCache>
            </c:numRef>
          </c:val>
          <c:extLst>
            <c:ext xmlns:c16="http://schemas.microsoft.com/office/drawing/2014/chart" uri="{C3380CC4-5D6E-409C-BE32-E72D297353CC}">
              <c16:uniqueId val="{00000004-8F7B-4A7B-8A65-1CEAC4193D03}"/>
            </c:ext>
          </c:extLst>
        </c:ser>
        <c:ser>
          <c:idx val="5"/>
          <c:order val="5"/>
          <c:tx>
            <c:strRef>
              <c:f>'３、H28子どもの教育環境 (2)'!$G$96</c:f>
              <c:strCache>
                <c:ptCount val="1"/>
                <c:pt idx="0">
                  <c:v>３時間以上          </c:v>
                </c:pt>
              </c:strCache>
            </c:strRef>
          </c:tx>
          <c:spPr>
            <a:solidFill>
              <a:schemeClr val="accent6"/>
            </a:solidFill>
            <a:ln>
              <a:noFill/>
            </a:ln>
            <a:effectLst/>
          </c:spPr>
          <c:invertIfNegative val="0"/>
          <c:dLbls>
            <c:dLbl>
              <c:idx val="0"/>
              <c:layout>
                <c:manualLayout>
                  <c:x val="2.7617232979411321E-3"/>
                  <c:y val="9.70770457240209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39-47B8-8776-6B1CAE9FB051}"/>
                </c:ext>
              </c:extLst>
            </c:dLbl>
            <c:dLbl>
              <c:idx val="1"/>
              <c:layout>
                <c:manualLayout>
                  <c:x val="2.7617232979412331E-3"/>
                  <c:y val="9.70765960871702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39-47B8-8776-6B1CAE9FB0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(2)'!$G$97:$G$98</c:f>
              <c:numCache>
                <c:formatCode>0.0%</c:formatCode>
                <c:ptCount val="2"/>
                <c:pt idx="0">
                  <c:v>1.6E-2</c:v>
                </c:pt>
                <c:pt idx="1">
                  <c:v>2.5000000000000001E-2</c:v>
                </c:pt>
              </c:numCache>
            </c:numRef>
          </c:val>
          <c:extLst>
            <c:ext xmlns:c16="http://schemas.microsoft.com/office/drawing/2014/chart" uri="{C3380CC4-5D6E-409C-BE32-E72D297353CC}">
              <c16:uniqueId val="{00000005-8F7B-4A7B-8A65-1CEAC4193D03}"/>
            </c:ext>
          </c:extLst>
        </c:ser>
        <c:ser>
          <c:idx val="6"/>
          <c:order val="6"/>
          <c:tx>
            <c:strRef>
              <c:f>'３、H28子どもの教育環境 (2)'!$H$96</c:f>
              <c:strCache>
                <c:ptCount val="1"/>
                <c:pt idx="0">
                  <c:v>わからない          </c:v>
                </c:pt>
              </c:strCache>
            </c:strRef>
          </c:tx>
          <c:spPr>
            <a:solidFill>
              <a:schemeClr val="accent1">
                <a:lumMod val="60000"/>
              </a:schemeClr>
            </a:solidFill>
            <a:ln>
              <a:noFill/>
            </a:ln>
            <a:effectLst/>
          </c:spPr>
          <c:invertIfNegative val="0"/>
          <c:dLbls>
            <c:dLbl>
              <c:idx val="0"/>
              <c:layout>
                <c:manualLayout>
                  <c:x val="3.5902402873235831E-2"/>
                  <c:y val="0.100453740098862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3C-4F08-8313-5D52BE045C94}"/>
                </c:ext>
              </c:extLst>
            </c:dLbl>
            <c:dLbl>
              <c:idx val="1"/>
              <c:layout>
                <c:manualLayout>
                  <c:x val="2.4855509681470996E-2"/>
                  <c:y val="8.86356530284081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3C-4F08-8313-5D52BE045C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(2)'!$H$97:$H$98</c:f>
              <c:numCache>
                <c:formatCode>0.0%</c:formatCode>
                <c:ptCount val="2"/>
                <c:pt idx="0">
                  <c:v>7.0000000000000007E-2</c:v>
                </c:pt>
                <c:pt idx="1">
                  <c:v>9.6000000000000002E-2</c:v>
                </c:pt>
              </c:numCache>
            </c:numRef>
          </c:val>
          <c:extLst>
            <c:ext xmlns:c16="http://schemas.microsoft.com/office/drawing/2014/chart" uri="{C3380CC4-5D6E-409C-BE32-E72D297353CC}">
              <c16:uniqueId val="{00000006-8F7B-4A7B-8A65-1CEAC4193D03}"/>
            </c:ext>
          </c:extLst>
        </c:ser>
        <c:ser>
          <c:idx val="7"/>
          <c:order val="7"/>
          <c:tx>
            <c:strRef>
              <c:f>'３、H28子どもの教育環境 (2)'!$I$96</c:f>
              <c:strCache>
                <c:ptCount val="1"/>
                <c:pt idx="0">
                  <c:v>  無回答            </c:v>
                </c:pt>
              </c:strCache>
            </c:strRef>
          </c:tx>
          <c:spPr>
            <a:solidFill>
              <a:schemeClr val="accent2">
                <a:lumMod val="60000"/>
              </a:schemeClr>
            </a:solidFill>
            <a:ln>
              <a:noFill/>
            </a:ln>
            <a:effectLst/>
          </c:spPr>
          <c:invertIfNegative val="0"/>
          <c:dLbls>
            <c:dLbl>
              <c:idx val="0"/>
              <c:layout>
                <c:manualLayout>
                  <c:x val="2.76172329794123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39-47B8-8776-6B1CAE9FB051}"/>
                </c:ext>
              </c:extLst>
            </c:dLbl>
            <c:dLbl>
              <c:idx val="1"/>
              <c:layout>
                <c:manualLayout>
                  <c:x val="2.92055500635196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39-47B8-8776-6B1CAE9FB0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(2)'!$A$97:$A$98</c:f>
              <c:strCache>
                <c:ptCount val="2"/>
                <c:pt idx="0">
                  <c:v>同じ時刻に起きている          </c:v>
                </c:pt>
                <c:pt idx="1">
                  <c:v>同じ時刻に起きていない        </c:v>
                </c:pt>
              </c:strCache>
            </c:strRef>
          </c:cat>
          <c:val>
            <c:numRef>
              <c:f>'３、H28子どもの教育環境 (2)'!$I$97:$I$98</c:f>
              <c:numCache>
                <c:formatCode>0.0%</c:formatCode>
                <c:ptCount val="2"/>
                <c:pt idx="0">
                  <c:v>8.9999999999999993E-3</c:v>
                </c:pt>
                <c:pt idx="1">
                  <c:v>1.2E-2</c:v>
                </c:pt>
              </c:numCache>
            </c:numRef>
          </c:val>
          <c:extLst>
            <c:ext xmlns:c16="http://schemas.microsoft.com/office/drawing/2014/chart" uri="{C3380CC4-5D6E-409C-BE32-E72D297353CC}">
              <c16:uniqueId val="{00000007-8F7B-4A7B-8A65-1CEAC4193D03}"/>
            </c:ext>
          </c:extLst>
        </c:ser>
        <c:dLbls>
          <c:dLblPos val="ctr"/>
          <c:showLegendKey val="0"/>
          <c:showVal val="1"/>
          <c:showCatName val="0"/>
          <c:showSerName val="0"/>
          <c:showPercent val="0"/>
          <c:showBubbleSize val="0"/>
        </c:dLbls>
        <c:gapWidth val="150"/>
        <c:overlap val="100"/>
        <c:axId val="1297931120"/>
        <c:axId val="1297924880"/>
      </c:barChart>
      <c:catAx>
        <c:axId val="1297931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97924880"/>
        <c:crosses val="autoZero"/>
        <c:auto val="1"/>
        <c:lblAlgn val="ctr"/>
        <c:lblOffset val="100"/>
        <c:noMultiLvlLbl val="0"/>
      </c:catAx>
      <c:valAx>
        <c:axId val="12979248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97931120"/>
        <c:crosses val="autoZero"/>
        <c:crossBetween val="between"/>
      </c:valAx>
      <c:spPr>
        <a:noFill/>
        <a:ln>
          <a:noFill/>
        </a:ln>
        <a:effectLst/>
      </c:spPr>
    </c:plotArea>
    <c:legend>
      <c:legendPos val="b"/>
      <c:layout>
        <c:manualLayout>
          <c:xMode val="edge"/>
          <c:yMode val="edge"/>
          <c:x val="2.3007547115651849E-2"/>
          <c:y val="0.73539320967420652"/>
          <c:w val="0.94846145917281388"/>
          <c:h val="0.2303444622950274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(2)'!$B$106</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(2)'!$B$107:$B$108</c:f>
              <c:numCache>
                <c:formatCode>0.0%</c:formatCode>
                <c:ptCount val="2"/>
                <c:pt idx="0">
                  <c:v>0.311</c:v>
                </c:pt>
                <c:pt idx="1">
                  <c:v>0.41199999999999998</c:v>
                </c:pt>
              </c:numCache>
            </c:numRef>
          </c:val>
          <c:extLst>
            <c:ext xmlns:c16="http://schemas.microsoft.com/office/drawing/2014/chart" uri="{C3380CC4-5D6E-409C-BE32-E72D297353CC}">
              <c16:uniqueId val="{00000000-5776-4961-AAD5-F54C6A88E4CD}"/>
            </c:ext>
          </c:extLst>
        </c:ser>
        <c:ser>
          <c:idx val="1"/>
          <c:order val="1"/>
          <c:tx>
            <c:strRef>
              <c:f>'３、H28子どもの教育環境 (2)'!$C$106</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(2)'!$C$107:$C$108</c:f>
              <c:numCache>
                <c:formatCode>0.0%</c:formatCode>
                <c:ptCount val="2"/>
                <c:pt idx="0">
                  <c:v>0.33800000000000002</c:v>
                </c:pt>
                <c:pt idx="1">
                  <c:v>0.26100000000000001</c:v>
                </c:pt>
              </c:numCache>
            </c:numRef>
          </c:val>
          <c:extLst>
            <c:ext xmlns:c16="http://schemas.microsoft.com/office/drawing/2014/chart" uri="{C3380CC4-5D6E-409C-BE32-E72D297353CC}">
              <c16:uniqueId val="{00000001-5776-4961-AAD5-F54C6A88E4CD}"/>
            </c:ext>
          </c:extLst>
        </c:ser>
        <c:ser>
          <c:idx val="2"/>
          <c:order val="2"/>
          <c:tx>
            <c:strRef>
              <c:f>'３、H28子どもの教育環境 (2)'!$D$106</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(2)'!$D$107:$D$108</c:f>
              <c:numCache>
                <c:formatCode>0.0%</c:formatCode>
                <c:ptCount val="2"/>
                <c:pt idx="0">
                  <c:v>0.16600000000000001</c:v>
                </c:pt>
                <c:pt idx="1">
                  <c:v>0.11799999999999999</c:v>
                </c:pt>
              </c:numCache>
            </c:numRef>
          </c:val>
          <c:extLst>
            <c:ext xmlns:c16="http://schemas.microsoft.com/office/drawing/2014/chart" uri="{C3380CC4-5D6E-409C-BE32-E72D297353CC}">
              <c16:uniqueId val="{00000002-5776-4961-AAD5-F54C6A88E4CD}"/>
            </c:ext>
          </c:extLst>
        </c:ser>
        <c:ser>
          <c:idx val="3"/>
          <c:order val="3"/>
          <c:tx>
            <c:strRef>
              <c:f>'３、H28子どもの教育環境 (2)'!$E$106</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(2)'!$E$107:$E$108</c:f>
              <c:numCache>
                <c:formatCode>0.0%</c:formatCode>
                <c:ptCount val="2"/>
                <c:pt idx="0">
                  <c:v>6.8000000000000005E-2</c:v>
                </c:pt>
                <c:pt idx="1">
                  <c:v>5.8999999999999997E-2</c:v>
                </c:pt>
              </c:numCache>
            </c:numRef>
          </c:val>
          <c:extLst>
            <c:ext xmlns:c16="http://schemas.microsoft.com/office/drawing/2014/chart" uri="{C3380CC4-5D6E-409C-BE32-E72D297353CC}">
              <c16:uniqueId val="{00000003-5776-4961-AAD5-F54C6A88E4CD}"/>
            </c:ext>
          </c:extLst>
        </c:ser>
        <c:ser>
          <c:idx val="4"/>
          <c:order val="4"/>
          <c:tx>
            <c:strRef>
              <c:f>'３、H28子どもの教育環境 (2)'!$F$106</c:f>
              <c:strCache>
                <c:ptCount val="1"/>
                <c:pt idx="0">
                  <c:v>２時間以上、３時間より少ない            </c:v>
                </c:pt>
              </c:strCache>
            </c:strRef>
          </c:tx>
          <c:spPr>
            <a:solidFill>
              <a:schemeClr val="accent5"/>
            </a:solidFill>
            <a:ln>
              <a:noFill/>
            </a:ln>
            <a:effectLst/>
          </c:spPr>
          <c:invertIfNegative val="0"/>
          <c:dLbls>
            <c:dLbl>
              <c:idx val="0"/>
              <c:layout>
                <c:manualLayout>
                  <c:x val="2.847989566042531E-3"/>
                  <c:y val="0.113946458587460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E-4F10-8A5D-01075813A1B7}"/>
                </c:ext>
              </c:extLst>
            </c:dLbl>
            <c:dLbl>
              <c:idx val="1"/>
              <c:layout>
                <c:manualLayout>
                  <c:x val="0"/>
                  <c:y val="9.41287164361690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AE-4F10-8A5D-01075813A1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(2)'!$F$107:$F$108</c:f>
              <c:numCache>
                <c:formatCode>0.0%</c:formatCode>
                <c:ptCount val="2"/>
                <c:pt idx="0">
                  <c:v>2.1000000000000001E-2</c:v>
                </c:pt>
                <c:pt idx="1">
                  <c:v>2.5999999999999999E-2</c:v>
                </c:pt>
              </c:numCache>
            </c:numRef>
          </c:val>
          <c:extLst>
            <c:ext xmlns:c16="http://schemas.microsoft.com/office/drawing/2014/chart" uri="{C3380CC4-5D6E-409C-BE32-E72D297353CC}">
              <c16:uniqueId val="{00000004-5776-4961-AAD5-F54C6A88E4CD}"/>
            </c:ext>
          </c:extLst>
        </c:ser>
        <c:ser>
          <c:idx val="5"/>
          <c:order val="5"/>
          <c:tx>
            <c:strRef>
              <c:f>'３、H28子どもの教育環境 (2)'!$G$106</c:f>
              <c:strCache>
                <c:ptCount val="1"/>
                <c:pt idx="0">
                  <c:v>３時間以上          </c:v>
                </c:pt>
              </c:strCache>
            </c:strRef>
          </c:tx>
          <c:spPr>
            <a:solidFill>
              <a:schemeClr val="accent6"/>
            </a:solidFill>
            <a:ln>
              <a:noFill/>
            </a:ln>
            <a:effectLst/>
          </c:spPr>
          <c:invertIfNegative val="0"/>
          <c:dLbls>
            <c:dLbl>
              <c:idx val="0"/>
              <c:layout>
                <c:manualLayout>
                  <c:x val="-1.0442507776082074E-16"/>
                  <c:y val="-9.90824693164959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AE-4F10-8A5D-01075813A1B7}"/>
                </c:ext>
              </c:extLst>
            </c:dLbl>
            <c:dLbl>
              <c:idx val="1"/>
              <c:layout>
                <c:manualLayout>
                  <c:x val="2.8479895660426355E-3"/>
                  <c:y val="-7.92658974351971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AE-4F10-8A5D-01075813A1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(2)'!$G$107:$G$108</c:f>
              <c:numCache>
                <c:formatCode>0.0%</c:formatCode>
                <c:ptCount val="2"/>
                <c:pt idx="0">
                  <c:v>1.6E-2</c:v>
                </c:pt>
                <c:pt idx="1">
                  <c:v>2.5999999999999999E-2</c:v>
                </c:pt>
              </c:numCache>
            </c:numRef>
          </c:val>
          <c:extLst>
            <c:ext xmlns:c16="http://schemas.microsoft.com/office/drawing/2014/chart" uri="{C3380CC4-5D6E-409C-BE32-E72D297353CC}">
              <c16:uniqueId val="{00000005-5776-4961-AAD5-F54C6A88E4CD}"/>
            </c:ext>
          </c:extLst>
        </c:ser>
        <c:ser>
          <c:idx val="6"/>
          <c:order val="6"/>
          <c:tx>
            <c:strRef>
              <c:f>'３、H28子どもの教育環境 (2)'!$H$106</c:f>
              <c:strCache>
                <c:ptCount val="1"/>
                <c:pt idx="0">
                  <c:v>わからない          </c:v>
                </c:pt>
              </c:strCache>
            </c:strRef>
          </c:tx>
          <c:spPr>
            <a:solidFill>
              <a:schemeClr val="accent1">
                <a:lumMod val="60000"/>
              </a:schemeClr>
            </a:solidFill>
            <a:ln>
              <a:noFill/>
            </a:ln>
            <a:effectLst/>
          </c:spPr>
          <c:invertIfNegative val="0"/>
          <c:dLbls>
            <c:dLbl>
              <c:idx val="0"/>
              <c:layout>
                <c:manualLayout>
                  <c:x val="2.2783916528341188E-2"/>
                  <c:y val="6.93580015845455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A1-450E-B4C3-12C4E2F10208}"/>
                </c:ext>
              </c:extLst>
            </c:dLbl>
            <c:dLbl>
              <c:idx val="1"/>
              <c:layout>
                <c:manualLayout>
                  <c:x val="2.5631906094383823E-2"/>
                  <c:y val="8.91745734658443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1-450E-B4C3-12C4E2F102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(2)'!$H$107:$H$108</c:f>
              <c:numCache>
                <c:formatCode>0.0%</c:formatCode>
                <c:ptCount val="2"/>
                <c:pt idx="0">
                  <c:v>7.0000000000000007E-2</c:v>
                </c:pt>
                <c:pt idx="1">
                  <c:v>8.5999999999999993E-2</c:v>
                </c:pt>
              </c:numCache>
            </c:numRef>
          </c:val>
          <c:extLst>
            <c:ext xmlns:c16="http://schemas.microsoft.com/office/drawing/2014/chart" uri="{C3380CC4-5D6E-409C-BE32-E72D297353CC}">
              <c16:uniqueId val="{00000006-5776-4961-AAD5-F54C6A88E4CD}"/>
            </c:ext>
          </c:extLst>
        </c:ser>
        <c:ser>
          <c:idx val="7"/>
          <c:order val="7"/>
          <c:tx>
            <c:strRef>
              <c:f>'３、H28子どもの教育環境 (2)'!$I$106</c:f>
              <c:strCache>
                <c:ptCount val="1"/>
                <c:pt idx="0">
                  <c:v>  無回答            </c:v>
                </c:pt>
              </c:strCache>
            </c:strRef>
          </c:tx>
          <c:spPr>
            <a:solidFill>
              <a:schemeClr val="accent2">
                <a:lumMod val="60000"/>
              </a:schemeClr>
            </a:solidFill>
            <a:ln>
              <a:noFill/>
            </a:ln>
            <a:effectLst/>
          </c:spPr>
          <c:invertIfNegative val="0"/>
          <c:dLbls>
            <c:dLbl>
              <c:idx val="0"/>
              <c:layout>
                <c:manualLayout>
                  <c:x val="2.5631906094383719E-2"/>
                  <c:y val="4.541245261944840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AE-4F10-8A5D-01075813A1B7}"/>
                </c:ext>
              </c:extLst>
            </c:dLbl>
            <c:dLbl>
              <c:idx val="1"/>
              <c:layout>
                <c:manualLayout>
                  <c:x val="2.5631906094383615E-2"/>
                  <c:y val="9.08249052388968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AE-4F10-8A5D-01075813A1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(2)'!$A$107:$A$108</c:f>
              <c:strCache>
                <c:ptCount val="2"/>
                <c:pt idx="0">
                  <c:v>毎日またはほとんど毎日</c:v>
                </c:pt>
                <c:pt idx="1">
                  <c:v>週5以下</c:v>
                </c:pt>
              </c:strCache>
            </c:strRef>
          </c:cat>
          <c:val>
            <c:numRef>
              <c:f>'３、H28子どもの教育環境 (2)'!$I$107:$I$108</c:f>
              <c:numCache>
                <c:formatCode>0.0%</c:formatCode>
                <c:ptCount val="2"/>
                <c:pt idx="0">
                  <c:v>8.9999999999999993E-3</c:v>
                </c:pt>
                <c:pt idx="1">
                  <c:v>1.2E-2</c:v>
                </c:pt>
              </c:numCache>
            </c:numRef>
          </c:val>
          <c:extLst>
            <c:ext xmlns:c16="http://schemas.microsoft.com/office/drawing/2014/chart" uri="{C3380CC4-5D6E-409C-BE32-E72D297353CC}">
              <c16:uniqueId val="{00000007-5776-4961-AAD5-F54C6A88E4CD}"/>
            </c:ext>
          </c:extLst>
        </c:ser>
        <c:dLbls>
          <c:dLblPos val="ctr"/>
          <c:showLegendKey val="0"/>
          <c:showVal val="1"/>
          <c:showCatName val="0"/>
          <c:showSerName val="0"/>
          <c:showPercent val="0"/>
          <c:showBubbleSize val="0"/>
        </c:dLbls>
        <c:gapWidth val="150"/>
        <c:overlap val="100"/>
        <c:axId val="1283622400"/>
        <c:axId val="1283636544"/>
      </c:barChart>
      <c:catAx>
        <c:axId val="1283622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83636544"/>
        <c:crosses val="autoZero"/>
        <c:auto val="1"/>
        <c:lblAlgn val="ctr"/>
        <c:lblOffset val="100"/>
        <c:noMultiLvlLbl val="0"/>
      </c:catAx>
      <c:valAx>
        <c:axId val="12836365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22400"/>
        <c:crosses val="autoZero"/>
        <c:crossBetween val="between"/>
      </c:valAx>
      <c:spPr>
        <a:noFill/>
        <a:ln>
          <a:noFill/>
        </a:ln>
        <a:effectLst/>
      </c:spPr>
    </c:plotArea>
    <c:legend>
      <c:legendPos val="b"/>
      <c:layout>
        <c:manualLayout>
          <c:xMode val="edge"/>
          <c:yMode val="edge"/>
          <c:x val="2.4120453364058735E-3"/>
          <c:y val="0.77117128274587299"/>
          <c:w val="0.98663194062906034"/>
          <c:h val="0.2015535397059649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(2)'!$B$117</c:f>
              <c:strCache>
                <c:ptCount val="1"/>
                <c:pt idx="0">
                  <c:v>中学校卒業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(2)'!$B$118:$B$120</c:f>
              <c:numCache>
                <c:formatCode>0.0%</c:formatCode>
                <c:ptCount val="3"/>
                <c:pt idx="0">
                  <c:v>0.19779286926994907</c:v>
                </c:pt>
                <c:pt idx="1">
                  <c:v>1.8179356105487661E-2</c:v>
                </c:pt>
                <c:pt idx="2">
                  <c:v>9.7037793667007158E-3</c:v>
                </c:pt>
              </c:numCache>
            </c:numRef>
          </c:val>
          <c:extLst>
            <c:ext xmlns:c16="http://schemas.microsoft.com/office/drawing/2014/chart" uri="{C3380CC4-5D6E-409C-BE32-E72D297353CC}">
              <c16:uniqueId val="{00000000-2093-492C-A7B6-51DB0D54995F}"/>
            </c:ext>
          </c:extLst>
        </c:ser>
        <c:ser>
          <c:idx val="1"/>
          <c:order val="1"/>
          <c:tx>
            <c:strRef>
              <c:f>'３、H28子どもの教育環境 (2)'!$C$117</c:f>
              <c:strCache>
                <c:ptCount val="1"/>
                <c:pt idx="0">
                  <c:v>高等学校中途退学    </c:v>
                </c:pt>
              </c:strCache>
            </c:strRef>
          </c:tx>
          <c:spPr>
            <a:solidFill>
              <a:schemeClr val="accent2"/>
            </a:solidFill>
            <a:ln>
              <a:noFill/>
            </a:ln>
            <a:effectLst/>
          </c:spPr>
          <c:invertIfNegative val="0"/>
          <c:dLbls>
            <c:dLbl>
              <c:idx val="1"/>
              <c:layout>
                <c:manualLayout>
                  <c:x val="9.6503483750434386E-3"/>
                  <c:y val="5.286417639549860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5C-4C05-82EE-9FDE6C38132B}"/>
                </c:ext>
              </c:extLst>
            </c:dLbl>
            <c:dLbl>
              <c:idx val="2"/>
              <c:layout>
                <c:manualLayout>
                  <c:x val="1.76923053542463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5C-4C05-82EE-9FDE6C3813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(2)'!$C$118:$C$120</c:f>
              <c:numCache>
                <c:formatCode>0.0%</c:formatCode>
                <c:ptCount val="3"/>
                <c:pt idx="0">
                  <c:v>0.30475382003395585</c:v>
                </c:pt>
                <c:pt idx="1">
                  <c:v>2.6778157689833781E-2</c:v>
                </c:pt>
                <c:pt idx="2">
                  <c:v>1.2427647259107933E-2</c:v>
                </c:pt>
              </c:numCache>
            </c:numRef>
          </c:val>
          <c:extLst>
            <c:ext xmlns:c16="http://schemas.microsoft.com/office/drawing/2014/chart" uri="{C3380CC4-5D6E-409C-BE32-E72D297353CC}">
              <c16:uniqueId val="{00000001-2093-492C-A7B6-51DB0D54995F}"/>
            </c:ext>
          </c:extLst>
        </c:ser>
        <c:ser>
          <c:idx val="2"/>
          <c:order val="2"/>
          <c:tx>
            <c:strRef>
              <c:f>'３、H28子どもの教育環境 (2)'!$D$117</c:f>
              <c:strCache>
                <c:ptCount val="1"/>
                <c:pt idx="0">
                  <c:v>高等学校卒業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(2)'!$D$118:$D$120</c:f>
              <c:numCache>
                <c:formatCode>0.0%</c:formatCode>
                <c:ptCount val="3"/>
                <c:pt idx="0">
                  <c:v>0.38455008488964348</c:v>
                </c:pt>
                <c:pt idx="1">
                  <c:v>0.32018687159348658</c:v>
                </c:pt>
                <c:pt idx="2">
                  <c:v>0.28464419475655428</c:v>
                </c:pt>
              </c:numCache>
            </c:numRef>
          </c:val>
          <c:extLst>
            <c:ext xmlns:c16="http://schemas.microsoft.com/office/drawing/2014/chart" uri="{C3380CC4-5D6E-409C-BE32-E72D297353CC}">
              <c16:uniqueId val="{00000002-2093-492C-A7B6-51DB0D54995F}"/>
            </c:ext>
          </c:extLst>
        </c:ser>
        <c:ser>
          <c:idx val="3"/>
          <c:order val="3"/>
          <c:tx>
            <c:strRef>
              <c:f>'３、H28子どもの教育環境 (2)'!$E$117</c:f>
              <c:strCache>
                <c:ptCount val="1"/>
                <c:pt idx="0">
                  <c:v>高専、短大、専門学校等卒業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(2)'!$E$118:$E$120</c:f>
              <c:numCache>
                <c:formatCode>0.0%</c:formatCode>
                <c:ptCount val="3"/>
                <c:pt idx="0">
                  <c:v>6.2818336162988112E-2</c:v>
                </c:pt>
                <c:pt idx="1">
                  <c:v>0.43616913233352517</c:v>
                </c:pt>
                <c:pt idx="2">
                  <c:v>0.45062989445011919</c:v>
                </c:pt>
              </c:numCache>
            </c:numRef>
          </c:val>
          <c:extLst>
            <c:ext xmlns:c16="http://schemas.microsoft.com/office/drawing/2014/chart" uri="{C3380CC4-5D6E-409C-BE32-E72D297353CC}">
              <c16:uniqueId val="{00000003-2093-492C-A7B6-51DB0D54995F}"/>
            </c:ext>
          </c:extLst>
        </c:ser>
        <c:ser>
          <c:idx val="4"/>
          <c:order val="4"/>
          <c:tx>
            <c:strRef>
              <c:f>'３、H28子どもの教育環境 (2)'!$F$117</c:f>
              <c:strCache>
                <c:ptCount val="1"/>
                <c:pt idx="0">
                  <c:v>大学卒業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(2)'!$F$118:$F$120</c:f>
              <c:numCache>
                <c:formatCode>0.0%</c:formatCode>
                <c:ptCount val="3"/>
                <c:pt idx="0">
                  <c:v>8.4889643463497456E-3</c:v>
                </c:pt>
                <c:pt idx="1">
                  <c:v>0.15152848776194183</c:v>
                </c:pt>
                <c:pt idx="2">
                  <c:v>0.19526727953694245</c:v>
                </c:pt>
              </c:numCache>
            </c:numRef>
          </c:val>
          <c:extLst>
            <c:ext xmlns:c16="http://schemas.microsoft.com/office/drawing/2014/chart" uri="{C3380CC4-5D6E-409C-BE32-E72D297353CC}">
              <c16:uniqueId val="{00000004-2093-492C-A7B6-51DB0D54995F}"/>
            </c:ext>
          </c:extLst>
        </c:ser>
        <c:ser>
          <c:idx val="5"/>
          <c:order val="5"/>
          <c:tx>
            <c:strRef>
              <c:f>'３、H28子どもの教育環境 (2)'!$G$117</c:f>
              <c:strCache>
                <c:ptCount val="1"/>
                <c:pt idx="0">
                  <c:v>大学院修了          </c:v>
                </c:pt>
              </c:strCache>
            </c:strRef>
          </c:tx>
          <c:spPr>
            <a:solidFill>
              <a:schemeClr val="accent6"/>
            </a:solidFill>
            <a:ln>
              <a:noFill/>
            </a:ln>
            <a:effectLst/>
          </c:spPr>
          <c:invertIfNegative val="0"/>
          <c:dLbls>
            <c:dLbl>
              <c:idx val="0"/>
              <c:layout>
                <c:manualLayout>
                  <c:x val="-1.4475522562565277E-2"/>
                  <c:y val="-5.7670676822154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12-4BB3-BB32-EF1AA0510D26}"/>
                </c:ext>
              </c:extLst>
            </c:dLbl>
            <c:dLbl>
              <c:idx val="1"/>
              <c:layout>
                <c:manualLayout>
                  <c:x val="-9.6503483750434386E-3"/>
                  <c:y val="-1.73007489468289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12-4BB3-BB32-EF1AA0510D26}"/>
                </c:ext>
              </c:extLst>
            </c:dLbl>
            <c:dLbl>
              <c:idx val="2"/>
              <c:layout>
                <c:manualLayout>
                  <c:x val="-9.65034837504343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(2)'!$G$118:$G$120</c:f>
              <c:numCache>
                <c:formatCode>0.0%</c:formatCode>
                <c:ptCount val="3"/>
                <c:pt idx="0">
                  <c:v>0</c:v>
                </c:pt>
                <c:pt idx="1">
                  <c:v>6.5675886116659333E-3</c:v>
                </c:pt>
                <c:pt idx="2">
                  <c:v>1.2342526387470208E-2</c:v>
                </c:pt>
              </c:numCache>
            </c:numRef>
          </c:val>
          <c:extLst>
            <c:ext xmlns:c16="http://schemas.microsoft.com/office/drawing/2014/chart" uri="{C3380CC4-5D6E-409C-BE32-E72D297353CC}">
              <c16:uniqueId val="{00000005-2093-492C-A7B6-51DB0D54995F}"/>
            </c:ext>
          </c:extLst>
        </c:ser>
        <c:ser>
          <c:idx val="6"/>
          <c:order val="6"/>
          <c:tx>
            <c:strRef>
              <c:f>'３、H28子どもの教育環境 (2)'!$H$117</c:f>
              <c:strCache>
                <c:ptCount val="1"/>
                <c:pt idx="0">
                  <c:v>その他の教育機関卒業</c:v>
                </c:pt>
              </c:strCache>
            </c:strRef>
          </c:tx>
          <c:spPr>
            <a:solidFill>
              <a:schemeClr val="accent1">
                <a:lumMod val="60000"/>
              </a:schemeClr>
            </a:solidFill>
            <a:ln>
              <a:noFill/>
            </a:ln>
            <a:effectLst/>
          </c:spPr>
          <c:invertIfNegative val="0"/>
          <c:dLbls>
            <c:dLbl>
              <c:idx val="0"/>
              <c:layout>
                <c:manualLayout>
                  <c:x val="0"/>
                  <c:y val="8.65064693330499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12-4BB3-BB32-EF1AA0510D26}"/>
                </c:ext>
              </c:extLst>
            </c:dLbl>
            <c:dLbl>
              <c:idx val="1"/>
              <c:layout>
                <c:manualLayout>
                  <c:x val="3.2167827916810285E-3"/>
                  <c:y val="6.34386527040055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12-4BB3-BB32-EF1AA0510D26}"/>
                </c:ext>
              </c:extLst>
            </c:dLbl>
            <c:dLbl>
              <c:idx val="2"/>
              <c:layout>
                <c:manualLayout>
                  <c:x val="-3.2167827916812644E-3"/>
                  <c:y val="5.76711309219725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(2)'!$H$118:$H$120</c:f>
              <c:numCache>
                <c:formatCode>0.0%</c:formatCode>
                <c:ptCount val="3"/>
                <c:pt idx="0">
                  <c:v>4.2444821731748728E-3</c:v>
                </c:pt>
                <c:pt idx="1">
                  <c:v>2.945258810386269E-3</c:v>
                </c:pt>
                <c:pt idx="2">
                  <c:v>3.7453183520599251E-3</c:v>
                </c:pt>
              </c:numCache>
            </c:numRef>
          </c:val>
          <c:extLst>
            <c:ext xmlns:c16="http://schemas.microsoft.com/office/drawing/2014/chart" uri="{C3380CC4-5D6E-409C-BE32-E72D297353CC}">
              <c16:uniqueId val="{00000006-2093-492C-A7B6-51DB0D54995F}"/>
            </c:ext>
          </c:extLst>
        </c:ser>
        <c:ser>
          <c:idx val="7"/>
          <c:order val="7"/>
          <c:tx>
            <c:strRef>
              <c:f>'３、H28子どもの教育環境 (2)'!$I$117</c:f>
              <c:strCache>
                <c:ptCount val="1"/>
                <c:pt idx="0">
                  <c:v>答えたくない        </c:v>
                </c:pt>
              </c:strCache>
            </c:strRef>
          </c:tx>
          <c:spPr>
            <a:solidFill>
              <a:schemeClr val="accent2">
                <a:lumMod val="60000"/>
              </a:schemeClr>
            </a:solidFill>
            <a:ln>
              <a:noFill/>
            </a:ln>
            <a:effectLst/>
          </c:spPr>
          <c:invertIfNegative val="0"/>
          <c:dLbls>
            <c:dLbl>
              <c:idx val="0"/>
              <c:layout>
                <c:manualLayout>
                  <c:x val="1.1258739770884013E-2"/>
                  <c:y val="-6.34368363047354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12-4BB3-BB32-EF1AA0510D26}"/>
                </c:ext>
              </c:extLst>
            </c:dLbl>
            <c:dLbl>
              <c:idx val="1"/>
              <c:layout>
                <c:manualLayout>
                  <c:x val="4.8251741875216013E-3"/>
                  <c:y val="-5.76697686225199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12-4BB3-BB32-EF1AA0510D26}"/>
                </c:ext>
              </c:extLst>
            </c:dLbl>
            <c:dLbl>
              <c:idx val="2"/>
              <c:layout>
                <c:manualLayout>
                  <c:x val="9.6503483750435565E-3"/>
                  <c:y val="-5.19031550401219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(2)'!$I$118:$I$120</c:f>
              <c:numCache>
                <c:formatCode>0.0%</c:formatCode>
                <c:ptCount val="3"/>
                <c:pt idx="0">
                  <c:v>1.1884550084889643E-2</c:v>
                </c:pt>
                <c:pt idx="1">
                  <c:v>6.4660279630319242E-3</c:v>
                </c:pt>
                <c:pt idx="2">
                  <c:v>4.4262853251617294E-3</c:v>
                </c:pt>
              </c:numCache>
            </c:numRef>
          </c:val>
          <c:extLst>
            <c:ext xmlns:c16="http://schemas.microsoft.com/office/drawing/2014/chart" uri="{C3380CC4-5D6E-409C-BE32-E72D297353CC}">
              <c16:uniqueId val="{00000007-2093-492C-A7B6-51DB0D54995F}"/>
            </c:ext>
          </c:extLst>
        </c:ser>
        <c:ser>
          <c:idx val="8"/>
          <c:order val="8"/>
          <c:tx>
            <c:strRef>
              <c:f>'３、H28子どもの教育環境 (2)'!$J$117</c:f>
              <c:strCache>
                <c:ptCount val="1"/>
                <c:pt idx="0">
                  <c:v>  無回答            </c:v>
                </c:pt>
              </c:strCache>
            </c:strRef>
          </c:tx>
          <c:spPr>
            <a:solidFill>
              <a:schemeClr val="accent3">
                <a:lumMod val="60000"/>
              </a:schemeClr>
            </a:solidFill>
            <a:ln>
              <a:noFill/>
            </a:ln>
            <a:effectLst/>
          </c:spPr>
          <c:invertIfNegative val="0"/>
          <c:dLbls>
            <c:dLbl>
              <c:idx val="0"/>
              <c:layout>
                <c:manualLayout>
                  <c:x val="2.59645029285387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12-4BB3-BB32-EF1AA0510D26}"/>
                </c:ext>
              </c:extLst>
            </c:dLbl>
            <c:dLbl>
              <c:idx val="1"/>
              <c:layout>
                <c:manualLayout>
                  <c:x val="2.8489297485033094E-2"/>
                  <c:y val="1.1534135364431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12-4BB3-BB32-EF1AA0510D26}"/>
                </c:ext>
              </c:extLst>
            </c:dLbl>
            <c:dLbl>
              <c:idx val="2"/>
              <c:layout>
                <c:manualLayout>
                  <c:x val="2.65596077449998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(2)'!$J$118:$J$120</c:f>
              <c:numCache>
                <c:formatCode>0.0%</c:formatCode>
                <c:ptCount val="3"/>
                <c:pt idx="0">
                  <c:v>2.5466893039049237E-2</c:v>
                </c:pt>
                <c:pt idx="1">
                  <c:v>3.1179119130640847E-2</c:v>
                </c:pt>
                <c:pt idx="2">
                  <c:v>2.6813074565883555E-2</c:v>
                </c:pt>
              </c:numCache>
            </c:numRef>
          </c:val>
          <c:extLst>
            <c:ext xmlns:c16="http://schemas.microsoft.com/office/drawing/2014/chart" uri="{C3380CC4-5D6E-409C-BE32-E72D297353CC}">
              <c16:uniqueId val="{00000008-2093-492C-A7B6-51DB0D54995F}"/>
            </c:ext>
          </c:extLst>
        </c:ser>
        <c:dLbls>
          <c:dLblPos val="ctr"/>
          <c:showLegendKey val="0"/>
          <c:showVal val="1"/>
          <c:showCatName val="0"/>
          <c:showSerName val="0"/>
          <c:showPercent val="0"/>
          <c:showBubbleSize val="0"/>
        </c:dLbls>
        <c:gapWidth val="150"/>
        <c:overlap val="100"/>
        <c:axId val="1283670656"/>
        <c:axId val="1283673152"/>
      </c:barChart>
      <c:catAx>
        <c:axId val="128367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3152"/>
        <c:crosses val="autoZero"/>
        <c:auto val="1"/>
        <c:lblAlgn val="ctr"/>
        <c:lblOffset val="100"/>
        <c:noMultiLvlLbl val="0"/>
      </c:catAx>
      <c:valAx>
        <c:axId val="12836731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71323318585107E-2"/>
          <c:y val="0.13378598003141462"/>
          <c:w val="0.88396000652474993"/>
          <c:h val="0.48486462603290681"/>
        </c:manualLayout>
      </c:layout>
      <c:barChart>
        <c:barDir val="bar"/>
        <c:grouping val="percentStacked"/>
        <c:varyColors val="0"/>
        <c:ser>
          <c:idx val="0"/>
          <c:order val="0"/>
          <c:tx>
            <c:strRef>
              <c:f>'３、子どもの教育環境'!$B$117</c:f>
              <c:strCache>
                <c:ptCount val="1"/>
                <c:pt idx="0">
                  <c:v>中学校卒業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'３、子どもの教育環境'!$B$118:$B$120</c:f>
              <c:numCache>
                <c:formatCode>0.0%</c:formatCode>
                <c:ptCount val="3"/>
                <c:pt idx="0">
                  <c:v>0.15948275862068967</c:v>
                </c:pt>
                <c:pt idx="1">
                  <c:v>2.310625200973862E-2</c:v>
                </c:pt>
                <c:pt idx="2">
                  <c:v>4.18824246116357E-3</c:v>
                </c:pt>
              </c:numCache>
            </c:numRef>
          </c:val>
          <c:extLst>
            <c:ext xmlns:c16="http://schemas.microsoft.com/office/drawing/2014/chart" uri="{C3380CC4-5D6E-409C-BE32-E72D297353CC}">
              <c16:uniqueId val="{00000000-9992-45D8-ADC2-C21344EF17C2}"/>
            </c:ext>
          </c:extLst>
        </c:ser>
        <c:ser>
          <c:idx val="1"/>
          <c:order val="1"/>
          <c:tx>
            <c:strRef>
              <c:f>'３、子どもの教育環境'!$C$117</c:f>
              <c:strCache>
                <c:ptCount val="1"/>
                <c:pt idx="0">
                  <c:v>高等学校中途退学    </c:v>
                </c:pt>
              </c:strCache>
            </c:strRef>
          </c:tx>
          <c:spPr>
            <a:solidFill>
              <a:schemeClr val="accent2"/>
            </a:solidFill>
            <a:ln>
              <a:noFill/>
            </a:ln>
            <a:effectLst/>
          </c:spPr>
          <c:invertIfNegative val="0"/>
          <c:dLbls>
            <c:dLbl>
              <c:idx val="1"/>
              <c:layout>
                <c:manualLayout>
                  <c:x val="8.0419569792028658E-3"/>
                  <c:y val="5.286417639549860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6E-4A16-8A84-7556881EFAD5}"/>
                </c:ext>
              </c:extLst>
            </c:dLbl>
            <c:dLbl>
              <c:idx val="2"/>
              <c:layout>
                <c:manualLayout>
                  <c:x val="1.93006967500868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6E-4A16-8A84-7556881EFA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'３、子どもの教育環境'!$C$118:$C$120</c:f>
              <c:numCache>
                <c:formatCode>0.0%</c:formatCode>
                <c:ptCount val="3"/>
                <c:pt idx="0">
                  <c:v>0.30064655172413796</c:v>
                </c:pt>
                <c:pt idx="1">
                  <c:v>4.1113510037208874E-2</c:v>
                </c:pt>
                <c:pt idx="2">
                  <c:v>9.7471824550715812E-3</c:v>
                </c:pt>
              </c:numCache>
            </c:numRef>
          </c:val>
          <c:extLst>
            <c:ext xmlns:c16="http://schemas.microsoft.com/office/drawing/2014/chart" uri="{C3380CC4-5D6E-409C-BE32-E72D297353CC}">
              <c16:uniqueId val="{00000001-9992-45D8-ADC2-C21344EF17C2}"/>
            </c:ext>
          </c:extLst>
        </c:ser>
        <c:ser>
          <c:idx val="2"/>
          <c:order val="2"/>
          <c:tx>
            <c:strRef>
              <c:f>'３、子どもの教育環境'!$D$117</c:f>
              <c:strCache>
                <c:ptCount val="1"/>
                <c:pt idx="0">
                  <c:v>高等学校卒業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'３、子どもの教育環境'!$D$118:$D$120</c:f>
              <c:numCache>
                <c:formatCode>0.0%</c:formatCode>
                <c:ptCount val="3"/>
                <c:pt idx="0">
                  <c:v>0.375</c:v>
                </c:pt>
                <c:pt idx="1">
                  <c:v>0.25761403831136021</c:v>
                </c:pt>
                <c:pt idx="2">
                  <c:v>0.18550106609808104</c:v>
                </c:pt>
              </c:numCache>
            </c:numRef>
          </c:val>
          <c:extLst>
            <c:ext xmlns:c16="http://schemas.microsoft.com/office/drawing/2014/chart" uri="{C3380CC4-5D6E-409C-BE32-E72D297353CC}">
              <c16:uniqueId val="{00000002-9992-45D8-ADC2-C21344EF17C2}"/>
            </c:ext>
          </c:extLst>
        </c:ser>
        <c:ser>
          <c:idx val="3"/>
          <c:order val="3"/>
          <c:tx>
            <c:strRef>
              <c:f>'３、子どもの教育環境'!$E$117</c:f>
              <c:strCache>
                <c:ptCount val="1"/>
                <c:pt idx="0">
                  <c:v>高専、短大、専門学校等卒業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'３、子どもの教育環境'!$E$118:$E$120</c:f>
              <c:numCache>
                <c:formatCode>0.0%</c:formatCode>
                <c:ptCount val="3"/>
                <c:pt idx="0">
                  <c:v>8.1896551724137928E-2</c:v>
                </c:pt>
                <c:pt idx="1">
                  <c:v>0.39367908493729614</c:v>
                </c:pt>
                <c:pt idx="2">
                  <c:v>0.4455528480048736</c:v>
                </c:pt>
              </c:numCache>
            </c:numRef>
          </c:val>
          <c:extLst>
            <c:ext xmlns:c16="http://schemas.microsoft.com/office/drawing/2014/chart" uri="{C3380CC4-5D6E-409C-BE32-E72D297353CC}">
              <c16:uniqueId val="{00000003-9992-45D8-ADC2-C21344EF17C2}"/>
            </c:ext>
          </c:extLst>
        </c:ser>
        <c:ser>
          <c:idx val="4"/>
          <c:order val="4"/>
          <c:tx>
            <c:strRef>
              <c:f>'３、子どもの教育環境'!$F$117</c:f>
              <c:strCache>
                <c:ptCount val="1"/>
                <c:pt idx="0">
                  <c:v>大学卒業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'３、子どもの教育環境'!$F$118:$F$120</c:f>
              <c:numCache>
                <c:formatCode>0.0%</c:formatCode>
                <c:ptCount val="3"/>
                <c:pt idx="0">
                  <c:v>5.387931034482759E-3</c:v>
                </c:pt>
                <c:pt idx="1">
                  <c:v>0.22871973907850612</c:v>
                </c:pt>
                <c:pt idx="2">
                  <c:v>0.28449588790740177</c:v>
                </c:pt>
              </c:numCache>
            </c:numRef>
          </c:val>
          <c:extLst>
            <c:ext xmlns:c16="http://schemas.microsoft.com/office/drawing/2014/chart" uri="{C3380CC4-5D6E-409C-BE32-E72D297353CC}">
              <c16:uniqueId val="{00000004-9992-45D8-ADC2-C21344EF17C2}"/>
            </c:ext>
          </c:extLst>
        </c:ser>
        <c:ser>
          <c:idx val="5"/>
          <c:order val="5"/>
          <c:tx>
            <c:strRef>
              <c:f>'３、子どもの教育環境'!$G$117</c:f>
              <c:strCache>
                <c:ptCount val="1"/>
                <c:pt idx="0">
                  <c:v>大学院修了          </c:v>
                </c:pt>
              </c:strCache>
            </c:strRef>
          </c:tx>
          <c:spPr>
            <a:solidFill>
              <a:schemeClr val="accent6"/>
            </a:solidFill>
            <a:ln>
              <a:noFill/>
            </a:ln>
            <a:effectLst/>
          </c:spPr>
          <c:invertIfNegative val="0"/>
          <c:dLbls>
            <c:dLbl>
              <c:idx val="0"/>
              <c:layout>
                <c:manualLayout>
                  <c:x val="-9.6503483750435565E-3"/>
                  <c:y val="5.19045173395744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50-4837-83C2-C561A574BDE7}"/>
                </c:ext>
              </c:extLst>
            </c:dLbl>
            <c:dLbl>
              <c:idx val="1"/>
              <c:layout>
                <c:manualLayout>
                  <c:x val="-8.0419569792029837E-3"/>
                  <c:y val="2.30687248286794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'３、子どもの教育環境'!$G$118:$G$120</c:f>
              <c:numCache>
                <c:formatCode>0.0%</c:formatCode>
                <c:ptCount val="3"/>
                <c:pt idx="0">
                  <c:v>0</c:v>
                </c:pt>
                <c:pt idx="1">
                  <c:v>1.1070788736276356E-2</c:v>
                </c:pt>
                <c:pt idx="2">
                  <c:v>2.3378007919585744E-2</c:v>
                </c:pt>
              </c:numCache>
            </c:numRef>
          </c:val>
          <c:extLst>
            <c:ext xmlns:c16="http://schemas.microsoft.com/office/drawing/2014/chart" uri="{C3380CC4-5D6E-409C-BE32-E72D297353CC}">
              <c16:uniqueId val="{00000005-9992-45D8-ADC2-C21344EF17C2}"/>
            </c:ext>
          </c:extLst>
        </c:ser>
        <c:ser>
          <c:idx val="6"/>
          <c:order val="6"/>
          <c:tx>
            <c:strRef>
              <c:f>'３、子どもの教育環境'!$H$117</c:f>
              <c:strCache>
                <c:ptCount val="1"/>
                <c:pt idx="0">
                  <c:v>その他の教育機関卒業</c:v>
                </c:pt>
              </c:strCache>
            </c:strRef>
          </c:tx>
          <c:spPr>
            <a:solidFill>
              <a:schemeClr val="accent1">
                <a:lumMod val="60000"/>
              </a:schemeClr>
            </a:solidFill>
            <a:ln>
              <a:noFill/>
            </a:ln>
            <a:effectLst/>
          </c:spPr>
          <c:invertIfNegative val="0"/>
          <c:dLbls>
            <c:dLbl>
              <c:idx val="0"/>
              <c:layout>
                <c:manualLayout>
                  <c:x val="6.433565583362293E-3"/>
                  <c:y val="-5.76693145227024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50-4837-83C2-C561A574BDE7}"/>
                </c:ext>
              </c:extLst>
            </c:dLbl>
            <c:dLbl>
              <c:idx val="1"/>
              <c:layout>
                <c:manualLayout>
                  <c:x val="4.8251741875218373E-3"/>
                  <c:y val="-5.1902700940304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50-4837-83C2-C561A574BDE7}"/>
                </c:ext>
              </c:extLst>
            </c:dLbl>
            <c:dLbl>
              <c:idx val="2"/>
              <c:layout>
                <c:manualLayout>
                  <c:x val="6.433565583362293E-3"/>
                  <c:y val="-6.9204812186585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'３、子どもの教育環境'!$H$118:$H$120</c:f>
              <c:numCache>
                <c:formatCode>0.0%</c:formatCode>
                <c:ptCount val="3"/>
                <c:pt idx="0">
                  <c:v>5.387931034482759E-3</c:v>
                </c:pt>
                <c:pt idx="1">
                  <c:v>2.3887179016031973E-3</c:v>
                </c:pt>
                <c:pt idx="2">
                  <c:v>3.0459945172098689E-3</c:v>
                </c:pt>
              </c:numCache>
            </c:numRef>
          </c:val>
          <c:extLst>
            <c:ext xmlns:c16="http://schemas.microsoft.com/office/drawing/2014/chart" uri="{C3380CC4-5D6E-409C-BE32-E72D297353CC}">
              <c16:uniqueId val="{00000006-9992-45D8-ADC2-C21344EF17C2}"/>
            </c:ext>
          </c:extLst>
        </c:ser>
        <c:ser>
          <c:idx val="7"/>
          <c:order val="7"/>
          <c:tx>
            <c:strRef>
              <c:f>'３、子どもの教育環境'!$I$117</c:f>
              <c:strCache>
                <c:ptCount val="1"/>
                <c:pt idx="0">
                  <c:v>答えたくない        </c:v>
                </c:pt>
              </c:strCache>
            </c:strRef>
          </c:tx>
          <c:spPr>
            <a:solidFill>
              <a:schemeClr val="accent2">
                <a:lumMod val="60000"/>
              </a:schemeClr>
            </a:solidFill>
            <a:ln>
              <a:noFill/>
            </a:ln>
            <a:effectLst/>
          </c:spPr>
          <c:invertIfNegative val="0"/>
          <c:dLbls>
            <c:dLbl>
              <c:idx val="0"/>
              <c:layout>
                <c:manualLayout>
                  <c:x val="1.2867131166724586E-2"/>
                  <c:y val="5.7671585021789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50-4837-83C2-C561A574BDE7}"/>
                </c:ext>
              </c:extLst>
            </c:dLbl>
            <c:dLbl>
              <c:idx val="1"/>
              <c:layout>
                <c:manualLayout>
                  <c:x val="8.0419569792027478E-3"/>
                  <c:y val="5.7670676822154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50-4837-83C2-C561A574BDE7}"/>
                </c:ext>
              </c:extLst>
            </c:dLbl>
            <c:dLbl>
              <c:idx val="2"/>
              <c:layout>
                <c:manualLayout>
                  <c:x val="1.2867131166724468E-2"/>
                  <c:y val="5.1904063239756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'３、子どもの教育環境'!$I$118:$I$120</c:f>
              <c:numCache>
                <c:formatCode>0.0%</c:formatCode>
                <c:ptCount val="3"/>
                <c:pt idx="0">
                  <c:v>2.0474137931034482E-2</c:v>
                </c:pt>
                <c:pt idx="1">
                  <c:v>8.2227020074417748E-3</c:v>
                </c:pt>
                <c:pt idx="2">
                  <c:v>7.462686567164179E-3</c:v>
                </c:pt>
              </c:numCache>
            </c:numRef>
          </c:val>
          <c:extLst>
            <c:ext xmlns:c16="http://schemas.microsoft.com/office/drawing/2014/chart" uri="{C3380CC4-5D6E-409C-BE32-E72D297353CC}">
              <c16:uniqueId val="{00000007-9992-45D8-ADC2-C21344EF17C2}"/>
            </c:ext>
          </c:extLst>
        </c:ser>
        <c:ser>
          <c:idx val="8"/>
          <c:order val="8"/>
          <c:tx>
            <c:strRef>
              <c:f>'３、子どもの教育環境'!$J$117</c:f>
              <c:strCache>
                <c:ptCount val="1"/>
                <c:pt idx="0">
                  <c:v>  無回答            </c:v>
                </c:pt>
              </c:strCache>
            </c:strRef>
          </c:tx>
          <c:spPr>
            <a:solidFill>
              <a:schemeClr val="accent3">
                <a:lumMod val="60000"/>
              </a:schemeClr>
            </a:solidFill>
            <a:ln>
              <a:noFill/>
            </a:ln>
            <a:effectLst/>
          </c:spPr>
          <c:invertIfNegative val="0"/>
          <c:dLbls>
            <c:dLbl>
              <c:idx val="0"/>
              <c:layout>
                <c:manualLayout>
                  <c:x val="1.7692305354246304E-2"/>
                  <c:y val="-5.7666135823980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0-4837-83C2-C561A574BDE7}"/>
                </c:ext>
              </c:extLst>
            </c:dLbl>
            <c:dLbl>
              <c:idx val="1"/>
              <c:layout>
                <c:manualLayout>
                  <c:x val="1.9300696750086759E-2"/>
                  <c:y val="4.540998174972833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50-4837-83C2-C561A574BDE7}"/>
                </c:ext>
              </c:extLst>
            </c:dLbl>
            <c:dLbl>
              <c:idx val="2"/>
              <c:layout>
                <c:manualLayout>
                  <c:x val="2.8951045125130317E-2"/>
                  <c:y val="-5.7666135823980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'３、子どもの教育環境'!$J$118:$J$120</c:f>
              <c:numCache>
                <c:formatCode>0.0%</c:formatCode>
                <c:ptCount val="3"/>
                <c:pt idx="0">
                  <c:v>5.1724137931034482E-2</c:v>
                </c:pt>
                <c:pt idx="1">
                  <c:v>3.4085166980568696E-2</c:v>
                </c:pt>
                <c:pt idx="2">
                  <c:v>3.6628084069448674E-2</c:v>
                </c:pt>
              </c:numCache>
            </c:numRef>
          </c:val>
          <c:extLst>
            <c:ext xmlns:c16="http://schemas.microsoft.com/office/drawing/2014/chart" uri="{C3380CC4-5D6E-409C-BE32-E72D297353CC}">
              <c16:uniqueId val="{00000008-9992-45D8-ADC2-C21344EF17C2}"/>
            </c:ext>
          </c:extLst>
        </c:ser>
        <c:dLbls>
          <c:dLblPos val="ctr"/>
          <c:showLegendKey val="0"/>
          <c:showVal val="1"/>
          <c:showCatName val="0"/>
          <c:showSerName val="0"/>
          <c:showPercent val="0"/>
          <c:showBubbleSize val="0"/>
        </c:dLbls>
        <c:gapWidth val="150"/>
        <c:overlap val="100"/>
        <c:axId val="1283670656"/>
        <c:axId val="1283673152"/>
      </c:barChart>
      <c:catAx>
        <c:axId val="128367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3152"/>
        <c:crosses val="autoZero"/>
        <c:auto val="1"/>
        <c:lblAlgn val="ctr"/>
        <c:lblOffset val="100"/>
        <c:noMultiLvlLbl val="0"/>
      </c:catAx>
      <c:valAx>
        <c:axId val="12836731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'４、子どものつながり'!$A$18</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'４、子どものつながり'!$B$18:$J$18</c:f>
              <c:numCache>
                <c:formatCode>0.0</c:formatCode>
                <c:ptCount val="9"/>
                <c:pt idx="0">
                  <c:v>68.599999999999994</c:v>
                </c:pt>
                <c:pt idx="1">
                  <c:v>49.9</c:v>
                </c:pt>
                <c:pt idx="2">
                  <c:v>26.1</c:v>
                </c:pt>
                <c:pt idx="3">
                  <c:v>53.5</c:v>
                </c:pt>
                <c:pt idx="4">
                  <c:v>32.4</c:v>
                </c:pt>
                <c:pt idx="5">
                  <c:v>11.3</c:v>
                </c:pt>
                <c:pt idx="6">
                  <c:v>24.9</c:v>
                </c:pt>
                <c:pt idx="7">
                  <c:v>2.2999999999999998</c:v>
                </c:pt>
                <c:pt idx="8">
                  <c:v>0.9</c:v>
                </c:pt>
              </c:numCache>
            </c:numRef>
          </c:val>
          <c:extLst>
            <c:ext xmlns:c16="http://schemas.microsoft.com/office/drawing/2014/chart" uri="{C3380CC4-5D6E-409C-BE32-E72D297353CC}">
              <c16:uniqueId val="{00000000-525A-411C-9D6C-0E14852665C7}"/>
            </c:ext>
          </c:extLst>
        </c:ser>
        <c:ser>
          <c:idx val="1"/>
          <c:order val="1"/>
          <c:tx>
            <c:strRef>
              <c:f>'４、子どものつながり'!$A$19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'４、子どものつながり'!$B$19:$J$19</c:f>
              <c:numCache>
                <c:formatCode>0.0</c:formatCode>
                <c:ptCount val="9"/>
                <c:pt idx="0">
                  <c:v>69.3</c:v>
                </c:pt>
                <c:pt idx="1">
                  <c:v>53.9</c:v>
                </c:pt>
                <c:pt idx="2">
                  <c:v>19.7</c:v>
                </c:pt>
                <c:pt idx="3">
                  <c:v>55.5</c:v>
                </c:pt>
                <c:pt idx="4">
                  <c:v>31.3</c:v>
                </c:pt>
                <c:pt idx="5">
                  <c:v>9</c:v>
                </c:pt>
                <c:pt idx="6">
                  <c:v>23.8</c:v>
                </c:pt>
                <c:pt idx="7">
                  <c:v>2.2999999999999998</c:v>
                </c:pt>
                <c:pt idx="8">
                  <c:v>0.7</c:v>
                </c:pt>
              </c:numCache>
            </c:numRef>
          </c:val>
          <c:extLst>
            <c:ext xmlns:c16="http://schemas.microsoft.com/office/drawing/2014/chart" uri="{C3380CC4-5D6E-409C-BE32-E72D297353CC}">
              <c16:uniqueId val="{00000001-525A-411C-9D6C-0E14852665C7}"/>
            </c:ext>
          </c:extLst>
        </c:ser>
        <c:ser>
          <c:idx val="2"/>
          <c:order val="2"/>
          <c:tx>
            <c:strRef>
              <c:f>'４、子どものつながり'!$A$20</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'４、子どものつながり'!$B$20:$J$20</c:f>
              <c:numCache>
                <c:formatCode>0.0</c:formatCode>
                <c:ptCount val="9"/>
                <c:pt idx="0">
                  <c:v>66.099999999999994</c:v>
                </c:pt>
                <c:pt idx="1">
                  <c:v>49.5</c:v>
                </c:pt>
                <c:pt idx="2">
                  <c:v>18.899999999999999</c:v>
                </c:pt>
                <c:pt idx="3">
                  <c:v>54.4</c:v>
                </c:pt>
                <c:pt idx="4">
                  <c:v>31.5</c:v>
                </c:pt>
                <c:pt idx="5">
                  <c:v>8.8000000000000007</c:v>
                </c:pt>
                <c:pt idx="6">
                  <c:v>24.3</c:v>
                </c:pt>
                <c:pt idx="7">
                  <c:v>2.2999999999999998</c:v>
                </c:pt>
                <c:pt idx="8">
                  <c:v>0.7</c:v>
                </c:pt>
              </c:numCache>
            </c:numRef>
          </c:val>
          <c:extLst>
            <c:ext xmlns:c16="http://schemas.microsoft.com/office/drawing/2014/chart" uri="{C3380CC4-5D6E-409C-BE32-E72D297353CC}">
              <c16:uniqueId val="{00000002-525A-411C-9D6C-0E14852665C7}"/>
            </c:ext>
          </c:extLst>
        </c:ser>
        <c:ser>
          <c:idx val="3"/>
          <c:order val="3"/>
          <c:tx>
            <c:strRef>
              <c:f>'４、子どものつながり'!$A$21</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'４、子どものつながり'!$B$21:$J$21</c:f>
              <c:numCache>
                <c:formatCode>0.0</c:formatCode>
                <c:ptCount val="9"/>
                <c:pt idx="0">
                  <c:v>65.2</c:v>
                </c:pt>
                <c:pt idx="1">
                  <c:v>48.2</c:v>
                </c:pt>
                <c:pt idx="2">
                  <c:v>16.2</c:v>
                </c:pt>
                <c:pt idx="3">
                  <c:v>53.5</c:v>
                </c:pt>
                <c:pt idx="4">
                  <c:v>30.3</c:v>
                </c:pt>
                <c:pt idx="5">
                  <c:v>7.6</c:v>
                </c:pt>
                <c:pt idx="6">
                  <c:v>26.1</c:v>
                </c:pt>
                <c:pt idx="7">
                  <c:v>2.8</c:v>
                </c:pt>
                <c:pt idx="8">
                  <c:v>0.9</c:v>
                </c:pt>
              </c:numCache>
            </c:numRef>
          </c:val>
          <c:extLst>
            <c:ext xmlns:c16="http://schemas.microsoft.com/office/drawing/2014/chart" uri="{C3380CC4-5D6E-409C-BE32-E72D297353CC}">
              <c16:uniqueId val="{00000003-525A-411C-9D6C-0E14852665C7}"/>
            </c:ext>
          </c:extLst>
        </c:ser>
        <c:dLbls>
          <c:dLblPos val="outEnd"/>
          <c:showLegendKey val="0"/>
          <c:showVal val="1"/>
          <c:showCatName val="0"/>
          <c:showSerName val="0"/>
          <c:showPercent val="0"/>
          <c:showBubbleSize val="0"/>
        </c:dLbls>
        <c:gapWidth val="182"/>
        <c:axId val="898018720"/>
        <c:axId val="898019968"/>
      </c:barChart>
      <c:catAx>
        <c:axId val="898018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98019968"/>
        <c:crosses val="autoZero"/>
        <c:auto val="1"/>
        <c:lblAlgn val="ctr"/>
        <c:lblOffset val="100"/>
        <c:noMultiLvlLbl val="0"/>
      </c:catAx>
      <c:valAx>
        <c:axId val="8980199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98018720"/>
        <c:crosses val="autoZero"/>
        <c:crossBetween val="between"/>
      </c:valAx>
      <c:spPr>
        <a:noFill/>
        <a:ln>
          <a:noFill/>
        </a:ln>
        <a:effectLst/>
      </c:spPr>
    </c:plotArea>
    <c:legend>
      <c:legendPos val="b"/>
      <c:layout>
        <c:manualLayout>
          <c:xMode val="edge"/>
          <c:yMode val="edge"/>
          <c:x val="0.25539332003713777"/>
          <c:y val="0.94714301420116764"/>
          <c:w val="0.48921335992572446"/>
          <c:h val="2.79832022965879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22372504288405"/>
          <c:y val="3.8962986630666677E-2"/>
          <c:w val="0.66449200435523659"/>
          <c:h val="0.904141567977926"/>
        </c:manualLayout>
      </c:layout>
      <c:barChart>
        <c:barDir val="bar"/>
        <c:grouping val="clustered"/>
        <c:varyColors val="0"/>
        <c:ser>
          <c:idx val="0"/>
          <c:order val="0"/>
          <c:tx>
            <c:strRef>
              <c:f>'４、H28子どものつながり'!$A$18</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'４、H28子どものつながり'!$B$18:$J$18</c:f>
              <c:numCache>
                <c:formatCode>0.0</c:formatCode>
                <c:ptCount val="9"/>
                <c:pt idx="0">
                  <c:v>61.7</c:v>
                </c:pt>
                <c:pt idx="1">
                  <c:v>45.2</c:v>
                </c:pt>
                <c:pt idx="2">
                  <c:v>23.2</c:v>
                </c:pt>
                <c:pt idx="3">
                  <c:v>53.9</c:v>
                </c:pt>
                <c:pt idx="4">
                  <c:v>37.5</c:v>
                </c:pt>
                <c:pt idx="5">
                  <c:v>11.4</c:v>
                </c:pt>
                <c:pt idx="6">
                  <c:v>18.5</c:v>
                </c:pt>
                <c:pt idx="7">
                  <c:v>2.6</c:v>
                </c:pt>
                <c:pt idx="8">
                  <c:v>0.5</c:v>
                </c:pt>
              </c:numCache>
            </c:numRef>
          </c:val>
          <c:extLst>
            <c:ext xmlns:c16="http://schemas.microsoft.com/office/drawing/2014/chart" uri="{C3380CC4-5D6E-409C-BE32-E72D297353CC}">
              <c16:uniqueId val="{00000000-31AC-4FDB-AA18-B587B18302CE}"/>
            </c:ext>
          </c:extLst>
        </c:ser>
        <c:ser>
          <c:idx val="1"/>
          <c:order val="1"/>
          <c:tx>
            <c:strRef>
              <c:f>'４、H28子どものつながり'!$A$19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'４、H28子どものつながり'!$B$19:$J$19</c:f>
              <c:numCache>
                <c:formatCode>0.0</c:formatCode>
                <c:ptCount val="9"/>
                <c:pt idx="0">
                  <c:v>60.6</c:v>
                </c:pt>
                <c:pt idx="1">
                  <c:v>46.7</c:v>
                </c:pt>
                <c:pt idx="2">
                  <c:v>17.600000000000001</c:v>
                </c:pt>
                <c:pt idx="3">
                  <c:v>55.1</c:v>
                </c:pt>
                <c:pt idx="4">
                  <c:v>35.799999999999997</c:v>
                </c:pt>
                <c:pt idx="5">
                  <c:v>9.4</c:v>
                </c:pt>
                <c:pt idx="6">
                  <c:v>18.7</c:v>
                </c:pt>
                <c:pt idx="7">
                  <c:v>2.2999999999999998</c:v>
                </c:pt>
                <c:pt idx="8">
                  <c:v>0.7</c:v>
                </c:pt>
              </c:numCache>
            </c:numRef>
          </c:val>
          <c:extLst>
            <c:ext xmlns:c16="http://schemas.microsoft.com/office/drawing/2014/chart" uri="{C3380CC4-5D6E-409C-BE32-E72D297353CC}">
              <c16:uniqueId val="{00000001-31AC-4FDB-AA18-B587B18302CE}"/>
            </c:ext>
          </c:extLst>
        </c:ser>
        <c:ser>
          <c:idx val="2"/>
          <c:order val="2"/>
          <c:tx>
            <c:strRef>
              <c:f>'４、H28子どものつながり'!$A$20</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'４、H28子どものつながり'!$B$20:$J$20</c:f>
              <c:numCache>
                <c:formatCode>0.0</c:formatCode>
                <c:ptCount val="9"/>
                <c:pt idx="0">
                  <c:v>56.2</c:v>
                </c:pt>
                <c:pt idx="1">
                  <c:v>48.5</c:v>
                </c:pt>
                <c:pt idx="2">
                  <c:v>15.3</c:v>
                </c:pt>
                <c:pt idx="3">
                  <c:v>53.7</c:v>
                </c:pt>
                <c:pt idx="4">
                  <c:v>37.200000000000003</c:v>
                </c:pt>
                <c:pt idx="5">
                  <c:v>8.1</c:v>
                </c:pt>
                <c:pt idx="6">
                  <c:v>18.7</c:v>
                </c:pt>
                <c:pt idx="7">
                  <c:v>2.4</c:v>
                </c:pt>
                <c:pt idx="8">
                  <c:v>0.5</c:v>
                </c:pt>
              </c:numCache>
            </c:numRef>
          </c:val>
          <c:extLst>
            <c:ext xmlns:c16="http://schemas.microsoft.com/office/drawing/2014/chart" uri="{C3380CC4-5D6E-409C-BE32-E72D297353CC}">
              <c16:uniqueId val="{00000002-31AC-4FDB-AA18-B587B18302CE}"/>
            </c:ext>
          </c:extLst>
        </c:ser>
        <c:ser>
          <c:idx val="3"/>
          <c:order val="3"/>
          <c:tx>
            <c:strRef>
              <c:f>'４、H28子どものつながり'!$A$21</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'４、H28子どものつながり'!$B$21:$J$21</c:f>
              <c:numCache>
                <c:formatCode>0.0</c:formatCode>
                <c:ptCount val="9"/>
                <c:pt idx="0">
                  <c:v>54.3</c:v>
                </c:pt>
                <c:pt idx="1">
                  <c:v>43.2</c:v>
                </c:pt>
                <c:pt idx="2">
                  <c:v>13.6</c:v>
                </c:pt>
                <c:pt idx="3">
                  <c:v>55.4</c:v>
                </c:pt>
                <c:pt idx="4">
                  <c:v>35.5</c:v>
                </c:pt>
                <c:pt idx="5">
                  <c:v>7.8</c:v>
                </c:pt>
                <c:pt idx="6">
                  <c:v>20</c:v>
                </c:pt>
                <c:pt idx="7">
                  <c:v>3.1</c:v>
                </c:pt>
                <c:pt idx="8">
                  <c:v>0.7</c:v>
                </c:pt>
              </c:numCache>
            </c:numRef>
          </c:val>
          <c:extLst>
            <c:ext xmlns:c16="http://schemas.microsoft.com/office/drawing/2014/chart" uri="{C3380CC4-5D6E-409C-BE32-E72D297353CC}">
              <c16:uniqueId val="{00000003-31AC-4FDB-AA18-B587B18302CE}"/>
            </c:ext>
          </c:extLst>
        </c:ser>
        <c:dLbls>
          <c:dLblPos val="outEnd"/>
          <c:showLegendKey val="0"/>
          <c:showVal val="1"/>
          <c:showCatName val="0"/>
          <c:showSerName val="0"/>
          <c:showPercent val="0"/>
          <c:showBubbleSize val="0"/>
        </c:dLbls>
        <c:gapWidth val="182"/>
        <c:axId val="898018720"/>
        <c:axId val="898019968"/>
      </c:barChart>
      <c:catAx>
        <c:axId val="898018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98019968"/>
        <c:crosses val="autoZero"/>
        <c:auto val="1"/>
        <c:lblAlgn val="ctr"/>
        <c:lblOffset val="100"/>
        <c:noMultiLvlLbl val="0"/>
      </c:catAx>
      <c:valAx>
        <c:axId val="8980199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98018720"/>
        <c:crosses val="autoZero"/>
        <c:crossBetween val="between"/>
      </c:valAx>
      <c:spPr>
        <a:noFill/>
        <a:ln>
          <a:noFill/>
        </a:ln>
        <a:effectLst/>
      </c:spPr>
    </c:plotArea>
    <c:legend>
      <c:legendPos val="b"/>
      <c:layout>
        <c:manualLayout>
          <c:xMode val="edge"/>
          <c:yMode val="edge"/>
          <c:x val="0.26139045424123641"/>
          <c:y val="0.94478411909619853"/>
          <c:w val="0.47312376323907573"/>
          <c:h val="2.83428491021074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362470811702"/>
          <c:y val="3.4173220966831966E-2"/>
          <c:w val="0.50587577433964159"/>
          <c:h val="0.92476411942869019"/>
        </c:manualLayout>
      </c:layout>
      <c:barChart>
        <c:barDir val="bar"/>
        <c:grouping val="clustered"/>
        <c:varyColors val="0"/>
        <c:ser>
          <c:idx val="0"/>
          <c:order val="0"/>
          <c:tx>
            <c:strRef>
              <c:f>'４、H28子どものつながり'!$A$27</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'４、H28子どものつながり'!$B$27:$X$27</c:f>
              <c:numCache>
                <c:formatCode>0.0</c:formatCode>
                <c:ptCount val="23"/>
                <c:pt idx="0">
                  <c:v>61.7</c:v>
                </c:pt>
                <c:pt idx="1">
                  <c:v>15.1</c:v>
                </c:pt>
                <c:pt idx="2">
                  <c:v>9.1999999999999993</c:v>
                </c:pt>
                <c:pt idx="3">
                  <c:v>1.9</c:v>
                </c:pt>
                <c:pt idx="4">
                  <c:v>47.6</c:v>
                </c:pt>
                <c:pt idx="5">
                  <c:v>7.8</c:v>
                </c:pt>
                <c:pt idx="6">
                  <c:v>4.8</c:v>
                </c:pt>
                <c:pt idx="7">
                  <c:v>3.3</c:v>
                </c:pt>
                <c:pt idx="8">
                  <c:v>13.3</c:v>
                </c:pt>
                <c:pt idx="9">
                  <c:v>1.3</c:v>
                </c:pt>
                <c:pt idx="10">
                  <c:v>2.2999999999999998</c:v>
                </c:pt>
                <c:pt idx="11">
                  <c:v>0.5</c:v>
                </c:pt>
                <c:pt idx="12">
                  <c:v>3.7</c:v>
                </c:pt>
                <c:pt idx="13">
                  <c:v>0.5</c:v>
                </c:pt>
                <c:pt idx="14">
                  <c:v>0.3</c:v>
                </c:pt>
                <c:pt idx="15">
                  <c:v>0.8</c:v>
                </c:pt>
                <c:pt idx="16">
                  <c:v>0.6</c:v>
                </c:pt>
                <c:pt idx="17">
                  <c:v>0.1</c:v>
                </c:pt>
                <c:pt idx="18">
                  <c:v>1.4</c:v>
                </c:pt>
                <c:pt idx="19">
                  <c:v>3.5</c:v>
                </c:pt>
                <c:pt idx="20">
                  <c:v>10.9</c:v>
                </c:pt>
                <c:pt idx="21">
                  <c:v>8.5</c:v>
                </c:pt>
                <c:pt idx="22">
                  <c:v>2.4</c:v>
                </c:pt>
              </c:numCache>
            </c:numRef>
          </c:val>
          <c:extLst>
            <c:ext xmlns:c16="http://schemas.microsoft.com/office/drawing/2014/chart" uri="{C3380CC4-5D6E-409C-BE32-E72D297353CC}">
              <c16:uniqueId val="{00000000-97E0-4C08-95FE-FA2ECAC086F4}"/>
            </c:ext>
          </c:extLst>
        </c:ser>
        <c:ser>
          <c:idx val="1"/>
          <c:order val="1"/>
          <c:tx>
            <c:strRef>
              <c:f>'４、H28子どものつながり'!$A$28</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'４、H28子どものつながり'!$B$28:$X$28</c:f>
              <c:numCache>
                <c:formatCode>0.0</c:formatCode>
                <c:ptCount val="23"/>
                <c:pt idx="0">
                  <c:v>59.4</c:v>
                </c:pt>
                <c:pt idx="1">
                  <c:v>15</c:v>
                </c:pt>
                <c:pt idx="2">
                  <c:v>9.4</c:v>
                </c:pt>
                <c:pt idx="3">
                  <c:v>1.9</c:v>
                </c:pt>
                <c:pt idx="4">
                  <c:v>45.8</c:v>
                </c:pt>
                <c:pt idx="5">
                  <c:v>5.6</c:v>
                </c:pt>
                <c:pt idx="6">
                  <c:v>4.5999999999999996</c:v>
                </c:pt>
                <c:pt idx="7">
                  <c:v>3.5</c:v>
                </c:pt>
                <c:pt idx="8">
                  <c:v>13.4</c:v>
                </c:pt>
                <c:pt idx="9">
                  <c:v>1.4</c:v>
                </c:pt>
                <c:pt idx="10">
                  <c:v>2.2999999999999998</c:v>
                </c:pt>
                <c:pt idx="11">
                  <c:v>0.6</c:v>
                </c:pt>
                <c:pt idx="12">
                  <c:v>2.8</c:v>
                </c:pt>
                <c:pt idx="13">
                  <c:v>0.7</c:v>
                </c:pt>
                <c:pt idx="14">
                  <c:v>0.3</c:v>
                </c:pt>
                <c:pt idx="15">
                  <c:v>1.1000000000000001</c:v>
                </c:pt>
                <c:pt idx="16">
                  <c:v>0.6</c:v>
                </c:pt>
                <c:pt idx="17">
                  <c:v>0.1</c:v>
                </c:pt>
                <c:pt idx="18">
                  <c:v>1.5</c:v>
                </c:pt>
                <c:pt idx="19">
                  <c:v>4.2</c:v>
                </c:pt>
                <c:pt idx="20">
                  <c:v>11.5</c:v>
                </c:pt>
                <c:pt idx="21">
                  <c:v>9</c:v>
                </c:pt>
                <c:pt idx="22">
                  <c:v>2.5</c:v>
                </c:pt>
              </c:numCache>
            </c:numRef>
          </c:val>
          <c:extLst>
            <c:ext xmlns:c16="http://schemas.microsoft.com/office/drawing/2014/chart" uri="{C3380CC4-5D6E-409C-BE32-E72D297353CC}">
              <c16:uniqueId val="{00000001-97E0-4C08-95FE-FA2ECAC086F4}"/>
            </c:ext>
          </c:extLst>
        </c:ser>
        <c:ser>
          <c:idx val="2"/>
          <c:order val="2"/>
          <c:tx>
            <c:strRef>
              <c:f>'４、H28子どものつながり'!$A$29</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'４、H28子どものつながり'!$B$29:$X$29</c:f>
              <c:numCache>
                <c:formatCode>0.0</c:formatCode>
                <c:ptCount val="23"/>
                <c:pt idx="0">
                  <c:v>56.7</c:v>
                </c:pt>
                <c:pt idx="1">
                  <c:v>16.8</c:v>
                </c:pt>
                <c:pt idx="2">
                  <c:v>9.4</c:v>
                </c:pt>
                <c:pt idx="3">
                  <c:v>2</c:v>
                </c:pt>
                <c:pt idx="4">
                  <c:v>45.5</c:v>
                </c:pt>
                <c:pt idx="5">
                  <c:v>5</c:v>
                </c:pt>
                <c:pt idx="6">
                  <c:v>4.7</c:v>
                </c:pt>
                <c:pt idx="7">
                  <c:v>3.4</c:v>
                </c:pt>
                <c:pt idx="8">
                  <c:v>13.2</c:v>
                </c:pt>
                <c:pt idx="9">
                  <c:v>1.8</c:v>
                </c:pt>
                <c:pt idx="10">
                  <c:v>2.1</c:v>
                </c:pt>
                <c:pt idx="11">
                  <c:v>0.6</c:v>
                </c:pt>
                <c:pt idx="12">
                  <c:v>2.5</c:v>
                </c:pt>
                <c:pt idx="13">
                  <c:v>0.7</c:v>
                </c:pt>
                <c:pt idx="14">
                  <c:v>0.3</c:v>
                </c:pt>
                <c:pt idx="15">
                  <c:v>1.2</c:v>
                </c:pt>
                <c:pt idx="16">
                  <c:v>0.8</c:v>
                </c:pt>
                <c:pt idx="17">
                  <c:v>0</c:v>
                </c:pt>
                <c:pt idx="18">
                  <c:v>1.7</c:v>
                </c:pt>
                <c:pt idx="19">
                  <c:v>4.9000000000000004</c:v>
                </c:pt>
                <c:pt idx="20">
                  <c:v>11.8</c:v>
                </c:pt>
                <c:pt idx="21">
                  <c:v>9.6999999999999993</c:v>
                </c:pt>
                <c:pt idx="22">
                  <c:v>1.7</c:v>
                </c:pt>
              </c:numCache>
            </c:numRef>
          </c:val>
          <c:extLst>
            <c:ext xmlns:c16="http://schemas.microsoft.com/office/drawing/2014/chart" uri="{C3380CC4-5D6E-409C-BE32-E72D297353CC}">
              <c16:uniqueId val="{00000002-97E0-4C08-95FE-FA2ECAC086F4}"/>
            </c:ext>
          </c:extLst>
        </c:ser>
        <c:ser>
          <c:idx val="3"/>
          <c:order val="3"/>
          <c:tx>
            <c:strRef>
              <c:f>'４、H28子どものつながり'!$A$30</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'４、H28子どものつながり'!$B$30:$X$30</c:f>
              <c:numCache>
                <c:formatCode>0.0</c:formatCode>
                <c:ptCount val="23"/>
                <c:pt idx="0">
                  <c:v>57.1</c:v>
                </c:pt>
                <c:pt idx="1">
                  <c:v>15.5</c:v>
                </c:pt>
                <c:pt idx="2">
                  <c:v>11.4</c:v>
                </c:pt>
                <c:pt idx="3">
                  <c:v>3</c:v>
                </c:pt>
                <c:pt idx="4">
                  <c:v>44.9</c:v>
                </c:pt>
                <c:pt idx="5">
                  <c:v>4.8</c:v>
                </c:pt>
                <c:pt idx="6">
                  <c:v>4.9000000000000004</c:v>
                </c:pt>
                <c:pt idx="7">
                  <c:v>4</c:v>
                </c:pt>
                <c:pt idx="8">
                  <c:v>12.6</c:v>
                </c:pt>
                <c:pt idx="9">
                  <c:v>1.9</c:v>
                </c:pt>
                <c:pt idx="10">
                  <c:v>2.5</c:v>
                </c:pt>
                <c:pt idx="11">
                  <c:v>0.6</c:v>
                </c:pt>
                <c:pt idx="12">
                  <c:v>2.2000000000000002</c:v>
                </c:pt>
                <c:pt idx="13">
                  <c:v>0.6</c:v>
                </c:pt>
                <c:pt idx="14">
                  <c:v>0.2</c:v>
                </c:pt>
                <c:pt idx="15">
                  <c:v>1.1000000000000001</c:v>
                </c:pt>
                <c:pt idx="16">
                  <c:v>0.7</c:v>
                </c:pt>
                <c:pt idx="17">
                  <c:v>0.1</c:v>
                </c:pt>
                <c:pt idx="18">
                  <c:v>1.7</c:v>
                </c:pt>
                <c:pt idx="19">
                  <c:v>4.7</c:v>
                </c:pt>
                <c:pt idx="20">
                  <c:v>11.8</c:v>
                </c:pt>
                <c:pt idx="21">
                  <c:v>9.8000000000000007</c:v>
                </c:pt>
                <c:pt idx="22">
                  <c:v>2.6</c:v>
                </c:pt>
              </c:numCache>
            </c:numRef>
          </c:val>
          <c:extLst>
            <c:ext xmlns:c16="http://schemas.microsoft.com/office/drawing/2014/chart" uri="{C3380CC4-5D6E-409C-BE32-E72D297353CC}">
              <c16:uniqueId val="{00000003-97E0-4C08-95FE-FA2ECAC086F4}"/>
            </c:ext>
          </c:extLst>
        </c:ser>
        <c:dLbls>
          <c:dLblPos val="outEnd"/>
          <c:showLegendKey val="0"/>
          <c:showVal val="1"/>
          <c:showCatName val="0"/>
          <c:showSerName val="0"/>
          <c:showPercent val="0"/>
          <c:showBubbleSize val="0"/>
        </c:dLbls>
        <c:gapWidth val="182"/>
        <c:axId val="1052882272"/>
        <c:axId val="1052868544"/>
      </c:barChart>
      <c:catAx>
        <c:axId val="105288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52868544"/>
        <c:crosses val="autoZero"/>
        <c:auto val="1"/>
        <c:lblAlgn val="ctr"/>
        <c:lblOffset val="100"/>
        <c:noMultiLvlLbl val="0"/>
      </c:catAx>
      <c:valAx>
        <c:axId val="105286854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82272"/>
        <c:crosses val="autoZero"/>
        <c:crossBetween val="between"/>
      </c:valAx>
      <c:spPr>
        <a:noFill/>
        <a:ln>
          <a:noFill/>
        </a:ln>
        <a:effectLst/>
      </c:spPr>
    </c:plotArea>
    <c:legend>
      <c:legendPos val="b"/>
      <c:layout>
        <c:manualLayout>
          <c:xMode val="edge"/>
          <c:yMode val="edge"/>
          <c:x val="0.26126628703729371"/>
          <c:y val="0.9630882167354573"/>
          <c:w val="0.47746741415146621"/>
          <c:h val="2.5000755339785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'４、子どものつながり'!$A$27</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'４、子どものつながり'!$B$27:$T$27</c:f>
              <c:numCache>
                <c:formatCode>0.0</c:formatCode>
                <c:ptCount val="19"/>
                <c:pt idx="0">
                  <c:v>64.8</c:v>
                </c:pt>
                <c:pt idx="1">
                  <c:v>16.399999999999999</c:v>
                </c:pt>
                <c:pt idx="2">
                  <c:v>4.7</c:v>
                </c:pt>
                <c:pt idx="3">
                  <c:v>52.2</c:v>
                </c:pt>
                <c:pt idx="4">
                  <c:v>8.1999999999999993</c:v>
                </c:pt>
                <c:pt idx="5">
                  <c:v>20.5</c:v>
                </c:pt>
                <c:pt idx="6">
                  <c:v>1.3</c:v>
                </c:pt>
                <c:pt idx="7">
                  <c:v>4.9000000000000004</c:v>
                </c:pt>
                <c:pt idx="8">
                  <c:v>0.7</c:v>
                </c:pt>
                <c:pt idx="9">
                  <c:v>0.3</c:v>
                </c:pt>
                <c:pt idx="10">
                  <c:v>0.8</c:v>
                </c:pt>
                <c:pt idx="11">
                  <c:v>1.4</c:v>
                </c:pt>
                <c:pt idx="12">
                  <c:v>0.8</c:v>
                </c:pt>
                <c:pt idx="13">
                  <c:v>0.1</c:v>
                </c:pt>
                <c:pt idx="14">
                  <c:v>1.6</c:v>
                </c:pt>
                <c:pt idx="15">
                  <c:v>3.3</c:v>
                </c:pt>
                <c:pt idx="16">
                  <c:v>6</c:v>
                </c:pt>
                <c:pt idx="17">
                  <c:v>6.5</c:v>
                </c:pt>
                <c:pt idx="18">
                  <c:v>4</c:v>
                </c:pt>
              </c:numCache>
            </c:numRef>
          </c:val>
          <c:extLst>
            <c:ext xmlns:c16="http://schemas.microsoft.com/office/drawing/2014/chart" uri="{C3380CC4-5D6E-409C-BE32-E72D297353CC}">
              <c16:uniqueId val="{00000000-BB2C-41C9-8285-707BDEDC53BA}"/>
            </c:ext>
          </c:extLst>
        </c:ser>
        <c:ser>
          <c:idx val="1"/>
          <c:order val="1"/>
          <c:tx>
            <c:strRef>
              <c:f>'４、子どものつながり'!$A$28</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'４、子どものつながり'!$B$28:$T$28</c:f>
              <c:numCache>
                <c:formatCode>0.0</c:formatCode>
                <c:ptCount val="19"/>
                <c:pt idx="0">
                  <c:v>63.8</c:v>
                </c:pt>
                <c:pt idx="1">
                  <c:v>17.2</c:v>
                </c:pt>
                <c:pt idx="2">
                  <c:v>4.3</c:v>
                </c:pt>
                <c:pt idx="3">
                  <c:v>51.9</c:v>
                </c:pt>
                <c:pt idx="4">
                  <c:v>6.6</c:v>
                </c:pt>
                <c:pt idx="5">
                  <c:v>20.3</c:v>
                </c:pt>
                <c:pt idx="6">
                  <c:v>1.3</c:v>
                </c:pt>
                <c:pt idx="7">
                  <c:v>4</c:v>
                </c:pt>
                <c:pt idx="8">
                  <c:v>0.6</c:v>
                </c:pt>
                <c:pt idx="9">
                  <c:v>0.2</c:v>
                </c:pt>
                <c:pt idx="10">
                  <c:v>1</c:v>
                </c:pt>
                <c:pt idx="11">
                  <c:v>1.7</c:v>
                </c:pt>
                <c:pt idx="12">
                  <c:v>0.7</c:v>
                </c:pt>
                <c:pt idx="13">
                  <c:v>0.2</c:v>
                </c:pt>
                <c:pt idx="14">
                  <c:v>1.5</c:v>
                </c:pt>
                <c:pt idx="15">
                  <c:v>3.3</c:v>
                </c:pt>
                <c:pt idx="16">
                  <c:v>6.5</c:v>
                </c:pt>
                <c:pt idx="17">
                  <c:v>6.6</c:v>
                </c:pt>
                <c:pt idx="18">
                  <c:v>4.0999999999999996</c:v>
                </c:pt>
              </c:numCache>
            </c:numRef>
          </c:val>
          <c:extLst>
            <c:ext xmlns:c16="http://schemas.microsoft.com/office/drawing/2014/chart" uri="{C3380CC4-5D6E-409C-BE32-E72D297353CC}">
              <c16:uniqueId val="{00000001-BB2C-41C9-8285-707BDEDC53BA}"/>
            </c:ext>
          </c:extLst>
        </c:ser>
        <c:ser>
          <c:idx val="2"/>
          <c:order val="2"/>
          <c:tx>
            <c:strRef>
              <c:f>'４、子どものつながり'!$A$29</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'４、子どものつながり'!$B$29:$T$29</c:f>
              <c:numCache>
                <c:formatCode>0.0</c:formatCode>
                <c:ptCount val="19"/>
                <c:pt idx="0">
                  <c:v>63.2</c:v>
                </c:pt>
                <c:pt idx="1">
                  <c:v>15.9</c:v>
                </c:pt>
                <c:pt idx="2">
                  <c:v>5.4</c:v>
                </c:pt>
                <c:pt idx="3">
                  <c:v>51.7</c:v>
                </c:pt>
                <c:pt idx="4">
                  <c:v>6.6</c:v>
                </c:pt>
                <c:pt idx="5">
                  <c:v>21.1</c:v>
                </c:pt>
                <c:pt idx="6">
                  <c:v>1.6</c:v>
                </c:pt>
                <c:pt idx="7">
                  <c:v>4.2</c:v>
                </c:pt>
                <c:pt idx="8">
                  <c:v>0.7</c:v>
                </c:pt>
                <c:pt idx="9">
                  <c:v>0.2</c:v>
                </c:pt>
                <c:pt idx="10">
                  <c:v>0.9</c:v>
                </c:pt>
                <c:pt idx="11">
                  <c:v>1.7</c:v>
                </c:pt>
                <c:pt idx="12">
                  <c:v>0.5</c:v>
                </c:pt>
                <c:pt idx="13">
                  <c:v>0.1</c:v>
                </c:pt>
                <c:pt idx="14">
                  <c:v>1.6</c:v>
                </c:pt>
                <c:pt idx="15">
                  <c:v>3.2</c:v>
                </c:pt>
                <c:pt idx="16">
                  <c:v>6.6</c:v>
                </c:pt>
                <c:pt idx="17">
                  <c:v>7.2</c:v>
                </c:pt>
                <c:pt idx="18">
                  <c:v>3.4</c:v>
                </c:pt>
              </c:numCache>
            </c:numRef>
          </c:val>
          <c:extLst>
            <c:ext xmlns:c16="http://schemas.microsoft.com/office/drawing/2014/chart" uri="{C3380CC4-5D6E-409C-BE32-E72D297353CC}">
              <c16:uniqueId val="{00000002-BB2C-41C9-8285-707BDEDC53BA}"/>
            </c:ext>
          </c:extLst>
        </c:ser>
        <c:ser>
          <c:idx val="3"/>
          <c:order val="3"/>
          <c:tx>
            <c:strRef>
              <c:f>'４、子どものつながり'!$A$30</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'４、子どものつながり'!$B$30:$T$30</c:f>
              <c:numCache>
                <c:formatCode>0.0</c:formatCode>
                <c:ptCount val="19"/>
                <c:pt idx="0">
                  <c:v>60.6</c:v>
                </c:pt>
                <c:pt idx="1">
                  <c:v>17.8</c:v>
                </c:pt>
                <c:pt idx="2">
                  <c:v>5</c:v>
                </c:pt>
                <c:pt idx="3">
                  <c:v>50.9</c:v>
                </c:pt>
                <c:pt idx="4">
                  <c:v>7.7</c:v>
                </c:pt>
                <c:pt idx="5">
                  <c:v>19.5</c:v>
                </c:pt>
                <c:pt idx="6">
                  <c:v>1.3</c:v>
                </c:pt>
                <c:pt idx="7">
                  <c:v>3.7</c:v>
                </c:pt>
                <c:pt idx="8">
                  <c:v>0.5</c:v>
                </c:pt>
                <c:pt idx="9">
                  <c:v>0.2</c:v>
                </c:pt>
                <c:pt idx="10">
                  <c:v>1.1000000000000001</c:v>
                </c:pt>
                <c:pt idx="11">
                  <c:v>2.4</c:v>
                </c:pt>
                <c:pt idx="12">
                  <c:v>0.5</c:v>
                </c:pt>
                <c:pt idx="13">
                  <c:v>0.2</c:v>
                </c:pt>
                <c:pt idx="14">
                  <c:v>1.3</c:v>
                </c:pt>
                <c:pt idx="15">
                  <c:v>3.8</c:v>
                </c:pt>
                <c:pt idx="16">
                  <c:v>6.2</c:v>
                </c:pt>
                <c:pt idx="17">
                  <c:v>7.1</c:v>
                </c:pt>
                <c:pt idx="18">
                  <c:v>3.4</c:v>
                </c:pt>
              </c:numCache>
            </c:numRef>
          </c:val>
          <c:extLst>
            <c:ext xmlns:c16="http://schemas.microsoft.com/office/drawing/2014/chart" uri="{C3380CC4-5D6E-409C-BE32-E72D297353CC}">
              <c16:uniqueId val="{00000003-BB2C-41C9-8285-707BDEDC53BA}"/>
            </c:ext>
          </c:extLst>
        </c:ser>
        <c:dLbls>
          <c:dLblPos val="outEnd"/>
          <c:showLegendKey val="0"/>
          <c:showVal val="1"/>
          <c:showCatName val="0"/>
          <c:showSerName val="0"/>
          <c:showPercent val="0"/>
          <c:showBubbleSize val="0"/>
        </c:dLbls>
        <c:gapWidth val="182"/>
        <c:axId val="1052882272"/>
        <c:axId val="1052868544"/>
      </c:barChart>
      <c:catAx>
        <c:axId val="105288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52868544"/>
        <c:crosses val="autoZero"/>
        <c:auto val="1"/>
        <c:lblAlgn val="ctr"/>
        <c:lblOffset val="100"/>
        <c:noMultiLvlLbl val="0"/>
      </c:catAx>
      <c:valAx>
        <c:axId val="105286854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82272"/>
        <c:crosses val="autoZero"/>
        <c:crossBetween val="between"/>
      </c:valAx>
      <c:spPr>
        <a:noFill/>
        <a:ln>
          <a:noFill/>
        </a:ln>
        <a:effectLst/>
      </c:spPr>
    </c:plotArea>
    <c:legend>
      <c:legendPos val="b"/>
      <c:layout>
        <c:manualLayout>
          <c:xMode val="edge"/>
          <c:yMode val="edge"/>
          <c:x val="0.2511085025120125"/>
          <c:y val="0.9633566256091155"/>
          <c:w val="0.50212922148147132"/>
          <c:h val="2.48586265224334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'４、子どものつながり'!$B$35</c:f>
              <c:strCache>
                <c:ptCount val="1"/>
                <c:pt idx="0">
                  <c:v>お子さんの学校からの帰宅時間には家にいる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'４、子どものつながり'!$B$36:$B$39</c:f>
              <c:numCache>
                <c:formatCode>0.0</c:formatCode>
                <c:ptCount val="4"/>
                <c:pt idx="0">
                  <c:v>51.2</c:v>
                </c:pt>
                <c:pt idx="1">
                  <c:v>53.3</c:v>
                </c:pt>
                <c:pt idx="2">
                  <c:v>47.4</c:v>
                </c:pt>
                <c:pt idx="3">
                  <c:v>44.3</c:v>
                </c:pt>
              </c:numCache>
            </c:numRef>
          </c:val>
          <c:extLst>
            <c:ext xmlns:c16="http://schemas.microsoft.com/office/drawing/2014/chart" uri="{C3380CC4-5D6E-409C-BE32-E72D297353CC}">
              <c16:uniqueId val="{00000000-1682-40E1-B454-44050262D031}"/>
            </c:ext>
          </c:extLst>
        </c:ser>
        <c:ser>
          <c:idx val="1"/>
          <c:order val="1"/>
          <c:tx>
            <c:strRef>
              <c:f>'４、子どものつながり'!$C$35</c:f>
              <c:strCache>
                <c:ptCount val="1"/>
                <c:pt idx="0">
                  <c:v>お子さんの夕食時間には家にいる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'４、子どものつながり'!$C$36:$C$39</c:f>
              <c:numCache>
                <c:formatCode>0.0</c:formatCode>
                <c:ptCount val="4"/>
                <c:pt idx="0">
                  <c:v>41.8</c:v>
                </c:pt>
                <c:pt idx="1">
                  <c:v>39.4</c:v>
                </c:pt>
                <c:pt idx="2">
                  <c:v>43.1</c:v>
                </c:pt>
                <c:pt idx="3">
                  <c:v>44.1</c:v>
                </c:pt>
              </c:numCache>
            </c:numRef>
          </c:val>
          <c:extLst>
            <c:ext xmlns:c16="http://schemas.microsoft.com/office/drawing/2014/chart" uri="{C3380CC4-5D6E-409C-BE32-E72D297353CC}">
              <c16:uniqueId val="{00000001-1682-40E1-B454-44050262D031}"/>
            </c:ext>
          </c:extLst>
        </c:ser>
        <c:ser>
          <c:idx val="2"/>
          <c:order val="2"/>
          <c:tx>
            <c:strRef>
              <c:f>'４、子どものつながり'!$D$35</c:f>
              <c:strCache>
                <c:ptCount val="1"/>
                <c:pt idx="0">
                  <c:v>お子さんの寝る時間には家にいる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'４、子どものつながり'!$D$36:$D$39</c:f>
              <c:numCache>
                <c:formatCode>0.0</c:formatCode>
                <c:ptCount val="4"/>
                <c:pt idx="0">
                  <c:v>3.1</c:v>
                </c:pt>
                <c:pt idx="1">
                  <c:v>2.9</c:v>
                </c:pt>
                <c:pt idx="2">
                  <c:v>3.1</c:v>
                </c:pt>
                <c:pt idx="3">
                  <c:v>3.8</c:v>
                </c:pt>
              </c:numCache>
            </c:numRef>
          </c:val>
          <c:extLst>
            <c:ext xmlns:c16="http://schemas.microsoft.com/office/drawing/2014/chart" uri="{C3380CC4-5D6E-409C-BE32-E72D297353CC}">
              <c16:uniqueId val="{00000002-1682-40E1-B454-44050262D031}"/>
            </c:ext>
          </c:extLst>
        </c:ser>
        <c:ser>
          <c:idx val="3"/>
          <c:order val="3"/>
          <c:tx>
            <c:strRef>
              <c:f>'４、子どものつながり'!$E$35</c:f>
              <c:strCache>
                <c:ptCount val="1"/>
                <c:pt idx="0">
                  <c:v>お子さんが寝た後に帰ってくる            </c:v>
                </c:pt>
              </c:strCache>
            </c:strRef>
          </c:tx>
          <c:spPr>
            <a:solidFill>
              <a:schemeClr val="accent4"/>
            </a:solidFill>
            <a:ln>
              <a:noFill/>
            </a:ln>
            <a:effectLst/>
          </c:spPr>
          <c:invertIfNegative val="0"/>
          <c:dLbls>
            <c:dLbl>
              <c:idx val="0"/>
              <c:layout>
                <c:manualLayout>
                  <c:x val="0"/>
                  <c:y val="4.78289032971181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1E-4128-8C2B-9B1C6FF19991}"/>
                </c:ext>
              </c:extLst>
            </c:dLbl>
            <c:dLbl>
              <c:idx val="1"/>
              <c:layout>
                <c:manualLayout>
                  <c:x val="1.0495665661975268E-3"/>
                  <c:y val="2.69036257048961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1E-4128-8C2B-9B1C6FF199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'４、子どものつながり'!$E$36:$E$39</c:f>
              <c:numCache>
                <c:formatCode>0.0</c:formatCode>
                <c:ptCount val="4"/>
                <c:pt idx="0">
                  <c:v>0.2</c:v>
                </c:pt>
                <c:pt idx="1">
                  <c:v>0.3</c:v>
                </c:pt>
                <c:pt idx="2">
                  <c:v>0.6</c:v>
                </c:pt>
                <c:pt idx="3">
                  <c:v>0.7</c:v>
                </c:pt>
              </c:numCache>
            </c:numRef>
          </c:val>
          <c:extLst>
            <c:ext xmlns:c16="http://schemas.microsoft.com/office/drawing/2014/chart" uri="{C3380CC4-5D6E-409C-BE32-E72D297353CC}">
              <c16:uniqueId val="{00000003-1682-40E1-B454-44050262D031}"/>
            </c:ext>
          </c:extLst>
        </c:ser>
        <c:ser>
          <c:idx val="4"/>
          <c:order val="4"/>
          <c:tx>
            <c:strRef>
              <c:f>'４、子どものつながり'!$F$35</c:f>
              <c:strCache>
                <c:ptCount val="1"/>
                <c:pt idx="0">
                  <c:v>帰宅時間が決まっていない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'４、子どものつながり'!$F$36:$F$39</c:f>
              <c:numCache>
                <c:formatCode>0.0</c:formatCode>
                <c:ptCount val="4"/>
                <c:pt idx="0">
                  <c:v>2.2999999999999998</c:v>
                </c:pt>
                <c:pt idx="1">
                  <c:v>2.4</c:v>
                </c:pt>
                <c:pt idx="2">
                  <c:v>3.5</c:v>
                </c:pt>
                <c:pt idx="3">
                  <c:v>4.3</c:v>
                </c:pt>
              </c:numCache>
            </c:numRef>
          </c:val>
          <c:extLst>
            <c:ext xmlns:c16="http://schemas.microsoft.com/office/drawing/2014/chart" uri="{C3380CC4-5D6E-409C-BE32-E72D297353CC}">
              <c16:uniqueId val="{00000004-1682-40E1-B454-44050262D031}"/>
            </c:ext>
          </c:extLst>
        </c:ser>
        <c:ser>
          <c:idx val="5"/>
          <c:order val="5"/>
          <c:tx>
            <c:strRef>
              <c:f>'４、子どものつながり'!$G$35</c:f>
              <c:strCache>
                <c:ptCount val="1"/>
                <c:pt idx="0">
                  <c:v>その他              </c:v>
                </c:pt>
              </c:strCache>
            </c:strRef>
          </c:tx>
          <c:spPr>
            <a:solidFill>
              <a:schemeClr val="accent6"/>
            </a:solidFill>
            <a:ln>
              <a:noFill/>
            </a:ln>
            <a:effectLst/>
          </c:spPr>
          <c:invertIfNegative val="0"/>
          <c:dLbls>
            <c:dLbl>
              <c:idx val="0"/>
              <c:layout>
                <c:manualLayout>
                  <c:x val="-2.0991331323950537E-3"/>
                  <c:y val="4.99238121351225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B3-4015-B6DC-FCABB4ECA7DC}"/>
                </c:ext>
              </c:extLst>
            </c:dLbl>
            <c:dLbl>
              <c:idx val="1"/>
              <c:layout>
                <c:manualLayout>
                  <c:x val="-1.5393465144274139E-16"/>
                  <c:y val="4.36833356182322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B3-4015-B6DC-FCABB4ECA7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'４、子どものつながり'!$G$36:$G$39</c:f>
              <c:numCache>
                <c:formatCode>0.0</c:formatCode>
                <c:ptCount val="4"/>
                <c:pt idx="0">
                  <c:v>0.6</c:v>
                </c:pt>
                <c:pt idx="1">
                  <c:v>0.9</c:v>
                </c:pt>
                <c:pt idx="2">
                  <c:v>1.3</c:v>
                </c:pt>
                <c:pt idx="3">
                  <c:v>1.6</c:v>
                </c:pt>
              </c:numCache>
            </c:numRef>
          </c:val>
          <c:extLst>
            <c:ext xmlns:c16="http://schemas.microsoft.com/office/drawing/2014/chart" uri="{C3380CC4-5D6E-409C-BE32-E72D297353CC}">
              <c16:uniqueId val="{00000005-1682-40E1-B454-44050262D031}"/>
            </c:ext>
          </c:extLst>
        </c:ser>
        <c:ser>
          <c:idx val="6"/>
          <c:order val="6"/>
          <c:tx>
            <c:strRef>
              <c:f>'４、子どものつながり'!$H$35</c:f>
              <c:strCache>
                <c:ptCount val="1"/>
                <c:pt idx="0">
                  <c:v>  無回答            </c:v>
                </c:pt>
              </c:strCache>
            </c:strRef>
          </c:tx>
          <c:spPr>
            <a:solidFill>
              <a:schemeClr val="accent1">
                <a:lumMod val="60000"/>
              </a:schemeClr>
            </a:solidFill>
            <a:ln>
              <a:noFill/>
            </a:ln>
            <a:effectLst/>
          </c:spPr>
          <c:invertIfNegative val="0"/>
          <c:dLbls>
            <c:dLbl>
              <c:idx val="0"/>
              <c:layout>
                <c:manualLayout>
                  <c:x val="1.2594798794370169E-2"/>
                  <c:y val="-3.1197468823414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1E-4128-8C2B-9B1C6FF19991}"/>
                </c:ext>
              </c:extLst>
            </c:dLbl>
            <c:dLbl>
              <c:idx val="1"/>
              <c:layout>
                <c:manualLayout>
                  <c:x val="1.1545232228172796E-2"/>
                  <c:y val="-2.9892917449884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1E-4128-8C2B-9B1C6FF19991}"/>
                </c:ext>
              </c:extLst>
            </c:dLbl>
            <c:dLbl>
              <c:idx val="2"/>
              <c:layout>
                <c:manualLayout>
                  <c:x val="1.7842631625357958E-2"/>
                  <c:y val="-2.98905636768559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B3-4015-B6DC-FCABB4ECA7DC}"/>
                </c:ext>
              </c:extLst>
            </c:dLbl>
            <c:dLbl>
              <c:idx val="3"/>
              <c:layout>
                <c:manualLayout>
                  <c:x val="1.3644365360567696E-2"/>
                  <c:y val="-2.9892917449884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B3-4015-B6DC-FCABB4ECA7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'４、子どものつながり'!$H$36:$H$39</c:f>
              <c:numCache>
                <c:formatCode>0.0</c:formatCode>
                <c:ptCount val="4"/>
                <c:pt idx="0">
                  <c:v>0.7</c:v>
                </c:pt>
                <c:pt idx="1">
                  <c:v>0.9</c:v>
                </c:pt>
                <c:pt idx="2">
                  <c:v>1.1000000000000001</c:v>
                </c:pt>
                <c:pt idx="3">
                  <c:v>1.2</c:v>
                </c:pt>
              </c:numCache>
            </c:numRef>
          </c:val>
          <c:extLst>
            <c:ext xmlns:c16="http://schemas.microsoft.com/office/drawing/2014/chart" uri="{C3380CC4-5D6E-409C-BE32-E72D297353CC}">
              <c16:uniqueId val="{00000006-1682-40E1-B454-44050262D031}"/>
            </c:ext>
          </c:extLst>
        </c:ser>
        <c:dLbls>
          <c:dLblPos val="ctr"/>
          <c:showLegendKey val="0"/>
          <c:showVal val="1"/>
          <c:showCatName val="0"/>
          <c:showSerName val="0"/>
          <c:showPercent val="0"/>
          <c:showBubbleSize val="0"/>
        </c:dLbls>
        <c:gapWidth val="150"/>
        <c:overlap val="100"/>
        <c:axId val="1250449936"/>
        <c:axId val="1250446608"/>
      </c:barChart>
      <c:catAx>
        <c:axId val="125044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46608"/>
        <c:crosses val="autoZero"/>
        <c:auto val="1"/>
        <c:lblAlgn val="ctr"/>
        <c:lblOffset val="100"/>
        <c:noMultiLvlLbl val="0"/>
      </c:catAx>
      <c:valAx>
        <c:axId val="12504466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4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'１、家計・収入・就業'!$B$26</c:f>
              <c:strCache>
                <c:ptCount val="1"/>
                <c:pt idx="0">
                  <c:v>現在利用している    </c:v>
                </c:pt>
              </c:strCache>
            </c:strRef>
          </c:tx>
          <c:spPr>
            <a:solidFill>
              <a:schemeClr val="accent1"/>
            </a:solidFill>
            <a:ln>
              <a:noFill/>
            </a:ln>
            <a:effectLst/>
          </c:spPr>
          <c:invertIfNegative val="0"/>
          <c:dLbls>
            <c:dLbl>
              <c:idx val="0"/>
              <c:layout>
                <c:manualLayout>
                  <c:x val="0"/>
                  <c:y val="4.95967820670532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75-4304-8B43-827233F817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'１、家計・収入・就業'!$B$27:$B$30</c:f>
              <c:numCache>
                <c:formatCode>0.0</c:formatCode>
                <c:ptCount val="4"/>
                <c:pt idx="0">
                  <c:v>1</c:v>
                </c:pt>
                <c:pt idx="1">
                  <c:v>10.1</c:v>
                </c:pt>
                <c:pt idx="2">
                  <c:v>36.700000000000003</c:v>
                </c:pt>
                <c:pt idx="3">
                  <c:v>55.8</c:v>
                </c:pt>
              </c:numCache>
            </c:numRef>
          </c:val>
          <c:extLst>
            <c:ext xmlns:c16="http://schemas.microsoft.com/office/drawing/2014/chart" uri="{C3380CC4-5D6E-409C-BE32-E72D297353CC}">
              <c16:uniqueId val="{00000000-617A-4D2E-BC12-8DC5837626B0}"/>
            </c:ext>
          </c:extLst>
        </c:ser>
        <c:ser>
          <c:idx val="1"/>
          <c:order val="1"/>
          <c:tx>
            <c:strRef>
              <c:f>'１、家計・収入・就業'!$C$26</c:f>
              <c:strCache>
                <c:ptCount val="1"/>
                <c:pt idx="0">
                  <c:v>現在利用していないが、以前利用したことがある                </c:v>
                </c:pt>
              </c:strCache>
            </c:strRef>
          </c:tx>
          <c:spPr>
            <a:solidFill>
              <a:schemeClr val="accent2"/>
            </a:solidFill>
            <a:ln>
              <a:noFill/>
            </a:ln>
            <a:effectLst/>
          </c:spPr>
          <c:invertIfNegative val="0"/>
          <c:dLbls>
            <c:dLbl>
              <c:idx val="0"/>
              <c:layout>
                <c:manualLayout>
                  <c:x val="1.7640240490648704E-2"/>
                  <c:y val="2.273159585006439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BD-42B9-9A99-8CDE2C9D30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'１、家計・収入・就業'!$C$27:$C$30</c:f>
              <c:numCache>
                <c:formatCode>0.0</c:formatCode>
                <c:ptCount val="4"/>
                <c:pt idx="0">
                  <c:v>2.7</c:v>
                </c:pt>
                <c:pt idx="1">
                  <c:v>10</c:v>
                </c:pt>
                <c:pt idx="2">
                  <c:v>12.3</c:v>
                </c:pt>
                <c:pt idx="3">
                  <c:v>7.3</c:v>
                </c:pt>
              </c:numCache>
            </c:numRef>
          </c:val>
          <c:extLst>
            <c:ext xmlns:c16="http://schemas.microsoft.com/office/drawing/2014/chart" uri="{C3380CC4-5D6E-409C-BE32-E72D297353CC}">
              <c16:uniqueId val="{00000001-617A-4D2E-BC12-8DC5837626B0}"/>
            </c:ext>
          </c:extLst>
        </c:ser>
        <c:ser>
          <c:idx val="2"/>
          <c:order val="2"/>
          <c:tx>
            <c:strRef>
              <c:f>'１、家計・収入・就業'!$D$26</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'１、家計・収入・就業'!$D$27:$D$30</c:f>
              <c:numCache>
                <c:formatCode>0.0</c:formatCode>
                <c:ptCount val="4"/>
                <c:pt idx="0">
                  <c:v>91.4</c:v>
                </c:pt>
                <c:pt idx="1">
                  <c:v>74.3</c:v>
                </c:pt>
                <c:pt idx="2">
                  <c:v>44.2</c:v>
                </c:pt>
                <c:pt idx="3">
                  <c:v>30.3</c:v>
                </c:pt>
              </c:numCache>
            </c:numRef>
          </c:val>
          <c:extLst>
            <c:ext xmlns:c16="http://schemas.microsoft.com/office/drawing/2014/chart" uri="{C3380CC4-5D6E-409C-BE32-E72D297353CC}">
              <c16:uniqueId val="{00000002-617A-4D2E-BC12-8DC5837626B0}"/>
            </c:ext>
          </c:extLst>
        </c:ser>
        <c:ser>
          <c:idx val="3"/>
          <c:order val="3"/>
          <c:tx>
            <c:strRef>
              <c:f>'１、家計・収入・就業'!$E$26</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'１、家計・収入・就業'!$E$27:$E$30</c:f>
              <c:numCache>
                <c:formatCode>0.0</c:formatCode>
                <c:ptCount val="4"/>
                <c:pt idx="0">
                  <c:v>4.8</c:v>
                </c:pt>
                <c:pt idx="1">
                  <c:v>5.5</c:v>
                </c:pt>
                <c:pt idx="2">
                  <c:v>6.7</c:v>
                </c:pt>
                <c:pt idx="3">
                  <c:v>6.6</c:v>
                </c:pt>
              </c:numCache>
            </c:numRef>
          </c:val>
          <c:extLst>
            <c:ext xmlns:c16="http://schemas.microsoft.com/office/drawing/2014/chart" uri="{C3380CC4-5D6E-409C-BE32-E72D297353CC}">
              <c16:uniqueId val="{00000003-617A-4D2E-BC12-8DC5837626B0}"/>
            </c:ext>
          </c:extLst>
        </c:ser>
        <c:dLbls>
          <c:dLblPos val="ctr"/>
          <c:showLegendKey val="0"/>
          <c:showVal val="1"/>
          <c:showCatName val="0"/>
          <c:showSerName val="0"/>
          <c:showPercent val="0"/>
          <c:showBubbleSize val="0"/>
        </c:dLbls>
        <c:gapWidth val="150"/>
        <c:overlap val="100"/>
        <c:axId val="583527775"/>
        <c:axId val="583530687"/>
      </c:barChart>
      <c:catAx>
        <c:axId val="583527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30687"/>
        <c:crosses val="autoZero"/>
        <c:auto val="1"/>
        <c:lblAlgn val="ctr"/>
        <c:lblOffset val="100"/>
        <c:noMultiLvlLbl val="0"/>
      </c:catAx>
      <c:valAx>
        <c:axId val="5835306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352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'４、H28子どものつながり'!$B$35</c:f>
              <c:strCache>
                <c:ptCount val="1"/>
                <c:pt idx="0">
                  <c:v>お子さんの学校からの帰宅時間には家にいる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'４、H28子どものつながり'!$B$36:$B$39</c:f>
              <c:numCache>
                <c:formatCode>0.0</c:formatCode>
                <c:ptCount val="4"/>
                <c:pt idx="0">
                  <c:v>56.9</c:v>
                </c:pt>
                <c:pt idx="1">
                  <c:v>54.6</c:v>
                </c:pt>
                <c:pt idx="2">
                  <c:v>46.5</c:v>
                </c:pt>
                <c:pt idx="3">
                  <c:v>41.5</c:v>
                </c:pt>
              </c:numCache>
            </c:numRef>
          </c:val>
          <c:extLst>
            <c:ext xmlns:c16="http://schemas.microsoft.com/office/drawing/2014/chart" uri="{C3380CC4-5D6E-409C-BE32-E72D297353CC}">
              <c16:uniqueId val="{00000000-8648-46B5-894A-470BB747E716}"/>
            </c:ext>
          </c:extLst>
        </c:ser>
        <c:ser>
          <c:idx val="1"/>
          <c:order val="1"/>
          <c:tx>
            <c:strRef>
              <c:f>'４、H28子どものつながり'!$C$35</c:f>
              <c:strCache>
                <c:ptCount val="1"/>
                <c:pt idx="0">
                  <c:v>お子さんの夕食時間には家にいる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'４、H28子どものつながり'!$C$36:$C$39</c:f>
              <c:numCache>
                <c:formatCode>0.0</c:formatCode>
                <c:ptCount val="4"/>
                <c:pt idx="0">
                  <c:v>35.200000000000003</c:v>
                </c:pt>
                <c:pt idx="1">
                  <c:v>36</c:v>
                </c:pt>
                <c:pt idx="2">
                  <c:v>39.6</c:v>
                </c:pt>
                <c:pt idx="3">
                  <c:v>42.1</c:v>
                </c:pt>
              </c:numCache>
            </c:numRef>
          </c:val>
          <c:extLst>
            <c:ext xmlns:c16="http://schemas.microsoft.com/office/drawing/2014/chart" uri="{C3380CC4-5D6E-409C-BE32-E72D297353CC}">
              <c16:uniqueId val="{00000001-8648-46B5-894A-470BB747E716}"/>
            </c:ext>
          </c:extLst>
        </c:ser>
        <c:ser>
          <c:idx val="2"/>
          <c:order val="2"/>
          <c:tx>
            <c:strRef>
              <c:f>'４、H28子どものつながり'!$D$35</c:f>
              <c:strCache>
                <c:ptCount val="1"/>
                <c:pt idx="0">
                  <c:v>お子さんの寝る時間には家にいる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'４、H28子どものつながり'!$D$36:$D$39</c:f>
              <c:numCache>
                <c:formatCode>0.0</c:formatCode>
                <c:ptCount val="4"/>
                <c:pt idx="0">
                  <c:v>4.5999999999999996</c:v>
                </c:pt>
                <c:pt idx="1">
                  <c:v>4.8</c:v>
                </c:pt>
                <c:pt idx="2">
                  <c:v>6.9</c:v>
                </c:pt>
                <c:pt idx="3">
                  <c:v>7.7</c:v>
                </c:pt>
              </c:numCache>
            </c:numRef>
          </c:val>
          <c:extLst>
            <c:ext xmlns:c16="http://schemas.microsoft.com/office/drawing/2014/chart" uri="{C3380CC4-5D6E-409C-BE32-E72D297353CC}">
              <c16:uniqueId val="{00000002-8648-46B5-894A-470BB747E716}"/>
            </c:ext>
          </c:extLst>
        </c:ser>
        <c:ser>
          <c:idx val="3"/>
          <c:order val="3"/>
          <c:tx>
            <c:strRef>
              <c:f>'４、H28子どものつながり'!$E$35</c:f>
              <c:strCache>
                <c:ptCount val="1"/>
                <c:pt idx="0">
                  <c:v>お子さんが寝た後に帰ってくる            </c:v>
                </c:pt>
              </c:strCache>
            </c:strRef>
          </c:tx>
          <c:spPr>
            <a:solidFill>
              <a:schemeClr val="accent4"/>
            </a:solidFill>
            <a:ln>
              <a:noFill/>
            </a:ln>
            <a:effectLst/>
          </c:spPr>
          <c:invertIfNegative val="0"/>
          <c:dLbls>
            <c:dLbl>
              <c:idx val="0"/>
              <c:layout>
                <c:manualLayout>
                  <c:x val="-2.1339409184011238E-3"/>
                  <c:y val="-1.765028617702587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3F-4795-B4FB-7C515668C3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'４、H28子どものつながり'!$E$36:$E$39</c:f>
              <c:numCache>
                <c:formatCode>0.0</c:formatCode>
                <c:ptCount val="4"/>
                <c:pt idx="0">
                  <c:v>0.2</c:v>
                </c:pt>
                <c:pt idx="1">
                  <c:v>0.4</c:v>
                </c:pt>
                <c:pt idx="2">
                  <c:v>0.7</c:v>
                </c:pt>
                <c:pt idx="3">
                  <c:v>1.1000000000000001</c:v>
                </c:pt>
              </c:numCache>
            </c:numRef>
          </c:val>
          <c:extLst>
            <c:ext xmlns:c16="http://schemas.microsoft.com/office/drawing/2014/chart" uri="{C3380CC4-5D6E-409C-BE32-E72D297353CC}">
              <c16:uniqueId val="{00000003-8648-46B5-894A-470BB747E716}"/>
            </c:ext>
          </c:extLst>
        </c:ser>
        <c:ser>
          <c:idx val="4"/>
          <c:order val="4"/>
          <c:tx>
            <c:strRef>
              <c:f>'４、H28子どものつながり'!$F$35</c:f>
              <c:strCache>
                <c:ptCount val="1"/>
                <c:pt idx="0">
                  <c:v>保護者の方の帰宅時間が決まっていない                </c:v>
                </c:pt>
              </c:strCache>
            </c:strRef>
          </c:tx>
          <c:spPr>
            <a:solidFill>
              <a:schemeClr val="accent5"/>
            </a:solidFill>
            <a:ln>
              <a:noFill/>
            </a:ln>
            <a:effectLst/>
          </c:spPr>
          <c:invertIfNegative val="0"/>
          <c:dLbls>
            <c:dLbl>
              <c:idx val="0"/>
              <c:layout>
                <c:manualLayout>
                  <c:x val="1.0669704592005619E-3"/>
                  <c:y val="2.31063993273154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3F-4795-B4FB-7C515668C355}"/>
                </c:ext>
              </c:extLst>
            </c:dLbl>
            <c:dLbl>
              <c:idx val="1"/>
              <c:layout>
                <c:manualLayout>
                  <c:x val="-1.0669704592005619E-3"/>
                  <c:y val="2.69571121139925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3F-4795-B4FB-7C515668C3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'４、H28子どものつながり'!$F$36:$F$39</c:f>
              <c:numCache>
                <c:formatCode>0.0</c:formatCode>
                <c:ptCount val="4"/>
                <c:pt idx="0">
                  <c:v>1.9</c:v>
                </c:pt>
                <c:pt idx="1">
                  <c:v>2.5</c:v>
                </c:pt>
                <c:pt idx="2">
                  <c:v>4.5</c:v>
                </c:pt>
                <c:pt idx="3">
                  <c:v>4.7</c:v>
                </c:pt>
              </c:numCache>
            </c:numRef>
          </c:val>
          <c:extLst>
            <c:ext xmlns:c16="http://schemas.microsoft.com/office/drawing/2014/chart" uri="{C3380CC4-5D6E-409C-BE32-E72D297353CC}">
              <c16:uniqueId val="{00000004-8648-46B5-894A-470BB747E716}"/>
            </c:ext>
          </c:extLst>
        </c:ser>
        <c:ser>
          <c:idx val="5"/>
          <c:order val="5"/>
          <c:tx>
            <c:strRef>
              <c:f>'４、H28子どものつながり'!$G$35</c:f>
              <c:strCache>
                <c:ptCount val="1"/>
                <c:pt idx="0">
                  <c:v>その他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'４、H28子どものつながり'!$G$36:$G$39</c:f>
              <c:numCache>
                <c:formatCode>0.0</c:formatCode>
                <c:ptCount val="4"/>
                <c:pt idx="0">
                  <c:v>0.6</c:v>
                </c:pt>
                <c:pt idx="1">
                  <c:v>0.8</c:v>
                </c:pt>
                <c:pt idx="2">
                  <c:v>0.8</c:v>
                </c:pt>
                <c:pt idx="3">
                  <c:v>1.4</c:v>
                </c:pt>
              </c:numCache>
            </c:numRef>
          </c:val>
          <c:extLst>
            <c:ext xmlns:c16="http://schemas.microsoft.com/office/drawing/2014/chart" uri="{C3380CC4-5D6E-409C-BE32-E72D297353CC}">
              <c16:uniqueId val="{00000005-8648-46B5-894A-470BB747E716}"/>
            </c:ext>
          </c:extLst>
        </c:ser>
        <c:ser>
          <c:idx val="6"/>
          <c:order val="6"/>
          <c:tx>
            <c:strRef>
              <c:f>'４、H28子どものつながり'!$H$35</c:f>
              <c:strCache>
                <c:ptCount val="1"/>
                <c:pt idx="0">
                  <c:v>無回答            </c:v>
                </c:pt>
              </c:strCache>
            </c:strRef>
          </c:tx>
          <c:spPr>
            <a:solidFill>
              <a:schemeClr val="accent1">
                <a:lumMod val="60000"/>
              </a:schemeClr>
            </a:solidFill>
            <a:ln>
              <a:noFill/>
            </a:ln>
            <a:effectLst/>
          </c:spPr>
          <c:invertIfNegative val="0"/>
          <c:dLbls>
            <c:dLbl>
              <c:idx val="0"/>
              <c:layout>
                <c:manualLayout>
                  <c:x val="1.0669704592005462E-2"/>
                  <c:y val="-1.765028617702587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3F-4795-B4FB-7C515668C355}"/>
                </c:ext>
              </c:extLst>
            </c:dLbl>
            <c:dLbl>
              <c:idx val="1"/>
              <c:layout>
                <c:manualLayout>
                  <c:x val="6.401822755203214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3F-4795-B4FB-7C515668C355}"/>
                </c:ext>
              </c:extLst>
            </c:dLbl>
            <c:dLbl>
              <c:idx val="2"/>
              <c:layout>
                <c:manualLayout>
                  <c:x val="6.4018227552033709E-3"/>
                  <c:y val="-3.8510160162846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3F-4795-B4FB-7C515668C3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'４、H28子どものつながり'!$H$36:$H$39</c:f>
              <c:numCache>
                <c:formatCode>0.0</c:formatCode>
                <c:ptCount val="4"/>
                <c:pt idx="0">
                  <c:v>0.6</c:v>
                </c:pt>
                <c:pt idx="1">
                  <c:v>0.8</c:v>
                </c:pt>
                <c:pt idx="2">
                  <c:v>1</c:v>
                </c:pt>
                <c:pt idx="3">
                  <c:v>1.4</c:v>
                </c:pt>
              </c:numCache>
            </c:numRef>
          </c:val>
          <c:extLst>
            <c:ext xmlns:c16="http://schemas.microsoft.com/office/drawing/2014/chart" uri="{C3380CC4-5D6E-409C-BE32-E72D297353CC}">
              <c16:uniqueId val="{00000006-8648-46B5-894A-470BB747E716}"/>
            </c:ext>
          </c:extLst>
        </c:ser>
        <c:dLbls>
          <c:dLblPos val="ctr"/>
          <c:showLegendKey val="0"/>
          <c:showVal val="1"/>
          <c:showCatName val="0"/>
          <c:showSerName val="0"/>
          <c:showPercent val="0"/>
          <c:showBubbleSize val="0"/>
        </c:dLbls>
        <c:gapWidth val="150"/>
        <c:overlap val="100"/>
        <c:axId val="1250449936"/>
        <c:axId val="1250446608"/>
      </c:barChart>
      <c:catAx>
        <c:axId val="125044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46608"/>
        <c:crosses val="autoZero"/>
        <c:auto val="1"/>
        <c:lblAlgn val="ctr"/>
        <c:lblOffset val="100"/>
        <c:noMultiLvlLbl val="0"/>
      </c:catAx>
      <c:valAx>
        <c:axId val="12504466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4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27763346240031"/>
          <c:y val="3.7080425877787059E-2"/>
          <c:w val="0.61786597143937927"/>
          <c:h val="0.90877312570905999"/>
        </c:manualLayout>
      </c:layout>
      <c:barChart>
        <c:barDir val="bar"/>
        <c:grouping val="clustered"/>
        <c:varyColors val="0"/>
        <c:ser>
          <c:idx val="0"/>
          <c:order val="0"/>
          <c:tx>
            <c:strRef>
              <c:f>'４、子どものつながり'!$A$45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'４、子どものつながり'!$B$45:$L$45</c:f>
              <c:numCache>
                <c:formatCode>0.0</c:formatCode>
                <c:ptCount val="11"/>
                <c:pt idx="0">
                  <c:v>5.5</c:v>
                </c:pt>
                <c:pt idx="1">
                  <c:v>18.5</c:v>
                </c:pt>
                <c:pt idx="2">
                  <c:v>8.1</c:v>
                </c:pt>
                <c:pt idx="3">
                  <c:v>15.9</c:v>
                </c:pt>
                <c:pt idx="4">
                  <c:v>13</c:v>
                </c:pt>
                <c:pt idx="5">
                  <c:v>6.5</c:v>
                </c:pt>
                <c:pt idx="6">
                  <c:v>14.5</c:v>
                </c:pt>
                <c:pt idx="7">
                  <c:v>5.2</c:v>
                </c:pt>
                <c:pt idx="8">
                  <c:v>38.700000000000003</c:v>
                </c:pt>
                <c:pt idx="9">
                  <c:v>15.8</c:v>
                </c:pt>
                <c:pt idx="10">
                  <c:v>3.8</c:v>
                </c:pt>
              </c:numCache>
            </c:numRef>
          </c:val>
          <c:extLst>
            <c:ext xmlns:c16="http://schemas.microsoft.com/office/drawing/2014/chart" uri="{C3380CC4-5D6E-409C-BE32-E72D297353CC}">
              <c16:uniqueId val="{00000000-1D5F-442A-8DE7-515EEE7797B9}"/>
            </c:ext>
          </c:extLst>
        </c:ser>
        <c:ser>
          <c:idx val="1"/>
          <c:order val="1"/>
          <c:tx>
            <c:strRef>
              <c:f>'４、子どものつながり'!$A$46</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'４、子どものつながり'!$B$46:$L$46</c:f>
              <c:numCache>
                <c:formatCode>0.0</c:formatCode>
                <c:ptCount val="11"/>
                <c:pt idx="0">
                  <c:v>6</c:v>
                </c:pt>
                <c:pt idx="1">
                  <c:v>19.7</c:v>
                </c:pt>
                <c:pt idx="2">
                  <c:v>7.9</c:v>
                </c:pt>
                <c:pt idx="3">
                  <c:v>16.3</c:v>
                </c:pt>
                <c:pt idx="4">
                  <c:v>13.4</c:v>
                </c:pt>
                <c:pt idx="5">
                  <c:v>6.2</c:v>
                </c:pt>
                <c:pt idx="6">
                  <c:v>12.7</c:v>
                </c:pt>
                <c:pt idx="7">
                  <c:v>4.5</c:v>
                </c:pt>
                <c:pt idx="8">
                  <c:v>37.799999999999997</c:v>
                </c:pt>
                <c:pt idx="9">
                  <c:v>16.899999999999999</c:v>
                </c:pt>
                <c:pt idx="10">
                  <c:v>3.8</c:v>
                </c:pt>
              </c:numCache>
            </c:numRef>
          </c:val>
          <c:extLst>
            <c:ext xmlns:c16="http://schemas.microsoft.com/office/drawing/2014/chart" uri="{C3380CC4-5D6E-409C-BE32-E72D297353CC}">
              <c16:uniqueId val="{00000001-1D5F-442A-8DE7-515EEE7797B9}"/>
            </c:ext>
          </c:extLst>
        </c:ser>
        <c:ser>
          <c:idx val="2"/>
          <c:order val="2"/>
          <c:tx>
            <c:strRef>
              <c:f>'４、子どものつながり'!$A$47</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'４、子どものつながり'!$B$47:$L$47</c:f>
              <c:numCache>
                <c:formatCode>0.0</c:formatCode>
                <c:ptCount val="11"/>
                <c:pt idx="0">
                  <c:v>5.6</c:v>
                </c:pt>
                <c:pt idx="1">
                  <c:v>21.4</c:v>
                </c:pt>
                <c:pt idx="2">
                  <c:v>6.9</c:v>
                </c:pt>
                <c:pt idx="3">
                  <c:v>17.2</c:v>
                </c:pt>
                <c:pt idx="4">
                  <c:v>12</c:v>
                </c:pt>
                <c:pt idx="5">
                  <c:v>7.3</c:v>
                </c:pt>
                <c:pt idx="6">
                  <c:v>15.2</c:v>
                </c:pt>
                <c:pt idx="7">
                  <c:v>6.1</c:v>
                </c:pt>
                <c:pt idx="8">
                  <c:v>35.799999999999997</c:v>
                </c:pt>
                <c:pt idx="9">
                  <c:v>16.7</c:v>
                </c:pt>
                <c:pt idx="10">
                  <c:v>3.4</c:v>
                </c:pt>
              </c:numCache>
            </c:numRef>
          </c:val>
          <c:extLst>
            <c:ext xmlns:c16="http://schemas.microsoft.com/office/drawing/2014/chart" uri="{C3380CC4-5D6E-409C-BE32-E72D297353CC}">
              <c16:uniqueId val="{00000002-1D5F-442A-8DE7-515EEE7797B9}"/>
            </c:ext>
          </c:extLst>
        </c:ser>
        <c:ser>
          <c:idx val="3"/>
          <c:order val="3"/>
          <c:tx>
            <c:strRef>
              <c:f>'４、子どものつながり'!$A$48</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'４、子どものつながり'!$B$48:$L$48</c:f>
              <c:numCache>
                <c:formatCode>0.0</c:formatCode>
                <c:ptCount val="11"/>
                <c:pt idx="0">
                  <c:v>6.8</c:v>
                </c:pt>
                <c:pt idx="1">
                  <c:v>22.7</c:v>
                </c:pt>
                <c:pt idx="2">
                  <c:v>8.6</c:v>
                </c:pt>
                <c:pt idx="3">
                  <c:v>18.8</c:v>
                </c:pt>
                <c:pt idx="4">
                  <c:v>13.6</c:v>
                </c:pt>
                <c:pt idx="5">
                  <c:v>7.5</c:v>
                </c:pt>
                <c:pt idx="6">
                  <c:v>15.5</c:v>
                </c:pt>
                <c:pt idx="7">
                  <c:v>4.7</c:v>
                </c:pt>
                <c:pt idx="8">
                  <c:v>33.6</c:v>
                </c:pt>
                <c:pt idx="9">
                  <c:v>17</c:v>
                </c:pt>
                <c:pt idx="10">
                  <c:v>3.6</c:v>
                </c:pt>
              </c:numCache>
            </c:numRef>
          </c:val>
          <c:extLst>
            <c:ext xmlns:c16="http://schemas.microsoft.com/office/drawing/2014/chart" uri="{C3380CC4-5D6E-409C-BE32-E72D297353CC}">
              <c16:uniqueId val="{00000003-1D5F-442A-8DE7-515EEE7797B9}"/>
            </c:ext>
          </c:extLst>
        </c:ser>
        <c:dLbls>
          <c:dLblPos val="outEnd"/>
          <c:showLegendKey val="0"/>
          <c:showVal val="1"/>
          <c:showCatName val="0"/>
          <c:showSerName val="0"/>
          <c:showPercent val="0"/>
          <c:showBubbleSize val="0"/>
        </c:dLbls>
        <c:gapWidth val="182"/>
        <c:axId val="582257456"/>
        <c:axId val="585214384"/>
      </c:barChart>
      <c:catAx>
        <c:axId val="58225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5214384"/>
        <c:crosses val="autoZero"/>
        <c:auto val="1"/>
        <c:lblAlgn val="ctr"/>
        <c:lblOffset val="100"/>
        <c:noMultiLvlLbl val="0"/>
      </c:catAx>
      <c:valAx>
        <c:axId val="58521438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2257456"/>
        <c:crosses val="autoZero"/>
        <c:crossBetween val="between"/>
      </c:valAx>
      <c:spPr>
        <a:noFill/>
        <a:ln>
          <a:noFill/>
        </a:ln>
        <a:effectLst/>
      </c:spPr>
    </c:plotArea>
    <c:legend>
      <c:legendPos val="b"/>
      <c:layout>
        <c:manualLayout>
          <c:xMode val="edge"/>
          <c:yMode val="edge"/>
          <c:x val="0.26689371773751702"/>
          <c:y val="0.95544403299629033"/>
          <c:w val="0.45441231991313152"/>
          <c:h val="2.69734177530634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'４、H28子どものつながり'!$A$45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'４、H28子どものつながり'!$B$45:$L$45</c:f>
              <c:numCache>
                <c:formatCode>0.0</c:formatCode>
                <c:ptCount val="11"/>
                <c:pt idx="0">
                  <c:v>6.7</c:v>
                </c:pt>
                <c:pt idx="1">
                  <c:v>21.7</c:v>
                </c:pt>
                <c:pt idx="2">
                  <c:v>11.2</c:v>
                </c:pt>
                <c:pt idx="3">
                  <c:v>16.600000000000001</c:v>
                </c:pt>
                <c:pt idx="4">
                  <c:v>14</c:v>
                </c:pt>
                <c:pt idx="5">
                  <c:v>8.9</c:v>
                </c:pt>
                <c:pt idx="6">
                  <c:v>17.399999999999999</c:v>
                </c:pt>
                <c:pt idx="7">
                  <c:v>6.1</c:v>
                </c:pt>
                <c:pt idx="8">
                  <c:v>37.9</c:v>
                </c:pt>
                <c:pt idx="9">
                  <c:v>11.6</c:v>
                </c:pt>
                <c:pt idx="10">
                  <c:v>2.6</c:v>
                </c:pt>
              </c:numCache>
            </c:numRef>
          </c:val>
          <c:extLst>
            <c:ext xmlns:c16="http://schemas.microsoft.com/office/drawing/2014/chart" uri="{C3380CC4-5D6E-409C-BE32-E72D297353CC}">
              <c16:uniqueId val="{00000000-32DE-40D8-8321-9CD533D25CEE}"/>
            </c:ext>
          </c:extLst>
        </c:ser>
        <c:ser>
          <c:idx val="1"/>
          <c:order val="1"/>
          <c:tx>
            <c:strRef>
              <c:f>'４、H28子どものつながり'!$A$46</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'４、H28子どものつながり'!$B$46:$L$46</c:f>
              <c:numCache>
                <c:formatCode>0.0</c:formatCode>
                <c:ptCount val="11"/>
                <c:pt idx="0">
                  <c:v>7.4</c:v>
                </c:pt>
                <c:pt idx="1">
                  <c:v>23.4</c:v>
                </c:pt>
                <c:pt idx="2">
                  <c:v>11.7</c:v>
                </c:pt>
                <c:pt idx="3">
                  <c:v>18.600000000000001</c:v>
                </c:pt>
                <c:pt idx="4">
                  <c:v>14.5</c:v>
                </c:pt>
                <c:pt idx="5">
                  <c:v>10</c:v>
                </c:pt>
                <c:pt idx="6">
                  <c:v>16.600000000000001</c:v>
                </c:pt>
                <c:pt idx="7">
                  <c:v>6.5</c:v>
                </c:pt>
                <c:pt idx="8">
                  <c:v>35</c:v>
                </c:pt>
                <c:pt idx="9">
                  <c:v>12.7</c:v>
                </c:pt>
                <c:pt idx="10">
                  <c:v>3</c:v>
                </c:pt>
              </c:numCache>
            </c:numRef>
          </c:val>
          <c:extLst>
            <c:ext xmlns:c16="http://schemas.microsoft.com/office/drawing/2014/chart" uri="{C3380CC4-5D6E-409C-BE32-E72D297353CC}">
              <c16:uniqueId val="{00000001-32DE-40D8-8321-9CD533D25CEE}"/>
            </c:ext>
          </c:extLst>
        </c:ser>
        <c:ser>
          <c:idx val="2"/>
          <c:order val="2"/>
          <c:tx>
            <c:strRef>
              <c:f>'４、H28子どものつながり'!$A$47</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'４、H28子どものつながり'!$B$47:$L$47</c:f>
              <c:numCache>
                <c:formatCode>0.0</c:formatCode>
                <c:ptCount val="11"/>
                <c:pt idx="0">
                  <c:v>8</c:v>
                </c:pt>
                <c:pt idx="1">
                  <c:v>25.1</c:v>
                </c:pt>
                <c:pt idx="2">
                  <c:v>12.1</c:v>
                </c:pt>
                <c:pt idx="3">
                  <c:v>18.7</c:v>
                </c:pt>
                <c:pt idx="4">
                  <c:v>14.2</c:v>
                </c:pt>
                <c:pt idx="5">
                  <c:v>8.9</c:v>
                </c:pt>
                <c:pt idx="6">
                  <c:v>15.8</c:v>
                </c:pt>
                <c:pt idx="7">
                  <c:v>6.1</c:v>
                </c:pt>
                <c:pt idx="8">
                  <c:v>32.799999999999997</c:v>
                </c:pt>
                <c:pt idx="9">
                  <c:v>14</c:v>
                </c:pt>
                <c:pt idx="10">
                  <c:v>3</c:v>
                </c:pt>
              </c:numCache>
            </c:numRef>
          </c:val>
          <c:extLst>
            <c:ext xmlns:c16="http://schemas.microsoft.com/office/drawing/2014/chart" uri="{C3380CC4-5D6E-409C-BE32-E72D297353CC}">
              <c16:uniqueId val="{00000002-32DE-40D8-8321-9CD533D25CEE}"/>
            </c:ext>
          </c:extLst>
        </c:ser>
        <c:ser>
          <c:idx val="3"/>
          <c:order val="3"/>
          <c:tx>
            <c:strRef>
              <c:f>'４、H28子どものつながり'!$A$48</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'４、H28子どものつながり'!$B$48:$L$48</c:f>
              <c:numCache>
                <c:formatCode>0.0</c:formatCode>
                <c:ptCount val="11"/>
                <c:pt idx="0">
                  <c:v>10.199999999999999</c:v>
                </c:pt>
                <c:pt idx="1">
                  <c:v>25</c:v>
                </c:pt>
                <c:pt idx="2">
                  <c:v>11.1</c:v>
                </c:pt>
                <c:pt idx="3">
                  <c:v>19.2</c:v>
                </c:pt>
                <c:pt idx="4">
                  <c:v>15.1</c:v>
                </c:pt>
                <c:pt idx="5">
                  <c:v>10.6</c:v>
                </c:pt>
                <c:pt idx="6">
                  <c:v>16.2</c:v>
                </c:pt>
                <c:pt idx="7">
                  <c:v>6.1</c:v>
                </c:pt>
                <c:pt idx="8">
                  <c:v>31.6</c:v>
                </c:pt>
                <c:pt idx="9">
                  <c:v>14.3</c:v>
                </c:pt>
                <c:pt idx="10">
                  <c:v>3.1</c:v>
                </c:pt>
              </c:numCache>
            </c:numRef>
          </c:val>
          <c:extLst>
            <c:ext xmlns:c16="http://schemas.microsoft.com/office/drawing/2014/chart" uri="{C3380CC4-5D6E-409C-BE32-E72D297353CC}">
              <c16:uniqueId val="{00000003-32DE-40D8-8321-9CD533D25CEE}"/>
            </c:ext>
          </c:extLst>
        </c:ser>
        <c:dLbls>
          <c:dLblPos val="outEnd"/>
          <c:showLegendKey val="0"/>
          <c:showVal val="1"/>
          <c:showCatName val="0"/>
          <c:showSerName val="0"/>
          <c:showPercent val="0"/>
          <c:showBubbleSize val="0"/>
        </c:dLbls>
        <c:gapWidth val="182"/>
        <c:axId val="285497407"/>
        <c:axId val="2090011695"/>
      </c:barChart>
      <c:catAx>
        <c:axId val="285497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0011695"/>
        <c:crosses val="autoZero"/>
        <c:auto val="1"/>
        <c:lblAlgn val="ctr"/>
        <c:lblOffset val="100"/>
        <c:noMultiLvlLbl val="0"/>
      </c:catAx>
      <c:valAx>
        <c:axId val="209001169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85497407"/>
        <c:crosses val="autoZero"/>
        <c:crossBetween val="between"/>
      </c:valAx>
      <c:spPr>
        <a:noFill/>
        <a:ln>
          <a:noFill/>
        </a:ln>
        <a:effectLst/>
      </c:spPr>
    </c:plotArea>
    <c:legend>
      <c:legendPos val="b"/>
      <c:layout>
        <c:manualLayout>
          <c:xMode val="edge"/>
          <c:yMode val="edge"/>
          <c:x val="0.24846730995560637"/>
          <c:y val="0.95081568292764296"/>
          <c:w val="0.50306538008878721"/>
          <c:h val="2.68822019337363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'４、子どものつながり'!$A$54</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'４、子どものつながり'!$B$54:$P$54</c:f>
              <c:numCache>
                <c:formatCode>0.0</c:formatCode>
                <c:ptCount val="15"/>
                <c:pt idx="0">
                  <c:v>88.5</c:v>
                </c:pt>
                <c:pt idx="1">
                  <c:v>6.2</c:v>
                </c:pt>
                <c:pt idx="2">
                  <c:v>16.600000000000001</c:v>
                </c:pt>
                <c:pt idx="3">
                  <c:v>35.200000000000003</c:v>
                </c:pt>
                <c:pt idx="4">
                  <c:v>38.9</c:v>
                </c:pt>
                <c:pt idx="5">
                  <c:v>33.799999999999997</c:v>
                </c:pt>
                <c:pt idx="6">
                  <c:v>27.6</c:v>
                </c:pt>
                <c:pt idx="7">
                  <c:v>5.7</c:v>
                </c:pt>
                <c:pt idx="8">
                  <c:v>3.8</c:v>
                </c:pt>
                <c:pt idx="9">
                  <c:v>2</c:v>
                </c:pt>
                <c:pt idx="10">
                  <c:v>2.4</c:v>
                </c:pt>
                <c:pt idx="11">
                  <c:v>0.8</c:v>
                </c:pt>
                <c:pt idx="12">
                  <c:v>3.9</c:v>
                </c:pt>
                <c:pt idx="13">
                  <c:v>2.7</c:v>
                </c:pt>
                <c:pt idx="14">
                  <c:v>0.8</c:v>
                </c:pt>
              </c:numCache>
            </c:numRef>
          </c:val>
          <c:extLst>
            <c:ext xmlns:c16="http://schemas.microsoft.com/office/drawing/2014/chart" uri="{C3380CC4-5D6E-409C-BE32-E72D297353CC}">
              <c16:uniqueId val="{00000000-A2F0-432C-B0B2-6B46BBA4B81C}"/>
            </c:ext>
          </c:extLst>
        </c:ser>
        <c:ser>
          <c:idx val="1"/>
          <c:order val="1"/>
          <c:tx>
            <c:strRef>
              <c:f>'４、子どものつながり'!$A$55</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'４、子どものつながり'!$B$55:$P$55</c:f>
              <c:numCache>
                <c:formatCode>0.0</c:formatCode>
                <c:ptCount val="15"/>
                <c:pt idx="0">
                  <c:v>89.2</c:v>
                </c:pt>
                <c:pt idx="1">
                  <c:v>6.4</c:v>
                </c:pt>
                <c:pt idx="2">
                  <c:v>17.399999999999999</c:v>
                </c:pt>
                <c:pt idx="3">
                  <c:v>24.4</c:v>
                </c:pt>
                <c:pt idx="4">
                  <c:v>31.9</c:v>
                </c:pt>
                <c:pt idx="5">
                  <c:v>33.1</c:v>
                </c:pt>
                <c:pt idx="6">
                  <c:v>29.7</c:v>
                </c:pt>
                <c:pt idx="7">
                  <c:v>6.1</c:v>
                </c:pt>
                <c:pt idx="8">
                  <c:v>4.3</c:v>
                </c:pt>
                <c:pt idx="9">
                  <c:v>2.2999999999999998</c:v>
                </c:pt>
                <c:pt idx="10">
                  <c:v>2.4</c:v>
                </c:pt>
                <c:pt idx="11">
                  <c:v>1.1000000000000001</c:v>
                </c:pt>
                <c:pt idx="12">
                  <c:v>3.1</c:v>
                </c:pt>
                <c:pt idx="13">
                  <c:v>2.8</c:v>
                </c:pt>
                <c:pt idx="14">
                  <c:v>0.7</c:v>
                </c:pt>
              </c:numCache>
            </c:numRef>
          </c:val>
          <c:extLst>
            <c:ext xmlns:c16="http://schemas.microsoft.com/office/drawing/2014/chart" uri="{C3380CC4-5D6E-409C-BE32-E72D297353CC}">
              <c16:uniqueId val="{00000001-A2F0-432C-B0B2-6B46BBA4B81C}"/>
            </c:ext>
          </c:extLst>
        </c:ser>
        <c:ser>
          <c:idx val="2"/>
          <c:order val="2"/>
          <c:tx>
            <c:strRef>
              <c:f>'４、子どものつながり'!$A$56</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'４、子どものつながり'!$B$56:$P$56</c:f>
              <c:numCache>
                <c:formatCode>0.0</c:formatCode>
                <c:ptCount val="15"/>
                <c:pt idx="0">
                  <c:v>87.9</c:v>
                </c:pt>
                <c:pt idx="1">
                  <c:v>7.3</c:v>
                </c:pt>
                <c:pt idx="2">
                  <c:v>17.8</c:v>
                </c:pt>
                <c:pt idx="3">
                  <c:v>22.4</c:v>
                </c:pt>
                <c:pt idx="4">
                  <c:v>28.8</c:v>
                </c:pt>
                <c:pt idx="5">
                  <c:v>32.200000000000003</c:v>
                </c:pt>
                <c:pt idx="6">
                  <c:v>29.4</c:v>
                </c:pt>
                <c:pt idx="7">
                  <c:v>5.3</c:v>
                </c:pt>
                <c:pt idx="8">
                  <c:v>4.5999999999999996</c:v>
                </c:pt>
                <c:pt idx="9">
                  <c:v>1.5</c:v>
                </c:pt>
                <c:pt idx="10">
                  <c:v>2.2999999999999998</c:v>
                </c:pt>
                <c:pt idx="11">
                  <c:v>1.2</c:v>
                </c:pt>
                <c:pt idx="12">
                  <c:v>3.2</c:v>
                </c:pt>
                <c:pt idx="13">
                  <c:v>2.6</c:v>
                </c:pt>
                <c:pt idx="14">
                  <c:v>0.9</c:v>
                </c:pt>
              </c:numCache>
            </c:numRef>
          </c:val>
          <c:extLst>
            <c:ext xmlns:c16="http://schemas.microsoft.com/office/drawing/2014/chart" uri="{C3380CC4-5D6E-409C-BE32-E72D297353CC}">
              <c16:uniqueId val="{00000002-A2F0-432C-B0B2-6B46BBA4B81C}"/>
            </c:ext>
          </c:extLst>
        </c:ser>
        <c:ser>
          <c:idx val="3"/>
          <c:order val="3"/>
          <c:tx>
            <c:strRef>
              <c:f>'４、子どものつながり'!$A$57</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'４、子どものつながり'!$B$57:$P$57</c:f>
              <c:numCache>
                <c:formatCode>0.0</c:formatCode>
                <c:ptCount val="15"/>
                <c:pt idx="0">
                  <c:v>87.2</c:v>
                </c:pt>
                <c:pt idx="1">
                  <c:v>7.3</c:v>
                </c:pt>
                <c:pt idx="2">
                  <c:v>17</c:v>
                </c:pt>
                <c:pt idx="3">
                  <c:v>21.2</c:v>
                </c:pt>
                <c:pt idx="4">
                  <c:v>24.8</c:v>
                </c:pt>
                <c:pt idx="5">
                  <c:v>32.6</c:v>
                </c:pt>
                <c:pt idx="6">
                  <c:v>29.5</c:v>
                </c:pt>
                <c:pt idx="7">
                  <c:v>6.7</c:v>
                </c:pt>
                <c:pt idx="8">
                  <c:v>4.9000000000000004</c:v>
                </c:pt>
                <c:pt idx="9">
                  <c:v>2.5</c:v>
                </c:pt>
                <c:pt idx="10">
                  <c:v>1.5</c:v>
                </c:pt>
                <c:pt idx="11">
                  <c:v>1</c:v>
                </c:pt>
                <c:pt idx="12">
                  <c:v>3.1</c:v>
                </c:pt>
                <c:pt idx="13">
                  <c:v>3</c:v>
                </c:pt>
                <c:pt idx="14">
                  <c:v>0.7</c:v>
                </c:pt>
              </c:numCache>
            </c:numRef>
          </c:val>
          <c:extLst>
            <c:ext xmlns:c16="http://schemas.microsoft.com/office/drawing/2014/chart" uri="{C3380CC4-5D6E-409C-BE32-E72D297353CC}">
              <c16:uniqueId val="{00000003-A2F0-432C-B0B2-6B46BBA4B81C}"/>
            </c:ext>
          </c:extLst>
        </c:ser>
        <c:dLbls>
          <c:dLblPos val="outEnd"/>
          <c:showLegendKey val="0"/>
          <c:showVal val="1"/>
          <c:showCatName val="0"/>
          <c:showSerName val="0"/>
          <c:showPercent val="0"/>
          <c:showBubbleSize val="0"/>
        </c:dLbls>
        <c:gapWidth val="182"/>
        <c:axId val="1052892256"/>
        <c:axId val="1052895168"/>
      </c:barChart>
      <c:catAx>
        <c:axId val="105289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95168"/>
        <c:crosses val="autoZero"/>
        <c:auto val="1"/>
        <c:lblAlgn val="ctr"/>
        <c:lblOffset val="100"/>
        <c:noMultiLvlLbl val="0"/>
      </c:catAx>
      <c:valAx>
        <c:axId val="10528951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92256"/>
        <c:crosses val="autoZero"/>
        <c:crossBetween val="between"/>
      </c:valAx>
      <c:spPr>
        <a:noFill/>
        <a:ln>
          <a:noFill/>
        </a:ln>
        <a:effectLst/>
      </c:spPr>
    </c:plotArea>
    <c:legend>
      <c:legendPos val="b"/>
      <c:layout>
        <c:manualLayout>
          <c:xMode val="edge"/>
          <c:yMode val="edge"/>
          <c:x val="0.26780040153154139"/>
          <c:y val="0.95683891171358049"/>
          <c:w val="0.46845394392351486"/>
          <c:h val="2.52240860043950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'４、H28子どものつながり'!$A$54</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'４、H28子どものつながり'!$B$54:$P$54</c:f>
              <c:numCache>
                <c:formatCode>0.0</c:formatCode>
                <c:ptCount val="15"/>
                <c:pt idx="0">
                  <c:v>83</c:v>
                </c:pt>
                <c:pt idx="1">
                  <c:v>6.8</c:v>
                </c:pt>
                <c:pt idx="2">
                  <c:v>22.8</c:v>
                </c:pt>
                <c:pt idx="3">
                  <c:v>33</c:v>
                </c:pt>
                <c:pt idx="4">
                  <c:v>39.6</c:v>
                </c:pt>
                <c:pt idx="5">
                  <c:v>41.9</c:v>
                </c:pt>
                <c:pt idx="6">
                  <c:v>22.4</c:v>
                </c:pt>
                <c:pt idx="7">
                  <c:v>4.4000000000000004</c:v>
                </c:pt>
                <c:pt idx="8">
                  <c:v>1.9</c:v>
                </c:pt>
                <c:pt idx="9">
                  <c:v>1.1000000000000001</c:v>
                </c:pt>
                <c:pt idx="10">
                  <c:v>4.3</c:v>
                </c:pt>
                <c:pt idx="11">
                  <c:v>0.5</c:v>
                </c:pt>
                <c:pt idx="12">
                  <c:v>3.7</c:v>
                </c:pt>
                <c:pt idx="13">
                  <c:v>3</c:v>
                </c:pt>
                <c:pt idx="14">
                  <c:v>0.3</c:v>
                </c:pt>
              </c:numCache>
            </c:numRef>
          </c:val>
          <c:extLst>
            <c:ext xmlns:c16="http://schemas.microsoft.com/office/drawing/2014/chart" uri="{C3380CC4-5D6E-409C-BE32-E72D297353CC}">
              <c16:uniqueId val="{00000000-44B8-4708-9C72-5B500C904414}"/>
            </c:ext>
          </c:extLst>
        </c:ser>
        <c:ser>
          <c:idx val="1"/>
          <c:order val="1"/>
          <c:tx>
            <c:strRef>
              <c:f>'４、H28子どものつながり'!$A$55</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'４、H28子どものつながり'!$B$55:$P$55</c:f>
              <c:numCache>
                <c:formatCode>0.0</c:formatCode>
                <c:ptCount val="15"/>
                <c:pt idx="0">
                  <c:v>84.8</c:v>
                </c:pt>
                <c:pt idx="1">
                  <c:v>5.7</c:v>
                </c:pt>
                <c:pt idx="2">
                  <c:v>26.6</c:v>
                </c:pt>
                <c:pt idx="3">
                  <c:v>21.9</c:v>
                </c:pt>
                <c:pt idx="4">
                  <c:v>34</c:v>
                </c:pt>
                <c:pt idx="5">
                  <c:v>40.1</c:v>
                </c:pt>
                <c:pt idx="6">
                  <c:v>25.3</c:v>
                </c:pt>
                <c:pt idx="7">
                  <c:v>5</c:v>
                </c:pt>
                <c:pt idx="8">
                  <c:v>3.9</c:v>
                </c:pt>
                <c:pt idx="9">
                  <c:v>2.9</c:v>
                </c:pt>
                <c:pt idx="10">
                  <c:v>5.3</c:v>
                </c:pt>
                <c:pt idx="11">
                  <c:v>0.9</c:v>
                </c:pt>
                <c:pt idx="12">
                  <c:v>2.7</c:v>
                </c:pt>
                <c:pt idx="13">
                  <c:v>4.0999999999999996</c:v>
                </c:pt>
                <c:pt idx="14">
                  <c:v>0.3</c:v>
                </c:pt>
              </c:numCache>
            </c:numRef>
          </c:val>
          <c:extLst>
            <c:ext xmlns:c16="http://schemas.microsoft.com/office/drawing/2014/chart" uri="{C3380CC4-5D6E-409C-BE32-E72D297353CC}">
              <c16:uniqueId val="{00000001-44B8-4708-9C72-5B500C904414}"/>
            </c:ext>
          </c:extLst>
        </c:ser>
        <c:ser>
          <c:idx val="2"/>
          <c:order val="2"/>
          <c:tx>
            <c:strRef>
              <c:f>'４、H28子どものつながり'!$A$56</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'４、H28子どものつながり'!$B$56:$P$56</c:f>
              <c:numCache>
                <c:formatCode>0.0</c:formatCode>
                <c:ptCount val="15"/>
                <c:pt idx="0">
                  <c:v>78.400000000000006</c:v>
                </c:pt>
                <c:pt idx="1">
                  <c:v>8.6</c:v>
                </c:pt>
                <c:pt idx="2">
                  <c:v>22.2</c:v>
                </c:pt>
                <c:pt idx="3">
                  <c:v>18.5</c:v>
                </c:pt>
                <c:pt idx="4">
                  <c:v>23.5</c:v>
                </c:pt>
                <c:pt idx="5">
                  <c:v>40.1</c:v>
                </c:pt>
                <c:pt idx="6">
                  <c:v>25.3</c:v>
                </c:pt>
                <c:pt idx="7">
                  <c:v>4.9000000000000004</c:v>
                </c:pt>
                <c:pt idx="8">
                  <c:v>3.1</c:v>
                </c:pt>
                <c:pt idx="9">
                  <c:v>1.9</c:v>
                </c:pt>
                <c:pt idx="10">
                  <c:v>3.7</c:v>
                </c:pt>
                <c:pt idx="11">
                  <c:v>1.2</c:v>
                </c:pt>
                <c:pt idx="12">
                  <c:v>4.9000000000000004</c:v>
                </c:pt>
                <c:pt idx="13">
                  <c:v>1.2</c:v>
                </c:pt>
                <c:pt idx="14">
                  <c:v>0.6</c:v>
                </c:pt>
              </c:numCache>
            </c:numRef>
          </c:val>
          <c:extLst>
            <c:ext xmlns:c16="http://schemas.microsoft.com/office/drawing/2014/chart" uri="{C3380CC4-5D6E-409C-BE32-E72D297353CC}">
              <c16:uniqueId val="{00000002-44B8-4708-9C72-5B500C904414}"/>
            </c:ext>
          </c:extLst>
        </c:ser>
        <c:ser>
          <c:idx val="3"/>
          <c:order val="3"/>
          <c:tx>
            <c:strRef>
              <c:f>'４、H28子どものつながり'!$A$57</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'４、H28子どものつながり'!$B$57:$P$57</c:f>
              <c:numCache>
                <c:formatCode>0.0</c:formatCode>
                <c:ptCount val="15"/>
                <c:pt idx="0">
                  <c:v>80.599999999999994</c:v>
                </c:pt>
                <c:pt idx="1">
                  <c:v>12.7</c:v>
                </c:pt>
                <c:pt idx="2">
                  <c:v>25.8</c:v>
                </c:pt>
                <c:pt idx="3">
                  <c:v>18</c:v>
                </c:pt>
                <c:pt idx="4">
                  <c:v>26.5</c:v>
                </c:pt>
                <c:pt idx="5">
                  <c:v>32.9</c:v>
                </c:pt>
                <c:pt idx="6">
                  <c:v>23.7</c:v>
                </c:pt>
                <c:pt idx="7">
                  <c:v>6</c:v>
                </c:pt>
                <c:pt idx="8">
                  <c:v>3.5</c:v>
                </c:pt>
                <c:pt idx="9">
                  <c:v>2.1</c:v>
                </c:pt>
                <c:pt idx="10">
                  <c:v>6.7</c:v>
                </c:pt>
                <c:pt idx="11">
                  <c:v>0.7</c:v>
                </c:pt>
                <c:pt idx="12">
                  <c:v>6.4</c:v>
                </c:pt>
                <c:pt idx="13">
                  <c:v>4.5999999999999996</c:v>
                </c:pt>
                <c:pt idx="14">
                  <c:v>0.4</c:v>
                </c:pt>
              </c:numCache>
            </c:numRef>
          </c:val>
          <c:extLst>
            <c:ext xmlns:c16="http://schemas.microsoft.com/office/drawing/2014/chart" uri="{C3380CC4-5D6E-409C-BE32-E72D297353CC}">
              <c16:uniqueId val="{00000003-44B8-4708-9C72-5B500C904414}"/>
            </c:ext>
          </c:extLst>
        </c:ser>
        <c:dLbls>
          <c:dLblPos val="outEnd"/>
          <c:showLegendKey val="0"/>
          <c:showVal val="1"/>
          <c:showCatName val="0"/>
          <c:showSerName val="0"/>
          <c:showPercent val="0"/>
          <c:showBubbleSize val="0"/>
        </c:dLbls>
        <c:gapWidth val="182"/>
        <c:axId val="1052892256"/>
        <c:axId val="1052895168"/>
      </c:barChart>
      <c:catAx>
        <c:axId val="105289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95168"/>
        <c:crosses val="autoZero"/>
        <c:auto val="1"/>
        <c:lblAlgn val="ctr"/>
        <c:lblOffset val="100"/>
        <c:noMultiLvlLbl val="0"/>
      </c:catAx>
      <c:valAx>
        <c:axId val="10528951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92256"/>
        <c:crosses val="autoZero"/>
        <c:crossBetween val="between"/>
      </c:valAx>
      <c:spPr>
        <a:noFill/>
        <a:ln>
          <a:noFill/>
        </a:ln>
        <a:effectLst/>
      </c:spPr>
    </c:plotArea>
    <c:legend>
      <c:legendPos val="b"/>
      <c:layout>
        <c:manualLayout>
          <c:xMode val="edge"/>
          <c:yMode val="edge"/>
          <c:x val="0.25489560939167166"/>
          <c:y val="0.9553931291023815"/>
          <c:w val="0.49020878121665673"/>
          <c:h val="2.51964264090207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52075778023057"/>
          <c:y val="3.7390742511171804E-2"/>
          <c:w val="0.489449743268139"/>
          <c:h val="0.9080096712493545"/>
        </c:manualLayout>
      </c:layout>
      <c:barChart>
        <c:barDir val="bar"/>
        <c:grouping val="clustered"/>
        <c:varyColors val="0"/>
        <c:ser>
          <c:idx val="0"/>
          <c:order val="0"/>
          <c:tx>
            <c:strRef>
              <c:f>'５、親への相談支援'!$A$21</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'５、親への相談支援'!$B$21:$Q$21</c:f>
              <c:numCache>
                <c:formatCode>0.0</c:formatCode>
                <c:ptCount val="16"/>
                <c:pt idx="0">
                  <c:v>84.7</c:v>
                </c:pt>
                <c:pt idx="1">
                  <c:v>68.3</c:v>
                </c:pt>
                <c:pt idx="2">
                  <c:v>23.5</c:v>
                </c:pt>
                <c:pt idx="3">
                  <c:v>36.9</c:v>
                </c:pt>
                <c:pt idx="4">
                  <c:v>58.5</c:v>
                </c:pt>
                <c:pt idx="5">
                  <c:v>23.7</c:v>
                </c:pt>
                <c:pt idx="6">
                  <c:v>9.9</c:v>
                </c:pt>
                <c:pt idx="7">
                  <c:v>2.9</c:v>
                </c:pt>
                <c:pt idx="8">
                  <c:v>1.3</c:v>
                </c:pt>
                <c:pt idx="9">
                  <c:v>0.3</c:v>
                </c:pt>
                <c:pt idx="10">
                  <c:v>0.9</c:v>
                </c:pt>
                <c:pt idx="11">
                  <c:v>4.5</c:v>
                </c:pt>
                <c:pt idx="12">
                  <c:v>1.6</c:v>
                </c:pt>
                <c:pt idx="13">
                  <c:v>1.4</c:v>
                </c:pt>
                <c:pt idx="14">
                  <c:v>1.5</c:v>
                </c:pt>
                <c:pt idx="15">
                  <c:v>0.7</c:v>
                </c:pt>
              </c:numCache>
            </c:numRef>
          </c:val>
          <c:extLst>
            <c:ext xmlns:c16="http://schemas.microsoft.com/office/drawing/2014/chart" uri="{C3380CC4-5D6E-409C-BE32-E72D297353CC}">
              <c16:uniqueId val="{00000000-2F2B-4E1F-949A-9B499D747384}"/>
            </c:ext>
          </c:extLst>
        </c:ser>
        <c:ser>
          <c:idx val="1"/>
          <c:order val="1"/>
          <c:tx>
            <c:strRef>
              <c:f>'５、親への相談支援'!$A$22</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'５、親への相談支援'!$B$22:$Q$22</c:f>
              <c:numCache>
                <c:formatCode>0.0</c:formatCode>
                <c:ptCount val="16"/>
                <c:pt idx="0">
                  <c:v>76.099999999999994</c:v>
                </c:pt>
                <c:pt idx="1">
                  <c:v>67.400000000000006</c:v>
                </c:pt>
                <c:pt idx="2">
                  <c:v>21.5</c:v>
                </c:pt>
                <c:pt idx="3">
                  <c:v>37.299999999999997</c:v>
                </c:pt>
                <c:pt idx="4">
                  <c:v>56.8</c:v>
                </c:pt>
                <c:pt idx="5">
                  <c:v>21.1</c:v>
                </c:pt>
                <c:pt idx="6">
                  <c:v>9.8000000000000007</c:v>
                </c:pt>
                <c:pt idx="7">
                  <c:v>3.1</c:v>
                </c:pt>
                <c:pt idx="8">
                  <c:v>1.2</c:v>
                </c:pt>
                <c:pt idx="9">
                  <c:v>0.2</c:v>
                </c:pt>
                <c:pt idx="10">
                  <c:v>1</c:v>
                </c:pt>
                <c:pt idx="11">
                  <c:v>4.4000000000000004</c:v>
                </c:pt>
                <c:pt idx="12">
                  <c:v>1.9</c:v>
                </c:pt>
                <c:pt idx="13">
                  <c:v>1.6</c:v>
                </c:pt>
                <c:pt idx="14">
                  <c:v>2.4</c:v>
                </c:pt>
                <c:pt idx="15">
                  <c:v>0.7</c:v>
                </c:pt>
              </c:numCache>
            </c:numRef>
          </c:val>
          <c:extLst>
            <c:ext xmlns:c16="http://schemas.microsoft.com/office/drawing/2014/chart" uri="{C3380CC4-5D6E-409C-BE32-E72D297353CC}">
              <c16:uniqueId val="{00000001-2F2B-4E1F-949A-9B499D747384}"/>
            </c:ext>
          </c:extLst>
        </c:ser>
        <c:ser>
          <c:idx val="2"/>
          <c:order val="2"/>
          <c:tx>
            <c:strRef>
              <c:f>'５、親への相談支援'!$A$23</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'５、親への相談支援'!$B$23:$Q$23</c:f>
              <c:numCache>
                <c:formatCode>0.0</c:formatCode>
                <c:ptCount val="16"/>
                <c:pt idx="0">
                  <c:v>60.5</c:v>
                </c:pt>
                <c:pt idx="1">
                  <c:v>63.5</c:v>
                </c:pt>
                <c:pt idx="2">
                  <c:v>16.600000000000001</c:v>
                </c:pt>
                <c:pt idx="3">
                  <c:v>38.1</c:v>
                </c:pt>
                <c:pt idx="4">
                  <c:v>55.9</c:v>
                </c:pt>
                <c:pt idx="5">
                  <c:v>20.6</c:v>
                </c:pt>
                <c:pt idx="6">
                  <c:v>10.3</c:v>
                </c:pt>
                <c:pt idx="7">
                  <c:v>4</c:v>
                </c:pt>
                <c:pt idx="8">
                  <c:v>1.7</c:v>
                </c:pt>
                <c:pt idx="9">
                  <c:v>0.4</c:v>
                </c:pt>
                <c:pt idx="10">
                  <c:v>1.1000000000000001</c:v>
                </c:pt>
                <c:pt idx="11">
                  <c:v>4.2</c:v>
                </c:pt>
                <c:pt idx="12">
                  <c:v>2.4</c:v>
                </c:pt>
                <c:pt idx="13">
                  <c:v>2.2000000000000002</c:v>
                </c:pt>
                <c:pt idx="14">
                  <c:v>3.8</c:v>
                </c:pt>
                <c:pt idx="15">
                  <c:v>0.7</c:v>
                </c:pt>
              </c:numCache>
            </c:numRef>
          </c:val>
          <c:extLst>
            <c:ext xmlns:c16="http://schemas.microsoft.com/office/drawing/2014/chart" uri="{C3380CC4-5D6E-409C-BE32-E72D297353CC}">
              <c16:uniqueId val="{00000002-2F2B-4E1F-949A-9B499D747384}"/>
            </c:ext>
          </c:extLst>
        </c:ser>
        <c:ser>
          <c:idx val="3"/>
          <c:order val="3"/>
          <c:tx>
            <c:strRef>
              <c:f>'５、親への相談支援'!$A$24</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'５、親への相談支援'!$B$24:$Q$24</c:f>
              <c:numCache>
                <c:formatCode>0.0</c:formatCode>
                <c:ptCount val="16"/>
                <c:pt idx="0">
                  <c:v>45.9</c:v>
                </c:pt>
                <c:pt idx="1">
                  <c:v>62.4</c:v>
                </c:pt>
                <c:pt idx="2">
                  <c:v>12.5</c:v>
                </c:pt>
                <c:pt idx="3">
                  <c:v>35.9</c:v>
                </c:pt>
                <c:pt idx="4">
                  <c:v>54.8</c:v>
                </c:pt>
                <c:pt idx="5">
                  <c:v>18.2</c:v>
                </c:pt>
                <c:pt idx="6">
                  <c:v>9</c:v>
                </c:pt>
                <c:pt idx="7">
                  <c:v>4.8</c:v>
                </c:pt>
                <c:pt idx="8">
                  <c:v>0.8</c:v>
                </c:pt>
                <c:pt idx="9">
                  <c:v>0.4</c:v>
                </c:pt>
                <c:pt idx="10">
                  <c:v>1.1000000000000001</c:v>
                </c:pt>
                <c:pt idx="11">
                  <c:v>4.3</c:v>
                </c:pt>
                <c:pt idx="12">
                  <c:v>1.8</c:v>
                </c:pt>
                <c:pt idx="13">
                  <c:v>2.4</c:v>
                </c:pt>
                <c:pt idx="14">
                  <c:v>5</c:v>
                </c:pt>
                <c:pt idx="15">
                  <c:v>1.2</c:v>
                </c:pt>
              </c:numCache>
            </c:numRef>
          </c:val>
          <c:extLst>
            <c:ext xmlns:c16="http://schemas.microsoft.com/office/drawing/2014/chart" uri="{C3380CC4-5D6E-409C-BE32-E72D297353CC}">
              <c16:uniqueId val="{00000003-2F2B-4E1F-949A-9B499D747384}"/>
            </c:ext>
          </c:extLst>
        </c:ser>
        <c:dLbls>
          <c:dLblPos val="outEnd"/>
          <c:showLegendKey val="0"/>
          <c:showVal val="1"/>
          <c:showCatName val="0"/>
          <c:showSerName val="0"/>
          <c:showPercent val="0"/>
          <c:showBubbleSize val="0"/>
        </c:dLbls>
        <c:gapWidth val="182"/>
        <c:axId val="1071974928"/>
        <c:axId val="1071962864"/>
      </c:barChart>
      <c:catAx>
        <c:axId val="107197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962864"/>
        <c:crosses val="autoZero"/>
        <c:auto val="1"/>
        <c:lblAlgn val="ctr"/>
        <c:lblOffset val="100"/>
        <c:noMultiLvlLbl val="0"/>
      </c:catAx>
      <c:valAx>
        <c:axId val="107196286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974928"/>
        <c:crosses val="autoZero"/>
        <c:crossBetween val="between"/>
      </c:valAx>
      <c:spPr>
        <a:noFill/>
        <a:ln>
          <a:noFill/>
        </a:ln>
        <a:effectLst/>
      </c:spPr>
    </c:plotArea>
    <c:legend>
      <c:legendPos val="b"/>
      <c:layout>
        <c:manualLayout>
          <c:xMode val="edge"/>
          <c:yMode val="edge"/>
          <c:x val="0.26205244818165457"/>
          <c:y val="0.95023578461252989"/>
          <c:w val="0.4800502233055769"/>
          <c:h val="2.71991514114523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91381666213116"/>
          <c:y val="3.7390742511171804E-2"/>
          <c:w val="0.5923203003141424"/>
          <c:h val="0.9080096712493545"/>
        </c:manualLayout>
      </c:layout>
      <c:barChart>
        <c:barDir val="bar"/>
        <c:grouping val="clustered"/>
        <c:varyColors val="0"/>
        <c:ser>
          <c:idx val="0"/>
          <c:order val="0"/>
          <c:tx>
            <c:strRef>
              <c:f>'５、H28親への相談支援'!$A$21</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'５、H28親への相談支援'!$B$21:$T$21</c:f>
              <c:numCache>
                <c:formatCode>0.0</c:formatCode>
                <c:ptCount val="19"/>
                <c:pt idx="0">
                  <c:v>81.7</c:v>
                </c:pt>
                <c:pt idx="1">
                  <c:v>69.400000000000006</c:v>
                </c:pt>
                <c:pt idx="2">
                  <c:v>23.9</c:v>
                </c:pt>
                <c:pt idx="3">
                  <c:v>36</c:v>
                </c:pt>
                <c:pt idx="4">
                  <c:v>46.3</c:v>
                </c:pt>
                <c:pt idx="5">
                  <c:v>21.6</c:v>
                </c:pt>
                <c:pt idx="6">
                  <c:v>20.3</c:v>
                </c:pt>
                <c:pt idx="7">
                  <c:v>8.5</c:v>
                </c:pt>
                <c:pt idx="8">
                  <c:v>0.4</c:v>
                </c:pt>
                <c:pt idx="9">
                  <c:v>1.8</c:v>
                </c:pt>
                <c:pt idx="10">
                  <c:v>0.8</c:v>
                </c:pt>
                <c:pt idx="11">
                  <c:v>0.2</c:v>
                </c:pt>
                <c:pt idx="12">
                  <c:v>0.3</c:v>
                </c:pt>
                <c:pt idx="13">
                  <c:v>0.8</c:v>
                </c:pt>
                <c:pt idx="14">
                  <c:v>2.4</c:v>
                </c:pt>
                <c:pt idx="15">
                  <c:v>1.4</c:v>
                </c:pt>
                <c:pt idx="16">
                  <c:v>1.5</c:v>
                </c:pt>
                <c:pt idx="17">
                  <c:v>1.6</c:v>
                </c:pt>
                <c:pt idx="18">
                  <c:v>1.4</c:v>
                </c:pt>
              </c:numCache>
            </c:numRef>
          </c:val>
          <c:extLst>
            <c:ext xmlns:c16="http://schemas.microsoft.com/office/drawing/2014/chart" uri="{C3380CC4-5D6E-409C-BE32-E72D297353CC}">
              <c16:uniqueId val="{00000000-3ADA-4E13-8836-26E62AE1A3E0}"/>
            </c:ext>
          </c:extLst>
        </c:ser>
        <c:ser>
          <c:idx val="1"/>
          <c:order val="1"/>
          <c:tx>
            <c:strRef>
              <c:f>'５、H28親への相談支援'!$A$22</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'５、H28親への相談支援'!$B$22:$T$22</c:f>
              <c:numCache>
                <c:formatCode>0.0</c:formatCode>
                <c:ptCount val="19"/>
                <c:pt idx="0">
                  <c:v>70.099999999999994</c:v>
                </c:pt>
                <c:pt idx="1">
                  <c:v>67.3</c:v>
                </c:pt>
                <c:pt idx="2">
                  <c:v>19.8</c:v>
                </c:pt>
                <c:pt idx="3">
                  <c:v>36.700000000000003</c:v>
                </c:pt>
                <c:pt idx="4">
                  <c:v>44.9</c:v>
                </c:pt>
                <c:pt idx="5">
                  <c:v>20.100000000000001</c:v>
                </c:pt>
                <c:pt idx="6">
                  <c:v>18.2</c:v>
                </c:pt>
                <c:pt idx="7">
                  <c:v>8.1</c:v>
                </c:pt>
                <c:pt idx="8">
                  <c:v>0.2</c:v>
                </c:pt>
                <c:pt idx="9">
                  <c:v>2.6</c:v>
                </c:pt>
                <c:pt idx="10">
                  <c:v>0.7</c:v>
                </c:pt>
                <c:pt idx="11">
                  <c:v>0.2</c:v>
                </c:pt>
                <c:pt idx="12">
                  <c:v>0.3</c:v>
                </c:pt>
                <c:pt idx="13">
                  <c:v>0.7</c:v>
                </c:pt>
                <c:pt idx="14">
                  <c:v>2.7</c:v>
                </c:pt>
                <c:pt idx="15">
                  <c:v>1.5</c:v>
                </c:pt>
                <c:pt idx="16">
                  <c:v>2</c:v>
                </c:pt>
                <c:pt idx="17">
                  <c:v>2.4</c:v>
                </c:pt>
                <c:pt idx="18">
                  <c:v>1.6</c:v>
                </c:pt>
              </c:numCache>
            </c:numRef>
          </c:val>
          <c:extLst>
            <c:ext xmlns:c16="http://schemas.microsoft.com/office/drawing/2014/chart" uri="{C3380CC4-5D6E-409C-BE32-E72D297353CC}">
              <c16:uniqueId val="{00000001-3ADA-4E13-8836-26E62AE1A3E0}"/>
            </c:ext>
          </c:extLst>
        </c:ser>
        <c:ser>
          <c:idx val="2"/>
          <c:order val="2"/>
          <c:tx>
            <c:strRef>
              <c:f>'５、H28親への相談支援'!$A$23</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'５、H28親への相談支援'!$B$23:$T$23</c:f>
              <c:numCache>
                <c:formatCode>0.0</c:formatCode>
                <c:ptCount val="19"/>
                <c:pt idx="0">
                  <c:v>58.7</c:v>
                </c:pt>
                <c:pt idx="1">
                  <c:v>62.2</c:v>
                </c:pt>
                <c:pt idx="2">
                  <c:v>15.6</c:v>
                </c:pt>
                <c:pt idx="3">
                  <c:v>35.5</c:v>
                </c:pt>
                <c:pt idx="4">
                  <c:v>41.6</c:v>
                </c:pt>
                <c:pt idx="5">
                  <c:v>18.5</c:v>
                </c:pt>
                <c:pt idx="6">
                  <c:v>16.3</c:v>
                </c:pt>
                <c:pt idx="7">
                  <c:v>6.8</c:v>
                </c:pt>
                <c:pt idx="8">
                  <c:v>0.1</c:v>
                </c:pt>
                <c:pt idx="9">
                  <c:v>3.5</c:v>
                </c:pt>
                <c:pt idx="10">
                  <c:v>0.7</c:v>
                </c:pt>
                <c:pt idx="11">
                  <c:v>0.3</c:v>
                </c:pt>
                <c:pt idx="12">
                  <c:v>0.6</c:v>
                </c:pt>
                <c:pt idx="13">
                  <c:v>0.7</c:v>
                </c:pt>
                <c:pt idx="14">
                  <c:v>2.6</c:v>
                </c:pt>
                <c:pt idx="15">
                  <c:v>1.6</c:v>
                </c:pt>
                <c:pt idx="16">
                  <c:v>2.8</c:v>
                </c:pt>
                <c:pt idx="17">
                  <c:v>3.8</c:v>
                </c:pt>
                <c:pt idx="18">
                  <c:v>1.8</c:v>
                </c:pt>
              </c:numCache>
            </c:numRef>
          </c:val>
          <c:extLst>
            <c:ext xmlns:c16="http://schemas.microsoft.com/office/drawing/2014/chart" uri="{C3380CC4-5D6E-409C-BE32-E72D297353CC}">
              <c16:uniqueId val="{00000002-3ADA-4E13-8836-26E62AE1A3E0}"/>
            </c:ext>
          </c:extLst>
        </c:ser>
        <c:ser>
          <c:idx val="3"/>
          <c:order val="3"/>
          <c:tx>
            <c:strRef>
              <c:f>'５、H28親への相談支援'!$A$24</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'５、H28親への相談支援'!$B$24:$T$24</c:f>
              <c:numCache>
                <c:formatCode>0.0</c:formatCode>
                <c:ptCount val="19"/>
                <c:pt idx="0">
                  <c:v>42</c:v>
                </c:pt>
                <c:pt idx="1">
                  <c:v>60.7</c:v>
                </c:pt>
                <c:pt idx="2">
                  <c:v>10.5</c:v>
                </c:pt>
                <c:pt idx="3">
                  <c:v>36.6</c:v>
                </c:pt>
                <c:pt idx="4">
                  <c:v>39.1</c:v>
                </c:pt>
                <c:pt idx="5">
                  <c:v>19.3</c:v>
                </c:pt>
                <c:pt idx="6">
                  <c:v>18.2</c:v>
                </c:pt>
                <c:pt idx="7">
                  <c:v>8</c:v>
                </c:pt>
                <c:pt idx="8">
                  <c:v>0.2</c:v>
                </c:pt>
                <c:pt idx="9">
                  <c:v>3.8</c:v>
                </c:pt>
                <c:pt idx="10">
                  <c:v>0.8</c:v>
                </c:pt>
                <c:pt idx="11">
                  <c:v>0.3</c:v>
                </c:pt>
                <c:pt idx="12">
                  <c:v>0.2</c:v>
                </c:pt>
                <c:pt idx="13">
                  <c:v>0.7</c:v>
                </c:pt>
                <c:pt idx="14">
                  <c:v>2.6</c:v>
                </c:pt>
                <c:pt idx="15">
                  <c:v>1.6</c:v>
                </c:pt>
                <c:pt idx="16">
                  <c:v>3</c:v>
                </c:pt>
                <c:pt idx="17">
                  <c:v>4.9000000000000004</c:v>
                </c:pt>
                <c:pt idx="18">
                  <c:v>2.2000000000000002</c:v>
                </c:pt>
              </c:numCache>
            </c:numRef>
          </c:val>
          <c:extLst>
            <c:ext xmlns:c16="http://schemas.microsoft.com/office/drawing/2014/chart" uri="{C3380CC4-5D6E-409C-BE32-E72D297353CC}">
              <c16:uniqueId val="{00000003-3ADA-4E13-8836-26E62AE1A3E0}"/>
            </c:ext>
          </c:extLst>
        </c:ser>
        <c:dLbls>
          <c:dLblPos val="outEnd"/>
          <c:showLegendKey val="0"/>
          <c:showVal val="1"/>
          <c:showCatName val="0"/>
          <c:showSerName val="0"/>
          <c:showPercent val="0"/>
          <c:showBubbleSize val="0"/>
        </c:dLbls>
        <c:gapWidth val="182"/>
        <c:axId val="1071974928"/>
        <c:axId val="1071962864"/>
      </c:barChart>
      <c:catAx>
        <c:axId val="107197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962864"/>
        <c:crosses val="autoZero"/>
        <c:auto val="1"/>
        <c:lblAlgn val="ctr"/>
        <c:lblOffset val="100"/>
        <c:noMultiLvlLbl val="0"/>
      </c:catAx>
      <c:valAx>
        <c:axId val="107196286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974928"/>
        <c:crosses val="autoZero"/>
        <c:crossBetween val="between"/>
      </c:valAx>
      <c:spPr>
        <a:noFill/>
        <a:ln>
          <a:noFill/>
        </a:ln>
        <a:effectLst/>
      </c:spPr>
    </c:plotArea>
    <c:legend>
      <c:legendPos val="b"/>
      <c:layout>
        <c:manualLayout>
          <c:xMode val="edge"/>
          <c:yMode val="edge"/>
          <c:x val="0.26369681714175552"/>
          <c:y val="0.95507115546453392"/>
          <c:w val="0.47260636571648895"/>
          <c:h val="2.71991514114523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'５、親への相談支援'!$B$29</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'５、親への相談支援'!$A$30:$A$37</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'５、親への相談支援'!$B$30:$B$37</c:f>
              <c:numCache>
                <c:formatCode>0.0%</c:formatCode>
                <c:ptCount val="8"/>
                <c:pt idx="0">
                  <c:v>0.20474406991260924</c:v>
                </c:pt>
                <c:pt idx="1">
                  <c:v>0.27466749149396846</c:v>
                </c:pt>
                <c:pt idx="2">
                  <c:v>0.43806428313470569</c:v>
                </c:pt>
                <c:pt idx="3">
                  <c:v>0.54726799653078928</c:v>
                </c:pt>
                <c:pt idx="4">
                  <c:v>0.57952097326067675</c:v>
                </c:pt>
                <c:pt idx="5">
                  <c:v>0.57669172932330826</c:v>
                </c:pt>
                <c:pt idx="6">
                  <c:v>0.55424274973147158</c:v>
                </c:pt>
                <c:pt idx="7">
                  <c:v>0.45985401459854014</c:v>
                </c:pt>
              </c:numCache>
            </c:numRef>
          </c:val>
          <c:extLst>
            <c:ext xmlns:c16="http://schemas.microsoft.com/office/drawing/2014/chart" uri="{C3380CC4-5D6E-409C-BE32-E72D297353CC}">
              <c16:uniqueId val="{00000000-6201-420F-A61F-C1137477EA98}"/>
            </c:ext>
          </c:extLst>
        </c:ser>
        <c:ser>
          <c:idx val="1"/>
          <c:order val="1"/>
          <c:tx>
            <c:strRef>
              <c:f>'５、親への相談支援'!$C$29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'５、親への相談支援'!$A$30:$A$37</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'５、親への相談支援'!$C$30:$C$37</c:f>
              <c:numCache>
                <c:formatCode>0.0%</c:formatCode>
                <c:ptCount val="8"/>
                <c:pt idx="0">
                  <c:v>0.25842696629213485</c:v>
                </c:pt>
                <c:pt idx="1">
                  <c:v>0.33219919579338075</c:v>
                </c:pt>
                <c:pt idx="2">
                  <c:v>0.32611050920910079</c:v>
                </c:pt>
                <c:pt idx="3">
                  <c:v>0.29218463910571457</c:v>
                </c:pt>
                <c:pt idx="4">
                  <c:v>0.28424787732860218</c:v>
                </c:pt>
                <c:pt idx="5">
                  <c:v>0.27092731829573935</c:v>
                </c:pt>
                <c:pt idx="6">
                  <c:v>0.24274973147153597</c:v>
                </c:pt>
                <c:pt idx="7">
                  <c:v>0.24817518248175183</c:v>
                </c:pt>
              </c:numCache>
            </c:numRef>
          </c:val>
          <c:extLst>
            <c:ext xmlns:c16="http://schemas.microsoft.com/office/drawing/2014/chart" uri="{C3380CC4-5D6E-409C-BE32-E72D297353CC}">
              <c16:uniqueId val="{00000001-6201-420F-A61F-C1137477EA98}"/>
            </c:ext>
          </c:extLst>
        </c:ser>
        <c:ser>
          <c:idx val="2"/>
          <c:order val="2"/>
          <c:tx>
            <c:strRef>
              <c:f>'５、親への相談支援'!$D$29</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'５、親への相談支援'!$A$30:$A$37</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'５、親への相談支援'!$D$30:$D$37</c:f>
              <c:numCache>
                <c:formatCode>0.0%</c:formatCode>
                <c:ptCount val="8"/>
                <c:pt idx="0">
                  <c:v>0.11860174781523096</c:v>
                </c:pt>
                <c:pt idx="1">
                  <c:v>9.0627899783482832E-2</c:v>
                </c:pt>
                <c:pt idx="2">
                  <c:v>6.0310581437341998E-2</c:v>
                </c:pt>
                <c:pt idx="3">
                  <c:v>4.5292473740001928E-2</c:v>
                </c:pt>
                <c:pt idx="4">
                  <c:v>3.7130908630084905E-2</c:v>
                </c:pt>
                <c:pt idx="5">
                  <c:v>5.2380952380952382E-2</c:v>
                </c:pt>
                <c:pt idx="6">
                  <c:v>5.5853920515574654E-2</c:v>
                </c:pt>
                <c:pt idx="7">
                  <c:v>4.3795620437956206E-2</c:v>
                </c:pt>
              </c:numCache>
            </c:numRef>
          </c:val>
          <c:extLst>
            <c:ext xmlns:c16="http://schemas.microsoft.com/office/drawing/2014/chart" uri="{C3380CC4-5D6E-409C-BE32-E72D297353CC}">
              <c16:uniqueId val="{00000002-6201-420F-A61F-C1137477EA98}"/>
            </c:ext>
          </c:extLst>
        </c:ser>
        <c:ser>
          <c:idx val="3"/>
          <c:order val="3"/>
          <c:tx>
            <c:strRef>
              <c:f>'５、親への相談支援'!$E$29</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'５、親への相談支援'!$A$30:$A$37</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'５、親への相談支援'!$E$30:$E$37</c:f>
              <c:numCache>
                <c:formatCode>0.0%</c:formatCode>
                <c:ptCount val="8"/>
                <c:pt idx="0">
                  <c:v>0.41822721598002499</c:v>
                </c:pt>
                <c:pt idx="1">
                  <c:v>0.30250541292916794</c:v>
                </c:pt>
                <c:pt idx="2">
                  <c:v>0.17551462621885158</c:v>
                </c:pt>
                <c:pt idx="3">
                  <c:v>0.11525489062349427</c:v>
                </c:pt>
                <c:pt idx="4">
                  <c:v>9.9100240780636173E-2</c:v>
                </c:pt>
                <c:pt idx="5">
                  <c:v>0.1</c:v>
                </c:pt>
                <c:pt idx="6">
                  <c:v>0.14715359828141783</c:v>
                </c:pt>
                <c:pt idx="7">
                  <c:v>0.24817518248175183</c:v>
                </c:pt>
              </c:numCache>
            </c:numRef>
          </c:val>
          <c:extLst>
            <c:ext xmlns:c16="http://schemas.microsoft.com/office/drawing/2014/chart" uri="{C3380CC4-5D6E-409C-BE32-E72D297353CC}">
              <c16:uniqueId val="{00000003-6201-420F-A61F-C1137477EA98}"/>
            </c:ext>
          </c:extLst>
        </c:ser>
        <c:dLbls>
          <c:dLblPos val="ctr"/>
          <c:showLegendKey val="0"/>
          <c:showVal val="1"/>
          <c:showCatName val="0"/>
          <c:showSerName val="0"/>
          <c:showPercent val="0"/>
          <c:showBubbleSize val="0"/>
        </c:dLbls>
        <c:gapWidth val="150"/>
        <c:overlap val="100"/>
        <c:axId val="1121313920"/>
        <c:axId val="1121312672"/>
      </c:barChart>
      <c:catAx>
        <c:axId val="112131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1312672"/>
        <c:crosses val="autoZero"/>
        <c:auto val="1"/>
        <c:lblAlgn val="ctr"/>
        <c:lblOffset val="100"/>
        <c:noMultiLvlLbl val="0"/>
      </c:catAx>
      <c:valAx>
        <c:axId val="112131267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1313920"/>
        <c:crosses val="autoZero"/>
        <c:crossBetween val="between"/>
      </c:valAx>
      <c:spPr>
        <a:noFill/>
        <a:ln>
          <a:noFill/>
        </a:ln>
        <a:effectLst/>
      </c:spPr>
    </c:plotArea>
    <c:legend>
      <c:legendPos val="b"/>
      <c:layout>
        <c:manualLayout>
          <c:xMode val="edge"/>
          <c:yMode val="edge"/>
          <c:x val="0.26777426577262636"/>
          <c:y val="0.95609666661587656"/>
          <c:w val="0.49440842569222837"/>
          <c:h val="2.89739432704807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1283415961894"/>
          <c:y val="6.5650316437718015E-2"/>
          <c:w val="0.81371208807232431"/>
          <c:h val="0.88897944158775744"/>
        </c:manualLayout>
      </c:layout>
      <c:barChart>
        <c:barDir val="bar"/>
        <c:grouping val="percentStacked"/>
        <c:varyColors val="0"/>
        <c:ser>
          <c:idx val="0"/>
          <c:order val="0"/>
          <c:tx>
            <c:strRef>
              <c:f>'５、H28親への相談支援'!$A$30</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'５、H28親への相談支援'!$B$29:$I$29</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'５、H28親への相談支援'!$B$30:$I$30</c:f>
              <c:numCache>
                <c:formatCode>0.0</c:formatCode>
                <c:ptCount val="8"/>
                <c:pt idx="0">
                  <c:v>17.2</c:v>
                </c:pt>
                <c:pt idx="1">
                  <c:v>29.2</c:v>
                </c:pt>
                <c:pt idx="2">
                  <c:v>45.7</c:v>
                </c:pt>
                <c:pt idx="3">
                  <c:v>56.5</c:v>
                </c:pt>
                <c:pt idx="4">
                  <c:v>57.8</c:v>
                </c:pt>
                <c:pt idx="5">
                  <c:v>57.3</c:v>
                </c:pt>
                <c:pt idx="6">
                  <c:v>52</c:v>
                </c:pt>
                <c:pt idx="7">
                  <c:v>42.4</c:v>
                </c:pt>
              </c:numCache>
            </c:numRef>
          </c:val>
          <c:extLst>
            <c:ext xmlns:c16="http://schemas.microsoft.com/office/drawing/2014/chart" uri="{C3380CC4-5D6E-409C-BE32-E72D297353CC}">
              <c16:uniqueId val="{00000000-54FB-4C88-987C-9207E6CB0AED}"/>
            </c:ext>
          </c:extLst>
        </c:ser>
        <c:ser>
          <c:idx val="1"/>
          <c:order val="1"/>
          <c:tx>
            <c:strRef>
              <c:f>'５、H28親への相談支援'!$A$31</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'５、H28親への相談支援'!$B$29:$I$29</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'５、H28親への相談支援'!$B$31:$I$31</c:f>
              <c:numCache>
                <c:formatCode>0.0</c:formatCode>
                <c:ptCount val="8"/>
                <c:pt idx="0">
                  <c:v>30.5</c:v>
                </c:pt>
                <c:pt idx="1">
                  <c:v>34</c:v>
                </c:pt>
                <c:pt idx="2">
                  <c:v>32</c:v>
                </c:pt>
                <c:pt idx="3">
                  <c:v>27.8</c:v>
                </c:pt>
                <c:pt idx="4">
                  <c:v>27.9</c:v>
                </c:pt>
                <c:pt idx="5">
                  <c:v>27</c:v>
                </c:pt>
                <c:pt idx="6">
                  <c:v>26.9</c:v>
                </c:pt>
                <c:pt idx="7">
                  <c:v>29.3</c:v>
                </c:pt>
              </c:numCache>
            </c:numRef>
          </c:val>
          <c:extLst>
            <c:ext xmlns:c16="http://schemas.microsoft.com/office/drawing/2014/chart" uri="{C3380CC4-5D6E-409C-BE32-E72D297353CC}">
              <c16:uniqueId val="{00000001-54FB-4C88-987C-9207E6CB0AED}"/>
            </c:ext>
          </c:extLst>
        </c:ser>
        <c:ser>
          <c:idx val="2"/>
          <c:order val="2"/>
          <c:tx>
            <c:strRef>
              <c:f>'５、H28親への相談支援'!$A$32</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'５、H28親への相談支援'!$B$29:$I$29</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'５、H28親への相談支援'!$B$32:$I$32</c:f>
              <c:numCache>
                <c:formatCode>0.0</c:formatCode>
                <c:ptCount val="8"/>
                <c:pt idx="0">
                  <c:v>10.4</c:v>
                </c:pt>
                <c:pt idx="1">
                  <c:v>8.6999999999999993</c:v>
                </c:pt>
                <c:pt idx="2">
                  <c:v>5.9</c:v>
                </c:pt>
                <c:pt idx="3">
                  <c:v>4.5</c:v>
                </c:pt>
                <c:pt idx="4">
                  <c:v>4.5</c:v>
                </c:pt>
                <c:pt idx="5">
                  <c:v>4.5999999999999996</c:v>
                </c:pt>
                <c:pt idx="6">
                  <c:v>5.7</c:v>
                </c:pt>
                <c:pt idx="7">
                  <c:v>6.1</c:v>
                </c:pt>
              </c:numCache>
            </c:numRef>
          </c:val>
          <c:extLst>
            <c:ext xmlns:c16="http://schemas.microsoft.com/office/drawing/2014/chart" uri="{C3380CC4-5D6E-409C-BE32-E72D297353CC}">
              <c16:uniqueId val="{00000002-54FB-4C88-987C-9207E6CB0AED}"/>
            </c:ext>
          </c:extLst>
        </c:ser>
        <c:ser>
          <c:idx val="3"/>
          <c:order val="3"/>
          <c:tx>
            <c:strRef>
              <c:f>'５、H28親への相談支援'!$A$33</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'５、H28親への相談支援'!$B$29:$I$29</c:f>
              <c:strCache>
                <c:ptCount val="8"/>
                <c:pt idx="0">
                  <c:v>10代                </c:v>
                </c:pt>
                <c:pt idx="1">
                  <c:v>20～23歳            </c:v>
                </c:pt>
                <c:pt idx="2">
                  <c:v>24～26歳            </c:v>
                </c:pt>
                <c:pt idx="3">
                  <c:v>27～30歳            </c:v>
                </c:pt>
                <c:pt idx="4">
                  <c:v>31～34歳            </c:v>
                </c:pt>
                <c:pt idx="5">
                  <c:v>35～39歳            </c:v>
                </c:pt>
                <c:pt idx="6">
                  <c:v>40歳以上            </c:v>
                </c:pt>
                <c:pt idx="7">
                  <c:v>  無回答            </c:v>
                </c:pt>
              </c:strCache>
            </c:strRef>
          </c:cat>
          <c:val>
            <c:numRef>
              <c:f>'５、H28親への相談支援'!$B$33:$I$33</c:f>
              <c:numCache>
                <c:formatCode>0.0</c:formatCode>
                <c:ptCount val="8"/>
                <c:pt idx="0">
                  <c:v>41.9</c:v>
                </c:pt>
                <c:pt idx="1">
                  <c:v>28.1</c:v>
                </c:pt>
                <c:pt idx="2">
                  <c:v>16.399999999999999</c:v>
                </c:pt>
                <c:pt idx="3">
                  <c:v>11.2</c:v>
                </c:pt>
                <c:pt idx="4">
                  <c:v>9.9</c:v>
                </c:pt>
                <c:pt idx="5">
                  <c:v>11.1</c:v>
                </c:pt>
                <c:pt idx="6">
                  <c:v>15.5</c:v>
                </c:pt>
                <c:pt idx="7">
                  <c:v>22.2</c:v>
                </c:pt>
              </c:numCache>
            </c:numRef>
          </c:val>
          <c:extLst>
            <c:ext xmlns:c16="http://schemas.microsoft.com/office/drawing/2014/chart" uri="{C3380CC4-5D6E-409C-BE32-E72D297353CC}">
              <c16:uniqueId val="{00000003-54FB-4C88-987C-9207E6CB0AED}"/>
            </c:ext>
          </c:extLst>
        </c:ser>
        <c:dLbls>
          <c:dLblPos val="ctr"/>
          <c:showLegendKey val="0"/>
          <c:showVal val="1"/>
          <c:showCatName val="0"/>
          <c:showSerName val="0"/>
          <c:showPercent val="0"/>
          <c:showBubbleSize val="0"/>
        </c:dLbls>
        <c:gapWidth val="150"/>
        <c:overlap val="100"/>
        <c:axId val="1250430800"/>
        <c:axId val="1216858304"/>
      </c:barChart>
      <c:catAx>
        <c:axId val="125043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6858304"/>
        <c:crosses val="autoZero"/>
        <c:auto val="1"/>
        <c:lblAlgn val="ctr"/>
        <c:lblOffset val="100"/>
        <c:noMultiLvlLbl val="0"/>
      </c:catAx>
      <c:valAx>
        <c:axId val="12168583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30800"/>
        <c:crosses val="autoZero"/>
        <c:crossBetween val="between"/>
      </c:valAx>
      <c:spPr>
        <a:noFill/>
        <a:ln>
          <a:noFill/>
        </a:ln>
        <a:effectLst/>
      </c:spPr>
    </c:plotArea>
    <c:legend>
      <c:legendPos val="b"/>
      <c:layout>
        <c:manualLayout>
          <c:xMode val="edge"/>
          <c:yMode val="edge"/>
          <c:x val="0.26639774739962263"/>
          <c:y val="0.95209264348388523"/>
          <c:w val="0.47128374580255311"/>
          <c:h val="2.61842658114594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'５、親への相談支援'!$A$48</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'５、親への相談支援'!$B$48:$K$48</c:f>
              <c:numCache>
                <c:formatCode>0.0</c:formatCode>
                <c:ptCount val="10"/>
                <c:pt idx="0">
                  <c:v>11</c:v>
                </c:pt>
                <c:pt idx="1">
                  <c:v>15.3</c:v>
                </c:pt>
                <c:pt idx="2">
                  <c:v>2.1</c:v>
                </c:pt>
                <c:pt idx="3">
                  <c:v>19.2</c:v>
                </c:pt>
                <c:pt idx="4">
                  <c:v>3.3</c:v>
                </c:pt>
                <c:pt idx="5">
                  <c:v>23</c:v>
                </c:pt>
                <c:pt idx="6">
                  <c:v>37.1</c:v>
                </c:pt>
                <c:pt idx="7">
                  <c:v>7.6</c:v>
                </c:pt>
                <c:pt idx="8">
                  <c:v>9.5</c:v>
                </c:pt>
                <c:pt idx="9">
                  <c:v>3.1</c:v>
                </c:pt>
              </c:numCache>
            </c:numRef>
          </c:val>
          <c:extLst>
            <c:ext xmlns:c16="http://schemas.microsoft.com/office/drawing/2014/chart" uri="{C3380CC4-5D6E-409C-BE32-E72D297353CC}">
              <c16:uniqueId val="{00000000-7A9A-49B6-85C5-17585F840EFC}"/>
            </c:ext>
          </c:extLst>
        </c:ser>
        <c:ser>
          <c:idx val="1"/>
          <c:order val="1"/>
          <c:tx>
            <c:strRef>
              <c:f>'５、親への相談支援'!$A$49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'５、親への相談支援'!$B$49:$K$49</c:f>
              <c:numCache>
                <c:formatCode>0.0</c:formatCode>
                <c:ptCount val="10"/>
                <c:pt idx="0">
                  <c:v>11.7</c:v>
                </c:pt>
                <c:pt idx="1">
                  <c:v>15.7</c:v>
                </c:pt>
                <c:pt idx="2">
                  <c:v>2.1</c:v>
                </c:pt>
                <c:pt idx="3">
                  <c:v>20.399999999999999</c:v>
                </c:pt>
                <c:pt idx="4">
                  <c:v>3.6</c:v>
                </c:pt>
                <c:pt idx="5">
                  <c:v>23.5</c:v>
                </c:pt>
                <c:pt idx="6">
                  <c:v>36.299999999999997</c:v>
                </c:pt>
                <c:pt idx="7">
                  <c:v>7.3</c:v>
                </c:pt>
                <c:pt idx="8">
                  <c:v>9.6999999999999993</c:v>
                </c:pt>
                <c:pt idx="9">
                  <c:v>3</c:v>
                </c:pt>
              </c:numCache>
            </c:numRef>
          </c:val>
          <c:extLst>
            <c:ext xmlns:c16="http://schemas.microsoft.com/office/drawing/2014/chart" uri="{C3380CC4-5D6E-409C-BE32-E72D297353CC}">
              <c16:uniqueId val="{00000001-7A9A-49B6-85C5-17585F840EFC}"/>
            </c:ext>
          </c:extLst>
        </c:ser>
        <c:ser>
          <c:idx val="2"/>
          <c:order val="2"/>
          <c:tx>
            <c:strRef>
              <c:f>'５、親への相談支援'!$A$50</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'５、親への相談支援'!$B$50:$K$50</c:f>
              <c:numCache>
                <c:formatCode>0.0</c:formatCode>
                <c:ptCount val="10"/>
                <c:pt idx="0">
                  <c:v>12.2</c:v>
                </c:pt>
                <c:pt idx="1">
                  <c:v>17.899999999999999</c:v>
                </c:pt>
                <c:pt idx="2">
                  <c:v>3.1</c:v>
                </c:pt>
                <c:pt idx="3">
                  <c:v>21.2</c:v>
                </c:pt>
                <c:pt idx="4">
                  <c:v>3</c:v>
                </c:pt>
                <c:pt idx="5">
                  <c:v>23.9</c:v>
                </c:pt>
                <c:pt idx="6">
                  <c:v>34.700000000000003</c:v>
                </c:pt>
                <c:pt idx="7">
                  <c:v>8.1999999999999993</c:v>
                </c:pt>
                <c:pt idx="8">
                  <c:v>9.5</c:v>
                </c:pt>
                <c:pt idx="9">
                  <c:v>2.5</c:v>
                </c:pt>
              </c:numCache>
            </c:numRef>
          </c:val>
          <c:extLst>
            <c:ext xmlns:c16="http://schemas.microsoft.com/office/drawing/2014/chart" uri="{C3380CC4-5D6E-409C-BE32-E72D297353CC}">
              <c16:uniqueId val="{00000002-7A9A-49B6-85C5-17585F840EFC}"/>
            </c:ext>
          </c:extLst>
        </c:ser>
        <c:ser>
          <c:idx val="3"/>
          <c:order val="3"/>
          <c:tx>
            <c:strRef>
              <c:f>'５、親への相談支援'!$A$51</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'５、親への相談支援'!$B$51:$K$51</c:f>
              <c:numCache>
                <c:formatCode>0.0</c:formatCode>
                <c:ptCount val="10"/>
                <c:pt idx="0">
                  <c:v>13</c:v>
                </c:pt>
                <c:pt idx="1">
                  <c:v>16.8</c:v>
                </c:pt>
                <c:pt idx="2">
                  <c:v>2.4</c:v>
                </c:pt>
                <c:pt idx="3">
                  <c:v>21.6</c:v>
                </c:pt>
                <c:pt idx="4">
                  <c:v>3.9</c:v>
                </c:pt>
                <c:pt idx="5">
                  <c:v>24.4</c:v>
                </c:pt>
                <c:pt idx="6">
                  <c:v>33.4</c:v>
                </c:pt>
                <c:pt idx="7">
                  <c:v>7.7</c:v>
                </c:pt>
                <c:pt idx="8">
                  <c:v>10.3</c:v>
                </c:pt>
                <c:pt idx="9">
                  <c:v>3.3</c:v>
                </c:pt>
              </c:numCache>
            </c:numRef>
          </c:val>
          <c:extLst>
            <c:ext xmlns:c16="http://schemas.microsoft.com/office/drawing/2014/chart" uri="{C3380CC4-5D6E-409C-BE32-E72D297353CC}">
              <c16:uniqueId val="{00000003-7A9A-49B6-85C5-17585F840EFC}"/>
            </c:ext>
          </c:extLst>
        </c:ser>
        <c:dLbls>
          <c:dLblPos val="outEnd"/>
          <c:showLegendKey val="0"/>
          <c:showVal val="1"/>
          <c:showCatName val="0"/>
          <c:showSerName val="0"/>
          <c:showPercent val="0"/>
          <c:showBubbleSize val="0"/>
        </c:dLbls>
        <c:gapWidth val="182"/>
        <c:axId val="1272532400"/>
        <c:axId val="1272533648"/>
      </c:barChart>
      <c:catAx>
        <c:axId val="1272532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72533648"/>
        <c:crosses val="autoZero"/>
        <c:auto val="1"/>
        <c:lblAlgn val="ctr"/>
        <c:lblOffset val="100"/>
        <c:noMultiLvlLbl val="0"/>
      </c:catAx>
      <c:valAx>
        <c:axId val="127253364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72532400"/>
        <c:crosses val="autoZero"/>
        <c:crossBetween val="between"/>
      </c:valAx>
      <c:spPr>
        <a:noFill/>
        <a:ln>
          <a:noFill/>
        </a:ln>
        <a:effectLst/>
      </c:spPr>
    </c:plotArea>
    <c:legend>
      <c:legendPos val="b"/>
      <c:layout>
        <c:manualLayout>
          <c:xMode val="edge"/>
          <c:yMode val="edge"/>
          <c:x val="0.2570306130847293"/>
          <c:y val="0.95226393679537491"/>
          <c:w val="0.48593877383054129"/>
          <c:h val="2.60906436639243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99513462644742"/>
          <c:y val="0.11505688641345545"/>
          <c:w val="0.76478594897332464"/>
          <c:h val="0.55759932422853919"/>
        </c:manualLayout>
      </c:layout>
      <c:barChart>
        <c:barDir val="bar"/>
        <c:grouping val="percentStacked"/>
        <c:varyColors val="0"/>
        <c:ser>
          <c:idx val="0"/>
          <c:order val="0"/>
          <c:tx>
            <c:strRef>
              <c:f>'１、H28家計・収入・就業 (2)'!$B$26</c:f>
              <c:strCache>
                <c:ptCount val="1"/>
                <c:pt idx="0">
                  <c:v>現在利用している    </c:v>
                </c:pt>
              </c:strCache>
            </c:strRef>
          </c:tx>
          <c:spPr>
            <a:solidFill>
              <a:schemeClr val="accent1"/>
            </a:solidFill>
            <a:ln>
              <a:noFill/>
            </a:ln>
            <a:effectLst/>
          </c:spPr>
          <c:invertIfNegative val="0"/>
          <c:dLbls>
            <c:dLbl>
              <c:idx val="0"/>
              <c:layout>
                <c:manualLayout>
                  <c:x val="0"/>
                  <c:y val="5.951662657886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50-4144-9729-3946A2DD54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(2)'!$B$27:$B$30</c:f>
              <c:numCache>
                <c:formatCode>0.0</c:formatCode>
                <c:ptCount val="4"/>
                <c:pt idx="0">
                  <c:v>1.6</c:v>
                </c:pt>
                <c:pt idx="1">
                  <c:v>18.5</c:v>
                </c:pt>
                <c:pt idx="2">
                  <c:v>46.7</c:v>
                </c:pt>
                <c:pt idx="3">
                  <c:v>63.2</c:v>
                </c:pt>
              </c:numCache>
            </c:numRef>
          </c:val>
          <c:extLst>
            <c:ext xmlns:c16="http://schemas.microsoft.com/office/drawing/2014/chart" uri="{C3380CC4-5D6E-409C-BE32-E72D297353CC}">
              <c16:uniqueId val="{00000000-845D-4149-BBE1-2D2009C7B64D}"/>
            </c:ext>
          </c:extLst>
        </c:ser>
        <c:ser>
          <c:idx val="1"/>
          <c:order val="1"/>
          <c:tx>
            <c:strRef>
              <c:f>'１、H28家計・収入・就業 (2)'!$C$26</c:f>
              <c:strCache>
                <c:ptCount val="1"/>
                <c:pt idx="0">
                  <c:v>現在利用していないが、以前利用したことがある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(2)'!$C$27:$C$30</c:f>
              <c:numCache>
                <c:formatCode>0.0</c:formatCode>
                <c:ptCount val="4"/>
                <c:pt idx="0">
                  <c:v>4.3</c:v>
                </c:pt>
                <c:pt idx="1">
                  <c:v>12.6</c:v>
                </c:pt>
                <c:pt idx="2">
                  <c:v>12.3</c:v>
                </c:pt>
                <c:pt idx="3">
                  <c:v>8</c:v>
                </c:pt>
              </c:numCache>
            </c:numRef>
          </c:val>
          <c:extLst>
            <c:ext xmlns:c16="http://schemas.microsoft.com/office/drawing/2014/chart" uri="{C3380CC4-5D6E-409C-BE32-E72D297353CC}">
              <c16:uniqueId val="{00000001-845D-4149-BBE1-2D2009C7B64D}"/>
            </c:ext>
          </c:extLst>
        </c:ser>
        <c:ser>
          <c:idx val="2"/>
          <c:order val="2"/>
          <c:tx>
            <c:strRef>
              <c:f>'１、H28家計・収入・就業 (2)'!$D$26</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(2)'!$D$27:$D$30</c:f>
              <c:numCache>
                <c:formatCode>0.0</c:formatCode>
                <c:ptCount val="4"/>
                <c:pt idx="0">
                  <c:v>68.7</c:v>
                </c:pt>
                <c:pt idx="1">
                  <c:v>45.1</c:v>
                </c:pt>
                <c:pt idx="2">
                  <c:v>24.2</c:v>
                </c:pt>
                <c:pt idx="3">
                  <c:v>14.6</c:v>
                </c:pt>
              </c:numCache>
            </c:numRef>
          </c:val>
          <c:extLst>
            <c:ext xmlns:c16="http://schemas.microsoft.com/office/drawing/2014/chart" uri="{C3380CC4-5D6E-409C-BE32-E72D297353CC}">
              <c16:uniqueId val="{00000002-845D-4149-BBE1-2D2009C7B64D}"/>
            </c:ext>
          </c:extLst>
        </c:ser>
        <c:ser>
          <c:idx val="3"/>
          <c:order val="3"/>
          <c:tx>
            <c:strRef>
              <c:f>'１、H28家計・収入・就業 (2)'!$E$26</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(2)'!$E$27:$E$30</c:f>
              <c:numCache>
                <c:formatCode>0.0</c:formatCode>
                <c:ptCount val="4"/>
                <c:pt idx="0">
                  <c:v>25.4</c:v>
                </c:pt>
                <c:pt idx="1">
                  <c:v>23.8</c:v>
                </c:pt>
                <c:pt idx="2">
                  <c:v>16.8</c:v>
                </c:pt>
                <c:pt idx="3">
                  <c:v>14.2</c:v>
                </c:pt>
              </c:numCache>
            </c:numRef>
          </c:val>
          <c:extLst>
            <c:ext xmlns:c16="http://schemas.microsoft.com/office/drawing/2014/chart" uri="{C3380CC4-5D6E-409C-BE32-E72D297353CC}">
              <c16:uniqueId val="{00000003-845D-4149-BBE1-2D2009C7B64D}"/>
            </c:ext>
          </c:extLst>
        </c:ser>
        <c:dLbls>
          <c:dLblPos val="ctr"/>
          <c:showLegendKey val="0"/>
          <c:showVal val="1"/>
          <c:showCatName val="0"/>
          <c:showSerName val="0"/>
          <c:showPercent val="0"/>
          <c:showBubbleSize val="0"/>
        </c:dLbls>
        <c:gapWidth val="150"/>
        <c:overlap val="100"/>
        <c:axId val="583527775"/>
        <c:axId val="583530687"/>
      </c:barChart>
      <c:catAx>
        <c:axId val="583527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30687"/>
        <c:crosses val="autoZero"/>
        <c:auto val="1"/>
        <c:lblAlgn val="ctr"/>
        <c:lblOffset val="100"/>
        <c:noMultiLvlLbl val="0"/>
      </c:catAx>
      <c:valAx>
        <c:axId val="5835306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352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48953376576159"/>
          <c:y val="3.6033111746088975E-2"/>
          <c:w val="0.67267653758912216"/>
          <c:h val="0.91134977342476986"/>
        </c:manualLayout>
      </c:layout>
      <c:barChart>
        <c:barDir val="bar"/>
        <c:grouping val="clustered"/>
        <c:varyColors val="0"/>
        <c:ser>
          <c:idx val="0"/>
          <c:order val="0"/>
          <c:tx>
            <c:strRef>
              <c:f>'５、H28親への相談支援'!$A$39</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'５、H28親への相談支援'!$B$39:$Q$39</c:f>
              <c:numCache>
                <c:formatCode>0.0</c:formatCode>
                <c:ptCount val="16"/>
                <c:pt idx="0">
                  <c:v>11</c:v>
                </c:pt>
                <c:pt idx="1">
                  <c:v>14.6</c:v>
                </c:pt>
                <c:pt idx="2">
                  <c:v>2.5</c:v>
                </c:pt>
                <c:pt idx="3">
                  <c:v>18.100000000000001</c:v>
                </c:pt>
                <c:pt idx="4">
                  <c:v>9.1</c:v>
                </c:pt>
                <c:pt idx="5">
                  <c:v>5.0999999999999996</c:v>
                </c:pt>
                <c:pt idx="6">
                  <c:v>18.899999999999999</c:v>
                </c:pt>
                <c:pt idx="7">
                  <c:v>3.7</c:v>
                </c:pt>
                <c:pt idx="8">
                  <c:v>20.3</c:v>
                </c:pt>
                <c:pt idx="9">
                  <c:v>17.8</c:v>
                </c:pt>
                <c:pt idx="10">
                  <c:v>23.2</c:v>
                </c:pt>
                <c:pt idx="11">
                  <c:v>23.7</c:v>
                </c:pt>
                <c:pt idx="12">
                  <c:v>26.8</c:v>
                </c:pt>
                <c:pt idx="13">
                  <c:v>6.3</c:v>
                </c:pt>
                <c:pt idx="14">
                  <c:v>6.4</c:v>
                </c:pt>
                <c:pt idx="15">
                  <c:v>3</c:v>
                </c:pt>
              </c:numCache>
            </c:numRef>
          </c:val>
          <c:extLst>
            <c:ext xmlns:c16="http://schemas.microsoft.com/office/drawing/2014/chart" uri="{C3380CC4-5D6E-409C-BE32-E72D297353CC}">
              <c16:uniqueId val="{00000000-A813-4190-9912-11023C76987E}"/>
            </c:ext>
          </c:extLst>
        </c:ser>
        <c:ser>
          <c:idx val="1"/>
          <c:order val="1"/>
          <c:tx>
            <c:strRef>
              <c:f>'５、H28親への相談支援'!$A$40</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'５、H28親への相談支援'!$B$40:$Q$40</c:f>
              <c:numCache>
                <c:formatCode>0.0</c:formatCode>
                <c:ptCount val="16"/>
                <c:pt idx="0">
                  <c:v>12.3</c:v>
                </c:pt>
                <c:pt idx="1">
                  <c:v>16</c:v>
                </c:pt>
                <c:pt idx="2">
                  <c:v>3</c:v>
                </c:pt>
                <c:pt idx="3">
                  <c:v>19.899999999999999</c:v>
                </c:pt>
                <c:pt idx="4">
                  <c:v>9.8000000000000007</c:v>
                </c:pt>
                <c:pt idx="5">
                  <c:v>5.9</c:v>
                </c:pt>
                <c:pt idx="6">
                  <c:v>19.7</c:v>
                </c:pt>
                <c:pt idx="7">
                  <c:v>4.3</c:v>
                </c:pt>
                <c:pt idx="8">
                  <c:v>20.5</c:v>
                </c:pt>
                <c:pt idx="9">
                  <c:v>19.2</c:v>
                </c:pt>
                <c:pt idx="10">
                  <c:v>25</c:v>
                </c:pt>
                <c:pt idx="11">
                  <c:v>25.5</c:v>
                </c:pt>
                <c:pt idx="12">
                  <c:v>24.2</c:v>
                </c:pt>
                <c:pt idx="13">
                  <c:v>7</c:v>
                </c:pt>
                <c:pt idx="14">
                  <c:v>7.2</c:v>
                </c:pt>
                <c:pt idx="15">
                  <c:v>3.2</c:v>
                </c:pt>
              </c:numCache>
            </c:numRef>
          </c:val>
          <c:extLst>
            <c:ext xmlns:c16="http://schemas.microsoft.com/office/drawing/2014/chart" uri="{C3380CC4-5D6E-409C-BE32-E72D297353CC}">
              <c16:uniqueId val="{00000001-A813-4190-9912-11023C76987E}"/>
            </c:ext>
          </c:extLst>
        </c:ser>
        <c:ser>
          <c:idx val="2"/>
          <c:order val="2"/>
          <c:tx>
            <c:strRef>
              <c:f>'５、H28親への相談支援'!$A$41</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'５、H28親への相談支援'!$B$41:$Q$41</c:f>
              <c:numCache>
                <c:formatCode>0.0</c:formatCode>
                <c:ptCount val="16"/>
                <c:pt idx="0">
                  <c:v>12.6</c:v>
                </c:pt>
                <c:pt idx="1">
                  <c:v>16.8</c:v>
                </c:pt>
                <c:pt idx="2">
                  <c:v>3.5</c:v>
                </c:pt>
                <c:pt idx="3">
                  <c:v>20.100000000000001</c:v>
                </c:pt>
                <c:pt idx="4">
                  <c:v>9.8000000000000007</c:v>
                </c:pt>
                <c:pt idx="5">
                  <c:v>6.8</c:v>
                </c:pt>
                <c:pt idx="6">
                  <c:v>21.2</c:v>
                </c:pt>
                <c:pt idx="7">
                  <c:v>5.4</c:v>
                </c:pt>
                <c:pt idx="8">
                  <c:v>22.1</c:v>
                </c:pt>
                <c:pt idx="9">
                  <c:v>20.3</c:v>
                </c:pt>
                <c:pt idx="10">
                  <c:v>27</c:v>
                </c:pt>
                <c:pt idx="11">
                  <c:v>27</c:v>
                </c:pt>
                <c:pt idx="12">
                  <c:v>22.7</c:v>
                </c:pt>
                <c:pt idx="13">
                  <c:v>7</c:v>
                </c:pt>
                <c:pt idx="14">
                  <c:v>6.6</c:v>
                </c:pt>
                <c:pt idx="15">
                  <c:v>2.4</c:v>
                </c:pt>
              </c:numCache>
            </c:numRef>
          </c:val>
          <c:extLst>
            <c:ext xmlns:c16="http://schemas.microsoft.com/office/drawing/2014/chart" uri="{C3380CC4-5D6E-409C-BE32-E72D297353CC}">
              <c16:uniqueId val="{00000002-A813-4190-9912-11023C76987E}"/>
            </c:ext>
          </c:extLst>
        </c:ser>
        <c:ser>
          <c:idx val="3"/>
          <c:order val="3"/>
          <c:tx>
            <c:strRef>
              <c:f>'５、H28親への相談支援'!$A$42</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'５、H28親への相談支援'!$B$42:$Q$42</c:f>
              <c:numCache>
                <c:formatCode>0.0</c:formatCode>
                <c:ptCount val="16"/>
                <c:pt idx="0">
                  <c:v>12.7</c:v>
                </c:pt>
                <c:pt idx="1">
                  <c:v>16.899999999999999</c:v>
                </c:pt>
                <c:pt idx="2">
                  <c:v>3</c:v>
                </c:pt>
                <c:pt idx="3">
                  <c:v>20.3</c:v>
                </c:pt>
                <c:pt idx="4">
                  <c:v>10.5</c:v>
                </c:pt>
                <c:pt idx="5">
                  <c:v>6.4</c:v>
                </c:pt>
                <c:pt idx="6">
                  <c:v>21.2</c:v>
                </c:pt>
                <c:pt idx="7">
                  <c:v>5</c:v>
                </c:pt>
                <c:pt idx="8">
                  <c:v>20.9</c:v>
                </c:pt>
                <c:pt idx="9">
                  <c:v>20.3</c:v>
                </c:pt>
                <c:pt idx="10">
                  <c:v>27.1</c:v>
                </c:pt>
                <c:pt idx="11">
                  <c:v>27.5</c:v>
                </c:pt>
                <c:pt idx="12">
                  <c:v>21.5</c:v>
                </c:pt>
                <c:pt idx="13">
                  <c:v>6.9</c:v>
                </c:pt>
                <c:pt idx="14">
                  <c:v>7.7</c:v>
                </c:pt>
                <c:pt idx="15">
                  <c:v>3</c:v>
                </c:pt>
              </c:numCache>
            </c:numRef>
          </c:val>
          <c:extLst>
            <c:ext xmlns:c16="http://schemas.microsoft.com/office/drawing/2014/chart" uri="{C3380CC4-5D6E-409C-BE32-E72D297353CC}">
              <c16:uniqueId val="{00000003-A813-4190-9912-11023C76987E}"/>
            </c:ext>
          </c:extLst>
        </c:ser>
        <c:dLbls>
          <c:dLblPos val="outEnd"/>
          <c:showLegendKey val="0"/>
          <c:showVal val="1"/>
          <c:showCatName val="0"/>
          <c:showSerName val="0"/>
          <c:showPercent val="0"/>
          <c:showBubbleSize val="0"/>
        </c:dLbls>
        <c:gapWidth val="182"/>
        <c:axId val="123215871"/>
        <c:axId val="292910175"/>
      </c:barChart>
      <c:catAx>
        <c:axId val="123215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2910175"/>
        <c:crosses val="autoZero"/>
        <c:auto val="1"/>
        <c:lblAlgn val="ctr"/>
        <c:lblOffset val="100"/>
        <c:noMultiLvlLbl val="0"/>
      </c:catAx>
      <c:valAx>
        <c:axId val="29291017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215871"/>
        <c:crosses val="autoZero"/>
        <c:crossBetween val="between"/>
      </c:valAx>
      <c:spPr>
        <a:noFill/>
        <a:ln>
          <a:noFill/>
        </a:ln>
        <a:effectLst/>
      </c:spPr>
    </c:plotArea>
    <c:legend>
      <c:legendPos val="b"/>
      <c:layout>
        <c:manualLayout>
          <c:xMode val="edge"/>
          <c:yMode val="edge"/>
          <c:x val="0.2616366855457346"/>
          <c:y val="0.95048941986443025"/>
          <c:w val="0.47672646644738742"/>
          <c:h val="2.62115699337831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不安な気持ちになる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'５、親への相談支援'!$A$57</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'５、親への相談支援'!$B$57:$E$57</c:f>
              <c:numCache>
                <c:formatCode>0.0</c:formatCode>
                <c:ptCount val="4"/>
                <c:pt idx="0">
                  <c:v>9.4</c:v>
                </c:pt>
                <c:pt idx="1">
                  <c:v>40.5</c:v>
                </c:pt>
                <c:pt idx="2">
                  <c:v>48.4</c:v>
                </c:pt>
                <c:pt idx="3">
                  <c:v>1.8</c:v>
                </c:pt>
              </c:numCache>
            </c:numRef>
          </c:val>
          <c:extLst>
            <c:ext xmlns:c16="http://schemas.microsoft.com/office/drawing/2014/chart" uri="{C3380CC4-5D6E-409C-BE32-E72D297353CC}">
              <c16:uniqueId val="{00000000-B9A7-4FEC-9EC5-11A04C38E09C}"/>
            </c:ext>
          </c:extLst>
        </c:ser>
        <c:ser>
          <c:idx val="1"/>
          <c:order val="1"/>
          <c:tx>
            <c:strRef>
              <c:f>'５、親への相談支援'!$A$58</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'５、親への相談支援'!$B$58:$E$58</c:f>
              <c:numCache>
                <c:formatCode>0.0</c:formatCode>
                <c:ptCount val="4"/>
                <c:pt idx="0">
                  <c:v>9.8000000000000007</c:v>
                </c:pt>
                <c:pt idx="1">
                  <c:v>41.4</c:v>
                </c:pt>
                <c:pt idx="2">
                  <c:v>47</c:v>
                </c:pt>
                <c:pt idx="3">
                  <c:v>1.9</c:v>
                </c:pt>
              </c:numCache>
            </c:numRef>
          </c:val>
          <c:extLst>
            <c:ext xmlns:c16="http://schemas.microsoft.com/office/drawing/2014/chart" uri="{C3380CC4-5D6E-409C-BE32-E72D297353CC}">
              <c16:uniqueId val="{00000001-B9A7-4FEC-9EC5-11A04C38E09C}"/>
            </c:ext>
          </c:extLst>
        </c:ser>
        <c:ser>
          <c:idx val="2"/>
          <c:order val="2"/>
          <c:tx>
            <c:strRef>
              <c:f>'５、親への相談支援'!$A$59</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'５、親への相談支援'!$B$59:$E$59</c:f>
              <c:numCache>
                <c:formatCode>0.0</c:formatCode>
                <c:ptCount val="4"/>
                <c:pt idx="0">
                  <c:v>10.3</c:v>
                </c:pt>
                <c:pt idx="1">
                  <c:v>41.5</c:v>
                </c:pt>
                <c:pt idx="2">
                  <c:v>46.9</c:v>
                </c:pt>
                <c:pt idx="3">
                  <c:v>1.4</c:v>
                </c:pt>
              </c:numCache>
            </c:numRef>
          </c:val>
          <c:extLst>
            <c:ext xmlns:c16="http://schemas.microsoft.com/office/drawing/2014/chart" uri="{C3380CC4-5D6E-409C-BE32-E72D297353CC}">
              <c16:uniqueId val="{00000002-B9A7-4FEC-9EC5-11A04C38E09C}"/>
            </c:ext>
          </c:extLst>
        </c:ser>
        <c:ser>
          <c:idx val="3"/>
          <c:order val="3"/>
          <c:tx>
            <c:strRef>
              <c:f>'５、親への相談支援'!$A$60</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'５、親への相談支援'!$B$60:$E$60</c:f>
              <c:numCache>
                <c:formatCode>0.0</c:formatCode>
                <c:ptCount val="4"/>
                <c:pt idx="0">
                  <c:v>11.4</c:v>
                </c:pt>
                <c:pt idx="1">
                  <c:v>41.5</c:v>
                </c:pt>
                <c:pt idx="2">
                  <c:v>45.3</c:v>
                </c:pt>
                <c:pt idx="3">
                  <c:v>1.8</c:v>
                </c:pt>
              </c:numCache>
            </c:numRef>
          </c:val>
          <c:extLst>
            <c:ext xmlns:c16="http://schemas.microsoft.com/office/drawing/2014/chart" uri="{C3380CC4-5D6E-409C-BE32-E72D297353CC}">
              <c16:uniqueId val="{00000003-B9A7-4FEC-9EC5-11A04C38E09C}"/>
            </c:ext>
          </c:extLst>
        </c:ser>
        <c:dLbls>
          <c:dLblPos val="outEnd"/>
          <c:showLegendKey val="0"/>
          <c:showVal val="1"/>
          <c:showCatName val="0"/>
          <c:showSerName val="0"/>
          <c:showPercent val="0"/>
          <c:showBubbleSize val="0"/>
        </c:dLbls>
        <c:gapWidth val="182"/>
        <c:axId val="1279814656"/>
        <c:axId val="1279812576"/>
      </c:barChart>
      <c:catAx>
        <c:axId val="1279814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79812576"/>
        <c:crosses val="autoZero"/>
        <c:auto val="1"/>
        <c:lblAlgn val="ctr"/>
        <c:lblOffset val="100"/>
        <c:noMultiLvlLbl val="0"/>
      </c:catAx>
      <c:valAx>
        <c:axId val="127981257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7981465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やる気が起きない</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'５、親への相談支援'!$A$66</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'５、親への相談支援'!$B$66:$E$66</c:f>
              <c:numCache>
                <c:formatCode>0.0</c:formatCode>
                <c:ptCount val="4"/>
                <c:pt idx="0">
                  <c:v>15.1</c:v>
                </c:pt>
                <c:pt idx="1">
                  <c:v>48.6</c:v>
                </c:pt>
                <c:pt idx="2">
                  <c:v>34.5</c:v>
                </c:pt>
                <c:pt idx="3">
                  <c:v>1.8</c:v>
                </c:pt>
              </c:numCache>
            </c:numRef>
          </c:val>
          <c:extLst>
            <c:ext xmlns:c16="http://schemas.microsoft.com/office/drawing/2014/chart" uri="{C3380CC4-5D6E-409C-BE32-E72D297353CC}">
              <c16:uniqueId val="{00000000-0FAC-4FFE-AD25-7F394CFD4AB4}"/>
            </c:ext>
          </c:extLst>
        </c:ser>
        <c:ser>
          <c:idx val="1"/>
          <c:order val="1"/>
          <c:tx>
            <c:strRef>
              <c:f>'５、親への相談支援'!$A$67</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'５、親への相談支援'!$B$67:$E$67</c:f>
              <c:numCache>
                <c:formatCode>0.0</c:formatCode>
                <c:ptCount val="4"/>
                <c:pt idx="0">
                  <c:v>16.899999999999999</c:v>
                </c:pt>
                <c:pt idx="1">
                  <c:v>47.9</c:v>
                </c:pt>
                <c:pt idx="2">
                  <c:v>33.299999999999997</c:v>
                </c:pt>
                <c:pt idx="3">
                  <c:v>1.9</c:v>
                </c:pt>
              </c:numCache>
            </c:numRef>
          </c:val>
          <c:extLst>
            <c:ext xmlns:c16="http://schemas.microsoft.com/office/drawing/2014/chart" uri="{C3380CC4-5D6E-409C-BE32-E72D297353CC}">
              <c16:uniqueId val="{00000001-0FAC-4FFE-AD25-7F394CFD4AB4}"/>
            </c:ext>
          </c:extLst>
        </c:ser>
        <c:ser>
          <c:idx val="2"/>
          <c:order val="2"/>
          <c:tx>
            <c:strRef>
              <c:f>'５、親への相談支援'!$A$68</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'５、親への相談支援'!$B$68:$E$68</c:f>
              <c:numCache>
                <c:formatCode>0.0</c:formatCode>
                <c:ptCount val="4"/>
                <c:pt idx="0">
                  <c:v>17.2</c:v>
                </c:pt>
                <c:pt idx="1">
                  <c:v>49.8</c:v>
                </c:pt>
                <c:pt idx="2">
                  <c:v>31.3</c:v>
                </c:pt>
                <c:pt idx="3">
                  <c:v>1.6</c:v>
                </c:pt>
              </c:numCache>
            </c:numRef>
          </c:val>
          <c:extLst>
            <c:ext xmlns:c16="http://schemas.microsoft.com/office/drawing/2014/chart" uri="{C3380CC4-5D6E-409C-BE32-E72D297353CC}">
              <c16:uniqueId val="{00000002-0FAC-4FFE-AD25-7F394CFD4AB4}"/>
            </c:ext>
          </c:extLst>
        </c:ser>
        <c:ser>
          <c:idx val="3"/>
          <c:order val="3"/>
          <c:tx>
            <c:strRef>
              <c:f>'５、親への相談支援'!$A$69</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'５、親への相談支援'!$B$69:$E$69</c:f>
              <c:numCache>
                <c:formatCode>0.0</c:formatCode>
                <c:ptCount val="4"/>
                <c:pt idx="0">
                  <c:v>19</c:v>
                </c:pt>
                <c:pt idx="1">
                  <c:v>48.1</c:v>
                </c:pt>
                <c:pt idx="2">
                  <c:v>30.9</c:v>
                </c:pt>
                <c:pt idx="3">
                  <c:v>2</c:v>
                </c:pt>
              </c:numCache>
            </c:numRef>
          </c:val>
          <c:extLst>
            <c:ext xmlns:c16="http://schemas.microsoft.com/office/drawing/2014/chart" uri="{C3380CC4-5D6E-409C-BE32-E72D297353CC}">
              <c16:uniqueId val="{00000003-0FAC-4FFE-AD25-7F394CFD4AB4}"/>
            </c:ext>
          </c:extLst>
        </c:ser>
        <c:dLbls>
          <c:dLblPos val="outEnd"/>
          <c:showLegendKey val="0"/>
          <c:showVal val="1"/>
          <c:showCatName val="0"/>
          <c:showSerName val="0"/>
          <c:showPercent val="0"/>
          <c:showBubbleSize val="0"/>
        </c:dLbls>
        <c:gapWidth val="182"/>
        <c:axId val="1508350176"/>
        <c:axId val="1508365152"/>
      </c:barChart>
      <c:catAx>
        <c:axId val="1508350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8365152"/>
        <c:crosses val="autoZero"/>
        <c:auto val="1"/>
        <c:lblAlgn val="ctr"/>
        <c:lblOffset val="100"/>
        <c:noMultiLvlLbl val="0"/>
      </c:catAx>
      <c:valAx>
        <c:axId val="15083651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83501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イライラする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'５、親への相談支援'!$A$78</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'５、親への相談支援'!$B$78:$E$78</c:f>
              <c:numCache>
                <c:formatCode>0.0</c:formatCode>
                <c:ptCount val="4"/>
                <c:pt idx="0">
                  <c:v>9.5</c:v>
                </c:pt>
                <c:pt idx="1">
                  <c:v>48.3</c:v>
                </c:pt>
                <c:pt idx="2">
                  <c:v>40.6</c:v>
                </c:pt>
                <c:pt idx="3">
                  <c:v>1.7</c:v>
                </c:pt>
              </c:numCache>
            </c:numRef>
          </c:val>
          <c:extLst>
            <c:ext xmlns:c16="http://schemas.microsoft.com/office/drawing/2014/chart" uri="{C3380CC4-5D6E-409C-BE32-E72D297353CC}">
              <c16:uniqueId val="{00000000-5FA0-4FCB-90D3-13A0D37677F1}"/>
            </c:ext>
          </c:extLst>
        </c:ser>
        <c:ser>
          <c:idx val="1"/>
          <c:order val="1"/>
          <c:tx>
            <c:strRef>
              <c:f>'５、親への相談支援'!$A$79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'５、親への相談支援'!$B$79:$E$79</c:f>
              <c:numCache>
                <c:formatCode>0.0</c:formatCode>
                <c:ptCount val="4"/>
                <c:pt idx="0">
                  <c:v>11</c:v>
                </c:pt>
                <c:pt idx="1">
                  <c:v>47.4</c:v>
                </c:pt>
                <c:pt idx="2">
                  <c:v>39.9</c:v>
                </c:pt>
                <c:pt idx="3">
                  <c:v>1.8</c:v>
                </c:pt>
              </c:numCache>
            </c:numRef>
          </c:val>
          <c:extLst>
            <c:ext xmlns:c16="http://schemas.microsoft.com/office/drawing/2014/chart" uri="{C3380CC4-5D6E-409C-BE32-E72D297353CC}">
              <c16:uniqueId val="{00000001-5FA0-4FCB-90D3-13A0D37677F1}"/>
            </c:ext>
          </c:extLst>
        </c:ser>
        <c:ser>
          <c:idx val="2"/>
          <c:order val="2"/>
          <c:tx>
            <c:strRef>
              <c:f>'５、親への相談支援'!$A$80</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'５、親への相談支援'!$B$80:$E$80</c:f>
              <c:numCache>
                <c:formatCode>0.0</c:formatCode>
                <c:ptCount val="4"/>
                <c:pt idx="0">
                  <c:v>9.6</c:v>
                </c:pt>
                <c:pt idx="1">
                  <c:v>48.2</c:v>
                </c:pt>
                <c:pt idx="2">
                  <c:v>40.799999999999997</c:v>
                </c:pt>
                <c:pt idx="3">
                  <c:v>1.5</c:v>
                </c:pt>
              </c:numCache>
            </c:numRef>
          </c:val>
          <c:extLst>
            <c:ext xmlns:c16="http://schemas.microsoft.com/office/drawing/2014/chart" uri="{C3380CC4-5D6E-409C-BE32-E72D297353CC}">
              <c16:uniqueId val="{00000002-5FA0-4FCB-90D3-13A0D37677F1}"/>
            </c:ext>
          </c:extLst>
        </c:ser>
        <c:ser>
          <c:idx val="3"/>
          <c:order val="3"/>
          <c:tx>
            <c:strRef>
              <c:f>'５、親への相談支援'!$A$81</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'５、親への相談支援'!$B$81:$E$81</c:f>
              <c:numCache>
                <c:formatCode>0.0</c:formatCode>
                <c:ptCount val="4"/>
                <c:pt idx="0">
                  <c:v>11.6</c:v>
                </c:pt>
                <c:pt idx="1">
                  <c:v>47.8</c:v>
                </c:pt>
                <c:pt idx="2">
                  <c:v>38.6</c:v>
                </c:pt>
                <c:pt idx="3">
                  <c:v>1.9</c:v>
                </c:pt>
              </c:numCache>
            </c:numRef>
          </c:val>
          <c:extLst>
            <c:ext xmlns:c16="http://schemas.microsoft.com/office/drawing/2014/chart" uri="{C3380CC4-5D6E-409C-BE32-E72D297353CC}">
              <c16:uniqueId val="{00000003-5FA0-4FCB-90D3-13A0D37677F1}"/>
            </c:ext>
          </c:extLst>
        </c:ser>
        <c:dLbls>
          <c:dLblPos val="outEnd"/>
          <c:showLegendKey val="0"/>
          <c:showVal val="1"/>
          <c:showCatName val="0"/>
          <c:showSerName val="0"/>
          <c:showPercent val="0"/>
          <c:showBubbleSize val="0"/>
        </c:dLbls>
        <c:gapWidth val="182"/>
        <c:axId val="1376566064"/>
        <c:axId val="1376565232"/>
      </c:barChart>
      <c:catAx>
        <c:axId val="1376566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6565232"/>
        <c:crosses val="autoZero"/>
        <c:auto val="1"/>
        <c:lblAlgn val="ctr"/>
        <c:lblOffset val="100"/>
        <c:noMultiLvlLbl val="0"/>
      </c:catAx>
      <c:valAx>
        <c:axId val="137656523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65660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48953376576159"/>
          <c:y val="3.6033111746088975E-2"/>
          <c:w val="0.60458907240860671"/>
          <c:h val="0.91134977342476986"/>
        </c:manualLayout>
      </c:layout>
      <c:barChart>
        <c:barDir val="bar"/>
        <c:grouping val="clustered"/>
        <c:varyColors val="0"/>
        <c:ser>
          <c:idx val="0"/>
          <c:order val="0"/>
          <c:tx>
            <c:strRef>
              <c:f>'５、H28親への相談支援'!$A$39</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'５、H28親への相談支援'!$B$39:$Q$39</c:f>
              <c:numCache>
                <c:formatCode>0.0</c:formatCode>
                <c:ptCount val="16"/>
                <c:pt idx="0">
                  <c:v>11</c:v>
                </c:pt>
                <c:pt idx="1">
                  <c:v>14.6</c:v>
                </c:pt>
                <c:pt idx="2">
                  <c:v>2.5</c:v>
                </c:pt>
                <c:pt idx="3">
                  <c:v>18.100000000000001</c:v>
                </c:pt>
                <c:pt idx="4">
                  <c:v>9.1</c:v>
                </c:pt>
                <c:pt idx="5">
                  <c:v>5.0999999999999996</c:v>
                </c:pt>
                <c:pt idx="6">
                  <c:v>18.899999999999999</c:v>
                </c:pt>
                <c:pt idx="7">
                  <c:v>3.7</c:v>
                </c:pt>
                <c:pt idx="8">
                  <c:v>20.3</c:v>
                </c:pt>
                <c:pt idx="9">
                  <c:v>17.8</c:v>
                </c:pt>
                <c:pt idx="10">
                  <c:v>23.2</c:v>
                </c:pt>
                <c:pt idx="11">
                  <c:v>23.7</c:v>
                </c:pt>
                <c:pt idx="12">
                  <c:v>26.8</c:v>
                </c:pt>
                <c:pt idx="13">
                  <c:v>6.3</c:v>
                </c:pt>
                <c:pt idx="14">
                  <c:v>6.4</c:v>
                </c:pt>
                <c:pt idx="15">
                  <c:v>3</c:v>
                </c:pt>
              </c:numCache>
            </c:numRef>
          </c:val>
          <c:extLst>
            <c:ext xmlns:c16="http://schemas.microsoft.com/office/drawing/2014/chart" uri="{C3380CC4-5D6E-409C-BE32-E72D297353CC}">
              <c16:uniqueId val="{00000000-F5AD-44F1-8DEE-BDB1E7684CB1}"/>
            </c:ext>
          </c:extLst>
        </c:ser>
        <c:ser>
          <c:idx val="1"/>
          <c:order val="1"/>
          <c:tx>
            <c:strRef>
              <c:f>'５、H28親への相談支援'!$A$40</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'５、H28親への相談支援'!$B$40:$Q$40</c:f>
              <c:numCache>
                <c:formatCode>0.0</c:formatCode>
                <c:ptCount val="16"/>
                <c:pt idx="0">
                  <c:v>12.3</c:v>
                </c:pt>
                <c:pt idx="1">
                  <c:v>16</c:v>
                </c:pt>
                <c:pt idx="2">
                  <c:v>3</c:v>
                </c:pt>
                <c:pt idx="3">
                  <c:v>19.899999999999999</c:v>
                </c:pt>
                <c:pt idx="4">
                  <c:v>9.8000000000000007</c:v>
                </c:pt>
                <c:pt idx="5">
                  <c:v>5.9</c:v>
                </c:pt>
                <c:pt idx="6">
                  <c:v>19.7</c:v>
                </c:pt>
                <c:pt idx="7">
                  <c:v>4.3</c:v>
                </c:pt>
                <c:pt idx="8">
                  <c:v>20.5</c:v>
                </c:pt>
                <c:pt idx="9">
                  <c:v>19.2</c:v>
                </c:pt>
                <c:pt idx="10">
                  <c:v>25</c:v>
                </c:pt>
                <c:pt idx="11">
                  <c:v>25.5</c:v>
                </c:pt>
                <c:pt idx="12">
                  <c:v>24.2</c:v>
                </c:pt>
                <c:pt idx="13">
                  <c:v>7</c:v>
                </c:pt>
                <c:pt idx="14">
                  <c:v>7.2</c:v>
                </c:pt>
                <c:pt idx="15">
                  <c:v>3.2</c:v>
                </c:pt>
              </c:numCache>
            </c:numRef>
          </c:val>
          <c:extLst>
            <c:ext xmlns:c16="http://schemas.microsoft.com/office/drawing/2014/chart" uri="{C3380CC4-5D6E-409C-BE32-E72D297353CC}">
              <c16:uniqueId val="{00000001-F5AD-44F1-8DEE-BDB1E7684CB1}"/>
            </c:ext>
          </c:extLst>
        </c:ser>
        <c:ser>
          <c:idx val="2"/>
          <c:order val="2"/>
          <c:tx>
            <c:strRef>
              <c:f>'５、H28親への相談支援'!$A$41</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'５、H28親への相談支援'!$B$41:$Q$41</c:f>
              <c:numCache>
                <c:formatCode>0.0</c:formatCode>
                <c:ptCount val="16"/>
                <c:pt idx="0">
                  <c:v>12.6</c:v>
                </c:pt>
                <c:pt idx="1">
                  <c:v>16.8</c:v>
                </c:pt>
                <c:pt idx="2">
                  <c:v>3.5</c:v>
                </c:pt>
                <c:pt idx="3">
                  <c:v>20.100000000000001</c:v>
                </c:pt>
                <c:pt idx="4">
                  <c:v>9.8000000000000007</c:v>
                </c:pt>
                <c:pt idx="5">
                  <c:v>6.8</c:v>
                </c:pt>
                <c:pt idx="6">
                  <c:v>21.2</c:v>
                </c:pt>
                <c:pt idx="7">
                  <c:v>5.4</c:v>
                </c:pt>
                <c:pt idx="8">
                  <c:v>22.1</c:v>
                </c:pt>
                <c:pt idx="9">
                  <c:v>20.3</c:v>
                </c:pt>
                <c:pt idx="10">
                  <c:v>27</c:v>
                </c:pt>
                <c:pt idx="11">
                  <c:v>27</c:v>
                </c:pt>
                <c:pt idx="12">
                  <c:v>22.7</c:v>
                </c:pt>
                <c:pt idx="13">
                  <c:v>7</c:v>
                </c:pt>
                <c:pt idx="14">
                  <c:v>6.6</c:v>
                </c:pt>
                <c:pt idx="15">
                  <c:v>2.4</c:v>
                </c:pt>
              </c:numCache>
            </c:numRef>
          </c:val>
          <c:extLst>
            <c:ext xmlns:c16="http://schemas.microsoft.com/office/drawing/2014/chart" uri="{C3380CC4-5D6E-409C-BE32-E72D297353CC}">
              <c16:uniqueId val="{00000002-F5AD-44F1-8DEE-BDB1E7684CB1}"/>
            </c:ext>
          </c:extLst>
        </c:ser>
        <c:ser>
          <c:idx val="3"/>
          <c:order val="3"/>
          <c:tx>
            <c:strRef>
              <c:f>'５、H28親への相談支援'!$A$42</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'５、H28親への相談支援'!$B$42:$Q$42</c:f>
              <c:numCache>
                <c:formatCode>0.0</c:formatCode>
                <c:ptCount val="16"/>
                <c:pt idx="0">
                  <c:v>12.7</c:v>
                </c:pt>
                <c:pt idx="1">
                  <c:v>16.899999999999999</c:v>
                </c:pt>
                <c:pt idx="2">
                  <c:v>3</c:v>
                </c:pt>
                <c:pt idx="3">
                  <c:v>20.3</c:v>
                </c:pt>
                <c:pt idx="4">
                  <c:v>10.5</c:v>
                </c:pt>
                <c:pt idx="5">
                  <c:v>6.4</c:v>
                </c:pt>
                <c:pt idx="6">
                  <c:v>21.2</c:v>
                </c:pt>
                <c:pt idx="7">
                  <c:v>5</c:v>
                </c:pt>
                <c:pt idx="8">
                  <c:v>20.9</c:v>
                </c:pt>
                <c:pt idx="9">
                  <c:v>20.3</c:v>
                </c:pt>
                <c:pt idx="10">
                  <c:v>27.1</c:v>
                </c:pt>
                <c:pt idx="11">
                  <c:v>27.5</c:v>
                </c:pt>
                <c:pt idx="12">
                  <c:v>21.5</c:v>
                </c:pt>
                <c:pt idx="13">
                  <c:v>6.9</c:v>
                </c:pt>
                <c:pt idx="14">
                  <c:v>7.7</c:v>
                </c:pt>
                <c:pt idx="15">
                  <c:v>3</c:v>
                </c:pt>
              </c:numCache>
            </c:numRef>
          </c:val>
          <c:extLst>
            <c:ext xmlns:c16="http://schemas.microsoft.com/office/drawing/2014/chart" uri="{C3380CC4-5D6E-409C-BE32-E72D297353CC}">
              <c16:uniqueId val="{00000003-F5AD-44F1-8DEE-BDB1E7684CB1}"/>
            </c:ext>
          </c:extLst>
        </c:ser>
        <c:dLbls>
          <c:dLblPos val="outEnd"/>
          <c:showLegendKey val="0"/>
          <c:showVal val="1"/>
          <c:showCatName val="0"/>
          <c:showSerName val="0"/>
          <c:showPercent val="0"/>
          <c:showBubbleSize val="0"/>
        </c:dLbls>
        <c:gapWidth val="182"/>
        <c:axId val="123215871"/>
        <c:axId val="292910175"/>
      </c:barChart>
      <c:catAx>
        <c:axId val="123215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2910175"/>
        <c:crosses val="autoZero"/>
        <c:auto val="1"/>
        <c:lblAlgn val="ctr"/>
        <c:lblOffset val="100"/>
        <c:noMultiLvlLbl val="0"/>
      </c:catAx>
      <c:valAx>
        <c:axId val="29291017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215871"/>
        <c:crosses val="autoZero"/>
        <c:crossBetween val="between"/>
      </c:valAx>
      <c:spPr>
        <a:noFill/>
        <a:ln>
          <a:noFill/>
        </a:ln>
        <a:effectLst/>
      </c:spPr>
    </c:plotArea>
    <c:legend>
      <c:legendPos val="b"/>
      <c:layout>
        <c:manualLayout>
          <c:xMode val="edge"/>
          <c:yMode val="edge"/>
          <c:x val="0.25957342902511293"/>
          <c:y val="0.95048941986443025"/>
          <c:w val="0.47672646644738742"/>
          <c:h val="2.62115699337831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'５、親への相談支援'!$A$92</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'５、親への相談支援'!$B$92:$S$92</c:f>
              <c:numCache>
                <c:formatCode>0.0</c:formatCode>
                <c:ptCount val="18"/>
                <c:pt idx="0">
                  <c:v>9.9</c:v>
                </c:pt>
                <c:pt idx="1">
                  <c:v>21.6</c:v>
                </c:pt>
                <c:pt idx="2">
                  <c:v>2.8</c:v>
                </c:pt>
                <c:pt idx="3">
                  <c:v>20.9</c:v>
                </c:pt>
                <c:pt idx="4">
                  <c:v>13.6</c:v>
                </c:pt>
                <c:pt idx="5">
                  <c:v>5</c:v>
                </c:pt>
                <c:pt idx="6">
                  <c:v>7.2</c:v>
                </c:pt>
                <c:pt idx="7">
                  <c:v>1.7</c:v>
                </c:pt>
                <c:pt idx="8">
                  <c:v>9.1</c:v>
                </c:pt>
                <c:pt idx="9">
                  <c:v>10.9</c:v>
                </c:pt>
                <c:pt idx="10">
                  <c:v>17.5</c:v>
                </c:pt>
                <c:pt idx="11">
                  <c:v>29.3</c:v>
                </c:pt>
                <c:pt idx="12">
                  <c:v>44.6</c:v>
                </c:pt>
                <c:pt idx="13">
                  <c:v>25.8</c:v>
                </c:pt>
                <c:pt idx="14">
                  <c:v>14.1</c:v>
                </c:pt>
                <c:pt idx="15">
                  <c:v>3.9</c:v>
                </c:pt>
                <c:pt idx="16">
                  <c:v>2.2999999999999998</c:v>
                </c:pt>
                <c:pt idx="17">
                  <c:v>4.3</c:v>
                </c:pt>
              </c:numCache>
            </c:numRef>
          </c:val>
          <c:extLst>
            <c:ext xmlns:c16="http://schemas.microsoft.com/office/drawing/2014/chart" uri="{C3380CC4-5D6E-409C-BE32-E72D297353CC}">
              <c16:uniqueId val="{00000000-A6C8-4B5A-918F-068607B952E8}"/>
            </c:ext>
          </c:extLst>
        </c:ser>
        <c:ser>
          <c:idx val="1"/>
          <c:order val="1"/>
          <c:tx>
            <c:strRef>
              <c:f>'５、親への相談支援'!$A$93</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'５、親への相談支援'!$B$93:$S$93</c:f>
              <c:numCache>
                <c:formatCode>0.0</c:formatCode>
                <c:ptCount val="18"/>
                <c:pt idx="0">
                  <c:v>13.4</c:v>
                </c:pt>
                <c:pt idx="1">
                  <c:v>25.1</c:v>
                </c:pt>
                <c:pt idx="2">
                  <c:v>3.4</c:v>
                </c:pt>
                <c:pt idx="3">
                  <c:v>29.1</c:v>
                </c:pt>
                <c:pt idx="4">
                  <c:v>13.7</c:v>
                </c:pt>
                <c:pt idx="5">
                  <c:v>5.6</c:v>
                </c:pt>
                <c:pt idx="6">
                  <c:v>8.4</c:v>
                </c:pt>
                <c:pt idx="7">
                  <c:v>2.2000000000000002</c:v>
                </c:pt>
                <c:pt idx="8">
                  <c:v>10.6</c:v>
                </c:pt>
                <c:pt idx="9">
                  <c:v>14.7</c:v>
                </c:pt>
                <c:pt idx="10">
                  <c:v>22.9</c:v>
                </c:pt>
                <c:pt idx="11">
                  <c:v>34.200000000000003</c:v>
                </c:pt>
                <c:pt idx="12">
                  <c:v>46</c:v>
                </c:pt>
                <c:pt idx="13">
                  <c:v>31.4</c:v>
                </c:pt>
                <c:pt idx="14">
                  <c:v>11.3</c:v>
                </c:pt>
                <c:pt idx="15">
                  <c:v>4.0999999999999996</c:v>
                </c:pt>
                <c:pt idx="16">
                  <c:v>2.6</c:v>
                </c:pt>
                <c:pt idx="17">
                  <c:v>3.9</c:v>
                </c:pt>
              </c:numCache>
            </c:numRef>
          </c:val>
          <c:extLst>
            <c:ext xmlns:c16="http://schemas.microsoft.com/office/drawing/2014/chart" uri="{C3380CC4-5D6E-409C-BE32-E72D297353CC}">
              <c16:uniqueId val="{00000001-A6C8-4B5A-918F-068607B952E8}"/>
            </c:ext>
          </c:extLst>
        </c:ser>
        <c:ser>
          <c:idx val="2"/>
          <c:order val="2"/>
          <c:tx>
            <c:strRef>
              <c:f>'５、親への相談支援'!$A$94</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'５、親への相談支援'!$B$94:$S$94</c:f>
              <c:numCache>
                <c:formatCode>0.0</c:formatCode>
                <c:ptCount val="18"/>
                <c:pt idx="0">
                  <c:v>15.1</c:v>
                </c:pt>
                <c:pt idx="1">
                  <c:v>30.4</c:v>
                </c:pt>
                <c:pt idx="2">
                  <c:v>5.0999999999999996</c:v>
                </c:pt>
                <c:pt idx="3">
                  <c:v>33.799999999999997</c:v>
                </c:pt>
                <c:pt idx="4">
                  <c:v>15.3</c:v>
                </c:pt>
                <c:pt idx="5">
                  <c:v>7.4</c:v>
                </c:pt>
                <c:pt idx="6">
                  <c:v>10.6</c:v>
                </c:pt>
                <c:pt idx="7">
                  <c:v>3.4</c:v>
                </c:pt>
                <c:pt idx="8">
                  <c:v>12.1</c:v>
                </c:pt>
                <c:pt idx="9">
                  <c:v>15.6</c:v>
                </c:pt>
                <c:pt idx="10">
                  <c:v>24.6</c:v>
                </c:pt>
                <c:pt idx="11">
                  <c:v>37.299999999999997</c:v>
                </c:pt>
                <c:pt idx="12">
                  <c:v>49</c:v>
                </c:pt>
                <c:pt idx="13">
                  <c:v>33.799999999999997</c:v>
                </c:pt>
                <c:pt idx="14">
                  <c:v>9.9</c:v>
                </c:pt>
                <c:pt idx="15">
                  <c:v>4.0999999999999996</c:v>
                </c:pt>
                <c:pt idx="16">
                  <c:v>3</c:v>
                </c:pt>
                <c:pt idx="17">
                  <c:v>3.2</c:v>
                </c:pt>
              </c:numCache>
            </c:numRef>
          </c:val>
          <c:extLst>
            <c:ext xmlns:c16="http://schemas.microsoft.com/office/drawing/2014/chart" uri="{C3380CC4-5D6E-409C-BE32-E72D297353CC}">
              <c16:uniqueId val="{00000002-A6C8-4B5A-918F-068607B952E8}"/>
            </c:ext>
          </c:extLst>
        </c:ser>
        <c:ser>
          <c:idx val="3"/>
          <c:order val="3"/>
          <c:tx>
            <c:strRef>
              <c:f>'５、親への相談支援'!$A$95</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'５、親への相談支援'!$B$95:$S$95</c:f>
              <c:numCache>
                <c:formatCode>0.0</c:formatCode>
                <c:ptCount val="18"/>
                <c:pt idx="0">
                  <c:v>18.600000000000001</c:v>
                </c:pt>
                <c:pt idx="1">
                  <c:v>30.4</c:v>
                </c:pt>
                <c:pt idx="2">
                  <c:v>4.7</c:v>
                </c:pt>
                <c:pt idx="3">
                  <c:v>37.4</c:v>
                </c:pt>
                <c:pt idx="4">
                  <c:v>14.2</c:v>
                </c:pt>
                <c:pt idx="5">
                  <c:v>8.1</c:v>
                </c:pt>
                <c:pt idx="6">
                  <c:v>10.7</c:v>
                </c:pt>
                <c:pt idx="7">
                  <c:v>3.1</c:v>
                </c:pt>
                <c:pt idx="8">
                  <c:v>13.9</c:v>
                </c:pt>
                <c:pt idx="9">
                  <c:v>16.2</c:v>
                </c:pt>
                <c:pt idx="10">
                  <c:v>24.8</c:v>
                </c:pt>
                <c:pt idx="11">
                  <c:v>35.9</c:v>
                </c:pt>
                <c:pt idx="12">
                  <c:v>47.9</c:v>
                </c:pt>
                <c:pt idx="13">
                  <c:v>35.5</c:v>
                </c:pt>
                <c:pt idx="14">
                  <c:v>8.8000000000000007</c:v>
                </c:pt>
                <c:pt idx="15">
                  <c:v>4</c:v>
                </c:pt>
                <c:pt idx="16">
                  <c:v>3.3</c:v>
                </c:pt>
                <c:pt idx="17">
                  <c:v>4</c:v>
                </c:pt>
              </c:numCache>
            </c:numRef>
          </c:val>
          <c:extLst>
            <c:ext xmlns:c16="http://schemas.microsoft.com/office/drawing/2014/chart" uri="{C3380CC4-5D6E-409C-BE32-E72D297353CC}">
              <c16:uniqueId val="{00000003-A6C8-4B5A-918F-068607B952E8}"/>
            </c:ext>
          </c:extLst>
        </c:ser>
        <c:dLbls>
          <c:dLblPos val="outEnd"/>
          <c:showLegendKey val="0"/>
          <c:showVal val="1"/>
          <c:showCatName val="0"/>
          <c:showSerName val="0"/>
          <c:showPercent val="0"/>
          <c:showBubbleSize val="0"/>
        </c:dLbls>
        <c:gapWidth val="182"/>
        <c:axId val="1211405792"/>
        <c:axId val="1211404960"/>
      </c:barChart>
      <c:catAx>
        <c:axId val="1211405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1404960"/>
        <c:crosses val="autoZero"/>
        <c:auto val="1"/>
        <c:lblAlgn val="ctr"/>
        <c:lblOffset val="100"/>
        <c:noMultiLvlLbl val="0"/>
      </c:catAx>
      <c:valAx>
        <c:axId val="1211404960"/>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14057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6124767875239"/>
          <c:y val="4.0289916707192557E-2"/>
          <c:w val="0.64612504259314374"/>
          <c:h val="0.91222770963185706"/>
        </c:manualLayout>
      </c:layout>
      <c:barChart>
        <c:barDir val="bar"/>
        <c:grouping val="clustered"/>
        <c:varyColors val="0"/>
        <c:ser>
          <c:idx val="0"/>
          <c:order val="0"/>
          <c:tx>
            <c:strRef>
              <c:f>'５、H28親への相談支援'!$A$83</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'５、H28親への相談支援'!$B$83:$S$83</c:f>
              <c:numCache>
                <c:formatCode>0.0</c:formatCode>
                <c:ptCount val="18"/>
                <c:pt idx="0">
                  <c:v>6.7</c:v>
                </c:pt>
                <c:pt idx="1">
                  <c:v>18.5</c:v>
                </c:pt>
                <c:pt idx="2">
                  <c:v>2.7</c:v>
                </c:pt>
                <c:pt idx="3">
                  <c:v>19.2</c:v>
                </c:pt>
                <c:pt idx="4">
                  <c:v>9.1</c:v>
                </c:pt>
                <c:pt idx="5">
                  <c:v>4.0999999999999996</c:v>
                </c:pt>
                <c:pt idx="6">
                  <c:v>5.8</c:v>
                </c:pt>
                <c:pt idx="7">
                  <c:v>1.9</c:v>
                </c:pt>
                <c:pt idx="8">
                  <c:v>7.7</c:v>
                </c:pt>
                <c:pt idx="9">
                  <c:v>10.7</c:v>
                </c:pt>
                <c:pt idx="10">
                  <c:v>15.1</c:v>
                </c:pt>
                <c:pt idx="11">
                  <c:v>32.799999999999997</c:v>
                </c:pt>
                <c:pt idx="12">
                  <c:v>41.9</c:v>
                </c:pt>
                <c:pt idx="13">
                  <c:v>24.5</c:v>
                </c:pt>
                <c:pt idx="14">
                  <c:v>14.7</c:v>
                </c:pt>
                <c:pt idx="15">
                  <c:v>4.5999999999999996</c:v>
                </c:pt>
                <c:pt idx="16">
                  <c:v>2.5</c:v>
                </c:pt>
                <c:pt idx="17">
                  <c:v>4.9000000000000004</c:v>
                </c:pt>
              </c:numCache>
            </c:numRef>
          </c:val>
          <c:extLst>
            <c:ext xmlns:c16="http://schemas.microsoft.com/office/drawing/2014/chart" uri="{C3380CC4-5D6E-409C-BE32-E72D297353CC}">
              <c16:uniqueId val="{00000000-AE7B-4BD2-9F11-7820C6F065FA}"/>
            </c:ext>
          </c:extLst>
        </c:ser>
        <c:ser>
          <c:idx val="1"/>
          <c:order val="1"/>
          <c:tx>
            <c:strRef>
              <c:f>'５、H28親への相談支援'!$A$84</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'５、H28親への相談支援'!$B$84:$S$84</c:f>
              <c:numCache>
                <c:formatCode>0.0</c:formatCode>
                <c:ptCount val="18"/>
                <c:pt idx="0">
                  <c:v>9.6</c:v>
                </c:pt>
                <c:pt idx="1">
                  <c:v>23.1</c:v>
                </c:pt>
                <c:pt idx="2">
                  <c:v>4.0999999999999996</c:v>
                </c:pt>
                <c:pt idx="3">
                  <c:v>27.9</c:v>
                </c:pt>
                <c:pt idx="4">
                  <c:v>11</c:v>
                </c:pt>
                <c:pt idx="5">
                  <c:v>5.5</c:v>
                </c:pt>
                <c:pt idx="6">
                  <c:v>7.3</c:v>
                </c:pt>
                <c:pt idx="7">
                  <c:v>2.5</c:v>
                </c:pt>
                <c:pt idx="8">
                  <c:v>10.3</c:v>
                </c:pt>
                <c:pt idx="9">
                  <c:v>14.4</c:v>
                </c:pt>
                <c:pt idx="10">
                  <c:v>19.899999999999999</c:v>
                </c:pt>
                <c:pt idx="11">
                  <c:v>38.799999999999997</c:v>
                </c:pt>
                <c:pt idx="12">
                  <c:v>45.6</c:v>
                </c:pt>
                <c:pt idx="13">
                  <c:v>31.3</c:v>
                </c:pt>
                <c:pt idx="14">
                  <c:v>11</c:v>
                </c:pt>
                <c:pt idx="15">
                  <c:v>4.9000000000000004</c:v>
                </c:pt>
                <c:pt idx="16">
                  <c:v>2.2999999999999998</c:v>
                </c:pt>
                <c:pt idx="17">
                  <c:v>3.9</c:v>
                </c:pt>
              </c:numCache>
            </c:numRef>
          </c:val>
          <c:extLst>
            <c:ext xmlns:c16="http://schemas.microsoft.com/office/drawing/2014/chart" uri="{C3380CC4-5D6E-409C-BE32-E72D297353CC}">
              <c16:uniqueId val="{00000001-AE7B-4BD2-9F11-7820C6F065FA}"/>
            </c:ext>
          </c:extLst>
        </c:ser>
        <c:ser>
          <c:idx val="2"/>
          <c:order val="2"/>
          <c:tx>
            <c:strRef>
              <c:f>'５、H28親への相談支援'!$A$85</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'５、H28親への相談支援'!$B$85:$S$85</c:f>
              <c:numCache>
                <c:formatCode>0.0</c:formatCode>
                <c:ptCount val="18"/>
                <c:pt idx="0">
                  <c:v>13</c:v>
                </c:pt>
                <c:pt idx="1">
                  <c:v>25.4</c:v>
                </c:pt>
                <c:pt idx="2">
                  <c:v>5.8</c:v>
                </c:pt>
                <c:pt idx="3">
                  <c:v>35.799999999999997</c:v>
                </c:pt>
                <c:pt idx="4">
                  <c:v>12.8</c:v>
                </c:pt>
                <c:pt idx="5">
                  <c:v>6.6</c:v>
                </c:pt>
                <c:pt idx="6">
                  <c:v>8</c:v>
                </c:pt>
                <c:pt idx="7">
                  <c:v>2.5</c:v>
                </c:pt>
                <c:pt idx="8">
                  <c:v>12.9</c:v>
                </c:pt>
                <c:pt idx="9">
                  <c:v>15.7</c:v>
                </c:pt>
                <c:pt idx="10">
                  <c:v>23.2</c:v>
                </c:pt>
                <c:pt idx="11">
                  <c:v>41.2</c:v>
                </c:pt>
                <c:pt idx="12">
                  <c:v>47.3</c:v>
                </c:pt>
                <c:pt idx="13">
                  <c:v>33.9</c:v>
                </c:pt>
                <c:pt idx="14">
                  <c:v>9</c:v>
                </c:pt>
                <c:pt idx="15">
                  <c:v>5.3</c:v>
                </c:pt>
                <c:pt idx="16">
                  <c:v>3.3</c:v>
                </c:pt>
                <c:pt idx="17">
                  <c:v>3.3</c:v>
                </c:pt>
              </c:numCache>
            </c:numRef>
          </c:val>
          <c:extLst>
            <c:ext xmlns:c16="http://schemas.microsoft.com/office/drawing/2014/chart" uri="{C3380CC4-5D6E-409C-BE32-E72D297353CC}">
              <c16:uniqueId val="{00000002-AE7B-4BD2-9F11-7820C6F065FA}"/>
            </c:ext>
          </c:extLst>
        </c:ser>
        <c:ser>
          <c:idx val="3"/>
          <c:order val="3"/>
          <c:tx>
            <c:strRef>
              <c:f>'５、H28親への相談支援'!$A$86</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'５、H28親への相談支援'!$B$86:$S$86</c:f>
              <c:numCache>
                <c:formatCode>0.0</c:formatCode>
                <c:ptCount val="18"/>
                <c:pt idx="0">
                  <c:v>16</c:v>
                </c:pt>
                <c:pt idx="1">
                  <c:v>28.3</c:v>
                </c:pt>
                <c:pt idx="2">
                  <c:v>5.3</c:v>
                </c:pt>
                <c:pt idx="3">
                  <c:v>39.200000000000003</c:v>
                </c:pt>
                <c:pt idx="4">
                  <c:v>13.2</c:v>
                </c:pt>
                <c:pt idx="5">
                  <c:v>7.6</c:v>
                </c:pt>
                <c:pt idx="6">
                  <c:v>9.4</c:v>
                </c:pt>
                <c:pt idx="7">
                  <c:v>3.7</c:v>
                </c:pt>
                <c:pt idx="8">
                  <c:v>12.1</c:v>
                </c:pt>
                <c:pt idx="9">
                  <c:v>16.100000000000001</c:v>
                </c:pt>
                <c:pt idx="10">
                  <c:v>22.5</c:v>
                </c:pt>
                <c:pt idx="11">
                  <c:v>42.1</c:v>
                </c:pt>
                <c:pt idx="12">
                  <c:v>47.3</c:v>
                </c:pt>
                <c:pt idx="13">
                  <c:v>35.799999999999997</c:v>
                </c:pt>
                <c:pt idx="14">
                  <c:v>8.3000000000000007</c:v>
                </c:pt>
                <c:pt idx="15">
                  <c:v>5</c:v>
                </c:pt>
                <c:pt idx="16">
                  <c:v>2.9</c:v>
                </c:pt>
                <c:pt idx="17">
                  <c:v>4.0999999999999996</c:v>
                </c:pt>
              </c:numCache>
            </c:numRef>
          </c:val>
          <c:extLst>
            <c:ext xmlns:c16="http://schemas.microsoft.com/office/drawing/2014/chart" uri="{C3380CC4-5D6E-409C-BE32-E72D297353CC}">
              <c16:uniqueId val="{00000003-AE7B-4BD2-9F11-7820C6F065FA}"/>
            </c:ext>
          </c:extLst>
        </c:ser>
        <c:dLbls>
          <c:dLblPos val="outEnd"/>
          <c:showLegendKey val="0"/>
          <c:showVal val="1"/>
          <c:showCatName val="0"/>
          <c:showSerName val="0"/>
          <c:showPercent val="0"/>
          <c:showBubbleSize val="0"/>
        </c:dLbls>
        <c:gapWidth val="182"/>
        <c:axId val="121127295"/>
        <c:axId val="292907295"/>
      </c:barChart>
      <c:catAx>
        <c:axId val="1211272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2907295"/>
        <c:crosses val="autoZero"/>
        <c:auto val="1"/>
        <c:lblAlgn val="ctr"/>
        <c:lblOffset val="100"/>
        <c:noMultiLvlLbl val="0"/>
      </c:catAx>
      <c:valAx>
        <c:axId val="29290729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127295"/>
        <c:crosses val="autoZero"/>
        <c:crossBetween val="between"/>
      </c:valAx>
      <c:spPr>
        <a:noFill/>
        <a:ln>
          <a:noFill/>
        </a:ln>
        <a:effectLst/>
      </c:spPr>
    </c:plotArea>
    <c:legend>
      <c:legendPos val="b"/>
      <c:layout>
        <c:manualLayout>
          <c:xMode val="edge"/>
          <c:yMode val="edge"/>
          <c:x val="0.26181905961806351"/>
          <c:y val="0.95251762633904968"/>
          <c:w val="0.47636188076387304"/>
          <c:h val="2.5951986995549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（平日の夜や休日に過ごせる場所）</a:t>
            </a:r>
            <a:endParaRPr lang="en-US" altLang="ja-JP"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925155327594097"/>
          <c:y val="0.14763848761470261"/>
          <c:w val="0.83879065930505681"/>
          <c:h val="0.63193406761541782"/>
        </c:manualLayout>
      </c:layout>
      <c:barChart>
        <c:barDir val="bar"/>
        <c:grouping val="percentStacked"/>
        <c:varyColors val="0"/>
        <c:ser>
          <c:idx val="0"/>
          <c:order val="0"/>
          <c:tx>
            <c:strRef>
              <c:f>'６、居場所'!$C$31</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'６、居場所'!$C$32:$C$35</c:f>
              <c:numCache>
                <c:formatCode>0.0</c:formatCode>
                <c:ptCount val="4"/>
                <c:pt idx="0">
                  <c:v>23.3</c:v>
                </c:pt>
                <c:pt idx="1">
                  <c:v>19.100000000000001</c:v>
                </c:pt>
                <c:pt idx="2">
                  <c:v>18.7</c:v>
                </c:pt>
                <c:pt idx="3">
                  <c:v>22</c:v>
                </c:pt>
              </c:numCache>
            </c:numRef>
          </c:val>
          <c:extLst>
            <c:ext xmlns:c16="http://schemas.microsoft.com/office/drawing/2014/chart" uri="{C3380CC4-5D6E-409C-BE32-E72D297353CC}">
              <c16:uniqueId val="{00000000-CAD9-4C64-92DA-E46F7FE5CE47}"/>
            </c:ext>
          </c:extLst>
        </c:ser>
        <c:ser>
          <c:idx val="1"/>
          <c:order val="1"/>
          <c:tx>
            <c:strRef>
              <c:f>'６、居場所'!$D$31</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'６、居場所'!$D$32:$D$35</c:f>
              <c:numCache>
                <c:formatCode>0.0</c:formatCode>
                <c:ptCount val="4"/>
                <c:pt idx="0">
                  <c:v>5.7</c:v>
                </c:pt>
                <c:pt idx="1">
                  <c:v>6.1</c:v>
                </c:pt>
                <c:pt idx="2">
                  <c:v>6.7</c:v>
                </c:pt>
                <c:pt idx="3">
                  <c:v>6.6</c:v>
                </c:pt>
              </c:numCache>
            </c:numRef>
          </c:val>
          <c:extLst>
            <c:ext xmlns:c16="http://schemas.microsoft.com/office/drawing/2014/chart" uri="{C3380CC4-5D6E-409C-BE32-E72D297353CC}">
              <c16:uniqueId val="{00000001-CAD9-4C64-92DA-E46F7FE5CE47}"/>
            </c:ext>
          </c:extLst>
        </c:ser>
        <c:ser>
          <c:idx val="2"/>
          <c:order val="2"/>
          <c:tx>
            <c:strRef>
              <c:f>'６、居場所'!$E$31</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'６、居場所'!$E$32:$E$35</c:f>
              <c:numCache>
                <c:formatCode>0.0</c:formatCode>
                <c:ptCount val="4"/>
                <c:pt idx="0">
                  <c:v>28.2</c:v>
                </c:pt>
                <c:pt idx="1">
                  <c:v>29.4</c:v>
                </c:pt>
                <c:pt idx="2">
                  <c:v>28.6</c:v>
                </c:pt>
                <c:pt idx="3">
                  <c:v>26</c:v>
                </c:pt>
              </c:numCache>
            </c:numRef>
          </c:val>
          <c:extLst>
            <c:ext xmlns:c16="http://schemas.microsoft.com/office/drawing/2014/chart" uri="{C3380CC4-5D6E-409C-BE32-E72D297353CC}">
              <c16:uniqueId val="{00000002-CAD9-4C64-92DA-E46F7FE5CE47}"/>
            </c:ext>
          </c:extLst>
        </c:ser>
        <c:ser>
          <c:idx val="3"/>
          <c:order val="3"/>
          <c:tx>
            <c:strRef>
              <c:f>'６、居場所'!$F$31</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'６、居場所'!$F$32:$F$35</c:f>
              <c:numCache>
                <c:formatCode>0.0</c:formatCode>
                <c:ptCount val="4"/>
                <c:pt idx="0">
                  <c:v>41.7</c:v>
                </c:pt>
                <c:pt idx="1">
                  <c:v>44.2</c:v>
                </c:pt>
                <c:pt idx="2">
                  <c:v>44.5</c:v>
                </c:pt>
                <c:pt idx="3">
                  <c:v>43.7</c:v>
                </c:pt>
              </c:numCache>
            </c:numRef>
          </c:val>
          <c:extLst>
            <c:ext xmlns:c16="http://schemas.microsoft.com/office/drawing/2014/chart" uri="{C3380CC4-5D6E-409C-BE32-E72D297353CC}">
              <c16:uniqueId val="{00000003-CAD9-4C64-92DA-E46F7FE5CE47}"/>
            </c:ext>
          </c:extLst>
        </c:ser>
        <c:ser>
          <c:idx val="4"/>
          <c:order val="4"/>
          <c:tx>
            <c:strRef>
              <c:f>'６、居場所'!$G$31</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'６、居場所'!$G$32:$G$35</c:f>
              <c:numCache>
                <c:formatCode>0.0</c:formatCode>
                <c:ptCount val="4"/>
                <c:pt idx="0">
                  <c:v>1</c:v>
                </c:pt>
                <c:pt idx="1">
                  <c:v>1.2</c:v>
                </c:pt>
                <c:pt idx="2">
                  <c:v>1.5</c:v>
                </c:pt>
                <c:pt idx="3">
                  <c:v>1.7</c:v>
                </c:pt>
              </c:numCache>
            </c:numRef>
          </c:val>
          <c:extLst>
            <c:ext xmlns:c16="http://schemas.microsoft.com/office/drawing/2014/chart" uri="{C3380CC4-5D6E-409C-BE32-E72D297353CC}">
              <c16:uniqueId val="{00000005-CAD9-4C64-92DA-E46F7FE5CE47}"/>
            </c:ext>
          </c:extLst>
        </c:ser>
        <c:dLbls>
          <c:dLblPos val="ctr"/>
          <c:showLegendKey val="0"/>
          <c:showVal val="1"/>
          <c:showCatName val="0"/>
          <c:showSerName val="0"/>
          <c:showPercent val="0"/>
          <c:showBubbleSize val="0"/>
        </c:dLbls>
        <c:gapWidth val="150"/>
        <c:overlap val="100"/>
        <c:axId val="1030668576"/>
        <c:axId val="1030668992"/>
      </c:barChart>
      <c:catAx>
        <c:axId val="1030668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0668992"/>
        <c:crosses val="autoZero"/>
        <c:auto val="1"/>
        <c:lblAlgn val="ctr"/>
        <c:lblOffset val="100"/>
        <c:noMultiLvlLbl val="0"/>
      </c:catAx>
      <c:valAx>
        <c:axId val="10306689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066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昼食等を無料か安い料金で食べることができる場所</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041016034550515"/>
          <c:y val="0.14320636731060413"/>
          <c:w val="0.82940675367384775"/>
          <c:h val="0.65529286171307755"/>
        </c:manualLayout>
      </c:layout>
      <c:barChart>
        <c:barDir val="bar"/>
        <c:grouping val="percentStacked"/>
        <c:varyColors val="0"/>
        <c:ser>
          <c:idx val="0"/>
          <c:order val="0"/>
          <c:tx>
            <c:strRef>
              <c:f>'６、居場所'!$C$40</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'６、居場所'!$C$41:$C$44</c:f>
              <c:numCache>
                <c:formatCode>0.0</c:formatCode>
                <c:ptCount val="4"/>
                <c:pt idx="0">
                  <c:v>8.5</c:v>
                </c:pt>
                <c:pt idx="1">
                  <c:v>11.1</c:v>
                </c:pt>
                <c:pt idx="2">
                  <c:v>12.1</c:v>
                </c:pt>
                <c:pt idx="3">
                  <c:v>12.2</c:v>
                </c:pt>
              </c:numCache>
            </c:numRef>
          </c:val>
          <c:extLst>
            <c:ext xmlns:c16="http://schemas.microsoft.com/office/drawing/2014/chart" uri="{C3380CC4-5D6E-409C-BE32-E72D297353CC}">
              <c16:uniqueId val="{00000000-6506-4A36-AA5B-B28118394D06}"/>
            </c:ext>
          </c:extLst>
        </c:ser>
        <c:ser>
          <c:idx val="1"/>
          <c:order val="1"/>
          <c:tx>
            <c:strRef>
              <c:f>'６、居場所'!$D$40</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'６、居場所'!$D$41:$D$44</c:f>
              <c:numCache>
                <c:formatCode>0.0</c:formatCode>
                <c:ptCount val="4"/>
                <c:pt idx="0">
                  <c:v>17.399999999999999</c:v>
                </c:pt>
                <c:pt idx="1">
                  <c:v>18.100000000000001</c:v>
                </c:pt>
                <c:pt idx="2">
                  <c:v>18</c:v>
                </c:pt>
                <c:pt idx="3">
                  <c:v>17.899999999999999</c:v>
                </c:pt>
              </c:numCache>
            </c:numRef>
          </c:val>
          <c:extLst>
            <c:ext xmlns:c16="http://schemas.microsoft.com/office/drawing/2014/chart" uri="{C3380CC4-5D6E-409C-BE32-E72D297353CC}">
              <c16:uniqueId val="{00000001-6506-4A36-AA5B-B28118394D06}"/>
            </c:ext>
          </c:extLst>
        </c:ser>
        <c:ser>
          <c:idx val="2"/>
          <c:order val="2"/>
          <c:tx>
            <c:strRef>
              <c:f>'６、居場所'!$E$40</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'６、居場所'!$E$41:$E$44</c:f>
              <c:numCache>
                <c:formatCode>0.0</c:formatCode>
                <c:ptCount val="4"/>
                <c:pt idx="0">
                  <c:v>24.3</c:v>
                </c:pt>
                <c:pt idx="1">
                  <c:v>22.8</c:v>
                </c:pt>
                <c:pt idx="2">
                  <c:v>23.5</c:v>
                </c:pt>
                <c:pt idx="3">
                  <c:v>21.5</c:v>
                </c:pt>
              </c:numCache>
            </c:numRef>
          </c:val>
          <c:extLst>
            <c:ext xmlns:c16="http://schemas.microsoft.com/office/drawing/2014/chart" uri="{C3380CC4-5D6E-409C-BE32-E72D297353CC}">
              <c16:uniqueId val="{00000002-6506-4A36-AA5B-B28118394D06}"/>
            </c:ext>
          </c:extLst>
        </c:ser>
        <c:ser>
          <c:idx val="3"/>
          <c:order val="3"/>
          <c:tx>
            <c:strRef>
              <c:f>'６、居場所'!$F$40</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'６、居場所'!$F$41:$F$44</c:f>
              <c:numCache>
                <c:formatCode>0.0</c:formatCode>
                <c:ptCount val="4"/>
                <c:pt idx="0">
                  <c:v>48.6</c:v>
                </c:pt>
                <c:pt idx="1">
                  <c:v>46.9</c:v>
                </c:pt>
                <c:pt idx="2">
                  <c:v>44.7</c:v>
                </c:pt>
                <c:pt idx="3">
                  <c:v>46.7</c:v>
                </c:pt>
              </c:numCache>
            </c:numRef>
          </c:val>
          <c:extLst>
            <c:ext xmlns:c16="http://schemas.microsoft.com/office/drawing/2014/chart" uri="{C3380CC4-5D6E-409C-BE32-E72D297353CC}">
              <c16:uniqueId val="{00000003-6506-4A36-AA5B-B28118394D06}"/>
            </c:ext>
          </c:extLst>
        </c:ser>
        <c:ser>
          <c:idx val="4"/>
          <c:order val="4"/>
          <c:tx>
            <c:strRef>
              <c:f>'６、居場所'!$G$40</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'６、居場所'!$G$41:$G$44</c:f>
              <c:numCache>
                <c:formatCode>0.0</c:formatCode>
                <c:ptCount val="4"/>
                <c:pt idx="0">
                  <c:v>1.1000000000000001</c:v>
                </c:pt>
                <c:pt idx="1">
                  <c:v>1.1000000000000001</c:v>
                </c:pt>
                <c:pt idx="2">
                  <c:v>1.6</c:v>
                </c:pt>
                <c:pt idx="3">
                  <c:v>1.7</c:v>
                </c:pt>
              </c:numCache>
            </c:numRef>
          </c:val>
          <c:extLst>
            <c:ext xmlns:c16="http://schemas.microsoft.com/office/drawing/2014/chart" uri="{C3380CC4-5D6E-409C-BE32-E72D297353CC}">
              <c16:uniqueId val="{00000005-6506-4A36-AA5B-B28118394D06}"/>
            </c:ext>
          </c:extLst>
        </c:ser>
        <c:dLbls>
          <c:dLblPos val="ctr"/>
          <c:showLegendKey val="0"/>
          <c:showVal val="1"/>
          <c:showCatName val="0"/>
          <c:showSerName val="0"/>
          <c:showPercent val="0"/>
          <c:showBubbleSize val="0"/>
        </c:dLbls>
        <c:gapWidth val="150"/>
        <c:overlap val="100"/>
        <c:axId val="1123711808"/>
        <c:axId val="1123723456"/>
      </c:barChart>
      <c:catAx>
        <c:axId val="1123711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3723456"/>
        <c:crosses val="autoZero"/>
        <c:auto val="1"/>
        <c:lblAlgn val="ctr"/>
        <c:lblOffset val="100"/>
        <c:noMultiLvlLbl val="0"/>
      </c:catAx>
      <c:valAx>
        <c:axId val="11237234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371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勉強を無料か安い料金で見てくれる場所</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'６、居場所'!$C$47</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'６、居場所'!$C$48:$C$51</c:f>
              <c:numCache>
                <c:formatCode>0.0</c:formatCode>
                <c:ptCount val="4"/>
                <c:pt idx="0">
                  <c:v>4.3</c:v>
                </c:pt>
                <c:pt idx="1">
                  <c:v>5.2</c:v>
                </c:pt>
                <c:pt idx="2">
                  <c:v>5.7</c:v>
                </c:pt>
                <c:pt idx="3">
                  <c:v>6.1</c:v>
                </c:pt>
              </c:numCache>
            </c:numRef>
          </c:val>
          <c:extLst>
            <c:ext xmlns:c16="http://schemas.microsoft.com/office/drawing/2014/chart" uri="{C3380CC4-5D6E-409C-BE32-E72D297353CC}">
              <c16:uniqueId val="{00000000-9E78-4D86-98B7-702568CCA3BC}"/>
            </c:ext>
          </c:extLst>
        </c:ser>
        <c:ser>
          <c:idx val="1"/>
          <c:order val="1"/>
          <c:tx>
            <c:strRef>
              <c:f>'６、居場所'!$D$47</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'６、居場所'!$D$48:$D$51</c:f>
              <c:numCache>
                <c:formatCode>0.0</c:formatCode>
                <c:ptCount val="4"/>
                <c:pt idx="0">
                  <c:v>15.1</c:v>
                </c:pt>
                <c:pt idx="1">
                  <c:v>16.3</c:v>
                </c:pt>
                <c:pt idx="2">
                  <c:v>16.399999999999999</c:v>
                </c:pt>
                <c:pt idx="3">
                  <c:v>16.600000000000001</c:v>
                </c:pt>
              </c:numCache>
            </c:numRef>
          </c:val>
          <c:extLst>
            <c:ext xmlns:c16="http://schemas.microsoft.com/office/drawing/2014/chart" uri="{C3380CC4-5D6E-409C-BE32-E72D297353CC}">
              <c16:uniqueId val="{00000001-9E78-4D86-98B7-702568CCA3BC}"/>
            </c:ext>
          </c:extLst>
        </c:ser>
        <c:ser>
          <c:idx val="2"/>
          <c:order val="2"/>
          <c:tx>
            <c:strRef>
              <c:f>'６、居場所'!$E$47</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'６、居場所'!$E$48:$E$51</c:f>
              <c:numCache>
                <c:formatCode>0.0</c:formatCode>
                <c:ptCount val="4"/>
                <c:pt idx="0">
                  <c:v>28.6</c:v>
                </c:pt>
                <c:pt idx="1">
                  <c:v>27.8</c:v>
                </c:pt>
                <c:pt idx="2">
                  <c:v>27.5</c:v>
                </c:pt>
                <c:pt idx="3">
                  <c:v>26.1</c:v>
                </c:pt>
              </c:numCache>
            </c:numRef>
          </c:val>
          <c:extLst>
            <c:ext xmlns:c16="http://schemas.microsoft.com/office/drawing/2014/chart" uri="{C3380CC4-5D6E-409C-BE32-E72D297353CC}">
              <c16:uniqueId val="{00000002-9E78-4D86-98B7-702568CCA3BC}"/>
            </c:ext>
          </c:extLst>
        </c:ser>
        <c:ser>
          <c:idx val="3"/>
          <c:order val="3"/>
          <c:tx>
            <c:strRef>
              <c:f>'６、居場所'!$F$47</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'６、居場所'!$F$48:$F$51</c:f>
              <c:numCache>
                <c:formatCode>0.0</c:formatCode>
                <c:ptCount val="4"/>
                <c:pt idx="0">
                  <c:v>50.9</c:v>
                </c:pt>
                <c:pt idx="1">
                  <c:v>49.3</c:v>
                </c:pt>
                <c:pt idx="2">
                  <c:v>48.7</c:v>
                </c:pt>
                <c:pt idx="3">
                  <c:v>49.3</c:v>
                </c:pt>
              </c:numCache>
            </c:numRef>
          </c:val>
          <c:extLst>
            <c:ext xmlns:c16="http://schemas.microsoft.com/office/drawing/2014/chart" uri="{C3380CC4-5D6E-409C-BE32-E72D297353CC}">
              <c16:uniqueId val="{00000003-9E78-4D86-98B7-702568CCA3BC}"/>
            </c:ext>
          </c:extLst>
        </c:ser>
        <c:ser>
          <c:idx val="4"/>
          <c:order val="4"/>
          <c:tx>
            <c:strRef>
              <c:f>'６、居場所'!$G$47</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'６、居場所'!$G$48:$G$51</c:f>
              <c:numCache>
                <c:formatCode>0.0</c:formatCode>
                <c:ptCount val="4"/>
                <c:pt idx="0">
                  <c:v>1.2</c:v>
                </c:pt>
                <c:pt idx="1">
                  <c:v>1.3</c:v>
                </c:pt>
                <c:pt idx="2">
                  <c:v>1.7</c:v>
                </c:pt>
                <c:pt idx="3">
                  <c:v>1.8</c:v>
                </c:pt>
              </c:numCache>
            </c:numRef>
          </c:val>
          <c:extLst>
            <c:ext xmlns:c16="http://schemas.microsoft.com/office/drawing/2014/chart" uri="{C3380CC4-5D6E-409C-BE32-E72D297353CC}">
              <c16:uniqueId val="{00000005-9E78-4D86-98B7-702568CCA3BC}"/>
            </c:ext>
          </c:extLst>
        </c:ser>
        <c:dLbls>
          <c:dLblPos val="ctr"/>
          <c:showLegendKey val="0"/>
          <c:showVal val="1"/>
          <c:showCatName val="0"/>
          <c:showSerName val="0"/>
          <c:showPercent val="0"/>
          <c:showBubbleSize val="0"/>
        </c:dLbls>
        <c:gapWidth val="150"/>
        <c:overlap val="100"/>
        <c:axId val="921466880"/>
        <c:axId val="921459392"/>
      </c:barChart>
      <c:catAx>
        <c:axId val="921466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1459392"/>
        <c:crosses val="autoZero"/>
        <c:auto val="1"/>
        <c:lblAlgn val="ctr"/>
        <c:lblOffset val="100"/>
        <c:noMultiLvlLbl val="0"/>
      </c:catAx>
      <c:valAx>
        <c:axId val="9214593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146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(2)'!$B$34</c:f>
              <c:strCache>
                <c:ptCount val="1"/>
                <c:pt idx="0">
                  <c:v>現在利用している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(2)'!$B$35:$B$38</c:f>
              <c:numCache>
                <c:formatCode>0.0</c:formatCode>
                <c:ptCount val="4"/>
                <c:pt idx="0">
                  <c:v>10.8</c:v>
                </c:pt>
                <c:pt idx="1">
                  <c:v>51.1</c:v>
                </c:pt>
                <c:pt idx="2">
                  <c:v>68.5</c:v>
                </c:pt>
                <c:pt idx="3">
                  <c:v>76</c:v>
                </c:pt>
              </c:numCache>
            </c:numRef>
          </c:val>
          <c:extLst>
            <c:ext xmlns:c16="http://schemas.microsoft.com/office/drawing/2014/chart" uri="{C3380CC4-5D6E-409C-BE32-E72D297353CC}">
              <c16:uniqueId val="{00000000-FEC5-45C2-90F1-F93A6D09D883}"/>
            </c:ext>
          </c:extLst>
        </c:ser>
        <c:ser>
          <c:idx val="1"/>
          <c:order val="1"/>
          <c:tx>
            <c:strRef>
              <c:f>'１、H28家計・収入・就業 (2)'!$C$34</c:f>
              <c:strCache>
                <c:ptCount val="1"/>
                <c:pt idx="0">
                  <c:v>現在利用していないが、以前利用したことがある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(2)'!$C$35:$C$38</c:f>
              <c:numCache>
                <c:formatCode>0.0</c:formatCode>
                <c:ptCount val="4"/>
                <c:pt idx="0">
                  <c:v>9.1</c:v>
                </c:pt>
                <c:pt idx="1">
                  <c:v>6.9</c:v>
                </c:pt>
                <c:pt idx="2">
                  <c:v>4</c:v>
                </c:pt>
                <c:pt idx="3">
                  <c:v>2.9</c:v>
                </c:pt>
              </c:numCache>
            </c:numRef>
          </c:val>
          <c:extLst>
            <c:ext xmlns:c16="http://schemas.microsoft.com/office/drawing/2014/chart" uri="{C3380CC4-5D6E-409C-BE32-E72D297353CC}">
              <c16:uniqueId val="{00000001-FEC5-45C2-90F1-F93A6D09D883}"/>
            </c:ext>
          </c:extLst>
        </c:ser>
        <c:ser>
          <c:idx val="2"/>
          <c:order val="2"/>
          <c:tx>
            <c:strRef>
              <c:f>'１、H28家計・収入・就業 (2)'!$D$34</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(2)'!$D$35:$D$38</c:f>
              <c:numCache>
                <c:formatCode>0.0</c:formatCode>
                <c:ptCount val="4"/>
                <c:pt idx="0">
                  <c:v>54</c:v>
                </c:pt>
                <c:pt idx="1">
                  <c:v>23.5</c:v>
                </c:pt>
                <c:pt idx="2">
                  <c:v>14.4</c:v>
                </c:pt>
                <c:pt idx="3">
                  <c:v>10.1</c:v>
                </c:pt>
              </c:numCache>
            </c:numRef>
          </c:val>
          <c:extLst>
            <c:ext xmlns:c16="http://schemas.microsoft.com/office/drawing/2014/chart" uri="{C3380CC4-5D6E-409C-BE32-E72D297353CC}">
              <c16:uniqueId val="{00000002-FEC5-45C2-90F1-F93A6D09D883}"/>
            </c:ext>
          </c:extLst>
        </c:ser>
        <c:ser>
          <c:idx val="3"/>
          <c:order val="3"/>
          <c:tx>
            <c:strRef>
              <c:f>'１、H28家計・収入・就業 (2)'!$E$34</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(2)'!$E$35:$E$38</c:f>
              <c:numCache>
                <c:formatCode>0.0</c:formatCode>
                <c:ptCount val="4"/>
                <c:pt idx="0">
                  <c:v>26</c:v>
                </c:pt>
                <c:pt idx="1">
                  <c:v>18.5</c:v>
                </c:pt>
                <c:pt idx="2">
                  <c:v>13.1</c:v>
                </c:pt>
                <c:pt idx="3">
                  <c:v>10.9</c:v>
                </c:pt>
              </c:numCache>
            </c:numRef>
          </c:val>
          <c:extLst>
            <c:ext xmlns:c16="http://schemas.microsoft.com/office/drawing/2014/chart" uri="{C3380CC4-5D6E-409C-BE32-E72D297353CC}">
              <c16:uniqueId val="{00000003-FEC5-45C2-90F1-F93A6D09D883}"/>
            </c:ext>
          </c:extLst>
        </c:ser>
        <c:dLbls>
          <c:dLblPos val="ctr"/>
          <c:showLegendKey val="0"/>
          <c:showVal val="1"/>
          <c:showCatName val="0"/>
          <c:showSerName val="0"/>
          <c:showPercent val="0"/>
          <c:showBubbleSize val="0"/>
        </c:dLbls>
        <c:gapWidth val="150"/>
        <c:overlap val="100"/>
        <c:axId val="2106074703"/>
        <c:axId val="2106067631"/>
      </c:barChart>
      <c:catAx>
        <c:axId val="2106074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106067631"/>
        <c:crosses val="autoZero"/>
        <c:auto val="1"/>
        <c:lblAlgn val="ctr"/>
        <c:lblOffset val="100"/>
        <c:noMultiLvlLbl val="0"/>
      </c:catAx>
      <c:valAx>
        <c:axId val="210606763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10607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何でも相談できる場所</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'６、居場所'!$C$56</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'６、居場所'!$C$57:$C$60</c:f>
              <c:numCache>
                <c:formatCode>0.0</c:formatCode>
                <c:ptCount val="4"/>
                <c:pt idx="0">
                  <c:v>2.7</c:v>
                </c:pt>
                <c:pt idx="1">
                  <c:v>3.3</c:v>
                </c:pt>
                <c:pt idx="2">
                  <c:v>3.8</c:v>
                </c:pt>
                <c:pt idx="3">
                  <c:v>3.9</c:v>
                </c:pt>
              </c:numCache>
            </c:numRef>
          </c:val>
          <c:extLst>
            <c:ext xmlns:c16="http://schemas.microsoft.com/office/drawing/2014/chart" uri="{C3380CC4-5D6E-409C-BE32-E72D297353CC}">
              <c16:uniqueId val="{00000000-4BD6-4340-BAF1-D8E779049CBD}"/>
            </c:ext>
          </c:extLst>
        </c:ser>
        <c:ser>
          <c:idx val="1"/>
          <c:order val="1"/>
          <c:tx>
            <c:strRef>
              <c:f>'６、居場所'!$D$56</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'６、居場所'!$D$57:$D$60</c:f>
              <c:numCache>
                <c:formatCode>0.0</c:formatCode>
                <c:ptCount val="4"/>
                <c:pt idx="0">
                  <c:v>13.2</c:v>
                </c:pt>
                <c:pt idx="1">
                  <c:v>12.7</c:v>
                </c:pt>
                <c:pt idx="2">
                  <c:v>11.9</c:v>
                </c:pt>
                <c:pt idx="3">
                  <c:v>12.7</c:v>
                </c:pt>
              </c:numCache>
            </c:numRef>
          </c:val>
          <c:extLst>
            <c:ext xmlns:c16="http://schemas.microsoft.com/office/drawing/2014/chart" uri="{C3380CC4-5D6E-409C-BE32-E72D297353CC}">
              <c16:uniqueId val="{00000001-4BD6-4340-BAF1-D8E779049CBD}"/>
            </c:ext>
          </c:extLst>
        </c:ser>
        <c:ser>
          <c:idx val="2"/>
          <c:order val="2"/>
          <c:tx>
            <c:strRef>
              <c:f>'６、居場所'!$E$56</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'６、居場所'!$E$57:$E$60</c:f>
              <c:numCache>
                <c:formatCode>0.0</c:formatCode>
                <c:ptCount val="4"/>
                <c:pt idx="0">
                  <c:v>27.8</c:v>
                </c:pt>
                <c:pt idx="1">
                  <c:v>27.8</c:v>
                </c:pt>
                <c:pt idx="2">
                  <c:v>29.8</c:v>
                </c:pt>
                <c:pt idx="3">
                  <c:v>27.3</c:v>
                </c:pt>
              </c:numCache>
            </c:numRef>
          </c:val>
          <c:extLst>
            <c:ext xmlns:c16="http://schemas.microsoft.com/office/drawing/2014/chart" uri="{C3380CC4-5D6E-409C-BE32-E72D297353CC}">
              <c16:uniqueId val="{00000002-4BD6-4340-BAF1-D8E779049CBD}"/>
            </c:ext>
          </c:extLst>
        </c:ser>
        <c:ser>
          <c:idx val="3"/>
          <c:order val="3"/>
          <c:tx>
            <c:strRef>
              <c:f>'６、居場所'!$F$56</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'６、居場所'!$F$57:$F$60</c:f>
              <c:numCache>
                <c:formatCode>0.0</c:formatCode>
                <c:ptCount val="4"/>
                <c:pt idx="0">
                  <c:v>55.1</c:v>
                </c:pt>
                <c:pt idx="1">
                  <c:v>54.9</c:v>
                </c:pt>
                <c:pt idx="2">
                  <c:v>52.7</c:v>
                </c:pt>
                <c:pt idx="3">
                  <c:v>54.2</c:v>
                </c:pt>
              </c:numCache>
            </c:numRef>
          </c:val>
          <c:extLst>
            <c:ext xmlns:c16="http://schemas.microsoft.com/office/drawing/2014/chart" uri="{C3380CC4-5D6E-409C-BE32-E72D297353CC}">
              <c16:uniqueId val="{00000003-4BD6-4340-BAF1-D8E779049CBD}"/>
            </c:ext>
          </c:extLst>
        </c:ser>
        <c:ser>
          <c:idx val="4"/>
          <c:order val="4"/>
          <c:tx>
            <c:strRef>
              <c:f>'６、居場所'!$G$56</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'６、居場所'!$G$57:$G$60</c:f>
              <c:numCache>
                <c:formatCode>0.0</c:formatCode>
                <c:ptCount val="4"/>
                <c:pt idx="0">
                  <c:v>1.2</c:v>
                </c:pt>
                <c:pt idx="1">
                  <c:v>1.3</c:v>
                </c:pt>
                <c:pt idx="2">
                  <c:v>1.8</c:v>
                </c:pt>
                <c:pt idx="3">
                  <c:v>1.9</c:v>
                </c:pt>
              </c:numCache>
            </c:numRef>
          </c:val>
          <c:extLst>
            <c:ext xmlns:c16="http://schemas.microsoft.com/office/drawing/2014/chart" uri="{C3380CC4-5D6E-409C-BE32-E72D297353CC}">
              <c16:uniqueId val="{00000005-4BD6-4340-BAF1-D8E779049CBD}"/>
            </c:ext>
          </c:extLst>
        </c:ser>
        <c:dLbls>
          <c:dLblPos val="ctr"/>
          <c:showLegendKey val="0"/>
          <c:showVal val="1"/>
          <c:showCatName val="0"/>
          <c:showSerName val="0"/>
          <c:showPercent val="0"/>
          <c:showBubbleSize val="0"/>
        </c:dLbls>
        <c:gapWidth val="150"/>
        <c:overlap val="100"/>
        <c:axId val="1134332304"/>
        <c:axId val="1134316080"/>
      </c:barChart>
      <c:catAx>
        <c:axId val="1134332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34316080"/>
        <c:crosses val="autoZero"/>
        <c:auto val="1"/>
        <c:lblAlgn val="ctr"/>
        <c:lblOffset val="100"/>
        <c:noMultiLvlLbl val="0"/>
      </c:catAx>
      <c:valAx>
        <c:axId val="1134316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3433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居場所の利用状況（保護者）</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'６、居場所'!$C$4</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'６、居場所'!$B$5:$B$8</c:f>
              <c:strCache>
                <c:ptCount val="4"/>
                <c:pt idx="0">
                  <c:v>中央値以上</c:v>
                </c:pt>
                <c:pt idx="1">
                  <c:v>困窮度Ⅲ</c:v>
                </c:pt>
                <c:pt idx="2">
                  <c:v>困窮度Ⅱ</c:v>
                </c:pt>
                <c:pt idx="3">
                  <c:v>困窮度Ⅰ</c:v>
                </c:pt>
              </c:strCache>
            </c:strRef>
          </c:cat>
          <c:val>
            <c:numRef>
              <c:f>'６、居場所'!$C$5:$C$8</c:f>
              <c:numCache>
                <c:formatCode>0.0</c:formatCode>
                <c:ptCount val="4"/>
                <c:pt idx="0">
                  <c:v>16.5</c:v>
                </c:pt>
                <c:pt idx="1">
                  <c:v>18.2</c:v>
                </c:pt>
                <c:pt idx="2">
                  <c:v>20.100000000000001</c:v>
                </c:pt>
                <c:pt idx="3">
                  <c:v>19.399999999999999</c:v>
                </c:pt>
              </c:numCache>
            </c:numRef>
          </c:val>
          <c:extLst>
            <c:ext xmlns:c16="http://schemas.microsoft.com/office/drawing/2014/chart" uri="{C3380CC4-5D6E-409C-BE32-E72D297353CC}">
              <c16:uniqueId val="{00000000-35E4-4B60-A857-1BE95253B3CC}"/>
            </c:ext>
          </c:extLst>
        </c:ser>
        <c:ser>
          <c:idx val="1"/>
          <c:order val="1"/>
          <c:tx>
            <c:strRef>
              <c:f>'６、居場所'!$D$4</c:f>
              <c:strCache>
                <c:ptCount val="1"/>
                <c:pt idx="0">
                  <c:v>利用したことがない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'６、居場所'!$B$5:$B$8</c:f>
              <c:strCache>
                <c:ptCount val="4"/>
                <c:pt idx="0">
                  <c:v>中央値以上</c:v>
                </c:pt>
                <c:pt idx="1">
                  <c:v>困窮度Ⅲ</c:v>
                </c:pt>
                <c:pt idx="2">
                  <c:v>困窮度Ⅱ</c:v>
                </c:pt>
                <c:pt idx="3">
                  <c:v>困窮度Ⅰ</c:v>
                </c:pt>
              </c:strCache>
            </c:strRef>
          </c:cat>
          <c:val>
            <c:numRef>
              <c:f>'６、居場所'!$D$5:$D$8</c:f>
              <c:numCache>
                <c:formatCode>0.0</c:formatCode>
                <c:ptCount val="4"/>
                <c:pt idx="0">
                  <c:v>82.9</c:v>
                </c:pt>
                <c:pt idx="1">
                  <c:v>80.900000000000006</c:v>
                </c:pt>
                <c:pt idx="2">
                  <c:v>79.3</c:v>
                </c:pt>
                <c:pt idx="3">
                  <c:v>79.599999999999994</c:v>
                </c:pt>
              </c:numCache>
            </c:numRef>
          </c:val>
          <c:extLst>
            <c:ext xmlns:c16="http://schemas.microsoft.com/office/drawing/2014/chart" uri="{C3380CC4-5D6E-409C-BE32-E72D297353CC}">
              <c16:uniqueId val="{00000001-35E4-4B60-A857-1BE95253B3CC}"/>
            </c:ext>
          </c:extLst>
        </c:ser>
        <c:ser>
          <c:idx val="2"/>
          <c:order val="2"/>
          <c:tx>
            <c:strRef>
              <c:f>'６、居場所'!$E$4</c:f>
              <c:strCache>
                <c:ptCount val="1"/>
                <c:pt idx="0">
                  <c:v>  無回答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'６、居場所'!$B$5:$B$8</c:f>
              <c:strCache>
                <c:ptCount val="4"/>
                <c:pt idx="0">
                  <c:v>中央値以上</c:v>
                </c:pt>
                <c:pt idx="1">
                  <c:v>困窮度Ⅲ</c:v>
                </c:pt>
                <c:pt idx="2">
                  <c:v>困窮度Ⅱ</c:v>
                </c:pt>
                <c:pt idx="3">
                  <c:v>困窮度Ⅰ</c:v>
                </c:pt>
              </c:strCache>
            </c:strRef>
          </c:cat>
          <c:val>
            <c:numRef>
              <c:f>'６、居場所'!$E$5:$E$8</c:f>
              <c:numCache>
                <c:formatCode>0.0</c:formatCode>
                <c:ptCount val="4"/>
                <c:pt idx="0">
                  <c:v>0.6</c:v>
                </c:pt>
                <c:pt idx="1">
                  <c:v>0.9</c:v>
                </c:pt>
                <c:pt idx="2">
                  <c:v>0.6</c:v>
                </c:pt>
                <c:pt idx="3">
                  <c:v>1</c:v>
                </c:pt>
              </c:numCache>
            </c:numRef>
          </c:val>
          <c:extLst>
            <c:ext xmlns:c16="http://schemas.microsoft.com/office/drawing/2014/chart" uri="{C3380CC4-5D6E-409C-BE32-E72D297353CC}">
              <c16:uniqueId val="{00000002-35E4-4B60-A857-1BE95253B3CC}"/>
            </c:ext>
          </c:extLst>
        </c:ser>
        <c:dLbls>
          <c:dLblPos val="ctr"/>
          <c:showLegendKey val="0"/>
          <c:showVal val="1"/>
          <c:showCatName val="0"/>
          <c:showSerName val="0"/>
          <c:showPercent val="0"/>
          <c:showBubbleSize val="0"/>
        </c:dLbls>
        <c:gapWidth val="150"/>
        <c:overlap val="100"/>
        <c:axId val="319917648"/>
        <c:axId val="319918480"/>
      </c:barChart>
      <c:catAx>
        <c:axId val="319917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9918480"/>
        <c:crosses val="autoZero"/>
        <c:auto val="1"/>
        <c:lblAlgn val="ctr"/>
        <c:lblOffset val="100"/>
        <c:noMultiLvlLbl val="0"/>
      </c:catAx>
      <c:valAx>
        <c:axId val="3199184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991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保護者の居場所の利用状況</a:t>
            </a:r>
            <a:r>
              <a:rPr lang="en-US" altLang="ja-JP" sz="1200"/>
              <a:t>×</a:t>
            </a:r>
            <a:r>
              <a:rPr lang="ja-JP" altLang="en-US" sz="1200"/>
              <a:t>保護者の相談先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'６、居場所'!$B$85</c:f>
              <c:strCache>
                <c:ptCount val="1"/>
                <c:pt idx="0">
                  <c:v>利用したことがある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'６、居場所'!$C$84:$Q$84</c:f>
              <c:strCache>
                <c:ptCount val="15"/>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strCache>
            </c:strRef>
          </c:cat>
          <c:val>
            <c:numRef>
              <c:f>'６、居場所'!$C$85:$Q$85</c:f>
              <c:numCache>
                <c:formatCode>0.0</c:formatCode>
                <c:ptCount val="15"/>
                <c:pt idx="0">
                  <c:v>73.3</c:v>
                </c:pt>
                <c:pt idx="1">
                  <c:v>65</c:v>
                </c:pt>
                <c:pt idx="2">
                  <c:v>21.8</c:v>
                </c:pt>
                <c:pt idx="3">
                  <c:v>37.299999999999997</c:v>
                </c:pt>
                <c:pt idx="4">
                  <c:v>59.3</c:v>
                </c:pt>
                <c:pt idx="5">
                  <c:v>22.8</c:v>
                </c:pt>
                <c:pt idx="6">
                  <c:v>13.3</c:v>
                </c:pt>
                <c:pt idx="7">
                  <c:v>5.3</c:v>
                </c:pt>
                <c:pt idx="8">
                  <c:v>3.2</c:v>
                </c:pt>
                <c:pt idx="9">
                  <c:v>0.7</c:v>
                </c:pt>
                <c:pt idx="10">
                  <c:v>1.8</c:v>
                </c:pt>
                <c:pt idx="11">
                  <c:v>6.7</c:v>
                </c:pt>
                <c:pt idx="12">
                  <c:v>2.2000000000000002</c:v>
                </c:pt>
                <c:pt idx="13">
                  <c:v>2.4</c:v>
                </c:pt>
                <c:pt idx="14">
                  <c:v>2.4</c:v>
                </c:pt>
              </c:numCache>
            </c:numRef>
          </c:val>
          <c:extLst>
            <c:ext xmlns:c16="http://schemas.microsoft.com/office/drawing/2014/chart" uri="{C3380CC4-5D6E-409C-BE32-E72D297353CC}">
              <c16:uniqueId val="{00000000-10EF-4C0D-8B6D-6F2B803D5B4F}"/>
            </c:ext>
          </c:extLst>
        </c:ser>
        <c:ser>
          <c:idx val="1"/>
          <c:order val="1"/>
          <c:tx>
            <c:strRef>
              <c:f>'６、居場所'!$B$86</c:f>
              <c:strCache>
                <c:ptCount val="1"/>
                <c:pt idx="0">
                  <c:v>利用したことがない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'６、居場所'!$C$84:$Q$84</c:f>
              <c:strCache>
                <c:ptCount val="15"/>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strCache>
            </c:strRef>
          </c:cat>
          <c:val>
            <c:numRef>
              <c:f>'６、居場所'!$C$86:$Q$86</c:f>
              <c:numCache>
                <c:formatCode>0.0</c:formatCode>
                <c:ptCount val="15"/>
                <c:pt idx="0">
                  <c:v>74.8</c:v>
                </c:pt>
                <c:pt idx="1">
                  <c:v>66.599999999999994</c:v>
                </c:pt>
                <c:pt idx="2">
                  <c:v>20.100000000000001</c:v>
                </c:pt>
                <c:pt idx="3">
                  <c:v>36.700000000000003</c:v>
                </c:pt>
                <c:pt idx="4">
                  <c:v>56.2</c:v>
                </c:pt>
                <c:pt idx="5">
                  <c:v>20.2</c:v>
                </c:pt>
                <c:pt idx="6">
                  <c:v>8.5</c:v>
                </c:pt>
                <c:pt idx="7">
                  <c:v>2.7</c:v>
                </c:pt>
                <c:pt idx="8">
                  <c:v>0.7</c:v>
                </c:pt>
                <c:pt idx="9">
                  <c:v>0.2</c:v>
                </c:pt>
                <c:pt idx="10">
                  <c:v>0.7</c:v>
                </c:pt>
                <c:pt idx="11">
                  <c:v>3.7</c:v>
                </c:pt>
                <c:pt idx="12">
                  <c:v>1.5</c:v>
                </c:pt>
                <c:pt idx="13">
                  <c:v>1.6</c:v>
                </c:pt>
                <c:pt idx="14">
                  <c:v>2.5</c:v>
                </c:pt>
              </c:numCache>
            </c:numRef>
          </c:val>
          <c:extLst>
            <c:ext xmlns:c16="http://schemas.microsoft.com/office/drawing/2014/chart" uri="{C3380CC4-5D6E-409C-BE32-E72D297353CC}">
              <c16:uniqueId val="{00000001-10EF-4C0D-8B6D-6F2B803D5B4F}"/>
            </c:ext>
          </c:extLst>
        </c:ser>
        <c:dLbls>
          <c:dLblPos val="outEnd"/>
          <c:showLegendKey val="0"/>
          <c:showVal val="1"/>
          <c:showCatName val="0"/>
          <c:showSerName val="0"/>
          <c:showPercent val="0"/>
          <c:showBubbleSize val="0"/>
        </c:dLbls>
        <c:gapWidth val="182"/>
        <c:axId val="1359173487"/>
        <c:axId val="1359171407"/>
      </c:barChart>
      <c:catAx>
        <c:axId val="13591734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71407"/>
        <c:crosses val="autoZero"/>
        <c:auto val="1"/>
        <c:lblAlgn val="ctr"/>
        <c:lblOffset val="100"/>
        <c:noMultiLvlLbl val="0"/>
      </c:catAx>
      <c:valAx>
        <c:axId val="135917140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73487"/>
        <c:crosses val="autoZero"/>
        <c:crossBetween val="between"/>
      </c:valAx>
      <c:spPr>
        <a:noFill/>
        <a:ln>
          <a:noFill/>
        </a:ln>
        <a:effectLst/>
      </c:spPr>
    </c:plotArea>
    <c:legend>
      <c:legendPos val="b"/>
      <c:layout>
        <c:manualLayout>
          <c:xMode val="edge"/>
          <c:yMode val="edge"/>
          <c:x val="0.32352738074974341"/>
          <c:y val="0.92522917672951399"/>
          <c:w val="0.35294511109367055"/>
          <c:h val="4.22346940766311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お世話している人の有無</a:t>
            </a:r>
          </a:p>
        </c:rich>
      </c:tx>
      <c:layout>
        <c:manualLayout>
          <c:xMode val="edge"/>
          <c:yMode val="edge"/>
          <c:x val="0.41346676968552315"/>
          <c:y val="3.457577430676933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'７、お世話'!$C$3</c:f>
              <c:strCache>
                <c:ptCount val="1"/>
                <c:pt idx="0">
                  <c:v>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'７、お世話'!$B$4:$B$7</c:f>
              <c:strCache>
                <c:ptCount val="4"/>
                <c:pt idx="0">
                  <c:v>中央値以上</c:v>
                </c:pt>
                <c:pt idx="1">
                  <c:v>困窮度Ⅲ</c:v>
                </c:pt>
                <c:pt idx="2">
                  <c:v>困窮度Ⅱ</c:v>
                </c:pt>
                <c:pt idx="3">
                  <c:v>困窮度Ⅰ</c:v>
                </c:pt>
              </c:strCache>
            </c:strRef>
          </c:cat>
          <c:val>
            <c:numRef>
              <c:f>'７、お世話'!$C$4:$C$7</c:f>
              <c:numCache>
                <c:formatCode>0.0</c:formatCode>
                <c:ptCount val="4"/>
                <c:pt idx="0">
                  <c:v>18.2</c:v>
                </c:pt>
                <c:pt idx="1">
                  <c:v>22.6</c:v>
                </c:pt>
                <c:pt idx="2">
                  <c:v>24.1</c:v>
                </c:pt>
                <c:pt idx="3">
                  <c:v>25.3</c:v>
                </c:pt>
              </c:numCache>
            </c:numRef>
          </c:val>
          <c:extLst>
            <c:ext xmlns:c16="http://schemas.microsoft.com/office/drawing/2014/chart" uri="{C3380CC4-5D6E-409C-BE32-E72D297353CC}">
              <c16:uniqueId val="{00000000-15D8-497E-B5CC-72D8A795E0E1}"/>
            </c:ext>
          </c:extLst>
        </c:ser>
        <c:ser>
          <c:idx val="1"/>
          <c:order val="1"/>
          <c:tx>
            <c:strRef>
              <c:f>'７、お世話'!$D$3</c:f>
              <c:strCache>
                <c:ptCount val="1"/>
                <c:pt idx="0">
                  <c:v>いない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'７、お世話'!$B$4:$B$7</c:f>
              <c:strCache>
                <c:ptCount val="4"/>
                <c:pt idx="0">
                  <c:v>中央値以上</c:v>
                </c:pt>
                <c:pt idx="1">
                  <c:v>困窮度Ⅲ</c:v>
                </c:pt>
                <c:pt idx="2">
                  <c:v>困窮度Ⅱ</c:v>
                </c:pt>
                <c:pt idx="3">
                  <c:v>困窮度Ⅰ</c:v>
                </c:pt>
              </c:strCache>
            </c:strRef>
          </c:cat>
          <c:val>
            <c:numRef>
              <c:f>'７、お世話'!$D$4:$D$7</c:f>
              <c:numCache>
                <c:formatCode>0.0</c:formatCode>
                <c:ptCount val="4"/>
                <c:pt idx="0">
                  <c:v>80.2</c:v>
                </c:pt>
                <c:pt idx="1">
                  <c:v>75.7</c:v>
                </c:pt>
                <c:pt idx="2">
                  <c:v>73.900000000000006</c:v>
                </c:pt>
                <c:pt idx="3">
                  <c:v>72.7</c:v>
                </c:pt>
              </c:numCache>
            </c:numRef>
          </c:val>
          <c:extLst>
            <c:ext xmlns:c16="http://schemas.microsoft.com/office/drawing/2014/chart" uri="{C3380CC4-5D6E-409C-BE32-E72D297353CC}">
              <c16:uniqueId val="{00000001-15D8-497E-B5CC-72D8A795E0E1}"/>
            </c:ext>
          </c:extLst>
        </c:ser>
        <c:ser>
          <c:idx val="2"/>
          <c:order val="2"/>
          <c:tx>
            <c:strRef>
              <c:f>'７、お世話'!$E$3</c:f>
              <c:strCache>
                <c:ptCount val="1"/>
                <c:pt idx="0">
                  <c:v>無回答</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'７、お世話'!$B$4:$B$7</c:f>
              <c:strCache>
                <c:ptCount val="4"/>
                <c:pt idx="0">
                  <c:v>中央値以上</c:v>
                </c:pt>
                <c:pt idx="1">
                  <c:v>困窮度Ⅲ</c:v>
                </c:pt>
                <c:pt idx="2">
                  <c:v>困窮度Ⅱ</c:v>
                </c:pt>
                <c:pt idx="3">
                  <c:v>困窮度Ⅰ</c:v>
                </c:pt>
              </c:strCache>
            </c:strRef>
          </c:cat>
          <c:val>
            <c:numRef>
              <c:f>'７、お世話'!$E$4:$E$7</c:f>
              <c:numCache>
                <c:formatCode>0.0</c:formatCode>
                <c:ptCount val="4"/>
                <c:pt idx="0">
                  <c:v>1.6</c:v>
                </c:pt>
                <c:pt idx="1">
                  <c:v>1.7</c:v>
                </c:pt>
                <c:pt idx="2">
                  <c:v>2</c:v>
                </c:pt>
                <c:pt idx="3">
                  <c:v>2.1</c:v>
                </c:pt>
              </c:numCache>
            </c:numRef>
          </c:val>
          <c:extLst>
            <c:ext xmlns:c16="http://schemas.microsoft.com/office/drawing/2014/chart" uri="{C3380CC4-5D6E-409C-BE32-E72D297353CC}">
              <c16:uniqueId val="{00000002-15D8-497E-B5CC-72D8A795E0E1}"/>
            </c:ext>
          </c:extLst>
        </c:ser>
        <c:dLbls>
          <c:dLblPos val="ctr"/>
          <c:showLegendKey val="0"/>
          <c:showVal val="1"/>
          <c:showCatName val="0"/>
          <c:showSerName val="0"/>
          <c:showPercent val="0"/>
          <c:showBubbleSize val="0"/>
        </c:dLbls>
        <c:gapWidth val="150"/>
        <c:overlap val="100"/>
        <c:axId val="1307211263"/>
        <c:axId val="1307215839"/>
      </c:barChart>
      <c:catAx>
        <c:axId val="13072112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7215839"/>
        <c:crosses val="autoZero"/>
        <c:auto val="1"/>
        <c:lblAlgn val="ctr"/>
        <c:lblOffset val="100"/>
        <c:noMultiLvlLbl val="0"/>
      </c:catAx>
      <c:valAx>
        <c:axId val="13072158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7211263"/>
        <c:crosses val="autoZero"/>
        <c:crossBetween val="between"/>
      </c:valAx>
      <c:spPr>
        <a:noFill/>
        <a:ln>
          <a:noFill/>
        </a:ln>
        <a:effectLst/>
      </c:spPr>
    </c:plotArea>
    <c:legend>
      <c:legendPos val="b"/>
      <c:layout>
        <c:manualLayout>
          <c:xMode val="edge"/>
          <c:yMode val="edge"/>
          <c:x val="0.45108060383863074"/>
          <c:y val="0.9292598715196897"/>
          <c:w val="0.12456132820259029"/>
          <c:h val="4.999466389624871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お世話している人の有無</a:t>
            </a:r>
            <a:r>
              <a:rPr lang="en-US" altLang="ja-JP" dirty="0"/>
              <a:t>×</a:t>
            </a:r>
            <a:r>
              <a:rPr lang="ja-JP" altLang="en-US" dirty="0"/>
              <a:t>学校の行事等の状況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'７、お世話'!$B$29</c:f>
              <c:strCache>
                <c:ptCount val="1"/>
                <c:pt idx="0">
                  <c:v>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'７、お世話'!$C$28:$N$28</c:f>
              <c:strCache>
                <c:ptCount val="12"/>
                <c:pt idx="0">
                  <c:v>授業中に寝てしまうことが多い            </c:v>
                </c:pt>
                <c:pt idx="1">
                  <c:v>宿題ができていないことが多い            </c:v>
                </c:pt>
                <c:pt idx="2">
                  <c:v>持ち物の忘れ物が多い</c:v>
                </c:pt>
                <c:pt idx="3">
                  <c:v>習いごとを休むことが多い                </c:v>
                </c:pt>
                <c:pt idx="4">
                  <c:v>提出物を出すのが遅れることが多い        </c:v>
                </c:pt>
                <c:pt idx="5">
                  <c:v>修学旅行などの宿泊行事を欠席する        </c:v>
                </c:pt>
                <c:pt idx="6">
                  <c:v>運動会や遠足などの学校行事を欠席する    </c:v>
                </c:pt>
                <c:pt idx="7">
                  <c:v>保健室で過ごすことが多い                </c:v>
                </c:pt>
                <c:pt idx="8">
                  <c:v>学校ではひとりで過ごすことが多い        </c:v>
                </c:pt>
                <c:pt idx="9">
                  <c:v>ともだちと遊んだり、おしゃべりしたりする時間が少ない        </c:v>
                </c:pt>
                <c:pt idx="10">
                  <c:v>特にない            </c:v>
                </c:pt>
                <c:pt idx="11">
                  <c:v>  無回答            </c:v>
                </c:pt>
              </c:strCache>
            </c:strRef>
          </c:cat>
          <c:val>
            <c:numRef>
              <c:f>'７、お世話'!$C$29:$N$29</c:f>
              <c:numCache>
                <c:formatCode>0.0</c:formatCode>
                <c:ptCount val="12"/>
                <c:pt idx="0">
                  <c:v>9.8000000000000007</c:v>
                </c:pt>
                <c:pt idx="1">
                  <c:v>11.6</c:v>
                </c:pt>
                <c:pt idx="2">
                  <c:v>21.8</c:v>
                </c:pt>
                <c:pt idx="3">
                  <c:v>2.9</c:v>
                </c:pt>
                <c:pt idx="4">
                  <c:v>18.5</c:v>
                </c:pt>
                <c:pt idx="5">
                  <c:v>0.8</c:v>
                </c:pt>
                <c:pt idx="6">
                  <c:v>0.8</c:v>
                </c:pt>
                <c:pt idx="7">
                  <c:v>1.3</c:v>
                </c:pt>
                <c:pt idx="8">
                  <c:v>6.5</c:v>
                </c:pt>
                <c:pt idx="9">
                  <c:v>6.9</c:v>
                </c:pt>
                <c:pt idx="10">
                  <c:v>53.2</c:v>
                </c:pt>
                <c:pt idx="11">
                  <c:v>3.2</c:v>
                </c:pt>
              </c:numCache>
            </c:numRef>
          </c:val>
          <c:extLst>
            <c:ext xmlns:c16="http://schemas.microsoft.com/office/drawing/2014/chart" uri="{C3380CC4-5D6E-409C-BE32-E72D297353CC}">
              <c16:uniqueId val="{00000000-8465-43D3-B080-C92619BB2079}"/>
            </c:ext>
          </c:extLst>
        </c:ser>
        <c:ser>
          <c:idx val="1"/>
          <c:order val="1"/>
          <c:tx>
            <c:strRef>
              <c:f>'７、お世話'!$B$30</c:f>
              <c:strCache>
                <c:ptCount val="1"/>
                <c:pt idx="0">
                  <c:v>いない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'７、お世話'!$C$28:$N$28</c:f>
              <c:strCache>
                <c:ptCount val="12"/>
                <c:pt idx="0">
                  <c:v>授業中に寝てしまうことが多い            </c:v>
                </c:pt>
                <c:pt idx="1">
                  <c:v>宿題ができていないことが多い            </c:v>
                </c:pt>
                <c:pt idx="2">
                  <c:v>持ち物の忘れ物が多い</c:v>
                </c:pt>
                <c:pt idx="3">
                  <c:v>習いごとを休むことが多い                </c:v>
                </c:pt>
                <c:pt idx="4">
                  <c:v>提出物を出すのが遅れることが多い        </c:v>
                </c:pt>
                <c:pt idx="5">
                  <c:v>修学旅行などの宿泊行事を欠席する        </c:v>
                </c:pt>
                <c:pt idx="6">
                  <c:v>運動会や遠足などの学校行事を欠席する    </c:v>
                </c:pt>
                <c:pt idx="7">
                  <c:v>保健室で過ごすことが多い                </c:v>
                </c:pt>
                <c:pt idx="8">
                  <c:v>学校ではひとりで過ごすことが多い        </c:v>
                </c:pt>
                <c:pt idx="9">
                  <c:v>ともだちと遊んだり、おしゃべりしたりする時間が少ない        </c:v>
                </c:pt>
                <c:pt idx="10">
                  <c:v>特にない            </c:v>
                </c:pt>
                <c:pt idx="11">
                  <c:v>  無回答            </c:v>
                </c:pt>
              </c:strCache>
            </c:strRef>
          </c:cat>
          <c:val>
            <c:numRef>
              <c:f>'７、お世話'!$C$30:$N$30</c:f>
              <c:numCache>
                <c:formatCode>0.0</c:formatCode>
                <c:ptCount val="12"/>
                <c:pt idx="0">
                  <c:v>10</c:v>
                </c:pt>
                <c:pt idx="1">
                  <c:v>10</c:v>
                </c:pt>
                <c:pt idx="2">
                  <c:v>17.899999999999999</c:v>
                </c:pt>
                <c:pt idx="3">
                  <c:v>2.6</c:v>
                </c:pt>
                <c:pt idx="4">
                  <c:v>15.4</c:v>
                </c:pt>
                <c:pt idx="5">
                  <c:v>0.8</c:v>
                </c:pt>
                <c:pt idx="6">
                  <c:v>0.9</c:v>
                </c:pt>
                <c:pt idx="7">
                  <c:v>1</c:v>
                </c:pt>
                <c:pt idx="8">
                  <c:v>5.7</c:v>
                </c:pt>
                <c:pt idx="9">
                  <c:v>6.1</c:v>
                </c:pt>
                <c:pt idx="10">
                  <c:v>58.6</c:v>
                </c:pt>
                <c:pt idx="11">
                  <c:v>3.4</c:v>
                </c:pt>
              </c:numCache>
            </c:numRef>
          </c:val>
          <c:extLst>
            <c:ext xmlns:c16="http://schemas.microsoft.com/office/drawing/2014/chart" uri="{C3380CC4-5D6E-409C-BE32-E72D297353CC}">
              <c16:uniqueId val="{00000001-8465-43D3-B080-C92619BB2079}"/>
            </c:ext>
          </c:extLst>
        </c:ser>
        <c:dLbls>
          <c:dLblPos val="outEnd"/>
          <c:showLegendKey val="0"/>
          <c:showVal val="1"/>
          <c:showCatName val="0"/>
          <c:showSerName val="0"/>
          <c:showPercent val="0"/>
          <c:showBubbleSize val="0"/>
        </c:dLbls>
        <c:gapWidth val="182"/>
        <c:axId val="1349180639"/>
        <c:axId val="1349183967"/>
      </c:barChart>
      <c:catAx>
        <c:axId val="13491806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49183967"/>
        <c:crosses val="autoZero"/>
        <c:auto val="1"/>
        <c:lblAlgn val="ctr"/>
        <c:lblOffset val="100"/>
        <c:noMultiLvlLbl val="0"/>
      </c:catAx>
      <c:valAx>
        <c:axId val="13491839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49180639"/>
        <c:crosses val="autoZero"/>
        <c:crossBetween val="between"/>
      </c:valAx>
      <c:spPr>
        <a:noFill/>
        <a:ln>
          <a:noFill/>
        </a:ln>
        <a:effectLst/>
      </c:spPr>
    </c:plotArea>
    <c:legend>
      <c:legendPos val="b"/>
      <c:layout>
        <c:manualLayout>
          <c:xMode val="edge"/>
          <c:yMode val="edge"/>
          <c:x val="0.37222769249827697"/>
          <c:y val="0.92395838927039453"/>
          <c:w val="0.20715999598864629"/>
          <c:h val="4.6034286107059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平日の夜や休日を過ごすことができる場所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'７、お世話'!$C$35</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'７、お世話'!$C$36:$C$37</c:f>
              <c:numCache>
                <c:formatCode>0.0</c:formatCode>
                <c:ptCount val="2"/>
                <c:pt idx="0">
                  <c:v>23.4</c:v>
                </c:pt>
                <c:pt idx="1">
                  <c:v>20.2</c:v>
                </c:pt>
              </c:numCache>
            </c:numRef>
          </c:val>
          <c:extLst>
            <c:ext xmlns:c16="http://schemas.microsoft.com/office/drawing/2014/chart" uri="{C3380CC4-5D6E-409C-BE32-E72D297353CC}">
              <c16:uniqueId val="{00000000-0F27-404B-A754-1DA48C19C6EC}"/>
            </c:ext>
          </c:extLst>
        </c:ser>
        <c:ser>
          <c:idx val="1"/>
          <c:order val="1"/>
          <c:tx>
            <c:strRef>
              <c:f>'７、お世話'!$D$35</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'７、お世話'!$D$36:$D$37</c:f>
              <c:numCache>
                <c:formatCode>0.0</c:formatCode>
                <c:ptCount val="2"/>
                <c:pt idx="0">
                  <c:v>8.5</c:v>
                </c:pt>
                <c:pt idx="1">
                  <c:v>5.5</c:v>
                </c:pt>
              </c:numCache>
            </c:numRef>
          </c:val>
          <c:extLst>
            <c:ext xmlns:c16="http://schemas.microsoft.com/office/drawing/2014/chart" uri="{C3380CC4-5D6E-409C-BE32-E72D297353CC}">
              <c16:uniqueId val="{00000001-0F27-404B-A754-1DA48C19C6EC}"/>
            </c:ext>
          </c:extLst>
        </c:ser>
        <c:ser>
          <c:idx val="2"/>
          <c:order val="2"/>
          <c:tx>
            <c:strRef>
              <c:f>'７、お世話'!$E$35</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'７、お世話'!$E$36:$E$37</c:f>
              <c:numCache>
                <c:formatCode>0.0</c:formatCode>
                <c:ptCount val="2"/>
                <c:pt idx="0">
                  <c:v>24.6</c:v>
                </c:pt>
                <c:pt idx="1">
                  <c:v>29.4</c:v>
                </c:pt>
              </c:numCache>
            </c:numRef>
          </c:val>
          <c:extLst>
            <c:ext xmlns:c16="http://schemas.microsoft.com/office/drawing/2014/chart" uri="{C3380CC4-5D6E-409C-BE32-E72D297353CC}">
              <c16:uniqueId val="{00000002-0F27-404B-A754-1DA48C19C6EC}"/>
            </c:ext>
          </c:extLst>
        </c:ser>
        <c:ser>
          <c:idx val="3"/>
          <c:order val="3"/>
          <c:tx>
            <c:strRef>
              <c:f>'７、お世話'!$F$35</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'７、お世話'!$F$36:$F$37</c:f>
              <c:numCache>
                <c:formatCode>0.0</c:formatCode>
                <c:ptCount val="2"/>
                <c:pt idx="0">
                  <c:v>42.5</c:v>
                </c:pt>
                <c:pt idx="1">
                  <c:v>44.2</c:v>
                </c:pt>
              </c:numCache>
            </c:numRef>
          </c:val>
          <c:extLst>
            <c:ext xmlns:c16="http://schemas.microsoft.com/office/drawing/2014/chart" uri="{C3380CC4-5D6E-409C-BE32-E72D297353CC}">
              <c16:uniqueId val="{00000003-0F27-404B-A754-1DA48C19C6EC}"/>
            </c:ext>
          </c:extLst>
        </c:ser>
        <c:ser>
          <c:idx val="4"/>
          <c:order val="4"/>
          <c:tx>
            <c:strRef>
              <c:f>'７、お世話'!$G$35</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'７、お世話'!$G$36:$G$37</c:f>
              <c:numCache>
                <c:formatCode>0.0</c:formatCode>
                <c:ptCount val="2"/>
                <c:pt idx="0">
                  <c:v>1</c:v>
                </c:pt>
                <c:pt idx="1">
                  <c:v>0.6</c:v>
                </c:pt>
              </c:numCache>
            </c:numRef>
          </c:val>
          <c:extLst>
            <c:ext xmlns:c16="http://schemas.microsoft.com/office/drawing/2014/chart" uri="{C3380CC4-5D6E-409C-BE32-E72D297353CC}">
              <c16:uniqueId val="{00000004-0F27-404B-A754-1DA48C19C6EC}"/>
            </c:ext>
          </c:extLst>
        </c:ser>
        <c:dLbls>
          <c:dLblPos val="ctr"/>
          <c:showLegendKey val="0"/>
          <c:showVal val="1"/>
          <c:showCatName val="0"/>
          <c:showSerName val="0"/>
          <c:showPercent val="0"/>
          <c:showBubbleSize val="0"/>
        </c:dLbls>
        <c:gapWidth val="150"/>
        <c:overlap val="100"/>
        <c:axId val="1359721343"/>
        <c:axId val="1359705119"/>
      </c:barChart>
      <c:catAx>
        <c:axId val="1359721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05119"/>
        <c:crosses val="autoZero"/>
        <c:auto val="1"/>
        <c:lblAlgn val="ctr"/>
        <c:lblOffset val="100"/>
        <c:noMultiLvlLbl val="0"/>
      </c:catAx>
      <c:valAx>
        <c:axId val="13597051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21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a:t>昼食や夕食、お弁当を無料か安い料金で食べることができる場所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321479724179086"/>
          <c:y val="0.14709660513147271"/>
          <c:w val="0.85415958046046447"/>
          <c:h val="0.53694839208989087"/>
        </c:manualLayout>
      </c:layout>
      <c:barChart>
        <c:barDir val="bar"/>
        <c:grouping val="percentStacked"/>
        <c:varyColors val="0"/>
        <c:ser>
          <c:idx val="0"/>
          <c:order val="0"/>
          <c:tx>
            <c:strRef>
              <c:f>'７、お世話'!$C$42</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'７、お世話'!$C$43:$C$44</c:f>
              <c:numCache>
                <c:formatCode>0.0</c:formatCode>
                <c:ptCount val="2"/>
                <c:pt idx="0">
                  <c:v>13.1</c:v>
                </c:pt>
                <c:pt idx="1">
                  <c:v>9.1999999999999993</c:v>
                </c:pt>
              </c:numCache>
            </c:numRef>
          </c:val>
          <c:extLst>
            <c:ext xmlns:c16="http://schemas.microsoft.com/office/drawing/2014/chart" uri="{C3380CC4-5D6E-409C-BE32-E72D297353CC}">
              <c16:uniqueId val="{00000000-7CBC-4841-BA01-AAB580FF4CC7}"/>
            </c:ext>
          </c:extLst>
        </c:ser>
        <c:ser>
          <c:idx val="1"/>
          <c:order val="1"/>
          <c:tx>
            <c:strRef>
              <c:f>'７、お世話'!$D$42</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'７、お世話'!$D$43:$D$44</c:f>
              <c:numCache>
                <c:formatCode>0.0</c:formatCode>
                <c:ptCount val="2"/>
                <c:pt idx="0">
                  <c:v>21.1</c:v>
                </c:pt>
                <c:pt idx="1">
                  <c:v>16.5</c:v>
                </c:pt>
              </c:numCache>
            </c:numRef>
          </c:val>
          <c:extLst>
            <c:ext xmlns:c16="http://schemas.microsoft.com/office/drawing/2014/chart" uri="{C3380CC4-5D6E-409C-BE32-E72D297353CC}">
              <c16:uniqueId val="{00000001-7CBC-4841-BA01-AAB580FF4CC7}"/>
            </c:ext>
          </c:extLst>
        </c:ser>
        <c:ser>
          <c:idx val="2"/>
          <c:order val="2"/>
          <c:tx>
            <c:strRef>
              <c:f>'７、お世話'!$E$42</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'７、お世話'!$E$43:$E$44</c:f>
              <c:numCache>
                <c:formatCode>0.0</c:formatCode>
                <c:ptCount val="2"/>
                <c:pt idx="0">
                  <c:v>19.2</c:v>
                </c:pt>
                <c:pt idx="1">
                  <c:v>24.6</c:v>
                </c:pt>
              </c:numCache>
            </c:numRef>
          </c:val>
          <c:extLst>
            <c:ext xmlns:c16="http://schemas.microsoft.com/office/drawing/2014/chart" uri="{C3380CC4-5D6E-409C-BE32-E72D297353CC}">
              <c16:uniqueId val="{00000002-7CBC-4841-BA01-AAB580FF4CC7}"/>
            </c:ext>
          </c:extLst>
        </c:ser>
        <c:ser>
          <c:idx val="3"/>
          <c:order val="3"/>
          <c:tx>
            <c:strRef>
              <c:f>'７、お世話'!$F$42</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'７、お世話'!$F$43:$F$44</c:f>
              <c:numCache>
                <c:formatCode>0.0</c:formatCode>
                <c:ptCount val="2"/>
                <c:pt idx="0">
                  <c:v>45.5</c:v>
                </c:pt>
                <c:pt idx="1">
                  <c:v>49.1</c:v>
                </c:pt>
              </c:numCache>
            </c:numRef>
          </c:val>
          <c:extLst>
            <c:ext xmlns:c16="http://schemas.microsoft.com/office/drawing/2014/chart" uri="{C3380CC4-5D6E-409C-BE32-E72D297353CC}">
              <c16:uniqueId val="{00000003-7CBC-4841-BA01-AAB580FF4CC7}"/>
            </c:ext>
          </c:extLst>
        </c:ser>
        <c:ser>
          <c:idx val="4"/>
          <c:order val="4"/>
          <c:tx>
            <c:strRef>
              <c:f>'７、お世話'!$G$42</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'７、お世話'!$G$43:$G$44</c:f>
              <c:numCache>
                <c:formatCode>0.0</c:formatCode>
                <c:ptCount val="2"/>
                <c:pt idx="0">
                  <c:v>1.2</c:v>
                </c:pt>
                <c:pt idx="1">
                  <c:v>0.7</c:v>
                </c:pt>
              </c:numCache>
            </c:numRef>
          </c:val>
          <c:extLst>
            <c:ext xmlns:c16="http://schemas.microsoft.com/office/drawing/2014/chart" uri="{C3380CC4-5D6E-409C-BE32-E72D297353CC}">
              <c16:uniqueId val="{00000004-7CBC-4841-BA01-AAB580FF4CC7}"/>
            </c:ext>
          </c:extLst>
        </c:ser>
        <c:dLbls>
          <c:dLblPos val="ctr"/>
          <c:showLegendKey val="0"/>
          <c:showVal val="1"/>
          <c:showCatName val="0"/>
          <c:showSerName val="0"/>
          <c:showPercent val="0"/>
          <c:showBubbleSize val="0"/>
        </c:dLbls>
        <c:gapWidth val="150"/>
        <c:overlap val="100"/>
        <c:axId val="1368062895"/>
        <c:axId val="1368066223"/>
      </c:barChart>
      <c:catAx>
        <c:axId val="1368062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8066223"/>
        <c:crosses val="autoZero"/>
        <c:auto val="1"/>
        <c:lblAlgn val="ctr"/>
        <c:lblOffset val="100"/>
        <c:noMultiLvlLbl val="0"/>
      </c:catAx>
      <c:valAx>
        <c:axId val="136806622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8062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勉強を無料か安い料金でみてくれる場所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8974594990842449E-2"/>
          <c:y val="0.1440288028187893"/>
          <c:w val="0.85759566543818988"/>
          <c:h val="0.55505139446040141"/>
        </c:manualLayout>
      </c:layout>
      <c:barChart>
        <c:barDir val="bar"/>
        <c:grouping val="percentStacked"/>
        <c:varyColors val="0"/>
        <c:ser>
          <c:idx val="0"/>
          <c:order val="0"/>
          <c:tx>
            <c:strRef>
              <c:f>'７、お世話'!$C$51</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'７、お世話'!$C$52:$C$53</c:f>
              <c:numCache>
                <c:formatCode>0.0</c:formatCode>
                <c:ptCount val="2"/>
                <c:pt idx="0">
                  <c:v>7.1</c:v>
                </c:pt>
                <c:pt idx="1">
                  <c:v>4.3</c:v>
                </c:pt>
              </c:numCache>
            </c:numRef>
          </c:val>
          <c:extLst>
            <c:ext xmlns:c16="http://schemas.microsoft.com/office/drawing/2014/chart" uri="{C3380CC4-5D6E-409C-BE32-E72D297353CC}">
              <c16:uniqueId val="{00000000-3674-4C7C-8A0A-6ACEF1952CFD}"/>
            </c:ext>
          </c:extLst>
        </c:ser>
        <c:ser>
          <c:idx val="1"/>
          <c:order val="1"/>
          <c:tx>
            <c:strRef>
              <c:f>'７、お世話'!$D$51</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'７、お世話'!$D$52:$D$53</c:f>
              <c:numCache>
                <c:formatCode>0.0</c:formatCode>
                <c:ptCount val="2"/>
                <c:pt idx="0">
                  <c:v>18.2</c:v>
                </c:pt>
                <c:pt idx="1">
                  <c:v>14.9</c:v>
                </c:pt>
              </c:numCache>
            </c:numRef>
          </c:val>
          <c:extLst>
            <c:ext xmlns:c16="http://schemas.microsoft.com/office/drawing/2014/chart" uri="{C3380CC4-5D6E-409C-BE32-E72D297353CC}">
              <c16:uniqueId val="{00000001-3674-4C7C-8A0A-6ACEF1952CFD}"/>
            </c:ext>
          </c:extLst>
        </c:ser>
        <c:ser>
          <c:idx val="2"/>
          <c:order val="2"/>
          <c:tx>
            <c:strRef>
              <c:f>'７、お世話'!$E$51</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'７、お世話'!$E$52:$E$53</c:f>
              <c:numCache>
                <c:formatCode>0.0</c:formatCode>
                <c:ptCount val="2"/>
                <c:pt idx="0">
                  <c:v>24.5</c:v>
                </c:pt>
                <c:pt idx="1">
                  <c:v>28.7</c:v>
                </c:pt>
              </c:numCache>
            </c:numRef>
          </c:val>
          <c:extLst>
            <c:ext xmlns:c16="http://schemas.microsoft.com/office/drawing/2014/chart" uri="{C3380CC4-5D6E-409C-BE32-E72D297353CC}">
              <c16:uniqueId val="{00000002-3674-4C7C-8A0A-6ACEF1952CFD}"/>
            </c:ext>
          </c:extLst>
        </c:ser>
        <c:ser>
          <c:idx val="3"/>
          <c:order val="3"/>
          <c:tx>
            <c:strRef>
              <c:f>'７、お世話'!$F$51</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'７、お世話'!$F$52:$F$53</c:f>
              <c:numCache>
                <c:formatCode>0.0</c:formatCode>
                <c:ptCount val="2"/>
                <c:pt idx="0">
                  <c:v>48.9</c:v>
                </c:pt>
                <c:pt idx="1">
                  <c:v>51.3</c:v>
                </c:pt>
              </c:numCache>
            </c:numRef>
          </c:val>
          <c:extLst>
            <c:ext xmlns:c16="http://schemas.microsoft.com/office/drawing/2014/chart" uri="{C3380CC4-5D6E-409C-BE32-E72D297353CC}">
              <c16:uniqueId val="{00000003-3674-4C7C-8A0A-6ACEF1952CFD}"/>
            </c:ext>
          </c:extLst>
        </c:ser>
        <c:ser>
          <c:idx val="4"/>
          <c:order val="4"/>
          <c:tx>
            <c:strRef>
              <c:f>'７、お世話'!$G$51</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'７、お世話'!$G$52:$G$53</c:f>
              <c:numCache>
                <c:formatCode>0.0</c:formatCode>
                <c:ptCount val="2"/>
                <c:pt idx="0">
                  <c:v>1.3</c:v>
                </c:pt>
                <c:pt idx="1">
                  <c:v>0.8</c:v>
                </c:pt>
              </c:numCache>
            </c:numRef>
          </c:val>
          <c:extLst>
            <c:ext xmlns:c16="http://schemas.microsoft.com/office/drawing/2014/chart" uri="{C3380CC4-5D6E-409C-BE32-E72D297353CC}">
              <c16:uniqueId val="{00000004-3674-4C7C-8A0A-6ACEF1952CFD}"/>
            </c:ext>
          </c:extLst>
        </c:ser>
        <c:dLbls>
          <c:dLblPos val="ctr"/>
          <c:showLegendKey val="0"/>
          <c:showVal val="1"/>
          <c:showCatName val="0"/>
          <c:showSerName val="0"/>
          <c:showPercent val="0"/>
          <c:showBubbleSize val="0"/>
        </c:dLbls>
        <c:gapWidth val="150"/>
        <c:overlap val="100"/>
        <c:axId val="1359184303"/>
        <c:axId val="1359186383"/>
      </c:barChart>
      <c:catAx>
        <c:axId val="1359184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86383"/>
        <c:crosses val="autoZero"/>
        <c:auto val="1"/>
        <c:lblAlgn val="ctr"/>
        <c:lblOffset val="100"/>
        <c:noMultiLvlLbl val="0"/>
      </c:catAx>
      <c:valAx>
        <c:axId val="13591863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84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何でも相談できる場所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7830562311198924E-2"/>
          <c:y val="0.14497667390075042"/>
          <c:w val="0.85924169604308087"/>
          <c:h val="0.55212313352997811"/>
        </c:manualLayout>
      </c:layout>
      <c:barChart>
        <c:barDir val="bar"/>
        <c:grouping val="percentStacked"/>
        <c:varyColors val="0"/>
        <c:ser>
          <c:idx val="0"/>
          <c:order val="0"/>
          <c:tx>
            <c:strRef>
              <c:f>'７、お世話'!$C$58</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'７、お世話'!$C$59:$C$60</c:f>
              <c:numCache>
                <c:formatCode>0.0</c:formatCode>
                <c:ptCount val="2"/>
                <c:pt idx="0">
                  <c:v>5.2</c:v>
                </c:pt>
                <c:pt idx="1">
                  <c:v>2.7</c:v>
                </c:pt>
              </c:numCache>
            </c:numRef>
          </c:val>
          <c:extLst>
            <c:ext xmlns:c16="http://schemas.microsoft.com/office/drawing/2014/chart" uri="{C3380CC4-5D6E-409C-BE32-E72D297353CC}">
              <c16:uniqueId val="{00000000-694C-4DB6-A712-793E3BAB6A5E}"/>
            </c:ext>
          </c:extLst>
        </c:ser>
        <c:ser>
          <c:idx val="1"/>
          <c:order val="1"/>
          <c:tx>
            <c:strRef>
              <c:f>'７、お世話'!$D$58</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'７、お世話'!$D$59:$D$60</c:f>
              <c:numCache>
                <c:formatCode>0.0</c:formatCode>
                <c:ptCount val="2"/>
                <c:pt idx="0">
                  <c:v>15.6</c:v>
                </c:pt>
                <c:pt idx="1">
                  <c:v>11.9</c:v>
                </c:pt>
              </c:numCache>
            </c:numRef>
          </c:val>
          <c:extLst>
            <c:ext xmlns:c16="http://schemas.microsoft.com/office/drawing/2014/chart" uri="{C3380CC4-5D6E-409C-BE32-E72D297353CC}">
              <c16:uniqueId val="{00000001-694C-4DB6-A712-793E3BAB6A5E}"/>
            </c:ext>
          </c:extLst>
        </c:ser>
        <c:ser>
          <c:idx val="2"/>
          <c:order val="2"/>
          <c:tx>
            <c:strRef>
              <c:f>'７、お世話'!$E$58</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'７、お世話'!$E$59:$E$60</c:f>
              <c:numCache>
                <c:formatCode>0.0</c:formatCode>
                <c:ptCount val="2"/>
                <c:pt idx="0">
                  <c:v>25.3</c:v>
                </c:pt>
                <c:pt idx="1">
                  <c:v>28.5</c:v>
                </c:pt>
              </c:numCache>
            </c:numRef>
          </c:val>
          <c:extLst>
            <c:ext xmlns:c16="http://schemas.microsoft.com/office/drawing/2014/chart" uri="{C3380CC4-5D6E-409C-BE32-E72D297353CC}">
              <c16:uniqueId val="{00000002-694C-4DB6-A712-793E3BAB6A5E}"/>
            </c:ext>
          </c:extLst>
        </c:ser>
        <c:ser>
          <c:idx val="3"/>
          <c:order val="3"/>
          <c:tx>
            <c:strRef>
              <c:f>'７、お世話'!$F$58</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'７、お世話'!$F$59:$F$60</c:f>
              <c:numCache>
                <c:formatCode>0.0</c:formatCode>
                <c:ptCount val="2"/>
                <c:pt idx="0">
                  <c:v>52.5</c:v>
                </c:pt>
                <c:pt idx="1">
                  <c:v>56.2</c:v>
                </c:pt>
              </c:numCache>
            </c:numRef>
          </c:val>
          <c:extLst>
            <c:ext xmlns:c16="http://schemas.microsoft.com/office/drawing/2014/chart" uri="{C3380CC4-5D6E-409C-BE32-E72D297353CC}">
              <c16:uniqueId val="{00000003-694C-4DB6-A712-793E3BAB6A5E}"/>
            </c:ext>
          </c:extLst>
        </c:ser>
        <c:ser>
          <c:idx val="4"/>
          <c:order val="4"/>
          <c:tx>
            <c:strRef>
              <c:f>'７、お世話'!$G$58</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'７、お世話'!$G$59:$G$60</c:f>
              <c:numCache>
                <c:formatCode>0.0</c:formatCode>
                <c:ptCount val="2"/>
                <c:pt idx="0">
                  <c:v>1.4</c:v>
                </c:pt>
                <c:pt idx="1">
                  <c:v>0.8</c:v>
                </c:pt>
              </c:numCache>
            </c:numRef>
          </c:val>
          <c:extLst>
            <c:ext xmlns:c16="http://schemas.microsoft.com/office/drawing/2014/chart" uri="{C3380CC4-5D6E-409C-BE32-E72D297353CC}">
              <c16:uniqueId val="{00000004-694C-4DB6-A712-793E3BAB6A5E}"/>
            </c:ext>
          </c:extLst>
        </c:ser>
        <c:dLbls>
          <c:dLblPos val="ctr"/>
          <c:showLegendKey val="0"/>
          <c:showVal val="1"/>
          <c:showCatName val="0"/>
          <c:showSerName val="0"/>
          <c:showPercent val="0"/>
          <c:showBubbleSize val="0"/>
        </c:dLbls>
        <c:gapWidth val="150"/>
        <c:overlap val="100"/>
        <c:axId val="1359759199"/>
        <c:axId val="1359756287"/>
      </c:barChart>
      <c:catAx>
        <c:axId val="1359759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56287"/>
        <c:crosses val="autoZero"/>
        <c:auto val="1"/>
        <c:lblAlgn val="ctr"/>
        <c:lblOffset val="100"/>
        <c:noMultiLvlLbl val="0"/>
      </c:catAx>
      <c:valAx>
        <c:axId val="13597562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59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09392227160591"/>
          <c:y val="7.1505384885858142E-2"/>
          <c:w val="0.47325015855117952"/>
          <c:h val="0.88123963187405652"/>
        </c:manualLayout>
      </c:layout>
      <c:barChart>
        <c:barDir val="bar"/>
        <c:grouping val="clustered"/>
        <c:varyColors val="0"/>
        <c:ser>
          <c:idx val="0"/>
          <c:order val="0"/>
          <c:tx>
            <c:strRef>
              <c:f>'１、H28家計・収入・就業 (2)'!$A$43</c:f>
              <c:strCache>
                <c:ptCount val="1"/>
                <c:pt idx="0">
                  <c:v>中央値以上</c:v>
                </c:pt>
              </c:strCache>
            </c:strRef>
          </c:tx>
          <c:spPr>
            <a:solidFill>
              <a:schemeClr val="accent1"/>
            </a:solidFill>
            <a:ln>
              <a:noFill/>
            </a:ln>
            <a:effectLst/>
          </c:spPr>
          <c:invertIfNegative val="0"/>
          <c:dLbls>
            <c:dLbl>
              <c:idx val="0"/>
              <c:layout>
                <c:manualLayout>
                  <c:x val="-1.6878063947526077E-2"/>
                  <c:y val="1.0190592975359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BF-4D53-BF95-F3D194EA2B2A}"/>
                </c:ext>
              </c:extLst>
            </c:dLbl>
            <c:dLbl>
              <c:idx val="5"/>
              <c:layout>
                <c:manualLayout>
                  <c:x val="-1.6767856222008711E-2"/>
                  <c:y val="6.29496417735805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0B-4211-9E2F-0C18EFD3C7CC}"/>
                </c:ext>
              </c:extLst>
            </c:dLbl>
            <c:dLbl>
              <c:idx val="6"/>
              <c:layout>
                <c:manualLayout>
                  <c:x val="-3.4559253353383442E-3"/>
                  <c:y val="8.152634862066750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4660085754676913E-2"/>
                      <c:h val="3.869376176832947E-2"/>
                    </c:manualLayout>
                  </c15:layout>
                </c:ext>
                <c:ext xmlns:c16="http://schemas.microsoft.com/office/drawing/2014/chart" uri="{C3380CC4-5D6E-409C-BE32-E72D297353CC}">
                  <c16:uniqueId val="{0000000A-30BF-4D53-BF95-F3D194EA2B2A}"/>
                </c:ext>
              </c:extLst>
            </c:dLbl>
            <c:dLbl>
              <c:idx val="7"/>
              <c:layout>
                <c:manualLayout>
                  <c:x val="-2.9020555996105989E-2"/>
                  <c:y val="1.222871157043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BF-4D53-BF95-F3D194EA2B2A}"/>
                </c:ext>
              </c:extLst>
            </c:dLbl>
            <c:dLbl>
              <c:idx val="8"/>
              <c:layout>
                <c:manualLayout>
                  <c:x val="-2.1735060766958043E-2"/>
                  <c:y val="8.15247438028757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BF-4D53-BF95-F3D194EA2B2A}"/>
                </c:ext>
              </c:extLst>
            </c:dLbl>
            <c:dLbl>
              <c:idx val="9"/>
              <c:layout>
                <c:manualLayout>
                  <c:x val="-1.5965942891278419E-2"/>
                  <c:y val="4.07623719014378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BF-4D53-BF95-F3D194EA2B2A}"/>
                </c:ext>
              </c:extLst>
            </c:dLbl>
            <c:dLbl>
              <c:idx val="10"/>
              <c:layout>
                <c:manualLayout>
                  <c:x val="-7.0986729499123158E-3"/>
                  <c:y val="6.1148372305530989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2231587344960936E-2"/>
                      <c:h val="2.4426931602826212E-2"/>
                    </c:manualLayout>
                  </c15:layout>
                </c:ext>
                <c:ext xmlns:c16="http://schemas.microsoft.com/office/drawing/2014/chart" uri="{C3380CC4-5D6E-409C-BE32-E72D297353CC}">
                  <c16:uniqueId val="{00000018-30BF-4D53-BF95-F3D194EA2B2A}"/>
                </c:ext>
              </c:extLst>
            </c:dLbl>
            <c:dLbl>
              <c:idx val="11"/>
              <c:layout>
                <c:manualLayout>
                  <c:x val="-1.020007576150157E-2"/>
                  <c:y val="7.47301518635447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BF-4D53-BF95-F3D194EA2B2A}"/>
                </c:ext>
              </c:extLst>
            </c:dLbl>
            <c:dLbl>
              <c:idx val="12"/>
              <c:layout>
                <c:manualLayout>
                  <c:x val="-9.9511068694188749E-3"/>
                  <c:y val="4.07655815370214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0BF-4D53-BF95-F3D194EA2B2A}"/>
                </c:ext>
              </c:extLst>
            </c:dLbl>
            <c:dLbl>
              <c:idx val="13"/>
              <c:layout>
                <c:manualLayout>
                  <c:x val="-1.2491277961912435E-2"/>
                  <c:y val="2.03851979951981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1945580983824874E-2"/>
                      <c:h val="2.8503168792969994E-2"/>
                    </c:manualLayout>
                  </c15:layout>
                </c:ext>
                <c:ext xmlns:c16="http://schemas.microsoft.com/office/drawing/2014/chart" uri="{C3380CC4-5D6E-409C-BE32-E72D297353CC}">
                  <c16:uniqueId val="{00000019-30BF-4D53-BF95-F3D194EA2B2A}"/>
                </c:ext>
              </c:extLst>
            </c:dLbl>
            <c:dLbl>
              <c:idx val="14"/>
              <c:layout>
                <c:manualLayout>
                  <c:x val="-1.491977637162842E-2"/>
                  <c:y val="2.03827907685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0BF-4D53-BF95-F3D194EA2B2A}"/>
                </c:ext>
              </c:extLst>
            </c:dLbl>
            <c:dLbl>
              <c:idx val="20"/>
              <c:layout>
                <c:manualLayout>
                  <c:x val="-2.33889953203022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E0B-4211-9E2F-0C18EFD3C7CC}"/>
                </c:ext>
              </c:extLst>
            </c:dLbl>
            <c:dLbl>
              <c:idx val="21"/>
              <c:layout>
                <c:manualLayout>
                  <c:x val="-1.202106712809402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ED-4310-B252-44444170A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(2)'!$B$43:$X$43</c:f>
              <c:numCache>
                <c:formatCode>0.0</c:formatCode>
                <c:ptCount val="23"/>
                <c:pt idx="0">
                  <c:v>25.5</c:v>
                </c:pt>
                <c:pt idx="1">
                  <c:v>0.4</c:v>
                </c:pt>
                <c:pt idx="2">
                  <c:v>0.9</c:v>
                </c:pt>
                <c:pt idx="3">
                  <c:v>1</c:v>
                </c:pt>
                <c:pt idx="4">
                  <c:v>1.8</c:v>
                </c:pt>
                <c:pt idx="5">
                  <c:v>3.9</c:v>
                </c:pt>
                <c:pt idx="6">
                  <c:v>1.5</c:v>
                </c:pt>
                <c:pt idx="7">
                  <c:v>29.8</c:v>
                </c:pt>
                <c:pt idx="8">
                  <c:v>16.100000000000001</c:v>
                </c:pt>
                <c:pt idx="9">
                  <c:v>4.4000000000000004</c:v>
                </c:pt>
                <c:pt idx="10">
                  <c:v>1.5</c:v>
                </c:pt>
                <c:pt idx="11">
                  <c:v>7.8</c:v>
                </c:pt>
                <c:pt idx="12">
                  <c:v>9.8000000000000007</c:v>
                </c:pt>
                <c:pt idx="13">
                  <c:v>1.1000000000000001</c:v>
                </c:pt>
                <c:pt idx="14">
                  <c:v>1.1000000000000001</c:v>
                </c:pt>
                <c:pt idx="15">
                  <c:v>33.200000000000003</c:v>
                </c:pt>
                <c:pt idx="16">
                  <c:v>18.600000000000001</c:v>
                </c:pt>
                <c:pt idx="17">
                  <c:v>17.100000000000001</c:v>
                </c:pt>
                <c:pt idx="18">
                  <c:v>0.7</c:v>
                </c:pt>
                <c:pt idx="19">
                  <c:v>19.899999999999999</c:v>
                </c:pt>
                <c:pt idx="20">
                  <c:v>4.0999999999999996</c:v>
                </c:pt>
                <c:pt idx="21">
                  <c:v>38.5</c:v>
                </c:pt>
                <c:pt idx="22">
                  <c:v>5.3</c:v>
                </c:pt>
              </c:numCache>
            </c:numRef>
          </c:val>
          <c:extLst>
            <c:ext xmlns:c16="http://schemas.microsoft.com/office/drawing/2014/chart" uri="{C3380CC4-5D6E-409C-BE32-E72D297353CC}">
              <c16:uniqueId val="{00000000-A4BE-426B-8588-7193B52B8B46}"/>
            </c:ext>
          </c:extLst>
        </c:ser>
        <c:ser>
          <c:idx val="1"/>
          <c:order val="1"/>
          <c:tx>
            <c:strRef>
              <c:f>'１、H28家計・収入・就業 (2)'!$A$44</c:f>
              <c:strCache>
                <c:ptCount val="1"/>
                <c:pt idx="0">
                  <c:v>困窮度Ⅲ</c:v>
                </c:pt>
              </c:strCache>
            </c:strRef>
          </c:tx>
          <c:spPr>
            <a:solidFill>
              <a:schemeClr val="accent2"/>
            </a:solidFill>
            <a:ln>
              <a:noFill/>
            </a:ln>
            <a:effectLst/>
          </c:spPr>
          <c:invertIfNegative val="0"/>
          <c:dLbls>
            <c:dLbl>
              <c:idx val="0"/>
              <c:layout>
                <c:manualLayout>
                  <c:x val="-5.8162536912697779E-2"/>
                  <c:y val="1.0190592975359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F-4D53-BF95-F3D194EA2B2A}"/>
                </c:ext>
              </c:extLst>
            </c:dLbl>
            <c:dLbl>
              <c:idx val="1"/>
              <c:layout>
                <c:manualLayout>
                  <c:x val="1.7744865781482093E-2"/>
                  <c:y val="2.03827907685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0B-4211-9E2F-0C18EFD3C7CC}"/>
                </c:ext>
              </c:extLst>
            </c:dLbl>
            <c:dLbl>
              <c:idx val="2"/>
              <c:layout>
                <c:manualLayout>
                  <c:x val="1.9575800606130258E-2"/>
                  <c:y val="6.11451626699483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0B-4211-9E2F-0C18EFD3C7CC}"/>
                </c:ext>
              </c:extLst>
            </c:dLbl>
            <c:dLbl>
              <c:idx val="3"/>
              <c:layout>
                <c:manualLayout>
                  <c:x val="1.7253238268775114E-2"/>
                  <c:y val="4.197079969835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0B-4211-9E2F-0C18EFD3C7CC}"/>
                </c:ext>
              </c:extLst>
            </c:dLbl>
            <c:dLbl>
              <c:idx val="4"/>
              <c:layout>
                <c:manualLayout>
                  <c:x val="8.4060464638672904E-3"/>
                  <c:y val="1.222887205221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BF-4D53-BF95-F3D194EA2B2A}"/>
                </c:ext>
              </c:extLst>
            </c:dLbl>
            <c:dLbl>
              <c:idx val="5"/>
              <c:layout>
                <c:manualLayout>
                  <c:x val="-1.0424377228792659E-2"/>
                  <c:y val="6.11435578521567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BF-4D53-BF95-F3D194EA2B2A}"/>
                </c:ext>
              </c:extLst>
            </c:dLbl>
            <c:dLbl>
              <c:idx val="6"/>
              <c:layout>
                <c:manualLayout>
                  <c:x val="1.7337184001205364E-2"/>
                  <c:y val="6.1146767487739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0B-4211-9E2F-0C18EFD3C7CC}"/>
                </c:ext>
              </c:extLst>
            </c:dLbl>
            <c:dLbl>
              <c:idx val="7"/>
              <c:layout>
                <c:manualLayout>
                  <c:x val="-6.5448032141845816E-2"/>
                  <c:y val="2.2419465027570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BF-4D53-BF95-F3D194EA2B2A}"/>
                </c:ext>
              </c:extLst>
            </c:dLbl>
            <c:dLbl>
              <c:idx val="8"/>
              <c:layout>
                <c:manualLayout>
                  <c:x val="-3.6306051225254023E-2"/>
                  <c:y val="1.22288720522105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BF-4D53-BF95-F3D194EA2B2A}"/>
                </c:ext>
              </c:extLst>
            </c:dLbl>
            <c:dLbl>
              <c:idx val="9"/>
              <c:layout>
                <c:manualLayout>
                  <c:x val="-1.0115556368038468E-4"/>
                  <c:y val="8.21297601102317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0B-4211-9E2F-0C18EFD3C7CC}"/>
                </c:ext>
              </c:extLst>
            </c:dLbl>
            <c:dLbl>
              <c:idx val="10"/>
              <c:layout>
                <c:manualLayout>
                  <c:x val="5.8117600131100669E-3"/>
                  <c:y val="4.0763976719229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E0B-4211-9E2F-0C18EFD3C7CC}"/>
                </c:ext>
              </c:extLst>
            </c:dLbl>
            <c:dLbl>
              <c:idx val="11"/>
              <c:layout>
                <c:manualLayout>
                  <c:x val="-1.2021067128094113E-2"/>
                  <c:y val="6.11451626699481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BF-4D53-BF95-F3D194EA2B2A}"/>
                </c:ext>
              </c:extLst>
            </c:dLbl>
            <c:dLbl>
              <c:idx val="12"/>
              <c:layout>
                <c:manualLayout>
                  <c:x val="-1.9306562357242058E-2"/>
                  <c:y val="8.15247438028757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0BF-4D53-BF95-F3D194EA2B2A}"/>
                </c:ext>
              </c:extLst>
            </c:dLbl>
            <c:dLbl>
              <c:idx val="13"/>
              <c:layout>
                <c:manualLayout>
                  <c:x val="7.2114684420850452E-3"/>
                  <c:y val="4.1968080070621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0B-4211-9E2F-0C18EFD3C7CC}"/>
                </c:ext>
              </c:extLst>
            </c:dLbl>
            <c:dLbl>
              <c:idx val="14"/>
              <c:layout>
                <c:manualLayout>
                  <c:x val="1.5379087645654928E-2"/>
                  <c:y val="2.09878070758655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0B-4211-9E2F-0C18EFD3C7CC}"/>
                </c:ext>
              </c:extLst>
            </c:dLbl>
            <c:dLbl>
              <c:idx val="18"/>
              <c:layout>
                <c:manualLayout>
                  <c:x val="1.5656241902120546E-2"/>
                  <c:y val="2.09832139245268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E0B-4211-9E2F-0C18EFD3C7CC}"/>
                </c:ext>
              </c:extLst>
            </c:dLbl>
            <c:dLbl>
              <c:idx val="20"/>
              <c:layout>
                <c:manualLayout>
                  <c:x val="-2.4734713199405959E-2"/>
                  <c:y val="8.39361601412451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E0B-4211-9E2F-0C18EFD3C7CC}"/>
                </c:ext>
              </c:extLst>
            </c:dLbl>
            <c:dLbl>
              <c:idx val="21"/>
              <c:layout>
                <c:manualLayout>
                  <c:x val="-1.23995053834109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E0B-4211-9E2F-0C18EFD3C7CC}"/>
                </c:ext>
              </c:extLst>
            </c:dLbl>
            <c:dLbl>
              <c:idx val="22"/>
              <c:layout>
                <c:manualLayout>
                  <c:x val="2.1361032782913073E-2"/>
                  <c:y val="2.09848661460972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E0B-4211-9E2F-0C18EFD3C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(2)'!$B$44:$X$44</c:f>
              <c:numCache>
                <c:formatCode>0.0</c:formatCode>
                <c:ptCount val="23"/>
                <c:pt idx="0">
                  <c:v>48</c:v>
                </c:pt>
                <c:pt idx="1">
                  <c:v>1.9</c:v>
                </c:pt>
                <c:pt idx="2">
                  <c:v>6</c:v>
                </c:pt>
                <c:pt idx="3">
                  <c:v>6.2</c:v>
                </c:pt>
                <c:pt idx="4">
                  <c:v>9</c:v>
                </c:pt>
                <c:pt idx="5">
                  <c:v>9.9</c:v>
                </c:pt>
                <c:pt idx="6">
                  <c:v>4.0999999999999996</c:v>
                </c:pt>
                <c:pt idx="7">
                  <c:v>49.6</c:v>
                </c:pt>
                <c:pt idx="8">
                  <c:v>30.9</c:v>
                </c:pt>
                <c:pt idx="9">
                  <c:v>8.5</c:v>
                </c:pt>
                <c:pt idx="10">
                  <c:v>4.8</c:v>
                </c:pt>
                <c:pt idx="11">
                  <c:v>23.3</c:v>
                </c:pt>
                <c:pt idx="12">
                  <c:v>18.899999999999999</c:v>
                </c:pt>
                <c:pt idx="13">
                  <c:v>4.5</c:v>
                </c:pt>
                <c:pt idx="14">
                  <c:v>4.4000000000000004</c:v>
                </c:pt>
                <c:pt idx="15">
                  <c:v>53.7</c:v>
                </c:pt>
                <c:pt idx="16">
                  <c:v>32.6</c:v>
                </c:pt>
                <c:pt idx="17">
                  <c:v>33.799999999999997</c:v>
                </c:pt>
                <c:pt idx="18">
                  <c:v>3.5</c:v>
                </c:pt>
                <c:pt idx="19">
                  <c:v>38.299999999999997</c:v>
                </c:pt>
                <c:pt idx="20">
                  <c:v>10.1</c:v>
                </c:pt>
                <c:pt idx="21">
                  <c:v>16.600000000000001</c:v>
                </c:pt>
                <c:pt idx="22">
                  <c:v>2.5</c:v>
                </c:pt>
              </c:numCache>
            </c:numRef>
          </c:val>
          <c:extLst>
            <c:ext xmlns:c16="http://schemas.microsoft.com/office/drawing/2014/chart" uri="{C3380CC4-5D6E-409C-BE32-E72D297353CC}">
              <c16:uniqueId val="{00000001-A4BE-426B-8588-7193B52B8B46}"/>
            </c:ext>
          </c:extLst>
        </c:ser>
        <c:ser>
          <c:idx val="2"/>
          <c:order val="2"/>
          <c:tx>
            <c:strRef>
              <c:f>'１、H28家計・収入・就業 (2)'!$A$45</c:f>
              <c:strCache>
                <c:ptCount val="1"/>
                <c:pt idx="0">
                  <c:v>困窮度Ⅱ</c:v>
                </c:pt>
              </c:strCache>
            </c:strRef>
          </c:tx>
          <c:spPr>
            <a:solidFill>
              <a:schemeClr val="accent3"/>
            </a:solidFill>
            <a:ln>
              <a:noFill/>
            </a:ln>
            <a:effectLst/>
          </c:spPr>
          <c:invertIfNegative val="0"/>
          <c:dLbls>
            <c:dLbl>
              <c:idx val="0"/>
              <c:layout>
                <c:manualLayout>
                  <c:x val="-4.3591546454401886E-2"/>
                  <c:y val="1.42676325743989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F-4D53-BF95-F3D194EA2B2A}"/>
                </c:ext>
              </c:extLst>
            </c:dLbl>
            <c:dLbl>
              <c:idx val="1"/>
              <c:layout>
                <c:manualLayout>
                  <c:x val="3.6452143570531247E-2"/>
                  <c:y val="4.07623719014378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07-4F06-8A57-35ACAEBCE898}"/>
                </c:ext>
              </c:extLst>
            </c:dLbl>
            <c:dLbl>
              <c:idx val="2"/>
              <c:layout>
                <c:manualLayout>
                  <c:x val="-8.9047491294215637E-3"/>
                  <c:y val="4.814453374185575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07-4F06-8A57-35ACAEBCE898}"/>
                </c:ext>
              </c:extLst>
            </c:dLbl>
            <c:dLbl>
              <c:idx val="3"/>
              <c:layout>
                <c:manualLayout>
                  <c:x val="1.4296398039685399E-2"/>
                  <c:y val="6.11435578521567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07-4F06-8A57-35ACAEBCE898}"/>
                </c:ext>
              </c:extLst>
            </c:dLbl>
            <c:dLbl>
              <c:idx val="4"/>
              <c:layout>
                <c:manualLayout>
                  <c:x val="-4.7355718989461632E-3"/>
                  <c:y val="8.154400161637244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8162536912697779E-2"/>
                      <c:h val="2.8503168792969994E-2"/>
                    </c:manualLayout>
                  </c15:layout>
                </c:ext>
                <c:ext xmlns:c16="http://schemas.microsoft.com/office/drawing/2014/chart" uri="{C3380CC4-5D6E-409C-BE32-E72D297353CC}">
                  <c16:uniqueId val="{00000009-30BF-4D53-BF95-F3D194EA2B2A}"/>
                </c:ext>
              </c:extLst>
            </c:dLbl>
            <c:dLbl>
              <c:idx val="5"/>
              <c:layout>
                <c:manualLayout>
                  <c:x val="1.5184042891488763E-2"/>
                  <c:y val="8.21297601102317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0B-4211-9E2F-0C18EFD3C7CC}"/>
                </c:ext>
              </c:extLst>
            </c:dLbl>
            <c:dLbl>
              <c:idx val="6"/>
              <c:layout>
                <c:manualLayout>
                  <c:x val="4.4402703167316378E-2"/>
                  <c:y val="4.0770395990395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0B-4211-9E2F-0C18EFD3C7CC}"/>
                </c:ext>
              </c:extLst>
            </c:dLbl>
            <c:dLbl>
              <c:idx val="7"/>
              <c:layout>
                <c:manualLayout>
                  <c:x val="-4.8448543273833938E-2"/>
                  <c:y val="2.4457583622641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BF-4D53-BF95-F3D194EA2B2A}"/>
                </c:ext>
              </c:extLst>
            </c:dLbl>
            <c:dLbl>
              <c:idx val="8"/>
              <c:layout>
                <c:manualLayout>
                  <c:x val="-3.9974613586702843E-3"/>
                  <c:y val="8.33333734537781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0B-4211-9E2F-0C18EFD3C7CC}"/>
                </c:ext>
              </c:extLst>
            </c:dLbl>
            <c:dLbl>
              <c:idx val="9"/>
              <c:layout>
                <c:manualLayout>
                  <c:x val="-8.2199890660205454E-3"/>
                  <c:y val="2.03811859507196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BF-4D53-BF95-F3D194EA2B2A}"/>
                </c:ext>
              </c:extLst>
            </c:dLbl>
            <c:dLbl>
              <c:idx val="10"/>
              <c:layout>
                <c:manualLayout>
                  <c:x val="1.738731365842154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0B-4211-9E2F-0C18EFD3C7CC}"/>
                </c:ext>
              </c:extLst>
            </c:dLbl>
            <c:dLbl>
              <c:idx val="11"/>
              <c:layout>
                <c:manualLayout>
                  <c:x val="-7.1640703086621477E-3"/>
                  <c:y val="1.01905929753595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BF-4D53-BF95-F3D194EA2B2A}"/>
                </c:ext>
              </c:extLst>
            </c:dLbl>
            <c:dLbl>
              <c:idx val="12"/>
              <c:layout>
                <c:manualLayout>
                  <c:x val="-2.3070734892302724E-3"/>
                  <c:y val="8.152795343845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BF-4D53-BF95-F3D194EA2B2A}"/>
                </c:ext>
              </c:extLst>
            </c:dLbl>
            <c:dLbl>
              <c:idx val="13"/>
              <c:layout>
                <c:manualLayout>
                  <c:x val="1.4410747807324084E-2"/>
                  <c:y val="4.07647791281249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2231587344960936E-2"/>
                      <c:h val="2.8503168792969994E-2"/>
                    </c:manualLayout>
                  </c15:layout>
                </c:ext>
                <c:ext xmlns:c16="http://schemas.microsoft.com/office/drawing/2014/chart" uri="{C3380CC4-5D6E-409C-BE32-E72D297353CC}">
                  <c16:uniqueId val="{00000012-8E0B-4211-9E2F-0C18EFD3C7CC}"/>
                </c:ext>
              </c:extLst>
            </c:dLbl>
            <c:dLbl>
              <c:idx val="14"/>
              <c:layout>
                <c:manualLayout>
                  <c:x val="1.5691541693015235E-2"/>
                  <c:y val="1.604817791395191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0BF-4D53-BF95-F3D194EA2B2A}"/>
                </c:ext>
              </c:extLst>
            </c:dLbl>
            <c:dLbl>
              <c:idx val="18"/>
              <c:layout>
                <c:manualLayout>
                  <c:x val="1.0583206985736511E-3"/>
                  <c:y val="1.538751245346275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E0B-4211-9E2F-0C18EFD3C7CC}"/>
                </c:ext>
              </c:extLst>
            </c:dLbl>
            <c:dLbl>
              <c:idx val="20"/>
              <c:layout>
                <c:manualLayout>
                  <c:x val="-2.3360298754979015E-2"/>
                  <c:y val="4.196808007062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E0B-4211-9E2F-0C18EFD3C7CC}"/>
                </c:ext>
              </c:extLst>
            </c:dLbl>
            <c:dLbl>
              <c:idx val="21"/>
              <c:layout>
                <c:manualLayout>
                  <c:x val="-1.4578502475132701E-2"/>
                  <c:y val="-4.196477562748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E0B-4211-9E2F-0C18EFD3C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(2)'!$B$45:$X$45</c:f>
              <c:numCache>
                <c:formatCode>0.0</c:formatCode>
                <c:ptCount val="23"/>
                <c:pt idx="0">
                  <c:v>57.6</c:v>
                </c:pt>
                <c:pt idx="1">
                  <c:v>4.0999999999999996</c:v>
                </c:pt>
                <c:pt idx="2">
                  <c:v>6.5</c:v>
                </c:pt>
                <c:pt idx="3">
                  <c:v>13.4</c:v>
                </c:pt>
                <c:pt idx="4">
                  <c:v>16.7</c:v>
                </c:pt>
                <c:pt idx="5">
                  <c:v>13.6</c:v>
                </c:pt>
                <c:pt idx="6">
                  <c:v>5.6</c:v>
                </c:pt>
                <c:pt idx="7">
                  <c:v>59.6</c:v>
                </c:pt>
                <c:pt idx="8">
                  <c:v>35.799999999999997</c:v>
                </c:pt>
                <c:pt idx="9">
                  <c:v>12</c:v>
                </c:pt>
                <c:pt idx="10">
                  <c:v>8</c:v>
                </c:pt>
                <c:pt idx="11">
                  <c:v>36.5</c:v>
                </c:pt>
                <c:pt idx="12">
                  <c:v>24.5</c:v>
                </c:pt>
                <c:pt idx="13">
                  <c:v>9.1</c:v>
                </c:pt>
                <c:pt idx="14">
                  <c:v>9</c:v>
                </c:pt>
                <c:pt idx="15">
                  <c:v>60.1</c:v>
                </c:pt>
                <c:pt idx="16">
                  <c:v>40.5</c:v>
                </c:pt>
                <c:pt idx="17">
                  <c:v>42.3</c:v>
                </c:pt>
                <c:pt idx="18">
                  <c:v>7.5</c:v>
                </c:pt>
                <c:pt idx="19">
                  <c:v>45.9</c:v>
                </c:pt>
                <c:pt idx="20">
                  <c:v>15.7</c:v>
                </c:pt>
                <c:pt idx="21">
                  <c:v>8.8000000000000007</c:v>
                </c:pt>
                <c:pt idx="22">
                  <c:v>1.5</c:v>
                </c:pt>
              </c:numCache>
            </c:numRef>
          </c:val>
          <c:extLst>
            <c:ext xmlns:c16="http://schemas.microsoft.com/office/drawing/2014/chart" uri="{C3380CC4-5D6E-409C-BE32-E72D297353CC}">
              <c16:uniqueId val="{00000002-A4BE-426B-8588-7193B52B8B46}"/>
            </c:ext>
          </c:extLst>
        </c:ser>
        <c:ser>
          <c:idx val="3"/>
          <c:order val="3"/>
          <c:tx>
            <c:strRef>
              <c:f>'１、H28家計・収入・就業 (2)'!$A$46</c:f>
              <c:strCache>
                <c:ptCount val="1"/>
                <c:pt idx="0">
                  <c:v>困窮度Ⅰ</c:v>
                </c:pt>
              </c:strCache>
            </c:strRef>
          </c:tx>
          <c:spPr>
            <a:solidFill>
              <a:schemeClr val="accent4"/>
            </a:solidFill>
            <a:ln>
              <a:noFill/>
            </a:ln>
            <a:effectLst/>
          </c:spPr>
          <c:invertIfNegative val="0"/>
          <c:dLbls>
            <c:dLbl>
              <c:idx val="0"/>
              <c:layout>
                <c:manualLayout>
                  <c:x val="-7.16407030866223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07-4F06-8A57-35ACAEBCE898}"/>
                </c:ext>
              </c:extLst>
            </c:dLbl>
            <c:dLbl>
              <c:idx val="1"/>
              <c:layout>
                <c:manualLayout>
                  <c:x val="4.952243674383109E-2"/>
                  <c:y val="-4.07607670836462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0B-4211-9E2F-0C18EFD3C7CC}"/>
                </c:ext>
              </c:extLst>
            </c:dLbl>
            <c:dLbl>
              <c:idx val="2"/>
              <c:layout>
                <c:manualLayout>
                  <c:x val="3.8199323883096208E-2"/>
                  <c:y val="-2.09797829869093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0B-4211-9E2F-0C18EFD3C7CC}"/>
                </c:ext>
              </c:extLst>
            </c:dLbl>
            <c:dLbl>
              <c:idx val="3"/>
              <c:layout>
                <c:manualLayout>
                  <c:x val="7.406920149633746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07-4F06-8A57-35ACAEBCE898}"/>
                </c:ext>
              </c:extLst>
            </c:dLbl>
            <c:dLbl>
              <c:idx val="4"/>
              <c:layout>
                <c:manualLayout>
                  <c:x val="-9.5925687183781305E-3"/>
                  <c:y val="2.0386000404093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BF-4D53-BF95-F3D194EA2B2A}"/>
                </c:ext>
              </c:extLst>
            </c:dLbl>
            <c:dLbl>
              <c:idx val="5"/>
              <c:layout>
                <c:manualLayout>
                  <c:x val="-4.8023078001265497E-3"/>
                  <c:y val="-4.135695689314941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330554009326581E-2"/>
                      <c:h val="2.8503168792969994E-2"/>
                    </c:manualLayout>
                  </c15:layout>
                </c:ext>
                <c:ext xmlns:c16="http://schemas.microsoft.com/office/drawing/2014/chart" uri="{C3380CC4-5D6E-409C-BE32-E72D297353CC}">
                  <c16:uniqueId val="{00000006-8E0B-4211-9E2F-0C18EFD3C7CC}"/>
                </c:ext>
              </c:extLst>
            </c:dLbl>
            <c:dLbl>
              <c:idx val="6"/>
              <c:layout>
                <c:manualLayout>
                  <c:x val="-2.1936798233277858E-3"/>
                  <c:y val="-2.03723594528662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2231587344960936E-2"/>
                      <c:h val="2.8503168792969994E-2"/>
                    </c:manualLayout>
                  </c15:layout>
                </c:ext>
                <c:ext xmlns:c16="http://schemas.microsoft.com/office/drawing/2014/chart" uri="{C3380CC4-5D6E-409C-BE32-E72D297353CC}">
                  <c16:uniqueId val="{00000009-8E0B-4211-9E2F-0C18EFD3C7CC}"/>
                </c:ext>
              </c:extLst>
            </c:dLbl>
            <c:dLbl>
              <c:idx val="7"/>
              <c:layout>
                <c:manualLayout>
                  <c:x val="9.2474159916420152E-4"/>
                  <c:y val="2.03843955863017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0B-4211-9E2F-0C18EFD3C7CC}"/>
                </c:ext>
              </c:extLst>
            </c:dLbl>
            <c:dLbl>
              <c:idx val="8"/>
              <c:layout>
                <c:manualLayout>
                  <c:x val="-3.3088768883249202E-3"/>
                  <c:y val="6.0501630735598728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0B-4211-9E2F-0C18EFD3C7CC}"/>
                </c:ext>
              </c:extLst>
            </c:dLbl>
            <c:dLbl>
              <c:idx val="9"/>
              <c:layout>
                <c:manualLayout>
                  <c:x val="9.5220084102533107E-3"/>
                  <c:y val="-4.0760767083646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0B-4211-9E2F-0C18EFD3C7CC}"/>
                </c:ext>
              </c:extLst>
            </c:dLbl>
            <c:dLbl>
              <c:idx val="10"/>
              <c:layout>
                <c:manualLayout>
                  <c:x val="-1.3512777056770835E-2"/>
                  <c:y val="-2.03811859507189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BF-4D53-BF95-F3D194EA2B2A}"/>
                </c:ext>
              </c:extLst>
            </c:dLbl>
            <c:dLbl>
              <c:idx val="11"/>
              <c:layout>
                <c:manualLayout>
                  <c:x val="-4.73557189894616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BF-4D53-BF95-F3D194EA2B2A}"/>
                </c:ext>
              </c:extLst>
            </c:dLbl>
            <c:dLbl>
              <c:idx val="12"/>
              <c:layout>
                <c:manualLayout>
                  <c:x val="2.1977910607929554E-2"/>
                  <c:y val="4.076718635481201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3019533732129748E-2"/>
                      <c:h val="2.8503168792969994E-2"/>
                    </c:manualLayout>
                  </c15:layout>
                </c:ext>
                <c:ext xmlns:c16="http://schemas.microsoft.com/office/drawing/2014/chart" uri="{C3380CC4-5D6E-409C-BE32-E72D297353CC}">
                  <c16:uniqueId val="{00000014-30BF-4D53-BF95-F3D194EA2B2A}"/>
                </c:ext>
              </c:extLst>
            </c:dLbl>
            <c:dLbl>
              <c:idx val="13"/>
              <c:layout>
                <c:manualLayout>
                  <c:x val="-6.8541021258158108E-3"/>
                  <c:y val="-1.9772960007779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0B-4211-9E2F-0C18EFD3C7CC}"/>
                </c:ext>
              </c:extLst>
            </c:dLbl>
            <c:dLbl>
              <c:idx val="14"/>
              <c:layout>
                <c:manualLayout>
                  <c:x val="4.1339161984477027E-2"/>
                  <c:y val="-2.09797829869085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0B-4211-9E2F-0C18EFD3C7CC}"/>
                </c:ext>
              </c:extLst>
            </c:dLbl>
            <c:dLbl>
              <c:idx val="15"/>
              <c:layout>
                <c:manualLayout>
                  <c:x val="-9.6593070405189031E-3"/>
                  <c:y val="1.538751245346275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0B-4211-9E2F-0C18EFD3C7CC}"/>
                </c:ext>
              </c:extLst>
            </c:dLbl>
            <c:dLbl>
              <c:idx val="16"/>
              <c:layout>
                <c:manualLayout>
                  <c:x val="-2.6100497097871139E-2"/>
                  <c:y val="-7.693756226731379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0B-4211-9E2F-0C18EFD3C7CC}"/>
                </c:ext>
              </c:extLst>
            </c:dLbl>
            <c:dLbl>
              <c:idx val="17"/>
              <c:layout>
                <c:manualLayout>
                  <c:x val="-2.6100497097871139E-2"/>
                  <c:y val="4.19664278490536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E0B-4211-9E2F-0C18EFD3C7CC}"/>
                </c:ext>
              </c:extLst>
            </c:dLbl>
            <c:dLbl>
              <c:idx val="18"/>
              <c:layout>
                <c:manualLayout>
                  <c:x val="4.8501510669188798E-3"/>
                  <c:y val="-4.19664278490536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E0B-4211-9E2F-0C18EFD3C7CC}"/>
                </c:ext>
              </c:extLst>
            </c:dLbl>
            <c:dLbl>
              <c:idx val="19"/>
              <c:layout>
                <c:manualLayout>
                  <c:x val="-3.15808937836550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E0B-4211-9E2F-0C18EFD3C7CC}"/>
                </c:ext>
              </c:extLst>
            </c:dLbl>
            <c:dLbl>
              <c:idx val="20"/>
              <c:layout>
                <c:manualLayout>
                  <c:x val="-6.9191086976269807E-3"/>
                  <c:y val="1.538751245346275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E0B-4211-9E2F-0C18EFD3C7CC}"/>
                </c:ext>
              </c:extLst>
            </c:dLbl>
            <c:dLbl>
              <c:idx val="22"/>
              <c:layout>
                <c:manualLayout>
                  <c:x val="-5.9289693121519597E-3"/>
                  <c:y val="-6.29479895520116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E0B-4211-9E2F-0C18EFD3C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(2)'!$B$46:$X$46</c:f>
              <c:numCache>
                <c:formatCode>0.0</c:formatCode>
                <c:ptCount val="23"/>
                <c:pt idx="0">
                  <c:v>61.2</c:v>
                </c:pt>
                <c:pt idx="1">
                  <c:v>7.3</c:v>
                </c:pt>
                <c:pt idx="2">
                  <c:v>4.7</c:v>
                </c:pt>
                <c:pt idx="3">
                  <c:v>22</c:v>
                </c:pt>
                <c:pt idx="4">
                  <c:v>23.3</c:v>
                </c:pt>
                <c:pt idx="5">
                  <c:v>16</c:v>
                </c:pt>
                <c:pt idx="6">
                  <c:v>8.3000000000000007</c:v>
                </c:pt>
                <c:pt idx="7">
                  <c:v>62.1</c:v>
                </c:pt>
                <c:pt idx="8">
                  <c:v>39.1</c:v>
                </c:pt>
                <c:pt idx="9">
                  <c:v>12.8</c:v>
                </c:pt>
                <c:pt idx="10">
                  <c:v>8.5</c:v>
                </c:pt>
                <c:pt idx="11">
                  <c:v>43.9</c:v>
                </c:pt>
                <c:pt idx="12">
                  <c:v>27.5</c:v>
                </c:pt>
                <c:pt idx="13">
                  <c:v>13.1</c:v>
                </c:pt>
                <c:pt idx="14">
                  <c:v>11.7</c:v>
                </c:pt>
                <c:pt idx="15">
                  <c:v>59.5</c:v>
                </c:pt>
                <c:pt idx="16">
                  <c:v>43.2</c:v>
                </c:pt>
                <c:pt idx="17">
                  <c:v>47.4</c:v>
                </c:pt>
                <c:pt idx="18">
                  <c:v>9.9</c:v>
                </c:pt>
                <c:pt idx="19">
                  <c:v>50</c:v>
                </c:pt>
                <c:pt idx="20">
                  <c:v>18.100000000000001</c:v>
                </c:pt>
                <c:pt idx="21">
                  <c:v>7.2</c:v>
                </c:pt>
                <c:pt idx="22">
                  <c:v>2</c:v>
                </c:pt>
              </c:numCache>
            </c:numRef>
          </c:val>
          <c:extLst>
            <c:ext xmlns:c16="http://schemas.microsoft.com/office/drawing/2014/chart" uri="{C3380CC4-5D6E-409C-BE32-E72D297353CC}">
              <c16:uniqueId val="{00000003-A4BE-426B-8588-7193B52B8B46}"/>
            </c:ext>
          </c:extLst>
        </c:ser>
        <c:dLbls>
          <c:dLblPos val="inEnd"/>
          <c:showLegendKey val="0"/>
          <c:showVal val="1"/>
          <c:showCatName val="0"/>
          <c:showSerName val="0"/>
          <c:showPercent val="0"/>
          <c:showBubbleSize val="0"/>
        </c:dLbls>
        <c:gapWidth val="182"/>
        <c:axId val="1708086127"/>
        <c:axId val="1708086959"/>
      </c:barChart>
      <c:catAx>
        <c:axId val="17080861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708086959"/>
        <c:crosses val="autoZero"/>
        <c:auto val="1"/>
        <c:lblAlgn val="ctr"/>
        <c:lblOffset val="100"/>
        <c:noMultiLvlLbl val="0"/>
      </c:catAx>
      <c:valAx>
        <c:axId val="1708086959"/>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08086127"/>
        <c:crosses val="autoZero"/>
        <c:crossBetween val="between"/>
        <c:majorUnit val="20"/>
        <c:minorUnit val="4"/>
      </c:valAx>
      <c:spPr>
        <a:noFill/>
        <a:ln>
          <a:noFill/>
        </a:ln>
        <a:effectLst/>
      </c:spPr>
    </c:plotArea>
    <c:legend>
      <c:legendPos val="b"/>
      <c:layout>
        <c:manualLayout>
          <c:xMode val="edge"/>
          <c:yMode val="edge"/>
          <c:x val="0.28178211244559542"/>
          <c:y val="0.95422497972713927"/>
          <c:w val="0.43643577510880915"/>
          <c:h val="2.947007151228560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0.00506</cdr:x>
      <cdr:y>0.19135</cdr:y>
    </cdr:from>
    <cdr:to>
      <cdr:x>0.13592</cdr:x>
      <cdr:y>0.24465</cdr:y>
    </cdr:to>
    <cdr:sp macro="" textlink="">
      <cdr:nvSpPr>
        <cdr:cNvPr id="2"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22716" y="53283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(N=342)</a:t>
          </a:r>
          <a:endParaRPr lang="ja-JP" altLang="en-US" sz="700" dirty="0">
            <a:solidFill>
              <a:schemeClr val="tx1">
                <a:lumMod val="65000"/>
                <a:lumOff val="35000"/>
              </a:schemeClr>
            </a:solidFill>
          </a:endParaRPr>
        </a:p>
      </cdr:txBody>
    </cdr:sp>
  </cdr:relSizeAnchor>
  <cdr:relSizeAnchor xmlns:cdr="http://schemas.openxmlformats.org/drawingml/2006/chartDrawing">
    <cdr:from>
      <cdr:x>0.01699</cdr:x>
      <cdr:y>0.30138</cdr:y>
    </cdr:from>
    <cdr:to>
      <cdr:x>0.14785</cdr:x>
      <cdr:y>0.35468</cdr:y>
    </cdr:to>
    <cdr:sp macro="" textlink="">
      <cdr:nvSpPr>
        <cdr:cNvPr id="3"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76234" y="83923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(N=661)</a:t>
          </a:r>
          <a:endParaRPr lang="ja-JP" altLang="en-US" sz="700" dirty="0">
            <a:solidFill>
              <a:schemeClr val="tx1">
                <a:lumMod val="65000"/>
                <a:lumOff val="35000"/>
              </a:schemeClr>
            </a:solidFill>
          </a:endParaRPr>
        </a:p>
      </cdr:txBody>
    </cdr:sp>
  </cdr:relSizeAnchor>
  <cdr:relSizeAnchor xmlns:cdr="http://schemas.openxmlformats.org/drawingml/2006/chartDrawing">
    <cdr:from>
      <cdr:x>0.0146</cdr:x>
      <cdr:y>0.42571</cdr:y>
    </cdr:from>
    <cdr:to>
      <cdr:x>0.14546</cdr:x>
      <cdr:y>0.47901</cdr:y>
    </cdr:to>
    <cdr:sp macro="" textlink="">
      <cdr:nvSpPr>
        <cdr:cNvPr id="4"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65508" y="118544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(N=349)</a:t>
          </a:r>
          <a:endParaRPr lang="ja-JP" altLang="en-US" sz="700" dirty="0">
            <a:solidFill>
              <a:schemeClr val="tx1">
                <a:lumMod val="65000"/>
                <a:lumOff val="35000"/>
              </a:schemeClr>
            </a:solidFill>
          </a:endParaRPr>
        </a:p>
      </cdr:txBody>
    </cdr:sp>
  </cdr:relSizeAnchor>
  <cdr:relSizeAnchor xmlns:cdr="http://schemas.openxmlformats.org/drawingml/2006/chartDrawing">
    <cdr:from>
      <cdr:x>0.02166</cdr:x>
      <cdr:y>0.53988</cdr:y>
    </cdr:from>
    <cdr:to>
      <cdr:x>0.15252</cdr:x>
      <cdr:y>0.59318</cdr:y>
    </cdr:to>
    <cdr:sp macro="" textlink="">
      <cdr:nvSpPr>
        <cdr:cNvPr id="5"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97184" y="150338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(N=1589)</a:t>
          </a:r>
          <a:endParaRPr lang="ja-JP" altLang="en-US" sz="700" dirty="0">
            <a:solidFill>
              <a:schemeClr val="tx1">
                <a:lumMod val="65000"/>
                <a:lumOff val="35000"/>
              </a:schemeClr>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0.18673</cdr:x>
      <cdr:y>0.96107</cdr:y>
    </cdr:from>
    <cdr:to>
      <cdr:x>0.43244</cdr:x>
      <cdr:y>0.98495</cdr:y>
    </cdr:to>
    <cdr:sp macro="" textlink="">
      <cdr:nvSpPr>
        <cdr:cNvPr id="2"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564729" y="5869630"/>
          <a:ext cx="743120" cy="14584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(N=16673)</a:t>
          </a:r>
          <a:endParaRPr lang="ja-JP" altLang="en-US" sz="700" dirty="0">
            <a:solidFill>
              <a:schemeClr val="tx1">
                <a:lumMod val="65000"/>
                <a:lumOff val="35000"/>
              </a:schemeClr>
            </a:solidFill>
          </a:endParaRPr>
        </a:p>
      </cdr:txBody>
    </cdr:sp>
  </cdr:relSizeAnchor>
  <cdr:relSizeAnchor xmlns:cdr="http://schemas.openxmlformats.org/drawingml/2006/chartDrawing">
    <cdr:from>
      <cdr:x>0.38923</cdr:x>
      <cdr:y>0.95967</cdr:y>
    </cdr:from>
    <cdr:to>
      <cdr:x>0.56683</cdr:x>
      <cdr:y>0.98111</cdr:y>
    </cdr:to>
    <cdr:sp macro="" textlink="">
      <cdr:nvSpPr>
        <cdr:cNvPr id="3"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1177149" y="5861100"/>
          <a:ext cx="537123" cy="130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(N=9737)</a:t>
          </a:r>
          <a:endParaRPr lang="ja-JP" altLang="en-US" sz="700" dirty="0">
            <a:solidFill>
              <a:schemeClr val="tx1">
                <a:lumMod val="65000"/>
                <a:lumOff val="35000"/>
              </a:schemeClr>
            </a:solidFill>
          </a:endParaRPr>
        </a:p>
      </cdr:txBody>
    </cdr:sp>
  </cdr:relSizeAnchor>
  <cdr:relSizeAnchor xmlns:cdr="http://schemas.openxmlformats.org/drawingml/2006/chartDrawing">
    <cdr:from>
      <cdr:x>0.56824</cdr:x>
      <cdr:y>0.95732</cdr:y>
    </cdr:from>
    <cdr:to>
      <cdr:x>0.76712</cdr:x>
      <cdr:y>0.97555</cdr:y>
    </cdr:to>
    <cdr:sp macro="" textlink="">
      <cdr:nvSpPr>
        <cdr:cNvPr id="4"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1718558" y="5846711"/>
          <a:ext cx="601473" cy="11135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(N=1758)</a:t>
          </a:r>
          <a:endParaRPr lang="ja-JP" altLang="en-US" sz="700" dirty="0">
            <a:solidFill>
              <a:schemeClr val="tx1">
                <a:lumMod val="65000"/>
                <a:lumOff val="35000"/>
              </a:schemeClr>
            </a:solidFill>
          </a:endParaRPr>
        </a:p>
      </cdr:txBody>
    </cdr:sp>
  </cdr:relSizeAnchor>
  <cdr:relSizeAnchor xmlns:cdr="http://schemas.openxmlformats.org/drawingml/2006/chartDrawing">
    <cdr:from>
      <cdr:x>0.75496</cdr:x>
      <cdr:y>0.95981</cdr:y>
    </cdr:from>
    <cdr:to>
      <cdr:x>0.97275</cdr:x>
      <cdr:y>0.98348</cdr:y>
    </cdr:to>
    <cdr:sp macro="" textlink="">
      <cdr:nvSpPr>
        <cdr:cNvPr id="5"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2283250" y="5861954"/>
          <a:ext cx="658673" cy="14454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(N=4867)</a:t>
          </a:r>
          <a:endParaRPr lang="ja-JP" altLang="en-US" sz="700" dirty="0">
            <a:solidFill>
              <a:schemeClr val="tx1">
                <a:lumMod val="65000"/>
                <a:lumOff val="3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0.02906</cdr:x>
      <cdr:y>0.82202</cdr:y>
    </cdr:from>
    <cdr:to>
      <cdr:x>0.81403</cdr:x>
      <cdr:y>0.8836</cdr:y>
    </cdr:to>
    <cdr:sp macro="" textlink="">
      <cdr:nvSpPr>
        <cdr:cNvPr id="2" name="四角形: 角を丸くする 1">
          <a:extLst xmlns:a="http://schemas.openxmlformats.org/drawingml/2006/main">
            <a:ext uri="{FF2B5EF4-FFF2-40B4-BE49-F238E27FC236}">
              <a16:creationId xmlns:a16="http://schemas.microsoft.com/office/drawing/2014/main" id="{F7A5EEF6-C98E-4367-A667-DF7FA317437E}"/>
            </a:ext>
          </a:extLst>
        </cdr:cNvPr>
        <cdr:cNvSpPr/>
      </cdr:nvSpPr>
      <cdr:spPr>
        <a:xfrm xmlns:a="http://schemas.openxmlformats.org/drawingml/2006/main">
          <a:off x="109113" y="4733252"/>
          <a:ext cx="2947374" cy="35458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dirty="0">
            <a:ln>
              <a:solidFill>
                <a:srgbClr val="FF0000"/>
              </a:solidFill>
            </a:ln>
            <a:noFill/>
          </a:endParaRPr>
        </a:p>
      </cdr:txBody>
    </cdr:sp>
  </cdr:relSizeAnchor>
  <cdr:relSizeAnchor xmlns:cdr="http://schemas.openxmlformats.org/drawingml/2006/chartDrawing">
    <cdr:from>
      <cdr:x>0.43176</cdr:x>
      <cdr:y>0.95007</cdr:y>
    </cdr:from>
    <cdr:to>
      <cdr:x>1</cdr:x>
      <cdr:y>1</cdr:y>
    </cdr:to>
    <cdr:sp macro="" textlink="">
      <cdr:nvSpPr>
        <cdr:cNvPr id="3" name="スライド番号プレースホルダー 2">
          <a:extLst xmlns:a="http://schemas.openxmlformats.org/drawingml/2006/main">
            <a:ext uri="{FF2B5EF4-FFF2-40B4-BE49-F238E27FC236}">
              <a16:creationId xmlns:a16="http://schemas.microsoft.com/office/drawing/2014/main" id="{A9A7A27C-FB41-4074-B202-5766E93F9859}"/>
            </a:ext>
          </a:extLst>
        </cdr:cNvPr>
        <cdr:cNvSpPr>
          <a:spLocks xmlns:a="http://schemas.openxmlformats.org/drawingml/2006/main" noGrp="1"/>
        </cdr:cNvSpPr>
      </cdr:nvSpPr>
      <cdr:spPr>
        <a:xfrm xmlns:a="http://schemas.openxmlformats.org/drawingml/2006/main">
          <a:off x="1621160" y="5505525"/>
          <a:ext cx="2133600" cy="289318"/>
        </a:xfrm>
        <a:prstGeom xmlns:a="http://schemas.openxmlformats.org/drawingml/2006/main" prst="rect">
          <a:avLst/>
        </a:prstGeom>
      </cdr:spPr>
      <cdr:txBody>
        <a:bodyPr xmlns:a="http://schemas.openxmlformats.org/drawingml/2006/main" vert="horz" lIns="128016" tIns="64008" rIns="128016" bIns="64008" rtlCol="0" anchor="ctr"/>
        <a:lstStyle xmlns:a="http://schemas.openxmlformats.org/drawingml/2006/main">
          <a:defPPr>
            <a:defRPr lang="ja-JP"/>
          </a:defPPr>
          <a:lvl1pPr marL="0" algn="r" defTabSz="914400" rtl="0" eaLnBrk="1" latinLnBrk="0" hangingPunct="1">
            <a:defRPr kumimoji="1" sz="1214"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defTabSz="914418"/>
          <a:r>
            <a:rPr lang="ja-JP" altLang="en-US" sz="1714" dirty="0">
              <a:solidFill>
                <a:prstClr val="black"/>
              </a:solidFill>
              <a:latin typeface="Calibri"/>
              <a:ea typeface="ＭＳ Ｐゴシック" panose="020B0600070205080204" pitchFamily="50" charset="-128"/>
            </a:rPr>
            <a:t>６</a:t>
          </a:r>
        </a:p>
      </cdr:txBody>
    </cdr:sp>
  </cdr:relSizeAnchor>
  <cdr:relSizeAnchor xmlns:cdr="http://schemas.openxmlformats.org/drawingml/2006/chartDrawing">
    <cdr:from>
      <cdr:x>0.14443</cdr:x>
      <cdr:y>0.96232</cdr:y>
    </cdr:from>
    <cdr:to>
      <cdr:x>0.32855</cdr:x>
      <cdr:y>0.98657</cdr:y>
    </cdr:to>
    <cdr:sp macro="" textlink="">
      <cdr:nvSpPr>
        <cdr:cNvPr id="4"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460744" y="5576473"/>
          <a:ext cx="587350" cy="14055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(N=16673)</a:t>
          </a:r>
          <a:endParaRPr lang="ja-JP" altLang="en-US" sz="700" dirty="0">
            <a:solidFill>
              <a:schemeClr val="tx1">
                <a:lumMod val="65000"/>
                <a:lumOff val="35000"/>
              </a:schemeClr>
            </a:solidFill>
          </a:endParaRPr>
        </a:p>
      </cdr:txBody>
    </cdr:sp>
  </cdr:relSizeAnchor>
  <cdr:relSizeAnchor xmlns:cdr="http://schemas.openxmlformats.org/drawingml/2006/chartDrawing">
    <cdr:from>
      <cdr:x>0.33282</cdr:x>
      <cdr:y>0.96232</cdr:y>
    </cdr:from>
    <cdr:to>
      <cdr:x>0.50914</cdr:x>
      <cdr:y>0.98657</cdr:y>
    </cdr:to>
    <cdr:sp macro="" textlink="">
      <cdr:nvSpPr>
        <cdr:cNvPr id="5"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1061711" y="5576473"/>
          <a:ext cx="562447" cy="14055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(N=9737)</a:t>
          </a:r>
          <a:endParaRPr lang="ja-JP" altLang="en-US" sz="700" dirty="0">
            <a:solidFill>
              <a:schemeClr val="tx1">
                <a:lumMod val="65000"/>
                <a:lumOff val="35000"/>
              </a:schemeClr>
            </a:solidFill>
          </a:endParaRPr>
        </a:p>
      </cdr:txBody>
    </cdr:sp>
  </cdr:relSizeAnchor>
  <cdr:relSizeAnchor xmlns:cdr="http://schemas.openxmlformats.org/drawingml/2006/chartDrawing">
    <cdr:from>
      <cdr:x>0.53171</cdr:x>
      <cdr:y>0.96434</cdr:y>
    </cdr:from>
    <cdr:to>
      <cdr:x>0.72197</cdr:x>
      <cdr:y>0.9886</cdr:y>
    </cdr:to>
    <cdr:sp macro="" textlink="">
      <cdr:nvSpPr>
        <cdr:cNvPr id="6"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1696166" y="5588191"/>
          <a:ext cx="606924" cy="14059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(N=1758)</a:t>
          </a:r>
          <a:endParaRPr lang="ja-JP" altLang="en-US" sz="700" dirty="0">
            <a:solidFill>
              <a:schemeClr val="tx1">
                <a:lumMod val="65000"/>
                <a:lumOff val="35000"/>
              </a:schemeClr>
            </a:solidFill>
          </a:endParaRPr>
        </a:p>
      </cdr:txBody>
    </cdr:sp>
  </cdr:relSizeAnchor>
  <cdr:relSizeAnchor xmlns:cdr="http://schemas.openxmlformats.org/drawingml/2006/chartDrawing">
    <cdr:from>
      <cdr:x>0.71721</cdr:x>
      <cdr:y>0.96151</cdr:y>
    </cdr:from>
    <cdr:to>
      <cdr:x>0.91545</cdr:x>
      <cdr:y>0.98657</cdr:y>
    </cdr:to>
    <cdr:sp macro="" textlink="">
      <cdr:nvSpPr>
        <cdr:cNvPr id="7"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2287910" y="5571799"/>
          <a:ext cx="632391" cy="14523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(N=4867)</a:t>
          </a:r>
          <a:endParaRPr lang="ja-JP" altLang="en-US" sz="700" dirty="0">
            <a:solidFill>
              <a:schemeClr val="tx1">
                <a:lumMod val="65000"/>
                <a:lumOff val="3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0.21642</cdr:x>
      <cdr:y>0.81984</cdr:y>
    </cdr:from>
    <cdr:to>
      <cdr:x>0.94035</cdr:x>
      <cdr:y>0.88044</cdr:y>
    </cdr:to>
    <cdr:sp macro="" textlink="">
      <cdr:nvSpPr>
        <cdr:cNvPr id="2" name="四角形: 角を丸くする 1">
          <a:extLst xmlns:a="http://schemas.openxmlformats.org/drawingml/2006/main">
            <a:ext uri="{FF2B5EF4-FFF2-40B4-BE49-F238E27FC236}">
              <a16:creationId xmlns:a16="http://schemas.microsoft.com/office/drawing/2014/main" id="{FE6EB601-F944-63E5-8057-2754F1084146}"/>
            </a:ext>
          </a:extLst>
        </cdr:cNvPr>
        <cdr:cNvSpPr/>
      </cdr:nvSpPr>
      <cdr:spPr>
        <a:xfrm xmlns:a="http://schemas.openxmlformats.org/drawingml/2006/main">
          <a:off x="1250230" y="4941584"/>
          <a:ext cx="4181957" cy="36526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ln>
              <a:solidFill>
                <a:srgbClr val="FF0000"/>
              </a:solidFill>
            </a:ln>
            <a:noFill/>
          </a:endParaRPr>
        </a:p>
      </cdr:txBody>
    </cdr:sp>
  </cdr:relSizeAnchor>
  <cdr:relSizeAnchor xmlns:cdr="http://schemas.openxmlformats.org/drawingml/2006/chartDrawing">
    <cdr:from>
      <cdr:x>0.36149</cdr:x>
      <cdr:y>0.9632</cdr:y>
    </cdr:from>
    <cdr:to>
      <cdr:x>0.478</cdr:x>
      <cdr:y>0.98857</cdr:y>
    </cdr:to>
    <cdr:sp macro="" textlink="">
      <cdr:nvSpPr>
        <cdr:cNvPr id="3"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088232" y="5805680"/>
          <a:ext cx="673066"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0.464</cdr:x>
      <cdr:y>0.96265</cdr:y>
    </cdr:from>
    <cdr:to>
      <cdr:x>0.58052</cdr:x>
      <cdr:y>0.98802</cdr:y>
    </cdr:to>
    <cdr:sp macro="" textlink="">
      <cdr:nvSpPr>
        <cdr:cNvPr id="4"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680435" y="5802390"/>
          <a:ext cx="673065"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0.55661</cdr:x>
      <cdr:y>0.95975</cdr:y>
    </cdr:from>
    <cdr:to>
      <cdr:x>0.67312</cdr:x>
      <cdr:y>0.98512</cdr:y>
    </cdr:to>
    <cdr:sp macro="" textlink="">
      <cdr:nvSpPr>
        <cdr:cNvPr id="5"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3215383" y="5784928"/>
          <a:ext cx="673065"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0.64878</cdr:x>
      <cdr:y>0.96077</cdr:y>
    </cdr:from>
    <cdr:to>
      <cdr:x>0.76529</cdr:x>
      <cdr:y>0.98613</cdr:y>
    </cdr:to>
    <cdr:sp macro="" textlink="">
      <cdr:nvSpPr>
        <cdr:cNvPr id="6"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3747836" y="5791024"/>
          <a:ext cx="673065"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0.00486</cdr:x>
      <cdr:y>0.23503</cdr:y>
    </cdr:from>
    <cdr:to>
      <cdr:x>0.14615</cdr:x>
      <cdr:y>0.29906</cdr:y>
    </cdr:to>
    <cdr:sp macro="" textlink="">
      <cdr:nvSpPr>
        <cdr:cNvPr id="2"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20176" y="54481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(N=16482)</a:t>
          </a:r>
          <a:endParaRPr lang="ja-JP" altLang="en-US" sz="700" dirty="0">
            <a:solidFill>
              <a:schemeClr val="tx1">
                <a:lumMod val="65000"/>
                <a:lumOff val="35000"/>
              </a:schemeClr>
            </a:solidFill>
          </a:endParaRPr>
        </a:p>
      </cdr:txBody>
    </cdr:sp>
  </cdr:relSizeAnchor>
  <cdr:relSizeAnchor xmlns:cdr="http://schemas.openxmlformats.org/drawingml/2006/chartDrawing">
    <cdr:from>
      <cdr:x>0.01743</cdr:x>
      <cdr:y>0.40656</cdr:y>
    </cdr:from>
    <cdr:to>
      <cdr:x>0.15872</cdr:x>
      <cdr:y>0.47059</cdr:y>
    </cdr:to>
    <cdr:sp macro="" textlink="">
      <cdr:nvSpPr>
        <cdr:cNvPr id="3"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72425" y="94243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(N=9591)</a:t>
          </a:r>
          <a:endParaRPr lang="ja-JP" altLang="en-US" sz="700" dirty="0">
            <a:solidFill>
              <a:schemeClr val="tx1">
                <a:lumMod val="65000"/>
                <a:lumOff val="35000"/>
              </a:schemeClr>
            </a:solidFill>
          </a:endParaRPr>
        </a:p>
      </cdr:txBody>
    </cdr:sp>
  </cdr:relSizeAnchor>
  <cdr:relSizeAnchor xmlns:cdr="http://schemas.openxmlformats.org/drawingml/2006/chartDrawing">
    <cdr:from>
      <cdr:x>0.01604</cdr:x>
      <cdr:y>0.5719</cdr:y>
    </cdr:from>
    <cdr:to>
      <cdr:x>0.15734</cdr:x>
      <cdr:y>0.63593</cdr:y>
    </cdr:to>
    <cdr:sp macro="" textlink="">
      <cdr:nvSpPr>
        <cdr:cNvPr id="4"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66667" y="132570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(N=1704)</a:t>
          </a:r>
          <a:endParaRPr lang="ja-JP" altLang="en-US" sz="700" dirty="0">
            <a:solidFill>
              <a:schemeClr val="tx1">
                <a:lumMod val="65000"/>
                <a:lumOff val="35000"/>
              </a:schemeClr>
            </a:solidFill>
          </a:endParaRPr>
        </a:p>
      </cdr:txBody>
    </cdr:sp>
  </cdr:relSizeAnchor>
  <cdr:relSizeAnchor xmlns:cdr="http://schemas.openxmlformats.org/drawingml/2006/chartDrawing">
    <cdr:from>
      <cdr:x>0.01338</cdr:x>
      <cdr:y>0.73961</cdr:y>
    </cdr:from>
    <cdr:to>
      <cdr:x>0.15467</cdr:x>
      <cdr:y>0.80364</cdr:y>
    </cdr:to>
    <cdr:sp macro="" textlink="">
      <cdr:nvSpPr>
        <cdr:cNvPr id="5"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55595" y="171446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(N=4678)</a:t>
          </a:r>
          <a:endParaRPr lang="ja-JP" altLang="en-US" sz="700" dirty="0">
            <a:solidFill>
              <a:schemeClr val="tx1">
                <a:lumMod val="65000"/>
                <a:lumOff val="35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0.45738</cdr:x>
      <cdr:y>0.88981</cdr:y>
    </cdr:from>
    <cdr:to>
      <cdr:x>0.56395</cdr:x>
      <cdr:y>0.96747</cdr:y>
    </cdr:to>
    <cdr:sp macro="" textlink="">
      <cdr:nvSpPr>
        <cdr:cNvPr id="2" name="角丸四角形 23">
          <a:extLst xmlns:a="http://schemas.openxmlformats.org/drawingml/2006/main">
            <a:ext uri="{FF2B5EF4-FFF2-40B4-BE49-F238E27FC236}">
              <a16:creationId xmlns:a16="http://schemas.microsoft.com/office/drawing/2014/main" id="{4154AA68-F271-3577-B1B7-DF5424F43312}"/>
            </a:ext>
          </a:extLst>
        </cdr:cNvPr>
        <cdr:cNvSpPr/>
      </cdr:nvSpPr>
      <cdr:spPr>
        <a:xfrm xmlns:a="http://schemas.openxmlformats.org/drawingml/2006/main">
          <a:off x="2017995" y="2288277"/>
          <a:ext cx="470199" cy="19971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0.13082</cdr:x>
      <cdr:y>0.67507</cdr:y>
    </cdr:from>
    <cdr:to>
      <cdr:x>0.44177</cdr:x>
      <cdr:y>0.77821</cdr:y>
    </cdr:to>
    <cdr:sp macro="" textlink="">
      <cdr:nvSpPr>
        <cdr:cNvPr id="3" name="角丸四角形 34">
          <a:extLst xmlns:a="http://schemas.openxmlformats.org/drawingml/2006/main">
            <a:ext uri="{FF2B5EF4-FFF2-40B4-BE49-F238E27FC236}">
              <a16:creationId xmlns:a16="http://schemas.microsoft.com/office/drawing/2014/main" id="{6C6CC499-CE9D-E7B0-C5EE-BE817A93DAB7}"/>
            </a:ext>
          </a:extLst>
        </cdr:cNvPr>
        <cdr:cNvSpPr/>
      </cdr:nvSpPr>
      <cdr:spPr>
        <a:xfrm xmlns:a="http://schemas.openxmlformats.org/drawingml/2006/main">
          <a:off x="577199" y="1736029"/>
          <a:ext cx="1371935" cy="26526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dirty="0"/>
        </a:p>
      </cdr:txBody>
    </cdr:sp>
  </cdr:relSizeAnchor>
  <cdr:relSizeAnchor xmlns:cdr="http://schemas.openxmlformats.org/drawingml/2006/chartDrawing">
    <cdr:from>
      <cdr:x>0.58784</cdr:x>
      <cdr:y>0.67507</cdr:y>
    </cdr:from>
    <cdr:to>
      <cdr:x>0.88723</cdr:x>
      <cdr:y>0.78508</cdr:y>
    </cdr:to>
    <cdr:sp macro="" textlink="">
      <cdr:nvSpPr>
        <cdr:cNvPr id="4" name="角丸四角形 34">
          <a:extLst xmlns:a="http://schemas.openxmlformats.org/drawingml/2006/main">
            <a:ext uri="{FF2B5EF4-FFF2-40B4-BE49-F238E27FC236}">
              <a16:creationId xmlns:a16="http://schemas.microsoft.com/office/drawing/2014/main" id="{EEEBCFD0-C8F4-C23D-9C68-E3FBDF7A2934}"/>
            </a:ext>
          </a:extLst>
        </cdr:cNvPr>
        <cdr:cNvSpPr/>
      </cdr:nvSpPr>
      <cdr:spPr>
        <a:xfrm xmlns:a="http://schemas.openxmlformats.org/drawingml/2006/main">
          <a:off x="2593580" y="1736029"/>
          <a:ext cx="1320931" cy="28290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dirty="0"/>
        </a:p>
      </cdr:txBody>
    </cdr:sp>
  </cdr:relSizeAnchor>
  <cdr:relSizeAnchor xmlns:cdr="http://schemas.openxmlformats.org/drawingml/2006/chartDrawing">
    <cdr:from>
      <cdr:x>0.26153</cdr:x>
      <cdr:y>0.89079</cdr:y>
    </cdr:from>
    <cdr:to>
      <cdr:x>0.35946</cdr:x>
      <cdr:y>0.96799</cdr:y>
    </cdr:to>
    <cdr:sp macro="" textlink="">
      <cdr:nvSpPr>
        <cdr:cNvPr id="5" name="角丸四角形 23">
          <a:extLst xmlns:a="http://schemas.openxmlformats.org/drawingml/2006/main">
            <a:ext uri="{FF2B5EF4-FFF2-40B4-BE49-F238E27FC236}">
              <a16:creationId xmlns:a16="http://schemas.microsoft.com/office/drawing/2014/main" id="{C1D140A9-5F58-1C71-18F1-88D18859ADCF}"/>
            </a:ext>
          </a:extLst>
        </cdr:cNvPr>
        <cdr:cNvSpPr/>
      </cdr:nvSpPr>
      <cdr:spPr>
        <a:xfrm xmlns:a="http://schemas.openxmlformats.org/drawingml/2006/main">
          <a:off x="1153904" y="2290795"/>
          <a:ext cx="432074" cy="19853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cdr:x>
      <cdr:y>0.2289</cdr:y>
    </cdr:from>
    <cdr:to>
      <cdr:x>0.13308</cdr:x>
      <cdr:y>0.28662</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0" y="58864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(N=18124)</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0.01198</cdr:x>
      <cdr:y>0.41041</cdr:y>
    </cdr:from>
    <cdr:to>
      <cdr:x>0.14506</cdr:x>
      <cdr:y>0.46813</cdr:y>
    </cdr:to>
    <cdr:sp macro="" textlink="">
      <cdr:nvSpPr>
        <cdr:cNvPr id="7"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52856" y="105542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(N=10259)</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0.0089</cdr:x>
      <cdr:y>0.57494</cdr:y>
    </cdr:from>
    <cdr:to>
      <cdr:x>0.14198</cdr:x>
      <cdr:y>0.63266</cdr:y>
    </cdr:to>
    <cdr:sp macro="" textlink="">
      <cdr:nvSpPr>
        <cdr:cNvPr id="8"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9274" y="147855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(N=1869)</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0.0089</cdr:x>
      <cdr:y>0.75394</cdr:y>
    </cdr:from>
    <cdr:to>
      <cdr:x>0.14198</cdr:x>
      <cdr:y>0.81166</cdr:y>
    </cdr:to>
    <cdr:sp macro="" textlink="">
      <cdr:nvSpPr>
        <cdr:cNvPr id="9"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9274" y="193886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(N=4766)</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0.03381</cdr:y>
    </cdr:from>
    <cdr:to>
      <cdr:x>0.10834</cdr:x>
      <cdr:y>0.12955</cdr:y>
    </cdr:to>
    <cdr:sp macro="" textlink="">
      <cdr:nvSpPr>
        <cdr:cNvPr id="10" name="テキスト ボックス 3">
          <a:extLst xmlns:a="http://schemas.openxmlformats.org/drawingml/2006/main">
            <a:ext uri="{FF2B5EF4-FFF2-40B4-BE49-F238E27FC236}">
              <a16:creationId xmlns:a16="http://schemas.microsoft.com/office/drawing/2014/main" id="{3C45B385-AD39-9311-0276-4620BE9B51D6}"/>
            </a:ext>
          </a:extLst>
        </cdr:cNvPr>
        <cdr:cNvSpPr txBox="1"/>
      </cdr:nvSpPr>
      <cdr:spPr>
        <a:xfrm xmlns:a="http://schemas.openxmlformats.org/drawingml/2006/main">
          <a:off x="0" y="86938"/>
          <a:ext cx="478016" cy="24622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0.00034</cdr:x>
      <cdr:y>0.21855</cdr:y>
    </cdr:from>
    <cdr:to>
      <cdr:x>0.1268</cdr:x>
      <cdr:y>0.27465</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578" y="57826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(N=31431)</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0.34883</cdr:y>
    </cdr:from>
    <cdr:to>
      <cdr:x>0.12646</cdr:x>
      <cdr:y>0.40493</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0" y="92298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(N=5605)</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0.4902</cdr:y>
    </cdr:from>
    <cdr:to>
      <cdr:x>0.12646</cdr:x>
      <cdr:y>0.5463</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217010" y="129703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(N=3043)</a:t>
          </a:r>
          <a:endParaRPr lang="ja-JP" altLang="en-US" sz="700" dirty="0">
            <a:solidFill>
              <a:schemeClr val="tx1">
                <a:lumMod val="65000"/>
                <a:lumOff val="35000"/>
              </a:schemeClr>
            </a:solidFill>
          </a:endParaRPr>
        </a:p>
      </cdr:txBody>
    </cdr:sp>
  </cdr:relSizeAnchor>
  <cdr:relSizeAnchor xmlns:cdr="http://schemas.openxmlformats.org/drawingml/2006/chartDrawing">
    <cdr:from>
      <cdr:x>0.00959</cdr:x>
      <cdr:y>0.62677</cdr:y>
    </cdr:from>
    <cdr:to>
      <cdr:x>0.13605</cdr:x>
      <cdr:y>0.68287</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44540" y="165838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(N=735)</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0.7683</cdr:y>
    </cdr:from>
    <cdr:to>
      <cdr:x>0.12646</cdr:x>
      <cdr:y>0.8244</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0" y="20328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(N=314)</a:t>
          </a:r>
          <a:endParaRPr lang="ja-JP" altLang="en-US" sz="700" dirty="0">
            <a:solidFill>
              <a:schemeClr val="tx1">
                <a:lumMod val="65000"/>
                <a:lumOff val="35000"/>
              </a:schemeClr>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0.02508</cdr:x>
      <cdr:y>0.22677</cdr:y>
    </cdr:from>
    <cdr:to>
      <cdr:x>0.15982</cdr:x>
      <cdr:y>0.28439</cdr:y>
    </cdr:to>
    <cdr:sp macro="" textlink="">
      <cdr:nvSpPr>
        <cdr:cNvPr id="2"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9298" y="58426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(N=27349)</a:t>
          </a:r>
          <a:endParaRPr lang="ja-JP" altLang="en-US" sz="700" dirty="0">
            <a:solidFill>
              <a:schemeClr val="tx1">
                <a:lumMod val="65000"/>
                <a:lumOff val="35000"/>
              </a:schemeClr>
            </a:solidFill>
          </a:endParaRPr>
        </a:p>
      </cdr:txBody>
    </cdr:sp>
  </cdr:relSizeAnchor>
  <cdr:relSizeAnchor xmlns:cdr="http://schemas.openxmlformats.org/drawingml/2006/chartDrawing">
    <cdr:from>
      <cdr:x>0.04161</cdr:x>
      <cdr:y>0.40223</cdr:y>
    </cdr:from>
    <cdr:to>
      <cdr:x>0.17634</cdr:x>
      <cdr:y>0.45985</cdr:y>
    </cdr:to>
    <cdr:sp macro="" textlink="">
      <cdr:nvSpPr>
        <cdr:cNvPr id="3"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81306" y="103631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(N=3456)</a:t>
          </a:r>
          <a:endParaRPr lang="ja-JP" altLang="en-US" sz="700" dirty="0">
            <a:solidFill>
              <a:schemeClr val="tx1">
                <a:lumMod val="65000"/>
                <a:lumOff val="35000"/>
              </a:schemeClr>
            </a:solidFill>
          </a:endParaRPr>
        </a:p>
      </cdr:txBody>
    </cdr:sp>
  </cdr:relSizeAnchor>
  <cdr:relSizeAnchor xmlns:cdr="http://schemas.openxmlformats.org/drawingml/2006/chartDrawing">
    <cdr:from>
      <cdr:x>0.04161</cdr:x>
      <cdr:y>0.57792</cdr:y>
    </cdr:from>
    <cdr:to>
      <cdr:x>0.17634</cdr:x>
      <cdr:y>0.63554</cdr:y>
    </cdr:to>
    <cdr:sp macro="" textlink="">
      <cdr:nvSpPr>
        <cdr:cNvPr id="4"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81306" y="148897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(N=608)</a:t>
          </a:r>
          <a:endParaRPr lang="ja-JP" altLang="en-US" sz="700" dirty="0">
            <a:solidFill>
              <a:schemeClr val="tx1">
                <a:lumMod val="65000"/>
                <a:lumOff val="35000"/>
              </a:schemeClr>
            </a:solidFill>
          </a:endParaRPr>
        </a:p>
      </cdr:txBody>
    </cdr:sp>
  </cdr:relSizeAnchor>
  <cdr:relSizeAnchor xmlns:cdr="http://schemas.openxmlformats.org/drawingml/2006/chartDrawing">
    <cdr:from>
      <cdr:x>0.05813</cdr:x>
      <cdr:y>0.74896</cdr:y>
    </cdr:from>
    <cdr:to>
      <cdr:x>0.19286</cdr:x>
      <cdr:y>0.80657</cdr:y>
    </cdr:to>
    <cdr:sp macro="" textlink="">
      <cdr:nvSpPr>
        <cdr:cNvPr id="5"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253314" y="1955351"/>
          <a:ext cx="587122" cy="15040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(N=723)</a:t>
          </a:r>
          <a:endParaRPr lang="ja-JP" altLang="en-US" sz="700" dirty="0">
            <a:solidFill>
              <a:schemeClr val="tx1">
                <a:lumMod val="65000"/>
                <a:lumOff val="35000"/>
              </a:schemeClr>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0.02876</cdr:x>
      <cdr:y>0.40478</cdr:y>
    </cdr:from>
    <cdr:to>
      <cdr:x>0.16466</cdr:x>
      <cdr:y>0.46021</cdr:y>
    </cdr:to>
    <cdr:sp macro="" textlink="">
      <cdr:nvSpPr>
        <cdr:cNvPr id="2"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124278" y="108398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(N=9505)</a:t>
          </a:r>
          <a:endParaRPr lang="ja-JP" altLang="en-US" sz="700" dirty="0">
            <a:solidFill>
              <a:schemeClr val="tx1">
                <a:lumMod val="65000"/>
                <a:lumOff val="35000"/>
              </a:schemeClr>
            </a:solidFill>
          </a:endParaRPr>
        </a:p>
      </cdr:txBody>
    </cdr:sp>
  </cdr:relSizeAnchor>
  <cdr:relSizeAnchor xmlns:cdr="http://schemas.openxmlformats.org/drawingml/2006/chartDrawing">
    <cdr:from>
      <cdr:x>0.02886</cdr:x>
      <cdr:y>0.57421</cdr:y>
    </cdr:from>
    <cdr:to>
      <cdr:x>0.16476</cdr:x>
      <cdr:y>0.66216</cdr:y>
    </cdr:to>
    <cdr:sp macro="" textlink="">
      <cdr:nvSpPr>
        <cdr:cNvPr id="3"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124680" y="1537684"/>
          <a:ext cx="587152" cy="23553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(N=1674)</a:t>
          </a:r>
          <a:endParaRPr lang="ja-JP" altLang="en-US" sz="700" dirty="0">
            <a:solidFill>
              <a:schemeClr val="tx1">
                <a:lumMod val="65000"/>
                <a:lumOff val="35000"/>
              </a:schemeClr>
            </a:solidFill>
          </a:endParaRPr>
        </a:p>
      </cdr:txBody>
    </cdr:sp>
  </cdr:relSizeAnchor>
  <cdr:relSizeAnchor xmlns:cdr="http://schemas.openxmlformats.org/drawingml/2006/chartDrawing">
    <cdr:from>
      <cdr:x>0.0211</cdr:x>
      <cdr:y>0.75917</cdr:y>
    </cdr:from>
    <cdr:to>
      <cdr:x>0.157</cdr:x>
      <cdr:y>0.8146</cdr:y>
    </cdr:to>
    <cdr:sp macro="" textlink="">
      <cdr:nvSpPr>
        <cdr:cNvPr id="4" name="テキスト ボックス 1">
          <a:extLst xmlns:a="http://schemas.openxmlformats.org/drawingml/2006/main">
            <a:ext uri="{FF2B5EF4-FFF2-40B4-BE49-F238E27FC236}">
              <a16:creationId xmlns:a16="http://schemas.microsoft.com/office/drawing/2014/main" id="{425AC16E-33EF-4A73-B5C3-2A288CEB3FF2}"/>
            </a:ext>
          </a:extLst>
        </cdr:cNvPr>
        <cdr:cNvSpPr txBox="1"/>
      </cdr:nvSpPr>
      <cdr:spPr>
        <a:xfrm xmlns:a="http://schemas.openxmlformats.org/drawingml/2006/main">
          <a:off x="91173" y="203301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(N=4641)</a:t>
          </a:r>
          <a:endParaRPr lang="ja-JP" altLang="en-US" sz="700" dirty="0">
            <a:solidFill>
              <a:schemeClr val="tx1">
                <a:lumMod val="65000"/>
                <a:lumOff val="35000"/>
              </a:schemeClr>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0.01604</cdr:x>
      <cdr:y>0.2297</cdr:y>
    </cdr:from>
    <cdr:to>
      <cdr:x>0.151</cdr:x>
      <cdr:y>0.28549</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69779" y="61105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(N=20357)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0.02169</cdr:x>
      <cdr:y>0.40427</cdr:y>
    </cdr:from>
    <cdr:to>
      <cdr:x>0.15665</cdr:x>
      <cdr:y>0.46007</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94354" y="107546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(N=11885)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0.01869</cdr:x>
      <cdr:y>0.58186</cdr:y>
    </cdr:from>
    <cdr:to>
      <cdr:x>0.15365</cdr:x>
      <cdr:y>0.63766</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81298" y="154789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(N=2213)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0.01762</cdr:x>
      <cdr:y>0.75863</cdr:y>
    </cdr:from>
    <cdr:to>
      <cdr:x>0.15258</cdr:x>
      <cdr:y>0.81442</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76635" y="201813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(N=5939)</a:t>
          </a:r>
          <a:endParaRPr lang="ja-JP" altLang="en-US" sz="700" dirty="0">
            <a:solidFill>
              <a:schemeClr val="tx1">
                <a:lumMod val="65000"/>
                <a:lumOff val="35000"/>
              </a:schemeClr>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0.27285</cdr:x>
      <cdr:y>0.32454</cdr:y>
    </cdr:from>
    <cdr:to>
      <cdr:x>0.95574</cdr:x>
      <cdr:y>0.46413</cdr:y>
    </cdr:to>
    <cdr:sp macro="" textlink="">
      <cdr:nvSpPr>
        <cdr:cNvPr id="2" name="角丸四角形 38">
          <a:extLst xmlns:a="http://schemas.openxmlformats.org/drawingml/2006/main">
            <a:ext uri="{FF2B5EF4-FFF2-40B4-BE49-F238E27FC236}">
              <a16:creationId xmlns:a16="http://schemas.microsoft.com/office/drawing/2014/main" id="{2653AC36-9FD6-CFE4-DB84-39AE513B560D}"/>
            </a:ext>
          </a:extLst>
        </cdr:cNvPr>
        <cdr:cNvSpPr/>
      </cdr:nvSpPr>
      <cdr:spPr>
        <a:xfrm xmlns:a="http://schemas.openxmlformats.org/drawingml/2006/main">
          <a:off x="1203821" y="894649"/>
          <a:ext cx="3012976" cy="38481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0.01376</cdr:x>
      <cdr:y>0.22904</cdr:y>
    </cdr:from>
    <cdr:to>
      <cdr:x>0.14684</cdr:x>
      <cdr:y>0.28288</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60729" y="63138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(N=33037)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0.02796</cdr:x>
      <cdr:y>0.39349</cdr:y>
    </cdr:from>
    <cdr:to>
      <cdr:x>0.16104</cdr:x>
      <cdr:y>0.44734</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23356" y="108473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(N=6404)</a:t>
          </a:r>
          <a:endParaRPr lang="ja-JP" altLang="en-US" sz="700" dirty="0">
            <a:solidFill>
              <a:schemeClr val="tx1">
                <a:lumMod val="65000"/>
                <a:lumOff val="35000"/>
              </a:schemeClr>
            </a:solidFill>
          </a:endParaRPr>
        </a:p>
      </cdr:txBody>
    </cdr:sp>
  </cdr:relSizeAnchor>
  <cdr:relSizeAnchor xmlns:cdr="http://schemas.openxmlformats.org/drawingml/2006/chartDrawing">
    <cdr:from>
      <cdr:x>0.02251</cdr:x>
      <cdr:y>0.56861</cdr:y>
    </cdr:from>
    <cdr:to>
      <cdr:x>0.15558</cdr:x>
      <cdr:y>0.62246</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99300" y="156749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(N=705)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0.01913</cdr:x>
      <cdr:y>0.75146</cdr:y>
    </cdr:from>
    <cdr:to>
      <cdr:x>0.15221</cdr:x>
      <cdr:y>0.8053</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84403" y="207154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(N=248)</a:t>
          </a:r>
          <a:endParaRPr lang="ja-JP" altLang="en-US" sz="700" dirty="0">
            <a:solidFill>
              <a:schemeClr val="tx1">
                <a:lumMod val="65000"/>
                <a:lumOff val="3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0.01533</cdr:x>
      <cdr:y>0.22586</cdr:y>
    </cdr:from>
    <cdr:to>
      <cdr:x>0.14427</cdr:x>
      <cdr:y>0.29238</cdr:y>
    </cdr:to>
    <cdr:sp macro="" textlink="">
      <cdr:nvSpPr>
        <cdr:cNvPr id="2"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69794" y="50403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(N=35373)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0.02983</cdr:x>
      <cdr:y>0.35107</cdr:y>
    </cdr:from>
    <cdr:to>
      <cdr:x>0.15877</cdr:x>
      <cdr:y>0.41758</cdr:y>
    </cdr:to>
    <cdr:sp macro="" textlink="">
      <cdr:nvSpPr>
        <cdr:cNvPr id="3"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135854" y="78343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(N=4333)</a:t>
          </a:r>
          <a:endParaRPr lang="ja-JP" altLang="en-US" sz="700" dirty="0">
            <a:solidFill>
              <a:schemeClr val="tx1">
                <a:lumMod val="65000"/>
                <a:lumOff val="35000"/>
              </a:schemeClr>
            </a:solidFill>
          </a:endParaRPr>
        </a:p>
      </cdr:txBody>
    </cdr:sp>
  </cdr:relSizeAnchor>
  <cdr:relSizeAnchor xmlns:cdr="http://schemas.openxmlformats.org/drawingml/2006/chartDrawing">
    <cdr:from>
      <cdr:x>0.03309</cdr:x>
      <cdr:y>0.46442</cdr:y>
    </cdr:from>
    <cdr:to>
      <cdr:x>0.16203</cdr:x>
      <cdr:y>0.53094</cdr:y>
    </cdr:to>
    <cdr:sp macro="" textlink="">
      <cdr:nvSpPr>
        <cdr:cNvPr id="4"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150684" y="103639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(N=793)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0.02654</cdr:x>
      <cdr:y>0.59301</cdr:y>
    </cdr:from>
    <cdr:to>
      <cdr:x>0.15548</cdr:x>
      <cdr:y>0.65953</cdr:y>
    </cdr:to>
    <cdr:sp macro="" textlink="">
      <cdr:nvSpPr>
        <cdr:cNvPr id="5"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120847" y="132336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(N=962)</a:t>
          </a:r>
          <a:endParaRPr lang="ja-JP" altLang="en-US" sz="700" dirty="0">
            <a:solidFill>
              <a:schemeClr val="tx1">
                <a:lumMod val="65000"/>
                <a:lumOff val="35000"/>
              </a:schemeClr>
            </a:solidFill>
          </a:endParaRPr>
        </a:p>
      </cdr:txBody>
    </cdr:sp>
  </cdr:relSizeAnchor>
  <cdr:relSizeAnchor xmlns:cdr="http://schemas.openxmlformats.org/drawingml/2006/chartDrawing">
    <cdr:from>
      <cdr:x>0.48202</cdr:x>
      <cdr:y>0.72899</cdr:y>
    </cdr:from>
    <cdr:to>
      <cdr:x>0.65095</cdr:x>
      <cdr:y>0.81508</cdr:y>
    </cdr:to>
    <cdr:sp macro="" textlink="">
      <cdr:nvSpPr>
        <cdr:cNvPr id="6" name="角丸四角形 26">
          <a:extLst xmlns:a="http://schemas.openxmlformats.org/drawingml/2006/main">
            <a:ext uri="{FF2B5EF4-FFF2-40B4-BE49-F238E27FC236}">
              <a16:creationId xmlns:a16="http://schemas.microsoft.com/office/drawing/2014/main" id="{97BA4837-955A-0333-DC23-C65DBA14725E}"/>
            </a:ext>
          </a:extLst>
        </cdr:cNvPr>
        <cdr:cNvSpPr/>
      </cdr:nvSpPr>
      <cdr:spPr>
        <a:xfrm xmlns:a="http://schemas.openxmlformats.org/drawingml/2006/main">
          <a:off x="2194957" y="1626796"/>
          <a:ext cx="769260" cy="19213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defTabSz="914418"/>
          <a:endParaRPr lang="ja-JP" altLang="en-US" sz="1786">
            <a:solidFill>
              <a:prstClr val="white"/>
            </a:solidFill>
            <a:latin typeface="Calibri"/>
            <a:ea typeface="ＭＳ Ｐゴシック" panose="020B0600070205080204" pitchFamily="50" charset="-128"/>
          </a:endParaRPr>
        </a:p>
      </cdr:txBody>
    </cdr:sp>
  </cdr:relSizeAnchor>
  <cdr:relSizeAnchor xmlns:cdr="http://schemas.openxmlformats.org/drawingml/2006/chartDrawing">
    <cdr:from>
      <cdr:x>0.41418</cdr:x>
      <cdr:y>0.4378</cdr:y>
    </cdr:from>
    <cdr:to>
      <cdr:x>0.65566</cdr:x>
      <cdr:y>0.54139</cdr:y>
    </cdr:to>
    <cdr:sp macro="" textlink="">
      <cdr:nvSpPr>
        <cdr:cNvPr id="7" name="角丸四角形 26">
          <a:extLst xmlns:a="http://schemas.openxmlformats.org/drawingml/2006/main">
            <a:ext uri="{FF2B5EF4-FFF2-40B4-BE49-F238E27FC236}">
              <a16:creationId xmlns:a16="http://schemas.microsoft.com/office/drawing/2014/main" id="{68AD5D5E-1B58-3D25-EA2D-1564CD69A4AE}"/>
            </a:ext>
          </a:extLst>
        </cdr:cNvPr>
        <cdr:cNvSpPr/>
      </cdr:nvSpPr>
      <cdr:spPr>
        <a:xfrm xmlns:a="http://schemas.openxmlformats.org/drawingml/2006/main">
          <a:off x="1886050" y="976988"/>
          <a:ext cx="1099627" cy="23116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defTabSz="914418"/>
          <a:endParaRPr lang="ja-JP" altLang="en-US" sz="1786">
            <a:solidFill>
              <a:prstClr val="white"/>
            </a:solidFill>
            <a:latin typeface="Calibri"/>
            <a:ea typeface="ＭＳ Ｐゴシック" panose="020B0600070205080204" pitchFamily="50" charset="-12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0.01672</cdr:x>
      <cdr:y>0.20293</cdr:y>
    </cdr:from>
    <cdr:to>
      <cdr:x>0.15304</cdr:x>
      <cdr:y>0.25958</cdr:y>
    </cdr:to>
    <cdr:sp macro="" textlink="">
      <cdr:nvSpPr>
        <cdr:cNvPr id="2"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72009" y="53174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0.0242</cdr:x>
      <cdr:y>0.32415</cdr:y>
    </cdr:from>
    <cdr:to>
      <cdr:x>0.16052</cdr:x>
      <cdr:y>0.3808</cdr:y>
    </cdr:to>
    <cdr:sp macro="" textlink="">
      <cdr:nvSpPr>
        <cdr:cNvPr id="3"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4248" y="84937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(N=9737)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0.02184</cdr:x>
      <cdr:y>0.44895</cdr:y>
    </cdr:from>
    <cdr:to>
      <cdr:x>0.15816</cdr:x>
      <cdr:y>0.5056</cdr:y>
    </cdr:to>
    <cdr:sp macro="" textlink="">
      <cdr:nvSpPr>
        <cdr:cNvPr id="4"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94054" y="117639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(N=1758)</a:t>
          </a:r>
          <a:endParaRPr lang="ja-JP" altLang="en-US" sz="700" dirty="0">
            <a:solidFill>
              <a:schemeClr val="tx1">
                <a:lumMod val="65000"/>
                <a:lumOff val="35000"/>
              </a:schemeClr>
            </a:solidFill>
          </a:endParaRPr>
        </a:p>
      </cdr:txBody>
    </cdr:sp>
  </cdr:relSizeAnchor>
  <cdr:relSizeAnchor xmlns:cdr="http://schemas.openxmlformats.org/drawingml/2006/chartDrawing">
    <cdr:from>
      <cdr:x>0.01726</cdr:x>
      <cdr:y>0.57806</cdr:y>
    </cdr:from>
    <cdr:to>
      <cdr:x>0.15358</cdr:x>
      <cdr:y>0.63471</cdr:y>
    </cdr:to>
    <cdr:sp macro="" textlink="">
      <cdr:nvSpPr>
        <cdr:cNvPr id="5"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74363" y="151469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(N=4867)</a:t>
          </a:r>
          <a:endParaRPr lang="ja-JP" altLang="en-US" sz="700" dirty="0">
            <a:solidFill>
              <a:schemeClr val="tx1">
                <a:lumMod val="65000"/>
                <a:lumOff val="35000"/>
              </a:schemeClr>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0.01269</cdr:x>
      <cdr:y>0.19708</cdr:y>
    </cdr:from>
    <cdr:to>
      <cdr:x>0.14953</cdr:x>
      <cdr:y>0.25367</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54456" y="51693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0.01677</cdr:x>
      <cdr:y>0.33316</cdr:y>
    </cdr:from>
    <cdr:to>
      <cdr:x>0.15362</cdr:x>
      <cdr:y>0.38975</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71972" y="8738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0.01269</cdr:x>
      <cdr:y>0.45427</cdr:y>
    </cdr:from>
    <cdr:to>
      <cdr:x>0.14953</cdr:x>
      <cdr:y>0.51086</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54456" y="119151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0.01269</cdr:x>
      <cdr:y>0.57323</cdr:y>
    </cdr:from>
    <cdr:to>
      <cdr:x>0.14953</cdr:x>
      <cdr:y>0.62982</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54456" y="150353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dr:relSizeAnchor xmlns:cdr="http://schemas.openxmlformats.org/drawingml/2006/chartDrawing">
    <cdr:from>
      <cdr:x>0.23615</cdr:x>
      <cdr:y>0.80707</cdr:y>
    </cdr:from>
    <cdr:to>
      <cdr:x>0.44593</cdr:x>
      <cdr:y>0.8748</cdr:y>
    </cdr:to>
    <cdr:sp macro="" textlink="">
      <cdr:nvSpPr>
        <cdr:cNvPr id="6" name="角丸四角形 35">
          <a:extLst xmlns:a="http://schemas.openxmlformats.org/drawingml/2006/main">
            <a:ext uri="{FF2B5EF4-FFF2-40B4-BE49-F238E27FC236}">
              <a16:creationId xmlns:a16="http://schemas.microsoft.com/office/drawing/2014/main" id="{0EAC94D8-3117-438D-B5F4-68D28FBDF492}"/>
            </a:ext>
          </a:extLst>
        </cdr:cNvPr>
        <cdr:cNvSpPr/>
      </cdr:nvSpPr>
      <cdr:spPr>
        <a:xfrm xmlns:a="http://schemas.openxmlformats.org/drawingml/2006/main">
          <a:off x="1013263" y="2116893"/>
          <a:ext cx="900100" cy="17764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22.xml><?xml version="1.0" encoding="utf-8"?>
<c:userShapes xmlns:c="http://schemas.openxmlformats.org/drawingml/2006/chart">
  <cdr:relSizeAnchor xmlns:cdr="http://schemas.openxmlformats.org/drawingml/2006/chartDrawing">
    <cdr:from>
      <cdr:x>0.07655</cdr:x>
      <cdr:y>0.16824</cdr:y>
    </cdr:from>
    <cdr:to>
      <cdr:x>0.22668</cdr:x>
      <cdr:y>0.21598</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42848" y="522989"/>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(N=12057)</a:t>
          </a:r>
          <a:endParaRPr lang="ja-JP" altLang="en-US" sz="800" dirty="0">
            <a:solidFill>
              <a:schemeClr val="tx1">
                <a:lumMod val="65000"/>
                <a:lumOff val="35000"/>
              </a:schemeClr>
            </a:solidFill>
          </a:endParaRPr>
        </a:p>
      </cdr:txBody>
    </cdr:sp>
  </cdr:relSizeAnchor>
  <cdr:relSizeAnchor xmlns:cdr="http://schemas.openxmlformats.org/drawingml/2006/chartDrawing">
    <cdr:from>
      <cdr:x>0.15161</cdr:x>
      <cdr:y>0.27194</cdr:y>
    </cdr:from>
    <cdr:to>
      <cdr:x>0.30175</cdr:x>
      <cdr:y>0.31969</cdr:y>
    </cdr:to>
    <cdr:sp macro="" textlink="">
      <cdr:nvSpPr>
        <cdr:cNvPr id="3"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679049" y="845372"/>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(N=2330)</a:t>
          </a:r>
          <a:endParaRPr lang="ja-JP" altLang="en-US" sz="800" dirty="0">
            <a:solidFill>
              <a:schemeClr val="tx1">
                <a:lumMod val="65000"/>
                <a:lumOff val="35000"/>
              </a:schemeClr>
            </a:solidFill>
          </a:endParaRPr>
        </a:p>
      </cdr:txBody>
    </cdr:sp>
  </cdr:relSizeAnchor>
  <cdr:relSizeAnchor xmlns:cdr="http://schemas.openxmlformats.org/drawingml/2006/chartDrawing">
    <cdr:from>
      <cdr:x>0.13713</cdr:x>
      <cdr:y>0.38022</cdr:y>
    </cdr:from>
    <cdr:to>
      <cdr:x>0.28726</cdr:x>
      <cdr:y>0.42797</cdr:y>
    </cdr:to>
    <cdr:sp macro="" textlink="">
      <cdr:nvSpPr>
        <cdr:cNvPr id="4"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614182" y="1181972"/>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(N=1048)</a:t>
          </a:r>
          <a:endParaRPr lang="ja-JP" altLang="en-US" sz="800" dirty="0">
            <a:solidFill>
              <a:schemeClr val="tx1">
                <a:lumMod val="65000"/>
                <a:lumOff val="35000"/>
              </a:schemeClr>
            </a:solidFill>
          </a:endParaRPr>
        </a:p>
      </cdr:txBody>
    </cdr:sp>
  </cdr:relSizeAnchor>
  <cdr:relSizeAnchor xmlns:cdr="http://schemas.openxmlformats.org/drawingml/2006/chartDrawing">
    <cdr:from>
      <cdr:x>0.18004</cdr:x>
      <cdr:y>0.49657</cdr:y>
    </cdr:from>
    <cdr:to>
      <cdr:x>0.33017</cdr:x>
      <cdr:y>0.54432</cdr:y>
    </cdr:to>
    <cdr:sp macro="" textlink="">
      <cdr:nvSpPr>
        <cdr:cNvPr id="5"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806368" y="1543671"/>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(N=7945)</a:t>
          </a:r>
          <a:endParaRPr lang="ja-JP" altLang="en-US" sz="800" dirty="0">
            <a:solidFill>
              <a:schemeClr val="tx1">
                <a:lumMod val="65000"/>
                <a:lumOff val="35000"/>
              </a:schemeClr>
            </a:solidFill>
          </a:endParaRPr>
        </a:p>
      </cdr:txBody>
    </cdr:sp>
  </cdr:relSizeAnchor>
  <cdr:relSizeAnchor xmlns:cdr="http://schemas.openxmlformats.org/drawingml/2006/chartDrawing">
    <cdr:from>
      <cdr:x>0.20144</cdr:x>
      <cdr:y>0.59116</cdr:y>
    </cdr:from>
    <cdr:to>
      <cdr:x>0.35157</cdr:x>
      <cdr:y>0.63891</cdr:y>
    </cdr:to>
    <cdr:sp macro="" textlink="">
      <cdr:nvSpPr>
        <cdr:cNvPr id="6"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902214" y="1837726"/>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(N=666)</a:t>
          </a:r>
          <a:endParaRPr lang="ja-JP" altLang="en-US" sz="800" dirty="0">
            <a:solidFill>
              <a:schemeClr val="tx1">
                <a:lumMod val="65000"/>
                <a:lumOff val="35000"/>
              </a:schemeClr>
            </a:solidFill>
          </a:endParaRPr>
        </a:p>
      </cdr:txBody>
    </cdr:sp>
  </cdr:relSizeAnchor>
  <cdr:relSizeAnchor xmlns:cdr="http://schemas.openxmlformats.org/drawingml/2006/chartDrawing">
    <cdr:from>
      <cdr:x>0.213</cdr:x>
      <cdr:y>0.70326</cdr:y>
    </cdr:from>
    <cdr:to>
      <cdr:x>0.36313</cdr:x>
      <cdr:y>0.75101</cdr:y>
    </cdr:to>
    <cdr:sp macro="" textlink="">
      <cdr:nvSpPr>
        <cdr:cNvPr id="7"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953959" y="2186204"/>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(N=320)</a:t>
          </a:r>
          <a:endParaRPr lang="ja-JP" altLang="en-US" sz="800" dirty="0">
            <a:solidFill>
              <a:schemeClr val="tx1">
                <a:lumMod val="65000"/>
                <a:lumOff val="35000"/>
              </a:schemeClr>
            </a:solidFill>
          </a:endParaRPr>
        </a:p>
      </cdr:txBody>
    </cdr:sp>
  </cdr:relSizeAnchor>
  <cdr:relSizeAnchor xmlns:cdr="http://schemas.openxmlformats.org/drawingml/2006/chartDrawing">
    <cdr:from>
      <cdr:x>0.49281</cdr:x>
      <cdr:y>0.80443</cdr:y>
    </cdr:from>
    <cdr:to>
      <cdr:x>0.65359</cdr:x>
      <cdr:y>0.86735</cdr:y>
    </cdr:to>
    <cdr:sp macro="" textlink="">
      <cdr:nvSpPr>
        <cdr:cNvPr id="8" name="角丸四角形 35">
          <a:extLst xmlns:a="http://schemas.openxmlformats.org/drawingml/2006/main">
            <a:ext uri="{FF2B5EF4-FFF2-40B4-BE49-F238E27FC236}">
              <a16:creationId xmlns:a16="http://schemas.microsoft.com/office/drawing/2014/main" id="{D85515FD-58F2-487C-BCA8-9C2B2D6298EB}"/>
            </a:ext>
          </a:extLst>
        </cdr:cNvPr>
        <cdr:cNvSpPr/>
      </cdr:nvSpPr>
      <cdr:spPr>
        <a:xfrm xmlns:a="http://schemas.openxmlformats.org/drawingml/2006/main">
          <a:off x="2207189" y="2500712"/>
          <a:ext cx="720080" cy="19559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23.xml><?xml version="1.0" encoding="utf-8"?>
<c:userShapes xmlns:c="http://schemas.openxmlformats.org/drawingml/2006/chart">
  <cdr:relSizeAnchor xmlns:cdr="http://schemas.openxmlformats.org/drawingml/2006/chartDrawing">
    <cdr:from>
      <cdr:x>0.21148</cdr:x>
      <cdr:y>0.16357</cdr:y>
    </cdr:from>
    <cdr:to>
      <cdr:x>0.33902</cdr:x>
      <cdr:y>0.21253</cdr:y>
    </cdr:to>
    <cdr:sp macro="" textlink="">
      <cdr:nvSpPr>
        <cdr:cNvPr id="2"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973537" y="49589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(N=32784)</a:t>
          </a:r>
          <a:endParaRPr lang="ja-JP" altLang="en-US" sz="700" dirty="0">
            <a:solidFill>
              <a:schemeClr val="tx1">
                <a:lumMod val="65000"/>
                <a:lumOff val="35000"/>
              </a:schemeClr>
            </a:solidFill>
          </a:endParaRPr>
        </a:p>
      </cdr:txBody>
    </cdr:sp>
  </cdr:relSizeAnchor>
  <cdr:relSizeAnchor xmlns:cdr="http://schemas.openxmlformats.org/drawingml/2006/chartDrawing">
    <cdr:from>
      <cdr:x>0.22479</cdr:x>
      <cdr:y>0.27439</cdr:y>
    </cdr:from>
    <cdr:to>
      <cdr:x>0.35233</cdr:x>
      <cdr:y>0.32335</cdr:y>
    </cdr:to>
    <cdr:sp macro="" textlink="">
      <cdr:nvSpPr>
        <cdr:cNvPr id="3"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4813" y="83187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(N=1316)</a:t>
          </a:r>
          <a:endParaRPr lang="ja-JP" altLang="en-US" sz="700" dirty="0">
            <a:solidFill>
              <a:schemeClr val="tx1">
                <a:lumMod val="65000"/>
                <a:lumOff val="35000"/>
              </a:schemeClr>
            </a:solidFill>
          </a:endParaRPr>
        </a:p>
      </cdr:txBody>
    </cdr:sp>
  </cdr:relSizeAnchor>
  <cdr:relSizeAnchor xmlns:cdr="http://schemas.openxmlformats.org/drawingml/2006/chartDrawing">
    <cdr:from>
      <cdr:x>0.22553</cdr:x>
      <cdr:y>0.38396</cdr:y>
    </cdr:from>
    <cdr:to>
      <cdr:x>0.35307</cdr:x>
      <cdr:y>0.43292</cdr:y>
    </cdr:to>
    <cdr:sp macro="" textlink="">
      <cdr:nvSpPr>
        <cdr:cNvPr id="4"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8213" y="116405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(N=752)</a:t>
          </a:r>
          <a:endParaRPr lang="ja-JP" altLang="en-US" sz="700" dirty="0">
            <a:solidFill>
              <a:schemeClr val="tx1">
                <a:lumMod val="65000"/>
                <a:lumOff val="35000"/>
              </a:schemeClr>
            </a:solidFill>
          </a:endParaRPr>
        </a:p>
      </cdr:txBody>
    </cdr:sp>
  </cdr:relSizeAnchor>
  <cdr:relSizeAnchor xmlns:cdr="http://schemas.openxmlformats.org/drawingml/2006/chartDrawing">
    <cdr:from>
      <cdr:x>0.22421</cdr:x>
      <cdr:y>0.48825</cdr:y>
    </cdr:from>
    <cdr:to>
      <cdr:x>0.35176</cdr:x>
      <cdr:y>0.53721</cdr:y>
    </cdr:to>
    <cdr:sp macro="" textlink="">
      <cdr:nvSpPr>
        <cdr:cNvPr id="5"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2162" y="148025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(N=6890)</a:t>
          </a:r>
          <a:endParaRPr lang="ja-JP" altLang="en-US" sz="700" dirty="0">
            <a:solidFill>
              <a:schemeClr val="tx1">
                <a:lumMod val="65000"/>
                <a:lumOff val="35000"/>
              </a:schemeClr>
            </a:solidFill>
          </a:endParaRPr>
        </a:p>
      </cdr:txBody>
    </cdr:sp>
  </cdr:relSizeAnchor>
  <cdr:relSizeAnchor xmlns:cdr="http://schemas.openxmlformats.org/drawingml/2006/chartDrawing">
    <cdr:from>
      <cdr:x>0.22421</cdr:x>
      <cdr:y>0.59433</cdr:y>
    </cdr:from>
    <cdr:to>
      <cdr:x>0.35176</cdr:x>
      <cdr:y>0.64329</cdr:y>
    </cdr:to>
    <cdr:sp macro="" textlink="">
      <cdr:nvSpPr>
        <cdr:cNvPr id="6"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2162" y="180184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(N=438)</a:t>
          </a:r>
          <a:endParaRPr lang="ja-JP" altLang="en-US" sz="700" dirty="0">
            <a:solidFill>
              <a:schemeClr val="tx1">
                <a:lumMod val="65000"/>
                <a:lumOff val="35000"/>
              </a:schemeClr>
            </a:solidFill>
          </a:endParaRPr>
        </a:p>
      </cdr:txBody>
    </cdr:sp>
  </cdr:relSizeAnchor>
  <cdr:relSizeAnchor xmlns:cdr="http://schemas.openxmlformats.org/drawingml/2006/chartDrawing">
    <cdr:from>
      <cdr:x>0.24318</cdr:x>
      <cdr:y>0.69713</cdr:y>
    </cdr:from>
    <cdr:to>
      <cdr:x>0.37072</cdr:x>
      <cdr:y>0.74609</cdr:y>
    </cdr:to>
    <cdr:sp macro="" textlink="">
      <cdr:nvSpPr>
        <cdr:cNvPr id="7"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119459" y="211351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(N=257)</a:t>
          </a:r>
          <a:endParaRPr lang="ja-JP" altLang="en-US" sz="700" dirty="0">
            <a:solidFill>
              <a:schemeClr val="tx1">
                <a:lumMod val="65000"/>
                <a:lumOff val="35000"/>
              </a:schemeClr>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0.01463</cdr:x>
      <cdr:y>0.23046</cdr:y>
    </cdr:from>
    <cdr:to>
      <cdr:x>0.14573</cdr:x>
      <cdr:y>0.29199</cdr:y>
    </cdr:to>
    <cdr:sp macro="" textlink="">
      <cdr:nvSpPr>
        <cdr:cNvPr id="2"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65541" y="55597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(N=15740)</a:t>
          </a:r>
          <a:endParaRPr lang="ja-JP" altLang="en-US" sz="700" dirty="0">
            <a:solidFill>
              <a:schemeClr val="tx1">
                <a:lumMod val="65000"/>
                <a:lumOff val="35000"/>
              </a:schemeClr>
            </a:solidFill>
          </a:endParaRPr>
        </a:p>
      </cdr:txBody>
    </cdr:sp>
  </cdr:relSizeAnchor>
  <cdr:relSizeAnchor xmlns:cdr="http://schemas.openxmlformats.org/drawingml/2006/chartDrawing">
    <cdr:from>
      <cdr:x>0.02253</cdr:x>
      <cdr:y>0.37753</cdr:y>
    </cdr:from>
    <cdr:to>
      <cdr:x>0.15362</cdr:x>
      <cdr:y>0.43905</cdr:y>
    </cdr:to>
    <cdr:sp macro="" textlink="">
      <cdr:nvSpPr>
        <cdr:cNvPr id="3"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0891" y="91076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(N=9186)</a:t>
          </a:r>
          <a:endParaRPr lang="ja-JP" altLang="en-US" sz="700" dirty="0">
            <a:solidFill>
              <a:schemeClr val="tx1">
                <a:lumMod val="65000"/>
                <a:lumOff val="35000"/>
              </a:schemeClr>
            </a:solidFill>
          </a:endParaRPr>
        </a:p>
      </cdr:txBody>
    </cdr:sp>
  </cdr:relSizeAnchor>
  <cdr:relSizeAnchor xmlns:cdr="http://schemas.openxmlformats.org/drawingml/2006/chartDrawing">
    <cdr:from>
      <cdr:x>0.02191</cdr:x>
      <cdr:y>0.53303</cdr:y>
    </cdr:from>
    <cdr:to>
      <cdr:x>0.153</cdr:x>
      <cdr:y>0.59456</cdr:y>
    </cdr:to>
    <cdr:sp macro="" textlink="">
      <cdr:nvSpPr>
        <cdr:cNvPr id="4"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98126" y="128589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(N=1638)</a:t>
          </a:r>
          <a:endParaRPr lang="ja-JP" altLang="en-US" sz="700" dirty="0">
            <a:solidFill>
              <a:schemeClr val="tx1">
                <a:lumMod val="65000"/>
                <a:lumOff val="35000"/>
              </a:schemeClr>
            </a:solidFill>
          </a:endParaRPr>
        </a:p>
      </cdr:txBody>
    </cdr:sp>
  </cdr:relSizeAnchor>
  <cdr:relSizeAnchor xmlns:cdr="http://schemas.openxmlformats.org/drawingml/2006/chartDrawing">
    <cdr:from>
      <cdr:x>0.0227</cdr:x>
      <cdr:y>0.68406</cdr:y>
    </cdr:from>
    <cdr:to>
      <cdr:x>0.1538</cdr:x>
      <cdr:y>0.74558</cdr:y>
    </cdr:to>
    <cdr:sp macro="" textlink="">
      <cdr:nvSpPr>
        <cdr:cNvPr id="5"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1692" y="165024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(N=4557)</a:t>
          </a:r>
          <a:endParaRPr lang="ja-JP" altLang="en-US" sz="700" dirty="0">
            <a:solidFill>
              <a:schemeClr val="tx1">
                <a:lumMod val="65000"/>
                <a:lumOff val="35000"/>
              </a:schemeClr>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0.02549</cdr:x>
      <cdr:y>0.20009</cdr:y>
    </cdr:from>
    <cdr:to>
      <cdr:x>0.15541</cdr:x>
      <cdr:y>0.25476</cdr:y>
    </cdr:to>
    <cdr:sp macro="" textlink="">
      <cdr:nvSpPr>
        <cdr:cNvPr id="3"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15228" y="54322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(N=15740)</a:t>
          </a:r>
          <a:endParaRPr lang="ja-JP" altLang="en-US" sz="700" dirty="0">
            <a:solidFill>
              <a:schemeClr val="tx1">
                <a:lumMod val="65000"/>
                <a:lumOff val="35000"/>
              </a:schemeClr>
            </a:solidFill>
          </a:endParaRPr>
        </a:p>
      </cdr:txBody>
    </cdr:sp>
  </cdr:relSizeAnchor>
  <cdr:relSizeAnchor xmlns:cdr="http://schemas.openxmlformats.org/drawingml/2006/chartDrawing">
    <cdr:from>
      <cdr:x>0.04251</cdr:x>
      <cdr:y>0.35792</cdr:y>
    </cdr:from>
    <cdr:to>
      <cdr:x>0.17243</cdr:x>
      <cdr:y>0.41259</cdr:y>
    </cdr:to>
    <cdr:sp macro="" textlink="">
      <cdr:nvSpPr>
        <cdr:cNvPr id="4"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92149" y="97173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(N=9186)</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0.03815</cdr:x>
      <cdr:y>0.52302</cdr:y>
    </cdr:from>
    <cdr:to>
      <cdr:x>0.16806</cdr:x>
      <cdr:y>0.5777</cdr:y>
    </cdr:to>
    <cdr:sp macro="" textlink="">
      <cdr:nvSpPr>
        <cdr:cNvPr id="5"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72416" y="141998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(N=1638)</a:t>
          </a:r>
          <a:endParaRPr lang="ja-JP" altLang="en-US" sz="700" dirty="0">
            <a:solidFill>
              <a:schemeClr val="tx1">
                <a:lumMod val="65000"/>
                <a:lumOff val="35000"/>
              </a:schemeClr>
            </a:solidFill>
          </a:endParaRPr>
        </a:p>
      </cdr:txBody>
    </cdr:sp>
  </cdr:relSizeAnchor>
  <cdr:relSizeAnchor xmlns:cdr="http://schemas.openxmlformats.org/drawingml/2006/chartDrawing">
    <cdr:from>
      <cdr:x>0.03294</cdr:x>
      <cdr:y>0.68385</cdr:y>
    </cdr:from>
    <cdr:to>
      <cdr:x>0.16286</cdr:x>
      <cdr:y>0.73852</cdr:y>
    </cdr:to>
    <cdr:sp macro="" textlink="">
      <cdr:nvSpPr>
        <cdr:cNvPr id="6"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48897" y="185662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(N=4557)</a:t>
          </a:r>
          <a:endParaRPr lang="ja-JP" altLang="en-US" sz="700" dirty="0">
            <a:solidFill>
              <a:schemeClr val="tx1">
                <a:lumMod val="65000"/>
                <a:lumOff val="35000"/>
              </a:schemeClr>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0.04367</cdr:x>
      <cdr:y>0.2051</cdr:y>
    </cdr:from>
    <cdr:to>
      <cdr:x>0.17699</cdr:x>
      <cdr:y>0.2696</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92356" y="47200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0.05259</cdr:x>
      <cdr:y>0.37391</cdr:y>
    </cdr:from>
    <cdr:to>
      <cdr:x>0.18591</cdr:x>
      <cdr:y>0.43841</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630" y="86049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0.05259</cdr:x>
      <cdr:y>0.53355</cdr:y>
    </cdr:from>
    <cdr:to>
      <cdr:x>0.18591</cdr:x>
      <cdr:y>0.59805</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630" y="122788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0.05057</cdr:x>
      <cdr:y>0.687</cdr:y>
    </cdr:from>
    <cdr:to>
      <cdr:x>0.18388</cdr:x>
      <cdr:y>0.75149</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22713" y="158101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0.0001</cdr:x>
      <cdr:y>0.20053</cdr:y>
    </cdr:from>
    <cdr:to>
      <cdr:x>0.13729</cdr:x>
      <cdr:y>0.25349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28" y="56200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0.01109</cdr:x>
      <cdr:y>0.34985</cdr:y>
    </cdr:from>
    <cdr:to>
      <cdr:x>0.14828</cdr:x>
      <cdr:y>0.40282</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7469" y="98051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0.01109</cdr:x>
      <cdr:y>0.50711</cdr:y>
    </cdr:from>
    <cdr:to>
      <cdr:x>0.14828</cdr:x>
      <cdr:y>0.56007</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7469" y="142124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0.01109</cdr:x>
      <cdr:y>0.66458</cdr:y>
    </cdr:from>
    <cdr:to>
      <cdr:x>0.14828</cdr:x>
      <cdr:y>0.71754</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7469" y="186257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0.02366</cdr:x>
      <cdr:y>0.35017</cdr:y>
    </cdr:from>
    <cdr:to>
      <cdr:x>0.16073</cdr:x>
      <cdr:y>0.43702</cdr:y>
    </cdr:to>
    <cdr:sp macro="" textlink="">
      <cdr:nvSpPr>
        <cdr:cNvPr id="2"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1350" y="59844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(N=9186)</a:t>
          </a:r>
          <a:endParaRPr lang="ja-JP" altLang="en-US" sz="700" dirty="0">
            <a:solidFill>
              <a:schemeClr val="tx1">
                <a:lumMod val="65000"/>
                <a:lumOff val="35000"/>
              </a:schemeClr>
            </a:solidFill>
          </a:endParaRPr>
        </a:p>
      </cdr:txBody>
    </cdr:sp>
  </cdr:relSizeAnchor>
  <cdr:relSizeAnchor xmlns:cdr="http://schemas.openxmlformats.org/drawingml/2006/chartDrawing">
    <cdr:from>
      <cdr:x>0.02414</cdr:x>
      <cdr:y>0.47562</cdr:y>
    </cdr:from>
    <cdr:to>
      <cdr:x>0.16121</cdr:x>
      <cdr:y>0.56247</cdr:y>
    </cdr:to>
    <cdr:sp macro="" textlink="">
      <cdr:nvSpPr>
        <cdr:cNvPr id="3"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409" y="81284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(N=1638)</a:t>
          </a:r>
          <a:endParaRPr lang="ja-JP" altLang="en-US" sz="700" dirty="0">
            <a:solidFill>
              <a:schemeClr val="tx1">
                <a:lumMod val="65000"/>
                <a:lumOff val="35000"/>
              </a:schemeClr>
            </a:solidFill>
          </a:endParaRPr>
        </a:p>
      </cdr:txBody>
    </cdr:sp>
  </cdr:relSizeAnchor>
  <cdr:relSizeAnchor xmlns:cdr="http://schemas.openxmlformats.org/drawingml/2006/chartDrawing">
    <cdr:from>
      <cdr:x>0.02414</cdr:x>
      <cdr:y>0.60759</cdr:y>
    </cdr:from>
    <cdr:to>
      <cdr:x>0.16121</cdr:x>
      <cdr:y>0.69444</cdr:y>
    </cdr:to>
    <cdr:sp macro="" textlink="">
      <cdr:nvSpPr>
        <cdr:cNvPr id="4"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409" y="103839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(N=4557)</a:t>
          </a:r>
          <a:endParaRPr lang="ja-JP" altLang="en-US" sz="700" dirty="0">
            <a:solidFill>
              <a:schemeClr val="tx1">
                <a:lumMod val="65000"/>
                <a:lumOff val="35000"/>
              </a:schemeClr>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0.03088</cdr:x>
      <cdr:y>0.92528</cdr:y>
    </cdr:from>
    <cdr:to>
      <cdr:x>0.15857</cdr:x>
      <cdr:y>1</cdr:y>
    </cdr:to>
    <cdr:sp macro="" textlink="">
      <cdr:nvSpPr>
        <cdr:cNvPr id="2"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41973" y="208381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ltLang="ja-JP" sz="700" dirty="0">
            <a:solidFill>
              <a:schemeClr val="tx1">
                <a:lumMod val="65000"/>
                <a:lumOff val="35000"/>
              </a:schemeClr>
            </a:solidFill>
          </a:endParaRPr>
        </a:p>
      </cdr:txBody>
    </cdr:sp>
  </cdr:relSizeAnchor>
  <cdr:relSizeAnchor xmlns:cdr="http://schemas.openxmlformats.org/drawingml/2006/chartDrawing">
    <cdr:from>
      <cdr:x>0.02033</cdr:x>
      <cdr:y>0.18698</cdr:y>
    </cdr:from>
    <cdr:to>
      <cdr:x>0.14803</cdr:x>
      <cdr:y>0.2617</cdr:y>
    </cdr:to>
    <cdr:sp macro="" textlink="">
      <cdr:nvSpPr>
        <cdr:cNvPr id="3" name="テキスト ボックス 1">
          <a:extLst xmlns:a="http://schemas.openxmlformats.org/drawingml/2006/main">
            <a:ext uri="{FF2B5EF4-FFF2-40B4-BE49-F238E27FC236}">
              <a16:creationId xmlns:a16="http://schemas.microsoft.com/office/drawing/2014/main" id="{332F58A3-141A-4CCF-BAC3-C067AD6E1E88}"/>
            </a:ext>
          </a:extLst>
        </cdr:cNvPr>
        <cdr:cNvSpPr txBox="1"/>
      </cdr:nvSpPr>
      <cdr:spPr>
        <a:xfrm xmlns:a="http://schemas.openxmlformats.org/drawingml/2006/main">
          <a:off x="93488" y="37142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(N=15740)</a:t>
          </a:r>
          <a:endParaRPr lang="ja-JP" altLang="en-US" sz="700" dirty="0">
            <a:solidFill>
              <a:schemeClr val="tx1">
                <a:lumMod val="65000"/>
                <a:lumOff val="35000"/>
              </a:schemeClr>
            </a:solidFill>
          </a:endParaRPr>
        </a:p>
      </cdr:txBody>
    </cdr:sp>
  </cdr:relSizeAnchor>
  <cdr:relSizeAnchor xmlns:cdr="http://schemas.openxmlformats.org/drawingml/2006/chartDrawing">
    <cdr:from>
      <cdr:x>0.02396</cdr:x>
      <cdr:y>0.28461</cdr:y>
    </cdr:from>
    <cdr:to>
      <cdr:x>0.15165</cdr:x>
      <cdr:y>0.35933</cdr:y>
    </cdr:to>
    <cdr:sp macro="" textlink="">
      <cdr:nvSpPr>
        <cdr:cNvPr id="4" name="テキスト ボックス 1">
          <a:extLst xmlns:a="http://schemas.openxmlformats.org/drawingml/2006/main">
            <a:ext uri="{FF2B5EF4-FFF2-40B4-BE49-F238E27FC236}">
              <a16:creationId xmlns:a16="http://schemas.microsoft.com/office/drawing/2014/main" id="{332F58A3-141A-4CCF-BAC3-C067AD6E1E88}"/>
            </a:ext>
          </a:extLst>
        </cdr:cNvPr>
        <cdr:cNvSpPr txBox="1"/>
      </cdr:nvSpPr>
      <cdr:spPr>
        <a:xfrm xmlns:a="http://schemas.openxmlformats.org/drawingml/2006/main">
          <a:off x="110155" y="56535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(N=9186)</a:t>
          </a:r>
          <a:endParaRPr lang="ja-JP" altLang="en-US" sz="700" dirty="0">
            <a:solidFill>
              <a:schemeClr val="tx1">
                <a:lumMod val="65000"/>
                <a:lumOff val="35000"/>
              </a:schemeClr>
            </a:solidFill>
          </a:endParaRPr>
        </a:p>
      </cdr:txBody>
    </cdr:sp>
  </cdr:relSizeAnchor>
  <cdr:relSizeAnchor xmlns:cdr="http://schemas.openxmlformats.org/drawingml/2006/chartDrawing">
    <cdr:from>
      <cdr:x>0.02892</cdr:x>
      <cdr:y>0.37833</cdr:y>
    </cdr:from>
    <cdr:to>
      <cdr:x>0.15661</cdr:x>
      <cdr:y>0.45306</cdr:y>
    </cdr:to>
    <cdr:sp macro="" textlink="">
      <cdr:nvSpPr>
        <cdr:cNvPr id="5" name="テキスト ボックス 1">
          <a:extLst xmlns:a="http://schemas.openxmlformats.org/drawingml/2006/main">
            <a:ext uri="{FF2B5EF4-FFF2-40B4-BE49-F238E27FC236}">
              <a16:creationId xmlns:a16="http://schemas.microsoft.com/office/drawing/2014/main" id="{332F58A3-141A-4CCF-BAC3-C067AD6E1E88}"/>
            </a:ext>
          </a:extLst>
        </cdr:cNvPr>
        <cdr:cNvSpPr txBox="1"/>
      </cdr:nvSpPr>
      <cdr:spPr>
        <a:xfrm xmlns:a="http://schemas.openxmlformats.org/drawingml/2006/main">
          <a:off x="132953" y="75153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(N=1638)</a:t>
          </a:r>
          <a:endParaRPr lang="ja-JP" altLang="en-US" sz="700" dirty="0">
            <a:solidFill>
              <a:schemeClr val="tx1">
                <a:lumMod val="65000"/>
                <a:lumOff val="3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0.39415</cdr:x>
      <cdr:y>0.29055</cdr:y>
    </cdr:from>
    <cdr:to>
      <cdr:x>0.60585</cdr:x>
      <cdr:y>0.70945</cdr:y>
    </cdr:to>
    <cdr:sp macro="" textlink="">
      <cdr:nvSpPr>
        <cdr:cNvPr id="2" name="テキスト ボックス 1">
          <a:extLst xmlns:a="http://schemas.openxmlformats.org/drawingml/2006/main">
            <a:ext uri="{FF2B5EF4-FFF2-40B4-BE49-F238E27FC236}">
              <a16:creationId xmlns:a16="http://schemas.microsoft.com/office/drawing/2014/main" id="{055621F3-3F2F-4E32-A30A-607A912EC406}"/>
            </a:ext>
          </a:extLst>
        </cdr:cNvPr>
        <cdr:cNvSpPr txBox="1"/>
      </cdr:nvSpPr>
      <cdr:spPr>
        <a:xfrm xmlns:a="http://schemas.openxmlformats.org/drawingml/2006/main">
          <a:off x="1702547" y="63421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0.0139</cdr:x>
      <cdr:y>0.23138</cdr:y>
    </cdr:from>
    <cdr:to>
      <cdr:x>0.14983</cdr:x>
      <cdr:y>0.29938</cdr:y>
    </cdr:to>
    <cdr:sp macro="" textlink="">
      <cdr:nvSpPr>
        <cdr:cNvPr id="3" name="テキスト ボックス 2">
          <a:extLst xmlns:a="http://schemas.openxmlformats.org/drawingml/2006/main">
            <a:ext uri="{FF2B5EF4-FFF2-40B4-BE49-F238E27FC236}">
              <a16:creationId xmlns:a16="http://schemas.microsoft.com/office/drawing/2014/main" id="{91207BFB-9D02-45D2-879E-35468136DA9F}"/>
            </a:ext>
          </a:extLst>
        </cdr:cNvPr>
        <cdr:cNvSpPr txBox="1"/>
      </cdr:nvSpPr>
      <cdr:spPr>
        <a:xfrm xmlns:a="http://schemas.openxmlformats.org/drawingml/2006/main">
          <a:off x="60029" y="5050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altLang="ja-JP" sz="700" dirty="0">
              <a:solidFill>
                <a:schemeClr val="tx1">
                  <a:lumMod val="65000"/>
                  <a:lumOff val="35000"/>
                </a:schemeClr>
              </a:solidFill>
            </a:rPr>
            <a:t>(N=39519)</a:t>
          </a:r>
          <a:endParaRPr lang="ja-JP" altLang="en-US" sz="700" dirty="0">
            <a:solidFill>
              <a:schemeClr val="tx1">
                <a:lumMod val="65000"/>
                <a:lumOff val="35000"/>
              </a:schemeClr>
            </a:solidFill>
          </a:endParaRPr>
        </a:p>
      </cdr:txBody>
    </cdr:sp>
  </cdr:relSizeAnchor>
  <cdr:relSizeAnchor xmlns:cdr="http://schemas.openxmlformats.org/drawingml/2006/chartDrawing">
    <cdr:from>
      <cdr:x>0.03591</cdr:x>
      <cdr:y>0.35145</cdr:y>
    </cdr:from>
    <cdr:to>
      <cdr:x>0.17184</cdr:x>
      <cdr:y>0.39708</cdr:y>
    </cdr:to>
    <cdr:sp macro="" textlink="">
      <cdr:nvSpPr>
        <cdr:cNvPr id="4" name="テキスト ボックス 1">
          <a:extLst xmlns:a="http://schemas.openxmlformats.org/drawingml/2006/main">
            <a:ext uri="{FF2B5EF4-FFF2-40B4-BE49-F238E27FC236}">
              <a16:creationId xmlns:a16="http://schemas.microsoft.com/office/drawing/2014/main" id="{A4414A4A-1CF6-4C8B-B256-0081F7ED06BA}"/>
            </a:ext>
          </a:extLst>
        </cdr:cNvPr>
        <cdr:cNvSpPr txBox="1"/>
      </cdr:nvSpPr>
      <cdr:spPr>
        <a:xfrm xmlns:a="http://schemas.openxmlformats.org/drawingml/2006/main">
          <a:off x="155104" y="767161"/>
          <a:ext cx="587152" cy="9958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(N=7923)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0.02916</cdr:x>
      <cdr:y>0.49475</cdr:y>
    </cdr:from>
    <cdr:to>
      <cdr:x>0.16509</cdr:x>
      <cdr:y>0.56275</cdr:y>
    </cdr:to>
    <cdr:sp macro="" textlink="">
      <cdr:nvSpPr>
        <cdr:cNvPr id="5" name="テキスト ボックス 1">
          <a:extLst xmlns:a="http://schemas.openxmlformats.org/drawingml/2006/main">
            <a:ext uri="{FF2B5EF4-FFF2-40B4-BE49-F238E27FC236}">
              <a16:creationId xmlns:a16="http://schemas.microsoft.com/office/drawing/2014/main" id="{A4414A4A-1CF6-4C8B-B256-0081F7ED06BA}"/>
            </a:ext>
          </a:extLst>
        </cdr:cNvPr>
        <cdr:cNvSpPr txBox="1"/>
      </cdr:nvSpPr>
      <cdr:spPr>
        <a:xfrm xmlns:a="http://schemas.openxmlformats.org/drawingml/2006/main">
          <a:off x="125967" y="1079957"/>
          <a:ext cx="587149"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(N=842)</a:t>
          </a:r>
          <a:endParaRPr lang="ja-JP" altLang="en-US" sz="700" dirty="0">
            <a:solidFill>
              <a:schemeClr val="tx1">
                <a:lumMod val="65000"/>
                <a:lumOff val="35000"/>
              </a:schemeClr>
            </a:solidFill>
          </a:endParaRPr>
        </a:p>
      </cdr:txBody>
    </cdr:sp>
  </cdr:relSizeAnchor>
  <cdr:relSizeAnchor xmlns:cdr="http://schemas.openxmlformats.org/drawingml/2006/chartDrawing">
    <cdr:from>
      <cdr:x>0.03159</cdr:x>
      <cdr:y>0.62239</cdr:y>
    </cdr:from>
    <cdr:to>
      <cdr:x>0.16752</cdr:x>
      <cdr:y>0.69039</cdr:y>
    </cdr:to>
    <cdr:sp macro="" textlink="">
      <cdr:nvSpPr>
        <cdr:cNvPr id="6" name="テキスト ボックス 1">
          <a:extLst xmlns:a="http://schemas.openxmlformats.org/drawingml/2006/main">
            <a:ext uri="{FF2B5EF4-FFF2-40B4-BE49-F238E27FC236}">
              <a16:creationId xmlns:a16="http://schemas.microsoft.com/office/drawing/2014/main" id="{A4414A4A-1CF6-4C8B-B256-0081F7ED06BA}"/>
            </a:ext>
          </a:extLst>
        </cdr:cNvPr>
        <cdr:cNvSpPr txBox="1"/>
      </cdr:nvSpPr>
      <cdr:spPr>
        <a:xfrm xmlns:a="http://schemas.openxmlformats.org/drawingml/2006/main">
          <a:off x="136466" y="1358566"/>
          <a:ext cx="587149" cy="14843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(N=365)</a:t>
          </a:r>
          <a:endParaRPr lang="ja-JP" altLang="en-US" sz="700" dirty="0">
            <a:solidFill>
              <a:schemeClr val="tx1">
                <a:lumMod val="65000"/>
                <a:lumOff val="35000"/>
              </a:schemeClr>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0.00888</cdr:x>
      <cdr:y>0.18396</cdr:y>
    </cdr:from>
    <cdr:to>
      <cdr:x>0.14241</cdr:x>
      <cdr:y>0.25868</cdr:y>
    </cdr:to>
    <cdr:sp macro="" textlink="">
      <cdr:nvSpPr>
        <cdr:cNvPr id="2" name="テキスト ボックス 1">
          <a:extLst xmlns:a="http://schemas.openxmlformats.org/drawingml/2006/main">
            <a:ext uri="{FF2B5EF4-FFF2-40B4-BE49-F238E27FC236}">
              <a16:creationId xmlns:a16="http://schemas.microsoft.com/office/drawing/2014/main" id="{199F27F7-BB43-4DE8-A99D-2FE526A46A6F}"/>
            </a:ext>
          </a:extLst>
        </cdr:cNvPr>
        <cdr:cNvSpPr txBox="1"/>
      </cdr:nvSpPr>
      <cdr:spPr>
        <a:xfrm xmlns:a="http://schemas.openxmlformats.org/drawingml/2006/main">
          <a:off x="39040" y="36541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(N=15740)</a:t>
          </a:r>
          <a:endParaRPr lang="ja-JP" altLang="en-US" sz="700" dirty="0">
            <a:solidFill>
              <a:schemeClr val="tx1">
                <a:lumMod val="65000"/>
                <a:lumOff val="35000"/>
              </a:schemeClr>
            </a:solidFill>
          </a:endParaRPr>
        </a:p>
      </cdr:txBody>
    </cdr:sp>
  </cdr:relSizeAnchor>
  <cdr:relSizeAnchor xmlns:cdr="http://schemas.openxmlformats.org/drawingml/2006/chartDrawing">
    <cdr:from>
      <cdr:x>0.01361</cdr:x>
      <cdr:y>0.27982</cdr:y>
    </cdr:from>
    <cdr:to>
      <cdr:x>0.14715</cdr:x>
      <cdr:y>0.35455</cdr:y>
    </cdr:to>
    <cdr:sp macro="" textlink="">
      <cdr:nvSpPr>
        <cdr:cNvPr id="3" name="テキスト ボックス 1">
          <a:extLst xmlns:a="http://schemas.openxmlformats.org/drawingml/2006/main">
            <a:ext uri="{FF2B5EF4-FFF2-40B4-BE49-F238E27FC236}">
              <a16:creationId xmlns:a16="http://schemas.microsoft.com/office/drawing/2014/main" id="{199F27F7-BB43-4DE8-A99D-2FE526A46A6F}"/>
            </a:ext>
          </a:extLst>
        </cdr:cNvPr>
        <cdr:cNvSpPr txBox="1"/>
      </cdr:nvSpPr>
      <cdr:spPr>
        <a:xfrm xmlns:a="http://schemas.openxmlformats.org/drawingml/2006/main">
          <a:off x="59857" y="55585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(N=9186)</a:t>
          </a:r>
          <a:endParaRPr lang="ja-JP" altLang="en-US" sz="700" dirty="0">
            <a:solidFill>
              <a:schemeClr val="tx1">
                <a:lumMod val="65000"/>
                <a:lumOff val="35000"/>
              </a:schemeClr>
            </a:solidFill>
          </a:endParaRPr>
        </a:p>
      </cdr:txBody>
    </cdr:sp>
  </cdr:relSizeAnchor>
  <cdr:relSizeAnchor xmlns:cdr="http://schemas.openxmlformats.org/drawingml/2006/chartDrawing">
    <cdr:from>
      <cdr:x>0.01446</cdr:x>
      <cdr:y>0.37612</cdr:y>
    </cdr:from>
    <cdr:to>
      <cdr:x>0.14799</cdr:x>
      <cdr:y>0.45085</cdr:y>
    </cdr:to>
    <cdr:sp macro="" textlink="">
      <cdr:nvSpPr>
        <cdr:cNvPr id="4" name="テキスト ボックス 1">
          <a:extLst xmlns:a="http://schemas.openxmlformats.org/drawingml/2006/main">
            <a:ext uri="{FF2B5EF4-FFF2-40B4-BE49-F238E27FC236}">
              <a16:creationId xmlns:a16="http://schemas.microsoft.com/office/drawing/2014/main" id="{199F27F7-BB43-4DE8-A99D-2FE526A46A6F}"/>
            </a:ext>
          </a:extLst>
        </cdr:cNvPr>
        <cdr:cNvSpPr txBox="1"/>
      </cdr:nvSpPr>
      <cdr:spPr>
        <a:xfrm xmlns:a="http://schemas.openxmlformats.org/drawingml/2006/main">
          <a:off x="63582" y="74714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(N=1638)</a:t>
          </a:r>
          <a:endParaRPr lang="ja-JP" altLang="en-US" sz="700" dirty="0">
            <a:solidFill>
              <a:schemeClr val="tx1">
                <a:lumMod val="65000"/>
                <a:lumOff val="35000"/>
              </a:schemeClr>
            </a:solidFill>
          </a:endParaRPr>
        </a:p>
      </cdr:txBody>
    </cdr:sp>
  </cdr:relSizeAnchor>
  <cdr:relSizeAnchor xmlns:cdr="http://schemas.openxmlformats.org/drawingml/2006/chartDrawing">
    <cdr:from>
      <cdr:x>0.01298</cdr:x>
      <cdr:y>0.47534</cdr:y>
    </cdr:from>
    <cdr:to>
      <cdr:x>0.14651</cdr:x>
      <cdr:y>0.55006</cdr:y>
    </cdr:to>
    <cdr:sp macro="" textlink="">
      <cdr:nvSpPr>
        <cdr:cNvPr id="5" name="テキスト ボックス 1">
          <a:extLst xmlns:a="http://schemas.openxmlformats.org/drawingml/2006/main">
            <a:ext uri="{FF2B5EF4-FFF2-40B4-BE49-F238E27FC236}">
              <a16:creationId xmlns:a16="http://schemas.microsoft.com/office/drawing/2014/main" id="{199F27F7-BB43-4DE8-A99D-2FE526A46A6F}"/>
            </a:ext>
          </a:extLst>
        </cdr:cNvPr>
        <cdr:cNvSpPr txBox="1"/>
      </cdr:nvSpPr>
      <cdr:spPr>
        <a:xfrm xmlns:a="http://schemas.openxmlformats.org/drawingml/2006/main">
          <a:off x="57053" y="94423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(N=4557)</a:t>
          </a:r>
          <a:endParaRPr lang="ja-JP" altLang="en-US" sz="700" dirty="0">
            <a:solidFill>
              <a:schemeClr val="tx1">
                <a:lumMod val="65000"/>
                <a:lumOff val="35000"/>
              </a:schemeClr>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0.13062</cdr:x>
      <cdr:y>0.20051</cdr:y>
    </cdr:from>
    <cdr:to>
      <cdr:x>0.84808</cdr:x>
      <cdr:y>0.28569</cdr:y>
    </cdr:to>
    <cdr:sp macro="" textlink="">
      <cdr:nvSpPr>
        <cdr:cNvPr id="2" name="角丸四角形 54">
          <a:extLst xmlns:a="http://schemas.openxmlformats.org/drawingml/2006/main">
            <a:ext uri="{FF2B5EF4-FFF2-40B4-BE49-F238E27FC236}">
              <a16:creationId xmlns:a16="http://schemas.microsoft.com/office/drawing/2014/main" id="{09F3E579-7166-50A8-9DAD-F20E3EF6D9C3}"/>
            </a:ext>
          </a:extLst>
        </cdr:cNvPr>
        <cdr:cNvSpPr/>
      </cdr:nvSpPr>
      <cdr:spPr>
        <a:xfrm xmlns:a="http://schemas.openxmlformats.org/drawingml/2006/main">
          <a:off x="597709" y="348155"/>
          <a:ext cx="3283105" cy="14790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0.1278</cdr:x>
      <cdr:y>0.55971</cdr:y>
    </cdr:from>
    <cdr:to>
      <cdr:x>0.72576</cdr:x>
      <cdr:y>0.6609</cdr:y>
    </cdr:to>
    <cdr:sp macro="" textlink="">
      <cdr:nvSpPr>
        <cdr:cNvPr id="3" name="角丸四角形 55">
          <a:extLst xmlns:a="http://schemas.openxmlformats.org/drawingml/2006/main">
            <a:ext uri="{FF2B5EF4-FFF2-40B4-BE49-F238E27FC236}">
              <a16:creationId xmlns:a16="http://schemas.microsoft.com/office/drawing/2014/main" id="{B0FA89CC-C3CB-094B-B836-9F875CC8B378}"/>
            </a:ext>
          </a:extLst>
        </cdr:cNvPr>
        <cdr:cNvSpPr/>
      </cdr:nvSpPr>
      <cdr:spPr>
        <a:xfrm xmlns:a="http://schemas.openxmlformats.org/drawingml/2006/main">
          <a:off x="584795" y="971852"/>
          <a:ext cx="2736291" cy="17569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0.20648</cdr:x>
      <cdr:y>0.73891</cdr:y>
    </cdr:from>
    <cdr:to>
      <cdr:x>0.58414</cdr:x>
      <cdr:y>0.85257</cdr:y>
    </cdr:to>
    <cdr:sp macro="" textlink="">
      <cdr:nvSpPr>
        <cdr:cNvPr id="4" name="角丸四角形 56">
          <a:extLst xmlns:a="http://schemas.openxmlformats.org/drawingml/2006/main">
            <a:ext uri="{FF2B5EF4-FFF2-40B4-BE49-F238E27FC236}">
              <a16:creationId xmlns:a16="http://schemas.microsoft.com/office/drawing/2014/main" id="{86465AA6-0ED4-AC88-E8DF-55C999FD89E1}"/>
            </a:ext>
          </a:extLst>
        </cdr:cNvPr>
        <cdr:cNvSpPr/>
      </cdr:nvSpPr>
      <cdr:spPr>
        <a:xfrm xmlns:a="http://schemas.openxmlformats.org/drawingml/2006/main">
          <a:off x="944835" y="1283003"/>
          <a:ext cx="1728196" cy="19736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0.00617</cdr:x>
      <cdr:y>0.01533</cdr:y>
    </cdr:from>
    <cdr:to>
      <cdr:x>0.10433</cdr:x>
      <cdr:y>0.14827</cdr:y>
    </cdr:to>
    <cdr:sp macro="" textlink="">
      <cdr:nvSpPr>
        <cdr:cNvPr id="5" name="テキスト ボックス 1">
          <a:extLst xmlns:a="http://schemas.openxmlformats.org/drawingml/2006/main">
            <a:ext uri="{FF2B5EF4-FFF2-40B4-BE49-F238E27FC236}">
              <a16:creationId xmlns:a16="http://schemas.microsoft.com/office/drawing/2014/main" id="{28A45B51-8AA5-47F4-81E9-B0DDE2BD8FBE}"/>
            </a:ext>
          </a:extLst>
        </cdr:cNvPr>
        <cdr:cNvSpPr txBox="1"/>
      </cdr:nvSpPr>
      <cdr:spPr>
        <a:xfrm xmlns:a="http://schemas.openxmlformats.org/drawingml/2006/main">
          <a:off x="28252" y="26610"/>
          <a:ext cx="449181" cy="230830"/>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9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900" dirty="0"/>
        </a:p>
      </cdr:txBody>
    </cdr:sp>
  </cdr:relSizeAnchor>
  <cdr:relSizeAnchor xmlns:cdr="http://schemas.openxmlformats.org/drawingml/2006/chartDrawing">
    <cdr:from>
      <cdr:x>0.00662</cdr:x>
      <cdr:y>0.25839</cdr:y>
    </cdr:from>
    <cdr:to>
      <cdr:x>0.13493</cdr:x>
      <cdr:y>0.34388</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0284" y="44866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0.01098</cdr:x>
      <cdr:y>0.37774</cdr:y>
    </cdr:from>
    <cdr:to>
      <cdr:x>0.13929</cdr:x>
      <cdr:y>0.46323</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50263" y="65588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0.01506</cdr:x>
      <cdr:y>0.49155</cdr:y>
    </cdr:from>
    <cdr:to>
      <cdr:x>0.14337</cdr:x>
      <cdr:y>0.57704</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8931" y="85350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0.00889</cdr:x>
      <cdr:y>0.61492</cdr:y>
    </cdr:from>
    <cdr:to>
      <cdr:x>0.1372</cdr:x>
      <cdr:y>0.70041</cdr:y>
    </cdr:to>
    <cdr:sp macro="" textlink="">
      <cdr:nvSpPr>
        <cdr:cNvPr id="9"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0683" y="106772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0.01118</cdr:x>
      <cdr:y>0.67698</cdr:y>
    </cdr:from>
    <cdr:to>
      <cdr:x>0.20627</cdr:x>
      <cdr:y>0.7448</cdr:y>
    </cdr:to>
    <cdr:sp macro="" textlink="">
      <cdr:nvSpPr>
        <cdr:cNvPr id="2" name="角丸四角形 59">
          <a:extLst xmlns:a="http://schemas.openxmlformats.org/drawingml/2006/main">
            <a:ext uri="{FF2B5EF4-FFF2-40B4-BE49-F238E27FC236}">
              <a16:creationId xmlns:a16="http://schemas.microsoft.com/office/drawing/2014/main" id="{00A73A4D-A045-8496-AC5F-BE866C87CAFE}"/>
            </a:ext>
          </a:extLst>
        </cdr:cNvPr>
        <cdr:cNvSpPr/>
      </cdr:nvSpPr>
      <cdr:spPr>
        <a:xfrm xmlns:a="http://schemas.openxmlformats.org/drawingml/2006/main">
          <a:off x="50707" y="1206676"/>
          <a:ext cx="884545" cy="12088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0.15991</cdr:x>
      <cdr:y>0.51293</cdr:y>
    </cdr:from>
    <cdr:to>
      <cdr:x>0.27549</cdr:x>
      <cdr:y>0.59813</cdr:y>
    </cdr:to>
    <cdr:sp macro="" textlink="">
      <cdr:nvSpPr>
        <cdr:cNvPr id="3" name="角丸四角形 59">
          <a:extLst xmlns:a="http://schemas.openxmlformats.org/drawingml/2006/main">
            <a:ext uri="{FF2B5EF4-FFF2-40B4-BE49-F238E27FC236}">
              <a16:creationId xmlns:a16="http://schemas.microsoft.com/office/drawing/2014/main" id="{644DDCC3-0529-DB01-C917-CB1F4B67B84C}"/>
            </a:ext>
          </a:extLst>
        </cdr:cNvPr>
        <cdr:cNvSpPr/>
      </cdr:nvSpPr>
      <cdr:spPr>
        <a:xfrm xmlns:a="http://schemas.openxmlformats.org/drawingml/2006/main">
          <a:off x="725033" y="914267"/>
          <a:ext cx="524060" cy="15186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0.16257</cdr:x>
      <cdr:y>0.1767</cdr:y>
    </cdr:from>
    <cdr:to>
      <cdr:x>0.22139</cdr:x>
      <cdr:y>0.27075</cdr:y>
    </cdr:to>
    <cdr:sp macro="" textlink="">
      <cdr:nvSpPr>
        <cdr:cNvPr id="4" name="角丸四角形 59">
          <a:extLst xmlns:a="http://schemas.openxmlformats.org/drawingml/2006/main">
            <a:ext uri="{FF2B5EF4-FFF2-40B4-BE49-F238E27FC236}">
              <a16:creationId xmlns:a16="http://schemas.microsoft.com/office/drawing/2014/main" id="{ED329E78-61AE-CB50-BD74-12E66599314D}"/>
            </a:ext>
          </a:extLst>
        </cdr:cNvPr>
        <cdr:cNvSpPr/>
      </cdr:nvSpPr>
      <cdr:spPr>
        <a:xfrm xmlns:a="http://schemas.openxmlformats.org/drawingml/2006/main">
          <a:off x="737098" y="314954"/>
          <a:ext cx="266692" cy="16764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0.04057</cdr:x>
      <cdr:y>0.21283</cdr:y>
    </cdr:from>
    <cdr:to>
      <cdr:x>0.17007</cdr:x>
      <cdr:y>0.2961</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83951" y="37935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0.04669</cdr:x>
      <cdr:y>0.3188</cdr:y>
    </cdr:from>
    <cdr:to>
      <cdr:x>0.17619</cdr:x>
      <cdr:y>0.40208</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11716" y="56824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0.04669</cdr:x>
      <cdr:y>0.43344</cdr:y>
    </cdr:from>
    <cdr:to>
      <cdr:x>0.17619</cdr:x>
      <cdr:y>0.51672</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11716" y="77259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0.04669</cdr:x>
      <cdr:y>0.5496</cdr:y>
    </cdr:from>
    <cdr:to>
      <cdr:x>0.17619</cdr:x>
      <cdr:y>0.63288</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11716" y="97963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0.00178</cdr:x>
      <cdr:y>0.18781</cdr:y>
    </cdr:from>
    <cdr:to>
      <cdr:x>0.12965</cdr:x>
      <cdr:y>0.25789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8184" y="39777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0.01386</cdr:x>
      <cdr:y>0.29344</cdr:y>
    </cdr:from>
    <cdr:to>
      <cdr:x>0.14173</cdr:x>
      <cdr:y>0.36352</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3656" y="62149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0.01474</cdr:x>
      <cdr:y>0.39424</cdr:y>
    </cdr:from>
    <cdr:to>
      <cdr:x>0.1426</cdr:x>
      <cdr:y>0.46432</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7662" y="83498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0.00837</cdr:x>
      <cdr:y>0.50511</cdr:y>
    </cdr:from>
    <cdr:to>
      <cdr:x>0.13623</cdr:x>
      <cdr:y>0.57519</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8414" y="106979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0.01076</cdr:x>
      <cdr:y>0.32299</cdr:y>
    </cdr:from>
    <cdr:to>
      <cdr:x>0.13775</cdr:x>
      <cdr:y>0.39907</cdr:y>
    </cdr:to>
    <cdr:sp macro="" textlink="">
      <cdr:nvSpPr>
        <cdr:cNvPr id="2" name="テキスト ボックス 1">
          <a:extLst xmlns:a="http://schemas.openxmlformats.org/drawingml/2006/main">
            <a:ext uri="{FF2B5EF4-FFF2-40B4-BE49-F238E27FC236}">
              <a16:creationId xmlns:a16="http://schemas.microsoft.com/office/drawing/2014/main" id="{199F27F7-BB43-4DE8-A99D-2FE526A46A6F}"/>
            </a:ext>
          </a:extLst>
        </cdr:cNvPr>
        <cdr:cNvSpPr txBox="1"/>
      </cdr:nvSpPr>
      <cdr:spPr>
        <a:xfrm xmlns:a="http://schemas.openxmlformats.org/drawingml/2006/main">
          <a:off x="49773" y="63021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(N=9186)</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0.01076</cdr:x>
      <cdr:y>0.43488</cdr:y>
    </cdr:from>
    <cdr:to>
      <cdr:x>0.13775</cdr:x>
      <cdr:y>0.51095</cdr:y>
    </cdr:to>
    <cdr:sp macro="" textlink="">
      <cdr:nvSpPr>
        <cdr:cNvPr id="3" name="テキスト ボックス 1">
          <a:extLst xmlns:a="http://schemas.openxmlformats.org/drawingml/2006/main">
            <a:ext uri="{FF2B5EF4-FFF2-40B4-BE49-F238E27FC236}">
              <a16:creationId xmlns:a16="http://schemas.microsoft.com/office/drawing/2014/main" id="{DD40AF1F-A37C-46DA-A0C8-C4BADE57B2A2}"/>
            </a:ext>
          </a:extLst>
        </cdr:cNvPr>
        <cdr:cNvSpPr txBox="1"/>
      </cdr:nvSpPr>
      <cdr:spPr>
        <a:xfrm xmlns:a="http://schemas.openxmlformats.org/drawingml/2006/main">
          <a:off x="49773" y="84852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(N=1638)</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0.01076</cdr:x>
      <cdr:y>0.54754</cdr:y>
    </cdr:from>
    <cdr:to>
      <cdr:x>0.13775</cdr:x>
      <cdr:y>0.62361</cdr:y>
    </cdr:to>
    <cdr:sp macro="" textlink="">
      <cdr:nvSpPr>
        <cdr:cNvPr id="4" name="テキスト ボックス 1">
          <a:extLst xmlns:a="http://schemas.openxmlformats.org/drawingml/2006/main">
            <a:ext uri="{FF2B5EF4-FFF2-40B4-BE49-F238E27FC236}">
              <a16:creationId xmlns:a16="http://schemas.microsoft.com/office/drawing/2014/main" id="{DD40AF1F-A37C-46DA-A0C8-C4BADE57B2A2}"/>
            </a:ext>
          </a:extLst>
        </cdr:cNvPr>
        <cdr:cNvSpPr txBox="1"/>
      </cdr:nvSpPr>
      <cdr:spPr>
        <a:xfrm xmlns:a="http://schemas.openxmlformats.org/drawingml/2006/main">
          <a:off x="49773" y="106834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(N=4557)</a:t>
          </a:r>
          <a:endParaRPr lang="ja-JP" altLang="en-US" sz="700" dirty="0">
            <a:solidFill>
              <a:schemeClr val="tx1">
                <a:lumMod val="65000"/>
                <a:lumOff val="35000"/>
              </a:schemeClr>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0.02663</cdr:x>
      <cdr:y>0.41139</cdr:y>
    </cdr:from>
    <cdr:to>
      <cdr:x>0.15906</cdr:x>
      <cdr:y>0.483</cdr:y>
    </cdr:to>
    <cdr:sp macro="" textlink="">
      <cdr:nvSpPr>
        <cdr:cNvPr id="3" name="テキスト ボックス 1">
          <a:extLst xmlns:a="http://schemas.openxmlformats.org/drawingml/2006/main">
            <a:ext uri="{FF2B5EF4-FFF2-40B4-BE49-F238E27FC236}">
              <a16:creationId xmlns:a16="http://schemas.microsoft.com/office/drawing/2014/main" id="{DD40AF1F-A37C-46DA-A0C8-C4BADE57B2A2}"/>
            </a:ext>
          </a:extLst>
        </cdr:cNvPr>
        <cdr:cNvSpPr txBox="1"/>
      </cdr:nvSpPr>
      <cdr:spPr>
        <a:xfrm xmlns:a="http://schemas.openxmlformats.org/drawingml/2006/main">
          <a:off x="118086" y="85269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(N=1638)</a:t>
          </a:r>
          <a:endParaRPr lang="ja-JP" altLang="en-US" sz="700" dirty="0">
            <a:solidFill>
              <a:schemeClr val="tx1">
                <a:lumMod val="65000"/>
                <a:lumOff val="35000"/>
              </a:schemeClr>
            </a:solidFill>
          </a:endParaRPr>
        </a:p>
      </cdr:txBody>
    </cdr:sp>
  </cdr:relSizeAnchor>
  <cdr:relSizeAnchor xmlns:cdr="http://schemas.openxmlformats.org/drawingml/2006/chartDrawing">
    <cdr:from>
      <cdr:x>0.023</cdr:x>
      <cdr:y>0.30274</cdr:y>
    </cdr:from>
    <cdr:to>
      <cdr:x>0.15542</cdr:x>
      <cdr:y>0.37435</cdr:y>
    </cdr:to>
    <cdr:sp macro="" textlink="">
      <cdr:nvSpPr>
        <cdr:cNvPr id="4" name="テキスト ボックス 1">
          <a:extLst xmlns:a="http://schemas.openxmlformats.org/drawingml/2006/main">
            <a:ext uri="{FF2B5EF4-FFF2-40B4-BE49-F238E27FC236}">
              <a16:creationId xmlns:a16="http://schemas.microsoft.com/office/drawing/2014/main" id="{DD40AF1F-A37C-46DA-A0C8-C4BADE57B2A2}"/>
            </a:ext>
          </a:extLst>
        </cdr:cNvPr>
        <cdr:cNvSpPr txBox="1"/>
      </cdr:nvSpPr>
      <cdr:spPr>
        <a:xfrm xmlns:a="http://schemas.openxmlformats.org/drawingml/2006/main">
          <a:off x="101967" y="62749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(N=9186)</a:t>
          </a:r>
          <a:endParaRPr lang="ja-JP" altLang="en-US" sz="700" dirty="0">
            <a:solidFill>
              <a:schemeClr val="tx1">
                <a:lumMod val="65000"/>
                <a:lumOff val="35000"/>
              </a:schemeClr>
            </a:solidFill>
          </a:endParaRPr>
        </a:p>
      </cdr:txBody>
    </cdr:sp>
  </cdr:relSizeAnchor>
  <cdr:relSizeAnchor xmlns:cdr="http://schemas.openxmlformats.org/drawingml/2006/chartDrawing">
    <cdr:from>
      <cdr:x>0.0271</cdr:x>
      <cdr:y>0.52957</cdr:y>
    </cdr:from>
    <cdr:to>
      <cdr:x>0.15953</cdr:x>
      <cdr:y>0.60118</cdr:y>
    </cdr:to>
    <cdr:sp macro="" textlink="">
      <cdr:nvSpPr>
        <cdr:cNvPr id="5" name="テキスト ボックス 1">
          <a:extLst xmlns:a="http://schemas.openxmlformats.org/drawingml/2006/main">
            <a:ext uri="{FF2B5EF4-FFF2-40B4-BE49-F238E27FC236}">
              <a16:creationId xmlns:a16="http://schemas.microsoft.com/office/drawing/2014/main" id="{DD40AF1F-A37C-46DA-A0C8-C4BADE57B2A2}"/>
            </a:ext>
          </a:extLst>
        </cdr:cNvPr>
        <cdr:cNvSpPr txBox="1"/>
      </cdr:nvSpPr>
      <cdr:spPr>
        <a:xfrm xmlns:a="http://schemas.openxmlformats.org/drawingml/2006/main">
          <a:off x="120172" y="109764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(N=4557)</a:t>
          </a:r>
          <a:endParaRPr lang="ja-JP" altLang="en-US" sz="700" dirty="0">
            <a:solidFill>
              <a:schemeClr val="tx1">
                <a:lumMod val="65000"/>
                <a:lumOff val="35000"/>
              </a:schemeClr>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0.01479</cdr:x>
      <cdr:y>0.22768</cdr:y>
    </cdr:from>
    <cdr:to>
      <cdr:x>0.14392</cdr:x>
      <cdr:y>0.31274</cdr:y>
    </cdr:to>
    <cdr:sp macro="" textlink="">
      <cdr:nvSpPr>
        <cdr:cNvPr id="2"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67243" y="39728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0.02501</cdr:x>
      <cdr:y>0.35238</cdr:y>
    </cdr:from>
    <cdr:to>
      <cdr:x>0.15414</cdr:x>
      <cdr:y>0.43745</cdr:y>
    </cdr:to>
    <cdr:sp macro="" textlink="">
      <cdr:nvSpPr>
        <cdr:cNvPr id="3"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113708" y="61488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(N=9737)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0.02488</cdr:x>
      <cdr:y>0.47495</cdr:y>
    </cdr:from>
    <cdr:to>
      <cdr:x>0.15401</cdr:x>
      <cdr:y>0.56001</cdr:y>
    </cdr:to>
    <cdr:sp macro="" textlink="">
      <cdr:nvSpPr>
        <cdr:cNvPr id="4"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113136" y="82874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(N=1758)</a:t>
          </a:r>
          <a:endParaRPr lang="ja-JP" altLang="en-US" sz="700" dirty="0">
            <a:solidFill>
              <a:schemeClr val="tx1">
                <a:lumMod val="65000"/>
                <a:lumOff val="35000"/>
              </a:schemeClr>
            </a:solidFill>
          </a:endParaRPr>
        </a:p>
      </cdr:txBody>
    </cdr:sp>
  </cdr:relSizeAnchor>
  <cdr:relSizeAnchor xmlns:cdr="http://schemas.openxmlformats.org/drawingml/2006/chartDrawing">
    <cdr:from>
      <cdr:x>0.02002</cdr:x>
      <cdr:y>0.59532</cdr:y>
    </cdr:from>
    <cdr:to>
      <cdr:x>0.14915</cdr:x>
      <cdr:y>0.68039</cdr:y>
    </cdr:to>
    <cdr:sp macro="" textlink="">
      <cdr:nvSpPr>
        <cdr:cNvPr id="5"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91030" y="103879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(N=4867)</a:t>
          </a:r>
          <a:endParaRPr lang="ja-JP" altLang="en-US" sz="700" dirty="0">
            <a:solidFill>
              <a:schemeClr val="tx1">
                <a:lumMod val="65000"/>
                <a:lumOff val="35000"/>
              </a:schemeClr>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0.20328</cdr:x>
      <cdr:y>0.16027</cdr:y>
    </cdr:from>
    <cdr:to>
      <cdr:x>0.93085</cdr:x>
      <cdr:y>0.26555</cdr:y>
    </cdr:to>
    <cdr:sp macro="" textlink="">
      <cdr:nvSpPr>
        <cdr:cNvPr id="2" name="角丸四角形 1">
          <a:extLst xmlns:a="http://schemas.openxmlformats.org/drawingml/2006/main">
            <a:ext uri="{FF2B5EF4-FFF2-40B4-BE49-F238E27FC236}">
              <a16:creationId xmlns:a16="http://schemas.microsoft.com/office/drawing/2014/main" id="{035BBBF2-1D5C-07E4-BF53-32C24B1C1329}"/>
            </a:ext>
          </a:extLst>
        </cdr:cNvPr>
        <cdr:cNvSpPr/>
      </cdr:nvSpPr>
      <cdr:spPr>
        <a:xfrm xmlns:a="http://schemas.openxmlformats.org/drawingml/2006/main">
          <a:off x="878577" y="293002"/>
          <a:ext cx="3144585" cy="19245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0.26146</cdr:x>
      <cdr:y>0.54294</cdr:y>
    </cdr:from>
    <cdr:to>
      <cdr:x>0.90844</cdr:x>
      <cdr:y>0.63714</cdr:y>
    </cdr:to>
    <cdr:sp macro="" textlink="">
      <cdr:nvSpPr>
        <cdr:cNvPr id="3" name="角丸四角形 44">
          <a:extLst xmlns:a="http://schemas.openxmlformats.org/drawingml/2006/main">
            <a:ext uri="{FF2B5EF4-FFF2-40B4-BE49-F238E27FC236}">
              <a16:creationId xmlns:a16="http://schemas.microsoft.com/office/drawing/2014/main" id="{7502993C-A1C0-67A3-43CE-8792C0E5F825}"/>
            </a:ext>
          </a:extLst>
        </cdr:cNvPr>
        <cdr:cNvSpPr/>
      </cdr:nvSpPr>
      <cdr:spPr>
        <a:xfrm xmlns:a="http://schemas.openxmlformats.org/drawingml/2006/main">
          <a:off x="1130043" y="992582"/>
          <a:ext cx="2796280" cy="17221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0.10035</cdr:x>
      <cdr:y>0.87713</cdr:y>
    </cdr:from>
    <cdr:to>
      <cdr:x>0.26442</cdr:x>
      <cdr:y>0.96685</cdr:y>
    </cdr:to>
    <cdr:sp macro="" textlink="">
      <cdr:nvSpPr>
        <cdr:cNvPr id="4" name="角丸四角形 44">
          <a:extLst xmlns:a="http://schemas.openxmlformats.org/drawingml/2006/main">
            <a:ext uri="{FF2B5EF4-FFF2-40B4-BE49-F238E27FC236}">
              <a16:creationId xmlns:a16="http://schemas.microsoft.com/office/drawing/2014/main" id="{B5E35CA5-8D8C-2677-B57D-142C4953057D}"/>
            </a:ext>
          </a:extLst>
        </cdr:cNvPr>
        <cdr:cNvSpPr/>
      </cdr:nvSpPr>
      <cdr:spPr>
        <a:xfrm xmlns:a="http://schemas.openxmlformats.org/drawingml/2006/main">
          <a:off x="433718" y="1529389"/>
          <a:ext cx="709118" cy="15644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0.00709</cdr:x>
      <cdr:y>0.21936</cdr:y>
    </cdr:from>
    <cdr:to>
      <cdr:x>0.14294</cdr:x>
      <cdr:y>0.30449</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0643" y="382484"/>
          <a:ext cx="587151" cy="14843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0.01872</cdr:x>
      <cdr:y>0.33979</cdr:y>
    </cdr:from>
    <cdr:to>
      <cdr:x>0.15457</cdr:x>
      <cdr:y>0.42492</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80915" y="59247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0.01402</cdr:x>
      <cdr:y>0.45405</cdr:y>
    </cdr:from>
    <cdr:to>
      <cdr:x>0.14987</cdr:x>
      <cdr:y>0.53917</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0578" y="79169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0.01237</cdr:x>
      <cdr:y>0.58371</cdr:y>
    </cdr:from>
    <cdr:to>
      <cdr:x>0.14822</cdr:x>
      <cdr:y>0.66883</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53479" y="10177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0.04942</cdr:x>
      <cdr:y>0.24214</cdr:y>
    </cdr:from>
    <cdr:to>
      <cdr:x>0.18813</cdr:x>
      <cdr:y>0.32979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09172" y="41005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0.05699</cdr:x>
      <cdr:y>0.36747</cdr:y>
    </cdr:from>
    <cdr:to>
      <cdr:x>0.1957</cdr:x>
      <cdr:y>0.45512</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41213" y="62229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0.04764</cdr:x>
      <cdr:y>0.4941</cdr:y>
    </cdr:from>
    <cdr:to>
      <cdr:x>0.18636</cdr:x>
      <cdr:y>0.58175</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01673" y="83673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0.05253</cdr:x>
      <cdr:y>0.6225</cdr:y>
    </cdr:from>
    <cdr:to>
      <cdr:x>0.19124</cdr:x>
      <cdr:y>0.71016</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22340" y="105418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0.00734</cdr:x>
      <cdr:y>0.21903</cdr:y>
    </cdr:from>
    <cdr:to>
      <cdr:x>0.14297</cdr:x>
      <cdr:y>0.30025</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1792" y="40028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0.01815</cdr:x>
      <cdr:y>0.35801</cdr:y>
    </cdr:from>
    <cdr:to>
      <cdr:x>0.15378</cdr:x>
      <cdr:y>0.43923</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78575" y="65427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0.01573</cdr:x>
      <cdr:y>0.48867</cdr:y>
    </cdr:from>
    <cdr:to>
      <cdr:x>0.15136</cdr:x>
      <cdr:y>0.56989</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8087" y="8930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0.01052</cdr:x>
      <cdr:y>0.62174</cdr:y>
    </cdr:from>
    <cdr:to>
      <cdr:x>0.14615</cdr:x>
      <cdr:y>0.70296</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5534" y="113626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0.04579</cdr:x>
      <cdr:y>0.18923</cdr:y>
    </cdr:from>
    <cdr:to>
      <cdr:x>0.17421</cdr:x>
      <cdr:y>0.24538</cdr:y>
    </cdr:to>
    <cdr:sp macro="" textlink="">
      <cdr:nvSpPr>
        <cdr:cNvPr id="2"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09349" y="50028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(N=1410)</a:t>
          </a:r>
          <a:endParaRPr lang="ja-JP" altLang="en-US" sz="700" dirty="0">
            <a:solidFill>
              <a:schemeClr val="tx1">
                <a:lumMod val="65000"/>
                <a:lumOff val="35000"/>
              </a:schemeClr>
            </a:solidFill>
          </a:endParaRPr>
        </a:p>
      </cdr:txBody>
    </cdr:sp>
  </cdr:relSizeAnchor>
  <cdr:relSizeAnchor xmlns:cdr="http://schemas.openxmlformats.org/drawingml/2006/chartDrawing">
    <cdr:from>
      <cdr:x>0.05634</cdr:x>
      <cdr:y>0.33381</cdr:y>
    </cdr:from>
    <cdr:to>
      <cdr:x>0.18477</cdr:x>
      <cdr:y>0.38996</cdr:y>
    </cdr:to>
    <cdr:sp macro="" textlink="">
      <cdr:nvSpPr>
        <cdr:cNvPr id="3"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57605" y="88251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(N=1918)</a:t>
          </a:r>
          <a:endParaRPr lang="ja-JP" altLang="en-US" sz="700" dirty="0">
            <a:solidFill>
              <a:schemeClr val="tx1">
                <a:lumMod val="65000"/>
                <a:lumOff val="35000"/>
              </a:schemeClr>
            </a:solidFill>
          </a:endParaRPr>
        </a:p>
      </cdr:txBody>
    </cdr:sp>
  </cdr:relSizeAnchor>
  <cdr:relSizeAnchor xmlns:cdr="http://schemas.openxmlformats.org/drawingml/2006/chartDrawing">
    <cdr:from>
      <cdr:x>0.05517</cdr:x>
      <cdr:y>0.47193</cdr:y>
    </cdr:from>
    <cdr:to>
      <cdr:x>0.18359</cdr:x>
      <cdr:y>0.52807</cdr:y>
    </cdr:to>
    <cdr:sp macro="" textlink="">
      <cdr:nvSpPr>
        <cdr:cNvPr id="4"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52217" y="124765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(N=655)</a:t>
          </a:r>
          <a:endParaRPr lang="ja-JP" altLang="en-US" sz="700" dirty="0">
            <a:solidFill>
              <a:schemeClr val="tx1">
                <a:lumMod val="65000"/>
                <a:lumOff val="35000"/>
              </a:schemeClr>
            </a:solidFill>
          </a:endParaRPr>
        </a:p>
      </cdr:txBody>
    </cdr:sp>
  </cdr:relSizeAnchor>
  <cdr:relSizeAnchor xmlns:cdr="http://schemas.openxmlformats.org/drawingml/2006/chartDrawing">
    <cdr:from>
      <cdr:x>0.04579</cdr:x>
      <cdr:y>0.60245</cdr:y>
    </cdr:from>
    <cdr:to>
      <cdr:x>0.17421</cdr:x>
      <cdr:y>0.65859</cdr:y>
    </cdr:to>
    <cdr:sp macro="" textlink="">
      <cdr:nvSpPr>
        <cdr:cNvPr id="5"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09349" y="159271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(N=3126)</a:t>
          </a:r>
          <a:endParaRPr lang="ja-JP" altLang="en-US" sz="700" dirty="0">
            <a:solidFill>
              <a:schemeClr val="tx1">
                <a:lumMod val="65000"/>
                <a:lumOff val="35000"/>
              </a:schemeClr>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0.02672</cdr:x>
      <cdr:y>0.36218</cdr:y>
    </cdr:from>
    <cdr:to>
      <cdr:x>0.16654</cdr:x>
      <cdr:y>0.42207</cdr:y>
    </cdr:to>
    <cdr:sp macro="" textlink="">
      <cdr:nvSpPr>
        <cdr:cNvPr id="2"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112198" y="89762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(N=9737)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0.02759</cdr:x>
      <cdr:y>0.52145</cdr:y>
    </cdr:from>
    <cdr:to>
      <cdr:x>0.16741</cdr:x>
      <cdr:y>0.58134</cdr:y>
    </cdr:to>
    <cdr:sp macro="" textlink="">
      <cdr:nvSpPr>
        <cdr:cNvPr id="3"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115850" y="129235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(N=1758)</a:t>
          </a:r>
          <a:endParaRPr lang="ja-JP" altLang="en-US" sz="700" dirty="0">
            <a:solidFill>
              <a:schemeClr val="tx1">
                <a:lumMod val="65000"/>
                <a:lumOff val="35000"/>
              </a:schemeClr>
            </a:solidFill>
          </a:endParaRPr>
        </a:p>
      </cdr:txBody>
    </cdr:sp>
  </cdr:relSizeAnchor>
  <cdr:relSizeAnchor xmlns:cdr="http://schemas.openxmlformats.org/drawingml/2006/chartDrawing">
    <cdr:from>
      <cdr:x>0.02364</cdr:x>
      <cdr:y>0.68674</cdr:y>
    </cdr:from>
    <cdr:to>
      <cdr:x>0.16346</cdr:x>
      <cdr:y>0.74663</cdr:y>
    </cdr:to>
    <cdr:sp macro="" textlink="">
      <cdr:nvSpPr>
        <cdr:cNvPr id="4"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99272" y="170202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(N=4867)</a:t>
          </a:r>
          <a:endParaRPr lang="ja-JP" altLang="en-US" sz="700" dirty="0">
            <a:solidFill>
              <a:schemeClr val="tx1">
                <a:lumMod val="65000"/>
                <a:lumOff val="35000"/>
              </a:schemeClr>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0.02803</cdr:x>
      <cdr:y>0.177</cdr:y>
    </cdr:from>
    <cdr:to>
      <cdr:x>0.16248</cdr:x>
      <cdr:y>0.23562</cdr:y>
    </cdr:to>
    <cdr:sp macro="" textlink="">
      <cdr:nvSpPr>
        <cdr:cNvPr id="2"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122403" y="44822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0.02803</cdr:x>
      <cdr:y>0.31581</cdr:y>
    </cdr:from>
    <cdr:to>
      <cdr:x>0.16248</cdr:x>
      <cdr:y>0.37443</cdr:y>
    </cdr:to>
    <cdr:sp macro="" textlink="">
      <cdr:nvSpPr>
        <cdr:cNvPr id="3"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122403" y="79973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(N=9737)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0.02048</cdr:x>
      <cdr:y>0.44556</cdr:y>
    </cdr:from>
    <cdr:to>
      <cdr:x>0.15493</cdr:x>
      <cdr:y>0.50418</cdr:y>
    </cdr:to>
    <cdr:sp macro="" textlink="">
      <cdr:nvSpPr>
        <cdr:cNvPr id="4"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89457" y="112828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(N=1758)</a:t>
          </a:r>
          <a:endParaRPr lang="ja-JP" altLang="en-US" sz="700" dirty="0">
            <a:solidFill>
              <a:schemeClr val="tx1">
                <a:lumMod val="65000"/>
                <a:lumOff val="35000"/>
              </a:schemeClr>
            </a:solidFill>
          </a:endParaRPr>
        </a:p>
      </cdr:txBody>
    </cdr:sp>
  </cdr:relSizeAnchor>
  <cdr:relSizeAnchor xmlns:cdr="http://schemas.openxmlformats.org/drawingml/2006/chartDrawing">
    <cdr:from>
      <cdr:x>0.02048</cdr:x>
      <cdr:y>0.57635</cdr:y>
    </cdr:from>
    <cdr:to>
      <cdr:x>0.15493</cdr:x>
      <cdr:y>0.63496</cdr:y>
    </cdr:to>
    <cdr:sp macro="" textlink="">
      <cdr:nvSpPr>
        <cdr:cNvPr id="5"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89457" y="145947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(N=4867)</a:t>
          </a:r>
          <a:endParaRPr lang="ja-JP" altLang="en-US" sz="700" dirty="0">
            <a:solidFill>
              <a:schemeClr val="tx1">
                <a:lumMod val="65000"/>
                <a:lumOff val="35000"/>
              </a:schemeClr>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0.16087</cdr:x>
      <cdr:y>0.14129</cdr:y>
    </cdr:from>
    <cdr:to>
      <cdr:x>0.85891</cdr:x>
      <cdr:y>0.23111</cdr:y>
    </cdr:to>
    <cdr:sp macro="" textlink="">
      <cdr:nvSpPr>
        <cdr:cNvPr id="2" name="角丸四角形 28">
          <a:extLst xmlns:a="http://schemas.openxmlformats.org/drawingml/2006/main">
            <a:ext uri="{FF2B5EF4-FFF2-40B4-BE49-F238E27FC236}">
              <a16:creationId xmlns:a16="http://schemas.microsoft.com/office/drawing/2014/main" id="{2ED7852C-CF61-EE58-9D08-C897EACDE158}"/>
            </a:ext>
          </a:extLst>
        </cdr:cNvPr>
        <cdr:cNvSpPr/>
      </cdr:nvSpPr>
      <cdr:spPr>
        <a:xfrm xmlns:a="http://schemas.openxmlformats.org/drawingml/2006/main">
          <a:off x="734079" y="381279"/>
          <a:ext cx="3185216" cy="24238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0.1487</cdr:x>
      <cdr:y>0.61956</cdr:y>
    </cdr:from>
    <cdr:to>
      <cdr:x>0.7957</cdr:x>
      <cdr:y>0.73263</cdr:y>
    </cdr:to>
    <cdr:sp macro="" textlink="">
      <cdr:nvSpPr>
        <cdr:cNvPr id="3" name="角丸四角形 28">
          <a:extLst xmlns:a="http://schemas.openxmlformats.org/drawingml/2006/main">
            <a:ext uri="{FF2B5EF4-FFF2-40B4-BE49-F238E27FC236}">
              <a16:creationId xmlns:a16="http://schemas.microsoft.com/office/drawing/2014/main" id="{577B2C23-BFF4-6B65-9BE8-F01E76C03EC4}"/>
            </a:ext>
          </a:extLst>
        </cdr:cNvPr>
        <cdr:cNvSpPr/>
      </cdr:nvSpPr>
      <cdr:spPr>
        <a:xfrm xmlns:a="http://schemas.openxmlformats.org/drawingml/2006/main">
          <a:off x="678540" y="1671917"/>
          <a:ext cx="2952328" cy="305139"/>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0.0689</cdr:x>
      <cdr:y>0.84481</cdr:y>
    </cdr:from>
    <cdr:to>
      <cdr:x>0.40127</cdr:x>
      <cdr:y>0.93586</cdr:y>
    </cdr:to>
    <cdr:sp macro="" textlink="">
      <cdr:nvSpPr>
        <cdr:cNvPr id="4" name="角丸四角形 28">
          <a:extLst xmlns:a="http://schemas.openxmlformats.org/drawingml/2006/main">
            <a:ext uri="{FF2B5EF4-FFF2-40B4-BE49-F238E27FC236}">
              <a16:creationId xmlns:a16="http://schemas.microsoft.com/office/drawing/2014/main" id="{ED0DC991-0406-8006-C32D-EFF85AD2B0C0}"/>
            </a:ext>
          </a:extLst>
        </cdr:cNvPr>
        <cdr:cNvSpPr/>
      </cdr:nvSpPr>
      <cdr:spPr>
        <a:xfrm xmlns:a="http://schemas.openxmlformats.org/drawingml/2006/main">
          <a:off x="314411" y="2279792"/>
          <a:ext cx="1516651" cy="24570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0.03832</cdr:x>
      <cdr:y>0.18983</cdr:y>
    </cdr:from>
    <cdr:to>
      <cdr:x>0.167</cdr:x>
      <cdr:y>0.24483</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74879" y="51226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0.0541</cdr:x>
      <cdr:y>0.35071</cdr:y>
    </cdr:from>
    <cdr:to>
      <cdr:x>0.18278</cdr:x>
      <cdr:y>0.40571</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46887" y="94640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0.03832</cdr:x>
      <cdr:y>0.50933</cdr:y>
    </cdr:from>
    <cdr:to>
      <cdr:x>0.167</cdr:x>
      <cdr:y>0.56433</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74879" y="137445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0.03832</cdr:x>
      <cdr:y>0.66521</cdr:y>
    </cdr:from>
    <cdr:to>
      <cdr:x>0.167</cdr:x>
      <cdr:y>0.72021</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74879" y="179511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0.03391</cdr:x>
      <cdr:y>0.17993</cdr:y>
    </cdr:from>
    <cdr:to>
      <cdr:x>0.16498</cdr:x>
      <cdr:y>0.23419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51933" y="49221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0.05168</cdr:x>
      <cdr:y>0.3126</cdr:y>
    </cdr:from>
    <cdr:to>
      <cdr:x>0.18274</cdr:x>
      <cdr:y>0.36687</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505" y="85514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0.05168</cdr:x>
      <cdr:y>0.44574</cdr:y>
    </cdr:from>
    <cdr:to>
      <cdr:x>0.18274</cdr:x>
      <cdr:y>0.5</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505" y="121933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0.04058</cdr:x>
      <cdr:y>0.58611</cdr:y>
    </cdr:from>
    <cdr:to>
      <cdr:x>0.17164</cdr:x>
      <cdr:y>0.64037</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81785" y="160334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0.09576</cdr:x>
      <cdr:y>0.30013</cdr:y>
    </cdr:from>
    <cdr:to>
      <cdr:x>0.25501</cdr:x>
      <cdr:y>0.36318</cdr:y>
    </cdr:to>
    <cdr:sp macro="" textlink="">
      <cdr:nvSpPr>
        <cdr:cNvPr id="2"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427626" y="706527"/>
          <a:ext cx="711146"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solidFill>
            </a:rPr>
            <a:t>(N=39133)</a:t>
          </a:r>
          <a:endParaRPr lang="ja-JP" altLang="en-US" sz="800" dirty="0">
            <a:solidFill>
              <a:schemeClr val="tx1"/>
            </a:solidFill>
          </a:endParaRPr>
        </a:p>
      </cdr:txBody>
    </cdr:sp>
  </cdr:relSizeAnchor>
  <cdr:relSizeAnchor xmlns:cdr="http://schemas.openxmlformats.org/drawingml/2006/chartDrawing">
    <cdr:from>
      <cdr:x>0.11145</cdr:x>
      <cdr:y>0.53315</cdr:y>
    </cdr:from>
    <cdr:to>
      <cdr:x>0.24294</cdr:x>
      <cdr:y>0.59621</cdr:y>
    </cdr:to>
    <cdr:sp macro="" textlink="">
      <cdr:nvSpPr>
        <cdr:cNvPr id="3"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497685" y="125508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solidFill>
            </a:rPr>
            <a:t>(N=3219)</a:t>
          </a:r>
          <a:endParaRPr lang="ja-JP" altLang="en-US" sz="800" dirty="0">
            <a:solidFill>
              <a:schemeClr val="tx1"/>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0.11442</cdr:x>
      <cdr:y>0.31027</cdr:y>
    </cdr:from>
    <cdr:to>
      <cdr:x>0.26237</cdr:x>
      <cdr:y>0.37505</cdr:y>
    </cdr:to>
    <cdr:sp macro="" textlink="">
      <cdr:nvSpPr>
        <cdr:cNvPr id="2"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505491" y="710902"/>
          <a:ext cx="653616"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lumMod val="65000"/>
                  <a:lumOff val="35000"/>
                </a:schemeClr>
              </a:solidFill>
            </a:rPr>
            <a:t>(N=37447)</a:t>
          </a:r>
          <a:endParaRPr lang="ja-JP" altLang="en-US" sz="800" dirty="0">
            <a:solidFill>
              <a:schemeClr val="tx1">
                <a:lumMod val="65000"/>
                <a:lumOff val="35000"/>
              </a:schemeClr>
            </a:solidFill>
          </a:endParaRPr>
        </a:p>
      </cdr:txBody>
    </cdr:sp>
  </cdr:relSizeAnchor>
  <cdr:relSizeAnchor xmlns:cdr="http://schemas.openxmlformats.org/drawingml/2006/chartDrawing">
    <cdr:from>
      <cdr:x>0.13769</cdr:x>
      <cdr:y>0.61136</cdr:y>
    </cdr:from>
    <cdr:to>
      <cdr:x>0.27059</cdr:x>
      <cdr:y>0.67614</cdr:y>
    </cdr:to>
    <cdr:sp macro="" textlink="">
      <cdr:nvSpPr>
        <cdr:cNvPr id="4" name="テキスト ボックス 1">
          <a:extLst xmlns:a="http://schemas.openxmlformats.org/drawingml/2006/main">
            <a:ext uri="{FF2B5EF4-FFF2-40B4-BE49-F238E27FC236}">
              <a16:creationId xmlns:a16="http://schemas.microsoft.com/office/drawing/2014/main" id="{40243032-F59B-49A4-B49A-652F6C477BFF}"/>
            </a:ext>
          </a:extLst>
        </cdr:cNvPr>
        <cdr:cNvSpPr txBox="1"/>
      </cdr:nvSpPr>
      <cdr:spPr>
        <a:xfrm xmlns:a="http://schemas.openxmlformats.org/drawingml/2006/main">
          <a:off x="608303" y="1477485"/>
          <a:ext cx="587132" cy="15655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lumMod val="65000"/>
                  <a:lumOff val="35000"/>
                </a:schemeClr>
              </a:solidFill>
            </a:rPr>
            <a:t>(N=5455)</a:t>
          </a:r>
          <a:endParaRPr lang="ja-JP" altLang="en-US" sz="800" dirty="0">
            <a:solidFill>
              <a:schemeClr val="tx1">
                <a:lumMod val="65000"/>
                <a:lumOff val="35000"/>
              </a:schemeClr>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0.06278</cdr:x>
      <cdr:y>0.2827</cdr:y>
    </cdr:from>
    <cdr:to>
      <cdr:x>0.22978</cdr:x>
      <cdr:y>0.34589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70720" y="664157"/>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(N=20357)</a:t>
          </a:r>
          <a:endParaRPr lang="ja-JP" altLang="en-US" sz="800" dirty="0">
            <a:solidFill>
              <a:schemeClr val="tx1">
                <a:lumMod val="65000"/>
                <a:lumOff val="35000"/>
              </a:schemeClr>
            </a:solidFill>
          </a:endParaRPr>
        </a:p>
      </cdr:txBody>
    </cdr:sp>
  </cdr:relSizeAnchor>
  <cdr:relSizeAnchor xmlns:cdr="http://schemas.openxmlformats.org/drawingml/2006/chartDrawing">
    <cdr:from>
      <cdr:x>0.06278</cdr:x>
      <cdr:y>0.5611</cdr:y>
    </cdr:from>
    <cdr:to>
      <cdr:x>0.22978</cdr:x>
      <cdr:y>0.62428</cdr:y>
    </cdr:to>
    <cdr:sp macro="" textlink="">
      <cdr:nvSpPr>
        <cdr:cNvPr id="4" name="テキスト ボックス 1">
          <a:extLst xmlns:a="http://schemas.openxmlformats.org/drawingml/2006/main">
            <a:ext uri="{FF2B5EF4-FFF2-40B4-BE49-F238E27FC236}">
              <a16:creationId xmlns:a16="http://schemas.microsoft.com/office/drawing/2014/main" id="{21C5FC1C-F759-4F18-B5E0-229A3E61AE78}"/>
            </a:ext>
          </a:extLst>
        </cdr:cNvPr>
        <cdr:cNvSpPr txBox="1"/>
      </cdr:nvSpPr>
      <cdr:spPr>
        <a:xfrm xmlns:a="http://schemas.openxmlformats.org/drawingml/2006/main">
          <a:off x="270720" y="1318193"/>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(N=4117)</a:t>
          </a:r>
          <a:endParaRPr lang="ja-JP" altLang="en-US" sz="800" dirty="0">
            <a:solidFill>
              <a:schemeClr val="tx1">
                <a:lumMod val="65000"/>
                <a:lumOff val="35000"/>
              </a:schemeClr>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0.45158</cdr:x>
      <cdr:y>0.18376</cdr:y>
    </cdr:from>
    <cdr:to>
      <cdr:x>0.86339</cdr:x>
      <cdr:y>0.36631</cdr:y>
    </cdr:to>
    <cdr:sp macro="" textlink="">
      <cdr:nvSpPr>
        <cdr:cNvPr id="2" name="角丸四角形 20">
          <a:extLst xmlns:a="http://schemas.openxmlformats.org/drawingml/2006/main">
            <a:ext uri="{FF2B5EF4-FFF2-40B4-BE49-F238E27FC236}">
              <a16:creationId xmlns:a16="http://schemas.microsoft.com/office/drawing/2014/main" id="{E58AE49F-47A1-4428-9337-CBCA52F1C0AF}"/>
            </a:ext>
          </a:extLst>
        </cdr:cNvPr>
        <cdr:cNvSpPr/>
      </cdr:nvSpPr>
      <cdr:spPr>
        <a:xfrm xmlns:a="http://schemas.openxmlformats.org/drawingml/2006/main">
          <a:off x="1933284" y="432591"/>
          <a:ext cx="1763045" cy="42972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0.53458</cdr:x>
      <cdr:y>0.47625</cdr:y>
    </cdr:from>
    <cdr:to>
      <cdr:x>0.84657</cdr:x>
      <cdr:y>0.66453</cdr:y>
    </cdr:to>
    <cdr:sp macro="" textlink="">
      <cdr:nvSpPr>
        <cdr:cNvPr id="3" name="角丸四角形 21">
          <a:extLst xmlns:a="http://schemas.openxmlformats.org/drawingml/2006/main">
            <a:ext uri="{FF2B5EF4-FFF2-40B4-BE49-F238E27FC236}">
              <a16:creationId xmlns:a16="http://schemas.microsoft.com/office/drawing/2014/main" id="{29EA4831-3706-4436-AB48-0F93C766D5CC}"/>
            </a:ext>
          </a:extLst>
        </cdr:cNvPr>
        <cdr:cNvSpPr/>
      </cdr:nvSpPr>
      <cdr:spPr>
        <a:xfrm xmlns:a="http://schemas.openxmlformats.org/drawingml/2006/main">
          <a:off x="2288621" y="1121134"/>
          <a:ext cx="1335699" cy="44322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0.04439</cdr:x>
      <cdr:y>0.82088</cdr:y>
    </cdr:from>
    <cdr:to>
      <cdr:x>0.89741</cdr:x>
      <cdr:y>0.88834</cdr:y>
    </cdr:to>
    <cdr:sp macro="" textlink="">
      <cdr:nvSpPr>
        <cdr:cNvPr id="4" name="角丸四角形 22">
          <a:extLst xmlns:a="http://schemas.openxmlformats.org/drawingml/2006/main">
            <a:ext uri="{FF2B5EF4-FFF2-40B4-BE49-F238E27FC236}">
              <a16:creationId xmlns:a16="http://schemas.microsoft.com/office/drawing/2014/main" id="{1C543F56-68FF-42B4-A222-84A29F1ACAAB}"/>
            </a:ext>
          </a:extLst>
        </cdr:cNvPr>
        <cdr:cNvSpPr/>
      </cdr:nvSpPr>
      <cdr:spPr>
        <a:xfrm xmlns:a="http://schemas.openxmlformats.org/drawingml/2006/main">
          <a:off x="190026" y="1932423"/>
          <a:ext cx="3651962" cy="15879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0.12332</cdr:x>
      <cdr:y>0.28039</cdr:y>
    </cdr:from>
    <cdr:to>
      <cdr:x>0.29152</cdr:x>
      <cdr:y>0.34631</cdr:y>
    </cdr:to>
    <cdr:sp macro="" textlink="">
      <cdr:nvSpPr>
        <cdr:cNvPr id="5" name="テキスト ボックス 1">
          <a:extLst xmlns:a="http://schemas.openxmlformats.org/drawingml/2006/main">
            <a:ext uri="{FF2B5EF4-FFF2-40B4-BE49-F238E27FC236}">
              <a16:creationId xmlns:a16="http://schemas.microsoft.com/office/drawing/2014/main" id="{21C5FC1C-F759-4F18-B5E0-229A3E61AE78}"/>
            </a:ext>
          </a:extLst>
        </cdr:cNvPr>
        <cdr:cNvSpPr txBox="1"/>
      </cdr:nvSpPr>
      <cdr:spPr>
        <a:xfrm xmlns:a="http://schemas.openxmlformats.org/drawingml/2006/main">
          <a:off x="527977" y="631390"/>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(N=44076)</a:t>
          </a:r>
          <a:endParaRPr lang="ja-JP" altLang="en-US" sz="800" dirty="0">
            <a:solidFill>
              <a:schemeClr val="tx1">
                <a:lumMod val="65000"/>
                <a:lumOff val="35000"/>
              </a:schemeClr>
            </a:solidFill>
          </a:endParaRPr>
        </a:p>
      </cdr:txBody>
    </cdr:sp>
  </cdr:relSizeAnchor>
  <cdr:relSizeAnchor xmlns:cdr="http://schemas.openxmlformats.org/drawingml/2006/chartDrawing">
    <cdr:from>
      <cdr:x>0.19736</cdr:x>
      <cdr:y>0.57901</cdr:y>
    </cdr:from>
    <cdr:to>
      <cdr:x>0.36555</cdr:x>
      <cdr:y>0.64493</cdr:y>
    </cdr:to>
    <cdr:sp macro="" textlink="">
      <cdr:nvSpPr>
        <cdr:cNvPr id="6" name="テキスト ボックス 1">
          <a:extLst xmlns:a="http://schemas.openxmlformats.org/drawingml/2006/main">
            <a:ext uri="{FF2B5EF4-FFF2-40B4-BE49-F238E27FC236}">
              <a16:creationId xmlns:a16="http://schemas.microsoft.com/office/drawing/2014/main" id="{21C5FC1C-F759-4F18-B5E0-229A3E61AE78}"/>
            </a:ext>
          </a:extLst>
        </cdr:cNvPr>
        <cdr:cNvSpPr txBox="1"/>
      </cdr:nvSpPr>
      <cdr:spPr>
        <a:xfrm xmlns:a="http://schemas.openxmlformats.org/drawingml/2006/main">
          <a:off x="844914" y="1303816"/>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(N=5777)</a:t>
          </a:r>
          <a:endParaRPr lang="ja-JP" altLang="en-US" sz="800" dirty="0">
            <a:solidFill>
              <a:schemeClr val="tx1">
                <a:lumMod val="65000"/>
                <a:lumOff val="35000"/>
              </a:schemeClr>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0.10473</cdr:x>
      <cdr:y>0.28678</cdr:y>
    </cdr:from>
    <cdr:to>
      <cdr:x>0.26555</cdr:x>
      <cdr:y>0.3438</cdr:y>
    </cdr:to>
    <cdr:sp macro="" textlink="">
      <cdr:nvSpPr>
        <cdr:cNvPr id="2" name="テキスト ボックス 1">
          <a:extLst xmlns:a="http://schemas.openxmlformats.org/drawingml/2006/main">
            <a:ext uri="{FF2B5EF4-FFF2-40B4-BE49-F238E27FC236}">
              <a16:creationId xmlns:a16="http://schemas.microsoft.com/office/drawing/2014/main" id="{94F8DC8D-7864-402C-AFC9-BE8921044FDD}"/>
            </a:ext>
          </a:extLst>
        </cdr:cNvPr>
        <cdr:cNvSpPr txBox="1"/>
      </cdr:nvSpPr>
      <cdr:spPr>
        <a:xfrm xmlns:a="http://schemas.openxmlformats.org/drawingml/2006/main">
          <a:off x="451538" y="746495"/>
          <a:ext cx="693369"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lumMod val="65000"/>
                  <a:lumOff val="35000"/>
                </a:schemeClr>
              </a:solidFill>
            </a:rPr>
            <a:t>(N=37447)</a:t>
          </a:r>
          <a:endParaRPr lang="ja-JP" altLang="en-US" sz="800" dirty="0">
            <a:solidFill>
              <a:schemeClr val="tx1">
                <a:lumMod val="65000"/>
                <a:lumOff val="35000"/>
              </a:schemeClr>
            </a:solidFill>
          </a:endParaRPr>
        </a:p>
      </cdr:txBody>
    </cdr:sp>
  </cdr:relSizeAnchor>
  <cdr:relSizeAnchor xmlns:cdr="http://schemas.openxmlformats.org/drawingml/2006/chartDrawing">
    <cdr:from>
      <cdr:x>0.14237</cdr:x>
      <cdr:y>0.54528</cdr:y>
    </cdr:from>
    <cdr:to>
      <cdr:x>0.30319</cdr:x>
      <cdr:y>0.6023</cdr:y>
    </cdr:to>
    <cdr:sp macro="" textlink="">
      <cdr:nvSpPr>
        <cdr:cNvPr id="3" name="テキスト ボックス 1">
          <a:extLst xmlns:a="http://schemas.openxmlformats.org/drawingml/2006/main">
            <a:ext uri="{FF2B5EF4-FFF2-40B4-BE49-F238E27FC236}">
              <a16:creationId xmlns:a16="http://schemas.microsoft.com/office/drawing/2014/main" id="{136CD03D-F3DD-4329-B750-DAA56A55EE0C}"/>
            </a:ext>
          </a:extLst>
        </cdr:cNvPr>
        <cdr:cNvSpPr txBox="1"/>
      </cdr:nvSpPr>
      <cdr:spPr>
        <a:xfrm xmlns:a="http://schemas.openxmlformats.org/drawingml/2006/main">
          <a:off x="613814" y="1419391"/>
          <a:ext cx="693369"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lumMod val="65000"/>
                  <a:lumOff val="35000"/>
                </a:schemeClr>
              </a:solidFill>
            </a:rPr>
            <a:t>(N=5455)</a:t>
          </a:r>
          <a:endParaRPr lang="ja-JP" altLang="en-US" sz="800" dirty="0">
            <a:solidFill>
              <a:schemeClr val="tx1">
                <a:lumMod val="65000"/>
                <a:lumOff val="35000"/>
              </a:schemeClr>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0.10332</cdr:x>
      <cdr:y>0.31601</cdr:y>
    </cdr:from>
    <cdr:to>
      <cdr:x>0.25981</cdr:x>
      <cdr:y>0.37891</cdr:y>
    </cdr:to>
    <cdr:sp macro="" textlink="">
      <cdr:nvSpPr>
        <cdr:cNvPr id="2" name="テキスト ボックス 1">
          <a:extLst xmlns:a="http://schemas.openxmlformats.org/drawingml/2006/main">
            <a:ext uri="{FF2B5EF4-FFF2-40B4-BE49-F238E27FC236}">
              <a16:creationId xmlns:a16="http://schemas.microsoft.com/office/drawing/2014/main" id="{6C57C845-9D66-447C-8BEC-E5D3ADC1C826}"/>
            </a:ext>
          </a:extLst>
        </cdr:cNvPr>
        <cdr:cNvSpPr txBox="1"/>
      </cdr:nvSpPr>
      <cdr:spPr>
        <a:xfrm xmlns:a="http://schemas.openxmlformats.org/drawingml/2006/main">
          <a:off x="469539" y="745589"/>
          <a:ext cx="711135" cy="148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solidFill>
            </a:rPr>
            <a:t>(N=39133)</a:t>
          </a:r>
          <a:endParaRPr lang="ja-JP" altLang="en-US" sz="800" dirty="0">
            <a:solidFill>
              <a:schemeClr val="tx1"/>
            </a:solidFill>
          </a:endParaRPr>
        </a:p>
      </cdr:txBody>
    </cdr:sp>
  </cdr:relSizeAnchor>
  <cdr:relSizeAnchor xmlns:cdr="http://schemas.openxmlformats.org/drawingml/2006/chartDrawing">
    <cdr:from>
      <cdr:x>0.11565</cdr:x>
      <cdr:y>0.564</cdr:y>
    </cdr:from>
    <cdr:to>
      <cdr:x>0.27214</cdr:x>
      <cdr:y>0.62691</cdr:y>
    </cdr:to>
    <cdr:sp macro="" textlink="">
      <cdr:nvSpPr>
        <cdr:cNvPr id="3" name="テキスト ボックス 1">
          <a:extLst xmlns:a="http://schemas.openxmlformats.org/drawingml/2006/main">
            <a:ext uri="{FF2B5EF4-FFF2-40B4-BE49-F238E27FC236}">
              <a16:creationId xmlns:a16="http://schemas.microsoft.com/office/drawing/2014/main" id="{6C57C845-9D66-447C-8BEC-E5D3ADC1C826}"/>
            </a:ext>
          </a:extLst>
        </cdr:cNvPr>
        <cdr:cNvSpPr txBox="1"/>
      </cdr:nvSpPr>
      <cdr:spPr>
        <a:xfrm xmlns:a="http://schemas.openxmlformats.org/drawingml/2006/main">
          <a:off x="525552" y="1330709"/>
          <a:ext cx="711135" cy="148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solidFill>
                <a:schemeClr val="tx1"/>
              </a:solidFill>
            </a:rPr>
            <a:t>(N=3219)</a:t>
          </a:r>
          <a:endParaRPr lang="ja-JP" altLang="en-US" sz="8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0.00726</cdr:x>
      <cdr:y>0.19345</cdr:y>
    </cdr:from>
    <cdr:to>
      <cdr:x>0.14106</cdr:x>
      <cdr:y>0.24997</cdr:y>
    </cdr:to>
    <cdr:sp macro="" textlink="">
      <cdr:nvSpPr>
        <cdr:cNvPr id="2"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31861" y="50798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(N=738)</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0.01838</cdr:x>
      <cdr:y>0.31886</cdr:y>
    </cdr:from>
    <cdr:to>
      <cdr:x>0.15218</cdr:x>
      <cdr:y>0.37539</cdr:y>
    </cdr:to>
    <cdr:sp macro="" textlink="">
      <cdr:nvSpPr>
        <cdr:cNvPr id="3"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80669" y="83733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(N=930)</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0.0158</cdr:x>
      <cdr:y>0.44681</cdr:y>
    </cdr:from>
    <cdr:to>
      <cdr:x>0.1496</cdr:x>
      <cdr:y>0.50333</cdr:y>
    </cdr:to>
    <cdr:sp macro="" textlink="">
      <cdr:nvSpPr>
        <cdr:cNvPr id="4"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69349" y="117330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(N=441)</a:t>
          </a:r>
          <a:endParaRPr lang="ja-JP" altLang="en-US" sz="700" dirty="0">
            <a:solidFill>
              <a:schemeClr val="tx1">
                <a:lumMod val="65000"/>
                <a:lumOff val="35000"/>
              </a:schemeClr>
            </a:solidFill>
          </a:endParaRPr>
        </a:p>
      </cdr:txBody>
    </cdr:sp>
  </cdr:relSizeAnchor>
  <cdr:relSizeAnchor xmlns:cdr="http://schemas.openxmlformats.org/drawingml/2006/chartDrawing">
    <cdr:from>
      <cdr:x>0.01351</cdr:x>
      <cdr:y>0.56995</cdr:y>
    </cdr:from>
    <cdr:to>
      <cdr:x>0.14731</cdr:x>
      <cdr:y>0.62647</cdr:y>
    </cdr:to>
    <cdr:sp macro="" textlink="">
      <cdr:nvSpPr>
        <cdr:cNvPr id="5"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59285" y="149667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(N=1955)</a:t>
          </a:r>
          <a:endParaRPr lang="ja-JP" altLang="en-US" sz="700" dirty="0">
            <a:solidFill>
              <a:schemeClr val="tx1">
                <a:lumMod val="65000"/>
                <a:lumOff val="35000"/>
              </a:schemeClr>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0.703</cdr:x>
      <cdr:y>0.19994</cdr:y>
    </cdr:from>
    <cdr:to>
      <cdr:x>0.87473</cdr:x>
      <cdr:y>0.32805</cdr:y>
    </cdr:to>
    <cdr:sp macro="" textlink="">
      <cdr:nvSpPr>
        <cdr:cNvPr id="3" name="角丸四角形 18">
          <a:extLst xmlns:a="http://schemas.openxmlformats.org/drawingml/2006/main">
            <a:ext uri="{FF2B5EF4-FFF2-40B4-BE49-F238E27FC236}">
              <a16:creationId xmlns:a16="http://schemas.microsoft.com/office/drawing/2014/main" id="{AF311320-EF58-45B5-9B9F-5D07768809AA}"/>
            </a:ext>
          </a:extLst>
        </cdr:cNvPr>
        <cdr:cNvSpPr/>
      </cdr:nvSpPr>
      <cdr:spPr>
        <a:xfrm xmlns:a="http://schemas.openxmlformats.org/drawingml/2006/main">
          <a:off x="3232800" y="444670"/>
          <a:ext cx="789714" cy="28492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0.70841</cdr:x>
      <cdr:y>0.47405</cdr:y>
    </cdr:from>
    <cdr:to>
      <cdr:x>0.85645</cdr:x>
      <cdr:y>0.60147</cdr:y>
    </cdr:to>
    <cdr:sp macro="" textlink="">
      <cdr:nvSpPr>
        <cdr:cNvPr id="2" name="角丸四角形 17">
          <a:extLst xmlns:a="http://schemas.openxmlformats.org/drawingml/2006/main">
            <a:ext uri="{FF2B5EF4-FFF2-40B4-BE49-F238E27FC236}">
              <a16:creationId xmlns:a16="http://schemas.microsoft.com/office/drawing/2014/main" id="{D2295FE5-EF69-48A8-8A7B-E9CAD3910159}"/>
            </a:ext>
          </a:extLst>
        </cdr:cNvPr>
        <cdr:cNvSpPr/>
      </cdr:nvSpPr>
      <cdr:spPr>
        <a:xfrm xmlns:a="http://schemas.openxmlformats.org/drawingml/2006/main">
          <a:off x="3257679" y="1054295"/>
          <a:ext cx="680773" cy="28338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0.08222</cdr:x>
      <cdr:y>0.78464</cdr:y>
    </cdr:from>
    <cdr:to>
      <cdr:x>0.87187</cdr:x>
      <cdr:y>0.85067</cdr:y>
    </cdr:to>
    <cdr:sp macro="" textlink="">
      <cdr:nvSpPr>
        <cdr:cNvPr id="4" name="角丸四角形 19">
          <a:extLst xmlns:a="http://schemas.openxmlformats.org/drawingml/2006/main">
            <a:ext uri="{FF2B5EF4-FFF2-40B4-BE49-F238E27FC236}">
              <a16:creationId xmlns:a16="http://schemas.microsoft.com/office/drawing/2014/main" id="{915CFC9B-1367-157C-AD23-0417D3A75AD6}"/>
            </a:ext>
          </a:extLst>
        </cdr:cNvPr>
        <cdr:cNvSpPr/>
      </cdr:nvSpPr>
      <cdr:spPr>
        <a:xfrm xmlns:a="http://schemas.openxmlformats.org/drawingml/2006/main">
          <a:off x="378083" y="1745061"/>
          <a:ext cx="3631285" cy="146840"/>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0.04482</cdr:x>
      <cdr:y>0.28083</cdr:y>
    </cdr:from>
    <cdr:to>
      <cdr:x>0.2014</cdr:x>
      <cdr:y>0.3499</cdr:y>
    </cdr:to>
    <cdr:sp macro="" textlink="">
      <cdr:nvSpPr>
        <cdr:cNvPr id="5" name="テキスト ボックス 1">
          <a:extLst xmlns:a="http://schemas.openxmlformats.org/drawingml/2006/main">
            <a:ext uri="{FF2B5EF4-FFF2-40B4-BE49-F238E27FC236}">
              <a16:creationId xmlns:a16="http://schemas.microsoft.com/office/drawing/2014/main" id="{21C5FC1C-F759-4F18-B5E0-229A3E61AE78}"/>
            </a:ext>
          </a:extLst>
        </cdr:cNvPr>
        <cdr:cNvSpPr txBox="1"/>
      </cdr:nvSpPr>
      <cdr:spPr>
        <a:xfrm xmlns:a="http://schemas.openxmlformats.org/drawingml/2006/main">
          <a:off x="206090" y="603581"/>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(N=45111)</a:t>
          </a:r>
          <a:endParaRPr lang="ja-JP" altLang="en-US" sz="800" dirty="0">
            <a:solidFill>
              <a:schemeClr val="tx1">
                <a:lumMod val="65000"/>
                <a:lumOff val="35000"/>
              </a:schemeClr>
            </a:solidFill>
          </a:endParaRPr>
        </a:p>
      </cdr:txBody>
    </cdr:sp>
  </cdr:relSizeAnchor>
  <cdr:relSizeAnchor xmlns:cdr="http://schemas.openxmlformats.org/drawingml/2006/chartDrawing">
    <cdr:from>
      <cdr:x>0.04482</cdr:x>
      <cdr:y>0.54616</cdr:y>
    </cdr:from>
    <cdr:to>
      <cdr:x>0.2014</cdr:x>
      <cdr:y>0.61522</cdr:y>
    </cdr:to>
    <cdr:sp macro="" textlink="">
      <cdr:nvSpPr>
        <cdr:cNvPr id="6" name="テキスト ボックス 1">
          <a:extLst xmlns:a="http://schemas.openxmlformats.org/drawingml/2006/main">
            <a:ext uri="{FF2B5EF4-FFF2-40B4-BE49-F238E27FC236}">
              <a16:creationId xmlns:a16="http://schemas.microsoft.com/office/drawing/2014/main" id="{21C5FC1C-F759-4F18-B5E0-229A3E61AE78}"/>
            </a:ext>
          </a:extLst>
        </cdr:cNvPr>
        <cdr:cNvSpPr txBox="1"/>
      </cdr:nvSpPr>
      <cdr:spPr>
        <a:xfrm xmlns:a="http://schemas.openxmlformats.org/drawingml/2006/main">
          <a:off x="206090" y="1173837"/>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(N=4117)</a:t>
          </a:r>
          <a:endParaRPr lang="ja-JP" altLang="en-US" sz="800" dirty="0">
            <a:solidFill>
              <a:schemeClr val="tx1">
                <a:lumMod val="65000"/>
                <a:lumOff val="35000"/>
              </a:schemeClr>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0.03616</cdr:x>
      <cdr:y>0.24322</cdr:y>
    </cdr:from>
    <cdr:to>
      <cdr:x>0.19764</cdr:x>
      <cdr:y>0.30112</cdr:y>
    </cdr:to>
    <cdr:sp macro="" textlink="">
      <cdr:nvSpPr>
        <cdr:cNvPr id="2" name="テキスト ボックス 1">
          <a:extLst xmlns:a="http://schemas.openxmlformats.org/drawingml/2006/main">
            <a:ext uri="{FF2B5EF4-FFF2-40B4-BE49-F238E27FC236}">
              <a16:creationId xmlns:a16="http://schemas.microsoft.com/office/drawing/2014/main" id="{21C5FC1C-F759-4F18-B5E0-229A3E61AE78}"/>
            </a:ext>
          </a:extLst>
        </cdr:cNvPr>
        <cdr:cNvSpPr txBox="1"/>
      </cdr:nvSpPr>
      <cdr:spPr>
        <a:xfrm xmlns:a="http://schemas.openxmlformats.org/drawingml/2006/main">
          <a:off x="161246" y="623503"/>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(N=44076)</a:t>
          </a:r>
          <a:endParaRPr lang="ja-JP" altLang="en-US" sz="800" dirty="0">
            <a:solidFill>
              <a:schemeClr val="tx1">
                <a:lumMod val="65000"/>
                <a:lumOff val="35000"/>
              </a:schemeClr>
            </a:solidFill>
          </a:endParaRPr>
        </a:p>
      </cdr:txBody>
    </cdr:sp>
  </cdr:relSizeAnchor>
  <cdr:relSizeAnchor xmlns:cdr="http://schemas.openxmlformats.org/drawingml/2006/chartDrawing">
    <cdr:from>
      <cdr:x>0.10897</cdr:x>
      <cdr:y>0.5</cdr:y>
    </cdr:from>
    <cdr:to>
      <cdr:x>0.27044</cdr:x>
      <cdr:y>0.5579</cdr:y>
    </cdr:to>
    <cdr:sp macro="" textlink="">
      <cdr:nvSpPr>
        <cdr:cNvPr id="3" name="テキスト ボックス 1">
          <a:extLst xmlns:a="http://schemas.openxmlformats.org/drawingml/2006/main">
            <a:ext uri="{FF2B5EF4-FFF2-40B4-BE49-F238E27FC236}">
              <a16:creationId xmlns:a16="http://schemas.microsoft.com/office/drawing/2014/main" id="{21C5FC1C-F759-4F18-B5E0-229A3E61AE78}"/>
            </a:ext>
          </a:extLst>
        </cdr:cNvPr>
        <cdr:cNvSpPr txBox="1"/>
      </cdr:nvSpPr>
      <cdr:spPr>
        <a:xfrm xmlns:a="http://schemas.openxmlformats.org/drawingml/2006/main">
          <a:off x="485911" y="1281755"/>
          <a:ext cx="720080"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(N=5777)</a:t>
          </a:r>
          <a:endParaRPr lang="ja-JP" altLang="en-US" sz="800" dirty="0">
            <a:solidFill>
              <a:schemeClr val="tx1">
                <a:lumMod val="65000"/>
                <a:lumOff val="35000"/>
              </a:schemeClr>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0.00832</cdr:x>
      <cdr:y>0.39778</cdr:y>
    </cdr:from>
    <cdr:to>
      <cdr:x>0.08268</cdr:x>
      <cdr:y>0.46518</cdr:y>
    </cdr:to>
    <cdr:sp macro="" textlink="">
      <cdr:nvSpPr>
        <cdr:cNvPr id="2" name="テキスト ボックス 1">
          <a:extLst xmlns:a="http://schemas.openxmlformats.org/drawingml/2006/main">
            <a:ext uri="{FF2B5EF4-FFF2-40B4-BE49-F238E27FC236}">
              <a16:creationId xmlns:a16="http://schemas.microsoft.com/office/drawing/2014/main" id="{1781497B-4F76-4C1B-BE6E-FD3D12C64713}"/>
            </a:ext>
          </a:extLst>
        </cdr:cNvPr>
        <cdr:cNvSpPr txBox="1"/>
      </cdr:nvSpPr>
      <cdr:spPr>
        <a:xfrm xmlns:a="http://schemas.openxmlformats.org/drawingml/2006/main">
          <a:off x="65677" y="8759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(N=29539)</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0.00832</cdr:x>
      <cdr:y>0.57799</cdr:y>
    </cdr:from>
    <cdr:to>
      <cdr:x>0.08268</cdr:x>
      <cdr:y>0.6454</cdr:y>
    </cdr:to>
    <cdr:sp macro="" textlink="">
      <cdr:nvSpPr>
        <cdr:cNvPr id="3" name="テキスト ボックス 1">
          <a:extLst xmlns:a="http://schemas.openxmlformats.org/drawingml/2006/main">
            <a:ext uri="{FF2B5EF4-FFF2-40B4-BE49-F238E27FC236}">
              <a16:creationId xmlns:a16="http://schemas.microsoft.com/office/drawing/2014/main" id="{1781497B-4F76-4C1B-BE6E-FD3D12C64713}"/>
            </a:ext>
          </a:extLst>
        </cdr:cNvPr>
        <cdr:cNvSpPr txBox="1"/>
      </cdr:nvSpPr>
      <cdr:spPr>
        <a:xfrm xmlns:a="http://schemas.openxmlformats.org/drawingml/2006/main">
          <a:off x="65677" y="127283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(N=11748)</a:t>
          </a:r>
          <a:endParaRPr lang="ja-JP" altLang="en-US" sz="700" dirty="0">
            <a:solidFill>
              <a:schemeClr val="tx1">
                <a:lumMod val="65000"/>
                <a:lumOff val="35000"/>
              </a:schemeClr>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0.01686</cdr:x>
      <cdr:y>0.21095</cdr:y>
    </cdr:from>
    <cdr:to>
      <cdr:x>0.09122</cdr:x>
      <cdr:y>0.27835</cdr:y>
    </cdr:to>
    <cdr:sp macro="" textlink="">
      <cdr:nvSpPr>
        <cdr:cNvPr id="2"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133127" y="46454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(N=928)</a:t>
          </a:r>
          <a:endParaRPr lang="ja-JP" altLang="en-US" sz="700" dirty="0">
            <a:solidFill>
              <a:schemeClr val="tx1">
                <a:lumMod val="65000"/>
                <a:lumOff val="35000"/>
              </a:schemeClr>
            </a:solidFill>
          </a:endParaRPr>
        </a:p>
      </cdr:txBody>
    </cdr:sp>
  </cdr:relSizeAnchor>
  <cdr:relSizeAnchor xmlns:cdr="http://schemas.openxmlformats.org/drawingml/2006/chartDrawing">
    <cdr:from>
      <cdr:x>0.00985</cdr:x>
      <cdr:y>0.37579</cdr:y>
    </cdr:from>
    <cdr:to>
      <cdr:x>0.08421</cdr:x>
      <cdr:y>0.44319</cdr:y>
    </cdr:to>
    <cdr:sp macro="" textlink="">
      <cdr:nvSpPr>
        <cdr:cNvPr id="3"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77765" y="82754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(N=21769)</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0.01541</cdr:x>
      <cdr:y>0.54302</cdr:y>
    </cdr:from>
    <cdr:to>
      <cdr:x>0.08977</cdr:x>
      <cdr:y>0.61042</cdr:y>
    </cdr:to>
    <cdr:sp macro="" textlink="">
      <cdr:nvSpPr>
        <cdr:cNvPr id="4"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121697" y="119581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(N=13132)</a:t>
          </a:r>
          <a:endParaRPr lang="ja-JP" altLang="en-US" sz="700" dirty="0">
            <a:solidFill>
              <a:schemeClr val="tx1">
                <a:lumMod val="65000"/>
                <a:lumOff val="35000"/>
              </a:schemeClr>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0.29662</cdr:x>
      <cdr:y>0.96679</cdr:y>
    </cdr:from>
    <cdr:to>
      <cdr:x>0.73594</cdr:x>
      <cdr:y>0.9927</cdr:y>
    </cdr:to>
    <cdr:grpSp>
      <cdr:nvGrpSpPr>
        <cdr:cNvPr id="2" name="グループ化 1">
          <a:extLst xmlns:a="http://schemas.openxmlformats.org/drawingml/2006/main">
            <a:ext uri="{FF2B5EF4-FFF2-40B4-BE49-F238E27FC236}">
              <a16:creationId xmlns:a16="http://schemas.microsoft.com/office/drawing/2014/main" id="{07D9AFC7-E01A-4439-80D2-D723882803CF}"/>
            </a:ext>
          </a:extLst>
        </cdr:cNvPr>
        <cdr:cNvGrpSpPr/>
      </cdr:nvGrpSpPr>
      <cdr:grpSpPr>
        <a:xfrm xmlns:a="http://schemas.openxmlformats.org/drawingml/2006/main">
          <a:off x="1351823" y="5288801"/>
          <a:ext cx="2002168" cy="141741"/>
          <a:chOff x="1855014" y="7921528"/>
          <a:chExt cx="2570020" cy="198425"/>
        </a:xfrm>
      </cdr:grpSpPr>
      <cdr:sp macro="" textlink="">
        <cdr:nvSpPr>
          <cdr:cNvPr id="3" name="テキスト ボックス 1">
            <a:extLst xmlns:a="http://schemas.openxmlformats.org/drawingml/2006/main">
              <a:ext uri="{FF2B5EF4-FFF2-40B4-BE49-F238E27FC236}">
                <a16:creationId xmlns:a16="http://schemas.microsoft.com/office/drawing/2014/main" id="{C6FA5067-4F8C-4433-844F-5B1ECBFE1135}"/>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553AE226-1696-4BFD-92E9-50C3030C9514}"/>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FF850756-F76F-4FBF-8E57-F944ECB517EB}"/>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7135D2BC-ED77-4552-A806-22094434B9FF}"/>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grpSp>
  </cdr:relSizeAnchor>
</c:userShapes>
</file>

<file path=ppt/drawings/drawing55.xml><?xml version="1.0" encoding="utf-8"?>
<c:userShapes xmlns:c="http://schemas.openxmlformats.org/drawingml/2006/chart">
  <cdr:relSizeAnchor xmlns:cdr="http://schemas.openxmlformats.org/drawingml/2006/chartDrawing">
    <cdr:from>
      <cdr:x>0.28516</cdr:x>
      <cdr:y>0.97428</cdr:y>
    </cdr:from>
    <cdr:to>
      <cdr:x>0.43259</cdr:x>
      <cdr:y>1</cdr:y>
    </cdr:to>
    <cdr:sp macro="" textlink="">
      <cdr:nvSpPr>
        <cdr:cNvPr id="2" name="テキスト ボックス 1">
          <a:extLst xmlns:a="http://schemas.openxmlformats.org/drawingml/2006/main">
            <a:ext uri="{FF2B5EF4-FFF2-40B4-BE49-F238E27FC236}">
              <a16:creationId xmlns:a16="http://schemas.microsoft.com/office/drawing/2014/main" id="{3F05C85D-FE1C-4713-B6FA-385159EC72FE}"/>
            </a:ext>
          </a:extLst>
        </cdr:cNvPr>
        <cdr:cNvSpPr txBox="1"/>
      </cdr:nvSpPr>
      <cdr:spPr>
        <a:xfrm xmlns:a="http://schemas.openxmlformats.org/drawingml/2006/main">
          <a:off x="1768609" y="7366988"/>
          <a:ext cx="914400" cy="1944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0.29979</cdr:x>
      <cdr:y>0.96674</cdr:y>
    </cdr:from>
    <cdr:to>
      <cdr:x>0.39788</cdr:x>
      <cdr:y>0.99246</cdr:y>
    </cdr:to>
    <cdr:sp macro="" textlink="">
      <cdr:nvSpPr>
        <cdr:cNvPr id="3" name="テキスト ボックス 2">
          <a:extLst xmlns:a="http://schemas.openxmlformats.org/drawingml/2006/main">
            <a:ext uri="{FF2B5EF4-FFF2-40B4-BE49-F238E27FC236}">
              <a16:creationId xmlns:a16="http://schemas.microsoft.com/office/drawing/2014/main" id="{EE7B5D2B-2991-45E8-87DE-B46D7815513C}"/>
            </a:ext>
          </a:extLst>
        </cdr:cNvPr>
        <cdr:cNvSpPr txBox="1"/>
      </cdr:nvSpPr>
      <cdr:spPr>
        <a:xfrm xmlns:a="http://schemas.openxmlformats.org/drawingml/2006/main">
          <a:off x="1859354" y="7310009"/>
          <a:ext cx="608375" cy="1944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relSizeAnchor>
  <cdr:relSizeAnchor xmlns:cdr="http://schemas.openxmlformats.org/drawingml/2006/chartDrawing">
    <cdr:from>
      <cdr:x>0.41287</cdr:x>
      <cdr:y>0.96476</cdr:y>
    </cdr:from>
    <cdr:to>
      <cdr:x>0.51048</cdr:x>
      <cdr:y>0.99048</cdr:y>
    </cdr:to>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560697" y="7294980"/>
          <a:ext cx="605417"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relSizeAnchor>
  <cdr:relSizeAnchor xmlns:cdr="http://schemas.openxmlformats.org/drawingml/2006/chartDrawing">
    <cdr:from>
      <cdr:x>0.53077</cdr:x>
      <cdr:y>0.96416</cdr:y>
    </cdr:from>
    <cdr:to>
      <cdr:x>0.62006</cdr:x>
      <cdr:y>0.98988</cdr:y>
    </cdr:to>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291911" y="729048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relSizeAnchor>
  <cdr:relSizeAnchor xmlns:cdr="http://schemas.openxmlformats.org/drawingml/2006/chartDrawing">
    <cdr:from>
      <cdr:x>0.641</cdr:x>
      <cdr:y>0.96513</cdr:y>
    </cdr:from>
    <cdr:to>
      <cdr:x>0.73029</cdr:x>
      <cdr:y>0.99085</cdr:y>
    </cdr:to>
    <cdr:sp macro="" textlink="">
      <cdr:nvSpPr>
        <cdr:cNvPr id="6"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975580" y="729779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relSizeAnchor>
</c:userShapes>
</file>

<file path=ppt/drawings/drawing56.xml><?xml version="1.0" encoding="utf-8"?>
<c:userShapes xmlns:c="http://schemas.openxmlformats.org/drawingml/2006/chart">
  <cdr:relSizeAnchor xmlns:cdr="http://schemas.openxmlformats.org/drawingml/2006/chartDrawing">
    <cdr:from>
      <cdr:x>0.20627</cdr:x>
      <cdr:y>0.79741</cdr:y>
    </cdr:from>
    <cdr:to>
      <cdr:x>0.72314</cdr:x>
      <cdr:y>0.87883</cdr:y>
    </cdr:to>
    <cdr:sp macro="" textlink="">
      <cdr:nvSpPr>
        <cdr:cNvPr id="2" name="角丸四角形 1">
          <a:extLst xmlns:a="http://schemas.openxmlformats.org/drawingml/2006/main">
            <a:ext uri="{FF2B5EF4-FFF2-40B4-BE49-F238E27FC236}">
              <a16:creationId xmlns:a16="http://schemas.microsoft.com/office/drawing/2014/main" id="{61A9FBFF-CE48-969E-8138-77C595D7C423}"/>
            </a:ext>
          </a:extLst>
        </cdr:cNvPr>
        <cdr:cNvSpPr/>
      </cdr:nvSpPr>
      <cdr:spPr>
        <a:xfrm xmlns:a="http://schemas.openxmlformats.org/drawingml/2006/main">
          <a:off x="1284155" y="6783072"/>
          <a:ext cx="3217810" cy="69258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0.28763</cdr:x>
      <cdr:y>0.97661</cdr:y>
    </cdr:from>
    <cdr:to>
      <cdr:x>0.71865</cdr:x>
      <cdr:y>1</cdr:y>
    </cdr:to>
    <cdr:grpSp>
      <cdr:nvGrpSpPr>
        <cdr:cNvPr id="7" name="グループ化 6">
          <a:extLst xmlns:a="http://schemas.openxmlformats.org/drawingml/2006/main">
            <a:ext uri="{FF2B5EF4-FFF2-40B4-BE49-F238E27FC236}">
              <a16:creationId xmlns:a16="http://schemas.microsoft.com/office/drawing/2014/main" id="{CD4D05BE-1882-4DF2-A983-FEE6B71D7E21}"/>
            </a:ext>
          </a:extLst>
        </cdr:cNvPr>
        <cdr:cNvGrpSpPr/>
      </cdr:nvGrpSpPr>
      <cdr:grpSpPr>
        <a:xfrm xmlns:a="http://schemas.openxmlformats.org/drawingml/2006/main">
          <a:off x="1790660" y="8307397"/>
          <a:ext cx="2683345" cy="198964"/>
          <a:chOff x="1808092" y="8357495"/>
          <a:chExt cx="2612269" cy="201660"/>
        </a:xfrm>
      </cdr:grpSpPr>
      <cdr:sp macro="" textlink="">
        <cdr:nvSpPr>
          <cdr:cNvPr id="3"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514031" y="8357495"/>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endParaRPr lang="en-US" altLang="ja-JP" sz="700" dirty="0"/>
          </a:p>
        </cdr:txBody>
      </cdr:sp>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808092" y="8363547"/>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228306" y="8363547"/>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874235" y="8362162"/>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57.xml><?xml version="1.0" encoding="utf-8"?>
<c:userShapes xmlns:c="http://schemas.openxmlformats.org/drawingml/2006/chart">
  <cdr:relSizeAnchor xmlns:cdr="http://schemas.openxmlformats.org/drawingml/2006/chartDrawing">
    <cdr:from>
      <cdr:x>0.28497</cdr:x>
      <cdr:y>0.98033</cdr:y>
    </cdr:from>
    <cdr:to>
      <cdr:x>0.74786</cdr:x>
      <cdr:y>0.99638</cdr:y>
    </cdr:to>
    <cdr:grpSp>
      <cdr:nvGrpSpPr>
        <cdr:cNvPr id="2" name="グループ化 1">
          <a:extLst xmlns:a="http://schemas.openxmlformats.org/drawingml/2006/main">
            <a:ext uri="{FF2B5EF4-FFF2-40B4-BE49-F238E27FC236}">
              <a16:creationId xmlns:a16="http://schemas.microsoft.com/office/drawing/2014/main" id="{07D9AFC7-E01A-4439-80D2-D723882803CF}"/>
            </a:ext>
          </a:extLst>
        </cdr:cNvPr>
        <cdr:cNvGrpSpPr/>
      </cdr:nvGrpSpPr>
      <cdr:grpSpPr>
        <a:xfrm xmlns:a="http://schemas.openxmlformats.org/drawingml/2006/main">
          <a:off x="1632995" y="8339040"/>
          <a:ext cx="2652549" cy="136527"/>
          <a:chOff x="1855014" y="7921528"/>
          <a:chExt cx="2570020" cy="198425"/>
        </a:xfrm>
      </cdr:grpSpPr>
      <cdr:sp macro="" textlink="">
        <cdr:nvSpPr>
          <cdr:cNvPr id="3" name="テキスト ボックス 1">
            <a:extLst xmlns:a="http://schemas.openxmlformats.org/drawingml/2006/main">
              <a:ext uri="{FF2B5EF4-FFF2-40B4-BE49-F238E27FC236}">
                <a16:creationId xmlns:a16="http://schemas.microsoft.com/office/drawing/2014/main" id="{C6FA5067-4F8C-4433-844F-5B1ECBFE1135}"/>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553AE226-1696-4BFD-92E9-50C3030C9514}"/>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FF850756-F76F-4FBF-8E57-F944ECB517EB}"/>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7135D2BC-ED77-4552-A806-22094434B9FF}"/>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grpSp>
  </cdr:relSizeAnchor>
  <cdr:relSizeAnchor xmlns:cdr="http://schemas.openxmlformats.org/drawingml/2006/chartDrawing">
    <cdr:from>
      <cdr:x>0.15589</cdr:x>
      <cdr:y>0.75803</cdr:y>
    </cdr:from>
    <cdr:to>
      <cdr:x>0.69193</cdr:x>
      <cdr:y>0.85314</cdr:y>
    </cdr:to>
    <cdr:sp macro="" textlink="">
      <cdr:nvSpPr>
        <cdr:cNvPr id="7" name="角丸四角形 1">
          <a:extLst xmlns:a="http://schemas.openxmlformats.org/drawingml/2006/main">
            <a:ext uri="{FF2B5EF4-FFF2-40B4-BE49-F238E27FC236}">
              <a16:creationId xmlns:a16="http://schemas.microsoft.com/office/drawing/2014/main" id="{C452BB52-A9FA-4915-9D9E-DC79EC78AFD4}"/>
            </a:ext>
          </a:extLst>
        </cdr:cNvPr>
        <cdr:cNvSpPr/>
      </cdr:nvSpPr>
      <cdr:spPr>
        <a:xfrm xmlns:a="http://schemas.openxmlformats.org/drawingml/2006/main">
          <a:off x="893314" y="6448107"/>
          <a:ext cx="3071729" cy="809009"/>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58.xml><?xml version="1.0" encoding="utf-8"?>
<c:userShapes xmlns:c="http://schemas.openxmlformats.org/drawingml/2006/chart">
  <cdr:relSizeAnchor xmlns:cdr="http://schemas.openxmlformats.org/drawingml/2006/chartDrawing">
    <cdr:from>
      <cdr:x>0.00407</cdr:x>
      <cdr:y>0.18125</cdr:y>
    </cdr:from>
    <cdr:to>
      <cdr:x>0.04984</cdr:x>
      <cdr:y>0.22703</cdr:y>
    </cdr:to>
    <cdr:sp macro="" textlink="">
      <cdr:nvSpPr>
        <cdr:cNvPr id="2"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49231" y="770031"/>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16673</a:t>
          </a:r>
          <a:r>
            <a:rPr lang="ja-JP" altLang="en-US" sz="700" dirty="0"/>
            <a:t>）</a:t>
          </a:r>
        </a:p>
      </cdr:txBody>
    </cdr:sp>
  </cdr:relSizeAnchor>
  <cdr:relSizeAnchor xmlns:cdr="http://schemas.openxmlformats.org/drawingml/2006/chartDrawing">
    <cdr:from>
      <cdr:x>0.00816</cdr:x>
      <cdr:y>0.37576</cdr:y>
    </cdr:from>
    <cdr:to>
      <cdr:x>0.05392</cdr:x>
      <cdr:y>0.42154</cdr:y>
    </cdr:to>
    <cdr:sp macro="" textlink="">
      <cdr:nvSpPr>
        <cdr:cNvPr id="3"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98686" y="1596411"/>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9737</a:t>
          </a:r>
          <a:r>
            <a:rPr lang="ja-JP" altLang="en-US" sz="700" dirty="0"/>
            <a:t>）</a:t>
          </a:r>
        </a:p>
      </cdr:txBody>
    </cdr:sp>
  </cdr:relSizeAnchor>
  <cdr:relSizeAnchor xmlns:cdr="http://schemas.openxmlformats.org/drawingml/2006/chartDrawing">
    <cdr:from>
      <cdr:x>0.00814</cdr:x>
      <cdr:y>0.56915</cdr:y>
    </cdr:from>
    <cdr:to>
      <cdr:x>0.0539</cdr:x>
      <cdr:y>0.61493</cdr:y>
    </cdr:to>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98461" y="2418048"/>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1758</a:t>
          </a:r>
          <a:r>
            <a:rPr lang="ja-JP" altLang="en-US" sz="700" dirty="0"/>
            <a:t>）</a:t>
          </a:r>
        </a:p>
      </cdr:txBody>
    </cdr:sp>
  </cdr:relSizeAnchor>
  <cdr:relSizeAnchor xmlns:cdr="http://schemas.openxmlformats.org/drawingml/2006/chartDrawing">
    <cdr:from>
      <cdr:x>0.00764</cdr:x>
      <cdr:y>0.77546</cdr:y>
    </cdr:from>
    <cdr:to>
      <cdr:x>0.05341</cdr:x>
      <cdr:y>0.82124</cdr:y>
    </cdr:to>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92501" y="3294540"/>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4867</a:t>
          </a:r>
          <a:r>
            <a:rPr lang="ja-JP" altLang="en-US" sz="700" dirty="0"/>
            <a:t>）</a:t>
          </a:r>
        </a:p>
      </cdr:txBody>
    </cdr:sp>
  </cdr:relSizeAnchor>
</c:userShapes>
</file>

<file path=ppt/drawings/drawing59.xml><?xml version="1.0" encoding="utf-8"?>
<c:userShapes xmlns:c="http://schemas.openxmlformats.org/drawingml/2006/chart">
  <cdr:relSizeAnchor xmlns:cdr="http://schemas.openxmlformats.org/drawingml/2006/chartDrawing">
    <cdr:from>
      <cdr:x>0.011</cdr:x>
      <cdr:y>0.37673</cdr:y>
    </cdr:from>
    <cdr:to>
      <cdr:x>0.05753</cdr:x>
      <cdr:y>0.4357</cdr:y>
    </cdr:to>
    <cdr:sp macro="" textlink="">
      <cdr:nvSpPr>
        <cdr:cNvPr id="2"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30981" y="1242385"/>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12057</a:t>
          </a:r>
          <a:r>
            <a:rPr lang="ja-JP" altLang="en-US" sz="700" dirty="0"/>
            <a:t>）</a:t>
          </a:r>
        </a:p>
      </cdr:txBody>
    </cdr:sp>
  </cdr:relSizeAnchor>
  <cdr:relSizeAnchor xmlns:cdr="http://schemas.openxmlformats.org/drawingml/2006/chartDrawing">
    <cdr:from>
      <cdr:x>0.01068</cdr:x>
      <cdr:y>0.55576</cdr:y>
    </cdr:from>
    <cdr:to>
      <cdr:x>0.05721</cdr:x>
      <cdr:y>0.61473</cdr:y>
    </cdr:to>
    <cdr:sp macro="" textlink="">
      <cdr:nvSpPr>
        <cdr:cNvPr id="3"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27121" y="1832794"/>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2245</a:t>
          </a:r>
          <a:r>
            <a:rPr lang="ja-JP" altLang="en-US" sz="700" dirty="0"/>
            <a:t>）</a:t>
          </a:r>
        </a:p>
      </cdr:txBody>
    </cdr:sp>
  </cdr:relSizeAnchor>
  <cdr:relSizeAnchor xmlns:cdr="http://schemas.openxmlformats.org/drawingml/2006/chartDrawing">
    <cdr:from>
      <cdr:x>0.01164</cdr:x>
      <cdr:y>0.74493</cdr:y>
    </cdr:from>
    <cdr:to>
      <cdr:x>0.05817</cdr:x>
      <cdr:y>0.80391</cdr:y>
    </cdr:to>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38601" y="245664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6124</a:t>
          </a:r>
          <a:r>
            <a:rPr lang="ja-JP" altLang="en-US" sz="700" dirty="0"/>
            <a:t>）</a:t>
          </a:r>
        </a:p>
      </cdr:txBody>
    </cdr:sp>
  </cdr:relSizeAnchor>
</c:userShapes>
</file>

<file path=ppt/drawings/drawing6.xml><?xml version="1.0" encoding="utf-8"?>
<c:userShapes xmlns:c="http://schemas.openxmlformats.org/drawingml/2006/chart">
  <cdr:relSizeAnchor xmlns:cdr="http://schemas.openxmlformats.org/drawingml/2006/chartDrawing">
    <cdr:from>
      <cdr:x>0.01593</cdr:x>
      <cdr:y>0.32207</cdr:y>
    </cdr:from>
    <cdr:to>
      <cdr:x>0.15185</cdr:x>
      <cdr:y>0.38004</cdr:y>
    </cdr:to>
    <cdr:sp macro="" textlink="">
      <cdr:nvSpPr>
        <cdr:cNvPr id="2"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68795" y="82471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(N=9737)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0.01502</cdr:x>
      <cdr:y>0.44495</cdr:y>
    </cdr:from>
    <cdr:to>
      <cdr:x>0.15095</cdr:x>
      <cdr:y>0.50292</cdr:y>
    </cdr:to>
    <cdr:sp macro="" textlink="">
      <cdr:nvSpPr>
        <cdr:cNvPr id="3"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64882" y="113936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(N=1758)</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0.01149</cdr:x>
      <cdr:y>0.56572</cdr:y>
    </cdr:from>
    <cdr:to>
      <cdr:x>0.14742</cdr:x>
      <cdr:y>0.62369</cdr:y>
    </cdr:to>
    <cdr:sp macro="" textlink="">
      <cdr:nvSpPr>
        <cdr:cNvPr id="4"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49642" y="144862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(N=4867)</a:t>
          </a:r>
          <a:endParaRPr lang="ja-JP" altLang="en-US" sz="700" dirty="0">
            <a:solidFill>
              <a:schemeClr val="tx1">
                <a:lumMod val="65000"/>
                <a:lumOff val="35000"/>
              </a:schemeClr>
            </a:solidFill>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0.27692</cdr:x>
      <cdr:y>0.97353</cdr:y>
    </cdr:from>
    <cdr:to>
      <cdr:x>0.72148</cdr:x>
      <cdr:y>0.99902</cdr:y>
    </cdr:to>
    <cdr:grpSp>
      <cdr:nvGrpSpPr>
        <cdr:cNvPr id="2" name="グループ化 1">
          <a:extLst xmlns:a="http://schemas.openxmlformats.org/drawingml/2006/main">
            <a:ext uri="{FF2B5EF4-FFF2-40B4-BE49-F238E27FC236}">
              <a16:creationId xmlns:a16="http://schemas.microsoft.com/office/drawing/2014/main" id="{C4EA3F24-BD06-45E0-8068-54DC5D786488}"/>
            </a:ext>
          </a:extLst>
        </cdr:cNvPr>
        <cdr:cNvGrpSpPr/>
      </cdr:nvGrpSpPr>
      <cdr:grpSpPr>
        <a:xfrm xmlns:a="http://schemas.openxmlformats.org/drawingml/2006/main">
          <a:off x="1762786" y="7735064"/>
          <a:ext cx="2829931" cy="202528"/>
          <a:chOff x="1717697" y="7618950"/>
          <a:chExt cx="2619760" cy="182003"/>
        </a:xfrm>
      </cdr:grpSpPr>
      <cdr:sp macro="" textlink="">
        <cdr:nvSpPr>
          <cdr:cNvPr id="3" name="テキスト ボックス 2">
            <a:extLst xmlns:a="http://schemas.openxmlformats.org/drawingml/2006/main">
              <a:ext uri="{FF2B5EF4-FFF2-40B4-BE49-F238E27FC236}">
                <a16:creationId xmlns:a16="http://schemas.microsoft.com/office/drawing/2014/main" id="{6403AD28-0DD5-4286-B441-C3BBB4A71DA6}"/>
              </a:ext>
            </a:extLst>
          </cdr:cNvPr>
          <cdr:cNvSpPr txBox="1"/>
        </cdr:nvSpPr>
        <cdr:spPr>
          <a:xfrm xmlns:a="http://schemas.openxmlformats.org/drawingml/2006/main">
            <a:off x="1717697" y="7626197"/>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1F989601-CF9C-466B-BF32-60C956ACE2DE}"/>
              </a:ext>
            </a:extLst>
          </cdr:cNvPr>
          <cdr:cNvSpPr txBox="1"/>
        </cdr:nvSpPr>
        <cdr:spPr>
          <a:xfrm xmlns:a="http://schemas.openxmlformats.org/drawingml/2006/main">
            <a:off x="2439903" y="7618950"/>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97C38925-F344-4686-AE89-BD55684DB524}"/>
              </a:ext>
            </a:extLst>
          </cdr:cNvPr>
          <cdr:cNvSpPr txBox="1"/>
        </cdr:nvSpPr>
        <cdr:spPr>
          <a:xfrm xmlns:a="http://schemas.openxmlformats.org/drawingml/2006/main">
            <a:off x="3146723"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ADEE8979-21E9-49AA-8797-45842D7D0EF1}"/>
              </a:ext>
            </a:extLst>
          </cdr:cNvPr>
          <cdr:cNvSpPr txBox="1"/>
        </cdr:nvSpPr>
        <cdr:spPr>
          <a:xfrm xmlns:a="http://schemas.openxmlformats.org/drawingml/2006/main">
            <a:off x="3783661"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grpSp>
  </cdr:relSizeAnchor>
</c:userShapes>
</file>

<file path=ppt/drawings/drawing61.xml><?xml version="1.0" encoding="utf-8"?>
<c:userShapes xmlns:c="http://schemas.openxmlformats.org/drawingml/2006/chart">
  <cdr:relSizeAnchor xmlns:cdr="http://schemas.openxmlformats.org/drawingml/2006/chartDrawing">
    <cdr:from>
      <cdr:x>0.28224</cdr:x>
      <cdr:y>0.9709</cdr:y>
    </cdr:from>
    <cdr:to>
      <cdr:x>0.73136</cdr:x>
      <cdr:y>0.99918</cdr:y>
    </cdr:to>
    <cdr:grpSp>
      <cdr:nvGrpSpPr>
        <cdr:cNvPr id="6" name="グループ化 5">
          <a:extLst xmlns:a="http://schemas.openxmlformats.org/drawingml/2006/main">
            <a:ext uri="{FF2B5EF4-FFF2-40B4-BE49-F238E27FC236}">
              <a16:creationId xmlns:a16="http://schemas.microsoft.com/office/drawing/2014/main" id="{7F8FEFD3-EBE4-4444-96F4-579A34F41404}"/>
            </a:ext>
          </a:extLst>
        </cdr:cNvPr>
        <cdr:cNvGrpSpPr/>
      </cdr:nvGrpSpPr>
      <cdr:grpSpPr>
        <a:xfrm xmlns:a="http://schemas.openxmlformats.org/drawingml/2006/main">
          <a:off x="1646319" y="7740343"/>
          <a:ext cx="2619737" cy="225458"/>
          <a:chOff x="1681998" y="7676425"/>
          <a:chExt cx="2619760" cy="202548"/>
        </a:xfrm>
      </cdr:grpSpPr>
      <cdr:sp macro="" textlink="">
        <cdr:nvSpPr>
          <cdr:cNvPr id="2"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681998" y="768447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3"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404204" y="7676425"/>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111024" y="768447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747962" y="768447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62.xml><?xml version="1.0" encoding="utf-8"?>
<c:userShapes xmlns:c="http://schemas.openxmlformats.org/drawingml/2006/chart">
  <cdr:relSizeAnchor xmlns:cdr="http://schemas.openxmlformats.org/drawingml/2006/chartDrawing">
    <cdr:from>
      <cdr:x>0.13201</cdr:x>
      <cdr:y>0.21969</cdr:y>
    </cdr:from>
    <cdr:to>
      <cdr:x>0.6723</cdr:x>
      <cdr:y>0.33834</cdr:y>
    </cdr:to>
    <cdr:sp macro="" textlink="">
      <cdr:nvSpPr>
        <cdr:cNvPr id="2" name="角丸四角形 21">
          <a:extLst xmlns:a="http://schemas.openxmlformats.org/drawingml/2006/main">
            <a:ext uri="{FF2B5EF4-FFF2-40B4-BE49-F238E27FC236}">
              <a16:creationId xmlns:a16="http://schemas.microsoft.com/office/drawing/2014/main" id="{4167F25F-0A8A-4B0C-B783-F36902394508}"/>
            </a:ext>
          </a:extLst>
        </cdr:cNvPr>
        <cdr:cNvSpPr/>
      </cdr:nvSpPr>
      <cdr:spPr>
        <a:xfrm xmlns:a="http://schemas.openxmlformats.org/drawingml/2006/main">
          <a:off x="826908" y="1866575"/>
          <a:ext cx="3384376" cy="100809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0.1303</cdr:x>
      <cdr:y>0.5248</cdr:y>
    </cdr:from>
    <cdr:to>
      <cdr:x>0.54194</cdr:x>
      <cdr:y>0.6438</cdr:y>
    </cdr:to>
    <cdr:sp macro="" textlink="">
      <cdr:nvSpPr>
        <cdr:cNvPr id="3" name="角丸四角形 21">
          <a:extLst xmlns:a="http://schemas.openxmlformats.org/drawingml/2006/main">
            <a:ext uri="{FF2B5EF4-FFF2-40B4-BE49-F238E27FC236}">
              <a16:creationId xmlns:a16="http://schemas.microsoft.com/office/drawing/2014/main" id="{8D97114B-08F4-4493-AD8D-BBECFD65A024}"/>
            </a:ext>
          </a:extLst>
        </cdr:cNvPr>
        <cdr:cNvSpPr/>
      </cdr:nvSpPr>
      <cdr:spPr>
        <a:xfrm xmlns:a="http://schemas.openxmlformats.org/drawingml/2006/main">
          <a:off x="816175" y="4458871"/>
          <a:ext cx="2578566" cy="1011072"/>
        </a:xfrm>
        <a:prstGeom xmlns:a="http://schemas.openxmlformats.org/drawingml/2006/main" prst="roundRect">
          <a:avLst>
            <a:gd name="adj" fmla="val 18677"/>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0.29647</cdr:x>
      <cdr:y>0.9742</cdr:y>
    </cdr:from>
    <cdr:to>
      <cdr:x>0.72978</cdr:x>
      <cdr:y>0.99804</cdr:y>
    </cdr:to>
    <cdr:grpSp>
      <cdr:nvGrpSpPr>
        <cdr:cNvPr id="5" name="グループ化 4">
          <a:extLst xmlns:a="http://schemas.openxmlformats.org/drawingml/2006/main">
            <a:ext uri="{FF2B5EF4-FFF2-40B4-BE49-F238E27FC236}">
              <a16:creationId xmlns:a16="http://schemas.microsoft.com/office/drawing/2014/main" id="{C4EA3F24-BD06-45E0-8068-54DC5D786488}"/>
            </a:ext>
          </a:extLst>
        </cdr:cNvPr>
        <cdr:cNvGrpSpPr/>
      </cdr:nvGrpSpPr>
      <cdr:grpSpPr>
        <a:xfrm xmlns:a="http://schemas.openxmlformats.org/drawingml/2006/main">
          <a:off x="1857093" y="8277196"/>
          <a:ext cx="2714261" cy="202554"/>
          <a:chOff x="1717697" y="7618950"/>
          <a:chExt cx="2619760" cy="182003"/>
        </a:xfrm>
      </cdr:grpSpPr>
      <cdr:sp macro="" textlink="">
        <cdr:nvSpPr>
          <cdr:cNvPr id="6" name="テキスト ボックス 2">
            <a:extLst xmlns:a="http://schemas.openxmlformats.org/drawingml/2006/main">
              <a:ext uri="{FF2B5EF4-FFF2-40B4-BE49-F238E27FC236}">
                <a16:creationId xmlns:a16="http://schemas.microsoft.com/office/drawing/2014/main" id="{6403AD28-0DD5-4286-B441-C3BBB4A71DA6}"/>
              </a:ext>
            </a:extLst>
          </cdr:cNvPr>
          <cdr:cNvSpPr txBox="1"/>
        </cdr:nvSpPr>
        <cdr:spPr>
          <a:xfrm xmlns:a="http://schemas.openxmlformats.org/drawingml/2006/main">
            <a:off x="1717697" y="7626197"/>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1F989601-CF9C-466B-BF32-60C956ACE2DE}"/>
              </a:ext>
            </a:extLst>
          </cdr:cNvPr>
          <cdr:cNvSpPr txBox="1"/>
        </cdr:nvSpPr>
        <cdr:spPr>
          <a:xfrm xmlns:a="http://schemas.openxmlformats.org/drawingml/2006/main">
            <a:off x="2439903" y="7618950"/>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97C38925-F344-4686-AE89-BD55684DB524}"/>
              </a:ext>
            </a:extLst>
          </cdr:cNvPr>
          <cdr:cNvSpPr txBox="1"/>
        </cdr:nvSpPr>
        <cdr:spPr>
          <a:xfrm xmlns:a="http://schemas.openxmlformats.org/drawingml/2006/main">
            <a:off x="3146723"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ADEE8979-21E9-49AA-8797-45842D7D0EF1}"/>
              </a:ext>
            </a:extLst>
          </cdr:cNvPr>
          <cdr:cNvSpPr txBox="1"/>
        </cdr:nvSpPr>
        <cdr:spPr>
          <a:xfrm xmlns:a="http://schemas.openxmlformats.org/drawingml/2006/main">
            <a:off x="3783661"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grpSp>
  </cdr:relSizeAnchor>
</c:userShapes>
</file>

<file path=ppt/drawings/drawing63.xml><?xml version="1.0" encoding="utf-8"?>
<c:userShapes xmlns:c="http://schemas.openxmlformats.org/drawingml/2006/chart">
  <cdr:relSizeAnchor xmlns:cdr="http://schemas.openxmlformats.org/drawingml/2006/chartDrawing">
    <cdr:from>
      <cdr:x>0.00694</cdr:x>
      <cdr:y>0.09924</cdr:y>
    </cdr:from>
    <cdr:to>
      <cdr:x>0.51217</cdr:x>
      <cdr:y>0.15624</cdr:y>
    </cdr:to>
    <cdr:sp macro="" textlink="">
      <cdr:nvSpPr>
        <cdr:cNvPr id="2" name="角丸四角形 21">
          <a:extLst xmlns:a="http://schemas.openxmlformats.org/drawingml/2006/main">
            <a:ext uri="{FF2B5EF4-FFF2-40B4-BE49-F238E27FC236}">
              <a16:creationId xmlns:a16="http://schemas.microsoft.com/office/drawing/2014/main" id="{D0DAB563-1C98-4A59-BB73-92BFA2987359}"/>
            </a:ext>
          </a:extLst>
        </cdr:cNvPr>
        <cdr:cNvSpPr/>
      </cdr:nvSpPr>
      <cdr:spPr>
        <a:xfrm xmlns:a="http://schemas.openxmlformats.org/drawingml/2006/main">
          <a:off x="41518" y="844074"/>
          <a:ext cx="3024320" cy="48482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0.00168</cdr:x>
      <cdr:y>0.525</cdr:y>
    </cdr:from>
    <cdr:to>
      <cdr:x>0.54288</cdr:x>
      <cdr:y>0.64384</cdr:y>
    </cdr:to>
    <cdr:sp macro="" textlink="">
      <cdr:nvSpPr>
        <cdr:cNvPr id="3" name="角丸四角形 21">
          <a:extLst xmlns:a="http://schemas.openxmlformats.org/drawingml/2006/main">
            <a:ext uri="{FF2B5EF4-FFF2-40B4-BE49-F238E27FC236}">
              <a16:creationId xmlns:a16="http://schemas.microsoft.com/office/drawing/2014/main" id="{4385D180-87CA-40CD-9480-0DAFEFD2F51F}"/>
            </a:ext>
          </a:extLst>
        </cdr:cNvPr>
        <cdr:cNvSpPr/>
      </cdr:nvSpPr>
      <cdr:spPr>
        <a:xfrm xmlns:a="http://schemas.openxmlformats.org/drawingml/2006/main">
          <a:off x="10057" y="4465508"/>
          <a:ext cx="3239637" cy="101080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0.00222</cdr:x>
      <cdr:y>0.21208</cdr:y>
    </cdr:from>
    <cdr:to>
      <cdr:x>0.75941</cdr:x>
      <cdr:y>0.39833</cdr:y>
    </cdr:to>
    <cdr:sp macro="" textlink="">
      <cdr:nvSpPr>
        <cdr:cNvPr id="4" name="角丸四角形 21">
          <a:extLst xmlns:a="http://schemas.openxmlformats.org/drawingml/2006/main">
            <a:ext uri="{FF2B5EF4-FFF2-40B4-BE49-F238E27FC236}">
              <a16:creationId xmlns:a16="http://schemas.microsoft.com/office/drawing/2014/main" id="{1009FACC-C727-4862-B838-EE54D9375A45}"/>
            </a:ext>
          </a:extLst>
        </cdr:cNvPr>
        <cdr:cNvSpPr/>
      </cdr:nvSpPr>
      <cdr:spPr>
        <a:xfrm xmlns:a="http://schemas.openxmlformats.org/drawingml/2006/main">
          <a:off x="13265" y="1803902"/>
          <a:ext cx="4532602" cy="158417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0.2905</cdr:x>
      <cdr:y>0.97126</cdr:y>
    </cdr:from>
    <cdr:to>
      <cdr:x>0.71983</cdr:x>
      <cdr:y>0.99459</cdr:y>
    </cdr:to>
    <cdr:grpSp>
      <cdr:nvGrpSpPr>
        <cdr:cNvPr id="5" name="グループ化 4">
          <a:extLst xmlns:a="http://schemas.openxmlformats.org/drawingml/2006/main">
            <a:ext uri="{FF2B5EF4-FFF2-40B4-BE49-F238E27FC236}">
              <a16:creationId xmlns:a16="http://schemas.microsoft.com/office/drawing/2014/main" id="{B8EBB8C5-C0A9-4AED-8338-5A76430A0BED}"/>
            </a:ext>
          </a:extLst>
        </cdr:cNvPr>
        <cdr:cNvGrpSpPr/>
      </cdr:nvGrpSpPr>
      <cdr:grpSpPr>
        <a:xfrm xmlns:a="http://schemas.openxmlformats.org/drawingml/2006/main">
          <a:off x="1738941" y="8261275"/>
          <a:ext cx="2569981" cy="198439"/>
          <a:chOff x="1855014" y="7921528"/>
          <a:chExt cx="2570020" cy="198425"/>
        </a:xfrm>
      </cdr:grpSpPr>
      <cdr:sp macro="" textlink="">
        <cdr:nvSpPr>
          <cdr:cNvPr id="6" name="テキスト ボックス 1">
            <a:extLst xmlns:a="http://schemas.openxmlformats.org/drawingml/2006/main">
              <a:ext uri="{FF2B5EF4-FFF2-40B4-BE49-F238E27FC236}">
                <a16:creationId xmlns:a16="http://schemas.microsoft.com/office/drawing/2014/main" id="{1E37D304-52FB-44FF-AE2C-C271B33F71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6C4E798B-075C-4CF2-AC5A-50EC9FFACAB3}"/>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317531FF-346A-41F9-85BD-AF29D672A9D9}"/>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1D76B3C1-0934-4D26-B8C2-11C92F931FF7}"/>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64.xml><?xml version="1.0" encoding="utf-8"?>
<c:userShapes xmlns:c="http://schemas.openxmlformats.org/drawingml/2006/chart">
  <cdr:relSizeAnchor xmlns:cdr="http://schemas.openxmlformats.org/drawingml/2006/chartDrawing">
    <cdr:from>
      <cdr:x>0.28552</cdr:x>
      <cdr:y>0.9716</cdr:y>
    </cdr:from>
    <cdr:to>
      <cdr:x>0.73254</cdr:x>
      <cdr:y>0.99731</cdr:y>
    </cdr:to>
    <cdr:grpSp>
      <cdr:nvGrpSpPr>
        <cdr:cNvPr id="2" name="グループ化 1">
          <a:extLst xmlns:a="http://schemas.openxmlformats.org/drawingml/2006/main">
            <a:ext uri="{FF2B5EF4-FFF2-40B4-BE49-F238E27FC236}">
              <a16:creationId xmlns:a16="http://schemas.microsoft.com/office/drawing/2014/main" id="{C4EA3F24-BD06-45E0-8068-54DC5D786488}"/>
            </a:ext>
          </a:extLst>
        </cdr:cNvPr>
        <cdr:cNvGrpSpPr/>
      </cdr:nvGrpSpPr>
      <cdr:grpSpPr>
        <a:xfrm xmlns:a="http://schemas.openxmlformats.org/drawingml/2006/main">
          <a:off x="1857155" y="7655661"/>
          <a:ext cx="2907627" cy="202580"/>
          <a:chOff x="1717697" y="7618950"/>
          <a:chExt cx="2619760" cy="182003"/>
        </a:xfrm>
      </cdr:grpSpPr>
      <cdr:sp macro="" textlink="">
        <cdr:nvSpPr>
          <cdr:cNvPr id="3" name="テキスト ボックス 2">
            <a:extLst xmlns:a="http://schemas.openxmlformats.org/drawingml/2006/main">
              <a:ext uri="{FF2B5EF4-FFF2-40B4-BE49-F238E27FC236}">
                <a16:creationId xmlns:a16="http://schemas.microsoft.com/office/drawing/2014/main" id="{6403AD28-0DD5-4286-B441-C3BBB4A71DA6}"/>
              </a:ext>
            </a:extLst>
          </cdr:cNvPr>
          <cdr:cNvSpPr txBox="1"/>
        </cdr:nvSpPr>
        <cdr:spPr>
          <a:xfrm xmlns:a="http://schemas.openxmlformats.org/drawingml/2006/main">
            <a:off x="1717697" y="7626197"/>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16673</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1F989601-CF9C-466B-BF32-60C956ACE2DE}"/>
              </a:ext>
            </a:extLst>
          </cdr:cNvPr>
          <cdr:cNvSpPr txBox="1"/>
        </cdr:nvSpPr>
        <cdr:spPr>
          <a:xfrm xmlns:a="http://schemas.openxmlformats.org/drawingml/2006/main">
            <a:off x="2439903" y="7618950"/>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9737</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97C38925-F344-4686-AE89-BD55684DB524}"/>
              </a:ext>
            </a:extLst>
          </cdr:cNvPr>
          <cdr:cNvSpPr txBox="1"/>
        </cdr:nvSpPr>
        <cdr:spPr>
          <a:xfrm xmlns:a="http://schemas.openxmlformats.org/drawingml/2006/main">
            <a:off x="3146723"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1758</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ADEE8979-21E9-49AA-8797-45842D7D0EF1}"/>
              </a:ext>
            </a:extLst>
          </cdr:cNvPr>
          <cdr:cNvSpPr txBox="1"/>
        </cdr:nvSpPr>
        <cdr:spPr>
          <a:xfrm xmlns:a="http://schemas.openxmlformats.org/drawingml/2006/main">
            <a:off x="3783661"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4867</a:t>
            </a:r>
            <a:r>
              <a:rPr lang="ja-JP" altLang="en-US" sz="700" dirty="0"/>
              <a:t>）</a:t>
            </a:r>
          </a:p>
        </cdr:txBody>
      </cdr:sp>
    </cdr:grpSp>
  </cdr:relSizeAnchor>
</c:userShapes>
</file>

<file path=ppt/drawings/drawing65.xml><?xml version="1.0" encoding="utf-8"?>
<c:userShapes xmlns:c="http://schemas.openxmlformats.org/drawingml/2006/chart">
  <cdr:relSizeAnchor xmlns:cdr="http://schemas.openxmlformats.org/drawingml/2006/chartDrawing">
    <cdr:from>
      <cdr:x>0.63042</cdr:x>
      <cdr:y>0.97516</cdr:y>
    </cdr:from>
    <cdr:to>
      <cdr:x>0.71961</cdr:x>
      <cdr:y>0.99985</cdr:y>
    </cdr:to>
    <cdr:sp macro="" textlink="">
      <cdr:nvSpPr>
        <cdr:cNvPr id="2"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914249" y="7683737"/>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6124</a:t>
          </a:r>
          <a:r>
            <a:rPr lang="ja-JP" altLang="en-US" sz="700" dirty="0"/>
            <a:t>）</a:t>
          </a:r>
        </a:p>
      </cdr:txBody>
    </cdr:sp>
  </cdr:relSizeAnchor>
</c:userShapes>
</file>

<file path=ppt/drawings/drawing66.xml><?xml version="1.0" encoding="utf-8"?>
<c:userShapes xmlns:c="http://schemas.openxmlformats.org/drawingml/2006/chart">
  <cdr:relSizeAnchor xmlns:cdr="http://schemas.openxmlformats.org/drawingml/2006/chartDrawing">
    <cdr:from>
      <cdr:x>0.28383</cdr:x>
      <cdr:y>0.97603</cdr:y>
    </cdr:from>
    <cdr:to>
      <cdr:x>0.76616</cdr:x>
      <cdr:y>0.99804</cdr:y>
    </cdr:to>
    <cdr:grpSp>
      <cdr:nvGrpSpPr>
        <cdr:cNvPr id="2" name="グループ化 1">
          <a:extLst xmlns:a="http://schemas.openxmlformats.org/drawingml/2006/main">
            <a:ext uri="{FF2B5EF4-FFF2-40B4-BE49-F238E27FC236}">
              <a16:creationId xmlns:a16="http://schemas.microsoft.com/office/drawing/2014/main" id="{C4EA3F24-BD06-45E0-8068-54DC5D786488}"/>
            </a:ext>
          </a:extLst>
        </cdr:cNvPr>
        <cdr:cNvGrpSpPr/>
      </cdr:nvGrpSpPr>
      <cdr:grpSpPr>
        <a:xfrm xmlns:a="http://schemas.openxmlformats.org/drawingml/2006/main">
          <a:off x="1719877" y="7814895"/>
          <a:ext cx="2922695" cy="176230"/>
          <a:chOff x="1717697" y="7618950"/>
          <a:chExt cx="2619760" cy="182003"/>
        </a:xfrm>
      </cdr:grpSpPr>
      <cdr:sp macro="" textlink="">
        <cdr:nvSpPr>
          <cdr:cNvPr id="3" name="テキスト ボックス 2">
            <a:extLst xmlns:a="http://schemas.openxmlformats.org/drawingml/2006/main">
              <a:ext uri="{FF2B5EF4-FFF2-40B4-BE49-F238E27FC236}">
                <a16:creationId xmlns:a16="http://schemas.microsoft.com/office/drawing/2014/main" id="{6403AD28-0DD5-4286-B441-C3BBB4A71DA6}"/>
              </a:ext>
            </a:extLst>
          </cdr:cNvPr>
          <cdr:cNvSpPr txBox="1"/>
        </cdr:nvSpPr>
        <cdr:spPr>
          <a:xfrm xmlns:a="http://schemas.openxmlformats.org/drawingml/2006/main">
            <a:off x="1717697" y="7626197"/>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16673</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1F989601-CF9C-466B-BF32-60C956ACE2DE}"/>
              </a:ext>
            </a:extLst>
          </cdr:cNvPr>
          <cdr:cNvSpPr txBox="1"/>
        </cdr:nvSpPr>
        <cdr:spPr>
          <a:xfrm xmlns:a="http://schemas.openxmlformats.org/drawingml/2006/main">
            <a:off x="2439903" y="7618950"/>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9737</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97C38925-F344-4686-AE89-BD55684DB524}"/>
              </a:ext>
            </a:extLst>
          </cdr:cNvPr>
          <cdr:cNvSpPr txBox="1"/>
        </cdr:nvSpPr>
        <cdr:spPr>
          <a:xfrm xmlns:a="http://schemas.openxmlformats.org/drawingml/2006/main">
            <a:off x="3146723"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1758</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ADEE8979-21E9-49AA-8797-45842D7D0EF1}"/>
              </a:ext>
            </a:extLst>
          </cdr:cNvPr>
          <cdr:cNvSpPr txBox="1"/>
        </cdr:nvSpPr>
        <cdr:spPr>
          <a:xfrm xmlns:a="http://schemas.openxmlformats.org/drawingml/2006/main">
            <a:off x="3783661" y="7626174"/>
            <a:ext cx="553796" cy="1747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4867</a:t>
            </a:r>
            <a:r>
              <a:rPr lang="ja-JP" altLang="en-US" sz="700" dirty="0"/>
              <a:t>）</a:t>
            </a:r>
          </a:p>
        </cdr:txBody>
      </cdr:sp>
    </cdr:grpSp>
  </cdr:relSizeAnchor>
</c:userShapes>
</file>

<file path=ppt/drawings/drawing67.xml><?xml version="1.0" encoding="utf-8"?>
<c:userShapes xmlns:c="http://schemas.openxmlformats.org/drawingml/2006/chart">
  <cdr:relSizeAnchor xmlns:cdr="http://schemas.openxmlformats.org/drawingml/2006/chartDrawing">
    <cdr:from>
      <cdr:x>0.2866</cdr:x>
      <cdr:y>0.08814</cdr:y>
    </cdr:from>
    <cdr:to>
      <cdr:x>0.98631</cdr:x>
      <cdr:y>0.15836</cdr:y>
    </cdr:to>
    <cdr:sp macro="" textlink="">
      <cdr:nvSpPr>
        <cdr:cNvPr id="2" name="角丸四角形 1">
          <a:extLst xmlns:a="http://schemas.openxmlformats.org/drawingml/2006/main">
            <a:ext uri="{FF2B5EF4-FFF2-40B4-BE49-F238E27FC236}">
              <a16:creationId xmlns:a16="http://schemas.microsoft.com/office/drawing/2014/main" id="{0D7DB883-F8E9-60E1-BEA2-713AFEC42B5E}"/>
            </a:ext>
          </a:extLst>
        </cdr:cNvPr>
        <cdr:cNvSpPr/>
      </cdr:nvSpPr>
      <cdr:spPr>
        <a:xfrm xmlns:a="http://schemas.openxmlformats.org/drawingml/2006/main">
          <a:off x="1784487" y="721412"/>
          <a:ext cx="4356678" cy="57473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0.40634</cdr:x>
      <cdr:y>0.95204</cdr:y>
    </cdr:from>
    <cdr:to>
      <cdr:x>0.75572</cdr:x>
      <cdr:y>0.99575</cdr:y>
    </cdr:to>
    <cdr:sp macro="" textlink="">
      <cdr:nvSpPr>
        <cdr:cNvPr id="3" name="角丸四角形 1">
          <a:extLst xmlns:a="http://schemas.openxmlformats.org/drawingml/2006/main">
            <a:ext uri="{FF2B5EF4-FFF2-40B4-BE49-F238E27FC236}">
              <a16:creationId xmlns:a16="http://schemas.microsoft.com/office/drawing/2014/main" id="{E6CCBC3B-EF46-44E1-81B4-F5EAC83554DE}"/>
            </a:ext>
          </a:extLst>
        </cdr:cNvPr>
        <cdr:cNvSpPr/>
      </cdr:nvSpPr>
      <cdr:spPr>
        <a:xfrm xmlns:a="http://schemas.openxmlformats.org/drawingml/2006/main">
          <a:off x="2530019" y="7792283"/>
          <a:ext cx="2175378" cy="35778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0.30104</cdr:x>
      <cdr:y>0.972</cdr:y>
    </cdr:from>
    <cdr:to>
      <cdr:x>0.38998</cdr:x>
      <cdr:y>0.99576</cdr:y>
    </cdr:to>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874377" y="7955661"/>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20570</a:t>
          </a:r>
          <a:r>
            <a:rPr lang="ja-JP" altLang="en-US" sz="700" dirty="0"/>
            <a:t>）</a:t>
          </a:r>
        </a:p>
      </cdr:txBody>
    </cdr:sp>
  </cdr:relSizeAnchor>
  <cdr:relSizeAnchor xmlns:cdr="http://schemas.openxmlformats.org/drawingml/2006/chartDrawing">
    <cdr:from>
      <cdr:x>0.41247</cdr:x>
      <cdr:y>0.97107</cdr:y>
    </cdr:from>
    <cdr:to>
      <cdr:x>0.50142</cdr:x>
      <cdr:y>0.99483</cdr:y>
    </cdr:to>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568222" y="7948041"/>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12057</a:t>
          </a:r>
          <a:r>
            <a:rPr lang="ja-JP" altLang="en-US" sz="700" dirty="0"/>
            <a:t>）</a:t>
          </a:r>
        </a:p>
      </cdr:txBody>
    </cdr:sp>
  </cdr:relSizeAnchor>
  <cdr:relSizeAnchor xmlns:cdr="http://schemas.openxmlformats.org/drawingml/2006/chartDrawing">
    <cdr:from>
      <cdr:x>0.52077</cdr:x>
      <cdr:y>0.972</cdr:y>
    </cdr:from>
    <cdr:to>
      <cdr:x>0.60971</cdr:x>
      <cdr:y>0.99576</cdr:y>
    </cdr:to>
    <cdr:sp macro="" textlink="">
      <cdr:nvSpPr>
        <cdr:cNvPr id="6"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242529" y="7955661"/>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2245</a:t>
          </a:r>
          <a:r>
            <a:rPr lang="ja-JP" altLang="en-US" sz="700" dirty="0"/>
            <a:t>）</a:t>
          </a:r>
        </a:p>
      </cdr:txBody>
    </cdr:sp>
  </cdr:relSizeAnchor>
  <cdr:relSizeAnchor xmlns:cdr="http://schemas.openxmlformats.org/drawingml/2006/chartDrawing">
    <cdr:from>
      <cdr:x>0.63642</cdr:x>
      <cdr:y>0.97232</cdr:y>
    </cdr:from>
    <cdr:to>
      <cdr:x>0.72536</cdr:x>
      <cdr:y>0.99608</cdr:y>
    </cdr:to>
    <cdr:sp macro="" textlink="">
      <cdr:nvSpPr>
        <cdr:cNvPr id="7"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962609" y="7958265"/>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6124</a:t>
          </a:r>
          <a:r>
            <a:rPr lang="ja-JP" altLang="en-US" sz="700" dirty="0"/>
            <a:t>）</a:t>
          </a:r>
        </a:p>
      </cdr:txBody>
    </cdr:sp>
  </cdr:relSizeAnchor>
</c:userShapes>
</file>

<file path=ppt/drawings/drawing68.xml><?xml version="1.0" encoding="utf-8"?>
<c:userShapes xmlns:c="http://schemas.openxmlformats.org/drawingml/2006/chart">
  <cdr:relSizeAnchor xmlns:cdr="http://schemas.openxmlformats.org/drawingml/2006/chartDrawing">
    <cdr:from>
      <cdr:x>0.00562</cdr:x>
      <cdr:y>0.59926</cdr:y>
    </cdr:from>
    <cdr:to>
      <cdr:x>0.22988</cdr:x>
      <cdr:y>0.65476</cdr:y>
    </cdr:to>
    <cdr:sp macro="" textlink="">
      <cdr:nvSpPr>
        <cdr:cNvPr id="2" name="角丸四角形 20">
          <a:extLst xmlns:a="http://schemas.openxmlformats.org/drawingml/2006/main">
            <a:ext uri="{FF2B5EF4-FFF2-40B4-BE49-F238E27FC236}">
              <a16:creationId xmlns:a16="http://schemas.microsoft.com/office/drawing/2014/main" id="{5D172612-03FF-427F-A115-CD0801EBDD1C}"/>
            </a:ext>
          </a:extLst>
        </cdr:cNvPr>
        <cdr:cNvSpPr/>
      </cdr:nvSpPr>
      <cdr:spPr>
        <a:xfrm xmlns:a="http://schemas.openxmlformats.org/drawingml/2006/main">
          <a:off x="36526" y="4922473"/>
          <a:ext cx="1458678" cy="45587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69.xml><?xml version="1.0" encoding="utf-8"?>
<c:userShapes xmlns:c="http://schemas.openxmlformats.org/drawingml/2006/chart">
  <cdr:relSizeAnchor xmlns:cdr="http://schemas.openxmlformats.org/drawingml/2006/chartDrawing">
    <cdr:from>
      <cdr:x>0.11491</cdr:x>
      <cdr:y>0.04161</cdr:y>
    </cdr:from>
    <cdr:to>
      <cdr:x>0.28967</cdr:x>
      <cdr:y>0.07683</cdr:y>
    </cdr:to>
    <cdr:sp macro="" textlink="">
      <cdr:nvSpPr>
        <cdr:cNvPr id="2" name="角丸四角形 1">
          <a:extLst xmlns:a="http://schemas.openxmlformats.org/drawingml/2006/main">
            <a:ext uri="{FF2B5EF4-FFF2-40B4-BE49-F238E27FC236}">
              <a16:creationId xmlns:a16="http://schemas.microsoft.com/office/drawing/2014/main" id="{F1BFAE07-B2DF-4CE9-B183-EBC9634065B2}"/>
            </a:ext>
          </a:extLst>
        </cdr:cNvPr>
        <cdr:cNvSpPr/>
      </cdr:nvSpPr>
      <cdr:spPr>
        <a:xfrm xmlns:a="http://schemas.openxmlformats.org/drawingml/2006/main">
          <a:off x="630878" y="340221"/>
          <a:ext cx="959457" cy="287999"/>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0.11419</cdr:x>
      <cdr:y>0.09763</cdr:y>
    </cdr:from>
    <cdr:to>
      <cdr:x>0.30136</cdr:x>
      <cdr:y>0.13973</cdr:y>
    </cdr:to>
    <cdr:sp macro="" textlink="">
      <cdr:nvSpPr>
        <cdr:cNvPr id="3" name="角丸四角形 1">
          <a:extLst xmlns:a="http://schemas.openxmlformats.org/drawingml/2006/main">
            <a:ext uri="{FF2B5EF4-FFF2-40B4-BE49-F238E27FC236}">
              <a16:creationId xmlns:a16="http://schemas.microsoft.com/office/drawing/2014/main" id="{6BBDD32B-61CB-6EC7-23F7-56C49E57B830}"/>
            </a:ext>
          </a:extLst>
        </cdr:cNvPr>
        <cdr:cNvSpPr/>
      </cdr:nvSpPr>
      <cdr:spPr>
        <a:xfrm xmlns:a="http://schemas.openxmlformats.org/drawingml/2006/main">
          <a:off x="626921" y="798292"/>
          <a:ext cx="1027594" cy="34418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0.11491</cdr:x>
      <cdr:y>0.16814</cdr:y>
    </cdr:from>
    <cdr:to>
      <cdr:x>0.29038</cdr:x>
      <cdr:y>0.19974</cdr:y>
    </cdr:to>
    <cdr:sp macro="" textlink="">
      <cdr:nvSpPr>
        <cdr:cNvPr id="4" name="角丸四角形 1">
          <a:extLst xmlns:a="http://schemas.openxmlformats.org/drawingml/2006/main">
            <a:ext uri="{FF2B5EF4-FFF2-40B4-BE49-F238E27FC236}">
              <a16:creationId xmlns:a16="http://schemas.microsoft.com/office/drawing/2014/main" id="{6BBDD32B-61CB-6EC7-23F7-56C49E57B830}"/>
            </a:ext>
          </a:extLst>
        </cdr:cNvPr>
        <cdr:cNvSpPr/>
      </cdr:nvSpPr>
      <cdr:spPr>
        <a:xfrm xmlns:a="http://schemas.openxmlformats.org/drawingml/2006/main">
          <a:off x="630874" y="1374765"/>
          <a:ext cx="963359" cy="25837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0.30137</cdr:x>
      <cdr:y>0.96884</cdr:y>
    </cdr:from>
    <cdr:to>
      <cdr:x>0.7189</cdr:x>
      <cdr:y>0.99311</cdr:y>
    </cdr:to>
    <cdr:grpSp>
      <cdr:nvGrpSpPr>
        <cdr:cNvPr id="9" name="グループ化 8">
          <a:extLst xmlns:a="http://schemas.openxmlformats.org/drawingml/2006/main">
            <a:ext uri="{FF2B5EF4-FFF2-40B4-BE49-F238E27FC236}">
              <a16:creationId xmlns:a16="http://schemas.microsoft.com/office/drawing/2014/main" id="{17550499-2CCC-4860-9DD0-D48D8A6974D6}"/>
            </a:ext>
          </a:extLst>
        </cdr:cNvPr>
        <cdr:cNvGrpSpPr/>
      </cdr:nvGrpSpPr>
      <cdr:grpSpPr>
        <a:xfrm xmlns:a="http://schemas.openxmlformats.org/drawingml/2006/main">
          <a:off x="1654570" y="7921539"/>
          <a:ext cx="2292307" cy="198439"/>
          <a:chOff x="1855014" y="7921528"/>
          <a:chExt cx="2570020" cy="198425"/>
        </a:xfrm>
      </cdr:grpSpPr>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7.xml><?xml version="1.0" encoding="utf-8"?>
<c:userShapes xmlns:c="http://schemas.openxmlformats.org/drawingml/2006/chart">
  <cdr:relSizeAnchor xmlns:cdr="http://schemas.openxmlformats.org/drawingml/2006/chartDrawing">
    <cdr:from>
      <cdr:x>0.22021</cdr:x>
      <cdr:y>0.83075</cdr:y>
    </cdr:from>
    <cdr:to>
      <cdr:x>0.45099</cdr:x>
      <cdr:y>0.90959</cdr:y>
    </cdr:to>
    <cdr:sp macro="" textlink="">
      <cdr:nvSpPr>
        <cdr:cNvPr id="2" name="角丸四角形 26">
          <a:extLst xmlns:a="http://schemas.openxmlformats.org/drawingml/2006/main">
            <a:ext uri="{FF2B5EF4-FFF2-40B4-BE49-F238E27FC236}">
              <a16:creationId xmlns:a16="http://schemas.microsoft.com/office/drawing/2014/main" id="{720C13A0-7912-E2BA-B0B7-9A8A818C7C5F}"/>
            </a:ext>
          </a:extLst>
        </cdr:cNvPr>
        <cdr:cNvSpPr/>
      </cdr:nvSpPr>
      <cdr:spPr>
        <a:xfrm xmlns:a="http://schemas.openxmlformats.org/drawingml/2006/main">
          <a:off x="961984" y="2127242"/>
          <a:ext cx="1008130" cy="20188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0.71091</cdr:x>
      <cdr:y>0.56901</cdr:y>
    </cdr:from>
    <cdr:to>
      <cdr:x>0.8466</cdr:x>
      <cdr:y>0.6423</cdr:y>
    </cdr:to>
    <cdr:sp macro="" textlink="">
      <cdr:nvSpPr>
        <cdr:cNvPr id="3" name="角丸四角形 26">
          <a:extLst xmlns:a="http://schemas.openxmlformats.org/drawingml/2006/main">
            <a:ext uri="{FF2B5EF4-FFF2-40B4-BE49-F238E27FC236}">
              <a16:creationId xmlns:a16="http://schemas.microsoft.com/office/drawing/2014/main" id="{26D9F9F1-CC1D-CECE-65DA-4C3383D035EB}"/>
            </a:ext>
          </a:extLst>
        </cdr:cNvPr>
        <cdr:cNvSpPr/>
      </cdr:nvSpPr>
      <cdr:spPr>
        <a:xfrm xmlns:a="http://schemas.openxmlformats.org/drawingml/2006/main">
          <a:off x="3105567" y="1457015"/>
          <a:ext cx="592721" cy="18767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0.03889</cdr:x>
      <cdr:y>0.1806</cdr:y>
    </cdr:from>
    <cdr:to>
      <cdr:x>0.1733</cdr:x>
      <cdr:y>0.23857</cdr:y>
    </cdr:to>
    <cdr:sp macro="" textlink="">
      <cdr:nvSpPr>
        <cdr:cNvPr id="4" name="テキスト ボックス 1">
          <a:extLst xmlns:a="http://schemas.openxmlformats.org/drawingml/2006/main">
            <a:ext uri="{FF2B5EF4-FFF2-40B4-BE49-F238E27FC236}">
              <a16:creationId xmlns:a16="http://schemas.microsoft.com/office/drawing/2014/main" id="{43F207EA-C3CE-4397-A510-F592CB5243D7}"/>
            </a:ext>
          </a:extLst>
        </cdr:cNvPr>
        <cdr:cNvSpPr txBox="1"/>
      </cdr:nvSpPr>
      <cdr:spPr>
        <a:xfrm xmlns:a="http://schemas.openxmlformats.org/drawingml/2006/main">
          <a:off x="169896" y="46244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0.03889</cdr:x>
      <cdr:y>0.32685</cdr:y>
    </cdr:from>
    <cdr:to>
      <cdr:x>0.1733</cdr:x>
      <cdr:y>0.38481</cdr:y>
    </cdr:to>
    <cdr:sp macro="" textlink="">
      <cdr:nvSpPr>
        <cdr:cNvPr id="5" name="テキスト ボックス 1">
          <a:extLst xmlns:a="http://schemas.openxmlformats.org/drawingml/2006/main">
            <a:ext uri="{FF2B5EF4-FFF2-40B4-BE49-F238E27FC236}">
              <a16:creationId xmlns:a16="http://schemas.microsoft.com/office/drawing/2014/main" id="{43F207EA-C3CE-4397-A510-F592CB5243D7}"/>
            </a:ext>
          </a:extLst>
        </cdr:cNvPr>
        <cdr:cNvSpPr txBox="1"/>
      </cdr:nvSpPr>
      <cdr:spPr>
        <a:xfrm xmlns:a="http://schemas.openxmlformats.org/drawingml/2006/main">
          <a:off x="169896" y="83693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0.03889</cdr:x>
      <cdr:y>0.47015</cdr:y>
    </cdr:from>
    <cdr:to>
      <cdr:x>0.1733</cdr:x>
      <cdr:y>0.52812</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69896" y="120388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0.03889</cdr:x>
      <cdr:y>0.60101</cdr:y>
    </cdr:from>
    <cdr:to>
      <cdr:x>0.1733</cdr:x>
      <cdr:y>0.65897</cdr:y>
    </cdr:to>
    <cdr:sp macro="" textlink="">
      <cdr:nvSpPr>
        <cdr:cNvPr id="7"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69896" y="153895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0</cdr:x>
      <cdr:y>0.26109</cdr:y>
    </cdr:from>
    <cdr:to>
      <cdr:x>0.43712</cdr:x>
      <cdr:y>0.4266</cdr:y>
    </cdr:to>
    <cdr:sp macro="" textlink="">
      <cdr:nvSpPr>
        <cdr:cNvPr id="2" name="角丸四角形 1">
          <a:extLst xmlns:a="http://schemas.openxmlformats.org/drawingml/2006/main">
            <a:ext uri="{FF2B5EF4-FFF2-40B4-BE49-F238E27FC236}">
              <a16:creationId xmlns:a16="http://schemas.microsoft.com/office/drawing/2014/main" id="{AB9040C2-3834-4982-850C-E4FB6DE07830}"/>
            </a:ext>
          </a:extLst>
        </cdr:cNvPr>
        <cdr:cNvSpPr/>
      </cdr:nvSpPr>
      <cdr:spPr>
        <a:xfrm xmlns:a="http://schemas.openxmlformats.org/drawingml/2006/main">
          <a:off x="0" y="681549"/>
          <a:ext cx="2582143" cy="43204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71.xml><?xml version="1.0" encoding="utf-8"?>
<c:userShapes xmlns:c="http://schemas.openxmlformats.org/drawingml/2006/chart">
  <cdr:relSizeAnchor xmlns:cdr="http://schemas.openxmlformats.org/drawingml/2006/chartDrawing">
    <cdr:from>
      <cdr:x>0.10249</cdr:x>
      <cdr:y>0.20138</cdr:y>
    </cdr:from>
    <cdr:to>
      <cdr:x>0.28967</cdr:x>
      <cdr:y>0.26075</cdr:y>
    </cdr:to>
    <cdr:sp macro="" textlink="">
      <cdr:nvSpPr>
        <cdr:cNvPr id="2" name="角丸四角形 1">
          <a:extLst xmlns:a="http://schemas.openxmlformats.org/drawingml/2006/main">
            <a:ext uri="{FF2B5EF4-FFF2-40B4-BE49-F238E27FC236}">
              <a16:creationId xmlns:a16="http://schemas.microsoft.com/office/drawing/2014/main" id="{F1BFAE07-B2DF-4CE9-B183-EBC9634065B2}"/>
            </a:ext>
          </a:extLst>
        </cdr:cNvPr>
        <cdr:cNvSpPr/>
      </cdr:nvSpPr>
      <cdr:spPr>
        <a:xfrm xmlns:a="http://schemas.openxmlformats.org/drawingml/2006/main">
          <a:off x="630878" y="1646548"/>
          <a:ext cx="1152152" cy="48542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0.11851</cdr:x>
      <cdr:y>0.6153</cdr:y>
    </cdr:from>
    <cdr:to>
      <cdr:x>0.28728</cdr:x>
      <cdr:y>0.65949</cdr:y>
    </cdr:to>
    <cdr:sp macro="" textlink="">
      <cdr:nvSpPr>
        <cdr:cNvPr id="3" name="角丸四角形 1">
          <a:extLst xmlns:a="http://schemas.openxmlformats.org/drawingml/2006/main">
            <a:ext uri="{FF2B5EF4-FFF2-40B4-BE49-F238E27FC236}">
              <a16:creationId xmlns:a16="http://schemas.microsoft.com/office/drawing/2014/main" id="{6BBDD32B-61CB-6EC7-23F7-56C49E57B830}"/>
            </a:ext>
          </a:extLst>
        </cdr:cNvPr>
        <cdr:cNvSpPr/>
      </cdr:nvSpPr>
      <cdr:spPr>
        <a:xfrm xmlns:a="http://schemas.openxmlformats.org/drawingml/2006/main">
          <a:off x="702886" y="5030924"/>
          <a:ext cx="1001060" cy="361249"/>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0.16099</cdr:x>
      <cdr:y>0.66881</cdr:y>
    </cdr:from>
    <cdr:to>
      <cdr:x>0.30136</cdr:x>
      <cdr:y>0.71527</cdr:y>
    </cdr:to>
    <cdr:sp macro="" textlink="">
      <cdr:nvSpPr>
        <cdr:cNvPr id="4" name="角丸四角形 1">
          <a:extLst xmlns:a="http://schemas.openxmlformats.org/drawingml/2006/main">
            <a:ext uri="{FF2B5EF4-FFF2-40B4-BE49-F238E27FC236}">
              <a16:creationId xmlns:a16="http://schemas.microsoft.com/office/drawing/2014/main" id="{6BBDD32B-61CB-6EC7-23F7-56C49E57B830}"/>
            </a:ext>
          </a:extLst>
        </cdr:cNvPr>
        <cdr:cNvSpPr/>
      </cdr:nvSpPr>
      <cdr:spPr>
        <a:xfrm xmlns:a="http://schemas.openxmlformats.org/drawingml/2006/main">
          <a:off x="990918" y="5468433"/>
          <a:ext cx="864049" cy="37987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0.30137</cdr:x>
      <cdr:y>0.96923</cdr:y>
    </cdr:from>
    <cdr:to>
      <cdr:x>0.7189</cdr:x>
      <cdr:y>0.99423</cdr:y>
    </cdr:to>
    <cdr:grpSp>
      <cdr:nvGrpSpPr>
        <cdr:cNvPr id="5" name="グループ化 4">
          <a:extLst xmlns:a="http://schemas.openxmlformats.org/drawingml/2006/main">
            <a:ext uri="{FF2B5EF4-FFF2-40B4-BE49-F238E27FC236}">
              <a16:creationId xmlns:a16="http://schemas.microsoft.com/office/drawing/2014/main" id="{B8EBB8C5-C0A9-4AED-8338-5A76430A0BED}"/>
            </a:ext>
          </a:extLst>
        </cdr:cNvPr>
        <cdr:cNvGrpSpPr/>
      </cdr:nvGrpSpPr>
      <cdr:grpSpPr>
        <a:xfrm xmlns:a="http://schemas.openxmlformats.org/drawingml/2006/main">
          <a:off x="1639846" y="7924728"/>
          <a:ext cx="2271909" cy="204408"/>
          <a:chOff x="1855014" y="7914906"/>
          <a:chExt cx="2570020" cy="204343"/>
        </a:xfrm>
      </cdr:grpSpPr>
      <cdr:sp macro="" textlink="">
        <cdr:nvSpPr>
          <cdr:cNvPr id="6" name="テキスト ボックス 1">
            <a:extLst xmlns:a="http://schemas.openxmlformats.org/drawingml/2006/main">
              <a:ext uri="{FF2B5EF4-FFF2-40B4-BE49-F238E27FC236}">
                <a16:creationId xmlns:a16="http://schemas.microsoft.com/office/drawing/2014/main" id="{1E37D304-52FB-44FF-AE2C-C271B33F71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6C4E798B-075C-4CF2-AC5A-50EC9FFACAB3}"/>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317531FF-346A-41F9-85BD-AF29D672A9D9}"/>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1D76B3C1-0934-4D26-B8C2-11C92F931FF7}"/>
              </a:ext>
            </a:extLst>
          </cdr:cNvPr>
          <cdr:cNvSpPr txBox="1"/>
        </cdr:nvSpPr>
        <cdr:spPr>
          <a:xfrm xmlns:a="http://schemas.openxmlformats.org/drawingml/2006/main">
            <a:off x="3871238" y="7914906"/>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72.xml><?xml version="1.0" encoding="utf-8"?>
<c:userShapes xmlns:c="http://schemas.openxmlformats.org/drawingml/2006/chart">
  <cdr:relSizeAnchor xmlns:cdr="http://schemas.openxmlformats.org/drawingml/2006/chartDrawing">
    <cdr:from>
      <cdr:x>0.11211</cdr:x>
      <cdr:y>0.70075</cdr:y>
    </cdr:from>
    <cdr:to>
      <cdr:x>0.27295</cdr:x>
      <cdr:y>0.74135</cdr:y>
    </cdr:to>
    <cdr:sp macro="" textlink="">
      <cdr:nvSpPr>
        <cdr:cNvPr id="2" name="角丸四角形 19">
          <a:extLst xmlns:a="http://schemas.openxmlformats.org/drawingml/2006/main">
            <a:ext uri="{FF2B5EF4-FFF2-40B4-BE49-F238E27FC236}">
              <a16:creationId xmlns:a16="http://schemas.microsoft.com/office/drawing/2014/main" id="{6529F761-10FC-46B6-BA48-F0E0D815AE86}"/>
            </a:ext>
          </a:extLst>
        </cdr:cNvPr>
        <cdr:cNvSpPr/>
      </cdr:nvSpPr>
      <cdr:spPr>
        <a:xfrm xmlns:a="http://schemas.openxmlformats.org/drawingml/2006/main">
          <a:off x="710190" y="5786868"/>
          <a:ext cx="1018922" cy="335279"/>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0.12623</cdr:x>
      <cdr:y>0.44371</cdr:y>
    </cdr:from>
    <cdr:to>
      <cdr:x>0.27969</cdr:x>
      <cdr:y>0.48263</cdr:y>
    </cdr:to>
    <cdr:sp macro="" textlink="">
      <cdr:nvSpPr>
        <cdr:cNvPr id="3" name="角丸四角形 19">
          <a:extLst xmlns:a="http://schemas.openxmlformats.org/drawingml/2006/main">
            <a:ext uri="{FF2B5EF4-FFF2-40B4-BE49-F238E27FC236}">
              <a16:creationId xmlns:a16="http://schemas.microsoft.com/office/drawing/2014/main" id="{A3D16494-14B1-485F-AC97-007BAB0EE9DA}"/>
            </a:ext>
          </a:extLst>
        </cdr:cNvPr>
        <cdr:cNvSpPr/>
      </cdr:nvSpPr>
      <cdr:spPr>
        <a:xfrm xmlns:a="http://schemas.openxmlformats.org/drawingml/2006/main">
          <a:off x="790526" y="3664215"/>
          <a:ext cx="961090" cy="32140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0.28859</cdr:x>
      <cdr:y>0.98031</cdr:y>
    </cdr:from>
    <cdr:to>
      <cdr:x>0.73504</cdr:x>
      <cdr:y>0.99735</cdr:y>
    </cdr:to>
    <cdr:grpSp>
      <cdr:nvGrpSpPr>
        <cdr:cNvPr id="4" name="グループ化 3">
          <a:extLst xmlns:a="http://schemas.openxmlformats.org/drawingml/2006/main">
            <a:ext uri="{FF2B5EF4-FFF2-40B4-BE49-F238E27FC236}">
              <a16:creationId xmlns:a16="http://schemas.microsoft.com/office/drawing/2014/main" id="{3A7D32FF-8D97-4ACD-90FE-D12B37D770CF}"/>
            </a:ext>
          </a:extLst>
        </cdr:cNvPr>
        <cdr:cNvGrpSpPr/>
      </cdr:nvGrpSpPr>
      <cdr:grpSpPr>
        <a:xfrm xmlns:a="http://schemas.openxmlformats.org/drawingml/2006/main">
          <a:off x="1828220" y="8095494"/>
          <a:ext cx="2828264" cy="140718"/>
          <a:chOff x="1855014" y="7921528"/>
          <a:chExt cx="2570020" cy="198425"/>
        </a:xfrm>
      </cdr:grpSpPr>
      <cdr:sp macro="" textlink="">
        <cdr:nvSpPr>
          <cdr:cNvPr id="5" name="テキスト ボックス 1">
            <a:extLst xmlns:a="http://schemas.openxmlformats.org/drawingml/2006/main">
              <a:ext uri="{FF2B5EF4-FFF2-40B4-BE49-F238E27FC236}">
                <a16:creationId xmlns:a16="http://schemas.microsoft.com/office/drawing/2014/main" id="{6261F04C-2FAF-4738-88CE-998ACC6E9113}"/>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16673</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73EC04EB-D6AF-4C98-9046-B15DFD60CA83}"/>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9737</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8EDFB742-5D68-49E8-8DCE-E8D719032A7A}"/>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1758</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2212FED5-872F-4F44-AD9F-2DCD7442D60B}"/>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4867</a:t>
            </a:r>
            <a:r>
              <a:rPr lang="ja-JP" altLang="en-US" sz="700" dirty="0"/>
              <a:t>）</a:t>
            </a:r>
          </a:p>
        </cdr:txBody>
      </cdr:sp>
    </cdr:grpSp>
  </cdr:relSizeAnchor>
</c:userShapes>
</file>

<file path=ppt/drawings/drawing73.xml><?xml version="1.0" encoding="utf-8"?>
<c:userShapes xmlns:c="http://schemas.openxmlformats.org/drawingml/2006/chart">
  <cdr:relSizeAnchor xmlns:cdr="http://schemas.openxmlformats.org/drawingml/2006/chartDrawing">
    <cdr:from>
      <cdr:x>0.11509</cdr:x>
      <cdr:y>0.03844</cdr:y>
    </cdr:from>
    <cdr:to>
      <cdr:x>0.27874</cdr:x>
      <cdr:y>0.07736</cdr:y>
    </cdr:to>
    <cdr:sp macro="" textlink="">
      <cdr:nvSpPr>
        <cdr:cNvPr id="2" name="角丸四角形 18">
          <a:extLst xmlns:a="http://schemas.openxmlformats.org/drawingml/2006/main">
            <a:ext uri="{FF2B5EF4-FFF2-40B4-BE49-F238E27FC236}">
              <a16:creationId xmlns:a16="http://schemas.microsoft.com/office/drawing/2014/main" id="{C7D4C691-B116-288E-EE69-D2D3B1613DDC}"/>
            </a:ext>
          </a:extLst>
        </cdr:cNvPr>
        <cdr:cNvSpPr/>
      </cdr:nvSpPr>
      <cdr:spPr>
        <a:xfrm xmlns:a="http://schemas.openxmlformats.org/drawingml/2006/main">
          <a:off x="708958" y="317441"/>
          <a:ext cx="1008113" cy="32138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0.0947</cdr:x>
      <cdr:y>0.19404</cdr:y>
    </cdr:from>
    <cdr:to>
      <cdr:x>0.27576</cdr:x>
      <cdr:y>0.23296</cdr:y>
    </cdr:to>
    <cdr:sp macro="" textlink="">
      <cdr:nvSpPr>
        <cdr:cNvPr id="3" name="角丸四角形 19">
          <a:extLst xmlns:a="http://schemas.openxmlformats.org/drawingml/2006/main">
            <a:ext uri="{FF2B5EF4-FFF2-40B4-BE49-F238E27FC236}">
              <a16:creationId xmlns:a16="http://schemas.microsoft.com/office/drawing/2014/main" id="{42F2EB42-CF11-99A1-BD3A-54B70F784AFD}"/>
            </a:ext>
          </a:extLst>
        </cdr:cNvPr>
        <cdr:cNvSpPr/>
      </cdr:nvSpPr>
      <cdr:spPr>
        <a:xfrm xmlns:a="http://schemas.openxmlformats.org/drawingml/2006/main">
          <a:off x="564942" y="1602394"/>
          <a:ext cx="1080120" cy="32140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0.11509</cdr:x>
      <cdr:y>0.14192</cdr:y>
    </cdr:from>
    <cdr:to>
      <cdr:x>0.27874</cdr:x>
      <cdr:y>0.18084</cdr:y>
    </cdr:to>
    <cdr:sp macro="" textlink="">
      <cdr:nvSpPr>
        <cdr:cNvPr id="4" name="角丸四角形 20">
          <a:extLst xmlns:a="http://schemas.openxmlformats.org/drawingml/2006/main">
            <a:ext uri="{FF2B5EF4-FFF2-40B4-BE49-F238E27FC236}">
              <a16:creationId xmlns:a16="http://schemas.microsoft.com/office/drawing/2014/main" id="{0300ABBA-7200-46A9-E102-E301BC06BF1F}"/>
            </a:ext>
          </a:extLst>
        </cdr:cNvPr>
        <cdr:cNvSpPr/>
      </cdr:nvSpPr>
      <cdr:spPr>
        <a:xfrm xmlns:a="http://schemas.openxmlformats.org/drawingml/2006/main">
          <a:off x="708958" y="1171990"/>
          <a:ext cx="1008113" cy="321370"/>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0.29975</cdr:x>
      <cdr:y>0.97164</cdr:y>
    </cdr:from>
    <cdr:to>
      <cdr:x>0.71696</cdr:x>
      <cdr:y>0.99567</cdr:y>
    </cdr:to>
    <cdr:grpSp>
      <cdr:nvGrpSpPr>
        <cdr:cNvPr id="5" name="グループ化 4">
          <a:extLst xmlns:a="http://schemas.openxmlformats.org/drawingml/2006/main">
            <a:ext uri="{FF2B5EF4-FFF2-40B4-BE49-F238E27FC236}">
              <a16:creationId xmlns:a16="http://schemas.microsoft.com/office/drawing/2014/main" id="{B8EBB8C5-C0A9-4AED-8338-5A76430A0BED}"/>
            </a:ext>
          </a:extLst>
        </cdr:cNvPr>
        <cdr:cNvGrpSpPr/>
      </cdr:nvGrpSpPr>
      <cdr:grpSpPr>
        <a:xfrm xmlns:a="http://schemas.openxmlformats.org/drawingml/2006/main">
          <a:off x="1745002" y="8023896"/>
          <a:ext cx="2428799" cy="198442"/>
          <a:chOff x="1855014" y="7921528"/>
          <a:chExt cx="2570020" cy="198425"/>
        </a:xfrm>
      </cdr:grpSpPr>
      <cdr:sp macro="" textlink="">
        <cdr:nvSpPr>
          <cdr:cNvPr id="6" name="テキスト ボックス 1">
            <a:extLst xmlns:a="http://schemas.openxmlformats.org/drawingml/2006/main">
              <a:ext uri="{FF2B5EF4-FFF2-40B4-BE49-F238E27FC236}">
                <a16:creationId xmlns:a16="http://schemas.microsoft.com/office/drawing/2014/main" id="{1E37D304-52FB-44FF-AE2C-C271B33F71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20570</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6C4E798B-075C-4CF2-AC5A-50EC9FFACAB3}"/>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12057</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317531FF-346A-41F9-85BD-AF29D672A9D9}"/>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2245</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1D76B3C1-0934-4D26-B8C2-11C92F931FF7}"/>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6124</a:t>
            </a:r>
            <a:r>
              <a:rPr lang="ja-JP" altLang="en-US" sz="700" dirty="0"/>
              <a:t>）</a:t>
            </a:r>
          </a:p>
        </cdr:txBody>
      </cdr:sp>
    </cdr:grpSp>
  </cdr:relSizeAnchor>
</c:userShapes>
</file>

<file path=ppt/drawings/drawing74.xml><?xml version="1.0" encoding="utf-8"?>
<c:userShapes xmlns:c="http://schemas.openxmlformats.org/drawingml/2006/chart">
  <cdr:relSizeAnchor xmlns:cdr="http://schemas.openxmlformats.org/drawingml/2006/chartDrawing">
    <cdr:from>
      <cdr:x>0.00953</cdr:x>
      <cdr:y>0.24988</cdr:y>
    </cdr:from>
    <cdr:to>
      <cdr:x>0.09642</cdr:x>
      <cdr:y>0.29819</cdr:y>
    </cdr:to>
    <cdr:sp macro="" textlink="">
      <cdr:nvSpPr>
        <cdr:cNvPr id="2"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0737" y="1006036"/>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relSizeAnchor>
  <cdr:relSizeAnchor xmlns:cdr="http://schemas.openxmlformats.org/drawingml/2006/chartDrawing">
    <cdr:from>
      <cdr:x>0.01745</cdr:x>
      <cdr:y>0.41923</cdr:y>
    </cdr:from>
    <cdr:to>
      <cdr:x>0.10434</cdr:x>
      <cdr:y>0.46754</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11241" y="168784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relSizeAnchor>
  <cdr:relSizeAnchor xmlns:cdr="http://schemas.openxmlformats.org/drawingml/2006/chartDrawing">
    <cdr:from>
      <cdr:x>0.01745</cdr:x>
      <cdr:y>0.58378</cdr:y>
    </cdr:from>
    <cdr:to>
      <cdr:x>0.10434</cdr:x>
      <cdr:y>0.63209</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11241" y="2350325"/>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relSizeAnchor>
  <cdr:relSizeAnchor xmlns:cdr="http://schemas.openxmlformats.org/drawingml/2006/chartDrawing">
    <cdr:from>
      <cdr:x>0.01746</cdr:x>
      <cdr:y>0.72531</cdr:y>
    </cdr:from>
    <cdr:to>
      <cdr:x>0.10434</cdr:x>
      <cdr:y>0.77362</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11282" y="2920157"/>
          <a:ext cx="553755" cy="1944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relSizeAnchor>
</c:userShapes>
</file>

<file path=ppt/drawings/drawing75.xml><?xml version="1.0" encoding="utf-8"?>
<c:userShapes xmlns:c="http://schemas.openxmlformats.org/drawingml/2006/chart">
  <cdr:relSizeAnchor xmlns:cdr="http://schemas.openxmlformats.org/drawingml/2006/chartDrawing">
    <cdr:from>
      <cdr:x>0.0146</cdr:x>
      <cdr:y>0.24085</cdr:y>
    </cdr:from>
    <cdr:to>
      <cdr:x>0.10654</cdr:x>
      <cdr:y>0.28916</cdr:y>
    </cdr:to>
    <cdr:sp macro="" textlink="">
      <cdr:nvSpPr>
        <cdr:cNvPr id="2"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87932" y="969685"/>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relSizeAnchor>
  <cdr:relSizeAnchor xmlns:cdr="http://schemas.openxmlformats.org/drawingml/2006/chartDrawing">
    <cdr:from>
      <cdr:x>0.01973</cdr:x>
      <cdr:y>0.41152</cdr:y>
    </cdr:from>
    <cdr:to>
      <cdr:x>0.11167</cdr:x>
      <cdr:y>0.45983</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18824" y="1656825"/>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relSizeAnchor>
  <cdr:relSizeAnchor xmlns:cdr="http://schemas.openxmlformats.org/drawingml/2006/chartDrawing">
    <cdr:from>
      <cdr:x>0.023</cdr:x>
      <cdr:y>0.57205</cdr:y>
    </cdr:from>
    <cdr:to>
      <cdr:x>0.11494</cdr:x>
      <cdr:y>0.62036</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38537" y="2303119"/>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relSizeAnchor>
  <cdr:relSizeAnchor xmlns:cdr="http://schemas.openxmlformats.org/drawingml/2006/chartDrawing">
    <cdr:from>
      <cdr:x>0.01973</cdr:x>
      <cdr:y>0.7329</cdr:y>
    </cdr:from>
    <cdr:to>
      <cdr:x>0.11167</cdr:x>
      <cdr:y>0.78121</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18824" y="2950711"/>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relSizeAnchor>
</c:userShapes>
</file>

<file path=ppt/drawings/drawing76.xml><?xml version="1.0" encoding="utf-8"?>
<c:userShapes xmlns:c="http://schemas.openxmlformats.org/drawingml/2006/chart">
  <cdr:relSizeAnchor xmlns:cdr="http://schemas.openxmlformats.org/drawingml/2006/chartDrawing">
    <cdr:from>
      <cdr:x>0.00981</cdr:x>
      <cdr:y>0.26645</cdr:y>
    </cdr:from>
    <cdr:to>
      <cdr:x>0.09901</cdr:x>
      <cdr:y>0.31786</cdr:y>
    </cdr:to>
    <cdr:sp macro="" textlink="">
      <cdr:nvSpPr>
        <cdr:cNvPr id="2"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0884" y="1008112"/>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relSizeAnchor>
  <cdr:relSizeAnchor xmlns:cdr="http://schemas.openxmlformats.org/drawingml/2006/chartDrawing">
    <cdr:from>
      <cdr:x>0.00855</cdr:x>
      <cdr:y>0.42169</cdr:y>
    </cdr:from>
    <cdr:to>
      <cdr:x>0.09775</cdr:x>
      <cdr:y>0.4731</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53086" y="1595431"/>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relSizeAnchor>
  <cdr:relSizeAnchor xmlns:cdr="http://schemas.openxmlformats.org/drawingml/2006/chartDrawing">
    <cdr:from>
      <cdr:x>0.01206</cdr:x>
      <cdr:y>0.59001</cdr:y>
    </cdr:from>
    <cdr:to>
      <cdr:x>0.10127</cdr:x>
      <cdr:y>0.64141</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74884" y="223224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relSizeAnchor>
  <cdr:relSizeAnchor xmlns:cdr="http://schemas.openxmlformats.org/drawingml/2006/chartDrawing">
    <cdr:from>
      <cdr:x>0.01172</cdr:x>
      <cdr:y>0.74227</cdr:y>
    </cdr:from>
    <cdr:to>
      <cdr:x>0.10093</cdr:x>
      <cdr:y>0.79367</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72787" y="2808312"/>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relSizeAnchor>
  <cdr:relSizeAnchor xmlns:cdr="http://schemas.openxmlformats.org/drawingml/2006/chartDrawing">
    <cdr:from>
      <cdr:x>0.00084</cdr:x>
      <cdr:y>0.02128</cdr:y>
    </cdr:from>
    <cdr:to>
      <cdr:x>0.06725</cdr:x>
      <cdr:y>0.09449</cdr:y>
    </cdr:to>
    <cdr:sp macro="" textlink="">
      <cdr:nvSpPr>
        <cdr:cNvPr id="6" name="テキスト ボックス 5">
          <a:extLst xmlns:a="http://schemas.openxmlformats.org/drawingml/2006/main">
            <a:ext uri="{FF2B5EF4-FFF2-40B4-BE49-F238E27FC236}">
              <a16:creationId xmlns:a16="http://schemas.microsoft.com/office/drawing/2014/main" id="{8F0AD79F-14C7-E42D-D691-4BD2886FE020}"/>
            </a:ext>
          </a:extLst>
        </cdr:cNvPr>
        <cdr:cNvSpPr txBox="1"/>
      </cdr:nvSpPr>
      <cdr:spPr>
        <a:xfrm xmlns:a="http://schemas.openxmlformats.org/drawingml/2006/main">
          <a:off x="5234" y="80516"/>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77.xml><?xml version="1.0" encoding="utf-8"?>
<c:userShapes xmlns:c="http://schemas.openxmlformats.org/drawingml/2006/chart">
  <cdr:relSizeAnchor xmlns:cdr="http://schemas.openxmlformats.org/drawingml/2006/chartDrawing">
    <cdr:from>
      <cdr:x>0.01308</cdr:x>
      <cdr:y>0.2536</cdr:y>
    </cdr:from>
    <cdr:to>
      <cdr:x>0.10503</cdr:x>
      <cdr:y>0.30501</cdr:y>
    </cdr:to>
    <cdr:sp macro="" textlink="">
      <cdr:nvSpPr>
        <cdr:cNvPr id="2"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78793" y="959476"/>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15740</a:t>
          </a:r>
          <a:r>
            <a:rPr lang="ja-JP" altLang="en-US" sz="700" dirty="0"/>
            <a:t>）</a:t>
          </a:r>
        </a:p>
      </cdr:txBody>
    </cdr:sp>
  </cdr:relSizeAnchor>
  <cdr:relSizeAnchor xmlns:cdr="http://schemas.openxmlformats.org/drawingml/2006/chartDrawing">
    <cdr:from>
      <cdr:x>0.0217</cdr:x>
      <cdr:y>0.41878</cdr:y>
    </cdr:from>
    <cdr:to>
      <cdr:x>0.11365</cdr:x>
      <cdr:y>0.47019</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30712" y="158444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9186</a:t>
          </a:r>
          <a:r>
            <a:rPr lang="ja-JP" altLang="en-US" sz="700" dirty="0"/>
            <a:t>）</a:t>
          </a:r>
        </a:p>
      </cdr:txBody>
    </cdr:sp>
  </cdr:relSizeAnchor>
  <cdr:relSizeAnchor xmlns:cdr="http://schemas.openxmlformats.org/drawingml/2006/chartDrawing">
    <cdr:from>
      <cdr:x>0.02044</cdr:x>
      <cdr:y>0.57097</cdr:y>
    </cdr:from>
    <cdr:to>
      <cdr:x>0.11238</cdr:x>
      <cdr:y>0.62238</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23092" y="2160240"/>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1638</a:t>
          </a:r>
          <a:r>
            <a:rPr lang="ja-JP" altLang="en-US" sz="700" dirty="0"/>
            <a:t>）</a:t>
          </a:r>
        </a:p>
      </cdr:txBody>
    </cdr:sp>
  </cdr:relSizeAnchor>
  <cdr:relSizeAnchor xmlns:cdr="http://schemas.openxmlformats.org/drawingml/2006/chartDrawing">
    <cdr:from>
      <cdr:x>0.02175</cdr:x>
      <cdr:y>0.74054</cdr:y>
    </cdr:from>
    <cdr:to>
      <cdr:x>0.11369</cdr:x>
      <cdr:y>0.79195</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30988" y="280178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4557</a:t>
          </a:r>
          <a:r>
            <a:rPr lang="ja-JP" altLang="en-US" sz="700" dirty="0"/>
            <a:t>）</a:t>
          </a:r>
        </a:p>
      </cdr:txBody>
    </cdr:sp>
  </cdr:relSizeAnchor>
  <cdr:relSizeAnchor xmlns:cdr="http://schemas.openxmlformats.org/drawingml/2006/chartDrawing">
    <cdr:from>
      <cdr:x>0.01979</cdr:x>
      <cdr:y>0.01388</cdr:y>
    </cdr:from>
    <cdr:to>
      <cdr:x>0.08824</cdr:x>
      <cdr:y>0.0871</cdr:y>
    </cdr:to>
    <cdr:sp macro="" textlink="">
      <cdr:nvSpPr>
        <cdr:cNvPr id="6" name="テキスト ボックス 5">
          <a:extLst xmlns:a="http://schemas.openxmlformats.org/drawingml/2006/main">
            <a:ext uri="{FF2B5EF4-FFF2-40B4-BE49-F238E27FC236}">
              <a16:creationId xmlns:a16="http://schemas.microsoft.com/office/drawing/2014/main" id="{8F0AD79F-14C7-E42D-D691-4BD2886FE020}"/>
            </a:ext>
          </a:extLst>
        </cdr:cNvPr>
        <cdr:cNvSpPr txBox="1"/>
      </cdr:nvSpPr>
      <cdr:spPr>
        <a:xfrm xmlns:a="http://schemas.openxmlformats.org/drawingml/2006/main">
          <a:off x="119212" y="52529"/>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0.11773</cdr:x>
      <cdr:y>0.16921</cdr:y>
    </cdr:from>
    <cdr:to>
      <cdr:x>0.17609</cdr:x>
      <cdr:y>0.81215</cdr:y>
    </cdr:to>
    <cdr:sp macro="" textlink="">
      <cdr:nvSpPr>
        <cdr:cNvPr id="7" name="角丸四角形 18">
          <a:extLst xmlns:a="http://schemas.openxmlformats.org/drawingml/2006/main">
            <a:ext uri="{FF2B5EF4-FFF2-40B4-BE49-F238E27FC236}">
              <a16:creationId xmlns:a16="http://schemas.microsoft.com/office/drawing/2014/main" id="{BF9FA386-26F8-4C8F-8B7E-33419125372A}"/>
            </a:ext>
          </a:extLst>
        </cdr:cNvPr>
        <cdr:cNvSpPr/>
      </cdr:nvSpPr>
      <cdr:spPr>
        <a:xfrm xmlns:a="http://schemas.openxmlformats.org/drawingml/2006/main">
          <a:off x="709093" y="640191"/>
          <a:ext cx="351508" cy="243251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0.10746</cdr:x>
      <cdr:y>0.83126</cdr:y>
    </cdr:from>
    <cdr:to>
      <cdr:x>0.31376</cdr:x>
      <cdr:y>0.89601</cdr:y>
    </cdr:to>
    <cdr:sp macro="" textlink="">
      <cdr:nvSpPr>
        <cdr:cNvPr id="8" name="角丸四角形 18">
          <a:extLst xmlns:a="http://schemas.openxmlformats.org/drawingml/2006/main">
            <a:ext uri="{FF2B5EF4-FFF2-40B4-BE49-F238E27FC236}">
              <a16:creationId xmlns:a16="http://schemas.microsoft.com/office/drawing/2014/main" id="{25408B0F-F2DB-463A-B90C-A33E13808A53}"/>
            </a:ext>
          </a:extLst>
        </cdr:cNvPr>
        <cdr:cNvSpPr/>
      </cdr:nvSpPr>
      <cdr:spPr>
        <a:xfrm xmlns:a="http://schemas.openxmlformats.org/drawingml/2006/main">
          <a:off x="647280" y="3145031"/>
          <a:ext cx="1242548" cy="24497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78.xml><?xml version="1.0" encoding="utf-8"?>
<c:userShapes xmlns:c="http://schemas.openxmlformats.org/drawingml/2006/chart">
  <cdr:relSizeAnchor xmlns:cdr="http://schemas.openxmlformats.org/drawingml/2006/chartDrawing">
    <cdr:from>
      <cdr:x>0</cdr:x>
      <cdr:y>0.02031</cdr:y>
    </cdr:from>
    <cdr:to>
      <cdr:x>0.03344</cdr:x>
      <cdr:y>0.1127</cdr:y>
    </cdr:to>
    <cdr:sp macro="" textlink="">
      <cdr:nvSpPr>
        <cdr:cNvPr id="2"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0" y="60894"/>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79.xml><?xml version="1.0" encoding="utf-8"?>
<c:userShapes xmlns:c="http://schemas.openxmlformats.org/drawingml/2006/chart">
  <cdr:relSizeAnchor xmlns:cdr="http://schemas.openxmlformats.org/drawingml/2006/chartDrawing">
    <cdr:from>
      <cdr:x>0</cdr:x>
      <cdr:y>0.44566</cdr:y>
    </cdr:from>
    <cdr:to>
      <cdr:x>0.70642</cdr:x>
      <cdr:y>0.81428</cdr:y>
    </cdr:to>
    <cdr:sp macro="" textlink="">
      <cdr:nvSpPr>
        <cdr:cNvPr id="2" name="角丸四角形 18">
          <a:extLst xmlns:a="http://schemas.openxmlformats.org/drawingml/2006/main">
            <a:ext uri="{FF2B5EF4-FFF2-40B4-BE49-F238E27FC236}">
              <a16:creationId xmlns:a16="http://schemas.microsoft.com/office/drawing/2014/main" id="{9C3DD6A3-336B-4BC5-BCE3-AFAAF2595539}"/>
            </a:ext>
          </a:extLst>
        </cdr:cNvPr>
        <cdr:cNvSpPr/>
      </cdr:nvSpPr>
      <cdr:spPr>
        <a:xfrm xmlns:a="http://schemas.openxmlformats.org/drawingml/2006/main">
          <a:off x="0" y="2261440"/>
          <a:ext cx="5544616" cy="1870510"/>
        </a:xfrm>
        <a:prstGeom xmlns:a="http://schemas.openxmlformats.org/drawingml/2006/main" prst="roundRect">
          <a:avLst>
            <a:gd name="adj" fmla="val 10692"/>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0.37615</cdr:x>
      <cdr:y>0.95607</cdr:y>
    </cdr:from>
    <cdr:to>
      <cdr:x>0.4467</cdr:x>
      <cdr:y>0.9944</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2952328" y="4851460"/>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7441</a:t>
          </a:r>
          <a:r>
            <a:rPr lang="ja-JP" altLang="en-US" sz="700" dirty="0"/>
            <a:t>）</a:t>
          </a:r>
        </a:p>
      </cdr:txBody>
    </cdr:sp>
  </cdr:relSizeAnchor>
  <cdr:relSizeAnchor xmlns:cdr="http://schemas.openxmlformats.org/drawingml/2006/chartDrawing">
    <cdr:from>
      <cdr:x>0.53867</cdr:x>
      <cdr:y>0.95457</cdr:y>
    </cdr:from>
    <cdr:to>
      <cdr:x>0.60923</cdr:x>
      <cdr:y>0.9929</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4227948" y="4843840"/>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35330</a:t>
          </a:r>
          <a:r>
            <a:rPr lang="ja-JP" altLang="en-US" sz="7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0.00364</cdr:x>
      <cdr:y>0.19785</cdr:y>
    </cdr:from>
    <cdr:to>
      <cdr:x>0.13424</cdr:x>
      <cdr:y>0.25445</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6356" y="51878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(N=1410)</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0.01015</cdr:x>
      <cdr:y>0.32768</cdr:y>
    </cdr:from>
    <cdr:to>
      <cdr:x>0.14075</cdr:x>
      <cdr:y>0.38428</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45627" y="85921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(N=1918)</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0.01015</cdr:x>
      <cdr:y>0.4476</cdr:y>
    </cdr:from>
    <cdr:to>
      <cdr:x>0.14075</cdr:x>
      <cdr:y>0.50421</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45627" y="117366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(N=655)</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0.00863</cdr:x>
      <cdr:y>0.57342</cdr:y>
    </cdr:from>
    <cdr:to>
      <cdr:x>0.13923</cdr:x>
      <cdr:y>0.63003</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8821" y="150359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(N=3126)</a:t>
          </a:r>
          <a:endParaRPr lang="ja-JP" altLang="en-US" sz="700" dirty="0">
            <a:solidFill>
              <a:schemeClr val="tx1">
                <a:lumMod val="65000"/>
                <a:lumOff val="35000"/>
              </a:schemeClr>
            </a:solidFill>
          </a:endParaRPr>
        </a:p>
      </cdr:txBody>
    </cdr:sp>
  </cdr:relSizeAnchor>
</c:userShapes>
</file>

<file path=ppt/drawings/drawing80.xml><?xml version="1.0" encoding="utf-8"?>
<c:userShapes xmlns:c="http://schemas.openxmlformats.org/drawingml/2006/chart">
  <cdr:relSizeAnchor xmlns:cdr="http://schemas.openxmlformats.org/drawingml/2006/chartDrawing">
    <cdr:from>
      <cdr:x>0.38938</cdr:x>
      <cdr:y>0.95822</cdr:y>
    </cdr:from>
    <cdr:to>
      <cdr:x>0.45744</cdr:x>
      <cdr:y>1</cdr:y>
    </cdr:to>
    <cdr:sp macro="" textlink="">
      <cdr:nvSpPr>
        <cdr:cNvPr id="2"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3168352" y="4461034"/>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0.47788</cdr:x>
      <cdr:y>0.95822</cdr:y>
    </cdr:from>
    <cdr:to>
      <cdr:x>0.54594</cdr:x>
      <cdr:y>1</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3888432" y="4461034"/>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userShapes>
</file>

<file path=ppt/drawings/drawing81.xml><?xml version="1.0" encoding="utf-8"?>
<c:userShapes xmlns:c="http://schemas.openxmlformats.org/drawingml/2006/chart">
  <cdr:relSizeAnchor xmlns:cdr="http://schemas.openxmlformats.org/drawingml/2006/chartDrawing">
    <cdr:from>
      <cdr:x>0.00423</cdr:x>
      <cdr:y>0.01635</cdr:y>
    </cdr:from>
    <cdr:to>
      <cdr:x>0.07194</cdr:x>
      <cdr:y>0.08624</cdr:y>
    </cdr:to>
    <cdr:sp macro="" textlink="">
      <cdr:nvSpPr>
        <cdr:cNvPr id="2"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25757" y="64807"/>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82.xml><?xml version="1.0" encoding="utf-8"?>
<c:userShapes xmlns:c="http://schemas.openxmlformats.org/drawingml/2006/chart">
  <cdr:relSizeAnchor xmlns:cdr="http://schemas.openxmlformats.org/drawingml/2006/chartDrawing">
    <cdr:from>
      <cdr:x>0</cdr:x>
      <cdr:y>0.28821</cdr:y>
    </cdr:from>
    <cdr:to>
      <cdr:x>0.08885</cdr:x>
      <cdr:y>0.33666</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69844" y="1157051"/>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cdr:x>
      <cdr:y>0.56215</cdr:y>
    </cdr:from>
    <cdr:to>
      <cdr:x>0.08885</cdr:x>
      <cdr:y>0.59654</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28792" y="2256786"/>
          <a:ext cx="557444" cy="138071"/>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dr:relSizeAnchor xmlns:cdr="http://schemas.openxmlformats.org/drawingml/2006/chartDrawing">
    <cdr:from>
      <cdr:x>0.01795</cdr:x>
      <cdr:y>0.01426</cdr:y>
    </cdr:from>
    <cdr:to>
      <cdr:x>0.08366</cdr:x>
      <cdr:y>0.08325</cdr:y>
    </cdr:to>
    <cdr:sp macro="" textlink="">
      <cdr:nvSpPr>
        <cdr:cNvPr id="5"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112616" y="57232"/>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0.25547</cdr:x>
      <cdr:y>0.71717</cdr:y>
    </cdr:from>
    <cdr:to>
      <cdr:x>0.65628</cdr:x>
      <cdr:y>0.8174</cdr:y>
    </cdr:to>
    <cdr:sp macro="" textlink="">
      <cdr:nvSpPr>
        <cdr:cNvPr id="6" name="角丸四角形 18">
          <a:extLst xmlns:a="http://schemas.openxmlformats.org/drawingml/2006/main">
            <a:ext uri="{FF2B5EF4-FFF2-40B4-BE49-F238E27FC236}">
              <a16:creationId xmlns:a16="http://schemas.microsoft.com/office/drawing/2014/main" id="{DF1A11A7-8CB4-4229-AEE4-15F4B0F4CE5D}"/>
            </a:ext>
          </a:extLst>
        </cdr:cNvPr>
        <cdr:cNvSpPr/>
      </cdr:nvSpPr>
      <cdr:spPr>
        <a:xfrm xmlns:a="http://schemas.openxmlformats.org/drawingml/2006/main">
          <a:off x="1602809" y="2879125"/>
          <a:ext cx="2514642" cy="402369"/>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83.xml><?xml version="1.0" encoding="utf-8"?>
<c:userShapes xmlns:c="http://schemas.openxmlformats.org/drawingml/2006/chart">
  <cdr:relSizeAnchor xmlns:cdr="http://schemas.openxmlformats.org/drawingml/2006/chartDrawing">
    <cdr:from>
      <cdr:x>0.087</cdr:x>
      <cdr:y>0.20117</cdr:y>
    </cdr:from>
    <cdr:to>
      <cdr:x>0.31497</cdr:x>
      <cdr:y>0.36126</cdr:y>
    </cdr:to>
    <cdr:sp macro="" textlink="">
      <cdr:nvSpPr>
        <cdr:cNvPr id="2"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535756" y="847976"/>
          <a:ext cx="1403754" cy="674787"/>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0.087</cdr:x>
      <cdr:y>0.49053</cdr:y>
    </cdr:from>
    <cdr:to>
      <cdr:x>0.26853</cdr:x>
      <cdr:y>0.64908</cdr:y>
    </cdr:to>
    <cdr:sp macro="" textlink="">
      <cdr:nvSpPr>
        <cdr:cNvPr id="3"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535756" y="2067654"/>
          <a:ext cx="1117788" cy="668317"/>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cdr:x>
      <cdr:y>0.29954</cdr:y>
    </cdr:from>
    <cdr:to>
      <cdr:x>0.08993</cdr:x>
      <cdr:y>0.34568</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71030" y="1262606"/>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cdr:x>
      <cdr:y>0.56842</cdr:y>
    </cdr:from>
    <cdr:to>
      <cdr:x>0.08034</cdr:x>
      <cdr:y>0.61491</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0" y="2395991"/>
          <a:ext cx="494705" cy="195963"/>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dr:relSizeAnchor xmlns:cdr="http://schemas.openxmlformats.org/drawingml/2006/chartDrawing">
    <cdr:from>
      <cdr:x>0.00981</cdr:x>
      <cdr:y>0.00985</cdr:y>
    </cdr:from>
    <cdr:to>
      <cdr:x>0.07676</cdr:x>
      <cdr:y>0.07556</cdr:y>
    </cdr:to>
    <cdr:sp macro="" textlink="">
      <cdr:nvSpPr>
        <cdr:cNvPr id="6"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60397" y="41513"/>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0.25251</cdr:x>
      <cdr:y>0.73306</cdr:y>
    </cdr:from>
    <cdr:to>
      <cdr:x>0.66088</cdr:x>
      <cdr:y>0.82852</cdr:y>
    </cdr:to>
    <cdr:sp macro="" textlink="">
      <cdr:nvSpPr>
        <cdr:cNvPr id="7" name="角丸四角形 18">
          <a:extLst xmlns:a="http://schemas.openxmlformats.org/drawingml/2006/main">
            <a:ext uri="{FF2B5EF4-FFF2-40B4-BE49-F238E27FC236}">
              <a16:creationId xmlns:a16="http://schemas.microsoft.com/office/drawing/2014/main" id="{FEC672C1-4D5C-42BA-ACBD-E962CE931DA2}"/>
            </a:ext>
          </a:extLst>
        </cdr:cNvPr>
        <cdr:cNvSpPr/>
      </cdr:nvSpPr>
      <cdr:spPr>
        <a:xfrm xmlns:a="http://schemas.openxmlformats.org/drawingml/2006/main">
          <a:off x="1554888" y="3089949"/>
          <a:ext cx="2514642" cy="402369"/>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84.xml><?xml version="1.0" encoding="utf-8"?>
<c:userShapes xmlns:c="http://schemas.openxmlformats.org/drawingml/2006/chart">
  <cdr:relSizeAnchor xmlns:cdr="http://schemas.openxmlformats.org/drawingml/2006/chartDrawing">
    <cdr:from>
      <cdr:x>0.09694</cdr:x>
      <cdr:y>0.21798</cdr:y>
    </cdr:from>
    <cdr:to>
      <cdr:x>0.28659</cdr:x>
      <cdr:y>0.35628</cdr:y>
    </cdr:to>
    <cdr:sp macro="" textlink="">
      <cdr:nvSpPr>
        <cdr:cNvPr id="2"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603917" y="912821"/>
          <a:ext cx="1181488" cy="579131"/>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0.09322</cdr:x>
      <cdr:y>0.48376</cdr:y>
    </cdr:from>
    <cdr:to>
      <cdr:x>0.23629</cdr:x>
      <cdr:y>0.63578</cdr:y>
    </cdr:to>
    <cdr:sp macro="" textlink="">
      <cdr:nvSpPr>
        <cdr:cNvPr id="3"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580746" y="2025786"/>
          <a:ext cx="891287" cy="636596"/>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cdr:x>
      <cdr:y>0.29637</cdr:y>
    </cdr:from>
    <cdr:to>
      <cdr:x>0.0889</cdr:x>
      <cdr:y>0.34281</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72947" y="1241066"/>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cdr:x>
      <cdr:y>0.56908</cdr:y>
    </cdr:from>
    <cdr:to>
      <cdr:x>0.0889</cdr:x>
      <cdr:y>0.61553</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72947" y="2383082"/>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dr:relSizeAnchor xmlns:cdr="http://schemas.openxmlformats.org/drawingml/2006/chartDrawing">
    <cdr:from>
      <cdr:x>0.00989</cdr:x>
      <cdr:y>0.00333</cdr:y>
    </cdr:from>
    <cdr:to>
      <cdr:x>0.07607</cdr:x>
      <cdr:y>0.06948</cdr:y>
    </cdr:to>
    <cdr:sp macro="" textlink="">
      <cdr:nvSpPr>
        <cdr:cNvPr id="6"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61602" y="13955"/>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0.25019</cdr:x>
      <cdr:y>0.73275</cdr:y>
    </cdr:from>
    <cdr:to>
      <cdr:x>0.65384</cdr:x>
      <cdr:y>0.82884</cdr:y>
    </cdr:to>
    <cdr:sp macro="" textlink="">
      <cdr:nvSpPr>
        <cdr:cNvPr id="7" name="角丸四角形 18">
          <a:extLst xmlns:a="http://schemas.openxmlformats.org/drawingml/2006/main">
            <a:ext uri="{FF2B5EF4-FFF2-40B4-BE49-F238E27FC236}">
              <a16:creationId xmlns:a16="http://schemas.microsoft.com/office/drawing/2014/main" id="{FEC672C1-4D5C-42BA-ACBD-E962CE931DA2}"/>
            </a:ext>
          </a:extLst>
        </cdr:cNvPr>
        <cdr:cNvSpPr/>
      </cdr:nvSpPr>
      <cdr:spPr>
        <a:xfrm xmlns:a="http://schemas.openxmlformats.org/drawingml/2006/main">
          <a:off x="1558654" y="3068453"/>
          <a:ext cx="2514642" cy="402369"/>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9.xml><?xml version="1.0" encoding="utf-8"?>
<c:userShapes xmlns:c="http://schemas.openxmlformats.org/drawingml/2006/chart">
  <cdr:relSizeAnchor xmlns:cdr="http://schemas.openxmlformats.org/drawingml/2006/chartDrawing">
    <cdr:from>
      <cdr:x>0.28186</cdr:x>
      <cdr:y>0.96695</cdr:y>
    </cdr:from>
    <cdr:to>
      <cdr:x>0.40923</cdr:x>
      <cdr:y>0.99077</cdr:y>
    </cdr:to>
    <cdr:sp macro="" textlink="">
      <cdr:nvSpPr>
        <cdr:cNvPr id="3"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1299296" y="602529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0.39695</cdr:x>
      <cdr:y>0.96759</cdr:y>
    </cdr:from>
    <cdr:to>
      <cdr:x>0.52432</cdr:x>
      <cdr:y>0.99141</cdr:y>
    </cdr:to>
    <cdr:sp macro="" textlink="">
      <cdr:nvSpPr>
        <cdr:cNvPr id="4"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1829827" y="602928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0.51022</cdr:x>
      <cdr:y>0.96807</cdr:y>
    </cdr:from>
    <cdr:to>
      <cdr:x>0.63759</cdr:x>
      <cdr:y>0.99189</cdr:y>
    </cdr:to>
    <cdr:sp macro="" textlink="">
      <cdr:nvSpPr>
        <cdr:cNvPr id="5"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351970" y="603229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0.63126</cdr:x>
      <cdr:y>0.96868</cdr:y>
    </cdr:from>
    <cdr:to>
      <cdr:x>0.75864</cdr:x>
      <cdr:y>0.99251</cdr:y>
    </cdr:to>
    <cdr:sp macro="" textlink="">
      <cdr:nvSpPr>
        <cdr:cNvPr id="6"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909947" y="603610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dr:relSizeAnchor xmlns:cdr="http://schemas.openxmlformats.org/drawingml/2006/chartDrawing">
    <cdr:from>
      <cdr:x>0.57077</cdr:x>
      <cdr:y>0.34009</cdr:y>
    </cdr:from>
    <cdr:to>
      <cdr:x>0.6026</cdr:x>
      <cdr:y>0.35165</cdr:y>
    </cdr:to>
    <cdr:cxnSp macro="">
      <cdr:nvCxnSpPr>
        <cdr:cNvPr id="7" name="直線コネクタ 6">
          <a:extLst xmlns:a="http://schemas.openxmlformats.org/drawingml/2006/main">
            <a:ext uri="{FF2B5EF4-FFF2-40B4-BE49-F238E27FC236}">
              <a16:creationId xmlns:a16="http://schemas.microsoft.com/office/drawing/2014/main" id="{4519A029-F879-43D0-BD96-EB93B65CB7EF}"/>
            </a:ext>
          </a:extLst>
        </cdr:cNvPr>
        <cdr:cNvCxnSpPr/>
      </cdr:nvCxnSpPr>
      <cdr:spPr>
        <a:xfrm xmlns:a="http://schemas.openxmlformats.org/drawingml/2006/main" flipH="1">
          <a:off x="2984897" y="2119180"/>
          <a:ext cx="166445"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0.64391</cdr:x>
      <cdr:y>0.34009</cdr:y>
    </cdr:from>
    <cdr:to>
      <cdr:x>0.67145</cdr:x>
      <cdr:y>0.35165</cdr:y>
    </cdr:to>
    <cdr:cxnSp macro="">
      <cdr:nvCxnSpPr>
        <cdr:cNvPr id="9" name="直線コネクタ 8">
          <a:extLst xmlns:a="http://schemas.openxmlformats.org/drawingml/2006/main">
            <a:ext uri="{FF2B5EF4-FFF2-40B4-BE49-F238E27FC236}">
              <a16:creationId xmlns:a16="http://schemas.microsoft.com/office/drawing/2014/main" id="{D4FA7EF7-1CDD-40E6-96A8-07E0E16D02B3}"/>
            </a:ext>
          </a:extLst>
        </cdr:cNvPr>
        <cdr:cNvCxnSpPr/>
      </cdr:nvCxnSpPr>
      <cdr:spPr>
        <a:xfrm xmlns:a="http://schemas.openxmlformats.org/drawingml/2006/main" flipH="1">
          <a:off x="3367366" y="2119180"/>
          <a:ext cx="144016"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0.74029</cdr:x>
      <cdr:y>0.34009</cdr:y>
    </cdr:from>
    <cdr:to>
      <cdr:x>0.75406</cdr:x>
      <cdr:y>0.3632</cdr:y>
    </cdr:to>
    <cdr:cxnSp macro="">
      <cdr:nvCxnSpPr>
        <cdr:cNvPr id="11" name="直線コネクタ 10">
          <a:extLst xmlns:a="http://schemas.openxmlformats.org/drawingml/2006/main">
            <a:ext uri="{FF2B5EF4-FFF2-40B4-BE49-F238E27FC236}">
              <a16:creationId xmlns:a16="http://schemas.microsoft.com/office/drawing/2014/main" id="{322D9439-E825-4464-9C9B-B08FC1558166}"/>
            </a:ext>
          </a:extLst>
        </cdr:cNvPr>
        <cdr:cNvCxnSpPr/>
      </cdr:nvCxnSpPr>
      <cdr:spPr>
        <a:xfrm xmlns:a="http://schemas.openxmlformats.org/drawingml/2006/main" flipH="1">
          <a:off x="3871423" y="2119180"/>
          <a:ext cx="72007" cy="14401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0.53976</cdr:x>
      <cdr:y>0.28231</cdr:y>
    </cdr:from>
    <cdr:to>
      <cdr:x>0.57077</cdr:x>
      <cdr:y>0.28231</cdr:y>
    </cdr:to>
    <cdr:cxnSp macro="">
      <cdr:nvCxnSpPr>
        <cdr:cNvPr id="13" name="直線コネクタ 12">
          <a:extLst xmlns:a="http://schemas.openxmlformats.org/drawingml/2006/main">
            <a:ext uri="{FF2B5EF4-FFF2-40B4-BE49-F238E27FC236}">
              <a16:creationId xmlns:a16="http://schemas.microsoft.com/office/drawing/2014/main" id="{E5D459F5-7CC3-490A-B7CA-B229EEF908F5}"/>
            </a:ext>
          </a:extLst>
        </cdr:cNvPr>
        <cdr:cNvCxnSpPr/>
      </cdr:nvCxnSpPr>
      <cdr:spPr>
        <a:xfrm xmlns:a="http://schemas.openxmlformats.org/drawingml/2006/main" flipH="1">
          <a:off x="2822698" y="1759140"/>
          <a:ext cx="162199"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154F2F2-CBD7-4863-B1F9-C89E71396C5B}" type="datetimeFigureOut">
              <a:rPr kumimoji="1" lang="ja-JP" altLang="en-US" smtClean="0"/>
              <a:t>2024/8/29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B161180-6277-4D1A-93A4-0D0566749F88}" type="slidenum">
              <a:rPr kumimoji="1" lang="ja-JP" altLang="en-US" smtClean="0"/>
              <a:t>‹#›</a:t>
            </a:fld>
            <a:endParaRPr kumimoji="1" lang="ja-JP" altLang="en-US"/>
          </a:p>
        </p:txBody>
      </p:sp>
    </p:spTree>
    <p:extLst>
      <p:ext uri="{BB962C8B-B14F-4D97-AF65-F5344CB8AC3E}">
        <p14:creationId xmlns:p14="http://schemas.microsoft.com/office/powerpoint/2010/main" val="266934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4ABBCE-04FE-4401-8647-0B5EB1B88835}" type="slidenum">
              <a:rPr kumimoji="1" lang="ja-JP" altLang="en-US" smtClean="0"/>
              <a:t>6</a:t>
            </a:fld>
            <a:endParaRPr kumimoji="1" lang="ja-JP" altLang="en-US"/>
          </a:p>
        </p:txBody>
      </p:sp>
    </p:spTree>
    <p:extLst>
      <p:ext uri="{BB962C8B-B14F-4D97-AF65-F5344CB8AC3E}">
        <p14:creationId xmlns:p14="http://schemas.microsoft.com/office/powerpoint/2010/main" val="342862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4ABBCE-04FE-4401-8647-0B5EB1B88835}" type="slidenum">
              <a:rPr kumimoji="1" lang="ja-JP" altLang="en-US" smtClean="0"/>
              <a:t>7</a:t>
            </a:fld>
            <a:endParaRPr kumimoji="1" lang="ja-JP" altLang="en-US"/>
          </a:p>
        </p:txBody>
      </p:sp>
    </p:spTree>
    <p:extLst>
      <p:ext uri="{BB962C8B-B14F-4D97-AF65-F5344CB8AC3E}">
        <p14:creationId xmlns:p14="http://schemas.microsoft.com/office/powerpoint/2010/main" val="342862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7600E712-81E8-4083-A17B-AA8FFB53EE26}" type="datetime1">
              <a:rPr kumimoji="1" lang="ja-JP" altLang="en-US" smtClean="0"/>
              <a:t>2024/8/29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707BEC6-B878-4B75-B756-18C6109DD72B}" type="datetime1">
              <a:rPr kumimoji="1" lang="ja-JP" altLang="en-US" smtClean="0"/>
              <a:t>2024/8/29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6486B73-6A78-4B70-950F-5BF0507E0709}" type="datetime1">
              <a:rPr kumimoji="1" lang="ja-JP" altLang="en-US" smtClean="0"/>
              <a:t>2024/8/29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C1EC84-DCB6-40B2-B04A-9653CFCFB6BE}" type="datetime1">
              <a:rPr kumimoji="1" lang="ja-JP" altLang="en-US" smtClean="0"/>
              <a:t>2024/8/29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76039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3142EC-2C68-423F-98D8-8DD2D355040A}" type="datetime1">
              <a:rPr kumimoji="1" lang="ja-JP" altLang="en-US" smtClean="0"/>
              <a:t>2024/8/29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679244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FF4443-3472-40B0-A894-AC77A00060D0}" type="datetime1">
              <a:rPr kumimoji="1" lang="ja-JP" altLang="en-US" smtClean="0"/>
              <a:t>2024/8/29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290663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01D44FF-073F-4478-A05F-CFC7BA7351CC}" type="datetime1">
              <a:rPr kumimoji="1" lang="ja-JP" altLang="en-US" smtClean="0"/>
              <a:t>2024/8/29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148588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313FF0D-F4EA-4448-A475-4FA8E90BD53C}" type="datetime1">
              <a:rPr kumimoji="1" lang="ja-JP" altLang="en-US" smtClean="0"/>
              <a:t>2024/8/29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12533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720005D-EF26-4DC7-9072-765931B33417}" type="datetime1">
              <a:rPr kumimoji="1" lang="ja-JP" altLang="en-US" smtClean="0"/>
              <a:t>2024/8/29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58652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8C6E68-54AE-418B-A210-221D46BA53A1}" type="datetime1">
              <a:rPr kumimoji="1" lang="ja-JP" altLang="en-US" smtClean="0"/>
              <a:t>2024/8/29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1816567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3E4AC4-F3A5-4482-A264-49B1CB18E8C0}" type="datetime1">
              <a:rPr kumimoji="1" lang="ja-JP" altLang="en-US" smtClean="0"/>
              <a:t>2024/8/29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336173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71AA90-26F3-415C-A899-FA9AC80FBB84}" type="datetime1">
              <a:rPr kumimoji="1" lang="ja-JP" altLang="en-US" smtClean="0"/>
              <a:t>2024/8/29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9464CE-E0AF-4CA6-95B3-C8BF5486848A}" type="datetime1">
              <a:rPr kumimoji="1" lang="ja-JP" altLang="en-US" smtClean="0"/>
              <a:t>2024/8/29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2184435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74D41D-DB45-4C14-BEB7-632DFAB706B5}" type="datetime1">
              <a:rPr kumimoji="1" lang="ja-JP" altLang="en-US" smtClean="0"/>
              <a:t>2024/8/29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794914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BA1BEC-5945-4236-9BDA-C2FE6D4B2D3F}" type="datetime1">
              <a:rPr kumimoji="1" lang="ja-JP" altLang="en-US" smtClean="0"/>
              <a:t>2024/8/29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372872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DA5020AF-37BC-4E24-8161-8A814FCA28D9}" type="datetime1">
              <a:rPr kumimoji="1" lang="ja-JP" altLang="en-US" smtClean="0"/>
              <a:t>2024/8/29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66A5113-6C3E-4C17-9249-CF945A8CD7AD}" type="datetime1">
              <a:rPr kumimoji="1" lang="ja-JP" altLang="en-US" smtClean="0"/>
              <a:t>2024/8/29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F15F40B-21F4-4218-B79C-392FEF303A3D}" type="datetime1">
              <a:rPr kumimoji="1" lang="ja-JP" altLang="en-US" smtClean="0"/>
              <a:t>2024/8/29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EEC196E-E224-4E13-B7A7-987F5CF4C68B}" type="datetime1">
              <a:rPr kumimoji="1" lang="ja-JP" altLang="en-US" smtClean="0"/>
              <a:t>2024/8/29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1EC4A95-22FD-46B4-86E3-DEFCE7A0624F}" type="datetime1">
              <a:rPr kumimoji="1" lang="ja-JP" altLang="en-US" smtClean="0"/>
              <a:t>2024/8/29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7F380ED-F696-4616-91F9-8B2696B2E228}" type="datetime1">
              <a:rPr kumimoji="1" lang="ja-JP" altLang="en-US" smtClean="0"/>
              <a:t>2024/8/29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5E9AD06-CB00-4E42-BDDD-3A19DB6A58F0}" type="datetime1">
              <a:rPr kumimoji="1" lang="ja-JP" altLang="en-US" smtClean="0"/>
              <a:t>2024/8/29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AB87-4D41-4D0F-8672-AE2C4F6D8D27}" type="datetime1">
              <a:rPr kumimoji="1" lang="ja-JP" altLang="en-US" smtClean="0"/>
              <a:t>2024/8/29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fld id="{64CAB34C-AEA8-4224-8B9A-9747B6D1C1BF}" type="datetime1">
              <a:rPr kumimoji="1" lang="ja-JP" altLang="en-US" smtClean="0"/>
              <a:t>2024/8/29</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345271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8.xml"/><Relationship Id="rId5" Type="http://schemas.openxmlformats.org/officeDocument/2006/relationships/chart" Target="../charts/chart28.xml"/><Relationship Id="rId4" Type="http://schemas.openxmlformats.org/officeDocument/2006/relationships/chart" Target="../charts/char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chart" Target="../charts/chart29.xml"/><Relationship Id="rId1" Type="http://schemas.openxmlformats.org/officeDocument/2006/relationships/slideLayout" Target="../slideLayouts/slideLayout18.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7" Type="http://schemas.openxmlformats.org/officeDocument/2006/relationships/chart" Target="../charts/chart40.xml"/><Relationship Id="rId2" Type="http://schemas.openxmlformats.org/officeDocument/2006/relationships/chart" Target="../charts/chart35.xml"/><Relationship Id="rId1" Type="http://schemas.openxmlformats.org/officeDocument/2006/relationships/slideLayout" Target="../slideLayouts/slideLayout18.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8.xml"/><Relationship Id="rId5" Type="http://schemas.openxmlformats.org/officeDocument/2006/relationships/chart" Target="../charts/chart44.xml"/><Relationship Id="rId4" Type="http://schemas.openxmlformats.org/officeDocument/2006/relationships/chart" Target="../charts/char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8.xml"/><Relationship Id="rId5" Type="http://schemas.openxmlformats.org/officeDocument/2006/relationships/chart" Target="../charts/chart48.xml"/><Relationship Id="rId4" Type="http://schemas.openxmlformats.org/officeDocument/2006/relationships/chart" Target="../charts/chart47.xml"/></Relationships>
</file>

<file path=ppt/slides/_rels/slide1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8.xml"/><Relationship Id="rId5" Type="http://schemas.openxmlformats.org/officeDocument/2006/relationships/chart" Target="../charts/chart52.xml"/><Relationship Id="rId4" Type="http://schemas.openxmlformats.org/officeDocument/2006/relationships/chart" Target="../charts/chart51.xml"/></Relationships>
</file>

<file path=ppt/slides/_rels/slide1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2.xml"/><Relationship Id="rId5" Type="http://schemas.openxmlformats.org/officeDocument/2006/relationships/chart" Target="../charts/chart74.xml"/><Relationship Id="rId4" Type="http://schemas.openxmlformats.org/officeDocument/2006/relationships/chart" Target="../charts/chart7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7.xml"/><Relationship Id="rId5" Type="http://schemas.openxmlformats.org/officeDocument/2006/relationships/chart" Target="../charts/chart80.xml"/><Relationship Id="rId4" Type="http://schemas.openxmlformats.org/officeDocument/2006/relationships/chart" Target="../charts/chart79.xml"/></Relationships>
</file>

<file path=ppt/slides/_rels/slide3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7.xml"/><Relationship Id="rId5" Type="http://schemas.openxmlformats.org/officeDocument/2006/relationships/chart" Target="../charts/chart88.xml"/><Relationship Id="rId4" Type="http://schemas.openxmlformats.org/officeDocument/2006/relationships/chart" Target="../charts/chart87.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8.xml"/><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43508" y="1017495"/>
            <a:ext cx="8856984"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令和５年度大阪府</a:t>
            </a:r>
            <a:endParaRPr lang="en-US" altLang="ja-JP" sz="3200" dirty="0"/>
          </a:p>
          <a:p>
            <a:r>
              <a:rPr lang="ja-JP" altLang="en-US" sz="3200" dirty="0">
                <a:solidFill>
                  <a:schemeClr val="tx1"/>
                </a:solidFill>
                <a:latin typeface="ＭＳ ゴシック" panose="020B0609070205080204" pitchFamily="49" charset="-128"/>
                <a:ea typeface="ＭＳ ゴシック" panose="020B0609070205080204" pitchFamily="49" charset="-128"/>
              </a:rPr>
              <a:t>「子どもの生活に関する実態調査」</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r>
              <a:rPr lang="ja-JP" altLang="en-US" sz="3200" dirty="0">
                <a:solidFill>
                  <a:schemeClr val="tx1"/>
                </a:solidFill>
                <a:latin typeface="ＭＳ ゴシック" panose="020B0609070205080204" pitchFamily="49" charset="-128"/>
                <a:ea typeface="ＭＳ ゴシック" panose="020B0609070205080204" pitchFamily="49" charset="-128"/>
              </a:rPr>
              <a:t>クロス集計</a:t>
            </a:r>
            <a:r>
              <a:rPr lang="ja-JP" altLang="en-US" sz="3200" dirty="0"/>
              <a:t>結果について</a:t>
            </a:r>
            <a:endParaRPr lang="en-US" altLang="ja-JP" sz="3200" dirty="0"/>
          </a:p>
        </p:txBody>
      </p:sp>
      <p:sp>
        <p:nvSpPr>
          <p:cNvPr id="5" name="テキスト ボックス 2"/>
          <p:cNvSpPr txBox="1">
            <a:spLocks noChangeArrowheads="1"/>
          </p:cNvSpPr>
          <p:nvPr/>
        </p:nvSpPr>
        <p:spPr bwMode="auto">
          <a:xfrm>
            <a:off x="8062175" y="101600"/>
            <a:ext cx="1028803" cy="519088"/>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資料</a:t>
            </a:r>
            <a:r>
              <a:rPr lang="ja-JP" alt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３</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サブタイトル 2">
            <a:extLst>
              <a:ext uri="{FF2B5EF4-FFF2-40B4-BE49-F238E27FC236}">
                <a16:creationId xmlns:a16="http://schemas.microsoft.com/office/drawing/2014/main" id="{06267077-9B67-4420-8093-8CB34D277B92}"/>
              </a:ext>
            </a:extLst>
          </p:cNvPr>
          <p:cNvSpPr txBox="1">
            <a:spLocks/>
          </p:cNvSpPr>
          <p:nvPr/>
        </p:nvSpPr>
        <p:spPr>
          <a:xfrm>
            <a:off x="827584" y="3032193"/>
            <a:ext cx="7884876" cy="2808312"/>
          </a:xfrm>
          <a:prstGeom prst="rect">
            <a:avLst/>
          </a:prstGeom>
          <a:ln>
            <a:noFill/>
          </a:ln>
        </p:spPr>
        <p:txBody>
          <a:bodyPr vert="horz" lIns="128016" tIns="64008" rIns="128016" bIns="64008"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ＭＳ ゴシック" panose="020B0609070205080204" pitchFamily="49" charset="-128"/>
                <a:ea typeface="ＭＳ ゴシック" panose="020B0609070205080204" pitchFamily="49" charset="-128"/>
              </a:rPr>
              <a:t>大阪府内</a:t>
            </a:r>
            <a:r>
              <a:rPr lang="en-US" altLang="ja-JP" sz="1400" dirty="0">
                <a:solidFill>
                  <a:schemeClr val="tx1"/>
                </a:solidFill>
                <a:latin typeface="ＭＳ ゴシック" panose="020B0609070205080204" pitchFamily="49" charset="-128"/>
                <a:ea typeface="ＭＳ ゴシック" panose="020B0609070205080204" pitchFamily="49" charset="-128"/>
              </a:rPr>
              <a:t>43</a:t>
            </a:r>
            <a:r>
              <a:rPr lang="ja-JP" altLang="en-US" sz="1400" dirty="0">
                <a:solidFill>
                  <a:schemeClr val="tx1"/>
                </a:solidFill>
                <a:latin typeface="ＭＳ ゴシック" panose="020B0609070205080204" pitchFamily="49" charset="-128"/>
                <a:ea typeface="ＭＳ ゴシック" panose="020B0609070205080204" pitchFamily="49" charset="-128"/>
              </a:rPr>
              <a:t>市町村の調査結果について、下記の１～７の分野で抜粋したクロス集計結果の報告</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en-US" altLang="ja-JP" sz="1200" dirty="0">
                <a:solidFill>
                  <a:schemeClr val="tx1"/>
                </a:solidFill>
                <a:latin typeface="ＭＳ ゴシック" panose="020B0609070205080204" pitchFamily="49" charset="-128"/>
                <a:ea typeface="ＭＳ ゴシック" panose="020B0609070205080204" pitchFamily="49" charset="-128"/>
              </a:rPr>
              <a:t>※H28</a:t>
            </a:r>
            <a:r>
              <a:rPr lang="ja-JP" altLang="en-US" sz="1200" dirty="0">
                <a:solidFill>
                  <a:schemeClr val="tx1"/>
                </a:solidFill>
                <a:latin typeface="ＭＳ ゴシック" panose="020B0609070205080204" pitchFamily="49" charset="-128"/>
                <a:ea typeface="ＭＳ ゴシック" panose="020B0609070205080204" pitchFamily="49" charset="-128"/>
              </a:rPr>
              <a:t>データは、平成</a:t>
            </a:r>
            <a:r>
              <a:rPr lang="en-US" altLang="ja-JP" sz="1200" dirty="0">
                <a:solidFill>
                  <a:schemeClr val="tx1"/>
                </a:solidFill>
                <a:latin typeface="ＭＳ ゴシック" panose="020B0609070205080204" pitchFamily="49" charset="-128"/>
                <a:ea typeface="ＭＳ ゴシック" panose="020B0609070205080204" pitchFamily="49" charset="-128"/>
              </a:rPr>
              <a:t>28</a:t>
            </a:r>
            <a:r>
              <a:rPr lang="ja-JP" altLang="en-US" sz="1200" dirty="0">
                <a:solidFill>
                  <a:schemeClr val="tx1"/>
                </a:solidFill>
                <a:latin typeface="ＭＳ ゴシック" panose="020B0609070205080204" pitchFamily="49" charset="-128"/>
                <a:ea typeface="ＭＳ ゴシック" panose="020B0609070205080204" pitchFamily="49" charset="-128"/>
              </a:rPr>
              <a:t>年度実施「子どもの生活に関する実態調査」の大阪府内</a:t>
            </a:r>
            <a:r>
              <a:rPr lang="en-US" altLang="ja-JP" sz="1200" dirty="0">
                <a:solidFill>
                  <a:schemeClr val="tx1"/>
                </a:solidFill>
                <a:latin typeface="ＭＳ ゴシック" panose="020B0609070205080204" pitchFamily="49" charset="-128"/>
                <a:ea typeface="ＭＳ ゴシック" panose="020B0609070205080204" pitchFamily="49" charset="-128"/>
              </a:rPr>
              <a:t>43</a:t>
            </a:r>
            <a:r>
              <a:rPr lang="ja-JP" altLang="en-US" sz="1200" dirty="0">
                <a:solidFill>
                  <a:schemeClr val="tx1"/>
                </a:solidFill>
                <a:latin typeface="ＭＳ ゴシック" panose="020B0609070205080204" pitchFamily="49" charset="-128"/>
                <a:ea typeface="ＭＳ ゴシック" panose="020B0609070205080204" pitchFamily="49" charset="-128"/>
              </a:rPr>
              <a:t>市町村の結果</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１．家計・収入・就業に関すること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２．食事に関すること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３．子どもの教育環境に関すること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４．子どものつながりに関すること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５．親への相談支援に関すること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６．居場所に関すること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７．お世話の状況に関すること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a:t>
            </a:r>
          </a:p>
        </p:txBody>
      </p:sp>
    </p:spTree>
    <p:extLst>
      <p:ext uri="{BB962C8B-B14F-4D97-AF65-F5344CB8AC3E}">
        <p14:creationId xmlns:p14="http://schemas.microsoft.com/office/powerpoint/2010/main" val="12212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F6AE3A-4E74-4F5A-9CEB-B2A88AD30601}"/>
              </a:ext>
            </a:extLst>
          </p:cNvPr>
          <p:cNvSpPr txBox="1"/>
          <p:nvPr/>
        </p:nvSpPr>
        <p:spPr>
          <a:xfrm>
            <a:off x="1511660" y="2353965"/>
            <a:ext cx="6120680" cy="707886"/>
          </a:xfrm>
          <a:prstGeom prst="rect">
            <a:avLst/>
          </a:prstGeom>
          <a:noFill/>
        </p:spPr>
        <p:txBody>
          <a:bodyPr wrap="square" rtlCol="0">
            <a:spAutoFit/>
          </a:bodyPr>
          <a:lstStyle/>
          <a:p>
            <a:pPr algn="ctr"/>
            <a:r>
              <a:rPr kumimoji="1" lang="ja-JP" altLang="en-US" sz="4000" dirty="0"/>
              <a:t>２．食事に関すること</a:t>
            </a:r>
          </a:p>
        </p:txBody>
      </p:sp>
      <p:sp>
        <p:nvSpPr>
          <p:cNvPr id="5" name="スライド番号プレースホルダー 2">
            <a:extLst>
              <a:ext uri="{FF2B5EF4-FFF2-40B4-BE49-F238E27FC236}">
                <a16:creationId xmlns:a16="http://schemas.microsoft.com/office/drawing/2014/main" id="{B0E2707B-B57C-4A2C-8945-A24CD7276476}"/>
              </a:ext>
            </a:extLst>
          </p:cNvPr>
          <p:cNvSpPr>
            <a:spLocks noGrp="1"/>
          </p:cNvSpPr>
          <p:nvPr>
            <p:ph type="sldNum" sz="quarter" idx="12"/>
          </p:nvPr>
        </p:nvSpPr>
        <p:spPr>
          <a:xfrm>
            <a:off x="6856768" y="6492875"/>
            <a:ext cx="2133600" cy="365125"/>
          </a:xfrm>
        </p:spPr>
        <p:txBody>
          <a:bodyPr/>
          <a:lstStyle/>
          <a:p>
            <a:pPr defTabSz="914418"/>
            <a:r>
              <a:rPr lang="en-US" altLang="ja-JP" sz="1714" dirty="0">
                <a:solidFill>
                  <a:prstClr val="black"/>
                </a:solidFill>
                <a:latin typeface="Calibri"/>
                <a:ea typeface="ＭＳ Ｐゴシック" panose="020B0600070205080204" pitchFamily="50" charset="-128"/>
              </a:rPr>
              <a:t>10</a:t>
            </a:r>
            <a:endParaRPr lang="ja-JP" altLang="en-US" sz="1714"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9577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822" y="71064"/>
            <a:ext cx="2571429" cy="26821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２．食事に関すること</a:t>
            </a:r>
          </a:p>
        </p:txBody>
      </p:sp>
      <p:sp>
        <p:nvSpPr>
          <p:cNvPr id="12" name="正方形/長方形 11"/>
          <p:cNvSpPr/>
          <p:nvPr/>
        </p:nvSpPr>
        <p:spPr>
          <a:xfrm>
            <a:off x="128223" y="521246"/>
            <a:ext cx="8839467" cy="604524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3" name="スライド番号プレースホルダー 2"/>
          <p:cNvSpPr>
            <a:spLocks noGrp="1"/>
          </p:cNvSpPr>
          <p:nvPr>
            <p:ph type="sldNum" sz="quarter" idx="12"/>
          </p:nvPr>
        </p:nvSpPr>
        <p:spPr>
          <a:xfrm>
            <a:off x="6950692" y="6499680"/>
            <a:ext cx="2133600" cy="365125"/>
          </a:xfrm>
        </p:spPr>
        <p:txBody>
          <a:bodyPr/>
          <a:lstStyle/>
          <a:p>
            <a:r>
              <a:rPr lang="en-US" altLang="ja-JP" sz="1714" dirty="0">
                <a:solidFill>
                  <a:schemeClr val="tx1"/>
                </a:solidFill>
                <a:latin typeface="+mn-ea"/>
              </a:rPr>
              <a:t>11</a:t>
            </a:r>
            <a:endParaRPr lang="ja-JP" altLang="en-US" sz="1714" dirty="0">
              <a:solidFill>
                <a:schemeClr val="tx1"/>
              </a:solidFill>
              <a:latin typeface="+mn-ea"/>
            </a:endParaRPr>
          </a:p>
        </p:txBody>
      </p:sp>
      <p:sp>
        <p:nvSpPr>
          <p:cNvPr id="21" name="正方形/長方形 20"/>
          <p:cNvSpPr/>
          <p:nvPr/>
        </p:nvSpPr>
        <p:spPr>
          <a:xfrm>
            <a:off x="221430" y="657014"/>
            <a:ext cx="8701139" cy="2514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4" rIns="65306" bIns="32654"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◇おうちの大人のひとと一緒に朝食をほとんど毎日食べると回答した割合が中央値以上、困窮度</a:t>
            </a:r>
            <a:r>
              <a:rPr lang="en-US" altLang="ja-JP" sz="857" dirty="0">
                <a:solidFill>
                  <a:schemeClr val="tx1"/>
                </a:solidFill>
                <a:latin typeface="HG丸ｺﾞｼｯｸM-PRO" panose="020F0600000000000000" pitchFamily="50" charset="-128"/>
                <a:ea typeface="HG丸ｺﾞｼｯｸM-PRO" panose="020F0600000000000000" pitchFamily="50" charset="-128"/>
              </a:rPr>
              <a:t>Ⅲ</a:t>
            </a:r>
            <a:r>
              <a:rPr lang="ja-JP" altLang="en-US" sz="857" dirty="0">
                <a:solidFill>
                  <a:schemeClr val="tx1"/>
                </a:solidFill>
                <a:latin typeface="HG丸ｺﾞｼｯｸM-PRO" panose="020F0600000000000000" pitchFamily="50" charset="-128"/>
                <a:ea typeface="HG丸ｺﾞｼｯｸM-PRO" panose="020F0600000000000000" pitchFamily="50" charset="-128"/>
              </a:rPr>
              <a:t>で約５割、困窮度</a:t>
            </a:r>
            <a:r>
              <a:rPr lang="en-US" altLang="ja-JP" sz="857" dirty="0">
                <a:solidFill>
                  <a:schemeClr val="tx1"/>
                </a:solidFill>
                <a:latin typeface="HG丸ｺﾞｼｯｸM-PRO" panose="020F0600000000000000" pitchFamily="50" charset="-128"/>
                <a:ea typeface="HG丸ｺﾞｼｯｸM-PRO" panose="020F0600000000000000" pitchFamily="50" charset="-128"/>
              </a:rPr>
              <a:t>Ⅰ</a:t>
            </a:r>
            <a:r>
              <a:rPr lang="ja-JP" altLang="en-US" sz="857" dirty="0" err="1">
                <a:solidFill>
                  <a:schemeClr val="tx1"/>
                </a:solidFill>
                <a:latin typeface="HG丸ｺﾞｼｯｸM-PRO" panose="020F0600000000000000" pitchFamily="50" charset="-128"/>
                <a:ea typeface="HG丸ｺﾞｼｯｸM-PRO" panose="020F0600000000000000" pitchFamily="50" charset="-128"/>
              </a:rPr>
              <a:t>及び困窮度</a:t>
            </a:r>
            <a:r>
              <a:rPr lang="en-US" altLang="ja-JP" sz="857" dirty="0">
                <a:solidFill>
                  <a:schemeClr val="tx1"/>
                </a:solidFill>
                <a:latin typeface="HG丸ｺﾞｼｯｸM-PRO" panose="020F0600000000000000" pitchFamily="50" charset="-128"/>
                <a:ea typeface="HG丸ｺﾞｼｯｸM-PRO" panose="020F0600000000000000" pitchFamily="50" charset="-128"/>
              </a:rPr>
              <a:t>Ⅱ</a:t>
            </a:r>
            <a:r>
              <a:rPr lang="ja-JP" altLang="en-US" sz="857" dirty="0">
                <a:solidFill>
                  <a:schemeClr val="tx1"/>
                </a:solidFill>
                <a:latin typeface="HG丸ｺﾞｼｯｸM-PRO" panose="020F0600000000000000" pitchFamily="50" charset="-128"/>
                <a:ea typeface="HG丸ｺﾞｼｯｸM-PRO" panose="020F0600000000000000" pitchFamily="50" charset="-128"/>
              </a:rPr>
              <a:t>で約４割を超えている。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117063" y="884821"/>
            <a:ext cx="757511" cy="2305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5306" tIns="32654" rIns="65306" bIns="32654" rtlCol="0" anchor="ctr"/>
          <a:lstStyle/>
          <a:p>
            <a:r>
              <a:rPr lang="en-US" altLang="ja-JP" sz="1000" dirty="0">
                <a:latin typeface="+mn-ea"/>
              </a:rPr>
              <a:t>【</a:t>
            </a:r>
            <a:r>
              <a:rPr lang="ja-JP" altLang="en-US" sz="1000" dirty="0">
                <a:latin typeface="+mn-ea"/>
              </a:rPr>
              <a:t>朝食</a:t>
            </a:r>
            <a:r>
              <a:rPr lang="en-US" altLang="ja-JP" sz="1000" dirty="0">
                <a:latin typeface="+mn-ea"/>
              </a:rPr>
              <a:t>】</a:t>
            </a:r>
            <a:endParaRPr lang="ja-JP" altLang="en-US" sz="1000" dirty="0">
              <a:latin typeface="+mn-ea"/>
            </a:endParaRPr>
          </a:p>
        </p:txBody>
      </p:sp>
      <p:sp>
        <p:nvSpPr>
          <p:cNvPr id="33" name="正方形/長方形 32"/>
          <p:cNvSpPr/>
          <p:nvPr/>
        </p:nvSpPr>
        <p:spPr>
          <a:xfrm>
            <a:off x="195341" y="3413093"/>
            <a:ext cx="8705229" cy="24174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4" rIns="65306" bIns="32654"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◇「毎日またはほとんど毎日」朝食を食べている割合は中央値以上及び困窮度</a:t>
            </a:r>
            <a:r>
              <a:rPr lang="en-US" altLang="ja-JP" sz="857" dirty="0">
                <a:solidFill>
                  <a:schemeClr val="tx1"/>
                </a:solidFill>
                <a:latin typeface="HG丸ｺﾞｼｯｸM-PRO" panose="020F0600000000000000" pitchFamily="50" charset="-128"/>
                <a:ea typeface="HG丸ｺﾞｼｯｸM-PRO" panose="020F0600000000000000" pitchFamily="50" charset="-128"/>
              </a:rPr>
              <a:t>Ⅲ</a:t>
            </a:r>
            <a:r>
              <a:rPr lang="ja-JP" altLang="en-US" sz="857" dirty="0">
                <a:solidFill>
                  <a:schemeClr val="tx1"/>
                </a:solidFill>
                <a:latin typeface="HG丸ｺﾞｼｯｸM-PRO" panose="020F0600000000000000" pitchFamily="50" charset="-128"/>
                <a:ea typeface="HG丸ｺﾞｼｯｸM-PRO" panose="020F0600000000000000" pitchFamily="50" charset="-128"/>
              </a:rPr>
              <a:t>で約９割、困窮度</a:t>
            </a:r>
            <a:r>
              <a:rPr lang="en-US" altLang="ja-JP" sz="857" dirty="0">
                <a:solidFill>
                  <a:schemeClr val="tx1"/>
                </a:solidFill>
                <a:latin typeface="HG丸ｺﾞｼｯｸM-PRO" panose="020F0600000000000000" pitchFamily="50" charset="-128"/>
                <a:ea typeface="HG丸ｺﾞｼｯｸM-PRO" panose="020F0600000000000000" pitchFamily="50" charset="-128"/>
              </a:rPr>
              <a:t>Ⅰ</a:t>
            </a:r>
            <a:r>
              <a:rPr lang="ja-JP" altLang="en-US" sz="857" dirty="0">
                <a:solidFill>
                  <a:schemeClr val="tx1"/>
                </a:solidFill>
                <a:latin typeface="HG丸ｺﾞｼｯｸM-PRO" panose="020F0600000000000000" pitchFamily="50" charset="-128"/>
                <a:ea typeface="HG丸ｺﾞｼｯｸM-PRO" panose="020F0600000000000000" pitchFamily="50" charset="-128"/>
              </a:rPr>
              <a:t>及び困窮度</a:t>
            </a:r>
            <a:r>
              <a:rPr lang="en-US" altLang="ja-JP" sz="857" dirty="0">
                <a:solidFill>
                  <a:schemeClr val="tx1"/>
                </a:solidFill>
                <a:latin typeface="HG丸ｺﾞｼｯｸM-PRO" panose="020F0600000000000000" pitchFamily="50" charset="-128"/>
                <a:ea typeface="HG丸ｺﾞｼｯｸM-PRO" panose="020F0600000000000000" pitchFamily="50" charset="-128"/>
              </a:rPr>
              <a:t>Ⅱ</a:t>
            </a:r>
            <a:r>
              <a:rPr lang="ja-JP" altLang="en-US" sz="857" dirty="0">
                <a:solidFill>
                  <a:schemeClr val="tx1"/>
                </a:solidFill>
                <a:latin typeface="HG丸ｺﾞｼｯｸM-PRO" panose="020F0600000000000000" pitchFamily="50" charset="-128"/>
                <a:ea typeface="HG丸ｺﾞｼｯｸM-PRO" panose="020F0600000000000000" pitchFamily="50" charset="-128"/>
              </a:rPr>
              <a:t>で約８割である。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正方形/長方形 34"/>
          <p:cNvSpPr/>
          <p:nvPr/>
        </p:nvSpPr>
        <p:spPr>
          <a:xfrm>
            <a:off x="111108" y="3599439"/>
            <a:ext cx="1134705" cy="2949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5306" tIns="32654" rIns="65306" bIns="32654" rtlCol="0" anchor="ctr"/>
          <a:lstStyle/>
          <a:p>
            <a:r>
              <a:rPr lang="en-US" altLang="ja-JP" sz="1000" dirty="0">
                <a:latin typeface="+mn-ea"/>
              </a:rPr>
              <a:t>【</a:t>
            </a:r>
            <a:r>
              <a:rPr lang="ja-JP" altLang="en-US" sz="1000" dirty="0">
                <a:latin typeface="+mn-ea"/>
              </a:rPr>
              <a:t>朝食摂取状況</a:t>
            </a:r>
            <a:r>
              <a:rPr lang="en-US" altLang="ja-JP" sz="1000" dirty="0">
                <a:latin typeface="+mn-ea"/>
              </a:rPr>
              <a:t>】</a:t>
            </a:r>
            <a:endParaRPr lang="ja-JP" altLang="en-US" sz="1000" dirty="0">
              <a:latin typeface="+mn-ea"/>
            </a:endParaRPr>
          </a:p>
        </p:txBody>
      </p:sp>
      <p:graphicFrame>
        <p:nvGraphicFramePr>
          <p:cNvPr id="44" name="グラフ 43">
            <a:extLst>
              <a:ext uri="{FF2B5EF4-FFF2-40B4-BE49-F238E27FC236}">
                <a16:creationId xmlns:a16="http://schemas.microsoft.com/office/drawing/2014/main" id="{442937BD-0C78-4A1D-B430-725DB9996415}"/>
              </a:ext>
            </a:extLst>
          </p:cNvPr>
          <p:cNvGraphicFramePr>
            <a:graphicFrameLocks/>
          </p:cNvGraphicFramePr>
          <p:nvPr>
            <p:extLst>
              <p:ext uri="{D42A27DB-BD31-4B8C-83A1-F6EECF244321}">
                <p14:modId xmlns:p14="http://schemas.microsoft.com/office/powerpoint/2010/main" val="3962798952"/>
              </p:ext>
            </p:extLst>
          </p:nvPr>
        </p:nvGraphicFramePr>
        <p:xfrm>
          <a:off x="4473490" y="1044344"/>
          <a:ext cx="4478872" cy="2412443"/>
        </p:xfrm>
        <a:graphic>
          <a:graphicData uri="http://schemas.openxmlformats.org/drawingml/2006/chart">
            <c:chart xmlns:c="http://schemas.openxmlformats.org/drawingml/2006/chart" xmlns:r="http://schemas.openxmlformats.org/officeDocument/2006/relationships" r:id="rId2"/>
          </a:graphicData>
        </a:graphic>
      </p:graphicFrame>
      <p:sp>
        <p:nvSpPr>
          <p:cNvPr id="30" name="角丸四角形 29"/>
          <p:cNvSpPr/>
          <p:nvPr/>
        </p:nvSpPr>
        <p:spPr>
          <a:xfrm>
            <a:off x="5063866" y="2567582"/>
            <a:ext cx="1516459" cy="25445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31" name="角丸四角形 30"/>
          <p:cNvSpPr/>
          <p:nvPr/>
        </p:nvSpPr>
        <p:spPr>
          <a:xfrm>
            <a:off x="4998696" y="2985155"/>
            <a:ext cx="882621" cy="21201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32" name="角丸四角形 31"/>
          <p:cNvSpPr/>
          <p:nvPr/>
        </p:nvSpPr>
        <p:spPr>
          <a:xfrm>
            <a:off x="5020973" y="1453763"/>
            <a:ext cx="1936183" cy="25445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graphicFrame>
        <p:nvGraphicFramePr>
          <p:cNvPr id="46" name="グラフ 45">
            <a:extLst>
              <a:ext uri="{FF2B5EF4-FFF2-40B4-BE49-F238E27FC236}">
                <a16:creationId xmlns:a16="http://schemas.microsoft.com/office/drawing/2014/main" id="{46D4A96B-B173-4FBA-B3FB-A4967D50A8B5}"/>
              </a:ext>
            </a:extLst>
          </p:cNvPr>
          <p:cNvGraphicFramePr>
            <a:graphicFrameLocks/>
          </p:cNvGraphicFramePr>
          <p:nvPr>
            <p:extLst>
              <p:ext uri="{D42A27DB-BD31-4B8C-83A1-F6EECF244321}">
                <p14:modId xmlns:p14="http://schemas.microsoft.com/office/powerpoint/2010/main" val="3223184550"/>
              </p:ext>
            </p:extLst>
          </p:nvPr>
        </p:nvGraphicFramePr>
        <p:xfrm>
          <a:off x="4432727" y="3873029"/>
          <a:ext cx="4519635" cy="2714952"/>
        </p:xfrm>
        <a:graphic>
          <a:graphicData uri="http://schemas.openxmlformats.org/drawingml/2006/chart">
            <c:chart xmlns:c="http://schemas.openxmlformats.org/drawingml/2006/chart" xmlns:r="http://schemas.openxmlformats.org/officeDocument/2006/relationships" r:id="rId3"/>
          </a:graphicData>
        </a:graphic>
      </p:graphicFrame>
      <p:sp>
        <p:nvSpPr>
          <p:cNvPr id="38" name="角丸四角形 37"/>
          <p:cNvSpPr/>
          <p:nvPr/>
        </p:nvSpPr>
        <p:spPr>
          <a:xfrm>
            <a:off x="5044300" y="5994607"/>
            <a:ext cx="1477210" cy="148953"/>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2" name="角丸四角形 41"/>
          <p:cNvSpPr/>
          <p:nvPr/>
        </p:nvSpPr>
        <p:spPr>
          <a:xfrm>
            <a:off x="5044300" y="5166329"/>
            <a:ext cx="3128100" cy="692447"/>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3" name="角丸四角形 42"/>
          <p:cNvSpPr/>
          <p:nvPr/>
        </p:nvSpPr>
        <p:spPr>
          <a:xfrm>
            <a:off x="5076380" y="4229517"/>
            <a:ext cx="3232327" cy="30213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 name="テキスト ボックス 3">
            <a:extLst>
              <a:ext uri="{FF2B5EF4-FFF2-40B4-BE49-F238E27FC236}">
                <a16:creationId xmlns:a16="http://schemas.microsoft.com/office/drawing/2014/main" id="{7D19192C-7806-4C3A-A296-B0A309CB4CAB}"/>
              </a:ext>
            </a:extLst>
          </p:cNvPr>
          <p:cNvSpPr txBox="1"/>
          <p:nvPr/>
        </p:nvSpPr>
        <p:spPr>
          <a:xfrm>
            <a:off x="4571999" y="929950"/>
            <a:ext cx="373820" cy="246221"/>
          </a:xfrm>
          <a:prstGeom prst="rect">
            <a:avLst/>
          </a:prstGeom>
          <a:noFill/>
          <a:ln>
            <a:solidFill>
              <a:schemeClr val="tx1"/>
            </a:solidFill>
          </a:ln>
        </p:spPr>
        <p:txBody>
          <a:bodyPr wrap="non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8" name="テキスト ボックス 9"/>
          <p:cNvSpPr txBox="1"/>
          <p:nvPr/>
        </p:nvSpPr>
        <p:spPr>
          <a:xfrm>
            <a:off x="128223" y="385415"/>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a:solidFill>
                  <a:prstClr val="black"/>
                </a:solidFill>
                <a:latin typeface="HG丸ｺﾞｼｯｸM-PRO" panose="020F0600000000000000" pitchFamily="50" charset="-128"/>
                <a:ea typeface="HG丸ｺﾞｼｯｸM-PRO" panose="020F0600000000000000" pitchFamily="50" charset="-128"/>
              </a:rPr>
              <a:t>調査結果から</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分かったこと</a:t>
            </a:r>
          </a:p>
        </p:txBody>
      </p:sp>
      <p:graphicFrame>
        <p:nvGraphicFramePr>
          <p:cNvPr id="5" name="グラフ 4">
            <a:extLst>
              <a:ext uri="{FF2B5EF4-FFF2-40B4-BE49-F238E27FC236}">
                <a16:creationId xmlns:a16="http://schemas.microsoft.com/office/drawing/2014/main" id="{501BBC8F-A97B-4673-AFB7-397581C82029}"/>
              </a:ext>
            </a:extLst>
          </p:cNvPr>
          <p:cNvGraphicFramePr>
            <a:graphicFrameLocks/>
          </p:cNvGraphicFramePr>
          <p:nvPr>
            <p:extLst>
              <p:ext uri="{D42A27DB-BD31-4B8C-83A1-F6EECF244321}">
                <p14:modId xmlns:p14="http://schemas.microsoft.com/office/powerpoint/2010/main" val="1236067298"/>
              </p:ext>
            </p:extLst>
          </p:nvPr>
        </p:nvGraphicFramePr>
        <p:xfrm>
          <a:off x="191638" y="1088269"/>
          <a:ext cx="4404297" cy="2301343"/>
        </p:xfrm>
        <a:graphic>
          <a:graphicData uri="http://schemas.openxmlformats.org/drawingml/2006/chart">
            <c:chart xmlns:c="http://schemas.openxmlformats.org/drawingml/2006/chart" xmlns:r="http://schemas.openxmlformats.org/officeDocument/2006/relationships" r:id="rId4"/>
          </a:graphicData>
        </a:graphic>
      </p:graphicFrame>
      <p:sp>
        <p:nvSpPr>
          <p:cNvPr id="25" name="角丸四角形 24"/>
          <p:cNvSpPr/>
          <p:nvPr/>
        </p:nvSpPr>
        <p:spPr>
          <a:xfrm>
            <a:off x="708561" y="2957426"/>
            <a:ext cx="883810" cy="17779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6" name="角丸四角形 25"/>
          <p:cNvSpPr/>
          <p:nvPr/>
        </p:nvSpPr>
        <p:spPr>
          <a:xfrm>
            <a:off x="924494" y="2559498"/>
            <a:ext cx="1573007" cy="27284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7" name="角丸四角形 26"/>
          <p:cNvSpPr/>
          <p:nvPr/>
        </p:nvSpPr>
        <p:spPr>
          <a:xfrm>
            <a:off x="897179" y="1464437"/>
            <a:ext cx="1846664" cy="213157"/>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 name="テキスト ボックス 1">
            <a:extLst>
              <a:ext uri="{FF2B5EF4-FFF2-40B4-BE49-F238E27FC236}">
                <a16:creationId xmlns:a16="http://schemas.microsoft.com/office/drawing/2014/main" id="{28A45B51-8AA5-47F4-81E9-B0DDE2BD8FBE}"/>
              </a:ext>
            </a:extLst>
          </p:cNvPr>
          <p:cNvSpPr txBox="1"/>
          <p:nvPr/>
        </p:nvSpPr>
        <p:spPr>
          <a:xfrm>
            <a:off x="227665" y="1088269"/>
            <a:ext cx="449162" cy="230832"/>
          </a:xfrm>
          <a:prstGeom prst="rect">
            <a:avLst/>
          </a:prstGeom>
          <a:noFill/>
          <a:ln>
            <a:solidFill>
              <a:schemeClr val="tx1"/>
            </a:solidFill>
          </a:ln>
        </p:spPr>
        <p:txBody>
          <a:bodyPr wrap="none" rtlCol="0">
            <a:spAutoFit/>
          </a:bodyPr>
          <a:lstStyle/>
          <a:p>
            <a:r>
              <a:rPr lang="en-US" altLang="ja-JP" sz="9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900" dirty="0"/>
          </a:p>
        </p:txBody>
      </p:sp>
      <p:graphicFrame>
        <p:nvGraphicFramePr>
          <p:cNvPr id="9" name="グラフ 8">
            <a:extLst>
              <a:ext uri="{FF2B5EF4-FFF2-40B4-BE49-F238E27FC236}">
                <a16:creationId xmlns:a16="http://schemas.microsoft.com/office/drawing/2014/main" id="{DCA2356E-5210-456A-9A42-9C06087107FB}"/>
              </a:ext>
            </a:extLst>
          </p:cNvPr>
          <p:cNvGraphicFramePr>
            <a:graphicFrameLocks/>
          </p:cNvGraphicFramePr>
          <p:nvPr>
            <p:extLst>
              <p:ext uri="{D42A27DB-BD31-4B8C-83A1-F6EECF244321}">
                <p14:modId xmlns:p14="http://schemas.microsoft.com/office/powerpoint/2010/main" val="1820485862"/>
              </p:ext>
            </p:extLst>
          </p:nvPr>
        </p:nvGraphicFramePr>
        <p:xfrm>
          <a:off x="152806" y="3765780"/>
          <a:ext cx="4279919" cy="2832338"/>
        </p:xfrm>
        <a:graphic>
          <a:graphicData uri="http://schemas.openxmlformats.org/drawingml/2006/chart">
            <c:chart xmlns:c="http://schemas.openxmlformats.org/drawingml/2006/chart" xmlns:r="http://schemas.openxmlformats.org/officeDocument/2006/relationships" r:id="rId5"/>
          </a:graphicData>
        </a:graphic>
      </p:graphicFrame>
      <p:sp>
        <p:nvSpPr>
          <p:cNvPr id="37" name="角丸四角形 36"/>
          <p:cNvSpPr/>
          <p:nvPr/>
        </p:nvSpPr>
        <p:spPr>
          <a:xfrm>
            <a:off x="695573" y="4204697"/>
            <a:ext cx="3154465" cy="29094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0" name="角丸四角形 39"/>
          <p:cNvSpPr/>
          <p:nvPr/>
        </p:nvSpPr>
        <p:spPr>
          <a:xfrm>
            <a:off x="780838" y="5997061"/>
            <a:ext cx="1213741" cy="15614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1" name="角丸四角形 40"/>
          <p:cNvSpPr/>
          <p:nvPr/>
        </p:nvSpPr>
        <p:spPr>
          <a:xfrm>
            <a:off x="708561" y="5018663"/>
            <a:ext cx="2839214" cy="86501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9" name="テキスト ボックス 28">
            <a:extLst>
              <a:ext uri="{FF2B5EF4-FFF2-40B4-BE49-F238E27FC236}">
                <a16:creationId xmlns:a16="http://schemas.microsoft.com/office/drawing/2014/main" id="{5E7A8656-CAAB-41CF-80F1-04040A22F8DD}"/>
              </a:ext>
            </a:extLst>
          </p:cNvPr>
          <p:cNvSpPr txBox="1"/>
          <p:nvPr/>
        </p:nvSpPr>
        <p:spPr>
          <a:xfrm>
            <a:off x="7924464" y="51776"/>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Tree>
    <p:extLst>
      <p:ext uri="{BB962C8B-B14F-4D97-AF65-F5344CB8AC3E}">
        <p14:creationId xmlns:p14="http://schemas.microsoft.com/office/powerpoint/2010/main" val="233351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F6AE3A-4E74-4F5A-9CEB-B2A88AD30601}"/>
              </a:ext>
            </a:extLst>
          </p:cNvPr>
          <p:cNvSpPr txBox="1"/>
          <p:nvPr/>
        </p:nvSpPr>
        <p:spPr>
          <a:xfrm>
            <a:off x="458804" y="2348880"/>
            <a:ext cx="8219256" cy="707886"/>
          </a:xfrm>
          <a:prstGeom prst="rect">
            <a:avLst/>
          </a:prstGeom>
          <a:noFill/>
        </p:spPr>
        <p:txBody>
          <a:bodyPr wrap="square" rtlCol="0">
            <a:spAutoFit/>
          </a:bodyPr>
          <a:lstStyle/>
          <a:p>
            <a:pPr algn="ctr"/>
            <a:r>
              <a:rPr lang="ja-JP" altLang="en-US" sz="4000" dirty="0"/>
              <a:t>３</a:t>
            </a:r>
            <a:r>
              <a:rPr kumimoji="1" lang="ja-JP" altLang="en-US" sz="4000" dirty="0"/>
              <a:t>．子どもの教育環境に関すること</a:t>
            </a:r>
          </a:p>
        </p:txBody>
      </p:sp>
      <p:sp>
        <p:nvSpPr>
          <p:cNvPr id="5" name="スライド番号プレースホルダー 2">
            <a:extLst>
              <a:ext uri="{FF2B5EF4-FFF2-40B4-BE49-F238E27FC236}">
                <a16:creationId xmlns:a16="http://schemas.microsoft.com/office/drawing/2014/main" id="{1FE29141-BB38-41D7-B02B-B0DBF464F841}"/>
              </a:ext>
            </a:extLst>
          </p:cNvPr>
          <p:cNvSpPr>
            <a:spLocks noGrp="1"/>
          </p:cNvSpPr>
          <p:nvPr>
            <p:ph type="sldNum" sz="quarter" idx="12"/>
          </p:nvPr>
        </p:nvSpPr>
        <p:spPr>
          <a:xfrm>
            <a:off x="6856768" y="6492875"/>
            <a:ext cx="2133600" cy="365125"/>
          </a:xfrm>
        </p:spPr>
        <p:txBody>
          <a:bodyPr/>
          <a:lstStyle/>
          <a:p>
            <a:pPr defTabSz="914418"/>
            <a:r>
              <a:rPr lang="en-US" altLang="ja-JP" sz="1714" dirty="0">
                <a:solidFill>
                  <a:prstClr val="black"/>
                </a:solidFill>
                <a:latin typeface="Calibri"/>
                <a:ea typeface="ＭＳ Ｐゴシック" panose="020B0600070205080204" pitchFamily="50" charset="-128"/>
              </a:rPr>
              <a:t>12</a:t>
            </a:r>
            <a:endParaRPr lang="ja-JP" altLang="en-US" sz="1714"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9703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0598" y="162738"/>
            <a:ext cx="8996408" cy="655272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テキスト ボックス 12"/>
          <p:cNvSpPr txBox="1"/>
          <p:nvPr/>
        </p:nvSpPr>
        <p:spPr>
          <a:xfrm>
            <a:off x="56006" y="28630"/>
            <a:ext cx="9001000"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24" name="正方形/長方形 23"/>
          <p:cNvSpPr/>
          <p:nvPr/>
        </p:nvSpPr>
        <p:spPr>
          <a:xfrm>
            <a:off x="111850" y="328310"/>
            <a:ext cx="4563118" cy="224229"/>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◇困窮世帯ほど学習理解度について「よくわかる」「だいたいわかる」の割合が低い。</a:t>
            </a:r>
          </a:p>
        </p:txBody>
      </p:sp>
      <p:sp>
        <p:nvSpPr>
          <p:cNvPr id="29" name="正方形/長方形 28"/>
          <p:cNvSpPr/>
          <p:nvPr/>
        </p:nvSpPr>
        <p:spPr>
          <a:xfrm>
            <a:off x="4748404" y="310071"/>
            <a:ext cx="4268571"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◇「よくわかる」と回答した割合は、中央値以上と困窮度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の世帯で約</a:t>
            </a:r>
            <a:r>
              <a:rPr lang="en-US" altLang="ja-JP" sz="857" dirty="0">
                <a:latin typeface="HG丸ｺﾞｼｯｸM-PRO" panose="020F0600000000000000" pitchFamily="50" charset="-128"/>
                <a:ea typeface="HG丸ｺﾞｼｯｸM-PRO" panose="020F0600000000000000" pitchFamily="50" charset="-128"/>
              </a:rPr>
              <a:t>1</a:t>
            </a:r>
            <a:r>
              <a:rPr lang="ja-JP" altLang="en-US" sz="857" dirty="0">
                <a:latin typeface="HG丸ｺﾞｼｯｸM-PRO" panose="020F0600000000000000" pitchFamily="50" charset="-128"/>
                <a:ea typeface="HG丸ｺﾞｼｯｸM-PRO" panose="020F0600000000000000" pitchFamily="50" charset="-128"/>
              </a:rPr>
              <a:t>割以上の差がある。　</a:t>
            </a:r>
          </a:p>
        </p:txBody>
      </p:sp>
      <p:sp>
        <p:nvSpPr>
          <p:cNvPr id="25" name="正方形/長方形 24"/>
          <p:cNvSpPr/>
          <p:nvPr/>
        </p:nvSpPr>
        <p:spPr>
          <a:xfrm>
            <a:off x="139456" y="2406490"/>
            <a:ext cx="4564286" cy="224229"/>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◇困窮世帯ほど授業時間以外の勉強時間について「まったくしない」の割合が高い。　</a:t>
            </a:r>
          </a:p>
        </p:txBody>
      </p:sp>
      <p:sp>
        <p:nvSpPr>
          <p:cNvPr id="31" name="正方形/長方形 30"/>
          <p:cNvSpPr/>
          <p:nvPr/>
        </p:nvSpPr>
        <p:spPr>
          <a:xfrm>
            <a:off x="4799932" y="2402950"/>
            <a:ext cx="4187532"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の世帯において「まったくしない」は約２割である。</a:t>
            </a:r>
            <a:endParaRPr lang="en-US" altLang="ja-JP" sz="857" dirty="0">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BF932E52-B483-40AC-9F37-28FE3B5775EE}"/>
              </a:ext>
            </a:extLst>
          </p:cNvPr>
          <p:cNvGrpSpPr/>
          <p:nvPr/>
        </p:nvGrpSpPr>
        <p:grpSpPr>
          <a:xfrm>
            <a:off x="4703742" y="661704"/>
            <a:ext cx="4283721" cy="1709039"/>
            <a:chOff x="4703742" y="661704"/>
            <a:chExt cx="4283721" cy="1709039"/>
          </a:xfrm>
        </p:grpSpPr>
        <p:graphicFrame>
          <p:nvGraphicFramePr>
            <p:cNvPr id="47" name="グラフ 46">
              <a:extLst>
                <a:ext uri="{FF2B5EF4-FFF2-40B4-BE49-F238E27FC236}">
                  <a16:creationId xmlns:a16="http://schemas.microsoft.com/office/drawing/2014/main" id="{5A6EFF6D-1610-4FB1-B8C5-5B7DA86F31F8}"/>
                </a:ext>
              </a:extLst>
            </p:cNvPr>
            <p:cNvGraphicFramePr>
              <a:graphicFrameLocks/>
            </p:cNvGraphicFramePr>
            <p:nvPr>
              <p:extLst>
                <p:ext uri="{D42A27DB-BD31-4B8C-83A1-F6EECF244321}">
                  <p14:modId xmlns:p14="http://schemas.microsoft.com/office/powerpoint/2010/main" val="571239564"/>
                </p:ext>
              </p:extLst>
            </p:nvPr>
          </p:nvGraphicFramePr>
          <p:xfrm>
            <a:off x="4703742" y="661704"/>
            <a:ext cx="4283721" cy="1709039"/>
          </p:xfrm>
          <a:graphic>
            <a:graphicData uri="http://schemas.openxmlformats.org/drawingml/2006/chart">
              <c:chart xmlns:c="http://schemas.openxmlformats.org/drawingml/2006/chart" xmlns:r="http://schemas.openxmlformats.org/officeDocument/2006/relationships" r:id="rId2"/>
            </a:graphicData>
          </a:graphic>
        </p:graphicFrame>
        <p:sp>
          <p:nvSpPr>
            <p:cNvPr id="55" name="角丸四角形 54"/>
            <p:cNvSpPr/>
            <p:nvPr/>
          </p:nvSpPr>
          <p:spPr>
            <a:xfrm>
              <a:off x="5314070" y="969380"/>
              <a:ext cx="3034623" cy="15428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6" name="角丸四角形 55"/>
            <p:cNvSpPr/>
            <p:nvPr/>
          </p:nvSpPr>
          <p:spPr>
            <a:xfrm>
              <a:off x="5314070" y="1638393"/>
              <a:ext cx="2544286" cy="14852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7" name="角丸四角形 56"/>
            <p:cNvSpPr/>
            <p:nvPr/>
          </p:nvSpPr>
          <p:spPr>
            <a:xfrm>
              <a:off x="5394303" y="1938750"/>
              <a:ext cx="1752906" cy="1766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grpSp>
        <p:nvGrpSpPr>
          <p:cNvPr id="8" name="グループ化 7">
            <a:extLst>
              <a:ext uri="{FF2B5EF4-FFF2-40B4-BE49-F238E27FC236}">
                <a16:creationId xmlns:a16="http://schemas.microsoft.com/office/drawing/2014/main" id="{06D3E49C-1526-4B5E-9E87-7FCCC05BD53C}"/>
              </a:ext>
            </a:extLst>
          </p:cNvPr>
          <p:cNvGrpSpPr/>
          <p:nvPr/>
        </p:nvGrpSpPr>
        <p:grpSpPr>
          <a:xfrm>
            <a:off x="4605980" y="2649199"/>
            <a:ext cx="4559956" cy="1986437"/>
            <a:chOff x="4590185" y="2716215"/>
            <a:chExt cx="4598012" cy="1986437"/>
          </a:xfrm>
        </p:grpSpPr>
        <p:graphicFrame>
          <p:nvGraphicFramePr>
            <p:cNvPr id="54" name="グラフ 53">
              <a:extLst>
                <a:ext uri="{FF2B5EF4-FFF2-40B4-BE49-F238E27FC236}">
                  <a16:creationId xmlns:a16="http://schemas.microsoft.com/office/drawing/2014/main" id="{15E016A8-9576-449E-8C02-28F73C9450FB}"/>
                </a:ext>
              </a:extLst>
            </p:cNvPr>
            <p:cNvGraphicFramePr>
              <a:graphicFrameLocks/>
            </p:cNvGraphicFramePr>
            <p:nvPr>
              <p:extLst>
                <p:ext uri="{D42A27DB-BD31-4B8C-83A1-F6EECF244321}">
                  <p14:modId xmlns:p14="http://schemas.microsoft.com/office/powerpoint/2010/main" val="345525428"/>
                </p:ext>
              </p:extLst>
            </p:nvPr>
          </p:nvGraphicFramePr>
          <p:xfrm>
            <a:off x="4590185" y="2716215"/>
            <a:ext cx="4598012" cy="1986437"/>
          </p:xfrm>
          <a:graphic>
            <a:graphicData uri="http://schemas.openxmlformats.org/drawingml/2006/chart">
              <c:chart xmlns:c="http://schemas.openxmlformats.org/drawingml/2006/chart" xmlns:r="http://schemas.openxmlformats.org/officeDocument/2006/relationships" r:id="rId3"/>
            </a:graphicData>
          </a:graphic>
        </p:graphicFrame>
        <p:sp>
          <p:nvSpPr>
            <p:cNvPr id="58" name="角丸四角形 57"/>
            <p:cNvSpPr/>
            <p:nvPr/>
          </p:nvSpPr>
          <p:spPr>
            <a:xfrm>
              <a:off x="5181957" y="3012881"/>
              <a:ext cx="366348" cy="17457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9" name="角丸四角形 58"/>
            <p:cNvSpPr/>
            <p:nvPr/>
          </p:nvSpPr>
          <p:spPr>
            <a:xfrm>
              <a:off x="5186537" y="3573580"/>
              <a:ext cx="723537" cy="19056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0" name="角丸四角形 59"/>
            <p:cNvSpPr/>
            <p:nvPr/>
          </p:nvSpPr>
          <p:spPr>
            <a:xfrm>
              <a:off x="5025516" y="3883212"/>
              <a:ext cx="884558" cy="12088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graphicFrame>
        <p:nvGraphicFramePr>
          <p:cNvPr id="65" name="グラフ 64">
            <a:extLst>
              <a:ext uri="{FF2B5EF4-FFF2-40B4-BE49-F238E27FC236}">
                <a16:creationId xmlns:a16="http://schemas.microsoft.com/office/drawing/2014/main" id="{2BD2070B-9568-471F-A038-B238887ECE15}"/>
              </a:ext>
            </a:extLst>
          </p:cNvPr>
          <p:cNvGraphicFramePr>
            <a:graphicFrameLocks/>
          </p:cNvGraphicFramePr>
          <p:nvPr>
            <p:extLst>
              <p:ext uri="{D42A27DB-BD31-4B8C-83A1-F6EECF244321}">
                <p14:modId xmlns:p14="http://schemas.microsoft.com/office/powerpoint/2010/main" val="402352010"/>
              </p:ext>
            </p:extLst>
          </p:nvPr>
        </p:nvGraphicFramePr>
        <p:xfrm>
          <a:off x="4687878" y="4727227"/>
          <a:ext cx="4397019" cy="1986436"/>
        </p:xfrm>
        <a:graphic>
          <a:graphicData uri="http://schemas.openxmlformats.org/drawingml/2006/chart">
            <c:chart xmlns:c="http://schemas.openxmlformats.org/drawingml/2006/chart" xmlns:r="http://schemas.openxmlformats.org/officeDocument/2006/relationships" r:id="rId4"/>
          </a:graphicData>
        </a:graphic>
      </p:graphicFrame>
      <p:sp>
        <p:nvSpPr>
          <p:cNvPr id="35" name="正方形/長方形 34"/>
          <p:cNvSpPr/>
          <p:nvPr/>
        </p:nvSpPr>
        <p:spPr>
          <a:xfrm>
            <a:off x="4766987" y="4371104"/>
            <a:ext cx="4269046" cy="356123"/>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◇読書を「まったくしない」割合は中央値以上、中央値未満のいずれの世帯においても約４割である。</a:t>
            </a:r>
          </a:p>
        </p:txBody>
      </p:sp>
      <p:sp>
        <p:nvSpPr>
          <p:cNvPr id="61" name="角丸四角形 60"/>
          <p:cNvSpPr/>
          <p:nvPr/>
        </p:nvSpPr>
        <p:spPr>
          <a:xfrm>
            <a:off x="5229560" y="5007143"/>
            <a:ext cx="1790712" cy="77388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2" name="角丸四角形 61"/>
          <p:cNvSpPr/>
          <p:nvPr/>
        </p:nvSpPr>
        <p:spPr>
          <a:xfrm>
            <a:off x="4939064" y="6067444"/>
            <a:ext cx="986805" cy="1273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36" name="直線コネクタ 35">
            <a:extLst>
              <a:ext uri="{FF2B5EF4-FFF2-40B4-BE49-F238E27FC236}">
                <a16:creationId xmlns:a16="http://schemas.microsoft.com/office/drawing/2014/main" id="{2E8871AC-DDDA-492F-AA1B-77A5B6D99D94}"/>
              </a:ext>
            </a:extLst>
          </p:cNvPr>
          <p:cNvCxnSpPr>
            <a:cxnSpLocks/>
          </p:cNvCxnSpPr>
          <p:nvPr/>
        </p:nvCxnSpPr>
        <p:spPr>
          <a:xfrm>
            <a:off x="67502" y="2362038"/>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64F1B013-FD91-429A-BCB7-DFC51AE13EC2}"/>
              </a:ext>
            </a:extLst>
          </p:cNvPr>
          <p:cNvCxnSpPr>
            <a:cxnSpLocks/>
          </p:cNvCxnSpPr>
          <p:nvPr/>
        </p:nvCxnSpPr>
        <p:spPr>
          <a:xfrm>
            <a:off x="86440" y="4365104"/>
            <a:ext cx="896312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119477" y="4390979"/>
            <a:ext cx="4564286" cy="224229"/>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◇授業時間以外の読書について、困窮世帯ほど「まったくしない」の割合が高い。</a:t>
            </a:r>
          </a:p>
        </p:txBody>
      </p:sp>
      <p:graphicFrame>
        <p:nvGraphicFramePr>
          <p:cNvPr id="9" name="グラフ 8">
            <a:extLst>
              <a:ext uri="{FF2B5EF4-FFF2-40B4-BE49-F238E27FC236}">
                <a16:creationId xmlns:a16="http://schemas.microsoft.com/office/drawing/2014/main" id="{7C371013-A96F-412C-93DD-3458E7E82835}"/>
              </a:ext>
            </a:extLst>
          </p:cNvPr>
          <p:cNvGraphicFramePr>
            <a:graphicFrameLocks/>
          </p:cNvGraphicFramePr>
          <p:nvPr>
            <p:extLst>
              <p:ext uri="{D42A27DB-BD31-4B8C-83A1-F6EECF244321}">
                <p14:modId xmlns:p14="http://schemas.microsoft.com/office/powerpoint/2010/main" val="1079648818"/>
              </p:ext>
            </p:extLst>
          </p:nvPr>
        </p:nvGraphicFramePr>
        <p:xfrm>
          <a:off x="98219" y="633309"/>
          <a:ext cx="4576011" cy="17363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a:extLst>
              <a:ext uri="{FF2B5EF4-FFF2-40B4-BE49-F238E27FC236}">
                <a16:creationId xmlns:a16="http://schemas.microsoft.com/office/drawing/2014/main" id="{6C5B9492-FDB8-47BE-95A2-EA9127488525}"/>
              </a:ext>
            </a:extLst>
          </p:cNvPr>
          <p:cNvGraphicFramePr>
            <a:graphicFrameLocks/>
          </p:cNvGraphicFramePr>
          <p:nvPr>
            <p:extLst>
              <p:ext uri="{D42A27DB-BD31-4B8C-83A1-F6EECF244321}">
                <p14:modId xmlns:p14="http://schemas.microsoft.com/office/powerpoint/2010/main" val="49090447"/>
              </p:ext>
            </p:extLst>
          </p:nvPr>
        </p:nvGraphicFramePr>
        <p:xfrm>
          <a:off x="255828" y="2622207"/>
          <a:ext cx="4534034" cy="17824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グラフ 10">
            <a:extLst>
              <a:ext uri="{FF2B5EF4-FFF2-40B4-BE49-F238E27FC236}">
                <a16:creationId xmlns:a16="http://schemas.microsoft.com/office/drawing/2014/main" id="{915D8C8A-35AC-46F9-AC28-B66A030C1DD0}"/>
              </a:ext>
            </a:extLst>
          </p:cNvPr>
          <p:cNvGraphicFramePr>
            <a:graphicFrameLocks/>
          </p:cNvGraphicFramePr>
          <p:nvPr>
            <p:extLst>
              <p:ext uri="{D42A27DB-BD31-4B8C-83A1-F6EECF244321}">
                <p14:modId xmlns:p14="http://schemas.microsoft.com/office/powerpoint/2010/main" val="1527521939"/>
              </p:ext>
            </p:extLst>
          </p:nvPr>
        </p:nvGraphicFramePr>
        <p:xfrm>
          <a:off x="111850" y="4647721"/>
          <a:ext cx="4591892" cy="2117959"/>
        </p:xfrm>
        <a:graphic>
          <a:graphicData uri="http://schemas.openxmlformats.org/drawingml/2006/chart">
            <c:chart xmlns:c="http://schemas.openxmlformats.org/drawingml/2006/chart" xmlns:r="http://schemas.openxmlformats.org/officeDocument/2006/relationships" r:id="rId7"/>
          </a:graphicData>
        </a:graphic>
      </p:graphicFrame>
      <p:sp>
        <p:nvSpPr>
          <p:cNvPr id="51" name="角丸四角形 50"/>
          <p:cNvSpPr/>
          <p:nvPr/>
        </p:nvSpPr>
        <p:spPr>
          <a:xfrm>
            <a:off x="740546" y="4962882"/>
            <a:ext cx="1106212" cy="16523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2" name="角丸四角形 51"/>
          <p:cNvSpPr/>
          <p:nvPr/>
        </p:nvSpPr>
        <p:spPr>
          <a:xfrm>
            <a:off x="696482" y="5647392"/>
            <a:ext cx="1427246" cy="14610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dirty="0"/>
          </a:p>
        </p:txBody>
      </p:sp>
      <p:sp>
        <p:nvSpPr>
          <p:cNvPr id="53" name="角丸四角形 52"/>
          <p:cNvSpPr/>
          <p:nvPr/>
        </p:nvSpPr>
        <p:spPr>
          <a:xfrm>
            <a:off x="560634" y="6108226"/>
            <a:ext cx="874571" cy="1262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2" name="テキスト ボックス 3">
            <a:extLst>
              <a:ext uri="{FF2B5EF4-FFF2-40B4-BE49-F238E27FC236}">
                <a16:creationId xmlns:a16="http://schemas.microsoft.com/office/drawing/2014/main" id="{388A5F0B-936D-4A1E-98BE-53814962DCF5}"/>
              </a:ext>
            </a:extLst>
          </p:cNvPr>
          <p:cNvSpPr txBox="1"/>
          <p:nvPr/>
        </p:nvSpPr>
        <p:spPr>
          <a:xfrm>
            <a:off x="4739177" y="663190"/>
            <a:ext cx="373819" cy="256997"/>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8556848" y="6565877"/>
            <a:ext cx="587152" cy="148432"/>
          </a:xfrm>
        </p:spPr>
        <p:txBody>
          <a:bodyPr/>
          <a:lstStyle/>
          <a:p>
            <a:r>
              <a:rPr lang="en-US" altLang="ja-JP" sz="1714" dirty="0">
                <a:solidFill>
                  <a:schemeClr val="tx1"/>
                </a:solidFill>
                <a:latin typeface="+mn-ea"/>
              </a:rPr>
              <a:t>13</a:t>
            </a:r>
            <a:endParaRPr lang="ja-JP" altLang="en-US" sz="1714" dirty="0">
              <a:solidFill>
                <a:schemeClr val="tx1"/>
              </a:solidFill>
              <a:latin typeface="+mn-ea"/>
            </a:endParaRPr>
          </a:p>
        </p:txBody>
      </p:sp>
      <p:sp>
        <p:nvSpPr>
          <p:cNvPr id="33" name="テキスト ボックス 1">
            <a:extLst>
              <a:ext uri="{FF2B5EF4-FFF2-40B4-BE49-F238E27FC236}">
                <a16:creationId xmlns:a16="http://schemas.microsoft.com/office/drawing/2014/main" id="{EC225927-A261-4DF7-8CBA-A59FA6BCA200}"/>
              </a:ext>
            </a:extLst>
          </p:cNvPr>
          <p:cNvSpPr txBox="1"/>
          <p:nvPr/>
        </p:nvSpPr>
        <p:spPr>
          <a:xfrm>
            <a:off x="4739177" y="1042700"/>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(N=15740)</a:t>
            </a:r>
            <a:endParaRPr lang="ja-JP" altLang="en-US" sz="700" dirty="0">
              <a:solidFill>
                <a:schemeClr val="tx1">
                  <a:lumMod val="65000"/>
                  <a:lumOff val="35000"/>
                </a:schemeClr>
              </a:solidFill>
            </a:endParaRPr>
          </a:p>
        </p:txBody>
      </p:sp>
      <p:sp>
        <p:nvSpPr>
          <p:cNvPr id="34" name="テキスト ボックス 1">
            <a:extLst>
              <a:ext uri="{FF2B5EF4-FFF2-40B4-BE49-F238E27FC236}">
                <a16:creationId xmlns:a16="http://schemas.microsoft.com/office/drawing/2014/main" id="{332F58A3-141A-4CCF-BAC3-C067AD6E1E88}"/>
              </a:ext>
            </a:extLst>
          </p:cNvPr>
          <p:cNvSpPr txBox="1"/>
          <p:nvPr/>
        </p:nvSpPr>
        <p:spPr>
          <a:xfrm>
            <a:off x="4739638" y="3585210"/>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(N=4557)</a:t>
            </a:r>
            <a:endParaRPr lang="ja-JP" altLang="en-US" sz="700" dirty="0">
              <a:solidFill>
                <a:schemeClr val="tx1">
                  <a:lumMod val="65000"/>
                  <a:lumOff val="35000"/>
                </a:schemeClr>
              </a:solidFill>
            </a:endParaRPr>
          </a:p>
        </p:txBody>
      </p:sp>
      <p:sp>
        <p:nvSpPr>
          <p:cNvPr id="38" name="テキスト ボックス 37">
            <a:extLst>
              <a:ext uri="{FF2B5EF4-FFF2-40B4-BE49-F238E27FC236}">
                <a16:creationId xmlns:a16="http://schemas.microsoft.com/office/drawing/2014/main" id="{459DAA8B-E772-447D-8F21-F8A5ABE7217A}"/>
              </a:ext>
            </a:extLst>
          </p:cNvPr>
          <p:cNvSpPr txBox="1"/>
          <p:nvPr/>
        </p:nvSpPr>
        <p:spPr>
          <a:xfrm>
            <a:off x="8005564" y="26459"/>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Tree>
    <p:extLst>
      <p:ext uri="{BB962C8B-B14F-4D97-AF65-F5344CB8AC3E}">
        <p14:creationId xmlns:p14="http://schemas.microsoft.com/office/powerpoint/2010/main" val="2474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2895" y="116632"/>
            <a:ext cx="8996408" cy="643630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テキスト ボックス 12"/>
          <p:cNvSpPr txBox="1"/>
          <p:nvPr/>
        </p:nvSpPr>
        <p:spPr>
          <a:xfrm>
            <a:off x="98886" y="49467"/>
            <a:ext cx="9001000"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24" name="正方形/長方形 23"/>
          <p:cNvSpPr/>
          <p:nvPr/>
        </p:nvSpPr>
        <p:spPr>
          <a:xfrm>
            <a:off x="4523973" y="342529"/>
            <a:ext cx="4563118" cy="224229"/>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◇困窮世帯ほど遅刻する割合が高い。</a:t>
            </a:r>
          </a:p>
        </p:txBody>
      </p:sp>
      <p:sp>
        <p:nvSpPr>
          <p:cNvPr id="29" name="正方形/長方形 28"/>
          <p:cNvSpPr/>
          <p:nvPr/>
        </p:nvSpPr>
        <p:spPr>
          <a:xfrm>
            <a:off x="143529" y="337240"/>
            <a:ext cx="4268571"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◇困窮世帯ほど遅刻する割合が高い。　</a:t>
            </a:r>
          </a:p>
        </p:txBody>
      </p:sp>
      <p:sp>
        <p:nvSpPr>
          <p:cNvPr id="35" name="正方形/長方形 34"/>
          <p:cNvSpPr/>
          <p:nvPr/>
        </p:nvSpPr>
        <p:spPr>
          <a:xfrm>
            <a:off x="116790" y="4520061"/>
            <a:ext cx="4269046" cy="224229"/>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◇困窮世帯ほど子どもの将来のための貯蓄ができていない　</a:t>
            </a:r>
          </a:p>
        </p:txBody>
      </p:sp>
      <p:sp>
        <p:nvSpPr>
          <p:cNvPr id="4" name="スライド番号プレースホルダー 3"/>
          <p:cNvSpPr>
            <a:spLocks noGrp="1"/>
          </p:cNvSpPr>
          <p:nvPr>
            <p:ph type="sldNum" sz="quarter" idx="12"/>
          </p:nvPr>
        </p:nvSpPr>
        <p:spPr>
          <a:xfrm>
            <a:off x="8506760" y="6631714"/>
            <a:ext cx="587186" cy="148426"/>
          </a:xfrm>
        </p:spPr>
        <p:txBody>
          <a:bodyPr/>
          <a:lstStyle/>
          <a:p>
            <a:r>
              <a:rPr lang="en-US" altLang="ja-JP" sz="1714" dirty="0">
                <a:solidFill>
                  <a:schemeClr val="tx1"/>
                </a:solidFill>
                <a:latin typeface="+mn-ea"/>
              </a:rPr>
              <a:t>14</a:t>
            </a:r>
            <a:endParaRPr lang="ja-JP" altLang="en-US" sz="1714" dirty="0">
              <a:solidFill>
                <a:schemeClr val="tx1"/>
              </a:solidFill>
              <a:latin typeface="+mn-ea"/>
            </a:endParaRPr>
          </a:p>
        </p:txBody>
      </p:sp>
      <p:sp>
        <p:nvSpPr>
          <p:cNvPr id="31" name="正方形/長方形 30"/>
          <p:cNvSpPr/>
          <p:nvPr/>
        </p:nvSpPr>
        <p:spPr>
          <a:xfrm>
            <a:off x="170269" y="2476441"/>
            <a:ext cx="4268571"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◇子ども自身の進学希望について、困窮世帯ほど「大学・短大・大学院」の割合</a:t>
            </a:r>
            <a:endParaRPr lang="en-US" altLang="ja-JP" sz="857" dirty="0">
              <a:latin typeface="HG丸ｺﾞｼｯｸM-PRO" panose="020F0600000000000000" pitchFamily="50" charset="-128"/>
              <a:ea typeface="HG丸ｺﾞｼｯｸM-PRO" panose="020F0600000000000000" pitchFamily="50" charset="-128"/>
            </a:endParaRPr>
          </a:p>
          <a:p>
            <a:pPr lvl="0"/>
            <a:r>
              <a:rPr lang="en-US" altLang="ja-JP" sz="857" dirty="0">
                <a:latin typeface="HG丸ｺﾞｼｯｸM-PRO" panose="020F0600000000000000" pitchFamily="50" charset="-128"/>
                <a:ea typeface="HG丸ｺﾞｼｯｸM-PRO" panose="020F0600000000000000" pitchFamily="50" charset="-128"/>
              </a:rPr>
              <a:t>   </a:t>
            </a:r>
            <a:r>
              <a:rPr lang="ja-JP" altLang="en-US" sz="857" dirty="0">
                <a:latin typeface="HG丸ｺﾞｼｯｸM-PRO" panose="020F0600000000000000" pitchFamily="50" charset="-128"/>
                <a:ea typeface="HG丸ｺﾞｼｯｸM-PRO" panose="020F0600000000000000" pitchFamily="50" charset="-128"/>
              </a:rPr>
              <a:t>は低い。</a:t>
            </a:r>
            <a:endParaRPr lang="en-US" altLang="ja-JP" sz="857" dirty="0">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81E26543-BDFD-425E-B500-663653939629}"/>
              </a:ext>
            </a:extLst>
          </p:cNvPr>
          <p:cNvGrpSpPr/>
          <p:nvPr/>
        </p:nvGrpSpPr>
        <p:grpSpPr>
          <a:xfrm>
            <a:off x="4486410" y="698385"/>
            <a:ext cx="4623879" cy="1951183"/>
            <a:chOff x="4461017" y="842955"/>
            <a:chExt cx="4623879" cy="1951183"/>
          </a:xfrm>
        </p:grpSpPr>
        <p:graphicFrame>
          <p:nvGraphicFramePr>
            <p:cNvPr id="47" name="グラフ 46">
              <a:extLst>
                <a:ext uri="{FF2B5EF4-FFF2-40B4-BE49-F238E27FC236}">
                  <a16:creationId xmlns:a16="http://schemas.microsoft.com/office/drawing/2014/main" id="{33CF5761-B9F4-4A91-BB7B-6F8598407A8C}"/>
                </a:ext>
              </a:extLst>
            </p:cNvPr>
            <p:cNvGraphicFramePr>
              <a:graphicFrameLocks/>
            </p:cNvGraphicFramePr>
            <p:nvPr>
              <p:extLst>
                <p:ext uri="{D42A27DB-BD31-4B8C-83A1-F6EECF244321}">
                  <p14:modId xmlns:p14="http://schemas.microsoft.com/office/powerpoint/2010/main" val="2650050789"/>
                </p:ext>
              </p:extLst>
            </p:nvPr>
          </p:nvGraphicFramePr>
          <p:xfrm>
            <a:off x="4461017" y="842955"/>
            <a:ext cx="4623879" cy="1951183"/>
          </p:xfrm>
          <a:graphic>
            <a:graphicData uri="http://schemas.openxmlformats.org/drawingml/2006/chart">
              <c:chart xmlns:c="http://schemas.openxmlformats.org/drawingml/2006/chart" xmlns:r="http://schemas.openxmlformats.org/officeDocument/2006/relationships" r:id="rId2"/>
            </a:graphicData>
          </a:graphic>
        </p:graphicFrame>
        <p:sp>
          <p:nvSpPr>
            <p:cNvPr id="45" name="角丸四角形 44"/>
            <p:cNvSpPr/>
            <p:nvPr/>
          </p:nvSpPr>
          <p:spPr>
            <a:xfrm>
              <a:off x="5698735" y="1850460"/>
              <a:ext cx="2920046" cy="19537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46" name="角丸四角形 45"/>
            <p:cNvSpPr/>
            <p:nvPr/>
          </p:nvSpPr>
          <p:spPr>
            <a:xfrm>
              <a:off x="5143738" y="2444213"/>
              <a:ext cx="1285857" cy="14610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sp>
        <p:nvSpPr>
          <p:cNvPr id="25" name="正方形/長方形 24"/>
          <p:cNvSpPr/>
          <p:nvPr/>
        </p:nvSpPr>
        <p:spPr>
          <a:xfrm>
            <a:off x="4556675" y="2487732"/>
            <a:ext cx="4511199" cy="224100"/>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◇短期大学・大学・大学院を希望する困窮世帯の子どもの割合は約３割である。</a:t>
            </a:r>
          </a:p>
        </p:txBody>
      </p:sp>
      <p:grpSp>
        <p:nvGrpSpPr>
          <p:cNvPr id="7" name="グループ化 6">
            <a:extLst>
              <a:ext uri="{FF2B5EF4-FFF2-40B4-BE49-F238E27FC236}">
                <a16:creationId xmlns:a16="http://schemas.microsoft.com/office/drawing/2014/main" id="{6A8BAA47-18C3-4BA7-950D-42354114230C}"/>
              </a:ext>
            </a:extLst>
          </p:cNvPr>
          <p:cNvGrpSpPr/>
          <p:nvPr/>
        </p:nvGrpSpPr>
        <p:grpSpPr>
          <a:xfrm>
            <a:off x="4617893" y="2689040"/>
            <a:ext cx="4433840" cy="2072725"/>
            <a:chOff x="4617893" y="2772505"/>
            <a:chExt cx="4433840" cy="2072725"/>
          </a:xfrm>
        </p:grpSpPr>
        <p:graphicFrame>
          <p:nvGraphicFramePr>
            <p:cNvPr id="34" name="グラフ 33">
              <a:extLst>
                <a:ext uri="{FF2B5EF4-FFF2-40B4-BE49-F238E27FC236}">
                  <a16:creationId xmlns:a16="http://schemas.microsoft.com/office/drawing/2014/main" id="{7906D8FD-D415-45ED-BFAF-25CCCB2447BE}"/>
                </a:ext>
              </a:extLst>
            </p:cNvPr>
            <p:cNvGraphicFramePr>
              <a:graphicFrameLocks/>
            </p:cNvGraphicFramePr>
            <p:nvPr>
              <p:extLst>
                <p:ext uri="{D42A27DB-BD31-4B8C-83A1-F6EECF244321}">
                  <p14:modId xmlns:p14="http://schemas.microsoft.com/office/powerpoint/2010/main" val="1042278584"/>
                </p:ext>
              </p:extLst>
            </p:nvPr>
          </p:nvGraphicFramePr>
          <p:xfrm>
            <a:off x="4617893" y="2772505"/>
            <a:ext cx="4433840" cy="2072725"/>
          </p:xfrm>
          <a:graphic>
            <a:graphicData uri="http://schemas.openxmlformats.org/drawingml/2006/chart">
              <c:chart xmlns:c="http://schemas.openxmlformats.org/drawingml/2006/chart" xmlns:r="http://schemas.openxmlformats.org/officeDocument/2006/relationships" r:id="rId3"/>
            </a:graphicData>
          </a:graphic>
        </p:graphicFrame>
        <p:sp>
          <p:nvSpPr>
            <p:cNvPr id="48" name="角丸四角形 47"/>
            <p:cNvSpPr/>
            <p:nvPr/>
          </p:nvSpPr>
          <p:spPr>
            <a:xfrm>
              <a:off x="7596336" y="4081187"/>
              <a:ext cx="529883" cy="119368"/>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49" name="角丸四角形 48"/>
            <p:cNvSpPr/>
            <p:nvPr/>
          </p:nvSpPr>
          <p:spPr>
            <a:xfrm flipH="1" flipV="1">
              <a:off x="5575447" y="3088128"/>
              <a:ext cx="1859050" cy="17004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0" name="角丸四角形 49"/>
            <p:cNvSpPr/>
            <p:nvPr/>
          </p:nvSpPr>
          <p:spPr>
            <a:xfrm>
              <a:off x="5957155" y="3768632"/>
              <a:ext cx="1368152" cy="22040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6" name="角丸四角形 47">
              <a:extLst>
                <a:ext uri="{FF2B5EF4-FFF2-40B4-BE49-F238E27FC236}">
                  <a16:creationId xmlns:a16="http://schemas.microsoft.com/office/drawing/2014/main" id="{8EBF02A9-BB2E-4F3A-89A3-D017667F2C73}"/>
                </a:ext>
              </a:extLst>
            </p:cNvPr>
            <p:cNvSpPr/>
            <p:nvPr/>
          </p:nvSpPr>
          <p:spPr>
            <a:xfrm>
              <a:off x="4716046" y="4200555"/>
              <a:ext cx="2215317" cy="12720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sp>
        <p:nvSpPr>
          <p:cNvPr id="28" name="正方形/長方形 27"/>
          <p:cNvSpPr/>
          <p:nvPr/>
        </p:nvSpPr>
        <p:spPr>
          <a:xfrm>
            <a:off x="4535163" y="4526493"/>
            <a:ext cx="4564286" cy="356123"/>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◇子どもの将来のために貯蓄している世帯は困窮度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において約４割である。困窮度が高いほど、貯蓄はできていない。</a:t>
            </a:r>
          </a:p>
        </p:txBody>
      </p:sp>
      <p:graphicFrame>
        <p:nvGraphicFramePr>
          <p:cNvPr id="37" name="グラフ 36">
            <a:extLst>
              <a:ext uri="{FF2B5EF4-FFF2-40B4-BE49-F238E27FC236}">
                <a16:creationId xmlns:a16="http://schemas.microsoft.com/office/drawing/2014/main" id="{02154E31-6C91-4860-9773-3411ACA732C0}"/>
              </a:ext>
            </a:extLst>
          </p:cNvPr>
          <p:cNvGraphicFramePr>
            <a:graphicFrameLocks/>
          </p:cNvGraphicFramePr>
          <p:nvPr>
            <p:extLst>
              <p:ext uri="{D42A27DB-BD31-4B8C-83A1-F6EECF244321}">
                <p14:modId xmlns:p14="http://schemas.microsoft.com/office/powerpoint/2010/main" val="3200427478"/>
              </p:ext>
            </p:extLst>
          </p:nvPr>
        </p:nvGraphicFramePr>
        <p:xfrm>
          <a:off x="4504757" y="4826623"/>
          <a:ext cx="4546976" cy="1744926"/>
        </p:xfrm>
        <a:graphic>
          <a:graphicData uri="http://schemas.openxmlformats.org/drawingml/2006/chart">
            <c:chart xmlns:c="http://schemas.openxmlformats.org/drawingml/2006/chart" xmlns:r="http://schemas.openxmlformats.org/officeDocument/2006/relationships" r:id="rId4"/>
          </a:graphicData>
        </a:graphic>
      </p:graphicFrame>
      <p:sp>
        <p:nvSpPr>
          <p:cNvPr id="51" name="角丸四角形 50"/>
          <p:cNvSpPr/>
          <p:nvPr/>
        </p:nvSpPr>
        <p:spPr>
          <a:xfrm>
            <a:off x="5094542" y="5143764"/>
            <a:ext cx="3149866" cy="17098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2" name="角丸四角形 51"/>
          <p:cNvSpPr/>
          <p:nvPr/>
        </p:nvSpPr>
        <p:spPr>
          <a:xfrm>
            <a:off x="5088169" y="5815070"/>
            <a:ext cx="1411206" cy="15861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3" name="角丸四角形 52"/>
          <p:cNvSpPr/>
          <p:nvPr/>
        </p:nvSpPr>
        <p:spPr>
          <a:xfrm>
            <a:off x="5212759" y="6145479"/>
            <a:ext cx="915349" cy="16022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40" name="直線コネクタ 39">
            <a:extLst>
              <a:ext uri="{FF2B5EF4-FFF2-40B4-BE49-F238E27FC236}">
                <a16:creationId xmlns:a16="http://schemas.microsoft.com/office/drawing/2014/main" id="{4A675D40-A180-42C0-93A6-191781DB89F3}"/>
              </a:ext>
            </a:extLst>
          </p:cNvPr>
          <p:cNvCxnSpPr>
            <a:cxnSpLocks/>
          </p:cNvCxnSpPr>
          <p:nvPr/>
        </p:nvCxnSpPr>
        <p:spPr>
          <a:xfrm>
            <a:off x="98303" y="2460873"/>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3F751B95-32D5-4273-8FAD-3EEA240456C0}"/>
              </a:ext>
            </a:extLst>
          </p:cNvPr>
          <p:cNvCxnSpPr>
            <a:cxnSpLocks/>
          </p:cNvCxnSpPr>
          <p:nvPr/>
        </p:nvCxnSpPr>
        <p:spPr>
          <a:xfrm>
            <a:off x="109289" y="4520061"/>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8" name="グラフ 7">
            <a:extLst>
              <a:ext uri="{FF2B5EF4-FFF2-40B4-BE49-F238E27FC236}">
                <a16:creationId xmlns:a16="http://schemas.microsoft.com/office/drawing/2014/main" id="{29133EEF-A5A3-4CB6-91DB-EBEEA86E5344}"/>
              </a:ext>
            </a:extLst>
          </p:cNvPr>
          <p:cNvGraphicFramePr>
            <a:graphicFrameLocks/>
          </p:cNvGraphicFramePr>
          <p:nvPr>
            <p:extLst>
              <p:ext uri="{D42A27DB-BD31-4B8C-83A1-F6EECF244321}">
                <p14:modId xmlns:p14="http://schemas.microsoft.com/office/powerpoint/2010/main" val="1483093496"/>
              </p:ext>
            </p:extLst>
          </p:nvPr>
        </p:nvGraphicFramePr>
        <p:xfrm>
          <a:off x="116790" y="690377"/>
          <a:ext cx="4322049" cy="1743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2B9A8AD9-31FB-484F-8292-DC79E9016F21}"/>
              </a:ext>
            </a:extLst>
          </p:cNvPr>
          <p:cNvGraphicFramePr>
            <a:graphicFrameLocks/>
          </p:cNvGraphicFramePr>
          <p:nvPr>
            <p:extLst>
              <p:ext uri="{D42A27DB-BD31-4B8C-83A1-F6EECF244321}">
                <p14:modId xmlns:p14="http://schemas.microsoft.com/office/powerpoint/2010/main" val="996951035"/>
              </p:ext>
            </p:extLst>
          </p:nvPr>
        </p:nvGraphicFramePr>
        <p:xfrm>
          <a:off x="193863" y="2806709"/>
          <a:ext cx="4232827" cy="1693450"/>
        </p:xfrm>
        <a:graphic>
          <a:graphicData uri="http://schemas.openxmlformats.org/drawingml/2006/chart">
            <c:chart xmlns:c="http://schemas.openxmlformats.org/drawingml/2006/chart" xmlns:r="http://schemas.openxmlformats.org/officeDocument/2006/relationships" r:id="rId6"/>
          </a:graphicData>
        </a:graphic>
      </p:graphicFrame>
      <p:sp>
        <p:nvSpPr>
          <p:cNvPr id="58" name="角丸四角形 57"/>
          <p:cNvSpPr/>
          <p:nvPr/>
        </p:nvSpPr>
        <p:spPr>
          <a:xfrm>
            <a:off x="1228210" y="3124116"/>
            <a:ext cx="1759613" cy="19393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9" name="角丸四角形 58"/>
          <p:cNvSpPr/>
          <p:nvPr/>
        </p:nvSpPr>
        <p:spPr>
          <a:xfrm>
            <a:off x="1678587" y="3803537"/>
            <a:ext cx="1145451" cy="15238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0" name="角丸四角形 59"/>
          <p:cNvSpPr/>
          <p:nvPr/>
        </p:nvSpPr>
        <p:spPr>
          <a:xfrm>
            <a:off x="2411760" y="4028115"/>
            <a:ext cx="1512167" cy="15238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dirty="0"/>
          </a:p>
        </p:txBody>
      </p:sp>
      <p:graphicFrame>
        <p:nvGraphicFramePr>
          <p:cNvPr id="10" name="グラフ 9">
            <a:extLst>
              <a:ext uri="{FF2B5EF4-FFF2-40B4-BE49-F238E27FC236}">
                <a16:creationId xmlns:a16="http://schemas.microsoft.com/office/drawing/2014/main" id="{1977D106-897C-4FEA-9F22-9932459FEAF0}"/>
              </a:ext>
            </a:extLst>
          </p:cNvPr>
          <p:cNvGraphicFramePr>
            <a:graphicFrameLocks/>
          </p:cNvGraphicFramePr>
          <p:nvPr>
            <p:extLst>
              <p:ext uri="{D42A27DB-BD31-4B8C-83A1-F6EECF244321}">
                <p14:modId xmlns:p14="http://schemas.microsoft.com/office/powerpoint/2010/main" val="1762319335"/>
              </p:ext>
            </p:extLst>
          </p:nvPr>
        </p:nvGraphicFramePr>
        <p:xfrm>
          <a:off x="138477" y="4731800"/>
          <a:ext cx="4329069" cy="1827546"/>
        </p:xfrm>
        <a:graphic>
          <a:graphicData uri="http://schemas.openxmlformats.org/drawingml/2006/chart">
            <c:chart xmlns:c="http://schemas.openxmlformats.org/drawingml/2006/chart" xmlns:r="http://schemas.openxmlformats.org/officeDocument/2006/relationships" r:id="rId7"/>
          </a:graphicData>
        </a:graphic>
      </p:graphicFrame>
      <p:sp>
        <p:nvSpPr>
          <p:cNvPr id="61" name="角丸四角形 60"/>
          <p:cNvSpPr/>
          <p:nvPr/>
        </p:nvSpPr>
        <p:spPr>
          <a:xfrm>
            <a:off x="728652" y="5070572"/>
            <a:ext cx="2763228" cy="19016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2" name="角丸四角形 61"/>
          <p:cNvSpPr/>
          <p:nvPr/>
        </p:nvSpPr>
        <p:spPr>
          <a:xfrm>
            <a:off x="734808" y="5791522"/>
            <a:ext cx="986805"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3" name="角丸四角形 62"/>
          <p:cNvSpPr/>
          <p:nvPr/>
        </p:nvSpPr>
        <p:spPr>
          <a:xfrm>
            <a:off x="804204" y="6122577"/>
            <a:ext cx="874383"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8" name="テキスト ボックス 3">
            <a:extLst>
              <a:ext uri="{FF2B5EF4-FFF2-40B4-BE49-F238E27FC236}">
                <a16:creationId xmlns:a16="http://schemas.microsoft.com/office/drawing/2014/main" id="{388A5F0B-936D-4A1E-98BE-53814962DCF5}"/>
              </a:ext>
            </a:extLst>
          </p:cNvPr>
          <p:cNvSpPr txBox="1"/>
          <p:nvPr/>
        </p:nvSpPr>
        <p:spPr>
          <a:xfrm>
            <a:off x="4518252" y="702784"/>
            <a:ext cx="373819" cy="256997"/>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39" name="テキスト ボックス 3">
            <a:extLst>
              <a:ext uri="{FF2B5EF4-FFF2-40B4-BE49-F238E27FC236}">
                <a16:creationId xmlns:a16="http://schemas.microsoft.com/office/drawing/2014/main" id="{388A5F0B-936D-4A1E-98BE-53814962DCF5}"/>
              </a:ext>
            </a:extLst>
          </p:cNvPr>
          <p:cNvSpPr txBox="1"/>
          <p:nvPr/>
        </p:nvSpPr>
        <p:spPr>
          <a:xfrm>
            <a:off x="127806" y="580765"/>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2" name="テキスト ボックス 1">
            <a:extLst>
              <a:ext uri="{FF2B5EF4-FFF2-40B4-BE49-F238E27FC236}">
                <a16:creationId xmlns:a16="http://schemas.microsoft.com/office/drawing/2014/main" id="{199F27F7-BB43-4DE8-A99D-2FE526A46A6F}"/>
              </a:ext>
            </a:extLst>
          </p:cNvPr>
          <p:cNvSpPr txBox="1"/>
          <p:nvPr/>
        </p:nvSpPr>
        <p:spPr>
          <a:xfrm>
            <a:off x="4518252" y="1108914"/>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(N=15740)</a:t>
            </a:r>
            <a:endParaRPr lang="ja-JP" altLang="en-US" sz="700" dirty="0">
              <a:solidFill>
                <a:schemeClr val="tx1">
                  <a:lumMod val="65000"/>
                  <a:lumOff val="35000"/>
                </a:schemeClr>
              </a:solidFill>
            </a:endParaRPr>
          </a:p>
        </p:txBody>
      </p:sp>
      <p:sp>
        <p:nvSpPr>
          <p:cNvPr id="43" name="テキスト ボックス 1">
            <a:extLst>
              <a:ext uri="{FF2B5EF4-FFF2-40B4-BE49-F238E27FC236}">
                <a16:creationId xmlns:a16="http://schemas.microsoft.com/office/drawing/2014/main" id="{DD40AF1F-A37C-46DA-A0C8-C4BADE57B2A2}"/>
              </a:ext>
            </a:extLst>
          </p:cNvPr>
          <p:cNvSpPr txBox="1"/>
          <p:nvPr/>
        </p:nvSpPr>
        <p:spPr>
          <a:xfrm>
            <a:off x="4716046" y="3089684"/>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(N=15740)</a:t>
            </a:r>
            <a:endParaRPr lang="ja-JP" altLang="en-US" sz="700" dirty="0">
              <a:solidFill>
                <a:schemeClr val="tx1">
                  <a:lumMod val="65000"/>
                  <a:lumOff val="35000"/>
                </a:schemeClr>
              </a:solidFill>
            </a:endParaRPr>
          </a:p>
        </p:txBody>
      </p:sp>
      <p:sp>
        <p:nvSpPr>
          <p:cNvPr id="44" name="テキスト ボックス 43">
            <a:extLst>
              <a:ext uri="{FF2B5EF4-FFF2-40B4-BE49-F238E27FC236}">
                <a16:creationId xmlns:a16="http://schemas.microsoft.com/office/drawing/2014/main" id="{87642F5D-85ED-448E-B947-DCED6F9272D1}"/>
              </a:ext>
            </a:extLst>
          </p:cNvPr>
          <p:cNvSpPr txBox="1"/>
          <p:nvPr/>
        </p:nvSpPr>
        <p:spPr>
          <a:xfrm>
            <a:off x="8055595" y="34757"/>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 name="角丸四角形 44">
            <a:extLst>
              <a:ext uri="{FF2B5EF4-FFF2-40B4-BE49-F238E27FC236}">
                <a16:creationId xmlns:a16="http://schemas.microsoft.com/office/drawing/2014/main" id="{115CA5E7-3F45-A171-0AD0-28F9EAC24DC2}"/>
              </a:ext>
            </a:extLst>
          </p:cNvPr>
          <p:cNvSpPr/>
          <p:nvPr/>
        </p:nvSpPr>
        <p:spPr>
          <a:xfrm>
            <a:off x="5428996" y="1019929"/>
            <a:ext cx="3319467" cy="17080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Tree>
    <p:extLst>
      <p:ext uri="{BB962C8B-B14F-4D97-AF65-F5344CB8AC3E}">
        <p14:creationId xmlns:p14="http://schemas.microsoft.com/office/powerpoint/2010/main" val="141631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4913" y="369209"/>
            <a:ext cx="8996408" cy="622738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テキスト ボックス 12"/>
          <p:cNvSpPr txBox="1"/>
          <p:nvPr/>
        </p:nvSpPr>
        <p:spPr>
          <a:xfrm>
            <a:off x="121237" y="101747"/>
            <a:ext cx="8978066"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24" name="正方形/長方形 23"/>
          <p:cNvSpPr/>
          <p:nvPr/>
        </p:nvSpPr>
        <p:spPr>
          <a:xfrm>
            <a:off x="148649" y="417984"/>
            <a:ext cx="4563118" cy="224229"/>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◇困窮世帯ほど子どもに対して「とても期待している」「期待している」割合が低い。</a:t>
            </a:r>
          </a:p>
        </p:txBody>
      </p:sp>
      <p:sp>
        <p:nvSpPr>
          <p:cNvPr id="15" name="正方形/長方形 14"/>
          <p:cNvSpPr/>
          <p:nvPr/>
        </p:nvSpPr>
        <p:spPr>
          <a:xfrm>
            <a:off x="145277" y="3464600"/>
            <a:ext cx="4393278"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◇保護者の子どもの進学希望について、困窮世帯ほど「短期大学・大学・大学院」の</a:t>
            </a:r>
            <a:endParaRPr lang="en-US" altLang="ja-JP" sz="857" dirty="0">
              <a:latin typeface="HG丸ｺﾞｼｯｸM-PRO" panose="020F0600000000000000" pitchFamily="50" charset="-128"/>
              <a:ea typeface="HG丸ｺﾞｼｯｸM-PRO" panose="020F0600000000000000" pitchFamily="50" charset="-128"/>
            </a:endParaRPr>
          </a:p>
          <a:p>
            <a:pPr lvl="0"/>
            <a:r>
              <a:rPr lang="en-US" altLang="ja-JP" sz="857" dirty="0">
                <a:latin typeface="HG丸ｺﾞｼｯｸM-PRO" panose="020F0600000000000000" pitchFamily="50" charset="-128"/>
                <a:ea typeface="HG丸ｺﾞｼｯｸM-PRO" panose="020F0600000000000000" pitchFamily="50" charset="-128"/>
              </a:rPr>
              <a:t>   </a:t>
            </a:r>
            <a:r>
              <a:rPr lang="ja-JP" altLang="en-US" sz="857" dirty="0">
                <a:latin typeface="HG丸ｺﾞｼｯｸM-PRO" panose="020F0600000000000000" pitchFamily="50" charset="-128"/>
                <a:ea typeface="HG丸ｺﾞｼｯｸM-PRO" panose="020F0600000000000000" pitchFamily="50" charset="-128"/>
              </a:rPr>
              <a:t>割合が低い。</a:t>
            </a:r>
          </a:p>
        </p:txBody>
      </p:sp>
      <p:sp>
        <p:nvSpPr>
          <p:cNvPr id="20" name="正方形/長方形 19"/>
          <p:cNvSpPr/>
          <p:nvPr/>
        </p:nvSpPr>
        <p:spPr>
          <a:xfrm>
            <a:off x="4581864" y="3481090"/>
            <a:ext cx="4455422"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の世帯における「短期大学・大学・大学院」の進学希望割合は約５割である。</a:t>
            </a:r>
            <a:endParaRPr lang="en-US" altLang="ja-JP" sz="857"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4808753" y="396508"/>
            <a:ext cx="4277677"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の世帯では、子どもに「とても期待している」「期待している」の割合は</a:t>
            </a:r>
            <a:r>
              <a:rPr lang="ja-JP" altLang="en-US" sz="857">
                <a:latin typeface="HG丸ｺﾞｼｯｸM-PRO" panose="020F0600000000000000" pitchFamily="50" charset="-128"/>
                <a:ea typeface="HG丸ｺﾞｼｯｸM-PRO" panose="020F0600000000000000" pitchFamily="50" charset="-128"/>
              </a:rPr>
              <a:t>約８割である。</a:t>
            </a:r>
            <a:r>
              <a:rPr lang="ja-JP" altLang="en-US" sz="857" dirty="0">
                <a:latin typeface="HG丸ｺﾞｼｯｸM-PRO" panose="020F0600000000000000" pitchFamily="50" charset="-128"/>
                <a:ea typeface="HG丸ｺﾞｼｯｸM-PRO" panose="020F0600000000000000" pitchFamily="50" charset="-128"/>
              </a:rPr>
              <a:t>困窮世帯ほど期待する割合が低くなる傾向にある。</a:t>
            </a:r>
          </a:p>
        </p:txBody>
      </p:sp>
      <p:sp>
        <p:nvSpPr>
          <p:cNvPr id="4" name="スライド番号プレースホルダー 3"/>
          <p:cNvSpPr>
            <a:spLocks noGrp="1"/>
          </p:cNvSpPr>
          <p:nvPr>
            <p:ph type="sldNum" sz="quarter" idx="12"/>
          </p:nvPr>
        </p:nvSpPr>
        <p:spPr>
          <a:xfrm>
            <a:off x="6932394" y="6492875"/>
            <a:ext cx="2133600" cy="365125"/>
          </a:xfrm>
        </p:spPr>
        <p:txBody>
          <a:bodyPr/>
          <a:lstStyle/>
          <a:p>
            <a:r>
              <a:rPr lang="en-US" altLang="ja-JP" sz="1714" dirty="0">
                <a:solidFill>
                  <a:schemeClr val="tx1"/>
                </a:solidFill>
                <a:latin typeface="+mn-ea"/>
              </a:rPr>
              <a:t>15</a:t>
            </a:r>
            <a:endParaRPr lang="ja-JP" altLang="en-US" sz="1714" dirty="0">
              <a:solidFill>
                <a:schemeClr val="tx1"/>
              </a:solidFill>
              <a:latin typeface="+mn-ea"/>
            </a:endParaRPr>
          </a:p>
        </p:txBody>
      </p:sp>
      <p:grpSp>
        <p:nvGrpSpPr>
          <p:cNvPr id="3" name="グループ化 2">
            <a:extLst>
              <a:ext uri="{FF2B5EF4-FFF2-40B4-BE49-F238E27FC236}">
                <a16:creationId xmlns:a16="http://schemas.microsoft.com/office/drawing/2014/main" id="{C7B1429F-1BE9-4C15-8E0D-9C77CE2A92E3}"/>
              </a:ext>
            </a:extLst>
          </p:cNvPr>
          <p:cNvGrpSpPr/>
          <p:nvPr/>
        </p:nvGrpSpPr>
        <p:grpSpPr>
          <a:xfrm>
            <a:off x="4808753" y="874828"/>
            <a:ext cx="4199299" cy="2478412"/>
            <a:chOff x="4828720" y="988925"/>
            <a:chExt cx="4199299" cy="2478412"/>
          </a:xfrm>
        </p:grpSpPr>
        <p:graphicFrame>
          <p:nvGraphicFramePr>
            <p:cNvPr id="32" name="グラフ 31">
              <a:extLst>
                <a:ext uri="{FF2B5EF4-FFF2-40B4-BE49-F238E27FC236}">
                  <a16:creationId xmlns:a16="http://schemas.microsoft.com/office/drawing/2014/main" id="{54299B1A-43FC-42B2-AB08-D71B87BA2517}"/>
                </a:ext>
              </a:extLst>
            </p:cNvPr>
            <p:cNvGraphicFramePr>
              <a:graphicFrameLocks/>
            </p:cNvGraphicFramePr>
            <p:nvPr>
              <p:extLst>
                <p:ext uri="{D42A27DB-BD31-4B8C-83A1-F6EECF244321}">
                  <p14:modId xmlns:p14="http://schemas.microsoft.com/office/powerpoint/2010/main" val="1746899958"/>
                </p:ext>
              </p:extLst>
            </p:nvPr>
          </p:nvGraphicFramePr>
          <p:xfrm>
            <a:off x="4828720" y="988925"/>
            <a:ext cx="4199299" cy="2478412"/>
          </p:xfrm>
          <a:graphic>
            <a:graphicData uri="http://schemas.openxmlformats.org/drawingml/2006/chart">
              <c:chart xmlns:c="http://schemas.openxmlformats.org/drawingml/2006/chart" xmlns:r="http://schemas.openxmlformats.org/officeDocument/2006/relationships" r:id="rId2"/>
            </a:graphicData>
          </a:graphic>
        </p:graphicFrame>
        <p:sp>
          <p:nvSpPr>
            <p:cNvPr id="29" name="角丸四角形 28"/>
            <p:cNvSpPr/>
            <p:nvPr/>
          </p:nvSpPr>
          <p:spPr>
            <a:xfrm>
              <a:off x="5419297" y="1370758"/>
              <a:ext cx="2952328" cy="23230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46" name="角丸四角形 45"/>
            <p:cNvSpPr/>
            <p:nvPr/>
          </p:nvSpPr>
          <p:spPr>
            <a:xfrm>
              <a:off x="5390407" y="2589277"/>
              <a:ext cx="2657944" cy="23230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2" name="角丸四角形 21"/>
            <p:cNvSpPr/>
            <p:nvPr/>
          </p:nvSpPr>
          <p:spPr>
            <a:xfrm>
              <a:off x="5528070" y="2986504"/>
              <a:ext cx="1564209" cy="25385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graphicFrame>
        <p:nvGraphicFramePr>
          <p:cNvPr id="33" name="グラフ 32">
            <a:extLst>
              <a:ext uri="{FF2B5EF4-FFF2-40B4-BE49-F238E27FC236}">
                <a16:creationId xmlns:a16="http://schemas.microsoft.com/office/drawing/2014/main" id="{3946E812-C7C3-4668-83C6-B60CC9AF3F24}"/>
              </a:ext>
            </a:extLst>
          </p:cNvPr>
          <p:cNvGraphicFramePr>
            <a:graphicFrameLocks/>
          </p:cNvGraphicFramePr>
          <p:nvPr>
            <p:extLst>
              <p:ext uri="{D42A27DB-BD31-4B8C-83A1-F6EECF244321}">
                <p14:modId xmlns:p14="http://schemas.microsoft.com/office/powerpoint/2010/main" val="1377194850"/>
              </p:ext>
            </p:extLst>
          </p:nvPr>
        </p:nvGraphicFramePr>
        <p:xfrm>
          <a:off x="4660885" y="3948829"/>
          <a:ext cx="4367134" cy="2532288"/>
        </p:xfrm>
        <a:graphic>
          <a:graphicData uri="http://schemas.openxmlformats.org/drawingml/2006/chart">
            <c:chart xmlns:c="http://schemas.openxmlformats.org/drawingml/2006/chart" xmlns:r="http://schemas.openxmlformats.org/officeDocument/2006/relationships" r:id="rId3"/>
          </a:graphicData>
        </a:graphic>
      </p:graphicFrame>
      <p:sp>
        <p:nvSpPr>
          <p:cNvPr id="31" name="角丸四角形 30"/>
          <p:cNvSpPr/>
          <p:nvPr/>
        </p:nvSpPr>
        <p:spPr>
          <a:xfrm>
            <a:off x="5156019" y="5880314"/>
            <a:ext cx="523287" cy="24725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4" name="角丸四角形 24">
            <a:extLst>
              <a:ext uri="{FF2B5EF4-FFF2-40B4-BE49-F238E27FC236}">
                <a16:creationId xmlns:a16="http://schemas.microsoft.com/office/drawing/2014/main" id="{102BD1AA-4ADD-4D22-B819-812FA20FAA2C}"/>
              </a:ext>
            </a:extLst>
          </p:cNvPr>
          <p:cNvSpPr/>
          <p:nvPr/>
        </p:nvSpPr>
        <p:spPr>
          <a:xfrm>
            <a:off x="7168897" y="5858736"/>
            <a:ext cx="425279" cy="18396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5" name="角丸四角形 17">
            <a:extLst>
              <a:ext uri="{FF2B5EF4-FFF2-40B4-BE49-F238E27FC236}">
                <a16:creationId xmlns:a16="http://schemas.microsoft.com/office/drawing/2014/main" id="{ACBC1686-4907-4C75-A919-946171225C32}"/>
              </a:ext>
            </a:extLst>
          </p:cNvPr>
          <p:cNvSpPr/>
          <p:nvPr/>
        </p:nvSpPr>
        <p:spPr>
          <a:xfrm>
            <a:off x="5399330" y="4298329"/>
            <a:ext cx="2736303" cy="19744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6" name="角丸四角形 17">
            <a:extLst>
              <a:ext uri="{FF2B5EF4-FFF2-40B4-BE49-F238E27FC236}">
                <a16:creationId xmlns:a16="http://schemas.microsoft.com/office/drawing/2014/main" id="{E0025DBA-CA65-41D9-B7D7-D9ECFDB508CA}"/>
              </a:ext>
            </a:extLst>
          </p:cNvPr>
          <p:cNvSpPr/>
          <p:nvPr/>
        </p:nvSpPr>
        <p:spPr>
          <a:xfrm>
            <a:off x="5946560" y="5306457"/>
            <a:ext cx="1937807" cy="25028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28" name="直線コネクタ 27">
            <a:extLst>
              <a:ext uri="{FF2B5EF4-FFF2-40B4-BE49-F238E27FC236}">
                <a16:creationId xmlns:a16="http://schemas.microsoft.com/office/drawing/2014/main" id="{A2DB5B2B-AF35-4C59-8E15-969C70A3CF57}"/>
              </a:ext>
            </a:extLst>
          </p:cNvPr>
          <p:cNvCxnSpPr>
            <a:cxnSpLocks/>
          </p:cNvCxnSpPr>
          <p:nvPr/>
        </p:nvCxnSpPr>
        <p:spPr>
          <a:xfrm>
            <a:off x="106714" y="3429000"/>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7" name="グラフ 6">
            <a:extLst>
              <a:ext uri="{FF2B5EF4-FFF2-40B4-BE49-F238E27FC236}">
                <a16:creationId xmlns:a16="http://schemas.microsoft.com/office/drawing/2014/main" id="{31DD6F62-F27D-43A1-B78C-1F57EAEFA7F5}"/>
              </a:ext>
            </a:extLst>
          </p:cNvPr>
          <p:cNvGraphicFramePr>
            <a:graphicFrameLocks/>
          </p:cNvGraphicFramePr>
          <p:nvPr>
            <p:extLst>
              <p:ext uri="{D42A27DB-BD31-4B8C-83A1-F6EECF244321}">
                <p14:modId xmlns:p14="http://schemas.microsoft.com/office/powerpoint/2010/main" val="2490784133"/>
              </p:ext>
            </p:extLst>
          </p:nvPr>
        </p:nvGraphicFramePr>
        <p:xfrm>
          <a:off x="121237" y="864148"/>
          <a:ext cx="4563118" cy="2698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B5323FF6-8CB6-4F64-9DC4-E73DB99791D3}"/>
              </a:ext>
            </a:extLst>
          </p:cNvPr>
          <p:cNvGraphicFramePr>
            <a:graphicFrameLocks/>
          </p:cNvGraphicFramePr>
          <p:nvPr>
            <p:extLst>
              <p:ext uri="{D42A27DB-BD31-4B8C-83A1-F6EECF244321}">
                <p14:modId xmlns:p14="http://schemas.microsoft.com/office/powerpoint/2010/main" val="2770889323"/>
              </p:ext>
            </p:extLst>
          </p:nvPr>
        </p:nvGraphicFramePr>
        <p:xfrm>
          <a:off x="164031" y="3821331"/>
          <a:ext cx="4479979" cy="2735543"/>
        </p:xfrm>
        <a:graphic>
          <a:graphicData uri="http://schemas.openxmlformats.org/drawingml/2006/chart">
            <c:chart xmlns:c="http://schemas.openxmlformats.org/drawingml/2006/chart" xmlns:r="http://schemas.openxmlformats.org/officeDocument/2006/relationships" r:id="rId5"/>
          </a:graphicData>
        </a:graphic>
      </p:graphicFrame>
      <p:sp>
        <p:nvSpPr>
          <p:cNvPr id="18" name="角丸四角形 17"/>
          <p:cNvSpPr/>
          <p:nvPr/>
        </p:nvSpPr>
        <p:spPr>
          <a:xfrm>
            <a:off x="1174932" y="4200618"/>
            <a:ext cx="2676988"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3" name="角丸四角形 22"/>
          <p:cNvSpPr/>
          <p:nvPr/>
        </p:nvSpPr>
        <p:spPr>
          <a:xfrm>
            <a:off x="1941081" y="5351023"/>
            <a:ext cx="1694816"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0" name="角丸四角形 29"/>
          <p:cNvSpPr/>
          <p:nvPr/>
        </p:nvSpPr>
        <p:spPr>
          <a:xfrm>
            <a:off x="3059832" y="5783408"/>
            <a:ext cx="1046980" cy="13964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5" name="角丸四角形 29">
            <a:extLst>
              <a:ext uri="{FF2B5EF4-FFF2-40B4-BE49-F238E27FC236}">
                <a16:creationId xmlns:a16="http://schemas.microsoft.com/office/drawing/2014/main" id="{E9384BDA-4FF8-4C95-BCA9-BFE157B1CA1C}"/>
              </a:ext>
            </a:extLst>
          </p:cNvPr>
          <p:cNvSpPr/>
          <p:nvPr/>
        </p:nvSpPr>
        <p:spPr>
          <a:xfrm>
            <a:off x="251520" y="5976913"/>
            <a:ext cx="576064" cy="186838"/>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6" name="テキスト ボックス 1">
            <a:extLst>
              <a:ext uri="{FF2B5EF4-FFF2-40B4-BE49-F238E27FC236}">
                <a16:creationId xmlns:a16="http://schemas.microsoft.com/office/drawing/2014/main" id="{94F8DC8D-7864-402C-AFC9-BE8921044FDD}"/>
              </a:ext>
            </a:extLst>
          </p:cNvPr>
          <p:cNvSpPr txBox="1"/>
          <p:nvPr/>
        </p:nvSpPr>
        <p:spPr>
          <a:xfrm>
            <a:off x="4920951" y="1366581"/>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(N=16673)</a:t>
            </a:r>
            <a:endParaRPr lang="ja-JP" altLang="en-US" sz="700" dirty="0">
              <a:solidFill>
                <a:schemeClr val="tx1">
                  <a:lumMod val="65000"/>
                  <a:lumOff val="35000"/>
                </a:schemeClr>
              </a:solidFill>
            </a:endParaRPr>
          </a:p>
        </p:txBody>
      </p:sp>
      <p:sp>
        <p:nvSpPr>
          <p:cNvPr id="37" name="テキスト ボックス 36">
            <a:extLst>
              <a:ext uri="{FF2B5EF4-FFF2-40B4-BE49-F238E27FC236}">
                <a16:creationId xmlns:a16="http://schemas.microsoft.com/office/drawing/2014/main" id="{716ED57C-B652-4942-A8AB-335627F54D2B}"/>
              </a:ext>
            </a:extLst>
          </p:cNvPr>
          <p:cNvSpPr txBox="1"/>
          <p:nvPr/>
        </p:nvSpPr>
        <p:spPr>
          <a:xfrm>
            <a:off x="8066312" y="92210"/>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 name="テキスト ボックス 3">
            <a:extLst>
              <a:ext uri="{FF2B5EF4-FFF2-40B4-BE49-F238E27FC236}">
                <a16:creationId xmlns:a16="http://schemas.microsoft.com/office/drawing/2014/main" id="{37AB3C0A-5442-6BDC-5163-DC84A622CE02}"/>
              </a:ext>
            </a:extLst>
          </p:cNvPr>
          <p:cNvSpPr txBox="1"/>
          <p:nvPr/>
        </p:nvSpPr>
        <p:spPr>
          <a:xfrm>
            <a:off x="4795412" y="809159"/>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 name="テキスト ボックス 3">
            <a:extLst>
              <a:ext uri="{FF2B5EF4-FFF2-40B4-BE49-F238E27FC236}">
                <a16:creationId xmlns:a16="http://schemas.microsoft.com/office/drawing/2014/main" id="{9DD168BA-4EC4-E226-FABF-47FAC9134C1A}"/>
              </a:ext>
            </a:extLst>
          </p:cNvPr>
          <p:cNvSpPr txBox="1"/>
          <p:nvPr/>
        </p:nvSpPr>
        <p:spPr>
          <a:xfrm>
            <a:off x="174108" y="688727"/>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9229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94883" y="969466"/>
            <a:ext cx="8741658" cy="770069"/>
          </a:xfrm>
          <a:prstGeom prst="rect">
            <a:avLst/>
          </a:prstGeom>
          <a:ln>
            <a:solidFill>
              <a:schemeClr val="accent5"/>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r>
              <a:rPr lang="en-US" altLang="ja-JP" sz="900" dirty="0">
                <a:latin typeface="+mn-ea"/>
              </a:rPr>
              <a:t>※</a:t>
            </a:r>
            <a:r>
              <a:rPr lang="ja-JP" altLang="en-US" sz="900" dirty="0">
                <a:latin typeface="+mn-ea"/>
              </a:rPr>
              <a:t>「起床時間」と「朝食の頻度」について、次の２つのグループに分け、「授業以外の勉強時間」とクロス集計を行った。</a:t>
            </a:r>
            <a:endParaRPr lang="en-US" altLang="ja-JP" sz="900" dirty="0">
              <a:latin typeface="+mn-ea"/>
            </a:endParaRPr>
          </a:p>
          <a:p>
            <a:r>
              <a:rPr lang="ja-JP" altLang="en-US" sz="900" dirty="0">
                <a:latin typeface="+mn-ea"/>
              </a:rPr>
              <a:t>　　（起床時間）　　　</a:t>
            </a:r>
            <a:r>
              <a:rPr lang="en-US" altLang="ja-JP" sz="900" dirty="0">
                <a:latin typeface="+mn-ea"/>
              </a:rPr>
              <a:t> 『</a:t>
            </a:r>
            <a:r>
              <a:rPr lang="ja-JP" altLang="en-US" sz="900" dirty="0">
                <a:latin typeface="+mn-ea"/>
              </a:rPr>
              <a:t>同じ時刻に起きている</a:t>
            </a:r>
            <a:r>
              <a:rPr lang="en-US" altLang="ja-JP" sz="900" dirty="0">
                <a:latin typeface="+mn-ea"/>
              </a:rPr>
              <a:t>』</a:t>
            </a:r>
            <a:r>
              <a:rPr lang="ja-JP" altLang="en-US" sz="900" dirty="0">
                <a:latin typeface="+mn-ea"/>
              </a:rPr>
              <a:t>：「起きている」「どちらかと言えば、起きている」と回答した子ども</a:t>
            </a:r>
            <a:endParaRPr lang="en-US" altLang="ja-JP" sz="900" dirty="0">
              <a:latin typeface="+mn-ea"/>
            </a:endParaRPr>
          </a:p>
          <a:p>
            <a:r>
              <a:rPr lang="ja-JP" altLang="en-US" sz="900" dirty="0">
                <a:latin typeface="+mn-ea"/>
              </a:rPr>
              <a:t>　　　　　　　　　　　　　</a:t>
            </a:r>
            <a:r>
              <a:rPr lang="en-US" altLang="ja-JP" sz="900" dirty="0">
                <a:latin typeface="+mn-ea"/>
              </a:rPr>
              <a:t>『</a:t>
            </a:r>
            <a:r>
              <a:rPr lang="ja-JP" altLang="en-US" sz="900" dirty="0">
                <a:latin typeface="+mn-ea"/>
              </a:rPr>
              <a:t>同じ時刻に起きていない</a:t>
            </a:r>
            <a:r>
              <a:rPr lang="en-US" altLang="ja-JP" sz="900" dirty="0">
                <a:latin typeface="+mn-ea"/>
              </a:rPr>
              <a:t>』</a:t>
            </a:r>
            <a:r>
              <a:rPr lang="ja-JP" altLang="en-US" sz="900" dirty="0">
                <a:latin typeface="+mn-ea"/>
              </a:rPr>
              <a:t>：「あまり、起きていない」「起きていない」と回答した子ども</a:t>
            </a:r>
            <a:endParaRPr lang="en-US" altLang="ja-JP" sz="900" dirty="0">
              <a:latin typeface="+mn-ea"/>
            </a:endParaRPr>
          </a:p>
          <a:p>
            <a:r>
              <a:rPr lang="ja-JP" altLang="en-US" sz="900" dirty="0">
                <a:latin typeface="+mn-ea"/>
              </a:rPr>
              <a:t>　　（朝食の頻度）　　</a:t>
            </a:r>
            <a:r>
              <a:rPr lang="en-US" altLang="ja-JP" sz="900" dirty="0">
                <a:latin typeface="+mn-ea"/>
              </a:rPr>
              <a:t> 『</a:t>
            </a:r>
            <a:r>
              <a:rPr lang="ja-JP" altLang="en-US" sz="900" dirty="0">
                <a:latin typeface="+mn-ea"/>
              </a:rPr>
              <a:t>毎日またはほとんど毎日</a:t>
            </a:r>
            <a:r>
              <a:rPr lang="en-US" altLang="ja-JP" sz="900" dirty="0">
                <a:latin typeface="+mn-ea"/>
              </a:rPr>
              <a:t>』 </a:t>
            </a:r>
            <a:r>
              <a:rPr lang="ja-JP" altLang="en-US" sz="900" dirty="0">
                <a:latin typeface="+mn-ea"/>
              </a:rPr>
              <a:t>：「毎日またはほとんど毎日」　</a:t>
            </a:r>
            <a:endParaRPr lang="en-US" altLang="ja-JP" sz="900" dirty="0">
              <a:latin typeface="+mn-ea"/>
            </a:endParaRPr>
          </a:p>
          <a:p>
            <a:r>
              <a:rPr lang="ja-JP" altLang="en-US" sz="900" dirty="0">
                <a:latin typeface="+mn-ea"/>
              </a:rPr>
              <a:t>　　　　　　　　　　　　　 </a:t>
            </a:r>
            <a:r>
              <a:rPr lang="en-US" altLang="ja-JP" sz="900" dirty="0">
                <a:latin typeface="+mn-ea"/>
              </a:rPr>
              <a:t>『</a:t>
            </a:r>
            <a:r>
              <a:rPr lang="ja-JP" altLang="en-US" sz="900" dirty="0">
                <a:latin typeface="+mn-ea"/>
              </a:rPr>
              <a:t>週５回以下</a:t>
            </a:r>
            <a:r>
              <a:rPr lang="en-US" altLang="ja-JP" sz="900" dirty="0">
                <a:latin typeface="+mn-ea"/>
              </a:rPr>
              <a:t>』</a:t>
            </a:r>
            <a:r>
              <a:rPr lang="ja-JP" altLang="en-US" sz="900" dirty="0">
                <a:latin typeface="+mn-ea"/>
              </a:rPr>
              <a:t>：「毎日またはほとんど毎日」以外</a:t>
            </a:r>
            <a:endParaRPr lang="ja-JP" altLang="en-US" sz="900" dirty="0"/>
          </a:p>
        </p:txBody>
      </p:sp>
      <p:sp>
        <p:nvSpPr>
          <p:cNvPr id="17" name="正方形/長方形 16"/>
          <p:cNvSpPr/>
          <p:nvPr/>
        </p:nvSpPr>
        <p:spPr>
          <a:xfrm>
            <a:off x="82886" y="324281"/>
            <a:ext cx="9007609" cy="61991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◇「同じ時刻に起きている」子どもの方が勉強時間が「３０分以上、１時間より少ない」、「１時間以上、２時間より少ない」、「２時間以上、３時間より少ない」の割合が高い。</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◇「１時間以上、２時間より少ない」の割合が約７割である。</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◇「毎日またはほとんど毎日」朝食をとる子どもの方が「３０分以上、１時間より少ない」、「１時間以上、２時間より少ない」、「２時間以上、３時間より少ない」の割合</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　は約４割である。</a:t>
            </a:r>
            <a:endParaRPr lang="en-US" altLang="ja-JP" sz="857" dirty="0">
              <a:latin typeface="HG丸ｺﾞｼｯｸM-PRO" panose="020F0600000000000000" pitchFamily="50" charset="-128"/>
              <a:ea typeface="HG丸ｺﾞｼｯｸM-PRO" panose="020F0600000000000000" pitchFamily="50" charset="-128"/>
            </a:endParaRPr>
          </a:p>
        </p:txBody>
      </p:sp>
      <p:graphicFrame>
        <p:nvGraphicFramePr>
          <p:cNvPr id="27" name="グラフ 26">
            <a:extLst>
              <a:ext uri="{FF2B5EF4-FFF2-40B4-BE49-F238E27FC236}">
                <a16:creationId xmlns:a16="http://schemas.microsoft.com/office/drawing/2014/main" id="{3AA33AD5-71FC-4F1C-B4BC-0A8A3A830522}"/>
              </a:ext>
            </a:extLst>
          </p:cNvPr>
          <p:cNvGraphicFramePr>
            <a:graphicFrameLocks/>
          </p:cNvGraphicFramePr>
          <p:nvPr>
            <p:extLst>
              <p:ext uri="{D42A27DB-BD31-4B8C-83A1-F6EECF244321}">
                <p14:modId xmlns:p14="http://schemas.microsoft.com/office/powerpoint/2010/main" val="927233877"/>
              </p:ext>
            </p:extLst>
          </p:nvPr>
        </p:nvGraphicFramePr>
        <p:xfrm>
          <a:off x="4499275" y="1982193"/>
          <a:ext cx="4465522" cy="2354080"/>
        </p:xfrm>
        <a:graphic>
          <a:graphicData uri="http://schemas.openxmlformats.org/drawingml/2006/chart">
            <c:chart xmlns:c="http://schemas.openxmlformats.org/drawingml/2006/chart" xmlns:r="http://schemas.openxmlformats.org/officeDocument/2006/relationships" r:id="rId2"/>
          </a:graphicData>
        </a:graphic>
      </p:graphicFrame>
      <p:sp>
        <p:nvSpPr>
          <p:cNvPr id="28" name="角丸四角形 17">
            <a:extLst>
              <a:ext uri="{FF2B5EF4-FFF2-40B4-BE49-F238E27FC236}">
                <a16:creationId xmlns:a16="http://schemas.microsoft.com/office/drawing/2014/main" id="{87FF0713-53DA-4285-BB80-F5F5857383BC}"/>
              </a:ext>
            </a:extLst>
          </p:cNvPr>
          <p:cNvSpPr/>
          <p:nvPr/>
        </p:nvSpPr>
        <p:spPr>
          <a:xfrm>
            <a:off x="7016936" y="3558207"/>
            <a:ext cx="1029559" cy="13380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9" name="角丸四角形 17">
            <a:extLst>
              <a:ext uri="{FF2B5EF4-FFF2-40B4-BE49-F238E27FC236}">
                <a16:creationId xmlns:a16="http://schemas.microsoft.com/office/drawing/2014/main" id="{F7312E53-8DE1-4053-B9A4-1AD92F8E521E}"/>
              </a:ext>
            </a:extLst>
          </p:cNvPr>
          <p:cNvSpPr/>
          <p:nvPr/>
        </p:nvSpPr>
        <p:spPr>
          <a:xfrm>
            <a:off x="6031590" y="2493240"/>
            <a:ext cx="1984490" cy="34038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0" name="角丸四角形 17">
            <a:extLst>
              <a:ext uri="{FF2B5EF4-FFF2-40B4-BE49-F238E27FC236}">
                <a16:creationId xmlns:a16="http://schemas.microsoft.com/office/drawing/2014/main" id="{58E2E68B-5289-40FD-94E0-E0D9249CF64A}"/>
              </a:ext>
            </a:extLst>
          </p:cNvPr>
          <p:cNvSpPr/>
          <p:nvPr/>
        </p:nvSpPr>
        <p:spPr>
          <a:xfrm>
            <a:off x="7023835" y="3741255"/>
            <a:ext cx="1460617" cy="1257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1" name="角丸四角形 17">
            <a:extLst>
              <a:ext uri="{FF2B5EF4-FFF2-40B4-BE49-F238E27FC236}">
                <a16:creationId xmlns:a16="http://schemas.microsoft.com/office/drawing/2014/main" id="{71DA6BCF-0CE0-4753-905A-EA11087CC59B}"/>
              </a:ext>
            </a:extLst>
          </p:cNvPr>
          <p:cNvSpPr/>
          <p:nvPr/>
        </p:nvSpPr>
        <p:spPr>
          <a:xfrm>
            <a:off x="4896370" y="3750269"/>
            <a:ext cx="1296144" cy="1257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2" name="角丸四角形 17">
            <a:extLst>
              <a:ext uri="{FF2B5EF4-FFF2-40B4-BE49-F238E27FC236}">
                <a16:creationId xmlns:a16="http://schemas.microsoft.com/office/drawing/2014/main" id="{B0D48E22-2C3F-4E37-9159-EA885AFABC84}"/>
              </a:ext>
            </a:extLst>
          </p:cNvPr>
          <p:cNvSpPr/>
          <p:nvPr/>
        </p:nvSpPr>
        <p:spPr>
          <a:xfrm>
            <a:off x="6277801" y="3082525"/>
            <a:ext cx="1738279" cy="32429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nvGrpSpPr>
          <p:cNvPr id="9" name="グループ化 8">
            <a:extLst>
              <a:ext uri="{FF2B5EF4-FFF2-40B4-BE49-F238E27FC236}">
                <a16:creationId xmlns:a16="http://schemas.microsoft.com/office/drawing/2014/main" id="{F2102F13-FF8B-45B7-8876-5F4EA441FE6D}"/>
              </a:ext>
            </a:extLst>
          </p:cNvPr>
          <p:cNvGrpSpPr/>
          <p:nvPr/>
        </p:nvGrpSpPr>
        <p:grpSpPr>
          <a:xfrm>
            <a:off x="4642573" y="4408911"/>
            <a:ext cx="4417844" cy="2416717"/>
            <a:chOff x="4642573" y="4393881"/>
            <a:chExt cx="4417844" cy="2357447"/>
          </a:xfrm>
        </p:grpSpPr>
        <p:graphicFrame>
          <p:nvGraphicFramePr>
            <p:cNvPr id="34" name="グラフ 33">
              <a:extLst>
                <a:ext uri="{FF2B5EF4-FFF2-40B4-BE49-F238E27FC236}">
                  <a16:creationId xmlns:a16="http://schemas.microsoft.com/office/drawing/2014/main" id="{6D25BE58-0663-4505-9524-472D3574754F}"/>
                </a:ext>
              </a:extLst>
            </p:cNvPr>
            <p:cNvGraphicFramePr>
              <a:graphicFrameLocks/>
            </p:cNvGraphicFramePr>
            <p:nvPr>
              <p:extLst>
                <p:ext uri="{D42A27DB-BD31-4B8C-83A1-F6EECF244321}">
                  <p14:modId xmlns:p14="http://schemas.microsoft.com/office/powerpoint/2010/main" val="2741135599"/>
                </p:ext>
              </p:extLst>
            </p:nvPr>
          </p:nvGraphicFramePr>
          <p:xfrm>
            <a:off x="4642573" y="4393881"/>
            <a:ext cx="4417844" cy="2357447"/>
          </p:xfrm>
          <a:graphic>
            <a:graphicData uri="http://schemas.openxmlformats.org/drawingml/2006/chart">
              <c:chart xmlns:c="http://schemas.openxmlformats.org/drawingml/2006/chart" xmlns:r="http://schemas.openxmlformats.org/officeDocument/2006/relationships" r:id="rId3"/>
            </a:graphicData>
          </a:graphic>
        </p:graphicFrame>
        <p:sp>
          <p:nvSpPr>
            <p:cNvPr id="35" name="角丸四角形 20">
              <a:extLst>
                <a:ext uri="{FF2B5EF4-FFF2-40B4-BE49-F238E27FC236}">
                  <a16:creationId xmlns:a16="http://schemas.microsoft.com/office/drawing/2014/main" id="{E58AE49F-47A1-4428-9337-CBCA52F1C0AF}"/>
                </a:ext>
              </a:extLst>
            </p:cNvPr>
            <p:cNvSpPr/>
            <p:nvPr/>
          </p:nvSpPr>
          <p:spPr>
            <a:xfrm>
              <a:off x="6531123" y="5014047"/>
              <a:ext cx="1590501" cy="29515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6" name="角丸四角形 21">
              <a:extLst>
                <a:ext uri="{FF2B5EF4-FFF2-40B4-BE49-F238E27FC236}">
                  <a16:creationId xmlns:a16="http://schemas.microsoft.com/office/drawing/2014/main" id="{29EA4831-3706-4436-AB48-0F93C766D5CC}"/>
                </a:ext>
              </a:extLst>
            </p:cNvPr>
            <p:cNvSpPr/>
            <p:nvPr/>
          </p:nvSpPr>
          <p:spPr>
            <a:xfrm>
              <a:off x="6884001" y="5651861"/>
              <a:ext cx="1295428" cy="31432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7" name="角丸四角形 22">
              <a:extLst>
                <a:ext uri="{FF2B5EF4-FFF2-40B4-BE49-F238E27FC236}">
                  <a16:creationId xmlns:a16="http://schemas.microsoft.com/office/drawing/2014/main" id="{1C543F56-68FF-42B4-A222-84A29F1ACAAB}"/>
                </a:ext>
              </a:extLst>
            </p:cNvPr>
            <p:cNvSpPr/>
            <p:nvPr/>
          </p:nvSpPr>
          <p:spPr>
            <a:xfrm>
              <a:off x="5007532" y="6308840"/>
              <a:ext cx="3537762" cy="13529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cxnSp>
        <p:nvCxnSpPr>
          <p:cNvPr id="38" name="直線コネクタ 37">
            <a:extLst>
              <a:ext uri="{FF2B5EF4-FFF2-40B4-BE49-F238E27FC236}">
                <a16:creationId xmlns:a16="http://schemas.microsoft.com/office/drawing/2014/main" id="{8B48BD26-7C81-4F04-A3A1-FE6D6A79FECB}"/>
              </a:ext>
            </a:extLst>
          </p:cNvPr>
          <p:cNvCxnSpPr>
            <a:cxnSpLocks/>
          </p:cNvCxnSpPr>
          <p:nvPr/>
        </p:nvCxnSpPr>
        <p:spPr>
          <a:xfrm flipV="1">
            <a:off x="48182" y="4274481"/>
            <a:ext cx="9035059" cy="2877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EF73EA27-D54E-4DD9-A0D7-F56FEC003EAA}"/>
              </a:ext>
            </a:extLst>
          </p:cNvPr>
          <p:cNvSpPr txBox="1"/>
          <p:nvPr/>
        </p:nvSpPr>
        <p:spPr>
          <a:xfrm>
            <a:off x="3105385" y="1801136"/>
            <a:ext cx="3509294" cy="261610"/>
          </a:xfrm>
          <a:prstGeom prst="rect">
            <a:avLst/>
          </a:prstGeom>
          <a:noFill/>
        </p:spPr>
        <p:txBody>
          <a:bodyPr wrap="none" rtlCol="0">
            <a:spAutoFit/>
          </a:bodyPr>
          <a:lstStyle/>
          <a:p>
            <a:r>
              <a:rPr kumimoji="1" lang="ja-JP" altLang="en-US" sz="1100" b="1" dirty="0"/>
              <a:t>起床時間と授業以外の勉強時間（学校がある日）の関係</a:t>
            </a:r>
          </a:p>
        </p:txBody>
      </p:sp>
      <p:sp>
        <p:nvSpPr>
          <p:cNvPr id="39" name="テキスト ボックス 38">
            <a:extLst>
              <a:ext uri="{FF2B5EF4-FFF2-40B4-BE49-F238E27FC236}">
                <a16:creationId xmlns:a16="http://schemas.microsoft.com/office/drawing/2014/main" id="{92D02628-8317-46DB-9943-0812480BED10}"/>
              </a:ext>
            </a:extLst>
          </p:cNvPr>
          <p:cNvSpPr txBox="1"/>
          <p:nvPr/>
        </p:nvSpPr>
        <p:spPr>
          <a:xfrm>
            <a:off x="2962717" y="4311097"/>
            <a:ext cx="3651962" cy="261610"/>
          </a:xfrm>
          <a:prstGeom prst="rect">
            <a:avLst/>
          </a:prstGeom>
          <a:noFill/>
        </p:spPr>
        <p:txBody>
          <a:bodyPr wrap="none" rtlCol="0">
            <a:spAutoFit/>
          </a:bodyPr>
          <a:lstStyle/>
          <a:p>
            <a:r>
              <a:rPr kumimoji="1" lang="ja-JP" altLang="en-US" sz="1100" b="1" dirty="0"/>
              <a:t>朝食の</a:t>
            </a:r>
            <a:r>
              <a:rPr lang="ja-JP" altLang="en-US" sz="1100" b="1" dirty="0"/>
              <a:t>摂取</a:t>
            </a:r>
            <a:r>
              <a:rPr kumimoji="1" lang="ja-JP" altLang="en-US" sz="1100" b="1" dirty="0"/>
              <a:t>と授業以外の勉強時間（学校がある日）の関係</a:t>
            </a:r>
          </a:p>
        </p:txBody>
      </p:sp>
      <p:graphicFrame>
        <p:nvGraphicFramePr>
          <p:cNvPr id="10" name="グラフ 9">
            <a:extLst>
              <a:ext uri="{FF2B5EF4-FFF2-40B4-BE49-F238E27FC236}">
                <a16:creationId xmlns:a16="http://schemas.microsoft.com/office/drawing/2014/main" id="{AFC8F465-C50A-4211-BA1D-9FF40B912546}"/>
              </a:ext>
            </a:extLst>
          </p:cNvPr>
          <p:cNvGraphicFramePr>
            <a:graphicFrameLocks/>
          </p:cNvGraphicFramePr>
          <p:nvPr>
            <p:extLst>
              <p:ext uri="{D42A27DB-BD31-4B8C-83A1-F6EECF244321}">
                <p14:modId xmlns:p14="http://schemas.microsoft.com/office/powerpoint/2010/main" val="3359777040"/>
              </p:ext>
            </p:extLst>
          </p:nvPr>
        </p:nvGraphicFramePr>
        <p:xfrm>
          <a:off x="52808" y="2015805"/>
          <a:ext cx="4311962" cy="2291692"/>
        </p:xfrm>
        <a:graphic>
          <a:graphicData uri="http://schemas.openxmlformats.org/drawingml/2006/chart">
            <c:chart xmlns:c="http://schemas.openxmlformats.org/drawingml/2006/chart" xmlns:r="http://schemas.openxmlformats.org/officeDocument/2006/relationships" r:id="rId4"/>
          </a:graphicData>
        </a:graphic>
      </p:graphicFrame>
      <p:sp>
        <p:nvSpPr>
          <p:cNvPr id="18" name="角丸四角形 17"/>
          <p:cNvSpPr/>
          <p:nvPr/>
        </p:nvSpPr>
        <p:spPr>
          <a:xfrm>
            <a:off x="2349256" y="3627758"/>
            <a:ext cx="1141841" cy="12108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9" name="角丸四角形 18"/>
          <p:cNvSpPr/>
          <p:nvPr/>
        </p:nvSpPr>
        <p:spPr>
          <a:xfrm>
            <a:off x="1547664" y="2466744"/>
            <a:ext cx="1786255" cy="417508"/>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0" name="角丸四角形 19"/>
          <p:cNvSpPr/>
          <p:nvPr/>
        </p:nvSpPr>
        <p:spPr>
          <a:xfrm>
            <a:off x="1763688" y="3119439"/>
            <a:ext cx="1570231" cy="417508"/>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6" name="角丸四角形 17">
            <a:extLst>
              <a:ext uri="{FF2B5EF4-FFF2-40B4-BE49-F238E27FC236}">
                <a16:creationId xmlns:a16="http://schemas.microsoft.com/office/drawing/2014/main" id="{C119F61A-82EF-4FBF-91A3-82CB9B393DE0}"/>
              </a:ext>
            </a:extLst>
          </p:cNvPr>
          <p:cNvSpPr/>
          <p:nvPr/>
        </p:nvSpPr>
        <p:spPr>
          <a:xfrm>
            <a:off x="432826" y="3794466"/>
            <a:ext cx="3382521" cy="12864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aphicFrame>
        <p:nvGraphicFramePr>
          <p:cNvPr id="11" name="グラフ 10">
            <a:extLst>
              <a:ext uri="{FF2B5EF4-FFF2-40B4-BE49-F238E27FC236}">
                <a16:creationId xmlns:a16="http://schemas.microsoft.com/office/drawing/2014/main" id="{B1175ED7-DCE8-418A-9C13-9C1F1FAF6266}"/>
              </a:ext>
            </a:extLst>
          </p:cNvPr>
          <p:cNvGraphicFramePr>
            <a:graphicFrameLocks/>
          </p:cNvGraphicFramePr>
          <p:nvPr>
            <p:extLst>
              <p:ext uri="{D42A27DB-BD31-4B8C-83A1-F6EECF244321}">
                <p14:modId xmlns:p14="http://schemas.microsoft.com/office/powerpoint/2010/main" val="833469863"/>
              </p:ext>
            </p:extLst>
          </p:nvPr>
        </p:nvGraphicFramePr>
        <p:xfrm>
          <a:off x="83583" y="4555899"/>
          <a:ext cx="4281187" cy="2251802"/>
        </p:xfrm>
        <a:graphic>
          <a:graphicData uri="http://schemas.openxmlformats.org/drawingml/2006/chart">
            <c:chart xmlns:c="http://schemas.openxmlformats.org/drawingml/2006/chart" xmlns:r="http://schemas.openxmlformats.org/officeDocument/2006/relationships" r:id="rId5"/>
          </a:graphicData>
        </a:graphic>
      </p:graphicFrame>
      <p:sp>
        <p:nvSpPr>
          <p:cNvPr id="3" name="スライド番号プレースホルダー 2"/>
          <p:cNvSpPr>
            <a:spLocks noGrp="1"/>
          </p:cNvSpPr>
          <p:nvPr>
            <p:ph type="sldNum" sz="quarter" idx="12"/>
          </p:nvPr>
        </p:nvSpPr>
        <p:spPr>
          <a:xfrm>
            <a:off x="8484452" y="6583351"/>
            <a:ext cx="587132" cy="156555"/>
          </a:xfrm>
        </p:spPr>
        <p:txBody>
          <a:bodyPr/>
          <a:lstStyle/>
          <a:p>
            <a:r>
              <a:rPr lang="en-US" altLang="ja-JP" sz="1714" dirty="0">
                <a:solidFill>
                  <a:schemeClr val="tx1"/>
                </a:solidFill>
                <a:latin typeface="+mn-ea"/>
              </a:rPr>
              <a:t>16</a:t>
            </a:r>
            <a:endParaRPr lang="ja-JP" altLang="en-US" sz="1714" dirty="0">
              <a:solidFill>
                <a:schemeClr val="tx1"/>
              </a:solidFill>
              <a:latin typeface="+mn-ea"/>
            </a:endParaRPr>
          </a:p>
        </p:txBody>
      </p:sp>
      <p:sp>
        <p:nvSpPr>
          <p:cNvPr id="4" name="テキスト ボックス 3">
            <a:extLst>
              <a:ext uri="{FF2B5EF4-FFF2-40B4-BE49-F238E27FC236}">
                <a16:creationId xmlns:a16="http://schemas.microsoft.com/office/drawing/2014/main" id="{EFF8160B-6392-D779-24F2-A53E379C9EA0}"/>
              </a:ext>
            </a:extLst>
          </p:cNvPr>
          <p:cNvSpPr txBox="1"/>
          <p:nvPr/>
        </p:nvSpPr>
        <p:spPr>
          <a:xfrm>
            <a:off x="123952" y="2052248"/>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 name="テキスト ボックス 3">
            <a:extLst>
              <a:ext uri="{FF2B5EF4-FFF2-40B4-BE49-F238E27FC236}">
                <a16:creationId xmlns:a16="http://schemas.microsoft.com/office/drawing/2014/main" id="{24FF0D38-6405-E4F5-0C11-A472F8D5EC5A}"/>
              </a:ext>
            </a:extLst>
          </p:cNvPr>
          <p:cNvSpPr txBox="1"/>
          <p:nvPr/>
        </p:nvSpPr>
        <p:spPr>
          <a:xfrm>
            <a:off x="4549690" y="2045288"/>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E281D7B0-7141-B5C1-2E71-B007DBDD063E}"/>
              </a:ext>
            </a:extLst>
          </p:cNvPr>
          <p:cNvSpPr/>
          <p:nvPr/>
        </p:nvSpPr>
        <p:spPr>
          <a:xfrm>
            <a:off x="55404" y="235545"/>
            <a:ext cx="9045765" cy="65721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3385" y="37844"/>
            <a:ext cx="9045765"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33" name="テキスト ボックス 32">
            <a:extLst>
              <a:ext uri="{FF2B5EF4-FFF2-40B4-BE49-F238E27FC236}">
                <a16:creationId xmlns:a16="http://schemas.microsoft.com/office/drawing/2014/main" id="{92335D56-B0FA-4FB7-879F-8C03ED3653EB}"/>
              </a:ext>
            </a:extLst>
          </p:cNvPr>
          <p:cNvSpPr txBox="1"/>
          <p:nvPr/>
        </p:nvSpPr>
        <p:spPr>
          <a:xfrm>
            <a:off x="8046495" y="32372"/>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Tree>
    <p:extLst>
      <p:ext uri="{BB962C8B-B14F-4D97-AF65-F5344CB8AC3E}">
        <p14:creationId xmlns:p14="http://schemas.microsoft.com/office/powerpoint/2010/main" val="177267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174" y="251117"/>
            <a:ext cx="9010127" cy="656225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8" name="正方形/長方形 7"/>
          <p:cNvSpPr/>
          <p:nvPr/>
        </p:nvSpPr>
        <p:spPr>
          <a:xfrm>
            <a:off x="759657" y="742556"/>
            <a:ext cx="7753672" cy="736750"/>
          </a:xfrm>
          <a:prstGeom prst="rect">
            <a:avLst/>
          </a:prstGeom>
          <a:ln>
            <a:solidFill>
              <a:schemeClr val="accent5"/>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r>
              <a:rPr lang="en-US" altLang="ja-JP" sz="900" dirty="0">
                <a:latin typeface="+mn-ea"/>
              </a:rPr>
              <a:t>※</a:t>
            </a:r>
            <a:r>
              <a:rPr lang="ja-JP" altLang="en-US" sz="900" dirty="0">
                <a:latin typeface="+mn-ea"/>
              </a:rPr>
              <a:t>「起床時間」と「朝食の頻度」について、次の２つのグループに分け、「授業以外の読書時間」とクロス集計を行った。</a:t>
            </a:r>
            <a:endParaRPr lang="en-US" altLang="ja-JP" sz="900" dirty="0">
              <a:latin typeface="+mn-ea"/>
            </a:endParaRPr>
          </a:p>
          <a:p>
            <a:r>
              <a:rPr lang="ja-JP" altLang="en-US" sz="900" dirty="0">
                <a:latin typeface="+mn-ea"/>
              </a:rPr>
              <a:t>　　（起床時間）　　　</a:t>
            </a:r>
            <a:r>
              <a:rPr lang="en-US" altLang="ja-JP" sz="900" dirty="0">
                <a:latin typeface="+mn-ea"/>
              </a:rPr>
              <a:t> 『</a:t>
            </a:r>
            <a:r>
              <a:rPr lang="ja-JP" altLang="en-US" sz="900" dirty="0">
                <a:latin typeface="+mn-ea"/>
              </a:rPr>
              <a:t>同じ時刻に起きている</a:t>
            </a:r>
            <a:r>
              <a:rPr lang="en-US" altLang="ja-JP" sz="900" dirty="0">
                <a:latin typeface="+mn-ea"/>
              </a:rPr>
              <a:t>』</a:t>
            </a:r>
            <a:r>
              <a:rPr lang="ja-JP" altLang="en-US" sz="900" dirty="0">
                <a:latin typeface="+mn-ea"/>
              </a:rPr>
              <a:t>：「起きている」「どちらかと言えば、起きている」と回答した子ども</a:t>
            </a:r>
            <a:endParaRPr lang="en-US" altLang="ja-JP" sz="900" dirty="0">
              <a:latin typeface="+mn-ea"/>
            </a:endParaRPr>
          </a:p>
          <a:p>
            <a:r>
              <a:rPr lang="ja-JP" altLang="en-US" sz="900" dirty="0">
                <a:latin typeface="+mn-ea"/>
              </a:rPr>
              <a:t>　　　　　　　　　　　　　</a:t>
            </a:r>
            <a:r>
              <a:rPr lang="en-US" altLang="ja-JP" sz="900" dirty="0">
                <a:latin typeface="+mn-ea"/>
              </a:rPr>
              <a:t>『</a:t>
            </a:r>
            <a:r>
              <a:rPr lang="ja-JP" altLang="en-US" sz="900" dirty="0">
                <a:latin typeface="+mn-ea"/>
              </a:rPr>
              <a:t>同じ時刻に起きていない</a:t>
            </a:r>
            <a:r>
              <a:rPr lang="en-US" altLang="ja-JP" sz="900" dirty="0">
                <a:latin typeface="+mn-ea"/>
              </a:rPr>
              <a:t>』</a:t>
            </a:r>
            <a:r>
              <a:rPr lang="ja-JP" altLang="en-US" sz="900" dirty="0">
                <a:latin typeface="+mn-ea"/>
              </a:rPr>
              <a:t>：「あまり、起きていない」「起きていない」と回答した子ども</a:t>
            </a:r>
            <a:endParaRPr lang="en-US" altLang="ja-JP" sz="900" dirty="0">
              <a:latin typeface="+mn-ea"/>
            </a:endParaRPr>
          </a:p>
          <a:p>
            <a:r>
              <a:rPr lang="ja-JP" altLang="en-US" sz="900" dirty="0">
                <a:latin typeface="+mn-ea"/>
              </a:rPr>
              <a:t>　　（朝食の頻度）　　</a:t>
            </a:r>
            <a:r>
              <a:rPr lang="en-US" altLang="ja-JP" sz="900" dirty="0">
                <a:latin typeface="+mn-ea"/>
              </a:rPr>
              <a:t> 『</a:t>
            </a:r>
            <a:r>
              <a:rPr lang="ja-JP" altLang="en-US" sz="900" dirty="0">
                <a:latin typeface="+mn-ea"/>
              </a:rPr>
              <a:t>毎日またはほとんど毎日</a:t>
            </a:r>
            <a:r>
              <a:rPr lang="en-US" altLang="ja-JP" sz="900" dirty="0">
                <a:latin typeface="+mn-ea"/>
              </a:rPr>
              <a:t>』 </a:t>
            </a:r>
            <a:r>
              <a:rPr lang="ja-JP" altLang="en-US" sz="900" dirty="0">
                <a:latin typeface="+mn-ea"/>
              </a:rPr>
              <a:t>：「毎日またはほとんど毎日」　</a:t>
            </a:r>
            <a:endParaRPr lang="en-US" altLang="ja-JP" sz="900" dirty="0">
              <a:latin typeface="+mn-ea"/>
            </a:endParaRPr>
          </a:p>
          <a:p>
            <a:r>
              <a:rPr lang="ja-JP" altLang="en-US" sz="900" dirty="0">
                <a:latin typeface="+mn-ea"/>
              </a:rPr>
              <a:t>　　　　　　　　　　　　　 </a:t>
            </a:r>
            <a:r>
              <a:rPr lang="en-US" altLang="ja-JP" sz="900" dirty="0">
                <a:latin typeface="+mn-ea"/>
              </a:rPr>
              <a:t>『</a:t>
            </a:r>
            <a:r>
              <a:rPr lang="ja-JP" altLang="en-US" sz="900" dirty="0">
                <a:latin typeface="+mn-ea"/>
              </a:rPr>
              <a:t>週５回以下</a:t>
            </a:r>
            <a:r>
              <a:rPr lang="en-US" altLang="ja-JP" sz="900" dirty="0">
                <a:latin typeface="+mn-ea"/>
              </a:rPr>
              <a:t>』</a:t>
            </a:r>
            <a:r>
              <a:rPr lang="ja-JP" altLang="en-US" sz="900" dirty="0">
                <a:latin typeface="+mn-ea"/>
              </a:rPr>
              <a:t>：「毎日またはほとんど毎日」以外</a:t>
            </a:r>
            <a:endParaRPr lang="ja-JP" altLang="en-US" sz="900" dirty="0"/>
          </a:p>
        </p:txBody>
      </p:sp>
      <p:sp>
        <p:nvSpPr>
          <p:cNvPr id="17" name="正方形/長方形 16"/>
          <p:cNvSpPr/>
          <p:nvPr/>
        </p:nvSpPr>
        <p:spPr>
          <a:xfrm>
            <a:off x="149675" y="352694"/>
            <a:ext cx="8910742"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◇「同じ時刻に起きている」子どもの方が勉強時間が「３０分以上、１時間より少ない」、「１時間以上、２時間より少ない」の割合は約２割である。</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◇「毎日またはほとんど毎日」朝食をとる子どもの方が「３０分以上、１時間より少ない」、「１時間以上、２時間より少ない」の割合は約２割である。</a:t>
            </a:r>
            <a:endParaRPr lang="en-US" altLang="ja-JP" sz="857"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89174" y="53556"/>
            <a:ext cx="9001000"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graphicFrame>
        <p:nvGraphicFramePr>
          <p:cNvPr id="32" name="グラフ 31">
            <a:extLst>
              <a:ext uri="{FF2B5EF4-FFF2-40B4-BE49-F238E27FC236}">
                <a16:creationId xmlns:a16="http://schemas.microsoft.com/office/drawing/2014/main" id="{2D364392-CDBD-4A17-8B66-979698D325EE}"/>
              </a:ext>
            </a:extLst>
          </p:cNvPr>
          <p:cNvGraphicFramePr>
            <a:graphicFrameLocks/>
          </p:cNvGraphicFramePr>
          <p:nvPr>
            <p:extLst>
              <p:ext uri="{D42A27DB-BD31-4B8C-83A1-F6EECF244321}">
                <p14:modId xmlns:p14="http://schemas.microsoft.com/office/powerpoint/2010/main" val="3126819986"/>
              </p:ext>
            </p:extLst>
          </p:nvPr>
        </p:nvGraphicFramePr>
        <p:xfrm>
          <a:off x="4613814" y="4125758"/>
          <a:ext cx="4311430" cy="2603039"/>
        </p:xfrm>
        <a:graphic>
          <a:graphicData uri="http://schemas.openxmlformats.org/drawingml/2006/chart">
            <c:chart xmlns:c="http://schemas.openxmlformats.org/drawingml/2006/chart" xmlns:r="http://schemas.openxmlformats.org/officeDocument/2006/relationships" r:id="rId2"/>
          </a:graphicData>
        </a:graphic>
      </p:graphicFrame>
      <p:sp>
        <p:nvSpPr>
          <p:cNvPr id="33" name="角丸四角形 22">
            <a:extLst>
              <a:ext uri="{FF2B5EF4-FFF2-40B4-BE49-F238E27FC236}">
                <a16:creationId xmlns:a16="http://schemas.microsoft.com/office/drawing/2014/main" id="{4E1DF355-1894-44CB-9915-0783E4C95489}"/>
              </a:ext>
            </a:extLst>
          </p:cNvPr>
          <p:cNvSpPr/>
          <p:nvPr/>
        </p:nvSpPr>
        <p:spPr>
          <a:xfrm>
            <a:off x="4949254" y="6240071"/>
            <a:ext cx="3444911" cy="13919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4" name="角丸四角形 21">
            <a:extLst>
              <a:ext uri="{FF2B5EF4-FFF2-40B4-BE49-F238E27FC236}">
                <a16:creationId xmlns:a16="http://schemas.microsoft.com/office/drawing/2014/main" id="{A17C817C-B829-4528-884C-C0655979E651}"/>
              </a:ext>
            </a:extLst>
          </p:cNvPr>
          <p:cNvSpPr/>
          <p:nvPr/>
        </p:nvSpPr>
        <p:spPr>
          <a:xfrm>
            <a:off x="7685133" y="4699862"/>
            <a:ext cx="693369" cy="315695"/>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5" name="角丸四角形 26">
            <a:extLst>
              <a:ext uri="{FF2B5EF4-FFF2-40B4-BE49-F238E27FC236}">
                <a16:creationId xmlns:a16="http://schemas.microsoft.com/office/drawing/2014/main" id="{4A75E8D7-346E-498B-A2BF-AFBD42994C66}"/>
              </a:ext>
            </a:extLst>
          </p:cNvPr>
          <p:cNvSpPr/>
          <p:nvPr/>
        </p:nvSpPr>
        <p:spPr>
          <a:xfrm>
            <a:off x="7819226" y="5348176"/>
            <a:ext cx="497189" cy="40065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36" name="直線コネクタ 35">
            <a:extLst>
              <a:ext uri="{FF2B5EF4-FFF2-40B4-BE49-F238E27FC236}">
                <a16:creationId xmlns:a16="http://schemas.microsoft.com/office/drawing/2014/main" id="{1AC254AD-9F58-40EC-AD45-3392976A8DE7}"/>
              </a:ext>
            </a:extLst>
          </p:cNvPr>
          <p:cNvCxnSpPr>
            <a:cxnSpLocks/>
          </p:cNvCxnSpPr>
          <p:nvPr/>
        </p:nvCxnSpPr>
        <p:spPr>
          <a:xfrm flipV="1">
            <a:off x="90010" y="3897128"/>
            <a:ext cx="9035059" cy="28777"/>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6B7EF46F-B880-4FF8-9C9E-E9F3EB0DA8E9}"/>
              </a:ext>
            </a:extLst>
          </p:cNvPr>
          <p:cNvGrpSpPr/>
          <p:nvPr/>
        </p:nvGrpSpPr>
        <p:grpSpPr>
          <a:xfrm>
            <a:off x="4572000" y="1573111"/>
            <a:ext cx="4544330" cy="2359418"/>
            <a:chOff x="4556997" y="1964576"/>
            <a:chExt cx="4558665" cy="2359418"/>
          </a:xfrm>
        </p:grpSpPr>
        <p:graphicFrame>
          <p:nvGraphicFramePr>
            <p:cNvPr id="28" name="グラフ 27">
              <a:extLst>
                <a:ext uri="{FF2B5EF4-FFF2-40B4-BE49-F238E27FC236}">
                  <a16:creationId xmlns:a16="http://schemas.microsoft.com/office/drawing/2014/main" id="{A07A3819-E202-4EA3-8AB7-253984CCA1B0}"/>
                </a:ext>
              </a:extLst>
            </p:cNvPr>
            <p:cNvGraphicFramePr>
              <a:graphicFrameLocks/>
            </p:cNvGraphicFramePr>
            <p:nvPr>
              <p:extLst>
                <p:ext uri="{D42A27DB-BD31-4B8C-83A1-F6EECF244321}">
                  <p14:modId xmlns:p14="http://schemas.microsoft.com/office/powerpoint/2010/main" val="3117985527"/>
                </p:ext>
              </p:extLst>
            </p:nvPr>
          </p:nvGraphicFramePr>
          <p:xfrm>
            <a:off x="4556997" y="1964576"/>
            <a:ext cx="4558665" cy="2359418"/>
          </p:xfrm>
          <a:graphic>
            <a:graphicData uri="http://schemas.openxmlformats.org/drawingml/2006/chart">
              <c:chart xmlns:c="http://schemas.openxmlformats.org/drawingml/2006/chart" xmlns:r="http://schemas.openxmlformats.org/officeDocument/2006/relationships" r:id="rId3"/>
            </a:graphicData>
          </a:graphic>
        </p:graphicFrame>
        <p:sp>
          <p:nvSpPr>
            <p:cNvPr id="29" name="角丸四角形 17">
              <a:extLst>
                <a:ext uri="{FF2B5EF4-FFF2-40B4-BE49-F238E27FC236}">
                  <a16:creationId xmlns:a16="http://schemas.microsoft.com/office/drawing/2014/main" id="{D2295FE5-EF69-48A8-8A7B-E9CAD3910159}"/>
                </a:ext>
              </a:extLst>
            </p:cNvPr>
            <p:cNvSpPr/>
            <p:nvPr/>
          </p:nvSpPr>
          <p:spPr>
            <a:xfrm>
              <a:off x="7906857" y="2546117"/>
              <a:ext cx="611441" cy="32368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0" name="角丸四角形 18">
              <a:extLst>
                <a:ext uri="{FF2B5EF4-FFF2-40B4-BE49-F238E27FC236}">
                  <a16:creationId xmlns:a16="http://schemas.microsoft.com/office/drawing/2014/main" id="{AF311320-EF58-45B5-9B9F-5D07768809AA}"/>
                </a:ext>
              </a:extLst>
            </p:cNvPr>
            <p:cNvSpPr/>
            <p:nvPr/>
          </p:nvSpPr>
          <p:spPr>
            <a:xfrm>
              <a:off x="7952049" y="3092485"/>
              <a:ext cx="536187" cy="35885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0" name="角丸四角形 19"/>
            <p:cNvSpPr/>
            <p:nvPr/>
          </p:nvSpPr>
          <p:spPr>
            <a:xfrm>
              <a:off x="7488362" y="3764766"/>
              <a:ext cx="1278928" cy="15142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sp>
        <p:nvSpPr>
          <p:cNvPr id="37" name="テキスト ボックス 36">
            <a:extLst>
              <a:ext uri="{FF2B5EF4-FFF2-40B4-BE49-F238E27FC236}">
                <a16:creationId xmlns:a16="http://schemas.microsoft.com/office/drawing/2014/main" id="{61E033BE-41E6-4DAC-B670-D53E35FFBEDE}"/>
              </a:ext>
            </a:extLst>
          </p:cNvPr>
          <p:cNvSpPr txBox="1"/>
          <p:nvPr/>
        </p:nvSpPr>
        <p:spPr>
          <a:xfrm>
            <a:off x="3201158" y="1508690"/>
            <a:ext cx="2621230" cy="261610"/>
          </a:xfrm>
          <a:prstGeom prst="rect">
            <a:avLst/>
          </a:prstGeom>
          <a:noFill/>
        </p:spPr>
        <p:txBody>
          <a:bodyPr wrap="none" rtlCol="0">
            <a:spAutoFit/>
          </a:bodyPr>
          <a:lstStyle/>
          <a:p>
            <a:r>
              <a:rPr kumimoji="1" lang="ja-JP" altLang="en-US" sz="1100" b="1" dirty="0"/>
              <a:t>起床時間と授業以外の読書時間の関係</a:t>
            </a:r>
          </a:p>
        </p:txBody>
      </p:sp>
      <p:sp>
        <p:nvSpPr>
          <p:cNvPr id="38" name="テキスト ボックス 37">
            <a:extLst>
              <a:ext uri="{FF2B5EF4-FFF2-40B4-BE49-F238E27FC236}">
                <a16:creationId xmlns:a16="http://schemas.microsoft.com/office/drawing/2014/main" id="{1FF09FE8-8221-47B8-ACDB-1ADDEB05FD60}"/>
              </a:ext>
            </a:extLst>
          </p:cNvPr>
          <p:cNvSpPr txBox="1"/>
          <p:nvPr/>
        </p:nvSpPr>
        <p:spPr>
          <a:xfrm>
            <a:off x="3130625" y="3944771"/>
            <a:ext cx="2691763" cy="261610"/>
          </a:xfrm>
          <a:prstGeom prst="rect">
            <a:avLst/>
          </a:prstGeom>
          <a:noFill/>
        </p:spPr>
        <p:txBody>
          <a:bodyPr wrap="none" rtlCol="0">
            <a:spAutoFit/>
          </a:bodyPr>
          <a:lstStyle/>
          <a:p>
            <a:r>
              <a:rPr kumimoji="1" lang="ja-JP" altLang="en-US" sz="1100" b="1" dirty="0"/>
              <a:t>朝食の</a:t>
            </a:r>
            <a:r>
              <a:rPr lang="ja-JP" altLang="en-US" sz="1100" b="1" dirty="0"/>
              <a:t>摂取</a:t>
            </a:r>
            <a:r>
              <a:rPr kumimoji="1" lang="ja-JP" altLang="en-US" sz="1100" b="1" dirty="0"/>
              <a:t>と授業以外の読書時間の関係</a:t>
            </a:r>
          </a:p>
        </p:txBody>
      </p:sp>
      <p:graphicFrame>
        <p:nvGraphicFramePr>
          <p:cNvPr id="7" name="グラフ 6">
            <a:extLst>
              <a:ext uri="{FF2B5EF4-FFF2-40B4-BE49-F238E27FC236}">
                <a16:creationId xmlns:a16="http://schemas.microsoft.com/office/drawing/2014/main" id="{EBE8205B-B3E0-4DB8-9459-EF2D4244CFF9}"/>
              </a:ext>
            </a:extLst>
          </p:cNvPr>
          <p:cNvGraphicFramePr>
            <a:graphicFrameLocks/>
          </p:cNvGraphicFramePr>
          <p:nvPr>
            <p:extLst>
              <p:ext uri="{D42A27DB-BD31-4B8C-83A1-F6EECF244321}">
                <p14:modId xmlns:p14="http://schemas.microsoft.com/office/powerpoint/2010/main" val="2208139894"/>
              </p:ext>
            </p:extLst>
          </p:nvPr>
        </p:nvGraphicFramePr>
        <p:xfrm>
          <a:off x="115739" y="1762268"/>
          <a:ext cx="4598578" cy="2149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3460BB7D-B153-4DF5-B77C-C628AFBD5CBE}"/>
              </a:ext>
            </a:extLst>
          </p:cNvPr>
          <p:cNvGraphicFramePr>
            <a:graphicFrameLocks/>
          </p:cNvGraphicFramePr>
          <p:nvPr>
            <p:extLst>
              <p:ext uri="{D42A27DB-BD31-4B8C-83A1-F6EECF244321}">
                <p14:modId xmlns:p14="http://schemas.microsoft.com/office/powerpoint/2010/main" val="3879702882"/>
              </p:ext>
            </p:extLst>
          </p:nvPr>
        </p:nvGraphicFramePr>
        <p:xfrm>
          <a:off x="130388" y="4260617"/>
          <a:ext cx="4459286" cy="2563511"/>
        </p:xfrm>
        <a:graphic>
          <a:graphicData uri="http://schemas.openxmlformats.org/drawingml/2006/chart">
            <c:chart xmlns:c="http://schemas.openxmlformats.org/drawingml/2006/chart" xmlns:r="http://schemas.openxmlformats.org/officeDocument/2006/relationships" r:id="rId5"/>
          </a:graphicData>
        </a:graphic>
      </p:graphicFrame>
      <p:sp>
        <p:nvSpPr>
          <p:cNvPr id="22" name="角丸四角形 21"/>
          <p:cNvSpPr/>
          <p:nvPr/>
        </p:nvSpPr>
        <p:spPr>
          <a:xfrm>
            <a:off x="3231701" y="4707947"/>
            <a:ext cx="751425" cy="36004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7" name="角丸四角形 26"/>
          <p:cNvSpPr/>
          <p:nvPr/>
        </p:nvSpPr>
        <p:spPr>
          <a:xfrm>
            <a:off x="3275856" y="5373215"/>
            <a:ext cx="628002" cy="36004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1" name="角丸四角形 22">
            <a:extLst>
              <a:ext uri="{FF2B5EF4-FFF2-40B4-BE49-F238E27FC236}">
                <a16:creationId xmlns:a16="http://schemas.microsoft.com/office/drawing/2014/main" id="{2327CA92-B2D8-4117-93BE-AB4926EA9A42}"/>
              </a:ext>
            </a:extLst>
          </p:cNvPr>
          <p:cNvSpPr/>
          <p:nvPr/>
        </p:nvSpPr>
        <p:spPr>
          <a:xfrm>
            <a:off x="3087497" y="6227763"/>
            <a:ext cx="1209465" cy="16768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 name="スライド番号プレースホルダー 2"/>
          <p:cNvSpPr>
            <a:spLocks noGrp="1"/>
          </p:cNvSpPr>
          <p:nvPr>
            <p:ph type="sldNum" sz="quarter" idx="12"/>
          </p:nvPr>
        </p:nvSpPr>
        <p:spPr>
          <a:xfrm>
            <a:off x="7064800" y="6469754"/>
            <a:ext cx="2133600" cy="365125"/>
          </a:xfrm>
        </p:spPr>
        <p:txBody>
          <a:bodyPr/>
          <a:lstStyle/>
          <a:p>
            <a:r>
              <a:rPr lang="en-US" altLang="ja-JP" sz="1714" dirty="0">
                <a:solidFill>
                  <a:schemeClr val="tx1"/>
                </a:solidFill>
                <a:latin typeface="+mn-ea"/>
              </a:rPr>
              <a:t>17</a:t>
            </a:r>
            <a:endParaRPr lang="ja-JP" altLang="en-US" sz="1714" dirty="0">
              <a:solidFill>
                <a:schemeClr val="tx1"/>
              </a:solidFill>
              <a:latin typeface="+mn-ea"/>
            </a:endParaRPr>
          </a:p>
        </p:txBody>
      </p:sp>
      <p:sp>
        <p:nvSpPr>
          <p:cNvPr id="24" name="角丸四角形 19">
            <a:extLst>
              <a:ext uri="{FF2B5EF4-FFF2-40B4-BE49-F238E27FC236}">
                <a16:creationId xmlns:a16="http://schemas.microsoft.com/office/drawing/2014/main" id="{360E0E5D-5AD1-43D4-B0B0-25D12CF7EEFB}"/>
              </a:ext>
            </a:extLst>
          </p:cNvPr>
          <p:cNvSpPr/>
          <p:nvPr/>
        </p:nvSpPr>
        <p:spPr>
          <a:xfrm>
            <a:off x="4634217" y="3529168"/>
            <a:ext cx="1274906" cy="15142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5" name="角丸四角形 22">
            <a:extLst>
              <a:ext uri="{FF2B5EF4-FFF2-40B4-BE49-F238E27FC236}">
                <a16:creationId xmlns:a16="http://schemas.microsoft.com/office/drawing/2014/main" id="{9C746E3C-BA2F-46FA-813A-923E19CB2CEF}"/>
              </a:ext>
            </a:extLst>
          </p:cNvPr>
          <p:cNvSpPr/>
          <p:nvPr/>
        </p:nvSpPr>
        <p:spPr>
          <a:xfrm>
            <a:off x="162439" y="6395451"/>
            <a:ext cx="1313217" cy="16768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6" name="テキスト ボックス 25">
            <a:extLst>
              <a:ext uri="{FF2B5EF4-FFF2-40B4-BE49-F238E27FC236}">
                <a16:creationId xmlns:a16="http://schemas.microsoft.com/office/drawing/2014/main" id="{27BBF563-FB2E-4A8E-A7B5-8C945A89BA5D}"/>
              </a:ext>
            </a:extLst>
          </p:cNvPr>
          <p:cNvSpPr txBox="1"/>
          <p:nvPr/>
        </p:nvSpPr>
        <p:spPr>
          <a:xfrm>
            <a:off x="8067820" y="49979"/>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4" name="テキスト ボックス 3">
            <a:extLst>
              <a:ext uri="{FF2B5EF4-FFF2-40B4-BE49-F238E27FC236}">
                <a16:creationId xmlns:a16="http://schemas.microsoft.com/office/drawing/2014/main" id="{B89DFCC4-31F4-110B-275D-0B0E7EC2F126}"/>
              </a:ext>
            </a:extLst>
          </p:cNvPr>
          <p:cNvSpPr txBox="1"/>
          <p:nvPr/>
        </p:nvSpPr>
        <p:spPr>
          <a:xfrm>
            <a:off x="206271" y="1770300"/>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0" name="テキスト ボックス 3">
            <a:extLst>
              <a:ext uri="{FF2B5EF4-FFF2-40B4-BE49-F238E27FC236}">
                <a16:creationId xmlns:a16="http://schemas.microsoft.com/office/drawing/2014/main" id="{52B52D39-11F5-E38F-B44D-9D61EAF0A3BD}"/>
              </a:ext>
            </a:extLst>
          </p:cNvPr>
          <p:cNvSpPr txBox="1"/>
          <p:nvPr/>
        </p:nvSpPr>
        <p:spPr>
          <a:xfrm>
            <a:off x="4901540" y="1740118"/>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89418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9D4767B-973E-4D2C-B1C4-0912FDF9157A}"/>
              </a:ext>
            </a:extLst>
          </p:cNvPr>
          <p:cNvSpPr/>
          <p:nvPr/>
        </p:nvSpPr>
        <p:spPr>
          <a:xfrm>
            <a:off x="42830" y="260648"/>
            <a:ext cx="9056472" cy="655006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 name="テキスト ボックス 4">
            <a:extLst>
              <a:ext uri="{FF2B5EF4-FFF2-40B4-BE49-F238E27FC236}">
                <a16:creationId xmlns:a16="http://schemas.microsoft.com/office/drawing/2014/main" id="{9FF50BBE-E8F2-4CA3-BFE4-6ED07B136720}"/>
              </a:ext>
            </a:extLst>
          </p:cNvPr>
          <p:cNvSpPr txBox="1"/>
          <p:nvPr/>
        </p:nvSpPr>
        <p:spPr>
          <a:xfrm>
            <a:off x="42830" y="56315"/>
            <a:ext cx="905647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6" name="正方形/長方形 5">
            <a:extLst>
              <a:ext uri="{FF2B5EF4-FFF2-40B4-BE49-F238E27FC236}">
                <a16:creationId xmlns:a16="http://schemas.microsoft.com/office/drawing/2014/main" id="{2401373C-8024-40FD-9B86-D9BDA17A74D5}"/>
              </a:ext>
            </a:extLst>
          </p:cNvPr>
          <p:cNvSpPr/>
          <p:nvPr/>
        </p:nvSpPr>
        <p:spPr>
          <a:xfrm>
            <a:off x="149675" y="352694"/>
            <a:ext cx="8910742"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　◇</a:t>
            </a:r>
            <a:r>
              <a:rPr lang="en-US" altLang="ja-JP" sz="857" dirty="0">
                <a:latin typeface="HG丸ｺﾞｼｯｸM-PRO" panose="020F0600000000000000" pitchFamily="50" charset="-128"/>
                <a:ea typeface="HG丸ｺﾞｼｯｸM-PRO" panose="020F0600000000000000" pitchFamily="50" charset="-128"/>
              </a:rPr>
              <a:t>10</a:t>
            </a:r>
            <a:r>
              <a:rPr lang="ja-JP" altLang="en-US" sz="857" dirty="0">
                <a:latin typeface="HG丸ｺﾞｼｯｸM-PRO" panose="020F0600000000000000" pitchFamily="50" charset="-128"/>
                <a:ea typeface="HG丸ｺﾞｼｯｸM-PRO" panose="020F0600000000000000" pitchFamily="50" charset="-128"/>
              </a:rPr>
              <a:t>代で親になった世帯の最終学歴は中学校卒業や高等学校中途退学の割合が高い。</a:t>
            </a:r>
          </a:p>
        </p:txBody>
      </p:sp>
      <p:sp>
        <p:nvSpPr>
          <p:cNvPr id="7" name="テキスト ボックス 6">
            <a:extLst>
              <a:ext uri="{FF2B5EF4-FFF2-40B4-BE49-F238E27FC236}">
                <a16:creationId xmlns:a16="http://schemas.microsoft.com/office/drawing/2014/main" id="{113A3980-979E-4B9F-AE61-56EFF07F38A5}"/>
              </a:ext>
            </a:extLst>
          </p:cNvPr>
          <p:cNvSpPr txBox="1"/>
          <p:nvPr/>
        </p:nvSpPr>
        <p:spPr>
          <a:xfrm>
            <a:off x="2991652" y="614824"/>
            <a:ext cx="2650084" cy="261610"/>
          </a:xfrm>
          <a:prstGeom prst="rect">
            <a:avLst/>
          </a:prstGeom>
          <a:noFill/>
        </p:spPr>
        <p:txBody>
          <a:bodyPr wrap="none" rtlCol="0">
            <a:spAutoFit/>
          </a:bodyPr>
          <a:lstStyle/>
          <a:p>
            <a:r>
              <a:rPr kumimoji="1" lang="ja-JP" altLang="en-US" sz="1100" b="1" dirty="0"/>
              <a:t>初めて親になった年齢</a:t>
            </a:r>
            <a:r>
              <a:rPr kumimoji="1" lang="en-US" altLang="ja-JP" sz="1100" b="1" dirty="0"/>
              <a:t>×</a:t>
            </a:r>
            <a:r>
              <a:rPr kumimoji="1" lang="ja-JP" altLang="en-US" sz="1100" b="1" dirty="0"/>
              <a:t>母親の最終学歴</a:t>
            </a:r>
          </a:p>
        </p:txBody>
      </p:sp>
      <p:graphicFrame>
        <p:nvGraphicFramePr>
          <p:cNvPr id="9" name="グラフ 8">
            <a:extLst>
              <a:ext uri="{FF2B5EF4-FFF2-40B4-BE49-F238E27FC236}">
                <a16:creationId xmlns:a16="http://schemas.microsoft.com/office/drawing/2014/main" id="{4F20AE9D-4881-43C1-A9D3-F1AE21BAB59A}"/>
              </a:ext>
            </a:extLst>
          </p:cNvPr>
          <p:cNvGraphicFramePr>
            <a:graphicFrameLocks/>
          </p:cNvGraphicFramePr>
          <p:nvPr>
            <p:extLst>
              <p:ext uri="{D42A27DB-BD31-4B8C-83A1-F6EECF244321}">
                <p14:modId xmlns:p14="http://schemas.microsoft.com/office/powerpoint/2010/main" val="1523147091"/>
              </p:ext>
            </p:extLst>
          </p:nvPr>
        </p:nvGraphicFramePr>
        <p:xfrm>
          <a:off x="527249" y="1267445"/>
          <a:ext cx="7896088" cy="2202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EE5074BA-85C0-4A06-9563-A13E78D5EBEC}"/>
              </a:ext>
            </a:extLst>
          </p:cNvPr>
          <p:cNvGraphicFramePr>
            <a:graphicFrameLocks/>
          </p:cNvGraphicFramePr>
          <p:nvPr>
            <p:extLst>
              <p:ext uri="{D42A27DB-BD31-4B8C-83A1-F6EECF244321}">
                <p14:modId xmlns:p14="http://schemas.microsoft.com/office/powerpoint/2010/main" val="1679836473"/>
              </p:ext>
            </p:extLst>
          </p:nvPr>
        </p:nvGraphicFramePr>
        <p:xfrm>
          <a:off x="527249" y="4047509"/>
          <a:ext cx="7896088" cy="2202159"/>
        </p:xfrm>
        <a:graphic>
          <a:graphicData uri="http://schemas.openxmlformats.org/drawingml/2006/chart">
            <c:chart xmlns:c="http://schemas.openxmlformats.org/drawingml/2006/chart" xmlns:r="http://schemas.openxmlformats.org/officeDocument/2006/relationships" r:id="rId3"/>
          </a:graphicData>
        </a:graphic>
      </p:graphicFrame>
      <p:sp>
        <p:nvSpPr>
          <p:cNvPr id="11" name="角丸四角形 17">
            <a:extLst>
              <a:ext uri="{FF2B5EF4-FFF2-40B4-BE49-F238E27FC236}">
                <a16:creationId xmlns:a16="http://schemas.microsoft.com/office/drawing/2014/main" id="{56531EF1-2A80-488D-8D74-AE667ADA3415}"/>
              </a:ext>
            </a:extLst>
          </p:cNvPr>
          <p:cNvSpPr/>
          <p:nvPr/>
        </p:nvSpPr>
        <p:spPr>
          <a:xfrm>
            <a:off x="683568" y="1537509"/>
            <a:ext cx="4032037" cy="45133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3" name="角丸四角形 17">
            <a:extLst>
              <a:ext uri="{FF2B5EF4-FFF2-40B4-BE49-F238E27FC236}">
                <a16:creationId xmlns:a16="http://schemas.microsoft.com/office/drawing/2014/main" id="{9E4B16A7-3250-4B38-8F03-09AAEC37BB9C}"/>
              </a:ext>
            </a:extLst>
          </p:cNvPr>
          <p:cNvSpPr/>
          <p:nvPr/>
        </p:nvSpPr>
        <p:spPr>
          <a:xfrm>
            <a:off x="2151075" y="2826645"/>
            <a:ext cx="2448271" cy="21121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4" name="角丸四角形 17">
            <a:extLst>
              <a:ext uri="{FF2B5EF4-FFF2-40B4-BE49-F238E27FC236}">
                <a16:creationId xmlns:a16="http://schemas.microsoft.com/office/drawing/2014/main" id="{EEF3D36B-5C29-4F3E-865B-ABC9D0FD77FD}"/>
              </a:ext>
            </a:extLst>
          </p:cNvPr>
          <p:cNvSpPr/>
          <p:nvPr/>
        </p:nvSpPr>
        <p:spPr>
          <a:xfrm>
            <a:off x="2051720" y="5590555"/>
            <a:ext cx="2656637" cy="214709"/>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5" name="角丸四角形 17">
            <a:extLst>
              <a:ext uri="{FF2B5EF4-FFF2-40B4-BE49-F238E27FC236}">
                <a16:creationId xmlns:a16="http://schemas.microsoft.com/office/drawing/2014/main" id="{ABC59708-C672-4095-A24C-E6108EB1E339}"/>
              </a:ext>
            </a:extLst>
          </p:cNvPr>
          <p:cNvSpPr/>
          <p:nvPr/>
        </p:nvSpPr>
        <p:spPr>
          <a:xfrm>
            <a:off x="720663" y="4330237"/>
            <a:ext cx="3808765" cy="4094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 name="テキスト ボックス 1">
            <a:extLst>
              <a:ext uri="{FF2B5EF4-FFF2-40B4-BE49-F238E27FC236}">
                <a16:creationId xmlns:a16="http://schemas.microsoft.com/office/drawing/2014/main" id="{7AA4EAB9-1603-4843-904B-92010CAE02B4}"/>
              </a:ext>
            </a:extLst>
          </p:cNvPr>
          <p:cNvSpPr txBox="1"/>
          <p:nvPr/>
        </p:nvSpPr>
        <p:spPr>
          <a:xfrm>
            <a:off x="245761" y="745629"/>
            <a:ext cx="562975" cy="369332"/>
          </a:xfrm>
          <a:prstGeom prst="rect">
            <a:avLst/>
          </a:prstGeom>
          <a:noFill/>
          <a:ln>
            <a:solidFill>
              <a:schemeClr val="tx1"/>
            </a:solidFill>
          </a:ln>
        </p:spPr>
        <p:txBody>
          <a:bodyPr wrap="none" rtlCol="0">
            <a:spAutoFit/>
          </a:bodyPr>
          <a:lstStyle/>
          <a:p>
            <a:r>
              <a:rPr kumimoji="1" lang="en-US" altLang="ja-JP" dirty="0"/>
              <a:t>H28</a:t>
            </a:r>
            <a:endParaRPr kumimoji="1" lang="ja-JP" altLang="en-US" dirty="0"/>
          </a:p>
        </p:txBody>
      </p:sp>
      <p:sp>
        <p:nvSpPr>
          <p:cNvPr id="8" name="テキスト ボックス 7">
            <a:extLst>
              <a:ext uri="{FF2B5EF4-FFF2-40B4-BE49-F238E27FC236}">
                <a16:creationId xmlns:a16="http://schemas.microsoft.com/office/drawing/2014/main" id="{257859AE-FD5D-4E86-8F3F-D2E0A5179480}"/>
              </a:ext>
            </a:extLst>
          </p:cNvPr>
          <p:cNvSpPr txBox="1"/>
          <p:nvPr/>
        </p:nvSpPr>
        <p:spPr>
          <a:xfrm>
            <a:off x="391655" y="3700706"/>
            <a:ext cx="426720" cy="369332"/>
          </a:xfrm>
          <a:prstGeom prst="rect">
            <a:avLst/>
          </a:prstGeom>
          <a:noFill/>
          <a:ln>
            <a:solidFill>
              <a:schemeClr val="tx1"/>
            </a:solidFill>
          </a:ln>
        </p:spPr>
        <p:txBody>
          <a:bodyPr wrap="none" rtlCol="0">
            <a:spAutoFit/>
          </a:bodyPr>
          <a:lstStyle/>
          <a:p>
            <a:r>
              <a:rPr kumimoji="1" lang="en-US" altLang="ja-JP" dirty="0"/>
              <a:t>R5</a:t>
            </a:r>
            <a:endParaRPr kumimoji="1" lang="ja-JP" altLang="en-US" dirty="0"/>
          </a:p>
        </p:txBody>
      </p:sp>
      <p:sp>
        <p:nvSpPr>
          <p:cNvPr id="17" name="スライド番号プレースホルダー 2">
            <a:extLst>
              <a:ext uri="{FF2B5EF4-FFF2-40B4-BE49-F238E27FC236}">
                <a16:creationId xmlns:a16="http://schemas.microsoft.com/office/drawing/2014/main" id="{62F4BF8A-8BD8-4BE4-B970-0611B42C93C5}"/>
              </a:ext>
            </a:extLst>
          </p:cNvPr>
          <p:cNvSpPr>
            <a:spLocks noGrp="1"/>
          </p:cNvSpPr>
          <p:nvPr>
            <p:ph type="sldNum" sz="quarter" idx="12"/>
          </p:nvPr>
        </p:nvSpPr>
        <p:spPr>
          <a:xfrm>
            <a:off x="7064800" y="6469754"/>
            <a:ext cx="2133600" cy="365125"/>
          </a:xfrm>
        </p:spPr>
        <p:txBody>
          <a:bodyPr/>
          <a:lstStyle/>
          <a:p>
            <a:r>
              <a:rPr lang="en-US" altLang="ja-JP" sz="1714" dirty="0">
                <a:solidFill>
                  <a:schemeClr val="tx1"/>
                </a:solidFill>
                <a:latin typeface="+mn-ea"/>
              </a:rPr>
              <a:t>18</a:t>
            </a:r>
            <a:endParaRPr lang="ja-JP" altLang="en-US" sz="1714" dirty="0">
              <a:solidFill>
                <a:schemeClr val="tx1"/>
              </a:solidFill>
              <a:latin typeface="+mn-ea"/>
            </a:endParaRPr>
          </a:p>
        </p:txBody>
      </p:sp>
      <p:sp>
        <p:nvSpPr>
          <p:cNvPr id="16" name="テキスト ボックス 1">
            <a:extLst>
              <a:ext uri="{FF2B5EF4-FFF2-40B4-BE49-F238E27FC236}">
                <a16:creationId xmlns:a16="http://schemas.microsoft.com/office/drawing/2014/main" id="{1781497B-4F76-4C1B-BE6E-FD3D12C64713}"/>
              </a:ext>
            </a:extLst>
          </p:cNvPr>
          <p:cNvSpPr txBox="1"/>
          <p:nvPr/>
        </p:nvSpPr>
        <p:spPr>
          <a:xfrm>
            <a:off x="660376" y="1744764"/>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(N=1178)</a:t>
            </a:r>
            <a:endParaRPr lang="ja-JP" altLang="en-US" sz="700" dirty="0">
              <a:solidFill>
                <a:schemeClr val="tx1">
                  <a:lumMod val="65000"/>
                  <a:lumOff val="35000"/>
                </a:schemeClr>
              </a:solidFill>
            </a:endParaRPr>
          </a:p>
        </p:txBody>
      </p:sp>
      <p:sp>
        <p:nvSpPr>
          <p:cNvPr id="18" name="テキスト ボックス 17">
            <a:extLst>
              <a:ext uri="{FF2B5EF4-FFF2-40B4-BE49-F238E27FC236}">
                <a16:creationId xmlns:a16="http://schemas.microsoft.com/office/drawing/2014/main" id="{AE88D1DC-B414-4E74-B578-87E2BA344562}"/>
              </a:ext>
            </a:extLst>
          </p:cNvPr>
          <p:cNvSpPr txBox="1"/>
          <p:nvPr/>
        </p:nvSpPr>
        <p:spPr>
          <a:xfrm>
            <a:off x="8061583" y="664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19" name="正方形/長方形 18">
            <a:extLst>
              <a:ext uri="{FF2B5EF4-FFF2-40B4-BE49-F238E27FC236}">
                <a16:creationId xmlns:a16="http://schemas.microsoft.com/office/drawing/2014/main" id="{756BF278-6EB6-422D-AA5A-04959CB2B59C}"/>
              </a:ext>
            </a:extLst>
          </p:cNvPr>
          <p:cNvSpPr/>
          <p:nvPr/>
        </p:nvSpPr>
        <p:spPr>
          <a:xfrm>
            <a:off x="149675" y="3422356"/>
            <a:ext cx="8910742"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　◇</a:t>
            </a:r>
            <a:r>
              <a:rPr lang="en-US" altLang="ja-JP" sz="857" dirty="0">
                <a:latin typeface="HG丸ｺﾞｼｯｸM-PRO" panose="020F0600000000000000" pitchFamily="50" charset="-128"/>
                <a:ea typeface="HG丸ｺﾞｼｯｸM-PRO" panose="020F0600000000000000" pitchFamily="50" charset="-128"/>
              </a:rPr>
              <a:t>10</a:t>
            </a:r>
            <a:r>
              <a:rPr lang="ja-JP" altLang="en-US" sz="857" dirty="0">
                <a:latin typeface="HG丸ｺﾞｼｯｸM-PRO" panose="020F0600000000000000" pitchFamily="50" charset="-128"/>
                <a:ea typeface="HG丸ｺﾞｼｯｸM-PRO" panose="020F0600000000000000" pitchFamily="50" charset="-128"/>
              </a:rPr>
              <a:t>代で親になった世帯では、最終学歴は中学校卒業や</a:t>
            </a:r>
            <a:r>
              <a:rPr lang="ja-JP" altLang="en-US" sz="857">
                <a:latin typeface="HG丸ｺﾞｼｯｸM-PRO" panose="020F0600000000000000" pitchFamily="50" charset="-128"/>
                <a:ea typeface="HG丸ｺﾞｼｯｸM-PRO" panose="020F0600000000000000" pitchFamily="50" charset="-128"/>
              </a:rPr>
              <a:t>高等学校中途退学の</a:t>
            </a:r>
            <a:r>
              <a:rPr lang="ja-JP" altLang="en-US" sz="857" dirty="0">
                <a:latin typeface="HG丸ｺﾞｼｯｸM-PRO" panose="020F0600000000000000" pitchFamily="50" charset="-128"/>
                <a:ea typeface="HG丸ｺﾞｼｯｸM-PRO" panose="020F0600000000000000" pitchFamily="50" charset="-128"/>
              </a:rPr>
              <a:t>割合は、約５割にのぼる。</a:t>
            </a:r>
          </a:p>
        </p:txBody>
      </p:sp>
    </p:spTree>
    <p:extLst>
      <p:ext uri="{BB962C8B-B14F-4D97-AF65-F5344CB8AC3E}">
        <p14:creationId xmlns:p14="http://schemas.microsoft.com/office/powerpoint/2010/main" val="273760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lstStyle/>
          <a:p>
            <a:r>
              <a:rPr kumimoji="1" lang="ja-JP" altLang="en-US" dirty="0"/>
              <a:t>４．子どものつながり</a:t>
            </a:r>
          </a:p>
        </p:txBody>
      </p:sp>
      <p:sp>
        <p:nvSpPr>
          <p:cNvPr id="5" name="スライド番号プレースホルダー 2">
            <a:extLst>
              <a:ext uri="{FF2B5EF4-FFF2-40B4-BE49-F238E27FC236}">
                <a16:creationId xmlns:a16="http://schemas.microsoft.com/office/drawing/2014/main" id="{0A9252EB-50E1-45D5-AB43-D8D06D5D1859}"/>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19</a:t>
            </a:r>
            <a:endParaRPr lang="ja-JP" altLang="en-US" sz="1714" dirty="0">
              <a:solidFill>
                <a:schemeClr val="tx1"/>
              </a:solidFill>
              <a:latin typeface="+mn-ea"/>
            </a:endParaRPr>
          </a:p>
        </p:txBody>
      </p:sp>
    </p:spTree>
    <p:extLst>
      <p:ext uri="{BB962C8B-B14F-4D97-AF65-F5344CB8AC3E}">
        <p14:creationId xmlns:p14="http://schemas.microsoft.com/office/powerpoint/2010/main" val="286656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F6AE3A-4E74-4F5A-9CEB-B2A88AD30601}"/>
              </a:ext>
            </a:extLst>
          </p:cNvPr>
          <p:cNvSpPr txBox="1"/>
          <p:nvPr/>
        </p:nvSpPr>
        <p:spPr>
          <a:xfrm>
            <a:off x="917594" y="2492896"/>
            <a:ext cx="7308812" cy="707886"/>
          </a:xfrm>
          <a:prstGeom prst="rect">
            <a:avLst/>
          </a:prstGeom>
          <a:noFill/>
        </p:spPr>
        <p:txBody>
          <a:bodyPr wrap="square" rtlCol="0">
            <a:spAutoFit/>
          </a:bodyPr>
          <a:lstStyle/>
          <a:p>
            <a:pPr algn="ctr"/>
            <a:r>
              <a:rPr lang="ja-JP" altLang="en-US" sz="4000" dirty="0"/>
              <a:t>１</a:t>
            </a:r>
            <a:r>
              <a:rPr kumimoji="1" lang="ja-JP" altLang="en-US" sz="4000" dirty="0"/>
              <a:t>．家計・収入・就業に関すること</a:t>
            </a:r>
          </a:p>
        </p:txBody>
      </p:sp>
      <p:sp>
        <p:nvSpPr>
          <p:cNvPr id="5" name="スライド番号プレースホルダー 2">
            <a:extLst>
              <a:ext uri="{FF2B5EF4-FFF2-40B4-BE49-F238E27FC236}">
                <a16:creationId xmlns:a16="http://schemas.microsoft.com/office/drawing/2014/main" id="{E89D17DC-F09B-4585-9A59-181C5BD6CA01}"/>
              </a:ext>
            </a:extLst>
          </p:cNvPr>
          <p:cNvSpPr txBox="1">
            <a:spLocks/>
          </p:cNvSpPr>
          <p:nvPr/>
        </p:nvSpPr>
        <p:spPr>
          <a:xfrm>
            <a:off x="673224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18"/>
            <a:r>
              <a:rPr lang="ja-JP" altLang="en-US" sz="1714" dirty="0">
                <a:solidFill>
                  <a:prstClr val="black"/>
                </a:solidFill>
                <a:latin typeface="Calibri"/>
                <a:ea typeface="ＭＳ Ｐゴシック" panose="020B0600070205080204" pitchFamily="50" charset="-128"/>
              </a:rPr>
              <a:t>２</a:t>
            </a:r>
          </a:p>
        </p:txBody>
      </p:sp>
    </p:spTree>
    <p:extLst>
      <p:ext uri="{BB962C8B-B14F-4D97-AF65-F5344CB8AC3E}">
        <p14:creationId xmlns:p14="http://schemas.microsoft.com/office/powerpoint/2010/main" val="709758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822" y="71064"/>
            <a:ext cx="2571429" cy="26821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altLang="ja-JP" sz="1143" b="1" dirty="0">
                <a:latin typeface="HG丸ｺﾞｼｯｸM-PRO" panose="020F0600000000000000" pitchFamily="50" charset="-128"/>
                <a:ea typeface="HG丸ｺﾞｼｯｸM-PRO" panose="020F0600000000000000" pitchFamily="50" charset="-128"/>
              </a:rPr>
              <a:t>4</a:t>
            </a:r>
            <a:r>
              <a:rPr lang="ja-JP" altLang="en-US" sz="1143" b="1" dirty="0" err="1">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子どものつながりに関すること</a:t>
            </a:r>
          </a:p>
        </p:txBody>
      </p:sp>
      <p:sp>
        <p:nvSpPr>
          <p:cNvPr id="11" name="正方形/長方形 10"/>
          <p:cNvSpPr/>
          <p:nvPr/>
        </p:nvSpPr>
        <p:spPr>
          <a:xfrm>
            <a:off x="153353" y="597837"/>
            <a:ext cx="4332858" cy="356123"/>
          </a:xfrm>
          <a:prstGeom prst="rect">
            <a:avLst/>
          </a:prstGeom>
          <a:solidFill>
            <a:schemeClr val="accent6">
              <a:lumMod val="40000"/>
              <a:lumOff val="60000"/>
            </a:schemeClr>
          </a:solidFill>
        </p:spPr>
        <p:txBody>
          <a:bodyPr wrap="square">
            <a:spAutoFit/>
          </a:bodyPr>
          <a:lstStyle/>
          <a:p>
            <a:pPr lvl="0"/>
            <a:r>
              <a:rPr lang="ja-JP" altLang="en-US" sz="857" b="1" dirty="0">
                <a:solidFill>
                  <a:prstClr val="black"/>
                </a:solidFill>
                <a:latin typeface="HG丸ｺﾞｼｯｸM-PRO" panose="020F0600000000000000" pitchFamily="50" charset="-128"/>
                <a:ea typeface="HG丸ｺﾞｼｯｸM-PRO" panose="020F0600000000000000" pitchFamily="50" charset="-128"/>
              </a:rPr>
              <a:t>　</a:t>
            </a:r>
            <a:r>
              <a:rPr lang="ja-JP" altLang="en-US" sz="857" dirty="0">
                <a:solidFill>
                  <a:prstClr val="black"/>
                </a:solidFill>
                <a:latin typeface="HG丸ｺﾞｼｯｸM-PRO" panose="020F0600000000000000" pitchFamily="50" charset="-128"/>
                <a:ea typeface="HG丸ｺﾞｼｯｸM-PRO" panose="020F0600000000000000" pitchFamily="50" charset="-128"/>
              </a:rPr>
              <a:t>◇放課後ひとりでいる子どもについては、困窮度に関わらず約２割。</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857" dirty="0">
                <a:solidFill>
                  <a:prstClr val="black"/>
                </a:solidFill>
                <a:latin typeface="HG丸ｺﾞｼｯｸM-PRO" panose="020F0600000000000000" pitchFamily="50" charset="-128"/>
                <a:ea typeface="HG丸ｺﾞｼｯｸM-PRO" panose="020F0600000000000000" pitchFamily="50" charset="-128"/>
              </a:rPr>
              <a:t>　　困窮度が高いほど、おうち以外の大人や学校以外の友だちと過ごす割合は低い。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28223" y="407743"/>
            <a:ext cx="8839467" cy="615874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3" name="スライド番号プレースホルダー 2"/>
          <p:cNvSpPr>
            <a:spLocks noGrp="1"/>
          </p:cNvSpPr>
          <p:nvPr>
            <p:ph type="sldNum" sz="quarter" idx="12"/>
          </p:nvPr>
        </p:nvSpPr>
        <p:spPr>
          <a:xfrm>
            <a:off x="6950692" y="6499680"/>
            <a:ext cx="2133600" cy="365125"/>
          </a:xfrm>
        </p:spPr>
        <p:txBody>
          <a:bodyPr/>
          <a:lstStyle/>
          <a:p>
            <a:r>
              <a:rPr lang="en-US" altLang="ja-JP" sz="1714" dirty="0">
                <a:solidFill>
                  <a:schemeClr val="tx1"/>
                </a:solidFill>
                <a:latin typeface="+mn-ea"/>
              </a:rPr>
              <a:t>20</a:t>
            </a:r>
            <a:endParaRPr lang="ja-JP" altLang="en-US" sz="1714" dirty="0">
              <a:solidFill>
                <a:schemeClr val="tx1"/>
              </a:solidFill>
              <a:latin typeface="+mn-ea"/>
            </a:endParaRPr>
          </a:p>
        </p:txBody>
      </p:sp>
      <p:sp>
        <p:nvSpPr>
          <p:cNvPr id="20" name="テキスト ボックス 19"/>
          <p:cNvSpPr txBox="1"/>
          <p:nvPr/>
        </p:nvSpPr>
        <p:spPr>
          <a:xfrm>
            <a:off x="4528796" y="609765"/>
            <a:ext cx="4415119" cy="488019"/>
          </a:xfrm>
          <a:prstGeom prst="rect">
            <a:avLst/>
          </a:prstGeom>
          <a:solidFill>
            <a:schemeClr val="accent6">
              <a:lumMod val="40000"/>
              <a:lumOff val="60000"/>
            </a:schemeClr>
          </a:solidFill>
        </p:spPr>
        <p:txBody>
          <a:bodyPr wrap="square" rtlCol="0">
            <a:spAutoFit/>
          </a:bodyPr>
          <a:lstStyle/>
          <a:p>
            <a:r>
              <a:rPr lang="ja-JP" altLang="en-US" sz="857" b="1" dirty="0">
                <a:solidFill>
                  <a:prstClr val="black"/>
                </a:solidFill>
                <a:latin typeface="HG丸ｺﾞｼｯｸM-PRO" panose="020F0600000000000000" pitchFamily="50" charset="-128"/>
                <a:ea typeface="HG丸ｺﾞｼｯｸM-PRO" panose="020F0600000000000000" pitchFamily="50" charset="-128"/>
              </a:rPr>
              <a:t>　</a:t>
            </a:r>
            <a:r>
              <a:rPr lang="ja-JP" altLang="en-US" sz="857" dirty="0">
                <a:solidFill>
                  <a:prstClr val="black"/>
                </a:solidFill>
                <a:latin typeface="HG丸ｺﾞｼｯｸM-PRO" panose="020F0600000000000000" pitchFamily="50" charset="-128"/>
                <a:ea typeface="HG丸ｺﾞｼｯｸM-PRO" panose="020F0600000000000000" pitchFamily="50" charset="-128"/>
              </a:rPr>
              <a:t>◇「ひとりでいる」子どもの割合は困窮度に関わらず、２割を超えている。</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a:p>
            <a:r>
              <a:rPr lang="ja-JP" altLang="en-US" sz="857" dirty="0">
                <a:solidFill>
                  <a:prstClr val="black"/>
                </a:solidFill>
                <a:latin typeface="HG丸ｺﾞｼｯｸM-PRO" panose="020F0600000000000000" pitchFamily="50" charset="-128"/>
                <a:ea typeface="HG丸ｺﾞｼｯｸM-PRO" panose="020F0600000000000000" pitchFamily="50" charset="-128"/>
              </a:rPr>
              <a:t>　　「おうちの人以外の大人」や「学校以外のともだち」と過ごす割合は、困窮度が</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a:p>
            <a:r>
              <a:rPr lang="ja-JP" altLang="en-US" sz="857" dirty="0">
                <a:solidFill>
                  <a:prstClr val="black"/>
                </a:solidFill>
                <a:latin typeface="HG丸ｺﾞｼｯｸM-PRO" panose="020F0600000000000000" pitchFamily="50" charset="-128"/>
                <a:ea typeface="HG丸ｺﾞｼｯｸM-PRO" panose="020F0600000000000000" pitchFamily="50" charset="-128"/>
              </a:rPr>
              <a:t>　　高いほど低くなっている。</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8" name="直線コネクタ 17"/>
          <p:cNvCxnSpPr/>
          <p:nvPr/>
        </p:nvCxnSpPr>
        <p:spPr>
          <a:xfrm>
            <a:off x="4491178" y="656129"/>
            <a:ext cx="0" cy="594000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1" name="グラフ 20">
            <a:extLst>
              <a:ext uri="{FF2B5EF4-FFF2-40B4-BE49-F238E27FC236}">
                <a16:creationId xmlns:a16="http://schemas.microsoft.com/office/drawing/2014/main" id="{CB18A7C4-ADDB-4D85-8950-3FB2BEC55DB1}"/>
              </a:ext>
            </a:extLst>
          </p:cNvPr>
          <p:cNvGraphicFramePr>
            <a:graphicFrameLocks/>
          </p:cNvGraphicFramePr>
          <p:nvPr/>
        </p:nvGraphicFramePr>
        <p:xfrm>
          <a:off x="4458350" y="1117692"/>
          <a:ext cx="4557424" cy="5470476"/>
        </p:xfrm>
        <a:graphic>
          <a:graphicData uri="http://schemas.openxmlformats.org/drawingml/2006/chart">
            <c:chart xmlns:c="http://schemas.openxmlformats.org/drawingml/2006/chart" xmlns:r="http://schemas.openxmlformats.org/officeDocument/2006/relationships" r:id="rId2"/>
          </a:graphicData>
        </a:graphic>
      </p:graphicFrame>
      <p:sp>
        <p:nvSpPr>
          <p:cNvPr id="13" name="角丸四角形 12"/>
          <p:cNvSpPr/>
          <p:nvPr/>
        </p:nvSpPr>
        <p:spPr>
          <a:xfrm>
            <a:off x="4880606" y="2480713"/>
            <a:ext cx="2365977" cy="44334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2" name="角丸四角形 12">
            <a:extLst>
              <a:ext uri="{FF2B5EF4-FFF2-40B4-BE49-F238E27FC236}">
                <a16:creationId xmlns:a16="http://schemas.microsoft.com/office/drawing/2014/main" id="{B4F2EA33-5B3E-4DFA-9092-5B27462306CC}"/>
              </a:ext>
            </a:extLst>
          </p:cNvPr>
          <p:cNvSpPr/>
          <p:nvPr/>
        </p:nvSpPr>
        <p:spPr>
          <a:xfrm>
            <a:off x="4933219" y="4082051"/>
            <a:ext cx="2260751" cy="49902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4" name="角丸四角形 12">
            <a:extLst>
              <a:ext uri="{FF2B5EF4-FFF2-40B4-BE49-F238E27FC236}">
                <a16:creationId xmlns:a16="http://schemas.microsoft.com/office/drawing/2014/main" id="{FDA3CD44-5A30-4257-A36E-522BCD3F30B4}"/>
              </a:ext>
            </a:extLst>
          </p:cNvPr>
          <p:cNvSpPr/>
          <p:nvPr/>
        </p:nvSpPr>
        <p:spPr>
          <a:xfrm>
            <a:off x="4928213" y="4651058"/>
            <a:ext cx="2318369" cy="49781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aphicFrame>
        <p:nvGraphicFramePr>
          <p:cNvPr id="4" name="グラフ 3">
            <a:extLst>
              <a:ext uri="{FF2B5EF4-FFF2-40B4-BE49-F238E27FC236}">
                <a16:creationId xmlns:a16="http://schemas.microsoft.com/office/drawing/2014/main" id="{702ABC0B-2E2A-449F-9EAA-A2328782D59E}"/>
              </a:ext>
            </a:extLst>
          </p:cNvPr>
          <p:cNvGraphicFramePr>
            <a:graphicFrameLocks/>
          </p:cNvGraphicFramePr>
          <p:nvPr/>
        </p:nvGraphicFramePr>
        <p:xfrm>
          <a:off x="145936" y="1100526"/>
          <a:ext cx="4195046" cy="5401060"/>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267596" y="4600604"/>
            <a:ext cx="2401336" cy="45044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4" name="角丸四角形 13"/>
          <p:cNvSpPr/>
          <p:nvPr/>
        </p:nvSpPr>
        <p:spPr>
          <a:xfrm>
            <a:off x="263304" y="4092634"/>
            <a:ext cx="2689084" cy="45044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5" name="角丸四角形 14"/>
          <p:cNvSpPr/>
          <p:nvPr/>
        </p:nvSpPr>
        <p:spPr>
          <a:xfrm>
            <a:off x="202527" y="2409719"/>
            <a:ext cx="3015731" cy="51434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7" name="テキスト ボックス 16">
            <a:extLst>
              <a:ext uri="{FF2B5EF4-FFF2-40B4-BE49-F238E27FC236}">
                <a16:creationId xmlns:a16="http://schemas.microsoft.com/office/drawing/2014/main" id="{6BD74E0F-A108-4C2D-AC44-BEC47D98F63E}"/>
              </a:ext>
            </a:extLst>
          </p:cNvPr>
          <p:cNvSpPr txBox="1"/>
          <p:nvPr/>
        </p:nvSpPr>
        <p:spPr>
          <a:xfrm>
            <a:off x="8398286" y="6772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8" name="テキスト ボックス 9"/>
          <p:cNvSpPr txBox="1"/>
          <p:nvPr/>
        </p:nvSpPr>
        <p:spPr>
          <a:xfrm>
            <a:off x="128223" y="342638"/>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5" name="テキスト ボックス 3">
            <a:extLst>
              <a:ext uri="{FF2B5EF4-FFF2-40B4-BE49-F238E27FC236}">
                <a16:creationId xmlns:a16="http://schemas.microsoft.com/office/drawing/2014/main" id="{D3D30DB1-4144-0692-3404-D7C71566ECA4}"/>
              </a:ext>
            </a:extLst>
          </p:cNvPr>
          <p:cNvSpPr txBox="1"/>
          <p:nvPr/>
        </p:nvSpPr>
        <p:spPr>
          <a:xfrm>
            <a:off x="200086" y="1015073"/>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6" name="テキスト ボックス 3">
            <a:extLst>
              <a:ext uri="{FF2B5EF4-FFF2-40B4-BE49-F238E27FC236}">
                <a16:creationId xmlns:a16="http://schemas.microsoft.com/office/drawing/2014/main" id="{611A7449-6080-9033-CAE7-965790CE1EB6}"/>
              </a:ext>
            </a:extLst>
          </p:cNvPr>
          <p:cNvSpPr txBox="1"/>
          <p:nvPr/>
        </p:nvSpPr>
        <p:spPr>
          <a:xfrm>
            <a:off x="4608546" y="1103984"/>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9469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7999" y="398006"/>
            <a:ext cx="4332858" cy="224229"/>
          </a:xfrm>
          <a:prstGeom prst="rect">
            <a:avLst/>
          </a:prstGeom>
          <a:solidFill>
            <a:schemeClr val="accent6">
              <a:lumMod val="40000"/>
              <a:lumOff val="60000"/>
            </a:schemeClr>
          </a:solidFill>
        </p:spPr>
        <p:txBody>
          <a:bodyPr wrap="square">
            <a:spAutoFit/>
          </a:bodyPr>
          <a:lstStyle/>
          <a:p>
            <a:r>
              <a:rPr lang="en-US" altLang="ja-JP" sz="857" dirty="0">
                <a:solidFill>
                  <a:prstClr val="black"/>
                </a:solidFill>
                <a:latin typeface="HG丸ｺﾞｼｯｸM-PRO" panose="020F0600000000000000" pitchFamily="50" charset="-128"/>
                <a:ea typeface="HG丸ｺﾞｼｯｸM-PRO" panose="020F0600000000000000" pitchFamily="50" charset="-128"/>
              </a:rPr>
              <a:t> </a:t>
            </a:r>
            <a:r>
              <a:rPr lang="ja-JP" altLang="en-US" sz="857" dirty="0">
                <a:solidFill>
                  <a:prstClr val="black"/>
                </a:solidFill>
                <a:latin typeface="HG丸ｺﾞｼｯｸM-PRO" panose="020F0600000000000000" pitchFamily="50" charset="-128"/>
                <a:ea typeface="HG丸ｺﾞｼｯｸM-PRO" panose="020F0600000000000000" pitchFamily="50" charset="-128"/>
              </a:rPr>
              <a:t>◇誰にも相談できない（したくない）は、困窮度との関連性が見られない。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28223" y="188641"/>
            <a:ext cx="8839467" cy="65982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3" name="スライド番号プレースホルダー 2"/>
          <p:cNvSpPr>
            <a:spLocks noGrp="1"/>
          </p:cNvSpPr>
          <p:nvPr>
            <p:ph type="sldNum" sz="quarter" idx="12"/>
          </p:nvPr>
        </p:nvSpPr>
        <p:spPr>
          <a:xfrm>
            <a:off x="6950692" y="6499680"/>
            <a:ext cx="2133600" cy="365125"/>
          </a:xfrm>
        </p:spPr>
        <p:txBody>
          <a:bodyPr/>
          <a:lstStyle/>
          <a:p>
            <a:r>
              <a:rPr lang="en-US" altLang="ja-JP" sz="1714" dirty="0">
                <a:solidFill>
                  <a:schemeClr val="tx1"/>
                </a:solidFill>
                <a:latin typeface="+mn-ea"/>
              </a:rPr>
              <a:t>21</a:t>
            </a:r>
            <a:endParaRPr lang="ja-JP" altLang="en-US" sz="1714" dirty="0">
              <a:solidFill>
                <a:schemeClr val="tx1"/>
              </a:solidFill>
              <a:latin typeface="+mn-ea"/>
            </a:endParaRPr>
          </a:p>
        </p:txBody>
      </p:sp>
      <p:sp>
        <p:nvSpPr>
          <p:cNvPr id="20" name="テキスト ボックス 19"/>
          <p:cNvSpPr txBox="1"/>
          <p:nvPr/>
        </p:nvSpPr>
        <p:spPr>
          <a:xfrm>
            <a:off x="4692035" y="398005"/>
            <a:ext cx="4123552" cy="356123"/>
          </a:xfrm>
          <a:prstGeom prst="rect">
            <a:avLst/>
          </a:prstGeom>
          <a:solidFill>
            <a:schemeClr val="accent6">
              <a:lumMod val="40000"/>
              <a:lumOff val="60000"/>
            </a:schemeClr>
          </a:solidFill>
        </p:spPr>
        <p:txBody>
          <a:bodyPr wrap="square" rtlCol="0">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◇困窮度に関わらず、「誰にも相談したくない」は約６％、「誰にも相談できない」は約３％である。</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8" name="直線コネクタ 17"/>
          <p:cNvCxnSpPr>
            <a:cxnSpLocks/>
          </p:cNvCxnSpPr>
          <p:nvPr/>
        </p:nvCxnSpPr>
        <p:spPr>
          <a:xfrm flipH="1">
            <a:off x="4570329" y="398005"/>
            <a:ext cx="30402" cy="617286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9"/>
          <p:cNvSpPr txBox="1"/>
          <p:nvPr/>
        </p:nvSpPr>
        <p:spPr>
          <a:xfrm>
            <a:off x="128223" y="104058"/>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graphicFrame>
        <p:nvGraphicFramePr>
          <p:cNvPr id="6" name="グラフ 5">
            <a:extLst>
              <a:ext uri="{FF2B5EF4-FFF2-40B4-BE49-F238E27FC236}">
                <a16:creationId xmlns:a16="http://schemas.microsoft.com/office/drawing/2014/main" id="{AEB39B18-A1DD-44C0-B62C-1098FB32138C}"/>
              </a:ext>
            </a:extLst>
          </p:cNvPr>
          <p:cNvGraphicFramePr>
            <a:graphicFrameLocks/>
          </p:cNvGraphicFramePr>
          <p:nvPr/>
        </p:nvGraphicFramePr>
        <p:xfrm>
          <a:off x="176310" y="692755"/>
          <a:ext cx="4446835" cy="6075972"/>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a:extLst>
              <a:ext uri="{FF2B5EF4-FFF2-40B4-BE49-F238E27FC236}">
                <a16:creationId xmlns:a16="http://schemas.microsoft.com/office/drawing/2014/main" id="{02C86468-B20A-491E-876E-38BD311CBB1B}"/>
              </a:ext>
            </a:extLst>
          </p:cNvPr>
          <p:cNvSpPr txBox="1"/>
          <p:nvPr/>
        </p:nvSpPr>
        <p:spPr>
          <a:xfrm>
            <a:off x="8221975" y="102207"/>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graphicFrame>
        <p:nvGraphicFramePr>
          <p:cNvPr id="16" name="グラフ 15">
            <a:extLst>
              <a:ext uri="{FF2B5EF4-FFF2-40B4-BE49-F238E27FC236}">
                <a16:creationId xmlns:a16="http://schemas.microsoft.com/office/drawing/2014/main" id="{525C681D-6CFB-4AFC-BD4A-F159A79DBE39}"/>
              </a:ext>
            </a:extLst>
          </p:cNvPr>
          <p:cNvGraphicFramePr>
            <a:graphicFrameLocks/>
          </p:cNvGraphicFramePr>
          <p:nvPr/>
        </p:nvGraphicFramePr>
        <p:xfrm>
          <a:off x="4641359" y="674844"/>
          <a:ext cx="4093150" cy="6075971"/>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3">
            <a:extLst>
              <a:ext uri="{FF2B5EF4-FFF2-40B4-BE49-F238E27FC236}">
                <a16:creationId xmlns:a16="http://schemas.microsoft.com/office/drawing/2014/main" id="{51B83F2D-C2F0-80E7-480B-3B8BA1E1B117}"/>
              </a:ext>
            </a:extLst>
          </p:cNvPr>
          <p:cNvSpPr txBox="1"/>
          <p:nvPr/>
        </p:nvSpPr>
        <p:spPr>
          <a:xfrm>
            <a:off x="217589" y="674844"/>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8F402E4A-19F4-7FCD-CAD4-320AFF9C42F0}"/>
              </a:ext>
            </a:extLst>
          </p:cNvPr>
          <p:cNvSpPr txBox="1"/>
          <p:nvPr/>
        </p:nvSpPr>
        <p:spPr>
          <a:xfrm>
            <a:off x="4749005" y="768477"/>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5221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28223" y="291508"/>
            <a:ext cx="8839467" cy="619408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14" name="正方形/長方形 13"/>
          <p:cNvSpPr/>
          <p:nvPr/>
        </p:nvSpPr>
        <p:spPr>
          <a:xfrm>
            <a:off x="151687" y="421596"/>
            <a:ext cx="8742857" cy="224229"/>
          </a:xfrm>
          <a:prstGeom prst="rect">
            <a:avLst/>
          </a:prstGeom>
          <a:solidFill>
            <a:schemeClr val="accent6">
              <a:lumMod val="40000"/>
              <a:lumOff val="60000"/>
            </a:schemeClr>
          </a:solidFill>
        </p:spPr>
        <p:txBody>
          <a:bodyPr wrap="square">
            <a:spAutoFit/>
          </a:bodyPr>
          <a:lstStyle/>
          <a:p>
            <a:pPr lvl="0"/>
            <a:r>
              <a:rPr lang="ja-JP" altLang="en-US" sz="857" dirty="0">
                <a:solidFill>
                  <a:prstClr val="black"/>
                </a:solidFill>
                <a:latin typeface="HG丸ｺﾞｼｯｸM-PRO" panose="020F0600000000000000" pitchFamily="50" charset="-128"/>
                <a:ea typeface="HG丸ｺﾞｼｯｸM-PRO" panose="020F0600000000000000" pitchFamily="50" charset="-128"/>
              </a:rPr>
              <a:t>◇困窮世帯ほど保護者の家にいる時間について、「お子さんの学校からの帰宅時間には家にいる」「お子さんの夕食時間には家にいる」割合が少ない。</a:t>
            </a:r>
            <a:endParaRPr lang="en-US" altLang="ja-JP" sz="857"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76527" y="3209027"/>
            <a:ext cx="8742857"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◇困窮世帯と中央値以上の世帯において、大きな差は見られない。</a:t>
            </a:r>
            <a:r>
              <a:rPr lang="ja-JP" altLang="en-US" sz="857" dirty="0">
                <a:solidFill>
                  <a:prstClr val="black"/>
                </a:solidFill>
                <a:latin typeface="HG丸ｺﾞｼｯｸM-PRO" panose="020F0600000000000000" pitchFamily="50" charset="-128"/>
                <a:ea typeface="HG丸ｺﾞｼｯｸM-PRO" panose="020F0600000000000000" pitchFamily="50" charset="-128"/>
              </a:rPr>
              <a:t> 「お子さんの学校からの帰宅時間には家にいる」「お子さんの夕食時間には家にいる」の割合は、困窮度</a:t>
            </a:r>
            <a:r>
              <a:rPr lang="en-US" altLang="ja-JP" sz="857" dirty="0">
                <a:solidFill>
                  <a:prstClr val="black"/>
                </a:solidFill>
                <a:latin typeface="HG丸ｺﾞｼｯｸM-PRO" panose="020F0600000000000000" pitchFamily="50" charset="-128"/>
                <a:ea typeface="HG丸ｺﾞｼｯｸM-PRO" panose="020F0600000000000000" pitchFamily="50" charset="-128"/>
              </a:rPr>
              <a:t>Ⅰ</a:t>
            </a:r>
            <a:r>
              <a:rPr lang="ja-JP" altLang="en-US" sz="857" dirty="0">
                <a:solidFill>
                  <a:prstClr val="black"/>
                </a:solidFill>
                <a:latin typeface="HG丸ｺﾞｼｯｸM-PRO" panose="020F0600000000000000" pitchFamily="50" charset="-128"/>
                <a:ea typeface="HG丸ｺﾞｼｯｸM-PRO" panose="020F0600000000000000" pitchFamily="50" charset="-128"/>
              </a:rPr>
              <a:t>の世帯、中央値以上の世帯ともに約９割である。</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97029" y="6485595"/>
            <a:ext cx="2133600" cy="365125"/>
          </a:xfrm>
        </p:spPr>
        <p:txBody>
          <a:bodyPr/>
          <a:lstStyle/>
          <a:p>
            <a:r>
              <a:rPr lang="en-US" altLang="ja-JP" sz="1714" dirty="0">
                <a:solidFill>
                  <a:schemeClr val="tx1"/>
                </a:solidFill>
                <a:latin typeface="+mn-ea"/>
              </a:rPr>
              <a:t>22</a:t>
            </a:r>
            <a:endParaRPr lang="ja-JP" altLang="en-US" sz="1714" dirty="0">
              <a:solidFill>
                <a:schemeClr val="tx1"/>
              </a:solidFill>
              <a:latin typeface="+mn-ea"/>
            </a:endParaRPr>
          </a:p>
        </p:txBody>
      </p:sp>
      <p:graphicFrame>
        <p:nvGraphicFramePr>
          <p:cNvPr id="26" name="グラフ 25">
            <a:extLst>
              <a:ext uri="{FF2B5EF4-FFF2-40B4-BE49-F238E27FC236}">
                <a16:creationId xmlns:a16="http://schemas.microsoft.com/office/drawing/2014/main" id="{9C7457D6-77AC-4BE4-9C26-CB0706A1EC30}"/>
              </a:ext>
            </a:extLst>
          </p:cNvPr>
          <p:cNvGraphicFramePr>
            <a:graphicFrameLocks/>
          </p:cNvGraphicFramePr>
          <p:nvPr/>
        </p:nvGraphicFramePr>
        <p:xfrm>
          <a:off x="256610" y="3579161"/>
          <a:ext cx="8643024" cy="2907287"/>
        </p:xfrm>
        <a:graphic>
          <a:graphicData uri="http://schemas.openxmlformats.org/drawingml/2006/chart">
            <c:chart xmlns:c="http://schemas.openxmlformats.org/drawingml/2006/chart" xmlns:r="http://schemas.openxmlformats.org/officeDocument/2006/relationships" r:id="rId2"/>
          </a:graphicData>
        </a:graphic>
      </p:graphicFrame>
      <p:sp>
        <p:nvSpPr>
          <p:cNvPr id="22" name="角丸四角形 21"/>
          <p:cNvSpPr/>
          <p:nvPr/>
        </p:nvSpPr>
        <p:spPr>
          <a:xfrm>
            <a:off x="738643" y="3895851"/>
            <a:ext cx="7484009" cy="33518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3" name="角丸四角形 22"/>
          <p:cNvSpPr/>
          <p:nvPr/>
        </p:nvSpPr>
        <p:spPr>
          <a:xfrm>
            <a:off x="721599" y="5543304"/>
            <a:ext cx="7130503" cy="37682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7" name="角丸四角形 20">
            <a:extLst>
              <a:ext uri="{FF2B5EF4-FFF2-40B4-BE49-F238E27FC236}">
                <a16:creationId xmlns:a16="http://schemas.microsoft.com/office/drawing/2014/main" id="{06F941AF-E62C-4104-88B5-1D6746BFA141}"/>
              </a:ext>
            </a:extLst>
          </p:cNvPr>
          <p:cNvSpPr/>
          <p:nvPr/>
        </p:nvSpPr>
        <p:spPr>
          <a:xfrm>
            <a:off x="1149359" y="6096843"/>
            <a:ext cx="3137491" cy="17731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8" name="テキスト ボックス 9"/>
          <p:cNvSpPr txBox="1"/>
          <p:nvPr/>
        </p:nvSpPr>
        <p:spPr>
          <a:xfrm>
            <a:off x="128223" y="131219"/>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graphicFrame>
        <p:nvGraphicFramePr>
          <p:cNvPr id="2" name="グラフ 1">
            <a:extLst>
              <a:ext uri="{FF2B5EF4-FFF2-40B4-BE49-F238E27FC236}">
                <a16:creationId xmlns:a16="http://schemas.microsoft.com/office/drawing/2014/main" id="{364C928A-3248-444E-9281-576CAF17BE04}"/>
              </a:ext>
            </a:extLst>
          </p:cNvPr>
          <p:cNvGraphicFramePr>
            <a:graphicFrameLocks/>
          </p:cNvGraphicFramePr>
          <p:nvPr/>
        </p:nvGraphicFramePr>
        <p:xfrm>
          <a:off x="327101" y="657325"/>
          <a:ext cx="8502043" cy="2529584"/>
        </p:xfrm>
        <a:graphic>
          <a:graphicData uri="http://schemas.openxmlformats.org/drawingml/2006/chart">
            <c:chart xmlns:c="http://schemas.openxmlformats.org/drawingml/2006/chart" xmlns:r="http://schemas.openxmlformats.org/officeDocument/2006/relationships" r:id="rId3"/>
          </a:graphicData>
        </a:graphic>
      </p:graphicFrame>
      <p:sp>
        <p:nvSpPr>
          <p:cNvPr id="17" name="角丸四角形 16"/>
          <p:cNvSpPr/>
          <p:nvPr/>
        </p:nvSpPr>
        <p:spPr>
          <a:xfrm>
            <a:off x="813470" y="952361"/>
            <a:ext cx="7307496" cy="27910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0" name="角丸四角形 19"/>
          <p:cNvSpPr/>
          <p:nvPr/>
        </p:nvSpPr>
        <p:spPr>
          <a:xfrm>
            <a:off x="813471" y="2387662"/>
            <a:ext cx="6686456" cy="27910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1" name="角丸四角形 20"/>
          <p:cNvSpPr/>
          <p:nvPr/>
        </p:nvSpPr>
        <p:spPr>
          <a:xfrm>
            <a:off x="923325" y="2827710"/>
            <a:ext cx="3233373" cy="14642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6" name="テキスト ボックス 1">
            <a:extLst>
              <a:ext uri="{FF2B5EF4-FFF2-40B4-BE49-F238E27FC236}">
                <a16:creationId xmlns:a16="http://schemas.microsoft.com/office/drawing/2014/main" id="{4159FAF4-2ED3-4ABF-A5DF-9E86E2A9AB2A}"/>
              </a:ext>
            </a:extLst>
          </p:cNvPr>
          <p:cNvSpPr txBox="1"/>
          <p:nvPr/>
        </p:nvSpPr>
        <p:spPr>
          <a:xfrm>
            <a:off x="372501" y="1117594"/>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20570</a:t>
            </a:r>
            <a:r>
              <a:rPr lang="ja-JP" altLang="en-US" sz="500" dirty="0"/>
              <a:t>）</a:t>
            </a:r>
          </a:p>
        </p:txBody>
      </p:sp>
      <p:sp>
        <p:nvSpPr>
          <p:cNvPr id="18" name="テキスト ボックス 17">
            <a:extLst>
              <a:ext uri="{FF2B5EF4-FFF2-40B4-BE49-F238E27FC236}">
                <a16:creationId xmlns:a16="http://schemas.microsoft.com/office/drawing/2014/main" id="{B3DD657C-3EA9-4FE1-B3C7-CA5AFEEE45F6}"/>
              </a:ext>
            </a:extLst>
          </p:cNvPr>
          <p:cNvSpPr txBox="1"/>
          <p:nvPr/>
        </p:nvSpPr>
        <p:spPr>
          <a:xfrm>
            <a:off x="8234344" y="141899"/>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4" name="テキスト ボックス 3">
            <a:extLst>
              <a:ext uri="{FF2B5EF4-FFF2-40B4-BE49-F238E27FC236}">
                <a16:creationId xmlns:a16="http://schemas.microsoft.com/office/drawing/2014/main" id="{470D08D3-7B8F-B408-FCB6-08E4133E5179}"/>
              </a:ext>
            </a:extLst>
          </p:cNvPr>
          <p:cNvSpPr txBox="1"/>
          <p:nvPr/>
        </p:nvSpPr>
        <p:spPr>
          <a:xfrm>
            <a:off x="188554" y="670134"/>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5" name="テキスト ボックス 3">
            <a:extLst>
              <a:ext uri="{FF2B5EF4-FFF2-40B4-BE49-F238E27FC236}">
                <a16:creationId xmlns:a16="http://schemas.microsoft.com/office/drawing/2014/main" id="{7F1C5260-CC7B-79DE-844B-A9AC89EA600C}"/>
              </a:ext>
            </a:extLst>
          </p:cNvPr>
          <p:cNvSpPr txBox="1"/>
          <p:nvPr/>
        </p:nvSpPr>
        <p:spPr>
          <a:xfrm>
            <a:off x="220002" y="3579161"/>
            <a:ext cx="294494" cy="356123"/>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4997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28223" y="188640"/>
            <a:ext cx="8887552" cy="62969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15" name="正方形/長方形 14"/>
          <p:cNvSpPr/>
          <p:nvPr/>
        </p:nvSpPr>
        <p:spPr>
          <a:xfrm>
            <a:off x="4419502" y="365265"/>
            <a:ext cx="4546920"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◇困窮度が高いほど「学校や勉強のこと」で悩んでおり、「嫌なことや悩んでいるこ</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　とがない」の</a:t>
            </a:r>
            <a:r>
              <a:rPr lang="ja-JP" altLang="en-US" sz="857">
                <a:latin typeface="HG丸ｺﾞｼｯｸM-PRO" panose="020F0600000000000000" pitchFamily="50" charset="-128"/>
                <a:ea typeface="HG丸ｺﾞｼｯｸM-PRO" panose="020F0600000000000000" pitchFamily="50" charset="-128"/>
              </a:rPr>
              <a:t>割合が低い。</a:t>
            </a:r>
            <a:endParaRPr lang="en-US" altLang="ja-JP" sz="857"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97029" y="6485595"/>
            <a:ext cx="2133600" cy="365125"/>
          </a:xfrm>
        </p:spPr>
        <p:txBody>
          <a:bodyPr/>
          <a:lstStyle/>
          <a:p>
            <a:r>
              <a:rPr lang="en-US" altLang="ja-JP" sz="1714" dirty="0">
                <a:solidFill>
                  <a:schemeClr val="tx1"/>
                </a:solidFill>
                <a:latin typeface="+mn-ea"/>
              </a:rPr>
              <a:t>23</a:t>
            </a:r>
            <a:endParaRPr lang="ja-JP" altLang="en-US" sz="1714" dirty="0">
              <a:solidFill>
                <a:schemeClr val="tx1"/>
              </a:solidFill>
              <a:latin typeface="+mn-ea"/>
            </a:endParaRPr>
          </a:p>
        </p:txBody>
      </p:sp>
      <p:graphicFrame>
        <p:nvGraphicFramePr>
          <p:cNvPr id="24" name="グラフ 23">
            <a:extLst>
              <a:ext uri="{FF2B5EF4-FFF2-40B4-BE49-F238E27FC236}">
                <a16:creationId xmlns:a16="http://schemas.microsoft.com/office/drawing/2014/main" id="{B752B770-6CF8-4908-904F-728A035F80F4}"/>
              </a:ext>
            </a:extLst>
          </p:cNvPr>
          <p:cNvGraphicFramePr>
            <a:graphicFrameLocks/>
          </p:cNvGraphicFramePr>
          <p:nvPr/>
        </p:nvGraphicFramePr>
        <p:xfrm>
          <a:off x="4498710" y="815871"/>
          <a:ext cx="4546920" cy="5675270"/>
        </p:xfrm>
        <a:graphic>
          <a:graphicData uri="http://schemas.openxmlformats.org/drawingml/2006/chart">
            <c:chart xmlns:c="http://schemas.openxmlformats.org/drawingml/2006/chart" xmlns:r="http://schemas.openxmlformats.org/officeDocument/2006/relationships" r:id="rId2"/>
          </a:graphicData>
        </a:graphic>
      </p:graphicFrame>
      <p:sp>
        <p:nvSpPr>
          <p:cNvPr id="23" name="角丸四角形 22"/>
          <p:cNvSpPr/>
          <p:nvPr/>
        </p:nvSpPr>
        <p:spPr>
          <a:xfrm>
            <a:off x="4935644" y="1494860"/>
            <a:ext cx="2876716" cy="512105"/>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0" name="角丸四角形 19"/>
          <p:cNvSpPr/>
          <p:nvPr/>
        </p:nvSpPr>
        <p:spPr>
          <a:xfrm>
            <a:off x="4442624" y="4800785"/>
            <a:ext cx="4406819" cy="46166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5" name="正方形/長方形 24">
            <a:extLst>
              <a:ext uri="{FF2B5EF4-FFF2-40B4-BE49-F238E27FC236}">
                <a16:creationId xmlns:a16="http://schemas.microsoft.com/office/drawing/2014/main" id="{D41EB447-4319-4E57-BEF0-894B4D08E700}"/>
              </a:ext>
            </a:extLst>
          </p:cNvPr>
          <p:cNvSpPr/>
          <p:nvPr/>
        </p:nvSpPr>
        <p:spPr>
          <a:xfrm>
            <a:off x="192777" y="329403"/>
            <a:ext cx="4119804" cy="488019"/>
          </a:xfrm>
          <a:prstGeom prst="rect">
            <a:avLst/>
          </a:prstGeom>
          <a:solidFill>
            <a:schemeClr val="accent6">
              <a:lumMod val="40000"/>
              <a:lumOff val="60000"/>
            </a:schemeClr>
          </a:solidFill>
        </p:spPr>
        <p:txBody>
          <a:bodyPr wrap="square">
            <a:spAutoFit/>
          </a:bodyPr>
          <a:lstStyle/>
          <a:p>
            <a:pPr lvl="0"/>
            <a:r>
              <a:rPr lang="ja-JP" altLang="en-US" sz="857" b="1" dirty="0">
                <a:latin typeface="HG丸ｺﾞｼｯｸM-PRO" panose="020F0600000000000000" pitchFamily="50" charset="-128"/>
                <a:ea typeface="HG丸ｺﾞｼｯｸM-PRO" panose="020F0600000000000000" pitchFamily="50" charset="-128"/>
              </a:rPr>
              <a:t>　</a:t>
            </a:r>
            <a:r>
              <a:rPr lang="ja-JP" altLang="en-US" sz="857" dirty="0">
                <a:latin typeface="HG丸ｺﾞｼｯｸM-PRO" panose="020F0600000000000000" pitchFamily="50" charset="-128"/>
                <a:ea typeface="HG丸ｺﾞｼｯｸM-PRO" panose="020F0600000000000000" pitchFamily="50" charset="-128"/>
              </a:rPr>
              <a:t>◇困窮度が高いほど「おうちのこと」で悩んでおり、「嫌なことや悩んで</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　いることがない」の割合が少ない。</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　７割近くの子どもが何らかの悩みを持っている。</a:t>
            </a:r>
          </a:p>
        </p:txBody>
      </p:sp>
      <p:cxnSp>
        <p:nvCxnSpPr>
          <p:cNvPr id="14" name="直線コネクタ 13">
            <a:extLst>
              <a:ext uri="{FF2B5EF4-FFF2-40B4-BE49-F238E27FC236}">
                <a16:creationId xmlns:a16="http://schemas.microsoft.com/office/drawing/2014/main" id="{A4B85299-540E-43D7-B31D-A6B3F60459C8}"/>
              </a:ext>
            </a:extLst>
          </p:cNvPr>
          <p:cNvCxnSpPr>
            <a:cxnSpLocks/>
          </p:cNvCxnSpPr>
          <p:nvPr/>
        </p:nvCxnSpPr>
        <p:spPr>
          <a:xfrm>
            <a:off x="4342436" y="330577"/>
            <a:ext cx="0" cy="616056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9"/>
          <p:cNvSpPr txBox="1"/>
          <p:nvPr/>
        </p:nvSpPr>
        <p:spPr>
          <a:xfrm>
            <a:off x="128223" y="64626"/>
            <a:ext cx="8887549"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graphicFrame>
        <p:nvGraphicFramePr>
          <p:cNvPr id="2" name="グラフ 1">
            <a:extLst>
              <a:ext uri="{FF2B5EF4-FFF2-40B4-BE49-F238E27FC236}">
                <a16:creationId xmlns:a16="http://schemas.microsoft.com/office/drawing/2014/main" id="{FDBEF5E1-C459-742F-EEA2-35E15CBDF045}"/>
              </a:ext>
            </a:extLst>
          </p:cNvPr>
          <p:cNvGraphicFramePr>
            <a:graphicFrameLocks/>
          </p:cNvGraphicFramePr>
          <p:nvPr/>
        </p:nvGraphicFramePr>
        <p:xfrm>
          <a:off x="146119" y="791067"/>
          <a:ext cx="4166461" cy="5694527"/>
        </p:xfrm>
        <a:graphic>
          <a:graphicData uri="http://schemas.openxmlformats.org/drawingml/2006/chart">
            <c:chart xmlns:c="http://schemas.openxmlformats.org/drawingml/2006/chart" xmlns:r="http://schemas.openxmlformats.org/officeDocument/2006/relationships" r:id="rId3"/>
          </a:graphicData>
        </a:graphic>
      </p:graphicFrame>
      <p:sp>
        <p:nvSpPr>
          <p:cNvPr id="22" name="角丸四角形 21"/>
          <p:cNvSpPr/>
          <p:nvPr/>
        </p:nvSpPr>
        <p:spPr>
          <a:xfrm>
            <a:off x="920166" y="990665"/>
            <a:ext cx="1645897" cy="456285"/>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7" name="角丸四角形 16"/>
          <p:cNvSpPr/>
          <p:nvPr/>
        </p:nvSpPr>
        <p:spPr>
          <a:xfrm>
            <a:off x="185519" y="4800785"/>
            <a:ext cx="4059023" cy="46166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6" name="テキスト ボックス 15">
            <a:extLst>
              <a:ext uri="{FF2B5EF4-FFF2-40B4-BE49-F238E27FC236}">
                <a16:creationId xmlns:a16="http://schemas.microsoft.com/office/drawing/2014/main" id="{36E4BDBC-A1B1-4EF5-B071-92DCFB523E01}"/>
              </a:ext>
            </a:extLst>
          </p:cNvPr>
          <p:cNvSpPr txBox="1"/>
          <p:nvPr/>
        </p:nvSpPr>
        <p:spPr>
          <a:xfrm>
            <a:off x="8284986" y="75177"/>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4" name="テキスト ボックス 3">
            <a:extLst>
              <a:ext uri="{FF2B5EF4-FFF2-40B4-BE49-F238E27FC236}">
                <a16:creationId xmlns:a16="http://schemas.microsoft.com/office/drawing/2014/main" id="{3288B3B9-7DBD-B0C2-860F-E94979BD2B2B}"/>
              </a:ext>
            </a:extLst>
          </p:cNvPr>
          <p:cNvSpPr txBox="1"/>
          <p:nvPr/>
        </p:nvSpPr>
        <p:spPr>
          <a:xfrm>
            <a:off x="192777" y="843826"/>
            <a:ext cx="383805" cy="356123"/>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3AE6B6F7-097D-A390-F06C-19A19C1BE50E}"/>
              </a:ext>
            </a:extLst>
          </p:cNvPr>
          <p:cNvSpPr txBox="1"/>
          <p:nvPr/>
        </p:nvSpPr>
        <p:spPr>
          <a:xfrm>
            <a:off x="4471256" y="755692"/>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9961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6727726-8FEF-4579-B321-0CEE789A4E13}"/>
              </a:ext>
            </a:extLst>
          </p:cNvPr>
          <p:cNvSpPr/>
          <p:nvPr/>
        </p:nvSpPr>
        <p:spPr>
          <a:xfrm>
            <a:off x="128223" y="188640"/>
            <a:ext cx="8839467" cy="658722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5" name="テキスト ボックス 9">
            <a:extLst>
              <a:ext uri="{FF2B5EF4-FFF2-40B4-BE49-F238E27FC236}">
                <a16:creationId xmlns:a16="http://schemas.microsoft.com/office/drawing/2014/main" id="{20799236-B040-4592-81BA-99555578A8B9}"/>
              </a:ext>
            </a:extLst>
          </p:cNvPr>
          <p:cNvSpPr txBox="1"/>
          <p:nvPr/>
        </p:nvSpPr>
        <p:spPr>
          <a:xfrm>
            <a:off x="128223" y="22344"/>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6" name="正方形/長方形 5">
            <a:extLst>
              <a:ext uri="{FF2B5EF4-FFF2-40B4-BE49-F238E27FC236}">
                <a16:creationId xmlns:a16="http://schemas.microsoft.com/office/drawing/2014/main" id="{3ABEF519-7BF3-467C-9B8C-14B05E50E48E}"/>
              </a:ext>
            </a:extLst>
          </p:cNvPr>
          <p:cNvSpPr/>
          <p:nvPr/>
        </p:nvSpPr>
        <p:spPr>
          <a:xfrm>
            <a:off x="4508544" y="274510"/>
            <a:ext cx="4449235" cy="48801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◇「塾、習いごと」の割合は、困窮度が高くなるにつれ、低くなっている。</a:t>
            </a:r>
            <a:endParaRPr lang="en-US" altLang="ja-JP" sz="857" dirty="0">
              <a:solidFill>
                <a:srgbClr val="FF0000"/>
              </a:solidFill>
              <a:latin typeface="HG丸ｺﾞｼｯｸM-PRO" panose="020F0600000000000000" pitchFamily="50" charset="-128"/>
              <a:ea typeface="HG丸ｺﾞｼｯｸM-PRO" panose="020F0600000000000000" pitchFamily="50" charset="-128"/>
            </a:endParaRPr>
          </a:p>
          <a:p>
            <a:pPr lvl="0"/>
            <a:r>
              <a:rPr lang="ja-JP" altLang="en-US" sz="857" dirty="0">
                <a:solidFill>
                  <a:prstClr val="black"/>
                </a:solidFill>
                <a:latin typeface="HG丸ｺﾞｼｯｸM-PRO" panose="020F0600000000000000" pitchFamily="50" charset="-128"/>
                <a:ea typeface="HG丸ｺﾞｼｯｸM-PRO" panose="020F0600000000000000" pitchFamily="50" charset="-128"/>
              </a:rPr>
              <a:t>◇「コンビニエンスストア、ゲームセンター」において、困窮度</a:t>
            </a:r>
            <a:r>
              <a:rPr lang="en-US" altLang="ja-JP" sz="857" dirty="0">
                <a:solidFill>
                  <a:prstClr val="black"/>
                </a:solidFill>
                <a:latin typeface="HG丸ｺﾞｼｯｸM-PRO" panose="020F0600000000000000" pitchFamily="50" charset="-128"/>
                <a:ea typeface="HG丸ｺﾞｼｯｸM-PRO" panose="020F0600000000000000" pitchFamily="50" charset="-128"/>
              </a:rPr>
              <a:t>Ⅰ</a:t>
            </a:r>
            <a:r>
              <a:rPr lang="ja-JP" altLang="en-US" sz="857" dirty="0">
                <a:solidFill>
                  <a:prstClr val="black"/>
                </a:solidFill>
                <a:latin typeface="HG丸ｺﾞｼｯｸM-PRO" panose="020F0600000000000000" pitchFamily="50" charset="-128"/>
                <a:ea typeface="HG丸ｺﾞｼｯｸM-PRO" panose="020F0600000000000000" pitchFamily="50" charset="-128"/>
              </a:rPr>
              <a:t>と中央値以上の世帯における差は見られない。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7" name="グラフ 6">
            <a:extLst>
              <a:ext uri="{FF2B5EF4-FFF2-40B4-BE49-F238E27FC236}">
                <a16:creationId xmlns:a16="http://schemas.microsoft.com/office/drawing/2014/main" id="{B65BFC56-DC01-48BB-9225-24D1C2E9572F}"/>
              </a:ext>
            </a:extLst>
          </p:cNvPr>
          <p:cNvGraphicFramePr>
            <a:graphicFrameLocks/>
          </p:cNvGraphicFramePr>
          <p:nvPr/>
        </p:nvGraphicFramePr>
        <p:xfrm>
          <a:off x="4495694" y="707001"/>
          <a:ext cx="4474297" cy="60688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315CD039-92BF-4DFA-B14E-81EA24C55808}"/>
              </a:ext>
            </a:extLst>
          </p:cNvPr>
          <p:cNvGraphicFramePr>
            <a:graphicFrameLocks/>
          </p:cNvGraphicFramePr>
          <p:nvPr/>
        </p:nvGraphicFramePr>
        <p:xfrm>
          <a:off x="193398" y="700339"/>
          <a:ext cx="4275734" cy="6075521"/>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BF848CE2-73AD-40A5-8B77-77111AB96F4B}"/>
              </a:ext>
            </a:extLst>
          </p:cNvPr>
          <p:cNvSpPr txBox="1"/>
          <p:nvPr/>
        </p:nvSpPr>
        <p:spPr>
          <a:xfrm>
            <a:off x="4674869" y="754074"/>
            <a:ext cx="319318" cy="202235"/>
          </a:xfrm>
          <a:prstGeom prst="rect">
            <a:avLst/>
          </a:prstGeom>
          <a:noFill/>
          <a:ln>
            <a:solidFill>
              <a:schemeClr val="tx1"/>
            </a:solidFill>
          </a:ln>
        </p:spPr>
        <p:txBody>
          <a:bodyPr wrap="none" rtlCol="0">
            <a:spAutoFit/>
          </a:bodyPr>
          <a:lstStyle/>
          <a:p>
            <a:r>
              <a:rPr lang="en-US" altLang="ja-JP" sz="714" dirty="0">
                <a:latin typeface="HG丸ｺﾞｼｯｸM-PRO" panose="020F0600000000000000" pitchFamily="50" charset="-128"/>
                <a:ea typeface="HG丸ｺﾞｼｯｸM-PRO" panose="020F0600000000000000" pitchFamily="50" charset="-128"/>
              </a:rPr>
              <a:t>R5</a:t>
            </a:r>
            <a:endParaRPr lang="ja-JP" altLang="en-US" sz="714" dirty="0">
              <a:latin typeface="HG丸ｺﾞｼｯｸM-PRO" panose="020F0600000000000000" pitchFamily="50" charset="-128"/>
              <a:ea typeface="HG丸ｺﾞｼｯｸM-PRO" panose="020F0600000000000000" pitchFamily="50" charset="-128"/>
            </a:endParaRPr>
          </a:p>
        </p:txBody>
      </p:sp>
      <p:cxnSp>
        <p:nvCxnSpPr>
          <p:cNvPr id="10" name="直線コネクタ 9">
            <a:extLst>
              <a:ext uri="{FF2B5EF4-FFF2-40B4-BE49-F238E27FC236}">
                <a16:creationId xmlns:a16="http://schemas.microsoft.com/office/drawing/2014/main" id="{D003C39C-8466-4A16-9768-36E6189FE004}"/>
              </a:ext>
            </a:extLst>
          </p:cNvPr>
          <p:cNvCxnSpPr>
            <a:cxnSpLocks/>
            <a:endCxn id="4" idx="2"/>
          </p:cNvCxnSpPr>
          <p:nvPr/>
        </p:nvCxnSpPr>
        <p:spPr>
          <a:xfrm>
            <a:off x="4511546" y="269971"/>
            <a:ext cx="36411" cy="650588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F5B8072D-A963-48A1-BA03-C4C0C7E958A9}"/>
              </a:ext>
            </a:extLst>
          </p:cNvPr>
          <p:cNvSpPr txBox="1"/>
          <p:nvPr/>
        </p:nvSpPr>
        <p:spPr>
          <a:xfrm>
            <a:off x="202873" y="731637"/>
            <a:ext cx="393056" cy="202235"/>
          </a:xfrm>
          <a:prstGeom prst="rect">
            <a:avLst/>
          </a:prstGeom>
          <a:noFill/>
          <a:ln>
            <a:solidFill>
              <a:schemeClr val="tx1"/>
            </a:solidFill>
          </a:ln>
        </p:spPr>
        <p:txBody>
          <a:bodyPr wrap="none" rtlCol="0">
            <a:spAutoFit/>
          </a:bodyPr>
          <a:lstStyle/>
          <a:p>
            <a:r>
              <a:rPr lang="en-US" altLang="ja-JP" sz="714" dirty="0">
                <a:latin typeface="HG丸ｺﾞｼｯｸM-PRO" panose="020F0600000000000000" pitchFamily="50" charset="-128"/>
                <a:ea typeface="HG丸ｺﾞｼｯｸM-PRO" panose="020F0600000000000000" pitchFamily="50" charset="-128"/>
              </a:rPr>
              <a:t>H28</a:t>
            </a:r>
            <a:endParaRPr lang="ja-JP" altLang="en-US" sz="714"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2">
            <a:extLst>
              <a:ext uri="{FF2B5EF4-FFF2-40B4-BE49-F238E27FC236}">
                <a16:creationId xmlns:a16="http://schemas.microsoft.com/office/drawing/2014/main" id="{D951B00F-4B99-4CF1-9D8D-D7F6D8EB544F}"/>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24</a:t>
            </a:r>
            <a:endParaRPr lang="ja-JP" altLang="en-US" sz="1714" dirty="0">
              <a:solidFill>
                <a:schemeClr val="tx1"/>
              </a:solidFill>
              <a:latin typeface="+mn-ea"/>
            </a:endParaRPr>
          </a:p>
        </p:txBody>
      </p:sp>
      <p:sp>
        <p:nvSpPr>
          <p:cNvPr id="13" name="テキスト ボックス 12">
            <a:extLst>
              <a:ext uri="{FF2B5EF4-FFF2-40B4-BE49-F238E27FC236}">
                <a16:creationId xmlns:a16="http://schemas.microsoft.com/office/drawing/2014/main" id="{2D227505-D7F8-4242-9F11-77B709FB43A1}"/>
              </a:ext>
            </a:extLst>
          </p:cNvPr>
          <p:cNvSpPr txBox="1"/>
          <p:nvPr/>
        </p:nvSpPr>
        <p:spPr>
          <a:xfrm>
            <a:off x="8221976" y="3453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14" name="正方形/長方形 13">
            <a:extLst>
              <a:ext uri="{FF2B5EF4-FFF2-40B4-BE49-F238E27FC236}">
                <a16:creationId xmlns:a16="http://schemas.microsoft.com/office/drawing/2014/main" id="{F9608F1F-9FFD-4F4D-8FDD-40CCDB8FBD61}"/>
              </a:ext>
            </a:extLst>
          </p:cNvPr>
          <p:cNvSpPr/>
          <p:nvPr/>
        </p:nvSpPr>
        <p:spPr>
          <a:xfrm>
            <a:off x="166835" y="269971"/>
            <a:ext cx="4279536" cy="488019"/>
          </a:xfrm>
          <a:prstGeom prst="rect">
            <a:avLst/>
          </a:prstGeom>
          <a:solidFill>
            <a:schemeClr val="accent6">
              <a:lumMod val="40000"/>
              <a:lumOff val="60000"/>
            </a:schemeClr>
          </a:solidFill>
        </p:spPr>
        <p:txBody>
          <a:bodyPr wrap="square">
            <a:spAutoFit/>
          </a:bodyPr>
          <a:lstStyle/>
          <a:p>
            <a:pPr lvl="0"/>
            <a:r>
              <a:rPr lang="ja-JP" altLang="en-US" sz="857" dirty="0">
                <a:solidFill>
                  <a:prstClr val="black"/>
                </a:solidFill>
                <a:latin typeface="HG丸ｺﾞｼｯｸM-PRO" panose="020F0600000000000000" pitchFamily="50" charset="-128"/>
                <a:ea typeface="HG丸ｺﾞｼｯｸM-PRO" panose="020F0600000000000000" pitchFamily="50" charset="-128"/>
              </a:rPr>
              <a:t>◇「おばあちゃん・おじいちゃんの家、コンビニエンスストア、ゲームセンター」において、困窮度</a:t>
            </a:r>
            <a:r>
              <a:rPr lang="en-US" altLang="ja-JP" sz="857" dirty="0">
                <a:solidFill>
                  <a:prstClr val="black"/>
                </a:solidFill>
                <a:latin typeface="HG丸ｺﾞｼｯｸM-PRO" panose="020F0600000000000000" pitchFamily="50" charset="-128"/>
                <a:ea typeface="HG丸ｺﾞｼｯｸM-PRO" panose="020F0600000000000000" pitchFamily="50" charset="-128"/>
              </a:rPr>
              <a:t>Ⅰ</a:t>
            </a:r>
            <a:r>
              <a:rPr lang="ja-JP" altLang="en-US" sz="857" dirty="0">
                <a:solidFill>
                  <a:prstClr val="black"/>
                </a:solidFill>
                <a:latin typeface="HG丸ｺﾞｼｯｸM-PRO" panose="020F0600000000000000" pitchFamily="50" charset="-128"/>
                <a:ea typeface="HG丸ｺﾞｼｯｸM-PRO" panose="020F0600000000000000" pitchFamily="50" charset="-128"/>
              </a:rPr>
              <a:t>の世帯の割合が高い。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857" dirty="0">
                <a:solidFill>
                  <a:prstClr val="black"/>
                </a:solidFill>
                <a:latin typeface="HG丸ｺﾞｼｯｸM-PRO" panose="020F0600000000000000" pitchFamily="50" charset="-128"/>
                <a:ea typeface="HG丸ｺﾞｼｯｸM-PRO" panose="020F0600000000000000" pitchFamily="50" charset="-128"/>
              </a:rPr>
              <a:t>◇中央値以上群では「塾、習いごと、学校（クラブ活動等）」で過ごす割合が高い。</a:t>
            </a:r>
            <a:endParaRPr lang="en-US" altLang="ja-JP" sz="857"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7220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lstStyle/>
          <a:p>
            <a:r>
              <a:rPr lang="ja-JP" altLang="en-US" dirty="0"/>
              <a:t>５</a:t>
            </a:r>
            <a:r>
              <a:rPr kumimoji="1" lang="ja-JP" altLang="en-US" dirty="0"/>
              <a:t>．親への相談支援</a:t>
            </a:r>
          </a:p>
        </p:txBody>
      </p:sp>
      <p:sp>
        <p:nvSpPr>
          <p:cNvPr id="5" name="スライド番号プレースホルダー 2">
            <a:extLst>
              <a:ext uri="{FF2B5EF4-FFF2-40B4-BE49-F238E27FC236}">
                <a16:creationId xmlns:a16="http://schemas.microsoft.com/office/drawing/2014/main" id="{848986F7-9FC1-4830-B119-640509253A1C}"/>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25</a:t>
            </a:r>
            <a:endParaRPr lang="ja-JP" altLang="en-US" sz="1714" dirty="0">
              <a:solidFill>
                <a:schemeClr val="tx1"/>
              </a:solidFill>
              <a:latin typeface="+mn-ea"/>
            </a:endParaRPr>
          </a:p>
        </p:txBody>
      </p:sp>
    </p:spTree>
    <p:extLst>
      <p:ext uri="{BB962C8B-B14F-4D97-AF65-F5344CB8AC3E}">
        <p14:creationId xmlns:p14="http://schemas.microsoft.com/office/powerpoint/2010/main" val="69183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2845" y="550073"/>
            <a:ext cx="8928992" cy="617072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2844" y="402757"/>
            <a:ext cx="8928991" cy="279179"/>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214" b="1" dirty="0">
                <a:latin typeface="HG丸ｺﾞｼｯｸM-PRO" panose="020F0600000000000000" pitchFamily="50" charset="-128"/>
                <a:ea typeface="HG丸ｺﾞｼｯｸM-PRO" panose="020F0600000000000000" pitchFamily="50" charset="-128"/>
              </a:rPr>
              <a:t>■調査結果から分かったこと</a:t>
            </a:r>
          </a:p>
        </p:txBody>
      </p:sp>
      <p:sp>
        <p:nvSpPr>
          <p:cNvPr id="9" name="テキスト ボックス 8"/>
          <p:cNvSpPr txBox="1"/>
          <p:nvPr/>
        </p:nvSpPr>
        <p:spPr>
          <a:xfrm>
            <a:off x="92843" y="33880"/>
            <a:ext cx="3214286" cy="33406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spAutoFit/>
          </a:bodyPr>
          <a:lstStyle/>
          <a:p>
            <a:r>
              <a:rPr lang="en-US" altLang="ja-JP" sz="1571" b="1" dirty="0">
                <a:latin typeface="HG丸ｺﾞｼｯｸM-PRO" panose="020F0600000000000000" pitchFamily="50" charset="-128"/>
                <a:ea typeface="HG丸ｺﾞｼｯｸM-PRO" panose="020F0600000000000000" pitchFamily="50" charset="-128"/>
              </a:rPr>
              <a:t>5</a:t>
            </a:r>
            <a:r>
              <a:rPr lang="ja-JP" altLang="en-US" sz="1571" b="1">
                <a:latin typeface="HG丸ｺﾞｼｯｸM-PRO" panose="020F0600000000000000" pitchFamily="50" charset="-128"/>
                <a:ea typeface="HG丸ｺﾞｼｯｸM-PRO" panose="020F0600000000000000" pitchFamily="50" charset="-128"/>
              </a:rPr>
              <a:t>．</a:t>
            </a:r>
            <a:r>
              <a:rPr lang="ja-JP" altLang="en-US" sz="1571" b="1" dirty="0">
                <a:latin typeface="HG丸ｺﾞｼｯｸM-PRO" panose="020F0600000000000000" pitchFamily="50" charset="-128"/>
                <a:ea typeface="HG丸ｺﾞｼｯｸM-PRO" panose="020F0600000000000000" pitchFamily="50" charset="-128"/>
              </a:rPr>
              <a:t>親への相談支援に関すること</a:t>
            </a:r>
          </a:p>
        </p:txBody>
      </p:sp>
      <p:sp>
        <p:nvSpPr>
          <p:cNvPr id="11" name="正方形/長方形 10"/>
          <p:cNvSpPr/>
          <p:nvPr/>
        </p:nvSpPr>
        <p:spPr>
          <a:xfrm>
            <a:off x="126439" y="713300"/>
            <a:ext cx="4194279"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◇保護者の相談相手については、公的な機関への相談割合が低い。</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63821" y="6492875"/>
            <a:ext cx="2133600" cy="365125"/>
          </a:xfrm>
        </p:spPr>
        <p:txBody>
          <a:bodyPr/>
          <a:lstStyle/>
          <a:p>
            <a:r>
              <a:rPr lang="en-US" altLang="ja-JP" sz="1714" dirty="0">
                <a:solidFill>
                  <a:schemeClr val="tx1"/>
                </a:solidFill>
                <a:latin typeface="+mn-ea"/>
              </a:rPr>
              <a:t>26</a:t>
            </a:r>
            <a:endParaRPr lang="ja-JP" altLang="en-US" sz="1714" dirty="0">
              <a:solidFill>
                <a:schemeClr val="tx1"/>
              </a:solidFill>
              <a:latin typeface="+mn-ea"/>
            </a:endParaRPr>
          </a:p>
        </p:txBody>
      </p:sp>
      <p:sp>
        <p:nvSpPr>
          <p:cNvPr id="17" name="正方形/長方形 16"/>
          <p:cNvSpPr/>
          <p:nvPr/>
        </p:nvSpPr>
        <p:spPr>
          <a:xfrm>
            <a:off x="4432990" y="720002"/>
            <a:ext cx="4533792"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7" b="1" dirty="0">
                <a:solidFill>
                  <a:schemeClr val="tx1"/>
                </a:solidFill>
                <a:latin typeface="HG丸ｺﾞｼｯｸM-PRO" panose="020F0600000000000000" pitchFamily="50" charset="-128"/>
                <a:ea typeface="HG丸ｺﾞｼｯｸM-PRO" panose="020F0600000000000000" pitchFamily="50" charset="-128"/>
              </a:rPr>
              <a:t>　</a:t>
            </a:r>
            <a:r>
              <a:rPr lang="ja-JP" altLang="en-US" sz="857" dirty="0">
                <a:solidFill>
                  <a:schemeClr val="tx1"/>
                </a:solidFill>
                <a:latin typeface="HG丸ｺﾞｼｯｸM-PRO" panose="020F0600000000000000" pitchFamily="50" charset="-128"/>
                <a:ea typeface="HG丸ｺﾞｼｯｸM-PRO" panose="020F0600000000000000" pitchFamily="50" charset="-128"/>
              </a:rPr>
              <a:t>◇困窮度が高くなるほど、「相談できる相手がいない」の割合が高い。</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5" name="直線コネクタ 14"/>
          <p:cNvCxnSpPr>
            <a:cxnSpLocks/>
          </p:cNvCxnSpPr>
          <p:nvPr/>
        </p:nvCxnSpPr>
        <p:spPr>
          <a:xfrm>
            <a:off x="4347222" y="679756"/>
            <a:ext cx="28567" cy="6021499"/>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2" name="グラフ 21">
            <a:extLst>
              <a:ext uri="{FF2B5EF4-FFF2-40B4-BE49-F238E27FC236}">
                <a16:creationId xmlns:a16="http://schemas.microsoft.com/office/drawing/2014/main" id="{8069E950-1F14-45F9-9F60-72B5BBD2082C}"/>
              </a:ext>
            </a:extLst>
          </p:cNvPr>
          <p:cNvGraphicFramePr>
            <a:graphicFrameLocks/>
          </p:cNvGraphicFramePr>
          <p:nvPr/>
        </p:nvGraphicFramePr>
        <p:xfrm>
          <a:off x="4385313" y="1087264"/>
          <a:ext cx="4646048" cy="5628169"/>
        </p:xfrm>
        <a:graphic>
          <a:graphicData uri="http://schemas.openxmlformats.org/drawingml/2006/chart">
            <c:chart xmlns:c="http://schemas.openxmlformats.org/drawingml/2006/chart" xmlns:r="http://schemas.openxmlformats.org/officeDocument/2006/relationships" r:id="rId2"/>
          </a:graphicData>
        </a:graphic>
      </p:graphicFrame>
      <p:sp>
        <p:nvSpPr>
          <p:cNvPr id="20" name="角丸四角形 19"/>
          <p:cNvSpPr/>
          <p:nvPr/>
        </p:nvSpPr>
        <p:spPr>
          <a:xfrm>
            <a:off x="4983474" y="5764497"/>
            <a:ext cx="2155213" cy="3085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graphicFrame>
        <p:nvGraphicFramePr>
          <p:cNvPr id="5" name="グラフ 4">
            <a:extLst>
              <a:ext uri="{FF2B5EF4-FFF2-40B4-BE49-F238E27FC236}">
                <a16:creationId xmlns:a16="http://schemas.microsoft.com/office/drawing/2014/main" id="{41EF6DD7-6C5D-4519-816A-E7090CBA1D71}"/>
              </a:ext>
            </a:extLst>
          </p:cNvPr>
          <p:cNvGraphicFramePr>
            <a:graphicFrameLocks/>
          </p:cNvGraphicFramePr>
          <p:nvPr/>
        </p:nvGraphicFramePr>
        <p:xfrm>
          <a:off x="154940" y="1068818"/>
          <a:ext cx="4080011" cy="5628169"/>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154939" y="3699322"/>
            <a:ext cx="1980094" cy="25717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3" name="テキスト ボックス 1">
            <a:extLst>
              <a:ext uri="{FF2B5EF4-FFF2-40B4-BE49-F238E27FC236}">
                <a16:creationId xmlns:a16="http://schemas.microsoft.com/office/drawing/2014/main" id="{4159FAF4-2ED3-4ABF-A5DF-9E86E2A9AB2A}"/>
              </a:ext>
            </a:extLst>
          </p:cNvPr>
          <p:cNvSpPr txBox="1"/>
          <p:nvPr/>
        </p:nvSpPr>
        <p:spPr>
          <a:xfrm>
            <a:off x="1316624" y="6542078"/>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20570</a:t>
            </a:r>
            <a:r>
              <a:rPr lang="ja-JP" altLang="en-US" sz="500" dirty="0"/>
              <a:t>）</a:t>
            </a:r>
          </a:p>
        </p:txBody>
      </p:sp>
      <p:sp>
        <p:nvSpPr>
          <p:cNvPr id="14" name="テキスト ボックス 1">
            <a:extLst>
              <a:ext uri="{FF2B5EF4-FFF2-40B4-BE49-F238E27FC236}">
                <a16:creationId xmlns:a16="http://schemas.microsoft.com/office/drawing/2014/main" id="{3E582B81-8678-4BD8-9612-04F854E1BC11}"/>
              </a:ext>
            </a:extLst>
          </p:cNvPr>
          <p:cNvSpPr txBox="1"/>
          <p:nvPr/>
        </p:nvSpPr>
        <p:spPr>
          <a:xfrm>
            <a:off x="1824464" y="6542078"/>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12057</a:t>
            </a:r>
            <a:r>
              <a:rPr lang="ja-JP" altLang="en-US" sz="500" dirty="0"/>
              <a:t>）</a:t>
            </a:r>
          </a:p>
        </p:txBody>
      </p:sp>
      <p:sp>
        <p:nvSpPr>
          <p:cNvPr id="16" name="テキスト ボックス 1">
            <a:extLst>
              <a:ext uri="{FF2B5EF4-FFF2-40B4-BE49-F238E27FC236}">
                <a16:creationId xmlns:a16="http://schemas.microsoft.com/office/drawing/2014/main" id="{37D3B3DB-A501-4393-BDD6-DE2EEA7D713E}"/>
              </a:ext>
            </a:extLst>
          </p:cNvPr>
          <p:cNvSpPr txBox="1"/>
          <p:nvPr/>
        </p:nvSpPr>
        <p:spPr>
          <a:xfrm>
            <a:off x="2303054" y="6552515"/>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2245</a:t>
            </a:r>
            <a:r>
              <a:rPr lang="ja-JP" altLang="en-US" sz="500" dirty="0"/>
              <a:t>）</a:t>
            </a:r>
          </a:p>
        </p:txBody>
      </p:sp>
      <p:sp>
        <p:nvSpPr>
          <p:cNvPr id="18" name="テキスト ボックス 17">
            <a:extLst>
              <a:ext uri="{FF2B5EF4-FFF2-40B4-BE49-F238E27FC236}">
                <a16:creationId xmlns:a16="http://schemas.microsoft.com/office/drawing/2014/main" id="{CE610A4C-FFE7-4B39-9405-E90D663F3586}"/>
              </a:ext>
            </a:extLst>
          </p:cNvPr>
          <p:cNvSpPr txBox="1"/>
          <p:nvPr/>
        </p:nvSpPr>
        <p:spPr>
          <a:xfrm>
            <a:off x="8351707" y="73150"/>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6" name="テキスト ボックス 5">
            <a:extLst>
              <a:ext uri="{FF2B5EF4-FFF2-40B4-BE49-F238E27FC236}">
                <a16:creationId xmlns:a16="http://schemas.microsoft.com/office/drawing/2014/main" id="{F592EC27-385B-6F0D-CBD3-C42A9BD03F95}"/>
              </a:ext>
            </a:extLst>
          </p:cNvPr>
          <p:cNvSpPr txBox="1"/>
          <p:nvPr/>
        </p:nvSpPr>
        <p:spPr>
          <a:xfrm>
            <a:off x="171097" y="1087264"/>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6F25650A-4307-5EBF-44C3-9C0B50141714}"/>
              </a:ext>
            </a:extLst>
          </p:cNvPr>
          <p:cNvSpPr txBox="1"/>
          <p:nvPr/>
        </p:nvSpPr>
        <p:spPr>
          <a:xfrm>
            <a:off x="4447680" y="1118019"/>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9793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2845" y="188640"/>
            <a:ext cx="8914810" cy="632641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2845" y="98238"/>
            <a:ext cx="8914811" cy="279179"/>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214" b="1" dirty="0">
                <a:latin typeface="HG丸ｺﾞｼｯｸM-PRO" panose="020F0600000000000000" pitchFamily="50" charset="-128"/>
                <a:ea typeface="HG丸ｺﾞｼｯｸM-PRO" panose="020F0600000000000000" pitchFamily="50" charset="-128"/>
              </a:rPr>
              <a:t>■調査結果から分かったこと</a:t>
            </a:r>
          </a:p>
        </p:txBody>
      </p:sp>
      <p:sp>
        <p:nvSpPr>
          <p:cNvPr id="11" name="正方形/長方形 10"/>
          <p:cNvSpPr/>
          <p:nvPr/>
        </p:nvSpPr>
        <p:spPr>
          <a:xfrm>
            <a:off x="4657810" y="396969"/>
            <a:ext cx="4380618"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b="1" dirty="0">
                <a:solidFill>
                  <a:schemeClr val="tx1"/>
                </a:solidFill>
                <a:latin typeface="HG丸ｺﾞｼｯｸM-PRO" panose="020F0600000000000000" pitchFamily="50" charset="-128"/>
                <a:ea typeface="HG丸ｺﾞｼｯｸM-PRO" panose="020F0600000000000000" pitchFamily="50" charset="-128"/>
              </a:rPr>
              <a:t>　</a:t>
            </a:r>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10</a:t>
            </a:r>
            <a:r>
              <a:rPr lang="ja-JP" altLang="en-US" sz="857" dirty="0">
                <a:solidFill>
                  <a:schemeClr val="tx1"/>
                </a:solidFill>
                <a:latin typeface="HG丸ｺﾞｼｯｸM-PRO" panose="020F0600000000000000" pitchFamily="50" charset="-128"/>
                <a:ea typeface="HG丸ｺﾞｼｯｸM-PRO" panose="020F0600000000000000" pitchFamily="50" charset="-128"/>
              </a:rPr>
              <a:t>代で初めて親となった人のうち、困窮世帯の割合は約</a:t>
            </a:r>
            <a:r>
              <a:rPr lang="en-US" altLang="ja-JP" sz="857" dirty="0">
                <a:solidFill>
                  <a:schemeClr val="tx1"/>
                </a:solidFill>
                <a:latin typeface="HG丸ｺﾞｼｯｸM-PRO" panose="020F0600000000000000" pitchFamily="50" charset="-128"/>
                <a:ea typeface="HG丸ｺﾞｼｯｸM-PRO" panose="020F0600000000000000" pitchFamily="50" charset="-128"/>
              </a:rPr>
              <a:t>8</a:t>
            </a:r>
            <a:r>
              <a:rPr lang="ja-JP" altLang="en-US" sz="857" dirty="0">
                <a:solidFill>
                  <a:schemeClr val="tx1"/>
                </a:solidFill>
                <a:latin typeface="HG丸ｺﾞｼｯｸM-PRO" panose="020F0600000000000000" pitchFamily="50" charset="-128"/>
                <a:ea typeface="HG丸ｺﾞｼｯｸM-PRO" panose="020F0600000000000000" pitchFamily="50" charset="-128"/>
              </a:rPr>
              <a:t>割である。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63821" y="6492875"/>
            <a:ext cx="2133600" cy="365125"/>
          </a:xfrm>
        </p:spPr>
        <p:txBody>
          <a:bodyPr/>
          <a:lstStyle/>
          <a:p>
            <a:r>
              <a:rPr lang="en-US" altLang="ja-JP" sz="1714" dirty="0">
                <a:solidFill>
                  <a:schemeClr val="tx1"/>
                </a:solidFill>
                <a:latin typeface="+mn-ea"/>
              </a:rPr>
              <a:t>27</a:t>
            </a:r>
            <a:endParaRPr lang="ja-JP" altLang="en-US" sz="1714" dirty="0">
              <a:solidFill>
                <a:schemeClr val="tx1"/>
              </a:solidFill>
              <a:latin typeface="+mn-ea"/>
            </a:endParaRPr>
          </a:p>
        </p:txBody>
      </p:sp>
      <p:sp>
        <p:nvSpPr>
          <p:cNvPr id="17" name="正方形/長方形 16"/>
          <p:cNvSpPr/>
          <p:nvPr/>
        </p:nvSpPr>
        <p:spPr>
          <a:xfrm>
            <a:off x="165244" y="396969"/>
            <a:ext cx="4366214"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7" b="1" dirty="0">
                <a:solidFill>
                  <a:schemeClr val="tx1"/>
                </a:solidFill>
                <a:latin typeface="HG丸ｺﾞｼｯｸM-PRO" panose="020F0600000000000000" pitchFamily="50" charset="-128"/>
                <a:ea typeface="HG丸ｺﾞｼｯｸM-PRO" panose="020F0600000000000000" pitchFamily="50" charset="-128"/>
              </a:rPr>
              <a:t>　</a:t>
            </a:r>
            <a:r>
              <a:rPr lang="ja-JP" altLang="en-US" sz="857" dirty="0">
                <a:solidFill>
                  <a:schemeClr val="tx1"/>
                </a:solidFill>
                <a:latin typeface="HG丸ｺﾞｼｯｸM-PRO" panose="020F0600000000000000" pitchFamily="50" charset="-128"/>
                <a:ea typeface="HG丸ｺﾞｼｯｸM-PRO" panose="020F0600000000000000" pitchFamily="50" charset="-128"/>
              </a:rPr>
              <a:t>◇はじめて親になったのが</a:t>
            </a:r>
            <a:r>
              <a:rPr lang="en-US" altLang="ja-JP" sz="857" dirty="0">
                <a:solidFill>
                  <a:schemeClr val="tx1"/>
                </a:solidFill>
                <a:latin typeface="HG丸ｺﾞｼｯｸM-PRO" panose="020F0600000000000000" pitchFamily="50" charset="-128"/>
                <a:ea typeface="HG丸ｺﾞｼｯｸM-PRO" panose="020F0600000000000000" pitchFamily="50" charset="-128"/>
              </a:rPr>
              <a:t>10</a:t>
            </a:r>
            <a:r>
              <a:rPr lang="ja-JP" altLang="en-US" sz="857" dirty="0">
                <a:solidFill>
                  <a:schemeClr val="tx1"/>
                </a:solidFill>
                <a:latin typeface="HG丸ｺﾞｼｯｸM-PRO" panose="020F0600000000000000" pitchFamily="50" charset="-128"/>
                <a:ea typeface="HG丸ｺﾞｼｯｸM-PRO" panose="020F0600000000000000" pitchFamily="50" charset="-128"/>
              </a:rPr>
              <a:t>代の場合、困窮度が高い層が８割を超える。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5" name="直線コネクタ 14"/>
          <p:cNvCxnSpPr>
            <a:cxnSpLocks/>
          </p:cNvCxnSpPr>
          <p:nvPr/>
        </p:nvCxnSpPr>
        <p:spPr>
          <a:xfrm>
            <a:off x="4572000" y="396969"/>
            <a:ext cx="0" cy="6128746"/>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7" name="グループ化 6">
            <a:extLst>
              <a:ext uri="{FF2B5EF4-FFF2-40B4-BE49-F238E27FC236}">
                <a16:creationId xmlns:a16="http://schemas.microsoft.com/office/drawing/2014/main" id="{B6D9025B-6F7E-4642-B026-8C8D4A3DD9A8}"/>
              </a:ext>
            </a:extLst>
          </p:cNvPr>
          <p:cNvGrpSpPr/>
          <p:nvPr/>
        </p:nvGrpSpPr>
        <p:grpSpPr>
          <a:xfrm>
            <a:off x="4650518" y="727271"/>
            <a:ext cx="4328238" cy="5719156"/>
            <a:chOff x="6510725" y="1506473"/>
            <a:chExt cx="6059533" cy="7518525"/>
          </a:xfrm>
        </p:grpSpPr>
        <p:graphicFrame>
          <p:nvGraphicFramePr>
            <p:cNvPr id="24" name="グラフ 23">
              <a:extLst>
                <a:ext uri="{FF2B5EF4-FFF2-40B4-BE49-F238E27FC236}">
                  <a16:creationId xmlns:a16="http://schemas.microsoft.com/office/drawing/2014/main" id="{16E742AF-30B0-442B-83CA-C8E0CF7B62FE}"/>
                </a:ext>
              </a:extLst>
            </p:cNvPr>
            <p:cNvGraphicFramePr>
              <a:graphicFrameLocks/>
            </p:cNvGraphicFramePr>
            <p:nvPr/>
          </p:nvGraphicFramePr>
          <p:xfrm>
            <a:off x="6510725" y="1506473"/>
            <a:ext cx="6059533" cy="7518525"/>
          </p:xfrm>
          <a:graphic>
            <a:graphicData uri="http://schemas.openxmlformats.org/drawingml/2006/chart">
              <c:chart xmlns:c="http://schemas.openxmlformats.org/drawingml/2006/chart" xmlns:r="http://schemas.openxmlformats.org/officeDocument/2006/relationships" r:id="rId2"/>
            </a:graphicData>
          </a:graphic>
        </p:graphicFrame>
        <p:sp>
          <p:nvSpPr>
            <p:cNvPr id="2" name="角丸四角形 1"/>
            <p:cNvSpPr/>
            <p:nvPr/>
          </p:nvSpPr>
          <p:spPr>
            <a:xfrm>
              <a:off x="8345016" y="1940696"/>
              <a:ext cx="4104456" cy="51187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3" name="角丸四角形 1">
              <a:extLst>
                <a:ext uri="{FF2B5EF4-FFF2-40B4-BE49-F238E27FC236}">
                  <a16:creationId xmlns:a16="http://schemas.microsoft.com/office/drawing/2014/main" id="{E6CCBC3B-EF46-44E1-81B4-F5EAC83554DE}"/>
                </a:ext>
              </a:extLst>
            </p:cNvPr>
            <p:cNvSpPr/>
            <p:nvPr/>
          </p:nvSpPr>
          <p:spPr>
            <a:xfrm>
              <a:off x="9049958" y="8689031"/>
              <a:ext cx="2175378" cy="33596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pSp>
      <p:graphicFrame>
        <p:nvGraphicFramePr>
          <p:cNvPr id="5" name="グラフ 4">
            <a:extLst>
              <a:ext uri="{FF2B5EF4-FFF2-40B4-BE49-F238E27FC236}">
                <a16:creationId xmlns:a16="http://schemas.microsoft.com/office/drawing/2014/main" id="{C0F65BB5-0179-4DE8-8E17-A7DA526B7E87}"/>
              </a:ext>
            </a:extLst>
          </p:cNvPr>
          <p:cNvGraphicFramePr>
            <a:graphicFrameLocks/>
          </p:cNvGraphicFramePr>
          <p:nvPr/>
        </p:nvGraphicFramePr>
        <p:xfrm>
          <a:off x="95668" y="600114"/>
          <a:ext cx="4447431" cy="5846314"/>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5818E421-6614-4326-910B-1563B724CB26}"/>
              </a:ext>
            </a:extLst>
          </p:cNvPr>
          <p:cNvSpPr txBox="1"/>
          <p:nvPr/>
        </p:nvSpPr>
        <p:spPr>
          <a:xfrm>
            <a:off x="8258450" y="108697"/>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6" name="テキスト ボックス 5">
            <a:extLst>
              <a:ext uri="{FF2B5EF4-FFF2-40B4-BE49-F238E27FC236}">
                <a16:creationId xmlns:a16="http://schemas.microsoft.com/office/drawing/2014/main" id="{535EE162-2E66-C9DD-9578-865F7CA2D13F}"/>
              </a:ext>
            </a:extLst>
          </p:cNvPr>
          <p:cNvSpPr txBox="1"/>
          <p:nvPr/>
        </p:nvSpPr>
        <p:spPr>
          <a:xfrm>
            <a:off x="165244" y="720139"/>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6F218304-817E-C58E-A89B-51A6DBE31DBD}"/>
              </a:ext>
            </a:extLst>
          </p:cNvPr>
          <p:cNvSpPr txBox="1"/>
          <p:nvPr/>
        </p:nvSpPr>
        <p:spPr>
          <a:xfrm>
            <a:off x="4600901" y="772264"/>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333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9747" y="188640"/>
            <a:ext cx="8914811" cy="63805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9747" y="80858"/>
            <a:ext cx="8914811"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a:t>
            </a:r>
            <a:r>
              <a:rPr lang="ja-JP" altLang="en-US" sz="1143" b="1">
                <a:latin typeface="HG丸ｺﾞｼｯｸM-PRO" panose="020F0600000000000000" pitchFamily="50" charset="-128"/>
                <a:ea typeface="HG丸ｺﾞｼｯｸM-PRO" panose="020F0600000000000000" pitchFamily="50" charset="-128"/>
              </a:rPr>
              <a:t>調査結果から</a:t>
            </a:r>
            <a:r>
              <a:rPr lang="ja-JP" altLang="en-US" sz="1143" b="1" dirty="0">
                <a:latin typeface="HG丸ｺﾞｼｯｸM-PRO" panose="020F0600000000000000" pitchFamily="50" charset="-128"/>
                <a:ea typeface="HG丸ｺﾞｼｯｸM-PRO" panose="020F0600000000000000" pitchFamily="50" charset="-128"/>
              </a:rPr>
              <a:t>分かったこと</a:t>
            </a:r>
          </a:p>
        </p:txBody>
      </p:sp>
      <p:sp>
        <p:nvSpPr>
          <p:cNvPr id="11" name="正方形/長方形 10"/>
          <p:cNvSpPr/>
          <p:nvPr/>
        </p:nvSpPr>
        <p:spPr>
          <a:xfrm>
            <a:off x="129442" y="366042"/>
            <a:ext cx="4115770"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◇子どもの心身で気になることについては、困窮世帯ほど割合が高い傾向にある。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32464" y="6550090"/>
            <a:ext cx="2133600" cy="365125"/>
          </a:xfrm>
        </p:spPr>
        <p:txBody>
          <a:bodyPr/>
          <a:lstStyle/>
          <a:p>
            <a:r>
              <a:rPr lang="en-US" altLang="ja-JP" sz="1714" dirty="0">
                <a:solidFill>
                  <a:schemeClr val="tx1"/>
                </a:solidFill>
                <a:latin typeface="+mn-ea"/>
              </a:rPr>
              <a:t>28</a:t>
            </a:r>
            <a:endParaRPr lang="ja-JP" altLang="en-US" sz="1714" dirty="0">
              <a:solidFill>
                <a:schemeClr val="tx1"/>
              </a:solidFill>
              <a:latin typeface="+mn-ea"/>
            </a:endParaRPr>
          </a:p>
        </p:txBody>
      </p:sp>
      <p:sp>
        <p:nvSpPr>
          <p:cNvPr id="14" name="正方形/長方形 13"/>
          <p:cNvSpPr/>
          <p:nvPr/>
        </p:nvSpPr>
        <p:spPr>
          <a:xfrm>
            <a:off x="4420798" y="366042"/>
            <a:ext cx="4564474"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◇困窮世帯ほど気になるところがある割合が高くなっている。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7" name="直線コネクタ 16"/>
          <p:cNvCxnSpPr>
            <a:cxnSpLocks/>
          </p:cNvCxnSpPr>
          <p:nvPr/>
        </p:nvCxnSpPr>
        <p:spPr>
          <a:xfrm>
            <a:off x="4318158" y="357857"/>
            <a:ext cx="14847" cy="6167858"/>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5D6EE2BD-799A-43C0-AF1E-4DBD302C1EC0}"/>
              </a:ext>
            </a:extLst>
          </p:cNvPr>
          <p:cNvGrpSpPr/>
          <p:nvPr/>
        </p:nvGrpSpPr>
        <p:grpSpPr>
          <a:xfrm>
            <a:off x="4429815" y="682798"/>
            <a:ext cx="4645929" cy="5867292"/>
            <a:chOff x="6516421" y="1408970"/>
            <a:chExt cx="6038627" cy="7761155"/>
          </a:xfrm>
        </p:grpSpPr>
        <p:graphicFrame>
          <p:nvGraphicFramePr>
            <p:cNvPr id="22" name="グラフ 21">
              <a:extLst>
                <a:ext uri="{FF2B5EF4-FFF2-40B4-BE49-F238E27FC236}">
                  <a16:creationId xmlns:a16="http://schemas.microsoft.com/office/drawing/2014/main" id="{4E5A6807-7C08-4ACD-9C9B-BC3AD54B54AF}"/>
                </a:ext>
              </a:extLst>
            </p:cNvPr>
            <p:cNvGraphicFramePr>
              <a:graphicFrameLocks/>
            </p:cNvGraphicFramePr>
            <p:nvPr/>
          </p:nvGraphicFramePr>
          <p:xfrm>
            <a:off x="6516421" y="1408970"/>
            <a:ext cx="6038627" cy="7761155"/>
          </p:xfrm>
          <a:graphic>
            <a:graphicData uri="http://schemas.openxmlformats.org/drawingml/2006/chart">
              <c:chart xmlns:c="http://schemas.openxmlformats.org/drawingml/2006/chart" xmlns:r="http://schemas.openxmlformats.org/officeDocument/2006/relationships" r:id="rId2"/>
            </a:graphicData>
          </a:graphic>
        </p:graphicFrame>
        <p:sp>
          <p:nvSpPr>
            <p:cNvPr id="25" name="角丸四角形 18">
              <a:extLst>
                <a:ext uri="{FF2B5EF4-FFF2-40B4-BE49-F238E27FC236}">
                  <a16:creationId xmlns:a16="http://schemas.microsoft.com/office/drawing/2014/main" id="{A4292CE6-1F8A-4CA2-83D6-E3F6C8B90DD8}"/>
                </a:ext>
              </a:extLst>
            </p:cNvPr>
            <p:cNvSpPr/>
            <p:nvPr/>
          </p:nvSpPr>
          <p:spPr>
            <a:xfrm>
              <a:off x="7120881" y="1877656"/>
              <a:ext cx="917402" cy="32138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6" name="角丸四角形 19">
              <a:extLst>
                <a:ext uri="{FF2B5EF4-FFF2-40B4-BE49-F238E27FC236}">
                  <a16:creationId xmlns:a16="http://schemas.microsoft.com/office/drawing/2014/main" id="{270A06FD-3656-456E-A441-5D37328EEA2D}"/>
                </a:ext>
              </a:extLst>
            </p:cNvPr>
            <p:cNvSpPr/>
            <p:nvPr/>
          </p:nvSpPr>
          <p:spPr>
            <a:xfrm>
              <a:off x="7132905" y="2583044"/>
              <a:ext cx="1039082" cy="32138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7" name="角丸四角形 20">
              <a:extLst>
                <a:ext uri="{FF2B5EF4-FFF2-40B4-BE49-F238E27FC236}">
                  <a16:creationId xmlns:a16="http://schemas.microsoft.com/office/drawing/2014/main" id="{5D172612-03FF-427F-A115-CD0801EBDD1C}"/>
                </a:ext>
              </a:extLst>
            </p:cNvPr>
            <p:cNvSpPr/>
            <p:nvPr/>
          </p:nvSpPr>
          <p:spPr>
            <a:xfrm>
              <a:off x="7132905" y="3271147"/>
              <a:ext cx="1039082" cy="32138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grpSp>
      <p:graphicFrame>
        <p:nvGraphicFramePr>
          <p:cNvPr id="7" name="グラフ 6">
            <a:extLst>
              <a:ext uri="{FF2B5EF4-FFF2-40B4-BE49-F238E27FC236}">
                <a16:creationId xmlns:a16="http://schemas.microsoft.com/office/drawing/2014/main" id="{3F47906D-44D6-618E-F3BA-A109923FBBD8}"/>
              </a:ext>
            </a:extLst>
          </p:cNvPr>
          <p:cNvGraphicFramePr>
            <a:graphicFrameLocks/>
          </p:cNvGraphicFramePr>
          <p:nvPr/>
        </p:nvGraphicFramePr>
        <p:xfrm>
          <a:off x="160933" y="709866"/>
          <a:ext cx="3921544" cy="5840224"/>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1635A192-9E10-415B-818B-07EDD1AB5C09}"/>
              </a:ext>
            </a:extLst>
          </p:cNvPr>
          <p:cNvSpPr txBox="1"/>
          <p:nvPr/>
        </p:nvSpPr>
        <p:spPr>
          <a:xfrm>
            <a:off x="8277356" y="8085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grpSp>
        <p:nvGrpSpPr>
          <p:cNvPr id="16" name="グループ化 15">
            <a:extLst>
              <a:ext uri="{FF2B5EF4-FFF2-40B4-BE49-F238E27FC236}">
                <a16:creationId xmlns:a16="http://schemas.microsoft.com/office/drawing/2014/main" id="{3A7D32FF-8D97-4ACD-90FE-D12B37D770CF}"/>
              </a:ext>
            </a:extLst>
          </p:cNvPr>
          <p:cNvGrpSpPr/>
          <p:nvPr/>
        </p:nvGrpSpPr>
        <p:grpSpPr>
          <a:xfrm>
            <a:off x="5902693" y="6376223"/>
            <a:ext cx="1961101" cy="193002"/>
            <a:chOff x="1855014" y="7921528"/>
            <a:chExt cx="2570020" cy="198425"/>
          </a:xfrm>
        </p:grpSpPr>
        <p:sp>
          <p:nvSpPr>
            <p:cNvPr id="18" name="テキスト ボックス 1">
              <a:extLst>
                <a:ext uri="{FF2B5EF4-FFF2-40B4-BE49-F238E27FC236}">
                  <a16:creationId xmlns:a16="http://schemas.microsoft.com/office/drawing/2014/main" id="{6261F04C-2FAF-4738-88CE-998ACC6E9113}"/>
                </a:ext>
              </a:extLst>
            </p:cNvPr>
            <p:cNvSpPr txBox="1"/>
            <p:nvPr/>
          </p:nvSpPr>
          <p:spPr>
            <a:xfrm>
              <a:off x="1855014" y="7924753"/>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15740</a:t>
              </a:r>
              <a:r>
                <a:rPr lang="ja-JP" altLang="en-US" sz="500" dirty="0"/>
                <a:t>）</a:t>
              </a:r>
            </a:p>
          </p:txBody>
        </p:sp>
        <p:sp>
          <p:nvSpPr>
            <p:cNvPr id="19" name="テキスト ボックス 1">
              <a:extLst>
                <a:ext uri="{FF2B5EF4-FFF2-40B4-BE49-F238E27FC236}">
                  <a16:creationId xmlns:a16="http://schemas.microsoft.com/office/drawing/2014/main" id="{73EC04EB-D6AF-4C98-9046-B15DFD60CA83}"/>
                </a:ext>
              </a:extLst>
            </p:cNvPr>
            <p:cNvSpPr txBox="1"/>
            <p:nvPr/>
          </p:nvSpPr>
          <p:spPr>
            <a:xfrm>
              <a:off x="2523863" y="7924753"/>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9186</a:t>
              </a:r>
              <a:r>
                <a:rPr lang="ja-JP" altLang="en-US" sz="500" dirty="0"/>
                <a:t>）</a:t>
              </a:r>
            </a:p>
          </p:txBody>
        </p:sp>
        <p:sp>
          <p:nvSpPr>
            <p:cNvPr id="20" name="テキスト ボックス 1">
              <a:extLst>
                <a:ext uri="{FF2B5EF4-FFF2-40B4-BE49-F238E27FC236}">
                  <a16:creationId xmlns:a16="http://schemas.microsoft.com/office/drawing/2014/main" id="{8EDFB742-5D68-49E8-8DCE-E8D719032A7A}"/>
                </a:ext>
              </a:extLst>
            </p:cNvPr>
            <p:cNvSpPr txBox="1"/>
            <p:nvPr/>
          </p:nvSpPr>
          <p:spPr>
            <a:xfrm>
              <a:off x="3223166" y="7921528"/>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1638</a:t>
              </a:r>
              <a:r>
                <a:rPr lang="ja-JP" altLang="en-US" sz="500" dirty="0"/>
                <a:t>）</a:t>
              </a:r>
            </a:p>
          </p:txBody>
        </p:sp>
        <p:sp>
          <p:nvSpPr>
            <p:cNvPr id="21" name="テキスト ボックス 1">
              <a:extLst>
                <a:ext uri="{FF2B5EF4-FFF2-40B4-BE49-F238E27FC236}">
                  <a16:creationId xmlns:a16="http://schemas.microsoft.com/office/drawing/2014/main" id="{2212FED5-872F-4F44-AD9F-2DCD7442D60B}"/>
                </a:ext>
              </a:extLst>
            </p:cNvPr>
            <p:cNvSpPr txBox="1"/>
            <p:nvPr/>
          </p:nvSpPr>
          <p:spPr>
            <a:xfrm>
              <a:off x="3871238" y="7925457"/>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4557</a:t>
              </a:r>
              <a:r>
                <a:rPr lang="ja-JP" altLang="en-US" sz="500" dirty="0"/>
                <a:t>）</a:t>
              </a:r>
            </a:p>
          </p:txBody>
        </p:sp>
      </p:grpSp>
      <p:sp>
        <p:nvSpPr>
          <p:cNvPr id="2" name="テキスト ボックス 1">
            <a:extLst>
              <a:ext uri="{FF2B5EF4-FFF2-40B4-BE49-F238E27FC236}">
                <a16:creationId xmlns:a16="http://schemas.microsoft.com/office/drawing/2014/main" id="{2F547D3F-8EF3-72A2-3810-104416B0C673}"/>
              </a:ext>
            </a:extLst>
          </p:cNvPr>
          <p:cNvSpPr txBox="1"/>
          <p:nvPr/>
        </p:nvSpPr>
        <p:spPr>
          <a:xfrm>
            <a:off x="152421" y="727972"/>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127AFD-5F4E-6DCD-1D58-A42C6BB11C82}"/>
              </a:ext>
            </a:extLst>
          </p:cNvPr>
          <p:cNvSpPr txBox="1"/>
          <p:nvPr/>
        </p:nvSpPr>
        <p:spPr>
          <a:xfrm>
            <a:off x="4365249" y="748680"/>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15750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2845" y="188640"/>
            <a:ext cx="8928992" cy="63805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1650" y="81709"/>
            <a:ext cx="8928991"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a:t>
            </a:r>
            <a:r>
              <a:rPr lang="ja-JP" altLang="en-US" sz="1143" b="1">
                <a:latin typeface="HG丸ｺﾞｼｯｸM-PRO" panose="020F0600000000000000" pitchFamily="50" charset="-128"/>
                <a:ea typeface="HG丸ｺﾞｼｯｸM-PRO" panose="020F0600000000000000" pitchFamily="50" charset="-128"/>
              </a:rPr>
              <a:t>調査結果から</a:t>
            </a:r>
            <a:r>
              <a:rPr lang="ja-JP" altLang="en-US" sz="1143" b="1" dirty="0">
                <a:latin typeface="HG丸ｺﾞｼｯｸM-PRO" panose="020F0600000000000000" pitchFamily="50" charset="-128"/>
                <a:ea typeface="HG丸ｺﾞｼｯｸM-PRO" panose="020F0600000000000000" pitchFamily="50" charset="-128"/>
              </a:rPr>
              <a:t>分かったこと</a:t>
            </a:r>
          </a:p>
        </p:txBody>
      </p:sp>
      <p:sp>
        <p:nvSpPr>
          <p:cNvPr id="11" name="正方形/長方形 10"/>
          <p:cNvSpPr/>
          <p:nvPr/>
        </p:nvSpPr>
        <p:spPr>
          <a:xfrm>
            <a:off x="102150" y="380002"/>
            <a:ext cx="4027026"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◇子どもの心身で気になることについては、困窮世帯ほど割合が高い傾向にある。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32464" y="6550090"/>
            <a:ext cx="2133600" cy="365125"/>
          </a:xfrm>
        </p:spPr>
        <p:txBody>
          <a:bodyPr/>
          <a:lstStyle/>
          <a:p>
            <a:r>
              <a:rPr lang="en-US" altLang="ja-JP" sz="1714" dirty="0">
                <a:solidFill>
                  <a:schemeClr val="tx1"/>
                </a:solidFill>
                <a:latin typeface="+mn-ea"/>
              </a:rPr>
              <a:t>29</a:t>
            </a:r>
            <a:endParaRPr lang="ja-JP" altLang="en-US" sz="1714" dirty="0">
              <a:solidFill>
                <a:schemeClr val="tx1"/>
              </a:solidFill>
              <a:latin typeface="+mn-ea"/>
            </a:endParaRPr>
          </a:p>
        </p:txBody>
      </p:sp>
      <p:sp>
        <p:nvSpPr>
          <p:cNvPr id="14" name="正方形/長方形 13"/>
          <p:cNvSpPr/>
          <p:nvPr/>
        </p:nvSpPr>
        <p:spPr>
          <a:xfrm>
            <a:off x="4303149" y="380001"/>
            <a:ext cx="4682123"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◇困窮度が高くなるほど、「不安な気持ちになる」、「やる気がおきない」について</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a:p>
            <a:r>
              <a:rPr lang="ja-JP" altLang="en-US" sz="857" dirty="0">
                <a:solidFill>
                  <a:schemeClr val="tx1"/>
                </a:solidFill>
                <a:latin typeface="HG丸ｺﾞｼｯｸM-PRO" panose="020F0600000000000000" pitchFamily="50" charset="-128"/>
                <a:ea typeface="HG丸ｺﾞｼｯｸM-PRO" panose="020F0600000000000000" pitchFamily="50" charset="-128"/>
              </a:rPr>
              <a:t>「いつもそうだ」と回答した子どもの割合が高くなっている。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7" name="直線コネクタ 16"/>
          <p:cNvCxnSpPr>
            <a:cxnSpLocks/>
          </p:cNvCxnSpPr>
          <p:nvPr/>
        </p:nvCxnSpPr>
        <p:spPr>
          <a:xfrm flipH="1">
            <a:off x="4192252" y="367806"/>
            <a:ext cx="14908" cy="6145714"/>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3" name="グラフ 22">
            <a:extLst>
              <a:ext uri="{FF2B5EF4-FFF2-40B4-BE49-F238E27FC236}">
                <a16:creationId xmlns:a16="http://schemas.microsoft.com/office/drawing/2014/main" id="{C75DE384-6853-455F-82B9-DD51C2EEED18}"/>
              </a:ext>
            </a:extLst>
          </p:cNvPr>
          <p:cNvGraphicFramePr>
            <a:graphicFrameLocks/>
          </p:cNvGraphicFramePr>
          <p:nvPr/>
        </p:nvGraphicFramePr>
        <p:xfrm>
          <a:off x="4303150" y="629811"/>
          <a:ext cx="4644909" cy="1864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a:extLst>
              <a:ext uri="{FF2B5EF4-FFF2-40B4-BE49-F238E27FC236}">
                <a16:creationId xmlns:a16="http://schemas.microsoft.com/office/drawing/2014/main" id="{BDF2B44A-0172-4BE4-AD62-8BCF11C0442D}"/>
              </a:ext>
            </a:extLst>
          </p:cNvPr>
          <p:cNvGraphicFramePr>
            <a:graphicFrameLocks/>
          </p:cNvGraphicFramePr>
          <p:nvPr/>
        </p:nvGraphicFramePr>
        <p:xfrm>
          <a:off x="4285769" y="2542547"/>
          <a:ext cx="4682123" cy="2055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76867CCB-2E1C-46DE-8FAB-C6171F4ED3A2}"/>
              </a:ext>
            </a:extLst>
          </p:cNvPr>
          <p:cNvGraphicFramePr>
            <a:graphicFrameLocks/>
          </p:cNvGraphicFramePr>
          <p:nvPr/>
        </p:nvGraphicFramePr>
        <p:xfrm>
          <a:off x="4285768" y="4615889"/>
          <a:ext cx="4667216" cy="1909826"/>
        </p:xfrm>
        <a:graphic>
          <a:graphicData uri="http://schemas.openxmlformats.org/drawingml/2006/chart">
            <c:chart xmlns:c="http://schemas.openxmlformats.org/drawingml/2006/chart" xmlns:r="http://schemas.openxmlformats.org/officeDocument/2006/relationships" r:id="rId4"/>
          </a:graphicData>
        </a:graphic>
      </p:graphicFrame>
      <p:sp>
        <p:nvSpPr>
          <p:cNvPr id="24" name="角丸四角形 1">
            <a:extLst>
              <a:ext uri="{FF2B5EF4-FFF2-40B4-BE49-F238E27FC236}">
                <a16:creationId xmlns:a16="http://schemas.microsoft.com/office/drawing/2014/main" id="{F1BFAE07-B2DF-4CE9-B183-EBC9634065B2}"/>
              </a:ext>
            </a:extLst>
          </p:cNvPr>
          <p:cNvSpPr/>
          <p:nvPr/>
        </p:nvSpPr>
        <p:spPr>
          <a:xfrm>
            <a:off x="4303150" y="3032211"/>
            <a:ext cx="2262291" cy="3467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86"/>
          </a:p>
        </p:txBody>
      </p:sp>
      <p:graphicFrame>
        <p:nvGraphicFramePr>
          <p:cNvPr id="5" name="グラフ 4">
            <a:extLst>
              <a:ext uri="{FF2B5EF4-FFF2-40B4-BE49-F238E27FC236}">
                <a16:creationId xmlns:a16="http://schemas.microsoft.com/office/drawing/2014/main" id="{66F5AABB-DDEC-493E-8601-0995DB6CB4ED}"/>
              </a:ext>
            </a:extLst>
          </p:cNvPr>
          <p:cNvGraphicFramePr>
            <a:graphicFrameLocks/>
          </p:cNvGraphicFramePr>
          <p:nvPr/>
        </p:nvGraphicFramePr>
        <p:xfrm>
          <a:off x="160934" y="709866"/>
          <a:ext cx="3886647" cy="5840224"/>
        </p:xfrm>
        <a:graphic>
          <a:graphicData uri="http://schemas.openxmlformats.org/drawingml/2006/chart">
            <c:chart xmlns:c="http://schemas.openxmlformats.org/drawingml/2006/chart" xmlns:r="http://schemas.openxmlformats.org/officeDocument/2006/relationships" r:id="rId5"/>
          </a:graphicData>
        </a:graphic>
      </p:graphicFrame>
      <p:sp>
        <p:nvSpPr>
          <p:cNvPr id="15" name="テキスト ボックス 14">
            <a:extLst>
              <a:ext uri="{FF2B5EF4-FFF2-40B4-BE49-F238E27FC236}">
                <a16:creationId xmlns:a16="http://schemas.microsoft.com/office/drawing/2014/main" id="{BE2AA328-95DB-4EE5-ADCE-87C95810242A}"/>
              </a:ext>
            </a:extLst>
          </p:cNvPr>
          <p:cNvSpPr txBox="1"/>
          <p:nvPr/>
        </p:nvSpPr>
        <p:spPr>
          <a:xfrm>
            <a:off x="8275524" y="84711"/>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grpSp>
        <p:nvGrpSpPr>
          <p:cNvPr id="19" name="グループ化 18">
            <a:extLst>
              <a:ext uri="{FF2B5EF4-FFF2-40B4-BE49-F238E27FC236}">
                <a16:creationId xmlns:a16="http://schemas.microsoft.com/office/drawing/2014/main" id="{3A7D32FF-8D97-4ACD-90FE-D12B37D770CF}"/>
              </a:ext>
            </a:extLst>
          </p:cNvPr>
          <p:cNvGrpSpPr/>
          <p:nvPr/>
        </p:nvGrpSpPr>
        <p:grpSpPr>
          <a:xfrm>
            <a:off x="5700347" y="6423996"/>
            <a:ext cx="1924456" cy="145229"/>
            <a:chOff x="1606586" y="7924726"/>
            <a:chExt cx="2568158" cy="203320"/>
          </a:xfrm>
        </p:grpSpPr>
        <p:sp>
          <p:nvSpPr>
            <p:cNvPr id="20" name="テキスト ボックス 1">
              <a:extLst>
                <a:ext uri="{FF2B5EF4-FFF2-40B4-BE49-F238E27FC236}">
                  <a16:creationId xmlns:a16="http://schemas.microsoft.com/office/drawing/2014/main" id="{6261F04C-2FAF-4738-88CE-998ACC6E9113}"/>
                </a:ext>
              </a:extLst>
            </p:cNvPr>
            <p:cNvSpPr txBox="1"/>
            <p:nvPr/>
          </p:nvSpPr>
          <p:spPr>
            <a:xfrm>
              <a:off x="1606586" y="7924726"/>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15740</a:t>
              </a:r>
              <a:r>
                <a:rPr lang="ja-JP" altLang="en-US" sz="500" dirty="0"/>
                <a:t>）</a:t>
              </a:r>
            </a:p>
          </p:txBody>
        </p:sp>
        <p:sp>
          <p:nvSpPr>
            <p:cNvPr id="21" name="テキスト ボックス 1">
              <a:extLst>
                <a:ext uri="{FF2B5EF4-FFF2-40B4-BE49-F238E27FC236}">
                  <a16:creationId xmlns:a16="http://schemas.microsoft.com/office/drawing/2014/main" id="{73EC04EB-D6AF-4C98-9046-B15DFD60CA83}"/>
                </a:ext>
              </a:extLst>
            </p:cNvPr>
            <p:cNvSpPr txBox="1"/>
            <p:nvPr/>
          </p:nvSpPr>
          <p:spPr>
            <a:xfrm>
              <a:off x="2372436" y="7927944"/>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9186</a:t>
              </a:r>
              <a:r>
                <a:rPr lang="ja-JP" altLang="en-US" sz="500" dirty="0"/>
                <a:t>）</a:t>
              </a:r>
            </a:p>
          </p:txBody>
        </p:sp>
        <p:sp>
          <p:nvSpPr>
            <p:cNvPr id="22" name="テキスト ボックス 1">
              <a:extLst>
                <a:ext uri="{FF2B5EF4-FFF2-40B4-BE49-F238E27FC236}">
                  <a16:creationId xmlns:a16="http://schemas.microsoft.com/office/drawing/2014/main" id="{8EDFB742-5D68-49E8-8DCE-E8D719032A7A}"/>
                </a:ext>
              </a:extLst>
            </p:cNvPr>
            <p:cNvSpPr txBox="1"/>
            <p:nvPr/>
          </p:nvSpPr>
          <p:spPr>
            <a:xfrm>
              <a:off x="2988093" y="7933550"/>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1638</a:t>
              </a:r>
              <a:r>
                <a:rPr lang="ja-JP" altLang="en-US" sz="500" dirty="0"/>
                <a:t>）</a:t>
              </a:r>
            </a:p>
          </p:txBody>
        </p:sp>
        <p:sp>
          <p:nvSpPr>
            <p:cNvPr id="25" name="テキスト ボックス 1">
              <a:extLst>
                <a:ext uri="{FF2B5EF4-FFF2-40B4-BE49-F238E27FC236}">
                  <a16:creationId xmlns:a16="http://schemas.microsoft.com/office/drawing/2014/main" id="{2212FED5-872F-4F44-AD9F-2DCD7442D60B}"/>
                </a:ext>
              </a:extLst>
            </p:cNvPr>
            <p:cNvSpPr txBox="1"/>
            <p:nvPr/>
          </p:nvSpPr>
          <p:spPr>
            <a:xfrm>
              <a:off x="3620948" y="7933550"/>
              <a:ext cx="553796" cy="1944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4557</a:t>
              </a:r>
              <a:r>
                <a:rPr lang="ja-JP" altLang="en-US" sz="500" dirty="0"/>
                <a:t>）</a:t>
              </a:r>
            </a:p>
          </p:txBody>
        </p:sp>
      </p:grpSp>
      <p:sp>
        <p:nvSpPr>
          <p:cNvPr id="2" name="テキスト ボックス 1">
            <a:extLst>
              <a:ext uri="{FF2B5EF4-FFF2-40B4-BE49-F238E27FC236}">
                <a16:creationId xmlns:a16="http://schemas.microsoft.com/office/drawing/2014/main" id="{2C1D000F-2098-5569-8A80-5977AE55268D}"/>
              </a:ext>
            </a:extLst>
          </p:cNvPr>
          <p:cNvSpPr txBox="1"/>
          <p:nvPr/>
        </p:nvSpPr>
        <p:spPr>
          <a:xfrm>
            <a:off x="160934" y="709866"/>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3975342E-1B8C-F679-2FF4-700E9996CFB3}"/>
              </a:ext>
            </a:extLst>
          </p:cNvPr>
          <p:cNvSpPr txBox="1"/>
          <p:nvPr/>
        </p:nvSpPr>
        <p:spPr>
          <a:xfrm>
            <a:off x="4275873" y="706626"/>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3139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56768" y="6492875"/>
            <a:ext cx="2133600" cy="365125"/>
          </a:xfrm>
        </p:spPr>
        <p:txBody>
          <a:bodyPr/>
          <a:lstStyle/>
          <a:p>
            <a:pPr defTabSz="914418"/>
            <a:r>
              <a:rPr lang="ja-JP" altLang="en-US" sz="1714" dirty="0">
                <a:solidFill>
                  <a:prstClr val="black"/>
                </a:solidFill>
                <a:latin typeface="Calibri"/>
                <a:ea typeface="ＭＳ Ｐゴシック" panose="020B0600070205080204" pitchFamily="50" charset="-128"/>
              </a:rPr>
              <a:t>３</a:t>
            </a:r>
          </a:p>
        </p:txBody>
      </p:sp>
      <p:sp>
        <p:nvSpPr>
          <p:cNvPr id="16" name="正方形/長方形 15"/>
          <p:cNvSpPr/>
          <p:nvPr/>
        </p:nvSpPr>
        <p:spPr>
          <a:xfrm>
            <a:off x="4460743" y="3493928"/>
            <a:ext cx="4495856"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ja-JP" altLang="en-US" sz="900" dirty="0">
                <a:solidFill>
                  <a:prstClr val="black"/>
                </a:solidFill>
                <a:latin typeface="HG丸ｺﾞｼｯｸM-PRO" panose="020F0600000000000000" pitchFamily="50" charset="-128"/>
                <a:ea typeface="HG丸ｺﾞｼｯｸM-PRO" panose="020F0600000000000000" pitchFamily="50" charset="-128"/>
              </a:rPr>
              <a:t>◇困窮度</a:t>
            </a:r>
            <a:r>
              <a:rPr lang="en-US" altLang="ja-JP" sz="900" dirty="0">
                <a:solidFill>
                  <a:prstClr val="black"/>
                </a:solidFill>
                <a:latin typeface="HG丸ｺﾞｼｯｸM-PRO" panose="020F0600000000000000" pitchFamily="50" charset="-128"/>
                <a:ea typeface="HG丸ｺﾞｼｯｸM-PRO" panose="020F0600000000000000" pitchFamily="50" charset="-128"/>
              </a:rPr>
              <a:t>Ⅰ</a:t>
            </a:r>
            <a:r>
              <a:rPr lang="ja-JP" altLang="en-US" sz="900" dirty="0">
                <a:solidFill>
                  <a:prstClr val="black"/>
                </a:solidFill>
                <a:latin typeface="HG丸ｺﾞｼｯｸM-PRO" panose="020F0600000000000000" pitchFamily="50" charset="-128"/>
                <a:ea typeface="HG丸ｺﾞｼｯｸM-PRO" panose="020F0600000000000000" pitchFamily="50" charset="-128"/>
              </a:rPr>
              <a:t>のひとり親世帯で養育費を受け取っている世帯は約３割である。</a:t>
            </a:r>
          </a:p>
        </p:txBody>
      </p:sp>
      <p:sp>
        <p:nvSpPr>
          <p:cNvPr id="24" name="正方形/長方形 23"/>
          <p:cNvSpPr/>
          <p:nvPr/>
        </p:nvSpPr>
        <p:spPr>
          <a:xfrm>
            <a:off x="169144" y="3493928"/>
            <a:ext cx="4242857"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ja-JP" altLang="en-US" sz="900" dirty="0">
                <a:solidFill>
                  <a:prstClr val="black"/>
                </a:solidFill>
                <a:latin typeface="HG丸ｺﾞｼｯｸM-PRO" panose="020F0600000000000000" pitchFamily="50" charset="-128"/>
                <a:ea typeface="HG丸ｺﾞｼｯｸM-PRO" panose="020F0600000000000000" pitchFamily="50" charset="-128"/>
              </a:rPr>
              <a:t>◇困窮度</a:t>
            </a:r>
            <a:r>
              <a:rPr lang="en-US" altLang="ja-JP" sz="900" dirty="0">
                <a:solidFill>
                  <a:prstClr val="black"/>
                </a:solidFill>
                <a:latin typeface="HG丸ｺﾞｼｯｸM-PRO" panose="020F0600000000000000" pitchFamily="50" charset="-128"/>
                <a:ea typeface="HG丸ｺﾞｼｯｸM-PRO" panose="020F0600000000000000" pitchFamily="50" charset="-128"/>
              </a:rPr>
              <a:t>Ⅰ</a:t>
            </a:r>
            <a:r>
              <a:rPr lang="ja-JP" altLang="en-US" sz="900" dirty="0">
                <a:solidFill>
                  <a:prstClr val="black"/>
                </a:solidFill>
                <a:latin typeface="HG丸ｺﾞｼｯｸM-PRO" panose="020F0600000000000000" pitchFamily="50" charset="-128"/>
                <a:ea typeface="HG丸ｺﾞｼｯｸM-PRO" panose="020F0600000000000000" pitchFamily="50" charset="-128"/>
              </a:rPr>
              <a:t>のひとり親世帯で養育費を受けている割合は約１割である。</a:t>
            </a:r>
          </a:p>
        </p:txBody>
      </p:sp>
      <p:sp>
        <p:nvSpPr>
          <p:cNvPr id="15" name="正方形/長方形 14"/>
          <p:cNvSpPr/>
          <p:nvPr/>
        </p:nvSpPr>
        <p:spPr>
          <a:xfrm>
            <a:off x="93225" y="737821"/>
            <a:ext cx="8897143" cy="5822853"/>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18"/>
            <a:endParaRPr lang="ja-JP" altLang="en-US" sz="1786">
              <a:solidFill>
                <a:prstClr val="black"/>
              </a:solidFill>
              <a:latin typeface="Calibri"/>
              <a:ea typeface="ＭＳ Ｐゴシック" panose="020B0600070205080204" pitchFamily="50" charset="-128"/>
            </a:endParaRPr>
          </a:p>
        </p:txBody>
      </p:sp>
      <p:sp>
        <p:nvSpPr>
          <p:cNvPr id="19" name="正方形/長方形 18"/>
          <p:cNvSpPr/>
          <p:nvPr/>
        </p:nvSpPr>
        <p:spPr>
          <a:xfrm>
            <a:off x="156287" y="809405"/>
            <a:ext cx="4268571" cy="3857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en-US" altLang="ja-JP"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◇ひとり親世帯の概ね</a:t>
            </a:r>
            <a:r>
              <a:rPr lang="en-US" altLang="ja-JP" sz="900" dirty="0">
                <a:solidFill>
                  <a:prstClr val="black"/>
                </a:solidFill>
                <a:latin typeface="HG丸ｺﾞｼｯｸM-PRO" panose="020F0600000000000000" pitchFamily="50" charset="-128"/>
                <a:ea typeface="HG丸ｺﾞｼｯｸM-PRO" panose="020F0600000000000000" pitchFamily="50" charset="-128"/>
              </a:rPr>
              <a:t>3</a:t>
            </a:r>
            <a:r>
              <a:rPr lang="ja-JP" altLang="en-US" sz="900" dirty="0">
                <a:solidFill>
                  <a:prstClr val="black"/>
                </a:solidFill>
                <a:latin typeface="HG丸ｺﾞｼｯｸM-PRO" panose="020F0600000000000000" pitchFamily="50" charset="-128"/>
                <a:ea typeface="HG丸ｺﾞｼｯｸM-PRO" panose="020F0600000000000000" pitchFamily="50" charset="-128"/>
              </a:rPr>
              <a:t>分の</a:t>
            </a:r>
            <a:r>
              <a:rPr lang="en-US" altLang="ja-JP" sz="900" dirty="0">
                <a:solidFill>
                  <a:prstClr val="black"/>
                </a:solidFill>
                <a:latin typeface="HG丸ｺﾞｼｯｸM-PRO" panose="020F0600000000000000" pitchFamily="50" charset="-128"/>
                <a:ea typeface="HG丸ｺﾞｼｯｸM-PRO" panose="020F0600000000000000" pitchFamily="50" charset="-128"/>
              </a:rPr>
              <a:t>1</a:t>
            </a:r>
            <a:r>
              <a:rPr lang="ja-JP" altLang="en-US" sz="900" dirty="0">
                <a:solidFill>
                  <a:prstClr val="black"/>
                </a:solidFill>
                <a:latin typeface="HG丸ｺﾞｼｯｸM-PRO" panose="020F0600000000000000" pitchFamily="50" charset="-128"/>
                <a:ea typeface="HG丸ｺﾞｼｯｸM-PRO" panose="020F0600000000000000" pitchFamily="50" charset="-128"/>
              </a:rPr>
              <a:t>が赤字家計である。</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defTabSz="914418"/>
            <a:r>
              <a:rPr lang="ja-JP" altLang="en-US" sz="900" dirty="0">
                <a:solidFill>
                  <a:prstClr val="black"/>
                </a:solidFill>
                <a:latin typeface="HG丸ｺﾞｼｯｸM-PRO" panose="020F0600000000000000" pitchFamily="50" charset="-128"/>
                <a:ea typeface="HG丸ｺﾞｼｯｸM-PRO" panose="020F0600000000000000" pitchFamily="50" charset="-128"/>
              </a:rPr>
              <a:t>　　（ふたり親世帯では約</a:t>
            </a:r>
            <a:r>
              <a:rPr lang="en-US" altLang="ja-JP" sz="900" dirty="0">
                <a:solidFill>
                  <a:prstClr val="black"/>
                </a:solidFill>
                <a:latin typeface="HG丸ｺﾞｼｯｸM-PRO" panose="020F0600000000000000" pitchFamily="50" charset="-128"/>
                <a:ea typeface="HG丸ｺﾞｼｯｸM-PRO" panose="020F0600000000000000" pitchFamily="50" charset="-128"/>
              </a:rPr>
              <a:t>4</a:t>
            </a:r>
            <a:r>
              <a:rPr lang="ja-JP" altLang="en-US" sz="900" dirty="0">
                <a:solidFill>
                  <a:prstClr val="black"/>
                </a:solidFill>
                <a:latin typeface="HG丸ｺﾞｼｯｸM-PRO" panose="020F0600000000000000" pitchFamily="50" charset="-128"/>
                <a:ea typeface="HG丸ｺﾞｼｯｸM-PRO" panose="020F0600000000000000" pitchFamily="50" charset="-128"/>
              </a:rPr>
              <a:t>分の</a:t>
            </a:r>
            <a:r>
              <a:rPr lang="en-US" altLang="ja-JP" sz="900" dirty="0">
                <a:solidFill>
                  <a:prstClr val="black"/>
                </a:solidFill>
                <a:latin typeface="HG丸ｺﾞｼｯｸM-PRO" panose="020F0600000000000000" pitchFamily="50" charset="-128"/>
                <a:ea typeface="HG丸ｺﾞｼｯｸM-PRO" panose="020F0600000000000000" pitchFamily="50" charset="-128"/>
              </a:rPr>
              <a:t>1</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4538972" y="809710"/>
            <a:ext cx="4417627" cy="3857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ja-JP" altLang="en-US" sz="900" dirty="0">
                <a:solidFill>
                  <a:prstClr val="black"/>
                </a:solidFill>
                <a:latin typeface="HG丸ｺﾞｼｯｸM-PRO" panose="020F0600000000000000" pitchFamily="50" charset="-128"/>
                <a:ea typeface="HG丸ｺﾞｼｯｸM-PRO" panose="020F0600000000000000" pitchFamily="50" charset="-128"/>
              </a:rPr>
              <a:t>◇ひとり親世帯において、</a:t>
            </a:r>
            <a:r>
              <a:rPr lang="en-US" altLang="ja-JP" sz="900" dirty="0">
                <a:solidFill>
                  <a:prstClr val="black"/>
                </a:solidFill>
                <a:latin typeface="HG丸ｺﾞｼｯｸM-PRO" panose="020F0600000000000000" pitchFamily="50" charset="-128"/>
                <a:ea typeface="HG丸ｺﾞｼｯｸM-PRO" panose="020F0600000000000000" pitchFamily="50" charset="-128"/>
              </a:rPr>
              <a:t>3</a:t>
            </a:r>
            <a:r>
              <a:rPr lang="ja-JP" altLang="en-US" sz="900" dirty="0">
                <a:solidFill>
                  <a:prstClr val="black"/>
                </a:solidFill>
                <a:latin typeface="HG丸ｺﾞｼｯｸM-PRO" panose="020F0600000000000000" pitchFamily="50" charset="-128"/>
                <a:ea typeface="HG丸ｺﾞｼｯｸM-PRO" panose="020F0600000000000000" pitchFamily="50" charset="-128"/>
              </a:rPr>
              <a:t>割前後が赤字家計である。</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defTabSz="914418"/>
            <a:r>
              <a:rPr lang="ja-JP" altLang="en-US" sz="900" dirty="0">
                <a:solidFill>
                  <a:prstClr val="black"/>
                </a:solidFill>
                <a:latin typeface="HG丸ｺﾞｼｯｸM-PRO" panose="020F0600000000000000" pitchFamily="50" charset="-128"/>
                <a:ea typeface="HG丸ｺﾞｼｯｸM-PRO" panose="020F0600000000000000" pitchFamily="50" charset="-128"/>
              </a:rPr>
              <a:t>　特に母子世帯における赤字の割合が</a:t>
            </a:r>
            <a:r>
              <a:rPr lang="en-US" altLang="ja-JP" sz="900" dirty="0">
                <a:solidFill>
                  <a:prstClr val="black"/>
                </a:solidFill>
                <a:latin typeface="HG丸ｺﾞｼｯｸM-PRO" panose="020F0600000000000000" pitchFamily="50" charset="-128"/>
                <a:ea typeface="HG丸ｺﾞｼｯｸM-PRO" panose="020F0600000000000000" pitchFamily="50" charset="-128"/>
              </a:rPr>
              <a:t>3</a:t>
            </a:r>
            <a:r>
              <a:rPr lang="ja-JP" altLang="en-US" sz="900" dirty="0">
                <a:solidFill>
                  <a:prstClr val="black"/>
                </a:solidFill>
                <a:latin typeface="HG丸ｺﾞｼｯｸM-PRO" panose="020F0600000000000000" pitchFamily="50" charset="-128"/>
                <a:ea typeface="HG丸ｺﾞｼｯｸM-PRO" panose="020F0600000000000000" pitchFamily="50" charset="-128"/>
              </a:rPr>
              <a:t>割を超えている。</a:t>
            </a:r>
          </a:p>
        </p:txBody>
      </p:sp>
      <p:sp>
        <p:nvSpPr>
          <p:cNvPr id="14" name="テキスト ボックス 13"/>
          <p:cNvSpPr txBox="1"/>
          <p:nvPr/>
        </p:nvSpPr>
        <p:spPr>
          <a:xfrm>
            <a:off x="93225" y="517980"/>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914418"/>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33" name="テキスト ボックス 32">
            <a:extLst>
              <a:ext uri="{FF2B5EF4-FFF2-40B4-BE49-F238E27FC236}">
                <a16:creationId xmlns:a16="http://schemas.microsoft.com/office/drawing/2014/main" id="{629B1452-B9F5-40E0-AEC1-7E11C3DABA72}"/>
              </a:ext>
            </a:extLst>
          </p:cNvPr>
          <p:cNvSpPr txBox="1"/>
          <p:nvPr/>
        </p:nvSpPr>
        <p:spPr>
          <a:xfrm>
            <a:off x="109189" y="93021"/>
            <a:ext cx="3658265" cy="360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kumimoji="1" lang="ja-JP" altLang="en-US" sz="1600" b="1" dirty="0">
                <a:latin typeface="HG丸ｺﾞｼｯｸM-PRO" panose="020F0600000000000000" pitchFamily="50" charset="-128"/>
                <a:ea typeface="HG丸ｺﾞｼｯｸM-PRO" panose="020F0600000000000000" pitchFamily="50" charset="-128"/>
              </a:rPr>
              <a:t>１．家計・収入</a:t>
            </a:r>
            <a:r>
              <a:rPr lang="ja-JP" altLang="en-US" sz="1600" b="1" dirty="0">
                <a:latin typeface="HG丸ｺﾞｼｯｸM-PRO" panose="020F0600000000000000" pitchFamily="50" charset="-128"/>
                <a:ea typeface="HG丸ｺﾞｼｯｸM-PRO" panose="020F0600000000000000" pitchFamily="50" charset="-128"/>
              </a:rPr>
              <a:t>・就業</a:t>
            </a:r>
            <a:r>
              <a:rPr kumimoji="1" lang="ja-JP" altLang="en-US" sz="1600" b="1" dirty="0">
                <a:latin typeface="HG丸ｺﾞｼｯｸM-PRO" panose="020F0600000000000000" pitchFamily="50" charset="-128"/>
                <a:ea typeface="HG丸ｺﾞｼｯｸM-PRO" panose="020F0600000000000000" pitchFamily="50" charset="-128"/>
              </a:rPr>
              <a:t>に関すること</a:t>
            </a:r>
            <a:endParaRPr kumimoji="1" lang="en-US"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6" name="グラフ 35">
            <a:extLst>
              <a:ext uri="{FF2B5EF4-FFF2-40B4-BE49-F238E27FC236}">
                <a16:creationId xmlns:a16="http://schemas.microsoft.com/office/drawing/2014/main" id="{9F65306E-37BB-4E45-A8F7-27AFB06EEB9C}"/>
              </a:ext>
            </a:extLst>
          </p:cNvPr>
          <p:cNvGraphicFramePr>
            <a:graphicFrameLocks/>
          </p:cNvGraphicFramePr>
          <p:nvPr>
            <p:extLst>
              <p:ext uri="{D42A27DB-BD31-4B8C-83A1-F6EECF244321}">
                <p14:modId xmlns:p14="http://schemas.microsoft.com/office/powerpoint/2010/main" val="320846944"/>
              </p:ext>
            </p:extLst>
          </p:nvPr>
        </p:nvGraphicFramePr>
        <p:xfrm>
          <a:off x="4465203" y="3937722"/>
          <a:ext cx="4486936" cy="2784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グラフ 3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756317563"/>
              </p:ext>
            </p:extLst>
          </p:nvPr>
        </p:nvGraphicFramePr>
        <p:xfrm>
          <a:off x="4495570" y="1217728"/>
          <a:ext cx="4553697" cy="2231586"/>
        </p:xfrm>
        <a:graphic>
          <a:graphicData uri="http://schemas.openxmlformats.org/drawingml/2006/chart">
            <c:chart xmlns:c="http://schemas.openxmlformats.org/drawingml/2006/chart" xmlns:r="http://schemas.openxmlformats.org/officeDocument/2006/relationships" r:id="rId3"/>
          </a:graphicData>
        </a:graphic>
      </p:graphicFrame>
      <p:sp>
        <p:nvSpPr>
          <p:cNvPr id="18" name="角丸四角形 17"/>
          <p:cNvSpPr/>
          <p:nvPr/>
        </p:nvSpPr>
        <p:spPr>
          <a:xfrm>
            <a:off x="5939336" y="1890677"/>
            <a:ext cx="1368968" cy="2311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17" name="角丸四角形 16"/>
          <p:cNvSpPr/>
          <p:nvPr/>
        </p:nvSpPr>
        <p:spPr>
          <a:xfrm>
            <a:off x="5476266" y="5728993"/>
            <a:ext cx="2313141" cy="31929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38" name="角丸四角形 16">
            <a:extLst>
              <a:ext uri="{FF2B5EF4-FFF2-40B4-BE49-F238E27FC236}">
                <a16:creationId xmlns:a16="http://schemas.microsoft.com/office/drawing/2014/main" id="{5A9B92F4-D90E-472D-B1DA-3E37F941640B}"/>
              </a:ext>
            </a:extLst>
          </p:cNvPr>
          <p:cNvSpPr/>
          <p:nvPr/>
        </p:nvSpPr>
        <p:spPr>
          <a:xfrm>
            <a:off x="5076056" y="5300247"/>
            <a:ext cx="1223322" cy="29826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cxnSp>
        <p:nvCxnSpPr>
          <p:cNvPr id="28" name="直線コネクタ 27">
            <a:extLst>
              <a:ext uri="{FF2B5EF4-FFF2-40B4-BE49-F238E27FC236}">
                <a16:creationId xmlns:a16="http://schemas.microsoft.com/office/drawing/2014/main" id="{33BF5222-3698-41D7-8A38-7E554C720AA7}"/>
              </a:ext>
            </a:extLst>
          </p:cNvPr>
          <p:cNvCxnSpPr>
            <a:cxnSpLocks/>
          </p:cNvCxnSpPr>
          <p:nvPr/>
        </p:nvCxnSpPr>
        <p:spPr>
          <a:xfrm>
            <a:off x="93225" y="3429000"/>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 name="グラフ 1">
            <a:extLst>
              <a:ext uri="{FF2B5EF4-FFF2-40B4-BE49-F238E27FC236}">
                <a16:creationId xmlns:a16="http://schemas.microsoft.com/office/drawing/2014/main" id="{F689285A-B682-4437-8BA8-5EA227ED40D0}"/>
              </a:ext>
            </a:extLst>
          </p:cNvPr>
          <p:cNvGraphicFramePr>
            <a:graphicFrameLocks/>
          </p:cNvGraphicFramePr>
          <p:nvPr>
            <p:extLst>
              <p:ext uri="{D42A27DB-BD31-4B8C-83A1-F6EECF244321}">
                <p14:modId xmlns:p14="http://schemas.microsoft.com/office/powerpoint/2010/main" val="297436443"/>
              </p:ext>
            </p:extLst>
          </p:nvPr>
        </p:nvGraphicFramePr>
        <p:xfrm>
          <a:off x="168424" y="1195137"/>
          <a:ext cx="4319495" cy="2182834"/>
        </p:xfrm>
        <a:graphic>
          <a:graphicData uri="http://schemas.openxmlformats.org/drawingml/2006/chart">
            <c:chart xmlns:c="http://schemas.openxmlformats.org/drawingml/2006/chart" xmlns:r="http://schemas.openxmlformats.org/officeDocument/2006/relationships" r:id="rId4"/>
          </a:graphicData>
        </a:graphic>
      </p:graphicFrame>
      <p:sp>
        <p:nvSpPr>
          <p:cNvPr id="21" name="角丸四角形 20"/>
          <p:cNvSpPr/>
          <p:nvPr/>
        </p:nvSpPr>
        <p:spPr>
          <a:xfrm>
            <a:off x="1416125" y="1859430"/>
            <a:ext cx="1319509" cy="20573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22" name="角丸四角形 21"/>
          <p:cNvSpPr/>
          <p:nvPr/>
        </p:nvSpPr>
        <p:spPr>
          <a:xfrm>
            <a:off x="2075880" y="1589053"/>
            <a:ext cx="861430" cy="20573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27" name="角丸四角形 26"/>
          <p:cNvSpPr/>
          <p:nvPr/>
        </p:nvSpPr>
        <p:spPr>
          <a:xfrm>
            <a:off x="2363923" y="2795033"/>
            <a:ext cx="769260" cy="19213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30" name="角丸四角形 29"/>
          <p:cNvSpPr/>
          <p:nvPr/>
        </p:nvSpPr>
        <p:spPr>
          <a:xfrm>
            <a:off x="1662745" y="2129807"/>
            <a:ext cx="1085808" cy="2057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graphicFrame>
        <p:nvGraphicFramePr>
          <p:cNvPr id="5" name="グラフ 4">
            <a:extLst>
              <a:ext uri="{FF2B5EF4-FFF2-40B4-BE49-F238E27FC236}">
                <a16:creationId xmlns:a16="http://schemas.microsoft.com/office/drawing/2014/main" id="{D654BAF5-A1E2-5555-D6B9-8C06B305598C}"/>
              </a:ext>
            </a:extLst>
          </p:cNvPr>
          <p:cNvGraphicFramePr>
            <a:graphicFrameLocks/>
          </p:cNvGraphicFramePr>
          <p:nvPr>
            <p:extLst>
              <p:ext uri="{D42A27DB-BD31-4B8C-83A1-F6EECF244321}">
                <p14:modId xmlns:p14="http://schemas.microsoft.com/office/powerpoint/2010/main" val="2214580717"/>
              </p:ext>
            </p:extLst>
          </p:nvPr>
        </p:nvGraphicFramePr>
        <p:xfrm>
          <a:off x="42171" y="3867100"/>
          <a:ext cx="4572000" cy="2643743"/>
        </p:xfrm>
        <a:graphic>
          <a:graphicData uri="http://schemas.openxmlformats.org/drawingml/2006/chart">
            <c:chart xmlns:c="http://schemas.openxmlformats.org/drawingml/2006/chart" xmlns:r="http://schemas.openxmlformats.org/officeDocument/2006/relationships" r:id="rId5"/>
          </a:graphicData>
        </a:graphic>
      </p:graphicFrame>
      <p:sp>
        <p:nvSpPr>
          <p:cNvPr id="25" name="角丸四角形 24"/>
          <p:cNvSpPr/>
          <p:nvPr/>
        </p:nvSpPr>
        <p:spPr>
          <a:xfrm>
            <a:off x="780119" y="5355999"/>
            <a:ext cx="499209" cy="20762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26" name="角丸四角形 25"/>
          <p:cNvSpPr/>
          <p:nvPr/>
        </p:nvSpPr>
        <p:spPr>
          <a:xfrm>
            <a:off x="483753" y="6048595"/>
            <a:ext cx="795575" cy="20762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1FB2C235-9621-42A2-8437-87F1EE3B3939}"/>
              </a:ext>
            </a:extLst>
          </p:cNvPr>
          <p:cNvSpPr txBox="1"/>
          <p:nvPr/>
        </p:nvSpPr>
        <p:spPr>
          <a:xfrm>
            <a:off x="7990811" y="95632"/>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4" name="テキスト ボックス 3">
            <a:extLst>
              <a:ext uri="{FF2B5EF4-FFF2-40B4-BE49-F238E27FC236}">
                <a16:creationId xmlns:a16="http://schemas.microsoft.com/office/drawing/2014/main" id="{3C45B385-AD39-9311-0276-4620BE9B51D6}"/>
              </a:ext>
            </a:extLst>
          </p:cNvPr>
          <p:cNvSpPr txBox="1"/>
          <p:nvPr/>
        </p:nvSpPr>
        <p:spPr>
          <a:xfrm>
            <a:off x="4476136" y="1235933"/>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3B42D4E0-D075-676E-A129-D44B72CA8B98}"/>
              </a:ext>
            </a:extLst>
          </p:cNvPr>
          <p:cNvSpPr txBox="1"/>
          <p:nvPr/>
        </p:nvSpPr>
        <p:spPr>
          <a:xfrm>
            <a:off x="160773" y="1235933"/>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7786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2845" y="172243"/>
            <a:ext cx="8928992" cy="65249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1643" y="103015"/>
            <a:ext cx="8928993"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11" name="正方形/長方形 10"/>
          <p:cNvSpPr/>
          <p:nvPr/>
        </p:nvSpPr>
        <p:spPr>
          <a:xfrm>
            <a:off x="122164" y="407042"/>
            <a:ext cx="4380744"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b="1" dirty="0">
                <a:solidFill>
                  <a:schemeClr val="tx1"/>
                </a:solidFill>
                <a:latin typeface="HG丸ｺﾞｼｯｸM-PRO" panose="020F0600000000000000" pitchFamily="50" charset="-128"/>
                <a:ea typeface="HG丸ｺﾞｼｯｸM-PRO" panose="020F0600000000000000" pitchFamily="50" charset="-128"/>
              </a:rPr>
              <a:t>　</a:t>
            </a:r>
            <a:r>
              <a:rPr lang="ja-JP" altLang="en-US" sz="857" dirty="0">
                <a:solidFill>
                  <a:schemeClr val="tx1"/>
                </a:solidFill>
                <a:latin typeface="HG丸ｺﾞｼｯｸM-PRO" panose="020F0600000000000000" pitchFamily="50" charset="-128"/>
                <a:ea typeface="HG丸ｺﾞｼｯｸM-PRO" panose="020F0600000000000000" pitchFamily="50" charset="-128"/>
              </a:rPr>
              <a:t>◇保護者の心身で気になることについては、困窮世帯ほど割合が高い傾向にある。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32464" y="6550090"/>
            <a:ext cx="2133600" cy="365125"/>
          </a:xfrm>
        </p:spPr>
        <p:txBody>
          <a:bodyPr/>
          <a:lstStyle/>
          <a:p>
            <a:r>
              <a:rPr lang="en-US" altLang="ja-JP" sz="1714" dirty="0">
                <a:solidFill>
                  <a:schemeClr val="tx1"/>
                </a:solidFill>
                <a:latin typeface="+mn-ea"/>
              </a:rPr>
              <a:t>30</a:t>
            </a:r>
            <a:endParaRPr lang="ja-JP" altLang="en-US" sz="1714" dirty="0">
              <a:solidFill>
                <a:schemeClr val="tx1"/>
              </a:solidFill>
              <a:latin typeface="+mn-ea"/>
            </a:endParaRPr>
          </a:p>
        </p:txBody>
      </p:sp>
      <p:sp>
        <p:nvSpPr>
          <p:cNvPr id="14" name="正方形/長方形 13"/>
          <p:cNvSpPr/>
          <p:nvPr/>
        </p:nvSpPr>
        <p:spPr>
          <a:xfrm>
            <a:off x="4641093" y="409317"/>
            <a:ext cx="4371185"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b="1" dirty="0">
                <a:solidFill>
                  <a:schemeClr val="tx1"/>
                </a:solidFill>
                <a:latin typeface="HG丸ｺﾞｼｯｸM-PRO" panose="020F0600000000000000" pitchFamily="50" charset="-128"/>
                <a:ea typeface="HG丸ｺﾞｼｯｸM-PRO" panose="020F0600000000000000" pitchFamily="50" charset="-128"/>
              </a:rPr>
              <a:t>　</a:t>
            </a:r>
            <a:r>
              <a:rPr lang="ja-JP" altLang="en-US" sz="857" dirty="0">
                <a:solidFill>
                  <a:schemeClr val="tx1"/>
                </a:solidFill>
                <a:latin typeface="HG丸ｺﾞｼｯｸM-PRO" panose="020F0600000000000000" pitchFamily="50" charset="-128"/>
                <a:ea typeface="HG丸ｺﾞｼｯｸM-PRO" panose="020F0600000000000000" pitchFamily="50" charset="-128"/>
              </a:rPr>
              <a:t>◇困窮世帯ほど心身で気になるところがあると回答した割合が高くなっている。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7" name="直線コネクタ 16"/>
          <p:cNvCxnSpPr>
            <a:cxnSpLocks/>
          </p:cNvCxnSpPr>
          <p:nvPr/>
        </p:nvCxnSpPr>
        <p:spPr>
          <a:xfrm>
            <a:off x="4533018" y="407042"/>
            <a:ext cx="0" cy="6118673"/>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2" name="グラフ 21">
            <a:extLst>
              <a:ext uri="{FF2B5EF4-FFF2-40B4-BE49-F238E27FC236}">
                <a16:creationId xmlns:a16="http://schemas.microsoft.com/office/drawing/2014/main" id="{9FC67A12-8BE2-4331-8BE8-B47262F48845}"/>
              </a:ext>
            </a:extLst>
          </p:cNvPr>
          <p:cNvGraphicFramePr>
            <a:graphicFrameLocks/>
          </p:cNvGraphicFramePr>
          <p:nvPr/>
        </p:nvGraphicFramePr>
        <p:xfrm>
          <a:off x="4481449" y="787117"/>
          <a:ext cx="4525005" cy="5898640"/>
        </p:xfrm>
        <a:graphic>
          <a:graphicData uri="http://schemas.openxmlformats.org/drawingml/2006/chart">
            <c:chart xmlns:c="http://schemas.openxmlformats.org/drawingml/2006/chart" xmlns:r="http://schemas.openxmlformats.org/officeDocument/2006/relationships" r:id="rId2"/>
          </a:graphicData>
        </a:graphic>
      </p:graphicFrame>
      <p:sp>
        <p:nvSpPr>
          <p:cNvPr id="19" name="角丸四角形 18"/>
          <p:cNvSpPr/>
          <p:nvPr/>
        </p:nvSpPr>
        <p:spPr>
          <a:xfrm>
            <a:off x="5106603" y="1013933"/>
            <a:ext cx="668646" cy="2295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0" name="角丸四角形 19"/>
          <p:cNvSpPr/>
          <p:nvPr/>
        </p:nvSpPr>
        <p:spPr>
          <a:xfrm>
            <a:off x="4970779" y="1909881"/>
            <a:ext cx="822949" cy="2295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1" name="角丸四角形 20"/>
          <p:cNvSpPr/>
          <p:nvPr/>
        </p:nvSpPr>
        <p:spPr>
          <a:xfrm>
            <a:off x="4531240" y="5229200"/>
            <a:ext cx="964798" cy="2295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p>
        </p:txBody>
      </p:sp>
      <p:graphicFrame>
        <p:nvGraphicFramePr>
          <p:cNvPr id="5" name="グラフ 4">
            <a:extLst>
              <a:ext uri="{FF2B5EF4-FFF2-40B4-BE49-F238E27FC236}">
                <a16:creationId xmlns:a16="http://schemas.microsoft.com/office/drawing/2014/main" id="{0FB9246B-DD1E-97E5-A0C5-A9507C98EA35}"/>
              </a:ext>
            </a:extLst>
          </p:cNvPr>
          <p:cNvGraphicFramePr>
            <a:graphicFrameLocks/>
          </p:cNvGraphicFramePr>
          <p:nvPr/>
        </p:nvGraphicFramePr>
        <p:xfrm>
          <a:off x="156596" y="784841"/>
          <a:ext cx="4158233" cy="5898640"/>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19">
            <a:extLst>
              <a:ext uri="{FF2B5EF4-FFF2-40B4-BE49-F238E27FC236}">
                <a16:creationId xmlns:a16="http://schemas.microsoft.com/office/drawing/2014/main" id="{80AC5158-6A83-1904-0917-832897DB04B1}"/>
              </a:ext>
            </a:extLst>
          </p:cNvPr>
          <p:cNvSpPr/>
          <p:nvPr/>
        </p:nvSpPr>
        <p:spPr>
          <a:xfrm>
            <a:off x="676921" y="3409377"/>
            <a:ext cx="617211" cy="2295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8" name="角丸四角形 20">
            <a:extLst>
              <a:ext uri="{FF2B5EF4-FFF2-40B4-BE49-F238E27FC236}">
                <a16:creationId xmlns:a16="http://schemas.microsoft.com/office/drawing/2014/main" id="{31A0BDC8-4DBF-31AB-B18C-82F49284836E}"/>
              </a:ext>
            </a:extLst>
          </p:cNvPr>
          <p:cNvSpPr/>
          <p:nvPr/>
        </p:nvSpPr>
        <p:spPr>
          <a:xfrm>
            <a:off x="662995" y="3104286"/>
            <a:ext cx="624058" cy="2295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5" name="テキスト ボックス 14">
            <a:extLst>
              <a:ext uri="{FF2B5EF4-FFF2-40B4-BE49-F238E27FC236}">
                <a16:creationId xmlns:a16="http://schemas.microsoft.com/office/drawing/2014/main" id="{71513B38-EFB6-4465-B7E1-C19846C14E59}"/>
              </a:ext>
            </a:extLst>
          </p:cNvPr>
          <p:cNvSpPr txBox="1"/>
          <p:nvPr/>
        </p:nvSpPr>
        <p:spPr>
          <a:xfrm>
            <a:off x="8274922" y="103015"/>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 name="テキスト ボックス 1">
            <a:extLst>
              <a:ext uri="{FF2B5EF4-FFF2-40B4-BE49-F238E27FC236}">
                <a16:creationId xmlns:a16="http://schemas.microsoft.com/office/drawing/2014/main" id="{7A68FECA-377F-1BEF-D38E-2854FF64B625}"/>
              </a:ext>
            </a:extLst>
          </p:cNvPr>
          <p:cNvSpPr txBox="1"/>
          <p:nvPr/>
        </p:nvSpPr>
        <p:spPr>
          <a:xfrm>
            <a:off x="156597" y="742642"/>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8F0AD79F-14C7-E42D-D691-4BD2886FE020}"/>
              </a:ext>
            </a:extLst>
          </p:cNvPr>
          <p:cNvSpPr txBox="1"/>
          <p:nvPr/>
        </p:nvSpPr>
        <p:spPr>
          <a:xfrm>
            <a:off x="4586974" y="769907"/>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7497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lstStyle/>
          <a:p>
            <a:r>
              <a:rPr kumimoji="1" lang="ja-JP" altLang="en-US" dirty="0"/>
              <a:t>６．居場所の利用状況</a:t>
            </a:r>
          </a:p>
        </p:txBody>
      </p:sp>
      <p:sp>
        <p:nvSpPr>
          <p:cNvPr id="5" name="スライド番号プレースホルダー 2">
            <a:extLst>
              <a:ext uri="{FF2B5EF4-FFF2-40B4-BE49-F238E27FC236}">
                <a16:creationId xmlns:a16="http://schemas.microsoft.com/office/drawing/2014/main" id="{8824B439-6B2D-48E1-B04F-A6DFED896CF0}"/>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31</a:t>
            </a:r>
            <a:endParaRPr lang="ja-JP" altLang="en-US" sz="1714" dirty="0">
              <a:solidFill>
                <a:schemeClr val="tx1"/>
              </a:solidFill>
              <a:latin typeface="+mn-ea"/>
            </a:endParaRPr>
          </a:p>
        </p:txBody>
      </p:sp>
    </p:spTree>
    <p:extLst>
      <p:ext uri="{BB962C8B-B14F-4D97-AF65-F5344CB8AC3E}">
        <p14:creationId xmlns:p14="http://schemas.microsoft.com/office/powerpoint/2010/main" val="1485355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1FBBCB0-B7A5-470B-B95D-BFDF20544112}"/>
              </a:ext>
            </a:extLst>
          </p:cNvPr>
          <p:cNvSpPr/>
          <p:nvPr/>
        </p:nvSpPr>
        <p:spPr>
          <a:xfrm>
            <a:off x="92845" y="550073"/>
            <a:ext cx="8928992" cy="61471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702883FF-0EC8-4290-96CB-65F7FE4F204F}"/>
              </a:ext>
            </a:extLst>
          </p:cNvPr>
          <p:cNvSpPr txBox="1"/>
          <p:nvPr/>
        </p:nvSpPr>
        <p:spPr>
          <a:xfrm>
            <a:off x="92127" y="372271"/>
            <a:ext cx="8926518"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7" name="テキスト ボックス 6">
            <a:extLst>
              <a:ext uri="{FF2B5EF4-FFF2-40B4-BE49-F238E27FC236}">
                <a16:creationId xmlns:a16="http://schemas.microsoft.com/office/drawing/2014/main" id="{198A8C63-8B79-4D37-8524-56EA2856B83B}"/>
              </a:ext>
            </a:extLst>
          </p:cNvPr>
          <p:cNvSpPr txBox="1"/>
          <p:nvPr/>
        </p:nvSpPr>
        <p:spPr>
          <a:xfrm>
            <a:off x="20822" y="71064"/>
            <a:ext cx="2571429" cy="26821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６．子どもの居場所に関すること</a:t>
            </a:r>
          </a:p>
        </p:txBody>
      </p:sp>
      <p:graphicFrame>
        <p:nvGraphicFramePr>
          <p:cNvPr id="8" name="グラフ 7">
            <a:extLst>
              <a:ext uri="{FF2B5EF4-FFF2-40B4-BE49-F238E27FC236}">
                <a16:creationId xmlns:a16="http://schemas.microsoft.com/office/drawing/2014/main" id="{A5508C64-C617-41BA-9C99-6CF33F5BDB1F}"/>
              </a:ext>
            </a:extLst>
          </p:cNvPr>
          <p:cNvGraphicFramePr>
            <a:graphicFrameLocks/>
          </p:cNvGraphicFramePr>
          <p:nvPr/>
        </p:nvGraphicFramePr>
        <p:xfrm>
          <a:off x="133919" y="1030116"/>
          <a:ext cx="4552705" cy="287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209180F9-9317-4ACB-8DDC-E09DB4FAEF89}"/>
              </a:ext>
            </a:extLst>
          </p:cNvPr>
          <p:cNvGraphicFramePr>
            <a:graphicFrameLocks/>
          </p:cNvGraphicFramePr>
          <p:nvPr/>
        </p:nvGraphicFramePr>
        <p:xfrm>
          <a:off x="4716373" y="1012401"/>
          <a:ext cx="4302272" cy="2875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7DAEB2D8-2800-4C39-925F-D672FC672966}"/>
              </a:ext>
            </a:extLst>
          </p:cNvPr>
          <p:cNvGraphicFramePr>
            <a:graphicFrameLocks/>
          </p:cNvGraphicFramePr>
          <p:nvPr/>
        </p:nvGraphicFramePr>
        <p:xfrm>
          <a:off x="137540" y="3994777"/>
          <a:ext cx="4434460" cy="2702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0AFF4C3D-7FCF-4A46-93C3-5A92136DF935}"/>
              </a:ext>
            </a:extLst>
          </p:cNvPr>
          <p:cNvGraphicFramePr>
            <a:graphicFrameLocks/>
          </p:cNvGraphicFramePr>
          <p:nvPr/>
        </p:nvGraphicFramePr>
        <p:xfrm>
          <a:off x="4688811" y="3994777"/>
          <a:ext cx="4302272" cy="2702450"/>
        </p:xfrm>
        <a:graphic>
          <a:graphicData uri="http://schemas.openxmlformats.org/drawingml/2006/chart">
            <c:chart xmlns:c="http://schemas.openxmlformats.org/drawingml/2006/chart" xmlns:r="http://schemas.openxmlformats.org/officeDocument/2006/relationships" r:id="rId5"/>
          </a:graphicData>
        </a:graphic>
      </p:graphicFrame>
      <p:sp>
        <p:nvSpPr>
          <p:cNvPr id="12" name="正方形/長方形 11">
            <a:extLst>
              <a:ext uri="{FF2B5EF4-FFF2-40B4-BE49-F238E27FC236}">
                <a16:creationId xmlns:a16="http://schemas.microsoft.com/office/drawing/2014/main" id="{ACE01CE2-06FF-4064-8A66-162DF3EFC44D}"/>
              </a:ext>
            </a:extLst>
          </p:cNvPr>
          <p:cNvSpPr/>
          <p:nvPr/>
        </p:nvSpPr>
        <p:spPr>
          <a:xfrm>
            <a:off x="169354" y="665955"/>
            <a:ext cx="8830560" cy="356123"/>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◇「昼食や夕食、お弁当を無料か安い料金で食べることができる場所」や「勉強を無料か安い料金でみてくれる場所」は、利用したことがある世帯は約１割である。</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a:p>
            <a:r>
              <a:rPr lang="ja-JP" altLang="en-US" sz="857" dirty="0">
                <a:solidFill>
                  <a:prstClr val="black"/>
                </a:solidFill>
                <a:latin typeface="HG丸ｺﾞｼｯｸM-PRO" panose="020F0600000000000000" pitchFamily="50" charset="-128"/>
                <a:ea typeface="HG丸ｺﾞｼｯｸM-PRO" panose="020F0600000000000000" pitchFamily="50" charset="-128"/>
              </a:rPr>
              <a:t>　「何でも相談できる場所」を利用したことがある世帯は、いずれの世帯においても５％を切っている。</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角丸四角形 18">
            <a:extLst>
              <a:ext uri="{FF2B5EF4-FFF2-40B4-BE49-F238E27FC236}">
                <a16:creationId xmlns:a16="http://schemas.microsoft.com/office/drawing/2014/main" id="{25408B0F-F2DB-463A-B90C-A33E13808A53}"/>
              </a:ext>
            </a:extLst>
          </p:cNvPr>
          <p:cNvSpPr/>
          <p:nvPr/>
        </p:nvSpPr>
        <p:spPr>
          <a:xfrm>
            <a:off x="5124626" y="3429000"/>
            <a:ext cx="887534" cy="17498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7" name="角丸四角形 18">
            <a:extLst>
              <a:ext uri="{FF2B5EF4-FFF2-40B4-BE49-F238E27FC236}">
                <a16:creationId xmlns:a16="http://schemas.microsoft.com/office/drawing/2014/main" id="{BF9FA386-26F8-4C8F-8B7E-33419125372A}"/>
              </a:ext>
            </a:extLst>
          </p:cNvPr>
          <p:cNvSpPr/>
          <p:nvPr/>
        </p:nvSpPr>
        <p:spPr>
          <a:xfrm>
            <a:off x="5240646" y="1537190"/>
            <a:ext cx="542390" cy="17375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角丸四角形 18">
            <a:extLst>
              <a:ext uri="{FF2B5EF4-FFF2-40B4-BE49-F238E27FC236}">
                <a16:creationId xmlns:a16="http://schemas.microsoft.com/office/drawing/2014/main" id="{7F25ACEC-A941-4050-87F1-9E4BA84A59E4}"/>
              </a:ext>
            </a:extLst>
          </p:cNvPr>
          <p:cNvSpPr/>
          <p:nvPr/>
        </p:nvSpPr>
        <p:spPr>
          <a:xfrm>
            <a:off x="608945" y="4454504"/>
            <a:ext cx="362655" cy="164907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9" name="角丸四角形 18">
            <a:extLst>
              <a:ext uri="{FF2B5EF4-FFF2-40B4-BE49-F238E27FC236}">
                <a16:creationId xmlns:a16="http://schemas.microsoft.com/office/drawing/2014/main" id="{45E518A6-50D7-4870-90F6-407E61C47956}"/>
              </a:ext>
            </a:extLst>
          </p:cNvPr>
          <p:cNvSpPr/>
          <p:nvPr/>
        </p:nvSpPr>
        <p:spPr>
          <a:xfrm>
            <a:off x="688711" y="6234815"/>
            <a:ext cx="668646" cy="1462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cxnSp>
        <p:nvCxnSpPr>
          <p:cNvPr id="15" name="直線コネクタ 14">
            <a:extLst>
              <a:ext uri="{FF2B5EF4-FFF2-40B4-BE49-F238E27FC236}">
                <a16:creationId xmlns:a16="http://schemas.microsoft.com/office/drawing/2014/main" id="{9D77EA09-001B-4A88-AA80-AA778A973D22}"/>
              </a:ext>
            </a:extLst>
          </p:cNvPr>
          <p:cNvCxnSpPr>
            <a:cxnSpLocks/>
          </p:cNvCxnSpPr>
          <p:nvPr/>
        </p:nvCxnSpPr>
        <p:spPr>
          <a:xfrm>
            <a:off x="4686624" y="1022718"/>
            <a:ext cx="0" cy="568545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26C21330-D5D8-4A3F-849A-2E8DA300DCF2}"/>
              </a:ext>
            </a:extLst>
          </p:cNvPr>
          <p:cNvCxnSpPr>
            <a:cxnSpLocks/>
          </p:cNvCxnSpPr>
          <p:nvPr/>
        </p:nvCxnSpPr>
        <p:spPr>
          <a:xfrm>
            <a:off x="109548" y="3937698"/>
            <a:ext cx="8909097" cy="3489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スライド番号プレースホルダー 2">
            <a:extLst>
              <a:ext uri="{FF2B5EF4-FFF2-40B4-BE49-F238E27FC236}">
                <a16:creationId xmlns:a16="http://schemas.microsoft.com/office/drawing/2014/main" id="{55DA3D5C-E056-4B76-B140-F82712B0C438}"/>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32</a:t>
            </a:r>
            <a:endParaRPr lang="ja-JP" altLang="en-US" sz="1714" dirty="0">
              <a:solidFill>
                <a:schemeClr val="tx1"/>
              </a:solidFill>
              <a:latin typeface="+mn-ea"/>
            </a:endParaRPr>
          </a:p>
        </p:txBody>
      </p:sp>
      <p:sp>
        <p:nvSpPr>
          <p:cNvPr id="22" name="テキスト ボックス 21">
            <a:extLst>
              <a:ext uri="{FF2B5EF4-FFF2-40B4-BE49-F238E27FC236}">
                <a16:creationId xmlns:a16="http://schemas.microsoft.com/office/drawing/2014/main" id="{D89E19C6-C0FB-47D0-BDB2-0A74E97D205C}"/>
              </a:ext>
            </a:extLst>
          </p:cNvPr>
          <p:cNvSpPr txBox="1"/>
          <p:nvPr/>
        </p:nvSpPr>
        <p:spPr>
          <a:xfrm>
            <a:off x="8398286" y="6772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 name="テキスト ボックス 1">
            <a:extLst>
              <a:ext uri="{FF2B5EF4-FFF2-40B4-BE49-F238E27FC236}">
                <a16:creationId xmlns:a16="http://schemas.microsoft.com/office/drawing/2014/main" id="{F72DB26E-875F-BCCC-68F5-13A131217DF1}"/>
              </a:ext>
            </a:extLst>
          </p:cNvPr>
          <p:cNvSpPr txBox="1"/>
          <p:nvPr/>
        </p:nvSpPr>
        <p:spPr>
          <a:xfrm>
            <a:off x="152339" y="1038380"/>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077A002D-0B0D-FACF-B6A5-ABA3805BDD72}"/>
              </a:ext>
            </a:extLst>
          </p:cNvPr>
          <p:cNvSpPr txBox="1"/>
          <p:nvPr/>
        </p:nvSpPr>
        <p:spPr>
          <a:xfrm>
            <a:off x="4773962" y="1045254"/>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5158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1FBBCB0-B7A5-470B-B95D-BFDF20544112}"/>
              </a:ext>
            </a:extLst>
          </p:cNvPr>
          <p:cNvSpPr/>
          <p:nvPr/>
        </p:nvSpPr>
        <p:spPr>
          <a:xfrm>
            <a:off x="92845" y="291508"/>
            <a:ext cx="8928992" cy="640571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702883FF-0EC8-4290-96CB-65F7FE4F204F}"/>
              </a:ext>
            </a:extLst>
          </p:cNvPr>
          <p:cNvSpPr txBox="1"/>
          <p:nvPr/>
        </p:nvSpPr>
        <p:spPr>
          <a:xfrm>
            <a:off x="92845" y="115691"/>
            <a:ext cx="892899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7" name="正方形/長方形 6">
            <a:extLst>
              <a:ext uri="{FF2B5EF4-FFF2-40B4-BE49-F238E27FC236}">
                <a16:creationId xmlns:a16="http://schemas.microsoft.com/office/drawing/2014/main" id="{365AF9D8-1412-46C5-AB2F-642C09EA2294}"/>
              </a:ext>
            </a:extLst>
          </p:cNvPr>
          <p:cNvSpPr/>
          <p:nvPr/>
        </p:nvSpPr>
        <p:spPr>
          <a:xfrm>
            <a:off x="156720" y="458235"/>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◇困窮世帯において、居場所を利用したことがある割合は中央値以上の世帯に比べて若干高いが、大きな差はみられない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D602CD29-488D-49D0-83D7-9E6EA86D8974}"/>
              </a:ext>
            </a:extLst>
          </p:cNvPr>
          <p:cNvGrpSpPr/>
          <p:nvPr/>
        </p:nvGrpSpPr>
        <p:grpSpPr>
          <a:xfrm>
            <a:off x="180905" y="656092"/>
            <a:ext cx="8806375" cy="2141587"/>
            <a:chOff x="290661" y="1704257"/>
            <a:chExt cx="12328925" cy="3415505"/>
          </a:xfrm>
        </p:grpSpPr>
        <p:graphicFrame>
          <p:nvGraphicFramePr>
            <p:cNvPr id="6" name="グラフ 5">
              <a:extLst>
                <a:ext uri="{FF2B5EF4-FFF2-40B4-BE49-F238E27FC236}">
                  <a16:creationId xmlns:a16="http://schemas.microsoft.com/office/drawing/2014/main" id="{E3705423-FBBD-43D4-8202-87B2F81AAEF4}"/>
                </a:ext>
              </a:extLst>
            </p:cNvPr>
            <p:cNvGraphicFramePr>
              <a:graphicFrameLocks/>
            </p:cNvGraphicFramePr>
            <p:nvPr/>
          </p:nvGraphicFramePr>
          <p:xfrm>
            <a:off x="290661" y="1704257"/>
            <a:ext cx="12328925" cy="3415505"/>
          </p:xfrm>
          <a:graphic>
            <a:graphicData uri="http://schemas.openxmlformats.org/drawingml/2006/chart">
              <c:chart xmlns:c="http://schemas.openxmlformats.org/drawingml/2006/chart" xmlns:r="http://schemas.openxmlformats.org/officeDocument/2006/relationships" r:id="rId2"/>
            </a:graphicData>
          </a:graphic>
        </p:graphicFrame>
        <p:sp>
          <p:nvSpPr>
            <p:cNvPr id="8" name="角丸四角形 18">
              <a:extLst>
                <a:ext uri="{FF2B5EF4-FFF2-40B4-BE49-F238E27FC236}">
                  <a16:creationId xmlns:a16="http://schemas.microsoft.com/office/drawing/2014/main" id="{17BCB7A7-C549-4021-B3CC-A022B64B9464}"/>
                </a:ext>
              </a:extLst>
            </p:cNvPr>
            <p:cNvSpPr/>
            <p:nvPr/>
          </p:nvSpPr>
          <p:spPr>
            <a:xfrm>
              <a:off x="962353" y="2998714"/>
              <a:ext cx="2451506" cy="16288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0" name="角丸四角形 18">
              <a:extLst>
                <a:ext uri="{FF2B5EF4-FFF2-40B4-BE49-F238E27FC236}">
                  <a16:creationId xmlns:a16="http://schemas.microsoft.com/office/drawing/2014/main" id="{BF6D5185-D9DD-476C-A0A9-590CF211669A}"/>
                </a:ext>
              </a:extLst>
            </p:cNvPr>
            <p:cNvSpPr/>
            <p:nvPr/>
          </p:nvSpPr>
          <p:spPr>
            <a:xfrm>
              <a:off x="962353" y="2480557"/>
              <a:ext cx="2109758" cy="3525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p>
          </p:txBody>
        </p:sp>
        <p:sp>
          <p:nvSpPr>
            <p:cNvPr id="11" name="角丸四角形 18">
              <a:extLst>
                <a:ext uri="{FF2B5EF4-FFF2-40B4-BE49-F238E27FC236}">
                  <a16:creationId xmlns:a16="http://schemas.microsoft.com/office/drawing/2014/main" id="{9C3DD6A3-336B-4BC5-BCE3-AFAAF2595539}"/>
                </a:ext>
              </a:extLst>
            </p:cNvPr>
            <p:cNvSpPr/>
            <p:nvPr/>
          </p:nvSpPr>
          <p:spPr>
            <a:xfrm>
              <a:off x="4959905" y="4802208"/>
              <a:ext cx="1154253" cy="2618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grpSp>
      <p:graphicFrame>
        <p:nvGraphicFramePr>
          <p:cNvPr id="12" name="グラフ 11">
            <a:extLst>
              <a:ext uri="{FF2B5EF4-FFF2-40B4-BE49-F238E27FC236}">
                <a16:creationId xmlns:a16="http://schemas.microsoft.com/office/drawing/2014/main" id="{B052BB0D-D2B3-41B5-A69E-1EF96AF33DAD}"/>
              </a:ext>
            </a:extLst>
          </p:cNvPr>
          <p:cNvGraphicFramePr>
            <a:graphicFrameLocks/>
          </p:cNvGraphicFramePr>
          <p:nvPr/>
        </p:nvGraphicFramePr>
        <p:xfrm>
          <a:off x="1537377" y="3089936"/>
          <a:ext cx="5606337" cy="3624542"/>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A57AE4C-E343-4DF7-9E0B-3471B19EB8C0}"/>
              </a:ext>
            </a:extLst>
          </p:cNvPr>
          <p:cNvSpPr/>
          <p:nvPr/>
        </p:nvSpPr>
        <p:spPr>
          <a:xfrm>
            <a:off x="156720" y="2892079"/>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◇居場所を利用したことがあると回答した人のほうが、外部の相談機関へ相談する割合が高い。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スライド番号プレースホルダー 2">
            <a:extLst>
              <a:ext uri="{FF2B5EF4-FFF2-40B4-BE49-F238E27FC236}">
                <a16:creationId xmlns:a16="http://schemas.microsoft.com/office/drawing/2014/main" id="{B443CDC7-AC87-46D2-A911-A3AC6F2314FF}"/>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33</a:t>
            </a:r>
            <a:endParaRPr lang="ja-JP" altLang="en-US" sz="1714" dirty="0">
              <a:solidFill>
                <a:schemeClr val="tx1"/>
              </a:solidFill>
              <a:latin typeface="+mn-ea"/>
            </a:endParaRPr>
          </a:p>
        </p:txBody>
      </p:sp>
      <p:sp>
        <p:nvSpPr>
          <p:cNvPr id="15" name="テキスト ボックス 14">
            <a:extLst>
              <a:ext uri="{FF2B5EF4-FFF2-40B4-BE49-F238E27FC236}">
                <a16:creationId xmlns:a16="http://schemas.microsoft.com/office/drawing/2014/main" id="{57738EA3-46F0-4075-9D38-A7AC0D0A3A84}"/>
              </a:ext>
            </a:extLst>
          </p:cNvPr>
          <p:cNvSpPr txBox="1"/>
          <p:nvPr/>
        </p:nvSpPr>
        <p:spPr>
          <a:xfrm>
            <a:off x="8276122" y="117483"/>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16" name="テキスト ボックス 1">
            <a:extLst>
              <a:ext uri="{FF2B5EF4-FFF2-40B4-BE49-F238E27FC236}">
                <a16:creationId xmlns:a16="http://schemas.microsoft.com/office/drawing/2014/main" id="{FD8EB6F0-C549-4888-9107-BB40F3D75E32}"/>
              </a:ext>
            </a:extLst>
          </p:cNvPr>
          <p:cNvSpPr txBox="1"/>
          <p:nvPr/>
        </p:nvSpPr>
        <p:spPr>
          <a:xfrm>
            <a:off x="221086" y="1308345"/>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16673</a:t>
            </a:r>
            <a:r>
              <a:rPr lang="ja-JP" altLang="en-US" sz="500" dirty="0"/>
              <a:t>）</a:t>
            </a:r>
          </a:p>
        </p:txBody>
      </p:sp>
      <p:sp>
        <p:nvSpPr>
          <p:cNvPr id="17" name="テキスト ボックス 1">
            <a:extLst>
              <a:ext uri="{FF2B5EF4-FFF2-40B4-BE49-F238E27FC236}">
                <a16:creationId xmlns:a16="http://schemas.microsoft.com/office/drawing/2014/main" id="{FD8EB6F0-C549-4888-9107-BB40F3D75E32}"/>
              </a:ext>
            </a:extLst>
          </p:cNvPr>
          <p:cNvSpPr txBox="1"/>
          <p:nvPr/>
        </p:nvSpPr>
        <p:spPr>
          <a:xfrm>
            <a:off x="253024" y="1672704"/>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9737</a:t>
            </a:r>
            <a:r>
              <a:rPr lang="ja-JP" altLang="en-US" sz="500" dirty="0"/>
              <a:t>）</a:t>
            </a:r>
          </a:p>
        </p:txBody>
      </p:sp>
      <p:sp>
        <p:nvSpPr>
          <p:cNvPr id="18" name="テキスト ボックス 1">
            <a:extLst>
              <a:ext uri="{FF2B5EF4-FFF2-40B4-BE49-F238E27FC236}">
                <a16:creationId xmlns:a16="http://schemas.microsoft.com/office/drawing/2014/main" id="{FD8EB6F0-C549-4888-9107-BB40F3D75E32}"/>
              </a:ext>
            </a:extLst>
          </p:cNvPr>
          <p:cNvSpPr txBox="1"/>
          <p:nvPr/>
        </p:nvSpPr>
        <p:spPr>
          <a:xfrm>
            <a:off x="240900" y="2020006"/>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1758</a:t>
            </a:r>
            <a:r>
              <a:rPr lang="ja-JP" altLang="en-US" sz="500" dirty="0"/>
              <a:t>）</a:t>
            </a:r>
          </a:p>
        </p:txBody>
      </p:sp>
      <p:sp>
        <p:nvSpPr>
          <p:cNvPr id="19" name="テキスト ボックス 1">
            <a:extLst>
              <a:ext uri="{FF2B5EF4-FFF2-40B4-BE49-F238E27FC236}">
                <a16:creationId xmlns:a16="http://schemas.microsoft.com/office/drawing/2014/main" id="{FD8EB6F0-C549-4888-9107-BB40F3D75E32}"/>
              </a:ext>
            </a:extLst>
          </p:cNvPr>
          <p:cNvSpPr txBox="1"/>
          <p:nvPr/>
        </p:nvSpPr>
        <p:spPr>
          <a:xfrm>
            <a:off x="231106" y="2364568"/>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4867</a:t>
            </a:r>
            <a:r>
              <a:rPr lang="ja-JP" altLang="en-US" sz="500" dirty="0"/>
              <a:t>）</a:t>
            </a:r>
          </a:p>
        </p:txBody>
      </p:sp>
      <p:sp>
        <p:nvSpPr>
          <p:cNvPr id="20" name="テキスト ボックス 19">
            <a:extLst>
              <a:ext uri="{FF2B5EF4-FFF2-40B4-BE49-F238E27FC236}">
                <a16:creationId xmlns:a16="http://schemas.microsoft.com/office/drawing/2014/main" id="{3C09EA25-3D50-4AC9-B6E1-E6B7343C34C0}"/>
              </a:ext>
            </a:extLst>
          </p:cNvPr>
          <p:cNvSpPr txBox="1"/>
          <p:nvPr/>
        </p:nvSpPr>
        <p:spPr>
          <a:xfrm>
            <a:off x="191534" y="3231144"/>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06594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lstStyle/>
          <a:p>
            <a:r>
              <a:rPr lang="ja-JP" altLang="en-US" dirty="0"/>
              <a:t>７</a:t>
            </a:r>
            <a:r>
              <a:rPr kumimoji="1" lang="ja-JP" altLang="en-US" dirty="0"/>
              <a:t>．お世話の状況</a:t>
            </a:r>
          </a:p>
        </p:txBody>
      </p:sp>
      <p:sp>
        <p:nvSpPr>
          <p:cNvPr id="5" name="スライド番号プレースホルダー 2">
            <a:extLst>
              <a:ext uri="{FF2B5EF4-FFF2-40B4-BE49-F238E27FC236}">
                <a16:creationId xmlns:a16="http://schemas.microsoft.com/office/drawing/2014/main" id="{A8D76B41-B584-473C-9EC5-6B3484A6C2BF}"/>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34</a:t>
            </a:r>
            <a:endParaRPr lang="ja-JP" altLang="en-US" sz="1714" dirty="0">
              <a:solidFill>
                <a:schemeClr val="tx1"/>
              </a:solidFill>
              <a:latin typeface="+mn-ea"/>
            </a:endParaRPr>
          </a:p>
        </p:txBody>
      </p:sp>
    </p:spTree>
    <p:extLst>
      <p:ext uri="{BB962C8B-B14F-4D97-AF65-F5344CB8AC3E}">
        <p14:creationId xmlns:p14="http://schemas.microsoft.com/office/powerpoint/2010/main" val="1100756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1FBBCB0-B7A5-470B-B95D-BFDF20544112}"/>
              </a:ext>
            </a:extLst>
          </p:cNvPr>
          <p:cNvSpPr/>
          <p:nvPr/>
        </p:nvSpPr>
        <p:spPr>
          <a:xfrm>
            <a:off x="92845" y="160773"/>
            <a:ext cx="8928992" cy="65364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702883FF-0EC8-4290-96CB-65F7FE4F204F}"/>
              </a:ext>
            </a:extLst>
          </p:cNvPr>
          <p:cNvSpPr txBox="1"/>
          <p:nvPr/>
        </p:nvSpPr>
        <p:spPr>
          <a:xfrm>
            <a:off x="92845" y="76633"/>
            <a:ext cx="892899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7" name="正方形/長方形 6">
            <a:extLst>
              <a:ext uri="{FF2B5EF4-FFF2-40B4-BE49-F238E27FC236}">
                <a16:creationId xmlns:a16="http://schemas.microsoft.com/office/drawing/2014/main" id="{404DF6A8-5799-4D5C-A766-22A4CDE2A375}"/>
              </a:ext>
            </a:extLst>
          </p:cNvPr>
          <p:cNvSpPr/>
          <p:nvPr/>
        </p:nvSpPr>
        <p:spPr>
          <a:xfrm>
            <a:off x="159764" y="389847"/>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◇困窮度が高いほど、お世話をしている人がいると回答した子どもの割合が高い。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7E0B69C6-2DEA-4CF6-B728-56A211992F58}"/>
              </a:ext>
            </a:extLst>
          </p:cNvPr>
          <p:cNvGrpSpPr/>
          <p:nvPr/>
        </p:nvGrpSpPr>
        <p:grpSpPr>
          <a:xfrm>
            <a:off x="405823" y="509302"/>
            <a:ext cx="8486657" cy="2623637"/>
            <a:chOff x="460140" y="1560240"/>
            <a:chExt cx="11881320" cy="3673092"/>
          </a:xfrm>
        </p:grpSpPr>
        <p:graphicFrame>
          <p:nvGraphicFramePr>
            <p:cNvPr id="6" name="グラフ 5">
              <a:extLst>
                <a:ext uri="{FF2B5EF4-FFF2-40B4-BE49-F238E27FC236}">
                  <a16:creationId xmlns:a16="http://schemas.microsoft.com/office/drawing/2014/main" id="{C819FA86-5E86-4616-92CB-B36721E10894}"/>
                </a:ext>
              </a:extLst>
            </p:cNvPr>
            <p:cNvGraphicFramePr>
              <a:graphicFrameLocks/>
            </p:cNvGraphicFramePr>
            <p:nvPr/>
          </p:nvGraphicFramePr>
          <p:xfrm>
            <a:off x="460140" y="1560240"/>
            <a:ext cx="11881320" cy="3673092"/>
          </p:xfrm>
          <a:graphic>
            <a:graphicData uri="http://schemas.openxmlformats.org/drawingml/2006/chart">
              <c:chart xmlns:c="http://schemas.openxmlformats.org/drawingml/2006/chart" xmlns:r="http://schemas.openxmlformats.org/officeDocument/2006/relationships" r:id="rId2"/>
            </a:graphicData>
          </a:graphic>
        </p:graphicFrame>
        <p:sp>
          <p:nvSpPr>
            <p:cNvPr id="8" name="角丸四角形 18">
              <a:extLst>
                <a:ext uri="{FF2B5EF4-FFF2-40B4-BE49-F238E27FC236}">
                  <a16:creationId xmlns:a16="http://schemas.microsoft.com/office/drawing/2014/main" id="{775A410A-6B18-4615-AD9E-28C3E0219235}"/>
                </a:ext>
              </a:extLst>
            </p:cNvPr>
            <p:cNvSpPr/>
            <p:nvPr/>
          </p:nvSpPr>
          <p:spPr>
            <a:xfrm>
              <a:off x="1144216" y="4224536"/>
              <a:ext cx="2880320"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9" name="角丸四角形 18">
              <a:extLst>
                <a:ext uri="{FF2B5EF4-FFF2-40B4-BE49-F238E27FC236}">
                  <a16:creationId xmlns:a16="http://schemas.microsoft.com/office/drawing/2014/main" id="{4CE934D4-E95F-4343-BEB0-3592EBF4E836}"/>
                </a:ext>
              </a:extLst>
            </p:cNvPr>
            <p:cNvSpPr/>
            <p:nvPr/>
          </p:nvSpPr>
          <p:spPr>
            <a:xfrm>
              <a:off x="1120681" y="2292986"/>
              <a:ext cx="2183775"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0" name="角丸四角形 18">
              <a:extLst>
                <a:ext uri="{FF2B5EF4-FFF2-40B4-BE49-F238E27FC236}">
                  <a16:creationId xmlns:a16="http://schemas.microsoft.com/office/drawing/2014/main" id="{E12C3C0E-9971-403A-B6B8-26B848433F32}"/>
                </a:ext>
              </a:extLst>
            </p:cNvPr>
            <p:cNvSpPr/>
            <p:nvPr/>
          </p:nvSpPr>
          <p:spPr>
            <a:xfrm>
              <a:off x="5840216" y="4926067"/>
              <a:ext cx="432048"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grpSp>
      <p:graphicFrame>
        <p:nvGraphicFramePr>
          <p:cNvPr id="11" name="グラフ 10">
            <a:extLst>
              <a:ext uri="{FF2B5EF4-FFF2-40B4-BE49-F238E27FC236}">
                <a16:creationId xmlns:a16="http://schemas.microsoft.com/office/drawing/2014/main" id="{656D9D0F-2078-4F2A-AE77-3FF726B2D51F}"/>
              </a:ext>
            </a:extLst>
          </p:cNvPr>
          <p:cNvGraphicFramePr>
            <a:graphicFrameLocks/>
          </p:cNvGraphicFramePr>
          <p:nvPr/>
        </p:nvGraphicFramePr>
        <p:xfrm>
          <a:off x="1691680" y="3371848"/>
          <a:ext cx="5812074" cy="3325379"/>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a:extLst>
              <a:ext uri="{FF2B5EF4-FFF2-40B4-BE49-F238E27FC236}">
                <a16:creationId xmlns:a16="http://schemas.microsoft.com/office/drawing/2014/main" id="{B10FC3A4-7AAE-4B56-A461-4945BD4311EC}"/>
              </a:ext>
            </a:extLst>
          </p:cNvPr>
          <p:cNvSpPr/>
          <p:nvPr/>
        </p:nvSpPr>
        <p:spPr>
          <a:xfrm>
            <a:off x="159764" y="3153466"/>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◇お世話している人がいる子どものほうが、持ち物の忘れ物が多い、提出物を出すのが遅れることが多いと回答した割合が高い。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角丸四角形 18">
            <a:extLst>
              <a:ext uri="{FF2B5EF4-FFF2-40B4-BE49-F238E27FC236}">
                <a16:creationId xmlns:a16="http://schemas.microsoft.com/office/drawing/2014/main" id="{878AE8E2-6E1C-49B3-81BD-CD6822DBD147}"/>
              </a:ext>
            </a:extLst>
          </p:cNvPr>
          <p:cNvSpPr/>
          <p:nvPr/>
        </p:nvSpPr>
        <p:spPr>
          <a:xfrm>
            <a:off x="3131840" y="4303383"/>
            <a:ext cx="2263109" cy="216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4" name="角丸四角形 18">
            <a:extLst>
              <a:ext uri="{FF2B5EF4-FFF2-40B4-BE49-F238E27FC236}">
                <a16:creationId xmlns:a16="http://schemas.microsoft.com/office/drawing/2014/main" id="{91B71897-54B5-402D-B357-DC690E3B20A8}"/>
              </a:ext>
            </a:extLst>
          </p:cNvPr>
          <p:cNvSpPr/>
          <p:nvPr/>
        </p:nvSpPr>
        <p:spPr>
          <a:xfrm>
            <a:off x="2437477" y="4697810"/>
            <a:ext cx="2854603" cy="216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5" name="スライド番号プレースホルダー 2">
            <a:extLst>
              <a:ext uri="{FF2B5EF4-FFF2-40B4-BE49-F238E27FC236}">
                <a16:creationId xmlns:a16="http://schemas.microsoft.com/office/drawing/2014/main" id="{D55EF1AD-DD84-42AB-B0E7-F82294736AEC}"/>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35</a:t>
            </a:r>
            <a:endParaRPr lang="ja-JP" altLang="en-US" sz="1714" dirty="0">
              <a:solidFill>
                <a:schemeClr val="tx1"/>
              </a:solidFill>
              <a:latin typeface="+mn-ea"/>
            </a:endParaRPr>
          </a:p>
        </p:txBody>
      </p:sp>
      <p:sp>
        <p:nvSpPr>
          <p:cNvPr id="16" name="テキスト ボックス 15">
            <a:extLst>
              <a:ext uri="{FF2B5EF4-FFF2-40B4-BE49-F238E27FC236}">
                <a16:creationId xmlns:a16="http://schemas.microsoft.com/office/drawing/2014/main" id="{FF0B0A1D-04E1-482A-B335-D08433FE8087}"/>
              </a:ext>
            </a:extLst>
          </p:cNvPr>
          <p:cNvSpPr txBox="1"/>
          <p:nvPr/>
        </p:nvSpPr>
        <p:spPr>
          <a:xfrm>
            <a:off x="8276122" y="94220"/>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17" name="テキスト ボックス 1">
            <a:extLst>
              <a:ext uri="{FF2B5EF4-FFF2-40B4-BE49-F238E27FC236}">
                <a16:creationId xmlns:a16="http://schemas.microsoft.com/office/drawing/2014/main" id="{FD8EB6F0-C549-4888-9107-BB40F3D75E32}"/>
              </a:ext>
            </a:extLst>
          </p:cNvPr>
          <p:cNvSpPr txBox="1"/>
          <p:nvPr/>
        </p:nvSpPr>
        <p:spPr>
          <a:xfrm>
            <a:off x="438546" y="1247528"/>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15740</a:t>
            </a:r>
            <a:r>
              <a:rPr lang="ja-JP" altLang="en-US" sz="500" dirty="0"/>
              <a:t>）</a:t>
            </a:r>
          </a:p>
        </p:txBody>
      </p:sp>
      <p:sp>
        <p:nvSpPr>
          <p:cNvPr id="18" name="テキスト ボックス 1">
            <a:extLst>
              <a:ext uri="{FF2B5EF4-FFF2-40B4-BE49-F238E27FC236}">
                <a16:creationId xmlns:a16="http://schemas.microsoft.com/office/drawing/2014/main" id="{FD8EB6F0-C549-4888-9107-BB40F3D75E32}"/>
              </a:ext>
            </a:extLst>
          </p:cNvPr>
          <p:cNvSpPr txBox="1"/>
          <p:nvPr/>
        </p:nvSpPr>
        <p:spPr>
          <a:xfrm>
            <a:off x="482069" y="1705433"/>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9186</a:t>
            </a:r>
            <a:r>
              <a:rPr lang="ja-JP" altLang="en-US" sz="500" dirty="0"/>
              <a:t>）</a:t>
            </a:r>
          </a:p>
        </p:txBody>
      </p:sp>
      <p:sp>
        <p:nvSpPr>
          <p:cNvPr id="19" name="テキスト ボックス 1">
            <a:extLst>
              <a:ext uri="{FF2B5EF4-FFF2-40B4-BE49-F238E27FC236}">
                <a16:creationId xmlns:a16="http://schemas.microsoft.com/office/drawing/2014/main" id="{FD8EB6F0-C549-4888-9107-BB40F3D75E32}"/>
              </a:ext>
            </a:extLst>
          </p:cNvPr>
          <p:cNvSpPr txBox="1"/>
          <p:nvPr/>
        </p:nvSpPr>
        <p:spPr>
          <a:xfrm>
            <a:off x="482069" y="2188756"/>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1638</a:t>
            </a:r>
            <a:r>
              <a:rPr lang="ja-JP" altLang="en-US" sz="500" dirty="0"/>
              <a:t>）</a:t>
            </a:r>
          </a:p>
        </p:txBody>
      </p:sp>
      <p:sp>
        <p:nvSpPr>
          <p:cNvPr id="20" name="テキスト ボックス 1">
            <a:extLst>
              <a:ext uri="{FF2B5EF4-FFF2-40B4-BE49-F238E27FC236}">
                <a16:creationId xmlns:a16="http://schemas.microsoft.com/office/drawing/2014/main" id="{FD8EB6F0-C549-4888-9107-BB40F3D75E32}"/>
              </a:ext>
            </a:extLst>
          </p:cNvPr>
          <p:cNvSpPr txBox="1"/>
          <p:nvPr/>
        </p:nvSpPr>
        <p:spPr>
          <a:xfrm>
            <a:off x="458340" y="2659369"/>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4557</a:t>
            </a:r>
            <a:r>
              <a:rPr lang="ja-JP" altLang="en-US" sz="500" dirty="0"/>
              <a:t>）</a:t>
            </a:r>
          </a:p>
        </p:txBody>
      </p:sp>
      <p:sp>
        <p:nvSpPr>
          <p:cNvPr id="21" name="テキスト ボックス 20">
            <a:extLst>
              <a:ext uri="{FF2B5EF4-FFF2-40B4-BE49-F238E27FC236}">
                <a16:creationId xmlns:a16="http://schemas.microsoft.com/office/drawing/2014/main" id="{EAFFDD78-1751-4164-9DC2-016957E9B175}"/>
              </a:ext>
            </a:extLst>
          </p:cNvPr>
          <p:cNvSpPr txBox="1"/>
          <p:nvPr/>
        </p:nvSpPr>
        <p:spPr>
          <a:xfrm>
            <a:off x="200826" y="666334"/>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6DC85530-AFF6-4729-AC10-24AF861B9B85}"/>
              </a:ext>
            </a:extLst>
          </p:cNvPr>
          <p:cNvSpPr txBox="1"/>
          <p:nvPr/>
        </p:nvSpPr>
        <p:spPr>
          <a:xfrm>
            <a:off x="200826" y="3446839"/>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23" name="角丸四角形 18">
            <a:extLst>
              <a:ext uri="{FF2B5EF4-FFF2-40B4-BE49-F238E27FC236}">
                <a16:creationId xmlns:a16="http://schemas.microsoft.com/office/drawing/2014/main" id="{9D45B426-BC10-44B3-880E-7092842DF1F6}"/>
              </a:ext>
            </a:extLst>
          </p:cNvPr>
          <p:cNvSpPr/>
          <p:nvPr/>
        </p:nvSpPr>
        <p:spPr>
          <a:xfrm>
            <a:off x="4006223" y="6462852"/>
            <a:ext cx="411474" cy="216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Tree>
    <p:extLst>
      <p:ext uri="{BB962C8B-B14F-4D97-AF65-F5344CB8AC3E}">
        <p14:creationId xmlns:p14="http://schemas.microsoft.com/office/powerpoint/2010/main" val="1139273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DAC6A4D-D6FB-4068-98D4-97B863F8A78F}"/>
              </a:ext>
            </a:extLst>
          </p:cNvPr>
          <p:cNvSpPr/>
          <p:nvPr/>
        </p:nvSpPr>
        <p:spPr>
          <a:xfrm>
            <a:off x="92845" y="160773"/>
            <a:ext cx="8928992" cy="65364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b="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EE56F2FB-757B-4608-A6E8-24581F24AE4D}"/>
              </a:ext>
            </a:extLst>
          </p:cNvPr>
          <p:cNvSpPr txBox="1"/>
          <p:nvPr/>
        </p:nvSpPr>
        <p:spPr>
          <a:xfrm>
            <a:off x="92845" y="76633"/>
            <a:ext cx="892899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6" name="正方形/長方形 5">
            <a:extLst>
              <a:ext uri="{FF2B5EF4-FFF2-40B4-BE49-F238E27FC236}">
                <a16:creationId xmlns:a16="http://schemas.microsoft.com/office/drawing/2014/main" id="{A2B16E1D-A1BC-42A7-BC0F-9ACDB6822CA5}"/>
              </a:ext>
            </a:extLst>
          </p:cNvPr>
          <p:cNvSpPr/>
          <p:nvPr/>
        </p:nvSpPr>
        <p:spPr>
          <a:xfrm>
            <a:off x="142059" y="381705"/>
            <a:ext cx="8830560" cy="356123"/>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◇お世話している人がいる子どものほうが居場所を利用している割合が多い。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a:p>
            <a:r>
              <a:rPr lang="ja-JP" altLang="en-US" sz="857" dirty="0">
                <a:solidFill>
                  <a:prstClr val="black"/>
                </a:solidFill>
                <a:latin typeface="HG丸ｺﾞｼｯｸM-PRO" panose="020F0600000000000000" pitchFamily="50" charset="-128"/>
                <a:ea typeface="HG丸ｺﾞｼｯｸM-PRO" panose="020F0600000000000000" pitchFamily="50" charset="-128"/>
              </a:rPr>
              <a:t>　また、「利用したことはないが、あれば利用したい」と回答した割合が、お世話をしている人がいると回答した子どものほうが高い。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7" name="グラフ 6">
            <a:extLst>
              <a:ext uri="{FF2B5EF4-FFF2-40B4-BE49-F238E27FC236}">
                <a16:creationId xmlns:a16="http://schemas.microsoft.com/office/drawing/2014/main" id="{6902E49F-D003-471F-91EC-342E3F364955}"/>
              </a:ext>
            </a:extLst>
          </p:cNvPr>
          <p:cNvGraphicFramePr>
            <a:graphicFrameLocks/>
          </p:cNvGraphicFramePr>
          <p:nvPr/>
        </p:nvGraphicFramePr>
        <p:xfrm>
          <a:off x="171382" y="711465"/>
          <a:ext cx="4349184" cy="28310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D035470A-0309-4033-901F-A7ABB335C4E6}"/>
              </a:ext>
            </a:extLst>
          </p:cNvPr>
          <p:cNvGraphicFramePr>
            <a:graphicFrameLocks/>
          </p:cNvGraphicFramePr>
          <p:nvPr/>
        </p:nvGraphicFramePr>
        <p:xfrm>
          <a:off x="4520566" y="739326"/>
          <a:ext cx="4481376" cy="2867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853DE704-4288-4631-881D-F2DFA6798550}"/>
              </a:ext>
            </a:extLst>
          </p:cNvPr>
          <p:cNvGraphicFramePr>
            <a:graphicFrameLocks/>
          </p:cNvGraphicFramePr>
          <p:nvPr/>
        </p:nvGraphicFramePr>
        <p:xfrm>
          <a:off x="122165" y="3686410"/>
          <a:ext cx="4398401" cy="3010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E7FF818D-8DD8-4728-BCA8-5E5D8FCE6560}"/>
              </a:ext>
            </a:extLst>
          </p:cNvPr>
          <p:cNvGraphicFramePr>
            <a:graphicFrameLocks/>
          </p:cNvGraphicFramePr>
          <p:nvPr/>
        </p:nvGraphicFramePr>
        <p:xfrm>
          <a:off x="4552106" y="3706094"/>
          <a:ext cx="4449836" cy="2991131"/>
        </p:xfrm>
        <a:graphic>
          <a:graphicData uri="http://schemas.openxmlformats.org/drawingml/2006/chart">
            <c:chart xmlns:c="http://schemas.openxmlformats.org/drawingml/2006/chart" xmlns:r="http://schemas.openxmlformats.org/officeDocument/2006/relationships" r:id="rId5"/>
          </a:graphicData>
        </a:graphic>
      </p:graphicFrame>
      <p:sp>
        <p:nvSpPr>
          <p:cNvPr id="12" name="角丸四角形 18">
            <a:extLst>
              <a:ext uri="{FF2B5EF4-FFF2-40B4-BE49-F238E27FC236}">
                <a16:creationId xmlns:a16="http://schemas.microsoft.com/office/drawing/2014/main" id="{8034EF3D-2D0F-4634-AC9E-0C28362943EE}"/>
              </a:ext>
            </a:extLst>
          </p:cNvPr>
          <p:cNvSpPr/>
          <p:nvPr/>
        </p:nvSpPr>
        <p:spPr>
          <a:xfrm>
            <a:off x="492108" y="1322256"/>
            <a:ext cx="1337291" cy="4185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角丸四角形 18">
            <a:extLst>
              <a:ext uri="{FF2B5EF4-FFF2-40B4-BE49-F238E27FC236}">
                <a16:creationId xmlns:a16="http://schemas.microsoft.com/office/drawing/2014/main" id="{DC4A6CBC-268E-41EA-B052-96362703B89E}"/>
              </a:ext>
            </a:extLst>
          </p:cNvPr>
          <p:cNvSpPr/>
          <p:nvPr/>
        </p:nvSpPr>
        <p:spPr>
          <a:xfrm>
            <a:off x="504848" y="2038191"/>
            <a:ext cx="1074682" cy="4185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p>
        </p:txBody>
      </p:sp>
      <p:sp>
        <p:nvSpPr>
          <p:cNvPr id="14" name="角丸四角形 18">
            <a:extLst>
              <a:ext uri="{FF2B5EF4-FFF2-40B4-BE49-F238E27FC236}">
                <a16:creationId xmlns:a16="http://schemas.microsoft.com/office/drawing/2014/main" id="{298EE4EB-3B5A-4719-B66F-C9F303D5D89B}"/>
              </a:ext>
            </a:extLst>
          </p:cNvPr>
          <p:cNvSpPr/>
          <p:nvPr/>
        </p:nvSpPr>
        <p:spPr>
          <a:xfrm>
            <a:off x="4932040" y="1365918"/>
            <a:ext cx="1388724" cy="3957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5" name="角丸四角形 18">
            <a:extLst>
              <a:ext uri="{FF2B5EF4-FFF2-40B4-BE49-F238E27FC236}">
                <a16:creationId xmlns:a16="http://schemas.microsoft.com/office/drawing/2014/main" id="{C2C404EB-0C46-48EC-A0AF-39784B4F392A}"/>
              </a:ext>
            </a:extLst>
          </p:cNvPr>
          <p:cNvSpPr/>
          <p:nvPr/>
        </p:nvSpPr>
        <p:spPr>
          <a:xfrm>
            <a:off x="4932039" y="2127001"/>
            <a:ext cx="1065264" cy="3957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cxnSp>
        <p:nvCxnSpPr>
          <p:cNvPr id="16" name="直線コネクタ 15">
            <a:extLst>
              <a:ext uri="{FF2B5EF4-FFF2-40B4-BE49-F238E27FC236}">
                <a16:creationId xmlns:a16="http://schemas.microsoft.com/office/drawing/2014/main" id="{E7BD2129-DB45-4710-80B8-EE0591987EC6}"/>
              </a:ext>
            </a:extLst>
          </p:cNvPr>
          <p:cNvCxnSpPr>
            <a:cxnSpLocks/>
          </p:cNvCxnSpPr>
          <p:nvPr/>
        </p:nvCxnSpPr>
        <p:spPr>
          <a:xfrm>
            <a:off x="4520566" y="739327"/>
            <a:ext cx="0" cy="595789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1C2C4B15-CEB9-4658-AFBB-7F22596AF83B}"/>
              </a:ext>
            </a:extLst>
          </p:cNvPr>
          <p:cNvCxnSpPr>
            <a:cxnSpLocks/>
          </p:cNvCxnSpPr>
          <p:nvPr/>
        </p:nvCxnSpPr>
        <p:spPr>
          <a:xfrm>
            <a:off x="102790" y="3597026"/>
            <a:ext cx="8909097" cy="3489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角丸四角形 18">
            <a:extLst>
              <a:ext uri="{FF2B5EF4-FFF2-40B4-BE49-F238E27FC236}">
                <a16:creationId xmlns:a16="http://schemas.microsoft.com/office/drawing/2014/main" id="{DF1A11A7-8CB4-4229-AEE4-15F4B0F4CE5D}"/>
              </a:ext>
            </a:extLst>
          </p:cNvPr>
          <p:cNvSpPr/>
          <p:nvPr/>
        </p:nvSpPr>
        <p:spPr>
          <a:xfrm>
            <a:off x="1287424" y="2730120"/>
            <a:ext cx="1741547" cy="2874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p>
        </p:txBody>
      </p:sp>
      <p:sp>
        <p:nvSpPr>
          <p:cNvPr id="17" name="スライド番号プレースホルダー 2">
            <a:extLst>
              <a:ext uri="{FF2B5EF4-FFF2-40B4-BE49-F238E27FC236}">
                <a16:creationId xmlns:a16="http://schemas.microsoft.com/office/drawing/2014/main" id="{5E9876A7-0756-416B-B179-7DDF657FEAD3}"/>
              </a:ext>
            </a:extLst>
          </p:cNvPr>
          <p:cNvSpPr>
            <a:spLocks noGrp="1"/>
          </p:cNvSpPr>
          <p:nvPr>
            <p:ph type="sldNum" sz="quarter" idx="12"/>
          </p:nvPr>
        </p:nvSpPr>
        <p:spPr>
          <a:xfrm>
            <a:off x="7620000" y="6515057"/>
            <a:ext cx="1524000" cy="260804"/>
          </a:xfrm>
        </p:spPr>
        <p:txBody>
          <a:bodyPr/>
          <a:lstStyle/>
          <a:p>
            <a:r>
              <a:rPr lang="en-US" altLang="ja-JP" sz="1714" dirty="0">
                <a:solidFill>
                  <a:schemeClr val="tx1"/>
                </a:solidFill>
                <a:latin typeface="+mn-ea"/>
              </a:rPr>
              <a:t>36</a:t>
            </a:r>
            <a:endParaRPr lang="ja-JP" altLang="en-US" sz="1714" dirty="0">
              <a:solidFill>
                <a:schemeClr val="tx1"/>
              </a:solidFill>
              <a:latin typeface="+mn-ea"/>
            </a:endParaRPr>
          </a:p>
        </p:txBody>
      </p:sp>
      <p:sp>
        <p:nvSpPr>
          <p:cNvPr id="19" name="テキスト ボックス 18">
            <a:extLst>
              <a:ext uri="{FF2B5EF4-FFF2-40B4-BE49-F238E27FC236}">
                <a16:creationId xmlns:a16="http://schemas.microsoft.com/office/drawing/2014/main" id="{DC6EEBD3-96A8-44F0-AEE5-82D93E8F23C2}"/>
              </a:ext>
            </a:extLst>
          </p:cNvPr>
          <p:cNvSpPr txBox="1"/>
          <p:nvPr/>
        </p:nvSpPr>
        <p:spPr>
          <a:xfrm>
            <a:off x="8276122" y="85393"/>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0" name="テキスト ボックス 1">
            <a:extLst>
              <a:ext uri="{FF2B5EF4-FFF2-40B4-BE49-F238E27FC236}">
                <a16:creationId xmlns:a16="http://schemas.microsoft.com/office/drawing/2014/main" id="{FD8EB6F0-C549-4888-9107-BB40F3D75E32}"/>
              </a:ext>
            </a:extLst>
          </p:cNvPr>
          <p:cNvSpPr txBox="1"/>
          <p:nvPr/>
        </p:nvSpPr>
        <p:spPr>
          <a:xfrm>
            <a:off x="79956" y="1563785"/>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9054</a:t>
            </a:r>
            <a:r>
              <a:rPr lang="ja-JP" altLang="en-US" sz="500" dirty="0"/>
              <a:t>）</a:t>
            </a:r>
          </a:p>
        </p:txBody>
      </p:sp>
      <p:sp>
        <p:nvSpPr>
          <p:cNvPr id="22" name="テキスト ボックス 1">
            <a:extLst>
              <a:ext uri="{FF2B5EF4-FFF2-40B4-BE49-F238E27FC236}">
                <a16:creationId xmlns:a16="http://schemas.microsoft.com/office/drawing/2014/main" id="{FD8EB6F0-C549-4888-9107-BB40F3D75E32}"/>
              </a:ext>
            </a:extLst>
          </p:cNvPr>
          <p:cNvSpPr txBox="1"/>
          <p:nvPr/>
        </p:nvSpPr>
        <p:spPr>
          <a:xfrm>
            <a:off x="79956" y="2280205"/>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33476</a:t>
            </a:r>
            <a:r>
              <a:rPr lang="ja-JP" altLang="en-US" sz="500" dirty="0"/>
              <a:t>）</a:t>
            </a:r>
          </a:p>
        </p:txBody>
      </p:sp>
    </p:spTree>
    <p:extLst>
      <p:ext uri="{BB962C8B-B14F-4D97-AF65-F5344CB8AC3E}">
        <p14:creationId xmlns:p14="http://schemas.microsoft.com/office/powerpoint/2010/main" val="308777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56768" y="6492875"/>
            <a:ext cx="2133600" cy="365125"/>
          </a:xfrm>
        </p:spPr>
        <p:txBody>
          <a:bodyPr/>
          <a:lstStyle/>
          <a:p>
            <a:r>
              <a:rPr lang="ja-JP" altLang="en-US" sz="1714" dirty="0">
                <a:solidFill>
                  <a:schemeClr val="tx1"/>
                </a:solidFill>
              </a:rPr>
              <a:t>４</a:t>
            </a:r>
          </a:p>
        </p:txBody>
      </p:sp>
      <p:sp>
        <p:nvSpPr>
          <p:cNvPr id="16" name="正方形/長方形 15"/>
          <p:cNvSpPr/>
          <p:nvPr/>
        </p:nvSpPr>
        <p:spPr>
          <a:xfrm>
            <a:off x="124952" y="3506419"/>
            <a:ext cx="4495856"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のひとり親世帯で児童扶養手当を利用したことがない世帯がある。</a:t>
            </a:r>
          </a:p>
        </p:txBody>
      </p:sp>
      <p:sp>
        <p:nvSpPr>
          <p:cNvPr id="24" name="正方形/長方形 23"/>
          <p:cNvSpPr/>
          <p:nvPr/>
        </p:nvSpPr>
        <p:spPr>
          <a:xfrm>
            <a:off x="4685628" y="3506419"/>
            <a:ext cx="4242857"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のひとり親世帯で児童扶養手当を利用したことがない世帯は約１割である。</a:t>
            </a:r>
          </a:p>
        </p:txBody>
      </p:sp>
      <p:sp>
        <p:nvSpPr>
          <p:cNvPr id="15" name="正方形/長方形 14"/>
          <p:cNvSpPr/>
          <p:nvPr/>
        </p:nvSpPr>
        <p:spPr>
          <a:xfrm>
            <a:off x="93225" y="282331"/>
            <a:ext cx="8897143" cy="627834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9" name="正方形/長方形 18"/>
          <p:cNvSpPr/>
          <p:nvPr/>
        </p:nvSpPr>
        <p:spPr>
          <a:xfrm>
            <a:off x="4609488" y="328722"/>
            <a:ext cx="4318997" cy="3857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の世帯で就学援助を利用したことがない世帯は約</a:t>
            </a:r>
            <a:r>
              <a:rPr lang="en-US" altLang="ja-JP" sz="900" dirty="0">
                <a:solidFill>
                  <a:schemeClr val="tx1"/>
                </a:solidFill>
                <a:latin typeface="HG丸ｺﾞｼｯｸM-PRO" panose="020F0600000000000000" pitchFamily="50" charset="-128"/>
                <a:ea typeface="HG丸ｺﾞｼｯｸM-PRO" panose="020F0600000000000000" pitchFamily="50" charset="-128"/>
              </a:rPr>
              <a:t>3</a:t>
            </a:r>
            <a:r>
              <a:rPr lang="ja-JP" altLang="en-US" sz="900" dirty="0">
                <a:solidFill>
                  <a:schemeClr val="tx1"/>
                </a:solidFill>
                <a:latin typeface="HG丸ｺﾞｼｯｸM-PRO" panose="020F0600000000000000" pitchFamily="50" charset="-128"/>
                <a:ea typeface="HG丸ｺﾞｼｯｸM-PRO" panose="020F0600000000000000" pitchFamily="50" charset="-128"/>
              </a:rPr>
              <a:t>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141308" y="330356"/>
            <a:ext cx="4430692" cy="3857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の世帯で就学援助を利用したことがない世帯がある。</a:t>
            </a:r>
          </a:p>
        </p:txBody>
      </p:sp>
      <p:sp>
        <p:nvSpPr>
          <p:cNvPr id="14" name="テキスト ボックス 13"/>
          <p:cNvSpPr txBox="1"/>
          <p:nvPr/>
        </p:nvSpPr>
        <p:spPr>
          <a:xfrm>
            <a:off x="93225" y="38389"/>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endParaRPr lang="en-US" altLang="ja-JP" sz="1143" b="1" dirty="0">
              <a:latin typeface="HG丸ｺﾞｼｯｸM-PRO" panose="020F0600000000000000" pitchFamily="50" charset="-128"/>
              <a:ea typeface="HG丸ｺﾞｼｯｸM-PRO" panose="020F0600000000000000" pitchFamily="50" charset="-128"/>
            </a:endParaRPr>
          </a:p>
        </p:txBody>
      </p:sp>
      <p:graphicFrame>
        <p:nvGraphicFramePr>
          <p:cNvPr id="33" name="グラフ 32">
            <a:extLst>
              <a:ext uri="{FF2B5EF4-FFF2-40B4-BE49-F238E27FC236}">
                <a16:creationId xmlns:a16="http://schemas.microsoft.com/office/drawing/2014/main" id="{70E6B7EB-BB69-4286-BFF1-0C94BC0E5B77}"/>
              </a:ext>
            </a:extLst>
          </p:cNvPr>
          <p:cNvGraphicFramePr>
            <a:graphicFrameLocks/>
          </p:cNvGraphicFramePr>
          <p:nvPr>
            <p:extLst>
              <p:ext uri="{D42A27DB-BD31-4B8C-83A1-F6EECF244321}">
                <p14:modId xmlns:p14="http://schemas.microsoft.com/office/powerpoint/2010/main" val="375381424"/>
              </p:ext>
            </p:extLst>
          </p:nvPr>
        </p:nvGraphicFramePr>
        <p:xfrm>
          <a:off x="4540139" y="3949679"/>
          <a:ext cx="4388346" cy="2625991"/>
        </p:xfrm>
        <a:graphic>
          <a:graphicData uri="http://schemas.openxmlformats.org/drawingml/2006/chart">
            <c:chart xmlns:c="http://schemas.openxmlformats.org/drawingml/2006/chart" xmlns:r="http://schemas.openxmlformats.org/officeDocument/2006/relationships" r:id="rId2"/>
          </a:graphicData>
        </a:graphic>
      </p:graphicFrame>
      <p:sp>
        <p:nvSpPr>
          <p:cNvPr id="22" name="角丸四角形 21"/>
          <p:cNvSpPr/>
          <p:nvPr/>
        </p:nvSpPr>
        <p:spPr>
          <a:xfrm>
            <a:off x="5625528" y="6153575"/>
            <a:ext cx="936104" cy="1674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5" name="角丸四角形 24"/>
          <p:cNvSpPr/>
          <p:nvPr/>
        </p:nvSpPr>
        <p:spPr>
          <a:xfrm>
            <a:off x="8041929" y="5385349"/>
            <a:ext cx="369194" cy="2076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grpSp>
        <p:nvGrpSpPr>
          <p:cNvPr id="2" name="グループ化 1">
            <a:extLst>
              <a:ext uri="{FF2B5EF4-FFF2-40B4-BE49-F238E27FC236}">
                <a16:creationId xmlns:a16="http://schemas.microsoft.com/office/drawing/2014/main" id="{B6488683-2144-4B93-874D-B8611BA03C04}"/>
              </a:ext>
            </a:extLst>
          </p:cNvPr>
          <p:cNvGrpSpPr/>
          <p:nvPr/>
        </p:nvGrpSpPr>
        <p:grpSpPr>
          <a:xfrm>
            <a:off x="4647221" y="918274"/>
            <a:ext cx="4319669" cy="2560650"/>
            <a:chOff x="4615770" y="1185009"/>
            <a:chExt cx="4319669" cy="2344620"/>
          </a:xfrm>
        </p:grpSpPr>
        <p:graphicFrame>
          <p:nvGraphicFramePr>
            <p:cNvPr id="32" name="グラフ 31">
              <a:extLst>
                <a:ext uri="{FF2B5EF4-FFF2-40B4-BE49-F238E27FC236}">
                  <a16:creationId xmlns:a16="http://schemas.microsoft.com/office/drawing/2014/main" id="{9126F3A1-7C2E-4FF0-9F53-ABD1505B336D}"/>
                </a:ext>
              </a:extLst>
            </p:cNvPr>
            <p:cNvGraphicFramePr>
              <a:graphicFrameLocks/>
            </p:cNvGraphicFramePr>
            <p:nvPr>
              <p:extLst>
                <p:ext uri="{D42A27DB-BD31-4B8C-83A1-F6EECF244321}">
                  <p14:modId xmlns:p14="http://schemas.microsoft.com/office/powerpoint/2010/main" val="985072895"/>
                </p:ext>
              </p:extLst>
            </p:nvPr>
          </p:nvGraphicFramePr>
          <p:xfrm>
            <a:off x="4615770" y="1185009"/>
            <a:ext cx="4319669" cy="2344620"/>
          </p:xfrm>
          <a:graphic>
            <a:graphicData uri="http://schemas.openxmlformats.org/drawingml/2006/chart">
              <c:chart xmlns:c="http://schemas.openxmlformats.org/drawingml/2006/chart" xmlns:r="http://schemas.openxmlformats.org/officeDocument/2006/relationships" r:id="rId3"/>
            </a:graphicData>
          </a:graphic>
        </p:graphicFrame>
        <p:sp>
          <p:nvSpPr>
            <p:cNvPr id="27" name="角丸四角形 26"/>
            <p:cNvSpPr/>
            <p:nvPr/>
          </p:nvSpPr>
          <p:spPr>
            <a:xfrm>
              <a:off x="5609809" y="3154255"/>
              <a:ext cx="978415" cy="1329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p>
          </p:txBody>
        </p:sp>
        <p:sp>
          <p:nvSpPr>
            <p:cNvPr id="30" name="角丸四角形 29"/>
            <p:cNvSpPr/>
            <p:nvPr/>
          </p:nvSpPr>
          <p:spPr>
            <a:xfrm>
              <a:off x="7303631" y="2416158"/>
              <a:ext cx="1176971" cy="1905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p>
          </p:txBody>
        </p:sp>
      </p:grpSp>
      <p:cxnSp>
        <p:nvCxnSpPr>
          <p:cNvPr id="20" name="直線コネクタ 19">
            <a:extLst>
              <a:ext uri="{FF2B5EF4-FFF2-40B4-BE49-F238E27FC236}">
                <a16:creationId xmlns:a16="http://schemas.microsoft.com/office/drawing/2014/main" id="{E48A3FFC-3F72-4993-8533-CD917C8B5E03}"/>
              </a:ext>
            </a:extLst>
          </p:cNvPr>
          <p:cNvCxnSpPr>
            <a:cxnSpLocks/>
          </p:cNvCxnSpPr>
          <p:nvPr/>
        </p:nvCxnSpPr>
        <p:spPr>
          <a:xfrm>
            <a:off x="108807" y="3426029"/>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4" name="グラフ 3">
            <a:extLst>
              <a:ext uri="{FF2B5EF4-FFF2-40B4-BE49-F238E27FC236}">
                <a16:creationId xmlns:a16="http://schemas.microsoft.com/office/drawing/2014/main" id="{1E9C7094-0A4B-4650-A325-EFFF3F01009F}"/>
              </a:ext>
            </a:extLst>
          </p:cNvPr>
          <p:cNvGraphicFramePr>
            <a:graphicFrameLocks/>
          </p:cNvGraphicFramePr>
          <p:nvPr>
            <p:extLst>
              <p:ext uri="{D42A27DB-BD31-4B8C-83A1-F6EECF244321}">
                <p14:modId xmlns:p14="http://schemas.microsoft.com/office/powerpoint/2010/main" val="2356607290"/>
              </p:ext>
            </p:extLst>
          </p:nvPr>
        </p:nvGraphicFramePr>
        <p:xfrm>
          <a:off x="142837" y="923672"/>
          <a:ext cx="4368421" cy="2560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a:extLst>
              <a:ext uri="{FF2B5EF4-FFF2-40B4-BE49-F238E27FC236}">
                <a16:creationId xmlns:a16="http://schemas.microsoft.com/office/drawing/2014/main" id="{5ED0B21C-9073-40BB-A4B1-B93A3F88CDCE}"/>
              </a:ext>
            </a:extLst>
          </p:cNvPr>
          <p:cNvGraphicFramePr>
            <a:graphicFrameLocks/>
          </p:cNvGraphicFramePr>
          <p:nvPr>
            <p:extLst>
              <p:ext uri="{D42A27DB-BD31-4B8C-83A1-F6EECF244321}">
                <p14:modId xmlns:p14="http://schemas.microsoft.com/office/powerpoint/2010/main" val="4058966183"/>
              </p:ext>
            </p:extLst>
          </p:nvPr>
        </p:nvGraphicFramePr>
        <p:xfrm>
          <a:off x="124952" y="3881755"/>
          <a:ext cx="4495856" cy="2622145"/>
        </p:xfrm>
        <a:graphic>
          <a:graphicData uri="http://schemas.openxmlformats.org/drawingml/2006/chart">
            <c:chart xmlns:c="http://schemas.openxmlformats.org/drawingml/2006/chart" xmlns:r="http://schemas.openxmlformats.org/officeDocument/2006/relationships" r:id="rId5"/>
          </a:graphicData>
        </a:graphic>
      </p:graphicFrame>
      <p:sp>
        <p:nvSpPr>
          <p:cNvPr id="17" name="角丸四角形 16"/>
          <p:cNvSpPr/>
          <p:nvPr/>
        </p:nvSpPr>
        <p:spPr>
          <a:xfrm>
            <a:off x="3576093" y="5258568"/>
            <a:ext cx="347835" cy="30210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角丸四角形 17"/>
          <p:cNvSpPr/>
          <p:nvPr/>
        </p:nvSpPr>
        <p:spPr>
          <a:xfrm>
            <a:off x="1259632" y="6058427"/>
            <a:ext cx="864096" cy="17888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1" name="テキスト ボックス 1">
            <a:extLst>
              <a:ext uri="{FF2B5EF4-FFF2-40B4-BE49-F238E27FC236}">
                <a16:creationId xmlns:a16="http://schemas.microsoft.com/office/drawing/2014/main" id="{85013509-C74A-4437-B4B9-36ACEA5264A5}"/>
              </a:ext>
            </a:extLst>
          </p:cNvPr>
          <p:cNvSpPr txBox="1"/>
          <p:nvPr/>
        </p:nvSpPr>
        <p:spPr>
          <a:xfrm>
            <a:off x="4674263" y="1412776"/>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(N=16673)</a:t>
            </a:r>
            <a:endParaRPr lang="ja-JP" altLang="en-US" sz="700" dirty="0">
              <a:solidFill>
                <a:schemeClr val="tx1">
                  <a:lumMod val="65000"/>
                  <a:lumOff val="35000"/>
                </a:schemeClr>
              </a:solidFill>
            </a:endParaRPr>
          </a:p>
        </p:txBody>
      </p:sp>
      <p:sp>
        <p:nvSpPr>
          <p:cNvPr id="23" name="テキスト ボックス 22">
            <a:extLst>
              <a:ext uri="{FF2B5EF4-FFF2-40B4-BE49-F238E27FC236}">
                <a16:creationId xmlns:a16="http://schemas.microsoft.com/office/drawing/2014/main" id="{0F750DA5-63BD-4AAB-BDF2-125CF9EC22F3}"/>
              </a:ext>
            </a:extLst>
          </p:cNvPr>
          <p:cNvSpPr txBox="1"/>
          <p:nvPr/>
        </p:nvSpPr>
        <p:spPr>
          <a:xfrm>
            <a:off x="7923567" y="33659"/>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6" name="テキスト ボックス 5">
            <a:extLst>
              <a:ext uri="{FF2B5EF4-FFF2-40B4-BE49-F238E27FC236}">
                <a16:creationId xmlns:a16="http://schemas.microsoft.com/office/drawing/2014/main" id="{AEB3F5C6-B855-C01D-212B-E9E081DEFF55}"/>
              </a:ext>
            </a:extLst>
          </p:cNvPr>
          <p:cNvSpPr txBox="1"/>
          <p:nvPr/>
        </p:nvSpPr>
        <p:spPr>
          <a:xfrm>
            <a:off x="4647221" y="739637"/>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46BFB403-47B4-9F30-7F11-9B35916BC3EE}"/>
              </a:ext>
            </a:extLst>
          </p:cNvPr>
          <p:cNvSpPr txBox="1"/>
          <p:nvPr/>
        </p:nvSpPr>
        <p:spPr>
          <a:xfrm>
            <a:off x="177110" y="760367"/>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2147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F0BF0B54-8D7E-4587-9BE9-0A4C63018AE8}"/>
              </a:ext>
            </a:extLst>
          </p:cNvPr>
          <p:cNvGraphicFramePr>
            <a:graphicFrameLocks/>
          </p:cNvGraphicFramePr>
          <p:nvPr>
            <p:extLst>
              <p:ext uri="{D42A27DB-BD31-4B8C-83A1-F6EECF244321}">
                <p14:modId xmlns:p14="http://schemas.microsoft.com/office/powerpoint/2010/main" val="2058415435"/>
              </p:ext>
            </p:extLst>
          </p:nvPr>
        </p:nvGraphicFramePr>
        <p:xfrm>
          <a:off x="-163518" y="517732"/>
          <a:ext cx="5229569" cy="6231237"/>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150244" y="403153"/>
            <a:ext cx="4759347" cy="275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◇困窮世帯ほど、経済的にできなかったことが多い。</a:t>
            </a:r>
            <a:r>
              <a:rPr lang="en-US" altLang="ja-JP" sz="9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93225" y="188641"/>
            <a:ext cx="8897143" cy="6552728"/>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5" name="テキスト ボックス 24"/>
          <p:cNvSpPr txBox="1"/>
          <p:nvPr/>
        </p:nvSpPr>
        <p:spPr>
          <a:xfrm>
            <a:off x="93944" y="81171"/>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経済的な理由でできなかったこと）</a:t>
            </a:r>
          </a:p>
        </p:txBody>
      </p:sp>
      <p:cxnSp>
        <p:nvCxnSpPr>
          <p:cNvPr id="26" name="直線コネクタ 25"/>
          <p:cNvCxnSpPr>
            <a:cxnSpLocks/>
          </p:cNvCxnSpPr>
          <p:nvPr/>
        </p:nvCxnSpPr>
        <p:spPr>
          <a:xfrm>
            <a:off x="4994546" y="384687"/>
            <a:ext cx="25953" cy="6366676"/>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9" name="グラフ 28">
            <a:extLst>
              <a:ext uri="{FF2B5EF4-FFF2-40B4-BE49-F238E27FC236}">
                <a16:creationId xmlns:a16="http://schemas.microsoft.com/office/drawing/2014/main" id="{81DACDFE-ECB4-4A51-8FFC-673B2F1D5664}"/>
              </a:ext>
            </a:extLst>
          </p:cNvPr>
          <p:cNvGraphicFramePr>
            <a:graphicFrameLocks/>
          </p:cNvGraphicFramePr>
          <p:nvPr>
            <p:extLst>
              <p:ext uri="{D42A27DB-BD31-4B8C-83A1-F6EECF244321}">
                <p14:modId xmlns:p14="http://schemas.microsoft.com/office/powerpoint/2010/main" val="3202978763"/>
              </p:ext>
            </p:extLst>
          </p:nvPr>
        </p:nvGraphicFramePr>
        <p:xfrm>
          <a:off x="5629211" y="707829"/>
          <a:ext cx="2851982" cy="6107397"/>
        </p:xfrm>
        <a:graphic>
          <a:graphicData uri="http://schemas.openxmlformats.org/drawingml/2006/chart">
            <c:chart xmlns:c="http://schemas.openxmlformats.org/drawingml/2006/chart" xmlns:r="http://schemas.openxmlformats.org/officeDocument/2006/relationships" r:id="rId3"/>
          </a:graphicData>
        </a:graphic>
      </p:graphicFrame>
      <p:sp>
        <p:nvSpPr>
          <p:cNvPr id="20" name="角丸四角形 19"/>
          <p:cNvSpPr/>
          <p:nvPr/>
        </p:nvSpPr>
        <p:spPr>
          <a:xfrm>
            <a:off x="5549274" y="1215052"/>
            <a:ext cx="1445710" cy="26042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1" name="角丸四角形 20"/>
          <p:cNvSpPr/>
          <p:nvPr/>
        </p:nvSpPr>
        <p:spPr>
          <a:xfrm>
            <a:off x="5572969" y="3814173"/>
            <a:ext cx="1395392" cy="23958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3" name="角丸四角形 22"/>
          <p:cNvSpPr/>
          <p:nvPr/>
        </p:nvSpPr>
        <p:spPr>
          <a:xfrm>
            <a:off x="5583491" y="4053754"/>
            <a:ext cx="908557" cy="26042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3" name="スライド番号プレースホルダー 2"/>
          <p:cNvSpPr>
            <a:spLocks noGrp="1"/>
          </p:cNvSpPr>
          <p:nvPr>
            <p:ph type="sldNum" sz="quarter" idx="12"/>
          </p:nvPr>
        </p:nvSpPr>
        <p:spPr>
          <a:xfrm>
            <a:off x="6902321" y="6492875"/>
            <a:ext cx="2133600" cy="365125"/>
          </a:xfrm>
        </p:spPr>
        <p:txBody>
          <a:bodyPr/>
          <a:lstStyle/>
          <a:p>
            <a:r>
              <a:rPr lang="ja-JP" altLang="en-US" sz="1714" dirty="0">
                <a:solidFill>
                  <a:schemeClr val="tx1"/>
                </a:solidFill>
              </a:rPr>
              <a:t>５</a:t>
            </a:r>
          </a:p>
        </p:txBody>
      </p:sp>
      <p:sp>
        <p:nvSpPr>
          <p:cNvPr id="22" name="テキスト ボックス 1">
            <a:extLst>
              <a:ext uri="{FF2B5EF4-FFF2-40B4-BE49-F238E27FC236}">
                <a16:creationId xmlns:a16="http://schemas.microsoft.com/office/drawing/2014/main" id="{A499043C-A21F-433F-8FD2-995526987DE6}"/>
              </a:ext>
            </a:extLst>
          </p:cNvPr>
          <p:cNvSpPr txBox="1"/>
          <p:nvPr/>
        </p:nvSpPr>
        <p:spPr>
          <a:xfrm>
            <a:off x="5035431" y="765151"/>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2223C55F-44D6-72EC-0931-BDD9167C239A}"/>
              </a:ext>
            </a:extLst>
          </p:cNvPr>
          <p:cNvSpPr txBox="1"/>
          <p:nvPr/>
        </p:nvSpPr>
        <p:spPr>
          <a:xfrm>
            <a:off x="141263" y="722560"/>
            <a:ext cx="477978" cy="24621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1000" dirty="0"/>
          </a:p>
        </p:txBody>
      </p:sp>
      <p:sp>
        <p:nvSpPr>
          <p:cNvPr id="17" name="角丸四角形 16"/>
          <p:cNvSpPr/>
          <p:nvPr/>
        </p:nvSpPr>
        <p:spPr>
          <a:xfrm>
            <a:off x="662808" y="1204431"/>
            <a:ext cx="2515087" cy="26042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角丸四角形 17"/>
          <p:cNvSpPr/>
          <p:nvPr/>
        </p:nvSpPr>
        <p:spPr>
          <a:xfrm>
            <a:off x="728386" y="3810213"/>
            <a:ext cx="2891011" cy="24750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p>
        </p:txBody>
      </p:sp>
      <p:sp>
        <p:nvSpPr>
          <p:cNvPr id="19" name="角丸四角形 18"/>
          <p:cNvSpPr/>
          <p:nvPr/>
        </p:nvSpPr>
        <p:spPr>
          <a:xfrm>
            <a:off x="721888" y="4056510"/>
            <a:ext cx="2894242" cy="27532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7" name="テキスト ボックス 26">
            <a:extLst>
              <a:ext uri="{FF2B5EF4-FFF2-40B4-BE49-F238E27FC236}">
                <a16:creationId xmlns:a16="http://schemas.microsoft.com/office/drawing/2014/main" id="{12EFFD00-12B5-40B2-A2F4-779AD317159F}"/>
              </a:ext>
            </a:extLst>
          </p:cNvPr>
          <p:cNvSpPr txBox="1"/>
          <p:nvPr/>
        </p:nvSpPr>
        <p:spPr>
          <a:xfrm>
            <a:off x="7940812" y="823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6" name="正方形/長方形 5">
            <a:extLst>
              <a:ext uri="{FF2B5EF4-FFF2-40B4-BE49-F238E27FC236}">
                <a16:creationId xmlns:a16="http://schemas.microsoft.com/office/drawing/2014/main" id="{B71D7124-3AE2-8531-8B58-C5AAA1CBA10D}"/>
              </a:ext>
            </a:extLst>
          </p:cNvPr>
          <p:cNvSpPr/>
          <p:nvPr/>
        </p:nvSpPr>
        <p:spPr>
          <a:xfrm>
            <a:off x="5098268" y="413843"/>
            <a:ext cx="3886543" cy="275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◇困窮世帯ほど、経済的にできなかったことが多い。</a:t>
            </a:r>
            <a:r>
              <a:rPr lang="en-US" altLang="ja-JP" sz="9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8460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3BF20F0-5442-4494-B98C-C29A7F38618F}"/>
              </a:ext>
            </a:extLst>
          </p:cNvPr>
          <p:cNvSpPr/>
          <p:nvPr/>
        </p:nvSpPr>
        <p:spPr>
          <a:xfrm>
            <a:off x="123428" y="102351"/>
            <a:ext cx="8897143" cy="6653300"/>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7" name="テキスト ボックス 6">
            <a:extLst>
              <a:ext uri="{FF2B5EF4-FFF2-40B4-BE49-F238E27FC236}">
                <a16:creationId xmlns:a16="http://schemas.microsoft.com/office/drawing/2014/main" id="{A8D68C08-02C7-44AC-AD02-7BD17DAD0994}"/>
              </a:ext>
            </a:extLst>
          </p:cNvPr>
          <p:cNvSpPr txBox="1"/>
          <p:nvPr/>
        </p:nvSpPr>
        <p:spPr>
          <a:xfrm>
            <a:off x="123428" y="110826"/>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子どもに対して経済的にできなかったこと）</a:t>
            </a:r>
          </a:p>
        </p:txBody>
      </p:sp>
      <p:graphicFrame>
        <p:nvGraphicFramePr>
          <p:cNvPr id="10" name="グラフ 9">
            <a:extLst>
              <a:ext uri="{FF2B5EF4-FFF2-40B4-BE49-F238E27FC236}">
                <a16:creationId xmlns:a16="http://schemas.microsoft.com/office/drawing/2014/main" id="{2161E6D9-B31A-4BF0-BF92-10C958E32C4E}"/>
              </a:ext>
            </a:extLst>
          </p:cNvPr>
          <p:cNvGraphicFramePr>
            <a:graphicFrameLocks/>
          </p:cNvGraphicFramePr>
          <p:nvPr>
            <p:extLst>
              <p:ext uri="{D42A27DB-BD31-4B8C-83A1-F6EECF244321}">
                <p14:modId xmlns:p14="http://schemas.microsoft.com/office/powerpoint/2010/main" val="1512838681"/>
              </p:ext>
            </p:extLst>
          </p:nvPr>
        </p:nvGraphicFramePr>
        <p:xfrm>
          <a:off x="5884279" y="994138"/>
          <a:ext cx="3190015" cy="5794843"/>
        </p:xfrm>
        <a:graphic>
          <a:graphicData uri="http://schemas.openxmlformats.org/drawingml/2006/chart">
            <c:chart xmlns:c="http://schemas.openxmlformats.org/drawingml/2006/chart" xmlns:r="http://schemas.openxmlformats.org/officeDocument/2006/relationships" r:id="rId2"/>
          </a:graphicData>
        </a:graphic>
      </p:graphicFrame>
      <p:sp>
        <p:nvSpPr>
          <p:cNvPr id="11" name="四角形: 角を丸くする 10">
            <a:extLst>
              <a:ext uri="{FF2B5EF4-FFF2-40B4-BE49-F238E27FC236}">
                <a16:creationId xmlns:a16="http://schemas.microsoft.com/office/drawing/2014/main" id="{F7A5EEF6-C98E-4367-A667-DF7FA317437E}"/>
              </a:ext>
            </a:extLst>
          </p:cNvPr>
          <p:cNvSpPr/>
          <p:nvPr/>
        </p:nvSpPr>
        <p:spPr>
          <a:xfrm>
            <a:off x="6009962" y="1291891"/>
            <a:ext cx="720080"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3" name="正方形/長方形 12">
            <a:extLst>
              <a:ext uri="{FF2B5EF4-FFF2-40B4-BE49-F238E27FC236}">
                <a16:creationId xmlns:a16="http://schemas.microsoft.com/office/drawing/2014/main" id="{75F7308B-0435-4DFD-9832-96FB7E37A112}"/>
              </a:ext>
            </a:extLst>
          </p:cNvPr>
          <p:cNvSpPr/>
          <p:nvPr/>
        </p:nvSpPr>
        <p:spPr>
          <a:xfrm>
            <a:off x="5381837" y="405195"/>
            <a:ext cx="3638195" cy="5999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◇「子どもを医療機関に受診させることができなかった」と回答し</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た困窮度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の割合が</a:t>
            </a:r>
            <a:r>
              <a:rPr lang="en-US" altLang="ja-JP" sz="900" dirty="0">
                <a:solidFill>
                  <a:schemeClr val="tx1"/>
                </a:solidFill>
                <a:latin typeface="HG丸ｺﾞｼｯｸM-PRO" panose="020F0600000000000000" pitchFamily="50" charset="-128"/>
                <a:ea typeface="HG丸ｺﾞｼｯｸM-PRO" panose="020F0600000000000000" pitchFamily="50" charset="-128"/>
              </a:rPr>
              <a:t>2.1</a:t>
            </a:r>
            <a:r>
              <a:rPr lang="ja-JP" altLang="en-US" sz="900" dirty="0">
                <a:solidFill>
                  <a:schemeClr val="tx1"/>
                </a:solidFill>
                <a:latin typeface="HG丸ｺﾞｼｯｸM-PRO" panose="020F0600000000000000" pitchFamily="50" charset="-128"/>
                <a:ea typeface="HG丸ｺﾞｼｯｸM-PRO" panose="020F0600000000000000" pitchFamily="50" charset="-128"/>
              </a:rPr>
              <a:t>％である。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◇「どれにも当てはまらない」回答した困窮度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の割合は約４割である。</a:t>
            </a:r>
          </a:p>
        </p:txBody>
      </p:sp>
      <p:graphicFrame>
        <p:nvGraphicFramePr>
          <p:cNvPr id="2" name="グラフ 1">
            <a:extLst>
              <a:ext uri="{FF2B5EF4-FFF2-40B4-BE49-F238E27FC236}">
                <a16:creationId xmlns:a16="http://schemas.microsoft.com/office/drawing/2014/main" id="{7DABC5D1-0A25-41D4-9FFB-BF622B0446E1}"/>
              </a:ext>
            </a:extLst>
          </p:cNvPr>
          <p:cNvGraphicFramePr>
            <a:graphicFrameLocks/>
          </p:cNvGraphicFramePr>
          <p:nvPr>
            <p:extLst>
              <p:ext uri="{D42A27DB-BD31-4B8C-83A1-F6EECF244321}">
                <p14:modId xmlns:p14="http://schemas.microsoft.com/office/powerpoint/2010/main" val="277371347"/>
              </p:ext>
            </p:extLst>
          </p:nvPr>
        </p:nvGraphicFramePr>
        <p:xfrm>
          <a:off x="-324544" y="703260"/>
          <a:ext cx="5901129" cy="6024160"/>
        </p:xfrm>
        <a:graphic>
          <a:graphicData uri="http://schemas.openxmlformats.org/drawingml/2006/chart">
            <c:chart xmlns:c="http://schemas.openxmlformats.org/drawingml/2006/chart" xmlns:r="http://schemas.openxmlformats.org/officeDocument/2006/relationships" r:id="rId3"/>
          </a:graphicData>
        </a:graphic>
      </p:graphicFrame>
      <p:sp>
        <p:nvSpPr>
          <p:cNvPr id="12" name="四角形: 角を丸くする 11">
            <a:extLst>
              <a:ext uri="{FF2B5EF4-FFF2-40B4-BE49-F238E27FC236}">
                <a16:creationId xmlns:a16="http://schemas.microsoft.com/office/drawing/2014/main" id="{07AF9295-321A-4E35-9AE3-3B5F0861EC0D}"/>
              </a:ext>
            </a:extLst>
          </p:cNvPr>
          <p:cNvSpPr/>
          <p:nvPr/>
        </p:nvSpPr>
        <p:spPr>
          <a:xfrm>
            <a:off x="2469262" y="1268340"/>
            <a:ext cx="871464" cy="36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7" name="テキスト ボックス 16">
            <a:extLst>
              <a:ext uri="{FF2B5EF4-FFF2-40B4-BE49-F238E27FC236}">
                <a16:creationId xmlns:a16="http://schemas.microsoft.com/office/drawing/2014/main" id="{7A998EFF-560F-4618-AD77-6D0DCC6E72A3}"/>
              </a:ext>
            </a:extLst>
          </p:cNvPr>
          <p:cNvSpPr txBox="1"/>
          <p:nvPr/>
        </p:nvSpPr>
        <p:spPr>
          <a:xfrm>
            <a:off x="7976212" y="102042"/>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3" name="正方形/長方形 2">
            <a:extLst>
              <a:ext uri="{FF2B5EF4-FFF2-40B4-BE49-F238E27FC236}">
                <a16:creationId xmlns:a16="http://schemas.microsoft.com/office/drawing/2014/main" id="{BB8AD5F6-0220-12E5-142D-6980919D97EC}"/>
              </a:ext>
            </a:extLst>
          </p:cNvPr>
          <p:cNvSpPr/>
          <p:nvPr/>
        </p:nvSpPr>
        <p:spPr>
          <a:xfrm>
            <a:off x="205263" y="414121"/>
            <a:ext cx="5122851" cy="275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◇困窮世帯ほど、子どもに対して経済的にできなかったことが多い。</a:t>
            </a:r>
            <a:r>
              <a:rPr lang="en-US" altLang="ja-JP" sz="9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4" name="直線コネクタ 13">
            <a:extLst>
              <a:ext uri="{FF2B5EF4-FFF2-40B4-BE49-F238E27FC236}">
                <a16:creationId xmlns:a16="http://schemas.microsoft.com/office/drawing/2014/main" id="{9F8EEE45-F559-40F0-8F1B-54D2ED5BE17B}"/>
              </a:ext>
            </a:extLst>
          </p:cNvPr>
          <p:cNvCxnSpPr>
            <a:cxnSpLocks/>
          </p:cNvCxnSpPr>
          <p:nvPr/>
        </p:nvCxnSpPr>
        <p:spPr>
          <a:xfrm>
            <a:off x="5417602" y="1005097"/>
            <a:ext cx="18494" cy="570640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18D10191-4DDD-AE40-4AB1-FC6984C592DA}"/>
              </a:ext>
            </a:extLst>
          </p:cNvPr>
          <p:cNvSpPr txBox="1"/>
          <p:nvPr/>
        </p:nvSpPr>
        <p:spPr>
          <a:xfrm>
            <a:off x="5456389" y="1029101"/>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BE35A4A2-A154-97A1-D8E0-E008BAD4725F}"/>
              </a:ext>
            </a:extLst>
          </p:cNvPr>
          <p:cNvSpPr txBox="1"/>
          <p:nvPr/>
        </p:nvSpPr>
        <p:spPr>
          <a:xfrm>
            <a:off x="226168" y="712069"/>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931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63871" y="412907"/>
            <a:ext cx="4412075" cy="3747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の世帯における正規雇用の割合は約４割である。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98176" y="332662"/>
            <a:ext cx="8891473" cy="60280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25" name="正方形/長方形 24"/>
          <p:cNvSpPr/>
          <p:nvPr/>
        </p:nvSpPr>
        <p:spPr>
          <a:xfrm>
            <a:off x="4708378" y="404372"/>
            <a:ext cx="4257886" cy="3857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の世帯における正規雇用の割合は</a:t>
            </a:r>
            <a:r>
              <a:rPr lang="en-US" altLang="ja-JP" sz="900" dirty="0">
                <a:solidFill>
                  <a:schemeClr val="tx1"/>
                </a:solidFill>
                <a:latin typeface="HG丸ｺﾞｼｯｸM-PRO" panose="020F0600000000000000" pitchFamily="50" charset="-128"/>
                <a:ea typeface="HG丸ｺﾞｼｯｸM-PRO" panose="020F0600000000000000" pitchFamily="50" charset="-128"/>
              </a:rPr>
              <a:t>4</a:t>
            </a:r>
            <a:r>
              <a:rPr lang="ja-JP" altLang="en-US" sz="900" dirty="0">
                <a:solidFill>
                  <a:schemeClr val="tx1"/>
                </a:solidFill>
                <a:latin typeface="HG丸ｺﾞｼｯｸM-PRO" panose="020F0600000000000000" pitchFamily="50" charset="-128"/>
                <a:ea typeface="HG丸ｺﾞｼｯｸM-PRO" panose="020F0600000000000000" pitchFamily="50" charset="-128"/>
              </a:rPr>
              <a:t>割を超えており、約３割が非</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　正規雇用である。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206536" y="3377665"/>
            <a:ext cx="4412074" cy="2857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◇非正規群に占める母子世帯の割合は約７割である。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6899863" y="6360755"/>
            <a:ext cx="2133600" cy="365125"/>
          </a:xfrm>
        </p:spPr>
        <p:txBody>
          <a:bodyPr/>
          <a:lstStyle/>
          <a:p>
            <a:r>
              <a:rPr lang="ja-JP" altLang="en-US" sz="1714" dirty="0">
                <a:solidFill>
                  <a:schemeClr val="tx1"/>
                </a:solidFill>
                <a:latin typeface="+mj-ea"/>
                <a:ea typeface="+mj-ea"/>
              </a:rPr>
              <a:t>７</a:t>
            </a:r>
          </a:p>
        </p:txBody>
      </p:sp>
      <p:sp>
        <p:nvSpPr>
          <p:cNvPr id="32" name="正方形/長方形 31"/>
          <p:cNvSpPr/>
          <p:nvPr/>
        </p:nvSpPr>
        <p:spPr>
          <a:xfrm>
            <a:off x="4751042" y="3377665"/>
            <a:ext cx="4131408" cy="28573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◇非正規群に占める母子世帯の割合は約６割である。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93225" y="124187"/>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grpSp>
        <p:nvGrpSpPr>
          <p:cNvPr id="9" name="グループ化 8">
            <a:extLst>
              <a:ext uri="{FF2B5EF4-FFF2-40B4-BE49-F238E27FC236}">
                <a16:creationId xmlns:a16="http://schemas.microsoft.com/office/drawing/2014/main" id="{2545AD6D-1128-42D2-ABC8-81B527F9EC28}"/>
              </a:ext>
            </a:extLst>
          </p:cNvPr>
          <p:cNvGrpSpPr/>
          <p:nvPr/>
        </p:nvGrpSpPr>
        <p:grpSpPr>
          <a:xfrm>
            <a:off x="4715599" y="787630"/>
            <a:ext cx="4155481" cy="2423459"/>
            <a:chOff x="4778668" y="1121048"/>
            <a:chExt cx="4155481" cy="2163780"/>
          </a:xfrm>
        </p:grpSpPr>
        <p:graphicFrame>
          <p:nvGraphicFramePr>
            <p:cNvPr id="42" name="グラフ 41">
              <a:extLst>
                <a:ext uri="{FF2B5EF4-FFF2-40B4-BE49-F238E27FC236}">
                  <a16:creationId xmlns:a16="http://schemas.microsoft.com/office/drawing/2014/main" id="{1B0C3A40-B189-446D-BB68-BFB24CCE2153}"/>
                </a:ext>
              </a:extLst>
            </p:cNvPr>
            <p:cNvGraphicFramePr>
              <a:graphicFrameLocks/>
            </p:cNvGraphicFramePr>
            <p:nvPr>
              <p:extLst>
                <p:ext uri="{D42A27DB-BD31-4B8C-83A1-F6EECF244321}">
                  <p14:modId xmlns:p14="http://schemas.microsoft.com/office/powerpoint/2010/main" val="1144507625"/>
                </p:ext>
              </p:extLst>
            </p:nvPr>
          </p:nvGraphicFramePr>
          <p:xfrm>
            <a:off x="4778668" y="1121048"/>
            <a:ext cx="4155481" cy="2163780"/>
          </p:xfrm>
          <a:graphic>
            <a:graphicData uri="http://schemas.openxmlformats.org/drawingml/2006/chart">
              <c:chart xmlns:c="http://schemas.openxmlformats.org/drawingml/2006/chart" xmlns:r="http://schemas.openxmlformats.org/officeDocument/2006/relationships" r:id="rId3"/>
            </a:graphicData>
          </a:graphic>
        </p:graphicFrame>
        <p:sp>
          <p:nvSpPr>
            <p:cNvPr id="24" name="角丸四角形 23"/>
            <p:cNvSpPr/>
            <p:nvPr/>
          </p:nvSpPr>
          <p:spPr>
            <a:xfrm>
              <a:off x="5571173" y="3021092"/>
              <a:ext cx="520802" cy="20559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35" name="角丸四角形 34"/>
            <p:cNvSpPr/>
            <p:nvPr/>
          </p:nvSpPr>
          <p:spPr>
            <a:xfrm>
              <a:off x="5363881" y="2604544"/>
              <a:ext cx="1443944" cy="264079"/>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dirty="0"/>
            </a:p>
          </p:txBody>
        </p:sp>
      </p:grpSp>
      <p:grpSp>
        <p:nvGrpSpPr>
          <p:cNvPr id="2" name="グループ化 1">
            <a:extLst>
              <a:ext uri="{FF2B5EF4-FFF2-40B4-BE49-F238E27FC236}">
                <a16:creationId xmlns:a16="http://schemas.microsoft.com/office/drawing/2014/main" id="{882C2044-844E-476F-B84D-3E2443D13DC1}"/>
              </a:ext>
            </a:extLst>
          </p:cNvPr>
          <p:cNvGrpSpPr/>
          <p:nvPr/>
        </p:nvGrpSpPr>
        <p:grpSpPr>
          <a:xfrm>
            <a:off x="4751042" y="3723914"/>
            <a:ext cx="4131408" cy="2618147"/>
            <a:chOff x="4751042" y="3808734"/>
            <a:chExt cx="4131408" cy="2241073"/>
          </a:xfrm>
        </p:grpSpPr>
        <p:graphicFrame>
          <p:nvGraphicFramePr>
            <p:cNvPr id="43" name="グラフ 42">
              <a:extLst>
                <a:ext uri="{FF2B5EF4-FFF2-40B4-BE49-F238E27FC236}">
                  <a16:creationId xmlns:a16="http://schemas.microsoft.com/office/drawing/2014/main" id="{A934E5A2-5153-4B31-BF14-3D897E4E5A08}"/>
                </a:ext>
              </a:extLst>
            </p:cNvPr>
            <p:cNvGraphicFramePr>
              <a:graphicFrameLocks/>
            </p:cNvGraphicFramePr>
            <p:nvPr>
              <p:extLst>
                <p:ext uri="{D42A27DB-BD31-4B8C-83A1-F6EECF244321}">
                  <p14:modId xmlns:p14="http://schemas.microsoft.com/office/powerpoint/2010/main" val="2249184515"/>
                </p:ext>
              </p:extLst>
            </p:nvPr>
          </p:nvGraphicFramePr>
          <p:xfrm>
            <a:off x="4751042" y="3808734"/>
            <a:ext cx="4131408" cy="2241073"/>
          </p:xfrm>
          <a:graphic>
            <a:graphicData uri="http://schemas.openxmlformats.org/drawingml/2006/chart">
              <c:chart xmlns:c="http://schemas.openxmlformats.org/drawingml/2006/chart" xmlns:r="http://schemas.openxmlformats.org/officeDocument/2006/relationships" r:id="rId4"/>
            </a:graphicData>
          </a:graphic>
        </p:graphicFrame>
        <p:sp>
          <p:nvSpPr>
            <p:cNvPr id="36" name="角丸四角形 35"/>
            <p:cNvSpPr/>
            <p:nvPr/>
          </p:nvSpPr>
          <p:spPr>
            <a:xfrm>
              <a:off x="6243094" y="4804535"/>
              <a:ext cx="2196753" cy="23105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dirty="0"/>
            </a:p>
          </p:txBody>
        </p:sp>
      </p:grpSp>
      <p:cxnSp>
        <p:nvCxnSpPr>
          <p:cNvPr id="23" name="直線コネクタ 22">
            <a:extLst>
              <a:ext uri="{FF2B5EF4-FFF2-40B4-BE49-F238E27FC236}">
                <a16:creationId xmlns:a16="http://schemas.microsoft.com/office/drawing/2014/main" id="{9DC8FFD9-875E-451F-ABB8-1D0ED1F288B1}"/>
              </a:ext>
            </a:extLst>
          </p:cNvPr>
          <p:cNvCxnSpPr>
            <a:cxnSpLocks/>
          </p:cNvCxnSpPr>
          <p:nvPr/>
        </p:nvCxnSpPr>
        <p:spPr>
          <a:xfrm>
            <a:off x="93225" y="3326230"/>
            <a:ext cx="894023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 name="角丸四角形 38">
            <a:extLst>
              <a:ext uri="{FF2B5EF4-FFF2-40B4-BE49-F238E27FC236}">
                <a16:creationId xmlns:a16="http://schemas.microsoft.com/office/drawing/2014/main" id="{9F1365CD-44D4-4B0D-8619-CE58BFEA098B}"/>
              </a:ext>
            </a:extLst>
          </p:cNvPr>
          <p:cNvSpPr/>
          <p:nvPr/>
        </p:nvSpPr>
        <p:spPr>
          <a:xfrm>
            <a:off x="7380312" y="2488155"/>
            <a:ext cx="1059535" cy="28291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graphicFrame>
        <p:nvGraphicFramePr>
          <p:cNvPr id="3" name="グラフ 2">
            <a:extLst>
              <a:ext uri="{FF2B5EF4-FFF2-40B4-BE49-F238E27FC236}">
                <a16:creationId xmlns:a16="http://schemas.microsoft.com/office/drawing/2014/main" id="{D25A4935-D8EA-4780-BFAA-3986BB12BD1A}"/>
              </a:ext>
            </a:extLst>
          </p:cNvPr>
          <p:cNvGraphicFramePr>
            <a:graphicFrameLocks/>
          </p:cNvGraphicFramePr>
          <p:nvPr>
            <p:extLst>
              <p:ext uri="{D42A27DB-BD31-4B8C-83A1-F6EECF244321}">
                <p14:modId xmlns:p14="http://schemas.microsoft.com/office/powerpoint/2010/main" val="753972860"/>
              </p:ext>
            </p:extLst>
          </p:nvPr>
        </p:nvGraphicFramePr>
        <p:xfrm>
          <a:off x="177736" y="752126"/>
          <a:ext cx="4412074" cy="2571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グラフ 3">
            <a:extLst>
              <a:ext uri="{FF2B5EF4-FFF2-40B4-BE49-F238E27FC236}">
                <a16:creationId xmlns:a16="http://schemas.microsoft.com/office/drawing/2014/main" id="{2220667E-1A6E-417D-BE96-3E6AE36743FE}"/>
              </a:ext>
            </a:extLst>
          </p:cNvPr>
          <p:cNvGraphicFramePr>
            <a:graphicFrameLocks/>
          </p:cNvGraphicFramePr>
          <p:nvPr>
            <p:extLst>
              <p:ext uri="{D42A27DB-BD31-4B8C-83A1-F6EECF244321}">
                <p14:modId xmlns:p14="http://schemas.microsoft.com/office/powerpoint/2010/main" val="780806140"/>
              </p:ext>
            </p:extLst>
          </p:nvPr>
        </p:nvGraphicFramePr>
        <p:xfrm>
          <a:off x="48397" y="3696144"/>
          <a:ext cx="4643022" cy="2645917"/>
        </p:xfrm>
        <a:graphic>
          <a:graphicData uri="http://schemas.openxmlformats.org/drawingml/2006/chart">
            <c:chart xmlns:c="http://schemas.openxmlformats.org/drawingml/2006/chart" xmlns:r="http://schemas.openxmlformats.org/officeDocument/2006/relationships" r:id="rId6"/>
          </a:graphicData>
        </a:graphic>
      </p:graphicFrame>
      <p:sp>
        <p:nvSpPr>
          <p:cNvPr id="37" name="角丸四角形 36"/>
          <p:cNvSpPr/>
          <p:nvPr/>
        </p:nvSpPr>
        <p:spPr>
          <a:xfrm>
            <a:off x="1888227" y="6062296"/>
            <a:ext cx="523533" cy="21268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31" name="角丸四角形 30"/>
          <p:cNvSpPr/>
          <p:nvPr/>
        </p:nvSpPr>
        <p:spPr>
          <a:xfrm>
            <a:off x="1691680" y="4887265"/>
            <a:ext cx="2664296" cy="26992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6" name="テキスト ボックス 25">
            <a:extLst>
              <a:ext uri="{FF2B5EF4-FFF2-40B4-BE49-F238E27FC236}">
                <a16:creationId xmlns:a16="http://schemas.microsoft.com/office/drawing/2014/main" id="{93773CFE-54F2-43E3-8B88-4A8EA78128CE}"/>
              </a:ext>
            </a:extLst>
          </p:cNvPr>
          <p:cNvSpPr txBox="1"/>
          <p:nvPr/>
        </p:nvSpPr>
        <p:spPr>
          <a:xfrm>
            <a:off x="7937475" y="1341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7" name="角丸四角形 23">
            <a:extLst>
              <a:ext uri="{FF2B5EF4-FFF2-40B4-BE49-F238E27FC236}">
                <a16:creationId xmlns:a16="http://schemas.microsoft.com/office/drawing/2014/main" id="{B3BB66E0-AACF-40A3-B20E-0168D893A0B1}"/>
              </a:ext>
            </a:extLst>
          </p:cNvPr>
          <p:cNvSpPr/>
          <p:nvPr/>
        </p:nvSpPr>
        <p:spPr>
          <a:xfrm>
            <a:off x="6704062" y="2937624"/>
            <a:ext cx="520802" cy="201915"/>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9" name="テキスト ボックス 1">
            <a:extLst>
              <a:ext uri="{FF2B5EF4-FFF2-40B4-BE49-F238E27FC236}">
                <a16:creationId xmlns:a16="http://schemas.microsoft.com/office/drawing/2014/main" id="{86FC2F33-2718-4C02-866E-F609AF3D27B2}"/>
              </a:ext>
            </a:extLst>
          </p:cNvPr>
          <p:cNvSpPr txBox="1"/>
          <p:nvPr/>
        </p:nvSpPr>
        <p:spPr>
          <a:xfrm>
            <a:off x="4751042" y="4280269"/>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(N=32239)</a:t>
            </a:r>
            <a:endParaRPr lang="ja-JP" altLang="en-US" sz="700" dirty="0">
              <a:solidFill>
                <a:schemeClr val="tx1">
                  <a:lumMod val="65000"/>
                  <a:lumOff val="35000"/>
                </a:schemeClr>
              </a:solidFill>
            </a:endParaRPr>
          </a:p>
        </p:txBody>
      </p:sp>
      <p:sp>
        <p:nvSpPr>
          <p:cNvPr id="30" name="テキスト ボックス 1">
            <a:extLst>
              <a:ext uri="{FF2B5EF4-FFF2-40B4-BE49-F238E27FC236}">
                <a16:creationId xmlns:a16="http://schemas.microsoft.com/office/drawing/2014/main" id="{86FC2F33-2718-4C02-866E-F609AF3D27B2}"/>
              </a:ext>
            </a:extLst>
          </p:cNvPr>
          <p:cNvSpPr txBox="1"/>
          <p:nvPr/>
        </p:nvSpPr>
        <p:spPr>
          <a:xfrm>
            <a:off x="4754941" y="4620479"/>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(N=5154)</a:t>
            </a:r>
            <a:endParaRPr lang="ja-JP" altLang="en-US" sz="700" dirty="0">
              <a:solidFill>
                <a:schemeClr val="tx1">
                  <a:lumMod val="65000"/>
                  <a:lumOff val="35000"/>
                </a:schemeClr>
              </a:solidFill>
            </a:endParaRPr>
          </a:p>
        </p:txBody>
      </p:sp>
      <p:sp>
        <p:nvSpPr>
          <p:cNvPr id="34" name="テキスト ボックス 1">
            <a:extLst>
              <a:ext uri="{FF2B5EF4-FFF2-40B4-BE49-F238E27FC236}">
                <a16:creationId xmlns:a16="http://schemas.microsoft.com/office/drawing/2014/main" id="{86FC2F33-2718-4C02-866E-F609AF3D27B2}"/>
              </a:ext>
            </a:extLst>
          </p:cNvPr>
          <p:cNvSpPr txBox="1"/>
          <p:nvPr/>
        </p:nvSpPr>
        <p:spPr>
          <a:xfrm>
            <a:off x="4751042" y="4987284"/>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(N=2549)</a:t>
            </a:r>
            <a:endParaRPr lang="ja-JP" altLang="en-US" sz="700" dirty="0">
              <a:solidFill>
                <a:schemeClr val="tx1">
                  <a:lumMod val="65000"/>
                  <a:lumOff val="35000"/>
                </a:schemeClr>
              </a:solidFill>
            </a:endParaRPr>
          </a:p>
        </p:txBody>
      </p:sp>
      <p:sp>
        <p:nvSpPr>
          <p:cNvPr id="39" name="テキスト ボックス 1">
            <a:extLst>
              <a:ext uri="{FF2B5EF4-FFF2-40B4-BE49-F238E27FC236}">
                <a16:creationId xmlns:a16="http://schemas.microsoft.com/office/drawing/2014/main" id="{86FC2F33-2718-4C02-866E-F609AF3D27B2}"/>
              </a:ext>
            </a:extLst>
          </p:cNvPr>
          <p:cNvSpPr txBox="1"/>
          <p:nvPr/>
        </p:nvSpPr>
        <p:spPr>
          <a:xfrm>
            <a:off x="4779282" y="5364650"/>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(N=479)</a:t>
            </a:r>
            <a:endParaRPr lang="ja-JP" altLang="en-US" sz="700" dirty="0">
              <a:solidFill>
                <a:schemeClr val="tx1">
                  <a:lumMod val="65000"/>
                  <a:lumOff val="35000"/>
                </a:schemeClr>
              </a:solidFill>
            </a:endParaRPr>
          </a:p>
        </p:txBody>
      </p:sp>
      <p:sp>
        <p:nvSpPr>
          <p:cNvPr id="40" name="テキスト ボックス 1">
            <a:extLst>
              <a:ext uri="{FF2B5EF4-FFF2-40B4-BE49-F238E27FC236}">
                <a16:creationId xmlns:a16="http://schemas.microsoft.com/office/drawing/2014/main" id="{86FC2F33-2718-4C02-866E-F609AF3D27B2}"/>
              </a:ext>
            </a:extLst>
          </p:cNvPr>
          <p:cNvSpPr txBox="1"/>
          <p:nvPr/>
        </p:nvSpPr>
        <p:spPr>
          <a:xfrm>
            <a:off x="4779282" y="5762746"/>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(N=138)</a:t>
            </a:r>
            <a:endParaRPr lang="ja-JP" altLang="en-US" sz="700" dirty="0">
              <a:solidFill>
                <a:schemeClr val="tx1">
                  <a:lumMod val="65000"/>
                  <a:lumOff val="35000"/>
                </a:schemeClr>
              </a:solidFill>
            </a:endParaRPr>
          </a:p>
        </p:txBody>
      </p:sp>
      <p:sp>
        <p:nvSpPr>
          <p:cNvPr id="38" name="角丸四角形 37"/>
          <p:cNvSpPr/>
          <p:nvPr/>
        </p:nvSpPr>
        <p:spPr>
          <a:xfrm>
            <a:off x="6292042" y="6025986"/>
            <a:ext cx="656769" cy="176717"/>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6" name="テキスト ボックス 5">
            <a:extLst>
              <a:ext uri="{FF2B5EF4-FFF2-40B4-BE49-F238E27FC236}">
                <a16:creationId xmlns:a16="http://schemas.microsoft.com/office/drawing/2014/main" id="{6DB8DCB8-8C3B-2AC9-DC67-D1F882D02148}"/>
              </a:ext>
            </a:extLst>
          </p:cNvPr>
          <p:cNvSpPr txBox="1"/>
          <p:nvPr/>
        </p:nvSpPr>
        <p:spPr>
          <a:xfrm>
            <a:off x="4735153" y="804613"/>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2944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505254" y="407902"/>
            <a:ext cx="4412075" cy="2634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における母子世帯の割合は約４割である。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98176" y="260654"/>
            <a:ext cx="8891473" cy="61001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25" name="正方形/長方形 24"/>
          <p:cNvSpPr/>
          <p:nvPr/>
        </p:nvSpPr>
        <p:spPr>
          <a:xfrm>
            <a:off x="185460" y="410877"/>
            <a:ext cx="4131408" cy="25630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の５割が母子世帯である。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4534710" y="3383043"/>
            <a:ext cx="4412075" cy="2892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◇母子世帯で等価可処分所得の中央値に満たない世帯の割合は約８割である。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186712" y="3392057"/>
            <a:ext cx="4118990" cy="2802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◇母子世帯の約８割が等価可処分所得の中央値に満たない。</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93225" y="99720"/>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5" name="スライド番号プレースホルダー 4"/>
          <p:cNvSpPr>
            <a:spLocks noGrp="1"/>
          </p:cNvSpPr>
          <p:nvPr>
            <p:ph type="sldNum" sz="quarter" idx="12"/>
          </p:nvPr>
        </p:nvSpPr>
        <p:spPr>
          <a:xfrm>
            <a:off x="6899863" y="6360755"/>
            <a:ext cx="2133600" cy="365125"/>
          </a:xfrm>
        </p:spPr>
        <p:txBody>
          <a:bodyPr/>
          <a:lstStyle/>
          <a:p>
            <a:r>
              <a:rPr lang="ja-JP" altLang="en-US" sz="1714" dirty="0">
                <a:solidFill>
                  <a:schemeClr val="tx1"/>
                </a:solidFill>
                <a:latin typeface="+mj-ea"/>
                <a:ea typeface="+mj-ea"/>
              </a:rPr>
              <a:t>８</a:t>
            </a:r>
          </a:p>
        </p:txBody>
      </p:sp>
      <p:graphicFrame>
        <p:nvGraphicFramePr>
          <p:cNvPr id="45" name="グラフ 44">
            <a:extLst>
              <a:ext uri="{FF2B5EF4-FFF2-40B4-BE49-F238E27FC236}">
                <a16:creationId xmlns:a16="http://schemas.microsoft.com/office/drawing/2014/main" id="{2736BE0E-7991-41F5-88FC-7EBE8B733BEE}"/>
              </a:ext>
            </a:extLst>
          </p:cNvPr>
          <p:cNvGraphicFramePr>
            <a:graphicFrameLocks/>
          </p:cNvGraphicFramePr>
          <p:nvPr>
            <p:extLst>
              <p:ext uri="{D42A27DB-BD31-4B8C-83A1-F6EECF244321}">
                <p14:modId xmlns:p14="http://schemas.microsoft.com/office/powerpoint/2010/main" val="4018041072"/>
              </p:ext>
            </p:extLst>
          </p:nvPr>
        </p:nvGraphicFramePr>
        <p:xfrm>
          <a:off x="4534710" y="3705897"/>
          <a:ext cx="4357770" cy="2610744"/>
        </p:xfrm>
        <a:graphic>
          <a:graphicData uri="http://schemas.openxmlformats.org/drawingml/2006/chart">
            <c:chart xmlns:c="http://schemas.openxmlformats.org/drawingml/2006/chart" xmlns:r="http://schemas.openxmlformats.org/officeDocument/2006/relationships" r:id="rId3"/>
          </a:graphicData>
        </a:graphic>
      </p:graphicFrame>
      <p:sp>
        <p:nvSpPr>
          <p:cNvPr id="39" name="角丸四角形 38"/>
          <p:cNvSpPr/>
          <p:nvPr/>
        </p:nvSpPr>
        <p:spPr>
          <a:xfrm>
            <a:off x="6149764" y="6009724"/>
            <a:ext cx="2004431" cy="25744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31" name="角丸四角形 30"/>
          <p:cNvSpPr/>
          <p:nvPr/>
        </p:nvSpPr>
        <p:spPr>
          <a:xfrm>
            <a:off x="5724128" y="4640482"/>
            <a:ext cx="2872053" cy="29754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grpSp>
        <p:nvGrpSpPr>
          <p:cNvPr id="3" name="グループ化 2">
            <a:extLst>
              <a:ext uri="{FF2B5EF4-FFF2-40B4-BE49-F238E27FC236}">
                <a16:creationId xmlns:a16="http://schemas.microsoft.com/office/drawing/2014/main" id="{C45C94A2-3314-4AA0-8DC4-FB5440AD2DEB}"/>
              </a:ext>
            </a:extLst>
          </p:cNvPr>
          <p:cNvGrpSpPr/>
          <p:nvPr/>
        </p:nvGrpSpPr>
        <p:grpSpPr>
          <a:xfrm>
            <a:off x="4584823" y="667180"/>
            <a:ext cx="4320480" cy="2677931"/>
            <a:chOff x="4572000" y="1153948"/>
            <a:chExt cx="4320480" cy="2195501"/>
          </a:xfrm>
        </p:grpSpPr>
        <p:graphicFrame>
          <p:nvGraphicFramePr>
            <p:cNvPr id="42" name="グラフ 41">
              <a:extLst>
                <a:ext uri="{FF2B5EF4-FFF2-40B4-BE49-F238E27FC236}">
                  <a16:creationId xmlns:a16="http://schemas.microsoft.com/office/drawing/2014/main" id="{19C732ED-778A-45B3-B8C2-60D3C11E1F17}"/>
                </a:ext>
              </a:extLst>
            </p:cNvPr>
            <p:cNvGraphicFramePr>
              <a:graphicFrameLocks/>
            </p:cNvGraphicFramePr>
            <p:nvPr>
              <p:extLst>
                <p:ext uri="{D42A27DB-BD31-4B8C-83A1-F6EECF244321}">
                  <p14:modId xmlns:p14="http://schemas.microsoft.com/office/powerpoint/2010/main" val="3161409852"/>
                </p:ext>
              </p:extLst>
            </p:nvPr>
          </p:nvGraphicFramePr>
          <p:xfrm>
            <a:off x="4572000" y="1153948"/>
            <a:ext cx="4320480" cy="2195501"/>
          </p:xfrm>
          <a:graphic>
            <a:graphicData uri="http://schemas.openxmlformats.org/drawingml/2006/chart">
              <c:chart xmlns:c="http://schemas.openxmlformats.org/drawingml/2006/chart" xmlns:r="http://schemas.openxmlformats.org/officeDocument/2006/relationships" r:id="rId4"/>
            </a:graphicData>
          </a:graphic>
        </p:graphicFrame>
        <p:sp>
          <p:nvSpPr>
            <p:cNvPr id="41" name="角丸四角形 40"/>
            <p:cNvSpPr/>
            <p:nvPr/>
          </p:nvSpPr>
          <p:spPr>
            <a:xfrm>
              <a:off x="7002497" y="2674867"/>
              <a:ext cx="1440160" cy="27143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46" name="角丸四角形 38">
              <a:extLst>
                <a:ext uri="{FF2B5EF4-FFF2-40B4-BE49-F238E27FC236}">
                  <a16:creationId xmlns:a16="http://schemas.microsoft.com/office/drawing/2014/main" id="{6C88274A-473D-4D55-8012-EDB28841CA42}"/>
                </a:ext>
              </a:extLst>
            </p:cNvPr>
            <p:cNvSpPr/>
            <p:nvPr/>
          </p:nvSpPr>
          <p:spPr>
            <a:xfrm>
              <a:off x="6099006" y="3083054"/>
              <a:ext cx="716317" cy="215967"/>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grpSp>
      <p:cxnSp>
        <p:nvCxnSpPr>
          <p:cNvPr id="23" name="直線コネクタ 22">
            <a:extLst>
              <a:ext uri="{FF2B5EF4-FFF2-40B4-BE49-F238E27FC236}">
                <a16:creationId xmlns:a16="http://schemas.microsoft.com/office/drawing/2014/main" id="{D34CFC72-B21C-42EF-B1DB-3DAD7BE10637}"/>
              </a:ext>
            </a:extLst>
          </p:cNvPr>
          <p:cNvCxnSpPr>
            <a:cxnSpLocks/>
          </p:cNvCxnSpPr>
          <p:nvPr/>
        </p:nvCxnSpPr>
        <p:spPr>
          <a:xfrm>
            <a:off x="93225" y="3349449"/>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7" name="グラフ 6">
            <a:extLst>
              <a:ext uri="{FF2B5EF4-FFF2-40B4-BE49-F238E27FC236}">
                <a16:creationId xmlns:a16="http://schemas.microsoft.com/office/drawing/2014/main" id="{BC51AB43-3E5C-44B0-8DD0-E8FA391B4BB7}"/>
              </a:ext>
            </a:extLst>
          </p:cNvPr>
          <p:cNvGraphicFramePr>
            <a:graphicFrameLocks/>
          </p:cNvGraphicFramePr>
          <p:nvPr>
            <p:extLst>
              <p:ext uri="{D42A27DB-BD31-4B8C-83A1-F6EECF244321}">
                <p14:modId xmlns:p14="http://schemas.microsoft.com/office/powerpoint/2010/main" val="3790392363"/>
              </p:ext>
            </p:extLst>
          </p:nvPr>
        </p:nvGraphicFramePr>
        <p:xfrm>
          <a:off x="86150" y="728979"/>
          <a:ext cx="4350442" cy="2660247"/>
        </p:xfrm>
        <a:graphic>
          <a:graphicData uri="http://schemas.openxmlformats.org/drawingml/2006/chart">
            <c:chart xmlns:c="http://schemas.openxmlformats.org/drawingml/2006/chart" xmlns:r="http://schemas.openxmlformats.org/officeDocument/2006/relationships" r:id="rId5"/>
          </a:graphicData>
        </a:graphic>
      </p:graphicFrame>
      <p:sp>
        <p:nvSpPr>
          <p:cNvPr id="8" name="角丸四角形 40">
            <a:extLst>
              <a:ext uri="{FF2B5EF4-FFF2-40B4-BE49-F238E27FC236}">
                <a16:creationId xmlns:a16="http://schemas.microsoft.com/office/drawing/2014/main" id="{6BB99B2B-6AD0-B0F0-3B80-5E236A33CD29}"/>
              </a:ext>
            </a:extLst>
          </p:cNvPr>
          <p:cNvSpPr/>
          <p:nvPr/>
        </p:nvSpPr>
        <p:spPr>
          <a:xfrm>
            <a:off x="2246207" y="2539896"/>
            <a:ext cx="1818563" cy="414435"/>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9" name="角丸四角形 38">
            <a:extLst>
              <a:ext uri="{FF2B5EF4-FFF2-40B4-BE49-F238E27FC236}">
                <a16:creationId xmlns:a16="http://schemas.microsoft.com/office/drawing/2014/main" id="{EA68577C-5AEB-278A-EBB1-CE0A5F5455D9}"/>
              </a:ext>
            </a:extLst>
          </p:cNvPr>
          <p:cNvSpPr/>
          <p:nvPr/>
        </p:nvSpPr>
        <p:spPr>
          <a:xfrm>
            <a:off x="1625182" y="3042833"/>
            <a:ext cx="716317" cy="27654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graphicFrame>
        <p:nvGraphicFramePr>
          <p:cNvPr id="10" name="グラフ 9">
            <a:extLst>
              <a:ext uri="{FF2B5EF4-FFF2-40B4-BE49-F238E27FC236}">
                <a16:creationId xmlns:a16="http://schemas.microsoft.com/office/drawing/2014/main" id="{95DC71C9-7253-4FD2-9DFB-7B6788D22AEA}"/>
              </a:ext>
            </a:extLst>
          </p:cNvPr>
          <p:cNvGraphicFramePr>
            <a:graphicFrameLocks/>
          </p:cNvGraphicFramePr>
          <p:nvPr>
            <p:extLst>
              <p:ext uri="{D42A27DB-BD31-4B8C-83A1-F6EECF244321}">
                <p14:modId xmlns:p14="http://schemas.microsoft.com/office/powerpoint/2010/main" val="3889085026"/>
              </p:ext>
            </p:extLst>
          </p:nvPr>
        </p:nvGraphicFramePr>
        <p:xfrm>
          <a:off x="93225" y="3653169"/>
          <a:ext cx="4412075" cy="2756701"/>
        </p:xfrm>
        <a:graphic>
          <a:graphicData uri="http://schemas.openxmlformats.org/drawingml/2006/chart">
            <c:chart xmlns:c="http://schemas.openxmlformats.org/drawingml/2006/chart" xmlns:r="http://schemas.openxmlformats.org/officeDocument/2006/relationships" r:id="rId6"/>
          </a:graphicData>
        </a:graphic>
      </p:graphicFrame>
      <p:sp>
        <p:nvSpPr>
          <p:cNvPr id="14" name="角丸四角形 38">
            <a:extLst>
              <a:ext uri="{FF2B5EF4-FFF2-40B4-BE49-F238E27FC236}">
                <a16:creationId xmlns:a16="http://schemas.microsoft.com/office/drawing/2014/main" id="{BAF63C9F-6C59-10C0-9AD2-C73C855BD38E}"/>
              </a:ext>
            </a:extLst>
          </p:cNvPr>
          <p:cNvSpPr/>
          <p:nvPr/>
        </p:nvSpPr>
        <p:spPr>
          <a:xfrm>
            <a:off x="1756089" y="6078984"/>
            <a:ext cx="2004431" cy="25744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4" name="テキスト ボックス 1">
            <a:extLst>
              <a:ext uri="{FF2B5EF4-FFF2-40B4-BE49-F238E27FC236}">
                <a16:creationId xmlns:a16="http://schemas.microsoft.com/office/drawing/2014/main" id="{425AC16E-33EF-4A73-B5C3-2A288CEB3FF2}"/>
              </a:ext>
            </a:extLst>
          </p:cNvPr>
          <p:cNvSpPr txBox="1"/>
          <p:nvPr/>
        </p:nvSpPr>
        <p:spPr>
          <a:xfrm>
            <a:off x="4644008" y="1268760"/>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(N=16316)</a:t>
            </a:r>
            <a:endParaRPr lang="ja-JP" altLang="en-US" sz="700" dirty="0">
              <a:solidFill>
                <a:schemeClr val="tx1">
                  <a:lumMod val="65000"/>
                  <a:lumOff val="35000"/>
                </a:schemeClr>
              </a:solidFill>
            </a:endParaRPr>
          </a:p>
        </p:txBody>
      </p:sp>
      <p:sp>
        <p:nvSpPr>
          <p:cNvPr id="26" name="テキスト ボックス 25">
            <a:extLst>
              <a:ext uri="{FF2B5EF4-FFF2-40B4-BE49-F238E27FC236}">
                <a16:creationId xmlns:a16="http://schemas.microsoft.com/office/drawing/2014/main" id="{1CA412A2-0DDF-4225-A0ED-5DAAC6B71FC5}"/>
              </a:ext>
            </a:extLst>
          </p:cNvPr>
          <p:cNvSpPr txBox="1"/>
          <p:nvPr/>
        </p:nvSpPr>
        <p:spPr>
          <a:xfrm>
            <a:off x="7957675" y="917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 name="テキスト ボックス 1">
            <a:extLst>
              <a:ext uri="{FF2B5EF4-FFF2-40B4-BE49-F238E27FC236}">
                <a16:creationId xmlns:a16="http://schemas.microsoft.com/office/drawing/2014/main" id="{7D928BDA-95B8-47EC-002A-B344835B87F4}"/>
              </a:ext>
            </a:extLst>
          </p:cNvPr>
          <p:cNvSpPr txBox="1"/>
          <p:nvPr/>
        </p:nvSpPr>
        <p:spPr>
          <a:xfrm>
            <a:off x="4515558" y="726332"/>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2A141E1C-866D-A186-2366-12D8AB3CD51C}"/>
              </a:ext>
            </a:extLst>
          </p:cNvPr>
          <p:cNvSpPr txBox="1"/>
          <p:nvPr/>
        </p:nvSpPr>
        <p:spPr>
          <a:xfrm>
            <a:off x="167146" y="705003"/>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293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9B51DE8-020C-488E-9989-ED8B89F8B5C2}"/>
              </a:ext>
            </a:extLst>
          </p:cNvPr>
          <p:cNvSpPr/>
          <p:nvPr/>
        </p:nvSpPr>
        <p:spPr>
          <a:xfrm>
            <a:off x="98176" y="136524"/>
            <a:ext cx="8891473" cy="64429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5" name="テキスト ボックス 4">
            <a:extLst>
              <a:ext uri="{FF2B5EF4-FFF2-40B4-BE49-F238E27FC236}">
                <a16:creationId xmlns:a16="http://schemas.microsoft.com/office/drawing/2014/main" id="{3454BBD8-1888-4E47-9A3B-492ACE0E1B9B}"/>
              </a:ext>
            </a:extLst>
          </p:cNvPr>
          <p:cNvSpPr txBox="1"/>
          <p:nvPr/>
        </p:nvSpPr>
        <p:spPr>
          <a:xfrm>
            <a:off x="98176" y="136524"/>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7" name="正方形/長方形 6">
            <a:extLst>
              <a:ext uri="{FF2B5EF4-FFF2-40B4-BE49-F238E27FC236}">
                <a16:creationId xmlns:a16="http://schemas.microsoft.com/office/drawing/2014/main" id="{AEE96342-2019-4E91-9559-4454C834D2A0}"/>
              </a:ext>
            </a:extLst>
          </p:cNvPr>
          <p:cNvSpPr/>
          <p:nvPr/>
        </p:nvSpPr>
        <p:spPr>
          <a:xfrm>
            <a:off x="135288" y="456694"/>
            <a:ext cx="4365779" cy="2204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の世帯で、生活保護制度を利用したことがない世帯は約５割である。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8" name="グラフ 7">
            <a:extLst>
              <a:ext uri="{FF2B5EF4-FFF2-40B4-BE49-F238E27FC236}">
                <a16:creationId xmlns:a16="http://schemas.microsoft.com/office/drawing/2014/main" id="{4681EBF7-5E5B-4B4C-924E-1E4A1E154622}"/>
              </a:ext>
            </a:extLst>
          </p:cNvPr>
          <p:cNvGraphicFramePr>
            <a:graphicFrameLocks/>
          </p:cNvGraphicFramePr>
          <p:nvPr>
            <p:extLst>
              <p:ext uri="{D42A27DB-BD31-4B8C-83A1-F6EECF244321}">
                <p14:modId xmlns:p14="http://schemas.microsoft.com/office/powerpoint/2010/main" val="3291926675"/>
              </p:ext>
            </p:extLst>
          </p:nvPr>
        </p:nvGraphicFramePr>
        <p:xfrm>
          <a:off x="4571999" y="659577"/>
          <a:ext cx="4307180" cy="2620315"/>
        </p:xfrm>
        <a:graphic>
          <a:graphicData uri="http://schemas.openxmlformats.org/drawingml/2006/chart">
            <c:chart xmlns:c="http://schemas.openxmlformats.org/drawingml/2006/chart" xmlns:r="http://schemas.openxmlformats.org/officeDocument/2006/relationships" r:id="rId2"/>
          </a:graphicData>
        </a:graphic>
      </p:graphicFrame>
      <p:sp>
        <p:nvSpPr>
          <p:cNvPr id="12" name="角丸四角形 35">
            <a:extLst>
              <a:ext uri="{FF2B5EF4-FFF2-40B4-BE49-F238E27FC236}">
                <a16:creationId xmlns:a16="http://schemas.microsoft.com/office/drawing/2014/main" id="{3B75718E-FCB4-4C56-8A97-6454BB89B595}"/>
              </a:ext>
            </a:extLst>
          </p:cNvPr>
          <p:cNvSpPr/>
          <p:nvPr/>
        </p:nvSpPr>
        <p:spPr>
          <a:xfrm>
            <a:off x="5504444" y="2041560"/>
            <a:ext cx="2595947" cy="296149"/>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graphicFrame>
        <p:nvGraphicFramePr>
          <p:cNvPr id="13" name="グラフ 12">
            <a:extLst>
              <a:ext uri="{FF2B5EF4-FFF2-40B4-BE49-F238E27FC236}">
                <a16:creationId xmlns:a16="http://schemas.microsoft.com/office/drawing/2014/main" id="{A3BE550A-2D42-4184-BDDF-CA8D1C1559D9}"/>
              </a:ext>
            </a:extLst>
          </p:cNvPr>
          <p:cNvGraphicFramePr>
            <a:graphicFrameLocks/>
          </p:cNvGraphicFramePr>
          <p:nvPr>
            <p:extLst>
              <p:ext uri="{D42A27DB-BD31-4B8C-83A1-F6EECF244321}">
                <p14:modId xmlns:p14="http://schemas.microsoft.com/office/powerpoint/2010/main" val="3894948424"/>
              </p:ext>
            </p:extLst>
          </p:nvPr>
        </p:nvGraphicFramePr>
        <p:xfrm>
          <a:off x="210365" y="685377"/>
          <a:ext cx="4290702" cy="2622938"/>
        </p:xfrm>
        <a:graphic>
          <a:graphicData uri="http://schemas.openxmlformats.org/drawingml/2006/chart">
            <c:chart xmlns:c="http://schemas.openxmlformats.org/drawingml/2006/chart" xmlns:r="http://schemas.openxmlformats.org/officeDocument/2006/relationships" r:id="rId3"/>
          </a:graphicData>
        </a:graphic>
      </p:graphicFrame>
      <p:sp>
        <p:nvSpPr>
          <p:cNvPr id="10" name="角丸四角形 35">
            <a:extLst>
              <a:ext uri="{FF2B5EF4-FFF2-40B4-BE49-F238E27FC236}">
                <a16:creationId xmlns:a16="http://schemas.microsoft.com/office/drawing/2014/main" id="{0EAC94D8-3117-438D-B5F4-68D28FBDF492}"/>
              </a:ext>
            </a:extLst>
          </p:cNvPr>
          <p:cNvSpPr/>
          <p:nvPr/>
        </p:nvSpPr>
        <p:spPr>
          <a:xfrm>
            <a:off x="5598795" y="2771749"/>
            <a:ext cx="989429" cy="17974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11" name="角丸四角形 35">
            <a:extLst>
              <a:ext uri="{FF2B5EF4-FFF2-40B4-BE49-F238E27FC236}">
                <a16:creationId xmlns:a16="http://schemas.microsoft.com/office/drawing/2014/main" id="{44ECF8C1-26B2-4A55-8CFF-C2E6180B5E25}"/>
              </a:ext>
            </a:extLst>
          </p:cNvPr>
          <p:cNvSpPr/>
          <p:nvPr/>
        </p:nvSpPr>
        <p:spPr>
          <a:xfrm>
            <a:off x="1187624" y="2062826"/>
            <a:ext cx="1872208" cy="263265"/>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14" name="正方形/長方形 13">
            <a:extLst>
              <a:ext uri="{FF2B5EF4-FFF2-40B4-BE49-F238E27FC236}">
                <a16:creationId xmlns:a16="http://schemas.microsoft.com/office/drawing/2014/main" id="{BF255F48-DDAC-4103-A538-3452D632B061}"/>
              </a:ext>
            </a:extLst>
          </p:cNvPr>
          <p:cNvSpPr/>
          <p:nvPr/>
        </p:nvSpPr>
        <p:spPr>
          <a:xfrm>
            <a:off x="4642935" y="3179345"/>
            <a:ext cx="4268608" cy="29002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◇府営住宅や市営住宅等の世帯で、「赤字である」と回答した割合は約４割であり、「貯蓄できている」割合は約１割である。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5" name="直線コネクタ 14">
            <a:extLst>
              <a:ext uri="{FF2B5EF4-FFF2-40B4-BE49-F238E27FC236}">
                <a16:creationId xmlns:a16="http://schemas.microsoft.com/office/drawing/2014/main" id="{7F5F4732-EDE5-4212-945F-FFB26709314D}"/>
              </a:ext>
            </a:extLst>
          </p:cNvPr>
          <p:cNvCxnSpPr>
            <a:cxnSpLocks/>
          </p:cNvCxnSpPr>
          <p:nvPr/>
        </p:nvCxnSpPr>
        <p:spPr>
          <a:xfrm>
            <a:off x="84735" y="3140968"/>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16" name="グラフ 15">
            <a:extLst>
              <a:ext uri="{FF2B5EF4-FFF2-40B4-BE49-F238E27FC236}">
                <a16:creationId xmlns:a16="http://schemas.microsoft.com/office/drawing/2014/main" id="{9ACC6B85-5B27-4A02-AD34-105206FC7F4A}"/>
              </a:ext>
            </a:extLst>
          </p:cNvPr>
          <p:cNvGraphicFramePr>
            <a:graphicFrameLocks/>
          </p:cNvGraphicFramePr>
          <p:nvPr>
            <p:extLst>
              <p:ext uri="{D42A27DB-BD31-4B8C-83A1-F6EECF244321}">
                <p14:modId xmlns:p14="http://schemas.microsoft.com/office/powerpoint/2010/main" val="1323650503"/>
              </p:ext>
            </p:extLst>
          </p:nvPr>
        </p:nvGraphicFramePr>
        <p:xfrm>
          <a:off x="93224" y="3519919"/>
          <a:ext cx="4478775" cy="3108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17FE26E7-27DB-4404-B020-8481B6581000}"/>
              </a:ext>
            </a:extLst>
          </p:cNvPr>
          <p:cNvGraphicFramePr>
            <a:graphicFrameLocks/>
          </p:cNvGraphicFramePr>
          <p:nvPr>
            <p:extLst>
              <p:ext uri="{D42A27DB-BD31-4B8C-83A1-F6EECF244321}">
                <p14:modId xmlns:p14="http://schemas.microsoft.com/office/powerpoint/2010/main" val="1072384917"/>
              </p:ext>
            </p:extLst>
          </p:nvPr>
        </p:nvGraphicFramePr>
        <p:xfrm>
          <a:off x="4388645" y="3547729"/>
          <a:ext cx="4603480" cy="3031723"/>
        </p:xfrm>
        <a:graphic>
          <a:graphicData uri="http://schemas.openxmlformats.org/drawingml/2006/chart">
            <c:chart xmlns:c="http://schemas.openxmlformats.org/drawingml/2006/chart" xmlns:r="http://schemas.openxmlformats.org/officeDocument/2006/relationships" r:id="rId5"/>
          </a:graphicData>
        </a:graphic>
      </p:graphicFrame>
      <p:sp>
        <p:nvSpPr>
          <p:cNvPr id="18" name="角丸四角形 35">
            <a:extLst>
              <a:ext uri="{FF2B5EF4-FFF2-40B4-BE49-F238E27FC236}">
                <a16:creationId xmlns:a16="http://schemas.microsoft.com/office/drawing/2014/main" id="{AB009E23-2DCB-469B-A697-2B2736295153}"/>
              </a:ext>
            </a:extLst>
          </p:cNvPr>
          <p:cNvSpPr/>
          <p:nvPr/>
        </p:nvSpPr>
        <p:spPr>
          <a:xfrm>
            <a:off x="1912656" y="4267062"/>
            <a:ext cx="1008112" cy="27078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19" name="角丸四角形 35">
            <a:extLst>
              <a:ext uri="{FF2B5EF4-FFF2-40B4-BE49-F238E27FC236}">
                <a16:creationId xmlns:a16="http://schemas.microsoft.com/office/drawing/2014/main" id="{51458EE8-59D4-4790-9949-32758AE34922}"/>
              </a:ext>
            </a:extLst>
          </p:cNvPr>
          <p:cNvSpPr/>
          <p:nvPr/>
        </p:nvSpPr>
        <p:spPr>
          <a:xfrm>
            <a:off x="6302518" y="4267062"/>
            <a:ext cx="1077793" cy="27078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0" name="角丸四角形 35">
            <a:extLst>
              <a:ext uri="{FF2B5EF4-FFF2-40B4-BE49-F238E27FC236}">
                <a16:creationId xmlns:a16="http://schemas.microsoft.com/office/drawing/2014/main" id="{D85515FD-58F2-487C-BCA8-9C2B2D6298EB}"/>
              </a:ext>
            </a:extLst>
          </p:cNvPr>
          <p:cNvSpPr/>
          <p:nvPr/>
        </p:nvSpPr>
        <p:spPr>
          <a:xfrm>
            <a:off x="6588224" y="5949821"/>
            <a:ext cx="720080" cy="19559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1" name="テキスト ボックス 1">
            <a:extLst>
              <a:ext uri="{FF2B5EF4-FFF2-40B4-BE49-F238E27FC236}">
                <a16:creationId xmlns:a16="http://schemas.microsoft.com/office/drawing/2014/main" id="{A499043C-A21F-433F-8FD2-995526987DE6}"/>
              </a:ext>
            </a:extLst>
          </p:cNvPr>
          <p:cNvSpPr txBox="1"/>
          <p:nvPr/>
        </p:nvSpPr>
        <p:spPr>
          <a:xfrm>
            <a:off x="197064" y="717149"/>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1000" dirty="0"/>
          </a:p>
        </p:txBody>
      </p:sp>
      <p:sp>
        <p:nvSpPr>
          <p:cNvPr id="23" name="テキスト ボックス 1">
            <a:extLst>
              <a:ext uri="{FF2B5EF4-FFF2-40B4-BE49-F238E27FC236}">
                <a16:creationId xmlns:a16="http://schemas.microsoft.com/office/drawing/2014/main" id="{A499043C-A21F-433F-8FD2-995526987DE6}"/>
              </a:ext>
            </a:extLst>
          </p:cNvPr>
          <p:cNvSpPr txBox="1"/>
          <p:nvPr/>
        </p:nvSpPr>
        <p:spPr>
          <a:xfrm>
            <a:off x="4513884" y="727690"/>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R5</a:t>
            </a:r>
            <a:endParaRPr kumimoji="1" lang="ja-JP" altLang="en-US" sz="1000" dirty="0"/>
          </a:p>
        </p:txBody>
      </p:sp>
      <p:sp>
        <p:nvSpPr>
          <p:cNvPr id="25" name="スライド番号プレースホルダー 2">
            <a:extLst>
              <a:ext uri="{FF2B5EF4-FFF2-40B4-BE49-F238E27FC236}">
                <a16:creationId xmlns:a16="http://schemas.microsoft.com/office/drawing/2014/main" id="{F4812D93-8514-4229-A3BD-63F0C4E2CD6F}"/>
              </a:ext>
            </a:extLst>
          </p:cNvPr>
          <p:cNvSpPr>
            <a:spLocks noGrp="1"/>
          </p:cNvSpPr>
          <p:nvPr>
            <p:ph type="sldNum" sz="quarter" idx="12"/>
          </p:nvPr>
        </p:nvSpPr>
        <p:spPr>
          <a:xfrm>
            <a:off x="6856768" y="6492875"/>
            <a:ext cx="2133600" cy="365125"/>
          </a:xfrm>
        </p:spPr>
        <p:txBody>
          <a:bodyPr/>
          <a:lstStyle/>
          <a:p>
            <a:pPr defTabSz="914418"/>
            <a:r>
              <a:rPr lang="ja-JP" altLang="en-US" sz="1714" dirty="0">
                <a:solidFill>
                  <a:prstClr val="black"/>
                </a:solidFill>
                <a:latin typeface="Calibri"/>
                <a:ea typeface="ＭＳ Ｐゴシック" panose="020B0600070205080204" pitchFamily="50" charset="-128"/>
              </a:rPr>
              <a:t>９</a:t>
            </a:r>
          </a:p>
        </p:txBody>
      </p:sp>
      <p:sp>
        <p:nvSpPr>
          <p:cNvPr id="26" name="テキスト ボックス 25">
            <a:extLst>
              <a:ext uri="{FF2B5EF4-FFF2-40B4-BE49-F238E27FC236}">
                <a16:creationId xmlns:a16="http://schemas.microsoft.com/office/drawing/2014/main" id="{5C554B6D-C8A4-4D70-83B5-C6D792A9D2FD}"/>
              </a:ext>
            </a:extLst>
          </p:cNvPr>
          <p:cNvSpPr txBox="1"/>
          <p:nvPr/>
        </p:nvSpPr>
        <p:spPr>
          <a:xfrm>
            <a:off x="7937159" y="133769"/>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 name="正方形/長方形 1">
            <a:extLst>
              <a:ext uri="{FF2B5EF4-FFF2-40B4-BE49-F238E27FC236}">
                <a16:creationId xmlns:a16="http://schemas.microsoft.com/office/drawing/2014/main" id="{CC912B9E-2461-542B-AAB7-47403FFCDF0A}"/>
              </a:ext>
            </a:extLst>
          </p:cNvPr>
          <p:cNvSpPr/>
          <p:nvPr/>
        </p:nvSpPr>
        <p:spPr>
          <a:xfrm>
            <a:off x="4623519" y="455330"/>
            <a:ext cx="4313775" cy="2232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の世帯で、生活保護制度を</a:t>
            </a:r>
            <a:r>
              <a:rPr lang="ja-JP" altLang="en-US" sz="900">
                <a:solidFill>
                  <a:schemeClr val="tx1"/>
                </a:solidFill>
                <a:latin typeface="HG丸ｺﾞｼｯｸM-PRO" panose="020F0600000000000000" pitchFamily="50" charset="-128"/>
                <a:ea typeface="HG丸ｺﾞｼｯｸM-PRO" panose="020F0600000000000000" pitchFamily="50" charset="-128"/>
              </a:rPr>
              <a:t>利用したことがない世帯</a:t>
            </a:r>
            <a:r>
              <a:rPr lang="ja-JP" altLang="en-US" sz="900" dirty="0">
                <a:solidFill>
                  <a:schemeClr val="tx1"/>
                </a:solidFill>
                <a:latin typeface="HG丸ｺﾞｼｯｸM-PRO" panose="020F0600000000000000" pitchFamily="50" charset="-128"/>
                <a:ea typeface="HG丸ｺﾞｼｯｸM-PRO" panose="020F0600000000000000" pitchFamily="50" charset="-128"/>
              </a:rPr>
              <a:t>は約８割である。</a:t>
            </a:r>
          </a:p>
        </p:txBody>
      </p:sp>
      <p:sp>
        <p:nvSpPr>
          <p:cNvPr id="22" name="正方形/長方形 21">
            <a:extLst>
              <a:ext uri="{FF2B5EF4-FFF2-40B4-BE49-F238E27FC236}">
                <a16:creationId xmlns:a16="http://schemas.microsoft.com/office/drawing/2014/main" id="{2E72F1B0-86D5-450D-8C08-BDF5C6285EDD}"/>
              </a:ext>
            </a:extLst>
          </p:cNvPr>
          <p:cNvSpPr/>
          <p:nvPr/>
        </p:nvSpPr>
        <p:spPr>
          <a:xfrm>
            <a:off x="192921" y="3179345"/>
            <a:ext cx="4268608" cy="29002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◇府営住宅や市営住宅等の世帯で、「赤字である」と回答した割合は約４割である。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2075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5500</Words>
  <Application>Microsoft Office PowerPoint</Application>
  <PresentationFormat>画面に合わせる (4:3)</PresentationFormat>
  <Paragraphs>1332</Paragraphs>
  <Slides>36</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36</vt:i4>
      </vt:variant>
    </vt:vector>
  </HeadingPairs>
  <TitlesOfParts>
    <vt:vector size="44" baseType="lpstr">
      <vt:lpstr>HG丸ｺﾞｼｯｸM-PRO</vt:lpstr>
      <vt:lpstr>ＭＳ Ｐゴシック</vt:lpstr>
      <vt:lpstr>ＭＳ ゴシック</vt:lpstr>
      <vt:lpstr>游明朝</vt:lpstr>
      <vt:lpstr>Arial</vt:lpstr>
      <vt:lpstr>Calibri</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４．子どものつながり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５．親への相談支援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６．居場所の利用状況</vt:lpstr>
      <vt:lpstr>PowerPoint プレゼンテーション</vt:lpstr>
      <vt:lpstr>PowerPoint プレゼンテーション</vt:lpstr>
      <vt:lpstr>７．お世話の状況</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2024-08-29T07:19:17Z</dcterms:created>
  <dcterms:modified xsi:type="dcterms:W3CDTF">2024-08-29T07:19:21Z</dcterms:modified>
</cp:coreProperties>
</file>