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5.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6.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7.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8.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9.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0.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1.xml" ContentType="application/vnd.openxmlformats-officedocument.drawingml.chartshapes+xml"/>
  <Override PartName="/ppt/notesSlides/notesSlide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2.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3.xml" ContentType="application/vnd.openxmlformats-officedocument.drawingml.chartshape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4.xml" ContentType="application/vnd.openxmlformats-officedocument.drawingml.chartshapes+xml"/>
  <Override PartName="/ppt/notesSlides/notesSlide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5.xml" ContentType="application/vnd.openxmlformats-officedocument.drawingml.chartshape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16.xml" ContentType="application/vnd.openxmlformats-officedocument.drawingml.chartshape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7.xml" ContentType="application/vnd.openxmlformats-officedocument.drawingml.chartshapes+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8.xml" ContentType="application/vnd.openxmlformats-officedocument.drawingml.chartshapes+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19.xml" ContentType="application/vnd.openxmlformats-officedocument.drawingml.chartshapes+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20.xml" ContentType="application/vnd.openxmlformats-officedocument.drawingml.chartshapes+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21.xml" ContentType="application/vnd.openxmlformats-officedocument.drawingml.chartshapes+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22.xml" ContentType="application/vnd.openxmlformats-officedocument.drawingml.chartshapes+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drawings/drawing23.xml" ContentType="application/vnd.openxmlformats-officedocument.drawingml.chartshapes+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drawings/drawing24.xml" ContentType="application/vnd.openxmlformats-officedocument.drawingml.chartshapes+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drawings/drawing25.xml" ContentType="application/vnd.openxmlformats-officedocument.drawingml.chartshapes+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drawings/drawing26.xml" ContentType="application/vnd.openxmlformats-officedocument.drawingml.chartshapes+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drawings/drawing27.xml" ContentType="application/vnd.openxmlformats-officedocument.drawingml.chartshapes+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drawings/drawing28.xml" ContentType="application/vnd.openxmlformats-officedocument.drawingml.chartshapes+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drawings/drawing29.xml" ContentType="application/vnd.openxmlformats-officedocument.drawingml.chartshapes+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drawings/drawing30.xml" ContentType="application/vnd.openxmlformats-officedocument.drawingml.chartshapes+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drawings/drawing31.xml" ContentType="application/vnd.openxmlformats-officedocument.drawingml.chartshapes+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drawings/drawing32.xml" ContentType="application/vnd.openxmlformats-officedocument.drawingml.chartshapes+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drawings/drawing33.xml" ContentType="application/vnd.openxmlformats-officedocument.drawingml.chartshapes+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drawings/drawing34.xml" ContentType="application/vnd.openxmlformats-officedocument.drawingml.chartshapes+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drawings/drawing35.xml" ContentType="application/vnd.openxmlformats-officedocument.drawingml.chartshapes+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drawings/drawing36.xml" ContentType="application/vnd.openxmlformats-officedocument.drawingml.chartshapes+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drawings/drawing37.xml" ContentType="application/vnd.openxmlformats-officedocument.drawingml.chartshapes+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drawings/drawing38.xml" ContentType="application/vnd.openxmlformats-officedocument.drawingml.chartshapes+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drawings/drawing39.xml" ContentType="application/vnd.openxmlformats-officedocument.drawingml.chartshapes+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drawings/drawing40.xml" ContentType="application/vnd.openxmlformats-officedocument.drawingml.chartshapes+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drawings/drawing41.xml" ContentType="application/vnd.openxmlformats-officedocument.drawingml.chartshapes+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drawings/drawing42.xml" ContentType="application/vnd.openxmlformats-officedocument.drawingml.chartshapes+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drawings/drawing43.xml" ContentType="application/vnd.openxmlformats-officedocument.drawingml.chartshapes+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drawings/drawing44.xml" ContentType="application/vnd.openxmlformats-officedocument.drawingml.chartshapes+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drawings/drawing45.xml" ContentType="application/vnd.openxmlformats-officedocument.drawingml.chartshapes+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1.xml" ContentType="application/vnd.openxmlformats-officedocument.themeOverride+xml"/>
  <Override PartName="/ppt/drawings/drawing46.xml" ContentType="application/vnd.openxmlformats-officedocument.drawingml.chartshapes+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drawings/drawing47.xml" ContentType="application/vnd.openxmlformats-officedocument.drawingml.chartshapes+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drawings/drawing48.xml" ContentType="application/vnd.openxmlformats-officedocument.drawingml.chartshapes+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drawings/drawing49.xml" ContentType="application/vnd.openxmlformats-officedocument.drawingml.chartshapes+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drawings/drawing50.xml" ContentType="application/vnd.openxmlformats-officedocument.drawingml.chartshapes+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drawings/drawing51.xml" ContentType="application/vnd.openxmlformats-officedocument.drawingml.chartshapes+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drawings/drawing52.xml" ContentType="application/vnd.openxmlformats-officedocument.drawingml.chartshapes+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drawings/drawing53.xml" ContentType="application/vnd.openxmlformats-officedocument.drawingml.chartshapes+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drawings/drawing54.xml" ContentType="application/vnd.openxmlformats-officedocument.drawingml.chartshapes+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drawings/drawing55.xml" ContentType="application/vnd.openxmlformats-officedocument.drawingml.chartshapes+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drawings/drawing56.xml" ContentType="application/vnd.openxmlformats-officedocument.drawingml.chartshapes+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theme/themeOverride2.xml" ContentType="application/vnd.openxmlformats-officedocument.themeOverr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3.xml" ContentType="application/vnd.openxmlformats-officedocument.themeOverr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theme/themeOverride4.xml" ContentType="application/vnd.openxmlformats-officedocument.themeOverr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theme/themeOverride5.xml" ContentType="application/vnd.openxmlformats-officedocument.themeOverride+xml"/>
  <Override PartName="/ppt/drawings/drawing57.xml" ContentType="application/vnd.openxmlformats-officedocument.drawingml.chartshapes+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theme/themeOverride6.xml" ContentType="application/vnd.openxmlformats-officedocument.themeOverrid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theme/themeOverride7.xml" ContentType="application/vnd.openxmlformats-officedocument.themeOverrid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drawings/drawing58.xml" ContentType="application/vnd.openxmlformats-officedocument.drawingml.chartshapes+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drawings/drawing59.xml" ContentType="application/vnd.openxmlformats-officedocument.drawingml.chartshapes+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theme/themeOverride8.xml" ContentType="application/vnd.openxmlformats-officedocument.themeOverrid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theme/themeOverride9.xml" ContentType="application/vnd.openxmlformats-officedocument.themeOverrid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drawings/drawing60.xml" ContentType="application/vnd.openxmlformats-officedocument.drawingml.chartshapes+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drawings/drawing61.xml" ContentType="application/vnd.openxmlformats-officedocument.drawingml.chartshapes+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drawings/drawing62.xml" ContentType="application/vnd.openxmlformats-officedocument.drawingml.chartshapes+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drawings/drawing63.xml" ContentType="application/vnd.openxmlformats-officedocument.drawingml.chartshapes+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drawings/drawing64.xml" ContentType="application/vnd.openxmlformats-officedocument.drawingml.chartshapes+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drawings/drawing65.xml" ContentType="application/vnd.openxmlformats-officedocument.drawingml.chartshapes+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drawings/drawing66.xml" ContentType="application/vnd.openxmlformats-officedocument.drawingml.chartshapes+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theme/themeOverride10.xml" ContentType="application/vnd.openxmlformats-officedocument.themeOverride+xml"/>
  <Override PartName="/ppt/drawings/drawing67.xml" ContentType="application/vnd.openxmlformats-officedocument.drawingml.chartshapes+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drawings/drawing68.xml" ContentType="application/vnd.openxmlformats-officedocument.drawingml.chartshapes+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drawings/drawing69.xml" ContentType="application/vnd.openxmlformats-officedocument.drawingml.chartshapes+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drawings/drawing70.xml" ContentType="application/vnd.openxmlformats-officedocument.drawingml.chartshapes+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drawings/drawing71.xml" ContentType="application/vnd.openxmlformats-officedocument.drawingml.chartshapes+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drawings/drawing72.xml" ContentType="application/vnd.openxmlformats-officedocument.drawingml.chartshapes+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theme/themeOverride11.xml" ContentType="application/vnd.openxmlformats-officedocument.themeOverride+xml"/>
  <Override PartName="/ppt/drawings/drawing73.xml" ContentType="application/vnd.openxmlformats-officedocument.drawingml.chartshapes+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theme/themeOverride12.xml" ContentType="application/vnd.openxmlformats-officedocument.themeOverride+xml"/>
  <Override PartName="/ppt/drawings/drawing74.xml" ContentType="application/vnd.openxmlformats-officedocument.drawingml.chartshapes+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theme/themeOverride13.xml" ContentType="application/vnd.openxmlformats-officedocument.themeOverride+xml"/>
  <Override PartName="/ppt/drawings/drawing75.xml" ContentType="application/vnd.openxmlformats-officedocument.drawingml.chartshapes+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drawings/drawing76.xml" ContentType="application/vnd.openxmlformats-officedocument.drawingml.chartshapes+xml"/>
  <Override PartName="/ppt/charts/chart89.xml" ContentType="application/vnd.openxmlformats-officedocument.drawingml.chart+xml"/>
  <Override PartName="/ppt/charts/style89.xml" ContentType="application/vnd.ms-office.chartstyle+xml"/>
  <Override PartName="/ppt/charts/colors89.xml" ContentType="application/vnd.ms-office.chartcolorstyle+xml"/>
  <Override PartName="/ppt/theme/themeOverride14.xml" ContentType="application/vnd.openxmlformats-officedocument.themeOverride+xml"/>
  <Override PartName="/ppt/drawings/drawing77.xml" ContentType="application/vnd.openxmlformats-officedocument.drawingml.chartshapes+xml"/>
  <Override PartName="/ppt/charts/chart90.xml" ContentType="application/vnd.openxmlformats-officedocument.drawingml.chart+xml"/>
  <Override PartName="/ppt/charts/style90.xml" ContentType="application/vnd.ms-office.chartstyle+xml"/>
  <Override PartName="/ppt/charts/colors90.xml" ContentType="application/vnd.ms-office.chartcolorstyle+xml"/>
  <Override PartName="/ppt/drawings/drawing78.xml" ContentType="application/vnd.openxmlformats-officedocument.drawingml.chartshapes+xml"/>
  <Override PartName="/ppt/charts/chart91.xml" ContentType="application/vnd.openxmlformats-officedocument.drawingml.chart+xml"/>
  <Override PartName="/ppt/charts/style91.xml" ContentType="application/vnd.ms-office.chartstyle+xml"/>
  <Override PartName="/ppt/charts/colors91.xml" ContentType="application/vnd.ms-office.chartcolorstyle+xml"/>
  <Override PartName="/ppt/drawings/drawing79.xml" ContentType="application/vnd.openxmlformats-officedocument.drawingml.chartshapes+xml"/>
  <Override PartName="/ppt/charts/chart92.xml" ContentType="application/vnd.openxmlformats-officedocument.drawingml.chart+xml"/>
  <Override PartName="/ppt/charts/style92.xml" ContentType="application/vnd.ms-office.chartstyle+xml"/>
  <Override PartName="/ppt/charts/colors92.xml" ContentType="application/vnd.ms-office.chartcolorstyle+xml"/>
  <Override PartName="/ppt/drawings/drawing80.xml" ContentType="application/vnd.openxmlformats-officedocument.drawingml.chartshapes+xml"/>
  <Override PartName="/ppt/charts/chart93.xml" ContentType="application/vnd.openxmlformats-officedocument.drawingml.chart+xml"/>
  <Override PartName="/ppt/charts/style93.xml" ContentType="application/vnd.ms-office.chartstyle+xml"/>
  <Override PartName="/ppt/charts/colors93.xml" ContentType="application/vnd.ms-office.chartcolorstyle+xml"/>
  <Override PartName="/ppt/drawings/drawing81.xml" ContentType="application/vnd.openxmlformats-officedocument.drawingml.chartshapes+xml"/>
  <Override PartName="/ppt/charts/chart94.xml" ContentType="application/vnd.openxmlformats-officedocument.drawingml.chart+xml"/>
  <Override PartName="/ppt/charts/style94.xml" ContentType="application/vnd.ms-office.chartstyle+xml"/>
  <Override PartName="/ppt/charts/colors94.xml" ContentType="application/vnd.ms-office.chartcolorstyle+xml"/>
  <Override PartName="/ppt/theme/themeOverride15.xml" ContentType="application/vnd.openxmlformats-officedocument.themeOverride+xml"/>
  <Override PartName="/ppt/drawings/drawing82.xml" ContentType="application/vnd.openxmlformats-officedocument.drawingml.chartshapes+xml"/>
  <Override PartName="/ppt/charts/chart95.xml" ContentType="application/vnd.openxmlformats-officedocument.drawingml.chart+xml"/>
  <Override PartName="/ppt/charts/style95.xml" ContentType="application/vnd.ms-office.chartstyle+xml"/>
  <Override PartName="/ppt/charts/colors95.xml" ContentType="application/vnd.ms-office.chartcolorstyle+xml"/>
  <Override PartName="/ppt/theme/themeOverride16.xml" ContentType="application/vnd.openxmlformats-officedocument.themeOverride+xml"/>
  <Override PartName="/ppt/drawings/drawing8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1"/>
  </p:sldMasterIdLst>
  <p:notesMasterIdLst>
    <p:notesMasterId r:id="rId51"/>
  </p:notesMasterIdLst>
  <p:sldIdLst>
    <p:sldId id="256" r:id="rId2"/>
    <p:sldId id="315" r:id="rId3"/>
    <p:sldId id="277" r:id="rId4"/>
    <p:sldId id="308" r:id="rId5"/>
    <p:sldId id="278" r:id="rId6"/>
    <p:sldId id="309" r:id="rId7"/>
    <p:sldId id="279" r:id="rId8"/>
    <p:sldId id="310" r:id="rId9"/>
    <p:sldId id="316" r:id="rId10"/>
    <p:sldId id="318" r:id="rId11"/>
    <p:sldId id="319" r:id="rId12"/>
    <p:sldId id="311" r:id="rId13"/>
    <p:sldId id="258" r:id="rId14"/>
    <p:sldId id="320" r:id="rId15"/>
    <p:sldId id="312" r:id="rId16"/>
    <p:sldId id="313" r:id="rId17"/>
    <p:sldId id="314" r:id="rId18"/>
    <p:sldId id="324" r:id="rId19"/>
    <p:sldId id="325" r:id="rId20"/>
    <p:sldId id="317" r:id="rId21"/>
    <p:sldId id="326" r:id="rId22"/>
    <p:sldId id="321" r:id="rId23"/>
    <p:sldId id="322" r:id="rId24"/>
    <p:sldId id="261" r:id="rId25"/>
    <p:sldId id="327" r:id="rId26"/>
    <p:sldId id="259" r:id="rId27"/>
    <p:sldId id="328" r:id="rId28"/>
    <p:sldId id="260" r:id="rId29"/>
    <p:sldId id="281" r:id="rId30"/>
    <p:sldId id="329" r:id="rId31"/>
    <p:sldId id="285" r:id="rId32"/>
    <p:sldId id="262" r:id="rId33"/>
    <p:sldId id="271" r:id="rId34"/>
    <p:sldId id="330" r:id="rId35"/>
    <p:sldId id="273" r:id="rId36"/>
    <p:sldId id="331" r:id="rId37"/>
    <p:sldId id="274" r:id="rId38"/>
    <p:sldId id="332" r:id="rId39"/>
    <p:sldId id="284" r:id="rId40"/>
    <p:sldId id="333" r:id="rId41"/>
    <p:sldId id="334" r:id="rId42"/>
    <p:sldId id="335" r:id="rId43"/>
    <p:sldId id="336" r:id="rId44"/>
    <p:sldId id="337" r:id="rId45"/>
    <p:sldId id="280" r:id="rId46"/>
    <p:sldId id="338" r:id="rId47"/>
    <p:sldId id="282" r:id="rId48"/>
    <p:sldId id="339" r:id="rId49"/>
    <p:sldId id="286" r:id="rId5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0099CC"/>
    <a:srgbClr val="0099FF"/>
    <a:srgbClr val="00ADEA"/>
    <a:srgbClr val="90E2A0"/>
    <a:srgbClr val="F8F8F8"/>
    <a:srgbClr val="85F2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8" autoAdjust="0"/>
    <p:restoredTop sz="94434" autoAdjust="0"/>
  </p:normalViewPr>
  <p:slideViewPr>
    <p:cSldViewPr>
      <p:cViewPr varScale="1">
        <p:scale>
          <a:sx n="66" d="100"/>
          <a:sy n="66" d="100"/>
        </p:scale>
        <p:origin x="1013" y="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0412&#12304;&#22823;&#38442;&#24220;&#20840;&#20307;&#12305;&#12467;&#12500;&#12540;&#12464;&#12521;&#12501;&#20316;&#25104;0214.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9.xml"/></Relationships>
</file>

<file path=ppt/charts/_rels/chart11.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0412&#12304;&#22823;&#38442;&#24220;&#20840;&#20307;&#12305;&#12467;&#12500;&#12540;&#12464;&#12521;&#12501;&#20316;&#25104;0214.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0.xml"/></Relationships>
</file>

<file path=ppt/charts/_rels/chart12.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1.xml"/></Relationships>
</file>

<file path=ppt/charts/_rels/chart13.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0412&#12304;&#22823;&#38442;&#24220;&#20840;&#20307;&#12305;&#12467;&#12500;&#12540;&#12464;&#12521;&#12501;&#20316;&#25104;0214.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2.xml"/></Relationships>
</file>

<file path=ppt/charts/_rels/chart14.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12304;&#22823;&#38442;&#24220;&#20840;&#20307;&#12305;&#12467;&#12500;&#12540;&#12464;&#12521;&#12501;&#20316;&#25104;.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3.xml"/></Relationships>
</file>

<file path=ppt/charts/_rels/chart16.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4.xml"/></Relationships>
</file>

<file path=ppt/charts/_rels/chart17.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0412&#12304;&#22823;&#38442;&#24220;&#20840;&#20307;&#12305;&#12467;&#12500;&#12540;&#12464;&#12521;&#12501;&#20316;&#25104;0214.xlsx" TargetMode="Externa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5.xml"/></Relationships>
</file>

<file path=ppt/charts/_rels/chart18.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0412&#12304;&#22823;&#38442;&#24220;&#20840;&#20307;&#12305;&#12467;&#12500;&#12540;&#12464;&#12521;&#12501;&#20316;&#25104;0214.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16.xml"/></Relationships>
</file>

<file path=ppt/charts/_rels/chart2.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12304;&#22823;&#38442;&#24220;&#20840;&#20307;&#12305;&#12467;&#12500;&#12540;&#12464;&#12521;&#12501;&#20316;&#25104;.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20.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7.xml"/></Relationships>
</file>

<file path=ppt/charts/_rels/chart21.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0412&#12304;&#22823;&#38442;&#24220;&#20840;&#20307;&#12305;&#12467;&#12500;&#12540;&#12464;&#12521;&#12501;&#20316;&#25104;0214.xlsx" TargetMode="Externa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8.xml"/></Relationships>
</file>

<file path=ppt/charts/_rels/chart22.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0412&#12304;&#22823;&#38442;&#24220;&#20840;&#20307;&#12305;&#12467;&#12500;&#12540;&#12464;&#12521;&#12501;&#20316;&#25104;0214.xlsx" TargetMode="Externa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19.xml"/></Relationships>
</file>

<file path=ppt/charts/_rels/chart23.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H28&#12304;&#22823;&#38442;&#24220;&#20840;&#20307;&#12305;&#12467;&#12500;&#12540;&#12464;&#12521;&#12501;&#20316;&#25104;0214.xlsx" TargetMode="Externa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20.xml"/></Relationships>
</file>

<file path=ppt/charts/_rels/chart24.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H28&#12304;&#22823;&#38442;&#24220;&#20840;&#20307;&#12305;&#12467;&#12500;&#12540;&#12464;&#12521;&#12501;&#20316;&#25104;0214.xlsx" TargetMode="Externa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21.xml"/></Relationships>
</file>

<file path=ppt/charts/_rels/chart25.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0412&#12304;&#22823;&#38442;&#24220;&#20840;&#20307;&#12305;&#12467;&#12500;&#12540;&#12464;&#12521;&#12501;&#20316;&#25104;0214.xlsx" TargetMode="Externa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22.xml"/></Relationships>
</file>

<file path=ppt/charts/_rels/chart26.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0412&#12304;&#22823;&#38442;&#24220;&#20840;&#20307;&#12305;&#12467;&#12500;&#12540;&#12464;&#12521;&#12501;&#20316;&#25104;0214.xlsx" TargetMode="Externa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chartUserShapes" Target="../drawings/drawing23.xml"/></Relationships>
</file>

<file path=ppt/charts/_rels/chart27.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chartUserShapes" Target="../drawings/drawing24.xml"/></Relationships>
</file>

<file path=ppt/charts/_rels/chart28.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chartUserShapes" Target="../drawings/drawing25.xml"/></Relationships>
</file>

<file path=ppt/charts/_rels/chart29.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0412&#12304;&#22823;&#38442;&#24220;&#20840;&#20307;&#12305;&#12467;&#12500;&#12540;&#12464;&#12521;&#12501;&#20316;&#25104;0214.xlsx" TargetMode="Externa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chartUserShapes" Target="../drawings/drawing26.xml"/></Relationships>
</file>

<file path=ppt/charts/_rels/chart3.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30.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0412&#12304;&#22823;&#38442;&#24220;&#20840;&#20307;&#12305;&#12467;&#12500;&#12540;&#12464;&#12521;&#12501;&#20316;&#25104;0214.xlsx" TargetMode="Externa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chartUserShapes" Target="../drawings/drawing27.xml"/></Relationships>
</file>

<file path=ppt/charts/_rels/chart31.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chartUserShapes" Target="../drawings/drawing28.xml"/></Relationships>
</file>

<file path=ppt/charts/_rels/chart32.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chartUserShapes" Target="../drawings/drawing29.xml"/></Relationships>
</file>

<file path=ppt/charts/_rels/chart33.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chartUserShapes" Target="../drawings/drawing30.xml"/></Relationships>
</file>

<file path=ppt/charts/_rels/chart34.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0412&#12304;&#22823;&#38442;&#24220;&#20840;&#20307;&#12305;&#12467;&#12500;&#12540;&#12464;&#12521;&#12501;&#20316;&#25104;0214.xlsx" TargetMode="Externa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chartUserShapes" Target="../drawings/drawing31.xml"/></Relationships>
</file>

<file path=ppt/charts/_rels/chart35.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0412&#12304;&#22823;&#38442;&#24220;&#20840;&#20307;&#12305;&#12467;&#12500;&#12540;&#12464;&#12521;&#12501;&#20316;&#25104;0214.xlsx" TargetMode="Externa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chartUserShapes" Target="../drawings/drawing32.xml"/></Relationships>
</file>

<file path=ppt/charts/_rels/chart36.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0412&#12304;&#22823;&#38442;&#24220;&#20840;&#20307;&#12305;&#12467;&#12500;&#12540;&#12464;&#12521;&#12501;&#20316;&#25104;0214.xlsx" TargetMode="Externa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chartUserShapes" Target="../drawings/drawing33.xml"/></Relationships>
</file>

<file path=ppt/charts/_rels/chart37.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chartUserShapes" Target="../drawings/drawing34.xml"/></Relationships>
</file>

<file path=ppt/charts/_rels/chart38.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chartUserShapes" Target="../drawings/drawing35.xml"/></Relationships>
</file>

<file path=ppt/charts/_rels/chart39.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chartUserShapes" Target="../drawings/drawing36.xml"/></Relationships>
</file>

<file path=ppt/charts/_rels/chart4.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40.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0412&#12304;&#22823;&#38442;&#24220;&#20840;&#20307;&#12305;&#12467;&#12500;&#12540;&#12464;&#12521;&#12501;&#20316;&#25104;0214.xlsx" TargetMode="Externa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chartUserShapes" Target="../drawings/drawing37.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chartUserShapes" Target="../drawings/drawing38.xml"/></Relationships>
</file>

<file path=ppt/charts/_rels/chart42.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0412&#12304;&#22823;&#38442;&#24220;&#20840;&#20307;&#12305;&#12467;&#12500;&#12540;&#12464;&#12521;&#12501;&#20316;&#25104;0214.xlsx" TargetMode="Externa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chartUserShapes" Target="../drawings/drawing39.xml"/></Relationships>
</file>

<file path=ppt/charts/_rels/chart43.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chartUserShapes" Target="../drawings/drawing40.xml"/></Relationships>
</file>

<file path=ppt/charts/_rels/chart44.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chartUserShapes" Target="../drawings/drawing41.xml"/></Relationships>
</file>

<file path=ppt/charts/_rels/chart45.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H28&#12304;&#22823;&#38442;&#24220;&#20840;&#20307;&#12305;&#12467;&#12500;&#12540;&#12464;&#12521;&#12501;&#20316;&#25104;0214.xlsx" TargetMode="Externa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chartUserShapes" Target="../drawings/drawing42.xml"/></Relationships>
</file>

<file path=ppt/charts/_rels/chart46.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36039;&#26009;&#20316;&#25104;&#38306;&#20418;\H28&#12304;&#22823;&#38442;&#24220;&#20840;&#20307;&#12305;&#12467;&#12500;&#12540;&#12464;&#12521;&#12501;&#20316;&#25104;0214.xlsx" TargetMode="Externa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chartUserShapes" Target="../drawings/drawing43.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OgawaMoe\AppData\Local\Microsoft\Windows\INetCache\Content.Outlook\6FF6IFLZ\&#12467;&#12500;&#12540;0412&#12304;&#22823;&#38442;&#24220;&#20840;&#20307;&#12305;&#12467;&#12500;&#12540;&#12464;&#12521;&#12501;&#20316;&#25104;0214.xlsx" TargetMode="Externa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chartUserShapes" Target="../drawings/drawing44.xml"/></Relationships>
</file>

<file path=ppt/charts/_rels/chart48.xml.rels><?xml version="1.0" encoding="UTF-8" standalone="yes"?>
<Relationships xmlns="http://schemas.openxmlformats.org/package/2006/relationships"><Relationship Id="rId3" Type="http://schemas.openxmlformats.org/officeDocument/2006/relationships/oleObject" Target="file:///C:\Users\OgawaMoe\AppData\Local\Microsoft\Windows\INetCache\Content.Outlook\6FF6IFLZ\&#12467;&#12500;&#12540;0412&#12304;&#22823;&#38442;&#24220;&#20840;&#20307;&#12305;&#12467;&#12500;&#12540;&#12464;&#12521;&#12501;&#20316;&#25104;0214.xlsx" TargetMode="Externa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chartUserShapes" Target="../drawings/drawing45.xml"/></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9.xml"/><Relationship Id="rId1" Type="http://schemas.microsoft.com/office/2011/relationships/chartStyle" Target="style49.xml"/><Relationship Id="rId5" Type="http://schemas.openxmlformats.org/officeDocument/2006/relationships/chartUserShapes" Target="../drawings/drawing46.xml"/><Relationship Id="rId4"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0412&#12304;&#22823;&#38442;&#24220;&#20840;&#20307;&#12305;&#12467;&#12500;&#12540;&#12464;&#12521;&#12501;&#20316;&#25104;0214.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0412&#12304;&#22823;&#38442;&#24220;&#20840;&#20307;&#12305;&#12467;&#12500;&#12540;&#12464;&#12521;&#12501;&#20316;&#25104;0214.xlsx"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0412&#12304;&#22823;&#38442;&#24220;&#20840;&#20307;&#12305;&#12467;&#12500;&#12540;&#12464;&#12521;&#12501;&#20316;&#25104;0214.xlsx" TargetMode="Externa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chartUserShapes" Target="../drawings/drawing47.xml"/></Relationships>
</file>

<file path=ppt/charts/_rels/chart51.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chartUserShapes" Target="../drawings/drawing48.xml"/></Relationships>
</file>

<file path=ppt/charts/_rels/chart52.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0412&#12304;&#22823;&#38442;&#24220;&#20840;&#20307;&#12305;&#12467;&#12500;&#12540;&#12464;&#12521;&#12501;&#20316;&#25104;0214.xlsx" TargetMode="Externa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chartUserShapes" Target="../drawings/drawing49.xml"/></Relationships>
</file>

<file path=ppt/charts/_rels/chart53.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chartUserShapes" Target="../drawings/drawing50.xml"/></Relationships>
</file>

<file path=ppt/charts/_rels/chart54.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0412&#12304;&#22823;&#38442;&#24220;&#20840;&#20307;&#12305;&#12467;&#12500;&#12540;&#12464;&#12521;&#12501;&#20316;&#25104;0214.xlsx" TargetMode="Externa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chartUserShapes" Target="../drawings/drawing51.xml"/></Relationships>
</file>

<file path=ppt/charts/_rels/chart55.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chartUserShapes" Target="../drawings/drawing52.xml"/></Relationships>
</file>

<file path=ppt/charts/_rels/chart56.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0412&#12304;&#22823;&#38442;&#24220;&#20840;&#20307;&#12305;&#12467;&#12500;&#12540;&#12464;&#12521;&#12501;&#20316;&#25104;0214.xlsx" TargetMode="Externa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chartUserShapes" Target="../drawings/drawing53.xml"/></Relationships>
</file>

<file path=ppt/charts/_rels/chart57.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chartUserShapes" Target="../drawings/drawing54.xml"/></Relationships>
</file>

<file path=ppt/charts/_rels/chart58.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0412&#12304;&#22823;&#38442;&#24220;&#20840;&#20307;&#12305;&#12467;&#12500;&#12540;&#12464;&#12521;&#12501;&#20316;&#25104;0214.xlsx" TargetMode="External"/><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chartUserShapes" Target="../drawings/drawing55.xml"/></Relationships>
</file>

<file path=ppt/charts/_rels/chart59.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chartUserShapes" Target="../drawings/drawing56.xml"/></Relationships>
</file>

<file path=ppt/charts/_rels/chart6.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0412&#12304;&#22823;&#38442;&#24220;&#20840;&#20307;&#12305;&#12467;&#12500;&#12540;&#12464;&#12521;&#12501;&#20316;&#25104;0214.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0.xml"/><Relationship Id="rId1" Type="http://schemas.microsoft.com/office/2011/relationships/chartStyle" Target="style60.xml"/><Relationship Id="rId4"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12467;&#12500;&#12540;P&#65299;&#65297;&#24745;&#12415;&#12398;&#12487;&#12540;&#12479;&#12452;&#12513;&#12540;&#12472;.xlsx" TargetMode="External"/></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12467;&#12500;&#12540;P&#65299;&#65297;&#24745;&#12415;&#12398;&#12487;&#12540;&#12479;&#12452;&#12513;&#12540;&#12472;.xlsx" TargetMode="External"/></Relationships>
</file>

<file path=ppt/charts/_rels/chart6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12467;&#12500;&#12540;P&#65299;&#65297;&#24745;&#12415;&#12398;&#12487;&#12540;&#12479;&#12452;&#12513;&#12540;&#12472;.xlsx" TargetMode="External"/></Relationships>
</file>

<file path=ppt/charts/_rels/chart63.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3.xml"/><Relationship Id="rId1" Type="http://schemas.microsoft.com/office/2011/relationships/chartStyle" Target="style63.xml"/><Relationship Id="rId5" Type="http://schemas.openxmlformats.org/officeDocument/2006/relationships/chartUserShapes" Target="../drawings/drawing57.xml"/><Relationship Id="rId4"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12467;&#12500;&#12540;P&#65299;&#65297;&#24745;&#12415;&#12398;&#12487;&#12540;&#12479;&#12452;&#12513;&#12540;&#12472;.xlsx" TargetMode="External"/></Relationships>
</file>

<file path=ppt/charts/_rels/chart64.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4.xml"/><Relationship Id="rId1" Type="http://schemas.microsoft.com/office/2011/relationships/chartStyle" Target="style64.xml"/><Relationship Id="rId4"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12467;&#12500;&#12540;P&#65299;&#65297;&#24745;&#12415;&#12398;&#12487;&#12540;&#12479;&#12452;&#12513;&#12540;&#12472;.xlsx" TargetMode="External"/></Relationships>
</file>

<file path=ppt/charts/_rels/chart65.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5.xml"/><Relationship Id="rId1" Type="http://schemas.microsoft.com/office/2011/relationships/chartStyle" Target="style65.xml"/><Relationship Id="rId4"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12467;&#12500;&#12540;P&#65299;&#65297;&#24745;&#12415;&#12398;&#12487;&#12540;&#12479;&#12452;&#12513;&#12540;&#12472;.xlsx" TargetMode="External"/></Relationships>
</file>

<file path=ppt/charts/_rels/chart66.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0412&#12304;&#22823;&#38442;&#24220;&#20840;&#20307;&#12305;&#12467;&#12500;&#12540;&#12464;&#12521;&#12501;&#20316;&#25104;0214.xlsx" TargetMode="External"/><Relationship Id="rId2" Type="http://schemas.microsoft.com/office/2011/relationships/chartColorStyle" Target="colors66.xml"/><Relationship Id="rId1" Type="http://schemas.microsoft.com/office/2011/relationships/chartStyle" Target="style66.xml"/><Relationship Id="rId4" Type="http://schemas.openxmlformats.org/officeDocument/2006/relationships/chartUserShapes" Target="../drawings/drawing58.xml"/></Relationships>
</file>

<file path=ppt/charts/_rels/chart67.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67.xml"/><Relationship Id="rId1" Type="http://schemas.microsoft.com/office/2011/relationships/chartStyle" Target="style67.xml"/><Relationship Id="rId4" Type="http://schemas.openxmlformats.org/officeDocument/2006/relationships/chartUserShapes" Target="../drawings/drawing59.xml"/></Relationships>
</file>

<file path=ppt/charts/_rels/chart6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68.xml"/><Relationship Id="rId1" Type="http://schemas.microsoft.com/office/2011/relationships/chartStyle" Target="style68.xml"/><Relationship Id="rId4"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0412&#12304;&#22823;&#38442;&#24220;&#20840;&#20307;&#12305;&#12467;&#12500;&#12540;&#12464;&#12521;&#12501;&#20316;&#25104;0214.xlsx" TargetMode="External"/></Relationships>
</file>

<file path=ppt/charts/_rels/chart6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69.xml"/><Relationship Id="rId1" Type="http://schemas.microsoft.com/office/2011/relationships/chartStyle" Target="style69.xml"/><Relationship Id="rId4"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0412&#12304;&#22823;&#38442;&#24220;&#20840;&#20307;&#12305;&#12467;&#12500;&#12540;&#12464;&#12521;&#12501;&#20316;&#25104;0214.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6.xml"/></Relationships>
</file>

<file path=ppt/charts/_rels/chart70.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0412&#12304;&#22823;&#38442;&#24220;&#20840;&#20307;&#12305;&#12467;&#12500;&#12540;&#12464;&#12521;&#12501;&#20316;&#25104;0214.xlsx" TargetMode="External"/><Relationship Id="rId2" Type="http://schemas.microsoft.com/office/2011/relationships/chartColorStyle" Target="colors70.xml"/><Relationship Id="rId1" Type="http://schemas.microsoft.com/office/2011/relationships/chartStyle" Target="style70.xml"/><Relationship Id="rId4" Type="http://schemas.openxmlformats.org/officeDocument/2006/relationships/chartUserShapes" Target="../drawings/drawing60.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71.xml"/><Relationship Id="rId1" Type="http://schemas.microsoft.com/office/2011/relationships/chartStyle" Target="style71.xml"/><Relationship Id="rId4" Type="http://schemas.openxmlformats.org/officeDocument/2006/relationships/chartUserShapes" Target="../drawings/drawing61.xml"/></Relationships>
</file>

<file path=ppt/charts/_rels/chart72.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0412&#12304;&#22823;&#38442;&#24220;&#20840;&#20307;&#12305;&#12467;&#12500;&#12540;&#12464;&#12521;&#12501;&#20316;&#25104;0214.xlsx" TargetMode="External"/><Relationship Id="rId2" Type="http://schemas.microsoft.com/office/2011/relationships/chartColorStyle" Target="colors72.xml"/><Relationship Id="rId1" Type="http://schemas.microsoft.com/office/2011/relationships/chartStyle" Target="style72.xml"/><Relationship Id="rId4" Type="http://schemas.openxmlformats.org/officeDocument/2006/relationships/chartUserShapes" Target="../drawings/drawing62.xml"/></Relationships>
</file>

<file path=ppt/charts/_rels/chart73.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0412&#12304;&#22823;&#38442;&#24220;&#20840;&#20307;&#12305;&#12467;&#12500;&#12540;&#12464;&#12521;&#12501;&#20316;&#25104;0214.xlsx" TargetMode="External"/><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74.xml"/><Relationship Id="rId1" Type="http://schemas.microsoft.com/office/2011/relationships/chartStyle" Target="style74.xml"/><Relationship Id="rId4" Type="http://schemas.openxmlformats.org/officeDocument/2006/relationships/chartUserShapes" Target="../drawings/drawing63.xml"/></Relationships>
</file>

<file path=ppt/charts/_rels/chart75.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0412&#12304;&#22823;&#38442;&#24220;&#20840;&#20307;&#12305;&#12467;&#12500;&#12540;&#12464;&#12521;&#12501;&#20316;&#25104;0214.xlsx" TargetMode="External"/><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0412&#12304;&#22823;&#38442;&#24220;&#20840;&#20307;&#12305;&#12467;&#12500;&#12540;&#12464;&#12521;&#12501;&#20316;&#25104;0214.xlsx" TargetMode="External"/><Relationship Id="rId2" Type="http://schemas.microsoft.com/office/2011/relationships/chartColorStyle" Target="colors76.xml"/><Relationship Id="rId1" Type="http://schemas.microsoft.com/office/2011/relationships/chartStyle" Target="style76.xml"/><Relationship Id="rId4" Type="http://schemas.openxmlformats.org/officeDocument/2006/relationships/chartUserShapes" Target="../drawings/drawing64.xml"/></Relationships>
</file>

<file path=ppt/charts/_rels/chart77.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77.xml"/><Relationship Id="rId1" Type="http://schemas.microsoft.com/office/2011/relationships/chartStyle" Target="style77.xml"/><Relationship Id="rId4" Type="http://schemas.openxmlformats.org/officeDocument/2006/relationships/chartUserShapes" Target="../drawings/drawing65.xml"/></Relationships>
</file>

<file path=ppt/charts/_rels/chart78.xml.rels><?xml version="1.0" encoding="UTF-8" standalone="yes"?>
<Relationships xmlns="http://schemas.openxmlformats.org/package/2006/relationships"><Relationship Id="rId3" Type="http://schemas.openxmlformats.org/officeDocument/2006/relationships/oleObject" Target="file:///C:\Users\OgawaMoe\AppData\Local\Microsoft\Windows\INetCache\Content.Outlook\6FF6IFLZ\&#12467;&#12500;&#12540;0412&#12304;&#22823;&#38442;&#24220;&#20840;&#20307;&#12305;&#12467;&#12500;&#12540;&#12464;&#12521;&#12501;&#20316;&#25104;0214.xlsx" TargetMode="External"/><Relationship Id="rId2" Type="http://schemas.microsoft.com/office/2011/relationships/chartColorStyle" Target="colors78.xml"/><Relationship Id="rId1" Type="http://schemas.microsoft.com/office/2011/relationships/chartStyle" Target="style78.xml"/><Relationship Id="rId4" Type="http://schemas.openxmlformats.org/officeDocument/2006/relationships/chartUserShapes" Target="../drawings/drawing66.xml"/></Relationships>
</file>

<file path=ppt/charts/_rels/chart79.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79.xml"/><Relationship Id="rId1" Type="http://schemas.microsoft.com/office/2011/relationships/chartStyle" Target="style79.xml"/><Relationship Id="rId5" Type="http://schemas.openxmlformats.org/officeDocument/2006/relationships/chartUserShapes" Target="../drawings/drawing67.xml"/><Relationship Id="rId4" Type="http://schemas.openxmlformats.org/officeDocument/2006/relationships/oleObject" Target="file:///C:\Users\OgawaMoe\AppData\Local\Microsoft\Windows\INetCache\Content.Outlook\6FF6IFLZ\&#12467;&#12500;&#12540;0412&#12304;&#22823;&#38442;&#24220;&#20840;&#20307;&#12305;&#12467;&#12500;&#12540;&#12464;&#12521;&#12501;&#20316;&#25104;0214.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7.xml"/></Relationships>
</file>

<file path=ppt/charts/_rels/chart80.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0412&#12304;&#22823;&#38442;&#24220;&#20840;&#20307;&#12305;&#12467;&#12500;&#12540;&#12464;&#12521;&#12501;&#20316;&#25104;0214.xlsx" TargetMode="External"/><Relationship Id="rId2" Type="http://schemas.microsoft.com/office/2011/relationships/chartColorStyle" Target="colors80.xml"/><Relationship Id="rId1" Type="http://schemas.microsoft.com/office/2011/relationships/chartStyle" Target="style80.xml"/><Relationship Id="rId4" Type="http://schemas.openxmlformats.org/officeDocument/2006/relationships/chartUserShapes" Target="../drawings/drawing68.xml"/></Relationships>
</file>

<file path=ppt/charts/_rels/chart81.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0412&#12304;&#22823;&#38442;&#24220;&#20840;&#20307;&#12305;&#12467;&#12500;&#12540;&#12464;&#12521;&#12501;&#20316;&#25104;0214.xlsx" TargetMode="External"/><Relationship Id="rId2" Type="http://schemas.microsoft.com/office/2011/relationships/chartColorStyle" Target="colors81.xml"/><Relationship Id="rId1" Type="http://schemas.microsoft.com/office/2011/relationships/chartStyle" Target="style81.xml"/><Relationship Id="rId4" Type="http://schemas.openxmlformats.org/officeDocument/2006/relationships/chartUserShapes" Target="../drawings/drawing69.xml"/></Relationships>
</file>

<file path=ppt/charts/_rels/chart82.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0412&#12304;&#22823;&#38442;&#24220;&#20840;&#20307;&#12305;&#12467;&#12500;&#12540;&#12464;&#12521;&#12501;&#20316;&#25104;0214.xlsx" TargetMode="External"/><Relationship Id="rId2" Type="http://schemas.microsoft.com/office/2011/relationships/chartColorStyle" Target="colors82.xml"/><Relationship Id="rId1" Type="http://schemas.microsoft.com/office/2011/relationships/chartStyle" Target="style82.xml"/><Relationship Id="rId4" Type="http://schemas.openxmlformats.org/officeDocument/2006/relationships/chartUserShapes" Target="../drawings/drawing70.xml"/></Relationships>
</file>

<file path=ppt/charts/_rels/chart83.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0412&#12304;&#22823;&#38442;&#24220;&#20840;&#20307;&#12305;&#12467;&#12500;&#12540;&#12464;&#12521;&#12501;&#20316;&#25104;0214.xlsx" TargetMode="External"/><Relationship Id="rId2" Type="http://schemas.microsoft.com/office/2011/relationships/chartColorStyle" Target="colors83.xml"/><Relationship Id="rId1" Type="http://schemas.microsoft.com/office/2011/relationships/chartStyle" Target="style83.xml"/><Relationship Id="rId4" Type="http://schemas.openxmlformats.org/officeDocument/2006/relationships/chartUserShapes" Target="../drawings/drawing71.xml"/></Relationships>
</file>

<file path=ppt/charts/_rels/chart84.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0412&#12304;&#22823;&#38442;&#24220;&#20840;&#20307;&#12305;&#12467;&#12500;&#12540;&#12464;&#12521;&#12501;&#20316;&#25104;0214.xlsx" TargetMode="External"/><Relationship Id="rId2" Type="http://schemas.microsoft.com/office/2011/relationships/chartColorStyle" Target="colors84.xml"/><Relationship Id="rId1" Type="http://schemas.microsoft.com/office/2011/relationships/chartStyle" Target="style84.xml"/><Relationship Id="rId4" Type="http://schemas.openxmlformats.org/officeDocument/2006/relationships/chartUserShapes" Target="../drawings/drawing72.xml"/></Relationships>
</file>

<file path=ppt/charts/_rels/chart85.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85.xml"/><Relationship Id="rId1" Type="http://schemas.microsoft.com/office/2011/relationships/chartStyle" Target="style85.xml"/><Relationship Id="rId5" Type="http://schemas.openxmlformats.org/officeDocument/2006/relationships/chartUserShapes" Target="../drawings/drawing73.xml"/><Relationship Id="rId4"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s>
</file>

<file path=ppt/charts/_rels/chart86.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86.xml"/><Relationship Id="rId1" Type="http://schemas.microsoft.com/office/2011/relationships/chartStyle" Target="style86.xml"/><Relationship Id="rId5" Type="http://schemas.openxmlformats.org/officeDocument/2006/relationships/chartUserShapes" Target="../drawings/drawing74.xml"/><Relationship Id="rId4" Type="http://schemas.openxmlformats.org/officeDocument/2006/relationships/oleObject" Target="file:///C:\Users\OgawaMoe\AppData\Local\Microsoft\Windows\INetCache\Content.Outlook\6FF6IFLZ\&#12467;&#12500;&#12540;0412&#12304;&#22823;&#38442;&#24220;&#20840;&#20307;&#12305;&#12467;&#12500;&#12540;&#12464;&#12521;&#12501;&#20316;&#25104;0214.xlsx" TargetMode="External"/></Relationships>
</file>

<file path=ppt/charts/_rels/chart87.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87.xml"/><Relationship Id="rId1" Type="http://schemas.microsoft.com/office/2011/relationships/chartStyle" Target="style87.xml"/><Relationship Id="rId5" Type="http://schemas.openxmlformats.org/officeDocument/2006/relationships/chartUserShapes" Target="../drawings/drawing75.xml"/><Relationship Id="rId4" Type="http://schemas.openxmlformats.org/officeDocument/2006/relationships/oleObject" Target="file:///C:\Users\OgawaMoe\AppData\Local\Microsoft\Windows\INetCache\Content.Outlook\6FF6IFLZ\&#12467;&#12500;&#12540;0412&#12304;&#22823;&#38442;&#24220;&#20840;&#20307;&#12305;&#12467;&#12500;&#12540;&#12464;&#12521;&#12501;&#20316;&#25104;0214.xlsx" TargetMode="External"/></Relationships>
</file>

<file path=ppt/charts/_rels/chart88.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0412&#12304;&#22823;&#38442;&#24220;&#20840;&#20307;&#12305;&#12467;&#12500;&#12540;&#12464;&#12521;&#12501;&#20316;&#25104;0214.xlsx" TargetMode="External"/><Relationship Id="rId2" Type="http://schemas.microsoft.com/office/2011/relationships/chartColorStyle" Target="colors88.xml"/><Relationship Id="rId1" Type="http://schemas.microsoft.com/office/2011/relationships/chartStyle" Target="style88.xml"/><Relationship Id="rId4" Type="http://schemas.openxmlformats.org/officeDocument/2006/relationships/chartUserShapes" Target="../drawings/drawing76.xml"/></Relationships>
</file>

<file path=ppt/charts/_rels/chart89.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89.xml"/><Relationship Id="rId1" Type="http://schemas.microsoft.com/office/2011/relationships/chartStyle" Target="style89.xml"/><Relationship Id="rId5" Type="http://schemas.openxmlformats.org/officeDocument/2006/relationships/chartUserShapes" Target="../drawings/drawing77.xml"/><Relationship Id="rId4"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0412&#12304;&#22823;&#38442;&#24220;&#20840;&#20307;&#12305;&#12467;&#12500;&#12540;&#12464;&#12521;&#12501;&#20316;&#25104;0214.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8.xml"/></Relationships>
</file>

<file path=ppt/charts/_rels/chart90.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90.xml"/><Relationship Id="rId1" Type="http://schemas.microsoft.com/office/2011/relationships/chartStyle" Target="style90.xml"/><Relationship Id="rId4" Type="http://schemas.openxmlformats.org/officeDocument/2006/relationships/chartUserShapes" Target="../drawings/drawing78.xml"/></Relationships>
</file>

<file path=ppt/charts/_rels/chart91.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91.xml"/><Relationship Id="rId1" Type="http://schemas.microsoft.com/office/2011/relationships/chartStyle" Target="style91.xml"/><Relationship Id="rId4" Type="http://schemas.openxmlformats.org/officeDocument/2006/relationships/chartUserShapes" Target="../drawings/drawing79.xml"/></Relationships>
</file>

<file path=ppt/charts/_rels/chart92.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92.xml"/><Relationship Id="rId1" Type="http://schemas.microsoft.com/office/2011/relationships/chartStyle" Target="style92.xml"/><Relationship Id="rId4" Type="http://schemas.openxmlformats.org/officeDocument/2006/relationships/chartUserShapes" Target="../drawings/drawing80.xml"/></Relationships>
</file>

<file path=ppt/charts/_rels/chart93.xml.rels><?xml version="1.0" encoding="UTF-8" standalone="yes"?>
<Relationships xmlns="http://schemas.openxmlformats.org/package/2006/relationships"><Relationship Id="rId3" Type="http://schemas.openxmlformats.org/officeDocument/2006/relationships/oleObject" Target="file:///\\G0000sv0ns101\d11754$\doc\400%20&#20107;&#26989;&#25512;&#36914;G\101_&#23376;&#12393;&#12418;&#12398;&#36007;&#22256;&#12288;&#9679;\R5&#24180;&#24230;\01%20R5&#36007;&#22256;&#23455;&#24907;&#35519;&#26619;\18_&#31532;3&#22238;WG\02%20&#24403;&#26085;&#36039;&#26009;\&#65288;&#20316;&#26989;&#29992;&#65289;&#36039;&#26009;&#20316;&#25104;&#38306;&#20418;\&#12464;&#12521;&#12501;&#20316;&#25104;&#38306;&#20418;\H28&#12304;&#22823;&#38442;&#24220;&#20840;&#20307;&#12305;&#12467;&#12500;&#12540;&#12464;&#12521;&#12501;&#20316;&#25104;0214.xlsx" TargetMode="External"/><Relationship Id="rId2" Type="http://schemas.microsoft.com/office/2011/relationships/chartColorStyle" Target="colors93.xml"/><Relationship Id="rId1" Type="http://schemas.microsoft.com/office/2011/relationships/chartStyle" Target="style93.xml"/><Relationship Id="rId4" Type="http://schemas.openxmlformats.org/officeDocument/2006/relationships/chartUserShapes" Target="../drawings/drawing81.xml"/></Relationships>
</file>

<file path=ppt/charts/_rels/chart94.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94.xml"/><Relationship Id="rId1" Type="http://schemas.microsoft.com/office/2011/relationships/chartStyle" Target="style94.xml"/><Relationship Id="rId5" Type="http://schemas.openxmlformats.org/officeDocument/2006/relationships/chartUserShapes" Target="../drawings/drawing82.xml"/><Relationship Id="rId4"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0412&#12304;&#22823;&#38442;&#24220;&#20840;&#20307;&#12305;&#12467;&#12500;&#12540;&#12464;&#12521;&#12501;&#20316;&#25104;0214.xlsx" TargetMode="External"/></Relationships>
</file>

<file path=ppt/charts/_rels/chart95.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95.xml"/><Relationship Id="rId1" Type="http://schemas.microsoft.com/office/2011/relationships/chartStyle" Target="style95.xml"/><Relationship Id="rId5" Type="http://schemas.openxmlformats.org/officeDocument/2006/relationships/chartUserShapes" Target="../drawings/drawing83.xml"/><Relationship Id="rId4" Type="http://schemas.openxmlformats.org/officeDocument/2006/relationships/oleObject" Target="file:///\\G0000sv0ns101\d11754$\doc\400%20&#20107;&#26989;&#25512;&#36914;G\101_&#23376;&#12393;&#12418;&#12398;&#36007;&#22256;&#12288;&#9679;\R6&#24180;&#24230;\01%20&#36007;&#22256;&#35336;&#30011;&#31574;&#23450;&#38306;&#20418;\03&#12288;&#35506;&#38988;&#12392;&#26041;&#21521;&#24615;\&#12464;&#12521;&#12501;&#20316;&#25104;\0412&#12304;&#22823;&#38442;&#24220;&#20840;&#20307;&#12305;&#12467;&#12500;&#12540;&#12464;&#12521;&#12501;&#20316;&#25104;02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13174762966795"/>
          <c:y val="0.10956093145645777"/>
          <c:w val="0.8084565959871719"/>
          <c:h val="0.52301773209340452"/>
        </c:manualLayout>
      </c:layout>
      <c:barChart>
        <c:barDir val="bar"/>
        <c:grouping val="percentStacked"/>
        <c:varyColors val="0"/>
        <c:ser>
          <c:idx val="0"/>
          <c:order val="0"/>
          <c:tx>
            <c:strRef>
              <c:f>'１、家計・収入・就業'!$B$18</c:f>
              <c:strCache>
                <c:ptCount val="1"/>
                <c:pt idx="0">
                  <c:v>取り決めをしており、受け取っている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'１、家計・収入・就業'!$A$19:$A$22</c:f>
              <c:strCache>
                <c:ptCount val="4"/>
                <c:pt idx="0">
                  <c:v>中央値以上</c:v>
                </c:pt>
                <c:pt idx="1">
                  <c:v>困窮度Ⅲ</c:v>
                </c:pt>
                <c:pt idx="2">
                  <c:v>困窮度Ⅱ</c:v>
                </c:pt>
                <c:pt idx="3">
                  <c:v>困窮度Ⅰ</c:v>
                </c:pt>
              </c:strCache>
            </c:strRef>
          </c:cat>
          <c:val>
            <c:numRef>
              <c:f>'１、家計・収入・就業'!$B$19:$B$22</c:f>
              <c:numCache>
                <c:formatCode>0.0</c:formatCode>
                <c:ptCount val="4"/>
                <c:pt idx="0">
                  <c:v>45.3</c:v>
                </c:pt>
                <c:pt idx="1">
                  <c:v>35.1</c:v>
                </c:pt>
                <c:pt idx="2">
                  <c:v>32.6</c:v>
                </c:pt>
                <c:pt idx="3">
                  <c:v>28.4</c:v>
                </c:pt>
              </c:numCache>
            </c:numRef>
          </c:val>
          <c:extLst>
            <c:ext xmlns:c16="http://schemas.microsoft.com/office/drawing/2014/chart" uri="{C3380CC4-5D6E-409C-BE32-E72D297353CC}">
              <c16:uniqueId val="{00000000-A9C3-42DE-8FEA-A2D270A019C2}"/>
            </c:ext>
          </c:extLst>
        </c:ser>
        <c:ser>
          <c:idx val="1"/>
          <c:order val="1"/>
          <c:tx>
            <c:strRef>
              <c:f>'１、家計・収入・就業'!$C$18</c:f>
              <c:strCache>
                <c:ptCount val="1"/>
                <c:pt idx="0">
                  <c:v>特に取り決めはしていないが、受け取っている                  </c:v>
                </c:pt>
              </c:strCache>
            </c:strRef>
          </c:tx>
          <c:spPr>
            <a:solidFill>
              <a:schemeClr val="accent1">
                <a:lumMod val="40000"/>
                <a:lumOff val="60000"/>
              </a:schemeClr>
            </a:solidFill>
            <a:ln>
              <a:noFill/>
            </a:ln>
            <a:effectLst/>
          </c:spPr>
          <c:invertIfNegative val="0"/>
          <c:dLbls>
            <c:dLbl>
              <c:idx val="0"/>
              <c:layout>
                <c:manualLayout>
                  <c:x val="2.7739148041211058E-3"/>
                  <c:y val="-9.445241288932010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E0-4C82-B7D2-9235367D161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'１、家計・収入・就業'!$A$19:$A$22</c:f>
              <c:strCache>
                <c:ptCount val="4"/>
                <c:pt idx="0">
                  <c:v>中央値以上</c:v>
                </c:pt>
                <c:pt idx="1">
                  <c:v>困窮度Ⅲ</c:v>
                </c:pt>
                <c:pt idx="2">
                  <c:v>困窮度Ⅱ</c:v>
                </c:pt>
                <c:pt idx="3">
                  <c:v>困窮度Ⅰ</c:v>
                </c:pt>
              </c:strCache>
            </c:strRef>
          </c:cat>
          <c:val>
            <c:numRef>
              <c:f>'１、家計・収入・就業'!$C$19:$C$22</c:f>
              <c:numCache>
                <c:formatCode>0.0</c:formatCode>
                <c:ptCount val="4"/>
                <c:pt idx="0">
                  <c:v>4</c:v>
                </c:pt>
                <c:pt idx="1">
                  <c:v>3</c:v>
                </c:pt>
                <c:pt idx="2">
                  <c:v>3.8</c:v>
                </c:pt>
                <c:pt idx="3">
                  <c:v>4.4000000000000004</c:v>
                </c:pt>
              </c:numCache>
            </c:numRef>
          </c:val>
          <c:extLst>
            <c:ext xmlns:c16="http://schemas.microsoft.com/office/drawing/2014/chart" uri="{C3380CC4-5D6E-409C-BE32-E72D297353CC}">
              <c16:uniqueId val="{00000001-A9C3-42DE-8FEA-A2D270A019C2}"/>
            </c:ext>
          </c:extLst>
        </c:ser>
        <c:ser>
          <c:idx val="2"/>
          <c:order val="2"/>
          <c:tx>
            <c:strRef>
              <c:f>'１、家計・収入・就業'!$D$18</c:f>
              <c:strCache>
                <c:ptCount val="1"/>
                <c:pt idx="0">
                  <c:v>取り決めをしているが、受け取っていない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'１、家計・収入・就業'!$A$19:$A$22</c:f>
              <c:strCache>
                <c:ptCount val="4"/>
                <c:pt idx="0">
                  <c:v>中央値以上</c:v>
                </c:pt>
                <c:pt idx="1">
                  <c:v>困窮度Ⅲ</c:v>
                </c:pt>
                <c:pt idx="2">
                  <c:v>困窮度Ⅱ</c:v>
                </c:pt>
                <c:pt idx="3">
                  <c:v>困窮度Ⅰ</c:v>
                </c:pt>
              </c:strCache>
            </c:strRef>
          </c:cat>
          <c:val>
            <c:numRef>
              <c:f>'１、家計・収入・就業'!$D$19:$D$22</c:f>
              <c:numCache>
                <c:formatCode>0.0</c:formatCode>
                <c:ptCount val="4"/>
                <c:pt idx="0">
                  <c:v>21.1</c:v>
                </c:pt>
                <c:pt idx="1">
                  <c:v>22.4</c:v>
                </c:pt>
                <c:pt idx="2">
                  <c:v>18.899999999999999</c:v>
                </c:pt>
                <c:pt idx="3">
                  <c:v>20.8</c:v>
                </c:pt>
              </c:numCache>
            </c:numRef>
          </c:val>
          <c:extLst>
            <c:ext xmlns:c16="http://schemas.microsoft.com/office/drawing/2014/chart" uri="{C3380CC4-5D6E-409C-BE32-E72D297353CC}">
              <c16:uniqueId val="{00000002-A9C3-42DE-8FEA-A2D270A019C2}"/>
            </c:ext>
          </c:extLst>
        </c:ser>
        <c:ser>
          <c:idx val="3"/>
          <c:order val="3"/>
          <c:tx>
            <c:strRef>
              <c:f>'１、家計・収入・就業'!$E$18</c:f>
              <c:strCache>
                <c:ptCount val="1"/>
                <c:pt idx="0">
                  <c:v>取り決めをしておらず、受け取っていない  </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'１、家計・収入・就業'!$A$19:$A$22</c:f>
              <c:strCache>
                <c:ptCount val="4"/>
                <c:pt idx="0">
                  <c:v>中央値以上</c:v>
                </c:pt>
                <c:pt idx="1">
                  <c:v>困窮度Ⅲ</c:v>
                </c:pt>
                <c:pt idx="2">
                  <c:v>困窮度Ⅱ</c:v>
                </c:pt>
                <c:pt idx="3">
                  <c:v>困窮度Ⅰ</c:v>
                </c:pt>
              </c:strCache>
            </c:strRef>
          </c:cat>
          <c:val>
            <c:numRef>
              <c:f>'１、家計・収入・就業'!$E$19:$E$22</c:f>
              <c:numCache>
                <c:formatCode>0.0</c:formatCode>
                <c:ptCount val="4"/>
                <c:pt idx="0">
                  <c:v>28.7</c:v>
                </c:pt>
                <c:pt idx="1">
                  <c:v>38.4</c:v>
                </c:pt>
                <c:pt idx="2">
                  <c:v>43.6</c:v>
                </c:pt>
                <c:pt idx="3">
                  <c:v>45.1</c:v>
                </c:pt>
              </c:numCache>
            </c:numRef>
          </c:val>
          <c:extLst>
            <c:ext xmlns:c16="http://schemas.microsoft.com/office/drawing/2014/chart" uri="{C3380CC4-5D6E-409C-BE32-E72D297353CC}">
              <c16:uniqueId val="{00000003-A9C3-42DE-8FEA-A2D270A019C2}"/>
            </c:ext>
          </c:extLst>
        </c:ser>
        <c:ser>
          <c:idx val="4"/>
          <c:order val="4"/>
          <c:tx>
            <c:strRef>
              <c:f>'１、家計・収入・就業'!$F$18</c:f>
              <c:strCache>
                <c:ptCount val="1"/>
                <c:pt idx="0">
                  <c:v>  無回答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'１、家計・収入・就業'!$A$19:$A$22</c:f>
              <c:strCache>
                <c:ptCount val="4"/>
                <c:pt idx="0">
                  <c:v>中央値以上</c:v>
                </c:pt>
                <c:pt idx="1">
                  <c:v>困窮度Ⅲ</c:v>
                </c:pt>
                <c:pt idx="2">
                  <c:v>困窮度Ⅱ</c:v>
                </c:pt>
                <c:pt idx="3">
                  <c:v>困窮度Ⅰ</c:v>
                </c:pt>
              </c:strCache>
            </c:strRef>
          </c:cat>
          <c:val>
            <c:numRef>
              <c:f>'１、家計・収入・就業'!$F$19:$F$22</c:f>
              <c:numCache>
                <c:formatCode>0.0</c:formatCode>
                <c:ptCount val="4"/>
                <c:pt idx="0">
                  <c:v>0.9</c:v>
                </c:pt>
                <c:pt idx="1">
                  <c:v>1</c:v>
                </c:pt>
                <c:pt idx="2">
                  <c:v>1.2</c:v>
                </c:pt>
                <c:pt idx="3">
                  <c:v>1.4</c:v>
                </c:pt>
              </c:numCache>
            </c:numRef>
          </c:val>
          <c:extLst>
            <c:ext xmlns:c16="http://schemas.microsoft.com/office/drawing/2014/chart" uri="{C3380CC4-5D6E-409C-BE32-E72D297353CC}">
              <c16:uniqueId val="{00000004-A9C3-42DE-8FEA-A2D270A019C2}"/>
            </c:ext>
          </c:extLst>
        </c:ser>
        <c:dLbls>
          <c:dLblPos val="ctr"/>
          <c:showLegendKey val="0"/>
          <c:showVal val="1"/>
          <c:showCatName val="0"/>
          <c:showSerName val="0"/>
          <c:showPercent val="0"/>
          <c:showBubbleSize val="0"/>
        </c:dLbls>
        <c:gapWidth val="150"/>
        <c:overlap val="100"/>
        <c:axId val="2021164559"/>
        <c:axId val="2021159983"/>
      </c:barChart>
      <c:catAx>
        <c:axId val="202116455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2021159983"/>
        <c:crosses val="autoZero"/>
        <c:auto val="1"/>
        <c:lblAlgn val="ctr"/>
        <c:lblOffset val="100"/>
        <c:noMultiLvlLbl val="0"/>
      </c:catAx>
      <c:valAx>
        <c:axId val="202115998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21164559"/>
        <c:crosses val="autoZero"/>
        <c:crossBetween val="between"/>
      </c:valAx>
      <c:spPr>
        <a:noFill/>
        <a:ln>
          <a:noFill/>
        </a:ln>
        <a:effectLst/>
      </c:spPr>
    </c:plotArea>
    <c:legend>
      <c:legendPos val="b"/>
      <c:layout>
        <c:manualLayout>
          <c:xMode val="edge"/>
          <c:yMode val="edge"/>
          <c:x val="1.1463694369630045E-2"/>
          <c:y val="0.76786104089913298"/>
          <c:w val="0.97771650896487761"/>
          <c:h val="0.19861223861403848"/>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345234040942975"/>
          <c:y val="7.1505384885858142E-2"/>
          <c:w val="0.48296790806278683"/>
          <c:h val="0.88123963187405652"/>
        </c:manualLayout>
      </c:layout>
      <c:barChart>
        <c:barDir val="bar"/>
        <c:grouping val="clustered"/>
        <c:varyColors val="0"/>
        <c:ser>
          <c:idx val="0"/>
          <c:order val="0"/>
          <c:tx>
            <c:strRef>
              <c:f>'１、H28家計・収入・就業 (2)'!$A$43</c:f>
              <c:strCache>
                <c:ptCount val="1"/>
                <c:pt idx="0">
                  <c:v>中央値以上</c:v>
                </c:pt>
              </c:strCache>
            </c:strRef>
          </c:tx>
          <c:spPr>
            <a:solidFill>
              <a:schemeClr val="accent1"/>
            </a:solidFill>
            <a:ln>
              <a:noFill/>
            </a:ln>
            <a:effectLst/>
          </c:spPr>
          <c:invertIfNegative val="0"/>
          <c:dLbls>
            <c:dLbl>
              <c:idx val="0"/>
              <c:layout>
                <c:manualLayout>
                  <c:x val="-1.6878063947526077E-2"/>
                  <c:y val="1.01905929753594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0BF-4D53-BF95-F3D194EA2B2A}"/>
                </c:ext>
              </c:extLst>
            </c:dLbl>
            <c:dLbl>
              <c:idx val="5"/>
              <c:layout>
                <c:manualLayout>
                  <c:x val="-1.6767856222008711E-2"/>
                  <c:y val="6.294964177358054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E0B-4211-9E2F-0C18EFD3C7CC}"/>
                </c:ext>
              </c:extLst>
            </c:dLbl>
            <c:dLbl>
              <c:idx val="6"/>
              <c:layout>
                <c:manualLayout>
                  <c:x val="-3.4559253353383442E-3"/>
                  <c:y val="8.1526348620667502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4.4660085754676913E-2"/>
                      <c:h val="3.869376176832947E-2"/>
                    </c:manualLayout>
                  </c15:layout>
                </c:ext>
                <c:ext xmlns:c16="http://schemas.microsoft.com/office/drawing/2014/chart" uri="{C3380CC4-5D6E-409C-BE32-E72D297353CC}">
                  <c16:uniqueId val="{0000000A-30BF-4D53-BF95-F3D194EA2B2A}"/>
                </c:ext>
              </c:extLst>
            </c:dLbl>
            <c:dLbl>
              <c:idx val="7"/>
              <c:layout>
                <c:manualLayout>
                  <c:x val="-2.9020555996105989E-2"/>
                  <c:y val="1.22287115704313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0BF-4D53-BF95-F3D194EA2B2A}"/>
                </c:ext>
              </c:extLst>
            </c:dLbl>
            <c:dLbl>
              <c:idx val="8"/>
              <c:layout>
                <c:manualLayout>
                  <c:x val="-2.1735060766958043E-2"/>
                  <c:y val="8.15247438028757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0BF-4D53-BF95-F3D194EA2B2A}"/>
                </c:ext>
              </c:extLst>
            </c:dLbl>
            <c:dLbl>
              <c:idx val="9"/>
              <c:layout>
                <c:manualLayout>
                  <c:x val="-1.5965942891278419E-2"/>
                  <c:y val="4.076237190143786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0BF-4D53-BF95-F3D194EA2B2A}"/>
                </c:ext>
              </c:extLst>
            </c:dLbl>
            <c:dLbl>
              <c:idx val="10"/>
              <c:layout>
                <c:manualLayout>
                  <c:x val="-7.0986729499123158E-3"/>
                  <c:y val="6.1148372305530989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4.2231587344960936E-2"/>
                      <c:h val="2.4426931602826212E-2"/>
                    </c:manualLayout>
                  </c15:layout>
                </c:ext>
                <c:ext xmlns:c16="http://schemas.microsoft.com/office/drawing/2014/chart" uri="{C3380CC4-5D6E-409C-BE32-E72D297353CC}">
                  <c16:uniqueId val="{00000018-30BF-4D53-BF95-F3D194EA2B2A}"/>
                </c:ext>
              </c:extLst>
            </c:dLbl>
            <c:dLbl>
              <c:idx val="11"/>
              <c:layout>
                <c:manualLayout>
                  <c:x val="-1.020007576150157E-2"/>
                  <c:y val="7.473015186354479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0BF-4D53-BF95-F3D194EA2B2A}"/>
                </c:ext>
              </c:extLst>
            </c:dLbl>
            <c:dLbl>
              <c:idx val="12"/>
              <c:layout>
                <c:manualLayout>
                  <c:x val="-9.9511068694188749E-3"/>
                  <c:y val="4.076558153702140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0BF-4D53-BF95-F3D194EA2B2A}"/>
                </c:ext>
              </c:extLst>
            </c:dLbl>
            <c:dLbl>
              <c:idx val="13"/>
              <c:layout>
                <c:manualLayout>
                  <c:x val="-1.2491277961912435E-2"/>
                  <c:y val="2.038519799519817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5.1945580983824874E-2"/>
                      <c:h val="2.8503168792969994E-2"/>
                    </c:manualLayout>
                  </c15:layout>
                </c:ext>
                <c:ext xmlns:c16="http://schemas.microsoft.com/office/drawing/2014/chart" uri="{C3380CC4-5D6E-409C-BE32-E72D297353CC}">
                  <c16:uniqueId val="{00000019-30BF-4D53-BF95-F3D194EA2B2A}"/>
                </c:ext>
              </c:extLst>
            </c:dLbl>
            <c:dLbl>
              <c:idx val="14"/>
              <c:layout>
                <c:manualLayout>
                  <c:x val="-1.491977637162842E-2"/>
                  <c:y val="2.0382790768510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30BF-4D53-BF95-F3D194EA2B2A}"/>
                </c:ext>
              </c:extLst>
            </c:dLbl>
            <c:dLbl>
              <c:idx val="20"/>
              <c:layout>
                <c:manualLayout>
                  <c:x val="-2.3388995320302215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8E0B-4211-9E2F-0C18EFD3C7CC}"/>
                </c:ext>
              </c:extLst>
            </c:dLbl>
            <c:dLbl>
              <c:idx val="21"/>
              <c:layout>
                <c:manualLayout>
                  <c:x val="-1.202106712809402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ED-4310-B252-44444170A20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(2)'!$B$42:$X$42</c:f>
              <c:strCache>
                <c:ptCount val="23"/>
                <c:pt idx="0">
                  <c:v>食費を切りつめた    </c:v>
                </c:pt>
                <c:pt idx="1">
                  <c:v>電気・ガス・水道などが止められた        </c:v>
                </c:pt>
                <c:pt idx="2">
                  <c:v>医療機関を受診できなかった              </c:v>
                </c:pt>
                <c:pt idx="3">
                  <c:v>国民健康保険料の支払いが滞ったことがある</c:v>
                </c:pt>
                <c:pt idx="4">
                  <c:v>国民年金の支払いが滞ったことがある      </c:v>
                </c:pt>
                <c:pt idx="5">
                  <c:v>金融機関などに借金をしたことがある      </c:v>
                </c:pt>
                <c:pt idx="6">
                  <c:v>クレジットカードの利用が停止になったことがある              </c:v>
                </c:pt>
                <c:pt idx="7">
                  <c:v>新しい衣服・靴を買うのを控えた          </c:v>
                </c:pt>
                <c:pt idx="8">
                  <c:v>新聞や雑誌を買うのを控えた              </c:v>
                </c:pt>
                <c:pt idx="9">
                  <c:v>スマートフォンへの切替・利用を断念した  </c:v>
                </c:pt>
                <c:pt idx="10">
                  <c:v>冠婚葬祭のつきあいを控えた              </c:v>
                </c:pt>
                <c:pt idx="11">
                  <c:v>生活の見通しがたたなくて不安になったことがある              </c:v>
                </c:pt>
                <c:pt idx="12">
                  <c:v>鉄道やバスの利用を控え、
自転車を使ったり歩くようにした      </c:v>
                </c:pt>
                <c:pt idx="13">
                  <c:v>電話（固定・携帯）などの通信料の
支払いが滞ったことがある    </c:v>
                </c:pt>
                <c:pt idx="14">
                  <c:v>家賃や住宅ローンの支払いが滞ったことがある                  </c:v>
                </c:pt>
                <c:pt idx="15">
                  <c:v>趣味やレジャーの出費を減らした          </c:v>
                </c:pt>
                <c:pt idx="16">
                  <c:v>冷暖房の使用を控えた</c:v>
                </c:pt>
                <c:pt idx="17">
                  <c:v>友人・知人との外食を控えた              </c:v>
                </c:pt>
                <c:pt idx="18">
                  <c:v>敷金・保証金などを用意できないので、
住み替え・転居を断念した</c:v>
                </c:pt>
                <c:pt idx="19">
                  <c:v>理髪店・美容院に行く回数を減らした      </c:v>
                </c:pt>
                <c:pt idx="20">
                  <c:v>子ども部屋が欲しかったがつくれなかった  </c:v>
                </c:pt>
                <c:pt idx="21">
                  <c:v>どれもあてはまらない</c:v>
                </c:pt>
                <c:pt idx="22">
                  <c:v>  無回答            </c:v>
                </c:pt>
              </c:strCache>
            </c:strRef>
          </c:cat>
          <c:val>
            <c:numRef>
              <c:f>'１、H28家計・収入・就業 (2)'!$B$43:$X$43</c:f>
              <c:numCache>
                <c:formatCode>0.0</c:formatCode>
                <c:ptCount val="23"/>
                <c:pt idx="0">
                  <c:v>25.5</c:v>
                </c:pt>
                <c:pt idx="1">
                  <c:v>0.4</c:v>
                </c:pt>
                <c:pt idx="2">
                  <c:v>0.9</c:v>
                </c:pt>
                <c:pt idx="3">
                  <c:v>1</c:v>
                </c:pt>
                <c:pt idx="4">
                  <c:v>1.8</c:v>
                </c:pt>
                <c:pt idx="5">
                  <c:v>3.9</c:v>
                </c:pt>
                <c:pt idx="6">
                  <c:v>1.5</c:v>
                </c:pt>
                <c:pt idx="7">
                  <c:v>29.8</c:v>
                </c:pt>
                <c:pt idx="8">
                  <c:v>16.100000000000001</c:v>
                </c:pt>
                <c:pt idx="9">
                  <c:v>4.4000000000000004</c:v>
                </c:pt>
                <c:pt idx="10">
                  <c:v>1.5</c:v>
                </c:pt>
                <c:pt idx="11">
                  <c:v>7.8</c:v>
                </c:pt>
                <c:pt idx="12">
                  <c:v>9.8000000000000007</c:v>
                </c:pt>
                <c:pt idx="13">
                  <c:v>1.1000000000000001</c:v>
                </c:pt>
                <c:pt idx="14">
                  <c:v>1.1000000000000001</c:v>
                </c:pt>
                <c:pt idx="15">
                  <c:v>33.200000000000003</c:v>
                </c:pt>
                <c:pt idx="16">
                  <c:v>18.600000000000001</c:v>
                </c:pt>
                <c:pt idx="17">
                  <c:v>17.100000000000001</c:v>
                </c:pt>
                <c:pt idx="18">
                  <c:v>0.7</c:v>
                </c:pt>
                <c:pt idx="19">
                  <c:v>19.899999999999999</c:v>
                </c:pt>
                <c:pt idx="20">
                  <c:v>4.0999999999999996</c:v>
                </c:pt>
                <c:pt idx="21">
                  <c:v>38.5</c:v>
                </c:pt>
                <c:pt idx="22">
                  <c:v>5.3</c:v>
                </c:pt>
              </c:numCache>
            </c:numRef>
          </c:val>
          <c:extLst>
            <c:ext xmlns:c16="http://schemas.microsoft.com/office/drawing/2014/chart" uri="{C3380CC4-5D6E-409C-BE32-E72D297353CC}">
              <c16:uniqueId val="{00000000-A4BE-426B-8588-7193B52B8B46}"/>
            </c:ext>
          </c:extLst>
        </c:ser>
        <c:ser>
          <c:idx val="1"/>
          <c:order val="1"/>
          <c:tx>
            <c:strRef>
              <c:f>'１、H28家計・収入・就業 (2)'!$A$44</c:f>
              <c:strCache>
                <c:ptCount val="1"/>
                <c:pt idx="0">
                  <c:v>困窮度Ⅲ</c:v>
                </c:pt>
              </c:strCache>
            </c:strRef>
          </c:tx>
          <c:spPr>
            <a:solidFill>
              <a:schemeClr val="accent2"/>
            </a:solidFill>
            <a:ln>
              <a:noFill/>
            </a:ln>
            <a:effectLst/>
          </c:spPr>
          <c:invertIfNegative val="0"/>
          <c:dLbls>
            <c:dLbl>
              <c:idx val="0"/>
              <c:layout>
                <c:manualLayout>
                  <c:x val="-5.8162536912697779E-2"/>
                  <c:y val="1.01905929753594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0BF-4D53-BF95-F3D194EA2B2A}"/>
                </c:ext>
              </c:extLst>
            </c:dLbl>
            <c:dLbl>
              <c:idx val="1"/>
              <c:layout>
                <c:manualLayout>
                  <c:x val="1.7744865781482093E-2"/>
                  <c:y val="2.0382790768510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0B-4211-9E2F-0C18EFD3C7CC}"/>
                </c:ext>
              </c:extLst>
            </c:dLbl>
            <c:dLbl>
              <c:idx val="2"/>
              <c:layout>
                <c:manualLayout>
                  <c:x val="1.9575800606130258E-2"/>
                  <c:y val="6.114516266994838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0B-4211-9E2F-0C18EFD3C7CC}"/>
                </c:ext>
              </c:extLst>
            </c:dLbl>
            <c:dLbl>
              <c:idx val="3"/>
              <c:layout>
                <c:manualLayout>
                  <c:x val="1.7253238268775114E-2"/>
                  <c:y val="4.19707996983584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E0B-4211-9E2F-0C18EFD3C7CC}"/>
                </c:ext>
              </c:extLst>
            </c:dLbl>
            <c:dLbl>
              <c:idx val="4"/>
              <c:layout>
                <c:manualLayout>
                  <c:x val="8.4060464638672904E-3"/>
                  <c:y val="1.222887205221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0BF-4D53-BF95-F3D194EA2B2A}"/>
                </c:ext>
              </c:extLst>
            </c:dLbl>
            <c:dLbl>
              <c:idx val="5"/>
              <c:layout>
                <c:manualLayout>
                  <c:x val="-1.0424377228792659E-2"/>
                  <c:y val="6.11435578521567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0BF-4D53-BF95-F3D194EA2B2A}"/>
                </c:ext>
              </c:extLst>
            </c:dLbl>
            <c:dLbl>
              <c:idx val="6"/>
              <c:layout>
                <c:manualLayout>
                  <c:x val="1.7337184001205364E-2"/>
                  <c:y val="6.11467674877392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E0B-4211-9E2F-0C18EFD3C7CC}"/>
                </c:ext>
              </c:extLst>
            </c:dLbl>
            <c:dLbl>
              <c:idx val="7"/>
              <c:layout>
                <c:manualLayout>
                  <c:x val="-6.5448026639421897E-2"/>
                  <c:y val="1.630526972413342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0BF-4D53-BF95-F3D194EA2B2A}"/>
                </c:ext>
              </c:extLst>
            </c:dLbl>
            <c:dLbl>
              <c:idx val="8"/>
              <c:layout>
                <c:manualLayout>
                  <c:x val="-3.6306051225254023E-2"/>
                  <c:y val="1.222887205221057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0BF-4D53-BF95-F3D194EA2B2A}"/>
                </c:ext>
              </c:extLst>
            </c:dLbl>
            <c:dLbl>
              <c:idx val="9"/>
              <c:layout>
                <c:manualLayout>
                  <c:x val="-1.0115556368038468E-4"/>
                  <c:y val="8.212976011023172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E0B-4211-9E2F-0C18EFD3C7CC}"/>
                </c:ext>
              </c:extLst>
            </c:dLbl>
            <c:dLbl>
              <c:idx val="10"/>
              <c:layout>
                <c:manualLayout>
                  <c:x val="5.8117600131100669E-3"/>
                  <c:y val="4.0763976719229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E0B-4211-9E2F-0C18EFD3C7CC}"/>
                </c:ext>
              </c:extLst>
            </c:dLbl>
            <c:dLbl>
              <c:idx val="11"/>
              <c:layout>
                <c:manualLayout>
                  <c:x val="-1.2021067128094113E-2"/>
                  <c:y val="6.11451626699481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0BF-4D53-BF95-F3D194EA2B2A}"/>
                </c:ext>
              </c:extLst>
            </c:dLbl>
            <c:dLbl>
              <c:idx val="12"/>
              <c:layout>
                <c:manualLayout>
                  <c:x val="-1.9306562357242058E-2"/>
                  <c:y val="8.15247438028757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0BF-4D53-BF95-F3D194EA2B2A}"/>
                </c:ext>
              </c:extLst>
            </c:dLbl>
            <c:dLbl>
              <c:idx val="13"/>
              <c:layout>
                <c:manualLayout>
                  <c:x val="7.2114684420850452E-3"/>
                  <c:y val="4.19680800706217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E0B-4211-9E2F-0C18EFD3C7CC}"/>
                </c:ext>
              </c:extLst>
            </c:dLbl>
            <c:dLbl>
              <c:idx val="14"/>
              <c:layout>
                <c:manualLayout>
                  <c:x val="1.5379087645654928E-2"/>
                  <c:y val="2.09878070758655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E0B-4211-9E2F-0C18EFD3C7CC}"/>
                </c:ext>
              </c:extLst>
            </c:dLbl>
            <c:dLbl>
              <c:idx val="18"/>
              <c:layout>
                <c:manualLayout>
                  <c:x val="1.5656241902120546E-2"/>
                  <c:y val="2.09832139245268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8E0B-4211-9E2F-0C18EFD3C7CC}"/>
                </c:ext>
              </c:extLst>
            </c:dLbl>
            <c:dLbl>
              <c:idx val="20"/>
              <c:layout>
                <c:manualLayout>
                  <c:x val="-2.4734713199405959E-2"/>
                  <c:y val="8.39361601412451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8E0B-4211-9E2F-0C18EFD3C7CC}"/>
                </c:ext>
              </c:extLst>
            </c:dLbl>
            <c:dLbl>
              <c:idx val="21"/>
              <c:layout>
                <c:manualLayout>
                  <c:x val="-1.239950538341092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8E0B-4211-9E2F-0C18EFD3C7CC}"/>
                </c:ext>
              </c:extLst>
            </c:dLbl>
            <c:dLbl>
              <c:idx val="22"/>
              <c:layout>
                <c:manualLayout>
                  <c:x val="2.1361032782913073E-2"/>
                  <c:y val="2.09848661460972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8E0B-4211-9E2F-0C18EFD3C7C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'１、H28家計・収入・就業 (2)'!$B$42:$X$42</c:f>
              <c:strCache>
                <c:ptCount val="23"/>
                <c:pt idx="0">
                  <c:v>食費を切りつめた    </c:v>
                </c:pt>
                <c:pt idx="1">
                  <c:v>電気・ガス・水道などが止められた        </c:v>
                </c:pt>
                <c:pt idx="2">
                  <c:v>医療機関を受診できなかった              </c:v>
                </c:pt>
                <c:pt idx="3">
                  <c:v>国民健康保険料の支払いが滞ったことがある</c:v>
                </c:pt>
                <c:pt idx="4">
                  <c:v>国民年金の支払いが滞ったことがある      </c:v>
                </c:pt>
                <c:pt idx="5">
                  <c:v>金融機関などに借金をしたことがある      </c:v>
                </c:pt>
                <c:pt idx="6">
                  <c:v>クレジットカードの利用が停止になったことがある              </c:v>
                </c:pt>
                <c:pt idx="7">
                  <c:v>新しい衣服・靴を買うのを控えた          </c:v>
                </c:pt>
                <c:pt idx="8">
                  <c:v>新聞や雑誌を買うのを控えた              </c:v>
                </c:pt>
                <c:pt idx="9">
                  <c:v>スマートフォンへの切替・利用を断念した  </c:v>
                </c:pt>
                <c:pt idx="10">
                  <c:v>冠婚葬祭のつきあいを控えた              </c:v>
                </c:pt>
                <c:pt idx="11">
                  <c:v>生活の見通しがたたなくて不安になったことがある              </c:v>
                </c:pt>
                <c:pt idx="12">
                  <c:v>鉄道やバスの利用を控え、
自転車を使ったり歩くようにした      </c:v>
                </c:pt>
                <c:pt idx="13">
                  <c:v>電話（固定・携帯）などの通信料の
支払いが滞ったことがある    </c:v>
                </c:pt>
                <c:pt idx="14">
                  <c:v>家賃や住宅ローンの支払いが滞ったことがある                  </c:v>
                </c:pt>
                <c:pt idx="15">
                  <c:v>趣味やレジャーの出費を減らした          </c:v>
                </c:pt>
                <c:pt idx="16">
                  <c:v>冷暖房の使用を控えた</c:v>
                </c:pt>
                <c:pt idx="17">
                  <c:v>友人・知人との外食を控えた              </c:v>
                </c:pt>
                <c:pt idx="18">
                  <c:v>敷金・保証金などを用意できないので、
住み替え・転居を断念した</c:v>
                </c:pt>
                <c:pt idx="19">
                  <c:v>理髪店・美容院に行く回数を減らした      </c:v>
                </c:pt>
                <c:pt idx="20">
                  <c:v>子ども部屋が欲しかったがつくれなかった  </c:v>
                </c:pt>
                <c:pt idx="21">
                  <c:v>どれもあてはまらない</c:v>
                </c:pt>
                <c:pt idx="22">
                  <c:v>  無回答            </c:v>
                </c:pt>
              </c:strCache>
            </c:strRef>
          </c:cat>
          <c:val>
            <c:numRef>
              <c:f>'１、H28家計・収入・就業 (2)'!$B$44:$X$44</c:f>
              <c:numCache>
                <c:formatCode>0.0</c:formatCode>
                <c:ptCount val="23"/>
                <c:pt idx="0">
                  <c:v>48</c:v>
                </c:pt>
                <c:pt idx="1">
                  <c:v>1.9</c:v>
                </c:pt>
                <c:pt idx="2">
                  <c:v>6</c:v>
                </c:pt>
                <c:pt idx="3">
                  <c:v>6.2</c:v>
                </c:pt>
                <c:pt idx="4">
                  <c:v>9</c:v>
                </c:pt>
                <c:pt idx="5">
                  <c:v>9.9</c:v>
                </c:pt>
                <c:pt idx="6">
                  <c:v>4.0999999999999996</c:v>
                </c:pt>
                <c:pt idx="7">
                  <c:v>49.6</c:v>
                </c:pt>
                <c:pt idx="8">
                  <c:v>30.9</c:v>
                </c:pt>
                <c:pt idx="9">
                  <c:v>8.5</c:v>
                </c:pt>
                <c:pt idx="10">
                  <c:v>4.8</c:v>
                </c:pt>
                <c:pt idx="11">
                  <c:v>23.3</c:v>
                </c:pt>
                <c:pt idx="12">
                  <c:v>18.899999999999999</c:v>
                </c:pt>
                <c:pt idx="13">
                  <c:v>4.5</c:v>
                </c:pt>
                <c:pt idx="14">
                  <c:v>4.4000000000000004</c:v>
                </c:pt>
                <c:pt idx="15">
                  <c:v>53.7</c:v>
                </c:pt>
                <c:pt idx="16">
                  <c:v>32.6</c:v>
                </c:pt>
                <c:pt idx="17">
                  <c:v>33.799999999999997</c:v>
                </c:pt>
                <c:pt idx="18">
                  <c:v>3.5</c:v>
                </c:pt>
                <c:pt idx="19">
                  <c:v>38.299999999999997</c:v>
                </c:pt>
                <c:pt idx="20">
                  <c:v>10.1</c:v>
                </c:pt>
                <c:pt idx="21">
                  <c:v>16.600000000000001</c:v>
                </c:pt>
                <c:pt idx="22">
                  <c:v>2.5</c:v>
                </c:pt>
              </c:numCache>
            </c:numRef>
          </c:val>
          <c:extLst>
            <c:ext xmlns:c16="http://schemas.microsoft.com/office/drawing/2014/chart" uri="{C3380CC4-5D6E-409C-BE32-E72D297353CC}">
              <c16:uniqueId val="{00000001-A4BE-426B-8588-7193B52B8B46}"/>
            </c:ext>
          </c:extLst>
        </c:ser>
        <c:ser>
          <c:idx val="2"/>
          <c:order val="2"/>
          <c:tx>
            <c:strRef>
              <c:f>'１、H28家計・収入・就業 (2)'!$A$45</c:f>
              <c:strCache>
                <c:ptCount val="1"/>
                <c:pt idx="0">
                  <c:v>困窮度Ⅱ</c:v>
                </c:pt>
              </c:strCache>
            </c:strRef>
          </c:tx>
          <c:spPr>
            <a:solidFill>
              <a:schemeClr val="accent3"/>
            </a:solidFill>
            <a:ln>
              <a:noFill/>
            </a:ln>
            <a:effectLst/>
          </c:spPr>
          <c:invertIfNegative val="0"/>
          <c:dLbls>
            <c:dLbl>
              <c:idx val="0"/>
              <c:layout>
                <c:manualLayout>
                  <c:x val="-4.3591546454401886E-2"/>
                  <c:y val="1.42676325743989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0BF-4D53-BF95-F3D194EA2B2A}"/>
                </c:ext>
              </c:extLst>
            </c:dLbl>
            <c:dLbl>
              <c:idx val="1"/>
              <c:layout>
                <c:manualLayout>
                  <c:x val="3.6452143570531247E-2"/>
                  <c:y val="4.076237190143786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A07-4F06-8A57-35ACAEBCE898}"/>
                </c:ext>
              </c:extLst>
            </c:dLbl>
            <c:dLbl>
              <c:idx val="2"/>
              <c:layout>
                <c:manualLayout>
                  <c:x val="-8.9047491294215637E-3"/>
                  <c:y val="4.8144533741855751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A07-4F06-8A57-35ACAEBCE898}"/>
                </c:ext>
              </c:extLst>
            </c:dLbl>
            <c:dLbl>
              <c:idx val="3"/>
              <c:layout>
                <c:manualLayout>
                  <c:x val="1.4296398039685399E-2"/>
                  <c:y val="6.11435578521567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A07-4F06-8A57-35ACAEBCE898}"/>
                </c:ext>
              </c:extLst>
            </c:dLbl>
            <c:dLbl>
              <c:idx val="4"/>
              <c:layout>
                <c:manualLayout>
                  <c:x val="-4.7355718989461632E-3"/>
                  <c:y val="8.1544001616372444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5.8162536912697779E-2"/>
                      <c:h val="2.8503168792969994E-2"/>
                    </c:manualLayout>
                  </c15:layout>
                </c:ext>
                <c:ext xmlns:c16="http://schemas.microsoft.com/office/drawing/2014/chart" uri="{C3380CC4-5D6E-409C-BE32-E72D297353CC}">
                  <c16:uniqueId val="{00000009-30BF-4D53-BF95-F3D194EA2B2A}"/>
                </c:ext>
              </c:extLst>
            </c:dLbl>
            <c:dLbl>
              <c:idx val="5"/>
              <c:layout>
                <c:manualLayout>
                  <c:x val="1.5184042891488763E-2"/>
                  <c:y val="8.212976011023172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E0B-4211-9E2F-0C18EFD3C7CC}"/>
                </c:ext>
              </c:extLst>
            </c:dLbl>
            <c:dLbl>
              <c:idx val="6"/>
              <c:layout>
                <c:manualLayout>
                  <c:x val="4.4402703167316378E-2"/>
                  <c:y val="4.077039599039522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E0B-4211-9E2F-0C18EFD3C7CC}"/>
                </c:ext>
              </c:extLst>
            </c:dLbl>
            <c:dLbl>
              <c:idx val="7"/>
              <c:layout>
                <c:manualLayout>
                  <c:x val="-4.8448543273833938E-2"/>
                  <c:y val="2.4457583622641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0BF-4D53-BF95-F3D194EA2B2A}"/>
                </c:ext>
              </c:extLst>
            </c:dLbl>
            <c:dLbl>
              <c:idx val="8"/>
              <c:layout>
                <c:manualLayout>
                  <c:x val="-3.9974613586702843E-3"/>
                  <c:y val="8.333337345377811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E0B-4211-9E2F-0C18EFD3C7CC}"/>
                </c:ext>
              </c:extLst>
            </c:dLbl>
            <c:dLbl>
              <c:idx val="9"/>
              <c:layout>
                <c:manualLayout>
                  <c:x val="-8.2199890660205454E-3"/>
                  <c:y val="2.038118595071968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0BF-4D53-BF95-F3D194EA2B2A}"/>
                </c:ext>
              </c:extLst>
            </c:dLbl>
            <c:dLbl>
              <c:idx val="10"/>
              <c:layout>
                <c:manualLayout>
                  <c:x val="1.738731365842154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E0B-4211-9E2F-0C18EFD3C7CC}"/>
                </c:ext>
              </c:extLst>
            </c:dLbl>
            <c:dLbl>
              <c:idx val="11"/>
              <c:layout>
                <c:manualLayout>
                  <c:x val="-7.1640703086621477E-3"/>
                  <c:y val="1.01905929753595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0BF-4D53-BF95-F3D194EA2B2A}"/>
                </c:ext>
              </c:extLst>
            </c:dLbl>
            <c:dLbl>
              <c:idx val="12"/>
              <c:layout>
                <c:manualLayout>
                  <c:x val="-2.3070734892302724E-3"/>
                  <c:y val="8.15279534384585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0BF-4D53-BF95-F3D194EA2B2A}"/>
                </c:ext>
              </c:extLst>
            </c:dLbl>
            <c:dLbl>
              <c:idx val="13"/>
              <c:layout>
                <c:manualLayout>
                  <c:x val="1.4410747807324084E-2"/>
                  <c:y val="4.076477912812496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4.2231587344960936E-2"/>
                      <c:h val="2.8503168792969994E-2"/>
                    </c:manualLayout>
                  </c15:layout>
                </c:ext>
                <c:ext xmlns:c16="http://schemas.microsoft.com/office/drawing/2014/chart" uri="{C3380CC4-5D6E-409C-BE32-E72D297353CC}">
                  <c16:uniqueId val="{00000012-8E0B-4211-9E2F-0C18EFD3C7CC}"/>
                </c:ext>
              </c:extLst>
            </c:dLbl>
            <c:dLbl>
              <c:idx val="14"/>
              <c:layout>
                <c:manualLayout>
                  <c:x val="1.5691541693015235E-2"/>
                  <c:y val="1.6048177913951918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30BF-4D53-BF95-F3D194EA2B2A}"/>
                </c:ext>
              </c:extLst>
            </c:dLbl>
            <c:dLbl>
              <c:idx val="18"/>
              <c:layout>
                <c:manualLayout>
                  <c:x val="1.0583206985736511E-3"/>
                  <c:y val="1.5387512453462759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8E0B-4211-9E2F-0C18EFD3C7CC}"/>
                </c:ext>
              </c:extLst>
            </c:dLbl>
            <c:dLbl>
              <c:idx val="20"/>
              <c:layout>
                <c:manualLayout>
                  <c:x val="-2.3360298754979015E-2"/>
                  <c:y val="4.19680800706225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8E0B-4211-9E2F-0C18EFD3C7CC}"/>
                </c:ext>
              </c:extLst>
            </c:dLbl>
            <c:dLbl>
              <c:idx val="21"/>
              <c:layout>
                <c:manualLayout>
                  <c:x val="-1.4578502475132701E-2"/>
                  <c:y val="-4.19647756274848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8E0B-4211-9E2F-0C18EFD3C7C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'１、H28家計・収入・就業 (2)'!$B$42:$X$42</c:f>
              <c:strCache>
                <c:ptCount val="23"/>
                <c:pt idx="0">
                  <c:v>食費を切りつめた    </c:v>
                </c:pt>
                <c:pt idx="1">
                  <c:v>電気・ガス・水道などが止められた        </c:v>
                </c:pt>
                <c:pt idx="2">
                  <c:v>医療機関を受診できなかった              </c:v>
                </c:pt>
                <c:pt idx="3">
                  <c:v>国民健康保険料の支払いが滞ったことがある</c:v>
                </c:pt>
                <c:pt idx="4">
                  <c:v>国民年金の支払いが滞ったことがある      </c:v>
                </c:pt>
                <c:pt idx="5">
                  <c:v>金融機関などに借金をしたことがある      </c:v>
                </c:pt>
                <c:pt idx="6">
                  <c:v>クレジットカードの利用が停止になったことがある              </c:v>
                </c:pt>
                <c:pt idx="7">
                  <c:v>新しい衣服・靴を買うのを控えた          </c:v>
                </c:pt>
                <c:pt idx="8">
                  <c:v>新聞や雑誌を買うのを控えた              </c:v>
                </c:pt>
                <c:pt idx="9">
                  <c:v>スマートフォンへの切替・利用を断念した  </c:v>
                </c:pt>
                <c:pt idx="10">
                  <c:v>冠婚葬祭のつきあいを控えた              </c:v>
                </c:pt>
                <c:pt idx="11">
                  <c:v>生活の見通しがたたなくて不安になったことがある              </c:v>
                </c:pt>
                <c:pt idx="12">
                  <c:v>鉄道やバスの利用を控え、
自転車を使ったり歩くようにした      </c:v>
                </c:pt>
                <c:pt idx="13">
                  <c:v>電話（固定・携帯）などの通信料の
支払いが滞ったことがある    </c:v>
                </c:pt>
                <c:pt idx="14">
                  <c:v>家賃や住宅ローンの支払いが滞ったことがある                  </c:v>
                </c:pt>
                <c:pt idx="15">
                  <c:v>趣味やレジャーの出費を減らした          </c:v>
                </c:pt>
                <c:pt idx="16">
                  <c:v>冷暖房の使用を控えた</c:v>
                </c:pt>
                <c:pt idx="17">
                  <c:v>友人・知人との外食を控えた              </c:v>
                </c:pt>
                <c:pt idx="18">
                  <c:v>敷金・保証金などを用意できないので、
住み替え・転居を断念した</c:v>
                </c:pt>
                <c:pt idx="19">
                  <c:v>理髪店・美容院に行く回数を減らした      </c:v>
                </c:pt>
                <c:pt idx="20">
                  <c:v>子ども部屋が欲しかったがつくれなかった  </c:v>
                </c:pt>
                <c:pt idx="21">
                  <c:v>どれもあてはまらない</c:v>
                </c:pt>
                <c:pt idx="22">
                  <c:v>  無回答            </c:v>
                </c:pt>
              </c:strCache>
            </c:strRef>
          </c:cat>
          <c:val>
            <c:numRef>
              <c:f>'１、H28家計・収入・就業 (2)'!$B$45:$X$45</c:f>
              <c:numCache>
                <c:formatCode>0.0</c:formatCode>
                <c:ptCount val="23"/>
                <c:pt idx="0">
                  <c:v>57.6</c:v>
                </c:pt>
                <c:pt idx="1">
                  <c:v>4.0999999999999996</c:v>
                </c:pt>
                <c:pt idx="2">
                  <c:v>6.5</c:v>
                </c:pt>
                <c:pt idx="3">
                  <c:v>13.4</c:v>
                </c:pt>
                <c:pt idx="4">
                  <c:v>16.7</c:v>
                </c:pt>
                <c:pt idx="5">
                  <c:v>13.6</c:v>
                </c:pt>
                <c:pt idx="6">
                  <c:v>5.6</c:v>
                </c:pt>
                <c:pt idx="7">
                  <c:v>59.6</c:v>
                </c:pt>
                <c:pt idx="8">
                  <c:v>35.799999999999997</c:v>
                </c:pt>
                <c:pt idx="9">
                  <c:v>12</c:v>
                </c:pt>
                <c:pt idx="10">
                  <c:v>8</c:v>
                </c:pt>
                <c:pt idx="11">
                  <c:v>36.5</c:v>
                </c:pt>
                <c:pt idx="12">
                  <c:v>24.5</c:v>
                </c:pt>
                <c:pt idx="13">
                  <c:v>9.1</c:v>
                </c:pt>
                <c:pt idx="14">
                  <c:v>9</c:v>
                </c:pt>
                <c:pt idx="15">
                  <c:v>60.1</c:v>
                </c:pt>
                <c:pt idx="16">
                  <c:v>40.5</c:v>
                </c:pt>
                <c:pt idx="17">
                  <c:v>42.3</c:v>
                </c:pt>
                <c:pt idx="18">
                  <c:v>7.5</c:v>
                </c:pt>
                <c:pt idx="19">
                  <c:v>45.9</c:v>
                </c:pt>
                <c:pt idx="20">
                  <c:v>15.7</c:v>
                </c:pt>
                <c:pt idx="21">
                  <c:v>8.8000000000000007</c:v>
                </c:pt>
                <c:pt idx="22">
                  <c:v>1.5</c:v>
                </c:pt>
              </c:numCache>
            </c:numRef>
          </c:val>
          <c:extLst>
            <c:ext xmlns:c16="http://schemas.microsoft.com/office/drawing/2014/chart" uri="{C3380CC4-5D6E-409C-BE32-E72D297353CC}">
              <c16:uniqueId val="{00000002-A4BE-426B-8588-7193B52B8B46}"/>
            </c:ext>
          </c:extLst>
        </c:ser>
        <c:ser>
          <c:idx val="3"/>
          <c:order val="3"/>
          <c:tx>
            <c:strRef>
              <c:f>'１、H28家計・収入・就業 (2)'!$A$46</c:f>
              <c:strCache>
                <c:ptCount val="1"/>
                <c:pt idx="0">
                  <c:v>困窮度Ⅰ</c:v>
                </c:pt>
              </c:strCache>
            </c:strRef>
          </c:tx>
          <c:spPr>
            <a:solidFill>
              <a:schemeClr val="accent4"/>
            </a:solidFill>
            <a:ln>
              <a:noFill/>
            </a:ln>
            <a:effectLst/>
          </c:spPr>
          <c:invertIfNegative val="0"/>
          <c:dLbls>
            <c:dLbl>
              <c:idx val="0"/>
              <c:layout>
                <c:manualLayout>
                  <c:x val="-7.164070308662237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07-4F06-8A57-35ACAEBCE898}"/>
                </c:ext>
              </c:extLst>
            </c:dLbl>
            <c:dLbl>
              <c:idx val="1"/>
              <c:layout>
                <c:manualLayout>
                  <c:x val="4.952243674383109E-2"/>
                  <c:y val="-4.07607670836462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0B-4211-9E2F-0C18EFD3C7CC}"/>
                </c:ext>
              </c:extLst>
            </c:dLbl>
            <c:dLbl>
              <c:idx val="2"/>
              <c:layout>
                <c:manualLayout>
                  <c:x val="3.8199323883096208E-2"/>
                  <c:y val="-2.097978298690933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0B-4211-9E2F-0C18EFD3C7CC}"/>
                </c:ext>
              </c:extLst>
            </c:dLbl>
            <c:dLbl>
              <c:idx val="3"/>
              <c:layout>
                <c:manualLayout>
                  <c:x val="7.406920149633746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A07-4F06-8A57-35ACAEBCE898}"/>
                </c:ext>
              </c:extLst>
            </c:dLbl>
            <c:dLbl>
              <c:idx val="4"/>
              <c:layout>
                <c:manualLayout>
                  <c:x val="-9.5925687183781305E-3"/>
                  <c:y val="2.03860004040931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0BF-4D53-BF95-F3D194EA2B2A}"/>
                </c:ext>
              </c:extLst>
            </c:dLbl>
            <c:dLbl>
              <c:idx val="5"/>
              <c:layout>
                <c:manualLayout>
                  <c:x val="-4.8023078001265497E-3"/>
                  <c:y val="-4.1356956893149411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5.330554009326581E-2"/>
                      <c:h val="2.8503168792969994E-2"/>
                    </c:manualLayout>
                  </c15:layout>
                </c:ext>
                <c:ext xmlns:c16="http://schemas.microsoft.com/office/drawing/2014/chart" uri="{C3380CC4-5D6E-409C-BE32-E72D297353CC}">
                  <c16:uniqueId val="{00000006-8E0B-4211-9E2F-0C18EFD3C7CC}"/>
                </c:ext>
              </c:extLst>
            </c:dLbl>
            <c:dLbl>
              <c:idx val="6"/>
              <c:layout>
                <c:manualLayout>
                  <c:x val="-2.1936798233277858E-3"/>
                  <c:y val="-2.037235945286626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4.2231587344960936E-2"/>
                      <c:h val="2.8503168792969994E-2"/>
                    </c:manualLayout>
                  </c15:layout>
                </c:ext>
                <c:ext xmlns:c16="http://schemas.microsoft.com/office/drawing/2014/chart" uri="{C3380CC4-5D6E-409C-BE32-E72D297353CC}">
                  <c16:uniqueId val="{00000009-8E0B-4211-9E2F-0C18EFD3C7CC}"/>
                </c:ext>
              </c:extLst>
            </c:dLbl>
            <c:dLbl>
              <c:idx val="7"/>
              <c:layout>
                <c:manualLayout>
                  <c:x val="9.2474159916420152E-4"/>
                  <c:y val="2.038439558630172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E0B-4211-9E2F-0C18EFD3C7CC}"/>
                </c:ext>
              </c:extLst>
            </c:dLbl>
            <c:dLbl>
              <c:idx val="8"/>
              <c:layout>
                <c:manualLayout>
                  <c:x val="-3.3088768883249202E-3"/>
                  <c:y val="6.0501630735598728E-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E0B-4211-9E2F-0C18EFD3C7CC}"/>
                </c:ext>
              </c:extLst>
            </c:dLbl>
            <c:dLbl>
              <c:idx val="9"/>
              <c:layout>
                <c:manualLayout>
                  <c:x val="9.5220084102533107E-3"/>
                  <c:y val="-4.0760767083646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E0B-4211-9E2F-0C18EFD3C7CC}"/>
                </c:ext>
              </c:extLst>
            </c:dLbl>
            <c:dLbl>
              <c:idx val="10"/>
              <c:layout>
                <c:manualLayout>
                  <c:x val="-1.3512777056770835E-2"/>
                  <c:y val="-2.03811859507189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0BF-4D53-BF95-F3D194EA2B2A}"/>
                </c:ext>
              </c:extLst>
            </c:dLbl>
            <c:dLbl>
              <c:idx val="11"/>
              <c:layout>
                <c:manualLayout>
                  <c:x val="-4.735571898946165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0BF-4D53-BF95-F3D194EA2B2A}"/>
                </c:ext>
              </c:extLst>
            </c:dLbl>
            <c:dLbl>
              <c:idx val="12"/>
              <c:layout>
                <c:manualLayout>
                  <c:x val="2.1977910607929554E-2"/>
                  <c:y val="4.0767186354812015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6.3019533732129748E-2"/>
                      <c:h val="2.8503168792969994E-2"/>
                    </c:manualLayout>
                  </c15:layout>
                </c:ext>
                <c:ext xmlns:c16="http://schemas.microsoft.com/office/drawing/2014/chart" uri="{C3380CC4-5D6E-409C-BE32-E72D297353CC}">
                  <c16:uniqueId val="{00000014-30BF-4D53-BF95-F3D194EA2B2A}"/>
                </c:ext>
              </c:extLst>
            </c:dLbl>
            <c:dLbl>
              <c:idx val="13"/>
              <c:layout>
                <c:manualLayout>
                  <c:x val="-6.8541021258158108E-3"/>
                  <c:y val="-1.9772960007779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E0B-4211-9E2F-0C18EFD3C7CC}"/>
                </c:ext>
              </c:extLst>
            </c:dLbl>
            <c:dLbl>
              <c:idx val="14"/>
              <c:layout>
                <c:manualLayout>
                  <c:x val="4.1339161984477027E-2"/>
                  <c:y val="-2.09797829869085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E0B-4211-9E2F-0C18EFD3C7CC}"/>
                </c:ext>
              </c:extLst>
            </c:dLbl>
            <c:dLbl>
              <c:idx val="15"/>
              <c:layout>
                <c:manualLayout>
                  <c:x val="-9.6593070405189031E-3"/>
                  <c:y val="1.5387512453462759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E0B-4211-9E2F-0C18EFD3C7CC}"/>
                </c:ext>
              </c:extLst>
            </c:dLbl>
            <c:dLbl>
              <c:idx val="16"/>
              <c:layout>
                <c:manualLayout>
                  <c:x val="-2.6100497097871139E-2"/>
                  <c:y val="-7.693756226731379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E0B-4211-9E2F-0C18EFD3C7CC}"/>
                </c:ext>
              </c:extLst>
            </c:dLbl>
            <c:dLbl>
              <c:idx val="17"/>
              <c:layout>
                <c:manualLayout>
                  <c:x val="-2.6100497097871139E-2"/>
                  <c:y val="4.19664278490536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8E0B-4211-9E2F-0C18EFD3C7CC}"/>
                </c:ext>
              </c:extLst>
            </c:dLbl>
            <c:dLbl>
              <c:idx val="18"/>
              <c:layout>
                <c:manualLayout>
                  <c:x val="4.8501510669188798E-3"/>
                  <c:y val="-4.19664278490536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8E0B-4211-9E2F-0C18EFD3C7CC}"/>
                </c:ext>
              </c:extLst>
            </c:dLbl>
            <c:dLbl>
              <c:idx val="19"/>
              <c:layout>
                <c:manualLayout>
                  <c:x val="-3.158089378365508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8E0B-4211-9E2F-0C18EFD3C7CC}"/>
                </c:ext>
              </c:extLst>
            </c:dLbl>
            <c:dLbl>
              <c:idx val="20"/>
              <c:layout>
                <c:manualLayout>
                  <c:x val="-6.9191086976269807E-3"/>
                  <c:y val="1.5387512453462759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8E0B-4211-9E2F-0C18EFD3C7CC}"/>
                </c:ext>
              </c:extLst>
            </c:dLbl>
            <c:dLbl>
              <c:idx val="22"/>
              <c:layout>
                <c:manualLayout>
                  <c:x val="-5.9289693121519597E-3"/>
                  <c:y val="-6.29479895520116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8E0B-4211-9E2F-0C18EFD3C7C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'１、H28家計・収入・就業 (2)'!$B$42:$X$42</c:f>
              <c:strCache>
                <c:ptCount val="23"/>
                <c:pt idx="0">
                  <c:v>食費を切りつめた    </c:v>
                </c:pt>
                <c:pt idx="1">
                  <c:v>電気・ガス・水道などが止められた        </c:v>
                </c:pt>
                <c:pt idx="2">
                  <c:v>医療機関を受診できなかった              </c:v>
                </c:pt>
                <c:pt idx="3">
                  <c:v>国民健康保険料の支払いが滞ったことがある</c:v>
                </c:pt>
                <c:pt idx="4">
                  <c:v>国民年金の支払いが滞ったことがある      </c:v>
                </c:pt>
                <c:pt idx="5">
                  <c:v>金融機関などに借金をしたことがある      </c:v>
                </c:pt>
                <c:pt idx="6">
                  <c:v>クレジットカードの利用が停止になったことがある              </c:v>
                </c:pt>
                <c:pt idx="7">
                  <c:v>新しい衣服・靴を買うのを控えた          </c:v>
                </c:pt>
                <c:pt idx="8">
                  <c:v>新聞や雑誌を買うのを控えた              </c:v>
                </c:pt>
                <c:pt idx="9">
                  <c:v>スマートフォンへの切替・利用を断念した  </c:v>
                </c:pt>
                <c:pt idx="10">
                  <c:v>冠婚葬祭のつきあいを控えた              </c:v>
                </c:pt>
                <c:pt idx="11">
                  <c:v>生活の見通しがたたなくて不安になったことがある              </c:v>
                </c:pt>
                <c:pt idx="12">
                  <c:v>鉄道やバスの利用を控え、
自転車を使ったり歩くようにした      </c:v>
                </c:pt>
                <c:pt idx="13">
                  <c:v>電話（固定・携帯）などの通信料の
支払いが滞ったことがある    </c:v>
                </c:pt>
                <c:pt idx="14">
                  <c:v>家賃や住宅ローンの支払いが滞ったことがある                  </c:v>
                </c:pt>
                <c:pt idx="15">
                  <c:v>趣味やレジャーの出費を減らした          </c:v>
                </c:pt>
                <c:pt idx="16">
                  <c:v>冷暖房の使用を控えた</c:v>
                </c:pt>
                <c:pt idx="17">
                  <c:v>友人・知人との外食を控えた              </c:v>
                </c:pt>
                <c:pt idx="18">
                  <c:v>敷金・保証金などを用意できないので、
住み替え・転居を断念した</c:v>
                </c:pt>
                <c:pt idx="19">
                  <c:v>理髪店・美容院に行く回数を減らした      </c:v>
                </c:pt>
                <c:pt idx="20">
                  <c:v>子ども部屋が欲しかったがつくれなかった  </c:v>
                </c:pt>
                <c:pt idx="21">
                  <c:v>どれもあてはまらない</c:v>
                </c:pt>
                <c:pt idx="22">
                  <c:v>  無回答            </c:v>
                </c:pt>
              </c:strCache>
            </c:strRef>
          </c:cat>
          <c:val>
            <c:numRef>
              <c:f>'１、H28家計・収入・就業 (2)'!$B$46:$X$46</c:f>
              <c:numCache>
                <c:formatCode>0.0</c:formatCode>
                <c:ptCount val="23"/>
                <c:pt idx="0">
                  <c:v>61.2</c:v>
                </c:pt>
                <c:pt idx="1">
                  <c:v>7.3</c:v>
                </c:pt>
                <c:pt idx="2">
                  <c:v>4.7</c:v>
                </c:pt>
                <c:pt idx="3">
                  <c:v>22</c:v>
                </c:pt>
                <c:pt idx="4">
                  <c:v>23.3</c:v>
                </c:pt>
                <c:pt idx="5">
                  <c:v>16</c:v>
                </c:pt>
                <c:pt idx="6">
                  <c:v>8.3000000000000007</c:v>
                </c:pt>
                <c:pt idx="7">
                  <c:v>62.1</c:v>
                </c:pt>
                <c:pt idx="8">
                  <c:v>39.1</c:v>
                </c:pt>
                <c:pt idx="9">
                  <c:v>12.8</c:v>
                </c:pt>
                <c:pt idx="10">
                  <c:v>8.5</c:v>
                </c:pt>
                <c:pt idx="11">
                  <c:v>43.9</c:v>
                </c:pt>
                <c:pt idx="12">
                  <c:v>27.5</c:v>
                </c:pt>
                <c:pt idx="13">
                  <c:v>13.1</c:v>
                </c:pt>
                <c:pt idx="14">
                  <c:v>11.7</c:v>
                </c:pt>
                <c:pt idx="15">
                  <c:v>59.5</c:v>
                </c:pt>
                <c:pt idx="16">
                  <c:v>43.2</c:v>
                </c:pt>
                <c:pt idx="17">
                  <c:v>47.4</c:v>
                </c:pt>
                <c:pt idx="18">
                  <c:v>9.9</c:v>
                </c:pt>
                <c:pt idx="19">
                  <c:v>50</c:v>
                </c:pt>
                <c:pt idx="20">
                  <c:v>18.100000000000001</c:v>
                </c:pt>
                <c:pt idx="21">
                  <c:v>7.2</c:v>
                </c:pt>
                <c:pt idx="22">
                  <c:v>2</c:v>
                </c:pt>
              </c:numCache>
            </c:numRef>
          </c:val>
          <c:extLst>
            <c:ext xmlns:c16="http://schemas.microsoft.com/office/drawing/2014/chart" uri="{C3380CC4-5D6E-409C-BE32-E72D297353CC}">
              <c16:uniqueId val="{00000003-A4BE-426B-8588-7193B52B8B46}"/>
            </c:ext>
          </c:extLst>
        </c:ser>
        <c:dLbls>
          <c:dLblPos val="inEnd"/>
          <c:showLegendKey val="0"/>
          <c:showVal val="1"/>
          <c:showCatName val="0"/>
          <c:showSerName val="0"/>
          <c:showPercent val="0"/>
          <c:showBubbleSize val="0"/>
        </c:dLbls>
        <c:gapWidth val="182"/>
        <c:axId val="1708086127"/>
        <c:axId val="1708086959"/>
      </c:barChart>
      <c:catAx>
        <c:axId val="170808612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708086959"/>
        <c:crosses val="autoZero"/>
        <c:auto val="1"/>
        <c:lblAlgn val="ctr"/>
        <c:lblOffset val="100"/>
        <c:noMultiLvlLbl val="0"/>
      </c:catAx>
      <c:valAx>
        <c:axId val="1708086959"/>
        <c:scaling>
          <c:orientation val="minMax"/>
          <c:max val="80"/>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708086127"/>
        <c:crosses val="autoZero"/>
        <c:crossBetween val="between"/>
        <c:majorUnit val="20"/>
        <c:minorUnit val="4"/>
      </c:valAx>
      <c:spPr>
        <a:noFill/>
        <a:ln>
          <a:noFill/>
        </a:ln>
        <a:effectLst/>
      </c:spPr>
    </c:plotArea>
    <c:legend>
      <c:legendPos val="b"/>
      <c:layout>
        <c:manualLayout>
          <c:xMode val="edge"/>
          <c:yMode val="edge"/>
          <c:x val="0.28178211244559542"/>
          <c:y val="0.95422497972713927"/>
          <c:w val="0.43643577510880915"/>
          <c:h val="2.9470071512285603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35166435032164E-2"/>
          <c:y val="4.9007419196759917E-2"/>
          <c:w val="0.85182544233249458"/>
          <c:h val="0.88999255119432064"/>
        </c:manualLayout>
      </c:layout>
      <c:barChart>
        <c:barDir val="bar"/>
        <c:grouping val="clustered"/>
        <c:varyColors val="0"/>
        <c:ser>
          <c:idx val="0"/>
          <c:order val="0"/>
          <c:tx>
            <c:strRef>
              <c:f>'１、家計・収入・就業'!$A$60</c:f>
              <c:strCache>
                <c:ptCount val="1"/>
                <c:pt idx="0">
                  <c:v>中央値以上</c:v>
                </c:pt>
              </c:strCache>
            </c:strRef>
          </c:tx>
          <c:spPr>
            <a:solidFill>
              <a:schemeClr val="accent1"/>
            </a:solidFill>
            <a:ln>
              <a:noFill/>
            </a:ln>
            <a:effectLst/>
          </c:spPr>
          <c:invertIfNegative val="0"/>
          <c:dLbls>
            <c:dLbl>
              <c:idx val="0"/>
              <c:layout>
                <c:manualLayout>
                  <c:x val="-3.1943646253065248E-3"/>
                  <c:y val="8.775439272923757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0BE9-4183-B3DA-B760E3FC230C}"/>
                </c:ext>
              </c:extLst>
            </c:dLbl>
            <c:dLbl>
              <c:idx val="1"/>
              <c:layout>
                <c:manualLayout>
                  <c:x val="-9.6880898870524406E-3"/>
                  <c:y val="4.38771963646188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0BE9-4183-B3DA-B760E3FC230C}"/>
                </c:ext>
              </c:extLst>
            </c:dLbl>
            <c:dLbl>
              <c:idx val="2"/>
              <c:layout>
                <c:manualLayout>
                  <c:x val="-8.6234107087427188E-3"/>
                  <c:y val="4.38771963646188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0BE9-4183-B3DA-B760E3FC230C}"/>
                </c:ext>
              </c:extLst>
            </c:dLbl>
            <c:dLbl>
              <c:idx val="3"/>
              <c:layout>
                <c:manualLayout>
                  <c:x val="-2.4384914722632267E-2"/>
                  <c:y val="8.77543927292380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0BE9-4183-B3DA-B760E3FC230C}"/>
                </c:ext>
              </c:extLst>
            </c:dLbl>
            <c:dLbl>
              <c:idx val="4"/>
              <c:layout>
                <c:manualLayout>
                  <c:x val="-3.4927691765728713E-2"/>
                  <c:y val="1.31631589093856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0BE9-4183-B3DA-B760E3FC230C}"/>
                </c:ext>
              </c:extLst>
            </c:dLbl>
            <c:dLbl>
              <c:idx val="5"/>
              <c:layout>
                <c:manualLayout>
                  <c:x val="4.1540477924833785E-3"/>
                  <c:y val="1.31631589093856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0BE9-4183-B3DA-B760E3FC230C}"/>
                </c:ext>
              </c:extLst>
            </c:dLbl>
            <c:dLbl>
              <c:idx val="6"/>
              <c:layout>
                <c:manualLayout>
                  <c:x val="-4.1526413038607456E-2"/>
                  <c:y val="8.775439272923842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0BE9-4183-B3DA-B760E3FC230C}"/>
                </c:ext>
              </c:extLst>
            </c:dLbl>
            <c:dLbl>
              <c:idx val="7"/>
              <c:layout>
                <c:manualLayout>
                  <c:x val="-1.0646791783097212E-3"/>
                  <c:y val="4.387719636461961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0BE9-4183-B3DA-B760E3FC230C}"/>
                </c:ext>
              </c:extLst>
            </c:dLbl>
            <c:dLbl>
              <c:idx val="8"/>
              <c:layout>
                <c:manualLayout>
                  <c:x val="-3.9502050693120884E-2"/>
                  <c:y val="4.387892381329458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0BE9-4183-B3DA-B760E3FC230C}"/>
                </c:ext>
              </c:extLst>
            </c:dLbl>
            <c:dLbl>
              <c:idx val="9"/>
              <c:layout>
                <c:manualLayout>
                  <c:x val="2.0243623454865751E-3"/>
                  <c:y val="4.387719636461961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0BE9-4183-B3DA-B760E3FC230C}"/>
                </c:ext>
              </c:extLst>
            </c:dLbl>
            <c:dLbl>
              <c:idx val="10"/>
              <c:layout>
                <c:manualLayout>
                  <c:x val="-5.4290460834361953E-3"/>
                  <c:y val="6.5815794546929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0BE9-4183-B3DA-B760E3FC230C}"/>
                </c:ext>
              </c:extLst>
            </c:dLbl>
            <c:dLbl>
              <c:idx val="11"/>
              <c:layout>
                <c:manualLayout>
                  <c:x val="-1.0499601113286713E-4"/>
                  <c:y val="1.09692990911547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0BE9-4183-B3DA-B760E3FC230C}"/>
                </c:ext>
              </c:extLst>
            </c:dLbl>
            <c:dLbl>
              <c:idx val="12"/>
              <c:layout>
                <c:manualLayout>
                  <c:x val="-7.3484124177899219E-3"/>
                  <c:y val="4.387719636461961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0BE9-4183-B3DA-B760E3FC230C}"/>
                </c:ext>
              </c:extLst>
            </c:dLbl>
            <c:dLbl>
              <c:idx val="15"/>
              <c:layout>
                <c:manualLayout>
                  <c:x val="-3.0220207054750696E-2"/>
                  <c:y val="1.6088119482364452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0BE9-4183-B3DA-B760E3FC230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'１、家計・収入・就業'!$B$59:$Q$59</c:f>
              <c:strCache>
                <c:ptCount val="16"/>
                <c:pt idx="0">
                  <c:v>お子さんを医療機関に受診させることができなかった            </c:v>
                </c:pt>
                <c:pt idx="1">
                  <c:v>お子さんの進路を変更した                </c:v>
                </c:pt>
                <c:pt idx="2">
                  <c:v>お子さんのための本や絵本が買えなかった  </c:v>
                </c:pt>
                <c:pt idx="3">
                  <c:v>お子さんにおこづかいを渡すことができなかった                </c:v>
                </c:pt>
                <c:pt idx="4">
                  <c:v>お子さんに新しい服や靴を買うことができなかった              </c:v>
                </c:pt>
                <c:pt idx="5">
                  <c:v>お子さんを学校の遠足や修学旅行へ参加させられなかった        </c:v>
                </c:pt>
                <c:pt idx="6">
                  <c:v>お子さんを習い事に通わすことができなかった                  </c:v>
                </c:pt>
                <c:pt idx="7">
                  <c:v>お子さんを学校のクラブ活動・部活動に参加させられなかった    </c:v>
                </c:pt>
                <c:pt idx="8">
                  <c:v>お子さんを学習塾に通わせることができなかった                </c:v>
                </c:pt>
                <c:pt idx="9">
                  <c:v>お子さんの誕生日を祝えなかった          </c:v>
                </c:pt>
                <c:pt idx="10">
                  <c:v>お子さんにお年玉をあげることができなかった                  </c:v>
                </c:pt>
                <c:pt idx="11">
                  <c:v>お子さんの学校行事などに参加することができなかった          </c:v>
                </c:pt>
                <c:pt idx="12">
                  <c:v>子ども会、地域の行事の活動に参加することができなかった      </c:v>
                </c:pt>
                <c:pt idx="13">
                  <c:v>家族旅行（日帰りのおでかけを含む）ができなかった            </c:v>
                </c:pt>
                <c:pt idx="14">
                  <c:v>どれにもあてはまらない                  </c:v>
                </c:pt>
                <c:pt idx="15">
                  <c:v>  無回答            </c:v>
                </c:pt>
              </c:strCache>
            </c:strRef>
          </c:cat>
          <c:val>
            <c:numRef>
              <c:f>'１、家計・収入・就業'!$B$60:$Q$60</c:f>
              <c:numCache>
                <c:formatCode>0.0</c:formatCode>
                <c:ptCount val="16"/>
                <c:pt idx="0">
                  <c:v>0.3</c:v>
                </c:pt>
                <c:pt idx="1">
                  <c:v>1.3</c:v>
                </c:pt>
                <c:pt idx="2">
                  <c:v>1.2</c:v>
                </c:pt>
                <c:pt idx="3">
                  <c:v>1.9</c:v>
                </c:pt>
                <c:pt idx="4">
                  <c:v>2.5</c:v>
                </c:pt>
                <c:pt idx="5">
                  <c:v>0</c:v>
                </c:pt>
                <c:pt idx="6">
                  <c:v>3.9</c:v>
                </c:pt>
                <c:pt idx="7">
                  <c:v>0.1</c:v>
                </c:pt>
                <c:pt idx="8">
                  <c:v>4.0999999999999996</c:v>
                </c:pt>
                <c:pt idx="9">
                  <c:v>0.2</c:v>
                </c:pt>
                <c:pt idx="10">
                  <c:v>0.9</c:v>
                </c:pt>
                <c:pt idx="11">
                  <c:v>0.4</c:v>
                </c:pt>
                <c:pt idx="12">
                  <c:v>0.3</c:v>
                </c:pt>
                <c:pt idx="13">
                  <c:v>8.6</c:v>
                </c:pt>
                <c:pt idx="14">
                  <c:v>78.900000000000006</c:v>
                </c:pt>
                <c:pt idx="15">
                  <c:v>8.3000000000000007</c:v>
                </c:pt>
              </c:numCache>
            </c:numRef>
          </c:val>
          <c:extLst>
            <c:ext xmlns:c16="http://schemas.microsoft.com/office/drawing/2014/chart" uri="{C3380CC4-5D6E-409C-BE32-E72D297353CC}">
              <c16:uniqueId val="{00000000-FCC8-4D9F-A389-B1DB49D6D889}"/>
            </c:ext>
          </c:extLst>
        </c:ser>
        <c:ser>
          <c:idx val="1"/>
          <c:order val="1"/>
          <c:tx>
            <c:strRef>
              <c:f>'１、家計・収入・就業'!$A$61</c:f>
              <c:strCache>
                <c:ptCount val="1"/>
                <c:pt idx="0">
                  <c:v>困窮度Ⅲ</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'１、家計・収入・就業'!$B$59:$Q$59</c:f>
              <c:strCache>
                <c:ptCount val="16"/>
                <c:pt idx="0">
                  <c:v>お子さんを医療機関に受診させることができなかった            </c:v>
                </c:pt>
                <c:pt idx="1">
                  <c:v>お子さんの進路を変更した                </c:v>
                </c:pt>
                <c:pt idx="2">
                  <c:v>お子さんのための本や絵本が買えなかった  </c:v>
                </c:pt>
                <c:pt idx="3">
                  <c:v>お子さんにおこづかいを渡すことができなかった                </c:v>
                </c:pt>
                <c:pt idx="4">
                  <c:v>お子さんに新しい服や靴を買うことができなかった              </c:v>
                </c:pt>
                <c:pt idx="5">
                  <c:v>お子さんを学校の遠足や修学旅行へ参加させられなかった        </c:v>
                </c:pt>
                <c:pt idx="6">
                  <c:v>お子さんを習い事に通わすことができなかった                  </c:v>
                </c:pt>
                <c:pt idx="7">
                  <c:v>お子さんを学校のクラブ活動・部活動に参加させられなかった    </c:v>
                </c:pt>
                <c:pt idx="8">
                  <c:v>お子さんを学習塾に通わせることができなかった                </c:v>
                </c:pt>
                <c:pt idx="9">
                  <c:v>お子さんの誕生日を祝えなかった          </c:v>
                </c:pt>
                <c:pt idx="10">
                  <c:v>お子さんにお年玉をあげることができなかった                  </c:v>
                </c:pt>
                <c:pt idx="11">
                  <c:v>お子さんの学校行事などに参加することができなかった          </c:v>
                </c:pt>
                <c:pt idx="12">
                  <c:v>子ども会、地域の行事の活動に参加することができなかった      </c:v>
                </c:pt>
                <c:pt idx="13">
                  <c:v>家族旅行（日帰りのおでかけを含む）ができなかった            </c:v>
                </c:pt>
                <c:pt idx="14">
                  <c:v>どれにもあてはまらない                  </c:v>
                </c:pt>
                <c:pt idx="15">
                  <c:v>  無回答            </c:v>
                </c:pt>
              </c:strCache>
            </c:strRef>
          </c:cat>
          <c:val>
            <c:numRef>
              <c:f>'１、家計・収入・就業'!$B$61:$Q$61</c:f>
              <c:numCache>
                <c:formatCode>0.0</c:formatCode>
                <c:ptCount val="16"/>
                <c:pt idx="0">
                  <c:v>0.5</c:v>
                </c:pt>
                <c:pt idx="1">
                  <c:v>2.4</c:v>
                </c:pt>
                <c:pt idx="2">
                  <c:v>3.9</c:v>
                </c:pt>
                <c:pt idx="3">
                  <c:v>7.8</c:v>
                </c:pt>
                <c:pt idx="4">
                  <c:v>8.6</c:v>
                </c:pt>
                <c:pt idx="5">
                  <c:v>0.1</c:v>
                </c:pt>
                <c:pt idx="6">
                  <c:v>12.5</c:v>
                </c:pt>
                <c:pt idx="7">
                  <c:v>0.4</c:v>
                </c:pt>
                <c:pt idx="8">
                  <c:v>12.7</c:v>
                </c:pt>
                <c:pt idx="9">
                  <c:v>0.8</c:v>
                </c:pt>
                <c:pt idx="10">
                  <c:v>3.7</c:v>
                </c:pt>
                <c:pt idx="11">
                  <c:v>1.1000000000000001</c:v>
                </c:pt>
                <c:pt idx="12">
                  <c:v>1</c:v>
                </c:pt>
                <c:pt idx="13">
                  <c:v>22.6</c:v>
                </c:pt>
                <c:pt idx="14">
                  <c:v>60.2</c:v>
                </c:pt>
                <c:pt idx="15">
                  <c:v>6.9</c:v>
                </c:pt>
              </c:numCache>
            </c:numRef>
          </c:val>
          <c:extLst>
            <c:ext xmlns:c16="http://schemas.microsoft.com/office/drawing/2014/chart" uri="{C3380CC4-5D6E-409C-BE32-E72D297353CC}">
              <c16:uniqueId val="{00000001-FCC8-4D9F-A389-B1DB49D6D889}"/>
            </c:ext>
          </c:extLst>
        </c:ser>
        <c:ser>
          <c:idx val="2"/>
          <c:order val="2"/>
          <c:tx>
            <c:strRef>
              <c:f>'１、家計・収入・就業'!$A$62</c:f>
              <c:strCache>
                <c:ptCount val="1"/>
                <c:pt idx="0">
                  <c:v>困窮度Ⅱ</c:v>
                </c:pt>
              </c:strCache>
            </c:strRef>
          </c:tx>
          <c:spPr>
            <a:solidFill>
              <a:schemeClr val="accent3"/>
            </a:solidFill>
            <a:ln>
              <a:noFill/>
            </a:ln>
            <a:effectLst/>
          </c:spPr>
          <c:invertIfNegative val="0"/>
          <c:dLbls>
            <c:dLbl>
              <c:idx val="0"/>
              <c:layout>
                <c:manualLayout>
                  <c:x val="8.3830646994579136E-2"/>
                  <c:y val="2.193859818230950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0BE9-4183-B3DA-B760E3FC230C}"/>
                </c:ext>
              </c:extLst>
            </c:dLbl>
            <c:dLbl>
              <c:idx val="1"/>
              <c:layout>
                <c:manualLayout>
                  <c:x val="8.8524066819330616E-2"/>
                  <c:y val="-8.775439272923742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0BE9-4183-B3DA-B760E3FC230C}"/>
                </c:ext>
              </c:extLst>
            </c:dLbl>
            <c:dLbl>
              <c:idx val="2"/>
              <c:layout>
                <c:manualLayout>
                  <c:x val="5.9564793169306192E-2"/>
                  <c:y val="2.011014935295556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0BE9-4183-B3DA-B760E3FC230C}"/>
                </c:ext>
              </c:extLst>
            </c:dLbl>
            <c:dLbl>
              <c:idx val="3"/>
              <c:layout>
                <c:manualLayout>
                  <c:x val="-2.4716584365276177E-2"/>
                  <c:y val="2.193859818230940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BE9-4183-B3DA-B760E3FC230C}"/>
                </c:ext>
              </c:extLst>
            </c:dLbl>
            <c:dLbl>
              <c:idx val="4"/>
              <c:layout>
                <c:manualLayout>
                  <c:x val="-2.4716584365276215E-2"/>
                  <c:y val="4.02202987059111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BE9-4183-B3DA-B760E3FC230C}"/>
                </c:ext>
              </c:extLst>
            </c:dLbl>
            <c:dLbl>
              <c:idx val="5"/>
              <c:layout>
                <c:manualLayout>
                  <c:x val="9.4478420048808423E-2"/>
                  <c:y val="-4.38771963646188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BE9-4183-B3DA-B760E3FC230C}"/>
                </c:ext>
              </c:extLst>
            </c:dLbl>
            <c:dLbl>
              <c:idx val="6"/>
              <c:layout>
                <c:manualLayout>
                  <c:x val="-5.379491891266E-2"/>
                  <c:y val="2.193859818230940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BE9-4183-B3DA-B760E3FC230C}"/>
                </c:ext>
              </c:extLst>
            </c:dLbl>
            <c:dLbl>
              <c:idx val="7"/>
              <c:layout>
                <c:manualLayout>
                  <c:x val="0.11088429210609892"/>
                  <c:y val="4.387719636461961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BE9-4183-B3DA-B760E3FC230C}"/>
                </c:ext>
              </c:extLst>
            </c:dLbl>
            <c:dLbl>
              <c:idx val="8"/>
              <c:layout>
                <c:manualLayout>
                  <c:x val="-1.6408488780309458E-2"/>
                  <c:y val="4.387719636461961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BE9-4183-B3DA-B760E3FC230C}"/>
                </c:ext>
              </c:extLst>
            </c:dLbl>
            <c:dLbl>
              <c:idx val="9"/>
              <c:layout>
                <c:manualLayout>
                  <c:x val="0.10960929381514614"/>
                  <c:y val="-2.193859818230940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BE9-4183-B3DA-B760E3FC230C}"/>
                </c:ext>
              </c:extLst>
            </c:dLbl>
            <c:dLbl>
              <c:idx val="10"/>
              <c:layout>
                <c:manualLayout>
                  <c:x val="4.9022016126209787E-2"/>
                  <c:y val="1.31635043991207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BE9-4183-B3DA-B760E3FC230C}"/>
                </c:ext>
              </c:extLst>
            </c:dLbl>
            <c:dLbl>
              <c:idx val="11"/>
              <c:layout>
                <c:manualLayout>
                  <c:x val="0.1074799354585267"/>
                  <c:y val="-4.38771963646172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BE9-4183-B3DA-B760E3FC230C}"/>
                </c:ext>
              </c:extLst>
            </c:dLbl>
            <c:dLbl>
              <c:idx val="12"/>
              <c:layout>
                <c:manualLayout>
                  <c:x val="0.10950429780401333"/>
                  <c:y val="1.6088119482364452E-16"/>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7.2238891111286285E-2"/>
                      <c:h val="2.8487356112162552E-2"/>
                    </c:manualLayout>
                  </c15:layout>
                </c:ext>
                <c:ext xmlns:c16="http://schemas.microsoft.com/office/drawing/2014/chart" uri="{C3380CC4-5D6E-409C-BE32-E72D297353CC}">
                  <c16:uniqueId val="{0000000E-0BE9-4183-B3DA-B760E3FC230C}"/>
                </c:ext>
              </c:extLst>
            </c:dLbl>
            <c:dLbl>
              <c:idx val="15"/>
              <c:layout>
                <c:manualLayout>
                  <c:x val="2.8461769186058493E-2"/>
                  <c:y val="-1.09692990911547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BE9-4183-B3DA-B760E3FC230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'１、家計・収入・就業'!$B$59:$Q$59</c:f>
              <c:strCache>
                <c:ptCount val="16"/>
                <c:pt idx="0">
                  <c:v>お子さんを医療機関に受診させることができなかった            </c:v>
                </c:pt>
                <c:pt idx="1">
                  <c:v>お子さんの進路を変更した                </c:v>
                </c:pt>
                <c:pt idx="2">
                  <c:v>お子さんのための本や絵本が買えなかった  </c:v>
                </c:pt>
                <c:pt idx="3">
                  <c:v>お子さんにおこづかいを渡すことができなかった                </c:v>
                </c:pt>
                <c:pt idx="4">
                  <c:v>お子さんに新しい服や靴を買うことができなかった              </c:v>
                </c:pt>
                <c:pt idx="5">
                  <c:v>お子さんを学校の遠足や修学旅行へ参加させられなかった        </c:v>
                </c:pt>
                <c:pt idx="6">
                  <c:v>お子さんを習い事に通わすことができなかった                  </c:v>
                </c:pt>
                <c:pt idx="7">
                  <c:v>お子さんを学校のクラブ活動・部活動に参加させられなかった    </c:v>
                </c:pt>
                <c:pt idx="8">
                  <c:v>お子さんを学習塾に通わせることができなかった                </c:v>
                </c:pt>
                <c:pt idx="9">
                  <c:v>お子さんの誕生日を祝えなかった          </c:v>
                </c:pt>
                <c:pt idx="10">
                  <c:v>お子さんにお年玉をあげることができなかった                  </c:v>
                </c:pt>
                <c:pt idx="11">
                  <c:v>お子さんの学校行事などに参加することができなかった          </c:v>
                </c:pt>
                <c:pt idx="12">
                  <c:v>子ども会、地域の行事の活動に参加することができなかった      </c:v>
                </c:pt>
                <c:pt idx="13">
                  <c:v>家族旅行（日帰りのおでかけを含む）ができなかった            </c:v>
                </c:pt>
                <c:pt idx="14">
                  <c:v>どれにもあてはまらない                  </c:v>
                </c:pt>
                <c:pt idx="15">
                  <c:v>  無回答            </c:v>
                </c:pt>
              </c:strCache>
            </c:strRef>
          </c:cat>
          <c:val>
            <c:numRef>
              <c:f>'１、家計・収入・就業'!$B$62:$Q$62</c:f>
              <c:numCache>
                <c:formatCode>0.0</c:formatCode>
                <c:ptCount val="16"/>
                <c:pt idx="0">
                  <c:v>1.1000000000000001</c:v>
                </c:pt>
                <c:pt idx="1">
                  <c:v>3</c:v>
                </c:pt>
                <c:pt idx="2">
                  <c:v>6.5</c:v>
                </c:pt>
                <c:pt idx="3">
                  <c:v>13.6</c:v>
                </c:pt>
                <c:pt idx="4">
                  <c:v>13.8</c:v>
                </c:pt>
                <c:pt idx="5">
                  <c:v>0.1</c:v>
                </c:pt>
                <c:pt idx="6">
                  <c:v>17.600000000000001</c:v>
                </c:pt>
                <c:pt idx="7">
                  <c:v>0.9</c:v>
                </c:pt>
                <c:pt idx="8">
                  <c:v>17.2</c:v>
                </c:pt>
                <c:pt idx="9">
                  <c:v>1.8</c:v>
                </c:pt>
                <c:pt idx="10">
                  <c:v>7.1</c:v>
                </c:pt>
                <c:pt idx="11">
                  <c:v>2</c:v>
                </c:pt>
                <c:pt idx="12">
                  <c:v>2.2000000000000002</c:v>
                </c:pt>
                <c:pt idx="13">
                  <c:v>30.9</c:v>
                </c:pt>
                <c:pt idx="14">
                  <c:v>49.4</c:v>
                </c:pt>
                <c:pt idx="15">
                  <c:v>6.3</c:v>
                </c:pt>
              </c:numCache>
            </c:numRef>
          </c:val>
          <c:extLst>
            <c:ext xmlns:c16="http://schemas.microsoft.com/office/drawing/2014/chart" uri="{C3380CC4-5D6E-409C-BE32-E72D297353CC}">
              <c16:uniqueId val="{00000002-FCC8-4D9F-A389-B1DB49D6D889}"/>
            </c:ext>
          </c:extLst>
        </c:ser>
        <c:ser>
          <c:idx val="3"/>
          <c:order val="3"/>
          <c:tx>
            <c:strRef>
              <c:f>'１、家計・収入・就業'!$A$63</c:f>
              <c:strCache>
                <c:ptCount val="1"/>
                <c:pt idx="0">
                  <c:v>困窮度Ⅰ</c:v>
                </c:pt>
              </c:strCache>
            </c:strRef>
          </c:tx>
          <c:spPr>
            <a:solidFill>
              <a:schemeClr val="accent4"/>
            </a:solidFill>
            <a:ln>
              <a:noFill/>
            </a:ln>
            <a:effectLst/>
          </c:spPr>
          <c:invertIfNegative val="0"/>
          <c:dLbls>
            <c:dLbl>
              <c:idx val="0"/>
              <c:layout>
                <c:manualLayout>
                  <c:x val="0.16457159828460718"/>
                  <c:y val="-4.38771963646188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E9-4183-B3DA-B760E3FC230C}"/>
                </c:ext>
              </c:extLst>
            </c:dLbl>
            <c:dLbl>
              <c:idx val="1"/>
              <c:layout>
                <c:manualLayout>
                  <c:x val="0.14615510167767926"/>
                  <c:y val="-8.77543927292376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E9-4183-B3DA-B760E3FC230C}"/>
                </c:ext>
              </c:extLst>
            </c:dLbl>
            <c:dLbl>
              <c:idx val="2"/>
              <c:layout>
                <c:manualLayout>
                  <c:x val="6.6926943382945275E-2"/>
                  <c:y val="-2.19385981823090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BE9-4183-B3DA-B760E3FC230C}"/>
                </c:ext>
              </c:extLst>
            </c:dLbl>
            <c:dLbl>
              <c:idx val="3"/>
              <c:layout>
                <c:manualLayout>
                  <c:x val="-2.8870632157759615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BE9-4183-B3DA-B760E3FC230C}"/>
                </c:ext>
              </c:extLst>
            </c:dLbl>
            <c:dLbl>
              <c:idx val="4"/>
              <c:layout>
                <c:manualLayout>
                  <c:x val="-8.1003931953426249E-3"/>
                  <c:y val="-6.581579454692821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BE9-4183-B3DA-B760E3FC230C}"/>
                </c:ext>
              </c:extLst>
            </c:dLbl>
            <c:dLbl>
              <c:idx val="5"/>
              <c:layout>
                <c:manualLayout>
                  <c:x val="0.14944072451826948"/>
                  <c:y val="4.02202987059111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BE9-4183-B3DA-B760E3FC230C}"/>
                </c:ext>
              </c:extLst>
            </c:dLbl>
            <c:dLbl>
              <c:idx val="6"/>
              <c:layout>
                <c:manualLayout>
                  <c:x val="-1.2254440987826061E-2"/>
                  <c:y val="2.19385981823102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BE9-4183-B3DA-B760E3FC230C}"/>
                </c:ext>
              </c:extLst>
            </c:dLbl>
            <c:dLbl>
              <c:idx val="7"/>
              <c:layout>
                <c:manualLayout>
                  <c:x val="0.1729850169710842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BE9-4183-B3DA-B760E3FC230C}"/>
                </c:ext>
              </c:extLst>
            </c:dLbl>
            <c:dLbl>
              <c:idx val="8"/>
              <c:layout>
                <c:manualLayout>
                  <c:x val="-1.6408488780309458E-2"/>
                  <c:y val="-2.193859818230940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BE9-4183-B3DA-B760E3FC230C}"/>
                </c:ext>
              </c:extLst>
            </c:dLbl>
            <c:dLbl>
              <c:idx val="9"/>
              <c:layout>
                <c:manualLayout>
                  <c:x val="0.14955978541562884"/>
                  <c:y val="-6.581406709825163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BE9-4183-B3DA-B760E3FC230C}"/>
                </c:ext>
              </c:extLst>
            </c:dLbl>
            <c:dLbl>
              <c:idx val="10"/>
              <c:layout>
                <c:manualLayout>
                  <c:x val="8.515797974590927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BE9-4183-B3DA-B760E3FC230C}"/>
                </c:ext>
              </c:extLst>
            </c:dLbl>
            <c:dLbl>
              <c:idx val="11"/>
              <c:layout>
                <c:manualLayout>
                  <c:x val="0.12357049239204133"/>
                  <c:y val="-8.77543927292376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BE9-4183-B3DA-B760E3FC230C}"/>
                </c:ext>
              </c:extLst>
            </c:dLbl>
            <c:dLbl>
              <c:idx val="12"/>
              <c:layout>
                <c:manualLayout>
                  <c:x val="0.12357049239204133"/>
                  <c:y val="-2.19385981823077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BE9-4183-B3DA-B760E3FC230C}"/>
                </c:ext>
              </c:extLst>
            </c:dLbl>
            <c:dLbl>
              <c:idx val="15"/>
              <c:layout>
                <c:manualLayout>
                  <c:x val="6.5848199318409073E-2"/>
                  <c:y val="-1.97447383640783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BE9-4183-B3DA-B760E3FC230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'１、家計・収入・就業'!$B$59:$Q$59</c:f>
              <c:strCache>
                <c:ptCount val="16"/>
                <c:pt idx="0">
                  <c:v>お子さんを医療機関に受診させることができなかった            </c:v>
                </c:pt>
                <c:pt idx="1">
                  <c:v>お子さんの進路を変更した                </c:v>
                </c:pt>
                <c:pt idx="2">
                  <c:v>お子さんのための本や絵本が買えなかった  </c:v>
                </c:pt>
                <c:pt idx="3">
                  <c:v>お子さんにおこづかいを渡すことができなかった                </c:v>
                </c:pt>
                <c:pt idx="4">
                  <c:v>お子さんに新しい服や靴を買うことができなかった              </c:v>
                </c:pt>
                <c:pt idx="5">
                  <c:v>お子さんを学校の遠足や修学旅行へ参加させられなかった        </c:v>
                </c:pt>
                <c:pt idx="6">
                  <c:v>お子さんを習い事に通わすことができなかった                  </c:v>
                </c:pt>
                <c:pt idx="7">
                  <c:v>お子さんを学校のクラブ活動・部活動に参加させられなかった    </c:v>
                </c:pt>
                <c:pt idx="8">
                  <c:v>お子さんを学習塾に通わせることができなかった                </c:v>
                </c:pt>
                <c:pt idx="9">
                  <c:v>お子さんの誕生日を祝えなかった          </c:v>
                </c:pt>
                <c:pt idx="10">
                  <c:v>お子さんにお年玉をあげることができなかった                  </c:v>
                </c:pt>
                <c:pt idx="11">
                  <c:v>お子さんの学校行事などに参加することができなかった          </c:v>
                </c:pt>
                <c:pt idx="12">
                  <c:v>子ども会、地域の行事の活動に参加することができなかった      </c:v>
                </c:pt>
                <c:pt idx="13">
                  <c:v>家族旅行（日帰りのおでかけを含む）ができなかった            </c:v>
                </c:pt>
                <c:pt idx="14">
                  <c:v>どれにもあてはまらない                  </c:v>
                </c:pt>
                <c:pt idx="15">
                  <c:v>  無回答            </c:v>
                </c:pt>
              </c:strCache>
            </c:strRef>
          </c:cat>
          <c:val>
            <c:numRef>
              <c:f>'１、家計・収入・就業'!$B$63:$Q$63</c:f>
              <c:numCache>
                <c:formatCode>0.0</c:formatCode>
                <c:ptCount val="16"/>
                <c:pt idx="0">
                  <c:v>2.1</c:v>
                </c:pt>
                <c:pt idx="1">
                  <c:v>5</c:v>
                </c:pt>
                <c:pt idx="2">
                  <c:v>10.1</c:v>
                </c:pt>
                <c:pt idx="3">
                  <c:v>22</c:v>
                </c:pt>
                <c:pt idx="4">
                  <c:v>20.9</c:v>
                </c:pt>
                <c:pt idx="5">
                  <c:v>0.4</c:v>
                </c:pt>
                <c:pt idx="6">
                  <c:v>25</c:v>
                </c:pt>
                <c:pt idx="7">
                  <c:v>1.7</c:v>
                </c:pt>
                <c:pt idx="8">
                  <c:v>22.7</c:v>
                </c:pt>
                <c:pt idx="9">
                  <c:v>3.9</c:v>
                </c:pt>
                <c:pt idx="10">
                  <c:v>11.9</c:v>
                </c:pt>
                <c:pt idx="11">
                  <c:v>4</c:v>
                </c:pt>
                <c:pt idx="12">
                  <c:v>4</c:v>
                </c:pt>
                <c:pt idx="13">
                  <c:v>39.799999999999997</c:v>
                </c:pt>
                <c:pt idx="14">
                  <c:v>39</c:v>
                </c:pt>
                <c:pt idx="15">
                  <c:v>6.3</c:v>
                </c:pt>
              </c:numCache>
            </c:numRef>
          </c:val>
          <c:extLst>
            <c:ext xmlns:c16="http://schemas.microsoft.com/office/drawing/2014/chart" uri="{C3380CC4-5D6E-409C-BE32-E72D297353CC}">
              <c16:uniqueId val="{00000003-FCC8-4D9F-A389-B1DB49D6D889}"/>
            </c:ext>
          </c:extLst>
        </c:ser>
        <c:dLbls>
          <c:dLblPos val="inEnd"/>
          <c:showLegendKey val="0"/>
          <c:showVal val="1"/>
          <c:showCatName val="0"/>
          <c:showSerName val="0"/>
          <c:showPercent val="0"/>
          <c:showBubbleSize val="0"/>
        </c:dLbls>
        <c:gapWidth val="182"/>
        <c:axId val="520569775"/>
        <c:axId val="520568943"/>
      </c:barChart>
      <c:catAx>
        <c:axId val="520569775"/>
        <c:scaling>
          <c:orientation val="maxMin"/>
        </c:scaling>
        <c:delete val="1"/>
        <c:axPos val="l"/>
        <c:numFmt formatCode="General" sourceLinked="1"/>
        <c:majorTickMark val="none"/>
        <c:minorTickMark val="none"/>
        <c:tickLblPos val="nextTo"/>
        <c:crossAx val="520568943"/>
        <c:crosses val="autoZero"/>
        <c:auto val="1"/>
        <c:lblAlgn val="ctr"/>
        <c:lblOffset val="100"/>
        <c:noMultiLvlLbl val="0"/>
      </c:catAx>
      <c:valAx>
        <c:axId val="520568943"/>
        <c:scaling>
          <c:orientation val="minMax"/>
          <c:max val="80"/>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20569775"/>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Entry>
      <c:layout>
        <c:manualLayout>
          <c:xMode val="edge"/>
          <c:yMode val="edge"/>
          <c:x val="2.0921681807135089E-2"/>
          <c:y val="0.93884589844951116"/>
          <c:w val="0.89999996729096221"/>
          <c:h val="3.7021643549948489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051241157863525"/>
          <c:y val="5.8824632811877504E-2"/>
          <c:w val="0.43176682777821346"/>
          <c:h val="0.87304337866192117"/>
        </c:manualLayout>
      </c:layout>
      <c:barChart>
        <c:barDir val="bar"/>
        <c:grouping val="clustered"/>
        <c:varyColors val="0"/>
        <c:ser>
          <c:idx val="0"/>
          <c:order val="0"/>
          <c:tx>
            <c:strRef>
              <c:f>'１、H28家計・収入・就業 (2)'!$A$60</c:f>
              <c:strCache>
                <c:ptCount val="1"/>
                <c:pt idx="0">
                  <c:v>中央値以上</c:v>
                </c:pt>
              </c:strCache>
            </c:strRef>
          </c:tx>
          <c:spPr>
            <a:solidFill>
              <a:schemeClr val="accent1"/>
            </a:solidFill>
            <a:ln>
              <a:noFill/>
            </a:ln>
            <a:effectLst/>
          </c:spPr>
          <c:invertIfNegative val="0"/>
          <c:dLbls>
            <c:dLbl>
              <c:idx val="9"/>
              <c:layout>
                <c:manualLayout>
                  <c:x val="3.9516828684208142E-3"/>
                  <c:y val="6.51156383665443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B956-4E0A-84F6-4606DF38004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(2)'!$B$59:$Q$59</c:f>
              <c:strCache>
                <c:ptCount val="16"/>
                <c:pt idx="0">
                  <c:v>お子さんを医療機関に受診させることができなかった            </c:v>
                </c:pt>
                <c:pt idx="1">
                  <c:v>お子さんの進路を変更した                </c:v>
                </c:pt>
                <c:pt idx="2">
                  <c:v>お子さんのための本や絵本が買えなかった  </c:v>
                </c:pt>
                <c:pt idx="3">
                  <c:v>お子さんにおこづかいを渡すことができなかった                </c:v>
                </c:pt>
                <c:pt idx="4">
                  <c:v>お子さんに新しい服や靴を買うことができなかった              </c:v>
                </c:pt>
                <c:pt idx="5">
                  <c:v>お子さんを学校の遠足や修学旅行へ参加させられなかった        </c:v>
                </c:pt>
                <c:pt idx="6">
                  <c:v>お子さんを習い事に通わすことができなかった                  </c:v>
                </c:pt>
                <c:pt idx="7">
                  <c:v>お子さんを学校のクラブ活動・部活動に参加させられなかった    </c:v>
                </c:pt>
                <c:pt idx="8">
                  <c:v>お子さんを学習塾に通わせることができなかった                </c:v>
                </c:pt>
                <c:pt idx="9">
                  <c:v>お子さんの誕生日を祝えなかった          </c:v>
                </c:pt>
                <c:pt idx="10">
                  <c:v>お子さんにお年玉をあげることができなかった                  </c:v>
                </c:pt>
                <c:pt idx="11">
                  <c:v>お子さんの学校行事などに参加することができなかった          </c:v>
                </c:pt>
                <c:pt idx="12">
                  <c:v>子ども会、地域の行事の活動に参加することができなかった      </c:v>
                </c:pt>
                <c:pt idx="13">
                  <c:v>家族旅行（日帰りのおでかけを含む）ができなかった            </c:v>
                </c:pt>
                <c:pt idx="14">
                  <c:v>どれにもあてはまらない                  </c:v>
                </c:pt>
                <c:pt idx="15">
                  <c:v>  無回答            </c:v>
                </c:pt>
              </c:strCache>
            </c:strRef>
          </c:cat>
          <c:val>
            <c:numRef>
              <c:f>'１、H28家計・収入・就業 (2)'!$B$60:$Q$60</c:f>
              <c:numCache>
                <c:formatCode>0.0</c:formatCode>
                <c:ptCount val="16"/>
                <c:pt idx="0">
                  <c:v>0.4</c:v>
                </c:pt>
                <c:pt idx="1">
                  <c:v>0.8</c:v>
                </c:pt>
                <c:pt idx="2">
                  <c:v>1.1000000000000001</c:v>
                </c:pt>
                <c:pt idx="3">
                  <c:v>2.7</c:v>
                </c:pt>
                <c:pt idx="4">
                  <c:v>3.2</c:v>
                </c:pt>
                <c:pt idx="5">
                  <c:v>0</c:v>
                </c:pt>
                <c:pt idx="6">
                  <c:v>3.6</c:v>
                </c:pt>
                <c:pt idx="7">
                  <c:v>0.1</c:v>
                </c:pt>
                <c:pt idx="8">
                  <c:v>4.3</c:v>
                </c:pt>
                <c:pt idx="9">
                  <c:v>0.2</c:v>
                </c:pt>
                <c:pt idx="10">
                  <c:v>0.9</c:v>
                </c:pt>
                <c:pt idx="11">
                  <c:v>0.4</c:v>
                </c:pt>
                <c:pt idx="12">
                  <c:v>0.3</c:v>
                </c:pt>
                <c:pt idx="13">
                  <c:v>8.3000000000000007</c:v>
                </c:pt>
                <c:pt idx="14">
                  <c:v>70.2</c:v>
                </c:pt>
                <c:pt idx="15">
                  <c:v>16.3</c:v>
                </c:pt>
              </c:numCache>
            </c:numRef>
          </c:val>
          <c:extLst>
            <c:ext xmlns:c16="http://schemas.microsoft.com/office/drawing/2014/chart" uri="{C3380CC4-5D6E-409C-BE32-E72D297353CC}">
              <c16:uniqueId val="{00000000-94A4-4832-A4E3-28ABBC09CD23}"/>
            </c:ext>
          </c:extLst>
        </c:ser>
        <c:ser>
          <c:idx val="1"/>
          <c:order val="1"/>
          <c:tx>
            <c:strRef>
              <c:f>'１、H28家計・収入・就業 (2)'!$A$61</c:f>
              <c:strCache>
                <c:ptCount val="1"/>
                <c:pt idx="0">
                  <c:v>困窮度Ⅲ</c:v>
                </c:pt>
              </c:strCache>
            </c:strRef>
          </c:tx>
          <c:spPr>
            <a:solidFill>
              <a:schemeClr val="accent2"/>
            </a:solidFill>
            <a:ln>
              <a:noFill/>
            </a:ln>
            <a:effectLst/>
          </c:spPr>
          <c:invertIfNegative val="0"/>
          <c:dLbls>
            <c:dLbl>
              <c:idx val="0"/>
              <c:layout>
                <c:manualLayout>
                  <c:x val="2.296417093240983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956-4E0A-84F6-4606DF38004E}"/>
                </c:ext>
              </c:extLst>
            </c:dLbl>
            <c:dLbl>
              <c:idx val="1"/>
              <c:layout>
                <c:manualLayout>
                  <c:x val="1.4315077354876665E-2"/>
                  <c:y val="1.7090718733366078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956-4E0A-84F6-4606DF38004E}"/>
                </c:ext>
              </c:extLst>
            </c:dLbl>
            <c:dLbl>
              <c:idx val="2"/>
              <c:layout>
                <c:manualLayout>
                  <c:x val="-5.8300915272785294E-4"/>
                  <c:y val="1.7090718731376456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956-4E0A-84F6-4606DF38004E}"/>
                </c:ext>
              </c:extLst>
            </c:dLbl>
            <c:dLbl>
              <c:idx val="3"/>
              <c:layout>
                <c:manualLayout>
                  <c:x val="-1.9553031607906699E-2"/>
                  <c:y val="6.51156383665443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956-4E0A-84F6-4606DF38004E}"/>
                </c:ext>
              </c:extLst>
            </c:dLbl>
            <c:dLbl>
              <c:idx val="4"/>
              <c:layout>
                <c:manualLayout>
                  <c:x val="-4.1205928040240029E-2"/>
                  <c:y val="3.979243042733626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956-4E0A-84F6-4606DF38004E}"/>
                </c:ext>
              </c:extLst>
            </c:dLbl>
            <c:dLbl>
              <c:idx val="5"/>
              <c:layout>
                <c:manualLayout>
                  <c:x val="1.4576617880164433E-2"/>
                  <c:y val="-4.34104255776962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956-4E0A-84F6-4606DF38004E}"/>
                </c:ext>
              </c:extLst>
            </c:dLbl>
            <c:dLbl>
              <c:idx val="7"/>
              <c:layout>
                <c:manualLayout>
                  <c:x val="1.68953591836443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956-4E0A-84F6-4606DF38004E}"/>
                </c:ext>
              </c:extLst>
            </c:dLbl>
            <c:dLbl>
              <c:idx val="9"/>
              <c:layout>
                <c:manualLayout>
                  <c:x val="6.4117116180349458E-3"/>
                  <c:y val="4.34104255776962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956-4E0A-84F6-4606DF38004E}"/>
                </c:ext>
              </c:extLst>
            </c:dLbl>
            <c:dLbl>
              <c:idx val="10"/>
              <c:layout>
                <c:manualLayout>
                  <c:x val="1.392633844058254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B956-4E0A-84F6-4606DF38004E}"/>
                </c:ext>
              </c:extLst>
            </c:dLbl>
            <c:dLbl>
              <c:idx val="11"/>
              <c:layout>
                <c:manualLayout>
                  <c:x val="2.0988329498199287E-2"/>
                  <c:y val="4.34104255776962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B956-4E0A-84F6-4606DF38004E}"/>
                </c:ext>
              </c:extLst>
            </c:dLbl>
            <c:dLbl>
              <c:idx val="12"/>
              <c:layout>
                <c:manualLayout>
                  <c:x val="2.460028749614039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B956-4E0A-84F6-4606DF38004E}"/>
                </c:ext>
              </c:extLst>
            </c:dLbl>
            <c:dLbl>
              <c:idx val="15"/>
              <c:layout>
                <c:manualLayout>
                  <c:x val="-8.1010094114901624E-3"/>
                  <c:y val="4.34121346495693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B956-4E0A-84F6-4606DF38004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(2)'!$B$59:$Q$59</c:f>
              <c:strCache>
                <c:ptCount val="16"/>
                <c:pt idx="0">
                  <c:v>お子さんを医療機関に受診させることができなかった            </c:v>
                </c:pt>
                <c:pt idx="1">
                  <c:v>お子さんの進路を変更した                </c:v>
                </c:pt>
                <c:pt idx="2">
                  <c:v>お子さんのための本や絵本が買えなかった  </c:v>
                </c:pt>
                <c:pt idx="3">
                  <c:v>お子さんにおこづかいを渡すことができなかった                </c:v>
                </c:pt>
                <c:pt idx="4">
                  <c:v>お子さんに新しい服や靴を買うことができなかった              </c:v>
                </c:pt>
                <c:pt idx="5">
                  <c:v>お子さんを学校の遠足や修学旅行へ参加させられなかった        </c:v>
                </c:pt>
                <c:pt idx="6">
                  <c:v>お子さんを習い事に通わすことができなかった                  </c:v>
                </c:pt>
                <c:pt idx="7">
                  <c:v>お子さんを学校のクラブ活動・部活動に参加させられなかった    </c:v>
                </c:pt>
                <c:pt idx="8">
                  <c:v>お子さんを学習塾に通わせることができなかった                </c:v>
                </c:pt>
                <c:pt idx="9">
                  <c:v>お子さんの誕生日を祝えなかった          </c:v>
                </c:pt>
                <c:pt idx="10">
                  <c:v>お子さんにお年玉をあげることができなかった                  </c:v>
                </c:pt>
                <c:pt idx="11">
                  <c:v>お子さんの学校行事などに参加することができなかった          </c:v>
                </c:pt>
                <c:pt idx="12">
                  <c:v>子ども会、地域の行事の活動に参加することができなかった      </c:v>
                </c:pt>
                <c:pt idx="13">
                  <c:v>家族旅行（日帰りのおでかけを含む）ができなかった            </c:v>
                </c:pt>
                <c:pt idx="14">
                  <c:v>どれにもあてはまらない                  </c:v>
                </c:pt>
                <c:pt idx="15">
                  <c:v>  無回答            </c:v>
                </c:pt>
              </c:strCache>
            </c:strRef>
          </c:cat>
          <c:val>
            <c:numRef>
              <c:f>'１、H28家計・収入・就業 (2)'!$B$61:$Q$61</c:f>
              <c:numCache>
                <c:formatCode>0.0</c:formatCode>
                <c:ptCount val="16"/>
                <c:pt idx="0">
                  <c:v>1.8</c:v>
                </c:pt>
                <c:pt idx="1">
                  <c:v>2</c:v>
                </c:pt>
                <c:pt idx="2">
                  <c:v>5.2</c:v>
                </c:pt>
                <c:pt idx="3">
                  <c:v>11</c:v>
                </c:pt>
                <c:pt idx="4">
                  <c:v>12.2</c:v>
                </c:pt>
                <c:pt idx="5">
                  <c:v>0.1</c:v>
                </c:pt>
                <c:pt idx="6">
                  <c:v>14.4</c:v>
                </c:pt>
                <c:pt idx="7">
                  <c:v>0.6</c:v>
                </c:pt>
                <c:pt idx="8">
                  <c:v>14.6</c:v>
                </c:pt>
                <c:pt idx="9">
                  <c:v>1.6</c:v>
                </c:pt>
                <c:pt idx="10">
                  <c:v>5.3</c:v>
                </c:pt>
                <c:pt idx="11">
                  <c:v>1.7</c:v>
                </c:pt>
                <c:pt idx="12">
                  <c:v>1.4</c:v>
                </c:pt>
                <c:pt idx="13">
                  <c:v>25.1</c:v>
                </c:pt>
                <c:pt idx="14">
                  <c:v>49.8</c:v>
                </c:pt>
                <c:pt idx="15">
                  <c:v>12.6</c:v>
                </c:pt>
              </c:numCache>
            </c:numRef>
          </c:val>
          <c:extLst>
            <c:ext xmlns:c16="http://schemas.microsoft.com/office/drawing/2014/chart" uri="{C3380CC4-5D6E-409C-BE32-E72D297353CC}">
              <c16:uniqueId val="{00000001-94A4-4832-A4E3-28ABBC09CD23}"/>
            </c:ext>
          </c:extLst>
        </c:ser>
        <c:ser>
          <c:idx val="2"/>
          <c:order val="2"/>
          <c:tx>
            <c:strRef>
              <c:f>'１、H28家計・収入・就業 (2)'!$A$62</c:f>
              <c:strCache>
                <c:ptCount val="1"/>
                <c:pt idx="0">
                  <c:v>困窮度Ⅱ</c:v>
                </c:pt>
              </c:strCache>
            </c:strRef>
          </c:tx>
          <c:spPr>
            <a:solidFill>
              <a:schemeClr val="accent3"/>
            </a:solidFill>
            <a:ln>
              <a:noFill/>
            </a:ln>
            <a:effectLst/>
          </c:spPr>
          <c:invertIfNegative val="0"/>
          <c:dLbls>
            <c:dLbl>
              <c:idx val="0"/>
              <c:layout>
                <c:manualLayout>
                  <c:x val="-7.337819077456476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956-4E0A-84F6-4606DF38004E}"/>
                </c:ext>
              </c:extLst>
            </c:dLbl>
            <c:dLbl>
              <c:idx val="1"/>
              <c:layout>
                <c:manualLayout>
                  <c:x val="3.8710775866516701E-2"/>
                  <c:y val="4.34155527933158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956-4E0A-84F6-4606DF38004E}"/>
                </c:ext>
              </c:extLst>
            </c:dLbl>
            <c:dLbl>
              <c:idx val="2"/>
              <c:layout>
                <c:manualLayout>
                  <c:x val="8.9745309534600744E-3"/>
                  <c:y val="1.70907187353557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956-4E0A-84F6-4606DF38004E}"/>
                </c:ext>
              </c:extLst>
            </c:dLbl>
            <c:dLbl>
              <c:idx val="3"/>
              <c:layout>
                <c:manualLayout>
                  <c:x val="-1.7515079259876033E-2"/>
                  <c:y val="2.170692186072163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956-4E0A-84F6-4606DF38004E}"/>
                </c:ext>
              </c:extLst>
            </c:dLbl>
            <c:dLbl>
              <c:idx val="4"/>
              <c:layout>
                <c:manualLayout>
                  <c:x val="-3.7676321573402401E-2"/>
                  <c:y val="3.979243042733626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956-4E0A-84F6-4606DF38004E}"/>
                </c:ext>
              </c:extLst>
            </c:dLbl>
            <c:dLbl>
              <c:idx val="5"/>
              <c:layout>
                <c:manualLayout>
                  <c:x val="4.6250008929684006E-2"/>
                  <c:y val="2.17052127888481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956-4E0A-84F6-4606DF38004E}"/>
                </c:ext>
              </c:extLst>
            </c:dLbl>
            <c:dLbl>
              <c:idx val="7"/>
              <c:layout>
                <c:manualLayout>
                  <c:x val="4.925435153427847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956-4E0A-84F6-4606DF38004E}"/>
                </c:ext>
              </c:extLst>
            </c:dLbl>
            <c:dLbl>
              <c:idx val="9"/>
              <c:layout>
                <c:manualLayout>
                  <c:x val="3.0464510260405371E-2"/>
                  <c:y val="2.170521278884889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956-4E0A-84F6-4606DF38004E}"/>
                </c:ext>
              </c:extLst>
            </c:dLbl>
            <c:dLbl>
              <c:idx val="10"/>
              <c:layout>
                <c:manualLayout>
                  <c:x val="-6.21902887899524E-4"/>
                  <c:y val="-2.17052127888481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B956-4E0A-84F6-4606DF38004E}"/>
                </c:ext>
              </c:extLst>
            </c:dLbl>
            <c:dLbl>
              <c:idx val="11"/>
              <c:layout>
                <c:manualLayout>
                  <c:x val="3.7279248287286591E-2"/>
                  <c:y val="2.17052127888496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B956-4E0A-84F6-4606DF38004E}"/>
                </c:ext>
              </c:extLst>
            </c:dLbl>
            <c:dLbl>
              <c:idx val="12"/>
              <c:layout>
                <c:manualLayout>
                  <c:x val="2.0928401396046969E-2"/>
                  <c:y val="-2.17052127888465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B956-4E0A-84F6-4606DF38004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(2)'!$B$59:$Q$59</c:f>
              <c:strCache>
                <c:ptCount val="16"/>
                <c:pt idx="0">
                  <c:v>お子さんを医療機関に受診させることができなかった            </c:v>
                </c:pt>
                <c:pt idx="1">
                  <c:v>お子さんの進路を変更した                </c:v>
                </c:pt>
                <c:pt idx="2">
                  <c:v>お子さんのための本や絵本が買えなかった  </c:v>
                </c:pt>
                <c:pt idx="3">
                  <c:v>お子さんにおこづかいを渡すことができなかった                </c:v>
                </c:pt>
                <c:pt idx="4">
                  <c:v>お子さんに新しい服や靴を買うことができなかった              </c:v>
                </c:pt>
                <c:pt idx="5">
                  <c:v>お子さんを学校の遠足や修学旅行へ参加させられなかった        </c:v>
                </c:pt>
                <c:pt idx="6">
                  <c:v>お子さんを習い事に通わすことができなかった                  </c:v>
                </c:pt>
                <c:pt idx="7">
                  <c:v>お子さんを学校のクラブ活動・部活動に参加させられなかった    </c:v>
                </c:pt>
                <c:pt idx="8">
                  <c:v>お子さんを学習塾に通わせることができなかった                </c:v>
                </c:pt>
                <c:pt idx="9">
                  <c:v>お子さんの誕生日を祝えなかった          </c:v>
                </c:pt>
                <c:pt idx="10">
                  <c:v>お子さんにお年玉をあげることができなかった                  </c:v>
                </c:pt>
                <c:pt idx="11">
                  <c:v>お子さんの学校行事などに参加することができなかった          </c:v>
                </c:pt>
                <c:pt idx="12">
                  <c:v>子ども会、地域の行事の活動に参加することができなかった      </c:v>
                </c:pt>
                <c:pt idx="13">
                  <c:v>家族旅行（日帰りのおでかけを含む）ができなかった            </c:v>
                </c:pt>
                <c:pt idx="14">
                  <c:v>どれにもあてはまらない                  </c:v>
                </c:pt>
                <c:pt idx="15">
                  <c:v>  無回答            </c:v>
                </c:pt>
              </c:strCache>
            </c:strRef>
          </c:cat>
          <c:val>
            <c:numRef>
              <c:f>'１、H28家計・収入・就業 (2)'!$B$62:$Q$62</c:f>
              <c:numCache>
                <c:formatCode>0.0</c:formatCode>
                <c:ptCount val="16"/>
                <c:pt idx="0">
                  <c:v>3.2</c:v>
                </c:pt>
                <c:pt idx="1">
                  <c:v>4</c:v>
                </c:pt>
                <c:pt idx="2">
                  <c:v>9</c:v>
                </c:pt>
                <c:pt idx="3">
                  <c:v>19.600000000000001</c:v>
                </c:pt>
                <c:pt idx="4">
                  <c:v>20.6</c:v>
                </c:pt>
                <c:pt idx="5">
                  <c:v>0.3</c:v>
                </c:pt>
                <c:pt idx="6">
                  <c:v>23.3</c:v>
                </c:pt>
                <c:pt idx="7">
                  <c:v>1.6</c:v>
                </c:pt>
                <c:pt idx="8">
                  <c:v>23.4</c:v>
                </c:pt>
                <c:pt idx="9">
                  <c:v>3.2</c:v>
                </c:pt>
                <c:pt idx="10">
                  <c:v>10.3</c:v>
                </c:pt>
                <c:pt idx="11">
                  <c:v>3.8</c:v>
                </c:pt>
                <c:pt idx="12">
                  <c:v>3.1</c:v>
                </c:pt>
                <c:pt idx="13">
                  <c:v>36.700000000000003</c:v>
                </c:pt>
                <c:pt idx="14">
                  <c:v>34</c:v>
                </c:pt>
                <c:pt idx="15">
                  <c:v>11.3</c:v>
                </c:pt>
              </c:numCache>
            </c:numRef>
          </c:val>
          <c:extLst>
            <c:ext xmlns:c16="http://schemas.microsoft.com/office/drawing/2014/chart" uri="{C3380CC4-5D6E-409C-BE32-E72D297353CC}">
              <c16:uniqueId val="{00000002-94A4-4832-A4E3-28ABBC09CD23}"/>
            </c:ext>
          </c:extLst>
        </c:ser>
        <c:ser>
          <c:idx val="3"/>
          <c:order val="3"/>
          <c:tx>
            <c:strRef>
              <c:f>'１、H28家計・収入・就業 (2)'!$A$63</c:f>
              <c:strCache>
                <c:ptCount val="1"/>
                <c:pt idx="0">
                  <c:v>困窮度Ⅰ</c:v>
                </c:pt>
              </c:strCache>
            </c:strRef>
          </c:tx>
          <c:spPr>
            <a:solidFill>
              <a:schemeClr val="accent4"/>
            </a:solidFill>
            <a:ln>
              <a:noFill/>
            </a:ln>
            <a:effectLst/>
          </c:spPr>
          <c:invertIfNegative val="0"/>
          <c:dLbls>
            <c:dLbl>
              <c:idx val="0"/>
              <c:layout>
                <c:manualLayout>
                  <c:x val="5.2743079891700698E-2"/>
                  <c:y val="-2.17052127888481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56-4E0A-84F6-4606DF38004E}"/>
                </c:ext>
              </c:extLst>
            </c:dLbl>
            <c:dLbl>
              <c:idx val="1"/>
              <c:layout>
                <c:manualLayout>
                  <c:x val="3.5444892736634641E-2"/>
                  <c:y val="-8.682085115539240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56-4E0A-84F6-4606DF38004E}"/>
                </c:ext>
              </c:extLst>
            </c:dLbl>
            <c:dLbl>
              <c:idx val="4"/>
              <c:layout>
                <c:manualLayout>
                  <c:x val="-1.7515079259876033E-2"/>
                  <c:y val="-4.34104255776958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956-4E0A-84F6-4606DF38004E}"/>
                </c:ext>
              </c:extLst>
            </c:dLbl>
            <c:dLbl>
              <c:idx val="5"/>
              <c:layout>
                <c:manualLayout>
                  <c:x val="7.288308940082206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956-4E0A-84F6-4606DF38004E}"/>
                </c:ext>
              </c:extLst>
            </c:dLbl>
            <c:dLbl>
              <c:idx val="6"/>
              <c:layout>
                <c:manualLayout>
                  <c:x val="-5.5317408597737969E-2"/>
                  <c:y val="-2.17052127888473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956-4E0A-84F6-4606DF38004E}"/>
                </c:ext>
              </c:extLst>
            </c:dLbl>
            <c:dLbl>
              <c:idx val="7"/>
              <c:layout>
                <c:manualLayout>
                  <c:x val="7.983911487383745E-2"/>
                  <c:y val="-2.17052127888481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956-4E0A-84F6-4606DF38004E}"/>
                </c:ext>
              </c:extLst>
            </c:dLbl>
            <c:dLbl>
              <c:idx val="8"/>
              <c:layout>
                <c:manualLayout>
                  <c:x val="-4.5236787440974785E-2"/>
                  <c:y val="-2.17052127888481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956-4E0A-84F6-4606DF38004E}"/>
                </c:ext>
              </c:extLst>
            </c:dLbl>
            <c:dLbl>
              <c:idx val="9"/>
              <c:layout>
                <c:manualLayout>
                  <c:x val="4.729994134189727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956-4E0A-84F6-4606DF38004E}"/>
                </c:ext>
              </c:extLst>
            </c:dLbl>
            <c:dLbl>
              <c:idx val="10"/>
              <c:layout>
                <c:manualLayout>
                  <c:x val="1.7767094788795113E-2"/>
                  <c:y val="-4.34104255776954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956-4E0A-84F6-4606DF38004E}"/>
                </c:ext>
              </c:extLst>
            </c:dLbl>
            <c:dLbl>
              <c:idx val="11"/>
              <c:layout>
                <c:manualLayout>
                  <c:x val="4.02236627897284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B956-4E0A-84F6-4606DF38004E}"/>
                </c:ext>
              </c:extLst>
            </c:dLbl>
            <c:dLbl>
              <c:idx val="12"/>
              <c:layout>
                <c:manualLayout>
                  <c:x val="1.9033720868393826E-2"/>
                  <c:y val="-4.34104255776962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B956-4E0A-84F6-4606DF38004E}"/>
                </c:ext>
              </c:extLst>
            </c:dLbl>
            <c:dLbl>
              <c:idx val="13"/>
              <c:layout>
                <c:manualLayout>
                  <c:x val="-2.2555389838257625E-2"/>
                  <c:y val="1.0852606394424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B956-4E0A-84F6-4606DF38004E}"/>
                </c:ext>
              </c:extLst>
            </c:dLbl>
            <c:dLbl>
              <c:idx val="15"/>
              <c:layout>
                <c:manualLayout>
                  <c:x val="-4.9310707762792665E-2"/>
                  <c:y val="-6.51156383665443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B956-4E0A-84F6-4606DF38004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(2)'!$B$59:$Q$59</c:f>
              <c:strCache>
                <c:ptCount val="16"/>
                <c:pt idx="0">
                  <c:v>お子さんを医療機関に受診させることができなかった            </c:v>
                </c:pt>
                <c:pt idx="1">
                  <c:v>お子さんの進路を変更した                </c:v>
                </c:pt>
                <c:pt idx="2">
                  <c:v>お子さんのための本や絵本が買えなかった  </c:v>
                </c:pt>
                <c:pt idx="3">
                  <c:v>お子さんにおこづかいを渡すことができなかった                </c:v>
                </c:pt>
                <c:pt idx="4">
                  <c:v>お子さんに新しい服や靴を買うことができなかった              </c:v>
                </c:pt>
                <c:pt idx="5">
                  <c:v>お子さんを学校の遠足や修学旅行へ参加させられなかった        </c:v>
                </c:pt>
                <c:pt idx="6">
                  <c:v>お子さんを習い事に通わすことができなかった                  </c:v>
                </c:pt>
                <c:pt idx="7">
                  <c:v>お子さんを学校のクラブ活動・部活動に参加させられなかった    </c:v>
                </c:pt>
                <c:pt idx="8">
                  <c:v>お子さんを学習塾に通わせることができなかった                </c:v>
                </c:pt>
                <c:pt idx="9">
                  <c:v>お子さんの誕生日を祝えなかった          </c:v>
                </c:pt>
                <c:pt idx="10">
                  <c:v>お子さんにお年玉をあげることができなかった                  </c:v>
                </c:pt>
                <c:pt idx="11">
                  <c:v>お子さんの学校行事などに参加することができなかった          </c:v>
                </c:pt>
                <c:pt idx="12">
                  <c:v>子ども会、地域の行事の活動に参加することができなかった      </c:v>
                </c:pt>
                <c:pt idx="13">
                  <c:v>家族旅行（日帰りのおでかけを含む）ができなかった            </c:v>
                </c:pt>
                <c:pt idx="14">
                  <c:v>どれにもあてはまらない                  </c:v>
                </c:pt>
                <c:pt idx="15">
                  <c:v>  無回答            </c:v>
                </c:pt>
              </c:strCache>
            </c:strRef>
          </c:cat>
          <c:val>
            <c:numRef>
              <c:f>'１、H28家計・収入・就業 (2)'!$B$63:$Q$63</c:f>
              <c:numCache>
                <c:formatCode>0.0</c:formatCode>
                <c:ptCount val="16"/>
                <c:pt idx="0">
                  <c:v>4.2</c:v>
                </c:pt>
                <c:pt idx="1">
                  <c:v>4.5999999999999996</c:v>
                </c:pt>
                <c:pt idx="2">
                  <c:v>11.1</c:v>
                </c:pt>
                <c:pt idx="3">
                  <c:v>25</c:v>
                </c:pt>
                <c:pt idx="4">
                  <c:v>24.9</c:v>
                </c:pt>
                <c:pt idx="5">
                  <c:v>0.5</c:v>
                </c:pt>
                <c:pt idx="6">
                  <c:v>28.8</c:v>
                </c:pt>
                <c:pt idx="7">
                  <c:v>2</c:v>
                </c:pt>
                <c:pt idx="8">
                  <c:v>27</c:v>
                </c:pt>
                <c:pt idx="9">
                  <c:v>5.2</c:v>
                </c:pt>
                <c:pt idx="10">
                  <c:v>13.3</c:v>
                </c:pt>
                <c:pt idx="11">
                  <c:v>6.5</c:v>
                </c:pt>
                <c:pt idx="12">
                  <c:v>5.3</c:v>
                </c:pt>
                <c:pt idx="13">
                  <c:v>41</c:v>
                </c:pt>
                <c:pt idx="14">
                  <c:v>28.4</c:v>
                </c:pt>
                <c:pt idx="15">
                  <c:v>12.3</c:v>
                </c:pt>
              </c:numCache>
            </c:numRef>
          </c:val>
          <c:extLst>
            <c:ext xmlns:c16="http://schemas.microsoft.com/office/drawing/2014/chart" uri="{C3380CC4-5D6E-409C-BE32-E72D297353CC}">
              <c16:uniqueId val="{00000003-94A4-4832-A4E3-28ABBC09CD23}"/>
            </c:ext>
          </c:extLst>
        </c:ser>
        <c:dLbls>
          <c:dLblPos val="inEnd"/>
          <c:showLegendKey val="0"/>
          <c:showVal val="1"/>
          <c:showCatName val="0"/>
          <c:showSerName val="0"/>
          <c:showPercent val="0"/>
          <c:showBubbleSize val="0"/>
        </c:dLbls>
        <c:gapWidth val="182"/>
        <c:axId val="520569775"/>
        <c:axId val="520568943"/>
      </c:barChart>
      <c:catAx>
        <c:axId val="5205697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20568943"/>
        <c:crosses val="autoZero"/>
        <c:auto val="1"/>
        <c:lblAlgn val="ctr"/>
        <c:lblOffset val="100"/>
        <c:noMultiLvlLbl val="0"/>
      </c:catAx>
      <c:valAx>
        <c:axId val="520568943"/>
        <c:scaling>
          <c:orientation val="minMax"/>
          <c:max val="80"/>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20569775"/>
        <c:crosses val="autoZero"/>
        <c:crossBetween val="between"/>
        <c:majorUnit val="20"/>
      </c:valAx>
      <c:spPr>
        <a:noFill/>
        <a:ln>
          <a:noFill/>
        </a:ln>
        <a:effectLst/>
      </c:spPr>
    </c:plotArea>
    <c:legend>
      <c:legendPos val="b"/>
      <c:layout>
        <c:manualLayout>
          <c:xMode val="edge"/>
          <c:yMode val="edge"/>
          <c:x val="0.35961198204593836"/>
          <c:y val="0.94116094373962067"/>
          <c:w val="0.39509651026538656"/>
          <c:h val="3.7705619733521809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'１、家計・収入・就業'!$B$68</c:f>
              <c:strCache>
                <c:ptCount val="1"/>
                <c:pt idx="0">
                  <c:v>正規群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'１、家計・収入・就業'!$A$69:$A$72</c:f>
              <c:strCache>
                <c:ptCount val="4"/>
                <c:pt idx="0">
                  <c:v>中央値以上</c:v>
                </c:pt>
                <c:pt idx="1">
                  <c:v>困窮度Ⅲ</c:v>
                </c:pt>
                <c:pt idx="2">
                  <c:v>困窮度Ⅱ</c:v>
                </c:pt>
                <c:pt idx="3">
                  <c:v>困窮度Ⅰ</c:v>
                </c:pt>
              </c:strCache>
            </c:strRef>
          </c:cat>
          <c:val>
            <c:numRef>
              <c:f>'１、家計・収入・就業'!$B$69:$B$72</c:f>
              <c:numCache>
                <c:formatCode>0.0%</c:formatCode>
                <c:ptCount val="4"/>
                <c:pt idx="0">
                  <c:v>0.91296969696969699</c:v>
                </c:pt>
                <c:pt idx="1">
                  <c:v>0.85883876537880421</c:v>
                </c:pt>
                <c:pt idx="2">
                  <c:v>0.68594035301278145</c:v>
                </c:pt>
                <c:pt idx="3">
                  <c:v>0.44490685691636939</c:v>
                </c:pt>
              </c:numCache>
            </c:numRef>
          </c:val>
          <c:extLst>
            <c:ext xmlns:c16="http://schemas.microsoft.com/office/drawing/2014/chart" uri="{C3380CC4-5D6E-409C-BE32-E72D297353CC}">
              <c16:uniqueId val="{00000000-0227-4C53-9DD0-762A7E625961}"/>
            </c:ext>
          </c:extLst>
        </c:ser>
        <c:ser>
          <c:idx val="1"/>
          <c:order val="1"/>
          <c:tx>
            <c:strRef>
              <c:f>'１、家計・収入・就業'!$C$68</c:f>
              <c:strCache>
                <c:ptCount val="1"/>
                <c:pt idx="0">
                  <c:v>自営群</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'１、家計・収入・就業'!$A$69:$A$72</c:f>
              <c:strCache>
                <c:ptCount val="4"/>
                <c:pt idx="0">
                  <c:v>中央値以上</c:v>
                </c:pt>
                <c:pt idx="1">
                  <c:v>困窮度Ⅲ</c:v>
                </c:pt>
                <c:pt idx="2">
                  <c:v>困窮度Ⅱ</c:v>
                </c:pt>
                <c:pt idx="3">
                  <c:v>困窮度Ⅰ</c:v>
                </c:pt>
              </c:strCache>
            </c:strRef>
          </c:cat>
          <c:val>
            <c:numRef>
              <c:f>'１、家計・収入・就業'!$C$69:$C$72</c:f>
              <c:numCache>
                <c:formatCode>0.0%</c:formatCode>
                <c:ptCount val="4"/>
                <c:pt idx="0">
                  <c:v>7.5575757575757574E-2</c:v>
                </c:pt>
                <c:pt idx="1">
                  <c:v>0.10392834016835743</c:v>
                </c:pt>
                <c:pt idx="2">
                  <c:v>0.16676810712111989</c:v>
                </c:pt>
                <c:pt idx="3">
                  <c:v>0.20848196591359491</c:v>
                </c:pt>
              </c:numCache>
            </c:numRef>
          </c:val>
          <c:extLst>
            <c:ext xmlns:c16="http://schemas.microsoft.com/office/drawing/2014/chart" uri="{C3380CC4-5D6E-409C-BE32-E72D297353CC}">
              <c16:uniqueId val="{00000001-0227-4C53-9DD0-762A7E625961}"/>
            </c:ext>
          </c:extLst>
        </c:ser>
        <c:ser>
          <c:idx val="2"/>
          <c:order val="2"/>
          <c:tx>
            <c:strRef>
              <c:f>'１、家計・収入・就業'!$D$68</c:f>
              <c:strCache>
                <c:ptCount val="1"/>
                <c:pt idx="0">
                  <c:v>非正規群</c:v>
                </c:pt>
              </c:strCache>
            </c:strRef>
          </c:tx>
          <c:spPr>
            <a:solidFill>
              <a:schemeClr val="accent3"/>
            </a:solidFill>
            <a:ln>
              <a:noFill/>
            </a:ln>
            <a:effectLst/>
          </c:spPr>
          <c:invertIfNegative val="0"/>
          <c:dLbls>
            <c:dLbl>
              <c:idx val="0"/>
              <c:layout>
                <c:manualLayout>
                  <c:x val="-5.3041449131370863E-2"/>
                  <c:y val="8.306702381511182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FCA-42CA-85B6-6A6FCEAC6EFD}"/>
                </c:ext>
              </c:extLst>
            </c:dLbl>
            <c:dLbl>
              <c:idx val="1"/>
              <c:layout>
                <c:manualLayout>
                  <c:x val="-4.4201207609475719E-2"/>
                  <c:y val="5.863593097011049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FCA-42CA-85B6-6A6FCEAC6EF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'１、家計・収入・就業'!$A$69:$A$72</c:f>
              <c:strCache>
                <c:ptCount val="4"/>
                <c:pt idx="0">
                  <c:v>中央値以上</c:v>
                </c:pt>
                <c:pt idx="1">
                  <c:v>困窮度Ⅲ</c:v>
                </c:pt>
                <c:pt idx="2">
                  <c:v>困窮度Ⅱ</c:v>
                </c:pt>
                <c:pt idx="3">
                  <c:v>困窮度Ⅰ</c:v>
                </c:pt>
              </c:strCache>
            </c:strRef>
          </c:cat>
          <c:val>
            <c:numRef>
              <c:f>'１、家計・収入・就業'!$D$69:$D$72</c:f>
              <c:numCache>
                <c:formatCode>0.0%</c:formatCode>
                <c:ptCount val="4"/>
                <c:pt idx="0">
                  <c:v>7.9393939393939388E-3</c:v>
                </c:pt>
                <c:pt idx="1">
                  <c:v>3.108137276063026E-2</c:v>
                </c:pt>
                <c:pt idx="2">
                  <c:v>0.12903225806451613</c:v>
                </c:pt>
                <c:pt idx="3">
                  <c:v>0.2859690844233056</c:v>
                </c:pt>
              </c:numCache>
            </c:numRef>
          </c:val>
          <c:extLst>
            <c:ext xmlns:c16="http://schemas.microsoft.com/office/drawing/2014/chart" uri="{C3380CC4-5D6E-409C-BE32-E72D297353CC}">
              <c16:uniqueId val="{00000002-0227-4C53-9DD0-762A7E625961}"/>
            </c:ext>
          </c:extLst>
        </c:ser>
        <c:ser>
          <c:idx val="3"/>
          <c:order val="3"/>
          <c:tx>
            <c:strRef>
              <c:f>'１、家計・収入・就業'!$E$68</c:f>
              <c:strCache>
                <c:ptCount val="1"/>
                <c:pt idx="0">
                  <c:v>無業</c:v>
                </c:pt>
              </c:strCache>
            </c:strRef>
          </c:tx>
          <c:spPr>
            <a:solidFill>
              <a:schemeClr val="accent4"/>
            </a:solidFill>
            <a:ln>
              <a:noFill/>
            </a:ln>
            <a:effectLst/>
          </c:spPr>
          <c:invertIfNegative val="0"/>
          <c:dLbls>
            <c:dLbl>
              <c:idx val="0"/>
              <c:layout>
                <c:manualLayout>
                  <c:x val="1.1786988695860083E-2"/>
                  <c:y val="7.329481752571845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FCA-42CA-85B6-6A6FCEAC6EFD}"/>
                </c:ext>
              </c:extLst>
            </c:dLbl>
            <c:dLbl>
              <c:idx val="1"/>
              <c:layout>
                <c:manualLayout>
                  <c:x val="1.4733735869825024E-2"/>
                  <c:y val="4.397704441450252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FCA-42CA-85B6-6A6FCEAC6EFD}"/>
                </c:ext>
              </c:extLst>
            </c:dLbl>
            <c:dLbl>
              <c:idx val="2"/>
              <c:layout>
                <c:manualLayout>
                  <c:x val="0"/>
                  <c:y val="4.39766596668239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FCA-42CA-85B6-6A6FCEAC6EF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'１、家計・収入・就業'!$A$69:$A$72</c:f>
              <c:strCache>
                <c:ptCount val="4"/>
                <c:pt idx="0">
                  <c:v>中央値以上</c:v>
                </c:pt>
                <c:pt idx="1">
                  <c:v>困窮度Ⅲ</c:v>
                </c:pt>
                <c:pt idx="2">
                  <c:v>困窮度Ⅱ</c:v>
                </c:pt>
                <c:pt idx="3">
                  <c:v>困窮度Ⅰ</c:v>
                </c:pt>
              </c:strCache>
            </c:strRef>
          </c:cat>
          <c:val>
            <c:numRef>
              <c:f>'１、家計・収入・就業'!$E$69:$E$72</c:f>
              <c:numCache>
                <c:formatCode>0.0%</c:formatCode>
                <c:ptCount val="4"/>
                <c:pt idx="0">
                  <c:v>1.7575757575757575E-3</c:v>
                </c:pt>
                <c:pt idx="1">
                  <c:v>4.2089358946686816E-3</c:v>
                </c:pt>
                <c:pt idx="2">
                  <c:v>1.4607425441265977E-2</c:v>
                </c:pt>
                <c:pt idx="3">
                  <c:v>5.1525961157352355E-2</c:v>
                </c:pt>
              </c:numCache>
            </c:numRef>
          </c:val>
          <c:extLst>
            <c:ext xmlns:c16="http://schemas.microsoft.com/office/drawing/2014/chart" uri="{C3380CC4-5D6E-409C-BE32-E72D297353CC}">
              <c16:uniqueId val="{00000003-0227-4C53-9DD0-762A7E625961}"/>
            </c:ext>
          </c:extLst>
        </c:ser>
        <c:ser>
          <c:idx val="4"/>
          <c:order val="4"/>
          <c:tx>
            <c:strRef>
              <c:f>'１、家計・収入・就業'!$F$68</c:f>
              <c:strCache>
                <c:ptCount val="1"/>
                <c:pt idx="0">
                  <c:v>その他</c:v>
                </c:pt>
              </c:strCache>
            </c:strRef>
          </c:tx>
          <c:spPr>
            <a:solidFill>
              <a:schemeClr val="accent5"/>
            </a:solidFill>
            <a:ln>
              <a:noFill/>
            </a:ln>
            <a:effectLst/>
          </c:spPr>
          <c:invertIfNegative val="0"/>
          <c:dLbls>
            <c:dLbl>
              <c:idx val="0"/>
              <c:layout>
                <c:manualLayout>
                  <c:x val="1.8888881412452596E-2"/>
                  <c:y val="-6.352145699328919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FCA-42CA-85B6-6A6FCEAC6EFD}"/>
                </c:ext>
              </c:extLst>
            </c:dLbl>
            <c:dLbl>
              <c:idx val="1"/>
              <c:layout>
                <c:manualLayout>
                  <c:x val="1.4733735869825132E-2"/>
                  <c:y val="-6.35218417409678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FCA-42CA-85B6-6A6FCEAC6EFD}"/>
                </c:ext>
              </c:extLst>
            </c:dLbl>
            <c:dLbl>
              <c:idx val="2"/>
              <c:layout>
                <c:manualLayout>
                  <c:x val="1.4733735869825239E-2"/>
                  <c:y val="-6.35218417409678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FCA-42CA-85B6-6A6FCEAC6EFD}"/>
                </c:ext>
              </c:extLst>
            </c:dLbl>
            <c:dLbl>
              <c:idx val="3"/>
              <c:layout>
                <c:manualLayout>
                  <c:x val="1.592589232493026E-2"/>
                  <c:y val="-6.35214569932890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59-458D-BFE5-49342AE73F2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'１、家計・収入・就業'!$A$69:$A$72</c:f>
              <c:strCache>
                <c:ptCount val="4"/>
                <c:pt idx="0">
                  <c:v>中央値以上</c:v>
                </c:pt>
                <c:pt idx="1">
                  <c:v>困窮度Ⅲ</c:v>
                </c:pt>
                <c:pt idx="2">
                  <c:v>困窮度Ⅱ</c:v>
                </c:pt>
                <c:pt idx="3">
                  <c:v>困窮度Ⅰ</c:v>
                </c:pt>
              </c:strCache>
            </c:strRef>
          </c:cat>
          <c:val>
            <c:numRef>
              <c:f>'１、家計・収入・就業'!$F$69:$F$72</c:f>
              <c:numCache>
                <c:formatCode>0.0%</c:formatCode>
                <c:ptCount val="4"/>
                <c:pt idx="0">
                  <c:v>1.7575757575757575E-3</c:v>
                </c:pt>
                <c:pt idx="1">
                  <c:v>1.9425857975393912E-3</c:v>
                </c:pt>
                <c:pt idx="2">
                  <c:v>3.6518563603164943E-3</c:v>
                </c:pt>
                <c:pt idx="3">
                  <c:v>9.116131589377725E-3</c:v>
                </c:pt>
              </c:numCache>
            </c:numRef>
          </c:val>
          <c:extLst>
            <c:ext xmlns:c16="http://schemas.microsoft.com/office/drawing/2014/chart" uri="{C3380CC4-5D6E-409C-BE32-E72D297353CC}">
              <c16:uniqueId val="{00000004-0227-4C53-9DD0-762A7E625961}"/>
            </c:ext>
          </c:extLst>
        </c:ser>
        <c:dLbls>
          <c:dLblPos val="ctr"/>
          <c:showLegendKey val="0"/>
          <c:showVal val="1"/>
          <c:showCatName val="0"/>
          <c:showSerName val="0"/>
          <c:showPercent val="0"/>
          <c:showBubbleSize val="0"/>
        </c:dLbls>
        <c:gapWidth val="150"/>
        <c:overlap val="100"/>
        <c:axId val="2027582159"/>
        <c:axId val="584353119"/>
      </c:barChart>
      <c:catAx>
        <c:axId val="202758215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84353119"/>
        <c:crosses val="autoZero"/>
        <c:auto val="1"/>
        <c:lblAlgn val="ctr"/>
        <c:lblOffset val="100"/>
        <c:noMultiLvlLbl val="0"/>
      </c:catAx>
      <c:valAx>
        <c:axId val="584353119"/>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275821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'１、家計・収入・就業'!$B$77</c:f>
              <c:strCache>
                <c:ptCount val="1"/>
                <c:pt idx="0">
                  <c:v>ふたり親世帯</c:v>
                </c:pt>
              </c:strCache>
            </c:strRef>
          </c:tx>
          <c:spPr>
            <a:solidFill>
              <a:schemeClr val="accent1"/>
            </a:solidFill>
            <a:ln>
              <a:noFill/>
            </a:ln>
            <a:effectLst/>
          </c:spPr>
          <c:invertIfNegative val="0"/>
          <c:dLbls>
            <c:dLbl>
              <c:idx val="0"/>
              <c:tx>
                <c:rich>
                  <a:bodyPr/>
                  <a:lstStyle/>
                  <a:p>
                    <a:r>
                      <a:rPr lang="en-US" altLang="ja-JP"/>
                      <a:t>90.4%</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8AE-4DFD-B7FA-46D9D346C16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'１、家計・収入・就業'!$A$78:$A$82</c:f>
              <c:strCache>
                <c:ptCount val="5"/>
                <c:pt idx="0">
                  <c:v>正規群</c:v>
                </c:pt>
                <c:pt idx="1">
                  <c:v>自営群</c:v>
                </c:pt>
                <c:pt idx="2">
                  <c:v>非正規群</c:v>
                </c:pt>
                <c:pt idx="3">
                  <c:v>無業</c:v>
                </c:pt>
                <c:pt idx="4">
                  <c:v>その他</c:v>
                </c:pt>
              </c:strCache>
            </c:strRef>
          </c:cat>
          <c:val>
            <c:numRef>
              <c:f>'１、家計・収入・就業'!$B$78:$B$82</c:f>
              <c:numCache>
                <c:formatCode>0.0%</c:formatCode>
                <c:ptCount val="5"/>
                <c:pt idx="0">
                  <c:v>0.9032538230093986</c:v>
                </c:pt>
                <c:pt idx="1">
                  <c:v>0.89716724873884357</c:v>
                </c:pt>
                <c:pt idx="2">
                  <c:v>0.31620243232640249</c:v>
                </c:pt>
                <c:pt idx="3">
                  <c:v>0.3089770354906054</c:v>
                </c:pt>
                <c:pt idx="4">
                  <c:v>0.65942028985507251</c:v>
                </c:pt>
              </c:numCache>
            </c:numRef>
          </c:val>
          <c:extLst>
            <c:ext xmlns:c16="http://schemas.microsoft.com/office/drawing/2014/chart" uri="{C3380CC4-5D6E-409C-BE32-E72D297353CC}">
              <c16:uniqueId val="{00000000-8A4E-421C-BD4E-822CDC424BF9}"/>
            </c:ext>
          </c:extLst>
        </c:ser>
        <c:ser>
          <c:idx val="1"/>
          <c:order val="1"/>
          <c:tx>
            <c:strRef>
              <c:f>'１、家計・収入・就業'!$C$77</c:f>
              <c:strCache>
                <c:ptCount val="1"/>
                <c:pt idx="0">
                  <c:v>母子世帯</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'１、家計・収入・就業'!$A$78:$A$82</c:f>
              <c:strCache>
                <c:ptCount val="5"/>
                <c:pt idx="0">
                  <c:v>正規群</c:v>
                </c:pt>
                <c:pt idx="1">
                  <c:v>自営群</c:v>
                </c:pt>
                <c:pt idx="2">
                  <c:v>非正規群</c:v>
                </c:pt>
                <c:pt idx="3">
                  <c:v>無業</c:v>
                </c:pt>
                <c:pt idx="4">
                  <c:v>その他</c:v>
                </c:pt>
              </c:strCache>
            </c:strRef>
          </c:cat>
          <c:val>
            <c:numRef>
              <c:f>'１、家計・収入・就業'!$C$78:$C$82</c:f>
              <c:numCache>
                <c:formatCode>0.0%</c:formatCode>
                <c:ptCount val="5"/>
                <c:pt idx="0">
                  <c:v>5.9927417103508171E-2</c:v>
                </c:pt>
                <c:pt idx="1">
                  <c:v>5.7431121459060923E-2</c:v>
                </c:pt>
                <c:pt idx="2">
                  <c:v>0.61318163985876817</c:v>
                </c:pt>
                <c:pt idx="3">
                  <c:v>0.59707724425887265</c:v>
                </c:pt>
                <c:pt idx="4">
                  <c:v>0.2391304347826087</c:v>
                </c:pt>
              </c:numCache>
            </c:numRef>
          </c:val>
          <c:extLst>
            <c:ext xmlns:c16="http://schemas.microsoft.com/office/drawing/2014/chart" uri="{C3380CC4-5D6E-409C-BE32-E72D297353CC}">
              <c16:uniqueId val="{00000001-8A4E-421C-BD4E-822CDC424BF9}"/>
            </c:ext>
          </c:extLst>
        </c:ser>
        <c:ser>
          <c:idx val="2"/>
          <c:order val="2"/>
          <c:tx>
            <c:strRef>
              <c:f>'１、家計・収入・就業'!$D$77</c:f>
              <c:strCache>
                <c:ptCount val="1"/>
                <c:pt idx="0">
                  <c:v>父子世帯</c:v>
                </c:pt>
              </c:strCache>
            </c:strRef>
          </c:tx>
          <c:spPr>
            <a:solidFill>
              <a:schemeClr val="accent3"/>
            </a:solidFill>
            <a:ln>
              <a:noFill/>
            </a:ln>
            <a:effectLst/>
          </c:spPr>
          <c:invertIfNegative val="0"/>
          <c:dLbls>
            <c:dLbl>
              <c:idx val="0"/>
              <c:layout>
                <c:manualLayout>
                  <c:x val="6.1480250800695548E-3"/>
                  <c:y val="5.211571329791928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6C2-4B2D-8139-54AA1195B58F}"/>
                </c:ext>
              </c:extLst>
            </c:dLbl>
            <c:dLbl>
              <c:idx val="1"/>
              <c:layout>
                <c:manualLayout>
                  <c:x val="6.1480250800694421E-3"/>
                  <c:y val="4.169257063833546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6C2-4B2D-8139-54AA1195B58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'１、家計・収入・就業'!$A$78:$A$82</c:f>
              <c:strCache>
                <c:ptCount val="5"/>
                <c:pt idx="0">
                  <c:v>正規群</c:v>
                </c:pt>
                <c:pt idx="1">
                  <c:v>自営群</c:v>
                </c:pt>
                <c:pt idx="2">
                  <c:v>非正規群</c:v>
                </c:pt>
                <c:pt idx="3">
                  <c:v>無業</c:v>
                </c:pt>
                <c:pt idx="4">
                  <c:v>その他</c:v>
                </c:pt>
              </c:strCache>
            </c:strRef>
          </c:cat>
          <c:val>
            <c:numRef>
              <c:f>'１、家計・収入・就業'!$D$78:$D$82</c:f>
              <c:numCache>
                <c:formatCode>0.0%</c:formatCode>
                <c:ptCount val="5"/>
                <c:pt idx="0">
                  <c:v>1.8145724122956668E-2</c:v>
                </c:pt>
                <c:pt idx="1">
                  <c:v>2.1924718665114473E-2</c:v>
                </c:pt>
                <c:pt idx="2">
                  <c:v>1.6869360533542564E-2</c:v>
                </c:pt>
                <c:pt idx="3">
                  <c:v>3.5490605427974949E-2</c:v>
                </c:pt>
                <c:pt idx="4">
                  <c:v>5.7971014492753624E-2</c:v>
                </c:pt>
              </c:numCache>
            </c:numRef>
          </c:val>
          <c:extLst>
            <c:ext xmlns:c16="http://schemas.microsoft.com/office/drawing/2014/chart" uri="{C3380CC4-5D6E-409C-BE32-E72D297353CC}">
              <c16:uniqueId val="{00000002-8A4E-421C-BD4E-822CDC424BF9}"/>
            </c:ext>
          </c:extLst>
        </c:ser>
        <c:ser>
          <c:idx val="3"/>
          <c:order val="3"/>
          <c:tx>
            <c:strRef>
              <c:f>'１、家計・収入・就業'!$E$77</c:f>
              <c:strCache>
                <c:ptCount val="1"/>
                <c:pt idx="0">
                  <c:v>その他世帯</c:v>
                </c:pt>
              </c:strCache>
            </c:strRef>
          </c:tx>
          <c:spPr>
            <a:solidFill>
              <a:schemeClr val="accent4"/>
            </a:solidFill>
            <a:ln>
              <a:noFill/>
            </a:ln>
            <a:effectLst/>
          </c:spPr>
          <c:invertIfNegative val="0"/>
          <c:dLbls>
            <c:dLbl>
              <c:idx val="0"/>
              <c:layout>
                <c:manualLayout>
                  <c:x val="3.5384546866346775E-2"/>
                  <c:y val="5.211571329791927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C2-4B2D-8139-54AA1195B58F}"/>
                </c:ext>
              </c:extLst>
            </c:dLbl>
            <c:dLbl>
              <c:idx val="1"/>
              <c:layout>
                <c:manualLayout>
                  <c:x val="3.725557969583251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C2-4B2D-8139-54AA1195B58F}"/>
                </c:ext>
              </c:extLst>
            </c:dLbl>
            <c:dLbl>
              <c:idx val="2"/>
              <c:layout>
                <c:manualLayout>
                  <c:x val="4.303617556048677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C2-4B2D-8139-54AA1195B58F}"/>
                </c:ext>
              </c:extLst>
            </c:dLbl>
            <c:dLbl>
              <c:idx val="3"/>
              <c:layout>
                <c:manualLayout>
                  <c:x val="4.303617556048688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C2-4B2D-8139-54AA1195B58F}"/>
                </c:ext>
              </c:extLst>
            </c:dLbl>
            <c:dLbl>
              <c:idx val="4"/>
              <c:layout>
                <c:manualLayout>
                  <c:x val="3.6888150480417214E-2"/>
                  <c:y val="9.5544370642795874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C2-4B2D-8139-54AA1195B58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'１、家計・収入・就業'!$A$78:$A$82</c:f>
              <c:strCache>
                <c:ptCount val="5"/>
                <c:pt idx="0">
                  <c:v>正規群</c:v>
                </c:pt>
                <c:pt idx="1">
                  <c:v>自営群</c:v>
                </c:pt>
                <c:pt idx="2">
                  <c:v>非正規群</c:v>
                </c:pt>
                <c:pt idx="3">
                  <c:v>無業</c:v>
                </c:pt>
                <c:pt idx="4">
                  <c:v>その他</c:v>
                </c:pt>
              </c:strCache>
            </c:strRef>
          </c:cat>
          <c:val>
            <c:numRef>
              <c:f>'１、家計・収入・就業'!$E$78:$E$82</c:f>
              <c:numCache>
                <c:formatCode>0.0%</c:formatCode>
                <c:ptCount val="5"/>
                <c:pt idx="0">
                  <c:v>1.8673035764136606E-2</c:v>
                </c:pt>
                <c:pt idx="1">
                  <c:v>2.3476911136980985E-2</c:v>
                </c:pt>
                <c:pt idx="2">
                  <c:v>5.3746567281286781E-2</c:v>
                </c:pt>
                <c:pt idx="3">
                  <c:v>5.845511482254697E-2</c:v>
                </c:pt>
                <c:pt idx="4">
                  <c:v>4.3478260869565216E-2</c:v>
                </c:pt>
              </c:numCache>
            </c:numRef>
          </c:val>
          <c:extLst>
            <c:ext xmlns:c16="http://schemas.microsoft.com/office/drawing/2014/chart" uri="{C3380CC4-5D6E-409C-BE32-E72D297353CC}">
              <c16:uniqueId val="{00000003-8A4E-421C-BD4E-822CDC424BF9}"/>
            </c:ext>
          </c:extLst>
        </c:ser>
        <c:dLbls>
          <c:dLblPos val="ctr"/>
          <c:showLegendKey val="0"/>
          <c:showVal val="1"/>
          <c:showCatName val="0"/>
          <c:showSerName val="0"/>
          <c:showPercent val="0"/>
          <c:showBubbleSize val="0"/>
        </c:dLbls>
        <c:gapWidth val="150"/>
        <c:overlap val="100"/>
        <c:axId val="77845023"/>
        <c:axId val="77845439"/>
      </c:barChart>
      <c:catAx>
        <c:axId val="7784502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77845439"/>
        <c:crosses val="autoZero"/>
        <c:auto val="1"/>
        <c:lblAlgn val="ctr"/>
        <c:lblOffset val="100"/>
        <c:noMultiLvlLbl val="0"/>
      </c:catAx>
      <c:valAx>
        <c:axId val="77845439"/>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7845023"/>
        <c:crosses val="autoZero"/>
        <c:crossBetween val="between"/>
      </c:valAx>
      <c:spPr>
        <a:noFill/>
        <a:ln>
          <a:noFill/>
        </a:ln>
        <a:effectLst/>
      </c:spPr>
    </c:plotArea>
    <c:legend>
      <c:legendPos val="b"/>
      <c:layout>
        <c:manualLayout>
          <c:xMode val="edge"/>
          <c:yMode val="edge"/>
          <c:x val="0.20324039649436706"/>
          <c:y val="0.89337412311208775"/>
          <c:w val="0.59351896496303436"/>
          <c:h val="2.8452306941033328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4954146281319"/>
          <c:y val="0.14176751319290712"/>
          <c:w val="0.79168799072726337"/>
          <c:h val="0.67324014532321119"/>
        </c:manualLayout>
      </c:layout>
      <c:barChart>
        <c:barDir val="bar"/>
        <c:grouping val="percentStacked"/>
        <c:varyColors val="0"/>
        <c:ser>
          <c:idx val="0"/>
          <c:order val="0"/>
          <c:tx>
            <c:strRef>
              <c:f>'１、H28家計・収入・就業 (2)'!$B$68</c:f>
              <c:strCache>
                <c:ptCount val="1"/>
                <c:pt idx="0">
                  <c:v>正規群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(2)'!$A$69:$A$72</c:f>
              <c:strCache>
                <c:ptCount val="4"/>
                <c:pt idx="0">
                  <c:v>中央値以上</c:v>
                </c:pt>
                <c:pt idx="1">
                  <c:v>困窮度Ⅲ</c:v>
                </c:pt>
                <c:pt idx="2">
                  <c:v>困窮度Ⅱ</c:v>
                </c:pt>
                <c:pt idx="3">
                  <c:v>困窮度Ⅰ</c:v>
                </c:pt>
              </c:strCache>
            </c:strRef>
          </c:cat>
          <c:val>
            <c:numRef>
              <c:f>'１、H28家計・収入・就業 (2)'!$B$69:$B$72</c:f>
              <c:numCache>
                <c:formatCode>0.0%</c:formatCode>
                <c:ptCount val="4"/>
                <c:pt idx="0">
                  <c:v>0.90200000000000002</c:v>
                </c:pt>
                <c:pt idx="1">
                  <c:v>0.79800000000000004</c:v>
                </c:pt>
                <c:pt idx="2">
                  <c:v>0.56899999999999995</c:v>
                </c:pt>
                <c:pt idx="3">
                  <c:v>0.35499999999999998</c:v>
                </c:pt>
              </c:numCache>
            </c:numRef>
          </c:val>
          <c:extLst>
            <c:ext xmlns:c16="http://schemas.microsoft.com/office/drawing/2014/chart" uri="{C3380CC4-5D6E-409C-BE32-E72D297353CC}">
              <c16:uniqueId val="{00000000-8A61-44FD-89EC-B98A2106598A}"/>
            </c:ext>
          </c:extLst>
        </c:ser>
        <c:ser>
          <c:idx val="1"/>
          <c:order val="1"/>
          <c:tx>
            <c:strRef>
              <c:f>'１、H28家計・収入・就業 (2)'!$C$68</c:f>
              <c:strCache>
                <c:ptCount val="1"/>
                <c:pt idx="0">
                  <c:v>自営群</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(2)'!$A$69:$A$72</c:f>
              <c:strCache>
                <c:ptCount val="4"/>
                <c:pt idx="0">
                  <c:v>中央値以上</c:v>
                </c:pt>
                <c:pt idx="1">
                  <c:v>困窮度Ⅲ</c:v>
                </c:pt>
                <c:pt idx="2">
                  <c:v>困窮度Ⅱ</c:v>
                </c:pt>
                <c:pt idx="3">
                  <c:v>困窮度Ⅰ</c:v>
                </c:pt>
              </c:strCache>
            </c:strRef>
          </c:cat>
          <c:val>
            <c:numRef>
              <c:f>'１、H28家計・収入・就業 (2)'!$C$69:$C$72</c:f>
              <c:numCache>
                <c:formatCode>0.0%</c:formatCode>
                <c:ptCount val="4"/>
                <c:pt idx="0">
                  <c:v>8.2000000000000003E-2</c:v>
                </c:pt>
                <c:pt idx="1">
                  <c:v>0.13100000000000001</c:v>
                </c:pt>
                <c:pt idx="2">
                  <c:v>0.21199999999999999</c:v>
                </c:pt>
                <c:pt idx="3">
                  <c:v>0.23200000000000001</c:v>
                </c:pt>
              </c:numCache>
            </c:numRef>
          </c:val>
          <c:extLst>
            <c:ext xmlns:c16="http://schemas.microsoft.com/office/drawing/2014/chart" uri="{C3380CC4-5D6E-409C-BE32-E72D297353CC}">
              <c16:uniqueId val="{00000001-8A61-44FD-89EC-B98A2106598A}"/>
            </c:ext>
          </c:extLst>
        </c:ser>
        <c:ser>
          <c:idx val="2"/>
          <c:order val="2"/>
          <c:tx>
            <c:strRef>
              <c:f>'１、H28家計・収入・就業 (2)'!$D$68</c:f>
              <c:strCache>
                <c:ptCount val="1"/>
                <c:pt idx="0">
                  <c:v>非正規群</c:v>
                </c:pt>
              </c:strCache>
            </c:strRef>
          </c:tx>
          <c:spPr>
            <a:solidFill>
              <a:schemeClr val="accent3"/>
            </a:solidFill>
            <a:ln>
              <a:noFill/>
            </a:ln>
            <a:effectLst/>
          </c:spPr>
          <c:invertIfNegative val="0"/>
          <c:dLbls>
            <c:dLbl>
              <c:idx val="0"/>
              <c:layout>
                <c:manualLayout>
                  <c:x val="-2.8784648670897073E-2"/>
                  <c:y val="8.395475739866321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D4E-401E-AF80-5E7C80D80BC7}"/>
                </c:ext>
              </c:extLst>
            </c:dLbl>
            <c:dLbl>
              <c:idx val="1"/>
              <c:layout>
                <c:manualLayout>
                  <c:x val="0"/>
                  <c:y val="3.950775514679891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B1-40AB-AAA4-B5C71959855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(2)'!$A$69:$A$72</c:f>
              <c:strCache>
                <c:ptCount val="4"/>
                <c:pt idx="0">
                  <c:v>中央値以上</c:v>
                </c:pt>
                <c:pt idx="1">
                  <c:v>困窮度Ⅲ</c:v>
                </c:pt>
                <c:pt idx="2">
                  <c:v>困窮度Ⅱ</c:v>
                </c:pt>
                <c:pt idx="3">
                  <c:v>困窮度Ⅰ</c:v>
                </c:pt>
              </c:strCache>
            </c:strRef>
          </c:cat>
          <c:val>
            <c:numRef>
              <c:f>'１、H28家計・収入・就業 (2)'!$D$69:$D$72</c:f>
              <c:numCache>
                <c:formatCode>0.0%</c:formatCode>
                <c:ptCount val="4"/>
                <c:pt idx="0">
                  <c:v>8.0000000000000002E-3</c:v>
                </c:pt>
                <c:pt idx="1">
                  <c:v>5.2999999999999999E-2</c:v>
                </c:pt>
                <c:pt idx="2">
                  <c:v>0.17899999999999999</c:v>
                </c:pt>
                <c:pt idx="3">
                  <c:v>0.33700000000000002</c:v>
                </c:pt>
              </c:numCache>
            </c:numRef>
          </c:val>
          <c:extLst>
            <c:ext xmlns:c16="http://schemas.microsoft.com/office/drawing/2014/chart" uri="{C3380CC4-5D6E-409C-BE32-E72D297353CC}">
              <c16:uniqueId val="{00000002-8A61-44FD-89EC-B98A2106598A}"/>
            </c:ext>
          </c:extLst>
        </c:ser>
        <c:ser>
          <c:idx val="3"/>
          <c:order val="3"/>
          <c:tx>
            <c:strRef>
              <c:f>'１、H28家計・収入・就業 (2)'!$E$68</c:f>
              <c:strCache>
                <c:ptCount val="1"/>
                <c:pt idx="0">
                  <c:v>無業</c:v>
                </c:pt>
              </c:strCache>
            </c:strRef>
          </c:tx>
          <c:spPr>
            <a:solidFill>
              <a:schemeClr val="accent4"/>
            </a:solidFill>
            <a:ln>
              <a:noFill/>
            </a:ln>
            <a:effectLst/>
          </c:spPr>
          <c:invertIfNegative val="0"/>
          <c:dLbls>
            <c:dLbl>
              <c:idx val="0"/>
              <c:layout>
                <c:manualLayout>
                  <c:x val="2.014925406962792E-2"/>
                  <c:y val="4.93850827893563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D4E-401E-AF80-5E7C80D80BC7}"/>
                </c:ext>
              </c:extLst>
            </c:dLbl>
            <c:dLbl>
              <c:idx val="1"/>
              <c:layout>
                <c:manualLayout>
                  <c:x val="2.878464867089728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4E-401E-AF80-5E7C80D80BC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(2)'!$A$69:$A$72</c:f>
              <c:strCache>
                <c:ptCount val="4"/>
                <c:pt idx="0">
                  <c:v>中央値以上</c:v>
                </c:pt>
                <c:pt idx="1">
                  <c:v>困窮度Ⅲ</c:v>
                </c:pt>
                <c:pt idx="2">
                  <c:v>困窮度Ⅱ</c:v>
                </c:pt>
                <c:pt idx="3">
                  <c:v>困窮度Ⅰ</c:v>
                </c:pt>
              </c:strCache>
            </c:strRef>
          </c:cat>
          <c:val>
            <c:numRef>
              <c:f>'１、H28家計・収入・就業 (2)'!$E$69:$E$72</c:f>
              <c:numCache>
                <c:formatCode>0.0%</c:formatCode>
                <c:ptCount val="4"/>
                <c:pt idx="0">
                  <c:v>2E-3</c:v>
                </c:pt>
                <c:pt idx="1">
                  <c:v>1.2E-2</c:v>
                </c:pt>
                <c:pt idx="2">
                  <c:v>0.03</c:v>
                </c:pt>
                <c:pt idx="3">
                  <c:v>0.06</c:v>
                </c:pt>
              </c:numCache>
            </c:numRef>
          </c:val>
          <c:extLst>
            <c:ext xmlns:c16="http://schemas.microsoft.com/office/drawing/2014/chart" uri="{C3380CC4-5D6E-409C-BE32-E72D297353CC}">
              <c16:uniqueId val="{00000003-8A61-44FD-89EC-B98A2106598A}"/>
            </c:ext>
          </c:extLst>
        </c:ser>
        <c:ser>
          <c:idx val="4"/>
          <c:order val="4"/>
          <c:tx>
            <c:strRef>
              <c:f>'１、H28家計・収入・就業 (2)'!$F$68</c:f>
              <c:strCache>
                <c:ptCount val="1"/>
                <c:pt idx="0">
                  <c:v>その他</c:v>
                </c:pt>
              </c:strCache>
            </c:strRef>
          </c:tx>
          <c:spPr>
            <a:solidFill>
              <a:schemeClr val="accent5"/>
            </a:solidFill>
            <a:ln>
              <a:noFill/>
            </a:ln>
            <a:effectLst/>
          </c:spPr>
          <c:invertIfNegative val="0"/>
          <c:dLbls>
            <c:dLbl>
              <c:idx val="0"/>
              <c:layout>
                <c:manualLayout>
                  <c:x val="2.8243406615573539E-2"/>
                  <c:y val="-4.444622454014878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D4E-401E-AF80-5E7C80D80BC7}"/>
                </c:ext>
              </c:extLst>
            </c:dLbl>
            <c:dLbl>
              <c:idx val="1"/>
              <c:layout>
                <c:manualLayout>
                  <c:x val="1.7270789202538096E-2"/>
                  <c:y val="-6.420010211354824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4E-401E-AF80-5E7C80D80BC7}"/>
                </c:ext>
              </c:extLst>
            </c:dLbl>
            <c:dLbl>
              <c:idx val="2"/>
              <c:layout>
                <c:manualLayout>
                  <c:x val="2.8784648670897178E-2"/>
                  <c:y val="-3.950697743508343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4E-401E-AF80-5E7C80D80BC7}"/>
                </c:ext>
              </c:extLst>
            </c:dLbl>
            <c:dLbl>
              <c:idx val="3"/>
              <c:layout>
                <c:manualLayout>
                  <c:x val="3.1663113537987002E-2"/>
                  <c:y val="-2.963042750424153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4E-401E-AF80-5E7C80D80BC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(2)'!$A$69:$A$72</c:f>
              <c:strCache>
                <c:ptCount val="4"/>
                <c:pt idx="0">
                  <c:v>中央値以上</c:v>
                </c:pt>
                <c:pt idx="1">
                  <c:v>困窮度Ⅲ</c:v>
                </c:pt>
                <c:pt idx="2">
                  <c:v>困窮度Ⅱ</c:v>
                </c:pt>
                <c:pt idx="3">
                  <c:v>困窮度Ⅰ</c:v>
                </c:pt>
              </c:strCache>
            </c:strRef>
          </c:cat>
          <c:val>
            <c:numRef>
              <c:f>'１、H28家計・収入・就業 (2)'!$F$69:$F$72</c:f>
              <c:numCache>
                <c:formatCode>0.0%</c:formatCode>
                <c:ptCount val="4"/>
                <c:pt idx="0">
                  <c:v>5.0000000000000001E-3</c:v>
                </c:pt>
                <c:pt idx="1">
                  <c:v>6.0000000000000001E-3</c:v>
                </c:pt>
                <c:pt idx="2">
                  <c:v>8.9999999999999993E-3</c:v>
                </c:pt>
                <c:pt idx="3">
                  <c:v>1.6E-2</c:v>
                </c:pt>
              </c:numCache>
            </c:numRef>
          </c:val>
          <c:extLst>
            <c:ext xmlns:c16="http://schemas.microsoft.com/office/drawing/2014/chart" uri="{C3380CC4-5D6E-409C-BE32-E72D297353CC}">
              <c16:uniqueId val="{00000004-8A61-44FD-89EC-B98A2106598A}"/>
            </c:ext>
          </c:extLst>
        </c:ser>
        <c:dLbls>
          <c:dLblPos val="ctr"/>
          <c:showLegendKey val="0"/>
          <c:showVal val="1"/>
          <c:showCatName val="0"/>
          <c:showSerName val="0"/>
          <c:showPercent val="0"/>
          <c:showBubbleSize val="0"/>
        </c:dLbls>
        <c:gapWidth val="150"/>
        <c:overlap val="100"/>
        <c:axId val="2027582159"/>
        <c:axId val="584353119"/>
      </c:barChart>
      <c:catAx>
        <c:axId val="202758215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84353119"/>
        <c:crosses val="autoZero"/>
        <c:auto val="1"/>
        <c:lblAlgn val="ctr"/>
        <c:lblOffset val="100"/>
        <c:noMultiLvlLbl val="0"/>
      </c:catAx>
      <c:valAx>
        <c:axId val="584353119"/>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0275821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'１、H28家計・収入・就業 (2)'!$B$77</c:f>
              <c:strCache>
                <c:ptCount val="1"/>
                <c:pt idx="0">
                  <c:v>ふたり親世帯</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(2)'!$A$78:$A$82</c:f>
              <c:strCache>
                <c:ptCount val="5"/>
                <c:pt idx="0">
                  <c:v>正規群</c:v>
                </c:pt>
                <c:pt idx="1">
                  <c:v>自営群</c:v>
                </c:pt>
                <c:pt idx="2">
                  <c:v>非正規群</c:v>
                </c:pt>
                <c:pt idx="3">
                  <c:v>無業</c:v>
                </c:pt>
                <c:pt idx="4">
                  <c:v>その他</c:v>
                </c:pt>
              </c:strCache>
            </c:strRef>
          </c:cat>
          <c:val>
            <c:numRef>
              <c:f>'１、H28家計・収入・就業 (2)'!$B$78:$B$82</c:f>
              <c:numCache>
                <c:formatCode>0.0%</c:formatCode>
                <c:ptCount val="5"/>
                <c:pt idx="0">
                  <c:v>0.89400000000000002</c:v>
                </c:pt>
                <c:pt idx="1">
                  <c:v>0.89100000000000001</c:v>
                </c:pt>
                <c:pt idx="2">
                  <c:v>0.312</c:v>
                </c:pt>
                <c:pt idx="3">
                  <c:v>0.26400000000000001</c:v>
                </c:pt>
                <c:pt idx="4">
                  <c:v>0.63400000000000001</c:v>
                </c:pt>
              </c:numCache>
            </c:numRef>
          </c:val>
          <c:extLst>
            <c:ext xmlns:c16="http://schemas.microsoft.com/office/drawing/2014/chart" uri="{C3380CC4-5D6E-409C-BE32-E72D297353CC}">
              <c16:uniqueId val="{00000000-63BA-4FA3-8A6D-4C87363B37F5}"/>
            </c:ext>
          </c:extLst>
        </c:ser>
        <c:ser>
          <c:idx val="1"/>
          <c:order val="1"/>
          <c:tx>
            <c:strRef>
              <c:f>'１、H28家計・収入・就業 (2)'!$C$77</c:f>
              <c:strCache>
                <c:ptCount val="1"/>
                <c:pt idx="0">
                  <c:v>母子世帯</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(2)'!$A$78:$A$82</c:f>
              <c:strCache>
                <c:ptCount val="5"/>
                <c:pt idx="0">
                  <c:v>正規群</c:v>
                </c:pt>
                <c:pt idx="1">
                  <c:v>自営群</c:v>
                </c:pt>
                <c:pt idx="2">
                  <c:v>非正規群</c:v>
                </c:pt>
                <c:pt idx="3">
                  <c:v>無業</c:v>
                </c:pt>
                <c:pt idx="4">
                  <c:v>その他</c:v>
                </c:pt>
              </c:strCache>
            </c:strRef>
          </c:cat>
          <c:val>
            <c:numRef>
              <c:f>'１、H28家計・収入・就業 (2)'!$C$78:$C$82</c:f>
              <c:numCache>
                <c:formatCode>0.0%</c:formatCode>
                <c:ptCount val="5"/>
                <c:pt idx="0">
                  <c:v>8.6999999999999994E-2</c:v>
                </c:pt>
                <c:pt idx="1">
                  <c:v>8.1000000000000003E-2</c:v>
                </c:pt>
                <c:pt idx="2">
                  <c:v>0.66200000000000003</c:v>
                </c:pt>
                <c:pt idx="3">
                  <c:v>0.64100000000000001</c:v>
                </c:pt>
                <c:pt idx="4">
                  <c:v>0.252</c:v>
                </c:pt>
              </c:numCache>
            </c:numRef>
          </c:val>
          <c:extLst>
            <c:ext xmlns:c16="http://schemas.microsoft.com/office/drawing/2014/chart" uri="{C3380CC4-5D6E-409C-BE32-E72D297353CC}">
              <c16:uniqueId val="{00000001-63BA-4FA3-8A6D-4C87363B37F5}"/>
            </c:ext>
          </c:extLst>
        </c:ser>
        <c:ser>
          <c:idx val="2"/>
          <c:order val="2"/>
          <c:tx>
            <c:strRef>
              <c:f>'１、H28家計・収入・就業 (2)'!$D$77</c:f>
              <c:strCache>
                <c:ptCount val="1"/>
                <c:pt idx="0">
                  <c:v>父子世帯</c:v>
                </c:pt>
              </c:strCache>
            </c:strRef>
          </c:tx>
          <c:spPr>
            <a:solidFill>
              <a:schemeClr val="accent3"/>
            </a:solidFill>
            <a:ln>
              <a:noFill/>
            </a:ln>
            <a:effectLst/>
          </c:spPr>
          <c:invertIfNegative val="0"/>
          <c:dLbls>
            <c:dLbl>
              <c:idx val="0"/>
              <c:layout>
                <c:manualLayout>
                  <c:x val="1.0941149966551957E-2"/>
                  <c:y val="5.75989345092835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127-4CBF-AA52-115D3F4333F0}"/>
                </c:ext>
              </c:extLst>
            </c:dLbl>
            <c:dLbl>
              <c:idx val="1"/>
              <c:layout>
                <c:manualLayout>
                  <c:x val="8.2058624749138682E-3"/>
                  <c:y val="4.319901191156033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127-4CBF-AA52-115D3F4333F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(2)'!$A$78:$A$82</c:f>
              <c:strCache>
                <c:ptCount val="5"/>
                <c:pt idx="0">
                  <c:v>正規群</c:v>
                </c:pt>
                <c:pt idx="1">
                  <c:v>自営群</c:v>
                </c:pt>
                <c:pt idx="2">
                  <c:v>非正規群</c:v>
                </c:pt>
                <c:pt idx="3">
                  <c:v>無業</c:v>
                </c:pt>
                <c:pt idx="4">
                  <c:v>その他</c:v>
                </c:pt>
              </c:strCache>
            </c:strRef>
          </c:cat>
          <c:val>
            <c:numRef>
              <c:f>'１、H28家計・収入・就業 (2)'!$D$78:$D$82</c:f>
              <c:numCache>
                <c:formatCode>0.0%</c:formatCode>
                <c:ptCount val="5"/>
                <c:pt idx="0">
                  <c:v>1.4999999999999999E-2</c:v>
                </c:pt>
                <c:pt idx="1">
                  <c:v>2.3E-2</c:v>
                </c:pt>
                <c:pt idx="2">
                  <c:v>1.4E-2</c:v>
                </c:pt>
                <c:pt idx="3">
                  <c:v>4.4999999999999998E-2</c:v>
                </c:pt>
                <c:pt idx="4">
                  <c:v>7.2999999999999995E-2</c:v>
                </c:pt>
              </c:numCache>
            </c:numRef>
          </c:val>
          <c:extLst>
            <c:ext xmlns:c16="http://schemas.microsoft.com/office/drawing/2014/chart" uri="{C3380CC4-5D6E-409C-BE32-E72D297353CC}">
              <c16:uniqueId val="{00000002-63BA-4FA3-8A6D-4C87363B37F5}"/>
            </c:ext>
          </c:extLst>
        </c:ser>
        <c:ser>
          <c:idx val="3"/>
          <c:order val="3"/>
          <c:tx>
            <c:strRef>
              <c:f>'１、H28家計・収入・就業 (2)'!$E$77</c:f>
              <c:strCache>
                <c:ptCount val="1"/>
                <c:pt idx="0">
                  <c:v>その他世帯</c:v>
                </c:pt>
              </c:strCache>
            </c:strRef>
          </c:tx>
          <c:spPr>
            <a:solidFill>
              <a:schemeClr val="accent4"/>
            </a:solidFill>
            <a:ln>
              <a:noFill/>
            </a:ln>
            <a:effectLst/>
          </c:spPr>
          <c:invertIfNegative val="0"/>
          <c:dLbls>
            <c:dLbl>
              <c:idx val="0"/>
              <c:layout>
                <c:manualLayout>
                  <c:x val="1.6411724949827736E-2"/>
                  <c:y val="-5.75981786276742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127-4CBF-AA52-115D3F4333F0}"/>
                </c:ext>
              </c:extLst>
            </c:dLbl>
            <c:dLbl>
              <c:idx val="1"/>
              <c:layout>
                <c:manualLayout>
                  <c:x val="2.4617587424741905E-2"/>
                  <c:y val="-3.839878575178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127-4CBF-AA52-115D3F4333F0}"/>
                </c:ext>
              </c:extLst>
            </c:dLbl>
            <c:dLbl>
              <c:idx val="2"/>
              <c:layout>
                <c:manualLayout>
                  <c:x val="2.7352874916379891E-2"/>
                  <c:y val="-2.879833343222784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127-4CBF-AA52-115D3F4333F0}"/>
                </c:ext>
              </c:extLst>
            </c:dLbl>
            <c:dLbl>
              <c:idx val="3"/>
              <c:layout>
                <c:manualLayout>
                  <c:x val="3.5558737391293657E-2"/>
                  <c:y val="-4.799470278168123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27-4CBF-AA52-115D3F4333F0}"/>
                </c:ext>
              </c:extLst>
            </c:dLbl>
            <c:dLbl>
              <c:idx val="4"/>
              <c:layout>
                <c:manualLayout>
                  <c:x val="3.8294024882931849E-2"/>
                  <c:y val="3.7794080473152811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27-4CBF-AA52-115D3F4333F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(2)'!$A$78:$A$82</c:f>
              <c:strCache>
                <c:ptCount val="5"/>
                <c:pt idx="0">
                  <c:v>正規群</c:v>
                </c:pt>
                <c:pt idx="1">
                  <c:v>自営群</c:v>
                </c:pt>
                <c:pt idx="2">
                  <c:v>非正規群</c:v>
                </c:pt>
                <c:pt idx="3">
                  <c:v>無業</c:v>
                </c:pt>
                <c:pt idx="4">
                  <c:v>その他</c:v>
                </c:pt>
              </c:strCache>
            </c:strRef>
          </c:cat>
          <c:val>
            <c:numRef>
              <c:f>'１、H28家計・収入・就業 (2)'!$E$78:$E$82</c:f>
              <c:numCache>
                <c:formatCode>0.0%</c:formatCode>
                <c:ptCount val="5"/>
                <c:pt idx="0">
                  <c:v>4.0000000000000001E-3</c:v>
                </c:pt>
                <c:pt idx="1">
                  <c:v>5.0000000000000001E-3</c:v>
                </c:pt>
                <c:pt idx="2">
                  <c:v>1.2E-2</c:v>
                </c:pt>
                <c:pt idx="3">
                  <c:v>0.05</c:v>
                </c:pt>
                <c:pt idx="4">
                  <c:v>4.1000000000000002E-2</c:v>
                </c:pt>
              </c:numCache>
            </c:numRef>
          </c:val>
          <c:extLst>
            <c:ext xmlns:c16="http://schemas.microsoft.com/office/drawing/2014/chart" uri="{C3380CC4-5D6E-409C-BE32-E72D297353CC}">
              <c16:uniqueId val="{00000003-63BA-4FA3-8A6D-4C87363B37F5}"/>
            </c:ext>
          </c:extLst>
        </c:ser>
        <c:dLbls>
          <c:dLblPos val="ctr"/>
          <c:showLegendKey val="0"/>
          <c:showVal val="1"/>
          <c:showCatName val="0"/>
          <c:showSerName val="0"/>
          <c:showPercent val="0"/>
          <c:showBubbleSize val="0"/>
        </c:dLbls>
        <c:gapWidth val="150"/>
        <c:overlap val="100"/>
        <c:axId val="77845023"/>
        <c:axId val="77845439"/>
      </c:barChart>
      <c:catAx>
        <c:axId val="7784502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77845439"/>
        <c:crosses val="autoZero"/>
        <c:auto val="1"/>
        <c:lblAlgn val="ctr"/>
        <c:lblOffset val="100"/>
        <c:noMultiLvlLbl val="0"/>
      </c:catAx>
      <c:valAx>
        <c:axId val="77845439"/>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78450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38137220380128"/>
          <c:y val="0.10740273415653663"/>
          <c:w val="0.77372671536485882"/>
          <c:h val="0.72970336032135708"/>
        </c:manualLayout>
      </c:layout>
      <c:barChart>
        <c:barDir val="bar"/>
        <c:grouping val="percentStacked"/>
        <c:varyColors val="0"/>
        <c:ser>
          <c:idx val="0"/>
          <c:order val="0"/>
          <c:tx>
            <c:strRef>
              <c:f>'１、家計・収入・就業'!$B$86</c:f>
              <c:strCache>
                <c:ptCount val="1"/>
                <c:pt idx="0">
                  <c:v>ふたり親世帯</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'１、家計・収入・就業'!$A$87:$A$90</c:f>
              <c:strCache>
                <c:ptCount val="4"/>
                <c:pt idx="0">
                  <c:v>中央値以上</c:v>
                </c:pt>
                <c:pt idx="1">
                  <c:v>困窮度Ⅲ</c:v>
                </c:pt>
                <c:pt idx="2">
                  <c:v>困窮度Ⅱ</c:v>
                </c:pt>
                <c:pt idx="3">
                  <c:v>困窮度Ⅰ</c:v>
                </c:pt>
              </c:strCache>
            </c:strRef>
          </c:cat>
          <c:val>
            <c:numRef>
              <c:f>'１、家計・収入・就業'!$B$87:$B$90</c:f>
              <c:numCache>
                <c:formatCode>0.0%</c:formatCode>
                <c:ptCount val="4"/>
                <c:pt idx="0">
                  <c:v>0.94125206535707728</c:v>
                </c:pt>
                <c:pt idx="1">
                  <c:v>0.88620013080444737</c:v>
                </c:pt>
                <c:pt idx="2">
                  <c:v>0.69708255741775293</c:v>
                </c:pt>
                <c:pt idx="3">
                  <c:v>0.54191616766467066</c:v>
                </c:pt>
              </c:numCache>
            </c:numRef>
          </c:val>
          <c:extLst>
            <c:ext xmlns:c16="http://schemas.microsoft.com/office/drawing/2014/chart" uri="{C3380CC4-5D6E-409C-BE32-E72D297353CC}">
              <c16:uniqueId val="{00000000-3525-4C72-B935-126D6DB5FFBA}"/>
            </c:ext>
          </c:extLst>
        </c:ser>
        <c:ser>
          <c:idx val="1"/>
          <c:order val="1"/>
          <c:tx>
            <c:strRef>
              <c:f>'１、家計・収入・就業'!$C$86</c:f>
              <c:strCache>
                <c:ptCount val="1"/>
                <c:pt idx="0">
                  <c:v>母子世帯</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'１、家計・収入・就業'!$A$87:$A$90</c:f>
              <c:strCache>
                <c:ptCount val="4"/>
                <c:pt idx="0">
                  <c:v>中央値以上</c:v>
                </c:pt>
                <c:pt idx="1">
                  <c:v>困窮度Ⅲ</c:v>
                </c:pt>
                <c:pt idx="2">
                  <c:v>困窮度Ⅱ</c:v>
                </c:pt>
                <c:pt idx="3">
                  <c:v>困窮度Ⅰ</c:v>
                </c:pt>
              </c:strCache>
            </c:strRef>
          </c:cat>
          <c:val>
            <c:numRef>
              <c:f>'１、家計・収入・就業'!$C$87:$C$90</c:f>
              <c:numCache>
                <c:formatCode>0.0%</c:formatCode>
                <c:ptCount val="4"/>
                <c:pt idx="0">
                  <c:v>2.741570283336393E-2</c:v>
                </c:pt>
                <c:pt idx="1">
                  <c:v>7.2160453455417481E-2</c:v>
                </c:pt>
                <c:pt idx="2">
                  <c:v>0.24705152079453754</c:v>
                </c:pt>
                <c:pt idx="3">
                  <c:v>0.38882235528942116</c:v>
                </c:pt>
              </c:numCache>
            </c:numRef>
          </c:val>
          <c:extLst>
            <c:ext xmlns:c16="http://schemas.microsoft.com/office/drawing/2014/chart" uri="{C3380CC4-5D6E-409C-BE32-E72D297353CC}">
              <c16:uniqueId val="{00000001-3525-4C72-B935-126D6DB5FFBA}"/>
            </c:ext>
          </c:extLst>
        </c:ser>
        <c:ser>
          <c:idx val="2"/>
          <c:order val="2"/>
          <c:tx>
            <c:strRef>
              <c:f>'１、家計・収入・就業'!$D$86</c:f>
              <c:strCache>
                <c:ptCount val="1"/>
                <c:pt idx="0">
                  <c:v>父子世帯</c:v>
                </c:pt>
              </c:strCache>
            </c:strRef>
          </c:tx>
          <c:spPr>
            <a:solidFill>
              <a:schemeClr val="accent3"/>
            </a:solidFill>
            <a:ln>
              <a:noFill/>
            </a:ln>
            <a:effectLst/>
          </c:spPr>
          <c:invertIfNegative val="0"/>
          <c:dLbls>
            <c:dLbl>
              <c:idx val="0"/>
              <c:layout>
                <c:manualLayout>
                  <c:x val="2.7967217136372673E-2"/>
                  <c:y val="6.28984009862591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8B8-47C9-A103-64FE6EBFF854}"/>
                </c:ext>
              </c:extLst>
            </c:dLbl>
            <c:dLbl>
              <c:idx val="1"/>
              <c:layout>
                <c:manualLayout>
                  <c:x val="1.0254527822156229E-16"/>
                  <c:y val="5.32217239114500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8B8-47C9-A103-64FE6EBFF85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'１、家計・収入・就業'!$A$87:$A$90</c:f>
              <c:strCache>
                <c:ptCount val="4"/>
                <c:pt idx="0">
                  <c:v>中央値以上</c:v>
                </c:pt>
                <c:pt idx="1">
                  <c:v>困窮度Ⅲ</c:v>
                </c:pt>
                <c:pt idx="2">
                  <c:v>困窮度Ⅱ</c:v>
                </c:pt>
                <c:pt idx="3">
                  <c:v>困窮度Ⅰ</c:v>
                </c:pt>
              </c:strCache>
            </c:strRef>
          </c:cat>
          <c:val>
            <c:numRef>
              <c:f>'１、家計・収入・就業'!$D$87:$D$90</c:f>
              <c:numCache>
                <c:formatCode>0.0%</c:formatCode>
                <c:ptCount val="4"/>
                <c:pt idx="0">
                  <c:v>1.5972094731044613E-2</c:v>
                </c:pt>
                <c:pt idx="1">
                  <c:v>2.169173751907565E-2</c:v>
                </c:pt>
                <c:pt idx="2">
                  <c:v>2.23463687150838E-2</c:v>
                </c:pt>
                <c:pt idx="3">
                  <c:v>2.2355289421157686E-2</c:v>
                </c:pt>
              </c:numCache>
            </c:numRef>
          </c:val>
          <c:extLst>
            <c:ext xmlns:c16="http://schemas.microsoft.com/office/drawing/2014/chart" uri="{C3380CC4-5D6E-409C-BE32-E72D297353CC}">
              <c16:uniqueId val="{00000002-3525-4C72-B935-126D6DB5FFBA}"/>
            </c:ext>
          </c:extLst>
        </c:ser>
        <c:ser>
          <c:idx val="3"/>
          <c:order val="3"/>
          <c:tx>
            <c:strRef>
              <c:f>'１、家計・収入・就業'!$E$86</c:f>
              <c:strCache>
                <c:ptCount val="1"/>
                <c:pt idx="0">
                  <c:v>その他世帯</c:v>
                </c:pt>
              </c:strCache>
            </c:strRef>
          </c:tx>
          <c:spPr>
            <a:solidFill>
              <a:schemeClr val="accent4"/>
            </a:solidFill>
            <a:ln>
              <a:noFill/>
            </a:ln>
            <a:effectLst/>
          </c:spPr>
          <c:invertIfNegative val="0"/>
          <c:dLbls>
            <c:dLbl>
              <c:idx val="0"/>
              <c:layout>
                <c:manualLayout>
                  <c:x val="2.2373773709098221E-2"/>
                  <c:y val="-6.28984009862591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B8-47C9-A103-64FE6EBFF854}"/>
                </c:ext>
              </c:extLst>
            </c:dLbl>
            <c:dLbl>
              <c:idx val="1"/>
              <c:layout>
                <c:manualLayout>
                  <c:x val="2.4979789831868576E-2"/>
                  <c:y val="-7.741341659847267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8B8-47C9-A103-64FE6EBFF854}"/>
                </c:ext>
              </c:extLst>
            </c:dLbl>
            <c:dLbl>
              <c:idx val="2"/>
              <c:layout>
                <c:manualLayout>
                  <c:x val="2.2373773709098321E-2"/>
                  <c:y val="-5.32217239114500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B8-47C9-A103-64FE6EBFF854}"/>
                </c:ext>
              </c:extLst>
            </c:dLbl>
            <c:dLbl>
              <c:idx val="3"/>
              <c:layout>
                <c:manualLayout>
                  <c:x val="3.0763938850009949E-2"/>
                  <c:y val="-6.773673952366367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B8-47C9-A103-64FE6EBFF85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'１、家計・収入・就業'!$A$87:$A$90</c:f>
              <c:strCache>
                <c:ptCount val="4"/>
                <c:pt idx="0">
                  <c:v>中央値以上</c:v>
                </c:pt>
                <c:pt idx="1">
                  <c:v>困窮度Ⅲ</c:v>
                </c:pt>
                <c:pt idx="2">
                  <c:v>困窮度Ⅱ</c:v>
                </c:pt>
                <c:pt idx="3">
                  <c:v>困窮度Ⅰ</c:v>
                </c:pt>
              </c:strCache>
            </c:strRef>
          </c:cat>
          <c:val>
            <c:numRef>
              <c:f>'１、家計・収入・就業'!$E$87:$E$90</c:f>
              <c:numCache>
                <c:formatCode>0.0%</c:formatCode>
                <c:ptCount val="4"/>
                <c:pt idx="0">
                  <c:v>1.5360137078514167E-2</c:v>
                </c:pt>
                <c:pt idx="1">
                  <c:v>1.9947678221059514E-2</c:v>
                </c:pt>
                <c:pt idx="2">
                  <c:v>3.3519553072625698E-2</c:v>
                </c:pt>
                <c:pt idx="3">
                  <c:v>4.6906187624750496E-2</c:v>
                </c:pt>
              </c:numCache>
            </c:numRef>
          </c:val>
          <c:extLst>
            <c:ext xmlns:c16="http://schemas.microsoft.com/office/drawing/2014/chart" uri="{C3380CC4-5D6E-409C-BE32-E72D297353CC}">
              <c16:uniqueId val="{00000003-3525-4C72-B935-126D6DB5FFBA}"/>
            </c:ext>
          </c:extLst>
        </c:ser>
        <c:dLbls>
          <c:dLblPos val="ctr"/>
          <c:showLegendKey val="0"/>
          <c:showVal val="1"/>
          <c:showCatName val="0"/>
          <c:showSerName val="0"/>
          <c:showPercent val="0"/>
          <c:showBubbleSize val="0"/>
        </c:dLbls>
        <c:gapWidth val="150"/>
        <c:overlap val="100"/>
        <c:axId val="513180655"/>
        <c:axId val="513196047"/>
      </c:barChart>
      <c:catAx>
        <c:axId val="5131806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13196047"/>
        <c:crosses val="autoZero"/>
        <c:auto val="1"/>
        <c:lblAlgn val="ctr"/>
        <c:lblOffset val="100"/>
        <c:noMultiLvlLbl val="0"/>
      </c:catAx>
      <c:valAx>
        <c:axId val="513196047"/>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13180655"/>
        <c:crosses val="autoZero"/>
        <c:crossBetween val="between"/>
      </c:valAx>
      <c:spPr>
        <a:noFill/>
        <a:ln>
          <a:noFill/>
        </a:ln>
        <a:effectLst/>
      </c:spPr>
    </c:plotArea>
    <c:legend>
      <c:legendPos val="b"/>
      <c:layout>
        <c:manualLayout>
          <c:xMode val="edge"/>
          <c:yMode val="edge"/>
          <c:x val="0.19145321844312449"/>
          <c:y val="0.92419618815117566"/>
          <c:w val="0.61709356311375108"/>
          <c:h val="7.580381184882439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20847381093361"/>
          <c:y val="0.14380548062523013"/>
          <c:w val="0.78974289539799314"/>
          <c:h val="0.73971754704487047"/>
        </c:manualLayout>
      </c:layout>
      <c:barChart>
        <c:barDir val="bar"/>
        <c:grouping val="percentStacked"/>
        <c:varyColors val="0"/>
        <c:ser>
          <c:idx val="0"/>
          <c:order val="0"/>
          <c:tx>
            <c:strRef>
              <c:f>'１、家計・収入・就業'!$B$95</c:f>
              <c:strCache>
                <c:ptCount val="1"/>
                <c:pt idx="0">
                  <c:v>中央値以上</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'１、家計・収入・就業'!$A$96:$A$99</c:f>
              <c:strCache>
                <c:ptCount val="4"/>
                <c:pt idx="0">
                  <c:v>ふたり親世帯</c:v>
                </c:pt>
                <c:pt idx="1">
                  <c:v>母子世帯</c:v>
                </c:pt>
                <c:pt idx="2">
                  <c:v>父子世帯</c:v>
                </c:pt>
                <c:pt idx="3">
                  <c:v>その他世帯</c:v>
                </c:pt>
              </c:strCache>
            </c:strRef>
          </c:cat>
          <c:val>
            <c:numRef>
              <c:f>'１、家計・収入・就業'!$B$96:$B$99</c:f>
              <c:numCache>
                <c:formatCode>0.0%</c:formatCode>
                <c:ptCount val="4"/>
                <c:pt idx="0">
                  <c:v>0.5623971626019233</c:v>
                </c:pt>
                <c:pt idx="1">
                  <c:v>0.12962962962962962</c:v>
                </c:pt>
                <c:pt idx="2">
                  <c:v>0.42927631578947367</c:v>
                </c:pt>
                <c:pt idx="3">
                  <c:v>0.34716459197786997</c:v>
                </c:pt>
              </c:numCache>
            </c:numRef>
          </c:val>
          <c:extLst>
            <c:ext xmlns:c16="http://schemas.microsoft.com/office/drawing/2014/chart" uri="{C3380CC4-5D6E-409C-BE32-E72D297353CC}">
              <c16:uniqueId val="{00000000-209B-4A64-B2D6-B0B99B04E9F5}"/>
            </c:ext>
          </c:extLst>
        </c:ser>
        <c:ser>
          <c:idx val="1"/>
          <c:order val="1"/>
          <c:tx>
            <c:strRef>
              <c:f>'１、家計・収入・就業'!$C$95</c:f>
              <c:strCache>
                <c:ptCount val="1"/>
                <c:pt idx="0">
                  <c:v>困窮度Ⅲ</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'１、家計・収入・就業'!$A$96:$A$99</c:f>
              <c:strCache>
                <c:ptCount val="4"/>
                <c:pt idx="0">
                  <c:v>ふたり親世帯</c:v>
                </c:pt>
                <c:pt idx="1">
                  <c:v>母子世帯</c:v>
                </c:pt>
                <c:pt idx="2">
                  <c:v>父子世帯</c:v>
                </c:pt>
                <c:pt idx="3">
                  <c:v>その他世帯</c:v>
                </c:pt>
              </c:strCache>
            </c:strRef>
          </c:cat>
          <c:val>
            <c:numRef>
              <c:f>'１、家計・収入・就業'!$C$96:$C$99</c:f>
              <c:numCache>
                <c:formatCode>0.0%</c:formatCode>
                <c:ptCount val="4"/>
                <c:pt idx="0">
                  <c:v>0.29726863870708253</c:v>
                </c:pt>
                <c:pt idx="1">
                  <c:v>0.19155092592592593</c:v>
                </c:pt>
                <c:pt idx="2">
                  <c:v>0.32730263157894735</c:v>
                </c:pt>
                <c:pt idx="3">
                  <c:v>0.25311203319502074</c:v>
                </c:pt>
              </c:numCache>
            </c:numRef>
          </c:val>
          <c:extLst>
            <c:ext xmlns:c16="http://schemas.microsoft.com/office/drawing/2014/chart" uri="{C3380CC4-5D6E-409C-BE32-E72D297353CC}">
              <c16:uniqueId val="{00000001-209B-4A64-B2D6-B0B99B04E9F5}"/>
            </c:ext>
          </c:extLst>
        </c:ser>
        <c:ser>
          <c:idx val="2"/>
          <c:order val="2"/>
          <c:tx>
            <c:strRef>
              <c:f>'１、家計・収入・就業'!$D$95</c:f>
              <c:strCache>
                <c:ptCount val="1"/>
                <c:pt idx="0">
                  <c:v>困窮度Ⅱ</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'１、家計・収入・就業'!$A$96:$A$99</c:f>
              <c:strCache>
                <c:ptCount val="4"/>
                <c:pt idx="0">
                  <c:v>ふたり親世帯</c:v>
                </c:pt>
                <c:pt idx="1">
                  <c:v>母子世帯</c:v>
                </c:pt>
                <c:pt idx="2">
                  <c:v>父子世帯</c:v>
                </c:pt>
                <c:pt idx="3">
                  <c:v>その他世帯</c:v>
                </c:pt>
              </c:strCache>
            </c:strRef>
          </c:cat>
          <c:val>
            <c:numRef>
              <c:f>'１、家計・収入・就業'!$D$96:$D$99</c:f>
              <c:numCache>
                <c:formatCode>0.0%</c:formatCode>
                <c:ptCount val="4"/>
                <c:pt idx="0">
                  <c:v>4.1061830414274747E-2</c:v>
                </c:pt>
                <c:pt idx="1">
                  <c:v>0.11516203703703703</c:v>
                </c:pt>
                <c:pt idx="2">
                  <c:v>5.921052631578947E-2</c:v>
                </c:pt>
                <c:pt idx="3">
                  <c:v>7.4688796680497924E-2</c:v>
                </c:pt>
              </c:numCache>
            </c:numRef>
          </c:val>
          <c:extLst>
            <c:ext xmlns:c16="http://schemas.microsoft.com/office/drawing/2014/chart" uri="{C3380CC4-5D6E-409C-BE32-E72D297353CC}">
              <c16:uniqueId val="{00000002-209B-4A64-B2D6-B0B99B04E9F5}"/>
            </c:ext>
          </c:extLst>
        </c:ser>
        <c:ser>
          <c:idx val="3"/>
          <c:order val="3"/>
          <c:tx>
            <c:strRef>
              <c:f>'１、家計・収入・就業'!$E$95</c:f>
              <c:strCache>
                <c:ptCount val="1"/>
                <c:pt idx="0">
                  <c:v>困窮度Ⅰ</c:v>
                </c:pt>
              </c:strCache>
            </c:strRef>
          </c:tx>
          <c:spPr>
            <a:solidFill>
              <a:schemeClr val="accent4"/>
            </a:solidFill>
            <a:ln>
              <a:noFill/>
            </a:ln>
            <a:effectLst/>
          </c:spPr>
          <c:invertIfNegative val="0"/>
          <c:dLbls>
            <c:dLbl>
              <c:idx val="0"/>
              <c:layout>
                <c:manualLayout>
                  <c:x val="1.140661273674054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FC0-4D74-89ED-CFD8096A29A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'１、家計・収入・就業'!$A$96:$A$99</c:f>
              <c:strCache>
                <c:ptCount val="4"/>
                <c:pt idx="0">
                  <c:v>ふたり親世帯</c:v>
                </c:pt>
                <c:pt idx="1">
                  <c:v>母子世帯</c:v>
                </c:pt>
                <c:pt idx="2">
                  <c:v>父子世帯</c:v>
                </c:pt>
                <c:pt idx="3">
                  <c:v>その他世帯</c:v>
                </c:pt>
              </c:strCache>
            </c:strRef>
          </c:cat>
          <c:val>
            <c:numRef>
              <c:f>'１、家計・収入・就業'!$E$96:$E$99</c:f>
              <c:numCache>
                <c:formatCode>0.0%</c:formatCode>
                <c:ptCount val="4"/>
                <c:pt idx="0">
                  <c:v>9.9272368276719439E-2</c:v>
                </c:pt>
                <c:pt idx="1">
                  <c:v>0.56365740740740744</c:v>
                </c:pt>
                <c:pt idx="2">
                  <c:v>0.18421052631578946</c:v>
                </c:pt>
                <c:pt idx="3">
                  <c:v>0.32503457814661135</c:v>
                </c:pt>
              </c:numCache>
            </c:numRef>
          </c:val>
          <c:extLst>
            <c:ext xmlns:c16="http://schemas.microsoft.com/office/drawing/2014/chart" uri="{C3380CC4-5D6E-409C-BE32-E72D297353CC}">
              <c16:uniqueId val="{00000003-209B-4A64-B2D6-B0B99B04E9F5}"/>
            </c:ext>
          </c:extLst>
        </c:ser>
        <c:dLbls>
          <c:dLblPos val="ctr"/>
          <c:showLegendKey val="0"/>
          <c:showVal val="1"/>
          <c:showCatName val="0"/>
          <c:showSerName val="0"/>
          <c:showPercent val="0"/>
          <c:showBubbleSize val="0"/>
        </c:dLbls>
        <c:gapWidth val="150"/>
        <c:overlap val="100"/>
        <c:axId val="513217679"/>
        <c:axId val="513223919"/>
      </c:barChart>
      <c:catAx>
        <c:axId val="51321767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13223919"/>
        <c:crosses val="autoZero"/>
        <c:auto val="1"/>
        <c:lblAlgn val="ctr"/>
        <c:lblOffset val="100"/>
        <c:noMultiLvlLbl val="0"/>
      </c:catAx>
      <c:valAx>
        <c:axId val="513223919"/>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13217679"/>
        <c:crosses val="autoZero"/>
        <c:crossBetween val="between"/>
      </c:valAx>
      <c:spPr>
        <a:noFill/>
        <a:ln>
          <a:noFill/>
        </a:ln>
        <a:effectLst/>
      </c:spPr>
    </c:plotArea>
    <c:legend>
      <c:legendPos val="b"/>
      <c:layout>
        <c:manualLayout>
          <c:xMode val="edge"/>
          <c:yMode val="edge"/>
          <c:x val="0.24375864056528299"/>
          <c:y val="0.92161937994437038"/>
          <c:w val="0.51248271886943397"/>
          <c:h val="6.8856531987062236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'１、H28家計・収入・就業 (2)'!$B$86</c:f>
              <c:strCache>
                <c:ptCount val="1"/>
                <c:pt idx="0">
                  <c:v>ふたり親世帯</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(2)'!$A$87:$A$90</c:f>
              <c:strCache>
                <c:ptCount val="4"/>
                <c:pt idx="0">
                  <c:v>中央値以上</c:v>
                </c:pt>
                <c:pt idx="1">
                  <c:v>困窮度Ⅲ</c:v>
                </c:pt>
                <c:pt idx="2">
                  <c:v>困窮度Ⅱ</c:v>
                </c:pt>
                <c:pt idx="3">
                  <c:v>困窮度Ⅰ</c:v>
                </c:pt>
              </c:strCache>
            </c:strRef>
          </c:cat>
          <c:val>
            <c:numRef>
              <c:f>'１、H28家計・収入・就業 (2)'!$B$87:$B$90</c:f>
              <c:numCache>
                <c:formatCode>0.0%</c:formatCode>
                <c:ptCount val="4"/>
                <c:pt idx="0">
                  <c:v>0.92800000000000005</c:v>
                </c:pt>
                <c:pt idx="1">
                  <c:v>0.83099999999999996</c:v>
                </c:pt>
                <c:pt idx="2">
                  <c:v>0.69499999999999995</c:v>
                </c:pt>
                <c:pt idx="3">
                  <c:v>0.45900000000000002</c:v>
                </c:pt>
              </c:numCache>
            </c:numRef>
          </c:val>
          <c:extLst>
            <c:ext xmlns:c16="http://schemas.microsoft.com/office/drawing/2014/chart" uri="{C3380CC4-5D6E-409C-BE32-E72D297353CC}">
              <c16:uniqueId val="{00000000-45FC-4D6D-870C-541914AA1A36}"/>
            </c:ext>
          </c:extLst>
        </c:ser>
        <c:ser>
          <c:idx val="1"/>
          <c:order val="1"/>
          <c:tx>
            <c:strRef>
              <c:f>'１、H28家計・収入・就業 (2)'!$C$86</c:f>
              <c:strCache>
                <c:ptCount val="1"/>
                <c:pt idx="0">
                  <c:v>母子世帯</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(2)'!$A$87:$A$90</c:f>
              <c:strCache>
                <c:ptCount val="4"/>
                <c:pt idx="0">
                  <c:v>中央値以上</c:v>
                </c:pt>
                <c:pt idx="1">
                  <c:v>困窮度Ⅲ</c:v>
                </c:pt>
                <c:pt idx="2">
                  <c:v>困窮度Ⅱ</c:v>
                </c:pt>
                <c:pt idx="3">
                  <c:v>困窮度Ⅰ</c:v>
                </c:pt>
              </c:strCache>
            </c:strRef>
          </c:cat>
          <c:val>
            <c:numRef>
              <c:f>'１、H28家計・収入・就業 (2)'!$C$87:$C$90</c:f>
              <c:numCache>
                <c:formatCode>0.0%</c:formatCode>
                <c:ptCount val="4"/>
                <c:pt idx="0">
                  <c:v>5.3999999999999999E-2</c:v>
                </c:pt>
                <c:pt idx="1">
                  <c:v>0.14199999999999999</c:v>
                </c:pt>
                <c:pt idx="2">
                  <c:v>0.27500000000000002</c:v>
                </c:pt>
                <c:pt idx="3">
                  <c:v>0.50600000000000001</c:v>
                </c:pt>
              </c:numCache>
            </c:numRef>
          </c:val>
          <c:extLst>
            <c:ext xmlns:c16="http://schemas.microsoft.com/office/drawing/2014/chart" uri="{C3380CC4-5D6E-409C-BE32-E72D297353CC}">
              <c16:uniqueId val="{00000001-45FC-4D6D-870C-541914AA1A36}"/>
            </c:ext>
          </c:extLst>
        </c:ser>
        <c:ser>
          <c:idx val="2"/>
          <c:order val="2"/>
          <c:tx>
            <c:strRef>
              <c:f>'１、H28家計・収入・就業 (2)'!$D$86</c:f>
              <c:strCache>
                <c:ptCount val="1"/>
                <c:pt idx="0">
                  <c:v>父子世帯</c:v>
                </c:pt>
              </c:strCache>
            </c:strRef>
          </c:tx>
          <c:spPr>
            <a:solidFill>
              <a:schemeClr val="accent3"/>
            </a:solidFill>
            <a:ln>
              <a:noFill/>
            </a:ln>
            <a:effectLst/>
          </c:spPr>
          <c:invertIfNegative val="0"/>
          <c:dLbls>
            <c:dLbl>
              <c:idx val="0"/>
              <c:layout>
                <c:manualLayout>
                  <c:x val="2.3353948863126903E-2"/>
                  <c:y val="4.296668692794313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5BE-48AF-9241-79C7454930F7}"/>
                </c:ext>
              </c:extLst>
            </c:dLbl>
            <c:dLbl>
              <c:idx val="1"/>
              <c:layout>
                <c:manualLayout>
                  <c:x val="8.7577308236726284E-3"/>
                  <c:y val="2.864433265031409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BE-48AF-9241-79C7454930F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(2)'!$A$87:$A$90</c:f>
              <c:strCache>
                <c:ptCount val="4"/>
                <c:pt idx="0">
                  <c:v>中央値以上</c:v>
                </c:pt>
                <c:pt idx="1">
                  <c:v>困窮度Ⅲ</c:v>
                </c:pt>
                <c:pt idx="2">
                  <c:v>困窮度Ⅱ</c:v>
                </c:pt>
                <c:pt idx="3">
                  <c:v>困窮度Ⅰ</c:v>
                </c:pt>
              </c:strCache>
            </c:strRef>
          </c:cat>
          <c:val>
            <c:numRef>
              <c:f>'１、H28家計・収入・就業 (2)'!$D$87:$D$90</c:f>
              <c:numCache>
                <c:formatCode>0.0%</c:formatCode>
                <c:ptCount val="4"/>
                <c:pt idx="0">
                  <c:v>1.4999999999999999E-2</c:v>
                </c:pt>
                <c:pt idx="1">
                  <c:v>1.9E-2</c:v>
                </c:pt>
                <c:pt idx="2">
                  <c:v>2.1000000000000001E-2</c:v>
                </c:pt>
                <c:pt idx="3">
                  <c:v>2.1000000000000001E-2</c:v>
                </c:pt>
              </c:numCache>
            </c:numRef>
          </c:val>
          <c:extLst>
            <c:ext xmlns:c16="http://schemas.microsoft.com/office/drawing/2014/chart" uri="{C3380CC4-5D6E-409C-BE32-E72D297353CC}">
              <c16:uniqueId val="{00000002-45FC-4D6D-870C-541914AA1A36}"/>
            </c:ext>
          </c:extLst>
        </c:ser>
        <c:ser>
          <c:idx val="3"/>
          <c:order val="3"/>
          <c:tx>
            <c:strRef>
              <c:f>'１、H28家計・収入・就業 (2)'!$E$86</c:f>
              <c:strCache>
                <c:ptCount val="1"/>
                <c:pt idx="0">
                  <c:v>その他世帯</c:v>
                </c:pt>
              </c:strCache>
            </c:strRef>
          </c:tx>
          <c:spPr>
            <a:solidFill>
              <a:schemeClr val="accent4"/>
            </a:solidFill>
            <a:ln>
              <a:noFill/>
            </a:ln>
            <a:effectLst/>
          </c:spPr>
          <c:invertIfNegative val="0"/>
          <c:dLbls>
            <c:dLbl>
              <c:idx val="0"/>
              <c:layout>
                <c:manualLayout>
                  <c:x val="2.335394886312701E-2"/>
                  <c:y val="-4.296593511805482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5BE-48AF-9241-79C7454930F7}"/>
                </c:ext>
              </c:extLst>
            </c:dLbl>
            <c:dLbl>
              <c:idx val="1"/>
              <c:layout>
                <c:manualLayout>
                  <c:x val="2.9372417791111799E-2"/>
                  <c:y val="-4.296593511805482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5BE-48AF-9241-79C7454930F7}"/>
                </c:ext>
              </c:extLst>
            </c:dLbl>
            <c:dLbl>
              <c:idx val="2"/>
              <c:layout>
                <c:manualLayout>
                  <c:x val="2.6273192471017889E-2"/>
                  <c:y val="-4.773955200400564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BE-48AF-9241-79C7454930F7}"/>
                </c:ext>
              </c:extLst>
            </c:dLbl>
            <c:dLbl>
              <c:idx val="3"/>
              <c:layout>
                <c:manualLayout>
                  <c:x val="3.2043180899779734E-2"/>
                  <c:y val="-3.341719772637653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BE-48AF-9241-79C7454930F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(2)'!$A$87:$A$90</c:f>
              <c:strCache>
                <c:ptCount val="4"/>
                <c:pt idx="0">
                  <c:v>中央値以上</c:v>
                </c:pt>
                <c:pt idx="1">
                  <c:v>困窮度Ⅲ</c:v>
                </c:pt>
                <c:pt idx="2">
                  <c:v>困窮度Ⅱ</c:v>
                </c:pt>
                <c:pt idx="3">
                  <c:v>困窮度Ⅰ</c:v>
                </c:pt>
              </c:strCache>
            </c:strRef>
          </c:cat>
          <c:val>
            <c:numRef>
              <c:f>'１、H28家計・収入・就業 (2)'!$E$87:$E$90</c:f>
              <c:numCache>
                <c:formatCode>0.0%</c:formatCode>
                <c:ptCount val="4"/>
                <c:pt idx="0">
                  <c:v>3.0000000000000001E-3</c:v>
                </c:pt>
                <c:pt idx="1">
                  <c:v>7.0000000000000001E-3</c:v>
                </c:pt>
                <c:pt idx="2">
                  <c:v>8.9999999999999993E-3</c:v>
                </c:pt>
                <c:pt idx="3">
                  <c:v>1.4E-2</c:v>
                </c:pt>
              </c:numCache>
            </c:numRef>
          </c:val>
          <c:extLst>
            <c:ext xmlns:c16="http://schemas.microsoft.com/office/drawing/2014/chart" uri="{C3380CC4-5D6E-409C-BE32-E72D297353CC}">
              <c16:uniqueId val="{00000003-45FC-4D6D-870C-541914AA1A36}"/>
            </c:ext>
          </c:extLst>
        </c:ser>
        <c:dLbls>
          <c:dLblPos val="ctr"/>
          <c:showLegendKey val="0"/>
          <c:showVal val="1"/>
          <c:showCatName val="0"/>
          <c:showSerName val="0"/>
          <c:showPercent val="0"/>
          <c:showBubbleSize val="0"/>
        </c:dLbls>
        <c:gapWidth val="150"/>
        <c:overlap val="100"/>
        <c:axId val="513180655"/>
        <c:axId val="513196047"/>
      </c:barChart>
      <c:catAx>
        <c:axId val="5131806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513196047"/>
        <c:crosses val="autoZero"/>
        <c:auto val="1"/>
        <c:lblAlgn val="ctr"/>
        <c:lblOffset val="100"/>
        <c:noMultiLvlLbl val="0"/>
      </c:catAx>
      <c:valAx>
        <c:axId val="513196047"/>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13180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'１、家計・収入・就業'!$B$10</c:f>
              <c:strCache>
                <c:ptCount val="1"/>
                <c:pt idx="0">
                  <c:v>貯蓄ができている</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'１、家計・収入・就業'!$A$11:$A$14</c:f>
              <c:strCache>
                <c:ptCount val="4"/>
                <c:pt idx="0">
                  <c:v>ふたり親世帯</c:v>
                </c:pt>
                <c:pt idx="1">
                  <c:v>母子世帯</c:v>
                </c:pt>
                <c:pt idx="2">
                  <c:v>父子世帯</c:v>
                </c:pt>
                <c:pt idx="3">
                  <c:v>その他世帯</c:v>
                </c:pt>
              </c:strCache>
            </c:strRef>
          </c:cat>
          <c:val>
            <c:numRef>
              <c:f>'１、家計・収入・就業'!$B$11:$B$14</c:f>
              <c:numCache>
                <c:formatCode>0.0</c:formatCode>
                <c:ptCount val="4"/>
                <c:pt idx="0">
                  <c:v>46.9</c:v>
                </c:pt>
                <c:pt idx="1">
                  <c:v>22.1</c:v>
                </c:pt>
                <c:pt idx="2">
                  <c:v>35.299999999999997</c:v>
                </c:pt>
                <c:pt idx="3">
                  <c:v>31.1</c:v>
                </c:pt>
              </c:numCache>
            </c:numRef>
          </c:val>
          <c:extLst>
            <c:ext xmlns:c16="http://schemas.microsoft.com/office/drawing/2014/chart" uri="{C3380CC4-5D6E-409C-BE32-E72D297353CC}">
              <c16:uniqueId val="{00000000-9F95-4FB8-A513-2E95B4641AE3}"/>
            </c:ext>
          </c:extLst>
        </c:ser>
        <c:ser>
          <c:idx val="1"/>
          <c:order val="1"/>
          <c:tx>
            <c:strRef>
              <c:f>'１、家計・収入・就業'!$C$10</c:f>
              <c:strCache>
                <c:ptCount val="1"/>
                <c:pt idx="0">
                  <c:v>赤字である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'１、家計・収入・就業'!$A$11:$A$14</c:f>
              <c:strCache>
                <c:ptCount val="4"/>
                <c:pt idx="0">
                  <c:v>ふたり親世帯</c:v>
                </c:pt>
                <c:pt idx="1">
                  <c:v>母子世帯</c:v>
                </c:pt>
                <c:pt idx="2">
                  <c:v>父子世帯</c:v>
                </c:pt>
                <c:pt idx="3">
                  <c:v>その他世帯</c:v>
                </c:pt>
              </c:strCache>
            </c:strRef>
          </c:cat>
          <c:val>
            <c:numRef>
              <c:f>'１、家計・収入・就業'!$C$11:$C$14</c:f>
              <c:numCache>
                <c:formatCode>0.0</c:formatCode>
                <c:ptCount val="4"/>
                <c:pt idx="0">
                  <c:v>17.8</c:v>
                </c:pt>
                <c:pt idx="1">
                  <c:v>36</c:v>
                </c:pt>
                <c:pt idx="2">
                  <c:v>26.4</c:v>
                </c:pt>
                <c:pt idx="3">
                  <c:v>29.4</c:v>
                </c:pt>
              </c:numCache>
            </c:numRef>
          </c:val>
          <c:extLst>
            <c:ext xmlns:c16="http://schemas.microsoft.com/office/drawing/2014/chart" uri="{C3380CC4-5D6E-409C-BE32-E72D297353CC}">
              <c16:uniqueId val="{00000001-9F95-4FB8-A513-2E95B4641AE3}"/>
            </c:ext>
          </c:extLst>
        </c:ser>
        <c:ser>
          <c:idx val="2"/>
          <c:order val="2"/>
          <c:tx>
            <c:strRef>
              <c:f>'１、家計・収入・就業'!$D$10</c:f>
              <c:strCache>
                <c:ptCount val="1"/>
                <c:pt idx="0">
                  <c:v>赤字でもなく黒字でもない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'１、家計・収入・就業'!$A$11:$A$14</c:f>
              <c:strCache>
                <c:ptCount val="4"/>
                <c:pt idx="0">
                  <c:v>ふたり親世帯</c:v>
                </c:pt>
                <c:pt idx="1">
                  <c:v>母子世帯</c:v>
                </c:pt>
                <c:pt idx="2">
                  <c:v>父子世帯</c:v>
                </c:pt>
                <c:pt idx="3">
                  <c:v>その他世帯</c:v>
                </c:pt>
              </c:strCache>
            </c:strRef>
          </c:cat>
          <c:val>
            <c:numRef>
              <c:f>'１、家計・収入・就業'!$D$11:$D$14</c:f>
              <c:numCache>
                <c:formatCode>0.0</c:formatCode>
                <c:ptCount val="4"/>
                <c:pt idx="0">
                  <c:v>28.7</c:v>
                </c:pt>
                <c:pt idx="1">
                  <c:v>34.200000000000003</c:v>
                </c:pt>
                <c:pt idx="2">
                  <c:v>31</c:v>
                </c:pt>
                <c:pt idx="3">
                  <c:v>30.7</c:v>
                </c:pt>
              </c:numCache>
            </c:numRef>
          </c:val>
          <c:extLst>
            <c:ext xmlns:c16="http://schemas.microsoft.com/office/drawing/2014/chart" uri="{C3380CC4-5D6E-409C-BE32-E72D297353CC}">
              <c16:uniqueId val="{00000002-9F95-4FB8-A513-2E95B4641AE3}"/>
            </c:ext>
          </c:extLst>
        </c:ser>
        <c:ser>
          <c:idx val="3"/>
          <c:order val="3"/>
          <c:tx>
            <c:strRef>
              <c:f>'１、家計・収入・就業'!$E$10</c:f>
              <c:strCache>
                <c:ptCount val="1"/>
                <c:pt idx="0">
                  <c:v>わからない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'１、家計・収入・就業'!$A$11:$A$14</c:f>
              <c:strCache>
                <c:ptCount val="4"/>
                <c:pt idx="0">
                  <c:v>ふたり親世帯</c:v>
                </c:pt>
                <c:pt idx="1">
                  <c:v>母子世帯</c:v>
                </c:pt>
                <c:pt idx="2">
                  <c:v>父子世帯</c:v>
                </c:pt>
                <c:pt idx="3">
                  <c:v>その他世帯</c:v>
                </c:pt>
              </c:strCache>
            </c:strRef>
          </c:cat>
          <c:val>
            <c:numRef>
              <c:f>'１、家計・収入・就業'!$E$11:$E$14</c:f>
              <c:numCache>
                <c:formatCode>0.0</c:formatCode>
                <c:ptCount val="4"/>
                <c:pt idx="0">
                  <c:v>5.6</c:v>
                </c:pt>
                <c:pt idx="1">
                  <c:v>6</c:v>
                </c:pt>
                <c:pt idx="2">
                  <c:v>5.9</c:v>
                </c:pt>
                <c:pt idx="3">
                  <c:v>7.5</c:v>
                </c:pt>
              </c:numCache>
            </c:numRef>
          </c:val>
          <c:extLst>
            <c:ext xmlns:c16="http://schemas.microsoft.com/office/drawing/2014/chart" uri="{C3380CC4-5D6E-409C-BE32-E72D297353CC}">
              <c16:uniqueId val="{00000003-9F95-4FB8-A513-2E95B4641AE3}"/>
            </c:ext>
          </c:extLst>
        </c:ser>
        <c:ser>
          <c:idx val="4"/>
          <c:order val="4"/>
          <c:tx>
            <c:strRef>
              <c:f>'１、家計・収入・就業'!$F$10</c:f>
              <c:strCache>
                <c:ptCount val="1"/>
                <c:pt idx="0">
                  <c:v>  無回答            </c:v>
                </c:pt>
              </c:strCache>
            </c:strRef>
          </c:tx>
          <c:spPr>
            <a:solidFill>
              <a:schemeClr val="accent5"/>
            </a:solidFill>
            <a:ln>
              <a:noFill/>
            </a:ln>
            <a:effectLst/>
          </c:spPr>
          <c:invertIfNegative val="0"/>
          <c:dLbls>
            <c:dLbl>
              <c:idx val="0"/>
              <c:layout>
                <c:manualLayout>
                  <c:x val="3.067836968511499E-2"/>
                  <c:y val="-1.138159138836683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F95-4FB8-A513-2E95B4641AE3}"/>
                </c:ext>
              </c:extLst>
            </c:dLbl>
            <c:dLbl>
              <c:idx val="1"/>
              <c:layout>
                <c:manualLayout>
                  <c:x val="2.2311541589174685E-2"/>
                  <c:y val="4.481117913969774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F95-4FB8-A513-2E95B4641AE3}"/>
                </c:ext>
              </c:extLst>
            </c:dLbl>
            <c:dLbl>
              <c:idx val="2"/>
              <c:layout>
                <c:manualLayout>
                  <c:x val="2.5100484287821318E-2"/>
                  <c:y val="4.481117913448103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F95-4FB8-A513-2E95B4641AE3}"/>
                </c:ext>
              </c:extLst>
            </c:dLbl>
            <c:dLbl>
              <c:idx val="3"/>
              <c:layout>
                <c:manualLayout>
                  <c:x val="2.5100484287821318E-2"/>
                  <c:y val="-5.69101975007909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F95-4FB8-A513-2E95B4641AE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'１、家計・収入・就業'!$A$11:$A$14</c:f>
              <c:strCache>
                <c:ptCount val="4"/>
                <c:pt idx="0">
                  <c:v>ふたり親世帯</c:v>
                </c:pt>
                <c:pt idx="1">
                  <c:v>母子世帯</c:v>
                </c:pt>
                <c:pt idx="2">
                  <c:v>父子世帯</c:v>
                </c:pt>
                <c:pt idx="3">
                  <c:v>その他世帯</c:v>
                </c:pt>
              </c:strCache>
            </c:strRef>
          </c:cat>
          <c:val>
            <c:numRef>
              <c:f>'１、家計・収入・就業'!$F$11:$F$14</c:f>
              <c:numCache>
                <c:formatCode>0.0</c:formatCode>
                <c:ptCount val="4"/>
                <c:pt idx="0">
                  <c:v>1</c:v>
                </c:pt>
                <c:pt idx="1">
                  <c:v>1.5</c:v>
                </c:pt>
                <c:pt idx="2">
                  <c:v>1.4</c:v>
                </c:pt>
                <c:pt idx="3">
                  <c:v>1.4</c:v>
                </c:pt>
              </c:numCache>
            </c:numRef>
          </c:val>
          <c:extLst>
            <c:ext xmlns:c16="http://schemas.microsoft.com/office/drawing/2014/chart" uri="{C3380CC4-5D6E-409C-BE32-E72D297353CC}">
              <c16:uniqueId val="{00000004-9F95-4FB8-A513-2E95B4641AE3}"/>
            </c:ext>
          </c:extLst>
        </c:ser>
        <c:dLbls>
          <c:dLblPos val="ctr"/>
          <c:showLegendKey val="0"/>
          <c:showVal val="1"/>
          <c:showCatName val="0"/>
          <c:showSerName val="0"/>
          <c:showPercent val="0"/>
          <c:showBubbleSize val="0"/>
        </c:dLbls>
        <c:gapWidth val="150"/>
        <c:overlap val="100"/>
        <c:axId val="158358528"/>
        <c:axId val="43541248"/>
      </c:barChart>
      <c:catAx>
        <c:axId val="158358528"/>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43541248"/>
        <c:crosses val="autoZero"/>
        <c:auto val="1"/>
        <c:lblAlgn val="ctr"/>
        <c:lblOffset val="100"/>
        <c:noMultiLvlLbl val="0"/>
      </c:catAx>
      <c:valAx>
        <c:axId val="4354124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58358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62072267583845"/>
          <c:y val="0.15528561131584456"/>
          <c:w val="0.77821682541661241"/>
          <c:h val="0.69421747226122832"/>
        </c:manualLayout>
      </c:layout>
      <c:barChart>
        <c:barDir val="bar"/>
        <c:grouping val="percentStacked"/>
        <c:varyColors val="0"/>
        <c:ser>
          <c:idx val="0"/>
          <c:order val="0"/>
          <c:tx>
            <c:strRef>
              <c:f>'１、H28家計・収入・就業 (2)'!$B$95</c:f>
              <c:strCache>
                <c:ptCount val="1"/>
                <c:pt idx="0">
                  <c:v>中央値以上</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(2)'!$A$96:$A$99</c:f>
              <c:strCache>
                <c:ptCount val="4"/>
                <c:pt idx="0">
                  <c:v>ふたり親世帯</c:v>
                </c:pt>
                <c:pt idx="1">
                  <c:v>母子世帯</c:v>
                </c:pt>
                <c:pt idx="2">
                  <c:v>父子世帯</c:v>
                </c:pt>
                <c:pt idx="3">
                  <c:v>その他世帯</c:v>
                </c:pt>
              </c:strCache>
            </c:strRef>
          </c:cat>
          <c:val>
            <c:numRef>
              <c:f>'１、H28家計・収入・就業 (2)'!$B$96:$B$99</c:f>
              <c:numCache>
                <c:formatCode>0.0%</c:formatCode>
                <c:ptCount val="4"/>
                <c:pt idx="0">
                  <c:v>0.57199999999999995</c:v>
                </c:pt>
                <c:pt idx="1">
                  <c:v>0.17299999999999999</c:v>
                </c:pt>
                <c:pt idx="2">
                  <c:v>0.43099999999999999</c:v>
                </c:pt>
                <c:pt idx="3">
                  <c:v>0.214</c:v>
                </c:pt>
              </c:numCache>
            </c:numRef>
          </c:val>
          <c:extLst>
            <c:ext xmlns:c16="http://schemas.microsoft.com/office/drawing/2014/chart" uri="{C3380CC4-5D6E-409C-BE32-E72D297353CC}">
              <c16:uniqueId val="{00000000-9C53-471F-AF72-35CB685F7C21}"/>
            </c:ext>
          </c:extLst>
        </c:ser>
        <c:ser>
          <c:idx val="1"/>
          <c:order val="1"/>
          <c:tx>
            <c:strRef>
              <c:f>'１、H28家計・収入・就業 (2)'!$C$95</c:f>
              <c:strCache>
                <c:ptCount val="1"/>
                <c:pt idx="0">
                  <c:v>困窮度Ⅲ</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(2)'!$A$96:$A$99</c:f>
              <c:strCache>
                <c:ptCount val="4"/>
                <c:pt idx="0">
                  <c:v>ふたり親世帯</c:v>
                </c:pt>
                <c:pt idx="1">
                  <c:v>母子世帯</c:v>
                </c:pt>
                <c:pt idx="2">
                  <c:v>父子世帯</c:v>
                </c:pt>
                <c:pt idx="3">
                  <c:v>その他世帯</c:v>
                </c:pt>
              </c:strCache>
            </c:strRef>
          </c:cat>
          <c:val>
            <c:numRef>
              <c:f>'１、H28家計・収入・就業 (2)'!$C$96:$C$99</c:f>
              <c:numCache>
                <c:formatCode>0.0%</c:formatCode>
                <c:ptCount val="4"/>
                <c:pt idx="0">
                  <c:v>0.29899999999999999</c:v>
                </c:pt>
                <c:pt idx="1">
                  <c:v>0.26300000000000001</c:v>
                </c:pt>
                <c:pt idx="2">
                  <c:v>0.32800000000000001</c:v>
                </c:pt>
                <c:pt idx="3">
                  <c:v>0.35899999999999999</c:v>
                </c:pt>
              </c:numCache>
            </c:numRef>
          </c:val>
          <c:extLst>
            <c:ext xmlns:c16="http://schemas.microsoft.com/office/drawing/2014/chart" uri="{C3380CC4-5D6E-409C-BE32-E72D297353CC}">
              <c16:uniqueId val="{00000001-9C53-471F-AF72-35CB685F7C21}"/>
            </c:ext>
          </c:extLst>
        </c:ser>
        <c:ser>
          <c:idx val="2"/>
          <c:order val="2"/>
          <c:tx>
            <c:strRef>
              <c:f>'１、H28家計・収入・就業 (2)'!$D$95</c:f>
              <c:strCache>
                <c:ptCount val="1"/>
                <c:pt idx="0">
                  <c:v>困窮度Ⅱ</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(2)'!$A$96:$A$99</c:f>
              <c:strCache>
                <c:ptCount val="4"/>
                <c:pt idx="0">
                  <c:v>ふたり親世帯</c:v>
                </c:pt>
                <c:pt idx="1">
                  <c:v>母子世帯</c:v>
                </c:pt>
                <c:pt idx="2">
                  <c:v>父子世帯</c:v>
                </c:pt>
                <c:pt idx="3">
                  <c:v>その他世帯</c:v>
                </c:pt>
              </c:strCache>
            </c:strRef>
          </c:cat>
          <c:val>
            <c:numRef>
              <c:f>'１、H28家計・収入・就業 (2)'!$D$96:$D$99</c:f>
              <c:numCache>
                <c:formatCode>0.0%</c:formatCode>
                <c:ptCount val="4"/>
                <c:pt idx="0">
                  <c:v>4.7E-2</c:v>
                </c:pt>
                <c:pt idx="1">
                  <c:v>9.5000000000000001E-2</c:v>
                </c:pt>
                <c:pt idx="2">
                  <c:v>6.7000000000000004E-2</c:v>
                </c:pt>
                <c:pt idx="3">
                  <c:v>8.5000000000000006E-2</c:v>
                </c:pt>
              </c:numCache>
            </c:numRef>
          </c:val>
          <c:extLst>
            <c:ext xmlns:c16="http://schemas.microsoft.com/office/drawing/2014/chart" uri="{C3380CC4-5D6E-409C-BE32-E72D297353CC}">
              <c16:uniqueId val="{00000002-9C53-471F-AF72-35CB685F7C21}"/>
            </c:ext>
          </c:extLst>
        </c:ser>
        <c:ser>
          <c:idx val="3"/>
          <c:order val="3"/>
          <c:tx>
            <c:strRef>
              <c:f>'１、H28家計・収入・就業 (2)'!$E$95</c:f>
              <c:strCache>
                <c:ptCount val="1"/>
                <c:pt idx="0">
                  <c:v>困窮度Ⅰ</c:v>
                </c:pt>
              </c:strCache>
            </c:strRef>
          </c:tx>
          <c:spPr>
            <a:solidFill>
              <a:schemeClr val="accent4"/>
            </a:solidFill>
            <a:ln>
              <a:noFill/>
            </a:ln>
            <a:effectLst/>
          </c:spPr>
          <c:invertIfNegative val="0"/>
          <c:dLbls>
            <c:dLbl>
              <c:idx val="0"/>
              <c:layout>
                <c:manualLayout>
                  <c:x val="3.7420034790886375E-2"/>
                  <c:y val="-4.606955923039894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67-42CA-A426-B83D9854342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(2)'!$A$96:$A$99</c:f>
              <c:strCache>
                <c:ptCount val="4"/>
                <c:pt idx="0">
                  <c:v>ふたり親世帯</c:v>
                </c:pt>
                <c:pt idx="1">
                  <c:v>母子世帯</c:v>
                </c:pt>
                <c:pt idx="2">
                  <c:v>父子世帯</c:v>
                </c:pt>
                <c:pt idx="3">
                  <c:v>その他世帯</c:v>
                </c:pt>
              </c:strCache>
            </c:strRef>
          </c:cat>
          <c:val>
            <c:numRef>
              <c:f>'１、H28家計・収入・就業 (2)'!$E$96:$E$99</c:f>
              <c:numCache>
                <c:formatCode>0.0%</c:formatCode>
                <c:ptCount val="4"/>
                <c:pt idx="0">
                  <c:v>8.3000000000000004E-2</c:v>
                </c:pt>
                <c:pt idx="1">
                  <c:v>0.46899999999999997</c:v>
                </c:pt>
                <c:pt idx="2">
                  <c:v>0.17399999999999999</c:v>
                </c:pt>
                <c:pt idx="3">
                  <c:v>0.34300000000000003</c:v>
                </c:pt>
              </c:numCache>
            </c:numRef>
          </c:val>
          <c:extLst>
            <c:ext xmlns:c16="http://schemas.microsoft.com/office/drawing/2014/chart" uri="{C3380CC4-5D6E-409C-BE32-E72D297353CC}">
              <c16:uniqueId val="{00000003-9C53-471F-AF72-35CB685F7C21}"/>
            </c:ext>
          </c:extLst>
        </c:ser>
        <c:dLbls>
          <c:dLblPos val="ctr"/>
          <c:showLegendKey val="0"/>
          <c:showVal val="1"/>
          <c:showCatName val="0"/>
          <c:showSerName val="0"/>
          <c:showPercent val="0"/>
          <c:showBubbleSize val="0"/>
        </c:dLbls>
        <c:gapWidth val="150"/>
        <c:overlap val="100"/>
        <c:axId val="513217679"/>
        <c:axId val="513223919"/>
      </c:barChart>
      <c:catAx>
        <c:axId val="51321767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13223919"/>
        <c:crosses val="autoZero"/>
        <c:auto val="1"/>
        <c:lblAlgn val="ctr"/>
        <c:lblOffset val="100"/>
        <c:noMultiLvlLbl val="0"/>
      </c:catAx>
      <c:valAx>
        <c:axId val="513223919"/>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13217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'１生データ'!$H$97</c:f>
              <c:strCache>
                <c:ptCount val="1"/>
                <c:pt idx="0">
                  <c:v>現在利用している    </c:v>
                </c:pt>
              </c:strCache>
            </c:strRef>
          </c:tx>
          <c:spPr>
            <a:solidFill>
              <a:schemeClr val="accent1"/>
            </a:solidFill>
            <a:ln>
              <a:noFill/>
            </a:ln>
            <a:effectLst/>
          </c:spPr>
          <c:invertIfNegative val="0"/>
          <c:dLbls>
            <c:dLbl>
              <c:idx val="0"/>
              <c:layout>
                <c:manualLayout>
                  <c:x val="1.43649883383441E-2"/>
                  <c:y val="-6.2611002764515755E-2"/>
                </c:manualLayout>
              </c:layout>
              <c:tx>
                <c:rich>
                  <a:bodyPr/>
                  <a:lstStyle/>
                  <a:p>
                    <a:r>
                      <a:rPr lang="en-US" altLang="ja-JP" dirty="0"/>
                      <a:t>0.1%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01D5-4F78-9EB9-4F74289999DF}"/>
                </c:ext>
              </c:extLst>
            </c:dLbl>
            <c:dLbl>
              <c:idx val="1"/>
              <c:layout>
                <c:manualLayout>
                  <c:x val="3.4475972012025874E-2"/>
                  <c:y val="-5.2175767164421877E-2"/>
                </c:manualLayout>
              </c:layout>
              <c:tx>
                <c:rich>
                  <a:bodyPr/>
                  <a:lstStyle/>
                  <a:p>
                    <a:r>
                      <a:rPr lang="en-US" altLang="ja-JP" dirty="0"/>
                      <a:t>0.2%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01D5-4F78-9EB9-4F74289999DF}"/>
                </c:ext>
              </c:extLst>
            </c:dLbl>
            <c:dLbl>
              <c:idx val="2"/>
              <c:tx>
                <c:rich>
                  <a:bodyPr/>
                  <a:lstStyle/>
                  <a:p>
                    <a:r>
                      <a:rPr lang="en-US" altLang="ja-JP"/>
                      <a:t>3.4%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9EF-410D-89A9-DBD56860BF17}"/>
                </c:ext>
              </c:extLst>
            </c:dLbl>
            <c:dLbl>
              <c:idx val="3"/>
              <c:tx>
                <c:rich>
                  <a:bodyPr/>
                  <a:lstStyle/>
                  <a:p>
                    <a:r>
                      <a:rPr lang="en-US" altLang="ja-JP" dirty="0"/>
                      <a:t>6.2%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9EF-410D-89A9-DBD56860BF1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'１生データ'!$G$98:$G$101</c:f>
              <c:strCache>
                <c:ptCount val="4"/>
                <c:pt idx="0">
                  <c:v>中央値以上</c:v>
                </c:pt>
                <c:pt idx="1">
                  <c:v>困窮度Ⅲ</c:v>
                </c:pt>
                <c:pt idx="2">
                  <c:v>困窮度Ⅱ</c:v>
                </c:pt>
                <c:pt idx="3">
                  <c:v>困窮度Ⅰ</c:v>
                </c:pt>
              </c:strCache>
            </c:strRef>
          </c:cat>
          <c:val>
            <c:numRef>
              <c:f>'１生データ'!$H$98:$H$101</c:f>
              <c:numCache>
                <c:formatCode>0.00%</c:formatCode>
                <c:ptCount val="4"/>
                <c:pt idx="0">
                  <c:v>8.2081070842278067E-4</c:v>
                </c:pt>
                <c:pt idx="1">
                  <c:v>2.1879318286503915E-3</c:v>
                </c:pt>
                <c:pt idx="2">
                  <c:v>3.4090909090909088E-2</c:v>
                </c:pt>
                <c:pt idx="3">
                  <c:v>6.2149427866277765E-2</c:v>
                </c:pt>
              </c:numCache>
            </c:numRef>
          </c:val>
          <c:extLst>
            <c:ext xmlns:c16="http://schemas.microsoft.com/office/drawing/2014/chart" uri="{C3380CC4-5D6E-409C-BE32-E72D297353CC}">
              <c16:uniqueId val="{00000000-01D5-4F78-9EB9-4F74289999DF}"/>
            </c:ext>
          </c:extLst>
        </c:ser>
        <c:ser>
          <c:idx val="1"/>
          <c:order val="1"/>
          <c:tx>
            <c:strRef>
              <c:f>'１生データ'!$I$97</c:f>
              <c:strCache>
                <c:ptCount val="1"/>
                <c:pt idx="0">
                  <c:v>現在利用していないが、以前利用したことがある                </c:v>
                </c:pt>
              </c:strCache>
            </c:strRef>
          </c:tx>
          <c:spPr>
            <a:solidFill>
              <a:schemeClr val="accent2"/>
            </a:solidFill>
            <a:ln>
              <a:noFill/>
            </a:ln>
            <a:effectLst/>
          </c:spPr>
          <c:invertIfNegative val="0"/>
          <c:dLbls>
            <c:dLbl>
              <c:idx val="0"/>
              <c:layout>
                <c:manualLayout>
                  <c:x val="4.5967962682701133E-2"/>
                  <c:y val="6.2611413600563007E-2"/>
                </c:manualLayout>
              </c:layout>
              <c:tx>
                <c:rich>
                  <a:bodyPr/>
                  <a:lstStyle/>
                  <a:p>
                    <a:r>
                      <a:rPr lang="en-US" altLang="ja-JP" dirty="0"/>
                      <a:t>0.2%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1D5-4F78-9EB9-4F74289999DF}"/>
                </c:ext>
              </c:extLst>
            </c:dLbl>
            <c:dLbl>
              <c:idx val="1"/>
              <c:layout>
                <c:manualLayout>
                  <c:x val="5.7459953353376454E-2"/>
                  <c:y val="6.7829442236657225E-2"/>
                </c:manualLayout>
              </c:layout>
              <c:tx>
                <c:rich>
                  <a:bodyPr/>
                  <a:lstStyle/>
                  <a:p>
                    <a:r>
                      <a:rPr lang="en-US" altLang="ja-JP" dirty="0"/>
                      <a:t>1.1%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1D5-4F78-9EB9-4F74289999DF}"/>
                </c:ext>
              </c:extLst>
            </c:dLbl>
            <c:dLbl>
              <c:idx val="2"/>
              <c:layout>
                <c:manualLayout>
                  <c:x val="8.0443934694727035E-2"/>
                  <c:y val="7.3047060036704095E-2"/>
                </c:manualLayout>
              </c:layout>
              <c:tx>
                <c:rich>
                  <a:bodyPr/>
                  <a:lstStyle/>
                  <a:p>
                    <a:r>
                      <a:rPr lang="en-US" altLang="ja-JP" dirty="0"/>
                      <a:t>3.2%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1D5-4F78-9EB9-4F74289999DF}"/>
                </c:ext>
              </c:extLst>
            </c:dLbl>
            <c:dLbl>
              <c:idx val="3"/>
              <c:layout>
                <c:manualLayout>
                  <c:x val="3.4475972012025874E-2"/>
                  <c:y val="6.2611413600563007E-2"/>
                </c:manualLayout>
              </c:layout>
              <c:tx>
                <c:rich>
                  <a:bodyPr/>
                  <a:lstStyle/>
                  <a:p>
                    <a:r>
                      <a:rPr lang="en-US" altLang="ja-JP" dirty="0"/>
                      <a:t>5.0%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1D5-4F78-9EB9-4F74289999D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'１生データ'!$G$98:$G$101</c:f>
              <c:strCache>
                <c:ptCount val="4"/>
                <c:pt idx="0">
                  <c:v>中央値以上</c:v>
                </c:pt>
                <c:pt idx="1">
                  <c:v>困窮度Ⅲ</c:v>
                </c:pt>
                <c:pt idx="2">
                  <c:v>困窮度Ⅱ</c:v>
                </c:pt>
                <c:pt idx="3">
                  <c:v>困窮度Ⅰ</c:v>
                </c:pt>
              </c:strCache>
            </c:strRef>
          </c:cat>
          <c:val>
            <c:numRef>
              <c:f>'１生データ'!$I$98:$I$101</c:f>
              <c:numCache>
                <c:formatCode>0.00%</c:formatCode>
                <c:ptCount val="4"/>
                <c:pt idx="0">
                  <c:v>2.0204571284253062E-3</c:v>
                </c:pt>
                <c:pt idx="1">
                  <c:v>1.0594196222938737E-2</c:v>
                </c:pt>
                <c:pt idx="2">
                  <c:v>3.2085561497326207E-2</c:v>
                </c:pt>
                <c:pt idx="3">
                  <c:v>4.9584922593672871E-2</c:v>
                </c:pt>
              </c:numCache>
            </c:numRef>
          </c:val>
          <c:extLst>
            <c:ext xmlns:c16="http://schemas.microsoft.com/office/drawing/2014/chart" uri="{C3380CC4-5D6E-409C-BE32-E72D297353CC}">
              <c16:uniqueId val="{00000001-01D5-4F78-9EB9-4F74289999DF}"/>
            </c:ext>
          </c:extLst>
        </c:ser>
        <c:ser>
          <c:idx val="2"/>
          <c:order val="2"/>
          <c:tx>
            <c:strRef>
              <c:f>'１生データ'!$J$97</c:f>
              <c:strCache>
                <c:ptCount val="1"/>
                <c:pt idx="0">
                  <c:v>利用したことがない  </c:v>
                </c:pt>
              </c:strCache>
            </c:strRef>
          </c:tx>
          <c:spPr>
            <a:solidFill>
              <a:schemeClr val="accent3"/>
            </a:solidFill>
            <a:ln>
              <a:noFill/>
            </a:ln>
            <a:effectLst/>
          </c:spPr>
          <c:invertIfNegative val="0"/>
          <c:dLbls>
            <c:dLbl>
              <c:idx val="0"/>
              <c:tx>
                <c:rich>
                  <a:bodyPr/>
                  <a:lstStyle/>
                  <a:p>
                    <a:r>
                      <a:rPr lang="en-US" altLang="ja-JP"/>
                      <a:t>99.7%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9EF-410D-89A9-DBD56860BF17}"/>
                </c:ext>
              </c:extLst>
            </c:dLbl>
            <c:dLbl>
              <c:idx val="1"/>
              <c:tx>
                <c:rich>
                  <a:bodyPr/>
                  <a:lstStyle/>
                  <a:p>
                    <a:r>
                      <a:rPr lang="en-US" altLang="ja-JP"/>
                      <a:t>98.7%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9EF-410D-89A9-DBD56860BF17}"/>
                </c:ext>
              </c:extLst>
            </c:dLbl>
            <c:dLbl>
              <c:idx val="2"/>
              <c:tx>
                <c:rich>
                  <a:bodyPr/>
                  <a:lstStyle/>
                  <a:p>
                    <a:r>
                      <a:rPr lang="en-US" altLang="ja-JP"/>
                      <a:t>93.4%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9EF-410D-89A9-DBD56860BF17}"/>
                </c:ext>
              </c:extLst>
            </c:dLbl>
            <c:dLbl>
              <c:idx val="3"/>
              <c:tx>
                <c:rich>
                  <a:bodyPr/>
                  <a:lstStyle/>
                  <a:p>
                    <a:r>
                      <a:rPr lang="en-US" altLang="ja-JP"/>
                      <a:t>88.8%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9EF-410D-89A9-DBD56860BF1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'１生データ'!$G$98:$G$101</c:f>
              <c:strCache>
                <c:ptCount val="4"/>
                <c:pt idx="0">
                  <c:v>中央値以上</c:v>
                </c:pt>
                <c:pt idx="1">
                  <c:v>困窮度Ⅲ</c:v>
                </c:pt>
                <c:pt idx="2">
                  <c:v>困窮度Ⅱ</c:v>
                </c:pt>
                <c:pt idx="3">
                  <c:v>困窮度Ⅰ</c:v>
                </c:pt>
              </c:strCache>
            </c:strRef>
          </c:cat>
          <c:val>
            <c:numRef>
              <c:f>'１生データ'!$J$98:$J$101</c:f>
              <c:numCache>
                <c:formatCode>0.00%</c:formatCode>
                <c:ptCount val="4"/>
                <c:pt idx="0">
                  <c:v>0.99715873216315187</c:v>
                </c:pt>
                <c:pt idx="1">
                  <c:v>0.98721787194841082</c:v>
                </c:pt>
                <c:pt idx="2">
                  <c:v>0.93382352941176472</c:v>
                </c:pt>
                <c:pt idx="3">
                  <c:v>0.88826564954004938</c:v>
                </c:pt>
              </c:numCache>
            </c:numRef>
          </c:val>
          <c:extLst>
            <c:ext xmlns:c16="http://schemas.microsoft.com/office/drawing/2014/chart" uri="{C3380CC4-5D6E-409C-BE32-E72D297353CC}">
              <c16:uniqueId val="{00000002-01D5-4F78-9EB9-4F74289999DF}"/>
            </c:ext>
          </c:extLst>
        </c:ser>
        <c:dLbls>
          <c:dLblPos val="ctr"/>
          <c:showLegendKey val="0"/>
          <c:showVal val="1"/>
          <c:showCatName val="0"/>
          <c:showSerName val="0"/>
          <c:showPercent val="0"/>
          <c:showBubbleSize val="0"/>
        </c:dLbls>
        <c:gapWidth val="150"/>
        <c:overlap val="100"/>
        <c:axId val="1474410911"/>
        <c:axId val="1474395519"/>
      </c:barChart>
      <c:catAx>
        <c:axId val="147441091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474395519"/>
        <c:crosses val="autoZero"/>
        <c:auto val="1"/>
        <c:lblAlgn val="ctr"/>
        <c:lblOffset val="100"/>
        <c:noMultiLvlLbl val="0"/>
      </c:catAx>
      <c:valAx>
        <c:axId val="1474395519"/>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474410911"/>
        <c:crosses val="autoZero"/>
        <c:crossBetween val="between"/>
      </c:valAx>
      <c:spPr>
        <a:noFill/>
        <a:ln>
          <a:noFill/>
        </a:ln>
        <a:effectLst/>
      </c:spPr>
    </c:plotArea>
    <c:legend>
      <c:legendPos val="b"/>
      <c:layout>
        <c:manualLayout>
          <c:xMode val="edge"/>
          <c:yMode val="edge"/>
          <c:x val="6.0446966046596856E-2"/>
          <c:y val="0.89099451492793325"/>
          <c:w val="0.89999999999999991"/>
          <c:h val="7.5443877536347695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'１生データ'!$R$97</c:f>
              <c:strCache>
                <c:ptCount val="1"/>
                <c:pt idx="0">
                  <c:v>現在利用している    </c:v>
                </c:pt>
              </c:strCache>
            </c:strRef>
          </c:tx>
          <c:spPr>
            <a:solidFill>
              <a:schemeClr val="accent1"/>
            </a:solidFill>
            <a:ln>
              <a:noFill/>
            </a:ln>
            <a:effectLst/>
          </c:spPr>
          <c:invertIfNegative val="0"/>
          <c:dLbls>
            <c:dLbl>
              <c:idx val="0"/>
              <c:layout>
                <c:manualLayout>
                  <c:x val="1.4303776625016021E-2"/>
                  <c:y val="-7.0474263505336823E-2"/>
                </c:manualLayout>
              </c:layout>
              <c:tx>
                <c:rich>
                  <a:bodyPr/>
                  <a:lstStyle/>
                  <a:p>
                    <a:r>
                      <a:rPr lang="en-US" altLang="ja-JP" dirty="0"/>
                      <a:t>0.1%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4D4-4A42-9558-3418557D2171}"/>
                </c:ext>
              </c:extLst>
            </c:dLbl>
            <c:dLbl>
              <c:idx val="1"/>
              <c:layout>
                <c:manualLayout>
                  <c:x val="1.4303776625016021E-2"/>
                  <c:y val="-5.9632003449033855E-2"/>
                </c:manualLayout>
              </c:layout>
              <c:tx>
                <c:rich>
                  <a:bodyPr/>
                  <a:lstStyle/>
                  <a:p>
                    <a:r>
                      <a:rPr lang="en-US" altLang="ja-JP" dirty="0"/>
                      <a:t>2.5%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84D4-4A42-9558-3418557D2171}"/>
                </c:ext>
              </c:extLst>
            </c:dLbl>
            <c:dLbl>
              <c:idx val="2"/>
              <c:tx>
                <c:rich>
                  <a:bodyPr/>
                  <a:lstStyle/>
                  <a:p>
                    <a:r>
                      <a:rPr lang="en-US" altLang="ja-JP"/>
                      <a:t>9.0%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80F-4FB7-A245-C46989736537}"/>
                </c:ext>
              </c:extLst>
            </c:dLbl>
            <c:dLbl>
              <c:idx val="3"/>
              <c:tx>
                <c:rich>
                  <a:bodyPr/>
                  <a:lstStyle/>
                  <a:p>
                    <a:r>
                      <a:rPr lang="en-US" altLang="ja-JP"/>
                      <a:t>13.0%</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80F-4FB7-A245-C4698973653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'１生データ'!$Q$98:$Q$101</c:f>
              <c:strCache>
                <c:ptCount val="4"/>
                <c:pt idx="0">
                  <c:v>中央値以上</c:v>
                </c:pt>
                <c:pt idx="1">
                  <c:v>困窮度Ⅲ</c:v>
                </c:pt>
                <c:pt idx="2">
                  <c:v>困窮度Ⅱ</c:v>
                </c:pt>
                <c:pt idx="3">
                  <c:v>困窮度Ⅰ</c:v>
                </c:pt>
              </c:strCache>
            </c:strRef>
          </c:cat>
          <c:val>
            <c:numRef>
              <c:f>'１生データ'!$R$98:$R$101</c:f>
              <c:numCache>
                <c:formatCode>0.00%</c:formatCode>
                <c:ptCount val="4"/>
                <c:pt idx="0">
                  <c:v>4.6137621935143686E-4</c:v>
                </c:pt>
                <c:pt idx="1">
                  <c:v>2.5032938076416336E-2</c:v>
                </c:pt>
                <c:pt idx="2">
                  <c:v>9.0120160213618156E-2</c:v>
                </c:pt>
                <c:pt idx="3">
                  <c:v>0.13039092055485499</c:v>
                </c:pt>
              </c:numCache>
            </c:numRef>
          </c:val>
          <c:extLst>
            <c:ext xmlns:c16="http://schemas.microsoft.com/office/drawing/2014/chart" uri="{C3380CC4-5D6E-409C-BE32-E72D297353CC}">
              <c16:uniqueId val="{00000000-84D4-4A42-9558-3418557D2171}"/>
            </c:ext>
          </c:extLst>
        </c:ser>
        <c:ser>
          <c:idx val="1"/>
          <c:order val="1"/>
          <c:tx>
            <c:strRef>
              <c:f>'１生データ'!$S$97</c:f>
              <c:strCache>
                <c:ptCount val="1"/>
                <c:pt idx="0">
                  <c:v>現在利用していないが、以前利用したことがある                </c:v>
                </c:pt>
              </c:strCache>
            </c:strRef>
          </c:tx>
          <c:spPr>
            <a:solidFill>
              <a:schemeClr val="accent2"/>
            </a:solidFill>
            <a:ln>
              <a:noFill/>
            </a:ln>
            <a:effectLst/>
          </c:spPr>
          <c:invertIfNegative val="0"/>
          <c:dLbls>
            <c:dLbl>
              <c:idx val="0"/>
              <c:layout>
                <c:manualLayout>
                  <c:x val="6.2936617150070498E-2"/>
                  <c:y val="6.5053560337817534E-2"/>
                </c:manualLayout>
              </c:layout>
              <c:tx>
                <c:rich>
                  <a:bodyPr/>
                  <a:lstStyle/>
                  <a:p>
                    <a:r>
                      <a:rPr lang="en-US" altLang="ja-JP" dirty="0"/>
                      <a:t>0.3%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4D4-4A42-9558-3418557D2171}"/>
                </c:ext>
              </c:extLst>
            </c:dLbl>
            <c:dLbl>
              <c:idx val="1"/>
              <c:layout>
                <c:manualLayout>
                  <c:x val="7.1518883125080104E-2"/>
                  <c:y val="7.5896247254752608E-2"/>
                </c:manualLayout>
              </c:layout>
              <c:tx>
                <c:rich>
                  <a:bodyPr/>
                  <a:lstStyle/>
                  <a:p>
                    <a:r>
                      <a:rPr lang="en-US" altLang="ja-JP" dirty="0"/>
                      <a:t>1.3%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4D4-4A42-9558-3418557D2171}"/>
                </c:ext>
              </c:extLst>
            </c:dLbl>
            <c:dLbl>
              <c:idx val="2"/>
              <c:layout>
                <c:manualLayout>
                  <c:x val="2.8607553250032041E-2"/>
                  <c:y val="7.0474690365968956E-2"/>
                </c:manualLayout>
              </c:layout>
              <c:tx>
                <c:rich>
                  <a:bodyPr/>
                  <a:lstStyle/>
                  <a:p>
                    <a:r>
                      <a:rPr lang="en-US" altLang="ja-JP" dirty="0"/>
                      <a:t>3.1%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4D4-4A42-9558-3418557D2171}"/>
                </c:ext>
              </c:extLst>
            </c:dLbl>
            <c:dLbl>
              <c:idx val="3"/>
              <c:layout>
                <c:manualLayout>
                  <c:x val="2.0025287275022431E-2"/>
                  <c:y val="8.1316950422271883E-2"/>
                </c:manualLayout>
              </c:layout>
              <c:tx>
                <c:rich>
                  <a:bodyPr/>
                  <a:lstStyle/>
                  <a:p>
                    <a:r>
                      <a:rPr lang="en-US" altLang="ja-JP" dirty="0"/>
                      <a:t>4.3%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4D4-4A42-9558-3418557D217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'１生データ'!$Q$98:$Q$101</c:f>
              <c:strCache>
                <c:ptCount val="4"/>
                <c:pt idx="0">
                  <c:v>中央値以上</c:v>
                </c:pt>
                <c:pt idx="1">
                  <c:v>困窮度Ⅲ</c:v>
                </c:pt>
                <c:pt idx="2">
                  <c:v>困窮度Ⅱ</c:v>
                </c:pt>
                <c:pt idx="3">
                  <c:v>困窮度Ⅰ</c:v>
                </c:pt>
              </c:strCache>
            </c:strRef>
          </c:cat>
          <c:val>
            <c:numRef>
              <c:f>'１生データ'!$S$98:$S$101</c:f>
              <c:numCache>
                <c:formatCode>0.00%</c:formatCode>
                <c:ptCount val="4"/>
                <c:pt idx="0">
                  <c:v>2.9659899815449513E-3</c:v>
                </c:pt>
                <c:pt idx="1">
                  <c:v>1.2456581626542101E-2</c:v>
                </c:pt>
                <c:pt idx="2">
                  <c:v>3.1375166889185582E-2</c:v>
                </c:pt>
                <c:pt idx="3">
                  <c:v>4.2875157629255992E-2</c:v>
                </c:pt>
              </c:numCache>
            </c:numRef>
          </c:val>
          <c:extLst>
            <c:ext xmlns:c16="http://schemas.microsoft.com/office/drawing/2014/chart" uri="{C3380CC4-5D6E-409C-BE32-E72D297353CC}">
              <c16:uniqueId val="{00000001-84D4-4A42-9558-3418557D2171}"/>
            </c:ext>
          </c:extLst>
        </c:ser>
        <c:ser>
          <c:idx val="2"/>
          <c:order val="2"/>
          <c:tx>
            <c:strRef>
              <c:f>'１生データ'!$T$97</c:f>
              <c:strCache>
                <c:ptCount val="1"/>
                <c:pt idx="0">
                  <c:v>利用したことがない  </c:v>
                </c:pt>
              </c:strCache>
            </c:strRef>
          </c:tx>
          <c:spPr>
            <a:solidFill>
              <a:schemeClr val="accent3"/>
            </a:solidFill>
            <a:ln>
              <a:noFill/>
            </a:ln>
            <a:effectLst/>
          </c:spPr>
          <c:invertIfNegative val="0"/>
          <c:dLbls>
            <c:dLbl>
              <c:idx val="0"/>
              <c:tx>
                <c:rich>
                  <a:bodyPr/>
                  <a:lstStyle/>
                  <a:p>
                    <a:r>
                      <a:rPr lang="en-US" altLang="ja-JP"/>
                      <a:t>99.7%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80F-4FB7-A245-C46989736537}"/>
                </c:ext>
              </c:extLst>
            </c:dLbl>
            <c:dLbl>
              <c:idx val="1"/>
              <c:tx>
                <c:rich>
                  <a:bodyPr/>
                  <a:lstStyle/>
                  <a:p>
                    <a:r>
                      <a:rPr lang="en-US" altLang="ja-JP"/>
                      <a:t>96.3%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80F-4FB7-A245-C46989736537}"/>
                </c:ext>
              </c:extLst>
            </c:dLbl>
            <c:dLbl>
              <c:idx val="2"/>
              <c:tx>
                <c:rich>
                  <a:bodyPr/>
                  <a:lstStyle/>
                  <a:p>
                    <a:r>
                      <a:rPr lang="en-US" altLang="ja-JP"/>
                      <a:t>87.9%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80F-4FB7-A245-C46989736537}"/>
                </c:ext>
              </c:extLst>
            </c:dLbl>
            <c:dLbl>
              <c:idx val="3"/>
              <c:tx>
                <c:rich>
                  <a:bodyPr/>
                  <a:lstStyle/>
                  <a:p>
                    <a:r>
                      <a:rPr lang="en-US" altLang="ja-JP"/>
                      <a:t>82.7%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80F-4FB7-A245-C4698973653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'１生データ'!$Q$98:$Q$101</c:f>
              <c:strCache>
                <c:ptCount val="4"/>
                <c:pt idx="0">
                  <c:v>中央値以上</c:v>
                </c:pt>
                <c:pt idx="1">
                  <c:v>困窮度Ⅲ</c:v>
                </c:pt>
                <c:pt idx="2">
                  <c:v>困窮度Ⅱ</c:v>
                </c:pt>
                <c:pt idx="3">
                  <c:v>困窮度Ⅰ</c:v>
                </c:pt>
              </c:strCache>
            </c:strRef>
          </c:cat>
          <c:val>
            <c:numRef>
              <c:f>'１生データ'!$T$98:$T$101</c:f>
              <c:numCache>
                <c:formatCode>0.00%</c:formatCode>
                <c:ptCount val="4"/>
                <c:pt idx="0">
                  <c:v>0.99657263379910366</c:v>
                </c:pt>
                <c:pt idx="1">
                  <c:v>0.96251048029704156</c:v>
                </c:pt>
                <c:pt idx="2">
                  <c:v>0.87850467289719625</c:v>
                </c:pt>
                <c:pt idx="3">
                  <c:v>0.82673392181588901</c:v>
                </c:pt>
              </c:numCache>
            </c:numRef>
          </c:val>
          <c:extLst>
            <c:ext xmlns:c16="http://schemas.microsoft.com/office/drawing/2014/chart" uri="{C3380CC4-5D6E-409C-BE32-E72D297353CC}">
              <c16:uniqueId val="{00000002-84D4-4A42-9558-3418557D2171}"/>
            </c:ext>
          </c:extLst>
        </c:ser>
        <c:dLbls>
          <c:dLblPos val="ctr"/>
          <c:showLegendKey val="0"/>
          <c:showVal val="1"/>
          <c:showCatName val="0"/>
          <c:showSerName val="0"/>
          <c:showPercent val="0"/>
          <c:showBubbleSize val="0"/>
        </c:dLbls>
        <c:gapWidth val="150"/>
        <c:overlap val="100"/>
        <c:axId val="1569586143"/>
        <c:axId val="1569604447"/>
      </c:barChart>
      <c:catAx>
        <c:axId val="156958614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569604447"/>
        <c:crosses val="autoZero"/>
        <c:auto val="1"/>
        <c:lblAlgn val="ctr"/>
        <c:lblOffset val="100"/>
        <c:noMultiLvlLbl val="0"/>
      </c:catAx>
      <c:valAx>
        <c:axId val="1569604447"/>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5695861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'１、H28家計・収入・就業 (2)'!$B$113</c:f>
              <c:strCache>
                <c:ptCount val="1"/>
                <c:pt idx="0">
                  <c:v>貯蓄ができている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(2)'!$A$114:$A$119</c:f>
              <c:strCache>
                <c:ptCount val="6"/>
                <c:pt idx="0">
                  <c:v>持ち家（親・きょうだいの名義を含む）</c:v>
                </c:pt>
                <c:pt idx="1">
                  <c:v>府営・市営・町営の住宅</c:v>
                </c:pt>
                <c:pt idx="2">
                  <c:v>ＵＲ賃貸住宅・公社賃貸住宅</c:v>
                </c:pt>
                <c:pt idx="3">
                  <c:v>民間の賃貸住宅</c:v>
                </c:pt>
                <c:pt idx="4">
                  <c:v>官舎・社宅</c:v>
                </c:pt>
                <c:pt idx="5">
                  <c:v>その他</c:v>
                </c:pt>
              </c:strCache>
            </c:strRef>
          </c:cat>
          <c:val>
            <c:numRef>
              <c:f>'１、H28家計・収入・就業 (2)'!$B$114:$B$119</c:f>
              <c:numCache>
                <c:formatCode>0.0%</c:formatCode>
                <c:ptCount val="6"/>
                <c:pt idx="0">
                  <c:v>0.39349663758878656</c:v>
                </c:pt>
                <c:pt idx="1">
                  <c:v>0.1072961373390558</c:v>
                </c:pt>
                <c:pt idx="2">
                  <c:v>0.22996183206106871</c:v>
                </c:pt>
                <c:pt idx="3">
                  <c:v>0.20302076777847702</c:v>
                </c:pt>
                <c:pt idx="4">
                  <c:v>0.58408408408408408</c:v>
                </c:pt>
                <c:pt idx="5">
                  <c:v>0.17812500000000001</c:v>
                </c:pt>
              </c:numCache>
            </c:numRef>
          </c:val>
          <c:extLst>
            <c:ext xmlns:c16="http://schemas.microsoft.com/office/drawing/2014/chart" uri="{C3380CC4-5D6E-409C-BE32-E72D297353CC}">
              <c16:uniqueId val="{00000000-09F5-4880-9D10-5B66844C26C8}"/>
            </c:ext>
          </c:extLst>
        </c:ser>
        <c:ser>
          <c:idx val="1"/>
          <c:order val="1"/>
          <c:tx>
            <c:strRef>
              <c:f>'１、H28家計・収入・就業 (2)'!$C$113</c:f>
              <c:strCache>
                <c:ptCount val="1"/>
                <c:pt idx="0">
                  <c:v>赤字である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(2)'!$A$114:$A$119</c:f>
              <c:strCache>
                <c:ptCount val="6"/>
                <c:pt idx="0">
                  <c:v>持ち家（親・きょうだいの名義を含む）</c:v>
                </c:pt>
                <c:pt idx="1">
                  <c:v>府営・市営・町営の住宅</c:v>
                </c:pt>
                <c:pt idx="2">
                  <c:v>ＵＲ賃貸住宅・公社賃貸住宅</c:v>
                </c:pt>
                <c:pt idx="3">
                  <c:v>民間の賃貸住宅</c:v>
                </c:pt>
                <c:pt idx="4">
                  <c:v>官舎・社宅</c:v>
                </c:pt>
                <c:pt idx="5">
                  <c:v>その他</c:v>
                </c:pt>
              </c:strCache>
            </c:strRef>
          </c:cat>
          <c:val>
            <c:numRef>
              <c:f>'１、H28家計・収入・就業 (2)'!$C$114:$C$119</c:f>
              <c:numCache>
                <c:formatCode>0.0%</c:formatCode>
                <c:ptCount val="6"/>
                <c:pt idx="0">
                  <c:v>0.32141410322197317</c:v>
                </c:pt>
                <c:pt idx="1">
                  <c:v>0.37725321888412017</c:v>
                </c:pt>
                <c:pt idx="2">
                  <c:v>0.3330152671755725</c:v>
                </c:pt>
                <c:pt idx="3">
                  <c:v>0.34776589049716805</c:v>
                </c:pt>
                <c:pt idx="4">
                  <c:v>0.22222222222222221</c:v>
                </c:pt>
                <c:pt idx="5">
                  <c:v>0.28437499999999999</c:v>
                </c:pt>
              </c:numCache>
            </c:numRef>
          </c:val>
          <c:extLst>
            <c:ext xmlns:c16="http://schemas.microsoft.com/office/drawing/2014/chart" uri="{C3380CC4-5D6E-409C-BE32-E72D297353CC}">
              <c16:uniqueId val="{00000001-09F5-4880-9D10-5B66844C26C8}"/>
            </c:ext>
          </c:extLst>
        </c:ser>
        <c:ser>
          <c:idx val="2"/>
          <c:order val="2"/>
          <c:tx>
            <c:strRef>
              <c:f>'１、H28家計・収入・就業 (2)'!$D$113</c:f>
              <c:strCache>
                <c:ptCount val="1"/>
                <c:pt idx="0">
                  <c:v>赤字でもなく黒字でもない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(2)'!$A$114:$A$119</c:f>
              <c:strCache>
                <c:ptCount val="6"/>
                <c:pt idx="0">
                  <c:v>持ち家（親・きょうだいの名義を含む）</c:v>
                </c:pt>
                <c:pt idx="1">
                  <c:v>府営・市営・町営の住宅</c:v>
                </c:pt>
                <c:pt idx="2">
                  <c:v>ＵＲ賃貸住宅・公社賃貸住宅</c:v>
                </c:pt>
                <c:pt idx="3">
                  <c:v>民間の賃貸住宅</c:v>
                </c:pt>
                <c:pt idx="4">
                  <c:v>官舎・社宅</c:v>
                </c:pt>
                <c:pt idx="5">
                  <c:v>その他</c:v>
                </c:pt>
              </c:strCache>
            </c:strRef>
          </c:cat>
          <c:val>
            <c:numRef>
              <c:f>'１、H28家計・収入・就業 (2)'!$D$114:$D$119</c:f>
              <c:numCache>
                <c:formatCode>0.0%</c:formatCode>
                <c:ptCount val="6"/>
                <c:pt idx="0">
                  <c:v>0.22597023793448023</c:v>
                </c:pt>
                <c:pt idx="1">
                  <c:v>0.42832618025751074</c:v>
                </c:pt>
                <c:pt idx="2">
                  <c:v>0.36450381679389315</c:v>
                </c:pt>
                <c:pt idx="3">
                  <c:v>0.36865953429830084</c:v>
                </c:pt>
                <c:pt idx="4">
                  <c:v>0.14414414414414414</c:v>
                </c:pt>
                <c:pt idx="5">
                  <c:v>0.35312500000000002</c:v>
                </c:pt>
              </c:numCache>
            </c:numRef>
          </c:val>
          <c:extLst>
            <c:ext xmlns:c16="http://schemas.microsoft.com/office/drawing/2014/chart" uri="{C3380CC4-5D6E-409C-BE32-E72D297353CC}">
              <c16:uniqueId val="{00000002-09F5-4880-9D10-5B66844C26C8}"/>
            </c:ext>
          </c:extLst>
        </c:ser>
        <c:ser>
          <c:idx val="3"/>
          <c:order val="3"/>
          <c:tx>
            <c:strRef>
              <c:f>'１、H28家計・収入・就業 (2)'!$E$113</c:f>
              <c:strCache>
                <c:ptCount val="1"/>
                <c:pt idx="0">
                  <c:v>わからない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(2)'!$A$114:$A$119</c:f>
              <c:strCache>
                <c:ptCount val="6"/>
                <c:pt idx="0">
                  <c:v>持ち家（親・きょうだいの名義を含む）</c:v>
                </c:pt>
                <c:pt idx="1">
                  <c:v>府営・市営・町営の住宅</c:v>
                </c:pt>
                <c:pt idx="2">
                  <c:v>ＵＲ賃貸住宅・公社賃貸住宅</c:v>
                </c:pt>
                <c:pt idx="3">
                  <c:v>民間の賃貸住宅</c:v>
                </c:pt>
                <c:pt idx="4">
                  <c:v>官舎・社宅</c:v>
                </c:pt>
                <c:pt idx="5">
                  <c:v>その他</c:v>
                </c:pt>
              </c:strCache>
            </c:strRef>
          </c:cat>
          <c:val>
            <c:numRef>
              <c:f>'１、H28家計・収入・就業 (2)'!$E$114:$E$119</c:f>
              <c:numCache>
                <c:formatCode>0.0%</c:formatCode>
                <c:ptCount val="6"/>
                <c:pt idx="0">
                  <c:v>5.0233613309206795E-2</c:v>
                </c:pt>
                <c:pt idx="1">
                  <c:v>7.5536480686695273E-2</c:v>
                </c:pt>
                <c:pt idx="2">
                  <c:v>6.2977099236641215E-2</c:v>
                </c:pt>
                <c:pt idx="3">
                  <c:v>7.350534927627439E-2</c:v>
                </c:pt>
                <c:pt idx="4">
                  <c:v>4.3543543543543541E-2</c:v>
                </c:pt>
                <c:pt idx="5">
                  <c:v>0.17499999999999999</c:v>
                </c:pt>
              </c:numCache>
            </c:numRef>
          </c:val>
          <c:extLst>
            <c:ext xmlns:c16="http://schemas.microsoft.com/office/drawing/2014/chart" uri="{C3380CC4-5D6E-409C-BE32-E72D297353CC}">
              <c16:uniqueId val="{00000003-09F5-4880-9D10-5B66844C26C8}"/>
            </c:ext>
          </c:extLst>
        </c:ser>
        <c:ser>
          <c:idx val="4"/>
          <c:order val="4"/>
          <c:tx>
            <c:strRef>
              <c:f>'１、H28家計・収入・就業 (2)'!$F$113</c:f>
              <c:strCache>
                <c:ptCount val="1"/>
                <c:pt idx="0">
                  <c:v>  無回答            </c:v>
                </c:pt>
              </c:strCache>
            </c:strRef>
          </c:tx>
          <c:spPr>
            <a:solidFill>
              <a:schemeClr val="accent5"/>
            </a:solidFill>
            <a:ln>
              <a:noFill/>
            </a:ln>
            <a:effectLst/>
          </c:spPr>
          <c:invertIfNegative val="0"/>
          <c:dLbls>
            <c:dLbl>
              <c:idx val="0"/>
              <c:layout>
                <c:manualLayout>
                  <c:x val="1.9849177509475142E-2"/>
                  <c:y val="3.268275563238721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B80-449B-B1A0-856D1D3C2CF0}"/>
                </c:ext>
              </c:extLst>
            </c:dLbl>
            <c:dLbl>
              <c:idx val="1"/>
              <c:layout>
                <c:manualLayout>
                  <c:x val="1.4177983935339358E-2"/>
                  <c:y val="3.676810008643559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80-449B-B1A0-856D1D3C2CF0}"/>
                </c:ext>
              </c:extLst>
            </c:dLbl>
            <c:dLbl>
              <c:idx val="2"/>
              <c:layout>
                <c:manualLayout>
                  <c:x val="1.4177983935339254E-2"/>
                  <c:y val="2.85974111783387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B80-449B-B1A0-856D1D3C2CF0}"/>
                </c:ext>
              </c:extLst>
            </c:dLbl>
            <c:dLbl>
              <c:idx val="3"/>
              <c:layout>
                <c:manualLayout>
                  <c:x val="1.4177983935339358E-2"/>
                  <c:y val="2.859741117833879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80-449B-B1A0-856D1D3C2CF0}"/>
                </c:ext>
              </c:extLst>
            </c:dLbl>
            <c:dLbl>
              <c:idx val="4"/>
              <c:layout>
                <c:manualLayout>
                  <c:x val="1.1342387148271465E-2"/>
                  <c:y val="3.676810008643566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B80-449B-B1A0-856D1D3C2CF0}"/>
                </c:ext>
              </c:extLst>
            </c:dLbl>
            <c:dLbl>
              <c:idx val="5"/>
              <c:layout>
                <c:manualLayout>
                  <c:x val="1.1342387148271569E-2"/>
                  <c:y val="2.85974111783388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B80-449B-B1A0-856D1D3C2CF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(2)'!$A$114:$A$119</c:f>
              <c:strCache>
                <c:ptCount val="6"/>
                <c:pt idx="0">
                  <c:v>持ち家（親・きょうだいの名義を含む）</c:v>
                </c:pt>
                <c:pt idx="1">
                  <c:v>府営・市営・町営の住宅</c:v>
                </c:pt>
                <c:pt idx="2">
                  <c:v>ＵＲ賃貸住宅・公社賃貸住宅</c:v>
                </c:pt>
                <c:pt idx="3">
                  <c:v>民間の賃貸住宅</c:v>
                </c:pt>
                <c:pt idx="4">
                  <c:v>官舎・社宅</c:v>
                </c:pt>
                <c:pt idx="5">
                  <c:v>その他</c:v>
                </c:pt>
              </c:strCache>
            </c:strRef>
          </c:cat>
          <c:val>
            <c:numRef>
              <c:f>'１、H28家計・収入・就業 (2)'!$F$114:$F$119</c:f>
              <c:numCache>
                <c:formatCode>0.0%</c:formatCode>
                <c:ptCount val="6"/>
                <c:pt idx="0">
                  <c:v>8.8854079455532448E-3</c:v>
                </c:pt>
                <c:pt idx="1">
                  <c:v>1.1587982832618025E-2</c:v>
                </c:pt>
                <c:pt idx="2">
                  <c:v>9.5419847328244278E-3</c:v>
                </c:pt>
                <c:pt idx="3">
                  <c:v>7.048458149779736E-3</c:v>
                </c:pt>
                <c:pt idx="4">
                  <c:v>6.006006006006006E-3</c:v>
                </c:pt>
                <c:pt idx="5">
                  <c:v>9.3749999999999997E-3</c:v>
                </c:pt>
              </c:numCache>
            </c:numRef>
          </c:val>
          <c:extLst>
            <c:ext xmlns:c16="http://schemas.microsoft.com/office/drawing/2014/chart" uri="{C3380CC4-5D6E-409C-BE32-E72D297353CC}">
              <c16:uniqueId val="{00000004-09F5-4880-9D10-5B66844C26C8}"/>
            </c:ext>
          </c:extLst>
        </c:ser>
        <c:dLbls>
          <c:dLblPos val="ctr"/>
          <c:showLegendKey val="0"/>
          <c:showVal val="1"/>
          <c:showCatName val="0"/>
          <c:showSerName val="0"/>
          <c:showPercent val="0"/>
          <c:showBubbleSize val="0"/>
        </c:dLbls>
        <c:gapWidth val="150"/>
        <c:overlap val="100"/>
        <c:axId val="571788431"/>
        <c:axId val="571789679"/>
      </c:barChart>
      <c:catAx>
        <c:axId val="57178843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71789679"/>
        <c:crosses val="autoZero"/>
        <c:auto val="1"/>
        <c:lblAlgn val="ctr"/>
        <c:lblOffset val="100"/>
        <c:noMultiLvlLbl val="0"/>
      </c:catAx>
      <c:valAx>
        <c:axId val="571789679"/>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717884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'１、家計・収入・就業'!$B$113</c:f>
              <c:strCache>
                <c:ptCount val="1"/>
                <c:pt idx="0">
                  <c:v>貯蓄ができている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'１、家計・収入・就業'!$A$114:$A$119</c:f>
              <c:strCache>
                <c:ptCount val="6"/>
                <c:pt idx="0">
                  <c:v>持ち家（親・きょうだいの名義を含む）</c:v>
                </c:pt>
                <c:pt idx="1">
                  <c:v>府営・市営・町営の住宅</c:v>
                </c:pt>
                <c:pt idx="2">
                  <c:v>ＵＲ賃貸住宅・公社賃貸住宅</c:v>
                </c:pt>
                <c:pt idx="3">
                  <c:v>民間の賃貸住宅</c:v>
                </c:pt>
                <c:pt idx="4">
                  <c:v>官舎・社宅</c:v>
                </c:pt>
                <c:pt idx="5">
                  <c:v>その他</c:v>
                </c:pt>
              </c:strCache>
            </c:strRef>
          </c:cat>
          <c:val>
            <c:numRef>
              <c:f>'１、家計・収入・就業'!$B$114:$B$119</c:f>
              <c:numCache>
                <c:formatCode>0.0%</c:formatCode>
                <c:ptCount val="6"/>
                <c:pt idx="0">
                  <c:v>0.47864812103465104</c:v>
                </c:pt>
                <c:pt idx="1">
                  <c:v>0.13753799392097266</c:v>
                </c:pt>
                <c:pt idx="2">
                  <c:v>0.30984042553191488</c:v>
                </c:pt>
                <c:pt idx="3">
                  <c:v>0.29477503628447027</c:v>
                </c:pt>
                <c:pt idx="4">
                  <c:v>0.5365296803652968</c:v>
                </c:pt>
                <c:pt idx="5">
                  <c:v>0.20622568093385213</c:v>
                </c:pt>
              </c:numCache>
            </c:numRef>
          </c:val>
          <c:extLst>
            <c:ext xmlns:c16="http://schemas.microsoft.com/office/drawing/2014/chart" uri="{C3380CC4-5D6E-409C-BE32-E72D297353CC}">
              <c16:uniqueId val="{00000000-F24D-46BA-A4C7-742032A6C502}"/>
            </c:ext>
          </c:extLst>
        </c:ser>
        <c:ser>
          <c:idx val="1"/>
          <c:order val="1"/>
          <c:tx>
            <c:strRef>
              <c:f>'１、家計・収入・就業'!$C$113</c:f>
              <c:strCache>
                <c:ptCount val="1"/>
                <c:pt idx="0">
                  <c:v>赤字である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'１、家計・収入・就業'!$A$114:$A$119</c:f>
              <c:strCache>
                <c:ptCount val="6"/>
                <c:pt idx="0">
                  <c:v>持ち家（親・きょうだいの名義を含む）</c:v>
                </c:pt>
                <c:pt idx="1">
                  <c:v>府営・市営・町営の住宅</c:v>
                </c:pt>
                <c:pt idx="2">
                  <c:v>ＵＲ賃貸住宅・公社賃貸住宅</c:v>
                </c:pt>
                <c:pt idx="3">
                  <c:v>民間の賃貸住宅</c:v>
                </c:pt>
                <c:pt idx="4">
                  <c:v>官舎・社宅</c:v>
                </c:pt>
                <c:pt idx="5">
                  <c:v>その他</c:v>
                </c:pt>
              </c:strCache>
            </c:strRef>
          </c:cat>
          <c:val>
            <c:numRef>
              <c:f>'１、家計・収入・就業'!$C$114:$C$119</c:f>
              <c:numCache>
                <c:formatCode>0.0%</c:formatCode>
                <c:ptCount val="6"/>
                <c:pt idx="0">
                  <c:v>0.17569546120058566</c:v>
                </c:pt>
                <c:pt idx="1">
                  <c:v>0.39133738601823709</c:v>
                </c:pt>
                <c:pt idx="2">
                  <c:v>0.27925531914893614</c:v>
                </c:pt>
                <c:pt idx="3">
                  <c:v>0.29492017416545718</c:v>
                </c:pt>
                <c:pt idx="4">
                  <c:v>0.12785388127853881</c:v>
                </c:pt>
                <c:pt idx="5">
                  <c:v>0.34241245136186771</c:v>
                </c:pt>
              </c:numCache>
            </c:numRef>
          </c:val>
          <c:extLst>
            <c:ext xmlns:c16="http://schemas.microsoft.com/office/drawing/2014/chart" uri="{C3380CC4-5D6E-409C-BE32-E72D297353CC}">
              <c16:uniqueId val="{00000001-F24D-46BA-A4C7-742032A6C502}"/>
            </c:ext>
          </c:extLst>
        </c:ser>
        <c:ser>
          <c:idx val="2"/>
          <c:order val="2"/>
          <c:tx>
            <c:strRef>
              <c:f>'１、家計・収入・就業'!$D$113</c:f>
              <c:strCache>
                <c:ptCount val="1"/>
                <c:pt idx="0">
                  <c:v>赤字でもなく黒字でもない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'１、家計・収入・就業'!$A$114:$A$119</c:f>
              <c:strCache>
                <c:ptCount val="6"/>
                <c:pt idx="0">
                  <c:v>持ち家（親・きょうだいの名義を含む）</c:v>
                </c:pt>
                <c:pt idx="1">
                  <c:v>府営・市営・町営の住宅</c:v>
                </c:pt>
                <c:pt idx="2">
                  <c:v>ＵＲ賃貸住宅・公社賃貸住宅</c:v>
                </c:pt>
                <c:pt idx="3">
                  <c:v>民間の賃貸住宅</c:v>
                </c:pt>
                <c:pt idx="4">
                  <c:v>官舎・社宅</c:v>
                </c:pt>
                <c:pt idx="5">
                  <c:v>その他</c:v>
                </c:pt>
              </c:strCache>
            </c:strRef>
          </c:cat>
          <c:val>
            <c:numRef>
              <c:f>'１、家計・収入・就業'!$D$114:$D$119</c:f>
              <c:numCache>
                <c:formatCode>0.0%</c:formatCode>
                <c:ptCount val="6"/>
                <c:pt idx="0">
                  <c:v>0.28358345534407026</c:v>
                </c:pt>
                <c:pt idx="1">
                  <c:v>0.38297872340425532</c:v>
                </c:pt>
                <c:pt idx="2">
                  <c:v>0.32180851063829785</c:v>
                </c:pt>
                <c:pt idx="3">
                  <c:v>0.33497822931785198</c:v>
                </c:pt>
                <c:pt idx="4">
                  <c:v>0.27853881278538811</c:v>
                </c:pt>
                <c:pt idx="5">
                  <c:v>0.2723735408560311</c:v>
                </c:pt>
              </c:numCache>
            </c:numRef>
          </c:val>
          <c:extLst>
            <c:ext xmlns:c16="http://schemas.microsoft.com/office/drawing/2014/chart" uri="{C3380CC4-5D6E-409C-BE32-E72D297353CC}">
              <c16:uniqueId val="{00000002-F24D-46BA-A4C7-742032A6C502}"/>
            </c:ext>
          </c:extLst>
        </c:ser>
        <c:ser>
          <c:idx val="3"/>
          <c:order val="3"/>
          <c:tx>
            <c:strRef>
              <c:f>'１、家計・収入・就業'!$E$113</c:f>
              <c:strCache>
                <c:ptCount val="1"/>
                <c:pt idx="0">
                  <c:v>わからない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'１、家計・収入・就業'!$A$114:$A$119</c:f>
              <c:strCache>
                <c:ptCount val="6"/>
                <c:pt idx="0">
                  <c:v>持ち家（親・きょうだいの名義を含む）</c:v>
                </c:pt>
                <c:pt idx="1">
                  <c:v>府営・市営・町営の住宅</c:v>
                </c:pt>
                <c:pt idx="2">
                  <c:v>ＵＲ賃貸住宅・公社賃貸住宅</c:v>
                </c:pt>
                <c:pt idx="3">
                  <c:v>民間の賃貸住宅</c:v>
                </c:pt>
                <c:pt idx="4">
                  <c:v>官舎・社宅</c:v>
                </c:pt>
                <c:pt idx="5">
                  <c:v>その他</c:v>
                </c:pt>
              </c:strCache>
            </c:strRef>
          </c:cat>
          <c:val>
            <c:numRef>
              <c:f>'１、家計・収入・就業'!$E$114:$E$119</c:f>
              <c:numCache>
                <c:formatCode>0.0%</c:formatCode>
                <c:ptCount val="6"/>
                <c:pt idx="0">
                  <c:v>5.4721815519765737E-2</c:v>
                </c:pt>
                <c:pt idx="1">
                  <c:v>7.598784194528875E-2</c:v>
                </c:pt>
                <c:pt idx="2">
                  <c:v>7.5797872340425537E-2</c:v>
                </c:pt>
                <c:pt idx="3">
                  <c:v>6.5021770682148039E-2</c:v>
                </c:pt>
                <c:pt idx="4">
                  <c:v>5.0228310502283102E-2</c:v>
                </c:pt>
                <c:pt idx="5">
                  <c:v>0.16731517509727625</c:v>
                </c:pt>
              </c:numCache>
            </c:numRef>
          </c:val>
          <c:extLst>
            <c:ext xmlns:c16="http://schemas.microsoft.com/office/drawing/2014/chart" uri="{C3380CC4-5D6E-409C-BE32-E72D297353CC}">
              <c16:uniqueId val="{00000003-F24D-46BA-A4C7-742032A6C502}"/>
            </c:ext>
          </c:extLst>
        </c:ser>
        <c:ser>
          <c:idx val="4"/>
          <c:order val="4"/>
          <c:tx>
            <c:strRef>
              <c:f>'１、家計・収入・就業'!$F$113</c:f>
              <c:strCache>
                <c:ptCount val="1"/>
                <c:pt idx="0">
                  <c:v>  無回答            </c:v>
                </c:pt>
              </c:strCache>
            </c:strRef>
          </c:tx>
          <c:spPr>
            <a:solidFill>
              <a:schemeClr val="accent5"/>
            </a:solidFill>
            <a:ln>
              <a:noFill/>
            </a:ln>
            <a:effectLst/>
          </c:spPr>
          <c:invertIfNegative val="0"/>
          <c:dLbls>
            <c:dLbl>
              <c:idx val="0"/>
              <c:layout>
                <c:manualLayout>
                  <c:x val="2.7587824862929785E-3"/>
                  <c:y val="3.770158876337560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E37-4306-88E5-DDDC395FE550}"/>
                </c:ext>
              </c:extLst>
            </c:dLbl>
            <c:dLbl>
              <c:idx val="1"/>
              <c:layout>
                <c:manualLayout>
                  <c:x val="8.2763474588789347E-3"/>
                  <c:y val="4.189028768732297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E37-4306-88E5-DDDC395FE550}"/>
                </c:ext>
              </c:extLst>
            </c:dLbl>
            <c:dLbl>
              <c:idx val="2"/>
              <c:layout>
                <c:manualLayout>
                  <c:x val="5.5175649725859571E-3"/>
                  <c:y val="3.77012589185906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E37-4306-88E5-DDDC395FE550}"/>
                </c:ext>
              </c:extLst>
            </c:dLbl>
            <c:dLbl>
              <c:idx val="3"/>
              <c:layout>
                <c:manualLayout>
                  <c:x val="1.9311477404050849E-2"/>
                  <c:y val="4.189028768732297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E37-4306-88E5-DDDC395FE550}"/>
                </c:ext>
              </c:extLst>
            </c:dLbl>
            <c:dLbl>
              <c:idx val="4"/>
              <c:layout>
                <c:manualLayout>
                  <c:x val="1.3793912431464892E-2"/>
                  <c:y val="3.770125891859075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E37-4306-88E5-DDDC395FE550}"/>
                </c:ext>
              </c:extLst>
            </c:dLbl>
            <c:dLbl>
              <c:idx val="5"/>
              <c:layout>
                <c:manualLayout>
                  <c:x val="8.2763474588789347E-3"/>
                  <c:y val="3.77012589185906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E37-4306-88E5-DDDC395FE55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'１、家計・収入・就業'!$A$114:$A$119</c:f>
              <c:strCache>
                <c:ptCount val="6"/>
                <c:pt idx="0">
                  <c:v>持ち家（親・きょうだいの名義を含む）</c:v>
                </c:pt>
                <c:pt idx="1">
                  <c:v>府営・市営・町営の住宅</c:v>
                </c:pt>
                <c:pt idx="2">
                  <c:v>ＵＲ賃貸住宅・公社賃貸住宅</c:v>
                </c:pt>
                <c:pt idx="3">
                  <c:v>民間の賃貸住宅</c:v>
                </c:pt>
                <c:pt idx="4">
                  <c:v>官舎・社宅</c:v>
                </c:pt>
                <c:pt idx="5">
                  <c:v>その他</c:v>
                </c:pt>
              </c:strCache>
            </c:strRef>
          </c:cat>
          <c:val>
            <c:numRef>
              <c:f>'１、家計・収入・就業'!$F$114:$F$119</c:f>
              <c:numCache>
                <c:formatCode>0.0%</c:formatCode>
                <c:ptCount val="6"/>
                <c:pt idx="0">
                  <c:v>7.3511469009272818E-3</c:v>
                </c:pt>
                <c:pt idx="1">
                  <c:v>1.2158054711246201E-2</c:v>
                </c:pt>
                <c:pt idx="2">
                  <c:v>1.3297872340425532E-2</c:v>
                </c:pt>
                <c:pt idx="3">
                  <c:v>1.0304789550072569E-2</c:v>
                </c:pt>
                <c:pt idx="4">
                  <c:v>6.8493150684931503E-3</c:v>
                </c:pt>
                <c:pt idx="5">
                  <c:v>1.1673151750972763E-2</c:v>
                </c:pt>
              </c:numCache>
            </c:numRef>
          </c:val>
          <c:extLst>
            <c:ext xmlns:c16="http://schemas.microsoft.com/office/drawing/2014/chart" uri="{C3380CC4-5D6E-409C-BE32-E72D297353CC}">
              <c16:uniqueId val="{00000004-F24D-46BA-A4C7-742032A6C502}"/>
            </c:ext>
          </c:extLst>
        </c:ser>
        <c:dLbls>
          <c:dLblPos val="ctr"/>
          <c:showLegendKey val="0"/>
          <c:showVal val="1"/>
          <c:showCatName val="0"/>
          <c:showSerName val="0"/>
          <c:showPercent val="0"/>
          <c:showBubbleSize val="0"/>
        </c:dLbls>
        <c:gapWidth val="150"/>
        <c:overlap val="100"/>
        <c:axId val="571788431"/>
        <c:axId val="571789679"/>
      </c:barChart>
      <c:catAx>
        <c:axId val="57178843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71789679"/>
        <c:crosses val="autoZero"/>
        <c:auto val="1"/>
        <c:lblAlgn val="ctr"/>
        <c:lblOffset val="100"/>
        <c:noMultiLvlLbl val="0"/>
      </c:catAx>
      <c:valAx>
        <c:axId val="571789679"/>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717884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04103393897357"/>
          <c:y val="0.16261828876589332"/>
          <c:w val="0.8071483596122454"/>
          <c:h val="0.57998542549533172"/>
        </c:manualLayout>
      </c:layout>
      <c:barChart>
        <c:barDir val="bar"/>
        <c:grouping val="percentStacked"/>
        <c:varyColors val="0"/>
        <c:ser>
          <c:idx val="0"/>
          <c:order val="0"/>
          <c:tx>
            <c:strRef>
              <c:f>'２、食事'!$B$20</c:f>
              <c:strCache>
                <c:ptCount val="1"/>
                <c:pt idx="0">
                  <c:v>毎日またはほとんど毎日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'２、食事'!$A$21:$A$24</c:f>
              <c:strCache>
                <c:ptCount val="4"/>
                <c:pt idx="0">
                  <c:v>中央値以上</c:v>
                </c:pt>
                <c:pt idx="1">
                  <c:v>困窮度Ⅲ</c:v>
                </c:pt>
                <c:pt idx="2">
                  <c:v>困窮度Ⅱ</c:v>
                </c:pt>
                <c:pt idx="3">
                  <c:v>困窮度Ⅰ</c:v>
                </c:pt>
              </c:strCache>
            </c:strRef>
          </c:cat>
          <c:val>
            <c:numRef>
              <c:f>'２、食事'!$B$21:$B$24</c:f>
              <c:numCache>
                <c:formatCode>0.0</c:formatCode>
                <c:ptCount val="4"/>
                <c:pt idx="0">
                  <c:v>90.2</c:v>
                </c:pt>
                <c:pt idx="1">
                  <c:v>86.5</c:v>
                </c:pt>
                <c:pt idx="2">
                  <c:v>82.7</c:v>
                </c:pt>
                <c:pt idx="3">
                  <c:v>79.2</c:v>
                </c:pt>
              </c:numCache>
            </c:numRef>
          </c:val>
          <c:extLst>
            <c:ext xmlns:c16="http://schemas.microsoft.com/office/drawing/2014/chart" uri="{C3380CC4-5D6E-409C-BE32-E72D297353CC}">
              <c16:uniqueId val="{00000000-BCB3-45EF-8CA7-EE6A7FF3ABC1}"/>
            </c:ext>
          </c:extLst>
        </c:ser>
        <c:ser>
          <c:idx val="1"/>
          <c:order val="1"/>
          <c:tx>
            <c:strRef>
              <c:f>'２、食事'!$C$20</c:f>
              <c:strCache>
                <c:ptCount val="1"/>
                <c:pt idx="0">
                  <c:v>週に４～５回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'２、食事'!$A$21:$A$24</c:f>
              <c:strCache>
                <c:ptCount val="4"/>
                <c:pt idx="0">
                  <c:v>中央値以上</c:v>
                </c:pt>
                <c:pt idx="1">
                  <c:v>困窮度Ⅲ</c:v>
                </c:pt>
                <c:pt idx="2">
                  <c:v>困窮度Ⅱ</c:v>
                </c:pt>
                <c:pt idx="3">
                  <c:v>困窮度Ⅰ</c:v>
                </c:pt>
              </c:strCache>
            </c:strRef>
          </c:cat>
          <c:val>
            <c:numRef>
              <c:f>'２、食事'!$C$21:$C$24</c:f>
              <c:numCache>
                <c:formatCode>0.0</c:formatCode>
                <c:ptCount val="4"/>
                <c:pt idx="0">
                  <c:v>4</c:v>
                </c:pt>
                <c:pt idx="1">
                  <c:v>4.5999999999999996</c:v>
                </c:pt>
                <c:pt idx="2">
                  <c:v>4.9000000000000004</c:v>
                </c:pt>
                <c:pt idx="3">
                  <c:v>6.5</c:v>
                </c:pt>
              </c:numCache>
            </c:numRef>
          </c:val>
          <c:extLst>
            <c:ext xmlns:c16="http://schemas.microsoft.com/office/drawing/2014/chart" uri="{C3380CC4-5D6E-409C-BE32-E72D297353CC}">
              <c16:uniqueId val="{00000001-BCB3-45EF-8CA7-EE6A7FF3ABC1}"/>
            </c:ext>
          </c:extLst>
        </c:ser>
        <c:ser>
          <c:idx val="2"/>
          <c:order val="2"/>
          <c:tx>
            <c:strRef>
              <c:f>'２、食事'!$D$20</c:f>
              <c:strCache>
                <c:ptCount val="1"/>
                <c:pt idx="0">
                  <c:v>週に２～３回        </c:v>
                </c:pt>
              </c:strCache>
            </c:strRef>
          </c:tx>
          <c:spPr>
            <a:solidFill>
              <a:schemeClr val="accent3"/>
            </a:solidFill>
            <a:ln>
              <a:noFill/>
            </a:ln>
            <a:effectLst/>
          </c:spPr>
          <c:invertIfNegative val="0"/>
          <c:dLbls>
            <c:dLbl>
              <c:idx val="0"/>
              <c:layout>
                <c:manualLayout>
                  <c:x val="2.7928605687451633E-3"/>
                  <c:y val="-5.683161834487460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A84-437C-B125-56FB0CB9482E}"/>
                </c:ext>
              </c:extLst>
            </c:dLbl>
            <c:dLbl>
              <c:idx val="1"/>
              <c:layout>
                <c:manualLayout>
                  <c:x val="1.1171442274980653E-2"/>
                  <c:y val="-4.808829244566311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A84-437C-B125-56FB0CB9482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'２、食事'!$A$21:$A$24</c:f>
              <c:strCache>
                <c:ptCount val="4"/>
                <c:pt idx="0">
                  <c:v>中央値以上</c:v>
                </c:pt>
                <c:pt idx="1">
                  <c:v>困窮度Ⅲ</c:v>
                </c:pt>
                <c:pt idx="2">
                  <c:v>困窮度Ⅱ</c:v>
                </c:pt>
                <c:pt idx="3">
                  <c:v>困窮度Ⅰ</c:v>
                </c:pt>
              </c:strCache>
            </c:strRef>
          </c:cat>
          <c:val>
            <c:numRef>
              <c:f>'２、食事'!$D$21:$D$24</c:f>
              <c:numCache>
                <c:formatCode>0.0</c:formatCode>
                <c:ptCount val="4"/>
                <c:pt idx="0">
                  <c:v>2.2999999999999998</c:v>
                </c:pt>
                <c:pt idx="1">
                  <c:v>3.6</c:v>
                </c:pt>
                <c:pt idx="2">
                  <c:v>5.2</c:v>
                </c:pt>
                <c:pt idx="3">
                  <c:v>5.7</c:v>
                </c:pt>
              </c:numCache>
            </c:numRef>
          </c:val>
          <c:extLst>
            <c:ext xmlns:c16="http://schemas.microsoft.com/office/drawing/2014/chart" uri="{C3380CC4-5D6E-409C-BE32-E72D297353CC}">
              <c16:uniqueId val="{00000002-BCB3-45EF-8CA7-EE6A7FF3ABC1}"/>
            </c:ext>
          </c:extLst>
        </c:ser>
        <c:ser>
          <c:idx val="3"/>
          <c:order val="3"/>
          <c:tx>
            <c:strRef>
              <c:f>'２、食事'!$E$20</c:f>
              <c:strCache>
                <c:ptCount val="1"/>
                <c:pt idx="0">
                  <c:v>週に１回程度        </c:v>
                </c:pt>
              </c:strCache>
            </c:strRef>
          </c:tx>
          <c:spPr>
            <a:solidFill>
              <a:schemeClr val="accent4"/>
            </a:solidFill>
            <a:ln>
              <a:noFill/>
            </a:ln>
            <a:effectLst/>
          </c:spPr>
          <c:invertIfNegative val="0"/>
          <c:dLbls>
            <c:dLbl>
              <c:idx val="0"/>
              <c:layout>
                <c:manualLayout>
                  <c:x val="0"/>
                  <c:y val="6.994660719369187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A84-437C-B125-56FB0CB9482E}"/>
                </c:ext>
              </c:extLst>
            </c:dLbl>
            <c:dLbl>
              <c:idx val="1"/>
              <c:layout>
                <c:manualLayout>
                  <c:x val="-5.5857211374904289E-3"/>
                  <c:y val="6.55749442440861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A84-437C-B125-56FB0CB9482E}"/>
                </c:ext>
              </c:extLst>
            </c:dLbl>
            <c:dLbl>
              <c:idx val="2"/>
              <c:layout>
                <c:manualLayout>
                  <c:x val="-8.3785817062355921E-3"/>
                  <c:y val="6.120362551990948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A84-437C-B125-56FB0CB9482E}"/>
                </c:ext>
              </c:extLst>
            </c:dLbl>
            <c:dLbl>
              <c:idx val="3"/>
              <c:layout>
                <c:manualLayout>
                  <c:x val="0"/>
                  <c:y val="5.683161834487463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A84-437C-B125-56FB0CB9482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'２、食事'!$A$21:$A$24</c:f>
              <c:strCache>
                <c:ptCount val="4"/>
                <c:pt idx="0">
                  <c:v>中央値以上</c:v>
                </c:pt>
                <c:pt idx="1">
                  <c:v>困窮度Ⅲ</c:v>
                </c:pt>
                <c:pt idx="2">
                  <c:v>困窮度Ⅱ</c:v>
                </c:pt>
                <c:pt idx="3">
                  <c:v>困窮度Ⅰ</c:v>
                </c:pt>
              </c:strCache>
            </c:strRef>
          </c:cat>
          <c:val>
            <c:numRef>
              <c:f>'２、食事'!$E$21:$E$24</c:f>
              <c:numCache>
                <c:formatCode>0.0</c:formatCode>
                <c:ptCount val="4"/>
                <c:pt idx="0">
                  <c:v>1</c:v>
                </c:pt>
                <c:pt idx="1">
                  <c:v>1.4</c:v>
                </c:pt>
                <c:pt idx="2">
                  <c:v>2.2000000000000002</c:v>
                </c:pt>
                <c:pt idx="3">
                  <c:v>2.7</c:v>
                </c:pt>
              </c:numCache>
            </c:numRef>
          </c:val>
          <c:extLst>
            <c:ext xmlns:c16="http://schemas.microsoft.com/office/drawing/2014/chart" uri="{C3380CC4-5D6E-409C-BE32-E72D297353CC}">
              <c16:uniqueId val="{00000003-BCB3-45EF-8CA7-EE6A7FF3ABC1}"/>
            </c:ext>
          </c:extLst>
        </c:ser>
        <c:ser>
          <c:idx val="4"/>
          <c:order val="4"/>
          <c:tx>
            <c:strRef>
              <c:f>'２、食事'!$F$20</c:f>
              <c:strCache>
                <c:ptCount val="1"/>
                <c:pt idx="0">
                  <c:v>食べない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'２、食事'!$A$21:$A$24</c:f>
              <c:strCache>
                <c:ptCount val="4"/>
                <c:pt idx="0">
                  <c:v>中央値以上</c:v>
                </c:pt>
                <c:pt idx="1">
                  <c:v>困窮度Ⅲ</c:v>
                </c:pt>
                <c:pt idx="2">
                  <c:v>困窮度Ⅱ</c:v>
                </c:pt>
                <c:pt idx="3">
                  <c:v>困窮度Ⅰ</c:v>
                </c:pt>
              </c:strCache>
            </c:strRef>
          </c:cat>
          <c:val>
            <c:numRef>
              <c:f>'２、食事'!$F$21:$F$24</c:f>
              <c:numCache>
                <c:formatCode>0.0</c:formatCode>
                <c:ptCount val="4"/>
                <c:pt idx="0">
                  <c:v>1.6</c:v>
                </c:pt>
                <c:pt idx="1">
                  <c:v>2.9</c:v>
                </c:pt>
                <c:pt idx="2">
                  <c:v>3.9</c:v>
                </c:pt>
                <c:pt idx="3">
                  <c:v>4.8</c:v>
                </c:pt>
              </c:numCache>
            </c:numRef>
          </c:val>
          <c:extLst>
            <c:ext xmlns:c16="http://schemas.microsoft.com/office/drawing/2014/chart" uri="{C3380CC4-5D6E-409C-BE32-E72D297353CC}">
              <c16:uniqueId val="{00000004-BCB3-45EF-8CA7-EE6A7FF3ABC1}"/>
            </c:ext>
          </c:extLst>
        </c:ser>
        <c:ser>
          <c:idx val="5"/>
          <c:order val="5"/>
          <c:tx>
            <c:strRef>
              <c:f>'２、食事'!$G$20</c:f>
              <c:strCache>
                <c:ptCount val="1"/>
                <c:pt idx="0">
                  <c:v>  無回答            </c:v>
                </c:pt>
              </c:strCache>
            </c:strRef>
          </c:tx>
          <c:spPr>
            <a:solidFill>
              <a:schemeClr val="accent6"/>
            </a:solidFill>
            <a:ln>
              <a:noFill/>
            </a:ln>
            <a:effectLst/>
          </c:spPr>
          <c:invertIfNegative val="0"/>
          <c:dLbls>
            <c:dLbl>
              <c:idx val="0"/>
              <c:layout>
                <c:manualLayout>
                  <c:x val="3.0721466256196796E-2"/>
                  <c:y val="-2.622963347220534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84-437C-B125-56FB0CB9482E}"/>
                </c:ext>
              </c:extLst>
            </c:dLbl>
            <c:dLbl>
              <c:idx val="1"/>
              <c:layout>
                <c:manualLayout>
                  <c:x val="2.7928605687451633E-2"/>
                  <c:y val="4.007311411001885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84-437C-B125-56FB0CB9482E}"/>
                </c:ext>
              </c:extLst>
            </c:dLbl>
            <c:dLbl>
              <c:idx val="2"/>
              <c:layout>
                <c:manualLayout>
                  <c:x val="3.072146625619679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A84-437C-B125-56FB0CB9482E}"/>
                </c:ext>
              </c:extLst>
            </c:dLbl>
            <c:dLbl>
              <c:idx val="3"/>
              <c:layout>
                <c:manualLayout>
                  <c:x val="2.7928605687451633E-2"/>
                  <c:y val="-8.014622822003771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84-437C-B125-56FB0CB9482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'２、食事'!$A$21:$A$24</c:f>
              <c:strCache>
                <c:ptCount val="4"/>
                <c:pt idx="0">
                  <c:v>中央値以上</c:v>
                </c:pt>
                <c:pt idx="1">
                  <c:v>困窮度Ⅲ</c:v>
                </c:pt>
                <c:pt idx="2">
                  <c:v>困窮度Ⅱ</c:v>
                </c:pt>
                <c:pt idx="3">
                  <c:v>困窮度Ⅰ</c:v>
                </c:pt>
              </c:strCache>
            </c:strRef>
          </c:cat>
          <c:val>
            <c:numRef>
              <c:f>'２、食事'!$G$21:$G$24</c:f>
              <c:numCache>
                <c:formatCode>0.0</c:formatCode>
                <c:ptCount val="4"/>
                <c:pt idx="0">
                  <c:v>0.8</c:v>
                </c:pt>
                <c:pt idx="1">
                  <c:v>1.1000000000000001</c:v>
                </c:pt>
                <c:pt idx="2">
                  <c:v>1.2</c:v>
                </c:pt>
                <c:pt idx="3">
                  <c:v>1</c:v>
                </c:pt>
              </c:numCache>
            </c:numRef>
          </c:val>
          <c:extLst>
            <c:ext xmlns:c16="http://schemas.microsoft.com/office/drawing/2014/chart" uri="{C3380CC4-5D6E-409C-BE32-E72D297353CC}">
              <c16:uniqueId val="{00000005-BCB3-45EF-8CA7-EE6A7FF3ABC1}"/>
            </c:ext>
          </c:extLst>
        </c:ser>
        <c:dLbls>
          <c:dLblPos val="ctr"/>
          <c:showLegendKey val="0"/>
          <c:showVal val="1"/>
          <c:showCatName val="0"/>
          <c:showSerName val="0"/>
          <c:showPercent val="0"/>
          <c:showBubbleSize val="0"/>
        </c:dLbls>
        <c:gapWidth val="150"/>
        <c:overlap val="100"/>
        <c:axId val="515917967"/>
        <c:axId val="515920047"/>
      </c:barChart>
      <c:catAx>
        <c:axId val="515917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15920047"/>
        <c:crosses val="autoZero"/>
        <c:auto val="1"/>
        <c:lblAlgn val="ctr"/>
        <c:lblOffset val="100"/>
        <c:noMultiLvlLbl val="0"/>
      </c:catAx>
      <c:valAx>
        <c:axId val="515920047"/>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15917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06473884113016"/>
          <c:y val="0.18995801187007527"/>
          <c:w val="0.80135925109812844"/>
          <c:h val="0.58914910504550644"/>
        </c:manualLayout>
      </c:layout>
      <c:barChart>
        <c:barDir val="bar"/>
        <c:grouping val="percentStacked"/>
        <c:varyColors val="0"/>
        <c:ser>
          <c:idx val="0"/>
          <c:order val="0"/>
          <c:tx>
            <c:strRef>
              <c:f>'２、食事'!$B$2</c:f>
              <c:strCache>
                <c:ptCount val="1"/>
                <c:pt idx="0">
                  <c:v>ほとんど毎日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'２、食事'!$A$3:$A$6</c:f>
              <c:strCache>
                <c:ptCount val="4"/>
                <c:pt idx="0">
                  <c:v>中央値以上</c:v>
                </c:pt>
                <c:pt idx="1">
                  <c:v>困窮度Ⅲ</c:v>
                </c:pt>
                <c:pt idx="2">
                  <c:v>困窮度Ⅱ</c:v>
                </c:pt>
                <c:pt idx="3">
                  <c:v>困窮度Ⅰ</c:v>
                </c:pt>
              </c:strCache>
            </c:strRef>
          </c:cat>
          <c:val>
            <c:numRef>
              <c:f>'２、食事'!$B$3:$B$6</c:f>
              <c:numCache>
                <c:formatCode>0.0</c:formatCode>
                <c:ptCount val="4"/>
                <c:pt idx="0">
                  <c:v>51.3</c:v>
                </c:pt>
                <c:pt idx="1">
                  <c:v>47.5</c:v>
                </c:pt>
                <c:pt idx="2">
                  <c:v>45.6</c:v>
                </c:pt>
                <c:pt idx="3">
                  <c:v>42.8</c:v>
                </c:pt>
              </c:numCache>
            </c:numRef>
          </c:val>
          <c:extLst>
            <c:ext xmlns:c16="http://schemas.microsoft.com/office/drawing/2014/chart" uri="{C3380CC4-5D6E-409C-BE32-E72D297353CC}">
              <c16:uniqueId val="{00000000-79AD-49B1-8C57-E668BE98A5B4}"/>
            </c:ext>
          </c:extLst>
        </c:ser>
        <c:ser>
          <c:idx val="1"/>
          <c:order val="1"/>
          <c:tx>
            <c:strRef>
              <c:f>'２、食事'!$C$2</c:f>
              <c:strCache>
                <c:ptCount val="1"/>
                <c:pt idx="0">
                  <c:v>週に４～５回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'２、食事'!$A$3:$A$6</c:f>
              <c:strCache>
                <c:ptCount val="4"/>
                <c:pt idx="0">
                  <c:v>中央値以上</c:v>
                </c:pt>
                <c:pt idx="1">
                  <c:v>困窮度Ⅲ</c:v>
                </c:pt>
                <c:pt idx="2">
                  <c:v>困窮度Ⅱ</c:v>
                </c:pt>
                <c:pt idx="3">
                  <c:v>困窮度Ⅰ</c:v>
                </c:pt>
              </c:strCache>
            </c:strRef>
          </c:cat>
          <c:val>
            <c:numRef>
              <c:f>'２、食事'!$C$3:$C$6</c:f>
              <c:numCache>
                <c:formatCode>0.0</c:formatCode>
                <c:ptCount val="4"/>
                <c:pt idx="0">
                  <c:v>6.2</c:v>
                </c:pt>
                <c:pt idx="1">
                  <c:v>5.6</c:v>
                </c:pt>
                <c:pt idx="2">
                  <c:v>5.6</c:v>
                </c:pt>
                <c:pt idx="3">
                  <c:v>6.4</c:v>
                </c:pt>
              </c:numCache>
            </c:numRef>
          </c:val>
          <c:extLst>
            <c:ext xmlns:c16="http://schemas.microsoft.com/office/drawing/2014/chart" uri="{C3380CC4-5D6E-409C-BE32-E72D297353CC}">
              <c16:uniqueId val="{00000001-79AD-49B1-8C57-E668BE98A5B4}"/>
            </c:ext>
          </c:extLst>
        </c:ser>
        <c:ser>
          <c:idx val="2"/>
          <c:order val="2"/>
          <c:tx>
            <c:strRef>
              <c:f>'２、食事'!$D$2</c:f>
              <c:strCache>
                <c:ptCount val="1"/>
                <c:pt idx="0">
                  <c:v>週に２～３回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'２、食事'!$A$3:$A$6</c:f>
              <c:strCache>
                <c:ptCount val="4"/>
                <c:pt idx="0">
                  <c:v>中央値以上</c:v>
                </c:pt>
                <c:pt idx="1">
                  <c:v>困窮度Ⅲ</c:v>
                </c:pt>
                <c:pt idx="2">
                  <c:v>困窮度Ⅱ</c:v>
                </c:pt>
                <c:pt idx="3">
                  <c:v>困窮度Ⅰ</c:v>
                </c:pt>
              </c:strCache>
            </c:strRef>
          </c:cat>
          <c:val>
            <c:numRef>
              <c:f>'２、食事'!$D$3:$D$6</c:f>
              <c:numCache>
                <c:formatCode>0.0</c:formatCode>
                <c:ptCount val="4"/>
                <c:pt idx="0">
                  <c:v>9.6</c:v>
                </c:pt>
                <c:pt idx="1">
                  <c:v>9.4</c:v>
                </c:pt>
                <c:pt idx="2">
                  <c:v>7.7</c:v>
                </c:pt>
                <c:pt idx="3">
                  <c:v>8</c:v>
                </c:pt>
              </c:numCache>
            </c:numRef>
          </c:val>
          <c:extLst>
            <c:ext xmlns:c16="http://schemas.microsoft.com/office/drawing/2014/chart" uri="{C3380CC4-5D6E-409C-BE32-E72D297353CC}">
              <c16:uniqueId val="{00000002-79AD-49B1-8C57-E668BE98A5B4}"/>
            </c:ext>
          </c:extLst>
        </c:ser>
        <c:ser>
          <c:idx val="3"/>
          <c:order val="3"/>
          <c:tx>
            <c:strRef>
              <c:f>'２、食事'!$E$2</c:f>
              <c:strCache>
                <c:ptCount val="1"/>
                <c:pt idx="0">
                  <c:v>週に１回程度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'２、食事'!$A$3:$A$6</c:f>
              <c:strCache>
                <c:ptCount val="4"/>
                <c:pt idx="0">
                  <c:v>中央値以上</c:v>
                </c:pt>
                <c:pt idx="1">
                  <c:v>困窮度Ⅲ</c:v>
                </c:pt>
                <c:pt idx="2">
                  <c:v>困窮度Ⅱ</c:v>
                </c:pt>
                <c:pt idx="3">
                  <c:v>困窮度Ⅰ</c:v>
                </c:pt>
              </c:strCache>
            </c:strRef>
          </c:cat>
          <c:val>
            <c:numRef>
              <c:f>'２、食事'!$E$3:$E$6</c:f>
              <c:numCache>
                <c:formatCode>0.0</c:formatCode>
                <c:ptCount val="4"/>
                <c:pt idx="0">
                  <c:v>5</c:v>
                </c:pt>
                <c:pt idx="1">
                  <c:v>5.0999999999999996</c:v>
                </c:pt>
                <c:pt idx="2">
                  <c:v>5</c:v>
                </c:pt>
                <c:pt idx="3">
                  <c:v>4.7</c:v>
                </c:pt>
              </c:numCache>
            </c:numRef>
          </c:val>
          <c:extLst>
            <c:ext xmlns:c16="http://schemas.microsoft.com/office/drawing/2014/chart" uri="{C3380CC4-5D6E-409C-BE32-E72D297353CC}">
              <c16:uniqueId val="{00000003-79AD-49B1-8C57-E668BE98A5B4}"/>
            </c:ext>
          </c:extLst>
        </c:ser>
        <c:ser>
          <c:idx val="4"/>
          <c:order val="4"/>
          <c:tx>
            <c:strRef>
              <c:f>'２、食事'!$F$2</c:f>
              <c:strCache>
                <c:ptCount val="1"/>
                <c:pt idx="0">
                  <c:v>月に１～２回        </c:v>
                </c:pt>
              </c:strCache>
            </c:strRef>
          </c:tx>
          <c:spPr>
            <a:solidFill>
              <a:schemeClr val="accent5"/>
            </a:solidFill>
            <a:ln>
              <a:noFill/>
            </a:ln>
            <a:effectLst/>
          </c:spPr>
          <c:invertIfNegative val="0"/>
          <c:dLbls>
            <c:dLbl>
              <c:idx val="0"/>
              <c:layout>
                <c:manualLayout>
                  <c:x val="-1.0547770566073883E-16"/>
                  <c:y val="5.96753800291876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8F1-4704-97FA-924F43742596}"/>
                </c:ext>
              </c:extLst>
            </c:dLbl>
            <c:dLbl>
              <c:idx val="1"/>
              <c:layout>
                <c:manualLayout>
                  <c:x val="5.7533958626287346E-3"/>
                  <c:y val="6.46483283649533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8F1-4704-97FA-924F43742596}"/>
                </c:ext>
              </c:extLst>
            </c:dLbl>
            <c:dLbl>
              <c:idx val="2"/>
              <c:layout>
                <c:manualLayout>
                  <c:x val="2.8766979313144198E-3"/>
                  <c:y val="5.96753800291876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8F1-4704-97FA-924F43742596}"/>
                </c:ext>
              </c:extLst>
            </c:dLbl>
            <c:dLbl>
              <c:idx val="3"/>
              <c:layout>
                <c:manualLayout>
                  <c:x val="0"/>
                  <c:y val="6.464832836495332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8F1-4704-97FA-924F4374259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'２、食事'!$A$3:$A$6</c:f>
              <c:strCache>
                <c:ptCount val="4"/>
                <c:pt idx="0">
                  <c:v>中央値以上</c:v>
                </c:pt>
                <c:pt idx="1">
                  <c:v>困窮度Ⅲ</c:v>
                </c:pt>
                <c:pt idx="2">
                  <c:v>困窮度Ⅱ</c:v>
                </c:pt>
                <c:pt idx="3">
                  <c:v>困窮度Ⅰ</c:v>
                </c:pt>
              </c:strCache>
            </c:strRef>
          </c:cat>
          <c:val>
            <c:numRef>
              <c:f>'２、食事'!$F$3:$F$6</c:f>
              <c:numCache>
                <c:formatCode>0.0</c:formatCode>
                <c:ptCount val="4"/>
                <c:pt idx="0">
                  <c:v>2.1</c:v>
                </c:pt>
                <c:pt idx="1">
                  <c:v>2.1</c:v>
                </c:pt>
                <c:pt idx="2">
                  <c:v>2.4</c:v>
                </c:pt>
                <c:pt idx="3">
                  <c:v>2.7</c:v>
                </c:pt>
              </c:numCache>
            </c:numRef>
          </c:val>
          <c:extLst>
            <c:ext xmlns:c16="http://schemas.microsoft.com/office/drawing/2014/chart" uri="{C3380CC4-5D6E-409C-BE32-E72D297353CC}">
              <c16:uniqueId val="{00000004-79AD-49B1-8C57-E668BE98A5B4}"/>
            </c:ext>
          </c:extLst>
        </c:ser>
        <c:ser>
          <c:idx val="5"/>
          <c:order val="5"/>
          <c:tx>
            <c:strRef>
              <c:f>'２、食事'!$G$2</c:f>
              <c:strCache>
                <c:ptCount val="1"/>
                <c:pt idx="0">
                  <c:v>ほとんどない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'２、食事'!$A$3:$A$6</c:f>
              <c:strCache>
                <c:ptCount val="4"/>
                <c:pt idx="0">
                  <c:v>中央値以上</c:v>
                </c:pt>
                <c:pt idx="1">
                  <c:v>困窮度Ⅲ</c:v>
                </c:pt>
                <c:pt idx="2">
                  <c:v>困窮度Ⅱ</c:v>
                </c:pt>
                <c:pt idx="3">
                  <c:v>困窮度Ⅰ</c:v>
                </c:pt>
              </c:strCache>
            </c:strRef>
          </c:cat>
          <c:val>
            <c:numRef>
              <c:f>'２、食事'!$G$3:$G$6</c:f>
              <c:numCache>
                <c:formatCode>0.0</c:formatCode>
                <c:ptCount val="4"/>
                <c:pt idx="0">
                  <c:v>14.4</c:v>
                </c:pt>
                <c:pt idx="1">
                  <c:v>16.100000000000001</c:v>
                </c:pt>
                <c:pt idx="2">
                  <c:v>17</c:v>
                </c:pt>
                <c:pt idx="3">
                  <c:v>18</c:v>
                </c:pt>
              </c:numCache>
            </c:numRef>
          </c:val>
          <c:extLst>
            <c:ext xmlns:c16="http://schemas.microsoft.com/office/drawing/2014/chart" uri="{C3380CC4-5D6E-409C-BE32-E72D297353CC}">
              <c16:uniqueId val="{00000005-79AD-49B1-8C57-E668BE98A5B4}"/>
            </c:ext>
          </c:extLst>
        </c:ser>
        <c:ser>
          <c:idx val="6"/>
          <c:order val="6"/>
          <c:tx>
            <c:strRef>
              <c:f>'２、食事'!$H$2</c:f>
              <c:strCache>
                <c:ptCount val="1"/>
                <c:pt idx="0">
                  <c:v>まったくない        </c:v>
                </c:pt>
              </c:strCache>
            </c:strRef>
          </c:tx>
          <c:spPr>
            <a:solidFill>
              <a:schemeClr val="accent1">
                <a:lumMod val="60000"/>
              </a:schemeClr>
            </a:solidFill>
            <a:ln>
              <a:noFill/>
            </a:ln>
            <a:effectLst/>
          </c:spPr>
          <c:invertIfNegative val="0"/>
          <c:dLbls>
            <c:dLbl>
              <c:idx val="0"/>
              <c:layout>
                <c:manualLayout>
                  <c:x val="-2.8766979313145256E-3"/>
                  <c:y val="5.96753800291876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8F1-4704-97FA-924F43742596}"/>
                </c:ext>
              </c:extLst>
            </c:dLbl>
            <c:dLbl>
              <c:idx val="1"/>
              <c:layout>
                <c:manualLayout>
                  <c:x val="5.7533958626288396E-3"/>
                  <c:y val="5.967538002918772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8F1-4704-97FA-924F43742596}"/>
                </c:ext>
              </c:extLst>
            </c:dLbl>
            <c:dLbl>
              <c:idx val="2"/>
              <c:layout>
                <c:manualLayout>
                  <c:x val="0"/>
                  <c:y val="6.464832836495332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8F1-4704-97FA-924F43742596}"/>
                </c:ext>
              </c:extLst>
            </c:dLbl>
            <c:dLbl>
              <c:idx val="3"/>
              <c:layout>
                <c:manualLayout>
                  <c:x val="1.1506791725257679E-2"/>
                  <c:y val="5.470243169342213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8F1-4704-97FA-924F4374259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'２、食事'!$A$3:$A$6</c:f>
              <c:strCache>
                <c:ptCount val="4"/>
                <c:pt idx="0">
                  <c:v>中央値以上</c:v>
                </c:pt>
                <c:pt idx="1">
                  <c:v>困窮度Ⅲ</c:v>
                </c:pt>
                <c:pt idx="2">
                  <c:v>困窮度Ⅱ</c:v>
                </c:pt>
                <c:pt idx="3">
                  <c:v>困窮度Ⅰ</c:v>
                </c:pt>
              </c:strCache>
            </c:strRef>
          </c:cat>
          <c:val>
            <c:numRef>
              <c:f>'２、食事'!$H$3:$H$6</c:f>
              <c:numCache>
                <c:formatCode>0.0</c:formatCode>
                <c:ptCount val="4"/>
                <c:pt idx="0">
                  <c:v>9.9</c:v>
                </c:pt>
                <c:pt idx="1">
                  <c:v>12.9</c:v>
                </c:pt>
                <c:pt idx="2">
                  <c:v>15.4</c:v>
                </c:pt>
                <c:pt idx="3">
                  <c:v>16.399999999999999</c:v>
                </c:pt>
              </c:numCache>
            </c:numRef>
          </c:val>
          <c:extLst>
            <c:ext xmlns:c16="http://schemas.microsoft.com/office/drawing/2014/chart" uri="{C3380CC4-5D6E-409C-BE32-E72D297353CC}">
              <c16:uniqueId val="{00000006-79AD-49B1-8C57-E668BE98A5B4}"/>
            </c:ext>
          </c:extLst>
        </c:ser>
        <c:ser>
          <c:idx val="7"/>
          <c:order val="7"/>
          <c:tx>
            <c:strRef>
              <c:f>'２、食事'!$I$2</c:f>
              <c:strCache>
                <c:ptCount val="1"/>
                <c:pt idx="0">
                  <c:v>  無回答            </c:v>
                </c:pt>
              </c:strCache>
            </c:strRef>
          </c:tx>
          <c:spPr>
            <a:solidFill>
              <a:schemeClr val="accent2">
                <a:lumMod val="60000"/>
              </a:schemeClr>
            </a:solidFill>
            <a:ln>
              <a:noFill/>
            </a:ln>
            <a:effectLst/>
          </c:spPr>
          <c:invertIfNegative val="0"/>
          <c:dLbls>
            <c:dLbl>
              <c:idx val="0"/>
              <c:layout>
                <c:manualLayout>
                  <c:x val="2.5890281381829781E-2"/>
                  <c:y val="2.279241657231798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F1-4704-97FA-924F43742596}"/>
                </c:ext>
              </c:extLst>
            </c:dLbl>
            <c:dLbl>
              <c:idx val="1"/>
              <c:layout>
                <c:manualLayout>
                  <c:x val="2.3013583450515358E-2"/>
                  <c:y val="4.558483314463597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8F1-4704-97FA-924F43742596}"/>
                </c:ext>
              </c:extLst>
            </c:dLbl>
            <c:dLbl>
              <c:idx val="2"/>
              <c:layout>
                <c:manualLayout>
                  <c:x val="3.164367724445872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8F1-4704-97FA-924F43742596}"/>
                </c:ext>
              </c:extLst>
            </c:dLbl>
            <c:dLbl>
              <c:idx val="3"/>
              <c:layout>
                <c:manualLayout>
                  <c:x val="3.164367724445872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F1-4704-97FA-924F4374259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'２、食事'!$A$3:$A$6</c:f>
              <c:strCache>
                <c:ptCount val="4"/>
                <c:pt idx="0">
                  <c:v>中央値以上</c:v>
                </c:pt>
                <c:pt idx="1">
                  <c:v>困窮度Ⅲ</c:v>
                </c:pt>
                <c:pt idx="2">
                  <c:v>困窮度Ⅱ</c:v>
                </c:pt>
                <c:pt idx="3">
                  <c:v>困窮度Ⅰ</c:v>
                </c:pt>
              </c:strCache>
            </c:strRef>
          </c:cat>
          <c:val>
            <c:numRef>
              <c:f>'２、食事'!$I$3:$I$6</c:f>
              <c:numCache>
                <c:formatCode>0.0</c:formatCode>
                <c:ptCount val="4"/>
                <c:pt idx="0">
                  <c:v>1.4</c:v>
                </c:pt>
                <c:pt idx="1">
                  <c:v>1.3</c:v>
                </c:pt>
                <c:pt idx="2">
                  <c:v>1.4</c:v>
                </c:pt>
                <c:pt idx="3">
                  <c:v>1.1000000000000001</c:v>
                </c:pt>
              </c:numCache>
            </c:numRef>
          </c:val>
          <c:extLst>
            <c:ext xmlns:c16="http://schemas.microsoft.com/office/drawing/2014/chart" uri="{C3380CC4-5D6E-409C-BE32-E72D297353CC}">
              <c16:uniqueId val="{00000007-79AD-49B1-8C57-E668BE98A5B4}"/>
            </c:ext>
          </c:extLst>
        </c:ser>
        <c:dLbls>
          <c:dLblPos val="ctr"/>
          <c:showLegendKey val="0"/>
          <c:showVal val="1"/>
          <c:showCatName val="0"/>
          <c:showSerName val="0"/>
          <c:showPercent val="0"/>
          <c:showBubbleSize val="0"/>
        </c:dLbls>
        <c:gapWidth val="150"/>
        <c:overlap val="100"/>
        <c:axId val="356664735"/>
        <c:axId val="356665983"/>
      </c:barChart>
      <c:catAx>
        <c:axId val="35666473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356665983"/>
        <c:crosses val="autoZero"/>
        <c:auto val="1"/>
        <c:lblAlgn val="ctr"/>
        <c:lblOffset val="100"/>
        <c:noMultiLvlLbl val="0"/>
      </c:catAx>
      <c:valAx>
        <c:axId val="35666598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56664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42945128359872"/>
          <c:y val="0.13082621756078949"/>
          <c:w val="0.76670192768562151"/>
          <c:h val="0.65054752811727756"/>
        </c:manualLayout>
      </c:layout>
      <c:barChart>
        <c:barDir val="bar"/>
        <c:grouping val="percentStacked"/>
        <c:varyColors val="0"/>
        <c:ser>
          <c:idx val="0"/>
          <c:order val="0"/>
          <c:tx>
            <c:strRef>
              <c:f>'２、H28食事 (2)'!$B$2</c:f>
              <c:strCache>
                <c:ptCount val="1"/>
                <c:pt idx="0">
                  <c:v>ほとんど毎日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'２、H28食事 (2)'!$A$3:$A$6</c:f>
              <c:strCache>
                <c:ptCount val="4"/>
                <c:pt idx="0">
                  <c:v>中央値以上</c:v>
                </c:pt>
                <c:pt idx="1">
                  <c:v>困窮度Ⅲ</c:v>
                </c:pt>
                <c:pt idx="2">
                  <c:v>困窮度Ⅱ</c:v>
                </c:pt>
                <c:pt idx="3">
                  <c:v>困窮度Ⅰ</c:v>
                </c:pt>
              </c:strCache>
            </c:strRef>
          </c:cat>
          <c:val>
            <c:numRef>
              <c:f>'２、H28食事 (2)'!$B$3:$B$6</c:f>
              <c:numCache>
                <c:formatCode>0.0</c:formatCode>
                <c:ptCount val="4"/>
                <c:pt idx="0">
                  <c:v>51.5</c:v>
                </c:pt>
                <c:pt idx="1">
                  <c:v>47.3</c:v>
                </c:pt>
                <c:pt idx="2">
                  <c:v>43</c:v>
                </c:pt>
                <c:pt idx="3">
                  <c:v>42.3</c:v>
                </c:pt>
              </c:numCache>
            </c:numRef>
          </c:val>
          <c:extLst>
            <c:ext xmlns:c16="http://schemas.microsoft.com/office/drawing/2014/chart" uri="{C3380CC4-5D6E-409C-BE32-E72D297353CC}">
              <c16:uniqueId val="{00000000-D609-4DFC-8AB6-F3452B8A9CE5}"/>
            </c:ext>
          </c:extLst>
        </c:ser>
        <c:ser>
          <c:idx val="1"/>
          <c:order val="1"/>
          <c:tx>
            <c:strRef>
              <c:f>'２、H28食事 (2)'!$C$2</c:f>
              <c:strCache>
                <c:ptCount val="1"/>
                <c:pt idx="0">
                  <c:v>週に４～５回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'２、H28食事 (2)'!$A$3:$A$6</c:f>
              <c:strCache>
                <c:ptCount val="4"/>
                <c:pt idx="0">
                  <c:v>中央値以上</c:v>
                </c:pt>
                <c:pt idx="1">
                  <c:v>困窮度Ⅲ</c:v>
                </c:pt>
                <c:pt idx="2">
                  <c:v>困窮度Ⅱ</c:v>
                </c:pt>
                <c:pt idx="3">
                  <c:v>困窮度Ⅰ</c:v>
                </c:pt>
              </c:strCache>
            </c:strRef>
          </c:cat>
          <c:val>
            <c:numRef>
              <c:f>'２、H28食事 (2)'!$C$3:$C$6</c:f>
              <c:numCache>
                <c:formatCode>0.0</c:formatCode>
                <c:ptCount val="4"/>
                <c:pt idx="0">
                  <c:v>6.6</c:v>
                </c:pt>
                <c:pt idx="1">
                  <c:v>6.2</c:v>
                </c:pt>
                <c:pt idx="2">
                  <c:v>6.4</c:v>
                </c:pt>
                <c:pt idx="3">
                  <c:v>6</c:v>
                </c:pt>
              </c:numCache>
            </c:numRef>
          </c:val>
          <c:extLst>
            <c:ext xmlns:c16="http://schemas.microsoft.com/office/drawing/2014/chart" uri="{C3380CC4-5D6E-409C-BE32-E72D297353CC}">
              <c16:uniqueId val="{00000001-D609-4DFC-8AB6-F3452B8A9CE5}"/>
            </c:ext>
          </c:extLst>
        </c:ser>
        <c:ser>
          <c:idx val="2"/>
          <c:order val="2"/>
          <c:tx>
            <c:strRef>
              <c:f>'２、H28食事 (2)'!$D$2</c:f>
              <c:strCache>
                <c:ptCount val="1"/>
                <c:pt idx="0">
                  <c:v>週に２～３回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'２、H28食事 (2)'!$A$3:$A$6</c:f>
              <c:strCache>
                <c:ptCount val="4"/>
                <c:pt idx="0">
                  <c:v>中央値以上</c:v>
                </c:pt>
                <c:pt idx="1">
                  <c:v>困窮度Ⅲ</c:v>
                </c:pt>
                <c:pt idx="2">
                  <c:v>困窮度Ⅱ</c:v>
                </c:pt>
                <c:pt idx="3">
                  <c:v>困窮度Ⅰ</c:v>
                </c:pt>
              </c:strCache>
            </c:strRef>
          </c:cat>
          <c:val>
            <c:numRef>
              <c:f>'２、H28食事 (2)'!$D$3:$D$6</c:f>
              <c:numCache>
                <c:formatCode>0.0</c:formatCode>
                <c:ptCount val="4"/>
                <c:pt idx="0">
                  <c:v>9.8000000000000007</c:v>
                </c:pt>
                <c:pt idx="1">
                  <c:v>9.1</c:v>
                </c:pt>
                <c:pt idx="2">
                  <c:v>9</c:v>
                </c:pt>
                <c:pt idx="3">
                  <c:v>8.4</c:v>
                </c:pt>
              </c:numCache>
            </c:numRef>
          </c:val>
          <c:extLst>
            <c:ext xmlns:c16="http://schemas.microsoft.com/office/drawing/2014/chart" uri="{C3380CC4-5D6E-409C-BE32-E72D297353CC}">
              <c16:uniqueId val="{00000002-D609-4DFC-8AB6-F3452B8A9CE5}"/>
            </c:ext>
          </c:extLst>
        </c:ser>
        <c:ser>
          <c:idx val="3"/>
          <c:order val="3"/>
          <c:tx>
            <c:strRef>
              <c:f>'２、H28食事 (2)'!$E$2</c:f>
              <c:strCache>
                <c:ptCount val="1"/>
                <c:pt idx="0">
                  <c:v>週に１回程度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'２、H28食事 (2)'!$A$3:$A$6</c:f>
              <c:strCache>
                <c:ptCount val="4"/>
                <c:pt idx="0">
                  <c:v>中央値以上</c:v>
                </c:pt>
                <c:pt idx="1">
                  <c:v>困窮度Ⅲ</c:v>
                </c:pt>
                <c:pt idx="2">
                  <c:v>困窮度Ⅱ</c:v>
                </c:pt>
                <c:pt idx="3">
                  <c:v>困窮度Ⅰ</c:v>
                </c:pt>
              </c:strCache>
            </c:strRef>
          </c:cat>
          <c:val>
            <c:numRef>
              <c:f>'２、H28食事 (2)'!$E$3:$E$6</c:f>
              <c:numCache>
                <c:formatCode>0.0</c:formatCode>
                <c:ptCount val="4"/>
                <c:pt idx="0">
                  <c:v>4.9000000000000004</c:v>
                </c:pt>
                <c:pt idx="1">
                  <c:v>4.7</c:v>
                </c:pt>
                <c:pt idx="2">
                  <c:v>5.8</c:v>
                </c:pt>
                <c:pt idx="3">
                  <c:v>4.4000000000000004</c:v>
                </c:pt>
              </c:numCache>
            </c:numRef>
          </c:val>
          <c:extLst>
            <c:ext xmlns:c16="http://schemas.microsoft.com/office/drawing/2014/chart" uri="{C3380CC4-5D6E-409C-BE32-E72D297353CC}">
              <c16:uniqueId val="{00000003-D609-4DFC-8AB6-F3452B8A9CE5}"/>
            </c:ext>
          </c:extLst>
        </c:ser>
        <c:ser>
          <c:idx val="4"/>
          <c:order val="4"/>
          <c:tx>
            <c:strRef>
              <c:f>'２、H28食事 (2)'!$F$2</c:f>
              <c:strCache>
                <c:ptCount val="1"/>
                <c:pt idx="0">
                  <c:v>月に１～２回        </c:v>
                </c:pt>
              </c:strCache>
            </c:strRef>
          </c:tx>
          <c:spPr>
            <a:solidFill>
              <a:schemeClr val="accent5"/>
            </a:solidFill>
            <a:ln>
              <a:noFill/>
            </a:ln>
            <a:effectLst/>
          </c:spPr>
          <c:invertIfNegative val="0"/>
          <c:dLbls>
            <c:dLbl>
              <c:idx val="0"/>
              <c:layout>
                <c:manualLayout>
                  <c:x val="2.0184833130009065E-2"/>
                  <c:y val="5.51856024938481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88-4D10-B3A0-7DCC8AEF1755}"/>
                </c:ext>
              </c:extLst>
            </c:dLbl>
            <c:dLbl>
              <c:idx val="1"/>
              <c:layout>
                <c:manualLayout>
                  <c:x val="1.1534190360005241E-2"/>
                  <c:y val="4.96670856973515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88-4D10-B3A0-7DCC8AEF1755}"/>
                </c:ext>
              </c:extLst>
            </c:dLbl>
            <c:dLbl>
              <c:idx val="2"/>
              <c:layout>
                <c:manualLayout>
                  <c:x val="2.7393702105012442E-2"/>
                  <c:y val="5.5185602493848157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8.1171864658536874E-2"/>
                      <c:h val="0.1192551479722927"/>
                    </c:manualLayout>
                  </c15:layout>
                </c:ext>
                <c:ext xmlns:c16="http://schemas.microsoft.com/office/drawing/2014/chart" uri="{C3380CC4-5D6E-409C-BE32-E72D297353CC}">
                  <c16:uniqueId val="{00000002-5688-4D10-B3A0-7DCC8AEF1755}"/>
                </c:ext>
              </c:extLst>
            </c:dLbl>
            <c:dLbl>
              <c:idx val="3"/>
              <c:layout>
                <c:manualLayout>
                  <c:x val="1.7301285540007861E-2"/>
                  <c:y val="5.518560249384815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88-4D10-B3A0-7DCC8AEF175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'２、H28食事 (2)'!$A$3:$A$6</c:f>
              <c:strCache>
                <c:ptCount val="4"/>
                <c:pt idx="0">
                  <c:v>中央値以上</c:v>
                </c:pt>
                <c:pt idx="1">
                  <c:v>困窮度Ⅲ</c:v>
                </c:pt>
                <c:pt idx="2">
                  <c:v>困窮度Ⅱ</c:v>
                </c:pt>
                <c:pt idx="3">
                  <c:v>困窮度Ⅰ</c:v>
                </c:pt>
              </c:strCache>
            </c:strRef>
          </c:cat>
          <c:val>
            <c:numRef>
              <c:f>'２、H28食事 (2)'!$F$3:$F$6</c:f>
              <c:numCache>
                <c:formatCode>0.0</c:formatCode>
                <c:ptCount val="4"/>
                <c:pt idx="0">
                  <c:v>2.2000000000000002</c:v>
                </c:pt>
                <c:pt idx="1">
                  <c:v>2.4</c:v>
                </c:pt>
                <c:pt idx="2">
                  <c:v>2.4</c:v>
                </c:pt>
                <c:pt idx="3">
                  <c:v>3.1</c:v>
                </c:pt>
              </c:numCache>
            </c:numRef>
          </c:val>
          <c:extLst>
            <c:ext xmlns:c16="http://schemas.microsoft.com/office/drawing/2014/chart" uri="{C3380CC4-5D6E-409C-BE32-E72D297353CC}">
              <c16:uniqueId val="{00000004-D609-4DFC-8AB6-F3452B8A9CE5}"/>
            </c:ext>
          </c:extLst>
        </c:ser>
        <c:ser>
          <c:idx val="5"/>
          <c:order val="5"/>
          <c:tx>
            <c:strRef>
              <c:f>'２、H28食事 (2)'!$G$2</c:f>
              <c:strCache>
                <c:ptCount val="1"/>
                <c:pt idx="0">
                  <c:v>ほとんどない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'２、H28食事 (2)'!$A$3:$A$6</c:f>
              <c:strCache>
                <c:ptCount val="4"/>
                <c:pt idx="0">
                  <c:v>中央値以上</c:v>
                </c:pt>
                <c:pt idx="1">
                  <c:v>困窮度Ⅲ</c:v>
                </c:pt>
                <c:pt idx="2">
                  <c:v>困窮度Ⅱ</c:v>
                </c:pt>
                <c:pt idx="3">
                  <c:v>困窮度Ⅰ</c:v>
                </c:pt>
              </c:strCache>
            </c:strRef>
          </c:cat>
          <c:val>
            <c:numRef>
              <c:f>'２、H28食事 (2)'!$G$3:$G$6</c:f>
              <c:numCache>
                <c:formatCode>0.0</c:formatCode>
                <c:ptCount val="4"/>
                <c:pt idx="0">
                  <c:v>14.3</c:v>
                </c:pt>
                <c:pt idx="1">
                  <c:v>16.8</c:v>
                </c:pt>
                <c:pt idx="2">
                  <c:v>17</c:v>
                </c:pt>
                <c:pt idx="3">
                  <c:v>17.899999999999999</c:v>
                </c:pt>
              </c:numCache>
            </c:numRef>
          </c:val>
          <c:extLst>
            <c:ext xmlns:c16="http://schemas.microsoft.com/office/drawing/2014/chart" uri="{C3380CC4-5D6E-409C-BE32-E72D297353CC}">
              <c16:uniqueId val="{00000005-D609-4DFC-8AB6-F3452B8A9CE5}"/>
            </c:ext>
          </c:extLst>
        </c:ser>
        <c:ser>
          <c:idx val="6"/>
          <c:order val="6"/>
          <c:tx>
            <c:strRef>
              <c:f>'２、H28食事 (2)'!$H$2</c:f>
              <c:strCache>
                <c:ptCount val="1"/>
                <c:pt idx="0">
                  <c:v>まったくない        </c:v>
                </c:pt>
              </c:strCache>
            </c:strRef>
          </c:tx>
          <c:spPr>
            <a:solidFill>
              <a:schemeClr val="accent1">
                <a:lumMod val="60000"/>
              </a:schemeClr>
            </a:solidFill>
            <a:ln>
              <a:noFill/>
            </a:ln>
            <a:effectLst/>
          </c:spPr>
          <c:invertIfNegative val="0"/>
          <c:dLbls>
            <c:dLbl>
              <c:idx val="0"/>
              <c:layout>
                <c:manualLayout>
                  <c:x val="5.7670951800025145E-3"/>
                  <c:y val="6.07036847614631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D4-4B88-8899-907C5B2C0DBF}"/>
                </c:ext>
              </c:extLst>
            </c:dLbl>
            <c:dLbl>
              <c:idx val="1"/>
              <c:layout>
                <c:manualLayout>
                  <c:x val="-1.057288569112708E-16"/>
                  <c:y val="5.51851679649665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D4-4B88-8899-907C5B2C0DBF}"/>
                </c:ext>
              </c:extLst>
            </c:dLbl>
            <c:dLbl>
              <c:idx val="2"/>
              <c:layout>
                <c:manualLayout>
                  <c:x val="-1.057288569112708E-16"/>
                  <c:y val="5.518516796496659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D4-4B88-8899-907C5B2C0DBF}"/>
                </c:ext>
              </c:extLst>
            </c:dLbl>
            <c:dLbl>
              <c:idx val="3"/>
              <c:layout>
                <c:manualLayout>
                  <c:x val="-2.8835475900012043E-3"/>
                  <c:y val="6.622220155795985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D4-4B88-8899-907C5B2C0DB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'２、H28食事 (2)'!$A$3:$A$6</c:f>
              <c:strCache>
                <c:ptCount val="4"/>
                <c:pt idx="0">
                  <c:v>中央値以上</c:v>
                </c:pt>
                <c:pt idx="1">
                  <c:v>困窮度Ⅲ</c:v>
                </c:pt>
                <c:pt idx="2">
                  <c:v>困窮度Ⅱ</c:v>
                </c:pt>
                <c:pt idx="3">
                  <c:v>困窮度Ⅰ</c:v>
                </c:pt>
              </c:strCache>
            </c:strRef>
          </c:cat>
          <c:val>
            <c:numRef>
              <c:f>'２、H28食事 (2)'!$H$3:$H$6</c:f>
              <c:numCache>
                <c:formatCode>0.0</c:formatCode>
                <c:ptCount val="4"/>
                <c:pt idx="0">
                  <c:v>10.1</c:v>
                </c:pt>
                <c:pt idx="1">
                  <c:v>13</c:v>
                </c:pt>
                <c:pt idx="2">
                  <c:v>16.100000000000001</c:v>
                </c:pt>
                <c:pt idx="3">
                  <c:v>17.100000000000001</c:v>
                </c:pt>
              </c:numCache>
            </c:numRef>
          </c:val>
          <c:extLst>
            <c:ext xmlns:c16="http://schemas.microsoft.com/office/drawing/2014/chart" uri="{C3380CC4-5D6E-409C-BE32-E72D297353CC}">
              <c16:uniqueId val="{00000006-D609-4DFC-8AB6-F3452B8A9CE5}"/>
            </c:ext>
          </c:extLst>
        </c:ser>
        <c:ser>
          <c:idx val="7"/>
          <c:order val="7"/>
          <c:tx>
            <c:strRef>
              <c:f>'２、H28食事 (2)'!$I$2</c:f>
              <c:strCache>
                <c:ptCount val="1"/>
                <c:pt idx="0">
                  <c:v>  無回答            </c:v>
                </c:pt>
              </c:strCache>
            </c:strRef>
          </c:tx>
          <c:spPr>
            <a:solidFill>
              <a:schemeClr val="accent2">
                <a:lumMod val="60000"/>
              </a:schemeClr>
            </a:solidFill>
            <a:ln>
              <a:noFill/>
            </a:ln>
            <a:effectLst/>
          </c:spPr>
          <c:invertIfNegative val="0"/>
          <c:dLbls>
            <c:dLbl>
              <c:idx val="0"/>
              <c:layout>
                <c:manualLayout>
                  <c:x val="1.730128554000786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688-4D10-B3A0-7DCC8AEF1755}"/>
                </c:ext>
              </c:extLst>
            </c:dLbl>
            <c:dLbl>
              <c:idx val="1"/>
              <c:layout>
                <c:manualLayout>
                  <c:x val="2.0184833130009169E-2"/>
                  <c:y val="5.058581959618136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2D4-4B88-8899-907C5B2C0DBF}"/>
                </c:ext>
              </c:extLst>
            </c:dLbl>
            <c:dLbl>
              <c:idx val="2"/>
              <c:layout>
                <c:manualLayout>
                  <c:x val="2.595192831001179E-2"/>
                  <c:y val="-5.5180822676150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D4-4B88-8899-907C5B2C0DBF}"/>
                </c:ext>
              </c:extLst>
            </c:dLbl>
            <c:dLbl>
              <c:idx val="3"/>
              <c:layout>
                <c:manualLayout>
                  <c:x val="2.8061232019548181E-2"/>
                  <c:y val="1.0117163919236273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2D4-4B88-8899-907C5B2C0DB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'２、H28食事 (2)'!$A$3:$A$6</c:f>
              <c:strCache>
                <c:ptCount val="4"/>
                <c:pt idx="0">
                  <c:v>中央値以上</c:v>
                </c:pt>
                <c:pt idx="1">
                  <c:v>困窮度Ⅲ</c:v>
                </c:pt>
                <c:pt idx="2">
                  <c:v>困窮度Ⅱ</c:v>
                </c:pt>
                <c:pt idx="3">
                  <c:v>困窮度Ⅰ</c:v>
                </c:pt>
              </c:strCache>
            </c:strRef>
          </c:cat>
          <c:val>
            <c:numRef>
              <c:f>'２、H28食事 (2)'!$I$3:$I$6</c:f>
              <c:numCache>
                <c:formatCode>0.0</c:formatCode>
                <c:ptCount val="4"/>
                <c:pt idx="0">
                  <c:v>0.6</c:v>
                </c:pt>
                <c:pt idx="1">
                  <c:v>0.6</c:v>
                </c:pt>
                <c:pt idx="2">
                  <c:v>0.4</c:v>
                </c:pt>
                <c:pt idx="3">
                  <c:v>0.7</c:v>
                </c:pt>
              </c:numCache>
            </c:numRef>
          </c:val>
          <c:extLst>
            <c:ext xmlns:c16="http://schemas.microsoft.com/office/drawing/2014/chart" uri="{C3380CC4-5D6E-409C-BE32-E72D297353CC}">
              <c16:uniqueId val="{00000007-D609-4DFC-8AB6-F3452B8A9CE5}"/>
            </c:ext>
          </c:extLst>
        </c:ser>
        <c:dLbls>
          <c:dLblPos val="ctr"/>
          <c:showLegendKey val="0"/>
          <c:showVal val="1"/>
          <c:showCatName val="0"/>
          <c:showSerName val="0"/>
          <c:showPercent val="0"/>
          <c:showBubbleSize val="0"/>
        </c:dLbls>
        <c:gapWidth val="150"/>
        <c:overlap val="100"/>
        <c:axId val="356664735"/>
        <c:axId val="356665983"/>
      </c:barChart>
      <c:catAx>
        <c:axId val="35666473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356665983"/>
        <c:crosses val="autoZero"/>
        <c:auto val="1"/>
        <c:lblAlgn val="ctr"/>
        <c:lblOffset val="100"/>
        <c:noMultiLvlLbl val="0"/>
      </c:catAx>
      <c:valAx>
        <c:axId val="35666598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356664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'２、H28食事 (2)'!$B$20</c:f>
              <c:strCache>
                <c:ptCount val="1"/>
                <c:pt idx="0">
                  <c:v>毎日またはほとんど毎日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'２、H28食事 (2)'!$A$21:$A$24</c:f>
              <c:strCache>
                <c:ptCount val="4"/>
                <c:pt idx="0">
                  <c:v>中央値以上</c:v>
                </c:pt>
                <c:pt idx="1">
                  <c:v>困窮度Ⅲ</c:v>
                </c:pt>
                <c:pt idx="2">
                  <c:v>困窮度Ⅱ</c:v>
                </c:pt>
                <c:pt idx="3">
                  <c:v>困窮度Ⅰ</c:v>
                </c:pt>
              </c:strCache>
            </c:strRef>
          </c:cat>
          <c:val>
            <c:numRef>
              <c:f>'２、H28食事 (2)'!$B$21:$B$24</c:f>
              <c:numCache>
                <c:formatCode>0.0</c:formatCode>
                <c:ptCount val="4"/>
                <c:pt idx="0">
                  <c:v>92.1</c:v>
                </c:pt>
                <c:pt idx="1">
                  <c:v>87.9</c:v>
                </c:pt>
                <c:pt idx="2">
                  <c:v>83.8</c:v>
                </c:pt>
                <c:pt idx="3">
                  <c:v>80.099999999999994</c:v>
                </c:pt>
              </c:numCache>
            </c:numRef>
          </c:val>
          <c:extLst>
            <c:ext xmlns:c16="http://schemas.microsoft.com/office/drawing/2014/chart" uri="{C3380CC4-5D6E-409C-BE32-E72D297353CC}">
              <c16:uniqueId val="{00000000-5475-4BD0-99B3-04E1A9E02484}"/>
            </c:ext>
          </c:extLst>
        </c:ser>
        <c:ser>
          <c:idx val="1"/>
          <c:order val="1"/>
          <c:tx>
            <c:strRef>
              <c:f>'２、H28食事 (2)'!$C$20</c:f>
              <c:strCache>
                <c:ptCount val="1"/>
                <c:pt idx="0">
                  <c:v>週に４～５回        </c:v>
                </c:pt>
              </c:strCache>
            </c:strRef>
          </c:tx>
          <c:spPr>
            <a:solidFill>
              <a:schemeClr val="accent2"/>
            </a:solidFill>
            <a:ln>
              <a:noFill/>
            </a:ln>
            <a:effectLst/>
          </c:spPr>
          <c:invertIfNegative val="0"/>
          <c:dLbls>
            <c:dLbl>
              <c:idx val="0"/>
              <c:layout>
                <c:manualLayout>
                  <c:x val="-1.483672938670101E-2"/>
                  <c:y val="3.5457208292951983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70D-41EC-8165-ED7C54C7CFD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'２、H28食事 (2)'!$A$21:$A$24</c:f>
              <c:strCache>
                <c:ptCount val="4"/>
                <c:pt idx="0">
                  <c:v>中央値以上</c:v>
                </c:pt>
                <c:pt idx="1">
                  <c:v>困窮度Ⅲ</c:v>
                </c:pt>
                <c:pt idx="2">
                  <c:v>困窮度Ⅱ</c:v>
                </c:pt>
                <c:pt idx="3">
                  <c:v>困窮度Ⅰ</c:v>
                </c:pt>
              </c:strCache>
            </c:strRef>
          </c:cat>
          <c:val>
            <c:numRef>
              <c:f>'２、H28食事 (2)'!$C$21:$C$24</c:f>
              <c:numCache>
                <c:formatCode>0.0</c:formatCode>
                <c:ptCount val="4"/>
                <c:pt idx="0">
                  <c:v>3.5</c:v>
                </c:pt>
                <c:pt idx="1">
                  <c:v>5.2</c:v>
                </c:pt>
                <c:pt idx="2">
                  <c:v>7</c:v>
                </c:pt>
                <c:pt idx="3">
                  <c:v>7.2</c:v>
                </c:pt>
              </c:numCache>
            </c:numRef>
          </c:val>
          <c:extLst>
            <c:ext xmlns:c16="http://schemas.microsoft.com/office/drawing/2014/chart" uri="{C3380CC4-5D6E-409C-BE32-E72D297353CC}">
              <c16:uniqueId val="{00000001-5475-4BD0-99B3-04E1A9E02484}"/>
            </c:ext>
          </c:extLst>
        </c:ser>
        <c:ser>
          <c:idx val="2"/>
          <c:order val="2"/>
          <c:tx>
            <c:strRef>
              <c:f>'２、H28食事 (2)'!$D$20</c:f>
              <c:strCache>
                <c:ptCount val="1"/>
                <c:pt idx="0">
                  <c:v>週に２～３回        </c:v>
                </c:pt>
              </c:strCache>
            </c:strRef>
          </c:tx>
          <c:spPr>
            <a:solidFill>
              <a:schemeClr val="accent3"/>
            </a:solidFill>
            <a:ln>
              <a:noFill/>
            </a:ln>
            <a:effectLst/>
          </c:spPr>
          <c:invertIfNegative val="0"/>
          <c:dLbls>
            <c:dLbl>
              <c:idx val="0"/>
              <c:layout>
                <c:manualLayout>
                  <c:x val="-2.9673458773403108E-3"/>
                  <c:y val="7.204904724708462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70D-41EC-8165-ED7C54C7CFDD}"/>
                </c:ext>
              </c:extLst>
            </c:dLbl>
            <c:dLbl>
              <c:idx val="1"/>
              <c:layout>
                <c:manualLayout>
                  <c:x val="0"/>
                  <c:y val="1.801261638385406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70D-41EC-8165-ED7C54C7CFD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'２、H28食事 (2)'!$A$21:$A$24</c:f>
              <c:strCache>
                <c:ptCount val="4"/>
                <c:pt idx="0">
                  <c:v>中央値以上</c:v>
                </c:pt>
                <c:pt idx="1">
                  <c:v>困窮度Ⅲ</c:v>
                </c:pt>
                <c:pt idx="2">
                  <c:v>困窮度Ⅱ</c:v>
                </c:pt>
                <c:pt idx="3">
                  <c:v>困窮度Ⅰ</c:v>
                </c:pt>
              </c:strCache>
            </c:strRef>
          </c:cat>
          <c:val>
            <c:numRef>
              <c:f>'２、H28食事 (2)'!$D$21:$D$24</c:f>
              <c:numCache>
                <c:formatCode>0.0</c:formatCode>
                <c:ptCount val="4"/>
                <c:pt idx="0">
                  <c:v>2.2000000000000002</c:v>
                </c:pt>
                <c:pt idx="1">
                  <c:v>3.2</c:v>
                </c:pt>
                <c:pt idx="2">
                  <c:v>4.3</c:v>
                </c:pt>
                <c:pt idx="3">
                  <c:v>6.4</c:v>
                </c:pt>
              </c:numCache>
            </c:numRef>
          </c:val>
          <c:extLst>
            <c:ext xmlns:c16="http://schemas.microsoft.com/office/drawing/2014/chart" uri="{C3380CC4-5D6E-409C-BE32-E72D297353CC}">
              <c16:uniqueId val="{00000002-5475-4BD0-99B3-04E1A9E02484}"/>
            </c:ext>
          </c:extLst>
        </c:ser>
        <c:ser>
          <c:idx val="3"/>
          <c:order val="3"/>
          <c:tx>
            <c:strRef>
              <c:f>'２、H28食事 (2)'!$E$20</c:f>
              <c:strCache>
                <c:ptCount val="1"/>
                <c:pt idx="0">
                  <c:v>週に１回程度        </c:v>
                </c:pt>
              </c:strCache>
            </c:strRef>
          </c:tx>
          <c:spPr>
            <a:solidFill>
              <a:schemeClr val="accent4"/>
            </a:solidFill>
            <a:ln>
              <a:noFill/>
            </a:ln>
            <a:effectLst/>
          </c:spPr>
          <c:invertIfNegative val="0"/>
          <c:dLbls>
            <c:dLbl>
              <c:idx val="0"/>
              <c:layout>
                <c:manualLayout>
                  <c:x val="0"/>
                  <c:y val="-2.701839271765673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70D-41EC-8165-ED7C54C7CFDD}"/>
                </c:ext>
              </c:extLst>
            </c:dLbl>
            <c:dLbl>
              <c:idx val="1"/>
              <c:layout>
                <c:manualLayout>
                  <c:x val="0"/>
                  <c:y val="-2.701839271765673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70D-41EC-8165-ED7C54C7CFDD}"/>
                </c:ext>
              </c:extLst>
            </c:dLbl>
            <c:dLbl>
              <c:idx val="2"/>
              <c:layout>
                <c:manualLayout>
                  <c:x val="-1.0880142528579145E-16"/>
                  <c:y val="-3.602416905145940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70D-41EC-8165-ED7C54C7CFDD}"/>
                </c:ext>
              </c:extLst>
            </c:dLbl>
            <c:dLbl>
              <c:idx val="3"/>
              <c:layout>
                <c:manualLayout>
                  <c:x val="2.9673458773403108E-3"/>
                  <c:y val="-2.251532726471394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0D-41EC-8165-ED7C54C7CFD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'２、H28食事 (2)'!$A$21:$A$24</c:f>
              <c:strCache>
                <c:ptCount val="4"/>
                <c:pt idx="0">
                  <c:v>中央値以上</c:v>
                </c:pt>
                <c:pt idx="1">
                  <c:v>困窮度Ⅲ</c:v>
                </c:pt>
                <c:pt idx="2">
                  <c:v>困窮度Ⅱ</c:v>
                </c:pt>
                <c:pt idx="3">
                  <c:v>困窮度Ⅰ</c:v>
                </c:pt>
              </c:strCache>
            </c:strRef>
          </c:cat>
          <c:val>
            <c:numRef>
              <c:f>'２、H28食事 (2)'!$E$21:$E$24</c:f>
              <c:numCache>
                <c:formatCode>0.0</c:formatCode>
                <c:ptCount val="4"/>
                <c:pt idx="0">
                  <c:v>0.8</c:v>
                </c:pt>
                <c:pt idx="1">
                  <c:v>1.5</c:v>
                </c:pt>
                <c:pt idx="2">
                  <c:v>1.7</c:v>
                </c:pt>
                <c:pt idx="3">
                  <c:v>2.2999999999999998</c:v>
                </c:pt>
              </c:numCache>
            </c:numRef>
          </c:val>
          <c:extLst>
            <c:ext xmlns:c16="http://schemas.microsoft.com/office/drawing/2014/chart" uri="{C3380CC4-5D6E-409C-BE32-E72D297353CC}">
              <c16:uniqueId val="{00000003-5475-4BD0-99B3-04E1A9E02484}"/>
            </c:ext>
          </c:extLst>
        </c:ser>
        <c:ser>
          <c:idx val="4"/>
          <c:order val="4"/>
          <c:tx>
            <c:strRef>
              <c:f>'２、H28食事 (2)'!$F$20</c:f>
              <c:strCache>
                <c:ptCount val="1"/>
                <c:pt idx="0">
                  <c:v>食べない            </c:v>
                </c:pt>
              </c:strCache>
            </c:strRef>
          </c:tx>
          <c:spPr>
            <a:solidFill>
              <a:schemeClr val="accent5"/>
            </a:solidFill>
            <a:ln>
              <a:noFill/>
            </a:ln>
            <a:effectLst/>
          </c:spPr>
          <c:invertIfNegative val="0"/>
          <c:dLbls>
            <c:dLbl>
              <c:idx val="0"/>
              <c:layout>
                <c:manualLayout>
                  <c:x val="1.1869383509360808E-2"/>
                  <c:y val="4.953371998237069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70D-41EC-8165-ED7C54C7CFDD}"/>
                </c:ext>
              </c:extLst>
            </c:dLbl>
            <c:dLbl>
              <c:idx val="1"/>
              <c:layout>
                <c:manualLayout>
                  <c:x val="1.1869383509360591E-2"/>
                  <c:y val="3.602452362354231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70D-41EC-8165-ED7C54C7CFDD}"/>
                </c:ext>
              </c:extLst>
            </c:dLbl>
            <c:dLbl>
              <c:idx val="2"/>
              <c:layout>
                <c:manualLayout>
                  <c:x val="-1.0880142528579145E-16"/>
                  <c:y val="4.503065452942788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70D-41EC-8165-ED7C54C7CFDD}"/>
                </c:ext>
              </c:extLst>
            </c:dLbl>
            <c:dLbl>
              <c:idx val="3"/>
              <c:layout>
                <c:manualLayout>
                  <c:x val="-1.0880142528579145E-16"/>
                  <c:y val="3.602452362354231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0D-41EC-8165-ED7C54C7CFD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'２、H28食事 (2)'!$A$21:$A$24</c:f>
              <c:strCache>
                <c:ptCount val="4"/>
                <c:pt idx="0">
                  <c:v>中央値以上</c:v>
                </c:pt>
                <c:pt idx="1">
                  <c:v>困窮度Ⅲ</c:v>
                </c:pt>
                <c:pt idx="2">
                  <c:v>困窮度Ⅱ</c:v>
                </c:pt>
                <c:pt idx="3">
                  <c:v>困窮度Ⅰ</c:v>
                </c:pt>
              </c:strCache>
            </c:strRef>
          </c:cat>
          <c:val>
            <c:numRef>
              <c:f>'２、H28食事 (2)'!$F$21:$F$24</c:f>
              <c:numCache>
                <c:formatCode>0.0</c:formatCode>
                <c:ptCount val="4"/>
                <c:pt idx="0">
                  <c:v>1</c:v>
                </c:pt>
                <c:pt idx="1">
                  <c:v>1.6</c:v>
                </c:pt>
                <c:pt idx="2">
                  <c:v>2.5</c:v>
                </c:pt>
                <c:pt idx="3">
                  <c:v>3.4</c:v>
                </c:pt>
              </c:numCache>
            </c:numRef>
          </c:val>
          <c:extLst>
            <c:ext xmlns:c16="http://schemas.microsoft.com/office/drawing/2014/chart" uri="{C3380CC4-5D6E-409C-BE32-E72D297353CC}">
              <c16:uniqueId val="{00000004-5475-4BD0-99B3-04E1A9E02484}"/>
            </c:ext>
          </c:extLst>
        </c:ser>
        <c:ser>
          <c:idx val="5"/>
          <c:order val="5"/>
          <c:tx>
            <c:strRef>
              <c:f>'２、H28食事 (2)'!$G$20</c:f>
              <c:strCache>
                <c:ptCount val="1"/>
                <c:pt idx="0">
                  <c:v>  無回答            </c:v>
                </c:pt>
              </c:strCache>
            </c:strRef>
          </c:tx>
          <c:spPr>
            <a:solidFill>
              <a:schemeClr val="accent6"/>
            </a:solidFill>
            <a:ln>
              <a:noFill/>
            </a:ln>
            <a:effectLst/>
          </c:spPr>
          <c:invertIfNegative val="0"/>
          <c:dLbls>
            <c:dLbl>
              <c:idx val="0"/>
              <c:layout>
                <c:manualLayout>
                  <c:x val="3.5608150528082312E-2"/>
                  <c:y val="-4.50302999573449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70D-41EC-8165-ED7C54C7CFDD}"/>
                </c:ext>
              </c:extLst>
            </c:dLbl>
            <c:dLbl>
              <c:idx val="1"/>
              <c:layout>
                <c:manualLayout>
                  <c:x val="3.8575496405422516E-2"/>
                  <c:y val="-4.052723450440223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70D-41EC-8165-ED7C54C7CFDD}"/>
                </c:ext>
              </c:extLst>
            </c:dLbl>
            <c:dLbl>
              <c:idx val="2"/>
              <c:layout>
                <c:manualLayout>
                  <c:x val="3.2640804650742115E-2"/>
                  <c:y val="-4.50302999573449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0D-41EC-8165-ED7C54C7CFDD}"/>
                </c:ext>
              </c:extLst>
            </c:dLbl>
            <c:dLbl>
              <c:idx val="3"/>
              <c:layout>
                <c:manualLayout>
                  <c:x val="2.3738767018721615E-2"/>
                  <c:y val="-5.853985088825625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0D-41EC-8165-ED7C54C7CFD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'２、H28食事 (2)'!$A$21:$A$24</c:f>
              <c:strCache>
                <c:ptCount val="4"/>
                <c:pt idx="0">
                  <c:v>中央値以上</c:v>
                </c:pt>
                <c:pt idx="1">
                  <c:v>困窮度Ⅲ</c:v>
                </c:pt>
                <c:pt idx="2">
                  <c:v>困窮度Ⅱ</c:v>
                </c:pt>
                <c:pt idx="3">
                  <c:v>困窮度Ⅰ</c:v>
                </c:pt>
              </c:strCache>
            </c:strRef>
          </c:cat>
          <c:val>
            <c:numRef>
              <c:f>'２、H28食事 (2)'!$G$21:$G$24</c:f>
              <c:numCache>
                <c:formatCode>0.0</c:formatCode>
                <c:ptCount val="4"/>
                <c:pt idx="0">
                  <c:v>0.4</c:v>
                </c:pt>
                <c:pt idx="1">
                  <c:v>0.5</c:v>
                </c:pt>
                <c:pt idx="2">
                  <c:v>0.7</c:v>
                </c:pt>
                <c:pt idx="3">
                  <c:v>0.5</c:v>
                </c:pt>
              </c:numCache>
            </c:numRef>
          </c:val>
          <c:extLst>
            <c:ext xmlns:c16="http://schemas.microsoft.com/office/drawing/2014/chart" uri="{C3380CC4-5D6E-409C-BE32-E72D297353CC}">
              <c16:uniqueId val="{00000005-5475-4BD0-99B3-04E1A9E02484}"/>
            </c:ext>
          </c:extLst>
        </c:ser>
        <c:dLbls>
          <c:dLblPos val="ctr"/>
          <c:showLegendKey val="0"/>
          <c:showVal val="1"/>
          <c:showCatName val="0"/>
          <c:showSerName val="0"/>
          <c:showPercent val="0"/>
          <c:showBubbleSize val="0"/>
        </c:dLbls>
        <c:gapWidth val="150"/>
        <c:overlap val="100"/>
        <c:axId val="515917967"/>
        <c:axId val="515920047"/>
      </c:barChart>
      <c:catAx>
        <c:axId val="515917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15920047"/>
        <c:crosses val="autoZero"/>
        <c:auto val="1"/>
        <c:lblAlgn val="ctr"/>
        <c:lblOffset val="100"/>
        <c:noMultiLvlLbl val="0"/>
      </c:catAx>
      <c:valAx>
        <c:axId val="515920047"/>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15917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29451420529948"/>
          <c:y val="0.21038297447668472"/>
          <c:w val="0.79383490778174748"/>
          <c:h val="0.38823482448042712"/>
        </c:manualLayout>
      </c:layout>
      <c:barChart>
        <c:barDir val="bar"/>
        <c:grouping val="percentStacked"/>
        <c:varyColors val="0"/>
        <c:ser>
          <c:idx val="0"/>
          <c:order val="0"/>
          <c:tx>
            <c:strRef>
              <c:f>'３、子どもの教育環境'!$B$21</c:f>
              <c:strCache>
                <c:ptCount val="1"/>
                <c:pt idx="0">
                  <c:v>まったくしない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'３、子どもの教育環境'!$A$22:$A$25</c:f>
              <c:strCache>
                <c:ptCount val="4"/>
                <c:pt idx="0">
                  <c:v>中央値以上</c:v>
                </c:pt>
                <c:pt idx="1">
                  <c:v>困窮度Ⅲ</c:v>
                </c:pt>
                <c:pt idx="2">
                  <c:v>困窮度Ⅱ</c:v>
                </c:pt>
                <c:pt idx="3">
                  <c:v>困窮度Ⅰ</c:v>
                </c:pt>
              </c:strCache>
            </c:strRef>
          </c:cat>
          <c:val>
            <c:numRef>
              <c:f>'３、子どもの教育環境'!$B$22:$B$25</c:f>
              <c:numCache>
                <c:formatCode>0.0</c:formatCode>
                <c:ptCount val="4"/>
                <c:pt idx="0">
                  <c:v>36.9</c:v>
                </c:pt>
                <c:pt idx="1">
                  <c:v>43.6</c:v>
                </c:pt>
                <c:pt idx="2">
                  <c:v>44.7</c:v>
                </c:pt>
                <c:pt idx="3">
                  <c:v>47.6</c:v>
                </c:pt>
              </c:numCache>
            </c:numRef>
          </c:val>
          <c:extLst>
            <c:ext xmlns:c16="http://schemas.microsoft.com/office/drawing/2014/chart" uri="{C3380CC4-5D6E-409C-BE32-E72D297353CC}">
              <c16:uniqueId val="{00000000-8046-4497-A135-0107B8995A1B}"/>
            </c:ext>
          </c:extLst>
        </c:ser>
        <c:ser>
          <c:idx val="1"/>
          <c:order val="1"/>
          <c:tx>
            <c:strRef>
              <c:f>'３、子どもの教育環境'!$C$21</c:f>
              <c:strCache>
                <c:ptCount val="1"/>
                <c:pt idx="0">
                  <c:v>30分より少ない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'３、子どもの教育環境'!$A$22:$A$25</c:f>
              <c:strCache>
                <c:ptCount val="4"/>
                <c:pt idx="0">
                  <c:v>中央値以上</c:v>
                </c:pt>
                <c:pt idx="1">
                  <c:v>困窮度Ⅲ</c:v>
                </c:pt>
                <c:pt idx="2">
                  <c:v>困窮度Ⅱ</c:v>
                </c:pt>
                <c:pt idx="3">
                  <c:v>困窮度Ⅰ</c:v>
                </c:pt>
              </c:strCache>
            </c:strRef>
          </c:cat>
          <c:val>
            <c:numRef>
              <c:f>'３、子どもの教育環境'!$C$22:$C$25</c:f>
              <c:numCache>
                <c:formatCode>0.0</c:formatCode>
                <c:ptCount val="4"/>
                <c:pt idx="0">
                  <c:v>32.200000000000003</c:v>
                </c:pt>
                <c:pt idx="1">
                  <c:v>28.7</c:v>
                </c:pt>
                <c:pt idx="2">
                  <c:v>27.3</c:v>
                </c:pt>
                <c:pt idx="3">
                  <c:v>26.4</c:v>
                </c:pt>
              </c:numCache>
            </c:numRef>
          </c:val>
          <c:extLst>
            <c:ext xmlns:c16="http://schemas.microsoft.com/office/drawing/2014/chart" uri="{C3380CC4-5D6E-409C-BE32-E72D297353CC}">
              <c16:uniqueId val="{00000001-8046-4497-A135-0107B8995A1B}"/>
            </c:ext>
          </c:extLst>
        </c:ser>
        <c:ser>
          <c:idx val="2"/>
          <c:order val="2"/>
          <c:tx>
            <c:strRef>
              <c:f>'３、子どもの教育環境'!$D$21</c:f>
              <c:strCache>
                <c:ptCount val="1"/>
                <c:pt idx="0">
                  <c:v>30分以上、１時間より少ない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'３、子どもの教育環境'!$A$22:$A$25</c:f>
              <c:strCache>
                <c:ptCount val="4"/>
                <c:pt idx="0">
                  <c:v>中央値以上</c:v>
                </c:pt>
                <c:pt idx="1">
                  <c:v>困窮度Ⅲ</c:v>
                </c:pt>
                <c:pt idx="2">
                  <c:v>困窮度Ⅱ</c:v>
                </c:pt>
                <c:pt idx="3">
                  <c:v>困窮度Ⅰ</c:v>
                </c:pt>
              </c:strCache>
            </c:strRef>
          </c:cat>
          <c:val>
            <c:numRef>
              <c:f>'３、子どもの教育環境'!$D$22:$D$25</c:f>
              <c:numCache>
                <c:formatCode>0.0</c:formatCode>
                <c:ptCount val="4"/>
                <c:pt idx="0">
                  <c:v>14.9</c:v>
                </c:pt>
                <c:pt idx="1">
                  <c:v>12.5</c:v>
                </c:pt>
                <c:pt idx="2">
                  <c:v>13.6</c:v>
                </c:pt>
                <c:pt idx="3">
                  <c:v>10.8</c:v>
                </c:pt>
              </c:numCache>
            </c:numRef>
          </c:val>
          <c:extLst>
            <c:ext xmlns:c16="http://schemas.microsoft.com/office/drawing/2014/chart" uri="{C3380CC4-5D6E-409C-BE32-E72D297353CC}">
              <c16:uniqueId val="{00000002-8046-4497-A135-0107B8995A1B}"/>
            </c:ext>
          </c:extLst>
        </c:ser>
        <c:ser>
          <c:idx val="3"/>
          <c:order val="3"/>
          <c:tx>
            <c:strRef>
              <c:f>'３、子どもの教育環境'!$E$21</c:f>
              <c:strCache>
                <c:ptCount val="1"/>
                <c:pt idx="0">
                  <c:v>１時間以上、２時間より少ない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'３、子どもの教育環境'!$A$22:$A$25</c:f>
              <c:strCache>
                <c:ptCount val="4"/>
                <c:pt idx="0">
                  <c:v>中央値以上</c:v>
                </c:pt>
                <c:pt idx="1">
                  <c:v>困窮度Ⅲ</c:v>
                </c:pt>
                <c:pt idx="2">
                  <c:v>困窮度Ⅱ</c:v>
                </c:pt>
                <c:pt idx="3">
                  <c:v>困窮度Ⅰ</c:v>
                </c:pt>
              </c:strCache>
            </c:strRef>
          </c:cat>
          <c:val>
            <c:numRef>
              <c:f>'３、子どもの教育環境'!$E$22:$E$25</c:f>
              <c:numCache>
                <c:formatCode>0.0</c:formatCode>
                <c:ptCount val="4"/>
                <c:pt idx="0">
                  <c:v>6.3</c:v>
                </c:pt>
                <c:pt idx="1">
                  <c:v>5.3</c:v>
                </c:pt>
                <c:pt idx="2">
                  <c:v>4.4000000000000004</c:v>
                </c:pt>
                <c:pt idx="3">
                  <c:v>5</c:v>
                </c:pt>
              </c:numCache>
            </c:numRef>
          </c:val>
          <c:extLst>
            <c:ext xmlns:c16="http://schemas.microsoft.com/office/drawing/2014/chart" uri="{C3380CC4-5D6E-409C-BE32-E72D297353CC}">
              <c16:uniqueId val="{00000003-8046-4497-A135-0107B8995A1B}"/>
            </c:ext>
          </c:extLst>
        </c:ser>
        <c:ser>
          <c:idx val="4"/>
          <c:order val="4"/>
          <c:tx>
            <c:strRef>
              <c:f>'３、子どもの教育環境'!$F$21</c:f>
              <c:strCache>
                <c:ptCount val="1"/>
                <c:pt idx="0">
                  <c:v>２時間以上、３時間より少ない            </c:v>
                </c:pt>
              </c:strCache>
            </c:strRef>
          </c:tx>
          <c:spPr>
            <a:solidFill>
              <a:schemeClr val="accent5"/>
            </a:solidFill>
            <a:ln>
              <a:noFill/>
            </a:ln>
            <a:effectLst/>
          </c:spPr>
          <c:invertIfNegative val="0"/>
          <c:dLbls>
            <c:dLbl>
              <c:idx val="2"/>
              <c:layout>
                <c:manualLayout>
                  <c:x val="2.9856648123414535E-3"/>
                  <c:y val="-2.5348668945385601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5.1920711086619775E-2"/>
                      <c:h val="8.8625533295077455E-2"/>
                    </c:manualLayout>
                  </c15:layout>
                </c:ext>
                <c:ext xmlns:c16="http://schemas.microsoft.com/office/drawing/2014/chart" uri="{C3380CC4-5D6E-409C-BE32-E72D297353CC}">
                  <c16:uniqueId val="{0000000D-D936-49A1-B821-278EFF1B99E0}"/>
                </c:ext>
              </c:extLst>
            </c:dLbl>
            <c:dLbl>
              <c:idx val="3"/>
              <c:layout>
                <c:manualLayout>
                  <c:x val="8.9569944370246884E-3"/>
                  <c:y val="-3.802300341807839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936-49A1-B821-278EFF1B99E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'３、子どもの教育環境'!$A$22:$A$25</c:f>
              <c:strCache>
                <c:ptCount val="4"/>
                <c:pt idx="0">
                  <c:v>中央値以上</c:v>
                </c:pt>
                <c:pt idx="1">
                  <c:v>困窮度Ⅲ</c:v>
                </c:pt>
                <c:pt idx="2">
                  <c:v>困窮度Ⅱ</c:v>
                </c:pt>
                <c:pt idx="3">
                  <c:v>困窮度Ⅰ</c:v>
                </c:pt>
              </c:strCache>
            </c:strRef>
          </c:cat>
          <c:val>
            <c:numRef>
              <c:f>'３、子どもの教育環境'!$F$22:$F$25</c:f>
              <c:numCache>
                <c:formatCode>0.0</c:formatCode>
                <c:ptCount val="4"/>
                <c:pt idx="0">
                  <c:v>2.1</c:v>
                </c:pt>
                <c:pt idx="1">
                  <c:v>1.7</c:v>
                </c:pt>
                <c:pt idx="2">
                  <c:v>1.3</c:v>
                </c:pt>
                <c:pt idx="3">
                  <c:v>1.7</c:v>
                </c:pt>
              </c:numCache>
            </c:numRef>
          </c:val>
          <c:extLst>
            <c:ext xmlns:c16="http://schemas.microsoft.com/office/drawing/2014/chart" uri="{C3380CC4-5D6E-409C-BE32-E72D297353CC}">
              <c16:uniqueId val="{00000004-8046-4497-A135-0107B8995A1B}"/>
            </c:ext>
          </c:extLst>
        </c:ser>
        <c:ser>
          <c:idx val="5"/>
          <c:order val="5"/>
          <c:tx>
            <c:strRef>
              <c:f>'３、子どもの教育環境'!$G$21</c:f>
              <c:strCache>
                <c:ptCount val="1"/>
                <c:pt idx="0">
                  <c:v>３時間以上          </c:v>
                </c:pt>
              </c:strCache>
            </c:strRef>
          </c:tx>
          <c:spPr>
            <a:solidFill>
              <a:schemeClr val="accent6"/>
            </a:solidFill>
            <a:ln>
              <a:noFill/>
            </a:ln>
            <a:effectLst/>
          </c:spPr>
          <c:invertIfNegative val="0"/>
          <c:dLbls>
            <c:dLbl>
              <c:idx val="0"/>
              <c:layout>
                <c:manualLayout>
                  <c:x val="-2.9856648123415628E-3"/>
                  <c:y val="5.069733789077120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936-49A1-B821-278EFF1B99E0}"/>
                </c:ext>
              </c:extLst>
            </c:dLbl>
            <c:dLbl>
              <c:idx val="1"/>
              <c:layout>
                <c:manualLayout>
                  <c:x val="-5.9713296246831256E-3"/>
                  <c:y val="4.436116863351715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936-49A1-B821-278EFF1B99E0}"/>
                </c:ext>
              </c:extLst>
            </c:dLbl>
            <c:dLbl>
              <c:idx val="2"/>
              <c:layout>
                <c:manualLayout>
                  <c:x val="-1.194265924936636E-2"/>
                  <c:y val="5.069733789077118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936-49A1-B821-278EFF1B99E0}"/>
                </c:ext>
              </c:extLst>
            </c:dLbl>
            <c:dLbl>
              <c:idx val="3"/>
              <c:layout>
                <c:manualLayout>
                  <c:x val="-1.194265924936636E-2"/>
                  <c:y val="3.802300341807839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936-49A1-B821-278EFF1B99E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'３、子どもの教育環境'!$A$22:$A$25</c:f>
              <c:strCache>
                <c:ptCount val="4"/>
                <c:pt idx="0">
                  <c:v>中央値以上</c:v>
                </c:pt>
                <c:pt idx="1">
                  <c:v>困窮度Ⅲ</c:v>
                </c:pt>
                <c:pt idx="2">
                  <c:v>困窮度Ⅱ</c:v>
                </c:pt>
                <c:pt idx="3">
                  <c:v>困窮度Ⅰ</c:v>
                </c:pt>
              </c:strCache>
            </c:strRef>
          </c:cat>
          <c:val>
            <c:numRef>
              <c:f>'３、子どもの教育環境'!$G$22:$G$25</c:f>
              <c:numCache>
                <c:formatCode>0.0</c:formatCode>
                <c:ptCount val="4"/>
                <c:pt idx="0">
                  <c:v>1.5</c:v>
                </c:pt>
                <c:pt idx="1">
                  <c:v>1.4</c:v>
                </c:pt>
                <c:pt idx="2">
                  <c:v>1.4</c:v>
                </c:pt>
                <c:pt idx="3">
                  <c:v>1.1000000000000001</c:v>
                </c:pt>
              </c:numCache>
            </c:numRef>
          </c:val>
          <c:extLst>
            <c:ext xmlns:c16="http://schemas.microsoft.com/office/drawing/2014/chart" uri="{C3380CC4-5D6E-409C-BE32-E72D297353CC}">
              <c16:uniqueId val="{00000005-8046-4497-A135-0107B8995A1B}"/>
            </c:ext>
          </c:extLst>
        </c:ser>
        <c:ser>
          <c:idx val="6"/>
          <c:order val="6"/>
          <c:tx>
            <c:strRef>
              <c:f>'３、子どもの教育環境'!$H$21</c:f>
              <c:strCache>
                <c:ptCount val="1"/>
                <c:pt idx="0">
                  <c:v>わからない          </c:v>
                </c:pt>
              </c:strCache>
            </c:strRef>
          </c:tx>
          <c:spPr>
            <a:solidFill>
              <a:schemeClr val="accent1">
                <a:lumMod val="60000"/>
              </a:schemeClr>
            </a:solidFill>
            <a:ln>
              <a:noFill/>
            </a:ln>
            <a:effectLst/>
          </c:spPr>
          <c:invertIfNegative val="0"/>
          <c:dLbls>
            <c:dLbl>
              <c:idx val="0"/>
              <c:layout>
                <c:manualLayout>
                  <c:x val="1.4928324061707705E-2"/>
                  <c:y val="5.0698335869863539E-2"/>
                </c:manualLayout>
              </c:layout>
              <c:tx>
                <c:rich>
                  <a:bodyPr/>
                  <a:lstStyle/>
                  <a:p>
                    <a:r>
                      <a:rPr lang="en-US" altLang="ja-JP" dirty="0"/>
                      <a:t>4.8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936-49A1-B821-278EFF1B99E0}"/>
                </c:ext>
              </c:extLst>
            </c:dLbl>
            <c:dLbl>
              <c:idx val="1"/>
              <c:layout>
                <c:manualLayout>
                  <c:x val="0"/>
                  <c:y val="4.436017065442481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936-49A1-B821-278EFF1B99E0}"/>
                </c:ext>
              </c:extLst>
            </c:dLbl>
            <c:dLbl>
              <c:idx val="2"/>
              <c:layout>
                <c:manualLayout>
                  <c:x val="-1.0947311180979464E-16"/>
                  <c:y val="5.069733789077118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936-49A1-B821-278EFF1B99E0}"/>
                </c:ext>
              </c:extLst>
            </c:dLbl>
            <c:dLbl>
              <c:idx val="3"/>
              <c:layout>
                <c:manualLayout>
                  <c:x val="2.9856648123414535E-3"/>
                  <c:y val="3.802300341807839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936-49A1-B821-278EFF1B99E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'３、子どもの教育環境'!$A$22:$A$25</c:f>
              <c:strCache>
                <c:ptCount val="4"/>
                <c:pt idx="0">
                  <c:v>中央値以上</c:v>
                </c:pt>
                <c:pt idx="1">
                  <c:v>困窮度Ⅲ</c:v>
                </c:pt>
                <c:pt idx="2">
                  <c:v>困窮度Ⅱ</c:v>
                </c:pt>
                <c:pt idx="3">
                  <c:v>困窮度Ⅰ</c:v>
                </c:pt>
              </c:strCache>
            </c:strRef>
          </c:cat>
          <c:val>
            <c:numRef>
              <c:f>'３、子どもの教育環境'!$H$22:$H$25</c:f>
              <c:numCache>
                <c:formatCode>0.0</c:formatCode>
                <c:ptCount val="4"/>
                <c:pt idx="0">
                  <c:v>4.9000000000000004</c:v>
                </c:pt>
                <c:pt idx="1">
                  <c:v>5.7</c:v>
                </c:pt>
                <c:pt idx="2">
                  <c:v>6</c:v>
                </c:pt>
                <c:pt idx="3">
                  <c:v>6</c:v>
                </c:pt>
              </c:numCache>
            </c:numRef>
          </c:val>
          <c:extLst>
            <c:ext xmlns:c16="http://schemas.microsoft.com/office/drawing/2014/chart" uri="{C3380CC4-5D6E-409C-BE32-E72D297353CC}">
              <c16:uniqueId val="{00000006-8046-4497-A135-0107B8995A1B}"/>
            </c:ext>
          </c:extLst>
        </c:ser>
        <c:ser>
          <c:idx val="7"/>
          <c:order val="7"/>
          <c:tx>
            <c:strRef>
              <c:f>'３、子どもの教育環境'!$I$21</c:f>
              <c:strCache>
                <c:ptCount val="1"/>
                <c:pt idx="0">
                  <c:v>  無回答            </c:v>
                </c:pt>
              </c:strCache>
            </c:strRef>
          </c:tx>
          <c:spPr>
            <a:solidFill>
              <a:schemeClr val="accent2">
                <a:lumMod val="60000"/>
              </a:schemeClr>
            </a:solidFill>
            <a:ln>
              <a:noFill/>
            </a:ln>
            <a:effectLst/>
          </c:spPr>
          <c:invertIfNegative val="0"/>
          <c:dLbls>
            <c:dLbl>
              <c:idx val="0"/>
              <c:layout>
                <c:manualLayout>
                  <c:x val="4.1673298212198014E-2"/>
                  <c:y val="2.904501430277059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36-49A1-B821-278EFF1B99E0}"/>
                </c:ext>
              </c:extLst>
            </c:dLbl>
            <c:dLbl>
              <c:idx val="1"/>
              <c:layout>
                <c:manualLayout>
                  <c:x val="4.2060024087497379E-2"/>
                  <c:y val="-6.337167236346340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36-49A1-B821-278EFF1B99E0}"/>
                </c:ext>
              </c:extLst>
            </c:dLbl>
            <c:dLbl>
              <c:idx val="2"/>
              <c:layout>
                <c:manualLayout>
                  <c:x val="3.5827977748098642E-2"/>
                  <c:y val="5.809002860554118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36-49A1-B821-278EFF1B99E0}"/>
                </c:ext>
              </c:extLst>
            </c:dLbl>
            <c:dLbl>
              <c:idx val="3"/>
              <c:layout>
                <c:manualLayout>
                  <c:x val="4.179930737278166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36-49A1-B821-278EFF1B99E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'３、子どもの教育環境'!$A$22:$A$25</c:f>
              <c:strCache>
                <c:ptCount val="4"/>
                <c:pt idx="0">
                  <c:v>中央値以上</c:v>
                </c:pt>
                <c:pt idx="1">
                  <c:v>困窮度Ⅲ</c:v>
                </c:pt>
                <c:pt idx="2">
                  <c:v>困窮度Ⅱ</c:v>
                </c:pt>
                <c:pt idx="3">
                  <c:v>困窮度Ⅰ</c:v>
                </c:pt>
              </c:strCache>
            </c:strRef>
          </c:cat>
          <c:val>
            <c:numRef>
              <c:f>'３、子どもの教育環境'!$I$22:$I$25</c:f>
              <c:numCache>
                <c:formatCode>0.0</c:formatCode>
                <c:ptCount val="4"/>
                <c:pt idx="0">
                  <c:v>1.2</c:v>
                </c:pt>
                <c:pt idx="1">
                  <c:v>1.3</c:v>
                </c:pt>
                <c:pt idx="2">
                  <c:v>1.3</c:v>
                </c:pt>
                <c:pt idx="3">
                  <c:v>1.4</c:v>
                </c:pt>
              </c:numCache>
            </c:numRef>
          </c:val>
          <c:extLst>
            <c:ext xmlns:c16="http://schemas.microsoft.com/office/drawing/2014/chart" uri="{C3380CC4-5D6E-409C-BE32-E72D297353CC}">
              <c16:uniqueId val="{00000007-8046-4497-A135-0107B8995A1B}"/>
            </c:ext>
          </c:extLst>
        </c:ser>
        <c:dLbls>
          <c:dLblPos val="ctr"/>
          <c:showLegendKey val="0"/>
          <c:showVal val="1"/>
          <c:showCatName val="0"/>
          <c:showSerName val="0"/>
          <c:showPercent val="0"/>
          <c:showBubbleSize val="0"/>
        </c:dLbls>
        <c:gapWidth val="150"/>
        <c:overlap val="100"/>
        <c:axId val="1209936464"/>
        <c:axId val="1209930640"/>
      </c:barChart>
      <c:catAx>
        <c:axId val="1209936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209930640"/>
        <c:crosses val="autoZero"/>
        <c:auto val="1"/>
        <c:lblAlgn val="ctr"/>
        <c:lblOffset val="100"/>
        <c:noMultiLvlLbl val="0"/>
      </c:catAx>
      <c:valAx>
        <c:axId val="120993064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09936464"/>
        <c:crosses val="autoZero"/>
        <c:crossBetween val="between"/>
      </c:valAx>
      <c:spPr>
        <a:noFill/>
        <a:ln>
          <a:noFill/>
        </a:ln>
        <a:effectLst/>
      </c:spPr>
    </c:plotArea>
    <c:legend>
      <c:legendPos val="b"/>
      <c:layout>
        <c:manualLayout>
          <c:xMode val="edge"/>
          <c:yMode val="edge"/>
          <c:x val="9.8926594727033836E-4"/>
          <c:y val="0.70001247473865424"/>
          <c:w val="0.98309290895203405"/>
          <c:h val="0.27463885631596019"/>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87041887998482"/>
          <c:y val="0.16701957180436075"/>
          <c:w val="0.77346333309796633"/>
          <c:h val="0.51369137552374577"/>
        </c:manualLayout>
      </c:layout>
      <c:barChart>
        <c:barDir val="bar"/>
        <c:grouping val="percentStacked"/>
        <c:varyColors val="0"/>
        <c:ser>
          <c:idx val="0"/>
          <c:order val="0"/>
          <c:tx>
            <c:strRef>
              <c:f>'１、H28家計・収入・就業 (2)'!$B$10</c:f>
              <c:strCache>
                <c:ptCount val="1"/>
                <c:pt idx="0">
                  <c:v>貯蓄ができている</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'１、H28家計・収入・就業 (2)'!$A$11:$A$14</c:f>
              <c:strCache>
                <c:ptCount val="4"/>
                <c:pt idx="0">
                  <c:v>ふたり親世帯</c:v>
                </c:pt>
                <c:pt idx="1">
                  <c:v>母子世帯</c:v>
                </c:pt>
                <c:pt idx="2">
                  <c:v>父子世帯</c:v>
                </c:pt>
                <c:pt idx="3">
                  <c:v>その他世帯</c:v>
                </c:pt>
              </c:strCache>
            </c:strRef>
          </c:cat>
          <c:val>
            <c:numRef>
              <c:f>'１、H28家計・収入・就業 (2)'!$B$11:$B$14</c:f>
              <c:numCache>
                <c:formatCode>0.0</c:formatCode>
                <c:ptCount val="4"/>
                <c:pt idx="0">
                  <c:v>38.799999999999997</c:v>
                </c:pt>
                <c:pt idx="1">
                  <c:v>16.899999999999999</c:v>
                </c:pt>
                <c:pt idx="2">
                  <c:v>25.5</c:v>
                </c:pt>
                <c:pt idx="3">
                  <c:v>21.4</c:v>
                </c:pt>
              </c:numCache>
            </c:numRef>
          </c:val>
          <c:extLst>
            <c:ext xmlns:c16="http://schemas.microsoft.com/office/drawing/2014/chart" uri="{C3380CC4-5D6E-409C-BE32-E72D297353CC}">
              <c16:uniqueId val="{00000000-7575-4928-BAC3-AB1A7F314A83}"/>
            </c:ext>
          </c:extLst>
        </c:ser>
        <c:ser>
          <c:idx val="1"/>
          <c:order val="1"/>
          <c:tx>
            <c:strRef>
              <c:f>'１、H28家計・収入・就業 (2)'!$C$10</c:f>
              <c:strCache>
                <c:ptCount val="1"/>
                <c:pt idx="0">
                  <c:v>赤字である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'１、H28家計・収入・就業 (2)'!$A$11:$A$14</c:f>
              <c:strCache>
                <c:ptCount val="4"/>
                <c:pt idx="0">
                  <c:v>ふたり親世帯</c:v>
                </c:pt>
                <c:pt idx="1">
                  <c:v>母子世帯</c:v>
                </c:pt>
                <c:pt idx="2">
                  <c:v>父子世帯</c:v>
                </c:pt>
                <c:pt idx="3">
                  <c:v>その他世帯</c:v>
                </c:pt>
              </c:strCache>
            </c:strRef>
          </c:cat>
          <c:val>
            <c:numRef>
              <c:f>'１、H28家計・収入・就業 (2)'!$C$11:$C$14</c:f>
              <c:numCache>
                <c:formatCode>0.0</c:formatCode>
                <c:ptCount val="4"/>
                <c:pt idx="0">
                  <c:v>23.2</c:v>
                </c:pt>
                <c:pt idx="1">
                  <c:v>38.700000000000003</c:v>
                </c:pt>
                <c:pt idx="2">
                  <c:v>30.3</c:v>
                </c:pt>
                <c:pt idx="3">
                  <c:v>31.8</c:v>
                </c:pt>
              </c:numCache>
            </c:numRef>
          </c:val>
          <c:extLst>
            <c:ext xmlns:c16="http://schemas.microsoft.com/office/drawing/2014/chart" uri="{C3380CC4-5D6E-409C-BE32-E72D297353CC}">
              <c16:uniqueId val="{00000001-7575-4928-BAC3-AB1A7F314A83}"/>
            </c:ext>
          </c:extLst>
        </c:ser>
        <c:ser>
          <c:idx val="2"/>
          <c:order val="2"/>
          <c:tx>
            <c:strRef>
              <c:f>'１、H28家計・収入・就業 (2)'!$D$10</c:f>
              <c:strCache>
                <c:ptCount val="1"/>
                <c:pt idx="0">
                  <c:v>赤字でもなく黒字でもない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'１、H28家計・収入・就業 (2)'!$A$11:$A$14</c:f>
              <c:strCache>
                <c:ptCount val="4"/>
                <c:pt idx="0">
                  <c:v>ふたり親世帯</c:v>
                </c:pt>
                <c:pt idx="1">
                  <c:v>母子世帯</c:v>
                </c:pt>
                <c:pt idx="2">
                  <c:v>父子世帯</c:v>
                </c:pt>
                <c:pt idx="3">
                  <c:v>その他世帯</c:v>
                </c:pt>
              </c:strCache>
            </c:strRef>
          </c:cat>
          <c:val>
            <c:numRef>
              <c:f>'１、H28家計・収入・就業 (2)'!$D$11:$D$14</c:f>
              <c:numCache>
                <c:formatCode>0.0</c:formatCode>
                <c:ptCount val="4"/>
                <c:pt idx="0">
                  <c:v>31.9</c:v>
                </c:pt>
                <c:pt idx="1">
                  <c:v>36.200000000000003</c:v>
                </c:pt>
                <c:pt idx="2">
                  <c:v>36.799999999999997</c:v>
                </c:pt>
                <c:pt idx="3">
                  <c:v>34.200000000000003</c:v>
                </c:pt>
              </c:numCache>
            </c:numRef>
          </c:val>
          <c:extLst>
            <c:ext xmlns:c16="http://schemas.microsoft.com/office/drawing/2014/chart" uri="{C3380CC4-5D6E-409C-BE32-E72D297353CC}">
              <c16:uniqueId val="{00000002-7575-4928-BAC3-AB1A7F314A83}"/>
            </c:ext>
          </c:extLst>
        </c:ser>
        <c:ser>
          <c:idx val="3"/>
          <c:order val="3"/>
          <c:tx>
            <c:strRef>
              <c:f>'１、H28家計・収入・就業 (2)'!$E$10</c:f>
              <c:strCache>
                <c:ptCount val="1"/>
                <c:pt idx="0">
                  <c:v>わからない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'１、H28家計・収入・就業 (2)'!$A$11:$A$14</c:f>
              <c:strCache>
                <c:ptCount val="4"/>
                <c:pt idx="0">
                  <c:v>ふたり親世帯</c:v>
                </c:pt>
                <c:pt idx="1">
                  <c:v>母子世帯</c:v>
                </c:pt>
                <c:pt idx="2">
                  <c:v>父子世帯</c:v>
                </c:pt>
                <c:pt idx="3">
                  <c:v>その他世帯</c:v>
                </c:pt>
              </c:strCache>
            </c:strRef>
          </c:cat>
          <c:val>
            <c:numRef>
              <c:f>'１、H28家計・収入・就業 (2)'!$E$11:$E$14</c:f>
              <c:numCache>
                <c:formatCode>0.0</c:formatCode>
                <c:ptCount val="4"/>
                <c:pt idx="0">
                  <c:v>5.0999999999999996</c:v>
                </c:pt>
                <c:pt idx="1">
                  <c:v>7.3</c:v>
                </c:pt>
                <c:pt idx="2">
                  <c:v>6.8</c:v>
                </c:pt>
                <c:pt idx="3">
                  <c:v>10.7</c:v>
                </c:pt>
              </c:numCache>
            </c:numRef>
          </c:val>
          <c:extLst>
            <c:ext xmlns:c16="http://schemas.microsoft.com/office/drawing/2014/chart" uri="{C3380CC4-5D6E-409C-BE32-E72D297353CC}">
              <c16:uniqueId val="{00000003-7575-4928-BAC3-AB1A7F314A83}"/>
            </c:ext>
          </c:extLst>
        </c:ser>
        <c:ser>
          <c:idx val="4"/>
          <c:order val="4"/>
          <c:tx>
            <c:strRef>
              <c:f>'１、H28家計・収入・就業 (2)'!$F$10</c:f>
              <c:strCache>
                <c:ptCount val="1"/>
                <c:pt idx="0">
                  <c:v>  無回答            </c:v>
                </c:pt>
              </c:strCache>
            </c:strRef>
          </c:tx>
          <c:spPr>
            <a:solidFill>
              <a:schemeClr val="accent5"/>
            </a:solidFill>
            <a:ln>
              <a:noFill/>
            </a:ln>
            <a:effectLst/>
          </c:spPr>
          <c:invertIfNegative val="0"/>
          <c:dLbls>
            <c:dLbl>
              <c:idx val="0"/>
              <c:layout>
                <c:manualLayout>
                  <c:x val="2.94015851390034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C4-4A1F-A6D0-13328164285D}"/>
                </c:ext>
              </c:extLst>
            </c:dLbl>
            <c:dLbl>
              <c:idx val="1"/>
              <c:layout>
                <c:manualLayout>
                  <c:x val="3.528190216680433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8C4-4A1F-A6D0-13328164285D}"/>
                </c:ext>
              </c:extLst>
            </c:dLbl>
            <c:dLbl>
              <c:idx val="2"/>
              <c:layout>
                <c:manualLayout>
                  <c:x val="2.9401585139003518E-2"/>
                  <c:y val="5.333219192432169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C4-4A1F-A6D0-13328164285D}"/>
                </c:ext>
              </c:extLst>
            </c:dLbl>
            <c:dLbl>
              <c:idx val="3"/>
              <c:layout>
                <c:manualLayout>
                  <c:x val="2.646142662510316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C4-4A1F-A6D0-13328164285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'１、H28家計・収入・就業 (2)'!$A$11:$A$14</c:f>
              <c:strCache>
                <c:ptCount val="4"/>
                <c:pt idx="0">
                  <c:v>ふたり親世帯</c:v>
                </c:pt>
                <c:pt idx="1">
                  <c:v>母子世帯</c:v>
                </c:pt>
                <c:pt idx="2">
                  <c:v>父子世帯</c:v>
                </c:pt>
                <c:pt idx="3">
                  <c:v>その他世帯</c:v>
                </c:pt>
              </c:strCache>
            </c:strRef>
          </c:cat>
          <c:val>
            <c:numRef>
              <c:f>'１、H28家計・収入・就業 (2)'!$F$11:$F$14</c:f>
              <c:numCache>
                <c:formatCode>0.0</c:formatCode>
                <c:ptCount val="4"/>
                <c:pt idx="0">
                  <c:v>0.9</c:v>
                </c:pt>
                <c:pt idx="1">
                  <c:v>0.8</c:v>
                </c:pt>
                <c:pt idx="2">
                  <c:v>0.6</c:v>
                </c:pt>
                <c:pt idx="3">
                  <c:v>1.9</c:v>
                </c:pt>
              </c:numCache>
            </c:numRef>
          </c:val>
          <c:extLst>
            <c:ext xmlns:c16="http://schemas.microsoft.com/office/drawing/2014/chart" uri="{C3380CC4-5D6E-409C-BE32-E72D297353CC}">
              <c16:uniqueId val="{00000004-7575-4928-BAC3-AB1A7F314A83}"/>
            </c:ext>
          </c:extLst>
        </c:ser>
        <c:dLbls>
          <c:dLblPos val="ctr"/>
          <c:showLegendKey val="0"/>
          <c:showVal val="1"/>
          <c:showCatName val="0"/>
          <c:showSerName val="0"/>
          <c:showPercent val="0"/>
          <c:showBubbleSize val="0"/>
        </c:dLbls>
        <c:gapWidth val="150"/>
        <c:overlap val="100"/>
        <c:axId val="158358528"/>
        <c:axId val="43541248"/>
      </c:barChart>
      <c:catAx>
        <c:axId val="158358528"/>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43541248"/>
        <c:crosses val="autoZero"/>
        <c:auto val="1"/>
        <c:lblAlgn val="ctr"/>
        <c:lblOffset val="100"/>
        <c:noMultiLvlLbl val="0"/>
      </c:catAx>
      <c:valAx>
        <c:axId val="4354124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58358528"/>
        <c:crosses val="autoZero"/>
        <c:crossBetween val="between"/>
      </c:valAx>
      <c:spPr>
        <a:noFill/>
        <a:ln>
          <a:noFill/>
        </a:ln>
        <a:effectLst/>
      </c:spPr>
    </c:plotArea>
    <c:legend>
      <c:legendPos val="b"/>
      <c:layout>
        <c:manualLayout>
          <c:xMode val="edge"/>
          <c:yMode val="edge"/>
          <c:x val="0.11680763607782854"/>
          <c:y val="0.73889219244340154"/>
          <c:w val="0.76638449633579864"/>
          <c:h val="0.2436534340220099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41828729869355"/>
          <c:y val="0.16915124676832347"/>
          <c:w val="0.79365682914869407"/>
          <c:h val="0.4565168339990458"/>
        </c:manualLayout>
      </c:layout>
      <c:barChart>
        <c:barDir val="bar"/>
        <c:grouping val="percentStacked"/>
        <c:varyColors val="0"/>
        <c:ser>
          <c:idx val="0"/>
          <c:order val="0"/>
          <c:tx>
            <c:strRef>
              <c:f>'３、子どもの教育環境'!$B$12</c:f>
              <c:strCache>
                <c:ptCount val="1"/>
                <c:pt idx="0">
                  <c:v>まったくしない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'３、子どもの教育環境'!$A$13:$A$16</c:f>
              <c:strCache>
                <c:ptCount val="4"/>
                <c:pt idx="0">
                  <c:v>中央値以上</c:v>
                </c:pt>
                <c:pt idx="1">
                  <c:v>困窮度Ⅲ</c:v>
                </c:pt>
                <c:pt idx="2">
                  <c:v>困窮度Ⅱ</c:v>
                </c:pt>
                <c:pt idx="3">
                  <c:v>困窮度Ⅰ</c:v>
                </c:pt>
              </c:strCache>
            </c:strRef>
          </c:cat>
          <c:val>
            <c:numRef>
              <c:f>'３、子どもの教育環境'!$B$13:$B$16</c:f>
              <c:numCache>
                <c:formatCode>0.0</c:formatCode>
                <c:ptCount val="4"/>
                <c:pt idx="0">
                  <c:v>7.2</c:v>
                </c:pt>
                <c:pt idx="1">
                  <c:v>11.5</c:v>
                </c:pt>
                <c:pt idx="2">
                  <c:v>12.7</c:v>
                </c:pt>
                <c:pt idx="3">
                  <c:v>16.7</c:v>
                </c:pt>
              </c:numCache>
            </c:numRef>
          </c:val>
          <c:extLst>
            <c:ext xmlns:c16="http://schemas.microsoft.com/office/drawing/2014/chart" uri="{C3380CC4-5D6E-409C-BE32-E72D297353CC}">
              <c16:uniqueId val="{00000000-135C-44ED-8EF0-CDF51F10EA22}"/>
            </c:ext>
          </c:extLst>
        </c:ser>
        <c:ser>
          <c:idx val="1"/>
          <c:order val="1"/>
          <c:tx>
            <c:strRef>
              <c:f>'３、子どもの教育環境'!$C$12</c:f>
              <c:strCache>
                <c:ptCount val="1"/>
                <c:pt idx="0">
                  <c:v>30分より少ない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'３、子どもの教育環境'!$A$13:$A$16</c:f>
              <c:strCache>
                <c:ptCount val="4"/>
                <c:pt idx="0">
                  <c:v>中央値以上</c:v>
                </c:pt>
                <c:pt idx="1">
                  <c:v>困窮度Ⅲ</c:v>
                </c:pt>
                <c:pt idx="2">
                  <c:v>困窮度Ⅱ</c:v>
                </c:pt>
                <c:pt idx="3">
                  <c:v>困窮度Ⅰ</c:v>
                </c:pt>
              </c:strCache>
            </c:strRef>
          </c:cat>
          <c:val>
            <c:numRef>
              <c:f>'３、子どもの教育環境'!$C$13:$C$16</c:f>
              <c:numCache>
                <c:formatCode>0.0</c:formatCode>
                <c:ptCount val="4"/>
                <c:pt idx="0">
                  <c:v>15.9</c:v>
                </c:pt>
                <c:pt idx="1">
                  <c:v>20.3</c:v>
                </c:pt>
                <c:pt idx="2">
                  <c:v>20.5</c:v>
                </c:pt>
                <c:pt idx="3">
                  <c:v>20.399999999999999</c:v>
                </c:pt>
              </c:numCache>
            </c:numRef>
          </c:val>
          <c:extLst>
            <c:ext xmlns:c16="http://schemas.microsoft.com/office/drawing/2014/chart" uri="{C3380CC4-5D6E-409C-BE32-E72D297353CC}">
              <c16:uniqueId val="{00000001-135C-44ED-8EF0-CDF51F10EA22}"/>
            </c:ext>
          </c:extLst>
        </c:ser>
        <c:ser>
          <c:idx val="2"/>
          <c:order val="2"/>
          <c:tx>
            <c:strRef>
              <c:f>'３、子どもの教育環境'!$D$12</c:f>
              <c:strCache>
                <c:ptCount val="1"/>
                <c:pt idx="0">
                  <c:v>30分以上、１時間より少ない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'３、子どもの教育環境'!$A$13:$A$16</c:f>
              <c:strCache>
                <c:ptCount val="4"/>
                <c:pt idx="0">
                  <c:v>中央値以上</c:v>
                </c:pt>
                <c:pt idx="1">
                  <c:v>困窮度Ⅲ</c:v>
                </c:pt>
                <c:pt idx="2">
                  <c:v>困窮度Ⅱ</c:v>
                </c:pt>
                <c:pt idx="3">
                  <c:v>困窮度Ⅰ</c:v>
                </c:pt>
              </c:strCache>
            </c:strRef>
          </c:cat>
          <c:val>
            <c:numRef>
              <c:f>'３、子どもの教育環境'!$D$13:$D$16</c:f>
              <c:numCache>
                <c:formatCode>0.0</c:formatCode>
                <c:ptCount val="4"/>
                <c:pt idx="0">
                  <c:v>24.2</c:v>
                </c:pt>
                <c:pt idx="1">
                  <c:v>25.2</c:v>
                </c:pt>
                <c:pt idx="2">
                  <c:v>25.5</c:v>
                </c:pt>
                <c:pt idx="3">
                  <c:v>23.6</c:v>
                </c:pt>
              </c:numCache>
            </c:numRef>
          </c:val>
          <c:extLst>
            <c:ext xmlns:c16="http://schemas.microsoft.com/office/drawing/2014/chart" uri="{C3380CC4-5D6E-409C-BE32-E72D297353CC}">
              <c16:uniqueId val="{00000002-135C-44ED-8EF0-CDF51F10EA22}"/>
            </c:ext>
          </c:extLst>
        </c:ser>
        <c:ser>
          <c:idx val="3"/>
          <c:order val="3"/>
          <c:tx>
            <c:strRef>
              <c:f>'３、子どもの教育環境'!$E$12</c:f>
              <c:strCache>
                <c:ptCount val="1"/>
                <c:pt idx="0">
                  <c:v>１時間以上、２時間より少ない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'３、子どもの教育環境'!$A$13:$A$16</c:f>
              <c:strCache>
                <c:ptCount val="4"/>
                <c:pt idx="0">
                  <c:v>中央値以上</c:v>
                </c:pt>
                <c:pt idx="1">
                  <c:v>困窮度Ⅲ</c:v>
                </c:pt>
                <c:pt idx="2">
                  <c:v>困窮度Ⅱ</c:v>
                </c:pt>
                <c:pt idx="3">
                  <c:v>困窮度Ⅰ</c:v>
                </c:pt>
              </c:strCache>
            </c:strRef>
          </c:cat>
          <c:val>
            <c:numRef>
              <c:f>'３、子どもの教育環境'!$E$13:$E$16</c:f>
              <c:numCache>
                <c:formatCode>0.0</c:formatCode>
                <c:ptCount val="4"/>
                <c:pt idx="0">
                  <c:v>26.2</c:v>
                </c:pt>
                <c:pt idx="1">
                  <c:v>23.2</c:v>
                </c:pt>
                <c:pt idx="2">
                  <c:v>21.8</c:v>
                </c:pt>
                <c:pt idx="3">
                  <c:v>20.7</c:v>
                </c:pt>
              </c:numCache>
            </c:numRef>
          </c:val>
          <c:extLst>
            <c:ext xmlns:c16="http://schemas.microsoft.com/office/drawing/2014/chart" uri="{C3380CC4-5D6E-409C-BE32-E72D297353CC}">
              <c16:uniqueId val="{00000003-135C-44ED-8EF0-CDF51F10EA22}"/>
            </c:ext>
          </c:extLst>
        </c:ser>
        <c:ser>
          <c:idx val="4"/>
          <c:order val="4"/>
          <c:tx>
            <c:strRef>
              <c:f>'３、子どもの教育環境'!$F$12</c:f>
              <c:strCache>
                <c:ptCount val="1"/>
                <c:pt idx="0">
                  <c:v>２時間以上、３時間より少ない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'３、子どもの教育環境'!$A$13:$A$16</c:f>
              <c:strCache>
                <c:ptCount val="4"/>
                <c:pt idx="0">
                  <c:v>中央値以上</c:v>
                </c:pt>
                <c:pt idx="1">
                  <c:v>困窮度Ⅲ</c:v>
                </c:pt>
                <c:pt idx="2">
                  <c:v>困窮度Ⅱ</c:v>
                </c:pt>
                <c:pt idx="3">
                  <c:v>困窮度Ⅰ</c:v>
                </c:pt>
              </c:strCache>
            </c:strRef>
          </c:cat>
          <c:val>
            <c:numRef>
              <c:f>'３、子どもの教育環境'!$F$13:$F$16</c:f>
              <c:numCache>
                <c:formatCode>0.0</c:formatCode>
                <c:ptCount val="4"/>
                <c:pt idx="0">
                  <c:v>14.2</c:v>
                </c:pt>
                <c:pt idx="1">
                  <c:v>10.3</c:v>
                </c:pt>
                <c:pt idx="2">
                  <c:v>9.6</c:v>
                </c:pt>
                <c:pt idx="3">
                  <c:v>9.5</c:v>
                </c:pt>
              </c:numCache>
            </c:numRef>
          </c:val>
          <c:extLst>
            <c:ext xmlns:c16="http://schemas.microsoft.com/office/drawing/2014/chart" uri="{C3380CC4-5D6E-409C-BE32-E72D297353CC}">
              <c16:uniqueId val="{00000004-135C-44ED-8EF0-CDF51F10EA22}"/>
            </c:ext>
          </c:extLst>
        </c:ser>
        <c:ser>
          <c:idx val="5"/>
          <c:order val="5"/>
          <c:tx>
            <c:strRef>
              <c:f>'３、子どもの教育環境'!$G$12</c:f>
              <c:strCache>
                <c:ptCount val="1"/>
                <c:pt idx="0">
                  <c:v>３時間以上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'３、子どもの教育環境'!$A$13:$A$16</c:f>
              <c:strCache>
                <c:ptCount val="4"/>
                <c:pt idx="0">
                  <c:v>中央値以上</c:v>
                </c:pt>
                <c:pt idx="1">
                  <c:v>困窮度Ⅲ</c:v>
                </c:pt>
                <c:pt idx="2">
                  <c:v>困窮度Ⅱ</c:v>
                </c:pt>
                <c:pt idx="3">
                  <c:v>困窮度Ⅰ</c:v>
                </c:pt>
              </c:strCache>
            </c:strRef>
          </c:cat>
          <c:val>
            <c:numRef>
              <c:f>'３、子どもの教育環境'!$G$13:$G$16</c:f>
              <c:numCache>
                <c:formatCode>0.0</c:formatCode>
                <c:ptCount val="4"/>
                <c:pt idx="0">
                  <c:v>8.3000000000000007</c:v>
                </c:pt>
                <c:pt idx="1">
                  <c:v>4.7</c:v>
                </c:pt>
                <c:pt idx="2">
                  <c:v>3.8</c:v>
                </c:pt>
                <c:pt idx="3">
                  <c:v>3.9</c:v>
                </c:pt>
              </c:numCache>
            </c:numRef>
          </c:val>
          <c:extLst>
            <c:ext xmlns:c16="http://schemas.microsoft.com/office/drawing/2014/chart" uri="{C3380CC4-5D6E-409C-BE32-E72D297353CC}">
              <c16:uniqueId val="{00000005-135C-44ED-8EF0-CDF51F10EA22}"/>
            </c:ext>
          </c:extLst>
        </c:ser>
        <c:ser>
          <c:idx val="6"/>
          <c:order val="6"/>
          <c:tx>
            <c:strRef>
              <c:f>'３、子どもの教育環境'!$H$12</c:f>
              <c:strCache>
                <c:ptCount val="1"/>
                <c:pt idx="0">
                  <c:v>わからない          </c:v>
                </c:pt>
              </c:strCache>
            </c:strRef>
          </c:tx>
          <c:spPr>
            <a:solidFill>
              <a:schemeClr val="accent1">
                <a:lumMod val="60000"/>
              </a:schemeClr>
            </a:solidFill>
            <a:ln>
              <a:noFill/>
            </a:ln>
            <a:effectLst/>
          </c:spPr>
          <c:invertIfNegative val="0"/>
          <c:dLbls>
            <c:dLbl>
              <c:idx val="0"/>
              <c:layout>
                <c:manualLayout>
                  <c:x val="-1.0956767108700996E-16"/>
                  <c:y val="5.83323716529935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DD1-439B-9D5C-A3861A9F3D14}"/>
                </c:ext>
              </c:extLst>
            </c:dLbl>
            <c:dLbl>
              <c:idx val="1"/>
              <c:layout>
                <c:manualLayout>
                  <c:x val="-1.0956767108700996E-16"/>
                  <c:y val="5.83323716529935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DD1-439B-9D5C-A3861A9F3D14}"/>
                </c:ext>
              </c:extLst>
            </c:dLbl>
            <c:dLbl>
              <c:idx val="2"/>
              <c:layout>
                <c:manualLayout>
                  <c:x val="2.9882437315117126E-3"/>
                  <c:y val="5.104082519636945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DD1-439B-9D5C-A3861A9F3D14}"/>
                </c:ext>
              </c:extLst>
            </c:dLbl>
            <c:dLbl>
              <c:idx val="3"/>
              <c:layout>
                <c:manualLayout>
                  <c:x val="-2.9882437315118223E-3"/>
                  <c:y val="5.833294579050984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DD1-439B-9D5C-A3861A9F3D1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'３、子どもの教育環境'!$A$13:$A$16</c:f>
              <c:strCache>
                <c:ptCount val="4"/>
                <c:pt idx="0">
                  <c:v>中央値以上</c:v>
                </c:pt>
                <c:pt idx="1">
                  <c:v>困窮度Ⅲ</c:v>
                </c:pt>
                <c:pt idx="2">
                  <c:v>困窮度Ⅱ</c:v>
                </c:pt>
                <c:pt idx="3">
                  <c:v>困窮度Ⅰ</c:v>
                </c:pt>
              </c:strCache>
            </c:strRef>
          </c:cat>
          <c:val>
            <c:numRef>
              <c:f>'３、子どもの教育環境'!$H$13:$H$16</c:f>
              <c:numCache>
                <c:formatCode>0.0</c:formatCode>
                <c:ptCount val="4"/>
                <c:pt idx="0">
                  <c:v>3.8</c:v>
                </c:pt>
                <c:pt idx="1">
                  <c:v>4.7</c:v>
                </c:pt>
                <c:pt idx="2">
                  <c:v>5.9</c:v>
                </c:pt>
                <c:pt idx="3">
                  <c:v>5</c:v>
                </c:pt>
              </c:numCache>
            </c:numRef>
          </c:val>
          <c:extLst>
            <c:ext xmlns:c16="http://schemas.microsoft.com/office/drawing/2014/chart" uri="{C3380CC4-5D6E-409C-BE32-E72D297353CC}">
              <c16:uniqueId val="{00000006-135C-44ED-8EF0-CDF51F10EA22}"/>
            </c:ext>
          </c:extLst>
        </c:ser>
        <c:ser>
          <c:idx val="7"/>
          <c:order val="7"/>
          <c:tx>
            <c:strRef>
              <c:f>'３、子どもの教育環境'!$I$12</c:f>
              <c:strCache>
                <c:ptCount val="1"/>
                <c:pt idx="0">
                  <c:v>  無回答            </c:v>
                </c:pt>
              </c:strCache>
            </c:strRef>
          </c:tx>
          <c:spPr>
            <a:solidFill>
              <a:schemeClr val="accent2">
                <a:lumMod val="60000"/>
              </a:schemeClr>
            </a:solidFill>
            <a:ln>
              <a:noFill/>
            </a:ln>
            <a:effectLst/>
          </c:spPr>
          <c:invertIfNegative val="0"/>
          <c:dLbls>
            <c:dLbl>
              <c:idx val="0"/>
              <c:layout>
                <c:manualLayout>
                  <c:x val="3.585892477814055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D1-439B-9D5C-A3861A9F3D14}"/>
                </c:ext>
              </c:extLst>
            </c:dLbl>
            <c:dLbl>
              <c:idx val="1"/>
              <c:layout>
                <c:manualLayout>
                  <c:x val="3.7734930075096686E-2"/>
                  <c:y val="-3.3419201864722527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D1-439B-9D5C-A3861A9F3D14}"/>
                </c:ext>
              </c:extLst>
            </c:dLbl>
            <c:dLbl>
              <c:idx val="2"/>
              <c:layout>
                <c:manualLayout>
                  <c:x val="3.8131401782781502E-2"/>
                  <c:y val="6.683840372944505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D1-439B-9D5C-A3861A9F3D14}"/>
                </c:ext>
              </c:extLst>
            </c:dLbl>
            <c:dLbl>
              <c:idx val="3"/>
              <c:layout>
                <c:manualLayout>
                  <c:x val="3.2870681046628838E-2"/>
                  <c:y val="6.683840372944505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D1-439B-9D5C-A3861A9F3D1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'３、子どもの教育環境'!$A$13:$A$16</c:f>
              <c:strCache>
                <c:ptCount val="4"/>
                <c:pt idx="0">
                  <c:v>中央値以上</c:v>
                </c:pt>
                <c:pt idx="1">
                  <c:v>困窮度Ⅲ</c:v>
                </c:pt>
                <c:pt idx="2">
                  <c:v>困窮度Ⅱ</c:v>
                </c:pt>
                <c:pt idx="3">
                  <c:v>困窮度Ⅰ</c:v>
                </c:pt>
              </c:strCache>
            </c:strRef>
          </c:cat>
          <c:val>
            <c:numRef>
              <c:f>'３、子どもの教育環境'!$I$13:$I$16</c:f>
              <c:numCache>
                <c:formatCode>0.0</c:formatCode>
                <c:ptCount val="4"/>
                <c:pt idx="0">
                  <c:v>0.3</c:v>
                </c:pt>
                <c:pt idx="1">
                  <c:v>0.2</c:v>
                </c:pt>
                <c:pt idx="2">
                  <c:v>0.3</c:v>
                </c:pt>
                <c:pt idx="3">
                  <c:v>0.3</c:v>
                </c:pt>
              </c:numCache>
            </c:numRef>
          </c:val>
          <c:extLst>
            <c:ext xmlns:c16="http://schemas.microsoft.com/office/drawing/2014/chart" uri="{C3380CC4-5D6E-409C-BE32-E72D297353CC}">
              <c16:uniqueId val="{00000007-135C-44ED-8EF0-CDF51F10EA22}"/>
            </c:ext>
          </c:extLst>
        </c:ser>
        <c:dLbls>
          <c:dLblPos val="ctr"/>
          <c:showLegendKey val="0"/>
          <c:showVal val="1"/>
          <c:showCatName val="0"/>
          <c:showSerName val="0"/>
          <c:showPercent val="0"/>
          <c:showBubbleSize val="0"/>
        </c:dLbls>
        <c:gapWidth val="150"/>
        <c:overlap val="100"/>
        <c:axId val="1207817136"/>
        <c:axId val="1212480704"/>
      </c:barChart>
      <c:catAx>
        <c:axId val="12078171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212480704"/>
        <c:crosses val="autoZero"/>
        <c:auto val="1"/>
        <c:lblAlgn val="ctr"/>
        <c:lblOffset val="100"/>
        <c:noMultiLvlLbl val="0"/>
      </c:catAx>
      <c:valAx>
        <c:axId val="121248070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07817136"/>
        <c:crosses val="autoZero"/>
        <c:crossBetween val="between"/>
      </c:valAx>
      <c:spPr>
        <a:noFill/>
        <a:ln>
          <a:noFill/>
        </a:ln>
        <a:effectLst/>
      </c:spPr>
    </c:plotArea>
    <c:legend>
      <c:legendPos val="b"/>
      <c:layout>
        <c:manualLayout>
          <c:xMode val="edge"/>
          <c:yMode val="edge"/>
          <c:x val="6.1619938691591603E-2"/>
          <c:y val="0.69430529079996928"/>
          <c:w val="0.87676012261681679"/>
          <c:h val="0.26095941358015634"/>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'３、H28子どもの教育環境 (2)'!$B$3</c:f>
              <c:strCache>
                <c:ptCount val="1"/>
                <c:pt idx="0">
                  <c:v>よくわかる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(2)'!$A$4:$A$7</c:f>
              <c:strCache>
                <c:ptCount val="4"/>
                <c:pt idx="0">
                  <c:v>中央値以上</c:v>
                </c:pt>
                <c:pt idx="1">
                  <c:v>困窮度Ⅲ</c:v>
                </c:pt>
                <c:pt idx="2">
                  <c:v>困窮度Ⅱ</c:v>
                </c:pt>
                <c:pt idx="3">
                  <c:v>困窮度Ⅰ</c:v>
                </c:pt>
              </c:strCache>
            </c:strRef>
          </c:cat>
          <c:val>
            <c:numRef>
              <c:f>'３、H28子どもの教育環境 (2)'!$B$4:$B$7</c:f>
              <c:numCache>
                <c:formatCode>0.0</c:formatCode>
                <c:ptCount val="4"/>
                <c:pt idx="0">
                  <c:v>29.4</c:v>
                </c:pt>
                <c:pt idx="1">
                  <c:v>20.9</c:v>
                </c:pt>
                <c:pt idx="2">
                  <c:v>17.8</c:v>
                </c:pt>
                <c:pt idx="3">
                  <c:v>16.399999999999999</c:v>
                </c:pt>
              </c:numCache>
            </c:numRef>
          </c:val>
          <c:extLst>
            <c:ext xmlns:c16="http://schemas.microsoft.com/office/drawing/2014/chart" uri="{C3380CC4-5D6E-409C-BE32-E72D297353CC}">
              <c16:uniqueId val="{00000000-5AD3-439B-A276-90493167FD6D}"/>
            </c:ext>
          </c:extLst>
        </c:ser>
        <c:ser>
          <c:idx val="1"/>
          <c:order val="1"/>
          <c:tx>
            <c:strRef>
              <c:f>'３、H28子どもの教育環境 (2)'!$C$3</c:f>
              <c:strCache>
                <c:ptCount val="1"/>
                <c:pt idx="0">
                  <c:v>だいたいわかる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(2)'!$A$4:$A$7</c:f>
              <c:strCache>
                <c:ptCount val="4"/>
                <c:pt idx="0">
                  <c:v>中央値以上</c:v>
                </c:pt>
                <c:pt idx="1">
                  <c:v>困窮度Ⅲ</c:v>
                </c:pt>
                <c:pt idx="2">
                  <c:v>困窮度Ⅱ</c:v>
                </c:pt>
                <c:pt idx="3">
                  <c:v>困窮度Ⅰ</c:v>
                </c:pt>
              </c:strCache>
            </c:strRef>
          </c:cat>
          <c:val>
            <c:numRef>
              <c:f>'３、H28子どもの教育環境 (2)'!$C$4:$C$7</c:f>
              <c:numCache>
                <c:formatCode>0.0</c:formatCode>
                <c:ptCount val="4"/>
                <c:pt idx="0">
                  <c:v>56.7</c:v>
                </c:pt>
                <c:pt idx="1">
                  <c:v>59</c:v>
                </c:pt>
                <c:pt idx="2">
                  <c:v>56.2</c:v>
                </c:pt>
                <c:pt idx="3">
                  <c:v>54.7</c:v>
                </c:pt>
              </c:numCache>
            </c:numRef>
          </c:val>
          <c:extLst>
            <c:ext xmlns:c16="http://schemas.microsoft.com/office/drawing/2014/chart" uri="{C3380CC4-5D6E-409C-BE32-E72D297353CC}">
              <c16:uniqueId val="{00000001-5AD3-439B-A276-90493167FD6D}"/>
            </c:ext>
          </c:extLst>
        </c:ser>
        <c:ser>
          <c:idx val="2"/>
          <c:order val="2"/>
          <c:tx>
            <c:strRef>
              <c:f>'３、H28子どもの教育環境 (2)'!$D$3</c:f>
              <c:strCache>
                <c:ptCount val="1"/>
                <c:pt idx="0">
                  <c:v>あまりわからない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(2)'!$A$4:$A$7</c:f>
              <c:strCache>
                <c:ptCount val="4"/>
                <c:pt idx="0">
                  <c:v>中央値以上</c:v>
                </c:pt>
                <c:pt idx="1">
                  <c:v>困窮度Ⅲ</c:v>
                </c:pt>
                <c:pt idx="2">
                  <c:v>困窮度Ⅱ</c:v>
                </c:pt>
                <c:pt idx="3">
                  <c:v>困窮度Ⅰ</c:v>
                </c:pt>
              </c:strCache>
            </c:strRef>
          </c:cat>
          <c:val>
            <c:numRef>
              <c:f>'３、H28子どもの教育環境 (2)'!$D$4:$D$7</c:f>
              <c:numCache>
                <c:formatCode>0.0</c:formatCode>
                <c:ptCount val="4"/>
                <c:pt idx="0">
                  <c:v>9.3000000000000007</c:v>
                </c:pt>
                <c:pt idx="1">
                  <c:v>12.9</c:v>
                </c:pt>
                <c:pt idx="2">
                  <c:v>16.8</c:v>
                </c:pt>
                <c:pt idx="3">
                  <c:v>18.2</c:v>
                </c:pt>
              </c:numCache>
            </c:numRef>
          </c:val>
          <c:extLst>
            <c:ext xmlns:c16="http://schemas.microsoft.com/office/drawing/2014/chart" uri="{C3380CC4-5D6E-409C-BE32-E72D297353CC}">
              <c16:uniqueId val="{00000002-5AD3-439B-A276-90493167FD6D}"/>
            </c:ext>
          </c:extLst>
        </c:ser>
        <c:ser>
          <c:idx val="3"/>
          <c:order val="3"/>
          <c:tx>
            <c:strRef>
              <c:f>'３、H28子どもの教育環境 (2)'!$E$3</c:f>
              <c:strCache>
                <c:ptCount val="1"/>
                <c:pt idx="0">
                  <c:v>ほとんどわからない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(2)'!$A$4:$A$7</c:f>
              <c:strCache>
                <c:ptCount val="4"/>
                <c:pt idx="0">
                  <c:v>中央値以上</c:v>
                </c:pt>
                <c:pt idx="1">
                  <c:v>困窮度Ⅲ</c:v>
                </c:pt>
                <c:pt idx="2">
                  <c:v>困窮度Ⅱ</c:v>
                </c:pt>
                <c:pt idx="3">
                  <c:v>困窮度Ⅰ</c:v>
                </c:pt>
              </c:strCache>
            </c:strRef>
          </c:cat>
          <c:val>
            <c:numRef>
              <c:f>'３、H28子どもの教育環境 (2)'!$E$4:$E$7</c:f>
              <c:numCache>
                <c:formatCode>0.0</c:formatCode>
                <c:ptCount val="4"/>
                <c:pt idx="0">
                  <c:v>1.9</c:v>
                </c:pt>
                <c:pt idx="1">
                  <c:v>3</c:v>
                </c:pt>
                <c:pt idx="2">
                  <c:v>4.4000000000000004</c:v>
                </c:pt>
                <c:pt idx="3">
                  <c:v>4.9000000000000004</c:v>
                </c:pt>
              </c:numCache>
            </c:numRef>
          </c:val>
          <c:extLst>
            <c:ext xmlns:c16="http://schemas.microsoft.com/office/drawing/2014/chart" uri="{C3380CC4-5D6E-409C-BE32-E72D297353CC}">
              <c16:uniqueId val="{00000003-5AD3-439B-A276-90493167FD6D}"/>
            </c:ext>
          </c:extLst>
        </c:ser>
        <c:ser>
          <c:idx val="4"/>
          <c:order val="4"/>
          <c:tx>
            <c:strRef>
              <c:f>'３、H28子どもの教育環境 (2)'!$F$3</c:f>
              <c:strCache>
                <c:ptCount val="1"/>
                <c:pt idx="0">
                  <c:v>わからない          </c:v>
                </c:pt>
              </c:strCache>
            </c:strRef>
          </c:tx>
          <c:spPr>
            <a:solidFill>
              <a:schemeClr val="accent5"/>
            </a:solidFill>
            <a:ln>
              <a:noFill/>
            </a:ln>
            <a:effectLst/>
          </c:spPr>
          <c:invertIfNegative val="0"/>
          <c:dLbls>
            <c:dLbl>
              <c:idx val="0"/>
              <c:layout>
                <c:manualLayout>
                  <c:x val="0"/>
                  <c:y val="5.119944342922240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1CA-4C58-A004-D3490F54C889}"/>
                </c:ext>
              </c:extLst>
            </c:dLbl>
            <c:dLbl>
              <c:idx val="1"/>
              <c:layout>
                <c:manualLayout>
                  <c:x val="2.7753429788520034E-3"/>
                  <c:y val="4.388696499029284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1CA-4C58-A004-D3490F54C88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(2)'!$A$4:$A$7</c:f>
              <c:strCache>
                <c:ptCount val="4"/>
                <c:pt idx="0">
                  <c:v>中央値以上</c:v>
                </c:pt>
                <c:pt idx="1">
                  <c:v>困窮度Ⅲ</c:v>
                </c:pt>
                <c:pt idx="2">
                  <c:v>困窮度Ⅱ</c:v>
                </c:pt>
                <c:pt idx="3">
                  <c:v>困窮度Ⅰ</c:v>
                </c:pt>
              </c:strCache>
            </c:strRef>
          </c:cat>
          <c:val>
            <c:numRef>
              <c:f>'３、H28子どもの教育環境 (2)'!$F$4:$F$7</c:f>
              <c:numCache>
                <c:formatCode>0.0</c:formatCode>
                <c:ptCount val="4"/>
                <c:pt idx="0">
                  <c:v>1.7</c:v>
                </c:pt>
                <c:pt idx="1">
                  <c:v>2.9</c:v>
                </c:pt>
                <c:pt idx="2">
                  <c:v>3.3</c:v>
                </c:pt>
                <c:pt idx="3">
                  <c:v>4.5</c:v>
                </c:pt>
              </c:numCache>
            </c:numRef>
          </c:val>
          <c:extLst>
            <c:ext xmlns:c16="http://schemas.microsoft.com/office/drawing/2014/chart" uri="{C3380CC4-5D6E-409C-BE32-E72D297353CC}">
              <c16:uniqueId val="{00000004-5AD3-439B-A276-90493167FD6D}"/>
            </c:ext>
          </c:extLst>
        </c:ser>
        <c:ser>
          <c:idx val="5"/>
          <c:order val="5"/>
          <c:tx>
            <c:strRef>
              <c:f>'３、H28子どもの教育環境 (2)'!$G$3</c:f>
              <c:strCache>
                <c:ptCount val="1"/>
                <c:pt idx="0">
                  <c:v>  無回答            </c:v>
                </c:pt>
              </c:strCache>
            </c:strRef>
          </c:tx>
          <c:spPr>
            <a:solidFill>
              <a:schemeClr val="accent6"/>
            </a:solidFill>
            <a:ln>
              <a:noFill/>
            </a:ln>
            <a:effectLst/>
          </c:spPr>
          <c:invertIfNegative val="0"/>
          <c:dLbls>
            <c:dLbl>
              <c:idx val="0"/>
              <c:layout>
                <c:manualLayout>
                  <c:x val="3.3304115746225056E-2"/>
                  <c:y val="3.352305784124221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CA-4C58-A004-D3490F54C889}"/>
                </c:ext>
              </c:extLst>
            </c:dLbl>
            <c:dLbl>
              <c:idx val="1"/>
              <c:layout>
                <c:manualLayout>
                  <c:x val="2.77534297885210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CA-4C58-A004-D3490F54C889}"/>
                </c:ext>
              </c:extLst>
            </c:dLbl>
            <c:dLbl>
              <c:idx val="2"/>
              <c:layout>
                <c:manualLayout>
                  <c:x val="3.052877276737315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1CA-4C58-A004-D3490F54C889}"/>
                </c:ext>
              </c:extLst>
            </c:dLbl>
            <c:dLbl>
              <c:idx val="3"/>
              <c:layout>
                <c:manualLayout>
                  <c:x val="2.77534297885210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CA-4C58-A004-D3490F54C88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(2)'!$A$4:$A$7</c:f>
              <c:strCache>
                <c:ptCount val="4"/>
                <c:pt idx="0">
                  <c:v>中央値以上</c:v>
                </c:pt>
                <c:pt idx="1">
                  <c:v>困窮度Ⅲ</c:v>
                </c:pt>
                <c:pt idx="2">
                  <c:v>困窮度Ⅱ</c:v>
                </c:pt>
                <c:pt idx="3">
                  <c:v>困窮度Ⅰ</c:v>
                </c:pt>
              </c:strCache>
            </c:strRef>
          </c:cat>
          <c:val>
            <c:numRef>
              <c:f>'３、H28子どもの教育環境 (2)'!$G$4:$G$7</c:f>
              <c:numCache>
                <c:formatCode>0.0</c:formatCode>
                <c:ptCount val="4"/>
                <c:pt idx="0">
                  <c:v>1</c:v>
                </c:pt>
                <c:pt idx="1">
                  <c:v>1.3</c:v>
                </c:pt>
                <c:pt idx="2">
                  <c:v>1.5</c:v>
                </c:pt>
                <c:pt idx="3">
                  <c:v>1.3</c:v>
                </c:pt>
              </c:numCache>
            </c:numRef>
          </c:val>
          <c:extLst>
            <c:ext xmlns:c16="http://schemas.microsoft.com/office/drawing/2014/chart" uri="{C3380CC4-5D6E-409C-BE32-E72D297353CC}">
              <c16:uniqueId val="{00000005-5AD3-439B-A276-90493167FD6D}"/>
            </c:ext>
          </c:extLst>
        </c:ser>
        <c:dLbls>
          <c:dLblPos val="ctr"/>
          <c:showLegendKey val="0"/>
          <c:showVal val="1"/>
          <c:showCatName val="0"/>
          <c:showSerName val="0"/>
          <c:showPercent val="0"/>
          <c:showBubbleSize val="0"/>
        </c:dLbls>
        <c:gapWidth val="150"/>
        <c:overlap val="100"/>
        <c:axId val="1082553152"/>
        <c:axId val="1082549408"/>
      </c:barChart>
      <c:catAx>
        <c:axId val="1082553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082549408"/>
        <c:crosses val="autoZero"/>
        <c:auto val="1"/>
        <c:lblAlgn val="ctr"/>
        <c:lblOffset val="100"/>
        <c:noMultiLvlLbl val="0"/>
      </c:catAx>
      <c:valAx>
        <c:axId val="108254940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1082553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6396780438788"/>
          <c:y val="0.16528887599771774"/>
          <c:w val="0.77337752650288905"/>
          <c:h val="0.44042642597827814"/>
        </c:manualLayout>
      </c:layout>
      <c:barChart>
        <c:barDir val="bar"/>
        <c:grouping val="percentStacked"/>
        <c:varyColors val="0"/>
        <c:ser>
          <c:idx val="0"/>
          <c:order val="0"/>
          <c:tx>
            <c:strRef>
              <c:f>'３、H28子どもの教育環境 (2)'!$B$12</c:f>
              <c:strCache>
                <c:ptCount val="1"/>
                <c:pt idx="0">
                  <c:v>まったくしない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(2)'!$A$13:$A$16</c:f>
              <c:strCache>
                <c:ptCount val="4"/>
                <c:pt idx="0">
                  <c:v>中央値以上</c:v>
                </c:pt>
                <c:pt idx="1">
                  <c:v>困窮度Ⅲ</c:v>
                </c:pt>
                <c:pt idx="2">
                  <c:v>困窮度Ⅱ</c:v>
                </c:pt>
                <c:pt idx="3">
                  <c:v>困窮度Ⅰ</c:v>
                </c:pt>
              </c:strCache>
            </c:strRef>
          </c:cat>
          <c:val>
            <c:numRef>
              <c:f>'３、H28子どもの教育環境 (2)'!$B$13:$B$16</c:f>
              <c:numCache>
                <c:formatCode>0.0</c:formatCode>
                <c:ptCount val="4"/>
                <c:pt idx="0">
                  <c:v>5.4</c:v>
                </c:pt>
                <c:pt idx="1">
                  <c:v>9.6999999999999993</c:v>
                </c:pt>
                <c:pt idx="2">
                  <c:v>12.8</c:v>
                </c:pt>
                <c:pt idx="3">
                  <c:v>13.6</c:v>
                </c:pt>
              </c:numCache>
            </c:numRef>
          </c:val>
          <c:extLst>
            <c:ext xmlns:c16="http://schemas.microsoft.com/office/drawing/2014/chart" uri="{C3380CC4-5D6E-409C-BE32-E72D297353CC}">
              <c16:uniqueId val="{00000000-6A09-4D06-8C13-07167C1E18A5}"/>
            </c:ext>
          </c:extLst>
        </c:ser>
        <c:ser>
          <c:idx val="1"/>
          <c:order val="1"/>
          <c:tx>
            <c:strRef>
              <c:f>'３、H28子どもの教育環境 (2)'!$C$12</c:f>
              <c:strCache>
                <c:ptCount val="1"/>
                <c:pt idx="0">
                  <c:v>30分より少ない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(2)'!$A$13:$A$16</c:f>
              <c:strCache>
                <c:ptCount val="4"/>
                <c:pt idx="0">
                  <c:v>中央値以上</c:v>
                </c:pt>
                <c:pt idx="1">
                  <c:v>困窮度Ⅲ</c:v>
                </c:pt>
                <c:pt idx="2">
                  <c:v>困窮度Ⅱ</c:v>
                </c:pt>
                <c:pt idx="3">
                  <c:v>困窮度Ⅰ</c:v>
                </c:pt>
              </c:strCache>
            </c:strRef>
          </c:cat>
          <c:val>
            <c:numRef>
              <c:f>'３、H28子どもの教育環境 (2)'!$C$13:$C$16</c:f>
              <c:numCache>
                <c:formatCode>0.0</c:formatCode>
                <c:ptCount val="4"/>
                <c:pt idx="0">
                  <c:v>12.4</c:v>
                </c:pt>
                <c:pt idx="1">
                  <c:v>15.6</c:v>
                </c:pt>
                <c:pt idx="2">
                  <c:v>17.5</c:v>
                </c:pt>
                <c:pt idx="3">
                  <c:v>18.5</c:v>
                </c:pt>
              </c:numCache>
            </c:numRef>
          </c:val>
          <c:extLst>
            <c:ext xmlns:c16="http://schemas.microsoft.com/office/drawing/2014/chart" uri="{C3380CC4-5D6E-409C-BE32-E72D297353CC}">
              <c16:uniqueId val="{00000001-6A09-4D06-8C13-07167C1E18A5}"/>
            </c:ext>
          </c:extLst>
        </c:ser>
        <c:ser>
          <c:idx val="2"/>
          <c:order val="2"/>
          <c:tx>
            <c:strRef>
              <c:f>'３、H28子どもの教育環境 (2)'!$D$12</c:f>
              <c:strCache>
                <c:ptCount val="1"/>
                <c:pt idx="0">
                  <c:v>30分以上、１時間より少ない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(2)'!$A$13:$A$16</c:f>
              <c:strCache>
                <c:ptCount val="4"/>
                <c:pt idx="0">
                  <c:v>中央値以上</c:v>
                </c:pt>
                <c:pt idx="1">
                  <c:v>困窮度Ⅲ</c:v>
                </c:pt>
                <c:pt idx="2">
                  <c:v>困窮度Ⅱ</c:v>
                </c:pt>
                <c:pt idx="3">
                  <c:v>困窮度Ⅰ</c:v>
                </c:pt>
              </c:strCache>
            </c:strRef>
          </c:cat>
          <c:val>
            <c:numRef>
              <c:f>'３、H28子どもの教育環境 (2)'!$D$13:$D$16</c:f>
              <c:numCache>
                <c:formatCode>0.0</c:formatCode>
                <c:ptCount val="4"/>
                <c:pt idx="0">
                  <c:v>23.2</c:v>
                </c:pt>
                <c:pt idx="1">
                  <c:v>25</c:v>
                </c:pt>
                <c:pt idx="2">
                  <c:v>22.9</c:v>
                </c:pt>
                <c:pt idx="3">
                  <c:v>22.4</c:v>
                </c:pt>
              </c:numCache>
            </c:numRef>
          </c:val>
          <c:extLst>
            <c:ext xmlns:c16="http://schemas.microsoft.com/office/drawing/2014/chart" uri="{C3380CC4-5D6E-409C-BE32-E72D297353CC}">
              <c16:uniqueId val="{00000002-6A09-4D06-8C13-07167C1E18A5}"/>
            </c:ext>
          </c:extLst>
        </c:ser>
        <c:ser>
          <c:idx val="3"/>
          <c:order val="3"/>
          <c:tx>
            <c:strRef>
              <c:f>'３、H28子どもの教育環境 (2)'!$E$12</c:f>
              <c:strCache>
                <c:ptCount val="1"/>
                <c:pt idx="0">
                  <c:v>１時間以上、２時間より少ない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(2)'!$A$13:$A$16</c:f>
              <c:strCache>
                <c:ptCount val="4"/>
                <c:pt idx="0">
                  <c:v>中央値以上</c:v>
                </c:pt>
                <c:pt idx="1">
                  <c:v>困窮度Ⅲ</c:v>
                </c:pt>
                <c:pt idx="2">
                  <c:v>困窮度Ⅱ</c:v>
                </c:pt>
                <c:pt idx="3">
                  <c:v>困窮度Ⅰ</c:v>
                </c:pt>
              </c:strCache>
            </c:strRef>
          </c:cat>
          <c:val>
            <c:numRef>
              <c:f>'３、H28子どもの教育環境 (2)'!$E$13:$E$16</c:f>
              <c:numCache>
                <c:formatCode>0.0</c:formatCode>
                <c:ptCount val="4"/>
                <c:pt idx="0">
                  <c:v>29</c:v>
                </c:pt>
                <c:pt idx="1">
                  <c:v>25.4</c:v>
                </c:pt>
                <c:pt idx="2">
                  <c:v>23.2</c:v>
                </c:pt>
                <c:pt idx="3">
                  <c:v>22</c:v>
                </c:pt>
              </c:numCache>
            </c:numRef>
          </c:val>
          <c:extLst>
            <c:ext xmlns:c16="http://schemas.microsoft.com/office/drawing/2014/chart" uri="{C3380CC4-5D6E-409C-BE32-E72D297353CC}">
              <c16:uniqueId val="{00000003-6A09-4D06-8C13-07167C1E18A5}"/>
            </c:ext>
          </c:extLst>
        </c:ser>
        <c:ser>
          <c:idx val="4"/>
          <c:order val="4"/>
          <c:tx>
            <c:strRef>
              <c:f>'３、H28子どもの教育環境 (2)'!$F$12</c:f>
              <c:strCache>
                <c:ptCount val="1"/>
                <c:pt idx="0">
                  <c:v>２時間以上、３時間より少ない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(2)'!$A$13:$A$16</c:f>
              <c:strCache>
                <c:ptCount val="4"/>
                <c:pt idx="0">
                  <c:v>中央値以上</c:v>
                </c:pt>
                <c:pt idx="1">
                  <c:v>困窮度Ⅲ</c:v>
                </c:pt>
                <c:pt idx="2">
                  <c:v>困窮度Ⅱ</c:v>
                </c:pt>
                <c:pt idx="3">
                  <c:v>困窮度Ⅰ</c:v>
                </c:pt>
              </c:strCache>
            </c:strRef>
          </c:cat>
          <c:val>
            <c:numRef>
              <c:f>'３、H28子どもの教育環境 (2)'!$F$13:$F$16</c:f>
              <c:numCache>
                <c:formatCode>0.0</c:formatCode>
                <c:ptCount val="4"/>
                <c:pt idx="0">
                  <c:v>14.9</c:v>
                </c:pt>
                <c:pt idx="1">
                  <c:v>11</c:v>
                </c:pt>
                <c:pt idx="2">
                  <c:v>10.4</c:v>
                </c:pt>
                <c:pt idx="3">
                  <c:v>9.5</c:v>
                </c:pt>
              </c:numCache>
            </c:numRef>
          </c:val>
          <c:extLst>
            <c:ext xmlns:c16="http://schemas.microsoft.com/office/drawing/2014/chart" uri="{C3380CC4-5D6E-409C-BE32-E72D297353CC}">
              <c16:uniqueId val="{00000004-6A09-4D06-8C13-07167C1E18A5}"/>
            </c:ext>
          </c:extLst>
        </c:ser>
        <c:ser>
          <c:idx val="5"/>
          <c:order val="5"/>
          <c:tx>
            <c:strRef>
              <c:f>'３、H28子どもの教育環境 (2)'!$G$12</c:f>
              <c:strCache>
                <c:ptCount val="1"/>
                <c:pt idx="0">
                  <c:v>３時間以上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(2)'!$A$13:$A$16</c:f>
              <c:strCache>
                <c:ptCount val="4"/>
                <c:pt idx="0">
                  <c:v>中央値以上</c:v>
                </c:pt>
                <c:pt idx="1">
                  <c:v>困窮度Ⅲ</c:v>
                </c:pt>
                <c:pt idx="2">
                  <c:v>困窮度Ⅱ</c:v>
                </c:pt>
                <c:pt idx="3">
                  <c:v>困窮度Ⅰ</c:v>
                </c:pt>
              </c:strCache>
            </c:strRef>
          </c:cat>
          <c:val>
            <c:numRef>
              <c:f>'３、H28子どもの教育環境 (2)'!$G$13:$G$16</c:f>
              <c:numCache>
                <c:formatCode>0.0</c:formatCode>
                <c:ptCount val="4"/>
                <c:pt idx="0">
                  <c:v>8.8000000000000007</c:v>
                </c:pt>
                <c:pt idx="1">
                  <c:v>5.2</c:v>
                </c:pt>
                <c:pt idx="2">
                  <c:v>4.0999999999999996</c:v>
                </c:pt>
                <c:pt idx="3">
                  <c:v>4.8</c:v>
                </c:pt>
              </c:numCache>
            </c:numRef>
          </c:val>
          <c:extLst>
            <c:ext xmlns:c16="http://schemas.microsoft.com/office/drawing/2014/chart" uri="{C3380CC4-5D6E-409C-BE32-E72D297353CC}">
              <c16:uniqueId val="{00000005-6A09-4D06-8C13-07167C1E18A5}"/>
            </c:ext>
          </c:extLst>
        </c:ser>
        <c:ser>
          <c:idx val="6"/>
          <c:order val="6"/>
          <c:tx>
            <c:strRef>
              <c:f>'３、H28子どもの教育環境 (2)'!$H$12</c:f>
              <c:strCache>
                <c:ptCount val="1"/>
                <c:pt idx="0">
                  <c:v>わからない          </c:v>
                </c:pt>
              </c:strCache>
            </c:strRef>
          </c:tx>
          <c:spPr>
            <a:solidFill>
              <a:schemeClr val="accent1">
                <a:lumMod val="60000"/>
              </a:schemeClr>
            </a:solidFill>
            <a:ln>
              <a:noFill/>
            </a:ln>
            <a:effectLst/>
          </c:spPr>
          <c:invertIfNegative val="0"/>
          <c:dLbls>
            <c:dLbl>
              <c:idx val="0"/>
              <c:layout>
                <c:manualLayout>
                  <c:x val="-1.0270352787556055E-16"/>
                  <c:y val="5.700098123754868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4B-4EDE-A00B-74015BE87030}"/>
                </c:ext>
              </c:extLst>
            </c:dLbl>
            <c:dLbl>
              <c:idx val="1"/>
              <c:layout>
                <c:manualLayout>
                  <c:x val="2.8010376631494162E-3"/>
                  <c:y val="4.98753676835668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4B-4EDE-A00B-74015BE87030}"/>
                </c:ext>
              </c:extLst>
            </c:dLbl>
            <c:dLbl>
              <c:idx val="2"/>
              <c:layout>
                <c:manualLayout>
                  <c:x val="2.8010376631493134E-3"/>
                  <c:y val="5.700042020979078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44B-4EDE-A00B-74015BE87030}"/>
                </c:ext>
              </c:extLst>
            </c:dLbl>
            <c:dLbl>
              <c:idx val="3"/>
              <c:layout>
                <c:manualLayout>
                  <c:x val="0"/>
                  <c:y val="4.275031515734303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4B-4EDE-A00B-74015BE8703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(2)'!$A$13:$A$16</c:f>
              <c:strCache>
                <c:ptCount val="4"/>
                <c:pt idx="0">
                  <c:v>中央値以上</c:v>
                </c:pt>
                <c:pt idx="1">
                  <c:v>困窮度Ⅲ</c:v>
                </c:pt>
                <c:pt idx="2">
                  <c:v>困窮度Ⅱ</c:v>
                </c:pt>
                <c:pt idx="3">
                  <c:v>困窮度Ⅰ</c:v>
                </c:pt>
              </c:strCache>
            </c:strRef>
          </c:cat>
          <c:val>
            <c:numRef>
              <c:f>'３、H28子どもの教育環境 (2)'!$H$13:$H$16</c:f>
              <c:numCache>
                <c:formatCode>0.0</c:formatCode>
                <c:ptCount val="4"/>
                <c:pt idx="0">
                  <c:v>5.5</c:v>
                </c:pt>
                <c:pt idx="1">
                  <c:v>7.3</c:v>
                </c:pt>
                <c:pt idx="2">
                  <c:v>8.5</c:v>
                </c:pt>
                <c:pt idx="3">
                  <c:v>8.1</c:v>
                </c:pt>
              </c:numCache>
            </c:numRef>
          </c:val>
          <c:extLst>
            <c:ext xmlns:c16="http://schemas.microsoft.com/office/drawing/2014/chart" uri="{C3380CC4-5D6E-409C-BE32-E72D297353CC}">
              <c16:uniqueId val="{00000006-6A09-4D06-8C13-07167C1E18A5}"/>
            </c:ext>
          </c:extLst>
        </c:ser>
        <c:ser>
          <c:idx val="7"/>
          <c:order val="7"/>
          <c:tx>
            <c:strRef>
              <c:f>'３、H28子どもの教育環境 (2)'!$I$12</c:f>
              <c:strCache>
                <c:ptCount val="1"/>
                <c:pt idx="0">
                  <c:v>  無回答            </c:v>
                </c:pt>
              </c:strCache>
            </c:strRef>
          </c:tx>
          <c:spPr>
            <a:solidFill>
              <a:schemeClr val="accent2">
                <a:lumMod val="60000"/>
              </a:schemeClr>
            </a:solidFill>
            <a:ln>
              <a:noFill/>
            </a:ln>
            <a:effectLst/>
          </c:spPr>
          <c:invertIfNegative val="0"/>
          <c:dLbls>
            <c:dLbl>
              <c:idx val="0"/>
              <c:layout>
                <c:manualLayout>
                  <c:x val="1.9607263642045913E-2"/>
                  <c:y val="5.6102775797038107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12A-4875-9B0A-CB1155957904}"/>
                </c:ext>
              </c:extLst>
            </c:dLbl>
            <c:dLbl>
              <c:idx val="1"/>
              <c:layout>
                <c:manualLayout>
                  <c:x val="2.5209338968344746E-2"/>
                  <c:y val="5.610277580030372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2A-4875-9B0A-CB1155957904}"/>
                </c:ext>
              </c:extLst>
            </c:dLbl>
            <c:dLbl>
              <c:idx val="2"/>
              <c:layout>
                <c:manualLayout>
                  <c:x val="1.9607263642045913E-2"/>
                  <c:y val="5.6102775797038107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2A-4875-9B0A-CB1155957904}"/>
                </c:ext>
              </c:extLst>
            </c:dLbl>
            <c:dLbl>
              <c:idx val="3"/>
              <c:layout>
                <c:manualLayout>
                  <c:x val="2.5209338968344746E-2"/>
                  <c:y val="-7.125052526223840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2A-4875-9B0A-CB115595790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(2)'!$A$13:$A$16</c:f>
              <c:strCache>
                <c:ptCount val="4"/>
                <c:pt idx="0">
                  <c:v>中央値以上</c:v>
                </c:pt>
                <c:pt idx="1">
                  <c:v>困窮度Ⅲ</c:v>
                </c:pt>
                <c:pt idx="2">
                  <c:v>困窮度Ⅱ</c:v>
                </c:pt>
                <c:pt idx="3">
                  <c:v>困窮度Ⅰ</c:v>
                </c:pt>
              </c:strCache>
            </c:strRef>
          </c:cat>
          <c:val>
            <c:numRef>
              <c:f>'３、H28子どもの教育環境 (2)'!$I$13:$I$16</c:f>
              <c:numCache>
                <c:formatCode>0.0</c:formatCode>
                <c:ptCount val="4"/>
                <c:pt idx="0">
                  <c:v>0.8</c:v>
                </c:pt>
                <c:pt idx="1">
                  <c:v>0.8</c:v>
                </c:pt>
                <c:pt idx="2">
                  <c:v>0.6</c:v>
                </c:pt>
                <c:pt idx="3">
                  <c:v>1</c:v>
                </c:pt>
              </c:numCache>
            </c:numRef>
          </c:val>
          <c:extLst>
            <c:ext xmlns:c16="http://schemas.microsoft.com/office/drawing/2014/chart" uri="{C3380CC4-5D6E-409C-BE32-E72D297353CC}">
              <c16:uniqueId val="{00000007-6A09-4D06-8C13-07167C1E18A5}"/>
            </c:ext>
          </c:extLst>
        </c:ser>
        <c:dLbls>
          <c:dLblPos val="ctr"/>
          <c:showLegendKey val="0"/>
          <c:showVal val="1"/>
          <c:showCatName val="0"/>
          <c:showSerName val="0"/>
          <c:showPercent val="0"/>
          <c:showBubbleSize val="0"/>
        </c:dLbls>
        <c:gapWidth val="150"/>
        <c:overlap val="100"/>
        <c:axId val="1207817136"/>
        <c:axId val="1212480704"/>
      </c:barChart>
      <c:catAx>
        <c:axId val="12078171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212480704"/>
        <c:crosses val="autoZero"/>
        <c:auto val="1"/>
        <c:lblAlgn val="ctr"/>
        <c:lblOffset val="100"/>
        <c:noMultiLvlLbl val="0"/>
      </c:catAx>
      <c:valAx>
        <c:axId val="121248070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07817136"/>
        <c:crosses val="autoZero"/>
        <c:crossBetween val="between"/>
      </c:valAx>
      <c:spPr>
        <a:noFill/>
        <a:ln>
          <a:noFill/>
        </a:ln>
        <a:effectLst/>
      </c:spPr>
    </c:plotArea>
    <c:legend>
      <c:legendPos val="b"/>
      <c:layout>
        <c:manualLayout>
          <c:xMode val="edge"/>
          <c:yMode val="edge"/>
          <c:x val="2.0586082945121289E-2"/>
          <c:y val="0.65888390259884888"/>
          <c:w val="0.96442968888190961"/>
          <c:h val="0.29836578224380816"/>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'３、H28子どもの教育環境 (2)'!$B$21</c:f>
              <c:strCache>
                <c:ptCount val="1"/>
                <c:pt idx="0">
                  <c:v>まったくしない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(2)'!$A$22:$A$25</c:f>
              <c:strCache>
                <c:ptCount val="4"/>
                <c:pt idx="0">
                  <c:v>中央値以上</c:v>
                </c:pt>
                <c:pt idx="1">
                  <c:v>困窮度Ⅲ</c:v>
                </c:pt>
                <c:pt idx="2">
                  <c:v>困窮度Ⅱ</c:v>
                </c:pt>
                <c:pt idx="3">
                  <c:v>困窮度Ⅰ</c:v>
                </c:pt>
              </c:strCache>
            </c:strRef>
          </c:cat>
          <c:val>
            <c:numRef>
              <c:f>'３、H28子どもの教育環境 (2)'!$B$22:$B$25</c:f>
              <c:numCache>
                <c:formatCode>0.0</c:formatCode>
                <c:ptCount val="4"/>
                <c:pt idx="0">
                  <c:v>29.3</c:v>
                </c:pt>
                <c:pt idx="1">
                  <c:v>33.799999999999997</c:v>
                </c:pt>
                <c:pt idx="2">
                  <c:v>34.799999999999997</c:v>
                </c:pt>
                <c:pt idx="3">
                  <c:v>36.9</c:v>
                </c:pt>
              </c:numCache>
            </c:numRef>
          </c:val>
          <c:extLst>
            <c:ext xmlns:c16="http://schemas.microsoft.com/office/drawing/2014/chart" uri="{C3380CC4-5D6E-409C-BE32-E72D297353CC}">
              <c16:uniqueId val="{00000000-4136-42B2-81F5-DB5848060EC0}"/>
            </c:ext>
          </c:extLst>
        </c:ser>
        <c:ser>
          <c:idx val="1"/>
          <c:order val="1"/>
          <c:tx>
            <c:strRef>
              <c:f>'３、H28子どもの教育環境 (2)'!$C$21</c:f>
              <c:strCache>
                <c:ptCount val="1"/>
                <c:pt idx="0">
                  <c:v>30分より少ない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(2)'!$A$22:$A$25</c:f>
              <c:strCache>
                <c:ptCount val="4"/>
                <c:pt idx="0">
                  <c:v>中央値以上</c:v>
                </c:pt>
                <c:pt idx="1">
                  <c:v>困窮度Ⅲ</c:v>
                </c:pt>
                <c:pt idx="2">
                  <c:v>困窮度Ⅱ</c:v>
                </c:pt>
                <c:pt idx="3">
                  <c:v>困窮度Ⅰ</c:v>
                </c:pt>
              </c:strCache>
            </c:strRef>
          </c:cat>
          <c:val>
            <c:numRef>
              <c:f>'３、H28子どもの教育環境 (2)'!$C$22:$C$25</c:f>
              <c:numCache>
                <c:formatCode>0.0</c:formatCode>
                <c:ptCount val="4"/>
                <c:pt idx="0">
                  <c:v>35</c:v>
                </c:pt>
                <c:pt idx="1">
                  <c:v>32.700000000000003</c:v>
                </c:pt>
                <c:pt idx="2">
                  <c:v>31.1</c:v>
                </c:pt>
                <c:pt idx="3">
                  <c:v>29.3</c:v>
                </c:pt>
              </c:numCache>
            </c:numRef>
          </c:val>
          <c:extLst>
            <c:ext xmlns:c16="http://schemas.microsoft.com/office/drawing/2014/chart" uri="{C3380CC4-5D6E-409C-BE32-E72D297353CC}">
              <c16:uniqueId val="{00000001-4136-42B2-81F5-DB5848060EC0}"/>
            </c:ext>
          </c:extLst>
        </c:ser>
        <c:ser>
          <c:idx val="2"/>
          <c:order val="2"/>
          <c:tx>
            <c:strRef>
              <c:f>'３、H28子どもの教育環境 (2)'!$D$21</c:f>
              <c:strCache>
                <c:ptCount val="1"/>
                <c:pt idx="0">
                  <c:v>30分以上、１時間より少ない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(2)'!$A$22:$A$25</c:f>
              <c:strCache>
                <c:ptCount val="4"/>
                <c:pt idx="0">
                  <c:v>中央値以上</c:v>
                </c:pt>
                <c:pt idx="1">
                  <c:v>困窮度Ⅲ</c:v>
                </c:pt>
                <c:pt idx="2">
                  <c:v>困窮度Ⅱ</c:v>
                </c:pt>
                <c:pt idx="3">
                  <c:v>困窮度Ⅰ</c:v>
                </c:pt>
              </c:strCache>
            </c:strRef>
          </c:cat>
          <c:val>
            <c:numRef>
              <c:f>'３、H28子どもの教育環境 (2)'!$D$22:$D$25</c:f>
              <c:numCache>
                <c:formatCode>0.0</c:formatCode>
                <c:ptCount val="4"/>
                <c:pt idx="0">
                  <c:v>17.5</c:v>
                </c:pt>
                <c:pt idx="1">
                  <c:v>15.3</c:v>
                </c:pt>
                <c:pt idx="2">
                  <c:v>14.2</c:v>
                </c:pt>
                <c:pt idx="3">
                  <c:v>14.8</c:v>
                </c:pt>
              </c:numCache>
            </c:numRef>
          </c:val>
          <c:extLst>
            <c:ext xmlns:c16="http://schemas.microsoft.com/office/drawing/2014/chart" uri="{C3380CC4-5D6E-409C-BE32-E72D297353CC}">
              <c16:uniqueId val="{00000002-4136-42B2-81F5-DB5848060EC0}"/>
            </c:ext>
          </c:extLst>
        </c:ser>
        <c:ser>
          <c:idx val="3"/>
          <c:order val="3"/>
          <c:tx>
            <c:strRef>
              <c:f>'３、H28子どもの教育環境 (2)'!$E$21</c:f>
              <c:strCache>
                <c:ptCount val="1"/>
                <c:pt idx="0">
                  <c:v>１時間以上、２時間より少ない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(2)'!$A$22:$A$25</c:f>
              <c:strCache>
                <c:ptCount val="4"/>
                <c:pt idx="0">
                  <c:v>中央値以上</c:v>
                </c:pt>
                <c:pt idx="1">
                  <c:v>困窮度Ⅲ</c:v>
                </c:pt>
                <c:pt idx="2">
                  <c:v>困窮度Ⅱ</c:v>
                </c:pt>
                <c:pt idx="3">
                  <c:v>困窮度Ⅰ</c:v>
                </c:pt>
              </c:strCache>
            </c:strRef>
          </c:cat>
          <c:val>
            <c:numRef>
              <c:f>'３、H28子どもの教育環境 (2)'!$E$22:$E$25</c:f>
              <c:numCache>
                <c:formatCode>0.0</c:formatCode>
                <c:ptCount val="4"/>
                <c:pt idx="0">
                  <c:v>7.1</c:v>
                </c:pt>
                <c:pt idx="1">
                  <c:v>6.5</c:v>
                </c:pt>
                <c:pt idx="2">
                  <c:v>6.5</c:v>
                </c:pt>
                <c:pt idx="3">
                  <c:v>6.3</c:v>
                </c:pt>
              </c:numCache>
            </c:numRef>
          </c:val>
          <c:extLst>
            <c:ext xmlns:c16="http://schemas.microsoft.com/office/drawing/2014/chart" uri="{C3380CC4-5D6E-409C-BE32-E72D297353CC}">
              <c16:uniqueId val="{00000003-4136-42B2-81F5-DB5848060EC0}"/>
            </c:ext>
          </c:extLst>
        </c:ser>
        <c:ser>
          <c:idx val="4"/>
          <c:order val="4"/>
          <c:tx>
            <c:strRef>
              <c:f>'３、H28子どもの教育環境 (2)'!$F$21</c:f>
              <c:strCache>
                <c:ptCount val="1"/>
                <c:pt idx="0">
                  <c:v>２時間以上、３時間より少ない            </c:v>
                </c:pt>
              </c:strCache>
            </c:strRef>
          </c:tx>
          <c:spPr>
            <a:solidFill>
              <a:schemeClr val="accent5"/>
            </a:solidFill>
            <a:ln>
              <a:noFill/>
            </a:ln>
            <a:effectLst/>
          </c:spPr>
          <c:invertIfNegative val="0"/>
          <c:dLbls>
            <c:dLbl>
              <c:idx val="0"/>
              <c:layout>
                <c:manualLayout>
                  <c:x val="2.7657444905062082E-3"/>
                  <c:y val="1.199267785637024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CF9-4F05-A6DA-892B2ABF5D58}"/>
                </c:ext>
              </c:extLst>
            </c:dLbl>
            <c:dLbl>
              <c:idx val="1"/>
              <c:layout>
                <c:manualLayout>
                  <c:x val="-2.7657444905063097E-3"/>
                  <c:y val="1.79890167845553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CF9-4F05-A6DA-892B2ABF5D58}"/>
                </c:ext>
              </c:extLst>
            </c:dLbl>
            <c:dLbl>
              <c:idx val="2"/>
              <c:layout>
                <c:manualLayout>
                  <c:x val="5.531488981012518E-3"/>
                  <c:y val="1.79890167845553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CF9-4F05-A6DA-892B2ABF5D58}"/>
                </c:ext>
              </c:extLst>
            </c:dLbl>
            <c:dLbl>
              <c:idx val="3"/>
              <c:layout>
                <c:manualLayout>
                  <c:x val="0"/>
                  <c:y val="2.398535571274042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CF9-4F05-A6DA-892B2ABF5D5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(2)'!$A$22:$A$25</c:f>
              <c:strCache>
                <c:ptCount val="4"/>
                <c:pt idx="0">
                  <c:v>中央値以上</c:v>
                </c:pt>
                <c:pt idx="1">
                  <c:v>困窮度Ⅲ</c:v>
                </c:pt>
                <c:pt idx="2">
                  <c:v>困窮度Ⅱ</c:v>
                </c:pt>
                <c:pt idx="3">
                  <c:v>困窮度Ⅰ</c:v>
                </c:pt>
              </c:strCache>
            </c:strRef>
          </c:cat>
          <c:val>
            <c:numRef>
              <c:f>'３、H28子どもの教育環境 (2)'!$F$22:$F$25</c:f>
              <c:numCache>
                <c:formatCode>0.0</c:formatCode>
                <c:ptCount val="4"/>
                <c:pt idx="0">
                  <c:v>2.2999999999999998</c:v>
                </c:pt>
                <c:pt idx="1">
                  <c:v>1.9</c:v>
                </c:pt>
                <c:pt idx="2">
                  <c:v>2.7</c:v>
                </c:pt>
                <c:pt idx="3">
                  <c:v>2</c:v>
                </c:pt>
              </c:numCache>
            </c:numRef>
          </c:val>
          <c:extLst>
            <c:ext xmlns:c16="http://schemas.microsoft.com/office/drawing/2014/chart" uri="{C3380CC4-5D6E-409C-BE32-E72D297353CC}">
              <c16:uniqueId val="{00000004-4136-42B2-81F5-DB5848060EC0}"/>
            </c:ext>
          </c:extLst>
        </c:ser>
        <c:ser>
          <c:idx val="5"/>
          <c:order val="5"/>
          <c:tx>
            <c:strRef>
              <c:f>'３、H28子どもの教育環境 (2)'!$G$21</c:f>
              <c:strCache>
                <c:ptCount val="1"/>
                <c:pt idx="0">
                  <c:v>３時間以上          </c:v>
                </c:pt>
              </c:strCache>
            </c:strRef>
          </c:tx>
          <c:spPr>
            <a:solidFill>
              <a:schemeClr val="accent6"/>
            </a:solidFill>
            <a:ln>
              <a:noFill/>
            </a:ln>
            <a:effectLst/>
          </c:spPr>
          <c:invertIfNegative val="0"/>
          <c:dLbls>
            <c:dLbl>
              <c:idx val="0"/>
              <c:layout>
                <c:manualLayout>
                  <c:x val="8.2972334715188285E-3"/>
                  <c:y val="-4.197437249729572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CF9-4F05-A6DA-892B2ABF5D58}"/>
                </c:ext>
              </c:extLst>
            </c:dLbl>
            <c:dLbl>
              <c:idx val="1"/>
              <c:layout>
                <c:manualLayout>
                  <c:x val="-2.0281891965566232E-16"/>
                  <c:y val="-3.5978033569110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CF9-4F05-A6DA-892B2ABF5D58}"/>
                </c:ext>
              </c:extLst>
            </c:dLbl>
            <c:dLbl>
              <c:idx val="2"/>
              <c:layout>
                <c:manualLayout>
                  <c:x val="2.7657444905062082E-3"/>
                  <c:y val="-3.5978033569110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CF9-4F05-A6DA-892B2ABF5D58}"/>
                </c:ext>
              </c:extLst>
            </c:dLbl>
            <c:dLbl>
              <c:idx val="3"/>
              <c:layout>
                <c:manualLayout>
                  <c:x val="2.7657444905063097E-3"/>
                  <c:y val="-5.396657820099445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CF9-4F05-A6DA-892B2ABF5D5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(2)'!$A$22:$A$25</c:f>
              <c:strCache>
                <c:ptCount val="4"/>
                <c:pt idx="0">
                  <c:v>中央値以上</c:v>
                </c:pt>
                <c:pt idx="1">
                  <c:v>困窮度Ⅲ</c:v>
                </c:pt>
                <c:pt idx="2">
                  <c:v>困窮度Ⅱ</c:v>
                </c:pt>
                <c:pt idx="3">
                  <c:v>困窮度Ⅰ</c:v>
                </c:pt>
              </c:strCache>
            </c:strRef>
          </c:cat>
          <c:val>
            <c:numRef>
              <c:f>'３、H28子どもの教育環境 (2)'!$G$22:$G$25</c:f>
              <c:numCache>
                <c:formatCode>0.0</c:formatCode>
                <c:ptCount val="4"/>
                <c:pt idx="0">
                  <c:v>1.7</c:v>
                </c:pt>
                <c:pt idx="1">
                  <c:v>1.5</c:v>
                </c:pt>
                <c:pt idx="2">
                  <c:v>1.5</c:v>
                </c:pt>
                <c:pt idx="3">
                  <c:v>1.9</c:v>
                </c:pt>
              </c:numCache>
            </c:numRef>
          </c:val>
          <c:extLst>
            <c:ext xmlns:c16="http://schemas.microsoft.com/office/drawing/2014/chart" uri="{C3380CC4-5D6E-409C-BE32-E72D297353CC}">
              <c16:uniqueId val="{00000005-4136-42B2-81F5-DB5848060EC0}"/>
            </c:ext>
          </c:extLst>
        </c:ser>
        <c:ser>
          <c:idx val="6"/>
          <c:order val="6"/>
          <c:tx>
            <c:strRef>
              <c:f>'３、H28子どもの教育環境 (2)'!$H$21</c:f>
              <c:strCache>
                <c:ptCount val="1"/>
                <c:pt idx="0">
                  <c:v>わからない          </c:v>
                </c:pt>
              </c:strCache>
            </c:strRef>
          </c:tx>
          <c:spPr>
            <a:solidFill>
              <a:schemeClr val="accent1">
                <a:lumMod val="60000"/>
              </a:schemeClr>
            </a:solidFill>
            <a:ln>
              <a:noFill/>
            </a:ln>
            <a:effectLst/>
          </c:spPr>
          <c:invertIfNegative val="0"/>
          <c:dLbls>
            <c:dLbl>
              <c:idx val="0"/>
              <c:layout>
                <c:manualLayout>
                  <c:x val="1.1062977962025138E-2"/>
                  <c:y val="-4.197390034462423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52-4DED-9697-282251C9E628}"/>
                </c:ext>
              </c:extLst>
            </c:dLbl>
            <c:dLbl>
              <c:idx val="1"/>
              <c:layout>
                <c:manualLayout>
                  <c:x val="8.2972334715189291E-3"/>
                  <c:y val="-4.197390034462423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952-4DED-9697-282251C9E628}"/>
                </c:ext>
              </c:extLst>
            </c:dLbl>
            <c:dLbl>
              <c:idx val="2"/>
              <c:layout>
                <c:manualLayout>
                  <c:x val="1.1062977962025239E-2"/>
                  <c:y val="-4.19734281919527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52-4DED-9697-282251C9E628}"/>
                </c:ext>
              </c:extLst>
            </c:dLbl>
            <c:dLbl>
              <c:idx val="3"/>
              <c:layout>
                <c:manualLayout>
                  <c:x val="1.6594466943037858E-2"/>
                  <c:y val="-4.197437249729563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52-4DED-9697-282251C9E62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(2)'!$A$22:$A$25</c:f>
              <c:strCache>
                <c:ptCount val="4"/>
                <c:pt idx="0">
                  <c:v>中央値以上</c:v>
                </c:pt>
                <c:pt idx="1">
                  <c:v>困窮度Ⅲ</c:v>
                </c:pt>
                <c:pt idx="2">
                  <c:v>困窮度Ⅱ</c:v>
                </c:pt>
                <c:pt idx="3">
                  <c:v>困窮度Ⅰ</c:v>
                </c:pt>
              </c:strCache>
            </c:strRef>
          </c:cat>
          <c:val>
            <c:numRef>
              <c:f>'３、H28子どもの教育環境 (2)'!$H$22:$H$25</c:f>
              <c:numCache>
                <c:formatCode>0.0</c:formatCode>
                <c:ptCount val="4"/>
                <c:pt idx="0">
                  <c:v>6.4</c:v>
                </c:pt>
                <c:pt idx="1">
                  <c:v>7.4</c:v>
                </c:pt>
                <c:pt idx="2">
                  <c:v>8.1</c:v>
                </c:pt>
                <c:pt idx="3">
                  <c:v>7.8</c:v>
                </c:pt>
              </c:numCache>
            </c:numRef>
          </c:val>
          <c:extLst>
            <c:ext xmlns:c16="http://schemas.microsoft.com/office/drawing/2014/chart" uri="{C3380CC4-5D6E-409C-BE32-E72D297353CC}">
              <c16:uniqueId val="{00000006-4136-42B2-81F5-DB5848060EC0}"/>
            </c:ext>
          </c:extLst>
        </c:ser>
        <c:ser>
          <c:idx val="7"/>
          <c:order val="7"/>
          <c:tx>
            <c:strRef>
              <c:f>'３、H28子どもの教育環境 (2)'!$I$21</c:f>
              <c:strCache>
                <c:ptCount val="1"/>
                <c:pt idx="0">
                  <c:v>  無回答            </c:v>
                </c:pt>
              </c:strCache>
            </c:strRef>
          </c:tx>
          <c:spPr>
            <a:solidFill>
              <a:schemeClr val="accent2">
                <a:lumMod val="60000"/>
              </a:schemeClr>
            </a:solidFill>
            <a:ln>
              <a:noFill/>
            </a:ln>
            <a:effectLst/>
          </c:spPr>
          <c:invertIfNegative val="0"/>
          <c:dLbls>
            <c:dLbl>
              <c:idx val="0"/>
              <c:layout>
                <c:manualLayout>
                  <c:x val="1.936021143354416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CF9-4F05-A6DA-892B2ABF5D58}"/>
                </c:ext>
              </c:extLst>
            </c:dLbl>
            <c:dLbl>
              <c:idx val="1"/>
              <c:layout>
                <c:manualLayout>
                  <c:x val="2.212595592405047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CF9-4F05-A6DA-892B2ABF5D58}"/>
                </c:ext>
              </c:extLst>
            </c:dLbl>
            <c:dLbl>
              <c:idx val="2"/>
              <c:layout>
                <c:manualLayout>
                  <c:x val="2.2125955924050478E-2"/>
                  <c:y val="5.496580520535799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CF9-4F05-A6DA-892B2ABF5D58}"/>
                </c:ext>
              </c:extLst>
            </c:dLbl>
            <c:dLbl>
              <c:idx val="3"/>
              <c:layout>
                <c:manualLayout>
                  <c:x val="2.4891700414556787E-2"/>
                  <c:y val="-5.995866775513541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CF9-4F05-A6DA-892B2ABF5D5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(2)'!$A$22:$A$25</c:f>
              <c:strCache>
                <c:ptCount val="4"/>
                <c:pt idx="0">
                  <c:v>中央値以上</c:v>
                </c:pt>
                <c:pt idx="1">
                  <c:v>困窮度Ⅲ</c:v>
                </c:pt>
                <c:pt idx="2">
                  <c:v>困窮度Ⅱ</c:v>
                </c:pt>
                <c:pt idx="3">
                  <c:v>困窮度Ⅰ</c:v>
                </c:pt>
              </c:strCache>
            </c:strRef>
          </c:cat>
          <c:val>
            <c:numRef>
              <c:f>'３、H28子どもの教育環境 (2)'!$I$22:$I$25</c:f>
              <c:numCache>
                <c:formatCode>0.0</c:formatCode>
                <c:ptCount val="4"/>
                <c:pt idx="0">
                  <c:v>0.7</c:v>
                </c:pt>
                <c:pt idx="1">
                  <c:v>0.9</c:v>
                </c:pt>
                <c:pt idx="2">
                  <c:v>1.1000000000000001</c:v>
                </c:pt>
                <c:pt idx="3">
                  <c:v>0.9</c:v>
                </c:pt>
              </c:numCache>
            </c:numRef>
          </c:val>
          <c:extLst>
            <c:ext xmlns:c16="http://schemas.microsoft.com/office/drawing/2014/chart" uri="{C3380CC4-5D6E-409C-BE32-E72D297353CC}">
              <c16:uniqueId val="{00000007-4136-42B2-81F5-DB5848060EC0}"/>
            </c:ext>
          </c:extLst>
        </c:ser>
        <c:dLbls>
          <c:dLblPos val="ctr"/>
          <c:showLegendKey val="0"/>
          <c:showVal val="1"/>
          <c:showCatName val="0"/>
          <c:showSerName val="0"/>
          <c:showPercent val="0"/>
          <c:showBubbleSize val="0"/>
        </c:dLbls>
        <c:gapWidth val="150"/>
        <c:overlap val="100"/>
        <c:axId val="1209936464"/>
        <c:axId val="1209930640"/>
      </c:barChart>
      <c:catAx>
        <c:axId val="1209936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209930640"/>
        <c:crosses val="autoZero"/>
        <c:auto val="1"/>
        <c:lblAlgn val="ctr"/>
        <c:lblOffset val="100"/>
        <c:noMultiLvlLbl val="0"/>
      </c:catAx>
      <c:valAx>
        <c:axId val="120993064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09936464"/>
        <c:crosses val="autoZero"/>
        <c:crossBetween val="between"/>
      </c:valAx>
      <c:spPr>
        <a:noFill/>
        <a:ln>
          <a:noFill/>
        </a:ln>
        <a:effectLst/>
      </c:spPr>
    </c:plotArea>
    <c:legend>
      <c:legendPos val="b"/>
      <c:layout>
        <c:manualLayout>
          <c:xMode val="edge"/>
          <c:yMode val="edge"/>
          <c:x val="5.6619145223798815E-2"/>
          <c:y val="0.66291745968642457"/>
          <c:w val="0.88676170955240241"/>
          <c:h val="0.27024925244578263"/>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'３、子どもの教育環境'!$B$3</c:f>
              <c:strCache>
                <c:ptCount val="1"/>
                <c:pt idx="0">
                  <c:v>よくわかる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'３、子どもの教育環境'!$A$4:$A$7</c:f>
              <c:strCache>
                <c:ptCount val="4"/>
                <c:pt idx="0">
                  <c:v>中央値以上</c:v>
                </c:pt>
                <c:pt idx="1">
                  <c:v>困窮度Ⅲ</c:v>
                </c:pt>
                <c:pt idx="2">
                  <c:v>困窮度Ⅱ</c:v>
                </c:pt>
                <c:pt idx="3">
                  <c:v>困窮度Ⅰ</c:v>
                </c:pt>
              </c:strCache>
            </c:strRef>
          </c:cat>
          <c:val>
            <c:numRef>
              <c:f>'３、子どもの教育環境'!$B$4:$B$7</c:f>
              <c:numCache>
                <c:formatCode>0.0</c:formatCode>
                <c:ptCount val="4"/>
                <c:pt idx="0">
                  <c:v>35</c:v>
                </c:pt>
                <c:pt idx="1">
                  <c:v>25.6</c:v>
                </c:pt>
                <c:pt idx="2">
                  <c:v>21.1</c:v>
                </c:pt>
                <c:pt idx="3">
                  <c:v>19.3</c:v>
                </c:pt>
              </c:numCache>
            </c:numRef>
          </c:val>
          <c:extLst>
            <c:ext xmlns:c16="http://schemas.microsoft.com/office/drawing/2014/chart" uri="{C3380CC4-5D6E-409C-BE32-E72D297353CC}">
              <c16:uniqueId val="{00000000-4C5B-4ECC-9D25-3A3031367702}"/>
            </c:ext>
          </c:extLst>
        </c:ser>
        <c:ser>
          <c:idx val="1"/>
          <c:order val="1"/>
          <c:tx>
            <c:strRef>
              <c:f>'３、子どもの教育環境'!$C$3</c:f>
              <c:strCache>
                <c:ptCount val="1"/>
                <c:pt idx="0">
                  <c:v>だいたいわかる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'３、子どもの教育環境'!$A$4:$A$7</c:f>
              <c:strCache>
                <c:ptCount val="4"/>
                <c:pt idx="0">
                  <c:v>中央値以上</c:v>
                </c:pt>
                <c:pt idx="1">
                  <c:v>困窮度Ⅲ</c:v>
                </c:pt>
                <c:pt idx="2">
                  <c:v>困窮度Ⅱ</c:v>
                </c:pt>
                <c:pt idx="3">
                  <c:v>困窮度Ⅰ</c:v>
                </c:pt>
              </c:strCache>
            </c:strRef>
          </c:cat>
          <c:val>
            <c:numRef>
              <c:f>'３、子どもの教育環境'!$C$4:$C$7</c:f>
              <c:numCache>
                <c:formatCode>0.0</c:formatCode>
                <c:ptCount val="4"/>
                <c:pt idx="0">
                  <c:v>52.9</c:v>
                </c:pt>
                <c:pt idx="1">
                  <c:v>57</c:v>
                </c:pt>
                <c:pt idx="2">
                  <c:v>58.8</c:v>
                </c:pt>
                <c:pt idx="3">
                  <c:v>55</c:v>
                </c:pt>
              </c:numCache>
            </c:numRef>
          </c:val>
          <c:extLst>
            <c:ext xmlns:c16="http://schemas.microsoft.com/office/drawing/2014/chart" uri="{C3380CC4-5D6E-409C-BE32-E72D297353CC}">
              <c16:uniqueId val="{00000001-4C5B-4ECC-9D25-3A3031367702}"/>
            </c:ext>
          </c:extLst>
        </c:ser>
        <c:ser>
          <c:idx val="2"/>
          <c:order val="2"/>
          <c:tx>
            <c:strRef>
              <c:f>'３、子どもの教育環境'!$D$3</c:f>
              <c:strCache>
                <c:ptCount val="1"/>
                <c:pt idx="0">
                  <c:v>あまりわからない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'３、子どもの教育環境'!$A$4:$A$7</c:f>
              <c:strCache>
                <c:ptCount val="4"/>
                <c:pt idx="0">
                  <c:v>中央値以上</c:v>
                </c:pt>
                <c:pt idx="1">
                  <c:v>困窮度Ⅲ</c:v>
                </c:pt>
                <c:pt idx="2">
                  <c:v>困窮度Ⅱ</c:v>
                </c:pt>
                <c:pt idx="3">
                  <c:v>困窮度Ⅰ</c:v>
                </c:pt>
              </c:strCache>
            </c:strRef>
          </c:cat>
          <c:val>
            <c:numRef>
              <c:f>'３、子どもの教育環境'!$D$4:$D$7</c:f>
              <c:numCache>
                <c:formatCode>0.0</c:formatCode>
                <c:ptCount val="4"/>
                <c:pt idx="0">
                  <c:v>8.1999999999999993</c:v>
                </c:pt>
                <c:pt idx="1">
                  <c:v>11.9</c:v>
                </c:pt>
                <c:pt idx="2">
                  <c:v>13.6</c:v>
                </c:pt>
                <c:pt idx="3">
                  <c:v>17.2</c:v>
                </c:pt>
              </c:numCache>
            </c:numRef>
          </c:val>
          <c:extLst>
            <c:ext xmlns:c16="http://schemas.microsoft.com/office/drawing/2014/chart" uri="{C3380CC4-5D6E-409C-BE32-E72D297353CC}">
              <c16:uniqueId val="{00000002-4C5B-4ECC-9D25-3A3031367702}"/>
            </c:ext>
          </c:extLst>
        </c:ser>
        <c:ser>
          <c:idx val="3"/>
          <c:order val="3"/>
          <c:tx>
            <c:strRef>
              <c:f>'３、子どもの教育環境'!$E$3</c:f>
              <c:strCache>
                <c:ptCount val="1"/>
                <c:pt idx="0">
                  <c:v>ほとんどわからない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'３、子どもの教育環境'!$A$4:$A$7</c:f>
              <c:strCache>
                <c:ptCount val="4"/>
                <c:pt idx="0">
                  <c:v>中央値以上</c:v>
                </c:pt>
                <c:pt idx="1">
                  <c:v>困窮度Ⅲ</c:v>
                </c:pt>
                <c:pt idx="2">
                  <c:v>困窮度Ⅱ</c:v>
                </c:pt>
                <c:pt idx="3">
                  <c:v>困窮度Ⅰ</c:v>
                </c:pt>
              </c:strCache>
            </c:strRef>
          </c:cat>
          <c:val>
            <c:numRef>
              <c:f>'３、子どもの教育環境'!$E$4:$E$7</c:f>
              <c:numCache>
                <c:formatCode>0.0</c:formatCode>
                <c:ptCount val="4"/>
                <c:pt idx="0">
                  <c:v>1.5</c:v>
                </c:pt>
                <c:pt idx="1">
                  <c:v>2.4</c:v>
                </c:pt>
                <c:pt idx="2">
                  <c:v>3.1</c:v>
                </c:pt>
                <c:pt idx="3">
                  <c:v>4.2</c:v>
                </c:pt>
              </c:numCache>
            </c:numRef>
          </c:val>
          <c:extLst>
            <c:ext xmlns:c16="http://schemas.microsoft.com/office/drawing/2014/chart" uri="{C3380CC4-5D6E-409C-BE32-E72D297353CC}">
              <c16:uniqueId val="{00000003-4C5B-4ECC-9D25-3A3031367702}"/>
            </c:ext>
          </c:extLst>
        </c:ser>
        <c:ser>
          <c:idx val="4"/>
          <c:order val="4"/>
          <c:tx>
            <c:strRef>
              <c:f>'３、子どもの教育環境'!$F$3</c:f>
              <c:strCache>
                <c:ptCount val="1"/>
                <c:pt idx="0">
                  <c:v>わからない          </c:v>
                </c:pt>
              </c:strCache>
            </c:strRef>
          </c:tx>
          <c:spPr>
            <a:solidFill>
              <a:schemeClr val="accent5"/>
            </a:solidFill>
            <a:ln>
              <a:noFill/>
            </a:ln>
            <a:effectLst/>
          </c:spPr>
          <c:invertIfNegative val="0"/>
          <c:dLbls>
            <c:dLbl>
              <c:idx val="0"/>
              <c:layout>
                <c:manualLayout>
                  <c:x val="8.7314128044680226E-3"/>
                  <c:y val="6.370483572879256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20E-4F07-8F6C-4B653F57179C}"/>
                </c:ext>
              </c:extLst>
            </c:dLbl>
            <c:dLbl>
              <c:idx val="1"/>
              <c:layout>
                <c:manualLayout>
                  <c:x val="1.1641883739290449E-2"/>
                  <c:y val="3.53918231127816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20E-4F07-8F6C-4B653F57179C}"/>
                </c:ext>
              </c:extLst>
            </c:dLbl>
            <c:dLbl>
              <c:idx val="2"/>
              <c:layout>
                <c:manualLayout>
                  <c:x val="1.1641883739290662E-2"/>
                  <c:y val="4.24695189240164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20E-4F07-8F6C-4B653F57179C}"/>
                </c:ext>
              </c:extLst>
            </c:dLbl>
            <c:dLbl>
              <c:idx val="3"/>
              <c:layout>
                <c:manualLayout>
                  <c:x val="1.7462825608935834E-2"/>
                  <c:y val="4.954777207801913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20E-4F07-8F6C-4B653F57179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'３、子どもの教育環境'!$A$4:$A$7</c:f>
              <c:strCache>
                <c:ptCount val="4"/>
                <c:pt idx="0">
                  <c:v>中央値以上</c:v>
                </c:pt>
                <c:pt idx="1">
                  <c:v>困窮度Ⅲ</c:v>
                </c:pt>
                <c:pt idx="2">
                  <c:v>困窮度Ⅱ</c:v>
                </c:pt>
                <c:pt idx="3">
                  <c:v>困窮度Ⅰ</c:v>
                </c:pt>
              </c:strCache>
            </c:strRef>
          </c:cat>
          <c:val>
            <c:numRef>
              <c:f>'３、子どもの教育環境'!$F$4:$F$7</c:f>
              <c:numCache>
                <c:formatCode>0.0</c:formatCode>
                <c:ptCount val="4"/>
                <c:pt idx="0">
                  <c:v>1.1000000000000001</c:v>
                </c:pt>
                <c:pt idx="1">
                  <c:v>1.8</c:v>
                </c:pt>
                <c:pt idx="2">
                  <c:v>2.2000000000000002</c:v>
                </c:pt>
                <c:pt idx="3">
                  <c:v>2.9</c:v>
                </c:pt>
              </c:numCache>
            </c:numRef>
          </c:val>
          <c:extLst>
            <c:ext xmlns:c16="http://schemas.microsoft.com/office/drawing/2014/chart" uri="{C3380CC4-5D6E-409C-BE32-E72D297353CC}">
              <c16:uniqueId val="{00000004-4C5B-4ECC-9D25-3A3031367702}"/>
            </c:ext>
          </c:extLst>
        </c:ser>
        <c:ser>
          <c:idx val="5"/>
          <c:order val="5"/>
          <c:tx>
            <c:strRef>
              <c:f>'３、子どもの教育環境'!$G$3</c:f>
              <c:strCache>
                <c:ptCount val="1"/>
                <c:pt idx="0">
                  <c:v>  無回答            </c:v>
                </c:pt>
              </c:strCache>
            </c:strRef>
          </c:tx>
          <c:spPr>
            <a:solidFill>
              <a:schemeClr val="accent6"/>
            </a:solidFill>
            <a:ln>
              <a:noFill/>
            </a:ln>
            <a:effectLst/>
          </c:spPr>
          <c:invertIfNegative val="0"/>
          <c:dLbls>
            <c:dLbl>
              <c:idx val="0"/>
              <c:layout>
                <c:manualLayout>
                  <c:x val="3.783612215269430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0E-4F07-8F6C-4B653F57179C}"/>
                </c:ext>
              </c:extLst>
            </c:dLbl>
            <c:dLbl>
              <c:idx val="1"/>
              <c:layout>
                <c:manualLayout>
                  <c:x val="4.0746593087516839E-2"/>
                  <c:y val="6.488323770832626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0E-4F07-8F6C-4B653F57179C}"/>
                </c:ext>
              </c:extLst>
            </c:dLbl>
            <c:dLbl>
              <c:idx val="2"/>
              <c:layout>
                <c:manualLayout>
                  <c:x val="4.0774781113106173E-2"/>
                  <c:y val="6.488323770832626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20E-4F07-8F6C-4B653F57179C}"/>
                </c:ext>
              </c:extLst>
            </c:dLbl>
            <c:dLbl>
              <c:idx val="3"/>
              <c:layout>
                <c:manualLayout>
                  <c:x val="3.783612215269419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0E-4F07-8F6C-4B653F57179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'３、子どもの教育環境'!$A$4:$A$7</c:f>
              <c:strCache>
                <c:ptCount val="4"/>
                <c:pt idx="0">
                  <c:v>中央値以上</c:v>
                </c:pt>
                <c:pt idx="1">
                  <c:v>困窮度Ⅲ</c:v>
                </c:pt>
                <c:pt idx="2">
                  <c:v>困窮度Ⅱ</c:v>
                </c:pt>
                <c:pt idx="3">
                  <c:v>困窮度Ⅰ</c:v>
                </c:pt>
              </c:strCache>
            </c:strRef>
          </c:cat>
          <c:val>
            <c:numRef>
              <c:f>'３、子どもの教育環境'!$G$4:$G$7</c:f>
              <c:numCache>
                <c:formatCode>0.0</c:formatCode>
                <c:ptCount val="4"/>
                <c:pt idx="0">
                  <c:v>1.3</c:v>
                </c:pt>
                <c:pt idx="1">
                  <c:v>1.4</c:v>
                </c:pt>
                <c:pt idx="2">
                  <c:v>1.2</c:v>
                </c:pt>
                <c:pt idx="3">
                  <c:v>1.4</c:v>
                </c:pt>
              </c:numCache>
            </c:numRef>
          </c:val>
          <c:extLst>
            <c:ext xmlns:c16="http://schemas.microsoft.com/office/drawing/2014/chart" uri="{C3380CC4-5D6E-409C-BE32-E72D297353CC}">
              <c16:uniqueId val="{00000005-4C5B-4ECC-9D25-3A3031367702}"/>
            </c:ext>
          </c:extLst>
        </c:ser>
        <c:dLbls>
          <c:dLblPos val="ctr"/>
          <c:showLegendKey val="0"/>
          <c:showVal val="1"/>
          <c:showCatName val="0"/>
          <c:showSerName val="0"/>
          <c:showPercent val="0"/>
          <c:showBubbleSize val="0"/>
        </c:dLbls>
        <c:gapWidth val="150"/>
        <c:overlap val="100"/>
        <c:axId val="1082553152"/>
        <c:axId val="1082549408"/>
      </c:barChart>
      <c:catAx>
        <c:axId val="1082553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082549408"/>
        <c:crosses val="autoZero"/>
        <c:auto val="1"/>
        <c:lblAlgn val="ctr"/>
        <c:lblOffset val="100"/>
        <c:noMultiLvlLbl val="0"/>
      </c:catAx>
      <c:valAx>
        <c:axId val="108254940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82553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'３、子どもの教育環境'!$B$48</c:f>
              <c:strCache>
                <c:ptCount val="1"/>
                <c:pt idx="0">
                  <c:v>貯蓄をしている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'３、子どもの教育環境'!$A$49:$A$52</c:f>
              <c:strCache>
                <c:ptCount val="4"/>
                <c:pt idx="0">
                  <c:v>中央値以上</c:v>
                </c:pt>
                <c:pt idx="1">
                  <c:v>困窮度Ⅲ</c:v>
                </c:pt>
                <c:pt idx="2">
                  <c:v>困窮度Ⅱ</c:v>
                </c:pt>
                <c:pt idx="3">
                  <c:v>困窮度Ⅰ</c:v>
                </c:pt>
              </c:strCache>
            </c:strRef>
          </c:cat>
          <c:val>
            <c:numRef>
              <c:f>'３、子どもの教育環境'!$B$49:$B$52</c:f>
              <c:numCache>
                <c:formatCode>0.0</c:formatCode>
                <c:ptCount val="4"/>
                <c:pt idx="0">
                  <c:v>83</c:v>
                </c:pt>
                <c:pt idx="1">
                  <c:v>60.6</c:v>
                </c:pt>
                <c:pt idx="2">
                  <c:v>47</c:v>
                </c:pt>
                <c:pt idx="3">
                  <c:v>37.700000000000003</c:v>
                </c:pt>
              </c:numCache>
            </c:numRef>
          </c:val>
          <c:extLst>
            <c:ext xmlns:c16="http://schemas.microsoft.com/office/drawing/2014/chart" uri="{C3380CC4-5D6E-409C-BE32-E72D297353CC}">
              <c16:uniqueId val="{00000000-6BF6-4D1D-9F7F-4A7E9F5DB070}"/>
            </c:ext>
          </c:extLst>
        </c:ser>
        <c:ser>
          <c:idx val="1"/>
          <c:order val="1"/>
          <c:tx>
            <c:strRef>
              <c:f>'３、子どもの教育環境'!$C$48</c:f>
              <c:strCache>
                <c:ptCount val="1"/>
                <c:pt idx="0">
                  <c:v>貯蓄をしたいが、できていない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'３、子どもの教育環境'!$A$49:$A$52</c:f>
              <c:strCache>
                <c:ptCount val="4"/>
                <c:pt idx="0">
                  <c:v>中央値以上</c:v>
                </c:pt>
                <c:pt idx="1">
                  <c:v>困窮度Ⅲ</c:v>
                </c:pt>
                <c:pt idx="2">
                  <c:v>困窮度Ⅱ</c:v>
                </c:pt>
                <c:pt idx="3">
                  <c:v>困窮度Ⅰ</c:v>
                </c:pt>
              </c:strCache>
            </c:strRef>
          </c:cat>
          <c:val>
            <c:numRef>
              <c:f>'３、子どもの教育環境'!$C$49:$C$52</c:f>
              <c:numCache>
                <c:formatCode>0.0</c:formatCode>
                <c:ptCount val="4"/>
                <c:pt idx="0">
                  <c:v>16.2</c:v>
                </c:pt>
                <c:pt idx="1">
                  <c:v>38.700000000000003</c:v>
                </c:pt>
                <c:pt idx="2">
                  <c:v>51.8</c:v>
                </c:pt>
                <c:pt idx="3">
                  <c:v>61.1</c:v>
                </c:pt>
              </c:numCache>
            </c:numRef>
          </c:val>
          <c:extLst>
            <c:ext xmlns:c16="http://schemas.microsoft.com/office/drawing/2014/chart" uri="{C3380CC4-5D6E-409C-BE32-E72D297353CC}">
              <c16:uniqueId val="{00000001-6BF6-4D1D-9F7F-4A7E9F5DB070}"/>
            </c:ext>
          </c:extLst>
        </c:ser>
        <c:ser>
          <c:idx val="2"/>
          <c:order val="2"/>
          <c:tx>
            <c:strRef>
              <c:f>'３、子どもの教育環境'!$D$48</c:f>
              <c:strCache>
                <c:ptCount val="1"/>
                <c:pt idx="0">
                  <c:v>貯蓄をするつもりはない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'３、子どもの教育環境'!$A$49:$A$52</c:f>
              <c:strCache>
                <c:ptCount val="4"/>
                <c:pt idx="0">
                  <c:v>中央値以上</c:v>
                </c:pt>
                <c:pt idx="1">
                  <c:v>困窮度Ⅲ</c:v>
                </c:pt>
                <c:pt idx="2">
                  <c:v>困窮度Ⅱ</c:v>
                </c:pt>
                <c:pt idx="3">
                  <c:v>困窮度Ⅰ</c:v>
                </c:pt>
              </c:strCache>
            </c:strRef>
          </c:cat>
          <c:val>
            <c:numRef>
              <c:f>'３、子どもの教育環境'!$D$49:$D$52</c:f>
              <c:numCache>
                <c:formatCode>0.0</c:formatCode>
                <c:ptCount val="4"/>
                <c:pt idx="0">
                  <c:v>0.3</c:v>
                </c:pt>
                <c:pt idx="1">
                  <c:v>0.2</c:v>
                </c:pt>
                <c:pt idx="2">
                  <c:v>0.6</c:v>
                </c:pt>
                <c:pt idx="3">
                  <c:v>0.5</c:v>
                </c:pt>
              </c:numCache>
            </c:numRef>
          </c:val>
          <c:extLst>
            <c:ext xmlns:c16="http://schemas.microsoft.com/office/drawing/2014/chart" uri="{C3380CC4-5D6E-409C-BE32-E72D297353CC}">
              <c16:uniqueId val="{00000002-6BF6-4D1D-9F7F-4A7E9F5DB070}"/>
            </c:ext>
          </c:extLst>
        </c:ser>
        <c:ser>
          <c:idx val="3"/>
          <c:order val="3"/>
          <c:tx>
            <c:strRef>
              <c:f>'３、子どもの教育環境'!$E$48</c:f>
              <c:strCache>
                <c:ptCount val="1"/>
                <c:pt idx="0">
                  <c:v>  無回答            </c:v>
                </c:pt>
              </c:strCache>
            </c:strRef>
          </c:tx>
          <c:spPr>
            <a:solidFill>
              <a:schemeClr val="accent4"/>
            </a:solidFill>
            <a:ln>
              <a:noFill/>
            </a:ln>
            <a:effectLst/>
          </c:spPr>
          <c:invertIfNegative val="0"/>
          <c:dLbls>
            <c:dLbl>
              <c:idx val="0"/>
              <c:layout>
                <c:manualLayout>
                  <c:x val="3.002034377913794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485-405A-B4C2-46FB99D01429}"/>
                </c:ext>
              </c:extLst>
            </c:dLbl>
            <c:dLbl>
              <c:idx val="1"/>
              <c:layout>
                <c:manualLayout>
                  <c:x val="3.002034377913794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485-405A-B4C2-46FB99D01429}"/>
                </c:ext>
              </c:extLst>
            </c:dLbl>
            <c:dLbl>
              <c:idx val="2"/>
              <c:layout>
                <c:manualLayout>
                  <c:x val="3.547858810261757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485-405A-B4C2-46FB99D01429}"/>
                </c:ext>
              </c:extLst>
            </c:dLbl>
            <c:dLbl>
              <c:idx val="3"/>
              <c:layout>
                <c:manualLayout>
                  <c:x val="3.0020451224892344E-2"/>
                  <c:y val="-7.6036146280601844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5.5646800877874783E-2"/>
                      <c:h val="0.10633266360298958"/>
                    </c:manualLayout>
                  </c15:layout>
                </c:ext>
                <c:ext xmlns:c16="http://schemas.microsoft.com/office/drawing/2014/chart" uri="{C3380CC4-5D6E-409C-BE32-E72D297353CC}">
                  <c16:uniqueId val="{00000001-A485-405A-B4C2-46FB99D0142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'３、子どもの教育環境'!$A$49:$A$52</c:f>
              <c:strCache>
                <c:ptCount val="4"/>
                <c:pt idx="0">
                  <c:v>中央値以上</c:v>
                </c:pt>
                <c:pt idx="1">
                  <c:v>困窮度Ⅲ</c:v>
                </c:pt>
                <c:pt idx="2">
                  <c:v>困窮度Ⅱ</c:v>
                </c:pt>
                <c:pt idx="3">
                  <c:v>困窮度Ⅰ</c:v>
                </c:pt>
              </c:strCache>
            </c:strRef>
          </c:cat>
          <c:val>
            <c:numRef>
              <c:f>'３、子どもの教育環境'!$E$49:$E$52</c:f>
              <c:numCache>
                <c:formatCode>0.0</c:formatCode>
                <c:ptCount val="4"/>
                <c:pt idx="0">
                  <c:v>0.6</c:v>
                </c:pt>
                <c:pt idx="1">
                  <c:v>0.6</c:v>
                </c:pt>
                <c:pt idx="2">
                  <c:v>0.6</c:v>
                </c:pt>
                <c:pt idx="3">
                  <c:v>0.7</c:v>
                </c:pt>
              </c:numCache>
            </c:numRef>
          </c:val>
          <c:extLst>
            <c:ext xmlns:c16="http://schemas.microsoft.com/office/drawing/2014/chart" uri="{C3380CC4-5D6E-409C-BE32-E72D297353CC}">
              <c16:uniqueId val="{00000003-6BF6-4D1D-9F7F-4A7E9F5DB070}"/>
            </c:ext>
          </c:extLst>
        </c:ser>
        <c:dLbls>
          <c:dLblPos val="ctr"/>
          <c:showLegendKey val="0"/>
          <c:showVal val="1"/>
          <c:showCatName val="0"/>
          <c:showSerName val="0"/>
          <c:showPercent val="0"/>
          <c:showBubbleSize val="0"/>
        </c:dLbls>
        <c:gapWidth val="150"/>
        <c:overlap val="100"/>
        <c:axId val="908603344"/>
        <c:axId val="908602512"/>
      </c:barChart>
      <c:catAx>
        <c:axId val="908603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908602512"/>
        <c:crosses val="autoZero"/>
        <c:auto val="1"/>
        <c:lblAlgn val="ctr"/>
        <c:lblOffset val="100"/>
        <c:noMultiLvlLbl val="0"/>
      </c:catAx>
      <c:valAx>
        <c:axId val="90860251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08603344"/>
        <c:crosses val="autoZero"/>
        <c:crossBetween val="between"/>
        <c:majorUnit val="0.2"/>
      </c:valAx>
      <c:spPr>
        <a:noFill/>
        <a:ln>
          <a:noFill/>
        </a:ln>
        <a:effectLst/>
      </c:spPr>
    </c:plotArea>
    <c:legend>
      <c:legendPos val="b"/>
      <c:layout>
        <c:manualLayout>
          <c:xMode val="edge"/>
          <c:yMode val="edge"/>
          <c:x val="1.5153504525937516E-2"/>
          <c:y val="0.85363438470620068"/>
          <c:w val="0.97242189821835601"/>
          <c:h val="0.10074572358416689"/>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6911438604495"/>
          <c:y val="0.21336997005959904"/>
          <c:w val="0.80765176423108387"/>
          <c:h val="0.4560985434709785"/>
        </c:manualLayout>
      </c:layout>
      <c:barChart>
        <c:barDir val="bar"/>
        <c:grouping val="percentStacked"/>
        <c:varyColors val="0"/>
        <c:ser>
          <c:idx val="0"/>
          <c:order val="0"/>
          <c:tx>
            <c:strRef>
              <c:f>'３、子どもの教育環境'!$B$30</c:f>
              <c:strCache>
                <c:ptCount val="1"/>
                <c:pt idx="0">
                  <c:v>毎日またはほとんど毎日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'３、子どもの教育環境'!$A$31:$A$34</c:f>
              <c:strCache>
                <c:ptCount val="4"/>
                <c:pt idx="0">
                  <c:v>中央値以上</c:v>
                </c:pt>
                <c:pt idx="1">
                  <c:v>困窮度Ⅲ</c:v>
                </c:pt>
                <c:pt idx="2">
                  <c:v>困窮度Ⅱ</c:v>
                </c:pt>
                <c:pt idx="3">
                  <c:v>困窮度Ⅰ</c:v>
                </c:pt>
              </c:strCache>
            </c:strRef>
          </c:cat>
          <c:val>
            <c:numRef>
              <c:f>'３、子どもの教育環境'!$B$31:$B$34</c:f>
              <c:numCache>
                <c:formatCode>General</c:formatCode>
                <c:ptCount val="4"/>
                <c:pt idx="0">
                  <c:v>3.9</c:v>
                </c:pt>
                <c:pt idx="1">
                  <c:v>4.2</c:v>
                </c:pt>
                <c:pt idx="2">
                  <c:v>5.5</c:v>
                </c:pt>
                <c:pt idx="3">
                  <c:v>5.4</c:v>
                </c:pt>
              </c:numCache>
            </c:numRef>
          </c:val>
          <c:extLst>
            <c:ext xmlns:c16="http://schemas.microsoft.com/office/drawing/2014/chart" uri="{C3380CC4-5D6E-409C-BE32-E72D297353CC}">
              <c16:uniqueId val="{00000000-AEA8-4EC4-96FE-EF2DF1A6079B}"/>
            </c:ext>
          </c:extLst>
        </c:ser>
        <c:ser>
          <c:idx val="1"/>
          <c:order val="1"/>
          <c:tx>
            <c:strRef>
              <c:f>'３、子どもの教育環境'!$C$30</c:f>
              <c:strCache>
                <c:ptCount val="1"/>
                <c:pt idx="0">
                  <c:v>週に４～５回        </c:v>
                </c:pt>
              </c:strCache>
            </c:strRef>
          </c:tx>
          <c:spPr>
            <a:solidFill>
              <a:schemeClr val="accent2"/>
            </a:solidFill>
            <a:ln>
              <a:noFill/>
            </a:ln>
            <a:effectLst/>
          </c:spPr>
          <c:invertIfNegative val="0"/>
          <c:dLbls>
            <c:dLbl>
              <c:idx val="0"/>
              <c:layout>
                <c:manualLayout>
                  <c:x val="0"/>
                  <c:y val="-5.301402471413647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C2-4812-9704-44460B609AE1}"/>
                </c:ext>
              </c:extLst>
            </c:dLbl>
            <c:dLbl>
              <c:idx val="1"/>
              <c:layout>
                <c:manualLayout>
                  <c:x val="0"/>
                  <c:y val="-4.638727162486942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DC2-4812-9704-44460B609AE1}"/>
                </c:ext>
              </c:extLst>
            </c:dLbl>
            <c:dLbl>
              <c:idx val="2"/>
              <c:layout>
                <c:manualLayout>
                  <c:x val="-2.5534099509988532E-17"/>
                  <c:y val="-5.301402471413647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C2-4812-9704-44460B609AE1}"/>
                </c:ext>
              </c:extLst>
            </c:dLbl>
            <c:dLbl>
              <c:idx val="3"/>
              <c:layout>
                <c:manualLayout>
                  <c:x val="0"/>
                  <c:y val="-7.28942839819376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C2-4812-9704-44460B609AE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'３、子どもの教育環境'!$A$31:$A$34</c:f>
              <c:strCache>
                <c:ptCount val="4"/>
                <c:pt idx="0">
                  <c:v>中央値以上</c:v>
                </c:pt>
                <c:pt idx="1">
                  <c:v>困窮度Ⅲ</c:v>
                </c:pt>
                <c:pt idx="2">
                  <c:v>困窮度Ⅱ</c:v>
                </c:pt>
                <c:pt idx="3">
                  <c:v>困窮度Ⅰ</c:v>
                </c:pt>
              </c:strCache>
            </c:strRef>
          </c:cat>
          <c:val>
            <c:numRef>
              <c:f>'３、子どもの教育環境'!$C$31:$C$34</c:f>
              <c:numCache>
                <c:formatCode>General</c:formatCode>
                <c:ptCount val="4"/>
                <c:pt idx="0">
                  <c:v>0.6</c:v>
                </c:pt>
                <c:pt idx="1">
                  <c:v>0.7</c:v>
                </c:pt>
                <c:pt idx="2">
                  <c:v>0.7</c:v>
                </c:pt>
                <c:pt idx="3">
                  <c:v>1.1000000000000001</c:v>
                </c:pt>
              </c:numCache>
            </c:numRef>
          </c:val>
          <c:extLst>
            <c:ext xmlns:c16="http://schemas.microsoft.com/office/drawing/2014/chart" uri="{C3380CC4-5D6E-409C-BE32-E72D297353CC}">
              <c16:uniqueId val="{00000001-AEA8-4EC4-96FE-EF2DF1A6079B}"/>
            </c:ext>
          </c:extLst>
        </c:ser>
        <c:ser>
          <c:idx val="2"/>
          <c:order val="2"/>
          <c:tx>
            <c:strRef>
              <c:f>'３、子どもの教育環境'!$D$30</c:f>
              <c:strCache>
                <c:ptCount val="1"/>
                <c:pt idx="0">
                  <c:v>週に２～３回        </c:v>
                </c:pt>
              </c:strCache>
            </c:strRef>
          </c:tx>
          <c:spPr>
            <a:solidFill>
              <a:schemeClr val="accent3"/>
            </a:solidFill>
            <a:ln>
              <a:noFill/>
            </a:ln>
            <a:effectLst/>
          </c:spPr>
          <c:invertIfNegative val="0"/>
          <c:dLbls>
            <c:dLbl>
              <c:idx val="0"/>
              <c:layout>
                <c:manualLayout>
                  <c:x val="2.7855703071365434E-3"/>
                  <c:y val="5.301402471413651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C2-4812-9704-44460B609AE1}"/>
                </c:ext>
              </c:extLst>
            </c:dLbl>
            <c:dLbl>
              <c:idx val="1"/>
              <c:layout>
                <c:manualLayout>
                  <c:x val="5.5711406142730608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DC2-4812-9704-44460B609AE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'３、子どもの教育環境'!$A$31:$A$34</c:f>
              <c:strCache>
                <c:ptCount val="4"/>
                <c:pt idx="0">
                  <c:v>中央値以上</c:v>
                </c:pt>
                <c:pt idx="1">
                  <c:v>困窮度Ⅲ</c:v>
                </c:pt>
                <c:pt idx="2">
                  <c:v>困窮度Ⅱ</c:v>
                </c:pt>
                <c:pt idx="3">
                  <c:v>困窮度Ⅰ</c:v>
                </c:pt>
              </c:strCache>
            </c:strRef>
          </c:cat>
          <c:val>
            <c:numRef>
              <c:f>'３、子どもの教育環境'!$D$31:$D$34</c:f>
              <c:numCache>
                <c:formatCode>General</c:formatCode>
                <c:ptCount val="4"/>
                <c:pt idx="0">
                  <c:v>1.6</c:v>
                </c:pt>
                <c:pt idx="1">
                  <c:v>2.2000000000000002</c:v>
                </c:pt>
                <c:pt idx="2">
                  <c:v>2.8</c:v>
                </c:pt>
                <c:pt idx="3">
                  <c:v>4.2</c:v>
                </c:pt>
              </c:numCache>
            </c:numRef>
          </c:val>
          <c:extLst>
            <c:ext xmlns:c16="http://schemas.microsoft.com/office/drawing/2014/chart" uri="{C3380CC4-5D6E-409C-BE32-E72D297353CC}">
              <c16:uniqueId val="{00000002-AEA8-4EC4-96FE-EF2DF1A6079B}"/>
            </c:ext>
          </c:extLst>
        </c:ser>
        <c:ser>
          <c:idx val="3"/>
          <c:order val="3"/>
          <c:tx>
            <c:strRef>
              <c:f>'３、子どもの教育環境'!$E$30</c:f>
              <c:strCache>
                <c:ptCount val="1"/>
                <c:pt idx="0">
                  <c:v>週に１回程度        </c:v>
                </c:pt>
              </c:strCache>
            </c:strRef>
          </c:tx>
          <c:spPr>
            <a:solidFill>
              <a:schemeClr val="accent4"/>
            </a:solidFill>
            <a:ln>
              <a:noFill/>
            </a:ln>
            <a:effectLst/>
          </c:spPr>
          <c:invertIfNegative val="0"/>
          <c:dLbls>
            <c:dLbl>
              <c:idx val="0"/>
              <c:layout>
                <c:manualLayout>
                  <c:x val="5.571140614273112E-3"/>
                  <c:y val="3.037226746278186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DC2-4812-9704-44460B609AE1}"/>
                </c:ext>
              </c:extLst>
            </c:dLbl>
            <c:dLbl>
              <c:idx val="1"/>
              <c:layout>
                <c:manualLayout>
                  <c:x val="1.671342184281926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C2-4812-9704-44460B609AE1}"/>
                </c:ext>
              </c:extLst>
            </c:dLbl>
            <c:dLbl>
              <c:idx val="3"/>
              <c:tx>
                <c:rich>
                  <a:bodyPr/>
                  <a:lstStyle/>
                  <a:p>
                    <a:r>
                      <a:rPr lang="en-US" altLang="ja-JP"/>
                      <a:t>6.8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1DC2-4812-9704-44460B609AE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'３、子どもの教育環境'!$A$31:$A$34</c:f>
              <c:strCache>
                <c:ptCount val="4"/>
                <c:pt idx="0">
                  <c:v>中央値以上</c:v>
                </c:pt>
                <c:pt idx="1">
                  <c:v>困窮度Ⅲ</c:v>
                </c:pt>
                <c:pt idx="2">
                  <c:v>困窮度Ⅱ</c:v>
                </c:pt>
                <c:pt idx="3">
                  <c:v>困窮度Ⅰ</c:v>
                </c:pt>
              </c:strCache>
            </c:strRef>
          </c:cat>
          <c:val>
            <c:numRef>
              <c:f>'３、子どもの教育環境'!$E$31:$E$34</c:f>
              <c:numCache>
                <c:formatCode>General</c:formatCode>
                <c:ptCount val="4"/>
                <c:pt idx="0">
                  <c:v>4.0999999999999996</c:v>
                </c:pt>
                <c:pt idx="1">
                  <c:v>4.5999999999999996</c:v>
                </c:pt>
                <c:pt idx="2">
                  <c:v>6.1</c:v>
                </c:pt>
                <c:pt idx="3">
                  <c:v>6.6</c:v>
                </c:pt>
              </c:numCache>
            </c:numRef>
          </c:val>
          <c:extLst>
            <c:ext xmlns:c16="http://schemas.microsoft.com/office/drawing/2014/chart" uri="{C3380CC4-5D6E-409C-BE32-E72D297353CC}">
              <c16:uniqueId val="{00000003-AEA8-4EC4-96FE-EF2DF1A6079B}"/>
            </c:ext>
          </c:extLst>
        </c:ser>
        <c:ser>
          <c:idx val="4"/>
          <c:order val="4"/>
          <c:tx>
            <c:strRef>
              <c:f>'３、子どもの教育環境'!$F$30</c:f>
              <c:strCache>
                <c:ptCount val="1"/>
                <c:pt idx="0">
                  <c:v>遅刻はしない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'３、子どもの教育環境'!$A$31:$A$34</c:f>
              <c:strCache>
                <c:ptCount val="4"/>
                <c:pt idx="0">
                  <c:v>中央値以上</c:v>
                </c:pt>
                <c:pt idx="1">
                  <c:v>困窮度Ⅲ</c:v>
                </c:pt>
                <c:pt idx="2">
                  <c:v>困窮度Ⅱ</c:v>
                </c:pt>
                <c:pt idx="3">
                  <c:v>困窮度Ⅰ</c:v>
                </c:pt>
              </c:strCache>
            </c:strRef>
          </c:cat>
          <c:val>
            <c:numRef>
              <c:f>'３、子どもの教育環境'!$F$31:$F$34</c:f>
              <c:numCache>
                <c:formatCode>General</c:formatCode>
                <c:ptCount val="4"/>
                <c:pt idx="0">
                  <c:v>84.7</c:v>
                </c:pt>
                <c:pt idx="1">
                  <c:v>82.7</c:v>
                </c:pt>
                <c:pt idx="2">
                  <c:v>79.099999999999994</c:v>
                </c:pt>
                <c:pt idx="3">
                  <c:v>76.400000000000006</c:v>
                </c:pt>
              </c:numCache>
            </c:numRef>
          </c:val>
          <c:extLst>
            <c:ext xmlns:c16="http://schemas.microsoft.com/office/drawing/2014/chart" uri="{C3380CC4-5D6E-409C-BE32-E72D297353CC}">
              <c16:uniqueId val="{00000004-AEA8-4EC4-96FE-EF2DF1A6079B}"/>
            </c:ext>
          </c:extLst>
        </c:ser>
        <c:ser>
          <c:idx val="5"/>
          <c:order val="5"/>
          <c:tx>
            <c:strRef>
              <c:f>'３、子どもの教育環境'!$G$30</c:f>
              <c:strCache>
                <c:ptCount val="1"/>
                <c:pt idx="0">
                  <c:v>  無回答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'３、子どもの教育環境'!$A$31:$A$34</c:f>
              <c:strCache>
                <c:ptCount val="4"/>
                <c:pt idx="0">
                  <c:v>中央値以上</c:v>
                </c:pt>
                <c:pt idx="1">
                  <c:v>困窮度Ⅲ</c:v>
                </c:pt>
                <c:pt idx="2">
                  <c:v>困窮度Ⅱ</c:v>
                </c:pt>
                <c:pt idx="3">
                  <c:v>困窮度Ⅰ</c:v>
                </c:pt>
              </c:strCache>
            </c:strRef>
          </c:cat>
          <c:val>
            <c:numRef>
              <c:f>'３、子どもの教育環境'!$G$31:$G$34</c:f>
              <c:numCache>
                <c:formatCode>General</c:formatCode>
                <c:ptCount val="4"/>
                <c:pt idx="0">
                  <c:v>5.0999999999999996</c:v>
                </c:pt>
                <c:pt idx="1">
                  <c:v>5.5</c:v>
                </c:pt>
                <c:pt idx="2">
                  <c:v>5.8</c:v>
                </c:pt>
                <c:pt idx="3" formatCode="0.0_ ">
                  <c:v>6</c:v>
                </c:pt>
              </c:numCache>
            </c:numRef>
          </c:val>
          <c:extLst>
            <c:ext xmlns:c16="http://schemas.microsoft.com/office/drawing/2014/chart" uri="{C3380CC4-5D6E-409C-BE32-E72D297353CC}">
              <c16:uniqueId val="{00000005-AEA8-4EC4-96FE-EF2DF1A6079B}"/>
            </c:ext>
          </c:extLst>
        </c:ser>
        <c:dLbls>
          <c:dLblPos val="ctr"/>
          <c:showLegendKey val="0"/>
          <c:showVal val="1"/>
          <c:showCatName val="0"/>
          <c:showSerName val="0"/>
          <c:showPercent val="0"/>
          <c:showBubbleSize val="0"/>
        </c:dLbls>
        <c:gapWidth val="150"/>
        <c:overlap val="100"/>
        <c:axId val="1080396864"/>
        <c:axId val="1080387712"/>
      </c:barChart>
      <c:catAx>
        <c:axId val="1080396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080387712"/>
        <c:crosses val="autoZero"/>
        <c:auto val="1"/>
        <c:lblAlgn val="ctr"/>
        <c:lblOffset val="100"/>
        <c:noMultiLvlLbl val="0"/>
      </c:catAx>
      <c:valAx>
        <c:axId val="108038771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80396864"/>
        <c:crosses val="autoZero"/>
        <c:crossBetween val="between"/>
      </c:valAx>
      <c:spPr>
        <a:noFill/>
        <a:ln>
          <a:noFill/>
        </a:ln>
        <a:effectLst/>
      </c:spPr>
    </c:plotArea>
    <c:legend>
      <c:legendPos val="b"/>
      <c:layout>
        <c:manualLayout>
          <c:xMode val="edge"/>
          <c:yMode val="edge"/>
          <c:x val="9.851465495118672E-2"/>
          <c:y val="0.74898955060178218"/>
          <c:w val="0.75447418565251534"/>
          <c:h val="0.2112499308626154"/>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0270589188001"/>
          <c:y val="0.16115644840765167"/>
          <c:w val="0.79709721081431262"/>
          <c:h val="0.49928971872642763"/>
        </c:manualLayout>
      </c:layout>
      <c:barChart>
        <c:barDir val="bar"/>
        <c:grouping val="percentStacked"/>
        <c:varyColors val="0"/>
        <c:ser>
          <c:idx val="0"/>
          <c:order val="0"/>
          <c:tx>
            <c:strRef>
              <c:f>'３、H28子どもの教育環境 (2)'!$B$30</c:f>
              <c:strCache>
                <c:ptCount val="1"/>
                <c:pt idx="0">
                  <c:v>毎日またはほとんど毎日                  </c:v>
                </c:pt>
              </c:strCache>
            </c:strRef>
          </c:tx>
          <c:spPr>
            <a:solidFill>
              <a:schemeClr val="accent1"/>
            </a:solidFill>
            <a:ln>
              <a:noFill/>
            </a:ln>
            <a:effectLst/>
          </c:spPr>
          <c:invertIfNegative val="0"/>
          <c:dLbls>
            <c:dLbl>
              <c:idx val="0"/>
              <c:layout>
                <c:manualLayout>
                  <c:x val="-1.1753684421439923E-2"/>
                  <c:y val="1.456725224344287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9B-48ED-BEFF-CD2B417B1C8C}"/>
                </c:ext>
              </c:extLst>
            </c:dLbl>
            <c:dLbl>
              <c:idx val="1"/>
              <c:layout>
                <c:manualLayout>
                  <c:x val="-1.1753684421439937E-2"/>
                  <c:y val="7.283626121721469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9B-48ED-BEFF-CD2B417B1C8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(2)'!$A$31:$A$34</c:f>
              <c:strCache>
                <c:ptCount val="4"/>
                <c:pt idx="0">
                  <c:v>中央値以上</c:v>
                </c:pt>
                <c:pt idx="1">
                  <c:v>困窮度Ⅲ</c:v>
                </c:pt>
                <c:pt idx="2">
                  <c:v>困窮度Ⅱ</c:v>
                </c:pt>
                <c:pt idx="3">
                  <c:v>困窮度Ⅰ</c:v>
                </c:pt>
              </c:strCache>
            </c:strRef>
          </c:cat>
          <c:val>
            <c:numRef>
              <c:f>'３、H28子どもの教育環境 (2)'!$B$31:$B$34</c:f>
              <c:numCache>
                <c:formatCode>General</c:formatCode>
                <c:ptCount val="4"/>
                <c:pt idx="0">
                  <c:v>3.8</c:v>
                </c:pt>
                <c:pt idx="1">
                  <c:v>4.0999999999999996</c:v>
                </c:pt>
                <c:pt idx="2">
                  <c:v>5.2</c:v>
                </c:pt>
                <c:pt idx="3">
                  <c:v>5.6</c:v>
                </c:pt>
              </c:numCache>
            </c:numRef>
          </c:val>
          <c:extLst>
            <c:ext xmlns:c16="http://schemas.microsoft.com/office/drawing/2014/chart" uri="{C3380CC4-5D6E-409C-BE32-E72D297353CC}">
              <c16:uniqueId val="{00000000-06CA-484A-81EC-E532AC54FCE8}"/>
            </c:ext>
          </c:extLst>
        </c:ser>
        <c:ser>
          <c:idx val="1"/>
          <c:order val="1"/>
          <c:tx>
            <c:strRef>
              <c:f>'３、H28子どもの教育環境 (2)'!$C$30</c:f>
              <c:strCache>
                <c:ptCount val="1"/>
                <c:pt idx="0">
                  <c:v>週に４～５回        </c:v>
                </c:pt>
              </c:strCache>
            </c:strRef>
          </c:tx>
          <c:spPr>
            <a:solidFill>
              <a:schemeClr val="accent2"/>
            </a:solidFill>
            <a:ln>
              <a:noFill/>
            </a:ln>
            <a:effectLst/>
          </c:spPr>
          <c:invertIfNegative val="0"/>
          <c:dLbls>
            <c:dLbl>
              <c:idx val="0"/>
              <c:layout>
                <c:manualLayout>
                  <c:x val="0"/>
                  <c:y val="-5.557479177025501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689-45CC-AE8E-C70113C6FCF5}"/>
                </c:ext>
              </c:extLst>
            </c:dLbl>
            <c:dLbl>
              <c:idx val="1"/>
              <c:layout>
                <c:manualLayout>
                  <c:x val="0"/>
                  <c:y val="-4.862842142516830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689-45CC-AE8E-C70113C6FCF5}"/>
                </c:ext>
              </c:extLst>
            </c:dLbl>
            <c:dLbl>
              <c:idx val="2"/>
              <c:layout>
                <c:manualLayout>
                  <c:x val="-5.8768408509850649E-3"/>
                  <c:y val="-4.86273274224365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89-45CC-AE8E-C70113C6FCF5}"/>
                </c:ext>
              </c:extLst>
            </c:dLbl>
            <c:dLbl>
              <c:idx val="3"/>
              <c:layout>
                <c:manualLayout>
                  <c:x val="0"/>
                  <c:y val="-4.862787442380243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89-45CC-AE8E-C70113C6FCF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(2)'!$A$31:$A$34</c:f>
              <c:strCache>
                <c:ptCount val="4"/>
                <c:pt idx="0">
                  <c:v>中央値以上</c:v>
                </c:pt>
                <c:pt idx="1">
                  <c:v>困窮度Ⅲ</c:v>
                </c:pt>
                <c:pt idx="2">
                  <c:v>困窮度Ⅱ</c:v>
                </c:pt>
                <c:pt idx="3">
                  <c:v>困窮度Ⅰ</c:v>
                </c:pt>
              </c:strCache>
            </c:strRef>
          </c:cat>
          <c:val>
            <c:numRef>
              <c:f>'３、H28子どもの教育環境 (2)'!$C$31:$C$34</c:f>
              <c:numCache>
                <c:formatCode>General</c:formatCode>
                <c:ptCount val="4"/>
                <c:pt idx="0">
                  <c:v>0.5</c:v>
                </c:pt>
                <c:pt idx="1">
                  <c:v>0.6</c:v>
                </c:pt>
                <c:pt idx="2">
                  <c:v>1</c:v>
                </c:pt>
                <c:pt idx="3">
                  <c:v>1.2</c:v>
                </c:pt>
              </c:numCache>
            </c:numRef>
          </c:val>
          <c:extLst>
            <c:ext xmlns:c16="http://schemas.microsoft.com/office/drawing/2014/chart" uri="{C3380CC4-5D6E-409C-BE32-E72D297353CC}">
              <c16:uniqueId val="{00000001-06CA-484A-81EC-E532AC54FCE8}"/>
            </c:ext>
          </c:extLst>
        </c:ser>
        <c:ser>
          <c:idx val="2"/>
          <c:order val="2"/>
          <c:tx>
            <c:strRef>
              <c:f>'３、H28子どもの教育環境 (2)'!$D$30</c:f>
              <c:strCache>
                <c:ptCount val="1"/>
                <c:pt idx="0">
                  <c:v>週に２～３回        </c:v>
                </c:pt>
              </c:strCache>
            </c:strRef>
          </c:tx>
          <c:spPr>
            <a:solidFill>
              <a:schemeClr val="accent3"/>
            </a:solidFill>
            <a:ln>
              <a:noFill/>
            </a:ln>
            <a:effectLst/>
          </c:spPr>
          <c:invertIfNegative val="0"/>
          <c:dLbls>
            <c:dLbl>
              <c:idx val="1"/>
              <c:layout>
                <c:manualLayout>
                  <c:x val="1.17536817019701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689-45CC-AE8E-C70113C6FCF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(2)'!$A$31:$A$34</c:f>
              <c:strCache>
                <c:ptCount val="4"/>
                <c:pt idx="0">
                  <c:v>中央値以上</c:v>
                </c:pt>
                <c:pt idx="1">
                  <c:v>困窮度Ⅲ</c:v>
                </c:pt>
                <c:pt idx="2">
                  <c:v>困窮度Ⅱ</c:v>
                </c:pt>
                <c:pt idx="3">
                  <c:v>困窮度Ⅰ</c:v>
                </c:pt>
              </c:strCache>
            </c:strRef>
          </c:cat>
          <c:val>
            <c:numRef>
              <c:f>'３、H28子どもの教育環境 (2)'!$D$31:$D$34</c:f>
              <c:numCache>
                <c:formatCode>General</c:formatCode>
                <c:ptCount val="4"/>
                <c:pt idx="0">
                  <c:v>3.1</c:v>
                </c:pt>
                <c:pt idx="1">
                  <c:v>2.2999999999999998</c:v>
                </c:pt>
                <c:pt idx="2">
                  <c:v>2.4</c:v>
                </c:pt>
                <c:pt idx="3">
                  <c:v>3.3</c:v>
                </c:pt>
              </c:numCache>
            </c:numRef>
          </c:val>
          <c:extLst>
            <c:ext xmlns:c16="http://schemas.microsoft.com/office/drawing/2014/chart" uri="{C3380CC4-5D6E-409C-BE32-E72D297353CC}">
              <c16:uniqueId val="{00000002-06CA-484A-81EC-E532AC54FCE8}"/>
            </c:ext>
          </c:extLst>
        </c:ser>
        <c:ser>
          <c:idx val="3"/>
          <c:order val="3"/>
          <c:tx>
            <c:strRef>
              <c:f>'３、H28子どもの教育環境 (2)'!$E$30</c:f>
              <c:strCache>
                <c:ptCount val="1"/>
                <c:pt idx="0">
                  <c:v>週に１回程度        </c:v>
                </c:pt>
              </c:strCache>
            </c:strRef>
          </c:tx>
          <c:spPr>
            <a:solidFill>
              <a:schemeClr val="accent4"/>
            </a:solidFill>
            <a:ln>
              <a:noFill/>
            </a:ln>
            <a:effectLst/>
          </c:spPr>
          <c:invertIfNegative val="0"/>
          <c:dLbls>
            <c:dLbl>
              <c:idx val="0"/>
              <c:layout>
                <c:manualLayout>
                  <c:x val="2.0568942978447701E-2"/>
                  <c:y val="8.336355515879724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689-45CC-AE8E-C70113C6FCF5}"/>
                </c:ext>
              </c:extLst>
            </c:dLbl>
            <c:dLbl>
              <c:idx val="1"/>
              <c:layout>
                <c:manualLayout>
                  <c:x val="2.6445783829432766E-2"/>
                  <c:y val="-6.94637034508671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689-45CC-AE8E-C70113C6FCF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(2)'!$A$31:$A$34</c:f>
              <c:strCache>
                <c:ptCount val="4"/>
                <c:pt idx="0">
                  <c:v>中央値以上</c:v>
                </c:pt>
                <c:pt idx="1">
                  <c:v>困窮度Ⅲ</c:v>
                </c:pt>
                <c:pt idx="2">
                  <c:v>困窮度Ⅱ</c:v>
                </c:pt>
                <c:pt idx="3">
                  <c:v>困窮度Ⅰ</c:v>
                </c:pt>
              </c:strCache>
            </c:strRef>
          </c:cat>
          <c:val>
            <c:numRef>
              <c:f>'３、H28子どもの教育環境 (2)'!$E$31:$E$34</c:f>
              <c:numCache>
                <c:formatCode>General</c:formatCode>
                <c:ptCount val="4"/>
                <c:pt idx="0">
                  <c:v>1.2</c:v>
                </c:pt>
                <c:pt idx="1">
                  <c:v>3.9</c:v>
                </c:pt>
                <c:pt idx="2">
                  <c:v>5.5</c:v>
                </c:pt>
                <c:pt idx="3">
                  <c:v>6.8</c:v>
                </c:pt>
              </c:numCache>
            </c:numRef>
          </c:val>
          <c:extLst>
            <c:ext xmlns:c16="http://schemas.microsoft.com/office/drawing/2014/chart" uri="{C3380CC4-5D6E-409C-BE32-E72D297353CC}">
              <c16:uniqueId val="{00000003-06CA-484A-81EC-E532AC54FCE8}"/>
            </c:ext>
          </c:extLst>
        </c:ser>
        <c:ser>
          <c:idx val="4"/>
          <c:order val="4"/>
          <c:tx>
            <c:strRef>
              <c:f>'３、H28子どもの教育環境 (2)'!$F$30</c:f>
              <c:strCache>
                <c:ptCount val="1"/>
                <c:pt idx="0">
                  <c:v>遅刻はしない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(2)'!$A$31:$A$34</c:f>
              <c:strCache>
                <c:ptCount val="4"/>
                <c:pt idx="0">
                  <c:v>中央値以上</c:v>
                </c:pt>
                <c:pt idx="1">
                  <c:v>困窮度Ⅲ</c:v>
                </c:pt>
                <c:pt idx="2">
                  <c:v>困窮度Ⅱ</c:v>
                </c:pt>
                <c:pt idx="3">
                  <c:v>困窮度Ⅰ</c:v>
                </c:pt>
              </c:strCache>
            </c:strRef>
          </c:cat>
          <c:val>
            <c:numRef>
              <c:f>'３、H28子どもの教育環境 (2)'!$F$31:$F$34</c:f>
              <c:numCache>
                <c:formatCode>General</c:formatCode>
                <c:ptCount val="4"/>
                <c:pt idx="0">
                  <c:v>88.2</c:v>
                </c:pt>
                <c:pt idx="1">
                  <c:v>85.7</c:v>
                </c:pt>
                <c:pt idx="2">
                  <c:v>82.2</c:v>
                </c:pt>
                <c:pt idx="3">
                  <c:v>78.400000000000006</c:v>
                </c:pt>
              </c:numCache>
            </c:numRef>
          </c:val>
          <c:extLst>
            <c:ext xmlns:c16="http://schemas.microsoft.com/office/drawing/2014/chart" uri="{C3380CC4-5D6E-409C-BE32-E72D297353CC}">
              <c16:uniqueId val="{00000004-06CA-484A-81EC-E532AC54FCE8}"/>
            </c:ext>
          </c:extLst>
        </c:ser>
        <c:ser>
          <c:idx val="5"/>
          <c:order val="5"/>
          <c:tx>
            <c:strRef>
              <c:f>'３、H28子どもの教育環境 (2)'!$G$30</c:f>
              <c:strCache>
                <c:ptCount val="1"/>
                <c:pt idx="0">
                  <c:v>  無回答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(2)'!$A$31:$A$34</c:f>
              <c:strCache>
                <c:ptCount val="4"/>
                <c:pt idx="0">
                  <c:v>中央値以上</c:v>
                </c:pt>
                <c:pt idx="1">
                  <c:v>困窮度Ⅲ</c:v>
                </c:pt>
                <c:pt idx="2">
                  <c:v>困窮度Ⅱ</c:v>
                </c:pt>
                <c:pt idx="3">
                  <c:v>困窮度Ⅰ</c:v>
                </c:pt>
              </c:strCache>
            </c:strRef>
          </c:cat>
          <c:val>
            <c:numRef>
              <c:f>'３、H28子どもの教育環境 (2)'!$G$31:$G$34</c:f>
              <c:numCache>
                <c:formatCode>General</c:formatCode>
                <c:ptCount val="4"/>
                <c:pt idx="0">
                  <c:v>3.2</c:v>
                </c:pt>
                <c:pt idx="1">
                  <c:v>3.5</c:v>
                </c:pt>
                <c:pt idx="2">
                  <c:v>3.7</c:v>
                </c:pt>
                <c:pt idx="3">
                  <c:v>4.7</c:v>
                </c:pt>
              </c:numCache>
            </c:numRef>
          </c:val>
          <c:extLst>
            <c:ext xmlns:c16="http://schemas.microsoft.com/office/drawing/2014/chart" uri="{C3380CC4-5D6E-409C-BE32-E72D297353CC}">
              <c16:uniqueId val="{00000005-06CA-484A-81EC-E532AC54FCE8}"/>
            </c:ext>
          </c:extLst>
        </c:ser>
        <c:dLbls>
          <c:dLblPos val="ctr"/>
          <c:showLegendKey val="0"/>
          <c:showVal val="1"/>
          <c:showCatName val="0"/>
          <c:showSerName val="0"/>
          <c:showPercent val="0"/>
          <c:showBubbleSize val="0"/>
        </c:dLbls>
        <c:gapWidth val="150"/>
        <c:overlap val="100"/>
        <c:axId val="1080396864"/>
        <c:axId val="1080387712"/>
      </c:barChart>
      <c:catAx>
        <c:axId val="1080396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080387712"/>
        <c:crosses val="autoZero"/>
        <c:auto val="1"/>
        <c:lblAlgn val="ctr"/>
        <c:lblOffset val="100"/>
        <c:noMultiLvlLbl val="0"/>
      </c:catAx>
      <c:valAx>
        <c:axId val="108038771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80396864"/>
        <c:crosses val="autoZero"/>
        <c:crossBetween val="between"/>
      </c:valAx>
      <c:spPr>
        <a:noFill/>
        <a:ln>
          <a:noFill/>
        </a:ln>
        <a:effectLst/>
      </c:spPr>
    </c:plotArea>
    <c:legend>
      <c:legendPos val="b"/>
      <c:layout>
        <c:manualLayout>
          <c:xMode val="edge"/>
          <c:yMode val="edge"/>
          <c:x val="3.5066924260478249E-2"/>
          <c:y val="0.71602174076370262"/>
          <c:w val="0.94455825360650614"/>
          <c:h val="0.24229699001558411"/>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5688791438913"/>
          <c:y val="0.18143133557573526"/>
          <c:w val="0.75725112318552112"/>
          <c:h val="0.51091169526324409"/>
        </c:manualLayout>
      </c:layout>
      <c:barChart>
        <c:barDir val="bar"/>
        <c:grouping val="percentStacked"/>
        <c:varyColors val="0"/>
        <c:ser>
          <c:idx val="0"/>
          <c:order val="0"/>
          <c:tx>
            <c:strRef>
              <c:f>'３、H28子どもの教育環境 (2)'!$B$39</c:f>
              <c:strCache>
                <c:ptCount val="1"/>
                <c:pt idx="0">
                  <c:v>中学校</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(2)'!$A$40:$A$43</c:f>
              <c:strCache>
                <c:ptCount val="4"/>
                <c:pt idx="0">
                  <c:v>中央値以上</c:v>
                </c:pt>
                <c:pt idx="1">
                  <c:v>困窮度Ⅲ</c:v>
                </c:pt>
                <c:pt idx="2">
                  <c:v>困窮度Ⅱ</c:v>
                </c:pt>
                <c:pt idx="3">
                  <c:v>困窮度Ⅰ</c:v>
                </c:pt>
              </c:strCache>
            </c:strRef>
          </c:cat>
          <c:val>
            <c:numRef>
              <c:f>'３、H28子どもの教育環境 (2)'!$B$40:$B$43</c:f>
              <c:numCache>
                <c:formatCode>0.0</c:formatCode>
                <c:ptCount val="4"/>
                <c:pt idx="0">
                  <c:v>0.7</c:v>
                </c:pt>
                <c:pt idx="1">
                  <c:v>0.8</c:v>
                </c:pt>
                <c:pt idx="2">
                  <c:v>0.9</c:v>
                </c:pt>
                <c:pt idx="3">
                  <c:v>1.4</c:v>
                </c:pt>
              </c:numCache>
            </c:numRef>
          </c:val>
          <c:extLst>
            <c:ext xmlns:c16="http://schemas.microsoft.com/office/drawing/2014/chart" uri="{C3380CC4-5D6E-409C-BE32-E72D297353CC}">
              <c16:uniqueId val="{00000000-4EDD-4A7F-9B9B-76E06A0BAA4B}"/>
            </c:ext>
          </c:extLst>
        </c:ser>
        <c:ser>
          <c:idx val="1"/>
          <c:order val="1"/>
          <c:tx>
            <c:strRef>
              <c:f>'３、H28子どもの教育環境 (2)'!$C$39</c:f>
              <c:strCache>
                <c:ptCount val="1"/>
                <c:pt idx="0">
                  <c:v>高校                </c:v>
                </c:pt>
              </c:strCache>
            </c:strRef>
          </c:tx>
          <c:spPr>
            <a:solidFill>
              <a:schemeClr val="accent2"/>
            </a:solidFill>
            <a:ln>
              <a:noFill/>
            </a:ln>
            <a:effectLst/>
          </c:spPr>
          <c:invertIfNegative val="0"/>
          <c:dLbls>
            <c:dLbl>
              <c:idx val="0"/>
              <c:layout>
                <c:manualLayout>
                  <c:x val="6.0007177236395442E-3"/>
                  <c:y val="3.629015139696662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CC9-47FC-9B65-317FE977C8B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(2)'!$A$40:$A$43</c:f>
              <c:strCache>
                <c:ptCount val="4"/>
                <c:pt idx="0">
                  <c:v>中央値以上</c:v>
                </c:pt>
                <c:pt idx="1">
                  <c:v>困窮度Ⅲ</c:v>
                </c:pt>
                <c:pt idx="2">
                  <c:v>困窮度Ⅱ</c:v>
                </c:pt>
                <c:pt idx="3">
                  <c:v>困窮度Ⅰ</c:v>
                </c:pt>
              </c:strCache>
            </c:strRef>
          </c:cat>
          <c:val>
            <c:numRef>
              <c:f>'３、H28子どもの教育環境 (2)'!$C$40:$C$43</c:f>
              <c:numCache>
                <c:formatCode>0.0</c:formatCode>
                <c:ptCount val="4"/>
                <c:pt idx="0">
                  <c:v>9.1999999999999993</c:v>
                </c:pt>
                <c:pt idx="1">
                  <c:v>16.8</c:v>
                </c:pt>
                <c:pt idx="2">
                  <c:v>20.100000000000001</c:v>
                </c:pt>
                <c:pt idx="3">
                  <c:v>22.7</c:v>
                </c:pt>
              </c:numCache>
            </c:numRef>
          </c:val>
          <c:extLst>
            <c:ext xmlns:c16="http://schemas.microsoft.com/office/drawing/2014/chart" uri="{C3380CC4-5D6E-409C-BE32-E72D297353CC}">
              <c16:uniqueId val="{00000001-4EDD-4A7F-9B9B-76E06A0BAA4B}"/>
            </c:ext>
          </c:extLst>
        </c:ser>
        <c:ser>
          <c:idx val="2"/>
          <c:order val="2"/>
          <c:tx>
            <c:strRef>
              <c:f>'３、H28子どもの教育環境 (2)'!$D$39</c:f>
              <c:strCache>
                <c:ptCount val="1"/>
                <c:pt idx="0">
                  <c:v>大学・短期大学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(2)'!$A$40:$A$43</c:f>
              <c:strCache>
                <c:ptCount val="4"/>
                <c:pt idx="0">
                  <c:v>中央値以上</c:v>
                </c:pt>
                <c:pt idx="1">
                  <c:v>困窮度Ⅲ</c:v>
                </c:pt>
                <c:pt idx="2">
                  <c:v>困窮度Ⅱ</c:v>
                </c:pt>
                <c:pt idx="3">
                  <c:v>困窮度Ⅰ</c:v>
                </c:pt>
              </c:strCache>
            </c:strRef>
          </c:cat>
          <c:val>
            <c:numRef>
              <c:f>'３、H28子どもの教育環境 (2)'!$D$40:$D$43</c:f>
              <c:numCache>
                <c:formatCode>0.0</c:formatCode>
                <c:ptCount val="4"/>
                <c:pt idx="0">
                  <c:v>46.2</c:v>
                </c:pt>
                <c:pt idx="1">
                  <c:v>37</c:v>
                </c:pt>
                <c:pt idx="2">
                  <c:v>34</c:v>
                </c:pt>
                <c:pt idx="3">
                  <c:v>30.6</c:v>
                </c:pt>
              </c:numCache>
            </c:numRef>
          </c:val>
          <c:extLst>
            <c:ext xmlns:c16="http://schemas.microsoft.com/office/drawing/2014/chart" uri="{C3380CC4-5D6E-409C-BE32-E72D297353CC}">
              <c16:uniqueId val="{00000002-4EDD-4A7F-9B9B-76E06A0BAA4B}"/>
            </c:ext>
          </c:extLst>
        </c:ser>
        <c:ser>
          <c:idx val="3"/>
          <c:order val="3"/>
          <c:tx>
            <c:strRef>
              <c:f>'３、H28子どもの教育環境 (2)'!$E$39</c:f>
              <c:strCache>
                <c:ptCount val="1"/>
                <c:pt idx="0">
                  <c:v>大学院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(2)'!$A$40:$A$43</c:f>
              <c:strCache>
                <c:ptCount val="4"/>
                <c:pt idx="0">
                  <c:v>中央値以上</c:v>
                </c:pt>
                <c:pt idx="1">
                  <c:v>困窮度Ⅲ</c:v>
                </c:pt>
                <c:pt idx="2">
                  <c:v>困窮度Ⅱ</c:v>
                </c:pt>
                <c:pt idx="3">
                  <c:v>困窮度Ⅰ</c:v>
                </c:pt>
              </c:strCache>
            </c:strRef>
          </c:cat>
          <c:val>
            <c:numRef>
              <c:f>'３、H28子どもの教育環境 (2)'!$E$40:$E$43</c:f>
              <c:numCache>
                <c:formatCode>0.0</c:formatCode>
                <c:ptCount val="4"/>
                <c:pt idx="0">
                  <c:v>6.4</c:v>
                </c:pt>
                <c:pt idx="1">
                  <c:v>4</c:v>
                </c:pt>
                <c:pt idx="2">
                  <c:v>3.6</c:v>
                </c:pt>
                <c:pt idx="3">
                  <c:v>3.6</c:v>
                </c:pt>
              </c:numCache>
            </c:numRef>
          </c:val>
          <c:extLst>
            <c:ext xmlns:c16="http://schemas.microsoft.com/office/drawing/2014/chart" uri="{C3380CC4-5D6E-409C-BE32-E72D297353CC}">
              <c16:uniqueId val="{00000003-4EDD-4A7F-9B9B-76E06A0BAA4B}"/>
            </c:ext>
          </c:extLst>
        </c:ser>
        <c:ser>
          <c:idx val="4"/>
          <c:order val="4"/>
          <c:tx>
            <c:strRef>
              <c:f>'３、H28子どもの教育環境 (2)'!$F$39</c:f>
              <c:strCache>
                <c:ptCount val="1"/>
                <c:pt idx="0">
                  <c:v>留学                </c:v>
                </c:pt>
              </c:strCache>
            </c:strRef>
          </c:tx>
          <c:spPr>
            <a:solidFill>
              <a:schemeClr val="accent5"/>
            </a:solidFill>
            <a:ln>
              <a:noFill/>
            </a:ln>
            <a:effectLst/>
          </c:spPr>
          <c:invertIfNegative val="0"/>
          <c:dLbls>
            <c:dLbl>
              <c:idx val="1"/>
              <c:layout>
                <c:manualLayout>
                  <c:x val="9.0010765854593167E-3"/>
                  <c:y val="3.629015139696662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CC9-47FC-9B65-317FE977C8B5}"/>
                </c:ext>
              </c:extLst>
            </c:dLbl>
            <c:dLbl>
              <c:idx val="2"/>
              <c:layout>
                <c:manualLayout>
                  <c:x val="9.0010765854593167E-3"/>
                  <c:y val="7.258030279393324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CC9-47FC-9B65-317FE977C8B5}"/>
                </c:ext>
              </c:extLst>
            </c:dLbl>
            <c:dLbl>
              <c:idx val="3"/>
              <c:layout>
                <c:manualLayout>
                  <c:x val="1.200143544727897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CC9-47FC-9B65-317FE977C8B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(2)'!$A$40:$A$43</c:f>
              <c:strCache>
                <c:ptCount val="4"/>
                <c:pt idx="0">
                  <c:v>中央値以上</c:v>
                </c:pt>
                <c:pt idx="1">
                  <c:v>困窮度Ⅲ</c:v>
                </c:pt>
                <c:pt idx="2">
                  <c:v>困窮度Ⅱ</c:v>
                </c:pt>
                <c:pt idx="3">
                  <c:v>困窮度Ⅰ</c:v>
                </c:pt>
              </c:strCache>
            </c:strRef>
          </c:cat>
          <c:val>
            <c:numRef>
              <c:f>'３、H28子どもの教育環境 (2)'!$F$40:$F$43</c:f>
              <c:numCache>
                <c:formatCode>0.0</c:formatCode>
                <c:ptCount val="4"/>
                <c:pt idx="0">
                  <c:v>5.2</c:v>
                </c:pt>
                <c:pt idx="1">
                  <c:v>3.6</c:v>
                </c:pt>
                <c:pt idx="2">
                  <c:v>3.6</c:v>
                </c:pt>
                <c:pt idx="3">
                  <c:v>3.6</c:v>
                </c:pt>
              </c:numCache>
            </c:numRef>
          </c:val>
          <c:extLst>
            <c:ext xmlns:c16="http://schemas.microsoft.com/office/drawing/2014/chart" uri="{C3380CC4-5D6E-409C-BE32-E72D297353CC}">
              <c16:uniqueId val="{00000004-4EDD-4A7F-9B9B-76E06A0BAA4B}"/>
            </c:ext>
          </c:extLst>
        </c:ser>
        <c:ser>
          <c:idx val="5"/>
          <c:order val="5"/>
          <c:tx>
            <c:strRef>
              <c:f>'３、H28子どもの教育環境 (2)'!$G$39</c:f>
              <c:strCache>
                <c:ptCount val="1"/>
                <c:pt idx="0">
                  <c:v>専門学校</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(2)'!$A$40:$A$43</c:f>
              <c:strCache>
                <c:ptCount val="4"/>
                <c:pt idx="0">
                  <c:v>中央値以上</c:v>
                </c:pt>
                <c:pt idx="1">
                  <c:v>困窮度Ⅲ</c:v>
                </c:pt>
                <c:pt idx="2">
                  <c:v>困窮度Ⅱ</c:v>
                </c:pt>
                <c:pt idx="3">
                  <c:v>困窮度Ⅰ</c:v>
                </c:pt>
              </c:strCache>
            </c:strRef>
          </c:cat>
          <c:val>
            <c:numRef>
              <c:f>'３、H28子どもの教育環境 (2)'!$G$40:$G$43</c:f>
              <c:numCache>
                <c:formatCode>0.0</c:formatCode>
                <c:ptCount val="4"/>
                <c:pt idx="0">
                  <c:v>14.1</c:v>
                </c:pt>
                <c:pt idx="1">
                  <c:v>17.7</c:v>
                </c:pt>
                <c:pt idx="2">
                  <c:v>18.5</c:v>
                </c:pt>
                <c:pt idx="3">
                  <c:v>18</c:v>
                </c:pt>
              </c:numCache>
            </c:numRef>
          </c:val>
          <c:extLst>
            <c:ext xmlns:c16="http://schemas.microsoft.com/office/drawing/2014/chart" uri="{C3380CC4-5D6E-409C-BE32-E72D297353CC}">
              <c16:uniqueId val="{00000005-4EDD-4A7F-9B9B-76E06A0BAA4B}"/>
            </c:ext>
          </c:extLst>
        </c:ser>
        <c:ser>
          <c:idx val="6"/>
          <c:order val="6"/>
          <c:tx>
            <c:strRef>
              <c:f>'３、H28子どもの教育環境 (2)'!$H$39</c:f>
              <c:strCache>
                <c:ptCount val="1"/>
                <c:pt idx="0">
                  <c:v>考えたことがない    </c:v>
                </c:pt>
              </c:strCache>
            </c:strRef>
          </c:tx>
          <c:spPr>
            <a:solidFill>
              <a:schemeClr val="accent1">
                <a:lumMod val="60000"/>
              </a:schemeClr>
            </a:solidFill>
            <a:ln>
              <a:noFill/>
            </a:ln>
            <a:effectLst/>
          </c:spPr>
          <c:invertIfNegative val="0"/>
          <c:dLbls>
            <c:dLbl>
              <c:idx val="0"/>
              <c:layout>
                <c:manualLayout>
                  <c:x val="3.0003588618197721E-3"/>
                  <c:y val="5.999586642652573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37-494A-86EF-DA5D5893D0A4}"/>
                </c:ext>
              </c:extLst>
            </c:dLbl>
            <c:dLbl>
              <c:idx val="1"/>
              <c:layout>
                <c:manualLayout>
                  <c:x val="0"/>
                  <c:y val="5.249638312321004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37-494A-86EF-DA5D5893D0A4}"/>
                </c:ext>
              </c:extLst>
            </c:dLbl>
            <c:dLbl>
              <c:idx val="2"/>
              <c:layout>
                <c:manualLayout>
                  <c:x val="3.0003588618196619E-3"/>
                  <c:y val="5.249638312321001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37-494A-86EF-DA5D5893D0A4}"/>
                </c:ext>
              </c:extLst>
            </c:dLbl>
            <c:dLbl>
              <c:idx val="3"/>
              <c:layout>
                <c:manualLayout>
                  <c:x val="3.0003588618196619E-3"/>
                  <c:y val="6.749534972984144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37-494A-86EF-DA5D5893D0A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(2)'!$A$40:$A$43</c:f>
              <c:strCache>
                <c:ptCount val="4"/>
                <c:pt idx="0">
                  <c:v>中央値以上</c:v>
                </c:pt>
                <c:pt idx="1">
                  <c:v>困窮度Ⅲ</c:v>
                </c:pt>
                <c:pt idx="2">
                  <c:v>困窮度Ⅱ</c:v>
                </c:pt>
                <c:pt idx="3">
                  <c:v>困窮度Ⅰ</c:v>
                </c:pt>
              </c:strCache>
            </c:strRef>
          </c:cat>
          <c:val>
            <c:numRef>
              <c:f>'３、H28子どもの教育環境 (2)'!$H$40:$H$43</c:f>
              <c:numCache>
                <c:formatCode>0.0</c:formatCode>
                <c:ptCount val="4"/>
                <c:pt idx="0">
                  <c:v>9.8000000000000007</c:v>
                </c:pt>
                <c:pt idx="1">
                  <c:v>10.199999999999999</c:v>
                </c:pt>
                <c:pt idx="2">
                  <c:v>10.1</c:v>
                </c:pt>
                <c:pt idx="3">
                  <c:v>9.9</c:v>
                </c:pt>
              </c:numCache>
            </c:numRef>
          </c:val>
          <c:extLst>
            <c:ext xmlns:c16="http://schemas.microsoft.com/office/drawing/2014/chart" uri="{C3380CC4-5D6E-409C-BE32-E72D297353CC}">
              <c16:uniqueId val="{00000006-4EDD-4A7F-9B9B-76E06A0BAA4B}"/>
            </c:ext>
          </c:extLst>
        </c:ser>
        <c:ser>
          <c:idx val="7"/>
          <c:order val="7"/>
          <c:tx>
            <c:strRef>
              <c:f>'３、H28子どもの教育環境 (2)'!$I$39</c:f>
              <c:strCache>
                <c:ptCount val="1"/>
                <c:pt idx="0">
                  <c:v>わからない          </c:v>
                </c:pt>
              </c:strCache>
            </c:strRef>
          </c:tx>
          <c:spPr>
            <a:solidFill>
              <a:schemeClr val="accent2">
                <a:lumMod val="60000"/>
              </a:schemeClr>
            </a:solidFill>
            <a:ln>
              <a:noFill/>
            </a:ln>
            <a:effectLst/>
          </c:spPr>
          <c:invertIfNegative val="0"/>
          <c:dLbls>
            <c:dLbl>
              <c:idx val="0"/>
              <c:layout>
                <c:manualLayout>
                  <c:x val="-1.1001188740001404E-16"/>
                  <c:y val="5.249638312321003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D37-494A-86EF-DA5D5893D0A4}"/>
                </c:ext>
              </c:extLst>
            </c:dLbl>
            <c:dLbl>
              <c:idx val="1"/>
              <c:layout>
                <c:manualLayout>
                  <c:x val="6.000717723639434E-3"/>
                  <c:y val="5.249638312321004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D37-494A-86EF-DA5D5893D0A4}"/>
                </c:ext>
              </c:extLst>
            </c:dLbl>
            <c:dLbl>
              <c:idx val="2"/>
              <c:layout>
                <c:manualLayout>
                  <c:x val="9.0010765854593167E-3"/>
                  <c:y val="5.249638312321001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D37-494A-86EF-DA5D5893D0A4}"/>
                </c:ext>
              </c:extLst>
            </c:dLbl>
            <c:dLbl>
              <c:idx val="3"/>
              <c:layout>
                <c:manualLayout>
                  <c:x val="0"/>
                  <c:y val="5.249638312321001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D37-494A-86EF-DA5D5893D0A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(2)'!$A$40:$A$43</c:f>
              <c:strCache>
                <c:ptCount val="4"/>
                <c:pt idx="0">
                  <c:v>中央値以上</c:v>
                </c:pt>
                <c:pt idx="1">
                  <c:v>困窮度Ⅲ</c:v>
                </c:pt>
                <c:pt idx="2">
                  <c:v>困窮度Ⅱ</c:v>
                </c:pt>
                <c:pt idx="3">
                  <c:v>困窮度Ⅰ</c:v>
                </c:pt>
              </c:strCache>
            </c:strRef>
          </c:cat>
          <c:val>
            <c:numRef>
              <c:f>'３、H28子どもの教育環境 (2)'!$I$40:$I$43</c:f>
              <c:numCache>
                <c:formatCode>0.0</c:formatCode>
                <c:ptCount val="4"/>
                <c:pt idx="0">
                  <c:v>7.1</c:v>
                </c:pt>
                <c:pt idx="1">
                  <c:v>8.4</c:v>
                </c:pt>
                <c:pt idx="2">
                  <c:v>7.9</c:v>
                </c:pt>
                <c:pt idx="3">
                  <c:v>8.4</c:v>
                </c:pt>
              </c:numCache>
            </c:numRef>
          </c:val>
          <c:extLst>
            <c:ext xmlns:c16="http://schemas.microsoft.com/office/drawing/2014/chart" uri="{C3380CC4-5D6E-409C-BE32-E72D297353CC}">
              <c16:uniqueId val="{00000007-4EDD-4A7F-9B9B-76E06A0BAA4B}"/>
            </c:ext>
          </c:extLst>
        </c:ser>
        <c:ser>
          <c:idx val="8"/>
          <c:order val="8"/>
          <c:tx>
            <c:strRef>
              <c:f>'３、H28子どもの教育環境 (2)'!$J$39</c:f>
              <c:strCache>
                <c:ptCount val="1"/>
                <c:pt idx="0">
                  <c:v>  無回答            </c:v>
                </c:pt>
              </c:strCache>
            </c:strRef>
          </c:tx>
          <c:spPr>
            <a:solidFill>
              <a:schemeClr val="accent3">
                <a:lumMod val="60000"/>
              </a:schemeClr>
            </a:solidFill>
            <a:ln>
              <a:noFill/>
            </a:ln>
            <a:effectLst/>
          </c:spPr>
          <c:invertIfNegative val="0"/>
          <c:dLbls>
            <c:dLbl>
              <c:idx val="0"/>
              <c:layout>
                <c:manualLayout>
                  <c:x val="2.7003229756378058E-2"/>
                  <c:y val="5.905104963240721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CC9-47FC-9B65-317FE977C8B5}"/>
                </c:ext>
              </c:extLst>
            </c:dLbl>
            <c:dLbl>
              <c:idx val="1"/>
              <c:layout>
                <c:manualLayout>
                  <c:x val="3.0003588618197609E-2"/>
                  <c:y val="1.1810209926481442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CC9-47FC-9B65-317FE977C8B5}"/>
                </c:ext>
              </c:extLst>
            </c:dLbl>
            <c:dLbl>
              <c:idx val="2"/>
              <c:layout>
                <c:manualLayout>
                  <c:x val="2.1002512032738514E-2"/>
                  <c:y val="7.258030279393324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CC9-47FC-9B65-317FE977C8B5}"/>
                </c:ext>
              </c:extLst>
            </c:dLbl>
            <c:dLbl>
              <c:idx val="3"/>
              <c:layout>
                <c:manualLayout>
                  <c:x val="2.100251203273840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CC9-47FC-9B65-317FE977C8B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(2)'!$A$40:$A$43</c:f>
              <c:strCache>
                <c:ptCount val="4"/>
                <c:pt idx="0">
                  <c:v>中央値以上</c:v>
                </c:pt>
                <c:pt idx="1">
                  <c:v>困窮度Ⅲ</c:v>
                </c:pt>
                <c:pt idx="2">
                  <c:v>困窮度Ⅱ</c:v>
                </c:pt>
                <c:pt idx="3">
                  <c:v>困窮度Ⅰ</c:v>
                </c:pt>
              </c:strCache>
            </c:strRef>
          </c:cat>
          <c:val>
            <c:numRef>
              <c:f>'３、H28子どもの教育環境 (2)'!$J$40:$J$43</c:f>
              <c:numCache>
                <c:formatCode>0.0</c:formatCode>
                <c:ptCount val="4"/>
                <c:pt idx="0">
                  <c:v>1.4</c:v>
                </c:pt>
                <c:pt idx="1">
                  <c:v>1.5</c:v>
                </c:pt>
                <c:pt idx="2">
                  <c:v>1.4</c:v>
                </c:pt>
                <c:pt idx="3">
                  <c:v>1.8</c:v>
                </c:pt>
              </c:numCache>
            </c:numRef>
          </c:val>
          <c:extLst>
            <c:ext xmlns:c16="http://schemas.microsoft.com/office/drawing/2014/chart" uri="{C3380CC4-5D6E-409C-BE32-E72D297353CC}">
              <c16:uniqueId val="{00000008-4EDD-4A7F-9B9B-76E06A0BAA4B}"/>
            </c:ext>
          </c:extLst>
        </c:ser>
        <c:ser>
          <c:idx val="9"/>
          <c:order val="9"/>
          <c:tx>
            <c:strRef>
              <c:f>'３、H28子どもの教育環境 (2)'!$K$39</c:f>
              <c:strCache>
                <c:ptCount val="1"/>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(2)'!$A$40:$A$43</c:f>
              <c:strCache>
                <c:ptCount val="4"/>
                <c:pt idx="0">
                  <c:v>中央値以上</c:v>
                </c:pt>
                <c:pt idx="1">
                  <c:v>困窮度Ⅲ</c:v>
                </c:pt>
                <c:pt idx="2">
                  <c:v>困窮度Ⅱ</c:v>
                </c:pt>
                <c:pt idx="3">
                  <c:v>困窮度Ⅰ</c:v>
                </c:pt>
              </c:strCache>
            </c:strRef>
          </c:cat>
          <c:val>
            <c:numRef>
              <c:f>'３、H28子どもの教育環境 (2)'!$K$40:$K$43</c:f>
              <c:numCache>
                <c:formatCode>General</c:formatCode>
                <c:ptCount val="4"/>
              </c:numCache>
            </c:numRef>
          </c:val>
          <c:extLst>
            <c:ext xmlns:c16="http://schemas.microsoft.com/office/drawing/2014/chart" uri="{C3380CC4-5D6E-409C-BE32-E72D297353CC}">
              <c16:uniqueId val="{00000009-4EDD-4A7F-9B9B-76E06A0BAA4B}"/>
            </c:ext>
          </c:extLst>
        </c:ser>
        <c:dLbls>
          <c:dLblPos val="ctr"/>
          <c:showLegendKey val="0"/>
          <c:showVal val="1"/>
          <c:showCatName val="0"/>
          <c:showSerName val="0"/>
          <c:showPercent val="0"/>
          <c:showBubbleSize val="0"/>
        </c:dLbls>
        <c:gapWidth val="150"/>
        <c:overlap val="100"/>
        <c:axId val="1243732768"/>
        <c:axId val="1243733184"/>
      </c:barChart>
      <c:catAx>
        <c:axId val="124373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243733184"/>
        <c:crosses val="autoZero"/>
        <c:auto val="1"/>
        <c:lblAlgn val="ctr"/>
        <c:lblOffset val="100"/>
        <c:noMultiLvlLbl val="0"/>
      </c:catAx>
      <c:valAx>
        <c:axId val="124373318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43732768"/>
        <c:crosses val="autoZero"/>
        <c:crossBetween val="between"/>
      </c:valAx>
      <c:spPr>
        <a:noFill/>
        <a:ln>
          <a:noFill/>
        </a:ln>
        <a:effectLst/>
      </c:spPr>
    </c:plotArea>
    <c:legend>
      <c:legendPos val="b"/>
      <c:layout>
        <c:manualLayout>
          <c:xMode val="edge"/>
          <c:yMode val="edge"/>
          <c:x val="4.5225802991712166E-2"/>
          <c:y val="0.7392683574950546"/>
          <c:w val="0.94255234149659317"/>
          <c:h val="0.21380616730321814"/>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'３、H28子どもの教育環境 (2)'!$B$48</c:f>
              <c:strCache>
                <c:ptCount val="1"/>
                <c:pt idx="0">
                  <c:v>貯蓄をしている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(2)'!$A$49:$A$52</c:f>
              <c:strCache>
                <c:ptCount val="4"/>
                <c:pt idx="0">
                  <c:v>中央値以上</c:v>
                </c:pt>
                <c:pt idx="1">
                  <c:v>困窮度Ⅲ</c:v>
                </c:pt>
                <c:pt idx="2">
                  <c:v>困窮度Ⅱ</c:v>
                </c:pt>
                <c:pt idx="3">
                  <c:v>困窮度Ⅰ</c:v>
                </c:pt>
              </c:strCache>
            </c:strRef>
          </c:cat>
          <c:val>
            <c:numRef>
              <c:f>'３、H28子どもの教育環境 (2)'!$B$49:$B$52</c:f>
              <c:numCache>
                <c:formatCode>0.0</c:formatCode>
                <c:ptCount val="4"/>
                <c:pt idx="0">
                  <c:v>77.7</c:v>
                </c:pt>
                <c:pt idx="1">
                  <c:v>49.9</c:v>
                </c:pt>
                <c:pt idx="2">
                  <c:v>34.700000000000003</c:v>
                </c:pt>
                <c:pt idx="3">
                  <c:v>27.5</c:v>
                </c:pt>
              </c:numCache>
            </c:numRef>
          </c:val>
          <c:extLst>
            <c:ext xmlns:c16="http://schemas.microsoft.com/office/drawing/2014/chart" uri="{C3380CC4-5D6E-409C-BE32-E72D297353CC}">
              <c16:uniqueId val="{00000000-9827-4CD4-9423-77A0A3D7ABC1}"/>
            </c:ext>
          </c:extLst>
        </c:ser>
        <c:ser>
          <c:idx val="1"/>
          <c:order val="1"/>
          <c:tx>
            <c:strRef>
              <c:f>'３、H28子どもの教育環境 (2)'!$C$48</c:f>
              <c:strCache>
                <c:ptCount val="1"/>
                <c:pt idx="0">
                  <c:v>貯蓄をしたいが、できていない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(2)'!$A$49:$A$52</c:f>
              <c:strCache>
                <c:ptCount val="4"/>
                <c:pt idx="0">
                  <c:v>中央値以上</c:v>
                </c:pt>
                <c:pt idx="1">
                  <c:v>困窮度Ⅲ</c:v>
                </c:pt>
                <c:pt idx="2">
                  <c:v>困窮度Ⅱ</c:v>
                </c:pt>
                <c:pt idx="3">
                  <c:v>困窮度Ⅰ</c:v>
                </c:pt>
              </c:strCache>
            </c:strRef>
          </c:cat>
          <c:val>
            <c:numRef>
              <c:f>'３、H28子どもの教育環境 (2)'!$C$49:$C$52</c:f>
              <c:numCache>
                <c:formatCode>0.0</c:formatCode>
                <c:ptCount val="4"/>
                <c:pt idx="0">
                  <c:v>21.8</c:v>
                </c:pt>
                <c:pt idx="1">
                  <c:v>49.5</c:v>
                </c:pt>
                <c:pt idx="2">
                  <c:v>64.599999999999994</c:v>
                </c:pt>
                <c:pt idx="3">
                  <c:v>71.5</c:v>
                </c:pt>
              </c:numCache>
            </c:numRef>
          </c:val>
          <c:extLst>
            <c:ext xmlns:c16="http://schemas.microsoft.com/office/drawing/2014/chart" uri="{C3380CC4-5D6E-409C-BE32-E72D297353CC}">
              <c16:uniqueId val="{00000001-9827-4CD4-9423-77A0A3D7ABC1}"/>
            </c:ext>
          </c:extLst>
        </c:ser>
        <c:ser>
          <c:idx val="2"/>
          <c:order val="2"/>
          <c:tx>
            <c:strRef>
              <c:f>'３、H28子どもの教育環境 (2)'!$D$48</c:f>
              <c:strCache>
                <c:ptCount val="1"/>
                <c:pt idx="0">
                  <c:v>貯蓄をするつもりはない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(2)'!$A$49:$A$52</c:f>
              <c:strCache>
                <c:ptCount val="4"/>
                <c:pt idx="0">
                  <c:v>中央値以上</c:v>
                </c:pt>
                <c:pt idx="1">
                  <c:v>困窮度Ⅲ</c:v>
                </c:pt>
                <c:pt idx="2">
                  <c:v>困窮度Ⅱ</c:v>
                </c:pt>
                <c:pt idx="3">
                  <c:v>困窮度Ⅰ</c:v>
                </c:pt>
              </c:strCache>
            </c:strRef>
          </c:cat>
          <c:val>
            <c:numRef>
              <c:f>'３、H28子どもの教育環境 (2)'!$D$49:$D$52</c:f>
              <c:numCache>
                <c:formatCode>0.0</c:formatCode>
                <c:ptCount val="4"/>
                <c:pt idx="0">
                  <c:v>0.2</c:v>
                </c:pt>
                <c:pt idx="1">
                  <c:v>0.2</c:v>
                </c:pt>
                <c:pt idx="2">
                  <c:v>0.1</c:v>
                </c:pt>
                <c:pt idx="3">
                  <c:v>0.4</c:v>
                </c:pt>
              </c:numCache>
            </c:numRef>
          </c:val>
          <c:extLst>
            <c:ext xmlns:c16="http://schemas.microsoft.com/office/drawing/2014/chart" uri="{C3380CC4-5D6E-409C-BE32-E72D297353CC}">
              <c16:uniqueId val="{00000002-9827-4CD4-9423-77A0A3D7ABC1}"/>
            </c:ext>
          </c:extLst>
        </c:ser>
        <c:ser>
          <c:idx val="3"/>
          <c:order val="3"/>
          <c:tx>
            <c:strRef>
              <c:f>'３、H28子どもの教育環境 (2)'!$E$48</c:f>
              <c:strCache>
                <c:ptCount val="1"/>
                <c:pt idx="0">
                  <c:v>  無回答            </c:v>
                </c:pt>
              </c:strCache>
            </c:strRef>
          </c:tx>
          <c:spPr>
            <a:solidFill>
              <a:schemeClr val="accent4"/>
            </a:solidFill>
            <a:ln>
              <a:noFill/>
            </a:ln>
            <a:effectLst/>
          </c:spPr>
          <c:invertIfNegative val="0"/>
          <c:dLbls>
            <c:dLbl>
              <c:idx val="0"/>
              <c:layout>
                <c:manualLayout>
                  <c:x val="2.6402905566993519E-2"/>
                  <c:y val="-3.47460474319114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C1-48D6-A44C-69FA9DF0C6EF}"/>
                </c:ext>
              </c:extLst>
            </c:dLbl>
            <c:dLbl>
              <c:idx val="1"/>
              <c:layout>
                <c:manualLayout>
                  <c:x val="2.6402905566993734E-2"/>
                  <c:y val="-3.47460474319113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0C1-48D6-A44C-69FA9DF0C6EF}"/>
                </c:ext>
              </c:extLst>
            </c:dLbl>
            <c:dLbl>
              <c:idx val="2"/>
              <c:layout>
                <c:manualLayout>
                  <c:x val="2.6402905566993626E-2"/>
                  <c:y val="-3.47460474319113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C1-48D6-A44C-69FA9DF0C6EF}"/>
                </c:ext>
              </c:extLst>
            </c:dLbl>
            <c:dLbl>
              <c:idx val="3"/>
              <c:layout>
                <c:manualLayout>
                  <c:x val="2.3469249392883321E-2"/>
                  <c:y val="-4.169470973644438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C1-48D6-A44C-69FA9DF0C6E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(2)'!$A$49:$A$52</c:f>
              <c:strCache>
                <c:ptCount val="4"/>
                <c:pt idx="0">
                  <c:v>中央値以上</c:v>
                </c:pt>
                <c:pt idx="1">
                  <c:v>困窮度Ⅲ</c:v>
                </c:pt>
                <c:pt idx="2">
                  <c:v>困窮度Ⅱ</c:v>
                </c:pt>
                <c:pt idx="3">
                  <c:v>困窮度Ⅰ</c:v>
                </c:pt>
              </c:strCache>
            </c:strRef>
          </c:cat>
          <c:val>
            <c:numRef>
              <c:f>'３、H28子どもの教育環境 (2)'!$E$49:$E$52</c:f>
              <c:numCache>
                <c:formatCode>0.0</c:formatCode>
                <c:ptCount val="4"/>
                <c:pt idx="0">
                  <c:v>0.4</c:v>
                </c:pt>
                <c:pt idx="1">
                  <c:v>0.4</c:v>
                </c:pt>
                <c:pt idx="2">
                  <c:v>0.6</c:v>
                </c:pt>
                <c:pt idx="3">
                  <c:v>0.6</c:v>
                </c:pt>
              </c:numCache>
            </c:numRef>
          </c:val>
          <c:extLst>
            <c:ext xmlns:c16="http://schemas.microsoft.com/office/drawing/2014/chart" uri="{C3380CC4-5D6E-409C-BE32-E72D297353CC}">
              <c16:uniqueId val="{00000003-9827-4CD4-9423-77A0A3D7ABC1}"/>
            </c:ext>
          </c:extLst>
        </c:ser>
        <c:dLbls>
          <c:dLblPos val="ctr"/>
          <c:showLegendKey val="0"/>
          <c:showVal val="1"/>
          <c:showCatName val="0"/>
          <c:showSerName val="0"/>
          <c:showPercent val="0"/>
          <c:showBubbleSize val="0"/>
        </c:dLbls>
        <c:gapWidth val="150"/>
        <c:overlap val="100"/>
        <c:axId val="908603344"/>
        <c:axId val="908602512"/>
      </c:barChart>
      <c:catAx>
        <c:axId val="908603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908602512"/>
        <c:crosses val="autoZero"/>
        <c:auto val="1"/>
        <c:lblAlgn val="ctr"/>
        <c:lblOffset val="100"/>
        <c:noMultiLvlLbl val="0"/>
      </c:catAx>
      <c:valAx>
        <c:axId val="90860251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08603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24759405074366"/>
          <c:y val="0.10739938757655293"/>
          <c:w val="0.77525940507436575"/>
          <c:h val="0.5627384076990376"/>
        </c:manualLayout>
      </c:layout>
      <c:barChart>
        <c:barDir val="bar"/>
        <c:grouping val="percentStacked"/>
        <c:varyColors val="0"/>
        <c:ser>
          <c:idx val="0"/>
          <c:order val="0"/>
          <c:tx>
            <c:strRef>
              <c:f>'１、H28家計・収入・就業 (2)'!$B$18</c:f>
              <c:strCache>
                <c:ptCount val="1"/>
                <c:pt idx="0">
                  <c:v>受けている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(2)'!$A$19:$A$22</c:f>
              <c:strCache>
                <c:ptCount val="4"/>
                <c:pt idx="0">
                  <c:v>中央値以上</c:v>
                </c:pt>
                <c:pt idx="1">
                  <c:v>困窮度Ⅲ</c:v>
                </c:pt>
                <c:pt idx="2">
                  <c:v>困窮度Ⅱ</c:v>
                </c:pt>
                <c:pt idx="3">
                  <c:v>困窮度Ⅰ</c:v>
                </c:pt>
              </c:strCache>
            </c:strRef>
          </c:cat>
          <c:val>
            <c:numRef>
              <c:f>'１、H28家計・収入・就業 (2)'!$B$19:$B$22</c:f>
              <c:numCache>
                <c:formatCode>0.0</c:formatCode>
                <c:ptCount val="4"/>
                <c:pt idx="0">
                  <c:v>8.8000000000000007</c:v>
                </c:pt>
                <c:pt idx="1">
                  <c:v>10.6</c:v>
                </c:pt>
                <c:pt idx="2">
                  <c:v>11</c:v>
                </c:pt>
                <c:pt idx="3">
                  <c:v>12.2</c:v>
                </c:pt>
              </c:numCache>
            </c:numRef>
          </c:val>
          <c:extLst>
            <c:ext xmlns:c16="http://schemas.microsoft.com/office/drawing/2014/chart" uri="{C3380CC4-5D6E-409C-BE32-E72D297353CC}">
              <c16:uniqueId val="{00000000-F44E-4B3C-B14F-0301140F50C3}"/>
            </c:ext>
          </c:extLst>
        </c:ser>
        <c:ser>
          <c:idx val="1"/>
          <c:order val="1"/>
          <c:tx>
            <c:strRef>
              <c:f>'１、H28家計・収入・就業 (2)'!$C$18</c:f>
              <c:strCache>
                <c:ptCount val="1"/>
                <c:pt idx="0">
                  <c:v>受けたことがある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(2)'!$A$19:$A$22</c:f>
              <c:strCache>
                <c:ptCount val="4"/>
                <c:pt idx="0">
                  <c:v>中央値以上</c:v>
                </c:pt>
                <c:pt idx="1">
                  <c:v>困窮度Ⅲ</c:v>
                </c:pt>
                <c:pt idx="2">
                  <c:v>困窮度Ⅱ</c:v>
                </c:pt>
                <c:pt idx="3">
                  <c:v>困窮度Ⅰ</c:v>
                </c:pt>
              </c:strCache>
            </c:strRef>
          </c:cat>
          <c:val>
            <c:numRef>
              <c:f>'１、H28家計・収入・就業 (2)'!$C$19:$C$22</c:f>
              <c:numCache>
                <c:formatCode>0.0</c:formatCode>
                <c:ptCount val="4"/>
                <c:pt idx="0">
                  <c:v>3.4</c:v>
                </c:pt>
                <c:pt idx="1">
                  <c:v>5.9</c:v>
                </c:pt>
                <c:pt idx="2">
                  <c:v>5.8</c:v>
                </c:pt>
                <c:pt idx="3">
                  <c:v>5.7</c:v>
                </c:pt>
              </c:numCache>
            </c:numRef>
          </c:val>
          <c:extLst>
            <c:ext xmlns:c16="http://schemas.microsoft.com/office/drawing/2014/chart" uri="{C3380CC4-5D6E-409C-BE32-E72D297353CC}">
              <c16:uniqueId val="{00000001-F44E-4B3C-B14F-0301140F50C3}"/>
            </c:ext>
          </c:extLst>
        </c:ser>
        <c:ser>
          <c:idx val="2"/>
          <c:order val="2"/>
          <c:tx>
            <c:strRef>
              <c:f>'１、H28家計・収入・就業 (2)'!$D$18</c:f>
              <c:strCache>
                <c:ptCount val="1"/>
                <c:pt idx="0">
                  <c:v>受けたことはない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(2)'!$A$19:$A$22</c:f>
              <c:strCache>
                <c:ptCount val="4"/>
                <c:pt idx="0">
                  <c:v>中央値以上</c:v>
                </c:pt>
                <c:pt idx="1">
                  <c:v>困窮度Ⅲ</c:v>
                </c:pt>
                <c:pt idx="2">
                  <c:v>困窮度Ⅱ</c:v>
                </c:pt>
                <c:pt idx="3">
                  <c:v>困窮度Ⅰ</c:v>
                </c:pt>
              </c:strCache>
            </c:strRef>
          </c:cat>
          <c:val>
            <c:numRef>
              <c:f>'１、H28家計・収入・就業 (2)'!$D$19:$D$22</c:f>
              <c:numCache>
                <c:formatCode>0.0</c:formatCode>
                <c:ptCount val="4"/>
                <c:pt idx="0">
                  <c:v>60.3</c:v>
                </c:pt>
                <c:pt idx="1">
                  <c:v>51.5</c:v>
                </c:pt>
                <c:pt idx="2">
                  <c:v>49.5</c:v>
                </c:pt>
                <c:pt idx="3">
                  <c:v>46.9</c:v>
                </c:pt>
              </c:numCache>
            </c:numRef>
          </c:val>
          <c:extLst>
            <c:ext xmlns:c16="http://schemas.microsoft.com/office/drawing/2014/chart" uri="{C3380CC4-5D6E-409C-BE32-E72D297353CC}">
              <c16:uniqueId val="{00000002-F44E-4B3C-B14F-0301140F50C3}"/>
            </c:ext>
          </c:extLst>
        </c:ser>
        <c:ser>
          <c:idx val="3"/>
          <c:order val="3"/>
          <c:tx>
            <c:strRef>
              <c:f>'１、H28家計・収入・就業 (2)'!$E$18</c:f>
              <c:strCache>
                <c:ptCount val="1"/>
                <c:pt idx="0">
                  <c:v>  無回答            </c:v>
                </c:pt>
              </c:strCache>
            </c:strRef>
          </c:tx>
          <c:spPr>
            <a:solidFill>
              <a:srgbClr val="0099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(2)'!$A$19:$A$22</c:f>
              <c:strCache>
                <c:ptCount val="4"/>
                <c:pt idx="0">
                  <c:v>中央値以上</c:v>
                </c:pt>
                <c:pt idx="1">
                  <c:v>困窮度Ⅲ</c:v>
                </c:pt>
                <c:pt idx="2">
                  <c:v>困窮度Ⅱ</c:v>
                </c:pt>
                <c:pt idx="3">
                  <c:v>困窮度Ⅰ</c:v>
                </c:pt>
              </c:strCache>
            </c:strRef>
          </c:cat>
          <c:val>
            <c:numRef>
              <c:f>'１、H28家計・収入・就業 (2)'!$E$19:$E$22</c:f>
              <c:numCache>
                <c:formatCode>0.0</c:formatCode>
                <c:ptCount val="4"/>
                <c:pt idx="0">
                  <c:v>27.5</c:v>
                </c:pt>
                <c:pt idx="1">
                  <c:v>32</c:v>
                </c:pt>
                <c:pt idx="2">
                  <c:v>33.700000000000003</c:v>
                </c:pt>
                <c:pt idx="3">
                  <c:v>35.200000000000003</c:v>
                </c:pt>
              </c:numCache>
            </c:numRef>
          </c:val>
          <c:extLst>
            <c:ext xmlns:c16="http://schemas.microsoft.com/office/drawing/2014/chart" uri="{C3380CC4-5D6E-409C-BE32-E72D297353CC}">
              <c16:uniqueId val="{00000003-F44E-4B3C-B14F-0301140F50C3}"/>
            </c:ext>
          </c:extLst>
        </c:ser>
        <c:dLbls>
          <c:dLblPos val="ctr"/>
          <c:showLegendKey val="0"/>
          <c:showVal val="1"/>
          <c:showCatName val="0"/>
          <c:showSerName val="0"/>
          <c:showPercent val="0"/>
          <c:showBubbleSize val="0"/>
        </c:dLbls>
        <c:gapWidth val="150"/>
        <c:overlap val="100"/>
        <c:axId val="550293264"/>
        <c:axId val="625613920"/>
      </c:barChart>
      <c:catAx>
        <c:axId val="550293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625613920"/>
        <c:crosses val="autoZero"/>
        <c:auto val="1"/>
        <c:lblAlgn val="ctr"/>
        <c:lblOffset val="100"/>
        <c:noMultiLvlLbl val="0"/>
      </c:catAx>
      <c:valAx>
        <c:axId val="62561392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50293264"/>
        <c:crosses val="autoZero"/>
        <c:crossBetween val="between"/>
      </c:valAx>
      <c:spPr>
        <a:noFill/>
        <a:ln>
          <a:noFill/>
        </a:ln>
        <a:effectLst/>
      </c:spPr>
    </c:plotArea>
    <c:legend>
      <c:legendPos val="b"/>
      <c:layout>
        <c:manualLayout>
          <c:xMode val="edge"/>
          <c:yMode val="edge"/>
          <c:x val="9.2738407699037614E-2"/>
          <c:y val="0.8152486834007695"/>
          <c:w val="0.83118985126859146"/>
          <c:h val="0.11749818344672686"/>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024577812640935"/>
          <c:y val="0.21785891421912815"/>
          <c:w val="0.72358884369502907"/>
          <c:h val="0.50226717260748754"/>
        </c:manualLayout>
      </c:layout>
      <c:barChart>
        <c:barDir val="bar"/>
        <c:grouping val="percentStacked"/>
        <c:varyColors val="0"/>
        <c:ser>
          <c:idx val="0"/>
          <c:order val="0"/>
          <c:tx>
            <c:strRef>
              <c:f>'３、子どもの教育環境'!$B$39</c:f>
              <c:strCache>
                <c:ptCount val="1"/>
                <c:pt idx="0">
                  <c:v>中学校</c:v>
                </c:pt>
              </c:strCache>
            </c:strRef>
          </c:tx>
          <c:spPr>
            <a:solidFill>
              <a:schemeClr val="accent1"/>
            </a:solidFill>
            <a:ln>
              <a:noFill/>
            </a:ln>
            <a:effectLst/>
          </c:spPr>
          <c:invertIfNegative val="0"/>
          <c:dLbls>
            <c:dLbl>
              <c:idx val="0"/>
              <c:layout>
                <c:manualLayout>
                  <c:x val="-1.6286888627177729E-2"/>
                  <c:y val="6.830201081597898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759E-4266-B92B-04C8F13411F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'３、子どもの教育環境'!$A$40:$A$43</c:f>
              <c:strCache>
                <c:ptCount val="4"/>
                <c:pt idx="0">
                  <c:v>中央値以上</c:v>
                </c:pt>
                <c:pt idx="1">
                  <c:v>困窮度Ⅲ</c:v>
                </c:pt>
                <c:pt idx="2">
                  <c:v>困窮度Ⅱ</c:v>
                </c:pt>
                <c:pt idx="3">
                  <c:v>困窮度Ⅰ</c:v>
                </c:pt>
              </c:strCache>
            </c:strRef>
          </c:cat>
          <c:val>
            <c:numRef>
              <c:f>'３、子どもの教育環境'!$B$40:$B$43</c:f>
              <c:numCache>
                <c:formatCode>0.0</c:formatCode>
                <c:ptCount val="4"/>
                <c:pt idx="0">
                  <c:v>0.6</c:v>
                </c:pt>
                <c:pt idx="1">
                  <c:v>1.1000000000000001</c:v>
                </c:pt>
                <c:pt idx="2">
                  <c:v>0.8</c:v>
                </c:pt>
                <c:pt idx="3">
                  <c:v>1.7</c:v>
                </c:pt>
              </c:numCache>
            </c:numRef>
          </c:val>
          <c:extLst>
            <c:ext xmlns:c16="http://schemas.microsoft.com/office/drawing/2014/chart" uri="{C3380CC4-5D6E-409C-BE32-E72D297353CC}">
              <c16:uniqueId val="{00000000-759E-4266-B92B-04C8F13411FA}"/>
            </c:ext>
          </c:extLst>
        </c:ser>
        <c:ser>
          <c:idx val="1"/>
          <c:order val="1"/>
          <c:tx>
            <c:strRef>
              <c:f>'３、子どもの教育環境'!$C$39</c:f>
              <c:strCache>
                <c:ptCount val="1"/>
                <c:pt idx="0">
                  <c:v>高校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'３、子どもの教育環境'!$A$40:$A$43</c:f>
              <c:strCache>
                <c:ptCount val="4"/>
                <c:pt idx="0">
                  <c:v>中央値以上</c:v>
                </c:pt>
                <c:pt idx="1">
                  <c:v>困窮度Ⅲ</c:v>
                </c:pt>
                <c:pt idx="2">
                  <c:v>困窮度Ⅱ</c:v>
                </c:pt>
                <c:pt idx="3">
                  <c:v>困窮度Ⅰ</c:v>
                </c:pt>
              </c:strCache>
            </c:strRef>
          </c:cat>
          <c:val>
            <c:numRef>
              <c:f>'３、子どもの教育環境'!$C$40:$C$43</c:f>
              <c:numCache>
                <c:formatCode>0.0</c:formatCode>
                <c:ptCount val="4"/>
                <c:pt idx="0">
                  <c:v>9</c:v>
                </c:pt>
                <c:pt idx="1">
                  <c:v>14.9</c:v>
                </c:pt>
                <c:pt idx="2">
                  <c:v>16.3</c:v>
                </c:pt>
                <c:pt idx="3">
                  <c:v>19.8</c:v>
                </c:pt>
              </c:numCache>
            </c:numRef>
          </c:val>
          <c:extLst>
            <c:ext xmlns:c16="http://schemas.microsoft.com/office/drawing/2014/chart" uri="{C3380CC4-5D6E-409C-BE32-E72D297353CC}">
              <c16:uniqueId val="{00000001-759E-4266-B92B-04C8F13411FA}"/>
            </c:ext>
          </c:extLst>
        </c:ser>
        <c:ser>
          <c:idx val="2"/>
          <c:order val="2"/>
          <c:tx>
            <c:strRef>
              <c:f>'３、子どもの教育環境'!$D$39</c:f>
              <c:strCache>
                <c:ptCount val="1"/>
                <c:pt idx="0">
                  <c:v>大学・短期大学</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'３、子どもの教育環境'!$A$40:$A$43</c:f>
              <c:strCache>
                <c:ptCount val="4"/>
                <c:pt idx="0">
                  <c:v>中央値以上</c:v>
                </c:pt>
                <c:pt idx="1">
                  <c:v>困窮度Ⅲ</c:v>
                </c:pt>
                <c:pt idx="2">
                  <c:v>困窮度Ⅱ</c:v>
                </c:pt>
                <c:pt idx="3">
                  <c:v>困窮度Ⅰ</c:v>
                </c:pt>
              </c:strCache>
            </c:strRef>
          </c:cat>
          <c:val>
            <c:numRef>
              <c:f>'３、子どもの教育環境'!$D$40:$D$43</c:f>
              <c:numCache>
                <c:formatCode>0.0</c:formatCode>
                <c:ptCount val="4"/>
                <c:pt idx="0">
                  <c:v>46.1</c:v>
                </c:pt>
                <c:pt idx="1">
                  <c:v>37.4</c:v>
                </c:pt>
                <c:pt idx="2">
                  <c:v>34.800000000000004</c:v>
                </c:pt>
                <c:pt idx="3">
                  <c:v>32.799999999999997</c:v>
                </c:pt>
              </c:numCache>
            </c:numRef>
          </c:val>
          <c:extLst>
            <c:ext xmlns:c16="http://schemas.microsoft.com/office/drawing/2014/chart" uri="{C3380CC4-5D6E-409C-BE32-E72D297353CC}">
              <c16:uniqueId val="{00000002-759E-4266-B92B-04C8F13411FA}"/>
            </c:ext>
          </c:extLst>
        </c:ser>
        <c:ser>
          <c:idx val="3"/>
          <c:order val="3"/>
          <c:tx>
            <c:strRef>
              <c:f>'３、子どもの教育環境'!$E$39</c:f>
              <c:strCache>
                <c:ptCount val="1"/>
                <c:pt idx="0">
                  <c:v>大学院              </c:v>
                </c:pt>
              </c:strCache>
            </c:strRef>
          </c:tx>
          <c:spPr>
            <a:solidFill>
              <a:schemeClr val="accent4"/>
            </a:solidFill>
            <a:ln>
              <a:noFill/>
            </a:ln>
            <a:effectLst/>
          </c:spPr>
          <c:invertIfNegative val="0"/>
          <c:dLbls>
            <c:dLbl>
              <c:idx val="0"/>
              <c:layout>
                <c:manualLayout>
                  <c:x val="0"/>
                  <c:y val="8.348023544175209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59E-4266-B92B-04C8F13411FA}"/>
                </c:ext>
              </c:extLst>
            </c:dLbl>
            <c:dLbl>
              <c:idx val="1"/>
              <c:layout>
                <c:manualLayout>
                  <c:x val="-1.3572407189314776E-2"/>
                  <c:y val="3.794556156443279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59E-4266-B92B-04C8F13411FA}"/>
                </c:ext>
              </c:extLst>
            </c:dLbl>
            <c:dLbl>
              <c:idx val="2"/>
              <c:layout>
                <c:manualLayout>
                  <c:x val="-1.3572407189314874E-2"/>
                  <c:y val="5.31237861902058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59E-4266-B92B-04C8F13411FA}"/>
                </c:ext>
              </c:extLst>
            </c:dLbl>
            <c:dLbl>
              <c:idx val="3"/>
              <c:layout>
                <c:manualLayout>
                  <c:x val="-8.1434443135888646E-3"/>
                  <c:y val="-9.106934775463848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759E-4266-B92B-04C8F13411F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'３、子どもの教育環境'!$A$40:$A$43</c:f>
              <c:strCache>
                <c:ptCount val="4"/>
                <c:pt idx="0">
                  <c:v>中央値以上</c:v>
                </c:pt>
                <c:pt idx="1">
                  <c:v>困窮度Ⅲ</c:v>
                </c:pt>
                <c:pt idx="2">
                  <c:v>困窮度Ⅱ</c:v>
                </c:pt>
                <c:pt idx="3">
                  <c:v>困窮度Ⅰ</c:v>
                </c:pt>
              </c:strCache>
            </c:strRef>
          </c:cat>
          <c:val>
            <c:numRef>
              <c:f>'３、子どもの教育環境'!$E$40:$E$43</c:f>
              <c:numCache>
                <c:formatCode>0.0</c:formatCode>
                <c:ptCount val="4"/>
                <c:pt idx="0">
                  <c:v>3.9</c:v>
                </c:pt>
                <c:pt idx="1">
                  <c:v>2.2000000000000002</c:v>
                </c:pt>
                <c:pt idx="2">
                  <c:v>2.2000000000000002</c:v>
                </c:pt>
                <c:pt idx="3">
                  <c:v>1.5</c:v>
                </c:pt>
              </c:numCache>
            </c:numRef>
          </c:val>
          <c:extLst>
            <c:ext xmlns:c16="http://schemas.microsoft.com/office/drawing/2014/chart" uri="{C3380CC4-5D6E-409C-BE32-E72D297353CC}">
              <c16:uniqueId val="{00000003-759E-4266-B92B-04C8F13411FA}"/>
            </c:ext>
          </c:extLst>
        </c:ser>
        <c:ser>
          <c:idx val="4"/>
          <c:order val="4"/>
          <c:tx>
            <c:strRef>
              <c:f>'３、子どもの教育環境'!$F$39</c:f>
              <c:strCache>
                <c:ptCount val="1"/>
                <c:pt idx="0">
                  <c:v>留学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'３、子どもの教育環境'!$A$40:$A$43</c:f>
              <c:strCache>
                <c:ptCount val="4"/>
                <c:pt idx="0">
                  <c:v>中央値以上</c:v>
                </c:pt>
                <c:pt idx="1">
                  <c:v>困窮度Ⅲ</c:v>
                </c:pt>
                <c:pt idx="2">
                  <c:v>困窮度Ⅱ</c:v>
                </c:pt>
                <c:pt idx="3">
                  <c:v>困窮度Ⅰ</c:v>
                </c:pt>
              </c:strCache>
            </c:strRef>
          </c:cat>
          <c:val>
            <c:numRef>
              <c:f>'３、子どもの教育環境'!$F$40:$F$43</c:f>
              <c:numCache>
                <c:formatCode>0.0</c:formatCode>
                <c:ptCount val="4"/>
                <c:pt idx="0">
                  <c:v>5.0999999999999996</c:v>
                </c:pt>
                <c:pt idx="1">
                  <c:v>3.7</c:v>
                </c:pt>
                <c:pt idx="2">
                  <c:v>3.6</c:v>
                </c:pt>
                <c:pt idx="3">
                  <c:v>3.5</c:v>
                </c:pt>
              </c:numCache>
            </c:numRef>
          </c:val>
          <c:extLst>
            <c:ext xmlns:c16="http://schemas.microsoft.com/office/drawing/2014/chart" uri="{C3380CC4-5D6E-409C-BE32-E72D297353CC}">
              <c16:uniqueId val="{00000004-759E-4266-B92B-04C8F13411FA}"/>
            </c:ext>
          </c:extLst>
        </c:ser>
        <c:ser>
          <c:idx val="5"/>
          <c:order val="5"/>
          <c:tx>
            <c:strRef>
              <c:f>'３、子どもの教育環境'!$G$39</c:f>
              <c:strCache>
                <c:ptCount val="1"/>
                <c:pt idx="0">
                  <c:v>専門学校・高等専門学校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'３、子どもの教育環境'!$A$40:$A$43</c:f>
              <c:strCache>
                <c:ptCount val="4"/>
                <c:pt idx="0">
                  <c:v>中央値以上</c:v>
                </c:pt>
                <c:pt idx="1">
                  <c:v>困窮度Ⅲ</c:v>
                </c:pt>
                <c:pt idx="2">
                  <c:v>困窮度Ⅱ</c:v>
                </c:pt>
                <c:pt idx="3">
                  <c:v>困窮度Ⅰ</c:v>
                </c:pt>
              </c:strCache>
            </c:strRef>
          </c:cat>
          <c:val>
            <c:numRef>
              <c:f>'３、子どもの教育環境'!$G$40:$G$43</c:f>
              <c:numCache>
                <c:formatCode>0.0</c:formatCode>
                <c:ptCount val="4"/>
                <c:pt idx="0">
                  <c:v>11</c:v>
                </c:pt>
                <c:pt idx="1">
                  <c:v>12.8</c:v>
                </c:pt>
                <c:pt idx="2">
                  <c:v>14.5</c:v>
                </c:pt>
                <c:pt idx="3">
                  <c:v>14.9</c:v>
                </c:pt>
              </c:numCache>
            </c:numRef>
          </c:val>
          <c:extLst>
            <c:ext xmlns:c16="http://schemas.microsoft.com/office/drawing/2014/chart" uri="{C3380CC4-5D6E-409C-BE32-E72D297353CC}">
              <c16:uniqueId val="{00000005-759E-4266-B92B-04C8F13411FA}"/>
            </c:ext>
          </c:extLst>
        </c:ser>
        <c:ser>
          <c:idx val="6"/>
          <c:order val="6"/>
          <c:tx>
            <c:strRef>
              <c:f>'３、子どもの教育環境'!$H$39</c:f>
              <c:strCache>
                <c:ptCount val="1"/>
                <c:pt idx="0">
                  <c:v>考えたことがない    </c:v>
                </c:pt>
              </c:strCache>
            </c:strRef>
          </c:tx>
          <c:spPr>
            <a:solidFill>
              <a:schemeClr val="accent1">
                <a:lumMod val="60000"/>
              </a:schemeClr>
            </a:solidFill>
            <a:ln>
              <a:noFill/>
            </a:ln>
            <a:effectLst/>
          </c:spPr>
          <c:invertIfNegative val="0"/>
          <c:dLbls>
            <c:dLbl>
              <c:idx val="0"/>
              <c:layout>
                <c:manualLayout>
                  <c:x val="-9.952983627781312E-17"/>
                  <c:y val="6.830201081597898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59E-4266-B92B-04C8F13411FA}"/>
                </c:ext>
              </c:extLst>
            </c:dLbl>
            <c:dLbl>
              <c:idx val="1"/>
              <c:layout>
                <c:manualLayout>
                  <c:x val="5.42896287572591E-3"/>
                  <c:y val="5.31237861902058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59E-4266-B92B-04C8F13411FA}"/>
                </c:ext>
              </c:extLst>
            </c:dLbl>
            <c:dLbl>
              <c:idx val="2"/>
              <c:layout>
                <c:manualLayout>
                  <c:x val="8.1434443135888646E-3"/>
                  <c:y val="6.071289850309241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59E-4266-B92B-04C8F13411FA}"/>
                </c:ext>
              </c:extLst>
            </c:dLbl>
            <c:dLbl>
              <c:idx val="3"/>
              <c:layout>
                <c:manualLayout>
                  <c:x val="8.1434443135887657E-3"/>
                  <c:y val="5.312378619020593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59E-4266-B92B-04C8F13411F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'３、子どもの教育環境'!$A$40:$A$43</c:f>
              <c:strCache>
                <c:ptCount val="4"/>
                <c:pt idx="0">
                  <c:v>中央値以上</c:v>
                </c:pt>
                <c:pt idx="1">
                  <c:v>困窮度Ⅲ</c:v>
                </c:pt>
                <c:pt idx="2">
                  <c:v>困窮度Ⅱ</c:v>
                </c:pt>
                <c:pt idx="3">
                  <c:v>困窮度Ⅰ</c:v>
                </c:pt>
              </c:strCache>
            </c:strRef>
          </c:cat>
          <c:val>
            <c:numRef>
              <c:f>'３、子どもの教育環境'!$H$40:$H$43</c:f>
              <c:numCache>
                <c:formatCode>0.0</c:formatCode>
                <c:ptCount val="4"/>
                <c:pt idx="0">
                  <c:v>13.1</c:v>
                </c:pt>
                <c:pt idx="1">
                  <c:v>14.5</c:v>
                </c:pt>
                <c:pt idx="2">
                  <c:v>14.9</c:v>
                </c:pt>
                <c:pt idx="3">
                  <c:v>12.9</c:v>
                </c:pt>
              </c:numCache>
            </c:numRef>
          </c:val>
          <c:extLst>
            <c:ext xmlns:c16="http://schemas.microsoft.com/office/drawing/2014/chart" uri="{C3380CC4-5D6E-409C-BE32-E72D297353CC}">
              <c16:uniqueId val="{00000006-759E-4266-B92B-04C8F13411FA}"/>
            </c:ext>
          </c:extLst>
        </c:ser>
        <c:ser>
          <c:idx val="7"/>
          <c:order val="7"/>
          <c:tx>
            <c:strRef>
              <c:f>'３、子どもの教育環境'!$I$39</c:f>
              <c:strCache>
                <c:ptCount val="1"/>
                <c:pt idx="0">
                  <c:v>わからない          </c:v>
                </c:pt>
              </c:strCache>
            </c:strRef>
          </c:tx>
          <c:spPr>
            <a:solidFill>
              <a:schemeClr val="accent2">
                <a:lumMod val="60000"/>
              </a:schemeClr>
            </a:solidFill>
            <a:ln>
              <a:noFill/>
            </a:ln>
            <a:effectLst/>
          </c:spPr>
          <c:invertIfNegative val="0"/>
          <c:dLbls>
            <c:dLbl>
              <c:idx val="0"/>
              <c:layout>
                <c:manualLayout>
                  <c:x val="5.42896287572591E-3"/>
                  <c:y val="5.31237861902058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59E-4266-B92B-04C8F13411FA}"/>
                </c:ext>
              </c:extLst>
            </c:dLbl>
            <c:dLbl>
              <c:idx val="1"/>
              <c:layout>
                <c:manualLayout>
                  <c:x val="-9.952983627781312E-17"/>
                  <c:y val="4.553467387731931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59E-4266-B92B-04C8F13411FA}"/>
                </c:ext>
              </c:extLst>
            </c:dLbl>
            <c:dLbl>
              <c:idx val="2"/>
              <c:layout>
                <c:manualLayout>
                  <c:x val="0"/>
                  <c:y val="6.071289850309241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59E-4266-B92B-04C8F13411FA}"/>
                </c:ext>
              </c:extLst>
            </c:dLbl>
            <c:dLbl>
              <c:idx val="3"/>
              <c:layout>
                <c:manualLayout>
                  <c:x val="-9.952983627781312E-17"/>
                  <c:y val="6.83026083838776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59E-4266-B92B-04C8F13411F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'３、子どもの教育環境'!$A$40:$A$43</c:f>
              <c:strCache>
                <c:ptCount val="4"/>
                <c:pt idx="0">
                  <c:v>中央値以上</c:v>
                </c:pt>
                <c:pt idx="1">
                  <c:v>困窮度Ⅲ</c:v>
                </c:pt>
                <c:pt idx="2">
                  <c:v>困窮度Ⅱ</c:v>
                </c:pt>
                <c:pt idx="3">
                  <c:v>困窮度Ⅰ</c:v>
                </c:pt>
              </c:strCache>
            </c:strRef>
          </c:cat>
          <c:val>
            <c:numRef>
              <c:f>'３、子どもの教育環境'!$I$40:$I$43</c:f>
              <c:numCache>
                <c:formatCode>0.0</c:formatCode>
                <c:ptCount val="4"/>
                <c:pt idx="0">
                  <c:v>9.5</c:v>
                </c:pt>
                <c:pt idx="1">
                  <c:v>11.9</c:v>
                </c:pt>
                <c:pt idx="2">
                  <c:v>11.2</c:v>
                </c:pt>
                <c:pt idx="3">
                  <c:v>11.3</c:v>
                </c:pt>
              </c:numCache>
            </c:numRef>
          </c:val>
          <c:extLst>
            <c:ext xmlns:c16="http://schemas.microsoft.com/office/drawing/2014/chart" uri="{C3380CC4-5D6E-409C-BE32-E72D297353CC}">
              <c16:uniqueId val="{00000007-759E-4266-B92B-04C8F13411FA}"/>
            </c:ext>
          </c:extLst>
        </c:ser>
        <c:ser>
          <c:idx val="8"/>
          <c:order val="8"/>
          <c:tx>
            <c:strRef>
              <c:f>'３、子どもの教育環境'!$J$39</c:f>
              <c:strCache>
                <c:ptCount val="1"/>
                <c:pt idx="0">
                  <c:v>  無回答            </c:v>
                </c:pt>
              </c:strCache>
            </c:strRef>
          </c:tx>
          <c:spPr>
            <a:solidFill>
              <a:schemeClr val="accent3">
                <a:lumMod val="60000"/>
              </a:schemeClr>
            </a:solidFill>
            <a:ln>
              <a:noFill/>
            </a:ln>
            <a:effectLst/>
          </c:spPr>
          <c:invertIfNegative val="0"/>
          <c:dLbls>
            <c:dLbl>
              <c:idx val="0"/>
              <c:layout>
                <c:manualLayout>
                  <c:x val="4.3254299888214665E-2"/>
                  <c:y val="3.478302961753707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59E-4266-B92B-04C8F13411FA}"/>
                </c:ext>
              </c:extLst>
            </c:dLbl>
            <c:dLbl>
              <c:idx val="1"/>
              <c:layout>
                <c:manualLayout>
                  <c:x val="3.5288258692218417E-2"/>
                  <c:y val="6.956605923507414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59E-4266-B92B-04C8F13411FA}"/>
                </c:ext>
              </c:extLst>
            </c:dLbl>
            <c:dLbl>
              <c:idx val="2"/>
              <c:layout>
                <c:manualLayout>
                  <c:x val="3.8002740130081369E-2"/>
                  <c:y val="-7.58911231288655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59E-4266-B92B-04C8F13411FA}"/>
                </c:ext>
              </c:extLst>
            </c:dLbl>
            <c:dLbl>
              <c:idx val="3"/>
              <c:layout>
                <c:manualLayout>
                  <c:x val="3.528825869221841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59E-4266-B92B-04C8F13411F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'３、子どもの教育環境'!$A$40:$A$43</c:f>
              <c:strCache>
                <c:ptCount val="4"/>
                <c:pt idx="0">
                  <c:v>中央値以上</c:v>
                </c:pt>
                <c:pt idx="1">
                  <c:v>困窮度Ⅲ</c:v>
                </c:pt>
                <c:pt idx="2">
                  <c:v>困窮度Ⅱ</c:v>
                </c:pt>
                <c:pt idx="3">
                  <c:v>困窮度Ⅰ</c:v>
                </c:pt>
              </c:strCache>
            </c:strRef>
          </c:cat>
          <c:val>
            <c:numRef>
              <c:f>'３、子どもの教育環境'!$J$40:$J$43</c:f>
              <c:numCache>
                <c:formatCode>0.0</c:formatCode>
                <c:ptCount val="4"/>
                <c:pt idx="0">
                  <c:v>1.6</c:v>
                </c:pt>
                <c:pt idx="1">
                  <c:v>1.5</c:v>
                </c:pt>
                <c:pt idx="2">
                  <c:v>1.7</c:v>
                </c:pt>
                <c:pt idx="3">
                  <c:v>1.6</c:v>
                </c:pt>
              </c:numCache>
            </c:numRef>
          </c:val>
          <c:extLst>
            <c:ext xmlns:c16="http://schemas.microsoft.com/office/drawing/2014/chart" uri="{C3380CC4-5D6E-409C-BE32-E72D297353CC}">
              <c16:uniqueId val="{00000008-759E-4266-B92B-04C8F13411FA}"/>
            </c:ext>
          </c:extLst>
        </c:ser>
        <c:dLbls>
          <c:dLblPos val="ctr"/>
          <c:showLegendKey val="0"/>
          <c:showVal val="1"/>
          <c:showCatName val="0"/>
          <c:showSerName val="0"/>
          <c:showPercent val="0"/>
          <c:showBubbleSize val="0"/>
        </c:dLbls>
        <c:gapWidth val="150"/>
        <c:overlap val="100"/>
        <c:axId val="776462959"/>
        <c:axId val="776444655"/>
      </c:barChart>
      <c:catAx>
        <c:axId val="77646295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776444655"/>
        <c:crosses val="autoZero"/>
        <c:auto val="1"/>
        <c:lblAlgn val="ctr"/>
        <c:lblOffset val="100"/>
        <c:noMultiLvlLbl val="0"/>
      </c:catAx>
      <c:valAx>
        <c:axId val="776444655"/>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76462959"/>
        <c:crosses val="autoZero"/>
        <c:crossBetween val="between"/>
      </c:valAx>
      <c:spPr>
        <a:noFill/>
        <a:ln>
          <a:noFill/>
        </a:ln>
        <a:effectLst/>
      </c:spPr>
    </c:plotArea>
    <c:legend>
      <c:legendPos val="b"/>
      <c:layout>
        <c:manualLayout>
          <c:xMode val="edge"/>
          <c:yMode val="edge"/>
          <c:x val="2.8319308512571043E-2"/>
          <c:y val="0.75851683647554458"/>
          <c:w val="0.96507702073906565"/>
          <c:h val="0.21112671427290927"/>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26749933648042"/>
          <c:y val="0.12822946918438791"/>
          <c:w val="0.79151012519536967"/>
          <c:h val="0.52872708573896654"/>
        </c:manualLayout>
      </c:layout>
      <c:barChart>
        <c:barDir val="bar"/>
        <c:grouping val="percentStacked"/>
        <c:varyColors val="0"/>
        <c:ser>
          <c:idx val="0"/>
          <c:order val="0"/>
          <c:tx>
            <c:strRef>
              <c:f>'３、子どもの教育環境'!$B$66</c:f>
              <c:strCache>
                <c:ptCount val="1"/>
                <c:pt idx="0">
                  <c:v>中学校</c:v>
                </c:pt>
              </c:strCache>
            </c:strRef>
          </c:tx>
          <c:spPr>
            <a:solidFill>
              <a:schemeClr val="accent1"/>
            </a:solidFill>
            <a:ln>
              <a:noFill/>
            </a:ln>
            <a:effectLst/>
          </c:spPr>
          <c:invertIfNegative val="0"/>
          <c:dLbls>
            <c:dLbl>
              <c:idx val="0"/>
              <c:layout>
                <c:manualLayout>
                  <c:x val="-1.4404613105702652E-2"/>
                  <c:y val="5.360246177395309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B76-485D-8F16-02E572FEAFC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'３、子どもの教育環境'!$A$67:$A$70</c:f>
              <c:strCache>
                <c:ptCount val="4"/>
                <c:pt idx="0">
                  <c:v>中央値以上</c:v>
                </c:pt>
                <c:pt idx="1">
                  <c:v>困窮度Ⅲ</c:v>
                </c:pt>
                <c:pt idx="2">
                  <c:v>困窮度Ⅱ</c:v>
                </c:pt>
                <c:pt idx="3">
                  <c:v>困窮度Ⅰ</c:v>
                </c:pt>
              </c:strCache>
            </c:strRef>
          </c:cat>
          <c:val>
            <c:numRef>
              <c:f>'３、子どもの教育環境'!$B$67:$B$70</c:f>
              <c:numCache>
                <c:formatCode>0.0</c:formatCode>
                <c:ptCount val="4"/>
                <c:pt idx="0">
                  <c:v>0.2</c:v>
                </c:pt>
                <c:pt idx="1">
                  <c:v>0.2</c:v>
                </c:pt>
                <c:pt idx="2">
                  <c:v>0.3</c:v>
                </c:pt>
                <c:pt idx="3">
                  <c:v>0.5</c:v>
                </c:pt>
              </c:numCache>
            </c:numRef>
          </c:val>
          <c:extLst>
            <c:ext xmlns:c16="http://schemas.microsoft.com/office/drawing/2014/chart" uri="{C3380CC4-5D6E-409C-BE32-E72D297353CC}">
              <c16:uniqueId val="{00000000-0B76-485D-8F16-02E572FEAFC2}"/>
            </c:ext>
          </c:extLst>
        </c:ser>
        <c:ser>
          <c:idx val="1"/>
          <c:order val="1"/>
          <c:tx>
            <c:strRef>
              <c:f>'３、子どもの教育環境'!$C$66</c:f>
              <c:strCache>
                <c:ptCount val="1"/>
                <c:pt idx="0">
                  <c:v>高校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'３、子どもの教育環境'!$A$67:$A$70</c:f>
              <c:strCache>
                <c:ptCount val="4"/>
                <c:pt idx="0">
                  <c:v>中央値以上</c:v>
                </c:pt>
                <c:pt idx="1">
                  <c:v>困窮度Ⅲ</c:v>
                </c:pt>
                <c:pt idx="2">
                  <c:v>困窮度Ⅱ</c:v>
                </c:pt>
                <c:pt idx="3">
                  <c:v>困窮度Ⅰ</c:v>
                </c:pt>
              </c:strCache>
            </c:strRef>
          </c:cat>
          <c:val>
            <c:numRef>
              <c:f>'３、子どもの教育環境'!$C$67:$C$70</c:f>
              <c:numCache>
                <c:formatCode>0.0</c:formatCode>
                <c:ptCount val="4"/>
                <c:pt idx="0">
                  <c:v>5.3</c:v>
                </c:pt>
                <c:pt idx="1">
                  <c:v>13.3</c:v>
                </c:pt>
                <c:pt idx="2">
                  <c:v>17.399999999999999</c:v>
                </c:pt>
                <c:pt idx="3">
                  <c:v>20.6</c:v>
                </c:pt>
              </c:numCache>
            </c:numRef>
          </c:val>
          <c:extLst>
            <c:ext xmlns:c16="http://schemas.microsoft.com/office/drawing/2014/chart" uri="{C3380CC4-5D6E-409C-BE32-E72D297353CC}">
              <c16:uniqueId val="{00000001-0B76-485D-8F16-02E572FEAFC2}"/>
            </c:ext>
          </c:extLst>
        </c:ser>
        <c:ser>
          <c:idx val="2"/>
          <c:order val="2"/>
          <c:tx>
            <c:strRef>
              <c:f>'３、子どもの教育環境'!$D$66</c:f>
              <c:strCache>
                <c:ptCount val="1"/>
                <c:pt idx="0">
                  <c:v>大学・短期大学</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'３、子どもの教育環境'!$A$67:$A$70</c:f>
              <c:strCache>
                <c:ptCount val="4"/>
                <c:pt idx="0">
                  <c:v>中央値以上</c:v>
                </c:pt>
                <c:pt idx="1">
                  <c:v>困窮度Ⅲ</c:v>
                </c:pt>
                <c:pt idx="2">
                  <c:v>困窮度Ⅱ</c:v>
                </c:pt>
                <c:pt idx="3">
                  <c:v>困窮度Ⅰ</c:v>
                </c:pt>
              </c:strCache>
            </c:strRef>
          </c:cat>
          <c:val>
            <c:numRef>
              <c:f>'３、子どもの教育環境'!$D$67:$D$70</c:f>
              <c:numCache>
                <c:formatCode>0.0</c:formatCode>
                <c:ptCount val="4"/>
                <c:pt idx="0">
                  <c:v>73.400000000000006</c:v>
                </c:pt>
                <c:pt idx="1">
                  <c:v>59.1</c:v>
                </c:pt>
                <c:pt idx="2">
                  <c:v>51.4</c:v>
                </c:pt>
                <c:pt idx="3">
                  <c:v>49.6</c:v>
                </c:pt>
              </c:numCache>
            </c:numRef>
          </c:val>
          <c:extLst>
            <c:ext xmlns:c16="http://schemas.microsoft.com/office/drawing/2014/chart" uri="{C3380CC4-5D6E-409C-BE32-E72D297353CC}">
              <c16:uniqueId val="{00000002-0B76-485D-8F16-02E572FEAFC2}"/>
            </c:ext>
          </c:extLst>
        </c:ser>
        <c:ser>
          <c:idx val="3"/>
          <c:order val="3"/>
          <c:tx>
            <c:strRef>
              <c:f>'３、子どもの教育環境'!$E$66</c:f>
              <c:strCache>
                <c:ptCount val="1"/>
                <c:pt idx="0">
                  <c:v>大学院              </c:v>
                </c:pt>
              </c:strCache>
            </c:strRef>
          </c:tx>
          <c:spPr>
            <a:solidFill>
              <a:schemeClr val="accent4"/>
            </a:solidFill>
            <a:ln>
              <a:noFill/>
            </a:ln>
            <a:effectLst/>
          </c:spPr>
          <c:invertIfNegative val="0"/>
          <c:dLbls>
            <c:dLbl>
              <c:idx val="0"/>
              <c:layout>
                <c:manualLayout>
                  <c:x val="-2.5928303590264646E-2"/>
                  <c:y val="7.14699490319374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B76-485D-8F16-02E572FEAFC2}"/>
                </c:ext>
              </c:extLst>
            </c:dLbl>
            <c:dLbl>
              <c:idx val="1"/>
              <c:layout>
                <c:manualLayout>
                  <c:x val="-2.592830359026475E-2"/>
                  <c:y val="5.360246177395311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B76-485D-8F16-02E572FEAFC2}"/>
                </c:ext>
              </c:extLst>
            </c:dLbl>
            <c:dLbl>
              <c:idx val="2"/>
              <c:layout>
                <c:manualLayout>
                  <c:x val="-2.3047380969124221E-2"/>
                  <c:y val="4.466871814496093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B76-485D-8F16-02E572FEAFC2}"/>
                </c:ext>
              </c:extLst>
            </c:dLbl>
            <c:dLbl>
              <c:idx val="3"/>
              <c:layout>
                <c:manualLayout>
                  <c:x val="-2.592830359026475E-2"/>
                  <c:y val="4.913558995945698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B76-485D-8F16-02E572FEAFC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'３、子どもの教育環境'!$A$67:$A$70</c:f>
              <c:strCache>
                <c:ptCount val="4"/>
                <c:pt idx="0">
                  <c:v>中央値以上</c:v>
                </c:pt>
                <c:pt idx="1">
                  <c:v>困窮度Ⅲ</c:v>
                </c:pt>
                <c:pt idx="2">
                  <c:v>困窮度Ⅱ</c:v>
                </c:pt>
                <c:pt idx="3">
                  <c:v>困窮度Ⅰ</c:v>
                </c:pt>
              </c:strCache>
            </c:strRef>
          </c:cat>
          <c:val>
            <c:numRef>
              <c:f>'３、子どもの教育環境'!$E$67:$E$70</c:f>
              <c:numCache>
                <c:formatCode>0.0</c:formatCode>
                <c:ptCount val="4"/>
                <c:pt idx="0">
                  <c:v>2.7</c:v>
                </c:pt>
                <c:pt idx="1">
                  <c:v>1.2</c:v>
                </c:pt>
                <c:pt idx="2">
                  <c:v>1.3</c:v>
                </c:pt>
                <c:pt idx="3">
                  <c:v>1.2</c:v>
                </c:pt>
              </c:numCache>
            </c:numRef>
          </c:val>
          <c:extLst>
            <c:ext xmlns:c16="http://schemas.microsoft.com/office/drawing/2014/chart" uri="{C3380CC4-5D6E-409C-BE32-E72D297353CC}">
              <c16:uniqueId val="{00000003-0B76-485D-8F16-02E572FEAFC2}"/>
            </c:ext>
          </c:extLst>
        </c:ser>
        <c:ser>
          <c:idx val="4"/>
          <c:order val="4"/>
          <c:tx>
            <c:strRef>
              <c:f>'３、子どもの教育環境'!$F$66</c:f>
              <c:strCache>
                <c:ptCount val="1"/>
                <c:pt idx="0">
                  <c:v>留学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'３、子どもの教育環境'!$A$67:$A$70</c:f>
              <c:strCache>
                <c:ptCount val="4"/>
                <c:pt idx="0">
                  <c:v>中央値以上</c:v>
                </c:pt>
                <c:pt idx="1">
                  <c:v>困窮度Ⅲ</c:v>
                </c:pt>
                <c:pt idx="2">
                  <c:v>困窮度Ⅱ</c:v>
                </c:pt>
                <c:pt idx="3">
                  <c:v>困窮度Ⅰ</c:v>
                </c:pt>
              </c:strCache>
            </c:strRef>
          </c:cat>
          <c:val>
            <c:numRef>
              <c:f>'３、子どもの教育環境'!$F$67:$F$70</c:f>
              <c:numCache>
                <c:formatCode>0.0</c:formatCode>
                <c:ptCount val="4"/>
                <c:pt idx="0">
                  <c:v>3.3</c:v>
                </c:pt>
                <c:pt idx="1">
                  <c:v>2.4</c:v>
                </c:pt>
                <c:pt idx="2">
                  <c:v>2.8</c:v>
                </c:pt>
                <c:pt idx="3">
                  <c:v>2.5</c:v>
                </c:pt>
              </c:numCache>
            </c:numRef>
          </c:val>
          <c:extLst>
            <c:ext xmlns:c16="http://schemas.microsoft.com/office/drawing/2014/chart" uri="{C3380CC4-5D6E-409C-BE32-E72D297353CC}">
              <c16:uniqueId val="{00000004-0B76-485D-8F16-02E572FEAFC2}"/>
            </c:ext>
          </c:extLst>
        </c:ser>
        <c:ser>
          <c:idx val="5"/>
          <c:order val="5"/>
          <c:tx>
            <c:strRef>
              <c:f>'３、子どもの教育環境'!$G$66</c:f>
              <c:strCache>
                <c:ptCount val="1"/>
                <c:pt idx="0">
                  <c:v>専門学校・高等専門学校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'３、子どもの教育環境'!$A$67:$A$70</c:f>
              <c:strCache>
                <c:ptCount val="4"/>
                <c:pt idx="0">
                  <c:v>中央値以上</c:v>
                </c:pt>
                <c:pt idx="1">
                  <c:v>困窮度Ⅲ</c:v>
                </c:pt>
                <c:pt idx="2">
                  <c:v>困窮度Ⅱ</c:v>
                </c:pt>
                <c:pt idx="3">
                  <c:v>困窮度Ⅰ</c:v>
                </c:pt>
              </c:strCache>
            </c:strRef>
          </c:cat>
          <c:val>
            <c:numRef>
              <c:f>'３、子どもの教育環境'!$G$67:$G$70</c:f>
              <c:numCache>
                <c:formatCode>0.0</c:formatCode>
                <c:ptCount val="4"/>
                <c:pt idx="0">
                  <c:v>5.4</c:v>
                </c:pt>
                <c:pt idx="1">
                  <c:v>9.3000000000000007</c:v>
                </c:pt>
                <c:pt idx="2">
                  <c:v>11.9</c:v>
                </c:pt>
                <c:pt idx="3">
                  <c:v>10.6</c:v>
                </c:pt>
              </c:numCache>
            </c:numRef>
          </c:val>
          <c:extLst>
            <c:ext xmlns:c16="http://schemas.microsoft.com/office/drawing/2014/chart" uri="{C3380CC4-5D6E-409C-BE32-E72D297353CC}">
              <c16:uniqueId val="{00000005-0B76-485D-8F16-02E572FEAFC2}"/>
            </c:ext>
          </c:extLst>
        </c:ser>
        <c:ser>
          <c:idx val="6"/>
          <c:order val="6"/>
          <c:tx>
            <c:strRef>
              <c:f>'３、子どもの教育環境'!$H$66</c:f>
              <c:strCache>
                <c:ptCount val="1"/>
                <c:pt idx="0">
                  <c:v>考えたことがない    </c:v>
                </c:pt>
              </c:strCache>
            </c:strRef>
          </c:tx>
          <c:spPr>
            <a:solidFill>
              <a:schemeClr val="accent1">
                <a:lumMod val="60000"/>
              </a:schemeClr>
            </a:solidFill>
            <a:ln>
              <a:noFill/>
            </a:ln>
            <a:effectLst/>
          </c:spPr>
          <c:invertIfNegative val="0"/>
          <c:dLbls>
            <c:dLbl>
              <c:idx val="0"/>
              <c:layout>
                <c:manualLayout>
                  <c:x val="0"/>
                  <c:y val="5.806933358844917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B76-485D-8F16-02E572FEAFC2}"/>
                </c:ext>
              </c:extLst>
            </c:dLbl>
            <c:dLbl>
              <c:idx val="1"/>
              <c:layout>
                <c:manualLayout>
                  <c:x val="0"/>
                  <c:y val="4.913558995945698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B76-485D-8F16-02E572FEAFC2}"/>
                </c:ext>
              </c:extLst>
            </c:dLbl>
            <c:dLbl>
              <c:idx val="2"/>
              <c:layout>
                <c:manualLayout>
                  <c:x val="-5.7618452422810553E-3"/>
                  <c:y val="5.360246177395307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B76-485D-8F16-02E572FEAFC2}"/>
                </c:ext>
              </c:extLst>
            </c:dLbl>
            <c:dLbl>
              <c:idx val="3"/>
              <c:layout>
                <c:manualLayout>
                  <c:x val="-2.8809226211405276E-3"/>
                  <c:y val="6.700307721744133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B76-485D-8F16-02E572FEAFC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'３、子どもの教育環境'!$A$67:$A$70</c:f>
              <c:strCache>
                <c:ptCount val="4"/>
                <c:pt idx="0">
                  <c:v>中央値以上</c:v>
                </c:pt>
                <c:pt idx="1">
                  <c:v>困窮度Ⅲ</c:v>
                </c:pt>
                <c:pt idx="2">
                  <c:v>困窮度Ⅱ</c:v>
                </c:pt>
                <c:pt idx="3">
                  <c:v>困窮度Ⅰ</c:v>
                </c:pt>
              </c:strCache>
            </c:strRef>
          </c:cat>
          <c:val>
            <c:numRef>
              <c:f>'３、子どもの教育環境'!$H$67:$H$70</c:f>
              <c:numCache>
                <c:formatCode>0.0</c:formatCode>
                <c:ptCount val="4"/>
                <c:pt idx="0">
                  <c:v>1.2</c:v>
                </c:pt>
                <c:pt idx="1">
                  <c:v>2</c:v>
                </c:pt>
                <c:pt idx="2">
                  <c:v>1.9</c:v>
                </c:pt>
                <c:pt idx="3">
                  <c:v>2.6</c:v>
                </c:pt>
              </c:numCache>
            </c:numRef>
          </c:val>
          <c:extLst>
            <c:ext xmlns:c16="http://schemas.microsoft.com/office/drawing/2014/chart" uri="{C3380CC4-5D6E-409C-BE32-E72D297353CC}">
              <c16:uniqueId val="{00000006-0B76-485D-8F16-02E572FEAFC2}"/>
            </c:ext>
          </c:extLst>
        </c:ser>
        <c:ser>
          <c:idx val="7"/>
          <c:order val="7"/>
          <c:tx>
            <c:strRef>
              <c:f>'３、子どもの教育環境'!$I$66</c:f>
              <c:strCache>
                <c:ptCount val="1"/>
                <c:pt idx="0">
                  <c:v>わからない          </c:v>
                </c:pt>
              </c:strCache>
            </c:strRef>
          </c:tx>
          <c:spPr>
            <a:solidFill>
              <a:schemeClr val="accent2">
                <a:lumMod val="60000"/>
              </a:schemeClr>
            </a:solidFill>
            <a:ln>
              <a:noFill/>
            </a:ln>
            <a:effectLst/>
          </c:spPr>
          <c:invertIfNegative val="0"/>
          <c:dLbls>
            <c:dLbl>
              <c:idx val="0"/>
              <c:layout>
                <c:manualLayout>
                  <c:x val="2.0166458347983696E-2"/>
                  <c:y val="6.7003077217441351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5.6653229922578041E-2"/>
                      <c:h val="9.9187064501980726E-2"/>
                    </c:manualLayout>
                  </c15:layout>
                </c:ext>
                <c:ext xmlns:c16="http://schemas.microsoft.com/office/drawing/2014/chart" uri="{C3380CC4-5D6E-409C-BE32-E72D297353CC}">
                  <c16:uniqueId val="{00000000-085C-4E54-82A1-D7B91E4EACD7}"/>
                </c:ext>
              </c:extLst>
            </c:dLbl>
            <c:dLbl>
              <c:idx val="1"/>
              <c:layout>
                <c:manualLayout>
                  <c:x val="1.7285535726843271E-2"/>
                  <c:y val="5.360246177395307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85C-4E54-82A1-D7B91E4EACD7}"/>
                </c:ext>
              </c:extLst>
            </c:dLbl>
            <c:dLbl>
              <c:idx val="2"/>
              <c:layout>
                <c:manualLayout>
                  <c:x val="1.4404613105702639E-2"/>
                  <c:y val="5.8069333588449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85C-4E54-82A1-D7B91E4EACD7}"/>
                </c:ext>
              </c:extLst>
            </c:dLbl>
            <c:dLbl>
              <c:idx val="3"/>
              <c:layout>
                <c:manualLayout>
                  <c:x val="8.6427678634216892E-3"/>
                  <c:y val="4.46687181449609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5C-4E54-82A1-D7B91E4EACD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'３、子どもの教育環境'!$A$67:$A$70</c:f>
              <c:strCache>
                <c:ptCount val="4"/>
                <c:pt idx="0">
                  <c:v>中央値以上</c:v>
                </c:pt>
                <c:pt idx="1">
                  <c:v>困窮度Ⅲ</c:v>
                </c:pt>
                <c:pt idx="2">
                  <c:v>困窮度Ⅱ</c:v>
                </c:pt>
                <c:pt idx="3">
                  <c:v>困窮度Ⅰ</c:v>
                </c:pt>
              </c:strCache>
            </c:strRef>
          </c:cat>
          <c:val>
            <c:numRef>
              <c:f>'３、子どもの教育環境'!$I$67:$I$70</c:f>
              <c:numCache>
                <c:formatCode>0.0</c:formatCode>
                <c:ptCount val="4"/>
                <c:pt idx="0">
                  <c:v>7.9</c:v>
                </c:pt>
                <c:pt idx="1">
                  <c:v>11.4</c:v>
                </c:pt>
                <c:pt idx="2">
                  <c:v>12.1</c:v>
                </c:pt>
                <c:pt idx="3">
                  <c:v>11.2</c:v>
                </c:pt>
              </c:numCache>
            </c:numRef>
          </c:val>
          <c:extLst>
            <c:ext xmlns:c16="http://schemas.microsoft.com/office/drawing/2014/chart" uri="{C3380CC4-5D6E-409C-BE32-E72D297353CC}">
              <c16:uniqueId val="{00000007-0B76-485D-8F16-02E572FEAFC2}"/>
            </c:ext>
          </c:extLst>
        </c:ser>
        <c:ser>
          <c:idx val="8"/>
          <c:order val="8"/>
          <c:tx>
            <c:strRef>
              <c:f>'３、子どもの教育環境'!$J$66</c:f>
              <c:strCache>
                <c:ptCount val="1"/>
                <c:pt idx="0">
                  <c:v>  無回答            </c:v>
                </c:pt>
              </c:strCache>
            </c:strRef>
          </c:tx>
          <c:spPr>
            <a:solidFill>
              <a:schemeClr val="accent3">
                <a:lumMod val="60000"/>
              </a:schemeClr>
            </a:solidFill>
            <a:ln>
              <a:noFill/>
            </a:ln>
            <a:effectLst/>
          </c:spPr>
          <c:invertIfNegative val="0"/>
          <c:dLbls>
            <c:dLbl>
              <c:idx val="0"/>
              <c:layout>
                <c:manualLayout>
                  <c:x val="4.0332916695967495E-2"/>
                  <c:y val="-4.4668718144960894E-3"/>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5.3772307301437512E-2"/>
                      <c:h val="7.2385833615004183E-2"/>
                    </c:manualLayout>
                  </c15:layout>
                </c:ext>
                <c:ext xmlns:c16="http://schemas.microsoft.com/office/drawing/2014/chart" uri="{C3380CC4-5D6E-409C-BE32-E72D297353CC}">
                  <c16:uniqueId val="{00000007-085C-4E54-82A1-D7B91E4EACD7}"/>
                </c:ext>
              </c:extLst>
            </c:dLbl>
            <c:dLbl>
              <c:idx val="1"/>
              <c:layout>
                <c:manualLayout>
                  <c:x val="3.1690148832545804E-2"/>
                  <c:y val="0"/>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6.5295997785999621E-2"/>
                      <c:h val="7.2385833615004183E-2"/>
                    </c:manualLayout>
                  </c15:layout>
                </c:ext>
                <c:ext xmlns:c16="http://schemas.microsoft.com/office/drawing/2014/chart" uri="{C3380CC4-5D6E-409C-BE32-E72D297353CC}">
                  <c16:uniqueId val="{00000006-085C-4E54-82A1-D7B91E4EACD7}"/>
                </c:ext>
              </c:extLst>
            </c:dLbl>
            <c:dLbl>
              <c:idx val="2"/>
              <c:layout>
                <c:manualLayout>
                  <c:x val="3.1690148832545909E-2"/>
                  <c:y val="-4.4668718144960078E-3"/>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7.1057843028280679E-2"/>
                      <c:h val="7.6852705429500276E-2"/>
                    </c:manualLayout>
                  </c15:layout>
                </c:ext>
                <c:ext xmlns:c16="http://schemas.microsoft.com/office/drawing/2014/chart" uri="{C3380CC4-5D6E-409C-BE32-E72D297353CC}">
                  <c16:uniqueId val="{00000005-085C-4E54-82A1-D7B91E4EACD7}"/>
                </c:ext>
              </c:extLst>
            </c:dLbl>
            <c:dLbl>
              <c:idx val="3"/>
              <c:layout>
                <c:manualLayout>
                  <c:x val="3.1690148832545804E-2"/>
                  <c:y val="4.466871814496170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85C-4E54-82A1-D7B91E4EACD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'３、子どもの教育環境'!$A$67:$A$70</c:f>
              <c:strCache>
                <c:ptCount val="4"/>
                <c:pt idx="0">
                  <c:v>中央値以上</c:v>
                </c:pt>
                <c:pt idx="1">
                  <c:v>困窮度Ⅲ</c:v>
                </c:pt>
                <c:pt idx="2">
                  <c:v>困窮度Ⅱ</c:v>
                </c:pt>
                <c:pt idx="3">
                  <c:v>困窮度Ⅰ</c:v>
                </c:pt>
              </c:strCache>
            </c:strRef>
          </c:cat>
          <c:val>
            <c:numRef>
              <c:f>'３、子どもの教育環境'!$J$67:$J$70</c:f>
              <c:numCache>
                <c:formatCode>0.0</c:formatCode>
                <c:ptCount val="4"/>
                <c:pt idx="0">
                  <c:v>0.7</c:v>
                </c:pt>
                <c:pt idx="1">
                  <c:v>1.1000000000000001</c:v>
                </c:pt>
                <c:pt idx="2">
                  <c:v>0.9</c:v>
                </c:pt>
                <c:pt idx="3">
                  <c:v>1.1000000000000001</c:v>
                </c:pt>
              </c:numCache>
            </c:numRef>
          </c:val>
          <c:extLst>
            <c:ext xmlns:c16="http://schemas.microsoft.com/office/drawing/2014/chart" uri="{C3380CC4-5D6E-409C-BE32-E72D297353CC}">
              <c16:uniqueId val="{00000008-0B76-485D-8F16-02E572FEAFC2}"/>
            </c:ext>
          </c:extLst>
        </c:ser>
        <c:dLbls>
          <c:dLblPos val="ctr"/>
          <c:showLegendKey val="0"/>
          <c:showVal val="1"/>
          <c:showCatName val="0"/>
          <c:showSerName val="0"/>
          <c:showPercent val="0"/>
          <c:showBubbleSize val="0"/>
        </c:dLbls>
        <c:gapWidth val="150"/>
        <c:overlap val="100"/>
        <c:axId val="898339903"/>
        <c:axId val="898350719"/>
      </c:barChart>
      <c:catAx>
        <c:axId val="89833990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898350719"/>
        <c:crosses val="autoZero"/>
        <c:auto val="1"/>
        <c:lblAlgn val="ctr"/>
        <c:lblOffset val="100"/>
        <c:noMultiLvlLbl val="0"/>
      </c:catAx>
      <c:valAx>
        <c:axId val="898350719"/>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898339903"/>
        <c:crosses val="autoZero"/>
        <c:crossBetween val="between"/>
      </c:valAx>
      <c:spPr>
        <a:noFill/>
        <a:ln>
          <a:noFill/>
        </a:ln>
        <a:effectLst/>
      </c:spPr>
    </c:plotArea>
    <c:legend>
      <c:legendPos val="b"/>
      <c:layout>
        <c:manualLayout>
          <c:xMode val="edge"/>
          <c:yMode val="edge"/>
          <c:x val="0"/>
          <c:y val="0.72974546216823366"/>
          <c:w val="0.98945582320662562"/>
          <c:h val="0.24181146776131993"/>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18937465189868"/>
          <c:y val="0.11159590961207828"/>
          <c:w val="0.79974118046280152"/>
          <c:h val="0.69377279082196774"/>
        </c:manualLayout>
      </c:layout>
      <c:barChart>
        <c:barDir val="bar"/>
        <c:grouping val="percentStacked"/>
        <c:varyColors val="0"/>
        <c:ser>
          <c:idx val="0"/>
          <c:order val="0"/>
          <c:tx>
            <c:strRef>
              <c:f>'３、子どもの教育環境'!$B$57</c:f>
              <c:strCache>
                <c:ptCount val="1"/>
                <c:pt idx="0">
                  <c:v>とても期待している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'３、子どもの教育環境'!$A$58:$A$61</c:f>
              <c:strCache>
                <c:ptCount val="4"/>
                <c:pt idx="0">
                  <c:v>中央値以上</c:v>
                </c:pt>
                <c:pt idx="1">
                  <c:v>困窮度Ⅲ</c:v>
                </c:pt>
                <c:pt idx="2">
                  <c:v>困窮度Ⅱ</c:v>
                </c:pt>
                <c:pt idx="3">
                  <c:v>困窮度Ⅰ</c:v>
                </c:pt>
              </c:strCache>
            </c:strRef>
          </c:cat>
          <c:val>
            <c:numRef>
              <c:f>'３、子どもの教育環境'!$B$58:$B$61</c:f>
              <c:numCache>
                <c:formatCode>0.0</c:formatCode>
                <c:ptCount val="4"/>
                <c:pt idx="0">
                  <c:v>27.3</c:v>
                </c:pt>
                <c:pt idx="1">
                  <c:v>21.2</c:v>
                </c:pt>
                <c:pt idx="2">
                  <c:v>21</c:v>
                </c:pt>
                <c:pt idx="3">
                  <c:v>20.3</c:v>
                </c:pt>
              </c:numCache>
            </c:numRef>
          </c:val>
          <c:extLst>
            <c:ext xmlns:c16="http://schemas.microsoft.com/office/drawing/2014/chart" uri="{C3380CC4-5D6E-409C-BE32-E72D297353CC}">
              <c16:uniqueId val="{00000000-08F4-4DCB-8C2D-58484AB595F1}"/>
            </c:ext>
          </c:extLst>
        </c:ser>
        <c:ser>
          <c:idx val="1"/>
          <c:order val="1"/>
          <c:tx>
            <c:strRef>
              <c:f>'３、子どもの教育環境'!$C$57</c:f>
              <c:strCache>
                <c:ptCount val="1"/>
                <c:pt idx="0">
                  <c:v>期待している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'３、子どもの教育環境'!$A$58:$A$61</c:f>
              <c:strCache>
                <c:ptCount val="4"/>
                <c:pt idx="0">
                  <c:v>中央値以上</c:v>
                </c:pt>
                <c:pt idx="1">
                  <c:v>困窮度Ⅲ</c:v>
                </c:pt>
                <c:pt idx="2">
                  <c:v>困窮度Ⅱ</c:v>
                </c:pt>
                <c:pt idx="3">
                  <c:v>困窮度Ⅰ</c:v>
                </c:pt>
              </c:strCache>
            </c:strRef>
          </c:cat>
          <c:val>
            <c:numRef>
              <c:f>'３、子どもの教育環境'!$C$58:$C$61</c:f>
              <c:numCache>
                <c:formatCode>0.0</c:formatCode>
                <c:ptCount val="4"/>
                <c:pt idx="0">
                  <c:v>60.4</c:v>
                </c:pt>
                <c:pt idx="1">
                  <c:v>61.4</c:v>
                </c:pt>
                <c:pt idx="2">
                  <c:v>59.3</c:v>
                </c:pt>
                <c:pt idx="3">
                  <c:v>58.3</c:v>
                </c:pt>
              </c:numCache>
            </c:numRef>
          </c:val>
          <c:extLst>
            <c:ext xmlns:c16="http://schemas.microsoft.com/office/drawing/2014/chart" uri="{C3380CC4-5D6E-409C-BE32-E72D297353CC}">
              <c16:uniqueId val="{00000001-08F4-4DCB-8C2D-58484AB595F1}"/>
            </c:ext>
          </c:extLst>
        </c:ser>
        <c:ser>
          <c:idx val="2"/>
          <c:order val="2"/>
          <c:tx>
            <c:strRef>
              <c:f>'３、子どもの教育環境'!$D$57</c:f>
              <c:strCache>
                <c:ptCount val="1"/>
                <c:pt idx="0">
                  <c:v>あまり期待していない</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'３、子どもの教育環境'!$A$58:$A$61</c:f>
              <c:strCache>
                <c:ptCount val="4"/>
                <c:pt idx="0">
                  <c:v>中央値以上</c:v>
                </c:pt>
                <c:pt idx="1">
                  <c:v>困窮度Ⅲ</c:v>
                </c:pt>
                <c:pt idx="2">
                  <c:v>困窮度Ⅱ</c:v>
                </c:pt>
                <c:pt idx="3">
                  <c:v>困窮度Ⅰ</c:v>
                </c:pt>
              </c:strCache>
            </c:strRef>
          </c:cat>
          <c:val>
            <c:numRef>
              <c:f>'３、子どもの教育環境'!$D$58:$D$61</c:f>
              <c:numCache>
                <c:formatCode>0.0</c:formatCode>
                <c:ptCount val="4"/>
                <c:pt idx="0">
                  <c:v>10</c:v>
                </c:pt>
                <c:pt idx="1">
                  <c:v>14.1</c:v>
                </c:pt>
                <c:pt idx="2">
                  <c:v>16.5</c:v>
                </c:pt>
                <c:pt idx="3">
                  <c:v>17</c:v>
                </c:pt>
              </c:numCache>
            </c:numRef>
          </c:val>
          <c:extLst>
            <c:ext xmlns:c16="http://schemas.microsoft.com/office/drawing/2014/chart" uri="{C3380CC4-5D6E-409C-BE32-E72D297353CC}">
              <c16:uniqueId val="{00000002-08F4-4DCB-8C2D-58484AB595F1}"/>
            </c:ext>
          </c:extLst>
        </c:ser>
        <c:ser>
          <c:idx val="3"/>
          <c:order val="3"/>
          <c:tx>
            <c:strRef>
              <c:f>'３、子どもの教育環境'!$E$57</c:f>
              <c:strCache>
                <c:ptCount val="1"/>
                <c:pt idx="0">
                  <c:v>期待していない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'３、子どもの教育環境'!$A$58:$A$61</c:f>
              <c:strCache>
                <c:ptCount val="4"/>
                <c:pt idx="0">
                  <c:v>中央値以上</c:v>
                </c:pt>
                <c:pt idx="1">
                  <c:v>困窮度Ⅲ</c:v>
                </c:pt>
                <c:pt idx="2">
                  <c:v>困窮度Ⅱ</c:v>
                </c:pt>
                <c:pt idx="3">
                  <c:v>困窮度Ⅰ</c:v>
                </c:pt>
              </c:strCache>
            </c:strRef>
          </c:cat>
          <c:val>
            <c:numRef>
              <c:f>'３、子どもの教育環境'!$E$58:$E$61</c:f>
              <c:numCache>
                <c:formatCode>0.0</c:formatCode>
                <c:ptCount val="4"/>
                <c:pt idx="0">
                  <c:v>1.3</c:v>
                </c:pt>
                <c:pt idx="1">
                  <c:v>1.9</c:v>
                </c:pt>
                <c:pt idx="2">
                  <c:v>2.2000000000000002</c:v>
                </c:pt>
                <c:pt idx="3">
                  <c:v>2.9</c:v>
                </c:pt>
              </c:numCache>
            </c:numRef>
          </c:val>
          <c:extLst>
            <c:ext xmlns:c16="http://schemas.microsoft.com/office/drawing/2014/chart" uri="{C3380CC4-5D6E-409C-BE32-E72D297353CC}">
              <c16:uniqueId val="{00000003-08F4-4DCB-8C2D-58484AB595F1}"/>
            </c:ext>
          </c:extLst>
        </c:ser>
        <c:ser>
          <c:idx val="4"/>
          <c:order val="4"/>
          <c:tx>
            <c:strRef>
              <c:f>'３、子どもの教育環境'!$F$57</c:f>
              <c:strCache>
                <c:ptCount val="1"/>
                <c:pt idx="0">
                  <c:v>  無回答            </c:v>
                </c:pt>
              </c:strCache>
            </c:strRef>
          </c:tx>
          <c:spPr>
            <a:solidFill>
              <a:schemeClr val="accent5"/>
            </a:solidFill>
            <a:ln>
              <a:noFill/>
            </a:ln>
            <a:effectLst/>
          </c:spPr>
          <c:invertIfNegative val="0"/>
          <c:dLbls>
            <c:dLbl>
              <c:idx val="0"/>
              <c:layout>
                <c:manualLayout>
                  <c:x val="3.4801568262796491E-2"/>
                  <c:y val="-2.204799729150904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34-4AEC-BFC6-97C8F929560D}"/>
                </c:ext>
              </c:extLst>
            </c:dLbl>
            <c:dLbl>
              <c:idx val="1"/>
              <c:layout>
                <c:manualLayout>
                  <c:x val="3.1901437574230106E-2"/>
                  <c:y val="-4.409599458301808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34-4AEC-BFC6-97C8F929560D}"/>
                </c:ext>
              </c:extLst>
            </c:dLbl>
            <c:dLbl>
              <c:idx val="2"/>
              <c:layout>
                <c:manualLayout>
                  <c:x val="3.945525041258355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734-4AEC-BFC6-97C8F929560D}"/>
                </c:ext>
              </c:extLst>
            </c:dLbl>
            <c:dLbl>
              <c:idx val="3"/>
              <c:layout>
                <c:manualLayout>
                  <c:x val="3.4801568262796491E-2"/>
                  <c:y val="8.819198916603616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734-4AEC-BFC6-97C8F929560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'３、子どもの教育環境'!$A$58:$A$61</c:f>
              <c:strCache>
                <c:ptCount val="4"/>
                <c:pt idx="0">
                  <c:v>中央値以上</c:v>
                </c:pt>
                <c:pt idx="1">
                  <c:v>困窮度Ⅲ</c:v>
                </c:pt>
                <c:pt idx="2">
                  <c:v>困窮度Ⅱ</c:v>
                </c:pt>
                <c:pt idx="3">
                  <c:v>困窮度Ⅰ</c:v>
                </c:pt>
              </c:strCache>
            </c:strRef>
          </c:cat>
          <c:val>
            <c:numRef>
              <c:f>'３、子どもの教育環境'!$F$58:$F$61</c:f>
              <c:numCache>
                <c:formatCode>0.0</c:formatCode>
                <c:ptCount val="4"/>
                <c:pt idx="0">
                  <c:v>1</c:v>
                </c:pt>
                <c:pt idx="1">
                  <c:v>1.3</c:v>
                </c:pt>
                <c:pt idx="2">
                  <c:v>0.9</c:v>
                </c:pt>
                <c:pt idx="3">
                  <c:v>1.5</c:v>
                </c:pt>
              </c:numCache>
            </c:numRef>
          </c:val>
          <c:extLst>
            <c:ext xmlns:c16="http://schemas.microsoft.com/office/drawing/2014/chart" uri="{C3380CC4-5D6E-409C-BE32-E72D297353CC}">
              <c16:uniqueId val="{00000004-08F4-4DCB-8C2D-58484AB595F1}"/>
            </c:ext>
          </c:extLst>
        </c:ser>
        <c:dLbls>
          <c:dLblPos val="ctr"/>
          <c:showLegendKey val="0"/>
          <c:showVal val="1"/>
          <c:showCatName val="0"/>
          <c:showSerName val="0"/>
          <c:showPercent val="0"/>
          <c:showBubbleSize val="0"/>
        </c:dLbls>
        <c:gapWidth val="150"/>
        <c:overlap val="100"/>
        <c:axId val="1247043360"/>
        <c:axId val="1247047936"/>
      </c:barChart>
      <c:catAx>
        <c:axId val="12470433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247047936"/>
        <c:crosses val="autoZero"/>
        <c:auto val="1"/>
        <c:lblAlgn val="ctr"/>
        <c:lblOffset val="100"/>
        <c:noMultiLvlLbl val="0"/>
      </c:catAx>
      <c:valAx>
        <c:axId val="124704793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47043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57119101456505"/>
          <c:y val="0.10917560041058783"/>
          <c:w val="0.77482195288397104"/>
          <c:h val="0.64413078037627336"/>
        </c:manualLayout>
      </c:layout>
      <c:barChart>
        <c:barDir val="bar"/>
        <c:grouping val="percentStacked"/>
        <c:varyColors val="0"/>
        <c:ser>
          <c:idx val="0"/>
          <c:order val="0"/>
          <c:tx>
            <c:strRef>
              <c:f>'３、H28子どもの教育環境 (2)'!$B$57</c:f>
              <c:strCache>
                <c:ptCount val="1"/>
                <c:pt idx="0">
                  <c:v>とても期待している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(2)'!$A$58:$A$61</c:f>
              <c:strCache>
                <c:ptCount val="4"/>
                <c:pt idx="0">
                  <c:v>中央値以上</c:v>
                </c:pt>
                <c:pt idx="1">
                  <c:v>困窮度Ⅲ</c:v>
                </c:pt>
                <c:pt idx="2">
                  <c:v>困窮度Ⅱ</c:v>
                </c:pt>
                <c:pt idx="3">
                  <c:v>困窮度Ⅰ</c:v>
                </c:pt>
              </c:strCache>
            </c:strRef>
          </c:cat>
          <c:val>
            <c:numRef>
              <c:f>'３、H28子どもの教育環境 (2)'!$B$58:$B$61</c:f>
              <c:numCache>
                <c:formatCode>0.0</c:formatCode>
                <c:ptCount val="4"/>
                <c:pt idx="0">
                  <c:v>25.4</c:v>
                </c:pt>
                <c:pt idx="1">
                  <c:v>18.899999999999999</c:v>
                </c:pt>
                <c:pt idx="2">
                  <c:v>19.600000000000001</c:v>
                </c:pt>
                <c:pt idx="3">
                  <c:v>18.600000000000001</c:v>
                </c:pt>
              </c:numCache>
            </c:numRef>
          </c:val>
          <c:extLst>
            <c:ext xmlns:c16="http://schemas.microsoft.com/office/drawing/2014/chart" uri="{C3380CC4-5D6E-409C-BE32-E72D297353CC}">
              <c16:uniqueId val="{00000000-3F9C-40D0-84D1-839F7EB7C5ED}"/>
            </c:ext>
          </c:extLst>
        </c:ser>
        <c:ser>
          <c:idx val="1"/>
          <c:order val="1"/>
          <c:tx>
            <c:strRef>
              <c:f>'３、H28子どもの教育環境 (2)'!$C$57</c:f>
              <c:strCache>
                <c:ptCount val="1"/>
                <c:pt idx="0">
                  <c:v>期待している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(2)'!$A$58:$A$61</c:f>
              <c:strCache>
                <c:ptCount val="4"/>
                <c:pt idx="0">
                  <c:v>中央値以上</c:v>
                </c:pt>
                <c:pt idx="1">
                  <c:v>困窮度Ⅲ</c:v>
                </c:pt>
                <c:pt idx="2">
                  <c:v>困窮度Ⅱ</c:v>
                </c:pt>
                <c:pt idx="3">
                  <c:v>困窮度Ⅰ</c:v>
                </c:pt>
              </c:strCache>
            </c:strRef>
          </c:cat>
          <c:val>
            <c:numRef>
              <c:f>'３、H28子どもの教育環境 (2)'!$C$58:$C$61</c:f>
              <c:numCache>
                <c:formatCode>0.0</c:formatCode>
                <c:ptCount val="4"/>
                <c:pt idx="0">
                  <c:v>64.099999999999994</c:v>
                </c:pt>
                <c:pt idx="1">
                  <c:v>65</c:v>
                </c:pt>
                <c:pt idx="2">
                  <c:v>62.3</c:v>
                </c:pt>
                <c:pt idx="3">
                  <c:v>61.1</c:v>
                </c:pt>
              </c:numCache>
            </c:numRef>
          </c:val>
          <c:extLst>
            <c:ext xmlns:c16="http://schemas.microsoft.com/office/drawing/2014/chart" uri="{C3380CC4-5D6E-409C-BE32-E72D297353CC}">
              <c16:uniqueId val="{00000001-3F9C-40D0-84D1-839F7EB7C5ED}"/>
            </c:ext>
          </c:extLst>
        </c:ser>
        <c:ser>
          <c:idx val="2"/>
          <c:order val="2"/>
          <c:tx>
            <c:strRef>
              <c:f>'３、H28子どもの教育環境 (2)'!$D$57</c:f>
              <c:strCache>
                <c:ptCount val="1"/>
                <c:pt idx="0">
                  <c:v>あまり期待していない</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(2)'!$A$58:$A$61</c:f>
              <c:strCache>
                <c:ptCount val="4"/>
                <c:pt idx="0">
                  <c:v>中央値以上</c:v>
                </c:pt>
                <c:pt idx="1">
                  <c:v>困窮度Ⅲ</c:v>
                </c:pt>
                <c:pt idx="2">
                  <c:v>困窮度Ⅱ</c:v>
                </c:pt>
                <c:pt idx="3">
                  <c:v>困窮度Ⅰ</c:v>
                </c:pt>
              </c:strCache>
            </c:strRef>
          </c:cat>
          <c:val>
            <c:numRef>
              <c:f>'３、H28子どもの教育環境 (2)'!$D$58:$D$61</c:f>
              <c:numCache>
                <c:formatCode>0.0</c:formatCode>
                <c:ptCount val="4"/>
                <c:pt idx="0">
                  <c:v>9.1999999999999993</c:v>
                </c:pt>
                <c:pt idx="1">
                  <c:v>14.2</c:v>
                </c:pt>
                <c:pt idx="2">
                  <c:v>15.9</c:v>
                </c:pt>
                <c:pt idx="3">
                  <c:v>17.3</c:v>
                </c:pt>
              </c:numCache>
            </c:numRef>
          </c:val>
          <c:extLst>
            <c:ext xmlns:c16="http://schemas.microsoft.com/office/drawing/2014/chart" uri="{C3380CC4-5D6E-409C-BE32-E72D297353CC}">
              <c16:uniqueId val="{00000002-3F9C-40D0-84D1-839F7EB7C5ED}"/>
            </c:ext>
          </c:extLst>
        </c:ser>
        <c:ser>
          <c:idx val="3"/>
          <c:order val="3"/>
          <c:tx>
            <c:strRef>
              <c:f>'３、H28子どもの教育環境 (2)'!$E$57</c:f>
              <c:strCache>
                <c:ptCount val="1"/>
                <c:pt idx="0">
                  <c:v>期待していない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(2)'!$A$58:$A$61</c:f>
              <c:strCache>
                <c:ptCount val="4"/>
                <c:pt idx="0">
                  <c:v>中央値以上</c:v>
                </c:pt>
                <c:pt idx="1">
                  <c:v>困窮度Ⅲ</c:v>
                </c:pt>
                <c:pt idx="2">
                  <c:v>困窮度Ⅱ</c:v>
                </c:pt>
                <c:pt idx="3">
                  <c:v>困窮度Ⅰ</c:v>
                </c:pt>
              </c:strCache>
            </c:strRef>
          </c:cat>
          <c:val>
            <c:numRef>
              <c:f>'３、H28子どもの教育環境 (2)'!$E$58:$E$61</c:f>
              <c:numCache>
                <c:formatCode>0.0</c:formatCode>
                <c:ptCount val="4"/>
                <c:pt idx="0">
                  <c:v>0.9</c:v>
                </c:pt>
                <c:pt idx="1">
                  <c:v>1.3</c:v>
                </c:pt>
                <c:pt idx="2">
                  <c:v>1.4</c:v>
                </c:pt>
                <c:pt idx="3">
                  <c:v>2.2000000000000002</c:v>
                </c:pt>
              </c:numCache>
            </c:numRef>
          </c:val>
          <c:extLst>
            <c:ext xmlns:c16="http://schemas.microsoft.com/office/drawing/2014/chart" uri="{C3380CC4-5D6E-409C-BE32-E72D297353CC}">
              <c16:uniqueId val="{00000003-3F9C-40D0-84D1-839F7EB7C5ED}"/>
            </c:ext>
          </c:extLst>
        </c:ser>
        <c:ser>
          <c:idx val="4"/>
          <c:order val="4"/>
          <c:tx>
            <c:strRef>
              <c:f>'３、H28子どもの教育環境 (2)'!$F$57</c:f>
              <c:strCache>
                <c:ptCount val="1"/>
                <c:pt idx="0">
                  <c:v>  無回答            </c:v>
                </c:pt>
              </c:strCache>
            </c:strRef>
          </c:tx>
          <c:spPr>
            <a:solidFill>
              <a:schemeClr val="accent5"/>
            </a:solidFill>
            <a:ln>
              <a:noFill/>
            </a:ln>
            <a:effectLst/>
          </c:spPr>
          <c:invertIfNegative val="0"/>
          <c:dLbls>
            <c:dLbl>
              <c:idx val="0"/>
              <c:layout>
                <c:manualLayout>
                  <c:x val="3.061503121330613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F7-4C6A-B8A3-E1F7552A03A3}"/>
                </c:ext>
              </c:extLst>
            </c:dLbl>
            <c:dLbl>
              <c:idx val="1"/>
              <c:layout>
                <c:manualLayout>
                  <c:x val="3.3398215869061464E-2"/>
                  <c:y val="3.705666334391918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F7-4C6A-B8A3-E1F7552A03A3}"/>
                </c:ext>
              </c:extLst>
            </c:dLbl>
            <c:dLbl>
              <c:idx val="2"/>
              <c:layout>
                <c:manualLayout>
                  <c:x val="3.061503121330633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BF7-4C6A-B8A3-E1F7552A03A3}"/>
                </c:ext>
              </c:extLst>
            </c:dLbl>
            <c:dLbl>
              <c:idx val="3"/>
              <c:layout>
                <c:manualLayout>
                  <c:x val="3.3398215869061464E-2"/>
                  <c:y val="-4.706196244677650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F7-4C6A-B8A3-E1F7552A03A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(2)'!$A$58:$A$61</c:f>
              <c:strCache>
                <c:ptCount val="4"/>
                <c:pt idx="0">
                  <c:v>中央値以上</c:v>
                </c:pt>
                <c:pt idx="1">
                  <c:v>困窮度Ⅲ</c:v>
                </c:pt>
                <c:pt idx="2">
                  <c:v>困窮度Ⅱ</c:v>
                </c:pt>
                <c:pt idx="3">
                  <c:v>困窮度Ⅰ</c:v>
                </c:pt>
              </c:strCache>
            </c:strRef>
          </c:cat>
          <c:val>
            <c:numRef>
              <c:f>'３、H28子どもの教育環境 (2)'!$F$58:$F$61</c:f>
              <c:numCache>
                <c:formatCode>0.0</c:formatCode>
                <c:ptCount val="4"/>
                <c:pt idx="0">
                  <c:v>0.4</c:v>
                </c:pt>
                <c:pt idx="1">
                  <c:v>0.6</c:v>
                </c:pt>
                <c:pt idx="2">
                  <c:v>0.8</c:v>
                </c:pt>
                <c:pt idx="3">
                  <c:v>0.8</c:v>
                </c:pt>
              </c:numCache>
            </c:numRef>
          </c:val>
          <c:extLst>
            <c:ext xmlns:c16="http://schemas.microsoft.com/office/drawing/2014/chart" uri="{C3380CC4-5D6E-409C-BE32-E72D297353CC}">
              <c16:uniqueId val="{00000004-3F9C-40D0-84D1-839F7EB7C5ED}"/>
            </c:ext>
          </c:extLst>
        </c:ser>
        <c:dLbls>
          <c:dLblPos val="ctr"/>
          <c:showLegendKey val="0"/>
          <c:showVal val="1"/>
          <c:showCatName val="0"/>
          <c:showSerName val="0"/>
          <c:showPercent val="0"/>
          <c:showBubbleSize val="0"/>
        </c:dLbls>
        <c:gapWidth val="150"/>
        <c:overlap val="100"/>
        <c:axId val="1247043360"/>
        <c:axId val="1247047936"/>
      </c:barChart>
      <c:catAx>
        <c:axId val="12470433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247047936"/>
        <c:crosses val="autoZero"/>
        <c:auto val="1"/>
        <c:lblAlgn val="ctr"/>
        <c:lblOffset val="100"/>
        <c:noMultiLvlLbl val="0"/>
      </c:catAx>
      <c:valAx>
        <c:axId val="124704793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47043360"/>
        <c:crosses val="autoZero"/>
        <c:crossBetween val="between"/>
      </c:valAx>
      <c:spPr>
        <a:noFill/>
        <a:ln>
          <a:noFill/>
        </a:ln>
        <a:effectLst/>
      </c:spPr>
    </c:plotArea>
    <c:legend>
      <c:legendPos val="b"/>
      <c:layout>
        <c:manualLayout>
          <c:xMode val="edge"/>
          <c:yMode val="edge"/>
          <c:x val="6.9898477313100379E-2"/>
          <c:y val="0.79566214698896098"/>
          <c:w val="0.88246830347144201"/>
          <c:h val="0.17610067554297279"/>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66240243536856"/>
          <c:y val="0.10770000690904877"/>
          <c:w val="0.77064312131820256"/>
          <c:h val="0.55433235741496301"/>
        </c:manualLayout>
      </c:layout>
      <c:barChart>
        <c:barDir val="bar"/>
        <c:grouping val="percentStacked"/>
        <c:varyColors val="0"/>
        <c:ser>
          <c:idx val="0"/>
          <c:order val="0"/>
          <c:tx>
            <c:strRef>
              <c:f>'３、H28子どもの教育環境 (2)'!$B$66</c:f>
              <c:strCache>
                <c:ptCount val="1"/>
                <c:pt idx="0">
                  <c:v>中学校</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(2)'!$A$67:$A$70</c:f>
              <c:strCache>
                <c:ptCount val="4"/>
                <c:pt idx="0">
                  <c:v>中央値以上</c:v>
                </c:pt>
                <c:pt idx="1">
                  <c:v>困窮度Ⅲ</c:v>
                </c:pt>
                <c:pt idx="2">
                  <c:v>困窮度Ⅱ</c:v>
                </c:pt>
                <c:pt idx="3">
                  <c:v>困窮度Ⅰ</c:v>
                </c:pt>
              </c:strCache>
            </c:strRef>
          </c:cat>
          <c:val>
            <c:numRef>
              <c:f>'３、H28子どもの教育環境 (2)'!$B$67:$B$70</c:f>
              <c:numCache>
                <c:formatCode>0.0</c:formatCode>
                <c:ptCount val="4"/>
                <c:pt idx="0">
                  <c:v>0.1</c:v>
                </c:pt>
                <c:pt idx="1">
                  <c:v>0.2</c:v>
                </c:pt>
                <c:pt idx="2">
                  <c:v>0.4</c:v>
                </c:pt>
                <c:pt idx="3">
                  <c:v>0.3</c:v>
                </c:pt>
              </c:numCache>
            </c:numRef>
          </c:val>
          <c:extLst>
            <c:ext xmlns:c16="http://schemas.microsoft.com/office/drawing/2014/chart" uri="{C3380CC4-5D6E-409C-BE32-E72D297353CC}">
              <c16:uniqueId val="{00000000-987E-4C11-AA36-505A506F6A47}"/>
            </c:ext>
          </c:extLst>
        </c:ser>
        <c:ser>
          <c:idx val="1"/>
          <c:order val="1"/>
          <c:tx>
            <c:strRef>
              <c:f>'３、H28子どもの教育環境 (2)'!$C$66</c:f>
              <c:strCache>
                <c:ptCount val="1"/>
                <c:pt idx="0">
                  <c:v>高校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(2)'!$A$67:$A$70</c:f>
              <c:strCache>
                <c:ptCount val="4"/>
                <c:pt idx="0">
                  <c:v>中央値以上</c:v>
                </c:pt>
                <c:pt idx="1">
                  <c:v>困窮度Ⅲ</c:v>
                </c:pt>
                <c:pt idx="2">
                  <c:v>困窮度Ⅱ</c:v>
                </c:pt>
                <c:pt idx="3">
                  <c:v>困窮度Ⅰ</c:v>
                </c:pt>
              </c:strCache>
            </c:strRef>
          </c:cat>
          <c:val>
            <c:numRef>
              <c:f>'３、H28子どもの教育環境 (2)'!$C$67:$C$70</c:f>
              <c:numCache>
                <c:formatCode>0.0</c:formatCode>
                <c:ptCount val="4"/>
                <c:pt idx="0">
                  <c:v>7.7</c:v>
                </c:pt>
                <c:pt idx="1">
                  <c:v>18.899999999999999</c:v>
                </c:pt>
                <c:pt idx="2">
                  <c:v>26.6</c:v>
                </c:pt>
                <c:pt idx="3">
                  <c:v>31.4</c:v>
                </c:pt>
              </c:numCache>
            </c:numRef>
          </c:val>
          <c:extLst>
            <c:ext xmlns:c16="http://schemas.microsoft.com/office/drawing/2014/chart" uri="{C3380CC4-5D6E-409C-BE32-E72D297353CC}">
              <c16:uniqueId val="{00000001-987E-4C11-AA36-505A506F6A47}"/>
            </c:ext>
          </c:extLst>
        </c:ser>
        <c:ser>
          <c:idx val="2"/>
          <c:order val="2"/>
          <c:tx>
            <c:strRef>
              <c:f>'３、H28子どもの教育環境 (2)'!$D$66</c:f>
              <c:strCache>
                <c:ptCount val="1"/>
                <c:pt idx="0">
                  <c:v>大学・短期大学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(2)'!$A$67:$A$70</c:f>
              <c:strCache>
                <c:ptCount val="4"/>
                <c:pt idx="0">
                  <c:v>中央値以上</c:v>
                </c:pt>
                <c:pt idx="1">
                  <c:v>困窮度Ⅲ</c:v>
                </c:pt>
                <c:pt idx="2">
                  <c:v>困窮度Ⅱ</c:v>
                </c:pt>
                <c:pt idx="3">
                  <c:v>困窮度Ⅰ</c:v>
                </c:pt>
              </c:strCache>
            </c:strRef>
          </c:cat>
          <c:val>
            <c:numRef>
              <c:f>'３、H28子どもの教育環境 (2)'!$D$67:$D$70</c:f>
              <c:numCache>
                <c:formatCode>0.0</c:formatCode>
                <c:ptCount val="4"/>
                <c:pt idx="0">
                  <c:v>74.5</c:v>
                </c:pt>
                <c:pt idx="1">
                  <c:v>59.1</c:v>
                </c:pt>
                <c:pt idx="2">
                  <c:v>50.8</c:v>
                </c:pt>
                <c:pt idx="3">
                  <c:v>45.7</c:v>
                </c:pt>
              </c:numCache>
            </c:numRef>
          </c:val>
          <c:extLst>
            <c:ext xmlns:c16="http://schemas.microsoft.com/office/drawing/2014/chart" uri="{C3380CC4-5D6E-409C-BE32-E72D297353CC}">
              <c16:uniqueId val="{00000002-987E-4C11-AA36-505A506F6A47}"/>
            </c:ext>
          </c:extLst>
        </c:ser>
        <c:ser>
          <c:idx val="3"/>
          <c:order val="3"/>
          <c:tx>
            <c:strRef>
              <c:f>'３、H28子どもの教育環境 (2)'!$E$66</c:f>
              <c:strCache>
                <c:ptCount val="1"/>
                <c:pt idx="0">
                  <c:v>大学院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(2)'!$A$67:$A$70</c:f>
              <c:strCache>
                <c:ptCount val="4"/>
                <c:pt idx="0">
                  <c:v>中央値以上</c:v>
                </c:pt>
                <c:pt idx="1">
                  <c:v>困窮度Ⅲ</c:v>
                </c:pt>
                <c:pt idx="2">
                  <c:v>困窮度Ⅱ</c:v>
                </c:pt>
                <c:pt idx="3">
                  <c:v>困窮度Ⅰ</c:v>
                </c:pt>
              </c:strCache>
            </c:strRef>
          </c:cat>
          <c:val>
            <c:numRef>
              <c:f>'３、H28子どもの教育環境 (2)'!$E$67:$E$70</c:f>
              <c:numCache>
                <c:formatCode>0.0</c:formatCode>
                <c:ptCount val="4"/>
                <c:pt idx="0">
                  <c:v>2.7</c:v>
                </c:pt>
                <c:pt idx="1">
                  <c:v>0.9</c:v>
                </c:pt>
                <c:pt idx="2">
                  <c:v>1.1000000000000001</c:v>
                </c:pt>
                <c:pt idx="3">
                  <c:v>1.1000000000000001</c:v>
                </c:pt>
              </c:numCache>
            </c:numRef>
          </c:val>
          <c:extLst>
            <c:ext xmlns:c16="http://schemas.microsoft.com/office/drawing/2014/chart" uri="{C3380CC4-5D6E-409C-BE32-E72D297353CC}">
              <c16:uniqueId val="{00000003-987E-4C11-AA36-505A506F6A47}"/>
            </c:ext>
          </c:extLst>
        </c:ser>
        <c:ser>
          <c:idx val="4"/>
          <c:order val="4"/>
          <c:tx>
            <c:strRef>
              <c:f>'３、H28子どもの教育環境 (2)'!$F$66</c:f>
              <c:strCache>
                <c:ptCount val="1"/>
                <c:pt idx="0">
                  <c:v>留学                </c:v>
                </c:pt>
              </c:strCache>
            </c:strRef>
          </c:tx>
          <c:spPr>
            <a:solidFill>
              <a:schemeClr val="accent5"/>
            </a:solidFill>
            <a:ln>
              <a:noFill/>
            </a:ln>
            <a:effectLst/>
          </c:spPr>
          <c:invertIfNegative val="0"/>
          <c:dLbls>
            <c:dLbl>
              <c:idx val="0"/>
              <c:layout>
                <c:manualLayout>
                  <c:x val="1.0394273886278022E-16"/>
                  <c:y val="6.499623657898999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A7-45CF-80E7-9C533AE6794B}"/>
                </c:ext>
              </c:extLst>
            </c:dLbl>
            <c:dLbl>
              <c:idx val="1"/>
              <c:layout>
                <c:manualLayout>
                  <c:x val="-2.8348347168591637E-3"/>
                  <c:y val="4.642588327070717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5A7-45CF-80E7-9C533AE6794B}"/>
                </c:ext>
              </c:extLst>
            </c:dLbl>
            <c:dLbl>
              <c:idx val="2"/>
              <c:layout>
                <c:manualLayout>
                  <c:x val="-2.8348347168592677E-3"/>
                  <c:y val="4.642588327070713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A7-45CF-80E7-9C533AE6794B}"/>
                </c:ext>
              </c:extLst>
            </c:dLbl>
            <c:dLbl>
              <c:idx val="3"/>
              <c:layout>
                <c:manualLayout>
                  <c:x val="2.83483471685906E-3"/>
                  <c:y val="6.499660213712606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5A7-45CF-80E7-9C533AE6794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(2)'!$A$67:$A$70</c:f>
              <c:strCache>
                <c:ptCount val="4"/>
                <c:pt idx="0">
                  <c:v>中央値以上</c:v>
                </c:pt>
                <c:pt idx="1">
                  <c:v>困窮度Ⅲ</c:v>
                </c:pt>
                <c:pt idx="2">
                  <c:v>困窮度Ⅱ</c:v>
                </c:pt>
                <c:pt idx="3">
                  <c:v>困窮度Ⅰ</c:v>
                </c:pt>
              </c:strCache>
            </c:strRef>
          </c:cat>
          <c:val>
            <c:numRef>
              <c:f>'３、H28子どもの教育環境 (2)'!$F$67:$F$70</c:f>
              <c:numCache>
                <c:formatCode>0.0</c:formatCode>
                <c:ptCount val="4"/>
                <c:pt idx="0">
                  <c:v>3.2</c:v>
                </c:pt>
                <c:pt idx="1">
                  <c:v>2.2000000000000002</c:v>
                </c:pt>
                <c:pt idx="2">
                  <c:v>2.4</c:v>
                </c:pt>
                <c:pt idx="3">
                  <c:v>2.2999999999999998</c:v>
                </c:pt>
              </c:numCache>
            </c:numRef>
          </c:val>
          <c:extLst>
            <c:ext xmlns:c16="http://schemas.microsoft.com/office/drawing/2014/chart" uri="{C3380CC4-5D6E-409C-BE32-E72D297353CC}">
              <c16:uniqueId val="{00000004-987E-4C11-AA36-505A506F6A47}"/>
            </c:ext>
          </c:extLst>
        </c:ser>
        <c:ser>
          <c:idx val="5"/>
          <c:order val="5"/>
          <c:tx>
            <c:strRef>
              <c:f>'３、H28子どもの教育環境 (2)'!$G$66</c:f>
              <c:strCache>
                <c:ptCount val="1"/>
                <c:pt idx="0">
                  <c:v>専門学校・高等専門学校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(2)'!$A$67:$A$70</c:f>
              <c:strCache>
                <c:ptCount val="4"/>
                <c:pt idx="0">
                  <c:v>中央値以上</c:v>
                </c:pt>
                <c:pt idx="1">
                  <c:v>困窮度Ⅲ</c:v>
                </c:pt>
                <c:pt idx="2">
                  <c:v>困窮度Ⅱ</c:v>
                </c:pt>
                <c:pt idx="3">
                  <c:v>困窮度Ⅰ</c:v>
                </c:pt>
              </c:strCache>
            </c:strRef>
          </c:cat>
          <c:val>
            <c:numRef>
              <c:f>'３、H28子どもの教育環境 (2)'!$G$67:$G$70</c:f>
              <c:numCache>
                <c:formatCode>0.0</c:formatCode>
                <c:ptCount val="4"/>
                <c:pt idx="0">
                  <c:v>5.0999999999999996</c:v>
                </c:pt>
                <c:pt idx="1">
                  <c:v>9.3000000000000007</c:v>
                </c:pt>
                <c:pt idx="2">
                  <c:v>10.1</c:v>
                </c:pt>
                <c:pt idx="3">
                  <c:v>9.8000000000000007</c:v>
                </c:pt>
              </c:numCache>
            </c:numRef>
          </c:val>
          <c:extLst>
            <c:ext xmlns:c16="http://schemas.microsoft.com/office/drawing/2014/chart" uri="{C3380CC4-5D6E-409C-BE32-E72D297353CC}">
              <c16:uniqueId val="{00000005-987E-4C11-AA36-505A506F6A47}"/>
            </c:ext>
          </c:extLst>
        </c:ser>
        <c:ser>
          <c:idx val="6"/>
          <c:order val="6"/>
          <c:tx>
            <c:strRef>
              <c:f>'３、H28子どもの教育環境 (2)'!$H$66</c:f>
              <c:strCache>
                <c:ptCount val="1"/>
                <c:pt idx="0">
                  <c:v>考えたことがない    </c:v>
                </c:pt>
              </c:strCache>
            </c:strRef>
          </c:tx>
          <c:spPr>
            <a:solidFill>
              <a:schemeClr val="accent1">
                <a:lumMod val="60000"/>
              </a:schemeClr>
            </a:solidFill>
            <a:ln>
              <a:noFill/>
            </a:ln>
            <a:effectLst/>
          </c:spPr>
          <c:invertIfNegative val="0"/>
          <c:dLbls>
            <c:dLbl>
              <c:idx val="0"/>
              <c:layout>
                <c:manualLayout>
                  <c:x val="2.8348347168592677E-3"/>
                  <c:y val="4.64258832707071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A7-45CF-80E7-9C533AE6794B}"/>
                </c:ext>
              </c:extLst>
            </c:dLbl>
            <c:dLbl>
              <c:idx val="1"/>
              <c:layout>
                <c:manualLayout>
                  <c:x val="0"/>
                  <c:y val="4.178329494363641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5A7-45CF-80E7-9C533AE6794B}"/>
                </c:ext>
              </c:extLst>
            </c:dLbl>
            <c:dLbl>
              <c:idx val="2"/>
              <c:layout>
                <c:manualLayout>
                  <c:x val="1.0394273886278022E-16"/>
                  <c:y val="4.642588327070713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5A7-45CF-80E7-9C533AE6794B}"/>
                </c:ext>
              </c:extLst>
            </c:dLbl>
            <c:dLbl>
              <c:idx val="3"/>
              <c:layout>
                <c:manualLayout>
                  <c:x val="-1.0394273886278022E-16"/>
                  <c:y val="4.178329494363641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5A7-45CF-80E7-9C533AE6794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(2)'!$A$67:$A$70</c:f>
              <c:strCache>
                <c:ptCount val="4"/>
                <c:pt idx="0">
                  <c:v>中央値以上</c:v>
                </c:pt>
                <c:pt idx="1">
                  <c:v>困窮度Ⅲ</c:v>
                </c:pt>
                <c:pt idx="2">
                  <c:v>困窮度Ⅱ</c:v>
                </c:pt>
                <c:pt idx="3">
                  <c:v>困窮度Ⅰ</c:v>
                </c:pt>
              </c:strCache>
            </c:strRef>
          </c:cat>
          <c:val>
            <c:numRef>
              <c:f>'３、H28子どもの教育環境 (2)'!$H$67:$H$70</c:f>
              <c:numCache>
                <c:formatCode>0.0</c:formatCode>
                <c:ptCount val="4"/>
                <c:pt idx="0">
                  <c:v>1.1000000000000001</c:v>
                </c:pt>
                <c:pt idx="1">
                  <c:v>1.7</c:v>
                </c:pt>
                <c:pt idx="2">
                  <c:v>1.5</c:v>
                </c:pt>
                <c:pt idx="3">
                  <c:v>1.7</c:v>
                </c:pt>
              </c:numCache>
            </c:numRef>
          </c:val>
          <c:extLst>
            <c:ext xmlns:c16="http://schemas.microsoft.com/office/drawing/2014/chart" uri="{C3380CC4-5D6E-409C-BE32-E72D297353CC}">
              <c16:uniqueId val="{00000006-987E-4C11-AA36-505A506F6A47}"/>
            </c:ext>
          </c:extLst>
        </c:ser>
        <c:ser>
          <c:idx val="7"/>
          <c:order val="7"/>
          <c:tx>
            <c:strRef>
              <c:f>'３、H28子どもの教育環境 (2)'!$I$66</c:f>
              <c:strCache>
                <c:ptCount val="1"/>
                <c:pt idx="0">
                  <c:v>わからない          </c:v>
                </c:pt>
              </c:strCache>
            </c:strRef>
          </c:tx>
          <c:spPr>
            <a:solidFill>
              <a:schemeClr val="accent2">
                <a:lumMod val="60000"/>
              </a:schemeClr>
            </a:solidFill>
            <a:ln>
              <a:noFill/>
            </a:ln>
            <a:effectLst/>
          </c:spPr>
          <c:invertIfNegative val="0"/>
          <c:dLbls>
            <c:dLbl>
              <c:idx val="0"/>
              <c:layout>
                <c:manualLayout>
                  <c:x val="-1.0394273886278022E-16"/>
                  <c:y val="-5.571069436671256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8E-4E80-9B81-6D002017DFE4}"/>
                </c:ext>
              </c:extLst>
            </c:dLbl>
            <c:dLbl>
              <c:idx val="1"/>
              <c:layout>
                <c:manualLayout>
                  <c:x val="-2.8348347168591637E-3"/>
                  <c:y val="-5.106810603964181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8E-4E80-9B81-6D002017DFE4}"/>
                </c:ext>
              </c:extLst>
            </c:dLbl>
            <c:dLbl>
              <c:idx val="2"/>
              <c:layout>
                <c:manualLayout>
                  <c:x val="-2.8348347168592677E-3"/>
                  <c:y val="-5.106847159777776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8E-4E80-9B81-6D002017DFE4}"/>
                </c:ext>
              </c:extLst>
            </c:dLbl>
            <c:dLbl>
              <c:idx val="3"/>
              <c:layout>
                <c:manualLayout>
                  <c:x val="-1.0394273886278022E-16"/>
                  <c:y val="-6.96384593479247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8E-4E80-9B81-6D002017DFE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(2)'!$A$67:$A$70</c:f>
              <c:strCache>
                <c:ptCount val="4"/>
                <c:pt idx="0">
                  <c:v>中央値以上</c:v>
                </c:pt>
                <c:pt idx="1">
                  <c:v>困窮度Ⅲ</c:v>
                </c:pt>
                <c:pt idx="2">
                  <c:v>困窮度Ⅱ</c:v>
                </c:pt>
                <c:pt idx="3">
                  <c:v>困窮度Ⅰ</c:v>
                </c:pt>
              </c:strCache>
            </c:strRef>
          </c:cat>
          <c:val>
            <c:numRef>
              <c:f>'３、H28子どもの教育環境 (2)'!$I$67:$I$70</c:f>
              <c:numCache>
                <c:formatCode>0.0</c:formatCode>
                <c:ptCount val="4"/>
                <c:pt idx="0">
                  <c:v>5.5</c:v>
                </c:pt>
                <c:pt idx="1">
                  <c:v>7.6</c:v>
                </c:pt>
                <c:pt idx="2">
                  <c:v>6.9</c:v>
                </c:pt>
                <c:pt idx="3">
                  <c:v>7.3</c:v>
                </c:pt>
              </c:numCache>
            </c:numRef>
          </c:val>
          <c:extLst>
            <c:ext xmlns:c16="http://schemas.microsoft.com/office/drawing/2014/chart" uri="{C3380CC4-5D6E-409C-BE32-E72D297353CC}">
              <c16:uniqueId val="{00000007-987E-4C11-AA36-505A506F6A47}"/>
            </c:ext>
          </c:extLst>
        </c:ser>
        <c:ser>
          <c:idx val="8"/>
          <c:order val="8"/>
          <c:tx>
            <c:strRef>
              <c:f>'３、H28子どもの教育環境 (2)'!$J$66</c:f>
              <c:strCache>
                <c:ptCount val="1"/>
                <c:pt idx="0">
                  <c:v>  無回答            </c:v>
                </c:pt>
              </c:strCache>
            </c:strRef>
          </c:tx>
          <c:spPr>
            <a:solidFill>
              <a:schemeClr val="accent3">
                <a:lumMod val="60000"/>
              </a:schemeClr>
            </a:solidFill>
            <a:ln>
              <a:noFill/>
            </a:ln>
            <a:effectLst/>
          </c:spPr>
          <c:invertIfNegative val="0"/>
          <c:dLbls>
            <c:dLbl>
              <c:idx val="0"/>
              <c:layout>
                <c:manualLayout>
                  <c:x val="1.9843843018014146E-2"/>
                  <c:y val="2.127828402385464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5A7-45CF-80E7-9C533AE6794B}"/>
                </c:ext>
              </c:extLst>
            </c:dLbl>
            <c:dLbl>
              <c:idx val="1"/>
              <c:layout>
                <c:manualLayout>
                  <c:x val="1.9843843018014146E-2"/>
                  <c:y val="-4.642588327070670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5A7-45CF-80E7-9C533AE6794B}"/>
                </c:ext>
              </c:extLst>
            </c:dLbl>
            <c:dLbl>
              <c:idx val="2"/>
              <c:layout>
                <c:manualLayout>
                  <c:x val="1.9843843018014146E-2"/>
                  <c:y val="4.64258832707071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5A7-45CF-80E7-9C533AE6794B}"/>
                </c:ext>
              </c:extLst>
            </c:dLbl>
            <c:dLbl>
              <c:idx val="3"/>
              <c:layout>
                <c:manualLayout>
                  <c:x val="2.834834716859143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5A7-45CF-80E7-9C533AE6794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(2)'!$A$67:$A$70</c:f>
              <c:strCache>
                <c:ptCount val="4"/>
                <c:pt idx="0">
                  <c:v>中央値以上</c:v>
                </c:pt>
                <c:pt idx="1">
                  <c:v>困窮度Ⅲ</c:v>
                </c:pt>
                <c:pt idx="2">
                  <c:v>困窮度Ⅱ</c:v>
                </c:pt>
                <c:pt idx="3">
                  <c:v>困窮度Ⅰ</c:v>
                </c:pt>
              </c:strCache>
            </c:strRef>
          </c:cat>
          <c:val>
            <c:numRef>
              <c:f>'３、H28子どもの教育環境 (2)'!$J$67:$J$70</c:f>
              <c:numCache>
                <c:formatCode>0.0</c:formatCode>
                <c:ptCount val="4"/>
                <c:pt idx="0">
                  <c:v>0.1</c:v>
                </c:pt>
                <c:pt idx="1">
                  <c:v>0.1</c:v>
                </c:pt>
                <c:pt idx="2">
                  <c:v>0.2</c:v>
                </c:pt>
                <c:pt idx="3">
                  <c:v>0.3</c:v>
                </c:pt>
              </c:numCache>
            </c:numRef>
          </c:val>
          <c:extLst>
            <c:ext xmlns:c16="http://schemas.microsoft.com/office/drawing/2014/chart" uri="{C3380CC4-5D6E-409C-BE32-E72D297353CC}">
              <c16:uniqueId val="{00000008-987E-4C11-AA36-505A506F6A47}"/>
            </c:ext>
          </c:extLst>
        </c:ser>
        <c:ser>
          <c:idx val="9"/>
          <c:order val="9"/>
          <c:tx>
            <c:strRef>
              <c:f>'３、H28子どもの教育環境 (2)'!$K$66</c:f>
              <c:strCache>
                <c:ptCount val="1"/>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(2)'!$A$67:$A$70</c:f>
              <c:strCache>
                <c:ptCount val="4"/>
                <c:pt idx="0">
                  <c:v>中央値以上</c:v>
                </c:pt>
                <c:pt idx="1">
                  <c:v>困窮度Ⅲ</c:v>
                </c:pt>
                <c:pt idx="2">
                  <c:v>困窮度Ⅱ</c:v>
                </c:pt>
                <c:pt idx="3">
                  <c:v>困窮度Ⅰ</c:v>
                </c:pt>
              </c:strCache>
            </c:strRef>
          </c:cat>
          <c:val>
            <c:numRef>
              <c:f>'３、H28子どもの教育環境 (2)'!$K$67:$K$70</c:f>
              <c:numCache>
                <c:formatCode>General</c:formatCode>
                <c:ptCount val="4"/>
              </c:numCache>
            </c:numRef>
          </c:val>
          <c:extLst>
            <c:ext xmlns:c16="http://schemas.microsoft.com/office/drawing/2014/chart" uri="{C3380CC4-5D6E-409C-BE32-E72D297353CC}">
              <c16:uniqueId val="{00000009-987E-4C11-AA36-505A506F6A47}"/>
            </c:ext>
          </c:extLst>
        </c:ser>
        <c:dLbls>
          <c:dLblPos val="ctr"/>
          <c:showLegendKey val="0"/>
          <c:showVal val="1"/>
          <c:showCatName val="0"/>
          <c:showSerName val="0"/>
          <c:showPercent val="0"/>
          <c:showBubbleSize val="0"/>
        </c:dLbls>
        <c:gapWidth val="150"/>
        <c:overlap val="100"/>
        <c:axId val="1082550656"/>
        <c:axId val="1082553984"/>
      </c:barChart>
      <c:catAx>
        <c:axId val="10825506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082553984"/>
        <c:crosses val="autoZero"/>
        <c:auto val="1"/>
        <c:lblAlgn val="ctr"/>
        <c:lblOffset val="100"/>
        <c:noMultiLvlLbl val="0"/>
      </c:catAx>
      <c:valAx>
        <c:axId val="108255398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82550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'３、H28子どもの教育環境 (2)'!$B$117</c:f>
              <c:strCache>
                <c:ptCount val="1"/>
                <c:pt idx="0">
                  <c:v>中学校卒業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(2)'!$A$118:$A$120</c:f>
              <c:strCache>
                <c:ptCount val="3"/>
                <c:pt idx="0">
                  <c:v>10代</c:v>
                </c:pt>
                <c:pt idx="1">
                  <c:v>20～30歳</c:v>
                </c:pt>
                <c:pt idx="2">
                  <c:v>31歳以上</c:v>
                </c:pt>
              </c:strCache>
            </c:strRef>
          </c:cat>
          <c:val>
            <c:numRef>
              <c:f>'３、H28子どもの教育環境 (2)'!$B$118:$B$120</c:f>
              <c:numCache>
                <c:formatCode>0.0%</c:formatCode>
                <c:ptCount val="3"/>
                <c:pt idx="0">
                  <c:v>0.19779286926994907</c:v>
                </c:pt>
                <c:pt idx="1">
                  <c:v>1.8179356105487661E-2</c:v>
                </c:pt>
                <c:pt idx="2">
                  <c:v>9.7037793667007158E-3</c:v>
                </c:pt>
              </c:numCache>
            </c:numRef>
          </c:val>
          <c:extLst>
            <c:ext xmlns:c16="http://schemas.microsoft.com/office/drawing/2014/chart" uri="{C3380CC4-5D6E-409C-BE32-E72D297353CC}">
              <c16:uniqueId val="{00000000-2093-492C-A7B6-51DB0D54995F}"/>
            </c:ext>
          </c:extLst>
        </c:ser>
        <c:ser>
          <c:idx val="1"/>
          <c:order val="1"/>
          <c:tx>
            <c:strRef>
              <c:f>'３、H28子どもの教育環境 (2)'!$C$117</c:f>
              <c:strCache>
                <c:ptCount val="1"/>
                <c:pt idx="0">
                  <c:v>高等学校中途退学    </c:v>
                </c:pt>
              </c:strCache>
            </c:strRef>
          </c:tx>
          <c:spPr>
            <a:solidFill>
              <a:schemeClr val="accent2"/>
            </a:solidFill>
            <a:ln>
              <a:noFill/>
            </a:ln>
            <a:effectLst/>
          </c:spPr>
          <c:invertIfNegative val="0"/>
          <c:dLbls>
            <c:dLbl>
              <c:idx val="1"/>
              <c:layout>
                <c:manualLayout>
                  <c:x val="9.6503483750434386E-3"/>
                  <c:y val="5.286417639549860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55C-4C05-82EE-9FDE6C38132B}"/>
                </c:ext>
              </c:extLst>
            </c:dLbl>
            <c:dLbl>
              <c:idx val="2"/>
              <c:layout>
                <c:manualLayout>
                  <c:x val="1.769230535424630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55C-4C05-82EE-9FDE6C38132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(2)'!$A$118:$A$120</c:f>
              <c:strCache>
                <c:ptCount val="3"/>
                <c:pt idx="0">
                  <c:v>10代</c:v>
                </c:pt>
                <c:pt idx="1">
                  <c:v>20～30歳</c:v>
                </c:pt>
                <c:pt idx="2">
                  <c:v>31歳以上</c:v>
                </c:pt>
              </c:strCache>
            </c:strRef>
          </c:cat>
          <c:val>
            <c:numRef>
              <c:f>'３、H28子どもの教育環境 (2)'!$C$118:$C$120</c:f>
              <c:numCache>
                <c:formatCode>0.0%</c:formatCode>
                <c:ptCount val="3"/>
                <c:pt idx="0">
                  <c:v>0.30475382003395585</c:v>
                </c:pt>
                <c:pt idx="1">
                  <c:v>2.6778157689833781E-2</c:v>
                </c:pt>
                <c:pt idx="2">
                  <c:v>1.2427647259107933E-2</c:v>
                </c:pt>
              </c:numCache>
            </c:numRef>
          </c:val>
          <c:extLst>
            <c:ext xmlns:c16="http://schemas.microsoft.com/office/drawing/2014/chart" uri="{C3380CC4-5D6E-409C-BE32-E72D297353CC}">
              <c16:uniqueId val="{00000001-2093-492C-A7B6-51DB0D54995F}"/>
            </c:ext>
          </c:extLst>
        </c:ser>
        <c:ser>
          <c:idx val="2"/>
          <c:order val="2"/>
          <c:tx>
            <c:strRef>
              <c:f>'３、H28子どもの教育環境 (2)'!$D$117</c:f>
              <c:strCache>
                <c:ptCount val="1"/>
                <c:pt idx="0">
                  <c:v>高等学校卒業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(2)'!$A$118:$A$120</c:f>
              <c:strCache>
                <c:ptCount val="3"/>
                <c:pt idx="0">
                  <c:v>10代</c:v>
                </c:pt>
                <c:pt idx="1">
                  <c:v>20～30歳</c:v>
                </c:pt>
                <c:pt idx="2">
                  <c:v>31歳以上</c:v>
                </c:pt>
              </c:strCache>
            </c:strRef>
          </c:cat>
          <c:val>
            <c:numRef>
              <c:f>'３、H28子どもの教育環境 (2)'!$D$118:$D$120</c:f>
              <c:numCache>
                <c:formatCode>0.0%</c:formatCode>
                <c:ptCount val="3"/>
                <c:pt idx="0">
                  <c:v>0.38455008488964348</c:v>
                </c:pt>
                <c:pt idx="1">
                  <c:v>0.32018687159348658</c:v>
                </c:pt>
                <c:pt idx="2">
                  <c:v>0.28464419475655428</c:v>
                </c:pt>
              </c:numCache>
            </c:numRef>
          </c:val>
          <c:extLst>
            <c:ext xmlns:c16="http://schemas.microsoft.com/office/drawing/2014/chart" uri="{C3380CC4-5D6E-409C-BE32-E72D297353CC}">
              <c16:uniqueId val="{00000002-2093-492C-A7B6-51DB0D54995F}"/>
            </c:ext>
          </c:extLst>
        </c:ser>
        <c:ser>
          <c:idx val="3"/>
          <c:order val="3"/>
          <c:tx>
            <c:strRef>
              <c:f>'３、H28子どもの教育環境 (2)'!$E$117</c:f>
              <c:strCache>
                <c:ptCount val="1"/>
                <c:pt idx="0">
                  <c:v>高専、短大、専門学校等卒業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(2)'!$A$118:$A$120</c:f>
              <c:strCache>
                <c:ptCount val="3"/>
                <c:pt idx="0">
                  <c:v>10代</c:v>
                </c:pt>
                <c:pt idx="1">
                  <c:v>20～30歳</c:v>
                </c:pt>
                <c:pt idx="2">
                  <c:v>31歳以上</c:v>
                </c:pt>
              </c:strCache>
            </c:strRef>
          </c:cat>
          <c:val>
            <c:numRef>
              <c:f>'３、H28子どもの教育環境 (2)'!$E$118:$E$120</c:f>
              <c:numCache>
                <c:formatCode>0.0%</c:formatCode>
                <c:ptCount val="3"/>
                <c:pt idx="0">
                  <c:v>6.2818336162988112E-2</c:v>
                </c:pt>
                <c:pt idx="1">
                  <c:v>0.43616913233352517</c:v>
                </c:pt>
                <c:pt idx="2">
                  <c:v>0.45062989445011919</c:v>
                </c:pt>
              </c:numCache>
            </c:numRef>
          </c:val>
          <c:extLst>
            <c:ext xmlns:c16="http://schemas.microsoft.com/office/drawing/2014/chart" uri="{C3380CC4-5D6E-409C-BE32-E72D297353CC}">
              <c16:uniqueId val="{00000003-2093-492C-A7B6-51DB0D54995F}"/>
            </c:ext>
          </c:extLst>
        </c:ser>
        <c:ser>
          <c:idx val="4"/>
          <c:order val="4"/>
          <c:tx>
            <c:strRef>
              <c:f>'３、H28子どもの教育環境 (2)'!$F$117</c:f>
              <c:strCache>
                <c:ptCount val="1"/>
                <c:pt idx="0">
                  <c:v>大学卒業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(2)'!$A$118:$A$120</c:f>
              <c:strCache>
                <c:ptCount val="3"/>
                <c:pt idx="0">
                  <c:v>10代</c:v>
                </c:pt>
                <c:pt idx="1">
                  <c:v>20～30歳</c:v>
                </c:pt>
                <c:pt idx="2">
                  <c:v>31歳以上</c:v>
                </c:pt>
              </c:strCache>
            </c:strRef>
          </c:cat>
          <c:val>
            <c:numRef>
              <c:f>'３、H28子どもの教育環境 (2)'!$F$118:$F$120</c:f>
              <c:numCache>
                <c:formatCode>0.0%</c:formatCode>
                <c:ptCount val="3"/>
                <c:pt idx="0">
                  <c:v>8.4889643463497456E-3</c:v>
                </c:pt>
                <c:pt idx="1">
                  <c:v>0.15152848776194183</c:v>
                </c:pt>
                <c:pt idx="2">
                  <c:v>0.19526727953694245</c:v>
                </c:pt>
              </c:numCache>
            </c:numRef>
          </c:val>
          <c:extLst>
            <c:ext xmlns:c16="http://schemas.microsoft.com/office/drawing/2014/chart" uri="{C3380CC4-5D6E-409C-BE32-E72D297353CC}">
              <c16:uniqueId val="{00000004-2093-492C-A7B6-51DB0D54995F}"/>
            </c:ext>
          </c:extLst>
        </c:ser>
        <c:ser>
          <c:idx val="5"/>
          <c:order val="5"/>
          <c:tx>
            <c:strRef>
              <c:f>'３、H28子どもの教育環境 (2)'!$G$117</c:f>
              <c:strCache>
                <c:ptCount val="1"/>
                <c:pt idx="0">
                  <c:v>大学院修了          </c:v>
                </c:pt>
              </c:strCache>
            </c:strRef>
          </c:tx>
          <c:spPr>
            <a:solidFill>
              <a:schemeClr val="accent6"/>
            </a:solidFill>
            <a:ln>
              <a:noFill/>
            </a:ln>
            <a:effectLst/>
          </c:spPr>
          <c:invertIfNegative val="0"/>
          <c:dLbls>
            <c:dLbl>
              <c:idx val="0"/>
              <c:layout>
                <c:manualLayout>
                  <c:x val="-1.4475522562565277E-2"/>
                  <c:y val="-5.767067682215498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312-4BB3-BB32-EF1AA0510D26}"/>
                </c:ext>
              </c:extLst>
            </c:dLbl>
            <c:dLbl>
              <c:idx val="1"/>
              <c:layout>
                <c:manualLayout>
                  <c:x val="-9.6503483750434386E-3"/>
                  <c:y val="-1.73007489468289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312-4BB3-BB32-EF1AA0510D26}"/>
                </c:ext>
              </c:extLst>
            </c:dLbl>
            <c:dLbl>
              <c:idx val="2"/>
              <c:layout>
                <c:manualLayout>
                  <c:x val="-9.650348375043438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312-4BB3-BB32-EF1AA0510D2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(2)'!$A$118:$A$120</c:f>
              <c:strCache>
                <c:ptCount val="3"/>
                <c:pt idx="0">
                  <c:v>10代</c:v>
                </c:pt>
                <c:pt idx="1">
                  <c:v>20～30歳</c:v>
                </c:pt>
                <c:pt idx="2">
                  <c:v>31歳以上</c:v>
                </c:pt>
              </c:strCache>
            </c:strRef>
          </c:cat>
          <c:val>
            <c:numRef>
              <c:f>'３、H28子どもの教育環境 (2)'!$G$118:$G$120</c:f>
              <c:numCache>
                <c:formatCode>0.0%</c:formatCode>
                <c:ptCount val="3"/>
                <c:pt idx="0">
                  <c:v>0</c:v>
                </c:pt>
                <c:pt idx="1">
                  <c:v>6.5675886116659333E-3</c:v>
                </c:pt>
                <c:pt idx="2">
                  <c:v>1.2342526387470208E-2</c:v>
                </c:pt>
              </c:numCache>
            </c:numRef>
          </c:val>
          <c:extLst>
            <c:ext xmlns:c16="http://schemas.microsoft.com/office/drawing/2014/chart" uri="{C3380CC4-5D6E-409C-BE32-E72D297353CC}">
              <c16:uniqueId val="{00000005-2093-492C-A7B6-51DB0D54995F}"/>
            </c:ext>
          </c:extLst>
        </c:ser>
        <c:ser>
          <c:idx val="6"/>
          <c:order val="6"/>
          <c:tx>
            <c:strRef>
              <c:f>'３、H28子どもの教育環境 (2)'!$H$117</c:f>
              <c:strCache>
                <c:ptCount val="1"/>
                <c:pt idx="0">
                  <c:v>その他の教育機関卒業</c:v>
                </c:pt>
              </c:strCache>
            </c:strRef>
          </c:tx>
          <c:spPr>
            <a:solidFill>
              <a:schemeClr val="accent1">
                <a:lumMod val="60000"/>
              </a:schemeClr>
            </a:solidFill>
            <a:ln>
              <a:noFill/>
            </a:ln>
            <a:effectLst/>
          </c:spPr>
          <c:invertIfNegative val="0"/>
          <c:dLbls>
            <c:dLbl>
              <c:idx val="0"/>
              <c:layout>
                <c:manualLayout>
                  <c:x val="0"/>
                  <c:y val="8.650646933304997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312-4BB3-BB32-EF1AA0510D26}"/>
                </c:ext>
              </c:extLst>
            </c:dLbl>
            <c:dLbl>
              <c:idx val="1"/>
              <c:layout>
                <c:manualLayout>
                  <c:x val="3.2167827916810285E-3"/>
                  <c:y val="6.343865270400553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312-4BB3-BB32-EF1AA0510D26}"/>
                </c:ext>
              </c:extLst>
            </c:dLbl>
            <c:dLbl>
              <c:idx val="2"/>
              <c:layout>
                <c:manualLayout>
                  <c:x val="-3.2167827916812644E-3"/>
                  <c:y val="5.767113092197253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312-4BB3-BB32-EF1AA0510D2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(2)'!$A$118:$A$120</c:f>
              <c:strCache>
                <c:ptCount val="3"/>
                <c:pt idx="0">
                  <c:v>10代</c:v>
                </c:pt>
                <c:pt idx="1">
                  <c:v>20～30歳</c:v>
                </c:pt>
                <c:pt idx="2">
                  <c:v>31歳以上</c:v>
                </c:pt>
              </c:strCache>
            </c:strRef>
          </c:cat>
          <c:val>
            <c:numRef>
              <c:f>'３、H28子どもの教育環境 (2)'!$H$118:$H$120</c:f>
              <c:numCache>
                <c:formatCode>0.0%</c:formatCode>
                <c:ptCount val="3"/>
                <c:pt idx="0">
                  <c:v>4.2444821731748728E-3</c:v>
                </c:pt>
                <c:pt idx="1">
                  <c:v>2.945258810386269E-3</c:v>
                </c:pt>
                <c:pt idx="2">
                  <c:v>3.7453183520599251E-3</c:v>
                </c:pt>
              </c:numCache>
            </c:numRef>
          </c:val>
          <c:extLst>
            <c:ext xmlns:c16="http://schemas.microsoft.com/office/drawing/2014/chart" uri="{C3380CC4-5D6E-409C-BE32-E72D297353CC}">
              <c16:uniqueId val="{00000006-2093-492C-A7B6-51DB0D54995F}"/>
            </c:ext>
          </c:extLst>
        </c:ser>
        <c:ser>
          <c:idx val="7"/>
          <c:order val="7"/>
          <c:tx>
            <c:strRef>
              <c:f>'３、H28子どもの教育環境 (2)'!$I$117</c:f>
              <c:strCache>
                <c:ptCount val="1"/>
                <c:pt idx="0">
                  <c:v>答えたくない        </c:v>
                </c:pt>
              </c:strCache>
            </c:strRef>
          </c:tx>
          <c:spPr>
            <a:solidFill>
              <a:schemeClr val="accent2">
                <a:lumMod val="60000"/>
              </a:schemeClr>
            </a:solidFill>
            <a:ln>
              <a:noFill/>
            </a:ln>
            <a:effectLst/>
          </c:spPr>
          <c:invertIfNegative val="0"/>
          <c:dLbls>
            <c:dLbl>
              <c:idx val="0"/>
              <c:layout>
                <c:manualLayout>
                  <c:x val="1.1258739770884013E-2"/>
                  <c:y val="-6.343683630473548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12-4BB3-BB32-EF1AA0510D26}"/>
                </c:ext>
              </c:extLst>
            </c:dLbl>
            <c:dLbl>
              <c:idx val="1"/>
              <c:layout>
                <c:manualLayout>
                  <c:x val="4.8251741875216013E-3"/>
                  <c:y val="-5.766976862251993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312-4BB3-BB32-EF1AA0510D26}"/>
                </c:ext>
              </c:extLst>
            </c:dLbl>
            <c:dLbl>
              <c:idx val="2"/>
              <c:layout>
                <c:manualLayout>
                  <c:x val="9.6503483750435565E-3"/>
                  <c:y val="-5.190315504012198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312-4BB3-BB32-EF1AA0510D2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(2)'!$A$118:$A$120</c:f>
              <c:strCache>
                <c:ptCount val="3"/>
                <c:pt idx="0">
                  <c:v>10代</c:v>
                </c:pt>
                <c:pt idx="1">
                  <c:v>20～30歳</c:v>
                </c:pt>
                <c:pt idx="2">
                  <c:v>31歳以上</c:v>
                </c:pt>
              </c:strCache>
            </c:strRef>
          </c:cat>
          <c:val>
            <c:numRef>
              <c:f>'３、H28子どもの教育環境 (2)'!$I$118:$I$120</c:f>
              <c:numCache>
                <c:formatCode>0.0%</c:formatCode>
                <c:ptCount val="3"/>
                <c:pt idx="0">
                  <c:v>1.1884550084889643E-2</c:v>
                </c:pt>
                <c:pt idx="1">
                  <c:v>6.4660279630319242E-3</c:v>
                </c:pt>
                <c:pt idx="2">
                  <c:v>4.4262853251617294E-3</c:v>
                </c:pt>
              </c:numCache>
            </c:numRef>
          </c:val>
          <c:extLst>
            <c:ext xmlns:c16="http://schemas.microsoft.com/office/drawing/2014/chart" uri="{C3380CC4-5D6E-409C-BE32-E72D297353CC}">
              <c16:uniqueId val="{00000007-2093-492C-A7B6-51DB0D54995F}"/>
            </c:ext>
          </c:extLst>
        </c:ser>
        <c:ser>
          <c:idx val="8"/>
          <c:order val="8"/>
          <c:tx>
            <c:strRef>
              <c:f>'３、H28子どもの教育環境 (2)'!$J$117</c:f>
              <c:strCache>
                <c:ptCount val="1"/>
                <c:pt idx="0">
                  <c:v>  無回答            </c:v>
                </c:pt>
              </c:strCache>
            </c:strRef>
          </c:tx>
          <c:spPr>
            <a:solidFill>
              <a:schemeClr val="accent3">
                <a:lumMod val="60000"/>
              </a:schemeClr>
            </a:solidFill>
            <a:ln>
              <a:noFill/>
            </a:ln>
            <a:effectLst/>
          </c:spPr>
          <c:invertIfNegative val="0"/>
          <c:dLbls>
            <c:dLbl>
              <c:idx val="0"/>
              <c:layout>
                <c:manualLayout>
                  <c:x val="2.596450292853879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12-4BB3-BB32-EF1AA0510D26}"/>
                </c:ext>
              </c:extLst>
            </c:dLbl>
            <c:dLbl>
              <c:idx val="1"/>
              <c:layout>
                <c:manualLayout>
                  <c:x val="2.8489297485033094E-2"/>
                  <c:y val="1.15341353644310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12-4BB3-BB32-EF1AA0510D26}"/>
                </c:ext>
              </c:extLst>
            </c:dLbl>
            <c:dLbl>
              <c:idx val="2"/>
              <c:layout>
                <c:manualLayout>
                  <c:x val="2.655960774499980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312-4BB3-BB32-EF1AA0510D2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'３、H28子どもの教育環境 (2)'!$A$118:$A$120</c:f>
              <c:strCache>
                <c:ptCount val="3"/>
                <c:pt idx="0">
                  <c:v>10代</c:v>
                </c:pt>
                <c:pt idx="1">
                  <c:v>20～30歳</c:v>
                </c:pt>
                <c:pt idx="2">
                  <c:v>31歳以上</c:v>
                </c:pt>
              </c:strCache>
            </c:strRef>
          </c:cat>
          <c:val>
            <c:numRef>
              <c:f>'３、H28子どもの教育環境 (2)'!$J$118:$J$120</c:f>
              <c:numCache>
                <c:formatCode>0.0%</c:formatCode>
                <c:ptCount val="3"/>
                <c:pt idx="0">
                  <c:v>2.5466893039049237E-2</c:v>
                </c:pt>
                <c:pt idx="1">
                  <c:v>3.1179119130640847E-2</c:v>
                </c:pt>
                <c:pt idx="2">
                  <c:v>2.6813074565883555E-2</c:v>
                </c:pt>
              </c:numCache>
            </c:numRef>
          </c:val>
          <c:extLst>
            <c:ext xmlns:c16="http://schemas.microsoft.com/office/drawing/2014/chart" uri="{C3380CC4-5D6E-409C-BE32-E72D297353CC}">
              <c16:uniqueId val="{00000008-2093-492C-A7B6-51DB0D54995F}"/>
            </c:ext>
          </c:extLst>
        </c:ser>
        <c:dLbls>
          <c:dLblPos val="ctr"/>
          <c:showLegendKey val="0"/>
          <c:showVal val="1"/>
          <c:showCatName val="0"/>
          <c:showSerName val="0"/>
          <c:showPercent val="0"/>
          <c:showBubbleSize val="0"/>
        </c:dLbls>
        <c:gapWidth val="150"/>
        <c:overlap val="100"/>
        <c:axId val="1283670656"/>
        <c:axId val="1283673152"/>
      </c:barChart>
      <c:catAx>
        <c:axId val="12836706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83673152"/>
        <c:crosses val="autoZero"/>
        <c:auto val="1"/>
        <c:lblAlgn val="ctr"/>
        <c:lblOffset val="100"/>
        <c:noMultiLvlLbl val="0"/>
      </c:catAx>
      <c:valAx>
        <c:axId val="128367315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83670656"/>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Entry>
      <c:legendEntry>
        <c:idx val="3"/>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ea"/>
                <a:ea typeface="+mn-ea"/>
                <a:cs typeface="+mn-cs"/>
              </a:defRPr>
            </a:pPr>
            <a:endParaRPr lang="ja-JP"/>
          </a:p>
        </c:txPr>
      </c:legendEntry>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171323318585107E-2"/>
          <c:y val="0.13378598003141462"/>
          <c:w val="0.88396000652474993"/>
          <c:h val="0.48486462603290681"/>
        </c:manualLayout>
      </c:layout>
      <c:barChart>
        <c:barDir val="bar"/>
        <c:grouping val="percentStacked"/>
        <c:varyColors val="0"/>
        <c:ser>
          <c:idx val="0"/>
          <c:order val="0"/>
          <c:tx>
            <c:strRef>
              <c:f>'３、子どもの教育環境'!$B$117</c:f>
              <c:strCache>
                <c:ptCount val="1"/>
                <c:pt idx="0">
                  <c:v>中学校卒業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'３、子どもの教育環境'!$A$118:$A$120</c:f>
              <c:strCache>
                <c:ptCount val="3"/>
                <c:pt idx="0">
                  <c:v>10代</c:v>
                </c:pt>
                <c:pt idx="1">
                  <c:v>20～30歳</c:v>
                </c:pt>
                <c:pt idx="2">
                  <c:v>31歳以上</c:v>
                </c:pt>
              </c:strCache>
            </c:strRef>
          </c:cat>
          <c:val>
            <c:numRef>
              <c:f>'３、子どもの教育環境'!$B$118:$B$120</c:f>
              <c:numCache>
                <c:formatCode>0.0%</c:formatCode>
                <c:ptCount val="3"/>
                <c:pt idx="0">
                  <c:v>0.15948275862068967</c:v>
                </c:pt>
                <c:pt idx="1">
                  <c:v>2.310625200973862E-2</c:v>
                </c:pt>
                <c:pt idx="2">
                  <c:v>4.18824246116357E-3</c:v>
                </c:pt>
              </c:numCache>
            </c:numRef>
          </c:val>
          <c:extLst>
            <c:ext xmlns:c16="http://schemas.microsoft.com/office/drawing/2014/chart" uri="{C3380CC4-5D6E-409C-BE32-E72D297353CC}">
              <c16:uniqueId val="{00000000-9992-45D8-ADC2-C21344EF17C2}"/>
            </c:ext>
          </c:extLst>
        </c:ser>
        <c:ser>
          <c:idx val="1"/>
          <c:order val="1"/>
          <c:tx>
            <c:strRef>
              <c:f>'３、子どもの教育環境'!$C$117</c:f>
              <c:strCache>
                <c:ptCount val="1"/>
                <c:pt idx="0">
                  <c:v>高等学校中途退学    </c:v>
                </c:pt>
              </c:strCache>
            </c:strRef>
          </c:tx>
          <c:spPr>
            <a:solidFill>
              <a:schemeClr val="accent2"/>
            </a:solidFill>
            <a:ln>
              <a:noFill/>
            </a:ln>
            <a:effectLst/>
          </c:spPr>
          <c:invertIfNegative val="0"/>
          <c:dLbls>
            <c:dLbl>
              <c:idx val="1"/>
              <c:layout>
                <c:manualLayout>
                  <c:x val="8.0419569792028658E-3"/>
                  <c:y val="5.286417639549860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96E-4A16-8A84-7556881EFAD5}"/>
                </c:ext>
              </c:extLst>
            </c:dLbl>
            <c:dLbl>
              <c:idx val="2"/>
              <c:layout>
                <c:manualLayout>
                  <c:x val="1.930069675008686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6E-4A16-8A84-7556881EFAD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'３、子どもの教育環境'!$A$118:$A$120</c:f>
              <c:strCache>
                <c:ptCount val="3"/>
                <c:pt idx="0">
                  <c:v>10代</c:v>
                </c:pt>
                <c:pt idx="1">
                  <c:v>20～30歳</c:v>
                </c:pt>
                <c:pt idx="2">
                  <c:v>31歳以上</c:v>
                </c:pt>
              </c:strCache>
            </c:strRef>
          </c:cat>
          <c:val>
            <c:numRef>
              <c:f>'３、子どもの教育環境'!$C$118:$C$120</c:f>
              <c:numCache>
                <c:formatCode>0.0%</c:formatCode>
                <c:ptCount val="3"/>
                <c:pt idx="0">
                  <c:v>0.30064655172413796</c:v>
                </c:pt>
                <c:pt idx="1">
                  <c:v>4.1113510037208874E-2</c:v>
                </c:pt>
                <c:pt idx="2">
                  <c:v>9.7471824550715812E-3</c:v>
                </c:pt>
              </c:numCache>
            </c:numRef>
          </c:val>
          <c:extLst>
            <c:ext xmlns:c16="http://schemas.microsoft.com/office/drawing/2014/chart" uri="{C3380CC4-5D6E-409C-BE32-E72D297353CC}">
              <c16:uniqueId val="{00000001-9992-45D8-ADC2-C21344EF17C2}"/>
            </c:ext>
          </c:extLst>
        </c:ser>
        <c:ser>
          <c:idx val="2"/>
          <c:order val="2"/>
          <c:tx>
            <c:strRef>
              <c:f>'３、子どもの教育環境'!$D$117</c:f>
              <c:strCache>
                <c:ptCount val="1"/>
                <c:pt idx="0">
                  <c:v>高等学校卒業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'３、子どもの教育環境'!$A$118:$A$120</c:f>
              <c:strCache>
                <c:ptCount val="3"/>
                <c:pt idx="0">
                  <c:v>10代</c:v>
                </c:pt>
                <c:pt idx="1">
                  <c:v>20～30歳</c:v>
                </c:pt>
                <c:pt idx="2">
                  <c:v>31歳以上</c:v>
                </c:pt>
              </c:strCache>
            </c:strRef>
          </c:cat>
          <c:val>
            <c:numRef>
              <c:f>'３、子どもの教育環境'!$D$118:$D$120</c:f>
              <c:numCache>
                <c:formatCode>0.0%</c:formatCode>
                <c:ptCount val="3"/>
                <c:pt idx="0">
                  <c:v>0.375</c:v>
                </c:pt>
                <c:pt idx="1">
                  <c:v>0.25761403831136021</c:v>
                </c:pt>
                <c:pt idx="2">
                  <c:v>0.18550106609808104</c:v>
                </c:pt>
              </c:numCache>
            </c:numRef>
          </c:val>
          <c:extLst>
            <c:ext xmlns:c16="http://schemas.microsoft.com/office/drawing/2014/chart" uri="{C3380CC4-5D6E-409C-BE32-E72D297353CC}">
              <c16:uniqueId val="{00000002-9992-45D8-ADC2-C21344EF17C2}"/>
            </c:ext>
          </c:extLst>
        </c:ser>
        <c:ser>
          <c:idx val="3"/>
          <c:order val="3"/>
          <c:tx>
            <c:strRef>
              <c:f>'３、子どもの教育環境'!$E$117</c:f>
              <c:strCache>
                <c:ptCount val="1"/>
                <c:pt idx="0">
                  <c:v>高専、短大、専門学校等卒業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'３、子どもの教育環境'!$A$118:$A$120</c:f>
              <c:strCache>
                <c:ptCount val="3"/>
                <c:pt idx="0">
                  <c:v>10代</c:v>
                </c:pt>
                <c:pt idx="1">
                  <c:v>20～30歳</c:v>
                </c:pt>
                <c:pt idx="2">
                  <c:v>31歳以上</c:v>
                </c:pt>
              </c:strCache>
            </c:strRef>
          </c:cat>
          <c:val>
            <c:numRef>
              <c:f>'３、子どもの教育環境'!$E$118:$E$120</c:f>
              <c:numCache>
                <c:formatCode>0.0%</c:formatCode>
                <c:ptCount val="3"/>
                <c:pt idx="0">
                  <c:v>8.1896551724137928E-2</c:v>
                </c:pt>
                <c:pt idx="1">
                  <c:v>0.39367908493729614</c:v>
                </c:pt>
                <c:pt idx="2">
                  <c:v>0.4455528480048736</c:v>
                </c:pt>
              </c:numCache>
            </c:numRef>
          </c:val>
          <c:extLst>
            <c:ext xmlns:c16="http://schemas.microsoft.com/office/drawing/2014/chart" uri="{C3380CC4-5D6E-409C-BE32-E72D297353CC}">
              <c16:uniqueId val="{00000003-9992-45D8-ADC2-C21344EF17C2}"/>
            </c:ext>
          </c:extLst>
        </c:ser>
        <c:ser>
          <c:idx val="4"/>
          <c:order val="4"/>
          <c:tx>
            <c:strRef>
              <c:f>'３、子どもの教育環境'!$F$117</c:f>
              <c:strCache>
                <c:ptCount val="1"/>
                <c:pt idx="0">
                  <c:v>大学卒業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'３、子どもの教育環境'!$A$118:$A$120</c:f>
              <c:strCache>
                <c:ptCount val="3"/>
                <c:pt idx="0">
                  <c:v>10代</c:v>
                </c:pt>
                <c:pt idx="1">
                  <c:v>20～30歳</c:v>
                </c:pt>
                <c:pt idx="2">
                  <c:v>31歳以上</c:v>
                </c:pt>
              </c:strCache>
            </c:strRef>
          </c:cat>
          <c:val>
            <c:numRef>
              <c:f>'３、子どもの教育環境'!$F$118:$F$120</c:f>
              <c:numCache>
                <c:formatCode>0.0%</c:formatCode>
                <c:ptCount val="3"/>
                <c:pt idx="0">
                  <c:v>5.387931034482759E-3</c:v>
                </c:pt>
                <c:pt idx="1">
                  <c:v>0.22871973907850612</c:v>
                </c:pt>
                <c:pt idx="2">
                  <c:v>0.28449588790740177</c:v>
                </c:pt>
              </c:numCache>
            </c:numRef>
          </c:val>
          <c:extLst>
            <c:ext xmlns:c16="http://schemas.microsoft.com/office/drawing/2014/chart" uri="{C3380CC4-5D6E-409C-BE32-E72D297353CC}">
              <c16:uniqueId val="{00000004-9992-45D8-ADC2-C21344EF17C2}"/>
            </c:ext>
          </c:extLst>
        </c:ser>
        <c:ser>
          <c:idx val="5"/>
          <c:order val="5"/>
          <c:tx>
            <c:strRef>
              <c:f>'３、子どもの教育環境'!$G$117</c:f>
              <c:strCache>
                <c:ptCount val="1"/>
                <c:pt idx="0">
                  <c:v>大学院修了          </c:v>
                </c:pt>
              </c:strCache>
            </c:strRef>
          </c:tx>
          <c:spPr>
            <a:solidFill>
              <a:schemeClr val="accent6"/>
            </a:solidFill>
            <a:ln>
              <a:noFill/>
            </a:ln>
            <a:effectLst/>
          </c:spPr>
          <c:invertIfNegative val="0"/>
          <c:dLbls>
            <c:dLbl>
              <c:idx val="0"/>
              <c:layout>
                <c:manualLayout>
                  <c:x val="-9.6503483750435565E-3"/>
                  <c:y val="5.19045173395744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F50-4837-83C2-C561A574BDE7}"/>
                </c:ext>
              </c:extLst>
            </c:dLbl>
            <c:dLbl>
              <c:idx val="1"/>
              <c:layout>
                <c:manualLayout>
                  <c:x val="-8.0419569792029837E-3"/>
                  <c:y val="2.306872482867949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F50-4837-83C2-C561A574BDE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'３、子どもの教育環境'!$A$118:$A$120</c:f>
              <c:strCache>
                <c:ptCount val="3"/>
                <c:pt idx="0">
                  <c:v>10代</c:v>
                </c:pt>
                <c:pt idx="1">
                  <c:v>20～30歳</c:v>
                </c:pt>
                <c:pt idx="2">
                  <c:v>31歳以上</c:v>
                </c:pt>
              </c:strCache>
            </c:strRef>
          </c:cat>
          <c:val>
            <c:numRef>
              <c:f>'３、子どもの教育環境'!$G$118:$G$120</c:f>
              <c:numCache>
                <c:formatCode>0.0%</c:formatCode>
                <c:ptCount val="3"/>
                <c:pt idx="0">
                  <c:v>0</c:v>
                </c:pt>
                <c:pt idx="1">
                  <c:v>1.1070788736276356E-2</c:v>
                </c:pt>
                <c:pt idx="2">
                  <c:v>2.3378007919585744E-2</c:v>
                </c:pt>
              </c:numCache>
            </c:numRef>
          </c:val>
          <c:extLst>
            <c:ext xmlns:c16="http://schemas.microsoft.com/office/drawing/2014/chart" uri="{C3380CC4-5D6E-409C-BE32-E72D297353CC}">
              <c16:uniqueId val="{00000005-9992-45D8-ADC2-C21344EF17C2}"/>
            </c:ext>
          </c:extLst>
        </c:ser>
        <c:ser>
          <c:idx val="6"/>
          <c:order val="6"/>
          <c:tx>
            <c:strRef>
              <c:f>'３、子どもの教育環境'!$H$117</c:f>
              <c:strCache>
                <c:ptCount val="1"/>
                <c:pt idx="0">
                  <c:v>その他の教育機関卒業</c:v>
                </c:pt>
              </c:strCache>
            </c:strRef>
          </c:tx>
          <c:spPr>
            <a:solidFill>
              <a:schemeClr val="accent1">
                <a:lumMod val="60000"/>
              </a:schemeClr>
            </a:solidFill>
            <a:ln>
              <a:noFill/>
            </a:ln>
            <a:effectLst/>
          </c:spPr>
          <c:invertIfNegative val="0"/>
          <c:dLbls>
            <c:dLbl>
              <c:idx val="0"/>
              <c:layout>
                <c:manualLayout>
                  <c:x val="6.433565583362293E-3"/>
                  <c:y val="-5.76693145227024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F50-4837-83C2-C561A574BDE7}"/>
                </c:ext>
              </c:extLst>
            </c:dLbl>
            <c:dLbl>
              <c:idx val="1"/>
              <c:layout>
                <c:manualLayout>
                  <c:x val="4.8251741875218373E-3"/>
                  <c:y val="-5.19027009403044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F50-4837-83C2-C561A574BDE7}"/>
                </c:ext>
              </c:extLst>
            </c:dLbl>
            <c:dLbl>
              <c:idx val="2"/>
              <c:layout>
                <c:manualLayout>
                  <c:x val="6.433565583362293E-3"/>
                  <c:y val="-6.920481218658598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F50-4837-83C2-C561A574BDE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'３、子どもの教育環境'!$A$118:$A$120</c:f>
              <c:strCache>
                <c:ptCount val="3"/>
                <c:pt idx="0">
                  <c:v>10代</c:v>
                </c:pt>
                <c:pt idx="1">
                  <c:v>20～30歳</c:v>
                </c:pt>
                <c:pt idx="2">
                  <c:v>31歳以上</c:v>
                </c:pt>
              </c:strCache>
            </c:strRef>
          </c:cat>
          <c:val>
            <c:numRef>
              <c:f>'３、子どもの教育環境'!$H$118:$H$120</c:f>
              <c:numCache>
                <c:formatCode>0.0%</c:formatCode>
                <c:ptCount val="3"/>
                <c:pt idx="0">
                  <c:v>5.387931034482759E-3</c:v>
                </c:pt>
                <c:pt idx="1">
                  <c:v>2.3887179016031973E-3</c:v>
                </c:pt>
                <c:pt idx="2">
                  <c:v>3.0459945172098689E-3</c:v>
                </c:pt>
              </c:numCache>
            </c:numRef>
          </c:val>
          <c:extLst>
            <c:ext xmlns:c16="http://schemas.microsoft.com/office/drawing/2014/chart" uri="{C3380CC4-5D6E-409C-BE32-E72D297353CC}">
              <c16:uniqueId val="{00000006-9992-45D8-ADC2-C21344EF17C2}"/>
            </c:ext>
          </c:extLst>
        </c:ser>
        <c:ser>
          <c:idx val="7"/>
          <c:order val="7"/>
          <c:tx>
            <c:strRef>
              <c:f>'３、子どもの教育環境'!$I$117</c:f>
              <c:strCache>
                <c:ptCount val="1"/>
                <c:pt idx="0">
                  <c:v>答えたくない        </c:v>
                </c:pt>
              </c:strCache>
            </c:strRef>
          </c:tx>
          <c:spPr>
            <a:solidFill>
              <a:schemeClr val="accent2">
                <a:lumMod val="60000"/>
              </a:schemeClr>
            </a:solidFill>
            <a:ln>
              <a:noFill/>
            </a:ln>
            <a:effectLst/>
          </c:spPr>
          <c:invertIfNegative val="0"/>
          <c:dLbls>
            <c:dLbl>
              <c:idx val="0"/>
              <c:layout>
                <c:manualLayout>
                  <c:x val="1.2867131166724586E-2"/>
                  <c:y val="5.76715850217899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F50-4837-83C2-C561A574BDE7}"/>
                </c:ext>
              </c:extLst>
            </c:dLbl>
            <c:dLbl>
              <c:idx val="1"/>
              <c:layout>
                <c:manualLayout>
                  <c:x val="8.0419569792027478E-3"/>
                  <c:y val="5.767067682215498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F50-4837-83C2-C561A574BDE7}"/>
                </c:ext>
              </c:extLst>
            </c:dLbl>
            <c:dLbl>
              <c:idx val="2"/>
              <c:layout>
                <c:manualLayout>
                  <c:x val="1.2867131166724468E-2"/>
                  <c:y val="5.19040632397569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F50-4837-83C2-C561A574BDE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'３、子どもの教育環境'!$A$118:$A$120</c:f>
              <c:strCache>
                <c:ptCount val="3"/>
                <c:pt idx="0">
                  <c:v>10代</c:v>
                </c:pt>
                <c:pt idx="1">
                  <c:v>20～30歳</c:v>
                </c:pt>
                <c:pt idx="2">
                  <c:v>31歳以上</c:v>
                </c:pt>
              </c:strCache>
            </c:strRef>
          </c:cat>
          <c:val>
            <c:numRef>
              <c:f>'３、子どもの教育環境'!$I$118:$I$120</c:f>
              <c:numCache>
                <c:formatCode>0.0%</c:formatCode>
                <c:ptCount val="3"/>
                <c:pt idx="0">
                  <c:v>2.0474137931034482E-2</c:v>
                </c:pt>
                <c:pt idx="1">
                  <c:v>8.2227020074417748E-3</c:v>
                </c:pt>
                <c:pt idx="2">
                  <c:v>7.462686567164179E-3</c:v>
                </c:pt>
              </c:numCache>
            </c:numRef>
          </c:val>
          <c:extLst>
            <c:ext xmlns:c16="http://schemas.microsoft.com/office/drawing/2014/chart" uri="{C3380CC4-5D6E-409C-BE32-E72D297353CC}">
              <c16:uniqueId val="{00000007-9992-45D8-ADC2-C21344EF17C2}"/>
            </c:ext>
          </c:extLst>
        </c:ser>
        <c:ser>
          <c:idx val="8"/>
          <c:order val="8"/>
          <c:tx>
            <c:strRef>
              <c:f>'３、子どもの教育環境'!$J$117</c:f>
              <c:strCache>
                <c:ptCount val="1"/>
                <c:pt idx="0">
                  <c:v>  無回答            </c:v>
                </c:pt>
              </c:strCache>
            </c:strRef>
          </c:tx>
          <c:spPr>
            <a:solidFill>
              <a:schemeClr val="accent3">
                <a:lumMod val="60000"/>
              </a:schemeClr>
            </a:solidFill>
            <a:ln>
              <a:noFill/>
            </a:ln>
            <a:effectLst/>
          </c:spPr>
          <c:invertIfNegative val="0"/>
          <c:dLbls>
            <c:dLbl>
              <c:idx val="0"/>
              <c:layout>
                <c:manualLayout>
                  <c:x val="1.7692305354246304E-2"/>
                  <c:y val="-5.766613582398001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50-4837-83C2-C561A574BDE7}"/>
                </c:ext>
              </c:extLst>
            </c:dLbl>
            <c:dLbl>
              <c:idx val="1"/>
              <c:layout>
                <c:manualLayout>
                  <c:x val="1.9300696750086759E-2"/>
                  <c:y val="4.540998174972833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50-4837-83C2-C561A574BDE7}"/>
                </c:ext>
              </c:extLst>
            </c:dLbl>
            <c:dLbl>
              <c:idx val="2"/>
              <c:layout>
                <c:manualLayout>
                  <c:x val="2.8951045125130317E-2"/>
                  <c:y val="-5.766613582398001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50-4837-83C2-C561A574BDE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'３、子どもの教育環境'!$A$118:$A$120</c:f>
              <c:strCache>
                <c:ptCount val="3"/>
                <c:pt idx="0">
                  <c:v>10代</c:v>
                </c:pt>
                <c:pt idx="1">
                  <c:v>20～30歳</c:v>
                </c:pt>
                <c:pt idx="2">
                  <c:v>31歳以上</c:v>
                </c:pt>
              </c:strCache>
            </c:strRef>
          </c:cat>
          <c:val>
            <c:numRef>
              <c:f>'３、子どもの教育環境'!$J$118:$J$120</c:f>
              <c:numCache>
                <c:formatCode>0.0%</c:formatCode>
                <c:ptCount val="3"/>
                <c:pt idx="0">
                  <c:v>5.1724137931034482E-2</c:v>
                </c:pt>
                <c:pt idx="1">
                  <c:v>3.4085166980568696E-2</c:v>
                </c:pt>
                <c:pt idx="2">
                  <c:v>3.6628084069448674E-2</c:v>
                </c:pt>
              </c:numCache>
            </c:numRef>
          </c:val>
          <c:extLst>
            <c:ext xmlns:c16="http://schemas.microsoft.com/office/drawing/2014/chart" uri="{C3380CC4-5D6E-409C-BE32-E72D297353CC}">
              <c16:uniqueId val="{00000008-9992-45D8-ADC2-C21344EF17C2}"/>
            </c:ext>
          </c:extLst>
        </c:ser>
        <c:dLbls>
          <c:dLblPos val="ctr"/>
          <c:showLegendKey val="0"/>
          <c:showVal val="1"/>
          <c:showCatName val="0"/>
          <c:showSerName val="0"/>
          <c:showPercent val="0"/>
          <c:showBubbleSize val="0"/>
        </c:dLbls>
        <c:gapWidth val="150"/>
        <c:overlap val="100"/>
        <c:axId val="1283670656"/>
        <c:axId val="1283673152"/>
      </c:barChart>
      <c:catAx>
        <c:axId val="12836706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83673152"/>
        <c:crosses val="autoZero"/>
        <c:auto val="1"/>
        <c:lblAlgn val="ctr"/>
        <c:lblOffset val="100"/>
        <c:noMultiLvlLbl val="0"/>
      </c:catAx>
      <c:valAx>
        <c:axId val="128367315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83670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'３、子どもの教育環境'!$B$214</c:f>
              <c:strCache>
                <c:ptCount val="1"/>
                <c:pt idx="0">
                  <c:v>ほとんど毎日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'３、子どもの教育環境'!$A$215:$A$218</c:f>
              <c:strCache>
                <c:ptCount val="4"/>
                <c:pt idx="0">
                  <c:v>中央値以上</c:v>
                </c:pt>
                <c:pt idx="1">
                  <c:v>困窮度Ⅲ</c:v>
                </c:pt>
                <c:pt idx="2">
                  <c:v>困窮度Ⅱ</c:v>
                </c:pt>
                <c:pt idx="3">
                  <c:v>困窮度Ⅰ</c:v>
                </c:pt>
              </c:strCache>
            </c:strRef>
          </c:cat>
          <c:val>
            <c:numRef>
              <c:f>'３、子どもの教育環境'!$B$215:$B$218</c:f>
              <c:numCache>
                <c:formatCode>0.0%</c:formatCode>
                <c:ptCount val="4"/>
                <c:pt idx="0">
                  <c:v>3.620883691344131E-2</c:v>
                </c:pt>
                <c:pt idx="1">
                  <c:v>2.714440825190011E-2</c:v>
                </c:pt>
                <c:pt idx="2">
                  <c:v>2.2371364653243849E-2</c:v>
                </c:pt>
                <c:pt idx="3">
                  <c:v>2.3667659715326052E-2</c:v>
                </c:pt>
              </c:numCache>
            </c:numRef>
          </c:val>
          <c:extLst>
            <c:ext xmlns:c16="http://schemas.microsoft.com/office/drawing/2014/chart" uri="{C3380CC4-5D6E-409C-BE32-E72D297353CC}">
              <c16:uniqueId val="{00000000-3F25-4333-9AD5-BD5033019022}"/>
            </c:ext>
          </c:extLst>
        </c:ser>
        <c:ser>
          <c:idx val="1"/>
          <c:order val="1"/>
          <c:tx>
            <c:strRef>
              <c:f>'３、子どもの教育環境'!$C$214</c:f>
              <c:strCache>
                <c:ptCount val="1"/>
                <c:pt idx="0">
                  <c:v>週に４～５回        </c:v>
                </c:pt>
              </c:strCache>
            </c:strRef>
          </c:tx>
          <c:spPr>
            <a:solidFill>
              <a:schemeClr val="accent2"/>
            </a:solidFill>
            <a:ln>
              <a:noFill/>
            </a:ln>
            <a:effectLst/>
          </c:spPr>
          <c:invertIfNegative val="0"/>
          <c:dLbls>
            <c:dLbl>
              <c:idx val="0"/>
              <c:layout>
                <c:manualLayout>
                  <c:x val="0"/>
                  <c:y val="6.415484048587188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F25-4333-9AD5-BD5033019022}"/>
                </c:ext>
              </c:extLst>
            </c:dLbl>
            <c:dLbl>
              <c:idx val="1"/>
              <c:layout>
                <c:manualLayout>
                  <c:x val="-1.7522374830915982E-3"/>
                  <c:y val="5.61354854251379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F25-4333-9AD5-BD5033019022}"/>
                </c:ext>
              </c:extLst>
            </c:dLbl>
            <c:dLbl>
              <c:idx val="2"/>
              <c:layout>
                <c:manualLayout>
                  <c:x val="-1.6061991378844619E-17"/>
                  <c:y val="6.816451801623887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F25-4333-9AD5-BD5033019022}"/>
                </c:ext>
              </c:extLst>
            </c:dLbl>
            <c:dLbl>
              <c:idx val="3"/>
              <c:layout>
                <c:manualLayout>
                  <c:x val="-1.6061991378844619E-17"/>
                  <c:y val="6.415484048587188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F25-4333-9AD5-BD503301902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'３、子どもの教育環境'!$A$215:$A$218</c:f>
              <c:strCache>
                <c:ptCount val="4"/>
                <c:pt idx="0">
                  <c:v>中央値以上</c:v>
                </c:pt>
                <c:pt idx="1">
                  <c:v>困窮度Ⅲ</c:v>
                </c:pt>
                <c:pt idx="2">
                  <c:v>困窮度Ⅱ</c:v>
                </c:pt>
                <c:pt idx="3">
                  <c:v>困窮度Ⅰ</c:v>
                </c:pt>
              </c:strCache>
            </c:strRef>
          </c:cat>
          <c:val>
            <c:numRef>
              <c:f>'３、子どもの教育環境'!$C$215:$C$218</c:f>
              <c:numCache>
                <c:formatCode>0.0%</c:formatCode>
                <c:ptCount val="4"/>
                <c:pt idx="0">
                  <c:v>5.1377403728531581E-3</c:v>
                </c:pt>
                <c:pt idx="1">
                  <c:v>6.0135304434978699E-3</c:v>
                </c:pt>
                <c:pt idx="2">
                  <c:v>4.4742729306487695E-3</c:v>
                </c:pt>
                <c:pt idx="3">
                  <c:v>7.1168487255875539E-3</c:v>
                </c:pt>
              </c:numCache>
            </c:numRef>
          </c:val>
          <c:extLst>
            <c:ext xmlns:c16="http://schemas.microsoft.com/office/drawing/2014/chart" uri="{C3380CC4-5D6E-409C-BE32-E72D297353CC}">
              <c16:uniqueId val="{00000001-3F25-4333-9AD5-BD5033019022}"/>
            </c:ext>
          </c:extLst>
        </c:ser>
        <c:ser>
          <c:idx val="2"/>
          <c:order val="2"/>
          <c:tx>
            <c:strRef>
              <c:f>'３、子どもの教育環境'!$D$214</c:f>
              <c:strCache>
                <c:ptCount val="1"/>
                <c:pt idx="0">
                  <c:v>週に２～３回        </c:v>
                </c:pt>
              </c:strCache>
            </c:strRef>
          </c:tx>
          <c:spPr>
            <a:solidFill>
              <a:schemeClr val="accent3"/>
            </a:solidFill>
            <a:ln>
              <a:noFill/>
            </a:ln>
            <a:effectLst/>
          </c:spPr>
          <c:invertIfNegative val="0"/>
          <c:dLbls>
            <c:dLbl>
              <c:idx val="0"/>
              <c:layout>
                <c:manualLayout>
                  <c:x val="2.8035799729465571E-2"/>
                  <c:y val="-5.61354854251379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F25-4333-9AD5-BD5033019022}"/>
                </c:ext>
              </c:extLst>
            </c:dLbl>
            <c:dLbl>
              <c:idx val="1"/>
              <c:layout>
                <c:manualLayout>
                  <c:x val="3.6796987144923542E-2"/>
                  <c:y val="-5.212580789477090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F25-4333-9AD5-BD5033019022}"/>
                </c:ext>
              </c:extLst>
            </c:dLbl>
            <c:dLbl>
              <c:idx val="2"/>
              <c:layout>
                <c:manualLayout>
                  <c:x val="3.3292512178740366E-2"/>
                  <c:y val="-6.014453151022451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F25-4333-9AD5-BD5033019022}"/>
                </c:ext>
              </c:extLst>
            </c:dLbl>
            <c:dLbl>
              <c:idx val="3"/>
              <c:layout>
                <c:manualLayout>
                  <c:x val="2.1026849797099179E-2"/>
                  <c:y val="-7.217387982396553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F25-4333-9AD5-BD503301902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'３、子どもの教育環境'!$A$215:$A$218</c:f>
              <c:strCache>
                <c:ptCount val="4"/>
                <c:pt idx="0">
                  <c:v>中央値以上</c:v>
                </c:pt>
                <c:pt idx="1">
                  <c:v>困窮度Ⅲ</c:v>
                </c:pt>
                <c:pt idx="2">
                  <c:v>困窮度Ⅱ</c:v>
                </c:pt>
                <c:pt idx="3">
                  <c:v>困窮度Ⅰ</c:v>
                </c:pt>
              </c:strCache>
            </c:strRef>
          </c:cat>
          <c:val>
            <c:numRef>
              <c:f>'３、子どもの教育環境'!$D$215:$D$218</c:f>
              <c:numCache>
                <c:formatCode>0.0%</c:formatCode>
                <c:ptCount val="4"/>
                <c:pt idx="0">
                  <c:v>1.7321524685619219E-2</c:v>
                </c:pt>
                <c:pt idx="1">
                  <c:v>1.5284389877223753E-2</c:v>
                </c:pt>
                <c:pt idx="2">
                  <c:v>1.3422818791946308E-2</c:v>
                </c:pt>
                <c:pt idx="3">
                  <c:v>1.1916583912611719E-2</c:v>
                </c:pt>
              </c:numCache>
            </c:numRef>
          </c:val>
          <c:extLst>
            <c:ext xmlns:c16="http://schemas.microsoft.com/office/drawing/2014/chart" uri="{C3380CC4-5D6E-409C-BE32-E72D297353CC}">
              <c16:uniqueId val="{00000002-3F25-4333-9AD5-BD5033019022}"/>
            </c:ext>
          </c:extLst>
        </c:ser>
        <c:ser>
          <c:idx val="3"/>
          <c:order val="3"/>
          <c:tx>
            <c:strRef>
              <c:f>'３、子どもの教育環境'!$E$214</c:f>
              <c:strCache>
                <c:ptCount val="1"/>
                <c:pt idx="0">
                  <c:v>週に１回程度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'３、子どもの教育環境'!$A$215:$A$218</c:f>
              <c:strCache>
                <c:ptCount val="4"/>
                <c:pt idx="0">
                  <c:v>中央値以上</c:v>
                </c:pt>
                <c:pt idx="1">
                  <c:v>困窮度Ⅲ</c:v>
                </c:pt>
                <c:pt idx="2">
                  <c:v>困窮度Ⅱ</c:v>
                </c:pt>
                <c:pt idx="3">
                  <c:v>困窮度Ⅰ</c:v>
                </c:pt>
              </c:strCache>
            </c:strRef>
          </c:cat>
          <c:val>
            <c:numRef>
              <c:f>'３、子どもの教育環境'!$E$215:$E$218</c:f>
              <c:numCache>
                <c:formatCode>0.0%</c:formatCode>
                <c:ptCount val="4"/>
                <c:pt idx="0">
                  <c:v>3.9829720604785436E-2</c:v>
                </c:pt>
                <c:pt idx="1">
                  <c:v>3.4995406330911215E-2</c:v>
                </c:pt>
                <c:pt idx="2">
                  <c:v>3.4451901565995528E-2</c:v>
                </c:pt>
                <c:pt idx="3">
                  <c:v>2.5322740814299902E-2</c:v>
                </c:pt>
              </c:numCache>
            </c:numRef>
          </c:val>
          <c:extLst>
            <c:ext xmlns:c16="http://schemas.microsoft.com/office/drawing/2014/chart" uri="{C3380CC4-5D6E-409C-BE32-E72D297353CC}">
              <c16:uniqueId val="{00000003-3F25-4333-9AD5-BD5033019022}"/>
            </c:ext>
          </c:extLst>
        </c:ser>
        <c:ser>
          <c:idx val="4"/>
          <c:order val="4"/>
          <c:tx>
            <c:strRef>
              <c:f>'３、子どもの教育環境'!$F$214</c:f>
              <c:strCache>
                <c:ptCount val="1"/>
                <c:pt idx="0">
                  <c:v>月に１～２回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'３、子どもの教育環境'!$A$215:$A$218</c:f>
              <c:strCache>
                <c:ptCount val="4"/>
                <c:pt idx="0">
                  <c:v>中央値以上</c:v>
                </c:pt>
                <c:pt idx="1">
                  <c:v>困窮度Ⅲ</c:v>
                </c:pt>
                <c:pt idx="2">
                  <c:v>困窮度Ⅱ</c:v>
                </c:pt>
                <c:pt idx="3">
                  <c:v>困窮度Ⅰ</c:v>
                </c:pt>
              </c:strCache>
            </c:strRef>
          </c:cat>
          <c:val>
            <c:numRef>
              <c:f>'３、子どもの教育環境'!$F$215:$F$218</c:f>
              <c:numCache>
                <c:formatCode>0.0%</c:formatCode>
                <c:ptCount val="4"/>
                <c:pt idx="0">
                  <c:v>0.23173655624602438</c:v>
                </c:pt>
                <c:pt idx="1">
                  <c:v>0.18892508143322476</c:v>
                </c:pt>
                <c:pt idx="2">
                  <c:v>0.16823266219239374</c:v>
                </c:pt>
                <c:pt idx="3">
                  <c:v>0.15342601787487586</c:v>
                </c:pt>
              </c:numCache>
            </c:numRef>
          </c:val>
          <c:extLst>
            <c:ext xmlns:c16="http://schemas.microsoft.com/office/drawing/2014/chart" uri="{C3380CC4-5D6E-409C-BE32-E72D297353CC}">
              <c16:uniqueId val="{00000004-3F25-4333-9AD5-BD5033019022}"/>
            </c:ext>
          </c:extLst>
        </c:ser>
        <c:ser>
          <c:idx val="5"/>
          <c:order val="5"/>
          <c:tx>
            <c:strRef>
              <c:f>'３、子どもの教育環境'!$G$214</c:f>
              <c:strCache>
                <c:ptCount val="1"/>
                <c:pt idx="0">
                  <c:v>ほとんどない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'３、子どもの教育環境'!$A$215:$A$218</c:f>
              <c:strCache>
                <c:ptCount val="4"/>
                <c:pt idx="0">
                  <c:v>中央値以上</c:v>
                </c:pt>
                <c:pt idx="1">
                  <c:v>困窮度Ⅲ</c:v>
                </c:pt>
                <c:pt idx="2">
                  <c:v>困窮度Ⅱ</c:v>
                </c:pt>
                <c:pt idx="3">
                  <c:v>困窮度Ⅰ</c:v>
                </c:pt>
              </c:strCache>
            </c:strRef>
          </c:cat>
          <c:val>
            <c:numRef>
              <c:f>'３、子どもの教育環境'!$G$215:$G$218</c:f>
              <c:numCache>
                <c:formatCode>0.0%</c:formatCode>
                <c:ptCount val="4"/>
                <c:pt idx="0">
                  <c:v>0.41121495327102803</c:v>
                </c:pt>
                <c:pt idx="1">
                  <c:v>0.41267852668504135</c:v>
                </c:pt>
                <c:pt idx="2">
                  <c:v>0.39239373601789707</c:v>
                </c:pt>
                <c:pt idx="3">
                  <c:v>0.38761999337967562</c:v>
                </c:pt>
              </c:numCache>
            </c:numRef>
          </c:val>
          <c:extLst>
            <c:ext xmlns:c16="http://schemas.microsoft.com/office/drawing/2014/chart" uri="{C3380CC4-5D6E-409C-BE32-E72D297353CC}">
              <c16:uniqueId val="{00000005-3F25-4333-9AD5-BD5033019022}"/>
            </c:ext>
          </c:extLst>
        </c:ser>
        <c:ser>
          <c:idx val="6"/>
          <c:order val="6"/>
          <c:tx>
            <c:strRef>
              <c:f>'３、子どもの教育環境'!$H$214</c:f>
              <c:strCache>
                <c:ptCount val="1"/>
                <c:pt idx="0">
                  <c:v>まったくない        </c:v>
                </c:pt>
              </c:strCache>
            </c:strRef>
          </c:tx>
          <c:spPr>
            <a:solidFill>
              <a:schemeClr val="accent1">
                <a:lumMod val="60000"/>
              </a:schemeClr>
            </a:solidFill>
            <a:ln>
              <a:noFill/>
            </a:ln>
            <a:effectLst/>
          </c:spPr>
          <c:invertIfNegative val="0"/>
          <c:dLbls>
            <c:dLbl>
              <c:idx val="0"/>
              <c:layout>
                <c:manualLayout>
                  <c:x val="0"/>
                  <c:y val="8.068491967085639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F25-4333-9AD5-BD5033019022}"/>
                </c:ext>
              </c:extLst>
            </c:dLbl>
            <c:dLbl>
              <c:idx val="1"/>
              <c:layout>
                <c:manualLayout>
                  <c:x val="1.7752807669435269E-3"/>
                  <c:y val="6.454793573668515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F25-4333-9AD5-BD5033019022}"/>
                </c:ext>
              </c:extLst>
            </c:dLbl>
            <c:dLbl>
              <c:idx val="2"/>
              <c:layout>
                <c:manualLayout>
                  <c:x val="3.550561533887314E-3"/>
                  <c:y val="6.858218172022789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F25-4333-9AD5-BD5033019022}"/>
                </c:ext>
              </c:extLst>
            </c:dLbl>
            <c:dLbl>
              <c:idx val="3"/>
              <c:layout>
                <c:manualLayout>
                  <c:x val="8.8764038347182855E-3"/>
                  <c:y val="7.665067368731368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F25-4333-9AD5-BD503301902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'３、子どもの教育環境'!$A$215:$A$218</c:f>
              <c:strCache>
                <c:ptCount val="4"/>
                <c:pt idx="0">
                  <c:v>中央値以上</c:v>
                </c:pt>
                <c:pt idx="1">
                  <c:v>困窮度Ⅲ</c:v>
                </c:pt>
                <c:pt idx="2">
                  <c:v>困窮度Ⅱ</c:v>
                </c:pt>
                <c:pt idx="3">
                  <c:v>困窮度Ⅰ</c:v>
                </c:pt>
              </c:strCache>
            </c:strRef>
          </c:cat>
          <c:val>
            <c:numRef>
              <c:f>'３、子どもの教育環境'!$H$215:$H$218</c:f>
              <c:numCache>
                <c:formatCode>0.0%</c:formatCode>
                <c:ptCount val="4"/>
                <c:pt idx="0">
                  <c:v>0.25214072515535546</c:v>
                </c:pt>
                <c:pt idx="1">
                  <c:v>0.30894512653470307</c:v>
                </c:pt>
                <c:pt idx="2">
                  <c:v>0.35704697986577183</c:v>
                </c:pt>
                <c:pt idx="3">
                  <c:v>0.38215822575306191</c:v>
                </c:pt>
              </c:numCache>
            </c:numRef>
          </c:val>
          <c:extLst>
            <c:ext xmlns:c16="http://schemas.microsoft.com/office/drawing/2014/chart" uri="{C3380CC4-5D6E-409C-BE32-E72D297353CC}">
              <c16:uniqueId val="{00000006-3F25-4333-9AD5-BD5033019022}"/>
            </c:ext>
          </c:extLst>
        </c:ser>
        <c:ser>
          <c:idx val="7"/>
          <c:order val="7"/>
          <c:tx>
            <c:strRef>
              <c:f>'３、子どもの教育環境'!$I$214</c:f>
              <c:strCache>
                <c:ptCount val="1"/>
                <c:pt idx="0">
                  <c:v>  無回答            </c:v>
                </c:pt>
              </c:strCache>
            </c:strRef>
          </c:tx>
          <c:spPr>
            <a:solidFill>
              <a:schemeClr val="accent2">
                <a:lumMod val="60000"/>
              </a:schemeClr>
            </a:solidFill>
            <a:ln>
              <a:noFill/>
            </a:ln>
            <a:effectLst/>
          </c:spPr>
          <c:invertIfNegative val="0"/>
          <c:dLbls>
            <c:dLbl>
              <c:idx val="0"/>
              <c:layout>
                <c:manualLayout>
                  <c:x val="1.9484190954701764E-2"/>
                  <c:y val="5.616074323635281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F25-4333-9AD5-BD5033019022}"/>
                </c:ext>
              </c:extLst>
            </c:dLbl>
            <c:dLbl>
              <c:idx val="1"/>
              <c:layout>
                <c:manualLayout>
                  <c:x val="1.9311174749678389E-2"/>
                  <c:y val="3.809225226112662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5.2050145449508242E-2"/>
                      <c:h val="7.4620098840129739E-2"/>
                    </c:manualLayout>
                  </c15:layout>
                </c:ext>
                <c:ext xmlns:c16="http://schemas.microsoft.com/office/drawing/2014/chart" uri="{C3380CC4-5D6E-409C-BE32-E72D297353CC}">
                  <c16:uniqueId val="{0000000E-3F25-4333-9AD5-BD5033019022}"/>
                </c:ext>
              </c:extLst>
            </c:dLbl>
            <c:dLbl>
              <c:idx val="2"/>
              <c:layout>
                <c:manualLayout>
                  <c:x val="1.927461231400758E-2"/>
                  <c:y val="3.4082416869439532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5.2050145449508242E-2"/>
                      <c:h val="6.6600743779395746E-2"/>
                    </c:manualLayout>
                  </c15:layout>
                </c:ext>
                <c:ext xmlns:c16="http://schemas.microsoft.com/office/drawing/2014/chart" uri="{C3380CC4-5D6E-409C-BE32-E72D297353CC}">
                  <c16:uniqueId val="{0000000F-3F25-4333-9AD5-BD5033019022}"/>
                </c:ext>
              </c:extLst>
            </c:dLbl>
            <c:dLbl>
              <c:idx val="3"/>
              <c:layout>
                <c:manualLayout>
                  <c:x val="1.7522374830915982E-2"/>
                  <c:y val="5.212612361741109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F25-4333-9AD5-BD503301902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'３、子どもの教育環境'!$A$215:$A$218</c:f>
              <c:strCache>
                <c:ptCount val="4"/>
                <c:pt idx="0">
                  <c:v>中央値以上</c:v>
                </c:pt>
                <c:pt idx="1">
                  <c:v>困窮度Ⅲ</c:v>
                </c:pt>
                <c:pt idx="2">
                  <c:v>困窮度Ⅱ</c:v>
                </c:pt>
                <c:pt idx="3">
                  <c:v>困窮度Ⅰ</c:v>
                </c:pt>
              </c:strCache>
            </c:strRef>
          </c:cat>
          <c:val>
            <c:numRef>
              <c:f>'３、子どもの教育環境'!$I$215:$I$218</c:f>
              <c:numCache>
                <c:formatCode>0.0%</c:formatCode>
                <c:ptCount val="4"/>
                <c:pt idx="0">
                  <c:v>6.4099427508929885E-3</c:v>
                </c:pt>
                <c:pt idx="1">
                  <c:v>6.0135304434978699E-3</c:v>
                </c:pt>
                <c:pt idx="2">
                  <c:v>7.6062639821029079E-3</c:v>
                </c:pt>
                <c:pt idx="3">
                  <c:v>8.771929824561403E-3</c:v>
                </c:pt>
              </c:numCache>
            </c:numRef>
          </c:val>
          <c:extLst>
            <c:ext xmlns:c16="http://schemas.microsoft.com/office/drawing/2014/chart" uri="{C3380CC4-5D6E-409C-BE32-E72D297353CC}">
              <c16:uniqueId val="{00000007-3F25-4333-9AD5-BD5033019022}"/>
            </c:ext>
          </c:extLst>
        </c:ser>
        <c:dLbls>
          <c:dLblPos val="ctr"/>
          <c:showLegendKey val="0"/>
          <c:showVal val="1"/>
          <c:showCatName val="0"/>
          <c:showSerName val="0"/>
          <c:showPercent val="0"/>
          <c:showBubbleSize val="0"/>
        </c:dLbls>
        <c:gapWidth val="150"/>
        <c:overlap val="100"/>
        <c:axId val="1070198352"/>
        <c:axId val="1070190032"/>
      </c:barChart>
      <c:catAx>
        <c:axId val="10701983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070190032"/>
        <c:crosses val="autoZero"/>
        <c:auto val="1"/>
        <c:lblAlgn val="ctr"/>
        <c:lblOffset val="100"/>
        <c:noMultiLvlLbl val="0"/>
      </c:catAx>
      <c:valAx>
        <c:axId val="107019003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070198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'３、子どもの教育環境'!$B$199</c:f>
              <c:strCache>
                <c:ptCount val="1"/>
                <c:pt idx="0">
                  <c:v>ほとんど毎日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'３、子どもの教育環境'!$A$200:$A$203</c:f>
              <c:strCache>
                <c:ptCount val="4"/>
                <c:pt idx="0">
                  <c:v>中央値以上</c:v>
                </c:pt>
                <c:pt idx="1">
                  <c:v>困窮度Ⅲ</c:v>
                </c:pt>
                <c:pt idx="2">
                  <c:v>困窮度Ⅱ</c:v>
                </c:pt>
                <c:pt idx="3">
                  <c:v>困窮度Ⅰ</c:v>
                </c:pt>
              </c:strCache>
            </c:strRef>
          </c:cat>
          <c:val>
            <c:numRef>
              <c:f>'３、子どもの教育環境'!$B$200:$B$203</c:f>
              <c:numCache>
                <c:formatCode>General</c:formatCode>
                <c:ptCount val="4"/>
                <c:pt idx="0">
                  <c:v>4.4000000000000004</c:v>
                </c:pt>
                <c:pt idx="1">
                  <c:v>3</c:v>
                </c:pt>
                <c:pt idx="2">
                  <c:v>2.1</c:v>
                </c:pt>
                <c:pt idx="3">
                  <c:v>3.1</c:v>
                </c:pt>
              </c:numCache>
            </c:numRef>
          </c:val>
          <c:extLst>
            <c:ext xmlns:c16="http://schemas.microsoft.com/office/drawing/2014/chart" uri="{C3380CC4-5D6E-409C-BE32-E72D297353CC}">
              <c16:uniqueId val="{00000000-EB97-4294-A73A-EBC552CE0EA6}"/>
            </c:ext>
          </c:extLst>
        </c:ser>
        <c:ser>
          <c:idx val="1"/>
          <c:order val="1"/>
          <c:tx>
            <c:strRef>
              <c:f>'３、子どもの教育環境'!$C$199</c:f>
              <c:strCache>
                <c:ptCount val="1"/>
                <c:pt idx="0">
                  <c:v>週に４～５回        </c:v>
                </c:pt>
              </c:strCache>
            </c:strRef>
          </c:tx>
          <c:spPr>
            <a:solidFill>
              <a:schemeClr val="accent2"/>
            </a:solidFill>
            <a:ln>
              <a:noFill/>
            </a:ln>
            <a:effectLst/>
          </c:spPr>
          <c:invertIfNegative val="0"/>
          <c:dLbls>
            <c:dLbl>
              <c:idx val="0"/>
              <c:layout>
                <c:manualLayout>
                  <c:x val="0"/>
                  <c:y val="6.79615027519057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B97-4294-A73A-EBC552CE0EA6}"/>
                </c:ext>
              </c:extLst>
            </c:dLbl>
            <c:dLbl>
              <c:idx val="1"/>
              <c:layout>
                <c:manualLayout>
                  <c:x val="3.5044749661831804E-3"/>
                  <c:y val="7.28158958056132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B97-4294-A73A-EBC552CE0EA6}"/>
                </c:ext>
              </c:extLst>
            </c:dLbl>
            <c:dLbl>
              <c:idx val="2"/>
              <c:layout>
                <c:manualLayout>
                  <c:x val="0"/>
                  <c:y val="5.825271664449071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B97-4294-A73A-EBC552CE0EA6}"/>
                </c:ext>
              </c:extLst>
            </c:dLbl>
            <c:dLbl>
              <c:idx val="3"/>
              <c:layout>
                <c:manualLayout>
                  <c:x val="3.5044749661831804E-3"/>
                  <c:y val="6.310710969819827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B97-4294-A73A-EBC552CE0EA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'３、子どもの教育環境'!$A$200:$A$203</c:f>
              <c:strCache>
                <c:ptCount val="4"/>
                <c:pt idx="0">
                  <c:v>中央値以上</c:v>
                </c:pt>
                <c:pt idx="1">
                  <c:v>困窮度Ⅲ</c:v>
                </c:pt>
                <c:pt idx="2">
                  <c:v>困窮度Ⅱ</c:v>
                </c:pt>
                <c:pt idx="3">
                  <c:v>困窮度Ⅰ</c:v>
                </c:pt>
              </c:strCache>
            </c:strRef>
          </c:cat>
          <c:val>
            <c:numRef>
              <c:f>'３、子どもの教育環境'!$C$200:$C$203</c:f>
              <c:numCache>
                <c:formatCode>General</c:formatCode>
                <c:ptCount val="4"/>
                <c:pt idx="0">
                  <c:v>0.9</c:v>
                </c:pt>
                <c:pt idx="1">
                  <c:v>0.8</c:v>
                </c:pt>
                <c:pt idx="2">
                  <c:v>0.7</c:v>
                </c:pt>
                <c:pt idx="3">
                  <c:v>0.6</c:v>
                </c:pt>
              </c:numCache>
            </c:numRef>
          </c:val>
          <c:extLst>
            <c:ext xmlns:c16="http://schemas.microsoft.com/office/drawing/2014/chart" uri="{C3380CC4-5D6E-409C-BE32-E72D297353CC}">
              <c16:uniqueId val="{00000001-EB97-4294-A73A-EBC552CE0EA6}"/>
            </c:ext>
          </c:extLst>
        </c:ser>
        <c:ser>
          <c:idx val="2"/>
          <c:order val="2"/>
          <c:tx>
            <c:strRef>
              <c:f>'３、子どもの教育環境'!$D$199</c:f>
              <c:strCache>
                <c:ptCount val="1"/>
                <c:pt idx="0">
                  <c:v>週に２～３回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'３、子どもの教育環境'!$A$200:$A$203</c:f>
              <c:strCache>
                <c:ptCount val="4"/>
                <c:pt idx="0">
                  <c:v>中央値以上</c:v>
                </c:pt>
                <c:pt idx="1">
                  <c:v>困窮度Ⅲ</c:v>
                </c:pt>
                <c:pt idx="2">
                  <c:v>困窮度Ⅱ</c:v>
                </c:pt>
                <c:pt idx="3">
                  <c:v>困窮度Ⅰ</c:v>
                </c:pt>
              </c:strCache>
            </c:strRef>
          </c:cat>
          <c:val>
            <c:numRef>
              <c:f>'３、子どもの教育環境'!$D$200:$D$203</c:f>
              <c:numCache>
                <c:formatCode>General</c:formatCode>
                <c:ptCount val="4"/>
                <c:pt idx="0">
                  <c:v>1.8</c:v>
                </c:pt>
                <c:pt idx="1">
                  <c:v>1.6</c:v>
                </c:pt>
                <c:pt idx="2">
                  <c:v>1.6</c:v>
                </c:pt>
                <c:pt idx="3">
                  <c:v>1.7</c:v>
                </c:pt>
              </c:numCache>
            </c:numRef>
          </c:val>
          <c:extLst>
            <c:ext xmlns:c16="http://schemas.microsoft.com/office/drawing/2014/chart" uri="{C3380CC4-5D6E-409C-BE32-E72D297353CC}">
              <c16:uniqueId val="{00000002-EB97-4294-A73A-EBC552CE0EA6}"/>
            </c:ext>
          </c:extLst>
        </c:ser>
        <c:ser>
          <c:idx val="3"/>
          <c:order val="3"/>
          <c:tx>
            <c:strRef>
              <c:f>'３、子どもの教育環境'!$E$199</c:f>
              <c:strCache>
                <c:ptCount val="1"/>
                <c:pt idx="0">
                  <c:v>週に１回程度        </c:v>
                </c:pt>
              </c:strCache>
            </c:strRef>
          </c:tx>
          <c:spPr>
            <a:solidFill>
              <a:schemeClr val="accent4"/>
            </a:solidFill>
            <a:ln>
              <a:noFill/>
            </a:ln>
            <a:effectLst/>
          </c:spPr>
          <c:invertIfNegative val="0"/>
          <c:dLbls>
            <c:dLbl>
              <c:idx val="0"/>
              <c:layout>
                <c:manualLayout>
                  <c:x val="1.051342489854958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B97-4294-A73A-EBC552CE0EA6}"/>
                </c:ext>
              </c:extLst>
            </c:dLbl>
            <c:dLbl>
              <c:idx val="1"/>
              <c:layout>
                <c:manualLayout>
                  <c:x val="2.1026849797099179E-2"/>
                  <c:y val="-9.708786107415148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B97-4294-A73A-EBC552CE0EA6}"/>
                </c:ext>
              </c:extLst>
            </c:dLbl>
            <c:dLbl>
              <c:idx val="2"/>
              <c:layout>
                <c:manualLayout>
                  <c:x val="1.051342489854960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EB97-4294-A73A-EBC552CE0EA6}"/>
                </c:ext>
              </c:extLst>
            </c:dLbl>
            <c:dLbl>
              <c:idx val="3"/>
              <c:layout>
                <c:manualLayout>
                  <c:x val="1.0513424898549589E-2"/>
                  <c:y val="4.854393053707552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B97-4294-A73A-EBC552CE0EA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'３、子どもの教育環境'!$A$200:$A$203</c:f>
              <c:strCache>
                <c:ptCount val="4"/>
                <c:pt idx="0">
                  <c:v>中央値以上</c:v>
                </c:pt>
                <c:pt idx="1">
                  <c:v>困窮度Ⅲ</c:v>
                </c:pt>
                <c:pt idx="2">
                  <c:v>困窮度Ⅱ</c:v>
                </c:pt>
                <c:pt idx="3">
                  <c:v>困窮度Ⅰ</c:v>
                </c:pt>
              </c:strCache>
            </c:strRef>
          </c:cat>
          <c:val>
            <c:numRef>
              <c:f>'３、子どもの教育環境'!$E$200:$E$203</c:f>
              <c:numCache>
                <c:formatCode>General</c:formatCode>
                <c:ptCount val="4"/>
                <c:pt idx="0">
                  <c:v>4.4000000000000004</c:v>
                </c:pt>
                <c:pt idx="1">
                  <c:v>3.4</c:v>
                </c:pt>
                <c:pt idx="2">
                  <c:v>3.1</c:v>
                </c:pt>
                <c:pt idx="3">
                  <c:v>3.2</c:v>
                </c:pt>
              </c:numCache>
            </c:numRef>
          </c:val>
          <c:extLst>
            <c:ext xmlns:c16="http://schemas.microsoft.com/office/drawing/2014/chart" uri="{C3380CC4-5D6E-409C-BE32-E72D297353CC}">
              <c16:uniqueId val="{00000003-EB97-4294-A73A-EBC552CE0EA6}"/>
            </c:ext>
          </c:extLst>
        </c:ser>
        <c:ser>
          <c:idx val="4"/>
          <c:order val="4"/>
          <c:tx>
            <c:strRef>
              <c:f>'３、子どもの教育環境'!$F$199</c:f>
              <c:strCache>
                <c:ptCount val="1"/>
                <c:pt idx="0">
                  <c:v>月に１～２回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'３、子どもの教育環境'!$A$200:$A$203</c:f>
              <c:strCache>
                <c:ptCount val="4"/>
                <c:pt idx="0">
                  <c:v>中央値以上</c:v>
                </c:pt>
                <c:pt idx="1">
                  <c:v>困窮度Ⅲ</c:v>
                </c:pt>
                <c:pt idx="2">
                  <c:v>困窮度Ⅱ</c:v>
                </c:pt>
                <c:pt idx="3">
                  <c:v>困窮度Ⅰ</c:v>
                </c:pt>
              </c:strCache>
            </c:strRef>
          </c:cat>
          <c:val>
            <c:numRef>
              <c:f>'３、子どもの教育環境'!$F$200:$F$203</c:f>
              <c:numCache>
                <c:formatCode>General</c:formatCode>
                <c:ptCount val="4"/>
                <c:pt idx="0">
                  <c:v>24.2</c:v>
                </c:pt>
                <c:pt idx="1">
                  <c:v>19.600000000000001</c:v>
                </c:pt>
                <c:pt idx="2">
                  <c:v>18.5</c:v>
                </c:pt>
                <c:pt idx="3">
                  <c:v>16</c:v>
                </c:pt>
              </c:numCache>
            </c:numRef>
          </c:val>
          <c:extLst>
            <c:ext xmlns:c16="http://schemas.microsoft.com/office/drawing/2014/chart" uri="{C3380CC4-5D6E-409C-BE32-E72D297353CC}">
              <c16:uniqueId val="{00000004-EB97-4294-A73A-EBC552CE0EA6}"/>
            </c:ext>
          </c:extLst>
        </c:ser>
        <c:ser>
          <c:idx val="5"/>
          <c:order val="5"/>
          <c:tx>
            <c:strRef>
              <c:f>'３、子どもの教育環境'!$G$199</c:f>
              <c:strCache>
                <c:ptCount val="1"/>
                <c:pt idx="0">
                  <c:v>ほとんどない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'３、子どもの教育環境'!$A$200:$A$203</c:f>
              <c:strCache>
                <c:ptCount val="4"/>
                <c:pt idx="0">
                  <c:v>中央値以上</c:v>
                </c:pt>
                <c:pt idx="1">
                  <c:v>困窮度Ⅲ</c:v>
                </c:pt>
                <c:pt idx="2">
                  <c:v>困窮度Ⅱ</c:v>
                </c:pt>
                <c:pt idx="3">
                  <c:v>困窮度Ⅰ</c:v>
                </c:pt>
              </c:strCache>
            </c:strRef>
          </c:cat>
          <c:val>
            <c:numRef>
              <c:f>'３、子どもの教育環境'!$G$200:$G$203</c:f>
              <c:numCache>
                <c:formatCode>General</c:formatCode>
                <c:ptCount val="4"/>
                <c:pt idx="0">
                  <c:v>40.4</c:v>
                </c:pt>
                <c:pt idx="1">
                  <c:v>41.7</c:v>
                </c:pt>
                <c:pt idx="2">
                  <c:v>41.6</c:v>
                </c:pt>
                <c:pt idx="3">
                  <c:v>38.700000000000003</c:v>
                </c:pt>
              </c:numCache>
            </c:numRef>
          </c:val>
          <c:extLst>
            <c:ext xmlns:c16="http://schemas.microsoft.com/office/drawing/2014/chart" uri="{C3380CC4-5D6E-409C-BE32-E72D297353CC}">
              <c16:uniqueId val="{00000005-EB97-4294-A73A-EBC552CE0EA6}"/>
            </c:ext>
          </c:extLst>
        </c:ser>
        <c:ser>
          <c:idx val="6"/>
          <c:order val="6"/>
          <c:tx>
            <c:strRef>
              <c:f>'３、子どもの教育環境'!$H$199</c:f>
              <c:strCache>
                <c:ptCount val="1"/>
                <c:pt idx="0">
                  <c:v>まったくない        </c:v>
                </c:pt>
              </c:strCache>
            </c:strRef>
          </c:tx>
          <c:spPr>
            <a:solidFill>
              <a:schemeClr val="accent1">
                <a:lumMod val="60000"/>
              </a:schemeClr>
            </a:solidFill>
            <a:ln>
              <a:noFill/>
            </a:ln>
            <a:effectLst/>
          </c:spPr>
          <c:invertIfNegative val="0"/>
          <c:dLbls>
            <c:dLbl>
              <c:idx val="0"/>
              <c:layout>
                <c:manualLayout>
                  <c:x val="-1.7522374830915982E-3"/>
                  <c:y val="9.7087861074151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B97-4294-A73A-EBC552CE0EA6}"/>
                </c:ext>
              </c:extLst>
            </c:dLbl>
            <c:dLbl>
              <c:idx val="1"/>
              <c:layout>
                <c:manualLayout>
                  <c:x val="-3.5044749661831964E-3"/>
                  <c:y val="5.339870582645663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B97-4294-A73A-EBC552CE0EA6}"/>
                </c:ext>
              </c:extLst>
            </c:dLbl>
            <c:dLbl>
              <c:idx val="2"/>
              <c:layout>
                <c:manualLayout>
                  <c:x val="-1.7522374830915982E-3"/>
                  <c:y val="5.825271664449071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B97-4294-A73A-EBC552CE0EA6}"/>
                </c:ext>
              </c:extLst>
            </c:dLbl>
            <c:dLbl>
              <c:idx val="3"/>
              <c:layout>
                <c:manualLayout>
                  <c:x val="0"/>
                  <c:y val="6.79615027519057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B97-4294-A73A-EBC552CE0EA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'３、子どもの教育環境'!$A$200:$A$203</c:f>
              <c:strCache>
                <c:ptCount val="4"/>
                <c:pt idx="0">
                  <c:v>中央値以上</c:v>
                </c:pt>
                <c:pt idx="1">
                  <c:v>困窮度Ⅲ</c:v>
                </c:pt>
                <c:pt idx="2">
                  <c:v>困窮度Ⅱ</c:v>
                </c:pt>
                <c:pt idx="3">
                  <c:v>困窮度Ⅰ</c:v>
                </c:pt>
              </c:strCache>
            </c:strRef>
          </c:cat>
          <c:val>
            <c:numRef>
              <c:f>'３、子どもの教育環境'!$H$200:$H$203</c:f>
              <c:numCache>
                <c:formatCode>General</c:formatCode>
                <c:ptCount val="4"/>
                <c:pt idx="0">
                  <c:v>22.5</c:v>
                </c:pt>
                <c:pt idx="1">
                  <c:v>28.7</c:v>
                </c:pt>
                <c:pt idx="2">
                  <c:v>30.8</c:v>
                </c:pt>
                <c:pt idx="3">
                  <c:v>35.6</c:v>
                </c:pt>
              </c:numCache>
            </c:numRef>
          </c:val>
          <c:extLst>
            <c:ext xmlns:c16="http://schemas.microsoft.com/office/drawing/2014/chart" uri="{C3380CC4-5D6E-409C-BE32-E72D297353CC}">
              <c16:uniqueId val="{00000006-EB97-4294-A73A-EBC552CE0EA6}"/>
            </c:ext>
          </c:extLst>
        </c:ser>
        <c:ser>
          <c:idx val="7"/>
          <c:order val="7"/>
          <c:tx>
            <c:strRef>
              <c:f>'３、子どもの教育環境'!$I$199</c:f>
              <c:strCache>
                <c:ptCount val="1"/>
                <c:pt idx="0">
                  <c:v>  無回答            </c:v>
                </c:pt>
              </c:strCache>
            </c:strRef>
          </c:tx>
          <c:spPr>
            <a:solidFill>
              <a:schemeClr val="accent2">
                <a:lumMod val="60000"/>
              </a:schemeClr>
            </a:solidFill>
            <a:ln>
              <a:noFill/>
            </a:ln>
            <a:effectLst/>
          </c:spPr>
          <c:invertIfNegative val="0"/>
          <c:dLbls>
            <c:dLbl>
              <c:idx val="0"/>
              <c:layout>
                <c:manualLayout>
                  <c:x val="1.4017899864732657E-2"/>
                  <c:y val="9.7087861074151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B97-4294-A73A-EBC552CE0EA6}"/>
                </c:ext>
              </c:extLst>
            </c:dLbl>
            <c:dLbl>
              <c:idx val="1"/>
              <c:layout>
                <c:manualLayout>
                  <c:x val="1.2265662381641059E-2"/>
                  <c:y val="7.767028885932084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B97-4294-A73A-EBC552CE0EA6}"/>
                </c:ext>
              </c:extLst>
            </c:dLbl>
            <c:dLbl>
              <c:idx val="2"/>
              <c:layout>
                <c:manualLayout>
                  <c:x val="-1.2849593103075695E-16"/>
                  <c:y val="7.2815704687776525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4.2316535216662093E-2"/>
                      <c:h val="0.11461221999803528"/>
                    </c:manualLayout>
                  </c15:layout>
                </c:ext>
                <c:ext xmlns:c16="http://schemas.microsoft.com/office/drawing/2014/chart" uri="{C3380CC4-5D6E-409C-BE32-E72D297353CC}">
                  <c16:uniqueId val="{0000000F-EB97-4294-A73A-EBC552CE0EA6}"/>
                </c:ext>
              </c:extLst>
            </c:dLbl>
            <c:dLbl>
              <c:idx val="3"/>
              <c:layout>
                <c:manualLayout>
                  <c:x val="-5.256712449274923E-3"/>
                  <c:y val="6.796188498757933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B97-4294-A73A-EBC552CE0EA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'３、子どもの教育環境'!$A$200:$A$203</c:f>
              <c:strCache>
                <c:ptCount val="4"/>
                <c:pt idx="0">
                  <c:v>中央値以上</c:v>
                </c:pt>
                <c:pt idx="1">
                  <c:v>困窮度Ⅲ</c:v>
                </c:pt>
                <c:pt idx="2">
                  <c:v>困窮度Ⅱ</c:v>
                </c:pt>
                <c:pt idx="3">
                  <c:v>困窮度Ⅰ</c:v>
                </c:pt>
              </c:strCache>
            </c:strRef>
          </c:cat>
          <c:val>
            <c:numRef>
              <c:f>'３、子どもの教育環境'!$I$200:$I$203</c:f>
              <c:numCache>
                <c:formatCode>General</c:formatCode>
                <c:ptCount val="4"/>
                <c:pt idx="0">
                  <c:v>1.5</c:v>
                </c:pt>
                <c:pt idx="1">
                  <c:v>1.3</c:v>
                </c:pt>
                <c:pt idx="2">
                  <c:v>1.7</c:v>
                </c:pt>
                <c:pt idx="3">
                  <c:v>1.1000000000000001</c:v>
                </c:pt>
              </c:numCache>
            </c:numRef>
          </c:val>
          <c:extLst>
            <c:ext xmlns:c16="http://schemas.microsoft.com/office/drawing/2014/chart" uri="{C3380CC4-5D6E-409C-BE32-E72D297353CC}">
              <c16:uniqueId val="{00000007-EB97-4294-A73A-EBC552CE0EA6}"/>
            </c:ext>
          </c:extLst>
        </c:ser>
        <c:dLbls>
          <c:dLblPos val="ctr"/>
          <c:showLegendKey val="0"/>
          <c:showVal val="1"/>
          <c:showCatName val="0"/>
          <c:showSerName val="0"/>
          <c:showPercent val="0"/>
          <c:showBubbleSize val="0"/>
        </c:dLbls>
        <c:gapWidth val="150"/>
        <c:overlap val="100"/>
        <c:axId val="923895712"/>
        <c:axId val="923906944"/>
      </c:barChart>
      <c:catAx>
        <c:axId val="92389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923906944"/>
        <c:crosses val="autoZero"/>
        <c:auto val="1"/>
        <c:lblAlgn val="ctr"/>
        <c:lblOffset val="100"/>
        <c:noMultiLvlLbl val="0"/>
      </c:catAx>
      <c:valAx>
        <c:axId val="92390694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923895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kumimoji="1" lang="ja-JP" altLang="ja-JP" sz="1200" b="0" i="0" baseline="0" dirty="0">
                <a:effectLst/>
              </a:rPr>
              <a:t>おうちの大人の人に宿題（勉強）をみてもらうか</a:t>
            </a:r>
            <a:r>
              <a:rPr kumimoji="1" lang="en-US" altLang="ja-JP" sz="1200" b="0" i="0" baseline="0" dirty="0">
                <a:effectLst/>
              </a:rPr>
              <a:t>×</a:t>
            </a:r>
            <a:r>
              <a:rPr kumimoji="1" lang="ja-JP" altLang="ja-JP" sz="1200" b="0" i="0" baseline="0" dirty="0">
                <a:effectLst/>
              </a:rPr>
              <a:t>学習理解度</a:t>
            </a:r>
            <a:endParaRPr lang="ja-JP" altLang="ja-JP" sz="12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1148667008204609"/>
          <c:y val="0.22432621477326486"/>
          <c:w val="0.83741118993878483"/>
          <c:h val="0.63548489558694332"/>
        </c:manualLayout>
      </c:layout>
      <c:barChart>
        <c:barDir val="bar"/>
        <c:grouping val="percentStacked"/>
        <c:varyColors val="0"/>
        <c:ser>
          <c:idx val="0"/>
          <c:order val="0"/>
          <c:tx>
            <c:strRef>
              <c:f>'３、子どもの教育環境'!$V$166</c:f>
              <c:strCache>
                <c:ptCount val="1"/>
                <c:pt idx="0">
                  <c:v>よくわかる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'３、子どもの教育環境'!$W$165:$AD$165</c:f>
              <c:strCache>
                <c:ptCount val="8"/>
                <c:pt idx="0">
                  <c:v>ほとんど毎日        </c:v>
                </c:pt>
                <c:pt idx="1">
                  <c:v>週に４～５回        </c:v>
                </c:pt>
                <c:pt idx="2">
                  <c:v>週に２～３回        </c:v>
                </c:pt>
                <c:pt idx="3">
                  <c:v>週に１回程度        </c:v>
                </c:pt>
                <c:pt idx="4">
                  <c:v>月に１～２回        </c:v>
                </c:pt>
                <c:pt idx="5">
                  <c:v>ほとんどない        </c:v>
                </c:pt>
                <c:pt idx="6">
                  <c:v>まったくない        </c:v>
                </c:pt>
                <c:pt idx="7">
                  <c:v>  無回答            </c:v>
                </c:pt>
              </c:strCache>
            </c:strRef>
          </c:cat>
          <c:val>
            <c:numRef>
              <c:f>'３、子どもの教育環境'!$W$166:$AD$166</c:f>
              <c:numCache>
                <c:formatCode>0.0%</c:formatCode>
                <c:ptCount val="8"/>
                <c:pt idx="0">
                  <c:v>0.39428571428571429</c:v>
                </c:pt>
                <c:pt idx="1">
                  <c:v>0.33846153846153848</c:v>
                </c:pt>
                <c:pt idx="2">
                  <c:v>0.30092592592592593</c:v>
                </c:pt>
                <c:pt idx="3">
                  <c:v>0.28499999999999998</c:v>
                </c:pt>
                <c:pt idx="4">
                  <c:v>0.2864864864864865</c:v>
                </c:pt>
                <c:pt idx="5">
                  <c:v>0.31987577639751552</c:v>
                </c:pt>
                <c:pt idx="6">
                  <c:v>0.3065134099616858</c:v>
                </c:pt>
                <c:pt idx="7">
                  <c:v>0.27868852459016391</c:v>
                </c:pt>
              </c:numCache>
            </c:numRef>
          </c:val>
          <c:extLst>
            <c:ext xmlns:c16="http://schemas.microsoft.com/office/drawing/2014/chart" uri="{C3380CC4-5D6E-409C-BE32-E72D297353CC}">
              <c16:uniqueId val="{00000000-677B-4C67-B522-997F41F06943}"/>
            </c:ext>
          </c:extLst>
        </c:ser>
        <c:ser>
          <c:idx val="1"/>
          <c:order val="1"/>
          <c:tx>
            <c:strRef>
              <c:f>'３、子どもの教育環境'!$V$167</c:f>
              <c:strCache>
                <c:ptCount val="1"/>
                <c:pt idx="0">
                  <c:v>だいたいわかる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'３、子どもの教育環境'!$W$165:$AD$165</c:f>
              <c:strCache>
                <c:ptCount val="8"/>
                <c:pt idx="0">
                  <c:v>ほとんど毎日        </c:v>
                </c:pt>
                <c:pt idx="1">
                  <c:v>週に４～５回        </c:v>
                </c:pt>
                <c:pt idx="2">
                  <c:v>週に２～３回        </c:v>
                </c:pt>
                <c:pt idx="3">
                  <c:v>週に１回程度        </c:v>
                </c:pt>
                <c:pt idx="4">
                  <c:v>月に１～２回        </c:v>
                </c:pt>
                <c:pt idx="5">
                  <c:v>ほとんどない        </c:v>
                </c:pt>
                <c:pt idx="6">
                  <c:v>まったくない        </c:v>
                </c:pt>
                <c:pt idx="7">
                  <c:v>  無回答            </c:v>
                </c:pt>
              </c:strCache>
            </c:strRef>
          </c:cat>
          <c:val>
            <c:numRef>
              <c:f>'３、子どもの教育環境'!$W$167:$AD$167</c:f>
              <c:numCache>
                <c:formatCode>0.0%</c:formatCode>
                <c:ptCount val="8"/>
                <c:pt idx="0">
                  <c:v>0.49428571428571427</c:v>
                </c:pt>
                <c:pt idx="1">
                  <c:v>0.55384615384615388</c:v>
                </c:pt>
                <c:pt idx="2">
                  <c:v>0.56018518518518523</c:v>
                </c:pt>
                <c:pt idx="3">
                  <c:v>0.63</c:v>
                </c:pt>
                <c:pt idx="4">
                  <c:v>0.61081081081081079</c:v>
                </c:pt>
                <c:pt idx="5">
                  <c:v>0.56055900621118016</c:v>
                </c:pt>
                <c:pt idx="6">
                  <c:v>0.47509578544061304</c:v>
                </c:pt>
                <c:pt idx="7">
                  <c:v>0.49180327868852458</c:v>
                </c:pt>
              </c:numCache>
            </c:numRef>
          </c:val>
          <c:extLst>
            <c:ext xmlns:c16="http://schemas.microsoft.com/office/drawing/2014/chart" uri="{C3380CC4-5D6E-409C-BE32-E72D297353CC}">
              <c16:uniqueId val="{00000001-677B-4C67-B522-997F41F06943}"/>
            </c:ext>
          </c:extLst>
        </c:ser>
        <c:ser>
          <c:idx val="2"/>
          <c:order val="2"/>
          <c:tx>
            <c:strRef>
              <c:f>'３、子どもの教育環境'!$V$168</c:f>
              <c:strCache>
                <c:ptCount val="1"/>
                <c:pt idx="0">
                  <c:v>あまりわからない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'３、子どもの教育環境'!$W$165:$AD$165</c:f>
              <c:strCache>
                <c:ptCount val="8"/>
                <c:pt idx="0">
                  <c:v>ほとんど毎日        </c:v>
                </c:pt>
                <c:pt idx="1">
                  <c:v>週に４～５回        </c:v>
                </c:pt>
                <c:pt idx="2">
                  <c:v>週に２～３回        </c:v>
                </c:pt>
                <c:pt idx="3">
                  <c:v>週に１回程度        </c:v>
                </c:pt>
                <c:pt idx="4">
                  <c:v>月に１～２回        </c:v>
                </c:pt>
                <c:pt idx="5">
                  <c:v>ほとんどない        </c:v>
                </c:pt>
                <c:pt idx="6">
                  <c:v>まったくない        </c:v>
                </c:pt>
                <c:pt idx="7">
                  <c:v>  無回答            </c:v>
                </c:pt>
              </c:strCache>
            </c:strRef>
          </c:cat>
          <c:val>
            <c:numRef>
              <c:f>'３、子どもの教育環境'!$W$168:$AD$168</c:f>
              <c:numCache>
                <c:formatCode>0.0%</c:formatCode>
                <c:ptCount val="8"/>
                <c:pt idx="0">
                  <c:v>7.7142857142857138E-2</c:v>
                </c:pt>
                <c:pt idx="1">
                  <c:v>0.1</c:v>
                </c:pt>
                <c:pt idx="2">
                  <c:v>0.10648148148148148</c:v>
                </c:pt>
                <c:pt idx="3">
                  <c:v>5.5E-2</c:v>
                </c:pt>
                <c:pt idx="4">
                  <c:v>5.4054054054054057E-2</c:v>
                </c:pt>
                <c:pt idx="5">
                  <c:v>9.1614906832298143E-2</c:v>
                </c:pt>
                <c:pt idx="6">
                  <c:v>0.13984674329501914</c:v>
                </c:pt>
                <c:pt idx="7">
                  <c:v>0.11475409836065574</c:v>
                </c:pt>
              </c:numCache>
            </c:numRef>
          </c:val>
          <c:extLst>
            <c:ext xmlns:c16="http://schemas.microsoft.com/office/drawing/2014/chart" uri="{C3380CC4-5D6E-409C-BE32-E72D297353CC}">
              <c16:uniqueId val="{00000002-677B-4C67-B522-997F41F06943}"/>
            </c:ext>
          </c:extLst>
        </c:ser>
        <c:ser>
          <c:idx val="3"/>
          <c:order val="3"/>
          <c:tx>
            <c:strRef>
              <c:f>'３、子どもの教育環境'!$V$169</c:f>
              <c:strCache>
                <c:ptCount val="1"/>
                <c:pt idx="0">
                  <c:v>ほとんどわからない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'３、子どもの教育環境'!$W$165:$AD$165</c:f>
              <c:strCache>
                <c:ptCount val="8"/>
                <c:pt idx="0">
                  <c:v>ほとんど毎日        </c:v>
                </c:pt>
                <c:pt idx="1">
                  <c:v>週に４～５回        </c:v>
                </c:pt>
                <c:pt idx="2">
                  <c:v>週に２～３回        </c:v>
                </c:pt>
                <c:pt idx="3">
                  <c:v>週に１回程度        </c:v>
                </c:pt>
                <c:pt idx="4">
                  <c:v>月に１～２回        </c:v>
                </c:pt>
                <c:pt idx="5">
                  <c:v>ほとんどない        </c:v>
                </c:pt>
                <c:pt idx="6">
                  <c:v>まったくない        </c:v>
                </c:pt>
                <c:pt idx="7">
                  <c:v>  無回答            </c:v>
                </c:pt>
              </c:strCache>
            </c:strRef>
          </c:cat>
          <c:val>
            <c:numRef>
              <c:f>'３、子どもの教育環境'!$W$169:$AD$169</c:f>
              <c:numCache>
                <c:formatCode>0.0%</c:formatCode>
                <c:ptCount val="8"/>
                <c:pt idx="0">
                  <c:v>0.02</c:v>
                </c:pt>
                <c:pt idx="1">
                  <c:v>7.6923076923076927E-3</c:v>
                </c:pt>
                <c:pt idx="2">
                  <c:v>1.3888888888888888E-2</c:v>
                </c:pt>
                <c:pt idx="3">
                  <c:v>0.02</c:v>
                </c:pt>
                <c:pt idx="4">
                  <c:v>3.783783783783784E-2</c:v>
                </c:pt>
                <c:pt idx="5">
                  <c:v>1.2422360248447204E-2</c:v>
                </c:pt>
                <c:pt idx="6">
                  <c:v>2.681992337164751E-2</c:v>
                </c:pt>
                <c:pt idx="7">
                  <c:v>3.2786885245901641E-2</c:v>
                </c:pt>
              </c:numCache>
            </c:numRef>
          </c:val>
          <c:extLst>
            <c:ext xmlns:c16="http://schemas.microsoft.com/office/drawing/2014/chart" uri="{C3380CC4-5D6E-409C-BE32-E72D297353CC}">
              <c16:uniqueId val="{00000003-677B-4C67-B522-997F41F06943}"/>
            </c:ext>
          </c:extLst>
        </c:ser>
        <c:ser>
          <c:idx val="4"/>
          <c:order val="4"/>
          <c:tx>
            <c:strRef>
              <c:f>'３、子どもの教育環境'!$V$170</c:f>
              <c:strCache>
                <c:ptCount val="1"/>
                <c:pt idx="0">
                  <c:v>わからない          </c:v>
                </c:pt>
              </c:strCache>
            </c:strRef>
          </c:tx>
          <c:spPr>
            <a:solidFill>
              <a:schemeClr val="accent5"/>
            </a:solidFill>
            <a:ln>
              <a:noFill/>
            </a:ln>
            <a:effectLst/>
          </c:spPr>
          <c:invertIfNegative val="0"/>
          <c:dLbls>
            <c:dLbl>
              <c:idx val="0"/>
              <c:layout>
                <c:manualLayout>
                  <c:x val="0"/>
                  <c:y val="4.291410421031290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F94-4638-BE4F-B4283BE9B474}"/>
                </c:ext>
              </c:extLst>
            </c:dLbl>
            <c:dLbl>
              <c:idx val="1"/>
              <c:delete val="1"/>
              <c:extLst>
                <c:ext xmlns:c15="http://schemas.microsoft.com/office/drawing/2012/chart" uri="{CE6537A1-D6FC-4f65-9D91-7224C49458BB}"/>
                <c:ext xmlns:c16="http://schemas.microsoft.com/office/drawing/2014/chart" uri="{C3380CC4-5D6E-409C-BE32-E72D297353CC}">
                  <c16:uniqueId val="{0000000B-0F94-4638-BE4F-B4283BE9B474}"/>
                </c:ext>
              </c:extLst>
            </c:dLbl>
            <c:dLbl>
              <c:idx val="2"/>
              <c:layout>
                <c:manualLayout>
                  <c:x val="1.4554564431738699E-2"/>
                  <c:y val="-4.291072514698925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F94-4638-BE4F-B4283BE9B474}"/>
                </c:ext>
              </c:extLst>
            </c:dLbl>
            <c:dLbl>
              <c:idx val="3"/>
              <c:layout>
                <c:manualLayout>
                  <c:x val="0"/>
                  <c:y val="-3.43312833682502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F94-4638-BE4F-B4283BE9B474}"/>
                </c:ext>
              </c:extLst>
            </c:dLbl>
            <c:dLbl>
              <c:idx val="4"/>
              <c:layout>
                <c:manualLayout>
                  <c:x val="1.4591383248194797E-3"/>
                  <c:y val="-4.291410421031282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F94-4638-BE4F-B4283BE9B474}"/>
                </c:ext>
              </c:extLst>
            </c:dLbl>
            <c:dLbl>
              <c:idx val="5"/>
              <c:layout>
                <c:manualLayout>
                  <c:x val="-1.0700224105441684E-16"/>
                  <c:y val="-3.43312833682502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F94-4638-BE4F-B4283BE9B47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'３、子どもの教育環境'!$W$165:$AD$165</c:f>
              <c:strCache>
                <c:ptCount val="8"/>
                <c:pt idx="0">
                  <c:v>ほとんど毎日        </c:v>
                </c:pt>
                <c:pt idx="1">
                  <c:v>週に４～５回        </c:v>
                </c:pt>
                <c:pt idx="2">
                  <c:v>週に２～３回        </c:v>
                </c:pt>
                <c:pt idx="3">
                  <c:v>週に１回程度        </c:v>
                </c:pt>
                <c:pt idx="4">
                  <c:v>月に１～２回        </c:v>
                </c:pt>
                <c:pt idx="5">
                  <c:v>ほとんどない        </c:v>
                </c:pt>
                <c:pt idx="6">
                  <c:v>まったくない        </c:v>
                </c:pt>
                <c:pt idx="7">
                  <c:v>  無回答            </c:v>
                </c:pt>
              </c:strCache>
            </c:strRef>
          </c:cat>
          <c:val>
            <c:numRef>
              <c:f>'３、子どもの教育環境'!$W$170:$AD$170</c:f>
              <c:numCache>
                <c:formatCode>0.0%</c:formatCode>
                <c:ptCount val="8"/>
                <c:pt idx="0">
                  <c:v>1.1428571428571429E-2</c:v>
                </c:pt>
                <c:pt idx="1">
                  <c:v>0</c:v>
                </c:pt>
                <c:pt idx="2">
                  <c:v>1.8518518518518517E-2</c:v>
                </c:pt>
                <c:pt idx="3">
                  <c:v>5.0000000000000001E-3</c:v>
                </c:pt>
                <c:pt idx="4">
                  <c:v>5.4054054054054057E-3</c:v>
                </c:pt>
                <c:pt idx="5">
                  <c:v>1.0869565217391304E-2</c:v>
                </c:pt>
                <c:pt idx="6">
                  <c:v>3.6398467432950193E-2</c:v>
                </c:pt>
                <c:pt idx="7">
                  <c:v>3.2786885245901641E-2</c:v>
                </c:pt>
              </c:numCache>
            </c:numRef>
          </c:val>
          <c:extLst>
            <c:ext xmlns:c16="http://schemas.microsoft.com/office/drawing/2014/chart" uri="{C3380CC4-5D6E-409C-BE32-E72D297353CC}">
              <c16:uniqueId val="{00000004-677B-4C67-B522-997F41F06943}"/>
            </c:ext>
          </c:extLst>
        </c:ser>
        <c:ser>
          <c:idx val="5"/>
          <c:order val="5"/>
          <c:tx>
            <c:strRef>
              <c:f>'３、子どもの教育環境'!$V$171</c:f>
              <c:strCache>
                <c:ptCount val="1"/>
                <c:pt idx="0">
                  <c:v>  無回答            </c:v>
                </c:pt>
              </c:strCache>
            </c:strRef>
          </c:tx>
          <c:spPr>
            <a:solidFill>
              <a:schemeClr val="accent6"/>
            </a:solidFill>
            <a:ln>
              <a:noFill/>
            </a:ln>
            <a:effectLst/>
          </c:spPr>
          <c:invertIfNegative val="0"/>
          <c:dLbls>
            <c:dLbl>
              <c:idx val="0"/>
              <c:layout>
                <c:manualLayout>
                  <c:x val="2.1864966876905416E-2"/>
                  <c:y val="4.29174832736365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F94-4638-BE4F-B4283BE9B474}"/>
                </c:ext>
              </c:extLst>
            </c:dLbl>
            <c:dLbl>
              <c:idx val="1"/>
              <c:delete val="1"/>
              <c:extLst>
                <c:ext xmlns:c15="http://schemas.microsoft.com/office/drawing/2012/chart" uri="{CE6537A1-D6FC-4f65-9D91-7224C49458BB}"/>
                <c:ext xmlns:c16="http://schemas.microsoft.com/office/drawing/2014/chart" uri="{C3380CC4-5D6E-409C-BE32-E72D297353CC}">
                  <c16:uniqueId val="{00000005-0F94-4638-BE4F-B4283BE9B474}"/>
                </c:ext>
              </c:extLst>
            </c:dLbl>
            <c:dLbl>
              <c:idx val="2"/>
              <c:delete val="1"/>
              <c:extLst>
                <c:ext xmlns:c15="http://schemas.microsoft.com/office/drawing/2012/chart" uri="{CE6537A1-D6FC-4f65-9D91-7224C49458BB}"/>
                <c:ext xmlns:c16="http://schemas.microsoft.com/office/drawing/2014/chart" uri="{C3380CC4-5D6E-409C-BE32-E72D297353CC}">
                  <c16:uniqueId val="{00000004-0F94-4638-BE4F-B4283BE9B474}"/>
                </c:ext>
              </c:extLst>
            </c:dLbl>
            <c:dLbl>
              <c:idx val="3"/>
              <c:layout>
                <c:manualLayout>
                  <c:x val="1.1673106598556695E-2"/>
                  <c:y val="4.291410421031368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F94-4638-BE4F-B4283BE9B474}"/>
                </c:ext>
              </c:extLst>
            </c:dLbl>
            <c:dLbl>
              <c:idx val="4"/>
              <c:layout>
                <c:manualLayout>
                  <c:x val="1.4591383248195868E-2"/>
                  <c:y val="7.867494885918416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F94-4638-BE4F-B4283BE9B474}"/>
                </c:ext>
              </c:extLst>
            </c:dLbl>
            <c:dLbl>
              <c:idx val="5"/>
              <c:layout>
                <c:manualLayout>
                  <c:x val="1.4591383248195868E-2"/>
                  <c:y val="7.867494885918416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94-4638-BE4F-B4283BE9B474}"/>
                </c:ext>
              </c:extLst>
            </c:dLbl>
            <c:dLbl>
              <c:idx val="6"/>
              <c:layout>
                <c:manualLayout>
                  <c:x val="1.750965989783493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94-4638-BE4F-B4283BE9B47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'３、子どもの教育環境'!$W$165:$AD$165</c:f>
              <c:strCache>
                <c:ptCount val="8"/>
                <c:pt idx="0">
                  <c:v>ほとんど毎日        </c:v>
                </c:pt>
                <c:pt idx="1">
                  <c:v>週に４～５回        </c:v>
                </c:pt>
                <c:pt idx="2">
                  <c:v>週に２～３回        </c:v>
                </c:pt>
                <c:pt idx="3">
                  <c:v>週に１回程度        </c:v>
                </c:pt>
                <c:pt idx="4">
                  <c:v>月に１～２回        </c:v>
                </c:pt>
                <c:pt idx="5">
                  <c:v>ほとんどない        </c:v>
                </c:pt>
                <c:pt idx="6">
                  <c:v>まったくない        </c:v>
                </c:pt>
                <c:pt idx="7">
                  <c:v>  無回答            </c:v>
                </c:pt>
              </c:strCache>
            </c:strRef>
          </c:cat>
          <c:val>
            <c:numRef>
              <c:f>'３、子どもの教育環境'!$W$171:$AD$171</c:f>
              <c:numCache>
                <c:formatCode>0.0%</c:formatCode>
                <c:ptCount val="8"/>
                <c:pt idx="0">
                  <c:v>2.8571428571428571E-3</c:v>
                </c:pt>
                <c:pt idx="1">
                  <c:v>0</c:v>
                </c:pt>
                <c:pt idx="2">
                  <c:v>0</c:v>
                </c:pt>
                <c:pt idx="3">
                  <c:v>5.0000000000000001E-3</c:v>
                </c:pt>
                <c:pt idx="4">
                  <c:v>5.4054054054054057E-3</c:v>
                </c:pt>
                <c:pt idx="5">
                  <c:v>4.658385093167702E-3</c:v>
                </c:pt>
                <c:pt idx="6">
                  <c:v>1.532567049808429E-2</c:v>
                </c:pt>
                <c:pt idx="7">
                  <c:v>4.9180327868852458E-2</c:v>
                </c:pt>
              </c:numCache>
            </c:numRef>
          </c:val>
          <c:extLst>
            <c:ext xmlns:c16="http://schemas.microsoft.com/office/drawing/2014/chart" uri="{C3380CC4-5D6E-409C-BE32-E72D297353CC}">
              <c16:uniqueId val="{00000005-677B-4C67-B522-997F41F06943}"/>
            </c:ext>
          </c:extLst>
        </c:ser>
        <c:dLbls>
          <c:dLblPos val="ctr"/>
          <c:showLegendKey val="0"/>
          <c:showVal val="1"/>
          <c:showCatName val="0"/>
          <c:showSerName val="0"/>
          <c:showPercent val="0"/>
          <c:showBubbleSize val="0"/>
        </c:dLbls>
        <c:gapWidth val="150"/>
        <c:overlap val="100"/>
        <c:axId val="1997901968"/>
        <c:axId val="1997912784"/>
      </c:barChart>
      <c:catAx>
        <c:axId val="19979019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1997912784"/>
        <c:crosses val="autoZero"/>
        <c:auto val="1"/>
        <c:lblAlgn val="ctr"/>
        <c:lblOffset val="100"/>
        <c:noMultiLvlLbl val="0"/>
      </c:catAx>
      <c:valAx>
        <c:axId val="199791278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97901968"/>
        <c:crosses val="autoZero"/>
        <c:crossBetween val="between"/>
      </c:valAx>
      <c:spPr>
        <a:noFill/>
        <a:ln>
          <a:noFill/>
        </a:ln>
        <a:effectLst/>
      </c:spPr>
    </c:plotArea>
    <c:legend>
      <c:legendPos val="b"/>
      <c:layout>
        <c:manualLayout>
          <c:xMode val="edge"/>
          <c:yMode val="edge"/>
          <c:x val="0"/>
          <c:y val="0.89593228357099408"/>
          <c:w val="0.99920737600242759"/>
          <c:h val="7.831925390281813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'１、家計・収入・就業'!$B$34</c:f>
              <c:strCache>
                <c:ptCount val="1"/>
                <c:pt idx="0">
                  <c:v>現在利用している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'１、家計・収入・就業'!$A$35:$A$38</c:f>
              <c:strCache>
                <c:ptCount val="4"/>
                <c:pt idx="0">
                  <c:v>中央値以上</c:v>
                </c:pt>
                <c:pt idx="1">
                  <c:v>困窮度Ⅲ</c:v>
                </c:pt>
                <c:pt idx="2">
                  <c:v>困窮度Ⅱ</c:v>
                </c:pt>
                <c:pt idx="3">
                  <c:v>困窮度Ⅰ</c:v>
                </c:pt>
              </c:strCache>
            </c:strRef>
          </c:cat>
          <c:val>
            <c:numRef>
              <c:f>'１、家計・収入・就業'!$B$35:$B$38</c:f>
              <c:numCache>
                <c:formatCode>0.0</c:formatCode>
                <c:ptCount val="4"/>
                <c:pt idx="0">
                  <c:v>12.1</c:v>
                </c:pt>
                <c:pt idx="1">
                  <c:v>39.1</c:v>
                </c:pt>
                <c:pt idx="2">
                  <c:v>74.7</c:v>
                </c:pt>
                <c:pt idx="3">
                  <c:v>79.8</c:v>
                </c:pt>
              </c:numCache>
            </c:numRef>
          </c:val>
          <c:extLst>
            <c:ext xmlns:c16="http://schemas.microsoft.com/office/drawing/2014/chart" uri="{C3380CC4-5D6E-409C-BE32-E72D297353CC}">
              <c16:uniqueId val="{00000000-008E-4AEB-997F-CCDB6FE0817F}"/>
            </c:ext>
          </c:extLst>
        </c:ser>
        <c:ser>
          <c:idx val="1"/>
          <c:order val="1"/>
          <c:tx>
            <c:strRef>
              <c:f>'１、家計・収入・就業'!$C$34</c:f>
              <c:strCache>
                <c:ptCount val="1"/>
                <c:pt idx="0">
                  <c:v>現在利用していないが、以前利用したことがある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'１、家計・収入・就業'!$A$35:$A$38</c:f>
              <c:strCache>
                <c:ptCount val="4"/>
                <c:pt idx="0">
                  <c:v>中央値以上</c:v>
                </c:pt>
                <c:pt idx="1">
                  <c:v>困窮度Ⅲ</c:v>
                </c:pt>
                <c:pt idx="2">
                  <c:v>困窮度Ⅱ</c:v>
                </c:pt>
                <c:pt idx="3">
                  <c:v>困窮度Ⅰ</c:v>
                </c:pt>
              </c:strCache>
            </c:strRef>
          </c:cat>
          <c:val>
            <c:numRef>
              <c:f>'１、家計・収入・就業'!$C$35:$C$38</c:f>
              <c:numCache>
                <c:formatCode>0.0</c:formatCode>
                <c:ptCount val="4"/>
                <c:pt idx="0">
                  <c:v>11.8</c:v>
                </c:pt>
                <c:pt idx="1">
                  <c:v>16</c:v>
                </c:pt>
                <c:pt idx="2">
                  <c:v>6.7</c:v>
                </c:pt>
                <c:pt idx="3">
                  <c:v>3.3</c:v>
                </c:pt>
              </c:numCache>
            </c:numRef>
          </c:val>
          <c:extLst>
            <c:ext xmlns:c16="http://schemas.microsoft.com/office/drawing/2014/chart" uri="{C3380CC4-5D6E-409C-BE32-E72D297353CC}">
              <c16:uniqueId val="{00000001-008E-4AEB-997F-CCDB6FE0817F}"/>
            </c:ext>
          </c:extLst>
        </c:ser>
        <c:ser>
          <c:idx val="2"/>
          <c:order val="2"/>
          <c:tx>
            <c:strRef>
              <c:f>'１、家計・収入・就業'!$D$34</c:f>
              <c:strCache>
                <c:ptCount val="1"/>
                <c:pt idx="0">
                  <c:v>利用したことがない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'１、家計・収入・就業'!$A$35:$A$38</c:f>
              <c:strCache>
                <c:ptCount val="4"/>
                <c:pt idx="0">
                  <c:v>中央値以上</c:v>
                </c:pt>
                <c:pt idx="1">
                  <c:v>困窮度Ⅲ</c:v>
                </c:pt>
                <c:pt idx="2">
                  <c:v>困窮度Ⅱ</c:v>
                </c:pt>
                <c:pt idx="3">
                  <c:v>困窮度Ⅰ</c:v>
                </c:pt>
              </c:strCache>
            </c:strRef>
          </c:cat>
          <c:val>
            <c:numRef>
              <c:f>'１、家計・収入・就業'!$D$35:$D$38</c:f>
              <c:numCache>
                <c:formatCode>0.0</c:formatCode>
                <c:ptCount val="4"/>
                <c:pt idx="0">
                  <c:v>69.8</c:v>
                </c:pt>
                <c:pt idx="1">
                  <c:v>38</c:v>
                </c:pt>
                <c:pt idx="2">
                  <c:v>13.1</c:v>
                </c:pt>
                <c:pt idx="3">
                  <c:v>11.3</c:v>
                </c:pt>
              </c:numCache>
            </c:numRef>
          </c:val>
          <c:extLst>
            <c:ext xmlns:c16="http://schemas.microsoft.com/office/drawing/2014/chart" uri="{C3380CC4-5D6E-409C-BE32-E72D297353CC}">
              <c16:uniqueId val="{00000002-008E-4AEB-997F-CCDB6FE0817F}"/>
            </c:ext>
          </c:extLst>
        </c:ser>
        <c:ser>
          <c:idx val="3"/>
          <c:order val="3"/>
          <c:tx>
            <c:strRef>
              <c:f>'１、家計・収入・就業'!$E$34</c:f>
              <c:strCache>
                <c:ptCount val="1"/>
                <c:pt idx="0">
                  <c:v>  無回答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'１、家計・収入・就業'!$A$35:$A$38</c:f>
              <c:strCache>
                <c:ptCount val="4"/>
                <c:pt idx="0">
                  <c:v>中央値以上</c:v>
                </c:pt>
                <c:pt idx="1">
                  <c:v>困窮度Ⅲ</c:v>
                </c:pt>
                <c:pt idx="2">
                  <c:v>困窮度Ⅱ</c:v>
                </c:pt>
                <c:pt idx="3">
                  <c:v>困窮度Ⅰ</c:v>
                </c:pt>
              </c:strCache>
            </c:strRef>
          </c:cat>
          <c:val>
            <c:numRef>
              <c:f>'１、家計・収入・就業'!$E$35:$E$38</c:f>
              <c:numCache>
                <c:formatCode>0.0</c:formatCode>
                <c:ptCount val="4"/>
                <c:pt idx="0">
                  <c:v>6.2</c:v>
                </c:pt>
                <c:pt idx="1">
                  <c:v>6.9</c:v>
                </c:pt>
                <c:pt idx="2">
                  <c:v>5.5</c:v>
                </c:pt>
                <c:pt idx="3">
                  <c:v>5.6</c:v>
                </c:pt>
              </c:numCache>
            </c:numRef>
          </c:val>
          <c:extLst>
            <c:ext xmlns:c16="http://schemas.microsoft.com/office/drawing/2014/chart" uri="{C3380CC4-5D6E-409C-BE32-E72D297353CC}">
              <c16:uniqueId val="{00000003-008E-4AEB-997F-CCDB6FE0817F}"/>
            </c:ext>
          </c:extLst>
        </c:ser>
        <c:dLbls>
          <c:dLblPos val="ctr"/>
          <c:showLegendKey val="0"/>
          <c:showVal val="1"/>
          <c:showCatName val="0"/>
          <c:showSerName val="0"/>
          <c:showPercent val="0"/>
          <c:showBubbleSize val="0"/>
        </c:dLbls>
        <c:gapWidth val="150"/>
        <c:overlap val="100"/>
        <c:axId val="2106074703"/>
        <c:axId val="2106067631"/>
      </c:barChart>
      <c:catAx>
        <c:axId val="210607470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2106067631"/>
        <c:crosses val="autoZero"/>
        <c:auto val="1"/>
        <c:lblAlgn val="ctr"/>
        <c:lblOffset val="100"/>
        <c:noMultiLvlLbl val="0"/>
      </c:catAx>
      <c:valAx>
        <c:axId val="2106067631"/>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106074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435724720543128"/>
          <c:y val="3.8316801280998326E-2"/>
          <c:w val="0.64973527003351172"/>
          <c:h val="0.90573134124151078"/>
        </c:manualLayout>
      </c:layout>
      <c:barChart>
        <c:barDir val="bar"/>
        <c:grouping val="clustered"/>
        <c:varyColors val="0"/>
        <c:ser>
          <c:idx val="0"/>
          <c:order val="0"/>
          <c:tx>
            <c:strRef>
              <c:f>'４、子どものつながり'!$A$18</c:f>
              <c:strCache>
                <c:ptCount val="1"/>
                <c:pt idx="0">
                  <c:v>中央値以上</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'４、子どものつながり'!$B$17:$J$17</c:f>
              <c:strCache>
                <c:ptCount val="9"/>
                <c:pt idx="0">
                  <c:v>おうちの大人の人    </c:v>
                </c:pt>
                <c:pt idx="1">
                  <c:v>きょうだい          </c:v>
                </c:pt>
                <c:pt idx="2">
                  <c:v>おうちの人以外の大人</c:v>
                </c:pt>
                <c:pt idx="3">
                  <c:v>学校のともだち      </c:v>
                </c:pt>
                <c:pt idx="4">
                  <c:v>クラブ活動・部活動の仲間                </c:v>
                </c:pt>
                <c:pt idx="5">
                  <c:v>学校以外のともだち  </c:v>
                </c:pt>
                <c:pt idx="6">
                  <c:v>ひとりでいる        </c:v>
                </c:pt>
                <c:pt idx="7">
                  <c:v>その他の人          </c:v>
                </c:pt>
                <c:pt idx="8">
                  <c:v>  無回答            </c:v>
                </c:pt>
              </c:strCache>
            </c:strRef>
          </c:cat>
          <c:val>
            <c:numRef>
              <c:f>'４、子どものつながり'!$B$18:$J$18</c:f>
              <c:numCache>
                <c:formatCode>0.0</c:formatCode>
                <c:ptCount val="9"/>
                <c:pt idx="0">
                  <c:v>68.400000000000006</c:v>
                </c:pt>
                <c:pt idx="1">
                  <c:v>50.6</c:v>
                </c:pt>
                <c:pt idx="2">
                  <c:v>26.1</c:v>
                </c:pt>
                <c:pt idx="3">
                  <c:v>53.6</c:v>
                </c:pt>
                <c:pt idx="4">
                  <c:v>32.4</c:v>
                </c:pt>
                <c:pt idx="5">
                  <c:v>11.3</c:v>
                </c:pt>
                <c:pt idx="6">
                  <c:v>25</c:v>
                </c:pt>
                <c:pt idx="7">
                  <c:v>2.2999999999999998</c:v>
                </c:pt>
                <c:pt idx="8">
                  <c:v>0.9</c:v>
                </c:pt>
              </c:numCache>
            </c:numRef>
          </c:val>
          <c:extLst>
            <c:ext xmlns:c16="http://schemas.microsoft.com/office/drawing/2014/chart" uri="{C3380CC4-5D6E-409C-BE32-E72D297353CC}">
              <c16:uniqueId val="{00000000-2AB5-4479-9F17-86310D9F53E2}"/>
            </c:ext>
          </c:extLst>
        </c:ser>
        <c:ser>
          <c:idx val="1"/>
          <c:order val="1"/>
          <c:tx>
            <c:strRef>
              <c:f>'４、子どものつながり'!$A$19</c:f>
              <c:strCache>
                <c:ptCount val="1"/>
                <c:pt idx="0">
                  <c:v>困窮度Ⅲ</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'４、子どものつながり'!$B$17:$J$17</c:f>
              <c:strCache>
                <c:ptCount val="9"/>
                <c:pt idx="0">
                  <c:v>おうちの大人の人    </c:v>
                </c:pt>
                <c:pt idx="1">
                  <c:v>きょうだい          </c:v>
                </c:pt>
                <c:pt idx="2">
                  <c:v>おうちの人以外の大人</c:v>
                </c:pt>
                <c:pt idx="3">
                  <c:v>学校のともだち      </c:v>
                </c:pt>
                <c:pt idx="4">
                  <c:v>クラブ活動・部活動の仲間                </c:v>
                </c:pt>
                <c:pt idx="5">
                  <c:v>学校以外のともだち  </c:v>
                </c:pt>
                <c:pt idx="6">
                  <c:v>ひとりでいる        </c:v>
                </c:pt>
                <c:pt idx="7">
                  <c:v>その他の人          </c:v>
                </c:pt>
                <c:pt idx="8">
                  <c:v>  無回答            </c:v>
                </c:pt>
              </c:strCache>
            </c:strRef>
          </c:cat>
          <c:val>
            <c:numRef>
              <c:f>'４、子どものつながり'!$B$19:$J$19</c:f>
              <c:numCache>
                <c:formatCode>0.0</c:formatCode>
                <c:ptCount val="9"/>
                <c:pt idx="0">
                  <c:v>69.8</c:v>
                </c:pt>
                <c:pt idx="1">
                  <c:v>53.2</c:v>
                </c:pt>
                <c:pt idx="2">
                  <c:v>19.8</c:v>
                </c:pt>
                <c:pt idx="3">
                  <c:v>55.4</c:v>
                </c:pt>
                <c:pt idx="4">
                  <c:v>31.1</c:v>
                </c:pt>
                <c:pt idx="5">
                  <c:v>9.3000000000000007</c:v>
                </c:pt>
                <c:pt idx="6">
                  <c:v>23.7</c:v>
                </c:pt>
                <c:pt idx="7">
                  <c:v>2.2000000000000002</c:v>
                </c:pt>
                <c:pt idx="8">
                  <c:v>0.6</c:v>
                </c:pt>
              </c:numCache>
            </c:numRef>
          </c:val>
          <c:extLst>
            <c:ext xmlns:c16="http://schemas.microsoft.com/office/drawing/2014/chart" uri="{C3380CC4-5D6E-409C-BE32-E72D297353CC}">
              <c16:uniqueId val="{00000001-2AB5-4479-9F17-86310D9F53E2}"/>
            </c:ext>
          </c:extLst>
        </c:ser>
        <c:ser>
          <c:idx val="2"/>
          <c:order val="2"/>
          <c:tx>
            <c:strRef>
              <c:f>'４、子どものつながり'!$A$20</c:f>
              <c:strCache>
                <c:ptCount val="1"/>
                <c:pt idx="0">
                  <c:v>困窮度Ⅱ</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'４、子どものつながり'!$B$17:$J$17</c:f>
              <c:strCache>
                <c:ptCount val="9"/>
                <c:pt idx="0">
                  <c:v>おうちの大人の人    </c:v>
                </c:pt>
                <c:pt idx="1">
                  <c:v>きょうだい          </c:v>
                </c:pt>
                <c:pt idx="2">
                  <c:v>おうちの人以外の大人</c:v>
                </c:pt>
                <c:pt idx="3">
                  <c:v>学校のともだち      </c:v>
                </c:pt>
                <c:pt idx="4">
                  <c:v>クラブ活動・部活動の仲間                </c:v>
                </c:pt>
                <c:pt idx="5">
                  <c:v>学校以外のともだち  </c:v>
                </c:pt>
                <c:pt idx="6">
                  <c:v>ひとりでいる        </c:v>
                </c:pt>
                <c:pt idx="7">
                  <c:v>その他の人          </c:v>
                </c:pt>
                <c:pt idx="8">
                  <c:v>  無回答            </c:v>
                </c:pt>
              </c:strCache>
            </c:strRef>
          </c:cat>
          <c:val>
            <c:numRef>
              <c:f>'４、子どものつながり'!$B$20:$J$20</c:f>
              <c:numCache>
                <c:formatCode>0.0</c:formatCode>
                <c:ptCount val="9"/>
                <c:pt idx="0">
                  <c:v>66</c:v>
                </c:pt>
                <c:pt idx="1">
                  <c:v>47.2</c:v>
                </c:pt>
                <c:pt idx="2">
                  <c:v>18.600000000000001</c:v>
                </c:pt>
                <c:pt idx="3">
                  <c:v>54</c:v>
                </c:pt>
                <c:pt idx="4">
                  <c:v>32</c:v>
                </c:pt>
                <c:pt idx="5">
                  <c:v>8.1</c:v>
                </c:pt>
                <c:pt idx="6">
                  <c:v>24.2</c:v>
                </c:pt>
                <c:pt idx="7">
                  <c:v>2.4</c:v>
                </c:pt>
                <c:pt idx="8">
                  <c:v>0.8</c:v>
                </c:pt>
              </c:numCache>
            </c:numRef>
          </c:val>
          <c:extLst>
            <c:ext xmlns:c16="http://schemas.microsoft.com/office/drawing/2014/chart" uri="{C3380CC4-5D6E-409C-BE32-E72D297353CC}">
              <c16:uniqueId val="{00000002-2AB5-4479-9F17-86310D9F53E2}"/>
            </c:ext>
          </c:extLst>
        </c:ser>
        <c:ser>
          <c:idx val="3"/>
          <c:order val="3"/>
          <c:tx>
            <c:strRef>
              <c:f>'４、子どものつながり'!$A$21</c:f>
              <c:strCache>
                <c:ptCount val="1"/>
                <c:pt idx="0">
                  <c:v>困窮度Ⅰ</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'４、子どものつながり'!$B$17:$J$17</c:f>
              <c:strCache>
                <c:ptCount val="9"/>
                <c:pt idx="0">
                  <c:v>おうちの大人の人    </c:v>
                </c:pt>
                <c:pt idx="1">
                  <c:v>きょうだい          </c:v>
                </c:pt>
                <c:pt idx="2">
                  <c:v>おうちの人以外の大人</c:v>
                </c:pt>
                <c:pt idx="3">
                  <c:v>学校のともだち      </c:v>
                </c:pt>
                <c:pt idx="4">
                  <c:v>クラブ活動・部活動の仲間                </c:v>
                </c:pt>
                <c:pt idx="5">
                  <c:v>学校以外のともだち  </c:v>
                </c:pt>
                <c:pt idx="6">
                  <c:v>ひとりでいる        </c:v>
                </c:pt>
                <c:pt idx="7">
                  <c:v>その他の人          </c:v>
                </c:pt>
                <c:pt idx="8">
                  <c:v>  無回答            </c:v>
                </c:pt>
              </c:strCache>
            </c:strRef>
          </c:cat>
          <c:val>
            <c:numRef>
              <c:f>'４、子どものつながり'!$B$21:$J$21</c:f>
              <c:numCache>
                <c:formatCode>0.0</c:formatCode>
                <c:ptCount val="9"/>
                <c:pt idx="0">
                  <c:v>65.3</c:v>
                </c:pt>
                <c:pt idx="1">
                  <c:v>48.7</c:v>
                </c:pt>
                <c:pt idx="2">
                  <c:v>16.2</c:v>
                </c:pt>
                <c:pt idx="3">
                  <c:v>53.7</c:v>
                </c:pt>
                <c:pt idx="4">
                  <c:v>30.5</c:v>
                </c:pt>
                <c:pt idx="5">
                  <c:v>7.7</c:v>
                </c:pt>
                <c:pt idx="6">
                  <c:v>25.8</c:v>
                </c:pt>
                <c:pt idx="7">
                  <c:v>2.8</c:v>
                </c:pt>
                <c:pt idx="8">
                  <c:v>0.9</c:v>
                </c:pt>
              </c:numCache>
            </c:numRef>
          </c:val>
          <c:extLst>
            <c:ext xmlns:c16="http://schemas.microsoft.com/office/drawing/2014/chart" uri="{C3380CC4-5D6E-409C-BE32-E72D297353CC}">
              <c16:uniqueId val="{00000003-2AB5-4479-9F17-86310D9F53E2}"/>
            </c:ext>
          </c:extLst>
        </c:ser>
        <c:dLbls>
          <c:dLblPos val="outEnd"/>
          <c:showLegendKey val="0"/>
          <c:showVal val="1"/>
          <c:showCatName val="0"/>
          <c:showSerName val="0"/>
          <c:showPercent val="0"/>
          <c:showBubbleSize val="0"/>
        </c:dLbls>
        <c:gapWidth val="182"/>
        <c:axId val="898018720"/>
        <c:axId val="898019968"/>
      </c:barChart>
      <c:catAx>
        <c:axId val="898018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98019968"/>
        <c:crosses val="autoZero"/>
        <c:auto val="1"/>
        <c:lblAlgn val="ctr"/>
        <c:lblOffset val="100"/>
        <c:noMultiLvlLbl val="0"/>
      </c:catAx>
      <c:valAx>
        <c:axId val="898019968"/>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898018720"/>
        <c:crosses val="autoZero"/>
        <c:crossBetween val="between"/>
      </c:valAx>
      <c:spPr>
        <a:noFill/>
        <a:ln>
          <a:noFill/>
        </a:ln>
        <a:effectLst/>
      </c:spPr>
    </c:plotArea>
    <c:legend>
      <c:legendPos val="b"/>
      <c:layout>
        <c:manualLayout>
          <c:xMode val="edge"/>
          <c:yMode val="edge"/>
          <c:x val="0.26586332261827478"/>
          <c:y val="0.94900327129538131"/>
          <c:w val="0.45260256232880314"/>
          <c:h val="2.787279443121559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22372504288405"/>
          <c:y val="3.8962986630666677E-2"/>
          <c:w val="0.71855236040336012"/>
          <c:h val="0.904141567977926"/>
        </c:manualLayout>
      </c:layout>
      <c:barChart>
        <c:barDir val="bar"/>
        <c:grouping val="clustered"/>
        <c:varyColors val="0"/>
        <c:ser>
          <c:idx val="0"/>
          <c:order val="0"/>
          <c:tx>
            <c:strRef>
              <c:f>'４、H28子どものつながり'!$A$18</c:f>
              <c:strCache>
                <c:ptCount val="1"/>
                <c:pt idx="0">
                  <c:v>中央値以上</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'４、H28子どものつながり'!$B$17:$J$17</c:f>
              <c:strCache>
                <c:ptCount val="9"/>
                <c:pt idx="0">
                  <c:v>おうちの大人の人    </c:v>
                </c:pt>
                <c:pt idx="1">
                  <c:v>きょうだい          </c:v>
                </c:pt>
                <c:pt idx="2">
                  <c:v>おうちの人以外の大人</c:v>
                </c:pt>
                <c:pt idx="3">
                  <c:v>学校のともだち      </c:v>
                </c:pt>
                <c:pt idx="4">
                  <c:v>クラブ活動の仲間                </c:v>
                </c:pt>
                <c:pt idx="5">
                  <c:v>学校以外のともだち  </c:v>
                </c:pt>
                <c:pt idx="6">
                  <c:v>ひとりでいる        </c:v>
                </c:pt>
                <c:pt idx="7">
                  <c:v>その他の人          </c:v>
                </c:pt>
                <c:pt idx="8">
                  <c:v>無回答            </c:v>
                </c:pt>
              </c:strCache>
            </c:strRef>
          </c:cat>
          <c:val>
            <c:numRef>
              <c:f>'４、H28子どものつながり'!$B$18:$J$18</c:f>
              <c:numCache>
                <c:formatCode>0.0</c:formatCode>
                <c:ptCount val="9"/>
                <c:pt idx="0">
                  <c:v>61.7</c:v>
                </c:pt>
                <c:pt idx="1">
                  <c:v>45.2</c:v>
                </c:pt>
                <c:pt idx="2">
                  <c:v>23.2</c:v>
                </c:pt>
                <c:pt idx="3">
                  <c:v>53.9</c:v>
                </c:pt>
                <c:pt idx="4">
                  <c:v>37.5</c:v>
                </c:pt>
                <c:pt idx="5">
                  <c:v>11.4</c:v>
                </c:pt>
                <c:pt idx="6">
                  <c:v>18.5</c:v>
                </c:pt>
                <c:pt idx="7">
                  <c:v>2.6</c:v>
                </c:pt>
                <c:pt idx="8">
                  <c:v>0.5</c:v>
                </c:pt>
              </c:numCache>
            </c:numRef>
          </c:val>
          <c:extLst>
            <c:ext xmlns:c16="http://schemas.microsoft.com/office/drawing/2014/chart" uri="{C3380CC4-5D6E-409C-BE32-E72D297353CC}">
              <c16:uniqueId val="{00000000-31AC-4FDB-AA18-B587B18302CE}"/>
            </c:ext>
          </c:extLst>
        </c:ser>
        <c:ser>
          <c:idx val="1"/>
          <c:order val="1"/>
          <c:tx>
            <c:strRef>
              <c:f>'４、H28子どものつながり'!$A$19</c:f>
              <c:strCache>
                <c:ptCount val="1"/>
                <c:pt idx="0">
                  <c:v>困窮度Ⅲ</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'４、H28子どものつながり'!$B$17:$J$17</c:f>
              <c:strCache>
                <c:ptCount val="9"/>
                <c:pt idx="0">
                  <c:v>おうちの大人の人    </c:v>
                </c:pt>
                <c:pt idx="1">
                  <c:v>きょうだい          </c:v>
                </c:pt>
                <c:pt idx="2">
                  <c:v>おうちの人以外の大人</c:v>
                </c:pt>
                <c:pt idx="3">
                  <c:v>学校のともだち      </c:v>
                </c:pt>
                <c:pt idx="4">
                  <c:v>クラブ活動の仲間                </c:v>
                </c:pt>
                <c:pt idx="5">
                  <c:v>学校以外のともだち  </c:v>
                </c:pt>
                <c:pt idx="6">
                  <c:v>ひとりでいる        </c:v>
                </c:pt>
                <c:pt idx="7">
                  <c:v>その他の人          </c:v>
                </c:pt>
                <c:pt idx="8">
                  <c:v>無回答            </c:v>
                </c:pt>
              </c:strCache>
            </c:strRef>
          </c:cat>
          <c:val>
            <c:numRef>
              <c:f>'４、H28子どものつながり'!$B$19:$J$19</c:f>
              <c:numCache>
                <c:formatCode>0.0</c:formatCode>
                <c:ptCount val="9"/>
                <c:pt idx="0">
                  <c:v>60.6</c:v>
                </c:pt>
                <c:pt idx="1">
                  <c:v>46.7</c:v>
                </c:pt>
                <c:pt idx="2">
                  <c:v>17.600000000000001</c:v>
                </c:pt>
                <c:pt idx="3">
                  <c:v>55.1</c:v>
                </c:pt>
                <c:pt idx="4">
                  <c:v>35.799999999999997</c:v>
                </c:pt>
                <c:pt idx="5">
                  <c:v>9.4</c:v>
                </c:pt>
                <c:pt idx="6">
                  <c:v>18.7</c:v>
                </c:pt>
                <c:pt idx="7">
                  <c:v>2.2999999999999998</c:v>
                </c:pt>
                <c:pt idx="8">
                  <c:v>0.7</c:v>
                </c:pt>
              </c:numCache>
            </c:numRef>
          </c:val>
          <c:extLst>
            <c:ext xmlns:c16="http://schemas.microsoft.com/office/drawing/2014/chart" uri="{C3380CC4-5D6E-409C-BE32-E72D297353CC}">
              <c16:uniqueId val="{00000001-31AC-4FDB-AA18-B587B18302CE}"/>
            </c:ext>
          </c:extLst>
        </c:ser>
        <c:ser>
          <c:idx val="2"/>
          <c:order val="2"/>
          <c:tx>
            <c:strRef>
              <c:f>'４、H28子どものつながり'!$A$20</c:f>
              <c:strCache>
                <c:ptCount val="1"/>
                <c:pt idx="0">
                  <c:v>困窮度Ⅱ</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'４、H28子どものつながり'!$B$17:$J$17</c:f>
              <c:strCache>
                <c:ptCount val="9"/>
                <c:pt idx="0">
                  <c:v>おうちの大人の人    </c:v>
                </c:pt>
                <c:pt idx="1">
                  <c:v>きょうだい          </c:v>
                </c:pt>
                <c:pt idx="2">
                  <c:v>おうちの人以外の大人</c:v>
                </c:pt>
                <c:pt idx="3">
                  <c:v>学校のともだち      </c:v>
                </c:pt>
                <c:pt idx="4">
                  <c:v>クラブ活動の仲間                </c:v>
                </c:pt>
                <c:pt idx="5">
                  <c:v>学校以外のともだち  </c:v>
                </c:pt>
                <c:pt idx="6">
                  <c:v>ひとりでいる        </c:v>
                </c:pt>
                <c:pt idx="7">
                  <c:v>その他の人          </c:v>
                </c:pt>
                <c:pt idx="8">
                  <c:v>無回答            </c:v>
                </c:pt>
              </c:strCache>
            </c:strRef>
          </c:cat>
          <c:val>
            <c:numRef>
              <c:f>'４、H28子どものつながり'!$B$20:$J$20</c:f>
              <c:numCache>
                <c:formatCode>0.0</c:formatCode>
                <c:ptCount val="9"/>
                <c:pt idx="0">
                  <c:v>56.2</c:v>
                </c:pt>
                <c:pt idx="1">
                  <c:v>48.5</c:v>
                </c:pt>
                <c:pt idx="2">
                  <c:v>15.3</c:v>
                </c:pt>
                <c:pt idx="3">
                  <c:v>53.7</c:v>
                </c:pt>
                <c:pt idx="4">
                  <c:v>37.200000000000003</c:v>
                </c:pt>
                <c:pt idx="5">
                  <c:v>8.1</c:v>
                </c:pt>
                <c:pt idx="6">
                  <c:v>18.7</c:v>
                </c:pt>
                <c:pt idx="7">
                  <c:v>2.4</c:v>
                </c:pt>
                <c:pt idx="8">
                  <c:v>0.5</c:v>
                </c:pt>
              </c:numCache>
            </c:numRef>
          </c:val>
          <c:extLst>
            <c:ext xmlns:c16="http://schemas.microsoft.com/office/drawing/2014/chart" uri="{C3380CC4-5D6E-409C-BE32-E72D297353CC}">
              <c16:uniqueId val="{00000002-31AC-4FDB-AA18-B587B18302CE}"/>
            </c:ext>
          </c:extLst>
        </c:ser>
        <c:ser>
          <c:idx val="3"/>
          <c:order val="3"/>
          <c:tx>
            <c:strRef>
              <c:f>'４、H28子どものつながり'!$A$21</c:f>
              <c:strCache>
                <c:ptCount val="1"/>
                <c:pt idx="0">
                  <c:v>困窮度Ⅰ</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'４、H28子どものつながり'!$B$17:$J$17</c:f>
              <c:strCache>
                <c:ptCount val="9"/>
                <c:pt idx="0">
                  <c:v>おうちの大人の人    </c:v>
                </c:pt>
                <c:pt idx="1">
                  <c:v>きょうだい          </c:v>
                </c:pt>
                <c:pt idx="2">
                  <c:v>おうちの人以外の大人</c:v>
                </c:pt>
                <c:pt idx="3">
                  <c:v>学校のともだち      </c:v>
                </c:pt>
                <c:pt idx="4">
                  <c:v>クラブ活動の仲間                </c:v>
                </c:pt>
                <c:pt idx="5">
                  <c:v>学校以外のともだち  </c:v>
                </c:pt>
                <c:pt idx="6">
                  <c:v>ひとりでいる        </c:v>
                </c:pt>
                <c:pt idx="7">
                  <c:v>その他の人          </c:v>
                </c:pt>
                <c:pt idx="8">
                  <c:v>無回答            </c:v>
                </c:pt>
              </c:strCache>
            </c:strRef>
          </c:cat>
          <c:val>
            <c:numRef>
              <c:f>'４、H28子どものつながり'!$B$21:$J$21</c:f>
              <c:numCache>
                <c:formatCode>0.0</c:formatCode>
                <c:ptCount val="9"/>
                <c:pt idx="0">
                  <c:v>54.3</c:v>
                </c:pt>
                <c:pt idx="1">
                  <c:v>43.2</c:v>
                </c:pt>
                <c:pt idx="2">
                  <c:v>13.6</c:v>
                </c:pt>
                <c:pt idx="3">
                  <c:v>55.4</c:v>
                </c:pt>
                <c:pt idx="4">
                  <c:v>35.5</c:v>
                </c:pt>
                <c:pt idx="5">
                  <c:v>7.8</c:v>
                </c:pt>
                <c:pt idx="6">
                  <c:v>20</c:v>
                </c:pt>
                <c:pt idx="7">
                  <c:v>3.1</c:v>
                </c:pt>
                <c:pt idx="8">
                  <c:v>0.7</c:v>
                </c:pt>
              </c:numCache>
            </c:numRef>
          </c:val>
          <c:extLst>
            <c:ext xmlns:c16="http://schemas.microsoft.com/office/drawing/2014/chart" uri="{C3380CC4-5D6E-409C-BE32-E72D297353CC}">
              <c16:uniqueId val="{00000003-31AC-4FDB-AA18-B587B18302CE}"/>
            </c:ext>
          </c:extLst>
        </c:ser>
        <c:dLbls>
          <c:dLblPos val="outEnd"/>
          <c:showLegendKey val="0"/>
          <c:showVal val="1"/>
          <c:showCatName val="0"/>
          <c:showSerName val="0"/>
          <c:showPercent val="0"/>
          <c:showBubbleSize val="0"/>
        </c:dLbls>
        <c:gapWidth val="182"/>
        <c:axId val="898018720"/>
        <c:axId val="898019968"/>
      </c:barChart>
      <c:catAx>
        <c:axId val="898018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98019968"/>
        <c:crosses val="autoZero"/>
        <c:auto val="1"/>
        <c:lblAlgn val="ctr"/>
        <c:lblOffset val="100"/>
        <c:noMultiLvlLbl val="0"/>
      </c:catAx>
      <c:valAx>
        <c:axId val="898019968"/>
        <c:scaling>
          <c:orientation val="minMax"/>
          <c:max val="80"/>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898018720"/>
        <c:crosses val="autoZero"/>
        <c:crossBetween val="between"/>
      </c:valAx>
      <c:spPr>
        <a:noFill/>
        <a:ln>
          <a:noFill/>
        </a:ln>
        <a:effectLst/>
      </c:spPr>
    </c:plotArea>
    <c:legend>
      <c:legendPos val="b"/>
      <c:layout>
        <c:manualLayout>
          <c:xMode val="edge"/>
          <c:yMode val="edge"/>
          <c:x val="0.26139045424123641"/>
          <c:y val="0.94478411909619853"/>
          <c:w val="0.47312376323907573"/>
          <c:h val="2.834284910210747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201398042175386"/>
          <c:y val="3.5072110090650983E-2"/>
          <c:w val="0.48880624191617633"/>
          <c:h val="0.91371407143749961"/>
        </c:manualLayout>
      </c:layout>
      <c:barChart>
        <c:barDir val="bar"/>
        <c:grouping val="clustered"/>
        <c:varyColors val="0"/>
        <c:ser>
          <c:idx val="0"/>
          <c:order val="0"/>
          <c:tx>
            <c:strRef>
              <c:f>'４、子どものつながり'!$A$27</c:f>
              <c:strCache>
                <c:ptCount val="1"/>
                <c:pt idx="0">
                  <c:v>中央値以上</c:v>
                </c:pt>
              </c:strCache>
            </c:strRef>
          </c:tx>
          <c:spPr>
            <a:solidFill>
              <a:schemeClr val="accent1"/>
            </a:solidFill>
            <a:ln>
              <a:noFill/>
            </a:ln>
            <a:effectLst/>
          </c:spPr>
          <c:invertIfNegative val="0"/>
          <c:dLbls>
            <c:dLbl>
              <c:idx val="0"/>
              <c:layout>
                <c:manualLayout>
                  <c:x val="2.0880042838613876E-3"/>
                  <c:y val="1.36065759164796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F42-4ABE-A918-2453072F6C0A}"/>
                </c:ext>
              </c:extLst>
            </c:dLbl>
            <c:dLbl>
              <c:idx val="1"/>
              <c:layout>
                <c:manualLayout>
                  <c:x val="4.1760085677228515E-3"/>
                  <c:y val="7.55920884248871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F42-4ABE-A918-2453072F6C0A}"/>
                </c:ext>
              </c:extLst>
            </c:dLbl>
            <c:dLbl>
              <c:idx val="2"/>
              <c:layout>
                <c:manualLayout>
                  <c:x val="1.3572027845099012E-2"/>
                  <c:y val="1.0582892379484189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6.5041333442282204E-2"/>
                      <c:h val="2.9647217080240703E-2"/>
                    </c:manualLayout>
                  </c15:layout>
                </c:ext>
                <c:ext xmlns:c16="http://schemas.microsoft.com/office/drawing/2014/chart" uri="{C3380CC4-5D6E-409C-BE32-E72D297353CC}">
                  <c16:uniqueId val="{00000002-3F42-4ABE-A918-2453072F6C0A}"/>
                </c:ext>
              </c:extLst>
            </c:dLbl>
            <c:dLbl>
              <c:idx val="3"/>
              <c:layout>
                <c:manualLayout>
                  <c:x val="2.0880042838612345E-3"/>
                  <c:y val="9.071050610986473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F42-4ABE-A918-2453072F6C0A}"/>
                </c:ext>
              </c:extLst>
            </c:dLbl>
            <c:dLbl>
              <c:idx val="4"/>
              <c:layout>
                <c:manualLayout>
                  <c:x val="-2.0880042838614639E-3"/>
                  <c:y val="6.04736707399102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F42-4ABE-A918-2453072F6C0A}"/>
                </c:ext>
              </c:extLst>
            </c:dLbl>
            <c:dLbl>
              <c:idx val="5"/>
              <c:layout>
                <c:manualLayout>
                  <c:x val="2.0880042838613108E-3"/>
                  <c:y val="1.20947341479819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F42-4ABE-A918-2453072F6C0A}"/>
                </c:ext>
              </c:extLst>
            </c:dLbl>
            <c:dLbl>
              <c:idx val="6"/>
              <c:layout>
                <c:manualLayout>
                  <c:x val="4.1760085677227752E-3"/>
                  <c:y val="9.071050610986447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F42-4ABE-A918-2453072F6C0A}"/>
                </c:ext>
              </c:extLst>
            </c:dLbl>
            <c:dLbl>
              <c:idx val="7"/>
              <c:layout>
                <c:manualLayout>
                  <c:x val="1.6704034270891101E-2"/>
                  <c:y val="3.0236835369955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F42-4ABE-A918-2453072F6C0A}"/>
                </c:ext>
              </c:extLst>
            </c:dLbl>
            <c:dLbl>
              <c:idx val="8"/>
              <c:layout>
                <c:manualLayout>
                  <c:x val="2.0880042838613876E-3"/>
                  <c:y val="7.5592088424887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3F42-4ABE-A918-2453072F6C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'４、子どものつながり'!$B$26:$T$26</c:f>
              <c:strCache>
                <c:ptCount val="19"/>
                <c:pt idx="0">
                  <c:v>親                  </c:v>
                </c:pt>
                <c:pt idx="1">
                  <c:v>きょうだい          </c:v>
                </c:pt>
                <c:pt idx="2">
                  <c:v>親せき              </c:v>
                </c:pt>
                <c:pt idx="3">
                  <c:v>学校のともだち      </c:v>
                </c:pt>
                <c:pt idx="4">
                  <c:v>学校以外のともだち  </c:v>
                </c:pt>
                <c:pt idx="5">
                  <c:v>学校の先生          </c:v>
                </c:pt>
                <c:pt idx="6">
                  <c:v>スクールカウンセラー、ソーシャルワーカー</c:v>
                </c:pt>
                <c:pt idx="7">
                  <c:v>塾や習いごとの先生  </c:v>
                </c:pt>
                <c:pt idx="8">
                  <c:v>学童保育の先生      </c:v>
                </c:pt>
                <c:pt idx="9">
                  <c:v>子ども専用の電話相談</c:v>
                </c:pt>
                <c:pt idx="10">
                  <c:v>ＳＮＳなどのインターネットやLINEの相談  </c:v>
                </c:pt>
                <c:pt idx="11">
                  <c:v>インターネットなどを通じて知りあった直接会ったことのない人  </c:v>
                </c:pt>
                <c:pt idx="12">
                  <c:v>近所の人            </c:v>
                </c:pt>
                <c:pt idx="13">
                  <c:v>地域の支援団体      </c:v>
                </c:pt>
                <c:pt idx="14">
                  <c:v>その他の人          </c:v>
                </c:pt>
                <c:pt idx="15">
                  <c:v>だれにも相談できない</c:v>
                </c:pt>
                <c:pt idx="16">
                  <c:v>だれにも相談したくない                  </c:v>
                </c:pt>
                <c:pt idx="17">
                  <c:v>わからない          </c:v>
                </c:pt>
                <c:pt idx="18">
                  <c:v>  無回答            </c:v>
                </c:pt>
              </c:strCache>
            </c:strRef>
          </c:cat>
          <c:val>
            <c:numRef>
              <c:f>'４、子どものつながり'!$B$27:$T$27</c:f>
              <c:numCache>
                <c:formatCode>0.0</c:formatCode>
                <c:ptCount val="19"/>
                <c:pt idx="0">
                  <c:v>64.5</c:v>
                </c:pt>
                <c:pt idx="1">
                  <c:v>16.600000000000001</c:v>
                </c:pt>
                <c:pt idx="2">
                  <c:v>4.5999999999999996</c:v>
                </c:pt>
                <c:pt idx="3">
                  <c:v>52</c:v>
                </c:pt>
                <c:pt idx="4">
                  <c:v>8.1</c:v>
                </c:pt>
                <c:pt idx="5">
                  <c:v>20.3</c:v>
                </c:pt>
                <c:pt idx="6">
                  <c:v>1.2</c:v>
                </c:pt>
                <c:pt idx="7">
                  <c:v>4.9000000000000004</c:v>
                </c:pt>
                <c:pt idx="8">
                  <c:v>0.7</c:v>
                </c:pt>
                <c:pt idx="9">
                  <c:v>0.3</c:v>
                </c:pt>
                <c:pt idx="10">
                  <c:v>0.8</c:v>
                </c:pt>
                <c:pt idx="11">
                  <c:v>1.4</c:v>
                </c:pt>
                <c:pt idx="12">
                  <c:v>0.7</c:v>
                </c:pt>
                <c:pt idx="13">
                  <c:v>0.2</c:v>
                </c:pt>
                <c:pt idx="14">
                  <c:v>1.6</c:v>
                </c:pt>
                <c:pt idx="15">
                  <c:v>3.4</c:v>
                </c:pt>
                <c:pt idx="16">
                  <c:v>6.1</c:v>
                </c:pt>
                <c:pt idx="17">
                  <c:v>6.5</c:v>
                </c:pt>
                <c:pt idx="18">
                  <c:v>3.9</c:v>
                </c:pt>
              </c:numCache>
            </c:numRef>
          </c:val>
          <c:extLst>
            <c:ext xmlns:c16="http://schemas.microsoft.com/office/drawing/2014/chart" uri="{C3380CC4-5D6E-409C-BE32-E72D297353CC}">
              <c16:uniqueId val="{00000000-697F-4B55-88D5-891976510F26}"/>
            </c:ext>
          </c:extLst>
        </c:ser>
        <c:ser>
          <c:idx val="1"/>
          <c:order val="1"/>
          <c:tx>
            <c:strRef>
              <c:f>'４、子どものつながり'!$A$28</c:f>
              <c:strCache>
                <c:ptCount val="1"/>
                <c:pt idx="0">
                  <c:v>困窮度Ⅲ</c:v>
                </c:pt>
              </c:strCache>
            </c:strRef>
          </c:tx>
          <c:spPr>
            <a:solidFill>
              <a:schemeClr val="accent2"/>
            </a:solidFill>
            <a:ln>
              <a:noFill/>
            </a:ln>
            <a:effectLst/>
          </c:spPr>
          <c:invertIfNegative val="0"/>
          <c:dLbls>
            <c:dLbl>
              <c:idx val="0"/>
              <c:layout>
                <c:manualLayout>
                  <c:x val="4.1760085677226217E-3"/>
                  <c:y val="7.5592088424887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F42-4ABE-A918-2453072F6C0A}"/>
                </c:ext>
              </c:extLst>
            </c:dLbl>
            <c:dLbl>
              <c:idx val="6"/>
              <c:layout>
                <c:manualLayout>
                  <c:x val="4.3848089961089139E-2"/>
                  <c:y val="9.071169653645438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F42-4ABE-A918-2453072F6C0A}"/>
                </c:ext>
              </c:extLst>
            </c:dLbl>
            <c:dLbl>
              <c:idx val="9"/>
              <c:layout>
                <c:manualLayout>
                  <c:x val="3.5496072825643585E-2"/>
                  <c:y val="-1.51184176849768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3F42-4ABE-A918-2453072F6C0A}"/>
                </c:ext>
              </c:extLst>
            </c:dLbl>
            <c:dLbl>
              <c:idx val="10"/>
              <c:layout>
                <c:manualLayout>
                  <c:x val="4.5936094244950598E-2"/>
                  <c:y val="-1.511841768497741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3F42-4ABE-A918-2453072F6C0A}"/>
                </c:ext>
              </c:extLst>
            </c:dLbl>
            <c:dLbl>
              <c:idx val="11"/>
              <c:layout>
                <c:manualLayout>
                  <c:x val="4.8024098528811912E-2"/>
                  <c:y val="3.023683536995482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3F42-4ABE-A918-2453072F6C0A}"/>
                </c:ext>
              </c:extLst>
            </c:dLbl>
            <c:dLbl>
              <c:idx val="12"/>
              <c:layout>
                <c:manualLayout>
                  <c:x val="4.8024098528811912E-2"/>
                  <c:y val="1.1086711561012083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3F42-4ABE-A918-2453072F6C0A}"/>
                </c:ext>
              </c:extLst>
            </c:dLbl>
            <c:dLbl>
              <c:idx val="13"/>
              <c:layout>
                <c:manualLayout>
                  <c:x val="3.5496072825643585E-2"/>
                  <c:y val="-1.511841768497741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F42-4ABE-A918-2453072F6C0A}"/>
                </c:ext>
              </c:extLst>
            </c:dLbl>
            <c:dLbl>
              <c:idx val="14"/>
              <c:layout>
                <c:manualLayout>
                  <c:x val="4.1760085677227748E-2"/>
                  <c:y val="3.023683536995482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F42-4ABE-A918-2453072F6C0A}"/>
                </c:ext>
              </c:extLst>
            </c:dLbl>
            <c:dLbl>
              <c:idx val="15"/>
              <c:layout>
                <c:manualLayout>
                  <c:x val="3.9672081393366282E-2"/>
                  <c:y val="1.1086711561012083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3F42-4ABE-A918-2453072F6C0A}"/>
                </c:ext>
              </c:extLst>
            </c:dLbl>
            <c:dLbl>
              <c:idx val="16"/>
              <c:layout>
                <c:manualLayout>
                  <c:x val="3.9672081393366282E-2"/>
                  <c:y val="4.53552530549333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3F42-4ABE-A918-2453072F6C0A}"/>
                </c:ext>
              </c:extLst>
            </c:dLbl>
            <c:dLbl>
              <c:idx val="17"/>
              <c:layout>
                <c:manualLayout>
                  <c:x val="3.7584077109505051E-2"/>
                  <c:y val="-1.1086711561012083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3F42-4ABE-A918-2453072F6C0A}"/>
                </c:ext>
              </c:extLst>
            </c:dLbl>
            <c:dLbl>
              <c:idx val="18"/>
              <c:layout>
                <c:manualLayout>
                  <c:x val="3.1320064257920735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3F42-4ABE-A918-2453072F6C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'４、子どものつながり'!$B$26:$T$26</c:f>
              <c:strCache>
                <c:ptCount val="19"/>
                <c:pt idx="0">
                  <c:v>親                  </c:v>
                </c:pt>
                <c:pt idx="1">
                  <c:v>きょうだい          </c:v>
                </c:pt>
                <c:pt idx="2">
                  <c:v>親せき              </c:v>
                </c:pt>
                <c:pt idx="3">
                  <c:v>学校のともだち      </c:v>
                </c:pt>
                <c:pt idx="4">
                  <c:v>学校以外のともだち  </c:v>
                </c:pt>
                <c:pt idx="5">
                  <c:v>学校の先生          </c:v>
                </c:pt>
                <c:pt idx="6">
                  <c:v>スクールカウンセラー、ソーシャルワーカー</c:v>
                </c:pt>
                <c:pt idx="7">
                  <c:v>塾や習いごとの先生  </c:v>
                </c:pt>
                <c:pt idx="8">
                  <c:v>学童保育の先生      </c:v>
                </c:pt>
                <c:pt idx="9">
                  <c:v>子ども専用の電話相談</c:v>
                </c:pt>
                <c:pt idx="10">
                  <c:v>ＳＮＳなどのインターネットやLINEの相談  </c:v>
                </c:pt>
                <c:pt idx="11">
                  <c:v>インターネットなどを通じて知りあった直接会ったことのない人  </c:v>
                </c:pt>
                <c:pt idx="12">
                  <c:v>近所の人            </c:v>
                </c:pt>
                <c:pt idx="13">
                  <c:v>地域の支援団体      </c:v>
                </c:pt>
                <c:pt idx="14">
                  <c:v>その他の人          </c:v>
                </c:pt>
                <c:pt idx="15">
                  <c:v>だれにも相談できない</c:v>
                </c:pt>
                <c:pt idx="16">
                  <c:v>だれにも相談したくない                  </c:v>
                </c:pt>
                <c:pt idx="17">
                  <c:v>わからない          </c:v>
                </c:pt>
                <c:pt idx="18">
                  <c:v>  無回答            </c:v>
                </c:pt>
              </c:strCache>
            </c:strRef>
          </c:cat>
          <c:val>
            <c:numRef>
              <c:f>'４、子どものつながり'!$B$28:$T$28</c:f>
              <c:numCache>
                <c:formatCode>0.0</c:formatCode>
                <c:ptCount val="19"/>
                <c:pt idx="0">
                  <c:v>64.3</c:v>
                </c:pt>
                <c:pt idx="1">
                  <c:v>17.100000000000001</c:v>
                </c:pt>
                <c:pt idx="2">
                  <c:v>4.4000000000000004</c:v>
                </c:pt>
                <c:pt idx="3">
                  <c:v>52.2</c:v>
                </c:pt>
                <c:pt idx="4">
                  <c:v>6.9</c:v>
                </c:pt>
                <c:pt idx="5">
                  <c:v>20.6</c:v>
                </c:pt>
                <c:pt idx="6">
                  <c:v>1.3</c:v>
                </c:pt>
                <c:pt idx="7">
                  <c:v>4.0999999999999996</c:v>
                </c:pt>
                <c:pt idx="8">
                  <c:v>0.6</c:v>
                </c:pt>
                <c:pt idx="9">
                  <c:v>0.2</c:v>
                </c:pt>
                <c:pt idx="10">
                  <c:v>1</c:v>
                </c:pt>
                <c:pt idx="11">
                  <c:v>1.7</c:v>
                </c:pt>
                <c:pt idx="12">
                  <c:v>0.7</c:v>
                </c:pt>
                <c:pt idx="13">
                  <c:v>0.2</c:v>
                </c:pt>
                <c:pt idx="14">
                  <c:v>1.4</c:v>
                </c:pt>
                <c:pt idx="15">
                  <c:v>3.1</c:v>
                </c:pt>
                <c:pt idx="16">
                  <c:v>6.4</c:v>
                </c:pt>
                <c:pt idx="17">
                  <c:v>6.6</c:v>
                </c:pt>
                <c:pt idx="18">
                  <c:v>4.2</c:v>
                </c:pt>
              </c:numCache>
            </c:numRef>
          </c:val>
          <c:extLst>
            <c:ext xmlns:c16="http://schemas.microsoft.com/office/drawing/2014/chart" uri="{C3380CC4-5D6E-409C-BE32-E72D297353CC}">
              <c16:uniqueId val="{00000001-697F-4B55-88D5-891976510F26}"/>
            </c:ext>
          </c:extLst>
        </c:ser>
        <c:ser>
          <c:idx val="2"/>
          <c:order val="2"/>
          <c:tx>
            <c:strRef>
              <c:f>'４、子どものつながり'!$A$29</c:f>
              <c:strCache>
                <c:ptCount val="1"/>
                <c:pt idx="0">
                  <c:v>困窮度Ⅱ</c:v>
                </c:pt>
              </c:strCache>
            </c:strRef>
          </c:tx>
          <c:spPr>
            <a:solidFill>
              <a:schemeClr val="accent3"/>
            </a:solidFill>
            <a:ln>
              <a:noFill/>
            </a:ln>
            <a:effectLst/>
          </c:spPr>
          <c:invertIfNegative val="0"/>
          <c:dLbls>
            <c:dLbl>
              <c:idx val="0"/>
              <c:layout>
                <c:manualLayout>
                  <c:x val="2.0880042838613876E-3"/>
                  <c:y val="1.511841768497741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F42-4ABE-A918-2453072F6C0A}"/>
                </c:ext>
              </c:extLst>
            </c:dLbl>
            <c:dLbl>
              <c:idx val="1"/>
              <c:layout>
                <c:manualLayout>
                  <c:x val="-2.088004283861387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F42-4ABE-A918-2453072F6C0A}"/>
                </c:ext>
              </c:extLst>
            </c:dLbl>
            <c:dLbl>
              <c:idx val="2"/>
              <c:layout>
                <c:manualLayout>
                  <c:x val="3.1320064257920888E-2"/>
                  <c:y val="-3.02368353699545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F42-4ABE-A918-2453072F6C0A}"/>
                </c:ext>
              </c:extLst>
            </c:dLbl>
            <c:dLbl>
              <c:idx val="3"/>
              <c:layout>
                <c:manualLayout>
                  <c:x val="4.1760085677227752E-3"/>
                  <c:y val="-6.04736707399096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F42-4ABE-A918-2453072F6C0A}"/>
                </c:ext>
              </c:extLst>
            </c:dLbl>
            <c:dLbl>
              <c:idx val="4"/>
              <c:layout>
                <c:manualLayout>
                  <c:x val="-4.1760085677227752E-3"/>
                  <c:y val="-1.51184176849771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F42-4ABE-A918-2453072F6C0A}"/>
                </c:ext>
              </c:extLst>
            </c:dLbl>
            <c:dLbl>
              <c:idx val="5"/>
              <c:layout>
                <c:manualLayout>
                  <c:x val="-7.6559272655666762E-17"/>
                  <c:y val="-4.535525305493223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F42-4ABE-A918-2453072F6C0A}"/>
                </c:ext>
              </c:extLst>
            </c:dLbl>
            <c:dLbl>
              <c:idx val="6"/>
              <c:layout>
                <c:manualLayout>
                  <c:x val="-2.0880042838614639E-3"/>
                  <c:y val="9.071050610986447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F42-4ABE-A918-2453072F6C0A}"/>
                </c:ext>
              </c:extLst>
            </c:dLbl>
            <c:dLbl>
              <c:idx val="7"/>
              <c:layout>
                <c:manualLayout>
                  <c:x val="0"/>
                  <c:y val="-3.023683536995482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F42-4ABE-A918-2453072F6C0A}"/>
                </c:ext>
              </c:extLst>
            </c:dLbl>
            <c:dLbl>
              <c:idx val="8"/>
              <c:layout>
                <c:manualLayout>
                  <c:x val="2.2968047122475261E-2"/>
                  <c:y val="5.543355780506041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3F42-4ABE-A918-2453072F6C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'４、子どものつながり'!$B$26:$T$26</c:f>
              <c:strCache>
                <c:ptCount val="19"/>
                <c:pt idx="0">
                  <c:v>親                  </c:v>
                </c:pt>
                <c:pt idx="1">
                  <c:v>きょうだい          </c:v>
                </c:pt>
                <c:pt idx="2">
                  <c:v>親せき              </c:v>
                </c:pt>
                <c:pt idx="3">
                  <c:v>学校のともだち      </c:v>
                </c:pt>
                <c:pt idx="4">
                  <c:v>学校以外のともだち  </c:v>
                </c:pt>
                <c:pt idx="5">
                  <c:v>学校の先生          </c:v>
                </c:pt>
                <c:pt idx="6">
                  <c:v>スクールカウンセラー、ソーシャルワーカー</c:v>
                </c:pt>
                <c:pt idx="7">
                  <c:v>塾や習いごとの先生  </c:v>
                </c:pt>
                <c:pt idx="8">
                  <c:v>学童保育の先生      </c:v>
                </c:pt>
                <c:pt idx="9">
                  <c:v>子ども専用の電話相談</c:v>
                </c:pt>
                <c:pt idx="10">
                  <c:v>ＳＮＳなどのインターネットやLINEの相談  </c:v>
                </c:pt>
                <c:pt idx="11">
                  <c:v>インターネットなどを通じて知りあった直接会ったことのない人  </c:v>
                </c:pt>
                <c:pt idx="12">
                  <c:v>近所の人            </c:v>
                </c:pt>
                <c:pt idx="13">
                  <c:v>地域の支援団体      </c:v>
                </c:pt>
                <c:pt idx="14">
                  <c:v>その他の人          </c:v>
                </c:pt>
                <c:pt idx="15">
                  <c:v>だれにも相談できない</c:v>
                </c:pt>
                <c:pt idx="16">
                  <c:v>だれにも相談したくない                  </c:v>
                </c:pt>
                <c:pt idx="17">
                  <c:v>わからない          </c:v>
                </c:pt>
                <c:pt idx="18">
                  <c:v>  無回答            </c:v>
                </c:pt>
              </c:strCache>
            </c:strRef>
          </c:cat>
          <c:val>
            <c:numRef>
              <c:f>'４、子どものつながり'!$B$29:$T$29</c:f>
              <c:numCache>
                <c:formatCode>0.0</c:formatCode>
                <c:ptCount val="19"/>
                <c:pt idx="0">
                  <c:v>64.599999999999994</c:v>
                </c:pt>
                <c:pt idx="1">
                  <c:v>16</c:v>
                </c:pt>
                <c:pt idx="2">
                  <c:v>5.8</c:v>
                </c:pt>
                <c:pt idx="3">
                  <c:v>51.9</c:v>
                </c:pt>
                <c:pt idx="4">
                  <c:v>6.2</c:v>
                </c:pt>
                <c:pt idx="5">
                  <c:v>21</c:v>
                </c:pt>
                <c:pt idx="6">
                  <c:v>1.6</c:v>
                </c:pt>
                <c:pt idx="7">
                  <c:v>4.2</c:v>
                </c:pt>
                <c:pt idx="8">
                  <c:v>0.9</c:v>
                </c:pt>
                <c:pt idx="9">
                  <c:v>0.1</c:v>
                </c:pt>
                <c:pt idx="10">
                  <c:v>1</c:v>
                </c:pt>
                <c:pt idx="11">
                  <c:v>1.9</c:v>
                </c:pt>
                <c:pt idx="12">
                  <c:v>0.8</c:v>
                </c:pt>
                <c:pt idx="13">
                  <c:v>0.1</c:v>
                </c:pt>
                <c:pt idx="14">
                  <c:v>1.6</c:v>
                </c:pt>
                <c:pt idx="15">
                  <c:v>3.6</c:v>
                </c:pt>
                <c:pt idx="16">
                  <c:v>6</c:v>
                </c:pt>
                <c:pt idx="17">
                  <c:v>6.6</c:v>
                </c:pt>
                <c:pt idx="18">
                  <c:v>3.6</c:v>
                </c:pt>
              </c:numCache>
            </c:numRef>
          </c:val>
          <c:extLst>
            <c:ext xmlns:c16="http://schemas.microsoft.com/office/drawing/2014/chart" uri="{C3380CC4-5D6E-409C-BE32-E72D297353CC}">
              <c16:uniqueId val="{00000002-697F-4B55-88D5-891976510F26}"/>
            </c:ext>
          </c:extLst>
        </c:ser>
        <c:ser>
          <c:idx val="3"/>
          <c:order val="3"/>
          <c:tx>
            <c:strRef>
              <c:f>'４、子どものつながり'!$A$30</c:f>
              <c:strCache>
                <c:ptCount val="1"/>
                <c:pt idx="0">
                  <c:v>困窮度Ⅰ</c:v>
                </c:pt>
              </c:strCache>
            </c:strRef>
          </c:tx>
          <c:spPr>
            <a:solidFill>
              <a:schemeClr val="accent4"/>
            </a:solidFill>
            <a:ln>
              <a:noFill/>
            </a:ln>
            <a:effectLst/>
          </c:spPr>
          <c:invertIfNegative val="0"/>
          <c:dLbls>
            <c:dLbl>
              <c:idx val="0"/>
              <c:layout>
                <c:manualLayout>
                  <c:x val="0"/>
                  <c:y val="-6.04736707399096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F42-4ABE-A918-2453072F6C0A}"/>
                </c:ext>
              </c:extLst>
            </c:dLbl>
            <c:dLbl>
              <c:idx val="1"/>
              <c:layout>
                <c:manualLayout>
                  <c:x val="0"/>
                  <c:y val="-9.07105061098646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F42-4ABE-A918-2453072F6C0A}"/>
                </c:ext>
              </c:extLst>
            </c:dLbl>
            <c:dLbl>
              <c:idx val="2"/>
              <c:layout>
                <c:manualLayout>
                  <c:x val="-2.0880042838613876E-3"/>
                  <c:y val="-3.023683536995482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F42-4ABE-A918-2453072F6C0A}"/>
                </c:ext>
              </c:extLst>
            </c:dLbl>
            <c:dLbl>
              <c:idx val="3"/>
              <c:layout>
                <c:manualLayout>
                  <c:x val="-2.0880042838615407E-3"/>
                  <c:y val="-1.511829864231844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F42-4ABE-A918-2453072F6C0A}"/>
                </c:ext>
              </c:extLst>
            </c:dLbl>
            <c:dLbl>
              <c:idx val="4"/>
              <c:layout>
                <c:manualLayout>
                  <c:x val="1.8792038554752411E-2"/>
                  <c:y val="-9.071050610986392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F42-4ABE-A918-2453072F6C0A}"/>
                </c:ext>
              </c:extLst>
            </c:dLbl>
            <c:dLbl>
              <c:idx val="5"/>
              <c:layout>
                <c:manualLayout>
                  <c:x val="6.2640128515841619E-3"/>
                  <c:y val="-1.36064568738207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F42-4ABE-A918-2453072F6C0A}"/>
                </c:ext>
              </c:extLst>
            </c:dLbl>
            <c:dLbl>
              <c:idx val="7"/>
              <c:layout>
                <c:manualLayout>
                  <c:x val="4.5936094244950446E-2"/>
                  <c:y val="-4.535525305493223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F42-4ABE-A918-2453072F6C0A}"/>
                </c:ext>
              </c:extLst>
            </c:dLbl>
            <c:dLbl>
              <c:idx val="8"/>
              <c:layout>
                <c:manualLayout>
                  <c:x val="4.8024098528811836E-2"/>
                  <c:y val="-3.02344545167755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3F42-4ABE-A918-2453072F6C0A}"/>
                </c:ext>
              </c:extLst>
            </c:dLbl>
            <c:dLbl>
              <c:idx val="9"/>
              <c:layout>
                <c:manualLayout>
                  <c:x val="9.3960192773762441E-2"/>
                  <c:y val="5.543355780506041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3F42-4ABE-A918-2453072F6C0A}"/>
                </c:ext>
              </c:extLst>
            </c:dLbl>
            <c:dLbl>
              <c:idx val="10"/>
              <c:layout>
                <c:manualLayout>
                  <c:x val="7.7256158502871333E-2"/>
                  <c:y val="-1.51184176849763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3F42-4ABE-A918-2453072F6C0A}"/>
                </c:ext>
              </c:extLst>
            </c:dLbl>
            <c:dLbl>
              <c:idx val="11"/>
              <c:layout>
                <c:manualLayout>
                  <c:x val="6.8904141367425703E-2"/>
                  <c:y val="-4.535525305493223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3F42-4ABE-A918-2453072F6C0A}"/>
                </c:ext>
              </c:extLst>
            </c:dLbl>
            <c:dLbl>
              <c:idx val="12"/>
              <c:layout>
                <c:manualLayout>
                  <c:x val="8.143216707059403E-2"/>
                  <c:y val="-7.5592088424887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3F42-4ABE-A918-2453072F6C0A}"/>
                </c:ext>
              </c:extLst>
            </c:dLbl>
            <c:dLbl>
              <c:idx val="13"/>
              <c:layout>
                <c:manualLayout>
                  <c:x val="8.3520171354455414E-2"/>
                  <c:y val="-3.02368353699537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3F42-4ABE-A918-2453072F6C0A}"/>
                </c:ext>
              </c:extLst>
            </c:dLbl>
            <c:dLbl>
              <c:idx val="14"/>
              <c:layout>
                <c:manualLayout>
                  <c:x val="8.560817563831688E-2"/>
                  <c:y val="1.511841768497741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F42-4ABE-A918-2453072F6C0A}"/>
                </c:ext>
              </c:extLst>
            </c:dLbl>
            <c:dLbl>
              <c:idx val="15"/>
              <c:layout>
                <c:manualLayout>
                  <c:x val="8.1432167070594114E-2"/>
                  <c:y val="1.1086711561012083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3F42-4ABE-A918-2453072F6C0A}"/>
                </c:ext>
              </c:extLst>
            </c:dLbl>
            <c:dLbl>
              <c:idx val="16"/>
              <c:layout>
                <c:manualLayout>
                  <c:x val="6.4728132799703006E-2"/>
                  <c:y val="4.535644348152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3F42-4ABE-A918-2453072F6C0A}"/>
                </c:ext>
              </c:extLst>
            </c:dLbl>
            <c:dLbl>
              <c:idx val="17"/>
              <c:layout>
                <c:manualLayout>
                  <c:x val="4.5936094244950522E-2"/>
                  <c:y val="1.511841768497741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3F42-4ABE-A918-2453072F6C0A}"/>
                </c:ext>
              </c:extLst>
            </c:dLbl>
            <c:dLbl>
              <c:idx val="18"/>
              <c:layout>
                <c:manualLayout>
                  <c:x val="8.3520171354455497E-2"/>
                  <c:y val="-3.023683536995482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3F42-4ABE-A918-2453072F6C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'４、子どものつながり'!$B$26:$T$26</c:f>
              <c:strCache>
                <c:ptCount val="19"/>
                <c:pt idx="0">
                  <c:v>親                  </c:v>
                </c:pt>
                <c:pt idx="1">
                  <c:v>きょうだい          </c:v>
                </c:pt>
                <c:pt idx="2">
                  <c:v>親せき              </c:v>
                </c:pt>
                <c:pt idx="3">
                  <c:v>学校のともだち      </c:v>
                </c:pt>
                <c:pt idx="4">
                  <c:v>学校以外のともだち  </c:v>
                </c:pt>
                <c:pt idx="5">
                  <c:v>学校の先生          </c:v>
                </c:pt>
                <c:pt idx="6">
                  <c:v>スクールカウンセラー、ソーシャルワーカー</c:v>
                </c:pt>
                <c:pt idx="7">
                  <c:v>塾や習いごとの先生  </c:v>
                </c:pt>
                <c:pt idx="8">
                  <c:v>学童保育の先生      </c:v>
                </c:pt>
                <c:pt idx="9">
                  <c:v>子ども専用の電話相談</c:v>
                </c:pt>
                <c:pt idx="10">
                  <c:v>ＳＮＳなどのインターネットやLINEの相談  </c:v>
                </c:pt>
                <c:pt idx="11">
                  <c:v>インターネットなどを通じて知りあった直接会ったことのない人  </c:v>
                </c:pt>
                <c:pt idx="12">
                  <c:v>近所の人            </c:v>
                </c:pt>
                <c:pt idx="13">
                  <c:v>地域の支援団体      </c:v>
                </c:pt>
                <c:pt idx="14">
                  <c:v>その他の人          </c:v>
                </c:pt>
                <c:pt idx="15">
                  <c:v>だれにも相談できない</c:v>
                </c:pt>
                <c:pt idx="16">
                  <c:v>だれにも相談したくない                  </c:v>
                </c:pt>
                <c:pt idx="17">
                  <c:v>わからない          </c:v>
                </c:pt>
                <c:pt idx="18">
                  <c:v>  無回答            </c:v>
                </c:pt>
              </c:strCache>
            </c:strRef>
          </c:cat>
          <c:val>
            <c:numRef>
              <c:f>'４、子どものつながり'!$B$30:$T$30</c:f>
              <c:numCache>
                <c:formatCode>0.0</c:formatCode>
                <c:ptCount val="19"/>
                <c:pt idx="0">
                  <c:v>60.4</c:v>
                </c:pt>
                <c:pt idx="1">
                  <c:v>17.600000000000001</c:v>
                </c:pt>
                <c:pt idx="2">
                  <c:v>4.8</c:v>
                </c:pt>
                <c:pt idx="3">
                  <c:v>50.8</c:v>
                </c:pt>
                <c:pt idx="4">
                  <c:v>7.7</c:v>
                </c:pt>
                <c:pt idx="5">
                  <c:v>19.600000000000001</c:v>
                </c:pt>
                <c:pt idx="6">
                  <c:v>1.3</c:v>
                </c:pt>
                <c:pt idx="7">
                  <c:v>3.8</c:v>
                </c:pt>
                <c:pt idx="8">
                  <c:v>0.5</c:v>
                </c:pt>
                <c:pt idx="9">
                  <c:v>0.2</c:v>
                </c:pt>
                <c:pt idx="10">
                  <c:v>1</c:v>
                </c:pt>
                <c:pt idx="11">
                  <c:v>2.2999999999999998</c:v>
                </c:pt>
                <c:pt idx="12">
                  <c:v>0.5</c:v>
                </c:pt>
                <c:pt idx="13">
                  <c:v>0.2</c:v>
                </c:pt>
                <c:pt idx="14">
                  <c:v>1.4</c:v>
                </c:pt>
                <c:pt idx="15">
                  <c:v>3.7</c:v>
                </c:pt>
                <c:pt idx="16">
                  <c:v>6.3</c:v>
                </c:pt>
                <c:pt idx="17">
                  <c:v>7.2</c:v>
                </c:pt>
                <c:pt idx="18">
                  <c:v>3.4</c:v>
                </c:pt>
              </c:numCache>
            </c:numRef>
          </c:val>
          <c:extLst>
            <c:ext xmlns:c16="http://schemas.microsoft.com/office/drawing/2014/chart" uri="{C3380CC4-5D6E-409C-BE32-E72D297353CC}">
              <c16:uniqueId val="{00000003-697F-4B55-88D5-891976510F26}"/>
            </c:ext>
          </c:extLst>
        </c:ser>
        <c:dLbls>
          <c:dLblPos val="outEnd"/>
          <c:showLegendKey val="0"/>
          <c:showVal val="1"/>
          <c:showCatName val="0"/>
          <c:showSerName val="0"/>
          <c:showPercent val="0"/>
          <c:showBubbleSize val="0"/>
        </c:dLbls>
        <c:gapWidth val="182"/>
        <c:axId val="1052882272"/>
        <c:axId val="1052868544"/>
      </c:barChart>
      <c:catAx>
        <c:axId val="105288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052868544"/>
        <c:crosses val="autoZero"/>
        <c:auto val="1"/>
        <c:lblAlgn val="ctr"/>
        <c:lblOffset val="100"/>
        <c:noMultiLvlLbl val="0"/>
      </c:catAx>
      <c:valAx>
        <c:axId val="1052868544"/>
        <c:scaling>
          <c:orientation val="minMax"/>
          <c:max val="80"/>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052882272"/>
        <c:crosses val="autoZero"/>
        <c:crossBetween val="between"/>
        <c:majorUnit val="20"/>
      </c:valAx>
      <c:spPr>
        <a:noFill/>
        <a:ln>
          <a:noFill/>
        </a:ln>
        <a:effectLst/>
      </c:spPr>
    </c:plotArea>
    <c:legend>
      <c:legendPos val="b"/>
      <c:layout>
        <c:manualLayout>
          <c:xMode val="edge"/>
          <c:yMode val="edge"/>
          <c:x val="0.3123779360094095"/>
          <c:y val="0.95848565833566468"/>
          <c:w val="0.39821217510365625"/>
          <c:h val="2.186039867386478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4227250553332"/>
          <c:y val="4.1455799959583192E-2"/>
          <c:w val="0.50587577433964159"/>
          <c:h val="0.92476411942869019"/>
        </c:manualLayout>
      </c:layout>
      <c:barChart>
        <c:barDir val="bar"/>
        <c:grouping val="clustered"/>
        <c:varyColors val="0"/>
        <c:ser>
          <c:idx val="0"/>
          <c:order val="0"/>
          <c:tx>
            <c:strRef>
              <c:f>'４、H28子どものつながり'!$A$27</c:f>
              <c:strCache>
                <c:ptCount val="1"/>
                <c:pt idx="0">
                  <c:v>中央値以上</c:v>
                </c:pt>
              </c:strCache>
            </c:strRef>
          </c:tx>
          <c:spPr>
            <a:solidFill>
              <a:schemeClr val="accent1"/>
            </a:solidFill>
            <a:ln>
              <a:noFill/>
            </a:ln>
            <a:effectLst/>
          </c:spPr>
          <c:invertIfNegative val="0"/>
          <c:dLbls>
            <c:dLbl>
              <c:idx val="0"/>
              <c:layout>
                <c:manualLayout>
                  <c:x val="8.1598967098429082E-3"/>
                  <c:y val="1.04510024909594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B8-426A-86EC-657829A8F643}"/>
                </c:ext>
              </c:extLst>
            </c:dLbl>
            <c:dLbl>
              <c:idx val="1"/>
              <c:layout>
                <c:manualLayout>
                  <c:x val="2.0399741774607271E-3"/>
                  <c:y val="4.47900106755403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B8-426A-86EC-657829A8F643}"/>
                </c:ext>
              </c:extLst>
            </c:dLbl>
            <c:dLbl>
              <c:idx val="2"/>
              <c:layout>
                <c:manualLayout>
                  <c:x val="-1.4279819242225088E-2"/>
                  <c:y val="1.045100249095942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B8-426A-86EC-657829A8F643}"/>
                </c:ext>
              </c:extLst>
            </c:dLbl>
            <c:dLbl>
              <c:idx val="4"/>
              <c:layout>
                <c:manualLayout>
                  <c:x val="-6.1199225323821807E-3"/>
                  <c:y val="7.465001779256723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DB8-426A-86EC-657829A8F643}"/>
                </c:ext>
              </c:extLst>
            </c:dLbl>
            <c:dLbl>
              <c:idx val="5"/>
              <c:layout>
                <c:manualLayout>
                  <c:x val="-6.1199225323822553E-3"/>
                  <c:y val="2.98600071170268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6DB8-426A-86EC-657829A8F643}"/>
                </c:ext>
              </c:extLst>
            </c:dLbl>
            <c:dLbl>
              <c:idx val="6"/>
              <c:layout>
                <c:manualLayout>
                  <c:x val="-4.0799483549214541E-3"/>
                  <c:y val="8.958002135108068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6DB8-426A-86EC-657829A8F643}"/>
                </c:ext>
              </c:extLst>
            </c:dLbl>
            <c:dLbl>
              <c:idx val="7"/>
              <c:layout>
                <c:manualLayout>
                  <c:x val="2.0399741774607271E-3"/>
                  <c:y val="5.972001423405378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6DB8-426A-86EC-657829A8F643}"/>
                </c:ext>
              </c:extLst>
            </c:dLbl>
            <c:dLbl>
              <c:idx val="8"/>
              <c:layout>
                <c:manualLayout>
                  <c:x val="-7.4798189098496742E-17"/>
                  <c:y val="4.47900106755403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6DB8-426A-86EC-657829A8F643}"/>
                </c:ext>
              </c:extLst>
            </c:dLbl>
            <c:dLbl>
              <c:idx val="9"/>
              <c:layout>
                <c:manualLayout>
                  <c:x val="-2.0399741774607271E-3"/>
                  <c:y val="6.7187367194973266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3.547515094604204E-2"/>
                      <c:h val="1.3414666976865901E-2"/>
                    </c:manualLayout>
                  </c15:layout>
                </c:ext>
                <c:ext xmlns:c16="http://schemas.microsoft.com/office/drawing/2014/chart" uri="{C3380CC4-5D6E-409C-BE32-E72D297353CC}">
                  <c16:uniqueId val="{00000026-6DB8-426A-86EC-657829A8F6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'４、H28子どものつながり'!$B$26:$X$26</c:f>
              <c:strCache>
                <c:ptCount val="23"/>
                <c:pt idx="0">
                  <c:v>親                  </c:v>
                </c:pt>
                <c:pt idx="1">
                  <c:v>きょうだい          </c:v>
                </c:pt>
                <c:pt idx="2">
                  <c:v>おばあちゃん・おじいちゃん</c:v>
                </c:pt>
                <c:pt idx="3">
                  <c:v>おじ、おばなど親戚</c:v>
                </c:pt>
                <c:pt idx="4">
                  <c:v>学校のともだち      </c:v>
                </c:pt>
                <c:pt idx="5">
                  <c:v>塾や習いごとのともだち</c:v>
                </c:pt>
                <c:pt idx="6">
                  <c:v>その他の友達</c:v>
                </c:pt>
                <c:pt idx="7">
                  <c:v>いとこ</c:v>
                </c:pt>
                <c:pt idx="8">
                  <c:v>担任の先生や他のクラスの先生</c:v>
                </c:pt>
                <c:pt idx="9">
                  <c:v>保健室の先生</c:v>
                </c:pt>
                <c:pt idx="10">
                  <c:v>クラブ活動の先生</c:v>
                </c:pt>
                <c:pt idx="11">
                  <c:v>スクールカウンセラー</c:v>
                </c:pt>
                <c:pt idx="12">
                  <c:v>塾や習いごとの先生</c:v>
                </c:pt>
                <c:pt idx="13">
                  <c:v>学童保育の先生</c:v>
                </c:pt>
                <c:pt idx="14">
                  <c:v>こども専用の電話相談</c:v>
                </c:pt>
                <c:pt idx="15">
                  <c:v>インターネットやサイトなどを通じて知り合った直接会ったことのない人</c:v>
                </c:pt>
                <c:pt idx="16">
                  <c:v>近所の人</c:v>
                </c:pt>
                <c:pt idx="17">
                  <c:v>地域の支援団体</c:v>
                </c:pt>
                <c:pt idx="18">
                  <c:v>その他の人</c:v>
                </c:pt>
                <c:pt idx="19">
                  <c:v>だれにも相談できない</c:v>
                </c:pt>
                <c:pt idx="20">
                  <c:v>だれにも相談したくない                  </c:v>
                </c:pt>
                <c:pt idx="21">
                  <c:v>わからない          </c:v>
                </c:pt>
                <c:pt idx="22">
                  <c:v>  無回答            </c:v>
                </c:pt>
              </c:strCache>
            </c:strRef>
          </c:cat>
          <c:val>
            <c:numRef>
              <c:f>'４、H28子どものつながり'!$B$27:$X$27</c:f>
              <c:numCache>
                <c:formatCode>0.0</c:formatCode>
                <c:ptCount val="23"/>
                <c:pt idx="0">
                  <c:v>61.7</c:v>
                </c:pt>
                <c:pt idx="1">
                  <c:v>15.1</c:v>
                </c:pt>
                <c:pt idx="2">
                  <c:v>9.1999999999999993</c:v>
                </c:pt>
                <c:pt idx="3">
                  <c:v>1.9</c:v>
                </c:pt>
                <c:pt idx="4">
                  <c:v>47.6</c:v>
                </c:pt>
                <c:pt idx="5">
                  <c:v>7.8</c:v>
                </c:pt>
                <c:pt idx="6">
                  <c:v>4.8</c:v>
                </c:pt>
                <c:pt idx="7">
                  <c:v>3.3</c:v>
                </c:pt>
                <c:pt idx="8">
                  <c:v>13.3</c:v>
                </c:pt>
                <c:pt idx="9">
                  <c:v>1.3</c:v>
                </c:pt>
                <c:pt idx="10">
                  <c:v>2.2999999999999998</c:v>
                </c:pt>
                <c:pt idx="11">
                  <c:v>0.5</c:v>
                </c:pt>
                <c:pt idx="12">
                  <c:v>3.7</c:v>
                </c:pt>
                <c:pt idx="13">
                  <c:v>0.5</c:v>
                </c:pt>
                <c:pt idx="14">
                  <c:v>0.3</c:v>
                </c:pt>
                <c:pt idx="15">
                  <c:v>0.8</c:v>
                </c:pt>
                <c:pt idx="16">
                  <c:v>0.6</c:v>
                </c:pt>
                <c:pt idx="17">
                  <c:v>0.1</c:v>
                </c:pt>
                <c:pt idx="18">
                  <c:v>1.4</c:v>
                </c:pt>
                <c:pt idx="19">
                  <c:v>3.5</c:v>
                </c:pt>
                <c:pt idx="20">
                  <c:v>10.9</c:v>
                </c:pt>
                <c:pt idx="21">
                  <c:v>8.5</c:v>
                </c:pt>
                <c:pt idx="22">
                  <c:v>2.4</c:v>
                </c:pt>
              </c:numCache>
            </c:numRef>
          </c:val>
          <c:extLst>
            <c:ext xmlns:c16="http://schemas.microsoft.com/office/drawing/2014/chart" uri="{C3380CC4-5D6E-409C-BE32-E72D297353CC}">
              <c16:uniqueId val="{00000000-97E0-4C08-95FE-FA2ECAC086F4}"/>
            </c:ext>
          </c:extLst>
        </c:ser>
        <c:ser>
          <c:idx val="1"/>
          <c:order val="1"/>
          <c:tx>
            <c:strRef>
              <c:f>'４、H28子どものつながり'!$A$28</c:f>
              <c:strCache>
                <c:ptCount val="1"/>
                <c:pt idx="0">
                  <c:v>困窮度Ⅲ</c:v>
                </c:pt>
              </c:strCache>
            </c:strRef>
          </c:tx>
          <c:spPr>
            <a:solidFill>
              <a:schemeClr val="accent2"/>
            </a:solidFill>
            <a:ln>
              <a:noFill/>
            </a:ln>
            <a:effectLst/>
          </c:spPr>
          <c:invertIfNegative val="0"/>
          <c:dLbls>
            <c:dLbl>
              <c:idx val="0"/>
              <c:layout>
                <c:manualLayout>
                  <c:x val="1.4279819242225088E-2"/>
                  <c:y val="5.972001423405378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B8-426A-86EC-657829A8F643}"/>
                </c:ext>
              </c:extLst>
            </c:dLbl>
            <c:dLbl>
              <c:idx val="2"/>
              <c:layout>
                <c:manualLayout>
                  <c:x val="4.0799483549213787E-3"/>
                  <c:y val="8.958002135108068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B8-426A-86EC-657829A8F643}"/>
                </c:ext>
              </c:extLst>
            </c:dLbl>
            <c:dLbl>
              <c:idx val="3"/>
              <c:layout>
                <c:manualLayout>
                  <c:x val="2.85596384844501E-2"/>
                  <c:y val="4.479001067554061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6DB8-426A-86EC-657829A8F643}"/>
                </c:ext>
              </c:extLst>
            </c:dLbl>
            <c:dLbl>
              <c:idx val="4"/>
              <c:layout>
                <c:manualLayout>
                  <c:x val="2.4479690129528574E-2"/>
                  <c:y val="2.98600071170268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6DB8-426A-86EC-657829A8F643}"/>
                </c:ext>
              </c:extLst>
            </c:dLbl>
            <c:dLbl>
              <c:idx val="5"/>
              <c:layout>
                <c:manualLayout>
                  <c:x val="2.6519664306989526E-2"/>
                  <c:y val="1.49300035585134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6DB8-426A-86EC-657829A8F643}"/>
                </c:ext>
              </c:extLst>
            </c:dLbl>
            <c:dLbl>
              <c:idx val="6"/>
              <c:layout>
                <c:manualLayout>
                  <c:x val="1.2239845064764361E-2"/>
                  <c:y val="7.46523689742305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6DB8-426A-86EC-657829A8F643}"/>
                </c:ext>
              </c:extLst>
            </c:dLbl>
            <c:dLbl>
              <c:idx val="7"/>
              <c:layout>
                <c:manualLayout>
                  <c:x val="1.8359767597146543E-2"/>
                  <c:y val="4.47900106755403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6DB8-426A-86EC-657829A8F643}"/>
                </c:ext>
              </c:extLst>
            </c:dLbl>
            <c:dLbl>
              <c:idx val="10"/>
              <c:layout>
                <c:manualLayout>
                  <c:x val="2.651966430698937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DB8-426A-86EC-657829A8F643}"/>
                </c:ext>
              </c:extLst>
            </c:dLbl>
            <c:dLbl>
              <c:idx val="11"/>
              <c:layout>
                <c:manualLayout>
                  <c:x val="2.0399741774607193E-2"/>
                  <c:y val="-1.49288279676820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6DB8-426A-86EC-657829A8F643}"/>
                </c:ext>
              </c:extLst>
            </c:dLbl>
            <c:dLbl>
              <c:idx val="12"/>
              <c:layout>
                <c:manualLayout>
                  <c:x val="3.0599612661910903E-2"/>
                  <c:y val="2.986118270785827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6DB8-426A-86EC-657829A8F643}"/>
                </c:ext>
              </c:extLst>
            </c:dLbl>
            <c:dLbl>
              <c:idx val="13"/>
              <c:layout>
                <c:manualLayout>
                  <c:x val="2.039974177460727E-2"/>
                  <c:y val="1.49300035585134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6DB8-426A-86EC-657829A8F643}"/>
                </c:ext>
              </c:extLst>
            </c:dLbl>
            <c:dLbl>
              <c:idx val="14"/>
              <c:layout>
                <c:manualLayout>
                  <c:x val="2.243971595206799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6DB8-426A-86EC-657829A8F643}"/>
                </c:ext>
              </c:extLst>
            </c:dLbl>
            <c:dLbl>
              <c:idx val="15"/>
              <c:layout>
                <c:manualLayout>
                  <c:x val="3.0599612661910903E-2"/>
                  <c:y val="4.47900106755414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6DB8-426A-86EC-657829A8F643}"/>
                </c:ext>
              </c:extLst>
            </c:dLbl>
            <c:dLbl>
              <c:idx val="16"/>
              <c:layout>
                <c:manualLayout>
                  <c:x val="2.0399741774607193E-2"/>
                  <c:y val="2.986000711702798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6DB8-426A-86EC-657829A8F643}"/>
                </c:ext>
              </c:extLst>
            </c:dLbl>
            <c:dLbl>
              <c:idx val="17"/>
              <c:layout>
                <c:manualLayout>
                  <c:x val="2.2439715952067996E-2"/>
                  <c:y val="1.49300035585134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6DB8-426A-86EC-657829A8F643}"/>
                </c:ext>
              </c:extLst>
            </c:dLbl>
            <c:dLbl>
              <c:idx val="18"/>
              <c:layout>
                <c:manualLayout>
                  <c:x val="2.85596384844501E-2"/>
                  <c:y val="1.0948542797742519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6DB8-426A-86EC-657829A8F643}"/>
                </c:ext>
              </c:extLst>
            </c:dLbl>
            <c:dLbl>
              <c:idx val="19"/>
              <c:layout>
                <c:manualLayout>
                  <c:x val="2.243971595206792E-2"/>
                  <c:y val="4.47900106755403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6DB8-426A-86EC-657829A8F643}"/>
                </c:ext>
              </c:extLst>
            </c:dLbl>
            <c:dLbl>
              <c:idx val="20"/>
              <c:layout>
                <c:manualLayout>
                  <c:x val="3.467956101683236E-2"/>
                  <c:y val="2.98600071170268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6DB8-426A-86EC-657829A8F643}"/>
                </c:ext>
              </c:extLst>
            </c:dLbl>
            <c:dLbl>
              <c:idx val="21"/>
              <c:layout>
                <c:manualLayout>
                  <c:x val="2.6519664306989373E-2"/>
                  <c:y val="2.1897085595485038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6DB8-426A-86EC-657829A8F643}"/>
                </c:ext>
              </c:extLst>
            </c:dLbl>
            <c:dLbl>
              <c:idx val="22"/>
              <c:layout>
                <c:manualLayout>
                  <c:x val="2.4479690129528647E-2"/>
                  <c:y val="2.986000711702798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6DB8-426A-86EC-657829A8F6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'４、H28子どものつながり'!$B$26:$X$26</c:f>
              <c:strCache>
                <c:ptCount val="23"/>
                <c:pt idx="0">
                  <c:v>親                  </c:v>
                </c:pt>
                <c:pt idx="1">
                  <c:v>きょうだい          </c:v>
                </c:pt>
                <c:pt idx="2">
                  <c:v>おばあちゃん・おじいちゃん</c:v>
                </c:pt>
                <c:pt idx="3">
                  <c:v>おじ、おばなど親戚</c:v>
                </c:pt>
                <c:pt idx="4">
                  <c:v>学校のともだち      </c:v>
                </c:pt>
                <c:pt idx="5">
                  <c:v>塾や習いごとのともだち</c:v>
                </c:pt>
                <c:pt idx="6">
                  <c:v>その他の友達</c:v>
                </c:pt>
                <c:pt idx="7">
                  <c:v>いとこ</c:v>
                </c:pt>
                <c:pt idx="8">
                  <c:v>担任の先生や他のクラスの先生</c:v>
                </c:pt>
                <c:pt idx="9">
                  <c:v>保健室の先生</c:v>
                </c:pt>
                <c:pt idx="10">
                  <c:v>クラブ活動の先生</c:v>
                </c:pt>
                <c:pt idx="11">
                  <c:v>スクールカウンセラー</c:v>
                </c:pt>
                <c:pt idx="12">
                  <c:v>塾や習いごとの先生</c:v>
                </c:pt>
                <c:pt idx="13">
                  <c:v>学童保育の先生</c:v>
                </c:pt>
                <c:pt idx="14">
                  <c:v>こども専用の電話相談</c:v>
                </c:pt>
                <c:pt idx="15">
                  <c:v>インターネットやサイトなどを通じて知り合った直接会ったことのない人</c:v>
                </c:pt>
                <c:pt idx="16">
                  <c:v>近所の人</c:v>
                </c:pt>
                <c:pt idx="17">
                  <c:v>地域の支援団体</c:v>
                </c:pt>
                <c:pt idx="18">
                  <c:v>その他の人</c:v>
                </c:pt>
                <c:pt idx="19">
                  <c:v>だれにも相談できない</c:v>
                </c:pt>
                <c:pt idx="20">
                  <c:v>だれにも相談したくない                  </c:v>
                </c:pt>
                <c:pt idx="21">
                  <c:v>わからない          </c:v>
                </c:pt>
                <c:pt idx="22">
                  <c:v>  無回答            </c:v>
                </c:pt>
              </c:strCache>
            </c:strRef>
          </c:cat>
          <c:val>
            <c:numRef>
              <c:f>'４、H28子どものつながり'!$B$28:$X$28</c:f>
              <c:numCache>
                <c:formatCode>0.0</c:formatCode>
                <c:ptCount val="23"/>
                <c:pt idx="0">
                  <c:v>59.4</c:v>
                </c:pt>
                <c:pt idx="1">
                  <c:v>15</c:v>
                </c:pt>
                <c:pt idx="2">
                  <c:v>9.4</c:v>
                </c:pt>
                <c:pt idx="3">
                  <c:v>1.9</c:v>
                </c:pt>
                <c:pt idx="4">
                  <c:v>45.8</c:v>
                </c:pt>
                <c:pt idx="5">
                  <c:v>5.6</c:v>
                </c:pt>
                <c:pt idx="6">
                  <c:v>4.5999999999999996</c:v>
                </c:pt>
                <c:pt idx="7">
                  <c:v>3.5</c:v>
                </c:pt>
                <c:pt idx="8">
                  <c:v>13.4</c:v>
                </c:pt>
                <c:pt idx="9">
                  <c:v>1.4</c:v>
                </c:pt>
                <c:pt idx="10">
                  <c:v>2.2999999999999998</c:v>
                </c:pt>
                <c:pt idx="11">
                  <c:v>0.6</c:v>
                </c:pt>
                <c:pt idx="12">
                  <c:v>2.8</c:v>
                </c:pt>
                <c:pt idx="13">
                  <c:v>0.7</c:v>
                </c:pt>
                <c:pt idx="14">
                  <c:v>0.3</c:v>
                </c:pt>
                <c:pt idx="15">
                  <c:v>1.1000000000000001</c:v>
                </c:pt>
                <c:pt idx="16">
                  <c:v>0.6</c:v>
                </c:pt>
                <c:pt idx="17">
                  <c:v>0.1</c:v>
                </c:pt>
                <c:pt idx="18">
                  <c:v>1.5</c:v>
                </c:pt>
                <c:pt idx="19">
                  <c:v>4.2</c:v>
                </c:pt>
                <c:pt idx="20">
                  <c:v>11.5</c:v>
                </c:pt>
                <c:pt idx="21">
                  <c:v>9</c:v>
                </c:pt>
                <c:pt idx="22">
                  <c:v>2.5</c:v>
                </c:pt>
              </c:numCache>
            </c:numRef>
          </c:val>
          <c:extLst>
            <c:ext xmlns:c16="http://schemas.microsoft.com/office/drawing/2014/chart" uri="{C3380CC4-5D6E-409C-BE32-E72D297353CC}">
              <c16:uniqueId val="{00000001-97E0-4C08-95FE-FA2ECAC086F4}"/>
            </c:ext>
          </c:extLst>
        </c:ser>
        <c:ser>
          <c:idx val="2"/>
          <c:order val="2"/>
          <c:tx>
            <c:strRef>
              <c:f>'４、H28子どものつながり'!$A$29</c:f>
              <c:strCache>
                <c:ptCount val="1"/>
                <c:pt idx="0">
                  <c:v>困窮度Ⅱ</c:v>
                </c:pt>
              </c:strCache>
            </c:strRef>
          </c:tx>
          <c:spPr>
            <a:solidFill>
              <a:schemeClr val="accent3"/>
            </a:solidFill>
            <a:ln>
              <a:noFill/>
            </a:ln>
            <a:effectLst/>
          </c:spPr>
          <c:invertIfNegative val="0"/>
          <c:dLbls>
            <c:dLbl>
              <c:idx val="8"/>
              <c:layout>
                <c:manualLayout>
                  <c:x val="3.4679561016832283E-2"/>
                  <c:y val="-5.9720014234053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6DB8-426A-86EC-657829A8F643}"/>
                </c:ext>
              </c:extLst>
            </c:dLbl>
            <c:dLbl>
              <c:idx val="9"/>
              <c:layout>
                <c:manualLayout>
                  <c:x val="2.85596384844501E-2"/>
                  <c:y val="5.474271398871259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DB8-426A-86EC-657829A8F6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'４、H28子どものつながり'!$B$26:$X$26</c:f>
              <c:strCache>
                <c:ptCount val="23"/>
                <c:pt idx="0">
                  <c:v>親                  </c:v>
                </c:pt>
                <c:pt idx="1">
                  <c:v>きょうだい          </c:v>
                </c:pt>
                <c:pt idx="2">
                  <c:v>おばあちゃん・おじいちゃん</c:v>
                </c:pt>
                <c:pt idx="3">
                  <c:v>おじ、おばなど親戚</c:v>
                </c:pt>
                <c:pt idx="4">
                  <c:v>学校のともだち      </c:v>
                </c:pt>
                <c:pt idx="5">
                  <c:v>塾や習いごとのともだち</c:v>
                </c:pt>
                <c:pt idx="6">
                  <c:v>その他の友達</c:v>
                </c:pt>
                <c:pt idx="7">
                  <c:v>いとこ</c:v>
                </c:pt>
                <c:pt idx="8">
                  <c:v>担任の先生や他のクラスの先生</c:v>
                </c:pt>
                <c:pt idx="9">
                  <c:v>保健室の先生</c:v>
                </c:pt>
                <c:pt idx="10">
                  <c:v>クラブ活動の先生</c:v>
                </c:pt>
                <c:pt idx="11">
                  <c:v>スクールカウンセラー</c:v>
                </c:pt>
                <c:pt idx="12">
                  <c:v>塾や習いごとの先生</c:v>
                </c:pt>
                <c:pt idx="13">
                  <c:v>学童保育の先生</c:v>
                </c:pt>
                <c:pt idx="14">
                  <c:v>こども専用の電話相談</c:v>
                </c:pt>
                <c:pt idx="15">
                  <c:v>インターネットやサイトなどを通じて知り合った直接会ったことのない人</c:v>
                </c:pt>
                <c:pt idx="16">
                  <c:v>近所の人</c:v>
                </c:pt>
                <c:pt idx="17">
                  <c:v>地域の支援団体</c:v>
                </c:pt>
                <c:pt idx="18">
                  <c:v>その他の人</c:v>
                </c:pt>
                <c:pt idx="19">
                  <c:v>だれにも相談できない</c:v>
                </c:pt>
                <c:pt idx="20">
                  <c:v>だれにも相談したくない                  </c:v>
                </c:pt>
                <c:pt idx="21">
                  <c:v>わからない          </c:v>
                </c:pt>
                <c:pt idx="22">
                  <c:v>  無回答            </c:v>
                </c:pt>
              </c:strCache>
            </c:strRef>
          </c:cat>
          <c:val>
            <c:numRef>
              <c:f>'４、H28子どものつながり'!$B$29:$X$29</c:f>
              <c:numCache>
                <c:formatCode>0.0</c:formatCode>
                <c:ptCount val="23"/>
                <c:pt idx="0">
                  <c:v>56.7</c:v>
                </c:pt>
                <c:pt idx="1">
                  <c:v>16.8</c:v>
                </c:pt>
                <c:pt idx="2">
                  <c:v>9.4</c:v>
                </c:pt>
                <c:pt idx="3">
                  <c:v>2</c:v>
                </c:pt>
                <c:pt idx="4">
                  <c:v>45.5</c:v>
                </c:pt>
                <c:pt idx="5">
                  <c:v>5</c:v>
                </c:pt>
                <c:pt idx="6">
                  <c:v>4.7</c:v>
                </c:pt>
                <c:pt idx="7">
                  <c:v>3.4</c:v>
                </c:pt>
                <c:pt idx="8">
                  <c:v>13.2</c:v>
                </c:pt>
                <c:pt idx="9">
                  <c:v>1.8</c:v>
                </c:pt>
                <c:pt idx="10">
                  <c:v>2.1</c:v>
                </c:pt>
                <c:pt idx="11">
                  <c:v>0.6</c:v>
                </c:pt>
                <c:pt idx="12">
                  <c:v>2.5</c:v>
                </c:pt>
                <c:pt idx="13">
                  <c:v>0.7</c:v>
                </c:pt>
                <c:pt idx="14">
                  <c:v>0.3</c:v>
                </c:pt>
                <c:pt idx="15">
                  <c:v>1.2</c:v>
                </c:pt>
                <c:pt idx="16">
                  <c:v>0.8</c:v>
                </c:pt>
                <c:pt idx="17">
                  <c:v>0</c:v>
                </c:pt>
                <c:pt idx="18">
                  <c:v>1.7</c:v>
                </c:pt>
                <c:pt idx="19">
                  <c:v>4.9000000000000004</c:v>
                </c:pt>
                <c:pt idx="20">
                  <c:v>11.8</c:v>
                </c:pt>
                <c:pt idx="21">
                  <c:v>9.6999999999999993</c:v>
                </c:pt>
                <c:pt idx="22">
                  <c:v>1.7</c:v>
                </c:pt>
              </c:numCache>
            </c:numRef>
          </c:val>
          <c:extLst>
            <c:ext xmlns:c16="http://schemas.microsoft.com/office/drawing/2014/chart" uri="{C3380CC4-5D6E-409C-BE32-E72D297353CC}">
              <c16:uniqueId val="{00000002-97E0-4C08-95FE-FA2ECAC086F4}"/>
            </c:ext>
          </c:extLst>
        </c:ser>
        <c:ser>
          <c:idx val="3"/>
          <c:order val="3"/>
          <c:tx>
            <c:strRef>
              <c:f>'４、H28子どものつながり'!$A$30</c:f>
              <c:strCache>
                <c:ptCount val="1"/>
                <c:pt idx="0">
                  <c:v>困窮度Ⅰ</c:v>
                </c:pt>
              </c:strCache>
            </c:strRef>
          </c:tx>
          <c:spPr>
            <a:solidFill>
              <a:schemeClr val="accent4"/>
            </a:solidFill>
            <a:ln>
              <a:noFill/>
            </a:ln>
            <a:effectLst/>
          </c:spPr>
          <c:invertIfNegative val="0"/>
          <c:dLbls>
            <c:dLbl>
              <c:idx val="0"/>
              <c:layout>
                <c:manualLayout>
                  <c:x val="-1.4959637819699348E-16"/>
                  <c:y val="-4.479001067554027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B8-426A-86EC-657829A8F643}"/>
                </c:ext>
              </c:extLst>
            </c:dLbl>
            <c:dLbl>
              <c:idx val="1"/>
              <c:layout>
                <c:manualLayout>
                  <c:x val="4.2839457726675342E-2"/>
                  <c:y val="-1.49300035585134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6DB8-426A-86EC-657829A8F643}"/>
                </c:ext>
              </c:extLst>
            </c:dLbl>
            <c:dLbl>
              <c:idx val="2"/>
              <c:layout>
                <c:manualLayout>
                  <c:x val="2.243971595206792E-2"/>
                  <c:y val="-2.98600071170268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6DB8-426A-86EC-657829A8F643}"/>
                </c:ext>
              </c:extLst>
            </c:dLbl>
            <c:dLbl>
              <c:idx val="3"/>
              <c:layout>
                <c:manualLayout>
                  <c:x val="6.5279173678743335E-2"/>
                  <c:y val="-4.479001067554006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6DB8-426A-86EC-657829A8F643}"/>
                </c:ext>
              </c:extLst>
            </c:dLbl>
            <c:dLbl>
              <c:idx val="4"/>
              <c:layout>
                <c:manualLayout>
                  <c:x val="7.751901874350762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6DB8-426A-86EC-657829A8F643}"/>
                </c:ext>
              </c:extLst>
            </c:dLbl>
            <c:dLbl>
              <c:idx val="5"/>
              <c:layout>
                <c:manualLayout>
                  <c:x val="7.5479044566046899E-2"/>
                  <c:y val="-1.49300035585134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DB8-426A-86EC-657829A8F643}"/>
                </c:ext>
              </c:extLst>
            </c:dLbl>
            <c:dLbl>
              <c:idx val="6"/>
              <c:layout>
                <c:manualLayout>
                  <c:x val="6.3239199501282539E-2"/>
                  <c:y val="4.47900106755403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DB8-426A-86EC-657829A8F643}"/>
                </c:ext>
              </c:extLst>
            </c:dLbl>
            <c:dLbl>
              <c:idx val="7"/>
              <c:layout>
                <c:manualLayout>
                  <c:x val="6.9359122033664719E-2"/>
                  <c:y val="1.49300035585134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DB8-426A-86EC-657829A8F643}"/>
                </c:ext>
              </c:extLst>
            </c:dLbl>
            <c:dLbl>
              <c:idx val="8"/>
              <c:layout>
                <c:manualLayout>
                  <c:x val="8.5678915453350532E-2"/>
                  <c:y val="-7.465001779256668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DB8-426A-86EC-657829A8F643}"/>
                </c:ext>
              </c:extLst>
            </c:dLbl>
            <c:dLbl>
              <c:idx val="9"/>
              <c:layout>
                <c:manualLayout>
                  <c:x val="5.9159251146361155E-2"/>
                  <c:y val="1.49300035585134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DB8-426A-86EC-657829A8F643}"/>
                </c:ext>
              </c:extLst>
            </c:dLbl>
            <c:dLbl>
              <c:idx val="10"/>
              <c:layout>
                <c:manualLayout>
                  <c:x val="5.507930279143962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DB8-426A-86EC-657829A8F643}"/>
                </c:ext>
              </c:extLst>
            </c:dLbl>
            <c:dLbl>
              <c:idx val="11"/>
              <c:layout>
                <c:manualLayout>
                  <c:x val="5.5079302791439549E-2"/>
                  <c:y val="-1.49300035585134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DB8-426A-86EC-657829A8F643}"/>
                </c:ext>
              </c:extLst>
            </c:dLbl>
            <c:dLbl>
              <c:idx val="12"/>
              <c:layout>
                <c:manualLayout>
                  <c:x val="4.487943190413591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DB8-426A-86EC-657829A8F643}"/>
                </c:ext>
              </c:extLst>
            </c:dLbl>
            <c:dLbl>
              <c:idx val="13"/>
              <c:layout>
                <c:manualLayout>
                  <c:x val="5.5079302791439549E-2"/>
                  <c:y val="-1.493000355851235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DB8-426A-86EC-657829A8F643}"/>
                </c:ext>
              </c:extLst>
            </c:dLbl>
            <c:dLbl>
              <c:idx val="14"/>
              <c:layout>
                <c:manualLayout>
                  <c:x val="5.9159251146361079E-2"/>
                  <c:y val="-2.98600071170257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DB8-426A-86EC-657829A8F643}"/>
                </c:ext>
              </c:extLst>
            </c:dLbl>
            <c:dLbl>
              <c:idx val="15"/>
              <c:layout>
                <c:manualLayout>
                  <c:x val="5.5079302791439549E-2"/>
                  <c:y val="1.49300035585134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DB8-426A-86EC-657829A8F643}"/>
                </c:ext>
              </c:extLst>
            </c:dLbl>
            <c:dLbl>
              <c:idx val="16"/>
              <c:layout>
                <c:manualLayout>
                  <c:x val="5.507930279143954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DB8-426A-86EC-657829A8F643}"/>
                </c:ext>
              </c:extLst>
            </c:dLbl>
            <c:dLbl>
              <c:idx val="17"/>
              <c:layout>
                <c:manualLayout>
                  <c:x val="5.9159251146361155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DB8-426A-86EC-657829A8F643}"/>
                </c:ext>
              </c:extLst>
            </c:dLbl>
            <c:dLbl>
              <c:idx val="18"/>
              <c:layout>
                <c:manualLayout>
                  <c:x val="6.323919950128245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DB8-426A-86EC-657829A8F643}"/>
                </c:ext>
              </c:extLst>
            </c:dLbl>
            <c:dLbl>
              <c:idx val="19"/>
              <c:layout>
                <c:manualLayout>
                  <c:x val="4.2839457726675266E-2"/>
                  <c:y val="-4.47900106755392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6DB8-426A-86EC-657829A8F643}"/>
                </c:ext>
              </c:extLst>
            </c:dLbl>
            <c:dLbl>
              <c:idx val="20"/>
              <c:layout>
                <c:manualLayout>
                  <c:x val="4.4879431904135916E-2"/>
                  <c:y val="-4.47900106755403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DB8-426A-86EC-657829A8F643}"/>
                </c:ext>
              </c:extLst>
            </c:dLbl>
            <c:dLbl>
              <c:idx val="21"/>
              <c:layout>
                <c:manualLayout>
                  <c:x val="3.4679561016832283E-2"/>
                  <c:y val="-7.46500177925683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DB8-426A-86EC-657829A8F643}"/>
                </c:ext>
              </c:extLst>
            </c:dLbl>
            <c:dLbl>
              <c:idx val="22"/>
              <c:layout>
                <c:manualLayout>
                  <c:x val="4.0799483549214463E-2"/>
                  <c:y val="-4.47900106755392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DB8-426A-86EC-657829A8F6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'４、H28子どものつながり'!$B$26:$X$26</c:f>
              <c:strCache>
                <c:ptCount val="23"/>
                <c:pt idx="0">
                  <c:v>親                  </c:v>
                </c:pt>
                <c:pt idx="1">
                  <c:v>きょうだい          </c:v>
                </c:pt>
                <c:pt idx="2">
                  <c:v>おばあちゃん・おじいちゃん</c:v>
                </c:pt>
                <c:pt idx="3">
                  <c:v>おじ、おばなど親戚</c:v>
                </c:pt>
                <c:pt idx="4">
                  <c:v>学校のともだち      </c:v>
                </c:pt>
                <c:pt idx="5">
                  <c:v>塾や習いごとのともだち</c:v>
                </c:pt>
                <c:pt idx="6">
                  <c:v>その他の友達</c:v>
                </c:pt>
                <c:pt idx="7">
                  <c:v>いとこ</c:v>
                </c:pt>
                <c:pt idx="8">
                  <c:v>担任の先生や他のクラスの先生</c:v>
                </c:pt>
                <c:pt idx="9">
                  <c:v>保健室の先生</c:v>
                </c:pt>
                <c:pt idx="10">
                  <c:v>クラブ活動の先生</c:v>
                </c:pt>
                <c:pt idx="11">
                  <c:v>スクールカウンセラー</c:v>
                </c:pt>
                <c:pt idx="12">
                  <c:v>塾や習いごとの先生</c:v>
                </c:pt>
                <c:pt idx="13">
                  <c:v>学童保育の先生</c:v>
                </c:pt>
                <c:pt idx="14">
                  <c:v>こども専用の電話相談</c:v>
                </c:pt>
                <c:pt idx="15">
                  <c:v>インターネットやサイトなどを通じて知り合った直接会ったことのない人</c:v>
                </c:pt>
                <c:pt idx="16">
                  <c:v>近所の人</c:v>
                </c:pt>
                <c:pt idx="17">
                  <c:v>地域の支援団体</c:v>
                </c:pt>
                <c:pt idx="18">
                  <c:v>その他の人</c:v>
                </c:pt>
                <c:pt idx="19">
                  <c:v>だれにも相談できない</c:v>
                </c:pt>
                <c:pt idx="20">
                  <c:v>だれにも相談したくない                  </c:v>
                </c:pt>
                <c:pt idx="21">
                  <c:v>わからない          </c:v>
                </c:pt>
                <c:pt idx="22">
                  <c:v>  無回答            </c:v>
                </c:pt>
              </c:strCache>
            </c:strRef>
          </c:cat>
          <c:val>
            <c:numRef>
              <c:f>'４、H28子どものつながり'!$B$30:$X$30</c:f>
              <c:numCache>
                <c:formatCode>0.0</c:formatCode>
                <c:ptCount val="23"/>
                <c:pt idx="0">
                  <c:v>57.1</c:v>
                </c:pt>
                <c:pt idx="1">
                  <c:v>15.5</c:v>
                </c:pt>
                <c:pt idx="2">
                  <c:v>11.4</c:v>
                </c:pt>
                <c:pt idx="3">
                  <c:v>3</c:v>
                </c:pt>
                <c:pt idx="4">
                  <c:v>44.9</c:v>
                </c:pt>
                <c:pt idx="5">
                  <c:v>4.8</c:v>
                </c:pt>
                <c:pt idx="6">
                  <c:v>4.9000000000000004</c:v>
                </c:pt>
                <c:pt idx="7">
                  <c:v>4</c:v>
                </c:pt>
                <c:pt idx="8">
                  <c:v>12.6</c:v>
                </c:pt>
                <c:pt idx="9">
                  <c:v>1.9</c:v>
                </c:pt>
                <c:pt idx="10">
                  <c:v>2.5</c:v>
                </c:pt>
                <c:pt idx="11">
                  <c:v>0.6</c:v>
                </c:pt>
                <c:pt idx="12">
                  <c:v>2.2000000000000002</c:v>
                </c:pt>
                <c:pt idx="13">
                  <c:v>0.6</c:v>
                </c:pt>
                <c:pt idx="14">
                  <c:v>0.2</c:v>
                </c:pt>
                <c:pt idx="15">
                  <c:v>1.1000000000000001</c:v>
                </c:pt>
                <c:pt idx="16">
                  <c:v>0.7</c:v>
                </c:pt>
                <c:pt idx="17">
                  <c:v>0.1</c:v>
                </c:pt>
                <c:pt idx="18">
                  <c:v>1.7</c:v>
                </c:pt>
                <c:pt idx="19">
                  <c:v>4.7</c:v>
                </c:pt>
                <c:pt idx="20">
                  <c:v>11.8</c:v>
                </c:pt>
                <c:pt idx="21">
                  <c:v>9.8000000000000007</c:v>
                </c:pt>
                <c:pt idx="22">
                  <c:v>2.6</c:v>
                </c:pt>
              </c:numCache>
            </c:numRef>
          </c:val>
          <c:extLst>
            <c:ext xmlns:c16="http://schemas.microsoft.com/office/drawing/2014/chart" uri="{C3380CC4-5D6E-409C-BE32-E72D297353CC}">
              <c16:uniqueId val="{00000003-97E0-4C08-95FE-FA2ECAC086F4}"/>
            </c:ext>
          </c:extLst>
        </c:ser>
        <c:dLbls>
          <c:dLblPos val="outEnd"/>
          <c:showLegendKey val="0"/>
          <c:showVal val="1"/>
          <c:showCatName val="0"/>
          <c:showSerName val="0"/>
          <c:showPercent val="0"/>
          <c:showBubbleSize val="0"/>
        </c:dLbls>
        <c:gapWidth val="182"/>
        <c:axId val="1052882272"/>
        <c:axId val="1052868544"/>
      </c:barChart>
      <c:catAx>
        <c:axId val="105288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052868544"/>
        <c:crosses val="autoZero"/>
        <c:auto val="1"/>
        <c:lblAlgn val="ctr"/>
        <c:lblOffset val="100"/>
        <c:noMultiLvlLbl val="0"/>
      </c:catAx>
      <c:valAx>
        <c:axId val="1052868544"/>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052882272"/>
        <c:crosses val="autoZero"/>
        <c:crossBetween val="between"/>
      </c:valAx>
      <c:spPr>
        <a:noFill/>
        <a:ln>
          <a:noFill/>
        </a:ln>
        <a:effectLst/>
      </c:spPr>
    </c:plotArea>
    <c:legend>
      <c:legendPos val="b"/>
      <c:layout>
        <c:manualLayout>
          <c:xMode val="edge"/>
          <c:yMode val="edge"/>
          <c:x val="0.26126628703729371"/>
          <c:y val="0.9630882167354573"/>
          <c:w val="0.47746741415146621"/>
          <c:h val="2.500075533978566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'４、子どものつながり'!$B$35</c:f>
              <c:strCache>
                <c:ptCount val="1"/>
                <c:pt idx="0">
                  <c:v>お子さんの学校からの帰宅時間には家にいる</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'４、子どものつながり'!$A$36:$A$39</c:f>
              <c:strCache>
                <c:ptCount val="4"/>
                <c:pt idx="0">
                  <c:v>中央値以上</c:v>
                </c:pt>
                <c:pt idx="1">
                  <c:v>困窮度Ⅲ</c:v>
                </c:pt>
                <c:pt idx="2">
                  <c:v>困窮度Ⅱ</c:v>
                </c:pt>
                <c:pt idx="3">
                  <c:v>困窮度Ⅰ</c:v>
                </c:pt>
              </c:strCache>
            </c:strRef>
          </c:cat>
          <c:val>
            <c:numRef>
              <c:f>'４、子どものつながり'!$B$36:$B$39</c:f>
              <c:numCache>
                <c:formatCode>0.0</c:formatCode>
                <c:ptCount val="4"/>
                <c:pt idx="0">
                  <c:v>51.1</c:v>
                </c:pt>
                <c:pt idx="1">
                  <c:v>53.8</c:v>
                </c:pt>
                <c:pt idx="2">
                  <c:v>47.3</c:v>
                </c:pt>
                <c:pt idx="3">
                  <c:v>44.5</c:v>
                </c:pt>
              </c:numCache>
            </c:numRef>
          </c:val>
          <c:extLst>
            <c:ext xmlns:c16="http://schemas.microsoft.com/office/drawing/2014/chart" uri="{C3380CC4-5D6E-409C-BE32-E72D297353CC}">
              <c16:uniqueId val="{00000000-9FDE-4E3C-9934-C8F4FE9B3B96}"/>
            </c:ext>
          </c:extLst>
        </c:ser>
        <c:ser>
          <c:idx val="1"/>
          <c:order val="1"/>
          <c:tx>
            <c:strRef>
              <c:f>'４、子どものつながり'!$C$35</c:f>
              <c:strCache>
                <c:ptCount val="1"/>
                <c:pt idx="0">
                  <c:v>お子さんの夕食時間には家にいる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'４、子どものつながり'!$A$36:$A$39</c:f>
              <c:strCache>
                <c:ptCount val="4"/>
                <c:pt idx="0">
                  <c:v>中央値以上</c:v>
                </c:pt>
                <c:pt idx="1">
                  <c:v>困窮度Ⅲ</c:v>
                </c:pt>
                <c:pt idx="2">
                  <c:v>困窮度Ⅱ</c:v>
                </c:pt>
                <c:pt idx="3">
                  <c:v>困窮度Ⅰ</c:v>
                </c:pt>
              </c:strCache>
            </c:strRef>
          </c:cat>
          <c:val>
            <c:numRef>
              <c:f>'４、子どものつながり'!$C$36:$C$39</c:f>
              <c:numCache>
                <c:formatCode>0.0</c:formatCode>
                <c:ptCount val="4"/>
                <c:pt idx="0">
                  <c:v>42</c:v>
                </c:pt>
                <c:pt idx="1">
                  <c:v>38.799999999999997</c:v>
                </c:pt>
                <c:pt idx="2">
                  <c:v>42.8</c:v>
                </c:pt>
                <c:pt idx="3">
                  <c:v>44.2</c:v>
                </c:pt>
              </c:numCache>
            </c:numRef>
          </c:val>
          <c:extLst>
            <c:ext xmlns:c16="http://schemas.microsoft.com/office/drawing/2014/chart" uri="{C3380CC4-5D6E-409C-BE32-E72D297353CC}">
              <c16:uniqueId val="{00000001-9FDE-4E3C-9934-C8F4FE9B3B96}"/>
            </c:ext>
          </c:extLst>
        </c:ser>
        <c:ser>
          <c:idx val="2"/>
          <c:order val="2"/>
          <c:tx>
            <c:strRef>
              <c:f>'４、子どものつながり'!$D$35</c:f>
              <c:strCache>
                <c:ptCount val="1"/>
                <c:pt idx="0">
                  <c:v>お子さんの寝る時間には家にいる          </c:v>
                </c:pt>
              </c:strCache>
            </c:strRef>
          </c:tx>
          <c:spPr>
            <a:solidFill>
              <a:schemeClr val="accent3"/>
            </a:solidFill>
            <a:ln>
              <a:noFill/>
            </a:ln>
            <a:effectLst/>
          </c:spPr>
          <c:invertIfNegative val="0"/>
          <c:dLbls>
            <c:dLbl>
              <c:idx val="3"/>
              <c:layout>
                <c:manualLayout>
                  <c:x val="-7.2488117534141782E-3"/>
                  <c:y val="6.32460670408310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63-4684-9829-8D06D51FF04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'４、子どものつながり'!$A$36:$A$39</c:f>
              <c:strCache>
                <c:ptCount val="4"/>
                <c:pt idx="0">
                  <c:v>中央値以上</c:v>
                </c:pt>
                <c:pt idx="1">
                  <c:v>困窮度Ⅲ</c:v>
                </c:pt>
                <c:pt idx="2">
                  <c:v>困窮度Ⅱ</c:v>
                </c:pt>
                <c:pt idx="3">
                  <c:v>困窮度Ⅰ</c:v>
                </c:pt>
              </c:strCache>
            </c:strRef>
          </c:cat>
          <c:val>
            <c:numRef>
              <c:f>'４、子どものつながり'!$D$36:$D$39</c:f>
              <c:numCache>
                <c:formatCode>0.0</c:formatCode>
                <c:ptCount val="4"/>
                <c:pt idx="0">
                  <c:v>3.2</c:v>
                </c:pt>
                <c:pt idx="1">
                  <c:v>3</c:v>
                </c:pt>
                <c:pt idx="2">
                  <c:v>3.2</c:v>
                </c:pt>
                <c:pt idx="3">
                  <c:v>3.6</c:v>
                </c:pt>
              </c:numCache>
            </c:numRef>
          </c:val>
          <c:extLst>
            <c:ext xmlns:c16="http://schemas.microsoft.com/office/drawing/2014/chart" uri="{C3380CC4-5D6E-409C-BE32-E72D297353CC}">
              <c16:uniqueId val="{00000002-9FDE-4E3C-9934-C8F4FE9B3B96}"/>
            </c:ext>
          </c:extLst>
        </c:ser>
        <c:ser>
          <c:idx val="3"/>
          <c:order val="3"/>
          <c:tx>
            <c:strRef>
              <c:f>'４、子どものつながり'!$E$35</c:f>
              <c:strCache>
                <c:ptCount val="1"/>
                <c:pt idx="0">
                  <c:v>お子さんが寝た後に帰ってくる            </c:v>
                </c:pt>
              </c:strCache>
            </c:strRef>
          </c:tx>
          <c:spPr>
            <a:solidFill>
              <a:schemeClr val="accent4"/>
            </a:solidFill>
            <a:ln>
              <a:noFill/>
            </a:ln>
            <a:effectLst/>
          </c:spPr>
          <c:invertIfNegative val="0"/>
          <c:dLbls>
            <c:dLbl>
              <c:idx val="0"/>
              <c:layout>
                <c:manualLayout>
                  <c:x val="-5.1777226810102795E-3"/>
                  <c:y val="7.589528044899729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2E9-452F-BB57-C123DB9FB6B1}"/>
                </c:ext>
              </c:extLst>
            </c:dLbl>
            <c:dLbl>
              <c:idx val="1"/>
              <c:layout>
                <c:manualLayout>
                  <c:x val="-1.5187811080073416E-16"/>
                  <c:y val="7.27329770969557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E9-452F-BB57-C123DB9FB6B1}"/>
                </c:ext>
              </c:extLst>
            </c:dLbl>
            <c:dLbl>
              <c:idx val="2"/>
              <c:layout>
                <c:manualLayout>
                  <c:x val="-2.071089072404051E-3"/>
                  <c:y val="6.324631604109505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2E9-452F-BB57-C123DB9FB6B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'４、子どものつながり'!$A$36:$A$39</c:f>
              <c:strCache>
                <c:ptCount val="4"/>
                <c:pt idx="0">
                  <c:v>中央値以上</c:v>
                </c:pt>
                <c:pt idx="1">
                  <c:v>困窮度Ⅲ</c:v>
                </c:pt>
                <c:pt idx="2">
                  <c:v>困窮度Ⅱ</c:v>
                </c:pt>
                <c:pt idx="3">
                  <c:v>困窮度Ⅰ</c:v>
                </c:pt>
              </c:strCache>
            </c:strRef>
          </c:cat>
          <c:val>
            <c:numRef>
              <c:f>'４、子どものつながり'!$E$36:$E$39</c:f>
              <c:numCache>
                <c:formatCode>0.0</c:formatCode>
                <c:ptCount val="4"/>
                <c:pt idx="0">
                  <c:v>0.2</c:v>
                </c:pt>
                <c:pt idx="1">
                  <c:v>0.2</c:v>
                </c:pt>
                <c:pt idx="2">
                  <c:v>0.6</c:v>
                </c:pt>
                <c:pt idx="3">
                  <c:v>0.8</c:v>
                </c:pt>
              </c:numCache>
            </c:numRef>
          </c:val>
          <c:extLst>
            <c:ext xmlns:c16="http://schemas.microsoft.com/office/drawing/2014/chart" uri="{C3380CC4-5D6E-409C-BE32-E72D297353CC}">
              <c16:uniqueId val="{00000003-9FDE-4E3C-9934-C8F4FE9B3B96}"/>
            </c:ext>
          </c:extLst>
        </c:ser>
        <c:ser>
          <c:idx val="4"/>
          <c:order val="4"/>
          <c:tx>
            <c:strRef>
              <c:f>'４、子どものつながり'!$F$35</c:f>
              <c:strCache>
                <c:ptCount val="1"/>
                <c:pt idx="0">
                  <c:v>帰宅時間が決まっていない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'４、子どものつながり'!$A$36:$A$39</c:f>
              <c:strCache>
                <c:ptCount val="4"/>
                <c:pt idx="0">
                  <c:v>中央値以上</c:v>
                </c:pt>
                <c:pt idx="1">
                  <c:v>困窮度Ⅲ</c:v>
                </c:pt>
                <c:pt idx="2">
                  <c:v>困窮度Ⅱ</c:v>
                </c:pt>
                <c:pt idx="3">
                  <c:v>困窮度Ⅰ</c:v>
                </c:pt>
              </c:strCache>
            </c:strRef>
          </c:cat>
          <c:val>
            <c:numRef>
              <c:f>'４、子どものつながり'!$F$36:$F$39</c:f>
              <c:numCache>
                <c:formatCode>0.0</c:formatCode>
                <c:ptCount val="4"/>
                <c:pt idx="0">
                  <c:v>2.2999999999999998</c:v>
                </c:pt>
                <c:pt idx="1">
                  <c:v>2.4</c:v>
                </c:pt>
                <c:pt idx="2">
                  <c:v>3.3</c:v>
                </c:pt>
                <c:pt idx="3">
                  <c:v>4.3</c:v>
                </c:pt>
              </c:numCache>
            </c:numRef>
          </c:val>
          <c:extLst>
            <c:ext xmlns:c16="http://schemas.microsoft.com/office/drawing/2014/chart" uri="{C3380CC4-5D6E-409C-BE32-E72D297353CC}">
              <c16:uniqueId val="{00000004-9FDE-4E3C-9934-C8F4FE9B3B96}"/>
            </c:ext>
          </c:extLst>
        </c:ser>
        <c:ser>
          <c:idx val="5"/>
          <c:order val="5"/>
          <c:tx>
            <c:strRef>
              <c:f>'４、子どものつながり'!$G$35</c:f>
              <c:strCache>
                <c:ptCount val="1"/>
                <c:pt idx="0">
                  <c:v>その他              </c:v>
                </c:pt>
              </c:strCache>
            </c:strRef>
          </c:tx>
          <c:spPr>
            <a:solidFill>
              <a:schemeClr val="accent6"/>
            </a:solidFill>
            <a:ln>
              <a:noFill/>
            </a:ln>
            <a:effectLst/>
          </c:spPr>
          <c:invertIfNegative val="0"/>
          <c:dLbls>
            <c:dLbl>
              <c:idx val="0"/>
              <c:layout>
                <c:manualLayout>
                  <c:x val="2.0710890724038992E-3"/>
                  <c:y val="7.589528044899729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2E9-452F-BB57-C123DB9FB6B1}"/>
                </c:ext>
              </c:extLst>
            </c:dLbl>
            <c:dLbl>
              <c:idx val="1"/>
              <c:layout>
                <c:manualLayout>
                  <c:x val="5.1777226810101268E-3"/>
                  <c:y val="6.00837636887895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2E9-452F-BB57-C123DB9FB6B1}"/>
                </c:ext>
              </c:extLst>
            </c:dLbl>
            <c:dLbl>
              <c:idx val="2"/>
              <c:layout>
                <c:manualLayout>
                  <c:x val="0"/>
                  <c:y val="6.957067374491422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2E9-452F-BB57-C123DB9FB6B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'４、子どものつながり'!$A$36:$A$39</c:f>
              <c:strCache>
                <c:ptCount val="4"/>
                <c:pt idx="0">
                  <c:v>中央値以上</c:v>
                </c:pt>
                <c:pt idx="1">
                  <c:v>困窮度Ⅲ</c:v>
                </c:pt>
                <c:pt idx="2">
                  <c:v>困窮度Ⅱ</c:v>
                </c:pt>
                <c:pt idx="3">
                  <c:v>困窮度Ⅰ</c:v>
                </c:pt>
              </c:strCache>
            </c:strRef>
          </c:cat>
          <c:val>
            <c:numRef>
              <c:f>'４、子どものつながり'!$G$36:$G$39</c:f>
              <c:numCache>
                <c:formatCode>0.0</c:formatCode>
                <c:ptCount val="4"/>
                <c:pt idx="0">
                  <c:v>0.6</c:v>
                </c:pt>
                <c:pt idx="1">
                  <c:v>0.9</c:v>
                </c:pt>
                <c:pt idx="2">
                  <c:v>1.5</c:v>
                </c:pt>
                <c:pt idx="3">
                  <c:v>1.5</c:v>
                </c:pt>
              </c:numCache>
            </c:numRef>
          </c:val>
          <c:extLst>
            <c:ext xmlns:c16="http://schemas.microsoft.com/office/drawing/2014/chart" uri="{C3380CC4-5D6E-409C-BE32-E72D297353CC}">
              <c16:uniqueId val="{00000005-9FDE-4E3C-9934-C8F4FE9B3B96}"/>
            </c:ext>
          </c:extLst>
        </c:ser>
        <c:ser>
          <c:idx val="6"/>
          <c:order val="6"/>
          <c:tx>
            <c:strRef>
              <c:f>'４、子どものつながり'!$H$35</c:f>
              <c:strCache>
                <c:ptCount val="1"/>
                <c:pt idx="0">
                  <c:v>  無回答            </c:v>
                </c:pt>
              </c:strCache>
            </c:strRef>
          </c:tx>
          <c:spPr>
            <a:solidFill>
              <a:schemeClr val="accent1">
                <a:lumMod val="60000"/>
              </a:schemeClr>
            </a:solidFill>
            <a:ln>
              <a:noFill/>
            </a:ln>
            <a:effectLst/>
          </c:spPr>
          <c:invertIfNegative val="0"/>
          <c:dLbls>
            <c:dLbl>
              <c:idx val="0"/>
              <c:layout>
                <c:manualLayout>
                  <c:x val="1.6568712579232408E-2"/>
                  <c:y val="-3.16230335204155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E9-452F-BB57-C123DB9FB6B1}"/>
                </c:ext>
              </c:extLst>
            </c:dLbl>
            <c:dLbl>
              <c:idx val="1"/>
              <c:layout>
                <c:manualLayout>
                  <c:x val="1.760425711543443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E9-452F-BB57-C123DB9FB6B1}"/>
                </c:ext>
              </c:extLst>
            </c:dLbl>
            <c:dLbl>
              <c:idx val="2"/>
              <c:layout>
                <c:manualLayout>
                  <c:x val="1.7604257115434431E-2"/>
                  <c:y val="-6.32460670408310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2E9-452F-BB57-C123DB9FB6B1}"/>
                </c:ext>
              </c:extLst>
            </c:dLbl>
            <c:dLbl>
              <c:idx val="3"/>
              <c:layout>
                <c:manualLayout>
                  <c:x val="1.553316804303023E-2"/>
                  <c:y val="-6.32460670408310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E9-452F-BB57-C123DB9FB6B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'４、子どものつながり'!$A$36:$A$39</c:f>
              <c:strCache>
                <c:ptCount val="4"/>
                <c:pt idx="0">
                  <c:v>中央値以上</c:v>
                </c:pt>
                <c:pt idx="1">
                  <c:v>困窮度Ⅲ</c:v>
                </c:pt>
                <c:pt idx="2">
                  <c:v>困窮度Ⅱ</c:v>
                </c:pt>
                <c:pt idx="3">
                  <c:v>困窮度Ⅰ</c:v>
                </c:pt>
              </c:strCache>
            </c:strRef>
          </c:cat>
          <c:val>
            <c:numRef>
              <c:f>'４、子どものつながり'!$H$36:$H$39</c:f>
              <c:numCache>
                <c:formatCode>0.0</c:formatCode>
                <c:ptCount val="4"/>
                <c:pt idx="0">
                  <c:v>0.7</c:v>
                </c:pt>
                <c:pt idx="1">
                  <c:v>0.9</c:v>
                </c:pt>
                <c:pt idx="2">
                  <c:v>1.2</c:v>
                </c:pt>
                <c:pt idx="3">
                  <c:v>1.1000000000000001</c:v>
                </c:pt>
              </c:numCache>
            </c:numRef>
          </c:val>
          <c:extLst>
            <c:ext xmlns:c16="http://schemas.microsoft.com/office/drawing/2014/chart" uri="{C3380CC4-5D6E-409C-BE32-E72D297353CC}">
              <c16:uniqueId val="{00000006-9FDE-4E3C-9934-C8F4FE9B3B96}"/>
            </c:ext>
          </c:extLst>
        </c:ser>
        <c:dLbls>
          <c:dLblPos val="ctr"/>
          <c:showLegendKey val="0"/>
          <c:showVal val="1"/>
          <c:showCatName val="0"/>
          <c:showSerName val="0"/>
          <c:showPercent val="0"/>
          <c:showBubbleSize val="0"/>
        </c:dLbls>
        <c:gapWidth val="150"/>
        <c:overlap val="100"/>
        <c:axId val="1250449936"/>
        <c:axId val="1250446608"/>
      </c:barChart>
      <c:catAx>
        <c:axId val="1250449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50446608"/>
        <c:crosses val="autoZero"/>
        <c:auto val="1"/>
        <c:lblAlgn val="ctr"/>
        <c:lblOffset val="100"/>
        <c:noMultiLvlLbl val="0"/>
      </c:catAx>
      <c:valAx>
        <c:axId val="125044660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250449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'４、H28子どものつながり'!$B$35</c:f>
              <c:strCache>
                <c:ptCount val="1"/>
                <c:pt idx="0">
                  <c:v>お子さんの学校からの帰宅時間には家にいる</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'４、H28子どものつながり'!$A$36:$A$39</c:f>
              <c:strCache>
                <c:ptCount val="4"/>
                <c:pt idx="0">
                  <c:v>中央値以上</c:v>
                </c:pt>
                <c:pt idx="1">
                  <c:v>困窮度Ⅲ</c:v>
                </c:pt>
                <c:pt idx="2">
                  <c:v>困窮度Ⅱ</c:v>
                </c:pt>
                <c:pt idx="3">
                  <c:v>困窮度Ⅰ</c:v>
                </c:pt>
              </c:strCache>
            </c:strRef>
          </c:cat>
          <c:val>
            <c:numRef>
              <c:f>'４、H28子どものつながり'!$B$36:$B$39</c:f>
              <c:numCache>
                <c:formatCode>0.0</c:formatCode>
                <c:ptCount val="4"/>
                <c:pt idx="0">
                  <c:v>56.9</c:v>
                </c:pt>
                <c:pt idx="1">
                  <c:v>54.6</c:v>
                </c:pt>
                <c:pt idx="2">
                  <c:v>46.5</c:v>
                </c:pt>
                <c:pt idx="3">
                  <c:v>41.5</c:v>
                </c:pt>
              </c:numCache>
            </c:numRef>
          </c:val>
          <c:extLst>
            <c:ext xmlns:c16="http://schemas.microsoft.com/office/drawing/2014/chart" uri="{C3380CC4-5D6E-409C-BE32-E72D297353CC}">
              <c16:uniqueId val="{00000000-8648-46B5-894A-470BB747E716}"/>
            </c:ext>
          </c:extLst>
        </c:ser>
        <c:ser>
          <c:idx val="1"/>
          <c:order val="1"/>
          <c:tx>
            <c:strRef>
              <c:f>'４、H28子どものつながり'!$C$35</c:f>
              <c:strCache>
                <c:ptCount val="1"/>
                <c:pt idx="0">
                  <c:v>お子さんの夕食時間には家にいる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'４、H28子どものつながり'!$A$36:$A$39</c:f>
              <c:strCache>
                <c:ptCount val="4"/>
                <c:pt idx="0">
                  <c:v>中央値以上</c:v>
                </c:pt>
                <c:pt idx="1">
                  <c:v>困窮度Ⅲ</c:v>
                </c:pt>
                <c:pt idx="2">
                  <c:v>困窮度Ⅱ</c:v>
                </c:pt>
                <c:pt idx="3">
                  <c:v>困窮度Ⅰ</c:v>
                </c:pt>
              </c:strCache>
            </c:strRef>
          </c:cat>
          <c:val>
            <c:numRef>
              <c:f>'４、H28子どものつながり'!$C$36:$C$39</c:f>
              <c:numCache>
                <c:formatCode>0.0</c:formatCode>
                <c:ptCount val="4"/>
                <c:pt idx="0">
                  <c:v>35.200000000000003</c:v>
                </c:pt>
                <c:pt idx="1">
                  <c:v>36</c:v>
                </c:pt>
                <c:pt idx="2">
                  <c:v>39.6</c:v>
                </c:pt>
                <c:pt idx="3">
                  <c:v>42.1</c:v>
                </c:pt>
              </c:numCache>
            </c:numRef>
          </c:val>
          <c:extLst>
            <c:ext xmlns:c16="http://schemas.microsoft.com/office/drawing/2014/chart" uri="{C3380CC4-5D6E-409C-BE32-E72D297353CC}">
              <c16:uniqueId val="{00000001-8648-46B5-894A-470BB747E716}"/>
            </c:ext>
          </c:extLst>
        </c:ser>
        <c:ser>
          <c:idx val="2"/>
          <c:order val="2"/>
          <c:tx>
            <c:strRef>
              <c:f>'４、H28子どものつながり'!$D$35</c:f>
              <c:strCache>
                <c:ptCount val="1"/>
                <c:pt idx="0">
                  <c:v>お子さんの寝る時間には家にいる          </c:v>
                </c:pt>
              </c:strCache>
            </c:strRef>
          </c:tx>
          <c:spPr>
            <a:solidFill>
              <a:schemeClr val="accent3"/>
            </a:solidFill>
            <a:ln>
              <a:noFill/>
            </a:ln>
            <a:effectLst/>
          </c:spPr>
          <c:invertIfNegative val="0"/>
          <c:dLbls>
            <c:dLbl>
              <c:idx val="0"/>
              <c:layout>
                <c:manualLayout>
                  <c:x val="-9.5018811313839161E-3"/>
                  <c:y val="-1.643625827661897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BC-4422-8D1F-0466E443B763}"/>
                </c:ext>
              </c:extLst>
            </c:dLbl>
            <c:dLbl>
              <c:idx val="1"/>
              <c:layout>
                <c:manualLayout>
                  <c:x val="-1.161341027169160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BC-4422-8D1F-0466E443B76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'４、H28子どものつながり'!$A$36:$A$39</c:f>
              <c:strCache>
                <c:ptCount val="4"/>
                <c:pt idx="0">
                  <c:v>中央値以上</c:v>
                </c:pt>
                <c:pt idx="1">
                  <c:v>困窮度Ⅲ</c:v>
                </c:pt>
                <c:pt idx="2">
                  <c:v>困窮度Ⅱ</c:v>
                </c:pt>
                <c:pt idx="3">
                  <c:v>困窮度Ⅰ</c:v>
                </c:pt>
              </c:strCache>
            </c:strRef>
          </c:cat>
          <c:val>
            <c:numRef>
              <c:f>'４、H28子どものつながり'!$D$36:$D$39</c:f>
              <c:numCache>
                <c:formatCode>0.0</c:formatCode>
                <c:ptCount val="4"/>
                <c:pt idx="0">
                  <c:v>4.5999999999999996</c:v>
                </c:pt>
                <c:pt idx="1">
                  <c:v>4.8</c:v>
                </c:pt>
                <c:pt idx="2">
                  <c:v>6.9</c:v>
                </c:pt>
                <c:pt idx="3">
                  <c:v>7.7</c:v>
                </c:pt>
              </c:numCache>
            </c:numRef>
          </c:val>
          <c:extLst>
            <c:ext xmlns:c16="http://schemas.microsoft.com/office/drawing/2014/chart" uri="{C3380CC4-5D6E-409C-BE32-E72D297353CC}">
              <c16:uniqueId val="{00000002-8648-46B5-894A-470BB747E716}"/>
            </c:ext>
          </c:extLst>
        </c:ser>
        <c:ser>
          <c:idx val="3"/>
          <c:order val="3"/>
          <c:tx>
            <c:strRef>
              <c:f>'４、H28子どものつながり'!$E$35</c:f>
              <c:strCache>
                <c:ptCount val="1"/>
                <c:pt idx="0">
                  <c:v>お子さんが寝た後に帰ってくる            </c:v>
                </c:pt>
              </c:strCache>
            </c:strRef>
          </c:tx>
          <c:spPr>
            <a:solidFill>
              <a:schemeClr val="accent4"/>
            </a:solidFill>
            <a:ln>
              <a:noFill/>
            </a:ln>
            <a:effectLst/>
          </c:spPr>
          <c:invertIfNegative val="0"/>
          <c:dLbls>
            <c:dLbl>
              <c:idx val="0"/>
              <c:layout>
                <c:manualLayout>
                  <c:x val="-2.1339409184011238E-3"/>
                  <c:y val="-1.765028617702587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E3F-4795-B4FB-7C515668C35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'４、H28子どものつながり'!$A$36:$A$39</c:f>
              <c:strCache>
                <c:ptCount val="4"/>
                <c:pt idx="0">
                  <c:v>中央値以上</c:v>
                </c:pt>
                <c:pt idx="1">
                  <c:v>困窮度Ⅲ</c:v>
                </c:pt>
                <c:pt idx="2">
                  <c:v>困窮度Ⅱ</c:v>
                </c:pt>
                <c:pt idx="3">
                  <c:v>困窮度Ⅰ</c:v>
                </c:pt>
              </c:strCache>
            </c:strRef>
          </c:cat>
          <c:val>
            <c:numRef>
              <c:f>'４、H28子どものつながり'!$E$36:$E$39</c:f>
              <c:numCache>
                <c:formatCode>0.0</c:formatCode>
                <c:ptCount val="4"/>
                <c:pt idx="0">
                  <c:v>0.2</c:v>
                </c:pt>
                <c:pt idx="1">
                  <c:v>0.4</c:v>
                </c:pt>
                <c:pt idx="2">
                  <c:v>0.7</c:v>
                </c:pt>
                <c:pt idx="3">
                  <c:v>1.1000000000000001</c:v>
                </c:pt>
              </c:numCache>
            </c:numRef>
          </c:val>
          <c:extLst>
            <c:ext xmlns:c16="http://schemas.microsoft.com/office/drawing/2014/chart" uri="{C3380CC4-5D6E-409C-BE32-E72D297353CC}">
              <c16:uniqueId val="{00000003-8648-46B5-894A-470BB747E716}"/>
            </c:ext>
          </c:extLst>
        </c:ser>
        <c:ser>
          <c:idx val="4"/>
          <c:order val="4"/>
          <c:tx>
            <c:strRef>
              <c:f>'４、H28子どものつながり'!$F$35</c:f>
              <c:strCache>
                <c:ptCount val="1"/>
                <c:pt idx="0">
                  <c:v>保護者の方の帰宅時間が決まっていない                </c:v>
                </c:pt>
              </c:strCache>
            </c:strRef>
          </c:tx>
          <c:spPr>
            <a:solidFill>
              <a:schemeClr val="accent5"/>
            </a:solidFill>
            <a:ln>
              <a:noFill/>
            </a:ln>
            <a:effectLst/>
          </c:spPr>
          <c:invertIfNegative val="0"/>
          <c:dLbls>
            <c:dLbl>
              <c:idx val="0"/>
              <c:layout>
                <c:manualLayout>
                  <c:x val="5.2900455450185079E-3"/>
                  <c:y val="4.820950252130643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E3F-4795-B4FB-7C515668C355}"/>
                </c:ext>
              </c:extLst>
            </c:dLbl>
            <c:dLbl>
              <c:idx val="1"/>
              <c:layout>
                <c:manualLayout>
                  <c:x val="-1.1222694249666041E-5"/>
                  <c:y val="6.640503888555375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E3F-4795-B4FB-7C515668C355}"/>
                </c:ext>
              </c:extLst>
            </c:dLbl>
            <c:dLbl>
              <c:idx val="2"/>
              <c:layout>
                <c:manualLayout>
                  <c:x val="0"/>
                  <c:y val="5.737814626796391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AC-480C-9DA1-4336134836D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'４、H28子どものつながり'!$A$36:$A$39</c:f>
              <c:strCache>
                <c:ptCount val="4"/>
                <c:pt idx="0">
                  <c:v>中央値以上</c:v>
                </c:pt>
                <c:pt idx="1">
                  <c:v>困窮度Ⅲ</c:v>
                </c:pt>
                <c:pt idx="2">
                  <c:v>困窮度Ⅱ</c:v>
                </c:pt>
                <c:pt idx="3">
                  <c:v>困窮度Ⅰ</c:v>
                </c:pt>
              </c:strCache>
            </c:strRef>
          </c:cat>
          <c:val>
            <c:numRef>
              <c:f>'４、H28子どものつながり'!$F$36:$F$39</c:f>
              <c:numCache>
                <c:formatCode>0.0</c:formatCode>
                <c:ptCount val="4"/>
                <c:pt idx="0">
                  <c:v>1.9</c:v>
                </c:pt>
                <c:pt idx="1">
                  <c:v>2.5</c:v>
                </c:pt>
                <c:pt idx="2">
                  <c:v>4.5</c:v>
                </c:pt>
                <c:pt idx="3">
                  <c:v>4.7</c:v>
                </c:pt>
              </c:numCache>
            </c:numRef>
          </c:val>
          <c:extLst>
            <c:ext xmlns:c16="http://schemas.microsoft.com/office/drawing/2014/chart" uri="{C3380CC4-5D6E-409C-BE32-E72D297353CC}">
              <c16:uniqueId val="{00000004-8648-46B5-894A-470BB747E716}"/>
            </c:ext>
          </c:extLst>
        </c:ser>
        <c:ser>
          <c:idx val="5"/>
          <c:order val="5"/>
          <c:tx>
            <c:strRef>
              <c:f>'４、H28子どものつながり'!$G$35</c:f>
              <c:strCache>
                <c:ptCount val="1"/>
                <c:pt idx="0">
                  <c:v>その他              </c:v>
                </c:pt>
              </c:strCache>
            </c:strRef>
          </c:tx>
          <c:spPr>
            <a:solidFill>
              <a:schemeClr val="accent6"/>
            </a:solidFill>
            <a:ln>
              <a:noFill/>
            </a:ln>
            <a:effectLst/>
          </c:spPr>
          <c:invertIfNegative val="0"/>
          <c:dLbls>
            <c:dLbl>
              <c:idx val="0"/>
              <c:layout>
                <c:manualLayout>
                  <c:x val="-2.1115291403075369E-3"/>
                  <c:y val="-4.661974384272059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3AC-480C-9DA1-4336134836D8}"/>
                </c:ext>
              </c:extLst>
            </c:dLbl>
            <c:dLbl>
              <c:idx val="1"/>
              <c:layout>
                <c:manualLayout>
                  <c:x val="-2.1115291403076917E-3"/>
                  <c:y val="-5.379201212621610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3AC-480C-9DA1-4336134836D8}"/>
                </c:ext>
              </c:extLst>
            </c:dLbl>
            <c:dLbl>
              <c:idx val="2"/>
              <c:layout>
                <c:manualLayout>
                  <c:x val="-1.0557645701539233E-3"/>
                  <c:y val="-5.020587798446830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3AC-480C-9DA1-4336134836D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'４、H28子どものつながり'!$A$36:$A$39</c:f>
              <c:strCache>
                <c:ptCount val="4"/>
                <c:pt idx="0">
                  <c:v>中央値以上</c:v>
                </c:pt>
                <c:pt idx="1">
                  <c:v>困窮度Ⅲ</c:v>
                </c:pt>
                <c:pt idx="2">
                  <c:v>困窮度Ⅱ</c:v>
                </c:pt>
                <c:pt idx="3">
                  <c:v>困窮度Ⅰ</c:v>
                </c:pt>
              </c:strCache>
            </c:strRef>
          </c:cat>
          <c:val>
            <c:numRef>
              <c:f>'４、H28子どものつながり'!$G$36:$G$39</c:f>
              <c:numCache>
                <c:formatCode>0.0</c:formatCode>
                <c:ptCount val="4"/>
                <c:pt idx="0">
                  <c:v>0.6</c:v>
                </c:pt>
                <c:pt idx="1">
                  <c:v>0.8</c:v>
                </c:pt>
                <c:pt idx="2">
                  <c:v>0.8</c:v>
                </c:pt>
                <c:pt idx="3">
                  <c:v>1.4</c:v>
                </c:pt>
              </c:numCache>
            </c:numRef>
          </c:val>
          <c:extLst>
            <c:ext xmlns:c16="http://schemas.microsoft.com/office/drawing/2014/chart" uri="{C3380CC4-5D6E-409C-BE32-E72D297353CC}">
              <c16:uniqueId val="{00000005-8648-46B5-894A-470BB747E716}"/>
            </c:ext>
          </c:extLst>
        </c:ser>
        <c:ser>
          <c:idx val="6"/>
          <c:order val="6"/>
          <c:tx>
            <c:strRef>
              <c:f>'４、H28子どものつながり'!$H$35</c:f>
              <c:strCache>
                <c:ptCount val="1"/>
                <c:pt idx="0">
                  <c:v>無回答            </c:v>
                </c:pt>
              </c:strCache>
            </c:strRef>
          </c:tx>
          <c:spPr>
            <a:solidFill>
              <a:schemeClr val="accent1">
                <a:lumMod val="60000"/>
              </a:schemeClr>
            </a:solidFill>
            <a:ln>
              <a:noFill/>
            </a:ln>
            <a:effectLst/>
          </c:spPr>
          <c:invertIfNegative val="0"/>
          <c:dLbls>
            <c:dLbl>
              <c:idx val="0"/>
              <c:layout>
                <c:manualLayout>
                  <c:x val="1.0669704592005462E-2"/>
                  <c:y val="-1.765028617702587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3F-4795-B4FB-7C515668C355}"/>
                </c:ext>
              </c:extLst>
            </c:dLbl>
            <c:dLbl>
              <c:idx val="1"/>
              <c:layout>
                <c:manualLayout>
                  <c:x val="1.173667505120618E-2"/>
                  <c:y val="2.8237276713249627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3F-4795-B4FB-7C515668C355}"/>
                </c:ext>
              </c:extLst>
            </c:dLbl>
            <c:dLbl>
              <c:idx val="2"/>
              <c:layout>
                <c:manualLayout>
                  <c:x val="1.4379149212878249E-2"/>
                  <c:y val="-2.6458328274154593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3F-4795-B4FB-7C515668C355}"/>
                </c:ext>
              </c:extLst>
            </c:dLbl>
            <c:dLbl>
              <c:idx val="3"/>
              <c:layout>
                <c:manualLayout>
                  <c:x val="1.387061596960714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AC-480C-9DA1-4336134836D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'４、H28子どものつながり'!$A$36:$A$39</c:f>
              <c:strCache>
                <c:ptCount val="4"/>
                <c:pt idx="0">
                  <c:v>中央値以上</c:v>
                </c:pt>
                <c:pt idx="1">
                  <c:v>困窮度Ⅲ</c:v>
                </c:pt>
                <c:pt idx="2">
                  <c:v>困窮度Ⅱ</c:v>
                </c:pt>
                <c:pt idx="3">
                  <c:v>困窮度Ⅰ</c:v>
                </c:pt>
              </c:strCache>
            </c:strRef>
          </c:cat>
          <c:val>
            <c:numRef>
              <c:f>'４、H28子どものつながり'!$H$36:$H$39</c:f>
              <c:numCache>
                <c:formatCode>0.0</c:formatCode>
                <c:ptCount val="4"/>
                <c:pt idx="0">
                  <c:v>0.6</c:v>
                </c:pt>
                <c:pt idx="1">
                  <c:v>0.8</c:v>
                </c:pt>
                <c:pt idx="2">
                  <c:v>1</c:v>
                </c:pt>
                <c:pt idx="3">
                  <c:v>1.4</c:v>
                </c:pt>
              </c:numCache>
            </c:numRef>
          </c:val>
          <c:extLst>
            <c:ext xmlns:c16="http://schemas.microsoft.com/office/drawing/2014/chart" uri="{C3380CC4-5D6E-409C-BE32-E72D297353CC}">
              <c16:uniqueId val="{00000006-8648-46B5-894A-470BB747E716}"/>
            </c:ext>
          </c:extLst>
        </c:ser>
        <c:dLbls>
          <c:dLblPos val="ctr"/>
          <c:showLegendKey val="0"/>
          <c:showVal val="1"/>
          <c:showCatName val="0"/>
          <c:showSerName val="0"/>
          <c:showPercent val="0"/>
          <c:showBubbleSize val="0"/>
        </c:dLbls>
        <c:gapWidth val="150"/>
        <c:overlap val="100"/>
        <c:axId val="1250449936"/>
        <c:axId val="1250446608"/>
      </c:barChart>
      <c:catAx>
        <c:axId val="1250449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50446608"/>
        <c:crosses val="autoZero"/>
        <c:auto val="1"/>
        <c:lblAlgn val="ctr"/>
        <c:lblOffset val="100"/>
        <c:noMultiLvlLbl val="0"/>
      </c:catAx>
      <c:valAx>
        <c:axId val="125044660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50449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'４、子どものつながり'!$A$45</c:f>
              <c:strCache>
                <c:ptCount val="1"/>
                <c:pt idx="0">
                  <c:v>中央値以上</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'４、子どものつながり'!$B$44:$L$44</c:f>
              <c:strCache>
                <c:ptCount val="11"/>
                <c:pt idx="0">
                  <c:v>おうちのこと        </c:v>
                </c:pt>
                <c:pt idx="1">
                  <c:v>学校や勉強のこと    </c:v>
                </c:pt>
                <c:pt idx="2">
                  <c:v>クラブ活動や部活動のこと                </c:v>
                </c:pt>
                <c:pt idx="3">
                  <c:v>自分のこと（外見や体型など）            </c:v>
                </c:pt>
                <c:pt idx="4">
                  <c:v>ともだちのこと      </c:v>
                </c:pt>
                <c:pt idx="5">
                  <c:v>好きな人のこと      </c:v>
                </c:pt>
                <c:pt idx="6">
                  <c:v>進学・進路のこと    </c:v>
                </c:pt>
                <c:pt idx="7">
                  <c:v>その他のこと        </c:v>
                </c:pt>
                <c:pt idx="8">
                  <c:v>いやなことや悩んでいることはない        </c:v>
                </c:pt>
                <c:pt idx="9">
                  <c:v>わからない          </c:v>
                </c:pt>
                <c:pt idx="10">
                  <c:v>  無回答            </c:v>
                </c:pt>
              </c:strCache>
            </c:strRef>
          </c:cat>
          <c:val>
            <c:numRef>
              <c:f>'４、子どものつながり'!$B$45:$L$45</c:f>
              <c:numCache>
                <c:formatCode>0.0</c:formatCode>
                <c:ptCount val="11"/>
                <c:pt idx="0">
                  <c:v>5.4</c:v>
                </c:pt>
                <c:pt idx="1">
                  <c:v>18.5</c:v>
                </c:pt>
                <c:pt idx="2">
                  <c:v>8.1999999999999993</c:v>
                </c:pt>
                <c:pt idx="3">
                  <c:v>15.9</c:v>
                </c:pt>
                <c:pt idx="4">
                  <c:v>13.1</c:v>
                </c:pt>
                <c:pt idx="5">
                  <c:v>6.5</c:v>
                </c:pt>
                <c:pt idx="6">
                  <c:v>14.6</c:v>
                </c:pt>
                <c:pt idx="7">
                  <c:v>5.2</c:v>
                </c:pt>
                <c:pt idx="8">
                  <c:v>38.5</c:v>
                </c:pt>
                <c:pt idx="9">
                  <c:v>15.9</c:v>
                </c:pt>
                <c:pt idx="10">
                  <c:v>3.9</c:v>
                </c:pt>
              </c:numCache>
            </c:numRef>
          </c:val>
          <c:extLst>
            <c:ext xmlns:c16="http://schemas.microsoft.com/office/drawing/2014/chart" uri="{C3380CC4-5D6E-409C-BE32-E72D297353CC}">
              <c16:uniqueId val="{00000000-24BD-4F9C-A412-4260A81E0C3A}"/>
            </c:ext>
          </c:extLst>
        </c:ser>
        <c:ser>
          <c:idx val="1"/>
          <c:order val="1"/>
          <c:tx>
            <c:strRef>
              <c:f>'４、子どものつながり'!$A$46</c:f>
              <c:strCache>
                <c:ptCount val="1"/>
                <c:pt idx="0">
                  <c:v>困窮度Ⅲ</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'４、子どものつながり'!$B$44:$L$44</c:f>
              <c:strCache>
                <c:ptCount val="11"/>
                <c:pt idx="0">
                  <c:v>おうちのこと        </c:v>
                </c:pt>
                <c:pt idx="1">
                  <c:v>学校や勉強のこと    </c:v>
                </c:pt>
                <c:pt idx="2">
                  <c:v>クラブ活動や部活動のこと                </c:v>
                </c:pt>
                <c:pt idx="3">
                  <c:v>自分のこと（外見や体型など）            </c:v>
                </c:pt>
                <c:pt idx="4">
                  <c:v>ともだちのこと      </c:v>
                </c:pt>
                <c:pt idx="5">
                  <c:v>好きな人のこと      </c:v>
                </c:pt>
                <c:pt idx="6">
                  <c:v>進学・進路のこと    </c:v>
                </c:pt>
                <c:pt idx="7">
                  <c:v>その他のこと        </c:v>
                </c:pt>
                <c:pt idx="8">
                  <c:v>いやなことや悩んでいることはない        </c:v>
                </c:pt>
                <c:pt idx="9">
                  <c:v>わからない          </c:v>
                </c:pt>
                <c:pt idx="10">
                  <c:v>  無回答            </c:v>
                </c:pt>
              </c:strCache>
            </c:strRef>
          </c:cat>
          <c:val>
            <c:numRef>
              <c:f>'４、子どものつながり'!$B$46:$L$46</c:f>
              <c:numCache>
                <c:formatCode>0.0</c:formatCode>
                <c:ptCount val="11"/>
                <c:pt idx="0">
                  <c:v>6.1</c:v>
                </c:pt>
                <c:pt idx="1">
                  <c:v>19.5</c:v>
                </c:pt>
                <c:pt idx="2">
                  <c:v>7.6</c:v>
                </c:pt>
                <c:pt idx="3">
                  <c:v>16.2</c:v>
                </c:pt>
                <c:pt idx="4">
                  <c:v>13.2</c:v>
                </c:pt>
                <c:pt idx="5">
                  <c:v>6.1</c:v>
                </c:pt>
                <c:pt idx="6">
                  <c:v>12.4</c:v>
                </c:pt>
                <c:pt idx="7">
                  <c:v>4.4000000000000004</c:v>
                </c:pt>
                <c:pt idx="8">
                  <c:v>37.9</c:v>
                </c:pt>
                <c:pt idx="9">
                  <c:v>17.100000000000001</c:v>
                </c:pt>
                <c:pt idx="10">
                  <c:v>3.6</c:v>
                </c:pt>
              </c:numCache>
            </c:numRef>
          </c:val>
          <c:extLst>
            <c:ext xmlns:c16="http://schemas.microsoft.com/office/drawing/2014/chart" uri="{C3380CC4-5D6E-409C-BE32-E72D297353CC}">
              <c16:uniqueId val="{00000001-24BD-4F9C-A412-4260A81E0C3A}"/>
            </c:ext>
          </c:extLst>
        </c:ser>
        <c:ser>
          <c:idx val="2"/>
          <c:order val="2"/>
          <c:tx>
            <c:strRef>
              <c:f>'４、子どものつながり'!$A$47</c:f>
              <c:strCache>
                <c:ptCount val="1"/>
                <c:pt idx="0">
                  <c:v>困窮度Ⅱ</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'４、子どものつながり'!$B$44:$L$44</c:f>
              <c:strCache>
                <c:ptCount val="11"/>
                <c:pt idx="0">
                  <c:v>おうちのこと        </c:v>
                </c:pt>
                <c:pt idx="1">
                  <c:v>学校や勉強のこと    </c:v>
                </c:pt>
                <c:pt idx="2">
                  <c:v>クラブ活動や部活動のこと                </c:v>
                </c:pt>
                <c:pt idx="3">
                  <c:v>自分のこと（外見や体型など）            </c:v>
                </c:pt>
                <c:pt idx="4">
                  <c:v>ともだちのこと      </c:v>
                </c:pt>
                <c:pt idx="5">
                  <c:v>好きな人のこと      </c:v>
                </c:pt>
                <c:pt idx="6">
                  <c:v>進学・進路のこと    </c:v>
                </c:pt>
                <c:pt idx="7">
                  <c:v>その他のこと        </c:v>
                </c:pt>
                <c:pt idx="8">
                  <c:v>いやなことや悩んでいることはない        </c:v>
                </c:pt>
                <c:pt idx="9">
                  <c:v>わからない          </c:v>
                </c:pt>
                <c:pt idx="10">
                  <c:v>  無回答            </c:v>
                </c:pt>
              </c:strCache>
            </c:strRef>
          </c:cat>
          <c:val>
            <c:numRef>
              <c:f>'４、子どものつながり'!$B$47:$L$47</c:f>
              <c:numCache>
                <c:formatCode>0.0</c:formatCode>
                <c:ptCount val="11"/>
                <c:pt idx="0">
                  <c:v>5.9</c:v>
                </c:pt>
                <c:pt idx="1">
                  <c:v>20.6</c:v>
                </c:pt>
                <c:pt idx="2">
                  <c:v>8.6999999999999993</c:v>
                </c:pt>
                <c:pt idx="3">
                  <c:v>17.8</c:v>
                </c:pt>
                <c:pt idx="4">
                  <c:v>12.9</c:v>
                </c:pt>
                <c:pt idx="5">
                  <c:v>7.2</c:v>
                </c:pt>
                <c:pt idx="6">
                  <c:v>15.4</c:v>
                </c:pt>
                <c:pt idx="7">
                  <c:v>5.9</c:v>
                </c:pt>
                <c:pt idx="8">
                  <c:v>37.5</c:v>
                </c:pt>
                <c:pt idx="9">
                  <c:v>14.5</c:v>
                </c:pt>
                <c:pt idx="10">
                  <c:v>4.0999999999999996</c:v>
                </c:pt>
              </c:numCache>
            </c:numRef>
          </c:val>
          <c:extLst>
            <c:ext xmlns:c16="http://schemas.microsoft.com/office/drawing/2014/chart" uri="{C3380CC4-5D6E-409C-BE32-E72D297353CC}">
              <c16:uniqueId val="{00000002-24BD-4F9C-A412-4260A81E0C3A}"/>
            </c:ext>
          </c:extLst>
        </c:ser>
        <c:ser>
          <c:idx val="3"/>
          <c:order val="3"/>
          <c:tx>
            <c:strRef>
              <c:f>'４、子どものつながり'!$A$48</c:f>
              <c:strCache>
                <c:ptCount val="1"/>
                <c:pt idx="0">
                  <c:v>困窮度Ⅰ</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'４、子どものつながり'!$B$44:$L$44</c:f>
              <c:strCache>
                <c:ptCount val="11"/>
                <c:pt idx="0">
                  <c:v>おうちのこと        </c:v>
                </c:pt>
                <c:pt idx="1">
                  <c:v>学校や勉強のこと    </c:v>
                </c:pt>
                <c:pt idx="2">
                  <c:v>クラブ活動や部活動のこと                </c:v>
                </c:pt>
                <c:pt idx="3">
                  <c:v>自分のこと（外見や体型など）            </c:v>
                </c:pt>
                <c:pt idx="4">
                  <c:v>ともだちのこと      </c:v>
                </c:pt>
                <c:pt idx="5">
                  <c:v>好きな人のこと      </c:v>
                </c:pt>
                <c:pt idx="6">
                  <c:v>進学・進路のこと    </c:v>
                </c:pt>
                <c:pt idx="7">
                  <c:v>その他のこと        </c:v>
                </c:pt>
                <c:pt idx="8">
                  <c:v>いやなことや悩んでいることはない        </c:v>
                </c:pt>
                <c:pt idx="9">
                  <c:v>わからない          </c:v>
                </c:pt>
                <c:pt idx="10">
                  <c:v>  無回答            </c:v>
                </c:pt>
              </c:strCache>
            </c:strRef>
          </c:cat>
          <c:val>
            <c:numRef>
              <c:f>'４、子どものつながり'!$B$48:$L$48</c:f>
              <c:numCache>
                <c:formatCode>0.0</c:formatCode>
                <c:ptCount val="11"/>
                <c:pt idx="0">
                  <c:v>6.9</c:v>
                </c:pt>
                <c:pt idx="1">
                  <c:v>23</c:v>
                </c:pt>
                <c:pt idx="2">
                  <c:v>8.1999999999999993</c:v>
                </c:pt>
                <c:pt idx="3">
                  <c:v>18.8</c:v>
                </c:pt>
                <c:pt idx="4">
                  <c:v>13.4</c:v>
                </c:pt>
                <c:pt idx="5">
                  <c:v>7.7</c:v>
                </c:pt>
                <c:pt idx="6">
                  <c:v>15.5</c:v>
                </c:pt>
                <c:pt idx="7">
                  <c:v>4.5999999999999996</c:v>
                </c:pt>
                <c:pt idx="8">
                  <c:v>33.6</c:v>
                </c:pt>
                <c:pt idx="9">
                  <c:v>17</c:v>
                </c:pt>
                <c:pt idx="10">
                  <c:v>3.5</c:v>
                </c:pt>
              </c:numCache>
            </c:numRef>
          </c:val>
          <c:extLst>
            <c:ext xmlns:c16="http://schemas.microsoft.com/office/drawing/2014/chart" uri="{C3380CC4-5D6E-409C-BE32-E72D297353CC}">
              <c16:uniqueId val="{00000003-24BD-4F9C-A412-4260A81E0C3A}"/>
            </c:ext>
          </c:extLst>
        </c:ser>
        <c:dLbls>
          <c:dLblPos val="outEnd"/>
          <c:showLegendKey val="0"/>
          <c:showVal val="1"/>
          <c:showCatName val="0"/>
          <c:showSerName val="0"/>
          <c:showPercent val="0"/>
          <c:showBubbleSize val="0"/>
        </c:dLbls>
        <c:gapWidth val="182"/>
        <c:axId val="582257456"/>
        <c:axId val="585214384"/>
      </c:barChart>
      <c:catAx>
        <c:axId val="5822574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85214384"/>
        <c:crosses val="autoZero"/>
        <c:auto val="1"/>
        <c:lblAlgn val="ctr"/>
        <c:lblOffset val="100"/>
        <c:noMultiLvlLbl val="0"/>
      </c:catAx>
      <c:valAx>
        <c:axId val="585214384"/>
        <c:scaling>
          <c:orientation val="minMax"/>
          <c:max val="40"/>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82257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'４、H28子どものつながり'!$A$45</c:f>
              <c:strCache>
                <c:ptCount val="1"/>
                <c:pt idx="0">
                  <c:v>中央値以上</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'４、H28子どものつながり'!$B$44:$L$44</c:f>
              <c:strCache>
                <c:ptCount val="11"/>
                <c:pt idx="0">
                  <c:v>おうちのこと        </c:v>
                </c:pt>
                <c:pt idx="1">
                  <c:v>学校や勉強のこと    </c:v>
                </c:pt>
                <c:pt idx="2">
                  <c:v>クラブ活動のこと                </c:v>
                </c:pt>
                <c:pt idx="3">
                  <c:v>自分のこと（外見や体型など）            </c:v>
                </c:pt>
                <c:pt idx="4">
                  <c:v>ともだちのこと      </c:v>
                </c:pt>
                <c:pt idx="5">
                  <c:v>好きな人のこと      </c:v>
                </c:pt>
                <c:pt idx="6">
                  <c:v>進学・進路のこと    </c:v>
                </c:pt>
                <c:pt idx="7">
                  <c:v>その他のこと        </c:v>
                </c:pt>
                <c:pt idx="8">
                  <c:v>いやなことや悩んでいることはない        </c:v>
                </c:pt>
                <c:pt idx="9">
                  <c:v>わからない          </c:v>
                </c:pt>
                <c:pt idx="10">
                  <c:v>無回答            </c:v>
                </c:pt>
              </c:strCache>
            </c:strRef>
          </c:cat>
          <c:val>
            <c:numRef>
              <c:f>'４、H28子どものつながり'!$B$45:$L$45</c:f>
              <c:numCache>
                <c:formatCode>0.0</c:formatCode>
                <c:ptCount val="11"/>
                <c:pt idx="0">
                  <c:v>6.7</c:v>
                </c:pt>
                <c:pt idx="1">
                  <c:v>21.7</c:v>
                </c:pt>
                <c:pt idx="2">
                  <c:v>11.2</c:v>
                </c:pt>
                <c:pt idx="3">
                  <c:v>16.600000000000001</c:v>
                </c:pt>
                <c:pt idx="4">
                  <c:v>14</c:v>
                </c:pt>
                <c:pt idx="5">
                  <c:v>8.9</c:v>
                </c:pt>
                <c:pt idx="6">
                  <c:v>17.399999999999999</c:v>
                </c:pt>
                <c:pt idx="7">
                  <c:v>6.1</c:v>
                </c:pt>
                <c:pt idx="8">
                  <c:v>37.9</c:v>
                </c:pt>
                <c:pt idx="9">
                  <c:v>11.6</c:v>
                </c:pt>
                <c:pt idx="10">
                  <c:v>2.6</c:v>
                </c:pt>
              </c:numCache>
            </c:numRef>
          </c:val>
          <c:extLst>
            <c:ext xmlns:c16="http://schemas.microsoft.com/office/drawing/2014/chart" uri="{C3380CC4-5D6E-409C-BE32-E72D297353CC}">
              <c16:uniqueId val="{00000000-32DE-40D8-8321-9CD533D25CEE}"/>
            </c:ext>
          </c:extLst>
        </c:ser>
        <c:ser>
          <c:idx val="1"/>
          <c:order val="1"/>
          <c:tx>
            <c:strRef>
              <c:f>'４、H28子どものつながり'!$A$46</c:f>
              <c:strCache>
                <c:ptCount val="1"/>
                <c:pt idx="0">
                  <c:v>困窮度Ⅲ</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'４、H28子どものつながり'!$B$44:$L$44</c:f>
              <c:strCache>
                <c:ptCount val="11"/>
                <c:pt idx="0">
                  <c:v>おうちのこと        </c:v>
                </c:pt>
                <c:pt idx="1">
                  <c:v>学校や勉強のこと    </c:v>
                </c:pt>
                <c:pt idx="2">
                  <c:v>クラブ活動のこと                </c:v>
                </c:pt>
                <c:pt idx="3">
                  <c:v>自分のこと（外見や体型など）            </c:v>
                </c:pt>
                <c:pt idx="4">
                  <c:v>ともだちのこと      </c:v>
                </c:pt>
                <c:pt idx="5">
                  <c:v>好きな人のこと      </c:v>
                </c:pt>
                <c:pt idx="6">
                  <c:v>進学・進路のこと    </c:v>
                </c:pt>
                <c:pt idx="7">
                  <c:v>その他のこと        </c:v>
                </c:pt>
                <c:pt idx="8">
                  <c:v>いやなことや悩んでいることはない        </c:v>
                </c:pt>
                <c:pt idx="9">
                  <c:v>わからない          </c:v>
                </c:pt>
                <c:pt idx="10">
                  <c:v>無回答            </c:v>
                </c:pt>
              </c:strCache>
            </c:strRef>
          </c:cat>
          <c:val>
            <c:numRef>
              <c:f>'４、H28子どものつながり'!$B$46:$L$46</c:f>
              <c:numCache>
                <c:formatCode>0.0</c:formatCode>
                <c:ptCount val="11"/>
                <c:pt idx="0">
                  <c:v>7.4</c:v>
                </c:pt>
                <c:pt idx="1">
                  <c:v>23.4</c:v>
                </c:pt>
                <c:pt idx="2">
                  <c:v>11.7</c:v>
                </c:pt>
                <c:pt idx="3">
                  <c:v>18.600000000000001</c:v>
                </c:pt>
                <c:pt idx="4">
                  <c:v>14.5</c:v>
                </c:pt>
                <c:pt idx="5">
                  <c:v>10</c:v>
                </c:pt>
                <c:pt idx="6">
                  <c:v>16.600000000000001</c:v>
                </c:pt>
                <c:pt idx="7">
                  <c:v>6.5</c:v>
                </c:pt>
                <c:pt idx="8">
                  <c:v>35</c:v>
                </c:pt>
                <c:pt idx="9">
                  <c:v>12.7</c:v>
                </c:pt>
                <c:pt idx="10">
                  <c:v>3</c:v>
                </c:pt>
              </c:numCache>
            </c:numRef>
          </c:val>
          <c:extLst>
            <c:ext xmlns:c16="http://schemas.microsoft.com/office/drawing/2014/chart" uri="{C3380CC4-5D6E-409C-BE32-E72D297353CC}">
              <c16:uniqueId val="{00000001-32DE-40D8-8321-9CD533D25CEE}"/>
            </c:ext>
          </c:extLst>
        </c:ser>
        <c:ser>
          <c:idx val="2"/>
          <c:order val="2"/>
          <c:tx>
            <c:strRef>
              <c:f>'４、H28子どものつながり'!$A$47</c:f>
              <c:strCache>
                <c:ptCount val="1"/>
                <c:pt idx="0">
                  <c:v>困窮度Ⅱ</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'４、H28子どものつながり'!$B$44:$L$44</c:f>
              <c:strCache>
                <c:ptCount val="11"/>
                <c:pt idx="0">
                  <c:v>おうちのこと        </c:v>
                </c:pt>
                <c:pt idx="1">
                  <c:v>学校や勉強のこと    </c:v>
                </c:pt>
                <c:pt idx="2">
                  <c:v>クラブ活動のこと                </c:v>
                </c:pt>
                <c:pt idx="3">
                  <c:v>自分のこと（外見や体型など）            </c:v>
                </c:pt>
                <c:pt idx="4">
                  <c:v>ともだちのこと      </c:v>
                </c:pt>
                <c:pt idx="5">
                  <c:v>好きな人のこと      </c:v>
                </c:pt>
                <c:pt idx="6">
                  <c:v>進学・進路のこと    </c:v>
                </c:pt>
                <c:pt idx="7">
                  <c:v>その他のこと        </c:v>
                </c:pt>
                <c:pt idx="8">
                  <c:v>いやなことや悩んでいることはない        </c:v>
                </c:pt>
                <c:pt idx="9">
                  <c:v>わからない          </c:v>
                </c:pt>
                <c:pt idx="10">
                  <c:v>無回答            </c:v>
                </c:pt>
              </c:strCache>
            </c:strRef>
          </c:cat>
          <c:val>
            <c:numRef>
              <c:f>'４、H28子どものつながり'!$B$47:$L$47</c:f>
              <c:numCache>
                <c:formatCode>0.0</c:formatCode>
                <c:ptCount val="11"/>
                <c:pt idx="0">
                  <c:v>8</c:v>
                </c:pt>
                <c:pt idx="1">
                  <c:v>25.1</c:v>
                </c:pt>
                <c:pt idx="2">
                  <c:v>12.1</c:v>
                </c:pt>
                <c:pt idx="3">
                  <c:v>18.7</c:v>
                </c:pt>
                <c:pt idx="4">
                  <c:v>14.2</c:v>
                </c:pt>
                <c:pt idx="5">
                  <c:v>8.9</c:v>
                </c:pt>
                <c:pt idx="6">
                  <c:v>15.8</c:v>
                </c:pt>
                <c:pt idx="7">
                  <c:v>6.1</c:v>
                </c:pt>
                <c:pt idx="8">
                  <c:v>32.799999999999997</c:v>
                </c:pt>
                <c:pt idx="9">
                  <c:v>14</c:v>
                </c:pt>
                <c:pt idx="10">
                  <c:v>3</c:v>
                </c:pt>
              </c:numCache>
            </c:numRef>
          </c:val>
          <c:extLst>
            <c:ext xmlns:c16="http://schemas.microsoft.com/office/drawing/2014/chart" uri="{C3380CC4-5D6E-409C-BE32-E72D297353CC}">
              <c16:uniqueId val="{00000002-32DE-40D8-8321-9CD533D25CEE}"/>
            </c:ext>
          </c:extLst>
        </c:ser>
        <c:ser>
          <c:idx val="3"/>
          <c:order val="3"/>
          <c:tx>
            <c:strRef>
              <c:f>'４、H28子どものつながり'!$A$48</c:f>
              <c:strCache>
                <c:ptCount val="1"/>
                <c:pt idx="0">
                  <c:v>困窮度Ⅰ</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'４、H28子どものつながり'!$B$44:$L$44</c:f>
              <c:strCache>
                <c:ptCount val="11"/>
                <c:pt idx="0">
                  <c:v>おうちのこと        </c:v>
                </c:pt>
                <c:pt idx="1">
                  <c:v>学校や勉強のこと    </c:v>
                </c:pt>
                <c:pt idx="2">
                  <c:v>クラブ活動のこと                </c:v>
                </c:pt>
                <c:pt idx="3">
                  <c:v>自分のこと（外見や体型など）            </c:v>
                </c:pt>
                <c:pt idx="4">
                  <c:v>ともだちのこと      </c:v>
                </c:pt>
                <c:pt idx="5">
                  <c:v>好きな人のこと      </c:v>
                </c:pt>
                <c:pt idx="6">
                  <c:v>進学・進路のこと    </c:v>
                </c:pt>
                <c:pt idx="7">
                  <c:v>その他のこと        </c:v>
                </c:pt>
                <c:pt idx="8">
                  <c:v>いやなことや悩んでいることはない        </c:v>
                </c:pt>
                <c:pt idx="9">
                  <c:v>わからない          </c:v>
                </c:pt>
                <c:pt idx="10">
                  <c:v>無回答            </c:v>
                </c:pt>
              </c:strCache>
            </c:strRef>
          </c:cat>
          <c:val>
            <c:numRef>
              <c:f>'４、H28子どものつながり'!$B$48:$L$48</c:f>
              <c:numCache>
                <c:formatCode>0.0</c:formatCode>
                <c:ptCount val="11"/>
                <c:pt idx="0">
                  <c:v>10.199999999999999</c:v>
                </c:pt>
                <c:pt idx="1">
                  <c:v>25</c:v>
                </c:pt>
                <c:pt idx="2">
                  <c:v>11.1</c:v>
                </c:pt>
                <c:pt idx="3">
                  <c:v>19.2</c:v>
                </c:pt>
                <c:pt idx="4">
                  <c:v>15.1</c:v>
                </c:pt>
                <c:pt idx="5">
                  <c:v>10.6</c:v>
                </c:pt>
                <c:pt idx="6">
                  <c:v>16.2</c:v>
                </c:pt>
                <c:pt idx="7">
                  <c:v>6.1</c:v>
                </c:pt>
                <c:pt idx="8">
                  <c:v>31.6</c:v>
                </c:pt>
                <c:pt idx="9">
                  <c:v>14.3</c:v>
                </c:pt>
                <c:pt idx="10">
                  <c:v>3.1</c:v>
                </c:pt>
              </c:numCache>
            </c:numRef>
          </c:val>
          <c:extLst>
            <c:ext xmlns:c16="http://schemas.microsoft.com/office/drawing/2014/chart" uri="{C3380CC4-5D6E-409C-BE32-E72D297353CC}">
              <c16:uniqueId val="{00000003-32DE-40D8-8321-9CD533D25CEE}"/>
            </c:ext>
          </c:extLst>
        </c:ser>
        <c:dLbls>
          <c:dLblPos val="outEnd"/>
          <c:showLegendKey val="0"/>
          <c:showVal val="1"/>
          <c:showCatName val="0"/>
          <c:showSerName val="0"/>
          <c:showPercent val="0"/>
          <c:showBubbleSize val="0"/>
        </c:dLbls>
        <c:gapWidth val="182"/>
        <c:axId val="285497407"/>
        <c:axId val="2090011695"/>
      </c:barChart>
      <c:catAx>
        <c:axId val="28549740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90011695"/>
        <c:crosses val="autoZero"/>
        <c:auto val="1"/>
        <c:lblAlgn val="ctr"/>
        <c:lblOffset val="100"/>
        <c:noMultiLvlLbl val="0"/>
      </c:catAx>
      <c:valAx>
        <c:axId val="2090011695"/>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85497407"/>
        <c:crosses val="autoZero"/>
        <c:crossBetween val="between"/>
      </c:valAx>
      <c:spPr>
        <a:noFill/>
        <a:ln>
          <a:noFill/>
        </a:ln>
        <a:effectLst/>
      </c:spPr>
    </c:plotArea>
    <c:legend>
      <c:legendPos val="b"/>
      <c:layout>
        <c:manualLayout>
          <c:xMode val="edge"/>
          <c:yMode val="edge"/>
          <c:x val="0.24846730995560637"/>
          <c:y val="0.95081568292764296"/>
          <c:w val="0.50306538008878721"/>
          <c:h val="2.688220193373637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744268951196721"/>
          <c:y val="4.3177561349393531E-2"/>
          <c:w val="0.61791836757932372"/>
          <c:h val="0.90587122030829104"/>
        </c:manualLayout>
      </c:layout>
      <c:barChart>
        <c:barDir val="bar"/>
        <c:grouping val="clustered"/>
        <c:varyColors val="0"/>
        <c:ser>
          <c:idx val="0"/>
          <c:order val="0"/>
          <c:tx>
            <c:strRef>
              <c:f>'４、子どものつながり'!$A$54</c:f>
              <c:strCache>
                <c:ptCount val="1"/>
                <c:pt idx="0">
                  <c:v>中央値以上</c:v>
                </c:pt>
              </c:strCache>
            </c:strRef>
          </c:tx>
          <c:spPr>
            <a:solidFill>
              <a:schemeClr val="accent1"/>
            </a:solidFill>
            <a:ln>
              <a:noFill/>
            </a:ln>
            <a:effectLst/>
          </c:spPr>
          <c:invertIfNegative val="0"/>
          <c:dLbls>
            <c:dLbl>
              <c:idx val="0"/>
              <c:layout>
                <c:manualLayout>
                  <c:x val="0"/>
                  <c:y val="7.520448810910461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202B-4391-89BE-D818002D8FA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'４、子どものつながり'!$B$53:$P$53</c:f>
              <c:strCache>
                <c:ptCount val="15"/>
                <c:pt idx="0">
                  <c:v>自分の家            </c:v>
                </c:pt>
                <c:pt idx="1">
                  <c:v>おばあちゃん・おじいちゃんの家          </c:v>
                </c:pt>
                <c:pt idx="2">
                  <c:v>ともだちの家        </c:v>
                </c:pt>
                <c:pt idx="3">
                  <c:v>塾                  </c:v>
                </c:pt>
                <c:pt idx="4">
                  <c:v>習いごと            </c:v>
                </c:pt>
                <c:pt idx="5">
                  <c:v>学校（クラブ活動・部活動など）          </c:v>
                </c:pt>
                <c:pt idx="6">
                  <c:v>公園・広場          </c:v>
                </c:pt>
                <c:pt idx="7">
                  <c:v>スーパーやショッピングモール            </c:v>
                </c:pt>
                <c:pt idx="8">
                  <c:v>コンビニエンスストア</c:v>
                </c:pt>
                <c:pt idx="9">
                  <c:v>ゲームセンター      </c:v>
                </c:pt>
                <c:pt idx="10">
                  <c:v>図書館や公民館など公共の施設            </c:v>
                </c:pt>
                <c:pt idx="11">
                  <c:v>地域の居場所        </c:v>
                </c:pt>
                <c:pt idx="12">
                  <c:v>学童保育            </c:v>
                </c:pt>
                <c:pt idx="13">
                  <c:v>その他              </c:v>
                </c:pt>
                <c:pt idx="14">
                  <c:v>  無回答            </c:v>
                </c:pt>
              </c:strCache>
            </c:strRef>
          </c:cat>
          <c:val>
            <c:numRef>
              <c:f>'４、子どものつながり'!$B$54:$P$54</c:f>
              <c:numCache>
                <c:formatCode>0.0</c:formatCode>
                <c:ptCount val="15"/>
                <c:pt idx="0">
                  <c:v>88.7</c:v>
                </c:pt>
                <c:pt idx="1">
                  <c:v>6.1</c:v>
                </c:pt>
                <c:pt idx="2">
                  <c:v>16.8</c:v>
                </c:pt>
                <c:pt idx="3">
                  <c:v>35.4</c:v>
                </c:pt>
                <c:pt idx="4">
                  <c:v>39</c:v>
                </c:pt>
                <c:pt idx="5">
                  <c:v>33.9</c:v>
                </c:pt>
                <c:pt idx="6">
                  <c:v>27.7</c:v>
                </c:pt>
                <c:pt idx="7">
                  <c:v>5.7</c:v>
                </c:pt>
                <c:pt idx="8">
                  <c:v>3.9</c:v>
                </c:pt>
                <c:pt idx="9">
                  <c:v>2</c:v>
                </c:pt>
                <c:pt idx="10">
                  <c:v>2.6</c:v>
                </c:pt>
                <c:pt idx="11">
                  <c:v>0.8</c:v>
                </c:pt>
                <c:pt idx="12">
                  <c:v>3.9</c:v>
                </c:pt>
                <c:pt idx="13">
                  <c:v>2.7</c:v>
                </c:pt>
                <c:pt idx="14">
                  <c:v>0.8</c:v>
                </c:pt>
              </c:numCache>
            </c:numRef>
          </c:val>
          <c:extLst>
            <c:ext xmlns:c16="http://schemas.microsoft.com/office/drawing/2014/chart" uri="{C3380CC4-5D6E-409C-BE32-E72D297353CC}">
              <c16:uniqueId val="{00000000-202B-4391-89BE-D818002D8FA8}"/>
            </c:ext>
          </c:extLst>
        </c:ser>
        <c:ser>
          <c:idx val="1"/>
          <c:order val="1"/>
          <c:tx>
            <c:strRef>
              <c:f>'４、子どものつながり'!$A$55</c:f>
              <c:strCache>
                <c:ptCount val="1"/>
                <c:pt idx="0">
                  <c:v>困窮度Ⅲ</c:v>
                </c:pt>
              </c:strCache>
            </c:strRef>
          </c:tx>
          <c:spPr>
            <a:solidFill>
              <a:schemeClr val="accent2"/>
            </a:solidFill>
            <a:ln>
              <a:noFill/>
            </a:ln>
            <a:effectLst/>
          </c:spPr>
          <c:invertIfNegative val="0"/>
          <c:dLbls>
            <c:dLbl>
              <c:idx val="0"/>
              <c:layout>
                <c:manualLayout>
                  <c:x val="0"/>
                  <c:y val="1.50432662671156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02B-4391-89BE-D818002D8FA8}"/>
                </c:ext>
              </c:extLst>
            </c:dLbl>
            <c:dLbl>
              <c:idx val="5"/>
              <c:layout>
                <c:manualLayout>
                  <c:x val="1.0329511414110112E-2"/>
                  <c:y val="-1.504089762182090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02B-4391-89BE-D818002D8FA8}"/>
                </c:ext>
              </c:extLst>
            </c:dLbl>
            <c:dLbl>
              <c:idx val="6"/>
              <c:layout>
                <c:manualLayout>
                  <c:x val="1.8593120545398203E-2"/>
                  <c:y val="5.514932085701604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02B-4391-89BE-D818002D8FA8}"/>
                </c:ext>
              </c:extLst>
            </c:dLbl>
            <c:dLbl>
              <c:idx val="9"/>
              <c:layout>
                <c:manualLayout>
                  <c:x val="0"/>
                  <c:y val="-1.503971329917352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202B-4391-89BE-D818002D8FA8}"/>
                </c:ext>
              </c:extLst>
            </c:dLbl>
            <c:dLbl>
              <c:idx val="10"/>
              <c:layout>
                <c:manualLayout>
                  <c:x val="-2.0659022828220224E-3"/>
                  <c:y val="1.1843226484904595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02B-4391-89BE-D818002D8FA8}"/>
                </c:ext>
              </c:extLst>
            </c:dLbl>
            <c:dLbl>
              <c:idx val="11"/>
              <c:layout>
                <c:manualLayout>
                  <c:x val="1.6527218262576179E-2"/>
                  <c:y val="2.3686452947749461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02B-4391-89BE-D818002D8FA8}"/>
                </c:ext>
              </c:extLst>
            </c:dLbl>
            <c:dLbl>
              <c:idx val="12"/>
              <c:layout>
                <c:manualLayout>
                  <c:x val="1.4461315979754157E-2"/>
                  <c:y val="1.504326626711678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02B-4391-89BE-D818002D8FA8}"/>
                </c:ext>
              </c:extLst>
            </c:dLbl>
            <c:dLbl>
              <c:idx val="13"/>
              <c:layout>
                <c:manualLayout>
                  <c:x val="1.8593120545398203E-2"/>
                  <c:y val="1.504326626711678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02B-4391-89BE-D818002D8FA8}"/>
                </c:ext>
              </c:extLst>
            </c:dLbl>
            <c:dLbl>
              <c:idx val="14"/>
              <c:layout>
                <c:manualLayout>
                  <c:x val="2.6856729676686293E-2"/>
                  <c:y val="-4.512269286546272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202B-4391-89BE-D818002D8FA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'４、子どものつながり'!$B$53:$P$53</c:f>
              <c:strCache>
                <c:ptCount val="15"/>
                <c:pt idx="0">
                  <c:v>自分の家            </c:v>
                </c:pt>
                <c:pt idx="1">
                  <c:v>おばあちゃん・おじいちゃんの家          </c:v>
                </c:pt>
                <c:pt idx="2">
                  <c:v>ともだちの家        </c:v>
                </c:pt>
                <c:pt idx="3">
                  <c:v>塾                  </c:v>
                </c:pt>
                <c:pt idx="4">
                  <c:v>習いごと            </c:v>
                </c:pt>
                <c:pt idx="5">
                  <c:v>学校（クラブ活動・部活動など）          </c:v>
                </c:pt>
                <c:pt idx="6">
                  <c:v>公園・広場          </c:v>
                </c:pt>
                <c:pt idx="7">
                  <c:v>スーパーやショッピングモール            </c:v>
                </c:pt>
                <c:pt idx="8">
                  <c:v>コンビニエンスストア</c:v>
                </c:pt>
                <c:pt idx="9">
                  <c:v>ゲームセンター      </c:v>
                </c:pt>
                <c:pt idx="10">
                  <c:v>図書館や公民館など公共の施設            </c:v>
                </c:pt>
                <c:pt idx="11">
                  <c:v>地域の居場所        </c:v>
                </c:pt>
                <c:pt idx="12">
                  <c:v>学童保育            </c:v>
                </c:pt>
                <c:pt idx="13">
                  <c:v>その他              </c:v>
                </c:pt>
                <c:pt idx="14">
                  <c:v>  無回答            </c:v>
                </c:pt>
              </c:strCache>
            </c:strRef>
          </c:cat>
          <c:val>
            <c:numRef>
              <c:f>'４、子どものつながり'!$B$55:$P$55</c:f>
              <c:numCache>
                <c:formatCode>0.0</c:formatCode>
                <c:ptCount val="15"/>
                <c:pt idx="0">
                  <c:v>89.2</c:v>
                </c:pt>
                <c:pt idx="1">
                  <c:v>6.7</c:v>
                </c:pt>
                <c:pt idx="2">
                  <c:v>17.399999999999999</c:v>
                </c:pt>
                <c:pt idx="3">
                  <c:v>24</c:v>
                </c:pt>
                <c:pt idx="4">
                  <c:v>32.1</c:v>
                </c:pt>
                <c:pt idx="5">
                  <c:v>32.6</c:v>
                </c:pt>
                <c:pt idx="6">
                  <c:v>29.9</c:v>
                </c:pt>
                <c:pt idx="7">
                  <c:v>6.1</c:v>
                </c:pt>
                <c:pt idx="8">
                  <c:v>4.2</c:v>
                </c:pt>
                <c:pt idx="9">
                  <c:v>2.2000000000000002</c:v>
                </c:pt>
                <c:pt idx="10">
                  <c:v>2.2999999999999998</c:v>
                </c:pt>
                <c:pt idx="11">
                  <c:v>1.1000000000000001</c:v>
                </c:pt>
                <c:pt idx="12">
                  <c:v>3</c:v>
                </c:pt>
                <c:pt idx="13">
                  <c:v>2.9</c:v>
                </c:pt>
                <c:pt idx="14">
                  <c:v>0.6</c:v>
                </c:pt>
              </c:numCache>
            </c:numRef>
          </c:val>
          <c:extLst>
            <c:ext xmlns:c16="http://schemas.microsoft.com/office/drawing/2014/chart" uri="{C3380CC4-5D6E-409C-BE32-E72D297353CC}">
              <c16:uniqueId val="{00000001-202B-4391-89BE-D818002D8FA8}"/>
            </c:ext>
          </c:extLst>
        </c:ser>
        <c:ser>
          <c:idx val="2"/>
          <c:order val="2"/>
          <c:tx>
            <c:strRef>
              <c:f>'４、子どものつながり'!$A$56</c:f>
              <c:strCache>
                <c:ptCount val="1"/>
                <c:pt idx="0">
                  <c:v>困窮度Ⅱ</c:v>
                </c:pt>
              </c:strCache>
            </c:strRef>
          </c:tx>
          <c:spPr>
            <a:solidFill>
              <a:schemeClr val="accent3"/>
            </a:solidFill>
            <a:ln>
              <a:noFill/>
            </a:ln>
            <a:effectLst/>
          </c:spPr>
          <c:invertIfNegative val="0"/>
          <c:dLbls>
            <c:dLbl>
              <c:idx val="0"/>
              <c:layout>
                <c:manualLayout>
                  <c:x val="-1.5149775062533863E-16"/>
                  <c:y val="-4.512269286546272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202B-4391-89BE-D818002D8FA8}"/>
                </c:ext>
              </c:extLst>
            </c:dLbl>
            <c:dLbl>
              <c:idx val="2"/>
              <c:layout>
                <c:manualLayout>
                  <c:x val="4.1318045656440448E-2"/>
                  <c:y val="-3.00817952436418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202B-4391-89BE-D818002D8FA8}"/>
                </c:ext>
              </c:extLst>
            </c:dLbl>
            <c:dLbl>
              <c:idx val="5"/>
              <c:layout>
                <c:manualLayout>
                  <c:x val="-2.0659022828220224E-3"/>
                  <c:y val="-4.512269286546272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02B-4391-89BE-D818002D8FA8}"/>
                </c:ext>
              </c:extLst>
            </c:dLbl>
            <c:dLbl>
              <c:idx val="6"/>
              <c:layout>
                <c:manualLayout>
                  <c:x val="-2.0659022828220983E-3"/>
                  <c:y val="-3.00817952436418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02B-4391-89BE-D818002D8FA8}"/>
                </c:ext>
              </c:extLst>
            </c:dLbl>
            <c:dLbl>
              <c:idx val="9"/>
              <c:layout>
                <c:manualLayout>
                  <c:x val="0"/>
                  <c:y val="-6.01635904872825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202B-4391-89BE-D818002D8FA8}"/>
                </c:ext>
              </c:extLst>
            </c:dLbl>
            <c:dLbl>
              <c:idx val="10"/>
              <c:layout>
                <c:manualLayout>
                  <c:x val="2.8922631959508314E-2"/>
                  <c:y val="-6.016359048728363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202B-4391-89BE-D818002D8FA8}"/>
                </c:ext>
              </c:extLst>
            </c:dLbl>
            <c:dLbl>
              <c:idx val="11"/>
              <c:layout>
                <c:manualLayout>
                  <c:x val="0"/>
                  <c:y val="-4.512269286546272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02B-4391-89BE-D818002D8FA8}"/>
                </c:ext>
              </c:extLst>
            </c:dLbl>
            <c:dLbl>
              <c:idx val="12"/>
              <c:layout>
                <c:manualLayout>
                  <c:x val="0"/>
                  <c:y val="-4.512269286546272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02B-4391-89BE-D818002D8FA8}"/>
                </c:ext>
              </c:extLst>
            </c:dLbl>
            <c:dLbl>
              <c:idx val="13"/>
              <c:layout>
                <c:manualLayout>
                  <c:x val="-2.0659022828220224E-3"/>
                  <c:y val="-3.00817952436418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02B-4391-89BE-D818002D8FA8}"/>
                </c:ext>
              </c:extLst>
            </c:dLbl>
            <c:dLbl>
              <c:idx val="14"/>
              <c:layout>
                <c:manualLayout>
                  <c:x val="2.0659022828220224E-3"/>
                  <c:y val="-3.00817952436418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02B-4391-89BE-D818002D8FA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'４、子どものつながり'!$B$53:$P$53</c:f>
              <c:strCache>
                <c:ptCount val="15"/>
                <c:pt idx="0">
                  <c:v>自分の家            </c:v>
                </c:pt>
                <c:pt idx="1">
                  <c:v>おばあちゃん・おじいちゃんの家          </c:v>
                </c:pt>
                <c:pt idx="2">
                  <c:v>ともだちの家        </c:v>
                </c:pt>
                <c:pt idx="3">
                  <c:v>塾                  </c:v>
                </c:pt>
                <c:pt idx="4">
                  <c:v>習いごと            </c:v>
                </c:pt>
                <c:pt idx="5">
                  <c:v>学校（クラブ活動・部活動など）          </c:v>
                </c:pt>
                <c:pt idx="6">
                  <c:v>公園・広場          </c:v>
                </c:pt>
                <c:pt idx="7">
                  <c:v>スーパーやショッピングモール            </c:v>
                </c:pt>
                <c:pt idx="8">
                  <c:v>コンビニエンスストア</c:v>
                </c:pt>
                <c:pt idx="9">
                  <c:v>ゲームセンター      </c:v>
                </c:pt>
                <c:pt idx="10">
                  <c:v>図書館や公民館など公共の施設            </c:v>
                </c:pt>
                <c:pt idx="11">
                  <c:v>地域の居場所        </c:v>
                </c:pt>
                <c:pt idx="12">
                  <c:v>学童保育            </c:v>
                </c:pt>
                <c:pt idx="13">
                  <c:v>その他              </c:v>
                </c:pt>
                <c:pt idx="14">
                  <c:v>  無回答            </c:v>
                </c:pt>
              </c:strCache>
            </c:strRef>
          </c:cat>
          <c:val>
            <c:numRef>
              <c:f>'４、子どものつながり'!$B$56:$P$56</c:f>
              <c:numCache>
                <c:formatCode>0.0</c:formatCode>
                <c:ptCount val="15"/>
                <c:pt idx="0">
                  <c:v>86.9</c:v>
                </c:pt>
                <c:pt idx="1">
                  <c:v>6.8</c:v>
                </c:pt>
                <c:pt idx="2">
                  <c:v>16.399999999999999</c:v>
                </c:pt>
                <c:pt idx="3">
                  <c:v>22.6</c:v>
                </c:pt>
                <c:pt idx="4">
                  <c:v>28.2</c:v>
                </c:pt>
                <c:pt idx="5">
                  <c:v>34.799999999999997</c:v>
                </c:pt>
                <c:pt idx="6">
                  <c:v>28</c:v>
                </c:pt>
                <c:pt idx="7">
                  <c:v>5.5</c:v>
                </c:pt>
                <c:pt idx="8">
                  <c:v>4.5</c:v>
                </c:pt>
                <c:pt idx="9">
                  <c:v>1.8</c:v>
                </c:pt>
                <c:pt idx="10">
                  <c:v>1.7</c:v>
                </c:pt>
                <c:pt idx="11">
                  <c:v>1.1000000000000001</c:v>
                </c:pt>
                <c:pt idx="12">
                  <c:v>3.8</c:v>
                </c:pt>
                <c:pt idx="13">
                  <c:v>2.7</c:v>
                </c:pt>
                <c:pt idx="14">
                  <c:v>0.9</c:v>
                </c:pt>
              </c:numCache>
            </c:numRef>
          </c:val>
          <c:extLst>
            <c:ext xmlns:c16="http://schemas.microsoft.com/office/drawing/2014/chart" uri="{C3380CC4-5D6E-409C-BE32-E72D297353CC}">
              <c16:uniqueId val="{00000002-202B-4391-89BE-D818002D8FA8}"/>
            </c:ext>
          </c:extLst>
        </c:ser>
        <c:ser>
          <c:idx val="3"/>
          <c:order val="3"/>
          <c:tx>
            <c:strRef>
              <c:f>'４、子どものつながり'!$A$57</c:f>
              <c:strCache>
                <c:ptCount val="1"/>
                <c:pt idx="0">
                  <c:v>困窮度Ⅰ</c:v>
                </c:pt>
              </c:strCache>
            </c:strRef>
          </c:tx>
          <c:spPr>
            <a:solidFill>
              <a:schemeClr val="accent4"/>
            </a:solidFill>
            <a:ln>
              <a:noFill/>
            </a:ln>
            <a:effectLst/>
          </c:spPr>
          <c:invertIfNegative val="0"/>
          <c:dLbls>
            <c:dLbl>
              <c:idx val="0"/>
              <c:layout>
                <c:manualLayout>
                  <c:x val="0"/>
                  <c:y val="-1.052862833527463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202B-4391-89BE-D818002D8FA8}"/>
                </c:ext>
              </c:extLst>
            </c:dLbl>
            <c:dLbl>
              <c:idx val="5"/>
              <c:layout>
                <c:manualLayout>
                  <c:x val="1.239541369693206E-2"/>
                  <c:y val="-6.016359048728363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02B-4391-89BE-D818002D8FA8}"/>
                </c:ext>
              </c:extLst>
            </c:dLbl>
            <c:dLbl>
              <c:idx val="6"/>
              <c:layout>
                <c:manualLayout>
                  <c:x val="0"/>
                  <c:y val="-7.52044881091034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2B-4391-89BE-D818002D8FA8}"/>
                </c:ext>
              </c:extLst>
            </c:dLbl>
            <c:dLbl>
              <c:idx val="9"/>
              <c:layout>
                <c:manualLayout>
                  <c:x val="2.0659022828220224E-2"/>
                  <c:y val="-4.512269286546272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202B-4391-89BE-D818002D8FA8}"/>
                </c:ext>
              </c:extLst>
            </c:dLbl>
            <c:dLbl>
              <c:idx val="10"/>
              <c:layout>
                <c:manualLayout>
                  <c:x val="2.065902282821947E-3"/>
                  <c:y val="-3.00817952436407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02B-4391-89BE-D818002D8FA8}"/>
                </c:ext>
              </c:extLst>
            </c:dLbl>
            <c:dLbl>
              <c:idx val="11"/>
              <c:layout>
                <c:manualLayout>
                  <c:x val="2.0659022828220224E-3"/>
                  <c:y val="-1.20327180974567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02B-4391-89BE-D818002D8FA8}"/>
                </c:ext>
              </c:extLst>
            </c:dLbl>
            <c:dLbl>
              <c:idx val="12"/>
              <c:layout>
                <c:manualLayout>
                  <c:x val="2.0659022828220224E-3"/>
                  <c:y val="-1.05286283352745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02B-4391-89BE-D818002D8FA8}"/>
                </c:ext>
              </c:extLst>
            </c:dLbl>
            <c:dLbl>
              <c:idx val="13"/>
              <c:layout>
                <c:manualLayout>
                  <c:x val="4.1318045656439694E-3"/>
                  <c:y val="-1.05286283352744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02B-4391-89BE-D818002D8FA8}"/>
                </c:ext>
              </c:extLst>
            </c:dLbl>
            <c:dLbl>
              <c:idx val="14"/>
              <c:layout>
                <c:manualLayout>
                  <c:x val="0"/>
                  <c:y val="-9.0245385730924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02B-4391-89BE-D818002D8FA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'４、子どものつながり'!$B$53:$P$53</c:f>
              <c:strCache>
                <c:ptCount val="15"/>
                <c:pt idx="0">
                  <c:v>自分の家            </c:v>
                </c:pt>
                <c:pt idx="1">
                  <c:v>おばあちゃん・おじいちゃんの家          </c:v>
                </c:pt>
                <c:pt idx="2">
                  <c:v>ともだちの家        </c:v>
                </c:pt>
                <c:pt idx="3">
                  <c:v>塾                  </c:v>
                </c:pt>
                <c:pt idx="4">
                  <c:v>習いごと            </c:v>
                </c:pt>
                <c:pt idx="5">
                  <c:v>学校（クラブ活動・部活動など）          </c:v>
                </c:pt>
                <c:pt idx="6">
                  <c:v>公園・広場          </c:v>
                </c:pt>
                <c:pt idx="7">
                  <c:v>スーパーやショッピングモール            </c:v>
                </c:pt>
                <c:pt idx="8">
                  <c:v>コンビニエンスストア</c:v>
                </c:pt>
                <c:pt idx="9">
                  <c:v>ゲームセンター      </c:v>
                </c:pt>
                <c:pt idx="10">
                  <c:v>図書館や公民館など公共の施設            </c:v>
                </c:pt>
                <c:pt idx="11">
                  <c:v>地域の居場所        </c:v>
                </c:pt>
                <c:pt idx="12">
                  <c:v>学童保育            </c:v>
                </c:pt>
                <c:pt idx="13">
                  <c:v>その他              </c:v>
                </c:pt>
                <c:pt idx="14">
                  <c:v>  無回答            </c:v>
                </c:pt>
              </c:strCache>
            </c:strRef>
          </c:cat>
          <c:val>
            <c:numRef>
              <c:f>'４、子どものつながり'!$B$57:$P$57</c:f>
              <c:numCache>
                <c:formatCode>0.0</c:formatCode>
                <c:ptCount val="15"/>
                <c:pt idx="0">
                  <c:v>87.2</c:v>
                </c:pt>
                <c:pt idx="1">
                  <c:v>7.4</c:v>
                </c:pt>
                <c:pt idx="2">
                  <c:v>17</c:v>
                </c:pt>
                <c:pt idx="3">
                  <c:v>21.2</c:v>
                </c:pt>
                <c:pt idx="4">
                  <c:v>24.9</c:v>
                </c:pt>
                <c:pt idx="5">
                  <c:v>32.299999999999997</c:v>
                </c:pt>
                <c:pt idx="6">
                  <c:v>29.5</c:v>
                </c:pt>
                <c:pt idx="7">
                  <c:v>6.6</c:v>
                </c:pt>
                <c:pt idx="8">
                  <c:v>4.8</c:v>
                </c:pt>
                <c:pt idx="9">
                  <c:v>2.4</c:v>
                </c:pt>
                <c:pt idx="10">
                  <c:v>1.5</c:v>
                </c:pt>
                <c:pt idx="11">
                  <c:v>1</c:v>
                </c:pt>
                <c:pt idx="12">
                  <c:v>3.1</c:v>
                </c:pt>
                <c:pt idx="13">
                  <c:v>2.9</c:v>
                </c:pt>
                <c:pt idx="14">
                  <c:v>0.8</c:v>
                </c:pt>
              </c:numCache>
            </c:numRef>
          </c:val>
          <c:extLst>
            <c:ext xmlns:c16="http://schemas.microsoft.com/office/drawing/2014/chart" uri="{C3380CC4-5D6E-409C-BE32-E72D297353CC}">
              <c16:uniqueId val="{00000003-202B-4391-89BE-D818002D8FA8}"/>
            </c:ext>
          </c:extLst>
        </c:ser>
        <c:dLbls>
          <c:dLblPos val="outEnd"/>
          <c:showLegendKey val="0"/>
          <c:showVal val="1"/>
          <c:showCatName val="0"/>
          <c:showSerName val="0"/>
          <c:showPercent val="0"/>
          <c:showBubbleSize val="0"/>
        </c:dLbls>
        <c:gapWidth val="182"/>
        <c:axId val="1052892256"/>
        <c:axId val="1052895168"/>
      </c:barChart>
      <c:catAx>
        <c:axId val="10528922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2895168"/>
        <c:crosses val="autoZero"/>
        <c:auto val="1"/>
        <c:lblAlgn val="ctr"/>
        <c:lblOffset val="100"/>
        <c:noMultiLvlLbl val="0"/>
      </c:catAx>
      <c:valAx>
        <c:axId val="1052895168"/>
        <c:scaling>
          <c:orientation val="minMax"/>
          <c:max val="90"/>
          <c:min val="0"/>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052892256"/>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'４、H28子どものつながり'!$A$54</c:f>
              <c:strCache>
                <c:ptCount val="1"/>
                <c:pt idx="0">
                  <c:v>中央値以上</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'４、H28子どものつながり'!$B$53:$P$53</c:f>
              <c:strCache>
                <c:ptCount val="15"/>
                <c:pt idx="0">
                  <c:v>自分の家            </c:v>
                </c:pt>
                <c:pt idx="1">
                  <c:v>おばあちゃん・おじいちゃんの家          </c:v>
                </c:pt>
                <c:pt idx="2">
                  <c:v>ともだちの家        </c:v>
                </c:pt>
                <c:pt idx="3">
                  <c:v>塾                  </c:v>
                </c:pt>
                <c:pt idx="4">
                  <c:v>習いごと            </c:v>
                </c:pt>
                <c:pt idx="5">
                  <c:v>学校（クラブ活動・部活動など）          </c:v>
                </c:pt>
                <c:pt idx="6">
                  <c:v>公園・広場          </c:v>
                </c:pt>
                <c:pt idx="7">
                  <c:v>スーパーやショッピングモール            </c:v>
                </c:pt>
                <c:pt idx="8">
                  <c:v>コンビニエンスストア</c:v>
                </c:pt>
                <c:pt idx="9">
                  <c:v>ゲームセンター      </c:v>
                </c:pt>
                <c:pt idx="10">
                  <c:v>図書館や公民館など公共の施設            </c:v>
                </c:pt>
                <c:pt idx="11">
                  <c:v>地域の居場所        </c:v>
                </c:pt>
                <c:pt idx="12">
                  <c:v>学童保育            </c:v>
                </c:pt>
                <c:pt idx="13">
                  <c:v>その他              </c:v>
                </c:pt>
                <c:pt idx="14">
                  <c:v>  無回答            </c:v>
                </c:pt>
              </c:strCache>
            </c:strRef>
          </c:cat>
          <c:val>
            <c:numRef>
              <c:f>'４、H28子どものつながり'!$B$54:$P$54</c:f>
              <c:numCache>
                <c:formatCode>0.0</c:formatCode>
                <c:ptCount val="15"/>
                <c:pt idx="0">
                  <c:v>83</c:v>
                </c:pt>
                <c:pt idx="1">
                  <c:v>6.8</c:v>
                </c:pt>
                <c:pt idx="2">
                  <c:v>22.8</c:v>
                </c:pt>
                <c:pt idx="3">
                  <c:v>33</c:v>
                </c:pt>
                <c:pt idx="4">
                  <c:v>39.6</c:v>
                </c:pt>
                <c:pt idx="5">
                  <c:v>41.9</c:v>
                </c:pt>
                <c:pt idx="6">
                  <c:v>22.4</c:v>
                </c:pt>
                <c:pt idx="7">
                  <c:v>4.4000000000000004</c:v>
                </c:pt>
                <c:pt idx="8">
                  <c:v>1.9</c:v>
                </c:pt>
                <c:pt idx="9">
                  <c:v>1.1000000000000001</c:v>
                </c:pt>
                <c:pt idx="10">
                  <c:v>4.3</c:v>
                </c:pt>
                <c:pt idx="11">
                  <c:v>0.5</c:v>
                </c:pt>
                <c:pt idx="12">
                  <c:v>3.7</c:v>
                </c:pt>
                <c:pt idx="13">
                  <c:v>3</c:v>
                </c:pt>
                <c:pt idx="14">
                  <c:v>0.3</c:v>
                </c:pt>
              </c:numCache>
            </c:numRef>
          </c:val>
          <c:extLst>
            <c:ext xmlns:c16="http://schemas.microsoft.com/office/drawing/2014/chart" uri="{C3380CC4-5D6E-409C-BE32-E72D297353CC}">
              <c16:uniqueId val="{00000000-44B8-4708-9C72-5B500C904414}"/>
            </c:ext>
          </c:extLst>
        </c:ser>
        <c:ser>
          <c:idx val="1"/>
          <c:order val="1"/>
          <c:tx>
            <c:strRef>
              <c:f>'４、H28子どものつながり'!$A$55</c:f>
              <c:strCache>
                <c:ptCount val="1"/>
                <c:pt idx="0">
                  <c:v>困窮度Ⅲ</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'４、H28子どものつながり'!$B$53:$P$53</c:f>
              <c:strCache>
                <c:ptCount val="15"/>
                <c:pt idx="0">
                  <c:v>自分の家            </c:v>
                </c:pt>
                <c:pt idx="1">
                  <c:v>おばあちゃん・おじいちゃんの家          </c:v>
                </c:pt>
                <c:pt idx="2">
                  <c:v>ともだちの家        </c:v>
                </c:pt>
                <c:pt idx="3">
                  <c:v>塾                  </c:v>
                </c:pt>
                <c:pt idx="4">
                  <c:v>習いごと            </c:v>
                </c:pt>
                <c:pt idx="5">
                  <c:v>学校（クラブ活動・部活動など）          </c:v>
                </c:pt>
                <c:pt idx="6">
                  <c:v>公園・広場          </c:v>
                </c:pt>
                <c:pt idx="7">
                  <c:v>スーパーやショッピングモール            </c:v>
                </c:pt>
                <c:pt idx="8">
                  <c:v>コンビニエンスストア</c:v>
                </c:pt>
                <c:pt idx="9">
                  <c:v>ゲームセンター      </c:v>
                </c:pt>
                <c:pt idx="10">
                  <c:v>図書館や公民館など公共の施設            </c:v>
                </c:pt>
                <c:pt idx="11">
                  <c:v>地域の居場所        </c:v>
                </c:pt>
                <c:pt idx="12">
                  <c:v>学童保育            </c:v>
                </c:pt>
                <c:pt idx="13">
                  <c:v>その他              </c:v>
                </c:pt>
                <c:pt idx="14">
                  <c:v>  無回答            </c:v>
                </c:pt>
              </c:strCache>
            </c:strRef>
          </c:cat>
          <c:val>
            <c:numRef>
              <c:f>'４、H28子どものつながり'!$B$55:$P$55</c:f>
              <c:numCache>
                <c:formatCode>0.0</c:formatCode>
                <c:ptCount val="15"/>
                <c:pt idx="0">
                  <c:v>84.8</c:v>
                </c:pt>
                <c:pt idx="1">
                  <c:v>5.7</c:v>
                </c:pt>
                <c:pt idx="2">
                  <c:v>26.6</c:v>
                </c:pt>
                <c:pt idx="3">
                  <c:v>21.9</c:v>
                </c:pt>
                <c:pt idx="4">
                  <c:v>34</c:v>
                </c:pt>
                <c:pt idx="5">
                  <c:v>40.1</c:v>
                </c:pt>
                <c:pt idx="6">
                  <c:v>25.3</c:v>
                </c:pt>
                <c:pt idx="7">
                  <c:v>5</c:v>
                </c:pt>
                <c:pt idx="8">
                  <c:v>3.9</c:v>
                </c:pt>
                <c:pt idx="9">
                  <c:v>2.9</c:v>
                </c:pt>
                <c:pt idx="10">
                  <c:v>5.3</c:v>
                </c:pt>
                <c:pt idx="11">
                  <c:v>0.9</c:v>
                </c:pt>
                <c:pt idx="12">
                  <c:v>2.7</c:v>
                </c:pt>
                <c:pt idx="13">
                  <c:v>4.0999999999999996</c:v>
                </c:pt>
                <c:pt idx="14">
                  <c:v>0.3</c:v>
                </c:pt>
              </c:numCache>
            </c:numRef>
          </c:val>
          <c:extLst>
            <c:ext xmlns:c16="http://schemas.microsoft.com/office/drawing/2014/chart" uri="{C3380CC4-5D6E-409C-BE32-E72D297353CC}">
              <c16:uniqueId val="{00000001-44B8-4708-9C72-5B500C904414}"/>
            </c:ext>
          </c:extLst>
        </c:ser>
        <c:ser>
          <c:idx val="2"/>
          <c:order val="2"/>
          <c:tx>
            <c:strRef>
              <c:f>'４、H28子どものつながり'!$A$56</c:f>
              <c:strCache>
                <c:ptCount val="1"/>
                <c:pt idx="0">
                  <c:v>困窮度Ⅱ</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'４、H28子どものつながり'!$B$53:$P$53</c:f>
              <c:strCache>
                <c:ptCount val="15"/>
                <c:pt idx="0">
                  <c:v>自分の家            </c:v>
                </c:pt>
                <c:pt idx="1">
                  <c:v>おばあちゃん・おじいちゃんの家          </c:v>
                </c:pt>
                <c:pt idx="2">
                  <c:v>ともだちの家        </c:v>
                </c:pt>
                <c:pt idx="3">
                  <c:v>塾                  </c:v>
                </c:pt>
                <c:pt idx="4">
                  <c:v>習いごと            </c:v>
                </c:pt>
                <c:pt idx="5">
                  <c:v>学校（クラブ活動・部活動など）          </c:v>
                </c:pt>
                <c:pt idx="6">
                  <c:v>公園・広場          </c:v>
                </c:pt>
                <c:pt idx="7">
                  <c:v>スーパーやショッピングモール            </c:v>
                </c:pt>
                <c:pt idx="8">
                  <c:v>コンビニエンスストア</c:v>
                </c:pt>
                <c:pt idx="9">
                  <c:v>ゲームセンター      </c:v>
                </c:pt>
                <c:pt idx="10">
                  <c:v>図書館や公民館など公共の施設            </c:v>
                </c:pt>
                <c:pt idx="11">
                  <c:v>地域の居場所        </c:v>
                </c:pt>
                <c:pt idx="12">
                  <c:v>学童保育            </c:v>
                </c:pt>
                <c:pt idx="13">
                  <c:v>その他              </c:v>
                </c:pt>
                <c:pt idx="14">
                  <c:v>  無回答            </c:v>
                </c:pt>
              </c:strCache>
            </c:strRef>
          </c:cat>
          <c:val>
            <c:numRef>
              <c:f>'４、H28子どものつながり'!$B$56:$P$56</c:f>
              <c:numCache>
                <c:formatCode>0.0</c:formatCode>
                <c:ptCount val="15"/>
                <c:pt idx="0">
                  <c:v>78.400000000000006</c:v>
                </c:pt>
                <c:pt idx="1">
                  <c:v>8.6</c:v>
                </c:pt>
                <c:pt idx="2">
                  <c:v>22.2</c:v>
                </c:pt>
                <c:pt idx="3">
                  <c:v>18.5</c:v>
                </c:pt>
                <c:pt idx="4">
                  <c:v>23.5</c:v>
                </c:pt>
                <c:pt idx="5">
                  <c:v>40.1</c:v>
                </c:pt>
                <c:pt idx="6">
                  <c:v>25.3</c:v>
                </c:pt>
                <c:pt idx="7">
                  <c:v>4.9000000000000004</c:v>
                </c:pt>
                <c:pt idx="8">
                  <c:v>3.1</c:v>
                </c:pt>
                <c:pt idx="9">
                  <c:v>1.9</c:v>
                </c:pt>
                <c:pt idx="10">
                  <c:v>3.7</c:v>
                </c:pt>
                <c:pt idx="11">
                  <c:v>1.2</c:v>
                </c:pt>
                <c:pt idx="12">
                  <c:v>4.9000000000000004</c:v>
                </c:pt>
                <c:pt idx="13">
                  <c:v>1.2</c:v>
                </c:pt>
                <c:pt idx="14">
                  <c:v>0.6</c:v>
                </c:pt>
              </c:numCache>
            </c:numRef>
          </c:val>
          <c:extLst>
            <c:ext xmlns:c16="http://schemas.microsoft.com/office/drawing/2014/chart" uri="{C3380CC4-5D6E-409C-BE32-E72D297353CC}">
              <c16:uniqueId val="{00000002-44B8-4708-9C72-5B500C904414}"/>
            </c:ext>
          </c:extLst>
        </c:ser>
        <c:ser>
          <c:idx val="3"/>
          <c:order val="3"/>
          <c:tx>
            <c:strRef>
              <c:f>'４、H28子どものつながり'!$A$57</c:f>
              <c:strCache>
                <c:ptCount val="1"/>
                <c:pt idx="0">
                  <c:v>困窮度Ⅰ</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'４、H28子どものつながり'!$B$53:$P$53</c:f>
              <c:strCache>
                <c:ptCount val="15"/>
                <c:pt idx="0">
                  <c:v>自分の家            </c:v>
                </c:pt>
                <c:pt idx="1">
                  <c:v>おばあちゃん・おじいちゃんの家          </c:v>
                </c:pt>
                <c:pt idx="2">
                  <c:v>ともだちの家        </c:v>
                </c:pt>
                <c:pt idx="3">
                  <c:v>塾                  </c:v>
                </c:pt>
                <c:pt idx="4">
                  <c:v>習いごと            </c:v>
                </c:pt>
                <c:pt idx="5">
                  <c:v>学校（クラブ活動・部活動など）          </c:v>
                </c:pt>
                <c:pt idx="6">
                  <c:v>公園・広場          </c:v>
                </c:pt>
                <c:pt idx="7">
                  <c:v>スーパーやショッピングモール            </c:v>
                </c:pt>
                <c:pt idx="8">
                  <c:v>コンビニエンスストア</c:v>
                </c:pt>
                <c:pt idx="9">
                  <c:v>ゲームセンター      </c:v>
                </c:pt>
                <c:pt idx="10">
                  <c:v>図書館や公民館など公共の施設            </c:v>
                </c:pt>
                <c:pt idx="11">
                  <c:v>地域の居場所        </c:v>
                </c:pt>
                <c:pt idx="12">
                  <c:v>学童保育            </c:v>
                </c:pt>
                <c:pt idx="13">
                  <c:v>その他              </c:v>
                </c:pt>
                <c:pt idx="14">
                  <c:v>  無回答            </c:v>
                </c:pt>
              </c:strCache>
            </c:strRef>
          </c:cat>
          <c:val>
            <c:numRef>
              <c:f>'４、H28子どものつながり'!$B$57:$P$57</c:f>
              <c:numCache>
                <c:formatCode>0.0</c:formatCode>
                <c:ptCount val="15"/>
                <c:pt idx="0">
                  <c:v>80.599999999999994</c:v>
                </c:pt>
                <c:pt idx="1">
                  <c:v>12.7</c:v>
                </c:pt>
                <c:pt idx="2">
                  <c:v>25.8</c:v>
                </c:pt>
                <c:pt idx="3">
                  <c:v>18</c:v>
                </c:pt>
                <c:pt idx="4">
                  <c:v>26.5</c:v>
                </c:pt>
                <c:pt idx="5">
                  <c:v>32.9</c:v>
                </c:pt>
                <c:pt idx="6">
                  <c:v>23.7</c:v>
                </c:pt>
                <c:pt idx="7">
                  <c:v>6</c:v>
                </c:pt>
                <c:pt idx="8">
                  <c:v>3.5</c:v>
                </c:pt>
                <c:pt idx="9">
                  <c:v>2.1</c:v>
                </c:pt>
                <c:pt idx="10">
                  <c:v>6.7</c:v>
                </c:pt>
                <c:pt idx="11">
                  <c:v>0.7</c:v>
                </c:pt>
                <c:pt idx="12">
                  <c:v>6.4</c:v>
                </c:pt>
                <c:pt idx="13">
                  <c:v>4.5999999999999996</c:v>
                </c:pt>
                <c:pt idx="14">
                  <c:v>0.4</c:v>
                </c:pt>
              </c:numCache>
            </c:numRef>
          </c:val>
          <c:extLst>
            <c:ext xmlns:c16="http://schemas.microsoft.com/office/drawing/2014/chart" uri="{C3380CC4-5D6E-409C-BE32-E72D297353CC}">
              <c16:uniqueId val="{00000003-44B8-4708-9C72-5B500C904414}"/>
            </c:ext>
          </c:extLst>
        </c:ser>
        <c:dLbls>
          <c:dLblPos val="outEnd"/>
          <c:showLegendKey val="0"/>
          <c:showVal val="1"/>
          <c:showCatName val="0"/>
          <c:showSerName val="0"/>
          <c:showPercent val="0"/>
          <c:showBubbleSize val="0"/>
        </c:dLbls>
        <c:gapWidth val="182"/>
        <c:axId val="1052892256"/>
        <c:axId val="1052895168"/>
      </c:barChart>
      <c:catAx>
        <c:axId val="10528922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2895168"/>
        <c:crosses val="autoZero"/>
        <c:auto val="1"/>
        <c:lblAlgn val="ctr"/>
        <c:lblOffset val="100"/>
        <c:noMultiLvlLbl val="0"/>
      </c:catAx>
      <c:valAx>
        <c:axId val="1052895168"/>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2892256"/>
        <c:crosses val="autoZero"/>
        <c:crossBetween val="between"/>
      </c:valAx>
      <c:spPr>
        <a:noFill/>
        <a:ln>
          <a:noFill/>
        </a:ln>
        <a:effectLst/>
      </c:spPr>
    </c:plotArea>
    <c:legend>
      <c:legendPos val="b"/>
      <c:layout>
        <c:manualLayout>
          <c:xMode val="edge"/>
          <c:yMode val="edge"/>
          <c:x val="0.25489560939167166"/>
          <c:y val="0.9553931291023815"/>
          <c:w val="0.49020878121665673"/>
          <c:h val="2.519642640902074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'１、家計・収入・就業'!$B$26</c:f>
              <c:strCache>
                <c:ptCount val="1"/>
                <c:pt idx="0">
                  <c:v>現在利用している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'１、家計・収入・就業'!$A$27:$A$30</c:f>
              <c:strCache>
                <c:ptCount val="4"/>
                <c:pt idx="0">
                  <c:v>中央値以上</c:v>
                </c:pt>
                <c:pt idx="1">
                  <c:v>困窮度Ⅲ</c:v>
                </c:pt>
                <c:pt idx="2">
                  <c:v>困窮度Ⅱ</c:v>
                </c:pt>
                <c:pt idx="3">
                  <c:v>困窮度Ⅰ</c:v>
                </c:pt>
              </c:strCache>
            </c:strRef>
          </c:cat>
          <c:val>
            <c:numRef>
              <c:f>'１、家計・収入・就業'!$B$27:$B$30</c:f>
              <c:numCache>
                <c:formatCode>0.0</c:formatCode>
                <c:ptCount val="4"/>
                <c:pt idx="0">
                  <c:v>1</c:v>
                </c:pt>
                <c:pt idx="1">
                  <c:v>9.4</c:v>
                </c:pt>
                <c:pt idx="2">
                  <c:v>35.4</c:v>
                </c:pt>
                <c:pt idx="3">
                  <c:v>54.7</c:v>
                </c:pt>
              </c:numCache>
            </c:numRef>
          </c:val>
          <c:extLst>
            <c:ext xmlns:c16="http://schemas.microsoft.com/office/drawing/2014/chart" uri="{C3380CC4-5D6E-409C-BE32-E72D297353CC}">
              <c16:uniqueId val="{00000000-3456-455A-B7E2-57DD4521C02C}"/>
            </c:ext>
          </c:extLst>
        </c:ser>
        <c:ser>
          <c:idx val="1"/>
          <c:order val="1"/>
          <c:tx>
            <c:strRef>
              <c:f>'１、家計・収入・就業'!$C$26</c:f>
              <c:strCache>
                <c:ptCount val="1"/>
                <c:pt idx="0">
                  <c:v>現在利用していないが、以前利用したことがある                </c:v>
                </c:pt>
              </c:strCache>
            </c:strRef>
          </c:tx>
          <c:spPr>
            <a:solidFill>
              <a:schemeClr val="accent2"/>
            </a:solidFill>
            <a:ln>
              <a:noFill/>
            </a:ln>
            <a:effectLst/>
          </c:spPr>
          <c:invertIfNegative val="0"/>
          <c:dLbls>
            <c:dLbl>
              <c:idx val="0"/>
              <c:layout>
                <c:manualLayout>
                  <c:x val="2.58047270738094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1B-4131-ABCA-F1FA048F7F7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'１、家計・収入・就業'!$A$27:$A$30</c:f>
              <c:strCache>
                <c:ptCount val="4"/>
                <c:pt idx="0">
                  <c:v>中央値以上</c:v>
                </c:pt>
                <c:pt idx="1">
                  <c:v>困窮度Ⅲ</c:v>
                </c:pt>
                <c:pt idx="2">
                  <c:v>困窮度Ⅱ</c:v>
                </c:pt>
                <c:pt idx="3">
                  <c:v>困窮度Ⅰ</c:v>
                </c:pt>
              </c:strCache>
            </c:strRef>
          </c:cat>
          <c:val>
            <c:numRef>
              <c:f>'１、家計・収入・就業'!$C$27:$C$30</c:f>
              <c:numCache>
                <c:formatCode>0.0</c:formatCode>
                <c:ptCount val="4"/>
                <c:pt idx="0">
                  <c:v>2.7</c:v>
                </c:pt>
                <c:pt idx="1">
                  <c:v>10.199999999999999</c:v>
                </c:pt>
                <c:pt idx="2">
                  <c:v>11.6</c:v>
                </c:pt>
                <c:pt idx="3">
                  <c:v>7.5</c:v>
                </c:pt>
              </c:numCache>
            </c:numRef>
          </c:val>
          <c:extLst>
            <c:ext xmlns:c16="http://schemas.microsoft.com/office/drawing/2014/chart" uri="{C3380CC4-5D6E-409C-BE32-E72D297353CC}">
              <c16:uniqueId val="{00000001-3456-455A-B7E2-57DD4521C02C}"/>
            </c:ext>
          </c:extLst>
        </c:ser>
        <c:ser>
          <c:idx val="2"/>
          <c:order val="2"/>
          <c:tx>
            <c:strRef>
              <c:f>'１、家計・収入・就業'!$D$26</c:f>
              <c:strCache>
                <c:ptCount val="1"/>
                <c:pt idx="0">
                  <c:v>利用したことがない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'１、家計・収入・就業'!$A$27:$A$30</c:f>
              <c:strCache>
                <c:ptCount val="4"/>
                <c:pt idx="0">
                  <c:v>中央値以上</c:v>
                </c:pt>
                <c:pt idx="1">
                  <c:v>困窮度Ⅲ</c:v>
                </c:pt>
                <c:pt idx="2">
                  <c:v>困窮度Ⅱ</c:v>
                </c:pt>
                <c:pt idx="3">
                  <c:v>困窮度Ⅰ</c:v>
                </c:pt>
              </c:strCache>
            </c:strRef>
          </c:cat>
          <c:val>
            <c:numRef>
              <c:f>'１、家計・収入・就業'!$D$27:$D$30</c:f>
              <c:numCache>
                <c:formatCode>0.0</c:formatCode>
                <c:ptCount val="4"/>
                <c:pt idx="0">
                  <c:v>91.6</c:v>
                </c:pt>
                <c:pt idx="1">
                  <c:v>74.8</c:v>
                </c:pt>
                <c:pt idx="2">
                  <c:v>47</c:v>
                </c:pt>
                <c:pt idx="3">
                  <c:v>30.9</c:v>
                </c:pt>
              </c:numCache>
            </c:numRef>
          </c:val>
          <c:extLst>
            <c:ext xmlns:c16="http://schemas.microsoft.com/office/drawing/2014/chart" uri="{C3380CC4-5D6E-409C-BE32-E72D297353CC}">
              <c16:uniqueId val="{00000002-3456-455A-B7E2-57DD4521C02C}"/>
            </c:ext>
          </c:extLst>
        </c:ser>
        <c:ser>
          <c:idx val="3"/>
          <c:order val="3"/>
          <c:tx>
            <c:strRef>
              <c:f>'１、家計・収入・就業'!$E$26</c:f>
              <c:strCache>
                <c:ptCount val="1"/>
                <c:pt idx="0">
                  <c:v>  無回答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'１、家計・収入・就業'!$A$27:$A$30</c:f>
              <c:strCache>
                <c:ptCount val="4"/>
                <c:pt idx="0">
                  <c:v>中央値以上</c:v>
                </c:pt>
                <c:pt idx="1">
                  <c:v>困窮度Ⅲ</c:v>
                </c:pt>
                <c:pt idx="2">
                  <c:v>困窮度Ⅱ</c:v>
                </c:pt>
                <c:pt idx="3">
                  <c:v>困窮度Ⅰ</c:v>
                </c:pt>
              </c:strCache>
            </c:strRef>
          </c:cat>
          <c:val>
            <c:numRef>
              <c:f>'１、家計・収入・就業'!$E$27:$E$30</c:f>
              <c:numCache>
                <c:formatCode>0.0</c:formatCode>
                <c:ptCount val="4"/>
                <c:pt idx="0">
                  <c:v>4.8</c:v>
                </c:pt>
                <c:pt idx="1">
                  <c:v>5.6</c:v>
                </c:pt>
                <c:pt idx="2">
                  <c:v>6</c:v>
                </c:pt>
                <c:pt idx="3">
                  <c:v>7</c:v>
                </c:pt>
              </c:numCache>
            </c:numRef>
          </c:val>
          <c:extLst>
            <c:ext xmlns:c16="http://schemas.microsoft.com/office/drawing/2014/chart" uri="{C3380CC4-5D6E-409C-BE32-E72D297353CC}">
              <c16:uniqueId val="{00000003-3456-455A-B7E2-57DD4521C02C}"/>
            </c:ext>
          </c:extLst>
        </c:ser>
        <c:dLbls>
          <c:dLblPos val="ctr"/>
          <c:showLegendKey val="0"/>
          <c:showVal val="1"/>
          <c:showCatName val="0"/>
          <c:showSerName val="0"/>
          <c:showPercent val="0"/>
          <c:showBubbleSize val="0"/>
        </c:dLbls>
        <c:gapWidth val="150"/>
        <c:overlap val="100"/>
        <c:axId val="583527775"/>
        <c:axId val="583530687"/>
      </c:barChart>
      <c:catAx>
        <c:axId val="5835277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83530687"/>
        <c:crosses val="autoZero"/>
        <c:auto val="1"/>
        <c:lblAlgn val="ctr"/>
        <c:lblOffset val="100"/>
        <c:noMultiLvlLbl val="0"/>
      </c:catAx>
      <c:valAx>
        <c:axId val="583530687"/>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83527775"/>
        <c:crosses val="autoZero"/>
        <c:crossBetween val="between"/>
      </c:valAx>
      <c:spPr>
        <a:noFill/>
        <a:ln>
          <a:noFill/>
        </a:ln>
        <a:effectLst/>
      </c:spPr>
    </c:plotArea>
    <c:legend>
      <c:legendPos val="b"/>
      <c:layout>
        <c:manualLayout>
          <c:xMode val="edge"/>
          <c:yMode val="edge"/>
          <c:x val="1.499225293779932E-2"/>
          <c:y val="0.67840937400548074"/>
          <c:w val="0.97574987791858125"/>
          <c:h val="0.23014885568184601"/>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おうちのこと</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悩み!$C$29:$F$29</c:f>
              <c:strCache>
                <c:ptCount val="4"/>
                <c:pt idx="0">
                  <c:v>親</c:v>
                </c:pt>
                <c:pt idx="1">
                  <c:v>きょうだい</c:v>
                </c:pt>
                <c:pt idx="2">
                  <c:v>学校の友達</c:v>
                </c:pt>
                <c:pt idx="3">
                  <c:v>学校の先生</c:v>
                </c:pt>
              </c:strCache>
            </c:strRef>
          </c:cat>
          <c:val>
            <c:numRef>
              <c:f>悩み!$C$31:$F$31</c:f>
              <c:numCache>
                <c:formatCode>0.0%</c:formatCode>
                <c:ptCount val="4"/>
                <c:pt idx="0">
                  <c:v>0.42592592592592593</c:v>
                </c:pt>
                <c:pt idx="1">
                  <c:v>0.16666666666666666</c:v>
                </c:pt>
                <c:pt idx="2">
                  <c:v>0.39814814814814814</c:v>
                </c:pt>
                <c:pt idx="3">
                  <c:v>0.24074074074074073</c:v>
                </c:pt>
              </c:numCache>
            </c:numRef>
          </c:val>
          <c:extLst>
            <c:ext xmlns:c16="http://schemas.microsoft.com/office/drawing/2014/chart" uri="{C3380CC4-5D6E-409C-BE32-E72D297353CC}">
              <c16:uniqueId val="{00000000-E69C-476F-A0A4-38D8C8F8A9C9}"/>
            </c:ext>
          </c:extLst>
        </c:ser>
        <c:dLbls>
          <c:dLblPos val="outEnd"/>
          <c:showLegendKey val="0"/>
          <c:showVal val="1"/>
          <c:showCatName val="0"/>
          <c:showSerName val="0"/>
          <c:showPercent val="0"/>
          <c:showBubbleSize val="0"/>
        </c:dLbls>
        <c:gapWidth val="219"/>
        <c:overlap val="-27"/>
        <c:axId val="771816607"/>
        <c:axId val="296438015"/>
      </c:barChart>
      <c:catAx>
        <c:axId val="771816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96438015"/>
        <c:crosses val="autoZero"/>
        <c:auto val="1"/>
        <c:lblAlgn val="ctr"/>
        <c:lblOffset val="100"/>
        <c:noMultiLvlLbl val="0"/>
      </c:catAx>
      <c:valAx>
        <c:axId val="29643801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71816607"/>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学校や勉強</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悩み!$O$29:$R$29</c:f>
              <c:strCache>
                <c:ptCount val="4"/>
                <c:pt idx="0">
                  <c:v>親</c:v>
                </c:pt>
                <c:pt idx="1">
                  <c:v>きょうだい</c:v>
                </c:pt>
                <c:pt idx="2">
                  <c:v>学校の友達</c:v>
                </c:pt>
                <c:pt idx="3">
                  <c:v>学校の先生</c:v>
                </c:pt>
              </c:strCache>
            </c:strRef>
          </c:cat>
          <c:val>
            <c:numRef>
              <c:f>悩み!$O$31:$R$31</c:f>
              <c:numCache>
                <c:formatCode>0.0%</c:formatCode>
                <c:ptCount val="4"/>
                <c:pt idx="0">
                  <c:v>0.61395348837209307</c:v>
                </c:pt>
                <c:pt idx="1">
                  <c:v>0.16046511627906976</c:v>
                </c:pt>
                <c:pt idx="2">
                  <c:v>0.51627906976744187</c:v>
                </c:pt>
                <c:pt idx="3">
                  <c:v>0.23488372093023255</c:v>
                </c:pt>
              </c:numCache>
            </c:numRef>
          </c:val>
          <c:extLst>
            <c:ext xmlns:c16="http://schemas.microsoft.com/office/drawing/2014/chart" uri="{C3380CC4-5D6E-409C-BE32-E72D297353CC}">
              <c16:uniqueId val="{00000000-4C7A-49EF-BF20-8906A890692C}"/>
            </c:ext>
          </c:extLst>
        </c:ser>
        <c:dLbls>
          <c:dLblPos val="outEnd"/>
          <c:showLegendKey val="0"/>
          <c:showVal val="1"/>
          <c:showCatName val="0"/>
          <c:showSerName val="0"/>
          <c:showPercent val="0"/>
          <c:showBubbleSize val="0"/>
        </c:dLbls>
        <c:gapWidth val="219"/>
        <c:overlap val="-27"/>
        <c:axId val="771816607"/>
        <c:axId val="296438015"/>
      </c:barChart>
      <c:catAx>
        <c:axId val="771816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96438015"/>
        <c:crosses val="autoZero"/>
        <c:auto val="1"/>
        <c:lblAlgn val="ctr"/>
        <c:lblOffset val="100"/>
        <c:noMultiLvlLbl val="0"/>
      </c:catAx>
      <c:valAx>
        <c:axId val="29643801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71816607"/>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悩み!$W$30</c:f>
              <c:strCache>
                <c:ptCount val="1"/>
                <c:pt idx="0">
                  <c:v>友達のこと</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悩み!$X$29:$AA$29</c:f>
              <c:strCache>
                <c:ptCount val="4"/>
                <c:pt idx="0">
                  <c:v>親</c:v>
                </c:pt>
                <c:pt idx="1">
                  <c:v>きょうだい</c:v>
                </c:pt>
                <c:pt idx="2">
                  <c:v>学校の友達</c:v>
                </c:pt>
                <c:pt idx="3">
                  <c:v>学校の先生</c:v>
                </c:pt>
              </c:strCache>
            </c:strRef>
          </c:cat>
          <c:val>
            <c:numRef>
              <c:f>悩み!$X$30:$AA$30</c:f>
              <c:numCache>
                <c:formatCode>0.0%</c:formatCode>
                <c:ptCount val="4"/>
                <c:pt idx="0">
                  <c:v>0.65460526315789469</c:v>
                </c:pt>
                <c:pt idx="1">
                  <c:v>0.20723684210526316</c:v>
                </c:pt>
                <c:pt idx="2">
                  <c:v>0.52960526315789469</c:v>
                </c:pt>
                <c:pt idx="3">
                  <c:v>0.29605263157894735</c:v>
                </c:pt>
              </c:numCache>
            </c:numRef>
          </c:val>
          <c:extLst>
            <c:ext xmlns:c16="http://schemas.microsoft.com/office/drawing/2014/chart" uri="{C3380CC4-5D6E-409C-BE32-E72D297353CC}">
              <c16:uniqueId val="{00000000-2776-42B2-B6D2-927C92545D4F}"/>
            </c:ext>
          </c:extLst>
        </c:ser>
        <c:dLbls>
          <c:dLblPos val="outEnd"/>
          <c:showLegendKey val="0"/>
          <c:showVal val="1"/>
          <c:showCatName val="0"/>
          <c:showSerName val="0"/>
          <c:showPercent val="0"/>
          <c:showBubbleSize val="0"/>
        </c:dLbls>
        <c:gapWidth val="219"/>
        <c:overlap val="-27"/>
        <c:axId val="332784767"/>
        <c:axId val="332793503"/>
      </c:barChart>
      <c:catAx>
        <c:axId val="332784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32793503"/>
        <c:crosses val="autoZero"/>
        <c:auto val="1"/>
        <c:lblAlgn val="ctr"/>
        <c:lblOffset val="100"/>
        <c:noMultiLvlLbl val="0"/>
      </c:catAx>
      <c:valAx>
        <c:axId val="33279350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32784767"/>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悩み!$A$54</c:f>
              <c:strCache>
                <c:ptCount val="1"/>
                <c:pt idx="0">
                  <c:v>進学・進路のこと</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悩み!$B$53:$E$53</c:f>
              <c:strCache>
                <c:ptCount val="4"/>
                <c:pt idx="0">
                  <c:v>親</c:v>
                </c:pt>
                <c:pt idx="1">
                  <c:v>きょうだい</c:v>
                </c:pt>
                <c:pt idx="2">
                  <c:v>学校の友達</c:v>
                </c:pt>
                <c:pt idx="3">
                  <c:v>学校の先生</c:v>
                </c:pt>
              </c:strCache>
            </c:strRef>
          </c:cat>
          <c:val>
            <c:numRef>
              <c:f>悩み!$B$54:$E$54</c:f>
              <c:numCache>
                <c:formatCode>0.0%</c:formatCode>
                <c:ptCount val="4"/>
                <c:pt idx="0">
                  <c:v>0.62962962962962965</c:v>
                </c:pt>
                <c:pt idx="1">
                  <c:v>0.1728395061728395</c:v>
                </c:pt>
                <c:pt idx="2">
                  <c:v>0.57407407407407407</c:v>
                </c:pt>
                <c:pt idx="3">
                  <c:v>0.24691358024691357</c:v>
                </c:pt>
              </c:numCache>
            </c:numRef>
          </c:val>
          <c:extLst>
            <c:ext xmlns:c16="http://schemas.microsoft.com/office/drawing/2014/chart" uri="{C3380CC4-5D6E-409C-BE32-E72D297353CC}">
              <c16:uniqueId val="{00000000-A092-4A3C-97C3-213D7899F71A}"/>
            </c:ext>
          </c:extLst>
        </c:ser>
        <c:dLbls>
          <c:dLblPos val="outEnd"/>
          <c:showLegendKey val="0"/>
          <c:showVal val="1"/>
          <c:showCatName val="0"/>
          <c:showSerName val="0"/>
          <c:showPercent val="0"/>
          <c:showBubbleSize val="0"/>
        </c:dLbls>
        <c:gapWidth val="219"/>
        <c:overlap val="-27"/>
        <c:axId val="224087231"/>
        <c:axId val="224089311"/>
      </c:barChart>
      <c:catAx>
        <c:axId val="224087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24089311"/>
        <c:crosses val="autoZero"/>
        <c:auto val="1"/>
        <c:lblAlgn val="ctr"/>
        <c:lblOffset val="100"/>
        <c:noMultiLvlLbl val="0"/>
      </c:catAx>
      <c:valAx>
        <c:axId val="22408931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24087231"/>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userShapes r:id="rId5"/>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悩み!$M$54</c:f>
              <c:strCache>
                <c:ptCount val="1"/>
                <c:pt idx="0">
                  <c:v>自分のこと（外見や体型など）</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悩み!$N$53:$Q$53</c:f>
              <c:strCache>
                <c:ptCount val="4"/>
                <c:pt idx="0">
                  <c:v>親</c:v>
                </c:pt>
                <c:pt idx="1">
                  <c:v>きょうだい</c:v>
                </c:pt>
                <c:pt idx="2">
                  <c:v>学校の友達</c:v>
                </c:pt>
                <c:pt idx="3">
                  <c:v>学校の先生</c:v>
                </c:pt>
              </c:strCache>
            </c:strRef>
          </c:cat>
          <c:val>
            <c:numRef>
              <c:f>悩み!$N$54:$Q$54</c:f>
              <c:numCache>
                <c:formatCode>0.0%</c:formatCode>
                <c:ptCount val="4"/>
                <c:pt idx="0">
                  <c:v>0.60841423948220064</c:v>
                </c:pt>
                <c:pt idx="1">
                  <c:v>0.20064724919093851</c:v>
                </c:pt>
                <c:pt idx="2">
                  <c:v>0.53074433656957931</c:v>
                </c:pt>
                <c:pt idx="3">
                  <c:v>0.20064724919093851</c:v>
                </c:pt>
              </c:numCache>
            </c:numRef>
          </c:val>
          <c:extLst>
            <c:ext xmlns:c16="http://schemas.microsoft.com/office/drawing/2014/chart" uri="{C3380CC4-5D6E-409C-BE32-E72D297353CC}">
              <c16:uniqueId val="{00000000-60E2-4610-A20D-ABDE62AC0E9E}"/>
            </c:ext>
          </c:extLst>
        </c:ser>
        <c:dLbls>
          <c:dLblPos val="outEnd"/>
          <c:showLegendKey val="0"/>
          <c:showVal val="1"/>
          <c:showCatName val="0"/>
          <c:showSerName val="0"/>
          <c:showPercent val="0"/>
          <c:showBubbleSize val="0"/>
        </c:dLbls>
        <c:gapWidth val="219"/>
        <c:overlap val="-27"/>
        <c:axId val="332808895"/>
        <c:axId val="332820543"/>
      </c:barChart>
      <c:catAx>
        <c:axId val="332808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32820543"/>
        <c:crosses val="autoZero"/>
        <c:auto val="1"/>
        <c:lblAlgn val="ctr"/>
        <c:lblOffset val="100"/>
        <c:noMultiLvlLbl val="0"/>
      </c:catAx>
      <c:valAx>
        <c:axId val="33282054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32808895"/>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悩み!$W$54</c:f>
              <c:strCache>
                <c:ptCount val="1"/>
                <c:pt idx="0">
                  <c:v>クラブ活動や部活動のこと</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悩み!$X$53:$AA$53</c:f>
              <c:strCache>
                <c:ptCount val="4"/>
                <c:pt idx="0">
                  <c:v>親</c:v>
                </c:pt>
                <c:pt idx="1">
                  <c:v>きょうだい</c:v>
                </c:pt>
                <c:pt idx="2">
                  <c:v>学校の友達</c:v>
                </c:pt>
                <c:pt idx="3">
                  <c:v>学校の先生</c:v>
                </c:pt>
              </c:strCache>
            </c:strRef>
          </c:cat>
          <c:val>
            <c:numRef>
              <c:f>悩み!$X$54:$AA$54</c:f>
              <c:numCache>
                <c:formatCode>0.0%</c:formatCode>
                <c:ptCount val="4"/>
                <c:pt idx="0">
                  <c:v>0.6</c:v>
                </c:pt>
                <c:pt idx="1">
                  <c:v>0.20588235294117646</c:v>
                </c:pt>
                <c:pt idx="2">
                  <c:v>0.63529411764705879</c:v>
                </c:pt>
                <c:pt idx="3">
                  <c:v>0.20588235294117646</c:v>
                </c:pt>
              </c:numCache>
            </c:numRef>
          </c:val>
          <c:extLst>
            <c:ext xmlns:c16="http://schemas.microsoft.com/office/drawing/2014/chart" uri="{C3380CC4-5D6E-409C-BE32-E72D297353CC}">
              <c16:uniqueId val="{00000000-3E82-46E6-B27D-92547051E9B9}"/>
            </c:ext>
          </c:extLst>
        </c:ser>
        <c:dLbls>
          <c:dLblPos val="outEnd"/>
          <c:showLegendKey val="0"/>
          <c:showVal val="1"/>
          <c:showCatName val="0"/>
          <c:showSerName val="0"/>
          <c:showPercent val="0"/>
          <c:showBubbleSize val="0"/>
        </c:dLbls>
        <c:gapWidth val="219"/>
        <c:overlap val="-27"/>
        <c:axId val="494989199"/>
        <c:axId val="494999183"/>
      </c:barChart>
      <c:catAx>
        <c:axId val="494989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94999183"/>
        <c:crosses val="autoZero"/>
        <c:auto val="1"/>
        <c:lblAlgn val="ctr"/>
        <c:lblOffset val="100"/>
        <c:noMultiLvlLbl val="0"/>
      </c:catAx>
      <c:valAx>
        <c:axId val="49499918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94989199"/>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875282767700023"/>
          <c:y val="3.6905489638032626E-2"/>
          <c:w val="0.48933355326591377"/>
          <c:h val="0.90920351144426181"/>
        </c:manualLayout>
      </c:layout>
      <c:barChart>
        <c:barDir val="bar"/>
        <c:grouping val="clustered"/>
        <c:varyColors val="0"/>
        <c:ser>
          <c:idx val="0"/>
          <c:order val="0"/>
          <c:tx>
            <c:strRef>
              <c:f>'５、親への相談支援'!$A$21</c:f>
              <c:strCache>
                <c:ptCount val="1"/>
                <c:pt idx="0">
                  <c:v>中央値以上</c:v>
                </c:pt>
              </c:strCache>
            </c:strRef>
          </c:tx>
          <c:spPr>
            <a:solidFill>
              <a:schemeClr val="accent1"/>
            </a:solidFill>
            <a:ln>
              <a:noFill/>
            </a:ln>
            <a:effectLst/>
          </c:spPr>
          <c:invertIfNegative val="0"/>
          <c:dLbls>
            <c:dLbl>
              <c:idx val="1"/>
              <c:layout>
                <c:manualLayout>
                  <c:x val="9.6537716601750746E-3"/>
                  <c:y val="1.43178538501623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7C-4163-A1E5-DBABE25FFE9B}"/>
                </c:ext>
              </c:extLst>
            </c:dLbl>
            <c:dLbl>
              <c:idx val="2"/>
              <c:layout>
                <c:manualLayout>
                  <c:x val="1.9307543320349443E-3"/>
                  <c:y val="7.95436325009022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17C-4163-A1E5-DBABE25FFE9B}"/>
                </c:ext>
              </c:extLst>
            </c:dLbl>
            <c:dLbl>
              <c:idx val="3"/>
              <c:layout>
                <c:manualLayout>
                  <c:x val="5.7922629961049037E-3"/>
                  <c:y val="1.11361085501262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17C-4163-A1E5-DBABE25FFE9B}"/>
                </c:ext>
              </c:extLst>
            </c:dLbl>
            <c:dLbl>
              <c:idx val="4"/>
              <c:layout>
                <c:manualLayout>
                  <c:x val="9.6537716601750746E-3"/>
                  <c:y val="4.772617950054115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17C-4163-A1E5-DBABE25FFE9B}"/>
                </c:ext>
              </c:extLst>
            </c:dLbl>
            <c:dLbl>
              <c:idx val="5"/>
              <c:layout>
                <c:manualLayout>
                  <c:x val="2.5099806316455125E-2"/>
                  <c:y val="1.74998496813244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17C-4163-A1E5-DBABE25FFE9B}"/>
                </c:ext>
              </c:extLst>
            </c:dLbl>
            <c:dLbl>
              <c:idx val="6"/>
              <c:layout>
                <c:manualLayout>
                  <c:x val="-7.0793507695308608E-17"/>
                  <c:y val="7.95436325009024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D17C-4163-A1E5-DBABE25FFE9B}"/>
                </c:ext>
              </c:extLst>
            </c:dLbl>
            <c:dLbl>
              <c:idx val="7"/>
              <c:layout>
                <c:manualLayout>
                  <c:x val="-7.0793507695308608E-17"/>
                  <c:y val="6.36349060007215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D17C-4163-A1E5-DBABE25FFE9B}"/>
                </c:ext>
              </c:extLst>
            </c:dLbl>
            <c:dLbl>
              <c:idx val="8"/>
              <c:layout>
                <c:manualLayout>
                  <c:x val="3.8615086640700303E-3"/>
                  <c:y val="4.772617950054173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D17C-4163-A1E5-DBABE25FFE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'５、親への相談支援'!$B$20:$Q$20</c:f>
              <c:strCache>
                <c:ptCount val="16"/>
                <c:pt idx="0">
                  <c:v>配偶者・パートナー  </c:v>
                </c:pt>
                <c:pt idx="1">
                  <c:v>自分の親            </c:v>
                </c:pt>
                <c:pt idx="2">
                  <c:v>配偶者・パートナーの親                  </c:v>
                </c:pt>
                <c:pt idx="3">
                  <c:v>きょうだい・その他の親戚                </c:v>
                </c:pt>
                <c:pt idx="4">
                  <c:v>知人や友人          </c:v>
                </c:pt>
                <c:pt idx="5">
                  <c:v>職場関係者          </c:v>
                </c:pt>
                <c:pt idx="6">
                  <c:v>学校の先生やスクールカウンセラー、スクールソーシャルワーカー</c:v>
                </c:pt>
                <c:pt idx="7">
                  <c:v>公的機関や役所の相談員                  </c:v>
                </c:pt>
                <c:pt idx="8">
                  <c:v>学童保育の指導員    </c:v>
                </c:pt>
                <c:pt idx="9">
                  <c:v>地域の民生委員・児童委員                </c:v>
                </c:pt>
                <c:pt idx="10">
                  <c:v>民間の支援団体・カウンセラー（電話相談含む）                </c:v>
                </c:pt>
                <c:pt idx="11">
                  <c:v>医療機関の医師や看護師                  </c:v>
                </c:pt>
                <c:pt idx="12">
                  <c:v>インターネットのサイトへの書き込み、ＳＮＳやLINEによる相談  </c:v>
                </c:pt>
                <c:pt idx="13">
                  <c:v>その他              </c:v>
                </c:pt>
                <c:pt idx="14">
                  <c:v>相談できる相手がいない                  </c:v>
                </c:pt>
                <c:pt idx="15">
                  <c:v>  無回答            </c:v>
                </c:pt>
              </c:strCache>
            </c:strRef>
          </c:cat>
          <c:val>
            <c:numRef>
              <c:f>'５、親への相談支援'!$B$21:$Q$21</c:f>
              <c:numCache>
                <c:formatCode>0.0</c:formatCode>
                <c:ptCount val="16"/>
                <c:pt idx="0">
                  <c:v>84.9</c:v>
                </c:pt>
                <c:pt idx="1">
                  <c:v>68.3</c:v>
                </c:pt>
                <c:pt idx="2">
                  <c:v>23.6</c:v>
                </c:pt>
                <c:pt idx="3">
                  <c:v>36.6</c:v>
                </c:pt>
                <c:pt idx="4">
                  <c:v>58.3</c:v>
                </c:pt>
                <c:pt idx="5">
                  <c:v>23.7</c:v>
                </c:pt>
                <c:pt idx="6">
                  <c:v>9.9</c:v>
                </c:pt>
                <c:pt idx="7">
                  <c:v>2.8</c:v>
                </c:pt>
                <c:pt idx="8">
                  <c:v>1.3</c:v>
                </c:pt>
                <c:pt idx="9">
                  <c:v>0.3</c:v>
                </c:pt>
                <c:pt idx="10">
                  <c:v>0.9</c:v>
                </c:pt>
                <c:pt idx="11">
                  <c:v>4.5</c:v>
                </c:pt>
                <c:pt idx="12">
                  <c:v>1.6</c:v>
                </c:pt>
                <c:pt idx="13">
                  <c:v>1.4</c:v>
                </c:pt>
                <c:pt idx="14">
                  <c:v>1.5</c:v>
                </c:pt>
                <c:pt idx="15">
                  <c:v>0.7</c:v>
                </c:pt>
              </c:numCache>
            </c:numRef>
          </c:val>
          <c:extLst>
            <c:ext xmlns:c16="http://schemas.microsoft.com/office/drawing/2014/chart" uri="{C3380CC4-5D6E-409C-BE32-E72D297353CC}">
              <c16:uniqueId val="{00000000-E87A-4E59-AE63-22C3DBB0E096}"/>
            </c:ext>
          </c:extLst>
        </c:ser>
        <c:ser>
          <c:idx val="1"/>
          <c:order val="1"/>
          <c:tx>
            <c:strRef>
              <c:f>'５、親への相談支援'!$A$22</c:f>
              <c:strCache>
                <c:ptCount val="1"/>
                <c:pt idx="0">
                  <c:v>困窮度Ⅲ</c:v>
                </c:pt>
              </c:strCache>
            </c:strRef>
          </c:tx>
          <c:spPr>
            <a:solidFill>
              <a:schemeClr val="accent2"/>
            </a:solidFill>
            <a:ln>
              <a:noFill/>
            </a:ln>
            <a:effectLst/>
          </c:spPr>
          <c:invertIfNegative val="0"/>
          <c:dLbls>
            <c:dLbl>
              <c:idx val="1"/>
              <c:layout>
                <c:manualLayout>
                  <c:x val="-1.9307543320350152E-3"/>
                  <c:y val="6.363490600072167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17C-4163-A1E5-DBABE25FFE9B}"/>
                </c:ext>
              </c:extLst>
            </c:dLbl>
            <c:dLbl>
              <c:idx val="3"/>
              <c:layout>
                <c:manualLayout>
                  <c:x val="1.9307543320350149E-2"/>
                  <c:y val="3.181745300036076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17C-4163-A1E5-DBABE25FFE9B}"/>
                </c:ext>
              </c:extLst>
            </c:dLbl>
            <c:dLbl>
              <c:idx val="5"/>
              <c:layout>
                <c:manualLayout>
                  <c:x val="3.8615086640700303E-3"/>
                  <c:y val="9.545486431234217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17C-4163-A1E5-DBABE25FFE9B}"/>
                </c:ext>
              </c:extLst>
            </c:dLbl>
            <c:dLbl>
              <c:idx val="9"/>
              <c:layout>
                <c:manualLayout>
                  <c:x val="3.0892145326510322E-2"/>
                  <c:y val="-1.5908726500180382E-3"/>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4.0835454122540561E-2"/>
                      <c:h val="2.3242649416763538E-2"/>
                    </c:manualLayout>
                  </c15:layout>
                </c:ext>
                <c:ext xmlns:c16="http://schemas.microsoft.com/office/drawing/2014/chart" uri="{C3380CC4-5D6E-409C-BE32-E72D297353CC}">
                  <c16:uniqueId val="{0000001D-D17C-4163-A1E5-DBABE25FFE9B}"/>
                </c:ext>
              </c:extLst>
            </c:dLbl>
            <c:dLbl>
              <c:idx val="10"/>
              <c:layout>
                <c:manualLayout>
                  <c:x val="2.7030560648490212E-2"/>
                  <c:y val="-1.590872650018038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D17C-4163-A1E5-DBABE25FFE9B}"/>
                </c:ext>
              </c:extLst>
            </c:dLbl>
            <c:dLbl>
              <c:idx val="11"/>
              <c:layout>
                <c:manualLayout>
                  <c:x val="2.70305606484901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D17C-4163-A1E5-DBABE25FFE9B}"/>
                </c:ext>
              </c:extLst>
            </c:dLbl>
            <c:dLbl>
              <c:idx val="12"/>
              <c:layout>
                <c:manualLayout>
                  <c:x val="3.282282364459525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D17C-4163-A1E5-DBABE25FFE9B}"/>
                </c:ext>
              </c:extLst>
            </c:dLbl>
            <c:dLbl>
              <c:idx val="13"/>
              <c:layout>
                <c:manualLayout>
                  <c:x val="3.4753577976630201E-2"/>
                  <c:y val="1.590872650018038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D17C-4163-A1E5-DBABE25FFE9B}"/>
                </c:ext>
              </c:extLst>
            </c:dLbl>
            <c:dLbl>
              <c:idx val="14"/>
              <c:layout>
                <c:manualLayout>
                  <c:x val="3.089206931256017E-2"/>
                  <c:y val="6.36349060007226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D17C-4163-A1E5-DBABE25FFE9B}"/>
                </c:ext>
              </c:extLst>
            </c:dLbl>
            <c:dLbl>
              <c:idx val="15"/>
              <c:layout>
                <c:manualLayout>
                  <c:x val="2.509980631645519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D17C-4163-A1E5-DBABE25FFE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'５、親への相談支援'!$B$20:$Q$20</c:f>
              <c:strCache>
                <c:ptCount val="16"/>
                <c:pt idx="0">
                  <c:v>配偶者・パートナー  </c:v>
                </c:pt>
                <c:pt idx="1">
                  <c:v>自分の親            </c:v>
                </c:pt>
                <c:pt idx="2">
                  <c:v>配偶者・パートナーの親                  </c:v>
                </c:pt>
                <c:pt idx="3">
                  <c:v>きょうだい・その他の親戚                </c:v>
                </c:pt>
                <c:pt idx="4">
                  <c:v>知人や友人          </c:v>
                </c:pt>
                <c:pt idx="5">
                  <c:v>職場関係者          </c:v>
                </c:pt>
                <c:pt idx="6">
                  <c:v>学校の先生やスクールカウンセラー、スクールソーシャルワーカー</c:v>
                </c:pt>
                <c:pt idx="7">
                  <c:v>公的機関や役所の相談員                  </c:v>
                </c:pt>
                <c:pt idx="8">
                  <c:v>学童保育の指導員    </c:v>
                </c:pt>
                <c:pt idx="9">
                  <c:v>地域の民生委員・児童委員                </c:v>
                </c:pt>
                <c:pt idx="10">
                  <c:v>民間の支援団体・カウンセラー（電話相談含む）                </c:v>
                </c:pt>
                <c:pt idx="11">
                  <c:v>医療機関の医師や看護師                  </c:v>
                </c:pt>
                <c:pt idx="12">
                  <c:v>インターネットのサイトへの書き込み、ＳＮＳやLINEによる相談  </c:v>
                </c:pt>
                <c:pt idx="13">
                  <c:v>その他              </c:v>
                </c:pt>
                <c:pt idx="14">
                  <c:v>相談できる相手がいない                  </c:v>
                </c:pt>
                <c:pt idx="15">
                  <c:v>  無回答            </c:v>
                </c:pt>
              </c:strCache>
            </c:strRef>
          </c:cat>
          <c:val>
            <c:numRef>
              <c:f>'５、親への相談支援'!$B$22:$Q$22</c:f>
              <c:numCache>
                <c:formatCode>0.0</c:formatCode>
                <c:ptCount val="16"/>
                <c:pt idx="0">
                  <c:v>76.3</c:v>
                </c:pt>
                <c:pt idx="1">
                  <c:v>67.400000000000006</c:v>
                </c:pt>
                <c:pt idx="2">
                  <c:v>21.8</c:v>
                </c:pt>
                <c:pt idx="3">
                  <c:v>38.1</c:v>
                </c:pt>
                <c:pt idx="4">
                  <c:v>57.5</c:v>
                </c:pt>
                <c:pt idx="5">
                  <c:v>21.2</c:v>
                </c:pt>
                <c:pt idx="6">
                  <c:v>9.9</c:v>
                </c:pt>
                <c:pt idx="7">
                  <c:v>3</c:v>
                </c:pt>
                <c:pt idx="8">
                  <c:v>1.1000000000000001</c:v>
                </c:pt>
                <c:pt idx="9">
                  <c:v>0.2</c:v>
                </c:pt>
                <c:pt idx="10">
                  <c:v>1</c:v>
                </c:pt>
                <c:pt idx="11">
                  <c:v>4.4000000000000004</c:v>
                </c:pt>
                <c:pt idx="12">
                  <c:v>1.9</c:v>
                </c:pt>
                <c:pt idx="13">
                  <c:v>1.6</c:v>
                </c:pt>
                <c:pt idx="14">
                  <c:v>2.4</c:v>
                </c:pt>
                <c:pt idx="15">
                  <c:v>0.7</c:v>
                </c:pt>
              </c:numCache>
            </c:numRef>
          </c:val>
          <c:extLst>
            <c:ext xmlns:c16="http://schemas.microsoft.com/office/drawing/2014/chart" uri="{C3380CC4-5D6E-409C-BE32-E72D297353CC}">
              <c16:uniqueId val="{00000001-E87A-4E59-AE63-22C3DBB0E096}"/>
            </c:ext>
          </c:extLst>
        </c:ser>
        <c:ser>
          <c:idx val="2"/>
          <c:order val="2"/>
          <c:tx>
            <c:strRef>
              <c:f>'５、親への相談支援'!$A$23</c:f>
              <c:strCache>
                <c:ptCount val="1"/>
                <c:pt idx="0">
                  <c:v>困窮度Ⅱ</c:v>
                </c:pt>
              </c:strCache>
            </c:strRef>
          </c:tx>
          <c:spPr>
            <a:solidFill>
              <a:schemeClr val="accent3"/>
            </a:solidFill>
            <a:ln>
              <a:noFill/>
            </a:ln>
            <a:effectLst/>
          </c:spPr>
          <c:invertIfNegative val="0"/>
          <c:dLbls>
            <c:dLbl>
              <c:idx val="6"/>
              <c:layout>
                <c:manualLayout>
                  <c:x val="1.158452599221009E-2"/>
                  <c:y val="-1.590872650018038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D17C-4163-A1E5-DBABE25FFE9B}"/>
                </c:ext>
              </c:extLst>
            </c:dLbl>
            <c:dLbl>
              <c:idx val="8"/>
              <c:layout>
                <c:manualLayout>
                  <c:x val="1.7376788988315135E-2"/>
                  <c:y val="-6.363365334509101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D17C-4163-A1E5-DBABE25FFE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'５、親への相談支援'!$B$20:$Q$20</c:f>
              <c:strCache>
                <c:ptCount val="16"/>
                <c:pt idx="0">
                  <c:v>配偶者・パートナー  </c:v>
                </c:pt>
                <c:pt idx="1">
                  <c:v>自分の親            </c:v>
                </c:pt>
                <c:pt idx="2">
                  <c:v>配偶者・パートナーの親                  </c:v>
                </c:pt>
                <c:pt idx="3">
                  <c:v>きょうだい・その他の親戚                </c:v>
                </c:pt>
                <c:pt idx="4">
                  <c:v>知人や友人          </c:v>
                </c:pt>
                <c:pt idx="5">
                  <c:v>職場関係者          </c:v>
                </c:pt>
                <c:pt idx="6">
                  <c:v>学校の先生やスクールカウンセラー、スクールソーシャルワーカー</c:v>
                </c:pt>
                <c:pt idx="7">
                  <c:v>公的機関や役所の相談員                  </c:v>
                </c:pt>
                <c:pt idx="8">
                  <c:v>学童保育の指導員    </c:v>
                </c:pt>
                <c:pt idx="9">
                  <c:v>地域の民生委員・児童委員                </c:v>
                </c:pt>
                <c:pt idx="10">
                  <c:v>民間の支援団体・カウンセラー（電話相談含む）                </c:v>
                </c:pt>
                <c:pt idx="11">
                  <c:v>医療機関の医師や看護師                  </c:v>
                </c:pt>
                <c:pt idx="12">
                  <c:v>インターネットのサイトへの書き込み、ＳＮＳやLINEによる相談  </c:v>
                </c:pt>
                <c:pt idx="13">
                  <c:v>その他              </c:v>
                </c:pt>
                <c:pt idx="14">
                  <c:v>相談できる相手がいない                  </c:v>
                </c:pt>
                <c:pt idx="15">
                  <c:v>  無回答            </c:v>
                </c:pt>
              </c:strCache>
            </c:strRef>
          </c:cat>
          <c:val>
            <c:numRef>
              <c:f>'５、親への相談支援'!$B$23:$Q$23</c:f>
              <c:numCache>
                <c:formatCode>0.0</c:formatCode>
                <c:ptCount val="16"/>
                <c:pt idx="0">
                  <c:v>60.3</c:v>
                </c:pt>
                <c:pt idx="1">
                  <c:v>65.400000000000006</c:v>
                </c:pt>
                <c:pt idx="2">
                  <c:v>16</c:v>
                </c:pt>
                <c:pt idx="3">
                  <c:v>36.700000000000003</c:v>
                </c:pt>
                <c:pt idx="4">
                  <c:v>53.9</c:v>
                </c:pt>
                <c:pt idx="5">
                  <c:v>20.3</c:v>
                </c:pt>
                <c:pt idx="6">
                  <c:v>11</c:v>
                </c:pt>
                <c:pt idx="7">
                  <c:v>4.8</c:v>
                </c:pt>
                <c:pt idx="8">
                  <c:v>1.7</c:v>
                </c:pt>
                <c:pt idx="9">
                  <c:v>0.6</c:v>
                </c:pt>
                <c:pt idx="10">
                  <c:v>1.2</c:v>
                </c:pt>
                <c:pt idx="11">
                  <c:v>4.3</c:v>
                </c:pt>
                <c:pt idx="12">
                  <c:v>1.9</c:v>
                </c:pt>
                <c:pt idx="13">
                  <c:v>2.1</c:v>
                </c:pt>
                <c:pt idx="14">
                  <c:v>3.6</c:v>
                </c:pt>
                <c:pt idx="15">
                  <c:v>0.7</c:v>
                </c:pt>
              </c:numCache>
            </c:numRef>
          </c:val>
          <c:extLst>
            <c:ext xmlns:c16="http://schemas.microsoft.com/office/drawing/2014/chart" uri="{C3380CC4-5D6E-409C-BE32-E72D297353CC}">
              <c16:uniqueId val="{00000002-E87A-4E59-AE63-22C3DBB0E096}"/>
            </c:ext>
          </c:extLst>
        </c:ser>
        <c:ser>
          <c:idx val="3"/>
          <c:order val="3"/>
          <c:tx>
            <c:strRef>
              <c:f>'５、親への相談支援'!$A$24</c:f>
              <c:strCache>
                <c:ptCount val="1"/>
                <c:pt idx="0">
                  <c:v>困窮度Ⅰ</c:v>
                </c:pt>
              </c:strCache>
            </c:strRef>
          </c:tx>
          <c:spPr>
            <a:solidFill>
              <a:schemeClr val="accent4"/>
            </a:solidFill>
            <a:ln>
              <a:noFill/>
            </a:ln>
            <a:effectLst/>
          </c:spPr>
          <c:invertIfNegative val="0"/>
          <c:dLbls>
            <c:dLbl>
              <c:idx val="1"/>
              <c:layout>
                <c:manualLayout>
                  <c:x val="0"/>
                  <c:y val="-9.54523590010823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7C-4163-A1E5-DBABE25FFE9B}"/>
                </c:ext>
              </c:extLst>
            </c:dLbl>
            <c:dLbl>
              <c:idx val="2"/>
              <c:layout>
                <c:manualLayout>
                  <c:x val="1.9307543320349443E-3"/>
                  <c:y val="-1.43178538501623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17C-4163-A1E5-DBABE25FFE9B}"/>
                </c:ext>
              </c:extLst>
            </c:dLbl>
            <c:dLbl>
              <c:idx val="3"/>
              <c:layout>
                <c:manualLayout>
                  <c:x val="-1.9307543320350152E-3"/>
                  <c:y val="-1.113610855012623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17C-4163-A1E5-DBABE25FFE9B}"/>
                </c:ext>
              </c:extLst>
            </c:dLbl>
            <c:dLbl>
              <c:idx val="4"/>
              <c:layout>
                <c:manualLayout>
                  <c:x val="2.1238297652385166E-2"/>
                  <c:y val="-7.95436325009019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17C-4163-A1E5-DBABE25FFE9B}"/>
                </c:ext>
              </c:extLst>
            </c:dLbl>
            <c:dLbl>
              <c:idx val="5"/>
              <c:layout>
                <c:manualLayout>
                  <c:x val="1.9307543320350152E-3"/>
                  <c:y val="-6.36349060007215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17C-4163-A1E5-DBABE25FFE9B}"/>
                </c:ext>
              </c:extLst>
            </c:dLbl>
            <c:dLbl>
              <c:idx val="6"/>
              <c:layout>
                <c:manualLayout>
                  <c:x val="5.7922629961050451E-3"/>
                  <c:y val="-1.11361085501262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17C-4163-A1E5-DBABE25FFE9B}"/>
                </c:ext>
              </c:extLst>
            </c:dLbl>
            <c:dLbl>
              <c:idx val="7"/>
              <c:layout>
                <c:manualLayout>
                  <c:x val="4.0545840972735316E-2"/>
                  <c:y val="-6.363365334509101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17C-4163-A1E5-DBABE25FFE9B}"/>
                </c:ext>
              </c:extLst>
            </c:dLbl>
            <c:dLbl>
              <c:idx val="8"/>
              <c:layout>
                <c:manualLayout>
                  <c:x val="5.9853384293085468E-2"/>
                  <c:y val="-4.772617950054115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17C-4163-A1E5-DBABE25FFE9B}"/>
                </c:ext>
              </c:extLst>
            </c:dLbl>
            <c:dLbl>
              <c:idx val="9"/>
              <c:layout>
                <c:manualLayout>
                  <c:x val="6.5645647289190506E-2"/>
                  <c:y val="-1.590872650018038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17C-4163-A1E5-DBABE25FFE9B}"/>
                </c:ext>
              </c:extLst>
            </c:dLbl>
            <c:dLbl>
              <c:idx val="10"/>
              <c:layout>
                <c:manualLayout>
                  <c:x val="5.9853460307035478E-2"/>
                  <c:y val="-3.1817453000359598E-3"/>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4.0835454122540561E-2"/>
                      <c:h val="1.8470031466709422E-2"/>
                    </c:manualLayout>
                  </c15:layout>
                </c:ext>
                <c:ext xmlns:c16="http://schemas.microsoft.com/office/drawing/2014/chart" uri="{C3380CC4-5D6E-409C-BE32-E72D297353CC}">
                  <c16:uniqueId val="{0000000A-D17C-4163-A1E5-DBABE25FFE9B}"/>
                </c:ext>
              </c:extLst>
            </c:dLbl>
            <c:dLbl>
              <c:idx val="11"/>
              <c:layout>
                <c:manualLayout>
                  <c:x val="4.8268858300875378E-2"/>
                  <c:y val="-4.772617950054115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17C-4163-A1E5-DBABE25FFE9B}"/>
                </c:ext>
              </c:extLst>
            </c:dLbl>
            <c:dLbl>
              <c:idx val="12"/>
              <c:layout>
                <c:manualLayout>
                  <c:x val="5.4061121296980423E-2"/>
                  <c:y val="-1.590872650018038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17C-4163-A1E5-DBABE25FFE9B}"/>
                </c:ext>
              </c:extLst>
            </c:dLbl>
            <c:dLbl>
              <c:idx val="13"/>
              <c:layout>
                <c:manualLayout>
                  <c:x val="6.3714892957155503E-2"/>
                  <c:y val="-1.590872650018038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17C-4163-A1E5-DBABE25FFE9B}"/>
                </c:ext>
              </c:extLst>
            </c:dLbl>
            <c:dLbl>
              <c:idx val="14"/>
              <c:layout>
                <c:manualLayout>
                  <c:x val="5.5991875629015364E-2"/>
                  <c:y val="-1.590872650018038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17C-4163-A1E5-DBABE25FFE9B}"/>
                </c:ext>
              </c:extLst>
            </c:dLbl>
            <c:dLbl>
              <c:idx val="15"/>
              <c:layout>
                <c:manualLayout>
                  <c:x val="6.3714892957155503E-2"/>
                  <c:y val="-3.18174530003595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17C-4163-A1E5-DBABE25FFE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'５、親への相談支援'!$B$20:$Q$20</c:f>
              <c:strCache>
                <c:ptCount val="16"/>
                <c:pt idx="0">
                  <c:v>配偶者・パートナー  </c:v>
                </c:pt>
                <c:pt idx="1">
                  <c:v>自分の親            </c:v>
                </c:pt>
                <c:pt idx="2">
                  <c:v>配偶者・パートナーの親                  </c:v>
                </c:pt>
                <c:pt idx="3">
                  <c:v>きょうだい・その他の親戚                </c:v>
                </c:pt>
                <c:pt idx="4">
                  <c:v>知人や友人          </c:v>
                </c:pt>
                <c:pt idx="5">
                  <c:v>職場関係者          </c:v>
                </c:pt>
                <c:pt idx="6">
                  <c:v>学校の先生やスクールカウンセラー、スクールソーシャルワーカー</c:v>
                </c:pt>
                <c:pt idx="7">
                  <c:v>公的機関や役所の相談員                  </c:v>
                </c:pt>
                <c:pt idx="8">
                  <c:v>学童保育の指導員    </c:v>
                </c:pt>
                <c:pt idx="9">
                  <c:v>地域の民生委員・児童委員                </c:v>
                </c:pt>
                <c:pt idx="10">
                  <c:v>民間の支援団体・カウンセラー（電話相談含む）                </c:v>
                </c:pt>
                <c:pt idx="11">
                  <c:v>医療機関の医師や看護師                  </c:v>
                </c:pt>
                <c:pt idx="12">
                  <c:v>インターネットのサイトへの書き込み、ＳＮＳやLINEによる相談  </c:v>
                </c:pt>
                <c:pt idx="13">
                  <c:v>その他              </c:v>
                </c:pt>
                <c:pt idx="14">
                  <c:v>相談できる相手がいない                  </c:v>
                </c:pt>
                <c:pt idx="15">
                  <c:v>  無回答            </c:v>
                </c:pt>
              </c:strCache>
            </c:strRef>
          </c:cat>
          <c:val>
            <c:numRef>
              <c:f>'５、親への相談支援'!$B$24:$Q$24</c:f>
              <c:numCache>
                <c:formatCode>0.0</c:formatCode>
                <c:ptCount val="16"/>
                <c:pt idx="0">
                  <c:v>46.9</c:v>
                </c:pt>
                <c:pt idx="1">
                  <c:v>62</c:v>
                </c:pt>
                <c:pt idx="2">
                  <c:v>12.5</c:v>
                </c:pt>
                <c:pt idx="3">
                  <c:v>36.200000000000003</c:v>
                </c:pt>
                <c:pt idx="4">
                  <c:v>55</c:v>
                </c:pt>
                <c:pt idx="5">
                  <c:v>18.399999999999999</c:v>
                </c:pt>
                <c:pt idx="6">
                  <c:v>8.6999999999999993</c:v>
                </c:pt>
                <c:pt idx="7">
                  <c:v>4.7</c:v>
                </c:pt>
                <c:pt idx="8">
                  <c:v>0.9</c:v>
                </c:pt>
                <c:pt idx="9">
                  <c:v>0.4</c:v>
                </c:pt>
                <c:pt idx="10">
                  <c:v>1.1000000000000001</c:v>
                </c:pt>
                <c:pt idx="11">
                  <c:v>4.3</c:v>
                </c:pt>
                <c:pt idx="12">
                  <c:v>1.9</c:v>
                </c:pt>
                <c:pt idx="13">
                  <c:v>2.5</c:v>
                </c:pt>
                <c:pt idx="14">
                  <c:v>4.8</c:v>
                </c:pt>
                <c:pt idx="15">
                  <c:v>1.2</c:v>
                </c:pt>
              </c:numCache>
            </c:numRef>
          </c:val>
          <c:extLst>
            <c:ext xmlns:c16="http://schemas.microsoft.com/office/drawing/2014/chart" uri="{C3380CC4-5D6E-409C-BE32-E72D297353CC}">
              <c16:uniqueId val="{00000003-E87A-4E59-AE63-22C3DBB0E096}"/>
            </c:ext>
          </c:extLst>
        </c:ser>
        <c:dLbls>
          <c:dLblPos val="outEnd"/>
          <c:showLegendKey val="0"/>
          <c:showVal val="1"/>
          <c:showCatName val="0"/>
          <c:showSerName val="0"/>
          <c:showPercent val="0"/>
          <c:showBubbleSize val="0"/>
        </c:dLbls>
        <c:gapWidth val="182"/>
        <c:axId val="1071974928"/>
        <c:axId val="1071962864"/>
      </c:barChart>
      <c:catAx>
        <c:axId val="10719749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71962864"/>
        <c:crosses val="autoZero"/>
        <c:auto val="1"/>
        <c:lblAlgn val="ctr"/>
        <c:lblOffset val="100"/>
        <c:noMultiLvlLbl val="0"/>
      </c:catAx>
      <c:valAx>
        <c:axId val="1071962864"/>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07197492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891381666213116"/>
          <c:y val="3.7390742511171804E-2"/>
          <c:w val="0.5923203003141424"/>
          <c:h val="0.9080096712493545"/>
        </c:manualLayout>
      </c:layout>
      <c:barChart>
        <c:barDir val="bar"/>
        <c:grouping val="clustered"/>
        <c:varyColors val="0"/>
        <c:ser>
          <c:idx val="0"/>
          <c:order val="0"/>
          <c:tx>
            <c:strRef>
              <c:f>'５、H28親への相談支援'!$A$21</c:f>
              <c:strCache>
                <c:ptCount val="1"/>
                <c:pt idx="0">
                  <c:v>中央値以上</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'５、H28親への相談支援'!$B$20:$T$20</c:f>
              <c:strCache>
                <c:ptCount val="19"/>
                <c:pt idx="0">
                  <c:v>配偶者・パートナー  </c:v>
                </c:pt>
                <c:pt idx="1">
                  <c:v>自分の親            </c:v>
                </c:pt>
                <c:pt idx="2">
                  <c:v>配偶者・パートナーの親                  </c:v>
                </c:pt>
                <c:pt idx="3">
                  <c:v>きょうだい・その他の親戚                </c:v>
                </c:pt>
                <c:pt idx="4">
                  <c:v>近隣に住む知人や友人          </c:v>
                </c:pt>
                <c:pt idx="5">
                  <c:v>近隣に住んでいない知人や友人          </c:v>
                </c:pt>
                <c:pt idx="6">
                  <c:v>職場関係者          </c:v>
                </c:pt>
                <c:pt idx="7">
                  <c:v>学校の先生やスクールカウンセラー</c:v>
                </c:pt>
                <c:pt idx="8">
                  <c:v>子育て講座</c:v>
                </c:pt>
                <c:pt idx="9">
                  <c:v>公的機関や役所の相談員                  </c:v>
                </c:pt>
                <c:pt idx="10">
                  <c:v>学童保育の指導員    </c:v>
                </c:pt>
                <c:pt idx="11">
                  <c:v>地域の民生委員・児童委員                </c:v>
                </c:pt>
                <c:pt idx="12">
                  <c:v>民間の支援団体</c:v>
                </c:pt>
                <c:pt idx="13">
                  <c:v>民間のカウンセラー・電話相談</c:v>
                </c:pt>
                <c:pt idx="14">
                  <c:v>医療機関の医師や看護師                  </c:v>
                </c:pt>
                <c:pt idx="15">
                  <c:v>インターネットのサイトへの書き込み</c:v>
                </c:pt>
                <c:pt idx="16">
                  <c:v>その他              </c:v>
                </c:pt>
                <c:pt idx="17">
                  <c:v>相談できる相手がいない                  </c:v>
                </c:pt>
                <c:pt idx="18">
                  <c:v>  無回答            </c:v>
                </c:pt>
              </c:strCache>
            </c:strRef>
          </c:cat>
          <c:val>
            <c:numRef>
              <c:f>'５、H28親への相談支援'!$B$21:$T$21</c:f>
              <c:numCache>
                <c:formatCode>0.0</c:formatCode>
                <c:ptCount val="19"/>
                <c:pt idx="0">
                  <c:v>81.7</c:v>
                </c:pt>
                <c:pt idx="1">
                  <c:v>69.400000000000006</c:v>
                </c:pt>
                <c:pt idx="2">
                  <c:v>23.9</c:v>
                </c:pt>
                <c:pt idx="3">
                  <c:v>36</c:v>
                </c:pt>
                <c:pt idx="4">
                  <c:v>46.3</c:v>
                </c:pt>
                <c:pt idx="5">
                  <c:v>21.6</c:v>
                </c:pt>
                <c:pt idx="6">
                  <c:v>20.3</c:v>
                </c:pt>
                <c:pt idx="7">
                  <c:v>8.5</c:v>
                </c:pt>
                <c:pt idx="8">
                  <c:v>0.4</c:v>
                </c:pt>
                <c:pt idx="9">
                  <c:v>1.8</c:v>
                </c:pt>
                <c:pt idx="10">
                  <c:v>0.8</c:v>
                </c:pt>
                <c:pt idx="11">
                  <c:v>0.2</c:v>
                </c:pt>
                <c:pt idx="12">
                  <c:v>0.3</c:v>
                </c:pt>
                <c:pt idx="13">
                  <c:v>0.8</c:v>
                </c:pt>
                <c:pt idx="14">
                  <c:v>2.4</c:v>
                </c:pt>
                <c:pt idx="15">
                  <c:v>1.4</c:v>
                </c:pt>
                <c:pt idx="16">
                  <c:v>1.5</c:v>
                </c:pt>
                <c:pt idx="17">
                  <c:v>1.6</c:v>
                </c:pt>
                <c:pt idx="18">
                  <c:v>1.4</c:v>
                </c:pt>
              </c:numCache>
            </c:numRef>
          </c:val>
          <c:extLst>
            <c:ext xmlns:c16="http://schemas.microsoft.com/office/drawing/2014/chart" uri="{C3380CC4-5D6E-409C-BE32-E72D297353CC}">
              <c16:uniqueId val="{00000000-3ADA-4E13-8836-26E62AE1A3E0}"/>
            </c:ext>
          </c:extLst>
        </c:ser>
        <c:ser>
          <c:idx val="1"/>
          <c:order val="1"/>
          <c:tx>
            <c:strRef>
              <c:f>'５、H28親への相談支援'!$A$22</c:f>
              <c:strCache>
                <c:ptCount val="1"/>
                <c:pt idx="0">
                  <c:v>困窮度Ⅲ</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'５、H28親への相談支援'!$B$20:$T$20</c:f>
              <c:strCache>
                <c:ptCount val="19"/>
                <c:pt idx="0">
                  <c:v>配偶者・パートナー  </c:v>
                </c:pt>
                <c:pt idx="1">
                  <c:v>自分の親            </c:v>
                </c:pt>
                <c:pt idx="2">
                  <c:v>配偶者・パートナーの親                  </c:v>
                </c:pt>
                <c:pt idx="3">
                  <c:v>きょうだい・その他の親戚                </c:v>
                </c:pt>
                <c:pt idx="4">
                  <c:v>近隣に住む知人や友人          </c:v>
                </c:pt>
                <c:pt idx="5">
                  <c:v>近隣に住んでいない知人や友人          </c:v>
                </c:pt>
                <c:pt idx="6">
                  <c:v>職場関係者          </c:v>
                </c:pt>
                <c:pt idx="7">
                  <c:v>学校の先生やスクールカウンセラー</c:v>
                </c:pt>
                <c:pt idx="8">
                  <c:v>子育て講座</c:v>
                </c:pt>
                <c:pt idx="9">
                  <c:v>公的機関や役所の相談員                  </c:v>
                </c:pt>
                <c:pt idx="10">
                  <c:v>学童保育の指導員    </c:v>
                </c:pt>
                <c:pt idx="11">
                  <c:v>地域の民生委員・児童委員                </c:v>
                </c:pt>
                <c:pt idx="12">
                  <c:v>民間の支援団体</c:v>
                </c:pt>
                <c:pt idx="13">
                  <c:v>民間のカウンセラー・電話相談</c:v>
                </c:pt>
                <c:pt idx="14">
                  <c:v>医療機関の医師や看護師                  </c:v>
                </c:pt>
                <c:pt idx="15">
                  <c:v>インターネットのサイトへの書き込み</c:v>
                </c:pt>
                <c:pt idx="16">
                  <c:v>その他              </c:v>
                </c:pt>
                <c:pt idx="17">
                  <c:v>相談できる相手がいない                  </c:v>
                </c:pt>
                <c:pt idx="18">
                  <c:v>  無回答            </c:v>
                </c:pt>
              </c:strCache>
            </c:strRef>
          </c:cat>
          <c:val>
            <c:numRef>
              <c:f>'５、H28親への相談支援'!$B$22:$T$22</c:f>
              <c:numCache>
                <c:formatCode>0.0</c:formatCode>
                <c:ptCount val="19"/>
                <c:pt idx="0">
                  <c:v>70.099999999999994</c:v>
                </c:pt>
                <c:pt idx="1">
                  <c:v>67.3</c:v>
                </c:pt>
                <c:pt idx="2">
                  <c:v>19.8</c:v>
                </c:pt>
                <c:pt idx="3">
                  <c:v>36.700000000000003</c:v>
                </c:pt>
                <c:pt idx="4">
                  <c:v>44.9</c:v>
                </c:pt>
                <c:pt idx="5">
                  <c:v>20.100000000000001</c:v>
                </c:pt>
                <c:pt idx="6">
                  <c:v>18.2</c:v>
                </c:pt>
                <c:pt idx="7">
                  <c:v>8.1</c:v>
                </c:pt>
                <c:pt idx="8">
                  <c:v>0.2</c:v>
                </c:pt>
                <c:pt idx="9">
                  <c:v>2.6</c:v>
                </c:pt>
                <c:pt idx="10">
                  <c:v>0.7</c:v>
                </c:pt>
                <c:pt idx="11">
                  <c:v>0.2</c:v>
                </c:pt>
                <c:pt idx="12">
                  <c:v>0.3</c:v>
                </c:pt>
                <c:pt idx="13">
                  <c:v>0.7</c:v>
                </c:pt>
                <c:pt idx="14">
                  <c:v>2.7</c:v>
                </c:pt>
                <c:pt idx="15">
                  <c:v>1.5</c:v>
                </c:pt>
                <c:pt idx="16">
                  <c:v>2</c:v>
                </c:pt>
                <c:pt idx="17">
                  <c:v>2.4</c:v>
                </c:pt>
                <c:pt idx="18">
                  <c:v>1.6</c:v>
                </c:pt>
              </c:numCache>
            </c:numRef>
          </c:val>
          <c:extLst>
            <c:ext xmlns:c16="http://schemas.microsoft.com/office/drawing/2014/chart" uri="{C3380CC4-5D6E-409C-BE32-E72D297353CC}">
              <c16:uniqueId val="{00000001-3ADA-4E13-8836-26E62AE1A3E0}"/>
            </c:ext>
          </c:extLst>
        </c:ser>
        <c:ser>
          <c:idx val="2"/>
          <c:order val="2"/>
          <c:tx>
            <c:strRef>
              <c:f>'５、H28親への相談支援'!$A$23</c:f>
              <c:strCache>
                <c:ptCount val="1"/>
                <c:pt idx="0">
                  <c:v>困窮度Ⅱ</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'５、H28親への相談支援'!$B$20:$T$20</c:f>
              <c:strCache>
                <c:ptCount val="19"/>
                <c:pt idx="0">
                  <c:v>配偶者・パートナー  </c:v>
                </c:pt>
                <c:pt idx="1">
                  <c:v>自分の親            </c:v>
                </c:pt>
                <c:pt idx="2">
                  <c:v>配偶者・パートナーの親                  </c:v>
                </c:pt>
                <c:pt idx="3">
                  <c:v>きょうだい・その他の親戚                </c:v>
                </c:pt>
                <c:pt idx="4">
                  <c:v>近隣に住む知人や友人          </c:v>
                </c:pt>
                <c:pt idx="5">
                  <c:v>近隣に住んでいない知人や友人          </c:v>
                </c:pt>
                <c:pt idx="6">
                  <c:v>職場関係者          </c:v>
                </c:pt>
                <c:pt idx="7">
                  <c:v>学校の先生やスクールカウンセラー</c:v>
                </c:pt>
                <c:pt idx="8">
                  <c:v>子育て講座</c:v>
                </c:pt>
                <c:pt idx="9">
                  <c:v>公的機関や役所の相談員                  </c:v>
                </c:pt>
                <c:pt idx="10">
                  <c:v>学童保育の指導員    </c:v>
                </c:pt>
                <c:pt idx="11">
                  <c:v>地域の民生委員・児童委員                </c:v>
                </c:pt>
                <c:pt idx="12">
                  <c:v>民間の支援団体</c:v>
                </c:pt>
                <c:pt idx="13">
                  <c:v>民間のカウンセラー・電話相談</c:v>
                </c:pt>
                <c:pt idx="14">
                  <c:v>医療機関の医師や看護師                  </c:v>
                </c:pt>
                <c:pt idx="15">
                  <c:v>インターネットのサイトへの書き込み</c:v>
                </c:pt>
                <c:pt idx="16">
                  <c:v>その他              </c:v>
                </c:pt>
                <c:pt idx="17">
                  <c:v>相談できる相手がいない                  </c:v>
                </c:pt>
                <c:pt idx="18">
                  <c:v>  無回答            </c:v>
                </c:pt>
              </c:strCache>
            </c:strRef>
          </c:cat>
          <c:val>
            <c:numRef>
              <c:f>'５、H28親への相談支援'!$B$23:$T$23</c:f>
              <c:numCache>
                <c:formatCode>0.0</c:formatCode>
                <c:ptCount val="19"/>
                <c:pt idx="0">
                  <c:v>58.7</c:v>
                </c:pt>
                <c:pt idx="1">
                  <c:v>62.2</c:v>
                </c:pt>
                <c:pt idx="2">
                  <c:v>15.6</c:v>
                </c:pt>
                <c:pt idx="3">
                  <c:v>35.5</c:v>
                </c:pt>
                <c:pt idx="4">
                  <c:v>41.6</c:v>
                </c:pt>
                <c:pt idx="5">
                  <c:v>18.5</c:v>
                </c:pt>
                <c:pt idx="6">
                  <c:v>16.3</c:v>
                </c:pt>
                <c:pt idx="7">
                  <c:v>6.8</c:v>
                </c:pt>
                <c:pt idx="8">
                  <c:v>0.1</c:v>
                </c:pt>
                <c:pt idx="9">
                  <c:v>3.5</c:v>
                </c:pt>
                <c:pt idx="10">
                  <c:v>0.7</c:v>
                </c:pt>
                <c:pt idx="11">
                  <c:v>0.3</c:v>
                </c:pt>
                <c:pt idx="12">
                  <c:v>0.6</c:v>
                </c:pt>
                <c:pt idx="13">
                  <c:v>0.7</c:v>
                </c:pt>
                <c:pt idx="14">
                  <c:v>2.6</c:v>
                </c:pt>
                <c:pt idx="15">
                  <c:v>1.6</c:v>
                </c:pt>
                <c:pt idx="16">
                  <c:v>2.8</c:v>
                </c:pt>
                <c:pt idx="17">
                  <c:v>3.8</c:v>
                </c:pt>
                <c:pt idx="18">
                  <c:v>1.8</c:v>
                </c:pt>
              </c:numCache>
            </c:numRef>
          </c:val>
          <c:extLst>
            <c:ext xmlns:c16="http://schemas.microsoft.com/office/drawing/2014/chart" uri="{C3380CC4-5D6E-409C-BE32-E72D297353CC}">
              <c16:uniqueId val="{00000002-3ADA-4E13-8836-26E62AE1A3E0}"/>
            </c:ext>
          </c:extLst>
        </c:ser>
        <c:ser>
          <c:idx val="3"/>
          <c:order val="3"/>
          <c:tx>
            <c:strRef>
              <c:f>'５、H28親への相談支援'!$A$24</c:f>
              <c:strCache>
                <c:ptCount val="1"/>
                <c:pt idx="0">
                  <c:v>困窮度Ⅰ</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'５、H28親への相談支援'!$B$20:$T$20</c:f>
              <c:strCache>
                <c:ptCount val="19"/>
                <c:pt idx="0">
                  <c:v>配偶者・パートナー  </c:v>
                </c:pt>
                <c:pt idx="1">
                  <c:v>自分の親            </c:v>
                </c:pt>
                <c:pt idx="2">
                  <c:v>配偶者・パートナーの親                  </c:v>
                </c:pt>
                <c:pt idx="3">
                  <c:v>きょうだい・その他の親戚                </c:v>
                </c:pt>
                <c:pt idx="4">
                  <c:v>近隣に住む知人や友人          </c:v>
                </c:pt>
                <c:pt idx="5">
                  <c:v>近隣に住んでいない知人や友人          </c:v>
                </c:pt>
                <c:pt idx="6">
                  <c:v>職場関係者          </c:v>
                </c:pt>
                <c:pt idx="7">
                  <c:v>学校の先生やスクールカウンセラー</c:v>
                </c:pt>
                <c:pt idx="8">
                  <c:v>子育て講座</c:v>
                </c:pt>
                <c:pt idx="9">
                  <c:v>公的機関や役所の相談員                  </c:v>
                </c:pt>
                <c:pt idx="10">
                  <c:v>学童保育の指導員    </c:v>
                </c:pt>
                <c:pt idx="11">
                  <c:v>地域の民生委員・児童委員                </c:v>
                </c:pt>
                <c:pt idx="12">
                  <c:v>民間の支援団体</c:v>
                </c:pt>
                <c:pt idx="13">
                  <c:v>民間のカウンセラー・電話相談</c:v>
                </c:pt>
                <c:pt idx="14">
                  <c:v>医療機関の医師や看護師                  </c:v>
                </c:pt>
                <c:pt idx="15">
                  <c:v>インターネットのサイトへの書き込み</c:v>
                </c:pt>
                <c:pt idx="16">
                  <c:v>その他              </c:v>
                </c:pt>
                <c:pt idx="17">
                  <c:v>相談できる相手がいない                  </c:v>
                </c:pt>
                <c:pt idx="18">
                  <c:v>  無回答            </c:v>
                </c:pt>
              </c:strCache>
            </c:strRef>
          </c:cat>
          <c:val>
            <c:numRef>
              <c:f>'５、H28親への相談支援'!$B$24:$T$24</c:f>
              <c:numCache>
                <c:formatCode>0.0</c:formatCode>
                <c:ptCount val="19"/>
                <c:pt idx="0">
                  <c:v>42</c:v>
                </c:pt>
                <c:pt idx="1">
                  <c:v>60.7</c:v>
                </c:pt>
                <c:pt idx="2">
                  <c:v>10.5</c:v>
                </c:pt>
                <c:pt idx="3">
                  <c:v>36.6</c:v>
                </c:pt>
                <c:pt idx="4">
                  <c:v>39.1</c:v>
                </c:pt>
                <c:pt idx="5">
                  <c:v>19.3</c:v>
                </c:pt>
                <c:pt idx="6">
                  <c:v>18.2</c:v>
                </c:pt>
                <c:pt idx="7">
                  <c:v>8</c:v>
                </c:pt>
                <c:pt idx="8">
                  <c:v>0.2</c:v>
                </c:pt>
                <c:pt idx="9">
                  <c:v>3.8</c:v>
                </c:pt>
                <c:pt idx="10">
                  <c:v>0.8</c:v>
                </c:pt>
                <c:pt idx="11">
                  <c:v>0.3</c:v>
                </c:pt>
                <c:pt idx="12">
                  <c:v>0.2</c:v>
                </c:pt>
                <c:pt idx="13">
                  <c:v>0.7</c:v>
                </c:pt>
                <c:pt idx="14">
                  <c:v>2.6</c:v>
                </c:pt>
                <c:pt idx="15">
                  <c:v>1.6</c:v>
                </c:pt>
                <c:pt idx="16">
                  <c:v>3</c:v>
                </c:pt>
                <c:pt idx="17">
                  <c:v>4.9000000000000004</c:v>
                </c:pt>
                <c:pt idx="18">
                  <c:v>2.2000000000000002</c:v>
                </c:pt>
              </c:numCache>
            </c:numRef>
          </c:val>
          <c:extLst>
            <c:ext xmlns:c16="http://schemas.microsoft.com/office/drawing/2014/chart" uri="{C3380CC4-5D6E-409C-BE32-E72D297353CC}">
              <c16:uniqueId val="{00000003-3ADA-4E13-8836-26E62AE1A3E0}"/>
            </c:ext>
          </c:extLst>
        </c:ser>
        <c:dLbls>
          <c:dLblPos val="outEnd"/>
          <c:showLegendKey val="0"/>
          <c:showVal val="1"/>
          <c:showCatName val="0"/>
          <c:showSerName val="0"/>
          <c:showPercent val="0"/>
          <c:showBubbleSize val="0"/>
        </c:dLbls>
        <c:gapWidth val="182"/>
        <c:axId val="1071974928"/>
        <c:axId val="1071962864"/>
      </c:barChart>
      <c:catAx>
        <c:axId val="10719749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71962864"/>
        <c:crosses val="autoZero"/>
        <c:auto val="1"/>
        <c:lblAlgn val="ctr"/>
        <c:lblOffset val="100"/>
        <c:noMultiLvlLbl val="0"/>
      </c:catAx>
      <c:valAx>
        <c:axId val="1071962864"/>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1071974928"/>
        <c:crosses val="autoZero"/>
        <c:crossBetween val="between"/>
      </c:valAx>
      <c:spPr>
        <a:noFill/>
        <a:ln>
          <a:noFill/>
        </a:ln>
        <a:effectLst/>
      </c:spPr>
    </c:plotArea>
    <c:legend>
      <c:legendPos val="b"/>
      <c:layout>
        <c:manualLayout>
          <c:xMode val="edge"/>
          <c:yMode val="edge"/>
          <c:x val="0.26369681714175552"/>
          <c:y val="0.95507115546453392"/>
          <c:w val="0.47260636571648895"/>
          <c:h val="2.719915141145236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'５、親への相談支援'!$K$149</c:f>
              <c:strCache>
                <c:ptCount val="1"/>
                <c:pt idx="0">
                  <c:v>正規群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'５、親への相談支援'!$J$150:$J$152</c:f>
              <c:strCache>
                <c:ptCount val="3"/>
                <c:pt idx="0">
                  <c:v>10代                </c:v>
                </c:pt>
                <c:pt idx="1">
                  <c:v>20～30歳</c:v>
                </c:pt>
                <c:pt idx="2">
                  <c:v>31歳以上</c:v>
                </c:pt>
              </c:strCache>
            </c:strRef>
          </c:cat>
          <c:val>
            <c:numRef>
              <c:f>'５、親への相談支援'!$K$150:$K$152</c:f>
              <c:numCache>
                <c:formatCode>0.0%</c:formatCode>
                <c:ptCount val="3"/>
                <c:pt idx="0">
                  <c:v>0.53620146904512067</c:v>
                </c:pt>
                <c:pt idx="1">
                  <c:v>0.76878889420775487</c:v>
                </c:pt>
                <c:pt idx="2">
                  <c:v>0.78554942298043151</c:v>
                </c:pt>
              </c:numCache>
            </c:numRef>
          </c:val>
          <c:extLst>
            <c:ext xmlns:c16="http://schemas.microsoft.com/office/drawing/2014/chart" uri="{C3380CC4-5D6E-409C-BE32-E72D297353CC}">
              <c16:uniqueId val="{00000000-D27B-4D13-AB58-F5ABAFE8113A}"/>
            </c:ext>
          </c:extLst>
        </c:ser>
        <c:ser>
          <c:idx val="1"/>
          <c:order val="1"/>
          <c:tx>
            <c:strRef>
              <c:f>'５、親への相談支援'!$L$149</c:f>
              <c:strCache>
                <c:ptCount val="1"/>
                <c:pt idx="0">
                  <c:v>自営群</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'５、親への相談支援'!$J$150:$J$152</c:f>
              <c:strCache>
                <c:ptCount val="3"/>
                <c:pt idx="0">
                  <c:v>10代                </c:v>
                </c:pt>
                <c:pt idx="1">
                  <c:v>20～30歳</c:v>
                </c:pt>
                <c:pt idx="2">
                  <c:v>31歳以上</c:v>
                </c:pt>
              </c:strCache>
            </c:strRef>
          </c:cat>
          <c:val>
            <c:numRef>
              <c:f>'５、親への相談支援'!$L$150:$L$152</c:f>
              <c:numCache>
                <c:formatCode>0.0%</c:formatCode>
                <c:ptCount val="3"/>
                <c:pt idx="0">
                  <c:v>0.14795383001049317</c:v>
                </c:pt>
                <c:pt idx="1">
                  <c:v>0.13606988989947344</c:v>
                </c:pt>
                <c:pt idx="2">
                  <c:v>0.13256397390868038</c:v>
                </c:pt>
              </c:numCache>
            </c:numRef>
          </c:val>
          <c:extLst>
            <c:ext xmlns:c16="http://schemas.microsoft.com/office/drawing/2014/chart" uri="{C3380CC4-5D6E-409C-BE32-E72D297353CC}">
              <c16:uniqueId val="{00000001-D27B-4D13-AB58-F5ABAFE8113A}"/>
            </c:ext>
          </c:extLst>
        </c:ser>
        <c:ser>
          <c:idx val="2"/>
          <c:order val="2"/>
          <c:tx>
            <c:strRef>
              <c:f>'５、親への相談支援'!$M$149</c:f>
              <c:strCache>
                <c:ptCount val="1"/>
                <c:pt idx="0">
                  <c:v>非正規群</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'５、親への相談支援'!$J$150:$J$152</c:f>
              <c:strCache>
                <c:ptCount val="3"/>
                <c:pt idx="0">
                  <c:v>10代                </c:v>
                </c:pt>
                <c:pt idx="1">
                  <c:v>20～30歳</c:v>
                </c:pt>
                <c:pt idx="2">
                  <c:v>31歳以上</c:v>
                </c:pt>
              </c:strCache>
            </c:strRef>
          </c:cat>
          <c:val>
            <c:numRef>
              <c:f>'５、親への相談支援'!$M$150:$M$152</c:f>
              <c:numCache>
                <c:formatCode>0.0%</c:formatCode>
                <c:ptCount val="3"/>
                <c:pt idx="0">
                  <c:v>0.22455403987408185</c:v>
                </c:pt>
                <c:pt idx="1">
                  <c:v>7.3161002074357745E-2</c:v>
                </c:pt>
                <c:pt idx="2">
                  <c:v>6.0612142498745608E-2</c:v>
                </c:pt>
              </c:numCache>
            </c:numRef>
          </c:val>
          <c:extLst>
            <c:ext xmlns:c16="http://schemas.microsoft.com/office/drawing/2014/chart" uri="{C3380CC4-5D6E-409C-BE32-E72D297353CC}">
              <c16:uniqueId val="{00000002-D27B-4D13-AB58-F5ABAFE8113A}"/>
            </c:ext>
          </c:extLst>
        </c:ser>
        <c:ser>
          <c:idx val="3"/>
          <c:order val="3"/>
          <c:tx>
            <c:strRef>
              <c:f>'５、親への相談支援'!$N$149</c:f>
              <c:strCache>
                <c:ptCount val="1"/>
                <c:pt idx="0">
                  <c:v>無業</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'５、親への相談支援'!$J$150:$J$152</c:f>
              <c:strCache>
                <c:ptCount val="3"/>
                <c:pt idx="0">
                  <c:v>10代                </c:v>
                </c:pt>
                <c:pt idx="1">
                  <c:v>20～30歳</c:v>
                </c:pt>
                <c:pt idx="2">
                  <c:v>31歳以上</c:v>
                </c:pt>
              </c:strCache>
            </c:strRef>
          </c:cat>
          <c:val>
            <c:numRef>
              <c:f>'５、親への相談支援'!$N$150:$N$152</c:f>
              <c:numCache>
                <c:formatCode>0.0%</c:formatCode>
                <c:ptCount val="3"/>
                <c:pt idx="0">
                  <c:v>7.0304302203567676E-2</c:v>
                </c:pt>
                <c:pt idx="1">
                  <c:v>1.5477900111696186E-2</c:v>
                </c:pt>
                <c:pt idx="2">
                  <c:v>1.5253386853988962E-2</c:v>
                </c:pt>
              </c:numCache>
            </c:numRef>
          </c:val>
          <c:extLst>
            <c:ext xmlns:c16="http://schemas.microsoft.com/office/drawing/2014/chart" uri="{C3380CC4-5D6E-409C-BE32-E72D297353CC}">
              <c16:uniqueId val="{00000003-D27B-4D13-AB58-F5ABAFE8113A}"/>
            </c:ext>
          </c:extLst>
        </c:ser>
        <c:ser>
          <c:idx val="4"/>
          <c:order val="4"/>
          <c:tx>
            <c:strRef>
              <c:f>'５、親への相談支援'!$O$149</c:f>
              <c:strCache>
                <c:ptCount val="1"/>
                <c:pt idx="0">
                  <c:v>その他</c:v>
                </c:pt>
              </c:strCache>
            </c:strRef>
          </c:tx>
          <c:spPr>
            <a:solidFill>
              <a:schemeClr val="accent5"/>
            </a:solidFill>
            <a:ln>
              <a:noFill/>
            </a:ln>
            <a:effectLst/>
          </c:spPr>
          <c:invertIfNegative val="0"/>
          <c:dLbls>
            <c:dLbl>
              <c:idx val="1"/>
              <c:layout>
                <c:manualLayout>
                  <c:x val="1.0853535483072404E-2"/>
                  <c:y val="5.856881695606870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27B-4D13-AB58-F5ABAFE8113A}"/>
                </c:ext>
              </c:extLst>
            </c:dLbl>
            <c:dLbl>
              <c:idx val="2"/>
              <c:layout>
                <c:manualLayout>
                  <c:x val="7.304436032918458E-3"/>
                  <c:y val="7.234965123366950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27B-4D13-AB58-F5ABAFE8113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'５、親への相談支援'!$J$150:$J$152</c:f>
              <c:strCache>
                <c:ptCount val="3"/>
                <c:pt idx="0">
                  <c:v>10代                </c:v>
                </c:pt>
                <c:pt idx="1">
                  <c:v>20～30歳</c:v>
                </c:pt>
                <c:pt idx="2">
                  <c:v>31歳以上</c:v>
                </c:pt>
              </c:strCache>
            </c:strRef>
          </c:cat>
          <c:val>
            <c:numRef>
              <c:f>'５、親への相談支援'!$O$150:$O$152</c:f>
              <c:numCache>
                <c:formatCode>0.0%</c:formatCode>
                <c:ptCount val="3"/>
                <c:pt idx="0">
                  <c:v>2.098635886673662E-2</c:v>
                </c:pt>
                <c:pt idx="1">
                  <c:v>6.5023137067177278E-3</c:v>
                </c:pt>
                <c:pt idx="2">
                  <c:v>6.0210737581535374E-3</c:v>
                </c:pt>
              </c:numCache>
            </c:numRef>
          </c:val>
          <c:extLst>
            <c:ext xmlns:c16="http://schemas.microsoft.com/office/drawing/2014/chart" uri="{C3380CC4-5D6E-409C-BE32-E72D297353CC}">
              <c16:uniqueId val="{00000004-D27B-4D13-AB58-F5ABAFE8113A}"/>
            </c:ext>
          </c:extLst>
        </c:ser>
        <c:dLbls>
          <c:dLblPos val="ctr"/>
          <c:showLegendKey val="0"/>
          <c:showVal val="1"/>
          <c:showCatName val="0"/>
          <c:showSerName val="0"/>
          <c:showPercent val="0"/>
          <c:showBubbleSize val="0"/>
        </c:dLbls>
        <c:gapWidth val="150"/>
        <c:overlap val="100"/>
        <c:axId val="174852816"/>
        <c:axId val="174846160"/>
      </c:barChart>
      <c:catAx>
        <c:axId val="174852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174846160"/>
        <c:crosses val="autoZero"/>
        <c:auto val="1"/>
        <c:lblAlgn val="ctr"/>
        <c:lblOffset val="100"/>
        <c:noMultiLvlLbl val="0"/>
      </c:catAx>
      <c:valAx>
        <c:axId val="17484616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74852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'５、親への相談支援'!$B$149</c:f>
              <c:strCache>
                <c:ptCount val="1"/>
                <c:pt idx="0">
                  <c:v>正規群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'５、親への相談支援'!$A$150:$A$152</c:f>
              <c:strCache>
                <c:ptCount val="3"/>
                <c:pt idx="0">
                  <c:v>10代                </c:v>
                </c:pt>
                <c:pt idx="1">
                  <c:v>20～30歳</c:v>
                </c:pt>
                <c:pt idx="2">
                  <c:v>31歳以上</c:v>
                </c:pt>
              </c:strCache>
            </c:strRef>
          </c:cat>
          <c:val>
            <c:numRef>
              <c:f>'５、親への相談支援'!$B$150:$B$152</c:f>
              <c:numCache>
                <c:formatCode>0.0%</c:formatCode>
                <c:ptCount val="3"/>
                <c:pt idx="0">
                  <c:v>0.5561613958560524</c:v>
                </c:pt>
                <c:pt idx="1">
                  <c:v>0.78633534470470856</c:v>
                </c:pt>
                <c:pt idx="2">
                  <c:v>0.81481481481481477</c:v>
                </c:pt>
              </c:numCache>
            </c:numRef>
          </c:val>
          <c:extLst>
            <c:ext xmlns:c16="http://schemas.microsoft.com/office/drawing/2014/chart" uri="{C3380CC4-5D6E-409C-BE32-E72D297353CC}">
              <c16:uniqueId val="{00000000-9EBC-4AB1-BED0-671268A49974}"/>
            </c:ext>
          </c:extLst>
        </c:ser>
        <c:ser>
          <c:idx val="1"/>
          <c:order val="1"/>
          <c:tx>
            <c:strRef>
              <c:f>'５、親への相談支援'!$C$149</c:f>
              <c:strCache>
                <c:ptCount val="1"/>
                <c:pt idx="0">
                  <c:v>自営群</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'５、親への相談支援'!$A$150:$A$152</c:f>
              <c:strCache>
                <c:ptCount val="3"/>
                <c:pt idx="0">
                  <c:v>10代                </c:v>
                </c:pt>
                <c:pt idx="1">
                  <c:v>20～30歳</c:v>
                </c:pt>
                <c:pt idx="2">
                  <c:v>31歳以上</c:v>
                </c:pt>
              </c:strCache>
            </c:strRef>
          </c:cat>
          <c:val>
            <c:numRef>
              <c:f>'５、親への相談支援'!$C$150:$C$152</c:f>
              <c:numCache>
                <c:formatCode>0.0%</c:formatCode>
                <c:ptCount val="3"/>
                <c:pt idx="0">
                  <c:v>0.1821155943293348</c:v>
                </c:pt>
                <c:pt idx="1">
                  <c:v>0.13051741340808667</c:v>
                </c:pt>
                <c:pt idx="2">
                  <c:v>0.12119843420656429</c:v>
                </c:pt>
              </c:numCache>
            </c:numRef>
          </c:val>
          <c:extLst>
            <c:ext xmlns:c16="http://schemas.microsoft.com/office/drawing/2014/chart" uri="{C3380CC4-5D6E-409C-BE32-E72D297353CC}">
              <c16:uniqueId val="{00000001-9EBC-4AB1-BED0-671268A49974}"/>
            </c:ext>
          </c:extLst>
        </c:ser>
        <c:ser>
          <c:idx val="2"/>
          <c:order val="2"/>
          <c:tx>
            <c:strRef>
              <c:f>'５、親への相談支援'!$D$149</c:f>
              <c:strCache>
                <c:ptCount val="1"/>
                <c:pt idx="0">
                  <c:v>非正規群</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'５、親への相談支援'!$A$150:$A$152</c:f>
              <c:strCache>
                <c:ptCount val="3"/>
                <c:pt idx="0">
                  <c:v>10代                </c:v>
                </c:pt>
                <c:pt idx="1">
                  <c:v>20～30歳</c:v>
                </c:pt>
                <c:pt idx="2">
                  <c:v>31歳以上</c:v>
                </c:pt>
              </c:strCache>
            </c:strRef>
          </c:cat>
          <c:val>
            <c:numRef>
              <c:f>'５、親への相談支援'!$D$150:$D$152</c:f>
              <c:numCache>
                <c:formatCode>0.0%</c:formatCode>
                <c:ptCount val="3"/>
                <c:pt idx="0">
                  <c:v>0.20937840785169029</c:v>
                </c:pt>
                <c:pt idx="1">
                  <c:v>6.7848149379959144E-2</c:v>
                </c:pt>
                <c:pt idx="2">
                  <c:v>5.186690755796447E-2</c:v>
                </c:pt>
              </c:numCache>
            </c:numRef>
          </c:val>
          <c:extLst>
            <c:ext xmlns:c16="http://schemas.microsoft.com/office/drawing/2014/chart" uri="{C3380CC4-5D6E-409C-BE32-E72D297353CC}">
              <c16:uniqueId val="{00000002-9EBC-4AB1-BED0-671268A49974}"/>
            </c:ext>
          </c:extLst>
        </c:ser>
        <c:ser>
          <c:idx val="3"/>
          <c:order val="3"/>
          <c:tx>
            <c:strRef>
              <c:f>'５、親への相談支援'!$E$149</c:f>
              <c:strCache>
                <c:ptCount val="1"/>
                <c:pt idx="0">
                  <c:v>無業</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'５、親への相談支援'!$A$150:$A$152</c:f>
              <c:strCache>
                <c:ptCount val="3"/>
                <c:pt idx="0">
                  <c:v>10代                </c:v>
                </c:pt>
                <c:pt idx="1">
                  <c:v>20～30歳</c:v>
                </c:pt>
                <c:pt idx="2">
                  <c:v>31歳以上</c:v>
                </c:pt>
              </c:strCache>
            </c:strRef>
          </c:cat>
          <c:val>
            <c:numRef>
              <c:f>'５、親への相談支援'!$E$150:$E$152</c:f>
              <c:numCache>
                <c:formatCode>0.0%</c:formatCode>
                <c:ptCount val="3"/>
                <c:pt idx="0">
                  <c:v>4.4711014176663032E-2</c:v>
                </c:pt>
                <c:pt idx="1">
                  <c:v>1.2353304508956145E-2</c:v>
                </c:pt>
                <c:pt idx="2">
                  <c:v>8.8828666064438427E-3</c:v>
                </c:pt>
              </c:numCache>
            </c:numRef>
          </c:val>
          <c:extLst>
            <c:ext xmlns:c16="http://schemas.microsoft.com/office/drawing/2014/chart" uri="{C3380CC4-5D6E-409C-BE32-E72D297353CC}">
              <c16:uniqueId val="{00000003-9EBC-4AB1-BED0-671268A49974}"/>
            </c:ext>
          </c:extLst>
        </c:ser>
        <c:ser>
          <c:idx val="4"/>
          <c:order val="4"/>
          <c:tx>
            <c:strRef>
              <c:f>'５、親への相談支援'!$F$149</c:f>
              <c:strCache>
                <c:ptCount val="1"/>
                <c:pt idx="0">
                  <c:v>その他</c:v>
                </c:pt>
              </c:strCache>
            </c:strRef>
          </c:tx>
          <c:spPr>
            <a:solidFill>
              <a:schemeClr val="accent5"/>
            </a:solidFill>
            <a:ln>
              <a:noFill/>
            </a:ln>
            <a:effectLst/>
          </c:spPr>
          <c:invertIfNegative val="0"/>
          <c:dLbls>
            <c:dLbl>
              <c:idx val="0"/>
              <c:layout>
                <c:manualLayout>
                  <c:x val="1.3340636252058542E-2"/>
                  <c:y val="-3.06998279600979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6E-4858-865B-4966B5B25768}"/>
                </c:ext>
              </c:extLst>
            </c:dLbl>
            <c:dLbl>
              <c:idx val="1"/>
              <c:layout>
                <c:manualLayout>
                  <c:x val="5.9371958910490194E-3"/>
                  <c:y val="-6.139917245833827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EBC-4AB1-BED0-671268A49974}"/>
                </c:ext>
              </c:extLst>
            </c:dLbl>
            <c:dLbl>
              <c:idx val="2"/>
              <c:layout>
                <c:manualLayout>
                  <c:x val="9.401822152336585E-3"/>
                  <c:y val="-7.060912084636777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EBC-4AB1-BED0-671268A4997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'５、親への相談支援'!$A$150:$A$152</c:f>
              <c:strCache>
                <c:ptCount val="3"/>
                <c:pt idx="0">
                  <c:v>10代                </c:v>
                </c:pt>
                <c:pt idx="1">
                  <c:v>20～30歳</c:v>
                </c:pt>
                <c:pt idx="2">
                  <c:v>31歳以上</c:v>
                </c:pt>
              </c:strCache>
            </c:strRef>
          </c:cat>
          <c:val>
            <c:numRef>
              <c:f>'５、親への相談支援'!$F$150:$F$152</c:f>
              <c:numCache>
                <c:formatCode>0.0%</c:formatCode>
                <c:ptCount val="3"/>
                <c:pt idx="0">
                  <c:v>7.6335877862595417E-3</c:v>
                </c:pt>
                <c:pt idx="1">
                  <c:v>2.9457879982895427E-3</c:v>
                </c:pt>
                <c:pt idx="2">
                  <c:v>3.2369768142125866E-3</c:v>
                </c:pt>
              </c:numCache>
            </c:numRef>
          </c:val>
          <c:extLst>
            <c:ext xmlns:c16="http://schemas.microsoft.com/office/drawing/2014/chart" uri="{C3380CC4-5D6E-409C-BE32-E72D297353CC}">
              <c16:uniqueId val="{00000004-9EBC-4AB1-BED0-671268A49974}"/>
            </c:ext>
          </c:extLst>
        </c:ser>
        <c:dLbls>
          <c:dLblPos val="ctr"/>
          <c:showLegendKey val="0"/>
          <c:showVal val="1"/>
          <c:showCatName val="0"/>
          <c:showSerName val="0"/>
          <c:showPercent val="0"/>
          <c:showBubbleSize val="0"/>
        </c:dLbls>
        <c:gapWidth val="150"/>
        <c:overlap val="100"/>
        <c:axId val="2030742992"/>
        <c:axId val="2030723440"/>
      </c:barChart>
      <c:catAx>
        <c:axId val="20307429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2030723440"/>
        <c:crosses val="autoZero"/>
        <c:auto val="1"/>
        <c:lblAlgn val="ctr"/>
        <c:lblOffset val="100"/>
        <c:noMultiLvlLbl val="0"/>
      </c:catAx>
      <c:valAx>
        <c:axId val="203072344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30742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99513462644742"/>
          <c:y val="0.11505688641345545"/>
          <c:w val="0.76478594897332464"/>
          <c:h val="0.55759932422853919"/>
        </c:manualLayout>
      </c:layout>
      <c:barChart>
        <c:barDir val="bar"/>
        <c:grouping val="percentStacked"/>
        <c:varyColors val="0"/>
        <c:ser>
          <c:idx val="0"/>
          <c:order val="0"/>
          <c:tx>
            <c:strRef>
              <c:f>'１、H28家計・収入・就業 (2)'!$B$26</c:f>
              <c:strCache>
                <c:ptCount val="1"/>
                <c:pt idx="0">
                  <c:v>現在利用している    </c:v>
                </c:pt>
              </c:strCache>
            </c:strRef>
          </c:tx>
          <c:spPr>
            <a:solidFill>
              <a:schemeClr val="accent1"/>
            </a:solidFill>
            <a:ln>
              <a:noFill/>
            </a:ln>
            <a:effectLst/>
          </c:spPr>
          <c:invertIfNegative val="0"/>
          <c:dLbls>
            <c:dLbl>
              <c:idx val="0"/>
              <c:layout>
                <c:manualLayout>
                  <c:x val="0"/>
                  <c:y val="5.95166265788601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50-4144-9729-3946A2DD548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(2)'!$A$27:$A$30</c:f>
              <c:strCache>
                <c:ptCount val="4"/>
                <c:pt idx="0">
                  <c:v>中央値以上</c:v>
                </c:pt>
                <c:pt idx="1">
                  <c:v>困窮度Ⅲ</c:v>
                </c:pt>
                <c:pt idx="2">
                  <c:v>困窮度Ⅱ</c:v>
                </c:pt>
                <c:pt idx="3">
                  <c:v>困窮度Ⅰ</c:v>
                </c:pt>
              </c:strCache>
            </c:strRef>
          </c:cat>
          <c:val>
            <c:numRef>
              <c:f>'１、H28家計・収入・就業 (2)'!$B$27:$B$30</c:f>
              <c:numCache>
                <c:formatCode>0.0</c:formatCode>
                <c:ptCount val="4"/>
                <c:pt idx="0">
                  <c:v>1.6</c:v>
                </c:pt>
                <c:pt idx="1">
                  <c:v>18.5</c:v>
                </c:pt>
                <c:pt idx="2">
                  <c:v>46.7</c:v>
                </c:pt>
                <c:pt idx="3">
                  <c:v>63.2</c:v>
                </c:pt>
              </c:numCache>
            </c:numRef>
          </c:val>
          <c:extLst>
            <c:ext xmlns:c16="http://schemas.microsoft.com/office/drawing/2014/chart" uri="{C3380CC4-5D6E-409C-BE32-E72D297353CC}">
              <c16:uniqueId val="{00000000-845D-4149-BBE1-2D2009C7B64D}"/>
            </c:ext>
          </c:extLst>
        </c:ser>
        <c:ser>
          <c:idx val="1"/>
          <c:order val="1"/>
          <c:tx>
            <c:strRef>
              <c:f>'１、H28家計・収入・就業 (2)'!$C$26</c:f>
              <c:strCache>
                <c:ptCount val="1"/>
                <c:pt idx="0">
                  <c:v>現在利用していないが、以前利用したことがある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(2)'!$A$27:$A$30</c:f>
              <c:strCache>
                <c:ptCount val="4"/>
                <c:pt idx="0">
                  <c:v>中央値以上</c:v>
                </c:pt>
                <c:pt idx="1">
                  <c:v>困窮度Ⅲ</c:v>
                </c:pt>
                <c:pt idx="2">
                  <c:v>困窮度Ⅱ</c:v>
                </c:pt>
                <c:pt idx="3">
                  <c:v>困窮度Ⅰ</c:v>
                </c:pt>
              </c:strCache>
            </c:strRef>
          </c:cat>
          <c:val>
            <c:numRef>
              <c:f>'１、H28家計・収入・就業 (2)'!$C$27:$C$30</c:f>
              <c:numCache>
                <c:formatCode>0.0</c:formatCode>
                <c:ptCount val="4"/>
                <c:pt idx="0">
                  <c:v>4.3</c:v>
                </c:pt>
                <c:pt idx="1">
                  <c:v>12.6</c:v>
                </c:pt>
                <c:pt idx="2">
                  <c:v>12.3</c:v>
                </c:pt>
                <c:pt idx="3">
                  <c:v>8</c:v>
                </c:pt>
              </c:numCache>
            </c:numRef>
          </c:val>
          <c:extLst>
            <c:ext xmlns:c16="http://schemas.microsoft.com/office/drawing/2014/chart" uri="{C3380CC4-5D6E-409C-BE32-E72D297353CC}">
              <c16:uniqueId val="{00000001-845D-4149-BBE1-2D2009C7B64D}"/>
            </c:ext>
          </c:extLst>
        </c:ser>
        <c:ser>
          <c:idx val="2"/>
          <c:order val="2"/>
          <c:tx>
            <c:strRef>
              <c:f>'１、H28家計・収入・就業 (2)'!$D$26</c:f>
              <c:strCache>
                <c:ptCount val="1"/>
                <c:pt idx="0">
                  <c:v>利用したことがない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(2)'!$A$27:$A$30</c:f>
              <c:strCache>
                <c:ptCount val="4"/>
                <c:pt idx="0">
                  <c:v>中央値以上</c:v>
                </c:pt>
                <c:pt idx="1">
                  <c:v>困窮度Ⅲ</c:v>
                </c:pt>
                <c:pt idx="2">
                  <c:v>困窮度Ⅱ</c:v>
                </c:pt>
                <c:pt idx="3">
                  <c:v>困窮度Ⅰ</c:v>
                </c:pt>
              </c:strCache>
            </c:strRef>
          </c:cat>
          <c:val>
            <c:numRef>
              <c:f>'１、H28家計・収入・就業 (2)'!$D$27:$D$30</c:f>
              <c:numCache>
                <c:formatCode>0.0</c:formatCode>
                <c:ptCount val="4"/>
                <c:pt idx="0">
                  <c:v>68.7</c:v>
                </c:pt>
                <c:pt idx="1">
                  <c:v>45.1</c:v>
                </c:pt>
                <c:pt idx="2">
                  <c:v>24.2</c:v>
                </c:pt>
                <c:pt idx="3">
                  <c:v>14.6</c:v>
                </c:pt>
              </c:numCache>
            </c:numRef>
          </c:val>
          <c:extLst>
            <c:ext xmlns:c16="http://schemas.microsoft.com/office/drawing/2014/chart" uri="{C3380CC4-5D6E-409C-BE32-E72D297353CC}">
              <c16:uniqueId val="{00000002-845D-4149-BBE1-2D2009C7B64D}"/>
            </c:ext>
          </c:extLst>
        </c:ser>
        <c:ser>
          <c:idx val="3"/>
          <c:order val="3"/>
          <c:tx>
            <c:strRef>
              <c:f>'１、H28家計・収入・就業 (2)'!$E$26</c:f>
              <c:strCache>
                <c:ptCount val="1"/>
                <c:pt idx="0">
                  <c:v>  無回答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(2)'!$A$27:$A$30</c:f>
              <c:strCache>
                <c:ptCount val="4"/>
                <c:pt idx="0">
                  <c:v>中央値以上</c:v>
                </c:pt>
                <c:pt idx="1">
                  <c:v>困窮度Ⅲ</c:v>
                </c:pt>
                <c:pt idx="2">
                  <c:v>困窮度Ⅱ</c:v>
                </c:pt>
                <c:pt idx="3">
                  <c:v>困窮度Ⅰ</c:v>
                </c:pt>
              </c:strCache>
            </c:strRef>
          </c:cat>
          <c:val>
            <c:numRef>
              <c:f>'１、H28家計・収入・就業 (2)'!$E$27:$E$30</c:f>
              <c:numCache>
                <c:formatCode>0.0</c:formatCode>
                <c:ptCount val="4"/>
                <c:pt idx="0">
                  <c:v>25.4</c:v>
                </c:pt>
                <c:pt idx="1">
                  <c:v>23.8</c:v>
                </c:pt>
                <c:pt idx="2">
                  <c:v>16.8</c:v>
                </c:pt>
                <c:pt idx="3">
                  <c:v>14.2</c:v>
                </c:pt>
              </c:numCache>
            </c:numRef>
          </c:val>
          <c:extLst>
            <c:ext xmlns:c16="http://schemas.microsoft.com/office/drawing/2014/chart" uri="{C3380CC4-5D6E-409C-BE32-E72D297353CC}">
              <c16:uniqueId val="{00000003-845D-4149-BBE1-2D2009C7B64D}"/>
            </c:ext>
          </c:extLst>
        </c:ser>
        <c:dLbls>
          <c:dLblPos val="ctr"/>
          <c:showLegendKey val="0"/>
          <c:showVal val="1"/>
          <c:showCatName val="0"/>
          <c:showSerName val="0"/>
          <c:showPercent val="0"/>
          <c:showBubbleSize val="0"/>
        </c:dLbls>
        <c:gapWidth val="150"/>
        <c:overlap val="100"/>
        <c:axId val="583527775"/>
        <c:axId val="583530687"/>
      </c:barChart>
      <c:catAx>
        <c:axId val="5835277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83530687"/>
        <c:crosses val="autoZero"/>
        <c:auto val="1"/>
        <c:lblAlgn val="ctr"/>
        <c:lblOffset val="100"/>
        <c:noMultiLvlLbl val="0"/>
      </c:catAx>
      <c:valAx>
        <c:axId val="583530687"/>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835277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'５、親への相談支援'!$A$48</c:f>
              <c:strCache>
                <c:ptCount val="1"/>
                <c:pt idx="0">
                  <c:v>中央値以上</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'５、親への相談支援'!$B$47:$K$47</c:f>
              <c:strCache>
                <c:ptCount val="10"/>
                <c:pt idx="0">
                  <c:v>ねむれない          </c:v>
                </c:pt>
                <c:pt idx="1">
                  <c:v>よく頭がいたくなる  </c:v>
                </c:pt>
                <c:pt idx="2">
                  <c:v>歯がいたい          </c:v>
                </c:pt>
                <c:pt idx="3">
                  <c:v>よくおなかがいたくなる                  </c:v>
                </c:pt>
                <c:pt idx="4">
                  <c:v>よくかぜをひく      </c:v>
                </c:pt>
                <c:pt idx="5">
                  <c:v>よくかゆくなる      </c:v>
                </c:pt>
                <c:pt idx="6">
                  <c:v>とくに気になるところはない              </c:v>
                </c:pt>
                <c:pt idx="7">
                  <c:v>その他              </c:v>
                </c:pt>
                <c:pt idx="8">
                  <c:v>わからない          </c:v>
                </c:pt>
                <c:pt idx="9">
                  <c:v>  無回答            </c:v>
                </c:pt>
              </c:strCache>
            </c:strRef>
          </c:cat>
          <c:val>
            <c:numRef>
              <c:f>'５、親への相談支援'!$B$48:$K$48</c:f>
              <c:numCache>
                <c:formatCode>0.0</c:formatCode>
                <c:ptCount val="10"/>
                <c:pt idx="0">
                  <c:v>11.1</c:v>
                </c:pt>
                <c:pt idx="1">
                  <c:v>15.2</c:v>
                </c:pt>
                <c:pt idx="2">
                  <c:v>2.1</c:v>
                </c:pt>
                <c:pt idx="3">
                  <c:v>19.2</c:v>
                </c:pt>
                <c:pt idx="4">
                  <c:v>3.2</c:v>
                </c:pt>
                <c:pt idx="5">
                  <c:v>22.9</c:v>
                </c:pt>
                <c:pt idx="6">
                  <c:v>37.200000000000003</c:v>
                </c:pt>
                <c:pt idx="7">
                  <c:v>7.6</c:v>
                </c:pt>
                <c:pt idx="8">
                  <c:v>9.4</c:v>
                </c:pt>
                <c:pt idx="9">
                  <c:v>3.1</c:v>
                </c:pt>
              </c:numCache>
            </c:numRef>
          </c:val>
          <c:extLst>
            <c:ext xmlns:c16="http://schemas.microsoft.com/office/drawing/2014/chart" uri="{C3380CC4-5D6E-409C-BE32-E72D297353CC}">
              <c16:uniqueId val="{00000000-7FC5-4451-B40B-11205A13D304}"/>
            </c:ext>
          </c:extLst>
        </c:ser>
        <c:ser>
          <c:idx val="1"/>
          <c:order val="1"/>
          <c:tx>
            <c:strRef>
              <c:f>'５、親への相談支援'!$A$49</c:f>
              <c:strCache>
                <c:ptCount val="1"/>
                <c:pt idx="0">
                  <c:v>困窮度Ⅲ</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'５、親への相談支援'!$B$47:$K$47</c:f>
              <c:strCache>
                <c:ptCount val="10"/>
                <c:pt idx="0">
                  <c:v>ねむれない          </c:v>
                </c:pt>
                <c:pt idx="1">
                  <c:v>よく頭がいたくなる  </c:v>
                </c:pt>
                <c:pt idx="2">
                  <c:v>歯がいたい          </c:v>
                </c:pt>
                <c:pt idx="3">
                  <c:v>よくおなかがいたくなる                  </c:v>
                </c:pt>
                <c:pt idx="4">
                  <c:v>よくかぜをひく      </c:v>
                </c:pt>
                <c:pt idx="5">
                  <c:v>よくかゆくなる      </c:v>
                </c:pt>
                <c:pt idx="6">
                  <c:v>とくに気になるところはない              </c:v>
                </c:pt>
                <c:pt idx="7">
                  <c:v>その他              </c:v>
                </c:pt>
                <c:pt idx="8">
                  <c:v>わからない          </c:v>
                </c:pt>
                <c:pt idx="9">
                  <c:v>  無回答            </c:v>
                </c:pt>
              </c:strCache>
            </c:strRef>
          </c:cat>
          <c:val>
            <c:numRef>
              <c:f>'５、親への相談支援'!$B$49:$K$49</c:f>
              <c:numCache>
                <c:formatCode>0.0</c:formatCode>
                <c:ptCount val="10"/>
                <c:pt idx="0">
                  <c:v>11.7</c:v>
                </c:pt>
                <c:pt idx="1">
                  <c:v>15.8</c:v>
                </c:pt>
                <c:pt idx="2">
                  <c:v>2.2000000000000002</c:v>
                </c:pt>
                <c:pt idx="3">
                  <c:v>20.2</c:v>
                </c:pt>
                <c:pt idx="4">
                  <c:v>3.6</c:v>
                </c:pt>
                <c:pt idx="5">
                  <c:v>23.4</c:v>
                </c:pt>
                <c:pt idx="6">
                  <c:v>35.9</c:v>
                </c:pt>
                <c:pt idx="7">
                  <c:v>7.3</c:v>
                </c:pt>
                <c:pt idx="8">
                  <c:v>10</c:v>
                </c:pt>
                <c:pt idx="9">
                  <c:v>3</c:v>
                </c:pt>
              </c:numCache>
            </c:numRef>
          </c:val>
          <c:extLst>
            <c:ext xmlns:c16="http://schemas.microsoft.com/office/drawing/2014/chart" uri="{C3380CC4-5D6E-409C-BE32-E72D297353CC}">
              <c16:uniqueId val="{00000001-7FC5-4451-B40B-11205A13D304}"/>
            </c:ext>
          </c:extLst>
        </c:ser>
        <c:ser>
          <c:idx val="2"/>
          <c:order val="2"/>
          <c:tx>
            <c:strRef>
              <c:f>'５、親への相談支援'!$A$50</c:f>
              <c:strCache>
                <c:ptCount val="1"/>
                <c:pt idx="0">
                  <c:v>困窮度Ⅱ</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'５、親への相談支援'!$B$47:$K$47</c:f>
              <c:strCache>
                <c:ptCount val="10"/>
                <c:pt idx="0">
                  <c:v>ねむれない          </c:v>
                </c:pt>
                <c:pt idx="1">
                  <c:v>よく頭がいたくなる  </c:v>
                </c:pt>
                <c:pt idx="2">
                  <c:v>歯がいたい          </c:v>
                </c:pt>
                <c:pt idx="3">
                  <c:v>よくおなかがいたくなる                  </c:v>
                </c:pt>
                <c:pt idx="4">
                  <c:v>よくかぜをひく      </c:v>
                </c:pt>
                <c:pt idx="5">
                  <c:v>よくかゆくなる      </c:v>
                </c:pt>
                <c:pt idx="6">
                  <c:v>とくに気になるところはない              </c:v>
                </c:pt>
                <c:pt idx="7">
                  <c:v>その他              </c:v>
                </c:pt>
                <c:pt idx="8">
                  <c:v>わからない          </c:v>
                </c:pt>
                <c:pt idx="9">
                  <c:v>  無回答            </c:v>
                </c:pt>
              </c:strCache>
            </c:strRef>
          </c:cat>
          <c:val>
            <c:numRef>
              <c:f>'５、親への相談支援'!$B$50:$K$50</c:f>
              <c:numCache>
                <c:formatCode>0.0</c:formatCode>
                <c:ptCount val="10"/>
                <c:pt idx="0">
                  <c:v>11.6</c:v>
                </c:pt>
                <c:pt idx="1">
                  <c:v>16.8</c:v>
                </c:pt>
                <c:pt idx="2">
                  <c:v>2.6</c:v>
                </c:pt>
                <c:pt idx="3">
                  <c:v>22</c:v>
                </c:pt>
                <c:pt idx="4">
                  <c:v>4</c:v>
                </c:pt>
                <c:pt idx="5">
                  <c:v>23.6</c:v>
                </c:pt>
                <c:pt idx="6">
                  <c:v>36.9</c:v>
                </c:pt>
                <c:pt idx="7">
                  <c:v>7.6</c:v>
                </c:pt>
                <c:pt idx="8">
                  <c:v>7.8</c:v>
                </c:pt>
                <c:pt idx="9">
                  <c:v>2.8</c:v>
                </c:pt>
              </c:numCache>
            </c:numRef>
          </c:val>
          <c:extLst>
            <c:ext xmlns:c16="http://schemas.microsoft.com/office/drawing/2014/chart" uri="{C3380CC4-5D6E-409C-BE32-E72D297353CC}">
              <c16:uniqueId val="{00000002-7FC5-4451-B40B-11205A13D304}"/>
            </c:ext>
          </c:extLst>
        </c:ser>
        <c:ser>
          <c:idx val="3"/>
          <c:order val="3"/>
          <c:tx>
            <c:strRef>
              <c:f>'５、親への相談支援'!$A$51</c:f>
              <c:strCache>
                <c:ptCount val="1"/>
                <c:pt idx="0">
                  <c:v>困窮度Ⅰ</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'５、親への相談支援'!$B$47:$K$47</c:f>
              <c:strCache>
                <c:ptCount val="10"/>
                <c:pt idx="0">
                  <c:v>ねむれない          </c:v>
                </c:pt>
                <c:pt idx="1">
                  <c:v>よく頭がいたくなる  </c:v>
                </c:pt>
                <c:pt idx="2">
                  <c:v>歯がいたい          </c:v>
                </c:pt>
                <c:pt idx="3">
                  <c:v>よくおなかがいたくなる                  </c:v>
                </c:pt>
                <c:pt idx="4">
                  <c:v>よくかぜをひく      </c:v>
                </c:pt>
                <c:pt idx="5">
                  <c:v>よくかゆくなる      </c:v>
                </c:pt>
                <c:pt idx="6">
                  <c:v>とくに気になるところはない              </c:v>
                </c:pt>
                <c:pt idx="7">
                  <c:v>その他              </c:v>
                </c:pt>
                <c:pt idx="8">
                  <c:v>わからない          </c:v>
                </c:pt>
                <c:pt idx="9">
                  <c:v>  無回答            </c:v>
                </c:pt>
              </c:strCache>
            </c:strRef>
          </c:cat>
          <c:val>
            <c:numRef>
              <c:f>'５、親への相談支援'!$B$51:$K$51</c:f>
              <c:numCache>
                <c:formatCode>0.0</c:formatCode>
                <c:ptCount val="10"/>
                <c:pt idx="0">
                  <c:v>12.9</c:v>
                </c:pt>
                <c:pt idx="1">
                  <c:v>17.100000000000001</c:v>
                </c:pt>
                <c:pt idx="2">
                  <c:v>2.4</c:v>
                </c:pt>
                <c:pt idx="3">
                  <c:v>21.5</c:v>
                </c:pt>
                <c:pt idx="4">
                  <c:v>3.9</c:v>
                </c:pt>
                <c:pt idx="5">
                  <c:v>24.6</c:v>
                </c:pt>
                <c:pt idx="6">
                  <c:v>33.200000000000003</c:v>
                </c:pt>
                <c:pt idx="7">
                  <c:v>7.8</c:v>
                </c:pt>
                <c:pt idx="8">
                  <c:v>10.4</c:v>
                </c:pt>
                <c:pt idx="9">
                  <c:v>3.2</c:v>
                </c:pt>
              </c:numCache>
            </c:numRef>
          </c:val>
          <c:extLst>
            <c:ext xmlns:c16="http://schemas.microsoft.com/office/drawing/2014/chart" uri="{C3380CC4-5D6E-409C-BE32-E72D297353CC}">
              <c16:uniqueId val="{00000003-7FC5-4451-B40B-11205A13D304}"/>
            </c:ext>
          </c:extLst>
        </c:ser>
        <c:dLbls>
          <c:dLblPos val="outEnd"/>
          <c:showLegendKey val="0"/>
          <c:showVal val="1"/>
          <c:showCatName val="0"/>
          <c:showSerName val="0"/>
          <c:showPercent val="0"/>
          <c:showBubbleSize val="0"/>
        </c:dLbls>
        <c:gapWidth val="182"/>
        <c:axId val="1272532400"/>
        <c:axId val="1272533648"/>
      </c:barChart>
      <c:catAx>
        <c:axId val="12725324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72533648"/>
        <c:crosses val="autoZero"/>
        <c:auto val="1"/>
        <c:lblAlgn val="ctr"/>
        <c:lblOffset val="100"/>
        <c:noMultiLvlLbl val="0"/>
      </c:catAx>
      <c:valAx>
        <c:axId val="1272533648"/>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272532400"/>
        <c:crosses val="autoZero"/>
        <c:crossBetween val="between"/>
      </c:valAx>
      <c:spPr>
        <a:noFill/>
        <a:ln>
          <a:noFill/>
        </a:ln>
        <a:effectLst/>
      </c:spPr>
    </c:plotArea>
    <c:legend>
      <c:legendPos val="b"/>
      <c:layout>
        <c:manualLayout>
          <c:xMode val="edge"/>
          <c:yMode val="edge"/>
          <c:x val="0.27947877313650349"/>
          <c:y val="0.95248517532235266"/>
          <c:w val="0.4448932690858623"/>
          <c:h val="2.596972343748334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48953376576159"/>
          <c:y val="3.6033111746088975E-2"/>
          <c:w val="0.67267653758912216"/>
          <c:h val="0.91134977342476986"/>
        </c:manualLayout>
      </c:layout>
      <c:barChart>
        <c:barDir val="bar"/>
        <c:grouping val="clustered"/>
        <c:varyColors val="0"/>
        <c:ser>
          <c:idx val="0"/>
          <c:order val="0"/>
          <c:tx>
            <c:strRef>
              <c:f>'５、H28親への相談支援'!$A$39</c:f>
              <c:strCache>
                <c:ptCount val="1"/>
                <c:pt idx="0">
                  <c:v>中央値以上</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'５、H28親への相談支援'!$B$38:$Q$38</c:f>
              <c:strCache>
                <c:ptCount val="16"/>
                <c:pt idx="0">
                  <c:v>ねむれない          </c:v>
                </c:pt>
                <c:pt idx="1">
                  <c:v>よく頭がいたくなる  </c:v>
                </c:pt>
                <c:pt idx="2">
                  <c:v>歯がいたい          </c:v>
                </c:pt>
                <c:pt idx="3">
                  <c:v>不安な気持ちになる</c:v>
                </c:pt>
                <c:pt idx="4">
                  <c:v>ものを見づらい</c:v>
                </c:pt>
                <c:pt idx="5">
                  <c:v>聞こえにくい</c:v>
                </c:pt>
                <c:pt idx="6">
                  <c:v>よくおなかがいたくなる                  </c:v>
                </c:pt>
                <c:pt idx="7">
                  <c:v>よくかぜをひく      </c:v>
                </c:pt>
                <c:pt idx="8">
                  <c:v>よくかゆくなる      </c:v>
                </c:pt>
                <c:pt idx="9">
                  <c:v>まわりが気になる</c:v>
                </c:pt>
                <c:pt idx="10">
                  <c:v>やる気が起きない</c:v>
                </c:pt>
                <c:pt idx="11">
                  <c:v>イライラする</c:v>
                </c:pt>
                <c:pt idx="12">
                  <c:v>とくに気になるところはない              </c:v>
                </c:pt>
                <c:pt idx="13">
                  <c:v>その他              </c:v>
                </c:pt>
                <c:pt idx="14">
                  <c:v>わからない          </c:v>
                </c:pt>
                <c:pt idx="15">
                  <c:v>無回答            </c:v>
                </c:pt>
              </c:strCache>
            </c:strRef>
          </c:cat>
          <c:val>
            <c:numRef>
              <c:f>'５、H28親への相談支援'!$B$39:$Q$39</c:f>
              <c:numCache>
                <c:formatCode>0.0</c:formatCode>
                <c:ptCount val="16"/>
                <c:pt idx="0">
                  <c:v>11</c:v>
                </c:pt>
                <c:pt idx="1">
                  <c:v>14.6</c:v>
                </c:pt>
                <c:pt idx="2">
                  <c:v>2.5</c:v>
                </c:pt>
                <c:pt idx="3">
                  <c:v>18.100000000000001</c:v>
                </c:pt>
                <c:pt idx="4">
                  <c:v>9.1</c:v>
                </c:pt>
                <c:pt idx="5">
                  <c:v>5.0999999999999996</c:v>
                </c:pt>
                <c:pt idx="6">
                  <c:v>18.899999999999999</c:v>
                </c:pt>
                <c:pt idx="7">
                  <c:v>3.7</c:v>
                </c:pt>
                <c:pt idx="8">
                  <c:v>20.3</c:v>
                </c:pt>
                <c:pt idx="9">
                  <c:v>17.8</c:v>
                </c:pt>
                <c:pt idx="10">
                  <c:v>23.2</c:v>
                </c:pt>
                <c:pt idx="11">
                  <c:v>23.7</c:v>
                </c:pt>
                <c:pt idx="12">
                  <c:v>26.8</c:v>
                </c:pt>
                <c:pt idx="13">
                  <c:v>6.3</c:v>
                </c:pt>
                <c:pt idx="14">
                  <c:v>6.4</c:v>
                </c:pt>
                <c:pt idx="15">
                  <c:v>3</c:v>
                </c:pt>
              </c:numCache>
            </c:numRef>
          </c:val>
          <c:extLst>
            <c:ext xmlns:c16="http://schemas.microsoft.com/office/drawing/2014/chart" uri="{C3380CC4-5D6E-409C-BE32-E72D297353CC}">
              <c16:uniqueId val="{00000000-A813-4190-9912-11023C76987E}"/>
            </c:ext>
          </c:extLst>
        </c:ser>
        <c:ser>
          <c:idx val="1"/>
          <c:order val="1"/>
          <c:tx>
            <c:strRef>
              <c:f>'５、H28親への相談支援'!$A$40</c:f>
              <c:strCache>
                <c:ptCount val="1"/>
                <c:pt idx="0">
                  <c:v>困窮度Ⅲ</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'５、H28親への相談支援'!$B$38:$Q$38</c:f>
              <c:strCache>
                <c:ptCount val="16"/>
                <c:pt idx="0">
                  <c:v>ねむれない          </c:v>
                </c:pt>
                <c:pt idx="1">
                  <c:v>よく頭がいたくなる  </c:v>
                </c:pt>
                <c:pt idx="2">
                  <c:v>歯がいたい          </c:v>
                </c:pt>
                <c:pt idx="3">
                  <c:v>不安な気持ちになる</c:v>
                </c:pt>
                <c:pt idx="4">
                  <c:v>ものを見づらい</c:v>
                </c:pt>
                <c:pt idx="5">
                  <c:v>聞こえにくい</c:v>
                </c:pt>
                <c:pt idx="6">
                  <c:v>よくおなかがいたくなる                  </c:v>
                </c:pt>
                <c:pt idx="7">
                  <c:v>よくかぜをひく      </c:v>
                </c:pt>
                <c:pt idx="8">
                  <c:v>よくかゆくなる      </c:v>
                </c:pt>
                <c:pt idx="9">
                  <c:v>まわりが気になる</c:v>
                </c:pt>
                <c:pt idx="10">
                  <c:v>やる気が起きない</c:v>
                </c:pt>
                <c:pt idx="11">
                  <c:v>イライラする</c:v>
                </c:pt>
                <c:pt idx="12">
                  <c:v>とくに気になるところはない              </c:v>
                </c:pt>
                <c:pt idx="13">
                  <c:v>その他              </c:v>
                </c:pt>
                <c:pt idx="14">
                  <c:v>わからない          </c:v>
                </c:pt>
                <c:pt idx="15">
                  <c:v>無回答            </c:v>
                </c:pt>
              </c:strCache>
            </c:strRef>
          </c:cat>
          <c:val>
            <c:numRef>
              <c:f>'５、H28親への相談支援'!$B$40:$Q$40</c:f>
              <c:numCache>
                <c:formatCode>0.0</c:formatCode>
                <c:ptCount val="16"/>
                <c:pt idx="0">
                  <c:v>12.3</c:v>
                </c:pt>
                <c:pt idx="1">
                  <c:v>16</c:v>
                </c:pt>
                <c:pt idx="2">
                  <c:v>3</c:v>
                </c:pt>
                <c:pt idx="3">
                  <c:v>19.899999999999999</c:v>
                </c:pt>
                <c:pt idx="4">
                  <c:v>9.8000000000000007</c:v>
                </c:pt>
                <c:pt idx="5">
                  <c:v>5.9</c:v>
                </c:pt>
                <c:pt idx="6">
                  <c:v>19.7</c:v>
                </c:pt>
                <c:pt idx="7">
                  <c:v>4.3</c:v>
                </c:pt>
                <c:pt idx="8">
                  <c:v>20.5</c:v>
                </c:pt>
                <c:pt idx="9">
                  <c:v>19.2</c:v>
                </c:pt>
                <c:pt idx="10">
                  <c:v>25</c:v>
                </c:pt>
                <c:pt idx="11">
                  <c:v>25.5</c:v>
                </c:pt>
                <c:pt idx="12">
                  <c:v>24.2</c:v>
                </c:pt>
                <c:pt idx="13">
                  <c:v>7</c:v>
                </c:pt>
                <c:pt idx="14">
                  <c:v>7.2</c:v>
                </c:pt>
                <c:pt idx="15">
                  <c:v>3.2</c:v>
                </c:pt>
              </c:numCache>
            </c:numRef>
          </c:val>
          <c:extLst>
            <c:ext xmlns:c16="http://schemas.microsoft.com/office/drawing/2014/chart" uri="{C3380CC4-5D6E-409C-BE32-E72D297353CC}">
              <c16:uniqueId val="{00000001-A813-4190-9912-11023C76987E}"/>
            </c:ext>
          </c:extLst>
        </c:ser>
        <c:ser>
          <c:idx val="2"/>
          <c:order val="2"/>
          <c:tx>
            <c:strRef>
              <c:f>'５、H28親への相談支援'!$A$41</c:f>
              <c:strCache>
                <c:ptCount val="1"/>
                <c:pt idx="0">
                  <c:v>困窮度Ⅱ</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'５、H28親への相談支援'!$B$38:$Q$38</c:f>
              <c:strCache>
                <c:ptCount val="16"/>
                <c:pt idx="0">
                  <c:v>ねむれない          </c:v>
                </c:pt>
                <c:pt idx="1">
                  <c:v>よく頭がいたくなる  </c:v>
                </c:pt>
                <c:pt idx="2">
                  <c:v>歯がいたい          </c:v>
                </c:pt>
                <c:pt idx="3">
                  <c:v>不安な気持ちになる</c:v>
                </c:pt>
                <c:pt idx="4">
                  <c:v>ものを見づらい</c:v>
                </c:pt>
                <c:pt idx="5">
                  <c:v>聞こえにくい</c:v>
                </c:pt>
                <c:pt idx="6">
                  <c:v>よくおなかがいたくなる                  </c:v>
                </c:pt>
                <c:pt idx="7">
                  <c:v>よくかぜをひく      </c:v>
                </c:pt>
                <c:pt idx="8">
                  <c:v>よくかゆくなる      </c:v>
                </c:pt>
                <c:pt idx="9">
                  <c:v>まわりが気になる</c:v>
                </c:pt>
                <c:pt idx="10">
                  <c:v>やる気が起きない</c:v>
                </c:pt>
                <c:pt idx="11">
                  <c:v>イライラする</c:v>
                </c:pt>
                <c:pt idx="12">
                  <c:v>とくに気になるところはない              </c:v>
                </c:pt>
                <c:pt idx="13">
                  <c:v>その他              </c:v>
                </c:pt>
                <c:pt idx="14">
                  <c:v>わからない          </c:v>
                </c:pt>
                <c:pt idx="15">
                  <c:v>無回答            </c:v>
                </c:pt>
              </c:strCache>
            </c:strRef>
          </c:cat>
          <c:val>
            <c:numRef>
              <c:f>'５、H28親への相談支援'!$B$41:$Q$41</c:f>
              <c:numCache>
                <c:formatCode>0.0</c:formatCode>
                <c:ptCount val="16"/>
                <c:pt idx="0">
                  <c:v>12.6</c:v>
                </c:pt>
                <c:pt idx="1">
                  <c:v>16.8</c:v>
                </c:pt>
                <c:pt idx="2">
                  <c:v>3.5</c:v>
                </c:pt>
                <c:pt idx="3">
                  <c:v>20.100000000000001</c:v>
                </c:pt>
                <c:pt idx="4">
                  <c:v>9.8000000000000007</c:v>
                </c:pt>
                <c:pt idx="5">
                  <c:v>6.8</c:v>
                </c:pt>
                <c:pt idx="6">
                  <c:v>21.2</c:v>
                </c:pt>
                <c:pt idx="7">
                  <c:v>5.4</c:v>
                </c:pt>
                <c:pt idx="8">
                  <c:v>22.1</c:v>
                </c:pt>
                <c:pt idx="9">
                  <c:v>20.3</c:v>
                </c:pt>
                <c:pt idx="10">
                  <c:v>27</c:v>
                </c:pt>
                <c:pt idx="11">
                  <c:v>27</c:v>
                </c:pt>
                <c:pt idx="12">
                  <c:v>22.7</c:v>
                </c:pt>
                <c:pt idx="13">
                  <c:v>7</c:v>
                </c:pt>
                <c:pt idx="14">
                  <c:v>6.6</c:v>
                </c:pt>
                <c:pt idx="15">
                  <c:v>2.4</c:v>
                </c:pt>
              </c:numCache>
            </c:numRef>
          </c:val>
          <c:extLst>
            <c:ext xmlns:c16="http://schemas.microsoft.com/office/drawing/2014/chart" uri="{C3380CC4-5D6E-409C-BE32-E72D297353CC}">
              <c16:uniqueId val="{00000002-A813-4190-9912-11023C76987E}"/>
            </c:ext>
          </c:extLst>
        </c:ser>
        <c:ser>
          <c:idx val="3"/>
          <c:order val="3"/>
          <c:tx>
            <c:strRef>
              <c:f>'５、H28親への相談支援'!$A$42</c:f>
              <c:strCache>
                <c:ptCount val="1"/>
                <c:pt idx="0">
                  <c:v>困窮度Ⅰ</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'５、H28親への相談支援'!$B$38:$Q$38</c:f>
              <c:strCache>
                <c:ptCount val="16"/>
                <c:pt idx="0">
                  <c:v>ねむれない          </c:v>
                </c:pt>
                <c:pt idx="1">
                  <c:v>よく頭がいたくなる  </c:v>
                </c:pt>
                <c:pt idx="2">
                  <c:v>歯がいたい          </c:v>
                </c:pt>
                <c:pt idx="3">
                  <c:v>不安な気持ちになる</c:v>
                </c:pt>
                <c:pt idx="4">
                  <c:v>ものを見づらい</c:v>
                </c:pt>
                <c:pt idx="5">
                  <c:v>聞こえにくい</c:v>
                </c:pt>
                <c:pt idx="6">
                  <c:v>よくおなかがいたくなる                  </c:v>
                </c:pt>
                <c:pt idx="7">
                  <c:v>よくかぜをひく      </c:v>
                </c:pt>
                <c:pt idx="8">
                  <c:v>よくかゆくなる      </c:v>
                </c:pt>
                <c:pt idx="9">
                  <c:v>まわりが気になる</c:v>
                </c:pt>
                <c:pt idx="10">
                  <c:v>やる気が起きない</c:v>
                </c:pt>
                <c:pt idx="11">
                  <c:v>イライラする</c:v>
                </c:pt>
                <c:pt idx="12">
                  <c:v>とくに気になるところはない              </c:v>
                </c:pt>
                <c:pt idx="13">
                  <c:v>その他              </c:v>
                </c:pt>
                <c:pt idx="14">
                  <c:v>わからない          </c:v>
                </c:pt>
                <c:pt idx="15">
                  <c:v>無回答            </c:v>
                </c:pt>
              </c:strCache>
            </c:strRef>
          </c:cat>
          <c:val>
            <c:numRef>
              <c:f>'５、H28親への相談支援'!$B$42:$Q$42</c:f>
              <c:numCache>
                <c:formatCode>0.0</c:formatCode>
                <c:ptCount val="16"/>
                <c:pt idx="0">
                  <c:v>12.7</c:v>
                </c:pt>
                <c:pt idx="1">
                  <c:v>16.899999999999999</c:v>
                </c:pt>
                <c:pt idx="2">
                  <c:v>3</c:v>
                </c:pt>
                <c:pt idx="3">
                  <c:v>20.3</c:v>
                </c:pt>
                <c:pt idx="4">
                  <c:v>10.5</c:v>
                </c:pt>
                <c:pt idx="5">
                  <c:v>6.4</c:v>
                </c:pt>
                <c:pt idx="6">
                  <c:v>21.2</c:v>
                </c:pt>
                <c:pt idx="7">
                  <c:v>5</c:v>
                </c:pt>
                <c:pt idx="8">
                  <c:v>20.9</c:v>
                </c:pt>
                <c:pt idx="9">
                  <c:v>20.3</c:v>
                </c:pt>
                <c:pt idx="10">
                  <c:v>27.1</c:v>
                </c:pt>
                <c:pt idx="11">
                  <c:v>27.5</c:v>
                </c:pt>
                <c:pt idx="12">
                  <c:v>21.5</c:v>
                </c:pt>
                <c:pt idx="13">
                  <c:v>6.9</c:v>
                </c:pt>
                <c:pt idx="14">
                  <c:v>7.7</c:v>
                </c:pt>
                <c:pt idx="15">
                  <c:v>3</c:v>
                </c:pt>
              </c:numCache>
            </c:numRef>
          </c:val>
          <c:extLst>
            <c:ext xmlns:c16="http://schemas.microsoft.com/office/drawing/2014/chart" uri="{C3380CC4-5D6E-409C-BE32-E72D297353CC}">
              <c16:uniqueId val="{00000003-A813-4190-9912-11023C76987E}"/>
            </c:ext>
          </c:extLst>
        </c:ser>
        <c:dLbls>
          <c:dLblPos val="outEnd"/>
          <c:showLegendKey val="0"/>
          <c:showVal val="1"/>
          <c:showCatName val="0"/>
          <c:showSerName val="0"/>
          <c:showPercent val="0"/>
          <c:showBubbleSize val="0"/>
        </c:dLbls>
        <c:gapWidth val="182"/>
        <c:axId val="123215871"/>
        <c:axId val="292910175"/>
      </c:barChart>
      <c:catAx>
        <c:axId val="12321587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92910175"/>
        <c:crosses val="autoZero"/>
        <c:auto val="1"/>
        <c:lblAlgn val="ctr"/>
        <c:lblOffset val="100"/>
        <c:noMultiLvlLbl val="0"/>
      </c:catAx>
      <c:valAx>
        <c:axId val="292910175"/>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3215871"/>
        <c:crosses val="autoZero"/>
        <c:crossBetween val="between"/>
      </c:valAx>
      <c:spPr>
        <a:noFill/>
        <a:ln>
          <a:noFill/>
        </a:ln>
        <a:effectLst/>
      </c:spPr>
    </c:plotArea>
    <c:legend>
      <c:legendPos val="b"/>
      <c:layout>
        <c:manualLayout>
          <c:xMode val="edge"/>
          <c:yMode val="edge"/>
          <c:x val="0.2616366855457346"/>
          <c:y val="0.95048941986443025"/>
          <c:w val="0.47672646644738742"/>
          <c:h val="2.621156993378311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'５、親への相談支援'!$A$78</c:f>
              <c:strCache>
                <c:ptCount val="1"/>
                <c:pt idx="0">
                  <c:v>中央値以上</c:v>
                </c:pt>
              </c:strCache>
            </c:strRef>
          </c:tx>
          <c:spPr>
            <a:solidFill>
              <a:schemeClr val="accent1"/>
            </a:solidFill>
            <a:ln>
              <a:noFill/>
            </a:ln>
            <a:effectLst/>
          </c:spPr>
          <c:invertIfNegative val="0"/>
          <c:dLbls>
            <c:dLbl>
              <c:idx val="0"/>
              <c:layout>
                <c:manualLayout>
                  <c:x val="0"/>
                  <c:y val="2.257557038867312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000-4C4B-96F0-CBCF0F4CABDD}"/>
                </c:ext>
              </c:extLst>
            </c:dLbl>
            <c:dLbl>
              <c:idx val="1"/>
              <c:layout>
                <c:manualLayout>
                  <c:x val="5.8854069558094092E-3"/>
                  <c:y val="1.806045631093852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00-4C4B-96F0-CBCF0F4CABDD}"/>
                </c:ext>
              </c:extLst>
            </c:dLbl>
            <c:dLbl>
              <c:idx val="2"/>
              <c:layout>
                <c:manualLayout>
                  <c:x val="-3.9236046372063691E-3"/>
                  <c:y val="2.25759259094667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000-4C4B-96F0-CBCF0F4CABDD}"/>
                </c:ext>
              </c:extLst>
            </c:dLbl>
            <c:dLbl>
              <c:idx val="3"/>
              <c:layout>
                <c:manualLayout>
                  <c:x val="-9.8090115930159587E-3"/>
                  <c:y val="1.35453422332038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000-4C4B-96F0-CBCF0F4CABD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'５、親への相談支援'!$B$77:$E$77</c:f>
              <c:strCache>
                <c:ptCount val="4"/>
                <c:pt idx="0">
                  <c:v>いつもそうだ        </c:v>
                </c:pt>
                <c:pt idx="1">
                  <c:v>ときどきそうだ      </c:v>
                </c:pt>
                <c:pt idx="2">
                  <c:v>そんなことはない    </c:v>
                </c:pt>
                <c:pt idx="3">
                  <c:v>  無回答            </c:v>
                </c:pt>
              </c:strCache>
            </c:strRef>
          </c:cat>
          <c:val>
            <c:numRef>
              <c:f>'５、親への相談支援'!$B$78:$E$78</c:f>
              <c:numCache>
                <c:formatCode>0.0</c:formatCode>
                <c:ptCount val="4"/>
                <c:pt idx="0">
                  <c:v>9.5</c:v>
                </c:pt>
                <c:pt idx="1">
                  <c:v>48.2</c:v>
                </c:pt>
                <c:pt idx="2">
                  <c:v>40.6</c:v>
                </c:pt>
                <c:pt idx="3">
                  <c:v>1.7</c:v>
                </c:pt>
              </c:numCache>
            </c:numRef>
          </c:val>
          <c:extLst>
            <c:ext xmlns:c16="http://schemas.microsoft.com/office/drawing/2014/chart" uri="{C3380CC4-5D6E-409C-BE32-E72D297353CC}">
              <c16:uniqueId val="{00000000-2147-454D-A0E3-7C87F819BF91}"/>
            </c:ext>
          </c:extLst>
        </c:ser>
        <c:ser>
          <c:idx val="1"/>
          <c:order val="1"/>
          <c:tx>
            <c:strRef>
              <c:f>'５、親への相談支援'!$A$79</c:f>
              <c:strCache>
                <c:ptCount val="1"/>
                <c:pt idx="0">
                  <c:v>困窮度Ⅲ</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'５、親への相談支援'!$B$77:$E$77</c:f>
              <c:strCache>
                <c:ptCount val="4"/>
                <c:pt idx="0">
                  <c:v>いつもそうだ        </c:v>
                </c:pt>
                <c:pt idx="1">
                  <c:v>ときどきそうだ      </c:v>
                </c:pt>
                <c:pt idx="2">
                  <c:v>そんなことはない    </c:v>
                </c:pt>
                <c:pt idx="3">
                  <c:v>  無回答            </c:v>
                </c:pt>
              </c:strCache>
            </c:strRef>
          </c:cat>
          <c:val>
            <c:numRef>
              <c:f>'５、親への相談支援'!$B$79:$E$79</c:f>
              <c:numCache>
                <c:formatCode>0.0</c:formatCode>
                <c:ptCount val="4"/>
                <c:pt idx="0">
                  <c:v>11</c:v>
                </c:pt>
                <c:pt idx="1">
                  <c:v>47.4</c:v>
                </c:pt>
                <c:pt idx="2">
                  <c:v>39.799999999999997</c:v>
                </c:pt>
                <c:pt idx="3">
                  <c:v>1.7</c:v>
                </c:pt>
              </c:numCache>
            </c:numRef>
          </c:val>
          <c:extLst>
            <c:ext xmlns:c16="http://schemas.microsoft.com/office/drawing/2014/chart" uri="{C3380CC4-5D6E-409C-BE32-E72D297353CC}">
              <c16:uniqueId val="{00000001-2147-454D-A0E3-7C87F819BF91}"/>
            </c:ext>
          </c:extLst>
        </c:ser>
        <c:ser>
          <c:idx val="2"/>
          <c:order val="2"/>
          <c:tx>
            <c:strRef>
              <c:f>'５、親への相談支援'!$A$80</c:f>
              <c:strCache>
                <c:ptCount val="1"/>
                <c:pt idx="0">
                  <c:v>困窮度Ⅱ</c:v>
                </c:pt>
              </c:strCache>
            </c:strRef>
          </c:tx>
          <c:spPr>
            <a:solidFill>
              <a:schemeClr val="accent3"/>
            </a:solidFill>
            <a:ln>
              <a:noFill/>
            </a:ln>
            <a:effectLst/>
          </c:spPr>
          <c:invertIfNegative val="0"/>
          <c:dLbls>
            <c:dLbl>
              <c:idx val="0"/>
              <c:layout>
                <c:manualLayout>
                  <c:x val="-7.847209274412772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000-4C4B-96F0-CBCF0F4CABDD}"/>
                </c:ext>
              </c:extLst>
            </c:dLbl>
            <c:dLbl>
              <c:idx val="1"/>
              <c:layout>
                <c:manualLayout>
                  <c:x val="1.961802318603040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000-4C4B-96F0-CBCF0F4CABDD}"/>
                </c:ext>
              </c:extLst>
            </c:dLbl>
            <c:dLbl>
              <c:idx val="2"/>
              <c:layout>
                <c:manualLayout>
                  <c:x val="0"/>
                  <c:y val="-1.80604563109384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000-4C4B-96F0-CBCF0F4CABD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'５、親への相談支援'!$B$77:$E$77</c:f>
              <c:strCache>
                <c:ptCount val="4"/>
                <c:pt idx="0">
                  <c:v>いつもそうだ        </c:v>
                </c:pt>
                <c:pt idx="1">
                  <c:v>ときどきそうだ      </c:v>
                </c:pt>
                <c:pt idx="2">
                  <c:v>そんなことはない    </c:v>
                </c:pt>
                <c:pt idx="3">
                  <c:v>  無回答            </c:v>
                </c:pt>
              </c:strCache>
            </c:strRef>
          </c:cat>
          <c:val>
            <c:numRef>
              <c:f>'５、親への相談支援'!$B$80:$E$80</c:f>
              <c:numCache>
                <c:formatCode>0.0</c:formatCode>
                <c:ptCount val="4"/>
                <c:pt idx="0">
                  <c:v>9.5</c:v>
                </c:pt>
                <c:pt idx="1">
                  <c:v>48.7</c:v>
                </c:pt>
                <c:pt idx="2">
                  <c:v>39.799999999999997</c:v>
                </c:pt>
                <c:pt idx="3">
                  <c:v>1.9</c:v>
                </c:pt>
              </c:numCache>
            </c:numRef>
          </c:val>
          <c:extLst>
            <c:ext xmlns:c16="http://schemas.microsoft.com/office/drawing/2014/chart" uri="{C3380CC4-5D6E-409C-BE32-E72D297353CC}">
              <c16:uniqueId val="{00000002-2147-454D-A0E3-7C87F819BF91}"/>
            </c:ext>
          </c:extLst>
        </c:ser>
        <c:ser>
          <c:idx val="3"/>
          <c:order val="3"/>
          <c:tx>
            <c:strRef>
              <c:f>'５、親への相談支援'!$A$81</c:f>
              <c:strCache>
                <c:ptCount val="1"/>
                <c:pt idx="0">
                  <c:v>困窮度Ⅰ</c:v>
                </c:pt>
              </c:strCache>
            </c:strRef>
          </c:tx>
          <c:spPr>
            <a:solidFill>
              <a:schemeClr val="accent4"/>
            </a:solidFill>
            <a:ln>
              <a:noFill/>
            </a:ln>
            <a:effectLst/>
          </c:spPr>
          <c:invertIfNegative val="0"/>
          <c:dLbls>
            <c:dLbl>
              <c:idx val="0"/>
              <c:layout>
                <c:manualLayout>
                  <c:x val="1.9618023186031845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00-4C4B-96F0-CBCF0F4CABDD}"/>
                </c:ext>
              </c:extLst>
            </c:dLbl>
            <c:dLbl>
              <c:idx val="1"/>
              <c:layout>
                <c:manualLayout>
                  <c:x val="1.373261623022229E-2"/>
                  <c:y val="-2.25755703886731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000-4C4B-96F0-CBCF0F4CABDD}"/>
                </c:ext>
              </c:extLst>
            </c:dLbl>
            <c:dLbl>
              <c:idx val="2"/>
              <c:layout>
                <c:manualLayout>
                  <c:x val="5.8854069558095532E-3"/>
                  <c:y val="-4.063602669961159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000-4C4B-96F0-CBCF0F4CABDD}"/>
                </c:ext>
              </c:extLst>
            </c:dLbl>
            <c:dLbl>
              <c:idx val="3"/>
              <c:layout>
                <c:manualLayout>
                  <c:x val="1.9618023186031845E-3"/>
                  <c:y val="-1.35453422332038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000-4C4B-96F0-CBCF0F4CABD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'５、親への相談支援'!$B$77:$E$77</c:f>
              <c:strCache>
                <c:ptCount val="4"/>
                <c:pt idx="0">
                  <c:v>いつもそうだ        </c:v>
                </c:pt>
                <c:pt idx="1">
                  <c:v>ときどきそうだ      </c:v>
                </c:pt>
                <c:pt idx="2">
                  <c:v>そんなことはない    </c:v>
                </c:pt>
                <c:pt idx="3">
                  <c:v>  無回答            </c:v>
                </c:pt>
              </c:strCache>
            </c:strRef>
          </c:cat>
          <c:val>
            <c:numRef>
              <c:f>'５、親への相談支援'!$B$81:$E$81</c:f>
              <c:numCache>
                <c:formatCode>0.0</c:formatCode>
                <c:ptCount val="4"/>
                <c:pt idx="0">
                  <c:v>11.5</c:v>
                </c:pt>
                <c:pt idx="1">
                  <c:v>47.6</c:v>
                </c:pt>
                <c:pt idx="2">
                  <c:v>39.1</c:v>
                </c:pt>
                <c:pt idx="3">
                  <c:v>1.8</c:v>
                </c:pt>
              </c:numCache>
            </c:numRef>
          </c:val>
          <c:extLst>
            <c:ext xmlns:c16="http://schemas.microsoft.com/office/drawing/2014/chart" uri="{C3380CC4-5D6E-409C-BE32-E72D297353CC}">
              <c16:uniqueId val="{00000003-2147-454D-A0E3-7C87F819BF91}"/>
            </c:ext>
          </c:extLst>
        </c:ser>
        <c:dLbls>
          <c:dLblPos val="outEnd"/>
          <c:showLegendKey val="0"/>
          <c:showVal val="1"/>
          <c:showCatName val="0"/>
          <c:showSerName val="0"/>
          <c:showPercent val="0"/>
          <c:showBubbleSize val="0"/>
        </c:dLbls>
        <c:gapWidth val="182"/>
        <c:axId val="1376566064"/>
        <c:axId val="1376565232"/>
      </c:barChart>
      <c:catAx>
        <c:axId val="13765660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76565232"/>
        <c:crosses val="autoZero"/>
        <c:auto val="1"/>
        <c:lblAlgn val="ctr"/>
        <c:lblOffset val="100"/>
        <c:noMultiLvlLbl val="0"/>
      </c:catAx>
      <c:valAx>
        <c:axId val="1376565232"/>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376566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'５、親への相談支援'!$A$66</c:f>
              <c:strCache>
                <c:ptCount val="1"/>
                <c:pt idx="0">
                  <c:v>中央値以上</c:v>
                </c:pt>
              </c:strCache>
            </c:strRef>
          </c:tx>
          <c:spPr>
            <a:solidFill>
              <a:schemeClr val="accent1"/>
            </a:solidFill>
            <a:ln>
              <a:noFill/>
            </a:ln>
            <a:effectLst/>
          </c:spPr>
          <c:invertIfNegative val="0"/>
          <c:dLbls>
            <c:dLbl>
              <c:idx val="0"/>
              <c:layout>
                <c:manualLayout>
                  <c:x val="0"/>
                  <c:y val="2.873363841770414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626-4940-B7E8-8EAA30FA5B3A}"/>
                </c:ext>
              </c:extLst>
            </c:dLbl>
            <c:dLbl>
              <c:idx val="1"/>
              <c:layout>
                <c:manualLayout>
                  <c:x val="-5.8221048972155413E-3"/>
                  <c:y val="1.91557589451361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26-4940-B7E8-8EAA30FA5B3A}"/>
                </c:ext>
              </c:extLst>
            </c:dLbl>
            <c:dLbl>
              <c:idx val="2"/>
              <c:layout>
                <c:manualLayout>
                  <c:x val="-7.1158237828819304E-17"/>
                  <c:y val="2.39446986814201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626-4940-B7E8-8EAA30FA5B3A}"/>
                </c:ext>
              </c:extLst>
            </c:dLbl>
            <c:dLbl>
              <c:idx val="3"/>
              <c:layout>
                <c:manualLayout>
                  <c:x val="-3.8814032648103016E-3"/>
                  <c:y val="2.39450757632892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626-4940-B7E8-8EAA30FA5B3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'５、親への相談支援'!$B$65:$E$65</c:f>
              <c:strCache>
                <c:ptCount val="4"/>
                <c:pt idx="0">
                  <c:v>いつもそうだ        </c:v>
                </c:pt>
                <c:pt idx="1">
                  <c:v>ときどきそうだ      </c:v>
                </c:pt>
                <c:pt idx="2">
                  <c:v>そんなことはない    </c:v>
                </c:pt>
                <c:pt idx="3">
                  <c:v>  無回答            </c:v>
                </c:pt>
              </c:strCache>
            </c:strRef>
          </c:cat>
          <c:val>
            <c:numRef>
              <c:f>'５、親への相談支援'!$B$66:$E$66</c:f>
              <c:numCache>
                <c:formatCode>0.0</c:formatCode>
                <c:ptCount val="4"/>
                <c:pt idx="0">
                  <c:v>15.2</c:v>
                </c:pt>
                <c:pt idx="1">
                  <c:v>48.5</c:v>
                </c:pt>
                <c:pt idx="2">
                  <c:v>34.4</c:v>
                </c:pt>
                <c:pt idx="3">
                  <c:v>1.9</c:v>
                </c:pt>
              </c:numCache>
            </c:numRef>
          </c:val>
          <c:extLst>
            <c:ext xmlns:c16="http://schemas.microsoft.com/office/drawing/2014/chart" uri="{C3380CC4-5D6E-409C-BE32-E72D297353CC}">
              <c16:uniqueId val="{00000000-9EA1-48ED-BA4E-28212088FAD8}"/>
            </c:ext>
          </c:extLst>
        </c:ser>
        <c:ser>
          <c:idx val="1"/>
          <c:order val="1"/>
          <c:tx>
            <c:strRef>
              <c:f>'５、親への相談支援'!$A$67</c:f>
              <c:strCache>
                <c:ptCount val="1"/>
                <c:pt idx="0">
                  <c:v>困窮度Ⅲ</c:v>
                </c:pt>
              </c:strCache>
            </c:strRef>
          </c:tx>
          <c:spPr>
            <a:solidFill>
              <a:schemeClr val="accent2"/>
            </a:solidFill>
            <a:ln>
              <a:noFill/>
            </a:ln>
            <a:effectLst/>
          </c:spPr>
          <c:invertIfNegative val="0"/>
          <c:dLbls>
            <c:dLbl>
              <c:idx val="0"/>
              <c:layout>
                <c:manualLayout>
                  <c:x val="-7.762806529620532E-3"/>
                  <c:y val="4.78893973628404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626-4940-B7E8-8EAA30FA5B3A}"/>
                </c:ext>
              </c:extLst>
            </c:dLbl>
            <c:dLbl>
              <c:idx val="2"/>
              <c:layout>
                <c:manualLayout>
                  <c:x val="1.9407016324050617E-3"/>
                  <c:y val="9.577879472568048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626-4940-B7E8-8EAA30FA5B3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'５、親への相談支援'!$B$65:$E$65</c:f>
              <c:strCache>
                <c:ptCount val="4"/>
                <c:pt idx="0">
                  <c:v>いつもそうだ        </c:v>
                </c:pt>
                <c:pt idx="1">
                  <c:v>ときどきそうだ      </c:v>
                </c:pt>
                <c:pt idx="2">
                  <c:v>そんなことはない    </c:v>
                </c:pt>
                <c:pt idx="3">
                  <c:v>  無回答            </c:v>
                </c:pt>
              </c:strCache>
            </c:strRef>
          </c:cat>
          <c:val>
            <c:numRef>
              <c:f>'５、親への相談支援'!$B$67:$E$67</c:f>
              <c:numCache>
                <c:formatCode>0.0</c:formatCode>
                <c:ptCount val="4"/>
                <c:pt idx="0">
                  <c:v>16.7</c:v>
                </c:pt>
                <c:pt idx="1">
                  <c:v>48.1</c:v>
                </c:pt>
                <c:pt idx="2">
                  <c:v>33.4</c:v>
                </c:pt>
                <c:pt idx="3">
                  <c:v>1.8</c:v>
                </c:pt>
              </c:numCache>
            </c:numRef>
          </c:val>
          <c:extLst>
            <c:ext xmlns:c16="http://schemas.microsoft.com/office/drawing/2014/chart" uri="{C3380CC4-5D6E-409C-BE32-E72D297353CC}">
              <c16:uniqueId val="{00000001-9EA1-48ED-BA4E-28212088FAD8}"/>
            </c:ext>
          </c:extLst>
        </c:ser>
        <c:ser>
          <c:idx val="2"/>
          <c:order val="2"/>
          <c:tx>
            <c:strRef>
              <c:f>'５、親への相談支援'!$A$68</c:f>
              <c:strCache>
                <c:ptCount val="1"/>
                <c:pt idx="0">
                  <c:v>困窮度Ⅱ</c:v>
                </c:pt>
              </c:strCache>
            </c:strRef>
          </c:tx>
          <c:spPr>
            <a:solidFill>
              <a:schemeClr val="accent3"/>
            </a:solidFill>
            <a:ln>
              <a:noFill/>
            </a:ln>
            <a:effectLst/>
          </c:spPr>
          <c:invertIfNegative val="0"/>
          <c:dLbls>
            <c:dLbl>
              <c:idx val="1"/>
              <c:layout>
                <c:manualLayout>
                  <c:x val="-3.881403264810266E-3"/>
                  <c:y val="-4.78893973628402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626-4940-B7E8-8EAA30FA5B3A}"/>
                </c:ext>
              </c:extLst>
            </c:dLbl>
            <c:dLbl>
              <c:idx val="2"/>
              <c:layout>
                <c:manualLayout>
                  <c:x val="1.9407016324050617E-3"/>
                  <c:y val="-4.788562654414937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626-4940-B7E8-8EAA30FA5B3A}"/>
                </c:ext>
              </c:extLst>
            </c:dLbl>
            <c:dLbl>
              <c:idx val="3"/>
              <c:layout>
                <c:manualLayout>
                  <c:x val="5.822104897215399E-3"/>
                  <c:y val="-3.35222010721190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626-4940-B7E8-8EAA30FA5B3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'５、親への相談支援'!$B$65:$E$65</c:f>
              <c:strCache>
                <c:ptCount val="4"/>
                <c:pt idx="0">
                  <c:v>いつもそうだ        </c:v>
                </c:pt>
                <c:pt idx="1">
                  <c:v>ときどきそうだ      </c:v>
                </c:pt>
                <c:pt idx="2">
                  <c:v>そんなことはない    </c:v>
                </c:pt>
                <c:pt idx="3">
                  <c:v>  無回答            </c:v>
                </c:pt>
              </c:strCache>
            </c:strRef>
          </c:cat>
          <c:val>
            <c:numRef>
              <c:f>'５、親への相談支援'!$B$68:$E$68</c:f>
              <c:numCache>
                <c:formatCode>0.0</c:formatCode>
                <c:ptCount val="4"/>
                <c:pt idx="0">
                  <c:v>18</c:v>
                </c:pt>
                <c:pt idx="1">
                  <c:v>48.1</c:v>
                </c:pt>
                <c:pt idx="2">
                  <c:v>31.7</c:v>
                </c:pt>
                <c:pt idx="3">
                  <c:v>2.2000000000000002</c:v>
                </c:pt>
              </c:numCache>
            </c:numRef>
          </c:val>
          <c:extLst>
            <c:ext xmlns:c16="http://schemas.microsoft.com/office/drawing/2014/chart" uri="{C3380CC4-5D6E-409C-BE32-E72D297353CC}">
              <c16:uniqueId val="{00000002-9EA1-48ED-BA4E-28212088FAD8}"/>
            </c:ext>
          </c:extLst>
        </c:ser>
        <c:ser>
          <c:idx val="3"/>
          <c:order val="3"/>
          <c:tx>
            <c:strRef>
              <c:f>'５、親への相談支援'!$A$69</c:f>
              <c:strCache>
                <c:ptCount val="1"/>
                <c:pt idx="0">
                  <c:v>困窮度Ⅰ</c:v>
                </c:pt>
              </c:strCache>
            </c:strRef>
          </c:tx>
          <c:spPr>
            <a:solidFill>
              <a:schemeClr val="accent4"/>
            </a:solidFill>
            <a:ln>
              <a:noFill/>
            </a:ln>
            <a:effectLst/>
          </c:spPr>
          <c:invertIfNegative val="0"/>
          <c:dLbls>
            <c:dLbl>
              <c:idx val="0"/>
              <c:layout>
                <c:manualLayout>
                  <c:x val="-5.8221048972154701E-3"/>
                  <c:y val="-4.30997034628182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626-4940-B7E8-8EAA30FA5B3A}"/>
                </c:ext>
              </c:extLst>
            </c:dLbl>
            <c:dLbl>
              <c:idx val="1"/>
              <c:layout>
                <c:manualLayout>
                  <c:x val="7.7628065296203898E-3"/>
                  <c:y val="-3.831151789027219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626-4940-B7E8-8EAA30FA5B3A}"/>
                </c:ext>
              </c:extLst>
            </c:dLbl>
            <c:dLbl>
              <c:idx val="2"/>
              <c:layout>
                <c:manualLayout>
                  <c:x val="7.1158237828819304E-17"/>
                  <c:y val="-3.35225781539881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626-4940-B7E8-8EAA30FA5B3A}"/>
                </c:ext>
              </c:extLst>
            </c:dLbl>
            <c:dLbl>
              <c:idx val="3"/>
              <c:layout>
                <c:manualLayout>
                  <c:x val="-3.8814032648103016E-3"/>
                  <c:y val="-4.31004576265562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626-4940-B7E8-8EAA30FA5B3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'５、親への相談支援'!$B$65:$E$65</c:f>
              <c:strCache>
                <c:ptCount val="4"/>
                <c:pt idx="0">
                  <c:v>いつもそうだ        </c:v>
                </c:pt>
                <c:pt idx="1">
                  <c:v>ときどきそうだ      </c:v>
                </c:pt>
                <c:pt idx="2">
                  <c:v>そんなことはない    </c:v>
                </c:pt>
                <c:pt idx="3">
                  <c:v>  無回答            </c:v>
                </c:pt>
              </c:strCache>
            </c:strRef>
          </c:cat>
          <c:val>
            <c:numRef>
              <c:f>'５、親への相談支援'!$B$69:$E$69</c:f>
              <c:numCache>
                <c:formatCode>0.0</c:formatCode>
                <c:ptCount val="4"/>
                <c:pt idx="0">
                  <c:v>18.600000000000001</c:v>
                </c:pt>
                <c:pt idx="1">
                  <c:v>48.5</c:v>
                </c:pt>
                <c:pt idx="2">
                  <c:v>31</c:v>
                </c:pt>
                <c:pt idx="3">
                  <c:v>1.9</c:v>
                </c:pt>
              </c:numCache>
            </c:numRef>
          </c:val>
          <c:extLst>
            <c:ext xmlns:c16="http://schemas.microsoft.com/office/drawing/2014/chart" uri="{C3380CC4-5D6E-409C-BE32-E72D297353CC}">
              <c16:uniqueId val="{00000003-9EA1-48ED-BA4E-28212088FAD8}"/>
            </c:ext>
          </c:extLst>
        </c:ser>
        <c:dLbls>
          <c:dLblPos val="outEnd"/>
          <c:showLegendKey val="0"/>
          <c:showVal val="1"/>
          <c:showCatName val="0"/>
          <c:showSerName val="0"/>
          <c:showPercent val="0"/>
          <c:showBubbleSize val="0"/>
        </c:dLbls>
        <c:gapWidth val="182"/>
        <c:axId val="1508350176"/>
        <c:axId val="1508365152"/>
      </c:barChart>
      <c:catAx>
        <c:axId val="15083501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08365152"/>
        <c:crosses val="autoZero"/>
        <c:auto val="1"/>
        <c:lblAlgn val="ctr"/>
        <c:lblOffset val="100"/>
        <c:noMultiLvlLbl val="0"/>
      </c:catAx>
      <c:valAx>
        <c:axId val="1508365152"/>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508350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48953376576159"/>
          <c:y val="3.6033111746088975E-2"/>
          <c:w val="0.60458907240860671"/>
          <c:h val="0.91134977342476986"/>
        </c:manualLayout>
      </c:layout>
      <c:barChart>
        <c:barDir val="bar"/>
        <c:grouping val="clustered"/>
        <c:varyColors val="0"/>
        <c:ser>
          <c:idx val="0"/>
          <c:order val="0"/>
          <c:tx>
            <c:strRef>
              <c:f>'５、H28親への相談支援'!$A$39</c:f>
              <c:strCache>
                <c:ptCount val="1"/>
                <c:pt idx="0">
                  <c:v>中央値以上</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'５、H28親への相談支援'!$B$38:$Q$38</c:f>
              <c:strCache>
                <c:ptCount val="16"/>
                <c:pt idx="0">
                  <c:v>ねむれない          </c:v>
                </c:pt>
                <c:pt idx="1">
                  <c:v>よく頭がいたくなる  </c:v>
                </c:pt>
                <c:pt idx="2">
                  <c:v>歯がいたい          </c:v>
                </c:pt>
                <c:pt idx="3">
                  <c:v>不安な気持ちになる</c:v>
                </c:pt>
                <c:pt idx="4">
                  <c:v>ものを見づらい</c:v>
                </c:pt>
                <c:pt idx="5">
                  <c:v>聞こえにくい</c:v>
                </c:pt>
                <c:pt idx="6">
                  <c:v>よくおなかがいたくなる                  </c:v>
                </c:pt>
                <c:pt idx="7">
                  <c:v>よくかぜをひく      </c:v>
                </c:pt>
                <c:pt idx="8">
                  <c:v>よくかゆくなる      </c:v>
                </c:pt>
                <c:pt idx="9">
                  <c:v>まわりが気になる</c:v>
                </c:pt>
                <c:pt idx="10">
                  <c:v>やる気が起きない</c:v>
                </c:pt>
                <c:pt idx="11">
                  <c:v>イライラする</c:v>
                </c:pt>
                <c:pt idx="12">
                  <c:v>とくに気になるところはない              </c:v>
                </c:pt>
                <c:pt idx="13">
                  <c:v>その他              </c:v>
                </c:pt>
                <c:pt idx="14">
                  <c:v>わからない          </c:v>
                </c:pt>
                <c:pt idx="15">
                  <c:v>無回答            </c:v>
                </c:pt>
              </c:strCache>
            </c:strRef>
          </c:cat>
          <c:val>
            <c:numRef>
              <c:f>'５、H28親への相談支援'!$B$39:$Q$39</c:f>
              <c:numCache>
                <c:formatCode>0.0</c:formatCode>
                <c:ptCount val="16"/>
                <c:pt idx="0">
                  <c:v>11</c:v>
                </c:pt>
                <c:pt idx="1">
                  <c:v>14.6</c:v>
                </c:pt>
                <c:pt idx="2">
                  <c:v>2.5</c:v>
                </c:pt>
                <c:pt idx="3">
                  <c:v>18.100000000000001</c:v>
                </c:pt>
                <c:pt idx="4">
                  <c:v>9.1</c:v>
                </c:pt>
                <c:pt idx="5">
                  <c:v>5.0999999999999996</c:v>
                </c:pt>
                <c:pt idx="6">
                  <c:v>18.899999999999999</c:v>
                </c:pt>
                <c:pt idx="7">
                  <c:v>3.7</c:v>
                </c:pt>
                <c:pt idx="8">
                  <c:v>20.3</c:v>
                </c:pt>
                <c:pt idx="9">
                  <c:v>17.8</c:v>
                </c:pt>
                <c:pt idx="10">
                  <c:v>23.2</c:v>
                </c:pt>
                <c:pt idx="11">
                  <c:v>23.7</c:v>
                </c:pt>
                <c:pt idx="12">
                  <c:v>26.8</c:v>
                </c:pt>
                <c:pt idx="13">
                  <c:v>6.3</c:v>
                </c:pt>
                <c:pt idx="14">
                  <c:v>6.4</c:v>
                </c:pt>
                <c:pt idx="15">
                  <c:v>3</c:v>
                </c:pt>
              </c:numCache>
            </c:numRef>
          </c:val>
          <c:extLst>
            <c:ext xmlns:c16="http://schemas.microsoft.com/office/drawing/2014/chart" uri="{C3380CC4-5D6E-409C-BE32-E72D297353CC}">
              <c16:uniqueId val="{00000000-F5AD-44F1-8DEE-BDB1E7684CB1}"/>
            </c:ext>
          </c:extLst>
        </c:ser>
        <c:ser>
          <c:idx val="1"/>
          <c:order val="1"/>
          <c:tx>
            <c:strRef>
              <c:f>'５、H28親への相談支援'!$A$40</c:f>
              <c:strCache>
                <c:ptCount val="1"/>
                <c:pt idx="0">
                  <c:v>困窮度Ⅲ</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'５、H28親への相談支援'!$B$38:$Q$38</c:f>
              <c:strCache>
                <c:ptCount val="16"/>
                <c:pt idx="0">
                  <c:v>ねむれない          </c:v>
                </c:pt>
                <c:pt idx="1">
                  <c:v>よく頭がいたくなる  </c:v>
                </c:pt>
                <c:pt idx="2">
                  <c:v>歯がいたい          </c:v>
                </c:pt>
                <c:pt idx="3">
                  <c:v>不安な気持ちになる</c:v>
                </c:pt>
                <c:pt idx="4">
                  <c:v>ものを見づらい</c:v>
                </c:pt>
                <c:pt idx="5">
                  <c:v>聞こえにくい</c:v>
                </c:pt>
                <c:pt idx="6">
                  <c:v>よくおなかがいたくなる                  </c:v>
                </c:pt>
                <c:pt idx="7">
                  <c:v>よくかぜをひく      </c:v>
                </c:pt>
                <c:pt idx="8">
                  <c:v>よくかゆくなる      </c:v>
                </c:pt>
                <c:pt idx="9">
                  <c:v>まわりが気になる</c:v>
                </c:pt>
                <c:pt idx="10">
                  <c:v>やる気が起きない</c:v>
                </c:pt>
                <c:pt idx="11">
                  <c:v>イライラする</c:v>
                </c:pt>
                <c:pt idx="12">
                  <c:v>とくに気になるところはない              </c:v>
                </c:pt>
                <c:pt idx="13">
                  <c:v>その他              </c:v>
                </c:pt>
                <c:pt idx="14">
                  <c:v>わからない          </c:v>
                </c:pt>
                <c:pt idx="15">
                  <c:v>無回答            </c:v>
                </c:pt>
              </c:strCache>
            </c:strRef>
          </c:cat>
          <c:val>
            <c:numRef>
              <c:f>'５、H28親への相談支援'!$B$40:$Q$40</c:f>
              <c:numCache>
                <c:formatCode>0.0</c:formatCode>
                <c:ptCount val="16"/>
                <c:pt idx="0">
                  <c:v>12.3</c:v>
                </c:pt>
                <c:pt idx="1">
                  <c:v>16</c:v>
                </c:pt>
                <c:pt idx="2">
                  <c:v>3</c:v>
                </c:pt>
                <c:pt idx="3">
                  <c:v>19.899999999999999</c:v>
                </c:pt>
                <c:pt idx="4">
                  <c:v>9.8000000000000007</c:v>
                </c:pt>
                <c:pt idx="5">
                  <c:v>5.9</c:v>
                </c:pt>
                <c:pt idx="6">
                  <c:v>19.7</c:v>
                </c:pt>
                <c:pt idx="7">
                  <c:v>4.3</c:v>
                </c:pt>
                <c:pt idx="8">
                  <c:v>20.5</c:v>
                </c:pt>
                <c:pt idx="9">
                  <c:v>19.2</c:v>
                </c:pt>
                <c:pt idx="10">
                  <c:v>25</c:v>
                </c:pt>
                <c:pt idx="11">
                  <c:v>25.5</c:v>
                </c:pt>
                <c:pt idx="12">
                  <c:v>24.2</c:v>
                </c:pt>
                <c:pt idx="13">
                  <c:v>7</c:v>
                </c:pt>
                <c:pt idx="14">
                  <c:v>7.2</c:v>
                </c:pt>
                <c:pt idx="15">
                  <c:v>3.2</c:v>
                </c:pt>
              </c:numCache>
            </c:numRef>
          </c:val>
          <c:extLst>
            <c:ext xmlns:c16="http://schemas.microsoft.com/office/drawing/2014/chart" uri="{C3380CC4-5D6E-409C-BE32-E72D297353CC}">
              <c16:uniqueId val="{00000001-F5AD-44F1-8DEE-BDB1E7684CB1}"/>
            </c:ext>
          </c:extLst>
        </c:ser>
        <c:ser>
          <c:idx val="2"/>
          <c:order val="2"/>
          <c:tx>
            <c:strRef>
              <c:f>'５、H28親への相談支援'!$A$41</c:f>
              <c:strCache>
                <c:ptCount val="1"/>
                <c:pt idx="0">
                  <c:v>困窮度Ⅱ</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'５、H28親への相談支援'!$B$38:$Q$38</c:f>
              <c:strCache>
                <c:ptCount val="16"/>
                <c:pt idx="0">
                  <c:v>ねむれない          </c:v>
                </c:pt>
                <c:pt idx="1">
                  <c:v>よく頭がいたくなる  </c:v>
                </c:pt>
                <c:pt idx="2">
                  <c:v>歯がいたい          </c:v>
                </c:pt>
                <c:pt idx="3">
                  <c:v>不安な気持ちになる</c:v>
                </c:pt>
                <c:pt idx="4">
                  <c:v>ものを見づらい</c:v>
                </c:pt>
                <c:pt idx="5">
                  <c:v>聞こえにくい</c:v>
                </c:pt>
                <c:pt idx="6">
                  <c:v>よくおなかがいたくなる                  </c:v>
                </c:pt>
                <c:pt idx="7">
                  <c:v>よくかぜをひく      </c:v>
                </c:pt>
                <c:pt idx="8">
                  <c:v>よくかゆくなる      </c:v>
                </c:pt>
                <c:pt idx="9">
                  <c:v>まわりが気になる</c:v>
                </c:pt>
                <c:pt idx="10">
                  <c:v>やる気が起きない</c:v>
                </c:pt>
                <c:pt idx="11">
                  <c:v>イライラする</c:v>
                </c:pt>
                <c:pt idx="12">
                  <c:v>とくに気になるところはない              </c:v>
                </c:pt>
                <c:pt idx="13">
                  <c:v>その他              </c:v>
                </c:pt>
                <c:pt idx="14">
                  <c:v>わからない          </c:v>
                </c:pt>
                <c:pt idx="15">
                  <c:v>無回答            </c:v>
                </c:pt>
              </c:strCache>
            </c:strRef>
          </c:cat>
          <c:val>
            <c:numRef>
              <c:f>'５、H28親への相談支援'!$B$41:$Q$41</c:f>
              <c:numCache>
                <c:formatCode>0.0</c:formatCode>
                <c:ptCount val="16"/>
                <c:pt idx="0">
                  <c:v>12.6</c:v>
                </c:pt>
                <c:pt idx="1">
                  <c:v>16.8</c:v>
                </c:pt>
                <c:pt idx="2">
                  <c:v>3.5</c:v>
                </c:pt>
                <c:pt idx="3">
                  <c:v>20.100000000000001</c:v>
                </c:pt>
                <c:pt idx="4">
                  <c:v>9.8000000000000007</c:v>
                </c:pt>
                <c:pt idx="5">
                  <c:v>6.8</c:v>
                </c:pt>
                <c:pt idx="6">
                  <c:v>21.2</c:v>
                </c:pt>
                <c:pt idx="7">
                  <c:v>5.4</c:v>
                </c:pt>
                <c:pt idx="8">
                  <c:v>22.1</c:v>
                </c:pt>
                <c:pt idx="9">
                  <c:v>20.3</c:v>
                </c:pt>
                <c:pt idx="10">
                  <c:v>27</c:v>
                </c:pt>
                <c:pt idx="11">
                  <c:v>27</c:v>
                </c:pt>
                <c:pt idx="12">
                  <c:v>22.7</c:v>
                </c:pt>
                <c:pt idx="13">
                  <c:v>7</c:v>
                </c:pt>
                <c:pt idx="14">
                  <c:v>6.6</c:v>
                </c:pt>
                <c:pt idx="15">
                  <c:v>2.4</c:v>
                </c:pt>
              </c:numCache>
            </c:numRef>
          </c:val>
          <c:extLst>
            <c:ext xmlns:c16="http://schemas.microsoft.com/office/drawing/2014/chart" uri="{C3380CC4-5D6E-409C-BE32-E72D297353CC}">
              <c16:uniqueId val="{00000002-F5AD-44F1-8DEE-BDB1E7684CB1}"/>
            </c:ext>
          </c:extLst>
        </c:ser>
        <c:ser>
          <c:idx val="3"/>
          <c:order val="3"/>
          <c:tx>
            <c:strRef>
              <c:f>'５、H28親への相談支援'!$A$42</c:f>
              <c:strCache>
                <c:ptCount val="1"/>
                <c:pt idx="0">
                  <c:v>困窮度Ⅰ</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'５、H28親への相談支援'!$B$38:$Q$38</c:f>
              <c:strCache>
                <c:ptCount val="16"/>
                <c:pt idx="0">
                  <c:v>ねむれない          </c:v>
                </c:pt>
                <c:pt idx="1">
                  <c:v>よく頭がいたくなる  </c:v>
                </c:pt>
                <c:pt idx="2">
                  <c:v>歯がいたい          </c:v>
                </c:pt>
                <c:pt idx="3">
                  <c:v>不安な気持ちになる</c:v>
                </c:pt>
                <c:pt idx="4">
                  <c:v>ものを見づらい</c:v>
                </c:pt>
                <c:pt idx="5">
                  <c:v>聞こえにくい</c:v>
                </c:pt>
                <c:pt idx="6">
                  <c:v>よくおなかがいたくなる                  </c:v>
                </c:pt>
                <c:pt idx="7">
                  <c:v>よくかぜをひく      </c:v>
                </c:pt>
                <c:pt idx="8">
                  <c:v>よくかゆくなる      </c:v>
                </c:pt>
                <c:pt idx="9">
                  <c:v>まわりが気になる</c:v>
                </c:pt>
                <c:pt idx="10">
                  <c:v>やる気が起きない</c:v>
                </c:pt>
                <c:pt idx="11">
                  <c:v>イライラする</c:v>
                </c:pt>
                <c:pt idx="12">
                  <c:v>とくに気になるところはない              </c:v>
                </c:pt>
                <c:pt idx="13">
                  <c:v>その他              </c:v>
                </c:pt>
                <c:pt idx="14">
                  <c:v>わからない          </c:v>
                </c:pt>
                <c:pt idx="15">
                  <c:v>無回答            </c:v>
                </c:pt>
              </c:strCache>
            </c:strRef>
          </c:cat>
          <c:val>
            <c:numRef>
              <c:f>'５、H28親への相談支援'!$B$42:$Q$42</c:f>
              <c:numCache>
                <c:formatCode>0.0</c:formatCode>
                <c:ptCount val="16"/>
                <c:pt idx="0">
                  <c:v>12.7</c:v>
                </c:pt>
                <c:pt idx="1">
                  <c:v>16.899999999999999</c:v>
                </c:pt>
                <c:pt idx="2">
                  <c:v>3</c:v>
                </c:pt>
                <c:pt idx="3">
                  <c:v>20.3</c:v>
                </c:pt>
                <c:pt idx="4">
                  <c:v>10.5</c:v>
                </c:pt>
                <c:pt idx="5">
                  <c:v>6.4</c:v>
                </c:pt>
                <c:pt idx="6">
                  <c:v>21.2</c:v>
                </c:pt>
                <c:pt idx="7">
                  <c:v>5</c:v>
                </c:pt>
                <c:pt idx="8">
                  <c:v>20.9</c:v>
                </c:pt>
                <c:pt idx="9">
                  <c:v>20.3</c:v>
                </c:pt>
                <c:pt idx="10">
                  <c:v>27.1</c:v>
                </c:pt>
                <c:pt idx="11">
                  <c:v>27.5</c:v>
                </c:pt>
                <c:pt idx="12">
                  <c:v>21.5</c:v>
                </c:pt>
                <c:pt idx="13">
                  <c:v>6.9</c:v>
                </c:pt>
                <c:pt idx="14">
                  <c:v>7.7</c:v>
                </c:pt>
                <c:pt idx="15">
                  <c:v>3</c:v>
                </c:pt>
              </c:numCache>
            </c:numRef>
          </c:val>
          <c:extLst>
            <c:ext xmlns:c16="http://schemas.microsoft.com/office/drawing/2014/chart" uri="{C3380CC4-5D6E-409C-BE32-E72D297353CC}">
              <c16:uniqueId val="{00000003-F5AD-44F1-8DEE-BDB1E7684CB1}"/>
            </c:ext>
          </c:extLst>
        </c:ser>
        <c:dLbls>
          <c:dLblPos val="outEnd"/>
          <c:showLegendKey val="0"/>
          <c:showVal val="1"/>
          <c:showCatName val="0"/>
          <c:showSerName val="0"/>
          <c:showPercent val="0"/>
          <c:showBubbleSize val="0"/>
        </c:dLbls>
        <c:gapWidth val="182"/>
        <c:axId val="123215871"/>
        <c:axId val="292910175"/>
      </c:barChart>
      <c:catAx>
        <c:axId val="12321587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92910175"/>
        <c:crosses val="autoZero"/>
        <c:auto val="1"/>
        <c:lblAlgn val="ctr"/>
        <c:lblOffset val="100"/>
        <c:noMultiLvlLbl val="0"/>
      </c:catAx>
      <c:valAx>
        <c:axId val="292910175"/>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3215871"/>
        <c:crosses val="autoZero"/>
        <c:crossBetween val="between"/>
      </c:valAx>
      <c:spPr>
        <a:noFill/>
        <a:ln>
          <a:noFill/>
        </a:ln>
        <a:effectLst/>
      </c:spPr>
    </c:plotArea>
    <c:legend>
      <c:legendPos val="b"/>
      <c:layout>
        <c:manualLayout>
          <c:xMode val="edge"/>
          <c:yMode val="edge"/>
          <c:x val="0.25957342902511293"/>
          <c:y val="0.95048941986443025"/>
          <c:w val="0.47672646644738742"/>
          <c:h val="2.621156993378311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'５、親への相談支援'!$A$57</c:f>
              <c:strCache>
                <c:ptCount val="1"/>
                <c:pt idx="0">
                  <c:v>中央値以上</c:v>
                </c:pt>
              </c:strCache>
            </c:strRef>
          </c:tx>
          <c:spPr>
            <a:solidFill>
              <a:schemeClr val="accent1"/>
            </a:solidFill>
            <a:ln>
              <a:noFill/>
            </a:ln>
            <a:effectLst/>
          </c:spPr>
          <c:invertIfNegative val="0"/>
          <c:dLbls>
            <c:dLbl>
              <c:idx val="0"/>
              <c:layout>
                <c:manualLayout>
                  <c:x val="-1.8816741091569522E-3"/>
                  <c:y val="3.71660859465737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2AD-4C19-9655-6E890C4CA9DF}"/>
                </c:ext>
              </c:extLst>
            </c:dLbl>
            <c:dLbl>
              <c:idx val="1"/>
              <c:layout>
                <c:manualLayout>
                  <c:x val="-1.3798784062419997E-16"/>
                  <c:y val="2.322880371660863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2AD-4C19-9655-6E890C4CA9DF}"/>
                </c:ext>
              </c:extLst>
            </c:dLbl>
            <c:dLbl>
              <c:idx val="2"/>
              <c:layout>
                <c:manualLayout>
                  <c:x val="5.6450223274708564E-3"/>
                  <c:y val="1.39372822299651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2AD-4C19-9655-6E890C4CA9DF}"/>
                </c:ext>
              </c:extLst>
            </c:dLbl>
            <c:dLbl>
              <c:idx val="3"/>
              <c:layout>
                <c:manualLayout>
                  <c:x val="1.3171718764098665E-2"/>
                  <c:y val="1.85830429732868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2AD-4C19-9655-6E890C4CA9D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'５、親への相談支援'!$B$56:$E$56</c:f>
              <c:strCache>
                <c:ptCount val="4"/>
                <c:pt idx="0">
                  <c:v>いつもそうだ        </c:v>
                </c:pt>
                <c:pt idx="1">
                  <c:v>ときどきそうだ      </c:v>
                </c:pt>
                <c:pt idx="2">
                  <c:v>そんなことはない    </c:v>
                </c:pt>
                <c:pt idx="3">
                  <c:v>  無回答            </c:v>
                </c:pt>
              </c:strCache>
            </c:strRef>
          </c:cat>
          <c:val>
            <c:numRef>
              <c:f>'５、親への相談支援'!$B$57:$E$57</c:f>
              <c:numCache>
                <c:formatCode>0.0</c:formatCode>
                <c:ptCount val="4"/>
                <c:pt idx="0">
                  <c:v>9.3000000000000007</c:v>
                </c:pt>
                <c:pt idx="1">
                  <c:v>40.700000000000003</c:v>
                </c:pt>
                <c:pt idx="2">
                  <c:v>48.2</c:v>
                </c:pt>
                <c:pt idx="3">
                  <c:v>1.8</c:v>
                </c:pt>
              </c:numCache>
            </c:numRef>
          </c:val>
          <c:extLst>
            <c:ext xmlns:c16="http://schemas.microsoft.com/office/drawing/2014/chart" uri="{C3380CC4-5D6E-409C-BE32-E72D297353CC}">
              <c16:uniqueId val="{00000000-F2D8-412A-908D-D5760AC8D10E}"/>
            </c:ext>
          </c:extLst>
        </c:ser>
        <c:ser>
          <c:idx val="1"/>
          <c:order val="1"/>
          <c:tx>
            <c:strRef>
              <c:f>'５、親への相談支援'!$A$58</c:f>
              <c:strCache>
                <c:ptCount val="1"/>
                <c:pt idx="0">
                  <c:v>困窮度Ⅲ</c:v>
                </c:pt>
              </c:strCache>
            </c:strRef>
          </c:tx>
          <c:spPr>
            <a:solidFill>
              <a:schemeClr val="accent2"/>
            </a:solidFill>
            <a:ln>
              <a:noFill/>
            </a:ln>
            <a:effectLst/>
          </c:spPr>
          <c:invertIfNegative val="0"/>
          <c:dLbls>
            <c:dLbl>
              <c:idx val="0"/>
              <c:tx>
                <c:rich>
                  <a:bodyPr/>
                  <a:lstStyle/>
                  <a:p>
                    <a:r>
                      <a:rPr lang="en-US" altLang="ja-JP"/>
                      <a:t>9.8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D19-40C2-89A6-97C78BE69F7F}"/>
                </c:ext>
              </c:extLst>
            </c:dLbl>
            <c:dLbl>
              <c:idx val="3"/>
              <c:layout>
                <c:manualLayout>
                  <c:x val="-5.6450223274708911E-3"/>
                  <c:y val="4.64576074332188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2AD-4C19-9655-6E890C4CA9D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'５、親への相談支援'!$B$56:$E$56</c:f>
              <c:strCache>
                <c:ptCount val="4"/>
                <c:pt idx="0">
                  <c:v>いつもそうだ        </c:v>
                </c:pt>
                <c:pt idx="1">
                  <c:v>ときどきそうだ      </c:v>
                </c:pt>
                <c:pt idx="2">
                  <c:v>そんなことはない    </c:v>
                </c:pt>
                <c:pt idx="3">
                  <c:v>  無回答            </c:v>
                </c:pt>
              </c:strCache>
            </c:strRef>
          </c:cat>
          <c:val>
            <c:numRef>
              <c:f>'５、親への相談支援'!$B$58:$E$58</c:f>
              <c:numCache>
                <c:formatCode>0.0</c:formatCode>
                <c:ptCount val="4"/>
                <c:pt idx="0">
                  <c:v>9.6</c:v>
                </c:pt>
                <c:pt idx="1">
                  <c:v>40.9</c:v>
                </c:pt>
                <c:pt idx="2">
                  <c:v>47.5</c:v>
                </c:pt>
                <c:pt idx="3">
                  <c:v>1.8</c:v>
                </c:pt>
              </c:numCache>
            </c:numRef>
          </c:val>
          <c:extLst>
            <c:ext xmlns:c16="http://schemas.microsoft.com/office/drawing/2014/chart" uri="{C3380CC4-5D6E-409C-BE32-E72D297353CC}">
              <c16:uniqueId val="{00000001-F2D8-412A-908D-D5760AC8D10E}"/>
            </c:ext>
          </c:extLst>
        </c:ser>
        <c:ser>
          <c:idx val="2"/>
          <c:order val="2"/>
          <c:tx>
            <c:strRef>
              <c:f>'５、親への相談支援'!$A$59</c:f>
              <c:strCache>
                <c:ptCount val="1"/>
                <c:pt idx="0">
                  <c:v>困窮度Ⅱ</c:v>
                </c:pt>
              </c:strCache>
            </c:strRef>
          </c:tx>
          <c:spPr>
            <a:solidFill>
              <a:schemeClr val="accent3"/>
            </a:solidFill>
            <a:ln>
              <a:noFill/>
            </a:ln>
            <a:effectLst/>
          </c:spPr>
          <c:invertIfNegative val="0"/>
          <c:dLbls>
            <c:dLbl>
              <c:idx val="0"/>
              <c:layout>
                <c:manualLayout>
                  <c:x val="1.1290044654941713E-2"/>
                  <c:y val="4.258564819407384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2AD-4C19-9655-6E890C4CA9DF}"/>
                </c:ext>
              </c:extLst>
            </c:dLbl>
            <c:dLbl>
              <c:idx val="1"/>
              <c:layout>
                <c:manualLayout>
                  <c:x val="0"/>
                  <c:y val="-9.291521486643437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2AD-4C19-9655-6E890C4CA9DF}"/>
                </c:ext>
              </c:extLst>
            </c:dLbl>
            <c:dLbl>
              <c:idx val="2"/>
              <c:layout>
                <c:manualLayout>
                  <c:x val="-5.645022327470856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2AD-4C19-9655-6E890C4CA9DF}"/>
                </c:ext>
              </c:extLst>
            </c:dLbl>
            <c:dLbl>
              <c:idx val="3"/>
              <c:layout>
                <c:manualLayout>
                  <c:x val="1.1290044654941713E-2"/>
                  <c:y val="-1.393728222996507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2AD-4C19-9655-6E890C4CA9D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'５、親への相談支援'!$B$56:$E$56</c:f>
              <c:strCache>
                <c:ptCount val="4"/>
                <c:pt idx="0">
                  <c:v>いつもそうだ        </c:v>
                </c:pt>
                <c:pt idx="1">
                  <c:v>ときどきそうだ      </c:v>
                </c:pt>
                <c:pt idx="2">
                  <c:v>そんなことはない    </c:v>
                </c:pt>
                <c:pt idx="3">
                  <c:v>  無回答            </c:v>
                </c:pt>
              </c:strCache>
            </c:strRef>
          </c:cat>
          <c:val>
            <c:numRef>
              <c:f>'５、親への相談支援'!$B$59:$E$59</c:f>
              <c:numCache>
                <c:formatCode>0.0</c:formatCode>
                <c:ptCount val="4"/>
                <c:pt idx="0">
                  <c:v>10.6</c:v>
                </c:pt>
                <c:pt idx="1">
                  <c:v>42</c:v>
                </c:pt>
                <c:pt idx="2">
                  <c:v>45.6</c:v>
                </c:pt>
                <c:pt idx="3">
                  <c:v>1.9</c:v>
                </c:pt>
              </c:numCache>
            </c:numRef>
          </c:val>
          <c:extLst>
            <c:ext xmlns:c16="http://schemas.microsoft.com/office/drawing/2014/chart" uri="{C3380CC4-5D6E-409C-BE32-E72D297353CC}">
              <c16:uniqueId val="{00000002-F2D8-412A-908D-D5760AC8D10E}"/>
            </c:ext>
          </c:extLst>
        </c:ser>
        <c:ser>
          <c:idx val="3"/>
          <c:order val="3"/>
          <c:tx>
            <c:strRef>
              <c:f>'５、親への相談支援'!$A$60</c:f>
              <c:strCache>
                <c:ptCount val="1"/>
                <c:pt idx="0">
                  <c:v>困窮度Ⅰ</c:v>
                </c:pt>
              </c:strCache>
            </c:strRef>
          </c:tx>
          <c:spPr>
            <a:solidFill>
              <a:schemeClr val="accent4"/>
            </a:solidFill>
            <a:ln>
              <a:noFill/>
            </a:ln>
            <a:effectLst/>
          </c:spPr>
          <c:invertIfNegative val="0"/>
          <c:dLbls>
            <c:dLbl>
              <c:idx val="0"/>
              <c:layout>
                <c:manualLayout>
                  <c:x val="2.2580089309883426E-2"/>
                  <c:y val="-3.252032520325203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AD-4C19-9655-6E890C4CA9DF}"/>
                </c:ext>
              </c:extLst>
            </c:dLbl>
            <c:dLbl>
              <c:idx val="1"/>
              <c:layout>
                <c:manualLayout>
                  <c:x val="3.7633482183139041E-2"/>
                  <c:y val="-1.858304297328678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AD-4C19-9655-6E890C4CA9DF}"/>
                </c:ext>
              </c:extLst>
            </c:dLbl>
            <c:dLbl>
              <c:idx val="2"/>
              <c:layout>
                <c:manualLayout>
                  <c:x val="5.2686875056394522E-2"/>
                  <c:y val="-9.291521486643437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AD-4C19-9655-6E890C4CA9DF}"/>
                </c:ext>
              </c:extLst>
            </c:dLbl>
            <c:dLbl>
              <c:idx val="3"/>
              <c:layout>
                <c:manualLayout>
                  <c:x val="5.2686875056394661E-2"/>
                  <c:y val="-2.32288037166085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AD-4C19-9655-6E890C4CA9D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'５、親への相談支援'!$B$56:$E$56</c:f>
              <c:strCache>
                <c:ptCount val="4"/>
                <c:pt idx="0">
                  <c:v>いつもそうだ        </c:v>
                </c:pt>
                <c:pt idx="1">
                  <c:v>ときどきそうだ      </c:v>
                </c:pt>
                <c:pt idx="2">
                  <c:v>そんなことはない    </c:v>
                </c:pt>
                <c:pt idx="3">
                  <c:v>  無回答            </c:v>
                </c:pt>
              </c:strCache>
            </c:strRef>
          </c:cat>
          <c:val>
            <c:numRef>
              <c:f>'５、親への相談支援'!$B$60:$E$60</c:f>
              <c:numCache>
                <c:formatCode>0.0</c:formatCode>
                <c:ptCount val="4"/>
                <c:pt idx="0">
                  <c:v>11.3</c:v>
                </c:pt>
                <c:pt idx="1">
                  <c:v>41.4</c:v>
                </c:pt>
                <c:pt idx="2">
                  <c:v>45.5</c:v>
                </c:pt>
                <c:pt idx="3">
                  <c:v>1.7</c:v>
                </c:pt>
              </c:numCache>
            </c:numRef>
          </c:val>
          <c:extLst>
            <c:ext xmlns:c16="http://schemas.microsoft.com/office/drawing/2014/chart" uri="{C3380CC4-5D6E-409C-BE32-E72D297353CC}">
              <c16:uniqueId val="{00000003-F2D8-412A-908D-D5760AC8D10E}"/>
            </c:ext>
          </c:extLst>
        </c:ser>
        <c:dLbls>
          <c:dLblPos val="outEnd"/>
          <c:showLegendKey val="0"/>
          <c:showVal val="1"/>
          <c:showCatName val="0"/>
          <c:showSerName val="0"/>
          <c:showPercent val="0"/>
          <c:showBubbleSize val="0"/>
        </c:dLbls>
        <c:gapWidth val="182"/>
        <c:axId val="1279814656"/>
        <c:axId val="1279812576"/>
      </c:barChart>
      <c:catAx>
        <c:axId val="12798146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79812576"/>
        <c:crosses val="autoZero"/>
        <c:auto val="1"/>
        <c:lblAlgn val="ctr"/>
        <c:lblOffset val="100"/>
        <c:noMultiLvlLbl val="0"/>
      </c:catAx>
      <c:valAx>
        <c:axId val="1279812576"/>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279814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'５、親への相談支援'!$A$92</c:f>
              <c:strCache>
                <c:ptCount val="1"/>
                <c:pt idx="0">
                  <c:v>中央値以上</c:v>
                </c:pt>
              </c:strCache>
            </c:strRef>
          </c:tx>
          <c:spPr>
            <a:solidFill>
              <a:schemeClr val="accent1"/>
            </a:solidFill>
            <a:ln>
              <a:noFill/>
            </a:ln>
            <a:effectLst/>
          </c:spPr>
          <c:invertIfNegative val="0"/>
          <c:dLbls>
            <c:dLbl>
              <c:idx val="2"/>
              <c:layout>
                <c:manualLayout>
                  <c:x val="3.98519015476031E-3"/>
                  <c:y val="1.53800604134491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FB8-48EA-AD93-874D263F663C}"/>
                </c:ext>
              </c:extLst>
            </c:dLbl>
            <c:dLbl>
              <c:idx val="4"/>
              <c:layout>
                <c:manualLayout>
                  <c:x val="-7.3060975497315523E-17"/>
                  <c:y val="6.15153979216753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FB8-48EA-AD93-874D263F663C}"/>
                </c:ext>
              </c:extLst>
            </c:dLbl>
            <c:dLbl>
              <c:idx val="5"/>
              <c:layout>
                <c:manualLayout>
                  <c:x val="-1.992595077380155E-3"/>
                  <c:y val="4.61365484412567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FB8-48EA-AD93-874D263F663C}"/>
                </c:ext>
              </c:extLst>
            </c:dLbl>
            <c:dLbl>
              <c:idx val="7"/>
              <c:layout>
                <c:manualLayout>
                  <c:x val="-1.992595077380155E-3"/>
                  <c:y val="7.68942474020945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FB8-48EA-AD93-874D263F663C}"/>
                </c:ext>
              </c:extLst>
            </c:dLbl>
            <c:dLbl>
              <c:idx val="8"/>
              <c:layout>
                <c:manualLayout>
                  <c:x val="5.9777852321403913E-3"/>
                  <c:y val="6.151539792167620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FB8-48EA-AD93-874D263F663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'５、親への相談支援'!$B$91:$S$91</c:f>
              <c:strCache>
                <c:ptCount val="18"/>
                <c:pt idx="0">
                  <c:v>ねむれない          </c:v>
                </c:pt>
                <c:pt idx="1">
                  <c:v>よく頭がいたくなる  </c:v>
                </c:pt>
                <c:pt idx="2">
                  <c:v>歯がいたい          </c:v>
                </c:pt>
                <c:pt idx="3">
                  <c:v>不安な気持ちになる  </c:v>
                </c:pt>
                <c:pt idx="4">
                  <c:v>ものを見づらい      </c:v>
                </c:pt>
                <c:pt idx="5">
                  <c:v>聞こえにくい        </c:v>
                </c:pt>
                <c:pt idx="6">
                  <c:v>よくおなかがいたくなる                  </c:v>
                </c:pt>
                <c:pt idx="7">
                  <c:v>よくかぜをひく      </c:v>
                </c:pt>
                <c:pt idx="8">
                  <c:v>よくかゆくなる      </c:v>
                </c:pt>
                <c:pt idx="9">
                  <c:v>まわりが気になる    </c:v>
                </c:pt>
                <c:pt idx="10">
                  <c:v>やる気が起きない    </c:v>
                </c:pt>
                <c:pt idx="11">
                  <c:v>イライラする        </c:v>
                </c:pt>
                <c:pt idx="12">
                  <c:v>よく肩がこる        </c:v>
                </c:pt>
                <c:pt idx="13">
                  <c:v>よく腰がいたくなる  </c:v>
                </c:pt>
                <c:pt idx="14">
                  <c:v>とくに気になるところはない              </c:v>
                </c:pt>
                <c:pt idx="15">
                  <c:v>その他              </c:v>
                </c:pt>
                <c:pt idx="16">
                  <c:v>わからない          </c:v>
                </c:pt>
                <c:pt idx="17">
                  <c:v>  無回答            </c:v>
                </c:pt>
              </c:strCache>
            </c:strRef>
          </c:cat>
          <c:val>
            <c:numRef>
              <c:f>'５、親への相談支援'!$B$92:$S$92</c:f>
              <c:numCache>
                <c:formatCode>0.0</c:formatCode>
                <c:ptCount val="18"/>
                <c:pt idx="0">
                  <c:v>10</c:v>
                </c:pt>
                <c:pt idx="1">
                  <c:v>21.5</c:v>
                </c:pt>
                <c:pt idx="2">
                  <c:v>2.8</c:v>
                </c:pt>
                <c:pt idx="3">
                  <c:v>20.8</c:v>
                </c:pt>
                <c:pt idx="4">
                  <c:v>13.7</c:v>
                </c:pt>
                <c:pt idx="5">
                  <c:v>5</c:v>
                </c:pt>
                <c:pt idx="6">
                  <c:v>7.2</c:v>
                </c:pt>
                <c:pt idx="7">
                  <c:v>1.7</c:v>
                </c:pt>
                <c:pt idx="8">
                  <c:v>9.1</c:v>
                </c:pt>
                <c:pt idx="9">
                  <c:v>10.8</c:v>
                </c:pt>
                <c:pt idx="10">
                  <c:v>17.5</c:v>
                </c:pt>
                <c:pt idx="11">
                  <c:v>29.3</c:v>
                </c:pt>
                <c:pt idx="12">
                  <c:v>44.4</c:v>
                </c:pt>
                <c:pt idx="13">
                  <c:v>25.8</c:v>
                </c:pt>
                <c:pt idx="14">
                  <c:v>14.2</c:v>
                </c:pt>
                <c:pt idx="15">
                  <c:v>3.8</c:v>
                </c:pt>
                <c:pt idx="16">
                  <c:v>2.2999999999999998</c:v>
                </c:pt>
                <c:pt idx="17">
                  <c:v>4.2</c:v>
                </c:pt>
              </c:numCache>
            </c:numRef>
          </c:val>
          <c:extLst>
            <c:ext xmlns:c16="http://schemas.microsoft.com/office/drawing/2014/chart" uri="{C3380CC4-5D6E-409C-BE32-E72D297353CC}">
              <c16:uniqueId val="{00000000-F004-4AEF-A199-CC006BA302E8}"/>
            </c:ext>
          </c:extLst>
        </c:ser>
        <c:ser>
          <c:idx val="1"/>
          <c:order val="1"/>
          <c:tx>
            <c:strRef>
              <c:f>'５、親への相談支援'!$A$93</c:f>
              <c:strCache>
                <c:ptCount val="1"/>
                <c:pt idx="0">
                  <c:v>困窮度Ⅲ</c:v>
                </c:pt>
              </c:strCache>
            </c:strRef>
          </c:tx>
          <c:spPr>
            <a:solidFill>
              <a:schemeClr val="accent2"/>
            </a:solidFill>
            <a:ln>
              <a:noFill/>
            </a:ln>
            <a:effectLst/>
          </c:spPr>
          <c:invertIfNegative val="0"/>
          <c:dLbls>
            <c:dLbl>
              <c:idx val="6"/>
              <c:layout>
                <c:manualLayout>
                  <c:x val="1.594076061904124E-2"/>
                  <c:y val="1.537884948041891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FB8-48EA-AD93-874D263F663C}"/>
                </c:ext>
              </c:extLst>
            </c:dLbl>
            <c:dLbl>
              <c:idx val="15"/>
              <c:layout>
                <c:manualLayout>
                  <c:x val="2.988892616070232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9FB8-48EA-AD93-874D263F663C}"/>
                </c:ext>
              </c:extLst>
            </c:dLbl>
            <c:dLbl>
              <c:idx val="16"/>
              <c:layout>
                <c:manualLayout>
                  <c:x val="2.789633108332216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9FB8-48EA-AD93-874D263F663C}"/>
                </c:ext>
              </c:extLst>
            </c:dLbl>
            <c:dLbl>
              <c:idx val="17"/>
              <c:layout>
                <c:manualLayout>
                  <c:x val="3.18815996867075E-2"/>
                  <c:y val="-3.0757698960838949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4.4135980963970423E-2"/>
                      <c:h val="2.70821539350177E-2"/>
                    </c:manualLayout>
                  </c15:layout>
                </c:ext>
                <c:ext xmlns:c16="http://schemas.microsoft.com/office/drawing/2014/chart" uri="{C3380CC4-5D6E-409C-BE32-E72D297353CC}">
                  <c16:uniqueId val="{00000023-9FB8-48EA-AD93-874D263F663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'５、親への相談支援'!$B$91:$S$91</c:f>
              <c:strCache>
                <c:ptCount val="18"/>
                <c:pt idx="0">
                  <c:v>ねむれない          </c:v>
                </c:pt>
                <c:pt idx="1">
                  <c:v>よく頭がいたくなる  </c:v>
                </c:pt>
                <c:pt idx="2">
                  <c:v>歯がいたい          </c:v>
                </c:pt>
                <c:pt idx="3">
                  <c:v>不安な気持ちになる  </c:v>
                </c:pt>
                <c:pt idx="4">
                  <c:v>ものを見づらい      </c:v>
                </c:pt>
                <c:pt idx="5">
                  <c:v>聞こえにくい        </c:v>
                </c:pt>
                <c:pt idx="6">
                  <c:v>よくおなかがいたくなる                  </c:v>
                </c:pt>
                <c:pt idx="7">
                  <c:v>よくかぜをひく      </c:v>
                </c:pt>
                <c:pt idx="8">
                  <c:v>よくかゆくなる      </c:v>
                </c:pt>
                <c:pt idx="9">
                  <c:v>まわりが気になる    </c:v>
                </c:pt>
                <c:pt idx="10">
                  <c:v>やる気が起きない    </c:v>
                </c:pt>
                <c:pt idx="11">
                  <c:v>イライラする        </c:v>
                </c:pt>
                <c:pt idx="12">
                  <c:v>よく肩がこる        </c:v>
                </c:pt>
                <c:pt idx="13">
                  <c:v>よく腰がいたくなる  </c:v>
                </c:pt>
                <c:pt idx="14">
                  <c:v>とくに気になるところはない              </c:v>
                </c:pt>
                <c:pt idx="15">
                  <c:v>その他              </c:v>
                </c:pt>
                <c:pt idx="16">
                  <c:v>わからない          </c:v>
                </c:pt>
                <c:pt idx="17">
                  <c:v>  無回答            </c:v>
                </c:pt>
              </c:strCache>
            </c:strRef>
          </c:cat>
          <c:val>
            <c:numRef>
              <c:f>'５、親への相談支援'!$B$93:$S$93</c:f>
              <c:numCache>
                <c:formatCode>0.0</c:formatCode>
                <c:ptCount val="18"/>
                <c:pt idx="0">
                  <c:v>13.1</c:v>
                </c:pt>
                <c:pt idx="1">
                  <c:v>25.3</c:v>
                </c:pt>
                <c:pt idx="2">
                  <c:v>3.4</c:v>
                </c:pt>
                <c:pt idx="3">
                  <c:v>29.2</c:v>
                </c:pt>
                <c:pt idx="4">
                  <c:v>13.6</c:v>
                </c:pt>
                <c:pt idx="5">
                  <c:v>5.8</c:v>
                </c:pt>
                <c:pt idx="6">
                  <c:v>8.5</c:v>
                </c:pt>
                <c:pt idx="7">
                  <c:v>2.2000000000000002</c:v>
                </c:pt>
                <c:pt idx="8">
                  <c:v>10.6</c:v>
                </c:pt>
                <c:pt idx="9">
                  <c:v>15</c:v>
                </c:pt>
                <c:pt idx="10">
                  <c:v>22.9</c:v>
                </c:pt>
                <c:pt idx="11">
                  <c:v>34.299999999999997</c:v>
                </c:pt>
                <c:pt idx="12">
                  <c:v>46.5</c:v>
                </c:pt>
                <c:pt idx="13">
                  <c:v>31.6</c:v>
                </c:pt>
                <c:pt idx="14">
                  <c:v>11.3</c:v>
                </c:pt>
                <c:pt idx="15">
                  <c:v>4.2</c:v>
                </c:pt>
                <c:pt idx="16">
                  <c:v>2.6</c:v>
                </c:pt>
                <c:pt idx="17">
                  <c:v>4.0999999999999996</c:v>
                </c:pt>
              </c:numCache>
            </c:numRef>
          </c:val>
          <c:extLst>
            <c:ext xmlns:c16="http://schemas.microsoft.com/office/drawing/2014/chart" uri="{C3380CC4-5D6E-409C-BE32-E72D297353CC}">
              <c16:uniqueId val="{00000001-F004-4AEF-A199-CC006BA302E8}"/>
            </c:ext>
          </c:extLst>
        </c:ser>
        <c:ser>
          <c:idx val="2"/>
          <c:order val="2"/>
          <c:tx>
            <c:strRef>
              <c:f>'５、親への相談支援'!$A$94</c:f>
              <c:strCache>
                <c:ptCount val="1"/>
                <c:pt idx="0">
                  <c:v>困窮度Ⅱ</c:v>
                </c:pt>
              </c:strCache>
            </c:strRef>
          </c:tx>
          <c:spPr>
            <a:solidFill>
              <a:schemeClr val="accent3"/>
            </a:solidFill>
            <a:ln>
              <a:noFill/>
            </a:ln>
            <a:effectLst/>
          </c:spPr>
          <c:invertIfNegative val="0"/>
          <c:dLbls>
            <c:dLbl>
              <c:idx val="2"/>
              <c:layout>
                <c:manualLayout>
                  <c:x val="7.9703803095206201E-3"/>
                  <c:y val="-6.151539792167564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FB8-48EA-AD93-874D263F663C}"/>
                </c:ext>
              </c:extLst>
            </c:dLbl>
            <c:dLbl>
              <c:idx val="3"/>
              <c:layout>
                <c:manualLayout>
                  <c:x val="5.9777852321404642E-3"/>
                  <c:y val="1.537884948041891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B8-48EA-AD93-874D263F663C}"/>
                </c:ext>
              </c:extLst>
            </c:dLbl>
            <c:dLbl>
              <c:idx val="4"/>
              <c:layout>
                <c:manualLayout>
                  <c:x val="1.9925950773801621E-2"/>
                  <c:y val="-1.537884948041891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FB8-48EA-AD93-874D263F663C}"/>
                </c:ext>
              </c:extLst>
            </c:dLbl>
            <c:dLbl>
              <c:idx val="5"/>
              <c:layout>
                <c:manualLayout>
                  <c:x val="1.3948165541661084E-2"/>
                  <c:y val="4.61365484412567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FB8-48EA-AD93-874D263F663C}"/>
                </c:ext>
              </c:extLst>
            </c:dLbl>
            <c:dLbl>
              <c:idx val="6"/>
              <c:layout>
                <c:manualLayout>
                  <c:x val="1.9925950773801548E-2"/>
                  <c:y val="1.537884948041891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FB8-48EA-AD93-874D263F663C}"/>
                </c:ext>
              </c:extLst>
            </c:dLbl>
            <c:dLbl>
              <c:idx val="7"/>
              <c:layout>
                <c:manualLayout>
                  <c:x val="0"/>
                  <c:y val="-4.61365484412567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FB8-48EA-AD93-874D263F663C}"/>
                </c:ext>
              </c:extLst>
            </c:dLbl>
            <c:dLbl>
              <c:idx val="8"/>
              <c:layout>
                <c:manualLayout>
                  <c:x val="2.9888926160702323E-2"/>
                  <c:y val="3.075769896083782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FB8-48EA-AD93-874D263F663C}"/>
                </c:ext>
              </c:extLst>
            </c:dLbl>
            <c:dLbl>
              <c:idx val="9"/>
              <c:layout>
                <c:manualLayout>
                  <c:x val="0"/>
                  <c:y val="-3.07576989608389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FB8-48EA-AD93-874D263F663C}"/>
                </c:ext>
              </c:extLst>
            </c:dLbl>
            <c:dLbl>
              <c:idx val="10"/>
              <c:layout>
                <c:manualLayout>
                  <c:x val="2.191854585118163E-2"/>
                  <c:y val="1.537884948041891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FB8-48EA-AD93-874D263F663C}"/>
                </c:ext>
              </c:extLst>
            </c:dLbl>
            <c:dLbl>
              <c:idx val="11"/>
              <c:layout>
                <c:manualLayout>
                  <c:x val="2.5903736005942014E-2"/>
                  <c:y val="1.127769267143909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FB8-48EA-AD93-874D263F663C}"/>
                </c:ext>
              </c:extLst>
            </c:dLbl>
            <c:dLbl>
              <c:idx val="12"/>
              <c:layout>
                <c:manualLayout>
                  <c:x val="-1.4612195099463105E-16"/>
                  <c:y val="-1.53764276143590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9FB8-48EA-AD93-874D263F663C}"/>
                </c:ext>
              </c:extLst>
            </c:dLbl>
            <c:dLbl>
              <c:idx val="16"/>
              <c:layout>
                <c:manualLayout>
                  <c:x val="1.9925950773801548E-2"/>
                  <c:y val="-9.22706750164524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9FB8-48EA-AD93-874D263F663C}"/>
                </c:ext>
              </c:extLst>
            </c:dLbl>
            <c:dLbl>
              <c:idx val="17"/>
              <c:layout>
                <c:manualLayout>
                  <c:x val="0"/>
                  <c:y val="-3.07576989608389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9FB8-48EA-AD93-874D263F663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'５、親への相談支援'!$B$91:$S$91</c:f>
              <c:strCache>
                <c:ptCount val="18"/>
                <c:pt idx="0">
                  <c:v>ねむれない          </c:v>
                </c:pt>
                <c:pt idx="1">
                  <c:v>よく頭がいたくなる  </c:v>
                </c:pt>
                <c:pt idx="2">
                  <c:v>歯がいたい          </c:v>
                </c:pt>
                <c:pt idx="3">
                  <c:v>不安な気持ちになる  </c:v>
                </c:pt>
                <c:pt idx="4">
                  <c:v>ものを見づらい      </c:v>
                </c:pt>
                <c:pt idx="5">
                  <c:v>聞こえにくい        </c:v>
                </c:pt>
                <c:pt idx="6">
                  <c:v>よくおなかがいたくなる                  </c:v>
                </c:pt>
                <c:pt idx="7">
                  <c:v>よくかぜをひく      </c:v>
                </c:pt>
                <c:pt idx="8">
                  <c:v>よくかゆくなる      </c:v>
                </c:pt>
                <c:pt idx="9">
                  <c:v>まわりが気になる    </c:v>
                </c:pt>
                <c:pt idx="10">
                  <c:v>やる気が起きない    </c:v>
                </c:pt>
                <c:pt idx="11">
                  <c:v>イライラする        </c:v>
                </c:pt>
                <c:pt idx="12">
                  <c:v>よく肩がこる        </c:v>
                </c:pt>
                <c:pt idx="13">
                  <c:v>よく腰がいたくなる  </c:v>
                </c:pt>
                <c:pt idx="14">
                  <c:v>とくに気になるところはない              </c:v>
                </c:pt>
                <c:pt idx="15">
                  <c:v>その他              </c:v>
                </c:pt>
                <c:pt idx="16">
                  <c:v>わからない          </c:v>
                </c:pt>
                <c:pt idx="17">
                  <c:v>  無回答            </c:v>
                </c:pt>
              </c:strCache>
            </c:strRef>
          </c:cat>
          <c:val>
            <c:numRef>
              <c:f>'５、親への相談支援'!$B$94:$S$94</c:f>
              <c:numCache>
                <c:formatCode>0.0</c:formatCode>
                <c:ptCount val="18"/>
                <c:pt idx="0">
                  <c:v>15.8</c:v>
                </c:pt>
                <c:pt idx="1">
                  <c:v>28.6</c:v>
                </c:pt>
                <c:pt idx="2">
                  <c:v>4.2</c:v>
                </c:pt>
                <c:pt idx="3">
                  <c:v>32.4</c:v>
                </c:pt>
                <c:pt idx="4">
                  <c:v>15.9</c:v>
                </c:pt>
                <c:pt idx="5">
                  <c:v>7</c:v>
                </c:pt>
                <c:pt idx="6">
                  <c:v>11.2</c:v>
                </c:pt>
                <c:pt idx="7">
                  <c:v>3.1</c:v>
                </c:pt>
                <c:pt idx="8">
                  <c:v>11.8</c:v>
                </c:pt>
                <c:pt idx="9">
                  <c:v>15.7</c:v>
                </c:pt>
                <c:pt idx="10">
                  <c:v>24.3</c:v>
                </c:pt>
                <c:pt idx="11">
                  <c:v>35.9</c:v>
                </c:pt>
                <c:pt idx="12">
                  <c:v>49.2</c:v>
                </c:pt>
                <c:pt idx="13">
                  <c:v>34.200000000000003</c:v>
                </c:pt>
                <c:pt idx="14">
                  <c:v>9</c:v>
                </c:pt>
                <c:pt idx="15">
                  <c:v>4</c:v>
                </c:pt>
                <c:pt idx="16">
                  <c:v>3.2</c:v>
                </c:pt>
                <c:pt idx="17">
                  <c:v>3.2</c:v>
                </c:pt>
              </c:numCache>
            </c:numRef>
          </c:val>
          <c:extLst>
            <c:ext xmlns:c16="http://schemas.microsoft.com/office/drawing/2014/chart" uri="{C3380CC4-5D6E-409C-BE32-E72D297353CC}">
              <c16:uniqueId val="{00000002-F004-4AEF-A199-CC006BA302E8}"/>
            </c:ext>
          </c:extLst>
        </c:ser>
        <c:ser>
          <c:idx val="3"/>
          <c:order val="3"/>
          <c:tx>
            <c:strRef>
              <c:f>'５、親への相談支援'!$A$95</c:f>
              <c:strCache>
                <c:ptCount val="1"/>
                <c:pt idx="0">
                  <c:v>困窮度Ⅰ</c:v>
                </c:pt>
              </c:strCache>
            </c:strRef>
          </c:tx>
          <c:spPr>
            <a:solidFill>
              <a:schemeClr val="accent4"/>
            </a:solidFill>
            <a:ln>
              <a:noFill/>
            </a:ln>
            <a:effectLst/>
          </c:spPr>
          <c:invertIfNegative val="0"/>
          <c:dLbls>
            <c:dLbl>
              <c:idx val="1"/>
              <c:layout>
                <c:manualLayout>
                  <c:x val="0"/>
                  <c:y val="-3.075769896083782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B8-48EA-AD93-874D263F663C}"/>
                </c:ext>
              </c:extLst>
            </c:dLbl>
            <c:dLbl>
              <c:idx val="2"/>
              <c:layout>
                <c:manualLayout>
                  <c:x val="0"/>
                  <c:y val="-1.38408434390740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FB8-48EA-AD93-874D263F663C}"/>
                </c:ext>
              </c:extLst>
            </c:dLbl>
            <c:dLbl>
              <c:idx val="5"/>
              <c:layout>
                <c:manualLayout>
                  <c:x val="2.7896331083322169E-2"/>
                  <c:y val="1.537884948041891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FB8-48EA-AD93-874D263F663C}"/>
                </c:ext>
              </c:extLst>
            </c:dLbl>
            <c:dLbl>
              <c:idx val="7"/>
              <c:layout>
                <c:manualLayout>
                  <c:x val="0"/>
                  <c:y val="-1.07650735429902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FB8-48EA-AD93-874D263F663C}"/>
                </c:ext>
              </c:extLst>
            </c:dLbl>
            <c:dLbl>
              <c:idx val="8"/>
              <c:layout>
                <c:manualLayout>
                  <c:x val="4.7822281857123644E-2"/>
                  <c:y val="1.2109330305181295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FB8-48EA-AD93-874D263F663C}"/>
                </c:ext>
              </c:extLst>
            </c:dLbl>
            <c:dLbl>
              <c:idx val="9"/>
              <c:layout>
                <c:manualLayout>
                  <c:x val="4.3837091702363482E-2"/>
                  <c:y val="-3.075769896083782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FB8-48EA-AD93-874D263F663C}"/>
                </c:ext>
              </c:extLst>
            </c:dLbl>
            <c:dLbl>
              <c:idx val="10"/>
              <c:layout>
                <c:manualLayout>
                  <c:x val="3.5866711392842789E-2"/>
                  <c:y val="-4.61365484412567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FB8-48EA-AD93-874D263F663C}"/>
                </c:ext>
              </c:extLst>
            </c:dLbl>
            <c:dLbl>
              <c:idx val="11"/>
              <c:layout>
                <c:manualLayout>
                  <c:x val="0"/>
                  <c:y val="-7.6894247402093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FB8-48EA-AD93-874D263F663C}"/>
                </c:ext>
              </c:extLst>
            </c:dLbl>
            <c:dLbl>
              <c:idx val="12"/>
              <c:layout>
                <c:manualLayout>
                  <c:x val="0"/>
                  <c:y val="-9.227309688251346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9FB8-48EA-AD93-874D263F663C}"/>
                </c:ext>
              </c:extLst>
            </c:dLbl>
            <c:dLbl>
              <c:idx val="13"/>
              <c:layout>
                <c:manualLayout>
                  <c:x val="0"/>
                  <c:y val="-6.15153979216745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9FB8-48EA-AD93-874D263F663C}"/>
                </c:ext>
              </c:extLst>
            </c:dLbl>
            <c:dLbl>
              <c:idx val="14"/>
              <c:layout>
                <c:manualLayout>
                  <c:x val="1.992595077380155E-3"/>
                  <c:y val="-4.61365484412567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9FB8-48EA-AD93-874D263F663C}"/>
                </c:ext>
              </c:extLst>
            </c:dLbl>
            <c:dLbl>
              <c:idx val="15"/>
              <c:layout>
                <c:manualLayout>
                  <c:x val="0"/>
                  <c:y val="-7.6894247402093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9FB8-48EA-AD93-874D263F663C}"/>
                </c:ext>
              </c:extLst>
            </c:dLbl>
            <c:dLbl>
              <c:idx val="16"/>
              <c:layout>
                <c:manualLayout>
                  <c:x val="4.1844496624983255E-2"/>
                  <c:y val="-9.227188594948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9FB8-48EA-AD93-874D263F663C}"/>
                </c:ext>
              </c:extLst>
            </c:dLbl>
            <c:dLbl>
              <c:idx val="17"/>
              <c:layout>
                <c:manualLayout>
                  <c:x val="0"/>
                  <c:y val="-1.53788494804189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9FB8-48EA-AD93-874D263F663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'５、親への相談支援'!$B$91:$S$91</c:f>
              <c:strCache>
                <c:ptCount val="18"/>
                <c:pt idx="0">
                  <c:v>ねむれない          </c:v>
                </c:pt>
                <c:pt idx="1">
                  <c:v>よく頭がいたくなる  </c:v>
                </c:pt>
                <c:pt idx="2">
                  <c:v>歯がいたい          </c:v>
                </c:pt>
                <c:pt idx="3">
                  <c:v>不安な気持ちになる  </c:v>
                </c:pt>
                <c:pt idx="4">
                  <c:v>ものを見づらい      </c:v>
                </c:pt>
                <c:pt idx="5">
                  <c:v>聞こえにくい        </c:v>
                </c:pt>
                <c:pt idx="6">
                  <c:v>よくおなかがいたくなる                  </c:v>
                </c:pt>
                <c:pt idx="7">
                  <c:v>よくかぜをひく      </c:v>
                </c:pt>
                <c:pt idx="8">
                  <c:v>よくかゆくなる      </c:v>
                </c:pt>
                <c:pt idx="9">
                  <c:v>まわりが気になる    </c:v>
                </c:pt>
                <c:pt idx="10">
                  <c:v>やる気が起きない    </c:v>
                </c:pt>
                <c:pt idx="11">
                  <c:v>イライラする        </c:v>
                </c:pt>
                <c:pt idx="12">
                  <c:v>よく肩がこる        </c:v>
                </c:pt>
                <c:pt idx="13">
                  <c:v>よく腰がいたくなる  </c:v>
                </c:pt>
                <c:pt idx="14">
                  <c:v>とくに気になるところはない              </c:v>
                </c:pt>
                <c:pt idx="15">
                  <c:v>その他              </c:v>
                </c:pt>
                <c:pt idx="16">
                  <c:v>わからない          </c:v>
                </c:pt>
                <c:pt idx="17">
                  <c:v>  無回答            </c:v>
                </c:pt>
              </c:strCache>
            </c:strRef>
          </c:cat>
          <c:val>
            <c:numRef>
              <c:f>'５、親への相談支援'!$B$95:$S$95</c:f>
              <c:numCache>
                <c:formatCode>0.0</c:formatCode>
                <c:ptCount val="18"/>
                <c:pt idx="0">
                  <c:v>18.3</c:v>
                </c:pt>
                <c:pt idx="1">
                  <c:v>30.6</c:v>
                </c:pt>
                <c:pt idx="2">
                  <c:v>4.8</c:v>
                </c:pt>
                <c:pt idx="3">
                  <c:v>37.4</c:v>
                </c:pt>
                <c:pt idx="4">
                  <c:v>13.9</c:v>
                </c:pt>
                <c:pt idx="5">
                  <c:v>7.9</c:v>
                </c:pt>
                <c:pt idx="6">
                  <c:v>10.4</c:v>
                </c:pt>
                <c:pt idx="7">
                  <c:v>3.1</c:v>
                </c:pt>
                <c:pt idx="8">
                  <c:v>13.7</c:v>
                </c:pt>
                <c:pt idx="9">
                  <c:v>15.9</c:v>
                </c:pt>
                <c:pt idx="10">
                  <c:v>24.9</c:v>
                </c:pt>
                <c:pt idx="11">
                  <c:v>36</c:v>
                </c:pt>
                <c:pt idx="12">
                  <c:v>47.6</c:v>
                </c:pt>
                <c:pt idx="13">
                  <c:v>35.200000000000003</c:v>
                </c:pt>
                <c:pt idx="14">
                  <c:v>8.9</c:v>
                </c:pt>
                <c:pt idx="15">
                  <c:v>4.0999999999999996</c:v>
                </c:pt>
                <c:pt idx="16">
                  <c:v>3.4</c:v>
                </c:pt>
                <c:pt idx="17">
                  <c:v>4</c:v>
                </c:pt>
              </c:numCache>
            </c:numRef>
          </c:val>
          <c:extLst>
            <c:ext xmlns:c16="http://schemas.microsoft.com/office/drawing/2014/chart" uri="{C3380CC4-5D6E-409C-BE32-E72D297353CC}">
              <c16:uniqueId val="{00000003-F004-4AEF-A199-CC006BA302E8}"/>
            </c:ext>
          </c:extLst>
        </c:ser>
        <c:dLbls>
          <c:dLblPos val="outEnd"/>
          <c:showLegendKey val="0"/>
          <c:showVal val="1"/>
          <c:showCatName val="0"/>
          <c:showSerName val="0"/>
          <c:showPercent val="0"/>
          <c:showBubbleSize val="0"/>
        </c:dLbls>
        <c:gapWidth val="182"/>
        <c:axId val="1211405792"/>
        <c:axId val="1211404960"/>
      </c:barChart>
      <c:catAx>
        <c:axId val="12114057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11404960"/>
        <c:crosses val="autoZero"/>
        <c:auto val="1"/>
        <c:lblAlgn val="ctr"/>
        <c:lblOffset val="100"/>
        <c:noMultiLvlLbl val="0"/>
      </c:catAx>
      <c:valAx>
        <c:axId val="1211404960"/>
        <c:scaling>
          <c:orientation val="minMax"/>
          <c:max val="50"/>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211405792"/>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26124767875239"/>
          <c:y val="4.0289916707192557E-2"/>
          <c:w val="0.64612504259314374"/>
          <c:h val="0.91222770963185706"/>
        </c:manualLayout>
      </c:layout>
      <c:barChart>
        <c:barDir val="bar"/>
        <c:grouping val="clustered"/>
        <c:varyColors val="0"/>
        <c:ser>
          <c:idx val="0"/>
          <c:order val="0"/>
          <c:tx>
            <c:strRef>
              <c:f>'５、H28親への相談支援'!$A$83</c:f>
              <c:strCache>
                <c:ptCount val="1"/>
                <c:pt idx="0">
                  <c:v>中央値以上</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'５、H28親への相談支援'!$B$82:$S$82</c:f>
              <c:strCache>
                <c:ptCount val="18"/>
                <c:pt idx="0">
                  <c:v>ねむれない          </c:v>
                </c:pt>
                <c:pt idx="1">
                  <c:v>よく頭がいたくなる  </c:v>
                </c:pt>
                <c:pt idx="2">
                  <c:v>歯がいたい          </c:v>
                </c:pt>
                <c:pt idx="3">
                  <c:v>不安な気持ちになる  </c:v>
                </c:pt>
                <c:pt idx="4">
                  <c:v>ものを見づらい      </c:v>
                </c:pt>
                <c:pt idx="5">
                  <c:v>聞こえにくい        </c:v>
                </c:pt>
                <c:pt idx="6">
                  <c:v>よくおなかがいたくなる                  </c:v>
                </c:pt>
                <c:pt idx="7">
                  <c:v>よくかぜをひく      </c:v>
                </c:pt>
                <c:pt idx="8">
                  <c:v>よくかゆくなる      </c:v>
                </c:pt>
                <c:pt idx="9">
                  <c:v>まわりが気になる    </c:v>
                </c:pt>
                <c:pt idx="10">
                  <c:v>やる気が起きない    </c:v>
                </c:pt>
                <c:pt idx="11">
                  <c:v>イライラする        </c:v>
                </c:pt>
                <c:pt idx="12">
                  <c:v>よく肩がこる        </c:v>
                </c:pt>
                <c:pt idx="13">
                  <c:v>よく腰がいたくなる  </c:v>
                </c:pt>
                <c:pt idx="14">
                  <c:v>とくに気になるところはない              </c:v>
                </c:pt>
                <c:pt idx="15">
                  <c:v>その他              </c:v>
                </c:pt>
                <c:pt idx="16">
                  <c:v>わからない          </c:v>
                </c:pt>
                <c:pt idx="17">
                  <c:v>無回答            </c:v>
                </c:pt>
              </c:strCache>
            </c:strRef>
          </c:cat>
          <c:val>
            <c:numRef>
              <c:f>'５、H28親への相談支援'!$B$83:$S$83</c:f>
              <c:numCache>
                <c:formatCode>0.0</c:formatCode>
                <c:ptCount val="18"/>
                <c:pt idx="0">
                  <c:v>6.7</c:v>
                </c:pt>
                <c:pt idx="1">
                  <c:v>18.5</c:v>
                </c:pt>
                <c:pt idx="2">
                  <c:v>2.7</c:v>
                </c:pt>
                <c:pt idx="3">
                  <c:v>19.2</c:v>
                </c:pt>
                <c:pt idx="4">
                  <c:v>9.1</c:v>
                </c:pt>
                <c:pt idx="5">
                  <c:v>4.0999999999999996</c:v>
                </c:pt>
                <c:pt idx="6">
                  <c:v>5.8</c:v>
                </c:pt>
                <c:pt idx="7">
                  <c:v>1.9</c:v>
                </c:pt>
                <c:pt idx="8">
                  <c:v>7.7</c:v>
                </c:pt>
                <c:pt idx="9">
                  <c:v>10.7</c:v>
                </c:pt>
                <c:pt idx="10">
                  <c:v>15.1</c:v>
                </c:pt>
                <c:pt idx="11">
                  <c:v>32.799999999999997</c:v>
                </c:pt>
                <c:pt idx="12">
                  <c:v>41.9</c:v>
                </c:pt>
                <c:pt idx="13">
                  <c:v>24.5</c:v>
                </c:pt>
                <c:pt idx="14">
                  <c:v>14.7</c:v>
                </c:pt>
                <c:pt idx="15">
                  <c:v>4.5999999999999996</c:v>
                </c:pt>
                <c:pt idx="16">
                  <c:v>2.5</c:v>
                </c:pt>
                <c:pt idx="17">
                  <c:v>4.9000000000000004</c:v>
                </c:pt>
              </c:numCache>
            </c:numRef>
          </c:val>
          <c:extLst>
            <c:ext xmlns:c16="http://schemas.microsoft.com/office/drawing/2014/chart" uri="{C3380CC4-5D6E-409C-BE32-E72D297353CC}">
              <c16:uniqueId val="{00000000-AE7B-4BD2-9F11-7820C6F065FA}"/>
            </c:ext>
          </c:extLst>
        </c:ser>
        <c:ser>
          <c:idx val="1"/>
          <c:order val="1"/>
          <c:tx>
            <c:strRef>
              <c:f>'５、H28親への相談支援'!$A$84</c:f>
              <c:strCache>
                <c:ptCount val="1"/>
                <c:pt idx="0">
                  <c:v>困窮度Ⅲ</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'５、H28親への相談支援'!$B$82:$S$82</c:f>
              <c:strCache>
                <c:ptCount val="18"/>
                <c:pt idx="0">
                  <c:v>ねむれない          </c:v>
                </c:pt>
                <c:pt idx="1">
                  <c:v>よく頭がいたくなる  </c:v>
                </c:pt>
                <c:pt idx="2">
                  <c:v>歯がいたい          </c:v>
                </c:pt>
                <c:pt idx="3">
                  <c:v>不安な気持ちになる  </c:v>
                </c:pt>
                <c:pt idx="4">
                  <c:v>ものを見づらい      </c:v>
                </c:pt>
                <c:pt idx="5">
                  <c:v>聞こえにくい        </c:v>
                </c:pt>
                <c:pt idx="6">
                  <c:v>よくおなかがいたくなる                  </c:v>
                </c:pt>
                <c:pt idx="7">
                  <c:v>よくかぜをひく      </c:v>
                </c:pt>
                <c:pt idx="8">
                  <c:v>よくかゆくなる      </c:v>
                </c:pt>
                <c:pt idx="9">
                  <c:v>まわりが気になる    </c:v>
                </c:pt>
                <c:pt idx="10">
                  <c:v>やる気が起きない    </c:v>
                </c:pt>
                <c:pt idx="11">
                  <c:v>イライラする        </c:v>
                </c:pt>
                <c:pt idx="12">
                  <c:v>よく肩がこる        </c:v>
                </c:pt>
                <c:pt idx="13">
                  <c:v>よく腰がいたくなる  </c:v>
                </c:pt>
                <c:pt idx="14">
                  <c:v>とくに気になるところはない              </c:v>
                </c:pt>
                <c:pt idx="15">
                  <c:v>その他              </c:v>
                </c:pt>
                <c:pt idx="16">
                  <c:v>わからない          </c:v>
                </c:pt>
                <c:pt idx="17">
                  <c:v>無回答            </c:v>
                </c:pt>
              </c:strCache>
            </c:strRef>
          </c:cat>
          <c:val>
            <c:numRef>
              <c:f>'５、H28親への相談支援'!$B$84:$S$84</c:f>
              <c:numCache>
                <c:formatCode>0.0</c:formatCode>
                <c:ptCount val="18"/>
                <c:pt idx="0">
                  <c:v>9.6</c:v>
                </c:pt>
                <c:pt idx="1">
                  <c:v>23.1</c:v>
                </c:pt>
                <c:pt idx="2">
                  <c:v>4.0999999999999996</c:v>
                </c:pt>
                <c:pt idx="3">
                  <c:v>27.9</c:v>
                </c:pt>
                <c:pt idx="4">
                  <c:v>11</c:v>
                </c:pt>
                <c:pt idx="5">
                  <c:v>5.5</c:v>
                </c:pt>
                <c:pt idx="6">
                  <c:v>7.3</c:v>
                </c:pt>
                <c:pt idx="7">
                  <c:v>2.5</c:v>
                </c:pt>
                <c:pt idx="8">
                  <c:v>10.3</c:v>
                </c:pt>
                <c:pt idx="9">
                  <c:v>14.4</c:v>
                </c:pt>
                <c:pt idx="10">
                  <c:v>19.899999999999999</c:v>
                </c:pt>
                <c:pt idx="11">
                  <c:v>38.799999999999997</c:v>
                </c:pt>
                <c:pt idx="12">
                  <c:v>45.6</c:v>
                </c:pt>
                <c:pt idx="13">
                  <c:v>31.3</c:v>
                </c:pt>
                <c:pt idx="14">
                  <c:v>11</c:v>
                </c:pt>
                <c:pt idx="15">
                  <c:v>4.9000000000000004</c:v>
                </c:pt>
                <c:pt idx="16">
                  <c:v>2.2999999999999998</c:v>
                </c:pt>
                <c:pt idx="17">
                  <c:v>3.9</c:v>
                </c:pt>
              </c:numCache>
            </c:numRef>
          </c:val>
          <c:extLst>
            <c:ext xmlns:c16="http://schemas.microsoft.com/office/drawing/2014/chart" uri="{C3380CC4-5D6E-409C-BE32-E72D297353CC}">
              <c16:uniqueId val="{00000001-AE7B-4BD2-9F11-7820C6F065FA}"/>
            </c:ext>
          </c:extLst>
        </c:ser>
        <c:ser>
          <c:idx val="2"/>
          <c:order val="2"/>
          <c:tx>
            <c:strRef>
              <c:f>'５、H28親への相談支援'!$A$85</c:f>
              <c:strCache>
                <c:ptCount val="1"/>
                <c:pt idx="0">
                  <c:v>困窮度Ⅱ</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'５、H28親への相談支援'!$B$82:$S$82</c:f>
              <c:strCache>
                <c:ptCount val="18"/>
                <c:pt idx="0">
                  <c:v>ねむれない          </c:v>
                </c:pt>
                <c:pt idx="1">
                  <c:v>よく頭がいたくなる  </c:v>
                </c:pt>
                <c:pt idx="2">
                  <c:v>歯がいたい          </c:v>
                </c:pt>
                <c:pt idx="3">
                  <c:v>不安な気持ちになる  </c:v>
                </c:pt>
                <c:pt idx="4">
                  <c:v>ものを見づらい      </c:v>
                </c:pt>
                <c:pt idx="5">
                  <c:v>聞こえにくい        </c:v>
                </c:pt>
                <c:pt idx="6">
                  <c:v>よくおなかがいたくなる                  </c:v>
                </c:pt>
                <c:pt idx="7">
                  <c:v>よくかぜをひく      </c:v>
                </c:pt>
                <c:pt idx="8">
                  <c:v>よくかゆくなる      </c:v>
                </c:pt>
                <c:pt idx="9">
                  <c:v>まわりが気になる    </c:v>
                </c:pt>
                <c:pt idx="10">
                  <c:v>やる気が起きない    </c:v>
                </c:pt>
                <c:pt idx="11">
                  <c:v>イライラする        </c:v>
                </c:pt>
                <c:pt idx="12">
                  <c:v>よく肩がこる        </c:v>
                </c:pt>
                <c:pt idx="13">
                  <c:v>よく腰がいたくなる  </c:v>
                </c:pt>
                <c:pt idx="14">
                  <c:v>とくに気になるところはない              </c:v>
                </c:pt>
                <c:pt idx="15">
                  <c:v>その他              </c:v>
                </c:pt>
                <c:pt idx="16">
                  <c:v>わからない          </c:v>
                </c:pt>
                <c:pt idx="17">
                  <c:v>無回答            </c:v>
                </c:pt>
              </c:strCache>
            </c:strRef>
          </c:cat>
          <c:val>
            <c:numRef>
              <c:f>'５、H28親への相談支援'!$B$85:$S$85</c:f>
              <c:numCache>
                <c:formatCode>0.0</c:formatCode>
                <c:ptCount val="18"/>
                <c:pt idx="0">
                  <c:v>13</c:v>
                </c:pt>
                <c:pt idx="1">
                  <c:v>25.4</c:v>
                </c:pt>
                <c:pt idx="2">
                  <c:v>5.8</c:v>
                </c:pt>
                <c:pt idx="3">
                  <c:v>35.799999999999997</c:v>
                </c:pt>
                <c:pt idx="4">
                  <c:v>12.8</c:v>
                </c:pt>
                <c:pt idx="5">
                  <c:v>6.6</c:v>
                </c:pt>
                <c:pt idx="6">
                  <c:v>8</c:v>
                </c:pt>
                <c:pt idx="7">
                  <c:v>2.5</c:v>
                </c:pt>
                <c:pt idx="8">
                  <c:v>12.9</c:v>
                </c:pt>
                <c:pt idx="9">
                  <c:v>15.7</c:v>
                </c:pt>
                <c:pt idx="10">
                  <c:v>23.2</c:v>
                </c:pt>
                <c:pt idx="11">
                  <c:v>41.2</c:v>
                </c:pt>
                <c:pt idx="12">
                  <c:v>47.3</c:v>
                </c:pt>
                <c:pt idx="13">
                  <c:v>33.9</c:v>
                </c:pt>
                <c:pt idx="14">
                  <c:v>9</c:v>
                </c:pt>
                <c:pt idx="15">
                  <c:v>5.3</c:v>
                </c:pt>
                <c:pt idx="16">
                  <c:v>3.3</c:v>
                </c:pt>
                <c:pt idx="17">
                  <c:v>3.3</c:v>
                </c:pt>
              </c:numCache>
            </c:numRef>
          </c:val>
          <c:extLst>
            <c:ext xmlns:c16="http://schemas.microsoft.com/office/drawing/2014/chart" uri="{C3380CC4-5D6E-409C-BE32-E72D297353CC}">
              <c16:uniqueId val="{00000002-AE7B-4BD2-9F11-7820C6F065FA}"/>
            </c:ext>
          </c:extLst>
        </c:ser>
        <c:ser>
          <c:idx val="3"/>
          <c:order val="3"/>
          <c:tx>
            <c:strRef>
              <c:f>'５、H28親への相談支援'!$A$86</c:f>
              <c:strCache>
                <c:ptCount val="1"/>
                <c:pt idx="0">
                  <c:v>困窮度Ⅰ</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'５、H28親への相談支援'!$B$82:$S$82</c:f>
              <c:strCache>
                <c:ptCount val="18"/>
                <c:pt idx="0">
                  <c:v>ねむれない          </c:v>
                </c:pt>
                <c:pt idx="1">
                  <c:v>よく頭がいたくなる  </c:v>
                </c:pt>
                <c:pt idx="2">
                  <c:v>歯がいたい          </c:v>
                </c:pt>
                <c:pt idx="3">
                  <c:v>不安な気持ちになる  </c:v>
                </c:pt>
                <c:pt idx="4">
                  <c:v>ものを見づらい      </c:v>
                </c:pt>
                <c:pt idx="5">
                  <c:v>聞こえにくい        </c:v>
                </c:pt>
                <c:pt idx="6">
                  <c:v>よくおなかがいたくなる                  </c:v>
                </c:pt>
                <c:pt idx="7">
                  <c:v>よくかぜをひく      </c:v>
                </c:pt>
                <c:pt idx="8">
                  <c:v>よくかゆくなる      </c:v>
                </c:pt>
                <c:pt idx="9">
                  <c:v>まわりが気になる    </c:v>
                </c:pt>
                <c:pt idx="10">
                  <c:v>やる気が起きない    </c:v>
                </c:pt>
                <c:pt idx="11">
                  <c:v>イライラする        </c:v>
                </c:pt>
                <c:pt idx="12">
                  <c:v>よく肩がこる        </c:v>
                </c:pt>
                <c:pt idx="13">
                  <c:v>よく腰がいたくなる  </c:v>
                </c:pt>
                <c:pt idx="14">
                  <c:v>とくに気になるところはない              </c:v>
                </c:pt>
                <c:pt idx="15">
                  <c:v>その他              </c:v>
                </c:pt>
                <c:pt idx="16">
                  <c:v>わからない          </c:v>
                </c:pt>
                <c:pt idx="17">
                  <c:v>無回答            </c:v>
                </c:pt>
              </c:strCache>
            </c:strRef>
          </c:cat>
          <c:val>
            <c:numRef>
              <c:f>'５、H28親への相談支援'!$B$86:$S$86</c:f>
              <c:numCache>
                <c:formatCode>0.0</c:formatCode>
                <c:ptCount val="18"/>
                <c:pt idx="0">
                  <c:v>16</c:v>
                </c:pt>
                <c:pt idx="1">
                  <c:v>28.3</c:v>
                </c:pt>
                <c:pt idx="2">
                  <c:v>5.3</c:v>
                </c:pt>
                <c:pt idx="3">
                  <c:v>39.200000000000003</c:v>
                </c:pt>
                <c:pt idx="4">
                  <c:v>13.2</c:v>
                </c:pt>
                <c:pt idx="5">
                  <c:v>7.6</c:v>
                </c:pt>
                <c:pt idx="6">
                  <c:v>9.4</c:v>
                </c:pt>
                <c:pt idx="7">
                  <c:v>3.7</c:v>
                </c:pt>
                <c:pt idx="8">
                  <c:v>12.1</c:v>
                </c:pt>
                <c:pt idx="9">
                  <c:v>16.100000000000001</c:v>
                </c:pt>
                <c:pt idx="10">
                  <c:v>22.5</c:v>
                </c:pt>
                <c:pt idx="11">
                  <c:v>42.1</c:v>
                </c:pt>
                <c:pt idx="12">
                  <c:v>47.3</c:v>
                </c:pt>
                <c:pt idx="13">
                  <c:v>35.799999999999997</c:v>
                </c:pt>
                <c:pt idx="14">
                  <c:v>8.3000000000000007</c:v>
                </c:pt>
                <c:pt idx="15">
                  <c:v>5</c:v>
                </c:pt>
                <c:pt idx="16">
                  <c:v>2.9</c:v>
                </c:pt>
                <c:pt idx="17">
                  <c:v>4.0999999999999996</c:v>
                </c:pt>
              </c:numCache>
            </c:numRef>
          </c:val>
          <c:extLst>
            <c:ext xmlns:c16="http://schemas.microsoft.com/office/drawing/2014/chart" uri="{C3380CC4-5D6E-409C-BE32-E72D297353CC}">
              <c16:uniqueId val="{00000003-AE7B-4BD2-9F11-7820C6F065FA}"/>
            </c:ext>
          </c:extLst>
        </c:ser>
        <c:dLbls>
          <c:dLblPos val="outEnd"/>
          <c:showLegendKey val="0"/>
          <c:showVal val="1"/>
          <c:showCatName val="0"/>
          <c:showSerName val="0"/>
          <c:showPercent val="0"/>
          <c:showBubbleSize val="0"/>
        </c:dLbls>
        <c:gapWidth val="182"/>
        <c:axId val="121127295"/>
        <c:axId val="292907295"/>
      </c:barChart>
      <c:catAx>
        <c:axId val="12112729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92907295"/>
        <c:crosses val="autoZero"/>
        <c:auto val="1"/>
        <c:lblAlgn val="ctr"/>
        <c:lblOffset val="100"/>
        <c:noMultiLvlLbl val="0"/>
      </c:catAx>
      <c:valAx>
        <c:axId val="292907295"/>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1127295"/>
        <c:crosses val="autoZero"/>
        <c:crossBetween val="between"/>
      </c:valAx>
      <c:spPr>
        <a:noFill/>
        <a:ln>
          <a:noFill/>
        </a:ln>
        <a:effectLst/>
      </c:spPr>
    </c:plotArea>
    <c:legend>
      <c:legendPos val="b"/>
      <c:layout>
        <c:manualLayout>
          <c:xMode val="edge"/>
          <c:yMode val="edge"/>
          <c:x val="0.26181905961806351"/>
          <c:y val="0.95251762633904968"/>
          <c:w val="0.47636188076387304"/>
          <c:h val="2.59519869955495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t>世帯構成</a:t>
            </a:r>
            <a:r>
              <a:rPr lang="en-US" altLang="ja-JP" dirty="0"/>
              <a:t>×</a:t>
            </a:r>
            <a:r>
              <a:rPr lang="ja-JP" altLang="en-US" dirty="0"/>
              <a:t>相談できる相手がいない割合</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0332403153462251"/>
          <c:y val="0.19084629136679182"/>
          <c:w val="0.87743101165956139"/>
          <c:h val="0.63931977280377084"/>
        </c:manualLayout>
      </c:layout>
      <c:barChart>
        <c:barDir val="bar"/>
        <c:grouping val="clustered"/>
        <c:varyColors val="0"/>
        <c:ser>
          <c:idx val="0"/>
          <c:order val="0"/>
          <c:tx>
            <c:strRef>
              <c:f>'５、親への相談支援'!$B$108</c:f>
              <c:strCache>
                <c:ptCount val="1"/>
                <c:pt idx="0">
                  <c:v>R5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'５、親への相談支援'!$A$109:$A$112</c:f>
              <c:strCache>
                <c:ptCount val="4"/>
                <c:pt idx="0">
                  <c:v>ふたり親世帯</c:v>
                </c:pt>
                <c:pt idx="1">
                  <c:v>母子世帯</c:v>
                </c:pt>
                <c:pt idx="2">
                  <c:v>父子世帯</c:v>
                </c:pt>
                <c:pt idx="3">
                  <c:v>その他世帯</c:v>
                </c:pt>
              </c:strCache>
            </c:strRef>
          </c:cat>
          <c:val>
            <c:numRef>
              <c:f>'５、親への相談支援'!$B$109:$B$112</c:f>
              <c:numCache>
                <c:formatCode>0.0</c:formatCode>
                <c:ptCount val="4"/>
                <c:pt idx="0">
                  <c:v>1.8</c:v>
                </c:pt>
                <c:pt idx="1">
                  <c:v>6</c:v>
                </c:pt>
                <c:pt idx="2">
                  <c:v>7.4</c:v>
                </c:pt>
                <c:pt idx="3">
                  <c:v>4.4000000000000004</c:v>
                </c:pt>
              </c:numCache>
            </c:numRef>
          </c:val>
          <c:extLst>
            <c:ext xmlns:c16="http://schemas.microsoft.com/office/drawing/2014/chart" uri="{C3380CC4-5D6E-409C-BE32-E72D297353CC}">
              <c16:uniqueId val="{00000000-1B9D-43F8-9EAD-8259356AA966}"/>
            </c:ext>
          </c:extLst>
        </c:ser>
        <c:ser>
          <c:idx val="1"/>
          <c:order val="1"/>
          <c:tx>
            <c:strRef>
              <c:f>'５、親への相談支援'!$C$108</c:f>
              <c:strCache>
                <c:ptCount val="1"/>
                <c:pt idx="0">
                  <c:v>H28</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'５、親への相談支援'!$A$109:$A$112</c:f>
              <c:strCache>
                <c:ptCount val="4"/>
                <c:pt idx="0">
                  <c:v>ふたり親世帯</c:v>
                </c:pt>
                <c:pt idx="1">
                  <c:v>母子世帯</c:v>
                </c:pt>
                <c:pt idx="2">
                  <c:v>父子世帯</c:v>
                </c:pt>
                <c:pt idx="3">
                  <c:v>その他世帯</c:v>
                </c:pt>
              </c:strCache>
            </c:strRef>
          </c:cat>
          <c:val>
            <c:numRef>
              <c:f>'５、親への相談支援'!$C$109:$C$112</c:f>
              <c:numCache>
                <c:formatCode>0.0</c:formatCode>
                <c:ptCount val="4"/>
                <c:pt idx="0">
                  <c:v>1.9</c:v>
                </c:pt>
                <c:pt idx="1">
                  <c:v>5.2</c:v>
                </c:pt>
                <c:pt idx="2">
                  <c:v>7.4</c:v>
                </c:pt>
                <c:pt idx="3">
                  <c:v>4.7</c:v>
                </c:pt>
              </c:numCache>
            </c:numRef>
          </c:val>
          <c:extLst>
            <c:ext xmlns:c16="http://schemas.microsoft.com/office/drawing/2014/chart" uri="{C3380CC4-5D6E-409C-BE32-E72D297353CC}">
              <c16:uniqueId val="{00000001-1B9D-43F8-9EAD-8259356AA966}"/>
            </c:ext>
          </c:extLst>
        </c:ser>
        <c:dLbls>
          <c:dLblPos val="outEnd"/>
          <c:showLegendKey val="0"/>
          <c:showVal val="1"/>
          <c:showCatName val="0"/>
          <c:showSerName val="0"/>
          <c:showPercent val="0"/>
          <c:showBubbleSize val="0"/>
        </c:dLbls>
        <c:gapWidth val="182"/>
        <c:axId val="1140086960"/>
        <c:axId val="1140096944"/>
      </c:barChart>
      <c:catAx>
        <c:axId val="1140086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140096944"/>
        <c:crosses val="autoZero"/>
        <c:auto val="1"/>
        <c:lblAlgn val="ctr"/>
        <c:lblOffset val="100"/>
        <c:noMultiLvlLbl val="0"/>
      </c:catAx>
      <c:valAx>
        <c:axId val="1140096944"/>
        <c:scaling>
          <c:orientation val="minMax"/>
          <c:max val="10"/>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40086960"/>
        <c:crosses val="autoZero"/>
        <c:crossBetween val="between"/>
      </c:valAx>
      <c:spPr>
        <a:noFill/>
        <a:ln>
          <a:noFill/>
        </a:ln>
        <a:effectLst/>
      </c:spPr>
    </c:plotArea>
    <c:legend>
      <c:legendPos val="b"/>
      <c:layout>
        <c:manualLayout>
          <c:xMode val="edge"/>
          <c:yMode val="edge"/>
          <c:x val="0.43065104240414837"/>
          <c:y val="0.84045829324046373"/>
          <c:w val="0.11564310574061125"/>
          <c:h val="7.034238815372538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t>身近にあればいいと思う</a:t>
            </a:r>
            <a:r>
              <a:rPr lang="ja-JP" altLang="en-US" dirty="0">
                <a:solidFill>
                  <a:schemeClr val="tx1"/>
                </a:solidFill>
              </a:rPr>
              <a:t>こと</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'５、親への相談支援'!$A$117:$A$125</c:f>
              <c:strCache>
                <c:ptCount val="9"/>
                <c:pt idx="0">
                  <c:v>保護者どうしで気軽に話せる場            </c:v>
                </c:pt>
                <c:pt idx="1">
                  <c:v>ＳＮＳなどのインターネットを通じて悩みごとを話せるｺﾐｭﾆﾃｨ    </c:v>
                </c:pt>
                <c:pt idx="2">
                  <c:v>家事の援助が受けられること              </c:v>
                </c:pt>
                <c:pt idx="3">
                  <c:v>支援制度など必要な情報を届けてくれること</c:v>
                </c:pt>
                <c:pt idx="4">
                  <c:v>困った時にご飯を無料または安価で自宅に届けてくれるサービス  </c:v>
                </c:pt>
                <c:pt idx="5">
                  <c:v>お子さんが放課後や休日に勉強などができる場所を利用できること</c:v>
                </c:pt>
                <c:pt idx="6">
                  <c:v>お子さんが無料で学習支援を受けられる場所</c:v>
                </c:pt>
                <c:pt idx="7">
                  <c:v>お子さんや保護者が夕食を子ども食堂などの場所を利用できること</c:v>
                </c:pt>
                <c:pt idx="8">
                  <c:v>無回答</c:v>
                </c:pt>
              </c:strCache>
            </c:strRef>
          </c:cat>
          <c:val>
            <c:numRef>
              <c:f>'５、親への相談支援'!$B$117:$B$125</c:f>
              <c:numCache>
                <c:formatCode>0.0%</c:formatCode>
                <c:ptCount val="9"/>
                <c:pt idx="0">
                  <c:v>0.20899999999999999</c:v>
                </c:pt>
                <c:pt idx="1">
                  <c:v>6.6000000000000003E-2</c:v>
                </c:pt>
                <c:pt idx="2">
                  <c:v>0.223</c:v>
                </c:pt>
                <c:pt idx="3">
                  <c:v>0.27800000000000002</c:v>
                </c:pt>
                <c:pt idx="4">
                  <c:v>0.308</c:v>
                </c:pt>
                <c:pt idx="5">
                  <c:v>0.31900000000000001</c:v>
                </c:pt>
                <c:pt idx="6">
                  <c:v>0.42</c:v>
                </c:pt>
                <c:pt idx="7">
                  <c:v>0.14799999999999999</c:v>
                </c:pt>
                <c:pt idx="8">
                  <c:v>0.13200000000000001</c:v>
                </c:pt>
              </c:numCache>
            </c:numRef>
          </c:val>
          <c:extLst>
            <c:ext xmlns:c16="http://schemas.microsoft.com/office/drawing/2014/chart" uri="{C3380CC4-5D6E-409C-BE32-E72D297353CC}">
              <c16:uniqueId val="{00000000-8FFA-4644-961E-9659C68AF619}"/>
            </c:ext>
          </c:extLst>
        </c:ser>
        <c:dLbls>
          <c:dLblPos val="outEnd"/>
          <c:showLegendKey val="0"/>
          <c:showVal val="1"/>
          <c:showCatName val="0"/>
          <c:showSerName val="0"/>
          <c:showPercent val="0"/>
          <c:showBubbleSize val="0"/>
        </c:dLbls>
        <c:gapWidth val="182"/>
        <c:axId val="927345696"/>
        <c:axId val="927354016"/>
      </c:barChart>
      <c:catAx>
        <c:axId val="9273456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927354016"/>
        <c:crosses val="autoZero"/>
        <c:auto val="1"/>
        <c:lblAlgn val="ctr"/>
        <c:lblOffset val="100"/>
        <c:noMultiLvlLbl val="0"/>
      </c:catAx>
      <c:valAx>
        <c:axId val="927354016"/>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27345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'１、H28家計・収入・就業 (2)'!$B$34</c:f>
              <c:strCache>
                <c:ptCount val="1"/>
                <c:pt idx="0">
                  <c:v>現在利用している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(2)'!$A$35:$A$38</c:f>
              <c:strCache>
                <c:ptCount val="4"/>
                <c:pt idx="0">
                  <c:v>中央値以上</c:v>
                </c:pt>
                <c:pt idx="1">
                  <c:v>困窮度Ⅲ</c:v>
                </c:pt>
                <c:pt idx="2">
                  <c:v>困窮度Ⅱ</c:v>
                </c:pt>
                <c:pt idx="3">
                  <c:v>困窮度Ⅰ</c:v>
                </c:pt>
              </c:strCache>
            </c:strRef>
          </c:cat>
          <c:val>
            <c:numRef>
              <c:f>'１、H28家計・収入・就業 (2)'!$B$35:$B$38</c:f>
              <c:numCache>
                <c:formatCode>0.0</c:formatCode>
                <c:ptCount val="4"/>
                <c:pt idx="0">
                  <c:v>10.8</c:v>
                </c:pt>
                <c:pt idx="1">
                  <c:v>51.1</c:v>
                </c:pt>
                <c:pt idx="2">
                  <c:v>68.5</c:v>
                </c:pt>
                <c:pt idx="3">
                  <c:v>76</c:v>
                </c:pt>
              </c:numCache>
            </c:numRef>
          </c:val>
          <c:extLst>
            <c:ext xmlns:c16="http://schemas.microsoft.com/office/drawing/2014/chart" uri="{C3380CC4-5D6E-409C-BE32-E72D297353CC}">
              <c16:uniqueId val="{00000000-FEC5-45C2-90F1-F93A6D09D883}"/>
            </c:ext>
          </c:extLst>
        </c:ser>
        <c:ser>
          <c:idx val="1"/>
          <c:order val="1"/>
          <c:tx>
            <c:strRef>
              <c:f>'１、H28家計・収入・就業 (2)'!$C$34</c:f>
              <c:strCache>
                <c:ptCount val="1"/>
                <c:pt idx="0">
                  <c:v>現在利用していないが、以前利用したことがある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(2)'!$A$35:$A$38</c:f>
              <c:strCache>
                <c:ptCount val="4"/>
                <c:pt idx="0">
                  <c:v>中央値以上</c:v>
                </c:pt>
                <c:pt idx="1">
                  <c:v>困窮度Ⅲ</c:v>
                </c:pt>
                <c:pt idx="2">
                  <c:v>困窮度Ⅱ</c:v>
                </c:pt>
                <c:pt idx="3">
                  <c:v>困窮度Ⅰ</c:v>
                </c:pt>
              </c:strCache>
            </c:strRef>
          </c:cat>
          <c:val>
            <c:numRef>
              <c:f>'１、H28家計・収入・就業 (2)'!$C$35:$C$38</c:f>
              <c:numCache>
                <c:formatCode>0.0</c:formatCode>
                <c:ptCount val="4"/>
                <c:pt idx="0">
                  <c:v>9.1</c:v>
                </c:pt>
                <c:pt idx="1">
                  <c:v>6.9</c:v>
                </c:pt>
                <c:pt idx="2">
                  <c:v>4</c:v>
                </c:pt>
                <c:pt idx="3">
                  <c:v>2.9</c:v>
                </c:pt>
              </c:numCache>
            </c:numRef>
          </c:val>
          <c:extLst>
            <c:ext xmlns:c16="http://schemas.microsoft.com/office/drawing/2014/chart" uri="{C3380CC4-5D6E-409C-BE32-E72D297353CC}">
              <c16:uniqueId val="{00000001-FEC5-45C2-90F1-F93A6D09D883}"/>
            </c:ext>
          </c:extLst>
        </c:ser>
        <c:ser>
          <c:idx val="2"/>
          <c:order val="2"/>
          <c:tx>
            <c:strRef>
              <c:f>'１、H28家計・収入・就業 (2)'!$D$34</c:f>
              <c:strCache>
                <c:ptCount val="1"/>
                <c:pt idx="0">
                  <c:v>利用したことがない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(2)'!$A$35:$A$38</c:f>
              <c:strCache>
                <c:ptCount val="4"/>
                <c:pt idx="0">
                  <c:v>中央値以上</c:v>
                </c:pt>
                <c:pt idx="1">
                  <c:v>困窮度Ⅲ</c:v>
                </c:pt>
                <c:pt idx="2">
                  <c:v>困窮度Ⅱ</c:v>
                </c:pt>
                <c:pt idx="3">
                  <c:v>困窮度Ⅰ</c:v>
                </c:pt>
              </c:strCache>
            </c:strRef>
          </c:cat>
          <c:val>
            <c:numRef>
              <c:f>'１、H28家計・収入・就業 (2)'!$D$35:$D$38</c:f>
              <c:numCache>
                <c:formatCode>0.0</c:formatCode>
                <c:ptCount val="4"/>
                <c:pt idx="0">
                  <c:v>54</c:v>
                </c:pt>
                <c:pt idx="1">
                  <c:v>23.5</c:v>
                </c:pt>
                <c:pt idx="2">
                  <c:v>14.4</c:v>
                </c:pt>
                <c:pt idx="3">
                  <c:v>10.1</c:v>
                </c:pt>
              </c:numCache>
            </c:numRef>
          </c:val>
          <c:extLst>
            <c:ext xmlns:c16="http://schemas.microsoft.com/office/drawing/2014/chart" uri="{C3380CC4-5D6E-409C-BE32-E72D297353CC}">
              <c16:uniqueId val="{00000002-FEC5-45C2-90F1-F93A6D09D883}"/>
            </c:ext>
          </c:extLst>
        </c:ser>
        <c:ser>
          <c:idx val="3"/>
          <c:order val="3"/>
          <c:tx>
            <c:strRef>
              <c:f>'１、H28家計・収入・就業 (2)'!$E$34</c:f>
              <c:strCache>
                <c:ptCount val="1"/>
                <c:pt idx="0">
                  <c:v>  無回答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'１、H28家計・収入・就業 (2)'!$A$35:$A$38</c:f>
              <c:strCache>
                <c:ptCount val="4"/>
                <c:pt idx="0">
                  <c:v>中央値以上</c:v>
                </c:pt>
                <c:pt idx="1">
                  <c:v>困窮度Ⅲ</c:v>
                </c:pt>
                <c:pt idx="2">
                  <c:v>困窮度Ⅱ</c:v>
                </c:pt>
                <c:pt idx="3">
                  <c:v>困窮度Ⅰ</c:v>
                </c:pt>
              </c:strCache>
            </c:strRef>
          </c:cat>
          <c:val>
            <c:numRef>
              <c:f>'１、H28家計・収入・就業 (2)'!$E$35:$E$38</c:f>
              <c:numCache>
                <c:formatCode>0.0</c:formatCode>
                <c:ptCount val="4"/>
                <c:pt idx="0">
                  <c:v>26</c:v>
                </c:pt>
                <c:pt idx="1">
                  <c:v>18.5</c:v>
                </c:pt>
                <c:pt idx="2">
                  <c:v>13.1</c:v>
                </c:pt>
                <c:pt idx="3">
                  <c:v>10.9</c:v>
                </c:pt>
              </c:numCache>
            </c:numRef>
          </c:val>
          <c:extLst>
            <c:ext xmlns:c16="http://schemas.microsoft.com/office/drawing/2014/chart" uri="{C3380CC4-5D6E-409C-BE32-E72D297353CC}">
              <c16:uniqueId val="{00000003-FEC5-45C2-90F1-F93A6D09D883}"/>
            </c:ext>
          </c:extLst>
        </c:ser>
        <c:dLbls>
          <c:dLblPos val="ctr"/>
          <c:showLegendKey val="0"/>
          <c:showVal val="1"/>
          <c:showCatName val="0"/>
          <c:showSerName val="0"/>
          <c:showPercent val="0"/>
          <c:showBubbleSize val="0"/>
        </c:dLbls>
        <c:gapWidth val="150"/>
        <c:overlap val="100"/>
        <c:axId val="2106074703"/>
        <c:axId val="2106067631"/>
      </c:barChart>
      <c:catAx>
        <c:axId val="210607470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2106067631"/>
        <c:crosses val="autoZero"/>
        <c:auto val="1"/>
        <c:lblAlgn val="ctr"/>
        <c:lblOffset val="100"/>
        <c:noMultiLvlLbl val="0"/>
      </c:catAx>
      <c:valAx>
        <c:axId val="2106067631"/>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106074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t>平日の夜や休日に過ごせる場所</a:t>
            </a:r>
            <a:endParaRPr lang="en-US" altLang="ja-JP" dirty="0"/>
          </a:p>
        </c:rich>
      </c:tx>
      <c:layout>
        <c:manualLayout>
          <c:xMode val="edge"/>
          <c:yMode val="edge"/>
          <c:x val="0.28721987291814915"/>
          <c:y val="0.1017176719346599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1913280899792168"/>
          <c:y val="0.21699236061693672"/>
          <c:w val="0.83895118288940373"/>
          <c:h val="0.5368028177081462"/>
        </c:manualLayout>
      </c:layout>
      <c:barChart>
        <c:barDir val="bar"/>
        <c:grouping val="percentStacked"/>
        <c:varyColors val="0"/>
        <c:ser>
          <c:idx val="0"/>
          <c:order val="0"/>
          <c:tx>
            <c:strRef>
              <c:f>'６、居場所'!$C$31</c:f>
              <c:strCache>
                <c:ptCount val="1"/>
                <c:pt idx="0">
                  <c:v>利用したことがある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'６、居場所'!$B$32:$B$35</c:f>
              <c:strCache>
                <c:ptCount val="4"/>
                <c:pt idx="0">
                  <c:v>中央値以上</c:v>
                </c:pt>
                <c:pt idx="1">
                  <c:v>困窮度Ⅲ</c:v>
                </c:pt>
                <c:pt idx="2">
                  <c:v>困窮度Ⅱ</c:v>
                </c:pt>
                <c:pt idx="3">
                  <c:v>困窮度Ⅰ</c:v>
                </c:pt>
              </c:strCache>
            </c:strRef>
          </c:cat>
          <c:val>
            <c:numRef>
              <c:f>'６、居場所'!$C$32:$C$35</c:f>
              <c:numCache>
                <c:formatCode>0.0</c:formatCode>
                <c:ptCount val="4"/>
                <c:pt idx="0">
                  <c:v>23.3</c:v>
                </c:pt>
                <c:pt idx="1">
                  <c:v>19</c:v>
                </c:pt>
                <c:pt idx="2">
                  <c:v>20.3</c:v>
                </c:pt>
                <c:pt idx="3">
                  <c:v>21.6</c:v>
                </c:pt>
              </c:numCache>
            </c:numRef>
          </c:val>
          <c:extLst>
            <c:ext xmlns:c16="http://schemas.microsoft.com/office/drawing/2014/chart" uri="{C3380CC4-5D6E-409C-BE32-E72D297353CC}">
              <c16:uniqueId val="{00000000-6F02-4874-B6CF-DC3E20D733F9}"/>
            </c:ext>
          </c:extLst>
        </c:ser>
        <c:ser>
          <c:idx val="1"/>
          <c:order val="1"/>
          <c:tx>
            <c:strRef>
              <c:f>'６、居場所'!$D$31</c:f>
              <c:strCache>
                <c:ptCount val="1"/>
                <c:pt idx="0">
                  <c:v>利用したことはない（あれば利用したいと思う）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'６、居場所'!$B$32:$B$35</c:f>
              <c:strCache>
                <c:ptCount val="4"/>
                <c:pt idx="0">
                  <c:v>中央値以上</c:v>
                </c:pt>
                <c:pt idx="1">
                  <c:v>困窮度Ⅲ</c:v>
                </c:pt>
                <c:pt idx="2">
                  <c:v>困窮度Ⅱ</c:v>
                </c:pt>
                <c:pt idx="3">
                  <c:v>困窮度Ⅰ</c:v>
                </c:pt>
              </c:strCache>
            </c:strRef>
          </c:cat>
          <c:val>
            <c:numRef>
              <c:f>'６、居場所'!$D$32:$D$35</c:f>
              <c:numCache>
                <c:formatCode>0.0</c:formatCode>
                <c:ptCount val="4"/>
                <c:pt idx="0">
                  <c:v>5.7</c:v>
                </c:pt>
                <c:pt idx="1">
                  <c:v>6.2</c:v>
                </c:pt>
                <c:pt idx="2">
                  <c:v>6</c:v>
                </c:pt>
                <c:pt idx="3">
                  <c:v>6.6</c:v>
                </c:pt>
              </c:numCache>
            </c:numRef>
          </c:val>
          <c:extLst>
            <c:ext xmlns:c16="http://schemas.microsoft.com/office/drawing/2014/chart" uri="{C3380CC4-5D6E-409C-BE32-E72D297353CC}">
              <c16:uniqueId val="{00000001-6F02-4874-B6CF-DC3E20D733F9}"/>
            </c:ext>
          </c:extLst>
        </c:ser>
        <c:ser>
          <c:idx val="2"/>
          <c:order val="2"/>
          <c:tx>
            <c:strRef>
              <c:f>'６、居場所'!$E$31</c:f>
              <c:strCache>
                <c:ptCount val="1"/>
                <c:pt idx="0">
                  <c:v>利用したことはない（今後も利用したいと思わない）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'６、居場所'!$B$32:$B$35</c:f>
              <c:strCache>
                <c:ptCount val="4"/>
                <c:pt idx="0">
                  <c:v>中央値以上</c:v>
                </c:pt>
                <c:pt idx="1">
                  <c:v>困窮度Ⅲ</c:v>
                </c:pt>
                <c:pt idx="2">
                  <c:v>困窮度Ⅱ</c:v>
                </c:pt>
                <c:pt idx="3">
                  <c:v>困窮度Ⅰ</c:v>
                </c:pt>
              </c:strCache>
            </c:strRef>
          </c:cat>
          <c:val>
            <c:numRef>
              <c:f>'６、居場所'!$E$32:$E$35</c:f>
              <c:numCache>
                <c:formatCode>0.0</c:formatCode>
                <c:ptCount val="4"/>
                <c:pt idx="0">
                  <c:v>28.1</c:v>
                </c:pt>
                <c:pt idx="1">
                  <c:v>29.6</c:v>
                </c:pt>
                <c:pt idx="2">
                  <c:v>29.6</c:v>
                </c:pt>
                <c:pt idx="3">
                  <c:v>25.9</c:v>
                </c:pt>
              </c:numCache>
            </c:numRef>
          </c:val>
          <c:extLst>
            <c:ext xmlns:c16="http://schemas.microsoft.com/office/drawing/2014/chart" uri="{C3380CC4-5D6E-409C-BE32-E72D297353CC}">
              <c16:uniqueId val="{00000002-6F02-4874-B6CF-DC3E20D733F9}"/>
            </c:ext>
          </c:extLst>
        </c:ser>
        <c:ser>
          <c:idx val="3"/>
          <c:order val="3"/>
          <c:tx>
            <c:strRef>
              <c:f>'６、居場所'!$F$31</c:f>
              <c:strCache>
                <c:ptCount val="1"/>
                <c:pt idx="0">
                  <c:v>利用したことはない（今後も利用したいか分からない）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'６、居場所'!$B$32:$B$35</c:f>
              <c:strCache>
                <c:ptCount val="4"/>
                <c:pt idx="0">
                  <c:v>中央値以上</c:v>
                </c:pt>
                <c:pt idx="1">
                  <c:v>困窮度Ⅲ</c:v>
                </c:pt>
                <c:pt idx="2">
                  <c:v>困窮度Ⅱ</c:v>
                </c:pt>
                <c:pt idx="3">
                  <c:v>困窮度Ⅰ</c:v>
                </c:pt>
              </c:strCache>
            </c:strRef>
          </c:cat>
          <c:val>
            <c:numRef>
              <c:f>'６、居場所'!$F$32:$F$35</c:f>
              <c:numCache>
                <c:formatCode>0.0</c:formatCode>
                <c:ptCount val="4"/>
                <c:pt idx="0">
                  <c:v>41.9</c:v>
                </c:pt>
                <c:pt idx="1">
                  <c:v>44</c:v>
                </c:pt>
                <c:pt idx="2">
                  <c:v>42.6</c:v>
                </c:pt>
                <c:pt idx="3">
                  <c:v>44.2</c:v>
                </c:pt>
              </c:numCache>
            </c:numRef>
          </c:val>
          <c:extLst>
            <c:ext xmlns:c16="http://schemas.microsoft.com/office/drawing/2014/chart" uri="{C3380CC4-5D6E-409C-BE32-E72D297353CC}">
              <c16:uniqueId val="{00000003-6F02-4874-B6CF-DC3E20D733F9}"/>
            </c:ext>
          </c:extLst>
        </c:ser>
        <c:ser>
          <c:idx val="4"/>
          <c:order val="4"/>
          <c:tx>
            <c:strRef>
              <c:f>'６、居場所'!$G$31</c:f>
              <c:strCache>
                <c:ptCount val="1"/>
                <c:pt idx="0">
                  <c:v>  無回答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'６、居場所'!$B$32:$B$35</c:f>
              <c:strCache>
                <c:ptCount val="4"/>
                <c:pt idx="0">
                  <c:v>中央値以上</c:v>
                </c:pt>
                <c:pt idx="1">
                  <c:v>困窮度Ⅲ</c:v>
                </c:pt>
                <c:pt idx="2">
                  <c:v>困窮度Ⅱ</c:v>
                </c:pt>
                <c:pt idx="3">
                  <c:v>困窮度Ⅰ</c:v>
                </c:pt>
              </c:strCache>
            </c:strRef>
          </c:cat>
          <c:val>
            <c:numRef>
              <c:f>'６、居場所'!$G$32:$G$35</c:f>
              <c:numCache>
                <c:formatCode>0.0</c:formatCode>
                <c:ptCount val="4"/>
                <c:pt idx="0">
                  <c:v>1.1000000000000001</c:v>
                </c:pt>
                <c:pt idx="1">
                  <c:v>1.2</c:v>
                </c:pt>
                <c:pt idx="2">
                  <c:v>1.5</c:v>
                </c:pt>
                <c:pt idx="3">
                  <c:v>1.6</c:v>
                </c:pt>
              </c:numCache>
            </c:numRef>
          </c:val>
          <c:extLst>
            <c:ext xmlns:c16="http://schemas.microsoft.com/office/drawing/2014/chart" uri="{C3380CC4-5D6E-409C-BE32-E72D297353CC}">
              <c16:uniqueId val="{00000004-6F02-4874-B6CF-DC3E20D733F9}"/>
            </c:ext>
          </c:extLst>
        </c:ser>
        <c:dLbls>
          <c:dLblPos val="ctr"/>
          <c:showLegendKey val="0"/>
          <c:showVal val="1"/>
          <c:showCatName val="0"/>
          <c:showSerName val="0"/>
          <c:showPercent val="0"/>
          <c:showBubbleSize val="0"/>
        </c:dLbls>
        <c:gapWidth val="150"/>
        <c:overlap val="100"/>
        <c:axId val="1030668576"/>
        <c:axId val="1030668992"/>
      </c:barChart>
      <c:catAx>
        <c:axId val="10306685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30668992"/>
        <c:crosses val="autoZero"/>
        <c:auto val="1"/>
        <c:lblAlgn val="ctr"/>
        <c:lblOffset val="100"/>
        <c:noMultiLvlLbl val="0"/>
      </c:catAx>
      <c:valAx>
        <c:axId val="103066899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30668576"/>
        <c:crosses val="autoZero"/>
        <c:crossBetween val="between"/>
      </c:valAx>
      <c:spPr>
        <a:noFill/>
        <a:ln>
          <a:noFill/>
        </a:ln>
        <a:effectLst/>
      </c:spPr>
    </c:plotArea>
    <c:legend>
      <c:legendPos val="b"/>
      <c:layout>
        <c:manualLayout>
          <c:xMode val="edge"/>
          <c:yMode val="edge"/>
          <c:x val="2.6326695025501008E-2"/>
          <c:y val="0.82777166700483551"/>
          <c:w val="0.93938440222314867"/>
          <c:h val="0.1537342108252261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勉強を無料か安い料金で見てくれる場所</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percentStacked"/>
        <c:varyColors val="0"/>
        <c:ser>
          <c:idx val="0"/>
          <c:order val="0"/>
          <c:tx>
            <c:strRef>
              <c:f>'６、居場所'!$C$47</c:f>
              <c:strCache>
                <c:ptCount val="1"/>
                <c:pt idx="0">
                  <c:v>利用したことがある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'６、居場所'!$B$48:$B$51</c:f>
              <c:strCache>
                <c:ptCount val="4"/>
                <c:pt idx="0">
                  <c:v>中央値以上</c:v>
                </c:pt>
                <c:pt idx="1">
                  <c:v>困窮度Ⅲ</c:v>
                </c:pt>
                <c:pt idx="2">
                  <c:v>困窮度Ⅱ</c:v>
                </c:pt>
                <c:pt idx="3">
                  <c:v>困窮度Ⅰ</c:v>
                </c:pt>
              </c:strCache>
            </c:strRef>
          </c:cat>
          <c:val>
            <c:numRef>
              <c:f>'６、居場所'!$C$48:$C$51</c:f>
              <c:numCache>
                <c:formatCode>0.0</c:formatCode>
                <c:ptCount val="4"/>
                <c:pt idx="0">
                  <c:v>4.0999999999999996</c:v>
                </c:pt>
                <c:pt idx="1">
                  <c:v>5.5</c:v>
                </c:pt>
                <c:pt idx="2">
                  <c:v>5.5</c:v>
                </c:pt>
                <c:pt idx="3">
                  <c:v>6</c:v>
                </c:pt>
              </c:numCache>
            </c:numRef>
          </c:val>
          <c:extLst>
            <c:ext xmlns:c16="http://schemas.microsoft.com/office/drawing/2014/chart" uri="{C3380CC4-5D6E-409C-BE32-E72D297353CC}">
              <c16:uniqueId val="{00000000-0362-480C-B36E-0B982E56F229}"/>
            </c:ext>
          </c:extLst>
        </c:ser>
        <c:ser>
          <c:idx val="1"/>
          <c:order val="1"/>
          <c:tx>
            <c:strRef>
              <c:f>'６、居場所'!$D$47</c:f>
              <c:strCache>
                <c:ptCount val="1"/>
                <c:pt idx="0">
                  <c:v>利用したことはない（あれば利用したいと思う）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'６、居場所'!$B$48:$B$51</c:f>
              <c:strCache>
                <c:ptCount val="4"/>
                <c:pt idx="0">
                  <c:v>中央値以上</c:v>
                </c:pt>
                <c:pt idx="1">
                  <c:v>困窮度Ⅲ</c:v>
                </c:pt>
                <c:pt idx="2">
                  <c:v>困窮度Ⅱ</c:v>
                </c:pt>
                <c:pt idx="3">
                  <c:v>困窮度Ⅰ</c:v>
                </c:pt>
              </c:strCache>
            </c:strRef>
          </c:cat>
          <c:val>
            <c:numRef>
              <c:f>'６、居場所'!$D$48:$D$51</c:f>
              <c:numCache>
                <c:formatCode>0.0</c:formatCode>
                <c:ptCount val="4"/>
                <c:pt idx="0">
                  <c:v>15</c:v>
                </c:pt>
                <c:pt idx="1">
                  <c:v>16.399999999999999</c:v>
                </c:pt>
                <c:pt idx="2">
                  <c:v>15.3</c:v>
                </c:pt>
                <c:pt idx="3">
                  <c:v>17</c:v>
                </c:pt>
              </c:numCache>
            </c:numRef>
          </c:val>
          <c:extLst>
            <c:ext xmlns:c16="http://schemas.microsoft.com/office/drawing/2014/chart" uri="{C3380CC4-5D6E-409C-BE32-E72D297353CC}">
              <c16:uniqueId val="{00000001-0362-480C-B36E-0B982E56F229}"/>
            </c:ext>
          </c:extLst>
        </c:ser>
        <c:ser>
          <c:idx val="2"/>
          <c:order val="2"/>
          <c:tx>
            <c:strRef>
              <c:f>'６、居場所'!$E$47</c:f>
              <c:strCache>
                <c:ptCount val="1"/>
                <c:pt idx="0">
                  <c:v>利用したことはない（今後も利用したいと思わない）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'６、居場所'!$B$48:$B$51</c:f>
              <c:strCache>
                <c:ptCount val="4"/>
                <c:pt idx="0">
                  <c:v>中央値以上</c:v>
                </c:pt>
                <c:pt idx="1">
                  <c:v>困窮度Ⅲ</c:v>
                </c:pt>
                <c:pt idx="2">
                  <c:v>困窮度Ⅱ</c:v>
                </c:pt>
                <c:pt idx="3">
                  <c:v>困窮度Ⅰ</c:v>
                </c:pt>
              </c:strCache>
            </c:strRef>
          </c:cat>
          <c:val>
            <c:numRef>
              <c:f>'６、居場所'!$E$48:$E$51</c:f>
              <c:numCache>
                <c:formatCode>0.0</c:formatCode>
                <c:ptCount val="4"/>
                <c:pt idx="0">
                  <c:v>28.6</c:v>
                </c:pt>
                <c:pt idx="1">
                  <c:v>27.8</c:v>
                </c:pt>
                <c:pt idx="2">
                  <c:v>28.8</c:v>
                </c:pt>
                <c:pt idx="3">
                  <c:v>25.9</c:v>
                </c:pt>
              </c:numCache>
            </c:numRef>
          </c:val>
          <c:extLst>
            <c:ext xmlns:c16="http://schemas.microsoft.com/office/drawing/2014/chart" uri="{C3380CC4-5D6E-409C-BE32-E72D297353CC}">
              <c16:uniqueId val="{00000002-0362-480C-B36E-0B982E56F229}"/>
            </c:ext>
          </c:extLst>
        </c:ser>
        <c:ser>
          <c:idx val="3"/>
          <c:order val="3"/>
          <c:tx>
            <c:strRef>
              <c:f>'６、居場所'!$F$47</c:f>
              <c:strCache>
                <c:ptCount val="1"/>
                <c:pt idx="0">
                  <c:v>利用したことはない（今後も利用したいか分からない）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'６、居場所'!$B$48:$B$51</c:f>
              <c:strCache>
                <c:ptCount val="4"/>
                <c:pt idx="0">
                  <c:v>中央値以上</c:v>
                </c:pt>
                <c:pt idx="1">
                  <c:v>困窮度Ⅲ</c:v>
                </c:pt>
                <c:pt idx="2">
                  <c:v>困窮度Ⅱ</c:v>
                </c:pt>
                <c:pt idx="3">
                  <c:v>困窮度Ⅰ</c:v>
                </c:pt>
              </c:strCache>
            </c:strRef>
          </c:cat>
          <c:val>
            <c:numRef>
              <c:f>'６、居場所'!$F$48:$F$51</c:f>
              <c:numCache>
                <c:formatCode>0.0</c:formatCode>
                <c:ptCount val="4"/>
                <c:pt idx="0">
                  <c:v>51</c:v>
                </c:pt>
                <c:pt idx="1">
                  <c:v>49.1</c:v>
                </c:pt>
                <c:pt idx="2">
                  <c:v>48.8</c:v>
                </c:pt>
                <c:pt idx="3">
                  <c:v>49.3</c:v>
                </c:pt>
              </c:numCache>
            </c:numRef>
          </c:val>
          <c:extLst>
            <c:ext xmlns:c16="http://schemas.microsoft.com/office/drawing/2014/chart" uri="{C3380CC4-5D6E-409C-BE32-E72D297353CC}">
              <c16:uniqueId val="{00000003-0362-480C-B36E-0B982E56F229}"/>
            </c:ext>
          </c:extLst>
        </c:ser>
        <c:ser>
          <c:idx val="4"/>
          <c:order val="4"/>
          <c:tx>
            <c:strRef>
              <c:f>'６、居場所'!$G$47</c:f>
              <c:strCache>
                <c:ptCount val="1"/>
                <c:pt idx="0">
                  <c:v>  無回答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'６、居場所'!$B$48:$B$51</c:f>
              <c:strCache>
                <c:ptCount val="4"/>
                <c:pt idx="0">
                  <c:v>中央値以上</c:v>
                </c:pt>
                <c:pt idx="1">
                  <c:v>困窮度Ⅲ</c:v>
                </c:pt>
                <c:pt idx="2">
                  <c:v>困窮度Ⅱ</c:v>
                </c:pt>
                <c:pt idx="3">
                  <c:v>困窮度Ⅰ</c:v>
                </c:pt>
              </c:strCache>
            </c:strRef>
          </c:cat>
          <c:val>
            <c:numRef>
              <c:f>'６、居場所'!$G$48:$G$51</c:f>
              <c:numCache>
                <c:formatCode>0.0</c:formatCode>
                <c:ptCount val="4"/>
                <c:pt idx="0">
                  <c:v>1.2</c:v>
                </c:pt>
                <c:pt idx="1">
                  <c:v>1.3</c:v>
                </c:pt>
                <c:pt idx="2">
                  <c:v>1.6</c:v>
                </c:pt>
                <c:pt idx="3">
                  <c:v>1.8</c:v>
                </c:pt>
              </c:numCache>
            </c:numRef>
          </c:val>
          <c:extLst>
            <c:ext xmlns:c16="http://schemas.microsoft.com/office/drawing/2014/chart" uri="{C3380CC4-5D6E-409C-BE32-E72D297353CC}">
              <c16:uniqueId val="{00000004-0362-480C-B36E-0B982E56F229}"/>
            </c:ext>
          </c:extLst>
        </c:ser>
        <c:dLbls>
          <c:dLblPos val="ctr"/>
          <c:showLegendKey val="0"/>
          <c:showVal val="1"/>
          <c:showCatName val="0"/>
          <c:showSerName val="0"/>
          <c:showPercent val="0"/>
          <c:showBubbleSize val="0"/>
        </c:dLbls>
        <c:gapWidth val="150"/>
        <c:overlap val="100"/>
        <c:axId val="921466880"/>
        <c:axId val="921459392"/>
      </c:barChart>
      <c:catAx>
        <c:axId val="921466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21459392"/>
        <c:crosses val="autoZero"/>
        <c:auto val="1"/>
        <c:lblAlgn val="ctr"/>
        <c:lblOffset val="100"/>
        <c:noMultiLvlLbl val="0"/>
      </c:catAx>
      <c:valAx>
        <c:axId val="92145939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21466880"/>
        <c:crosses val="autoZero"/>
        <c:crossBetween val="between"/>
      </c:valAx>
      <c:spPr>
        <a:noFill/>
        <a:ln>
          <a:noFill/>
        </a:ln>
        <a:effectLst/>
      </c:spPr>
    </c:plotArea>
    <c:legend>
      <c:legendPos val="b"/>
      <c:layout>
        <c:manualLayout>
          <c:xMode val="edge"/>
          <c:yMode val="edge"/>
          <c:x val="8.9537124582151628E-3"/>
          <c:y val="0.80365341408615809"/>
          <c:w val="0.98209241852002671"/>
          <c:h val="0.1763369434719723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昼食等を無料か安い料金で食べることができる場所</a:t>
            </a:r>
          </a:p>
        </c:rich>
      </c:tx>
      <c:layout>
        <c:manualLayout>
          <c:xMode val="edge"/>
          <c:yMode val="edge"/>
          <c:x val="0.17307008089469708"/>
          <c:y val="9.018781986923622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3628116995382081"/>
          <c:y val="0.21271347062712734"/>
          <c:w val="0.82731092232189785"/>
          <c:h val="0.53265959791365669"/>
        </c:manualLayout>
      </c:layout>
      <c:barChart>
        <c:barDir val="bar"/>
        <c:grouping val="percentStacked"/>
        <c:varyColors val="0"/>
        <c:ser>
          <c:idx val="0"/>
          <c:order val="0"/>
          <c:tx>
            <c:strRef>
              <c:f>'６、居場所'!$C$40</c:f>
              <c:strCache>
                <c:ptCount val="1"/>
                <c:pt idx="0">
                  <c:v>利用したことがある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'６、居場所'!$B$41:$B$44</c:f>
              <c:strCache>
                <c:ptCount val="4"/>
                <c:pt idx="0">
                  <c:v>中央値以上</c:v>
                </c:pt>
                <c:pt idx="1">
                  <c:v>困窮度Ⅲ</c:v>
                </c:pt>
                <c:pt idx="2">
                  <c:v>困窮度Ⅱ</c:v>
                </c:pt>
                <c:pt idx="3">
                  <c:v>困窮度Ⅰ</c:v>
                </c:pt>
              </c:strCache>
            </c:strRef>
          </c:cat>
          <c:val>
            <c:numRef>
              <c:f>'６、居場所'!$C$41:$C$44</c:f>
              <c:numCache>
                <c:formatCode>0.0</c:formatCode>
                <c:ptCount val="4"/>
                <c:pt idx="0">
                  <c:v>8.5</c:v>
                </c:pt>
                <c:pt idx="1">
                  <c:v>11.1</c:v>
                </c:pt>
                <c:pt idx="2">
                  <c:v>12.4</c:v>
                </c:pt>
                <c:pt idx="3">
                  <c:v>12</c:v>
                </c:pt>
              </c:numCache>
            </c:numRef>
          </c:val>
          <c:extLst>
            <c:ext xmlns:c16="http://schemas.microsoft.com/office/drawing/2014/chart" uri="{C3380CC4-5D6E-409C-BE32-E72D297353CC}">
              <c16:uniqueId val="{00000000-C74D-4D75-A74F-C3D0EE8CBA1F}"/>
            </c:ext>
          </c:extLst>
        </c:ser>
        <c:ser>
          <c:idx val="1"/>
          <c:order val="1"/>
          <c:tx>
            <c:strRef>
              <c:f>'６、居場所'!$D$40</c:f>
              <c:strCache>
                <c:ptCount val="1"/>
                <c:pt idx="0">
                  <c:v>利用したことはない（あれば利用したいと思う）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'６、居場所'!$B$41:$B$44</c:f>
              <c:strCache>
                <c:ptCount val="4"/>
                <c:pt idx="0">
                  <c:v>中央値以上</c:v>
                </c:pt>
                <c:pt idx="1">
                  <c:v>困窮度Ⅲ</c:v>
                </c:pt>
                <c:pt idx="2">
                  <c:v>困窮度Ⅱ</c:v>
                </c:pt>
                <c:pt idx="3">
                  <c:v>困窮度Ⅰ</c:v>
                </c:pt>
              </c:strCache>
            </c:strRef>
          </c:cat>
          <c:val>
            <c:numRef>
              <c:f>'６、居場所'!$D$41:$D$44</c:f>
              <c:numCache>
                <c:formatCode>0.0</c:formatCode>
                <c:ptCount val="4"/>
                <c:pt idx="0">
                  <c:v>17.3</c:v>
                </c:pt>
                <c:pt idx="1">
                  <c:v>18.3</c:v>
                </c:pt>
                <c:pt idx="2">
                  <c:v>17.7</c:v>
                </c:pt>
                <c:pt idx="3">
                  <c:v>18</c:v>
                </c:pt>
              </c:numCache>
            </c:numRef>
          </c:val>
          <c:extLst>
            <c:ext xmlns:c16="http://schemas.microsoft.com/office/drawing/2014/chart" uri="{C3380CC4-5D6E-409C-BE32-E72D297353CC}">
              <c16:uniqueId val="{00000001-C74D-4D75-A74F-C3D0EE8CBA1F}"/>
            </c:ext>
          </c:extLst>
        </c:ser>
        <c:ser>
          <c:idx val="2"/>
          <c:order val="2"/>
          <c:tx>
            <c:strRef>
              <c:f>'６、居場所'!$E$40</c:f>
              <c:strCache>
                <c:ptCount val="1"/>
                <c:pt idx="0">
                  <c:v>利用したことはない（今後も利用したいと思わない）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'６、居場所'!$B$41:$B$44</c:f>
              <c:strCache>
                <c:ptCount val="4"/>
                <c:pt idx="0">
                  <c:v>中央値以上</c:v>
                </c:pt>
                <c:pt idx="1">
                  <c:v>困窮度Ⅲ</c:v>
                </c:pt>
                <c:pt idx="2">
                  <c:v>困窮度Ⅱ</c:v>
                </c:pt>
                <c:pt idx="3">
                  <c:v>困窮度Ⅰ</c:v>
                </c:pt>
              </c:strCache>
            </c:strRef>
          </c:cat>
          <c:val>
            <c:numRef>
              <c:f>'６、居場所'!$E$41:$E$44</c:f>
              <c:numCache>
                <c:formatCode>0.0</c:formatCode>
                <c:ptCount val="4"/>
                <c:pt idx="0">
                  <c:v>24.2</c:v>
                </c:pt>
                <c:pt idx="1">
                  <c:v>23</c:v>
                </c:pt>
                <c:pt idx="2">
                  <c:v>23.6</c:v>
                </c:pt>
                <c:pt idx="3">
                  <c:v>21.6</c:v>
                </c:pt>
              </c:numCache>
            </c:numRef>
          </c:val>
          <c:extLst>
            <c:ext xmlns:c16="http://schemas.microsoft.com/office/drawing/2014/chart" uri="{C3380CC4-5D6E-409C-BE32-E72D297353CC}">
              <c16:uniqueId val="{00000002-C74D-4D75-A74F-C3D0EE8CBA1F}"/>
            </c:ext>
          </c:extLst>
        </c:ser>
        <c:ser>
          <c:idx val="3"/>
          <c:order val="3"/>
          <c:tx>
            <c:strRef>
              <c:f>'６、居場所'!$F$40</c:f>
              <c:strCache>
                <c:ptCount val="1"/>
                <c:pt idx="0">
                  <c:v>利用したことはない（今後も利用したいか分からない）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'６、居場所'!$B$41:$B$44</c:f>
              <c:strCache>
                <c:ptCount val="4"/>
                <c:pt idx="0">
                  <c:v>中央値以上</c:v>
                </c:pt>
                <c:pt idx="1">
                  <c:v>困窮度Ⅲ</c:v>
                </c:pt>
                <c:pt idx="2">
                  <c:v>困窮度Ⅱ</c:v>
                </c:pt>
                <c:pt idx="3">
                  <c:v>困窮度Ⅰ</c:v>
                </c:pt>
              </c:strCache>
            </c:strRef>
          </c:cat>
          <c:val>
            <c:numRef>
              <c:f>'６、居場所'!$F$41:$F$44</c:f>
              <c:numCache>
                <c:formatCode>0.0</c:formatCode>
                <c:ptCount val="4"/>
                <c:pt idx="0">
                  <c:v>48.8</c:v>
                </c:pt>
                <c:pt idx="1">
                  <c:v>46.5</c:v>
                </c:pt>
                <c:pt idx="2">
                  <c:v>44.7</c:v>
                </c:pt>
                <c:pt idx="3">
                  <c:v>46.7</c:v>
                </c:pt>
              </c:numCache>
            </c:numRef>
          </c:val>
          <c:extLst>
            <c:ext xmlns:c16="http://schemas.microsoft.com/office/drawing/2014/chart" uri="{C3380CC4-5D6E-409C-BE32-E72D297353CC}">
              <c16:uniqueId val="{00000003-C74D-4D75-A74F-C3D0EE8CBA1F}"/>
            </c:ext>
          </c:extLst>
        </c:ser>
        <c:ser>
          <c:idx val="4"/>
          <c:order val="4"/>
          <c:tx>
            <c:strRef>
              <c:f>'６、居場所'!$G$40</c:f>
              <c:strCache>
                <c:ptCount val="1"/>
                <c:pt idx="0">
                  <c:v>  無回答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'６、居場所'!$B$41:$B$44</c:f>
              <c:strCache>
                <c:ptCount val="4"/>
                <c:pt idx="0">
                  <c:v>中央値以上</c:v>
                </c:pt>
                <c:pt idx="1">
                  <c:v>困窮度Ⅲ</c:v>
                </c:pt>
                <c:pt idx="2">
                  <c:v>困窮度Ⅱ</c:v>
                </c:pt>
                <c:pt idx="3">
                  <c:v>困窮度Ⅰ</c:v>
                </c:pt>
              </c:strCache>
            </c:strRef>
          </c:cat>
          <c:val>
            <c:numRef>
              <c:f>'６、居場所'!$G$41:$G$44</c:f>
              <c:numCache>
                <c:formatCode>0.0</c:formatCode>
                <c:ptCount val="4"/>
                <c:pt idx="0">
                  <c:v>1.2</c:v>
                </c:pt>
                <c:pt idx="1">
                  <c:v>1.1000000000000001</c:v>
                </c:pt>
                <c:pt idx="2">
                  <c:v>1.6</c:v>
                </c:pt>
                <c:pt idx="3">
                  <c:v>1.7</c:v>
                </c:pt>
              </c:numCache>
            </c:numRef>
          </c:val>
          <c:extLst>
            <c:ext xmlns:c16="http://schemas.microsoft.com/office/drawing/2014/chart" uri="{C3380CC4-5D6E-409C-BE32-E72D297353CC}">
              <c16:uniqueId val="{00000004-C74D-4D75-A74F-C3D0EE8CBA1F}"/>
            </c:ext>
          </c:extLst>
        </c:ser>
        <c:dLbls>
          <c:dLblPos val="ctr"/>
          <c:showLegendKey val="0"/>
          <c:showVal val="1"/>
          <c:showCatName val="0"/>
          <c:showSerName val="0"/>
          <c:showPercent val="0"/>
          <c:showBubbleSize val="0"/>
        </c:dLbls>
        <c:gapWidth val="150"/>
        <c:overlap val="100"/>
        <c:axId val="1123711808"/>
        <c:axId val="1123723456"/>
      </c:barChart>
      <c:catAx>
        <c:axId val="11237118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23723456"/>
        <c:crosses val="autoZero"/>
        <c:auto val="1"/>
        <c:lblAlgn val="ctr"/>
        <c:lblOffset val="100"/>
        <c:noMultiLvlLbl val="0"/>
      </c:catAx>
      <c:valAx>
        <c:axId val="112372345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23711808"/>
        <c:crosses val="autoZero"/>
        <c:crossBetween val="between"/>
      </c:valAx>
      <c:spPr>
        <a:noFill/>
        <a:ln>
          <a:noFill/>
        </a:ln>
        <a:effectLst/>
      </c:spPr>
    </c:plotArea>
    <c:legend>
      <c:legendPos val="b"/>
      <c:layout>
        <c:manualLayout>
          <c:xMode val="edge"/>
          <c:yMode val="edge"/>
          <c:x val="5.1669884830139283E-3"/>
          <c:y val="0.83867081323309756"/>
          <c:w val="0.99234010427757202"/>
          <c:h val="0.1426696378284398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何でも相談できる場所</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percentStacked"/>
        <c:varyColors val="0"/>
        <c:ser>
          <c:idx val="0"/>
          <c:order val="0"/>
          <c:tx>
            <c:strRef>
              <c:f>'６、居場所'!$C$56</c:f>
              <c:strCache>
                <c:ptCount val="1"/>
                <c:pt idx="0">
                  <c:v>利用したことがある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'６、居場所'!$B$57:$B$60</c:f>
              <c:strCache>
                <c:ptCount val="4"/>
                <c:pt idx="0">
                  <c:v>中央値以上</c:v>
                </c:pt>
                <c:pt idx="1">
                  <c:v>困窮度Ⅲ</c:v>
                </c:pt>
                <c:pt idx="2">
                  <c:v>困窮度Ⅱ</c:v>
                </c:pt>
                <c:pt idx="3">
                  <c:v>困窮度Ⅰ</c:v>
                </c:pt>
              </c:strCache>
            </c:strRef>
          </c:cat>
          <c:val>
            <c:numRef>
              <c:f>'６、居場所'!$C$57:$C$60</c:f>
              <c:numCache>
                <c:formatCode>0.0</c:formatCode>
                <c:ptCount val="4"/>
                <c:pt idx="0">
                  <c:v>2.6</c:v>
                </c:pt>
                <c:pt idx="1">
                  <c:v>3.4</c:v>
                </c:pt>
                <c:pt idx="2">
                  <c:v>4</c:v>
                </c:pt>
                <c:pt idx="3">
                  <c:v>3.8</c:v>
                </c:pt>
              </c:numCache>
            </c:numRef>
          </c:val>
          <c:extLst>
            <c:ext xmlns:c16="http://schemas.microsoft.com/office/drawing/2014/chart" uri="{C3380CC4-5D6E-409C-BE32-E72D297353CC}">
              <c16:uniqueId val="{00000000-6F97-4877-96DA-BD8ABC04A075}"/>
            </c:ext>
          </c:extLst>
        </c:ser>
        <c:ser>
          <c:idx val="1"/>
          <c:order val="1"/>
          <c:tx>
            <c:strRef>
              <c:f>'６、居場所'!$D$56</c:f>
              <c:strCache>
                <c:ptCount val="1"/>
                <c:pt idx="0">
                  <c:v>利用したことはない（あれば利用したいと思う）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'６、居場所'!$B$57:$B$60</c:f>
              <c:strCache>
                <c:ptCount val="4"/>
                <c:pt idx="0">
                  <c:v>中央値以上</c:v>
                </c:pt>
                <c:pt idx="1">
                  <c:v>困窮度Ⅲ</c:v>
                </c:pt>
                <c:pt idx="2">
                  <c:v>困窮度Ⅱ</c:v>
                </c:pt>
                <c:pt idx="3">
                  <c:v>困窮度Ⅰ</c:v>
                </c:pt>
              </c:strCache>
            </c:strRef>
          </c:cat>
          <c:val>
            <c:numRef>
              <c:f>'６、居場所'!$D$57:$D$60</c:f>
              <c:numCache>
                <c:formatCode>0.0</c:formatCode>
                <c:ptCount val="4"/>
                <c:pt idx="0">
                  <c:v>13.1</c:v>
                </c:pt>
                <c:pt idx="1">
                  <c:v>12.9</c:v>
                </c:pt>
                <c:pt idx="2">
                  <c:v>11.1</c:v>
                </c:pt>
                <c:pt idx="3">
                  <c:v>12.9</c:v>
                </c:pt>
              </c:numCache>
            </c:numRef>
          </c:val>
          <c:extLst>
            <c:ext xmlns:c16="http://schemas.microsoft.com/office/drawing/2014/chart" uri="{C3380CC4-5D6E-409C-BE32-E72D297353CC}">
              <c16:uniqueId val="{00000001-6F97-4877-96DA-BD8ABC04A075}"/>
            </c:ext>
          </c:extLst>
        </c:ser>
        <c:ser>
          <c:idx val="2"/>
          <c:order val="2"/>
          <c:tx>
            <c:strRef>
              <c:f>'６、居場所'!$E$56</c:f>
              <c:strCache>
                <c:ptCount val="1"/>
                <c:pt idx="0">
                  <c:v>利用したことはない（今後も利用したいと思わない）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'６、居場所'!$B$57:$B$60</c:f>
              <c:strCache>
                <c:ptCount val="4"/>
                <c:pt idx="0">
                  <c:v>中央値以上</c:v>
                </c:pt>
                <c:pt idx="1">
                  <c:v>困窮度Ⅲ</c:v>
                </c:pt>
                <c:pt idx="2">
                  <c:v>困窮度Ⅱ</c:v>
                </c:pt>
                <c:pt idx="3">
                  <c:v>困窮度Ⅰ</c:v>
                </c:pt>
              </c:strCache>
            </c:strRef>
          </c:cat>
          <c:val>
            <c:numRef>
              <c:f>'６、居場所'!$E$57:$E$60</c:f>
              <c:numCache>
                <c:formatCode>0.0</c:formatCode>
                <c:ptCount val="4"/>
                <c:pt idx="0">
                  <c:v>27.8</c:v>
                </c:pt>
                <c:pt idx="1">
                  <c:v>27.8</c:v>
                </c:pt>
                <c:pt idx="2">
                  <c:v>28.9</c:v>
                </c:pt>
                <c:pt idx="3">
                  <c:v>27.6</c:v>
                </c:pt>
              </c:numCache>
            </c:numRef>
          </c:val>
          <c:extLst>
            <c:ext xmlns:c16="http://schemas.microsoft.com/office/drawing/2014/chart" uri="{C3380CC4-5D6E-409C-BE32-E72D297353CC}">
              <c16:uniqueId val="{00000002-6F97-4877-96DA-BD8ABC04A075}"/>
            </c:ext>
          </c:extLst>
        </c:ser>
        <c:ser>
          <c:idx val="3"/>
          <c:order val="3"/>
          <c:tx>
            <c:strRef>
              <c:f>'６、居場所'!$F$56</c:f>
              <c:strCache>
                <c:ptCount val="1"/>
                <c:pt idx="0">
                  <c:v>利用したことはない（今後も利用したいか分からない）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'６、居場所'!$B$57:$B$60</c:f>
              <c:strCache>
                <c:ptCount val="4"/>
                <c:pt idx="0">
                  <c:v>中央値以上</c:v>
                </c:pt>
                <c:pt idx="1">
                  <c:v>困窮度Ⅲ</c:v>
                </c:pt>
                <c:pt idx="2">
                  <c:v>困窮度Ⅱ</c:v>
                </c:pt>
                <c:pt idx="3">
                  <c:v>困窮度Ⅰ</c:v>
                </c:pt>
              </c:strCache>
            </c:strRef>
          </c:cat>
          <c:val>
            <c:numRef>
              <c:f>'６、居場所'!$F$57:$F$60</c:f>
              <c:numCache>
                <c:formatCode>0.0</c:formatCode>
                <c:ptCount val="4"/>
                <c:pt idx="0">
                  <c:v>55.2</c:v>
                </c:pt>
                <c:pt idx="1">
                  <c:v>54.7</c:v>
                </c:pt>
                <c:pt idx="2">
                  <c:v>54.3</c:v>
                </c:pt>
                <c:pt idx="3">
                  <c:v>53.9</c:v>
                </c:pt>
              </c:numCache>
            </c:numRef>
          </c:val>
          <c:extLst>
            <c:ext xmlns:c16="http://schemas.microsoft.com/office/drawing/2014/chart" uri="{C3380CC4-5D6E-409C-BE32-E72D297353CC}">
              <c16:uniqueId val="{00000003-6F97-4877-96DA-BD8ABC04A075}"/>
            </c:ext>
          </c:extLst>
        </c:ser>
        <c:ser>
          <c:idx val="4"/>
          <c:order val="4"/>
          <c:tx>
            <c:strRef>
              <c:f>'６、居場所'!$G$56</c:f>
              <c:strCache>
                <c:ptCount val="1"/>
                <c:pt idx="0">
                  <c:v>  無回答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'６、居場所'!$B$57:$B$60</c:f>
              <c:strCache>
                <c:ptCount val="4"/>
                <c:pt idx="0">
                  <c:v>中央値以上</c:v>
                </c:pt>
                <c:pt idx="1">
                  <c:v>困窮度Ⅲ</c:v>
                </c:pt>
                <c:pt idx="2">
                  <c:v>困窮度Ⅱ</c:v>
                </c:pt>
                <c:pt idx="3">
                  <c:v>困窮度Ⅰ</c:v>
                </c:pt>
              </c:strCache>
            </c:strRef>
          </c:cat>
          <c:val>
            <c:numRef>
              <c:f>'６、居場所'!$G$57:$G$60</c:f>
              <c:numCache>
                <c:formatCode>0.0</c:formatCode>
                <c:ptCount val="4"/>
                <c:pt idx="0">
                  <c:v>1.3</c:v>
                </c:pt>
                <c:pt idx="1">
                  <c:v>1.2</c:v>
                </c:pt>
                <c:pt idx="2">
                  <c:v>1.7</c:v>
                </c:pt>
                <c:pt idx="3">
                  <c:v>1.9</c:v>
                </c:pt>
              </c:numCache>
            </c:numRef>
          </c:val>
          <c:extLst>
            <c:ext xmlns:c16="http://schemas.microsoft.com/office/drawing/2014/chart" uri="{C3380CC4-5D6E-409C-BE32-E72D297353CC}">
              <c16:uniqueId val="{00000004-6F97-4877-96DA-BD8ABC04A075}"/>
            </c:ext>
          </c:extLst>
        </c:ser>
        <c:dLbls>
          <c:dLblPos val="ctr"/>
          <c:showLegendKey val="0"/>
          <c:showVal val="1"/>
          <c:showCatName val="0"/>
          <c:showSerName val="0"/>
          <c:showPercent val="0"/>
          <c:showBubbleSize val="0"/>
        </c:dLbls>
        <c:gapWidth val="150"/>
        <c:overlap val="100"/>
        <c:axId val="1134332304"/>
        <c:axId val="1134316080"/>
      </c:barChart>
      <c:catAx>
        <c:axId val="11343323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34316080"/>
        <c:crosses val="autoZero"/>
        <c:auto val="1"/>
        <c:lblAlgn val="ctr"/>
        <c:lblOffset val="100"/>
        <c:noMultiLvlLbl val="0"/>
      </c:catAx>
      <c:valAx>
        <c:axId val="113431608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34332304"/>
        <c:crosses val="autoZero"/>
        <c:crossBetween val="between"/>
      </c:valAx>
      <c:spPr>
        <a:noFill/>
        <a:ln>
          <a:noFill/>
        </a:ln>
        <a:effectLst/>
      </c:spPr>
    </c:plotArea>
    <c:legend>
      <c:legendPos val="b"/>
      <c:layout>
        <c:manualLayout>
          <c:xMode val="edge"/>
          <c:yMode val="edge"/>
          <c:x val="4.0716598915876496E-4"/>
          <c:y val="0.78400235313486533"/>
          <c:w val="0.99708619255992181"/>
          <c:h val="0.1960211677274474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solidFill>
                  <a:schemeClr val="tx1"/>
                </a:solidFill>
              </a:rPr>
              <a:t>子どもの居場所</a:t>
            </a:r>
            <a:r>
              <a:rPr lang="ja-JP" altLang="en-US" dirty="0"/>
              <a:t>の利用状況（保護者）</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percentStacked"/>
        <c:varyColors val="0"/>
        <c:ser>
          <c:idx val="0"/>
          <c:order val="0"/>
          <c:tx>
            <c:strRef>
              <c:f>'６、居場所'!$C$4</c:f>
              <c:strCache>
                <c:ptCount val="1"/>
                <c:pt idx="0">
                  <c:v>利用したことがある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'６、居場所'!$B$5:$B$8</c:f>
              <c:strCache>
                <c:ptCount val="4"/>
                <c:pt idx="0">
                  <c:v>中央値以上</c:v>
                </c:pt>
                <c:pt idx="1">
                  <c:v>困窮度Ⅲ</c:v>
                </c:pt>
                <c:pt idx="2">
                  <c:v>困窮度Ⅱ</c:v>
                </c:pt>
                <c:pt idx="3">
                  <c:v>困窮度Ⅰ</c:v>
                </c:pt>
              </c:strCache>
            </c:strRef>
          </c:cat>
          <c:val>
            <c:numRef>
              <c:f>'６、居場所'!$C$5:$C$8</c:f>
              <c:numCache>
                <c:formatCode>0.0</c:formatCode>
                <c:ptCount val="4"/>
                <c:pt idx="0">
                  <c:v>16.600000000000001</c:v>
                </c:pt>
                <c:pt idx="1">
                  <c:v>18.2</c:v>
                </c:pt>
                <c:pt idx="2">
                  <c:v>19.7</c:v>
                </c:pt>
                <c:pt idx="3">
                  <c:v>19.399999999999999</c:v>
                </c:pt>
              </c:numCache>
            </c:numRef>
          </c:val>
          <c:extLst>
            <c:ext xmlns:c16="http://schemas.microsoft.com/office/drawing/2014/chart" uri="{C3380CC4-5D6E-409C-BE32-E72D297353CC}">
              <c16:uniqueId val="{00000000-8D0B-4785-9E9F-DC994608F61E}"/>
            </c:ext>
          </c:extLst>
        </c:ser>
        <c:ser>
          <c:idx val="1"/>
          <c:order val="1"/>
          <c:tx>
            <c:strRef>
              <c:f>'６、居場所'!$D$4</c:f>
              <c:strCache>
                <c:ptCount val="1"/>
                <c:pt idx="0">
                  <c:v>利用したことがない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'６、居場所'!$B$5:$B$8</c:f>
              <c:strCache>
                <c:ptCount val="4"/>
                <c:pt idx="0">
                  <c:v>中央値以上</c:v>
                </c:pt>
                <c:pt idx="1">
                  <c:v>困窮度Ⅲ</c:v>
                </c:pt>
                <c:pt idx="2">
                  <c:v>困窮度Ⅱ</c:v>
                </c:pt>
                <c:pt idx="3">
                  <c:v>困窮度Ⅰ</c:v>
                </c:pt>
              </c:strCache>
            </c:strRef>
          </c:cat>
          <c:val>
            <c:numRef>
              <c:f>'６、居場所'!$D$5:$D$8</c:f>
              <c:numCache>
                <c:formatCode>0.0</c:formatCode>
                <c:ptCount val="4"/>
                <c:pt idx="0">
                  <c:v>82.8</c:v>
                </c:pt>
                <c:pt idx="1">
                  <c:v>80.900000000000006</c:v>
                </c:pt>
                <c:pt idx="2">
                  <c:v>79.599999999999994</c:v>
                </c:pt>
                <c:pt idx="3">
                  <c:v>79.599999999999994</c:v>
                </c:pt>
              </c:numCache>
            </c:numRef>
          </c:val>
          <c:extLst>
            <c:ext xmlns:c16="http://schemas.microsoft.com/office/drawing/2014/chart" uri="{C3380CC4-5D6E-409C-BE32-E72D297353CC}">
              <c16:uniqueId val="{00000001-8D0B-4785-9E9F-DC994608F61E}"/>
            </c:ext>
          </c:extLst>
        </c:ser>
        <c:ser>
          <c:idx val="2"/>
          <c:order val="2"/>
          <c:tx>
            <c:strRef>
              <c:f>'６、居場所'!$E$4</c:f>
              <c:strCache>
                <c:ptCount val="1"/>
                <c:pt idx="0">
                  <c:v>  無回答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'６、居場所'!$B$5:$B$8</c:f>
              <c:strCache>
                <c:ptCount val="4"/>
                <c:pt idx="0">
                  <c:v>中央値以上</c:v>
                </c:pt>
                <c:pt idx="1">
                  <c:v>困窮度Ⅲ</c:v>
                </c:pt>
                <c:pt idx="2">
                  <c:v>困窮度Ⅱ</c:v>
                </c:pt>
                <c:pt idx="3">
                  <c:v>困窮度Ⅰ</c:v>
                </c:pt>
              </c:strCache>
            </c:strRef>
          </c:cat>
          <c:val>
            <c:numRef>
              <c:f>'６、居場所'!$E$5:$E$8</c:f>
              <c:numCache>
                <c:formatCode>0.0</c:formatCode>
                <c:ptCount val="4"/>
                <c:pt idx="0">
                  <c:v>0.6</c:v>
                </c:pt>
                <c:pt idx="1">
                  <c:v>0.9</c:v>
                </c:pt>
                <c:pt idx="2">
                  <c:v>0.7</c:v>
                </c:pt>
                <c:pt idx="3">
                  <c:v>1</c:v>
                </c:pt>
              </c:numCache>
            </c:numRef>
          </c:val>
          <c:extLst>
            <c:ext xmlns:c16="http://schemas.microsoft.com/office/drawing/2014/chart" uri="{C3380CC4-5D6E-409C-BE32-E72D297353CC}">
              <c16:uniqueId val="{00000002-8D0B-4785-9E9F-DC994608F61E}"/>
            </c:ext>
          </c:extLst>
        </c:ser>
        <c:dLbls>
          <c:dLblPos val="ctr"/>
          <c:showLegendKey val="0"/>
          <c:showVal val="1"/>
          <c:showCatName val="0"/>
          <c:showSerName val="0"/>
          <c:showPercent val="0"/>
          <c:showBubbleSize val="0"/>
        </c:dLbls>
        <c:gapWidth val="150"/>
        <c:overlap val="100"/>
        <c:axId val="319917648"/>
        <c:axId val="319918480"/>
      </c:barChart>
      <c:catAx>
        <c:axId val="319917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19918480"/>
        <c:crosses val="autoZero"/>
        <c:auto val="1"/>
        <c:lblAlgn val="ctr"/>
        <c:lblOffset val="100"/>
        <c:noMultiLvlLbl val="0"/>
      </c:catAx>
      <c:valAx>
        <c:axId val="31991848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19917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200" dirty="0">
                <a:solidFill>
                  <a:schemeClr val="tx1"/>
                </a:solidFill>
              </a:rPr>
              <a:t>子どもの居場所</a:t>
            </a:r>
            <a:r>
              <a:rPr lang="ja-JP" altLang="en-US" sz="1200" dirty="0"/>
              <a:t>の利用状況（保護者）</a:t>
            </a:r>
            <a:r>
              <a:rPr lang="en-US" altLang="ja-JP" sz="1200" dirty="0"/>
              <a:t>×</a:t>
            </a:r>
            <a:r>
              <a:rPr lang="ja-JP" altLang="en-US" sz="1200" dirty="0"/>
              <a:t>保護者の相談先</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tx>
            <c:strRef>
              <c:f>'６、居場所'!$B$85</c:f>
              <c:strCache>
                <c:ptCount val="1"/>
                <c:pt idx="0">
                  <c:v>利用したことがある</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'６、居場所'!$C$84:$Q$84</c:f>
              <c:strCache>
                <c:ptCount val="15"/>
                <c:pt idx="0">
                  <c:v>配偶者・パートナー  </c:v>
                </c:pt>
                <c:pt idx="1">
                  <c:v>自分の親            </c:v>
                </c:pt>
                <c:pt idx="2">
                  <c:v>配偶者・パートナーの親                  </c:v>
                </c:pt>
                <c:pt idx="3">
                  <c:v>きょうだい・その他の親戚                </c:v>
                </c:pt>
                <c:pt idx="4">
                  <c:v>知人や友人          </c:v>
                </c:pt>
                <c:pt idx="5">
                  <c:v>職場関係者          </c:v>
                </c:pt>
                <c:pt idx="6">
                  <c:v>学校の先生やスクールカウンセラー、スクールソーシャルワーカー</c:v>
                </c:pt>
                <c:pt idx="7">
                  <c:v>公的機関や役所の相談員                  </c:v>
                </c:pt>
                <c:pt idx="8">
                  <c:v>学童保育の指導員    </c:v>
                </c:pt>
                <c:pt idx="9">
                  <c:v>地域の民生委員・児童委員                </c:v>
                </c:pt>
                <c:pt idx="10">
                  <c:v>民間の支援団体・カウンセラー（電話相談含む）                </c:v>
                </c:pt>
                <c:pt idx="11">
                  <c:v>医療機関の医師や看護師                  </c:v>
                </c:pt>
                <c:pt idx="12">
                  <c:v>インターネットのサイトへの書き込み、ＳＮＳやLINEによる相談  </c:v>
                </c:pt>
                <c:pt idx="13">
                  <c:v>その他              </c:v>
                </c:pt>
                <c:pt idx="14">
                  <c:v>相談できる相手がいない                  </c:v>
                </c:pt>
              </c:strCache>
            </c:strRef>
          </c:cat>
          <c:val>
            <c:numRef>
              <c:f>'６、居場所'!$C$85:$Q$85</c:f>
              <c:numCache>
                <c:formatCode>0.0</c:formatCode>
                <c:ptCount val="15"/>
                <c:pt idx="0">
                  <c:v>73.3</c:v>
                </c:pt>
                <c:pt idx="1">
                  <c:v>65</c:v>
                </c:pt>
                <c:pt idx="2">
                  <c:v>21.8</c:v>
                </c:pt>
                <c:pt idx="3">
                  <c:v>37.299999999999997</c:v>
                </c:pt>
                <c:pt idx="4">
                  <c:v>59.3</c:v>
                </c:pt>
                <c:pt idx="5">
                  <c:v>22.8</c:v>
                </c:pt>
                <c:pt idx="6">
                  <c:v>13.3</c:v>
                </c:pt>
                <c:pt idx="7">
                  <c:v>5.3</c:v>
                </c:pt>
                <c:pt idx="8">
                  <c:v>3.2</c:v>
                </c:pt>
                <c:pt idx="9">
                  <c:v>0.7</c:v>
                </c:pt>
                <c:pt idx="10">
                  <c:v>1.8</c:v>
                </c:pt>
                <c:pt idx="11">
                  <c:v>6.7</c:v>
                </c:pt>
                <c:pt idx="12">
                  <c:v>2.2000000000000002</c:v>
                </c:pt>
                <c:pt idx="13">
                  <c:v>2.4</c:v>
                </c:pt>
                <c:pt idx="14">
                  <c:v>2.4</c:v>
                </c:pt>
              </c:numCache>
            </c:numRef>
          </c:val>
          <c:extLst>
            <c:ext xmlns:c16="http://schemas.microsoft.com/office/drawing/2014/chart" uri="{C3380CC4-5D6E-409C-BE32-E72D297353CC}">
              <c16:uniqueId val="{00000000-10EF-4C0D-8B6D-6F2B803D5B4F}"/>
            </c:ext>
          </c:extLst>
        </c:ser>
        <c:ser>
          <c:idx val="1"/>
          <c:order val="1"/>
          <c:tx>
            <c:strRef>
              <c:f>'６、居場所'!$B$86</c:f>
              <c:strCache>
                <c:ptCount val="1"/>
                <c:pt idx="0">
                  <c:v>利用したことがない</c:v>
                </c:pt>
              </c:strCache>
            </c:strRef>
          </c:tx>
          <c:spPr>
            <a:solidFill>
              <a:schemeClr val="accent2"/>
            </a:solidFill>
            <a:ln>
              <a:noFill/>
            </a:ln>
            <a:effectLst/>
          </c:spPr>
          <c:invertIfNegative val="0"/>
          <c:dLbls>
            <c:dLbl>
              <c:idx val="0"/>
              <c:layout>
                <c:manualLayout>
                  <c:x val="3.2361338036854211E-3"/>
                  <c:y val="-1.00111166750322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56-4FCF-9688-14A6832CBDB9}"/>
                </c:ext>
              </c:extLst>
            </c:dLbl>
            <c:dLbl>
              <c:idx val="1"/>
              <c:layout>
                <c:manualLayout>
                  <c:x val="0"/>
                  <c:y val="-7.508337506274191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56-4FCF-9688-14A6832CBDB9}"/>
                </c:ext>
              </c:extLst>
            </c:dLbl>
            <c:dLbl>
              <c:idx val="2"/>
              <c:layout>
                <c:manualLayout>
                  <c:x val="1.6180669018427106E-3"/>
                  <c:y val="-1.00111166750322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856-4FCF-9688-14A6832CBDB9}"/>
                </c:ext>
              </c:extLst>
            </c:dLbl>
            <c:dLbl>
              <c:idx val="3"/>
              <c:layout>
                <c:manualLayout>
                  <c:x val="-1.6180669018428294E-3"/>
                  <c:y val="-2.502779168758063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856-4FCF-9688-14A6832CBDB9}"/>
                </c:ext>
              </c:extLst>
            </c:dLbl>
            <c:dLbl>
              <c:idx val="4"/>
              <c:layout>
                <c:manualLayout>
                  <c:x val="-4.8542007055282508E-3"/>
                  <c:y val="-2.25250125188225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856-4FCF-9688-14A6832CBDB9}"/>
                </c:ext>
              </c:extLst>
            </c:dLbl>
            <c:dLbl>
              <c:idx val="5"/>
              <c:layout>
                <c:manualLayout>
                  <c:x val="1.6180669018427106E-3"/>
                  <c:y val="-7.50833750627409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856-4FCF-9688-14A6832CBDB9}"/>
                </c:ext>
              </c:extLst>
            </c:dLbl>
            <c:dLbl>
              <c:idx val="9"/>
              <c:layout>
                <c:manualLayout>
                  <c:x val="-8.0903345092135526E-3"/>
                  <c:y val="-5.005558337516127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856-4FCF-9688-14A6832CBDB9}"/>
                </c:ext>
              </c:extLst>
            </c:dLbl>
            <c:dLbl>
              <c:idx val="10"/>
              <c:layout>
                <c:manualLayout>
                  <c:x val="-1.6180669018427106E-3"/>
                  <c:y val="-7.508337506274191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856-4FCF-9688-14A6832CBDB9}"/>
                </c:ext>
              </c:extLst>
            </c:dLbl>
            <c:dLbl>
              <c:idx val="12"/>
              <c:layout>
                <c:manualLayout>
                  <c:x val="1.6180669018426514E-3"/>
                  <c:y val="-2.502582099532177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856-4FCF-9688-14A6832CBDB9}"/>
                </c:ext>
              </c:extLst>
            </c:dLbl>
            <c:dLbl>
              <c:idx val="13"/>
              <c:layout>
                <c:manualLayout>
                  <c:x val="5.9328434367096223E-17"/>
                  <c:y val="-5.005558337516127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856-4FCF-9688-14A6832CBDB9}"/>
                </c:ext>
              </c:extLst>
            </c:dLbl>
            <c:dLbl>
              <c:idx val="14"/>
              <c:layout>
                <c:manualLayout>
                  <c:x val="-3.2361338036853622E-3"/>
                  <c:y val="-1.50166750125483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856-4FCF-9688-14A6832CBDB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'６、居場所'!$C$84:$Q$84</c:f>
              <c:strCache>
                <c:ptCount val="15"/>
                <c:pt idx="0">
                  <c:v>配偶者・パートナー  </c:v>
                </c:pt>
                <c:pt idx="1">
                  <c:v>自分の親            </c:v>
                </c:pt>
                <c:pt idx="2">
                  <c:v>配偶者・パートナーの親                  </c:v>
                </c:pt>
                <c:pt idx="3">
                  <c:v>きょうだい・その他の親戚                </c:v>
                </c:pt>
                <c:pt idx="4">
                  <c:v>知人や友人          </c:v>
                </c:pt>
                <c:pt idx="5">
                  <c:v>職場関係者          </c:v>
                </c:pt>
                <c:pt idx="6">
                  <c:v>学校の先生やスクールカウンセラー、スクールソーシャルワーカー</c:v>
                </c:pt>
                <c:pt idx="7">
                  <c:v>公的機関や役所の相談員                  </c:v>
                </c:pt>
                <c:pt idx="8">
                  <c:v>学童保育の指導員    </c:v>
                </c:pt>
                <c:pt idx="9">
                  <c:v>地域の民生委員・児童委員                </c:v>
                </c:pt>
                <c:pt idx="10">
                  <c:v>民間の支援団体・カウンセラー（電話相談含む）                </c:v>
                </c:pt>
                <c:pt idx="11">
                  <c:v>医療機関の医師や看護師                  </c:v>
                </c:pt>
                <c:pt idx="12">
                  <c:v>インターネットのサイトへの書き込み、ＳＮＳやLINEによる相談  </c:v>
                </c:pt>
                <c:pt idx="13">
                  <c:v>その他              </c:v>
                </c:pt>
                <c:pt idx="14">
                  <c:v>相談できる相手がいない                  </c:v>
                </c:pt>
              </c:strCache>
            </c:strRef>
          </c:cat>
          <c:val>
            <c:numRef>
              <c:f>'６、居場所'!$C$86:$Q$86</c:f>
              <c:numCache>
                <c:formatCode>0.0</c:formatCode>
                <c:ptCount val="15"/>
                <c:pt idx="0">
                  <c:v>74.8</c:v>
                </c:pt>
                <c:pt idx="1">
                  <c:v>66.599999999999994</c:v>
                </c:pt>
                <c:pt idx="2">
                  <c:v>20.100000000000001</c:v>
                </c:pt>
                <c:pt idx="3">
                  <c:v>36.700000000000003</c:v>
                </c:pt>
                <c:pt idx="4">
                  <c:v>56.2</c:v>
                </c:pt>
                <c:pt idx="5">
                  <c:v>20.2</c:v>
                </c:pt>
                <c:pt idx="6">
                  <c:v>8.5</c:v>
                </c:pt>
                <c:pt idx="7">
                  <c:v>2.7</c:v>
                </c:pt>
                <c:pt idx="8">
                  <c:v>0.7</c:v>
                </c:pt>
                <c:pt idx="9">
                  <c:v>0.2</c:v>
                </c:pt>
                <c:pt idx="10">
                  <c:v>0.7</c:v>
                </c:pt>
                <c:pt idx="11">
                  <c:v>3.7</c:v>
                </c:pt>
                <c:pt idx="12">
                  <c:v>1.5</c:v>
                </c:pt>
                <c:pt idx="13">
                  <c:v>1.6</c:v>
                </c:pt>
                <c:pt idx="14">
                  <c:v>2.5</c:v>
                </c:pt>
              </c:numCache>
            </c:numRef>
          </c:val>
          <c:extLst>
            <c:ext xmlns:c16="http://schemas.microsoft.com/office/drawing/2014/chart" uri="{C3380CC4-5D6E-409C-BE32-E72D297353CC}">
              <c16:uniqueId val="{00000001-10EF-4C0D-8B6D-6F2B803D5B4F}"/>
            </c:ext>
          </c:extLst>
        </c:ser>
        <c:dLbls>
          <c:dLblPos val="outEnd"/>
          <c:showLegendKey val="0"/>
          <c:showVal val="1"/>
          <c:showCatName val="0"/>
          <c:showSerName val="0"/>
          <c:showPercent val="0"/>
          <c:showBubbleSize val="0"/>
        </c:dLbls>
        <c:gapWidth val="182"/>
        <c:axId val="1359173487"/>
        <c:axId val="1359171407"/>
      </c:barChart>
      <c:catAx>
        <c:axId val="135917348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59171407"/>
        <c:crosses val="autoZero"/>
        <c:auto val="1"/>
        <c:lblAlgn val="ctr"/>
        <c:lblOffset val="100"/>
        <c:noMultiLvlLbl val="0"/>
      </c:catAx>
      <c:valAx>
        <c:axId val="135917140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59173487"/>
        <c:crosses val="autoZero"/>
        <c:crossBetween val="between"/>
      </c:valAx>
      <c:spPr>
        <a:noFill/>
        <a:ln>
          <a:noFill/>
        </a:ln>
        <a:effectLst/>
      </c:spPr>
    </c:plotArea>
    <c:legend>
      <c:legendPos val="b"/>
      <c:layout>
        <c:manualLayout>
          <c:xMode val="edge"/>
          <c:yMode val="edge"/>
          <c:x val="0.32352738074974341"/>
          <c:y val="0.92522917672951399"/>
          <c:w val="0.35294511109367055"/>
          <c:h val="4.223469407663115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userShapes r:id="rId5"/>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t>子どもの居場所を利用しない理由（保護者）</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'６、居場所'!$A$127:$J$127</c:f>
              <c:strCache>
                <c:ptCount val="10"/>
                <c:pt idx="0">
                  <c:v>どこにあるか知らないから                </c:v>
                </c:pt>
                <c:pt idx="1">
                  <c:v>家の近く（小学校区内）にないから        </c:v>
                </c:pt>
                <c:pt idx="2">
                  <c:v>家で過ごしてほしいと思うから            </c:v>
                </c:pt>
                <c:pt idx="3">
                  <c:v>居場所のイメージがよくないから          </c:v>
                </c:pt>
                <c:pt idx="4">
                  <c:v>お子さんが「行きたくない」と言っているから                  </c:v>
                </c:pt>
                <c:pt idx="5">
                  <c:v>行きたい日・時間に開いていないから      </c:v>
                </c:pt>
                <c:pt idx="6">
                  <c:v>利用したいと思わないから                </c:v>
                </c:pt>
                <c:pt idx="7">
                  <c:v>何をしているかわからないから            </c:v>
                </c:pt>
                <c:pt idx="8">
                  <c:v>その他              </c:v>
                </c:pt>
                <c:pt idx="9">
                  <c:v>  無回答            </c:v>
                </c:pt>
              </c:strCache>
            </c:strRef>
          </c:cat>
          <c:val>
            <c:numRef>
              <c:f>'６、居場所'!$A$128:$J$128</c:f>
              <c:numCache>
                <c:formatCode>0.0%</c:formatCode>
                <c:ptCount val="10"/>
                <c:pt idx="0">
                  <c:v>0.42599999999999999</c:v>
                </c:pt>
                <c:pt idx="1">
                  <c:v>7.5999999999999998E-2</c:v>
                </c:pt>
                <c:pt idx="2">
                  <c:v>0.126</c:v>
                </c:pt>
                <c:pt idx="3">
                  <c:v>2.4E-2</c:v>
                </c:pt>
                <c:pt idx="4">
                  <c:v>0.111</c:v>
                </c:pt>
                <c:pt idx="5">
                  <c:v>4.7E-2</c:v>
                </c:pt>
                <c:pt idx="6">
                  <c:v>0.35</c:v>
                </c:pt>
                <c:pt idx="7">
                  <c:v>0.11700000000000001</c:v>
                </c:pt>
                <c:pt idx="8">
                  <c:v>0.13900000000000001</c:v>
                </c:pt>
                <c:pt idx="9">
                  <c:v>1.2999999999999999E-2</c:v>
                </c:pt>
              </c:numCache>
            </c:numRef>
          </c:val>
          <c:extLst>
            <c:ext xmlns:c16="http://schemas.microsoft.com/office/drawing/2014/chart" uri="{C3380CC4-5D6E-409C-BE32-E72D297353CC}">
              <c16:uniqueId val="{00000000-858D-407E-B6FF-C2F1A648EB14}"/>
            </c:ext>
          </c:extLst>
        </c:ser>
        <c:dLbls>
          <c:dLblPos val="outEnd"/>
          <c:showLegendKey val="0"/>
          <c:showVal val="1"/>
          <c:showCatName val="0"/>
          <c:showSerName val="0"/>
          <c:showPercent val="0"/>
          <c:showBubbleSize val="0"/>
        </c:dLbls>
        <c:gapWidth val="182"/>
        <c:axId val="1259442752"/>
        <c:axId val="1259444416"/>
      </c:barChart>
      <c:catAx>
        <c:axId val="1259442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1259444416"/>
        <c:crosses val="autoZero"/>
        <c:auto val="1"/>
        <c:lblAlgn val="ctr"/>
        <c:lblOffset val="100"/>
        <c:noMultiLvlLbl val="0"/>
      </c:catAx>
      <c:valAx>
        <c:axId val="1259444416"/>
        <c:scaling>
          <c:orientation val="minMax"/>
          <c:max val="0.5"/>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59442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userShapes r:id="rId5"/>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solidFill>
                  <a:schemeClr val="tx1"/>
                </a:solidFill>
              </a:rPr>
              <a:t>子どもの居</a:t>
            </a:r>
            <a:r>
              <a:rPr lang="ja-JP" altLang="en-US" dirty="0"/>
              <a:t>場所を利用しない理由（子ども）</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'６、居場所'!$A$112:$A$123</c:f>
              <c:strCache>
                <c:ptCount val="12"/>
                <c:pt idx="0">
                  <c:v>どこにあるか知らないから                </c:v>
                </c:pt>
                <c:pt idx="1">
                  <c:v>家の近く（ひとりで行ける場所）にないから</c:v>
                </c:pt>
                <c:pt idx="2">
                  <c:v>家で過ごしたいと思うから                </c:v>
                </c:pt>
                <c:pt idx="3">
                  <c:v>楽しくなさそうだから</c:v>
                </c:pt>
                <c:pt idx="4">
                  <c:v>「行ってはいけない」と親などの大人に言われるから            </c:v>
                </c:pt>
                <c:pt idx="5">
                  <c:v>行きたい日・時間に開いていないから      </c:v>
                </c:pt>
                <c:pt idx="6">
                  <c:v>Wi-fi （インターネット通信環境）がないから                  </c:v>
                </c:pt>
                <c:pt idx="7">
                  <c:v>行きたいと思わないから                  </c:v>
                </c:pt>
                <c:pt idx="8">
                  <c:v>何をしているかわからないから            </c:v>
                </c:pt>
                <c:pt idx="9">
                  <c:v>利用していることを近所の人やともだちに知られたくないから    </c:v>
                </c:pt>
                <c:pt idx="10">
                  <c:v>その他              </c:v>
                </c:pt>
                <c:pt idx="11">
                  <c:v>  無回答            </c:v>
                </c:pt>
              </c:strCache>
            </c:strRef>
          </c:cat>
          <c:val>
            <c:numRef>
              <c:f>'６、居場所'!$B$112:$B$123</c:f>
              <c:numCache>
                <c:formatCode>0.0%</c:formatCode>
                <c:ptCount val="12"/>
                <c:pt idx="0">
                  <c:v>0.26600000000000001</c:v>
                </c:pt>
                <c:pt idx="1">
                  <c:v>0.05</c:v>
                </c:pt>
                <c:pt idx="2">
                  <c:v>0.19</c:v>
                </c:pt>
                <c:pt idx="3">
                  <c:v>6.7000000000000004E-2</c:v>
                </c:pt>
                <c:pt idx="4">
                  <c:v>5.0000000000000001E-3</c:v>
                </c:pt>
                <c:pt idx="5">
                  <c:v>2.9000000000000001E-2</c:v>
                </c:pt>
                <c:pt idx="6">
                  <c:v>1.2E-2</c:v>
                </c:pt>
                <c:pt idx="7">
                  <c:v>0.27500000000000002</c:v>
                </c:pt>
                <c:pt idx="8">
                  <c:v>7.9000000000000001E-2</c:v>
                </c:pt>
                <c:pt idx="9">
                  <c:v>1.2E-2</c:v>
                </c:pt>
                <c:pt idx="10">
                  <c:v>4.9000000000000002E-2</c:v>
                </c:pt>
                <c:pt idx="11">
                  <c:v>0.32600000000000001</c:v>
                </c:pt>
              </c:numCache>
            </c:numRef>
          </c:val>
          <c:extLst>
            <c:ext xmlns:c16="http://schemas.microsoft.com/office/drawing/2014/chart" uri="{C3380CC4-5D6E-409C-BE32-E72D297353CC}">
              <c16:uniqueId val="{00000000-C092-4D62-A274-A3501FE2EF97}"/>
            </c:ext>
          </c:extLst>
        </c:ser>
        <c:dLbls>
          <c:dLblPos val="outEnd"/>
          <c:showLegendKey val="0"/>
          <c:showVal val="1"/>
          <c:showCatName val="0"/>
          <c:showSerName val="0"/>
          <c:showPercent val="0"/>
          <c:showBubbleSize val="0"/>
        </c:dLbls>
        <c:gapWidth val="182"/>
        <c:axId val="392719152"/>
        <c:axId val="392705840"/>
      </c:barChart>
      <c:catAx>
        <c:axId val="392719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392705840"/>
        <c:crosses val="autoZero"/>
        <c:auto val="1"/>
        <c:lblAlgn val="ctr"/>
        <c:lblOffset val="100"/>
        <c:noMultiLvlLbl val="0"/>
      </c:catAx>
      <c:valAx>
        <c:axId val="392705840"/>
        <c:scaling>
          <c:orientation val="minMax"/>
          <c:max val="0.5"/>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92719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userShapes r:id="rId5"/>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'７、お世話'!$C$3</c:f>
              <c:strCache>
                <c:ptCount val="1"/>
                <c:pt idx="0">
                  <c:v>いる</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'７、お世話'!$B$4:$B$7</c:f>
              <c:strCache>
                <c:ptCount val="4"/>
                <c:pt idx="0">
                  <c:v>中央値以上</c:v>
                </c:pt>
                <c:pt idx="1">
                  <c:v>困窮度Ⅲ</c:v>
                </c:pt>
                <c:pt idx="2">
                  <c:v>困窮度Ⅱ</c:v>
                </c:pt>
                <c:pt idx="3">
                  <c:v>困窮度Ⅰ</c:v>
                </c:pt>
              </c:strCache>
            </c:strRef>
          </c:cat>
          <c:val>
            <c:numRef>
              <c:f>'７、お世話'!$C$4:$C$7</c:f>
              <c:numCache>
                <c:formatCode>0.0</c:formatCode>
                <c:ptCount val="4"/>
                <c:pt idx="0">
                  <c:v>18.2</c:v>
                </c:pt>
                <c:pt idx="1">
                  <c:v>22.8</c:v>
                </c:pt>
                <c:pt idx="2">
                  <c:v>22</c:v>
                </c:pt>
                <c:pt idx="3">
                  <c:v>25.5</c:v>
                </c:pt>
              </c:numCache>
            </c:numRef>
          </c:val>
          <c:extLst>
            <c:ext xmlns:c16="http://schemas.microsoft.com/office/drawing/2014/chart" uri="{C3380CC4-5D6E-409C-BE32-E72D297353CC}">
              <c16:uniqueId val="{00000000-73AE-4BB7-A64E-667B1C7C9AAB}"/>
            </c:ext>
          </c:extLst>
        </c:ser>
        <c:ser>
          <c:idx val="1"/>
          <c:order val="1"/>
          <c:tx>
            <c:strRef>
              <c:f>'７、お世話'!$D$3</c:f>
              <c:strCache>
                <c:ptCount val="1"/>
                <c:pt idx="0">
                  <c:v>いない</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'７、お世話'!$B$4:$B$7</c:f>
              <c:strCache>
                <c:ptCount val="4"/>
                <c:pt idx="0">
                  <c:v>中央値以上</c:v>
                </c:pt>
                <c:pt idx="1">
                  <c:v>困窮度Ⅲ</c:v>
                </c:pt>
                <c:pt idx="2">
                  <c:v>困窮度Ⅱ</c:v>
                </c:pt>
                <c:pt idx="3">
                  <c:v>困窮度Ⅰ</c:v>
                </c:pt>
              </c:strCache>
            </c:strRef>
          </c:cat>
          <c:val>
            <c:numRef>
              <c:f>'７、お世話'!$D$4:$D$7</c:f>
              <c:numCache>
                <c:formatCode>0.0</c:formatCode>
                <c:ptCount val="4"/>
                <c:pt idx="0">
                  <c:v>80.2</c:v>
                </c:pt>
                <c:pt idx="1">
                  <c:v>75.5</c:v>
                </c:pt>
                <c:pt idx="2">
                  <c:v>76.2</c:v>
                </c:pt>
                <c:pt idx="3">
                  <c:v>72.5</c:v>
                </c:pt>
              </c:numCache>
            </c:numRef>
          </c:val>
          <c:extLst>
            <c:ext xmlns:c16="http://schemas.microsoft.com/office/drawing/2014/chart" uri="{C3380CC4-5D6E-409C-BE32-E72D297353CC}">
              <c16:uniqueId val="{00000001-73AE-4BB7-A64E-667B1C7C9AAB}"/>
            </c:ext>
          </c:extLst>
        </c:ser>
        <c:ser>
          <c:idx val="2"/>
          <c:order val="2"/>
          <c:tx>
            <c:strRef>
              <c:f>'７、お世話'!$E$3</c:f>
              <c:strCache>
                <c:ptCount val="1"/>
                <c:pt idx="0">
                  <c:v>無回答</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'７、お世話'!$B$4:$B$7</c:f>
              <c:strCache>
                <c:ptCount val="4"/>
                <c:pt idx="0">
                  <c:v>中央値以上</c:v>
                </c:pt>
                <c:pt idx="1">
                  <c:v>困窮度Ⅲ</c:v>
                </c:pt>
                <c:pt idx="2">
                  <c:v>困窮度Ⅱ</c:v>
                </c:pt>
                <c:pt idx="3">
                  <c:v>困窮度Ⅰ</c:v>
                </c:pt>
              </c:strCache>
            </c:strRef>
          </c:cat>
          <c:val>
            <c:numRef>
              <c:f>'７、お世話'!$E$4:$E$7</c:f>
              <c:numCache>
                <c:formatCode>0.0</c:formatCode>
                <c:ptCount val="4"/>
                <c:pt idx="0">
                  <c:v>1.6</c:v>
                </c:pt>
                <c:pt idx="1">
                  <c:v>1.7</c:v>
                </c:pt>
                <c:pt idx="2">
                  <c:v>1.8</c:v>
                </c:pt>
                <c:pt idx="3">
                  <c:v>2</c:v>
                </c:pt>
              </c:numCache>
            </c:numRef>
          </c:val>
          <c:extLst>
            <c:ext xmlns:c16="http://schemas.microsoft.com/office/drawing/2014/chart" uri="{C3380CC4-5D6E-409C-BE32-E72D297353CC}">
              <c16:uniqueId val="{00000002-73AE-4BB7-A64E-667B1C7C9AAB}"/>
            </c:ext>
          </c:extLst>
        </c:ser>
        <c:dLbls>
          <c:dLblPos val="ctr"/>
          <c:showLegendKey val="0"/>
          <c:showVal val="1"/>
          <c:showCatName val="0"/>
          <c:showSerName val="0"/>
          <c:showPercent val="0"/>
          <c:showBubbleSize val="0"/>
        </c:dLbls>
        <c:gapWidth val="150"/>
        <c:overlap val="100"/>
        <c:axId val="1307211263"/>
        <c:axId val="1307215839"/>
      </c:barChart>
      <c:catAx>
        <c:axId val="13072112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07215839"/>
        <c:crosses val="autoZero"/>
        <c:auto val="1"/>
        <c:lblAlgn val="ctr"/>
        <c:lblOffset val="100"/>
        <c:noMultiLvlLbl val="0"/>
      </c:catAx>
      <c:valAx>
        <c:axId val="1307215839"/>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072112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t>お世話している人の有無</a:t>
            </a:r>
            <a:r>
              <a:rPr lang="en-US" altLang="ja-JP" dirty="0"/>
              <a:t>×</a:t>
            </a:r>
            <a:r>
              <a:rPr lang="ja-JP" altLang="en-US" dirty="0"/>
              <a:t>学校の行事等の状況</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tx>
            <c:strRef>
              <c:f>'７、お世話'!$B$29</c:f>
              <c:strCache>
                <c:ptCount val="1"/>
                <c:pt idx="0">
                  <c:v>いる</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'７、お世話'!$C$28:$N$28</c:f>
              <c:strCache>
                <c:ptCount val="12"/>
                <c:pt idx="0">
                  <c:v>授業中に寝てしまうことが多い            </c:v>
                </c:pt>
                <c:pt idx="1">
                  <c:v>宿題ができていないことが多い            </c:v>
                </c:pt>
                <c:pt idx="2">
                  <c:v>持ち物の忘れ物が多い</c:v>
                </c:pt>
                <c:pt idx="3">
                  <c:v>習いごとを休むことが多い                </c:v>
                </c:pt>
                <c:pt idx="4">
                  <c:v>提出物を出すのが遅れることが多い        </c:v>
                </c:pt>
                <c:pt idx="5">
                  <c:v>修学旅行などの宿泊行事を欠席する        </c:v>
                </c:pt>
                <c:pt idx="6">
                  <c:v>運動会や遠足などの学校行事を欠席する    </c:v>
                </c:pt>
                <c:pt idx="7">
                  <c:v>保健室で過ごすことが多い                </c:v>
                </c:pt>
                <c:pt idx="8">
                  <c:v>学校ではひとりで過ごすことが多い        </c:v>
                </c:pt>
                <c:pt idx="9">
                  <c:v>ともだちと遊んだり、おしゃべりしたりする時間が少ない        </c:v>
                </c:pt>
                <c:pt idx="10">
                  <c:v>特にない            </c:v>
                </c:pt>
                <c:pt idx="11">
                  <c:v>  無回答            </c:v>
                </c:pt>
              </c:strCache>
            </c:strRef>
          </c:cat>
          <c:val>
            <c:numRef>
              <c:f>'７、お世話'!$C$29:$N$29</c:f>
              <c:numCache>
                <c:formatCode>0.0</c:formatCode>
                <c:ptCount val="12"/>
                <c:pt idx="0">
                  <c:v>9.8000000000000007</c:v>
                </c:pt>
                <c:pt idx="1">
                  <c:v>11.6</c:v>
                </c:pt>
                <c:pt idx="2">
                  <c:v>21.8</c:v>
                </c:pt>
                <c:pt idx="3">
                  <c:v>2.9</c:v>
                </c:pt>
                <c:pt idx="4">
                  <c:v>18.5</c:v>
                </c:pt>
                <c:pt idx="5">
                  <c:v>0.8</c:v>
                </c:pt>
                <c:pt idx="6">
                  <c:v>0.8</c:v>
                </c:pt>
                <c:pt idx="7">
                  <c:v>1.3</c:v>
                </c:pt>
                <c:pt idx="8">
                  <c:v>6.5</c:v>
                </c:pt>
                <c:pt idx="9">
                  <c:v>6.9</c:v>
                </c:pt>
                <c:pt idx="10">
                  <c:v>53.2</c:v>
                </c:pt>
                <c:pt idx="11">
                  <c:v>3.2</c:v>
                </c:pt>
              </c:numCache>
            </c:numRef>
          </c:val>
          <c:extLst>
            <c:ext xmlns:c16="http://schemas.microsoft.com/office/drawing/2014/chart" uri="{C3380CC4-5D6E-409C-BE32-E72D297353CC}">
              <c16:uniqueId val="{00000000-8465-43D3-B080-C92619BB2079}"/>
            </c:ext>
          </c:extLst>
        </c:ser>
        <c:ser>
          <c:idx val="1"/>
          <c:order val="1"/>
          <c:tx>
            <c:strRef>
              <c:f>'７、お世話'!$B$30</c:f>
              <c:strCache>
                <c:ptCount val="1"/>
                <c:pt idx="0">
                  <c:v>いない</c:v>
                </c:pt>
              </c:strCache>
            </c:strRef>
          </c:tx>
          <c:spPr>
            <a:solidFill>
              <a:srgbClr val="F79646">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'７、お世話'!$C$28:$N$28</c:f>
              <c:strCache>
                <c:ptCount val="12"/>
                <c:pt idx="0">
                  <c:v>授業中に寝てしまうことが多い            </c:v>
                </c:pt>
                <c:pt idx="1">
                  <c:v>宿題ができていないことが多い            </c:v>
                </c:pt>
                <c:pt idx="2">
                  <c:v>持ち物の忘れ物が多い</c:v>
                </c:pt>
                <c:pt idx="3">
                  <c:v>習いごとを休むことが多い                </c:v>
                </c:pt>
                <c:pt idx="4">
                  <c:v>提出物を出すのが遅れることが多い        </c:v>
                </c:pt>
                <c:pt idx="5">
                  <c:v>修学旅行などの宿泊行事を欠席する        </c:v>
                </c:pt>
                <c:pt idx="6">
                  <c:v>運動会や遠足などの学校行事を欠席する    </c:v>
                </c:pt>
                <c:pt idx="7">
                  <c:v>保健室で過ごすことが多い                </c:v>
                </c:pt>
                <c:pt idx="8">
                  <c:v>学校ではひとりで過ごすことが多い        </c:v>
                </c:pt>
                <c:pt idx="9">
                  <c:v>ともだちと遊んだり、おしゃべりしたりする時間が少ない        </c:v>
                </c:pt>
                <c:pt idx="10">
                  <c:v>特にない            </c:v>
                </c:pt>
                <c:pt idx="11">
                  <c:v>  無回答            </c:v>
                </c:pt>
              </c:strCache>
            </c:strRef>
          </c:cat>
          <c:val>
            <c:numRef>
              <c:f>'７、お世話'!$C$30:$N$30</c:f>
              <c:numCache>
                <c:formatCode>0.0</c:formatCode>
                <c:ptCount val="12"/>
                <c:pt idx="0">
                  <c:v>10</c:v>
                </c:pt>
                <c:pt idx="1">
                  <c:v>10</c:v>
                </c:pt>
                <c:pt idx="2">
                  <c:v>17.899999999999999</c:v>
                </c:pt>
                <c:pt idx="3">
                  <c:v>2.6</c:v>
                </c:pt>
                <c:pt idx="4">
                  <c:v>15.4</c:v>
                </c:pt>
                <c:pt idx="5">
                  <c:v>0.8</c:v>
                </c:pt>
                <c:pt idx="6">
                  <c:v>0.9</c:v>
                </c:pt>
                <c:pt idx="7">
                  <c:v>1</c:v>
                </c:pt>
                <c:pt idx="8">
                  <c:v>5.7</c:v>
                </c:pt>
                <c:pt idx="9">
                  <c:v>6.1</c:v>
                </c:pt>
                <c:pt idx="10">
                  <c:v>58.6</c:v>
                </c:pt>
                <c:pt idx="11">
                  <c:v>3.4</c:v>
                </c:pt>
              </c:numCache>
            </c:numRef>
          </c:val>
          <c:extLst>
            <c:ext xmlns:c16="http://schemas.microsoft.com/office/drawing/2014/chart" uri="{C3380CC4-5D6E-409C-BE32-E72D297353CC}">
              <c16:uniqueId val="{00000001-8465-43D3-B080-C92619BB2079}"/>
            </c:ext>
          </c:extLst>
        </c:ser>
        <c:dLbls>
          <c:dLblPos val="outEnd"/>
          <c:showLegendKey val="0"/>
          <c:showVal val="1"/>
          <c:showCatName val="0"/>
          <c:showSerName val="0"/>
          <c:showPercent val="0"/>
          <c:showBubbleSize val="0"/>
        </c:dLbls>
        <c:gapWidth val="182"/>
        <c:axId val="1349180639"/>
        <c:axId val="1349183967"/>
      </c:barChart>
      <c:catAx>
        <c:axId val="134918063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49183967"/>
        <c:crosses val="autoZero"/>
        <c:auto val="1"/>
        <c:lblAlgn val="ctr"/>
        <c:lblOffset val="100"/>
        <c:noMultiLvlLbl val="0"/>
      </c:catAx>
      <c:valAx>
        <c:axId val="134918396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49180639"/>
        <c:crosses val="autoZero"/>
        <c:crossBetween val="between"/>
      </c:valAx>
      <c:spPr>
        <a:noFill/>
        <a:ln>
          <a:noFill/>
        </a:ln>
        <a:effectLst/>
      </c:spPr>
    </c:plotArea>
    <c:legend>
      <c:legendPos val="b"/>
      <c:layout>
        <c:manualLayout>
          <c:xMode val="edge"/>
          <c:yMode val="edge"/>
          <c:x val="0.37222769249827697"/>
          <c:y val="0.92395838927039453"/>
          <c:w val="0.20715999598864629"/>
          <c:h val="4.603428610705977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579581270046483E-2"/>
          <c:y val="4.8679472363942912E-2"/>
          <c:w val="0.85988475492637118"/>
          <c:h val="0.91048662949452119"/>
        </c:manualLayout>
      </c:layout>
      <c:barChart>
        <c:barDir val="bar"/>
        <c:grouping val="clustered"/>
        <c:varyColors val="0"/>
        <c:ser>
          <c:idx val="0"/>
          <c:order val="0"/>
          <c:tx>
            <c:strRef>
              <c:f>'１、家計・収入・就業'!$A$43</c:f>
              <c:strCache>
                <c:ptCount val="1"/>
                <c:pt idx="0">
                  <c:v>中央値以上</c:v>
                </c:pt>
              </c:strCache>
            </c:strRef>
          </c:tx>
          <c:spPr>
            <a:solidFill>
              <a:schemeClr val="accent1"/>
            </a:solidFill>
            <a:ln>
              <a:noFill/>
            </a:ln>
            <a:effectLst/>
          </c:spPr>
          <c:invertIfNegative val="0"/>
          <c:dLbls>
            <c:dLbl>
              <c:idx val="10"/>
              <c:layout>
                <c:manualLayout>
                  <c:x val="-1.289841669476139E-2"/>
                  <c:y val="4.1968196038400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FDE7-4850-8DBE-3BE85FA265C3}"/>
                </c:ext>
              </c:extLst>
            </c:dLbl>
            <c:dLbl>
              <c:idx val="14"/>
              <c:layout>
                <c:manualLayout>
                  <c:x val="-6.4492083473806951E-3"/>
                  <c:y val="6.295394634878423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FDE7-4850-8DBE-3BE85FA265C3}"/>
                </c:ext>
              </c:extLst>
            </c:dLbl>
            <c:dLbl>
              <c:idx val="18"/>
              <c:layout>
                <c:manualLayout>
                  <c:x val="-1.4462854650785337E-3"/>
                  <c:y val="6.295229405760085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FDE7-4850-8DBE-3BE85FA265C3}"/>
                </c:ext>
              </c:extLst>
            </c:dLbl>
            <c:dLbl>
              <c:idx val="20"/>
              <c:layout>
                <c:manualLayout>
                  <c:x val="-4.7293782147839081E-2"/>
                  <c:y val="8.39363920768026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FDE7-4850-8DBE-3BE85FA265C3}"/>
                </c:ext>
              </c:extLst>
            </c:dLbl>
            <c:dLbl>
              <c:idx val="22"/>
              <c:layout>
                <c:manualLayout>
                  <c:x val="-0.10410471651134666"/>
                  <c:y val="8.393969665916637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DE7-4850-8DBE-3BE85FA265C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'１、家計・収入・就業'!$B$42:$X$42</c:f>
              <c:strCache>
                <c:ptCount val="23"/>
                <c:pt idx="0">
                  <c:v>食費を切りつめた    </c:v>
                </c:pt>
                <c:pt idx="1">
                  <c:v>電気・ガス・水道などが止められた        </c:v>
                </c:pt>
                <c:pt idx="2">
                  <c:v>医療機関を受診できなかった              </c:v>
                </c:pt>
                <c:pt idx="3">
                  <c:v>国民健康保険料の支払いが滞ったことがある</c:v>
                </c:pt>
                <c:pt idx="4">
                  <c:v>国民年金の支払いが滞ったことがある      </c:v>
                </c:pt>
                <c:pt idx="5">
                  <c:v>金融機関などに借金をしたことがある      </c:v>
                </c:pt>
                <c:pt idx="6">
                  <c:v>クレジットカードの利用が停止になったことがある              </c:v>
                </c:pt>
                <c:pt idx="7">
                  <c:v>新しい衣服・靴を買うのを控えた          </c:v>
                </c:pt>
                <c:pt idx="8">
                  <c:v>新聞や雑誌を買うのを控えた              </c:v>
                </c:pt>
                <c:pt idx="9">
                  <c:v>スマートフォンへの切替・利用を断念した  </c:v>
                </c:pt>
                <c:pt idx="10">
                  <c:v>冠婚葬祭のつきあいを控えた              </c:v>
                </c:pt>
                <c:pt idx="11">
                  <c:v>生活の見通しがたたなくて不安になったことがある              </c:v>
                </c:pt>
                <c:pt idx="12">
                  <c:v>鉄道やバスの利用を控え、自転車を使ったり歩くようにした      </c:v>
                </c:pt>
                <c:pt idx="13">
                  <c:v>電話（固定・携帯）などの通信料の支払いが滞ったことがある    </c:v>
                </c:pt>
                <c:pt idx="14">
                  <c:v>家賃や住宅ローンの支払いが滞ったことがある                  </c:v>
                </c:pt>
                <c:pt idx="15">
                  <c:v>趣味やレジャーの出費を減らした          </c:v>
                </c:pt>
                <c:pt idx="16">
                  <c:v>冷暖房の使用を控えた</c:v>
                </c:pt>
                <c:pt idx="17">
                  <c:v>友人・知人との外食を控えた              </c:v>
                </c:pt>
                <c:pt idx="18">
                  <c:v>敷金・保証金などを用意できないので、住み替え・転居を断念した</c:v>
                </c:pt>
                <c:pt idx="19">
                  <c:v>理髪店・美容院に行く回数を減らした      </c:v>
                </c:pt>
                <c:pt idx="20">
                  <c:v>子ども部屋が欲しかったがつくれなかった  </c:v>
                </c:pt>
                <c:pt idx="21">
                  <c:v>どれもあてはまらない</c:v>
                </c:pt>
                <c:pt idx="22">
                  <c:v>  無回答            </c:v>
                </c:pt>
              </c:strCache>
            </c:strRef>
          </c:cat>
          <c:val>
            <c:numRef>
              <c:f>'１、家計・収入・就業'!$B$43:$X$43</c:f>
              <c:numCache>
                <c:formatCode>0.0</c:formatCode>
                <c:ptCount val="23"/>
                <c:pt idx="0">
                  <c:v>21.3</c:v>
                </c:pt>
                <c:pt idx="1">
                  <c:v>0.3</c:v>
                </c:pt>
                <c:pt idx="2">
                  <c:v>0.6</c:v>
                </c:pt>
                <c:pt idx="3">
                  <c:v>0.4</c:v>
                </c:pt>
                <c:pt idx="4">
                  <c:v>0.8</c:v>
                </c:pt>
                <c:pt idx="5">
                  <c:v>2</c:v>
                </c:pt>
                <c:pt idx="6">
                  <c:v>1.1000000000000001</c:v>
                </c:pt>
                <c:pt idx="7">
                  <c:v>23.8</c:v>
                </c:pt>
                <c:pt idx="8">
                  <c:v>13</c:v>
                </c:pt>
                <c:pt idx="9">
                  <c:v>3.1</c:v>
                </c:pt>
                <c:pt idx="10">
                  <c:v>1.2</c:v>
                </c:pt>
                <c:pt idx="11">
                  <c:v>6.4</c:v>
                </c:pt>
                <c:pt idx="12">
                  <c:v>8.8000000000000007</c:v>
                </c:pt>
                <c:pt idx="13">
                  <c:v>0.6</c:v>
                </c:pt>
                <c:pt idx="14">
                  <c:v>0.6</c:v>
                </c:pt>
                <c:pt idx="15">
                  <c:v>28.6</c:v>
                </c:pt>
                <c:pt idx="16">
                  <c:v>16.899999999999999</c:v>
                </c:pt>
                <c:pt idx="17">
                  <c:v>16.8</c:v>
                </c:pt>
                <c:pt idx="18">
                  <c:v>0.5</c:v>
                </c:pt>
                <c:pt idx="19">
                  <c:v>16.2</c:v>
                </c:pt>
                <c:pt idx="20">
                  <c:v>4.4000000000000004</c:v>
                </c:pt>
                <c:pt idx="21">
                  <c:v>44.9</c:v>
                </c:pt>
                <c:pt idx="22">
                  <c:v>5.3</c:v>
                </c:pt>
              </c:numCache>
            </c:numRef>
          </c:val>
          <c:extLst>
            <c:ext xmlns:c16="http://schemas.microsoft.com/office/drawing/2014/chart" uri="{C3380CC4-5D6E-409C-BE32-E72D297353CC}">
              <c16:uniqueId val="{00000000-DDAF-4746-AFE4-F888834B8292}"/>
            </c:ext>
          </c:extLst>
        </c:ser>
        <c:ser>
          <c:idx val="1"/>
          <c:order val="1"/>
          <c:tx>
            <c:strRef>
              <c:f>'１、家計・収入・就業'!$A$44</c:f>
              <c:strCache>
                <c:ptCount val="1"/>
                <c:pt idx="0">
                  <c:v>困窮度Ⅲ</c:v>
                </c:pt>
              </c:strCache>
            </c:strRef>
          </c:tx>
          <c:spPr>
            <a:solidFill>
              <a:schemeClr val="accent2"/>
            </a:solidFill>
            <a:ln>
              <a:noFill/>
            </a:ln>
            <a:effectLst/>
          </c:spPr>
          <c:invertIfNegative val="0"/>
          <c:dLbls>
            <c:dLbl>
              <c:idx val="1"/>
              <c:layout>
                <c:manualLayout>
                  <c:x val="5.0322754252097805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FDE7-4850-8DBE-3BE85FA265C3}"/>
                </c:ext>
              </c:extLst>
            </c:dLbl>
            <c:dLbl>
              <c:idx val="2"/>
              <c:layout>
                <c:manualLayout>
                  <c:x val="3.634952104939205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FDE7-4850-8DBE-3BE85FA265C3}"/>
                </c:ext>
              </c:extLst>
            </c:dLbl>
            <c:dLbl>
              <c:idx val="3"/>
              <c:layout>
                <c:manualLayout>
                  <c:x val="3.7424337557336415E-2"/>
                  <c:y val="1.923520097758383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FDE7-4850-8DBE-3BE85FA265C3}"/>
                </c:ext>
              </c:extLst>
            </c:dLbl>
            <c:dLbl>
              <c:idx val="4"/>
              <c:layout>
                <c:manualLayout>
                  <c:x val="2.130178063845645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FDE7-4850-8DBE-3BE85FA265C3}"/>
                </c:ext>
              </c:extLst>
            </c:dLbl>
            <c:dLbl>
              <c:idx val="5"/>
              <c:layout>
                <c:manualLayout>
                  <c:x val="1.9541555963143668E-3"/>
                  <c:y val="2.098409801920028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FDE7-4850-8DBE-3BE85FA265C3}"/>
                </c:ext>
              </c:extLst>
            </c:dLbl>
            <c:dLbl>
              <c:idx val="6"/>
              <c:layout>
                <c:manualLayout>
                  <c:x val="4.8856982905004596E-3"/>
                  <c:y val="0"/>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6.8309769850082427E-2"/>
                      <c:h val="2.5149524090570672E-2"/>
                    </c:manualLayout>
                  </c15:layout>
                </c:ext>
                <c:ext xmlns:c16="http://schemas.microsoft.com/office/drawing/2014/chart" uri="{C3380CC4-5D6E-409C-BE32-E72D297353CC}">
                  <c16:uniqueId val="{00000031-FDE7-4850-8DBE-3BE85FA265C3}"/>
                </c:ext>
              </c:extLst>
            </c:dLbl>
            <c:dLbl>
              <c:idx val="9"/>
              <c:layout>
                <c:manualLayout>
                  <c:x val="-7.0158454243746914E-3"/>
                  <c:y val="2.098409801920028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FDE7-4850-8DBE-3BE85FA265C3}"/>
                </c:ext>
              </c:extLst>
            </c:dLbl>
            <c:dLbl>
              <c:idx val="10"/>
              <c:layout>
                <c:manualLayout>
                  <c:x val="2.6675863178178268E-2"/>
                  <c:y val="-2.098409801920028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FDE7-4850-8DBE-3BE85FA265C3}"/>
                </c:ext>
              </c:extLst>
            </c:dLbl>
            <c:dLbl>
              <c:idx val="13"/>
              <c:layout>
                <c:manualLayout>
                  <c:x val="2.0637095551960787E-2"/>
                  <c:y val="-2.09807934368350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FDE7-4850-8DBE-3BE85FA265C3}"/>
                </c:ext>
              </c:extLst>
            </c:dLbl>
            <c:dLbl>
              <c:idx val="14"/>
              <c:layout>
                <c:manualLayout>
                  <c:x val="-3.302702351605729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FDE7-4850-8DBE-3BE85FA265C3}"/>
                </c:ext>
              </c:extLst>
            </c:dLbl>
            <c:dLbl>
              <c:idx val="22"/>
              <c:layout>
                <c:manualLayout>
                  <c:x val="5.256857947920114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DE7-4850-8DBE-3BE85FA265C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'１、家計・収入・就業'!$B$42:$X$42</c:f>
              <c:strCache>
                <c:ptCount val="23"/>
                <c:pt idx="0">
                  <c:v>食費を切りつめた    </c:v>
                </c:pt>
                <c:pt idx="1">
                  <c:v>電気・ガス・水道などが止められた        </c:v>
                </c:pt>
                <c:pt idx="2">
                  <c:v>医療機関を受診できなかった              </c:v>
                </c:pt>
                <c:pt idx="3">
                  <c:v>国民健康保険料の支払いが滞ったことがある</c:v>
                </c:pt>
                <c:pt idx="4">
                  <c:v>国民年金の支払いが滞ったことがある      </c:v>
                </c:pt>
                <c:pt idx="5">
                  <c:v>金融機関などに借金をしたことがある      </c:v>
                </c:pt>
                <c:pt idx="6">
                  <c:v>クレジットカードの利用が停止になったことがある              </c:v>
                </c:pt>
                <c:pt idx="7">
                  <c:v>新しい衣服・靴を買うのを控えた          </c:v>
                </c:pt>
                <c:pt idx="8">
                  <c:v>新聞や雑誌を買うのを控えた              </c:v>
                </c:pt>
                <c:pt idx="9">
                  <c:v>スマートフォンへの切替・利用を断念した  </c:v>
                </c:pt>
                <c:pt idx="10">
                  <c:v>冠婚葬祭のつきあいを控えた              </c:v>
                </c:pt>
                <c:pt idx="11">
                  <c:v>生活の見通しがたたなくて不安になったことがある              </c:v>
                </c:pt>
                <c:pt idx="12">
                  <c:v>鉄道やバスの利用を控え、自転車を使ったり歩くようにした      </c:v>
                </c:pt>
                <c:pt idx="13">
                  <c:v>電話（固定・携帯）などの通信料の支払いが滞ったことがある    </c:v>
                </c:pt>
                <c:pt idx="14">
                  <c:v>家賃や住宅ローンの支払いが滞ったことがある                  </c:v>
                </c:pt>
                <c:pt idx="15">
                  <c:v>趣味やレジャーの出費を減らした          </c:v>
                </c:pt>
                <c:pt idx="16">
                  <c:v>冷暖房の使用を控えた</c:v>
                </c:pt>
                <c:pt idx="17">
                  <c:v>友人・知人との外食を控えた              </c:v>
                </c:pt>
                <c:pt idx="18">
                  <c:v>敷金・保証金などを用意できないので、住み替え・転居を断念した</c:v>
                </c:pt>
                <c:pt idx="19">
                  <c:v>理髪店・美容院に行く回数を減らした      </c:v>
                </c:pt>
                <c:pt idx="20">
                  <c:v>子ども部屋が欲しかったがつくれなかった  </c:v>
                </c:pt>
                <c:pt idx="21">
                  <c:v>どれもあてはまらない</c:v>
                </c:pt>
                <c:pt idx="22">
                  <c:v>  無回答            </c:v>
                </c:pt>
              </c:strCache>
            </c:strRef>
          </c:cat>
          <c:val>
            <c:numRef>
              <c:f>'１、家計・収入・就業'!$B$44:$X$44</c:f>
              <c:numCache>
                <c:formatCode>0.0</c:formatCode>
                <c:ptCount val="23"/>
                <c:pt idx="0">
                  <c:v>39.299999999999997</c:v>
                </c:pt>
                <c:pt idx="1">
                  <c:v>0.8</c:v>
                </c:pt>
                <c:pt idx="2">
                  <c:v>2.1</c:v>
                </c:pt>
                <c:pt idx="3">
                  <c:v>2</c:v>
                </c:pt>
                <c:pt idx="4">
                  <c:v>3.5</c:v>
                </c:pt>
                <c:pt idx="5">
                  <c:v>5.3</c:v>
                </c:pt>
                <c:pt idx="6">
                  <c:v>3.2</c:v>
                </c:pt>
                <c:pt idx="7">
                  <c:v>41.5</c:v>
                </c:pt>
                <c:pt idx="8">
                  <c:v>22.6</c:v>
                </c:pt>
                <c:pt idx="9">
                  <c:v>6.5</c:v>
                </c:pt>
                <c:pt idx="10">
                  <c:v>3</c:v>
                </c:pt>
                <c:pt idx="11">
                  <c:v>18.5</c:v>
                </c:pt>
                <c:pt idx="12">
                  <c:v>16</c:v>
                </c:pt>
                <c:pt idx="13">
                  <c:v>2.1</c:v>
                </c:pt>
                <c:pt idx="14">
                  <c:v>2.5</c:v>
                </c:pt>
                <c:pt idx="15">
                  <c:v>47.6</c:v>
                </c:pt>
                <c:pt idx="16">
                  <c:v>28.8</c:v>
                </c:pt>
                <c:pt idx="17">
                  <c:v>31.3</c:v>
                </c:pt>
                <c:pt idx="18">
                  <c:v>2.1</c:v>
                </c:pt>
                <c:pt idx="19">
                  <c:v>32.1</c:v>
                </c:pt>
                <c:pt idx="20">
                  <c:v>9.1999999999999993</c:v>
                </c:pt>
                <c:pt idx="21">
                  <c:v>22.6</c:v>
                </c:pt>
                <c:pt idx="22">
                  <c:v>2.8</c:v>
                </c:pt>
              </c:numCache>
            </c:numRef>
          </c:val>
          <c:extLst>
            <c:ext xmlns:c16="http://schemas.microsoft.com/office/drawing/2014/chart" uri="{C3380CC4-5D6E-409C-BE32-E72D297353CC}">
              <c16:uniqueId val="{00000001-DDAF-4746-AFE4-F888834B8292}"/>
            </c:ext>
          </c:extLst>
        </c:ser>
        <c:ser>
          <c:idx val="2"/>
          <c:order val="2"/>
          <c:tx>
            <c:strRef>
              <c:f>'１、家計・収入・就業'!$A$45</c:f>
              <c:strCache>
                <c:ptCount val="1"/>
                <c:pt idx="0">
                  <c:v>困窮度Ⅱ</c:v>
                </c:pt>
              </c:strCache>
            </c:strRef>
          </c:tx>
          <c:spPr>
            <a:solidFill>
              <a:schemeClr val="accent3"/>
            </a:solidFill>
            <a:ln>
              <a:noFill/>
            </a:ln>
            <a:effectLst/>
          </c:spPr>
          <c:invertIfNegative val="0"/>
          <c:dLbls>
            <c:dLbl>
              <c:idx val="1"/>
              <c:layout>
                <c:manualLayout>
                  <c:x val="8.9564846231646927E-2"/>
                  <c:y val="4.1968196038400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E7-4850-8DBE-3BE85FA265C3}"/>
                </c:ext>
              </c:extLst>
            </c:dLbl>
            <c:dLbl>
              <c:idx val="2"/>
              <c:layout>
                <c:manualLayout>
                  <c:x val="8.8079589002539357E-2"/>
                  <c:y val="1.923520097758383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FDE7-4850-8DBE-3BE85FA265C3}"/>
                </c:ext>
              </c:extLst>
            </c:dLbl>
            <c:dLbl>
              <c:idx val="3"/>
              <c:layout>
                <c:manualLayout>
                  <c:x val="4.3013692698361639E-2"/>
                  <c:y val="2.098740260156551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FDE7-4850-8DBE-3BE85FA265C3}"/>
                </c:ext>
              </c:extLst>
            </c:dLbl>
            <c:dLbl>
              <c:idx val="4"/>
              <c:layout>
                <c:manualLayout>
                  <c:x val="2.5073381357269008E-2"/>
                  <c:y val="3.847040195516766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DE7-4850-8DBE-3BE85FA265C3}"/>
                </c:ext>
              </c:extLst>
            </c:dLbl>
            <c:dLbl>
              <c:idx val="5"/>
              <c:layout>
                <c:manualLayout>
                  <c:x val="3.1190401811259129E-2"/>
                  <c:y val="3.847040195516766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FDE7-4850-8DBE-3BE85FA265C3}"/>
                </c:ext>
              </c:extLst>
            </c:dLbl>
            <c:dLbl>
              <c:idx val="6"/>
              <c:layout>
                <c:manualLayout>
                  <c:x val="2.696907930753976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DE7-4850-8DBE-3BE85FA265C3}"/>
                </c:ext>
              </c:extLst>
            </c:dLbl>
            <c:dLbl>
              <c:idx val="8"/>
              <c:layout>
                <c:manualLayout>
                  <c:x val="-2.3372232927429008E-2"/>
                  <c:y val="4.196984832958318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DE7-4850-8DBE-3BE85FA265C3}"/>
                </c:ext>
              </c:extLst>
            </c:dLbl>
            <c:dLbl>
              <c:idx val="9"/>
              <c:layout>
                <c:manualLayout>
                  <c:x val="7.3102059626798971E-2"/>
                  <c:y val="2.098409801920028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FDE7-4850-8DBE-3BE85FA265C3}"/>
                </c:ext>
              </c:extLst>
            </c:dLbl>
            <c:dLbl>
              <c:idx val="10"/>
              <c:layout>
                <c:manualLayout>
                  <c:x val="6.7989335345843435E-2"/>
                  <c:y val="2.098409801920028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FDE7-4850-8DBE-3BE85FA265C3}"/>
                </c:ext>
              </c:extLst>
            </c:dLbl>
            <c:dLbl>
              <c:idx val="12"/>
              <c:layout>
                <c:manualLayout>
                  <c:x val="-8.6221934917154075E-2"/>
                  <c:y val="7.694080391033532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DE7-4850-8DBE-3BE85FA265C3}"/>
                </c:ext>
              </c:extLst>
            </c:dLbl>
            <c:dLbl>
              <c:idx val="13"/>
              <c:layout>
                <c:manualLayout>
                  <c:x val="4.9501872809771398E-2"/>
                  <c:y val="-7.694080391033532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DE7-4850-8DBE-3BE85FA265C3}"/>
                </c:ext>
              </c:extLst>
            </c:dLbl>
            <c:dLbl>
              <c:idx val="14"/>
              <c:layout>
                <c:manualLayout>
                  <c:x val="3.5196451713675053E-2"/>
                  <c:y val="2.098409801920105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DE7-4850-8DBE-3BE85FA265C3}"/>
                </c:ext>
              </c:extLst>
            </c:dLbl>
            <c:dLbl>
              <c:idx val="15"/>
              <c:layout>
                <c:manualLayout>
                  <c:x val="-5.0868977547933722E-2"/>
                  <c:y val="2.098409801920028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DE7-4850-8DBE-3BE85FA265C3}"/>
                </c:ext>
              </c:extLst>
            </c:dLbl>
            <c:dLbl>
              <c:idx val="16"/>
              <c:layout>
                <c:manualLayout>
                  <c:x val="-6.2653296671007178E-2"/>
                  <c:y val="4.1968196038400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DE7-4850-8DBE-3BE85FA265C3}"/>
                </c:ext>
              </c:extLst>
            </c:dLbl>
            <c:dLbl>
              <c:idx val="18"/>
              <c:layout>
                <c:manualLayout>
                  <c:x val="1.3035127168577606E-2"/>
                  <c:y val="4.196819603840210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FDE7-4850-8DBE-3BE85FA265C3}"/>
                </c:ext>
              </c:extLst>
            </c:dLbl>
            <c:dLbl>
              <c:idx val="20"/>
              <c:layout>
                <c:manualLayout>
                  <c:x val="-5.8725190296649354E-2"/>
                  <c:y val="2.098409801920028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DE7-4850-8DBE-3BE85FA265C3}"/>
                </c:ext>
              </c:extLst>
            </c:dLbl>
            <c:dLbl>
              <c:idx val="22"/>
              <c:layout>
                <c:manualLayout>
                  <c:x val="6.0621816146063663E-2"/>
                  <c:y val="1.5388160782067066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DE7-4850-8DBE-3BE85FA265C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'１、家計・収入・就業'!$B$42:$X$42</c:f>
              <c:strCache>
                <c:ptCount val="23"/>
                <c:pt idx="0">
                  <c:v>食費を切りつめた    </c:v>
                </c:pt>
                <c:pt idx="1">
                  <c:v>電気・ガス・水道などが止められた        </c:v>
                </c:pt>
                <c:pt idx="2">
                  <c:v>医療機関を受診できなかった              </c:v>
                </c:pt>
                <c:pt idx="3">
                  <c:v>国民健康保険料の支払いが滞ったことがある</c:v>
                </c:pt>
                <c:pt idx="4">
                  <c:v>国民年金の支払いが滞ったことがある      </c:v>
                </c:pt>
                <c:pt idx="5">
                  <c:v>金融機関などに借金をしたことがある      </c:v>
                </c:pt>
                <c:pt idx="6">
                  <c:v>クレジットカードの利用が停止になったことがある              </c:v>
                </c:pt>
                <c:pt idx="7">
                  <c:v>新しい衣服・靴を買うのを控えた          </c:v>
                </c:pt>
                <c:pt idx="8">
                  <c:v>新聞や雑誌を買うのを控えた              </c:v>
                </c:pt>
                <c:pt idx="9">
                  <c:v>スマートフォンへの切替・利用を断念した  </c:v>
                </c:pt>
                <c:pt idx="10">
                  <c:v>冠婚葬祭のつきあいを控えた              </c:v>
                </c:pt>
                <c:pt idx="11">
                  <c:v>生活の見通しがたたなくて不安になったことがある              </c:v>
                </c:pt>
                <c:pt idx="12">
                  <c:v>鉄道やバスの利用を控え、自転車を使ったり歩くようにした      </c:v>
                </c:pt>
                <c:pt idx="13">
                  <c:v>電話（固定・携帯）などの通信料の支払いが滞ったことがある    </c:v>
                </c:pt>
                <c:pt idx="14">
                  <c:v>家賃や住宅ローンの支払いが滞ったことがある                  </c:v>
                </c:pt>
                <c:pt idx="15">
                  <c:v>趣味やレジャーの出費を減らした          </c:v>
                </c:pt>
                <c:pt idx="16">
                  <c:v>冷暖房の使用を控えた</c:v>
                </c:pt>
                <c:pt idx="17">
                  <c:v>友人・知人との外食を控えた              </c:v>
                </c:pt>
                <c:pt idx="18">
                  <c:v>敷金・保証金などを用意できないので、住み替え・転居を断念した</c:v>
                </c:pt>
                <c:pt idx="19">
                  <c:v>理髪店・美容院に行く回数を減らした      </c:v>
                </c:pt>
                <c:pt idx="20">
                  <c:v>子ども部屋が欲しかったがつくれなかった  </c:v>
                </c:pt>
                <c:pt idx="21">
                  <c:v>どれもあてはまらない</c:v>
                </c:pt>
                <c:pt idx="22">
                  <c:v>  無回答            </c:v>
                </c:pt>
              </c:strCache>
            </c:strRef>
          </c:cat>
          <c:val>
            <c:numRef>
              <c:f>'１、家計・収入・就業'!$B$45:$X$45</c:f>
              <c:numCache>
                <c:formatCode>0.0</c:formatCode>
                <c:ptCount val="23"/>
                <c:pt idx="0">
                  <c:v>45</c:v>
                </c:pt>
                <c:pt idx="1">
                  <c:v>1.9</c:v>
                </c:pt>
                <c:pt idx="2">
                  <c:v>3.5</c:v>
                </c:pt>
                <c:pt idx="3">
                  <c:v>5.5</c:v>
                </c:pt>
                <c:pt idx="4">
                  <c:v>7.9</c:v>
                </c:pt>
                <c:pt idx="5">
                  <c:v>6.6</c:v>
                </c:pt>
                <c:pt idx="6">
                  <c:v>4.8</c:v>
                </c:pt>
                <c:pt idx="7">
                  <c:v>47.9</c:v>
                </c:pt>
                <c:pt idx="8">
                  <c:v>24.4</c:v>
                </c:pt>
                <c:pt idx="9">
                  <c:v>9</c:v>
                </c:pt>
                <c:pt idx="10">
                  <c:v>6.1</c:v>
                </c:pt>
                <c:pt idx="11">
                  <c:v>30.3</c:v>
                </c:pt>
                <c:pt idx="12">
                  <c:v>21.4</c:v>
                </c:pt>
                <c:pt idx="13">
                  <c:v>3.8</c:v>
                </c:pt>
                <c:pt idx="14">
                  <c:v>4.4000000000000004</c:v>
                </c:pt>
                <c:pt idx="15">
                  <c:v>52.2</c:v>
                </c:pt>
                <c:pt idx="16">
                  <c:v>33.9</c:v>
                </c:pt>
                <c:pt idx="17">
                  <c:v>39</c:v>
                </c:pt>
                <c:pt idx="18">
                  <c:v>5</c:v>
                </c:pt>
                <c:pt idx="19">
                  <c:v>39.9</c:v>
                </c:pt>
                <c:pt idx="20">
                  <c:v>15.1</c:v>
                </c:pt>
                <c:pt idx="21">
                  <c:v>16.8</c:v>
                </c:pt>
                <c:pt idx="22">
                  <c:v>2.4</c:v>
                </c:pt>
              </c:numCache>
            </c:numRef>
          </c:val>
          <c:extLst>
            <c:ext xmlns:c16="http://schemas.microsoft.com/office/drawing/2014/chart" uri="{C3380CC4-5D6E-409C-BE32-E72D297353CC}">
              <c16:uniqueId val="{00000002-DDAF-4746-AFE4-F888834B8292}"/>
            </c:ext>
          </c:extLst>
        </c:ser>
        <c:ser>
          <c:idx val="3"/>
          <c:order val="3"/>
          <c:tx>
            <c:strRef>
              <c:f>'１、家計・収入・就業'!$A$46</c:f>
              <c:strCache>
                <c:ptCount val="1"/>
                <c:pt idx="0">
                  <c:v>困窮度Ⅰ</c:v>
                </c:pt>
              </c:strCache>
            </c:strRef>
          </c:tx>
          <c:spPr>
            <a:solidFill>
              <a:schemeClr val="accent4"/>
            </a:solidFill>
            <a:ln>
              <a:noFill/>
            </a:ln>
            <a:effectLst/>
          </c:spPr>
          <c:invertIfNegative val="0"/>
          <c:dLbls>
            <c:dLbl>
              <c:idx val="1"/>
              <c:layout>
                <c:manualLayout>
                  <c:x val="0.12591436728103897"/>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DE7-4850-8DBE-3BE85FA265C3}"/>
                </c:ext>
              </c:extLst>
            </c:dLbl>
            <c:dLbl>
              <c:idx val="2"/>
              <c:layout>
                <c:manualLayout>
                  <c:x val="0.14410861368774952"/>
                  <c:y val="-4.196819603840037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DE7-4850-8DBE-3BE85FA265C3}"/>
                </c:ext>
              </c:extLst>
            </c:dLbl>
            <c:dLbl>
              <c:idx val="3"/>
              <c:layout>
                <c:manualLayout>
                  <c:x val="1.9640531871785482E-4"/>
                  <c:y val="-2.098409801920028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E7-4850-8DBE-3BE85FA265C3}"/>
                </c:ext>
              </c:extLst>
            </c:dLbl>
            <c:dLbl>
              <c:idx val="4"/>
              <c:layout>
                <c:manualLayout>
                  <c:x val="1.198072444179134E-2"/>
                  <c:y val="-8.3936392076801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DE7-4850-8DBE-3BE85FA265C3}"/>
                </c:ext>
              </c:extLst>
            </c:dLbl>
            <c:dLbl>
              <c:idx val="5"/>
              <c:layout>
                <c:manualLayout>
                  <c:x val="1.7138915780780733E-2"/>
                  <c:y val="-6.295229405760085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E7-4850-8DBE-3BE85FA265C3}"/>
                </c:ext>
              </c:extLst>
            </c:dLbl>
            <c:dLbl>
              <c:idx val="6"/>
              <c:layout>
                <c:manualLayout>
                  <c:x val="5.4759040057406026E-2"/>
                  <c:y val="-2.098409801920028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DE7-4850-8DBE-3BE85FA265C3}"/>
                </c:ext>
              </c:extLst>
            </c:dLbl>
            <c:dLbl>
              <c:idx val="7"/>
              <c:layout>
                <c:manualLayout>
                  <c:x val="1.9640531871789081E-4"/>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DE7-4850-8DBE-3BE85FA265C3}"/>
                </c:ext>
              </c:extLst>
            </c:dLbl>
            <c:dLbl>
              <c:idx val="8"/>
              <c:layout>
                <c:manualLayout>
                  <c:x val="1.9640531871789081E-4"/>
                  <c:y val="-4.1968196038400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DE7-4850-8DBE-3BE85FA265C3}"/>
                </c:ext>
              </c:extLst>
            </c:dLbl>
            <c:dLbl>
              <c:idx val="9"/>
              <c:layout>
                <c:manualLayout>
                  <c:x val="0.10625527742637894"/>
                  <c:y val="-2.098244572801766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DE7-4850-8DBE-3BE85FA265C3}"/>
                </c:ext>
              </c:extLst>
            </c:dLbl>
            <c:dLbl>
              <c:idx val="10"/>
              <c:layout>
                <c:manualLayout>
                  <c:x val="0.10971324823467184"/>
                  <c:y val="1.6522911826141957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DE7-4850-8DBE-3BE85FA265C3}"/>
                </c:ext>
              </c:extLst>
            </c:dLbl>
            <c:dLbl>
              <c:idx val="11"/>
              <c:layout>
                <c:manualLayout>
                  <c:x val="-3.5156552050502457E-2"/>
                  <c:y val="1.6522911826141957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DE7-4850-8DBE-3BE85FA265C3}"/>
                </c:ext>
              </c:extLst>
            </c:dLbl>
            <c:dLbl>
              <c:idx val="12"/>
              <c:layout>
                <c:manualLayout>
                  <c:x val="-1.9444126553071154E-2"/>
                  <c:y val="7.694080391033532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DE7-4850-8DBE-3BE85FA265C3}"/>
                </c:ext>
              </c:extLst>
            </c:dLbl>
            <c:dLbl>
              <c:idx val="13"/>
              <c:layout>
                <c:manualLayout>
                  <c:x val="5.5051946887053026E-2"/>
                  <c:y val="-6.295229405760008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DE7-4850-8DBE-3BE85FA265C3}"/>
                </c:ext>
              </c:extLst>
            </c:dLbl>
            <c:dLbl>
              <c:idx val="14"/>
              <c:layout>
                <c:manualLayout>
                  <c:x val="3.648623152320830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DE7-4850-8DBE-3BE85FA265C3}"/>
                </c:ext>
              </c:extLst>
            </c:dLbl>
            <c:dLbl>
              <c:idx val="15"/>
              <c:layout>
                <c:manualLayout>
                  <c:x val="-7.6598074299977425E-3"/>
                  <c:y val="-2.098409801920028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DE7-4850-8DBE-3BE85FA265C3}"/>
                </c:ext>
              </c:extLst>
            </c:dLbl>
            <c:dLbl>
              <c:idx val="16"/>
              <c:layout>
                <c:manualLayout>
                  <c:x val="-1.9444126553071192E-2"/>
                  <c:y val="-7.694080391033532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DE7-4850-8DBE-3BE85FA265C3}"/>
                </c:ext>
              </c:extLst>
            </c:dLbl>
            <c:dLbl>
              <c:idx val="17"/>
              <c:layout>
                <c:manualLayout>
                  <c:x val="-1.9444126553071192E-2"/>
                  <c:y val="-6.295229405760085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DE7-4850-8DBE-3BE85FA265C3}"/>
                </c:ext>
              </c:extLst>
            </c:dLbl>
            <c:dLbl>
              <c:idx val="18"/>
              <c:layout>
                <c:manualLayout>
                  <c:x val="3.3820995883220802E-2"/>
                  <c:y val="4.1968196038400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DE7-4850-8DBE-3BE85FA265C3}"/>
                </c:ext>
              </c:extLst>
            </c:dLbl>
            <c:dLbl>
              <c:idx val="19"/>
              <c:layout>
                <c:manualLayout>
                  <c:x val="-3.9084658424860343E-2"/>
                  <c:y val="8.3936392076801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DE7-4850-8DBE-3BE85FA265C3}"/>
                </c:ext>
              </c:extLst>
            </c:dLbl>
            <c:dLbl>
              <c:idx val="20"/>
              <c:layout>
                <c:manualLayout>
                  <c:x val="1.9640531871792683E-4"/>
                  <c:y val="2.098409801920028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FDE7-4850-8DBE-3BE85FA265C3}"/>
                </c:ext>
              </c:extLst>
            </c:dLbl>
            <c:dLbl>
              <c:idx val="21"/>
              <c:layout>
                <c:manualLayout>
                  <c:x val="-0.10586246678894318"/>
                  <c:y val="-8.39363920767995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DE7-4850-8DBE-3BE85FA265C3}"/>
                </c:ext>
              </c:extLst>
            </c:dLbl>
            <c:dLbl>
              <c:idx val="22"/>
              <c:layout>
                <c:manualLayout>
                  <c:x val="0.10775909263835746"/>
                  <c:y val="-4.1968196038400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FDE7-4850-8DBE-3BE85FA265C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'１、家計・収入・就業'!$B$42:$X$42</c:f>
              <c:strCache>
                <c:ptCount val="23"/>
                <c:pt idx="0">
                  <c:v>食費を切りつめた    </c:v>
                </c:pt>
                <c:pt idx="1">
                  <c:v>電気・ガス・水道などが止められた        </c:v>
                </c:pt>
                <c:pt idx="2">
                  <c:v>医療機関を受診できなかった              </c:v>
                </c:pt>
                <c:pt idx="3">
                  <c:v>国民健康保険料の支払いが滞ったことがある</c:v>
                </c:pt>
                <c:pt idx="4">
                  <c:v>国民年金の支払いが滞ったことがある      </c:v>
                </c:pt>
                <c:pt idx="5">
                  <c:v>金融機関などに借金をしたことがある      </c:v>
                </c:pt>
                <c:pt idx="6">
                  <c:v>クレジットカードの利用が停止になったことがある              </c:v>
                </c:pt>
                <c:pt idx="7">
                  <c:v>新しい衣服・靴を買うのを控えた          </c:v>
                </c:pt>
                <c:pt idx="8">
                  <c:v>新聞や雑誌を買うのを控えた              </c:v>
                </c:pt>
                <c:pt idx="9">
                  <c:v>スマートフォンへの切替・利用を断念した  </c:v>
                </c:pt>
                <c:pt idx="10">
                  <c:v>冠婚葬祭のつきあいを控えた              </c:v>
                </c:pt>
                <c:pt idx="11">
                  <c:v>生活の見通しがたたなくて不安になったことがある              </c:v>
                </c:pt>
                <c:pt idx="12">
                  <c:v>鉄道やバスの利用を控え、自転車を使ったり歩くようにした      </c:v>
                </c:pt>
                <c:pt idx="13">
                  <c:v>電話（固定・携帯）などの通信料の支払いが滞ったことがある    </c:v>
                </c:pt>
                <c:pt idx="14">
                  <c:v>家賃や住宅ローンの支払いが滞ったことがある                  </c:v>
                </c:pt>
                <c:pt idx="15">
                  <c:v>趣味やレジャーの出費を減らした          </c:v>
                </c:pt>
                <c:pt idx="16">
                  <c:v>冷暖房の使用を控えた</c:v>
                </c:pt>
                <c:pt idx="17">
                  <c:v>友人・知人との外食を控えた              </c:v>
                </c:pt>
                <c:pt idx="18">
                  <c:v>敷金・保証金などを用意できないので、住み替え・転居を断念した</c:v>
                </c:pt>
                <c:pt idx="19">
                  <c:v>理髪店・美容院に行く回数を減らした      </c:v>
                </c:pt>
                <c:pt idx="20">
                  <c:v>子ども部屋が欲しかったがつくれなかった  </c:v>
                </c:pt>
                <c:pt idx="21">
                  <c:v>どれもあてはまらない</c:v>
                </c:pt>
                <c:pt idx="22">
                  <c:v>  無回答            </c:v>
                </c:pt>
              </c:strCache>
            </c:strRef>
          </c:cat>
          <c:val>
            <c:numRef>
              <c:f>'１、家計・収入・就業'!$B$46:$X$46</c:f>
              <c:numCache>
                <c:formatCode>0.0</c:formatCode>
                <c:ptCount val="23"/>
                <c:pt idx="0">
                  <c:v>51.9</c:v>
                </c:pt>
                <c:pt idx="1">
                  <c:v>4</c:v>
                </c:pt>
                <c:pt idx="2">
                  <c:v>4.5</c:v>
                </c:pt>
                <c:pt idx="3">
                  <c:v>11.7</c:v>
                </c:pt>
                <c:pt idx="4">
                  <c:v>12.8</c:v>
                </c:pt>
                <c:pt idx="5">
                  <c:v>10.1</c:v>
                </c:pt>
                <c:pt idx="6">
                  <c:v>6.6</c:v>
                </c:pt>
                <c:pt idx="7">
                  <c:v>54.8</c:v>
                </c:pt>
                <c:pt idx="8">
                  <c:v>27.5</c:v>
                </c:pt>
                <c:pt idx="9">
                  <c:v>11</c:v>
                </c:pt>
                <c:pt idx="10">
                  <c:v>7.7</c:v>
                </c:pt>
                <c:pt idx="11">
                  <c:v>37.6</c:v>
                </c:pt>
                <c:pt idx="12">
                  <c:v>23.3</c:v>
                </c:pt>
                <c:pt idx="13">
                  <c:v>8.4</c:v>
                </c:pt>
                <c:pt idx="14">
                  <c:v>8.3000000000000007</c:v>
                </c:pt>
                <c:pt idx="15">
                  <c:v>53.7</c:v>
                </c:pt>
                <c:pt idx="16">
                  <c:v>38.5</c:v>
                </c:pt>
                <c:pt idx="17">
                  <c:v>44.5</c:v>
                </c:pt>
                <c:pt idx="18">
                  <c:v>8.6</c:v>
                </c:pt>
                <c:pt idx="19">
                  <c:v>44.3</c:v>
                </c:pt>
                <c:pt idx="20">
                  <c:v>16.899999999999999</c:v>
                </c:pt>
                <c:pt idx="21">
                  <c:v>12.3</c:v>
                </c:pt>
                <c:pt idx="22">
                  <c:v>2.4</c:v>
                </c:pt>
              </c:numCache>
            </c:numRef>
          </c:val>
          <c:extLst>
            <c:ext xmlns:c16="http://schemas.microsoft.com/office/drawing/2014/chart" uri="{C3380CC4-5D6E-409C-BE32-E72D297353CC}">
              <c16:uniqueId val="{00000003-DDAF-4746-AFE4-F888834B8292}"/>
            </c:ext>
          </c:extLst>
        </c:ser>
        <c:dLbls>
          <c:dLblPos val="inEnd"/>
          <c:showLegendKey val="0"/>
          <c:showVal val="1"/>
          <c:showCatName val="0"/>
          <c:showSerName val="0"/>
          <c:showPercent val="0"/>
          <c:showBubbleSize val="0"/>
        </c:dLbls>
        <c:gapWidth val="182"/>
        <c:axId val="1708086127"/>
        <c:axId val="1708086959"/>
      </c:barChart>
      <c:catAx>
        <c:axId val="1708086127"/>
        <c:scaling>
          <c:orientation val="maxMin"/>
        </c:scaling>
        <c:delete val="1"/>
        <c:axPos val="l"/>
        <c:numFmt formatCode="General" sourceLinked="1"/>
        <c:majorTickMark val="none"/>
        <c:minorTickMark val="none"/>
        <c:tickLblPos val="nextTo"/>
        <c:crossAx val="1708086959"/>
        <c:crosses val="autoZero"/>
        <c:auto val="1"/>
        <c:lblAlgn val="ctr"/>
        <c:lblOffset val="100"/>
        <c:noMultiLvlLbl val="0"/>
      </c:catAx>
      <c:valAx>
        <c:axId val="1708086959"/>
        <c:scaling>
          <c:orientation val="minMax"/>
          <c:max val="80"/>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708086127"/>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200"/>
              <a:t>平日の夜や休日を過ごすことができる場所</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percentStacked"/>
        <c:varyColors val="0"/>
        <c:ser>
          <c:idx val="0"/>
          <c:order val="0"/>
          <c:tx>
            <c:strRef>
              <c:f>'７、お世話'!$C$35</c:f>
              <c:strCache>
                <c:ptCount val="1"/>
                <c:pt idx="0">
                  <c:v>利用したことがある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'７、お世話'!$B$36:$B$37</c:f>
              <c:strCache>
                <c:ptCount val="2"/>
                <c:pt idx="0">
                  <c:v>いる</c:v>
                </c:pt>
                <c:pt idx="1">
                  <c:v>いない</c:v>
                </c:pt>
              </c:strCache>
            </c:strRef>
          </c:cat>
          <c:val>
            <c:numRef>
              <c:f>'７、お世話'!$C$36:$C$37</c:f>
              <c:numCache>
                <c:formatCode>0.0</c:formatCode>
                <c:ptCount val="2"/>
                <c:pt idx="0">
                  <c:v>23.4</c:v>
                </c:pt>
                <c:pt idx="1">
                  <c:v>20.2</c:v>
                </c:pt>
              </c:numCache>
            </c:numRef>
          </c:val>
          <c:extLst>
            <c:ext xmlns:c16="http://schemas.microsoft.com/office/drawing/2014/chart" uri="{C3380CC4-5D6E-409C-BE32-E72D297353CC}">
              <c16:uniqueId val="{00000000-0F27-404B-A754-1DA48C19C6EC}"/>
            </c:ext>
          </c:extLst>
        </c:ser>
        <c:ser>
          <c:idx val="1"/>
          <c:order val="1"/>
          <c:tx>
            <c:strRef>
              <c:f>'７、お世話'!$D$35</c:f>
              <c:strCache>
                <c:ptCount val="1"/>
                <c:pt idx="0">
                  <c:v>利用したことはない（あれば利用したいと思う）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'７、お世話'!$B$36:$B$37</c:f>
              <c:strCache>
                <c:ptCount val="2"/>
                <c:pt idx="0">
                  <c:v>いる</c:v>
                </c:pt>
                <c:pt idx="1">
                  <c:v>いない</c:v>
                </c:pt>
              </c:strCache>
            </c:strRef>
          </c:cat>
          <c:val>
            <c:numRef>
              <c:f>'７、お世話'!$D$36:$D$37</c:f>
              <c:numCache>
                <c:formatCode>0.0</c:formatCode>
                <c:ptCount val="2"/>
                <c:pt idx="0">
                  <c:v>8.5</c:v>
                </c:pt>
                <c:pt idx="1">
                  <c:v>5.5</c:v>
                </c:pt>
              </c:numCache>
            </c:numRef>
          </c:val>
          <c:extLst>
            <c:ext xmlns:c16="http://schemas.microsoft.com/office/drawing/2014/chart" uri="{C3380CC4-5D6E-409C-BE32-E72D297353CC}">
              <c16:uniqueId val="{00000001-0F27-404B-A754-1DA48C19C6EC}"/>
            </c:ext>
          </c:extLst>
        </c:ser>
        <c:ser>
          <c:idx val="2"/>
          <c:order val="2"/>
          <c:tx>
            <c:strRef>
              <c:f>'７、お世話'!$E$35</c:f>
              <c:strCache>
                <c:ptCount val="1"/>
                <c:pt idx="0">
                  <c:v>利用したことはない（今後も利用したいと思わない）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'７、お世話'!$B$36:$B$37</c:f>
              <c:strCache>
                <c:ptCount val="2"/>
                <c:pt idx="0">
                  <c:v>いる</c:v>
                </c:pt>
                <c:pt idx="1">
                  <c:v>いない</c:v>
                </c:pt>
              </c:strCache>
            </c:strRef>
          </c:cat>
          <c:val>
            <c:numRef>
              <c:f>'７、お世話'!$E$36:$E$37</c:f>
              <c:numCache>
                <c:formatCode>0.0</c:formatCode>
                <c:ptCount val="2"/>
                <c:pt idx="0">
                  <c:v>24.6</c:v>
                </c:pt>
                <c:pt idx="1">
                  <c:v>29.4</c:v>
                </c:pt>
              </c:numCache>
            </c:numRef>
          </c:val>
          <c:extLst>
            <c:ext xmlns:c16="http://schemas.microsoft.com/office/drawing/2014/chart" uri="{C3380CC4-5D6E-409C-BE32-E72D297353CC}">
              <c16:uniqueId val="{00000002-0F27-404B-A754-1DA48C19C6EC}"/>
            </c:ext>
          </c:extLst>
        </c:ser>
        <c:ser>
          <c:idx val="3"/>
          <c:order val="3"/>
          <c:tx>
            <c:strRef>
              <c:f>'７、お世話'!$F$35</c:f>
              <c:strCache>
                <c:ptCount val="1"/>
                <c:pt idx="0">
                  <c:v>利用したことはない（今後も利用したいか分からない）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'７、お世話'!$B$36:$B$37</c:f>
              <c:strCache>
                <c:ptCount val="2"/>
                <c:pt idx="0">
                  <c:v>いる</c:v>
                </c:pt>
                <c:pt idx="1">
                  <c:v>いない</c:v>
                </c:pt>
              </c:strCache>
            </c:strRef>
          </c:cat>
          <c:val>
            <c:numRef>
              <c:f>'７、お世話'!$F$36:$F$37</c:f>
              <c:numCache>
                <c:formatCode>0.0</c:formatCode>
                <c:ptCount val="2"/>
                <c:pt idx="0">
                  <c:v>42.5</c:v>
                </c:pt>
                <c:pt idx="1">
                  <c:v>44.2</c:v>
                </c:pt>
              </c:numCache>
            </c:numRef>
          </c:val>
          <c:extLst>
            <c:ext xmlns:c16="http://schemas.microsoft.com/office/drawing/2014/chart" uri="{C3380CC4-5D6E-409C-BE32-E72D297353CC}">
              <c16:uniqueId val="{00000003-0F27-404B-A754-1DA48C19C6EC}"/>
            </c:ext>
          </c:extLst>
        </c:ser>
        <c:ser>
          <c:idx val="4"/>
          <c:order val="4"/>
          <c:tx>
            <c:strRef>
              <c:f>'７、お世話'!$G$35</c:f>
              <c:strCache>
                <c:ptCount val="1"/>
                <c:pt idx="0">
                  <c:v>  無回答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'７、お世話'!$B$36:$B$37</c:f>
              <c:strCache>
                <c:ptCount val="2"/>
                <c:pt idx="0">
                  <c:v>いる</c:v>
                </c:pt>
                <c:pt idx="1">
                  <c:v>いない</c:v>
                </c:pt>
              </c:strCache>
            </c:strRef>
          </c:cat>
          <c:val>
            <c:numRef>
              <c:f>'７、お世話'!$G$36:$G$37</c:f>
              <c:numCache>
                <c:formatCode>0.0</c:formatCode>
                <c:ptCount val="2"/>
                <c:pt idx="0">
                  <c:v>1</c:v>
                </c:pt>
                <c:pt idx="1">
                  <c:v>0.6</c:v>
                </c:pt>
              </c:numCache>
            </c:numRef>
          </c:val>
          <c:extLst>
            <c:ext xmlns:c16="http://schemas.microsoft.com/office/drawing/2014/chart" uri="{C3380CC4-5D6E-409C-BE32-E72D297353CC}">
              <c16:uniqueId val="{00000004-0F27-404B-A754-1DA48C19C6EC}"/>
            </c:ext>
          </c:extLst>
        </c:ser>
        <c:dLbls>
          <c:dLblPos val="ctr"/>
          <c:showLegendKey val="0"/>
          <c:showVal val="1"/>
          <c:showCatName val="0"/>
          <c:showSerName val="0"/>
          <c:showPercent val="0"/>
          <c:showBubbleSize val="0"/>
        </c:dLbls>
        <c:gapWidth val="150"/>
        <c:overlap val="100"/>
        <c:axId val="1359721343"/>
        <c:axId val="1359705119"/>
      </c:barChart>
      <c:catAx>
        <c:axId val="135972134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59705119"/>
        <c:crosses val="autoZero"/>
        <c:auto val="1"/>
        <c:lblAlgn val="ctr"/>
        <c:lblOffset val="100"/>
        <c:noMultiLvlLbl val="0"/>
      </c:catAx>
      <c:valAx>
        <c:axId val="1359705119"/>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597213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100"/>
              <a:t>昼食や夕食、お弁当を無料か安い料金で食べることができる場所</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0321479724179086"/>
          <c:y val="0.14709660513147271"/>
          <c:w val="0.85415958046046447"/>
          <c:h val="0.53694839208989087"/>
        </c:manualLayout>
      </c:layout>
      <c:barChart>
        <c:barDir val="bar"/>
        <c:grouping val="percentStacked"/>
        <c:varyColors val="0"/>
        <c:ser>
          <c:idx val="0"/>
          <c:order val="0"/>
          <c:tx>
            <c:strRef>
              <c:f>'７、お世話'!$C$42</c:f>
              <c:strCache>
                <c:ptCount val="1"/>
                <c:pt idx="0">
                  <c:v>利用したことがある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'７、お世話'!$B$43:$B$44</c:f>
              <c:strCache>
                <c:ptCount val="2"/>
                <c:pt idx="0">
                  <c:v>いる</c:v>
                </c:pt>
                <c:pt idx="1">
                  <c:v>いない</c:v>
                </c:pt>
              </c:strCache>
            </c:strRef>
          </c:cat>
          <c:val>
            <c:numRef>
              <c:f>'７、お世話'!$C$43:$C$44</c:f>
              <c:numCache>
                <c:formatCode>0.0</c:formatCode>
                <c:ptCount val="2"/>
                <c:pt idx="0">
                  <c:v>13.1</c:v>
                </c:pt>
                <c:pt idx="1">
                  <c:v>9.1999999999999993</c:v>
                </c:pt>
              </c:numCache>
            </c:numRef>
          </c:val>
          <c:extLst>
            <c:ext xmlns:c16="http://schemas.microsoft.com/office/drawing/2014/chart" uri="{C3380CC4-5D6E-409C-BE32-E72D297353CC}">
              <c16:uniqueId val="{00000000-7CBC-4841-BA01-AAB580FF4CC7}"/>
            </c:ext>
          </c:extLst>
        </c:ser>
        <c:ser>
          <c:idx val="1"/>
          <c:order val="1"/>
          <c:tx>
            <c:strRef>
              <c:f>'７、お世話'!$D$42</c:f>
              <c:strCache>
                <c:ptCount val="1"/>
                <c:pt idx="0">
                  <c:v>利用したことはない（あれば利用したいと思う）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'７、お世話'!$B$43:$B$44</c:f>
              <c:strCache>
                <c:ptCount val="2"/>
                <c:pt idx="0">
                  <c:v>いる</c:v>
                </c:pt>
                <c:pt idx="1">
                  <c:v>いない</c:v>
                </c:pt>
              </c:strCache>
            </c:strRef>
          </c:cat>
          <c:val>
            <c:numRef>
              <c:f>'７、お世話'!$D$43:$D$44</c:f>
              <c:numCache>
                <c:formatCode>0.0</c:formatCode>
                <c:ptCount val="2"/>
                <c:pt idx="0">
                  <c:v>21.1</c:v>
                </c:pt>
                <c:pt idx="1">
                  <c:v>16.5</c:v>
                </c:pt>
              </c:numCache>
            </c:numRef>
          </c:val>
          <c:extLst>
            <c:ext xmlns:c16="http://schemas.microsoft.com/office/drawing/2014/chart" uri="{C3380CC4-5D6E-409C-BE32-E72D297353CC}">
              <c16:uniqueId val="{00000001-7CBC-4841-BA01-AAB580FF4CC7}"/>
            </c:ext>
          </c:extLst>
        </c:ser>
        <c:ser>
          <c:idx val="2"/>
          <c:order val="2"/>
          <c:tx>
            <c:strRef>
              <c:f>'７、お世話'!$E$42</c:f>
              <c:strCache>
                <c:ptCount val="1"/>
                <c:pt idx="0">
                  <c:v>利用したことはない（今後も利用したいと思わない）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'７、お世話'!$B$43:$B$44</c:f>
              <c:strCache>
                <c:ptCount val="2"/>
                <c:pt idx="0">
                  <c:v>いる</c:v>
                </c:pt>
                <c:pt idx="1">
                  <c:v>いない</c:v>
                </c:pt>
              </c:strCache>
            </c:strRef>
          </c:cat>
          <c:val>
            <c:numRef>
              <c:f>'７、お世話'!$E$43:$E$44</c:f>
              <c:numCache>
                <c:formatCode>0.0</c:formatCode>
                <c:ptCount val="2"/>
                <c:pt idx="0">
                  <c:v>19.2</c:v>
                </c:pt>
                <c:pt idx="1">
                  <c:v>24.6</c:v>
                </c:pt>
              </c:numCache>
            </c:numRef>
          </c:val>
          <c:extLst>
            <c:ext xmlns:c16="http://schemas.microsoft.com/office/drawing/2014/chart" uri="{C3380CC4-5D6E-409C-BE32-E72D297353CC}">
              <c16:uniqueId val="{00000002-7CBC-4841-BA01-AAB580FF4CC7}"/>
            </c:ext>
          </c:extLst>
        </c:ser>
        <c:ser>
          <c:idx val="3"/>
          <c:order val="3"/>
          <c:tx>
            <c:strRef>
              <c:f>'７、お世話'!$F$42</c:f>
              <c:strCache>
                <c:ptCount val="1"/>
                <c:pt idx="0">
                  <c:v>利用したことはない（今後も利用したいか分からない）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'７、お世話'!$B$43:$B$44</c:f>
              <c:strCache>
                <c:ptCount val="2"/>
                <c:pt idx="0">
                  <c:v>いる</c:v>
                </c:pt>
                <c:pt idx="1">
                  <c:v>いない</c:v>
                </c:pt>
              </c:strCache>
            </c:strRef>
          </c:cat>
          <c:val>
            <c:numRef>
              <c:f>'７、お世話'!$F$43:$F$44</c:f>
              <c:numCache>
                <c:formatCode>0.0</c:formatCode>
                <c:ptCount val="2"/>
                <c:pt idx="0">
                  <c:v>45.5</c:v>
                </c:pt>
                <c:pt idx="1">
                  <c:v>49.1</c:v>
                </c:pt>
              </c:numCache>
            </c:numRef>
          </c:val>
          <c:extLst>
            <c:ext xmlns:c16="http://schemas.microsoft.com/office/drawing/2014/chart" uri="{C3380CC4-5D6E-409C-BE32-E72D297353CC}">
              <c16:uniqueId val="{00000003-7CBC-4841-BA01-AAB580FF4CC7}"/>
            </c:ext>
          </c:extLst>
        </c:ser>
        <c:ser>
          <c:idx val="4"/>
          <c:order val="4"/>
          <c:tx>
            <c:strRef>
              <c:f>'７、お世話'!$G$42</c:f>
              <c:strCache>
                <c:ptCount val="1"/>
                <c:pt idx="0">
                  <c:v>  無回答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'７、お世話'!$B$43:$B$44</c:f>
              <c:strCache>
                <c:ptCount val="2"/>
                <c:pt idx="0">
                  <c:v>いる</c:v>
                </c:pt>
                <c:pt idx="1">
                  <c:v>いない</c:v>
                </c:pt>
              </c:strCache>
            </c:strRef>
          </c:cat>
          <c:val>
            <c:numRef>
              <c:f>'７、お世話'!$G$43:$G$44</c:f>
              <c:numCache>
                <c:formatCode>0.0</c:formatCode>
                <c:ptCount val="2"/>
                <c:pt idx="0">
                  <c:v>1.2</c:v>
                </c:pt>
                <c:pt idx="1">
                  <c:v>0.7</c:v>
                </c:pt>
              </c:numCache>
            </c:numRef>
          </c:val>
          <c:extLst>
            <c:ext xmlns:c16="http://schemas.microsoft.com/office/drawing/2014/chart" uri="{C3380CC4-5D6E-409C-BE32-E72D297353CC}">
              <c16:uniqueId val="{00000004-7CBC-4841-BA01-AAB580FF4CC7}"/>
            </c:ext>
          </c:extLst>
        </c:ser>
        <c:dLbls>
          <c:dLblPos val="ctr"/>
          <c:showLegendKey val="0"/>
          <c:showVal val="1"/>
          <c:showCatName val="0"/>
          <c:showSerName val="0"/>
          <c:showPercent val="0"/>
          <c:showBubbleSize val="0"/>
        </c:dLbls>
        <c:gapWidth val="150"/>
        <c:overlap val="100"/>
        <c:axId val="1368062895"/>
        <c:axId val="1368066223"/>
      </c:barChart>
      <c:catAx>
        <c:axId val="136806289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68066223"/>
        <c:crosses val="autoZero"/>
        <c:auto val="1"/>
        <c:lblAlgn val="ctr"/>
        <c:lblOffset val="100"/>
        <c:noMultiLvlLbl val="0"/>
      </c:catAx>
      <c:valAx>
        <c:axId val="136806622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680628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200"/>
              <a:t>勉強を無料か安い料金でみてくれる場所</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9.8974594990842449E-2"/>
          <c:y val="0.1440288028187893"/>
          <c:w val="0.85759566543818988"/>
          <c:h val="0.55505139446040141"/>
        </c:manualLayout>
      </c:layout>
      <c:barChart>
        <c:barDir val="bar"/>
        <c:grouping val="percentStacked"/>
        <c:varyColors val="0"/>
        <c:ser>
          <c:idx val="0"/>
          <c:order val="0"/>
          <c:tx>
            <c:strRef>
              <c:f>'７、お世話'!$C$51</c:f>
              <c:strCache>
                <c:ptCount val="1"/>
                <c:pt idx="0">
                  <c:v>利用したことがある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'７、お世話'!$B$52:$B$53</c:f>
              <c:strCache>
                <c:ptCount val="2"/>
                <c:pt idx="0">
                  <c:v>いる</c:v>
                </c:pt>
                <c:pt idx="1">
                  <c:v>いない</c:v>
                </c:pt>
              </c:strCache>
            </c:strRef>
          </c:cat>
          <c:val>
            <c:numRef>
              <c:f>'７、お世話'!$C$52:$C$53</c:f>
              <c:numCache>
                <c:formatCode>0.0</c:formatCode>
                <c:ptCount val="2"/>
                <c:pt idx="0">
                  <c:v>7.1</c:v>
                </c:pt>
                <c:pt idx="1">
                  <c:v>4.3</c:v>
                </c:pt>
              </c:numCache>
            </c:numRef>
          </c:val>
          <c:extLst>
            <c:ext xmlns:c16="http://schemas.microsoft.com/office/drawing/2014/chart" uri="{C3380CC4-5D6E-409C-BE32-E72D297353CC}">
              <c16:uniqueId val="{00000000-3674-4C7C-8A0A-6ACEF1952CFD}"/>
            </c:ext>
          </c:extLst>
        </c:ser>
        <c:ser>
          <c:idx val="1"/>
          <c:order val="1"/>
          <c:tx>
            <c:strRef>
              <c:f>'７、お世話'!$D$51</c:f>
              <c:strCache>
                <c:ptCount val="1"/>
                <c:pt idx="0">
                  <c:v>利用したことはない（あれば利用したいと思う）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'７、お世話'!$B$52:$B$53</c:f>
              <c:strCache>
                <c:ptCount val="2"/>
                <c:pt idx="0">
                  <c:v>いる</c:v>
                </c:pt>
                <c:pt idx="1">
                  <c:v>いない</c:v>
                </c:pt>
              </c:strCache>
            </c:strRef>
          </c:cat>
          <c:val>
            <c:numRef>
              <c:f>'７、お世話'!$D$52:$D$53</c:f>
              <c:numCache>
                <c:formatCode>0.0</c:formatCode>
                <c:ptCount val="2"/>
                <c:pt idx="0">
                  <c:v>18.2</c:v>
                </c:pt>
                <c:pt idx="1">
                  <c:v>14.9</c:v>
                </c:pt>
              </c:numCache>
            </c:numRef>
          </c:val>
          <c:extLst>
            <c:ext xmlns:c16="http://schemas.microsoft.com/office/drawing/2014/chart" uri="{C3380CC4-5D6E-409C-BE32-E72D297353CC}">
              <c16:uniqueId val="{00000001-3674-4C7C-8A0A-6ACEF1952CFD}"/>
            </c:ext>
          </c:extLst>
        </c:ser>
        <c:ser>
          <c:idx val="2"/>
          <c:order val="2"/>
          <c:tx>
            <c:strRef>
              <c:f>'７、お世話'!$E$51</c:f>
              <c:strCache>
                <c:ptCount val="1"/>
                <c:pt idx="0">
                  <c:v>利用したことはない（今後も利用したいと思わない）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'７、お世話'!$B$52:$B$53</c:f>
              <c:strCache>
                <c:ptCount val="2"/>
                <c:pt idx="0">
                  <c:v>いる</c:v>
                </c:pt>
                <c:pt idx="1">
                  <c:v>いない</c:v>
                </c:pt>
              </c:strCache>
            </c:strRef>
          </c:cat>
          <c:val>
            <c:numRef>
              <c:f>'７、お世話'!$E$52:$E$53</c:f>
              <c:numCache>
                <c:formatCode>0.0</c:formatCode>
                <c:ptCount val="2"/>
                <c:pt idx="0">
                  <c:v>24.5</c:v>
                </c:pt>
                <c:pt idx="1">
                  <c:v>28.7</c:v>
                </c:pt>
              </c:numCache>
            </c:numRef>
          </c:val>
          <c:extLst>
            <c:ext xmlns:c16="http://schemas.microsoft.com/office/drawing/2014/chart" uri="{C3380CC4-5D6E-409C-BE32-E72D297353CC}">
              <c16:uniqueId val="{00000002-3674-4C7C-8A0A-6ACEF1952CFD}"/>
            </c:ext>
          </c:extLst>
        </c:ser>
        <c:ser>
          <c:idx val="3"/>
          <c:order val="3"/>
          <c:tx>
            <c:strRef>
              <c:f>'７、お世話'!$F$51</c:f>
              <c:strCache>
                <c:ptCount val="1"/>
                <c:pt idx="0">
                  <c:v>利用したことはない（今後も利用したいか分からない）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'７、お世話'!$B$52:$B$53</c:f>
              <c:strCache>
                <c:ptCount val="2"/>
                <c:pt idx="0">
                  <c:v>いる</c:v>
                </c:pt>
                <c:pt idx="1">
                  <c:v>いない</c:v>
                </c:pt>
              </c:strCache>
            </c:strRef>
          </c:cat>
          <c:val>
            <c:numRef>
              <c:f>'７、お世話'!$F$52:$F$53</c:f>
              <c:numCache>
                <c:formatCode>0.0</c:formatCode>
                <c:ptCount val="2"/>
                <c:pt idx="0">
                  <c:v>48.9</c:v>
                </c:pt>
                <c:pt idx="1">
                  <c:v>51.3</c:v>
                </c:pt>
              </c:numCache>
            </c:numRef>
          </c:val>
          <c:extLst>
            <c:ext xmlns:c16="http://schemas.microsoft.com/office/drawing/2014/chart" uri="{C3380CC4-5D6E-409C-BE32-E72D297353CC}">
              <c16:uniqueId val="{00000003-3674-4C7C-8A0A-6ACEF1952CFD}"/>
            </c:ext>
          </c:extLst>
        </c:ser>
        <c:ser>
          <c:idx val="4"/>
          <c:order val="4"/>
          <c:tx>
            <c:strRef>
              <c:f>'７、お世話'!$G$51</c:f>
              <c:strCache>
                <c:ptCount val="1"/>
                <c:pt idx="0">
                  <c:v>  無回答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'７、お世話'!$B$52:$B$53</c:f>
              <c:strCache>
                <c:ptCount val="2"/>
                <c:pt idx="0">
                  <c:v>いる</c:v>
                </c:pt>
                <c:pt idx="1">
                  <c:v>いない</c:v>
                </c:pt>
              </c:strCache>
            </c:strRef>
          </c:cat>
          <c:val>
            <c:numRef>
              <c:f>'７、お世話'!$G$52:$G$53</c:f>
              <c:numCache>
                <c:formatCode>0.0</c:formatCode>
                <c:ptCount val="2"/>
                <c:pt idx="0">
                  <c:v>1.3</c:v>
                </c:pt>
                <c:pt idx="1">
                  <c:v>0.8</c:v>
                </c:pt>
              </c:numCache>
            </c:numRef>
          </c:val>
          <c:extLst>
            <c:ext xmlns:c16="http://schemas.microsoft.com/office/drawing/2014/chart" uri="{C3380CC4-5D6E-409C-BE32-E72D297353CC}">
              <c16:uniqueId val="{00000004-3674-4C7C-8A0A-6ACEF1952CFD}"/>
            </c:ext>
          </c:extLst>
        </c:ser>
        <c:dLbls>
          <c:dLblPos val="ctr"/>
          <c:showLegendKey val="0"/>
          <c:showVal val="1"/>
          <c:showCatName val="0"/>
          <c:showSerName val="0"/>
          <c:showPercent val="0"/>
          <c:showBubbleSize val="0"/>
        </c:dLbls>
        <c:gapWidth val="150"/>
        <c:overlap val="100"/>
        <c:axId val="1359184303"/>
        <c:axId val="1359186383"/>
      </c:barChart>
      <c:catAx>
        <c:axId val="135918430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59186383"/>
        <c:crosses val="autoZero"/>
        <c:auto val="1"/>
        <c:lblAlgn val="ctr"/>
        <c:lblOffset val="100"/>
        <c:noMultiLvlLbl val="0"/>
      </c:catAx>
      <c:valAx>
        <c:axId val="135918638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591843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200"/>
              <a:t>何でも相談できる場所</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9.7830562311198924E-2"/>
          <c:y val="0.14497667390075042"/>
          <c:w val="0.85924169604308087"/>
          <c:h val="0.55212313352997811"/>
        </c:manualLayout>
      </c:layout>
      <c:barChart>
        <c:barDir val="bar"/>
        <c:grouping val="percentStacked"/>
        <c:varyColors val="0"/>
        <c:ser>
          <c:idx val="0"/>
          <c:order val="0"/>
          <c:tx>
            <c:strRef>
              <c:f>'７、お世話'!$C$58</c:f>
              <c:strCache>
                <c:ptCount val="1"/>
                <c:pt idx="0">
                  <c:v>利用したことがある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'７、お世話'!$B$59:$B$60</c:f>
              <c:strCache>
                <c:ptCount val="2"/>
                <c:pt idx="0">
                  <c:v>いる</c:v>
                </c:pt>
                <c:pt idx="1">
                  <c:v>いない</c:v>
                </c:pt>
              </c:strCache>
            </c:strRef>
          </c:cat>
          <c:val>
            <c:numRef>
              <c:f>'７、お世話'!$C$59:$C$60</c:f>
              <c:numCache>
                <c:formatCode>0.0</c:formatCode>
                <c:ptCount val="2"/>
                <c:pt idx="0">
                  <c:v>5.2</c:v>
                </c:pt>
                <c:pt idx="1">
                  <c:v>2.7</c:v>
                </c:pt>
              </c:numCache>
            </c:numRef>
          </c:val>
          <c:extLst>
            <c:ext xmlns:c16="http://schemas.microsoft.com/office/drawing/2014/chart" uri="{C3380CC4-5D6E-409C-BE32-E72D297353CC}">
              <c16:uniqueId val="{00000000-694C-4DB6-A712-793E3BAB6A5E}"/>
            </c:ext>
          </c:extLst>
        </c:ser>
        <c:ser>
          <c:idx val="1"/>
          <c:order val="1"/>
          <c:tx>
            <c:strRef>
              <c:f>'７、お世話'!$D$58</c:f>
              <c:strCache>
                <c:ptCount val="1"/>
                <c:pt idx="0">
                  <c:v>利用したことはない（あれば利用したいと思う）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'７、お世話'!$B$59:$B$60</c:f>
              <c:strCache>
                <c:ptCount val="2"/>
                <c:pt idx="0">
                  <c:v>いる</c:v>
                </c:pt>
                <c:pt idx="1">
                  <c:v>いない</c:v>
                </c:pt>
              </c:strCache>
            </c:strRef>
          </c:cat>
          <c:val>
            <c:numRef>
              <c:f>'７、お世話'!$D$59:$D$60</c:f>
              <c:numCache>
                <c:formatCode>0.0</c:formatCode>
                <c:ptCount val="2"/>
                <c:pt idx="0">
                  <c:v>15.6</c:v>
                </c:pt>
                <c:pt idx="1">
                  <c:v>11.9</c:v>
                </c:pt>
              </c:numCache>
            </c:numRef>
          </c:val>
          <c:extLst>
            <c:ext xmlns:c16="http://schemas.microsoft.com/office/drawing/2014/chart" uri="{C3380CC4-5D6E-409C-BE32-E72D297353CC}">
              <c16:uniqueId val="{00000001-694C-4DB6-A712-793E3BAB6A5E}"/>
            </c:ext>
          </c:extLst>
        </c:ser>
        <c:ser>
          <c:idx val="2"/>
          <c:order val="2"/>
          <c:tx>
            <c:strRef>
              <c:f>'７、お世話'!$E$58</c:f>
              <c:strCache>
                <c:ptCount val="1"/>
                <c:pt idx="0">
                  <c:v>利用したことはない（今後も利用したいと思わない）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'７、お世話'!$B$59:$B$60</c:f>
              <c:strCache>
                <c:ptCount val="2"/>
                <c:pt idx="0">
                  <c:v>いる</c:v>
                </c:pt>
                <c:pt idx="1">
                  <c:v>いない</c:v>
                </c:pt>
              </c:strCache>
            </c:strRef>
          </c:cat>
          <c:val>
            <c:numRef>
              <c:f>'７、お世話'!$E$59:$E$60</c:f>
              <c:numCache>
                <c:formatCode>0.0</c:formatCode>
                <c:ptCount val="2"/>
                <c:pt idx="0">
                  <c:v>25.3</c:v>
                </c:pt>
                <c:pt idx="1">
                  <c:v>28.5</c:v>
                </c:pt>
              </c:numCache>
            </c:numRef>
          </c:val>
          <c:extLst>
            <c:ext xmlns:c16="http://schemas.microsoft.com/office/drawing/2014/chart" uri="{C3380CC4-5D6E-409C-BE32-E72D297353CC}">
              <c16:uniqueId val="{00000002-694C-4DB6-A712-793E3BAB6A5E}"/>
            </c:ext>
          </c:extLst>
        </c:ser>
        <c:ser>
          <c:idx val="3"/>
          <c:order val="3"/>
          <c:tx>
            <c:strRef>
              <c:f>'７、お世話'!$F$58</c:f>
              <c:strCache>
                <c:ptCount val="1"/>
                <c:pt idx="0">
                  <c:v>利用したことはない（今後も利用したいか分からない）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'７、お世話'!$B$59:$B$60</c:f>
              <c:strCache>
                <c:ptCount val="2"/>
                <c:pt idx="0">
                  <c:v>いる</c:v>
                </c:pt>
                <c:pt idx="1">
                  <c:v>いない</c:v>
                </c:pt>
              </c:strCache>
            </c:strRef>
          </c:cat>
          <c:val>
            <c:numRef>
              <c:f>'７、お世話'!$F$59:$F$60</c:f>
              <c:numCache>
                <c:formatCode>0.0</c:formatCode>
                <c:ptCount val="2"/>
                <c:pt idx="0">
                  <c:v>52.5</c:v>
                </c:pt>
                <c:pt idx="1">
                  <c:v>56.2</c:v>
                </c:pt>
              </c:numCache>
            </c:numRef>
          </c:val>
          <c:extLst>
            <c:ext xmlns:c16="http://schemas.microsoft.com/office/drawing/2014/chart" uri="{C3380CC4-5D6E-409C-BE32-E72D297353CC}">
              <c16:uniqueId val="{00000003-694C-4DB6-A712-793E3BAB6A5E}"/>
            </c:ext>
          </c:extLst>
        </c:ser>
        <c:ser>
          <c:idx val="4"/>
          <c:order val="4"/>
          <c:tx>
            <c:strRef>
              <c:f>'７、お世話'!$G$58</c:f>
              <c:strCache>
                <c:ptCount val="1"/>
                <c:pt idx="0">
                  <c:v>  無回答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'７、お世話'!$B$59:$B$60</c:f>
              <c:strCache>
                <c:ptCount val="2"/>
                <c:pt idx="0">
                  <c:v>いる</c:v>
                </c:pt>
                <c:pt idx="1">
                  <c:v>いない</c:v>
                </c:pt>
              </c:strCache>
            </c:strRef>
          </c:cat>
          <c:val>
            <c:numRef>
              <c:f>'７、お世話'!$G$59:$G$60</c:f>
              <c:numCache>
                <c:formatCode>0.0</c:formatCode>
                <c:ptCount val="2"/>
                <c:pt idx="0">
                  <c:v>1.4</c:v>
                </c:pt>
                <c:pt idx="1">
                  <c:v>0.8</c:v>
                </c:pt>
              </c:numCache>
            </c:numRef>
          </c:val>
          <c:extLst>
            <c:ext xmlns:c16="http://schemas.microsoft.com/office/drawing/2014/chart" uri="{C3380CC4-5D6E-409C-BE32-E72D297353CC}">
              <c16:uniqueId val="{00000004-694C-4DB6-A712-793E3BAB6A5E}"/>
            </c:ext>
          </c:extLst>
        </c:ser>
        <c:dLbls>
          <c:dLblPos val="ctr"/>
          <c:showLegendKey val="0"/>
          <c:showVal val="1"/>
          <c:showCatName val="0"/>
          <c:showSerName val="0"/>
          <c:showPercent val="0"/>
          <c:showBubbleSize val="0"/>
        </c:dLbls>
        <c:gapWidth val="150"/>
        <c:overlap val="100"/>
        <c:axId val="1359759199"/>
        <c:axId val="1359756287"/>
      </c:barChart>
      <c:catAx>
        <c:axId val="135975919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59756287"/>
        <c:crosses val="autoZero"/>
        <c:auto val="1"/>
        <c:lblAlgn val="ctr"/>
        <c:lblOffset val="100"/>
        <c:noMultiLvlLbl val="0"/>
      </c:catAx>
      <c:valAx>
        <c:axId val="1359756287"/>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597591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t>誰のお世話をしているか</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'７、お世話'!$A$71:$G$71</c:f>
              <c:strCache>
                <c:ptCount val="7"/>
                <c:pt idx="0">
                  <c:v>お母さん            </c:v>
                </c:pt>
                <c:pt idx="1">
                  <c:v>お父さん            </c:v>
                </c:pt>
                <c:pt idx="2">
                  <c:v>おばあちゃん        </c:v>
                </c:pt>
                <c:pt idx="3">
                  <c:v>おじいちゃん        </c:v>
                </c:pt>
                <c:pt idx="4">
                  <c:v>きょうだい          </c:v>
                </c:pt>
                <c:pt idx="5">
                  <c:v>その他              </c:v>
                </c:pt>
                <c:pt idx="6">
                  <c:v>  無回答            </c:v>
                </c:pt>
              </c:strCache>
            </c:strRef>
          </c:cat>
          <c:val>
            <c:numRef>
              <c:f>'７、お世話'!$A$72:$G$72</c:f>
              <c:numCache>
                <c:formatCode>0.0%</c:formatCode>
                <c:ptCount val="7"/>
                <c:pt idx="0">
                  <c:v>0.32</c:v>
                </c:pt>
                <c:pt idx="1">
                  <c:v>0.20699999999999999</c:v>
                </c:pt>
                <c:pt idx="2">
                  <c:v>9.0999999999999998E-2</c:v>
                </c:pt>
                <c:pt idx="3">
                  <c:v>5.3999999999999999E-2</c:v>
                </c:pt>
                <c:pt idx="4">
                  <c:v>0.73699999999999999</c:v>
                </c:pt>
                <c:pt idx="5">
                  <c:v>7.2999999999999995E-2</c:v>
                </c:pt>
                <c:pt idx="6">
                  <c:v>8.0000000000000002E-3</c:v>
                </c:pt>
              </c:numCache>
            </c:numRef>
          </c:val>
          <c:extLst>
            <c:ext xmlns:c16="http://schemas.microsoft.com/office/drawing/2014/chart" uri="{C3380CC4-5D6E-409C-BE32-E72D297353CC}">
              <c16:uniqueId val="{00000000-DD5E-458B-8E97-7409DE8C885E}"/>
            </c:ext>
          </c:extLst>
        </c:ser>
        <c:dLbls>
          <c:dLblPos val="outEnd"/>
          <c:showLegendKey val="0"/>
          <c:showVal val="1"/>
          <c:showCatName val="0"/>
          <c:showSerName val="0"/>
          <c:showPercent val="0"/>
          <c:showBubbleSize val="0"/>
        </c:dLbls>
        <c:gapWidth val="182"/>
        <c:axId val="1109538304"/>
        <c:axId val="1109538720"/>
      </c:barChart>
      <c:catAx>
        <c:axId val="11095383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1109538720"/>
        <c:crosses val="autoZero"/>
        <c:auto val="1"/>
        <c:lblAlgn val="ctr"/>
        <c:lblOffset val="100"/>
        <c:noMultiLvlLbl val="0"/>
      </c:catAx>
      <c:valAx>
        <c:axId val="1109538720"/>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09538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userShapes r:id="rId5"/>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t>お世話の内容</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'７、お世話'!$A$77:$G$77</c:f>
              <c:strCache>
                <c:ptCount val="7"/>
                <c:pt idx="0">
                  <c:v>料理や買い物、食器洗いなど              </c:v>
                </c:pt>
                <c:pt idx="1">
                  <c:v>洗濯など            </c:v>
                </c:pt>
                <c:pt idx="2">
                  <c:v>そうじやゴミ捨てなど</c:v>
                </c:pt>
                <c:pt idx="3">
                  <c:v>きょうだいのめんどうを見ることや保育所のおむかえなど        </c:v>
                </c:pt>
                <c:pt idx="4">
                  <c:v>病院へ一緒に行くことやお風呂・トイレのお世話など            </c:v>
                </c:pt>
                <c:pt idx="5">
                  <c:v>その他              </c:v>
                </c:pt>
                <c:pt idx="6">
                  <c:v>  無回答            </c:v>
                </c:pt>
              </c:strCache>
            </c:strRef>
          </c:cat>
          <c:val>
            <c:numRef>
              <c:f>'７、お世話'!$A$78:$G$78</c:f>
              <c:numCache>
                <c:formatCode>0.0%</c:formatCode>
                <c:ptCount val="7"/>
                <c:pt idx="0">
                  <c:v>0.28000000000000003</c:v>
                </c:pt>
                <c:pt idx="1">
                  <c:v>0.28199999999999997</c:v>
                </c:pt>
                <c:pt idx="2">
                  <c:v>0.32300000000000001</c:v>
                </c:pt>
                <c:pt idx="3">
                  <c:v>0.60199999999999998</c:v>
                </c:pt>
                <c:pt idx="4">
                  <c:v>0.20200000000000001</c:v>
                </c:pt>
                <c:pt idx="5">
                  <c:v>0.13400000000000001</c:v>
                </c:pt>
                <c:pt idx="6">
                  <c:v>1.0999999999999999E-2</c:v>
                </c:pt>
              </c:numCache>
            </c:numRef>
          </c:val>
          <c:extLst>
            <c:ext xmlns:c16="http://schemas.microsoft.com/office/drawing/2014/chart" uri="{C3380CC4-5D6E-409C-BE32-E72D297353CC}">
              <c16:uniqueId val="{00000000-9CC4-45F4-B142-DB80997F2CDA}"/>
            </c:ext>
          </c:extLst>
        </c:ser>
        <c:dLbls>
          <c:dLblPos val="outEnd"/>
          <c:showLegendKey val="0"/>
          <c:showVal val="1"/>
          <c:showCatName val="0"/>
          <c:showSerName val="0"/>
          <c:showPercent val="0"/>
          <c:showBubbleSize val="0"/>
        </c:dLbls>
        <c:gapWidth val="182"/>
        <c:axId val="788818944"/>
        <c:axId val="788835168"/>
      </c:barChart>
      <c:catAx>
        <c:axId val="7888189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788835168"/>
        <c:crosses val="autoZero"/>
        <c:auto val="1"/>
        <c:lblAlgn val="ctr"/>
        <c:lblOffset val="100"/>
        <c:noMultiLvlLbl val="0"/>
      </c:catAx>
      <c:valAx>
        <c:axId val="788835168"/>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88818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0.0112</cdr:x>
      <cdr:y>0.18432</cdr:y>
    </cdr:from>
    <cdr:to>
      <cdr:x>0.15572</cdr:x>
      <cdr:y>0.64203</cdr:y>
    </cdr:to>
    <cdr:grpSp>
      <cdr:nvGrpSpPr>
        <cdr:cNvPr id="2" name="グループ化 1">
          <a:extLst xmlns:a="http://schemas.openxmlformats.org/drawingml/2006/main">
            <a:ext uri="{FF2B5EF4-FFF2-40B4-BE49-F238E27FC236}">
              <a16:creationId xmlns:a16="http://schemas.microsoft.com/office/drawing/2014/main" id="{AE0A411D-C768-4931-B8FD-A0753EADEFDF}"/>
            </a:ext>
          </a:extLst>
        </cdr:cNvPr>
        <cdr:cNvGrpSpPr/>
      </cdr:nvGrpSpPr>
      <cdr:grpSpPr>
        <a:xfrm xmlns:a="http://schemas.openxmlformats.org/drawingml/2006/main">
          <a:off x="51278" y="495651"/>
          <a:ext cx="661665" cy="1230818"/>
          <a:chOff x="22704" y="532844"/>
          <a:chExt cx="661643" cy="1118959"/>
        </a:xfrm>
      </cdr:grpSpPr>
      <cdr:sp macro="" textlink="">
        <cdr:nvSpPr>
          <cdr:cNvPr id="3" name="テキスト ボックス 2">
            <a:extLst xmlns:a="http://schemas.openxmlformats.org/drawingml/2006/main">
              <a:ext uri="{FF2B5EF4-FFF2-40B4-BE49-F238E27FC236}">
                <a16:creationId xmlns:a16="http://schemas.microsoft.com/office/drawing/2014/main" id="{CC26ECA8-18E9-4ACD-82CF-6ED9B1904165}"/>
              </a:ext>
            </a:extLst>
          </cdr:cNvPr>
          <cdr:cNvSpPr txBox="1"/>
        </cdr:nvSpPr>
        <cdr:spPr>
          <a:xfrm xmlns:a="http://schemas.openxmlformats.org/drawingml/2006/main">
            <a:off x="22704" y="532844"/>
            <a:ext cx="587160" cy="14842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(N=327)</a:t>
            </a:r>
            <a:endParaRPr lang="ja-JP" altLang="en-US" sz="700" dirty="0">
              <a:solidFill>
                <a:schemeClr val="tx1">
                  <a:lumMod val="65000"/>
                  <a:lumOff val="35000"/>
                </a:schemeClr>
              </a:solidFill>
            </a:endParaRPr>
          </a:p>
        </cdr:txBody>
      </cdr:sp>
      <cdr:sp macro="" textlink="">
        <cdr:nvSpPr>
          <cdr:cNvPr id="4" name="テキスト ボックス 1">
            <a:extLst xmlns:a="http://schemas.openxmlformats.org/drawingml/2006/main">
              <a:ext uri="{FF2B5EF4-FFF2-40B4-BE49-F238E27FC236}">
                <a16:creationId xmlns:a16="http://schemas.microsoft.com/office/drawing/2014/main" id="{055CE379-9185-4867-8DF1-E001B0E63339}"/>
              </a:ext>
            </a:extLst>
          </cdr:cNvPr>
          <cdr:cNvSpPr txBox="1"/>
        </cdr:nvSpPr>
        <cdr:spPr>
          <a:xfrm xmlns:a="http://schemas.openxmlformats.org/drawingml/2006/main">
            <a:off x="76233" y="839240"/>
            <a:ext cx="587160" cy="14842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(N=593)</a:t>
            </a:r>
            <a:endParaRPr lang="ja-JP" altLang="en-US" sz="700" dirty="0">
              <a:solidFill>
                <a:schemeClr val="tx1">
                  <a:lumMod val="65000"/>
                  <a:lumOff val="35000"/>
                </a:schemeClr>
              </a:solidFill>
            </a:endParaRPr>
          </a:p>
        </cdr:txBody>
      </cdr:sp>
      <cdr:sp macro="" textlink="">
        <cdr:nvSpPr>
          <cdr:cNvPr id="5" name="テキスト ボックス 1">
            <a:extLst xmlns:a="http://schemas.openxmlformats.org/drawingml/2006/main">
              <a:ext uri="{FF2B5EF4-FFF2-40B4-BE49-F238E27FC236}">
                <a16:creationId xmlns:a16="http://schemas.microsoft.com/office/drawing/2014/main" id="{77325AD7-E32C-4DE0-A224-7073E2C205F6}"/>
              </a:ext>
            </a:extLst>
          </cdr:cNvPr>
          <cdr:cNvSpPr txBox="1"/>
        </cdr:nvSpPr>
        <cdr:spPr>
          <a:xfrm xmlns:a="http://schemas.openxmlformats.org/drawingml/2006/main">
            <a:off x="65509" y="1185456"/>
            <a:ext cx="587161" cy="148423"/>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(N=344)</a:t>
            </a:r>
            <a:endParaRPr lang="ja-JP" altLang="en-US" sz="700" dirty="0">
              <a:solidFill>
                <a:schemeClr val="tx1">
                  <a:lumMod val="65000"/>
                  <a:lumOff val="35000"/>
                </a:schemeClr>
              </a:solidFill>
            </a:endParaRPr>
          </a:p>
        </cdr:txBody>
      </cdr:sp>
      <cdr:sp macro="" textlink="">
        <cdr:nvSpPr>
          <cdr:cNvPr id="6" name="テキスト ボックス 1">
            <a:extLst xmlns:a="http://schemas.openxmlformats.org/drawingml/2006/main">
              <a:ext uri="{FF2B5EF4-FFF2-40B4-BE49-F238E27FC236}">
                <a16:creationId xmlns:a16="http://schemas.microsoft.com/office/drawing/2014/main" id="{DD4EED4B-90C1-456F-A709-58E614E778D0}"/>
              </a:ext>
            </a:extLst>
          </cdr:cNvPr>
          <cdr:cNvSpPr txBox="1"/>
        </cdr:nvSpPr>
        <cdr:spPr>
          <a:xfrm xmlns:a="http://schemas.openxmlformats.org/drawingml/2006/main">
            <a:off x="97187" y="1503381"/>
            <a:ext cx="587160" cy="14842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(N=1677)</a:t>
            </a:r>
            <a:endParaRPr lang="ja-JP" altLang="en-US" sz="700" dirty="0">
              <a:solidFill>
                <a:schemeClr val="tx1">
                  <a:lumMod val="65000"/>
                  <a:lumOff val="35000"/>
                </a:schemeClr>
              </a:solidFill>
            </a:endParaRPr>
          </a:p>
        </cdr:txBody>
      </cdr:sp>
    </cdr:grpSp>
  </cdr:relSizeAnchor>
</c:userShapes>
</file>

<file path=ppt/drawings/drawing10.xml><?xml version="1.0" encoding="utf-8"?>
<c:userShapes xmlns:c="http://schemas.openxmlformats.org/drawingml/2006/chart">
  <cdr:relSizeAnchor xmlns:cdr="http://schemas.openxmlformats.org/drawingml/2006/chartDrawing">
    <cdr:from>
      <cdr:x>0.00473</cdr:x>
      <cdr:y>0.82451</cdr:y>
    </cdr:from>
    <cdr:to>
      <cdr:x>0.94836</cdr:x>
      <cdr:y>0.88156</cdr:y>
    </cdr:to>
    <cdr:sp macro="" textlink="">
      <cdr:nvSpPr>
        <cdr:cNvPr id="2" name="四角形: 角を丸くする 1">
          <a:extLst xmlns:a="http://schemas.openxmlformats.org/drawingml/2006/main">
            <a:ext uri="{FF2B5EF4-FFF2-40B4-BE49-F238E27FC236}">
              <a16:creationId xmlns:a16="http://schemas.microsoft.com/office/drawing/2014/main" id="{A3E30EB2-15DD-4562-B79D-1645AD77C4A3}"/>
            </a:ext>
          </a:extLst>
        </cdr:cNvPr>
        <cdr:cNvSpPr/>
      </cdr:nvSpPr>
      <cdr:spPr>
        <a:xfrm xmlns:a="http://schemas.openxmlformats.org/drawingml/2006/main">
          <a:off x="14470" y="4956712"/>
          <a:ext cx="2884922" cy="342968"/>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dirty="0">
            <a:ln>
              <a:solidFill>
                <a:srgbClr val="FF0000"/>
              </a:solidFill>
            </a:ln>
            <a:noFill/>
          </a:endParaRPr>
        </a:p>
      </cdr:txBody>
    </cdr:sp>
  </cdr:relSizeAnchor>
  <cdr:relSizeAnchor xmlns:cdr="http://schemas.openxmlformats.org/drawingml/2006/chartDrawing">
    <cdr:from>
      <cdr:x>0.30212</cdr:x>
      <cdr:y>0.94915</cdr:y>
    </cdr:from>
    <cdr:to>
      <cdr:x>1</cdr:x>
      <cdr:y>1</cdr:y>
    </cdr:to>
    <cdr:sp macro="" textlink="">
      <cdr:nvSpPr>
        <cdr:cNvPr id="3" name="スライド番号プレースホルダー 2">
          <a:extLst xmlns:a="http://schemas.openxmlformats.org/drawingml/2006/main">
            <a:ext uri="{FF2B5EF4-FFF2-40B4-BE49-F238E27FC236}">
              <a16:creationId xmlns:a16="http://schemas.microsoft.com/office/drawing/2014/main" id="{2A7A1A29-A97D-4D64-A63E-16C7B4A76BF7}"/>
            </a:ext>
          </a:extLst>
        </cdr:cNvPr>
        <cdr:cNvSpPr>
          <a:spLocks xmlns:a="http://schemas.openxmlformats.org/drawingml/2006/main" noGrp="1"/>
        </cdr:cNvSpPr>
      </cdr:nvSpPr>
      <cdr:spPr>
        <a:xfrm xmlns:a="http://schemas.openxmlformats.org/drawingml/2006/main">
          <a:off x="923659" y="5494515"/>
          <a:ext cx="2133600" cy="294369"/>
        </a:xfrm>
        <a:prstGeom xmlns:a="http://schemas.openxmlformats.org/drawingml/2006/main" prst="rect">
          <a:avLst/>
        </a:prstGeom>
      </cdr:spPr>
      <cdr:txBody>
        <a:bodyPr xmlns:a="http://schemas.openxmlformats.org/drawingml/2006/main" vert="horz" lIns="128016" tIns="64008" rIns="128016" bIns="64008" rtlCol="0" anchor="ctr"/>
        <a:lstStyle xmlns:a="http://schemas.openxmlformats.org/drawingml/2006/main">
          <a:defPPr>
            <a:defRPr lang="ja-JP"/>
          </a:defPPr>
          <a:lvl1pPr marL="0" algn="r" defTabSz="914400" rtl="0" eaLnBrk="1" latinLnBrk="0" hangingPunct="1">
            <a:defRPr kumimoji="1" sz="1214"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714" dirty="0">
              <a:solidFill>
                <a:schemeClr val="tx1"/>
              </a:solidFill>
            </a:rPr>
            <a:t>６</a:t>
          </a:r>
        </a:p>
      </cdr:txBody>
    </cdr:sp>
  </cdr:relSizeAnchor>
</c:userShapes>
</file>

<file path=ppt/drawings/drawing11.xml><?xml version="1.0" encoding="utf-8"?>
<c:userShapes xmlns:c="http://schemas.openxmlformats.org/drawingml/2006/chart">
  <cdr:relSizeAnchor xmlns:cdr="http://schemas.openxmlformats.org/drawingml/2006/chartDrawing">
    <cdr:from>
      <cdr:x>0.21642</cdr:x>
      <cdr:y>0.81984</cdr:y>
    </cdr:from>
    <cdr:to>
      <cdr:x>0.94035</cdr:x>
      <cdr:y>0.88044</cdr:y>
    </cdr:to>
    <cdr:sp macro="" textlink="">
      <cdr:nvSpPr>
        <cdr:cNvPr id="2" name="四角形: 角を丸くする 1">
          <a:extLst xmlns:a="http://schemas.openxmlformats.org/drawingml/2006/main">
            <a:ext uri="{FF2B5EF4-FFF2-40B4-BE49-F238E27FC236}">
              <a16:creationId xmlns:a16="http://schemas.microsoft.com/office/drawing/2014/main" id="{FE6EB601-F944-63E5-8057-2754F1084146}"/>
            </a:ext>
          </a:extLst>
        </cdr:cNvPr>
        <cdr:cNvSpPr/>
      </cdr:nvSpPr>
      <cdr:spPr>
        <a:xfrm xmlns:a="http://schemas.openxmlformats.org/drawingml/2006/main">
          <a:off x="1250230" y="4941584"/>
          <a:ext cx="4181957" cy="365267"/>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dirty="0">
            <a:ln>
              <a:solidFill>
                <a:srgbClr val="FF0000"/>
              </a:solidFill>
            </a:ln>
            <a:noFill/>
          </a:endParaRPr>
        </a:p>
      </cdr:txBody>
    </cdr:sp>
  </cdr:relSizeAnchor>
  <cdr:relSizeAnchor xmlns:cdr="http://schemas.openxmlformats.org/drawingml/2006/chartDrawing">
    <cdr:from>
      <cdr:x>0.36149</cdr:x>
      <cdr:y>0.9632</cdr:y>
    </cdr:from>
    <cdr:to>
      <cdr:x>0.478</cdr:x>
      <cdr:y>0.98857</cdr:y>
    </cdr:to>
    <cdr:sp macro="" textlink="">
      <cdr:nvSpPr>
        <cdr:cNvPr id="3" name="テキスト ボックス 1">
          <a:extLst xmlns:a="http://schemas.openxmlformats.org/drawingml/2006/main">
            <a:ext uri="{FF2B5EF4-FFF2-40B4-BE49-F238E27FC236}">
              <a16:creationId xmlns:a16="http://schemas.microsoft.com/office/drawing/2014/main" id="{8353B8B6-0796-43B4-8AB4-1D5E5454867C}"/>
            </a:ext>
          </a:extLst>
        </cdr:cNvPr>
        <cdr:cNvSpPr txBox="1"/>
      </cdr:nvSpPr>
      <cdr:spPr>
        <a:xfrm xmlns:a="http://schemas.openxmlformats.org/drawingml/2006/main">
          <a:off x="2088232" y="5805680"/>
          <a:ext cx="673066" cy="15290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(N=20570)</a:t>
          </a:r>
          <a:endParaRPr lang="ja-JP" altLang="en-US" sz="700" dirty="0">
            <a:solidFill>
              <a:schemeClr val="tx1">
                <a:lumMod val="65000"/>
                <a:lumOff val="35000"/>
              </a:schemeClr>
            </a:solidFill>
          </a:endParaRPr>
        </a:p>
      </cdr:txBody>
    </cdr:sp>
  </cdr:relSizeAnchor>
  <cdr:relSizeAnchor xmlns:cdr="http://schemas.openxmlformats.org/drawingml/2006/chartDrawing">
    <cdr:from>
      <cdr:x>0.464</cdr:x>
      <cdr:y>0.96265</cdr:y>
    </cdr:from>
    <cdr:to>
      <cdr:x>0.58052</cdr:x>
      <cdr:y>0.98802</cdr:y>
    </cdr:to>
    <cdr:sp macro="" textlink="">
      <cdr:nvSpPr>
        <cdr:cNvPr id="4" name="テキスト ボックス 1">
          <a:extLst xmlns:a="http://schemas.openxmlformats.org/drawingml/2006/main">
            <a:ext uri="{FF2B5EF4-FFF2-40B4-BE49-F238E27FC236}">
              <a16:creationId xmlns:a16="http://schemas.microsoft.com/office/drawing/2014/main" id="{8353B8B6-0796-43B4-8AB4-1D5E5454867C}"/>
            </a:ext>
          </a:extLst>
        </cdr:cNvPr>
        <cdr:cNvSpPr txBox="1"/>
      </cdr:nvSpPr>
      <cdr:spPr>
        <a:xfrm xmlns:a="http://schemas.openxmlformats.org/drawingml/2006/main">
          <a:off x="2680435" y="5802390"/>
          <a:ext cx="673065" cy="15290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(N=12057)</a:t>
          </a:r>
          <a:endParaRPr lang="ja-JP" altLang="en-US" sz="700" dirty="0">
            <a:solidFill>
              <a:schemeClr val="tx1">
                <a:lumMod val="65000"/>
                <a:lumOff val="35000"/>
              </a:schemeClr>
            </a:solidFill>
          </a:endParaRPr>
        </a:p>
      </cdr:txBody>
    </cdr:sp>
  </cdr:relSizeAnchor>
  <cdr:relSizeAnchor xmlns:cdr="http://schemas.openxmlformats.org/drawingml/2006/chartDrawing">
    <cdr:from>
      <cdr:x>0.55661</cdr:x>
      <cdr:y>0.95975</cdr:y>
    </cdr:from>
    <cdr:to>
      <cdr:x>0.67312</cdr:x>
      <cdr:y>0.98512</cdr:y>
    </cdr:to>
    <cdr:sp macro="" textlink="">
      <cdr:nvSpPr>
        <cdr:cNvPr id="5" name="テキスト ボックス 1">
          <a:extLst xmlns:a="http://schemas.openxmlformats.org/drawingml/2006/main">
            <a:ext uri="{FF2B5EF4-FFF2-40B4-BE49-F238E27FC236}">
              <a16:creationId xmlns:a16="http://schemas.microsoft.com/office/drawing/2014/main" id="{8353B8B6-0796-43B4-8AB4-1D5E5454867C}"/>
            </a:ext>
          </a:extLst>
        </cdr:cNvPr>
        <cdr:cNvSpPr txBox="1"/>
      </cdr:nvSpPr>
      <cdr:spPr>
        <a:xfrm xmlns:a="http://schemas.openxmlformats.org/drawingml/2006/main">
          <a:off x="3215383" y="5784928"/>
          <a:ext cx="673065" cy="15290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(N=2245)</a:t>
          </a:r>
          <a:endParaRPr lang="ja-JP" altLang="en-US" sz="700" dirty="0">
            <a:solidFill>
              <a:schemeClr val="tx1">
                <a:lumMod val="65000"/>
                <a:lumOff val="35000"/>
              </a:schemeClr>
            </a:solidFill>
          </a:endParaRPr>
        </a:p>
      </cdr:txBody>
    </cdr:sp>
  </cdr:relSizeAnchor>
  <cdr:relSizeAnchor xmlns:cdr="http://schemas.openxmlformats.org/drawingml/2006/chartDrawing">
    <cdr:from>
      <cdr:x>0.64878</cdr:x>
      <cdr:y>0.96077</cdr:y>
    </cdr:from>
    <cdr:to>
      <cdr:x>0.76529</cdr:x>
      <cdr:y>0.98613</cdr:y>
    </cdr:to>
    <cdr:sp macro="" textlink="">
      <cdr:nvSpPr>
        <cdr:cNvPr id="6" name="テキスト ボックス 1">
          <a:extLst xmlns:a="http://schemas.openxmlformats.org/drawingml/2006/main">
            <a:ext uri="{FF2B5EF4-FFF2-40B4-BE49-F238E27FC236}">
              <a16:creationId xmlns:a16="http://schemas.microsoft.com/office/drawing/2014/main" id="{8353B8B6-0796-43B4-8AB4-1D5E5454867C}"/>
            </a:ext>
          </a:extLst>
        </cdr:cNvPr>
        <cdr:cNvSpPr txBox="1"/>
      </cdr:nvSpPr>
      <cdr:spPr>
        <a:xfrm xmlns:a="http://schemas.openxmlformats.org/drawingml/2006/main">
          <a:off x="3747836" y="5791024"/>
          <a:ext cx="673065" cy="15290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(N=6124)</a:t>
          </a:r>
          <a:endParaRPr lang="ja-JP" altLang="en-US" sz="700" dirty="0">
            <a:solidFill>
              <a:schemeClr val="tx1">
                <a:lumMod val="65000"/>
                <a:lumOff val="35000"/>
              </a:schemeClr>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0.24188</cdr:x>
      <cdr:y>0.89162</cdr:y>
    </cdr:from>
    <cdr:to>
      <cdr:x>0.36272</cdr:x>
      <cdr:y>0.98021</cdr:y>
    </cdr:to>
    <cdr:sp macro="" textlink="">
      <cdr:nvSpPr>
        <cdr:cNvPr id="2" name="角丸四角形 23">
          <a:extLst xmlns:a="http://schemas.openxmlformats.org/drawingml/2006/main">
            <a:ext uri="{FF2B5EF4-FFF2-40B4-BE49-F238E27FC236}">
              <a16:creationId xmlns:a16="http://schemas.microsoft.com/office/drawing/2014/main" id="{CC7A6363-4245-4F8F-A7A2-40B5BD458592}"/>
            </a:ext>
          </a:extLst>
        </cdr:cNvPr>
        <cdr:cNvSpPr/>
      </cdr:nvSpPr>
      <cdr:spPr>
        <a:xfrm xmlns:a="http://schemas.openxmlformats.org/drawingml/2006/main">
          <a:off x="1042480" y="2317403"/>
          <a:ext cx="520802" cy="230268"/>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0.13285</cdr:x>
      <cdr:y>0.68987</cdr:y>
    </cdr:from>
    <cdr:to>
      <cdr:x>0.5</cdr:x>
      <cdr:y>0.82665</cdr:y>
    </cdr:to>
    <cdr:sp macro="" textlink="">
      <cdr:nvSpPr>
        <cdr:cNvPr id="3" name="角丸四角形 34">
          <a:extLst xmlns:a="http://schemas.openxmlformats.org/drawingml/2006/main">
            <a:ext uri="{FF2B5EF4-FFF2-40B4-BE49-F238E27FC236}">
              <a16:creationId xmlns:a16="http://schemas.microsoft.com/office/drawing/2014/main" id="{E82830D9-701D-4604-8C9A-CE055A807DA5}"/>
            </a:ext>
          </a:extLst>
        </cdr:cNvPr>
        <cdr:cNvSpPr/>
      </cdr:nvSpPr>
      <cdr:spPr>
        <a:xfrm xmlns:a="http://schemas.openxmlformats.org/drawingml/2006/main">
          <a:off x="572561" y="1793058"/>
          <a:ext cx="1582357" cy="355505"/>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dirty="0"/>
        </a:p>
      </cdr:txBody>
    </cdr:sp>
  </cdr:relSizeAnchor>
  <cdr:relSizeAnchor xmlns:cdr="http://schemas.openxmlformats.org/drawingml/2006/chartDrawing">
    <cdr:from>
      <cdr:x>0.01706</cdr:x>
      <cdr:y>0.22456</cdr:y>
    </cdr:from>
    <cdr:to>
      <cdr:x>0.1619</cdr:x>
      <cdr:y>0.85479</cdr:y>
    </cdr:to>
    <cdr:grpSp>
      <cdr:nvGrpSpPr>
        <cdr:cNvPr id="4" name="グループ化 3">
          <a:extLst xmlns:a="http://schemas.openxmlformats.org/drawingml/2006/main">
            <a:ext uri="{FF2B5EF4-FFF2-40B4-BE49-F238E27FC236}">
              <a16:creationId xmlns:a16="http://schemas.microsoft.com/office/drawing/2014/main" id="{AE0A411D-C768-4931-B8FD-A0753EADEFDF}"/>
            </a:ext>
          </a:extLst>
        </cdr:cNvPr>
        <cdr:cNvGrpSpPr/>
      </cdr:nvGrpSpPr>
      <cdr:grpSpPr>
        <a:xfrm xmlns:a="http://schemas.openxmlformats.org/drawingml/2006/main">
          <a:off x="73526" y="583655"/>
          <a:ext cx="624237" cy="1638035"/>
          <a:chOff x="-4602334" y="-30265"/>
          <a:chExt cx="640689" cy="911486"/>
        </a:xfrm>
      </cdr:grpSpPr>
      <cdr:sp macro="" textlink="">
        <cdr:nvSpPr>
          <cdr:cNvPr id="5" name="テキスト ボックス 2">
            <a:extLst xmlns:a="http://schemas.openxmlformats.org/drawingml/2006/main">
              <a:ext uri="{FF2B5EF4-FFF2-40B4-BE49-F238E27FC236}">
                <a16:creationId xmlns:a16="http://schemas.microsoft.com/office/drawing/2014/main" id="{CC26ECA8-18E9-4ACD-82CF-6ED9B1904165}"/>
              </a:ext>
            </a:extLst>
          </cdr:cNvPr>
          <cdr:cNvSpPr txBox="1"/>
        </cdr:nvSpPr>
        <cdr:spPr>
          <a:xfrm xmlns:a="http://schemas.openxmlformats.org/drawingml/2006/main">
            <a:off x="-4602334" y="-30265"/>
            <a:ext cx="587160" cy="12320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700" dirty="0">
                <a:solidFill>
                  <a:schemeClr val="tx1">
                    <a:lumMod val="65000"/>
                    <a:lumOff val="35000"/>
                  </a:schemeClr>
                </a:solidFill>
              </a:rPr>
              <a:t>(N=16500)</a:t>
            </a:r>
            <a:endParaRPr lang="ja-JP" altLang="en-US" sz="700" dirty="0">
              <a:solidFill>
                <a:schemeClr val="tx1">
                  <a:lumMod val="65000"/>
                  <a:lumOff val="35000"/>
                </a:schemeClr>
              </a:solidFill>
            </a:endParaRPr>
          </a:p>
        </cdr:txBody>
      </cdr:sp>
      <cdr:sp macro="" textlink="">
        <cdr:nvSpPr>
          <cdr:cNvPr id="6" name="テキスト ボックス 1">
            <a:extLst xmlns:a="http://schemas.openxmlformats.org/drawingml/2006/main">
              <a:ext uri="{FF2B5EF4-FFF2-40B4-BE49-F238E27FC236}">
                <a16:creationId xmlns:a16="http://schemas.microsoft.com/office/drawing/2014/main" id="{055CE379-9185-4867-8DF1-E001B0E63339}"/>
              </a:ext>
            </a:extLst>
          </cdr:cNvPr>
          <cdr:cNvSpPr txBox="1"/>
        </cdr:nvSpPr>
        <cdr:spPr>
          <a:xfrm xmlns:a="http://schemas.openxmlformats.org/drawingml/2006/main">
            <a:off x="-4548805" y="224068"/>
            <a:ext cx="587160" cy="12320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700" dirty="0">
                <a:solidFill>
                  <a:schemeClr val="tx1">
                    <a:lumMod val="65000"/>
                    <a:lumOff val="35000"/>
                  </a:schemeClr>
                </a:solidFill>
              </a:rPr>
              <a:t>(N=9266)</a:t>
            </a:r>
            <a:endParaRPr lang="ja-JP" altLang="en-US" sz="700" dirty="0">
              <a:solidFill>
                <a:schemeClr val="tx1">
                  <a:lumMod val="65000"/>
                  <a:lumOff val="35000"/>
                </a:schemeClr>
              </a:solidFill>
            </a:endParaRPr>
          </a:p>
        </cdr:txBody>
      </cdr:sp>
      <cdr:sp macro="" textlink="">
        <cdr:nvSpPr>
          <cdr:cNvPr id="7" name="テキスト ボックス 1">
            <a:extLst xmlns:a="http://schemas.openxmlformats.org/drawingml/2006/main">
              <a:ext uri="{FF2B5EF4-FFF2-40B4-BE49-F238E27FC236}">
                <a16:creationId xmlns:a16="http://schemas.microsoft.com/office/drawing/2014/main" id="{77325AD7-E32C-4DE0-A224-7073E2C205F6}"/>
              </a:ext>
            </a:extLst>
          </cdr:cNvPr>
          <cdr:cNvSpPr txBox="1"/>
        </cdr:nvSpPr>
        <cdr:spPr>
          <a:xfrm xmlns:a="http://schemas.openxmlformats.org/drawingml/2006/main">
            <a:off x="-4575705" y="493417"/>
            <a:ext cx="587161" cy="123203"/>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700" dirty="0">
                <a:solidFill>
                  <a:schemeClr val="tx1">
                    <a:lumMod val="65000"/>
                    <a:lumOff val="35000"/>
                  </a:schemeClr>
                </a:solidFill>
              </a:rPr>
              <a:t>(N=1643)</a:t>
            </a:r>
            <a:endParaRPr lang="ja-JP" altLang="en-US" sz="700" dirty="0">
              <a:solidFill>
                <a:schemeClr val="tx1">
                  <a:lumMod val="65000"/>
                  <a:lumOff val="35000"/>
                </a:schemeClr>
              </a:solidFill>
            </a:endParaRPr>
          </a:p>
        </cdr:txBody>
      </cdr:sp>
      <cdr:sp macro="" textlink="">
        <cdr:nvSpPr>
          <cdr:cNvPr id="8" name="テキスト ボックス 1">
            <a:extLst xmlns:a="http://schemas.openxmlformats.org/drawingml/2006/main">
              <a:ext uri="{FF2B5EF4-FFF2-40B4-BE49-F238E27FC236}">
                <a16:creationId xmlns:a16="http://schemas.microsoft.com/office/drawing/2014/main" id="{DD4EED4B-90C1-456F-A709-58E614E778D0}"/>
              </a:ext>
            </a:extLst>
          </cdr:cNvPr>
          <cdr:cNvSpPr txBox="1"/>
        </cdr:nvSpPr>
        <cdr:spPr>
          <a:xfrm xmlns:a="http://schemas.openxmlformats.org/drawingml/2006/main">
            <a:off x="-4596961" y="758019"/>
            <a:ext cx="587160" cy="12320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700" dirty="0">
                <a:solidFill>
                  <a:schemeClr val="tx1">
                    <a:lumMod val="65000"/>
                    <a:lumOff val="35000"/>
                  </a:schemeClr>
                </a:solidFill>
              </a:rPr>
              <a:t>(N=5046)</a:t>
            </a:r>
            <a:endParaRPr lang="ja-JP" altLang="en-US" sz="700" dirty="0">
              <a:solidFill>
                <a:schemeClr val="tx1">
                  <a:lumMod val="65000"/>
                  <a:lumOff val="35000"/>
                </a:schemeClr>
              </a:solidFill>
            </a:endParaRPr>
          </a:p>
        </cdr:txBody>
      </cdr:sp>
    </cdr:grpSp>
  </cdr:relSizeAnchor>
</c:userShapes>
</file>

<file path=ppt/drawings/drawing13.xml><?xml version="1.0" encoding="utf-8"?>
<c:userShapes xmlns:c="http://schemas.openxmlformats.org/drawingml/2006/chart">
  <cdr:relSizeAnchor xmlns:cdr="http://schemas.openxmlformats.org/drawingml/2006/chartDrawing">
    <cdr:from>
      <cdr:x>0.45738</cdr:x>
      <cdr:y>0.88981</cdr:y>
    </cdr:from>
    <cdr:to>
      <cdr:x>0.65323</cdr:x>
      <cdr:y>0.97487</cdr:y>
    </cdr:to>
    <cdr:sp macro="" textlink="">
      <cdr:nvSpPr>
        <cdr:cNvPr id="2" name="角丸四角形 23">
          <a:extLst xmlns:a="http://schemas.openxmlformats.org/drawingml/2006/main">
            <a:ext uri="{FF2B5EF4-FFF2-40B4-BE49-F238E27FC236}">
              <a16:creationId xmlns:a16="http://schemas.microsoft.com/office/drawing/2014/main" id="{4154AA68-F271-3577-B1B7-DF5424F43312}"/>
            </a:ext>
          </a:extLst>
        </cdr:cNvPr>
        <cdr:cNvSpPr/>
      </cdr:nvSpPr>
      <cdr:spPr>
        <a:xfrm xmlns:a="http://schemas.openxmlformats.org/drawingml/2006/main">
          <a:off x="2017994" y="2288277"/>
          <a:ext cx="864102" cy="218750"/>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0.13082</cdr:x>
      <cdr:y>0.67507</cdr:y>
    </cdr:from>
    <cdr:to>
      <cdr:x>0.44177</cdr:x>
      <cdr:y>0.77821</cdr:y>
    </cdr:to>
    <cdr:sp macro="" textlink="">
      <cdr:nvSpPr>
        <cdr:cNvPr id="3" name="角丸四角形 34">
          <a:extLst xmlns:a="http://schemas.openxmlformats.org/drawingml/2006/main">
            <a:ext uri="{FF2B5EF4-FFF2-40B4-BE49-F238E27FC236}">
              <a16:creationId xmlns:a16="http://schemas.microsoft.com/office/drawing/2014/main" id="{6C6CC499-CE9D-E7B0-C5EE-BE817A93DAB7}"/>
            </a:ext>
          </a:extLst>
        </cdr:cNvPr>
        <cdr:cNvSpPr/>
      </cdr:nvSpPr>
      <cdr:spPr>
        <a:xfrm xmlns:a="http://schemas.openxmlformats.org/drawingml/2006/main">
          <a:off x="577199" y="1736029"/>
          <a:ext cx="1371935" cy="265265"/>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dirty="0"/>
        </a:p>
      </cdr:txBody>
    </cdr:sp>
  </cdr:relSizeAnchor>
  <cdr:relSizeAnchor xmlns:cdr="http://schemas.openxmlformats.org/drawingml/2006/chartDrawing">
    <cdr:from>
      <cdr:x>0.58784</cdr:x>
      <cdr:y>0.67507</cdr:y>
    </cdr:from>
    <cdr:to>
      <cdr:x>0.91376</cdr:x>
      <cdr:y>0.79284</cdr:y>
    </cdr:to>
    <cdr:sp macro="" textlink="">
      <cdr:nvSpPr>
        <cdr:cNvPr id="4" name="角丸四角形 34">
          <a:extLst xmlns:a="http://schemas.openxmlformats.org/drawingml/2006/main">
            <a:ext uri="{FF2B5EF4-FFF2-40B4-BE49-F238E27FC236}">
              <a16:creationId xmlns:a16="http://schemas.microsoft.com/office/drawing/2014/main" id="{EEEBCFD0-C8F4-C23D-9C68-E3FBDF7A2934}"/>
            </a:ext>
          </a:extLst>
        </cdr:cNvPr>
        <cdr:cNvSpPr/>
      </cdr:nvSpPr>
      <cdr:spPr>
        <a:xfrm xmlns:a="http://schemas.openxmlformats.org/drawingml/2006/main">
          <a:off x="2593593" y="1736042"/>
          <a:ext cx="1437999" cy="302871"/>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endParaRPr lang="ja-JP" altLang="en-US" sz="1286" dirty="0"/>
        </a:p>
      </cdr:txBody>
    </cdr:sp>
  </cdr:relSizeAnchor>
  <cdr:relSizeAnchor xmlns:cdr="http://schemas.openxmlformats.org/drawingml/2006/chartDrawing">
    <cdr:from>
      <cdr:x>0.26153</cdr:x>
      <cdr:y>0.89079</cdr:y>
    </cdr:from>
    <cdr:to>
      <cdr:x>0.35946</cdr:x>
      <cdr:y>0.96799</cdr:y>
    </cdr:to>
    <cdr:sp macro="" textlink="">
      <cdr:nvSpPr>
        <cdr:cNvPr id="5" name="角丸四角形 23">
          <a:extLst xmlns:a="http://schemas.openxmlformats.org/drawingml/2006/main">
            <a:ext uri="{FF2B5EF4-FFF2-40B4-BE49-F238E27FC236}">
              <a16:creationId xmlns:a16="http://schemas.microsoft.com/office/drawing/2014/main" id="{C1D140A9-5F58-1C71-18F1-88D18859ADCF}"/>
            </a:ext>
          </a:extLst>
        </cdr:cNvPr>
        <cdr:cNvSpPr/>
      </cdr:nvSpPr>
      <cdr:spPr>
        <a:xfrm xmlns:a="http://schemas.openxmlformats.org/drawingml/2006/main">
          <a:off x="1153904" y="2290795"/>
          <a:ext cx="432074" cy="198537"/>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cdr:x>
      <cdr:y>0.2289</cdr:y>
    </cdr:from>
    <cdr:to>
      <cdr:x>0.13308</cdr:x>
      <cdr:y>0.28662</cdr:y>
    </cdr:to>
    <cdr:sp macro="" textlink="">
      <cdr:nvSpPr>
        <cdr:cNvPr id="6"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0" y="588642"/>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(N=18124)</a:t>
          </a:r>
          <a:endParaRPr lang="ja-JP" altLang="en-US" sz="700" dirty="0">
            <a:solidFill>
              <a:schemeClr val="tx1">
                <a:lumMod val="65000"/>
                <a:lumOff val="35000"/>
              </a:schemeClr>
            </a:solidFill>
          </a:endParaRPr>
        </a:p>
      </cdr:txBody>
    </cdr:sp>
  </cdr:relSizeAnchor>
  <cdr:relSizeAnchor xmlns:cdr="http://schemas.openxmlformats.org/drawingml/2006/chartDrawing">
    <cdr:from>
      <cdr:x>0.01198</cdr:x>
      <cdr:y>0.41041</cdr:y>
    </cdr:from>
    <cdr:to>
      <cdr:x>0.14506</cdr:x>
      <cdr:y>0.46813</cdr:y>
    </cdr:to>
    <cdr:sp macro="" textlink="">
      <cdr:nvSpPr>
        <cdr:cNvPr id="7"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52856" y="1055423"/>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(N=10259)</a:t>
          </a:r>
          <a:endParaRPr lang="ja-JP" altLang="en-US" sz="700" dirty="0">
            <a:solidFill>
              <a:schemeClr val="tx1">
                <a:lumMod val="65000"/>
                <a:lumOff val="35000"/>
              </a:schemeClr>
            </a:solidFill>
          </a:endParaRPr>
        </a:p>
      </cdr:txBody>
    </cdr:sp>
  </cdr:relSizeAnchor>
  <cdr:relSizeAnchor xmlns:cdr="http://schemas.openxmlformats.org/drawingml/2006/chartDrawing">
    <cdr:from>
      <cdr:x>0.0089</cdr:x>
      <cdr:y>0.57494</cdr:y>
    </cdr:from>
    <cdr:to>
      <cdr:x>0.14198</cdr:x>
      <cdr:y>0.63266</cdr:y>
    </cdr:to>
    <cdr:sp macro="" textlink="">
      <cdr:nvSpPr>
        <cdr:cNvPr id="8"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39274" y="1478550"/>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(N=1869)</a:t>
          </a:r>
          <a:endParaRPr lang="ja-JP" altLang="en-US" sz="700" dirty="0">
            <a:solidFill>
              <a:schemeClr val="tx1">
                <a:lumMod val="65000"/>
                <a:lumOff val="35000"/>
              </a:schemeClr>
            </a:solidFill>
          </a:endParaRPr>
        </a:p>
      </cdr:txBody>
    </cdr:sp>
  </cdr:relSizeAnchor>
  <cdr:relSizeAnchor xmlns:cdr="http://schemas.openxmlformats.org/drawingml/2006/chartDrawing">
    <cdr:from>
      <cdr:x>0.0089</cdr:x>
      <cdr:y>0.75394</cdr:y>
    </cdr:from>
    <cdr:to>
      <cdr:x>0.14198</cdr:x>
      <cdr:y>0.81166</cdr:y>
    </cdr:to>
    <cdr:sp macro="" textlink="">
      <cdr:nvSpPr>
        <cdr:cNvPr id="9"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39274" y="1938863"/>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(N=4766)</a:t>
          </a:r>
          <a:endParaRPr lang="ja-JP" altLang="en-US" sz="700" dirty="0">
            <a:solidFill>
              <a:schemeClr val="tx1">
                <a:lumMod val="65000"/>
                <a:lumOff val="35000"/>
              </a:schemeClr>
            </a:solidFill>
          </a:endParaRPr>
        </a:p>
      </cdr:txBody>
    </cdr:sp>
  </cdr:relSizeAnchor>
  <cdr:relSizeAnchor xmlns:cdr="http://schemas.openxmlformats.org/drawingml/2006/chartDrawing">
    <cdr:from>
      <cdr:x>0</cdr:x>
      <cdr:y>0.03381</cdr:y>
    </cdr:from>
    <cdr:to>
      <cdr:x>0.10834</cdr:x>
      <cdr:y>0.12955</cdr:y>
    </cdr:to>
    <cdr:sp macro="" textlink="">
      <cdr:nvSpPr>
        <cdr:cNvPr id="10" name="テキスト ボックス 3">
          <a:extLst xmlns:a="http://schemas.openxmlformats.org/drawingml/2006/main">
            <a:ext uri="{FF2B5EF4-FFF2-40B4-BE49-F238E27FC236}">
              <a16:creationId xmlns:a16="http://schemas.microsoft.com/office/drawing/2014/main" id="{3C45B385-AD39-9311-0276-4620BE9B51D6}"/>
            </a:ext>
          </a:extLst>
        </cdr:cNvPr>
        <cdr:cNvSpPr txBox="1"/>
      </cdr:nvSpPr>
      <cdr:spPr>
        <a:xfrm xmlns:a="http://schemas.openxmlformats.org/drawingml/2006/main">
          <a:off x="0" y="86938"/>
          <a:ext cx="478016" cy="246221"/>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non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000" dirty="0">
              <a:latin typeface="HG丸ｺﾞｼｯｸM-PRO" panose="020F0600000000000000" pitchFamily="50" charset="-128"/>
              <a:ea typeface="HG丸ｺﾞｼｯｸM-PRO" panose="020F0600000000000000" pitchFamily="50" charset="-128"/>
            </a:rPr>
            <a:t>H28</a:t>
          </a:r>
          <a:endParaRPr kumimoji="1" lang="ja-JP" altLang="en-US" sz="1000" dirty="0">
            <a:latin typeface="HG丸ｺﾞｼｯｸM-PRO" panose="020F0600000000000000" pitchFamily="50" charset="-128"/>
            <a:ea typeface="HG丸ｺﾞｼｯｸM-PRO" panose="020F0600000000000000" pitchFamily="50" charset="-128"/>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0.00034</cdr:x>
      <cdr:y>0.21855</cdr:y>
    </cdr:from>
    <cdr:to>
      <cdr:x>0.1268</cdr:x>
      <cdr:y>0.27465</cdr:y>
    </cdr:to>
    <cdr:sp macro="" textlink="">
      <cdr:nvSpPr>
        <cdr:cNvPr id="2"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1578" y="578260"/>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(N=31431)</a:t>
          </a:r>
          <a:endParaRPr lang="ja-JP" altLang="en-US" sz="700" dirty="0">
            <a:solidFill>
              <a:schemeClr val="tx1">
                <a:lumMod val="65000"/>
                <a:lumOff val="35000"/>
              </a:schemeClr>
            </a:solidFill>
          </a:endParaRPr>
        </a:p>
      </cdr:txBody>
    </cdr:sp>
  </cdr:relSizeAnchor>
  <cdr:relSizeAnchor xmlns:cdr="http://schemas.openxmlformats.org/drawingml/2006/chartDrawing">
    <cdr:from>
      <cdr:x>0</cdr:x>
      <cdr:y>0.34883</cdr:y>
    </cdr:from>
    <cdr:to>
      <cdr:x>0.12646</cdr:x>
      <cdr:y>0.40493</cdr:y>
    </cdr:to>
    <cdr:sp macro="" textlink="">
      <cdr:nvSpPr>
        <cdr:cNvPr id="3"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0" y="922988"/>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(N=5605)</a:t>
          </a:r>
          <a:endParaRPr lang="ja-JP" altLang="en-US" sz="700" dirty="0">
            <a:solidFill>
              <a:schemeClr val="tx1">
                <a:lumMod val="65000"/>
                <a:lumOff val="35000"/>
              </a:schemeClr>
            </a:solidFill>
          </a:endParaRPr>
        </a:p>
      </cdr:txBody>
    </cdr:sp>
  </cdr:relSizeAnchor>
  <cdr:relSizeAnchor xmlns:cdr="http://schemas.openxmlformats.org/drawingml/2006/chartDrawing">
    <cdr:from>
      <cdr:x>0</cdr:x>
      <cdr:y>0.4902</cdr:y>
    </cdr:from>
    <cdr:to>
      <cdr:x>0.12646</cdr:x>
      <cdr:y>0.5463</cdr:y>
    </cdr:to>
    <cdr:sp macro="" textlink="">
      <cdr:nvSpPr>
        <cdr:cNvPr id="4"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217010" y="1297032"/>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(N=3043)</a:t>
          </a:r>
          <a:endParaRPr lang="ja-JP" altLang="en-US" sz="700" dirty="0">
            <a:solidFill>
              <a:schemeClr val="tx1">
                <a:lumMod val="65000"/>
                <a:lumOff val="35000"/>
              </a:schemeClr>
            </a:solidFill>
          </a:endParaRPr>
        </a:p>
      </cdr:txBody>
    </cdr:sp>
  </cdr:relSizeAnchor>
  <cdr:relSizeAnchor xmlns:cdr="http://schemas.openxmlformats.org/drawingml/2006/chartDrawing">
    <cdr:from>
      <cdr:x>0.00959</cdr:x>
      <cdr:y>0.62677</cdr:y>
    </cdr:from>
    <cdr:to>
      <cdr:x>0.13605</cdr:x>
      <cdr:y>0.68287</cdr:y>
    </cdr:to>
    <cdr:sp macro="" textlink="">
      <cdr:nvSpPr>
        <cdr:cNvPr id="5"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44540" y="1658380"/>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(N=735)</a:t>
          </a:r>
          <a:endParaRPr lang="ja-JP" altLang="en-US" sz="700" dirty="0">
            <a:solidFill>
              <a:schemeClr val="tx1">
                <a:lumMod val="65000"/>
                <a:lumOff val="35000"/>
              </a:schemeClr>
            </a:solidFill>
          </a:endParaRPr>
        </a:p>
      </cdr:txBody>
    </cdr:sp>
  </cdr:relSizeAnchor>
  <cdr:relSizeAnchor xmlns:cdr="http://schemas.openxmlformats.org/drawingml/2006/chartDrawing">
    <cdr:from>
      <cdr:x>0</cdr:x>
      <cdr:y>0.7683</cdr:y>
    </cdr:from>
    <cdr:to>
      <cdr:x>0.12646</cdr:x>
      <cdr:y>0.8244</cdr:y>
    </cdr:to>
    <cdr:sp macro="" textlink="">
      <cdr:nvSpPr>
        <cdr:cNvPr id="6"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0" y="2032870"/>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(N=314)</a:t>
          </a:r>
          <a:endParaRPr lang="ja-JP" altLang="en-US" sz="700" dirty="0">
            <a:solidFill>
              <a:schemeClr val="tx1">
                <a:lumMod val="65000"/>
                <a:lumOff val="35000"/>
              </a:schemeClr>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0.58217</cdr:x>
      <cdr:y>0.6854</cdr:y>
    </cdr:from>
    <cdr:to>
      <cdr:x>0.88346</cdr:x>
      <cdr:y>0.81153</cdr:y>
    </cdr:to>
    <cdr:sp macro="" textlink="">
      <cdr:nvSpPr>
        <cdr:cNvPr id="2" name="角丸四角形 40">
          <a:extLst xmlns:a="http://schemas.openxmlformats.org/drawingml/2006/main">
            <a:ext uri="{FF2B5EF4-FFF2-40B4-BE49-F238E27FC236}">
              <a16:creationId xmlns:a16="http://schemas.microsoft.com/office/drawing/2014/main" id="{969920D7-A248-4911-87DD-2D630264CE71}"/>
            </a:ext>
          </a:extLst>
        </cdr:cNvPr>
        <cdr:cNvSpPr/>
      </cdr:nvSpPr>
      <cdr:spPr>
        <a:xfrm xmlns:a="http://schemas.openxmlformats.org/drawingml/2006/main">
          <a:off x="2643662" y="1799080"/>
          <a:ext cx="1368152" cy="331074"/>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0.3699</cdr:x>
      <cdr:y>0.8941</cdr:y>
    </cdr:from>
    <cdr:to>
      <cdr:x>0.52764</cdr:x>
      <cdr:y>0.99446</cdr:y>
    </cdr:to>
    <cdr:sp macro="" textlink="">
      <cdr:nvSpPr>
        <cdr:cNvPr id="3" name="角丸四角形 38">
          <a:extLst xmlns:a="http://schemas.openxmlformats.org/drawingml/2006/main">
            <a:ext uri="{FF2B5EF4-FFF2-40B4-BE49-F238E27FC236}">
              <a16:creationId xmlns:a16="http://schemas.microsoft.com/office/drawing/2014/main" id="{6C88274A-473D-4D55-8012-EDB28841CA42}"/>
            </a:ext>
          </a:extLst>
        </cdr:cNvPr>
        <cdr:cNvSpPr/>
      </cdr:nvSpPr>
      <cdr:spPr>
        <a:xfrm xmlns:a="http://schemas.openxmlformats.org/drawingml/2006/main">
          <a:off x="1679712" y="2346893"/>
          <a:ext cx="716317" cy="263423"/>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userShapes>
</file>

<file path=ppt/drawings/drawing16.xml><?xml version="1.0" encoding="utf-8"?>
<c:userShapes xmlns:c="http://schemas.openxmlformats.org/drawingml/2006/chart">
  <cdr:relSizeAnchor xmlns:cdr="http://schemas.openxmlformats.org/drawingml/2006/chartDrawing">
    <cdr:from>
      <cdr:x>0.01604</cdr:x>
      <cdr:y>0.2297</cdr:y>
    </cdr:from>
    <cdr:to>
      <cdr:x>0.151</cdr:x>
      <cdr:y>0.28549</cdr:y>
    </cdr:to>
    <cdr:sp macro="" textlink="">
      <cdr:nvSpPr>
        <cdr:cNvPr id="2"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69779" y="611051"/>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(N=20357)</a:t>
          </a:r>
          <a:endParaRPr lang="ja-JP" altLang="en-US" sz="700" dirty="0">
            <a:solidFill>
              <a:schemeClr val="tx1">
                <a:lumMod val="65000"/>
                <a:lumOff val="35000"/>
              </a:schemeClr>
            </a:solidFill>
          </a:endParaRPr>
        </a:p>
      </cdr:txBody>
    </cdr:sp>
  </cdr:relSizeAnchor>
  <cdr:relSizeAnchor xmlns:cdr="http://schemas.openxmlformats.org/drawingml/2006/chartDrawing">
    <cdr:from>
      <cdr:x>0.02169</cdr:x>
      <cdr:y>0.40427</cdr:y>
    </cdr:from>
    <cdr:to>
      <cdr:x>0.15665</cdr:x>
      <cdr:y>0.46007</cdr:y>
    </cdr:to>
    <cdr:sp macro="" textlink="">
      <cdr:nvSpPr>
        <cdr:cNvPr id="3"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94354" y="1075469"/>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(N=11885)</a:t>
          </a:r>
          <a:endParaRPr lang="ja-JP" altLang="en-US" sz="700" dirty="0">
            <a:solidFill>
              <a:schemeClr val="tx1">
                <a:lumMod val="65000"/>
                <a:lumOff val="35000"/>
              </a:schemeClr>
            </a:solidFill>
          </a:endParaRPr>
        </a:p>
      </cdr:txBody>
    </cdr:sp>
  </cdr:relSizeAnchor>
  <cdr:relSizeAnchor xmlns:cdr="http://schemas.openxmlformats.org/drawingml/2006/chartDrawing">
    <cdr:from>
      <cdr:x>0.01869</cdr:x>
      <cdr:y>0.58186</cdr:y>
    </cdr:from>
    <cdr:to>
      <cdr:x>0.15365</cdr:x>
      <cdr:y>0.63766</cdr:y>
    </cdr:to>
    <cdr:sp macro="" textlink="">
      <cdr:nvSpPr>
        <cdr:cNvPr id="4"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81298" y="1547893"/>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(N=2213)</a:t>
          </a:r>
          <a:endParaRPr lang="ja-JP" altLang="en-US" sz="700" dirty="0">
            <a:solidFill>
              <a:schemeClr val="tx1">
                <a:lumMod val="65000"/>
                <a:lumOff val="35000"/>
              </a:schemeClr>
            </a:solidFill>
          </a:endParaRPr>
        </a:p>
      </cdr:txBody>
    </cdr:sp>
  </cdr:relSizeAnchor>
  <cdr:relSizeAnchor xmlns:cdr="http://schemas.openxmlformats.org/drawingml/2006/chartDrawing">
    <cdr:from>
      <cdr:x>0.01762</cdr:x>
      <cdr:y>0.75863</cdr:y>
    </cdr:from>
    <cdr:to>
      <cdr:x>0.15258</cdr:x>
      <cdr:y>0.81442</cdr:y>
    </cdr:to>
    <cdr:sp macro="" textlink="">
      <cdr:nvSpPr>
        <cdr:cNvPr id="5"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76635" y="2018134"/>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(N=5939)</a:t>
          </a:r>
          <a:endParaRPr lang="ja-JP" altLang="en-US" sz="700" dirty="0">
            <a:solidFill>
              <a:schemeClr val="tx1">
                <a:lumMod val="65000"/>
                <a:lumOff val="35000"/>
              </a:schemeClr>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0.27285</cdr:x>
      <cdr:y>0.36247</cdr:y>
    </cdr:from>
    <cdr:to>
      <cdr:x>0.95574</cdr:x>
      <cdr:y>0.46413</cdr:y>
    </cdr:to>
    <cdr:sp macro="" textlink="">
      <cdr:nvSpPr>
        <cdr:cNvPr id="2" name="角丸四角形 38">
          <a:extLst xmlns:a="http://schemas.openxmlformats.org/drawingml/2006/main">
            <a:ext uri="{FF2B5EF4-FFF2-40B4-BE49-F238E27FC236}">
              <a16:creationId xmlns:a16="http://schemas.microsoft.com/office/drawing/2014/main" id="{2653AC36-9FD6-CFE4-DB84-39AE513B560D}"/>
            </a:ext>
          </a:extLst>
        </cdr:cNvPr>
        <cdr:cNvSpPr/>
      </cdr:nvSpPr>
      <cdr:spPr>
        <a:xfrm xmlns:a="http://schemas.openxmlformats.org/drawingml/2006/main">
          <a:off x="1203835" y="999220"/>
          <a:ext cx="3012962" cy="280247"/>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0.01675</cdr:x>
      <cdr:y>0.25107</cdr:y>
    </cdr:from>
    <cdr:to>
      <cdr:x>0.14983</cdr:x>
      <cdr:y>0.30491</cdr:y>
    </cdr:to>
    <cdr:sp macro="" textlink="">
      <cdr:nvSpPr>
        <cdr:cNvPr id="3"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73921" y="692120"/>
          <a:ext cx="587159" cy="148421"/>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(N=33037)</a:t>
          </a:r>
          <a:endParaRPr lang="ja-JP" altLang="en-US" sz="700" dirty="0">
            <a:solidFill>
              <a:schemeClr val="tx1">
                <a:lumMod val="65000"/>
                <a:lumOff val="35000"/>
              </a:schemeClr>
            </a:solidFill>
          </a:endParaRPr>
        </a:p>
      </cdr:txBody>
    </cdr:sp>
  </cdr:relSizeAnchor>
  <cdr:relSizeAnchor xmlns:cdr="http://schemas.openxmlformats.org/drawingml/2006/chartDrawing">
    <cdr:from>
      <cdr:x>0.02156</cdr:x>
      <cdr:y>0.42183</cdr:y>
    </cdr:from>
    <cdr:to>
      <cdr:x>0.15464</cdr:x>
      <cdr:y>0.47568</cdr:y>
    </cdr:to>
    <cdr:sp macro="" textlink="">
      <cdr:nvSpPr>
        <cdr:cNvPr id="4"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95139" y="1162856"/>
          <a:ext cx="587159" cy="14844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(N=6404)</a:t>
          </a:r>
          <a:endParaRPr lang="ja-JP" altLang="en-US" sz="700" dirty="0">
            <a:solidFill>
              <a:schemeClr val="tx1">
                <a:lumMod val="65000"/>
                <a:lumOff val="35000"/>
              </a:schemeClr>
            </a:solidFill>
          </a:endParaRPr>
        </a:p>
      </cdr:txBody>
    </cdr:sp>
  </cdr:relSizeAnchor>
  <cdr:relSizeAnchor xmlns:cdr="http://schemas.openxmlformats.org/drawingml/2006/chartDrawing">
    <cdr:from>
      <cdr:x>0.02223</cdr:x>
      <cdr:y>0.60027</cdr:y>
    </cdr:from>
    <cdr:to>
      <cdr:x>0.1553</cdr:x>
      <cdr:y>0.65412</cdr:y>
    </cdr:to>
    <cdr:sp macro="" textlink="">
      <cdr:nvSpPr>
        <cdr:cNvPr id="5"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98086" y="1654776"/>
          <a:ext cx="587115" cy="14844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(N=705)</a:t>
          </a:r>
          <a:endParaRPr lang="ja-JP" altLang="en-US" sz="700" dirty="0">
            <a:solidFill>
              <a:schemeClr val="tx1">
                <a:lumMod val="65000"/>
                <a:lumOff val="35000"/>
              </a:schemeClr>
            </a:solidFill>
          </a:endParaRPr>
        </a:p>
      </cdr:txBody>
    </cdr:sp>
  </cdr:relSizeAnchor>
  <cdr:relSizeAnchor xmlns:cdr="http://schemas.openxmlformats.org/drawingml/2006/chartDrawing">
    <cdr:from>
      <cdr:x>0.02084</cdr:x>
      <cdr:y>0.77057</cdr:y>
    </cdr:from>
    <cdr:to>
      <cdr:x>0.15392</cdr:x>
      <cdr:y>0.82441</cdr:y>
    </cdr:to>
    <cdr:sp macro="" textlink="">
      <cdr:nvSpPr>
        <cdr:cNvPr id="6"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91964" y="2124222"/>
          <a:ext cx="587159" cy="14842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(N=248)</a:t>
          </a:r>
          <a:endParaRPr lang="ja-JP" altLang="en-US" sz="700" dirty="0">
            <a:solidFill>
              <a:schemeClr val="tx1">
                <a:lumMod val="65000"/>
                <a:lumOff val="35000"/>
              </a:schemeClr>
            </a:solidFill>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cdr:x>
      <cdr:y>0.23831</cdr:y>
    </cdr:from>
    <cdr:to>
      <cdr:x>0.14614</cdr:x>
      <cdr:y>0.86291</cdr:y>
    </cdr:to>
    <cdr:grpSp>
      <cdr:nvGrpSpPr>
        <cdr:cNvPr id="3" name="グループ化 2">
          <a:extLst xmlns:a="http://schemas.openxmlformats.org/drawingml/2006/main">
            <a:ext uri="{FF2B5EF4-FFF2-40B4-BE49-F238E27FC236}">
              <a16:creationId xmlns:a16="http://schemas.microsoft.com/office/drawing/2014/main" id="{D6AC9AB4-B87E-4AC1-9E8F-C60B70E901B5}"/>
            </a:ext>
          </a:extLst>
        </cdr:cNvPr>
        <cdr:cNvGrpSpPr/>
      </cdr:nvGrpSpPr>
      <cdr:grpSpPr>
        <a:xfrm xmlns:a="http://schemas.openxmlformats.org/drawingml/2006/main">
          <a:off x="0" y="580061"/>
          <a:ext cx="646007" cy="1520315"/>
          <a:chOff x="-95346754" y="-2908026"/>
          <a:chExt cx="645994" cy="818"/>
        </a:xfrm>
      </cdr:grpSpPr>
      <cdr:sp macro="" textlink="">
        <cdr:nvSpPr>
          <cdr:cNvPr id="4" name="テキスト ボックス 2">
            <a:extLst xmlns:a="http://schemas.openxmlformats.org/drawingml/2006/main">
              <a:ext uri="{FF2B5EF4-FFF2-40B4-BE49-F238E27FC236}">
                <a16:creationId xmlns:a16="http://schemas.microsoft.com/office/drawing/2014/main" id="{6D2F203C-BBFB-4BAC-AA29-D897E4952BB9}"/>
              </a:ext>
            </a:extLst>
          </cdr:cNvPr>
          <cdr:cNvSpPr txBox="1"/>
        </cdr:nvSpPr>
        <cdr:spPr>
          <a:xfrm xmlns:a="http://schemas.openxmlformats.org/drawingml/2006/main">
            <a:off x="-95346754" y="-2908026"/>
            <a:ext cx="587160" cy="12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(N=15838)</a:t>
            </a:r>
            <a:endParaRPr lang="ja-JP" altLang="en-US" sz="700" dirty="0">
              <a:solidFill>
                <a:schemeClr val="tx1">
                  <a:lumMod val="65000"/>
                  <a:lumOff val="35000"/>
                </a:schemeClr>
              </a:solidFill>
            </a:endParaRPr>
          </a:p>
        </cdr:txBody>
      </cdr:sp>
      <cdr:sp macro="" textlink="">
        <cdr:nvSpPr>
          <cdr:cNvPr id="5" name="テキスト ボックス 1">
            <a:extLst xmlns:a="http://schemas.openxmlformats.org/drawingml/2006/main">
              <a:ext uri="{FF2B5EF4-FFF2-40B4-BE49-F238E27FC236}">
                <a16:creationId xmlns:a16="http://schemas.microsoft.com/office/drawing/2014/main" id="{AFA9C873-4C4B-487C-9950-1B861857CCD1}"/>
              </a:ext>
            </a:extLst>
          </cdr:cNvPr>
          <cdr:cNvSpPr txBox="1"/>
        </cdr:nvSpPr>
        <cdr:spPr>
          <a:xfrm xmlns:a="http://schemas.openxmlformats.org/drawingml/2006/main">
            <a:off x="-95337976" y="-2907784"/>
            <a:ext cx="587160" cy="12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(N=8684)</a:t>
            </a:r>
            <a:endParaRPr lang="ja-JP" altLang="en-US" sz="700" dirty="0">
              <a:solidFill>
                <a:schemeClr val="tx1">
                  <a:lumMod val="65000"/>
                  <a:lumOff val="35000"/>
                </a:schemeClr>
              </a:solidFill>
            </a:endParaRPr>
          </a:p>
        </cdr:txBody>
      </cdr:sp>
      <cdr:sp macro="" textlink="">
        <cdr:nvSpPr>
          <cdr:cNvPr id="6" name="テキスト ボックス 1">
            <a:extLst xmlns:a="http://schemas.openxmlformats.org/drawingml/2006/main">
              <a:ext uri="{FF2B5EF4-FFF2-40B4-BE49-F238E27FC236}">
                <a16:creationId xmlns:a16="http://schemas.microsoft.com/office/drawing/2014/main" id="{5643DDFD-496D-4B11-A45D-42AD1BD742CD}"/>
              </a:ext>
            </a:extLst>
          </cdr:cNvPr>
          <cdr:cNvSpPr txBox="1"/>
        </cdr:nvSpPr>
        <cdr:spPr>
          <a:xfrm xmlns:a="http://schemas.openxmlformats.org/drawingml/2006/main">
            <a:off x="-95297832" y="-2907566"/>
            <a:ext cx="587161" cy="12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(N=1496)</a:t>
            </a:r>
            <a:endParaRPr lang="ja-JP" altLang="en-US" sz="700" dirty="0">
              <a:solidFill>
                <a:schemeClr val="tx1">
                  <a:lumMod val="65000"/>
                  <a:lumOff val="35000"/>
                </a:schemeClr>
              </a:solidFill>
            </a:endParaRPr>
          </a:p>
        </cdr:txBody>
      </cdr:sp>
      <cdr:sp macro="" textlink="">
        <cdr:nvSpPr>
          <cdr:cNvPr id="7" name="テキスト ボックス 1">
            <a:extLst xmlns:a="http://schemas.openxmlformats.org/drawingml/2006/main">
              <a:ext uri="{FF2B5EF4-FFF2-40B4-BE49-F238E27FC236}">
                <a16:creationId xmlns:a16="http://schemas.microsoft.com/office/drawing/2014/main" id="{D5CE877B-3E79-4B79-BFE6-92A00D4A81C7}"/>
              </a:ext>
            </a:extLst>
          </cdr:cNvPr>
          <cdr:cNvSpPr txBox="1"/>
        </cdr:nvSpPr>
        <cdr:spPr>
          <a:xfrm xmlns:a="http://schemas.openxmlformats.org/drawingml/2006/main">
            <a:off x="-95287920" y="-2907337"/>
            <a:ext cx="587160" cy="12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(N=4457)</a:t>
            </a:r>
            <a:endParaRPr lang="ja-JP" altLang="en-US" sz="700" dirty="0">
              <a:solidFill>
                <a:schemeClr val="tx1">
                  <a:lumMod val="65000"/>
                  <a:lumOff val="35000"/>
                </a:schemeClr>
              </a:solidFill>
            </a:endParaRPr>
          </a:p>
        </cdr:txBody>
      </cdr:sp>
    </cdr:grpSp>
  </cdr:relSizeAnchor>
</c:userShapes>
</file>

<file path=ppt/drawings/drawing19.xml><?xml version="1.0" encoding="utf-8"?>
<c:userShapes xmlns:c="http://schemas.openxmlformats.org/drawingml/2006/chart">
  <cdr:relSizeAnchor xmlns:cdr="http://schemas.openxmlformats.org/drawingml/2006/chartDrawing">
    <cdr:from>
      <cdr:x>0.7374</cdr:x>
      <cdr:y>0.89121</cdr:y>
    </cdr:from>
    <cdr:to>
      <cdr:x>0.96028</cdr:x>
      <cdr:y>0.94629</cdr:y>
    </cdr:to>
    <cdr:sp macro="" textlink="">
      <cdr:nvSpPr>
        <cdr:cNvPr id="2" name="角丸四角形 35">
          <a:extLst xmlns:a="http://schemas.openxmlformats.org/drawingml/2006/main">
            <a:ext uri="{FF2B5EF4-FFF2-40B4-BE49-F238E27FC236}">
              <a16:creationId xmlns:a16="http://schemas.microsoft.com/office/drawing/2014/main" id="{0EAC94D8-3117-438D-B5F4-68D28FBDF492}"/>
            </a:ext>
          </a:extLst>
        </cdr:cNvPr>
        <cdr:cNvSpPr/>
      </cdr:nvSpPr>
      <cdr:spPr>
        <a:xfrm xmlns:a="http://schemas.openxmlformats.org/drawingml/2006/main">
          <a:off x="3273624" y="2087816"/>
          <a:ext cx="989429" cy="129048"/>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cdr:x>
      <cdr:y>0.24553</cdr:y>
    </cdr:from>
    <cdr:to>
      <cdr:x>0.15483</cdr:x>
      <cdr:y>0.88196</cdr:y>
    </cdr:to>
    <cdr:grpSp>
      <cdr:nvGrpSpPr>
        <cdr:cNvPr id="4" name="グループ化 3">
          <a:extLst xmlns:a="http://schemas.openxmlformats.org/drawingml/2006/main">
            <a:ext uri="{FF2B5EF4-FFF2-40B4-BE49-F238E27FC236}">
              <a16:creationId xmlns:a16="http://schemas.microsoft.com/office/drawing/2014/main" id="{ADFAA82D-7BC9-4A5D-B2CA-C72EC68C43A7}"/>
            </a:ext>
          </a:extLst>
        </cdr:cNvPr>
        <cdr:cNvGrpSpPr/>
      </cdr:nvGrpSpPr>
      <cdr:grpSpPr>
        <a:xfrm xmlns:a="http://schemas.openxmlformats.org/drawingml/2006/main">
          <a:off x="0" y="575199"/>
          <a:ext cx="687350" cy="1490955"/>
          <a:chOff x="-47673377" y="-2836686"/>
          <a:chExt cx="687362" cy="31176"/>
        </a:xfrm>
      </cdr:grpSpPr>
      <cdr:sp macro="" textlink="">
        <cdr:nvSpPr>
          <cdr:cNvPr id="5" name="テキスト ボックス 2">
            <a:extLst xmlns:a="http://schemas.openxmlformats.org/drawingml/2006/main">
              <a:ext uri="{FF2B5EF4-FFF2-40B4-BE49-F238E27FC236}">
                <a16:creationId xmlns:a16="http://schemas.microsoft.com/office/drawing/2014/main" id="{134DDED0-187D-4939-8C9E-A3469B4D1B08}"/>
              </a:ext>
            </a:extLst>
          </cdr:cNvPr>
          <cdr:cNvSpPr txBox="1"/>
        </cdr:nvSpPr>
        <cdr:spPr>
          <a:xfrm xmlns:a="http://schemas.openxmlformats.org/drawingml/2006/main">
            <a:off x="-47673377" y="-2836686"/>
            <a:ext cx="587160" cy="619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700" dirty="0">
                <a:solidFill>
                  <a:schemeClr val="tx1">
                    <a:lumMod val="65000"/>
                    <a:lumOff val="35000"/>
                  </a:schemeClr>
                </a:solidFill>
              </a:rPr>
              <a:t>(N=15172)</a:t>
            </a:r>
            <a:endParaRPr lang="ja-JP" altLang="en-US" sz="700" dirty="0">
              <a:solidFill>
                <a:schemeClr val="tx1">
                  <a:lumMod val="65000"/>
                  <a:lumOff val="35000"/>
                </a:schemeClr>
              </a:solidFill>
            </a:endParaRPr>
          </a:p>
        </cdr:txBody>
      </cdr:sp>
      <cdr:sp macro="" textlink="">
        <cdr:nvSpPr>
          <cdr:cNvPr id="6" name="テキスト ボックス 1">
            <a:extLst xmlns:a="http://schemas.openxmlformats.org/drawingml/2006/main">
              <a:ext uri="{FF2B5EF4-FFF2-40B4-BE49-F238E27FC236}">
                <a16:creationId xmlns:a16="http://schemas.microsoft.com/office/drawing/2014/main" id="{A7A4B470-E15F-4144-8B01-F9815DB75FCB}"/>
              </a:ext>
            </a:extLst>
          </cdr:cNvPr>
          <cdr:cNvSpPr txBox="1"/>
        </cdr:nvSpPr>
        <cdr:spPr>
          <a:xfrm xmlns:a="http://schemas.openxmlformats.org/drawingml/2006/main">
            <a:off x="-47588642" y="-2828381"/>
            <a:ext cx="587160" cy="619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700" dirty="0">
                <a:solidFill>
                  <a:schemeClr val="tx1">
                    <a:lumMod val="65000"/>
                    <a:lumOff val="35000"/>
                  </a:schemeClr>
                </a:solidFill>
              </a:rPr>
              <a:t>(N=8349)</a:t>
            </a:r>
            <a:endParaRPr lang="ja-JP" altLang="en-US" sz="700" dirty="0">
              <a:solidFill>
                <a:schemeClr val="tx1">
                  <a:lumMod val="65000"/>
                  <a:lumOff val="35000"/>
                </a:schemeClr>
              </a:solidFill>
            </a:endParaRPr>
          </a:p>
        </cdr:txBody>
      </cdr:sp>
      <cdr:sp macro="" textlink="">
        <cdr:nvSpPr>
          <cdr:cNvPr id="7" name="テキスト ボックス 1">
            <a:extLst xmlns:a="http://schemas.openxmlformats.org/drawingml/2006/main">
              <a:ext uri="{FF2B5EF4-FFF2-40B4-BE49-F238E27FC236}">
                <a16:creationId xmlns:a16="http://schemas.microsoft.com/office/drawing/2014/main" id="{CAAC00DD-6E8C-45CA-9240-8EFF30AF5F1E}"/>
              </a:ext>
            </a:extLst>
          </cdr:cNvPr>
          <cdr:cNvSpPr txBox="1"/>
        </cdr:nvSpPr>
        <cdr:spPr>
          <a:xfrm xmlns:a="http://schemas.openxmlformats.org/drawingml/2006/main">
            <a:off x="-47573176" y="-2819510"/>
            <a:ext cx="587161" cy="619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700" dirty="0">
                <a:solidFill>
                  <a:schemeClr val="tx1">
                    <a:lumMod val="65000"/>
                    <a:lumOff val="35000"/>
                  </a:schemeClr>
                </a:solidFill>
              </a:rPr>
              <a:t>(N=1498)</a:t>
            </a:r>
            <a:endParaRPr lang="ja-JP" altLang="en-US" sz="700" dirty="0">
              <a:solidFill>
                <a:schemeClr val="tx1">
                  <a:lumMod val="65000"/>
                  <a:lumOff val="35000"/>
                </a:schemeClr>
              </a:solidFill>
            </a:endParaRPr>
          </a:p>
        </cdr:txBody>
      </cdr:sp>
      <cdr:sp macro="" textlink="">
        <cdr:nvSpPr>
          <cdr:cNvPr id="8" name="テキスト ボックス 1">
            <a:extLst xmlns:a="http://schemas.openxmlformats.org/drawingml/2006/main">
              <a:ext uri="{FF2B5EF4-FFF2-40B4-BE49-F238E27FC236}">
                <a16:creationId xmlns:a16="http://schemas.microsoft.com/office/drawing/2014/main" id="{539D27B8-604D-4D9A-B389-D490A7485FC1}"/>
              </a:ext>
            </a:extLst>
          </cdr:cNvPr>
          <cdr:cNvSpPr txBox="1"/>
        </cdr:nvSpPr>
        <cdr:spPr>
          <a:xfrm xmlns:a="http://schemas.openxmlformats.org/drawingml/2006/main">
            <a:off x="-47601037" y="-2811700"/>
            <a:ext cx="587160" cy="619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700" dirty="0">
                <a:solidFill>
                  <a:schemeClr val="tx1">
                    <a:lumMod val="65000"/>
                    <a:lumOff val="35000"/>
                  </a:schemeClr>
                </a:solidFill>
              </a:rPr>
              <a:t>(N=3965)</a:t>
            </a:r>
            <a:endParaRPr lang="ja-JP" altLang="en-US" sz="700" dirty="0">
              <a:solidFill>
                <a:schemeClr val="tx1">
                  <a:lumMod val="65000"/>
                  <a:lumOff val="35000"/>
                </a:schemeClr>
              </a:solidFill>
            </a:endParaRPr>
          </a:p>
        </cdr:txBody>
      </cdr:sp>
    </cdr:grpSp>
  </cdr:relSizeAnchor>
</c:userShapes>
</file>

<file path=ppt/drawings/drawing2.xml><?xml version="1.0" encoding="utf-8"?>
<c:userShapes xmlns:c="http://schemas.openxmlformats.org/drawingml/2006/chart">
  <cdr:relSizeAnchor xmlns:cdr="http://schemas.openxmlformats.org/drawingml/2006/chartDrawing">
    <cdr:from>
      <cdr:x>0.01533</cdr:x>
      <cdr:y>0.22586</cdr:y>
    </cdr:from>
    <cdr:to>
      <cdr:x>0.14427</cdr:x>
      <cdr:y>0.29238</cdr:y>
    </cdr:to>
    <cdr:sp macro="" textlink="">
      <cdr:nvSpPr>
        <cdr:cNvPr id="2" name="テキスト ボックス 1">
          <a:extLst xmlns:a="http://schemas.openxmlformats.org/drawingml/2006/main">
            <a:ext uri="{FF2B5EF4-FFF2-40B4-BE49-F238E27FC236}">
              <a16:creationId xmlns:a16="http://schemas.microsoft.com/office/drawing/2014/main" id="{85013509-C74A-4437-B4B9-36ACEA5264A5}"/>
            </a:ext>
          </a:extLst>
        </cdr:cNvPr>
        <cdr:cNvSpPr txBox="1"/>
      </cdr:nvSpPr>
      <cdr:spPr>
        <a:xfrm xmlns:a="http://schemas.openxmlformats.org/drawingml/2006/main">
          <a:off x="69794" y="504030"/>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(N=35373)</a:t>
          </a:r>
          <a:endParaRPr lang="ja-JP" altLang="en-US" sz="700" dirty="0">
            <a:solidFill>
              <a:schemeClr val="tx1">
                <a:lumMod val="65000"/>
                <a:lumOff val="35000"/>
              </a:schemeClr>
            </a:solidFill>
          </a:endParaRPr>
        </a:p>
      </cdr:txBody>
    </cdr:sp>
  </cdr:relSizeAnchor>
  <cdr:relSizeAnchor xmlns:cdr="http://schemas.openxmlformats.org/drawingml/2006/chartDrawing">
    <cdr:from>
      <cdr:x>0.02983</cdr:x>
      <cdr:y>0.35107</cdr:y>
    </cdr:from>
    <cdr:to>
      <cdr:x>0.15877</cdr:x>
      <cdr:y>0.41758</cdr:y>
    </cdr:to>
    <cdr:sp macro="" textlink="">
      <cdr:nvSpPr>
        <cdr:cNvPr id="3" name="テキスト ボックス 1">
          <a:extLst xmlns:a="http://schemas.openxmlformats.org/drawingml/2006/main">
            <a:ext uri="{FF2B5EF4-FFF2-40B4-BE49-F238E27FC236}">
              <a16:creationId xmlns:a16="http://schemas.microsoft.com/office/drawing/2014/main" id="{85013509-C74A-4437-B4B9-36ACEA5264A5}"/>
            </a:ext>
          </a:extLst>
        </cdr:cNvPr>
        <cdr:cNvSpPr txBox="1"/>
      </cdr:nvSpPr>
      <cdr:spPr>
        <a:xfrm xmlns:a="http://schemas.openxmlformats.org/drawingml/2006/main">
          <a:off x="135854" y="783435"/>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(N=4333)</a:t>
          </a:r>
          <a:endParaRPr lang="ja-JP" altLang="en-US" sz="700" dirty="0">
            <a:solidFill>
              <a:schemeClr val="tx1">
                <a:lumMod val="65000"/>
                <a:lumOff val="35000"/>
              </a:schemeClr>
            </a:solidFill>
          </a:endParaRPr>
        </a:p>
      </cdr:txBody>
    </cdr:sp>
  </cdr:relSizeAnchor>
  <cdr:relSizeAnchor xmlns:cdr="http://schemas.openxmlformats.org/drawingml/2006/chartDrawing">
    <cdr:from>
      <cdr:x>0.03309</cdr:x>
      <cdr:y>0.46442</cdr:y>
    </cdr:from>
    <cdr:to>
      <cdr:x>0.16203</cdr:x>
      <cdr:y>0.53094</cdr:y>
    </cdr:to>
    <cdr:sp macro="" textlink="">
      <cdr:nvSpPr>
        <cdr:cNvPr id="4" name="テキスト ボックス 1">
          <a:extLst xmlns:a="http://schemas.openxmlformats.org/drawingml/2006/main">
            <a:ext uri="{FF2B5EF4-FFF2-40B4-BE49-F238E27FC236}">
              <a16:creationId xmlns:a16="http://schemas.microsoft.com/office/drawing/2014/main" id="{85013509-C74A-4437-B4B9-36ACEA5264A5}"/>
            </a:ext>
          </a:extLst>
        </cdr:cNvPr>
        <cdr:cNvSpPr txBox="1"/>
      </cdr:nvSpPr>
      <cdr:spPr>
        <a:xfrm xmlns:a="http://schemas.openxmlformats.org/drawingml/2006/main">
          <a:off x="150684" y="1036399"/>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(N=793)</a:t>
          </a:r>
          <a:endParaRPr lang="ja-JP" altLang="en-US" sz="700" dirty="0">
            <a:solidFill>
              <a:schemeClr val="tx1">
                <a:lumMod val="65000"/>
                <a:lumOff val="35000"/>
              </a:schemeClr>
            </a:solidFill>
          </a:endParaRPr>
        </a:p>
      </cdr:txBody>
    </cdr:sp>
  </cdr:relSizeAnchor>
  <cdr:relSizeAnchor xmlns:cdr="http://schemas.openxmlformats.org/drawingml/2006/chartDrawing">
    <cdr:from>
      <cdr:x>0.02654</cdr:x>
      <cdr:y>0.59301</cdr:y>
    </cdr:from>
    <cdr:to>
      <cdr:x>0.15548</cdr:x>
      <cdr:y>0.65953</cdr:y>
    </cdr:to>
    <cdr:sp macro="" textlink="">
      <cdr:nvSpPr>
        <cdr:cNvPr id="5" name="テキスト ボックス 1">
          <a:extLst xmlns:a="http://schemas.openxmlformats.org/drawingml/2006/main">
            <a:ext uri="{FF2B5EF4-FFF2-40B4-BE49-F238E27FC236}">
              <a16:creationId xmlns:a16="http://schemas.microsoft.com/office/drawing/2014/main" id="{85013509-C74A-4437-B4B9-36ACEA5264A5}"/>
            </a:ext>
          </a:extLst>
        </cdr:cNvPr>
        <cdr:cNvSpPr txBox="1"/>
      </cdr:nvSpPr>
      <cdr:spPr>
        <a:xfrm xmlns:a="http://schemas.openxmlformats.org/drawingml/2006/main">
          <a:off x="120847" y="1323361"/>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(N=962)</a:t>
          </a:r>
          <a:endParaRPr lang="ja-JP" altLang="en-US" sz="700" dirty="0">
            <a:solidFill>
              <a:schemeClr val="tx1">
                <a:lumMod val="65000"/>
                <a:lumOff val="35000"/>
              </a:schemeClr>
            </a:solidFill>
          </a:endParaRPr>
        </a:p>
      </cdr:txBody>
    </cdr:sp>
  </cdr:relSizeAnchor>
  <cdr:relSizeAnchor xmlns:cdr="http://schemas.openxmlformats.org/drawingml/2006/chartDrawing">
    <cdr:from>
      <cdr:x>0.48202</cdr:x>
      <cdr:y>0.72899</cdr:y>
    </cdr:from>
    <cdr:to>
      <cdr:x>0.65095</cdr:x>
      <cdr:y>0.81508</cdr:y>
    </cdr:to>
    <cdr:sp macro="" textlink="">
      <cdr:nvSpPr>
        <cdr:cNvPr id="6" name="角丸四角形 26">
          <a:extLst xmlns:a="http://schemas.openxmlformats.org/drawingml/2006/main">
            <a:ext uri="{FF2B5EF4-FFF2-40B4-BE49-F238E27FC236}">
              <a16:creationId xmlns:a16="http://schemas.microsoft.com/office/drawing/2014/main" id="{97BA4837-955A-0333-DC23-C65DBA14725E}"/>
            </a:ext>
          </a:extLst>
        </cdr:cNvPr>
        <cdr:cNvSpPr/>
      </cdr:nvSpPr>
      <cdr:spPr>
        <a:xfrm xmlns:a="http://schemas.openxmlformats.org/drawingml/2006/main">
          <a:off x="2194957" y="1626796"/>
          <a:ext cx="769260" cy="192135"/>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defTabSz="914418"/>
          <a:endParaRPr lang="ja-JP" altLang="en-US" sz="1786">
            <a:solidFill>
              <a:prstClr val="white"/>
            </a:solidFill>
            <a:latin typeface="Calibri"/>
            <a:ea typeface="ＭＳ Ｐゴシック" panose="020B0600070205080204" pitchFamily="50" charset="-128"/>
          </a:endParaRPr>
        </a:p>
      </cdr:txBody>
    </cdr:sp>
  </cdr:relSizeAnchor>
  <cdr:relSizeAnchor xmlns:cdr="http://schemas.openxmlformats.org/drawingml/2006/chartDrawing">
    <cdr:from>
      <cdr:x>0.41418</cdr:x>
      <cdr:y>0.4378</cdr:y>
    </cdr:from>
    <cdr:to>
      <cdr:x>0.65566</cdr:x>
      <cdr:y>0.54139</cdr:y>
    </cdr:to>
    <cdr:sp macro="" textlink="">
      <cdr:nvSpPr>
        <cdr:cNvPr id="7" name="角丸四角形 26">
          <a:extLst xmlns:a="http://schemas.openxmlformats.org/drawingml/2006/main">
            <a:ext uri="{FF2B5EF4-FFF2-40B4-BE49-F238E27FC236}">
              <a16:creationId xmlns:a16="http://schemas.microsoft.com/office/drawing/2014/main" id="{68AD5D5E-1B58-3D25-EA2D-1564CD69A4AE}"/>
            </a:ext>
          </a:extLst>
        </cdr:cNvPr>
        <cdr:cNvSpPr/>
      </cdr:nvSpPr>
      <cdr:spPr>
        <a:xfrm xmlns:a="http://schemas.openxmlformats.org/drawingml/2006/main">
          <a:off x="1886050" y="976988"/>
          <a:ext cx="1099627" cy="231168"/>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defTabSz="914418"/>
          <a:endParaRPr lang="ja-JP" altLang="en-US" sz="1786">
            <a:solidFill>
              <a:prstClr val="white"/>
            </a:solidFill>
            <a:latin typeface="Calibri"/>
            <a:ea typeface="ＭＳ Ｐゴシック" panose="020B0600070205080204" pitchFamily="50" charset="-128"/>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0.07655</cdr:x>
      <cdr:y>0.16824</cdr:y>
    </cdr:from>
    <cdr:to>
      <cdr:x>0.22668</cdr:x>
      <cdr:y>0.21598</cdr:y>
    </cdr:to>
    <cdr:sp macro="" textlink="">
      <cdr:nvSpPr>
        <cdr:cNvPr id="2"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342848" y="522989"/>
          <a:ext cx="672403"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800" dirty="0">
              <a:solidFill>
                <a:schemeClr val="tx1">
                  <a:lumMod val="65000"/>
                  <a:lumOff val="35000"/>
                </a:schemeClr>
              </a:solidFill>
            </a:rPr>
            <a:t>(N=12057)</a:t>
          </a:r>
          <a:endParaRPr lang="ja-JP" altLang="en-US" sz="800" dirty="0">
            <a:solidFill>
              <a:schemeClr val="tx1">
                <a:lumMod val="65000"/>
                <a:lumOff val="35000"/>
              </a:schemeClr>
            </a:solidFill>
          </a:endParaRPr>
        </a:p>
      </cdr:txBody>
    </cdr:sp>
  </cdr:relSizeAnchor>
  <cdr:relSizeAnchor xmlns:cdr="http://schemas.openxmlformats.org/drawingml/2006/chartDrawing">
    <cdr:from>
      <cdr:x>0.15161</cdr:x>
      <cdr:y>0.27194</cdr:y>
    </cdr:from>
    <cdr:to>
      <cdr:x>0.30175</cdr:x>
      <cdr:y>0.31969</cdr:y>
    </cdr:to>
    <cdr:sp macro="" textlink="">
      <cdr:nvSpPr>
        <cdr:cNvPr id="3" name="テキスト ボックス 1">
          <a:extLst xmlns:a="http://schemas.openxmlformats.org/drawingml/2006/main">
            <a:ext uri="{FF2B5EF4-FFF2-40B4-BE49-F238E27FC236}">
              <a16:creationId xmlns:a16="http://schemas.microsoft.com/office/drawing/2014/main" id="{B7251331-D532-408F-898F-60847849C5BB}"/>
            </a:ext>
          </a:extLst>
        </cdr:cNvPr>
        <cdr:cNvSpPr txBox="1"/>
      </cdr:nvSpPr>
      <cdr:spPr>
        <a:xfrm xmlns:a="http://schemas.openxmlformats.org/drawingml/2006/main">
          <a:off x="679049" y="845372"/>
          <a:ext cx="672403"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800" dirty="0">
              <a:solidFill>
                <a:schemeClr val="tx1">
                  <a:lumMod val="65000"/>
                  <a:lumOff val="35000"/>
                </a:schemeClr>
              </a:solidFill>
            </a:rPr>
            <a:t>(N=2330)</a:t>
          </a:r>
          <a:endParaRPr lang="ja-JP" altLang="en-US" sz="800" dirty="0">
            <a:solidFill>
              <a:schemeClr val="tx1">
                <a:lumMod val="65000"/>
                <a:lumOff val="35000"/>
              </a:schemeClr>
            </a:solidFill>
          </a:endParaRPr>
        </a:p>
      </cdr:txBody>
    </cdr:sp>
  </cdr:relSizeAnchor>
  <cdr:relSizeAnchor xmlns:cdr="http://schemas.openxmlformats.org/drawingml/2006/chartDrawing">
    <cdr:from>
      <cdr:x>0.13713</cdr:x>
      <cdr:y>0.38022</cdr:y>
    </cdr:from>
    <cdr:to>
      <cdr:x>0.28726</cdr:x>
      <cdr:y>0.42797</cdr:y>
    </cdr:to>
    <cdr:sp macro="" textlink="">
      <cdr:nvSpPr>
        <cdr:cNvPr id="4" name="テキスト ボックス 1">
          <a:extLst xmlns:a="http://schemas.openxmlformats.org/drawingml/2006/main">
            <a:ext uri="{FF2B5EF4-FFF2-40B4-BE49-F238E27FC236}">
              <a16:creationId xmlns:a16="http://schemas.microsoft.com/office/drawing/2014/main" id="{B7251331-D532-408F-898F-60847849C5BB}"/>
            </a:ext>
          </a:extLst>
        </cdr:cNvPr>
        <cdr:cNvSpPr txBox="1"/>
      </cdr:nvSpPr>
      <cdr:spPr>
        <a:xfrm xmlns:a="http://schemas.openxmlformats.org/drawingml/2006/main">
          <a:off x="614182" y="1181972"/>
          <a:ext cx="672403"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800" dirty="0">
              <a:solidFill>
                <a:schemeClr val="tx1">
                  <a:lumMod val="65000"/>
                  <a:lumOff val="35000"/>
                </a:schemeClr>
              </a:solidFill>
            </a:rPr>
            <a:t>(N=1048)</a:t>
          </a:r>
          <a:endParaRPr lang="ja-JP" altLang="en-US" sz="800" dirty="0">
            <a:solidFill>
              <a:schemeClr val="tx1">
                <a:lumMod val="65000"/>
                <a:lumOff val="35000"/>
              </a:schemeClr>
            </a:solidFill>
          </a:endParaRPr>
        </a:p>
      </cdr:txBody>
    </cdr:sp>
  </cdr:relSizeAnchor>
  <cdr:relSizeAnchor xmlns:cdr="http://schemas.openxmlformats.org/drawingml/2006/chartDrawing">
    <cdr:from>
      <cdr:x>0.18004</cdr:x>
      <cdr:y>0.49657</cdr:y>
    </cdr:from>
    <cdr:to>
      <cdr:x>0.33017</cdr:x>
      <cdr:y>0.54432</cdr:y>
    </cdr:to>
    <cdr:sp macro="" textlink="">
      <cdr:nvSpPr>
        <cdr:cNvPr id="5" name="テキスト ボックス 1">
          <a:extLst xmlns:a="http://schemas.openxmlformats.org/drawingml/2006/main">
            <a:ext uri="{FF2B5EF4-FFF2-40B4-BE49-F238E27FC236}">
              <a16:creationId xmlns:a16="http://schemas.microsoft.com/office/drawing/2014/main" id="{B7251331-D532-408F-898F-60847849C5BB}"/>
            </a:ext>
          </a:extLst>
        </cdr:cNvPr>
        <cdr:cNvSpPr txBox="1"/>
      </cdr:nvSpPr>
      <cdr:spPr>
        <a:xfrm xmlns:a="http://schemas.openxmlformats.org/drawingml/2006/main">
          <a:off x="806368" y="1543671"/>
          <a:ext cx="672403"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800" dirty="0">
              <a:solidFill>
                <a:schemeClr val="tx1">
                  <a:lumMod val="65000"/>
                  <a:lumOff val="35000"/>
                </a:schemeClr>
              </a:solidFill>
            </a:rPr>
            <a:t>(N=7945)</a:t>
          </a:r>
          <a:endParaRPr lang="ja-JP" altLang="en-US" sz="800" dirty="0">
            <a:solidFill>
              <a:schemeClr val="tx1">
                <a:lumMod val="65000"/>
                <a:lumOff val="35000"/>
              </a:schemeClr>
            </a:solidFill>
          </a:endParaRPr>
        </a:p>
      </cdr:txBody>
    </cdr:sp>
  </cdr:relSizeAnchor>
  <cdr:relSizeAnchor xmlns:cdr="http://schemas.openxmlformats.org/drawingml/2006/chartDrawing">
    <cdr:from>
      <cdr:x>0.20144</cdr:x>
      <cdr:y>0.59116</cdr:y>
    </cdr:from>
    <cdr:to>
      <cdr:x>0.35157</cdr:x>
      <cdr:y>0.63891</cdr:y>
    </cdr:to>
    <cdr:sp macro="" textlink="">
      <cdr:nvSpPr>
        <cdr:cNvPr id="6" name="テキスト ボックス 1">
          <a:extLst xmlns:a="http://schemas.openxmlformats.org/drawingml/2006/main">
            <a:ext uri="{FF2B5EF4-FFF2-40B4-BE49-F238E27FC236}">
              <a16:creationId xmlns:a16="http://schemas.microsoft.com/office/drawing/2014/main" id="{B7251331-D532-408F-898F-60847849C5BB}"/>
            </a:ext>
          </a:extLst>
        </cdr:cNvPr>
        <cdr:cNvSpPr txBox="1"/>
      </cdr:nvSpPr>
      <cdr:spPr>
        <a:xfrm xmlns:a="http://schemas.openxmlformats.org/drawingml/2006/main">
          <a:off x="902214" y="1837726"/>
          <a:ext cx="672403"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800" dirty="0">
              <a:solidFill>
                <a:schemeClr val="tx1">
                  <a:lumMod val="65000"/>
                  <a:lumOff val="35000"/>
                </a:schemeClr>
              </a:solidFill>
            </a:rPr>
            <a:t>(N=666)</a:t>
          </a:r>
          <a:endParaRPr lang="ja-JP" altLang="en-US" sz="800" dirty="0">
            <a:solidFill>
              <a:schemeClr val="tx1">
                <a:lumMod val="65000"/>
                <a:lumOff val="35000"/>
              </a:schemeClr>
            </a:solidFill>
          </a:endParaRPr>
        </a:p>
      </cdr:txBody>
    </cdr:sp>
  </cdr:relSizeAnchor>
  <cdr:relSizeAnchor xmlns:cdr="http://schemas.openxmlformats.org/drawingml/2006/chartDrawing">
    <cdr:from>
      <cdr:x>0.213</cdr:x>
      <cdr:y>0.70326</cdr:y>
    </cdr:from>
    <cdr:to>
      <cdr:x>0.36313</cdr:x>
      <cdr:y>0.75101</cdr:y>
    </cdr:to>
    <cdr:sp macro="" textlink="">
      <cdr:nvSpPr>
        <cdr:cNvPr id="7" name="テキスト ボックス 1">
          <a:extLst xmlns:a="http://schemas.openxmlformats.org/drawingml/2006/main">
            <a:ext uri="{FF2B5EF4-FFF2-40B4-BE49-F238E27FC236}">
              <a16:creationId xmlns:a16="http://schemas.microsoft.com/office/drawing/2014/main" id="{B7251331-D532-408F-898F-60847849C5BB}"/>
            </a:ext>
          </a:extLst>
        </cdr:cNvPr>
        <cdr:cNvSpPr txBox="1"/>
      </cdr:nvSpPr>
      <cdr:spPr>
        <a:xfrm xmlns:a="http://schemas.openxmlformats.org/drawingml/2006/main">
          <a:off x="953959" y="2186204"/>
          <a:ext cx="672403"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800" dirty="0">
              <a:solidFill>
                <a:schemeClr val="tx1">
                  <a:lumMod val="65000"/>
                  <a:lumOff val="35000"/>
                </a:schemeClr>
              </a:solidFill>
            </a:rPr>
            <a:t>(N=320)</a:t>
          </a:r>
          <a:endParaRPr lang="ja-JP" altLang="en-US" sz="800" dirty="0">
            <a:solidFill>
              <a:schemeClr val="tx1">
                <a:lumMod val="65000"/>
                <a:lumOff val="35000"/>
              </a:schemeClr>
            </a:solidFill>
          </a:endParaRPr>
        </a:p>
      </cdr:txBody>
    </cdr:sp>
  </cdr:relSizeAnchor>
  <cdr:relSizeAnchor xmlns:cdr="http://schemas.openxmlformats.org/drawingml/2006/chartDrawing">
    <cdr:from>
      <cdr:x>0.49281</cdr:x>
      <cdr:y>0.80443</cdr:y>
    </cdr:from>
    <cdr:to>
      <cdr:x>0.65359</cdr:x>
      <cdr:y>0.86735</cdr:y>
    </cdr:to>
    <cdr:sp macro="" textlink="">
      <cdr:nvSpPr>
        <cdr:cNvPr id="8" name="角丸四角形 35">
          <a:extLst xmlns:a="http://schemas.openxmlformats.org/drawingml/2006/main">
            <a:ext uri="{FF2B5EF4-FFF2-40B4-BE49-F238E27FC236}">
              <a16:creationId xmlns:a16="http://schemas.microsoft.com/office/drawing/2014/main" id="{D85515FD-58F2-487C-BCA8-9C2B2D6298EB}"/>
            </a:ext>
          </a:extLst>
        </cdr:cNvPr>
        <cdr:cNvSpPr/>
      </cdr:nvSpPr>
      <cdr:spPr>
        <a:xfrm xmlns:a="http://schemas.openxmlformats.org/drawingml/2006/main">
          <a:off x="2207189" y="2500712"/>
          <a:ext cx="720080" cy="195592"/>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userShapes>
</file>

<file path=ppt/drawings/drawing21.xml><?xml version="1.0" encoding="utf-8"?>
<c:userShapes xmlns:c="http://schemas.openxmlformats.org/drawingml/2006/chart">
  <cdr:relSizeAnchor xmlns:cdr="http://schemas.openxmlformats.org/drawingml/2006/chartDrawing">
    <cdr:from>
      <cdr:x>0.19505</cdr:x>
      <cdr:y>0.17819</cdr:y>
    </cdr:from>
    <cdr:to>
      <cdr:x>0.32259</cdr:x>
      <cdr:y>0.22715</cdr:y>
    </cdr:to>
    <cdr:sp macro="" textlink="">
      <cdr:nvSpPr>
        <cdr:cNvPr id="2" name="テキスト ボックス 1">
          <a:extLst xmlns:a="http://schemas.openxmlformats.org/drawingml/2006/main">
            <a:ext uri="{FF2B5EF4-FFF2-40B4-BE49-F238E27FC236}">
              <a16:creationId xmlns:a16="http://schemas.microsoft.com/office/drawing/2014/main" id="{EC225927-A261-4DF7-8CBA-A59FA6BCA200}"/>
            </a:ext>
          </a:extLst>
        </cdr:cNvPr>
        <cdr:cNvSpPr txBox="1"/>
      </cdr:nvSpPr>
      <cdr:spPr>
        <a:xfrm xmlns:a="http://schemas.openxmlformats.org/drawingml/2006/main">
          <a:off x="897902" y="540233"/>
          <a:ext cx="587128" cy="148433"/>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(N=32784)</a:t>
          </a:r>
          <a:endParaRPr lang="ja-JP" altLang="en-US" sz="700" dirty="0">
            <a:solidFill>
              <a:schemeClr val="tx1">
                <a:lumMod val="65000"/>
                <a:lumOff val="35000"/>
              </a:schemeClr>
            </a:solidFill>
          </a:endParaRPr>
        </a:p>
      </cdr:txBody>
    </cdr:sp>
  </cdr:relSizeAnchor>
  <cdr:relSizeAnchor xmlns:cdr="http://schemas.openxmlformats.org/drawingml/2006/chartDrawing">
    <cdr:from>
      <cdr:x>0.22479</cdr:x>
      <cdr:y>0.27439</cdr:y>
    </cdr:from>
    <cdr:to>
      <cdr:x>0.35233</cdr:x>
      <cdr:y>0.32335</cdr:y>
    </cdr:to>
    <cdr:sp macro="" textlink="">
      <cdr:nvSpPr>
        <cdr:cNvPr id="3" name="テキスト ボックス 1">
          <a:extLst xmlns:a="http://schemas.openxmlformats.org/drawingml/2006/main">
            <a:ext uri="{FF2B5EF4-FFF2-40B4-BE49-F238E27FC236}">
              <a16:creationId xmlns:a16="http://schemas.microsoft.com/office/drawing/2014/main" id="{EC225927-A261-4DF7-8CBA-A59FA6BCA200}"/>
            </a:ext>
          </a:extLst>
        </cdr:cNvPr>
        <cdr:cNvSpPr txBox="1"/>
      </cdr:nvSpPr>
      <cdr:spPr>
        <a:xfrm xmlns:a="http://schemas.openxmlformats.org/drawingml/2006/main">
          <a:off x="1034813" y="831877"/>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(N=1316)</a:t>
          </a:r>
          <a:endParaRPr lang="ja-JP" altLang="en-US" sz="700" dirty="0">
            <a:solidFill>
              <a:schemeClr val="tx1">
                <a:lumMod val="65000"/>
                <a:lumOff val="35000"/>
              </a:schemeClr>
            </a:solidFill>
          </a:endParaRPr>
        </a:p>
      </cdr:txBody>
    </cdr:sp>
  </cdr:relSizeAnchor>
  <cdr:relSizeAnchor xmlns:cdr="http://schemas.openxmlformats.org/drawingml/2006/chartDrawing">
    <cdr:from>
      <cdr:x>0.22553</cdr:x>
      <cdr:y>0.38396</cdr:y>
    </cdr:from>
    <cdr:to>
      <cdr:x>0.35307</cdr:x>
      <cdr:y>0.43292</cdr:y>
    </cdr:to>
    <cdr:sp macro="" textlink="">
      <cdr:nvSpPr>
        <cdr:cNvPr id="4" name="テキスト ボックス 1">
          <a:extLst xmlns:a="http://schemas.openxmlformats.org/drawingml/2006/main">
            <a:ext uri="{FF2B5EF4-FFF2-40B4-BE49-F238E27FC236}">
              <a16:creationId xmlns:a16="http://schemas.microsoft.com/office/drawing/2014/main" id="{EC225927-A261-4DF7-8CBA-A59FA6BCA200}"/>
            </a:ext>
          </a:extLst>
        </cdr:cNvPr>
        <cdr:cNvSpPr txBox="1"/>
      </cdr:nvSpPr>
      <cdr:spPr>
        <a:xfrm xmlns:a="http://schemas.openxmlformats.org/drawingml/2006/main">
          <a:off x="1038213" y="1164052"/>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(N=752)</a:t>
          </a:r>
          <a:endParaRPr lang="ja-JP" altLang="en-US" sz="700" dirty="0">
            <a:solidFill>
              <a:schemeClr val="tx1">
                <a:lumMod val="65000"/>
                <a:lumOff val="35000"/>
              </a:schemeClr>
            </a:solidFill>
          </a:endParaRPr>
        </a:p>
      </cdr:txBody>
    </cdr:sp>
  </cdr:relSizeAnchor>
  <cdr:relSizeAnchor xmlns:cdr="http://schemas.openxmlformats.org/drawingml/2006/chartDrawing">
    <cdr:from>
      <cdr:x>0.22421</cdr:x>
      <cdr:y>0.48825</cdr:y>
    </cdr:from>
    <cdr:to>
      <cdr:x>0.35176</cdr:x>
      <cdr:y>0.53721</cdr:y>
    </cdr:to>
    <cdr:sp macro="" textlink="">
      <cdr:nvSpPr>
        <cdr:cNvPr id="5" name="テキスト ボックス 1">
          <a:extLst xmlns:a="http://schemas.openxmlformats.org/drawingml/2006/main">
            <a:ext uri="{FF2B5EF4-FFF2-40B4-BE49-F238E27FC236}">
              <a16:creationId xmlns:a16="http://schemas.microsoft.com/office/drawing/2014/main" id="{EC225927-A261-4DF7-8CBA-A59FA6BCA200}"/>
            </a:ext>
          </a:extLst>
        </cdr:cNvPr>
        <cdr:cNvSpPr txBox="1"/>
      </cdr:nvSpPr>
      <cdr:spPr>
        <a:xfrm xmlns:a="http://schemas.openxmlformats.org/drawingml/2006/main">
          <a:off x="1032162" y="1480253"/>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(N=6890)</a:t>
          </a:r>
          <a:endParaRPr lang="ja-JP" altLang="en-US" sz="700" dirty="0">
            <a:solidFill>
              <a:schemeClr val="tx1">
                <a:lumMod val="65000"/>
                <a:lumOff val="35000"/>
              </a:schemeClr>
            </a:solidFill>
          </a:endParaRPr>
        </a:p>
      </cdr:txBody>
    </cdr:sp>
  </cdr:relSizeAnchor>
  <cdr:relSizeAnchor xmlns:cdr="http://schemas.openxmlformats.org/drawingml/2006/chartDrawing">
    <cdr:from>
      <cdr:x>0.22421</cdr:x>
      <cdr:y>0.59433</cdr:y>
    </cdr:from>
    <cdr:to>
      <cdr:x>0.35176</cdr:x>
      <cdr:y>0.64329</cdr:y>
    </cdr:to>
    <cdr:sp macro="" textlink="">
      <cdr:nvSpPr>
        <cdr:cNvPr id="6" name="テキスト ボックス 1">
          <a:extLst xmlns:a="http://schemas.openxmlformats.org/drawingml/2006/main">
            <a:ext uri="{FF2B5EF4-FFF2-40B4-BE49-F238E27FC236}">
              <a16:creationId xmlns:a16="http://schemas.microsoft.com/office/drawing/2014/main" id="{EC225927-A261-4DF7-8CBA-A59FA6BCA200}"/>
            </a:ext>
          </a:extLst>
        </cdr:cNvPr>
        <cdr:cNvSpPr txBox="1"/>
      </cdr:nvSpPr>
      <cdr:spPr>
        <a:xfrm xmlns:a="http://schemas.openxmlformats.org/drawingml/2006/main">
          <a:off x="1032162" y="1801848"/>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(N=438)</a:t>
          </a:r>
          <a:endParaRPr lang="ja-JP" altLang="en-US" sz="700" dirty="0">
            <a:solidFill>
              <a:schemeClr val="tx1">
                <a:lumMod val="65000"/>
                <a:lumOff val="35000"/>
              </a:schemeClr>
            </a:solidFill>
          </a:endParaRPr>
        </a:p>
      </cdr:txBody>
    </cdr:sp>
  </cdr:relSizeAnchor>
  <cdr:relSizeAnchor xmlns:cdr="http://schemas.openxmlformats.org/drawingml/2006/chartDrawing">
    <cdr:from>
      <cdr:x>0.24318</cdr:x>
      <cdr:y>0.69713</cdr:y>
    </cdr:from>
    <cdr:to>
      <cdr:x>0.37072</cdr:x>
      <cdr:y>0.74609</cdr:y>
    </cdr:to>
    <cdr:sp macro="" textlink="">
      <cdr:nvSpPr>
        <cdr:cNvPr id="7" name="テキスト ボックス 1">
          <a:extLst xmlns:a="http://schemas.openxmlformats.org/drawingml/2006/main">
            <a:ext uri="{FF2B5EF4-FFF2-40B4-BE49-F238E27FC236}">
              <a16:creationId xmlns:a16="http://schemas.microsoft.com/office/drawing/2014/main" id="{EC225927-A261-4DF7-8CBA-A59FA6BCA200}"/>
            </a:ext>
          </a:extLst>
        </cdr:cNvPr>
        <cdr:cNvSpPr txBox="1"/>
      </cdr:nvSpPr>
      <cdr:spPr>
        <a:xfrm xmlns:a="http://schemas.openxmlformats.org/drawingml/2006/main">
          <a:off x="1119459" y="2113519"/>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(N=257)</a:t>
          </a:r>
          <a:endParaRPr lang="ja-JP" altLang="en-US" sz="700" dirty="0">
            <a:solidFill>
              <a:schemeClr val="tx1">
                <a:lumMod val="65000"/>
                <a:lumOff val="35000"/>
              </a:schemeClr>
            </a:solidFill>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0.00545</cdr:x>
      <cdr:y>0.24129</cdr:y>
    </cdr:from>
    <cdr:to>
      <cdr:x>0.15004</cdr:x>
      <cdr:y>0.75176</cdr:y>
    </cdr:to>
    <cdr:grpSp>
      <cdr:nvGrpSpPr>
        <cdr:cNvPr id="2" name="グループ化 1">
          <a:extLst xmlns:a="http://schemas.openxmlformats.org/drawingml/2006/main">
            <a:ext uri="{FF2B5EF4-FFF2-40B4-BE49-F238E27FC236}">
              <a16:creationId xmlns:a16="http://schemas.microsoft.com/office/drawing/2014/main" id="{304CC95F-0728-4683-B4C0-6511933ECA86}"/>
            </a:ext>
          </a:extLst>
        </cdr:cNvPr>
        <cdr:cNvGrpSpPr/>
      </cdr:nvGrpSpPr>
      <cdr:grpSpPr>
        <a:xfrm xmlns:a="http://schemas.openxmlformats.org/drawingml/2006/main">
          <a:off x="24783" y="700965"/>
          <a:ext cx="657495" cy="1482953"/>
          <a:chOff x="-9165561" y="-151260"/>
          <a:chExt cx="657507" cy="394124"/>
        </a:xfrm>
      </cdr:grpSpPr>
      <cdr:sp macro="" textlink="">
        <cdr:nvSpPr>
          <cdr:cNvPr id="3" name="テキスト ボックス 2">
            <a:extLst xmlns:a="http://schemas.openxmlformats.org/drawingml/2006/main">
              <a:ext uri="{FF2B5EF4-FFF2-40B4-BE49-F238E27FC236}">
                <a16:creationId xmlns:a16="http://schemas.microsoft.com/office/drawing/2014/main" id="{956DE77A-6A39-4181-8157-2C2A5E91A831}"/>
              </a:ext>
            </a:extLst>
          </cdr:cNvPr>
          <cdr:cNvSpPr txBox="1"/>
        </cdr:nvSpPr>
        <cdr:spPr>
          <a:xfrm xmlns:a="http://schemas.openxmlformats.org/drawingml/2006/main">
            <a:off x="-9165561" y="-151260"/>
            <a:ext cx="587160" cy="58734"/>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(N=15722)</a:t>
            </a:r>
            <a:endParaRPr lang="ja-JP" altLang="en-US" sz="700" dirty="0">
              <a:solidFill>
                <a:schemeClr val="tx1">
                  <a:lumMod val="65000"/>
                  <a:lumOff val="35000"/>
                </a:schemeClr>
              </a:solidFill>
            </a:endParaRPr>
          </a:p>
        </cdr:txBody>
      </cdr:sp>
      <cdr:sp macro="" textlink="">
        <cdr:nvSpPr>
          <cdr:cNvPr id="4" name="テキスト ボックス 1">
            <a:extLst xmlns:a="http://schemas.openxmlformats.org/drawingml/2006/main">
              <a:ext uri="{FF2B5EF4-FFF2-40B4-BE49-F238E27FC236}">
                <a16:creationId xmlns:a16="http://schemas.microsoft.com/office/drawing/2014/main" id="{27826ADF-0180-43FD-AD2A-FE33C1BE37D8}"/>
              </a:ext>
            </a:extLst>
          </cdr:cNvPr>
          <cdr:cNvSpPr txBox="1"/>
        </cdr:nvSpPr>
        <cdr:spPr>
          <a:xfrm xmlns:a="http://schemas.openxmlformats.org/drawingml/2006/main">
            <a:off x="-9115268" y="-46006"/>
            <a:ext cx="587160" cy="58734"/>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(N=8890)</a:t>
            </a:r>
            <a:endParaRPr lang="ja-JP" altLang="en-US" sz="700" dirty="0">
              <a:solidFill>
                <a:schemeClr val="tx1">
                  <a:lumMod val="65000"/>
                  <a:lumOff val="35000"/>
                </a:schemeClr>
              </a:solidFill>
            </a:endParaRPr>
          </a:p>
        </cdr:txBody>
      </cdr:sp>
      <cdr:sp macro="" textlink="">
        <cdr:nvSpPr>
          <cdr:cNvPr id="5" name="テキスト ボックス 1">
            <a:extLst xmlns:a="http://schemas.openxmlformats.org/drawingml/2006/main">
              <a:ext uri="{FF2B5EF4-FFF2-40B4-BE49-F238E27FC236}">
                <a16:creationId xmlns:a16="http://schemas.microsoft.com/office/drawing/2014/main" id="{420FC107-15DB-4351-B418-D3E1841FC51D}"/>
              </a:ext>
            </a:extLst>
          </cdr:cNvPr>
          <cdr:cNvSpPr txBox="1"/>
        </cdr:nvSpPr>
        <cdr:spPr>
          <a:xfrm xmlns:a="http://schemas.openxmlformats.org/drawingml/2006/main">
            <a:off x="-9102227" y="67844"/>
            <a:ext cx="587161" cy="58734"/>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(N=1592)</a:t>
            </a:r>
            <a:endParaRPr lang="ja-JP" altLang="en-US" sz="700" dirty="0">
              <a:solidFill>
                <a:schemeClr val="tx1">
                  <a:lumMod val="65000"/>
                  <a:lumOff val="35000"/>
                </a:schemeClr>
              </a:solidFill>
            </a:endParaRPr>
          </a:p>
        </cdr:txBody>
      </cdr:sp>
      <cdr:sp macro="" textlink="">
        <cdr:nvSpPr>
          <cdr:cNvPr id="6" name="テキスト ボックス 1">
            <a:extLst xmlns:a="http://schemas.openxmlformats.org/drawingml/2006/main">
              <a:ext uri="{FF2B5EF4-FFF2-40B4-BE49-F238E27FC236}">
                <a16:creationId xmlns:a16="http://schemas.microsoft.com/office/drawing/2014/main" id="{C69DF82C-70AF-4963-BA07-5E7A555C3580}"/>
              </a:ext>
            </a:extLst>
          </cdr:cNvPr>
          <cdr:cNvSpPr txBox="1"/>
        </cdr:nvSpPr>
        <cdr:spPr>
          <a:xfrm xmlns:a="http://schemas.openxmlformats.org/drawingml/2006/main">
            <a:off x="-9095214" y="184130"/>
            <a:ext cx="587160" cy="58734"/>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(N=4917)</a:t>
            </a:r>
            <a:endParaRPr lang="ja-JP" altLang="en-US" sz="700" dirty="0">
              <a:solidFill>
                <a:schemeClr val="tx1">
                  <a:lumMod val="65000"/>
                  <a:lumOff val="35000"/>
                </a:schemeClr>
              </a:solidFill>
            </a:endParaRPr>
          </a:p>
        </cdr:txBody>
      </cdr:sp>
    </cdr:grpSp>
  </cdr:relSizeAnchor>
</c:userShapes>
</file>

<file path=ppt/drawings/drawing23.xml><?xml version="1.0" encoding="utf-8"?>
<c:userShapes xmlns:c="http://schemas.openxmlformats.org/drawingml/2006/chart">
  <cdr:relSizeAnchor xmlns:cdr="http://schemas.openxmlformats.org/drawingml/2006/chartDrawing">
    <cdr:from>
      <cdr:x>0.00454</cdr:x>
      <cdr:y>0.26981</cdr:y>
    </cdr:from>
    <cdr:to>
      <cdr:x>0.1585</cdr:x>
      <cdr:y>0.78764</cdr:y>
    </cdr:to>
    <cdr:grpSp>
      <cdr:nvGrpSpPr>
        <cdr:cNvPr id="2" name="グループ化 1">
          <a:extLst xmlns:a="http://schemas.openxmlformats.org/drawingml/2006/main">
            <a:ext uri="{FF2B5EF4-FFF2-40B4-BE49-F238E27FC236}">
              <a16:creationId xmlns:a16="http://schemas.microsoft.com/office/drawing/2014/main" id="{304CC95F-0728-4683-B4C0-6511933ECA86}"/>
            </a:ext>
          </a:extLst>
        </cdr:cNvPr>
        <cdr:cNvGrpSpPr/>
      </cdr:nvGrpSpPr>
      <cdr:grpSpPr>
        <a:xfrm xmlns:a="http://schemas.openxmlformats.org/drawingml/2006/main">
          <a:off x="20043" y="689045"/>
          <a:ext cx="679700" cy="1322443"/>
          <a:chOff x="-9194776" y="-145402"/>
          <a:chExt cx="679710" cy="378340"/>
        </a:xfrm>
      </cdr:grpSpPr>
      <cdr:sp macro="" textlink="">
        <cdr:nvSpPr>
          <cdr:cNvPr id="3" name="テキスト ボックス 2">
            <a:extLst xmlns:a="http://schemas.openxmlformats.org/drawingml/2006/main">
              <a:ext uri="{FF2B5EF4-FFF2-40B4-BE49-F238E27FC236}">
                <a16:creationId xmlns:a16="http://schemas.microsoft.com/office/drawing/2014/main" id="{956DE77A-6A39-4181-8157-2C2A5E91A831}"/>
              </a:ext>
            </a:extLst>
          </cdr:cNvPr>
          <cdr:cNvSpPr txBox="1"/>
        </cdr:nvSpPr>
        <cdr:spPr>
          <a:xfrm xmlns:a="http://schemas.openxmlformats.org/drawingml/2006/main">
            <a:off x="-9194776" y="-145402"/>
            <a:ext cx="587160" cy="58734"/>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(N=15722)</a:t>
            </a:r>
            <a:endParaRPr lang="ja-JP" altLang="en-US" sz="700" dirty="0">
              <a:solidFill>
                <a:schemeClr val="tx1">
                  <a:lumMod val="65000"/>
                  <a:lumOff val="35000"/>
                </a:schemeClr>
              </a:solidFill>
            </a:endParaRPr>
          </a:p>
        </cdr:txBody>
      </cdr:sp>
      <cdr:sp macro="" textlink="">
        <cdr:nvSpPr>
          <cdr:cNvPr id="4" name="テキスト ボックス 1">
            <a:extLst xmlns:a="http://schemas.openxmlformats.org/drawingml/2006/main">
              <a:ext uri="{FF2B5EF4-FFF2-40B4-BE49-F238E27FC236}">
                <a16:creationId xmlns:a16="http://schemas.microsoft.com/office/drawing/2014/main" id="{27826ADF-0180-43FD-AD2A-FE33C1BE37D8}"/>
              </a:ext>
            </a:extLst>
          </cdr:cNvPr>
          <cdr:cNvSpPr txBox="1"/>
        </cdr:nvSpPr>
        <cdr:spPr>
          <a:xfrm xmlns:a="http://schemas.openxmlformats.org/drawingml/2006/main">
            <a:off x="-9138516" y="-42535"/>
            <a:ext cx="587160" cy="58734"/>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(N=8890)</a:t>
            </a:r>
            <a:endParaRPr lang="ja-JP" altLang="en-US" sz="700" dirty="0">
              <a:solidFill>
                <a:schemeClr val="tx1">
                  <a:lumMod val="65000"/>
                  <a:lumOff val="35000"/>
                </a:schemeClr>
              </a:solidFill>
            </a:endParaRPr>
          </a:p>
        </cdr:txBody>
      </cdr:sp>
      <cdr:sp macro="" textlink="">
        <cdr:nvSpPr>
          <cdr:cNvPr id="5" name="テキスト ボックス 1">
            <a:extLst xmlns:a="http://schemas.openxmlformats.org/drawingml/2006/main">
              <a:ext uri="{FF2B5EF4-FFF2-40B4-BE49-F238E27FC236}">
                <a16:creationId xmlns:a16="http://schemas.microsoft.com/office/drawing/2014/main" id="{420FC107-15DB-4351-B418-D3E1841FC51D}"/>
              </a:ext>
            </a:extLst>
          </cdr:cNvPr>
          <cdr:cNvSpPr txBox="1"/>
        </cdr:nvSpPr>
        <cdr:spPr>
          <a:xfrm xmlns:a="http://schemas.openxmlformats.org/drawingml/2006/main">
            <a:off x="-9102227" y="67844"/>
            <a:ext cx="587161" cy="58734"/>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(N=1592)</a:t>
            </a:r>
            <a:endParaRPr lang="ja-JP" altLang="en-US" sz="700" dirty="0">
              <a:solidFill>
                <a:schemeClr val="tx1">
                  <a:lumMod val="65000"/>
                  <a:lumOff val="35000"/>
                </a:schemeClr>
              </a:solidFill>
            </a:endParaRPr>
          </a:p>
        </cdr:txBody>
      </cdr:sp>
      <cdr:sp macro="" textlink="">
        <cdr:nvSpPr>
          <cdr:cNvPr id="6" name="テキスト ボックス 1">
            <a:extLst xmlns:a="http://schemas.openxmlformats.org/drawingml/2006/main">
              <a:ext uri="{FF2B5EF4-FFF2-40B4-BE49-F238E27FC236}">
                <a16:creationId xmlns:a16="http://schemas.microsoft.com/office/drawing/2014/main" id="{C69DF82C-70AF-4963-BA07-5E7A555C3580}"/>
              </a:ext>
            </a:extLst>
          </cdr:cNvPr>
          <cdr:cNvSpPr txBox="1"/>
        </cdr:nvSpPr>
        <cdr:spPr>
          <a:xfrm xmlns:a="http://schemas.openxmlformats.org/drawingml/2006/main">
            <a:off x="-9108948" y="174204"/>
            <a:ext cx="587160" cy="58734"/>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(N=4917)</a:t>
            </a:r>
            <a:endParaRPr lang="ja-JP" altLang="en-US" sz="700" dirty="0">
              <a:solidFill>
                <a:schemeClr val="tx1">
                  <a:lumMod val="65000"/>
                  <a:lumOff val="35000"/>
                </a:schemeClr>
              </a:solidFill>
            </a:endParaRPr>
          </a:p>
        </cdr:txBody>
      </cdr:sp>
    </cdr:grpSp>
  </cdr:relSizeAnchor>
</c:userShapes>
</file>

<file path=ppt/drawings/drawing24.xml><?xml version="1.0" encoding="utf-8"?>
<c:userShapes xmlns:c="http://schemas.openxmlformats.org/drawingml/2006/chart">
  <cdr:relSizeAnchor xmlns:cdr="http://schemas.openxmlformats.org/drawingml/2006/chartDrawing">
    <cdr:from>
      <cdr:x>0.04367</cdr:x>
      <cdr:y>0.2051</cdr:y>
    </cdr:from>
    <cdr:to>
      <cdr:x>0.17699</cdr:x>
      <cdr:y>0.2696</cdr:y>
    </cdr:to>
    <cdr:sp macro="" textlink="">
      <cdr:nvSpPr>
        <cdr:cNvPr id="2"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192356" y="472000"/>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(N=20437)</a:t>
          </a:r>
          <a:endParaRPr lang="ja-JP" altLang="en-US" sz="700" dirty="0">
            <a:solidFill>
              <a:schemeClr val="tx1">
                <a:lumMod val="65000"/>
                <a:lumOff val="35000"/>
              </a:schemeClr>
            </a:solidFill>
          </a:endParaRPr>
        </a:p>
      </cdr:txBody>
    </cdr:sp>
  </cdr:relSizeAnchor>
  <cdr:relSizeAnchor xmlns:cdr="http://schemas.openxmlformats.org/drawingml/2006/chartDrawing">
    <cdr:from>
      <cdr:x>0.05259</cdr:x>
      <cdr:y>0.37391</cdr:y>
    </cdr:from>
    <cdr:to>
      <cdr:x>0.18591</cdr:x>
      <cdr:y>0.43841</cdr:y>
    </cdr:to>
    <cdr:sp macro="" textlink="">
      <cdr:nvSpPr>
        <cdr:cNvPr id="3"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231630" y="860498"/>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(N=11973)</a:t>
          </a:r>
          <a:endParaRPr lang="ja-JP" altLang="en-US" sz="700" dirty="0">
            <a:solidFill>
              <a:schemeClr val="tx1">
                <a:lumMod val="65000"/>
                <a:lumOff val="35000"/>
              </a:schemeClr>
            </a:solidFill>
          </a:endParaRPr>
        </a:p>
      </cdr:txBody>
    </cdr:sp>
  </cdr:relSizeAnchor>
  <cdr:relSizeAnchor xmlns:cdr="http://schemas.openxmlformats.org/drawingml/2006/chartDrawing">
    <cdr:from>
      <cdr:x>0.05259</cdr:x>
      <cdr:y>0.53355</cdr:y>
    </cdr:from>
    <cdr:to>
      <cdr:x>0.18591</cdr:x>
      <cdr:y>0.59805</cdr:y>
    </cdr:to>
    <cdr:sp macro="" textlink="">
      <cdr:nvSpPr>
        <cdr:cNvPr id="4"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231630" y="1227882"/>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(N=2235)</a:t>
          </a:r>
          <a:endParaRPr lang="ja-JP" altLang="en-US" sz="700" dirty="0">
            <a:solidFill>
              <a:schemeClr val="tx1">
                <a:lumMod val="65000"/>
                <a:lumOff val="35000"/>
              </a:schemeClr>
            </a:solidFill>
          </a:endParaRPr>
        </a:p>
      </cdr:txBody>
    </cdr:sp>
  </cdr:relSizeAnchor>
  <cdr:relSizeAnchor xmlns:cdr="http://schemas.openxmlformats.org/drawingml/2006/chartDrawing">
    <cdr:from>
      <cdr:x>0.05057</cdr:x>
      <cdr:y>0.687</cdr:y>
    </cdr:from>
    <cdr:to>
      <cdr:x>0.18388</cdr:x>
      <cdr:y>0.75149</cdr:y>
    </cdr:to>
    <cdr:sp macro="" textlink="">
      <cdr:nvSpPr>
        <cdr:cNvPr id="5"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222713" y="1581015"/>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(N=6042)</a:t>
          </a:r>
          <a:endParaRPr lang="ja-JP" altLang="en-US" sz="700" dirty="0">
            <a:solidFill>
              <a:schemeClr val="tx1">
                <a:lumMod val="65000"/>
                <a:lumOff val="35000"/>
              </a:schemeClr>
            </a:solidFill>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0.0001</cdr:x>
      <cdr:y>0.20053</cdr:y>
    </cdr:from>
    <cdr:to>
      <cdr:x>0.13729</cdr:x>
      <cdr:y>0.25349</cdr:y>
    </cdr:to>
    <cdr:sp macro="" textlink="">
      <cdr:nvSpPr>
        <cdr:cNvPr id="2"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428" y="562009"/>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(N=20437)</a:t>
          </a:r>
          <a:endParaRPr lang="ja-JP" altLang="en-US" sz="700" dirty="0">
            <a:solidFill>
              <a:schemeClr val="tx1">
                <a:lumMod val="65000"/>
                <a:lumOff val="35000"/>
              </a:schemeClr>
            </a:solidFill>
          </a:endParaRPr>
        </a:p>
      </cdr:txBody>
    </cdr:sp>
  </cdr:relSizeAnchor>
  <cdr:relSizeAnchor xmlns:cdr="http://schemas.openxmlformats.org/drawingml/2006/chartDrawing">
    <cdr:from>
      <cdr:x>0.01109</cdr:x>
      <cdr:y>0.34985</cdr:y>
    </cdr:from>
    <cdr:to>
      <cdr:x>0.14828</cdr:x>
      <cdr:y>0.40282</cdr:y>
    </cdr:to>
    <cdr:sp macro="" textlink="">
      <cdr:nvSpPr>
        <cdr:cNvPr id="3"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47469" y="980517"/>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(N=11973)</a:t>
          </a:r>
          <a:endParaRPr lang="ja-JP" altLang="en-US" sz="700" dirty="0">
            <a:solidFill>
              <a:schemeClr val="tx1">
                <a:lumMod val="65000"/>
                <a:lumOff val="35000"/>
              </a:schemeClr>
            </a:solidFill>
          </a:endParaRPr>
        </a:p>
      </cdr:txBody>
    </cdr:sp>
  </cdr:relSizeAnchor>
  <cdr:relSizeAnchor xmlns:cdr="http://schemas.openxmlformats.org/drawingml/2006/chartDrawing">
    <cdr:from>
      <cdr:x>0.01109</cdr:x>
      <cdr:y>0.50711</cdr:y>
    </cdr:from>
    <cdr:to>
      <cdr:x>0.14828</cdr:x>
      <cdr:y>0.56007</cdr:y>
    </cdr:to>
    <cdr:sp macro="" textlink="">
      <cdr:nvSpPr>
        <cdr:cNvPr id="4"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47469" y="1421241"/>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(N=2235)</a:t>
          </a:r>
          <a:endParaRPr lang="ja-JP" altLang="en-US" sz="700" dirty="0">
            <a:solidFill>
              <a:schemeClr val="tx1">
                <a:lumMod val="65000"/>
                <a:lumOff val="35000"/>
              </a:schemeClr>
            </a:solidFill>
          </a:endParaRPr>
        </a:p>
      </cdr:txBody>
    </cdr:sp>
  </cdr:relSizeAnchor>
  <cdr:relSizeAnchor xmlns:cdr="http://schemas.openxmlformats.org/drawingml/2006/chartDrawing">
    <cdr:from>
      <cdr:x>0.01109</cdr:x>
      <cdr:y>0.66458</cdr:y>
    </cdr:from>
    <cdr:to>
      <cdr:x>0.14828</cdr:x>
      <cdr:y>0.71754</cdr:y>
    </cdr:to>
    <cdr:sp macro="" textlink="">
      <cdr:nvSpPr>
        <cdr:cNvPr id="5"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47469" y="1862574"/>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(N=6042)</a:t>
          </a:r>
          <a:endParaRPr lang="ja-JP" altLang="en-US" sz="700" dirty="0">
            <a:solidFill>
              <a:schemeClr val="tx1">
                <a:lumMod val="65000"/>
                <a:lumOff val="35000"/>
              </a:schemeClr>
            </a:solidFill>
          </a:endParaRPr>
        </a:p>
      </cdr:txBody>
    </cdr:sp>
  </cdr:relSizeAnchor>
</c:userShapes>
</file>

<file path=ppt/drawings/drawing26.xml><?xml version="1.0" encoding="utf-8"?>
<c:userShapes xmlns:c="http://schemas.openxmlformats.org/drawingml/2006/chart">
  <cdr:relSizeAnchor xmlns:cdr="http://schemas.openxmlformats.org/drawingml/2006/chartDrawing">
    <cdr:from>
      <cdr:x>0.00403</cdr:x>
      <cdr:y>0.26213</cdr:y>
    </cdr:from>
    <cdr:to>
      <cdr:x>0.15958</cdr:x>
      <cdr:y>0.58793</cdr:y>
    </cdr:to>
    <cdr:grpSp>
      <cdr:nvGrpSpPr>
        <cdr:cNvPr id="2" name="グループ化 1">
          <a:extLst xmlns:a="http://schemas.openxmlformats.org/drawingml/2006/main">
            <a:ext uri="{FF2B5EF4-FFF2-40B4-BE49-F238E27FC236}">
              <a16:creationId xmlns:a16="http://schemas.microsoft.com/office/drawing/2014/main" id="{94B196EB-3749-4581-BF0F-BB7712E59028}"/>
            </a:ext>
          </a:extLst>
        </cdr:cNvPr>
        <cdr:cNvGrpSpPr/>
      </cdr:nvGrpSpPr>
      <cdr:grpSpPr>
        <a:xfrm xmlns:a="http://schemas.openxmlformats.org/drawingml/2006/main">
          <a:off x="17142" y="525322"/>
          <a:ext cx="661657" cy="652919"/>
          <a:chOff x="-23079611" y="-2230279"/>
          <a:chExt cx="661643" cy="281420"/>
        </a:xfrm>
      </cdr:grpSpPr>
      <cdr:sp macro="" textlink="">
        <cdr:nvSpPr>
          <cdr:cNvPr id="3" name="テキスト ボックス 2">
            <a:extLst xmlns:a="http://schemas.openxmlformats.org/drawingml/2006/main">
              <a:ext uri="{FF2B5EF4-FFF2-40B4-BE49-F238E27FC236}">
                <a16:creationId xmlns:a16="http://schemas.microsoft.com/office/drawing/2014/main" id="{FE4D8179-CD72-47F9-8385-05C1DBB4331E}"/>
              </a:ext>
            </a:extLst>
          </cdr:cNvPr>
          <cdr:cNvSpPr txBox="1"/>
        </cdr:nvSpPr>
        <cdr:spPr>
          <a:xfrm xmlns:a="http://schemas.openxmlformats.org/drawingml/2006/main">
            <a:off x="-23079611" y="-2230279"/>
            <a:ext cx="587160" cy="3732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700" dirty="0">
                <a:solidFill>
                  <a:schemeClr val="tx1">
                    <a:lumMod val="65000"/>
                    <a:lumOff val="35000"/>
                  </a:schemeClr>
                </a:solidFill>
              </a:rPr>
              <a:t>(N=15722)</a:t>
            </a:r>
            <a:endParaRPr lang="ja-JP" altLang="en-US" sz="700" dirty="0">
              <a:solidFill>
                <a:schemeClr val="tx1">
                  <a:lumMod val="65000"/>
                  <a:lumOff val="35000"/>
                </a:schemeClr>
              </a:solidFill>
            </a:endParaRPr>
          </a:p>
        </cdr:txBody>
      </cdr:sp>
      <cdr:sp macro="" textlink="">
        <cdr:nvSpPr>
          <cdr:cNvPr id="4" name="テキスト ボックス 1">
            <a:extLst xmlns:a="http://schemas.openxmlformats.org/drawingml/2006/main">
              <a:ext uri="{FF2B5EF4-FFF2-40B4-BE49-F238E27FC236}">
                <a16:creationId xmlns:a16="http://schemas.microsoft.com/office/drawing/2014/main" id="{87607761-5FE6-4646-9137-764AF20E299C}"/>
              </a:ext>
            </a:extLst>
          </cdr:cNvPr>
          <cdr:cNvSpPr txBox="1"/>
        </cdr:nvSpPr>
        <cdr:spPr>
          <a:xfrm xmlns:a="http://schemas.openxmlformats.org/drawingml/2006/main">
            <a:off x="-23026082" y="-2153221"/>
            <a:ext cx="587160" cy="3732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700" dirty="0">
                <a:solidFill>
                  <a:schemeClr val="tx1">
                    <a:lumMod val="65000"/>
                    <a:lumOff val="35000"/>
                  </a:schemeClr>
                </a:solidFill>
              </a:rPr>
              <a:t>(N=8890)</a:t>
            </a:r>
            <a:endParaRPr lang="ja-JP" altLang="en-US" sz="700" dirty="0">
              <a:solidFill>
                <a:schemeClr val="tx1">
                  <a:lumMod val="65000"/>
                  <a:lumOff val="35000"/>
                </a:schemeClr>
              </a:solidFill>
            </a:endParaRPr>
          </a:p>
        </cdr:txBody>
      </cdr:sp>
      <cdr:sp macro="" textlink="">
        <cdr:nvSpPr>
          <cdr:cNvPr id="5" name="テキスト ボックス 1">
            <a:extLst xmlns:a="http://schemas.openxmlformats.org/drawingml/2006/main">
              <a:ext uri="{FF2B5EF4-FFF2-40B4-BE49-F238E27FC236}">
                <a16:creationId xmlns:a16="http://schemas.microsoft.com/office/drawing/2014/main" id="{E20BD88A-5595-4177-AB26-15743C00CB69}"/>
              </a:ext>
            </a:extLst>
          </cdr:cNvPr>
          <cdr:cNvSpPr txBox="1"/>
        </cdr:nvSpPr>
        <cdr:spPr>
          <a:xfrm xmlns:a="http://schemas.openxmlformats.org/drawingml/2006/main">
            <a:off x="-23036806" y="-2066147"/>
            <a:ext cx="587161" cy="3732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700" dirty="0">
                <a:solidFill>
                  <a:schemeClr val="tx1">
                    <a:lumMod val="65000"/>
                    <a:lumOff val="35000"/>
                  </a:schemeClr>
                </a:solidFill>
              </a:rPr>
              <a:t>(N=1592)</a:t>
            </a:r>
            <a:endParaRPr lang="ja-JP" altLang="en-US" sz="700" dirty="0">
              <a:solidFill>
                <a:schemeClr val="tx1">
                  <a:lumMod val="65000"/>
                  <a:lumOff val="35000"/>
                </a:schemeClr>
              </a:solidFill>
            </a:endParaRPr>
          </a:p>
        </cdr:txBody>
      </cdr:sp>
      <cdr:sp macro="" textlink="">
        <cdr:nvSpPr>
          <cdr:cNvPr id="6" name="テキスト ボックス 1">
            <a:extLst xmlns:a="http://schemas.openxmlformats.org/drawingml/2006/main">
              <a:ext uri="{FF2B5EF4-FFF2-40B4-BE49-F238E27FC236}">
                <a16:creationId xmlns:a16="http://schemas.microsoft.com/office/drawing/2014/main" id="{11925887-B17E-4ED7-96C6-8D77DE7236B2}"/>
              </a:ext>
            </a:extLst>
          </cdr:cNvPr>
          <cdr:cNvSpPr txBox="1"/>
        </cdr:nvSpPr>
        <cdr:spPr>
          <a:xfrm xmlns:a="http://schemas.openxmlformats.org/drawingml/2006/main">
            <a:off x="-23005128" y="-1986188"/>
            <a:ext cx="587160" cy="3732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700" dirty="0">
                <a:solidFill>
                  <a:schemeClr val="tx1">
                    <a:lumMod val="65000"/>
                    <a:lumOff val="35000"/>
                  </a:schemeClr>
                </a:solidFill>
              </a:rPr>
              <a:t>(N=4917)</a:t>
            </a:r>
            <a:endParaRPr lang="ja-JP" altLang="en-US" sz="700" dirty="0">
              <a:solidFill>
                <a:schemeClr val="tx1">
                  <a:lumMod val="65000"/>
                  <a:lumOff val="35000"/>
                </a:schemeClr>
              </a:solidFill>
            </a:endParaRPr>
          </a:p>
        </cdr:txBody>
      </cdr:sp>
    </cdr:grpSp>
  </cdr:relSizeAnchor>
</c:userShapes>
</file>

<file path=ppt/drawings/drawing27.xml><?xml version="1.0" encoding="utf-8"?>
<c:userShapes xmlns:c="http://schemas.openxmlformats.org/drawingml/2006/chart">
  <cdr:relSizeAnchor xmlns:cdr="http://schemas.openxmlformats.org/drawingml/2006/chartDrawing">
    <cdr:from>
      <cdr:x>0.13272</cdr:x>
      <cdr:y>0.17406</cdr:y>
    </cdr:from>
    <cdr:to>
      <cdr:x>0.21821</cdr:x>
      <cdr:y>0.27429</cdr:y>
    </cdr:to>
    <cdr:sp macro="" textlink="">
      <cdr:nvSpPr>
        <cdr:cNvPr id="2" name="角丸四角形 57">
          <a:extLst xmlns:a="http://schemas.openxmlformats.org/drawingml/2006/main">
            <a:ext uri="{FF2B5EF4-FFF2-40B4-BE49-F238E27FC236}">
              <a16:creationId xmlns:a16="http://schemas.microsoft.com/office/drawing/2014/main" id="{5CC534D9-EA6C-485A-8FE9-BF1078465ED2}"/>
            </a:ext>
          </a:extLst>
        </cdr:cNvPr>
        <cdr:cNvSpPr/>
      </cdr:nvSpPr>
      <cdr:spPr>
        <a:xfrm xmlns:a="http://schemas.openxmlformats.org/drawingml/2006/main">
          <a:off x="564074" y="303175"/>
          <a:ext cx="363316" cy="174574"/>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0.12222</cdr:x>
      <cdr:y>0.51852</cdr:y>
    </cdr:from>
    <cdr:to>
      <cdr:x>0.29106</cdr:x>
      <cdr:y>0.62793</cdr:y>
    </cdr:to>
    <cdr:sp macro="" textlink="">
      <cdr:nvSpPr>
        <cdr:cNvPr id="3" name="角丸四角形 58">
          <a:extLst xmlns:a="http://schemas.openxmlformats.org/drawingml/2006/main">
            <a:ext uri="{FF2B5EF4-FFF2-40B4-BE49-F238E27FC236}">
              <a16:creationId xmlns:a16="http://schemas.microsoft.com/office/drawing/2014/main" id="{4031FF9A-5F85-4AD0-BB50-EB3B501971C6}"/>
            </a:ext>
          </a:extLst>
        </cdr:cNvPr>
        <cdr:cNvSpPr/>
      </cdr:nvSpPr>
      <cdr:spPr>
        <a:xfrm xmlns:a="http://schemas.openxmlformats.org/drawingml/2006/main">
          <a:off x="519443" y="903133"/>
          <a:ext cx="717549" cy="190560"/>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0.09325</cdr:x>
      <cdr:y>0.689</cdr:y>
    </cdr:from>
    <cdr:to>
      <cdr:x>0.29966</cdr:x>
      <cdr:y>0.7584</cdr:y>
    </cdr:to>
    <cdr:sp macro="" textlink="">
      <cdr:nvSpPr>
        <cdr:cNvPr id="4" name="角丸四角形 59">
          <a:extLst xmlns:a="http://schemas.openxmlformats.org/drawingml/2006/main">
            <a:ext uri="{FF2B5EF4-FFF2-40B4-BE49-F238E27FC236}">
              <a16:creationId xmlns:a16="http://schemas.microsoft.com/office/drawing/2014/main" id="{BE913CEB-5A3E-472E-AE2C-9A17C40E2964}"/>
            </a:ext>
          </a:extLst>
        </cdr:cNvPr>
        <cdr:cNvSpPr/>
      </cdr:nvSpPr>
      <cdr:spPr>
        <a:xfrm xmlns:a="http://schemas.openxmlformats.org/drawingml/2006/main">
          <a:off x="396323" y="1200065"/>
          <a:ext cx="877237" cy="120881"/>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userShapes>
</file>

<file path=ppt/drawings/drawing28.xml><?xml version="1.0" encoding="utf-8"?>
<c:userShapes xmlns:c="http://schemas.openxmlformats.org/drawingml/2006/chart">
  <cdr:relSizeAnchor xmlns:cdr="http://schemas.openxmlformats.org/drawingml/2006/chartDrawing">
    <cdr:from>
      <cdr:x>0.13062</cdr:x>
      <cdr:y>0.20051</cdr:y>
    </cdr:from>
    <cdr:to>
      <cdr:x>0.84808</cdr:x>
      <cdr:y>0.28569</cdr:y>
    </cdr:to>
    <cdr:sp macro="" textlink="">
      <cdr:nvSpPr>
        <cdr:cNvPr id="2" name="角丸四角形 54">
          <a:extLst xmlns:a="http://schemas.openxmlformats.org/drawingml/2006/main">
            <a:ext uri="{FF2B5EF4-FFF2-40B4-BE49-F238E27FC236}">
              <a16:creationId xmlns:a16="http://schemas.microsoft.com/office/drawing/2014/main" id="{09F3E579-7166-50A8-9DAD-F20E3EF6D9C3}"/>
            </a:ext>
          </a:extLst>
        </cdr:cNvPr>
        <cdr:cNvSpPr/>
      </cdr:nvSpPr>
      <cdr:spPr>
        <a:xfrm xmlns:a="http://schemas.openxmlformats.org/drawingml/2006/main">
          <a:off x="597709" y="348155"/>
          <a:ext cx="3283105" cy="147902"/>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0.1278</cdr:x>
      <cdr:y>0.55971</cdr:y>
    </cdr:from>
    <cdr:to>
      <cdr:x>0.72576</cdr:x>
      <cdr:y>0.6609</cdr:y>
    </cdr:to>
    <cdr:sp macro="" textlink="">
      <cdr:nvSpPr>
        <cdr:cNvPr id="3" name="角丸四角形 55">
          <a:extLst xmlns:a="http://schemas.openxmlformats.org/drawingml/2006/main">
            <a:ext uri="{FF2B5EF4-FFF2-40B4-BE49-F238E27FC236}">
              <a16:creationId xmlns:a16="http://schemas.microsoft.com/office/drawing/2014/main" id="{B0FA89CC-C3CB-094B-B836-9F875CC8B378}"/>
            </a:ext>
          </a:extLst>
        </cdr:cNvPr>
        <cdr:cNvSpPr/>
      </cdr:nvSpPr>
      <cdr:spPr>
        <a:xfrm xmlns:a="http://schemas.openxmlformats.org/drawingml/2006/main">
          <a:off x="584795" y="971852"/>
          <a:ext cx="2736291" cy="175698"/>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0.20648</cdr:x>
      <cdr:y>0.73891</cdr:y>
    </cdr:from>
    <cdr:to>
      <cdr:x>0.58414</cdr:x>
      <cdr:y>0.85257</cdr:y>
    </cdr:to>
    <cdr:sp macro="" textlink="">
      <cdr:nvSpPr>
        <cdr:cNvPr id="4" name="角丸四角形 56">
          <a:extLst xmlns:a="http://schemas.openxmlformats.org/drawingml/2006/main">
            <a:ext uri="{FF2B5EF4-FFF2-40B4-BE49-F238E27FC236}">
              <a16:creationId xmlns:a16="http://schemas.microsoft.com/office/drawing/2014/main" id="{86465AA6-0ED4-AC88-E8DF-55C999FD89E1}"/>
            </a:ext>
          </a:extLst>
        </cdr:cNvPr>
        <cdr:cNvSpPr/>
      </cdr:nvSpPr>
      <cdr:spPr>
        <a:xfrm xmlns:a="http://schemas.openxmlformats.org/drawingml/2006/main">
          <a:off x="944835" y="1283003"/>
          <a:ext cx="1728196" cy="197363"/>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0.00617</cdr:x>
      <cdr:y>0.01533</cdr:y>
    </cdr:from>
    <cdr:to>
      <cdr:x>0.10433</cdr:x>
      <cdr:y>0.14827</cdr:y>
    </cdr:to>
    <cdr:sp macro="" textlink="">
      <cdr:nvSpPr>
        <cdr:cNvPr id="5" name="テキスト ボックス 1">
          <a:extLst xmlns:a="http://schemas.openxmlformats.org/drawingml/2006/main">
            <a:ext uri="{FF2B5EF4-FFF2-40B4-BE49-F238E27FC236}">
              <a16:creationId xmlns:a16="http://schemas.microsoft.com/office/drawing/2014/main" id="{28A45B51-8AA5-47F4-81E9-B0DDE2BD8FBE}"/>
            </a:ext>
          </a:extLst>
        </cdr:cNvPr>
        <cdr:cNvSpPr txBox="1"/>
      </cdr:nvSpPr>
      <cdr:spPr>
        <a:xfrm xmlns:a="http://schemas.openxmlformats.org/drawingml/2006/main">
          <a:off x="28252" y="26610"/>
          <a:ext cx="449181" cy="230830"/>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non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900" dirty="0">
              <a:solidFill>
                <a:prstClr val="black"/>
              </a:solidFill>
              <a:latin typeface="HG丸ｺﾞｼｯｸM-PRO" panose="020F0600000000000000" pitchFamily="50" charset="-128"/>
              <a:ea typeface="HG丸ｺﾞｼｯｸM-PRO" panose="020F0600000000000000" pitchFamily="50" charset="-128"/>
            </a:rPr>
            <a:t>H28</a:t>
          </a:r>
          <a:endParaRPr kumimoji="1" lang="ja-JP" altLang="en-US" sz="900" dirty="0"/>
        </a:p>
      </cdr:txBody>
    </cdr:sp>
  </cdr:relSizeAnchor>
  <cdr:relSizeAnchor xmlns:cdr="http://schemas.openxmlformats.org/drawingml/2006/chartDrawing">
    <cdr:from>
      <cdr:x>0.00662</cdr:x>
      <cdr:y>0.25839</cdr:y>
    </cdr:from>
    <cdr:to>
      <cdr:x>0.13493</cdr:x>
      <cdr:y>0.34388</cdr:y>
    </cdr:to>
    <cdr:sp macro="" textlink="">
      <cdr:nvSpPr>
        <cdr:cNvPr id="6"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30284" y="448662"/>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(N=20437)</a:t>
          </a:r>
          <a:endParaRPr lang="ja-JP" altLang="en-US" sz="700" dirty="0">
            <a:solidFill>
              <a:schemeClr val="tx1">
                <a:lumMod val="65000"/>
                <a:lumOff val="35000"/>
              </a:schemeClr>
            </a:solidFill>
          </a:endParaRPr>
        </a:p>
      </cdr:txBody>
    </cdr:sp>
  </cdr:relSizeAnchor>
  <cdr:relSizeAnchor xmlns:cdr="http://schemas.openxmlformats.org/drawingml/2006/chartDrawing">
    <cdr:from>
      <cdr:x>0.01098</cdr:x>
      <cdr:y>0.37774</cdr:y>
    </cdr:from>
    <cdr:to>
      <cdr:x>0.13929</cdr:x>
      <cdr:y>0.46323</cdr:y>
    </cdr:to>
    <cdr:sp macro="" textlink="">
      <cdr:nvSpPr>
        <cdr:cNvPr id="7"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50263" y="655889"/>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(N=11973)</a:t>
          </a:r>
          <a:endParaRPr lang="ja-JP" altLang="en-US" sz="700" dirty="0">
            <a:solidFill>
              <a:schemeClr val="tx1">
                <a:lumMod val="65000"/>
                <a:lumOff val="35000"/>
              </a:schemeClr>
            </a:solidFill>
          </a:endParaRPr>
        </a:p>
      </cdr:txBody>
    </cdr:sp>
  </cdr:relSizeAnchor>
  <cdr:relSizeAnchor xmlns:cdr="http://schemas.openxmlformats.org/drawingml/2006/chartDrawing">
    <cdr:from>
      <cdr:x>0.01506</cdr:x>
      <cdr:y>0.49155</cdr:y>
    </cdr:from>
    <cdr:to>
      <cdr:x>0.14337</cdr:x>
      <cdr:y>0.57704</cdr:y>
    </cdr:to>
    <cdr:sp macro="" textlink="">
      <cdr:nvSpPr>
        <cdr:cNvPr id="8"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68931" y="853509"/>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(N=2235)</a:t>
          </a:r>
          <a:endParaRPr lang="ja-JP" altLang="en-US" sz="700" dirty="0">
            <a:solidFill>
              <a:schemeClr val="tx1">
                <a:lumMod val="65000"/>
                <a:lumOff val="35000"/>
              </a:schemeClr>
            </a:solidFill>
          </a:endParaRPr>
        </a:p>
      </cdr:txBody>
    </cdr:sp>
  </cdr:relSizeAnchor>
  <cdr:relSizeAnchor xmlns:cdr="http://schemas.openxmlformats.org/drawingml/2006/chartDrawing">
    <cdr:from>
      <cdr:x>0.00889</cdr:x>
      <cdr:y>0.61492</cdr:y>
    </cdr:from>
    <cdr:to>
      <cdr:x>0.1372</cdr:x>
      <cdr:y>0.70041</cdr:y>
    </cdr:to>
    <cdr:sp macro="" textlink="">
      <cdr:nvSpPr>
        <cdr:cNvPr id="9"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40683" y="1067722"/>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(N=6042)</a:t>
          </a:r>
          <a:endParaRPr lang="ja-JP" altLang="en-US" sz="700" dirty="0">
            <a:solidFill>
              <a:schemeClr val="tx1">
                <a:lumMod val="65000"/>
                <a:lumOff val="35000"/>
              </a:schemeClr>
            </a:solidFill>
          </a:endParaRPr>
        </a:p>
      </cdr:txBody>
    </cdr:sp>
  </cdr:relSizeAnchor>
</c:userShapes>
</file>

<file path=ppt/drawings/drawing29.xml><?xml version="1.0" encoding="utf-8"?>
<c:userShapes xmlns:c="http://schemas.openxmlformats.org/drawingml/2006/chart">
  <cdr:relSizeAnchor xmlns:cdr="http://schemas.openxmlformats.org/drawingml/2006/chartDrawing">
    <cdr:from>
      <cdr:x>0.01118</cdr:x>
      <cdr:y>0.67698</cdr:y>
    </cdr:from>
    <cdr:to>
      <cdr:x>0.20627</cdr:x>
      <cdr:y>0.7448</cdr:y>
    </cdr:to>
    <cdr:sp macro="" textlink="">
      <cdr:nvSpPr>
        <cdr:cNvPr id="2" name="角丸四角形 59">
          <a:extLst xmlns:a="http://schemas.openxmlformats.org/drawingml/2006/main">
            <a:ext uri="{FF2B5EF4-FFF2-40B4-BE49-F238E27FC236}">
              <a16:creationId xmlns:a16="http://schemas.microsoft.com/office/drawing/2014/main" id="{00A73A4D-A045-8496-AC5F-BE866C87CAFE}"/>
            </a:ext>
          </a:extLst>
        </cdr:cNvPr>
        <cdr:cNvSpPr/>
      </cdr:nvSpPr>
      <cdr:spPr>
        <a:xfrm xmlns:a="http://schemas.openxmlformats.org/drawingml/2006/main">
          <a:off x="50707" y="1206676"/>
          <a:ext cx="884545" cy="120885"/>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0.15991</cdr:x>
      <cdr:y>0.51293</cdr:y>
    </cdr:from>
    <cdr:to>
      <cdr:x>0.27549</cdr:x>
      <cdr:y>0.59813</cdr:y>
    </cdr:to>
    <cdr:sp macro="" textlink="">
      <cdr:nvSpPr>
        <cdr:cNvPr id="3" name="角丸四角形 59">
          <a:extLst xmlns:a="http://schemas.openxmlformats.org/drawingml/2006/main">
            <a:ext uri="{FF2B5EF4-FFF2-40B4-BE49-F238E27FC236}">
              <a16:creationId xmlns:a16="http://schemas.microsoft.com/office/drawing/2014/main" id="{644DDCC3-0529-DB01-C917-CB1F4B67B84C}"/>
            </a:ext>
          </a:extLst>
        </cdr:cNvPr>
        <cdr:cNvSpPr/>
      </cdr:nvSpPr>
      <cdr:spPr>
        <a:xfrm xmlns:a="http://schemas.openxmlformats.org/drawingml/2006/main">
          <a:off x="725033" y="914267"/>
          <a:ext cx="524060" cy="151868"/>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0.16257</cdr:x>
      <cdr:y>0.1767</cdr:y>
    </cdr:from>
    <cdr:to>
      <cdr:x>0.22139</cdr:x>
      <cdr:y>0.27075</cdr:y>
    </cdr:to>
    <cdr:sp macro="" textlink="">
      <cdr:nvSpPr>
        <cdr:cNvPr id="4" name="角丸四角形 59">
          <a:extLst xmlns:a="http://schemas.openxmlformats.org/drawingml/2006/main">
            <a:ext uri="{FF2B5EF4-FFF2-40B4-BE49-F238E27FC236}">
              <a16:creationId xmlns:a16="http://schemas.microsoft.com/office/drawing/2014/main" id="{ED329E78-61AE-CB50-BD74-12E66599314D}"/>
            </a:ext>
          </a:extLst>
        </cdr:cNvPr>
        <cdr:cNvSpPr/>
      </cdr:nvSpPr>
      <cdr:spPr>
        <a:xfrm xmlns:a="http://schemas.openxmlformats.org/drawingml/2006/main">
          <a:off x="737098" y="314954"/>
          <a:ext cx="266692" cy="167642"/>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0.04057</cdr:x>
      <cdr:y>0.21283</cdr:y>
    </cdr:from>
    <cdr:to>
      <cdr:x>0.17007</cdr:x>
      <cdr:y>0.2961</cdr:y>
    </cdr:to>
    <cdr:sp macro="" textlink="">
      <cdr:nvSpPr>
        <cdr:cNvPr id="5"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183951" y="379356"/>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(N=20437)</a:t>
          </a:r>
          <a:endParaRPr lang="ja-JP" altLang="en-US" sz="700" dirty="0">
            <a:solidFill>
              <a:schemeClr val="tx1">
                <a:lumMod val="65000"/>
                <a:lumOff val="35000"/>
              </a:schemeClr>
            </a:solidFill>
          </a:endParaRPr>
        </a:p>
      </cdr:txBody>
    </cdr:sp>
  </cdr:relSizeAnchor>
  <cdr:relSizeAnchor xmlns:cdr="http://schemas.openxmlformats.org/drawingml/2006/chartDrawing">
    <cdr:from>
      <cdr:x>0.04669</cdr:x>
      <cdr:y>0.3188</cdr:y>
    </cdr:from>
    <cdr:to>
      <cdr:x>0.17619</cdr:x>
      <cdr:y>0.40208</cdr:y>
    </cdr:to>
    <cdr:sp macro="" textlink="">
      <cdr:nvSpPr>
        <cdr:cNvPr id="6"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211716" y="568249"/>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(N=11973)</a:t>
          </a:r>
          <a:endParaRPr lang="ja-JP" altLang="en-US" sz="700" dirty="0">
            <a:solidFill>
              <a:schemeClr val="tx1">
                <a:lumMod val="65000"/>
                <a:lumOff val="35000"/>
              </a:schemeClr>
            </a:solidFill>
          </a:endParaRPr>
        </a:p>
      </cdr:txBody>
    </cdr:sp>
  </cdr:relSizeAnchor>
  <cdr:relSizeAnchor xmlns:cdr="http://schemas.openxmlformats.org/drawingml/2006/chartDrawing">
    <cdr:from>
      <cdr:x>0.04669</cdr:x>
      <cdr:y>0.43344</cdr:y>
    </cdr:from>
    <cdr:to>
      <cdr:x>0.17619</cdr:x>
      <cdr:y>0.51672</cdr:y>
    </cdr:to>
    <cdr:sp macro="" textlink="">
      <cdr:nvSpPr>
        <cdr:cNvPr id="7"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211716" y="772590"/>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(N=2235)</a:t>
          </a:r>
          <a:endParaRPr lang="ja-JP" altLang="en-US" sz="700" dirty="0">
            <a:solidFill>
              <a:schemeClr val="tx1">
                <a:lumMod val="65000"/>
                <a:lumOff val="35000"/>
              </a:schemeClr>
            </a:solidFill>
          </a:endParaRPr>
        </a:p>
      </cdr:txBody>
    </cdr:sp>
  </cdr:relSizeAnchor>
  <cdr:relSizeAnchor xmlns:cdr="http://schemas.openxmlformats.org/drawingml/2006/chartDrawing">
    <cdr:from>
      <cdr:x>0.04669</cdr:x>
      <cdr:y>0.5496</cdr:y>
    </cdr:from>
    <cdr:to>
      <cdr:x>0.17619</cdr:x>
      <cdr:y>0.63288</cdr:y>
    </cdr:to>
    <cdr:sp macro="" textlink="">
      <cdr:nvSpPr>
        <cdr:cNvPr id="8"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211716" y="979637"/>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(N=6042)</a:t>
          </a:r>
          <a:endParaRPr lang="ja-JP" altLang="en-US" sz="700" dirty="0">
            <a:solidFill>
              <a:schemeClr val="tx1">
                <a:lumMod val="65000"/>
                <a:lumOff val="35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0.39415</cdr:x>
      <cdr:y>0.29055</cdr:y>
    </cdr:from>
    <cdr:to>
      <cdr:x>0.60585</cdr:x>
      <cdr:y>0.70945</cdr:y>
    </cdr:to>
    <cdr:sp macro="" textlink="">
      <cdr:nvSpPr>
        <cdr:cNvPr id="2" name="テキスト ボックス 1">
          <a:extLst xmlns:a="http://schemas.openxmlformats.org/drawingml/2006/main">
            <a:ext uri="{FF2B5EF4-FFF2-40B4-BE49-F238E27FC236}">
              <a16:creationId xmlns:a16="http://schemas.microsoft.com/office/drawing/2014/main" id="{055621F3-3F2F-4E32-A30A-607A912EC406}"/>
            </a:ext>
          </a:extLst>
        </cdr:cNvPr>
        <cdr:cNvSpPr txBox="1"/>
      </cdr:nvSpPr>
      <cdr:spPr>
        <a:xfrm xmlns:a="http://schemas.openxmlformats.org/drawingml/2006/main">
          <a:off x="1702547" y="634217"/>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0.0139</cdr:x>
      <cdr:y>0.23138</cdr:y>
    </cdr:from>
    <cdr:to>
      <cdr:x>0.14983</cdr:x>
      <cdr:y>0.29938</cdr:y>
    </cdr:to>
    <cdr:sp macro="" textlink="">
      <cdr:nvSpPr>
        <cdr:cNvPr id="3" name="テキスト ボックス 2">
          <a:extLst xmlns:a="http://schemas.openxmlformats.org/drawingml/2006/main">
            <a:ext uri="{FF2B5EF4-FFF2-40B4-BE49-F238E27FC236}">
              <a16:creationId xmlns:a16="http://schemas.microsoft.com/office/drawing/2014/main" id="{91207BFB-9D02-45D2-879E-35468136DA9F}"/>
            </a:ext>
          </a:extLst>
        </cdr:cNvPr>
        <cdr:cNvSpPr txBox="1"/>
      </cdr:nvSpPr>
      <cdr:spPr>
        <a:xfrm xmlns:a="http://schemas.openxmlformats.org/drawingml/2006/main">
          <a:off x="60029" y="505070"/>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US" altLang="ja-JP" sz="700" dirty="0">
              <a:solidFill>
                <a:schemeClr val="tx1">
                  <a:lumMod val="65000"/>
                  <a:lumOff val="35000"/>
                </a:schemeClr>
              </a:solidFill>
            </a:rPr>
            <a:t>(N=39519)</a:t>
          </a:r>
          <a:endParaRPr lang="ja-JP" altLang="en-US" sz="700" dirty="0">
            <a:solidFill>
              <a:schemeClr val="tx1">
                <a:lumMod val="65000"/>
                <a:lumOff val="35000"/>
              </a:schemeClr>
            </a:solidFill>
          </a:endParaRPr>
        </a:p>
      </cdr:txBody>
    </cdr:sp>
  </cdr:relSizeAnchor>
  <cdr:relSizeAnchor xmlns:cdr="http://schemas.openxmlformats.org/drawingml/2006/chartDrawing">
    <cdr:from>
      <cdr:x>0.03591</cdr:x>
      <cdr:y>0.35145</cdr:y>
    </cdr:from>
    <cdr:to>
      <cdr:x>0.17184</cdr:x>
      <cdr:y>0.39708</cdr:y>
    </cdr:to>
    <cdr:sp macro="" textlink="">
      <cdr:nvSpPr>
        <cdr:cNvPr id="4" name="テキスト ボックス 1">
          <a:extLst xmlns:a="http://schemas.openxmlformats.org/drawingml/2006/main">
            <a:ext uri="{FF2B5EF4-FFF2-40B4-BE49-F238E27FC236}">
              <a16:creationId xmlns:a16="http://schemas.microsoft.com/office/drawing/2014/main" id="{A4414A4A-1CF6-4C8B-B256-0081F7ED06BA}"/>
            </a:ext>
          </a:extLst>
        </cdr:cNvPr>
        <cdr:cNvSpPr txBox="1"/>
      </cdr:nvSpPr>
      <cdr:spPr>
        <a:xfrm xmlns:a="http://schemas.openxmlformats.org/drawingml/2006/main">
          <a:off x="155104" y="767161"/>
          <a:ext cx="587152" cy="9958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(N=7923)</a:t>
          </a:r>
          <a:endParaRPr lang="ja-JP" altLang="en-US" sz="700" dirty="0">
            <a:solidFill>
              <a:schemeClr val="tx1">
                <a:lumMod val="65000"/>
                <a:lumOff val="35000"/>
              </a:schemeClr>
            </a:solidFill>
          </a:endParaRPr>
        </a:p>
      </cdr:txBody>
    </cdr:sp>
  </cdr:relSizeAnchor>
  <cdr:relSizeAnchor xmlns:cdr="http://schemas.openxmlformats.org/drawingml/2006/chartDrawing">
    <cdr:from>
      <cdr:x>0.02916</cdr:x>
      <cdr:y>0.49475</cdr:y>
    </cdr:from>
    <cdr:to>
      <cdr:x>0.16509</cdr:x>
      <cdr:y>0.56275</cdr:y>
    </cdr:to>
    <cdr:sp macro="" textlink="">
      <cdr:nvSpPr>
        <cdr:cNvPr id="5" name="テキスト ボックス 1">
          <a:extLst xmlns:a="http://schemas.openxmlformats.org/drawingml/2006/main">
            <a:ext uri="{FF2B5EF4-FFF2-40B4-BE49-F238E27FC236}">
              <a16:creationId xmlns:a16="http://schemas.microsoft.com/office/drawing/2014/main" id="{A4414A4A-1CF6-4C8B-B256-0081F7ED06BA}"/>
            </a:ext>
          </a:extLst>
        </cdr:cNvPr>
        <cdr:cNvSpPr txBox="1"/>
      </cdr:nvSpPr>
      <cdr:spPr>
        <a:xfrm xmlns:a="http://schemas.openxmlformats.org/drawingml/2006/main">
          <a:off x="125967" y="1079957"/>
          <a:ext cx="587149"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(N=842)</a:t>
          </a:r>
          <a:endParaRPr lang="ja-JP" altLang="en-US" sz="700" dirty="0">
            <a:solidFill>
              <a:schemeClr val="tx1">
                <a:lumMod val="65000"/>
                <a:lumOff val="35000"/>
              </a:schemeClr>
            </a:solidFill>
          </a:endParaRPr>
        </a:p>
      </cdr:txBody>
    </cdr:sp>
  </cdr:relSizeAnchor>
  <cdr:relSizeAnchor xmlns:cdr="http://schemas.openxmlformats.org/drawingml/2006/chartDrawing">
    <cdr:from>
      <cdr:x>0.03159</cdr:x>
      <cdr:y>0.62239</cdr:y>
    </cdr:from>
    <cdr:to>
      <cdr:x>0.16752</cdr:x>
      <cdr:y>0.69039</cdr:y>
    </cdr:to>
    <cdr:sp macro="" textlink="">
      <cdr:nvSpPr>
        <cdr:cNvPr id="6" name="テキスト ボックス 1">
          <a:extLst xmlns:a="http://schemas.openxmlformats.org/drawingml/2006/main">
            <a:ext uri="{FF2B5EF4-FFF2-40B4-BE49-F238E27FC236}">
              <a16:creationId xmlns:a16="http://schemas.microsoft.com/office/drawing/2014/main" id="{A4414A4A-1CF6-4C8B-B256-0081F7ED06BA}"/>
            </a:ext>
          </a:extLst>
        </cdr:cNvPr>
        <cdr:cNvSpPr txBox="1"/>
      </cdr:nvSpPr>
      <cdr:spPr>
        <a:xfrm xmlns:a="http://schemas.openxmlformats.org/drawingml/2006/main">
          <a:off x="136466" y="1358566"/>
          <a:ext cx="587149" cy="148433"/>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(N=365)</a:t>
          </a:r>
          <a:endParaRPr lang="ja-JP" altLang="en-US" sz="700" dirty="0">
            <a:solidFill>
              <a:schemeClr val="tx1">
                <a:lumMod val="65000"/>
                <a:lumOff val="35000"/>
              </a:schemeClr>
            </a:solidFill>
          </a:endParaRPr>
        </a:p>
      </cdr:txBody>
    </cdr:sp>
  </cdr:relSizeAnchor>
</c:userShapes>
</file>

<file path=ppt/drawings/drawing30.xml><?xml version="1.0" encoding="utf-8"?>
<c:userShapes xmlns:c="http://schemas.openxmlformats.org/drawingml/2006/chart">
  <cdr:relSizeAnchor xmlns:cdr="http://schemas.openxmlformats.org/drawingml/2006/chartDrawing">
    <cdr:from>
      <cdr:x>0.00178</cdr:x>
      <cdr:y>0.18781</cdr:y>
    </cdr:from>
    <cdr:to>
      <cdr:x>0.12965</cdr:x>
      <cdr:y>0.25789</cdr:y>
    </cdr:to>
    <cdr:sp macro="" textlink="">
      <cdr:nvSpPr>
        <cdr:cNvPr id="2"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8184" y="397778"/>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(N=20437)</a:t>
          </a:r>
          <a:endParaRPr lang="ja-JP" altLang="en-US" sz="700" dirty="0">
            <a:solidFill>
              <a:schemeClr val="tx1">
                <a:lumMod val="65000"/>
                <a:lumOff val="35000"/>
              </a:schemeClr>
            </a:solidFill>
          </a:endParaRPr>
        </a:p>
      </cdr:txBody>
    </cdr:sp>
  </cdr:relSizeAnchor>
  <cdr:relSizeAnchor xmlns:cdr="http://schemas.openxmlformats.org/drawingml/2006/chartDrawing">
    <cdr:from>
      <cdr:x>0.01386</cdr:x>
      <cdr:y>0.29344</cdr:y>
    </cdr:from>
    <cdr:to>
      <cdr:x>0.14173</cdr:x>
      <cdr:y>0.36352</cdr:y>
    </cdr:to>
    <cdr:sp macro="" textlink="">
      <cdr:nvSpPr>
        <cdr:cNvPr id="3"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63656" y="621493"/>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(N=11973)</a:t>
          </a:r>
          <a:endParaRPr lang="ja-JP" altLang="en-US" sz="700" dirty="0">
            <a:solidFill>
              <a:schemeClr val="tx1">
                <a:lumMod val="65000"/>
                <a:lumOff val="35000"/>
              </a:schemeClr>
            </a:solidFill>
          </a:endParaRPr>
        </a:p>
      </cdr:txBody>
    </cdr:sp>
  </cdr:relSizeAnchor>
  <cdr:relSizeAnchor xmlns:cdr="http://schemas.openxmlformats.org/drawingml/2006/chartDrawing">
    <cdr:from>
      <cdr:x>0.01474</cdr:x>
      <cdr:y>0.39424</cdr:y>
    </cdr:from>
    <cdr:to>
      <cdr:x>0.1426</cdr:x>
      <cdr:y>0.46432</cdr:y>
    </cdr:to>
    <cdr:sp macro="" textlink="">
      <cdr:nvSpPr>
        <cdr:cNvPr id="4"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67662" y="834983"/>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(N=2235)</a:t>
          </a:r>
          <a:endParaRPr lang="ja-JP" altLang="en-US" sz="700" dirty="0">
            <a:solidFill>
              <a:schemeClr val="tx1">
                <a:lumMod val="65000"/>
                <a:lumOff val="35000"/>
              </a:schemeClr>
            </a:solidFill>
          </a:endParaRPr>
        </a:p>
      </cdr:txBody>
    </cdr:sp>
  </cdr:relSizeAnchor>
  <cdr:relSizeAnchor xmlns:cdr="http://schemas.openxmlformats.org/drawingml/2006/chartDrawing">
    <cdr:from>
      <cdr:x>0.00837</cdr:x>
      <cdr:y>0.50511</cdr:y>
    </cdr:from>
    <cdr:to>
      <cdr:x>0.13623</cdr:x>
      <cdr:y>0.57519</cdr:y>
    </cdr:to>
    <cdr:sp macro="" textlink="">
      <cdr:nvSpPr>
        <cdr:cNvPr id="5"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38414" y="1069797"/>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(N=6042)</a:t>
          </a:r>
          <a:endParaRPr lang="ja-JP" altLang="en-US" sz="700" dirty="0">
            <a:solidFill>
              <a:schemeClr val="tx1">
                <a:lumMod val="65000"/>
                <a:lumOff val="35000"/>
              </a:schemeClr>
            </a:solidFill>
          </a:endParaRPr>
        </a:p>
      </cdr:txBody>
    </cdr:sp>
  </cdr:relSizeAnchor>
</c:userShapes>
</file>

<file path=ppt/drawings/drawing31.xml><?xml version="1.0" encoding="utf-8"?>
<c:userShapes xmlns:c="http://schemas.openxmlformats.org/drawingml/2006/chart">
  <cdr:relSizeAnchor xmlns:cdr="http://schemas.openxmlformats.org/drawingml/2006/chartDrawing">
    <cdr:from>
      <cdr:x>0.13125</cdr:x>
      <cdr:y>0.18379</cdr:y>
    </cdr:from>
    <cdr:to>
      <cdr:x>0.85907</cdr:x>
      <cdr:y>0.27771</cdr:y>
    </cdr:to>
    <cdr:sp macro="" textlink="">
      <cdr:nvSpPr>
        <cdr:cNvPr id="2" name="角丸四角形 54">
          <a:extLst xmlns:a="http://schemas.openxmlformats.org/drawingml/2006/main">
            <a:ext uri="{FF2B5EF4-FFF2-40B4-BE49-F238E27FC236}">
              <a16:creationId xmlns:a16="http://schemas.microsoft.com/office/drawing/2014/main" id="{A49C042C-64E0-463B-A36E-6E5117E312B4}"/>
            </a:ext>
          </a:extLst>
        </cdr:cNvPr>
        <cdr:cNvSpPr/>
      </cdr:nvSpPr>
      <cdr:spPr>
        <a:xfrm xmlns:a="http://schemas.openxmlformats.org/drawingml/2006/main">
          <a:off x="572707" y="329755"/>
          <a:ext cx="3175874" cy="168517"/>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0.13125</cdr:x>
      <cdr:y>0.57752</cdr:y>
    </cdr:from>
    <cdr:to>
      <cdr:x>0.75482</cdr:x>
      <cdr:y>0.68055</cdr:y>
    </cdr:to>
    <cdr:sp macro="" textlink="">
      <cdr:nvSpPr>
        <cdr:cNvPr id="3" name="角丸四角形 55">
          <a:extLst xmlns:a="http://schemas.openxmlformats.org/drawingml/2006/main">
            <a:ext uri="{FF2B5EF4-FFF2-40B4-BE49-F238E27FC236}">
              <a16:creationId xmlns:a16="http://schemas.microsoft.com/office/drawing/2014/main" id="{D3370547-B691-4EE2-888F-490B253DB646}"/>
            </a:ext>
          </a:extLst>
        </cdr:cNvPr>
        <cdr:cNvSpPr/>
      </cdr:nvSpPr>
      <cdr:spPr>
        <a:xfrm xmlns:a="http://schemas.openxmlformats.org/drawingml/2006/main">
          <a:off x="572707" y="1036207"/>
          <a:ext cx="2721006" cy="184856"/>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0.18219</cdr:x>
      <cdr:y>0.75259</cdr:y>
    </cdr:from>
    <cdr:to>
      <cdr:x>0.5839</cdr:x>
      <cdr:y>0.85104</cdr:y>
    </cdr:to>
    <cdr:sp macro="" textlink="">
      <cdr:nvSpPr>
        <cdr:cNvPr id="4" name="角丸四角形 56">
          <a:extLst xmlns:a="http://schemas.openxmlformats.org/drawingml/2006/main">
            <a:ext uri="{FF2B5EF4-FFF2-40B4-BE49-F238E27FC236}">
              <a16:creationId xmlns:a16="http://schemas.microsoft.com/office/drawing/2014/main" id="{54886A5C-5343-4F38-B9E4-922C3B417012}"/>
            </a:ext>
          </a:extLst>
        </cdr:cNvPr>
        <cdr:cNvSpPr/>
      </cdr:nvSpPr>
      <cdr:spPr>
        <a:xfrm xmlns:a="http://schemas.openxmlformats.org/drawingml/2006/main">
          <a:off x="794985" y="1350314"/>
          <a:ext cx="1752906" cy="176651"/>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userShapes>
</file>

<file path=ppt/drawings/drawing32.xml><?xml version="1.0" encoding="utf-8"?>
<c:userShapes xmlns:c="http://schemas.openxmlformats.org/drawingml/2006/chart">
  <cdr:relSizeAnchor xmlns:cdr="http://schemas.openxmlformats.org/drawingml/2006/chartDrawing">
    <cdr:from>
      <cdr:x>0.0051</cdr:x>
      <cdr:y>0.24163</cdr:y>
    </cdr:from>
    <cdr:to>
      <cdr:x>0.14536</cdr:x>
      <cdr:y>0.66982</cdr:y>
    </cdr:to>
    <cdr:grpSp>
      <cdr:nvGrpSpPr>
        <cdr:cNvPr id="2" name="グループ化 1">
          <a:extLst xmlns:a="http://schemas.openxmlformats.org/drawingml/2006/main">
            <a:ext uri="{FF2B5EF4-FFF2-40B4-BE49-F238E27FC236}">
              <a16:creationId xmlns:a16="http://schemas.microsoft.com/office/drawing/2014/main" id="{33B3D444-1D18-49A4-B034-359B524FD1BC}"/>
            </a:ext>
          </a:extLst>
        </cdr:cNvPr>
        <cdr:cNvGrpSpPr/>
      </cdr:nvGrpSpPr>
      <cdr:grpSpPr>
        <a:xfrm xmlns:a="http://schemas.openxmlformats.org/drawingml/2006/main">
          <a:off x="23733" y="403600"/>
          <a:ext cx="652701" cy="715216"/>
          <a:chOff x="-46190116" y="-3365486"/>
          <a:chExt cx="652720" cy="107493"/>
        </a:xfrm>
      </cdr:grpSpPr>
      <cdr:sp macro="" textlink="">
        <cdr:nvSpPr>
          <cdr:cNvPr id="3" name="テキスト ボックス 2">
            <a:extLst xmlns:a="http://schemas.openxmlformats.org/drawingml/2006/main">
              <a:ext uri="{FF2B5EF4-FFF2-40B4-BE49-F238E27FC236}">
                <a16:creationId xmlns:a16="http://schemas.microsoft.com/office/drawing/2014/main" id="{7AABF1EA-8939-4583-8889-C1E07827A705}"/>
              </a:ext>
            </a:extLst>
          </cdr:cNvPr>
          <cdr:cNvSpPr txBox="1"/>
        </cdr:nvSpPr>
        <cdr:spPr>
          <a:xfrm xmlns:a="http://schemas.openxmlformats.org/drawingml/2006/main">
            <a:off x="-46190116" y="-3365486"/>
            <a:ext cx="587160" cy="1609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(N=16687)</a:t>
            </a:r>
            <a:endParaRPr lang="ja-JP" altLang="en-US" sz="700" dirty="0">
              <a:solidFill>
                <a:schemeClr val="tx1">
                  <a:lumMod val="65000"/>
                  <a:lumOff val="35000"/>
                </a:schemeClr>
              </a:solidFill>
            </a:endParaRPr>
          </a:p>
        </cdr:txBody>
      </cdr:sp>
      <cdr:sp macro="" textlink="">
        <cdr:nvSpPr>
          <cdr:cNvPr id="4" name="テキスト ボックス 1">
            <a:extLst xmlns:a="http://schemas.openxmlformats.org/drawingml/2006/main">
              <a:ext uri="{FF2B5EF4-FFF2-40B4-BE49-F238E27FC236}">
                <a16:creationId xmlns:a16="http://schemas.microsoft.com/office/drawing/2014/main" id="{553F7801-ACDA-44BA-8998-4A585CD9A56F}"/>
              </a:ext>
            </a:extLst>
          </cdr:cNvPr>
          <cdr:cNvSpPr txBox="1"/>
        </cdr:nvSpPr>
        <cdr:spPr>
          <a:xfrm xmlns:a="http://schemas.openxmlformats.org/drawingml/2006/main">
            <a:off x="-46130779" y="-3337382"/>
            <a:ext cx="587160" cy="1609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(N=9408)</a:t>
            </a:r>
            <a:endParaRPr lang="ja-JP" altLang="en-US" sz="700" dirty="0">
              <a:solidFill>
                <a:schemeClr val="tx1">
                  <a:lumMod val="65000"/>
                  <a:lumOff val="35000"/>
                </a:schemeClr>
              </a:solidFill>
            </a:endParaRPr>
          </a:p>
        </cdr:txBody>
      </cdr:sp>
      <cdr:sp macro="" textlink="">
        <cdr:nvSpPr>
          <cdr:cNvPr id="5" name="テキスト ボックス 1">
            <a:extLst xmlns:a="http://schemas.openxmlformats.org/drawingml/2006/main">
              <a:ext uri="{FF2B5EF4-FFF2-40B4-BE49-F238E27FC236}">
                <a16:creationId xmlns:a16="http://schemas.microsoft.com/office/drawing/2014/main" id="{FB610C99-6B04-4CB2-9B51-9937F5E42606}"/>
              </a:ext>
            </a:extLst>
          </cdr:cNvPr>
          <cdr:cNvSpPr txBox="1"/>
        </cdr:nvSpPr>
        <cdr:spPr>
          <a:xfrm xmlns:a="http://schemas.openxmlformats.org/drawingml/2006/main">
            <a:off x="-46135890" y="-3305381"/>
            <a:ext cx="587161" cy="1609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(N=1694)</a:t>
            </a:r>
            <a:endParaRPr lang="ja-JP" altLang="en-US" sz="700" dirty="0">
              <a:solidFill>
                <a:schemeClr val="tx1">
                  <a:lumMod val="65000"/>
                  <a:lumOff val="35000"/>
                </a:schemeClr>
              </a:solidFill>
            </a:endParaRPr>
          </a:p>
        </cdr:txBody>
      </cdr:sp>
      <cdr:sp macro="" textlink="">
        <cdr:nvSpPr>
          <cdr:cNvPr id="6" name="テキスト ボックス 1">
            <a:extLst xmlns:a="http://schemas.openxmlformats.org/drawingml/2006/main">
              <a:ext uri="{FF2B5EF4-FFF2-40B4-BE49-F238E27FC236}">
                <a16:creationId xmlns:a16="http://schemas.microsoft.com/office/drawing/2014/main" id="{10CD5A05-857D-4806-9A4B-1644F01CB941}"/>
              </a:ext>
            </a:extLst>
          </cdr:cNvPr>
          <cdr:cNvSpPr txBox="1"/>
        </cdr:nvSpPr>
        <cdr:spPr>
          <a:xfrm xmlns:a="http://schemas.openxmlformats.org/drawingml/2006/main">
            <a:off x="-46124556" y="-3274083"/>
            <a:ext cx="587160" cy="1609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(N=5246)</a:t>
            </a:r>
            <a:endParaRPr lang="ja-JP" altLang="en-US" sz="700" dirty="0">
              <a:solidFill>
                <a:schemeClr val="tx1">
                  <a:lumMod val="65000"/>
                  <a:lumOff val="35000"/>
                </a:schemeClr>
              </a:solidFill>
            </a:endParaRPr>
          </a:p>
        </cdr:txBody>
      </cdr:sp>
    </cdr:grpSp>
  </cdr:relSizeAnchor>
</c:userShapes>
</file>

<file path=ppt/drawings/drawing33.xml><?xml version="1.0" encoding="utf-8"?>
<c:userShapes xmlns:c="http://schemas.openxmlformats.org/drawingml/2006/chart">
  <cdr:relSizeAnchor xmlns:cdr="http://schemas.openxmlformats.org/drawingml/2006/chartDrawing">
    <cdr:from>
      <cdr:x>0.27484</cdr:x>
      <cdr:y>0.55691</cdr:y>
    </cdr:from>
    <cdr:to>
      <cdr:x>0.91531</cdr:x>
      <cdr:y>0.65886</cdr:y>
    </cdr:to>
    <cdr:sp macro="" textlink="">
      <cdr:nvSpPr>
        <cdr:cNvPr id="2" name="角丸四角形 44">
          <a:extLst xmlns:a="http://schemas.openxmlformats.org/drawingml/2006/main">
            <a:ext uri="{FF2B5EF4-FFF2-40B4-BE49-F238E27FC236}">
              <a16:creationId xmlns:a16="http://schemas.microsoft.com/office/drawing/2014/main" id="{2BC750F5-631B-4391-B147-12D3B6F61839}"/>
            </a:ext>
          </a:extLst>
        </cdr:cNvPr>
        <cdr:cNvSpPr/>
      </cdr:nvSpPr>
      <cdr:spPr>
        <a:xfrm xmlns:a="http://schemas.openxmlformats.org/drawingml/2006/main">
          <a:off x="1253039" y="1067309"/>
          <a:ext cx="2920046" cy="195377"/>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0.10808</cdr:x>
      <cdr:y>0.87186</cdr:y>
    </cdr:from>
    <cdr:to>
      <cdr:x>0.39012</cdr:x>
      <cdr:y>0.94809</cdr:y>
    </cdr:to>
    <cdr:sp macro="" textlink="">
      <cdr:nvSpPr>
        <cdr:cNvPr id="3" name="角丸四角形 45">
          <a:extLst xmlns:a="http://schemas.openxmlformats.org/drawingml/2006/main">
            <a:ext uri="{FF2B5EF4-FFF2-40B4-BE49-F238E27FC236}">
              <a16:creationId xmlns:a16="http://schemas.microsoft.com/office/drawing/2014/main" id="{782085C0-815B-4BA2-BD00-4096465CA546}"/>
            </a:ext>
          </a:extLst>
        </cdr:cNvPr>
        <cdr:cNvSpPr/>
      </cdr:nvSpPr>
      <cdr:spPr>
        <a:xfrm xmlns:a="http://schemas.openxmlformats.org/drawingml/2006/main">
          <a:off x="492768" y="1670893"/>
          <a:ext cx="1285857" cy="146106"/>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0.01472</cdr:x>
      <cdr:y>0.27033</cdr:y>
    </cdr:from>
    <cdr:to>
      <cdr:x>0.15984</cdr:x>
      <cdr:y>0.67308</cdr:y>
    </cdr:to>
    <cdr:grpSp>
      <cdr:nvGrpSpPr>
        <cdr:cNvPr id="4" name="グループ化 3">
          <a:extLst xmlns:a="http://schemas.openxmlformats.org/drawingml/2006/main">
            <a:ext uri="{FF2B5EF4-FFF2-40B4-BE49-F238E27FC236}">
              <a16:creationId xmlns:a16="http://schemas.microsoft.com/office/drawing/2014/main" id="{33B3D444-1D18-49A4-B034-359B524FD1BC}"/>
            </a:ext>
          </a:extLst>
        </cdr:cNvPr>
        <cdr:cNvGrpSpPr/>
      </cdr:nvGrpSpPr>
      <cdr:grpSpPr>
        <a:xfrm xmlns:a="http://schemas.openxmlformats.org/drawingml/2006/main">
          <a:off x="67112" y="518080"/>
          <a:ext cx="661632" cy="771860"/>
          <a:chOff x="-46190116" y="-3365486"/>
          <a:chExt cx="661643" cy="121298"/>
        </a:xfrm>
      </cdr:grpSpPr>
      <cdr:sp macro="" textlink="">
        <cdr:nvSpPr>
          <cdr:cNvPr id="5" name="テキスト ボックス 2">
            <a:extLst xmlns:a="http://schemas.openxmlformats.org/drawingml/2006/main">
              <a:ext uri="{FF2B5EF4-FFF2-40B4-BE49-F238E27FC236}">
                <a16:creationId xmlns:a16="http://schemas.microsoft.com/office/drawing/2014/main" id="{7AABF1EA-8939-4583-8889-C1E07827A705}"/>
              </a:ext>
            </a:extLst>
          </cdr:cNvPr>
          <cdr:cNvSpPr txBox="1"/>
        </cdr:nvSpPr>
        <cdr:spPr>
          <a:xfrm xmlns:a="http://schemas.openxmlformats.org/drawingml/2006/main">
            <a:off x="-46190116" y="-3365486"/>
            <a:ext cx="587160" cy="1609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(N=15722)</a:t>
            </a:r>
            <a:endParaRPr lang="ja-JP" altLang="en-US" sz="700" dirty="0">
              <a:solidFill>
                <a:schemeClr val="tx1">
                  <a:lumMod val="65000"/>
                  <a:lumOff val="35000"/>
                </a:schemeClr>
              </a:solidFill>
            </a:endParaRPr>
          </a:p>
        </cdr:txBody>
      </cdr:sp>
      <cdr:sp macro="" textlink="">
        <cdr:nvSpPr>
          <cdr:cNvPr id="6" name="テキスト ボックス 1">
            <a:extLst xmlns:a="http://schemas.openxmlformats.org/drawingml/2006/main">
              <a:ext uri="{FF2B5EF4-FFF2-40B4-BE49-F238E27FC236}">
                <a16:creationId xmlns:a16="http://schemas.microsoft.com/office/drawing/2014/main" id="{553F7801-ACDA-44BA-8998-4A585CD9A56F}"/>
              </a:ext>
            </a:extLst>
          </cdr:cNvPr>
          <cdr:cNvSpPr txBox="1"/>
        </cdr:nvSpPr>
        <cdr:spPr>
          <a:xfrm xmlns:a="http://schemas.openxmlformats.org/drawingml/2006/main">
            <a:off x="-46136587" y="-3332273"/>
            <a:ext cx="587160" cy="1609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(N=8890)</a:t>
            </a:r>
            <a:endParaRPr lang="ja-JP" altLang="en-US" sz="700" dirty="0">
              <a:solidFill>
                <a:schemeClr val="tx1">
                  <a:lumMod val="65000"/>
                  <a:lumOff val="35000"/>
                </a:schemeClr>
              </a:solidFill>
            </a:endParaRPr>
          </a:p>
        </cdr:txBody>
      </cdr:sp>
      <cdr:sp macro="" textlink="">
        <cdr:nvSpPr>
          <cdr:cNvPr id="7" name="テキスト ボックス 1">
            <a:extLst xmlns:a="http://schemas.openxmlformats.org/drawingml/2006/main">
              <a:ext uri="{FF2B5EF4-FFF2-40B4-BE49-F238E27FC236}">
                <a16:creationId xmlns:a16="http://schemas.microsoft.com/office/drawing/2014/main" id="{FB610C99-6B04-4CB2-9B51-9937F5E42606}"/>
              </a:ext>
            </a:extLst>
          </cdr:cNvPr>
          <cdr:cNvSpPr txBox="1"/>
        </cdr:nvSpPr>
        <cdr:spPr>
          <a:xfrm xmlns:a="http://schemas.openxmlformats.org/drawingml/2006/main">
            <a:off x="-46147311" y="-3294742"/>
            <a:ext cx="587161" cy="1609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(N=1592)</a:t>
            </a:r>
            <a:endParaRPr lang="ja-JP" altLang="en-US" sz="700" dirty="0">
              <a:solidFill>
                <a:schemeClr val="tx1">
                  <a:lumMod val="65000"/>
                  <a:lumOff val="35000"/>
                </a:schemeClr>
              </a:solidFill>
            </a:endParaRPr>
          </a:p>
        </cdr:txBody>
      </cdr:sp>
      <cdr:sp macro="" textlink="">
        <cdr:nvSpPr>
          <cdr:cNvPr id="8" name="テキスト ボックス 1">
            <a:extLst xmlns:a="http://schemas.openxmlformats.org/drawingml/2006/main">
              <a:ext uri="{FF2B5EF4-FFF2-40B4-BE49-F238E27FC236}">
                <a16:creationId xmlns:a16="http://schemas.microsoft.com/office/drawing/2014/main" id="{10CD5A05-857D-4806-9A4B-1644F01CB941}"/>
              </a:ext>
            </a:extLst>
          </cdr:cNvPr>
          <cdr:cNvSpPr txBox="1"/>
        </cdr:nvSpPr>
        <cdr:spPr>
          <a:xfrm xmlns:a="http://schemas.openxmlformats.org/drawingml/2006/main">
            <a:off x="-46115633" y="-3260278"/>
            <a:ext cx="587160" cy="1609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(N=4917)</a:t>
            </a:r>
            <a:endParaRPr lang="ja-JP" altLang="en-US" sz="700" dirty="0">
              <a:solidFill>
                <a:schemeClr val="tx1">
                  <a:lumMod val="65000"/>
                  <a:lumOff val="35000"/>
                </a:schemeClr>
              </a:solidFill>
            </a:endParaRPr>
          </a:p>
        </cdr:txBody>
      </cdr:sp>
    </cdr:grpSp>
  </cdr:relSizeAnchor>
</c:userShapes>
</file>

<file path=ppt/drawings/drawing34.xml><?xml version="1.0" encoding="utf-8"?>
<c:userShapes xmlns:c="http://schemas.openxmlformats.org/drawingml/2006/chart">
  <cdr:relSizeAnchor xmlns:cdr="http://schemas.openxmlformats.org/drawingml/2006/chartDrawing">
    <cdr:from>
      <cdr:x>0.20328</cdr:x>
      <cdr:y>0.16027</cdr:y>
    </cdr:from>
    <cdr:to>
      <cdr:x>0.93085</cdr:x>
      <cdr:y>0.26555</cdr:y>
    </cdr:to>
    <cdr:sp macro="" textlink="">
      <cdr:nvSpPr>
        <cdr:cNvPr id="2" name="角丸四角形 1">
          <a:extLst xmlns:a="http://schemas.openxmlformats.org/drawingml/2006/main">
            <a:ext uri="{FF2B5EF4-FFF2-40B4-BE49-F238E27FC236}">
              <a16:creationId xmlns:a16="http://schemas.microsoft.com/office/drawing/2014/main" id="{035BBBF2-1D5C-07E4-BF53-32C24B1C1329}"/>
            </a:ext>
          </a:extLst>
        </cdr:cNvPr>
        <cdr:cNvSpPr/>
      </cdr:nvSpPr>
      <cdr:spPr>
        <a:xfrm xmlns:a="http://schemas.openxmlformats.org/drawingml/2006/main">
          <a:off x="878577" y="293002"/>
          <a:ext cx="3144585" cy="192454"/>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0.26146</cdr:x>
      <cdr:y>0.54294</cdr:y>
    </cdr:from>
    <cdr:to>
      <cdr:x>0.90844</cdr:x>
      <cdr:y>0.63714</cdr:y>
    </cdr:to>
    <cdr:sp macro="" textlink="">
      <cdr:nvSpPr>
        <cdr:cNvPr id="3" name="角丸四角形 44">
          <a:extLst xmlns:a="http://schemas.openxmlformats.org/drawingml/2006/main">
            <a:ext uri="{FF2B5EF4-FFF2-40B4-BE49-F238E27FC236}">
              <a16:creationId xmlns:a16="http://schemas.microsoft.com/office/drawing/2014/main" id="{7502993C-A1C0-67A3-43CE-8792C0E5F825}"/>
            </a:ext>
          </a:extLst>
        </cdr:cNvPr>
        <cdr:cNvSpPr/>
      </cdr:nvSpPr>
      <cdr:spPr>
        <a:xfrm xmlns:a="http://schemas.openxmlformats.org/drawingml/2006/main">
          <a:off x="1130043" y="992582"/>
          <a:ext cx="2796280" cy="172211"/>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0.10035</cdr:x>
      <cdr:y>0.87713</cdr:y>
    </cdr:from>
    <cdr:to>
      <cdr:x>0.26442</cdr:x>
      <cdr:y>0.96685</cdr:y>
    </cdr:to>
    <cdr:sp macro="" textlink="">
      <cdr:nvSpPr>
        <cdr:cNvPr id="4" name="角丸四角形 44">
          <a:extLst xmlns:a="http://schemas.openxmlformats.org/drawingml/2006/main">
            <a:ext uri="{FF2B5EF4-FFF2-40B4-BE49-F238E27FC236}">
              <a16:creationId xmlns:a16="http://schemas.microsoft.com/office/drawing/2014/main" id="{B5E35CA5-8D8C-2677-B57D-142C4953057D}"/>
            </a:ext>
          </a:extLst>
        </cdr:cNvPr>
        <cdr:cNvSpPr/>
      </cdr:nvSpPr>
      <cdr:spPr>
        <a:xfrm xmlns:a="http://schemas.openxmlformats.org/drawingml/2006/main">
          <a:off x="433718" y="1529389"/>
          <a:ext cx="709118" cy="156446"/>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0.00709</cdr:x>
      <cdr:y>0.21936</cdr:y>
    </cdr:from>
    <cdr:to>
      <cdr:x>0.14294</cdr:x>
      <cdr:y>0.30449</cdr:y>
    </cdr:to>
    <cdr:sp macro="" textlink="">
      <cdr:nvSpPr>
        <cdr:cNvPr id="5"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30643" y="382484"/>
          <a:ext cx="587151" cy="14843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(N=20437)</a:t>
          </a:r>
          <a:endParaRPr lang="ja-JP" altLang="en-US" sz="700" dirty="0">
            <a:solidFill>
              <a:schemeClr val="tx1">
                <a:lumMod val="65000"/>
                <a:lumOff val="35000"/>
              </a:schemeClr>
            </a:solidFill>
          </a:endParaRPr>
        </a:p>
      </cdr:txBody>
    </cdr:sp>
  </cdr:relSizeAnchor>
  <cdr:relSizeAnchor xmlns:cdr="http://schemas.openxmlformats.org/drawingml/2006/chartDrawing">
    <cdr:from>
      <cdr:x>0.01872</cdr:x>
      <cdr:y>0.33979</cdr:y>
    </cdr:from>
    <cdr:to>
      <cdr:x>0.15457</cdr:x>
      <cdr:y>0.42492</cdr:y>
    </cdr:to>
    <cdr:sp macro="" textlink="">
      <cdr:nvSpPr>
        <cdr:cNvPr id="6"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80915" y="592471"/>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(N=11973)</a:t>
          </a:r>
          <a:endParaRPr lang="ja-JP" altLang="en-US" sz="700" dirty="0">
            <a:solidFill>
              <a:schemeClr val="tx1">
                <a:lumMod val="65000"/>
                <a:lumOff val="35000"/>
              </a:schemeClr>
            </a:solidFill>
          </a:endParaRPr>
        </a:p>
      </cdr:txBody>
    </cdr:sp>
  </cdr:relSizeAnchor>
  <cdr:relSizeAnchor xmlns:cdr="http://schemas.openxmlformats.org/drawingml/2006/chartDrawing">
    <cdr:from>
      <cdr:x>0.01402</cdr:x>
      <cdr:y>0.45405</cdr:y>
    </cdr:from>
    <cdr:to>
      <cdr:x>0.14987</cdr:x>
      <cdr:y>0.53917</cdr:y>
    </cdr:to>
    <cdr:sp macro="" textlink="">
      <cdr:nvSpPr>
        <cdr:cNvPr id="7"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60578" y="791691"/>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(N=2235)</a:t>
          </a:r>
          <a:endParaRPr lang="ja-JP" altLang="en-US" sz="700" dirty="0">
            <a:solidFill>
              <a:schemeClr val="tx1">
                <a:lumMod val="65000"/>
                <a:lumOff val="35000"/>
              </a:schemeClr>
            </a:solidFill>
          </a:endParaRPr>
        </a:p>
      </cdr:txBody>
    </cdr:sp>
  </cdr:relSizeAnchor>
  <cdr:relSizeAnchor xmlns:cdr="http://schemas.openxmlformats.org/drawingml/2006/chartDrawing">
    <cdr:from>
      <cdr:x>0.01237</cdr:x>
      <cdr:y>0.58371</cdr:y>
    </cdr:from>
    <cdr:to>
      <cdr:x>0.14822</cdr:x>
      <cdr:y>0.66883</cdr:y>
    </cdr:to>
    <cdr:sp macro="" textlink="">
      <cdr:nvSpPr>
        <cdr:cNvPr id="8"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53479" y="1017770"/>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(N=6042)</a:t>
          </a:r>
          <a:endParaRPr lang="ja-JP" altLang="en-US" sz="700" dirty="0">
            <a:solidFill>
              <a:schemeClr val="tx1">
                <a:lumMod val="65000"/>
                <a:lumOff val="35000"/>
              </a:schemeClr>
            </a:solidFill>
          </a:endParaRPr>
        </a:p>
      </cdr:txBody>
    </cdr:sp>
  </cdr:relSizeAnchor>
</c:userShapes>
</file>

<file path=ppt/drawings/drawing35.xml><?xml version="1.0" encoding="utf-8"?>
<c:userShapes xmlns:c="http://schemas.openxmlformats.org/drawingml/2006/chart">
  <cdr:relSizeAnchor xmlns:cdr="http://schemas.openxmlformats.org/drawingml/2006/chartDrawing">
    <cdr:from>
      <cdr:x>0.04942</cdr:x>
      <cdr:y>0.24214</cdr:y>
    </cdr:from>
    <cdr:to>
      <cdr:x>0.18813</cdr:x>
      <cdr:y>0.32979</cdr:y>
    </cdr:to>
    <cdr:sp macro="" textlink="">
      <cdr:nvSpPr>
        <cdr:cNvPr id="2"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209172" y="410058"/>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(N=20437)</a:t>
          </a:r>
          <a:endParaRPr lang="ja-JP" altLang="en-US" sz="700" dirty="0">
            <a:solidFill>
              <a:schemeClr val="tx1">
                <a:lumMod val="65000"/>
                <a:lumOff val="35000"/>
              </a:schemeClr>
            </a:solidFill>
          </a:endParaRPr>
        </a:p>
      </cdr:txBody>
    </cdr:sp>
  </cdr:relSizeAnchor>
  <cdr:relSizeAnchor xmlns:cdr="http://schemas.openxmlformats.org/drawingml/2006/chartDrawing">
    <cdr:from>
      <cdr:x>0.05699</cdr:x>
      <cdr:y>0.36747</cdr:y>
    </cdr:from>
    <cdr:to>
      <cdr:x>0.1957</cdr:x>
      <cdr:y>0.45512</cdr:y>
    </cdr:to>
    <cdr:sp macro="" textlink="">
      <cdr:nvSpPr>
        <cdr:cNvPr id="3"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241213" y="622291"/>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(N=11973)</a:t>
          </a:r>
          <a:endParaRPr lang="ja-JP" altLang="en-US" sz="700" dirty="0">
            <a:solidFill>
              <a:schemeClr val="tx1">
                <a:lumMod val="65000"/>
                <a:lumOff val="35000"/>
              </a:schemeClr>
            </a:solidFill>
          </a:endParaRPr>
        </a:p>
      </cdr:txBody>
    </cdr:sp>
  </cdr:relSizeAnchor>
  <cdr:relSizeAnchor xmlns:cdr="http://schemas.openxmlformats.org/drawingml/2006/chartDrawing">
    <cdr:from>
      <cdr:x>0.04764</cdr:x>
      <cdr:y>0.4941</cdr:y>
    </cdr:from>
    <cdr:to>
      <cdr:x>0.18636</cdr:x>
      <cdr:y>0.58175</cdr:y>
    </cdr:to>
    <cdr:sp macro="" textlink="">
      <cdr:nvSpPr>
        <cdr:cNvPr id="4"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201673" y="836739"/>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(N=2235)</a:t>
          </a:r>
          <a:endParaRPr lang="ja-JP" altLang="en-US" sz="700" dirty="0">
            <a:solidFill>
              <a:schemeClr val="tx1">
                <a:lumMod val="65000"/>
                <a:lumOff val="35000"/>
              </a:schemeClr>
            </a:solidFill>
          </a:endParaRPr>
        </a:p>
      </cdr:txBody>
    </cdr:sp>
  </cdr:relSizeAnchor>
  <cdr:relSizeAnchor xmlns:cdr="http://schemas.openxmlformats.org/drawingml/2006/chartDrawing">
    <cdr:from>
      <cdr:x>0.05253</cdr:x>
      <cdr:y>0.6225</cdr:y>
    </cdr:from>
    <cdr:to>
      <cdr:x>0.19124</cdr:x>
      <cdr:y>0.71016</cdr:y>
    </cdr:to>
    <cdr:sp macro="" textlink="">
      <cdr:nvSpPr>
        <cdr:cNvPr id="5"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222340" y="1054181"/>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(N=6042)</a:t>
          </a:r>
          <a:endParaRPr lang="ja-JP" altLang="en-US" sz="700" dirty="0">
            <a:solidFill>
              <a:schemeClr val="tx1">
                <a:lumMod val="65000"/>
                <a:lumOff val="35000"/>
              </a:schemeClr>
            </a:solidFill>
          </a:endParaRPr>
        </a:p>
      </cdr:txBody>
    </cdr:sp>
  </cdr:relSizeAnchor>
</c:userShapes>
</file>

<file path=ppt/drawings/drawing36.xml><?xml version="1.0" encoding="utf-8"?>
<c:userShapes xmlns:c="http://schemas.openxmlformats.org/drawingml/2006/chart">
  <cdr:relSizeAnchor xmlns:cdr="http://schemas.openxmlformats.org/drawingml/2006/chartDrawing">
    <cdr:from>
      <cdr:x>0.00734</cdr:x>
      <cdr:y>0.21903</cdr:y>
    </cdr:from>
    <cdr:to>
      <cdr:x>0.14297</cdr:x>
      <cdr:y>0.30025</cdr:y>
    </cdr:to>
    <cdr:sp macro="" textlink="">
      <cdr:nvSpPr>
        <cdr:cNvPr id="2"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31792" y="400284"/>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(N=20570)</a:t>
          </a:r>
          <a:endParaRPr lang="ja-JP" altLang="en-US" sz="700" dirty="0">
            <a:solidFill>
              <a:schemeClr val="tx1">
                <a:lumMod val="65000"/>
                <a:lumOff val="35000"/>
              </a:schemeClr>
            </a:solidFill>
          </a:endParaRPr>
        </a:p>
      </cdr:txBody>
    </cdr:sp>
  </cdr:relSizeAnchor>
  <cdr:relSizeAnchor xmlns:cdr="http://schemas.openxmlformats.org/drawingml/2006/chartDrawing">
    <cdr:from>
      <cdr:x>0.01815</cdr:x>
      <cdr:y>0.35801</cdr:y>
    </cdr:from>
    <cdr:to>
      <cdr:x>0.15378</cdr:x>
      <cdr:y>0.43923</cdr:y>
    </cdr:to>
    <cdr:sp macro="" textlink="">
      <cdr:nvSpPr>
        <cdr:cNvPr id="3"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78575" y="654273"/>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(N=12057)</a:t>
          </a:r>
          <a:endParaRPr lang="ja-JP" altLang="en-US" sz="700" dirty="0">
            <a:solidFill>
              <a:schemeClr val="tx1">
                <a:lumMod val="65000"/>
                <a:lumOff val="35000"/>
              </a:schemeClr>
            </a:solidFill>
          </a:endParaRPr>
        </a:p>
      </cdr:txBody>
    </cdr:sp>
  </cdr:relSizeAnchor>
  <cdr:relSizeAnchor xmlns:cdr="http://schemas.openxmlformats.org/drawingml/2006/chartDrawing">
    <cdr:from>
      <cdr:x>0.01573</cdr:x>
      <cdr:y>0.48867</cdr:y>
    </cdr:from>
    <cdr:to>
      <cdr:x>0.15136</cdr:x>
      <cdr:y>0.56989</cdr:y>
    </cdr:to>
    <cdr:sp macro="" textlink="">
      <cdr:nvSpPr>
        <cdr:cNvPr id="4"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68087" y="893070"/>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(N=2245)</a:t>
          </a:r>
          <a:endParaRPr lang="ja-JP" altLang="en-US" sz="700" dirty="0">
            <a:solidFill>
              <a:schemeClr val="tx1">
                <a:lumMod val="65000"/>
                <a:lumOff val="35000"/>
              </a:schemeClr>
            </a:solidFill>
          </a:endParaRPr>
        </a:p>
      </cdr:txBody>
    </cdr:sp>
  </cdr:relSizeAnchor>
  <cdr:relSizeAnchor xmlns:cdr="http://schemas.openxmlformats.org/drawingml/2006/chartDrawing">
    <cdr:from>
      <cdr:x>0.01052</cdr:x>
      <cdr:y>0.62174</cdr:y>
    </cdr:from>
    <cdr:to>
      <cdr:x>0.14615</cdr:x>
      <cdr:y>0.70296</cdr:y>
    </cdr:to>
    <cdr:sp macro="" textlink="">
      <cdr:nvSpPr>
        <cdr:cNvPr id="5"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45534" y="1136261"/>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(N=6124)</a:t>
          </a:r>
          <a:endParaRPr lang="ja-JP" altLang="en-US" sz="700" dirty="0">
            <a:solidFill>
              <a:schemeClr val="tx1">
                <a:lumMod val="65000"/>
                <a:lumOff val="35000"/>
              </a:schemeClr>
            </a:solidFill>
          </a:endParaRPr>
        </a:p>
      </cdr:txBody>
    </cdr:sp>
  </cdr:relSizeAnchor>
</c:userShapes>
</file>

<file path=ppt/drawings/drawing37.xml><?xml version="1.0" encoding="utf-8"?>
<c:userShapes xmlns:c="http://schemas.openxmlformats.org/drawingml/2006/chart">
  <cdr:relSizeAnchor xmlns:cdr="http://schemas.openxmlformats.org/drawingml/2006/chartDrawing">
    <cdr:from>
      <cdr:x>0.0867</cdr:x>
      <cdr:y>0.2874</cdr:y>
    </cdr:from>
    <cdr:to>
      <cdr:x>0.22656</cdr:x>
      <cdr:y>0.74497</cdr:y>
    </cdr:to>
    <cdr:grpSp>
      <cdr:nvGrpSpPr>
        <cdr:cNvPr id="2" name="グループ化 1">
          <a:extLst xmlns:a="http://schemas.openxmlformats.org/drawingml/2006/main">
            <a:ext uri="{FF2B5EF4-FFF2-40B4-BE49-F238E27FC236}">
              <a16:creationId xmlns:a16="http://schemas.microsoft.com/office/drawing/2014/main" id="{7884A15A-6B08-45FA-B69A-601207EA2DC0}"/>
            </a:ext>
          </a:extLst>
        </cdr:cNvPr>
        <cdr:cNvGrpSpPr/>
      </cdr:nvGrpSpPr>
      <cdr:grpSpPr>
        <a:xfrm xmlns:a="http://schemas.openxmlformats.org/drawingml/2006/main">
          <a:off x="405635" y="480950"/>
          <a:ext cx="654351" cy="765720"/>
          <a:chOff x="-184945368" y="-4088498"/>
          <a:chExt cx="654315" cy="379"/>
        </a:xfrm>
      </cdr:grpSpPr>
      <cdr:sp macro="" textlink="">
        <cdr:nvSpPr>
          <cdr:cNvPr id="3" name="テキスト ボックス 2">
            <a:extLst xmlns:a="http://schemas.openxmlformats.org/drawingml/2006/main">
              <a:ext uri="{FF2B5EF4-FFF2-40B4-BE49-F238E27FC236}">
                <a16:creationId xmlns:a16="http://schemas.microsoft.com/office/drawing/2014/main" id="{3111CA50-31DC-4C8E-AB68-2ADE6D784047}"/>
              </a:ext>
            </a:extLst>
          </cdr:cNvPr>
          <cdr:cNvSpPr txBox="1"/>
        </cdr:nvSpPr>
        <cdr:spPr>
          <a:xfrm xmlns:a="http://schemas.openxmlformats.org/drawingml/2006/main">
            <a:off x="-184945368" y="-4088498"/>
            <a:ext cx="587136" cy="64"/>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(N=15722)</a:t>
            </a:r>
            <a:endParaRPr lang="ja-JP" altLang="en-US" sz="700" dirty="0">
              <a:solidFill>
                <a:schemeClr val="tx1">
                  <a:lumMod val="65000"/>
                  <a:lumOff val="35000"/>
                </a:schemeClr>
              </a:solidFill>
            </a:endParaRPr>
          </a:p>
        </cdr:txBody>
      </cdr:sp>
      <cdr:sp macro="" textlink="">
        <cdr:nvSpPr>
          <cdr:cNvPr id="4" name="テキスト ボックス 1">
            <a:extLst xmlns:a="http://schemas.openxmlformats.org/drawingml/2006/main">
              <a:ext uri="{FF2B5EF4-FFF2-40B4-BE49-F238E27FC236}">
                <a16:creationId xmlns:a16="http://schemas.microsoft.com/office/drawing/2014/main" id="{7B4CF0BE-4DE9-49CF-B2CB-1632D5631BC0}"/>
              </a:ext>
            </a:extLst>
          </cdr:cNvPr>
          <cdr:cNvSpPr txBox="1"/>
        </cdr:nvSpPr>
        <cdr:spPr>
          <a:xfrm xmlns:a="http://schemas.openxmlformats.org/drawingml/2006/main">
            <a:off x="-184878189" y="-4088389"/>
            <a:ext cx="587136" cy="64"/>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(N=8890)</a:t>
            </a:r>
            <a:endParaRPr lang="ja-JP" altLang="en-US" sz="700" dirty="0">
              <a:solidFill>
                <a:schemeClr val="tx1">
                  <a:lumMod val="65000"/>
                  <a:lumOff val="35000"/>
                </a:schemeClr>
              </a:solidFill>
            </a:endParaRPr>
          </a:p>
        </cdr:txBody>
      </cdr:sp>
      <cdr:sp macro="" textlink="">
        <cdr:nvSpPr>
          <cdr:cNvPr id="5" name="テキスト ボックス 1">
            <a:extLst xmlns:a="http://schemas.openxmlformats.org/drawingml/2006/main">
              <a:ext uri="{FF2B5EF4-FFF2-40B4-BE49-F238E27FC236}">
                <a16:creationId xmlns:a16="http://schemas.microsoft.com/office/drawing/2014/main" id="{B3B397D0-FA5F-4BB2-AF06-557683193E66}"/>
              </a:ext>
            </a:extLst>
          </cdr:cNvPr>
          <cdr:cNvSpPr txBox="1"/>
        </cdr:nvSpPr>
        <cdr:spPr>
          <a:xfrm xmlns:a="http://schemas.openxmlformats.org/drawingml/2006/main">
            <a:off x="-184884947" y="-4088286"/>
            <a:ext cx="587137" cy="64"/>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(N=1592)</a:t>
            </a:r>
            <a:endParaRPr lang="ja-JP" altLang="en-US" sz="700" dirty="0">
              <a:solidFill>
                <a:schemeClr val="tx1">
                  <a:lumMod val="65000"/>
                  <a:lumOff val="35000"/>
                </a:schemeClr>
              </a:solidFill>
            </a:endParaRPr>
          </a:p>
        </cdr:txBody>
      </cdr:sp>
      <cdr:sp macro="" textlink="">
        <cdr:nvSpPr>
          <cdr:cNvPr id="6" name="テキスト ボックス 1">
            <a:extLst xmlns:a="http://schemas.openxmlformats.org/drawingml/2006/main">
              <a:ext uri="{FF2B5EF4-FFF2-40B4-BE49-F238E27FC236}">
                <a16:creationId xmlns:a16="http://schemas.microsoft.com/office/drawing/2014/main" id="{331499BF-1566-4C3A-B489-BBE0AFC33E6A}"/>
              </a:ext>
            </a:extLst>
          </cdr:cNvPr>
          <cdr:cNvSpPr txBox="1"/>
        </cdr:nvSpPr>
        <cdr:spPr>
          <a:xfrm xmlns:a="http://schemas.openxmlformats.org/drawingml/2006/main">
            <a:off x="-184884946" y="-4088183"/>
            <a:ext cx="587136" cy="64"/>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(N=4917)</a:t>
            </a:r>
            <a:endParaRPr lang="ja-JP" altLang="en-US" sz="700" dirty="0">
              <a:solidFill>
                <a:schemeClr val="tx1">
                  <a:lumMod val="65000"/>
                  <a:lumOff val="35000"/>
                </a:schemeClr>
              </a:solidFill>
            </a:endParaRPr>
          </a:p>
        </cdr:txBody>
      </cdr:sp>
    </cdr:grpSp>
  </cdr:relSizeAnchor>
  <cdr:relSizeAnchor xmlns:cdr="http://schemas.openxmlformats.org/drawingml/2006/chartDrawing">
    <cdr:from>
      <cdr:x>0.65984</cdr:x>
      <cdr:y>0.74115</cdr:y>
    </cdr:from>
    <cdr:to>
      <cdr:x>0.84453</cdr:x>
      <cdr:y>0.82674</cdr:y>
    </cdr:to>
    <cdr:sp macro="" textlink="">
      <cdr:nvSpPr>
        <cdr:cNvPr id="7" name="角丸四角形 47">
          <a:extLst xmlns:a="http://schemas.openxmlformats.org/drawingml/2006/main">
            <a:ext uri="{FF2B5EF4-FFF2-40B4-BE49-F238E27FC236}">
              <a16:creationId xmlns:a16="http://schemas.microsoft.com/office/drawing/2014/main" id="{9C515591-A2C0-4C74-A024-B8E5C4E2CA72}"/>
            </a:ext>
          </a:extLst>
        </cdr:cNvPr>
        <cdr:cNvSpPr/>
      </cdr:nvSpPr>
      <cdr:spPr>
        <a:xfrm xmlns:a="http://schemas.openxmlformats.org/drawingml/2006/main">
          <a:off x="3087144" y="1240281"/>
          <a:ext cx="864096" cy="143235"/>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0.27507</cdr:x>
      <cdr:y>0.2225</cdr:y>
    </cdr:from>
    <cdr:to>
      <cdr:x>0.62906</cdr:x>
      <cdr:y>0.30613</cdr:y>
    </cdr:to>
    <cdr:sp macro="" textlink="">
      <cdr:nvSpPr>
        <cdr:cNvPr id="8" name="角丸四角形 48">
          <a:extLst xmlns:a="http://schemas.openxmlformats.org/drawingml/2006/main">
            <a:ext uri="{FF2B5EF4-FFF2-40B4-BE49-F238E27FC236}">
              <a16:creationId xmlns:a16="http://schemas.microsoft.com/office/drawing/2014/main" id="{A5C09D05-3C0F-4A60-901D-1EB8B8613661}"/>
            </a:ext>
          </a:extLst>
        </cdr:cNvPr>
        <cdr:cNvSpPr/>
      </cdr:nvSpPr>
      <cdr:spPr>
        <a:xfrm xmlns:a="http://schemas.openxmlformats.org/drawingml/2006/main" flipH="1" flipV="1">
          <a:off x="1286944" y="372348"/>
          <a:ext cx="1656184" cy="139942"/>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0.34409</cdr:x>
      <cdr:y>0.59682</cdr:y>
    </cdr:from>
    <cdr:to>
      <cdr:x>0.61367</cdr:x>
      <cdr:y>0.71202</cdr:y>
    </cdr:to>
    <cdr:sp macro="" textlink="">
      <cdr:nvSpPr>
        <cdr:cNvPr id="9" name="角丸四角形 49">
          <a:extLst xmlns:a="http://schemas.openxmlformats.org/drawingml/2006/main">
            <a:ext uri="{FF2B5EF4-FFF2-40B4-BE49-F238E27FC236}">
              <a16:creationId xmlns:a16="http://schemas.microsoft.com/office/drawing/2014/main" id="{477E67C5-B829-4660-9A05-74B60F5856A0}"/>
            </a:ext>
          </a:extLst>
        </cdr:cNvPr>
        <cdr:cNvSpPr/>
      </cdr:nvSpPr>
      <cdr:spPr>
        <a:xfrm xmlns:a="http://schemas.openxmlformats.org/drawingml/2006/main">
          <a:off x="1609861" y="998749"/>
          <a:ext cx="1261260" cy="192773"/>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endParaRPr lang="ja-JP" altLang="en-US" sz="1286"/>
        </a:p>
      </cdr:txBody>
    </cdr:sp>
  </cdr:relSizeAnchor>
</c:userShapes>
</file>

<file path=ppt/drawings/drawing38.xml><?xml version="1.0" encoding="utf-8"?>
<c:userShapes xmlns:c="http://schemas.openxmlformats.org/drawingml/2006/chart">
  <cdr:relSizeAnchor xmlns:cdr="http://schemas.openxmlformats.org/drawingml/2006/chartDrawing">
    <cdr:from>
      <cdr:x>0.0044</cdr:x>
      <cdr:y>0.21373</cdr:y>
    </cdr:from>
    <cdr:to>
      <cdr:x>0.15272</cdr:x>
      <cdr:y>0.62499</cdr:y>
    </cdr:to>
    <cdr:grpSp>
      <cdr:nvGrpSpPr>
        <cdr:cNvPr id="2" name="グループ化 1">
          <a:extLst xmlns:a="http://schemas.openxmlformats.org/drawingml/2006/main">
            <a:ext uri="{FF2B5EF4-FFF2-40B4-BE49-F238E27FC236}">
              <a16:creationId xmlns:a16="http://schemas.microsoft.com/office/drawing/2014/main" id="{2348266D-35E8-41FE-948C-03AA09A099ED}"/>
            </a:ext>
          </a:extLst>
        </cdr:cNvPr>
        <cdr:cNvGrpSpPr/>
      </cdr:nvGrpSpPr>
      <cdr:grpSpPr>
        <a:xfrm xmlns:a="http://schemas.openxmlformats.org/drawingml/2006/main">
          <a:off x="19397" y="607667"/>
          <a:ext cx="653840" cy="1169275"/>
          <a:chOff x="-101903632" y="-2935136"/>
          <a:chExt cx="653849" cy="1406"/>
        </a:xfrm>
      </cdr:grpSpPr>
      <cdr:sp macro="" textlink="">
        <cdr:nvSpPr>
          <cdr:cNvPr id="3" name="テキスト ボックス 2">
            <a:extLst xmlns:a="http://schemas.openxmlformats.org/drawingml/2006/main">
              <a:ext uri="{FF2B5EF4-FFF2-40B4-BE49-F238E27FC236}">
                <a16:creationId xmlns:a16="http://schemas.microsoft.com/office/drawing/2014/main" id="{6805D4F8-54ED-45F9-98FB-6C68642DB8AB}"/>
              </a:ext>
            </a:extLst>
          </cdr:cNvPr>
          <cdr:cNvSpPr txBox="1"/>
        </cdr:nvSpPr>
        <cdr:spPr>
          <a:xfrm xmlns:a="http://schemas.openxmlformats.org/drawingml/2006/main">
            <a:off x="-101903632" y="-2935136"/>
            <a:ext cx="587172" cy="2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(N=16687)</a:t>
            </a:r>
            <a:endParaRPr lang="ja-JP" altLang="en-US" sz="700" dirty="0">
              <a:solidFill>
                <a:schemeClr val="tx1">
                  <a:lumMod val="65000"/>
                  <a:lumOff val="35000"/>
                </a:schemeClr>
              </a:solidFill>
            </a:endParaRPr>
          </a:p>
        </cdr:txBody>
      </cdr:sp>
      <cdr:sp macro="" textlink="">
        <cdr:nvSpPr>
          <cdr:cNvPr id="4" name="テキスト ボックス 1">
            <a:extLst xmlns:a="http://schemas.openxmlformats.org/drawingml/2006/main">
              <a:ext uri="{FF2B5EF4-FFF2-40B4-BE49-F238E27FC236}">
                <a16:creationId xmlns:a16="http://schemas.microsoft.com/office/drawing/2014/main" id="{548E3276-7C29-4122-A13F-E0121993DDB5}"/>
              </a:ext>
            </a:extLst>
          </cdr:cNvPr>
          <cdr:cNvSpPr txBox="1"/>
        </cdr:nvSpPr>
        <cdr:spPr>
          <a:xfrm xmlns:a="http://schemas.openxmlformats.org/drawingml/2006/main">
            <a:off x="-101850102" y="-2934723"/>
            <a:ext cx="587172" cy="2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(N=9408)</a:t>
            </a:r>
            <a:endParaRPr lang="ja-JP" altLang="en-US" sz="700" dirty="0">
              <a:solidFill>
                <a:schemeClr val="tx1">
                  <a:lumMod val="65000"/>
                  <a:lumOff val="35000"/>
                </a:schemeClr>
              </a:solidFill>
            </a:endParaRPr>
          </a:p>
        </cdr:txBody>
      </cdr:sp>
      <cdr:sp macro="" textlink="">
        <cdr:nvSpPr>
          <cdr:cNvPr id="5" name="テキスト ボックス 1">
            <a:extLst xmlns:a="http://schemas.openxmlformats.org/drawingml/2006/main">
              <a:ext uri="{FF2B5EF4-FFF2-40B4-BE49-F238E27FC236}">
                <a16:creationId xmlns:a16="http://schemas.microsoft.com/office/drawing/2014/main" id="{CB9AB2A1-8000-4AAB-A152-8B3A56063811}"/>
              </a:ext>
            </a:extLst>
          </cdr:cNvPr>
          <cdr:cNvSpPr txBox="1"/>
        </cdr:nvSpPr>
        <cdr:spPr>
          <a:xfrm xmlns:a="http://schemas.openxmlformats.org/drawingml/2006/main">
            <a:off x="-101836956" y="-2934339"/>
            <a:ext cx="587173" cy="2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(N=1694)</a:t>
            </a:r>
            <a:endParaRPr lang="ja-JP" altLang="en-US" sz="700" dirty="0">
              <a:solidFill>
                <a:schemeClr val="tx1">
                  <a:lumMod val="65000"/>
                  <a:lumOff val="35000"/>
                </a:schemeClr>
              </a:solidFill>
            </a:endParaRPr>
          </a:p>
        </cdr:txBody>
      </cdr:sp>
      <cdr:sp macro="" textlink="">
        <cdr:nvSpPr>
          <cdr:cNvPr id="6" name="テキスト ボックス 1">
            <a:extLst xmlns:a="http://schemas.openxmlformats.org/drawingml/2006/main">
              <a:ext uri="{FF2B5EF4-FFF2-40B4-BE49-F238E27FC236}">
                <a16:creationId xmlns:a16="http://schemas.microsoft.com/office/drawing/2014/main" id="{100F0D91-C585-464B-8642-A09A2BDB9DAB}"/>
              </a:ext>
            </a:extLst>
          </cdr:cNvPr>
          <cdr:cNvSpPr txBox="1"/>
        </cdr:nvSpPr>
        <cdr:spPr>
          <a:xfrm xmlns:a="http://schemas.openxmlformats.org/drawingml/2006/main">
            <a:off x="-101873586" y="-2933930"/>
            <a:ext cx="587172" cy="2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(N=5246)</a:t>
            </a:r>
            <a:endParaRPr lang="ja-JP" altLang="en-US" sz="700" dirty="0">
              <a:solidFill>
                <a:schemeClr val="tx1">
                  <a:lumMod val="65000"/>
                  <a:lumOff val="35000"/>
                </a:schemeClr>
              </a:solidFill>
            </a:endParaRPr>
          </a:p>
        </cdr:txBody>
      </cdr:sp>
    </cdr:grpSp>
  </cdr:relSizeAnchor>
</c:userShapes>
</file>

<file path=ppt/drawings/drawing39.xml><?xml version="1.0" encoding="utf-8"?>
<c:userShapes xmlns:c="http://schemas.openxmlformats.org/drawingml/2006/chart">
  <cdr:relSizeAnchor xmlns:cdr="http://schemas.openxmlformats.org/drawingml/2006/chartDrawing">
    <cdr:from>
      <cdr:x>0.1286</cdr:x>
      <cdr:y>0.15163</cdr:y>
    </cdr:from>
    <cdr:to>
      <cdr:x>0.85411</cdr:x>
      <cdr:y>0.2506</cdr:y>
    </cdr:to>
    <cdr:sp macro="" textlink="">
      <cdr:nvSpPr>
        <cdr:cNvPr id="2" name="角丸四角形 28">
          <a:extLst xmlns:a="http://schemas.openxmlformats.org/drawingml/2006/main">
            <a:ext uri="{FF2B5EF4-FFF2-40B4-BE49-F238E27FC236}">
              <a16:creationId xmlns:a16="http://schemas.microsoft.com/office/drawing/2014/main" id="{DBF5DADB-C670-495F-879D-3713A4F15B64}"/>
            </a:ext>
          </a:extLst>
        </cdr:cNvPr>
        <cdr:cNvSpPr/>
      </cdr:nvSpPr>
      <cdr:spPr>
        <a:xfrm xmlns:a="http://schemas.openxmlformats.org/drawingml/2006/main">
          <a:off x="563146" y="400297"/>
          <a:ext cx="3177096" cy="261305"/>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0.13642</cdr:x>
      <cdr:y>0.66682</cdr:y>
    </cdr:from>
    <cdr:to>
      <cdr:x>0.77994</cdr:x>
      <cdr:y>0.75515</cdr:y>
    </cdr:to>
    <cdr:sp macro="" textlink="">
      <cdr:nvSpPr>
        <cdr:cNvPr id="3" name="角丸四角形 45">
          <a:extLst xmlns:a="http://schemas.openxmlformats.org/drawingml/2006/main">
            <a:ext uri="{FF2B5EF4-FFF2-40B4-BE49-F238E27FC236}">
              <a16:creationId xmlns:a16="http://schemas.microsoft.com/office/drawing/2014/main" id="{505EEED0-36D9-4B41-A02F-B627A1B07626}"/>
            </a:ext>
          </a:extLst>
        </cdr:cNvPr>
        <cdr:cNvSpPr/>
      </cdr:nvSpPr>
      <cdr:spPr>
        <a:xfrm xmlns:a="http://schemas.openxmlformats.org/drawingml/2006/main">
          <a:off x="597415" y="1760421"/>
          <a:ext cx="2818027" cy="233205"/>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0.04574</cdr:x>
      <cdr:y>0.87475</cdr:y>
    </cdr:from>
    <cdr:to>
      <cdr:x>0.40293</cdr:x>
      <cdr:y>0.97091</cdr:y>
    </cdr:to>
    <cdr:sp macro="" textlink="">
      <cdr:nvSpPr>
        <cdr:cNvPr id="4" name="角丸四角形 21">
          <a:extLst xmlns:a="http://schemas.openxmlformats.org/drawingml/2006/main">
            <a:ext uri="{FF2B5EF4-FFF2-40B4-BE49-F238E27FC236}">
              <a16:creationId xmlns:a16="http://schemas.microsoft.com/office/drawing/2014/main" id="{5510AD97-EBB3-42F4-A2E0-85AEA7250B95}"/>
            </a:ext>
          </a:extLst>
        </cdr:cNvPr>
        <cdr:cNvSpPr/>
      </cdr:nvSpPr>
      <cdr:spPr>
        <a:xfrm xmlns:a="http://schemas.openxmlformats.org/drawingml/2006/main">
          <a:off x="200287" y="2309383"/>
          <a:ext cx="1564209" cy="253850"/>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userShapes>
</file>

<file path=ppt/drawings/drawing4.xml><?xml version="1.0" encoding="utf-8"?>
<c:userShapes xmlns:c="http://schemas.openxmlformats.org/drawingml/2006/chart">
  <cdr:relSizeAnchor xmlns:cdr="http://schemas.openxmlformats.org/drawingml/2006/chartDrawing">
    <cdr:from>
      <cdr:x>0.04579</cdr:x>
      <cdr:y>0.18923</cdr:y>
    </cdr:from>
    <cdr:to>
      <cdr:x>0.17421</cdr:x>
      <cdr:y>0.24538</cdr:y>
    </cdr:to>
    <cdr:sp macro="" textlink="">
      <cdr:nvSpPr>
        <cdr:cNvPr id="2" name="テキスト ボックス 1">
          <a:extLst xmlns:a="http://schemas.openxmlformats.org/drawingml/2006/main">
            <a:ext uri="{FF2B5EF4-FFF2-40B4-BE49-F238E27FC236}">
              <a16:creationId xmlns:a16="http://schemas.microsoft.com/office/drawing/2014/main" id="{580ED716-3447-4CF4-B681-EBA0B3FF4401}"/>
            </a:ext>
          </a:extLst>
        </cdr:cNvPr>
        <cdr:cNvSpPr txBox="1"/>
      </cdr:nvSpPr>
      <cdr:spPr>
        <a:xfrm xmlns:a="http://schemas.openxmlformats.org/drawingml/2006/main">
          <a:off x="209349" y="500283"/>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(N=1410)</a:t>
          </a:r>
          <a:endParaRPr lang="ja-JP" altLang="en-US" sz="700" dirty="0">
            <a:solidFill>
              <a:schemeClr val="tx1">
                <a:lumMod val="65000"/>
                <a:lumOff val="35000"/>
              </a:schemeClr>
            </a:solidFill>
          </a:endParaRPr>
        </a:p>
      </cdr:txBody>
    </cdr:sp>
  </cdr:relSizeAnchor>
  <cdr:relSizeAnchor xmlns:cdr="http://schemas.openxmlformats.org/drawingml/2006/chartDrawing">
    <cdr:from>
      <cdr:x>0.05634</cdr:x>
      <cdr:y>0.33381</cdr:y>
    </cdr:from>
    <cdr:to>
      <cdr:x>0.18477</cdr:x>
      <cdr:y>0.38996</cdr:y>
    </cdr:to>
    <cdr:sp macro="" textlink="">
      <cdr:nvSpPr>
        <cdr:cNvPr id="3" name="テキスト ボックス 1">
          <a:extLst xmlns:a="http://schemas.openxmlformats.org/drawingml/2006/main">
            <a:ext uri="{FF2B5EF4-FFF2-40B4-BE49-F238E27FC236}">
              <a16:creationId xmlns:a16="http://schemas.microsoft.com/office/drawing/2014/main" id="{580ED716-3447-4CF4-B681-EBA0B3FF4401}"/>
            </a:ext>
          </a:extLst>
        </cdr:cNvPr>
        <cdr:cNvSpPr txBox="1"/>
      </cdr:nvSpPr>
      <cdr:spPr>
        <a:xfrm xmlns:a="http://schemas.openxmlformats.org/drawingml/2006/main">
          <a:off x="257605" y="882517"/>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(N=1918)</a:t>
          </a:r>
          <a:endParaRPr lang="ja-JP" altLang="en-US" sz="700" dirty="0">
            <a:solidFill>
              <a:schemeClr val="tx1">
                <a:lumMod val="65000"/>
                <a:lumOff val="35000"/>
              </a:schemeClr>
            </a:solidFill>
          </a:endParaRPr>
        </a:p>
      </cdr:txBody>
    </cdr:sp>
  </cdr:relSizeAnchor>
  <cdr:relSizeAnchor xmlns:cdr="http://schemas.openxmlformats.org/drawingml/2006/chartDrawing">
    <cdr:from>
      <cdr:x>0.05517</cdr:x>
      <cdr:y>0.47193</cdr:y>
    </cdr:from>
    <cdr:to>
      <cdr:x>0.18359</cdr:x>
      <cdr:y>0.52807</cdr:y>
    </cdr:to>
    <cdr:sp macro="" textlink="">
      <cdr:nvSpPr>
        <cdr:cNvPr id="4" name="テキスト ボックス 1">
          <a:extLst xmlns:a="http://schemas.openxmlformats.org/drawingml/2006/main">
            <a:ext uri="{FF2B5EF4-FFF2-40B4-BE49-F238E27FC236}">
              <a16:creationId xmlns:a16="http://schemas.microsoft.com/office/drawing/2014/main" id="{580ED716-3447-4CF4-B681-EBA0B3FF4401}"/>
            </a:ext>
          </a:extLst>
        </cdr:cNvPr>
        <cdr:cNvSpPr txBox="1"/>
      </cdr:nvSpPr>
      <cdr:spPr>
        <a:xfrm xmlns:a="http://schemas.openxmlformats.org/drawingml/2006/main">
          <a:off x="252217" y="1247655"/>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(N=655)</a:t>
          </a:r>
          <a:endParaRPr lang="ja-JP" altLang="en-US" sz="700" dirty="0">
            <a:solidFill>
              <a:schemeClr val="tx1">
                <a:lumMod val="65000"/>
                <a:lumOff val="35000"/>
              </a:schemeClr>
            </a:solidFill>
          </a:endParaRPr>
        </a:p>
      </cdr:txBody>
    </cdr:sp>
  </cdr:relSizeAnchor>
  <cdr:relSizeAnchor xmlns:cdr="http://schemas.openxmlformats.org/drawingml/2006/chartDrawing">
    <cdr:from>
      <cdr:x>0.04579</cdr:x>
      <cdr:y>0.60245</cdr:y>
    </cdr:from>
    <cdr:to>
      <cdr:x>0.17421</cdr:x>
      <cdr:y>0.65859</cdr:y>
    </cdr:to>
    <cdr:sp macro="" textlink="">
      <cdr:nvSpPr>
        <cdr:cNvPr id="5" name="テキスト ボックス 1">
          <a:extLst xmlns:a="http://schemas.openxmlformats.org/drawingml/2006/main">
            <a:ext uri="{FF2B5EF4-FFF2-40B4-BE49-F238E27FC236}">
              <a16:creationId xmlns:a16="http://schemas.microsoft.com/office/drawing/2014/main" id="{580ED716-3447-4CF4-B681-EBA0B3FF4401}"/>
            </a:ext>
          </a:extLst>
        </cdr:cNvPr>
        <cdr:cNvSpPr txBox="1"/>
      </cdr:nvSpPr>
      <cdr:spPr>
        <a:xfrm xmlns:a="http://schemas.openxmlformats.org/drawingml/2006/main">
          <a:off x="209349" y="1592713"/>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(N=3126)</a:t>
          </a:r>
          <a:endParaRPr lang="ja-JP" altLang="en-US" sz="700" dirty="0">
            <a:solidFill>
              <a:schemeClr val="tx1">
                <a:lumMod val="65000"/>
                <a:lumOff val="35000"/>
              </a:schemeClr>
            </a:solidFill>
          </a:endParaRPr>
        </a:p>
      </cdr:txBody>
    </cdr:sp>
  </cdr:relSizeAnchor>
</c:userShapes>
</file>

<file path=ppt/drawings/drawing40.xml><?xml version="1.0" encoding="utf-8"?>
<c:userShapes xmlns:c="http://schemas.openxmlformats.org/drawingml/2006/chart">
  <cdr:relSizeAnchor xmlns:cdr="http://schemas.openxmlformats.org/drawingml/2006/chartDrawing">
    <cdr:from>
      <cdr:x>0.16087</cdr:x>
      <cdr:y>0.14129</cdr:y>
    </cdr:from>
    <cdr:to>
      <cdr:x>0.85891</cdr:x>
      <cdr:y>0.23111</cdr:y>
    </cdr:to>
    <cdr:sp macro="" textlink="">
      <cdr:nvSpPr>
        <cdr:cNvPr id="2" name="角丸四角形 28">
          <a:extLst xmlns:a="http://schemas.openxmlformats.org/drawingml/2006/main">
            <a:ext uri="{FF2B5EF4-FFF2-40B4-BE49-F238E27FC236}">
              <a16:creationId xmlns:a16="http://schemas.microsoft.com/office/drawing/2014/main" id="{2ED7852C-CF61-EE58-9D08-C897EACDE158}"/>
            </a:ext>
          </a:extLst>
        </cdr:cNvPr>
        <cdr:cNvSpPr/>
      </cdr:nvSpPr>
      <cdr:spPr>
        <a:xfrm xmlns:a="http://schemas.openxmlformats.org/drawingml/2006/main">
          <a:off x="734079" y="381279"/>
          <a:ext cx="3185216" cy="242388"/>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0.1487</cdr:x>
      <cdr:y>0.61956</cdr:y>
    </cdr:from>
    <cdr:to>
      <cdr:x>0.7957</cdr:x>
      <cdr:y>0.73263</cdr:y>
    </cdr:to>
    <cdr:sp macro="" textlink="">
      <cdr:nvSpPr>
        <cdr:cNvPr id="3" name="角丸四角形 28">
          <a:extLst xmlns:a="http://schemas.openxmlformats.org/drawingml/2006/main">
            <a:ext uri="{FF2B5EF4-FFF2-40B4-BE49-F238E27FC236}">
              <a16:creationId xmlns:a16="http://schemas.microsoft.com/office/drawing/2014/main" id="{577B2C23-BFF4-6B65-9BE8-F01E76C03EC4}"/>
            </a:ext>
          </a:extLst>
        </cdr:cNvPr>
        <cdr:cNvSpPr/>
      </cdr:nvSpPr>
      <cdr:spPr>
        <a:xfrm xmlns:a="http://schemas.openxmlformats.org/drawingml/2006/main">
          <a:off x="678540" y="1671917"/>
          <a:ext cx="2952328" cy="305139"/>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0.0689</cdr:x>
      <cdr:y>0.84481</cdr:y>
    </cdr:from>
    <cdr:to>
      <cdr:x>0.40127</cdr:x>
      <cdr:y>0.93586</cdr:y>
    </cdr:to>
    <cdr:sp macro="" textlink="">
      <cdr:nvSpPr>
        <cdr:cNvPr id="4" name="角丸四角形 28">
          <a:extLst xmlns:a="http://schemas.openxmlformats.org/drawingml/2006/main">
            <a:ext uri="{FF2B5EF4-FFF2-40B4-BE49-F238E27FC236}">
              <a16:creationId xmlns:a16="http://schemas.microsoft.com/office/drawing/2014/main" id="{ED0DC991-0406-8006-C32D-EFF85AD2B0C0}"/>
            </a:ext>
          </a:extLst>
        </cdr:cNvPr>
        <cdr:cNvSpPr/>
      </cdr:nvSpPr>
      <cdr:spPr>
        <a:xfrm xmlns:a="http://schemas.openxmlformats.org/drawingml/2006/main">
          <a:off x="314411" y="2279792"/>
          <a:ext cx="1516651" cy="245705"/>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0.03832</cdr:x>
      <cdr:y>0.18983</cdr:y>
    </cdr:from>
    <cdr:to>
      <cdr:x>0.167</cdr:x>
      <cdr:y>0.24483</cdr:y>
    </cdr:to>
    <cdr:sp macro="" textlink="">
      <cdr:nvSpPr>
        <cdr:cNvPr id="5"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174879" y="512268"/>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(N=20570)</a:t>
          </a:r>
          <a:endParaRPr lang="ja-JP" altLang="en-US" sz="700" dirty="0">
            <a:solidFill>
              <a:schemeClr val="tx1">
                <a:lumMod val="65000"/>
                <a:lumOff val="35000"/>
              </a:schemeClr>
            </a:solidFill>
          </a:endParaRPr>
        </a:p>
      </cdr:txBody>
    </cdr:sp>
  </cdr:relSizeAnchor>
  <cdr:relSizeAnchor xmlns:cdr="http://schemas.openxmlformats.org/drawingml/2006/chartDrawing">
    <cdr:from>
      <cdr:x>0.0541</cdr:x>
      <cdr:y>0.35071</cdr:y>
    </cdr:from>
    <cdr:to>
      <cdr:x>0.18278</cdr:x>
      <cdr:y>0.40571</cdr:y>
    </cdr:to>
    <cdr:sp macro="" textlink="">
      <cdr:nvSpPr>
        <cdr:cNvPr id="6"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246887" y="946403"/>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(N=12057)</a:t>
          </a:r>
          <a:endParaRPr lang="ja-JP" altLang="en-US" sz="700" dirty="0">
            <a:solidFill>
              <a:schemeClr val="tx1">
                <a:lumMod val="65000"/>
                <a:lumOff val="35000"/>
              </a:schemeClr>
            </a:solidFill>
          </a:endParaRPr>
        </a:p>
      </cdr:txBody>
    </cdr:sp>
  </cdr:relSizeAnchor>
  <cdr:relSizeAnchor xmlns:cdr="http://schemas.openxmlformats.org/drawingml/2006/chartDrawing">
    <cdr:from>
      <cdr:x>0.03832</cdr:x>
      <cdr:y>0.50933</cdr:y>
    </cdr:from>
    <cdr:to>
      <cdr:x>0.167</cdr:x>
      <cdr:y>0.56433</cdr:y>
    </cdr:to>
    <cdr:sp macro="" textlink="">
      <cdr:nvSpPr>
        <cdr:cNvPr id="7"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174879" y="1374457"/>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(N=2245)</a:t>
          </a:r>
          <a:endParaRPr lang="ja-JP" altLang="en-US" sz="700" dirty="0">
            <a:solidFill>
              <a:schemeClr val="tx1">
                <a:lumMod val="65000"/>
                <a:lumOff val="35000"/>
              </a:schemeClr>
            </a:solidFill>
          </a:endParaRPr>
        </a:p>
      </cdr:txBody>
    </cdr:sp>
  </cdr:relSizeAnchor>
  <cdr:relSizeAnchor xmlns:cdr="http://schemas.openxmlformats.org/drawingml/2006/chartDrawing">
    <cdr:from>
      <cdr:x>0.03832</cdr:x>
      <cdr:y>0.66521</cdr:y>
    </cdr:from>
    <cdr:to>
      <cdr:x>0.167</cdr:x>
      <cdr:y>0.72021</cdr:y>
    </cdr:to>
    <cdr:sp macro="" textlink="">
      <cdr:nvSpPr>
        <cdr:cNvPr id="8"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174879" y="1795114"/>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(N=6124)</a:t>
          </a:r>
          <a:endParaRPr lang="ja-JP" altLang="en-US" sz="700" dirty="0">
            <a:solidFill>
              <a:schemeClr val="tx1">
                <a:lumMod val="65000"/>
                <a:lumOff val="35000"/>
              </a:schemeClr>
            </a:solidFill>
          </a:endParaRPr>
        </a:p>
      </cdr:txBody>
    </cdr:sp>
  </cdr:relSizeAnchor>
</c:userShapes>
</file>

<file path=ppt/drawings/drawing41.xml><?xml version="1.0" encoding="utf-8"?>
<c:userShapes xmlns:c="http://schemas.openxmlformats.org/drawingml/2006/chart">
  <cdr:relSizeAnchor xmlns:cdr="http://schemas.openxmlformats.org/drawingml/2006/chartDrawing">
    <cdr:from>
      <cdr:x>0.03391</cdr:x>
      <cdr:y>0.17993</cdr:y>
    </cdr:from>
    <cdr:to>
      <cdr:x>0.16498</cdr:x>
      <cdr:y>0.23419</cdr:y>
    </cdr:to>
    <cdr:sp macro="" textlink="">
      <cdr:nvSpPr>
        <cdr:cNvPr id="2"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151933" y="492213"/>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(N=20570)</a:t>
          </a:r>
          <a:endParaRPr lang="ja-JP" altLang="en-US" sz="700" dirty="0">
            <a:solidFill>
              <a:schemeClr val="tx1">
                <a:lumMod val="65000"/>
                <a:lumOff val="35000"/>
              </a:schemeClr>
            </a:solidFill>
          </a:endParaRPr>
        </a:p>
      </cdr:txBody>
    </cdr:sp>
  </cdr:relSizeAnchor>
  <cdr:relSizeAnchor xmlns:cdr="http://schemas.openxmlformats.org/drawingml/2006/chartDrawing">
    <cdr:from>
      <cdr:x>0.05168</cdr:x>
      <cdr:y>0.3126</cdr:y>
    </cdr:from>
    <cdr:to>
      <cdr:x>0.18274</cdr:x>
      <cdr:y>0.36687</cdr:y>
    </cdr:to>
    <cdr:sp macro="" textlink="">
      <cdr:nvSpPr>
        <cdr:cNvPr id="3"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231505" y="855143"/>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(N=12057)</a:t>
          </a:r>
          <a:endParaRPr lang="ja-JP" altLang="en-US" sz="700" dirty="0">
            <a:solidFill>
              <a:schemeClr val="tx1">
                <a:lumMod val="65000"/>
                <a:lumOff val="35000"/>
              </a:schemeClr>
            </a:solidFill>
          </a:endParaRPr>
        </a:p>
      </cdr:txBody>
    </cdr:sp>
  </cdr:relSizeAnchor>
  <cdr:relSizeAnchor xmlns:cdr="http://schemas.openxmlformats.org/drawingml/2006/chartDrawing">
    <cdr:from>
      <cdr:x>0.05168</cdr:x>
      <cdr:y>0.44574</cdr:y>
    </cdr:from>
    <cdr:to>
      <cdr:x>0.18274</cdr:x>
      <cdr:y>0.5</cdr:y>
    </cdr:to>
    <cdr:sp macro="" textlink="">
      <cdr:nvSpPr>
        <cdr:cNvPr id="4"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231505" y="1219339"/>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(N=2245)</a:t>
          </a:r>
          <a:endParaRPr lang="ja-JP" altLang="en-US" sz="700" dirty="0">
            <a:solidFill>
              <a:schemeClr val="tx1">
                <a:lumMod val="65000"/>
                <a:lumOff val="35000"/>
              </a:schemeClr>
            </a:solidFill>
          </a:endParaRPr>
        </a:p>
      </cdr:txBody>
    </cdr:sp>
  </cdr:relSizeAnchor>
  <cdr:relSizeAnchor xmlns:cdr="http://schemas.openxmlformats.org/drawingml/2006/chartDrawing">
    <cdr:from>
      <cdr:x>0.04058</cdr:x>
      <cdr:y>0.58611</cdr:y>
    </cdr:from>
    <cdr:to>
      <cdr:x>0.17164</cdr:x>
      <cdr:y>0.64037</cdr:y>
    </cdr:to>
    <cdr:sp macro="" textlink="">
      <cdr:nvSpPr>
        <cdr:cNvPr id="5" name="テキスト ボックス 1">
          <a:extLst xmlns:a="http://schemas.openxmlformats.org/drawingml/2006/main">
            <a:ext uri="{FF2B5EF4-FFF2-40B4-BE49-F238E27FC236}">
              <a16:creationId xmlns:a16="http://schemas.microsoft.com/office/drawing/2014/main" id="{87E31133-1D92-4D76-86E9-7615CB332648}"/>
            </a:ext>
          </a:extLst>
        </cdr:cNvPr>
        <cdr:cNvSpPr txBox="1"/>
      </cdr:nvSpPr>
      <cdr:spPr>
        <a:xfrm xmlns:a="http://schemas.openxmlformats.org/drawingml/2006/main">
          <a:off x="181785" y="1603340"/>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(N=6124)</a:t>
          </a:r>
          <a:endParaRPr lang="ja-JP" altLang="en-US" sz="700" dirty="0">
            <a:solidFill>
              <a:schemeClr val="tx1">
                <a:lumMod val="65000"/>
                <a:lumOff val="35000"/>
              </a:schemeClr>
            </a:solidFill>
          </a:endParaRPr>
        </a:p>
      </cdr:txBody>
    </cdr:sp>
  </cdr:relSizeAnchor>
</c:userShapes>
</file>

<file path=ppt/drawings/drawing42.xml><?xml version="1.0" encoding="utf-8"?>
<c:userShapes xmlns:c="http://schemas.openxmlformats.org/drawingml/2006/chart">
  <cdr:relSizeAnchor xmlns:cdr="http://schemas.openxmlformats.org/drawingml/2006/chartDrawing">
    <cdr:from>
      <cdr:x>0</cdr:x>
      <cdr:y>0.43889</cdr:y>
    </cdr:from>
    <cdr:to>
      <cdr:x>0.07436</cdr:x>
      <cdr:y>0.50629</cdr:y>
    </cdr:to>
    <cdr:sp macro="" textlink="">
      <cdr:nvSpPr>
        <cdr:cNvPr id="2" name="テキスト ボックス 1">
          <a:extLst xmlns:a="http://schemas.openxmlformats.org/drawingml/2006/main">
            <a:ext uri="{FF2B5EF4-FFF2-40B4-BE49-F238E27FC236}">
              <a16:creationId xmlns:a16="http://schemas.microsoft.com/office/drawing/2014/main" id="{1781497B-4F76-4C1B-BE6E-FD3D12C64713}"/>
            </a:ext>
          </a:extLst>
        </cdr:cNvPr>
        <cdr:cNvSpPr txBox="1"/>
      </cdr:nvSpPr>
      <cdr:spPr>
        <a:xfrm xmlns:a="http://schemas.openxmlformats.org/drawingml/2006/main">
          <a:off x="-605068" y="1064997"/>
          <a:ext cx="587154" cy="16355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(N=29539)</a:t>
          </a:r>
          <a:endParaRPr lang="ja-JP" altLang="en-US" sz="700" dirty="0">
            <a:solidFill>
              <a:schemeClr val="tx1">
                <a:lumMod val="65000"/>
                <a:lumOff val="35000"/>
              </a:schemeClr>
            </a:solidFill>
          </a:endParaRPr>
        </a:p>
      </cdr:txBody>
    </cdr:sp>
  </cdr:relSizeAnchor>
  <cdr:relSizeAnchor xmlns:cdr="http://schemas.openxmlformats.org/drawingml/2006/chartDrawing">
    <cdr:from>
      <cdr:x>0.00478</cdr:x>
      <cdr:y>0.60705</cdr:y>
    </cdr:from>
    <cdr:to>
      <cdr:x>0.07914</cdr:x>
      <cdr:y>0.67446</cdr:y>
    </cdr:to>
    <cdr:sp macro="" textlink="">
      <cdr:nvSpPr>
        <cdr:cNvPr id="3" name="テキスト ボックス 1">
          <a:extLst xmlns:a="http://schemas.openxmlformats.org/drawingml/2006/main">
            <a:ext uri="{FF2B5EF4-FFF2-40B4-BE49-F238E27FC236}">
              <a16:creationId xmlns:a16="http://schemas.microsoft.com/office/drawing/2014/main" id="{1781497B-4F76-4C1B-BE6E-FD3D12C64713}"/>
            </a:ext>
          </a:extLst>
        </cdr:cNvPr>
        <cdr:cNvSpPr txBox="1"/>
      </cdr:nvSpPr>
      <cdr:spPr>
        <a:xfrm xmlns:a="http://schemas.openxmlformats.org/drawingml/2006/main">
          <a:off x="37776" y="1473060"/>
          <a:ext cx="587154" cy="16357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(N=11748)</a:t>
          </a:r>
          <a:endParaRPr lang="ja-JP" altLang="en-US" sz="700" dirty="0">
            <a:solidFill>
              <a:schemeClr val="tx1">
                <a:lumMod val="65000"/>
                <a:lumOff val="35000"/>
              </a:schemeClr>
            </a:solidFill>
          </a:endParaRPr>
        </a:p>
      </cdr:txBody>
    </cdr:sp>
  </cdr:relSizeAnchor>
</c:userShapes>
</file>

<file path=ppt/drawings/drawing43.xml><?xml version="1.0" encoding="utf-8"?>
<c:userShapes xmlns:c="http://schemas.openxmlformats.org/drawingml/2006/chart">
  <cdr:relSizeAnchor xmlns:cdr="http://schemas.openxmlformats.org/drawingml/2006/chartDrawing">
    <cdr:from>
      <cdr:x>0.01686</cdr:x>
      <cdr:y>0.21095</cdr:y>
    </cdr:from>
    <cdr:to>
      <cdr:x>0.09122</cdr:x>
      <cdr:y>0.27835</cdr:y>
    </cdr:to>
    <cdr:sp macro="" textlink="">
      <cdr:nvSpPr>
        <cdr:cNvPr id="2" name="テキスト ボックス 1">
          <a:extLst xmlns:a="http://schemas.openxmlformats.org/drawingml/2006/main">
            <a:ext uri="{FF2B5EF4-FFF2-40B4-BE49-F238E27FC236}">
              <a16:creationId xmlns:a16="http://schemas.microsoft.com/office/drawing/2014/main" id="{76E851AB-84F1-4A15-AA22-840B832B340B}"/>
            </a:ext>
          </a:extLst>
        </cdr:cNvPr>
        <cdr:cNvSpPr txBox="1"/>
      </cdr:nvSpPr>
      <cdr:spPr>
        <a:xfrm xmlns:a="http://schemas.openxmlformats.org/drawingml/2006/main">
          <a:off x="133127" y="464548"/>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(N=928)</a:t>
          </a:r>
          <a:endParaRPr lang="ja-JP" altLang="en-US" sz="700" dirty="0">
            <a:solidFill>
              <a:schemeClr val="tx1">
                <a:lumMod val="65000"/>
                <a:lumOff val="35000"/>
              </a:schemeClr>
            </a:solidFill>
          </a:endParaRPr>
        </a:p>
      </cdr:txBody>
    </cdr:sp>
  </cdr:relSizeAnchor>
  <cdr:relSizeAnchor xmlns:cdr="http://schemas.openxmlformats.org/drawingml/2006/chartDrawing">
    <cdr:from>
      <cdr:x>0.00985</cdr:x>
      <cdr:y>0.37579</cdr:y>
    </cdr:from>
    <cdr:to>
      <cdr:x>0.08421</cdr:x>
      <cdr:y>0.44319</cdr:y>
    </cdr:to>
    <cdr:sp macro="" textlink="">
      <cdr:nvSpPr>
        <cdr:cNvPr id="3" name="テキスト ボックス 1">
          <a:extLst xmlns:a="http://schemas.openxmlformats.org/drawingml/2006/main">
            <a:ext uri="{FF2B5EF4-FFF2-40B4-BE49-F238E27FC236}">
              <a16:creationId xmlns:a16="http://schemas.microsoft.com/office/drawing/2014/main" id="{76E851AB-84F1-4A15-AA22-840B832B340B}"/>
            </a:ext>
          </a:extLst>
        </cdr:cNvPr>
        <cdr:cNvSpPr txBox="1"/>
      </cdr:nvSpPr>
      <cdr:spPr>
        <a:xfrm xmlns:a="http://schemas.openxmlformats.org/drawingml/2006/main">
          <a:off x="77765" y="827540"/>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(N=21769)</a:t>
          </a:r>
          <a:endParaRPr lang="ja-JP" altLang="en-US" sz="700" dirty="0">
            <a:solidFill>
              <a:schemeClr val="tx1">
                <a:lumMod val="65000"/>
                <a:lumOff val="35000"/>
              </a:schemeClr>
            </a:solidFill>
          </a:endParaRPr>
        </a:p>
      </cdr:txBody>
    </cdr:sp>
  </cdr:relSizeAnchor>
  <cdr:relSizeAnchor xmlns:cdr="http://schemas.openxmlformats.org/drawingml/2006/chartDrawing">
    <cdr:from>
      <cdr:x>0.01541</cdr:x>
      <cdr:y>0.54302</cdr:y>
    </cdr:from>
    <cdr:to>
      <cdr:x>0.08977</cdr:x>
      <cdr:y>0.61042</cdr:y>
    </cdr:to>
    <cdr:sp macro="" textlink="">
      <cdr:nvSpPr>
        <cdr:cNvPr id="4" name="テキスト ボックス 1">
          <a:extLst xmlns:a="http://schemas.openxmlformats.org/drawingml/2006/main">
            <a:ext uri="{FF2B5EF4-FFF2-40B4-BE49-F238E27FC236}">
              <a16:creationId xmlns:a16="http://schemas.microsoft.com/office/drawing/2014/main" id="{76E851AB-84F1-4A15-AA22-840B832B340B}"/>
            </a:ext>
          </a:extLst>
        </cdr:cNvPr>
        <cdr:cNvSpPr txBox="1"/>
      </cdr:nvSpPr>
      <cdr:spPr>
        <a:xfrm xmlns:a="http://schemas.openxmlformats.org/drawingml/2006/main">
          <a:off x="121697" y="1195817"/>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(N=13132)</a:t>
          </a:r>
          <a:endParaRPr lang="ja-JP" altLang="en-US" sz="700" dirty="0">
            <a:solidFill>
              <a:schemeClr val="tx1">
                <a:lumMod val="65000"/>
                <a:lumOff val="35000"/>
              </a:schemeClr>
            </a:solidFill>
          </a:endParaRPr>
        </a:p>
      </cdr:txBody>
    </cdr:sp>
  </cdr:relSizeAnchor>
</c:userShapes>
</file>

<file path=ppt/drawings/drawing44.xml><?xml version="1.0" encoding="utf-8"?>
<c:userShapes xmlns:c="http://schemas.openxmlformats.org/drawingml/2006/chart">
  <cdr:relSizeAnchor xmlns:cdr="http://schemas.openxmlformats.org/drawingml/2006/chartDrawing">
    <cdr:from>
      <cdr:x>0.71819</cdr:x>
      <cdr:y>0.915</cdr:y>
    </cdr:from>
    <cdr:to>
      <cdr:x>0.85256</cdr:x>
      <cdr:y>0.97895</cdr:y>
    </cdr:to>
    <cdr:sp macro="" textlink="">
      <cdr:nvSpPr>
        <cdr:cNvPr id="2" name="角丸四角形 17">
          <a:extLst xmlns:a="http://schemas.openxmlformats.org/drawingml/2006/main">
            <a:ext uri="{FF2B5EF4-FFF2-40B4-BE49-F238E27FC236}">
              <a16:creationId xmlns:a16="http://schemas.microsoft.com/office/drawing/2014/main" id="{EEF3D36B-5C29-4F3E-865B-ABC9D0FD77FD}"/>
            </a:ext>
          </a:extLst>
        </cdr:cNvPr>
        <cdr:cNvSpPr/>
      </cdr:nvSpPr>
      <cdr:spPr>
        <a:xfrm xmlns:a="http://schemas.openxmlformats.org/drawingml/2006/main">
          <a:off x="5137807" y="2880466"/>
          <a:ext cx="961262" cy="201309"/>
        </a:xfrm>
        <a:prstGeom xmlns:a="http://schemas.openxmlformats.org/drawingml/2006/main" prst="round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userShapes>
</file>

<file path=ppt/drawings/drawing45.xml><?xml version="1.0" encoding="utf-8"?>
<c:userShapes xmlns:c="http://schemas.openxmlformats.org/drawingml/2006/chart">
  <cdr:relSizeAnchor xmlns:cdr="http://schemas.openxmlformats.org/drawingml/2006/chartDrawing">
    <cdr:from>
      <cdr:x>0.63234</cdr:x>
      <cdr:y>0.72022</cdr:y>
    </cdr:from>
    <cdr:to>
      <cdr:x>0.96561</cdr:x>
      <cdr:y>0.81177</cdr:y>
    </cdr:to>
    <cdr:sp macro="" textlink="">
      <cdr:nvSpPr>
        <cdr:cNvPr id="2" name="角丸四角形 17">
          <a:extLst xmlns:a="http://schemas.openxmlformats.org/drawingml/2006/main">
            <a:ext uri="{FF2B5EF4-FFF2-40B4-BE49-F238E27FC236}">
              <a16:creationId xmlns:a16="http://schemas.microsoft.com/office/drawing/2014/main" id="{EEF3D36B-5C29-4F3E-865B-ABC9D0FD77FD}"/>
            </a:ext>
          </a:extLst>
        </cdr:cNvPr>
        <cdr:cNvSpPr/>
      </cdr:nvSpPr>
      <cdr:spPr>
        <a:xfrm xmlns:a="http://schemas.openxmlformats.org/drawingml/2006/main">
          <a:off x="4583090" y="1884230"/>
          <a:ext cx="2415563" cy="239510"/>
        </a:xfrm>
        <a:prstGeom xmlns:a="http://schemas.openxmlformats.org/drawingml/2006/main" prst="round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0.71525</cdr:x>
      <cdr:y>0.17638</cdr:y>
    </cdr:from>
    <cdr:to>
      <cdr:x>0.95621</cdr:x>
      <cdr:y>0.27639</cdr:y>
    </cdr:to>
    <cdr:sp macro="" textlink="">
      <cdr:nvSpPr>
        <cdr:cNvPr id="3" name="角丸四角形 17">
          <a:extLst xmlns:a="http://schemas.openxmlformats.org/drawingml/2006/main">
            <a:ext uri="{FF2B5EF4-FFF2-40B4-BE49-F238E27FC236}">
              <a16:creationId xmlns:a16="http://schemas.microsoft.com/office/drawing/2014/main" id="{EEF3D36B-5C29-4F3E-865B-ABC9D0FD77FD}"/>
            </a:ext>
          </a:extLst>
        </cdr:cNvPr>
        <cdr:cNvSpPr/>
      </cdr:nvSpPr>
      <cdr:spPr>
        <a:xfrm xmlns:a="http://schemas.openxmlformats.org/drawingml/2006/main">
          <a:off x="3082723" y="483233"/>
          <a:ext cx="1038564" cy="274010"/>
        </a:xfrm>
        <a:prstGeom xmlns:a="http://schemas.openxmlformats.org/drawingml/2006/main" prst="round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0.70716</cdr:x>
      <cdr:y>0.90327</cdr:y>
    </cdr:from>
    <cdr:to>
      <cdr:x>0.8488</cdr:x>
      <cdr:y>0.96722</cdr:y>
    </cdr:to>
    <cdr:sp macro="" textlink="">
      <cdr:nvSpPr>
        <cdr:cNvPr id="4" name="角丸四角形 17">
          <a:extLst xmlns:a="http://schemas.openxmlformats.org/drawingml/2006/main">
            <a:ext uri="{FF2B5EF4-FFF2-40B4-BE49-F238E27FC236}">
              <a16:creationId xmlns:a16="http://schemas.microsoft.com/office/drawing/2014/main" id="{08FC9437-33FD-44FC-B462-5A71D1FF6140}"/>
            </a:ext>
          </a:extLst>
        </cdr:cNvPr>
        <cdr:cNvSpPr/>
      </cdr:nvSpPr>
      <cdr:spPr>
        <a:xfrm xmlns:a="http://schemas.openxmlformats.org/drawingml/2006/main">
          <a:off x="5125394" y="2363120"/>
          <a:ext cx="1026601" cy="167298"/>
        </a:xfrm>
        <a:prstGeom xmlns:a="http://schemas.openxmlformats.org/drawingml/2006/main" prst="round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0.00675</cdr:x>
      <cdr:y>0.23777</cdr:y>
    </cdr:from>
    <cdr:to>
      <cdr:x>0.08776</cdr:x>
      <cdr:y>0.33186</cdr:y>
    </cdr:to>
    <cdr:sp macro="" textlink="">
      <cdr:nvSpPr>
        <cdr:cNvPr id="25" name="テキスト ボックス 1">
          <a:extLst xmlns:a="http://schemas.openxmlformats.org/drawingml/2006/main">
            <a:ext uri="{FF2B5EF4-FFF2-40B4-BE49-F238E27FC236}">
              <a16:creationId xmlns:a16="http://schemas.microsoft.com/office/drawing/2014/main" id="{2E6AC700-C7ED-4234-9A79-DA0E14DA938F}"/>
            </a:ext>
          </a:extLst>
        </cdr:cNvPr>
        <cdr:cNvSpPr txBox="1"/>
      </cdr:nvSpPr>
      <cdr:spPr>
        <a:xfrm xmlns:a="http://schemas.openxmlformats.org/drawingml/2006/main">
          <a:off x="48945" y="622038"/>
          <a:ext cx="587164" cy="24616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700" dirty="0">
              <a:solidFill>
                <a:schemeClr val="tx1">
                  <a:lumMod val="65000"/>
                  <a:lumOff val="35000"/>
                </a:schemeClr>
              </a:solidFill>
            </a:rPr>
            <a:t>(N=15722)</a:t>
          </a:r>
          <a:endParaRPr lang="ja-JP" altLang="en-US" sz="700" dirty="0">
            <a:solidFill>
              <a:schemeClr val="tx1">
                <a:lumMod val="65000"/>
                <a:lumOff val="35000"/>
              </a:schemeClr>
            </a:solidFill>
          </a:endParaRPr>
        </a:p>
      </cdr:txBody>
    </cdr:sp>
  </cdr:relSizeAnchor>
  <cdr:relSizeAnchor xmlns:cdr="http://schemas.openxmlformats.org/drawingml/2006/chartDrawing">
    <cdr:from>
      <cdr:x>0.00815</cdr:x>
      <cdr:y>0.42163</cdr:y>
    </cdr:from>
    <cdr:to>
      <cdr:x>0.08917</cdr:x>
      <cdr:y>0.51572</cdr:y>
    </cdr:to>
    <cdr:sp macro="" textlink="">
      <cdr:nvSpPr>
        <cdr:cNvPr id="26" name="テキスト ボックス 1">
          <a:extLst xmlns:a="http://schemas.openxmlformats.org/drawingml/2006/main">
            <a:ext uri="{FF2B5EF4-FFF2-40B4-BE49-F238E27FC236}">
              <a16:creationId xmlns:a16="http://schemas.microsoft.com/office/drawing/2014/main" id="{2E6AC700-C7ED-4234-9A79-DA0E14DA938F}"/>
            </a:ext>
          </a:extLst>
        </cdr:cNvPr>
        <cdr:cNvSpPr txBox="1"/>
      </cdr:nvSpPr>
      <cdr:spPr>
        <a:xfrm xmlns:a="http://schemas.openxmlformats.org/drawingml/2006/main">
          <a:off x="59105" y="1103062"/>
          <a:ext cx="587164" cy="24616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700" dirty="0">
              <a:solidFill>
                <a:schemeClr val="tx1">
                  <a:lumMod val="65000"/>
                  <a:lumOff val="35000"/>
                </a:schemeClr>
              </a:solidFill>
            </a:rPr>
            <a:t>(N=8890)</a:t>
          </a:r>
          <a:endParaRPr lang="ja-JP" altLang="en-US" sz="700" dirty="0">
            <a:solidFill>
              <a:schemeClr val="tx1">
                <a:lumMod val="65000"/>
                <a:lumOff val="35000"/>
              </a:schemeClr>
            </a:solidFill>
          </a:endParaRPr>
        </a:p>
      </cdr:txBody>
    </cdr:sp>
  </cdr:relSizeAnchor>
  <cdr:relSizeAnchor xmlns:cdr="http://schemas.openxmlformats.org/drawingml/2006/chartDrawing">
    <cdr:from>
      <cdr:x>0.00898</cdr:x>
      <cdr:y>0.59532</cdr:y>
    </cdr:from>
    <cdr:to>
      <cdr:x>0.08999</cdr:x>
      <cdr:y>0.68942</cdr:y>
    </cdr:to>
    <cdr:sp macro="" textlink="">
      <cdr:nvSpPr>
        <cdr:cNvPr id="27" name="テキスト ボックス 1">
          <a:extLst xmlns:a="http://schemas.openxmlformats.org/drawingml/2006/main">
            <a:ext uri="{FF2B5EF4-FFF2-40B4-BE49-F238E27FC236}">
              <a16:creationId xmlns:a16="http://schemas.microsoft.com/office/drawing/2014/main" id="{2E6AC700-C7ED-4234-9A79-DA0E14DA938F}"/>
            </a:ext>
          </a:extLst>
        </cdr:cNvPr>
        <cdr:cNvSpPr txBox="1"/>
      </cdr:nvSpPr>
      <cdr:spPr>
        <a:xfrm xmlns:a="http://schemas.openxmlformats.org/drawingml/2006/main">
          <a:off x="65073" y="1557481"/>
          <a:ext cx="587164" cy="24616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700" dirty="0">
              <a:solidFill>
                <a:schemeClr val="tx1">
                  <a:lumMod val="65000"/>
                  <a:lumOff val="35000"/>
                </a:schemeClr>
              </a:solidFill>
            </a:rPr>
            <a:t>(N=1592)</a:t>
          </a:r>
          <a:endParaRPr lang="ja-JP" altLang="en-US" sz="700" dirty="0">
            <a:solidFill>
              <a:schemeClr val="tx1">
                <a:lumMod val="65000"/>
                <a:lumOff val="35000"/>
              </a:schemeClr>
            </a:solidFill>
          </a:endParaRPr>
        </a:p>
      </cdr:txBody>
    </cdr:sp>
  </cdr:relSizeAnchor>
  <cdr:relSizeAnchor xmlns:cdr="http://schemas.openxmlformats.org/drawingml/2006/chartDrawing">
    <cdr:from>
      <cdr:x>0.0096</cdr:x>
      <cdr:y>0.78024</cdr:y>
    </cdr:from>
    <cdr:to>
      <cdr:x>0.09062</cdr:x>
      <cdr:y>0.87433</cdr:y>
    </cdr:to>
    <cdr:sp macro="" textlink="">
      <cdr:nvSpPr>
        <cdr:cNvPr id="28" name="テキスト ボックス 1">
          <a:extLst xmlns:a="http://schemas.openxmlformats.org/drawingml/2006/main">
            <a:ext uri="{FF2B5EF4-FFF2-40B4-BE49-F238E27FC236}">
              <a16:creationId xmlns:a16="http://schemas.microsoft.com/office/drawing/2014/main" id="{2E6AC700-C7ED-4234-9A79-DA0E14DA938F}"/>
            </a:ext>
          </a:extLst>
        </cdr:cNvPr>
        <cdr:cNvSpPr txBox="1"/>
      </cdr:nvSpPr>
      <cdr:spPr>
        <a:xfrm xmlns:a="http://schemas.openxmlformats.org/drawingml/2006/main">
          <a:off x="69604" y="2041244"/>
          <a:ext cx="587164" cy="24616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700" dirty="0">
              <a:solidFill>
                <a:schemeClr val="tx1">
                  <a:lumMod val="65000"/>
                  <a:lumOff val="35000"/>
                </a:schemeClr>
              </a:solidFill>
            </a:rPr>
            <a:t>(N=4917)</a:t>
          </a:r>
          <a:endParaRPr lang="ja-JP" altLang="en-US" sz="700" dirty="0">
            <a:solidFill>
              <a:schemeClr val="tx1">
                <a:lumMod val="65000"/>
                <a:lumOff val="35000"/>
              </a:schemeClr>
            </a:solidFill>
          </a:endParaRPr>
        </a:p>
      </cdr:txBody>
    </cdr:sp>
  </cdr:relSizeAnchor>
</c:userShapes>
</file>

<file path=ppt/drawings/drawing46.xml><?xml version="1.0" encoding="utf-8"?>
<c:userShapes xmlns:c="http://schemas.openxmlformats.org/drawingml/2006/chart">
  <cdr:relSizeAnchor xmlns:cdr="http://schemas.openxmlformats.org/drawingml/2006/chartDrawing">
    <cdr:from>
      <cdr:x>0.00847</cdr:x>
      <cdr:y>0.26264</cdr:y>
    </cdr:from>
    <cdr:to>
      <cdr:x>0.07909</cdr:x>
      <cdr:y>0.59368</cdr:y>
    </cdr:to>
    <cdr:grpSp>
      <cdr:nvGrpSpPr>
        <cdr:cNvPr id="2" name="グループ化 1">
          <a:extLst xmlns:a="http://schemas.openxmlformats.org/drawingml/2006/main">
            <a:ext uri="{FF2B5EF4-FFF2-40B4-BE49-F238E27FC236}">
              <a16:creationId xmlns:a16="http://schemas.microsoft.com/office/drawing/2014/main" id="{33B3D444-1D18-49A4-B034-359B524FD1BC}"/>
            </a:ext>
          </a:extLst>
        </cdr:cNvPr>
        <cdr:cNvGrpSpPr/>
      </cdr:nvGrpSpPr>
      <cdr:grpSpPr>
        <a:xfrm xmlns:a="http://schemas.openxmlformats.org/drawingml/2006/main">
          <a:off x="73907" y="986620"/>
          <a:ext cx="616215" cy="1243568"/>
          <a:chOff x="-46724240" y="-2858024"/>
          <a:chExt cx="616167" cy="24569"/>
        </a:xfrm>
      </cdr:grpSpPr>
      <cdr:sp macro="" textlink="">
        <cdr:nvSpPr>
          <cdr:cNvPr id="3" name="テキスト ボックス 2">
            <a:extLst xmlns:a="http://schemas.openxmlformats.org/drawingml/2006/main">
              <a:ext uri="{FF2B5EF4-FFF2-40B4-BE49-F238E27FC236}">
                <a16:creationId xmlns:a16="http://schemas.microsoft.com/office/drawing/2014/main" id="{7AABF1EA-8939-4583-8889-C1E07827A705}"/>
              </a:ext>
            </a:extLst>
          </cdr:cNvPr>
          <cdr:cNvSpPr txBox="1"/>
        </cdr:nvSpPr>
        <cdr:spPr>
          <a:xfrm xmlns:a="http://schemas.openxmlformats.org/drawingml/2006/main">
            <a:off x="-46724240" y="-2858024"/>
            <a:ext cx="587160" cy="619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700" dirty="0">
                <a:solidFill>
                  <a:schemeClr val="tx1">
                    <a:lumMod val="65000"/>
                    <a:lumOff val="35000"/>
                  </a:schemeClr>
                </a:solidFill>
              </a:rPr>
              <a:t>(N=350)</a:t>
            </a:r>
            <a:endParaRPr lang="ja-JP" altLang="en-US" sz="700" dirty="0">
              <a:solidFill>
                <a:schemeClr val="tx1">
                  <a:lumMod val="65000"/>
                  <a:lumOff val="35000"/>
                </a:schemeClr>
              </a:solidFill>
            </a:endParaRPr>
          </a:p>
        </cdr:txBody>
      </cdr:sp>
      <cdr:sp macro="" textlink="">
        <cdr:nvSpPr>
          <cdr:cNvPr id="4" name="テキスト ボックス 1">
            <a:extLst xmlns:a="http://schemas.openxmlformats.org/drawingml/2006/main">
              <a:ext uri="{FF2B5EF4-FFF2-40B4-BE49-F238E27FC236}">
                <a16:creationId xmlns:a16="http://schemas.microsoft.com/office/drawing/2014/main" id="{553F7801-ACDA-44BA-8998-4A585CD9A56F}"/>
              </a:ext>
            </a:extLst>
          </cdr:cNvPr>
          <cdr:cNvSpPr txBox="1"/>
        </cdr:nvSpPr>
        <cdr:spPr>
          <a:xfrm xmlns:a="http://schemas.openxmlformats.org/drawingml/2006/main">
            <a:off x="-46722964" y="-2851738"/>
            <a:ext cx="587160" cy="619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700" dirty="0">
                <a:solidFill>
                  <a:schemeClr val="tx1">
                    <a:lumMod val="65000"/>
                    <a:lumOff val="35000"/>
                  </a:schemeClr>
                </a:solidFill>
              </a:rPr>
              <a:t>(N=130)</a:t>
            </a:r>
            <a:endParaRPr lang="ja-JP" altLang="en-US" sz="700" dirty="0">
              <a:solidFill>
                <a:schemeClr val="tx1">
                  <a:lumMod val="65000"/>
                  <a:lumOff val="35000"/>
                </a:schemeClr>
              </a:solidFill>
            </a:endParaRPr>
          </a:p>
        </cdr:txBody>
      </cdr:sp>
      <cdr:sp macro="" textlink="">
        <cdr:nvSpPr>
          <cdr:cNvPr id="5" name="テキスト ボックス 1">
            <a:extLst xmlns:a="http://schemas.openxmlformats.org/drawingml/2006/main">
              <a:ext uri="{FF2B5EF4-FFF2-40B4-BE49-F238E27FC236}">
                <a16:creationId xmlns:a16="http://schemas.microsoft.com/office/drawing/2014/main" id="{FB610C99-6B04-4CB2-9B51-9937F5E42606}"/>
              </a:ext>
            </a:extLst>
          </cdr:cNvPr>
          <cdr:cNvSpPr txBox="1"/>
        </cdr:nvSpPr>
        <cdr:spPr>
          <a:xfrm xmlns:a="http://schemas.openxmlformats.org/drawingml/2006/main">
            <a:off x="-46695234" y="-2846300"/>
            <a:ext cx="587161" cy="619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700" dirty="0">
                <a:solidFill>
                  <a:schemeClr val="tx1">
                    <a:lumMod val="65000"/>
                    <a:lumOff val="35000"/>
                  </a:schemeClr>
                </a:solidFill>
              </a:rPr>
              <a:t>(N=216)</a:t>
            </a:r>
            <a:endParaRPr lang="ja-JP" altLang="en-US" sz="700" dirty="0">
              <a:solidFill>
                <a:schemeClr val="tx1">
                  <a:lumMod val="65000"/>
                  <a:lumOff val="35000"/>
                </a:schemeClr>
              </a:solidFill>
            </a:endParaRPr>
          </a:p>
        </cdr:txBody>
      </cdr:sp>
      <cdr:sp macro="" textlink="">
        <cdr:nvSpPr>
          <cdr:cNvPr id="6" name="テキスト ボックス 1">
            <a:extLst xmlns:a="http://schemas.openxmlformats.org/drawingml/2006/main">
              <a:ext uri="{FF2B5EF4-FFF2-40B4-BE49-F238E27FC236}">
                <a16:creationId xmlns:a16="http://schemas.microsoft.com/office/drawing/2014/main" id="{10CD5A05-857D-4806-9A4B-1644F01CB941}"/>
              </a:ext>
            </a:extLst>
          </cdr:cNvPr>
          <cdr:cNvSpPr txBox="1"/>
        </cdr:nvSpPr>
        <cdr:spPr>
          <a:xfrm xmlns:a="http://schemas.openxmlformats.org/drawingml/2006/main">
            <a:off x="-46722964" y="-2839645"/>
            <a:ext cx="587160" cy="619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700" dirty="0">
                <a:solidFill>
                  <a:schemeClr val="tx1">
                    <a:lumMod val="65000"/>
                    <a:lumOff val="35000"/>
                  </a:schemeClr>
                </a:solidFill>
              </a:rPr>
              <a:t>(N=200)</a:t>
            </a:r>
            <a:endParaRPr lang="ja-JP" altLang="en-US" sz="700" dirty="0">
              <a:solidFill>
                <a:schemeClr val="tx1">
                  <a:lumMod val="65000"/>
                  <a:lumOff val="35000"/>
                </a:schemeClr>
              </a:solidFill>
            </a:endParaRPr>
          </a:p>
        </cdr:txBody>
      </cdr:sp>
    </cdr:grpSp>
  </cdr:relSizeAnchor>
  <cdr:relSizeAnchor xmlns:cdr="http://schemas.openxmlformats.org/drawingml/2006/chartDrawing">
    <cdr:from>
      <cdr:x>0.01742</cdr:x>
      <cdr:y>0.59154</cdr:y>
    </cdr:from>
    <cdr:to>
      <cdr:x>0.10955</cdr:x>
      <cdr:y>0.66761</cdr:y>
    </cdr:to>
    <cdr:sp macro="" textlink="">
      <cdr:nvSpPr>
        <cdr:cNvPr id="7" name="テキスト ボックス 1">
          <a:extLst xmlns:a="http://schemas.openxmlformats.org/drawingml/2006/main">
            <a:ext uri="{FF2B5EF4-FFF2-40B4-BE49-F238E27FC236}">
              <a16:creationId xmlns:a16="http://schemas.microsoft.com/office/drawing/2014/main" id="{B15B814E-4AD6-44A2-814D-7D84C9713EB7}"/>
            </a:ext>
          </a:extLst>
        </cdr:cNvPr>
        <cdr:cNvSpPr txBox="1"/>
      </cdr:nvSpPr>
      <cdr:spPr>
        <a:xfrm xmlns:a="http://schemas.openxmlformats.org/drawingml/2006/main">
          <a:off x="151992" y="1750598"/>
          <a:ext cx="803939" cy="22511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(N=185)</a:t>
          </a:r>
          <a:endParaRPr lang="ja-JP" altLang="en-US" sz="700" dirty="0">
            <a:solidFill>
              <a:schemeClr val="tx1">
                <a:lumMod val="65000"/>
                <a:lumOff val="35000"/>
              </a:schemeClr>
            </a:solidFill>
          </a:endParaRPr>
        </a:p>
      </cdr:txBody>
    </cdr:sp>
  </cdr:relSizeAnchor>
  <cdr:relSizeAnchor xmlns:cdr="http://schemas.openxmlformats.org/drawingml/2006/chartDrawing">
    <cdr:from>
      <cdr:x>0.01554</cdr:x>
      <cdr:y>0.67256</cdr:y>
    </cdr:from>
    <cdr:to>
      <cdr:x>0.10767</cdr:x>
      <cdr:y>0.74862</cdr:y>
    </cdr:to>
    <cdr:sp macro="" textlink="">
      <cdr:nvSpPr>
        <cdr:cNvPr id="8" name="テキスト ボックス 1">
          <a:extLst xmlns:a="http://schemas.openxmlformats.org/drawingml/2006/main">
            <a:ext uri="{FF2B5EF4-FFF2-40B4-BE49-F238E27FC236}">
              <a16:creationId xmlns:a16="http://schemas.microsoft.com/office/drawing/2014/main" id="{B15B814E-4AD6-44A2-814D-7D84C9713EB7}"/>
            </a:ext>
          </a:extLst>
        </cdr:cNvPr>
        <cdr:cNvSpPr txBox="1"/>
      </cdr:nvSpPr>
      <cdr:spPr>
        <a:xfrm xmlns:a="http://schemas.openxmlformats.org/drawingml/2006/main">
          <a:off x="135608" y="1990362"/>
          <a:ext cx="803939" cy="22511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(N=644)</a:t>
          </a:r>
          <a:endParaRPr lang="ja-JP" altLang="en-US" sz="700" dirty="0">
            <a:solidFill>
              <a:schemeClr val="tx1">
                <a:lumMod val="65000"/>
                <a:lumOff val="35000"/>
              </a:schemeClr>
            </a:solidFill>
          </a:endParaRPr>
        </a:p>
      </cdr:txBody>
    </cdr:sp>
  </cdr:relSizeAnchor>
  <cdr:relSizeAnchor xmlns:cdr="http://schemas.openxmlformats.org/drawingml/2006/chartDrawing">
    <cdr:from>
      <cdr:x>0.01872</cdr:x>
      <cdr:y>0.7508</cdr:y>
    </cdr:from>
    <cdr:to>
      <cdr:x>0.11086</cdr:x>
      <cdr:y>0.82687</cdr:y>
    </cdr:to>
    <cdr:sp macro="" textlink="">
      <cdr:nvSpPr>
        <cdr:cNvPr id="9" name="テキスト ボックス 1">
          <a:extLst xmlns:a="http://schemas.openxmlformats.org/drawingml/2006/main">
            <a:ext uri="{FF2B5EF4-FFF2-40B4-BE49-F238E27FC236}">
              <a16:creationId xmlns:a16="http://schemas.microsoft.com/office/drawing/2014/main" id="{B15B814E-4AD6-44A2-814D-7D84C9713EB7}"/>
            </a:ext>
          </a:extLst>
        </cdr:cNvPr>
        <cdr:cNvSpPr txBox="1"/>
      </cdr:nvSpPr>
      <cdr:spPr>
        <a:xfrm xmlns:a="http://schemas.openxmlformats.org/drawingml/2006/main">
          <a:off x="163364" y="2221929"/>
          <a:ext cx="803939" cy="22511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(N=522)</a:t>
          </a:r>
          <a:endParaRPr lang="ja-JP" altLang="en-US" sz="700" dirty="0">
            <a:solidFill>
              <a:schemeClr val="tx1">
                <a:lumMod val="65000"/>
                <a:lumOff val="35000"/>
              </a:schemeClr>
            </a:solidFill>
          </a:endParaRPr>
        </a:p>
      </cdr:txBody>
    </cdr:sp>
  </cdr:relSizeAnchor>
  <cdr:relSizeAnchor xmlns:cdr="http://schemas.openxmlformats.org/drawingml/2006/chartDrawing">
    <cdr:from>
      <cdr:x>0.0257</cdr:x>
      <cdr:y>0.8286</cdr:y>
    </cdr:from>
    <cdr:to>
      <cdr:x>0.11784</cdr:x>
      <cdr:y>0.90467</cdr:y>
    </cdr:to>
    <cdr:sp macro="" textlink="">
      <cdr:nvSpPr>
        <cdr:cNvPr id="10" name="テキスト ボックス 1">
          <a:extLst xmlns:a="http://schemas.openxmlformats.org/drawingml/2006/main">
            <a:ext uri="{FF2B5EF4-FFF2-40B4-BE49-F238E27FC236}">
              <a16:creationId xmlns:a16="http://schemas.microsoft.com/office/drawing/2014/main" id="{B15B814E-4AD6-44A2-814D-7D84C9713EB7}"/>
            </a:ext>
          </a:extLst>
        </cdr:cNvPr>
        <cdr:cNvSpPr txBox="1"/>
      </cdr:nvSpPr>
      <cdr:spPr>
        <a:xfrm xmlns:a="http://schemas.openxmlformats.org/drawingml/2006/main">
          <a:off x="224267" y="2452152"/>
          <a:ext cx="803939" cy="22511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(N=61)</a:t>
          </a:r>
          <a:endParaRPr lang="ja-JP" altLang="en-US" sz="700" dirty="0">
            <a:solidFill>
              <a:schemeClr val="tx1">
                <a:lumMod val="65000"/>
                <a:lumOff val="35000"/>
              </a:schemeClr>
            </a:solidFill>
          </a:endParaRPr>
        </a:p>
      </cdr:txBody>
    </cdr:sp>
  </cdr:relSizeAnchor>
</c:userShapes>
</file>

<file path=ppt/drawings/drawing47.xml><?xml version="1.0" encoding="utf-8"?>
<c:userShapes xmlns:c="http://schemas.openxmlformats.org/drawingml/2006/chart">
  <cdr:relSizeAnchor xmlns:cdr="http://schemas.openxmlformats.org/drawingml/2006/chartDrawing">
    <cdr:from>
      <cdr:x>0.28627</cdr:x>
      <cdr:y>0.96994</cdr:y>
    </cdr:from>
    <cdr:to>
      <cdr:x>0.712</cdr:x>
      <cdr:y>0.986</cdr:y>
    </cdr:to>
    <cdr:grpSp>
      <cdr:nvGrpSpPr>
        <cdr:cNvPr id="2" name="グループ化 1">
          <a:extLst xmlns:a="http://schemas.openxmlformats.org/drawingml/2006/main">
            <a:ext uri="{FF2B5EF4-FFF2-40B4-BE49-F238E27FC236}">
              <a16:creationId xmlns:a16="http://schemas.microsoft.com/office/drawing/2014/main" id="{928D33AC-573E-4E7D-AD8E-1887CC7177B0}"/>
            </a:ext>
          </a:extLst>
        </cdr:cNvPr>
        <cdr:cNvGrpSpPr/>
      </cdr:nvGrpSpPr>
      <cdr:grpSpPr>
        <a:xfrm xmlns:a="http://schemas.openxmlformats.org/drawingml/2006/main">
          <a:off x="1856003" y="7457872"/>
          <a:ext cx="2760177" cy="123485"/>
          <a:chOff x="3555818" y="8382794"/>
          <a:chExt cx="2356374" cy="198411"/>
        </a:xfrm>
      </cdr:grpSpPr>
      <cdr:sp macro="" textlink="">
        <cdr:nvSpPr>
          <cdr:cNvPr id="3" name="テキスト ボックス 1">
            <a:extLst xmlns:a="http://schemas.openxmlformats.org/drawingml/2006/main">
              <a:ext uri="{FF2B5EF4-FFF2-40B4-BE49-F238E27FC236}">
                <a16:creationId xmlns:a16="http://schemas.microsoft.com/office/drawing/2014/main" id="{FF639997-7898-4916-B49C-354C1C279CB5}"/>
              </a:ext>
            </a:extLst>
          </cdr:cNvPr>
          <cdr:cNvSpPr txBox="1"/>
        </cdr:nvSpPr>
        <cdr:spPr>
          <a:xfrm xmlns:a="http://schemas.openxmlformats.org/drawingml/2006/main">
            <a:off x="3555818" y="8386025"/>
            <a:ext cx="507759" cy="19448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15722</a:t>
            </a:r>
            <a:r>
              <a:rPr lang="ja-JP" altLang="en-US" sz="700" dirty="0"/>
              <a:t>）</a:t>
            </a:r>
          </a:p>
        </cdr:txBody>
      </cdr:sp>
      <cdr:sp macro="" textlink="">
        <cdr:nvSpPr>
          <cdr:cNvPr id="4" name="テキスト ボックス 1">
            <a:extLst xmlns:a="http://schemas.openxmlformats.org/drawingml/2006/main">
              <a:ext uri="{FF2B5EF4-FFF2-40B4-BE49-F238E27FC236}">
                <a16:creationId xmlns:a16="http://schemas.microsoft.com/office/drawing/2014/main" id="{90F78871-1349-44EF-9F84-0D3AAED8AAA2}"/>
              </a:ext>
            </a:extLst>
          </cdr:cNvPr>
          <cdr:cNvSpPr txBox="1"/>
        </cdr:nvSpPr>
        <cdr:spPr>
          <a:xfrm xmlns:a="http://schemas.openxmlformats.org/drawingml/2006/main">
            <a:off x="4169066" y="8386019"/>
            <a:ext cx="507759" cy="19448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8890</a:t>
            </a:r>
            <a:r>
              <a:rPr lang="ja-JP" altLang="en-US" sz="700" dirty="0"/>
              <a:t>）</a:t>
            </a:r>
          </a:p>
        </cdr:txBody>
      </cdr:sp>
      <cdr:sp macro="" textlink="">
        <cdr:nvSpPr>
          <cdr:cNvPr id="5" name="テキスト ボックス 1">
            <a:extLst xmlns:a="http://schemas.openxmlformats.org/drawingml/2006/main">
              <a:ext uri="{FF2B5EF4-FFF2-40B4-BE49-F238E27FC236}">
                <a16:creationId xmlns:a16="http://schemas.microsoft.com/office/drawing/2014/main" id="{EE5B55D9-3377-43B1-BE13-5C1584A15BAC}"/>
              </a:ext>
            </a:extLst>
          </cdr:cNvPr>
          <cdr:cNvSpPr txBox="1"/>
        </cdr:nvSpPr>
        <cdr:spPr>
          <a:xfrm xmlns:a="http://schemas.openxmlformats.org/drawingml/2006/main">
            <a:off x="4810237" y="8382794"/>
            <a:ext cx="507759" cy="19448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1592</a:t>
            </a:r>
            <a:r>
              <a:rPr lang="ja-JP" altLang="en-US" sz="700" dirty="0"/>
              <a:t>）</a:t>
            </a:r>
          </a:p>
        </cdr:txBody>
      </cdr:sp>
      <cdr:sp macro="" textlink="">
        <cdr:nvSpPr>
          <cdr:cNvPr id="6" name="テキスト ボックス 1">
            <a:extLst xmlns:a="http://schemas.openxmlformats.org/drawingml/2006/main">
              <a:ext uri="{FF2B5EF4-FFF2-40B4-BE49-F238E27FC236}">
                <a16:creationId xmlns:a16="http://schemas.microsoft.com/office/drawing/2014/main" id="{F8A698B5-0FDE-4063-AE03-C03F30EF447A}"/>
              </a:ext>
            </a:extLst>
          </cdr:cNvPr>
          <cdr:cNvSpPr txBox="1"/>
        </cdr:nvSpPr>
        <cdr:spPr>
          <a:xfrm xmlns:a="http://schemas.openxmlformats.org/drawingml/2006/main">
            <a:off x="5404433" y="8386720"/>
            <a:ext cx="507759" cy="19448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4917</a:t>
            </a:r>
            <a:r>
              <a:rPr lang="ja-JP" altLang="en-US" sz="700" dirty="0"/>
              <a:t>）</a:t>
            </a:r>
          </a:p>
        </cdr:txBody>
      </cdr:sp>
    </cdr:grpSp>
  </cdr:relSizeAnchor>
</c:userShapes>
</file>

<file path=ppt/drawings/drawing48.xml><?xml version="1.0" encoding="utf-8"?>
<c:userShapes xmlns:c="http://schemas.openxmlformats.org/drawingml/2006/chart">
  <cdr:relSizeAnchor xmlns:cdr="http://schemas.openxmlformats.org/drawingml/2006/chartDrawing">
    <cdr:from>
      <cdr:x>0.28516</cdr:x>
      <cdr:y>0.97428</cdr:y>
    </cdr:from>
    <cdr:to>
      <cdr:x>0.43259</cdr:x>
      <cdr:y>1</cdr:y>
    </cdr:to>
    <cdr:sp macro="" textlink="">
      <cdr:nvSpPr>
        <cdr:cNvPr id="2" name="テキスト ボックス 1">
          <a:extLst xmlns:a="http://schemas.openxmlformats.org/drawingml/2006/main">
            <a:ext uri="{FF2B5EF4-FFF2-40B4-BE49-F238E27FC236}">
              <a16:creationId xmlns:a16="http://schemas.microsoft.com/office/drawing/2014/main" id="{3F05C85D-FE1C-4713-B6FA-385159EC72FE}"/>
            </a:ext>
          </a:extLst>
        </cdr:cNvPr>
        <cdr:cNvSpPr txBox="1"/>
      </cdr:nvSpPr>
      <cdr:spPr>
        <a:xfrm xmlns:a="http://schemas.openxmlformats.org/drawingml/2006/main">
          <a:off x="1768609" y="7366988"/>
          <a:ext cx="914400" cy="19449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0.29979</cdr:x>
      <cdr:y>0.96674</cdr:y>
    </cdr:from>
    <cdr:to>
      <cdr:x>0.39788</cdr:x>
      <cdr:y>0.99246</cdr:y>
    </cdr:to>
    <cdr:sp macro="" textlink="">
      <cdr:nvSpPr>
        <cdr:cNvPr id="3" name="テキスト ボックス 2">
          <a:extLst xmlns:a="http://schemas.openxmlformats.org/drawingml/2006/main">
            <a:ext uri="{FF2B5EF4-FFF2-40B4-BE49-F238E27FC236}">
              <a16:creationId xmlns:a16="http://schemas.microsoft.com/office/drawing/2014/main" id="{EE7B5D2B-2991-45E8-87DE-B46D7815513C}"/>
            </a:ext>
          </a:extLst>
        </cdr:cNvPr>
        <cdr:cNvSpPr txBox="1"/>
      </cdr:nvSpPr>
      <cdr:spPr>
        <a:xfrm xmlns:a="http://schemas.openxmlformats.org/drawingml/2006/main">
          <a:off x="1859354" y="7310009"/>
          <a:ext cx="608375" cy="19449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700" dirty="0"/>
            <a:t>（</a:t>
          </a:r>
          <a:r>
            <a:rPr lang="en-US" altLang="ja-JP" sz="700" dirty="0"/>
            <a:t>N</a:t>
          </a:r>
          <a:r>
            <a:rPr lang="ja-JP" altLang="en-US" sz="700" dirty="0"/>
            <a:t>＝</a:t>
          </a:r>
          <a:r>
            <a:rPr lang="en-US" altLang="ja-JP" sz="700" dirty="0"/>
            <a:t>20437</a:t>
          </a:r>
          <a:r>
            <a:rPr lang="ja-JP" altLang="en-US" sz="700" dirty="0"/>
            <a:t>）</a:t>
          </a:r>
        </a:p>
      </cdr:txBody>
    </cdr:sp>
  </cdr:relSizeAnchor>
  <cdr:relSizeAnchor xmlns:cdr="http://schemas.openxmlformats.org/drawingml/2006/chartDrawing">
    <cdr:from>
      <cdr:x>0.41287</cdr:x>
      <cdr:y>0.96476</cdr:y>
    </cdr:from>
    <cdr:to>
      <cdr:x>0.51048</cdr:x>
      <cdr:y>0.99048</cdr:y>
    </cdr:to>
    <cdr:sp macro="" textlink="">
      <cdr:nvSpPr>
        <cdr:cNvPr id="4"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2560697" y="7294980"/>
          <a:ext cx="605417"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11973</a:t>
          </a:r>
          <a:r>
            <a:rPr lang="ja-JP" altLang="en-US" sz="700" dirty="0"/>
            <a:t>）</a:t>
          </a:r>
        </a:p>
      </cdr:txBody>
    </cdr:sp>
  </cdr:relSizeAnchor>
  <cdr:relSizeAnchor xmlns:cdr="http://schemas.openxmlformats.org/drawingml/2006/chartDrawing">
    <cdr:from>
      <cdr:x>0.53077</cdr:x>
      <cdr:y>0.96416</cdr:y>
    </cdr:from>
    <cdr:to>
      <cdr:x>0.62006</cdr:x>
      <cdr:y>0.98988</cdr:y>
    </cdr:to>
    <cdr:sp macro="" textlink="">
      <cdr:nvSpPr>
        <cdr:cNvPr id="5"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3291911" y="7290487"/>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2235</a:t>
          </a:r>
          <a:r>
            <a:rPr lang="ja-JP" altLang="en-US" sz="700" dirty="0"/>
            <a:t>）</a:t>
          </a:r>
        </a:p>
      </cdr:txBody>
    </cdr:sp>
  </cdr:relSizeAnchor>
  <cdr:relSizeAnchor xmlns:cdr="http://schemas.openxmlformats.org/drawingml/2006/chartDrawing">
    <cdr:from>
      <cdr:x>0.641</cdr:x>
      <cdr:y>0.96513</cdr:y>
    </cdr:from>
    <cdr:to>
      <cdr:x>0.73029</cdr:x>
      <cdr:y>0.99085</cdr:y>
    </cdr:to>
    <cdr:sp macro="" textlink="">
      <cdr:nvSpPr>
        <cdr:cNvPr id="6"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3975580" y="7297797"/>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6042</a:t>
          </a:r>
          <a:r>
            <a:rPr lang="ja-JP" altLang="en-US" sz="700" dirty="0"/>
            <a:t>）</a:t>
          </a:r>
        </a:p>
      </cdr:txBody>
    </cdr:sp>
  </cdr:relSizeAnchor>
</c:userShapes>
</file>

<file path=ppt/drawings/drawing49.xml><?xml version="1.0" encoding="utf-8"?>
<c:userShapes xmlns:c="http://schemas.openxmlformats.org/drawingml/2006/chart">
  <cdr:relSizeAnchor xmlns:cdr="http://schemas.openxmlformats.org/drawingml/2006/chartDrawing">
    <cdr:from>
      <cdr:x>0.13029</cdr:x>
      <cdr:y>0.76057</cdr:y>
    </cdr:from>
    <cdr:to>
      <cdr:x>0.63532</cdr:x>
      <cdr:y>0.85688</cdr:y>
    </cdr:to>
    <cdr:sp macro="" textlink="">
      <cdr:nvSpPr>
        <cdr:cNvPr id="2" name="角丸四角形 1">
          <a:extLst xmlns:a="http://schemas.openxmlformats.org/drawingml/2006/main">
            <a:ext uri="{FF2B5EF4-FFF2-40B4-BE49-F238E27FC236}">
              <a16:creationId xmlns:a16="http://schemas.microsoft.com/office/drawing/2014/main" id="{43B1E252-8CF2-4B54-8C3F-5EFD1643B5BD}"/>
            </a:ext>
          </a:extLst>
        </cdr:cNvPr>
        <cdr:cNvSpPr/>
      </cdr:nvSpPr>
      <cdr:spPr>
        <a:xfrm xmlns:a="http://schemas.openxmlformats.org/drawingml/2006/main">
          <a:off x="792494" y="6389029"/>
          <a:ext cx="3071729" cy="809040"/>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0.31972</cdr:x>
      <cdr:y>0.97378</cdr:y>
    </cdr:from>
    <cdr:to>
      <cdr:x>0.69856</cdr:x>
      <cdr:y>0.9974</cdr:y>
    </cdr:to>
    <cdr:grpSp>
      <cdr:nvGrpSpPr>
        <cdr:cNvPr id="8" name="グループ化 7">
          <a:extLst xmlns:a="http://schemas.openxmlformats.org/drawingml/2006/main">
            <a:ext uri="{FF2B5EF4-FFF2-40B4-BE49-F238E27FC236}">
              <a16:creationId xmlns:a16="http://schemas.microsoft.com/office/drawing/2014/main" id="{0049A10E-CE3C-49AB-849D-AF90F42B1501}"/>
            </a:ext>
          </a:extLst>
        </cdr:cNvPr>
        <cdr:cNvGrpSpPr/>
      </cdr:nvGrpSpPr>
      <cdr:grpSpPr>
        <a:xfrm xmlns:a="http://schemas.openxmlformats.org/drawingml/2006/main">
          <a:off x="1944653" y="8180093"/>
          <a:ext cx="2304242" cy="198416"/>
          <a:chOff x="5006956" y="9868844"/>
          <a:chExt cx="2011644" cy="318791"/>
        </a:xfrm>
      </cdr:grpSpPr>
      <cdr:sp macro="" textlink="">
        <cdr:nvSpPr>
          <cdr:cNvPr id="9" name="テキスト ボックス 1">
            <a:extLst xmlns:a="http://schemas.openxmlformats.org/drawingml/2006/main">
              <a:ext uri="{FF2B5EF4-FFF2-40B4-BE49-F238E27FC236}">
                <a16:creationId xmlns:a16="http://schemas.microsoft.com/office/drawing/2014/main" id="{C1D8D5F8-24EC-422F-8765-9669DB3B6C38}"/>
              </a:ext>
            </a:extLst>
          </cdr:cNvPr>
          <cdr:cNvSpPr txBox="1"/>
        </cdr:nvSpPr>
        <cdr:spPr>
          <a:xfrm xmlns:a="http://schemas.openxmlformats.org/drawingml/2006/main">
            <a:off x="5006956" y="9874035"/>
            <a:ext cx="433476" cy="31248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15722</a:t>
            </a:r>
            <a:r>
              <a:rPr lang="ja-JP" altLang="en-US" sz="700" dirty="0"/>
              <a:t>）</a:t>
            </a:r>
          </a:p>
        </cdr:txBody>
      </cdr:sp>
      <cdr:sp macro="" textlink="">
        <cdr:nvSpPr>
          <cdr:cNvPr id="10" name="テキスト ボックス 1">
            <a:extLst xmlns:a="http://schemas.openxmlformats.org/drawingml/2006/main">
              <a:ext uri="{FF2B5EF4-FFF2-40B4-BE49-F238E27FC236}">
                <a16:creationId xmlns:a16="http://schemas.microsoft.com/office/drawing/2014/main" id="{5DAE4BFC-3B1B-4779-8214-B2E3C011AC9B}"/>
              </a:ext>
            </a:extLst>
          </cdr:cNvPr>
          <cdr:cNvSpPr txBox="1"/>
        </cdr:nvSpPr>
        <cdr:spPr>
          <a:xfrm xmlns:a="http://schemas.openxmlformats.org/drawingml/2006/main">
            <a:off x="5530488" y="9874026"/>
            <a:ext cx="433476" cy="31248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8890</a:t>
            </a:r>
            <a:r>
              <a:rPr lang="ja-JP" altLang="en-US" sz="700" dirty="0"/>
              <a:t>）</a:t>
            </a:r>
          </a:p>
        </cdr:txBody>
      </cdr:sp>
      <cdr:sp macro="" textlink="">
        <cdr:nvSpPr>
          <cdr:cNvPr id="11" name="テキスト ボックス 1">
            <a:extLst xmlns:a="http://schemas.openxmlformats.org/drawingml/2006/main">
              <a:ext uri="{FF2B5EF4-FFF2-40B4-BE49-F238E27FC236}">
                <a16:creationId xmlns:a16="http://schemas.microsoft.com/office/drawing/2014/main" id="{51915440-5DF7-49B2-A2C9-B0B85C91AE0E}"/>
              </a:ext>
            </a:extLst>
          </cdr:cNvPr>
          <cdr:cNvSpPr txBox="1"/>
        </cdr:nvSpPr>
        <cdr:spPr>
          <a:xfrm xmlns:a="http://schemas.openxmlformats.org/drawingml/2006/main">
            <a:off x="6077857" y="9868844"/>
            <a:ext cx="433476" cy="31248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1592</a:t>
            </a:r>
            <a:r>
              <a:rPr lang="ja-JP" altLang="en-US" sz="700" dirty="0"/>
              <a:t>）</a:t>
            </a:r>
          </a:p>
        </cdr:txBody>
      </cdr:sp>
      <cdr:sp macro="" textlink="">
        <cdr:nvSpPr>
          <cdr:cNvPr id="12" name="テキスト ボックス 1">
            <a:extLst xmlns:a="http://schemas.openxmlformats.org/drawingml/2006/main">
              <a:ext uri="{FF2B5EF4-FFF2-40B4-BE49-F238E27FC236}">
                <a16:creationId xmlns:a16="http://schemas.microsoft.com/office/drawing/2014/main" id="{50CAD870-A671-4309-B9D4-648A454B0096}"/>
              </a:ext>
            </a:extLst>
          </cdr:cNvPr>
          <cdr:cNvSpPr txBox="1"/>
        </cdr:nvSpPr>
        <cdr:spPr>
          <a:xfrm xmlns:a="http://schemas.openxmlformats.org/drawingml/2006/main">
            <a:off x="6585124" y="9875147"/>
            <a:ext cx="433476" cy="31248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4917</a:t>
            </a:r>
            <a:r>
              <a:rPr lang="ja-JP" altLang="en-US" sz="700" dirty="0"/>
              <a:t>）</a:t>
            </a:r>
          </a:p>
        </cdr:txBody>
      </cdr:sp>
    </cdr:grpSp>
  </cdr:relSizeAnchor>
  <cdr:relSizeAnchor xmlns:cdr="http://schemas.openxmlformats.org/drawingml/2006/chartDrawing">
    <cdr:from>
      <cdr:x>0.15397</cdr:x>
      <cdr:y>0.02337</cdr:y>
    </cdr:from>
    <cdr:to>
      <cdr:x>0.99731</cdr:x>
      <cdr:y>0.09195</cdr:y>
    </cdr:to>
    <cdr:sp macro="" textlink="">
      <cdr:nvSpPr>
        <cdr:cNvPr id="13" name="角丸四角形 1">
          <a:extLst xmlns:a="http://schemas.openxmlformats.org/drawingml/2006/main">
            <a:ext uri="{FF2B5EF4-FFF2-40B4-BE49-F238E27FC236}">
              <a16:creationId xmlns:a16="http://schemas.microsoft.com/office/drawing/2014/main" id="{A343268F-9DD6-4EF7-BB21-77404E4CD021}"/>
            </a:ext>
          </a:extLst>
        </cdr:cNvPr>
        <cdr:cNvSpPr/>
      </cdr:nvSpPr>
      <cdr:spPr>
        <a:xfrm xmlns:a="http://schemas.openxmlformats.org/drawingml/2006/main">
          <a:off x="936501" y="196341"/>
          <a:ext cx="5129500" cy="576071"/>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endParaRPr kumimoji="1" lang="ja-JP" altLang="en-US"/>
        </a:p>
      </cdr:txBody>
    </cdr:sp>
  </cdr:relSizeAnchor>
</c:userShapes>
</file>

<file path=ppt/drawings/drawing5.xml><?xml version="1.0" encoding="utf-8"?>
<c:userShapes xmlns:c="http://schemas.openxmlformats.org/drawingml/2006/chart">
  <cdr:relSizeAnchor xmlns:cdr="http://schemas.openxmlformats.org/drawingml/2006/chartDrawing">
    <cdr:from>
      <cdr:x>0.23758</cdr:x>
      <cdr:y>0.79159</cdr:y>
    </cdr:from>
    <cdr:to>
      <cdr:x>0.45847</cdr:x>
      <cdr:y>0.84386</cdr:y>
    </cdr:to>
    <cdr:sp macro="" textlink="">
      <cdr:nvSpPr>
        <cdr:cNvPr id="2" name="角丸四角形 26">
          <a:extLst xmlns:a="http://schemas.openxmlformats.org/drawingml/2006/main">
            <a:ext uri="{FF2B5EF4-FFF2-40B4-BE49-F238E27FC236}">
              <a16:creationId xmlns:a16="http://schemas.microsoft.com/office/drawing/2014/main" id="{739EB71F-9C6B-4F6B-BDBB-861ED7795FD1}"/>
            </a:ext>
          </a:extLst>
        </cdr:cNvPr>
        <cdr:cNvSpPr/>
      </cdr:nvSpPr>
      <cdr:spPr>
        <a:xfrm xmlns:a="http://schemas.openxmlformats.org/drawingml/2006/main">
          <a:off x="1052363" y="2198808"/>
          <a:ext cx="978414" cy="145192"/>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endParaRPr lang="ja-JP" altLang="en-US" sz="700"/>
        </a:p>
      </cdr:txBody>
    </cdr:sp>
  </cdr:relSizeAnchor>
  <cdr:relSizeAnchor xmlns:cdr="http://schemas.openxmlformats.org/drawingml/2006/chartDrawing">
    <cdr:from>
      <cdr:x>0.62386</cdr:x>
      <cdr:y>0.55453</cdr:y>
    </cdr:from>
    <cdr:to>
      <cdr:x>0.88958</cdr:x>
      <cdr:y>0.62944</cdr:y>
    </cdr:to>
    <cdr:sp macro="" textlink="">
      <cdr:nvSpPr>
        <cdr:cNvPr id="3" name="角丸四角形 29">
          <a:extLst xmlns:a="http://schemas.openxmlformats.org/drawingml/2006/main">
            <a:ext uri="{FF2B5EF4-FFF2-40B4-BE49-F238E27FC236}">
              <a16:creationId xmlns:a16="http://schemas.microsoft.com/office/drawing/2014/main" id="{2301654F-DDC1-4CD2-BFE1-93D21DD24CF4}"/>
            </a:ext>
          </a:extLst>
        </cdr:cNvPr>
        <cdr:cNvSpPr/>
      </cdr:nvSpPr>
      <cdr:spPr>
        <a:xfrm xmlns:a="http://schemas.openxmlformats.org/drawingml/2006/main">
          <a:off x="2763339" y="1540344"/>
          <a:ext cx="1176971" cy="208075"/>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endParaRPr lang="ja-JP" altLang="en-US" sz="700"/>
        </a:p>
      </cdr:txBody>
    </cdr:sp>
  </cdr:relSizeAnchor>
</c:userShapes>
</file>

<file path=ppt/drawings/drawing50.xml><?xml version="1.0" encoding="utf-8"?>
<c:userShapes xmlns:c="http://schemas.openxmlformats.org/drawingml/2006/chart">
  <cdr:relSizeAnchor xmlns:cdr="http://schemas.openxmlformats.org/drawingml/2006/chartDrawing">
    <cdr:from>
      <cdr:x>0.20627</cdr:x>
      <cdr:y>0.79741</cdr:y>
    </cdr:from>
    <cdr:to>
      <cdr:x>0.72314</cdr:x>
      <cdr:y>0.87883</cdr:y>
    </cdr:to>
    <cdr:sp macro="" textlink="">
      <cdr:nvSpPr>
        <cdr:cNvPr id="2" name="角丸四角形 1">
          <a:extLst xmlns:a="http://schemas.openxmlformats.org/drawingml/2006/main">
            <a:ext uri="{FF2B5EF4-FFF2-40B4-BE49-F238E27FC236}">
              <a16:creationId xmlns:a16="http://schemas.microsoft.com/office/drawing/2014/main" id="{61A9FBFF-CE48-969E-8138-77C595D7C423}"/>
            </a:ext>
          </a:extLst>
        </cdr:cNvPr>
        <cdr:cNvSpPr/>
      </cdr:nvSpPr>
      <cdr:spPr>
        <a:xfrm xmlns:a="http://schemas.openxmlformats.org/drawingml/2006/main">
          <a:off x="1284148" y="6783057"/>
          <a:ext cx="3217810" cy="692588"/>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1280160" rtl="0" eaLnBrk="1" latinLnBrk="0" hangingPunct="1">
            <a:defRPr kumimoji="1" sz="2500" kern="1200">
              <a:solidFill>
                <a:schemeClr val="dk1"/>
              </a:solidFill>
              <a:latin typeface="+mn-lt"/>
              <a:ea typeface="+mn-ea"/>
              <a:cs typeface="+mn-cs"/>
            </a:defRPr>
          </a:lvl1pPr>
          <a:lvl2pPr marL="640080" algn="l" defTabSz="1280160" rtl="0" eaLnBrk="1" latinLnBrk="0" hangingPunct="1">
            <a:defRPr kumimoji="1" sz="2500" kern="1200">
              <a:solidFill>
                <a:schemeClr val="dk1"/>
              </a:solidFill>
              <a:latin typeface="+mn-lt"/>
              <a:ea typeface="+mn-ea"/>
              <a:cs typeface="+mn-cs"/>
            </a:defRPr>
          </a:lvl2pPr>
          <a:lvl3pPr marL="1280160" algn="l" defTabSz="1280160" rtl="0" eaLnBrk="1" latinLnBrk="0" hangingPunct="1">
            <a:defRPr kumimoji="1" sz="2500" kern="1200">
              <a:solidFill>
                <a:schemeClr val="dk1"/>
              </a:solidFill>
              <a:latin typeface="+mn-lt"/>
              <a:ea typeface="+mn-ea"/>
              <a:cs typeface="+mn-cs"/>
            </a:defRPr>
          </a:lvl3pPr>
          <a:lvl4pPr marL="1920240" algn="l" defTabSz="1280160" rtl="0" eaLnBrk="1" latinLnBrk="0" hangingPunct="1">
            <a:defRPr kumimoji="1" sz="2500" kern="1200">
              <a:solidFill>
                <a:schemeClr val="dk1"/>
              </a:solidFill>
              <a:latin typeface="+mn-lt"/>
              <a:ea typeface="+mn-ea"/>
              <a:cs typeface="+mn-cs"/>
            </a:defRPr>
          </a:lvl4pPr>
          <a:lvl5pPr marL="2560320" algn="l" defTabSz="1280160" rtl="0" eaLnBrk="1" latinLnBrk="0" hangingPunct="1">
            <a:defRPr kumimoji="1" sz="2500" kern="1200">
              <a:solidFill>
                <a:schemeClr val="dk1"/>
              </a:solidFill>
              <a:latin typeface="+mn-lt"/>
              <a:ea typeface="+mn-ea"/>
              <a:cs typeface="+mn-cs"/>
            </a:defRPr>
          </a:lvl5pPr>
          <a:lvl6pPr marL="3200400" algn="l" defTabSz="1280160" rtl="0" eaLnBrk="1" latinLnBrk="0" hangingPunct="1">
            <a:defRPr kumimoji="1" sz="2500" kern="1200">
              <a:solidFill>
                <a:schemeClr val="dk1"/>
              </a:solidFill>
              <a:latin typeface="+mn-lt"/>
              <a:ea typeface="+mn-ea"/>
              <a:cs typeface="+mn-cs"/>
            </a:defRPr>
          </a:lvl6pPr>
          <a:lvl7pPr marL="3840480" algn="l" defTabSz="1280160" rtl="0" eaLnBrk="1" latinLnBrk="0" hangingPunct="1">
            <a:defRPr kumimoji="1" sz="2500" kern="1200">
              <a:solidFill>
                <a:schemeClr val="dk1"/>
              </a:solidFill>
              <a:latin typeface="+mn-lt"/>
              <a:ea typeface="+mn-ea"/>
              <a:cs typeface="+mn-cs"/>
            </a:defRPr>
          </a:lvl7pPr>
          <a:lvl8pPr marL="4480560" algn="l" defTabSz="1280160" rtl="0" eaLnBrk="1" latinLnBrk="0" hangingPunct="1">
            <a:defRPr kumimoji="1" sz="2500" kern="1200">
              <a:solidFill>
                <a:schemeClr val="dk1"/>
              </a:solidFill>
              <a:latin typeface="+mn-lt"/>
              <a:ea typeface="+mn-ea"/>
              <a:cs typeface="+mn-cs"/>
            </a:defRPr>
          </a:lvl8pPr>
          <a:lvl9pPr marL="5120640" algn="l" defTabSz="1280160" rtl="0" eaLnBrk="1" latinLnBrk="0" hangingPunct="1">
            <a:defRPr kumimoji="1" sz="2500" kern="1200">
              <a:solidFill>
                <a:schemeClr val="dk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0.28763</cdr:x>
      <cdr:y>0.97661</cdr:y>
    </cdr:from>
    <cdr:to>
      <cdr:x>0.71865</cdr:x>
      <cdr:y>1</cdr:y>
    </cdr:to>
    <cdr:grpSp>
      <cdr:nvGrpSpPr>
        <cdr:cNvPr id="7" name="グループ化 6">
          <a:extLst xmlns:a="http://schemas.openxmlformats.org/drawingml/2006/main">
            <a:ext uri="{FF2B5EF4-FFF2-40B4-BE49-F238E27FC236}">
              <a16:creationId xmlns:a16="http://schemas.microsoft.com/office/drawing/2014/main" id="{CD4D05BE-1882-4DF2-A983-FEE6B71D7E21}"/>
            </a:ext>
          </a:extLst>
        </cdr:cNvPr>
        <cdr:cNvGrpSpPr/>
      </cdr:nvGrpSpPr>
      <cdr:grpSpPr>
        <a:xfrm xmlns:a="http://schemas.openxmlformats.org/drawingml/2006/main">
          <a:off x="1790660" y="8307397"/>
          <a:ext cx="2683345" cy="198964"/>
          <a:chOff x="1808092" y="8357495"/>
          <a:chExt cx="2612269" cy="201660"/>
        </a:xfrm>
      </cdr:grpSpPr>
      <cdr:sp macro="" textlink="">
        <cdr:nvSpPr>
          <cdr:cNvPr id="3"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2514031" y="8357495"/>
            <a:ext cx="546126" cy="19560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11973</a:t>
            </a:r>
            <a:r>
              <a:rPr lang="ja-JP" altLang="en-US" sz="700" dirty="0"/>
              <a:t>）</a:t>
            </a:r>
            <a:endParaRPr lang="en-US" altLang="ja-JP" sz="700" dirty="0"/>
          </a:p>
        </cdr:txBody>
      </cdr:sp>
      <cdr:sp macro="" textlink="">
        <cdr:nvSpPr>
          <cdr:cNvPr id="4"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1808092" y="8363547"/>
            <a:ext cx="546126" cy="19560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20437</a:t>
            </a:r>
            <a:r>
              <a:rPr lang="ja-JP" altLang="en-US" sz="700" dirty="0"/>
              <a:t>）</a:t>
            </a:r>
          </a:p>
        </cdr:txBody>
      </cdr:sp>
      <cdr:sp macro="" textlink="">
        <cdr:nvSpPr>
          <cdr:cNvPr id="5"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3228306" y="8363547"/>
            <a:ext cx="546126" cy="19560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2235</a:t>
            </a:r>
            <a:r>
              <a:rPr lang="ja-JP" altLang="en-US" sz="700" dirty="0"/>
              <a:t>）</a:t>
            </a:r>
          </a:p>
        </cdr:txBody>
      </cdr:sp>
      <cdr:sp macro="" textlink="">
        <cdr:nvSpPr>
          <cdr:cNvPr id="6"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3874235" y="8362162"/>
            <a:ext cx="546126" cy="19560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6042</a:t>
            </a:r>
            <a:r>
              <a:rPr lang="ja-JP" altLang="en-US" sz="700" dirty="0"/>
              <a:t>）</a:t>
            </a:r>
          </a:p>
        </cdr:txBody>
      </cdr:sp>
    </cdr:grpSp>
  </cdr:relSizeAnchor>
  <cdr:relSizeAnchor xmlns:cdr="http://schemas.openxmlformats.org/drawingml/2006/chartDrawing">
    <cdr:from>
      <cdr:x>0.23943</cdr:x>
      <cdr:y>0.03093</cdr:y>
    </cdr:from>
    <cdr:to>
      <cdr:x>0.92048</cdr:x>
      <cdr:y>0.0852</cdr:y>
    </cdr:to>
    <cdr:sp macro="" textlink="">
      <cdr:nvSpPr>
        <cdr:cNvPr id="8" name="角丸四角形 1">
          <a:extLst xmlns:a="http://schemas.openxmlformats.org/drawingml/2006/main">
            <a:ext uri="{FF2B5EF4-FFF2-40B4-BE49-F238E27FC236}">
              <a16:creationId xmlns:a16="http://schemas.microsoft.com/office/drawing/2014/main" id="{88A9B95C-3204-4521-B7C2-37448412D749}"/>
            </a:ext>
          </a:extLst>
        </cdr:cNvPr>
        <cdr:cNvSpPr/>
      </cdr:nvSpPr>
      <cdr:spPr>
        <a:xfrm xmlns:a="http://schemas.openxmlformats.org/drawingml/2006/main">
          <a:off x="1490601" y="263081"/>
          <a:ext cx="4239924" cy="461665"/>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1280160" rtl="0" eaLnBrk="1" latinLnBrk="0" hangingPunct="1">
            <a:defRPr kumimoji="1" sz="2500" kern="1200">
              <a:solidFill>
                <a:schemeClr val="dk1"/>
              </a:solidFill>
              <a:latin typeface="+mn-lt"/>
              <a:ea typeface="+mn-ea"/>
              <a:cs typeface="+mn-cs"/>
            </a:defRPr>
          </a:lvl1pPr>
          <a:lvl2pPr marL="640080" algn="l" defTabSz="1280160" rtl="0" eaLnBrk="1" latinLnBrk="0" hangingPunct="1">
            <a:defRPr kumimoji="1" sz="2500" kern="1200">
              <a:solidFill>
                <a:schemeClr val="dk1"/>
              </a:solidFill>
              <a:latin typeface="+mn-lt"/>
              <a:ea typeface="+mn-ea"/>
              <a:cs typeface="+mn-cs"/>
            </a:defRPr>
          </a:lvl2pPr>
          <a:lvl3pPr marL="1280160" algn="l" defTabSz="1280160" rtl="0" eaLnBrk="1" latinLnBrk="0" hangingPunct="1">
            <a:defRPr kumimoji="1" sz="2500" kern="1200">
              <a:solidFill>
                <a:schemeClr val="dk1"/>
              </a:solidFill>
              <a:latin typeface="+mn-lt"/>
              <a:ea typeface="+mn-ea"/>
              <a:cs typeface="+mn-cs"/>
            </a:defRPr>
          </a:lvl3pPr>
          <a:lvl4pPr marL="1920240" algn="l" defTabSz="1280160" rtl="0" eaLnBrk="1" latinLnBrk="0" hangingPunct="1">
            <a:defRPr kumimoji="1" sz="2500" kern="1200">
              <a:solidFill>
                <a:schemeClr val="dk1"/>
              </a:solidFill>
              <a:latin typeface="+mn-lt"/>
              <a:ea typeface="+mn-ea"/>
              <a:cs typeface="+mn-cs"/>
            </a:defRPr>
          </a:lvl4pPr>
          <a:lvl5pPr marL="2560320" algn="l" defTabSz="1280160" rtl="0" eaLnBrk="1" latinLnBrk="0" hangingPunct="1">
            <a:defRPr kumimoji="1" sz="2500" kern="1200">
              <a:solidFill>
                <a:schemeClr val="dk1"/>
              </a:solidFill>
              <a:latin typeface="+mn-lt"/>
              <a:ea typeface="+mn-ea"/>
              <a:cs typeface="+mn-cs"/>
            </a:defRPr>
          </a:lvl5pPr>
          <a:lvl6pPr marL="3200400" algn="l" defTabSz="1280160" rtl="0" eaLnBrk="1" latinLnBrk="0" hangingPunct="1">
            <a:defRPr kumimoji="1" sz="2500" kern="1200">
              <a:solidFill>
                <a:schemeClr val="dk1"/>
              </a:solidFill>
              <a:latin typeface="+mn-lt"/>
              <a:ea typeface="+mn-ea"/>
              <a:cs typeface="+mn-cs"/>
            </a:defRPr>
          </a:lvl6pPr>
          <a:lvl7pPr marL="3840480" algn="l" defTabSz="1280160" rtl="0" eaLnBrk="1" latinLnBrk="0" hangingPunct="1">
            <a:defRPr kumimoji="1" sz="2500" kern="1200">
              <a:solidFill>
                <a:schemeClr val="dk1"/>
              </a:solidFill>
              <a:latin typeface="+mn-lt"/>
              <a:ea typeface="+mn-ea"/>
              <a:cs typeface="+mn-cs"/>
            </a:defRPr>
          </a:lvl7pPr>
          <a:lvl8pPr marL="4480560" algn="l" defTabSz="1280160" rtl="0" eaLnBrk="1" latinLnBrk="0" hangingPunct="1">
            <a:defRPr kumimoji="1" sz="2500" kern="1200">
              <a:solidFill>
                <a:schemeClr val="dk1"/>
              </a:solidFill>
              <a:latin typeface="+mn-lt"/>
              <a:ea typeface="+mn-ea"/>
              <a:cs typeface="+mn-cs"/>
            </a:defRPr>
          </a:lvl8pPr>
          <a:lvl9pPr marL="5120640" algn="l" defTabSz="1280160" rtl="0" eaLnBrk="1" latinLnBrk="0" hangingPunct="1">
            <a:defRPr kumimoji="1" sz="2500" kern="1200">
              <a:solidFill>
                <a:schemeClr val="dk1"/>
              </a:solidFill>
              <a:latin typeface="+mn-lt"/>
              <a:ea typeface="+mn-ea"/>
              <a:cs typeface="+mn-cs"/>
            </a:defRPr>
          </a:lvl9pPr>
        </a:lstStyle>
        <a:p xmlns:a="http://schemas.openxmlformats.org/drawingml/2006/main">
          <a:pPr algn="ctr"/>
          <a:endParaRPr kumimoji="1" lang="ja-JP" altLang="en-US"/>
        </a:p>
      </cdr:txBody>
    </cdr:sp>
  </cdr:relSizeAnchor>
</c:userShapes>
</file>

<file path=ppt/drawings/drawing51.xml><?xml version="1.0" encoding="utf-8"?>
<c:userShapes xmlns:c="http://schemas.openxmlformats.org/drawingml/2006/chart">
  <cdr:relSizeAnchor xmlns:cdr="http://schemas.openxmlformats.org/drawingml/2006/chartDrawing">
    <cdr:from>
      <cdr:x>0</cdr:x>
      <cdr:y>0.19523</cdr:y>
    </cdr:from>
    <cdr:to>
      <cdr:x>0.04516</cdr:x>
      <cdr:y>0.24163</cdr:y>
    </cdr:to>
    <cdr:sp macro="" textlink="">
      <cdr:nvSpPr>
        <cdr:cNvPr id="2" name="テキスト ボックス 1">
          <a:extLst xmlns:a="http://schemas.openxmlformats.org/drawingml/2006/main">
            <a:ext uri="{FF2B5EF4-FFF2-40B4-BE49-F238E27FC236}">
              <a16:creationId xmlns:a16="http://schemas.microsoft.com/office/drawing/2014/main" id="{881B8ED2-E191-4D44-9A9F-29323F4BFEEB}"/>
            </a:ext>
          </a:extLst>
        </cdr:cNvPr>
        <cdr:cNvSpPr txBox="1"/>
      </cdr:nvSpPr>
      <cdr:spPr>
        <a:xfrm xmlns:a="http://schemas.openxmlformats.org/drawingml/2006/main">
          <a:off x="-308002" y="784055"/>
          <a:ext cx="553828" cy="18633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16687</a:t>
          </a:r>
          <a:r>
            <a:rPr lang="ja-JP" altLang="en-US" sz="700" dirty="0"/>
            <a:t>）</a:t>
          </a:r>
        </a:p>
      </cdr:txBody>
    </cdr:sp>
  </cdr:relSizeAnchor>
  <cdr:relSizeAnchor xmlns:cdr="http://schemas.openxmlformats.org/drawingml/2006/chartDrawing">
    <cdr:from>
      <cdr:x>0.0036</cdr:x>
      <cdr:y>0.37743</cdr:y>
    </cdr:from>
    <cdr:to>
      <cdr:x>0.04876</cdr:x>
      <cdr:y>0.42383</cdr:y>
    </cdr:to>
    <cdr:sp macro="" textlink="">
      <cdr:nvSpPr>
        <cdr:cNvPr id="3" name="テキスト ボックス 1">
          <a:extLst xmlns:a="http://schemas.openxmlformats.org/drawingml/2006/main">
            <a:ext uri="{FF2B5EF4-FFF2-40B4-BE49-F238E27FC236}">
              <a16:creationId xmlns:a16="http://schemas.microsoft.com/office/drawing/2014/main" id="{881B8ED2-E191-4D44-9A9F-29323F4BFEEB}"/>
            </a:ext>
          </a:extLst>
        </cdr:cNvPr>
        <cdr:cNvSpPr txBox="1"/>
      </cdr:nvSpPr>
      <cdr:spPr>
        <a:xfrm xmlns:a="http://schemas.openxmlformats.org/drawingml/2006/main">
          <a:off x="44126" y="1515788"/>
          <a:ext cx="553846" cy="18634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9408</a:t>
          </a:r>
          <a:r>
            <a:rPr lang="ja-JP" altLang="en-US" sz="700" dirty="0"/>
            <a:t>）</a:t>
          </a:r>
        </a:p>
      </cdr:txBody>
    </cdr:sp>
  </cdr:relSizeAnchor>
  <cdr:relSizeAnchor xmlns:cdr="http://schemas.openxmlformats.org/drawingml/2006/chartDrawing">
    <cdr:from>
      <cdr:x>0.0036</cdr:x>
      <cdr:y>0.56639</cdr:y>
    </cdr:from>
    <cdr:to>
      <cdr:x>0.04876</cdr:x>
      <cdr:y>0.61279</cdr:y>
    </cdr:to>
    <cdr:sp macro="" textlink="">
      <cdr:nvSpPr>
        <cdr:cNvPr id="4" name="テキスト ボックス 1">
          <a:extLst xmlns:a="http://schemas.openxmlformats.org/drawingml/2006/main">
            <a:ext uri="{FF2B5EF4-FFF2-40B4-BE49-F238E27FC236}">
              <a16:creationId xmlns:a16="http://schemas.microsoft.com/office/drawing/2014/main" id="{881B8ED2-E191-4D44-9A9F-29323F4BFEEB}"/>
            </a:ext>
          </a:extLst>
        </cdr:cNvPr>
        <cdr:cNvSpPr txBox="1"/>
      </cdr:nvSpPr>
      <cdr:spPr>
        <a:xfrm xmlns:a="http://schemas.openxmlformats.org/drawingml/2006/main">
          <a:off x="44126" y="2274651"/>
          <a:ext cx="553846" cy="18634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1694</a:t>
          </a:r>
          <a:r>
            <a:rPr lang="ja-JP" altLang="en-US" sz="700" dirty="0"/>
            <a:t>）</a:t>
          </a:r>
        </a:p>
      </cdr:txBody>
    </cdr:sp>
  </cdr:relSizeAnchor>
  <cdr:relSizeAnchor xmlns:cdr="http://schemas.openxmlformats.org/drawingml/2006/chartDrawing">
    <cdr:from>
      <cdr:x>0.00605</cdr:x>
      <cdr:y>0.76589</cdr:y>
    </cdr:from>
    <cdr:to>
      <cdr:x>0.05121</cdr:x>
      <cdr:y>0.81228</cdr:y>
    </cdr:to>
    <cdr:sp macro="" textlink="">
      <cdr:nvSpPr>
        <cdr:cNvPr id="5" name="テキスト ボックス 1">
          <a:extLst xmlns:a="http://schemas.openxmlformats.org/drawingml/2006/main">
            <a:ext uri="{FF2B5EF4-FFF2-40B4-BE49-F238E27FC236}">
              <a16:creationId xmlns:a16="http://schemas.microsoft.com/office/drawing/2014/main" id="{881B8ED2-E191-4D44-9A9F-29323F4BFEEB}"/>
            </a:ext>
          </a:extLst>
        </cdr:cNvPr>
        <cdr:cNvSpPr txBox="1"/>
      </cdr:nvSpPr>
      <cdr:spPr>
        <a:xfrm xmlns:a="http://schemas.openxmlformats.org/drawingml/2006/main">
          <a:off x="74195" y="3075852"/>
          <a:ext cx="553846" cy="18630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5246</a:t>
          </a:r>
          <a:r>
            <a:rPr lang="ja-JP" altLang="en-US" sz="700" dirty="0"/>
            <a:t>）</a:t>
          </a:r>
        </a:p>
      </cdr:txBody>
    </cdr:sp>
  </cdr:relSizeAnchor>
</c:userShapes>
</file>

<file path=ppt/drawings/drawing52.xml><?xml version="1.0" encoding="utf-8"?>
<c:userShapes xmlns:c="http://schemas.openxmlformats.org/drawingml/2006/chart">
  <cdr:relSizeAnchor xmlns:cdr="http://schemas.openxmlformats.org/drawingml/2006/chartDrawing">
    <cdr:from>
      <cdr:x>0.011</cdr:x>
      <cdr:y>0.37673</cdr:y>
    </cdr:from>
    <cdr:to>
      <cdr:x>0.05753</cdr:x>
      <cdr:y>0.4357</cdr:y>
    </cdr:to>
    <cdr:sp macro="" textlink="">
      <cdr:nvSpPr>
        <cdr:cNvPr id="2"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130981" y="1242385"/>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12057</a:t>
          </a:r>
          <a:r>
            <a:rPr lang="ja-JP" altLang="en-US" sz="700" dirty="0"/>
            <a:t>）</a:t>
          </a:r>
        </a:p>
      </cdr:txBody>
    </cdr:sp>
  </cdr:relSizeAnchor>
  <cdr:relSizeAnchor xmlns:cdr="http://schemas.openxmlformats.org/drawingml/2006/chartDrawing">
    <cdr:from>
      <cdr:x>0.01068</cdr:x>
      <cdr:y>0.55576</cdr:y>
    </cdr:from>
    <cdr:to>
      <cdr:x>0.05721</cdr:x>
      <cdr:y>0.61473</cdr:y>
    </cdr:to>
    <cdr:sp macro="" textlink="">
      <cdr:nvSpPr>
        <cdr:cNvPr id="3"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127121" y="1832794"/>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2245</a:t>
          </a:r>
          <a:r>
            <a:rPr lang="ja-JP" altLang="en-US" sz="700" dirty="0"/>
            <a:t>）</a:t>
          </a:r>
        </a:p>
      </cdr:txBody>
    </cdr:sp>
  </cdr:relSizeAnchor>
  <cdr:relSizeAnchor xmlns:cdr="http://schemas.openxmlformats.org/drawingml/2006/chartDrawing">
    <cdr:from>
      <cdr:x>0.01164</cdr:x>
      <cdr:y>0.74493</cdr:y>
    </cdr:from>
    <cdr:to>
      <cdr:x>0.05817</cdr:x>
      <cdr:y>0.80391</cdr:y>
    </cdr:to>
    <cdr:sp macro="" textlink="">
      <cdr:nvSpPr>
        <cdr:cNvPr id="4"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138601" y="2456648"/>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6124</a:t>
          </a:r>
          <a:r>
            <a:rPr lang="ja-JP" altLang="en-US" sz="700" dirty="0"/>
            <a:t>）</a:t>
          </a:r>
        </a:p>
      </cdr:txBody>
    </cdr:sp>
  </cdr:relSizeAnchor>
</c:userShapes>
</file>

<file path=ppt/drawings/drawing53.xml><?xml version="1.0" encoding="utf-8"?>
<c:userShapes xmlns:c="http://schemas.openxmlformats.org/drawingml/2006/chart">
  <cdr:relSizeAnchor xmlns:cdr="http://schemas.openxmlformats.org/drawingml/2006/chartDrawing">
    <cdr:from>
      <cdr:x>0.27765</cdr:x>
      <cdr:y>0.97739</cdr:y>
    </cdr:from>
    <cdr:to>
      <cdr:x>0.72739</cdr:x>
      <cdr:y>1</cdr:y>
    </cdr:to>
    <cdr:grpSp>
      <cdr:nvGrpSpPr>
        <cdr:cNvPr id="2" name="グループ化 1">
          <a:extLst xmlns:a="http://schemas.openxmlformats.org/drawingml/2006/main">
            <a:ext uri="{FF2B5EF4-FFF2-40B4-BE49-F238E27FC236}">
              <a16:creationId xmlns:a16="http://schemas.microsoft.com/office/drawing/2014/main" id="{3CEAD4C6-325F-43E3-ADF2-BE34B1CEE2B9}"/>
            </a:ext>
          </a:extLst>
        </cdr:cNvPr>
        <cdr:cNvGrpSpPr/>
      </cdr:nvGrpSpPr>
      <cdr:grpSpPr>
        <a:xfrm xmlns:a="http://schemas.openxmlformats.org/drawingml/2006/main">
          <a:off x="1721070" y="7866375"/>
          <a:ext cx="2787805" cy="181973"/>
          <a:chOff x="1675957" y="7514613"/>
          <a:chExt cx="2425198" cy="163549"/>
        </a:xfrm>
      </cdr:grpSpPr>
      <cdr:sp macro="" textlink="">
        <cdr:nvSpPr>
          <cdr:cNvPr id="3" name="テキスト ボックス 2">
            <a:extLst xmlns:a="http://schemas.openxmlformats.org/drawingml/2006/main">
              <a:ext uri="{FF2B5EF4-FFF2-40B4-BE49-F238E27FC236}">
                <a16:creationId xmlns:a16="http://schemas.microsoft.com/office/drawing/2014/main" id="{22C10FC7-0620-4916-B1D4-60397ADF28EA}"/>
              </a:ext>
            </a:extLst>
          </cdr:cNvPr>
          <cdr:cNvSpPr txBox="1"/>
        </cdr:nvSpPr>
        <cdr:spPr>
          <a:xfrm xmlns:a="http://schemas.openxmlformats.org/drawingml/2006/main">
            <a:off x="1675957" y="7521116"/>
            <a:ext cx="512667" cy="15704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15722</a:t>
            </a:r>
            <a:r>
              <a:rPr lang="ja-JP" altLang="en-US" sz="700" dirty="0"/>
              <a:t>）</a:t>
            </a:r>
          </a:p>
        </cdr:txBody>
      </cdr:sp>
      <cdr:sp macro="" textlink="">
        <cdr:nvSpPr>
          <cdr:cNvPr id="4" name="テキスト ボックス 1">
            <a:extLst xmlns:a="http://schemas.openxmlformats.org/drawingml/2006/main">
              <a:ext uri="{FF2B5EF4-FFF2-40B4-BE49-F238E27FC236}">
                <a16:creationId xmlns:a16="http://schemas.microsoft.com/office/drawing/2014/main" id="{4C947224-6CA6-43B7-9838-119F4CB4319D}"/>
              </a:ext>
            </a:extLst>
          </cdr:cNvPr>
          <cdr:cNvSpPr txBox="1"/>
        </cdr:nvSpPr>
        <cdr:spPr>
          <a:xfrm xmlns:a="http://schemas.openxmlformats.org/drawingml/2006/main">
            <a:off x="2344526" y="7514613"/>
            <a:ext cx="512667" cy="15704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8890</a:t>
            </a:r>
            <a:r>
              <a:rPr lang="ja-JP" altLang="en-US" sz="700" dirty="0"/>
              <a:t>）</a:t>
            </a:r>
          </a:p>
        </cdr:txBody>
      </cdr:sp>
      <cdr:sp macro="" textlink="">
        <cdr:nvSpPr>
          <cdr:cNvPr id="5" name="テキスト ボックス 1">
            <a:extLst xmlns:a="http://schemas.openxmlformats.org/drawingml/2006/main">
              <a:ext uri="{FF2B5EF4-FFF2-40B4-BE49-F238E27FC236}">
                <a16:creationId xmlns:a16="http://schemas.microsoft.com/office/drawing/2014/main" id="{7DCB345A-FED9-4718-A63D-31DE6EDDE242}"/>
              </a:ext>
            </a:extLst>
          </cdr:cNvPr>
          <cdr:cNvSpPr txBox="1"/>
        </cdr:nvSpPr>
        <cdr:spPr>
          <a:xfrm xmlns:a="http://schemas.openxmlformats.org/drawingml/2006/main">
            <a:off x="2998853" y="7521114"/>
            <a:ext cx="512667" cy="15704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1592</a:t>
            </a:r>
            <a:r>
              <a:rPr lang="ja-JP" altLang="en-US" sz="700" dirty="0"/>
              <a:t>）</a:t>
            </a:r>
          </a:p>
        </cdr:txBody>
      </cdr:sp>
      <cdr:sp macro="" textlink="">
        <cdr:nvSpPr>
          <cdr:cNvPr id="6" name="テキスト ボックス 1">
            <a:extLst xmlns:a="http://schemas.openxmlformats.org/drawingml/2006/main">
              <a:ext uri="{FF2B5EF4-FFF2-40B4-BE49-F238E27FC236}">
                <a16:creationId xmlns:a16="http://schemas.microsoft.com/office/drawing/2014/main" id="{3950BB13-AF22-4E37-99A6-3C85F06F69C7}"/>
              </a:ext>
            </a:extLst>
          </cdr:cNvPr>
          <cdr:cNvSpPr txBox="1"/>
        </cdr:nvSpPr>
        <cdr:spPr>
          <a:xfrm xmlns:a="http://schemas.openxmlformats.org/drawingml/2006/main">
            <a:off x="3588488" y="7521114"/>
            <a:ext cx="512667" cy="15704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4917</a:t>
            </a:r>
            <a:r>
              <a:rPr lang="ja-JP" altLang="en-US" sz="700" dirty="0"/>
              <a:t>）</a:t>
            </a:r>
          </a:p>
        </cdr:txBody>
      </cdr:sp>
    </cdr:grpSp>
  </cdr:relSizeAnchor>
</c:userShapes>
</file>

<file path=ppt/drawings/drawing54.xml><?xml version="1.0" encoding="utf-8"?>
<c:userShapes xmlns:c="http://schemas.openxmlformats.org/drawingml/2006/chart">
  <cdr:relSizeAnchor xmlns:cdr="http://schemas.openxmlformats.org/drawingml/2006/chartDrawing">
    <cdr:from>
      <cdr:x>0.28224</cdr:x>
      <cdr:y>0.9709</cdr:y>
    </cdr:from>
    <cdr:to>
      <cdr:x>0.73136</cdr:x>
      <cdr:y>0.99918</cdr:y>
    </cdr:to>
    <cdr:grpSp>
      <cdr:nvGrpSpPr>
        <cdr:cNvPr id="6" name="グループ化 5">
          <a:extLst xmlns:a="http://schemas.openxmlformats.org/drawingml/2006/main">
            <a:ext uri="{FF2B5EF4-FFF2-40B4-BE49-F238E27FC236}">
              <a16:creationId xmlns:a16="http://schemas.microsoft.com/office/drawing/2014/main" id="{7F8FEFD3-EBE4-4444-96F4-579A34F41404}"/>
            </a:ext>
          </a:extLst>
        </cdr:cNvPr>
        <cdr:cNvGrpSpPr/>
      </cdr:nvGrpSpPr>
      <cdr:grpSpPr>
        <a:xfrm xmlns:a="http://schemas.openxmlformats.org/drawingml/2006/main">
          <a:off x="1714550" y="7740343"/>
          <a:ext cx="2728312" cy="225458"/>
          <a:chOff x="1681998" y="7676425"/>
          <a:chExt cx="2619760" cy="202548"/>
        </a:xfrm>
      </cdr:grpSpPr>
      <cdr:sp macro="" textlink="">
        <cdr:nvSpPr>
          <cdr:cNvPr id="2"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1681998" y="7684477"/>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20437</a:t>
            </a:r>
            <a:r>
              <a:rPr lang="ja-JP" altLang="en-US" sz="700" dirty="0"/>
              <a:t>）</a:t>
            </a:r>
          </a:p>
        </cdr:txBody>
      </cdr:sp>
      <cdr:sp macro="" textlink="">
        <cdr:nvSpPr>
          <cdr:cNvPr id="3"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2404204" y="7676425"/>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11973</a:t>
            </a:r>
            <a:r>
              <a:rPr lang="ja-JP" altLang="en-US" sz="700" dirty="0"/>
              <a:t>）</a:t>
            </a:r>
          </a:p>
        </cdr:txBody>
      </cdr:sp>
      <cdr:sp macro="" textlink="">
        <cdr:nvSpPr>
          <cdr:cNvPr id="4"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3111024" y="7684477"/>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2235</a:t>
            </a:r>
            <a:r>
              <a:rPr lang="ja-JP" altLang="en-US" sz="700" dirty="0"/>
              <a:t>）</a:t>
            </a:r>
          </a:p>
        </cdr:txBody>
      </cdr:sp>
      <cdr:sp macro="" textlink="">
        <cdr:nvSpPr>
          <cdr:cNvPr id="5"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3747962" y="7684477"/>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6042</a:t>
            </a:r>
            <a:r>
              <a:rPr lang="ja-JP" altLang="en-US" sz="700" dirty="0"/>
              <a:t>）</a:t>
            </a:r>
          </a:p>
        </cdr:txBody>
      </cdr:sp>
    </cdr:grpSp>
  </cdr:relSizeAnchor>
</c:userShapes>
</file>

<file path=ppt/drawings/drawing55.xml><?xml version="1.0" encoding="utf-8"?>
<c:userShapes xmlns:c="http://schemas.openxmlformats.org/drawingml/2006/chart">
  <cdr:relSizeAnchor xmlns:cdr="http://schemas.openxmlformats.org/drawingml/2006/chartDrawing">
    <cdr:from>
      <cdr:x>0.16987</cdr:x>
      <cdr:y>0.21989</cdr:y>
    </cdr:from>
    <cdr:to>
      <cdr:x>0.7204</cdr:x>
      <cdr:y>0.33928</cdr:y>
    </cdr:to>
    <cdr:sp macro="" textlink="">
      <cdr:nvSpPr>
        <cdr:cNvPr id="2" name="角丸四角形 21">
          <a:extLst xmlns:a="http://schemas.openxmlformats.org/drawingml/2006/main">
            <a:ext uri="{FF2B5EF4-FFF2-40B4-BE49-F238E27FC236}">
              <a16:creationId xmlns:a16="http://schemas.microsoft.com/office/drawing/2014/main" id="{9E3B26F7-2B05-4AC5-BE72-9871D7038B8F}"/>
            </a:ext>
          </a:extLst>
        </cdr:cNvPr>
        <cdr:cNvSpPr/>
      </cdr:nvSpPr>
      <cdr:spPr>
        <a:xfrm xmlns:a="http://schemas.openxmlformats.org/drawingml/2006/main">
          <a:off x="1044295" y="1856676"/>
          <a:ext cx="3384345" cy="1008073"/>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0.28336</cdr:x>
      <cdr:y>0.97601</cdr:y>
    </cdr:from>
    <cdr:to>
      <cdr:x>0.72399</cdr:x>
      <cdr:y>1</cdr:y>
    </cdr:to>
    <cdr:grpSp>
      <cdr:nvGrpSpPr>
        <cdr:cNvPr id="4" name="グループ化 3">
          <a:extLst xmlns:a="http://schemas.openxmlformats.org/drawingml/2006/main">
            <a:ext uri="{FF2B5EF4-FFF2-40B4-BE49-F238E27FC236}">
              <a16:creationId xmlns:a16="http://schemas.microsoft.com/office/drawing/2014/main" id="{7395FE79-2D7F-468A-BD21-4BC56E7438C8}"/>
            </a:ext>
          </a:extLst>
        </cdr:cNvPr>
        <cdr:cNvGrpSpPr/>
      </cdr:nvGrpSpPr>
      <cdr:grpSpPr>
        <a:xfrm xmlns:a="http://schemas.openxmlformats.org/drawingml/2006/main">
          <a:off x="1741937" y="8241082"/>
          <a:ext cx="2708744" cy="202563"/>
          <a:chOff x="1465700" y="6363555"/>
          <a:chExt cx="1678726" cy="118334"/>
        </a:xfrm>
      </cdr:grpSpPr>
      <cdr:sp macro="" textlink="">
        <cdr:nvSpPr>
          <cdr:cNvPr id="5" name="テキスト ボックス 2">
            <a:extLst xmlns:a="http://schemas.openxmlformats.org/drawingml/2006/main">
              <a:ext uri="{FF2B5EF4-FFF2-40B4-BE49-F238E27FC236}">
                <a16:creationId xmlns:a16="http://schemas.microsoft.com/office/drawing/2014/main" id="{10558422-4FA6-4708-977C-099C834DD07F}"/>
              </a:ext>
            </a:extLst>
          </cdr:cNvPr>
          <cdr:cNvSpPr txBox="1"/>
        </cdr:nvSpPr>
        <cdr:spPr>
          <a:xfrm xmlns:a="http://schemas.openxmlformats.org/drawingml/2006/main">
            <a:off x="1465700" y="6368260"/>
            <a:ext cx="354869" cy="11362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15722</a:t>
            </a:r>
            <a:r>
              <a:rPr lang="ja-JP" altLang="en-US" sz="700" dirty="0"/>
              <a:t>）</a:t>
            </a:r>
          </a:p>
        </cdr:txBody>
      </cdr:sp>
      <cdr:sp macro="" textlink="">
        <cdr:nvSpPr>
          <cdr:cNvPr id="6" name="テキスト ボックス 1">
            <a:extLst xmlns:a="http://schemas.openxmlformats.org/drawingml/2006/main">
              <a:ext uri="{FF2B5EF4-FFF2-40B4-BE49-F238E27FC236}">
                <a16:creationId xmlns:a16="http://schemas.microsoft.com/office/drawing/2014/main" id="{DFF5CA5B-CC64-4D3F-B6BA-5A8DCA385BBB}"/>
              </a:ext>
            </a:extLst>
          </cdr:cNvPr>
          <cdr:cNvSpPr txBox="1"/>
        </cdr:nvSpPr>
        <cdr:spPr>
          <a:xfrm xmlns:a="http://schemas.openxmlformats.org/drawingml/2006/main">
            <a:off x="1928485" y="6363555"/>
            <a:ext cx="354869" cy="11362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8890</a:t>
            </a:r>
            <a:r>
              <a:rPr lang="ja-JP" altLang="en-US" sz="700" dirty="0"/>
              <a:t>）</a:t>
            </a:r>
          </a:p>
        </cdr:txBody>
      </cdr:sp>
      <cdr:sp macro="" textlink="">
        <cdr:nvSpPr>
          <cdr:cNvPr id="7" name="テキスト ボックス 1">
            <a:extLst xmlns:a="http://schemas.openxmlformats.org/drawingml/2006/main">
              <a:ext uri="{FF2B5EF4-FFF2-40B4-BE49-F238E27FC236}">
                <a16:creationId xmlns:a16="http://schemas.microsoft.com/office/drawing/2014/main" id="{A6967619-FE46-44B0-A5CB-1925C194E8A2}"/>
              </a:ext>
            </a:extLst>
          </cdr:cNvPr>
          <cdr:cNvSpPr txBox="1"/>
        </cdr:nvSpPr>
        <cdr:spPr>
          <a:xfrm xmlns:a="http://schemas.openxmlformats.org/drawingml/2006/main">
            <a:off x="2381411" y="6368257"/>
            <a:ext cx="354869" cy="11362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1592</a:t>
            </a:r>
            <a:r>
              <a:rPr lang="ja-JP" altLang="en-US" sz="700" dirty="0"/>
              <a:t>）</a:t>
            </a:r>
          </a:p>
        </cdr:txBody>
      </cdr:sp>
      <cdr:sp macro="" textlink="">
        <cdr:nvSpPr>
          <cdr:cNvPr id="8" name="テキスト ボックス 1">
            <a:extLst xmlns:a="http://schemas.openxmlformats.org/drawingml/2006/main">
              <a:ext uri="{FF2B5EF4-FFF2-40B4-BE49-F238E27FC236}">
                <a16:creationId xmlns:a16="http://schemas.microsoft.com/office/drawing/2014/main" id="{2DBE1307-D60C-4947-BADE-A706BF406BEB}"/>
              </a:ext>
            </a:extLst>
          </cdr:cNvPr>
          <cdr:cNvSpPr txBox="1"/>
        </cdr:nvSpPr>
        <cdr:spPr>
          <a:xfrm xmlns:a="http://schemas.openxmlformats.org/drawingml/2006/main">
            <a:off x="2789557" y="6368257"/>
            <a:ext cx="354869" cy="11362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4917</a:t>
            </a:r>
            <a:r>
              <a:rPr lang="ja-JP" altLang="en-US" sz="700" dirty="0"/>
              <a:t>）</a:t>
            </a:r>
          </a:p>
        </cdr:txBody>
      </cdr:sp>
    </cdr:grpSp>
  </cdr:relSizeAnchor>
  <cdr:relSizeAnchor xmlns:cdr="http://schemas.openxmlformats.org/drawingml/2006/chartDrawing">
    <cdr:from>
      <cdr:x>0.18121</cdr:x>
      <cdr:y>0.03267</cdr:y>
    </cdr:from>
    <cdr:to>
      <cdr:x>1</cdr:x>
      <cdr:y>0.11248</cdr:y>
    </cdr:to>
    <cdr:sp macro="" textlink="">
      <cdr:nvSpPr>
        <cdr:cNvPr id="9" name="角丸四角形 21">
          <a:extLst xmlns:a="http://schemas.openxmlformats.org/drawingml/2006/main">
            <a:ext uri="{FF2B5EF4-FFF2-40B4-BE49-F238E27FC236}">
              <a16:creationId xmlns:a16="http://schemas.microsoft.com/office/drawing/2014/main" id="{8DA1FCF7-361F-4F43-9622-AE7714A94EC1}"/>
            </a:ext>
          </a:extLst>
        </cdr:cNvPr>
        <cdr:cNvSpPr/>
      </cdr:nvSpPr>
      <cdr:spPr>
        <a:xfrm xmlns:a="http://schemas.openxmlformats.org/drawingml/2006/main">
          <a:off x="1113980" y="275882"/>
          <a:ext cx="5033455" cy="673848"/>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endParaRPr kumimoji="1" lang="ja-JP" altLang="en-US"/>
        </a:p>
      </cdr:txBody>
    </cdr:sp>
  </cdr:relSizeAnchor>
</c:userShapes>
</file>

<file path=ppt/drawings/drawing56.xml><?xml version="1.0" encoding="utf-8"?>
<c:userShapes xmlns:c="http://schemas.openxmlformats.org/drawingml/2006/chart">
  <cdr:relSizeAnchor xmlns:cdr="http://schemas.openxmlformats.org/drawingml/2006/chartDrawing">
    <cdr:from>
      <cdr:x>0.0978</cdr:x>
      <cdr:y>0.21208</cdr:y>
    </cdr:from>
    <cdr:to>
      <cdr:x>0.75941</cdr:x>
      <cdr:y>0.33907</cdr:y>
    </cdr:to>
    <cdr:sp macro="" textlink="">
      <cdr:nvSpPr>
        <cdr:cNvPr id="4" name="角丸四角形 21">
          <a:extLst xmlns:a="http://schemas.openxmlformats.org/drawingml/2006/main">
            <a:ext uri="{FF2B5EF4-FFF2-40B4-BE49-F238E27FC236}">
              <a16:creationId xmlns:a16="http://schemas.microsoft.com/office/drawing/2014/main" id="{1009FACC-C727-4862-B838-EE54D9375A45}"/>
            </a:ext>
          </a:extLst>
        </cdr:cNvPr>
        <cdr:cNvSpPr/>
      </cdr:nvSpPr>
      <cdr:spPr>
        <a:xfrm xmlns:a="http://schemas.openxmlformats.org/drawingml/2006/main">
          <a:off x="585427" y="1803895"/>
          <a:ext cx="3960422" cy="1080143"/>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1280160" rtl="0" eaLnBrk="1" latinLnBrk="0" hangingPunct="1">
            <a:defRPr kumimoji="1" sz="2500" kern="1200">
              <a:solidFill>
                <a:schemeClr val="dk1"/>
              </a:solidFill>
              <a:latin typeface="+mn-lt"/>
              <a:ea typeface="+mn-ea"/>
              <a:cs typeface="+mn-cs"/>
            </a:defRPr>
          </a:lvl1pPr>
          <a:lvl2pPr marL="640080" algn="l" defTabSz="1280160" rtl="0" eaLnBrk="1" latinLnBrk="0" hangingPunct="1">
            <a:defRPr kumimoji="1" sz="2500" kern="1200">
              <a:solidFill>
                <a:schemeClr val="dk1"/>
              </a:solidFill>
              <a:latin typeface="+mn-lt"/>
              <a:ea typeface="+mn-ea"/>
              <a:cs typeface="+mn-cs"/>
            </a:defRPr>
          </a:lvl2pPr>
          <a:lvl3pPr marL="1280160" algn="l" defTabSz="1280160" rtl="0" eaLnBrk="1" latinLnBrk="0" hangingPunct="1">
            <a:defRPr kumimoji="1" sz="2500" kern="1200">
              <a:solidFill>
                <a:schemeClr val="dk1"/>
              </a:solidFill>
              <a:latin typeface="+mn-lt"/>
              <a:ea typeface="+mn-ea"/>
              <a:cs typeface="+mn-cs"/>
            </a:defRPr>
          </a:lvl3pPr>
          <a:lvl4pPr marL="1920240" algn="l" defTabSz="1280160" rtl="0" eaLnBrk="1" latinLnBrk="0" hangingPunct="1">
            <a:defRPr kumimoji="1" sz="2500" kern="1200">
              <a:solidFill>
                <a:schemeClr val="dk1"/>
              </a:solidFill>
              <a:latin typeface="+mn-lt"/>
              <a:ea typeface="+mn-ea"/>
              <a:cs typeface="+mn-cs"/>
            </a:defRPr>
          </a:lvl4pPr>
          <a:lvl5pPr marL="2560320" algn="l" defTabSz="1280160" rtl="0" eaLnBrk="1" latinLnBrk="0" hangingPunct="1">
            <a:defRPr kumimoji="1" sz="2500" kern="1200">
              <a:solidFill>
                <a:schemeClr val="dk1"/>
              </a:solidFill>
              <a:latin typeface="+mn-lt"/>
              <a:ea typeface="+mn-ea"/>
              <a:cs typeface="+mn-cs"/>
            </a:defRPr>
          </a:lvl5pPr>
          <a:lvl6pPr marL="3200400" algn="l" defTabSz="1280160" rtl="0" eaLnBrk="1" latinLnBrk="0" hangingPunct="1">
            <a:defRPr kumimoji="1" sz="2500" kern="1200">
              <a:solidFill>
                <a:schemeClr val="dk1"/>
              </a:solidFill>
              <a:latin typeface="+mn-lt"/>
              <a:ea typeface="+mn-ea"/>
              <a:cs typeface="+mn-cs"/>
            </a:defRPr>
          </a:lvl6pPr>
          <a:lvl7pPr marL="3840480" algn="l" defTabSz="1280160" rtl="0" eaLnBrk="1" latinLnBrk="0" hangingPunct="1">
            <a:defRPr kumimoji="1" sz="2500" kern="1200">
              <a:solidFill>
                <a:schemeClr val="dk1"/>
              </a:solidFill>
              <a:latin typeface="+mn-lt"/>
              <a:ea typeface="+mn-ea"/>
              <a:cs typeface="+mn-cs"/>
            </a:defRPr>
          </a:lvl7pPr>
          <a:lvl8pPr marL="4480560" algn="l" defTabSz="1280160" rtl="0" eaLnBrk="1" latinLnBrk="0" hangingPunct="1">
            <a:defRPr kumimoji="1" sz="2500" kern="1200">
              <a:solidFill>
                <a:schemeClr val="dk1"/>
              </a:solidFill>
              <a:latin typeface="+mn-lt"/>
              <a:ea typeface="+mn-ea"/>
              <a:cs typeface="+mn-cs"/>
            </a:defRPr>
          </a:lvl8pPr>
          <a:lvl9pPr marL="5120640" algn="l" defTabSz="1280160" rtl="0" eaLnBrk="1" latinLnBrk="0" hangingPunct="1">
            <a:defRPr kumimoji="1" sz="2500" kern="1200">
              <a:solidFill>
                <a:schemeClr val="dk1"/>
              </a:solidFill>
              <a:latin typeface="+mn-lt"/>
              <a:ea typeface="+mn-ea"/>
              <a:cs typeface="+mn-cs"/>
            </a:defRPr>
          </a:lvl9pPr>
        </a:lstStyle>
        <a:p xmlns:a="http://schemas.openxmlformats.org/drawingml/2006/main">
          <a:pPr algn="ctr"/>
          <a:endParaRPr kumimoji="1" lang="ja-JP" altLang="en-US" dirty="0"/>
        </a:p>
      </cdr:txBody>
    </cdr:sp>
  </cdr:relSizeAnchor>
  <cdr:relSizeAnchor xmlns:cdr="http://schemas.openxmlformats.org/drawingml/2006/chartDrawing">
    <cdr:from>
      <cdr:x>0.2905</cdr:x>
      <cdr:y>0.97126</cdr:y>
    </cdr:from>
    <cdr:to>
      <cdr:x>0.71983</cdr:x>
      <cdr:y>0.99459</cdr:y>
    </cdr:to>
    <cdr:grpSp>
      <cdr:nvGrpSpPr>
        <cdr:cNvPr id="5" name="グループ化 4">
          <a:extLst xmlns:a="http://schemas.openxmlformats.org/drawingml/2006/main">
            <a:ext uri="{FF2B5EF4-FFF2-40B4-BE49-F238E27FC236}">
              <a16:creationId xmlns:a16="http://schemas.microsoft.com/office/drawing/2014/main" id="{B8EBB8C5-C0A9-4AED-8338-5A76430A0BED}"/>
            </a:ext>
          </a:extLst>
        </cdr:cNvPr>
        <cdr:cNvGrpSpPr/>
      </cdr:nvGrpSpPr>
      <cdr:grpSpPr>
        <a:xfrm xmlns:a="http://schemas.openxmlformats.org/drawingml/2006/main">
          <a:off x="1738941" y="8261275"/>
          <a:ext cx="2569981" cy="198439"/>
          <a:chOff x="1855014" y="7921528"/>
          <a:chExt cx="2570020" cy="198425"/>
        </a:xfrm>
      </cdr:grpSpPr>
      <cdr:sp macro="" textlink="">
        <cdr:nvSpPr>
          <cdr:cNvPr id="6" name="テキスト ボックス 1">
            <a:extLst xmlns:a="http://schemas.openxmlformats.org/drawingml/2006/main">
              <a:ext uri="{FF2B5EF4-FFF2-40B4-BE49-F238E27FC236}">
                <a16:creationId xmlns:a16="http://schemas.microsoft.com/office/drawing/2014/main" id="{1E37D304-52FB-44FF-AE2C-C271B33F712A}"/>
              </a:ext>
            </a:extLst>
          </cdr:cNvPr>
          <cdr:cNvSpPr txBox="1"/>
        </cdr:nvSpPr>
        <cdr:spPr>
          <a:xfrm xmlns:a="http://schemas.openxmlformats.org/drawingml/2006/main">
            <a:off x="1855014" y="7924753"/>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20437</a:t>
            </a:r>
            <a:r>
              <a:rPr lang="ja-JP" altLang="en-US" sz="700" dirty="0"/>
              <a:t>）</a:t>
            </a:r>
          </a:p>
        </cdr:txBody>
      </cdr:sp>
      <cdr:sp macro="" textlink="">
        <cdr:nvSpPr>
          <cdr:cNvPr id="7" name="テキスト ボックス 1">
            <a:extLst xmlns:a="http://schemas.openxmlformats.org/drawingml/2006/main">
              <a:ext uri="{FF2B5EF4-FFF2-40B4-BE49-F238E27FC236}">
                <a16:creationId xmlns:a16="http://schemas.microsoft.com/office/drawing/2014/main" id="{6C4E798B-075C-4CF2-AC5A-50EC9FFACAB3}"/>
              </a:ext>
            </a:extLst>
          </cdr:cNvPr>
          <cdr:cNvSpPr txBox="1"/>
        </cdr:nvSpPr>
        <cdr:spPr>
          <a:xfrm xmlns:a="http://schemas.openxmlformats.org/drawingml/2006/main">
            <a:off x="2523863" y="7924753"/>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11973</a:t>
            </a:r>
            <a:r>
              <a:rPr lang="ja-JP" altLang="en-US" sz="700" dirty="0"/>
              <a:t>）</a:t>
            </a:r>
          </a:p>
        </cdr:txBody>
      </cdr:sp>
      <cdr:sp macro="" textlink="">
        <cdr:nvSpPr>
          <cdr:cNvPr id="8" name="テキスト ボックス 1">
            <a:extLst xmlns:a="http://schemas.openxmlformats.org/drawingml/2006/main">
              <a:ext uri="{FF2B5EF4-FFF2-40B4-BE49-F238E27FC236}">
                <a16:creationId xmlns:a16="http://schemas.microsoft.com/office/drawing/2014/main" id="{317531FF-346A-41F9-85BD-AF29D672A9D9}"/>
              </a:ext>
            </a:extLst>
          </cdr:cNvPr>
          <cdr:cNvSpPr txBox="1"/>
        </cdr:nvSpPr>
        <cdr:spPr>
          <a:xfrm xmlns:a="http://schemas.openxmlformats.org/drawingml/2006/main">
            <a:off x="3223166" y="7921528"/>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2235</a:t>
            </a:r>
            <a:r>
              <a:rPr lang="ja-JP" altLang="en-US" sz="700" dirty="0"/>
              <a:t>）</a:t>
            </a:r>
          </a:p>
        </cdr:txBody>
      </cdr:sp>
      <cdr:sp macro="" textlink="">
        <cdr:nvSpPr>
          <cdr:cNvPr id="9" name="テキスト ボックス 1">
            <a:extLst xmlns:a="http://schemas.openxmlformats.org/drawingml/2006/main">
              <a:ext uri="{FF2B5EF4-FFF2-40B4-BE49-F238E27FC236}">
                <a16:creationId xmlns:a16="http://schemas.microsoft.com/office/drawing/2014/main" id="{1D76B3C1-0934-4D26-B8C2-11C92F931FF7}"/>
              </a:ext>
            </a:extLst>
          </cdr:cNvPr>
          <cdr:cNvSpPr txBox="1"/>
        </cdr:nvSpPr>
        <cdr:spPr>
          <a:xfrm xmlns:a="http://schemas.openxmlformats.org/drawingml/2006/main">
            <a:off x="3871238" y="7925457"/>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6042</a:t>
            </a:r>
            <a:r>
              <a:rPr lang="ja-JP" altLang="en-US" sz="700" dirty="0"/>
              <a:t>）</a:t>
            </a:r>
          </a:p>
        </cdr:txBody>
      </cdr:sp>
    </cdr:grpSp>
  </cdr:relSizeAnchor>
  <cdr:relSizeAnchor xmlns:cdr="http://schemas.openxmlformats.org/drawingml/2006/chartDrawing">
    <cdr:from>
      <cdr:x>0.0978</cdr:x>
      <cdr:y>0.03372</cdr:y>
    </cdr:from>
    <cdr:to>
      <cdr:x>1</cdr:x>
      <cdr:y>0.10203</cdr:y>
    </cdr:to>
    <cdr:sp macro="" textlink="">
      <cdr:nvSpPr>
        <cdr:cNvPr id="10" name="角丸四角形 21">
          <a:extLst xmlns:a="http://schemas.openxmlformats.org/drawingml/2006/main">
            <a:ext uri="{FF2B5EF4-FFF2-40B4-BE49-F238E27FC236}">
              <a16:creationId xmlns:a16="http://schemas.microsoft.com/office/drawing/2014/main" id="{634CEE5B-FC8D-4C1E-90F2-889D7C554179}"/>
            </a:ext>
          </a:extLst>
        </cdr:cNvPr>
        <cdr:cNvSpPr/>
      </cdr:nvSpPr>
      <cdr:spPr>
        <a:xfrm xmlns:a="http://schemas.openxmlformats.org/drawingml/2006/main">
          <a:off x="585427" y="286827"/>
          <a:ext cx="5400600" cy="580972"/>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1280160" rtl="0" eaLnBrk="1" latinLnBrk="0" hangingPunct="1">
            <a:defRPr kumimoji="1" sz="2500" kern="1200">
              <a:solidFill>
                <a:schemeClr val="dk1"/>
              </a:solidFill>
              <a:latin typeface="+mn-lt"/>
              <a:ea typeface="+mn-ea"/>
              <a:cs typeface="+mn-cs"/>
            </a:defRPr>
          </a:lvl1pPr>
          <a:lvl2pPr marL="640080" algn="l" defTabSz="1280160" rtl="0" eaLnBrk="1" latinLnBrk="0" hangingPunct="1">
            <a:defRPr kumimoji="1" sz="2500" kern="1200">
              <a:solidFill>
                <a:schemeClr val="dk1"/>
              </a:solidFill>
              <a:latin typeface="+mn-lt"/>
              <a:ea typeface="+mn-ea"/>
              <a:cs typeface="+mn-cs"/>
            </a:defRPr>
          </a:lvl2pPr>
          <a:lvl3pPr marL="1280160" algn="l" defTabSz="1280160" rtl="0" eaLnBrk="1" latinLnBrk="0" hangingPunct="1">
            <a:defRPr kumimoji="1" sz="2500" kern="1200">
              <a:solidFill>
                <a:schemeClr val="dk1"/>
              </a:solidFill>
              <a:latin typeface="+mn-lt"/>
              <a:ea typeface="+mn-ea"/>
              <a:cs typeface="+mn-cs"/>
            </a:defRPr>
          </a:lvl3pPr>
          <a:lvl4pPr marL="1920240" algn="l" defTabSz="1280160" rtl="0" eaLnBrk="1" latinLnBrk="0" hangingPunct="1">
            <a:defRPr kumimoji="1" sz="2500" kern="1200">
              <a:solidFill>
                <a:schemeClr val="dk1"/>
              </a:solidFill>
              <a:latin typeface="+mn-lt"/>
              <a:ea typeface="+mn-ea"/>
              <a:cs typeface="+mn-cs"/>
            </a:defRPr>
          </a:lvl4pPr>
          <a:lvl5pPr marL="2560320" algn="l" defTabSz="1280160" rtl="0" eaLnBrk="1" latinLnBrk="0" hangingPunct="1">
            <a:defRPr kumimoji="1" sz="2500" kern="1200">
              <a:solidFill>
                <a:schemeClr val="dk1"/>
              </a:solidFill>
              <a:latin typeface="+mn-lt"/>
              <a:ea typeface="+mn-ea"/>
              <a:cs typeface="+mn-cs"/>
            </a:defRPr>
          </a:lvl5pPr>
          <a:lvl6pPr marL="3200400" algn="l" defTabSz="1280160" rtl="0" eaLnBrk="1" latinLnBrk="0" hangingPunct="1">
            <a:defRPr kumimoji="1" sz="2500" kern="1200">
              <a:solidFill>
                <a:schemeClr val="dk1"/>
              </a:solidFill>
              <a:latin typeface="+mn-lt"/>
              <a:ea typeface="+mn-ea"/>
              <a:cs typeface="+mn-cs"/>
            </a:defRPr>
          </a:lvl6pPr>
          <a:lvl7pPr marL="3840480" algn="l" defTabSz="1280160" rtl="0" eaLnBrk="1" latinLnBrk="0" hangingPunct="1">
            <a:defRPr kumimoji="1" sz="2500" kern="1200">
              <a:solidFill>
                <a:schemeClr val="dk1"/>
              </a:solidFill>
              <a:latin typeface="+mn-lt"/>
              <a:ea typeface="+mn-ea"/>
              <a:cs typeface="+mn-cs"/>
            </a:defRPr>
          </a:lvl7pPr>
          <a:lvl8pPr marL="4480560" algn="l" defTabSz="1280160" rtl="0" eaLnBrk="1" latinLnBrk="0" hangingPunct="1">
            <a:defRPr kumimoji="1" sz="2500" kern="1200">
              <a:solidFill>
                <a:schemeClr val="dk1"/>
              </a:solidFill>
              <a:latin typeface="+mn-lt"/>
              <a:ea typeface="+mn-ea"/>
              <a:cs typeface="+mn-cs"/>
            </a:defRPr>
          </a:lvl8pPr>
          <a:lvl9pPr marL="5120640" algn="l" defTabSz="1280160" rtl="0" eaLnBrk="1" latinLnBrk="0" hangingPunct="1">
            <a:defRPr kumimoji="1" sz="2500" kern="1200">
              <a:solidFill>
                <a:schemeClr val="dk1"/>
              </a:solidFill>
              <a:latin typeface="+mn-lt"/>
              <a:ea typeface="+mn-ea"/>
              <a:cs typeface="+mn-cs"/>
            </a:defRPr>
          </a:lvl9pPr>
        </a:lstStyle>
        <a:p xmlns:a="http://schemas.openxmlformats.org/drawingml/2006/main">
          <a:pPr algn="ctr"/>
          <a:endParaRPr kumimoji="1" lang="ja-JP" altLang="en-US" dirty="0"/>
        </a:p>
      </cdr:txBody>
    </cdr:sp>
  </cdr:relSizeAnchor>
</c:userShapes>
</file>

<file path=ppt/drawings/drawing57.xml><?xml version="1.0" encoding="utf-8"?>
<c:userShapes xmlns:c="http://schemas.openxmlformats.org/drawingml/2006/chart">
  <cdr:relSizeAnchor xmlns:cdr="http://schemas.openxmlformats.org/drawingml/2006/chartDrawing">
    <cdr:from>
      <cdr:x>0.15383</cdr:x>
      <cdr:y>0.31211</cdr:y>
    </cdr:from>
    <cdr:to>
      <cdr:x>0.33801</cdr:x>
      <cdr:y>1</cdr:y>
    </cdr:to>
    <cdr:sp macro="" textlink="">
      <cdr:nvSpPr>
        <cdr:cNvPr id="2" name="角丸四角形 21">
          <a:extLst xmlns:a="http://schemas.openxmlformats.org/drawingml/2006/main">
            <a:ext uri="{FF2B5EF4-FFF2-40B4-BE49-F238E27FC236}">
              <a16:creationId xmlns:a16="http://schemas.microsoft.com/office/drawing/2014/main" id="{C4D12882-3DD3-4935-ABEF-F84DC5F94539}"/>
            </a:ext>
          </a:extLst>
        </cdr:cNvPr>
        <cdr:cNvSpPr/>
      </cdr:nvSpPr>
      <cdr:spPr>
        <a:xfrm xmlns:a="http://schemas.openxmlformats.org/drawingml/2006/main">
          <a:off x="601401" y="1013710"/>
          <a:ext cx="720080" cy="2234213"/>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1280160" rtl="0" eaLnBrk="1" latinLnBrk="0" hangingPunct="1">
            <a:defRPr kumimoji="1" sz="2500" kern="1200">
              <a:solidFill>
                <a:schemeClr val="dk1"/>
              </a:solidFill>
              <a:latin typeface="+mn-lt"/>
              <a:ea typeface="+mn-ea"/>
              <a:cs typeface="+mn-cs"/>
            </a:defRPr>
          </a:lvl1pPr>
          <a:lvl2pPr marL="640080" algn="l" defTabSz="1280160" rtl="0" eaLnBrk="1" latinLnBrk="0" hangingPunct="1">
            <a:defRPr kumimoji="1" sz="2500" kern="1200">
              <a:solidFill>
                <a:schemeClr val="dk1"/>
              </a:solidFill>
              <a:latin typeface="+mn-lt"/>
              <a:ea typeface="+mn-ea"/>
              <a:cs typeface="+mn-cs"/>
            </a:defRPr>
          </a:lvl2pPr>
          <a:lvl3pPr marL="1280160" algn="l" defTabSz="1280160" rtl="0" eaLnBrk="1" latinLnBrk="0" hangingPunct="1">
            <a:defRPr kumimoji="1" sz="2500" kern="1200">
              <a:solidFill>
                <a:schemeClr val="dk1"/>
              </a:solidFill>
              <a:latin typeface="+mn-lt"/>
              <a:ea typeface="+mn-ea"/>
              <a:cs typeface="+mn-cs"/>
            </a:defRPr>
          </a:lvl3pPr>
          <a:lvl4pPr marL="1920240" algn="l" defTabSz="1280160" rtl="0" eaLnBrk="1" latinLnBrk="0" hangingPunct="1">
            <a:defRPr kumimoji="1" sz="2500" kern="1200">
              <a:solidFill>
                <a:schemeClr val="dk1"/>
              </a:solidFill>
              <a:latin typeface="+mn-lt"/>
              <a:ea typeface="+mn-ea"/>
              <a:cs typeface="+mn-cs"/>
            </a:defRPr>
          </a:lvl4pPr>
          <a:lvl5pPr marL="2560320" algn="l" defTabSz="1280160" rtl="0" eaLnBrk="1" latinLnBrk="0" hangingPunct="1">
            <a:defRPr kumimoji="1" sz="2500" kern="1200">
              <a:solidFill>
                <a:schemeClr val="dk1"/>
              </a:solidFill>
              <a:latin typeface="+mn-lt"/>
              <a:ea typeface="+mn-ea"/>
              <a:cs typeface="+mn-cs"/>
            </a:defRPr>
          </a:lvl5pPr>
          <a:lvl6pPr marL="3200400" algn="l" defTabSz="1280160" rtl="0" eaLnBrk="1" latinLnBrk="0" hangingPunct="1">
            <a:defRPr kumimoji="1" sz="2500" kern="1200">
              <a:solidFill>
                <a:schemeClr val="dk1"/>
              </a:solidFill>
              <a:latin typeface="+mn-lt"/>
              <a:ea typeface="+mn-ea"/>
              <a:cs typeface="+mn-cs"/>
            </a:defRPr>
          </a:lvl6pPr>
          <a:lvl7pPr marL="3840480" algn="l" defTabSz="1280160" rtl="0" eaLnBrk="1" latinLnBrk="0" hangingPunct="1">
            <a:defRPr kumimoji="1" sz="2500" kern="1200">
              <a:solidFill>
                <a:schemeClr val="dk1"/>
              </a:solidFill>
              <a:latin typeface="+mn-lt"/>
              <a:ea typeface="+mn-ea"/>
              <a:cs typeface="+mn-cs"/>
            </a:defRPr>
          </a:lvl7pPr>
          <a:lvl8pPr marL="4480560" algn="l" defTabSz="1280160" rtl="0" eaLnBrk="1" latinLnBrk="0" hangingPunct="1">
            <a:defRPr kumimoji="1" sz="2500" kern="1200">
              <a:solidFill>
                <a:schemeClr val="dk1"/>
              </a:solidFill>
              <a:latin typeface="+mn-lt"/>
              <a:ea typeface="+mn-ea"/>
              <a:cs typeface="+mn-cs"/>
            </a:defRPr>
          </a:lvl8pPr>
          <a:lvl9pPr marL="5120640" algn="l" defTabSz="1280160" rtl="0" eaLnBrk="1" latinLnBrk="0" hangingPunct="1">
            <a:defRPr kumimoji="1" sz="2500" kern="1200">
              <a:solidFill>
                <a:schemeClr val="dk1"/>
              </a:solidFill>
              <a:latin typeface="+mn-lt"/>
              <a:ea typeface="+mn-ea"/>
              <a:cs typeface="+mn-cs"/>
            </a:defRPr>
          </a:lvl9pPr>
        </a:lstStyle>
        <a:p xmlns:a="http://schemas.openxmlformats.org/drawingml/2006/main">
          <a:pPr algn="ctr"/>
          <a:endParaRPr kumimoji="1" lang="ja-JP" altLang="en-US"/>
        </a:p>
      </cdr:txBody>
    </cdr:sp>
  </cdr:relSizeAnchor>
</c:userShapes>
</file>

<file path=ppt/drawings/drawing58.xml><?xml version="1.0" encoding="utf-8"?>
<c:userShapes xmlns:c="http://schemas.openxmlformats.org/drawingml/2006/chart">
  <cdr:relSizeAnchor xmlns:cdr="http://schemas.openxmlformats.org/drawingml/2006/chartDrawing">
    <cdr:from>
      <cdr:x>0.28404</cdr:x>
      <cdr:y>0.9749</cdr:y>
    </cdr:from>
    <cdr:to>
      <cdr:x>0.71841</cdr:x>
      <cdr:y>0.9977</cdr:y>
    </cdr:to>
    <cdr:grpSp>
      <cdr:nvGrpSpPr>
        <cdr:cNvPr id="2" name="グループ化 1">
          <a:extLst xmlns:a="http://schemas.openxmlformats.org/drawingml/2006/main">
            <a:ext uri="{FF2B5EF4-FFF2-40B4-BE49-F238E27FC236}">
              <a16:creationId xmlns:a16="http://schemas.microsoft.com/office/drawing/2014/main" id="{EF82B75D-D882-4FE6-A883-23901A025E3E}"/>
            </a:ext>
          </a:extLst>
        </cdr:cNvPr>
        <cdr:cNvGrpSpPr/>
      </cdr:nvGrpSpPr>
      <cdr:grpSpPr>
        <a:xfrm xmlns:a="http://schemas.openxmlformats.org/drawingml/2006/main">
          <a:off x="1868341" y="7782666"/>
          <a:ext cx="2857173" cy="182013"/>
          <a:chOff x="1592046" y="7585973"/>
          <a:chExt cx="2360392" cy="163511"/>
        </a:xfrm>
      </cdr:grpSpPr>
      <cdr:sp macro="" textlink="">
        <cdr:nvSpPr>
          <cdr:cNvPr id="3" name="テキスト ボックス 2">
            <a:extLst xmlns:a="http://schemas.openxmlformats.org/drawingml/2006/main">
              <a:ext uri="{FF2B5EF4-FFF2-40B4-BE49-F238E27FC236}">
                <a16:creationId xmlns:a16="http://schemas.microsoft.com/office/drawing/2014/main" id="{FA3024C2-F5B7-47CA-A9A3-A797B9A5B407}"/>
              </a:ext>
            </a:extLst>
          </cdr:cNvPr>
          <cdr:cNvSpPr txBox="1"/>
        </cdr:nvSpPr>
        <cdr:spPr>
          <a:xfrm xmlns:a="http://schemas.openxmlformats.org/drawingml/2006/main">
            <a:off x="1592046" y="7592479"/>
            <a:ext cx="498968" cy="15700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16687</a:t>
            </a:r>
            <a:r>
              <a:rPr lang="ja-JP" altLang="en-US" sz="700" dirty="0"/>
              <a:t>）</a:t>
            </a:r>
          </a:p>
        </cdr:txBody>
      </cdr:sp>
      <cdr:sp macro="" textlink="">
        <cdr:nvSpPr>
          <cdr:cNvPr id="4" name="テキスト ボックス 1">
            <a:extLst xmlns:a="http://schemas.openxmlformats.org/drawingml/2006/main">
              <a:ext uri="{FF2B5EF4-FFF2-40B4-BE49-F238E27FC236}">
                <a16:creationId xmlns:a16="http://schemas.microsoft.com/office/drawing/2014/main" id="{02CEC466-539E-4850-8DB3-A3FA95858AB8}"/>
              </a:ext>
            </a:extLst>
          </cdr:cNvPr>
          <cdr:cNvSpPr txBox="1"/>
        </cdr:nvSpPr>
        <cdr:spPr>
          <a:xfrm xmlns:a="http://schemas.openxmlformats.org/drawingml/2006/main">
            <a:off x="2242750" y="7585973"/>
            <a:ext cx="498968" cy="15700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9408</a:t>
            </a:r>
            <a:r>
              <a:rPr lang="ja-JP" altLang="en-US" sz="700" dirty="0"/>
              <a:t>）</a:t>
            </a:r>
          </a:p>
        </cdr:txBody>
      </cdr:sp>
      <cdr:sp macro="" textlink="">
        <cdr:nvSpPr>
          <cdr:cNvPr id="5" name="テキスト ボックス 1">
            <a:extLst xmlns:a="http://schemas.openxmlformats.org/drawingml/2006/main">
              <a:ext uri="{FF2B5EF4-FFF2-40B4-BE49-F238E27FC236}">
                <a16:creationId xmlns:a16="http://schemas.microsoft.com/office/drawing/2014/main" id="{4A3163E8-5BBB-4C2A-91F5-29238B36D1C2}"/>
              </a:ext>
            </a:extLst>
          </cdr:cNvPr>
          <cdr:cNvSpPr txBox="1"/>
        </cdr:nvSpPr>
        <cdr:spPr>
          <a:xfrm xmlns:a="http://schemas.openxmlformats.org/drawingml/2006/main">
            <a:off x="2879592" y="7592450"/>
            <a:ext cx="498968" cy="15700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1694</a:t>
            </a:r>
            <a:r>
              <a:rPr lang="ja-JP" altLang="en-US" sz="700" dirty="0"/>
              <a:t>）</a:t>
            </a:r>
          </a:p>
        </cdr:txBody>
      </cdr:sp>
      <cdr:sp macro="" textlink="">
        <cdr:nvSpPr>
          <cdr:cNvPr id="6" name="テキスト ボックス 1">
            <a:extLst xmlns:a="http://schemas.openxmlformats.org/drawingml/2006/main">
              <a:ext uri="{FF2B5EF4-FFF2-40B4-BE49-F238E27FC236}">
                <a16:creationId xmlns:a16="http://schemas.microsoft.com/office/drawing/2014/main" id="{C0469B21-0739-4A63-8202-A7BBFE7168C8}"/>
              </a:ext>
            </a:extLst>
          </cdr:cNvPr>
          <cdr:cNvSpPr txBox="1"/>
        </cdr:nvSpPr>
        <cdr:spPr>
          <a:xfrm xmlns:a="http://schemas.openxmlformats.org/drawingml/2006/main">
            <a:off x="3453470" y="7592450"/>
            <a:ext cx="498968" cy="15700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5246</a:t>
            </a:r>
            <a:r>
              <a:rPr lang="ja-JP" altLang="en-US" sz="700" dirty="0"/>
              <a:t>）</a:t>
            </a:r>
          </a:p>
        </cdr:txBody>
      </cdr:sp>
    </cdr:grpSp>
  </cdr:relSizeAnchor>
  <cdr:relSizeAnchor xmlns:cdr="http://schemas.openxmlformats.org/drawingml/2006/chartDrawing">
    <cdr:from>
      <cdr:x>0.1264</cdr:x>
      <cdr:y>0.0397</cdr:y>
    </cdr:from>
    <cdr:to>
      <cdr:x>0.95618</cdr:x>
      <cdr:y>0.09381</cdr:y>
    </cdr:to>
    <cdr:sp macro="" textlink="">
      <cdr:nvSpPr>
        <cdr:cNvPr id="7" name="角丸四角形 19">
          <a:extLst xmlns:a="http://schemas.openxmlformats.org/drawingml/2006/main">
            <a:ext uri="{FF2B5EF4-FFF2-40B4-BE49-F238E27FC236}">
              <a16:creationId xmlns:a16="http://schemas.microsoft.com/office/drawing/2014/main" id="{13B1C5E4-06A5-F5C6-0A11-4982FA1B2BA4}"/>
            </a:ext>
          </a:extLst>
        </cdr:cNvPr>
        <cdr:cNvSpPr/>
      </cdr:nvSpPr>
      <cdr:spPr>
        <a:xfrm xmlns:a="http://schemas.openxmlformats.org/drawingml/2006/main">
          <a:off x="831413" y="316909"/>
          <a:ext cx="5458119" cy="432000"/>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userShapes>
</file>

<file path=ppt/drawings/drawing59.xml><?xml version="1.0" encoding="utf-8"?>
<c:userShapes xmlns:c="http://schemas.openxmlformats.org/drawingml/2006/chart">
  <cdr:relSizeAnchor xmlns:cdr="http://schemas.openxmlformats.org/drawingml/2006/chartDrawing">
    <cdr:from>
      <cdr:x>0.63042</cdr:x>
      <cdr:y>0.97516</cdr:y>
    </cdr:from>
    <cdr:to>
      <cdr:x>0.71961</cdr:x>
      <cdr:y>0.99985</cdr:y>
    </cdr:to>
    <cdr:sp macro="" textlink="">
      <cdr:nvSpPr>
        <cdr:cNvPr id="2"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3914249" y="7683737"/>
          <a:ext cx="553796" cy="194496"/>
        </a:xfrm>
        <a:prstGeom xmlns:a="http://schemas.openxmlformats.org/drawingml/2006/main" prst="rect">
          <a:avLst/>
        </a:prstGeom>
      </cdr:spPr>
      <cdr:txBody>
        <a:bodyPr xmlns:a="http://schemas.openxmlformats.org/drawingml/2006/main" wrap="none" rtlCol="0"/>
        <a:lstStyle xmlns:a="http://schemas.openxmlformats.org/drawingml/2006/main">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6124</a:t>
          </a:r>
          <a:r>
            <a:rPr lang="ja-JP" altLang="en-US" sz="700" dirty="0"/>
            <a:t>）</a:t>
          </a:r>
        </a:p>
      </cdr:txBody>
    </cdr:sp>
  </cdr:relSizeAnchor>
</c:userShapes>
</file>

<file path=ppt/drawings/drawing6.xml><?xml version="1.0" encoding="utf-8"?>
<c:userShapes xmlns:c="http://schemas.openxmlformats.org/drawingml/2006/chart">
  <cdr:relSizeAnchor xmlns:cdr="http://schemas.openxmlformats.org/drawingml/2006/chartDrawing">
    <cdr:from>
      <cdr:x>0.22021</cdr:x>
      <cdr:y>0.83075</cdr:y>
    </cdr:from>
    <cdr:to>
      <cdr:x>0.45099</cdr:x>
      <cdr:y>0.90959</cdr:y>
    </cdr:to>
    <cdr:sp macro="" textlink="">
      <cdr:nvSpPr>
        <cdr:cNvPr id="2" name="角丸四角形 26">
          <a:extLst xmlns:a="http://schemas.openxmlformats.org/drawingml/2006/main">
            <a:ext uri="{FF2B5EF4-FFF2-40B4-BE49-F238E27FC236}">
              <a16:creationId xmlns:a16="http://schemas.microsoft.com/office/drawing/2014/main" id="{720C13A0-7912-E2BA-B0B7-9A8A818C7C5F}"/>
            </a:ext>
          </a:extLst>
        </cdr:cNvPr>
        <cdr:cNvSpPr/>
      </cdr:nvSpPr>
      <cdr:spPr>
        <a:xfrm xmlns:a="http://schemas.openxmlformats.org/drawingml/2006/main">
          <a:off x="961984" y="2127242"/>
          <a:ext cx="1008130" cy="201887"/>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0.71091</cdr:x>
      <cdr:y>0.56901</cdr:y>
    </cdr:from>
    <cdr:to>
      <cdr:x>0.8466</cdr:x>
      <cdr:y>0.6423</cdr:y>
    </cdr:to>
    <cdr:sp macro="" textlink="">
      <cdr:nvSpPr>
        <cdr:cNvPr id="3" name="角丸四角形 26">
          <a:extLst xmlns:a="http://schemas.openxmlformats.org/drawingml/2006/main">
            <a:ext uri="{FF2B5EF4-FFF2-40B4-BE49-F238E27FC236}">
              <a16:creationId xmlns:a16="http://schemas.microsoft.com/office/drawing/2014/main" id="{26D9F9F1-CC1D-CECE-65DA-4C3383D035EB}"/>
            </a:ext>
          </a:extLst>
        </cdr:cNvPr>
        <cdr:cNvSpPr/>
      </cdr:nvSpPr>
      <cdr:spPr>
        <a:xfrm xmlns:a="http://schemas.openxmlformats.org/drawingml/2006/main">
          <a:off x="3105567" y="1457015"/>
          <a:ext cx="592721" cy="187675"/>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endParaRPr lang="ja-JP" altLang="en-US" sz="1286"/>
        </a:p>
      </cdr:txBody>
    </cdr:sp>
  </cdr:relSizeAnchor>
  <cdr:relSizeAnchor xmlns:cdr="http://schemas.openxmlformats.org/drawingml/2006/chartDrawing">
    <cdr:from>
      <cdr:x>0.03889</cdr:x>
      <cdr:y>0.1806</cdr:y>
    </cdr:from>
    <cdr:to>
      <cdr:x>0.1733</cdr:x>
      <cdr:y>0.23857</cdr:y>
    </cdr:to>
    <cdr:sp macro="" textlink="">
      <cdr:nvSpPr>
        <cdr:cNvPr id="4" name="テキスト ボックス 1">
          <a:extLst xmlns:a="http://schemas.openxmlformats.org/drawingml/2006/main">
            <a:ext uri="{FF2B5EF4-FFF2-40B4-BE49-F238E27FC236}">
              <a16:creationId xmlns:a16="http://schemas.microsoft.com/office/drawing/2014/main" id="{43F207EA-C3CE-4397-A510-F592CB5243D7}"/>
            </a:ext>
          </a:extLst>
        </cdr:cNvPr>
        <cdr:cNvSpPr txBox="1"/>
      </cdr:nvSpPr>
      <cdr:spPr>
        <a:xfrm xmlns:a="http://schemas.openxmlformats.org/drawingml/2006/main">
          <a:off x="169896" y="462446"/>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(N=20570)</a:t>
          </a:r>
          <a:endParaRPr lang="ja-JP" altLang="en-US" sz="700" dirty="0">
            <a:solidFill>
              <a:schemeClr val="tx1">
                <a:lumMod val="65000"/>
                <a:lumOff val="35000"/>
              </a:schemeClr>
            </a:solidFill>
          </a:endParaRPr>
        </a:p>
      </cdr:txBody>
    </cdr:sp>
  </cdr:relSizeAnchor>
  <cdr:relSizeAnchor xmlns:cdr="http://schemas.openxmlformats.org/drawingml/2006/chartDrawing">
    <cdr:from>
      <cdr:x>0.03889</cdr:x>
      <cdr:y>0.32685</cdr:y>
    </cdr:from>
    <cdr:to>
      <cdr:x>0.1733</cdr:x>
      <cdr:y>0.38481</cdr:y>
    </cdr:to>
    <cdr:sp macro="" textlink="">
      <cdr:nvSpPr>
        <cdr:cNvPr id="5" name="テキスト ボックス 1">
          <a:extLst xmlns:a="http://schemas.openxmlformats.org/drawingml/2006/main">
            <a:ext uri="{FF2B5EF4-FFF2-40B4-BE49-F238E27FC236}">
              <a16:creationId xmlns:a16="http://schemas.microsoft.com/office/drawing/2014/main" id="{43F207EA-C3CE-4397-A510-F592CB5243D7}"/>
            </a:ext>
          </a:extLst>
        </cdr:cNvPr>
        <cdr:cNvSpPr txBox="1"/>
      </cdr:nvSpPr>
      <cdr:spPr>
        <a:xfrm xmlns:a="http://schemas.openxmlformats.org/drawingml/2006/main">
          <a:off x="169896" y="836934"/>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(N=12057)</a:t>
          </a:r>
          <a:endParaRPr lang="ja-JP" altLang="en-US" sz="700" dirty="0">
            <a:solidFill>
              <a:schemeClr val="tx1">
                <a:lumMod val="65000"/>
                <a:lumOff val="35000"/>
              </a:schemeClr>
            </a:solidFill>
          </a:endParaRPr>
        </a:p>
      </cdr:txBody>
    </cdr:sp>
  </cdr:relSizeAnchor>
  <cdr:relSizeAnchor xmlns:cdr="http://schemas.openxmlformats.org/drawingml/2006/chartDrawing">
    <cdr:from>
      <cdr:x>0.03889</cdr:x>
      <cdr:y>0.47015</cdr:y>
    </cdr:from>
    <cdr:to>
      <cdr:x>0.1733</cdr:x>
      <cdr:y>0.52812</cdr:y>
    </cdr:to>
    <cdr:sp macro="" textlink="">
      <cdr:nvSpPr>
        <cdr:cNvPr id="6"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169896" y="1203881"/>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(N=2245)</a:t>
          </a:r>
          <a:endParaRPr lang="ja-JP" altLang="en-US" sz="700" dirty="0">
            <a:solidFill>
              <a:schemeClr val="tx1">
                <a:lumMod val="65000"/>
                <a:lumOff val="35000"/>
              </a:schemeClr>
            </a:solidFill>
          </a:endParaRPr>
        </a:p>
      </cdr:txBody>
    </cdr:sp>
  </cdr:relSizeAnchor>
  <cdr:relSizeAnchor xmlns:cdr="http://schemas.openxmlformats.org/drawingml/2006/chartDrawing">
    <cdr:from>
      <cdr:x>0.03889</cdr:x>
      <cdr:y>0.60101</cdr:y>
    </cdr:from>
    <cdr:to>
      <cdr:x>0.1733</cdr:x>
      <cdr:y>0.65897</cdr:y>
    </cdr:to>
    <cdr:sp macro="" textlink="">
      <cdr:nvSpPr>
        <cdr:cNvPr id="7"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169896" y="1538952"/>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(N=6124)</a:t>
          </a:r>
          <a:endParaRPr lang="ja-JP" altLang="en-US" sz="700" dirty="0">
            <a:solidFill>
              <a:schemeClr val="tx1">
                <a:lumMod val="65000"/>
                <a:lumOff val="35000"/>
              </a:schemeClr>
            </a:solidFill>
          </a:endParaRPr>
        </a:p>
      </cdr:txBody>
    </cdr:sp>
  </cdr:relSizeAnchor>
</c:userShapes>
</file>

<file path=ppt/drawings/drawing60.xml><?xml version="1.0" encoding="utf-8"?>
<c:userShapes xmlns:c="http://schemas.openxmlformats.org/drawingml/2006/chart">
  <cdr:relSizeAnchor xmlns:cdr="http://schemas.openxmlformats.org/drawingml/2006/chartDrawing">
    <cdr:from>
      <cdr:x>0.30193</cdr:x>
      <cdr:y>0.97355</cdr:y>
    </cdr:from>
    <cdr:to>
      <cdr:x>0.71049</cdr:x>
      <cdr:y>0.99804</cdr:y>
    </cdr:to>
    <cdr:grpSp>
      <cdr:nvGrpSpPr>
        <cdr:cNvPr id="6" name="グループ化 5">
          <a:extLst xmlns:a="http://schemas.openxmlformats.org/drawingml/2006/main">
            <a:ext uri="{FF2B5EF4-FFF2-40B4-BE49-F238E27FC236}">
              <a16:creationId xmlns:a16="http://schemas.microsoft.com/office/drawing/2014/main" id="{EDD26037-CAC9-4DDA-ACA6-6CE98740CC97}"/>
            </a:ext>
          </a:extLst>
        </cdr:cNvPr>
        <cdr:cNvGrpSpPr/>
      </cdr:nvGrpSpPr>
      <cdr:grpSpPr>
        <a:xfrm xmlns:a="http://schemas.openxmlformats.org/drawingml/2006/main">
          <a:off x="1991454" y="8034179"/>
          <a:ext cx="2694758" cy="202102"/>
          <a:chOff x="1636712" y="7198463"/>
          <a:chExt cx="2109749" cy="146993"/>
        </a:xfrm>
      </cdr:grpSpPr>
      <cdr:sp macro="" textlink="">
        <cdr:nvSpPr>
          <cdr:cNvPr id="7" name="テキスト ボックス 2">
            <a:extLst xmlns:a="http://schemas.openxmlformats.org/drawingml/2006/main">
              <a:ext uri="{FF2B5EF4-FFF2-40B4-BE49-F238E27FC236}">
                <a16:creationId xmlns:a16="http://schemas.microsoft.com/office/drawing/2014/main" id="{454B7659-4688-41B1-89FB-D2292BBB77A3}"/>
              </a:ext>
            </a:extLst>
          </cdr:cNvPr>
          <cdr:cNvSpPr txBox="1"/>
        </cdr:nvSpPr>
        <cdr:spPr>
          <a:xfrm xmlns:a="http://schemas.openxmlformats.org/drawingml/2006/main">
            <a:off x="1636712" y="7204310"/>
            <a:ext cx="445984" cy="14114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15722</a:t>
            </a:r>
            <a:r>
              <a:rPr lang="ja-JP" altLang="en-US" sz="700" dirty="0"/>
              <a:t>）</a:t>
            </a:r>
          </a:p>
        </cdr:txBody>
      </cdr:sp>
      <cdr:sp macro="" textlink="">
        <cdr:nvSpPr>
          <cdr:cNvPr id="9" name="テキスト ボックス 1">
            <a:extLst xmlns:a="http://schemas.openxmlformats.org/drawingml/2006/main">
              <a:ext uri="{FF2B5EF4-FFF2-40B4-BE49-F238E27FC236}">
                <a16:creationId xmlns:a16="http://schemas.microsoft.com/office/drawing/2014/main" id="{C2EB689D-F7C3-4985-BF96-D947F604FB83}"/>
              </a:ext>
            </a:extLst>
          </cdr:cNvPr>
          <cdr:cNvSpPr txBox="1"/>
        </cdr:nvSpPr>
        <cdr:spPr>
          <a:xfrm xmlns:a="http://schemas.openxmlformats.org/drawingml/2006/main">
            <a:off x="2218319" y="7198463"/>
            <a:ext cx="445984" cy="14114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8890</a:t>
            </a:r>
            <a:r>
              <a:rPr lang="ja-JP" altLang="en-US" sz="700" dirty="0"/>
              <a:t>）</a:t>
            </a:r>
          </a:p>
        </cdr:txBody>
      </cdr:sp>
      <cdr:sp macro="" textlink="">
        <cdr:nvSpPr>
          <cdr:cNvPr id="10" name="テキスト ボックス 1">
            <a:extLst xmlns:a="http://schemas.openxmlformats.org/drawingml/2006/main">
              <a:ext uri="{FF2B5EF4-FFF2-40B4-BE49-F238E27FC236}">
                <a16:creationId xmlns:a16="http://schemas.microsoft.com/office/drawing/2014/main" id="{63197C63-36F0-49CA-BCBF-2E22E95B9B4A}"/>
              </a:ext>
            </a:extLst>
          </cdr:cNvPr>
          <cdr:cNvSpPr txBox="1"/>
        </cdr:nvSpPr>
        <cdr:spPr>
          <a:xfrm xmlns:a="http://schemas.openxmlformats.org/drawingml/2006/main">
            <a:off x="2787537" y="7204301"/>
            <a:ext cx="445984" cy="14114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1592</a:t>
            </a:r>
            <a:r>
              <a:rPr lang="ja-JP" altLang="en-US" sz="700" dirty="0"/>
              <a:t>）</a:t>
            </a:r>
          </a:p>
        </cdr:txBody>
      </cdr:sp>
      <cdr:sp macro="" textlink="">
        <cdr:nvSpPr>
          <cdr:cNvPr id="11" name="テキスト ボックス 1">
            <a:extLst xmlns:a="http://schemas.openxmlformats.org/drawingml/2006/main">
              <a:ext uri="{FF2B5EF4-FFF2-40B4-BE49-F238E27FC236}">
                <a16:creationId xmlns:a16="http://schemas.microsoft.com/office/drawing/2014/main" id="{D157AD95-A02D-4EE1-83AA-106C1A704AB9}"/>
              </a:ext>
            </a:extLst>
          </cdr:cNvPr>
          <cdr:cNvSpPr txBox="1"/>
        </cdr:nvSpPr>
        <cdr:spPr>
          <a:xfrm xmlns:a="http://schemas.openxmlformats.org/drawingml/2006/main">
            <a:off x="3300477" y="7204301"/>
            <a:ext cx="445984" cy="14114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4917</a:t>
            </a:r>
            <a:r>
              <a:rPr lang="ja-JP" altLang="en-US" sz="700" dirty="0"/>
              <a:t>）</a:t>
            </a:r>
          </a:p>
        </cdr:txBody>
      </cdr:sp>
    </cdr:grpSp>
  </cdr:relSizeAnchor>
</c:userShapes>
</file>

<file path=ppt/drawings/drawing61.xml><?xml version="1.0" encoding="utf-8"?>
<c:userShapes xmlns:c="http://schemas.openxmlformats.org/drawingml/2006/chart">
  <cdr:relSizeAnchor xmlns:cdr="http://schemas.openxmlformats.org/drawingml/2006/chartDrawing">
    <cdr:from>
      <cdr:x>0.30137</cdr:x>
      <cdr:y>0.96884</cdr:y>
    </cdr:from>
    <cdr:to>
      <cdr:x>0.7189</cdr:x>
      <cdr:y>0.99311</cdr:y>
    </cdr:to>
    <cdr:grpSp>
      <cdr:nvGrpSpPr>
        <cdr:cNvPr id="9" name="グループ化 8">
          <a:extLst xmlns:a="http://schemas.openxmlformats.org/drawingml/2006/main">
            <a:ext uri="{FF2B5EF4-FFF2-40B4-BE49-F238E27FC236}">
              <a16:creationId xmlns:a16="http://schemas.microsoft.com/office/drawing/2014/main" id="{17550499-2CCC-4860-9DD0-D48D8A6974D6}"/>
            </a:ext>
          </a:extLst>
        </cdr:cNvPr>
        <cdr:cNvGrpSpPr/>
      </cdr:nvGrpSpPr>
      <cdr:grpSpPr>
        <a:xfrm xmlns:a="http://schemas.openxmlformats.org/drawingml/2006/main">
          <a:off x="1654570" y="7921539"/>
          <a:ext cx="2292307" cy="198439"/>
          <a:chOff x="1855014" y="7921528"/>
          <a:chExt cx="2570020" cy="198425"/>
        </a:xfrm>
      </cdr:grpSpPr>
      <cdr:sp macro="" textlink="">
        <cdr:nvSpPr>
          <cdr:cNvPr id="5"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1855014" y="7924753"/>
            <a:ext cx="553796" cy="194496"/>
          </a:xfrm>
          <a:prstGeom xmlns:a="http://schemas.openxmlformats.org/drawingml/2006/main" prst="rect">
            <a:avLst/>
          </a:prstGeom>
        </cdr:spPr>
        <cdr:txBody>
          <a:bodyPr xmlns:a="http://schemas.openxmlformats.org/drawingml/2006/main" wrap="none" rtlCol="0"/>
          <a:lstStyle xmlns:a="http://schemas.openxmlformats.org/drawingml/2006/main">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20437</a:t>
            </a:r>
            <a:r>
              <a:rPr lang="ja-JP" altLang="en-US" sz="700" dirty="0"/>
              <a:t>）</a:t>
            </a:r>
          </a:p>
        </cdr:txBody>
      </cdr:sp>
      <cdr:sp macro="" textlink="">
        <cdr:nvSpPr>
          <cdr:cNvPr id="6"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2523863" y="7924753"/>
            <a:ext cx="553796" cy="194496"/>
          </a:xfrm>
          <a:prstGeom xmlns:a="http://schemas.openxmlformats.org/drawingml/2006/main" prst="rect">
            <a:avLst/>
          </a:prstGeom>
        </cdr:spPr>
        <cdr:txBody>
          <a:bodyPr xmlns:a="http://schemas.openxmlformats.org/drawingml/2006/main" wrap="none" rtlCol="0"/>
          <a:lstStyle xmlns:a="http://schemas.openxmlformats.org/drawingml/2006/main">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11973</a:t>
            </a:r>
            <a:r>
              <a:rPr lang="ja-JP" altLang="en-US" sz="700" dirty="0"/>
              <a:t>）</a:t>
            </a:r>
          </a:p>
        </cdr:txBody>
      </cdr:sp>
      <cdr:sp macro="" textlink="">
        <cdr:nvSpPr>
          <cdr:cNvPr id="7"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3223166" y="7921528"/>
            <a:ext cx="553796" cy="194496"/>
          </a:xfrm>
          <a:prstGeom xmlns:a="http://schemas.openxmlformats.org/drawingml/2006/main" prst="rect">
            <a:avLst/>
          </a:prstGeom>
        </cdr:spPr>
        <cdr:txBody>
          <a:bodyPr xmlns:a="http://schemas.openxmlformats.org/drawingml/2006/main" wrap="none" rtlCol="0"/>
          <a:lstStyle xmlns:a="http://schemas.openxmlformats.org/drawingml/2006/main">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2235</a:t>
            </a:r>
            <a:r>
              <a:rPr lang="ja-JP" altLang="en-US" sz="700" dirty="0"/>
              <a:t>）</a:t>
            </a:r>
          </a:p>
        </cdr:txBody>
      </cdr:sp>
      <cdr:sp macro="" textlink="">
        <cdr:nvSpPr>
          <cdr:cNvPr id="8" name="テキスト ボックス 1">
            <a:extLst xmlns:a="http://schemas.openxmlformats.org/drawingml/2006/main">
              <a:ext uri="{FF2B5EF4-FFF2-40B4-BE49-F238E27FC236}">
                <a16:creationId xmlns:a16="http://schemas.microsoft.com/office/drawing/2014/main" id="{4159FAF4-2ED3-4ABF-A5DF-9E86E2A9AB2A}"/>
              </a:ext>
            </a:extLst>
          </cdr:cNvPr>
          <cdr:cNvSpPr txBox="1"/>
        </cdr:nvSpPr>
        <cdr:spPr>
          <a:xfrm xmlns:a="http://schemas.openxmlformats.org/drawingml/2006/main">
            <a:off x="3871238" y="7925457"/>
            <a:ext cx="553796" cy="194496"/>
          </a:xfrm>
          <a:prstGeom xmlns:a="http://schemas.openxmlformats.org/drawingml/2006/main" prst="rect">
            <a:avLst/>
          </a:prstGeom>
        </cdr:spPr>
        <cdr:txBody>
          <a:bodyPr xmlns:a="http://schemas.openxmlformats.org/drawingml/2006/main" wrap="none" rtlCol="0"/>
          <a:lstStyle xmlns:a="http://schemas.openxmlformats.org/drawingml/2006/main">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6042</a:t>
            </a:r>
            <a:r>
              <a:rPr lang="ja-JP" altLang="en-US" sz="700" dirty="0"/>
              <a:t>）</a:t>
            </a:r>
          </a:p>
        </cdr:txBody>
      </cdr:sp>
    </cdr:grpSp>
  </cdr:relSizeAnchor>
</c:userShapes>
</file>

<file path=ppt/drawings/drawing62.xml><?xml version="1.0" encoding="utf-8"?>
<c:userShapes xmlns:c="http://schemas.openxmlformats.org/drawingml/2006/chart">
  <cdr:relSizeAnchor xmlns:cdr="http://schemas.openxmlformats.org/drawingml/2006/chartDrawing">
    <cdr:from>
      <cdr:x>0.3093</cdr:x>
      <cdr:y>0.94185</cdr:y>
    </cdr:from>
    <cdr:to>
      <cdr:x>0.68393</cdr:x>
      <cdr:y>1</cdr:y>
    </cdr:to>
    <cdr:grpSp>
      <cdr:nvGrpSpPr>
        <cdr:cNvPr id="2" name="グループ化 1">
          <a:extLst xmlns:a="http://schemas.openxmlformats.org/drawingml/2006/main">
            <a:ext uri="{FF2B5EF4-FFF2-40B4-BE49-F238E27FC236}">
              <a16:creationId xmlns:a16="http://schemas.microsoft.com/office/drawing/2014/main" id="{EDD26037-CAC9-4DDA-ACA6-6CE98740CC97}"/>
            </a:ext>
          </a:extLst>
        </cdr:cNvPr>
        <cdr:cNvGrpSpPr/>
      </cdr:nvGrpSpPr>
      <cdr:grpSpPr>
        <a:xfrm xmlns:a="http://schemas.openxmlformats.org/drawingml/2006/main">
          <a:off x="2002297" y="2306805"/>
          <a:ext cx="2425219" cy="142423"/>
          <a:chOff x="1636712" y="7198463"/>
          <a:chExt cx="2109749" cy="146993"/>
        </a:xfrm>
      </cdr:grpSpPr>
      <cdr:sp macro="" textlink="">
        <cdr:nvSpPr>
          <cdr:cNvPr id="3" name="テキスト ボックス 2">
            <a:extLst xmlns:a="http://schemas.openxmlformats.org/drawingml/2006/main">
              <a:ext uri="{FF2B5EF4-FFF2-40B4-BE49-F238E27FC236}">
                <a16:creationId xmlns:a16="http://schemas.microsoft.com/office/drawing/2014/main" id="{454B7659-4688-41B1-89FB-D2292BBB77A3}"/>
              </a:ext>
            </a:extLst>
          </cdr:cNvPr>
          <cdr:cNvSpPr txBox="1"/>
        </cdr:nvSpPr>
        <cdr:spPr>
          <a:xfrm xmlns:a="http://schemas.openxmlformats.org/drawingml/2006/main">
            <a:off x="1636712" y="7204310"/>
            <a:ext cx="445984" cy="14114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15722</a:t>
            </a:r>
            <a:r>
              <a:rPr lang="ja-JP" altLang="en-US" sz="700" dirty="0"/>
              <a:t>）</a:t>
            </a:r>
          </a:p>
        </cdr:txBody>
      </cdr:sp>
      <cdr:sp macro="" textlink="">
        <cdr:nvSpPr>
          <cdr:cNvPr id="4" name="テキスト ボックス 1">
            <a:extLst xmlns:a="http://schemas.openxmlformats.org/drawingml/2006/main">
              <a:ext uri="{FF2B5EF4-FFF2-40B4-BE49-F238E27FC236}">
                <a16:creationId xmlns:a16="http://schemas.microsoft.com/office/drawing/2014/main" id="{C2EB689D-F7C3-4985-BF96-D947F604FB83}"/>
              </a:ext>
            </a:extLst>
          </cdr:cNvPr>
          <cdr:cNvSpPr txBox="1"/>
        </cdr:nvSpPr>
        <cdr:spPr>
          <a:xfrm xmlns:a="http://schemas.openxmlformats.org/drawingml/2006/main">
            <a:off x="2218319" y="7198463"/>
            <a:ext cx="445984" cy="14114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8890</a:t>
            </a:r>
            <a:r>
              <a:rPr lang="ja-JP" altLang="en-US" sz="700" dirty="0"/>
              <a:t>）</a:t>
            </a:r>
          </a:p>
        </cdr:txBody>
      </cdr:sp>
      <cdr:sp macro="" textlink="">
        <cdr:nvSpPr>
          <cdr:cNvPr id="5" name="テキスト ボックス 1">
            <a:extLst xmlns:a="http://schemas.openxmlformats.org/drawingml/2006/main">
              <a:ext uri="{FF2B5EF4-FFF2-40B4-BE49-F238E27FC236}">
                <a16:creationId xmlns:a16="http://schemas.microsoft.com/office/drawing/2014/main" id="{63197C63-36F0-49CA-BCBF-2E22E95B9B4A}"/>
              </a:ext>
            </a:extLst>
          </cdr:cNvPr>
          <cdr:cNvSpPr txBox="1"/>
        </cdr:nvSpPr>
        <cdr:spPr>
          <a:xfrm xmlns:a="http://schemas.openxmlformats.org/drawingml/2006/main">
            <a:off x="2787537" y="7204301"/>
            <a:ext cx="445984" cy="14114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1592</a:t>
            </a:r>
            <a:r>
              <a:rPr lang="ja-JP" altLang="en-US" sz="700" dirty="0"/>
              <a:t>）</a:t>
            </a:r>
          </a:p>
        </cdr:txBody>
      </cdr:sp>
      <cdr:sp macro="" textlink="">
        <cdr:nvSpPr>
          <cdr:cNvPr id="6" name="テキスト ボックス 1">
            <a:extLst xmlns:a="http://schemas.openxmlformats.org/drawingml/2006/main">
              <a:ext uri="{FF2B5EF4-FFF2-40B4-BE49-F238E27FC236}">
                <a16:creationId xmlns:a16="http://schemas.microsoft.com/office/drawing/2014/main" id="{D157AD95-A02D-4EE1-83AA-106C1A704AB9}"/>
              </a:ext>
            </a:extLst>
          </cdr:cNvPr>
          <cdr:cNvSpPr txBox="1"/>
        </cdr:nvSpPr>
        <cdr:spPr>
          <a:xfrm xmlns:a="http://schemas.openxmlformats.org/drawingml/2006/main">
            <a:off x="3300477" y="7204301"/>
            <a:ext cx="445984" cy="14114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4917</a:t>
            </a:r>
            <a:r>
              <a:rPr lang="ja-JP" altLang="en-US" sz="700" dirty="0"/>
              <a:t>）</a:t>
            </a:r>
          </a:p>
        </cdr:txBody>
      </cdr:sp>
    </cdr:grpSp>
  </cdr:relSizeAnchor>
</c:userShapes>
</file>

<file path=ppt/drawings/drawing63.xml><?xml version="1.0" encoding="utf-8"?>
<c:userShapes xmlns:c="http://schemas.openxmlformats.org/drawingml/2006/chart">
  <cdr:relSizeAnchor xmlns:cdr="http://schemas.openxmlformats.org/drawingml/2006/chartDrawing">
    <cdr:from>
      <cdr:x>0.08947</cdr:x>
      <cdr:y>0.20138</cdr:y>
    </cdr:from>
    <cdr:to>
      <cdr:x>0.28967</cdr:x>
      <cdr:y>0.26075</cdr:y>
    </cdr:to>
    <cdr:sp macro="" textlink="">
      <cdr:nvSpPr>
        <cdr:cNvPr id="2" name="角丸四角形 1">
          <a:extLst xmlns:a="http://schemas.openxmlformats.org/drawingml/2006/main">
            <a:ext uri="{FF2B5EF4-FFF2-40B4-BE49-F238E27FC236}">
              <a16:creationId xmlns:a16="http://schemas.microsoft.com/office/drawing/2014/main" id="{F1BFAE07-B2DF-4CE9-B183-EBC9634065B2}"/>
            </a:ext>
          </a:extLst>
        </cdr:cNvPr>
        <cdr:cNvSpPr/>
      </cdr:nvSpPr>
      <cdr:spPr>
        <a:xfrm xmlns:a="http://schemas.openxmlformats.org/drawingml/2006/main">
          <a:off x="486860" y="1646546"/>
          <a:ext cx="1089323" cy="485428"/>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0.11851</cdr:x>
      <cdr:y>0.6153</cdr:y>
    </cdr:from>
    <cdr:to>
      <cdr:x>0.28728</cdr:x>
      <cdr:y>0.65949</cdr:y>
    </cdr:to>
    <cdr:sp macro="" textlink="">
      <cdr:nvSpPr>
        <cdr:cNvPr id="3" name="角丸四角形 1">
          <a:extLst xmlns:a="http://schemas.openxmlformats.org/drawingml/2006/main">
            <a:ext uri="{FF2B5EF4-FFF2-40B4-BE49-F238E27FC236}">
              <a16:creationId xmlns:a16="http://schemas.microsoft.com/office/drawing/2014/main" id="{6BBDD32B-61CB-6EC7-23F7-56C49E57B830}"/>
            </a:ext>
          </a:extLst>
        </cdr:cNvPr>
        <cdr:cNvSpPr/>
      </cdr:nvSpPr>
      <cdr:spPr>
        <a:xfrm xmlns:a="http://schemas.openxmlformats.org/drawingml/2006/main">
          <a:off x="702886" y="5030924"/>
          <a:ext cx="1001060" cy="361249"/>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0.16099</cdr:x>
      <cdr:y>0.66881</cdr:y>
    </cdr:from>
    <cdr:to>
      <cdr:x>0.30136</cdr:x>
      <cdr:y>0.71527</cdr:y>
    </cdr:to>
    <cdr:sp macro="" textlink="">
      <cdr:nvSpPr>
        <cdr:cNvPr id="4" name="角丸四角形 1">
          <a:extLst xmlns:a="http://schemas.openxmlformats.org/drawingml/2006/main">
            <a:ext uri="{FF2B5EF4-FFF2-40B4-BE49-F238E27FC236}">
              <a16:creationId xmlns:a16="http://schemas.microsoft.com/office/drawing/2014/main" id="{6BBDD32B-61CB-6EC7-23F7-56C49E57B830}"/>
            </a:ext>
          </a:extLst>
        </cdr:cNvPr>
        <cdr:cNvSpPr/>
      </cdr:nvSpPr>
      <cdr:spPr>
        <a:xfrm xmlns:a="http://schemas.openxmlformats.org/drawingml/2006/main">
          <a:off x="990918" y="5468433"/>
          <a:ext cx="864049" cy="379872"/>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0.30137</cdr:x>
      <cdr:y>0.96923</cdr:y>
    </cdr:from>
    <cdr:to>
      <cdr:x>0.7189</cdr:x>
      <cdr:y>0.99423</cdr:y>
    </cdr:to>
    <cdr:grpSp>
      <cdr:nvGrpSpPr>
        <cdr:cNvPr id="5" name="グループ化 4">
          <a:extLst xmlns:a="http://schemas.openxmlformats.org/drawingml/2006/main">
            <a:ext uri="{FF2B5EF4-FFF2-40B4-BE49-F238E27FC236}">
              <a16:creationId xmlns:a16="http://schemas.microsoft.com/office/drawing/2014/main" id="{B8EBB8C5-C0A9-4AED-8338-5A76430A0BED}"/>
            </a:ext>
          </a:extLst>
        </cdr:cNvPr>
        <cdr:cNvGrpSpPr/>
      </cdr:nvGrpSpPr>
      <cdr:grpSpPr>
        <a:xfrm xmlns:a="http://schemas.openxmlformats.org/drawingml/2006/main">
          <a:off x="1639846" y="7924728"/>
          <a:ext cx="2271909" cy="204408"/>
          <a:chOff x="1855014" y="7914906"/>
          <a:chExt cx="2570020" cy="204343"/>
        </a:xfrm>
      </cdr:grpSpPr>
      <cdr:sp macro="" textlink="">
        <cdr:nvSpPr>
          <cdr:cNvPr id="6" name="テキスト ボックス 1">
            <a:extLst xmlns:a="http://schemas.openxmlformats.org/drawingml/2006/main">
              <a:ext uri="{FF2B5EF4-FFF2-40B4-BE49-F238E27FC236}">
                <a16:creationId xmlns:a16="http://schemas.microsoft.com/office/drawing/2014/main" id="{1E37D304-52FB-44FF-AE2C-C271B33F712A}"/>
              </a:ext>
            </a:extLst>
          </cdr:cNvPr>
          <cdr:cNvSpPr txBox="1"/>
        </cdr:nvSpPr>
        <cdr:spPr>
          <a:xfrm xmlns:a="http://schemas.openxmlformats.org/drawingml/2006/main">
            <a:off x="1855014" y="7924753"/>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20437</a:t>
            </a:r>
            <a:r>
              <a:rPr lang="ja-JP" altLang="en-US" sz="700" dirty="0"/>
              <a:t>）</a:t>
            </a:r>
          </a:p>
        </cdr:txBody>
      </cdr:sp>
      <cdr:sp macro="" textlink="">
        <cdr:nvSpPr>
          <cdr:cNvPr id="7" name="テキスト ボックス 1">
            <a:extLst xmlns:a="http://schemas.openxmlformats.org/drawingml/2006/main">
              <a:ext uri="{FF2B5EF4-FFF2-40B4-BE49-F238E27FC236}">
                <a16:creationId xmlns:a16="http://schemas.microsoft.com/office/drawing/2014/main" id="{6C4E798B-075C-4CF2-AC5A-50EC9FFACAB3}"/>
              </a:ext>
            </a:extLst>
          </cdr:cNvPr>
          <cdr:cNvSpPr txBox="1"/>
        </cdr:nvSpPr>
        <cdr:spPr>
          <a:xfrm xmlns:a="http://schemas.openxmlformats.org/drawingml/2006/main">
            <a:off x="2523863" y="7924753"/>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11973</a:t>
            </a:r>
            <a:r>
              <a:rPr lang="ja-JP" altLang="en-US" sz="700" dirty="0"/>
              <a:t>）</a:t>
            </a:r>
          </a:p>
        </cdr:txBody>
      </cdr:sp>
      <cdr:sp macro="" textlink="">
        <cdr:nvSpPr>
          <cdr:cNvPr id="8" name="テキスト ボックス 1">
            <a:extLst xmlns:a="http://schemas.openxmlformats.org/drawingml/2006/main">
              <a:ext uri="{FF2B5EF4-FFF2-40B4-BE49-F238E27FC236}">
                <a16:creationId xmlns:a16="http://schemas.microsoft.com/office/drawing/2014/main" id="{317531FF-346A-41F9-85BD-AF29D672A9D9}"/>
              </a:ext>
            </a:extLst>
          </cdr:cNvPr>
          <cdr:cNvSpPr txBox="1"/>
        </cdr:nvSpPr>
        <cdr:spPr>
          <a:xfrm xmlns:a="http://schemas.openxmlformats.org/drawingml/2006/main">
            <a:off x="3223166" y="7921528"/>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2235</a:t>
            </a:r>
            <a:r>
              <a:rPr lang="ja-JP" altLang="en-US" sz="700" dirty="0"/>
              <a:t>）</a:t>
            </a:r>
          </a:p>
        </cdr:txBody>
      </cdr:sp>
      <cdr:sp macro="" textlink="">
        <cdr:nvSpPr>
          <cdr:cNvPr id="9" name="テキスト ボックス 1">
            <a:extLst xmlns:a="http://schemas.openxmlformats.org/drawingml/2006/main">
              <a:ext uri="{FF2B5EF4-FFF2-40B4-BE49-F238E27FC236}">
                <a16:creationId xmlns:a16="http://schemas.microsoft.com/office/drawing/2014/main" id="{1D76B3C1-0934-4D26-B8C2-11C92F931FF7}"/>
              </a:ext>
            </a:extLst>
          </cdr:cNvPr>
          <cdr:cNvSpPr txBox="1"/>
        </cdr:nvSpPr>
        <cdr:spPr>
          <a:xfrm xmlns:a="http://schemas.openxmlformats.org/drawingml/2006/main">
            <a:off x="3871238" y="7914906"/>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6042</a:t>
            </a:r>
            <a:r>
              <a:rPr lang="ja-JP" altLang="en-US" sz="700" dirty="0"/>
              <a:t>）</a:t>
            </a:r>
          </a:p>
        </cdr:txBody>
      </cdr:sp>
    </cdr:grpSp>
  </cdr:relSizeAnchor>
</c:userShapes>
</file>

<file path=ppt/drawings/drawing64.xml><?xml version="1.0" encoding="utf-8"?>
<c:userShapes xmlns:c="http://schemas.openxmlformats.org/drawingml/2006/chart">
  <cdr:relSizeAnchor xmlns:cdr="http://schemas.openxmlformats.org/drawingml/2006/chartDrawing">
    <cdr:from>
      <cdr:x>0.30274</cdr:x>
      <cdr:y>0.98019</cdr:y>
    </cdr:from>
    <cdr:to>
      <cdr:x>0.72033</cdr:x>
      <cdr:y>1</cdr:y>
    </cdr:to>
    <cdr:grpSp>
      <cdr:nvGrpSpPr>
        <cdr:cNvPr id="4" name="グループ化 3">
          <a:extLst xmlns:a="http://schemas.openxmlformats.org/drawingml/2006/main">
            <a:ext uri="{FF2B5EF4-FFF2-40B4-BE49-F238E27FC236}">
              <a16:creationId xmlns:a16="http://schemas.microsoft.com/office/drawing/2014/main" id="{EDD26037-CAC9-4DDA-ACA6-6CE98740CC97}"/>
            </a:ext>
          </a:extLst>
        </cdr:cNvPr>
        <cdr:cNvGrpSpPr/>
      </cdr:nvGrpSpPr>
      <cdr:grpSpPr>
        <a:xfrm xmlns:a="http://schemas.openxmlformats.org/drawingml/2006/main">
          <a:off x="1929543" y="8094502"/>
          <a:ext cx="2661551" cy="163593"/>
          <a:chOff x="1636712" y="7198463"/>
          <a:chExt cx="2109749" cy="146993"/>
        </a:xfrm>
      </cdr:grpSpPr>
      <cdr:sp macro="" textlink="">
        <cdr:nvSpPr>
          <cdr:cNvPr id="5" name="テキスト ボックス 2">
            <a:extLst xmlns:a="http://schemas.openxmlformats.org/drawingml/2006/main">
              <a:ext uri="{FF2B5EF4-FFF2-40B4-BE49-F238E27FC236}">
                <a16:creationId xmlns:a16="http://schemas.microsoft.com/office/drawing/2014/main" id="{454B7659-4688-41B1-89FB-D2292BBB77A3}"/>
              </a:ext>
            </a:extLst>
          </cdr:cNvPr>
          <cdr:cNvSpPr txBox="1"/>
        </cdr:nvSpPr>
        <cdr:spPr>
          <a:xfrm xmlns:a="http://schemas.openxmlformats.org/drawingml/2006/main">
            <a:off x="1636712" y="7204310"/>
            <a:ext cx="445984" cy="14114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16687</a:t>
            </a:r>
            <a:r>
              <a:rPr lang="ja-JP" altLang="en-US" sz="700" dirty="0"/>
              <a:t>）</a:t>
            </a:r>
          </a:p>
        </cdr:txBody>
      </cdr:sp>
      <cdr:sp macro="" textlink="">
        <cdr:nvSpPr>
          <cdr:cNvPr id="6" name="テキスト ボックス 1">
            <a:extLst xmlns:a="http://schemas.openxmlformats.org/drawingml/2006/main">
              <a:ext uri="{FF2B5EF4-FFF2-40B4-BE49-F238E27FC236}">
                <a16:creationId xmlns:a16="http://schemas.microsoft.com/office/drawing/2014/main" id="{C2EB689D-F7C3-4985-BF96-D947F604FB83}"/>
              </a:ext>
            </a:extLst>
          </cdr:cNvPr>
          <cdr:cNvSpPr txBox="1"/>
        </cdr:nvSpPr>
        <cdr:spPr>
          <a:xfrm xmlns:a="http://schemas.openxmlformats.org/drawingml/2006/main">
            <a:off x="2218319" y="7198463"/>
            <a:ext cx="445984" cy="14114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9408</a:t>
            </a:r>
            <a:r>
              <a:rPr lang="ja-JP" altLang="en-US" sz="700" dirty="0"/>
              <a:t>）</a:t>
            </a:r>
          </a:p>
        </cdr:txBody>
      </cdr:sp>
      <cdr:sp macro="" textlink="">
        <cdr:nvSpPr>
          <cdr:cNvPr id="7" name="テキスト ボックス 1">
            <a:extLst xmlns:a="http://schemas.openxmlformats.org/drawingml/2006/main">
              <a:ext uri="{FF2B5EF4-FFF2-40B4-BE49-F238E27FC236}">
                <a16:creationId xmlns:a16="http://schemas.microsoft.com/office/drawing/2014/main" id="{63197C63-36F0-49CA-BCBF-2E22E95B9B4A}"/>
              </a:ext>
            </a:extLst>
          </cdr:cNvPr>
          <cdr:cNvSpPr txBox="1"/>
        </cdr:nvSpPr>
        <cdr:spPr>
          <a:xfrm xmlns:a="http://schemas.openxmlformats.org/drawingml/2006/main">
            <a:off x="2787537" y="7204301"/>
            <a:ext cx="445984" cy="14114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1694</a:t>
            </a:r>
            <a:r>
              <a:rPr lang="ja-JP" altLang="en-US" sz="700" dirty="0"/>
              <a:t>）</a:t>
            </a:r>
          </a:p>
        </cdr:txBody>
      </cdr:sp>
      <cdr:sp macro="" textlink="">
        <cdr:nvSpPr>
          <cdr:cNvPr id="8" name="テキスト ボックス 1">
            <a:extLst xmlns:a="http://schemas.openxmlformats.org/drawingml/2006/main">
              <a:ext uri="{FF2B5EF4-FFF2-40B4-BE49-F238E27FC236}">
                <a16:creationId xmlns:a16="http://schemas.microsoft.com/office/drawing/2014/main" id="{D157AD95-A02D-4EE1-83AA-106C1A704AB9}"/>
              </a:ext>
            </a:extLst>
          </cdr:cNvPr>
          <cdr:cNvSpPr txBox="1"/>
        </cdr:nvSpPr>
        <cdr:spPr>
          <a:xfrm xmlns:a="http://schemas.openxmlformats.org/drawingml/2006/main">
            <a:off x="3300477" y="7204301"/>
            <a:ext cx="445984" cy="14114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5246</a:t>
            </a:r>
            <a:r>
              <a:rPr lang="ja-JP" altLang="en-US" sz="700" dirty="0"/>
              <a:t>）</a:t>
            </a:r>
          </a:p>
        </cdr:txBody>
      </cdr:sp>
    </cdr:grpSp>
  </cdr:relSizeAnchor>
</c:userShapes>
</file>

<file path=ppt/drawings/drawing65.xml><?xml version="1.0" encoding="utf-8"?>
<c:userShapes xmlns:c="http://schemas.openxmlformats.org/drawingml/2006/chart">
  <cdr:relSizeAnchor xmlns:cdr="http://schemas.openxmlformats.org/drawingml/2006/chartDrawing">
    <cdr:from>
      <cdr:x>0.29975</cdr:x>
      <cdr:y>0.97164</cdr:y>
    </cdr:from>
    <cdr:to>
      <cdr:x>0.71696</cdr:x>
      <cdr:y>0.99567</cdr:y>
    </cdr:to>
    <cdr:grpSp>
      <cdr:nvGrpSpPr>
        <cdr:cNvPr id="5" name="グループ化 4">
          <a:extLst xmlns:a="http://schemas.openxmlformats.org/drawingml/2006/main">
            <a:ext uri="{FF2B5EF4-FFF2-40B4-BE49-F238E27FC236}">
              <a16:creationId xmlns:a16="http://schemas.microsoft.com/office/drawing/2014/main" id="{B8EBB8C5-C0A9-4AED-8338-5A76430A0BED}"/>
            </a:ext>
          </a:extLst>
        </cdr:cNvPr>
        <cdr:cNvGrpSpPr/>
      </cdr:nvGrpSpPr>
      <cdr:grpSpPr>
        <a:xfrm xmlns:a="http://schemas.openxmlformats.org/drawingml/2006/main">
          <a:off x="1776952" y="8023896"/>
          <a:ext cx="2473267" cy="198442"/>
          <a:chOff x="1855014" y="7921528"/>
          <a:chExt cx="2570020" cy="198425"/>
        </a:xfrm>
      </cdr:grpSpPr>
      <cdr:sp macro="" textlink="">
        <cdr:nvSpPr>
          <cdr:cNvPr id="6" name="テキスト ボックス 1">
            <a:extLst xmlns:a="http://schemas.openxmlformats.org/drawingml/2006/main">
              <a:ext uri="{FF2B5EF4-FFF2-40B4-BE49-F238E27FC236}">
                <a16:creationId xmlns:a16="http://schemas.microsoft.com/office/drawing/2014/main" id="{1E37D304-52FB-44FF-AE2C-C271B33F712A}"/>
              </a:ext>
            </a:extLst>
          </cdr:cNvPr>
          <cdr:cNvSpPr txBox="1"/>
        </cdr:nvSpPr>
        <cdr:spPr>
          <a:xfrm xmlns:a="http://schemas.openxmlformats.org/drawingml/2006/main">
            <a:off x="1855014" y="7924753"/>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20570</a:t>
            </a:r>
            <a:r>
              <a:rPr lang="ja-JP" altLang="en-US" sz="700" dirty="0"/>
              <a:t>）</a:t>
            </a:r>
          </a:p>
        </cdr:txBody>
      </cdr:sp>
      <cdr:sp macro="" textlink="">
        <cdr:nvSpPr>
          <cdr:cNvPr id="7" name="テキスト ボックス 1">
            <a:extLst xmlns:a="http://schemas.openxmlformats.org/drawingml/2006/main">
              <a:ext uri="{FF2B5EF4-FFF2-40B4-BE49-F238E27FC236}">
                <a16:creationId xmlns:a16="http://schemas.microsoft.com/office/drawing/2014/main" id="{6C4E798B-075C-4CF2-AC5A-50EC9FFACAB3}"/>
              </a:ext>
            </a:extLst>
          </cdr:cNvPr>
          <cdr:cNvSpPr txBox="1"/>
        </cdr:nvSpPr>
        <cdr:spPr>
          <a:xfrm xmlns:a="http://schemas.openxmlformats.org/drawingml/2006/main">
            <a:off x="2523863" y="7924753"/>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12057</a:t>
            </a:r>
            <a:r>
              <a:rPr lang="ja-JP" altLang="en-US" sz="700" dirty="0"/>
              <a:t>）</a:t>
            </a:r>
          </a:p>
        </cdr:txBody>
      </cdr:sp>
      <cdr:sp macro="" textlink="">
        <cdr:nvSpPr>
          <cdr:cNvPr id="8" name="テキスト ボックス 1">
            <a:extLst xmlns:a="http://schemas.openxmlformats.org/drawingml/2006/main">
              <a:ext uri="{FF2B5EF4-FFF2-40B4-BE49-F238E27FC236}">
                <a16:creationId xmlns:a16="http://schemas.microsoft.com/office/drawing/2014/main" id="{317531FF-346A-41F9-85BD-AF29D672A9D9}"/>
              </a:ext>
            </a:extLst>
          </cdr:cNvPr>
          <cdr:cNvSpPr txBox="1"/>
        </cdr:nvSpPr>
        <cdr:spPr>
          <a:xfrm xmlns:a="http://schemas.openxmlformats.org/drawingml/2006/main">
            <a:off x="3223166" y="7921528"/>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2245</a:t>
            </a:r>
            <a:r>
              <a:rPr lang="ja-JP" altLang="en-US" sz="700" dirty="0"/>
              <a:t>）</a:t>
            </a:r>
          </a:p>
        </cdr:txBody>
      </cdr:sp>
      <cdr:sp macro="" textlink="">
        <cdr:nvSpPr>
          <cdr:cNvPr id="9" name="テキスト ボックス 1">
            <a:extLst xmlns:a="http://schemas.openxmlformats.org/drawingml/2006/main">
              <a:ext uri="{FF2B5EF4-FFF2-40B4-BE49-F238E27FC236}">
                <a16:creationId xmlns:a16="http://schemas.microsoft.com/office/drawing/2014/main" id="{1D76B3C1-0934-4D26-B8C2-11C92F931FF7}"/>
              </a:ext>
            </a:extLst>
          </cdr:cNvPr>
          <cdr:cNvSpPr txBox="1"/>
        </cdr:nvSpPr>
        <cdr:spPr>
          <a:xfrm xmlns:a="http://schemas.openxmlformats.org/drawingml/2006/main">
            <a:off x="3871238" y="7925457"/>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6124</a:t>
            </a:r>
            <a:r>
              <a:rPr lang="ja-JP" altLang="en-US" sz="700" dirty="0"/>
              <a:t>）</a:t>
            </a:r>
          </a:p>
        </cdr:txBody>
      </cdr:sp>
    </cdr:grpSp>
  </cdr:relSizeAnchor>
</c:userShapes>
</file>

<file path=ppt/drawings/drawing66.xml><?xml version="1.0" encoding="utf-8"?>
<c:userShapes xmlns:c="http://schemas.openxmlformats.org/drawingml/2006/chart">
  <cdr:relSizeAnchor xmlns:cdr="http://schemas.openxmlformats.org/drawingml/2006/chartDrawing">
    <cdr:from>
      <cdr:x>0.42688</cdr:x>
      <cdr:y>0.90484</cdr:y>
    </cdr:from>
    <cdr:to>
      <cdr:x>0.49978</cdr:x>
      <cdr:y>0.97134</cdr:y>
    </cdr:to>
    <cdr:sp macro="" textlink="">
      <cdr:nvSpPr>
        <cdr:cNvPr id="2" name="テキスト ボックス 1">
          <a:extLst xmlns:a="http://schemas.openxmlformats.org/drawingml/2006/main">
            <a:ext uri="{FF2B5EF4-FFF2-40B4-BE49-F238E27FC236}">
              <a16:creationId xmlns:a16="http://schemas.microsoft.com/office/drawing/2014/main" id="{2E6AC700-C7ED-4234-9A79-DA0E14DA938F}"/>
            </a:ext>
          </a:extLst>
        </cdr:cNvPr>
        <cdr:cNvSpPr txBox="1"/>
      </cdr:nvSpPr>
      <cdr:spPr>
        <a:xfrm xmlns:a="http://schemas.openxmlformats.org/drawingml/2006/main">
          <a:off x="4703008" y="3349543"/>
          <a:ext cx="803188" cy="24616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100" dirty="0">
              <a:solidFill>
                <a:schemeClr val="tx1">
                  <a:lumMod val="65000"/>
                  <a:lumOff val="35000"/>
                </a:schemeClr>
              </a:solidFill>
            </a:rPr>
            <a:t>(N=41461)</a:t>
          </a:r>
          <a:endParaRPr lang="ja-JP" altLang="en-US" sz="1100" dirty="0">
            <a:solidFill>
              <a:schemeClr val="tx1">
                <a:lumMod val="65000"/>
                <a:lumOff val="35000"/>
              </a:schemeClr>
            </a:solidFill>
          </a:endParaRPr>
        </a:p>
      </cdr:txBody>
    </cdr:sp>
  </cdr:relSizeAnchor>
  <cdr:relSizeAnchor xmlns:cdr="http://schemas.openxmlformats.org/drawingml/2006/chartDrawing">
    <cdr:from>
      <cdr:x>0.4902</cdr:x>
      <cdr:y>0.90806</cdr:y>
    </cdr:from>
    <cdr:to>
      <cdr:x>0.5631</cdr:x>
      <cdr:y>0.97456</cdr:y>
    </cdr:to>
    <cdr:sp macro="" textlink="">
      <cdr:nvSpPr>
        <cdr:cNvPr id="3" name="テキスト ボックス 1">
          <a:extLst xmlns:a="http://schemas.openxmlformats.org/drawingml/2006/main">
            <a:ext uri="{FF2B5EF4-FFF2-40B4-BE49-F238E27FC236}">
              <a16:creationId xmlns:a16="http://schemas.microsoft.com/office/drawing/2014/main" id="{202A9F45-F2A8-4B77-8875-BD89867CD7B1}"/>
            </a:ext>
          </a:extLst>
        </cdr:cNvPr>
        <cdr:cNvSpPr txBox="1"/>
      </cdr:nvSpPr>
      <cdr:spPr>
        <a:xfrm xmlns:a="http://schemas.openxmlformats.org/drawingml/2006/main">
          <a:off x="5400600" y="3361461"/>
          <a:ext cx="803188" cy="24616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100" dirty="0">
              <a:solidFill>
                <a:schemeClr val="tx1">
                  <a:lumMod val="65000"/>
                  <a:lumOff val="35000"/>
                </a:schemeClr>
              </a:solidFill>
            </a:rPr>
            <a:t>(N=48649)</a:t>
          </a:r>
          <a:endParaRPr lang="ja-JP" altLang="en-US" sz="1100" dirty="0">
            <a:solidFill>
              <a:schemeClr val="tx1">
                <a:lumMod val="65000"/>
                <a:lumOff val="35000"/>
              </a:schemeClr>
            </a:solidFill>
          </a:endParaRPr>
        </a:p>
      </cdr:txBody>
    </cdr:sp>
  </cdr:relSizeAnchor>
</c:userShapes>
</file>

<file path=ppt/drawings/drawing67.xml><?xml version="1.0" encoding="utf-8"?>
<c:userShapes xmlns:c="http://schemas.openxmlformats.org/drawingml/2006/chart">
  <cdr:relSizeAnchor xmlns:cdr="http://schemas.openxmlformats.org/drawingml/2006/chartDrawing">
    <cdr:from>
      <cdr:x>0.6371</cdr:x>
      <cdr:y>0.02249</cdr:y>
    </cdr:from>
    <cdr:to>
      <cdr:x>0.72705</cdr:x>
      <cdr:y>0.08543</cdr:y>
    </cdr:to>
    <cdr:sp macro="" textlink="">
      <cdr:nvSpPr>
        <cdr:cNvPr id="2" name="テキスト ボックス 1">
          <a:extLst xmlns:a="http://schemas.openxmlformats.org/drawingml/2006/main">
            <a:ext uri="{FF2B5EF4-FFF2-40B4-BE49-F238E27FC236}">
              <a16:creationId xmlns:a16="http://schemas.microsoft.com/office/drawing/2014/main" id="{ABDCECA5-D09F-4362-86E7-7CC3693B4A1F}"/>
            </a:ext>
          </a:extLst>
        </cdr:cNvPr>
        <cdr:cNvSpPr txBox="1"/>
      </cdr:nvSpPr>
      <cdr:spPr>
        <a:xfrm xmlns:a="http://schemas.openxmlformats.org/drawingml/2006/main">
          <a:off x="5688632" y="87961"/>
          <a:ext cx="803188" cy="24616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100" dirty="0">
              <a:solidFill>
                <a:schemeClr val="tx1">
                  <a:lumMod val="65000"/>
                  <a:lumOff val="35000"/>
                </a:schemeClr>
              </a:solidFill>
            </a:rPr>
            <a:t>(N=43300)</a:t>
          </a:r>
          <a:endParaRPr lang="ja-JP" altLang="en-US" sz="1100" dirty="0">
            <a:solidFill>
              <a:schemeClr val="tx1">
                <a:lumMod val="65000"/>
                <a:lumOff val="35000"/>
              </a:schemeClr>
            </a:solidFill>
          </a:endParaRPr>
        </a:p>
      </cdr:txBody>
    </cdr:sp>
  </cdr:relSizeAnchor>
</c:userShapes>
</file>

<file path=ppt/drawings/drawing68.xml><?xml version="1.0" encoding="utf-8"?>
<c:userShapes xmlns:c="http://schemas.openxmlformats.org/drawingml/2006/chart">
  <cdr:relSizeAnchor xmlns:cdr="http://schemas.openxmlformats.org/drawingml/2006/chartDrawing">
    <cdr:from>
      <cdr:x>0.01314</cdr:x>
      <cdr:y>0.29374</cdr:y>
    </cdr:from>
    <cdr:to>
      <cdr:x>0.10385</cdr:x>
      <cdr:y>0.75244</cdr:y>
    </cdr:to>
    <cdr:grpSp>
      <cdr:nvGrpSpPr>
        <cdr:cNvPr id="6" name="グループ化 5">
          <a:extLst xmlns:a="http://schemas.openxmlformats.org/drawingml/2006/main">
            <a:ext uri="{FF2B5EF4-FFF2-40B4-BE49-F238E27FC236}">
              <a16:creationId xmlns:a16="http://schemas.microsoft.com/office/drawing/2014/main" id="{DC101695-5261-4C95-83DE-155993A2D916}"/>
            </a:ext>
          </a:extLst>
        </cdr:cNvPr>
        <cdr:cNvGrpSpPr/>
      </cdr:nvGrpSpPr>
      <cdr:grpSpPr>
        <a:xfrm xmlns:a="http://schemas.openxmlformats.org/drawingml/2006/main">
          <a:off x="83835" y="1210276"/>
          <a:ext cx="578743" cy="1889948"/>
          <a:chOff x="35218" y="965781"/>
          <a:chExt cx="578743" cy="1889949"/>
        </a:xfrm>
      </cdr:grpSpPr>
      <cdr:sp macro="" textlink="">
        <cdr:nvSpPr>
          <cdr:cNvPr id="2" name="テキスト ボックス 1">
            <a:extLst xmlns:a="http://schemas.openxmlformats.org/drawingml/2006/main">
              <a:ext uri="{FF2B5EF4-FFF2-40B4-BE49-F238E27FC236}">
                <a16:creationId xmlns:a16="http://schemas.microsoft.com/office/drawing/2014/main" id="{9CDE50E7-38A1-4C60-8C8A-B8AE860E9399}"/>
              </a:ext>
            </a:extLst>
          </cdr:cNvPr>
          <cdr:cNvSpPr txBox="1"/>
        </cdr:nvSpPr>
        <cdr:spPr>
          <a:xfrm xmlns:a="http://schemas.openxmlformats.org/drawingml/2006/main">
            <a:off x="35218" y="965781"/>
            <a:ext cx="553797" cy="19451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15722</a:t>
            </a:r>
            <a:r>
              <a:rPr lang="ja-JP" altLang="en-US" sz="700" dirty="0"/>
              <a:t>）</a:t>
            </a:r>
          </a:p>
        </cdr:txBody>
      </cdr:sp>
      <cdr:sp macro="" textlink="">
        <cdr:nvSpPr>
          <cdr:cNvPr id="3" name="テキスト ボックス 1">
            <a:extLst xmlns:a="http://schemas.openxmlformats.org/drawingml/2006/main">
              <a:ext uri="{FF2B5EF4-FFF2-40B4-BE49-F238E27FC236}">
                <a16:creationId xmlns:a16="http://schemas.microsoft.com/office/drawing/2014/main" id="{9CDE50E7-38A1-4C60-8C8A-B8AE860E9399}"/>
              </a:ext>
            </a:extLst>
          </cdr:cNvPr>
          <cdr:cNvSpPr txBox="1"/>
        </cdr:nvSpPr>
        <cdr:spPr>
          <a:xfrm xmlns:a="http://schemas.openxmlformats.org/drawingml/2006/main">
            <a:off x="54805" y="2661214"/>
            <a:ext cx="553860" cy="19451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4917</a:t>
            </a:r>
            <a:r>
              <a:rPr lang="ja-JP" altLang="en-US" sz="700" dirty="0"/>
              <a:t>）</a:t>
            </a:r>
          </a:p>
        </cdr:txBody>
      </cdr:sp>
      <cdr:sp macro="" textlink="">
        <cdr:nvSpPr>
          <cdr:cNvPr id="4" name="テキスト ボックス 1">
            <a:extLst xmlns:a="http://schemas.openxmlformats.org/drawingml/2006/main">
              <a:ext uri="{FF2B5EF4-FFF2-40B4-BE49-F238E27FC236}">
                <a16:creationId xmlns:a16="http://schemas.microsoft.com/office/drawing/2014/main" id="{9CDE50E7-38A1-4C60-8C8A-B8AE860E9399}"/>
              </a:ext>
            </a:extLst>
          </cdr:cNvPr>
          <cdr:cNvSpPr txBox="1"/>
        </cdr:nvSpPr>
        <cdr:spPr>
          <a:xfrm xmlns:a="http://schemas.openxmlformats.org/drawingml/2006/main">
            <a:off x="60101" y="2088708"/>
            <a:ext cx="553860" cy="19451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1592</a:t>
            </a:r>
            <a:r>
              <a:rPr lang="ja-JP" altLang="en-US" sz="700" dirty="0"/>
              <a:t>）</a:t>
            </a:r>
          </a:p>
        </cdr:txBody>
      </cdr:sp>
      <cdr:sp macro="" textlink="">
        <cdr:nvSpPr>
          <cdr:cNvPr id="5" name="テキスト ボックス 1">
            <a:extLst xmlns:a="http://schemas.openxmlformats.org/drawingml/2006/main">
              <a:ext uri="{FF2B5EF4-FFF2-40B4-BE49-F238E27FC236}">
                <a16:creationId xmlns:a16="http://schemas.microsoft.com/office/drawing/2014/main" id="{9CDE50E7-38A1-4C60-8C8A-B8AE860E9399}"/>
              </a:ext>
            </a:extLst>
          </cdr:cNvPr>
          <cdr:cNvSpPr txBox="1"/>
        </cdr:nvSpPr>
        <cdr:spPr>
          <a:xfrm xmlns:a="http://schemas.openxmlformats.org/drawingml/2006/main">
            <a:off x="50786" y="1487196"/>
            <a:ext cx="553860" cy="1944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8890</a:t>
            </a:r>
            <a:r>
              <a:rPr lang="ja-JP" altLang="en-US" sz="700" dirty="0"/>
              <a:t>）</a:t>
            </a:r>
          </a:p>
        </cdr:txBody>
      </cdr:sp>
    </cdr:grpSp>
  </cdr:relSizeAnchor>
</c:userShapes>
</file>

<file path=ppt/drawings/drawing69.xml><?xml version="1.0" encoding="utf-8"?>
<c:userShapes xmlns:c="http://schemas.openxmlformats.org/drawingml/2006/chart">
  <cdr:relSizeAnchor xmlns:cdr="http://schemas.openxmlformats.org/drawingml/2006/chartDrawing">
    <cdr:from>
      <cdr:x>0.01951</cdr:x>
      <cdr:y>0.22827</cdr:y>
    </cdr:from>
    <cdr:to>
      <cdr:x>0.11058</cdr:x>
      <cdr:y>0.67395</cdr:y>
    </cdr:to>
    <cdr:grpSp>
      <cdr:nvGrpSpPr>
        <cdr:cNvPr id="2" name="グループ化 1">
          <a:extLst xmlns:a="http://schemas.openxmlformats.org/drawingml/2006/main">
            <a:ext uri="{FF2B5EF4-FFF2-40B4-BE49-F238E27FC236}">
              <a16:creationId xmlns:a16="http://schemas.microsoft.com/office/drawing/2014/main" id="{ABF82CB3-ABA6-40BE-A0DC-6CC696A7F6D4}"/>
            </a:ext>
          </a:extLst>
        </cdr:cNvPr>
        <cdr:cNvGrpSpPr/>
      </cdr:nvGrpSpPr>
      <cdr:grpSpPr>
        <a:xfrm xmlns:a="http://schemas.openxmlformats.org/drawingml/2006/main">
          <a:off x="124614" y="869290"/>
          <a:ext cx="581681" cy="1697222"/>
          <a:chOff x="35218" y="965781"/>
          <a:chExt cx="581690" cy="1697225"/>
        </a:xfrm>
      </cdr:grpSpPr>
      <cdr:sp macro="" textlink="">
        <cdr:nvSpPr>
          <cdr:cNvPr id="3" name="テキスト ボックス 2">
            <a:extLst xmlns:a="http://schemas.openxmlformats.org/drawingml/2006/main">
              <a:ext uri="{FF2B5EF4-FFF2-40B4-BE49-F238E27FC236}">
                <a16:creationId xmlns:a16="http://schemas.microsoft.com/office/drawing/2014/main" id="{EFD8AAD6-A172-459A-A2C9-FE3FD63B8317}"/>
              </a:ext>
            </a:extLst>
          </cdr:cNvPr>
          <cdr:cNvSpPr txBox="1"/>
        </cdr:nvSpPr>
        <cdr:spPr>
          <a:xfrm xmlns:a="http://schemas.openxmlformats.org/drawingml/2006/main">
            <a:off x="35218" y="965781"/>
            <a:ext cx="553797" cy="19451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15722</a:t>
            </a:r>
            <a:r>
              <a:rPr lang="ja-JP" altLang="en-US" sz="700" dirty="0"/>
              <a:t>）</a:t>
            </a:r>
          </a:p>
        </cdr:txBody>
      </cdr:sp>
      <cdr:sp macro="" textlink="">
        <cdr:nvSpPr>
          <cdr:cNvPr id="4" name="テキスト ボックス 1">
            <a:extLst xmlns:a="http://schemas.openxmlformats.org/drawingml/2006/main">
              <a:ext uri="{FF2B5EF4-FFF2-40B4-BE49-F238E27FC236}">
                <a16:creationId xmlns:a16="http://schemas.microsoft.com/office/drawing/2014/main" id="{11156BA0-1271-4998-9904-11593B0C65EA}"/>
              </a:ext>
            </a:extLst>
          </cdr:cNvPr>
          <cdr:cNvSpPr txBox="1"/>
        </cdr:nvSpPr>
        <cdr:spPr>
          <a:xfrm xmlns:a="http://schemas.openxmlformats.org/drawingml/2006/main">
            <a:off x="46283" y="2468490"/>
            <a:ext cx="553860" cy="19451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4917</a:t>
            </a:r>
            <a:r>
              <a:rPr lang="ja-JP" altLang="en-US" sz="700" dirty="0"/>
              <a:t>）</a:t>
            </a:r>
          </a:p>
        </cdr:txBody>
      </cdr:sp>
      <cdr:sp macro="" textlink="">
        <cdr:nvSpPr>
          <cdr:cNvPr id="5" name="テキスト ボックス 1">
            <a:extLst xmlns:a="http://schemas.openxmlformats.org/drawingml/2006/main">
              <a:ext uri="{FF2B5EF4-FFF2-40B4-BE49-F238E27FC236}">
                <a16:creationId xmlns:a16="http://schemas.microsoft.com/office/drawing/2014/main" id="{B4C74422-02B7-48EF-8E8E-A68FED2855CF}"/>
              </a:ext>
            </a:extLst>
          </cdr:cNvPr>
          <cdr:cNvSpPr txBox="1"/>
        </cdr:nvSpPr>
        <cdr:spPr>
          <a:xfrm xmlns:a="http://schemas.openxmlformats.org/drawingml/2006/main">
            <a:off x="63048" y="1967013"/>
            <a:ext cx="553860" cy="19451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1592</a:t>
            </a:r>
            <a:r>
              <a:rPr lang="ja-JP" altLang="en-US" sz="700" dirty="0"/>
              <a:t>）</a:t>
            </a:r>
          </a:p>
        </cdr:txBody>
      </cdr:sp>
      <cdr:sp macro="" textlink="">
        <cdr:nvSpPr>
          <cdr:cNvPr id="6" name="テキスト ボックス 1">
            <a:extLst xmlns:a="http://schemas.openxmlformats.org/drawingml/2006/main">
              <a:ext uri="{FF2B5EF4-FFF2-40B4-BE49-F238E27FC236}">
                <a16:creationId xmlns:a16="http://schemas.microsoft.com/office/drawing/2014/main" id="{C9766A24-9162-40B3-95FC-DB447B2FB3EC}"/>
              </a:ext>
            </a:extLst>
          </cdr:cNvPr>
          <cdr:cNvSpPr txBox="1"/>
        </cdr:nvSpPr>
        <cdr:spPr>
          <a:xfrm xmlns:a="http://schemas.openxmlformats.org/drawingml/2006/main">
            <a:off x="50786" y="1487196"/>
            <a:ext cx="553860" cy="1944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8890</a:t>
            </a:r>
            <a:r>
              <a:rPr lang="ja-JP" altLang="en-US" sz="700" dirty="0"/>
              <a:t>）</a:t>
            </a:r>
          </a:p>
        </cdr:txBody>
      </cdr:sp>
    </cdr:grpSp>
  </cdr:relSizeAnchor>
</c:userShapes>
</file>

<file path=ppt/drawings/drawing7.xml><?xml version="1.0" encoding="utf-8"?>
<c:userShapes xmlns:c="http://schemas.openxmlformats.org/drawingml/2006/chart">
  <cdr:relSizeAnchor xmlns:cdr="http://schemas.openxmlformats.org/drawingml/2006/chartDrawing">
    <cdr:from>
      <cdr:x>0.00364</cdr:x>
      <cdr:y>0.19785</cdr:y>
    </cdr:from>
    <cdr:to>
      <cdr:x>0.13424</cdr:x>
      <cdr:y>0.25445</cdr:y>
    </cdr:to>
    <cdr:sp macro="" textlink="">
      <cdr:nvSpPr>
        <cdr:cNvPr id="2"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16356" y="518782"/>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(N=1410)</a:t>
          </a:r>
          <a:endParaRPr lang="ja-JP" altLang="en-US" sz="700" dirty="0">
            <a:solidFill>
              <a:schemeClr val="tx1">
                <a:lumMod val="65000"/>
                <a:lumOff val="35000"/>
              </a:schemeClr>
            </a:solidFill>
          </a:endParaRPr>
        </a:p>
      </cdr:txBody>
    </cdr:sp>
  </cdr:relSizeAnchor>
  <cdr:relSizeAnchor xmlns:cdr="http://schemas.openxmlformats.org/drawingml/2006/chartDrawing">
    <cdr:from>
      <cdr:x>0.01015</cdr:x>
      <cdr:y>0.32768</cdr:y>
    </cdr:from>
    <cdr:to>
      <cdr:x>0.14075</cdr:x>
      <cdr:y>0.38428</cdr:y>
    </cdr:to>
    <cdr:sp macro="" textlink="">
      <cdr:nvSpPr>
        <cdr:cNvPr id="3"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45627" y="859213"/>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(N=1918)</a:t>
          </a:r>
          <a:endParaRPr lang="ja-JP" altLang="en-US" sz="700" dirty="0">
            <a:solidFill>
              <a:schemeClr val="tx1">
                <a:lumMod val="65000"/>
                <a:lumOff val="35000"/>
              </a:schemeClr>
            </a:solidFill>
          </a:endParaRPr>
        </a:p>
      </cdr:txBody>
    </cdr:sp>
  </cdr:relSizeAnchor>
  <cdr:relSizeAnchor xmlns:cdr="http://schemas.openxmlformats.org/drawingml/2006/chartDrawing">
    <cdr:from>
      <cdr:x>0.01015</cdr:x>
      <cdr:y>0.4476</cdr:y>
    </cdr:from>
    <cdr:to>
      <cdr:x>0.14075</cdr:x>
      <cdr:y>0.50421</cdr:y>
    </cdr:to>
    <cdr:sp macro="" textlink="">
      <cdr:nvSpPr>
        <cdr:cNvPr id="4"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45627" y="1173668"/>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(N=655)</a:t>
          </a:r>
          <a:endParaRPr lang="ja-JP" altLang="en-US" sz="700" dirty="0">
            <a:solidFill>
              <a:schemeClr val="tx1">
                <a:lumMod val="65000"/>
                <a:lumOff val="35000"/>
              </a:schemeClr>
            </a:solidFill>
          </a:endParaRPr>
        </a:p>
      </cdr:txBody>
    </cdr:sp>
  </cdr:relSizeAnchor>
  <cdr:relSizeAnchor xmlns:cdr="http://schemas.openxmlformats.org/drawingml/2006/chartDrawing">
    <cdr:from>
      <cdr:x>0.00863</cdr:x>
      <cdr:y>0.57342</cdr:y>
    </cdr:from>
    <cdr:to>
      <cdr:x>0.13923</cdr:x>
      <cdr:y>0.63003</cdr:y>
    </cdr:to>
    <cdr:sp macro="" textlink="">
      <cdr:nvSpPr>
        <cdr:cNvPr id="5" name="テキスト ボックス 1">
          <a:extLst xmlns:a="http://schemas.openxmlformats.org/drawingml/2006/main">
            <a:ext uri="{FF2B5EF4-FFF2-40B4-BE49-F238E27FC236}">
              <a16:creationId xmlns:a16="http://schemas.microsoft.com/office/drawing/2014/main" id="{A99A62C8-C192-436C-98F3-0A6FA7DCE081}"/>
            </a:ext>
          </a:extLst>
        </cdr:cNvPr>
        <cdr:cNvSpPr txBox="1"/>
      </cdr:nvSpPr>
      <cdr:spPr>
        <a:xfrm xmlns:a="http://schemas.openxmlformats.org/drawingml/2006/main">
          <a:off x="38821" y="1503594"/>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(N=3126)</a:t>
          </a:r>
          <a:endParaRPr lang="ja-JP" altLang="en-US" sz="700" dirty="0">
            <a:solidFill>
              <a:schemeClr val="tx1">
                <a:lumMod val="65000"/>
                <a:lumOff val="35000"/>
              </a:schemeClr>
            </a:solidFill>
          </a:endParaRPr>
        </a:p>
      </cdr:txBody>
    </cdr:sp>
  </cdr:relSizeAnchor>
</c:userShapes>
</file>

<file path=ppt/drawings/drawing70.xml><?xml version="1.0" encoding="utf-8"?>
<c:userShapes xmlns:c="http://schemas.openxmlformats.org/drawingml/2006/chart">
  <cdr:relSizeAnchor xmlns:cdr="http://schemas.openxmlformats.org/drawingml/2006/chartDrawing">
    <cdr:from>
      <cdr:x>0.01111</cdr:x>
      <cdr:y>0.29787</cdr:y>
    </cdr:from>
    <cdr:to>
      <cdr:x>0.10837</cdr:x>
      <cdr:y>0.76068</cdr:y>
    </cdr:to>
    <cdr:grpSp>
      <cdr:nvGrpSpPr>
        <cdr:cNvPr id="2" name="グループ化 1">
          <a:extLst xmlns:a="http://schemas.openxmlformats.org/drawingml/2006/main">
            <a:ext uri="{FF2B5EF4-FFF2-40B4-BE49-F238E27FC236}">
              <a16:creationId xmlns:a16="http://schemas.microsoft.com/office/drawing/2014/main" id="{ABF82CB3-ABA6-40BE-A0DC-6CC696A7F6D4}"/>
            </a:ext>
          </a:extLst>
        </cdr:cNvPr>
        <cdr:cNvGrpSpPr/>
      </cdr:nvGrpSpPr>
      <cdr:grpSpPr>
        <a:xfrm xmlns:a="http://schemas.openxmlformats.org/drawingml/2006/main">
          <a:off x="66105" y="1216412"/>
          <a:ext cx="578705" cy="1889977"/>
          <a:chOff x="35218" y="965781"/>
          <a:chExt cx="578743" cy="1889949"/>
        </a:xfrm>
      </cdr:grpSpPr>
      <cdr:sp macro="" textlink="">
        <cdr:nvSpPr>
          <cdr:cNvPr id="3" name="テキスト ボックス 2">
            <a:extLst xmlns:a="http://schemas.openxmlformats.org/drawingml/2006/main">
              <a:ext uri="{FF2B5EF4-FFF2-40B4-BE49-F238E27FC236}">
                <a16:creationId xmlns:a16="http://schemas.microsoft.com/office/drawing/2014/main" id="{EFD8AAD6-A172-459A-A2C9-FE3FD63B8317}"/>
              </a:ext>
            </a:extLst>
          </cdr:cNvPr>
          <cdr:cNvSpPr txBox="1"/>
        </cdr:nvSpPr>
        <cdr:spPr>
          <a:xfrm xmlns:a="http://schemas.openxmlformats.org/drawingml/2006/main">
            <a:off x="35218" y="965781"/>
            <a:ext cx="553797" cy="19451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15722</a:t>
            </a:r>
            <a:r>
              <a:rPr lang="ja-JP" altLang="en-US" sz="700" dirty="0"/>
              <a:t>）</a:t>
            </a:r>
          </a:p>
        </cdr:txBody>
      </cdr:sp>
      <cdr:sp macro="" textlink="">
        <cdr:nvSpPr>
          <cdr:cNvPr id="4" name="テキスト ボックス 1">
            <a:extLst xmlns:a="http://schemas.openxmlformats.org/drawingml/2006/main">
              <a:ext uri="{FF2B5EF4-FFF2-40B4-BE49-F238E27FC236}">
                <a16:creationId xmlns:a16="http://schemas.microsoft.com/office/drawing/2014/main" id="{11156BA0-1271-4998-9904-11593B0C65EA}"/>
              </a:ext>
            </a:extLst>
          </cdr:cNvPr>
          <cdr:cNvSpPr txBox="1"/>
        </cdr:nvSpPr>
        <cdr:spPr>
          <a:xfrm xmlns:a="http://schemas.openxmlformats.org/drawingml/2006/main">
            <a:off x="54805" y="2661214"/>
            <a:ext cx="553860" cy="19451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4917</a:t>
            </a:r>
            <a:r>
              <a:rPr lang="ja-JP" altLang="en-US" sz="700" dirty="0"/>
              <a:t>）</a:t>
            </a:r>
          </a:p>
        </cdr:txBody>
      </cdr:sp>
      <cdr:sp macro="" textlink="">
        <cdr:nvSpPr>
          <cdr:cNvPr id="5" name="テキスト ボックス 1">
            <a:extLst xmlns:a="http://schemas.openxmlformats.org/drawingml/2006/main">
              <a:ext uri="{FF2B5EF4-FFF2-40B4-BE49-F238E27FC236}">
                <a16:creationId xmlns:a16="http://schemas.microsoft.com/office/drawing/2014/main" id="{B4C74422-02B7-48EF-8E8E-A68FED2855CF}"/>
              </a:ext>
            </a:extLst>
          </cdr:cNvPr>
          <cdr:cNvSpPr txBox="1"/>
        </cdr:nvSpPr>
        <cdr:spPr>
          <a:xfrm xmlns:a="http://schemas.openxmlformats.org/drawingml/2006/main">
            <a:off x="60101" y="2088708"/>
            <a:ext cx="553860" cy="19451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1592</a:t>
            </a:r>
            <a:r>
              <a:rPr lang="ja-JP" altLang="en-US" sz="700" dirty="0"/>
              <a:t>）</a:t>
            </a:r>
          </a:p>
        </cdr:txBody>
      </cdr:sp>
      <cdr:sp macro="" textlink="">
        <cdr:nvSpPr>
          <cdr:cNvPr id="6" name="テキスト ボックス 1">
            <a:extLst xmlns:a="http://schemas.openxmlformats.org/drawingml/2006/main">
              <a:ext uri="{FF2B5EF4-FFF2-40B4-BE49-F238E27FC236}">
                <a16:creationId xmlns:a16="http://schemas.microsoft.com/office/drawing/2014/main" id="{C9766A24-9162-40B3-95FC-DB447B2FB3EC}"/>
              </a:ext>
            </a:extLst>
          </cdr:cNvPr>
          <cdr:cNvSpPr txBox="1"/>
        </cdr:nvSpPr>
        <cdr:spPr>
          <a:xfrm xmlns:a="http://schemas.openxmlformats.org/drawingml/2006/main">
            <a:off x="50786" y="1487196"/>
            <a:ext cx="553860" cy="1944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8890</a:t>
            </a:r>
            <a:r>
              <a:rPr lang="ja-JP" altLang="en-US" sz="700" dirty="0"/>
              <a:t>）</a:t>
            </a:r>
          </a:p>
        </cdr:txBody>
      </cdr:sp>
    </cdr:grpSp>
  </cdr:relSizeAnchor>
</c:userShapes>
</file>

<file path=ppt/drawings/drawing71.xml><?xml version="1.0" encoding="utf-8"?>
<c:userShapes xmlns:c="http://schemas.openxmlformats.org/drawingml/2006/chart">
  <cdr:relSizeAnchor xmlns:cdr="http://schemas.openxmlformats.org/drawingml/2006/chartDrawing">
    <cdr:from>
      <cdr:x>0.11165</cdr:x>
      <cdr:y>0.14095</cdr:y>
    </cdr:from>
    <cdr:to>
      <cdr:x>0.1871</cdr:x>
      <cdr:y>0.68838</cdr:y>
    </cdr:to>
    <cdr:sp macro="" textlink="">
      <cdr:nvSpPr>
        <cdr:cNvPr id="2" name="角丸四角形 18">
          <a:extLst xmlns:a="http://schemas.openxmlformats.org/drawingml/2006/main">
            <a:ext uri="{FF2B5EF4-FFF2-40B4-BE49-F238E27FC236}">
              <a16:creationId xmlns:a16="http://schemas.microsoft.com/office/drawing/2014/main" id="{48F80B2D-50AD-444A-8098-0A7E4E09AD03}"/>
            </a:ext>
          </a:extLst>
        </cdr:cNvPr>
        <cdr:cNvSpPr/>
      </cdr:nvSpPr>
      <cdr:spPr>
        <a:xfrm xmlns:a="http://schemas.openxmlformats.org/drawingml/2006/main">
          <a:off x="675370" y="537646"/>
          <a:ext cx="456432" cy="2088168"/>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0.00724</cdr:x>
      <cdr:y>0.78248</cdr:y>
    </cdr:from>
    <cdr:to>
      <cdr:x>0.21265</cdr:x>
      <cdr:y>0.8467</cdr:y>
    </cdr:to>
    <cdr:sp macro="" textlink="">
      <cdr:nvSpPr>
        <cdr:cNvPr id="3" name="角丸四角形 18">
          <a:extLst xmlns:a="http://schemas.openxmlformats.org/drawingml/2006/main">
            <a:ext uri="{FF2B5EF4-FFF2-40B4-BE49-F238E27FC236}">
              <a16:creationId xmlns:a16="http://schemas.microsoft.com/office/drawing/2014/main" id="{754C2507-5D27-438D-B86E-A4CDD9871C14}"/>
            </a:ext>
          </a:extLst>
        </cdr:cNvPr>
        <cdr:cNvSpPr/>
      </cdr:nvSpPr>
      <cdr:spPr>
        <a:xfrm xmlns:a="http://schemas.openxmlformats.org/drawingml/2006/main">
          <a:off x="43793" y="2984742"/>
          <a:ext cx="1242582" cy="244977"/>
        </a:xfrm>
        <a:prstGeom xmlns:a="http://schemas.openxmlformats.org/drawingml/2006/main" prst="roundRect">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0.01642</cdr:x>
      <cdr:y>0.23887</cdr:y>
    </cdr:from>
    <cdr:to>
      <cdr:x>0.11388</cdr:x>
      <cdr:y>0.66814</cdr:y>
    </cdr:to>
    <cdr:grpSp>
      <cdr:nvGrpSpPr>
        <cdr:cNvPr id="4" name="グループ化 3">
          <a:extLst xmlns:a="http://schemas.openxmlformats.org/drawingml/2006/main">
            <a:ext uri="{FF2B5EF4-FFF2-40B4-BE49-F238E27FC236}">
              <a16:creationId xmlns:a16="http://schemas.microsoft.com/office/drawing/2014/main" id="{ABF82CB3-ABA6-40BE-A0DC-6CC696A7F6D4}"/>
            </a:ext>
          </a:extLst>
        </cdr:cNvPr>
        <cdr:cNvGrpSpPr/>
      </cdr:nvGrpSpPr>
      <cdr:grpSpPr>
        <a:xfrm xmlns:a="http://schemas.openxmlformats.org/drawingml/2006/main">
          <a:off x="99327" y="911166"/>
          <a:ext cx="589548" cy="1637445"/>
          <a:chOff x="35218" y="965781"/>
          <a:chExt cx="589562" cy="1637443"/>
        </a:xfrm>
      </cdr:grpSpPr>
      <cdr:sp macro="" textlink="">
        <cdr:nvSpPr>
          <cdr:cNvPr id="5" name="テキスト ボックス 2">
            <a:extLst xmlns:a="http://schemas.openxmlformats.org/drawingml/2006/main">
              <a:ext uri="{FF2B5EF4-FFF2-40B4-BE49-F238E27FC236}">
                <a16:creationId xmlns:a16="http://schemas.microsoft.com/office/drawing/2014/main" id="{EFD8AAD6-A172-459A-A2C9-FE3FD63B8317}"/>
              </a:ext>
            </a:extLst>
          </cdr:cNvPr>
          <cdr:cNvSpPr txBox="1"/>
        </cdr:nvSpPr>
        <cdr:spPr>
          <a:xfrm xmlns:a="http://schemas.openxmlformats.org/drawingml/2006/main">
            <a:off x="35218" y="965781"/>
            <a:ext cx="553797" cy="19451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15722</a:t>
            </a:r>
            <a:r>
              <a:rPr lang="ja-JP" altLang="en-US" sz="700" dirty="0"/>
              <a:t>）</a:t>
            </a:r>
          </a:p>
        </cdr:txBody>
      </cdr:sp>
      <cdr:sp macro="" textlink="">
        <cdr:nvSpPr>
          <cdr:cNvPr id="6" name="テキスト ボックス 1">
            <a:extLst xmlns:a="http://schemas.openxmlformats.org/drawingml/2006/main">
              <a:ext uri="{FF2B5EF4-FFF2-40B4-BE49-F238E27FC236}">
                <a16:creationId xmlns:a16="http://schemas.microsoft.com/office/drawing/2014/main" id="{11156BA0-1271-4998-9904-11593B0C65EA}"/>
              </a:ext>
            </a:extLst>
          </cdr:cNvPr>
          <cdr:cNvSpPr txBox="1"/>
        </cdr:nvSpPr>
        <cdr:spPr>
          <a:xfrm xmlns:a="http://schemas.openxmlformats.org/drawingml/2006/main">
            <a:off x="70920" y="2408708"/>
            <a:ext cx="553860" cy="19451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4917</a:t>
            </a:r>
            <a:r>
              <a:rPr lang="ja-JP" altLang="en-US" sz="700" dirty="0"/>
              <a:t>）</a:t>
            </a:r>
          </a:p>
        </cdr:txBody>
      </cdr:sp>
      <cdr:sp macro="" textlink="">
        <cdr:nvSpPr>
          <cdr:cNvPr id="7" name="テキスト ボックス 1">
            <a:extLst xmlns:a="http://schemas.openxmlformats.org/drawingml/2006/main">
              <a:ext uri="{FF2B5EF4-FFF2-40B4-BE49-F238E27FC236}">
                <a16:creationId xmlns:a16="http://schemas.microsoft.com/office/drawing/2014/main" id="{B4C74422-02B7-48EF-8E8E-A68FED2855CF}"/>
              </a:ext>
            </a:extLst>
          </cdr:cNvPr>
          <cdr:cNvSpPr txBox="1"/>
        </cdr:nvSpPr>
        <cdr:spPr>
          <a:xfrm xmlns:a="http://schemas.openxmlformats.org/drawingml/2006/main">
            <a:off x="57737" y="1930531"/>
            <a:ext cx="553860" cy="19451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1592</a:t>
            </a:r>
            <a:r>
              <a:rPr lang="ja-JP" altLang="en-US" sz="700" dirty="0"/>
              <a:t>）</a:t>
            </a:r>
          </a:p>
        </cdr:txBody>
      </cdr:sp>
      <cdr:sp macro="" textlink="">
        <cdr:nvSpPr>
          <cdr:cNvPr id="8" name="テキスト ボックス 1">
            <a:extLst xmlns:a="http://schemas.openxmlformats.org/drawingml/2006/main">
              <a:ext uri="{FF2B5EF4-FFF2-40B4-BE49-F238E27FC236}">
                <a16:creationId xmlns:a16="http://schemas.microsoft.com/office/drawing/2014/main" id="{C9766A24-9162-40B3-95FC-DB447B2FB3EC}"/>
              </a:ext>
            </a:extLst>
          </cdr:cNvPr>
          <cdr:cNvSpPr txBox="1"/>
        </cdr:nvSpPr>
        <cdr:spPr>
          <a:xfrm xmlns:a="http://schemas.openxmlformats.org/drawingml/2006/main">
            <a:off x="50786" y="1487196"/>
            <a:ext cx="553860" cy="1944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8890</a:t>
            </a:r>
            <a:r>
              <a:rPr lang="ja-JP" altLang="en-US" sz="700" dirty="0"/>
              <a:t>）</a:t>
            </a:r>
          </a:p>
        </cdr:txBody>
      </cdr:sp>
    </cdr:grpSp>
  </cdr:relSizeAnchor>
</c:userShapes>
</file>

<file path=ppt/drawings/drawing72.xml><?xml version="1.0" encoding="utf-8"?>
<c:userShapes xmlns:c="http://schemas.openxmlformats.org/drawingml/2006/chart">
  <cdr:relSizeAnchor xmlns:cdr="http://schemas.openxmlformats.org/drawingml/2006/chartDrawing">
    <cdr:from>
      <cdr:x>0.05286</cdr:x>
      <cdr:y>0.38439</cdr:y>
    </cdr:from>
    <cdr:to>
      <cdr:x>0.25146</cdr:x>
      <cdr:y>0.84117</cdr:y>
    </cdr:to>
    <cdr:sp macro="" textlink="">
      <cdr:nvSpPr>
        <cdr:cNvPr id="2" name="角丸四角形 18">
          <a:extLst xmlns:a="http://schemas.openxmlformats.org/drawingml/2006/main">
            <a:ext uri="{FF2B5EF4-FFF2-40B4-BE49-F238E27FC236}">
              <a16:creationId xmlns:a16="http://schemas.microsoft.com/office/drawing/2014/main" id="{17BCB7A7-C549-4021-B3CC-A022B64B9464}"/>
            </a:ext>
          </a:extLst>
        </cdr:cNvPr>
        <cdr:cNvSpPr/>
      </cdr:nvSpPr>
      <cdr:spPr>
        <a:xfrm xmlns:a="http://schemas.openxmlformats.org/drawingml/2006/main">
          <a:off x="652548" y="1203302"/>
          <a:ext cx="2451506" cy="1429866"/>
        </a:xfrm>
        <a:prstGeom xmlns:a="http://schemas.openxmlformats.org/drawingml/2006/main" prst="roundRect">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0.05346</cdr:x>
      <cdr:y>0.23343</cdr:y>
    </cdr:from>
    <cdr:to>
      <cdr:x>0.22438</cdr:x>
      <cdr:y>0.3323</cdr:y>
    </cdr:to>
    <cdr:sp macro="" textlink="">
      <cdr:nvSpPr>
        <cdr:cNvPr id="3" name="角丸四角形 18">
          <a:extLst xmlns:a="http://schemas.openxmlformats.org/drawingml/2006/main">
            <a:ext uri="{FF2B5EF4-FFF2-40B4-BE49-F238E27FC236}">
              <a16:creationId xmlns:a16="http://schemas.microsoft.com/office/drawing/2014/main" id="{BF6D5185-D9DD-476C-A0A9-590CF211669A}"/>
            </a:ext>
          </a:extLst>
        </cdr:cNvPr>
        <cdr:cNvSpPr/>
      </cdr:nvSpPr>
      <cdr:spPr>
        <a:xfrm xmlns:a="http://schemas.openxmlformats.org/drawingml/2006/main">
          <a:off x="659963" y="730714"/>
          <a:ext cx="2109758" cy="309514"/>
        </a:xfrm>
        <a:prstGeom xmlns:a="http://schemas.openxmlformats.org/drawingml/2006/main" prst="roundRect">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xmlns:a="http://schemas.openxmlformats.org/drawingml/2006/main">
          <a:pPr algn="ctr"/>
          <a:endParaRPr kumimoji="1" lang="ja-JP" altLang="en-US" dirty="0"/>
        </a:p>
      </cdr:txBody>
    </cdr:sp>
  </cdr:relSizeAnchor>
  <cdr:relSizeAnchor xmlns:cdr="http://schemas.openxmlformats.org/drawingml/2006/chartDrawing">
    <cdr:from>
      <cdr:x>0.35923</cdr:x>
      <cdr:y>0.89508</cdr:y>
    </cdr:from>
    <cdr:to>
      <cdr:x>0.45274</cdr:x>
      <cdr:y>0.96852</cdr:y>
    </cdr:to>
    <cdr:sp macro="" textlink="">
      <cdr:nvSpPr>
        <cdr:cNvPr id="4" name="角丸四角形 18">
          <a:extLst xmlns:a="http://schemas.openxmlformats.org/drawingml/2006/main">
            <a:ext uri="{FF2B5EF4-FFF2-40B4-BE49-F238E27FC236}">
              <a16:creationId xmlns:a16="http://schemas.microsoft.com/office/drawing/2014/main" id="{9C3DD6A3-336B-4BC5-BCE3-AFAAF2595539}"/>
            </a:ext>
          </a:extLst>
        </cdr:cNvPr>
        <cdr:cNvSpPr/>
      </cdr:nvSpPr>
      <cdr:spPr>
        <a:xfrm xmlns:a="http://schemas.openxmlformats.org/drawingml/2006/main">
          <a:off x="4434336" y="2801940"/>
          <a:ext cx="1154253" cy="229892"/>
        </a:xfrm>
        <a:prstGeom xmlns:a="http://schemas.openxmlformats.org/drawingml/2006/main" prst="roundRect">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0.00412</cdr:x>
      <cdr:y>0.03568</cdr:y>
    </cdr:from>
    <cdr:to>
      <cdr:x>0.03751</cdr:x>
      <cdr:y>0.12417</cdr:y>
    </cdr:to>
    <cdr:sp macro="" textlink="">
      <cdr:nvSpPr>
        <cdr:cNvPr id="8" name="テキスト ボックス 1">
          <a:extLst xmlns:a="http://schemas.openxmlformats.org/drawingml/2006/main">
            <a:ext uri="{FF2B5EF4-FFF2-40B4-BE49-F238E27FC236}">
              <a16:creationId xmlns:a16="http://schemas.microsoft.com/office/drawing/2014/main" id="{A3B66AB5-537B-490B-972D-8D7DE5A36FCD}"/>
            </a:ext>
          </a:extLst>
        </cdr:cNvPr>
        <cdr:cNvSpPr txBox="1"/>
      </cdr:nvSpPr>
      <cdr:spPr>
        <a:xfrm xmlns:a="http://schemas.openxmlformats.org/drawingml/2006/main">
          <a:off x="50800" y="111694"/>
          <a:ext cx="412279" cy="277006"/>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en-US" altLang="ja-JP" sz="1200" dirty="0">
              <a:latin typeface="HG丸ｺﾞｼｯｸM-PRO" panose="020F0600000000000000" pitchFamily="50" charset="-128"/>
              <a:ea typeface="HG丸ｺﾞｼｯｸM-PRO" panose="020F0600000000000000" pitchFamily="50" charset="-128"/>
            </a:rPr>
            <a:t>R5</a:t>
          </a:r>
          <a:endParaRPr kumimoji="1" lang="ja-JP" altLang="en-US" sz="1200" dirty="0">
            <a:latin typeface="HG丸ｺﾞｼｯｸM-PRO" panose="020F0600000000000000" pitchFamily="50" charset="-128"/>
            <a:ea typeface="HG丸ｺﾞｼｯｸM-PRO" panose="020F0600000000000000" pitchFamily="50" charset="-128"/>
          </a:endParaRPr>
        </a:p>
      </cdr:txBody>
    </cdr:sp>
  </cdr:relSizeAnchor>
</c:userShapes>
</file>

<file path=ppt/drawings/drawing73.xml><?xml version="1.0" encoding="utf-8"?>
<c:userShapes xmlns:c="http://schemas.openxmlformats.org/drawingml/2006/chart">
  <cdr:relSizeAnchor xmlns:cdr="http://schemas.openxmlformats.org/drawingml/2006/chartDrawing">
    <cdr:from>
      <cdr:x>0</cdr:x>
      <cdr:y>0.44469</cdr:y>
    </cdr:from>
    <cdr:to>
      <cdr:x>0.70642</cdr:x>
      <cdr:y>0.81331</cdr:y>
    </cdr:to>
    <cdr:sp macro="" textlink="">
      <cdr:nvSpPr>
        <cdr:cNvPr id="2" name="角丸四角形 18">
          <a:extLst xmlns:a="http://schemas.openxmlformats.org/drawingml/2006/main">
            <a:ext uri="{FF2B5EF4-FFF2-40B4-BE49-F238E27FC236}">
              <a16:creationId xmlns:a16="http://schemas.microsoft.com/office/drawing/2014/main" id="{9C3DD6A3-336B-4BC5-BCE3-AFAAF2595539}"/>
            </a:ext>
          </a:extLst>
        </cdr:cNvPr>
        <cdr:cNvSpPr/>
      </cdr:nvSpPr>
      <cdr:spPr>
        <a:xfrm xmlns:a="http://schemas.openxmlformats.org/drawingml/2006/main">
          <a:off x="-2152328" y="2256519"/>
          <a:ext cx="5544600" cy="1870510"/>
        </a:xfrm>
        <a:prstGeom xmlns:a="http://schemas.openxmlformats.org/drawingml/2006/main" prst="roundRect">
          <a:avLst>
            <a:gd name="adj" fmla="val 10692"/>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0.37615</cdr:x>
      <cdr:y>0.95607</cdr:y>
    </cdr:from>
    <cdr:to>
      <cdr:x>0.4467</cdr:x>
      <cdr:y>0.9944</cdr:y>
    </cdr:to>
    <cdr:sp macro="" textlink="">
      <cdr:nvSpPr>
        <cdr:cNvPr id="3" name="テキスト ボックス 1">
          <a:extLst xmlns:a="http://schemas.openxmlformats.org/drawingml/2006/main">
            <a:ext uri="{FF2B5EF4-FFF2-40B4-BE49-F238E27FC236}">
              <a16:creationId xmlns:a16="http://schemas.microsoft.com/office/drawing/2014/main" id="{FD8EB6F0-C549-4888-9107-BB40F3D75E32}"/>
            </a:ext>
          </a:extLst>
        </cdr:cNvPr>
        <cdr:cNvSpPr txBox="1"/>
      </cdr:nvSpPr>
      <cdr:spPr>
        <a:xfrm xmlns:a="http://schemas.openxmlformats.org/drawingml/2006/main">
          <a:off x="2952328" y="4851460"/>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7441</a:t>
          </a:r>
          <a:r>
            <a:rPr lang="ja-JP" altLang="en-US" sz="700" dirty="0"/>
            <a:t>）</a:t>
          </a:r>
        </a:p>
      </cdr:txBody>
    </cdr:sp>
  </cdr:relSizeAnchor>
  <cdr:relSizeAnchor xmlns:cdr="http://schemas.openxmlformats.org/drawingml/2006/chartDrawing">
    <cdr:from>
      <cdr:x>0.53867</cdr:x>
      <cdr:y>0.95457</cdr:y>
    </cdr:from>
    <cdr:to>
      <cdr:x>0.60923</cdr:x>
      <cdr:y>0.9929</cdr:y>
    </cdr:to>
    <cdr:sp macro="" textlink="">
      <cdr:nvSpPr>
        <cdr:cNvPr id="4" name="テキスト ボックス 1">
          <a:extLst xmlns:a="http://schemas.openxmlformats.org/drawingml/2006/main">
            <a:ext uri="{FF2B5EF4-FFF2-40B4-BE49-F238E27FC236}">
              <a16:creationId xmlns:a16="http://schemas.microsoft.com/office/drawing/2014/main" id="{FD8EB6F0-C549-4888-9107-BB40F3D75E32}"/>
            </a:ext>
          </a:extLst>
        </cdr:cNvPr>
        <cdr:cNvSpPr txBox="1"/>
      </cdr:nvSpPr>
      <cdr:spPr>
        <a:xfrm xmlns:a="http://schemas.openxmlformats.org/drawingml/2006/main">
          <a:off x="4227948" y="4843840"/>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35330</a:t>
          </a:r>
          <a:r>
            <a:rPr lang="ja-JP" altLang="en-US" sz="700" dirty="0"/>
            <a:t>）</a:t>
          </a:r>
        </a:p>
      </cdr:txBody>
    </cdr:sp>
  </cdr:relSizeAnchor>
</c:userShapes>
</file>

<file path=ppt/drawings/drawing74.xml><?xml version="1.0" encoding="utf-8"?>
<c:userShapes xmlns:c="http://schemas.openxmlformats.org/drawingml/2006/chart">
  <cdr:relSizeAnchor xmlns:cdr="http://schemas.openxmlformats.org/drawingml/2006/chartDrawing">
    <cdr:from>
      <cdr:x>0.10839</cdr:x>
      <cdr:y>0.18182</cdr:y>
    </cdr:from>
    <cdr:to>
      <cdr:x>0.98187</cdr:x>
      <cdr:y>0.25455</cdr:y>
    </cdr:to>
    <cdr:sp macro="" textlink="">
      <cdr:nvSpPr>
        <cdr:cNvPr id="2" name="角丸四角形 18">
          <a:extLst xmlns:a="http://schemas.openxmlformats.org/drawingml/2006/main">
            <a:ext uri="{FF2B5EF4-FFF2-40B4-BE49-F238E27FC236}">
              <a16:creationId xmlns:a16="http://schemas.microsoft.com/office/drawing/2014/main" id="{7CC933C4-1FA7-473E-8DB7-217AB4F3AA40}"/>
            </a:ext>
          </a:extLst>
        </cdr:cNvPr>
        <cdr:cNvSpPr/>
      </cdr:nvSpPr>
      <cdr:spPr>
        <a:xfrm xmlns:a="http://schemas.openxmlformats.org/drawingml/2006/main">
          <a:off x="1224136" y="720080"/>
          <a:ext cx="9865096" cy="288032"/>
        </a:xfrm>
        <a:prstGeom xmlns:a="http://schemas.openxmlformats.org/drawingml/2006/main" prst="roundRect">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dirty="0"/>
        </a:p>
      </cdr:txBody>
    </cdr:sp>
  </cdr:relSizeAnchor>
  <cdr:relSizeAnchor xmlns:cdr="http://schemas.openxmlformats.org/drawingml/2006/chartDrawing">
    <cdr:from>
      <cdr:x>0.65675</cdr:x>
      <cdr:y>0.03138</cdr:y>
    </cdr:from>
    <cdr:to>
      <cdr:x>0.72787</cdr:x>
      <cdr:y>0.09354</cdr:y>
    </cdr:to>
    <cdr:sp macro="" textlink="">
      <cdr:nvSpPr>
        <cdr:cNvPr id="3" name="テキスト ボックス 1">
          <a:extLst xmlns:a="http://schemas.openxmlformats.org/drawingml/2006/main">
            <a:ext uri="{FF2B5EF4-FFF2-40B4-BE49-F238E27FC236}">
              <a16:creationId xmlns:a16="http://schemas.microsoft.com/office/drawing/2014/main" id="{ABDCECA5-D09F-4362-86E7-7CC3693B4A1F}"/>
            </a:ext>
          </a:extLst>
        </cdr:cNvPr>
        <cdr:cNvSpPr txBox="1"/>
      </cdr:nvSpPr>
      <cdr:spPr>
        <a:xfrm xmlns:a="http://schemas.openxmlformats.org/drawingml/2006/main">
          <a:off x="7417320" y="124260"/>
          <a:ext cx="803226" cy="246181"/>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100" dirty="0">
              <a:solidFill>
                <a:schemeClr val="tx1">
                  <a:lumMod val="65000"/>
                  <a:lumOff val="35000"/>
                </a:schemeClr>
              </a:solidFill>
            </a:rPr>
            <a:t>(N=35367)</a:t>
          </a:r>
          <a:endParaRPr lang="ja-JP" altLang="en-US" sz="1100" dirty="0">
            <a:solidFill>
              <a:schemeClr val="tx1">
                <a:lumMod val="65000"/>
                <a:lumOff val="35000"/>
              </a:schemeClr>
            </a:solidFill>
          </a:endParaRPr>
        </a:p>
      </cdr:txBody>
    </cdr:sp>
  </cdr:relSizeAnchor>
</c:userShapes>
</file>

<file path=ppt/drawings/drawing75.xml><?xml version="1.0" encoding="utf-8"?>
<c:userShapes xmlns:c="http://schemas.openxmlformats.org/drawingml/2006/chart">
  <cdr:relSizeAnchor xmlns:cdr="http://schemas.openxmlformats.org/drawingml/2006/chartDrawing">
    <cdr:from>
      <cdr:x>0.16162</cdr:x>
      <cdr:y>0.15901</cdr:y>
    </cdr:from>
    <cdr:to>
      <cdr:x>0.74793</cdr:x>
      <cdr:y>0.24992</cdr:y>
    </cdr:to>
    <cdr:sp macro="" textlink="">
      <cdr:nvSpPr>
        <cdr:cNvPr id="2" name="角丸四角形 18">
          <a:extLst xmlns:a="http://schemas.openxmlformats.org/drawingml/2006/main">
            <a:ext uri="{FF2B5EF4-FFF2-40B4-BE49-F238E27FC236}">
              <a16:creationId xmlns:a16="http://schemas.microsoft.com/office/drawing/2014/main" id="{7CC933C4-1FA7-473E-8DB7-217AB4F3AA40}"/>
            </a:ext>
          </a:extLst>
        </cdr:cNvPr>
        <cdr:cNvSpPr/>
      </cdr:nvSpPr>
      <cdr:spPr>
        <a:xfrm xmlns:a="http://schemas.openxmlformats.org/drawingml/2006/main">
          <a:off x="1913893" y="629749"/>
          <a:ext cx="6943091" cy="360044"/>
        </a:xfrm>
        <a:prstGeom xmlns:a="http://schemas.openxmlformats.org/drawingml/2006/main" prst="roundRect">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dirty="0"/>
        </a:p>
      </cdr:txBody>
    </cdr:sp>
  </cdr:relSizeAnchor>
  <cdr:relSizeAnchor xmlns:cdr="http://schemas.openxmlformats.org/drawingml/2006/chartDrawing">
    <cdr:from>
      <cdr:x>0.63848</cdr:x>
      <cdr:y>0.02541</cdr:y>
    </cdr:from>
    <cdr:to>
      <cdr:x>0.71359</cdr:x>
      <cdr:y>0.08756</cdr:y>
    </cdr:to>
    <cdr:sp macro="" textlink="">
      <cdr:nvSpPr>
        <cdr:cNvPr id="4" name="テキスト ボックス 1">
          <a:extLst xmlns:a="http://schemas.openxmlformats.org/drawingml/2006/main">
            <a:ext uri="{FF2B5EF4-FFF2-40B4-BE49-F238E27FC236}">
              <a16:creationId xmlns:a16="http://schemas.microsoft.com/office/drawing/2014/main" id="{ABDCECA5-D09F-4362-86E7-7CC3693B4A1F}"/>
            </a:ext>
          </a:extLst>
        </cdr:cNvPr>
        <cdr:cNvSpPr txBox="1"/>
      </cdr:nvSpPr>
      <cdr:spPr>
        <a:xfrm xmlns:a="http://schemas.openxmlformats.org/drawingml/2006/main">
          <a:off x="7560840" y="100631"/>
          <a:ext cx="889447" cy="24614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100" dirty="0">
              <a:solidFill>
                <a:schemeClr val="tx1">
                  <a:lumMod val="65000"/>
                  <a:lumOff val="35000"/>
                </a:schemeClr>
              </a:solidFill>
            </a:rPr>
            <a:t>(N=42606)</a:t>
          </a:r>
          <a:endParaRPr lang="ja-JP" altLang="en-US" sz="1100" dirty="0">
            <a:solidFill>
              <a:schemeClr val="tx1">
                <a:lumMod val="65000"/>
                <a:lumOff val="35000"/>
              </a:schemeClr>
            </a:solidFill>
          </a:endParaRPr>
        </a:p>
      </cdr:txBody>
    </cdr:sp>
  </cdr:relSizeAnchor>
</c:userShapes>
</file>

<file path=ppt/drawings/drawing76.xml><?xml version="1.0" encoding="utf-8"?>
<c:userShapes xmlns:c="http://schemas.openxmlformats.org/drawingml/2006/chart">
  <cdr:relSizeAnchor xmlns:cdr="http://schemas.openxmlformats.org/drawingml/2006/chartDrawing">
    <cdr:from>
      <cdr:x>0.0507</cdr:x>
      <cdr:y>0.72446</cdr:y>
    </cdr:from>
    <cdr:to>
      <cdr:x>0.31155</cdr:x>
      <cdr:y>0.86398</cdr:y>
    </cdr:to>
    <cdr:sp macro="" textlink="">
      <cdr:nvSpPr>
        <cdr:cNvPr id="2" name="角丸四角形 18">
          <a:extLst xmlns:a="http://schemas.openxmlformats.org/drawingml/2006/main">
            <a:ext uri="{FF2B5EF4-FFF2-40B4-BE49-F238E27FC236}">
              <a16:creationId xmlns:a16="http://schemas.microsoft.com/office/drawing/2014/main" id="{775A410A-6B18-4615-AD9E-28C3E0219235}"/>
            </a:ext>
          </a:extLst>
        </cdr:cNvPr>
        <cdr:cNvSpPr/>
      </cdr:nvSpPr>
      <cdr:spPr>
        <a:xfrm xmlns:a="http://schemas.openxmlformats.org/drawingml/2006/main">
          <a:off x="633840" y="2617319"/>
          <a:ext cx="3260713" cy="504056"/>
        </a:xfrm>
        <a:prstGeom xmlns:a="http://schemas.openxmlformats.org/drawingml/2006/main" prst="roundRect">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0.05508</cdr:x>
      <cdr:y>0.10529</cdr:y>
    </cdr:from>
    <cdr:to>
      <cdr:x>0.22977</cdr:x>
      <cdr:y>0.24481</cdr:y>
    </cdr:to>
    <cdr:sp macro="" textlink="">
      <cdr:nvSpPr>
        <cdr:cNvPr id="3" name="角丸四角形 18">
          <a:extLst xmlns:a="http://schemas.openxmlformats.org/drawingml/2006/main">
            <a:ext uri="{FF2B5EF4-FFF2-40B4-BE49-F238E27FC236}">
              <a16:creationId xmlns:a16="http://schemas.microsoft.com/office/drawing/2014/main" id="{4CE934D4-E95F-4343-BEB0-3592EBF4E836}"/>
            </a:ext>
          </a:extLst>
        </cdr:cNvPr>
        <cdr:cNvSpPr/>
      </cdr:nvSpPr>
      <cdr:spPr>
        <a:xfrm xmlns:a="http://schemas.openxmlformats.org/drawingml/2006/main">
          <a:off x="688530" y="361152"/>
          <a:ext cx="2183728" cy="478546"/>
        </a:xfrm>
        <a:prstGeom xmlns:a="http://schemas.openxmlformats.org/drawingml/2006/main" prst="roundRect">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0.44066</cdr:x>
      <cdr:y>0.90573</cdr:y>
    </cdr:from>
    <cdr:to>
      <cdr:x>0.47522</cdr:x>
      <cdr:y>0.98545</cdr:y>
    </cdr:to>
    <cdr:sp macro="" textlink="">
      <cdr:nvSpPr>
        <cdr:cNvPr id="4" name="角丸四角形 18">
          <a:extLst xmlns:a="http://schemas.openxmlformats.org/drawingml/2006/main">
            <a:ext uri="{FF2B5EF4-FFF2-40B4-BE49-F238E27FC236}">
              <a16:creationId xmlns:a16="http://schemas.microsoft.com/office/drawing/2014/main" id="{E12C3C0E-9971-403A-B6B8-26B848433F32}"/>
            </a:ext>
          </a:extLst>
        </cdr:cNvPr>
        <cdr:cNvSpPr/>
      </cdr:nvSpPr>
      <cdr:spPr>
        <a:xfrm xmlns:a="http://schemas.openxmlformats.org/drawingml/2006/main">
          <a:off x="5508496" y="3272203"/>
          <a:ext cx="432048" cy="288032"/>
        </a:xfrm>
        <a:prstGeom xmlns:a="http://schemas.openxmlformats.org/drawingml/2006/main" prst="roundRect">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userShapes>
</file>

<file path=ppt/drawings/drawing77.xml><?xml version="1.0" encoding="utf-8"?>
<c:userShapes xmlns:c="http://schemas.openxmlformats.org/drawingml/2006/chart">
  <cdr:relSizeAnchor xmlns:cdr="http://schemas.openxmlformats.org/drawingml/2006/chartDrawing">
    <cdr:from>
      <cdr:x>0.38938</cdr:x>
      <cdr:y>0.95822</cdr:y>
    </cdr:from>
    <cdr:to>
      <cdr:x>0.45744</cdr:x>
      <cdr:y>1</cdr:y>
    </cdr:to>
    <cdr:sp macro="" textlink="">
      <cdr:nvSpPr>
        <cdr:cNvPr id="2" name="テキスト ボックス 1">
          <a:extLst xmlns:a="http://schemas.openxmlformats.org/drawingml/2006/main">
            <a:ext uri="{FF2B5EF4-FFF2-40B4-BE49-F238E27FC236}">
              <a16:creationId xmlns:a16="http://schemas.microsoft.com/office/drawing/2014/main" id="{FD8EB6F0-C549-4888-9107-BB40F3D75E32}"/>
            </a:ext>
          </a:extLst>
        </cdr:cNvPr>
        <cdr:cNvSpPr txBox="1"/>
      </cdr:nvSpPr>
      <cdr:spPr>
        <a:xfrm xmlns:a="http://schemas.openxmlformats.org/drawingml/2006/main">
          <a:off x="3168352" y="4461034"/>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9054</a:t>
          </a:r>
          <a:r>
            <a:rPr lang="ja-JP" altLang="en-US" sz="700" dirty="0"/>
            <a:t>）</a:t>
          </a:r>
        </a:p>
      </cdr:txBody>
    </cdr:sp>
  </cdr:relSizeAnchor>
  <cdr:relSizeAnchor xmlns:cdr="http://schemas.openxmlformats.org/drawingml/2006/chartDrawing">
    <cdr:from>
      <cdr:x>0.47788</cdr:x>
      <cdr:y>0.95822</cdr:y>
    </cdr:from>
    <cdr:to>
      <cdr:x>0.54594</cdr:x>
      <cdr:y>1</cdr:y>
    </cdr:to>
    <cdr:sp macro="" textlink="">
      <cdr:nvSpPr>
        <cdr:cNvPr id="3" name="テキスト ボックス 1">
          <a:extLst xmlns:a="http://schemas.openxmlformats.org/drawingml/2006/main">
            <a:ext uri="{FF2B5EF4-FFF2-40B4-BE49-F238E27FC236}">
              <a16:creationId xmlns:a16="http://schemas.microsoft.com/office/drawing/2014/main" id="{FD8EB6F0-C549-4888-9107-BB40F3D75E32}"/>
            </a:ext>
          </a:extLst>
        </cdr:cNvPr>
        <cdr:cNvSpPr txBox="1"/>
      </cdr:nvSpPr>
      <cdr:spPr>
        <a:xfrm xmlns:a="http://schemas.openxmlformats.org/drawingml/2006/main">
          <a:off x="3888432" y="4461034"/>
          <a:ext cx="553796" cy="1944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33476</a:t>
          </a:r>
          <a:r>
            <a:rPr lang="ja-JP" altLang="en-US" sz="700" dirty="0"/>
            <a:t>）</a:t>
          </a:r>
        </a:p>
      </cdr:txBody>
    </cdr:sp>
  </cdr:relSizeAnchor>
</c:userShapes>
</file>

<file path=ppt/drawings/drawing78.xml><?xml version="1.0" encoding="utf-8"?>
<c:userShapes xmlns:c="http://schemas.openxmlformats.org/drawingml/2006/chart">
  <cdr:relSizeAnchor xmlns:cdr="http://schemas.openxmlformats.org/drawingml/2006/chartDrawing">
    <cdr:from>
      <cdr:x>0.00423</cdr:x>
      <cdr:y>0.01635</cdr:y>
    </cdr:from>
    <cdr:to>
      <cdr:x>0.07194</cdr:x>
      <cdr:y>0.08624</cdr:y>
    </cdr:to>
    <cdr:sp macro="" textlink="">
      <cdr:nvSpPr>
        <cdr:cNvPr id="2" name="テキスト ボックス 1">
          <a:extLst xmlns:a="http://schemas.openxmlformats.org/drawingml/2006/main">
            <a:ext uri="{FF2B5EF4-FFF2-40B4-BE49-F238E27FC236}">
              <a16:creationId xmlns:a16="http://schemas.microsoft.com/office/drawing/2014/main" id="{F72DB26E-875F-BCCC-68F5-13A131217DF1}"/>
            </a:ext>
          </a:extLst>
        </cdr:cNvPr>
        <cdr:cNvSpPr txBox="1"/>
      </cdr:nvSpPr>
      <cdr:spPr>
        <a:xfrm xmlns:a="http://schemas.openxmlformats.org/drawingml/2006/main">
          <a:off x="25757" y="64807"/>
          <a:ext cx="412292" cy="276999"/>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none" rtlCol="0">
          <a:spAutoFit/>
        </a:bodyPr>
        <a:lstStyle xmlns:a="http://schemas.openxmlformats.org/drawingml/2006/main">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xmlns:a="http://schemas.openxmlformats.org/drawingml/2006/main">
          <a:r>
            <a:rPr kumimoji="1" lang="en-US" altLang="ja-JP" sz="1200" dirty="0">
              <a:latin typeface="HG丸ｺﾞｼｯｸM-PRO" panose="020F0600000000000000" pitchFamily="50" charset="-128"/>
              <a:ea typeface="HG丸ｺﾞｼｯｸM-PRO" panose="020F0600000000000000" pitchFamily="50" charset="-128"/>
            </a:rPr>
            <a:t>R5</a:t>
          </a:r>
          <a:endParaRPr kumimoji="1" lang="ja-JP" altLang="en-US" sz="1200" dirty="0">
            <a:latin typeface="HG丸ｺﾞｼｯｸM-PRO" panose="020F0600000000000000" pitchFamily="50" charset="-128"/>
            <a:ea typeface="HG丸ｺﾞｼｯｸM-PRO" panose="020F0600000000000000" pitchFamily="50" charset="-128"/>
          </a:endParaRPr>
        </a:p>
      </cdr:txBody>
    </cdr:sp>
  </cdr:relSizeAnchor>
</c:userShapes>
</file>

<file path=ppt/drawings/drawing79.xml><?xml version="1.0" encoding="utf-8"?>
<c:userShapes xmlns:c="http://schemas.openxmlformats.org/drawingml/2006/chart">
  <cdr:relSizeAnchor xmlns:cdr="http://schemas.openxmlformats.org/drawingml/2006/chartDrawing">
    <cdr:from>
      <cdr:x>0</cdr:x>
      <cdr:y>0.28821</cdr:y>
    </cdr:from>
    <cdr:to>
      <cdr:x>0.08885</cdr:x>
      <cdr:y>0.33666</cdr:y>
    </cdr:to>
    <cdr:sp macro="" textlink="">
      <cdr:nvSpPr>
        <cdr:cNvPr id="3" name="テキスト ボックス 1">
          <a:extLst xmlns:a="http://schemas.openxmlformats.org/drawingml/2006/main">
            <a:ext uri="{FF2B5EF4-FFF2-40B4-BE49-F238E27FC236}">
              <a16:creationId xmlns:a16="http://schemas.microsoft.com/office/drawing/2014/main" id="{FD8EB6F0-C549-4888-9107-BB40F3D75E32}"/>
            </a:ext>
          </a:extLst>
        </cdr:cNvPr>
        <cdr:cNvSpPr txBox="1"/>
      </cdr:nvSpPr>
      <cdr:spPr>
        <a:xfrm xmlns:a="http://schemas.openxmlformats.org/drawingml/2006/main">
          <a:off x="-6369844" y="1157051"/>
          <a:ext cx="553796" cy="194496"/>
        </a:xfrm>
        <a:prstGeom xmlns:a="http://schemas.openxmlformats.org/drawingml/2006/main" prst="rect">
          <a:avLst/>
        </a:prstGeom>
      </cdr:spPr>
      <cdr:txBody>
        <a:bodyPr xmlns:a="http://schemas.openxmlformats.org/drawingml/2006/main" wrap="none" rtlCol="0"/>
        <a:lstStyle xmlns:a="http://schemas.openxmlformats.org/drawingml/2006/main">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9054</a:t>
          </a:r>
          <a:r>
            <a:rPr lang="ja-JP" altLang="en-US" sz="700" dirty="0"/>
            <a:t>）</a:t>
          </a:r>
        </a:p>
      </cdr:txBody>
    </cdr:sp>
  </cdr:relSizeAnchor>
  <cdr:relSizeAnchor xmlns:cdr="http://schemas.openxmlformats.org/drawingml/2006/chartDrawing">
    <cdr:from>
      <cdr:x>0</cdr:x>
      <cdr:y>0.56215</cdr:y>
    </cdr:from>
    <cdr:to>
      <cdr:x>0.08885</cdr:x>
      <cdr:y>0.59654</cdr:y>
    </cdr:to>
    <cdr:sp macro="" textlink="">
      <cdr:nvSpPr>
        <cdr:cNvPr id="4" name="テキスト ボックス 1">
          <a:extLst xmlns:a="http://schemas.openxmlformats.org/drawingml/2006/main">
            <a:ext uri="{FF2B5EF4-FFF2-40B4-BE49-F238E27FC236}">
              <a16:creationId xmlns:a16="http://schemas.microsoft.com/office/drawing/2014/main" id="{FD8EB6F0-C549-4888-9107-BB40F3D75E32}"/>
            </a:ext>
          </a:extLst>
        </cdr:cNvPr>
        <cdr:cNvSpPr txBox="1"/>
      </cdr:nvSpPr>
      <cdr:spPr>
        <a:xfrm xmlns:a="http://schemas.openxmlformats.org/drawingml/2006/main">
          <a:off x="-6328792" y="2256786"/>
          <a:ext cx="557444" cy="138071"/>
        </a:xfrm>
        <a:prstGeom xmlns:a="http://schemas.openxmlformats.org/drawingml/2006/main" prst="rect">
          <a:avLst/>
        </a:prstGeom>
      </cdr:spPr>
      <cdr:txBody>
        <a:bodyPr xmlns:a="http://schemas.openxmlformats.org/drawingml/2006/main" wrap="none" rtlCol="0"/>
        <a:lstStyle xmlns:a="http://schemas.openxmlformats.org/drawingml/2006/main">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33476</a:t>
          </a:r>
          <a:r>
            <a:rPr lang="ja-JP" altLang="en-US" sz="700" dirty="0"/>
            <a:t>）</a:t>
          </a:r>
        </a:p>
      </cdr:txBody>
    </cdr:sp>
  </cdr:relSizeAnchor>
  <cdr:relSizeAnchor xmlns:cdr="http://schemas.openxmlformats.org/drawingml/2006/chartDrawing">
    <cdr:from>
      <cdr:x>0.01795</cdr:x>
      <cdr:y>0.01426</cdr:y>
    </cdr:from>
    <cdr:to>
      <cdr:x>0.08366</cdr:x>
      <cdr:y>0.08325</cdr:y>
    </cdr:to>
    <cdr:sp macro="" textlink="">
      <cdr:nvSpPr>
        <cdr:cNvPr id="5" name="テキスト ボックス 1">
          <a:extLst xmlns:a="http://schemas.openxmlformats.org/drawingml/2006/main">
            <a:ext uri="{FF2B5EF4-FFF2-40B4-BE49-F238E27FC236}">
              <a16:creationId xmlns:a16="http://schemas.microsoft.com/office/drawing/2014/main" id="{F72DB26E-875F-BCCC-68F5-13A131217DF1}"/>
            </a:ext>
          </a:extLst>
        </cdr:cNvPr>
        <cdr:cNvSpPr txBox="1"/>
      </cdr:nvSpPr>
      <cdr:spPr>
        <a:xfrm xmlns:a="http://schemas.openxmlformats.org/drawingml/2006/main">
          <a:off x="112616" y="57232"/>
          <a:ext cx="412292" cy="276999"/>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none" rtlCol="0">
          <a:spAutoFit/>
        </a:bodyPr>
        <a:lstStyle xmlns:a="http://schemas.openxmlformats.org/drawingml/2006/main">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xmlns:a="http://schemas.openxmlformats.org/drawingml/2006/main">
          <a:r>
            <a:rPr kumimoji="1" lang="en-US" altLang="ja-JP" sz="1200" dirty="0">
              <a:latin typeface="HG丸ｺﾞｼｯｸM-PRO" panose="020F0600000000000000" pitchFamily="50" charset="-128"/>
              <a:ea typeface="HG丸ｺﾞｼｯｸM-PRO" panose="020F0600000000000000" pitchFamily="50" charset="-128"/>
            </a:rPr>
            <a:t>R5</a:t>
          </a:r>
          <a:endParaRPr kumimoji="1" lang="ja-JP" altLang="en-US" sz="1200" dirty="0">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0.25547</cdr:x>
      <cdr:y>0.71717</cdr:y>
    </cdr:from>
    <cdr:to>
      <cdr:x>0.65628</cdr:x>
      <cdr:y>0.8174</cdr:y>
    </cdr:to>
    <cdr:sp macro="" textlink="">
      <cdr:nvSpPr>
        <cdr:cNvPr id="6" name="角丸四角形 18">
          <a:extLst xmlns:a="http://schemas.openxmlformats.org/drawingml/2006/main">
            <a:ext uri="{FF2B5EF4-FFF2-40B4-BE49-F238E27FC236}">
              <a16:creationId xmlns:a16="http://schemas.microsoft.com/office/drawing/2014/main" id="{DF1A11A7-8CB4-4229-AEE4-15F4B0F4CE5D}"/>
            </a:ext>
          </a:extLst>
        </cdr:cNvPr>
        <cdr:cNvSpPr/>
      </cdr:nvSpPr>
      <cdr:spPr>
        <a:xfrm xmlns:a="http://schemas.openxmlformats.org/drawingml/2006/main">
          <a:off x="1602809" y="2879125"/>
          <a:ext cx="2514642" cy="402369"/>
        </a:xfrm>
        <a:prstGeom xmlns:a="http://schemas.openxmlformats.org/drawingml/2006/main" prst="roundRect">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xmlns:a="http://schemas.openxmlformats.org/drawingml/2006/main">
          <a:pPr algn="ctr"/>
          <a:endParaRPr kumimoji="1" lang="ja-JP" altLang="en-US" dirty="0"/>
        </a:p>
      </cdr:txBody>
    </cdr:sp>
  </cdr:relSizeAnchor>
</c:userShapes>
</file>

<file path=ppt/drawings/drawing8.xml><?xml version="1.0" encoding="utf-8"?>
<c:userShapes xmlns:c="http://schemas.openxmlformats.org/drawingml/2006/chart">
  <cdr:relSizeAnchor xmlns:cdr="http://schemas.openxmlformats.org/drawingml/2006/chartDrawing">
    <cdr:from>
      <cdr:x>0.18043</cdr:x>
      <cdr:y>0.97212</cdr:y>
    </cdr:from>
    <cdr:to>
      <cdr:x>0.87379</cdr:x>
      <cdr:y>1</cdr:y>
    </cdr:to>
    <cdr:grpSp>
      <cdr:nvGrpSpPr>
        <cdr:cNvPr id="2" name="グループ化 1">
          <a:extLst xmlns:a="http://schemas.openxmlformats.org/drawingml/2006/main">
            <a:ext uri="{FF2B5EF4-FFF2-40B4-BE49-F238E27FC236}">
              <a16:creationId xmlns:a16="http://schemas.microsoft.com/office/drawing/2014/main" id="{D51580A2-D3FC-4575-A142-65F0C3B8B6C8}"/>
            </a:ext>
          </a:extLst>
        </cdr:cNvPr>
        <cdr:cNvGrpSpPr/>
      </cdr:nvGrpSpPr>
      <cdr:grpSpPr>
        <a:xfrm xmlns:a="http://schemas.openxmlformats.org/drawingml/2006/main">
          <a:off x="583350" y="5883467"/>
          <a:ext cx="2241709" cy="168735"/>
          <a:chOff x="532551" y="5846733"/>
          <a:chExt cx="2241714" cy="168748"/>
        </a:xfrm>
      </cdr:grpSpPr>
      <cdr:sp macro="" textlink="">
        <cdr:nvSpPr>
          <cdr:cNvPr id="3" name="テキスト ボックス 2">
            <a:extLst xmlns:a="http://schemas.openxmlformats.org/drawingml/2006/main">
              <a:ext uri="{FF2B5EF4-FFF2-40B4-BE49-F238E27FC236}">
                <a16:creationId xmlns:a16="http://schemas.microsoft.com/office/drawing/2014/main" id="{2E7E26DD-DC81-4566-8686-8ABA8FCEBCF6}"/>
              </a:ext>
            </a:extLst>
          </cdr:cNvPr>
          <cdr:cNvSpPr txBox="1"/>
        </cdr:nvSpPr>
        <cdr:spPr>
          <a:xfrm xmlns:a="http://schemas.openxmlformats.org/drawingml/2006/main">
            <a:off x="532551" y="5869636"/>
            <a:ext cx="700760" cy="14584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(N=16687)</a:t>
            </a:r>
            <a:endParaRPr lang="ja-JP" altLang="en-US" sz="700" dirty="0">
              <a:solidFill>
                <a:schemeClr val="tx1">
                  <a:lumMod val="65000"/>
                  <a:lumOff val="35000"/>
                </a:schemeClr>
              </a:solidFill>
            </a:endParaRPr>
          </a:p>
        </cdr:txBody>
      </cdr:sp>
      <cdr:sp macro="" textlink="">
        <cdr:nvSpPr>
          <cdr:cNvPr id="4" name="テキスト ボックス 1">
            <a:extLst xmlns:a="http://schemas.openxmlformats.org/drawingml/2006/main">
              <a:ext uri="{FF2B5EF4-FFF2-40B4-BE49-F238E27FC236}">
                <a16:creationId xmlns:a16="http://schemas.microsoft.com/office/drawing/2014/main" id="{4F311BEC-557D-475B-AE0D-AEA0679ED61B}"/>
              </a:ext>
            </a:extLst>
          </cdr:cNvPr>
          <cdr:cNvSpPr txBox="1"/>
        </cdr:nvSpPr>
        <cdr:spPr>
          <a:xfrm xmlns:a="http://schemas.openxmlformats.org/drawingml/2006/main">
            <a:off x="1070829" y="5861086"/>
            <a:ext cx="545761" cy="8237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(N=9408)</a:t>
            </a:r>
            <a:endParaRPr lang="ja-JP" altLang="en-US" sz="700" dirty="0">
              <a:solidFill>
                <a:schemeClr val="tx1">
                  <a:lumMod val="65000"/>
                  <a:lumOff val="35000"/>
                </a:schemeClr>
              </a:solidFill>
            </a:endParaRPr>
          </a:p>
        </cdr:txBody>
      </cdr:sp>
      <cdr:sp macro="" textlink="">
        <cdr:nvSpPr>
          <cdr:cNvPr id="5" name="テキスト ボックス 1">
            <a:extLst xmlns:a="http://schemas.openxmlformats.org/drawingml/2006/main">
              <a:ext uri="{FF2B5EF4-FFF2-40B4-BE49-F238E27FC236}">
                <a16:creationId xmlns:a16="http://schemas.microsoft.com/office/drawing/2014/main" id="{090EE10F-1A52-422D-893F-D09A26340292}"/>
              </a:ext>
            </a:extLst>
          </cdr:cNvPr>
          <cdr:cNvSpPr txBox="1"/>
        </cdr:nvSpPr>
        <cdr:spPr>
          <a:xfrm xmlns:a="http://schemas.openxmlformats.org/drawingml/2006/main">
            <a:off x="1620610" y="5846733"/>
            <a:ext cx="567202" cy="11133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(N=1694)</a:t>
            </a:r>
            <a:endParaRPr lang="ja-JP" altLang="en-US" sz="700" dirty="0">
              <a:solidFill>
                <a:schemeClr val="tx1">
                  <a:lumMod val="65000"/>
                  <a:lumOff val="35000"/>
                </a:schemeClr>
              </a:solidFill>
            </a:endParaRPr>
          </a:p>
        </cdr:txBody>
      </cdr:sp>
      <cdr:sp macro="" textlink="">
        <cdr:nvSpPr>
          <cdr:cNvPr id="6" name="テキスト ボックス 1">
            <a:extLst xmlns:a="http://schemas.openxmlformats.org/drawingml/2006/main">
              <a:ext uri="{FF2B5EF4-FFF2-40B4-BE49-F238E27FC236}">
                <a16:creationId xmlns:a16="http://schemas.microsoft.com/office/drawing/2014/main" id="{66059E8F-C680-4044-A81B-BD5F3A45E471}"/>
              </a:ext>
            </a:extLst>
          </cdr:cNvPr>
          <cdr:cNvSpPr txBox="1"/>
        </cdr:nvSpPr>
        <cdr:spPr>
          <a:xfrm xmlns:a="http://schemas.openxmlformats.org/drawingml/2006/main">
            <a:off x="2153132" y="5861941"/>
            <a:ext cx="621133" cy="14456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700" dirty="0">
                <a:solidFill>
                  <a:schemeClr val="tx1">
                    <a:lumMod val="65000"/>
                    <a:lumOff val="35000"/>
                  </a:schemeClr>
                </a:solidFill>
              </a:rPr>
              <a:t>(N=5246)</a:t>
            </a:r>
            <a:endParaRPr lang="ja-JP" altLang="en-US" sz="700" dirty="0">
              <a:solidFill>
                <a:schemeClr val="tx1">
                  <a:lumMod val="65000"/>
                  <a:lumOff val="35000"/>
                </a:schemeClr>
              </a:solidFill>
            </a:endParaRPr>
          </a:p>
        </cdr:txBody>
      </cdr:sp>
    </cdr:grpSp>
  </cdr:relSizeAnchor>
</c:userShapes>
</file>

<file path=ppt/drawings/drawing80.xml><?xml version="1.0" encoding="utf-8"?>
<c:userShapes xmlns:c="http://schemas.openxmlformats.org/drawingml/2006/chart">
  <cdr:relSizeAnchor xmlns:cdr="http://schemas.openxmlformats.org/drawingml/2006/chartDrawing">
    <cdr:from>
      <cdr:x>0.087</cdr:x>
      <cdr:y>0.20117</cdr:y>
    </cdr:from>
    <cdr:to>
      <cdr:x>0.31497</cdr:x>
      <cdr:y>0.36126</cdr:y>
    </cdr:to>
    <cdr:sp macro="" textlink="">
      <cdr:nvSpPr>
        <cdr:cNvPr id="2" name="角丸四角形 18">
          <a:extLst xmlns:a="http://schemas.openxmlformats.org/drawingml/2006/main">
            <a:ext uri="{FF2B5EF4-FFF2-40B4-BE49-F238E27FC236}">
              <a16:creationId xmlns:a16="http://schemas.microsoft.com/office/drawing/2014/main" id="{8034EF3D-2D0F-4634-AC9E-0C28362943EE}"/>
            </a:ext>
          </a:extLst>
        </cdr:cNvPr>
        <cdr:cNvSpPr/>
      </cdr:nvSpPr>
      <cdr:spPr>
        <a:xfrm xmlns:a="http://schemas.openxmlformats.org/drawingml/2006/main">
          <a:off x="535756" y="847976"/>
          <a:ext cx="1403754" cy="674787"/>
        </a:xfrm>
        <a:prstGeom xmlns:a="http://schemas.openxmlformats.org/drawingml/2006/main" prst="roundRect">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0.087</cdr:x>
      <cdr:y>0.49053</cdr:y>
    </cdr:from>
    <cdr:to>
      <cdr:x>0.26853</cdr:x>
      <cdr:y>0.64908</cdr:y>
    </cdr:to>
    <cdr:sp macro="" textlink="">
      <cdr:nvSpPr>
        <cdr:cNvPr id="3" name="角丸四角形 18">
          <a:extLst xmlns:a="http://schemas.openxmlformats.org/drawingml/2006/main">
            <a:ext uri="{FF2B5EF4-FFF2-40B4-BE49-F238E27FC236}">
              <a16:creationId xmlns:a16="http://schemas.microsoft.com/office/drawing/2014/main" id="{8034EF3D-2D0F-4634-AC9E-0C28362943EE}"/>
            </a:ext>
          </a:extLst>
        </cdr:cNvPr>
        <cdr:cNvSpPr/>
      </cdr:nvSpPr>
      <cdr:spPr>
        <a:xfrm xmlns:a="http://schemas.openxmlformats.org/drawingml/2006/main">
          <a:off x="535756" y="2067654"/>
          <a:ext cx="1117788" cy="668317"/>
        </a:xfrm>
        <a:prstGeom xmlns:a="http://schemas.openxmlformats.org/drawingml/2006/main" prst="roundRect">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cdr:x>
      <cdr:y>0.29954</cdr:y>
    </cdr:from>
    <cdr:to>
      <cdr:x>0.08993</cdr:x>
      <cdr:y>0.34568</cdr:y>
    </cdr:to>
    <cdr:sp macro="" textlink="">
      <cdr:nvSpPr>
        <cdr:cNvPr id="4" name="テキスト ボックス 1">
          <a:extLst xmlns:a="http://schemas.openxmlformats.org/drawingml/2006/main">
            <a:ext uri="{FF2B5EF4-FFF2-40B4-BE49-F238E27FC236}">
              <a16:creationId xmlns:a16="http://schemas.microsoft.com/office/drawing/2014/main" id="{FD8EB6F0-C549-4888-9107-BB40F3D75E32}"/>
            </a:ext>
          </a:extLst>
        </cdr:cNvPr>
        <cdr:cNvSpPr txBox="1"/>
      </cdr:nvSpPr>
      <cdr:spPr>
        <a:xfrm xmlns:a="http://schemas.openxmlformats.org/drawingml/2006/main">
          <a:off x="-171030" y="1262606"/>
          <a:ext cx="553796" cy="194496"/>
        </a:xfrm>
        <a:prstGeom xmlns:a="http://schemas.openxmlformats.org/drawingml/2006/main" prst="rect">
          <a:avLst/>
        </a:prstGeom>
      </cdr:spPr>
      <cdr:txBody>
        <a:bodyPr xmlns:a="http://schemas.openxmlformats.org/drawingml/2006/main" wrap="none" rtlCol="0"/>
        <a:lstStyle xmlns:a="http://schemas.openxmlformats.org/drawingml/2006/main">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9054</a:t>
          </a:r>
          <a:r>
            <a:rPr lang="ja-JP" altLang="en-US" sz="700" dirty="0"/>
            <a:t>）</a:t>
          </a:r>
        </a:p>
      </cdr:txBody>
    </cdr:sp>
  </cdr:relSizeAnchor>
  <cdr:relSizeAnchor xmlns:cdr="http://schemas.openxmlformats.org/drawingml/2006/chartDrawing">
    <cdr:from>
      <cdr:x>0</cdr:x>
      <cdr:y>0.56842</cdr:y>
    </cdr:from>
    <cdr:to>
      <cdr:x>0.08034</cdr:x>
      <cdr:y>0.61491</cdr:y>
    </cdr:to>
    <cdr:sp macro="" textlink="">
      <cdr:nvSpPr>
        <cdr:cNvPr id="5" name="テキスト ボックス 1">
          <a:extLst xmlns:a="http://schemas.openxmlformats.org/drawingml/2006/main">
            <a:ext uri="{FF2B5EF4-FFF2-40B4-BE49-F238E27FC236}">
              <a16:creationId xmlns:a16="http://schemas.microsoft.com/office/drawing/2014/main" id="{FD8EB6F0-C549-4888-9107-BB40F3D75E32}"/>
            </a:ext>
          </a:extLst>
        </cdr:cNvPr>
        <cdr:cNvSpPr txBox="1"/>
      </cdr:nvSpPr>
      <cdr:spPr>
        <a:xfrm xmlns:a="http://schemas.openxmlformats.org/drawingml/2006/main">
          <a:off x="0" y="2395991"/>
          <a:ext cx="494705" cy="195963"/>
        </a:xfrm>
        <a:prstGeom xmlns:a="http://schemas.openxmlformats.org/drawingml/2006/main" prst="rect">
          <a:avLst/>
        </a:prstGeom>
      </cdr:spPr>
      <cdr:txBody>
        <a:bodyPr xmlns:a="http://schemas.openxmlformats.org/drawingml/2006/main" wrap="none" rtlCol="0"/>
        <a:lstStyle xmlns:a="http://schemas.openxmlformats.org/drawingml/2006/main">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33476</a:t>
          </a:r>
          <a:r>
            <a:rPr lang="ja-JP" altLang="en-US" sz="700" dirty="0"/>
            <a:t>）</a:t>
          </a:r>
        </a:p>
      </cdr:txBody>
    </cdr:sp>
  </cdr:relSizeAnchor>
  <cdr:relSizeAnchor xmlns:cdr="http://schemas.openxmlformats.org/drawingml/2006/chartDrawing">
    <cdr:from>
      <cdr:x>0.00981</cdr:x>
      <cdr:y>0.00985</cdr:y>
    </cdr:from>
    <cdr:to>
      <cdr:x>0.07676</cdr:x>
      <cdr:y>0.07556</cdr:y>
    </cdr:to>
    <cdr:sp macro="" textlink="">
      <cdr:nvSpPr>
        <cdr:cNvPr id="6" name="テキスト ボックス 1">
          <a:extLst xmlns:a="http://schemas.openxmlformats.org/drawingml/2006/main">
            <a:ext uri="{FF2B5EF4-FFF2-40B4-BE49-F238E27FC236}">
              <a16:creationId xmlns:a16="http://schemas.microsoft.com/office/drawing/2014/main" id="{F72DB26E-875F-BCCC-68F5-13A131217DF1}"/>
            </a:ext>
          </a:extLst>
        </cdr:cNvPr>
        <cdr:cNvSpPr txBox="1"/>
      </cdr:nvSpPr>
      <cdr:spPr>
        <a:xfrm xmlns:a="http://schemas.openxmlformats.org/drawingml/2006/main">
          <a:off x="60397" y="41513"/>
          <a:ext cx="412292" cy="276999"/>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none" rtlCol="0">
          <a:spAutoFit/>
        </a:bodyPr>
        <a:lstStyle xmlns:a="http://schemas.openxmlformats.org/drawingml/2006/main">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xmlns:a="http://schemas.openxmlformats.org/drawingml/2006/main">
          <a:r>
            <a:rPr kumimoji="1" lang="en-US" altLang="ja-JP" sz="1200" dirty="0">
              <a:latin typeface="HG丸ｺﾞｼｯｸM-PRO" panose="020F0600000000000000" pitchFamily="50" charset="-128"/>
              <a:ea typeface="HG丸ｺﾞｼｯｸM-PRO" panose="020F0600000000000000" pitchFamily="50" charset="-128"/>
            </a:rPr>
            <a:t>R5</a:t>
          </a:r>
          <a:endParaRPr kumimoji="1" lang="ja-JP" altLang="en-US" sz="1200" dirty="0">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0.25251</cdr:x>
      <cdr:y>0.73306</cdr:y>
    </cdr:from>
    <cdr:to>
      <cdr:x>0.66088</cdr:x>
      <cdr:y>0.82852</cdr:y>
    </cdr:to>
    <cdr:sp macro="" textlink="">
      <cdr:nvSpPr>
        <cdr:cNvPr id="7" name="角丸四角形 18">
          <a:extLst xmlns:a="http://schemas.openxmlformats.org/drawingml/2006/main">
            <a:ext uri="{FF2B5EF4-FFF2-40B4-BE49-F238E27FC236}">
              <a16:creationId xmlns:a16="http://schemas.microsoft.com/office/drawing/2014/main" id="{FEC672C1-4D5C-42BA-ACBD-E962CE931DA2}"/>
            </a:ext>
          </a:extLst>
        </cdr:cNvPr>
        <cdr:cNvSpPr/>
      </cdr:nvSpPr>
      <cdr:spPr>
        <a:xfrm xmlns:a="http://schemas.openxmlformats.org/drawingml/2006/main">
          <a:off x="1554888" y="3089949"/>
          <a:ext cx="2514642" cy="402369"/>
        </a:xfrm>
        <a:prstGeom xmlns:a="http://schemas.openxmlformats.org/drawingml/2006/main" prst="roundRect">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dirty="0"/>
        </a:p>
      </cdr:txBody>
    </cdr:sp>
  </cdr:relSizeAnchor>
</c:userShapes>
</file>

<file path=ppt/drawings/drawing81.xml><?xml version="1.0" encoding="utf-8"?>
<c:userShapes xmlns:c="http://schemas.openxmlformats.org/drawingml/2006/chart">
  <cdr:relSizeAnchor xmlns:cdr="http://schemas.openxmlformats.org/drawingml/2006/chartDrawing">
    <cdr:from>
      <cdr:x>0.09694</cdr:x>
      <cdr:y>0.21798</cdr:y>
    </cdr:from>
    <cdr:to>
      <cdr:x>0.28659</cdr:x>
      <cdr:y>0.35628</cdr:y>
    </cdr:to>
    <cdr:sp macro="" textlink="">
      <cdr:nvSpPr>
        <cdr:cNvPr id="2" name="角丸四角形 18">
          <a:extLst xmlns:a="http://schemas.openxmlformats.org/drawingml/2006/main">
            <a:ext uri="{FF2B5EF4-FFF2-40B4-BE49-F238E27FC236}">
              <a16:creationId xmlns:a16="http://schemas.microsoft.com/office/drawing/2014/main" id="{8034EF3D-2D0F-4634-AC9E-0C28362943EE}"/>
            </a:ext>
          </a:extLst>
        </cdr:cNvPr>
        <cdr:cNvSpPr/>
      </cdr:nvSpPr>
      <cdr:spPr>
        <a:xfrm xmlns:a="http://schemas.openxmlformats.org/drawingml/2006/main">
          <a:off x="603917" y="912821"/>
          <a:ext cx="1181488" cy="579131"/>
        </a:xfrm>
        <a:prstGeom xmlns:a="http://schemas.openxmlformats.org/drawingml/2006/main" prst="roundRect">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0.09322</cdr:x>
      <cdr:y>0.48376</cdr:y>
    </cdr:from>
    <cdr:to>
      <cdr:x>0.23629</cdr:x>
      <cdr:y>0.63578</cdr:y>
    </cdr:to>
    <cdr:sp macro="" textlink="">
      <cdr:nvSpPr>
        <cdr:cNvPr id="3" name="角丸四角形 18">
          <a:extLst xmlns:a="http://schemas.openxmlformats.org/drawingml/2006/main">
            <a:ext uri="{FF2B5EF4-FFF2-40B4-BE49-F238E27FC236}">
              <a16:creationId xmlns:a16="http://schemas.microsoft.com/office/drawing/2014/main" id="{8034EF3D-2D0F-4634-AC9E-0C28362943EE}"/>
            </a:ext>
          </a:extLst>
        </cdr:cNvPr>
        <cdr:cNvSpPr/>
      </cdr:nvSpPr>
      <cdr:spPr>
        <a:xfrm xmlns:a="http://schemas.openxmlformats.org/drawingml/2006/main">
          <a:off x="580746" y="2025786"/>
          <a:ext cx="891287" cy="636596"/>
        </a:xfrm>
        <a:prstGeom xmlns:a="http://schemas.openxmlformats.org/drawingml/2006/main" prst="roundRect">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cdr:x>
      <cdr:y>0.29637</cdr:y>
    </cdr:from>
    <cdr:to>
      <cdr:x>0.0889</cdr:x>
      <cdr:y>0.34281</cdr:y>
    </cdr:to>
    <cdr:sp macro="" textlink="">
      <cdr:nvSpPr>
        <cdr:cNvPr id="4" name="テキスト ボックス 1">
          <a:extLst xmlns:a="http://schemas.openxmlformats.org/drawingml/2006/main">
            <a:ext uri="{FF2B5EF4-FFF2-40B4-BE49-F238E27FC236}">
              <a16:creationId xmlns:a16="http://schemas.microsoft.com/office/drawing/2014/main" id="{FD8EB6F0-C549-4888-9107-BB40F3D75E32}"/>
            </a:ext>
          </a:extLst>
        </cdr:cNvPr>
        <cdr:cNvSpPr txBox="1"/>
      </cdr:nvSpPr>
      <cdr:spPr>
        <a:xfrm xmlns:a="http://schemas.openxmlformats.org/drawingml/2006/main">
          <a:off x="-6372947" y="1241066"/>
          <a:ext cx="553796" cy="194496"/>
        </a:xfrm>
        <a:prstGeom xmlns:a="http://schemas.openxmlformats.org/drawingml/2006/main" prst="rect">
          <a:avLst/>
        </a:prstGeom>
      </cdr:spPr>
      <cdr:txBody>
        <a:bodyPr xmlns:a="http://schemas.openxmlformats.org/drawingml/2006/main" wrap="none" rtlCol="0"/>
        <a:lstStyle xmlns:a="http://schemas.openxmlformats.org/drawingml/2006/main">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9054</a:t>
          </a:r>
          <a:r>
            <a:rPr lang="ja-JP" altLang="en-US" sz="700" dirty="0"/>
            <a:t>）</a:t>
          </a:r>
        </a:p>
      </cdr:txBody>
    </cdr:sp>
  </cdr:relSizeAnchor>
  <cdr:relSizeAnchor xmlns:cdr="http://schemas.openxmlformats.org/drawingml/2006/chartDrawing">
    <cdr:from>
      <cdr:x>0</cdr:x>
      <cdr:y>0.56908</cdr:y>
    </cdr:from>
    <cdr:to>
      <cdr:x>0.0889</cdr:x>
      <cdr:y>0.61553</cdr:y>
    </cdr:to>
    <cdr:sp macro="" textlink="">
      <cdr:nvSpPr>
        <cdr:cNvPr id="5" name="テキスト ボックス 1">
          <a:extLst xmlns:a="http://schemas.openxmlformats.org/drawingml/2006/main">
            <a:ext uri="{FF2B5EF4-FFF2-40B4-BE49-F238E27FC236}">
              <a16:creationId xmlns:a16="http://schemas.microsoft.com/office/drawing/2014/main" id="{FD8EB6F0-C549-4888-9107-BB40F3D75E32}"/>
            </a:ext>
          </a:extLst>
        </cdr:cNvPr>
        <cdr:cNvSpPr txBox="1"/>
      </cdr:nvSpPr>
      <cdr:spPr>
        <a:xfrm xmlns:a="http://schemas.openxmlformats.org/drawingml/2006/main">
          <a:off x="-6372947" y="2383082"/>
          <a:ext cx="553796" cy="194496"/>
        </a:xfrm>
        <a:prstGeom xmlns:a="http://schemas.openxmlformats.org/drawingml/2006/main" prst="rect">
          <a:avLst/>
        </a:prstGeom>
      </cdr:spPr>
      <cdr:txBody>
        <a:bodyPr xmlns:a="http://schemas.openxmlformats.org/drawingml/2006/main" wrap="none" rtlCol="0"/>
        <a:lstStyle xmlns:a="http://schemas.openxmlformats.org/drawingml/2006/main">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xmlns:a="http://schemas.openxmlformats.org/drawingml/2006/main">
          <a:r>
            <a:rPr lang="ja-JP" altLang="en-US" sz="700" dirty="0"/>
            <a:t>（</a:t>
          </a:r>
          <a:r>
            <a:rPr lang="en-US" altLang="ja-JP" sz="700" dirty="0"/>
            <a:t>N</a:t>
          </a:r>
          <a:r>
            <a:rPr lang="ja-JP" altLang="en-US" sz="700" dirty="0"/>
            <a:t>＝</a:t>
          </a:r>
          <a:r>
            <a:rPr lang="en-US" altLang="ja-JP" sz="700" dirty="0"/>
            <a:t>33476</a:t>
          </a:r>
          <a:r>
            <a:rPr lang="ja-JP" altLang="en-US" sz="700" dirty="0"/>
            <a:t>）</a:t>
          </a:r>
        </a:p>
      </cdr:txBody>
    </cdr:sp>
  </cdr:relSizeAnchor>
  <cdr:relSizeAnchor xmlns:cdr="http://schemas.openxmlformats.org/drawingml/2006/chartDrawing">
    <cdr:from>
      <cdr:x>0.00989</cdr:x>
      <cdr:y>0.00333</cdr:y>
    </cdr:from>
    <cdr:to>
      <cdr:x>0.07607</cdr:x>
      <cdr:y>0.06948</cdr:y>
    </cdr:to>
    <cdr:sp macro="" textlink="">
      <cdr:nvSpPr>
        <cdr:cNvPr id="6" name="テキスト ボックス 1">
          <a:extLst xmlns:a="http://schemas.openxmlformats.org/drawingml/2006/main">
            <a:ext uri="{FF2B5EF4-FFF2-40B4-BE49-F238E27FC236}">
              <a16:creationId xmlns:a16="http://schemas.microsoft.com/office/drawing/2014/main" id="{F72DB26E-875F-BCCC-68F5-13A131217DF1}"/>
            </a:ext>
          </a:extLst>
        </cdr:cNvPr>
        <cdr:cNvSpPr txBox="1"/>
      </cdr:nvSpPr>
      <cdr:spPr>
        <a:xfrm xmlns:a="http://schemas.openxmlformats.org/drawingml/2006/main">
          <a:off x="61602" y="13955"/>
          <a:ext cx="412292" cy="276999"/>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none" rtlCol="0">
          <a:spAutoFit/>
        </a:bodyPr>
        <a:lstStyle xmlns:a="http://schemas.openxmlformats.org/drawingml/2006/main">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xmlns:a="http://schemas.openxmlformats.org/drawingml/2006/main">
          <a:r>
            <a:rPr kumimoji="1" lang="en-US" altLang="ja-JP" sz="1200" dirty="0">
              <a:latin typeface="HG丸ｺﾞｼｯｸM-PRO" panose="020F0600000000000000" pitchFamily="50" charset="-128"/>
              <a:ea typeface="HG丸ｺﾞｼｯｸM-PRO" panose="020F0600000000000000" pitchFamily="50" charset="-128"/>
            </a:rPr>
            <a:t>R5</a:t>
          </a:r>
          <a:endParaRPr kumimoji="1" lang="ja-JP" altLang="en-US" sz="1200" dirty="0">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0.25019</cdr:x>
      <cdr:y>0.73275</cdr:y>
    </cdr:from>
    <cdr:to>
      <cdr:x>0.65384</cdr:x>
      <cdr:y>0.82884</cdr:y>
    </cdr:to>
    <cdr:sp macro="" textlink="">
      <cdr:nvSpPr>
        <cdr:cNvPr id="7" name="角丸四角形 18">
          <a:extLst xmlns:a="http://schemas.openxmlformats.org/drawingml/2006/main">
            <a:ext uri="{FF2B5EF4-FFF2-40B4-BE49-F238E27FC236}">
              <a16:creationId xmlns:a16="http://schemas.microsoft.com/office/drawing/2014/main" id="{FEC672C1-4D5C-42BA-ACBD-E962CE931DA2}"/>
            </a:ext>
          </a:extLst>
        </cdr:cNvPr>
        <cdr:cNvSpPr/>
      </cdr:nvSpPr>
      <cdr:spPr>
        <a:xfrm xmlns:a="http://schemas.openxmlformats.org/drawingml/2006/main">
          <a:off x="1558654" y="3068453"/>
          <a:ext cx="2514642" cy="402369"/>
        </a:xfrm>
        <a:prstGeom xmlns:a="http://schemas.openxmlformats.org/drawingml/2006/main" prst="roundRect">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dirty="0"/>
        </a:p>
      </cdr:txBody>
    </cdr:sp>
  </cdr:relSizeAnchor>
</c:userShapes>
</file>

<file path=ppt/drawings/drawing82.xml><?xml version="1.0" encoding="utf-8"?>
<c:userShapes xmlns:c="http://schemas.openxmlformats.org/drawingml/2006/chart">
  <cdr:relSizeAnchor xmlns:cdr="http://schemas.openxmlformats.org/drawingml/2006/chartDrawing">
    <cdr:from>
      <cdr:x>0.61345</cdr:x>
      <cdr:y>0.03366</cdr:y>
    </cdr:from>
    <cdr:to>
      <cdr:x>0.71429</cdr:x>
      <cdr:y>0.08568</cdr:y>
    </cdr:to>
    <cdr:sp macro="" textlink="">
      <cdr:nvSpPr>
        <cdr:cNvPr id="2" name="テキスト ボックス 1">
          <a:extLst xmlns:a="http://schemas.openxmlformats.org/drawingml/2006/main">
            <a:ext uri="{FF2B5EF4-FFF2-40B4-BE49-F238E27FC236}">
              <a16:creationId xmlns:a16="http://schemas.microsoft.com/office/drawing/2014/main" id="{7678A7B0-BBFA-4C45-876E-AC1FB5D050F5}"/>
            </a:ext>
          </a:extLst>
        </cdr:cNvPr>
        <cdr:cNvSpPr txBox="1"/>
      </cdr:nvSpPr>
      <cdr:spPr>
        <a:xfrm xmlns:a="http://schemas.openxmlformats.org/drawingml/2006/main">
          <a:off x="5256584" y="131890"/>
          <a:ext cx="864096" cy="20385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dirty="0"/>
            <a:t>（</a:t>
          </a:r>
          <a:r>
            <a:rPr lang="en-US" altLang="ja-JP" dirty="0"/>
            <a:t>N</a:t>
          </a:r>
          <a:r>
            <a:rPr lang="ja-JP" altLang="en-US" dirty="0"/>
            <a:t>＝</a:t>
          </a:r>
          <a:r>
            <a:rPr lang="en-US" altLang="ja-JP" dirty="0"/>
            <a:t>9054</a:t>
          </a:r>
          <a:r>
            <a:rPr lang="ja-JP" altLang="en-US" sz="700" dirty="0"/>
            <a:t>）</a:t>
          </a:r>
        </a:p>
      </cdr:txBody>
    </cdr:sp>
  </cdr:relSizeAnchor>
</c:userShapes>
</file>

<file path=ppt/drawings/drawing83.xml><?xml version="1.0" encoding="utf-8"?>
<c:userShapes xmlns:c="http://schemas.openxmlformats.org/drawingml/2006/chart">
  <cdr:relSizeAnchor xmlns:cdr="http://schemas.openxmlformats.org/drawingml/2006/chartDrawing">
    <cdr:from>
      <cdr:x>0.54778</cdr:x>
      <cdr:y>0.02665</cdr:y>
    </cdr:from>
    <cdr:to>
      <cdr:x>0.63127</cdr:x>
      <cdr:y>0.08568</cdr:y>
    </cdr:to>
    <cdr:sp macro="" textlink="">
      <cdr:nvSpPr>
        <cdr:cNvPr id="4" name="テキスト ボックス 1">
          <a:extLst xmlns:a="http://schemas.openxmlformats.org/drawingml/2006/main">
            <a:ext uri="{FF2B5EF4-FFF2-40B4-BE49-F238E27FC236}">
              <a16:creationId xmlns:a16="http://schemas.microsoft.com/office/drawing/2014/main" id="{7678A7B0-BBFA-4C45-876E-AC1FB5D050F5}"/>
            </a:ext>
          </a:extLst>
        </cdr:cNvPr>
        <cdr:cNvSpPr txBox="1"/>
      </cdr:nvSpPr>
      <cdr:spPr>
        <a:xfrm xmlns:a="http://schemas.openxmlformats.org/drawingml/2006/main">
          <a:off x="5956140" y="111485"/>
          <a:ext cx="907836" cy="2469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dirty="0"/>
            <a:t>（</a:t>
          </a:r>
          <a:r>
            <a:rPr lang="en-US" altLang="ja-JP" dirty="0"/>
            <a:t>N</a:t>
          </a:r>
          <a:r>
            <a:rPr lang="ja-JP" altLang="en-US" dirty="0"/>
            <a:t>＝</a:t>
          </a:r>
          <a:r>
            <a:rPr lang="en-US" altLang="ja-JP" dirty="0"/>
            <a:t>9054</a:t>
          </a:r>
          <a:r>
            <a:rPr lang="ja-JP" altLang="en-US" dirty="0"/>
            <a:t>）</a:t>
          </a:r>
        </a:p>
      </cdr:txBody>
    </cdr:sp>
  </cdr:relSizeAnchor>
  <cdr:relSizeAnchor xmlns:cdr="http://schemas.openxmlformats.org/drawingml/2006/chartDrawing">
    <cdr:from>
      <cdr:x>0</cdr:x>
      <cdr:y>0.0379</cdr:y>
    </cdr:from>
    <cdr:to>
      <cdr:x>0.03792</cdr:x>
      <cdr:y>0.10413</cdr:y>
    </cdr:to>
    <cdr:sp macro="" textlink="">
      <cdr:nvSpPr>
        <cdr:cNvPr id="5" name="テキスト ボックス 1">
          <a:extLst xmlns:a="http://schemas.openxmlformats.org/drawingml/2006/main">
            <a:ext uri="{FF2B5EF4-FFF2-40B4-BE49-F238E27FC236}">
              <a16:creationId xmlns:a16="http://schemas.microsoft.com/office/drawing/2014/main" id="{8A0FA938-E468-4200-BB75-D2555D7F5720}"/>
            </a:ext>
          </a:extLst>
        </cdr:cNvPr>
        <cdr:cNvSpPr txBox="1"/>
      </cdr:nvSpPr>
      <cdr:spPr>
        <a:xfrm xmlns:a="http://schemas.openxmlformats.org/drawingml/2006/main">
          <a:off x="-424136" y="158551"/>
          <a:ext cx="412287" cy="277008"/>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none" rtlCol="0">
          <a:spAutoFit/>
        </a:bodyPr>
        <a:lstStyle xmlns:a="http://schemas.openxmlformats.org/drawingml/2006/main">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xmlns:a="http://schemas.openxmlformats.org/drawingml/2006/main">
          <a:r>
            <a:rPr kumimoji="1" lang="en-US" altLang="ja-JP" sz="1200" dirty="0">
              <a:latin typeface="HG丸ｺﾞｼｯｸM-PRO" panose="020F0600000000000000" pitchFamily="50" charset="-128"/>
              <a:ea typeface="HG丸ｺﾞｼｯｸM-PRO" panose="020F0600000000000000" pitchFamily="50" charset="-128"/>
            </a:rPr>
            <a:t>R5</a:t>
          </a:r>
          <a:endParaRPr kumimoji="1" lang="ja-JP" altLang="en-US" sz="1200" dirty="0">
            <a:latin typeface="HG丸ｺﾞｼｯｸM-PRO" panose="020F0600000000000000" pitchFamily="50" charset="-128"/>
            <a:ea typeface="HG丸ｺﾞｼｯｸM-PRO" panose="020F0600000000000000" pitchFamily="50" charset="-128"/>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0.28186</cdr:x>
      <cdr:y>0.96695</cdr:y>
    </cdr:from>
    <cdr:to>
      <cdr:x>0.40923</cdr:x>
      <cdr:y>0.99077</cdr:y>
    </cdr:to>
    <cdr:sp macro="" textlink="">
      <cdr:nvSpPr>
        <cdr:cNvPr id="3" name="テキスト ボックス 1">
          <a:extLst xmlns:a="http://schemas.openxmlformats.org/drawingml/2006/main">
            <a:ext uri="{FF2B5EF4-FFF2-40B4-BE49-F238E27FC236}">
              <a16:creationId xmlns:a16="http://schemas.microsoft.com/office/drawing/2014/main" id="{76E851AB-84F1-4A15-AA22-840B832B340B}"/>
            </a:ext>
          </a:extLst>
        </cdr:cNvPr>
        <cdr:cNvSpPr txBox="1"/>
      </cdr:nvSpPr>
      <cdr:spPr>
        <a:xfrm xmlns:a="http://schemas.openxmlformats.org/drawingml/2006/main">
          <a:off x="1299296" y="6025293"/>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(N=20570)</a:t>
          </a:r>
          <a:endParaRPr lang="ja-JP" altLang="en-US" sz="700" dirty="0">
            <a:solidFill>
              <a:schemeClr val="tx1">
                <a:lumMod val="65000"/>
                <a:lumOff val="35000"/>
              </a:schemeClr>
            </a:solidFill>
          </a:endParaRPr>
        </a:p>
      </cdr:txBody>
    </cdr:sp>
  </cdr:relSizeAnchor>
  <cdr:relSizeAnchor xmlns:cdr="http://schemas.openxmlformats.org/drawingml/2006/chartDrawing">
    <cdr:from>
      <cdr:x>0.39695</cdr:x>
      <cdr:y>0.96759</cdr:y>
    </cdr:from>
    <cdr:to>
      <cdr:x>0.52432</cdr:x>
      <cdr:y>0.99141</cdr:y>
    </cdr:to>
    <cdr:sp macro="" textlink="">
      <cdr:nvSpPr>
        <cdr:cNvPr id="4" name="テキスト ボックス 1">
          <a:extLst xmlns:a="http://schemas.openxmlformats.org/drawingml/2006/main">
            <a:ext uri="{FF2B5EF4-FFF2-40B4-BE49-F238E27FC236}">
              <a16:creationId xmlns:a16="http://schemas.microsoft.com/office/drawing/2014/main" id="{8353B8B6-0796-43B4-8AB4-1D5E5454867C}"/>
            </a:ext>
          </a:extLst>
        </cdr:cNvPr>
        <cdr:cNvSpPr txBox="1"/>
      </cdr:nvSpPr>
      <cdr:spPr>
        <a:xfrm xmlns:a="http://schemas.openxmlformats.org/drawingml/2006/main">
          <a:off x="1829827" y="6029281"/>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(N=12057)</a:t>
          </a:r>
          <a:endParaRPr lang="ja-JP" altLang="en-US" sz="700" dirty="0">
            <a:solidFill>
              <a:schemeClr val="tx1">
                <a:lumMod val="65000"/>
                <a:lumOff val="35000"/>
              </a:schemeClr>
            </a:solidFill>
          </a:endParaRPr>
        </a:p>
      </cdr:txBody>
    </cdr:sp>
  </cdr:relSizeAnchor>
  <cdr:relSizeAnchor xmlns:cdr="http://schemas.openxmlformats.org/drawingml/2006/chartDrawing">
    <cdr:from>
      <cdr:x>0.51022</cdr:x>
      <cdr:y>0.96807</cdr:y>
    </cdr:from>
    <cdr:to>
      <cdr:x>0.63759</cdr:x>
      <cdr:y>0.99189</cdr:y>
    </cdr:to>
    <cdr:sp macro="" textlink="">
      <cdr:nvSpPr>
        <cdr:cNvPr id="5" name="テキスト ボックス 1">
          <a:extLst xmlns:a="http://schemas.openxmlformats.org/drawingml/2006/main">
            <a:ext uri="{FF2B5EF4-FFF2-40B4-BE49-F238E27FC236}">
              <a16:creationId xmlns:a16="http://schemas.microsoft.com/office/drawing/2014/main" id="{8353B8B6-0796-43B4-8AB4-1D5E5454867C}"/>
            </a:ext>
          </a:extLst>
        </cdr:cNvPr>
        <cdr:cNvSpPr txBox="1"/>
      </cdr:nvSpPr>
      <cdr:spPr>
        <a:xfrm xmlns:a="http://schemas.openxmlformats.org/drawingml/2006/main">
          <a:off x="2351970" y="6032292"/>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(N=2245)</a:t>
          </a:r>
          <a:endParaRPr lang="ja-JP" altLang="en-US" sz="700" dirty="0">
            <a:solidFill>
              <a:schemeClr val="tx1">
                <a:lumMod val="65000"/>
                <a:lumOff val="35000"/>
              </a:schemeClr>
            </a:solidFill>
          </a:endParaRPr>
        </a:p>
      </cdr:txBody>
    </cdr:sp>
  </cdr:relSizeAnchor>
  <cdr:relSizeAnchor xmlns:cdr="http://schemas.openxmlformats.org/drawingml/2006/chartDrawing">
    <cdr:from>
      <cdr:x>0.63126</cdr:x>
      <cdr:y>0.96868</cdr:y>
    </cdr:from>
    <cdr:to>
      <cdr:x>0.75864</cdr:x>
      <cdr:y>0.99251</cdr:y>
    </cdr:to>
    <cdr:sp macro="" textlink="">
      <cdr:nvSpPr>
        <cdr:cNvPr id="6" name="テキスト ボックス 1">
          <a:extLst xmlns:a="http://schemas.openxmlformats.org/drawingml/2006/main">
            <a:ext uri="{FF2B5EF4-FFF2-40B4-BE49-F238E27FC236}">
              <a16:creationId xmlns:a16="http://schemas.microsoft.com/office/drawing/2014/main" id="{8353B8B6-0796-43B4-8AB4-1D5E5454867C}"/>
            </a:ext>
          </a:extLst>
        </cdr:cNvPr>
        <cdr:cNvSpPr txBox="1"/>
      </cdr:nvSpPr>
      <cdr:spPr>
        <a:xfrm xmlns:a="http://schemas.openxmlformats.org/drawingml/2006/main">
          <a:off x="2909947" y="6036102"/>
          <a:ext cx="587152" cy="1484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700" dirty="0">
              <a:solidFill>
                <a:schemeClr val="tx1">
                  <a:lumMod val="65000"/>
                  <a:lumOff val="35000"/>
                </a:schemeClr>
              </a:solidFill>
            </a:rPr>
            <a:t>(N=6124)</a:t>
          </a:r>
          <a:endParaRPr lang="ja-JP" altLang="en-US" sz="700" dirty="0">
            <a:solidFill>
              <a:schemeClr val="tx1">
                <a:lumMod val="65000"/>
                <a:lumOff val="35000"/>
              </a:schemeClr>
            </a:solidFill>
          </a:endParaRPr>
        </a:p>
      </cdr:txBody>
    </cdr:sp>
  </cdr:relSizeAnchor>
  <cdr:relSizeAnchor xmlns:cdr="http://schemas.openxmlformats.org/drawingml/2006/chartDrawing">
    <cdr:from>
      <cdr:x>0.57077</cdr:x>
      <cdr:y>0.34009</cdr:y>
    </cdr:from>
    <cdr:to>
      <cdr:x>0.6026</cdr:x>
      <cdr:y>0.35165</cdr:y>
    </cdr:to>
    <cdr:cxnSp macro="">
      <cdr:nvCxnSpPr>
        <cdr:cNvPr id="7" name="直線コネクタ 6">
          <a:extLst xmlns:a="http://schemas.openxmlformats.org/drawingml/2006/main">
            <a:ext uri="{FF2B5EF4-FFF2-40B4-BE49-F238E27FC236}">
              <a16:creationId xmlns:a16="http://schemas.microsoft.com/office/drawing/2014/main" id="{4519A029-F879-43D0-BD96-EB93B65CB7EF}"/>
            </a:ext>
          </a:extLst>
        </cdr:cNvPr>
        <cdr:cNvCxnSpPr/>
      </cdr:nvCxnSpPr>
      <cdr:spPr>
        <a:xfrm xmlns:a="http://schemas.openxmlformats.org/drawingml/2006/main" flipH="1">
          <a:off x="2984897" y="2119180"/>
          <a:ext cx="166445" cy="7200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0.64391</cdr:x>
      <cdr:y>0.34009</cdr:y>
    </cdr:from>
    <cdr:to>
      <cdr:x>0.67145</cdr:x>
      <cdr:y>0.35165</cdr:y>
    </cdr:to>
    <cdr:cxnSp macro="">
      <cdr:nvCxnSpPr>
        <cdr:cNvPr id="9" name="直線コネクタ 8">
          <a:extLst xmlns:a="http://schemas.openxmlformats.org/drawingml/2006/main">
            <a:ext uri="{FF2B5EF4-FFF2-40B4-BE49-F238E27FC236}">
              <a16:creationId xmlns:a16="http://schemas.microsoft.com/office/drawing/2014/main" id="{D4FA7EF7-1CDD-40E6-96A8-07E0E16D02B3}"/>
            </a:ext>
          </a:extLst>
        </cdr:cNvPr>
        <cdr:cNvCxnSpPr/>
      </cdr:nvCxnSpPr>
      <cdr:spPr>
        <a:xfrm xmlns:a="http://schemas.openxmlformats.org/drawingml/2006/main" flipH="1">
          <a:off x="3367366" y="2119180"/>
          <a:ext cx="144016" cy="7200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0.74029</cdr:x>
      <cdr:y>0.34009</cdr:y>
    </cdr:from>
    <cdr:to>
      <cdr:x>0.75406</cdr:x>
      <cdr:y>0.3632</cdr:y>
    </cdr:to>
    <cdr:cxnSp macro="">
      <cdr:nvCxnSpPr>
        <cdr:cNvPr id="11" name="直線コネクタ 10">
          <a:extLst xmlns:a="http://schemas.openxmlformats.org/drawingml/2006/main">
            <a:ext uri="{FF2B5EF4-FFF2-40B4-BE49-F238E27FC236}">
              <a16:creationId xmlns:a16="http://schemas.microsoft.com/office/drawing/2014/main" id="{322D9439-E825-4464-9C9B-B08FC1558166}"/>
            </a:ext>
          </a:extLst>
        </cdr:cNvPr>
        <cdr:cNvCxnSpPr/>
      </cdr:nvCxnSpPr>
      <cdr:spPr>
        <a:xfrm xmlns:a="http://schemas.openxmlformats.org/drawingml/2006/main" flipH="1">
          <a:off x="3871423" y="2119180"/>
          <a:ext cx="72007" cy="14401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0.53976</cdr:x>
      <cdr:y>0.28231</cdr:y>
    </cdr:from>
    <cdr:to>
      <cdr:x>0.57077</cdr:x>
      <cdr:y>0.28231</cdr:y>
    </cdr:to>
    <cdr:cxnSp macro="">
      <cdr:nvCxnSpPr>
        <cdr:cNvPr id="13" name="直線コネクタ 12">
          <a:extLst xmlns:a="http://schemas.openxmlformats.org/drawingml/2006/main">
            <a:ext uri="{FF2B5EF4-FFF2-40B4-BE49-F238E27FC236}">
              <a16:creationId xmlns:a16="http://schemas.microsoft.com/office/drawing/2014/main" id="{E5D459F5-7CC3-490A-B7CA-B229EEF908F5}"/>
            </a:ext>
          </a:extLst>
        </cdr:cNvPr>
        <cdr:cNvCxnSpPr/>
      </cdr:nvCxnSpPr>
      <cdr:spPr>
        <a:xfrm xmlns:a="http://schemas.openxmlformats.org/drawingml/2006/main" flipH="1">
          <a:off x="2822698" y="1759140"/>
          <a:ext cx="162199"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C154F2F2-CBD7-4863-B1F9-C89E71396C5B}" type="datetimeFigureOut">
              <a:rPr kumimoji="1" lang="ja-JP" altLang="en-US" smtClean="0"/>
              <a:t>2024/9/4</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FB161180-6277-4D1A-93A4-0D0566749F88}" type="slidenum">
              <a:rPr kumimoji="1" lang="ja-JP" altLang="en-US" smtClean="0"/>
              <a:t>‹#›</a:t>
            </a:fld>
            <a:endParaRPr kumimoji="1" lang="ja-JP" altLang="en-US"/>
          </a:p>
        </p:txBody>
      </p:sp>
    </p:spTree>
    <p:extLst>
      <p:ext uri="{BB962C8B-B14F-4D97-AF65-F5344CB8AC3E}">
        <p14:creationId xmlns:p14="http://schemas.microsoft.com/office/powerpoint/2010/main" val="26693426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54ABBCE-04FE-4401-8647-0B5EB1B88835}" type="slidenum">
              <a:rPr kumimoji="1" lang="ja-JP" altLang="en-US" smtClean="0"/>
              <a:t>6</a:t>
            </a:fld>
            <a:endParaRPr kumimoji="1" lang="ja-JP" altLang="en-US"/>
          </a:p>
        </p:txBody>
      </p:sp>
    </p:spTree>
    <p:extLst>
      <p:ext uri="{BB962C8B-B14F-4D97-AF65-F5344CB8AC3E}">
        <p14:creationId xmlns:p14="http://schemas.microsoft.com/office/powerpoint/2010/main" val="3428620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54ABBCE-04FE-4401-8647-0B5EB1B88835}" type="slidenum">
              <a:rPr kumimoji="1" lang="ja-JP" altLang="en-US" smtClean="0"/>
              <a:t>7</a:t>
            </a:fld>
            <a:endParaRPr kumimoji="1" lang="ja-JP" altLang="en-US"/>
          </a:p>
        </p:txBody>
      </p:sp>
    </p:spTree>
    <p:extLst>
      <p:ext uri="{BB962C8B-B14F-4D97-AF65-F5344CB8AC3E}">
        <p14:creationId xmlns:p14="http://schemas.microsoft.com/office/powerpoint/2010/main" val="3428620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9" indent="0" algn="ctr">
              <a:buNone/>
              <a:defRPr>
                <a:solidFill>
                  <a:schemeClr val="tx1">
                    <a:tint val="75000"/>
                  </a:schemeClr>
                </a:solidFill>
              </a:defRPr>
            </a:lvl2pPr>
            <a:lvl3pPr marL="914418" indent="0" algn="ctr">
              <a:buNone/>
              <a:defRPr>
                <a:solidFill>
                  <a:schemeClr val="tx1">
                    <a:tint val="75000"/>
                  </a:schemeClr>
                </a:solidFill>
              </a:defRPr>
            </a:lvl3pPr>
            <a:lvl4pPr marL="1371627" indent="0" algn="ctr">
              <a:buNone/>
              <a:defRPr>
                <a:solidFill>
                  <a:schemeClr val="tx1">
                    <a:tint val="75000"/>
                  </a:schemeClr>
                </a:solidFill>
              </a:defRPr>
            </a:lvl4pPr>
            <a:lvl5pPr marL="1828837" indent="0" algn="ctr">
              <a:buNone/>
              <a:defRPr>
                <a:solidFill>
                  <a:schemeClr val="tx1">
                    <a:tint val="75000"/>
                  </a:schemeClr>
                </a:solidFill>
              </a:defRPr>
            </a:lvl5pPr>
            <a:lvl6pPr marL="2286046" indent="0" algn="ctr">
              <a:buNone/>
              <a:defRPr>
                <a:solidFill>
                  <a:schemeClr val="tx1">
                    <a:tint val="75000"/>
                  </a:schemeClr>
                </a:solidFill>
              </a:defRPr>
            </a:lvl6pPr>
            <a:lvl7pPr marL="2743255" indent="0" algn="ctr">
              <a:buNone/>
              <a:defRPr>
                <a:solidFill>
                  <a:schemeClr val="tx1">
                    <a:tint val="75000"/>
                  </a:schemeClr>
                </a:solidFill>
              </a:defRPr>
            </a:lvl7pPr>
            <a:lvl8pPr marL="3200464" indent="0" algn="ctr">
              <a:buNone/>
              <a:defRPr>
                <a:solidFill>
                  <a:schemeClr val="tx1">
                    <a:tint val="75000"/>
                  </a:schemeClr>
                </a:solidFill>
              </a:defRPr>
            </a:lvl8pPr>
            <a:lvl9pPr marL="3657673"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5C1EC84-DCB6-40B2-B04A-9653CFCFB6BE}" type="datetime1">
              <a:rPr kumimoji="1" lang="ja-JP" altLang="en-US" smtClean="0"/>
              <a:t>2024/9/4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636FCB4-6363-4DDE-93AB-7492CDF21436}" type="slidenum">
              <a:rPr kumimoji="1" lang="ja-JP" altLang="en-US" smtClean="0"/>
              <a:t>‹#›</a:t>
            </a:fld>
            <a:endParaRPr kumimoji="1" lang="ja-JP" altLang="en-US"/>
          </a:p>
        </p:txBody>
      </p:sp>
    </p:spTree>
    <p:extLst>
      <p:ext uri="{BB962C8B-B14F-4D97-AF65-F5344CB8AC3E}">
        <p14:creationId xmlns:p14="http://schemas.microsoft.com/office/powerpoint/2010/main" val="76039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474D41D-DB45-4C14-BEB7-632DFAB706B5}" type="datetime1">
              <a:rPr kumimoji="1" lang="ja-JP" altLang="en-US" smtClean="0"/>
              <a:t>2024/9/4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636FCB4-6363-4DDE-93AB-7492CDF21436}" type="slidenum">
              <a:rPr kumimoji="1" lang="ja-JP" altLang="en-US" smtClean="0"/>
              <a:t>‹#›</a:t>
            </a:fld>
            <a:endParaRPr kumimoji="1" lang="ja-JP" altLang="en-US"/>
          </a:p>
        </p:txBody>
      </p:sp>
    </p:spTree>
    <p:extLst>
      <p:ext uri="{BB962C8B-B14F-4D97-AF65-F5344CB8AC3E}">
        <p14:creationId xmlns:p14="http://schemas.microsoft.com/office/powerpoint/2010/main" val="794914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8BA1BEC-5945-4236-9BDA-C2FE6D4B2D3F}" type="datetime1">
              <a:rPr kumimoji="1" lang="ja-JP" altLang="en-US" smtClean="0"/>
              <a:t>2024/9/4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636FCB4-6363-4DDE-93AB-7492CDF21436}" type="slidenum">
              <a:rPr kumimoji="1" lang="ja-JP" altLang="en-US" smtClean="0"/>
              <a:t>‹#›</a:t>
            </a:fld>
            <a:endParaRPr kumimoji="1" lang="ja-JP" altLang="en-US"/>
          </a:p>
        </p:txBody>
      </p:sp>
    </p:spTree>
    <p:extLst>
      <p:ext uri="{BB962C8B-B14F-4D97-AF65-F5344CB8AC3E}">
        <p14:creationId xmlns:p14="http://schemas.microsoft.com/office/powerpoint/2010/main" val="3728727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53142EC-2C68-423F-98D8-8DD2D355040A}" type="datetime1">
              <a:rPr kumimoji="1" lang="ja-JP" altLang="en-US" smtClean="0"/>
              <a:t>2024/9/4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636FCB4-6363-4DDE-93AB-7492CDF21436}" type="slidenum">
              <a:rPr kumimoji="1" lang="ja-JP" altLang="en-US" smtClean="0"/>
              <a:t>‹#›</a:t>
            </a:fld>
            <a:endParaRPr kumimoji="1" lang="ja-JP" altLang="en-US"/>
          </a:p>
        </p:txBody>
      </p:sp>
    </p:spTree>
    <p:extLst>
      <p:ext uri="{BB962C8B-B14F-4D97-AF65-F5344CB8AC3E}">
        <p14:creationId xmlns:p14="http://schemas.microsoft.com/office/powerpoint/2010/main" val="679244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9" indent="0">
              <a:buNone/>
              <a:defRPr sz="1786">
                <a:solidFill>
                  <a:schemeClr val="tx1">
                    <a:tint val="75000"/>
                  </a:schemeClr>
                </a:solidFill>
              </a:defRPr>
            </a:lvl2pPr>
            <a:lvl3pPr marL="914418" indent="0">
              <a:buNone/>
              <a:defRPr sz="1571">
                <a:solidFill>
                  <a:schemeClr val="tx1">
                    <a:tint val="75000"/>
                  </a:schemeClr>
                </a:solidFill>
              </a:defRPr>
            </a:lvl3pPr>
            <a:lvl4pPr marL="1371627" indent="0">
              <a:buNone/>
              <a:defRPr sz="1429">
                <a:solidFill>
                  <a:schemeClr val="tx1">
                    <a:tint val="75000"/>
                  </a:schemeClr>
                </a:solidFill>
              </a:defRPr>
            </a:lvl4pPr>
            <a:lvl5pPr marL="1828837" indent="0">
              <a:buNone/>
              <a:defRPr sz="1429">
                <a:solidFill>
                  <a:schemeClr val="tx1">
                    <a:tint val="75000"/>
                  </a:schemeClr>
                </a:solidFill>
              </a:defRPr>
            </a:lvl5pPr>
            <a:lvl6pPr marL="2286046" indent="0">
              <a:buNone/>
              <a:defRPr sz="1429">
                <a:solidFill>
                  <a:schemeClr val="tx1">
                    <a:tint val="75000"/>
                  </a:schemeClr>
                </a:solidFill>
              </a:defRPr>
            </a:lvl6pPr>
            <a:lvl7pPr marL="2743255" indent="0">
              <a:buNone/>
              <a:defRPr sz="1429">
                <a:solidFill>
                  <a:schemeClr val="tx1">
                    <a:tint val="75000"/>
                  </a:schemeClr>
                </a:solidFill>
              </a:defRPr>
            </a:lvl7pPr>
            <a:lvl8pPr marL="3200464" indent="0">
              <a:buNone/>
              <a:defRPr sz="1429">
                <a:solidFill>
                  <a:schemeClr val="tx1">
                    <a:tint val="75000"/>
                  </a:schemeClr>
                </a:solidFill>
              </a:defRPr>
            </a:lvl8pPr>
            <a:lvl9pPr marL="3657673" indent="0">
              <a:buNone/>
              <a:defRPr sz="1429">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1FF4443-3472-40B0-A894-AC77A00060D0}" type="datetime1">
              <a:rPr kumimoji="1" lang="ja-JP" altLang="en-US" smtClean="0"/>
              <a:t>2024/9/4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636FCB4-6363-4DDE-93AB-7492CDF21436}" type="slidenum">
              <a:rPr kumimoji="1" lang="ja-JP" altLang="en-US" smtClean="0"/>
              <a:t>‹#›</a:t>
            </a:fld>
            <a:endParaRPr kumimoji="1" lang="ja-JP" altLang="en-US"/>
          </a:p>
        </p:txBody>
      </p:sp>
    </p:spTree>
    <p:extLst>
      <p:ext uri="{BB962C8B-B14F-4D97-AF65-F5344CB8AC3E}">
        <p14:creationId xmlns:p14="http://schemas.microsoft.com/office/powerpoint/2010/main" val="2906636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786"/>
            </a:lvl1pPr>
            <a:lvl2pPr>
              <a:defRPr sz="2429"/>
            </a:lvl2pPr>
            <a:lvl3pPr>
              <a:defRPr sz="2000"/>
            </a:lvl3pPr>
            <a:lvl4pPr>
              <a:defRPr sz="1786"/>
            </a:lvl4pPr>
            <a:lvl5pPr>
              <a:defRPr sz="1786"/>
            </a:lvl5pPr>
            <a:lvl6pPr>
              <a:defRPr sz="1786"/>
            </a:lvl6pPr>
            <a:lvl7pPr>
              <a:defRPr sz="1786"/>
            </a:lvl7pPr>
            <a:lvl8pPr>
              <a:defRPr sz="1786"/>
            </a:lvl8pPr>
            <a:lvl9pPr>
              <a:defRPr sz="178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786"/>
            </a:lvl1pPr>
            <a:lvl2pPr>
              <a:defRPr sz="2429"/>
            </a:lvl2pPr>
            <a:lvl3pPr>
              <a:defRPr sz="2000"/>
            </a:lvl3pPr>
            <a:lvl4pPr>
              <a:defRPr sz="1786"/>
            </a:lvl4pPr>
            <a:lvl5pPr>
              <a:defRPr sz="1786"/>
            </a:lvl5pPr>
            <a:lvl6pPr>
              <a:defRPr sz="1786"/>
            </a:lvl6pPr>
            <a:lvl7pPr>
              <a:defRPr sz="1786"/>
            </a:lvl7pPr>
            <a:lvl8pPr>
              <a:defRPr sz="1786"/>
            </a:lvl8pPr>
            <a:lvl9pPr>
              <a:defRPr sz="178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01D44FF-073F-4478-A05F-CFC7BA7351CC}" type="datetime1">
              <a:rPr kumimoji="1" lang="ja-JP" altLang="en-US" smtClean="0"/>
              <a:t>2024/9/4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636FCB4-6363-4DDE-93AB-7492CDF21436}" type="slidenum">
              <a:rPr kumimoji="1" lang="ja-JP" altLang="en-US" smtClean="0"/>
              <a:t>‹#›</a:t>
            </a:fld>
            <a:endParaRPr kumimoji="1" lang="ja-JP" altLang="en-US"/>
          </a:p>
        </p:txBody>
      </p:sp>
    </p:spTree>
    <p:extLst>
      <p:ext uri="{BB962C8B-B14F-4D97-AF65-F5344CB8AC3E}">
        <p14:creationId xmlns:p14="http://schemas.microsoft.com/office/powerpoint/2010/main" val="1485887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29" b="1"/>
            </a:lvl1pPr>
            <a:lvl2pPr marL="457209" indent="0">
              <a:buNone/>
              <a:defRPr sz="2000" b="1"/>
            </a:lvl2pPr>
            <a:lvl3pPr marL="914418" indent="0">
              <a:buNone/>
              <a:defRPr sz="1786" b="1"/>
            </a:lvl3pPr>
            <a:lvl4pPr marL="1371627" indent="0">
              <a:buNone/>
              <a:defRPr sz="1571" b="1"/>
            </a:lvl4pPr>
            <a:lvl5pPr marL="1828837" indent="0">
              <a:buNone/>
              <a:defRPr sz="1571" b="1"/>
            </a:lvl5pPr>
            <a:lvl6pPr marL="2286046" indent="0">
              <a:buNone/>
              <a:defRPr sz="1571" b="1"/>
            </a:lvl6pPr>
            <a:lvl7pPr marL="2743255" indent="0">
              <a:buNone/>
              <a:defRPr sz="1571" b="1"/>
            </a:lvl7pPr>
            <a:lvl8pPr marL="3200464" indent="0">
              <a:buNone/>
              <a:defRPr sz="1571" b="1"/>
            </a:lvl8pPr>
            <a:lvl9pPr marL="3657673" indent="0">
              <a:buNone/>
              <a:defRPr sz="1571"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29"/>
            </a:lvl1pPr>
            <a:lvl2pPr>
              <a:defRPr sz="2000"/>
            </a:lvl2pPr>
            <a:lvl3pPr>
              <a:defRPr sz="1786"/>
            </a:lvl3pPr>
            <a:lvl4pPr>
              <a:defRPr sz="1571"/>
            </a:lvl4pPr>
            <a:lvl5pPr>
              <a:defRPr sz="1571"/>
            </a:lvl5pPr>
            <a:lvl6pPr>
              <a:defRPr sz="1571"/>
            </a:lvl6pPr>
            <a:lvl7pPr>
              <a:defRPr sz="1571"/>
            </a:lvl7pPr>
            <a:lvl8pPr>
              <a:defRPr sz="1571"/>
            </a:lvl8pPr>
            <a:lvl9pPr>
              <a:defRPr sz="1571"/>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29" b="1"/>
            </a:lvl1pPr>
            <a:lvl2pPr marL="457209" indent="0">
              <a:buNone/>
              <a:defRPr sz="2000" b="1"/>
            </a:lvl2pPr>
            <a:lvl3pPr marL="914418" indent="0">
              <a:buNone/>
              <a:defRPr sz="1786" b="1"/>
            </a:lvl3pPr>
            <a:lvl4pPr marL="1371627" indent="0">
              <a:buNone/>
              <a:defRPr sz="1571" b="1"/>
            </a:lvl4pPr>
            <a:lvl5pPr marL="1828837" indent="0">
              <a:buNone/>
              <a:defRPr sz="1571" b="1"/>
            </a:lvl5pPr>
            <a:lvl6pPr marL="2286046" indent="0">
              <a:buNone/>
              <a:defRPr sz="1571" b="1"/>
            </a:lvl6pPr>
            <a:lvl7pPr marL="2743255" indent="0">
              <a:buNone/>
              <a:defRPr sz="1571" b="1"/>
            </a:lvl7pPr>
            <a:lvl8pPr marL="3200464" indent="0">
              <a:buNone/>
              <a:defRPr sz="1571" b="1"/>
            </a:lvl8pPr>
            <a:lvl9pPr marL="3657673" indent="0">
              <a:buNone/>
              <a:defRPr sz="1571"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29"/>
            </a:lvl1pPr>
            <a:lvl2pPr>
              <a:defRPr sz="2000"/>
            </a:lvl2pPr>
            <a:lvl3pPr>
              <a:defRPr sz="1786"/>
            </a:lvl3pPr>
            <a:lvl4pPr>
              <a:defRPr sz="1571"/>
            </a:lvl4pPr>
            <a:lvl5pPr>
              <a:defRPr sz="1571"/>
            </a:lvl5pPr>
            <a:lvl6pPr>
              <a:defRPr sz="1571"/>
            </a:lvl6pPr>
            <a:lvl7pPr>
              <a:defRPr sz="1571"/>
            </a:lvl7pPr>
            <a:lvl8pPr>
              <a:defRPr sz="1571"/>
            </a:lvl8pPr>
            <a:lvl9pPr>
              <a:defRPr sz="1571"/>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313FF0D-F4EA-4448-A475-4FA8E90BD53C}" type="datetime1">
              <a:rPr kumimoji="1" lang="ja-JP" altLang="en-US" smtClean="0"/>
              <a:t>2024/9/4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636FCB4-6363-4DDE-93AB-7492CDF21436}" type="slidenum">
              <a:rPr kumimoji="1" lang="ja-JP" altLang="en-US" smtClean="0"/>
              <a:t>‹#›</a:t>
            </a:fld>
            <a:endParaRPr kumimoji="1" lang="ja-JP" altLang="en-US"/>
          </a:p>
        </p:txBody>
      </p:sp>
    </p:spTree>
    <p:extLst>
      <p:ext uri="{BB962C8B-B14F-4D97-AF65-F5344CB8AC3E}">
        <p14:creationId xmlns:p14="http://schemas.microsoft.com/office/powerpoint/2010/main" val="125332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720005D-EF26-4DC7-9072-765931B33417}" type="datetime1">
              <a:rPr kumimoji="1" lang="ja-JP" altLang="en-US" smtClean="0"/>
              <a:t>2024/9/4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636FCB4-6363-4DDE-93AB-7492CDF21436}" type="slidenum">
              <a:rPr kumimoji="1" lang="ja-JP" altLang="en-US" smtClean="0"/>
              <a:t>‹#›</a:t>
            </a:fld>
            <a:endParaRPr kumimoji="1" lang="ja-JP" altLang="en-US"/>
          </a:p>
        </p:txBody>
      </p:sp>
    </p:spTree>
    <p:extLst>
      <p:ext uri="{BB962C8B-B14F-4D97-AF65-F5344CB8AC3E}">
        <p14:creationId xmlns:p14="http://schemas.microsoft.com/office/powerpoint/2010/main" val="586527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58C6E68-54AE-418B-A210-221D46BA53A1}" type="datetime1">
              <a:rPr kumimoji="1" lang="ja-JP" altLang="en-US" smtClean="0"/>
              <a:t>2024/9/4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636FCB4-6363-4DDE-93AB-7492CDF21436}" type="slidenum">
              <a:rPr kumimoji="1" lang="ja-JP" altLang="en-US" smtClean="0"/>
              <a:t>‹#›</a:t>
            </a:fld>
            <a:endParaRPr kumimoji="1" lang="ja-JP" altLang="en-US"/>
          </a:p>
        </p:txBody>
      </p:sp>
    </p:spTree>
    <p:extLst>
      <p:ext uri="{BB962C8B-B14F-4D97-AF65-F5344CB8AC3E}">
        <p14:creationId xmlns:p14="http://schemas.microsoft.com/office/powerpoint/2010/main" val="1816567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1"/>
            <a:ext cx="5111750" cy="5853113"/>
          </a:xfrm>
        </p:spPr>
        <p:txBody>
          <a:bodyPr/>
          <a:lstStyle>
            <a:lvl1pPr>
              <a:defRPr sz="3214"/>
            </a:lvl1pPr>
            <a:lvl2pPr>
              <a:defRPr sz="2786"/>
            </a:lvl2pPr>
            <a:lvl3pPr>
              <a:defRPr sz="2429"/>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29"/>
            </a:lvl1pPr>
            <a:lvl2pPr marL="457209" indent="0">
              <a:buNone/>
              <a:defRPr sz="1214"/>
            </a:lvl2pPr>
            <a:lvl3pPr marL="914418" indent="0">
              <a:buNone/>
              <a:defRPr sz="1000"/>
            </a:lvl3pPr>
            <a:lvl4pPr marL="1371627" indent="0">
              <a:buNone/>
              <a:defRPr sz="929"/>
            </a:lvl4pPr>
            <a:lvl5pPr marL="1828837" indent="0">
              <a:buNone/>
              <a:defRPr sz="929"/>
            </a:lvl5pPr>
            <a:lvl6pPr marL="2286046" indent="0">
              <a:buNone/>
              <a:defRPr sz="929"/>
            </a:lvl6pPr>
            <a:lvl7pPr marL="2743255" indent="0">
              <a:buNone/>
              <a:defRPr sz="929"/>
            </a:lvl7pPr>
            <a:lvl8pPr marL="3200464" indent="0">
              <a:buNone/>
              <a:defRPr sz="929"/>
            </a:lvl8pPr>
            <a:lvl9pPr marL="3657673" indent="0">
              <a:buNone/>
              <a:defRPr sz="929"/>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F3E4AC4-F3A5-4482-A264-49B1CB18E8C0}" type="datetime1">
              <a:rPr kumimoji="1" lang="ja-JP" altLang="en-US" smtClean="0"/>
              <a:t>2024/9/4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636FCB4-6363-4DDE-93AB-7492CDF21436}" type="slidenum">
              <a:rPr kumimoji="1" lang="ja-JP" altLang="en-US" smtClean="0"/>
              <a:t>‹#›</a:t>
            </a:fld>
            <a:endParaRPr kumimoji="1" lang="ja-JP" altLang="en-US"/>
          </a:p>
        </p:txBody>
      </p:sp>
    </p:spTree>
    <p:extLst>
      <p:ext uri="{BB962C8B-B14F-4D97-AF65-F5344CB8AC3E}">
        <p14:creationId xmlns:p14="http://schemas.microsoft.com/office/powerpoint/2010/main" val="3361733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14"/>
            </a:lvl1pPr>
            <a:lvl2pPr marL="457209" indent="0">
              <a:buNone/>
              <a:defRPr sz="2786"/>
            </a:lvl2pPr>
            <a:lvl3pPr marL="914418" indent="0">
              <a:buNone/>
              <a:defRPr sz="2429"/>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29"/>
            </a:lvl1pPr>
            <a:lvl2pPr marL="457209" indent="0">
              <a:buNone/>
              <a:defRPr sz="1214"/>
            </a:lvl2pPr>
            <a:lvl3pPr marL="914418" indent="0">
              <a:buNone/>
              <a:defRPr sz="1000"/>
            </a:lvl3pPr>
            <a:lvl4pPr marL="1371627" indent="0">
              <a:buNone/>
              <a:defRPr sz="929"/>
            </a:lvl4pPr>
            <a:lvl5pPr marL="1828837" indent="0">
              <a:buNone/>
              <a:defRPr sz="929"/>
            </a:lvl5pPr>
            <a:lvl6pPr marL="2286046" indent="0">
              <a:buNone/>
              <a:defRPr sz="929"/>
            </a:lvl6pPr>
            <a:lvl7pPr marL="2743255" indent="0">
              <a:buNone/>
              <a:defRPr sz="929"/>
            </a:lvl7pPr>
            <a:lvl8pPr marL="3200464" indent="0">
              <a:buNone/>
              <a:defRPr sz="929"/>
            </a:lvl8pPr>
            <a:lvl9pPr marL="3657673" indent="0">
              <a:buNone/>
              <a:defRPr sz="929"/>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19464CE-E0AF-4CA6-95B3-C8BF5486848A}" type="datetime1">
              <a:rPr kumimoji="1" lang="ja-JP" altLang="en-US" smtClean="0"/>
              <a:t>2024/9/4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636FCB4-6363-4DDE-93AB-7492CDF21436}" type="slidenum">
              <a:rPr kumimoji="1" lang="ja-JP" altLang="en-US" smtClean="0"/>
              <a:t>‹#›</a:t>
            </a:fld>
            <a:endParaRPr kumimoji="1" lang="ja-JP" altLang="en-US"/>
          </a:p>
        </p:txBody>
      </p:sp>
    </p:spTree>
    <p:extLst>
      <p:ext uri="{BB962C8B-B14F-4D97-AF65-F5344CB8AC3E}">
        <p14:creationId xmlns:p14="http://schemas.microsoft.com/office/powerpoint/2010/main" val="218443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128016" tIns="64008" rIns="128016" bIns="64008"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1"/>
            <a:ext cx="8229600" cy="4525963"/>
          </a:xfrm>
          <a:prstGeom prst="rect">
            <a:avLst/>
          </a:prstGeom>
        </p:spPr>
        <p:txBody>
          <a:bodyPr vert="horz" lIns="128016" tIns="64008" rIns="128016" bIns="64008"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1"/>
            <a:ext cx="2133600" cy="365125"/>
          </a:xfrm>
          <a:prstGeom prst="rect">
            <a:avLst/>
          </a:prstGeom>
        </p:spPr>
        <p:txBody>
          <a:bodyPr vert="horz" lIns="128016" tIns="64008" rIns="128016" bIns="64008" rtlCol="0" anchor="ctr"/>
          <a:lstStyle>
            <a:lvl1pPr algn="l">
              <a:defRPr sz="1214">
                <a:solidFill>
                  <a:schemeClr val="tx1">
                    <a:tint val="75000"/>
                  </a:schemeClr>
                </a:solidFill>
              </a:defRPr>
            </a:lvl1pPr>
          </a:lstStyle>
          <a:p>
            <a:fld id="{64CAB34C-AEA8-4224-8B9A-9747B6D1C1BF}" type="datetime1">
              <a:rPr kumimoji="1" lang="ja-JP" altLang="en-US" smtClean="0"/>
              <a:t>2024/9/4</a:t>
            </a:fld>
            <a:endParaRPr kumimoji="1" lang="ja-JP" altLang="en-US"/>
          </a:p>
        </p:txBody>
      </p:sp>
      <p:sp>
        <p:nvSpPr>
          <p:cNvPr id="5" name="フッター プレースホルダー 4"/>
          <p:cNvSpPr>
            <a:spLocks noGrp="1"/>
          </p:cNvSpPr>
          <p:nvPr>
            <p:ph type="ftr" sz="quarter" idx="3"/>
          </p:nvPr>
        </p:nvSpPr>
        <p:spPr>
          <a:xfrm>
            <a:off x="3124200" y="6356351"/>
            <a:ext cx="2895600" cy="365125"/>
          </a:xfrm>
          <a:prstGeom prst="rect">
            <a:avLst/>
          </a:prstGeom>
        </p:spPr>
        <p:txBody>
          <a:bodyPr vert="horz" lIns="128016" tIns="64008" rIns="128016" bIns="64008" rtlCol="0" anchor="ctr"/>
          <a:lstStyle>
            <a:lvl1pPr algn="ctr">
              <a:defRPr sz="1214">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1"/>
            <a:ext cx="2133600" cy="365125"/>
          </a:xfrm>
          <a:prstGeom prst="rect">
            <a:avLst/>
          </a:prstGeom>
        </p:spPr>
        <p:txBody>
          <a:bodyPr vert="horz" lIns="128016" tIns="64008" rIns="128016" bIns="64008" rtlCol="0" anchor="ctr"/>
          <a:lstStyle>
            <a:lvl1pPr algn="r">
              <a:defRPr sz="1214">
                <a:solidFill>
                  <a:schemeClr val="tx1">
                    <a:tint val="75000"/>
                  </a:schemeClr>
                </a:solidFill>
              </a:defRPr>
            </a:lvl1pPr>
          </a:lstStyle>
          <a:p>
            <a:fld id="{D636FCB4-6363-4DDE-93AB-7492CDF21436}" type="slidenum">
              <a:rPr kumimoji="1" lang="ja-JP" altLang="en-US" smtClean="0"/>
              <a:t>‹#›</a:t>
            </a:fld>
            <a:endParaRPr kumimoji="1" lang="ja-JP" altLang="en-US"/>
          </a:p>
        </p:txBody>
      </p:sp>
    </p:spTree>
    <p:extLst>
      <p:ext uri="{BB962C8B-B14F-4D97-AF65-F5344CB8AC3E}">
        <p14:creationId xmlns:p14="http://schemas.microsoft.com/office/powerpoint/2010/main" val="3452714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18" rtl="0" eaLnBrk="1" latinLnBrk="0" hangingPunct="1">
        <a:spcBef>
          <a:spcPct val="0"/>
        </a:spcBef>
        <a:buNone/>
        <a:defRPr kumimoji="1" sz="4429" kern="1200">
          <a:solidFill>
            <a:schemeClr val="tx1"/>
          </a:solidFill>
          <a:latin typeface="+mj-lt"/>
          <a:ea typeface="+mj-ea"/>
          <a:cs typeface="+mj-cs"/>
        </a:defRPr>
      </a:lvl1pPr>
    </p:titleStyle>
    <p:body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18" rtl="0" eaLnBrk="1" latinLnBrk="0" hangingPunct="1">
        <a:defRPr kumimoji="1" sz="1786" kern="1200">
          <a:solidFill>
            <a:schemeClr val="tx1"/>
          </a:solidFill>
          <a:latin typeface="+mn-lt"/>
          <a:ea typeface="+mn-ea"/>
          <a:cs typeface="+mn-cs"/>
        </a:defRPr>
      </a:lvl1pPr>
      <a:lvl2pPr marL="457209" algn="l" defTabSz="914418" rtl="0" eaLnBrk="1" latinLnBrk="0" hangingPunct="1">
        <a:defRPr kumimoji="1" sz="1786" kern="1200">
          <a:solidFill>
            <a:schemeClr val="tx1"/>
          </a:solidFill>
          <a:latin typeface="+mn-lt"/>
          <a:ea typeface="+mn-ea"/>
          <a:cs typeface="+mn-cs"/>
        </a:defRPr>
      </a:lvl2pPr>
      <a:lvl3pPr marL="914418" algn="l" defTabSz="914418" rtl="0" eaLnBrk="1" latinLnBrk="0" hangingPunct="1">
        <a:defRPr kumimoji="1" sz="1786" kern="1200">
          <a:solidFill>
            <a:schemeClr val="tx1"/>
          </a:solidFill>
          <a:latin typeface="+mn-lt"/>
          <a:ea typeface="+mn-ea"/>
          <a:cs typeface="+mn-cs"/>
        </a:defRPr>
      </a:lvl3pPr>
      <a:lvl4pPr marL="1371627" algn="l" defTabSz="914418" rtl="0" eaLnBrk="1" latinLnBrk="0" hangingPunct="1">
        <a:defRPr kumimoji="1" sz="1786" kern="1200">
          <a:solidFill>
            <a:schemeClr val="tx1"/>
          </a:solidFill>
          <a:latin typeface="+mn-lt"/>
          <a:ea typeface="+mn-ea"/>
          <a:cs typeface="+mn-cs"/>
        </a:defRPr>
      </a:lvl4pPr>
      <a:lvl5pPr marL="1828837" algn="l" defTabSz="914418" rtl="0" eaLnBrk="1" latinLnBrk="0" hangingPunct="1">
        <a:defRPr kumimoji="1" sz="1786" kern="1200">
          <a:solidFill>
            <a:schemeClr val="tx1"/>
          </a:solidFill>
          <a:latin typeface="+mn-lt"/>
          <a:ea typeface="+mn-ea"/>
          <a:cs typeface="+mn-cs"/>
        </a:defRPr>
      </a:lvl5pPr>
      <a:lvl6pPr marL="2286046" algn="l" defTabSz="914418" rtl="0" eaLnBrk="1" latinLnBrk="0" hangingPunct="1">
        <a:defRPr kumimoji="1" sz="1786" kern="1200">
          <a:solidFill>
            <a:schemeClr val="tx1"/>
          </a:solidFill>
          <a:latin typeface="+mn-lt"/>
          <a:ea typeface="+mn-ea"/>
          <a:cs typeface="+mn-cs"/>
        </a:defRPr>
      </a:lvl6pPr>
      <a:lvl7pPr marL="2743255" algn="l" defTabSz="914418" rtl="0" eaLnBrk="1" latinLnBrk="0" hangingPunct="1">
        <a:defRPr kumimoji="1" sz="1786" kern="1200">
          <a:solidFill>
            <a:schemeClr val="tx1"/>
          </a:solidFill>
          <a:latin typeface="+mn-lt"/>
          <a:ea typeface="+mn-ea"/>
          <a:cs typeface="+mn-cs"/>
        </a:defRPr>
      </a:lvl7pPr>
      <a:lvl8pPr marL="3200464" algn="l" defTabSz="914418" rtl="0" eaLnBrk="1" latinLnBrk="0" hangingPunct="1">
        <a:defRPr kumimoji="1" sz="1786" kern="1200">
          <a:solidFill>
            <a:schemeClr val="tx1"/>
          </a:solidFill>
          <a:latin typeface="+mn-lt"/>
          <a:ea typeface="+mn-ea"/>
          <a:cs typeface="+mn-cs"/>
        </a:defRPr>
      </a:lvl8pPr>
      <a:lvl9pPr marL="3657673" algn="l" defTabSz="914418" rtl="0" eaLnBrk="1" latinLnBrk="0" hangingPunct="1">
        <a:defRPr kumimoji="1" sz="17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7.xml"/><Relationship Id="rId5" Type="http://schemas.openxmlformats.org/officeDocument/2006/relationships/chart" Target="../charts/chart28.xml"/><Relationship Id="rId4" Type="http://schemas.openxmlformats.org/officeDocument/2006/relationships/chart" Target="../charts/char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chart" Target="../charts/chart29.xml"/><Relationship Id="rId1" Type="http://schemas.openxmlformats.org/officeDocument/2006/relationships/slideLayout" Target="../slideLayouts/slideLayout7.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17.xml.rels><?xml version="1.0" encoding="UTF-8" standalone="yes"?>
<Relationships xmlns="http://schemas.openxmlformats.org/package/2006/relationships"><Relationship Id="rId3" Type="http://schemas.openxmlformats.org/officeDocument/2006/relationships/chart" Target="../charts/chart36.xml"/><Relationship Id="rId7" Type="http://schemas.openxmlformats.org/officeDocument/2006/relationships/chart" Target="../charts/chart40.xml"/><Relationship Id="rId2" Type="http://schemas.openxmlformats.org/officeDocument/2006/relationships/chart" Target="../charts/chart35.xml"/><Relationship Id="rId1" Type="http://schemas.openxmlformats.org/officeDocument/2006/relationships/slideLayout" Target="../slideLayouts/slideLayout7.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18.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chart" Target="../charts/chart44.xml"/><Relationship Id="rId4" Type="http://schemas.openxmlformats.org/officeDocument/2006/relationships/chart" Target="../charts/chart43.xml"/></Relationships>
</file>

<file path=ppt/slides/_rels/slide19.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30.xml.rels><?xml version="1.0" encoding="UTF-8" standalone="yes"?>
<Relationships xmlns="http://schemas.openxmlformats.org/package/2006/relationships"><Relationship Id="rId3" Type="http://schemas.openxmlformats.org/officeDocument/2006/relationships/chart" Target="../charts/chart61.xml"/><Relationship Id="rId7" Type="http://schemas.openxmlformats.org/officeDocument/2006/relationships/chart" Target="../charts/chart65.xml"/><Relationship Id="rId2" Type="http://schemas.openxmlformats.org/officeDocument/2006/relationships/chart" Target="../charts/chart60.xml"/><Relationship Id="rId1" Type="http://schemas.openxmlformats.org/officeDocument/2006/relationships/slideLayout" Target="../slideLayouts/slideLayout7.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chart" Target="../charts/chart6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2.xml"/><Relationship Id="rId5" Type="http://schemas.openxmlformats.org/officeDocument/2006/relationships/chart" Target="../charts/chart75.xml"/><Relationship Id="rId4" Type="http://schemas.openxmlformats.org/officeDocument/2006/relationships/chart" Target="../charts/chart74.xml"/></Relationships>
</file>

<file path=ppt/slides/_rels/slide37.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chart" Target="../charts/chart7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chart" Target="../charts/chart7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 Id="rId5" Type="http://schemas.openxmlformats.org/officeDocument/2006/relationships/chart" Target="../charts/chart8.xml"/><Relationship Id="rId4" Type="http://schemas.openxmlformats.org/officeDocument/2006/relationships/chart" Target="../charts/char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chart" Target="../charts/chart80.xml"/><Relationship Id="rId1" Type="http://schemas.openxmlformats.org/officeDocument/2006/relationships/slideLayout" Target="../slideLayouts/slideLayout7.xml"/><Relationship Id="rId5" Type="http://schemas.openxmlformats.org/officeDocument/2006/relationships/chart" Target="../charts/chart83.xml"/><Relationship Id="rId4" Type="http://schemas.openxmlformats.org/officeDocument/2006/relationships/chart" Target="../charts/chart82.xml"/></Relationships>
</file>

<file path=ppt/slides/_rels/slide4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chart" Target="../charts/chart8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chart" Target="../charts/chart8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chart" Target="../charts/chart8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chart" Target="../charts/chart90.xml"/><Relationship Id="rId1" Type="http://schemas.openxmlformats.org/officeDocument/2006/relationships/slideLayout" Target="../slideLayouts/slideLayout7.xml"/><Relationship Id="rId5" Type="http://schemas.openxmlformats.org/officeDocument/2006/relationships/chart" Target="../charts/chart93.xml"/><Relationship Id="rId4" Type="http://schemas.openxmlformats.org/officeDocument/2006/relationships/chart" Target="../charts/chart92.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_rels/slide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7.xml"/><Relationship Id="rId5" Type="http://schemas.openxmlformats.org/officeDocument/2006/relationships/chart" Target="../charts/chart24.xml"/><Relationship Id="rId4" Type="http://schemas.openxmlformats.org/officeDocument/2006/relationships/chart" Target="../charts/char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899592" y="1791133"/>
            <a:ext cx="7452828" cy="201622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a:t>令和５年度大阪府</a:t>
            </a:r>
            <a:endParaRPr lang="en-US" altLang="ja-JP" sz="3200" dirty="0"/>
          </a:p>
          <a:p>
            <a:r>
              <a:rPr lang="ja-JP" altLang="en-US" sz="3200" dirty="0">
                <a:solidFill>
                  <a:schemeClr val="tx1"/>
                </a:solidFill>
                <a:latin typeface="ＭＳ ゴシック" panose="020B0609070205080204" pitchFamily="49" charset="-128"/>
                <a:ea typeface="ＭＳ ゴシック" panose="020B0609070205080204" pitchFamily="49" charset="-128"/>
              </a:rPr>
              <a:t>「子どもの生活に関する実態調査」</a:t>
            </a:r>
            <a:endParaRPr lang="en-US" altLang="ja-JP" sz="3200" dirty="0">
              <a:solidFill>
                <a:schemeClr val="tx1"/>
              </a:solidFill>
              <a:latin typeface="ＭＳ ゴシック" panose="020B0609070205080204" pitchFamily="49" charset="-128"/>
              <a:ea typeface="ＭＳ ゴシック" panose="020B0609070205080204" pitchFamily="49" charset="-128"/>
            </a:endParaRPr>
          </a:p>
          <a:p>
            <a:r>
              <a:rPr lang="ja-JP" altLang="en-US" sz="3200" dirty="0">
                <a:solidFill>
                  <a:schemeClr val="tx1"/>
                </a:solidFill>
                <a:latin typeface="ＭＳ ゴシック" panose="020B0609070205080204" pitchFamily="49" charset="-128"/>
                <a:ea typeface="ＭＳ ゴシック" panose="020B0609070205080204" pitchFamily="49" charset="-128"/>
              </a:rPr>
              <a:t>を踏まえた課題と方向性</a:t>
            </a:r>
            <a:r>
              <a:rPr lang="en-US" altLang="ja-JP" sz="3200" dirty="0">
                <a:solidFill>
                  <a:schemeClr val="tx1"/>
                </a:solidFill>
                <a:latin typeface="ＭＳ ゴシック" panose="020B0609070205080204" pitchFamily="49" charset="-128"/>
                <a:ea typeface="ＭＳ ゴシック" panose="020B0609070205080204" pitchFamily="49" charset="-128"/>
              </a:rPr>
              <a:t>(</a:t>
            </a:r>
            <a:r>
              <a:rPr lang="ja-JP" altLang="en-US" sz="3200" dirty="0">
                <a:solidFill>
                  <a:schemeClr val="tx1"/>
                </a:solidFill>
                <a:latin typeface="ＭＳ ゴシック" panose="020B0609070205080204" pitchFamily="49" charset="-128"/>
                <a:ea typeface="ＭＳ ゴシック" panose="020B0609070205080204" pitchFamily="49" charset="-128"/>
              </a:rPr>
              <a:t>案</a:t>
            </a:r>
            <a:r>
              <a:rPr lang="en-US" altLang="ja-JP" sz="3200" dirty="0">
                <a:solidFill>
                  <a:schemeClr val="tx1"/>
                </a:solidFill>
                <a:latin typeface="ＭＳ ゴシック" panose="020B0609070205080204" pitchFamily="49" charset="-128"/>
                <a:ea typeface="ＭＳ ゴシック" panose="020B0609070205080204" pitchFamily="49" charset="-128"/>
              </a:rPr>
              <a:t>)</a:t>
            </a:r>
            <a:r>
              <a:rPr lang="ja-JP" altLang="en-US" sz="3200" dirty="0"/>
              <a:t>について</a:t>
            </a:r>
            <a:endParaRPr lang="en-US" altLang="ja-JP" sz="3200" dirty="0"/>
          </a:p>
        </p:txBody>
      </p:sp>
      <p:sp>
        <p:nvSpPr>
          <p:cNvPr id="6" name="サブタイトル 2">
            <a:extLst>
              <a:ext uri="{FF2B5EF4-FFF2-40B4-BE49-F238E27FC236}">
                <a16:creationId xmlns:a16="http://schemas.microsoft.com/office/drawing/2014/main" id="{06267077-9B67-4420-8093-8CB34D277B92}"/>
              </a:ext>
            </a:extLst>
          </p:cNvPr>
          <p:cNvSpPr txBox="1">
            <a:spLocks/>
          </p:cNvSpPr>
          <p:nvPr/>
        </p:nvSpPr>
        <p:spPr>
          <a:xfrm>
            <a:off x="1691680" y="3625909"/>
            <a:ext cx="5076564" cy="2808312"/>
          </a:xfrm>
          <a:prstGeom prst="rect">
            <a:avLst/>
          </a:prstGeom>
          <a:ln>
            <a:noFill/>
          </a:ln>
        </p:spPr>
        <p:txBody>
          <a:bodyPr vert="horz" lIns="128016" tIns="64008" rIns="128016" bIns="64008"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1400" dirty="0">
                <a:solidFill>
                  <a:schemeClr val="tx1"/>
                </a:solidFill>
                <a:latin typeface="ＭＳ ゴシック" panose="020B0609070205080204" pitchFamily="49" charset="-128"/>
                <a:ea typeface="ＭＳ ゴシック" panose="020B0609070205080204" pitchFamily="49" charset="-128"/>
              </a:rPr>
              <a:t>　　　</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1400" dirty="0">
                <a:solidFill>
                  <a:schemeClr val="tx1"/>
                </a:solidFill>
                <a:latin typeface="ＭＳ ゴシック" panose="020B0609070205080204" pitchFamily="49" charset="-128"/>
                <a:ea typeface="ＭＳ ゴシック" panose="020B0609070205080204" pitchFamily="49" charset="-128"/>
              </a:rPr>
              <a:t>　　　　　　　１．家計・収入・就業に関すること</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1400" dirty="0">
                <a:solidFill>
                  <a:schemeClr val="tx1"/>
                </a:solidFill>
                <a:latin typeface="ＭＳ ゴシック" panose="020B0609070205080204" pitchFamily="49" charset="-128"/>
                <a:ea typeface="ＭＳ ゴシック" panose="020B0609070205080204" pitchFamily="49" charset="-128"/>
              </a:rPr>
              <a:t>　　　　　　　２．食事に関すること　　　　</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1400" dirty="0">
                <a:solidFill>
                  <a:schemeClr val="tx1"/>
                </a:solidFill>
                <a:latin typeface="ＭＳ ゴシック" panose="020B0609070205080204" pitchFamily="49" charset="-128"/>
                <a:ea typeface="ＭＳ ゴシック" panose="020B0609070205080204" pitchFamily="49" charset="-128"/>
              </a:rPr>
              <a:t>　　　　　　　３．子どもの教育環境に関すること</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1400" dirty="0">
                <a:solidFill>
                  <a:schemeClr val="tx1"/>
                </a:solidFill>
                <a:latin typeface="ＭＳ ゴシック" panose="020B0609070205080204" pitchFamily="49" charset="-128"/>
                <a:ea typeface="ＭＳ ゴシック" panose="020B0609070205080204" pitchFamily="49" charset="-128"/>
              </a:rPr>
              <a:t>　　　　　　　４．子どものつながりに関すること　</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1400" dirty="0">
                <a:solidFill>
                  <a:schemeClr val="tx1"/>
                </a:solidFill>
                <a:latin typeface="ＭＳ ゴシック" panose="020B0609070205080204" pitchFamily="49" charset="-128"/>
                <a:ea typeface="ＭＳ ゴシック" panose="020B0609070205080204" pitchFamily="49" charset="-128"/>
              </a:rPr>
              <a:t>　　　　　　　５．親への相談支援に関すること</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1400" dirty="0">
                <a:solidFill>
                  <a:schemeClr val="tx1"/>
                </a:solidFill>
                <a:latin typeface="ＭＳ ゴシック" panose="020B0609070205080204" pitchFamily="49" charset="-128"/>
                <a:ea typeface="ＭＳ ゴシック" panose="020B0609070205080204" pitchFamily="49" charset="-128"/>
              </a:rPr>
              <a:t>　　　　　　　６．子どもの居場所に関すること</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1400" dirty="0">
                <a:solidFill>
                  <a:schemeClr val="tx1"/>
                </a:solidFill>
                <a:latin typeface="ＭＳ ゴシック" panose="020B0609070205080204" pitchFamily="49" charset="-128"/>
                <a:ea typeface="ＭＳ ゴシック" panose="020B0609070205080204" pitchFamily="49" charset="-128"/>
              </a:rPr>
              <a:t>　　　　　　　７．家族のお世話の状況に関すること</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1400" dirty="0">
                <a:solidFill>
                  <a:schemeClr val="tx1"/>
                </a:solidFill>
                <a:latin typeface="ＭＳ ゴシック" panose="020B0609070205080204" pitchFamily="49" charset="-128"/>
                <a:ea typeface="ＭＳ ゴシック" panose="020B0609070205080204" pitchFamily="49" charset="-128"/>
              </a:rPr>
              <a:t>　</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1400" dirty="0">
                <a:solidFill>
                  <a:schemeClr val="tx1"/>
                </a:solidFill>
                <a:latin typeface="ＭＳ ゴシック" panose="020B0609070205080204" pitchFamily="49" charset="-128"/>
                <a:ea typeface="ＭＳ ゴシック" panose="020B0609070205080204" pitchFamily="49" charset="-128"/>
              </a:rPr>
              <a:t>　</a:t>
            </a:r>
          </a:p>
        </p:txBody>
      </p:sp>
      <p:sp>
        <p:nvSpPr>
          <p:cNvPr id="2" name="テキスト ボックス 1">
            <a:extLst>
              <a:ext uri="{FF2B5EF4-FFF2-40B4-BE49-F238E27FC236}">
                <a16:creationId xmlns:a16="http://schemas.microsoft.com/office/drawing/2014/main" id="{6E746209-9614-4423-84DB-D065F9C4D414}"/>
              </a:ext>
            </a:extLst>
          </p:cNvPr>
          <p:cNvSpPr txBox="1"/>
          <p:nvPr/>
        </p:nvSpPr>
        <p:spPr>
          <a:xfrm>
            <a:off x="7596336" y="260648"/>
            <a:ext cx="1250464" cy="307777"/>
          </a:xfrm>
          <a:prstGeom prst="rect">
            <a:avLst/>
          </a:prstGeom>
          <a:noFill/>
          <a:ln>
            <a:solidFill>
              <a:schemeClr val="tx1"/>
            </a:solidFill>
            <a:prstDash val="solid"/>
          </a:ln>
        </p:spPr>
        <p:txBody>
          <a:bodyPr wrap="square" rtlCol="0">
            <a:spAutoFit/>
          </a:bodyPr>
          <a:lstStyle/>
          <a:p>
            <a:pPr algn="ctr"/>
            <a:r>
              <a:rPr lang="ja-JP" altLang="en-US" sz="1400" dirty="0"/>
              <a:t>資料１</a:t>
            </a:r>
            <a:endParaRPr lang="en-US" altLang="ja-JP" sz="1400" dirty="0"/>
          </a:p>
        </p:txBody>
      </p:sp>
      <p:cxnSp>
        <p:nvCxnSpPr>
          <p:cNvPr id="7" name="直線コネクタ 6">
            <a:extLst>
              <a:ext uri="{FF2B5EF4-FFF2-40B4-BE49-F238E27FC236}">
                <a16:creationId xmlns:a16="http://schemas.microsoft.com/office/drawing/2014/main" id="{5C10AE61-514B-4F56-8C19-C4846EFD4BDD}"/>
              </a:ext>
            </a:extLst>
          </p:cNvPr>
          <p:cNvCxnSpPr>
            <a:cxnSpLocks/>
          </p:cNvCxnSpPr>
          <p:nvPr/>
        </p:nvCxnSpPr>
        <p:spPr>
          <a:xfrm>
            <a:off x="899592" y="3573016"/>
            <a:ext cx="75608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スライド番号プレースホルダー 2">
            <a:extLst>
              <a:ext uri="{FF2B5EF4-FFF2-40B4-BE49-F238E27FC236}">
                <a16:creationId xmlns:a16="http://schemas.microsoft.com/office/drawing/2014/main" id="{DE063E05-B904-4705-8E5B-72D63D5ADC17}"/>
              </a:ext>
            </a:extLst>
          </p:cNvPr>
          <p:cNvSpPr txBox="1">
            <a:spLocks/>
          </p:cNvSpPr>
          <p:nvPr/>
        </p:nvSpPr>
        <p:spPr>
          <a:xfrm>
            <a:off x="673224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18"/>
            <a:r>
              <a:rPr lang="ja-JP" altLang="en-US" sz="1714" dirty="0">
                <a:solidFill>
                  <a:prstClr val="black"/>
                </a:solidFill>
                <a:latin typeface="Calibri"/>
                <a:ea typeface="ＭＳ Ｐゴシック" panose="020B0600070205080204" pitchFamily="50" charset="-128"/>
              </a:rPr>
              <a:t>１</a:t>
            </a:r>
          </a:p>
        </p:txBody>
      </p:sp>
    </p:spTree>
    <p:extLst>
      <p:ext uri="{BB962C8B-B14F-4D97-AF65-F5344CB8AC3E}">
        <p14:creationId xmlns:p14="http://schemas.microsoft.com/office/powerpoint/2010/main" val="1221241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0E39846-EB1C-476A-8A37-811915CCE64A}"/>
              </a:ext>
            </a:extLst>
          </p:cNvPr>
          <p:cNvSpPr/>
          <p:nvPr/>
        </p:nvSpPr>
        <p:spPr>
          <a:xfrm>
            <a:off x="98176" y="136524"/>
            <a:ext cx="8891473" cy="654761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dirty="0">
              <a:solidFill>
                <a:schemeClr val="tx1"/>
              </a:solidFill>
            </a:endParaRPr>
          </a:p>
        </p:txBody>
      </p:sp>
      <p:sp>
        <p:nvSpPr>
          <p:cNvPr id="5" name="テキスト ボックス 4">
            <a:extLst>
              <a:ext uri="{FF2B5EF4-FFF2-40B4-BE49-F238E27FC236}">
                <a16:creationId xmlns:a16="http://schemas.microsoft.com/office/drawing/2014/main" id="{F81DA5CF-2F46-4E9E-A22F-69D8536F1411}"/>
              </a:ext>
            </a:extLst>
          </p:cNvPr>
          <p:cNvSpPr txBox="1"/>
          <p:nvPr/>
        </p:nvSpPr>
        <p:spPr>
          <a:xfrm>
            <a:off x="98176" y="136524"/>
            <a:ext cx="8896424" cy="268215"/>
          </a:xfrm>
          <a:prstGeom prst="rect">
            <a:avLst/>
          </a:prstGeom>
          <a:solidFill>
            <a:schemeClr val="accent5">
              <a:lumMod val="40000"/>
              <a:lumOff val="60000"/>
            </a:schemeClr>
          </a:solidFill>
          <a:ln w="31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143" b="1" dirty="0">
                <a:latin typeface="HG丸ｺﾞｼｯｸM-PRO" panose="020F0600000000000000" pitchFamily="50" charset="-128"/>
                <a:ea typeface="HG丸ｺﾞｼｯｸM-PRO" panose="020F0600000000000000" pitchFamily="50" charset="-128"/>
              </a:rPr>
              <a:t>主な課題</a:t>
            </a:r>
          </a:p>
        </p:txBody>
      </p:sp>
      <p:sp>
        <p:nvSpPr>
          <p:cNvPr id="9" name="テキスト ボックス 8">
            <a:extLst>
              <a:ext uri="{FF2B5EF4-FFF2-40B4-BE49-F238E27FC236}">
                <a16:creationId xmlns:a16="http://schemas.microsoft.com/office/drawing/2014/main" id="{9E348F50-F5B0-4C8E-A071-6F7FE6890CCB}"/>
              </a:ext>
            </a:extLst>
          </p:cNvPr>
          <p:cNvSpPr txBox="1"/>
          <p:nvPr/>
        </p:nvSpPr>
        <p:spPr>
          <a:xfrm>
            <a:off x="124242" y="501631"/>
            <a:ext cx="8891473" cy="5303440"/>
          </a:xfrm>
          <a:prstGeom prst="rect">
            <a:avLst/>
          </a:prstGeom>
          <a:noFill/>
        </p:spPr>
        <p:txBody>
          <a:bodyPr wrap="square">
            <a:spAutoFit/>
          </a:bodyPr>
          <a:lstStyle/>
          <a:p>
            <a:pPr>
              <a:lnSpc>
                <a:spcPts val="1800"/>
              </a:lnSpc>
            </a:pPr>
            <a:r>
              <a:rPr lang="ja-JP" altLang="en-US" sz="1100" b="1" dirty="0">
                <a:latin typeface="+mn-ea"/>
                <a:ea typeface="+mn-ea"/>
              </a:rPr>
              <a:t>（経済状況について）</a:t>
            </a:r>
            <a:r>
              <a:rPr lang="ja-JP" altLang="en-US" sz="1100" b="0" dirty="0">
                <a:latin typeface="+mn-ea"/>
                <a:ea typeface="+mn-ea"/>
              </a:rPr>
              <a:t>　</a:t>
            </a:r>
            <a:endParaRPr lang="en-US" altLang="ja-JP" sz="1100" b="0" dirty="0">
              <a:latin typeface="+mn-ea"/>
              <a:ea typeface="+mn-ea"/>
            </a:endParaRPr>
          </a:p>
          <a:p>
            <a:pPr>
              <a:lnSpc>
                <a:spcPts val="1800"/>
              </a:lnSpc>
            </a:pPr>
            <a:r>
              <a:rPr lang="ja-JP" altLang="en-US" sz="1100" b="0" dirty="0">
                <a:latin typeface="+mn-ea"/>
                <a:ea typeface="+mn-ea"/>
              </a:rPr>
              <a:t>〇保護者に対し、直近半年間</a:t>
            </a:r>
            <a:r>
              <a:rPr lang="ja-JP" altLang="en-US" sz="1100" dirty="0">
                <a:latin typeface="+mn-ea"/>
              </a:rPr>
              <a:t>で、</a:t>
            </a:r>
            <a:r>
              <a:rPr lang="ja-JP" altLang="en-US" sz="1100" b="0" dirty="0">
                <a:latin typeface="+mn-ea"/>
                <a:ea typeface="+mn-ea"/>
              </a:rPr>
              <a:t>経済的な理由でできなかったことについてたずねたところ、困窮度</a:t>
            </a:r>
            <a:r>
              <a:rPr lang="en-US" altLang="ja-JP" sz="1100" b="0" dirty="0">
                <a:latin typeface="+mn-ea"/>
                <a:ea typeface="+mn-ea"/>
              </a:rPr>
              <a:t>Ⅰ</a:t>
            </a:r>
            <a:r>
              <a:rPr lang="ja-JP" altLang="en-US" sz="1100" b="0" dirty="0">
                <a:latin typeface="+mn-ea"/>
                <a:ea typeface="+mn-ea"/>
              </a:rPr>
              <a:t>の世帯については、「電気・ガス・水道などが止められた」</a:t>
            </a:r>
            <a:r>
              <a:rPr lang="en-US" altLang="ja-JP" sz="1100" dirty="0">
                <a:latin typeface="+mn-ea"/>
              </a:rPr>
              <a:t>4.0</a:t>
            </a:r>
            <a:r>
              <a:rPr lang="ja-JP" altLang="en-US" sz="1100" b="0" dirty="0">
                <a:latin typeface="+mn-ea"/>
                <a:ea typeface="+mn-ea"/>
              </a:rPr>
              <a:t>％　</a:t>
            </a:r>
            <a:r>
              <a:rPr lang="en-US" altLang="ja-JP" sz="1100" b="0" dirty="0">
                <a:latin typeface="+mn-ea"/>
                <a:ea typeface="+mn-ea"/>
              </a:rPr>
              <a:t>〔</a:t>
            </a:r>
            <a:r>
              <a:rPr lang="ja-JP" altLang="en-US" sz="1100" b="0" dirty="0">
                <a:latin typeface="+mn-ea"/>
                <a:ea typeface="+mn-ea"/>
              </a:rPr>
              <a:t>前回</a:t>
            </a:r>
            <a:r>
              <a:rPr lang="en-US" altLang="ja-JP" sz="1100" b="0" dirty="0">
                <a:latin typeface="+mn-ea"/>
                <a:ea typeface="+mn-ea"/>
              </a:rPr>
              <a:t>7.3</a:t>
            </a:r>
            <a:r>
              <a:rPr lang="ja-JP" altLang="en-US" sz="1100" b="0" dirty="0">
                <a:latin typeface="+mn-ea"/>
                <a:ea typeface="+mn-ea"/>
              </a:rPr>
              <a:t>％</a:t>
            </a:r>
            <a:r>
              <a:rPr lang="en-US" altLang="ja-JP" sz="1100" b="0" dirty="0">
                <a:latin typeface="+mn-ea"/>
                <a:ea typeface="+mn-ea"/>
              </a:rPr>
              <a:t>〕</a:t>
            </a:r>
            <a:r>
              <a:rPr lang="ja-JP" altLang="en-US" sz="1100" b="0" dirty="0">
                <a:latin typeface="+mn-ea"/>
                <a:ea typeface="+mn-ea"/>
              </a:rPr>
              <a:t>、「家賃や住宅ローンの支払いが滞ったことがある」</a:t>
            </a:r>
            <a:r>
              <a:rPr lang="en-US" altLang="ja-JP" sz="1100" b="0" dirty="0">
                <a:latin typeface="+mn-ea"/>
                <a:ea typeface="+mn-ea"/>
              </a:rPr>
              <a:t>8.3</a:t>
            </a:r>
            <a:r>
              <a:rPr lang="ja-JP" altLang="en-US" sz="1100" b="0" dirty="0">
                <a:latin typeface="+mn-ea"/>
                <a:ea typeface="+mn-ea"/>
              </a:rPr>
              <a:t>％</a:t>
            </a:r>
            <a:r>
              <a:rPr lang="en-US" altLang="ja-JP" sz="1100" b="0" dirty="0">
                <a:latin typeface="+mn-ea"/>
                <a:ea typeface="+mn-ea"/>
              </a:rPr>
              <a:t>〔</a:t>
            </a:r>
            <a:r>
              <a:rPr lang="ja-JP" altLang="en-US" sz="1100" b="0" dirty="0">
                <a:latin typeface="+mn-ea"/>
                <a:ea typeface="+mn-ea"/>
              </a:rPr>
              <a:t>前回</a:t>
            </a:r>
            <a:r>
              <a:rPr lang="en-US" altLang="ja-JP" sz="1100" b="0" dirty="0">
                <a:latin typeface="+mn-ea"/>
                <a:ea typeface="+mn-ea"/>
              </a:rPr>
              <a:t>11.7</a:t>
            </a:r>
            <a:r>
              <a:rPr lang="ja-JP" altLang="en-US" sz="1100" b="0" dirty="0">
                <a:latin typeface="+mn-ea"/>
                <a:ea typeface="+mn-ea"/>
              </a:rPr>
              <a:t>％</a:t>
            </a:r>
            <a:r>
              <a:rPr lang="en-US" altLang="ja-JP" sz="1100" b="0" dirty="0">
                <a:latin typeface="+mn-ea"/>
                <a:ea typeface="+mn-ea"/>
              </a:rPr>
              <a:t>〕</a:t>
            </a:r>
            <a:r>
              <a:rPr lang="ja-JP" altLang="en-US" sz="1100" b="0" dirty="0">
                <a:latin typeface="+mn-ea"/>
                <a:ea typeface="+mn-ea"/>
              </a:rPr>
              <a:t>、「電話など通信料の支払いが滞ったことがある」</a:t>
            </a:r>
            <a:r>
              <a:rPr lang="en-US" altLang="ja-JP" sz="1100" b="0" dirty="0">
                <a:latin typeface="+mn-ea"/>
                <a:ea typeface="+mn-ea"/>
              </a:rPr>
              <a:t>8.4</a:t>
            </a:r>
            <a:r>
              <a:rPr lang="ja-JP" altLang="en-US" sz="1100" b="0" dirty="0">
                <a:latin typeface="+mn-ea"/>
                <a:ea typeface="+mn-ea"/>
              </a:rPr>
              <a:t>％</a:t>
            </a:r>
            <a:r>
              <a:rPr lang="en-US" altLang="ja-JP" sz="1100" b="0" dirty="0">
                <a:latin typeface="+mn-ea"/>
                <a:ea typeface="+mn-ea"/>
              </a:rPr>
              <a:t>〔</a:t>
            </a:r>
            <a:r>
              <a:rPr lang="ja-JP" altLang="en-US" sz="1100" b="0" dirty="0">
                <a:latin typeface="+mn-ea"/>
                <a:ea typeface="+mn-ea"/>
              </a:rPr>
              <a:t>前回</a:t>
            </a:r>
            <a:r>
              <a:rPr lang="en-US" altLang="ja-JP" sz="1100" b="0" dirty="0">
                <a:latin typeface="+mn-ea"/>
                <a:ea typeface="+mn-ea"/>
              </a:rPr>
              <a:t>13.1</a:t>
            </a:r>
            <a:r>
              <a:rPr lang="ja-JP" altLang="en-US" sz="1100" b="0" dirty="0">
                <a:latin typeface="+mn-ea"/>
                <a:ea typeface="+mn-ea"/>
              </a:rPr>
              <a:t>％</a:t>
            </a:r>
            <a:r>
              <a:rPr lang="en-US" altLang="ja-JP" sz="1100" b="0" dirty="0">
                <a:latin typeface="+mn-ea"/>
                <a:ea typeface="+mn-ea"/>
              </a:rPr>
              <a:t>〕</a:t>
            </a:r>
            <a:r>
              <a:rPr lang="ja-JP" altLang="en-US" sz="1100" b="0" dirty="0">
                <a:latin typeface="+mn-ea"/>
                <a:ea typeface="+mn-ea"/>
              </a:rPr>
              <a:t>といった回答の割合が中央値以上の世帯と比較して高くなっているが、前回より好転が見られる。</a:t>
            </a:r>
          </a:p>
          <a:p>
            <a:pPr>
              <a:lnSpc>
                <a:spcPts val="1800"/>
              </a:lnSpc>
            </a:pPr>
            <a:r>
              <a:rPr lang="ja-JP" altLang="en-US" sz="1100" b="0" dirty="0">
                <a:latin typeface="+mn-ea"/>
                <a:ea typeface="+mn-ea"/>
              </a:rPr>
              <a:t>〇また、直近１年間で、子どもについて経済的な理由でできなかったことについてたずねたところ、困窮度</a:t>
            </a:r>
            <a:r>
              <a:rPr lang="en-US" altLang="ja-JP" sz="1100" b="0" dirty="0">
                <a:latin typeface="+mn-ea"/>
                <a:ea typeface="+mn-ea"/>
              </a:rPr>
              <a:t>Ⅰ</a:t>
            </a:r>
            <a:r>
              <a:rPr lang="ja-JP" altLang="en-US" sz="1100" b="0" dirty="0">
                <a:latin typeface="+mn-ea"/>
                <a:ea typeface="+mn-ea"/>
              </a:rPr>
              <a:t>の世帯においては、「子どもを医療機関に受診させることができなかった」</a:t>
            </a:r>
            <a:r>
              <a:rPr lang="en-US" altLang="ja-JP" sz="1100" b="0" dirty="0">
                <a:latin typeface="+mn-ea"/>
                <a:ea typeface="+mn-ea"/>
              </a:rPr>
              <a:t>2.1</a:t>
            </a:r>
            <a:r>
              <a:rPr lang="ja-JP" altLang="en-US" sz="1100" b="0" dirty="0">
                <a:latin typeface="+mn-ea"/>
                <a:ea typeface="+mn-ea"/>
              </a:rPr>
              <a:t>％</a:t>
            </a:r>
            <a:r>
              <a:rPr lang="en-US" altLang="ja-JP" sz="1100" b="0" dirty="0">
                <a:latin typeface="+mn-ea"/>
                <a:ea typeface="+mn-ea"/>
              </a:rPr>
              <a:t>〔</a:t>
            </a:r>
            <a:r>
              <a:rPr lang="ja-JP" altLang="en-US" sz="1100" b="0" dirty="0">
                <a:latin typeface="+mn-ea"/>
                <a:ea typeface="+mn-ea"/>
              </a:rPr>
              <a:t>前回</a:t>
            </a:r>
            <a:r>
              <a:rPr lang="en-US" altLang="ja-JP" sz="1100" b="0" dirty="0">
                <a:latin typeface="+mn-ea"/>
                <a:ea typeface="+mn-ea"/>
              </a:rPr>
              <a:t>4.2</a:t>
            </a:r>
            <a:r>
              <a:rPr lang="ja-JP" altLang="en-US" sz="1100" b="0" dirty="0">
                <a:latin typeface="+mn-ea"/>
                <a:ea typeface="+mn-ea"/>
              </a:rPr>
              <a:t>％</a:t>
            </a:r>
            <a:r>
              <a:rPr lang="en-US" altLang="ja-JP" sz="1100" b="0" dirty="0">
                <a:latin typeface="+mn-ea"/>
                <a:ea typeface="+mn-ea"/>
              </a:rPr>
              <a:t>〕</a:t>
            </a:r>
            <a:r>
              <a:rPr lang="ja-JP" altLang="en-US" sz="1100" b="0" dirty="0">
                <a:latin typeface="+mn-ea"/>
                <a:ea typeface="+mn-ea"/>
              </a:rPr>
              <a:t>は半減しているが、　「子どもの進路を変更した」</a:t>
            </a:r>
            <a:r>
              <a:rPr lang="en-US" altLang="ja-JP" sz="1100" b="0" dirty="0">
                <a:latin typeface="+mn-ea"/>
                <a:ea typeface="+mn-ea"/>
              </a:rPr>
              <a:t>5.0</a:t>
            </a:r>
            <a:r>
              <a:rPr lang="ja-JP" altLang="en-US" sz="1100" b="0" dirty="0">
                <a:latin typeface="+mn-ea"/>
                <a:ea typeface="+mn-ea"/>
              </a:rPr>
              <a:t>％</a:t>
            </a:r>
            <a:r>
              <a:rPr lang="en-US" altLang="ja-JP" sz="1100" b="0" dirty="0">
                <a:latin typeface="+mn-ea"/>
                <a:ea typeface="+mn-ea"/>
              </a:rPr>
              <a:t>〔</a:t>
            </a:r>
            <a:r>
              <a:rPr lang="ja-JP" altLang="en-US" sz="1100" b="0" dirty="0">
                <a:latin typeface="+mn-ea"/>
                <a:ea typeface="+mn-ea"/>
              </a:rPr>
              <a:t>前回</a:t>
            </a:r>
            <a:r>
              <a:rPr lang="en-US" altLang="ja-JP" sz="1100" b="0" dirty="0">
                <a:latin typeface="+mn-ea"/>
                <a:ea typeface="+mn-ea"/>
              </a:rPr>
              <a:t>4.6</a:t>
            </a:r>
            <a:r>
              <a:rPr lang="ja-JP" altLang="en-US" sz="1100" b="0" dirty="0">
                <a:latin typeface="+mn-ea"/>
                <a:ea typeface="+mn-ea"/>
              </a:rPr>
              <a:t>％</a:t>
            </a:r>
            <a:r>
              <a:rPr lang="en-US" altLang="ja-JP" sz="1100" b="0" dirty="0">
                <a:latin typeface="+mn-ea"/>
                <a:ea typeface="+mn-ea"/>
              </a:rPr>
              <a:t>〕</a:t>
            </a:r>
            <a:r>
              <a:rPr lang="ja-JP" altLang="en-US" sz="1100" b="0" dirty="0">
                <a:latin typeface="+mn-ea"/>
                <a:ea typeface="+mn-ea"/>
              </a:rPr>
              <a:t>、「子どもを習い事に通わすことができなかった」</a:t>
            </a:r>
            <a:r>
              <a:rPr lang="en-US" altLang="ja-JP" sz="1100" b="0" dirty="0">
                <a:latin typeface="+mn-ea"/>
                <a:ea typeface="+mn-ea"/>
              </a:rPr>
              <a:t>25.0</a:t>
            </a:r>
            <a:r>
              <a:rPr lang="ja-JP" altLang="en-US" sz="1100" b="0" dirty="0">
                <a:latin typeface="+mn-ea"/>
                <a:ea typeface="+mn-ea"/>
              </a:rPr>
              <a:t>％</a:t>
            </a:r>
            <a:r>
              <a:rPr lang="en-US" altLang="ja-JP" sz="1100" b="0" dirty="0">
                <a:latin typeface="+mn-ea"/>
                <a:ea typeface="+mn-ea"/>
              </a:rPr>
              <a:t>〔</a:t>
            </a:r>
            <a:r>
              <a:rPr lang="ja-JP" altLang="en-US" sz="1100" b="0" dirty="0">
                <a:latin typeface="+mn-ea"/>
                <a:ea typeface="+mn-ea"/>
              </a:rPr>
              <a:t>前回</a:t>
            </a:r>
            <a:r>
              <a:rPr lang="en-US" altLang="ja-JP" sz="1100" b="0" dirty="0">
                <a:latin typeface="+mn-ea"/>
                <a:ea typeface="+mn-ea"/>
              </a:rPr>
              <a:t>28.8</a:t>
            </a:r>
            <a:r>
              <a:rPr lang="ja-JP" altLang="en-US" sz="1100" b="0" dirty="0">
                <a:latin typeface="+mn-ea"/>
                <a:ea typeface="+mn-ea"/>
              </a:rPr>
              <a:t>％</a:t>
            </a:r>
            <a:r>
              <a:rPr lang="en-US" altLang="ja-JP" sz="1100" b="0" dirty="0">
                <a:latin typeface="+mn-ea"/>
                <a:ea typeface="+mn-ea"/>
              </a:rPr>
              <a:t>〕</a:t>
            </a:r>
            <a:r>
              <a:rPr lang="ja-JP" altLang="en-US" sz="1100" b="0" dirty="0">
                <a:latin typeface="+mn-ea"/>
                <a:ea typeface="+mn-ea"/>
              </a:rPr>
              <a:t>、「子どもを学習塾に通わすことができなかった」</a:t>
            </a:r>
            <a:r>
              <a:rPr lang="en-US" altLang="ja-JP" sz="1100" b="0" dirty="0">
                <a:latin typeface="+mn-ea"/>
                <a:ea typeface="+mn-ea"/>
              </a:rPr>
              <a:t>22.7</a:t>
            </a:r>
            <a:r>
              <a:rPr lang="ja-JP" altLang="en-US" sz="1100" b="0" dirty="0">
                <a:latin typeface="+mn-ea"/>
                <a:ea typeface="+mn-ea"/>
              </a:rPr>
              <a:t>％</a:t>
            </a:r>
            <a:r>
              <a:rPr lang="en-US" altLang="ja-JP" sz="1100" b="0" dirty="0">
                <a:latin typeface="+mn-ea"/>
                <a:ea typeface="+mn-ea"/>
              </a:rPr>
              <a:t>〔</a:t>
            </a:r>
            <a:r>
              <a:rPr lang="ja-JP" altLang="en-US" sz="1100" b="0" dirty="0">
                <a:latin typeface="+mn-ea"/>
                <a:ea typeface="+mn-ea"/>
              </a:rPr>
              <a:t>前回</a:t>
            </a:r>
            <a:r>
              <a:rPr lang="en-US" altLang="ja-JP" sz="1100" b="0" dirty="0">
                <a:latin typeface="+mn-ea"/>
                <a:ea typeface="+mn-ea"/>
              </a:rPr>
              <a:t>27.0</a:t>
            </a:r>
            <a:r>
              <a:rPr lang="ja-JP" altLang="en-US" sz="1100" b="0" dirty="0">
                <a:latin typeface="+mn-ea"/>
                <a:ea typeface="+mn-ea"/>
              </a:rPr>
              <a:t>％</a:t>
            </a:r>
            <a:r>
              <a:rPr lang="en-US" altLang="ja-JP" sz="1100" b="0" dirty="0">
                <a:latin typeface="+mn-ea"/>
                <a:ea typeface="+mn-ea"/>
              </a:rPr>
              <a:t>〕</a:t>
            </a:r>
            <a:r>
              <a:rPr lang="ja-JP" altLang="en-US" sz="1100" b="0" dirty="0">
                <a:latin typeface="+mn-ea"/>
                <a:ea typeface="+mn-ea"/>
              </a:rPr>
              <a:t>といった回答の割合が中央値以上の世帯と比較して高くなっており、前回と比べ</a:t>
            </a:r>
            <a:r>
              <a:rPr lang="ja-JP" altLang="en-US" sz="1100" dirty="0">
                <a:latin typeface="+mn-ea"/>
              </a:rPr>
              <a:t>あまり</a:t>
            </a:r>
            <a:r>
              <a:rPr lang="ja-JP" altLang="en-US" sz="1100" b="0" dirty="0">
                <a:latin typeface="+mn-ea"/>
                <a:ea typeface="+mn-ea"/>
              </a:rPr>
              <a:t>変化はみられない。</a:t>
            </a:r>
            <a:endParaRPr lang="en-US" altLang="ja-JP" sz="1100" b="0" dirty="0">
              <a:latin typeface="+mn-ea"/>
              <a:ea typeface="+mn-ea"/>
            </a:endParaRPr>
          </a:p>
          <a:p>
            <a:pPr>
              <a:lnSpc>
                <a:spcPts val="1800"/>
              </a:lnSpc>
            </a:pPr>
            <a:r>
              <a:rPr lang="ja-JP" altLang="en-US" sz="1100" dirty="0">
                <a:latin typeface="+mn-ea"/>
              </a:rPr>
              <a:t>〇貯蓄や赤字の状況の結果から、家計状況の改善が見られるが、それを子どもに回す余裕には至っていない可能性がある。</a:t>
            </a:r>
            <a:endParaRPr lang="en-US" altLang="ja-JP" sz="1100" b="0" dirty="0">
              <a:latin typeface="+mn-ea"/>
              <a:ea typeface="+mn-ea"/>
            </a:endParaRPr>
          </a:p>
          <a:p>
            <a:pPr>
              <a:lnSpc>
                <a:spcPts val="1800"/>
              </a:lnSpc>
            </a:pPr>
            <a:r>
              <a:rPr lang="ja-JP" altLang="en-US" sz="1100" dirty="0">
                <a:latin typeface="+mn-ea"/>
              </a:rPr>
              <a:t>○困窮度</a:t>
            </a:r>
            <a:r>
              <a:rPr lang="en-US" altLang="ja-JP" sz="1100" dirty="0">
                <a:latin typeface="+mn-ea"/>
              </a:rPr>
              <a:t>Ⅰ</a:t>
            </a:r>
            <a:r>
              <a:rPr lang="ja-JP" altLang="en-US" sz="1100" dirty="0">
                <a:latin typeface="+mn-ea"/>
              </a:rPr>
              <a:t>の世帯において、就学援助を利用したことがない割合が</a:t>
            </a:r>
            <a:r>
              <a:rPr lang="en-US" altLang="ja-JP" sz="1100" dirty="0">
                <a:latin typeface="+mn-ea"/>
              </a:rPr>
              <a:t>30.9</a:t>
            </a:r>
            <a:r>
              <a:rPr lang="ja-JP" altLang="en-US" sz="1100" dirty="0">
                <a:latin typeface="+mn-ea"/>
              </a:rPr>
              <a:t>％であり、前回（</a:t>
            </a:r>
            <a:r>
              <a:rPr lang="en-US" altLang="ja-JP" sz="1100" dirty="0">
                <a:latin typeface="+mn-ea"/>
              </a:rPr>
              <a:t>14.6%</a:t>
            </a:r>
            <a:r>
              <a:rPr lang="ja-JP" altLang="en-US" sz="1100" dirty="0">
                <a:latin typeface="+mn-ea"/>
              </a:rPr>
              <a:t>）よりも高くなっている。</a:t>
            </a:r>
            <a:endParaRPr lang="en-US" altLang="ja-JP" sz="1100" dirty="0">
              <a:latin typeface="+mn-ea"/>
            </a:endParaRPr>
          </a:p>
          <a:p>
            <a:pPr>
              <a:lnSpc>
                <a:spcPts val="1800"/>
              </a:lnSpc>
            </a:pPr>
            <a:r>
              <a:rPr lang="ja-JP" altLang="en-US" sz="1100" b="0" dirty="0">
                <a:solidFill>
                  <a:srgbClr val="FF0000"/>
                </a:solidFill>
                <a:latin typeface="+mn-ea"/>
                <a:ea typeface="+mn-ea"/>
              </a:rPr>
              <a:t>　</a:t>
            </a:r>
            <a:r>
              <a:rPr lang="ja-JP" altLang="en-US" sz="1100" b="0" dirty="0">
                <a:latin typeface="+mn-ea"/>
                <a:ea typeface="+mn-ea"/>
              </a:rPr>
              <a:t>また、困窮度</a:t>
            </a:r>
            <a:r>
              <a:rPr lang="en-US" altLang="ja-JP" sz="1100" b="0" dirty="0">
                <a:latin typeface="+mn-ea"/>
                <a:ea typeface="+mn-ea"/>
              </a:rPr>
              <a:t>Ⅰ</a:t>
            </a:r>
            <a:r>
              <a:rPr lang="ja-JP" altLang="en-US" sz="1100" b="0" dirty="0">
                <a:latin typeface="+mn-ea"/>
                <a:ea typeface="+mn-ea"/>
              </a:rPr>
              <a:t>の世帯における生活保護制度を利用し</a:t>
            </a:r>
            <a:r>
              <a:rPr lang="ja-JP" altLang="en-US" sz="1100" dirty="0">
                <a:latin typeface="+mn-ea"/>
              </a:rPr>
              <a:t>たことがない割合は</a:t>
            </a:r>
            <a:r>
              <a:rPr lang="en-US" altLang="ja-JP" sz="1100" dirty="0">
                <a:latin typeface="+mn-ea"/>
              </a:rPr>
              <a:t>88.8</a:t>
            </a:r>
            <a:r>
              <a:rPr lang="ja-JP" altLang="en-US" sz="1100" dirty="0">
                <a:latin typeface="+mn-ea"/>
              </a:rPr>
              <a:t>％であり、前回（</a:t>
            </a:r>
            <a:r>
              <a:rPr lang="en-US" altLang="ja-JP" sz="1100" dirty="0">
                <a:latin typeface="+mn-ea"/>
              </a:rPr>
              <a:t>82.7</a:t>
            </a:r>
            <a:r>
              <a:rPr lang="ja-JP" altLang="en-US" sz="1100" dirty="0">
                <a:latin typeface="+mn-ea"/>
              </a:rPr>
              <a:t>％）よりやや高くなっており、児童扶養手当を利用したことがない割合については</a:t>
            </a:r>
            <a:r>
              <a:rPr lang="en-US" altLang="ja-JP" sz="1100" dirty="0">
                <a:latin typeface="+mn-ea"/>
              </a:rPr>
              <a:t>11.3</a:t>
            </a:r>
            <a:r>
              <a:rPr lang="ja-JP" altLang="en-US" sz="1100" dirty="0">
                <a:latin typeface="+mn-ea"/>
              </a:rPr>
              <a:t>％と、前回（</a:t>
            </a:r>
            <a:r>
              <a:rPr lang="en-US" altLang="ja-JP" sz="1100" dirty="0">
                <a:latin typeface="+mn-ea"/>
              </a:rPr>
              <a:t>10.1</a:t>
            </a:r>
            <a:r>
              <a:rPr lang="ja-JP" altLang="en-US" sz="1100" dirty="0">
                <a:latin typeface="+mn-ea"/>
              </a:rPr>
              <a:t>％）と大きく変わっていない。</a:t>
            </a:r>
            <a:endParaRPr lang="ja-JP" altLang="en-US" sz="1100" b="0" dirty="0">
              <a:latin typeface="+mn-ea"/>
              <a:ea typeface="+mn-ea"/>
            </a:endParaRPr>
          </a:p>
          <a:p>
            <a:pPr>
              <a:lnSpc>
                <a:spcPts val="1300"/>
              </a:lnSpc>
            </a:pPr>
            <a:endParaRPr lang="en-US" altLang="ja-JP" sz="1100" dirty="0">
              <a:latin typeface="+mn-ea"/>
              <a:ea typeface="+mn-ea"/>
            </a:endParaRPr>
          </a:p>
          <a:p>
            <a:pPr>
              <a:lnSpc>
                <a:spcPts val="1800"/>
              </a:lnSpc>
            </a:pPr>
            <a:r>
              <a:rPr lang="ja-JP" altLang="en-US" sz="1100" b="1" dirty="0">
                <a:latin typeface="+mn-ea"/>
                <a:ea typeface="+mn-ea"/>
              </a:rPr>
              <a:t>（</a:t>
            </a:r>
            <a:r>
              <a:rPr lang="ja-JP" altLang="en-US" sz="1100" b="1" dirty="0">
                <a:latin typeface="+mn-ea"/>
              </a:rPr>
              <a:t>就労状況</a:t>
            </a:r>
            <a:r>
              <a:rPr lang="ja-JP" altLang="en-US" sz="1100" b="1" dirty="0">
                <a:latin typeface="+mn-ea"/>
                <a:ea typeface="+mn-ea"/>
              </a:rPr>
              <a:t>について）</a:t>
            </a:r>
            <a:endParaRPr lang="en-US" altLang="ja-JP" sz="1100" b="1" dirty="0">
              <a:latin typeface="+mn-ea"/>
              <a:ea typeface="+mn-ea"/>
            </a:endParaRPr>
          </a:p>
          <a:p>
            <a:pPr>
              <a:lnSpc>
                <a:spcPts val="1800"/>
              </a:lnSpc>
            </a:pPr>
            <a:r>
              <a:rPr lang="ja-JP" altLang="en-US" sz="1100" dirty="0">
                <a:latin typeface="+mn-ea"/>
                <a:ea typeface="+mn-ea"/>
              </a:rPr>
              <a:t>〇雇用形態について、中央値以上の世帯では正規群が</a:t>
            </a:r>
            <a:r>
              <a:rPr lang="en-US" altLang="ja-JP" sz="1100" dirty="0">
                <a:latin typeface="+mn-ea"/>
                <a:ea typeface="+mn-ea"/>
              </a:rPr>
              <a:t>90</a:t>
            </a:r>
            <a:r>
              <a:rPr lang="ja-JP" altLang="en-US" sz="1100" dirty="0">
                <a:latin typeface="+mn-ea"/>
                <a:ea typeface="+mn-ea"/>
              </a:rPr>
              <a:t>％以上を占めるのに対して、困窮度</a:t>
            </a:r>
            <a:r>
              <a:rPr lang="en-US" altLang="ja-JP" sz="1100" dirty="0">
                <a:latin typeface="+mn-ea"/>
                <a:ea typeface="+mn-ea"/>
              </a:rPr>
              <a:t>Ⅰ</a:t>
            </a:r>
            <a:r>
              <a:rPr lang="ja-JP" altLang="en-US" sz="1100" dirty="0">
                <a:latin typeface="+mn-ea"/>
                <a:ea typeface="+mn-ea"/>
              </a:rPr>
              <a:t>の世帯では正規群が</a:t>
            </a:r>
            <a:r>
              <a:rPr lang="en-US" altLang="ja-JP" sz="1100" dirty="0">
                <a:latin typeface="+mn-ea"/>
              </a:rPr>
              <a:t>44.5%</a:t>
            </a:r>
            <a:r>
              <a:rPr lang="ja-JP" altLang="en-US" sz="1100" dirty="0">
                <a:latin typeface="+mn-ea"/>
              </a:rPr>
              <a:t>、</a:t>
            </a:r>
            <a:r>
              <a:rPr lang="ja-JP" altLang="en-US" sz="1100" dirty="0">
                <a:latin typeface="+mn-ea"/>
                <a:ea typeface="+mn-ea"/>
              </a:rPr>
              <a:t>非正規群と無業の合計が</a:t>
            </a:r>
            <a:r>
              <a:rPr lang="en-US" altLang="ja-JP" sz="1100" dirty="0">
                <a:latin typeface="+mn-ea"/>
              </a:rPr>
              <a:t>33.8%</a:t>
            </a:r>
            <a:r>
              <a:rPr lang="ja-JP" altLang="en-US" sz="1100" dirty="0">
                <a:latin typeface="+mn-ea"/>
              </a:rPr>
              <a:t>と割合が高い</a:t>
            </a:r>
            <a:r>
              <a:rPr lang="ja-JP" altLang="en-US" sz="1100" dirty="0">
                <a:latin typeface="+mn-ea"/>
                <a:ea typeface="+mn-ea"/>
              </a:rPr>
              <a:t>。　</a:t>
            </a:r>
            <a:endParaRPr lang="en-US" altLang="ja-JP" sz="1100" dirty="0">
              <a:latin typeface="+mn-ea"/>
              <a:ea typeface="+mn-ea"/>
            </a:endParaRPr>
          </a:p>
          <a:p>
            <a:pPr>
              <a:lnSpc>
                <a:spcPts val="1800"/>
              </a:lnSpc>
            </a:pPr>
            <a:endParaRPr lang="en-US" altLang="ja-JP" sz="1100" b="1" dirty="0">
              <a:latin typeface="+mn-ea"/>
              <a:ea typeface="+mn-ea"/>
            </a:endParaRPr>
          </a:p>
          <a:p>
            <a:pPr>
              <a:lnSpc>
                <a:spcPts val="1800"/>
              </a:lnSpc>
            </a:pPr>
            <a:r>
              <a:rPr lang="ja-JP" altLang="en-US" sz="1100" b="1" dirty="0">
                <a:latin typeface="+mn-ea"/>
                <a:ea typeface="+mn-ea"/>
              </a:rPr>
              <a:t>（ひとり親世帯について）　</a:t>
            </a:r>
            <a:endParaRPr lang="en-US" altLang="ja-JP" sz="1100" b="1" dirty="0">
              <a:latin typeface="+mn-ea"/>
              <a:ea typeface="+mn-ea"/>
            </a:endParaRPr>
          </a:p>
          <a:p>
            <a:pPr marL="0" marR="0" lvl="0" indent="0" algn="l" defTabSz="1280160" rtl="0" eaLnBrk="1" fontAlgn="auto" latinLnBrk="0" hangingPunct="1">
              <a:lnSpc>
                <a:spcPts val="1800"/>
              </a:lnSpc>
              <a:spcBef>
                <a:spcPts val="0"/>
              </a:spcBef>
              <a:spcAft>
                <a:spcPts val="0"/>
              </a:spcAft>
              <a:buClrTx/>
              <a:buSzTx/>
              <a:buFontTx/>
              <a:buNone/>
              <a:tabLst/>
              <a:defRPr/>
            </a:pPr>
            <a:r>
              <a:rPr lang="ja-JP" altLang="en-US" sz="1100" dirty="0">
                <a:latin typeface="+mn-ea"/>
                <a:ea typeface="+mn-ea"/>
              </a:rPr>
              <a:t>〇ふたり親世帯（</a:t>
            </a:r>
            <a:r>
              <a:rPr lang="en-US" altLang="ja-JP" sz="1100" dirty="0">
                <a:latin typeface="+mn-ea"/>
                <a:ea typeface="+mn-ea"/>
              </a:rPr>
              <a:t>17.8%</a:t>
            </a:r>
            <a:r>
              <a:rPr lang="ja-JP" altLang="en-US" sz="1100" dirty="0">
                <a:latin typeface="+mn-ea"/>
                <a:ea typeface="+mn-ea"/>
              </a:rPr>
              <a:t>）と比べ、ひとり親世帯とりわけ母子世帯が経済的に厳しい状況であり、</a:t>
            </a:r>
            <a:r>
              <a:rPr lang="en-US" altLang="ja-JP" sz="1100" dirty="0">
                <a:latin typeface="+mn-ea"/>
              </a:rPr>
              <a:t>36.0</a:t>
            </a:r>
            <a:r>
              <a:rPr lang="ja-JP" altLang="en-US" sz="1100" dirty="0">
                <a:latin typeface="+mn-ea"/>
              </a:rPr>
              <a:t>％</a:t>
            </a:r>
            <a:r>
              <a:rPr lang="ja-JP" altLang="en-US" sz="1100" dirty="0">
                <a:latin typeface="+mn-ea"/>
                <a:ea typeface="+mn-ea"/>
              </a:rPr>
              <a:t>が赤字である。　</a:t>
            </a:r>
            <a:r>
              <a:rPr lang="en-US" altLang="ja-JP" sz="1100" dirty="0">
                <a:latin typeface="+mn-ea"/>
                <a:ea typeface="+mn-ea"/>
              </a:rPr>
              <a:t>〔</a:t>
            </a:r>
            <a:r>
              <a:rPr lang="ja-JP" altLang="en-US" sz="1100" dirty="0">
                <a:latin typeface="+mn-ea"/>
                <a:ea typeface="+mn-ea"/>
              </a:rPr>
              <a:t>前回</a:t>
            </a:r>
            <a:r>
              <a:rPr lang="en-US" altLang="ja-JP" sz="1100" dirty="0">
                <a:latin typeface="+mn-ea"/>
                <a:ea typeface="+mn-ea"/>
              </a:rPr>
              <a:t>38.7%〕</a:t>
            </a:r>
            <a:r>
              <a:rPr lang="ja-JP" altLang="en-US" sz="1100" dirty="0">
                <a:latin typeface="+mn-ea"/>
              </a:rPr>
              <a:t>　</a:t>
            </a:r>
            <a:endParaRPr lang="en-US" altLang="ja-JP" sz="1100" dirty="0">
              <a:latin typeface="+mn-ea"/>
            </a:endParaRPr>
          </a:p>
          <a:p>
            <a:pPr marL="0" marR="0" lvl="0" indent="0" algn="l" defTabSz="1280160" rtl="0" eaLnBrk="1" fontAlgn="auto" latinLnBrk="0" hangingPunct="1">
              <a:lnSpc>
                <a:spcPts val="1800"/>
              </a:lnSpc>
              <a:spcBef>
                <a:spcPts val="0"/>
              </a:spcBef>
              <a:spcAft>
                <a:spcPts val="0"/>
              </a:spcAft>
              <a:buClrTx/>
              <a:buSzTx/>
              <a:buFontTx/>
              <a:buNone/>
              <a:tabLst/>
              <a:defRPr/>
            </a:pPr>
            <a:r>
              <a:rPr lang="ja-JP" altLang="en-US" sz="1100" dirty="0">
                <a:latin typeface="+mn-ea"/>
              </a:rPr>
              <a:t>〇</a:t>
            </a:r>
            <a:r>
              <a:rPr lang="ja-JP" altLang="en-US" sz="1100" dirty="0">
                <a:latin typeface="+mn-ea"/>
                <a:ea typeface="+mn-ea"/>
              </a:rPr>
              <a:t>養育費を「受けとっている」と回答した割合は、困窮度</a:t>
            </a:r>
            <a:r>
              <a:rPr lang="en-US" altLang="ja-JP" sz="1100" dirty="0">
                <a:latin typeface="+mn-ea"/>
                <a:ea typeface="+mn-ea"/>
              </a:rPr>
              <a:t>Ⅰ</a:t>
            </a:r>
            <a:r>
              <a:rPr lang="ja-JP" altLang="en-US" sz="1100" dirty="0">
                <a:latin typeface="+mn-ea"/>
                <a:ea typeface="+mn-ea"/>
              </a:rPr>
              <a:t>の世帯で</a:t>
            </a:r>
            <a:r>
              <a:rPr lang="en-US" altLang="ja-JP" sz="1100" dirty="0">
                <a:latin typeface="+mn-ea"/>
                <a:ea typeface="+mn-ea"/>
              </a:rPr>
              <a:t>32.8</a:t>
            </a:r>
            <a:r>
              <a:rPr lang="ja-JP" altLang="en-US" sz="1100" dirty="0">
                <a:latin typeface="+mn-ea"/>
                <a:ea typeface="+mn-ea"/>
              </a:rPr>
              <a:t>％と前回より</a:t>
            </a:r>
            <a:r>
              <a:rPr lang="ja-JP" altLang="en-US" sz="1100" dirty="0">
                <a:latin typeface="+mn-ea"/>
              </a:rPr>
              <a:t>高くなっている</a:t>
            </a:r>
            <a:r>
              <a:rPr lang="ja-JP" altLang="en-US" sz="1100" dirty="0">
                <a:latin typeface="+mn-ea"/>
                <a:ea typeface="+mn-ea"/>
              </a:rPr>
              <a:t>。　</a:t>
            </a:r>
            <a:r>
              <a:rPr lang="en-US" altLang="ja-JP" sz="1100" dirty="0">
                <a:latin typeface="+mn-ea"/>
                <a:ea typeface="+mn-ea"/>
              </a:rPr>
              <a:t>〔</a:t>
            </a:r>
            <a:r>
              <a:rPr lang="ja-JP" altLang="en-US" sz="1100" dirty="0">
                <a:latin typeface="+mn-ea"/>
                <a:ea typeface="+mn-ea"/>
              </a:rPr>
              <a:t>前回</a:t>
            </a:r>
            <a:r>
              <a:rPr lang="en-US" altLang="ja-JP" sz="1100" dirty="0">
                <a:latin typeface="+mn-ea"/>
                <a:ea typeface="+mn-ea"/>
              </a:rPr>
              <a:t>18.2%〕</a:t>
            </a:r>
          </a:p>
          <a:p>
            <a:pPr>
              <a:lnSpc>
                <a:spcPts val="1800"/>
              </a:lnSpc>
            </a:pPr>
            <a:r>
              <a:rPr lang="ja-JP" altLang="en-US" sz="1100" dirty="0">
                <a:latin typeface="+mn-ea"/>
              </a:rPr>
              <a:t>〇</a:t>
            </a:r>
            <a:r>
              <a:rPr lang="ja-JP" altLang="en-US" sz="1100" dirty="0">
                <a:latin typeface="+mn-ea"/>
                <a:ea typeface="+mn-ea"/>
              </a:rPr>
              <a:t>非正規雇用者の</a:t>
            </a:r>
            <a:r>
              <a:rPr lang="ja-JP" altLang="en-US" sz="1100" dirty="0">
                <a:latin typeface="+mn-ea"/>
              </a:rPr>
              <a:t>うち、ふたり親世帯と比べ、母子</a:t>
            </a:r>
            <a:r>
              <a:rPr lang="ja-JP" altLang="en-US" sz="1100" dirty="0">
                <a:latin typeface="+mn-ea"/>
                <a:ea typeface="+mn-ea"/>
              </a:rPr>
              <a:t>世帯の占める割合は</a:t>
            </a:r>
            <a:r>
              <a:rPr lang="en-US" altLang="ja-JP" sz="1100" dirty="0">
                <a:latin typeface="+mn-ea"/>
                <a:ea typeface="+mn-ea"/>
              </a:rPr>
              <a:t>61.3</a:t>
            </a:r>
            <a:r>
              <a:rPr lang="ja-JP" altLang="en-US" sz="1100" dirty="0">
                <a:latin typeface="+mn-ea"/>
                <a:ea typeface="+mn-ea"/>
              </a:rPr>
              <a:t>％と高く</a:t>
            </a:r>
            <a:r>
              <a:rPr lang="en-US" altLang="ja-JP" sz="1100" dirty="0">
                <a:latin typeface="+mn-ea"/>
                <a:ea typeface="+mn-ea"/>
              </a:rPr>
              <a:t>〔</a:t>
            </a:r>
            <a:r>
              <a:rPr lang="ja-JP" altLang="en-US" sz="1100" dirty="0">
                <a:latin typeface="+mn-ea"/>
                <a:ea typeface="+mn-ea"/>
              </a:rPr>
              <a:t>前回</a:t>
            </a:r>
            <a:r>
              <a:rPr lang="en-US" altLang="ja-JP" sz="1100" dirty="0">
                <a:latin typeface="+mn-ea"/>
                <a:ea typeface="+mn-ea"/>
              </a:rPr>
              <a:t>66.2%〕</a:t>
            </a:r>
            <a:r>
              <a:rPr lang="ja-JP" altLang="en-US" sz="1100" dirty="0">
                <a:latin typeface="+mn-ea"/>
                <a:ea typeface="+mn-ea"/>
              </a:rPr>
              <a:t>、また、困窮度</a:t>
            </a:r>
            <a:r>
              <a:rPr lang="en-US" altLang="ja-JP" sz="1100" dirty="0">
                <a:latin typeface="+mn-ea"/>
                <a:ea typeface="+mn-ea"/>
              </a:rPr>
              <a:t>Ⅰ</a:t>
            </a:r>
            <a:r>
              <a:rPr lang="ja-JP" altLang="en-US" sz="1100" dirty="0">
                <a:latin typeface="+mn-ea"/>
                <a:ea typeface="+mn-ea"/>
              </a:rPr>
              <a:t>の世帯のうち</a:t>
            </a:r>
            <a:r>
              <a:rPr lang="en-US" altLang="ja-JP" sz="1100" dirty="0">
                <a:latin typeface="+mn-ea"/>
              </a:rPr>
              <a:t>38.9%</a:t>
            </a:r>
            <a:r>
              <a:rPr lang="ja-JP" altLang="en-US" sz="1100" dirty="0">
                <a:latin typeface="+mn-ea"/>
                <a:ea typeface="+mn-ea"/>
              </a:rPr>
              <a:t>が母子世帯となっている。　</a:t>
            </a:r>
            <a:r>
              <a:rPr lang="en-US" altLang="ja-JP" sz="1100" dirty="0">
                <a:latin typeface="+mn-ea"/>
                <a:ea typeface="+mn-ea"/>
              </a:rPr>
              <a:t>〔</a:t>
            </a:r>
            <a:r>
              <a:rPr lang="ja-JP" altLang="en-US" sz="1100" dirty="0">
                <a:latin typeface="+mn-ea"/>
                <a:ea typeface="+mn-ea"/>
              </a:rPr>
              <a:t>前回</a:t>
            </a:r>
            <a:r>
              <a:rPr lang="en-US" altLang="ja-JP" sz="1100" dirty="0">
                <a:latin typeface="+mn-ea"/>
                <a:ea typeface="+mn-ea"/>
              </a:rPr>
              <a:t>50.6%〕</a:t>
            </a:r>
            <a:r>
              <a:rPr lang="ja-JP" altLang="en-US" sz="1100" dirty="0">
                <a:latin typeface="+mn-ea"/>
              </a:rPr>
              <a:t>　　</a:t>
            </a:r>
            <a:endParaRPr lang="en-US" altLang="ja-JP" sz="1100" dirty="0">
              <a:latin typeface="+mn-ea"/>
            </a:endParaRPr>
          </a:p>
          <a:p>
            <a:pPr>
              <a:lnSpc>
                <a:spcPts val="1800"/>
              </a:lnSpc>
            </a:pPr>
            <a:endParaRPr kumimoji="1" lang="ja-JP" altLang="en-US" sz="1100" dirty="0">
              <a:latin typeface="+mn-ea"/>
              <a:ea typeface="+mn-ea"/>
            </a:endParaRPr>
          </a:p>
        </p:txBody>
      </p:sp>
      <p:sp>
        <p:nvSpPr>
          <p:cNvPr id="6" name="スライド番号プレースホルダー 2">
            <a:extLst>
              <a:ext uri="{FF2B5EF4-FFF2-40B4-BE49-F238E27FC236}">
                <a16:creationId xmlns:a16="http://schemas.microsoft.com/office/drawing/2014/main" id="{50218007-4FFB-45F3-90A2-46B0F8F319ED}"/>
              </a:ext>
            </a:extLst>
          </p:cNvPr>
          <p:cNvSpPr txBox="1">
            <a:spLocks/>
          </p:cNvSpPr>
          <p:nvPr/>
        </p:nvSpPr>
        <p:spPr>
          <a:xfrm>
            <a:off x="6908181" y="6397768"/>
            <a:ext cx="2133600" cy="365125"/>
          </a:xfrm>
          <a:prstGeom prst="rect">
            <a:avLst/>
          </a:prstGeom>
        </p:spPr>
        <p:txBody>
          <a:bodyPr vert="horz" lIns="128016" tIns="64008" rIns="128016" bIns="64008" rtlCol="0" anchor="ctr"/>
          <a:lstStyle>
            <a:defPPr>
              <a:defRPr lang="ja-JP"/>
            </a:defPPr>
            <a:lvl1pPr marL="0" algn="r" defTabSz="914400" rtl="0" eaLnBrk="1" latinLnBrk="0" hangingPunct="1">
              <a:defRPr kumimoji="1" sz="1214"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18"/>
            <a:r>
              <a:rPr lang="ja-JP" altLang="en-US" sz="1714" dirty="0">
                <a:solidFill>
                  <a:prstClr val="black"/>
                </a:solidFill>
                <a:latin typeface="Calibri"/>
                <a:ea typeface="ＭＳ Ｐゴシック" panose="020B0600070205080204" pitchFamily="50" charset="-128"/>
              </a:rPr>
              <a:t>１０</a:t>
            </a:r>
          </a:p>
        </p:txBody>
      </p:sp>
    </p:spTree>
    <p:extLst>
      <p:ext uri="{BB962C8B-B14F-4D97-AF65-F5344CB8AC3E}">
        <p14:creationId xmlns:p14="http://schemas.microsoft.com/office/powerpoint/2010/main" val="3016551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925FF13-66AD-41A8-A1E6-B69934DC8771}"/>
              </a:ext>
            </a:extLst>
          </p:cNvPr>
          <p:cNvSpPr txBox="1"/>
          <p:nvPr/>
        </p:nvSpPr>
        <p:spPr>
          <a:xfrm>
            <a:off x="98176" y="136524"/>
            <a:ext cx="8896424" cy="268215"/>
          </a:xfrm>
          <a:prstGeom prst="rect">
            <a:avLst/>
          </a:prstGeom>
          <a:solidFill>
            <a:srgbClr val="90E2A0"/>
          </a:solidFill>
          <a:ln w="31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143" b="1" dirty="0">
                <a:latin typeface="HG丸ｺﾞｼｯｸM-PRO" panose="020F0600000000000000" pitchFamily="50" charset="-128"/>
                <a:ea typeface="HG丸ｺﾞｼｯｸM-PRO" panose="020F0600000000000000" pitchFamily="50" charset="-128"/>
              </a:rPr>
              <a:t>方向性</a:t>
            </a:r>
            <a:r>
              <a:rPr lang="en-US" altLang="ja-JP" sz="1143" b="1" dirty="0">
                <a:latin typeface="HG丸ｺﾞｼｯｸM-PRO" panose="020F0600000000000000" pitchFamily="50" charset="-128"/>
                <a:ea typeface="HG丸ｺﾞｼｯｸM-PRO" panose="020F0600000000000000" pitchFamily="50" charset="-128"/>
              </a:rPr>
              <a:t>(</a:t>
            </a:r>
            <a:r>
              <a:rPr lang="ja-JP" altLang="en-US" sz="1143" b="1" dirty="0">
                <a:latin typeface="HG丸ｺﾞｼｯｸM-PRO" panose="020F0600000000000000" pitchFamily="50" charset="-128"/>
                <a:ea typeface="HG丸ｺﾞｼｯｸM-PRO" panose="020F0600000000000000" pitchFamily="50" charset="-128"/>
              </a:rPr>
              <a:t>案</a:t>
            </a:r>
            <a:r>
              <a:rPr lang="en-US" altLang="ja-JP" sz="1143" b="1" dirty="0">
                <a:latin typeface="HG丸ｺﾞｼｯｸM-PRO" panose="020F0600000000000000" pitchFamily="50" charset="-128"/>
                <a:ea typeface="HG丸ｺﾞｼｯｸM-PRO" panose="020F0600000000000000" pitchFamily="50" charset="-128"/>
              </a:rPr>
              <a:t>)</a:t>
            </a:r>
            <a:endParaRPr lang="ja-JP" altLang="en-US" sz="1143" b="1"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743E8644-05C9-48BC-92D1-DAD2C2E68719}"/>
              </a:ext>
            </a:extLst>
          </p:cNvPr>
          <p:cNvSpPr txBox="1"/>
          <p:nvPr/>
        </p:nvSpPr>
        <p:spPr>
          <a:xfrm>
            <a:off x="150917" y="478961"/>
            <a:ext cx="8896423" cy="6060057"/>
          </a:xfrm>
          <a:prstGeom prst="rect">
            <a:avLst/>
          </a:prstGeom>
          <a:noFill/>
        </p:spPr>
        <p:txBody>
          <a:bodyPr wrap="square">
            <a:spAutoFit/>
          </a:bodyPr>
          <a:lstStyle/>
          <a:p>
            <a:pPr>
              <a:lnSpc>
                <a:spcPts val="1800"/>
              </a:lnSpc>
            </a:pPr>
            <a:r>
              <a:rPr lang="ja-JP" altLang="en-US" sz="1100" b="1" dirty="0">
                <a:latin typeface="+mn-ea"/>
                <a:ea typeface="+mn-ea"/>
              </a:rPr>
              <a:t>（経済的支援について）</a:t>
            </a:r>
            <a:r>
              <a:rPr lang="ja-JP" altLang="en-US" sz="1100" b="0" dirty="0">
                <a:latin typeface="+mn-ea"/>
                <a:ea typeface="+mn-ea"/>
              </a:rPr>
              <a:t>　</a:t>
            </a:r>
            <a:endParaRPr lang="en-US" altLang="ja-JP" sz="1100" b="0" dirty="0">
              <a:latin typeface="+mn-ea"/>
              <a:ea typeface="+mn-ea"/>
            </a:endParaRPr>
          </a:p>
          <a:p>
            <a:pPr>
              <a:lnSpc>
                <a:spcPts val="1800"/>
              </a:lnSpc>
            </a:pPr>
            <a:r>
              <a:rPr lang="en-US" altLang="ja-JP" sz="1100" b="1" dirty="0">
                <a:latin typeface="+mn-ea"/>
              </a:rPr>
              <a:t>【</a:t>
            </a:r>
            <a:r>
              <a:rPr lang="ja-JP" altLang="en-US" sz="1100" b="1" dirty="0">
                <a:latin typeface="+mn-ea"/>
              </a:rPr>
              <a:t>継続</a:t>
            </a:r>
            <a:r>
              <a:rPr lang="en-US" altLang="ja-JP" sz="1100" b="1" dirty="0">
                <a:latin typeface="+mn-ea"/>
              </a:rPr>
              <a:t>】</a:t>
            </a:r>
            <a:endParaRPr lang="en-US" altLang="ja-JP" sz="1100" b="1" dirty="0">
              <a:latin typeface="+mn-ea"/>
              <a:ea typeface="+mn-ea"/>
            </a:endParaRPr>
          </a:p>
          <a:p>
            <a:pPr>
              <a:lnSpc>
                <a:spcPts val="1800"/>
              </a:lnSpc>
            </a:pPr>
            <a:r>
              <a:rPr lang="ja-JP" altLang="en-US" sz="1100" dirty="0">
                <a:latin typeface="+mn-ea"/>
              </a:rPr>
              <a:t>〇経済的に厳しい家庭への継続的な支援として、生活保護制度や福祉資金貸付制度、生活困窮者自立支援制度等について、関係課と連携し、引き続き周知及び活用の促進を図る。</a:t>
            </a:r>
            <a:endParaRPr lang="en-US" altLang="ja-JP" sz="1100" dirty="0">
              <a:latin typeface="+mn-ea"/>
            </a:endParaRPr>
          </a:p>
          <a:p>
            <a:pPr>
              <a:lnSpc>
                <a:spcPts val="1800"/>
              </a:lnSpc>
            </a:pPr>
            <a:r>
              <a:rPr lang="en-US" altLang="ja-JP" sz="1100" dirty="0">
                <a:latin typeface="+mn-ea"/>
              </a:rPr>
              <a:t>【</a:t>
            </a:r>
            <a:r>
              <a:rPr lang="ja-JP" altLang="en-US" sz="1100" dirty="0">
                <a:latin typeface="+mn-ea"/>
              </a:rPr>
              <a:t>拡充検討</a:t>
            </a:r>
            <a:r>
              <a:rPr lang="en-US" altLang="ja-JP" sz="1100" dirty="0">
                <a:latin typeface="+mn-ea"/>
              </a:rPr>
              <a:t>】</a:t>
            </a:r>
          </a:p>
          <a:p>
            <a:pPr>
              <a:lnSpc>
                <a:spcPts val="1800"/>
              </a:lnSpc>
            </a:pPr>
            <a:r>
              <a:rPr lang="ja-JP" altLang="en-US" sz="1100" dirty="0">
                <a:latin typeface="+mn-ea"/>
              </a:rPr>
              <a:t>〇就学援助等の支援制度について、市町村の子どもの貧困担当課と課題を共有し、支援が必要な家庭に対し情報が届くよう周知のあり方について市町村に検討を促していく。</a:t>
            </a:r>
            <a:endParaRPr lang="en-US" altLang="ja-JP" sz="1100" dirty="0">
              <a:latin typeface="+mn-ea"/>
            </a:endParaRPr>
          </a:p>
          <a:p>
            <a:pPr>
              <a:lnSpc>
                <a:spcPts val="1800"/>
              </a:lnSpc>
            </a:pPr>
            <a:r>
              <a:rPr lang="ja-JP" altLang="en-US" sz="1100" dirty="0">
                <a:latin typeface="+mn-ea"/>
              </a:rPr>
              <a:t>〇経済的な理由にかかわらず、多様な体験活動が経験できるよう子ども輝く未来基金事業により、引き続き子ども食堂等における体験活動の補助を実施する。</a:t>
            </a:r>
            <a:endParaRPr lang="en-US" altLang="ja-JP" sz="1100" dirty="0">
              <a:latin typeface="+mn-ea"/>
            </a:endParaRPr>
          </a:p>
          <a:p>
            <a:pPr>
              <a:lnSpc>
                <a:spcPts val="1800"/>
              </a:lnSpc>
            </a:pPr>
            <a:endParaRPr lang="en-US" altLang="ja-JP" sz="1100" dirty="0">
              <a:latin typeface="+mn-ea"/>
            </a:endParaRPr>
          </a:p>
          <a:p>
            <a:pPr>
              <a:lnSpc>
                <a:spcPts val="1800"/>
              </a:lnSpc>
            </a:pPr>
            <a:r>
              <a:rPr lang="ja-JP" altLang="en-US" sz="1100" b="1" dirty="0">
                <a:latin typeface="+mn-ea"/>
                <a:ea typeface="+mn-ea"/>
              </a:rPr>
              <a:t>（就業支援について）</a:t>
            </a:r>
            <a:endParaRPr lang="en-US" altLang="ja-JP" sz="1100" b="1" dirty="0">
              <a:latin typeface="+mn-ea"/>
              <a:ea typeface="+mn-ea"/>
            </a:endParaRPr>
          </a:p>
          <a:p>
            <a:pPr>
              <a:lnSpc>
                <a:spcPts val="1800"/>
              </a:lnSpc>
            </a:pPr>
            <a:r>
              <a:rPr lang="en-US" altLang="ja-JP" sz="1100" b="1" dirty="0">
                <a:latin typeface="+mn-ea"/>
              </a:rPr>
              <a:t>【</a:t>
            </a:r>
            <a:r>
              <a:rPr lang="ja-JP" altLang="en-US" sz="1100" b="1" dirty="0">
                <a:latin typeface="+mn-ea"/>
              </a:rPr>
              <a:t>継続</a:t>
            </a:r>
            <a:r>
              <a:rPr lang="en-US" altLang="ja-JP" sz="1100" b="1" dirty="0">
                <a:latin typeface="+mn-ea"/>
              </a:rPr>
              <a:t>】</a:t>
            </a:r>
            <a:endParaRPr lang="en-US" altLang="ja-JP" sz="1100" b="1" dirty="0">
              <a:latin typeface="+mn-ea"/>
              <a:ea typeface="+mn-ea"/>
            </a:endParaRPr>
          </a:p>
          <a:p>
            <a:pPr>
              <a:lnSpc>
                <a:spcPts val="1800"/>
              </a:lnSpc>
            </a:pPr>
            <a:r>
              <a:rPr lang="ja-JP" altLang="en-US" sz="1100" dirty="0">
                <a:latin typeface="+mn-ea"/>
              </a:rPr>
              <a:t>〇求職者が安定した職に就くことができるよう</a:t>
            </a:r>
            <a:r>
              <a:rPr lang="en-US" altLang="ja-JP" sz="1100" dirty="0">
                <a:latin typeface="+mn-ea"/>
              </a:rPr>
              <a:t>OSAKA</a:t>
            </a:r>
            <a:r>
              <a:rPr lang="ja-JP" altLang="en-US" sz="1100" dirty="0">
                <a:latin typeface="+mn-ea"/>
              </a:rPr>
              <a:t>しごとフィールドにおける就業・定着支援や府立高等職業技術専門校等における職業訓練を推進。</a:t>
            </a:r>
            <a:endParaRPr lang="en-US" altLang="ja-JP" sz="1100" dirty="0">
              <a:latin typeface="+mn-ea"/>
            </a:endParaRPr>
          </a:p>
          <a:p>
            <a:pPr>
              <a:lnSpc>
                <a:spcPts val="1800"/>
              </a:lnSpc>
            </a:pPr>
            <a:r>
              <a:rPr lang="ja-JP" altLang="en-US" sz="1100" dirty="0">
                <a:latin typeface="+mn-ea"/>
              </a:rPr>
              <a:t>〇府内市町村に設置されている地域就労支援センターにおける求職者と地域の企業等との就職マッチングに向けた支援機能を強化するため、就労支援コーディネーターの資質向上等の支援を推進。</a:t>
            </a:r>
            <a:endParaRPr lang="en-US" altLang="ja-JP" sz="1100" dirty="0">
              <a:latin typeface="+mn-ea"/>
            </a:endParaRPr>
          </a:p>
          <a:p>
            <a:pPr marL="0" marR="0" indent="0" algn="l" defTabSz="1280160" rtl="0" eaLnBrk="1" fontAlgn="auto" latinLnBrk="0" hangingPunct="1">
              <a:lnSpc>
                <a:spcPts val="1800"/>
              </a:lnSpc>
              <a:spcBef>
                <a:spcPts val="0"/>
              </a:spcBef>
              <a:spcAft>
                <a:spcPts val="0"/>
              </a:spcAft>
              <a:buClrTx/>
              <a:buSzTx/>
              <a:buFontTx/>
              <a:buNone/>
              <a:tabLst/>
              <a:defRPr/>
            </a:pPr>
            <a:endParaRPr lang="en-US" altLang="ja-JP" sz="1100" b="1" dirty="0">
              <a:latin typeface="+mn-ea"/>
              <a:ea typeface="+mn-ea"/>
            </a:endParaRPr>
          </a:p>
          <a:p>
            <a:pPr>
              <a:lnSpc>
                <a:spcPts val="1800"/>
              </a:lnSpc>
            </a:pPr>
            <a:r>
              <a:rPr lang="ja-JP" altLang="en-US" sz="1100" b="1" dirty="0">
                <a:latin typeface="+mn-ea"/>
                <a:ea typeface="+mn-ea"/>
              </a:rPr>
              <a:t>（ひとり親世帯への支援について）</a:t>
            </a:r>
            <a:endParaRPr lang="en-US" altLang="ja-JP" sz="1100" b="1" dirty="0">
              <a:latin typeface="+mn-ea"/>
              <a:ea typeface="+mn-ea"/>
            </a:endParaRPr>
          </a:p>
          <a:p>
            <a:pPr>
              <a:lnSpc>
                <a:spcPts val="1800"/>
              </a:lnSpc>
            </a:pPr>
            <a:r>
              <a:rPr lang="en-US" altLang="ja-JP" sz="1100" b="1" dirty="0">
                <a:latin typeface="+mn-ea"/>
              </a:rPr>
              <a:t>【</a:t>
            </a:r>
            <a:r>
              <a:rPr lang="ja-JP" altLang="en-US" sz="1100" b="1" dirty="0">
                <a:latin typeface="+mn-ea"/>
              </a:rPr>
              <a:t>継続</a:t>
            </a:r>
            <a:r>
              <a:rPr lang="en-US" altLang="ja-JP" sz="1100" b="1" dirty="0">
                <a:latin typeface="+mn-ea"/>
              </a:rPr>
              <a:t>】</a:t>
            </a:r>
            <a:endParaRPr lang="en-US" altLang="ja-JP" sz="1100" b="1" dirty="0">
              <a:latin typeface="+mn-ea"/>
              <a:ea typeface="+mn-ea"/>
            </a:endParaRPr>
          </a:p>
          <a:p>
            <a:pPr>
              <a:lnSpc>
                <a:spcPts val="1800"/>
              </a:lnSpc>
            </a:pPr>
            <a:r>
              <a:rPr lang="ja-JP" altLang="en-US" sz="1100" dirty="0">
                <a:latin typeface="+mn-ea"/>
              </a:rPr>
              <a:t>○ひとり親家庭の親等が安定した職業につき、自立した生活を送ることができるよう継続的な就労支援（職業のあっせんや就業支援講習会等の実施。）の実施。</a:t>
            </a:r>
            <a:endParaRPr lang="en-US" altLang="ja-JP" sz="1100" dirty="0">
              <a:latin typeface="+mn-ea"/>
            </a:endParaRPr>
          </a:p>
          <a:p>
            <a:pPr>
              <a:lnSpc>
                <a:spcPts val="1800"/>
              </a:lnSpc>
            </a:pPr>
            <a:r>
              <a:rPr lang="ja-JP" altLang="en-US" sz="1100" dirty="0">
                <a:latin typeface="+mn-ea"/>
              </a:rPr>
              <a:t>○ひとり親の雇用に関する事業主等への協力の要請や子育てハートフル企業顕彰制度等による企業への啓発を引き続き実施。</a:t>
            </a:r>
            <a:endParaRPr lang="en-US" altLang="ja-JP" sz="1100" dirty="0">
              <a:latin typeface="+mn-ea"/>
            </a:endParaRPr>
          </a:p>
          <a:p>
            <a:pPr>
              <a:lnSpc>
                <a:spcPts val="1800"/>
              </a:lnSpc>
            </a:pPr>
            <a:r>
              <a:rPr lang="ja-JP" altLang="en-US" sz="1100" dirty="0">
                <a:latin typeface="+mn-ea"/>
              </a:rPr>
              <a:t>○養育費確保のための公正証書等の作成にかかる支援や養育費等相談支援センターとの連携を引き続き実施。</a:t>
            </a:r>
            <a:endParaRPr lang="en-US" altLang="ja-JP" sz="1100" dirty="0">
              <a:latin typeface="+mn-ea"/>
            </a:endParaRPr>
          </a:p>
          <a:p>
            <a:pPr>
              <a:lnSpc>
                <a:spcPts val="1800"/>
              </a:lnSpc>
            </a:pPr>
            <a:r>
              <a:rPr lang="ja-JP" altLang="en-US" sz="1100" dirty="0">
                <a:latin typeface="+mn-ea"/>
              </a:rPr>
              <a:t>〇共同養育に向けて、離婚前後の親等への普及啓発や親子交流の支援を引き続き実施。</a:t>
            </a:r>
            <a:endParaRPr lang="en-US" altLang="ja-JP" sz="1100" dirty="0">
              <a:latin typeface="+mn-ea"/>
            </a:endParaRPr>
          </a:p>
          <a:p>
            <a:pPr>
              <a:lnSpc>
                <a:spcPts val="1800"/>
              </a:lnSpc>
            </a:pPr>
            <a:r>
              <a:rPr lang="ja-JP" altLang="en-US" sz="1100" dirty="0">
                <a:latin typeface="+mn-ea"/>
              </a:rPr>
              <a:t>〇市町村と連携し、児童扶養手当の支給、制度の周知を引き続き実施。</a:t>
            </a:r>
            <a:endParaRPr lang="en-US" altLang="ja-JP" sz="1100" dirty="0">
              <a:latin typeface="+mn-ea"/>
            </a:endParaRPr>
          </a:p>
          <a:p>
            <a:pPr>
              <a:lnSpc>
                <a:spcPts val="1800"/>
              </a:lnSpc>
            </a:pPr>
            <a:endParaRPr lang="en-US" altLang="ja-JP" sz="1100" b="1" dirty="0">
              <a:latin typeface="+mn-ea"/>
              <a:ea typeface="+mn-ea"/>
            </a:endParaRPr>
          </a:p>
        </p:txBody>
      </p:sp>
      <p:sp>
        <p:nvSpPr>
          <p:cNvPr id="6" name="正方形/長方形 5">
            <a:extLst>
              <a:ext uri="{FF2B5EF4-FFF2-40B4-BE49-F238E27FC236}">
                <a16:creationId xmlns:a16="http://schemas.microsoft.com/office/drawing/2014/main" id="{DFA4BD4E-0A62-4A32-8CE8-945A7C97ECC3}"/>
              </a:ext>
            </a:extLst>
          </p:cNvPr>
          <p:cNvSpPr/>
          <p:nvPr/>
        </p:nvSpPr>
        <p:spPr>
          <a:xfrm>
            <a:off x="98176" y="136524"/>
            <a:ext cx="8891473" cy="654761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dirty="0">
              <a:solidFill>
                <a:schemeClr val="tx1"/>
              </a:solidFill>
            </a:endParaRPr>
          </a:p>
        </p:txBody>
      </p:sp>
      <p:sp>
        <p:nvSpPr>
          <p:cNvPr id="7" name="スライド番号プレースホルダー 2">
            <a:extLst>
              <a:ext uri="{FF2B5EF4-FFF2-40B4-BE49-F238E27FC236}">
                <a16:creationId xmlns:a16="http://schemas.microsoft.com/office/drawing/2014/main" id="{C5A43236-3A56-4098-A244-A578D95A6C1D}"/>
              </a:ext>
            </a:extLst>
          </p:cNvPr>
          <p:cNvSpPr>
            <a:spLocks noGrp="1"/>
          </p:cNvSpPr>
          <p:nvPr>
            <p:ph type="sldNum" sz="quarter" idx="12"/>
          </p:nvPr>
        </p:nvSpPr>
        <p:spPr>
          <a:xfrm>
            <a:off x="6859483" y="6324182"/>
            <a:ext cx="2133600" cy="365125"/>
          </a:xfrm>
        </p:spPr>
        <p:txBody>
          <a:bodyPr/>
          <a:lstStyle/>
          <a:p>
            <a:pPr defTabSz="914418"/>
            <a:r>
              <a:rPr lang="ja-JP" altLang="en-US" sz="1714" dirty="0">
                <a:solidFill>
                  <a:prstClr val="black"/>
                </a:solidFill>
                <a:latin typeface="Calibri"/>
                <a:ea typeface="ＭＳ Ｐゴシック" panose="020B0600070205080204" pitchFamily="50" charset="-128"/>
              </a:rPr>
              <a:t>１１</a:t>
            </a:r>
          </a:p>
        </p:txBody>
      </p:sp>
    </p:spTree>
    <p:extLst>
      <p:ext uri="{BB962C8B-B14F-4D97-AF65-F5344CB8AC3E}">
        <p14:creationId xmlns:p14="http://schemas.microsoft.com/office/powerpoint/2010/main" val="1499031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8F6AE3A-4E74-4F5A-9CEB-B2A88AD30601}"/>
              </a:ext>
            </a:extLst>
          </p:cNvPr>
          <p:cNvSpPr txBox="1"/>
          <p:nvPr/>
        </p:nvSpPr>
        <p:spPr>
          <a:xfrm>
            <a:off x="1511660" y="2353965"/>
            <a:ext cx="6120680" cy="707886"/>
          </a:xfrm>
          <a:prstGeom prst="rect">
            <a:avLst/>
          </a:prstGeom>
          <a:noFill/>
        </p:spPr>
        <p:txBody>
          <a:bodyPr wrap="square" rtlCol="0">
            <a:spAutoFit/>
          </a:bodyPr>
          <a:lstStyle/>
          <a:p>
            <a:pPr algn="ctr"/>
            <a:r>
              <a:rPr kumimoji="1" lang="ja-JP" altLang="en-US" sz="4000" dirty="0"/>
              <a:t>２．食事に関すること</a:t>
            </a:r>
          </a:p>
        </p:txBody>
      </p:sp>
      <p:sp>
        <p:nvSpPr>
          <p:cNvPr id="5" name="スライド番号プレースホルダー 2">
            <a:extLst>
              <a:ext uri="{FF2B5EF4-FFF2-40B4-BE49-F238E27FC236}">
                <a16:creationId xmlns:a16="http://schemas.microsoft.com/office/drawing/2014/main" id="{B0E2707B-B57C-4A2C-8945-A24CD7276476}"/>
              </a:ext>
            </a:extLst>
          </p:cNvPr>
          <p:cNvSpPr>
            <a:spLocks noGrp="1"/>
          </p:cNvSpPr>
          <p:nvPr>
            <p:ph type="sldNum" sz="quarter" idx="12"/>
          </p:nvPr>
        </p:nvSpPr>
        <p:spPr>
          <a:xfrm>
            <a:off x="6856768" y="6492875"/>
            <a:ext cx="2133600" cy="365125"/>
          </a:xfrm>
        </p:spPr>
        <p:txBody>
          <a:bodyPr/>
          <a:lstStyle/>
          <a:p>
            <a:pPr defTabSz="914418"/>
            <a:r>
              <a:rPr lang="ja-JP" altLang="en-US" sz="1714" dirty="0">
                <a:solidFill>
                  <a:prstClr val="black"/>
                </a:solidFill>
                <a:latin typeface="Calibri"/>
                <a:ea typeface="ＭＳ Ｐゴシック" panose="020B0600070205080204" pitchFamily="50" charset="-128"/>
              </a:rPr>
              <a:t>１２</a:t>
            </a:r>
          </a:p>
        </p:txBody>
      </p:sp>
    </p:spTree>
    <p:extLst>
      <p:ext uri="{BB962C8B-B14F-4D97-AF65-F5344CB8AC3E}">
        <p14:creationId xmlns:p14="http://schemas.microsoft.com/office/powerpoint/2010/main" val="3795770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グラフ 44">
            <a:extLst>
              <a:ext uri="{FF2B5EF4-FFF2-40B4-BE49-F238E27FC236}">
                <a16:creationId xmlns:a16="http://schemas.microsoft.com/office/drawing/2014/main" id="{46D4A96B-B173-4FBA-B3FB-A4967D50A8B5}"/>
              </a:ext>
            </a:extLst>
          </p:cNvPr>
          <p:cNvGraphicFramePr>
            <a:graphicFrameLocks/>
          </p:cNvGraphicFramePr>
          <p:nvPr>
            <p:extLst>
              <p:ext uri="{D42A27DB-BD31-4B8C-83A1-F6EECF244321}">
                <p14:modId xmlns:p14="http://schemas.microsoft.com/office/powerpoint/2010/main" val="2021404963"/>
              </p:ext>
            </p:extLst>
          </p:nvPr>
        </p:nvGraphicFramePr>
        <p:xfrm>
          <a:off x="4443885" y="3661418"/>
          <a:ext cx="4547309" cy="29050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4" name="グラフ 33">
            <a:extLst>
              <a:ext uri="{FF2B5EF4-FFF2-40B4-BE49-F238E27FC236}">
                <a16:creationId xmlns:a16="http://schemas.microsoft.com/office/drawing/2014/main" id="{442937BD-0C78-4A1D-B430-725DB9996415}"/>
              </a:ext>
            </a:extLst>
          </p:cNvPr>
          <p:cNvGraphicFramePr>
            <a:graphicFrameLocks/>
          </p:cNvGraphicFramePr>
          <p:nvPr>
            <p:extLst>
              <p:ext uri="{D42A27DB-BD31-4B8C-83A1-F6EECF244321}">
                <p14:modId xmlns:p14="http://schemas.microsoft.com/office/powerpoint/2010/main" val="2766789173"/>
              </p:ext>
            </p:extLst>
          </p:nvPr>
        </p:nvGraphicFramePr>
        <p:xfrm>
          <a:off x="4518945" y="859275"/>
          <a:ext cx="4414784" cy="2553817"/>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p:cNvSpPr txBox="1"/>
          <p:nvPr/>
        </p:nvSpPr>
        <p:spPr>
          <a:xfrm>
            <a:off x="20822" y="71064"/>
            <a:ext cx="2571429" cy="268215"/>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ja-JP" altLang="en-US" sz="1143" b="1" dirty="0">
                <a:latin typeface="HG丸ｺﾞｼｯｸM-PRO" panose="020F0600000000000000" pitchFamily="50" charset="-128"/>
                <a:ea typeface="HG丸ｺﾞｼｯｸM-PRO" panose="020F0600000000000000" pitchFamily="50" charset="-128"/>
              </a:rPr>
              <a:t>２．食事に関すること</a:t>
            </a:r>
          </a:p>
        </p:txBody>
      </p:sp>
      <p:sp>
        <p:nvSpPr>
          <p:cNvPr id="12" name="正方形/長方形 11"/>
          <p:cNvSpPr/>
          <p:nvPr/>
        </p:nvSpPr>
        <p:spPr>
          <a:xfrm>
            <a:off x="128223" y="521246"/>
            <a:ext cx="8839467" cy="6045246"/>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schemeClr val="tx1"/>
                </a:solidFill>
              </a:rPr>
              <a:t>　　</a:t>
            </a:r>
            <a:endParaRPr lang="en-US" altLang="ja-JP" sz="750" dirty="0">
              <a:solidFill>
                <a:schemeClr val="tx1"/>
              </a:solidFill>
            </a:endParaRPr>
          </a:p>
          <a:p>
            <a:pPr algn="ctr"/>
            <a:endParaRPr lang="en-US" altLang="ja-JP" sz="750" dirty="0">
              <a:solidFill>
                <a:schemeClr val="tx1"/>
              </a:solidFill>
            </a:endParaRPr>
          </a:p>
          <a:p>
            <a:pPr algn="ctr"/>
            <a:endParaRPr lang="en-US" altLang="ja-JP" sz="750" dirty="0">
              <a:solidFill>
                <a:schemeClr val="tx1"/>
              </a:solidFill>
            </a:endParaRPr>
          </a:p>
          <a:p>
            <a:pPr algn="ctr"/>
            <a:endParaRPr lang="en-US" altLang="ja-JP" sz="750" dirty="0">
              <a:solidFill>
                <a:schemeClr val="tx1"/>
              </a:solidFill>
            </a:endParaRPr>
          </a:p>
          <a:p>
            <a:endParaRPr lang="en-US" altLang="ja-JP" sz="750" dirty="0">
              <a:solidFill>
                <a:schemeClr val="tx1"/>
              </a:solidFill>
            </a:endParaRPr>
          </a:p>
          <a:p>
            <a:endParaRPr lang="en-US" altLang="ja-JP" sz="750" dirty="0">
              <a:solidFill>
                <a:schemeClr val="tx1"/>
              </a:solidFill>
            </a:endParaRPr>
          </a:p>
          <a:p>
            <a:endParaRPr lang="en-US" altLang="ja-JP" sz="750" dirty="0">
              <a:solidFill>
                <a:schemeClr val="tx1"/>
              </a:solidFill>
            </a:endParaRPr>
          </a:p>
          <a:p>
            <a:endParaRPr lang="ja-JP" altLang="en-US" sz="714" dirty="0">
              <a:solidFill>
                <a:schemeClr val="tx1"/>
              </a:solidFill>
            </a:endParaRPr>
          </a:p>
        </p:txBody>
      </p:sp>
      <p:sp>
        <p:nvSpPr>
          <p:cNvPr id="3" name="スライド番号プレースホルダー 2"/>
          <p:cNvSpPr>
            <a:spLocks noGrp="1"/>
          </p:cNvSpPr>
          <p:nvPr>
            <p:ph type="sldNum" sz="quarter" idx="12"/>
          </p:nvPr>
        </p:nvSpPr>
        <p:spPr>
          <a:xfrm>
            <a:off x="6950692" y="6499680"/>
            <a:ext cx="2133600" cy="365125"/>
          </a:xfrm>
        </p:spPr>
        <p:txBody>
          <a:bodyPr/>
          <a:lstStyle/>
          <a:p>
            <a:r>
              <a:rPr lang="ja-JP" altLang="en-US" sz="1714" dirty="0">
                <a:solidFill>
                  <a:schemeClr val="tx1"/>
                </a:solidFill>
                <a:latin typeface="+mn-ea"/>
              </a:rPr>
              <a:t>１３</a:t>
            </a:r>
          </a:p>
        </p:txBody>
      </p:sp>
      <p:sp>
        <p:nvSpPr>
          <p:cNvPr id="21" name="正方形/長方形 20"/>
          <p:cNvSpPr/>
          <p:nvPr/>
        </p:nvSpPr>
        <p:spPr>
          <a:xfrm>
            <a:off x="221430" y="657014"/>
            <a:ext cx="8701139" cy="2514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4" rIns="65306" bIns="32654" rtlCol="0" anchor="ctr"/>
          <a:lstStyle/>
          <a:p>
            <a:r>
              <a:rPr lang="ja-JP" altLang="en-US" sz="857" dirty="0">
                <a:solidFill>
                  <a:schemeClr val="tx1"/>
                </a:solidFill>
                <a:latin typeface="HG丸ｺﾞｼｯｸM-PRO" panose="020F0600000000000000" pitchFamily="50" charset="-128"/>
                <a:ea typeface="HG丸ｺﾞｼｯｸM-PRO" panose="020F0600000000000000" pitchFamily="50" charset="-128"/>
              </a:rPr>
              <a:t>◇</a:t>
            </a:r>
            <a:r>
              <a:rPr lang="en-US" altLang="ja-JP" sz="857" dirty="0">
                <a:solidFill>
                  <a:schemeClr val="tx1"/>
                </a:solidFill>
                <a:latin typeface="HG丸ｺﾞｼｯｸM-PRO" panose="020F0600000000000000" pitchFamily="50" charset="-128"/>
                <a:ea typeface="HG丸ｺﾞｼｯｸM-PRO" panose="020F0600000000000000" pitchFamily="50" charset="-128"/>
              </a:rPr>
              <a:t>H28</a:t>
            </a:r>
            <a:r>
              <a:rPr lang="ja-JP" altLang="en-US" sz="857" dirty="0">
                <a:solidFill>
                  <a:schemeClr val="tx1"/>
                </a:solidFill>
                <a:latin typeface="HG丸ｺﾞｼｯｸM-PRO" panose="020F0600000000000000" pitchFamily="50" charset="-128"/>
                <a:ea typeface="HG丸ｺﾞｼｯｸM-PRO" panose="020F0600000000000000" pitchFamily="50" charset="-128"/>
              </a:rPr>
              <a:t>調査・</a:t>
            </a:r>
            <a:r>
              <a:rPr lang="en-US" altLang="ja-JP" sz="857" dirty="0">
                <a:solidFill>
                  <a:schemeClr val="tx1"/>
                </a:solidFill>
                <a:latin typeface="HG丸ｺﾞｼｯｸM-PRO" panose="020F0600000000000000" pitchFamily="50" charset="-128"/>
                <a:ea typeface="HG丸ｺﾞｼｯｸM-PRO" panose="020F0600000000000000" pitchFamily="50" charset="-128"/>
              </a:rPr>
              <a:t>R5</a:t>
            </a:r>
            <a:r>
              <a:rPr lang="ja-JP" altLang="en-US" sz="857" dirty="0">
                <a:solidFill>
                  <a:schemeClr val="tx1"/>
                </a:solidFill>
                <a:latin typeface="HG丸ｺﾞｼｯｸM-PRO" panose="020F0600000000000000" pitchFamily="50" charset="-128"/>
                <a:ea typeface="HG丸ｺﾞｼｯｸM-PRO" panose="020F0600000000000000" pitchFamily="50" charset="-128"/>
              </a:rPr>
              <a:t>調査いずれの場合でも、おうちの大人のひとと一緒に朝食を食べる頻度は「ほとんど毎日」という割合が</a:t>
            </a:r>
            <a:r>
              <a:rPr lang="en-US" altLang="ja-JP" sz="857" dirty="0">
                <a:solidFill>
                  <a:schemeClr val="tx1"/>
                </a:solidFill>
                <a:latin typeface="HG丸ｺﾞｼｯｸM-PRO" panose="020F0600000000000000" pitchFamily="50" charset="-128"/>
                <a:ea typeface="HG丸ｺﾞｼｯｸM-PRO" panose="020F0600000000000000" pitchFamily="50" charset="-128"/>
              </a:rPr>
              <a:t>50%</a:t>
            </a:r>
            <a:r>
              <a:rPr lang="ja-JP" altLang="en-US" sz="857" dirty="0">
                <a:solidFill>
                  <a:schemeClr val="tx1"/>
                </a:solidFill>
                <a:latin typeface="HG丸ｺﾞｼｯｸM-PRO" panose="020F0600000000000000" pitchFamily="50" charset="-128"/>
                <a:ea typeface="HG丸ｺﾞｼｯｸM-PRO" panose="020F0600000000000000" pitchFamily="50" charset="-128"/>
              </a:rPr>
              <a:t>前後であり、困窮世帯ほど低くなっている。</a:t>
            </a:r>
            <a:endParaRPr lang="en-US" altLang="ja-JP" sz="857" dirty="0">
              <a:solidFill>
                <a:schemeClr val="tx1"/>
              </a:solidFill>
              <a:latin typeface="HG丸ｺﾞｼｯｸM-PRO" panose="020F0600000000000000" pitchFamily="50" charset="-128"/>
              <a:ea typeface="HG丸ｺﾞｼｯｸM-PRO" panose="020F0600000000000000" pitchFamily="50" charset="-128"/>
            </a:endParaRPr>
          </a:p>
        </p:txBody>
      </p:sp>
      <p:sp>
        <p:nvSpPr>
          <p:cNvPr id="24" name="正方形/長方形 23"/>
          <p:cNvSpPr/>
          <p:nvPr/>
        </p:nvSpPr>
        <p:spPr>
          <a:xfrm>
            <a:off x="117063" y="884821"/>
            <a:ext cx="2150681" cy="15952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65306" tIns="32654" rIns="65306" bIns="32654" rtlCol="0" anchor="ctr"/>
          <a:lstStyle/>
          <a:p>
            <a:r>
              <a:rPr lang="en-US" altLang="ja-JP" sz="1000" dirty="0">
                <a:latin typeface="+mn-ea"/>
              </a:rPr>
              <a:t>【</a:t>
            </a:r>
            <a:r>
              <a:rPr lang="ja-JP" altLang="en-US" sz="1000" dirty="0">
                <a:solidFill>
                  <a:schemeClr val="tx1"/>
                </a:solidFill>
                <a:latin typeface="+mn-ea"/>
              </a:rPr>
              <a:t>おうちの人と朝食を食べる頻度</a:t>
            </a:r>
            <a:r>
              <a:rPr lang="en-US" altLang="ja-JP" sz="1000" dirty="0">
                <a:latin typeface="+mn-ea"/>
              </a:rPr>
              <a:t>】</a:t>
            </a:r>
            <a:endParaRPr lang="ja-JP" altLang="en-US" sz="1000" dirty="0">
              <a:latin typeface="+mn-ea"/>
            </a:endParaRPr>
          </a:p>
        </p:txBody>
      </p:sp>
      <p:sp>
        <p:nvSpPr>
          <p:cNvPr id="33" name="正方形/長方形 32"/>
          <p:cNvSpPr/>
          <p:nvPr/>
        </p:nvSpPr>
        <p:spPr>
          <a:xfrm>
            <a:off x="195341" y="3413093"/>
            <a:ext cx="8705229" cy="24174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4" rIns="65306" bIns="32654" rtlCol="0" anchor="ctr"/>
          <a:lstStyle/>
          <a:p>
            <a:r>
              <a:rPr lang="ja-JP" altLang="en-US" sz="857" dirty="0">
                <a:solidFill>
                  <a:schemeClr val="tx1"/>
                </a:solidFill>
                <a:latin typeface="HG丸ｺﾞｼｯｸM-PRO" panose="020F0600000000000000" pitchFamily="50" charset="-128"/>
                <a:ea typeface="HG丸ｺﾞｼｯｸM-PRO" panose="020F0600000000000000" pitchFamily="50" charset="-128"/>
              </a:rPr>
              <a:t>◇</a:t>
            </a:r>
            <a:r>
              <a:rPr lang="en-US" altLang="ja-JP" sz="857" dirty="0">
                <a:solidFill>
                  <a:schemeClr val="tx1"/>
                </a:solidFill>
                <a:latin typeface="HG丸ｺﾞｼｯｸM-PRO" panose="020F0600000000000000" pitchFamily="50" charset="-128"/>
                <a:ea typeface="HG丸ｺﾞｼｯｸM-PRO" panose="020F0600000000000000" pitchFamily="50" charset="-128"/>
              </a:rPr>
              <a:t>H28</a:t>
            </a:r>
            <a:r>
              <a:rPr lang="ja-JP" altLang="en-US" sz="857" dirty="0">
                <a:solidFill>
                  <a:schemeClr val="tx1"/>
                </a:solidFill>
                <a:latin typeface="HG丸ｺﾞｼｯｸM-PRO" panose="020F0600000000000000" pitchFamily="50" charset="-128"/>
                <a:ea typeface="HG丸ｺﾞｼｯｸM-PRO" panose="020F0600000000000000" pitchFamily="50" charset="-128"/>
              </a:rPr>
              <a:t>調査・</a:t>
            </a:r>
            <a:r>
              <a:rPr lang="en-US" altLang="ja-JP" sz="857" dirty="0">
                <a:solidFill>
                  <a:schemeClr val="tx1"/>
                </a:solidFill>
                <a:latin typeface="HG丸ｺﾞｼｯｸM-PRO" panose="020F0600000000000000" pitchFamily="50" charset="-128"/>
                <a:ea typeface="HG丸ｺﾞｼｯｸM-PRO" panose="020F0600000000000000" pitchFamily="50" charset="-128"/>
              </a:rPr>
              <a:t>R5</a:t>
            </a:r>
            <a:r>
              <a:rPr lang="ja-JP" altLang="en-US" sz="857" dirty="0">
                <a:solidFill>
                  <a:schemeClr val="tx1"/>
                </a:solidFill>
                <a:latin typeface="HG丸ｺﾞｼｯｸM-PRO" panose="020F0600000000000000" pitchFamily="50" charset="-128"/>
                <a:ea typeface="HG丸ｺﾞｼｯｸM-PRO" panose="020F0600000000000000" pitchFamily="50" charset="-128"/>
              </a:rPr>
              <a:t>調査いずれの場合でも、子どもが朝食を食べる頻度は「毎日またはほとんど毎日」という割合が約</a:t>
            </a:r>
            <a:r>
              <a:rPr lang="en-US" altLang="ja-JP" sz="857" dirty="0">
                <a:solidFill>
                  <a:schemeClr val="tx1"/>
                </a:solidFill>
                <a:latin typeface="HG丸ｺﾞｼｯｸM-PRO" panose="020F0600000000000000" pitchFamily="50" charset="-128"/>
                <a:ea typeface="HG丸ｺﾞｼｯｸM-PRO" panose="020F0600000000000000" pitchFamily="50" charset="-128"/>
              </a:rPr>
              <a:t>80</a:t>
            </a:r>
            <a:r>
              <a:rPr lang="ja-JP" altLang="en-US" sz="857" dirty="0">
                <a:solidFill>
                  <a:schemeClr val="tx1"/>
                </a:solidFill>
                <a:latin typeface="HG丸ｺﾞｼｯｸM-PRO" panose="020F0600000000000000" pitchFamily="50" charset="-128"/>
                <a:ea typeface="HG丸ｺﾞｼｯｸM-PRO" panose="020F0600000000000000" pitchFamily="50" charset="-128"/>
              </a:rPr>
              <a:t>～</a:t>
            </a:r>
            <a:r>
              <a:rPr lang="en-US" altLang="ja-JP" sz="857" dirty="0">
                <a:solidFill>
                  <a:schemeClr val="tx1"/>
                </a:solidFill>
                <a:latin typeface="HG丸ｺﾞｼｯｸM-PRO" panose="020F0600000000000000" pitchFamily="50" charset="-128"/>
                <a:ea typeface="HG丸ｺﾞｼｯｸM-PRO" panose="020F0600000000000000" pitchFamily="50" charset="-128"/>
              </a:rPr>
              <a:t>90%</a:t>
            </a:r>
            <a:r>
              <a:rPr lang="ja-JP" altLang="en-US" sz="857" dirty="0">
                <a:solidFill>
                  <a:schemeClr val="tx1"/>
                </a:solidFill>
                <a:latin typeface="HG丸ｺﾞｼｯｸM-PRO" panose="020F0600000000000000" pitchFamily="50" charset="-128"/>
                <a:ea typeface="HG丸ｺﾞｼｯｸM-PRO" panose="020F0600000000000000" pitchFamily="50" charset="-128"/>
              </a:rPr>
              <a:t>前後であり、困窮世帯ほど低くなっている。</a:t>
            </a:r>
            <a:endParaRPr lang="en-US" altLang="ja-JP" sz="857" dirty="0">
              <a:solidFill>
                <a:schemeClr val="tx1"/>
              </a:solidFill>
              <a:latin typeface="HG丸ｺﾞｼｯｸM-PRO" panose="020F0600000000000000" pitchFamily="50" charset="-128"/>
              <a:ea typeface="HG丸ｺﾞｼｯｸM-PRO" panose="020F0600000000000000" pitchFamily="50" charset="-128"/>
            </a:endParaRPr>
          </a:p>
        </p:txBody>
      </p:sp>
      <p:sp>
        <p:nvSpPr>
          <p:cNvPr id="35" name="正方形/長方形 34"/>
          <p:cNvSpPr/>
          <p:nvPr/>
        </p:nvSpPr>
        <p:spPr>
          <a:xfrm>
            <a:off x="111108" y="3599439"/>
            <a:ext cx="1364548" cy="29094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65306" tIns="32654" rIns="65306" bIns="32654" rtlCol="0" anchor="ctr"/>
          <a:lstStyle/>
          <a:p>
            <a:r>
              <a:rPr lang="en-US" altLang="ja-JP" sz="1000" dirty="0">
                <a:latin typeface="+mn-ea"/>
              </a:rPr>
              <a:t>【</a:t>
            </a:r>
            <a:r>
              <a:rPr lang="ja-JP" altLang="en-US" sz="1000" dirty="0">
                <a:latin typeface="+mn-ea"/>
              </a:rPr>
              <a:t>朝食</a:t>
            </a:r>
            <a:r>
              <a:rPr lang="ja-JP" altLang="en-US" sz="1000" dirty="0">
                <a:solidFill>
                  <a:schemeClr val="tx1"/>
                </a:solidFill>
                <a:latin typeface="+mn-ea"/>
              </a:rPr>
              <a:t>の摂取頻度</a:t>
            </a:r>
            <a:r>
              <a:rPr lang="en-US" altLang="ja-JP" sz="1000" dirty="0">
                <a:solidFill>
                  <a:schemeClr val="tx1"/>
                </a:solidFill>
                <a:latin typeface="+mn-ea"/>
              </a:rPr>
              <a:t>】</a:t>
            </a:r>
            <a:endParaRPr lang="ja-JP" altLang="en-US" sz="1000" dirty="0">
              <a:solidFill>
                <a:schemeClr val="tx1"/>
              </a:solidFill>
              <a:latin typeface="+mn-ea"/>
            </a:endParaRPr>
          </a:p>
        </p:txBody>
      </p:sp>
      <p:sp>
        <p:nvSpPr>
          <p:cNvPr id="30" name="角丸四角形 29"/>
          <p:cNvSpPr/>
          <p:nvPr/>
        </p:nvSpPr>
        <p:spPr>
          <a:xfrm>
            <a:off x="5126145" y="2537105"/>
            <a:ext cx="1516459" cy="203882"/>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lIns="65306" tIns="32654" rIns="65306" bIns="32654" rtlCol="0" anchor="ctr"/>
          <a:lstStyle/>
          <a:p>
            <a:pPr algn="ctr"/>
            <a:endParaRPr lang="ja-JP" altLang="en-US" sz="1286"/>
          </a:p>
        </p:txBody>
      </p:sp>
      <p:sp>
        <p:nvSpPr>
          <p:cNvPr id="31" name="角丸四角形 30"/>
          <p:cNvSpPr/>
          <p:nvPr/>
        </p:nvSpPr>
        <p:spPr>
          <a:xfrm>
            <a:off x="4998696" y="2985155"/>
            <a:ext cx="882621" cy="212014"/>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lIns="65306" tIns="32654" rIns="65306" bIns="32654" rtlCol="0" anchor="ctr"/>
          <a:lstStyle/>
          <a:p>
            <a:pPr algn="ctr"/>
            <a:endParaRPr lang="ja-JP" altLang="en-US" sz="1286"/>
          </a:p>
        </p:txBody>
      </p:sp>
      <p:sp>
        <p:nvSpPr>
          <p:cNvPr id="32" name="角丸四角形 31"/>
          <p:cNvSpPr/>
          <p:nvPr/>
        </p:nvSpPr>
        <p:spPr>
          <a:xfrm>
            <a:off x="5105175" y="1409259"/>
            <a:ext cx="1936183" cy="254450"/>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lIns="65306" tIns="32654" rIns="65306" bIns="32654" rtlCol="0" anchor="ctr"/>
          <a:lstStyle/>
          <a:p>
            <a:pPr algn="ctr"/>
            <a:endParaRPr lang="ja-JP" altLang="en-US" sz="1286"/>
          </a:p>
        </p:txBody>
      </p:sp>
      <p:sp>
        <p:nvSpPr>
          <p:cNvPr id="38" name="角丸四角形 37"/>
          <p:cNvSpPr/>
          <p:nvPr/>
        </p:nvSpPr>
        <p:spPr>
          <a:xfrm>
            <a:off x="5083806" y="5969488"/>
            <a:ext cx="1477210" cy="148953"/>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lIns="65306" tIns="32654" rIns="65306" bIns="32654" rtlCol="0" anchor="ctr"/>
          <a:lstStyle/>
          <a:p>
            <a:pPr algn="ctr"/>
            <a:endParaRPr lang="ja-JP" altLang="en-US" sz="1286"/>
          </a:p>
        </p:txBody>
      </p:sp>
      <p:sp>
        <p:nvSpPr>
          <p:cNvPr id="42" name="角丸四角形 41"/>
          <p:cNvSpPr/>
          <p:nvPr/>
        </p:nvSpPr>
        <p:spPr>
          <a:xfrm>
            <a:off x="5016329" y="5411892"/>
            <a:ext cx="3084063" cy="365125"/>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lIns="65306" tIns="32654" rIns="65306" bIns="32654" rtlCol="0" anchor="ctr"/>
          <a:lstStyle/>
          <a:p>
            <a:pPr algn="ctr"/>
            <a:endParaRPr lang="ja-JP" altLang="en-US" sz="1286"/>
          </a:p>
        </p:txBody>
      </p:sp>
      <p:sp>
        <p:nvSpPr>
          <p:cNvPr id="43" name="角丸四角形 42"/>
          <p:cNvSpPr/>
          <p:nvPr/>
        </p:nvSpPr>
        <p:spPr>
          <a:xfrm>
            <a:off x="5004869" y="4186266"/>
            <a:ext cx="3426600" cy="302131"/>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lIns="65306" tIns="32654" rIns="65306" bIns="32654" rtlCol="0" anchor="ctr"/>
          <a:lstStyle/>
          <a:p>
            <a:pPr algn="ctr"/>
            <a:endParaRPr lang="ja-JP" altLang="en-US" sz="1286"/>
          </a:p>
        </p:txBody>
      </p:sp>
      <p:sp>
        <p:nvSpPr>
          <p:cNvPr id="4" name="テキスト ボックス 3">
            <a:extLst>
              <a:ext uri="{FF2B5EF4-FFF2-40B4-BE49-F238E27FC236}">
                <a16:creationId xmlns:a16="http://schemas.microsoft.com/office/drawing/2014/main" id="{7D19192C-7806-4C3A-A296-B0A309CB4CAB}"/>
              </a:ext>
            </a:extLst>
          </p:cNvPr>
          <p:cNvSpPr txBox="1"/>
          <p:nvPr/>
        </p:nvSpPr>
        <p:spPr>
          <a:xfrm>
            <a:off x="4571999" y="929950"/>
            <a:ext cx="373820" cy="246221"/>
          </a:xfrm>
          <a:prstGeom prst="rect">
            <a:avLst/>
          </a:prstGeom>
          <a:noFill/>
          <a:ln>
            <a:solidFill>
              <a:schemeClr val="tx1"/>
            </a:solidFill>
          </a:ln>
        </p:spPr>
        <p:txBody>
          <a:bodyPr wrap="none" rtlCol="0">
            <a:spAutoFit/>
          </a:bodyPr>
          <a:lstStyle/>
          <a:p>
            <a:r>
              <a:rPr kumimoji="1" lang="en-US" altLang="ja-JP" sz="1000" dirty="0">
                <a:latin typeface="HG丸ｺﾞｼｯｸM-PRO" panose="020F0600000000000000" pitchFamily="50" charset="-128"/>
                <a:ea typeface="HG丸ｺﾞｼｯｸM-PRO" panose="020F0600000000000000" pitchFamily="50" charset="-128"/>
              </a:rPr>
              <a:t>R5</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8" name="テキスト ボックス 9"/>
          <p:cNvSpPr txBox="1"/>
          <p:nvPr/>
        </p:nvSpPr>
        <p:spPr>
          <a:xfrm>
            <a:off x="128223" y="385415"/>
            <a:ext cx="8839466" cy="239973"/>
          </a:xfrm>
          <a:prstGeom prst="rect">
            <a:avLst/>
          </a:prstGeom>
          <a:solidFill>
            <a:schemeClr val="bg1">
              <a:lumMod val="85000"/>
            </a:schemeClr>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defTabSz="653156"/>
            <a:r>
              <a:rPr lang="ja-JP" altLang="en-US" sz="1143" b="1" dirty="0">
                <a:solidFill>
                  <a:prstClr val="black"/>
                </a:solidFill>
                <a:latin typeface="HG丸ｺﾞｼｯｸM-PRO" panose="020F0600000000000000" pitchFamily="50" charset="-128"/>
                <a:ea typeface="HG丸ｺﾞｼｯｸM-PRO" panose="020F0600000000000000" pitchFamily="50" charset="-128"/>
              </a:rPr>
              <a:t>■調査結果から分かったこと（上段：困窮度</a:t>
            </a:r>
            <a:r>
              <a:rPr lang="en-US" altLang="ja-JP" sz="1143" b="1" dirty="0">
                <a:solidFill>
                  <a:prstClr val="black"/>
                </a:solidFill>
                <a:latin typeface="HG丸ｺﾞｼｯｸM-PRO" panose="020F0600000000000000" pitchFamily="50" charset="-128"/>
                <a:ea typeface="HG丸ｺﾞｼｯｸM-PRO" panose="020F0600000000000000" pitchFamily="50" charset="-128"/>
              </a:rPr>
              <a:t>×</a:t>
            </a:r>
            <a:r>
              <a:rPr lang="ja-JP" altLang="en-US" sz="1143" b="1" dirty="0">
                <a:solidFill>
                  <a:prstClr val="black"/>
                </a:solidFill>
                <a:latin typeface="HG丸ｺﾞｼｯｸM-PRO" panose="020F0600000000000000" pitchFamily="50" charset="-128"/>
                <a:ea typeface="HG丸ｺﾞｼｯｸM-PRO" panose="020F0600000000000000" pitchFamily="50" charset="-128"/>
              </a:rPr>
              <a:t>おうちの人と朝食を食べる</a:t>
            </a:r>
            <a:r>
              <a:rPr lang="ja-JP" altLang="en-US" sz="1143" b="1" dirty="0">
                <a:latin typeface="HG丸ｺﾞｼｯｸM-PRO" panose="020F0600000000000000" pitchFamily="50" charset="-128"/>
                <a:ea typeface="HG丸ｺﾞｼｯｸM-PRO" panose="020F0600000000000000" pitchFamily="50" charset="-128"/>
              </a:rPr>
              <a:t>頻度　下段：困窮度</a:t>
            </a:r>
            <a:r>
              <a:rPr lang="en-US" altLang="ja-JP" sz="1143" b="1" dirty="0">
                <a:latin typeface="HG丸ｺﾞｼｯｸM-PRO" panose="020F0600000000000000" pitchFamily="50" charset="-128"/>
                <a:ea typeface="HG丸ｺﾞｼｯｸM-PRO" panose="020F0600000000000000" pitchFamily="50" charset="-128"/>
              </a:rPr>
              <a:t>×</a:t>
            </a:r>
            <a:r>
              <a:rPr lang="ja-JP" altLang="en-US" sz="1143" b="1" dirty="0">
                <a:latin typeface="HG丸ｺﾞｼｯｸM-PRO" panose="020F0600000000000000" pitchFamily="50" charset="-128"/>
                <a:ea typeface="HG丸ｺﾞｼｯｸM-PRO" panose="020F0600000000000000" pitchFamily="50" charset="-128"/>
              </a:rPr>
              <a:t>朝食の摂取頻度）</a:t>
            </a:r>
          </a:p>
        </p:txBody>
      </p:sp>
      <p:graphicFrame>
        <p:nvGraphicFramePr>
          <p:cNvPr id="5" name="グラフ 4">
            <a:extLst>
              <a:ext uri="{FF2B5EF4-FFF2-40B4-BE49-F238E27FC236}">
                <a16:creationId xmlns:a16="http://schemas.microsoft.com/office/drawing/2014/main" id="{501BBC8F-A97B-4673-AFB7-397581C82029}"/>
              </a:ext>
            </a:extLst>
          </p:cNvPr>
          <p:cNvGraphicFramePr>
            <a:graphicFrameLocks/>
          </p:cNvGraphicFramePr>
          <p:nvPr>
            <p:extLst>
              <p:ext uri="{D42A27DB-BD31-4B8C-83A1-F6EECF244321}">
                <p14:modId xmlns:p14="http://schemas.microsoft.com/office/powerpoint/2010/main" val="1236067298"/>
              </p:ext>
            </p:extLst>
          </p:nvPr>
        </p:nvGraphicFramePr>
        <p:xfrm>
          <a:off x="191638" y="1088269"/>
          <a:ext cx="4404297" cy="2301343"/>
        </p:xfrm>
        <a:graphic>
          <a:graphicData uri="http://schemas.openxmlformats.org/drawingml/2006/chart">
            <c:chart xmlns:c="http://schemas.openxmlformats.org/drawingml/2006/chart" xmlns:r="http://schemas.openxmlformats.org/officeDocument/2006/relationships" r:id="rId4"/>
          </a:graphicData>
        </a:graphic>
      </p:graphicFrame>
      <p:sp>
        <p:nvSpPr>
          <p:cNvPr id="25" name="角丸四角形 24"/>
          <p:cNvSpPr/>
          <p:nvPr/>
        </p:nvSpPr>
        <p:spPr>
          <a:xfrm>
            <a:off x="708561" y="2957426"/>
            <a:ext cx="883810" cy="177799"/>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lIns="65306" tIns="32654" rIns="65306" bIns="32654" rtlCol="0" anchor="ctr"/>
          <a:lstStyle/>
          <a:p>
            <a:pPr algn="ctr"/>
            <a:endParaRPr lang="ja-JP" altLang="en-US" sz="1286"/>
          </a:p>
        </p:txBody>
      </p:sp>
      <p:sp>
        <p:nvSpPr>
          <p:cNvPr id="26" name="角丸四角形 25"/>
          <p:cNvSpPr/>
          <p:nvPr/>
        </p:nvSpPr>
        <p:spPr>
          <a:xfrm>
            <a:off x="924494" y="2559498"/>
            <a:ext cx="1573007" cy="272840"/>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lIns="65306" tIns="32654" rIns="65306" bIns="32654" rtlCol="0" anchor="ctr"/>
          <a:lstStyle/>
          <a:p>
            <a:pPr algn="ctr"/>
            <a:endParaRPr lang="ja-JP" altLang="en-US" sz="1286"/>
          </a:p>
        </p:txBody>
      </p:sp>
      <p:sp>
        <p:nvSpPr>
          <p:cNvPr id="27" name="角丸四角形 26"/>
          <p:cNvSpPr/>
          <p:nvPr/>
        </p:nvSpPr>
        <p:spPr>
          <a:xfrm>
            <a:off x="897179" y="1464437"/>
            <a:ext cx="1846664" cy="213157"/>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lIns="65306" tIns="32654" rIns="65306" bIns="32654" rtlCol="0" anchor="ctr"/>
          <a:lstStyle/>
          <a:p>
            <a:pPr algn="ctr"/>
            <a:endParaRPr lang="ja-JP" altLang="en-US" sz="1286"/>
          </a:p>
        </p:txBody>
      </p:sp>
      <p:sp>
        <p:nvSpPr>
          <p:cNvPr id="2" name="テキスト ボックス 1">
            <a:extLst>
              <a:ext uri="{FF2B5EF4-FFF2-40B4-BE49-F238E27FC236}">
                <a16:creationId xmlns:a16="http://schemas.microsoft.com/office/drawing/2014/main" id="{28A45B51-8AA5-47F4-81E9-B0DDE2BD8FBE}"/>
              </a:ext>
            </a:extLst>
          </p:cNvPr>
          <p:cNvSpPr txBox="1"/>
          <p:nvPr/>
        </p:nvSpPr>
        <p:spPr>
          <a:xfrm>
            <a:off x="227665" y="1088269"/>
            <a:ext cx="449162" cy="230832"/>
          </a:xfrm>
          <a:prstGeom prst="rect">
            <a:avLst/>
          </a:prstGeom>
          <a:noFill/>
          <a:ln>
            <a:solidFill>
              <a:schemeClr val="tx1"/>
            </a:solidFill>
          </a:ln>
        </p:spPr>
        <p:txBody>
          <a:bodyPr wrap="none" rtlCol="0">
            <a:spAutoFit/>
          </a:bodyPr>
          <a:lstStyle/>
          <a:p>
            <a:r>
              <a:rPr lang="en-US" altLang="ja-JP" sz="900" dirty="0">
                <a:solidFill>
                  <a:prstClr val="black"/>
                </a:solidFill>
                <a:latin typeface="HG丸ｺﾞｼｯｸM-PRO" panose="020F0600000000000000" pitchFamily="50" charset="-128"/>
                <a:ea typeface="HG丸ｺﾞｼｯｸM-PRO" panose="020F0600000000000000" pitchFamily="50" charset="-128"/>
              </a:rPr>
              <a:t>H28</a:t>
            </a:r>
            <a:endParaRPr kumimoji="1" lang="ja-JP" altLang="en-US" sz="900" dirty="0"/>
          </a:p>
        </p:txBody>
      </p:sp>
      <p:graphicFrame>
        <p:nvGraphicFramePr>
          <p:cNvPr id="9" name="グラフ 8">
            <a:extLst>
              <a:ext uri="{FF2B5EF4-FFF2-40B4-BE49-F238E27FC236}">
                <a16:creationId xmlns:a16="http://schemas.microsoft.com/office/drawing/2014/main" id="{DCA2356E-5210-456A-9A42-9C06087107FB}"/>
              </a:ext>
            </a:extLst>
          </p:cNvPr>
          <p:cNvGraphicFramePr>
            <a:graphicFrameLocks/>
          </p:cNvGraphicFramePr>
          <p:nvPr>
            <p:extLst>
              <p:ext uri="{D42A27DB-BD31-4B8C-83A1-F6EECF244321}">
                <p14:modId xmlns:p14="http://schemas.microsoft.com/office/powerpoint/2010/main" val="1820485862"/>
              </p:ext>
            </p:extLst>
          </p:nvPr>
        </p:nvGraphicFramePr>
        <p:xfrm>
          <a:off x="152806" y="3765780"/>
          <a:ext cx="4279919" cy="2832338"/>
        </p:xfrm>
        <a:graphic>
          <a:graphicData uri="http://schemas.openxmlformats.org/drawingml/2006/chart">
            <c:chart xmlns:c="http://schemas.openxmlformats.org/drawingml/2006/chart" xmlns:r="http://schemas.openxmlformats.org/officeDocument/2006/relationships" r:id="rId5"/>
          </a:graphicData>
        </a:graphic>
      </p:graphicFrame>
      <p:sp>
        <p:nvSpPr>
          <p:cNvPr id="37" name="角丸四角形 36"/>
          <p:cNvSpPr/>
          <p:nvPr/>
        </p:nvSpPr>
        <p:spPr>
          <a:xfrm>
            <a:off x="695573" y="4204697"/>
            <a:ext cx="3154465" cy="290949"/>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lIns="65306" tIns="32654" rIns="65306" bIns="32654" rtlCol="0" anchor="ctr"/>
          <a:lstStyle/>
          <a:p>
            <a:pPr algn="ctr"/>
            <a:endParaRPr lang="ja-JP" altLang="en-US" sz="1286"/>
          </a:p>
        </p:txBody>
      </p:sp>
      <p:sp>
        <p:nvSpPr>
          <p:cNvPr id="40" name="角丸四角形 39"/>
          <p:cNvSpPr/>
          <p:nvPr/>
        </p:nvSpPr>
        <p:spPr>
          <a:xfrm>
            <a:off x="780838" y="5997061"/>
            <a:ext cx="1213741" cy="156144"/>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lIns="65306" tIns="32654" rIns="65306" bIns="32654" rtlCol="0" anchor="ctr"/>
          <a:lstStyle/>
          <a:p>
            <a:pPr algn="ctr"/>
            <a:endParaRPr lang="ja-JP" altLang="en-US" sz="1286"/>
          </a:p>
        </p:txBody>
      </p:sp>
      <p:sp>
        <p:nvSpPr>
          <p:cNvPr id="41" name="角丸四角形 40"/>
          <p:cNvSpPr/>
          <p:nvPr/>
        </p:nvSpPr>
        <p:spPr>
          <a:xfrm>
            <a:off x="708561" y="5445224"/>
            <a:ext cx="2839214" cy="438458"/>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lIns="65306" tIns="32654" rIns="65306" bIns="32654" rtlCol="0" anchor="ctr"/>
          <a:lstStyle/>
          <a:p>
            <a:pPr algn="ctr"/>
            <a:endParaRPr lang="ja-JP" altLang="en-US" sz="1286"/>
          </a:p>
        </p:txBody>
      </p:sp>
      <p:sp>
        <p:nvSpPr>
          <p:cNvPr id="29" name="テキスト ボックス 28">
            <a:extLst>
              <a:ext uri="{FF2B5EF4-FFF2-40B4-BE49-F238E27FC236}">
                <a16:creationId xmlns:a16="http://schemas.microsoft.com/office/drawing/2014/main" id="{5E7A8656-CAAB-41CF-80F1-04040A22F8DD}"/>
              </a:ext>
            </a:extLst>
          </p:cNvPr>
          <p:cNvSpPr txBox="1"/>
          <p:nvPr/>
        </p:nvSpPr>
        <p:spPr>
          <a:xfrm>
            <a:off x="7924464" y="51776"/>
            <a:ext cx="10440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200" b="1" dirty="0"/>
              <a:t>43</a:t>
            </a:r>
            <a:r>
              <a:rPr kumimoji="1" lang="ja-JP" altLang="en-US" sz="1200" b="1" dirty="0"/>
              <a:t>市町村</a:t>
            </a:r>
          </a:p>
        </p:txBody>
      </p:sp>
    </p:spTree>
    <p:extLst>
      <p:ext uri="{BB962C8B-B14F-4D97-AF65-F5344CB8AC3E}">
        <p14:creationId xmlns:p14="http://schemas.microsoft.com/office/powerpoint/2010/main" val="2333511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36E07ED-F893-46D7-A41F-45642E035958}"/>
              </a:ext>
            </a:extLst>
          </p:cNvPr>
          <p:cNvSpPr>
            <a:spLocks noGrp="1"/>
          </p:cNvSpPr>
          <p:nvPr>
            <p:ph type="sldNum" sz="quarter" idx="12"/>
          </p:nvPr>
        </p:nvSpPr>
        <p:spPr>
          <a:xfrm>
            <a:off x="6819635" y="6353619"/>
            <a:ext cx="2133600" cy="365125"/>
          </a:xfrm>
        </p:spPr>
        <p:txBody>
          <a:bodyPr/>
          <a:lstStyle/>
          <a:p>
            <a:r>
              <a:rPr lang="ja-JP" altLang="en-US" sz="1600" dirty="0">
                <a:solidFill>
                  <a:schemeClr val="tx1"/>
                </a:solidFill>
              </a:rPr>
              <a:t>１４</a:t>
            </a:r>
            <a:endParaRPr kumimoji="1" lang="ja-JP" altLang="en-US" sz="1600" dirty="0">
              <a:solidFill>
                <a:schemeClr val="tx1"/>
              </a:solidFill>
            </a:endParaRPr>
          </a:p>
        </p:txBody>
      </p:sp>
      <p:sp>
        <p:nvSpPr>
          <p:cNvPr id="6" name="正方形/長方形 5">
            <a:extLst>
              <a:ext uri="{FF2B5EF4-FFF2-40B4-BE49-F238E27FC236}">
                <a16:creationId xmlns:a16="http://schemas.microsoft.com/office/drawing/2014/main" id="{83E429C3-8633-46FA-A809-5CAA7ED5B069}"/>
              </a:ext>
            </a:extLst>
          </p:cNvPr>
          <p:cNvSpPr/>
          <p:nvPr/>
        </p:nvSpPr>
        <p:spPr>
          <a:xfrm>
            <a:off x="153144" y="191134"/>
            <a:ext cx="8837712" cy="64757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dirty="0">
              <a:solidFill>
                <a:schemeClr val="tx1"/>
              </a:solidFill>
            </a:endParaRPr>
          </a:p>
        </p:txBody>
      </p:sp>
      <p:sp>
        <p:nvSpPr>
          <p:cNvPr id="7" name="テキスト ボックス 6">
            <a:extLst>
              <a:ext uri="{FF2B5EF4-FFF2-40B4-BE49-F238E27FC236}">
                <a16:creationId xmlns:a16="http://schemas.microsoft.com/office/drawing/2014/main" id="{AD055C05-EA56-4109-A69A-7BC8D497695F}"/>
              </a:ext>
            </a:extLst>
          </p:cNvPr>
          <p:cNvSpPr txBox="1"/>
          <p:nvPr/>
        </p:nvSpPr>
        <p:spPr>
          <a:xfrm>
            <a:off x="153144" y="191134"/>
            <a:ext cx="8837712" cy="276999"/>
          </a:xfrm>
          <a:prstGeom prst="rect">
            <a:avLst/>
          </a:prstGeom>
          <a:solidFill>
            <a:schemeClr val="accent5">
              <a:lumMod val="40000"/>
              <a:lumOff val="60000"/>
            </a:schemeClr>
          </a:solidFill>
          <a:ln w="31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b="1" dirty="0">
                <a:latin typeface="HG丸ｺﾞｼｯｸM-PRO" panose="020F0600000000000000" pitchFamily="50" charset="-128"/>
                <a:ea typeface="HG丸ｺﾞｼｯｸM-PRO" panose="020F0600000000000000" pitchFamily="50" charset="-128"/>
              </a:rPr>
              <a:t>主な課題</a:t>
            </a:r>
          </a:p>
        </p:txBody>
      </p:sp>
      <p:sp>
        <p:nvSpPr>
          <p:cNvPr id="9" name="テキスト ボックス 8">
            <a:extLst>
              <a:ext uri="{FF2B5EF4-FFF2-40B4-BE49-F238E27FC236}">
                <a16:creationId xmlns:a16="http://schemas.microsoft.com/office/drawing/2014/main" id="{CD33B61B-6051-4C25-8B05-D07ABCD6F3E9}"/>
              </a:ext>
            </a:extLst>
          </p:cNvPr>
          <p:cNvSpPr txBox="1"/>
          <p:nvPr/>
        </p:nvSpPr>
        <p:spPr>
          <a:xfrm>
            <a:off x="153144" y="468937"/>
            <a:ext cx="8824295" cy="981744"/>
          </a:xfrm>
          <a:prstGeom prst="rect">
            <a:avLst/>
          </a:prstGeom>
          <a:noFill/>
        </p:spPr>
        <p:txBody>
          <a:bodyPr wrap="square">
            <a:spAutoFit/>
          </a:bodyPr>
          <a:lstStyle/>
          <a:p>
            <a:pPr>
              <a:lnSpc>
                <a:spcPts val="1800"/>
              </a:lnSpc>
            </a:pPr>
            <a:r>
              <a:rPr lang="ja-JP" altLang="en-US" sz="1100" b="0" dirty="0">
                <a:solidFill>
                  <a:schemeClr val="tx1"/>
                </a:solidFill>
                <a:latin typeface="+mn-ea"/>
                <a:ea typeface="+mn-ea"/>
              </a:rPr>
              <a:t>〇朝食の摂取については、困窮世帯ほど、「毎日またはほとんど毎日」の割合が低くなる傾向に</a:t>
            </a:r>
            <a:r>
              <a:rPr lang="ja-JP" altLang="en-US" sz="1100" b="0" dirty="0">
                <a:latin typeface="+mn-ea"/>
                <a:ea typeface="+mn-ea"/>
              </a:rPr>
              <a:t>ある。</a:t>
            </a:r>
            <a:r>
              <a:rPr lang="ja-JP" altLang="en-US" sz="1100" dirty="0">
                <a:latin typeface="+mn-ea"/>
              </a:rPr>
              <a:t>また、前回に比べ、朝食を「毎日食べるまたはほとんど毎日食べる」の割合が、いずれの世帯においても低くなっている。</a:t>
            </a:r>
            <a:endParaRPr lang="en-US" altLang="ja-JP" sz="1100" dirty="0">
              <a:latin typeface="+mn-ea"/>
            </a:endParaRPr>
          </a:p>
          <a:p>
            <a:pPr>
              <a:lnSpc>
                <a:spcPts val="1800"/>
              </a:lnSpc>
            </a:pPr>
            <a:r>
              <a:rPr lang="ja-JP" altLang="en-US" sz="1100" dirty="0">
                <a:latin typeface="+mn-ea"/>
              </a:rPr>
              <a:t>〇朝食を家族と食べる割合についても、困窮度が高いほど、低くなる傾向にある。</a:t>
            </a:r>
            <a:endParaRPr lang="en-US" altLang="ja-JP" sz="1100" dirty="0">
              <a:latin typeface="+mn-ea"/>
            </a:endParaRPr>
          </a:p>
          <a:p>
            <a:pPr>
              <a:lnSpc>
                <a:spcPts val="1800"/>
              </a:lnSpc>
            </a:pPr>
            <a:endParaRPr lang="en-US" altLang="ja-JP" sz="1100" b="0" dirty="0">
              <a:solidFill>
                <a:schemeClr val="tx1"/>
              </a:solidFill>
              <a:latin typeface="+mn-ea"/>
              <a:ea typeface="+mn-ea"/>
            </a:endParaRPr>
          </a:p>
        </p:txBody>
      </p:sp>
      <p:sp>
        <p:nvSpPr>
          <p:cNvPr id="8" name="テキスト ボックス 7">
            <a:extLst>
              <a:ext uri="{FF2B5EF4-FFF2-40B4-BE49-F238E27FC236}">
                <a16:creationId xmlns:a16="http://schemas.microsoft.com/office/drawing/2014/main" id="{159CDBC8-66B7-41F3-84DD-3F4938662003}"/>
              </a:ext>
            </a:extLst>
          </p:cNvPr>
          <p:cNvSpPr txBox="1"/>
          <p:nvPr/>
        </p:nvSpPr>
        <p:spPr>
          <a:xfrm>
            <a:off x="153144" y="2826702"/>
            <a:ext cx="8824295" cy="268215"/>
          </a:xfrm>
          <a:prstGeom prst="rect">
            <a:avLst/>
          </a:prstGeom>
          <a:solidFill>
            <a:srgbClr val="90E2A0"/>
          </a:solidFill>
          <a:ln w="31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143" b="1" dirty="0">
                <a:latin typeface="HG丸ｺﾞｼｯｸM-PRO" panose="020F0600000000000000" pitchFamily="50" charset="-128"/>
                <a:ea typeface="HG丸ｺﾞｼｯｸM-PRO" panose="020F0600000000000000" pitchFamily="50" charset="-128"/>
              </a:rPr>
              <a:t>方向性</a:t>
            </a:r>
            <a:r>
              <a:rPr lang="en-US" altLang="ja-JP" sz="1143" b="1" dirty="0">
                <a:latin typeface="HG丸ｺﾞｼｯｸM-PRO" panose="020F0600000000000000" pitchFamily="50" charset="-128"/>
                <a:ea typeface="HG丸ｺﾞｼｯｸM-PRO" panose="020F0600000000000000" pitchFamily="50" charset="-128"/>
              </a:rPr>
              <a:t>(</a:t>
            </a:r>
            <a:r>
              <a:rPr lang="ja-JP" altLang="en-US" sz="1143" b="1" dirty="0">
                <a:latin typeface="HG丸ｺﾞｼｯｸM-PRO" panose="020F0600000000000000" pitchFamily="50" charset="-128"/>
                <a:ea typeface="HG丸ｺﾞｼｯｸM-PRO" panose="020F0600000000000000" pitchFamily="50" charset="-128"/>
              </a:rPr>
              <a:t>案</a:t>
            </a:r>
            <a:r>
              <a:rPr lang="en-US" altLang="ja-JP" sz="1143" b="1" dirty="0">
                <a:latin typeface="HG丸ｺﾞｼｯｸM-PRO" panose="020F0600000000000000" pitchFamily="50" charset="-128"/>
                <a:ea typeface="HG丸ｺﾞｼｯｸM-PRO" panose="020F0600000000000000" pitchFamily="50" charset="-128"/>
              </a:rPr>
              <a:t>)</a:t>
            </a:r>
            <a:endParaRPr lang="ja-JP" altLang="en-US" sz="1143" b="1" dirty="0">
              <a:latin typeface="HG丸ｺﾞｼｯｸM-PRO" panose="020F0600000000000000" pitchFamily="50" charset="-128"/>
              <a:ea typeface="HG丸ｺﾞｼｯｸM-PRO" panose="020F0600000000000000" pitchFamily="50" charset="-128"/>
            </a:endParaRPr>
          </a:p>
        </p:txBody>
      </p:sp>
      <p:sp>
        <p:nvSpPr>
          <p:cNvPr id="10" name="テキスト ボックス 9">
            <a:extLst>
              <a:ext uri="{FF2B5EF4-FFF2-40B4-BE49-F238E27FC236}">
                <a16:creationId xmlns:a16="http://schemas.microsoft.com/office/drawing/2014/main" id="{CBA6B36F-C6BC-45FC-B388-FE26E401D13D}"/>
              </a:ext>
            </a:extLst>
          </p:cNvPr>
          <p:cNvSpPr txBox="1"/>
          <p:nvPr/>
        </p:nvSpPr>
        <p:spPr>
          <a:xfrm>
            <a:off x="159852" y="3198674"/>
            <a:ext cx="8824295" cy="2597571"/>
          </a:xfrm>
          <a:prstGeom prst="rect">
            <a:avLst/>
          </a:prstGeom>
          <a:noFill/>
        </p:spPr>
        <p:txBody>
          <a:bodyPr wrap="square">
            <a:spAutoFit/>
          </a:bodyPr>
          <a:lstStyle/>
          <a:p>
            <a:pPr>
              <a:lnSpc>
                <a:spcPts val="1800"/>
              </a:lnSpc>
            </a:pPr>
            <a:r>
              <a:rPr lang="en-US" altLang="ja-JP" sz="1100" b="1" dirty="0">
                <a:latin typeface="+mn-ea"/>
                <a:ea typeface="+mn-ea"/>
              </a:rPr>
              <a:t>【</a:t>
            </a:r>
            <a:r>
              <a:rPr lang="ja-JP" altLang="en-US" sz="1100" b="1" dirty="0">
                <a:latin typeface="+mn-ea"/>
                <a:ea typeface="+mn-ea"/>
              </a:rPr>
              <a:t>継続</a:t>
            </a:r>
            <a:r>
              <a:rPr lang="en-US" altLang="ja-JP" sz="1100" b="1" dirty="0">
                <a:latin typeface="+mn-ea"/>
                <a:ea typeface="+mn-ea"/>
              </a:rPr>
              <a:t>】</a:t>
            </a:r>
          </a:p>
          <a:p>
            <a:pPr>
              <a:lnSpc>
                <a:spcPts val="1800"/>
              </a:lnSpc>
            </a:pPr>
            <a:r>
              <a:rPr lang="ja-JP" altLang="en-US" sz="1100" dirty="0">
                <a:latin typeface="+mn-ea"/>
              </a:rPr>
              <a:t>〇ご飯を食べることができない子どもに対して、市町村と連携し、子ども食堂等の無料や安価で食事を提供してくれる子どもの居場所等の情報提供を引き続き実施。</a:t>
            </a:r>
            <a:endParaRPr lang="en-US" altLang="ja-JP" sz="1100" dirty="0">
              <a:latin typeface="+mn-ea"/>
            </a:endParaRPr>
          </a:p>
          <a:p>
            <a:pPr>
              <a:lnSpc>
                <a:spcPts val="1800"/>
              </a:lnSpc>
            </a:pPr>
            <a:r>
              <a:rPr lang="ja-JP" altLang="en-US" sz="1100" dirty="0">
                <a:latin typeface="+mn-ea"/>
              </a:rPr>
              <a:t>〇ひとり親家庭に対し、生活に関する悩み相談を実施するとともに、子どもに対し、生活習慣や食事の提供等を行うことでひとり親家庭への生活の向上を促進。</a:t>
            </a:r>
            <a:endParaRPr lang="en-US" altLang="ja-JP" sz="1100" dirty="0">
              <a:latin typeface="+mn-ea"/>
            </a:endParaRPr>
          </a:p>
          <a:p>
            <a:pPr>
              <a:lnSpc>
                <a:spcPts val="1800"/>
              </a:lnSpc>
            </a:pPr>
            <a:r>
              <a:rPr lang="ja-JP" altLang="en-US" sz="1100" dirty="0">
                <a:latin typeface="+mn-ea"/>
              </a:rPr>
              <a:t>〇学校機関等と連携し、食生活改善や生活習慣の改善に関する啓発等を実施</a:t>
            </a:r>
            <a:endParaRPr lang="en-US" altLang="ja-JP" sz="1100" dirty="0">
              <a:latin typeface="+mn-ea"/>
            </a:endParaRPr>
          </a:p>
          <a:p>
            <a:pPr>
              <a:lnSpc>
                <a:spcPts val="1800"/>
              </a:lnSpc>
            </a:pPr>
            <a:r>
              <a:rPr lang="ja-JP" altLang="en-US" sz="1100" dirty="0">
                <a:latin typeface="+mn-ea"/>
              </a:rPr>
              <a:t>〇民間企業等と連携し、フードドライブやフードバンクに関する情報を発信し、活用を推進。</a:t>
            </a:r>
            <a:endParaRPr lang="en-US" altLang="ja-JP" sz="1100" dirty="0">
              <a:latin typeface="+mn-ea"/>
            </a:endParaRPr>
          </a:p>
          <a:p>
            <a:pPr>
              <a:lnSpc>
                <a:spcPts val="1800"/>
              </a:lnSpc>
            </a:pPr>
            <a:endParaRPr lang="en-US" altLang="ja-JP" sz="1100" dirty="0">
              <a:latin typeface="+mn-ea"/>
            </a:endParaRPr>
          </a:p>
          <a:p>
            <a:pPr>
              <a:lnSpc>
                <a:spcPts val="1800"/>
              </a:lnSpc>
            </a:pPr>
            <a:r>
              <a:rPr lang="en-US" altLang="ja-JP" sz="1100" b="1" dirty="0">
                <a:latin typeface="+mn-ea"/>
                <a:ea typeface="+mn-ea"/>
              </a:rPr>
              <a:t>【</a:t>
            </a:r>
            <a:r>
              <a:rPr lang="ja-JP" altLang="en-US" sz="1100" b="1" dirty="0">
                <a:latin typeface="+mn-ea"/>
                <a:ea typeface="+mn-ea"/>
              </a:rPr>
              <a:t>拡充</a:t>
            </a:r>
            <a:r>
              <a:rPr lang="ja-JP" altLang="en-US" sz="1100" b="1" dirty="0">
                <a:latin typeface="+mn-ea"/>
              </a:rPr>
              <a:t>検討</a:t>
            </a:r>
            <a:r>
              <a:rPr lang="en-US" altLang="ja-JP" sz="1100" b="1" dirty="0">
                <a:latin typeface="+mn-ea"/>
                <a:ea typeface="+mn-ea"/>
              </a:rPr>
              <a:t>】</a:t>
            </a:r>
          </a:p>
          <a:p>
            <a:pPr>
              <a:lnSpc>
                <a:spcPts val="1800"/>
              </a:lnSpc>
            </a:pPr>
            <a:r>
              <a:rPr lang="ja-JP" altLang="en-US" sz="1100" b="0" dirty="0">
                <a:latin typeface="+mn-ea"/>
                <a:ea typeface="+mn-ea"/>
              </a:rPr>
              <a:t>〇</a:t>
            </a:r>
            <a:r>
              <a:rPr lang="ja-JP" altLang="en-US" sz="1100" dirty="0">
                <a:latin typeface="+mn-ea"/>
              </a:rPr>
              <a:t>関係機関や</a:t>
            </a:r>
            <a:r>
              <a:rPr lang="ja-JP" altLang="en-US" sz="1100" b="0" dirty="0">
                <a:latin typeface="+mn-ea"/>
                <a:ea typeface="+mn-ea"/>
              </a:rPr>
              <a:t>市町村と連携し、子ども食堂等の子どもに食事を提供する子どもの居場所等に対し</a:t>
            </a:r>
            <a:r>
              <a:rPr lang="ja-JP" altLang="en-US" sz="1100" dirty="0">
                <a:latin typeface="+mn-ea"/>
              </a:rPr>
              <a:t>、生活習慣の改善や食育の啓発に関する情報提供を</a:t>
            </a:r>
            <a:r>
              <a:rPr lang="ja-JP" altLang="en-US" sz="1100" b="0" dirty="0">
                <a:latin typeface="+mn-ea"/>
                <a:ea typeface="+mn-ea"/>
              </a:rPr>
              <a:t>実施。</a:t>
            </a:r>
            <a:endParaRPr lang="en-US" altLang="ja-JP" sz="1100" b="0" dirty="0">
              <a:latin typeface="+mn-ea"/>
              <a:ea typeface="+mn-ea"/>
            </a:endParaRPr>
          </a:p>
        </p:txBody>
      </p:sp>
    </p:spTree>
    <p:extLst>
      <p:ext uri="{BB962C8B-B14F-4D97-AF65-F5344CB8AC3E}">
        <p14:creationId xmlns:p14="http://schemas.microsoft.com/office/powerpoint/2010/main" val="80830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8F6AE3A-4E74-4F5A-9CEB-B2A88AD30601}"/>
              </a:ext>
            </a:extLst>
          </p:cNvPr>
          <p:cNvSpPr txBox="1"/>
          <p:nvPr/>
        </p:nvSpPr>
        <p:spPr>
          <a:xfrm>
            <a:off x="458804" y="2348880"/>
            <a:ext cx="8219256" cy="707886"/>
          </a:xfrm>
          <a:prstGeom prst="rect">
            <a:avLst/>
          </a:prstGeom>
          <a:noFill/>
        </p:spPr>
        <p:txBody>
          <a:bodyPr wrap="square" rtlCol="0">
            <a:spAutoFit/>
          </a:bodyPr>
          <a:lstStyle/>
          <a:p>
            <a:pPr algn="ctr"/>
            <a:r>
              <a:rPr lang="ja-JP" altLang="en-US" sz="4000" dirty="0"/>
              <a:t>３</a:t>
            </a:r>
            <a:r>
              <a:rPr kumimoji="1" lang="ja-JP" altLang="en-US" sz="4000" dirty="0"/>
              <a:t>．子どもの教育環境に関すること</a:t>
            </a:r>
          </a:p>
        </p:txBody>
      </p:sp>
      <p:sp>
        <p:nvSpPr>
          <p:cNvPr id="5" name="スライド番号プレースホルダー 2">
            <a:extLst>
              <a:ext uri="{FF2B5EF4-FFF2-40B4-BE49-F238E27FC236}">
                <a16:creationId xmlns:a16="http://schemas.microsoft.com/office/drawing/2014/main" id="{1FE29141-BB38-41D7-B02B-B0DBF464F841}"/>
              </a:ext>
            </a:extLst>
          </p:cNvPr>
          <p:cNvSpPr>
            <a:spLocks noGrp="1"/>
          </p:cNvSpPr>
          <p:nvPr>
            <p:ph type="sldNum" sz="quarter" idx="12"/>
          </p:nvPr>
        </p:nvSpPr>
        <p:spPr>
          <a:xfrm>
            <a:off x="6856768" y="6492875"/>
            <a:ext cx="2133600" cy="365125"/>
          </a:xfrm>
        </p:spPr>
        <p:txBody>
          <a:bodyPr/>
          <a:lstStyle/>
          <a:p>
            <a:pPr defTabSz="914418"/>
            <a:r>
              <a:rPr lang="ja-JP" altLang="en-US" sz="1714" dirty="0">
                <a:solidFill>
                  <a:prstClr val="black"/>
                </a:solidFill>
                <a:latin typeface="Calibri"/>
                <a:ea typeface="ＭＳ Ｐゴシック" panose="020B0600070205080204" pitchFamily="50" charset="-128"/>
              </a:rPr>
              <a:t>１５</a:t>
            </a:r>
          </a:p>
        </p:txBody>
      </p:sp>
    </p:spTree>
    <p:extLst>
      <p:ext uri="{BB962C8B-B14F-4D97-AF65-F5344CB8AC3E}">
        <p14:creationId xmlns:p14="http://schemas.microsoft.com/office/powerpoint/2010/main" val="1797036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グラフ 63">
            <a:extLst>
              <a:ext uri="{FF2B5EF4-FFF2-40B4-BE49-F238E27FC236}">
                <a16:creationId xmlns:a16="http://schemas.microsoft.com/office/drawing/2014/main" id="{2BD2070B-9568-471F-A038-B238887ECE15}"/>
              </a:ext>
            </a:extLst>
          </p:cNvPr>
          <p:cNvGraphicFramePr>
            <a:graphicFrameLocks/>
          </p:cNvGraphicFramePr>
          <p:nvPr>
            <p:extLst>
              <p:ext uri="{D42A27DB-BD31-4B8C-83A1-F6EECF244321}">
                <p14:modId xmlns:p14="http://schemas.microsoft.com/office/powerpoint/2010/main" val="2621496060"/>
              </p:ext>
            </p:extLst>
          </p:nvPr>
        </p:nvGraphicFramePr>
        <p:xfrm>
          <a:off x="4786965" y="4724639"/>
          <a:ext cx="4253659" cy="20040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3" name="グラフ 62">
            <a:extLst>
              <a:ext uri="{FF2B5EF4-FFF2-40B4-BE49-F238E27FC236}">
                <a16:creationId xmlns:a16="http://schemas.microsoft.com/office/drawing/2014/main" id="{15E016A8-9576-449E-8C02-28F73C9450FB}"/>
              </a:ext>
            </a:extLst>
          </p:cNvPr>
          <p:cNvGraphicFramePr>
            <a:graphicFrameLocks/>
          </p:cNvGraphicFramePr>
          <p:nvPr>
            <p:extLst>
              <p:ext uri="{D42A27DB-BD31-4B8C-83A1-F6EECF244321}">
                <p14:modId xmlns:p14="http://schemas.microsoft.com/office/powerpoint/2010/main" val="549405548"/>
              </p:ext>
            </p:extLst>
          </p:nvPr>
        </p:nvGraphicFramePr>
        <p:xfrm>
          <a:off x="4766987" y="2622206"/>
          <a:ext cx="4249988" cy="1741743"/>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p:cNvSpPr/>
          <p:nvPr/>
        </p:nvSpPr>
        <p:spPr>
          <a:xfrm>
            <a:off x="60598" y="162738"/>
            <a:ext cx="8996408" cy="6552726"/>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13" name="テキスト ボックス 12"/>
          <p:cNvSpPr txBox="1"/>
          <p:nvPr/>
        </p:nvSpPr>
        <p:spPr>
          <a:xfrm>
            <a:off x="56006" y="28630"/>
            <a:ext cx="9001000" cy="268215"/>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rtlCol="0">
            <a:spAutoFit/>
          </a:bodyPr>
          <a:lstStyle/>
          <a:p>
            <a:pPr defTabSz="653156"/>
            <a:r>
              <a:rPr lang="ja-JP" altLang="en-US" sz="1143" b="1" dirty="0">
                <a:solidFill>
                  <a:prstClr val="black"/>
                </a:solidFill>
                <a:latin typeface="HG丸ｺﾞｼｯｸM-PRO" panose="020F0600000000000000" pitchFamily="50" charset="-128"/>
                <a:ea typeface="HG丸ｺﾞｼｯｸM-PRO" panose="020F0600000000000000" pitchFamily="50" charset="-128"/>
              </a:rPr>
              <a:t>■調査結果から分かったこと（上段：困窮度</a:t>
            </a:r>
            <a:r>
              <a:rPr lang="en-US" altLang="ja-JP" sz="1143" b="1" dirty="0">
                <a:solidFill>
                  <a:prstClr val="black"/>
                </a:solidFill>
                <a:latin typeface="HG丸ｺﾞｼｯｸM-PRO" panose="020F0600000000000000" pitchFamily="50" charset="-128"/>
                <a:ea typeface="HG丸ｺﾞｼｯｸM-PRO" panose="020F0600000000000000" pitchFamily="50" charset="-128"/>
              </a:rPr>
              <a:t>×</a:t>
            </a:r>
            <a:r>
              <a:rPr lang="ja-JP" altLang="en-US" sz="1143" b="1" dirty="0">
                <a:solidFill>
                  <a:prstClr val="black"/>
                </a:solidFill>
                <a:latin typeface="HG丸ｺﾞｼｯｸM-PRO" panose="020F0600000000000000" pitchFamily="50" charset="-128"/>
                <a:ea typeface="HG丸ｺﾞｼｯｸM-PRO" panose="020F0600000000000000" pitchFamily="50" charset="-128"/>
              </a:rPr>
              <a:t>学習理解度　中段：困窮度</a:t>
            </a:r>
            <a:r>
              <a:rPr lang="en-US" altLang="ja-JP" sz="1143" b="1" dirty="0">
                <a:solidFill>
                  <a:prstClr val="black"/>
                </a:solidFill>
                <a:latin typeface="HG丸ｺﾞｼｯｸM-PRO" panose="020F0600000000000000" pitchFamily="50" charset="-128"/>
                <a:ea typeface="HG丸ｺﾞｼｯｸM-PRO" panose="020F0600000000000000" pitchFamily="50" charset="-128"/>
              </a:rPr>
              <a:t>×</a:t>
            </a:r>
            <a:r>
              <a:rPr lang="ja-JP" altLang="en-US" sz="1143" b="1" dirty="0">
                <a:solidFill>
                  <a:prstClr val="black"/>
                </a:solidFill>
                <a:latin typeface="HG丸ｺﾞｼｯｸM-PRO" panose="020F0600000000000000" pitchFamily="50" charset="-128"/>
                <a:ea typeface="HG丸ｺﾞｼｯｸM-PRO" panose="020F0600000000000000" pitchFamily="50" charset="-128"/>
              </a:rPr>
              <a:t>勉強時間　下段：困窮度</a:t>
            </a:r>
            <a:r>
              <a:rPr lang="en-US" altLang="ja-JP" sz="1143" b="1" dirty="0">
                <a:solidFill>
                  <a:prstClr val="black"/>
                </a:solidFill>
                <a:latin typeface="HG丸ｺﾞｼｯｸM-PRO" panose="020F0600000000000000" pitchFamily="50" charset="-128"/>
                <a:ea typeface="HG丸ｺﾞｼｯｸM-PRO" panose="020F0600000000000000" pitchFamily="50" charset="-128"/>
              </a:rPr>
              <a:t>×</a:t>
            </a:r>
            <a:r>
              <a:rPr lang="ja-JP" altLang="en-US" sz="1143" b="1" dirty="0">
                <a:solidFill>
                  <a:prstClr val="black"/>
                </a:solidFill>
                <a:latin typeface="HG丸ｺﾞｼｯｸM-PRO" panose="020F0600000000000000" pitchFamily="50" charset="-128"/>
                <a:ea typeface="HG丸ｺﾞｼｯｸM-PRO" panose="020F0600000000000000" pitchFamily="50" charset="-128"/>
              </a:rPr>
              <a:t>読書時間）</a:t>
            </a:r>
          </a:p>
        </p:txBody>
      </p:sp>
      <p:sp>
        <p:nvSpPr>
          <p:cNvPr id="24" name="正方形/長方形 23"/>
          <p:cNvSpPr/>
          <p:nvPr/>
        </p:nvSpPr>
        <p:spPr>
          <a:xfrm>
            <a:off x="111849" y="306474"/>
            <a:ext cx="8921419" cy="356123"/>
          </a:xfrm>
          <a:prstGeom prst="rect">
            <a:avLst/>
          </a:prstGeom>
          <a:solidFill>
            <a:schemeClr val="accent6">
              <a:lumMod val="40000"/>
              <a:lumOff val="60000"/>
            </a:schemeClr>
          </a:solidFill>
        </p:spPr>
        <p:txBody>
          <a:bodyPr wrap="square" anchor="ctr">
            <a:spAutoFit/>
          </a:bodyPr>
          <a:lstStyle/>
          <a:p>
            <a:r>
              <a:rPr lang="ja-JP" altLang="en-US" sz="857" dirty="0">
                <a:latin typeface="HG丸ｺﾞｼｯｸM-PRO" panose="020F0600000000000000" pitchFamily="50" charset="-128"/>
                <a:ea typeface="HG丸ｺﾞｼｯｸM-PRO" panose="020F0600000000000000" pitchFamily="50" charset="-128"/>
              </a:rPr>
              <a:t>◇</a:t>
            </a:r>
            <a:r>
              <a:rPr lang="en-US" altLang="ja-JP" sz="857" dirty="0">
                <a:latin typeface="HG丸ｺﾞｼｯｸM-PRO" panose="020F0600000000000000" pitchFamily="50" charset="-128"/>
                <a:ea typeface="HG丸ｺﾞｼｯｸM-PRO" panose="020F0600000000000000" pitchFamily="50" charset="-128"/>
              </a:rPr>
              <a:t>H28</a:t>
            </a:r>
            <a:r>
              <a:rPr lang="ja-JP" altLang="en-US" sz="857" dirty="0">
                <a:latin typeface="HG丸ｺﾞｼｯｸM-PRO" panose="020F0600000000000000" pitchFamily="50" charset="-128"/>
                <a:ea typeface="HG丸ｺﾞｼｯｸM-PRO" panose="020F0600000000000000" pitchFamily="50" charset="-128"/>
              </a:rPr>
              <a:t>調査・</a:t>
            </a:r>
            <a:r>
              <a:rPr lang="en-US" altLang="ja-JP" sz="857" dirty="0">
                <a:latin typeface="HG丸ｺﾞｼｯｸM-PRO" panose="020F0600000000000000" pitchFamily="50" charset="-128"/>
                <a:ea typeface="HG丸ｺﾞｼｯｸM-PRO" panose="020F0600000000000000" pitchFamily="50" charset="-128"/>
              </a:rPr>
              <a:t>R5</a:t>
            </a:r>
            <a:r>
              <a:rPr lang="ja-JP" altLang="en-US" sz="857" dirty="0">
                <a:latin typeface="HG丸ｺﾞｼｯｸM-PRO" panose="020F0600000000000000" pitchFamily="50" charset="-128"/>
                <a:ea typeface="HG丸ｺﾞｼｯｸM-PRO" panose="020F0600000000000000" pitchFamily="50" charset="-128"/>
              </a:rPr>
              <a:t>調査いずれの場合でも、困窮世帯ほど学習理解度について「よくわかる」「だいたいわかる」の割合が低くなっている。</a:t>
            </a:r>
            <a:r>
              <a:rPr lang="en-US" altLang="ja-JP" sz="857" dirty="0">
                <a:latin typeface="HG丸ｺﾞｼｯｸM-PRO" panose="020F0600000000000000" pitchFamily="50" charset="-128"/>
                <a:ea typeface="HG丸ｺﾞｼｯｸM-PRO" panose="020F0600000000000000" pitchFamily="50" charset="-128"/>
              </a:rPr>
              <a:t>H28</a:t>
            </a:r>
            <a:r>
              <a:rPr lang="ja-JP" altLang="en-US" sz="857" dirty="0">
                <a:latin typeface="HG丸ｺﾞｼｯｸM-PRO" panose="020F0600000000000000" pitchFamily="50" charset="-128"/>
                <a:ea typeface="HG丸ｺﾞｼｯｸM-PRO" panose="020F0600000000000000" pitchFamily="50" charset="-128"/>
              </a:rPr>
              <a:t>調査に比べて</a:t>
            </a:r>
            <a:r>
              <a:rPr lang="en-US" altLang="ja-JP" sz="857" dirty="0">
                <a:latin typeface="HG丸ｺﾞｼｯｸM-PRO" panose="020F0600000000000000" pitchFamily="50" charset="-128"/>
                <a:ea typeface="HG丸ｺﾞｼｯｸM-PRO" panose="020F0600000000000000" pitchFamily="50" charset="-128"/>
              </a:rPr>
              <a:t>R5</a:t>
            </a:r>
            <a:r>
              <a:rPr lang="ja-JP" altLang="en-US" sz="857" dirty="0">
                <a:latin typeface="HG丸ｺﾞｼｯｸM-PRO" panose="020F0600000000000000" pitchFamily="50" charset="-128"/>
                <a:ea typeface="HG丸ｺﾞｼｯｸM-PRO" panose="020F0600000000000000" pitchFamily="50" charset="-128"/>
              </a:rPr>
              <a:t>調査では「よくわかる」の割合が全体的に高くなっている。</a:t>
            </a:r>
          </a:p>
        </p:txBody>
      </p:sp>
      <p:sp>
        <p:nvSpPr>
          <p:cNvPr id="25" name="正方形/長方形 24"/>
          <p:cNvSpPr/>
          <p:nvPr/>
        </p:nvSpPr>
        <p:spPr>
          <a:xfrm>
            <a:off x="86440" y="2397447"/>
            <a:ext cx="8917364" cy="224229"/>
          </a:xfrm>
          <a:prstGeom prst="rect">
            <a:avLst/>
          </a:prstGeom>
          <a:solidFill>
            <a:schemeClr val="accent6">
              <a:lumMod val="40000"/>
              <a:lumOff val="60000"/>
            </a:schemeClr>
          </a:solidFill>
        </p:spPr>
        <p:txBody>
          <a:bodyPr wrap="square" anchor="ctr">
            <a:spAutoFit/>
          </a:bodyPr>
          <a:lstStyle/>
          <a:p>
            <a:pPr lvl="0"/>
            <a:r>
              <a:rPr lang="ja-JP" altLang="en-US" sz="857" dirty="0">
                <a:latin typeface="HG丸ｺﾞｼｯｸM-PRO" panose="020F0600000000000000" pitchFamily="50" charset="-128"/>
                <a:ea typeface="HG丸ｺﾞｼｯｸM-PRO" panose="020F0600000000000000" pitchFamily="50" charset="-128"/>
              </a:rPr>
              <a:t>◇</a:t>
            </a:r>
            <a:r>
              <a:rPr lang="en-US" altLang="ja-JP" sz="857" dirty="0">
                <a:latin typeface="HG丸ｺﾞｼｯｸM-PRO" panose="020F0600000000000000" pitchFamily="50" charset="-128"/>
                <a:ea typeface="HG丸ｺﾞｼｯｸM-PRO" panose="020F0600000000000000" pitchFamily="50" charset="-128"/>
              </a:rPr>
              <a:t>H28</a:t>
            </a:r>
            <a:r>
              <a:rPr lang="ja-JP" altLang="en-US" sz="857" dirty="0">
                <a:latin typeface="HG丸ｺﾞｼｯｸM-PRO" panose="020F0600000000000000" pitchFamily="50" charset="-128"/>
                <a:ea typeface="HG丸ｺﾞｼｯｸM-PRO" panose="020F0600000000000000" pitchFamily="50" charset="-128"/>
              </a:rPr>
              <a:t>調査・</a:t>
            </a:r>
            <a:r>
              <a:rPr lang="en-US" altLang="ja-JP" sz="857" dirty="0">
                <a:latin typeface="HG丸ｺﾞｼｯｸM-PRO" panose="020F0600000000000000" pitchFamily="50" charset="-128"/>
                <a:ea typeface="HG丸ｺﾞｼｯｸM-PRO" panose="020F0600000000000000" pitchFamily="50" charset="-128"/>
              </a:rPr>
              <a:t>R5</a:t>
            </a:r>
            <a:r>
              <a:rPr lang="ja-JP" altLang="en-US" sz="857" dirty="0">
                <a:latin typeface="HG丸ｺﾞｼｯｸM-PRO" panose="020F0600000000000000" pitchFamily="50" charset="-128"/>
                <a:ea typeface="HG丸ｺﾞｼｯｸM-PRO" panose="020F0600000000000000" pitchFamily="50" charset="-128"/>
              </a:rPr>
              <a:t>調査いずれの場合でも、困窮世帯ほど「授業時間以外の勉強時間」について「まったくしない」の割合が高い傾向が見られる。　</a:t>
            </a:r>
          </a:p>
        </p:txBody>
      </p:sp>
      <p:sp>
        <p:nvSpPr>
          <p:cNvPr id="61" name="角丸四角形 60"/>
          <p:cNvSpPr/>
          <p:nvPr/>
        </p:nvSpPr>
        <p:spPr>
          <a:xfrm>
            <a:off x="5364089" y="5165637"/>
            <a:ext cx="1656183" cy="773889"/>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62" name="角丸四角形 61"/>
          <p:cNvSpPr/>
          <p:nvPr/>
        </p:nvSpPr>
        <p:spPr>
          <a:xfrm>
            <a:off x="4980330" y="6111274"/>
            <a:ext cx="986805" cy="127366"/>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cxnSp>
        <p:nvCxnSpPr>
          <p:cNvPr id="36" name="直線コネクタ 35">
            <a:extLst>
              <a:ext uri="{FF2B5EF4-FFF2-40B4-BE49-F238E27FC236}">
                <a16:creationId xmlns:a16="http://schemas.microsoft.com/office/drawing/2014/main" id="{2E8871AC-DDDA-492F-AA1B-77A5B6D99D94}"/>
              </a:ext>
            </a:extLst>
          </p:cNvPr>
          <p:cNvCxnSpPr>
            <a:cxnSpLocks/>
          </p:cNvCxnSpPr>
          <p:nvPr/>
        </p:nvCxnSpPr>
        <p:spPr>
          <a:xfrm>
            <a:off x="67502" y="2362038"/>
            <a:ext cx="90010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7" name="直線コネクタ 36">
            <a:extLst>
              <a:ext uri="{FF2B5EF4-FFF2-40B4-BE49-F238E27FC236}">
                <a16:creationId xmlns:a16="http://schemas.microsoft.com/office/drawing/2014/main" id="{64F1B013-FD91-429A-BCB7-DFC51AE13EC2}"/>
              </a:ext>
            </a:extLst>
          </p:cNvPr>
          <p:cNvCxnSpPr>
            <a:cxnSpLocks/>
          </p:cNvCxnSpPr>
          <p:nvPr/>
        </p:nvCxnSpPr>
        <p:spPr>
          <a:xfrm>
            <a:off x="86440" y="4365104"/>
            <a:ext cx="8963124"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8" name="正方形/長方形 27"/>
          <p:cNvSpPr/>
          <p:nvPr/>
        </p:nvSpPr>
        <p:spPr>
          <a:xfrm>
            <a:off x="104302" y="4423728"/>
            <a:ext cx="8912673" cy="356123"/>
          </a:xfrm>
          <a:prstGeom prst="rect">
            <a:avLst/>
          </a:prstGeom>
          <a:solidFill>
            <a:schemeClr val="accent6">
              <a:lumMod val="40000"/>
              <a:lumOff val="60000"/>
            </a:schemeClr>
          </a:solidFill>
        </p:spPr>
        <p:txBody>
          <a:bodyPr wrap="square" anchor="ctr">
            <a:spAutoFit/>
          </a:bodyPr>
          <a:lstStyle/>
          <a:p>
            <a:pPr lvl="0"/>
            <a:r>
              <a:rPr lang="ja-JP" altLang="en-US" sz="857" dirty="0">
                <a:latin typeface="HG丸ｺﾞｼｯｸM-PRO" panose="020F0600000000000000" pitchFamily="50" charset="-128"/>
                <a:ea typeface="HG丸ｺﾞｼｯｸM-PRO" panose="020F0600000000000000" pitchFamily="50" charset="-128"/>
              </a:rPr>
              <a:t>◇</a:t>
            </a:r>
            <a:r>
              <a:rPr lang="en-US" altLang="ja-JP" sz="857" dirty="0">
                <a:latin typeface="HG丸ｺﾞｼｯｸM-PRO" panose="020F0600000000000000" pitchFamily="50" charset="-128"/>
                <a:ea typeface="HG丸ｺﾞｼｯｸM-PRO" panose="020F0600000000000000" pitchFamily="50" charset="-128"/>
              </a:rPr>
              <a:t>H28</a:t>
            </a:r>
            <a:r>
              <a:rPr lang="ja-JP" altLang="en-US" sz="857" dirty="0">
                <a:latin typeface="HG丸ｺﾞｼｯｸM-PRO" panose="020F0600000000000000" pitchFamily="50" charset="-128"/>
                <a:ea typeface="HG丸ｺﾞｼｯｸM-PRO" panose="020F0600000000000000" pitchFamily="50" charset="-128"/>
              </a:rPr>
              <a:t>調査・</a:t>
            </a:r>
            <a:r>
              <a:rPr lang="en-US" altLang="ja-JP" sz="857" dirty="0">
                <a:latin typeface="HG丸ｺﾞｼｯｸM-PRO" panose="020F0600000000000000" pitchFamily="50" charset="-128"/>
                <a:ea typeface="HG丸ｺﾞｼｯｸM-PRO" panose="020F0600000000000000" pitchFamily="50" charset="-128"/>
              </a:rPr>
              <a:t>R5</a:t>
            </a:r>
            <a:r>
              <a:rPr lang="ja-JP" altLang="en-US" sz="857" dirty="0">
                <a:latin typeface="HG丸ｺﾞｼｯｸM-PRO" panose="020F0600000000000000" pitchFamily="50" charset="-128"/>
                <a:ea typeface="HG丸ｺﾞｼｯｸM-PRO" panose="020F0600000000000000" pitchFamily="50" charset="-128"/>
              </a:rPr>
              <a:t>調査いずれの場合でも、困窮世帯ほど「授業時間以外の読書」について「まったくしない」の割合が高い傾向が見られる。</a:t>
            </a:r>
            <a:r>
              <a:rPr lang="en-US" altLang="ja-JP" sz="857" dirty="0">
                <a:latin typeface="HG丸ｺﾞｼｯｸM-PRO" panose="020F0600000000000000" pitchFamily="50" charset="-128"/>
                <a:ea typeface="HG丸ｺﾞｼｯｸM-PRO" panose="020F0600000000000000" pitchFamily="50" charset="-128"/>
              </a:rPr>
              <a:t>H28</a:t>
            </a:r>
            <a:r>
              <a:rPr lang="ja-JP" altLang="en-US" sz="857" dirty="0">
                <a:latin typeface="HG丸ｺﾞｼｯｸM-PRO" panose="020F0600000000000000" pitchFamily="50" charset="-128"/>
                <a:ea typeface="HG丸ｺﾞｼｯｸM-PRO" panose="020F0600000000000000" pitchFamily="50" charset="-128"/>
              </a:rPr>
              <a:t>調査に比べて</a:t>
            </a:r>
            <a:r>
              <a:rPr lang="en-US" altLang="ja-JP" sz="857" dirty="0">
                <a:latin typeface="HG丸ｺﾞｼｯｸM-PRO" panose="020F0600000000000000" pitchFamily="50" charset="-128"/>
                <a:ea typeface="HG丸ｺﾞｼｯｸM-PRO" panose="020F0600000000000000" pitchFamily="50" charset="-128"/>
              </a:rPr>
              <a:t>R5</a:t>
            </a:r>
            <a:r>
              <a:rPr lang="ja-JP" altLang="en-US" sz="857" dirty="0">
                <a:latin typeface="HG丸ｺﾞｼｯｸM-PRO" panose="020F0600000000000000" pitchFamily="50" charset="-128"/>
                <a:ea typeface="HG丸ｺﾞｼｯｸM-PRO" panose="020F0600000000000000" pitchFamily="50" charset="-128"/>
              </a:rPr>
              <a:t>調査では「まったくしない」の割合が全体的に高くなっている。　</a:t>
            </a:r>
          </a:p>
        </p:txBody>
      </p:sp>
      <p:graphicFrame>
        <p:nvGraphicFramePr>
          <p:cNvPr id="9" name="グラフ 8">
            <a:extLst>
              <a:ext uri="{FF2B5EF4-FFF2-40B4-BE49-F238E27FC236}">
                <a16:creationId xmlns:a16="http://schemas.microsoft.com/office/drawing/2014/main" id="{7C371013-A96F-412C-93DD-3458E7E82835}"/>
              </a:ext>
            </a:extLst>
          </p:cNvPr>
          <p:cNvGraphicFramePr>
            <a:graphicFrameLocks/>
          </p:cNvGraphicFramePr>
          <p:nvPr>
            <p:extLst>
              <p:ext uri="{D42A27DB-BD31-4B8C-83A1-F6EECF244321}">
                <p14:modId xmlns:p14="http://schemas.microsoft.com/office/powerpoint/2010/main" val="1079648818"/>
              </p:ext>
            </p:extLst>
          </p:nvPr>
        </p:nvGraphicFramePr>
        <p:xfrm>
          <a:off x="98219" y="633309"/>
          <a:ext cx="4576011" cy="17363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グラフ 9">
            <a:extLst>
              <a:ext uri="{FF2B5EF4-FFF2-40B4-BE49-F238E27FC236}">
                <a16:creationId xmlns:a16="http://schemas.microsoft.com/office/drawing/2014/main" id="{6C5B9492-FDB8-47BE-95A2-EA9127488525}"/>
              </a:ext>
            </a:extLst>
          </p:cNvPr>
          <p:cNvGraphicFramePr>
            <a:graphicFrameLocks/>
          </p:cNvGraphicFramePr>
          <p:nvPr>
            <p:extLst>
              <p:ext uri="{D42A27DB-BD31-4B8C-83A1-F6EECF244321}">
                <p14:modId xmlns:p14="http://schemas.microsoft.com/office/powerpoint/2010/main" val="4274526597"/>
              </p:ext>
            </p:extLst>
          </p:nvPr>
        </p:nvGraphicFramePr>
        <p:xfrm>
          <a:off x="140196" y="2628998"/>
          <a:ext cx="4534034" cy="17824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グラフ 10">
            <a:extLst>
              <a:ext uri="{FF2B5EF4-FFF2-40B4-BE49-F238E27FC236}">
                <a16:creationId xmlns:a16="http://schemas.microsoft.com/office/drawing/2014/main" id="{915D8C8A-35AC-46F9-AC28-B66A030C1DD0}"/>
              </a:ext>
            </a:extLst>
          </p:cNvPr>
          <p:cNvGraphicFramePr>
            <a:graphicFrameLocks/>
          </p:cNvGraphicFramePr>
          <p:nvPr>
            <p:extLst>
              <p:ext uri="{D42A27DB-BD31-4B8C-83A1-F6EECF244321}">
                <p14:modId xmlns:p14="http://schemas.microsoft.com/office/powerpoint/2010/main" val="3499216242"/>
              </p:ext>
            </p:extLst>
          </p:nvPr>
        </p:nvGraphicFramePr>
        <p:xfrm>
          <a:off x="108461" y="4717015"/>
          <a:ext cx="4591892" cy="2117959"/>
        </p:xfrm>
        <a:graphic>
          <a:graphicData uri="http://schemas.openxmlformats.org/drawingml/2006/chart">
            <c:chart xmlns:c="http://schemas.openxmlformats.org/drawingml/2006/chart" xmlns:r="http://schemas.openxmlformats.org/officeDocument/2006/relationships" r:id="rId6"/>
          </a:graphicData>
        </a:graphic>
      </p:graphicFrame>
      <p:sp>
        <p:nvSpPr>
          <p:cNvPr id="51" name="角丸四角形 50"/>
          <p:cNvSpPr/>
          <p:nvPr/>
        </p:nvSpPr>
        <p:spPr>
          <a:xfrm>
            <a:off x="737157" y="5032176"/>
            <a:ext cx="1106212" cy="165234"/>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52" name="角丸四角形 51"/>
          <p:cNvSpPr/>
          <p:nvPr/>
        </p:nvSpPr>
        <p:spPr>
          <a:xfrm>
            <a:off x="693093" y="5716686"/>
            <a:ext cx="1427246" cy="146106"/>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dirty="0"/>
          </a:p>
        </p:txBody>
      </p:sp>
      <p:sp>
        <p:nvSpPr>
          <p:cNvPr id="53" name="角丸四角形 52"/>
          <p:cNvSpPr/>
          <p:nvPr/>
        </p:nvSpPr>
        <p:spPr>
          <a:xfrm>
            <a:off x="560634" y="6108226"/>
            <a:ext cx="874571" cy="126266"/>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32" name="テキスト ボックス 3">
            <a:extLst>
              <a:ext uri="{FF2B5EF4-FFF2-40B4-BE49-F238E27FC236}">
                <a16:creationId xmlns:a16="http://schemas.microsoft.com/office/drawing/2014/main" id="{388A5F0B-936D-4A1E-98BE-53814962DCF5}"/>
              </a:ext>
            </a:extLst>
          </p:cNvPr>
          <p:cNvSpPr txBox="1"/>
          <p:nvPr/>
        </p:nvSpPr>
        <p:spPr>
          <a:xfrm>
            <a:off x="4739177" y="663190"/>
            <a:ext cx="373819" cy="256997"/>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000" dirty="0">
                <a:latin typeface="HG丸ｺﾞｼｯｸM-PRO" panose="020F0600000000000000" pitchFamily="50" charset="-128"/>
                <a:ea typeface="HG丸ｺﾞｼｯｸM-PRO" panose="020F0600000000000000" pitchFamily="50" charset="-128"/>
              </a:rPr>
              <a:t>R5</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8556848" y="6565877"/>
            <a:ext cx="587152" cy="148432"/>
          </a:xfrm>
        </p:spPr>
        <p:txBody>
          <a:bodyPr/>
          <a:lstStyle/>
          <a:p>
            <a:r>
              <a:rPr lang="ja-JP" altLang="en-US" sz="1714" dirty="0">
                <a:solidFill>
                  <a:schemeClr val="tx1"/>
                </a:solidFill>
                <a:latin typeface="+mn-ea"/>
              </a:rPr>
              <a:t>１６</a:t>
            </a:r>
          </a:p>
        </p:txBody>
      </p:sp>
      <p:sp>
        <p:nvSpPr>
          <p:cNvPr id="38" name="テキスト ボックス 37">
            <a:extLst>
              <a:ext uri="{FF2B5EF4-FFF2-40B4-BE49-F238E27FC236}">
                <a16:creationId xmlns:a16="http://schemas.microsoft.com/office/drawing/2014/main" id="{459DAA8B-E772-447D-8F21-F8A5ABE7217A}"/>
              </a:ext>
            </a:extLst>
          </p:cNvPr>
          <p:cNvSpPr txBox="1"/>
          <p:nvPr/>
        </p:nvSpPr>
        <p:spPr>
          <a:xfrm>
            <a:off x="8005564" y="26459"/>
            <a:ext cx="10440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200" b="1" dirty="0"/>
              <a:t>43</a:t>
            </a:r>
            <a:r>
              <a:rPr kumimoji="1" lang="ja-JP" altLang="en-US" sz="1200" b="1" dirty="0"/>
              <a:t>市町村</a:t>
            </a:r>
          </a:p>
        </p:txBody>
      </p:sp>
      <p:graphicFrame>
        <p:nvGraphicFramePr>
          <p:cNvPr id="39" name="グラフ 38">
            <a:extLst>
              <a:ext uri="{FF2B5EF4-FFF2-40B4-BE49-F238E27FC236}">
                <a16:creationId xmlns:a16="http://schemas.microsoft.com/office/drawing/2014/main" id="{5A6EFF6D-1610-4FB1-B8C5-5B7DA86F31F8}"/>
              </a:ext>
            </a:extLst>
          </p:cNvPr>
          <p:cNvGraphicFramePr>
            <a:graphicFrameLocks/>
          </p:cNvGraphicFramePr>
          <p:nvPr>
            <p:extLst>
              <p:ext uri="{D42A27DB-BD31-4B8C-83A1-F6EECF244321}">
                <p14:modId xmlns:p14="http://schemas.microsoft.com/office/powerpoint/2010/main" val="1296739099"/>
              </p:ext>
            </p:extLst>
          </p:nvPr>
        </p:nvGraphicFramePr>
        <p:xfrm>
          <a:off x="4711851" y="606790"/>
          <a:ext cx="4363555" cy="1794228"/>
        </p:xfrm>
        <a:graphic>
          <a:graphicData uri="http://schemas.openxmlformats.org/drawingml/2006/chart">
            <c:chart xmlns:c="http://schemas.openxmlformats.org/drawingml/2006/chart" xmlns:r="http://schemas.openxmlformats.org/officeDocument/2006/relationships" r:id="rId7"/>
          </a:graphicData>
        </a:graphic>
      </p:graphicFrame>
      <p:grpSp>
        <p:nvGrpSpPr>
          <p:cNvPr id="40" name="グループ化 39">
            <a:extLst>
              <a:ext uri="{FF2B5EF4-FFF2-40B4-BE49-F238E27FC236}">
                <a16:creationId xmlns:a16="http://schemas.microsoft.com/office/drawing/2014/main" id="{94B196EB-3749-4581-BF0F-BB7712E59028}"/>
              </a:ext>
            </a:extLst>
          </p:cNvPr>
          <p:cNvGrpSpPr/>
          <p:nvPr/>
        </p:nvGrpSpPr>
        <p:grpSpPr>
          <a:xfrm>
            <a:off x="4674230" y="1015277"/>
            <a:ext cx="689859" cy="826106"/>
            <a:chOff x="-9145032" y="-190407"/>
            <a:chExt cx="661643" cy="442794"/>
          </a:xfrm>
        </p:grpSpPr>
        <p:sp>
          <p:nvSpPr>
            <p:cNvPr id="41" name="テキスト ボックス 2">
              <a:extLst>
                <a:ext uri="{FF2B5EF4-FFF2-40B4-BE49-F238E27FC236}">
                  <a16:creationId xmlns:a16="http://schemas.microsoft.com/office/drawing/2014/main" id="{FE4D8179-CD72-47F9-8385-05C1DBB4331E}"/>
                </a:ext>
              </a:extLst>
            </p:cNvPr>
            <p:cNvSpPr txBox="1"/>
            <p:nvPr/>
          </p:nvSpPr>
          <p:spPr>
            <a:xfrm>
              <a:off x="-9145032" y="-190407"/>
              <a:ext cx="587160" cy="58734"/>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65000"/>
                      <a:lumOff val="35000"/>
                    </a:schemeClr>
                  </a:solidFill>
                </a:rPr>
                <a:t>(N=15722)</a:t>
              </a:r>
              <a:endParaRPr lang="ja-JP" altLang="en-US" sz="700" dirty="0">
                <a:solidFill>
                  <a:schemeClr val="tx1">
                    <a:lumMod val="65000"/>
                    <a:lumOff val="35000"/>
                  </a:schemeClr>
                </a:solidFill>
              </a:endParaRPr>
            </a:p>
          </p:txBody>
        </p:sp>
        <p:sp>
          <p:nvSpPr>
            <p:cNvPr id="42" name="テキスト ボックス 1">
              <a:extLst>
                <a:ext uri="{FF2B5EF4-FFF2-40B4-BE49-F238E27FC236}">
                  <a16:creationId xmlns:a16="http://schemas.microsoft.com/office/drawing/2014/main" id="{87607761-5FE6-4646-9137-764AF20E299C}"/>
                </a:ext>
              </a:extLst>
            </p:cNvPr>
            <p:cNvSpPr txBox="1"/>
            <p:nvPr/>
          </p:nvSpPr>
          <p:spPr>
            <a:xfrm>
              <a:off x="-9091503" y="-69161"/>
              <a:ext cx="587160" cy="58734"/>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65000"/>
                      <a:lumOff val="35000"/>
                    </a:schemeClr>
                  </a:solidFill>
                </a:rPr>
                <a:t>(N=8890)</a:t>
              </a:r>
              <a:endParaRPr lang="ja-JP" altLang="en-US" sz="700" dirty="0">
                <a:solidFill>
                  <a:schemeClr val="tx1">
                    <a:lumMod val="65000"/>
                    <a:lumOff val="35000"/>
                  </a:schemeClr>
                </a:solidFill>
              </a:endParaRPr>
            </a:p>
          </p:txBody>
        </p:sp>
        <p:sp>
          <p:nvSpPr>
            <p:cNvPr id="43" name="テキスト ボックス 1">
              <a:extLst>
                <a:ext uri="{FF2B5EF4-FFF2-40B4-BE49-F238E27FC236}">
                  <a16:creationId xmlns:a16="http://schemas.microsoft.com/office/drawing/2014/main" id="{E20BD88A-5595-4177-AB26-15743C00CB69}"/>
                </a:ext>
              </a:extLst>
            </p:cNvPr>
            <p:cNvSpPr txBox="1"/>
            <p:nvPr/>
          </p:nvSpPr>
          <p:spPr>
            <a:xfrm>
              <a:off x="-9102227" y="67844"/>
              <a:ext cx="587161" cy="58734"/>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65000"/>
                      <a:lumOff val="35000"/>
                    </a:schemeClr>
                  </a:solidFill>
                </a:rPr>
                <a:t>(N=1592)</a:t>
              </a:r>
              <a:endParaRPr lang="ja-JP" altLang="en-US" sz="700" dirty="0">
                <a:solidFill>
                  <a:schemeClr val="tx1">
                    <a:lumMod val="65000"/>
                    <a:lumOff val="35000"/>
                  </a:schemeClr>
                </a:solidFill>
              </a:endParaRPr>
            </a:p>
          </p:txBody>
        </p:sp>
        <p:sp>
          <p:nvSpPr>
            <p:cNvPr id="44" name="テキスト ボックス 1">
              <a:extLst>
                <a:ext uri="{FF2B5EF4-FFF2-40B4-BE49-F238E27FC236}">
                  <a16:creationId xmlns:a16="http://schemas.microsoft.com/office/drawing/2014/main" id="{11925887-B17E-4ED7-96C6-8D77DE7236B2}"/>
                </a:ext>
              </a:extLst>
            </p:cNvPr>
            <p:cNvSpPr txBox="1"/>
            <p:nvPr/>
          </p:nvSpPr>
          <p:spPr>
            <a:xfrm>
              <a:off x="-9070549" y="193653"/>
              <a:ext cx="587160" cy="58734"/>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65000"/>
                      <a:lumOff val="35000"/>
                    </a:schemeClr>
                  </a:solidFill>
                </a:rPr>
                <a:t>(N=4917)</a:t>
              </a:r>
              <a:endParaRPr lang="ja-JP" altLang="en-US" sz="700" dirty="0">
                <a:solidFill>
                  <a:schemeClr val="tx1">
                    <a:lumMod val="65000"/>
                    <a:lumOff val="35000"/>
                  </a:schemeClr>
                </a:solidFill>
              </a:endParaRPr>
            </a:p>
          </p:txBody>
        </p:sp>
      </p:grpSp>
      <p:grpSp>
        <p:nvGrpSpPr>
          <p:cNvPr id="45" name="グループ化 44">
            <a:extLst>
              <a:ext uri="{FF2B5EF4-FFF2-40B4-BE49-F238E27FC236}">
                <a16:creationId xmlns:a16="http://schemas.microsoft.com/office/drawing/2014/main" id="{94B196EB-3749-4581-BF0F-BB7712E59028}"/>
              </a:ext>
            </a:extLst>
          </p:cNvPr>
          <p:cNvGrpSpPr/>
          <p:nvPr/>
        </p:nvGrpSpPr>
        <p:grpSpPr>
          <a:xfrm>
            <a:off x="4789547" y="3019191"/>
            <a:ext cx="661643" cy="696708"/>
            <a:chOff x="-9145032" y="-190407"/>
            <a:chExt cx="661643" cy="442794"/>
          </a:xfrm>
        </p:grpSpPr>
        <p:sp>
          <p:nvSpPr>
            <p:cNvPr id="46" name="テキスト ボックス 2">
              <a:extLst>
                <a:ext uri="{FF2B5EF4-FFF2-40B4-BE49-F238E27FC236}">
                  <a16:creationId xmlns:a16="http://schemas.microsoft.com/office/drawing/2014/main" id="{FE4D8179-CD72-47F9-8385-05C1DBB4331E}"/>
                </a:ext>
              </a:extLst>
            </p:cNvPr>
            <p:cNvSpPr txBox="1"/>
            <p:nvPr/>
          </p:nvSpPr>
          <p:spPr>
            <a:xfrm>
              <a:off x="-9145032" y="-190407"/>
              <a:ext cx="587160" cy="58734"/>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65000"/>
                      <a:lumOff val="35000"/>
                    </a:schemeClr>
                  </a:solidFill>
                </a:rPr>
                <a:t>(N=15355)</a:t>
              </a:r>
              <a:endParaRPr lang="ja-JP" altLang="en-US" sz="700" dirty="0">
                <a:solidFill>
                  <a:schemeClr val="tx1">
                    <a:lumMod val="65000"/>
                    <a:lumOff val="35000"/>
                  </a:schemeClr>
                </a:solidFill>
              </a:endParaRPr>
            </a:p>
          </p:txBody>
        </p:sp>
        <p:sp>
          <p:nvSpPr>
            <p:cNvPr id="48" name="テキスト ボックス 1">
              <a:extLst>
                <a:ext uri="{FF2B5EF4-FFF2-40B4-BE49-F238E27FC236}">
                  <a16:creationId xmlns:a16="http://schemas.microsoft.com/office/drawing/2014/main" id="{87607761-5FE6-4646-9137-764AF20E299C}"/>
                </a:ext>
              </a:extLst>
            </p:cNvPr>
            <p:cNvSpPr txBox="1"/>
            <p:nvPr/>
          </p:nvSpPr>
          <p:spPr>
            <a:xfrm>
              <a:off x="-9091503" y="-69161"/>
              <a:ext cx="587160" cy="58734"/>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65000"/>
                      <a:lumOff val="35000"/>
                    </a:schemeClr>
                  </a:solidFill>
                </a:rPr>
                <a:t>(N=8889)</a:t>
              </a:r>
              <a:endParaRPr lang="ja-JP" altLang="en-US" sz="700" dirty="0">
                <a:solidFill>
                  <a:schemeClr val="tx1">
                    <a:lumMod val="65000"/>
                    <a:lumOff val="35000"/>
                  </a:schemeClr>
                </a:solidFill>
              </a:endParaRPr>
            </a:p>
          </p:txBody>
        </p:sp>
        <p:sp>
          <p:nvSpPr>
            <p:cNvPr id="49" name="テキスト ボックス 1">
              <a:extLst>
                <a:ext uri="{FF2B5EF4-FFF2-40B4-BE49-F238E27FC236}">
                  <a16:creationId xmlns:a16="http://schemas.microsoft.com/office/drawing/2014/main" id="{E20BD88A-5595-4177-AB26-15743C00CB69}"/>
                </a:ext>
              </a:extLst>
            </p:cNvPr>
            <p:cNvSpPr txBox="1"/>
            <p:nvPr/>
          </p:nvSpPr>
          <p:spPr>
            <a:xfrm>
              <a:off x="-9102227" y="67844"/>
              <a:ext cx="587161" cy="58734"/>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65000"/>
                      <a:lumOff val="35000"/>
                    </a:schemeClr>
                  </a:solidFill>
                </a:rPr>
                <a:t>(N=1594)</a:t>
              </a:r>
              <a:endParaRPr lang="ja-JP" altLang="en-US" sz="700" dirty="0">
                <a:solidFill>
                  <a:schemeClr val="tx1">
                    <a:lumMod val="65000"/>
                    <a:lumOff val="35000"/>
                  </a:schemeClr>
                </a:solidFill>
              </a:endParaRPr>
            </a:p>
          </p:txBody>
        </p:sp>
        <p:sp>
          <p:nvSpPr>
            <p:cNvPr id="50" name="テキスト ボックス 1">
              <a:extLst>
                <a:ext uri="{FF2B5EF4-FFF2-40B4-BE49-F238E27FC236}">
                  <a16:creationId xmlns:a16="http://schemas.microsoft.com/office/drawing/2014/main" id="{11925887-B17E-4ED7-96C6-8D77DE7236B2}"/>
                </a:ext>
              </a:extLst>
            </p:cNvPr>
            <p:cNvSpPr txBox="1"/>
            <p:nvPr/>
          </p:nvSpPr>
          <p:spPr>
            <a:xfrm>
              <a:off x="-9070549" y="193653"/>
              <a:ext cx="587160" cy="58734"/>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65000"/>
                      <a:lumOff val="35000"/>
                    </a:schemeClr>
                  </a:solidFill>
                </a:rPr>
                <a:t>(N=4358)</a:t>
              </a:r>
              <a:endParaRPr lang="ja-JP" altLang="en-US" sz="700" dirty="0">
                <a:solidFill>
                  <a:schemeClr val="tx1">
                    <a:lumMod val="65000"/>
                    <a:lumOff val="35000"/>
                  </a:schemeClr>
                </a:solidFill>
              </a:endParaRPr>
            </a:p>
          </p:txBody>
        </p:sp>
      </p:grpSp>
    </p:spTree>
    <p:extLst>
      <p:ext uri="{BB962C8B-B14F-4D97-AF65-F5344CB8AC3E}">
        <p14:creationId xmlns:p14="http://schemas.microsoft.com/office/powerpoint/2010/main" val="24745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グラフ 71">
            <a:extLst>
              <a:ext uri="{FF2B5EF4-FFF2-40B4-BE49-F238E27FC236}">
                <a16:creationId xmlns:a16="http://schemas.microsoft.com/office/drawing/2014/main" id="{02154E31-6C91-4860-9773-3411ACA732C0}"/>
              </a:ext>
            </a:extLst>
          </p:cNvPr>
          <p:cNvGraphicFramePr>
            <a:graphicFrameLocks/>
          </p:cNvGraphicFramePr>
          <p:nvPr>
            <p:extLst>
              <p:ext uri="{D42A27DB-BD31-4B8C-83A1-F6EECF244321}">
                <p14:modId xmlns:p14="http://schemas.microsoft.com/office/powerpoint/2010/main" val="2429506543"/>
              </p:ext>
            </p:extLst>
          </p:nvPr>
        </p:nvGraphicFramePr>
        <p:xfrm>
          <a:off x="4456778" y="4882617"/>
          <a:ext cx="4653511" cy="16703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4" name="グラフ 53">
            <a:extLst>
              <a:ext uri="{FF2B5EF4-FFF2-40B4-BE49-F238E27FC236}">
                <a16:creationId xmlns:a16="http://schemas.microsoft.com/office/drawing/2014/main" id="{33CF5761-B9F4-4A91-BB7B-6F8598407A8C}"/>
              </a:ext>
            </a:extLst>
          </p:cNvPr>
          <p:cNvGraphicFramePr>
            <a:graphicFrameLocks/>
          </p:cNvGraphicFramePr>
          <p:nvPr>
            <p:extLst>
              <p:ext uri="{D42A27DB-BD31-4B8C-83A1-F6EECF244321}">
                <p14:modId xmlns:p14="http://schemas.microsoft.com/office/powerpoint/2010/main" val="1046013433"/>
              </p:ext>
            </p:extLst>
          </p:nvPr>
        </p:nvGraphicFramePr>
        <p:xfrm>
          <a:off x="4534736" y="528832"/>
          <a:ext cx="4559210" cy="1916474"/>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p:cNvSpPr/>
          <p:nvPr/>
        </p:nvSpPr>
        <p:spPr>
          <a:xfrm>
            <a:off x="102895" y="116632"/>
            <a:ext cx="8996408" cy="6436309"/>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13" name="テキスト ボックス 12"/>
          <p:cNvSpPr txBox="1"/>
          <p:nvPr/>
        </p:nvSpPr>
        <p:spPr>
          <a:xfrm>
            <a:off x="98886" y="49467"/>
            <a:ext cx="9001000" cy="268215"/>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rtlCol="0">
            <a:spAutoFit/>
          </a:bodyPr>
          <a:lstStyle/>
          <a:p>
            <a:pPr defTabSz="653156"/>
            <a:r>
              <a:rPr lang="ja-JP" altLang="en-US" sz="1143" b="1" dirty="0">
                <a:solidFill>
                  <a:prstClr val="black"/>
                </a:solidFill>
                <a:latin typeface="HG丸ｺﾞｼｯｸM-PRO" panose="020F0600000000000000" pitchFamily="50" charset="-128"/>
                <a:ea typeface="HG丸ｺﾞｼｯｸM-PRO" panose="020F0600000000000000" pitchFamily="50" charset="-128"/>
              </a:rPr>
              <a:t>■調査結果から分かったこと（上段：困窮度</a:t>
            </a:r>
            <a:r>
              <a:rPr lang="en-US" altLang="ja-JP" sz="1143" b="1" dirty="0">
                <a:solidFill>
                  <a:prstClr val="black"/>
                </a:solidFill>
                <a:latin typeface="HG丸ｺﾞｼｯｸM-PRO" panose="020F0600000000000000" pitchFamily="50" charset="-128"/>
                <a:ea typeface="HG丸ｺﾞｼｯｸM-PRO" panose="020F0600000000000000" pitchFamily="50" charset="-128"/>
              </a:rPr>
              <a:t>×</a:t>
            </a:r>
            <a:r>
              <a:rPr lang="ja-JP" altLang="en-US" sz="1143" b="1" dirty="0">
                <a:solidFill>
                  <a:prstClr val="black"/>
                </a:solidFill>
                <a:latin typeface="HG丸ｺﾞｼｯｸM-PRO" panose="020F0600000000000000" pitchFamily="50" charset="-128"/>
                <a:ea typeface="HG丸ｺﾞｼｯｸM-PRO" panose="020F0600000000000000" pitchFamily="50" charset="-128"/>
              </a:rPr>
              <a:t>遅刻の状況　中段：困窮度</a:t>
            </a:r>
            <a:r>
              <a:rPr lang="en-US" altLang="ja-JP" sz="1143" b="1" dirty="0">
                <a:solidFill>
                  <a:prstClr val="black"/>
                </a:solidFill>
                <a:latin typeface="HG丸ｺﾞｼｯｸM-PRO" panose="020F0600000000000000" pitchFamily="50" charset="-128"/>
                <a:ea typeface="HG丸ｺﾞｼｯｸM-PRO" panose="020F0600000000000000" pitchFamily="50" charset="-128"/>
              </a:rPr>
              <a:t>×</a:t>
            </a:r>
            <a:r>
              <a:rPr lang="ja-JP" altLang="en-US" sz="1143" b="1" dirty="0">
                <a:solidFill>
                  <a:prstClr val="black"/>
                </a:solidFill>
                <a:latin typeface="HG丸ｺﾞｼｯｸM-PRO" panose="020F0600000000000000" pitchFamily="50" charset="-128"/>
                <a:ea typeface="HG丸ｺﾞｼｯｸM-PRO" panose="020F0600000000000000" pitchFamily="50" charset="-128"/>
              </a:rPr>
              <a:t>進学希望　下段：困窮度</a:t>
            </a:r>
            <a:r>
              <a:rPr lang="en-US" altLang="ja-JP" sz="1143" b="1" dirty="0">
                <a:solidFill>
                  <a:prstClr val="black"/>
                </a:solidFill>
                <a:latin typeface="HG丸ｺﾞｼｯｸM-PRO" panose="020F0600000000000000" pitchFamily="50" charset="-128"/>
                <a:ea typeface="HG丸ｺﾞｼｯｸM-PRO" panose="020F0600000000000000" pitchFamily="50" charset="-128"/>
              </a:rPr>
              <a:t>×</a:t>
            </a:r>
            <a:r>
              <a:rPr lang="ja-JP" altLang="en-US" sz="1143" b="1" dirty="0">
                <a:solidFill>
                  <a:prstClr val="black"/>
                </a:solidFill>
                <a:latin typeface="HG丸ｺﾞｼｯｸM-PRO" panose="020F0600000000000000" pitchFamily="50" charset="-128"/>
                <a:ea typeface="HG丸ｺﾞｼｯｸM-PRO" panose="020F0600000000000000" pitchFamily="50" charset="-128"/>
              </a:rPr>
              <a:t>貯蓄状況）</a:t>
            </a:r>
          </a:p>
        </p:txBody>
      </p:sp>
      <p:sp>
        <p:nvSpPr>
          <p:cNvPr id="29" name="正方形/長方形 28"/>
          <p:cNvSpPr/>
          <p:nvPr/>
        </p:nvSpPr>
        <p:spPr>
          <a:xfrm>
            <a:off x="143529" y="337240"/>
            <a:ext cx="8897576" cy="224229"/>
          </a:xfrm>
          <a:prstGeom prst="rect">
            <a:avLst/>
          </a:prstGeom>
          <a:solidFill>
            <a:schemeClr val="accent6">
              <a:lumMod val="40000"/>
              <a:lumOff val="60000"/>
            </a:schemeClr>
          </a:solidFill>
        </p:spPr>
        <p:txBody>
          <a:bodyPr wrap="square">
            <a:spAutoFit/>
          </a:bodyPr>
          <a:lstStyle/>
          <a:p>
            <a:r>
              <a:rPr lang="ja-JP" altLang="en-US" sz="857" dirty="0">
                <a:solidFill>
                  <a:srgbClr val="FF0000"/>
                </a:solidFill>
                <a:latin typeface="HG丸ｺﾞｼｯｸM-PRO" panose="020F0600000000000000" pitchFamily="50" charset="-128"/>
                <a:ea typeface="HG丸ｺﾞｼｯｸM-PRO" panose="020F0600000000000000" pitchFamily="50" charset="-128"/>
              </a:rPr>
              <a:t> </a:t>
            </a:r>
            <a:r>
              <a:rPr lang="ja-JP" altLang="en-US" sz="857" dirty="0">
                <a:latin typeface="HG丸ｺﾞｼｯｸM-PRO" panose="020F0600000000000000" pitchFamily="50" charset="-128"/>
                <a:ea typeface="HG丸ｺﾞｼｯｸM-PRO" panose="020F0600000000000000" pitchFamily="50" charset="-128"/>
              </a:rPr>
              <a:t>◇</a:t>
            </a:r>
            <a:r>
              <a:rPr lang="en-US" altLang="ja-JP" sz="857" dirty="0">
                <a:latin typeface="HG丸ｺﾞｼｯｸM-PRO" panose="020F0600000000000000" pitchFamily="50" charset="-128"/>
                <a:ea typeface="HG丸ｺﾞｼｯｸM-PRO" panose="020F0600000000000000" pitchFamily="50" charset="-128"/>
              </a:rPr>
              <a:t>H28</a:t>
            </a:r>
            <a:r>
              <a:rPr lang="ja-JP" altLang="en-US" sz="857" dirty="0">
                <a:latin typeface="HG丸ｺﾞｼｯｸM-PRO" panose="020F0600000000000000" pitchFamily="50" charset="-128"/>
                <a:ea typeface="HG丸ｺﾞｼｯｸM-PRO" panose="020F0600000000000000" pitchFamily="50" charset="-128"/>
              </a:rPr>
              <a:t>調査・</a:t>
            </a:r>
            <a:r>
              <a:rPr lang="en-US" altLang="ja-JP" sz="857" dirty="0">
                <a:latin typeface="HG丸ｺﾞｼｯｸM-PRO" panose="020F0600000000000000" pitchFamily="50" charset="-128"/>
                <a:ea typeface="HG丸ｺﾞｼｯｸM-PRO" panose="020F0600000000000000" pitchFamily="50" charset="-128"/>
              </a:rPr>
              <a:t>R5</a:t>
            </a:r>
            <a:r>
              <a:rPr lang="ja-JP" altLang="en-US" sz="857" dirty="0">
                <a:latin typeface="HG丸ｺﾞｼｯｸM-PRO" panose="020F0600000000000000" pitchFamily="50" charset="-128"/>
                <a:ea typeface="HG丸ｺﾞｼｯｸM-PRO" panose="020F0600000000000000" pitchFamily="50" charset="-128"/>
              </a:rPr>
              <a:t>調査いずれの場合でも、困窮世帯ほど「遅刻はしない」割合が低い傾向が見られる。　</a:t>
            </a:r>
          </a:p>
        </p:txBody>
      </p:sp>
      <p:sp>
        <p:nvSpPr>
          <p:cNvPr id="35" name="正方形/長方形 34"/>
          <p:cNvSpPr/>
          <p:nvPr/>
        </p:nvSpPr>
        <p:spPr>
          <a:xfrm>
            <a:off x="132853" y="4529181"/>
            <a:ext cx="8924315" cy="356123"/>
          </a:xfrm>
          <a:prstGeom prst="rect">
            <a:avLst/>
          </a:prstGeom>
          <a:solidFill>
            <a:schemeClr val="accent6">
              <a:lumMod val="40000"/>
              <a:lumOff val="60000"/>
            </a:schemeClr>
          </a:solidFill>
        </p:spPr>
        <p:txBody>
          <a:bodyPr wrap="square" anchor="ctr">
            <a:spAutoFit/>
          </a:bodyPr>
          <a:lstStyle/>
          <a:p>
            <a:pPr lvl="0"/>
            <a:r>
              <a:rPr lang="ja-JP" altLang="en-US" sz="857" dirty="0">
                <a:latin typeface="HG丸ｺﾞｼｯｸM-PRO" panose="020F0600000000000000" pitchFamily="50" charset="-128"/>
                <a:ea typeface="HG丸ｺﾞｼｯｸM-PRO" panose="020F0600000000000000" pitchFamily="50" charset="-128"/>
              </a:rPr>
              <a:t>◇</a:t>
            </a:r>
            <a:r>
              <a:rPr lang="en-US" altLang="ja-JP" sz="857" dirty="0">
                <a:latin typeface="HG丸ｺﾞｼｯｸM-PRO" panose="020F0600000000000000" pitchFamily="50" charset="-128"/>
                <a:ea typeface="HG丸ｺﾞｼｯｸM-PRO" panose="020F0600000000000000" pitchFamily="50" charset="-128"/>
              </a:rPr>
              <a:t>H28</a:t>
            </a:r>
            <a:r>
              <a:rPr lang="ja-JP" altLang="en-US" sz="857" dirty="0">
                <a:latin typeface="HG丸ｺﾞｼｯｸM-PRO" panose="020F0600000000000000" pitchFamily="50" charset="-128"/>
                <a:ea typeface="HG丸ｺﾞｼｯｸM-PRO" panose="020F0600000000000000" pitchFamily="50" charset="-128"/>
              </a:rPr>
              <a:t>調査・</a:t>
            </a:r>
            <a:r>
              <a:rPr lang="en-US" altLang="ja-JP" sz="857" dirty="0">
                <a:latin typeface="HG丸ｺﾞｼｯｸM-PRO" panose="020F0600000000000000" pitchFamily="50" charset="-128"/>
                <a:ea typeface="HG丸ｺﾞｼｯｸM-PRO" panose="020F0600000000000000" pitchFamily="50" charset="-128"/>
              </a:rPr>
              <a:t>R5</a:t>
            </a:r>
            <a:r>
              <a:rPr lang="ja-JP" altLang="en-US" sz="857" dirty="0">
                <a:latin typeface="HG丸ｺﾞｼｯｸM-PRO" panose="020F0600000000000000" pitchFamily="50" charset="-128"/>
                <a:ea typeface="HG丸ｺﾞｼｯｸM-PRO" panose="020F0600000000000000" pitchFamily="50" charset="-128"/>
              </a:rPr>
              <a:t>調査いずれの場合でも、困窮世帯ほど「貯蓄をしている」割合が低くなっている。</a:t>
            </a:r>
            <a:r>
              <a:rPr lang="en-US" altLang="ja-JP" sz="857" dirty="0">
                <a:latin typeface="HG丸ｺﾞｼｯｸM-PRO" panose="020F0600000000000000" pitchFamily="50" charset="-128"/>
                <a:ea typeface="HG丸ｺﾞｼｯｸM-PRO" panose="020F0600000000000000" pitchFamily="50" charset="-128"/>
              </a:rPr>
              <a:t>H28</a:t>
            </a:r>
            <a:r>
              <a:rPr lang="ja-JP" altLang="en-US" sz="857" dirty="0">
                <a:latin typeface="HG丸ｺﾞｼｯｸM-PRO" panose="020F0600000000000000" pitchFamily="50" charset="-128"/>
                <a:ea typeface="HG丸ｺﾞｼｯｸM-PRO" panose="020F0600000000000000" pitchFamily="50" charset="-128"/>
              </a:rPr>
              <a:t>調査に比べて</a:t>
            </a:r>
            <a:r>
              <a:rPr lang="en-US" altLang="ja-JP" sz="857" dirty="0">
                <a:latin typeface="HG丸ｺﾞｼｯｸM-PRO" panose="020F0600000000000000" pitchFamily="50" charset="-128"/>
                <a:ea typeface="HG丸ｺﾞｼｯｸM-PRO" panose="020F0600000000000000" pitchFamily="50" charset="-128"/>
              </a:rPr>
              <a:t>R5</a:t>
            </a:r>
            <a:r>
              <a:rPr lang="ja-JP" altLang="en-US" sz="857" dirty="0">
                <a:latin typeface="HG丸ｺﾞｼｯｸM-PRO" panose="020F0600000000000000" pitchFamily="50" charset="-128"/>
                <a:ea typeface="HG丸ｺﾞｼｯｸM-PRO" panose="020F0600000000000000" pitchFamily="50" charset="-128"/>
              </a:rPr>
              <a:t>調査では「貯蓄をしている」割合が全体的に増加している。</a:t>
            </a:r>
          </a:p>
        </p:txBody>
      </p:sp>
      <p:sp>
        <p:nvSpPr>
          <p:cNvPr id="4" name="スライド番号プレースホルダー 3"/>
          <p:cNvSpPr>
            <a:spLocks noGrp="1"/>
          </p:cNvSpPr>
          <p:nvPr>
            <p:ph type="sldNum" sz="quarter" idx="12"/>
          </p:nvPr>
        </p:nvSpPr>
        <p:spPr>
          <a:xfrm>
            <a:off x="8506760" y="6631714"/>
            <a:ext cx="587186" cy="148426"/>
          </a:xfrm>
        </p:spPr>
        <p:txBody>
          <a:bodyPr/>
          <a:lstStyle/>
          <a:p>
            <a:r>
              <a:rPr lang="ja-JP" altLang="en-US" sz="1714" dirty="0">
                <a:solidFill>
                  <a:schemeClr val="tx1"/>
                </a:solidFill>
                <a:latin typeface="+mn-ea"/>
              </a:rPr>
              <a:t>１７</a:t>
            </a:r>
          </a:p>
        </p:txBody>
      </p:sp>
      <p:sp>
        <p:nvSpPr>
          <p:cNvPr id="31" name="正方形/長方形 30"/>
          <p:cNvSpPr/>
          <p:nvPr/>
        </p:nvSpPr>
        <p:spPr>
          <a:xfrm>
            <a:off x="170269" y="2476441"/>
            <a:ext cx="8870836" cy="224229"/>
          </a:xfrm>
          <a:prstGeom prst="rect">
            <a:avLst/>
          </a:prstGeom>
          <a:solidFill>
            <a:schemeClr val="accent6">
              <a:lumMod val="40000"/>
              <a:lumOff val="60000"/>
            </a:schemeClr>
          </a:solidFill>
        </p:spPr>
        <p:txBody>
          <a:bodyPr wrap="square">
            <a:spAutoFit/>
          </a:bodyPr>
          <a:lstStyle/>
          <a:p>
            <a:pPr lvl="0"/>
            <a:r>
              <a:rPr lang="ja-JP" altLang="en-US" sz="857" dirty="0">
                <a:latin typeface="HG丸ｺﾞｼｯｸM-PRO" panose="020F0600000000000000" pitchFamily="50" charset="-128"/>
                <a:ea typeface="HG丸ｺﾞｼｯｸM-PRO" panose="020F0600000000000000" pitchFamily="50" charset="-128"/>
              </a:rPr>
              <a:t>◇子ども自身の進学希望について、困窮世帯ほど「大学・短大」の割合は低い。</a:t>
            </a:r>
            <a:endParaRPr lang="en-US" altLang="ja-JP" sz="857" dirty="0">
              <a:latin typeface="HG丸ｺﾞｼｯｸM-PRO" panose="020F0600000000000000" pitchFamily="50" charset="-128"/>
              <a:ea typeface="HG丸ｺﾞｼｯｸM-PRO" panose="020F0600000000000000" pitchFamily="50" charset="-128"/>
            </a:endParaRPr>
          </a:p>
        </p:txBody>
      </p:sp>
      <p:sp>
        <p:nvSpPr>
          <p:cNvPr id="51" name="角丸四角形 50"/>
          <p:cNvSpPr/>
          <p:nvPr/>
        </p:nvSpPr>
        <p:spPr>
          <a:xfrm>
            <a:off x="5057721" y="5200720"/>
            <a:ext cx="3149866" cy="170984"/>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52" name="角丸四角形 51"/>
          <p:cNvSpPr/>
          <p:nvPr/>
        </p:nvSpPr>
        <p:spPr>
          <a:xfrm>
            <a:off x="5088169" y="5815070"/>
            <a:ext cx="1411206" cy="158619"/>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53" name="角丸四角形 52"/>
          <p:cNvSpPr/>
          <p:nvPr/>
        </p:nvSpPr>
        <p:spPr>
          <a:xfrm>
            <a:off x="4503128" y="6301084"/>
            <a:ext cx="915349" cy="160223"/>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cxnSp>
        <p:nvCxnSpPr>
          <p:cNvPr id="40" name="直線コネクタ 39">
            <a:extLst>
              <a:ext uri="{FF2B5EF4-FFF2-40B4-BE49-F238E27FC236}">
                <a16:creationId xmlns:a16="http://schemas.microsoft.com/office/drawing/2014/main" id="{4A675D40-A180-42C0-93A6-191781DB89F3}"/>
              </a:ext>
            </a:extLst>
          </p:cNvPr>
          <p:cNvCxnSpPr>
            <a:cxnSpLocks/>
          </p:cNvCxnSpPr>
          <p:nvPr/>
        </p:nvCxnSpPr>
        <p:spPr>
          <a:xfrm>
            <a:off x="98303" y="2460873"/>
            <a:ext cx="90010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1" name="直線コネクタ 40">
            <a:extLst>
              <a:ext uri="{FF2B5EF4-FFF2-40B4-BE49-F238E27FC236}">
                <a16:creationId xmlns:a16="http://schemas.microsoft.com/office/drawing/2014/main" id="{3F751B95-32D5-4273-8FAD-3EEA240456C0}"/>
              </a:ext>
            </a:extLst>
          </p:cNvPr>
          <p:cNvCxnSpPr>
            <a:cxnSpLocks/>
          </p:cNvCxnSpPr>
          <p:nvPr/>
        </p:nvCxnSpPr>
        <p:spPr>
          <a:xfrm>
            <a:off x="109289" y="4520061"/>
            <a:ext cx="9001000" cy="0"/>
          </a:xfrm>
          <a:prstGeom prst="line">
            <a:avLst/>
          </a:prstGeom>
          <a:ln>
            <a:prstDash val="dash"/>
          </a:ln>
        </p:spPr>
        <p:style>
          <a:lnRef idx="1">
            <a:schemeClr val="dk1"/>
          </a:lnRef>
          <a:fillRef idx="0">
            <a:schemeClr val="dk1"/>
          </a:fillRef>
          <a:effectRef idx="0">
            <a:schemeClr val="dk1"/>
          </a:effectRef>
          <a:fontRef idx="minor">
            <a:schemeClr val="tx1"/>
          </a:fontRef>
        </p:style>
      </p:cxnSp>
      <p:graphicFrame>
        <p:nvGraphicFramePr>
          <p:cNvPr id="8" name="グラフ 7">
            <a:extLst>
              <a:ext uri="{FF2B5EF4-FFF2-40B4-BE49-F238E27FC236}">
                <a16:creationId xmlns:a16="http://schemas.microsoft.com/office/drawing/2014/main" id="{29133EEF-A5A3-4CB6-91DB-EBEEA86E5344}"/>
              </a:ext>
            </a:extLst>
          </p:cNvPr>
          <p:cNvGraphicFramePr>
            <a:graphicFrameLocks/>
          </p:cNvGraphicFramePr>
          <p:nvPr>
            <p:extLst>
              <p:ext uri="{D42A27DB-BD31-4B8C-83A1-F6EECF244321}">
                <p14:modId xmlns:p14="http://schemas.microsoft.com/office/powerpoint/2010/main" val="1483093496"/>
              </p:ext>
            </p:extLst>
          </p:nvPr>
        </p:nvGraphicFramePr>
        <p:xfrm>
          <a:off x="116790" y="690377"/>
          <a:ext cx="4322049" cy="17436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グラフ 8">
            <a:extLst>
              <a:ext uri="{FF2B5EF4-FFF2-40B4-BE49-F238E27FC236}">
                <a16:creationId xmlns:a16="http://schemas.microsoft.com/office/drawing/2014/main" id="{2B9A8AD9-31FB-484F-8292-DC79E9016F21}"/>
              </a:ext>
            </a:extLst>
          </p:cNvPr>
          <p:cNvGraphicFramePr>
            <a:graphicFrameLocks/>
          </p:cNvGraphicFramePr>
          <p:nvPr>
            <p:extLst>
              <p:ext uri="{D42A27DB-BD31-4B8C-83A1-F6EECF244321}">
                <p14:modId xmlns:p14="http://schemas.microsoft.com/office/powerpoint/2010/main" val="996951035"/>
              </p:ext>
            </p:extLst>
          </p:nvPr>
        </p:nvGraphicFramePr>
        <p:xfrm>
          <a:off x="193863" y="2806709"/>
          <a:ext cx="4232827" cy="1693450"/>
        </p:xfrm>
        <a:graphic>
          <a:graphicData uri="http://schemas.openxmlformats.org/drawingml/2006/chart">
            <c:chart xmlns:c="http://schemas.openxmlformats.org/drawingml/2006/chart" xmlns:r="http://schemas.openxmlformats.org/officeDocument/2006/relationships" r:id="rId5"/>
          </a:graphicData>
        </a:graphic>
      </p:graphicFrame>
      <p:sp>
        <p:nvSpPr>
          <p:cNvPr id="58" name="角丸四角形 57"/>
          <p:cNvSpPr/>
          <p:nvPr/>
        </p:nvSpPr>
        <p:spPr>
          <a:xfrm>
            <a:off x="1228210" y="3124116"/>
            <a:ext cx="1759613" cy="193934"/>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59" name="角丸四角形 58"/>
          <p:cNvSpPr/>
          <p:nvPr/>
        </p:nvSpPr>
        <p:spPr>
          <a:xfrm>
            <a:off x="1678587" y="3803537"/>
            <a:ext cx="1145451" cy="152387"/>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60" name="角丸四角形 59"/>
          <p:cNvSpPr/>
          <p:nvPr/>
        </p:nvSpPr>
        <p:spPr>
          <a:xfrm>
            <a:off x="2411761" y="4028115"/>
            <a:ext cx="792088" cy="152387"/>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dirty="0"/>
          </a:p>
        </p:txBody>
      </p:sp>
      <p:graphicFrame>
        <p:nvGraphicFramePr>
          <p:cNvPr id="10" name="グラフ 9">
            <a:extLst>
              <a:ext uri="{FF2B5EF4-FFF2-40B4-BE49-F238E27FC236}">
                <a16:creationId xmlns:a16="http://schemas.microsoft.com/office/drawing/2014/main" id="{1977D106-897C-4FEA-9F22-9932459FEAF0}"/>
              </a:ext>
            </a:extLst>
          </p:cNvPr>
          <p:cNvGraphicFramePr>
            <a:graphicFrameLocks/>
          </p:cNvGraphicFramePr>
          <p:nvPr>
            <p:extLst>
              <p:ext uri="{D42A27DB-BD31-4B8C-83A1-F6EECF244321}">
                <p14:modId xmlns:p14="http://schemas.microsoft.com/office/powerpoint/2010/main" val="802052874"/>
              </p:ext>
            </p:extLst>
          </p:nvPr>
        </p:nvGraphicFramePr>
        <p:xfrm>
          <a:off x="161652" y="4813983"/>
          <a:ext cx="4329069" cy="1827546"/>
        </p:xfrm>
        <a:graphic>
          <a:graphicData uri="http://schemas.openxmlformats.org/drawingml/2006/chart">
            <c:chart xmlns:c="http://schemas.openxmlformats.org/drawingml/2006/chart" xmlns:r="http://schemas.openxmlformats.org/officeDocument/2006/relationships" r:id="rId6"/>
          </a:graphicData>
        </a:graphic>
      </p:graphicFrame>
      <p:sp>
        <p:nvSpPr>
          <p:cNvPr id="61" name="角丸四角形 60"/>
          <p:cNvSpPr/>
          <p:nvPr/>
        </p:nvSpPr>
        <p:spPr>
          <a:xfrm>
            <a:off x="755576" y="5118267"/>
            <a:ext cx="2763228" cy="190160"/>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62" name="角丸四角形 61"/>
          <p:cNvSpPr/>
          <p:nvPr/>
        </p:nvSpPr>
        <p:spPr>
          <a:xfrm>
            <a:off x="761732" y="5839217"/>
            <a:ext cx="986805" cy="205714"/>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63" name="角丸四角形 62"/>
          <p:cNvSpPr/>
          <p:nvPr/>
        </p:nvSpPr>
        <p:spPr>
          <a:xfrm>
            <a:off x="831128" y="6170272"/>
            <a:ext cx="874383" cy="205714"/>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38" name="テキスト ボックス 3">
            <a:extLst>
              <a:ext uri="{FF2B5EF4-FFF2-40B4-BE49-F238E27FC236}">
                <a16:creationId xmlns:a16="http://schemas.microsoft.com/office/drawing/2014/main" id="{388A5F0B-936D-4A1E-98BE-53814962DCF5}"/>
              </a:ext>
            </a:extLst>
          </p:cNvPr>
          <p:cNvSpPr txBox="1"/>
          <p:nvPr/>
        </p:nvSpPr>
        <p:spPr>
          <a:xfrm>
            <a:off x="4518252" y="702784"/>
            <a:ext cx="373819" cy="256997"/>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000" dirty="0">
                <a:latin typeface="HG丸ｺﾞｼｯｸM-PRO" panose="020F0600000000000000" pitchFamily="50" charset="-128"/>
                <a:ea typeface="HG丸ｺﾞｼｯｸM-PRO" panose="020F0600000000000000" pitchFamily="50" charset="-128"/>
              </a:rPr>
              <a:t>R5</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39" name="テキスト ボックス 3">
            <a:extLst>
              <a:ext uri="{FF2B5EF4-FFF2-40B4-BE49-F238E27FC236}">
                <a16:creationId xmlns:a16="http://schemas.microsoft.com/office/drawing/2014/main" id="{388A5F0B-936D-4A1E-98BE-53814962DCF5}"/>
              </a:ext>
            </a:extLst>
          </p:cNvPr>
          <p:cNvSpPr txBox="1"/>
          <p:nvPr/>
        </p:nvSpPr>
        <p:spPr>
          <a:xfrm>
            <a:off x="127806" y="580765"/>
            <a:ext cx="478016" cy="246221"/>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00" dirty="0">
                <a:latin typeface="HG丸ｺﾞｼｯｸM-PRO" panose="020F0600000000000000" pitchFamily="50" charset="-128"/>
                <a:ea typeface="HG丸ｺﾞｼｯｸM-PRO" panose="020F0600000000000000" pitchFamily="50" charset="-128"/>
              </a:rPr>
              <a:t>H28</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44" name="テキスト ボックス 43">
            <a:extLst>
              <a:ext uri="{FF2B5EF4-FFF2-40B4-BE49-F238E27FC236}">
                <a16:creationId xmlns:a16="http://schemas.microsoft.com/office/drawing/2014/main" id="{87642F5D-85ED-448E-B947-DCED6F9272D1}"/>
              </a:ext>
            </a:extLst>
          </p:cNvPr>
          <p:cNvSpPr txBox="1"/>
          <p:nvPr/>
        </p:nvSpPr>
        <p:spPr>
          <a:xfrm>
            <a:off x="8055595" y="34757"/>
            <a:ext cx="10440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200" b="1" dirty="0"/>
              <a:t>43</a:t>
            </a:r>
            <a:r>
              <a:rPr kumimoji="1" lang="ja-JP" altLang="en-US" sz="1200" b="1" dirty="0"/>
              <a:t>市町村</a:t>
            </a:r>
          </a:p>
        </p:txBody>
      </p:sp>
      <p:sp>
        <p:nvSpPr>
          <p:cNvPr id="2" name="角丸四角形 44">
            <a:extLst>
              <a:ext uri="{FF2B5EF4-FFF2-40B4-BE49-F238E27FC236}">
                <a16:creationId xmlns:a16="http://schemas.microsoft.com/office/drawing/2014/main" id="{115CA5E7-3F45-A171-0AD0-28F9EAC24DC2}"/>
              </a:ext>
            </a:extLst>
          </p:cNvPr>
          <p:cNvSpPr/>
          <p:nvPr/>
        </p:nvSpPr>
        <p:spPr>
          <a:xfrm>
            <a:off x="5480886" y="947584"/>
            <a:ext cx="3319467" cy="170802"/>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graphicFrame>
        <p:nvGraphicFramePr>
          <p:cNvPr id="32" name="グラフ 31">
            <a:extLst>
              <a:ext uri="{FF2B5EF4-FFF2-40B4-BE49-F238E27FC236}">
                <a16:creationId xmlns:a16="http://schemas.microsoft.com/office/drawing/2014/main" id="{6C5413D5-62D6-415E-8E25-4EA43BC0251E}"/>
              </a:ext>
            </a:extLst>
          </p:cNvPr>
          <p:cNvGraphicFramePr>
            <a:graphicFrameLocks/>
          </p:cNvGraphicFramePr>
          <p:nvPr>
            <p:extLst>
              <p:ext uri="{D42A27DB-BD31-4B8C-83A1-F6EECF244321}">
                <p14:modId xmlns:p14="http://schemas.microsoft.com/office/powerpoint/2010/main" val="1976371583"/>
              </p:ext>
            </p:extLst>
          </p:nvPr>
        </p:nvGraphicFramePr>
        <p:xfrm>
          <a:off x="4387014" y="2764097"/>
          <a:ext cx="4678610" cy="167345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416319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グラフ 31">
            <a:extLst>
              <a:ext uri="{FF2B5EF4-FFF2-40B4-BE49-F238E27FC236}">
                <a16:creationId xmlns:a16="http://schemas.microsoft.com/office/drawing/2014/main" id="{B68BB72E-74A4-4F40-95EF-2B042DAF4D4B}"/>
              </a:ext>
            </a:extLst>
          </p:cNvPr>
          <p:cNvGraphicFramePr>
            <a:graphicFrameLocks/>
          </p:cNvGraphicFramePr>
          <p:nvPr>
            <p:extLst>
              <p:ext uri="{D42A27DB-BD31-4B8C-83A1-F6EECF244321}">
                <p14:modId xmlns:p14="http://schemas.microsoft.com/office/powerpoint/2010/main" val="3683101859"/>
              </p:ext>
            </p:extLst>
          </p:nvPr>
        </p:nvGraphicFramePr>
        <p:xfrm>
          <a:off x="4584439" y="3736256"/>
          <a:ext cx="4408310" cy="28431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9" name="グラフ 48">
            <a:extLst>
              <a:ext uri="{FF2B5EF4-FFF2-40B4-BE49-F238E27FC236}">
                <a16:creationId xmlns:a16="http://schemas.microsoft.com/office/drawing/2014/main" id="{54299B1A-43FC-42B2-AB08-D71B87BA2517}"/>
              </a:ext>
            </a:extLst>
          </p:cNvPr>
          <p:cNvGraphicFramePr>
            <a:graphicFrameLocks/>
          </p:cNvGraphicFramePr>
          <p:nvPr/>
        </p:nvGraphicFramePr>
        <p:xfrm>
          <a:off x="4720190" y="788202"/>
          <a:ext cx="4379113" cy="2640043"/>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p:cNvSpPr/>
          <p:nvPr/>
        </p:nvSpPr>
        <p:spPr>
          <a:xfrm>
            <a:off x="124913" y="369209"/>
            <a:ext cx="8996408" cy="6227387"/>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13" name="テキスト ボックス 12"/>
          <p:cNvSpPr txBox="1"/>
          <p:nvPr/>
        </p:nvSpPr>
        <p:spPr>
          <a:xfrm>
            <a:off x="121237" y="101747"/>
            <a:ext cx="8978066" cy="268215"/>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rtlCol="0">
            <a:spAutoFit/>
          </a:bodyPr>
          <a:lstStyle/>
          <a:p>
            <a:pPr defTabSz="653156"/>
            <a:r>
              <a:rPr lang="ja-JP" altLang="en-US" sz="1143" b="1" dirty="0">
                <a:solidFill>
                  <a:prstClr val="black"/>
                </a:solidFill>
                <a:latin typeface="HG丸ｺﾞｼｯｸM-PRO" panose="020F0600000000000000" pitchFamily="50" charset="-128"/>
                <a:ea typeface="HG丸ｺﾞｼｯｸM-PRO" panose="020F0600000000000000" pitchFamily="50" charset="-128"/>
              </a:rPr>
              <a:t>■調査結果から分かったこと（上段：困窮度</a:t>
            </a:r>
            <a:r>
              <a:rPr lang="en-US" altLang="ja-JP" sz="1143" b="1" dirty="0">
                <a:solidFill>
                  <a:prstClr val="black"/>
                </a:solidFill>
                <a:latin typeface="HG丸ｺﾞｼｯｸM-PRO" panose="020F0600000000000000" pitchFamily="50" charset="-128"/>
                <a:ea typeface="HG丸ｺﾞｼｯｸM-PRO" panose="020F0600000000000000" pitchFamily="50" charset="-128"/>
              </a:rPr>
              <a:t>×</a:t>
            </a:r>
            <a:r>
              <a:rPr lang="ja-JP" altLang="en-US" sz="1143" b="1" dirty="0">
                <a:solidFill>
                  <a:prstClr val="black"/>
                </a:solidFill>
                <a:latin typeface="HG丸ｺﾞｼｯｸM-PRO" panose="020F0600000000000000" pitchFamily="50" charset="-128"/>
                <a:ea typeface="HG丸ｺﾞｼｯｸM-PRO" panose="020F0600000000000000" pitchFamily="50" charset="-128"/>
              </a:rPr>
              <a:t>子どもへの期待　下段：困窮度</a:t>
            </a:r>
            <a:r>
              <a:rPr lang="en-US" altLang="ja-JP" sz="1143" b="1" dirty="0">
                <a:solidFill>
                  <a:prstClr val="black"/>
                </a:solidFill>
                <a:latin typeface="HG丸ｺﾞｼｯｸM-PRO" panose="020F0600000000000000" pitchFamily="50" charset="-128"/>
                <a:ea typeface="HG丸ｺﾞｼｯｸM-PRO" panose="020F0600000000000000" pitchFamily="50" charset="-128"/>
              </a:rPr>
              <a:t>×</a:t>
            </a:r>
            <a:r>
              <a:rPr lang="ja-JP" altLang="en-US" sz="1143" b="1" dirty="0">
                <a:solidFill>
                  <a:prstClr val="black"/>
                </a:solidFill>
                <a:latin typeface="HG丸ｺﾞｼｯｸM-PRO" panose="020F0600000000000000" pitchFamily="50" charset="-128"/>
                <a:ea typeface="HG丸ｺﾞｼｯｸM-PRO" panose="020F0600000000000000" pitchFamily="50" charset="-128"/>
              </a:rPr>
              <a:t>保護者が希望する子どもの進学先）</a:t>
            </a:r>
          </a:p>
        </p:txBody>
      </p:sp>
      <p:sp>
        <p:nvSpPr>
          <p:cNvPr id="24" name="正方形/長方形 23"/>
          <p:cNvSpPr/>
          <p:nvPr/>
        </p:nvSpPr>
        <p:spPr>
          <a:xfrm>
            <a:off x="148648" y="422377"/>
            <a:ext cx="8917345" cy="215444"/>
          </a:xfrm>
          <a:prstGeom prst="rect">
            <a:avLst/>
          </a:prstGeom>
          <a:solidFill>
            <a:schemeClr val="accent6">
              <a:lumMod val="40000"/>
              <a:lumOff val="60000"/>
            </a:schemeClr>
          </a:solidFill>
        </p:spPr>
        <p:txBody>
          <a:bodyPr wrap="square" anchor="ctr">
            <a:spAutoFit/>
          </a:bodyPr>
          <a:lstStyle/>
          <a:p>
            <a:pPr lvl="0"/>
            <a:r>
              <a:rPr lang="ja-JP" altLang="en-US" sz="800" dirty="0">
                <a:latin typeface="HG丸ｺﾞｼｯｸM-PRO" panose="020F0600000000000000" pitchFamily="50" charset="-128"/>
                <a:ea typeface="HG丸ｺﾞｼｯｸM-PRO" panose="020F0600000000000000" pitchFamily="50" charset="-128"/>
              </a:rPr>
              <a:t>◇</a:t>
            </a:r>
            <a:r>
              <a:rPr lang="en-US" altLang="ja-JP" sz="800" dirty="0">
                <a:latin typeface="HG丸ｺﾞｼｯｸM-PRO" panose="020F0600000000000000" pitchFamily="50" charset="-128"/>
                <a:ea typeface="HG丸ｺﾞｼｯｸM-PRO" panose="020F0600000000000000" pitchFamily="50" charset="-128"/>
              </a:rPr>
              <a:t> H28</a:t>
            </a:r>
            <a:r>
              <a:rPr lang="ja-JP" altLang="en-US" sz="800" dirty="0">
                <a:latin typeface="HG丸ｺﾞｼｯｸM-PRO" panose="020F0600000000000000" pitchFamily="50" charset="-128"/>
                <a:ea typeface="HG丸ｺﾞｼｯｸM-PRO" panose="020F0600000000000000" pitchFamily="50" charset="-128"/>
              </a:rPr>
              <a:t>調査・</a:t>
            </a:r>
            <a:r>
              <a:rPr lang="en-US" altLang="ja-JP" sz="800" dirty="0">
                <a:latin typeface="HG丸ｺﾞｼｯｸM-PRO" panose="020F0600000000000000" pitchFamily="50" charset="-128"/>
                <a:ea typeface="HG丸ｺﾞｼｯｸM-PRO" panose="020F0600000000000000" pitchFamily="50" charset="-128"/>
              </a:rPr>
              <a:t>R5</a:t>
            </a:r>
            <a:r>
              <a:rPr lang="ja-JP" altLang="en-US" sz="800" dirty="0">
                <a:latin typeface="HG丸ｺﾞｼｯｸM-PRO" panose="020F0600000000000000" pitchFamily="50" charset="-128"/>
                <a:ea typeface="HG丸ｺﾞｼｯｸM-PRO" panose="020F0600000000000000" pitchFamily="50" charset="-128"/>
              </a:rPr>
              <a:t>調査いずれの場合でも、困窮世帯ほど、子どもに「とても期待している」、「期待している」の割合が低くなる傾向にある。</a:t>
            </a:r>
          </a:p>
        </p:txBody>
      </p:sp>
      <p:sp>
        <p:nvSpPr>
          <p:cNvPr id="15" name="正方形/長方形 14"/>
          <p:cNvSpPr/>
          <p:nvPr/>
        </p:nvSpPr>
        <p:spPr>
          <a:xfrm>
            <a:off x="145277" y="3441619"/>
            <a:ext cx="8954026" cy="356123"/>
          </a:xfrm>
          <a:prstGeom prst="rect">
            <a:avLst/>
          </a:prstGeom>
          <a:solidFill>
            <a:schemeClr val="accent6">
              <a:lumMod val="40000"/>
              <a:lumOff val="60000"/>
            </a:schemeClr>
          </a:solidFill>
        </p:spPr>
        <p:txBody>
          <a:bodyPr wrap="square">
            <a:spAutoFit/>
          </a:bodyPr>
          <a:lstStyle/>
          <a:p>
            <a:pPr lvl="0"/>
            <a:r>
              <a:rPr lang="ja-JP" altLang="en-US" sz="857" dirty="0">
                <a:latin typeface="HG丸ｺﾞｼｯｸM-PRO" panose="020F0600000000000000" pitchFamily="50" charset="-128"/>
                <a:ea typeface="HG丸ｺﾞｼｯｸM-PRO" panose="020F0600000000000000" pitchFamily="50" charset="-128"/>
              </a:rPr>
              <a:t>◇ </a:t>
            </a:r>
            <a:r>
              <a:rPr lang="en-US" altLang="ja-JP" sz="857" dirty="0">
                <a:latin typeface="HG丸ｺﾞｼｯｸM-PRO" panose="020F0600000000000000" pitchFamily="50" charset="-128"/>
                <a:ea typeface="HG丸ｺﾞｼｯｸM-PRO" panose="020F0600000000000000" pitchFamily="50" charset="-128"/>
              </a:rPr>
              <a:t>H28</a:t>
            </a:r>
            <a:r>
              <a:rPr lang="ja-JP" altLang="en-US" sz="857" dirty="0">
                <a:latin typeface="HG丸ｺﾞｼｯｸM-PRO" panose="020F0600000000000000" pitchFamily="50" charset="-128"/>
                <a:ea typeface="HG丸ｺﾞｼｯｸM-PRO" panose="020F0600000000000000" pitchFamily="50" charset="-128"/>
              </a:rPr>
              <a:t>調査・</a:t>
            </a:r>
            <a:r>
              <a:rPr lang="en-US" altLang="ja-JP" sz="857" dirty="0">
                <a:latin typeface="HG丸ｺﾞｼｯｸM-PRO" panose="020F0600000000000000" pitchFamily="50" charset="-128"/>
                <a:ea typeface="HG丸ｺﾞｼｯｸM-PRO" panose="020F0600000000000000" pitchFamily="50" charset="-128"/>
              </a:rPr>
              <a:t>R5</a:t>
            </a:r>
            <a:r>
              <a:rPr lang="ja-JP" altLang="en-US" sz="857" dirty="0">
                <a:latin typeface="HG丸ｺﾞｼｯｸM-PRO" panose="020F0600000000000000" pitchFamily="50" charset="-128"/>
                <a:ea typeface="HG丸ｺﾞｼｯｸM-PRO" panose="020F0600000000000000" pitchFamily="50" charset="-128"/>
              </a:rPr>
              <a:t>調査いずれの場合でも、困窮世帯ほど、保護者が子どもに「大学・短大」への進学を希望する割合が低くなっているが、困窮度</a:t>
            </a:r>
            <a:r>
              <a:rPr lang="en-US" altLang="ja-JP" sz="857" dirty="0">
                <a:latin typeface="HG丸ｺﾞｼｯｸM-PRO" panose="020F0600000000000000" pitchFamily="50" charset="-128"/>
                <a:ea typeface="HG丸ｺﾞｼｯｸM-PRO" panose="020F0600000000000000" pitchFamily="50" charset="-128"/>
              </a:rPr>
              <a:t>Ⅰ</a:t>
            </a:r>
            <a:r>
              <a:rPr lang="ja-JP" altLang="en-US" sz="857" dirty="0">
                <a:latin typeface="HG丸ｺﾞｼｯｸM-PRO" panose="020F0600000000000000" pitchFamily="50" charset="-128"/>
                <a:ea typeface="HG丸ｺﾞｼｯｸM-PRO" panose="020F0600000000000000" pitchFamily="50" charset="-128"/>
              </a:rPr>
              <a:t>において大学・短大の</a:t>
            </a:r>
          </a:p>
          <a:p>
            <a:pPr lvl="0"/>
            <a:r>
              <a:rPr lang="ja-JP" altLang="en-US" sz="857" dirty="0">
                <a:latin typeface="HG丸ｺﾞｼｯｸM-PRO" panose="020F0600000000000000" pitchFamily="50" charset="-128"/>
                <a:ea typeface="HG丸ｺﾞｼｯｸM-PRO" panose="020F0600000000000000" pitchFamily="50" charset="-128"/>
              </a:rPr>
              <a:t>　割合が４ポイント上昇している。</a:t>
            </a:r>
          </a:p>
        </p:txBody>
      </p:sp>
      <p:sp>
        <p:nvSpPr>
          <p:cNvPr id="4" name="スライド番号プレースホルダー 3"/>
          <p:cNvSpPr>
            <a:spLocks noGrp="1"/>
          </p:cNvSpPr>
          <p:nvPr>
            <p:ph type="sldNum" sz="quarter" idx="12"/>
          </p:nvPr>
        </p:nvSpPr>
        <p:spPr>
          <a:xfrm>
            <a:off x="6932394" y="6492875"/>
            <a:ext cx="2133600" cy="365125"/>
          </a:xfrm>
        </p:spPr>
        <p:txBody>
          <a:bodyPr/>
          <a:lstStyle/>
          <a:p>
            <a:r>
              <a:rPr lang="ja-JP" altLang="en-US" sz="1714" dirty="0">
                <a:solidFill>
                  <a:schemeClr val="tx1"/>
                </a:solidFill>
                <a:latin typeface="+mn-ea"/>
              </a:rPr>
              <a:t>１８</a:t>
            </a:r>
          </a:p>
        </p:txBody>
      </p:sp>
      <p:sp>
        <p:nvSpPr>
          <p:cNvPr id="34" name="角丸四角形 24">
            <a:extLst>
              <a:ext uri="{FF2B5EF4-FFF2-40B4-BE49-F238E27FC236}">
                <a16:creationId xmlns:a16="http://schemas.microsoft.com/office/drawing/2014/main" id="{102BD1AA-4ADD-4D22-B819-812FA20FAA2C}"/>
              </a:ext>
            </a:extLst>
          </p:cNvPr>
          <p:cNvSpPr/>
          <p:nvPr/>
        </p:nvSpPr>
        <p:spPr>
          <a:xfrm>
            <a:off x="7442019" y="5798685"/>
            <a:ext cx="822222" cy="208969"/>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35" name="角丸四角形 17">
            <a:extLst>
              <a:ext uri="{FF2B5EF4-FFF2-40B4-BE49-F238E27FC236}">
                <a16:creationId xmlns:a16="http://schemas.microsoft.com/office/drawing/2014/main" id="{ACBC1686-4907-4C75-A919-946171225C32}"/>
              </a:ext>
            </a:extLst>
          </p:cNvPr>
          <p:cNvSpPr/>
          <p:nvPr/>
        </p:nvSpPr>
        <p:spPr>
          <a:xfrm>
            <a:off x="5289960" y="4166510"/>
            <a:ext cx="2736303" cy="197446"/>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36" name="角丸四角形 17">
            <a:extLst>
              <a:ext uri="{FF2B5EF4-FFF2-40B4-BE49-F238E27FC236}">
                <a16:creationId xmlns:a16="http://schemas.microsoft.com/office/drawing/2014/main" id="{E0025DBA-CA65-41D9-B7D7-D9ECFDB508CA}"/>
              </a:ext>
            </a:extLst>
          </p:cNvPr>
          <p:cNvSpPr/>
          <p:nvPr/>
        </p:nvSpPr>
        <p:spPr>
          <a:xfrm>
            <a:off x="5819690" y="5271406"/>
            <a:ext cx="1937807" cy="250280"/>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cxnSp>
        <p:nvCxnSpPr>
          <p:cNvPr id="28" name="直線コネクタ 27">
            <a:extLst>
              <a:ext uri="{FF2B5EF4-FFF2-40B4-BE49-F238E27FC236}">
                <a16:creationId xmlns:a16="http://schemas.microsoft.com/office/drawing/2014/main" id="{A2DB5B2B-AF35-4C59-8E15-969C70A3CF57}"/>
              </a:ext>
            </a:extLst>
          </p:cNvPr>
          <p:cNvCxnSpPr>
            <a:cxnSpLocks/>
          </p:cNvCxnSpPr>
          <p:nvPr/>
        </p:nvCxnSpPr>
        <p:spPr>
          <a:xfrm>
            <a:off x="106714" y="3429000"/>
            <a:ext cx="9001000" cy="0"/>
          </a:xfrm>
          <a:prstGeom prst="line">
            <a:avLst/>
          </a:prstGeom>
          <a:ln>
            <a:prstDash val="dash"/>
          </a:ln>
        </p:spPr>
        <p:style>
          <a:lnRef idx="1">
            <a:schemeClr val="dk1"/>
          </a:lnRef>
          <a:fillRef idx="0">
            <a:schemeClr val="dk1"/>
          </a:fillRef>
          <a:effectRef idx="0">
            <a:schemeClr val="dk1"/>
          </a:effectRef>
          <a:fontRef idx="minor">
            <a:schemeClr val="tx1"/>
          </a:fontRef>
        </p:style>
      </p:cxnSp>
      <p:graphicFrame>
        <p:nvGraphicFramePr>
          <p:cNvPr id="7" name="グラフ 6">
            <a:extLst>
              <a:ext uri="{FF2B5EF4-FFF2-40B4-BE49-F238E27FC236}">
                <a16:creationId xmlns:a16="http://schemas.microsoft.com/office/drawing/2014/main" id="{31DD6F62-F27D-43A1-B78C-1F57EAEFA7F5}"/>
              </a:ext>
            </a:extLst>
          </p:cNvPr>
          <p:cNvGraphicFramePr>
            <a:graphicFrameLocks/>
          </p:cNvGraphicFramePr>
          <p:nvPr>
            <p:extLst>
              <p:ext uri="{D42A27DB-BD31-4B8C-83A1-F6EECF244321}">
                <p14:modId xmlns:p14="http://schemas.microsoft.com/office/powerpoint/2010/main" val="2890264740"/>
              </p:ext>
            </p:extLst>
          </p:nvPr>
        </p:nvGraphicFramePr>
        <p:xfrm>
          <a:off x="121237" y="864148"/>
          <a:ext cx="4563118" cy="26985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グラフ 7">
            <a:extLst>
              <a:ext uri="{FF2B5EF4-FFF2-40B4-BE49-F238E27FC236}">
                <a16:creationId xmlns:a16="http://schemas.microsoft.com/office/drawing/2014/main" id="{B5323FF6-8CB6-4F64-9DC4-E73DB99791D3}"/>
              </a:ext>
            </a:extLst>
          </p:cNvPr>
          <p:cNvGraphicFramePr>
            <a:graphicFrameLocks/>
          </p:cNvGraphicFramePr>
          <p:nvPr/>
        </p:nvGraphicFramePr>
        <p:xfrm>
          <a:off x="164031" y="3821331"/>
          <a:ext cx="4479979" cy="2735543"/>
        </p:xfrm>
        <a:graphic>
          <a:graphicData uri="http://schemas.openxmlformats.org/drawingml/2006/chart">
            <c:chart xmlns:c="http://schemas.openxmlformats.org/drawingml/2006/chart" xmlns:r="http://schemas.openxmlformats.org/officeDocument/2006/relationships" r:id="rId5"/>
          </a:graphicData>
        </a:graphic>
      </p:graphicFrame>
      <p:sp>
        <p:nvSpPr>
          <p:cNvPr id="18" name="角丸四角形 17"/>
          <p:cNvSpPr/>
          <p:nvPr/>
        </p:nvSpPr>
        <p:spPr>
          <a:xfrm>
            <a:off x="1174932" y="4200618"/>
            <a:ext cx="2676988" cy="205714"/>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23" name="角丸四角形 22"/>
          <p:cNvSpPr/>
          <p:nvPr/>
        </p:nvSpPr>
        <p:spPr>
          <a:xfrm>
            <a:off x="1941081" y="5351023"/>
            <a:ext cx="1694816" cy="205714"/>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30" name="角丸四角形 29"/>
          <p:cNvSpPr/>
          <p:nvPr/>
        </p:nvSpPr>
        <p:spPr>
          <a:xfrm>
            <a:off x="3059832" y="5783408"/>
            <a:ext cx="1046980" cy="139646"/>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37" name="テキスト ボックス 36">
            <a:extLst>
              <a:ext uri="{FF2B5EF4-FFF2-40B4-BE49-F238E27FC236}">
                <a16:creationId xmlns:a16="http://schemas.microsoft.com/office/drawing/2014/main" id="{716ED57C-B652-4942-A8AB-335627F54D2B}"/>
              </a:ext>
            </a:extLst>
          </p:cNvPr>
          <p:cNvSpPr txBox="1"/>
          <p:nvPr/>
        </p:nvSpPr>
        <p:spPr>
          <a:xfrm>
            <a:off x="8066312" y="92210"/>
            <a:ext cx="10440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200" b="1" dirty="0"/>
              <a:t>43</a:t>
            </a:r>
            <a:r>
              <a:rPr kumimoji="1" lang="ja-JP" altLang="en-US" sz="1200" b="1" dirty="0"/>
              <a:t>市町村</a:t>
            </a:r>
          </a:p>
        </p:txBody>
      </p:sp>
      <p:sp>
        <p:nvSpPr>
          <p:cNvPr id="2" name="テキスト ボックス 3">
            <a:extLst>
              <a:ext uri="{FF2B5EF4-FFF2-40B4-BE49-F238E27FC236}">
                <a16:creationId xmlns:a16="http://schemas.microsoft.com/office/drawing/2014/main" id="{37AB3C0A-5442-6BDC-5163-DC84A622CE02}"/>
              </a:ext>
            </a:extLst>
          </p:cNvPr>
          <p:cNvSpPr txBox="1"/>
          <p:nvPr/>
        </p:nvSpPr>
        <p:spPr>
          <a:xfrm>
            <a:off x="4720190" y="822956"/>
            <a:ext cx="395310" cy="246221"/>
          </a:xfrm>
          <a:prstGeom prst="rect">
            <a:avLst/>
          </a:prstGeom>
          <a:no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000" dirty="0">
                <a:latin typeface="HG丸ｺﾞｼｯｸM-PRO" panose="020F0600000000000000" pitchFamily="50" charset="-128"/>
                <a:ea typeface="HG丸ｺﾞｼｯｸM-PRO" panose="020F0600000000000000" pitchFamily="50" charset="-128"/>
              </a:rPr>
              <a:t>R5</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5" name="テキスト ボックス 3">
            <a:extLst>
              <a:ext uri="{FF2B5EF4-FFF2-40B4-BE49-F238E27FC236}">
                <a16:creationId xmlns:a16="http://schemas.microsoft.com/office/drawing/2014/main" id="{9DD168BA-4EC4-E226-FABF-47FAC9134C1A}"/>
              </a:ext>
            </a:extLst>
          </p:cNvPr>
          <p:cNvSpPr txBox="1"/>
          <p:nvPr/>
        </p:nvSpPr>
        <p:spPr>
          <a:xfrm>
            <a:off x="174108" y="688727"/>
            <a:ext cx="478016" cy="246221"/>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00" dirty="0">
                <a:latin typeface="HG丸ｺﾞｼｯｸM-PRO" panose="020F0600000000000000" pitchFamily="50" charset="-128"/>
                <a:ea typeface="HG丸ｺﾞｼｯｸM-PRO" panose="020F0600000000000000" pitchFamily="50" charset="-128"/>
              </a:rPr>
              <a:t>H28</a:t>
            </a:r>
            <a:endParaRPr kumimoji="1" lang="ja-JP" altLang="en-US" sz="1000" dirty="0">
              <a:latin typeface="HG丸ｺﾞｼｯｸM-PRO" panose="020F0600000000000000" pitchFamily="50" charset="-128"/>
              <a:ea typeface="HG丸ｺﾞｼｯｸM-PRO" panose="020F0600000000000000" pitchFamily="50" charset="-128"/>
            </a:endParaRPr>
          </a:p>
        </p:txBody>
      </p:sp>
      <p:grpSp>
        <p:nvGrpSpPr>
          <p:cNvPr id="38" name="グループ化 37">
            <a:extLst>
              <a:ext uri="{FF2B5EF4-FFF2-40B4-BE49-F238E27FC236}">
                <a16:creationId xmlns:a16="http://schemas.microsoft.com/office/drawing/2014/main" id="{33B3D444-1D18-49A4-B034-359B524FD1BC}"/>
              </a:ext>
            </a:extLst>
          </p:cNvPr>
          <p:cNvGrpSpPr/>
          <p:nvPr/>
        </p:nvGrpSpPr>
        <p:grpSpPr>
          <a:xfrm>
            <a:off x="4771511" y="1367340"/>
            <a:ext cx="653836" cy="1580837"/>
            <a:chOff x="-23079611" y="-2230279"/>
            <a:chExt cx="653836" cy="262130"/>
          </a:xfrm>
        </p:grpSpPr>
        <p:sp>
          <p:nvSpPr>
            <p:cNvPr id="39" name="テキスト ボックス 2">
              <a:extLst>
                <a:ext uri="{FF2B5EF4-FFF2-40B4-BE49-F238E27FC236}">
                  <a16:creationId xmlns:a16="http://schemas.microsoft.com/office/drawing/2014/main" id="{7AABF1EA-8939-4583-8889-C1E07827A705}"/>
                </a:ext>
              </a:extLst>
            </p:cNvPr>
            <p:cNvSpPr txBox="1"/>
            <p:nvPr/>
          </p:nvSpPr>
          <p:spPr>
            <a:xfrm>
              <a:off x="-23079611" y="-2230279"/>
              <a:ext cx="587160" cy="37329"/>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65000"/>
                      <a:lumOff val="35000"/>
                    </a:schemeClr>
                  </a:solidFill>
                </a:rPr>
                <a:t>(N=16687)</a:t>
              </a:r>
              <a:endParaRPr lang="ja-JP" altLang="en-US" sz="700" dirty="0">
                <a:solidFill>
                  <a:schemeClr val="tx1">
                    <a:lumMod val="65000"/>
                    <a:lumOff val="35000"/>
                  </a:schemeClr>
                </a:solidFill>
              </a:endParaRPr>
            </a:p>
          </p:txBody>
        </p:sp>
        <p:sp>
          <p:nvSpPr>
            <p:cNvPr id="40" name="テキスト ボックス 1">
              <a:extLst>
                <a:ext uri="{FF2B5EF4-FFF2-40B4-BE49-F238E27FC236}">
                  <a16:creationId xmlns:a16="http://schemas.microsoft.com/office/drawing/2014/main" id="{553F7801-ACDA-44BA-8998-4A585CD9A56F}"/>
                </a:ext>
              </a:extLst>
            </p:cNvPr>
            <p:cNvSpPr txBox="1"/>
            <p:nvPr/>
          </p:nvSpPr>
          <p:spPr>
            <a:xfrm>
              <a:off x="-23026082" y="-2153221"/>
              <a:ext cx="587160" cy="37329"/>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65000"/>
                      <a:lumOff val="35000"/>
                    </a:schemeClr>
                  </a:solidFill>
                </a:rPr>
                <a:t>(N=9408)</a:t>
              </a:r>
              <a:endParaRPr lang="ja-JP" altLang="en-US" sz="700" dirty="0">
                <a:solidFill>
                  <a:schemeClr val="tx1">
                    <a:lumMod val="65000"/>
                    <a:lumOff val="35000"/>
                  </a:schemeClr>
                </a:solidFill>
              </a:endParaRPr>
            </a:p>
          </p:txBody>
        </p:sp>
        <p:sp>
          <p:nvSpPr>
            <p:cNvPr id="41" name="テキスト ボックス 1">
              <a:extLst>
                <a:ext uri="{FF2B5EF4-FFF2-40B4-BE49-F238E27FC236}">
                  <a16:creationId xmlns:a16="http://schemas.microsoft.com/office/drawing/2014/main" id="{FB610C99-6B04-4CB2-9B51-9937F5E42606}"/>
                </a:ext>
              </a:extLst>
            </p:cNvPr>
            <p:cNvSpPr txBox="1"/>
            <p:nvPr/>
          </p:nvSpPr>
          <p:spPr>
            <a:xfrm>
              <a:off x="-23012936" y="-2081720"/>
              <a:ext cx="587161" cy="37329"/>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65000"/>
                      <a:lumOff val="35000"/>
                    </a:schemeClr>
                  </a:solidFill>
                </a:rPr>
                <a:t>(N=1694)</a:t>
              </a:r>
              <a:endParaRPr lang="ja-JP" altLang="en-US" sz="700" dirty="0">
                <a:solidFill>
                  <a:schemeClr val="tx1">
                    <a:lumMod val="65000"/>
                    <a:lumOff val="35000"/>
                  </a:schemeClr>
                </a:solidFill>
              </a:endParaRPr>
            </a:p>
          </p:txBody>
        </p:sp>
        <p:sp>
          <p:nvSpPr>
            <p:cNvPr id="42" name="テキスト ボックス 1">
              <a:extLst>
                <a:ext uri="{FF2B5EF4-FFF2-40B4-BE49-F238E27FC236}">
                  <a16:creationId xmlns:a16="http://schemas.microsoft.com/office/drawing/2014/main" id="{10CD5A05-857D-4806-9A4B-1644F01CB941}"/>
                </a:ext>
              </a:extLst>
            </p:cNvPr>
            <p:cNvSpPr txBox="1"/>
            <p:nvPr/>
          </p:nvSpPr>
          <p:spPr>
            <a:xfrm>
              <a:off x="-23049567" y="-2005478"/>
              <a:ext cx="587160" cy="37329"/>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65000"/>
                      <a:lumOff val="35000"/>
                    </a:schemeClr>
                  </a:solidFill>
                </a:rPr>
                <a:t>(N=5246)</a:t>
              </a:r>
              <a:endParaRPr lang="ja-JP" altLang="en-US" sz="700" dirty="0">
                <a:solidFill>
                  <a:schemeClr val="tx1">
                    <a:lumMod val="65000"/>
                    <a:lumOff val="35000"/>
                  </a:schemeClr>
                </a:solidFill>
              </a:endParaRPr>
            </a:p>
          </p:txBody>
        </p:sp>
      </p:grpSp>
      <p:pic>
        <p:nvPicPr>
          <p:cNvPr id="3" name="図 2">
            <a:extLst>
              <a:ext uri="{FF2B5EF4-FFF2-40B4-BE49-F238E27FC236}">
                <a16:creationId xmlns:a16="http://schemas.microsoft.com/office/drawing/2014/main" id="{9874AA82-AF4F-4DDE-ABFE-3CD76D4A3EC1}"/>
              </a:ext>
            </a:extLst>
          </p:cNvPr>
          <p:cNvPicPr>
            <a:picLocks noChangeAspect="1"/>
          </p:cNvPicPr>
          <p:nvPr/>
        </p:nvPicPr>
        <p:blipFill rotWithShape="1">
          <a:blip r:embed="rId6"/>
          <a:srcRect t="69611"/>
          <a:stretch/>
        </p:blipFill>
        <p:spPr>
          <a:xfrm>
            <a:off x="275338" y="5693533"/>
            <a:ext cx="4407790" cy="863341"/>
          </a:xfrm>
          <a:prstGeom prst="rect">
            <a:avLst/>
          </a:prstGeom>
        </p:spPr>
      </p:pic>
    </p:spTree>
    <p:extLst>
      <p:ext uri="{BB962C8B-B14F-4D97-AF65-F5344CB8AC3E}">
        <p14:creationId xmlns:p14="http://schemas.microsoft.com/office/powerpoint/2010/main" val="1921302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9D4767B-973E-4D2C-B1C4-0912FDF9157A}"/>
              </a:ext>
            </a:extLst>
          </p:cNvPr>
          <p:cNvSpPr/>
          <p:nvPr/>
        </p:nvSpPr>
        <p:spPr>
          <a:xfrm>
            <a:off x="42830" y="260648"/>
            <a:ext cx="9056472" cy="6550069"/>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5" name="テキスト ボックス 4">
            <a:extLst>
              <a:ext uri="{FF2B5EF4-FFF2-40B4-BE49-F238E27FC236}">
                <a16:creationId xmlns:a16="http://schemas.microsoft.com/office/drawing/2014/main" id="{9FF50BBE-E8F2-4CA3-BFE4-6ED07B136720}"/>
              </a:ext>
            </a:extLst>
          </p:cNvPr>
          <p:cNvSpPr txBox="1"/>
          <p:nvPr/>
        </p:nvSpPr>
        <p:spPr>
          <a:xfrm>
            <a:off x="42830" y="56315"/>
            <a:ext cx="9056472" cy="268215"/>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rtlCol="0">
            <a:spAutoFit/>
          </a:bodyPr>
          <a:lstStyle/>
          <a:p>
            <a:pPr defTabSz="653156"/>
            <a:r>
              <a:rPr lang="ja-JP" altLang="en-US" sz="1143" b="1" dirty="0">
                <a:solidFill>
                  <a:prstClr val="black"/>
                </a:solidFill>
                <a:latin typeface="HG丸ｺﾞｼｯｸM-PRO" panose="020F0600000000000000" pitchFamily="50" charset="-128"/>
                <a:ea typeface="HG丸ｺﾞｼｯｸM-PRO" panose="020F0600000000000000" pitchFamily="50" charset="-128"/>
              </a:rPr>
              <a:t>■調査結果から分かったこと（初めて親になった年齢</a:t>
            </a:r>
            <a:r>
              <a:rPr lang="en-US" altLang="ja-JP" sz="1143" b="1" dirty="0">
                <a:solidFill>
                  <a:prstClr val="black"/>
                </a:solidFill>
                <a:latin typeface="HG丸ｺﾞｼｯｸM-PRO" panose="020F0600000000000000" pitchFamily="50" charset="-128"/>
                <a:ea typeface="HG丸ｺﾞｼｯｸM-PRO" panose="020F0600000000000000" pitchFamily="50" charset="-128"/>
              </a:rPr>
              <a:t>×</a:t>
            </a:r>
            <a:r>
              <a:rPr lang="ja-JP" altLang="en-US" sz="1143" b="1" dirty="0">
                <a:solidFill>
                  <a:prstClr val="black"/>
                </a:solidFill>
                <a:latin typeface="HG丸ｺﾞｼｯｸM-PRO" panose="020F0600000000000000" pitchFamily="50" charset="-128"/>
                <a:ea typeface="HG丸ｺﾞｼｯｸM-PRO" panose="020F0600000000000000" pitchFamily="50" charset="-128"/>
              </a:rPr>
              <a:t>母親の最終学歴）</a:t>
            </a:r>
          </a:p>
        </p:txBody>
      </p:sp>
      <p:sp>
        <p:nvSpPr>
          <p:cNvPr id="6" name="正方形/長方形 5">
            <a:extLst>
              <a:ext uri="{FF2B5EF4-FFF2-40B4-BE49-F238E27FC236}">
                <a16:creationId xmlns:a16="http://schemas.microsoft.com/office/drawing/2014/main" id="{2401373C-8024-40FD-9B86-D9BDA17A74D5}"/>
              </a:ext>
            </a:extLst>
          </p:cNvPr>
          <p:cNvSpPr/>
          <p:nvPr/>
        </p:nvSpPr>
        <p:spPr>
          <a:xfrm>
            <a:off x="149675" y="352694"/>
            <a:ext cx="8910742" cy="224229"/>
          </a:xfrm>
          <a:prstGeom prst="rect">
            <a:avLst/>
          </a:prstGeom>
          <a:solidFill>
            <a:schemeClr val="accent6">
              <a:lumMod val="40000"/>
              <a:lumOff val="60000"/>
            </a:schemeClr>
          </a:solidFill>
        </p:spPr>
        <p:txBody>
          <a:bodyPr wrap="square">
            <a:spAutoFit/>
          </a:bodyPr>
          <a:lstStyle/>
          <a:p>
            <a:pPr lvl="0"/>
            <a:r>
              <a:rPr lang="ja-JP" altLang="en-US" sz="857" dirty="0">
                <a:latin typeface="HG丸ｺﾞｼｯｸM-PRO" panose="020F0600000000000000" pitchFamily="50" charset="-128"/>
                <a:ea typeface="HG丸ｺﾞｼｯｸM-PRO" panose="020F0600000000000000" pitchFamily="50" charset="-128"/>
              </a:rPr>
              <a:t>　◇</a:t>
            </a:r>
            <a:r>
              <a:rPr lang="en-US" altLang="ja-JP" sz="857" dirty="0">
                <a:latin typeface="HG丸ｺﾞｼｯｸM-PRO" panose="020F0600000000000000" pitchFamily="50" charset="-128"/>
                <a:ea typeface="HG丸ｺﾞｼｯｸM-PRO" panose="020F0600000000000000" pitchFamily="50" charset="-128"/>
              </a:rPr>
              <a:t>H28</a:t>
            </a:r>
            <a:r>
              <a:rPr lang="ja-JP" altLang="en-US" sz="857" dirty="0">
                <a:latin typeface="HG丸ｺﾞｼｯｸM-PRO" panose="020F0600000000000000" pitchFamily="50" charset="-128"/>
                <a:ea typeface="HG丸ｺﾞｼｯｸM-PRO" panose="020F0600000000000000" pitchFamily="50" charset="-128"/>
              </a:rPr>
              <a:t>調査・</a:t>
            </a:r>
            <a:r>
              <a:rPr lang="en-US" altLang="ja-JP" sz="857" dirty="0">
                <a:latin typeface="HG丸ｺﾞｼｯｸM-PRO" panose="020F0600000000000000" pitchFamily="50" charset="-128"/>
                <a:ea typeface="HG丸ｺﾞｼｯｸM-PRO" panose="020F0600000000000000" pitchFamily="50" charset="-128"/>
              </a:rPr>
              <a:t>R5</a:t>
            </a:r>
            <a:r>
              <a:rPr lang="ja-JP" altLang="en-US" sz="857" dirty="0">
                <a:latin typeface="HG丸ｺﾞｼｯｸM-PRO" panose="020F0600000000000000" pitchFamily="50" charset="-128"/>
                <a:ea typeface="HG丸ｺﾞｼｯｸM-PRO" panose="020F0600000000000000" pitchFamily="50" charset="-128"/>
              </a:rPr>
              <a:t>調査いずれの場合でも、</a:t>
            </a:r>
            <a:r>
              <a:rPr lang="en-US" altLang="ja-JP" sz="857" dirty="0">
                <a:latin typeface="HG丸ｺﾞｼｯｸM-PRO" panose="020F0600000000000000" pitchFamily="50" charset="-128"/>
                <a:ea typeface="HG丸ｺﾞｼｯｸM-PRO" panose="020F0600000000000000" pitchFamily="50" charset="-128"/>
              </a:rPr>
              <a:t>10</a:t>
            </a:r>
            <a:r>
              <a:rPr lang="ja-JP" altLang="en-US" sz="857" dirty="0">
                <a:latin typeface="HG丸ｺﾞｼｯｸM-PRO" panose="020F0600000000000000" pitchFamily="50" charset="-128"/>
                <a:ea typeface="HG丸ｺﾞｼｯｸM-PRO" panose="020F0600000000000000" pitchFamily="50" charset="-128"/>
              </a:rPr>
              <a:t>代で親になった世帯の最終学歴は中学校卒業や高等学校中途退学の割合が高い。</a:t>
            </a:r>
          </a:p>
        </p:txBody>
      </p:sp>
      <p:graphicFrame>
        <p:nvGraphicFramePr>
          <p:cNvPr id="9" name="グラフ 8">
            <a:extLst>
              <a:ext uri="{FF2B5EF4-FFF2-40B4-BE49-F238E27FC236}">
                <a16:creationId xmlns:a16="http://schemas.microsoft.com/office/drawing/2014/main" id="{4F20AE9D-4881-43C1-A9D3-F1AE21BAB59A}"/>
              </a:ext>
            </a:extLst>
          </p:cNvPr>
          <p:cNvGraphicFramePr>
            <a:graphicFrameLocks/>
          </p:cNvGraphicFramePr>
          <p:nvPr>
            <p:extLst>
              <p:ext uri="{D42A27DB-BD31-4B8C-83A1-F6EECF244321}">
                <p14:modId xmlns:p14="http://schemas.microsoft.com/office/powerpoint/2010/main" val="2053839123"/>
              </p:ext>
            </p:extLst>
          </p:nvPr>
        </p:nvGraphicFramePr>
        <p:xfrm>
          <a:off x="605068" y="848664"/>
          <a:ext cx="7896088" cy="24265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a:extLst>
              <a:ext uri="{FF2B5EF4-FFF2-40B4-BE49-F238E27FC236}">
                <a16:creationId xmlns:a16="http://schemas.microsoft.com/office/drawing/2014/main" id="{EE5074BA-85C0-4A06-9563-A13E78D5EBEC}"/>
              </a:ext>
            </a:extLst>
          </p:cNvPr>
          <p:cNvGraphicFramePr>
            <a:graphicFrameLocks/>
          </p:cNvGraphicFramePr>
          <p:nvPr/>
        </p:nvGraphicFramePr>
        <p:xfrm>
          <a:off x="527249" y="4047509"/>
          <a:ext cx="7896088" cy="2202159"/>
        </p:xfrm>
        <a:graphic>
          <a:graphicData uri="http://schemas.openxmlformats.org/drawingml/2006/chart">
            <c:chart xmlns:c="http://schemas.openxmlformats.org/drawingml/2006/chart" xmlns:r="http://schemas.openxmlformats.org/officeDocument/2006/relationships" r:id="rId3"/>
          </a:graphicData>
        </a:graphic>
      </p:graphicFrame>
      <p:sp>
        <p:nvSpPr>
          <p:cNvPr id="11" name="角丸四角形 17">
            <a:extLst>
              <a:ext uri="{FF2B5EF4-FFF2-40B4-BE49-F238E27FC236}">
                <a16:creationId xmlns:a16="http://schemas.microsoft.com/office/drawing/2014/main" id="{56531EF1-2A80-488D-8D74-AE667ADA3415}"/>
              </a:ext>
            </a:extLst>
          </p:cNvPr>
          <p:cNvSpPr/>
          <p:nvPr/>
        </p:nvSpPr>
        <p:spPr>
          <a:xfrm>
            <a:off x="825663" y="1138209"/>
            <a:ext cx="4032037" cy="451331"/>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13" name="角丸四角形 17">
            <a:extLst>
              <a:ext uri="{FF2B5EF4-FFF2-40B4-BE49-F238E27FC236}">
                <a16:creationId xmlns:a16="http://schemas.microsoft.com/office/drawing/2014/main" id="{9E4B16A7-3250-4B38-8F03-09AAEC37BB9C}"/>
              </a:ext>
            </a:extLst>
          </p:cNvPr>
          <p:cNvSpPr/>
          <p:nvPr/>
        </p:nvSpPr>
        <p:spPr>
          <a:xfrm>
            <a:off x="2155902" y="2614631"/>
            <a:ext cx="2448271" cy="211214"/>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14" name="角丸四角形 17">
            <a:extLst>
              <a:ext uri="{FF2B5EF4-FFF2-40B4-BE49-F238E27FC236}">
                <a16:creationId xmlns:a16="http://schemas.microsoft.com/office/drawing/2014/main" id="{EEF3D36B-5C29-4F3E-865B-ABC9D0FD77FD}"/>
              </a:ext>
            </a:extLst>
          </p:cNvPr>
          <p:cNvSpPr/>
          <p:nvPr/>
        </p:nvSpPr>
        <p:spPr>
          <a:xfrm>
            <a:off x="2051720" y="5590555"/>
            <a:ext cx="2656637" cy="214709"/>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15" name="角丸四角形 17">
            <a:extLst>
              <a:ext uri="{FF2B5EF4-FFF2-40B4-BE49-F238E27FC236}">
                <a16:creationId xmlns:a16="http://schemas.microsoft.com/office/drawing/2014/main" id="{ABC59708-C672-4095-A24C-E6108EB1E339}"/>
              </a:ext>
            </a:extLst>
          </p:cNvPr>
          <p:cNvSpPr/>
          <p:nvPr/>
        </p:nvSpPr>
        <p:spPr>
          <a:xfrm>
            <a:off x="720663" y="4330237"/>
            <a:ext cx="3808765" cy="409400"/>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2" name="テキスト ボックス 1">
            <a:extLst>
              <a:ext uri="{FF2B5EF4-FFF2-40B4-BE49-F238E27FC236}">
                <a16:creationId xmlns:a16="http://schemas.microsoft.com/office/drawing/2014/main" id="{7AA4EAB9-1603-4843-904B-92010CAE02B4}"/>
              </a:ext>
            </a:extLst>
          </p:cNvPr>
          <p:cNvSpPr txBox="1"/>
          <p:nvPr/>
        </p:nvSpPr>
        <p:spPr>
          <a:xfrm>
            <a:off x="245761" y="745629"/>
            <a:ext cx="562975" cy="369332"/>
          </a:xfrm>
          <a:prstGeom prst="rect">
            <a:avLst/>
          </a:prstGeom>
          <a:noFill/>
          <a:ln>
            <a:solidFill>
              <a:schemeClr val="tx1"/>
            </a:solidFill>
          </a:ln>
        </p:spPr>
        <p:txBody>
          <a:bodyPr wrap="none" rtlCol="0">
            <a:spAutoFit/>
          </a:bodyPr>
          <a:lstStyle/>
          <a:p>
            <a:r>
              <a:rPr kumimoji="1" lang="en-US" altLang="ja-JP" dirty="0"/>
              <a:t>H28</a:t>
            </a:r>
            <a:endParaRPr kumimoji="1" lang="ja-JP" altLang="en-US" dirty="0"/>
          </a:p>
        </p:txBody>
      </p:sp>
      <p:sp>
        <p:nvSpPr>
          <p:cNvPr id="8" name="テキスト ボックス 7">
            <a:extLst>
              <a:ext uri="{FF2B5EF4-FFF2-40B4-BE49-F238E27FC236}">
                <a16:creationId xmlns:a16="http://schemas.microsoft.com/office/drawing/2014/main" id="{257859AE-FD5D-4E86-8F3F-D2E0A5179480}"/>
              </a:ext>
            </a:extLst>
          </p:cNvPr>
          <p:cNvSpPr txBox="1"/>
          <p:nvPr/>
        </p:nvSpPr>
        <p:spPr>
          <a:xfrm>
            <a:off x="391655" y="3700706"/>
            <a:ext cx="426720" cy="369332"/>
          </a:xfrm>
          <a:prstGeom prst="rect">
            <a:avLst/>
          </a:prstGeom>
          <a:noFill/>
          <a:ln>
            <a:solidFill>
              <a:schemeClr val="tx1"/>
            </a:solidFill>
          </a:ln>
        </p:spPr>
        <p:txBody>
          <a:bodyPr wrap="none" rtlCol="0">
            <a:spAutoFit/>
          </a:bodyPr>
          <a:lstStyle/>
          <a:p>
            <a:r>
              <a:rPr kumimoji="1" lang="en-US" altLang="ja-JP" dirty="0"/>
              <a:t>R5</a:t>
            </a:r>
            <a:endParaRPr kumimoji="1" lang="ja-JP" altLang="en-US" dirty="0"/>
          </a:p>
        </p:txBody>
      </p:sp>
      <p:sp>
        <p:nvSpPr>
          <p:cNvPr id="17" name="スライド番号プレースホルダー 2">
            <a:extLst>
              <a:ext uri="{FF2B5EF4-FFF2-40B4-BE49-F238E27FC236}">
                <a16:creationId xmlns:a16="http://schemas.microsoft.com/office/drawing/2014/main" id="{62F4BF8A-8BD8-4BE4-B970-0611B42C93C5}"/>
              </a:ext>
            </a:extLst>
          </p:cNvPr>
          <p:cNvSpPr>
            <a:spLocks noGrp="1"/>
          </p:cNvSpPr>
          <p:nvPr>
            <p:ph type="sldNum" sz="quarter" idx="12"/>
          </p:nvPr>
        </p:nvSpPr>
        <p:spPr>
          <a:xfrm>
            <a:off x="7064800" y="6469754"/>
            <a:ext cx="2133600" cy="365125"/>
          </a:xfrm>
        </p:spPr>
        <p:txBody>
          <a:bodyPr/>
          <a:lstStyle/>
          <a:p>
            <a:r>
              <a:rPr lang="ja-JP" altLang="en-US" sz="1714" dirty="0">
                <a:solidFill>
                  <a:schemeClr val="tx1"/>
                </a:solidFill>
                <a:latin typeface="+mn-ea"/>
              </a:rPr>
              <a:t>１９</a:t>
            </a:r>
          </a:p>
        </p:txBody>
      </p:sp>
      <p:sp>
        <p:nvSpPr>
          <p:cNvPr id="16" name="テキスト ボックス 1">
            <a:extLst>
              <a:ext uri="{FF2B5EF4-FFF2-40B4-BE49-F238E27FC236}">
                <a16:creationId xmlns:a16="http://schemas.microsoft.com/office/drawing/2014/main" id="{1781497B-4F76-4C1B-BE6E-FD3D12C64713}"/>
              </a:ext>
            </a:extLst>
          </p:cNvPr>
          <p:cNvSpPr txBox="1"/>
          <p:nvPr/>
        </p:nvSpPr>
        <p:spPr>
          <a:xfrm>
            <a:off x="720663" y="1404506"/>
            <a:ext cx="587152" cy="148432"/>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700" dirty="0">
                <a:solidFill>
                  <a:schemeClr val="tx1">
                    <a:lumMod val="65000"/>
                    <a:lumOff val="35000"/>
                  </a:schemeClr>
                </a:solidFill>
              </a:rPr>
              <a:t>(N=1178)</a:t>
            </a:r>
            <a:endParaRPr lang="ja-JP" altLang="en-US" sz="700" dirty="0">
              <a:solidFill>
                <a:schemeClr val="tx1">
                  <a:lumMod val="65000"/>
                  <a:lumOff val="35000"/>
                </a:schemeClr>
              </a:solidFill>
            </a:endParaRPr>
          </a:p>
        </p:txBody>
      </p:sp>
      <p:sp>
        <p:nvSpPr>
          <p:cNvPr id="18" name="テキスト ボックス 17">
            <a:extLst>
              <a:ext uri="{FF2B5EF4-FFF2-40B4-BE49-F238E27FC236}">
                <a16:creationId xmlns:a16="http://schemas.microsoft.com/office/drawing/2014/main" id="{AE88D1DC-B414-4E74-B578-87E2BA344562}"/>
              </a:ext>
            </a:extLst>
          </p:cNvPr>
          <p:cNvSpPr txBox="1"/>
          <p:nvPr/>
        </p:nvSpPr>
        <p:spPr>
          <a:xfrm>
            <a:off x="8061583" y="66481"/>
            <a:ext cx="10440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200" b="1" dirty="0"/>
              <a:t>43</a:t>
            </a:r>
            <a:r>
              <a:rPr kumimoji="1" lang="ja-JP" altLang="en-US" sz="1200" b="1" dirty="0"/>
              <a:t>市町村</a:t>
            </a:r>
          </a:p>
        </p:txBody>
      </p:sp>
      <p:cxnSp>
        <p:nvCxnSpPr>
          <p:cNvPr id="20" name="直線コネクタ 19">
            <a:extLst>
              <a:ext uri="{FF2B5EF4-FFF2-40B4-BE49-F238E27FC236}">
                <a16:creationId xmlns:a16="http://schemas.microsoft.com/office/drawing/2014/main" id="{F58EEA06-7832-4B60-985E-00CBE2079782}"/>
              </a:ext>
            </a:extLst>
          </p:cNvPr>
          <p:cNvCxnSpPr>
            <a:cxnSpLocks/>
          </p:cNvCxnSpPr>
          <p:nvPr/>
        </p:nvCxnSpPr>
        <p:spPr>
          <a:xfrm>
            <a:off x="59417" y="3454217"/>
            <a:ext cx="9001000" cy="0"/>
          </a:xfrm>
          <a:prstGeom prst="line">
            <a:avLst/>
          </a:prstGeom>
          <a:ln>
            <a:solidFill>
              <a:srgbClr val="0070C0"/>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28054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8F6AE3A-4E74-4F5A-9CEB-B2A88AD30601}"/>
              </a:ext>
            </a:extLst>
          </p:cNvPr>
          <p:cNvSpPr txBox="1"/>
          <p:nvPr/>
        </p:nvSpPr>
        <p:spPr>
          <a:xfrm>
            <a:off x="917594" y="2492896"/>
            <a:ext cx="7308812" cy="707886"/>
          </a:xfrm>
          <a:prstGeom prst="rect">
            <a:avLst/>
          </a:prstGeom>
          <a:noFill/>
        </p:spPr>
        <p:txBody>
          <a:bodyPr wrap="square" rtlCol="0">
            <a:spAutoFit/>
          </a:bodyPr>
          <a:lstStyle/>
          <a:p>
            <a:pPr algn="ctr"/>
            <a:r>
              <a:rPr lang="ja-JP" altLang="en-US" sz="4000" dirty="0"/>
              <a:t>１</a:t>
            </a:r>
            <a:r>
              <a:rPr kumimoji="1" lang="ja-JP" altLang="en-US" sz="4000" dirty="0"/>
              <a:t>．家計・収入・就業に関すること</a:t>
            </a:r>
          </a:p>
        </p:txBody>
      </p:sp>
      <p:sp>
        <p:nvSpPr>
          <p:cNvPr id="5" name="スライド番号プレースホルダー 2">
            <a:extLst>
              <a:ext uri="{FF2B5EF4-FFF2-40B4-BE49-F238E27FC236}">
                <a16:creationId xmlns:a16="http://schemas.microsoft.com/office/drawing/2014/main" id="{E89D17DC-F09B-4585-9A59-181C5BD6CA01}"/>
              </a:ext>
            </a:extLst>
          </p:cNvPr>
          <p:cNvSpPr txBox="1">
            <a:spLocks/>
          </p:cNvSpPr>
          <p:nvPr/>
        </p:nvSpPr>
        <p:spPr>
          <a:xfrm>
            <a:off x="673224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18"/>
            <a:r>
              <a:rPr lang="ja-JP" altLang="en-US" sz="1714" dirty="0">
                <a:solidFill>
                  <a:prstClr val="black"/>
                </a:solidFill>
                <a:latin typeface="Calibri"/>
                <a:ea typeface="ＭＳ Ｐゴシック" panose="020B0600070205080204" pitchFamily="50" charset="-128"/>
              </a:rPr>
              <a:t>２</a:t>
            </a:r>
          </a:p>
        </p:txBody>
      </p:sp>
    </p:spTree>
    <p:extLst>
      <p:ext uri="{BB962C8B-B14F-4D97-AF65-F5344CB8AC3E}">
        <p14:creationId xmlns:p14="http://schemas.microsoft.com/office/powerpoint/2010/main" val="709758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グラフ 21">
            <a:extLst>
              <a:ext uri="{FF2B5EF4-FFF2-40B4-BE49-F238E27FC236}">
                <a16:creationId xmlns:a16="http://schemas.microsoft.com/office/drawing/2014/main" id="{241BC2C3-DBCE-41CA-9455-F63637E97019}"/>
              </a:ext>
            </a:extLst>
          </p:cNvPr>
          <p:cNvGraphicFramePr>
            <a:graphicFrameLocks/>
          </p:cNvGraphicFramePr>
          <p:nvPr>
            <p:extLst>
              <p:ext uri="{D42A27DB-BD31-4B8C-83A1-F6EECF244321}">
                <p14:modId xmlns:p14="http://schemas.microsoft.com/office/powerpoint/2010/main" val="3138227599"/>
              </p:ext>
            </p:extLst>
          </p:nvPr>
        </p:nvGraphicFramePr>
        <p:xfrm>
          <a:off x="813706" y="994425"/>
          <a:ext cx="7247876" cy="2770462"/>
        </p:xfrm>
        <a:graphic>
          <a:graphicData uri="http://schemas.openxmlformats.org/drawingml/2006/chart">
            <c:chart xmlns:c="http://schemas.openxmlformats.org/drawingml/2006/chart" xmlns:r="http://schemas.openxmlformats.org/officeDocument/2006/relationships" r:id="rId2"/>
          </a:graphicData>
        </a:graphic>
      </p:graphicFrame>
      <p:sp>
        <p:nvSpPr>
          <p:cNvPr id="4" name="正方形/長方形 3">
            <a:extLst>
              <a:ext uri="{FF2B5EF4-FFF2-40B4-BE49-F238E27FC236}">
                <a16:creationId xmlns:a16="http://schemas.microsoft.com/office/drawing/2014/main" id="{E9D4767B-973E-4D2C-B1C4-0912FDF9157A}"/>
              </a:ext>
            </a:extLst>
          </p:cNvPr>
          <p:cNvSpPr/>
          <p:nvPr/>
        </p:nvSpPr>
        <p:spPr>
          <a:xfrm>
            <a:off x="42830" y="260648"/>
            <a:ext cx="9056472" cy="6550069"/>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5" name="テキスト ボックス 4">
            <a:extLst>
              <a:ext uri="{FF2B5EF4-FFF2-40B4-BE49-F238E27FC236}">
                <a16:creationId xmlns:a16="http://schemas.microsoft.com/office/drawing/2014/main" id="{9FF50BBE-E8F2-4CA3-BFE4-6ED07B136720}"/>
              </a:ext>
            </a:extLst>
          </p:cNvPr>
          <p:cNvSpPr txBox="1"/>
          <p:nvPr/>
        </p:nvSpPr>
        <p:spPr>
          <a:xfrm>
            <a:off x="42830" y="56315"/>
            <a:ext cx="9056472" cy="444096"/>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rtlCol="0">
            <a:spAutoFit/>
          </a:bodyPr>
          <a:lstStyle/>
          <a:p>
            <a:pPr defTabSz="653156"/>
            <a:r>
              <a:rPr lang="ja-JP" altLang="en-US" sz="1143" b="1" dirty="0">
                <a:solidFill>
                  <a:prstClr val="black"/>
                </a:solidFill>
                <a:latin typeface="HG丸ｺﾞｼｯｸM-PRO" panose="020F0600000000000000" pitchFamily="50" charset="-128"/>
                <a:ea typeface="HG丸ｺﾞｼｯｸM-PRO" panose="020F0600000000000000" pitchFamily="50" charset="-128"/>
              </a:rPr>
              <a:t>■調査結果から分かったこと</a:t>
            </a:r>
            <a:endParaRPr lang="en-US" altLang="ja-JP" sz="1143" b="1" dirty="0">
              <a:solidFill>
                <a:prstClr val="black"/>
              </a:solidFill>
              <a:latin typeface="HG丸ｺﾞｼｯｸM-PRO" panose="020F0600000000000000" pitchFamily="50" charset="-128"/>
              <a:ea typeface="HG丸ｺﾞｼｯｸM-PRO" panose="020F0600000000000000" pitchFamily="50" charset="-128"/>
            </a:endParaRPr>
          </a:p>
          <a:p>
            <a:pPr defTabSz="653156"/>
            <a:r>
              <a:rPr lang="ja-JP" altLang="en-US" sz="1143" b="1" dirty="0">
                <a:solidFill>
                  <a:prstClr val="black"/>
                </a:solidFill>
                <a:latin typeface="HG丸ｺﾞｼｯｸM-PRO" panose="020F0600000000000000" pitchFamily="50" charset="-128"/>
                <a:ea typeface="HG丸ｺﾞｼｯｸM-PRO" panose="020F0600000000000000" pitchFamily="50" charset="-128"/>
              </a:rPr>
              <a:t>（困窮度</a:t>
            </a:r>
            <a:r>
              <a:rPr lang="en-US" altLang="ja-JP" sz="1143" b="1" dirty="0">
                <a:solidFill>
                  <a:prstClr val="black"/>
                </a:solidFill>
                <a:latin typeface="HG丸ｺﾞｼｯｸM-PRO" panose="020F0600000000000000" pitchFamily="50" charset="-128"/>
                <a:ea typeface="HG丸ｺﾞｼｯｸM-PRO" panose="020F0600000000000000" pitchFamily="50" charset="-128"/>
              </a:rPr>
              <a:t>×</a:t>
            </a:r>
            <a:r>
              <a:rPr lang="ja-JP" altLang="en-US" sz="1143" b="1" dirty="0">
                <a:solidFill>
                  <a:prstClr val="black"/>
                </a:solidFill>
                <a:latin typeface="HG丸ｺﾞｼｯｸM-PRO" panose="020F0600000000000000" pitchFamily="50" charset="-128"/>
                <a:ea typeface="HG丸ｺﾞｼｯｸM-PRO" panose="020F0600000000000000" pitchFamily="50" charset="-128"/>
              </a:rPr>
              <a:t>おうちの大人の人と文化活動（図書館や美術館、博物館、音楽鑑賞に行くなど）をするか</a:t>
            </a:r>
          </a:p>
        </p:txBody>
      </p:sp>
      <p:sp>
        <p:nvSpPr>
          <p:cNvPr id="14" name="角丸四角形 17">
            <a:extLst>
              <a:ext uri="{FF2B5EF4-FFF2-40B4-BE49-F238E27FC236}">
                <a16:creationId xmlns:a16="http://schemas.microsoft.com/office/drawing/2014/main" id="{EEF3D36B-5C29-4F3E-865B-ABC9D0FD77FD}"/>
              </a:ext>
            </a:extLst>
          </p:cNvPr>
          <p:cNvSpPr/>
          <p:nvPr/>
        </p:nvSpPr>
        <p:spPr>
          <a:xfrm>
            <a:off x="5160508" y="2974680"/>
            <a:ext cx="2668580" cy="337392"/>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15" name="角丸四角形 17">
            <a:extLst>
              <a:ext uri="{FF2B5EF4-FFF2-40B4-BE49-F238E27FC236}">
                <a16:creationId xmlns:a16="http://schemas.microsoft.com/office/drawing/2014/main" id="{ABC59708-C672-4095-A24C-E6108EB1E339}"/>
              </a:ext>
            </a:extLst>
          </p:cNvPr>
          <p:cNvSpPr/>
          <p:nvPr/>
        </p:nvSpPr>
        <p:spPr>
          <a:xfrm>
            <a:off x="5995678" y="1494692"/>
            <a:ext cx="1816682" cy="246170"/>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2" name="テキスト ボックス 1">
            <a:extLst>
              <a:ext uri="{FF2B5EF4-FFF2-40B4-BE49-F238E27FC236}">
                <a16:creationId xmlns:a16="http://schemas.microsoft.com/office/drawing/2014/main" id="{7AA4EAB9-1603-4843-904B-92010CAE02B4}"/>
              </a:ext>
            </a:extLst>
          </p:cNvPr>
          <p:cNvSpPr txBox="1"/>
          <p:nvPr/>
        </p:nvSpPr>
        <p:spPr>
          <a:xfrm>
            <a:off x="98302" y="830684"/>
            <a:ext cx="562975" cy="369332"/>
          </a:xfrm>
          <a:prstGeom prst="rect">
            <a:avLst/>
          </a:prstGeom>
          <a:noFill/>
          <a:ln>
            <a:solidFill>
              <a:schemeClr val="tx1"/>
            </a:solidFill>
          </a:ln>
        </p:spPr>
        <p:txBody>
          <a:bodyPr wrap="none" rtlCol="0">
            <a:spAutoFit/>
          </a:bodyPr>
          <a:lstStyle/>
          <a:p>
            <a:r>
              <a:rPr kumimoji="1" lang="en-US" altLang="ja-JP" dirty="0"/>
              <a:t>H28</a:t>
            </a:r>
            <a:endParaRPr kumimoji="1" lang="ja-JP" altLang="en-US" dirty="0"/>
          </a:p>
        </p:txBody>
      </p:sp>
      <p:sp>
        <p:nvSpPr>
          <p:cNvPr id="8" name="テキスト ボックス 7">
            <a:extLst>
              <a:ext uri="{FF2B5EF4-FFF2-40B4-BE49-F238E27FC236}">
                <a16:creationId xmlns:a16="http://schemas.microsoft.com/office/drawing/2014/main" id="{257859AE-FD5D-4E86-8F3F-D2E0A5179480}"/>
              </a:ext>
            </a:extLst>
          </p:cNvPr>
          <p:cNvSpPr txBox="1"/>
          <p:nvPr/>
        </p:nvSpPr>
        <p:spPr>
          <a:xfrm>
            <a:off x="271861" y="4074761"/>
            <a:ext cx="426720" cy="369332"/>
          </a:xfrm>
          <a:prstGeom prst="rect">
            <a:avLst/>
          </a:prstGeom>
          <a:noFill/>
          <a:ln>
            <a:solidFill>
              <a:schemeClr val="tx1"/>
            </a:solidFill>
          </a:ln>
        </p:spPr>
        <p:txBody>
          <a:bodyPr wrap="none" rtlCol="0">
            <a:spAutoFit/>
          </a:bodyPr>
          <a:lstStyle/>
          <a:p>
            <a:r>
              <a:rPr kumimoji="1" lang="en-US" altLang="ja-JP" dirty="0"/>
              <a:t>R5</a:t>
            </a:r>
            <a:endParaRPr kumimoji="1" lang="ja-JP" altLang="en-US" dirty="0"/>
          </a:p>
        </p:txBody>
      </p:sp>
      <p:sp>
        <p:nvSpPr>
          <p:cNvPr id="17" name="スライド番号プレースホルダー 2">
            <a:extLst>
              <a:ext uri="{FF2B5EF4-FFF2-40B4-BE49-F238E27FC236}">
                <a16:creationId xmlns:a16="http://schemas.microsoft.com/office/drawing/2014/main" id="{62F4BF8A-8BD8-4BE4-B970-0611B42C93C5}"/>
              </a:ext>
            </a:extLst>
          </p:cNvPr>
          <p:cNvSpPr>
            <a:spLocks noGrp="1"/>
          </p:cNvSpPr>
          <p:nvPr>
            <p:ph type="sldNum" sz="quarter" idx="12"/>
          </p:nvPr>
        </p:nvSpPr>
        <p:spPr>
          <a:xfrm>
            <a:off x="7064800" y="6469754"/>
            <a:ext cx="2133600" cy="365125"/>
          </a:xfrm>
        </p:spPr>
        <p:txBody>
          <a:bodyPr/>
          <a:lstStyle/>
          <a:p>
            <a:r>
              <a:rPr lang="ja-JP" altLang="en-US" sz="1714" dirty="0">
                <a:solidFill>
                  <a:schemeClr val="tx1"/>
                </a:solidFill>
                <a:latin typeface="+mn-ea"/>
              </a:rPr>
              <a:t>２０</a:t>
            </a:r>
          </a:p>
        </p:txBody>
      </p:sp>
      <p:sp>
        <p:nvSpPr>
          <p:cNvPr id="18" name="テキスト ボックス 17">
            <a:extLst>
              <a:ext uri="{FF2B5EF4-FFF2-40B4-BE49-F238E27FC236}">
                <a16:creationId xmlns:a16="http://schemas.microsoft.com/office/drawing/2014/main" id="{AE88D1DC-B414-4E74-B578-87E2BA344562}"/>
              </a:ext>
            </a:extLst>
          </p:cNvPr>
          <p:cNvSpPr txBox="1"/>
          <p:nvPr/>
        </p:nvSpPr>
        <p:spPr>
          <a:xfrm>
            <a:off x="8061583" y="66481"/>
            <a:ext cx="10440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200" b="1" dirty="0"/>
              <a:t>43</a:t>
            </a:r>
            <a:r>
              <a:rPr kumimoji="1" lang="ja-JP" altLang="en-US" sz="1200" b="1" dirty="0"/>
              <a:t>市町村</a:t>
            </a:r>
          </a:p>
        </p:txBody>
      </p:sp>
      <p:sp>
        <p:nvSpPr>
          <p:cNvPr id="19" name="正方形/長方形 18">
            <a:extLst>
              <a:ext uri="{FF2B5EF4-FFF2-40B4-BE49-F238E27FC236}">
                <a16:creationId xmlns:a16="http://schemas.microsoft.com/office/drawing/2014/main" id="{756BF278-6EB6-422D-AA5A-04959CB2B59C}"/>
              </a:ext>
            </a:extLst>
          </p:cNvPr>
          <p:cNvSpPr/>
          <p:nvPr/>
        </p:nvSpPr>
        <p:spPr>
          <a:xfrm>
            <a:off x="115695" y="570984"/>
            <a:ext cx="8910742" cy="224229"/>
          </a:xfrm>
          <a:prstGeom prst="rect">
            <a:avLst/>
          </a:prstGeom>
          <a:solidFill>
            <a:schemeClr val="accent6">
              <a:lumMod val="40000"/>
              <a:lumOff val="60000"/>
            </a:schemeClr>
          </a:solidFill>
        </p:spPr>
        <p:txBody>
          <a:bodyPr wrap="square">
            <a:spAutoFit/>
          </a:bodyPr>
          <a:lstStyle/>
          <a:p>
            <a:pPr lvl="0"/>
            <a:r>
              <a:rPr lang="ja-JP" altLang="en-US" sz="857" dirty="0">
                <a:latin typeface="HG丸ｺﾞｼｯｸM-PRO" panose="020F0600000000000000" pitchFamily="50" charset="-128"/>
                <a:ea typeface="HG丸ｺﾞｼｯｸM-PRO" panose="020F0600000000000000" pitchFamily="50" charset="-128"/>
              </a:rPr>
              <a:t>　◇</a:t>
            </a:r>
            <a:r>
              <a:rPr lang="en-US" altLang="ja-JP" sz="857" dirty="0">
                <a:latin typeface="HG丸ｺﾞｼｯｸM-PRO" panose="020F0600000000000000" pitchFamily="50" charset="-128"/>
                <a:ea typeface="HG丸ｺﾞｼｯｸM-PRO" panose="020F0600000000000000" pitchFamily="50" charset="-128"/>
              </a:rPr>
              <a:t>H28</a:t>
            </a:r>
            <a:r>
              <a:rPr lang="ja-JP" altLang="en-US" sz="857" dirty="0">
                <a:latin typeface="HG丸ｺﾞｼｯｸM-PRO" panose="020F0600000000000000" pitchFamily="50" charset="-128"/>
                <a:ea typeface="HG丸ｺﾞｼｯｸM-PRO" panose="020F0600000000000000" pitchFamily="50" charset="-128"/>
              </a:rPr>
              <a:t>調査・</a:t>
            </a:r>
            <a:r>
              <a:rPr lang="en-US" altLang="ja-JP" sz="857" dirty="0">
                <a:latin typeface="HG丸ｺﾞｼｯｸM-PRO" panose="020F0600000000000000" pitchFamily="50" charset="-128"/>
                <a:ea typeface="HG丸ｺﾞｼｯｸM-PRO" panose="020F0600000000000000" pitchFamily="50" charset="-128"/>
              </a:rPr>
              <a:t>R5</a:t>
            </a:r>
            <a:r>
              <a:rPr lang="ja-JP" altLang="en-US" sz="857" dirty="0">
                <a:latin typeface="HG丸ｺﾞｼｯｸM-PRO" panose="020F0600000000000000" pitchFamily="50" charset="-128"/>
                <a:ea typeface="HG丸ｺﾞｼｯｸM-PRO" panose="020F0600000000000000" pitchFamily="50" charset="-128"/>
              </a:rPr>
              <a:t>調査いずれの場合でも、困窮度が高いほど、文化活動をすることが「まったくない」と回答した割合が高い。</a:t>
            </a:r>
          </a:p>
        </p:txBody>
      </p:sp>
      <p:graphicFrame>
        <p:nvGraphicFramePr>
          <p:cNvPr id="20" name="グラフ 19">
            <a:extLst>
              <a:ext uri="{FF2B5EF4-FFF2-40B4-BE49-F238E27FC236}">
                <a16:creationId xmlns:a16="http://schemas.microsoft.com/office/drawing/2014/main" id="{A408939E-8B63-474C-84F4-951024F00337}"/>
              </a:ext>
            </a:extLst>
          </p:cNvPr>
          <p:cNvGraphicFramePr>
            <a:graphicFrameLocks/>
          </p:cNvGraphicFramePr>
          <p:nvPr>
            <p:extLst>
              <p:ext uri="{D42A27DB-BD31-4B8C-83A1-F6EECF244321}">
                <p14:modId xmlns:p14="http://schemas.microsoft.com/office/powerpoint/2010/main" val="3024194156"/>
              </p:ext>
            </p:extLst>
          </p:nvPr>
        </p:nvGraphicFramePr>
        <p:xfrm>
          <a:off x="829988" y="4027033"/>
          <a:ext cx="7247876" cy="2616187"/>
        </p:xfrm>
        <a:graphic>
          <a:graphicData uri="http://schemas.openxmlformats.org/drawingml/2006/chart">
            <c:chart xmlns:c="http://schemas.openxmlformats.org/drawingml/2006/chart" xmlns:r="http://schemas.openxmlformats.org/officeDocument/2006/relationships" r:id="rId3"/>
          </a:graphicData>
        </a:graphic>
      </p:graphicFrame>
      <p:grpSp>
        <p:nvGrpSpPr>
          <p:cNvPr id="29" name="グループ化 28">
            <a:extLst>
              <a:ext uri="{FF2B5EF4-FFF2-40B4-BE49-F238E27FC236}">
                <a16:creationId xmlns:a16="http://schemas.microsoft.com/office/drawing/2014/main" id="{7C6D2814-9599-43C4-B4B5-052D299C8A06}"/>
              </a:ext>
            </a:extLst>
          </p:cNvPr>
          <p:cNvGrpSpPr/>
          <p:nvPr/>
        </p:nvGrpSpPr>
        <p:grpSpPr>
          <a:xfrm>
            <a:off x="807460" y="1604820"/>
            <a:ext cx="640694" cy="1784725"/>
            <a:chOff x="-101903632" y="-2935136"/>
            <a:chExt cx="640703" cy="1450"/>
          </a:xfrm>
        </p:grpSpPr>
        <p:sp>
          <p:nvSpPr>
            <p:cNvPr id="30" name="テキスト ボックス 2">
              <a:extLst>
                <a:ext uri="{FF2B5EF4-FFF2-40B4-BE49-F238E27FC236}">
                  <a16:creationId xmlns:a16="http://schemas.microsoft.com/office/drawing/2014/main" id="{DDD70DFA-C26E-4A22-9E07-F99E1EFCDE39}"/>
                </a:ext>
              </a:extLst>
            </p:cNvPr>
            <p:cNvSpPr txBox="1"/>
            <p:nvPr/>
          </p:nvSpPr>
          <p:spPr>
            <a:xfrm>
              <a:off x="-101903632" y="-2935136"/>
              <a:ext cx="587172" cy="200"/>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65000"/>
                      <a:lumOff val="35000"/>
                    </a:schemeClr>
                  </a:solidFill>
                </a:rPr>
                <a:t>(N=20437)</a:t>
              </a:r>
              <a:endParaRPr lang="ja-JP" altLang="en-US" sz="700" dirty="0">
                <a:solidFill>
                  <a:schemeClr val="tx1">
                    <a:lumMod val="65000"/>
                    <a:lumOff val="35000"/>
                  </a:schemeClr>
                </a:solidFill>
              </a:endParaRPr>
            </a:p>
          </p:txBody>
        </p:sp>
        <p:sp>
          <p:nvSpPr>
            <p:cNvPr id="31" name="テキスト ボックス 1">
              <a:extLst>
                <a:ext uri="{FF2B5EF4-FFF2-40B4-BE49-F238E27FC236}">
                  <a16:creationId xmlns:a16="http://schemas.microsoft.com/office/drawing/2014/main" id="{AE169399-E95F-4C7C-9485-5D97A8D43C2C}"/>
                </a:ext>
              </a:extLst>
            </p:cNvPr>
            <p:cNvSpPr txBox="1"/>
            <p:nvPr/>
          </p:nvSpPr>
          <p:spPr>
            <a:xfrm>
              <a:off x="-101850102" y="-2934723"/>
              <a:ext cx="587172" cy="200"/>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65000"/>
                      <a:lumOff val="35000"/>
                    </a:schemeClr>
                  </a:solidFill>
                </a:rPr>
                <a:t>(N=11973)</a:t>
              </a:r>
              <a:endParaRPr lang="ja-JP" altLang="en-US" sz="700" dirty="0">
                <a:solidFill>
                  <a:schemeClr val="tx1">
                    <a:lumMod val="65000"/>
                    <a:lumOff val="35000"/>
                  </a:schemeClr>
                </a:solidFill>
              </a:endParaRPr>
            </a:p>
          </p:txBody>
        </p:sp>
        <p:sp>
          <p:nvSpPr>
            <p:cNvPr id="32" name="テキスト ボックス 1">
              <a:extLst>
                <a:ext uri="{FF2B5EF4-FFF2-40B4-BE49-F238E27FC236}">
                  <a16:creationId xmlns:a16="http://schemas.microsoft.com/office/drawing/2014/main" id="{708F979D-FCEF-4086-8D46-C619331D1B31}"/>
                </a:ext>
              </a:extLst>
            </p:cNvPr>
            <p:cNvSpPr txBox="1"/>
            <p:nvPr/>
          </p:nvSpPr>
          <p:spPr>
            <a:xfrm>
              <a:off x="-101850102" y="-2934276"/>
              <a:ext cx="587173" cy="200"/>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65000"/>
                      <a:lumOff val="35000"/>
                    </a:schemeClr>
                  </a:solidFill>
                </a:rPr>
                <a:t>(N=2235)</a:t>
              </a:r>
              <a:endParaRPr lang="ja-JP" altLang="en-US" sz="700" dirty="0">
                <a:solidFill>
                  <a:schemeClr val="tx1">
                    <a:lumMod val="65000"/>
                    <a:lumOff val="35000"/>
                  </a:schemeClr>
                </a:solidFill>
              </a:endParaRPr>
            </a:p>
          </p:txBody>
        </p:sp>
        <p:sp>
          <p:nvSpPr>
            <p:cNvPr id="33" name="テキスト ボックス 1">
              <a:extLst>
                <a:ext uri="{FF2B5EF4-FFF2-40B4-BE49-F238E27FC236}">
                  <a16:creationId xmlns:a16="http://schemas.microsoft.com/office/drawing/2014/main" id="{2E6AC700-C7ED-4234-9A79-DA0E14DA938F}"/>
                </a:ext>
              </a:extLst>
            </p:cNvPr>
            <p:cNvSpPr txBox="1"/>
            <p:nvPr/>
          </p:nvSpPr>
          <p:spPr>
            <a:xfrm>
              <a:off x="-101850102" y="-2933886"/>
              <a:ext cx="587172" cy="200"/>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65000"/>
                      <a:lumOff val="35000"/>
                    </a:schemeClr>
                  </a:solidFill>
                </a:rPr>
                <a:t>(N=6042)</a:t>
              </a:r>
              <a:endParaRPr lang="ja-JP" altLang="en-US" sz="700" dirty="0">
                <a:solidFill>
                  <a:schemeClr val="tx1">
                    <a:lumMod val="65000"/>
                    <a:lumOff val="35000"/>
                  </a:schemeClr>
                </a:solidFill>
              </a:endParaRPr>
            </a:p>
          </p:txBody>
        </p:sp>
      </p:grpSp>
      <p:cxnSp>
        <p:nvCxnSpPr>
          <p:cNvPr id="34" name="直線コネクタ 33">
            <a:extLst>
              <a:ext uri="{FF2B5EF4-FFF2-40B4-BE49-F238E27FC236}">
                <a16:creationId xmlns:a16="http://schemas.microsoft.com/office/drawing/2014/main" id="{0555955D-0218-4E3A-8314-10508569CE35}"/>
              </a:ext>
            </a:extLst>
          </p:cNvPr>
          <p:cNvCxnSpPr>
            <a:cxnSpLocks/>
          </p:cNvCxnSpPr>
          <p:nvPr/>
        </p:nvCxnSpPr>
        <p:spPr>
          <a:xfrm>
            <a:off x="98302" y="3861048"/>
            <a:ext cx="9001000" cy="0"/>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37605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グラフ 20">
            <a:extLst>
              <a:ext uri="{FF2B5EF4-FFF2-40B4-BE49-F238E27FC236}">
                <a16:creationId xmlns:a16="http://schemas.microsoft.com/office/drawing/2014/main" id="{C8231F5A-F07B-493D-AD56-4158A45522FE}"/>
              </a:ext>
            </a:extLst>
          </p:cNvPr>
          <p:cNvGraphicFramePr>
            <a:graphicFrameLocks/>
          </p:cNvGraphicFramePr>
          <p:nvPr/>
        </p:nvGraphicFramePr>
        <p:xfrm>
          <a:off x="266926" y="1237810"/>
          <a:ext cx="8725785" cy="3756549"/>
        </p:xfrm>
        <a:graphic>
          <a:graphicData uri="http://schemas.openxmlformats.org/drawingml/2006/chart">
            <c:chart xmlns:c="http://schemas.openxmlformats.org/drawingml/2006/chart" xmlns:r="http://schemas.openxmlformats.org/officeDocument/2006/relationships" r:id="rId2"/>
          </a:graphicData>
        </a:graphic>
      </p:graphicFrame>
      <p:sp>
        <p:nvSpPr>
          <p:cNvPr id="6" name="正方形/長方形 5"/>
          <p:cNvSpPr/>
          <p:nvPr/>
        </p:nvSpPr>
        <p:spPr>
          <a:xfrm>
            <a:off x="124913" y="369209"/>
            <a:ext cx="8996408" cy="6227387"/>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13" name="テキスト ボックス 12"/>
          <p:cNvSpPr txBox="1"/>
          <p:nvPr/>
        </p:nvSpPr>
        <p:spPr>
          <a:xfrm>
            <a:off x="121237" y="101747"/>
            <a:ext cx="8978066" cy="268215"/>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rtlCol="0">
            <a:spAutoFit/>
          </a:bodyPr>
          <a:lstStyle/>
          <a:p>
            <a:pPr defTabSz="653156"/>
            <a:r>
              <a:rPr lang="ja-JP" altLang="en-US" sz="1143" b="1" dirty="0">
                <a:solidFill>
                  <a:prstClr val="black"/>
                </a:solidFill>
                <a:latin typeface="HG丸ｺﾞｼｯｸM-PRO" panose="020F0600000000000000" pitchFamily="50" charset="-128"/>
                <a:ea typeface="HG丸ｺﾞｼｯｸM-PRO" panose="020F0600000000000000" pitchFamily="50" charset="-128"/>
              </a:rPr>
              <a:t>■調査結果から分かったこと</a:t>
            </a:r>
          </a:p>
        </p:txBody>
      </p:sp>
      <p:sp>
        <p:nvSpPr>
          <p:cNvPr id="24" name="正方形/長方形 23"/>
          <p:cNvSpPr/>
          <p:nvPr/>
        </p:nvSpPr>
        <p:spPr>
          <a:xfrm>
            <a:off x="164327" y="383205"/>
            <a:ext cx="8891886" cy="356123"/>
          </a:xfrm>
          <a:prstGeom prst="rect">
            <a:avLst/>
          </a:prstGeom>
          <a:solidFill>
            <a:schemeClr val="accent6">
              <a:lumMod val="40000"/>
              <a:lumOff val="60000"/>
            </a:schemeClr>
          </a:solidFill>
        </p:spPr>
        <p:txBody>
          <a:bodyPr wrap="square" anchor="ctr">
            <a:spAutoFit/>
          </a:bodyPr>
          <a:lstStyle/>
          <a:p>
            <a:pPr lvl="0"/>
            <a:r>
              <a:rPr lang="ja-JP" altLang="en-US" sz="857" dirty="0">
                <a:latin typeface="HG丸ｺﾞｼｯｸM-PRO" panose="020F0600000000000000" pitchFamily="50" charset="-128"/>
                <a:ea typeface="HG丸ｺﾞｼｯｸM-PRO" panose="020F0600000000000000" pitchFamily="50" charset="-128"/>
              </a:rPr>
              <a:t>◇おうちの大人の人に勉強を見てもらうことが「まったくない」場合、「よくわかる」、「だいたいわかる」の割合が低いことから、学習に対する理解度も高まりにくい可能性がある。</a:t>
            </a:r>
          </a:p>
        </p:txBody>
      </p:sp>
      <p:sp>
        <p:nvSpPr>
          <p:cNvPr id="4" name="スライド番号プレースホルダー 3"/>
          <p:cNvSpPr>
            <a:spLocks noGrp="1"/>
          </p:cNvSpPr>
          <p:nvPr>
            <p:ph type="sldNum" sz="quarter" idx="12"/>
          </p:nvPr>
        </p:nvSpPr>
        <p:spPr>
          <a:xfrm>
            <a:off x="6932394" y="6492875"/>
            <a:ext cx="2133600" cy="365125"/>
          </a:xfrm>
        </p:spPr>
        <p:txBody>
          <a:bodyPr/>
          <a:lstStyle/>
          <a:p>
            <a:r>
              <a:rPr lang="ja-JP" altLang="en-US" sz="1714" dirty="0">
                <a:solidFill>
                  <a:schemeClr val="tx1"/>
                </a:solidFill>
                <a:latin typeface="+mn-ea"/>
              </a:rPr>
              <a:t>２１</a:t>
            </a:r>
          </a:p>
        </p:txBody>
      </p:sp>
      <p:sp>
        <p:nvSpPr>
          <p:cNvPr id="37" name="テキスト ボックス 36">
            <a:extLst>
              <a:ext uri="{FF2B5EF4-FFF2-40B4-BE49-F238E27FC236}">
                <a16:creationId xmlns:a16="http://schemas.microsoft.com/office/drawing/2014/main" id="{716ED57C-B652-4942-A8AB-335627F54D2B}"/>
              </a:ext>
            </a:extLst>
          </p:cNvPr>
          <p:cNvSpPr txBox="1"/>
          <p:nvPr/>
        </p:nvSpPr>
        <p:spPr>
          <a:xfrm>
            <a:off x="8066312" y="92210"/>
            <a:ext cx="10440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200" b="1" dirty="0"/>
              <a:t>43</a:t>
            </a:r>
            <a:r>
              <a:rPr kumimoji="1" lang="ja-JP" altLang="en-US" sz="1200" b="1" dirty="0"/>
              <a:t>市町村</a:t>
            </a:r>
          </a:p>
        </p:txBody>
      </p:sp>
      <p:sp>
        <p:nvSpPr>
          <p:cNvPr id="43" name="テキスト ボックス 3">
            <a:extLst>
              <a:ext uri="{FF2B5EF4-FFF2-40B4-BE49-F238E27FC236}">
                <a16:creationId xmlns:a16="http://schemas.microsoft.com/office/drawing/2014/main" id="{53A3B1C5-ABA1-45BD-8187-38F4D424E993}"/>
              </a:ext>
            </a:extLst>
          </p:cNvPr>
          <p:cNvSpPr txBox="1"/>
          <p:nvPr/>
        </p:nvSpPr>
        <p:spPr>
          <a:xfrm>
            <a:off x="247374" y="872998"/>
            <a:ext cx="395310" cy="246221"/>
          </a:xfrm>
          <a:prstGeom prst="rect">
            <a:avLst/>
          </a:prstGeom>
          <a:no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000" dirty="0">
                <a:latin typeface="HG丸ｺﾞｼｯｸM-PRO" panose="020F0600000000000000" pitchFamily="50" charset="-128"/>
                <a:ea typeface="HG丸ｺﾞｼｯｸM-PRO" panose="020F0600000000000000" pitchFamily="50" charset="-128"/>
              </a:rPr>
              <a:t>R5</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20" name="角丸四角形 17">
            <a:extLst>
              <a:ext uri="{FF2B5EF4-FFF2-40B4-BE49-F238E27FC236}">
                <a16:creationId xmlns:a16="http://schemas.microsoft.com/office/drawing/2014/main" id="{FE771669-3114-4E38-8213-BC302AC3DEA1}"/>
              </a:ext>
            </a:extLst>
          </p:cNvPr>
          <p:cNvSpPr/>
          <p:nvPr/>
        </p:nvSpPr>
        <p:spPr>
          <a:xfrm>
            <a:off x="1171754" y="3861048"/>
            <a:ext cx="5848518" cy="288032"/>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dirty="0"/>
          </a:p>
        </p:txBody>
      </p:sp>
    </p:spTree>
    <p:extLst>
      <p:ext uri="{BB962C8B-B14F-4D97-AF65-F5344CB8AC3E}">
        <p14:creationId xmlns:p14="http://schemas.microsoft.com/office/powerpoint/2010/main" val="4007078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2E8986D3-23CC-43E4-97A5-8512BCAA496B}"/>
              </a:ext>
            </a:extLst>
          </p:cNvPr>
          <p:cNvSpPr>
            <a:spLocks noGrp="1"/>
          </p:cNvSpPr>
          <p:nvPr>
            <p:ph type="sldNum" sz="quarter" idx="12"/>
          </p:nvPr>
        </p:nvSpPr>
        <p:spPr>
          <a:xfrm>
            <a:off x="6857256" y="6301741"/>
            <a:ext cx="2133600" cy="365125"/>
          </a:xfrm>
        </p:spPr>
        <p:txBody>
          <a:bodyPr/>
          <a:lstStyle/>
          <a:p>
            <a:r>
              <a:rPr kumimoji="1" lang="ja-JP" altLang="en-US" sz="1600" dirty="0">
                <a:solidFill>
                  <a:schemeClr val="tx1"/>
                </a:solidFill>
              </a:rPr>
              <a:t>２２</a:t>
            </a:r>
          </a:p>
        </p:txBody>
      </p:sp>
      <p:sp>
        <p:nvSpPr>
          <p:cNvPr id="4" name="正方形/長方形 3">
            <a:extLst>
              <a:ext uri="{FF2B5EF4-FFF2-40B4-BE49-F238E27FC236}">
                <a16:creationId xmlns:a16="http://schemas.microsoft.com/office/drawing/2014/main" id="{A03D5F68-4760-44B2-AF02-6C25BC4EF4A1}"/>
              </a:ext>
            </a:extLst>
          </p:cNvPr>
          <p:cNvSpPr/>
          <p:nvPr/>
        </p:nvSpPr>
        <p:spPr>
          <a:xfrm>
            <a:off x="153144" y="191134"/>
            <a:ext cx="8837712" cy="64757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dirty="0">
              <a:solidFill>
                <a:schemeClr val="tx1"/>
              </a:solidFill>
            </a:endParaRPr>
          </a:p>
        </p:txBody>
      </p:sp>
      <p:sp>
        <p:nvSpPr>
          <p:cNvPr id="5" name="テキスト ボックス 4">
            <a:extLst>
              <a:ext uri="{FF2B5EF4-FFF2-40B4-BE49-F238E27FC236}">
                <a16:creationId xmlns:a16="http://schemas.microsoft.com/office/drawing/2014/main" id="{B925DEBE-B0A7-43FB-AE46-079E84EF8A88}"/>
              </a:ext>
            </a:extLst>
          </p:cNvPr>
          <p:cNvSpPr txBox="1"/>
          <p:nvPr/>
        </p:nvSpPr>
        <p:spPr>
          <a:xfrm>
            <a:off x="153144" y="191134"/>
            <a:ext cx="8837712" cy="276999"/>
          </a:xfrm>
          <a:prstGeom prst="rect">
            <a:avLst/>
          </a:prstGeom>
          <a:solidFill>
            <a:schemeClr val="accent5">
              <a:lumMod val="40000"/>
              <a:lumOff val="60000"/>
            </a:schemeClr>
          </a:solidFill>
          <a:ln w="31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b="1" dirty="0">
                <a:latin typeface="HG丸ｺﾞｼｯｸM-PRO" panose="020F0600000000000000" pitchFamily="50" charset="-128"/>
                <a:ea typeface="HG丸ｺﾞｼｯｸM-PRO" panose="020F0600000000000000" pitchFamily="50" charset="-128"/>
              </a:rPr>
              <a:t>主な課題</a:t>
            </a:r>
          </a:p>
        </p:txBody>
      </p:sp>
      <p:sp>
        <p:nvSpPr>
          <p:cNvPr id="6" name="テキスト ボックス 5">
            <a:extLst>
              <a:ext uri="{FF2B5EF4-FFF2-40B4-BE49-F238E27FC236}">
                <a16:creationId xmlns:a16="http://schemas.microsoft.com/office/drawing/2014/main" id="{6D331DCC-943E-493D-94DF-7120C74AD1A1}"/>
              </a:ext>
            </a:extLst>
          </p:cNvPr>
          <p:cNvSpPr txBox="1"/>
          <p:nvPr/>
        </p:nvSpPr>
        <p:spPr>
          <a:xfrm>
            <a:off x="153144" y="430587"/>
            <a:ext cx="8824295" cy="3520900"/>
          </a:xfrm>
          <a:prstGeom prst="rect">
            <a:avLst/>
          </a:prstGeom>
          <a:noFill/>
        </p:spPr>
        <p:txBody>
          <a:bodyPr wrap="square">
            <a:spAutoFit/>
          </a:bodyPr>
          <a:lstStyle/>
          <a:p>
            <a:pPr>
              <a:lnSpc>
                <a:spcPts val="1800"/>
              </a:lnSpc>
            </a:pPr>
            <a:r>
              <a:rPr lang="ja-JP" altLang="en-US" sz="1100" b="0" dirty="0">
                <a:latin typeface="+mn-ea"/>
                <a:ea typeface="+mn-ea"/>
              </a:rPr>
              <a:t>〇困窮度が高いほど、「よくわかる」、「だいたいわかる」の割合が低くなっており、学習理解度が低い傾向にある。　　　　</a:t>
            </a:r>
            <a:endParaRPr lang="en-US" altLang="ja-JP" sz="1100" b="0" dirty="0">
              <a:latin typeface="+mn-ea"/>
              <a:ea typeface="+mn-ea"/>
            </a:endParaRPr>
          </a:p>
          <a:p>
            <a:pPr>
              <a:lnSpc>
                <a:spcPts val="1800"/>
              </a:lnSpc>
            </a:pPr>
            <a:r>
              <a:rPr lang="ja-JP" altLang="en-US" sz="1100" b="0" dirty="0">
                <a:latin typeface="+mn-ea"/>
                <a:ea typeface="+mn-ea"/>
              </a:rPr>
              <a:t>　</a:t>
            </a:r>
            <a:r>
              <a:rPr lang="en-US" altLang="ja-JP" sz="1100" b="0" dirty="0">
                <a:latin typeface="+mn-ea"/>
                <a:ea typeface="+mn-ea"/>
              </a:rPr>
              <a:t>〔</a:t>
            </a:r>
            <a:r>
              <a:rPr lang="ja-JP" altLang="en-US" sz="1100" b="0" dirty="0">
                <a:latin typeface="+mn-ea"/>
                <a:ea typeface="+mn-ea"/>
              </a:rPr>
              <a:t>中央値以上</a:t>
            </a:r>
            <a:r>
              <a:rPr lang="en-US" altLang="ja-JP" sz="1100" b="0" dirty="0">
                <a:latin typeface="+mn-ea"/>
                <a:ea typeface="+mn-ea"/>
              </a:rPr>
              <a:t>87.9%</a:t>
            </a:r>
            <a:r>
              <a:rPr lang="ja-JP" altLang="en-US" sz="1100" b="0" dirty="0">
                <a:latin typeface="+mn-ea"/>
                <a:ea typeface="+mn-ea"/>
              </a:rPr>
              <a:t>　　困窮度</a:t>
            </a:r>
            <a:r>
              <a:rPr lang="en-US" altLang="ja-JP" sz="1100" b="0" dirty="0">
                <a:latin typeface="+mn-ea"/>
                <a:ea typeface="+mn-ea"/>
              </a:rPr>
              <a:t>Ⅰ74.3%〕</a:t>
            </a:r>
          </a:p>
          <a:p>
            <a:pPr>
              <a:lnSpc>
                <a:spcPts val="1800"/>
              </a:lnSpc>
            </a:pPr>
            <a:r>
              <a:rPr lang="ja-JP" altLang="en-US" sz="1100" b="0" dirty="0">
                <a:latin typeface="+mn-ea"/>
                <a:ea typeface="+mn-ea"/>
              </a:rPr>
              <a:t>〇勉強時間や読書時間についても、「まったくしない」と回答した割合が、中央値以上と困窮度</a:t>
            </a:r>
            <a:r>
              <a:rPr lang="en-US" altLang="ja-JP" sz="1100" b="0" dirty="0">
                <a:latin typeface="+mn-ea"/>
                <a:ea typeface="+mn-ea"/>
              </a:rPr>
              <a:t>Ⅰ</a:t>
            </a:r>
            <a:r>
              <a:rPr lang="ja-JP" altLang="en-US" sz="1100" b="0" dirty="0">
                <a:latin typeface="+mn-ea"/>
                <a:ea typeface="+mn-ea"/>
              </a:rPr>
              <a:t>の世帯において、約</a:t>
            </a:r>
            <a:r>
              <a:rPr lang="en-US" altLang="ja-JP" sz="1100" b="0" dirty="0">
                <a:latin typeface="+mn-ea"/>
                <a:ea typeface="+mn-ea"/>
              </a:rPr>
              <a:t>10</a:t>
            </a:r>
            <a:r>
              <a:rPr lang="ja-JP" altLang="en-US" sz="1100" b="0" dirty="0">
                <a:latin typeface="+mn-ea"/>
                <a:ea typeface="+mn-ea"/>
              </a:rPr>
              <a:t>ポイント</a:t>
            </a:r>
            <a:r>
              <a:rPr lang="ja-JP" altLang="en-US" sz="1100" dirty="0">
                <a:latin typeface="+mn-ea"/>
              </a:rPr>
              <a:t>の差がある。</a:t>
            </a:r>
            <a:endParaRPr lang="en-US" altLang="ja-JP" sz="1100" dirty="0">
              <a:latin typeface="+mn-ea"/>
            </a:endParaRPr>
          </a:p>
          <a:p>
            <a:pPr>
              <a:lnSpc>
                <a:spcPts val="1800"/>
              </a:lnSpc>
            </a:pPr>
            <a:r>
              <a:rPr lang="ja-JP" altLang="en-US" sz="1100" b="0" dirty="0">
                <a:latin typeface="+mn-ea"/>
                <a:ea typeface="+mn-ea"/>
              </a:rPr>
              <a:t>　</a:t>
            </a:r>
            <a:r>
              <a:rPr lang="en-US" altLang="ja-JP" sz="1100" b="0" dirty="0">
                <a:latin typeface="+mn-ea"/>
                <a:ea typeface="+mn-ea"/>
              </a:rPr>
              <a:t>〔</a:t>
            </a:r>
            <a:r>
              <a:rPr lang="ja-JP" altLang="en-US" sz="1100" b="0" dirty="0">
                <a:latin typeface="+mn-ea"/>
                <a:ea typeface="+mn-ea"/>
              </a:rPr>
              <a:t>授業時間以外の勉強時間　中央値以上</a:t>
            </a:r>
            <a:r>
              <a:rPr lang="en-US" altLang="ja-JP" sz="1100" b="0" dirty="0">
                <a:latin typeface="+mn-ea"/>
                <a:ea typeface="+mn-ea"/>
              </a:rPr>
              <a:t>7.2%</a:t>
            </a:r>
            <a:r>
              <a:rPr lang="ja-JP" altLang="en-US" sz="1100" b="0" dirty="0">
                <a:latin typeface="+mn-ea"/>
                <a:ea typeface="+mn-ea"/>
              </a:rPr>
              <a:t>　困窮度</a:t>
            </a:r>
            <a:r>
              <a:rPr lang="en-US" altLang="ja-JP" sz="1100" b="0" dirty="0">
                <a:latin typeface="+mn-ea"/>
                <a:ea typeface="+mn-ea"/>
              </a:rPr>
              <a:t>Ⅰ16.7%</a:t>
            </a:r>
            <a:r>
              <a:rPr lang="ja-JP" altLang="en-US" sz="1100" b="0" dirty="0">
                <a:latin typeface="+mn-ea"/>
                <a:ea typeface="+mn-ea"/>
              </a:rPr>
              <a:t>　　　授業時間以外の読書時間　中央値以上</a:t>
            </a:r>
            <a:r>
              <a:rPr lang="en-US" altLang="ja-JP" sz="1100" b="0" dirty="0">
                <a:latin typeface="+mn-ea"/>
                <a:ea typeface="+mn-ea"/>
              </a:rPr>
              <a:t>36.9%</a:t>
            </a:r>
            <a:r>
              <a:rPr lang="ja-JP" altLang="en-US" sz="1100" b="0" dirty="0">
                <a:latin typeface="+mn-ea"/>
                <a:ea typeface="+mn-ea"/>
              </a:rPr>
              <a:t>　困窮度</a:t>
            </a:r>
            <a:r>
              <a:rPr lang="en-US" altLang="ja-JP" sz="1100" b="0" dirty="0">
                <a:latin typeface="+mn-ea"/>
                <a:ea typeface="+mn-ea"/>
              </a:rPr>
              <a:t>Ⅰ47.6%〕</a:t>
            </a:r>
          </a:p>
          <a:p>
            <a:pPr>
              <a:lnSpc>
                <a:spcPts val="1800"/>
              </a:lnSpc>
            </a:pPr>
            <a:endParaRPr lang="en-US" altLang="ja-JP" sz="1100" dirty="0">
              <a:latin typeface="+mn-ea"/>
            </a:endParaRPr>
          </a:p>
          <a:p>
            <a:pPr>
              <a:lnSpc>
                <a:spcPts val="1800"/>
              </a:lnSpc>
            </a:pPr>
            <a:r>
              <a:rPr lang="ja-JP" altLang="en-US" sz="1100" b="0" dirty="0">
                <a:latin typeface="+mn-ea"/>
                <a:ea typeface="+mn-ea"/>
              </a:rPr>
              <a:t>〇子どもの進学希望は、「短期大学、大学」の割合は困窮度が高くなるほど低い。</a:t>
            </a:r>
            <a:endParaRPr lang="en-US" altLang="ja-JP" sz="1100" b="0" dirty="0">
              <a:latin typeface="+mn-ea"/>
              <a:ea typeface="+mn-ea"/>
            </a:endParaRPr>
          </a:p>
          <a:p>
            <a:pPr>
              <a:lnSpc>
                <a:spcPts val="1800"/>
              </a:lnSpc>
            </a:pPr>
            <a:r>
              <a:rPr lang="ja-JP" altLang="en-US" sz="1100" dirty="0">
                <a:latin typeface="+mn-ea"/>
              </a:rPr>
              <a:t>　　</a:t>
            </a:r>
            <a:r>
              <a:rPr lang="en-US" altLang="ja-JP" sz="1100" dirty="0">
                <a:latin typeface="+mn-ea"/>
              </a:rPr>
              <a:t>〔</a:t>
            </a:r>
            <a:r>
              <a:rPr lang="ja-JP" altLang="en-US" sz="1100" dirty="0">
                <a:latin typeface="+mn-ea"/>
              </a:rPr>
              <a:t>中央値以上</a:t>
            </a:r>
            <a:r>
              <a:rPr lang="en-US" altLang="ja-JP" sz="1100" dirty="0">
                <a:latin typeface="+mn-ea"/>
              </a:rPr>
              <a:t>46.1%</a:t>
            </a:r>
            <a:r>
              <a:rPr lang="ja-JP" altLang="en-US" sz="1100" dirty="0">
                <a:latin typeface="+mn-ea"/>
              </a:rPr>
              <a:t>　困窮度</a:t>
            </a:r>
            <a:r>
              <a:rPr lang="en-US" altLang="ja-JP" sz="1100" dirty="0">
                <a:latin typeface="+mn-ea"/>
              </a:rPr>
              <a:t>Ⅰ32.8%</a:t>
            </a:r>
            <a:r>
              <a:rPr lang="ja-JP" altLang="en-US" sz="1100" dirty="0">
                <a:latin typeface="+mn-ea"/>
              </a:rPr>
              <a:t>　　前回調査　中央値以上</a:t>
            </a:r>
            <a:r>
              <a:rPr lang="en-US" altLang="ja-JP" sz="1100" dirty="0">
                <a:latin typeface="+mn-ea"/>
              </a:rPr>
              <a:t>46.2%</a:t>
            </a:r>
            <a:r>
              <a:rPr lang="ja-JP" altLang="en-US" sz="1100" dirty="0">
                <a:latin typeface="+mn-ea"/>
              </a:rPr>
              <a:t>　困窮度</a:t>
            </a:r>
            <a:r>
              <a:rPr lang="en-US" altLang="ja-JP" sz="1100" dirty="0">
                <a:latin typeface="+mn-ea"/>
              </a:rPr>
              <a:t>Ⅰ30.6%〕</a:t>
            </a:r>
          </a:p>
          <a:p>
            <a:pPr>
              <a:lnSpc>
                <a:spcPts val="1800"/>
              </a:lnSpc>
            </a:pPr>
            <a:endParaRPr lang="en-US" altLang="ja-JP" sz="1100" dirty="0">
              <a:latin typeface="+mn-ea"/>
            </a:endParaRPr>
          </a:p>
          <a:p>
            <a:pPr>
              <a:lnSpc>
                <a:spcPts val="1800"/>
              </a:lnSpc>
            </a:pPr>
            <a:r>
              <a:rPr lang="ja-JP" altLang="en-US" sz="1100" b="0" dirty="0">
                <a:latin typeface="+mn-ea"/>
                <a:ea typeface="+mn-ea"/>
              </a:rPr>
              <a:t>〇困窮度が高いほど、「遅刻はしない」と回答した割合が低い。（遅刻しない割合：中央値以上</a:t>
            </a:r>
            <a:r>
              <a:rPr lang="en-US" altLang="ja-JP" sz="1100" b="0" dirty="0">
                <a:latin typeface="+mn-ea"/>
                <a:ea typeface="+mn-ea"/>
              </a:rPr>
              <a:t>84.7%</a:t>
            </a:r>
            <a:r>
              <a:rPr lang="ja-JP" altLang="en-US" sz="1100" b="0" dirty="0">
                <a:latin typeface="+mn-ea"/>
                <a:ea typeface="+mn-ea"/>
              </a:rPr>
              <a:t>、困窮度</a:t>
            </a:r>
            <a:r>
              <a:rPr lang="en-US" altLang="ja-JP" sz="1100" b="0" dirty="0">
                <a:latin typeface="+mn-ea"/>
                <a:ea typeface="+mn-ea"/>
              </a:rPr>
              <a:t>Ⅰ76.4</a:t>
            </a:r>
            <a:r>
              <a:rPr lang="ja-JP" altLang="en-US" sz="1100" b="0" dirty="0">
                <a:latin typeface="+mn-ea"/>
                <a:ea typeface="+mn-ea"/>
              </a:rPr>
              <a:t>％）</a:t>
            </a:r>
            <a:endParaRPr lang="en-US" altLang="ja-JP" sz="1100" b="0" dirty="0">
              <a:latin typeface="+mn-ea"/>
              <a:ea typeface="+mn-ea"/>
            </a:endParaRPr>
          </a:p>
          <a:p>
            <a:pPr>
              <a:lnSpc>
                <a:spcPts val="1800"/>
              </a:lnSpc>
            </a:pPr>
            <a:r>
              <a:rPr lang="ja-JP" altLang="en-US" sz="1100" dirty="0">
                <a:latin typeface="+mn-ea"/>
              </a:rPr>
              <a:t>　　また</a:t>
            </a:r>
            <a:r>
              <a:rPr lang="ja-JP" altLang="en-US" sz="1100" b="0" dirty="0">
                <a:latin typeface="+mn-ea"/>
                <a:ea typeface="+mn-ea"/>
              </a:rPr>
              <a:t>、おうちの大人の人との文化活動（図書館や美術館、博物館、音楽鑑賞など）をすることが「まったくない」という割合が高い。</a:t>
            </a:r>
            <a:endParaRPr lang="en-US" altLang="ja-JP" sz="1100" b="0" dirty="0">
              <a:latin typeface="+mn-ea"/>
              <a:ea typeface="+mn-ea"/>
            </a:endParaRPr>
          </a:p>
          <a:p>
            <a:pPr>
              <a:lnSpc>
                <a:spcPts val="1800"/>
              </a:lnSpc>
            </a:pPr>
            <a:r>
              <a:rPr lang="ja-JP" altLang="en-US" sz="1100" b="0" dirty="0">
                <a:latin typeface="+mn-ea"/>
                <a:ea typeface="+mn-ea"/>
              </a:rPr>
              <a:t>〇困窮度が高いほど、保護者が希望する子どもの進学先として、大学や短期大学を希望する割合が低くなっている。</a:t>
            </a:r>
            <a:endParaRPr lang="en-US" altLang="ja-JP" sz="1100" dirty="0">
              <a:latin typeface="+mn-ea"/>
            </a:endParaRPr>
          </a:p>
          <a:p>
            <a:pPr>
              <a:lnSpc>
                <a:spcPts val="1800"/>
              </a:lnSpc>
            </a:pPr>
            <a:endParaRPr lang="en-US" altLang="ja-JP" sz="1100" b="0" dirty="0">
              <a:highlight>
                <a:srgbClr val="00CCFF"/>
              </a:highlight>
              <a:latin typeface="+mn-ea"/>
              <a:ea typeface="+mn-ea"/>
            </a:endParaRPr>
          </a:p>
          <a:p>
            <a:pPr>
              <a:lnSpc>
                <a:spcPts val="1800"/>
              </a:lnSpc>
            </a:pPr>
            <a:r>
              <a:rPr lang="ja-JP" altLang="en-US" sz="1100" dirty="0">
                <a:latin typeface="+mn-ea"/>
              </a:rPr>
              <a:t>（家庭等の学校外における学習支援について）</a:t>
            </a:r>
            <a:endParaRPr lang="en-US" altLang="ja-JP" sz="1100" b="0" dirty="0">
              <a:latin typeface="+mn-ea"/>
              <a:ea typeface="+mn-ea"/>
            </a:endParaRPr>
          </a:p>
          <a:p>
            <a:pPr>
              <a:lnSpc>
                <a:spcPts val="1800"/>
              </a:lnSpc>
            </a:pPr>
            <a:r>
              <a:rPr lang="ja-JP" altLang="en-US" sz="1100" b="0" dirty="0">
                <a:latin typeface="+mn-ea"/>
                <a:ea typeface="+mn-ea"/>
              </a:rPr>
              <a:t>〇大人が子どもの宿題（勉強）を見る頻度が低い場合は、学習に対する理解度も高まりにくい可能性がある。</a:t>
            </a:r>
            <a:endParaRPr lang="en-US" altLang="ja-JP" sz="1100" b="0" dirty="0">
              <a:latin typeface="+mn-ea"/>
              <a:ea typeface="+mn-ea"/>
            </a:endParaRPr>
          </a:p>
          <a:p>
            <a:pPr>
              <a:lnSpc>
                <a:spcPts val="1800"/>
              </a:lnSpc>
            </a:pPr>
            <a:endParaRPr lang="en-US" altLang="ja-JP" sz="1100" dirty="0">
              <a:latin typeface="+mn-ea"/>
              <a:ea typeface="+mn-ea"/>
            </a:endParaRPr>
          </a:p>
        </p:txBody>
      </p:sp>
    </p:spTree>
    <p:extLst>
      <p:ext uri="{BB962C8B-B14F-4D97-AF65-F5344CB8AC3E}">
        <p14:creationId xmlns:p14="http://schemas.microsoft.com/office/powerpoint/2010/main" val="884100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543D9978-3199-4EC1-93F9-104BB3825FDF}"/>
              </a:ext>
            </a:extLst>
          </p:cNvPr>
          <p:cNvSpPr>
            <a:spLocks noGrp="1"/>
          </p:cNvSpPr>
          <p:nvPr>
            <p:ph type="sldNum" sz="quarter" idx="12"/>
          </p:nvPr>
        </p:nvSpPr>
        <p:spPr>
          <a:xfrm>
            <a:off x="6888761" y="6494824"/>
            <a:ext cx="2133600" cy="365125"/>
          </a:xfrm>
        </p:spPr>
        <p:txBody>
          <a:bodyPr/>
          <a:lstStyle/>
          <a:p>
            <a:r>
              <a:rPr kumimoji="1" lang="ja-JP" altLang="en-US" sz="1600" dirty="0">
                <a:solidFill>
                  <a:schemeClr val="tx1"/>
                </a:solidFill>
              </a:rPr>
              <a:t>２３</a:t>
            </a:r>
          </a:p>
        </p:txBody>
      </p:sp>
      <p:sp>
        <p:nvSpPr>
          <p:cNvPr id="4" name="テキスト ボックス 3">
            <a:extLst>
              <a:ext uri="{FF2B5EF4-FFF2-40B4-BE49-F238E27FC236}">
                <a16:creationId xmlns:a16="http://schemas.microsoft.com/office/drawing/2014/main" id="{788B6D64-A06F-4832-87C3-2B8D25AF5380}"/>
              </a:ext>
            </a:extLst>
          </p:cNvPr>
          <p:cNvSpPr txBox="1"/>
          <p:nvPr/>
        </p:nvSpPr>
        <p:spPr>
          <a:xfrm>
            <a:off x="98176" y="136524"/>
            <a:ext cx="8896424" cy="268215"/>
          </a:xfrm>
          <a:prstGeom prst="rect">
            <a:avLst/>
          </a:prstGeom>
          <a:solidFill>
            <a:srgbClr val="90E2A0"/>
          </a:solidFill>
          <a:ln w="31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143" b="1" dirty="0">
                <a:latin typeface="HG丸ｺﾞｼｯｸM-PRO" panose="020F0600000000000000" pitchFamily="50" charset="-128"/>
                <a:ea typeface="HG丸ｺﾞｼｯｸM-PRO" panose="020F0600000000000000" pitchFamily="50" charset="-128"/>
              </a:rPr>
              <a:t>方向性</a:t>
            </a:r>
            <a:r>
              <a:rPr lang="en-US" altLang="ja-JP" sz="1143" b="1" dirty="0">
                <a:latin typeface="HG丸ｺﾞｼｯｸM-PRO" panose="020F0600000000000000" pitchFamily="50" charset="-128"/>
                <a:ea typeface="HG丸ｺﾞｼｯｸM-PRO" panose="020F0600000000000000" pitchFamily="50" charset="-128"/>
              </a:rPr>
              <a:t>(</a:t>
            </a:r>
            <a:r>
              <a:rPr lang="ja-JP" altLang="en-US" sz="1143" b="1" dirty="0">
                <a:latin typeface="HG丸ｺﾞｼｯｸM-PRO" panose="020F0600000000000000" pitchFamily="50" charset="-128"/>
                <a:ea typeface="HG丸ｺﾞｼｯｸM-PRO" panose="020F0600000000000000" pitchFamily="50" charset="-128"/>
              </a:rPr>
              <a:t>案</a:t>
            </a:r>
            <a:r>
              <a:rPr lang="en-US" altLang="ja-JP" sz="1143" b="1" dirty="0">
                <a:latin typeface="HG丸ｺﾞｼｯｸM-PRO" panose="020F0600000000000000" pitchFamily="50" charset="-128"/>
                <a:ea typeface="HG丸ｺﾞｼｯｸM-PRO" panose="020F0600000000000000" pitchFamily="50" charset="-128"/>
              </a:rPr>
              <a:t>)</a:t>
            </a:r>
            <a:endParaRPr lang="ja-JP" altLang="en-US" sz="1143" b="1" dirty="0">
              <a:latin typeface="HG丸ｺﾞｼｯｸM-PRO" panose="020F0600000000000000" pitchFamily="50" charset="-128"/>
              <a:ea typeface="HG丸ｺﾞｼｯｸM-PRO" panose="020F0600000000000000" pitchFamily="50" charset="-128"/>
            </a:endParaRPr>
          </a:p>
        </p:txBody>
      </p:sp>
      <p:sp>
        <p:nvSpPr>
          <p:cNvPr id="5" name="正方形/長方形 4">
            <a:extLst>
              <a:ext uri="{FF2B5EF4-FFF2-40B4-BE49-F238E27FC236}">
                <a16:creationId xmlns:a16="http://schemas.microsoft.com/office/drawing/2014/main" id="{6B828275-C75B-45C3-8289-15410B5FD843}"/>
              </a:ext>
            </a:extLst>
          </p:cNvPr>
          <p:cNvSpPr/>
          <p:nvPr/>
        </p:nvSpPr>
        <p:spPr>
          <a:xfrm>
            <a:off x="98176" y="136524"/>
            <a:ext cx="8891473" cy="63888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dirty="0">
              <a:solidFill>
                <a:schemeClr val="tx1"/>
              </a:solidFill>
            </a:endParaRPr>
          </a:p>
        </p:txBody>
      </p:sp>
      <p:sp>
        <p:nvSpPr>
          <p:cNvPr id="6" name="テキスト ボックス 5">
            <a:extLst>
              <a:ext uri="{FF2B5EF4-FFF2-40B4-BE49-F238E27FC236}">
                <a16:creationId xmlns:a16="http://schemas.microsoft.com/office/drawing/2014/main" id="{4B4C4F6A-65F7-4C60-B669-98349C09C72C}"/>
              </a:ext>
            </a:extLst>
          </p:cNvPr>
          <p:cNvSpPr txBox="1"/>
          <p:nvPr/>
        </p:nvSpPr>
        <p:spPr>
          <a:xfrm>
            <a:off x="221529" y="420046"/>
            <a:ext cx="8824295" cy="4444230"/>
          </a:xfrm>
          <a:prstGeom prst="rect">
            <a:avLst/>
          </a:prstGeom>
          <a:noFill/>
        </p:spPr>
        <p:txBody>
          <a:bodyPr wrap="square">
            <a:spAutoFit/>
          </a:bodyPr>
          <a:lstStyle/>
          <a:p>
            <a:pPr>
              <a:lnSpc>
                <a:spcPts val="1800"/>
              </a:lnSpc>
            </a:pPr>
            <a:r>
              <a:rPr lang="en-US" altLang="ja-JP" sz="1100" b="1" dirty="0">
                <a:latin typeface="+mn-ea"/>
                <a:ea typeface="+mn-ea"/>
              </a:rPr>
              <a:t>【</a:t>
            </a:r>
            <a:r>
              <a:rPr lang="ja-JP" altLang="en-US" sz="1100" b="1" dirty="0">
                <a:latin typeface="+mn-ea"/>
                <a:ea typeface="+mn-ea"/>
              </a:rPr>
              <a:t>継続</a:t>
            </a:r>
            <a:r>
              <a:rPr lang="en-US" altLang="ja-JP" sz="1100" b="1" dirty="0">
                <a:latin typeface="+mn-ea"/>
                <a:ea typeface="+mn-ea"/>
              </a:rPr>
              <a:t>】</a:t>
            </a:r>
          </a:p>
          <a:p>
            <a:pPr>
              <a:lnSpc>
                <a:spcPts val="1800"/>
              </a:lnSpc>
            </a:pPr>
            <a:r>
              <a:rPr lang="ja-JP" altLang="en-US" sz="1100" b="0" dirty="0">
                <a:latin typeface="+mn-ea"/>
                <a:ea typeface="+mn-ea"/>
              </a:rPr>
              <a:t>〇子どもたちが多様な進路展望をもつことができるよう、キャリア教育を推進。また、多様な進学選択が可能となるよう奨学金制度や授業料支援補助事業等の取組や周知を引き続き実施。</a:t>
            </a:r>
            <a:endParaRPr lang="en-US" altLang="ja-JP" sz="1100" b="0" dirty="0">
              <a:latin typeface="+mn-ea"/>
              <a:ea typeface="+mn-ea"/>
            </a:endParaRPr>
          </a:p>
          <a:p>
            <a:pPr>
              <a:lnSpc>
                <a:spcPts val="1800"/>
              </a:lnSpc>
            </a:pPr>
            <a:r>
              <a:rPr lang="ja-JP" altLang="en-US" sz="1100" dirty="0">
                <a:latin typeface="+mn-ea"/>
              </a:rPr>
              <a:t>〇昼間保護者のいない家庭の小学生児童の健全育成を図るため、放課後児童健全育成事業（放課後児童クラブ）を推進。</a:t>
            </a:r>
            <a:endParaRPr lang="en-US" altLang="ja-JP" sz="1100" dirty="0">
              <a:latin typeface="+mn-ea"/>
            </a:endParaRPr>
          </a:p>
          <a:p>
            <a:pPr>
              <a:lnSpc>
                <a:spcPts val="1800"/>
              </a:lnSpc>
            </a:pPr>
            <a:r>
              <a:rPr lang="ja-JP" altLang="en-US" sz="1100" b="0" dirty="0">
                <a:latin typeface="+mn-ea"/>
                <a:ea typeface="+mn-ea"/>
              </a:rPr>
              <a:t>〇中退防止対策として、中退率の高い府立高校に中退防止コーディネーターを配置し、また、各校の</a:t>
            </a:r>
            <a:r>
              <a:rPr lang="ja-JP" altLang="en-US" sz="1100" dirty="0">
                <a:latin typeface="+mn-ea"/>
              </a:rPr>
              <a:t>実践</a:t>
            </a:r>
            <a:r>
              <a:rPr lang="ja-JP" altLang="en-US" sz="1100" b="0" dirty="0">
                <a:latin typeface="+mn-ea"/>
                <a:ea typeface="+mn-ea"/>
              </a:rPr>
              <a:t>事例の共有を図ることで中退防止の取組み</a:t>
            </a:r>
            <a:r>
              <a:rPr lang="ja-JP" altLang="en-US" sz="1100" dirty="0">
                <a:latin typeface="+mn-ea"/>
              </a:rPr>
              <a:t>を推進。</a:t>
            </a:r>
            <a:endParaRPr lang="en-US" altLang="ja-JP" sz="1100" b="0" dirty="0">
              <a:latin typeface="+mn-ea"/>
              <a:ea typeface="+mn-ea"/>
            </a:endParaRPr>
          </a:p>
          <a:p>
            <a:pPr>
              <a:lnSpc>
                <a:spcPts val="1800"/>
              </a:lnSpc>
            </a:pPr>
            <a:r>
              <a:rPr lang="ja-JP" altLang="en-US" sz="1100" dirty="0">
                <a:latin typeface="+mn-ea"/>
              </a:rPr>
              <a:t>○地域の実情に応じた学習支援の実施のため、交付金等の活用により市町村を支援。</a:t>
            </a:r>
            <a:r>
              <a:rPr lang="ja-JP" altLang="en-US" sz="1100" b="0" dirty="0">
                <a:latin typeface="+mn-ea"/>
                <a:ea typeface="+mn-ea"/>
              </a:rPr>
              <a:t>（子どもの貧困緊急対策事業費補助金、新子育て支援交付金の塾代助成等）また、国の事業を市町村へ引き続き周知。（子どもの生活・学習支援事業、地域こどもの生活支援強化事業等）</a:t>
            </a:r>
            <a:endParaRPr lang="en-US" altLang="ja-JP" sz="1100" b="0" dirty="0">
              <a:latin typeface="+mn-ea"/>
              <a:ea typeface="+mn-ea"/>
            </a:endParaRPr>
          </a:p>
          <a:p>
            <a:pPr>
              <a:lnSpc>
                <a:spcPts val="1800"/>
              </a:lnSpc>
            </a:pPr>
            <a:r>
              <a:rPr lang="ja-JP" altLang="en-US" sz="1100" dirty="0">
                <a:latin typeface="+mn-ea"/>
              </a:rPr>
              <a:t>〇生活困窮者自立支援事業における学習・生活支援事業の取組みの周知を実施。 </a:t>
            </a:r>
            <a:endParaRPr lang="en-US" altLang="ja-JP" sz="1100" dirty="0">
              <a:latin typeface="+mn-ea"/>
            </a:endParaRPr>
          </a:p>
          <a:p>
            <a:pPr>
              <a:lnSpc>
                <a:spcPts val="1800"/>
              </a:lnSpc>
            </a:pPr>
            <a:r>
              <a:rPr lang="ja-JP" altLang="en-US" sz="1100" dirty="0">
                <a:latin typeface="+mn-ea"/>
              </a:rPr>
              <a:t>〇学力課題の改善に向けた取り組みを進める学校に、スクール・エンパワーメント担当教員を配置し、学力向上に向けた取り組みを引き続き実施。また、キャリア教育コーディネーター等の配置により、社会的自立や社会参加に向けたキャリア教育を実施。</a:t>
            </a:r>
            <a:endParaRPr lang="en-US" altLang="ja-JP" sz="1100" dirty="0">
              <a:latin typeface="+mn-ea"/>
            </a:endParaRPr>
          </a:p>
          <a:p>
            <a:pPr>
              <a:lnSpc>
                <a:spcPts val="1800"/>
              </a:lnSpc>
            </a:pPr>
            <a:r>
              <a:rPr lang="ja-JP" altLang="en-US" sz="1100" dirty="0">
                <a:latin typeface="+mn-ea"/>
              </a:rPr>
              <a:t>〇経済的な理由にかかわらず、多様な体験活動が経験できるよう子ども輝く未来基金事業により、引き続き子ども食堂等における体験活動の補助を実施する。</a:t>
            </a:r>
            <a:endParaRPr lang="en-US" altLang="ja-JP" sz="1100" dirty="0">
              <a:latin typeface="+mn-ea"/>
            </a:endParaRPr>
          </a:p>
          <a:p>
            <a:pPr>
              <a:lnSpc>
                <a:spcPts val="1800"/>
              </a:lnSpc>
            </a:pPr>
            <a:endParaRPr lang="en-US" altLang="ja-JP" sz="1100" dirty="0">
              <a:latin typeface="+mn-ea"/>
            </a:endParaRPr>
          </a:p>
          <a:p>
            <a:pPr>
              <a:lnSpc>
                <a:spcPts val="1800"/>
              </a:lnSpc>
            </a:pPr>
            <a:r>
              <a:rPr lang="en-US" altLang="ja-JP" sz="1100" b="1" dirty="0">
                <a:latin typeface="+mn-ea"/>
              </a:rPr>
              <a:t>【</a:t>
            </a:r>
            <a:r>
              <a:rPr lang="ja-JP" altLang="en-US" sz="1100" b="1" dirty="0">
                <a:latin typeface="+mn-ea"/>
              </a:rPr>
              <a:t>拡充検討</a:t>
            </a:r>
            <a:r>
              <a:rPr lang="en-US" altLang="ja-JP" sz="1100" b="1" dirty="0">
                <a:latin typeface="+mn-ea"/>
              </a:rPr>
              <a:t>】</a:t>
            </a:r>
          </a:p>
          <a:p>
            <a:pPr>
              <a:lnSpc>
                <a:spcPts val="1800"/>
              </a:lnSpc>
            </a:pPr>
            <a:r>
              <a:rPr lang="ja-JP" altLang="en-US" sz="1100" dirty="0">
                <a:latin typeface="+mn-ea"/>
              </a:rPr>
              <a:t>〇大学等との連携により、子ども食堂等の子どもの居場所において大学生の学生ボランティアが学習支援を実施。</a:t>
            </a:r>
            <a:endParaRPr lang="en-US" altLang="ja-JP" sz="1100" dirty="0">
              <a:latin typeface="+mn-ea"/>
            </a:endParaRPr>
          </a:p>
          <a:p>
            <a:pPr>
              <a:lnSpc>
                <a:spcPts val="1800"/>
              </a:lnSpc>
            </a:pPr>
            <a:r>
              <a:rPr lang="en-US" altLang="ja-JP" sz="1100" b="1" dirty="0">
                <a:latin typeface="+mn-ea"/>
              </a:rPr>
              <a:t>【</a:t>
            </a:r>
            <a:r>
              <a:rPr lang="ja-JP" altLang="en-US" sz="1100" b="1" dirty="0">
                <a:latin typeface="+mn-ea"/>
              </a:rPr>
              <a:t>新規検討</a:t>
            </a:r>
            <a:r>
              <a:rPr lang="en-US" altLang="ja-JP" sz="1100" b="1" dirty="0">
                <a:latin typeface="+mn-ea"/>
              </a:rPr>
              <a:t>】</a:t>
            </a:r>
            <a:endParaRPr lang="en-US" altLang="ja-JP" sz="1100" dirty="0">
              <a:latin typeface="+mn-ea"/>
            </a:endParaRPr>
          </a:p>
          <a:p>
            <a:pPr>
              <a:lnSpc>
                <a:spcPts val="1800"/>
              </a:lnSpc>
            </a:pPr>
            <a:r>
              <a:rPr lang="ja-JP" altLang="en-US" sz="1100" dirty="0">
                <a:latin typeface="+mn-ea"/>
              </a:rPr>
              <a:t>〇高等学校における授業料の無償化による教育費の負担軽減を実施。</a:t>
            </a:r>
            <a:endParaRPr lang="en-US" altLang="ja-JP" sz="1100" dirty="0">
              <a:latin typeface="+mn-ea"/>
            </a:endParaRPr>
          </a:p>
          <a:p>
            <a:pPr>
              <a:lnSpc>
                <a:spcPts val="1800"/>
              </a:lnSpc>
            </a:pPr>
            <a:endParaRPr lang="en-US" altLang="ja-JP" sz="1100" b="0" dirty="0">
              <a:latin typeface="+mn-ea"/>
              <a:ea typeface="+mn-ea"/>
            </a:endParaRPr>
          </a:p>
        </p:txBody>
      </p:sp>
    </p:spTree>
    <p:extLst>
      <p:ext uri="{BB962C8B-B14F-4D97-AF65-F5344CB8AC3E}">
        <p14:creationId xmlns:p14="http://schemas.microsoft.com/office/powerpoint/2010/main" val="3559084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77F80C-81E4-4335-A08E-F165AE95B7BF}"/>
              </a:ext>
            </a:extLst>
          </p:cNvPr>
          <p:cNvSpPr>
            <a:spLocks noGrp="1"/>
          </p:cNvSpPr>
          <p:nvPr>
            <p:ph type="title"/>
          </p:nvPr>
        </p:nvSpPr>
        <p:spPr>
          <a:xfrm>
            <a:off x="482423" y="2451749"/>
            <a:ext cx="8229600" cy="1143000"/>
          </a:xfrm>
        </p:spPr>
        <p:txBody>
          <a:bodyPr>
            <a:normAutofit/>
          </a:bodyPr>
          <a:lstStyle/>
          <a:p>
            <a:r>
              <a:rPr lang="ja-JP" altLang="en-US" sz="3857" dirty="0"/>
              <a:t>４．子どものつながりに関すること</a:t>
            </a:r>
          </a:p>
        </p:txBody>
      </p:sp>
      <p:sp>
        <p:nvSpPr>
          <p:cNvPr id="5" name="スライド番号プレースホルダー 2">
            <a:extLst>
              <a:ext uri="{FF2B5EF4-FFF2-40B4-BE49-F238E27FC236}">
                <a16:creationId xmlns:a16="http://schemas.microsoft.com/office/drawing/2014/main" id="{0A9252EB-50E1-45D5-AB43-D8D06D5D1859}"/>
              </a:ext>
            </a:extLst>
          </p:cNvPr>
          <p:cNvSpPr>
            <a:spLocks noGrp="1"/>
          </p:cNvSpPr>
          <p:nvPr>
            <p:ph type="sldNum" sz="quarter" idx="12"/>
          </p:nvPr>
        </p:nvSpPr>
        <p:spPr>
          <a:xfrm>
            <a:off x="7620000" y="6515057"/>
            <a:ext cx="1524000" cy="260804"/>
          </a:xfrm>
        </p:spPr>
        <p:txBody>
          <a:bodyPr/>
          <a:lstStyle/>
          <a:p>
            <a:r>
              <a:rPr lang="ja-JP" altLang="en-US" sz="1714" dirty="0">
                <a:solidFill>
                  <a:schemeClr val="tx1"/>
                </a:solidFill>
                <a:latin typeface="+mn-ea"/>
              </a:rPr>
              <a:t>２４</a:t>
            </a:r>
          </a:p>
        </p:txBody>
      </p:sp>
    </p:spTree>
    <p:extLst>
      <p:ext uri="{BB962C8B-B14F-4D97-AF65-F5344CB8AC3E}">
        <p14:creationId xmlns:p14="http://schemas.microsoft.com/office/powerpoint/2010/main" val="2866564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グラフ 22">
            <a:extLst>
              <a:ext uri="{FF2B5EF4-FFF2-40B4-BE49-F238E27FC236}">
                <a16:creationId xmlns:a16="http://schemas.microsoft.com/office/drawing/2014/main" id="{CB18A7C4-ADDB-4D85-8950-3FB2BEC55DB1}"/>
              </a:ext>
            </a:extLst>
          </p:cNvPr>
          <p:cNvGraphicFramePr>
            <a:graphicFrameLocks/>
          </p:cNvGraphicFramePr>
          <p:nvPr/>
        </p:nvGraphicFramePr>
        <p:xfrm>
          <a:off x="4458351" y="1089573"/>
          <a:ext cx="4630999" cy="5492145"/>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p:cNvSpPr txBox="1"/>
          <p:nvPr/>
        </p:nvSpPr>
        <p:spPr>
          <a:xfrm>
            <a:off x="20822" y="71064"/>
            <a:ext cx="2571429" cy="268215"/>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altLang="ja-JP" sz="1143" b="1" dirty="0">
                <a:latin typeface="HG丸ｺﾞｼｯｸM-PRO" panose="020F0600000000000000" pitchFamily="50" charset="-128"/>
                <a:ea typeface="HG丸ｺﾞｼｯｸM-PRO" panose="020F0600000000000000" pitchFamily="50" charset="-128"/>
              </a:rPr>
              <a:t>4</a:t>
            </a:r>
            <a:r>
              <a:rPr lang="ja-JP" altLang="en-US" sz="1143" b="1" dirty="0" err="1">
                <a:latin typeface="HG丸ｺﾞｼｯｸM-PRO" panose="020F0600000000000000" pitchFamily="50" charset="-128"/>
                <a:ea typeface="HG丸ｺﾞｼｯｸM-PRO" panose="020F0600000000000000" pitchFamily="50" charset="-128"/>
              </a:rPr>
              <a:t>．</a:t>
            </a:r>
            <a:r>
              <a:rPr lang="ja-JP" altLang="en-US" sz="1143" b="1" dirty="0">
                <a:latin typeface="HG丸ｺﾞｼｯｸM-PRO" panose="020F0600000000000000" pitchFamily="50" charset="-128"/>
                <a:ea typeface="HG丸ｺﾞｼｯｸM-PRO" panose="020F0600000000000000" pitchFamily="50" charset="-128"/>
              </a:rPr>
              <a:t>子どものつながりに関すること</a:t>
            </a:r>
          </a:p>
        </p:txBody>
      </p:sp>
      <p:sp>
        <p:nvSpPr>
          <p:cNvPr id="12" name="正方形/長方形 11"/>
          <p:cNvSpPr/>
          <p:nvPr/>
        </p:nvSpPr>
        <p:spPr>
          <a:xfrm>
            <a:off x="128223" y="407743"/>
            <a:ext cx="8839467" cy="6158749"/>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schemeClr val="tx1"/>
                </a:solidFill>
              </a:rPr>
              <a:t>　　</a:t>
            </a:r>
            <a:endParaRPr lang="en-US" altLang="ja-JP" sz="750" dirty="0">
              <a:solidFill>
                <a:schemeClr val="tx1"/>
              </a:solidFill>
            </a:endParaRPr>
          </a:p>
          <a:p>
            <a:pPr algn="ctr"/>
            <a:endParaRPr lang="en-US" altLang="ja-JP" sz="750" dirty="0">
              <a:solidFill>
                <a:schemeClr val="tx1"/>
              </a:solidFill>
            </a:endParaRPr>
          </a:p>
          <a:p>
            <a:pPr algn="ctr"/>
            <a:endParaRPr lang="en-US" altLang="ja-JP" sz="750" dirty="0">
              <a:solidFill>
                <a:schemeClr val="tx1"/>
              </a:solidFill>
            </a:endParaRPr>
          </a:p>
          <a:p>
            <a:pPr algn="ctr"/>
            <a:endParaRPr lang="en-US" altLang="ja-JP" sz="750" dirty="0">
              <a:solidFill>
                <a:schemeClr val="tx1"/>
              </a:solidFill>
            </a:endParaRPr>
          </a:p>
          <a:p>
            <a:endParaRPr lang="en-US" altLang="ja-JP" sz="750" dirty="0">
              <a:solidFill>
                <a:schemeClr val="tx1"/>
              </a:solidFill>
            </a:endParaRPr>
          </a:p>
          <a:p>
            <a:endParaRPr lang="en-US" altLang="ja-JP" sz="750" dirty="0">
              <a:solidFill>
                <a:schemeClr val="tx1"/>
              </a:solidFill>
            </a:endParaRPr>
          </a:p>
          <a:p>
            <a:endParaRPr lang="en-US" altLang="ja-JP" sz="750" dirty="0">
              <a:solidFill>
                <a:schemeClr val="tx1"/>
              </a:solidFill>
            </a:endParaRPr>
          </a:p>
          <a:p>
            <a:endParaRPr lang="ja-JP" altLang="en-US" sz="714" dirty="0">
              <a:solidFill>
                <a:schemeClr val="tx1"/>
              </a:solidFill>
            </a:endParaRPr>
          </a:p>
        </p:txBody>
      </p:sp>
      <p:sp>
        <p:nvSpPr>
          <p:cNvPr id="3" name="スライド番号プレースホルダー 2"/>
          <p:cNvSpPr>
            <a:spLocks noGrp="1"/>
          </p:cNvSpPr>
          <p:nvPr>
            <p:ph type="sldNum" sz="quarter" idx="12"/>
          </p:nvPr>
        </p:nvSpPr>
        <p:spPr>
          <a:xfrm>
            <a:off x="6950692" y="6499680"/>
            <a:ext cx="2133600" cy="365125"/>
          </a:xfrm>
        </p:spPr>
        <p:txBody>
          <a:bodyPr/>
          <a:lstStyle/>
          <a:p>
            <a:r>
              <a:rPr lang="ja-JP" altLang="en-US" sz="1714" dirty="0">
                <a:solidFill>
                  <a:schemeClr val="tx1"/>
                </a:solidFill>
                <a:latin typeface="+mn-ea"/>
              </a:rPr>
              <a:t>２５</a:t>
            </a:r>
          </a:p>
        </p:txBody>
      </p:sp>
      <p:cxnSp>
        <p:nvCxnSpPr>
          <p:cNvPr id="18" name="直線コネクタ 17"/>
          <p:cNvCxnSpPr/>
          <p:nvPr/>
        </p:nvCxnSpPr>
        <p:spPr>
          <a:xfrm>
            <a:off x="4491178" y="656129"/>
            <a:ext cx="0" cy="594000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3" name="角丸四角形 12"/>
          <p:cNvSpPr/>
          <p:nvPr/>
        </p:nvSpPr>
        <p:spPr>
          <a:xfrm>
            <a:off x="4880605" y="2442759"/>
            <a:ext cx="2365977" cy="443349"/>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22" name="角丸四角形 12">
            <a:extLst>
              <a:ext uri="{FF2B5EF4-FFF2-40B4-BE49-F238E27FC236}">
                <a16:creationId xmlns:a16="http://schemas.microsoft.com/office/drawing/2014/main" id="{B4F2EA33-5B3E-4DFA-9092-5B27462306CC}"/>
              </a:ext>
            </a:extLst>
          </p:cNvPr>
          <p:cNvSpPr/>
          <p:nvPr/>
        </p:nvSpPr>
        <p:spPr>
          <a:xfrm>
            <a:off x="4933219" y="4082051"/>
            <a:ext cx="2260751" cy="499021"/>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24" name="角丸四角形 12">
            <a:extLst>
              <a:ext uri="{FF2B5EF4-FFF2-40B4-BE49-F238E27FC236}">
                <a16:creationId xmlns:a16="http://schemas.microsoft.com/office/drawing/2014/main" id="{FDA3CD44-5A30-4257-A36E-522BCD3F30B4}"/>
              </a:ext>
            </a:extLst>
          </p:cNvPr>
          <p:cNvSpPr/>
          <p:nvPr/>
        </p:nvSpPr>
        <p:spPr>
          <a:xfrm>
            <a:off x="4928213" y="4651058"/>
            <a:ext cx="2318369" cy="497816"/>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graphicFrame>
        <p:nvGraphicFramePr>
          <p:cNvPr id="4" name="グラフ 3">
            <a:extLst>
              <a:ext uri="{FF2B5EF4-FFF2-40B4-BE49-F238E27FC236}">
                <a16:creationId xmlns:a16="http://schemas.microsoft.com/office/drawing/2014/main" id="{702ABC0B-2E2A-449F-9EAA-A2328782D59E}"/>
              </a:ext>
            </a:extLst>
          </p:cNvPr>
          <p:cNvGraphicFramePr>
            <a:graphicFrameLocks/>
          </p:cNvGraphicFramePr>
          <p:nvPr/>
        </p:nvGraphicFramePr>
        <p:xfrm>
          <a:off x="145936" y="1100526"/>
          <a:ext cx="4195046" cy="5401060"/>
        </p:xfrm>
        <a:graphic>
          <a:graphicData uri="http://schemas.openxmlformats.org/drawingml/2006/chart">
            <c:chart xmlns:c="http://schemas.openxmlformats.org/drawingml/2006/chart" xmlns:r="http://schemas.openxmlformats.org/officeDocument/2006/relationships" r:id="rId3"/>
          </a:graphicData>
        </a:graphic>
      </p:graphicFrame>
      <p:sp>
        <p:nvSpPr>
          <p:cNvPr id="2" name="角丸四角形 1"/>
          <p:cNvSpPr/>
          <p:nvPr/>
        </p:nvSpPr>
        <p:spPr>
          <a:xfrm>
            <a:off x="267596" y="4600604"/>
            <a:ext cx="2401336" cy="450444"/>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14" name="角丸四角形 13"/>
          <p:cNvSpPr/>
          <p:nvPr/>
        </p:nvSpPr>
        <p:spPr>
          <a:xfrm>
            <a:off x="263304" y="4092634"/>
            <a:ext cx="2689084" cy="450444"/>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15" name="角丸四角形 14"/>
          <p:cNvSpPr/>
          <p:nvPr/>
        </p:nvSpPr>
        <p:spPr>
          <a:xfrm>
            <a:off x="202527" y="2409719"/>
            <a:ext cx="3015731" cy="514343"/>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17" name="テキスト ボックス 16">
            <a:extLst>
              <a:ext uri="{FF2B5EF4-FFF2-40B4-BE49-F238E27FC236}">
                <a16:creationId xmlns:a16="http://schemas.microsoft.com/office/drawing/2014/main" id="{6BD74E0F-A108-4C2D-AC44-BEC47D98F63E}"/>
              </a:ext>
            </a:extLst>
          </p:cNvPr>
          <p:cNvSpPr txBox="1"/>
          <p:nvPr/>
        </p:nvSpPr>
        <p:spPr>
          <a:xfrm>
            <a:off x="8398286" y="67728"/>
            <a:ext cx="745714" cy="4440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143" b="1" dirty="0"/>
              <a:t>43</a:t>
            </a:r>
            <a:r>
              <a:rPr lang="ja-JP" altLang="en-US" sz="1143" b="1" dirty="0"/>
              <a:t>市町村</a:t>
            </a:r>
          </a:p>
        </p:txBody>
      </p:sp>
      <p:sp>
        <p:nvSpPr>
          <p:cNvPr id="8" name="テキスト ボックス 9"/>
          <p:cNvSpPr txBox="1"/>
          <p:nvPr/>
        </p:nvSpPr>
        <p:spPr>
          <a:xfrm>
            <a:off x="128223" y="342638"/>
            <a:ext cx="8839466" cy="239973"/>
          </a:xfrm>
          <a:prstGeom prst="rect">
            <a:avLst/>
          </a:prstGeom>
          <a:solidFill>
            <a:schemeClr val="bg1">
              <a:lumMod val="85000"/>
            </a:schemeClr>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defTabSz="653156"/>
            <a:r>
              <a:rPr lang="ja-JP" altLang="en-US" sz="1143" b="1" dirty="0">
                <a:solidFill>
                  <a:prstClr val="black"/>
                </a:solidFill>
                <a:latin typeface="HG丸ｺﾞｼｯｸM-PRO" panose="020F0600000000000000" pitchFamily="50" charset="-128"/>
                <a:ea typeface="HG丸ｺﾞｼｯｸM-PRO" panose="020F0600000000000000" pitchFamily="50" charset="-128"/>
              </a:rPr>
              <a:t>■調査結果から分かったこと（放課後誰と過ごすか</a:t>
            </a:r>
            <a:r>
              <a:rPr lang="en-US" altLang="ja-JP" sz="1143" b="1" dirty="0">
                <a:solidFill>
                  <a:prstClr val="black"/>
                </a:solidFill>
                <a:latin typeface="HG丸ｺﾞｼｯｸM-PRO" panose="020F0600000000000000" pitchFamily="50" charset="-128"/>
                <a:ea typeface="HG丸ｺﾞｼｯｸM-PRO" panose="020F0600000000000000" pitchFamily="50" charset="-128"/>
              </a:rPr>
              <a:t>×</a:t>
            </a:r>
            <a:r>
              <a:rPr lang="ja-JP" altLang="en-US" sz="1143" b="1" dirty="0">
                <a:solidFill>
                  <a:prstClr val="black"/>
                </a:solidFill>
                <a:latin typeface="HG丸ｺﾞｼｯｸM-PRO" panose="020F0600000000000000" pitchFamily="50" charset="-128"/>
                <a:ea typeface="HG丸ｺﾞｼｯｸM-PRO" panose="020F0600000000000000" pitchFamily="50" charset="-128"/>
              </a:rPr>
              <a:t>困窮度）</a:t>
            </a:r>
          </a:p>
        </p:txBody>
      </p:sp>
      <p:sp>
        <p:nvSpPr>
          <p:cNvPr id="5" name="テキスト ボックス 3">
            <a:extLst>
              <a:ext uri="{FF2B5EF4-FFF2-40B4-BE49-F238E27FC236}">
                <a16:creationId xmlns:a16="http://schemas.microsoft.com/office/drawing/2014/main" id="{D3D30DB1-4144-0692-3404-D7C71566ECA4}"/>
              </a:ext>
            </a:extLst>
          </p:cNvPr>
          <p:cNvSpPr txBox="1"/>
          <p:nvPr/>
        </p:nvSpPr>
        <p:spPr>
          <a:xfrm>
            <a:off x="200086" y="1015073"/>
            <a:ext cx="43794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H28</a:t>
            </a:r>
            <a:endParaRPr lang="ja-JP" altLang="en-US" sz="857" dirty="0">
              <a:latin typeface="HG丸ｺﾞｼｯｸM-PRO" panose="020F0600000000000000" pitchFamily="50" charset="-128"/>
              <a:ea typeface="HG丸ｺﾞｼｯｸM-PRO" panose="020F0600000000000000" pitchFamily="50" charset="-128"/>
            </a:endParaRPr>
          </a:p>
        </p:txBody>
      </p:sp>
      <p:sp>
        <p:nvSpPr>
          <p:cNvPr id="6" name="テキスト ボックス 3">
            <a:extLst>
              <a:ext uri="{FF2B5EF4-FFF2-40B4-BE49-F238E27FC236}">
                <a16:creationId xmlns:a16="http://schemas.microsoft.com/office/drawing/2014/main" id="{611A7449-6080-9033-CAE7-965790CE1EB6}"/>
              </a:ext>
            </a:extLst>
          </p:cNvPr>
          <p:cNvSpPr txBox="1"/>
          <p:nvPr/>
        </p:nvSpPr>
        <p:spPr>
          <a:xfrm>
            <a:off x="4608546" y="1103984"/>
            <a:ext cx="34657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R5</a:t>
            </a:r>
            <a:endParaRPr lang="ja-JP" altLang="en-US" sz="857" dirty="0">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153353" y="597837"/>
            <a:ext cx="8739127" cy="356123"/>
          </a:xfrm>
          <a:prstGeom prst="rect">
            <a:avLst/>
          </a:prstGeom>
          <a:solidFill>
            <a:schemeClr val="accent6">
              <a:lumMod val="40000"/>
              <a:lumOff val="60000"/>
            </a:schemeClr>
          </a:solidFill>
        </p:spPr>
        <p:txBody>
          <a:bodyPr wrap="square">
            <a:spAutoFit/>
          </a:bodyPr>
          <a:lstStyle/>
          <a:p>
            <a:r>
              <a:rPr lang="ja-JP" altLang="en-US" sz="857" b="1" dirty="0">
                <a:solidFill>
                  <a:prstClr val="black"/>
                </a:solidFill>
                <a:latin typeface="HG丸ｺﾞｼｯｸM-PRO" panose="020F0600000000000000" pitchFamily="50" charset="-128"/>
                <a:ea typeface="HG丸ｺﾞｼｯｸM-PRO" panose="020F0600000000000000" pitchFamily="50" charset="-128"/>
              </a:rPr>
              <a:t>　</a:t>
            </a:r>
            <a:r>
              <a:rPr lang="ja-JP" altLang="en-US" sz="857" dirty="0">
                <a:latin typeface="HG丸ｺﾞｼｯｸM-PRO" panose="020F0600000000000000" pitchFamily="50" charset="-128"/>
                <a:ea typeface="HG丸ｺﾞｼｯｸM-PRO" panose="020F0600000000000000" pitchFamily="50" charset="-128"/>
              </a:rPr>
              <a:t>◇</a:t>
            </a:r>
            <a:r>
              <a:rPr lang="en-US" altLang="ja-JP" sz="857" dirty="0">
                <a:latin typeface="HG丸ｺﾞｼｯｸM-PRO" panose="020F0600000000000000" pitchFamily="50" charset="-128"/>
                <a:ea typeface="HG丸ｺﾞｼｯｸM-PRO" panose="020F0600000000000000" pitchFamily="50" charset="-128"/>
              </a:rPr>
              <a:t>H28</a:t>
            </a:r>
            <a:r>
              <a:rPr lang="ja-JP" altLang="en-US" sz="857" dirty="0">
                <a:latin typeface="HG丸ｺﾞｼｯｸM-PRO" panose="020F0600000000000000" pitchFamily="50" charset="-128"/>
                <a:ea typeface="HG丸ｺﾞｼｯｸM-PRO" panose="020F0600000000000000" pitchFamily="50" charset="-128"/>
              </a:rPr>
              <a:t>調査・</a:t>
            </a:r>
            <a:r>
              <a:rPr lang="en-US" altLang="ja-JP" sz="857" dirty="0">
                <a:latin typeface="HG丸ｺﾞｼｯｸM-PRO" panose="020F0600000000000000" pitchFamily="50" charset="-128"/>
                <a:ea typeface="HG丸ｺﾞｼｯｸM-PRO" panose="020F0600000000000000" pitchFamily="50" charset="-128"/>
              </a:rPr>
              <a:t>R5</a:t>
            </a:r>
            <a:r>
              <a:rPr lang="ja-JP" altLang="en-US" sz="857" dirty="0">
                <a:latin typeface="HG丸ｺﾞｼｯｸM-PRO" panose="020F0600000000000000" pitchFamily="50" charset="-128"/>
                <a:ea typeface="HG丸ｺﾞｼｯｸM-PRO" panose="020F0600000000000000" pitchFamily="50" charset="-128"/>
              </a:rPr>
              <a:t>調査いずれの場合でも、困窮度が高いほど「おうちの人以外の大人」、「学校以外のともだち」と一緒にいる割合が低くなっており、子どものつながりが</a:t>
            </a:r>
            <a:endParaRPr lang="en-US" altLang="ja-JP" sz="857" dirty="0">
              <a:latin typeface="HG丸ｺﾞｼｯｸM-PRO" panose="020F0600000000000000" pitchFamily="50" charset="-128"/>
              <a:ea typeface="HG丸ｺﾞｼｯｸM-PRO" panose="020F0600000000000000" pitchFamily="50" charset="-128"/>
            </a:endParaRPr>
          </a:p>
          <a:p>
            <a:r>
              <a:rPr lang="ja-JP" altLang="en-US" sz="857" dirty="0">
                <a:latin typeface="HG丸ｺﾞｼｯｸM-PRO" panose="020F0600000000000000" pitchFamily="50" charset="-128"/>
                <a:ea typeface="HG丸ｺﾞｼｯｸM-PRO" panose="020F0600000000000000" pitchFamily="50" charset="-128"/>
              </a:rPr>
              <a:t>　身近な範囲に留まっている傾向が見られる。また、いずれの世帯においても「ひとりでいる」という回答が一定数見られる。</a:t>
            </a:r>
            <a:endParaRPr lang="en-US" altLang="ja-JP" sz="857"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618600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a:extLst>
              <a:ext uri="{FF2B5EF4-FFF2-40B4-BE49-F238E27FC236}">
                <a16:creationId xmlns:a16="http://schemas.microsoft.com/office/drawing/2014/main" id="{525C681D-6CFB-4AFC-BD4A-F159A79DBE39}"/>
              </a:ext>
            </a:extLst>
          </p:cNvPr>
          <p:cNvGraphicFramePr>
            <a:graphicFrameLocks/>
          </p:cNvGraphicFramePr>
          <p:nvPr/>
        </p:nvGraphicFramePr>
        <p:xfrm>
          <a:off x="4623145" y="768476"/>
          <a:ext cx="4344545" cy="6000250"/>
        </p:xfrm>
        <a:graphic>
          <a:graphicData uri="http://schemas.openxmlformats.org/drawingml/2006/chart">
            <c:chart xmlns:c="http://schemas.openxmlformats.org/drawingml/2006/chart" xmlns:r="http://schemas.openxmlformats.org/officeDocument/2006/relationships" r:id="rId2"/>
          </a:graphicData>
        </a:graphic>
      </p:graphicFrame>
      <p:sp>
        <p:nvSpPr>
          <p:cNvPr id="12" name="正方形/長方形 11"/>
          <p:cNvSpPr/>
          <p:nvPr/>
        </p:nvSpPr>
        <p:spPr>
          <a:xfrm>
            <a:off x="128223" y="188641"/>
            <a:ext cx="8839467" cy="6598296"/>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schemeClr val="tx1"/>
                </a:solidFill>
              </a:rPr>
              <a:t>　　</a:t>
            </a:r>
            <a:endParaRPr lang="en-US" altLang="ja-JP" sz="750" dirty="0">
              <a:solidFill>
                <a:schemeClr val="tx1"/>
              </a:solidFill>
            </a:endParaRPr>
          </a:p>
          <a:p>
            <a:pPr algn="ctr"/>
            <a:endParaRPr lang="en-US" altLang="ja-JP" sz="750" dirty="0">
              <a:solidFill>
                <a:schemeClr val="tx1"/>
              </a:solidFill>
            </a:endParaRPr>
          </a:p>
          <a:p>
            <a:pPr algn="ctr"/>
            <a:endParaRPr lang="en-US" altLang="ja-JP" sz="750" dirty="0">
              <a:solidFill>
                <a:schemeClr val="tx1"/>
              </a:solidFill>
            </a:endParaRPr>
          </a:p>
          <a:p>
            <a:pPr algn="ctr"/>
            <a:endParaRPr lang="en-US" altLang="ja-JP" sz="750" dirty="0">
              <a:solidFill>
                <a:schemeClr val="tx1"/>
              </a:solidFill>
            </a:endParaRPr>
          </a:p>
          <a:p>
            <a:endParaRPr lang="en-US" altLang="ja-JP" sz="750" dirty="0">
              <a:solidFill>
                <a:schemeClr val="tx1"/>
              </a:solidFill>
            </a:endParaRPr>
          </a:p>
          <a:p>
            <a:endParaRPr lang="en-US" altLang="ja-JP" sz="750" dirty="0">
              <a:solidFill>
                <a:schemeClr val="tx1"/>
              </a:solidFill>
            </a:endParaRPr>
          </a:p>
          <a:p>
            <a:endParaRPr lang="en-US" altLang="ja-JP" sz="750" dirty="0">
              <a:solidFill>
                <a:schemeClr val="tx1"/>
              </a:solidFill>
            </a:endParaRPr>
          </a:p>
          <a:p>
            <a:endParaRPr lang="ja-JP" altLang="en-US" sz="714" dirty="0">
              <a:solidFill>
                <a:schemeClr val="tx1"/>
              </a:solidFill>
            </a:endParaRPr>
          </a:p>
        </p:txBody>
      </p:sp>
      <p:sp>
        <p:nvSpPr>
          <p:cNvPr id="3" name="スライド番号プレースホルダー 2"/>
          <p:cNvSpPr>
            <a:spLocks noGrp="1"/>
          </p:cNvSpPr>
          <p:nvPr>
            <p:ph type="sldNum" sz="quarter" idx="12"/>
          </p:nvPr>
        </p:nvSpPr>
        <p:spPr>
          <a:xfrm>
            <a:off x="6937977" y="6499680"/>
            <a:ext cx="2133600" cy="365125"/>
          </a:xfrm>
        </p:spPr>
        <p:txBody>
          <a:bodyPr/>
          <a:lstStyle/>
          <a:p>
            <a:r>
              <a:rPr lang="ja-JP" altLang="en-US" sz="1714" dirty="0">
                <a:solidFill>
                  <a:schemeClr val="tx1"/>
                </a:solidFill>
                <a:latin typeface="+mn-ea"/>
              </a:rPr>
              <a:t>２６</a:t>
            </a:r>
          </a:p>
        </p:txBody>
      </p:sp>
      <p:cxnSp>
        <p:nvCxnSpPr>
          <p:cNvPr id="18" name="直線コネクタ 17"/>
          <p:cNvCxnSpPr>
            <a:cxnSpLocks/>
          </p:cNvCxnSpPr>
          <p:nvPr/>
        </p:nvCxnSpPr>
        <p:spPr>
          <a:xfrm flipH="1">
            <a:off x="4570329" y="398005"/>
            <a:ext cx="30402" cy="617286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8" name="テキスト ボックス 9"/>
          <p:cNvSpPr txBox="1"/>
          <p:nvPr/>
        </p:nvSpPr>
        <p:spPr>
          <a:xfrm>
            <a:off x="128223" y="104058"/>
            <a:ext cx="8839466" cy="239973"/>
          </a:xfrm>
          <a:prstGeom prst="rect">
            <a:avLst/>
          </a:prstGeom>
          <a:solidFill>
            <a:schemeClr val="bg1">
              <a:lumMod val="85000"/>
            </a:schemeClr>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defTabSz="653156"/>
            <a:r>
              <a:rPr lang="ja-JP" altLang="en-US" sz="1143" b="1" dirty="0">
                <a:solidFill>
                  <a:prstClr val="black"/>
                </a:solidFill>
                <a:latin typeface="HG丸ｺﾞｼｯｸM-PRO" panose="020F0600000000000000" pitchFamily="50" charset="-128"/>
                <a:ea typeface="HG丸ｺﾞｼｯｸM-PRO" panose="020F0600000000000000" pitchFamily="50" charset="-128"/>
              </a:rPr>
              <a:t>■調査結果から分かったこと（嫌なことや悩んでいることがある場合の相談先</a:t>
            </a:r>
            <a:r>
              <a:rPr lang="en-US" altLang="ja-JP" sz="1143" b="1" dirty="0">
                <a:solidFill>
                  <a:prstClr val="black"/>
                </a:solidFill>
                <a:latin typeface="HG丸ｺﾞｼｯｸM-PRO" panose="020F0600000000000000" pitchFamily="50" charset="-128"/>
                <a:ea typeface="HG丸ｺﾞｼｯｸM-PRO" panose="020F0600000000000000" pitchFamily="50" charset="-128"/>
              </a:rPr>
              <a:t>×</a:t>
            </a:r>
            <a:r>
              <a:rPr lang="ja-JP" altLang="en-US" sz="1143" b="1" dirty="0">
                <a:solidFill>
                  <a:prstClr val="black"/>
                </a:solidFill>
                <a:latin typeface="HG丸ｺﾞｼｯｸM-PRO" panose="020F0600000000000000" pitchFamily="50" charset="-128"/>
                <a:ea typeface="HG丸ｺﾞｼｯｸM-PRO" panose="020F0600000000000000" pitchFamily="50" charset="-128"/>
              </a:rPr>
              <a:t>困窮度）</a:t>
            </a:r>
          </a:p>
        </p:txBody>
      </p:sp>
      <p:graphicFrame>
        <p:nvGraphicFramePr>
          <p:cNvPr id="6" name="グラフ 5">
            <a:extLst>
              <a:ext uri="{FF2B5EF4-FFF2-40B4-BE49-F238E27FC236}">
                <a16:creationId xmlns:a16="http://schemas.microsoft.com/office/drawing/2014/main" id="{AEB39B18-A1DD-44C0-B62C-1098FB32138C}"/>
              </a:ext>
            </a:extLst>
          </p:cNvPr>
          <p:cNvGraphicFramePr>
            <a:graphicFrameLocks/>
          </p:cNvGraphicFramePr>
          <p:nvPr/>
        </p:nvGraphicFramePr>
        <p:xfrm>
          <a:off x="176310" y="692755"/>
          <a:ext cx="4446835" cy="6075972"/>
        </p:xfrm>
        <a:graphic>
          <a:graphicData uri="http://schemas.openxmlformats.org/drawingml/2006/chart">
            <c:chart xmlns:c="http://schemas.openxmlformats.org/drawingml/2006/chart" xmlns:r="http://schemas.openxmlformats.org/officeDocument/2006/relationships" r:id="rId3"/>
          </a:graphicData>
        </a:graphic>
      </p:graphicFrame>
      <p:sp>
        <p:nvSpPr>
          <p:cNvPr id="13" name="テキスト ボックス 12">
            <a:extLst>
              <a:ext uri="{FF2B5EF4-FFF2-40B4-BE49-F238E27FC236}">
                <a16:creationId xmlns:a16="http://schemas.microsoft.com/office/drawing/2014/main" id="{02C86468-B20A-491E-876E-38BD311CBB1B}"/>
              </a:ext>
            </a:extLst>
          </p:cNvPr>
          <p:cNvSpPr txBox="1"/>
          <p:nvPr/>
        </p:nvSpPr>
        <p:spPr>
          <a:xfrm>
            <a:off x="8221975" y="102207"/>
            <a:ext cx="745714" cy="4440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143" b="1" dirty="0"/>
              <a:t>43</a:t>
            </a:r>
            <a:r>
              <a:rPr lang="ja-JP" altLang="en-US" sz="1143" b="1" dirty="0"/>
              <a:t>市町村</a:t>
            </a:r>
          </a:p>
        </p:txBody>
      </p:sp>
      <p:sp>
        <p:nvSpPr>
          <p:cNvPr id="2" name="テキスト ボックス 3">
            <a:extLst>
              <a:ext uri="{FF2B5EF4-FFF2-40B4-BE49-F238E27FC236}">
                <a16:creationId xmlns:a16="http://schemas.microsoft.com/office/drawing/2014/main" id="{51B83F2D-C2F0-80E7-480B-3B8BA1E1B117}"/>
              </a:ext>
            </a:extLst>
          </p:cNvPr>
          <p:cNvSpPr txBox="1"/>
          <p:nvPr/>
        </p:nvSpPr>
        <p:spPr>
          <a:xfrm>
            <a:off x="187999" y="781742"/>
            <a:ext cx="43794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H28</a:t>
            </a:r>
            <a:endParaRPr lang="ja-JP" altLang="en-US" sz="857"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8F402E4A-19F4-7FCD-CAD4-320AFF9C42F0}"/>
              </a:ext>
            </a:extLst>
          </p:cNvPr>
          <p:cNvSpPr txBox="1"/>
          <p:nvPr/>
        </p:nvSpPr>
        <p:spPr>
          <a:xfrm>
            <a:off x="4749005" y="768477"/>
            <a:ext cx="34657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R5</a:t>
            </a:r>
            <a:endParaRPr lang="ja-JP" altLang="en-US" sz="857" dirty="0">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187999" y="398006"/>
            <a:ext cx="8704481" cy="356123"/>
          </a:xfrm>
          <a:prstGeom prst="rect">
            <a:avLst/>
          </a:prstGeom>
          <a:solidFill>
            <a:schemeClr val="accent6">
              <a:lumMod val="40000"/>
              <a:lumOff val="60000"/>
            </a:schemeClr>
          </a:solidFill>
        </p:spPr>
        <p:txBody>
          <a:bodyPr wrap="square">
            <a:spAutoFit/>
          </a:bodyPr>
          <a:lstStyle/>
          <a:p>
            <a:r>
              <a:rPr lang="ja-JP" altLang="en-US" sz="857" dirty="0">
                <a:latin typeface="HG丸ｺﾞｼｯｸM-PRO" panose="020F0600000000000000" pitchFamily="50" charset="-128"/>
                <a:ea typeface="HG丸ｺﾞｼｯｸM-PRO" panose="020F0600000000000000" pitchFamily="50" charset="-128"/>
              </a:rPr>
              <a:t>◇</a:t>
            </a:r>
            <a:r>
              <a:rPr lang="en-US" altLang="ja-JP" sz="857" dirty="0">
                <a:latin typeface="HG丸ｺﾞｼｯｸM-PRO" panose="020F0600000000000000" pitchFamily="50" charset="-128"/>
                <a:ea typeface="HG丸ｺﾞｼｯｸM-PRO" panose="020F0600000000000000" pitchFamily="50" charset="-128"/>
              </a:rPr>
              <a:t>H28</a:t>
            </a:r>
            <a:r>
              <a:rPr lang="ja-JP" altLang="en-US" sz="857" dirty="0">
                <a:latin typeface="HG丸ｺﾞｼｯｸM-PRO" panose="020F0600000000000000" pitchFamily="50" charset="-128"/>
                <a:ea typeface="HG丸ｺﾞｼｯｸM-PRO" panose="020F0600000000000000" pitchFamily="50" charset="-128"/>
              </a:rPr>
              <a:t>調査・</a:t>
            </a:r>
            <a:r>
              <a:rPr lang="en-US" altLang="ja-JP" sz="857" dirty="0">
                <a:latin typeface="HG丸ｺﾞｼｯｸM-PRO" panose="020F0600000000000000" pitchFamily="50" charset="-128"/>
                <a:ea typeface="HG丸ｺﾞｼｯｸM-PRO" panose="020F0600000000000000" pitchFamily="50" charset="-128"/>
              </a:rPr>
              <a:t>R5</a:t>
            </a:r>
            <a:r>
              <a:rPr lang="ja-JP" altLang="en-US" sz="857" dirty="0">
                <a:latin typeface="HG丸ｺﾞｼｯｸM-PRO" panose="020F0600000000000000" pitchFamily="50" charset="-128"/>
                <a:ea typeface="HG丸ｺﾞｼｯｸM-PRO" panose="020F0600000000000000" pitchFamily="50" charset="-128"/>
              </a:rPr>
              <a:t>調査いずれの場合でも、困窮度</a:t>
            </a:r>
            <a:r>
              <a:rPr lang="en-US" altLang="ja-JP" sz="857" dirty="0">
                <a:latin typeface="HG丸ｺﾞｼｯｸM-PRO" panose="020F0600000000000000" pitchFamily="50" charset="-128"/>
                <a:ea typeface="HG丸ｺﾞｼｯｸM-PRO" panose="020F0600000000000000" pitchFamily="50" charset="-128"/>
              </a:rPr>
              <a:t>Ⅰ</a:t>
            </a:r>
            <a:r>
              <a:rPr lang="ja-JP" altLang="en-US" sz="857" dirty="0">
                <a:latin typeface="HG丸ｺﾞｼｯｸM-PRO" panose="020F0600000000000000" pitchFamily="50" charset="-128"/>
                <a:ea typeface="HG丸ｺﾞｼｯｸM-PRO" panose="020F0600000000000000" pitchFamily="50" charset="-128"/>
              </a:rPr>
              <a:t>の世帯の子どもは、他の世帯と比べて、「親」に相談する割合が低い傾向にあり、</a:t>
            </a:r>
            <a:r>
              <a:rPr lang="en-US" altLang="ja-JP" sz="857" dirty="0">
                <a:latin typeface="HG丸ｺﾞｼｯｸM-PRO" panose="020F0600000000000000" pitchFamily="50" charset="-128"/>
                <a:ea typeface="HG丸ｺﾞｼｯｸM-PRO" panose="020F0600000000000000" pitchFamily="50" charset="-128"/>
              </a:rPr>
              <a:t>H28</a:t>
            </a:r>
            <a:r>
              <a:rPr lang="ja-JP" altLang="en-US" sz="857" dirty="0">
                <a:latin typeface="HG丸ｺﾞｼｯｸM-PRO" panose="020F0600000000000000" pitchFamily="50" charset="-128"/>
                <a:ea typeface="HG丸ｺﾞｼｯｸM-PRO" panose="020F0600000000000000" pitchFamily="50" charset="-128"/>
              </a:rPr>
              <a:t>調査と比べて</a:t>
            </a:r>
            <a:r>
              <a:rPr lang="en-US" altLang="ja-JP" sz="857" dirty="0">
                <a:latin typeface="HG丸ｺﾞｼｯｸM-PRO" panose="020F0600000000000000" pitchFamily="50" charset="-128"/>
                <a:ea typeface="HG丸ｺﾞｼｯｸM-PRO" panose="020F0600000000000000" pitchFamily="50" charset="-128"/>
              </a:rPr>
              <a:t>R5</a:t>
            </a:r>
            <a:r>
              <a:rPr lang="ja-JP" altLang="en-US" sz="857" dirty="0">
                <a:latin typeface="HG丸ｺﾞｼｯｸM-PRO" panose="020F0600000000000000" pitchFamily="50" charset="-128"/>
                <a:ea typeface="HG丸ｺﾞｼｯｸM-PRO" panose="020F0600000000000000" pitchFamily="50" charset="-128"/>
              </a:rPr>
              <a:t>調査においては、わずかながらその差が広がっている。また、いずれの世帯でも、「だれにも相談できない」、「だれにも相談したくない」という回答が一定数見られる。</a:t>
            </a:r>
            <a:endParaRPr lang="en-US" altLang="ja-JP" sz="857"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5221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a:extLst>
              <a:ext uri="{FF2B5EF4-FFF2-40B4-BE49-F238E27FC236}">
                <a16:creationId xmlns:a16="http://schemas.microsoft.com/office/drawing/2014/main" id="{9C7457D6-77AC-4BE4-9C26-CB0706A1EC30}"/>
              </a:ext>
            </a:extLst>
          </p:cNvPr>
          <p:cNvGraphicFramePr>
            <a:graphicFrameLocks/>
          </p:cNvGraphicFramePr>
          <p:nvPr/>
        </p:nvGraphicFramePr>
        <p:xfrm>
          <a:off x="220002" y="3604449"/>
          <a:ext cx="8760056" cy="2868614"/>
        </p:xfrm>
        <a:graphic>
          <a:graphicData uri="http://schemas.openxmlformats.org/drawingml/2006/chart">
            <c:chart xmlns:c="http://schemas.openxmlformats.org/drawingml/2006/chart" xmlns:r="http://schemas.openxmlformats.org/officeDocument/2006/relationships" r:id="rId2"/>
          </a:graphicData>
        </a:graphic>
      </p:graphicFrame>
      <p:sp>
        <p:nvSpPr>
          <p:cNvPr id="12" name="正方形/長方形 11"/>
          <p:cNvSpPr/>
          <p:nvPr/>
        </p:nvSpPr>
        <p:spPr>
          <a:xfrm>
            <a:off x="128223" y="291508"/>
            <a:ext cx="8839467" cy="6194086"/>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schemeClr val="tx1"/>
                </a:solidFill>
              </a:rPr>
              <a:t>　　</a:t>
            </a:r>
            <a:endParaRPr lang="en-US" altLang="ja-JP" sz="750" dirty="0">
              <a:solidFill>
                <a:schemeClr val="tx1"/>
              </a:solidFill>
            </a:endParaRPr>
          </a:p>
          <a:p>
            <a:pPr algn="ctr"/>
            <a:endParaRPr lang="en-US" altLang="ja-JP" sz="750" dirty="0">
              <a:solidFill>
                <a:schemeClr val="tx1"/>
              </a:solidFill>
            </a:endParaRPr>
          </a:p>
          <a:p>
            <a:pPr algn="ctr"/>
            <a:endParaRPr lang="en-US" altLang="ja-JP" sz="750" dirty="0">
              <a:solidFill>
                <a:schemeClr val="tx1"/>
              </a:solidFill>
            </a:endParaRPr>
          </a:p>
          <a:p>
            <a:pPr algn="ctr"/>
            <a:endParaRPr lang="en-US" altLang="ja-JP" sz="750" dirty="0">
              <a:solidFill>
                <a:schemeClr val="tx1"/>
              </a:solidFill>
            </a:endParaRPr>
          </a:p>
          <a:p>
            <a:endParaRPr lang="en-US" altLang="ja-JP" sz="750" dirty="0">
              <a:solidFill>
                <a:schemeClr val="tx1"/>
              </a:solidFill>
            </a:endParaRPr>
          </a:p>
          <a:p>
            <a:endParaRPr lang="en-US" altLang="ja-JP" sz="750" dirty="0">
              <a:solidFill>
                <a:schemeClr val="tx1"/>
              </a:solidFill>
            </a:endParaRPr>
          </a:p>
          <a:p>
            <a:endParaRPr lang="en-US" altLang="ja-JP" sz="750" dirty="0">
              <a:solidFill>
                <a:schemeClr val="tx1"/>
              </a:solidFill>
            </a:endParaRPr>
          </a:p>
          <a:p>
            <a:endParaRPr lang="ja-JP" altLang="en-US" sz="714" dirty="0">
              <a:solidFill>
                <a:schemeClr val="tx1"/>
              </a:solidFill>
            </a:endParaRPr>
          </a:p>
        </p:txBody>
      </p:sp>
      <p:sp>
        <p:nvSpPr>
          <p:cNvPr id="14" name="正方形/長方形 13"/>
          <p:cNvSpPr/>
          <p:nvPr/>
        </p:nvSpPr>
        <p:spPr>
          <a:xfrm>
            <a:off x="151687" y="421596"/>
            <a:ext cx="8742857" cy="224229"/>
          </a:xfrm>
          <a:prstGeom prst="rect">
            <a:avLst/>
          </a:prstGeom>
          <a:solidFill>
            <a:schemeClr val="accent6">
              <a:lumMod val="40000"/>
              <a:lumOff val="60000"/>
            </a:schemeClr>
          </a:solidFill>
        </p:spPr>
        <p:txBody>
          <a:bodyPr wrap="square">
            <a:spAutoFit/>
          </a:bodyPr>
          <a:lstStyle/>
          <a:p>
            <a:pPr lvl="0"/>
            <a:r>
              <a:rPr lang="ja-JP" altLang="en-US" sz="857" dirty="0">
                <a:solidFill>
                  <a:prstClr val="black"/>
                </a:solidFill>
                <a:latin typeface="HG丸ｺﾞｼｯｸM-PRO" panose="020F0600000000000000" pitchFamily="50" charset="-128"/>
                <a:ea typeface="HG丸ｺﾞｼｯｸM-PRO" panose="020F0600000000000000" pitchFamily="50" charset="-128"/>
              </a:rPr>
              <a:t>◇困窮世帯ほど保護者の家にいる時間について、「お子さんの学校からの帰宅時間には家にいる</a:t>
            </a:r>
            <a:r>
              <a:rPr lang="ja-JP" altLang="en-US" sz="857" dirty="0">
                <a:latin typeface="HG丸ｺﾞｼｯｸM-PRO" panose="020F0600000000000000" pitchFamily="50" charset="-128"/>
                <a:ea typeface="HG丸ｺﾞｼｯｸM-PRO" panose="020F0600000000000000" pitchFamily="50" charset="-128"/>
              </a:rPr>
              <a:t>」の割合が低くなっている。</a:t>
            </a:r>
            <a:endParaRPr lang="en-US" altLang="ja-JP" sz="857" dirty="0">
              <a:latin typeface="HG丸ｺﾞｼｯｸM-PRO" panose="020F0600000000000000" pitchFamily="50" charset="-128"/>
              <a:ea typeface="HG丸ｺﾞｼｯｸM-PRO" panose="020F0600000000000000" pitchFamily="50" charset="-128"/>
            </a:endParaRPr>
          </a:p>
        </p:txBody>
      </p:sp>
      <p:sp>
        <p:nvSpPr>
          <p:cNvPr id="15" name="正方形/長方形 14"/>
          <p:cNvSpPr/>
          <p:nvPr/>
        </p:nvSpPr>
        <p:spPr>
          <a:xfrm>
            <a:off x="176527" y="3209027"/>
            <a:ext cx="8742857" cy="356123"/>
          </a:xfrm>
          <a:prstGeom prst="rect">
            <a:avLst/>
          </a:prstGeom>
          <a:solidFill>
            <a:schemeClr val="accent6">
              <a:lumMod val="40000"/>
              <a:lumOff val="60000"/>
            </a:schemeClr>
          </a:solidFill>
        </p:spPr>
        <p:txBody>
          <a:bodyPr wrap="square">
            <a:spAutoFit/>
          </a:bodyPr>
          <a:lstStyle/>
          <a:p>
            <a:pPr lvl="0"/>
            <a:r>
              <a:rPr lang="ja-JP" altLang="en-US" sz="857" dirty="0">
                <a:latin typeface="HG丸ｺﾞｼｯｸM-PRO" panose="020F0600000000000000" pitchFamily="50" charset="-128"/>
                <a:ea typeface="HG丸ｺﾞｼｯｸM-PRO" panose="020F0600000000000000" pitchFamily="50" charset="-128"/>
              </a:rPr>
              <a:t>◇</a:t>
            </a:r>
            <a:r>
              <a:rPr lang="ja-JP" altLang="en-US" sz="857" dirty="0">
                <a:solidFill>
                  <a:prstClr val="black"/>
                </a:solidFill>
                <a:latin typeface="HG丸ｺﾞｼｯｸM-PRO" panose="020F0600000000000000" pitchFamily="50" charset="-128"/>
                <a:ea typeface="HG丸ｺﾞｼｯｸM-PRO" panose="020F0600000000000000" pitchFamily="50" charset="-128"/>
              </a:rPr>
              <a:t>「お子さんの学校からの帰宅時間には家にいる」、「お子さんの夕食時間には家にいる」</a:t>
            </a:r>
            <a:r>
              <a:rPr lang="ja-JP" altLang="en-US" sz="857" dirty="0">
                <a:latin typeface="HG丸ｺﾞｼｯｸM-PRO" panose="020F0600000000000000" pitchFamily="50" charset="-128"/>
                <a:ea typeface="HG丸ｺﾞｼｯｸM-PRO" panose="020F0600000000000000" pitchFamily="50" charset="-128"/>
              </a:rPr>
              <a:t>を合わせた割合は、困窮度</a:t>
            </a:r>
            <a:r>
              <a:rPr lang="en-US" altLang="ja-JP" sz="857" dirty="0">
                <a:latin typeface="HG丸ｺﾞｼｯｸM-PRO" panose="020F0600000000000000" pitchFamily="50" charset="-128"/>
                <a:ea typeface="HG丸ｺﾞｼｯｸM-PRO" panose="020F0600000000000000" pitchFamily="50" charset="-128"/>
              </a:rPr>
              <a:t>Ⅰ</a:t>
            </a:r>
            <a:r>
              <a:rPr lang="ja-JP" altLang="en-US" sz="857" dirty="0">
                <a:latin typeface="HG丸ｺﾞｼｯｸM-PRO" panose="020F0600000000000000" pitchFamily="50" charset="-128"/>
                <a:ea typeface="HG丸ｺﾞｼｯｸM-PRO" panose="020F0600000000000000" pitchFamily="50" charset="-128"/>
              </a:rPr>
              <a:t>の世帯、中央値以上の世帯ともに約</a:t>
            </a:r>
            <a:r>
              <a:rPr lang="en-US" altLang="ja-JP" sz="857" dirty="0">
                <a:latin typeface="HG丸ｺﾞｼｯｸM-PRO" panose="020F0600000000000000" pitchFamily="50" charset="-128"/>
                <a:ea typeface="HG丸ｺﾞｼｯｸM-PRO" panose="020F0600000000000000" pitchFamily="50" charset="-128"/>
              </a:rPr>
              <a:t>90%</a:t>
            </a:r>
            <a:r>
              <a:rPr lang="ja-JP" altLang="en-US" sz="857" dirty="0">
                <a:latin typeface="HG丸ｺﾞｼｯｸM-PRO" panose="020F0600000000000000" pitchFamily="50" charset="-128"/>
                <a:ea typeface="HG丸ｺﾞｼｯｸM-PRO" panose="020F0600000000000000" pitchFamily="50" charset="-128"/>
              </a:rPr>
              <a:t>に達しており、世帯によって大きな差は見られない。</a:t>
            </a:r>
          </a:p>
        </p:txBody>
      </p:sp>
      <p:sp>
        <p:nvSpPr>
          <p:cNvPr id="3" name="スライド番号プレースホルダー 2"/>
          <p:cNvSpPr>
            <a:spLocks noGrp="1"/>
          </p:cNvSpPr>
          <p:nvPr>
            <p:ph type="sldNum" sz="quarter" idx="12"/>
          </p:nvPr>
        </p:nvSpPr>
        <p:spPr>
          <a:xfrm>
            <a:off x="6997029" y="6485595"/>
            <a:ext cx="2133600" cy="365125"/>
          </a:xfrm>
        </p:spPr>
        <p:txBody>
          <a:bodyPr/>
          <a:lstStyle/>
          <a:p>
            <a:r>
              <a:rPr lang="ja-JP" altLang="en-US" sz="1714" dirty="0">
                <a:solidFill>
                  <a:schemeClr val="tx1"/>
                </a:solidFill>
                <a:latin typeface="+mn-ea"/>
              </a:rPr>
              <a:t>２７</a:t>
            </a:r>
          </a:p>
        </p:txBody>
      </p:sp>
      <p:sp>
        <p:nvSpPr>
          <p:cNvPr id="22" name="角丸四角形 21"/>
          <p:cNvSpPr/>
          <p:nvPr/>
        </p:nvSpPr>
        <p:spPr>
          <a:xfrm>
            <a:off x="750336" y="3976625"/>
            <a:ext cx="7484009" cy="335186"/>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23" name="角丸四角形 22"/>
          <p:cNvSpPr/>
          <p:nvPr/>
        </p:nvSpPr>
        <p:spPr>
          <a:xfrm>
            <a:off x="721599" y="5543304"/>
            <a:ext cx="7130503" cy="376827"/>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27" name="角丸四角形 20">
            <a:extLst>
              <a:ext uri="{FF2B5EF4-FFF2-40B4-BE49-F238E27FC236}">
                <a16:creationId xmlns:a16="http://schemas.microsoft.com/office/drawing/2014/main" id="{06F941AF-E62C-4104-88B5-1D6746BFA141}"/>
              </a:ext>
            </a:extLst>
          </p:cNvPr>
          <p:cNvSpPr/>
          <p:nvPr/>
        </p:nvSpPr>
        <p:spPr>
          <a:xfrm>
            <a:off x="1149359" y="6096843"/>
            <a:ext cx="3137491" cy="177319"/>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8" name="テキスト ボックス 9"/>
          <p:cNvSpPr txBox="1"/>
          <p:nvPr/>
        </p:nvSpPr>
        <p:spPr>
          <a:xfrm>
            <a:off x="128223" y="131219"/>
            <a:ext cx="8839466" cy="239973"/>
          </a:xfrm>
          <a:prstGeom prst="rect">
            <a:avLst/>
          </a:prstGeom>
          <a:solidFill>
            <a:schemeClr val="bg1">
              <a:lumMod val="85000"/>
            </a:schemeClr>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defTabSz="653156"/>
            <a:r>
              <a:rPr lang="ja-JP" altLang="en-US" sz="1143" b="1" dirty="0">
                <a:solidFill>
                  <a:prstClr val="black"/>
                </a:solidFill>
                <a:latin typeface="HG丸ｺﾞｼｯｸM-PRO" panose="020F0600000000000000" pitchFamily="50" charset="-128"/>
                <a:ea typeface="HG丸ｺﾞｼｯｸM-PRO" panose="020F0600000000000000" pitchFamily="50" charset="-128"/>
              </a:rPr>
              <a:t>■調査結果から分かったこと（困窮度</a:t>
            </a:r>
            <a:r>
              <a:rPr lang="en-US" altLang="ja-JP" sz="1143" b="1" dirty="0">
                <a:solidFill>
                  <a:prstClr val="black"/>
                </a:solidFill>
                <a:latin typeface="HG丸ｺﾞｼｯｸM-PRO" panose="020F0600000000000000" pitchFamily="50" charset="-128"/>
                <a:ea typeface="HG丸ｺﾞｼｯｸM-PRO" panose="020F0600000000000000" pitchFamily="50" charset="-128"/>
              </a:rPr>
              <a:t>×</a:t>
            </a:r>
            <a:r>
              <a:rPr lang="ja-JP" altLang="en-US" sz="1143" b="1" dirty="0">
                <a:solidFill>
                  <a:prstClr val="black"/>
                </a:solidFill>
                <a:latin typeface="HG丸ｺﾞｼｯｸM-PRO" panose="020F0600000000000000" pitchFamily="50" charset="-128"/>
                <a:ea typeface="HG丸ｺﾞｼｯｸM-PRO" panose="020F0600000000000000" pitchFamily="50" charset="-128"/>
              </a:rPr>
              <a:t>保護者が家にいる時間帯）</a:t>
            </a:r>
          </a:p>
        </p:txBody>
      </p:sp>
      <p:graphicFrame>
        <p:nvGraphicFramePr>
          <p:cNvPr id="2" name="グラフ 1">
            <a:extLst>
              <a:ext uri="{FF2B5EF4-FFF2-40B4-BE49-F238E27FC236}">
                <a16:creationId xmlns:a16="http://schemas.microsoft.com/office/drawing/2014/main" id="{364C928A-3248-444E-9281-576CAF17BE04}"/>
              </a:ext>
            </a:extLst>
          </p:cNvPr>
          <p:cNvGraphicFramePr>
            <a:graphicFrameLocks/>
          </p:cNvGraphicFramePr>
          <p:nvPr/>
        </p:nvGraphicFramePr>
        <p:xfrm>
          <a:off x="327100" y="657325"/>
          <a:ext cx="8592284" cy="2529584"/>
        </p:xfrm>
        <a:graphic>
          <a:graphicData uri="http://schemas.openxmlformats.org/drawingml/2006/chart">
            <c:chart xmlns:c="http://schemas.openxmlformats.org/drawingml/2006/chart" xmlns:r="http://schemas.openxmlformats.org/officeDocument/2006/relationships" r:id="rId3"/>
          </a:graphicData>
        </a:graphic>
      </p:graphicFrame>
      <p:sp>
        <p:nvSpPr>
          <p:cNvPr id="17" name="角丸四角形 16"/>
          <p:cNvSpPr/>
          <p:nvPr/>
        </p:nvSpPr>
        <p:spPr>
          <a:xfrm>
            <a:off x="813470" y="952361"/>
            <a:ext cx="4632913" cy="279103"/>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dirty="0"/>
          </a:p>
        </p:txBody>
      </p:sp>
      <p:sp>
        <p:nvSpPr>
          <p:cNvPr id="20" name="角丸四角形 19"/>
          <p:cNvSpPr/>
          <p:nvPr/>
        </p:nvSpPr>
        <p:spPr>
          <a:xfrm>
            <a:off x="813471" y="2387662"/>
            <a:ext cx="3473380" cy="279103"/>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21" name="角丸四角形 20"/>
          <p:cNvSpPr/>
          <p:nvPr/>
        </p:nvSpPr>
        <p:spPr>
          <a:xfrm>
            <a:off x="923325" y="2827710"/>
            <a:ext cx="3237201" cy="182414"/>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16" name="テキスト ボックス 1">
            <a:extLst>
              <a:ext uri="{FF2B5EF4-FFF2-40B4-BE49-F238E27FC236}">
                <a16:creationId xmlns:a16="http://schemas.microsoft.com/office/drawing/2014/main" id="{4159FAF4-2ED3-4ABF-A5DF-9E86E2A9AB2A}"/>
              </a:ext>
            </a:extLst>
          </p:cNvPr>
          <p:cNvSpPr txBox="1"/>
          <p:nvPr/>
        </p:nvSpPr>
        <p:spPr>
          <a:xfrm>
            <a:off x="372501" y="1117594"/>
            <a:ext cx="395569" cy="13892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t>（</a:t>
            </a:r>
            <a:r>
              <a:rPr lang="en-US" altLang="ja-JP" sz="500" dirty="0"/>
              <a:t>N</a:t>
            </a:r>
            <a:r>
              <a:rPr lang="ja-JP" altLang="en-US" sz="500" dirty="0"/>
              <a:t>＝</a:t>
            </a:r>
            <a:r>
              <a:rPr lang="en-US" altLang="ja-JP" sz="500" dirty="0"/>
              <a:t>20570</a:t>
            </a:r>
            <a:r>
              <a:rPr lang="ja-JP" altLang="en-US" sz="500" dirty="0"/>
              <a:t>）</a:t>
            </a:r>
          </a:p>
        </p:txBody>
      </p:sp>
      <p:sp>
        <p:nvSpPr>
          <p:cNvPr id="18" name="テキスト ボックス 17">
            <a:extLst>
              <a:ext uri="{FF2B5EF4-FFF2-40B4-BE49-F238E27FC236}">
                <a16:creationId xmlns:a16="http://schemas.microsoft.com/office/drawing/2014/main" id="{B3DD657C-3EA9-4FE1-B3C7-CA5AFEEE45F6}"/>
              </a:ext>
            </a:extLst>
          </p:cNvPr>
          <p:cNvSpPr txBox="1"/>
          <p:nvPr/>
        </p:nvSpPr>
        <p:spPr>
          <a:xfrm>
            <a:off x="8234344" y="141899"/>
            <a:ext cx="745714" cy="4440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143" b="1" dirty="0"/>
              <a:t>43</a:t>
            </a:r>
            <a:r>
              <a:rPr lang="ja-JP" altLang="en-US" sz="1143" b="1" dirty="0"/>
              <a:t>市町村</a:t>
            </a:r>
          </a:p>
        </p:txBody>
      </p:sp>
      <p:sp>
        <p:nvSpPr>
          <p:cNvPr id="4" name="テキスト ボックス 3">
            <a:extLst>
              <a:ext uri="{FF2B5EF4-FFF2-40B4-BE49-F238E27FC236}">
                <a16:creationId xmlns:a16="http://schemas.microsoft.com/office/drawing/2014/main" id="{470D08D3-7B8F-B408-FCB6-08E4133E5179}"/>
              </a:ext>
            </a:extLst>
          </p:cNvPr>
          <p:cNvSpPr txBox="1"/>
          <p:nvPr/>
        </p:nvSpPr>
        <p:spPr>
          <a:xfrm>
            <a:off x="188554" y="670134"/>
            <a:ext cx="43794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H28</a:t>
            </a:r>
            <a:endParaRPr lang="ja-JP" altLang="en-US" sz="857" dirty="0">
              <a:latin typeface="HG丸ｺﾞｼｯｸM-PRO" panose="020F0600000000000000" pitchFamily="50" charset="-128"/>
              <a:ea typeface="HG丸ｺﾞｼｯｸM-PRO" panose="020F0600000000000000" pitchFamily="50" charset="-128"/>
            </a:endParaRPr>
          </a:p>
        </p:txBody>
      </p:sp>
      <p:sp>
        <p:nvSpPr>
          <p:cNvPr id="5" name="テキスト ボックス 3">
            <a:extLst>
              <a:ext uri="{FF2B5EF4-FFF2-40B4-BE49-F238E27FC236}">
                <a16:creationId xmlns:a16="http://schemas.microsoft.com/office/drawing/2014/main" id="{7F1C5260-CC7B-79DE-844B-A9AC89EA600C}"/>
              </a:ext>
            </a:extLst>
          </p:cNvPr>
          <p:cNvSpPr txBox="1"/>
          <p:nvPr/>
        </p:nvSpPr>
        <p:spPr>
          <a:xfrm>
            <a:off x="220002" y="3579161"/>
            <a:ext cx="294494" cy="356123"/>
          </a:xfrm>
          <a:prstGeom prst="rect">
            <a:avLst/>
          </a:prstGeom>
          <a:no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R5</a:t>
            </a:r>
            <a:endParaRPr lang="ja-JP" altLang="en-US" sz="857"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449974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a:extLst>
              <a:ext uri="{FF2B5EF4-FFF2-40B4-BE49-F238E27FC236}">
                <a16:creationId xmlns:a16="http://schemas.microsoft.com/office/drawing/2014/main" id="{B752B770-6CF8-4908-904F-728A035F80F4}"/>
              </a:ext>
            </a:extLst>
          </p:cNvPr>
          <p:cNvGraphicFramePr>
            <a:graphicFrameLocks/>
          </p:cNvGraphicFramePr>
          <p:nvPr/>
        </p:nvGraphicFramePr>
        <p:xfrm>
          <a:off x="4588126" y="736774"/>
          <a:ext cx="4427645" cy="5748820"/>
        </p:xfrm>
        <a:graphic>
          <a:graphicData uri="http://schemas.openxmlformats.org/drawingml/2006/chart">
            <c:chart xmlns:c="http://schemas.openxmlformats.org/drawingml/2006/chart" xmlns:r="http://schemas.openxmlformats.org/officeDocument/2006/relationships" r:id="rId2"/>
          </a:graphicData>
        </a:graphic>
      </p:graphicFrame>
      <p:sp>
        <p:nvSpPr>
          <p:cNvPr id="12" name="正方形/長方形 11"/>
          <p:cNvSpPr/>
          <p:nvPr/>
        </p:nvSpPr>
        <p:spPr>
          <a:xfrm>
            <a:off x="128223" y="188640"/>
            <a:ext cx="8887552" cy="629695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schemeClr val="tx1"/>
                </a:solidFill>
              </a:rPr>
              <a:t>　　</a:t>
            </a:r>
            <a:endParaRPr lang="en-US" altLang="ja-JP" sz="750" dirty="0">
              <a:solidFill>
                <a:schemeClr val="tx1"/>
              </a:solidFill>
            </a:endParaRPr>
          </a:p>
          <a:p>
            <a:pPr algn="ctr"/>
            <a:endParaRPr lang="en-US" altLang="ja-JP" sz="750" dirty="0">
              <a:solidFill>
                <a:schemeClr val="tx1"/>
              </a:solidFill>
            </a:endParaRPr>
          </a:p>
          <a:p>
            <a:pPr algn="ctr"/>
            <a:endParaRPr lang="en-US" altLang="ja-JP" sz="750" dirty="0">
              <a:solidFill>
                <a:schemeClr val="tx1"/>
              </a:solidFill>
            </a:endParaRPr>
          </a:p>
          <a:p>
            <a:pPr algn="ctr"/>
            <a:endParaRPr lang="en-US" altLang="ja-JP" sz="750" dirty="0">
              <a:solidFill>
                <a:schemeClr val="tx1"/>
              </a:solidFill>
            </a:endParaRPr>
          </a:p>
          <a:p>
            <a:endParaRPr lang="en-US" altLang="ja-JP" sz="750" dirty="0">
              <a:solidFill>
                <a:schemeClr val="tx1"/>
              </a:solidFill>
            </a:endParaRPr>
          </a:p>
          <a:p>
            <a:endParaRPr lang="en-US" altLang="ja-JP" sz="750" dirty="0">
              <a:solidFill>
                <a:schemeClr val="tx1"/>
              </a:solidFill>
            </a:endParaRPr>
          </a:p>
          <a:p>
            <a:endParaRPr lang="en-US" altLang="ja-JP" sz="750" dirty="0">
              <a:solidFill>
                <a:schemeClr val="tx1"/>
              </a:solidFill>
            </a:endParaRPr>
          </a:p>
          <a:p>
            <a:endParaRPr lang="ja-JP" altLang="en-US" sz="714" dirty="0">
              <a:solidFill>
                <a:schemeClr val="tx1"/>
              </a:solidFill>
            </a:endParaRPr>
          </a:p>
        </p:txBody>
      </p:sp>
      <p:sp>
        <p:nvSpPr>
          <p:cNvPr id="3" name="スライド番号プレースホルダー 2"/>
          <p:cNvSpPr>
            <a:spLocks noGrp="1"/>
          </p:cNvSpPr>
          <p:nvPr>
            <p:ph type="sldNum" sz="quarter" idx="12"/>
          </p:nvPr>
        </p:nvSpPr>
        <p:spPr>
          <a:xfrm>
            <a:off x="6997029" y="6485595"/>
            <a:ext cx="2133600" cy="365125"/>
          </a:xfrm>
        </p:spPr>
        <p:txBody>
          <a:bodyPr/>
          <a:lstStyle/>
          <a:p>
            <a:r>
              <a:rPr lang="ja-JP" altLang="en-US" sz="1714" dirty="0">
                <a:solidFill>
                  <a:schemeClr val="tx1"/>
                </a:solidFill>
                <a:latin typeface="+mn-ea"/>
              </a:rPr>
              <a:t>２８</a:t>
            </a:r>
          </a:p>
        </p:txBody>
      </p:sp>
      <p:sp>
        <p:nvSpPr>
          <p:cNvPr id="23" name="角丸四角形 22"/>
          <p:cNvSpPr/>
          <p:nvPr/>
        </p:nvSpPr>
        <p:spPr>
          <a:xfrm>
            <a:off x="5168043" y="990665"/>
            <a:ext cx="2876716" cy="968390"/>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20" name="角丸四角形 19"/>
          <p:cNvSpPr/>
          <p:nvPr/>
        </p:nvSpPr>
        <p:spPr>
          <a:xfrm>
            <a:off x="4555874" y="4800785"/>
            <a:ext cx="4474826" cy="461664"/>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cxnSp>
        <p:nvCxnSpPr>
          <p:cNvPr id="14" name="直線コネクタ 13">
            <a:extLst>
              <a:ext uri="{FF2B5EF4-FFF2-40B4-BE49-F238E27FC236}">
                <a16:creationId xmlns:a16="http://schemas.microsoft.com/office/drawing/2014/main" id="{A4B85299-540E-43D7-B31D-A6B3F60459C8}"/>
              </a:ext>
            </a:extLst>
          </p:cNvPr>
          <p:cNvCxnSpPr>
            <a:cxnSpLocks/>
          </p:cNvCxnSpPr>
          <p:nvPr/>
        </p:nvCxnSpPr>
        <p:spPr>
          <a:xfrm>
            <a:off x="4520566" y="329402"/>
            <a:ext cx="0" cy="6160564"/>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8" name="テキスト ボックス 9"/>
          <p:cNvSpPr txBox="1"/>
          <p:nvPr/>
        </p:nvSpPr>
        <p:spPr>
          <a:xfrm>
            <a:off x="128223" y="64626"/>
            <a:ext cx="8887549" cy="239973"/>
          </a:xfrm>
          <a:prstGeom prst="rect">
            <a:avLst/>
          </a:prstGeom>
          <a:solidFill>
            <a:schemeClr val="bg1">
              <a:lumMod val="85000"/>
            </a:schemeClr>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defTabSz="653156"/>
            <a:r>
              <a:rPr lang="ja-JP" altLang="en-US" sz="1143" b="1" dirty="0">
                <a:solidFill>
                  <a:prstClr val="black"/>
                </a:solidFill>
                <a:latin typeface="HG丸ｺﾞｼｯｸM-PRO" panose="020F0600000000000000" pitchFamily="50" charset="-128"/>
                <a:ea typeface="HG丸ｺﾞｼｯｸM-PRO" panose="020F0600000000000000" pitchFamily="50" charset="-128"/>
              </a:rPr>
              <a:t>■調査結果から分かったこと（悩んでいること</a:t>
            </a:r>
            <a:r>
              <a:rPr lang="en-US" altLang="ja-JP" sz="1143" b="1" dirty="0">
                <a:solidFill>
                  <a:prstClr val="black"/>
                </a:solidFill>
                <a:latin typeface="HG丸ｺﾞｼｯｸM-PRO" panose="020F0600000000000000" pitchFamily="50" charset="-128"/>
                <a:ea typeface="HG丸ｺﾞｼｯｸM-PRO" panose="020F0600000000000000" pitchFamily="50" charset="-128"/>
              </a:rPr>
              <a:t>×</a:t>
            </a:r>
            <a:r>
              <a:rPr lang="ja-JP" altLang="en-US" sz="1143" b="1" dirty="0">
                <a:solidFill>
                  <a:prstClr val="black"/>
                </a:solidFill>
                <a:latin typeface="HG丸ｺﾞｼｯｸM-PRO" panose="020F0600000000000000" pitchFamily="50" charset="-128"/>
                <a:ea typeface="HG丸ｺﾞｼｯｸM-PRO" panose="020F0600000000000000" pitchFamily="50" charset="-128"/>
              </a:rPr>
              <a:t>困窮度）</a:t>
            </a:r>
          </a:p>
        </p:txBody>
      </p:sp>
      <p:graphicFrame>
        <p:nvGraphicFramePr>
          <p:cNvPr id="2" name="グラフ 1">
            <a:extLst>
              <a:ext uri="{FF2B5EF4-FFF2-40B4-BE49-F238E27FC236}">
                <a16:creationId xmlns:a16="http://schemas.microsoft.com/office/drawing/2014/main" id="{FDBEF5E1-C459-742F-EEA2-35E15CBDF045}"/>
              </a:ext>
            </a:extLst>
          </p:cNvPr>
          <p:cNvGraphicFramePr>
            <a:graphicFrameLocks/>
          </p:cNvGraphicFramePr>
          <p:nvPr/>
        </p:nvGraphicFramePr>
        <p:xfrm>
          <a:off x="146118" y="791067"/>
          <a:ext cx="4339139" cy="5694527"/>
        </p:xfrm>
        <a:graphic>
          <a:graphicData uri="http://schemas.openxmlformats.org/drawingml/2006/chart">
            <c:chart xmlns:c="http://schemas.openxmlformats.org/drawingml/2006/chart" xmlns:r="http://schemas.openxmlformats.org/officeDocument/2006/relationships" r:id="rId3"/>
          </a:graphicData>
        </a:graphic>
      </p:graphicFrame>
      <p:sp>
        <p:nvSpPr>
          <p:cNvPr id="22" name="角丸四角形 21"/>
          <p:cNvSpPr/>
          <p:nvPr/>
        </p:nvSpPr>
        <p:spPr>
          <a:xfrm>
            <a:off x="765864" y="990665"/>
            <a:ext cx="2783690" cy="968391"/>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17" name="角丸四角形 16"/>
          <p:cNvSpPr/>
          <p:nvPr/>
        </p:nvSpPr>
        <p:spPr>
          <a:xfrm>
            <a:off x="185519" y="4800785"/>
            <a:ext cx="4255500" cy="461664"/>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16" name="テキスト ボックス 15">
            <a:extLst>
              <a:ext uri="{FF2B5EF4-FFF2-40B4-BE49-F238E27FC236}">
                <a16:creationId xmlns:a16="http://schemas.microsoft.com/office/drawing/2014/main" id="{36E4BDBC-A1B1-4EF5-B071-92DCFB523E01}"/>
              </a:ext>
            </a:extLst>
          </p:cNvPr>
          <p:cNvSpPr txBox="1"/>
          <p:nvPr/>
        </p:nvSpPr>
        <p:spPr>
          <a:xfrm>
            <a:off x="8284986" y="75177"/>
            <a:ext cx="745714" cy="4440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143" b="1" dirty="0"/>
              <a:t>43</a:t>
            </a:r>
            <a:r>
              <a:rPr lang="ja-JP" altLang="en-US" sz="1143" b="1" dirty="0"/>
              <a:t>市町村</a:t>
            </a:r>
          </a:p>
        </p:txBody>
      </p:sp>
      <p:sp>
        <p:nvSpPr>
          <p:cNvPr id="4" name="テキスト ボックス 3">
            <a:extLst>
              <a:ext uri="{FF2B5EF4-FFF2-40B4-BE49-F238E27FC236}">
                <a16:creationId xmlns:a16="http://schemas.microsoft.com/office/drawing/2014/main" id="{3288B3B9-7DBD-B0C2-860F-E94979BD2B2B}"/>
              </a:ext>
            </a:extLst>
          </p:cNvPr>
          <p:cNvSpPr txBox="1"/>
          <p:nvPr/>
        </p:nvSpPr>
        <p:spPr>
          <a:xfrm>
            <a:off x="192777" y="843826"/>
            <a:ext cx="383805" cy="356123"/>
          </a:xfrm>
          <a:prstGeom prst="rect">
            <a:avLst/>
          </a:prstGeom>
          <a:no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H28</a:t>
            </a:r>
            <a:endParaRPr lang="ja-JP" altLang="en-US" sz="857"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3AE6B6F7-097D-A390-F06C-19A19C1BE50E}"/>
              </a:ext>
            </a:extLst>
          </p:cNvPr>
          <p:cNvSpPr txBox="1"/>
          <p:nvPr/>
        </p:nvSpPr>
        <p:spPr>
          <a:xfrm>
            <a:off x="4588122" y="743290"/>
            <a:ext cx="34657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R5</a:t>
            </a:r>
            <a:endParaRPr lang="ja-JP" altLang="en-US" sz="857" dirty="0">
              <a:latin typeface="HG丸ｺﾞｼｯｸM-PRO" panose="020F0600000000000000" pitchFamily="50" charset="-128"/>
              <a:ea typeface="HG丸ｺﾞｼｯｸM-PRO" panose="020F0600000000000000" pitchFamily="50" charset="-128"/>
            </a:endParaRPr>
          </a:p>
        </p:txBody>
      </p:sp>
      <p:sp>
        <p:nvSpPr>
          <p:cNvPr id="25" name="正方形/長方形 24">
            <a:extLst>
              <a:ext uri="{FF2B5EF4-FFF2-40B4-BE49-F238E27FC236}">
                <a16:creationId xmlns:a16="http://schemas.microsoft.com/office/drawing/2014/main" id="{D41EB447-4319-4E57-BEF0-894B4D08E700}"/>
              </a:ext>
            </a:extLst>
          </p:cNvPr>
          <p:cNvSpPr/>
          <p:nvPr/>
        </p:nvSpPr>
        <p:spPr>
          <a:xfrm>
            <a:off x="192776" y="329402"/>
            <a:ext cx="8805106" cy="488019"/>
          </a:xfrm>
          <a:prstGeom prst="rect">
            <a:avLst/>
          </a:prstGeom>
          <a:solidFill>
            <a:schemeClr val="accent6">
              <a:lumMod val="40000"/>
              <a:lumOff val="60000"/>
            </a:schemeClr>
          </a:solidFill>
        </p:spPr>
        <p:txBody>
          <a:bodyPr wrap="square">
            <a:spAutoFit/>
          </a:bodyPr>
          <a:lstStyle/>
          <a:p>
            <a:pPr lvl="0"/>
            <a:r>
              <a:rPr lang="ja-JP" altLang="en-US" sz="857" b="1" dirty="0">
                <a:solidFill>
                  <a:srgbClr val="FF0000"/>
                </a:solidFill>
                <a:latin typeface="HG丸ｺﾞｼｯｸM-PRO" panose="020F0600000000000000" pitchFamily="50" charset="-128"/>
                <a:ea typeface="HG丸ｺﾞｼｯｸM-PRO" panose="020F0600000000000000" pitchFamily="50" charset="-128"/>
              </a:rPr>
              <a:t>　</a:t>
            </a:r>
            <a:r>
              <a:rPr lang="ja-JP" altLang="en-US" sz="857" dirty="0">
                <a:latin typeface="HG丸ｺﾞｼｯｸM-PRO" panose="020F0600000000000000" pitchFamily="50" charset="-128"/>
                <a:ea typeface="HG丸ｺﾞｼｯｸM-PRO" panose="020F0600000000000000" pitchFamily="50" charset="-128"/>
              </a:rPr>
              <a:t>◇</a:t>
            </a:r>
            <a:r>
              <a:rPr lang="en-US" altLang="ja-JP" sz="857" dirty="0">
                <a:latin typeface="HG丸ｺﾞｼｯｸM-PRO" panose="020F0600000000000000" pitchFamily="50" charset="-128"/>
                <a:ea typeface="HG丸ｺﾞｼｯｸM-PRO" panose="020F0600000000000000" pitchFamily="50" charset="-128"/>
              </a:rPr>
              <a:t>H28</a:t>
            </a:r>
            <a:r>
              <a:rPr lang="ja-JP" altLang="en-US" sz="857" dirty="0">
                <a:latin typeface="HG丸ｺﾞｼｯｸM-PRO" panose="020F0600000000000000" pitchFamily="50" charset="-128"/>
                <a:ea typeface="HG丸ｺﾞｼｯｸM-PRO" panose="020F0600000000000000" pitchFamily="50" charset="-128"/>
              </a:rPr>
              <a:t>調査・</a:t>
            </a:r>
            <a:r>
              <a:rPr lang="en-US" altLang="ja-JP" sz="857" dirty="0">
                <a:latin typeface="HG丸ｺﾞｼｯｸM-PRO" panose="020F0600000000000000" pitchFamily="50" charset="-128"/>
                <a:ea typeface="HG丸ｺﾞｼｯｸM-PRO" panose="020F0600000000000000" pitchFamily="50" charset="-128"/>
              </a:rPr>
              <a:t>R5</a:t>
            </a:r>
            <a:r>
              <a:rPr lang="ja-JP" altLang="en-US" sz="857" dirty="0">
                <a:latin typeface="HG丸ｺﾞｼｯｸM-PRO" panose="020F0600000000000000" pitchFamily="50" charset="-128"/>
                <a:ea typeface="HG丸ｺﾞｼｯｸM-PRO" panose="020F0600000000000000" pitchFamily="50" charset="-128"/>
              </a:rPr>
              <a:t>調査いずれの場合でも、困窮度</a:t>
            </a:r>
            <a:r>
              <a:rPr lang="en-US" altLang="ja-JP" sz="857" dirty="0">
                <a:latin typeface="HG丸ｺﾞｼｯｸM-PRO" panose="020F0600000000000000" pitchFamily="50" charset="-128"/>
                <a:ea typeface="HG丸ｺﾞｼｯｸM-PRO" panose="020F0600000000000000" pitchFamily="50" charset="-128"/>
              </a:rPr>
              <a:t>Ⅰ</a:t>
            </a:r>
            <a:r>
              <a:rPr lang="ja-JP" altLang="en-US" sz="857" dirty="0">
                <a:latin typeface="HG丸ｺﾞｼｯｸM-PRO" panose="020F0600000000000000" pitchFamily="50" charset="-128"/>
                <a:ea typeface="HG丸ｺﾞｼｯｸM-PRO" panose="020F0600000000000000" pitchFamily="50" charset="-128"/>
              </a:rPr>
              <a:t>の世帯の子どもは、「おうちのこと」、「学校や勉強のこと」で悩んでいる割合が高い傾向にあり、「いやなことや悩んで</a:t>
            </a:r>
            <a:endParaRPr lang="en-US" altLang="ja-JP" sz="857" dirty="0">
              <a:latin typeface="HG丸ｺﾞｼｯｸM-PRO" panose="020F0600000000000000" pitchFamily="50" charset="-128"/>
              <a:ea typeface="HG丸ｺﾞｼｯｸM-PRO" panose="020F0600000000000000" pitchFamily="50" charset="-128"/>
            </a:endParaRPr>
          </a:p>
          <a:p>
            <a:pPr lvl="0"/>
            <a:r>
              <a:rPr lang="ja-JP" altLang="en-US" sz="857" dirty="0">
                <a:latin typeface="HG丸ｺﾞｼｯｸM-PRO" panose="020F0600000000000000" pitchFamily="50" charset="-128"/>
                <a:ea typeface="HG丸ｺﾞｼｯｸM-PRO" panose="020F0600000000000000" pitchFamily="50" charset="-128"/>
              </a:rPr>
              <a:t>　　いることはない」割合が低い傾向にある。</a:t>
            </a:r>
          </a:p>
        </p:txBody>
      </p:sp>
    </p:spTree>
    <p:extLst>
      <p:ext uri="{BB962C8B-B14F-4D97-AF65-F5344CB8AC3E}">
        <p14:creationId xmlns:p14="http://schemas.microsoft.com/office/powerpoint/2010/main" val="3499618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a:extLst>
              <a:ext uri="{FF2B5EF4-FFF2-40B4-BE49-F238E27FC236}">
                <a16:creationId xmlns:a16="http://schemas.microsoft.com/office/drawing/2014/main" id="{B65BFC56-DC01-48BB-9225-24D1C2E9572F}"/>
              </a:ext>
            </a:extLst>
          </p:cNvPr>
          <p:cNvGraphicFramePr>
            <a:graphicFrameLocks/>
          </p:cNvGraphicFramePr>
          <p:nvPr/>
        </p:nvGraphicFramePr>
        <p:xfrm>
          <a:off x="4546155" y="744685"/>
          <a:ext cx="4391025" cy="6031175"/>
        </p:xfrm>
        <a:graphic>
          <a:graphicData uri="http://schemas.openxmlformats.org/drawingml/2006/chart">
            <c:chart xmlns:c="http://schemas.openxmlformats.org/drawingml/2006/chart" xmlns:r="http://schemas.openxmlformats.org/officeDocument/2006/relationships" r:id="rId2"/>
          </a:graphicData>
        </a:graphic>
      </p:graphicFrame>
      <p:sp>
        <p:nvSpPr>
          <p:cNvPr id="4" name="正方形/長方形 3">
            <a:extLst>
              <a:ext uri="{FF2B5EF4-FFF2-40B4-BE49-F238E27FC236}">
                <a16:creationId xmlns:a16="http://schemas.microsoft.com/office/drawing/2014/main" id="{36727726-8FEF-4579-B321-0CEE789A4E13}"/>
              </a:ext>
            </a:extLst>
          </p:cNvPr>
          <p:cNvSpPr/>
          <p:nvPr/>
        </p:nvSpPr>
        <p:spPr>
          <a:xfrm>
            <a:off x="128223" y="188640"/>
            <a:ext cx="8839467" cy="6587221"/>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schemeClr val="tx1"/>
                </a:solidFill>
              </a:rPr>
              <a:t>　　</a:t>
            </a:r>
            <a:endParaRPr lang="en-US" altLang="ja-JP" sz="750" dirty="0">
              <a:solidFill>
                <a:schemeClr val="tx1"/>
              </a:solidFill>
            </a:endParaRPr>
          </a:p>
          <a:p>
            <a:pPr algn="ctr"/>
            <a:endParaRPr lang="en-US" altLang="ja-JP" sz="750" dirty="0">
              <a:solidFill>
                <a:schemeClr val="tx1"/>
              </a:solidFill>
            </a:endParaRPr>
          </a:p>
          <a:p>
            <a:pPr algn="ctr"/>
            <a:endParaRPr lang="en-US" altLang="ja-JP" sz="750" dirty="0">
              <a:solidFill>
                <a:schemeClr val="tx1"/>
              </a:solidFill>
            </a:endParaRPr>
          </a:p>
          <a:p>
            <a:pPr algn="ctr"/>
            <a:endParaRPr lang="en-US" altLang="ja-JP" sz="750" dirty="0">
              <a:solidFill>
                <a:schemeClr val="tx1"/>
              </a:solidFill>
            </a:endParaRPr>
          </a:p>
          <a:p>
            <a:endParaRPr lang="en-US" altLang="ja-JP" sz="750" dirty="0">
              <a:solidFill>
                <a:schemeClr val="tx1"/>
              </a:solidFill>
            </a:endParaRPr>
          </a:p>
          <a:p>
            <a:endParaRPr lang="en-US" altLang="ja-JP" sz="750" dirty="0">
              <a:solidFill>
                <a:schemeClr val="tx1"/>
              </a:solidFill>
            </a:endParaRPr>
          </a:p>
          <a:p>
            <a:endParaRPr lang="en-US" altLang="ja-JP" sz="750" dirty="0">
              <a:solidFill>
                <a:schemeClr val="tx1"/>
              </a:solidFill>
            </a:endParaRPr>
          </a:p>
          <a:p>
            <a:endParaRPr lang="ja-JP" altLang="en-US" sz="714" dirty="0">
              <a:solidFill>
                <a:schemeClr val="tx1"/>
              </a:solidFill>
            </a:endParaRPr>
          </a:p>
        </p:txBody>
      </p:sp>
      <p:sp>
        <p:nvSpPr>
          <p:cNvPr id="5" name="テキスト ボックス 9">
            <a:extLst>
              <a:ext uri="{FF2B5EF4-FFF2-40B4-BE49-F238E27FC236}">
                <a16:creationId xmlns:a16="http://schemas.microsoft.com/office/drawing/2014/main" id="{20799236-B040-4592-81BA-99555578A8B9}"/>
              </a:ext>
            </a:extLst>
          </p:cNvPr>
          <p:cNvSpPr txBox="1"/>
          <p:nvPr/>
        </p:nvSpPr>
        <p:spPr>
          <a:xfrm>
            <a:off x="128223" y="22344"/>
            <a:ext cx="8839466" cy="239973"/>
          </a:xfrm>
          <a:prstGeom prst="rect">
            <a:avLst/>
          </a:prstGeom>
          <a:solidFill>
            <a:schemeClr val="bg1">
              <a:lumMod val="85000"/>
            </a:schemeClr>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defTabSz="653156"/>
            <a:r>
              <a:rPr lang="ja-JP" altLang="en-US" sz="1143" b="1" dirty="0">
                <a:solidFill>
                  <a:prstClr val="black"/>
                </a:solidFill>
                <a:latin typeface="HG丸ｺﾞｼｯｸM-PRO" panose="020F0600000000000000" pitchFamily="50" charset="-128"/>
                <a:ea typeface="HG丸ｺﾞｼｯｸM-PRO" panose="020F0600000000000000" pitchFamily="50" charset="-128"/>
              </a:rPr>
              <a:t>■調査結果から分かったこと（放課後どこで過ごすか</a:t>
            </a:r>
            <a:r>
              <a:rPr lang="en-US" altLang="ja-JP" sz="1143" b="1" dirty="0">
                <a:solidFill>
                  <a:prstClr val="black"/>
                </a:solidFill>
                <a:latin typeface="HG丸ｺﾞｼｯｸM-PRO" panose="020F0600000000000000" pitchFamily="50" charset="-128"/>
                <a:ea typeface="HG丸ｺﾞｼｯｸM-PRO" panose="020F0600000000000000" pitchFamily="50" charset="-128"/>
              </a:rPr>
              <a:t>×</a:t>
            </a:r>
            <a:r>
              <a:rPr lang="ja-JP" altLang="en-US" sz="1143" b="1" dirty="0">
                <a:solidFill>
                  <a:prstClr val="black"/>
                </a:solidFill>
                <a:latin typeface="HG丸ｺﾞｼｯｸM-PRO" panose="020F0600000000000000" pitchFamily="50" charset="-128"/>
                <a:ea typeface="HG丸ｺﾞｼｯｸM-PRO" panose="020F0600000000000000" pitchFamily="50" charset="-128"/>
              </a:rPr>
              <a:t>困窮度）</a:t>
            </a:r>
          </a:p>
        </p:txBody>
      </p:sp>
      <p:graphicFrame>
        <p:nvGraphicFramePr>
          <p:cNvPr id="8" name="グラフ 7">
            <a:extLst>
              <a:ext uri="{FF2B5EF4-FFF2-40B4-BE49-F238E27FC236}">
                <a16:creationId xmlns:a16="http://schemas.microsoft.com/office/drawing/2014/main" id="{315CD039-92BF-4DFA-B14E-81EA24C55808}"/>
              </a:ext>
            </a:extLst>
          </p:cNvPr>
          <p:cNvGraphicFramePr>
            <a:graphicFrameLocks/>
          </p:cNvGraphicFramePr>
          <p:nvPr/>
        </p:nvGraphicFramePr>
        <p:xfrm>
          <a:off x="193398" y="700339"/>
          <a:ext cx="4275734" cy="6075521"/>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a:extLst>
              <a:ext uri="{FF2B5EF4-FFF2-40B4-BE49-F238E27FC236}">
                <a16:creationId xmlns:a16="http://schemas.microsoft.com/office/drawing/2014/main" id="{BF848CE2-73AD-40A5-8B77-77111AB96F4B}"/>
              </a:ext>
            </a:extLst>
          </p:cNvPr>
          <p:cNvSpPr txBox="1"/>
          <p:nvPr/>
        </p:nvSpPr>
        <p:spPr>
          <a:xfrm>
            <a:off x="4674869" y="754074"/>
            <a:ext cx="319318" cy="202235"/>
          </a:xfrm>
          <a:prstGeom prst="rect">
            <a:avLst/>
          </a:prstGeom>
          <a:noFill/>
          <a:ln>
            <a:solidFill>
              <a:schemeClr val="tx1"/>
            </a:solidFill>
          </a:ln>
        </p:spPr>
        <p:txBody>
          <a:bodyPr wrap="none" rtlCol="0">
            <a:spAutoFit/>
          </a:bodyPr>
          <a:lstStyle/>
          <a:p>
            <a:r>
              <a:rPr lang="en-US" altLang="ja-JP" sz="714" dirty="0">
                <a:latin typeface="HG丸ｺﾞｼｯｸM-PRO" panose="020F0600000000000000" pitchFamily="50" charset="-128"/>
                <a:ea typeface="HG丸ｺﾞｼｯｸM-PRO" panose="020F0600000000000000" pitchFamily="50" charset="-128"/>
              </a:rPr>
              <a:t>R5</a:t>
            </a:r>
            <a:endParaRPr lang="ja-JP" altLang="en-US" sz="714" dirty="0">
              <a:latin typeface="HG丸ｺﾞｼｯｸM-PRO" panose="020F0600000000000000" pitchFamily="50" charset="-128"/>
              <a:ea typeface="HG丸ｺﾞｼｯｸM-PRO" panose="020F0600000000000000" pitchFamily="50" charset="-128"/>
            </a:endParaRPr>
          </a:p>
        </p:txBody>
      </p:sp>
      <p:cxnSp>
        <p:nvCxnSpPr>
          <p:cNvPr id="10" name="直線コネクタ 9">
            <a:extLst>
              <a:ext uri="{FF2B5EF4-FFF2-40B4-BE49-F238E27FC236}">
                <a16:creationId xmlns:a16="http://schemas.microsoft.com/office/drawing/2014/main" id="{D003C39C-8466-4A16-9768-36E6189FE004}"/>
              </a:ext>
            </a:extLst>
          </p:cNvPr>
          <p:cNvCxnSpPr>
            <a:cxnSpLocks/>
            <a:endCxn id="4" idx="2"/>
          </p:cNvCxnSpPr>
          <p:nvPr/>
        </p:nvCxnSpPr>
        <p:spPr>
          <a:xfrm>
            <a:off x="4511546" y="269971"/>
            <a:ext cx="36411" cy="6505889"/>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2" name="テキスト ボックス 11">
            <a:extLst>
              <a:ext uri="{FF2B5EF4-FFF2-40B4-BE49-F238E27FC236}">
                <a16:creationId xmlns:a16="http://schemas.microsoft.com/office/drawing/2014/main" id="{F5B8072D-A963-48A1-BA03-C4C0C7E958A9}"/>
              </a:ext>
            </a:extLst>
          </p:cNvPr>
          <p:cNvSpPr txBox="1"/>
          <p:nvPr/>
        </p:nvSpPr>
        <p:spPr>
          <a:xfrm>
            <a:off x="202873" y="731637"/>
            <a:ext cx="393056" cy="202235"/>
          </a:xfrm>
          <a:prstGeom prst="rect">
            <a:avLst/>
          </a:prstGeom>
          <a:noFill/>
          <a:ln>
            <a:solidFill>
              <a:schemeClr val="tx1"/>
            </a:solidFill>
          </a:ln>
        </p:spPr>
        <p:txBody>
          <a:bodyPr wrap="none" rtlCol="0">
            <a:spAutoFit/>
          </a:bodyPr>
          <a:lstStyle/>
          <a:p>
            <a:r>
              <a:rPr lang="en-US" altLang="ja-JP" sz="714" dirty="0">
                <a:latin typeface="HG丸ｺﾞｼｯｸM-PRO" panose="020F0600000000000000" pitchFamily="50" charset="-128"/>
                <a:ea typeface="HG丸ｺﾞｼｯｸM-PRO" panose="020F0600000000000000" pitchFamily="50" charset="-128"/>
              </a:rPr>
              <a:t>H28</a:t>
            </a:r>
            <a:endParaRPr lang="ja-JP" altLang="en-US" sz="714" dirty="0">
              <a:latin typeface="HG丸ｺﾞｼｯｸM-PRO" panose="020F0600000000000000" pitchFamily="50" charset="-128"/>
              <a:ea typeface="HG丸ｺﾞｼｯｸM-PRO" panose="020F0600000000000000" pitchFamily="50" charset="-128"/>
            </a:endParaRPr>
          </a:p>
        </p:txBody>
      </p:sp>
      <p:sp>
        <p:nvSpPr>
          <p:cNvPr id="11" name="スライド番号プレースホルダー 2">
            <a:extLst>
              <a:ext uri="{FF2B5EF4-FFF2-40B4-BE49-F238E27FC236}">
                <a16:creationId xmlns:a16="http://schemas.microsoft.com/office/drawing/2014/main" id="{D951B00F-4B99-4CF1-9D8D-D7F6D8EB544F}"/>
              </a:ext>
            </a:extLst>
          </p:cNvPr>
          <p:cNvSpPr>
            <a:spLocks noGrp="1"/>
          </p:cNvSpPr>
          <p:nvPr>
            <p:ph type="sldNum" sz="quarter" idx="12"/>
          </p:nvPr>
        </p:nvSpPr>
        <p:spPr>
          <a:xfrm>
            <a:off x="7658057" y="6554253"/>
            <a:ext cx="1524000" cy="260804"/>
          </a:xfrm>
        </p:spPr>
        <p:txBody>
          <a:bodyPr/>
          <a:lstStyle/>
          <a:p>
            <a:r>
              <a:rPr lang="ja-JP" altLang="en-US" sz="1714" dirty="0">
                <a:solidFill>
                  <a:schemeClr val="tx1"/>
                </a:solidFill>
                <a:latin typeface="+mn-ea"/>
              </a:rPr>
              <a:t>２９</a:t>
            </a:r>
          </a:p>
        </p:txBody>
      </p:sp>
      <p:sp>
        <p:nvSpPr>
          <p:cNvPr id="13" name="テキスト ボックス 12">
            <a:extLst>
              <a:ext uri="{FF2B5EF4-FFF2-40B4-BE49-F238E27FC236}">
                <a16:creationId xmlns:a16="http://schemas.microsoft.com/office/drawing/2014/main" id="{2D227505-D7F8-4242-9F11-77B709FB43A1}"/>
              </a:ext>
            </a:extLst>
          </p:cNvPr>
          <p:cNvSpPr txBox="1"/>
          <p:nvPr/>
        </p:nvSpPr>
        <p:spPr>
          <a:xfrm>
            <a:off x="8221976" y="34538"/>
            <a:ext cx="745714" cy="4440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143" b="1" dirty="0"/>
              <a:t>43</a:t>
            </a:r>
            <a:r>
              <a:rPr lang="ja-JP" altLang="en-US" sz="1143" b="1" dirty="0"/>
              <a:t>市町村</a:t>
            </a:r>
          </a:p>
        </p:txBody>
      </p:sp>
      <p:sp>
        <p:nvSpPr>
          <p:cNvPr id="14" name="正方形/長方形 13">
            <a:extLst>
              <a:ext uri="{FF2B5EF4-FFF2-40B4-BE49-F238E27FC236}">
                <a16:creationId xmlns:a16="http://schemas.microsoft.com/office/drawing/2014/main" id="{F9608F1F-9FFD-4F4D-8FDD-40CCDB8FBD61}"/>
              </a:ext>
            </a:extLst>
          </p:cNvPr>
          <p:cNvSpPr/>
          <p:nvPr/>
        </p:nvSpPr>
        <p:spPr>
          <a:xfrm>
            <a:off x="173871" y="277777"/>
            <a:ext cx="8770345" cy="488019"/>
          </a:xfrm>
          <a:prstGeom prst="rect">
            <a:avLst/>
          </a:prstGeom>
          <a:solidFill>
            <a:schemeClr val="accent6">
              <a:lumMod val="40000"/>
              <a:lumOff val="60000"/>
            </a:schemeClr>
          </a:solidFill>
        </p:spPr>
        <p:txBody>
          <a:bodyPr wrap="square">
            <a:spAutoFit/>
          </a:bodyPr>
          <a:lstStyle/>
          <a:p>
            <a:r>
              <a:rPr lang="ja-JP" altLang="en-US" sz="857" dirty="0">
                <a:latin typeface="HG丸ｺﾞｼｯｸM-PRO" panose="020F0600000000000000" pitchFamily="50" charset="-128"/>
                <a:ea typeface="HG丸ｺﾞｼｯｸM-PRO" panose="020F0600000000000000" pitchFamily="50" charset="-128"/>
              </a:rPr>
              <a:t>◇</a:t>
            </a:r>
            <a:r>
              <a:rPr lang="en-US" altLang="ja-JP" sz="857" dirty="0">
                <a:latin typeface="HG丸ｺﾞｼｯｸM-PRO" panose="020F0600000000000000" pitchFamily="50" charset="-128"/>
                <a:ea typeface="HG丸ｺﾞｼｯｸM-PRO" panose="020F0600000000000000" pitchFamily="50" charset="-128"/>
              </a:rPr>
              <a:t>H28</a:t>
            </a:r>
            <a:r>
              <a:rPr lang="ja-JP" altLang="en-US" sz="857" dirty="0">
                <a:latin typeface="HG丸ｺﾞｼｯｸM-PRO" panose="020F0600000000000000" pitchFamily="50" charset="-128"/>
                <a:ea typeface="HG丸ｺﾞｼｯｸM-PRO" panose="020F0600000000000000" pitchFamily="50" charset="-128"/>
              </a:rPr>
              <a:t>調査・</a:t>
            </a:r>
            <a:r>
              <a:rPr lang="en-US" altLang="ja-JP" sz="857" dirty="0">
                <a:latin typeface="HG丸ｺﾞｼｯｸM-PRO" panose="020F0600000000000000" pitchFamily="50" charset="-128"/>
                <a:ea typeface="HG丸ｺﾞｼｯｸM-PRO" panose="020F0600000000000000" pitchFamily="50" charset="-128"/>
              </a:rPr>
              <a:t>R5</a:t>
            </a:r>
            <a:r>
              <a:rPr lang="ja-JP" altLang="en-US" sz="857" dirty="0">
                <a:latin typeface="HG丸ｺﾞｼｯｸM-PRO" panose="020F0600000000000000" pitchFamily="50" charset="-128"/>
                <a:ea typeface="HG丸ｺﾞｼｯｸM-PRO" panose="020F0600000000000000" pitchFamily="50" charset="-128"/>
              </a:rPr>
              <a:t>調査いずれの場合でも、困窮度にかかわらず「自分の家」で過ごす割合が高い。</a:t>
            </a:r>
            <a:endParaRPr lang="en-US" altLang="ja-JP" sz="857" dirty="0">
              <a:latin typeface="HG丸ｺﾞｼｯｸM-PRO" panose="020F0600000000000000" pitchFamily="50" charset="-128"/>
              <a:ea typeface="HG丸ｺﾞｼｯｸM-PRO" panose="020F0600000000000000" pitchFamily="50" charset="-128"/>
            </a:endParaRPr>
          </a:p>
          <a:p>
            <a:r>
              <a:rPr lang="ja-JP" altLang="en-US" sz="857" dirty="0">
                <a:latin typeface="HG丸ｺﾞｼｯｸM-PRO" panose="020F0600000000000000" pitchFamily="50" charset="-128"/>
                <a:ea typeface="HG丸ｺﾞｼｯｸM-PRO" panose="020F0600000000000000" pitchFamily="50" charset="-128"/>
              </a:rPr>
              <a:t>　困窮世帯の子どもは、中央値以上の世帯と比べて、「塾」、「習いごと」の割合が低い傾向にあり、家庭や学校関係等以外の子どもの居場所が見つけにくい様子がうかがえる。</a:t>
            </a:r>
            <a:endParaRPr lang="en-US" altLang="ja-JP" sz="857"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272200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グラフ 31">
            <a:extLst>
              <a:ext uri="{FF2B5EF4-FFF2-40B4-BE49-F238E27FC236}">
                <a16:creationId xmlns:a16="http://schemas.microsoft.com/office/drawing/2014/main" id="{9F65306E-37BB-4E45-A8F7-27AFB06EEB9C}"/>
              </a:ext>
            </a:extLst>
          </p:cNvPr>
          <p:cNvGraphicFramePr>
            <a:graphicFrameLocks/>
          </p:cNvGraphicFramePr>
          <p:nvPr>
            <p:extLst>
              <p:ext uri="{D42A27DB-BD31-4B8C-83A1-F6EECF244321}">
                <p14:modId xmlns:p14="http://schemas.microsoft.com/office/powerpoint/2010/main" val="2939524393"/>
              </p:ext>
            </p:extLst>
          </p:nvPr>
        </p:nvGraphicFramePr>
        <p:xfrm>
          <a:off x="4424858" y="3862761"/>
          <a:ext cx="4578367" cy="2689079"/>
        </p:xfrm>
        <a:graphic>
          <a:graphicData uri="http://schemas.openxmlformats.org/drawingml/2006/chart">
            <c:chart xmlns:c="http://schemas.openxmlformats.org/drawingml/2006/chart" xmlns:r="http://schemas.openxmlformats.org/officeDocument/2006/relationships" r:id="rId2"/>
          </a:graphicData>
        </a:graphic>
      </p:graphicFrame>
      <p:sp>
        <p:nvSpPr>
          <p:cNvPr id="3" name="スライド番号プレースホルダー 2"/>
          <p:cNvSpPr>
            <a:spLocks noGrp="1"/>
          </p:cNvSpPr>
          <p:nvPr>
            <p:ph type="sldNum" sz="quarter" idx="12"/>
          </p:nvPr>
        </p:nvSpPr>
        <p:spPr>
          <a:xfrm>
            <a:off x="6856768" y="6492875"/>
            <a:ext cx="2133600" cy="365125"/>
          </a:xfrm>
        </p:spPr>
        <p:txBody>
          <a:bodyPr/>
          <a:lstStyle/>
          <a:p>
            <a:pPr defTabSz="914418"/>
            <a:r>
              <a:rPr lang="ja-JP" altLang="en-US" sz="1714" dirty="0">
                <a:solidFill>
                  <a:prstClr val="black"/>
                </a:solidFill>
                <a:latin typeface="Calibri"/>
                <a:ea typeface="ＭＳ Ｐゴシック" panose="020B0600070205080204" pitchFamily="50" charset="-128"/>
              </a:rPr>
              <a:t>３</a:t>
            </a:r>
          </a:p>
        </p:txBody>
      </p:sp>
      <p:sp>
        <p:nvSpPr>
          <p:cNvPr id="16" name="正方形/長方形 15"/>
          <p:cNvSpPr/>
          <p:nvPr/>
        </p:nvSpPr>
        <p:spPr>
          <a:xfrm>
            <a:off x="4460743" y="3493928"/>
            <a:ext cx="4495856" cy="360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18"/>
            <a:r>
              <a:rPr lang="ja-JP" altLang="en-US" sz="900" dirty="0">
                <a:solidFill>
                  <a:prstClr val="black"/>
                </a:solidFill>
                <a:latin typeface="HG丸ｺﾞｼｯｸM-PRO" panose="020F0600000000000000" pitchFamily="50" charset="-128"/>
                <a:ea typeface="HG丸ｺﾞｼｯｸM-PRO" panose="020F0600000000000000" pitchFamily="50" charset="-128"/>
              </a:rPr>
              <a:t>◇</a:t>
            </a:r>
            <a:r>
              <a:rPr lang="ja-JP" altLang="en-US" sz="900" dirty="0">
                <a:solidFill>
                  <a:schemeClr val="tx1"/>
                </a:solidFill>
                <a:latin typeface="HG丸ｺﾞｼｯｸM-PRO" panose="020F0600000000000000" pitchFamily="50" charset="-128"/>
                <a:ea typeface="HG丸ｺﾞｼｯｸM-PRO" panose="020F0600000000000000" pitchFamily="50" charset="-128"/>
              </a:rPr>
              <a:t>困窮度</a:t>
            </a:r>
            <a:r>
              <a:rPr lang="en-US" altLang="ja-JP" sz="900" dirty="0">
                <a:solidFill>
                  <a:schemeClr val="tx1"/>
                </a:solidFill>
                <a:latin typeface="HG丸ｺﾞｼｯｸM-PRO" panose="020F0600000000000000" pitchFamily="50" charset="-128"/>
                <a:ea typeface="HG丸ｺﾞｼｯｸM-PRO" panose="020F0600000000000000" pitchFamily="50" charset="-128"/>
              </a:rPr>
              <a:t>Ⅰ</a:t>
            </a:r>
            <a:r>
              <a:rPr lang="ja-JP" altLang="en-US" sz="900" dirty="0">
                <a:solidFill>
                  <a:schemeClr val="tx1"/>
                </a:solidFill>
                <a:latin typeface="HG丸ｺﾞｼｯｸM-PRO" panose="020F0600000000000000" pitchFamily="50" charset="-128"/>
                <a:ea typeface="HG丸ｺﾞｼｯｸM-PRO" panose="020F0600000000000000" pitchFamily="50" charset="-128"/>
              </a:rPr>
              <a:t>のひとり親世帯で養育費を受け取っている割合は約</a:t>
            </a:r>
            <a:r>
              <a:rPr lang="en-US" altLang="ja-JP" sz="900" dirty="0">
                <a:solidFill>
                  <a:schemeClr val="tx1"/>
                </a:solidFill>
                <a:latin typeface="HG丸ｺﾞｼｯｸM-PRO" panose="020F0600000000000000" pitchFamily="50" charset="-128"/>
                <a:ea typeface="HG丸ｺﾞｼｯｸM-PRO" panose="020F0600000000000000" pitchFamily="50" charset="-128"/>
              </a:rPr>
              <a:t>30%</a:t>
            </a:r>
            <a:r>
              <a:rPr lang="ja-JP" altLang="en-US" sz="900" dirty="0">
                <a:solidFill>
                  <a:schemeClr val="tx1"/>
                </a:solidFill>
                <a:latin typeface="HG丸ｺﾞｼｯｸM-PRO" panose="020F0600000000000000" pitchFamily="50" charset="-128"/>
                <a:ea typeface="HG丸ｺﾞｼｯｸM-PRO" panose="020F0600000000000000" pitchFamily="50" charset="-128"/>
              </a:rPr>
              <a:t>超であるが、</a:t>
            </a:r>
            <a:endParaRPr lang="en-US" altLang="ja-JP" sz="900" dirty="0">
              <a:solidFill>
                <a:schemeClr val="tx1"/>
              </a:solidFill>
              <a:latin typeface="HG丸ｺﾞｼｯｸM-PRO" panose="020F0600000000000000" pitchFamily="50" charset="-128"/>
              <a:ea typeface="HG丸ｺﾞｼｯｸM-PRO" panose="020F0600000000000000" pitchFamily="50" charset="-128"/>
            </a:endParaRPr>
          </a:p>
          <a:p>
            <a:pPr defTabSz="914418"/>
            <a:r>
              <a:rPr lang="ja-JP" altLang="en-US" sz="900" dirty="0">
                <a:solidFill>
                  <a:schemeClr val="tx1"/>
                </a:solidFill>
                <a:latin typeface="HG丸ｺﾞｼｯｸM-PRO" panose="020F0600000000000000" pitchFamily="50" charset="-128"/>
                <a:ea typeface="HG丸ｺﾞｼｯｸM-PRO" panose="020F0600000000000000" pitchFamily="50" charset="-128"/>
              </a:rPr>
              <a:t>　困窮度が高くなるほど受け取っている割合が低くなっている。</a:t>
            </a:r>
          </a:p>
        </p:txBody>
      </p:sp>
      <p:sp>
        <p:nvSpPr>
          <p:cNvPr id="24" name="正方形/長方形 23"/>
          <p:cNvSpPr/>
          <p:nvPr/>
        </p:nvSpPr>
        <p:spPr>
          <a:xfrm>
            <a:off x="169144" y="3493928"/>
            <a:ext cx="4242857" cy="360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18"/>
            <a:r>
              <a:rPr lang="ja-JP" altLang="en-US" sz="900" dirty="0">
                <a:solidFill>
                  <a:prstClr val="black"/>
                </a:solidFill>
                <a:latin typeface="HG丸ｺﾞｼｯｸM-PRO" panose="020F0600000000000000" pitchFamily="50" charset="-128"/>
                <a:ea typeface="HG丸ｺﾞｼｯｸM-PRO" panose="020F0600000000000000" pitchFamily="50" charset="-128"/>
              </a:rPr>
              <a:t>◇困窮度</a:t>
            </a:r>
            <a:r>
              <a:rPr lang="en-US" altLang="ja-JP" sz="900" dirty="0">
                <a:solidFill>
                  <a:schemeClr val="tx1"/>
                </a:solidFill>
                <a:latin typeface="HG丸ｺﾞｼｯｸM-PRO" panose="020F0600000000000000" pitchFamily="50" charset="-128"/>
                <a:ea typeface="HG丸ｺﾞｼｯｸM-PRO" panose="020F0600000000000000" pitchFamily="50" charset="-128"/>
              </a:rPr>
              <a:t>Ⅰ</a:t>
            </a:r>
            <a:r>
              <a:rPr lang="ja-JP" altLang="en-US" sz="900" dirty="0">
                <a:solidFill>
                  <a:schemeClr val="tx1"/>
                </a:solidFill>
                <a:latin typeface="HG丸ｺﾞｼｯｸM-PRO" panose="020F0600000000000000" pitchFamily="50" charset="-128"/>
                <a:ea typeface="HG丸ｺﾞｼｯｸM-PRO" panose="020F0600000000000000" pitchFamily="50" charset="-128"/>
              </a:rPr>
              <a:t>のひとり親世帯で養育費を受けている割合は、他の困窮度の世帯と同じく約</a:t>
            </a:r>
            <a:r>
              <a:rPr lang="en-US" altLang="ja-JP" sz="900" dirty="0">
                <a:solidFill>
                  <a:schemeClr val="tx1"/>
                </a:solidFill>
                <a:latin typeface="HG丸ｺﾞｼｯｸM-PRO" panose="020F0600000000000000" pitchFamily="50" charset="-128"/>
                <a:ea typeface="HG丸ｺﾞｼｯｸM-PRO" panose="020F0600000000000000" pitchFamily="50" charset="-128"/>
              </a:rPr>
              <a:t>10%</a:t>
            </a:r>
            <a:r>
              <a:rPr lang="ja-JP" altLang="en-US" sz="900" dirty="0">
                <a:solidFill>
                  <a:schemeClr val="tx1"/>
                </a:solidFill>
                <a:latin typeface="HG丸ｺﾞｼｯｸM-PRO" panose="020F0600000000000000" pitchFamily="50" charset="-128"/>
                <a:ea typeface="HG丸ｺﾞｼｯｸM-PRO" panose="020F0600000000000000" pitchFamily="50" charset="-128"/>
              </a:rPr>
              <a:t>である。</a:t>
            </a:r>
          </a:p>
        </p:txBody>
      </p:sp>
      <p:sp>
        <p:nvSpPr>
          <p:cNvPr id="15" name="正方形/長方形 14"/>
          <p:cNvSpPr/>
          <p:nvPr/>
        </p:nvSpPr>
        <p:spPr>
          <a:xfrm>
            <a:off x="93225" y="737821"/>
            <a:ext cx="8897143" cy="5822853"/>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18"/>
            <a:endParaRPr lang="ja-JP" altLang="en-US" sz="1786">
              <a:solidFill>
                <a:prstClr val="black"/>
              </a:solidFill>
              <a:latin typeface="Calibri"/>
              <a:ea typeface="ＭＳ Ｐゴシック" panose="020B0600070205080204" pitchFamily="50" charset="-128"/>
            </a:endParaRPr>
          </a:p>
        </p:txBody>
      </p:sp>
      <p:sp>
        <p:nvSpPr>
          <p:cNvPr id="19" name="正方形/長方形 18"/>
          <p:cNvSpPr/>
          <p:nvPr/>
        </p:nvSpPr>
        <p:spPr>
          <a:xfrm>
            <a:off x="156287" y="809405"/>
            <a:ext cx="4268571" cy="38573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18"/>
            <a:r>
              <a:rPr lang="en-US" altLang="ja-JP" sz="900" b="1" dirty="0">
                <a:solidFill>
                  <a:schemeClr val="tx1"/>
                </a:solidFill>
                <a:latin typeface="HG丸ｺﾞｼｯｸM-PRO" panose="020F0600000000000000" pitchFamily="50" charset="-128"/>
                <a:ea typeface="HG丸ｺﾞｼｯｸM-PRO" panose="020F0600000000000000" pitchFamily="50" charset="-128"/>
              </a:rPr>
              <a:t> </a:t>
            </a:r>
            <a:r>
              <a:rPr lang="en-US" altLang="ja-JP" sz="900" dirty="0">
                <a:solidFill>
                  <a:schemeClr val="tx1"/>
                </a:solidFill>
                <a:latin typeface="HG丸ｺﾞｼｯｸM-PRO" panose="020F0600000000000000" pitchFamily="50" charset="-128"/>
                <a:ea typeface="HG丸ｺﾞｼｯｸM-PRO" panose="020F0600000000000000" pitchFamily="50" charset="-128"/>
              </a:rPr>
              <a:t> </a:t>
            </a:r>
            <a:r>
              <a:rPr lang="ja-JP" altLang="en-US" sz="900" dirty="0">
                <a:solidFill>
                  <a:schemeClr val="tx1"/>
                </a:solidFill>
                <a:latin typeface="HG丸ｺﾞｼｯｸM-PRO" panose="020F0600000000000000" pitchFamily="50" charset="-128"/>
                <a:ea typeface="HG丸ｺﾞｼｯｸM-PRO" panose="020F0600000000000000" pitchFamily="50" charset="-128"/>
              </a:rPr>
              <a:t>◇ひとり親世帯の</a:t>
            </a:r>
            <a:r>
              <a:rPr lang="en-US" altLang="ja-JP" sz="900" dirty="0">
                <a:solidFill>
                  <a:schemeClr val="tx1"/>
                </a:solidFill>
                <a:latin typeface="HG丸ｺﾞｼｯｸM-PRO" panose="020F0600000000000000" pitchFamily="50" charset="-128"/>
                <a:ea typeface="HG丸ｺﾞｼｯｸM-PRO" panose="020F0600000000000000" pitchFamily="50" charset="-128"/>
              </a:rPr>
              <a:t>30%</a:t>
            </a:r>
            <a:r>
              <a:rPr lang="ja-JP" altLang="en-US" sz="900" dirty="0">
                <a:solidFill>
                  <a:schemeClr val="tx1"/>
                </a:solidFill>
                <a:latin typeface="HG丸ｺﾞｼｯｸM-PRO" panose="020F0600000000000000" pitchFamily="50" charset="-128"/>
                <a:ea typeface="HG丸ｺﾞｼｯｸM-PRO" panose="020F0600000000000000" pitchFamily="50" charset="-128"/>
              </a:rPr>
              <a:t>以上が赤字家計である。特に母子世帯は</a:t>
            </a:r>
            <a:r>
              <a:rPr lang="en-US" altLang="ja-JP" sz="900" dirty="0">
                <a:solidFill>
                  <a:schemeClr val="tx1"/>
                </a:solidFill>
                <a:latin typeface="HG丸ｺﾞｼｯｸM-PRO" panose="020F0600000000000000" pitchFamily="50" charset="-128"/>
                <a:ea typeface="HG丸ｺﾞｼｯｸM-PRO" panose="020F0600000000000000" pitchFamily="50" charset="-128"/>
              </a:rPr>
              <a:t>40%</a:t>
            </a:r>
            <a:r>
              <a:rPr lang="ja-JP" altLang="en-US" sz="900" dirty="0">
                <a:solidFill>
                  <a:schemeClr val="tx1"/>
                </a:solidFill>
                <a:latin typeface="HG丸ｺﾞｼｯｸM-PRO" panose="020F0600000000000000" pitchFamily="50" charset="-128"/>
                <a:ea typeface="HG丸ｺﾞｼｯｸM-PRO" panose="020F0600000000000000" pitchFamily="50" charset="-128"/>
              </a:rPr>
              <a:t>近い。</a:t>
            </a:r>
            <a:endParaRPr lang="en-US" altLang="ja-JP" sz="900" dirty="0">
              <a:solidFill>
                <a:schemeClr val="tx1"/>
              </a:solidFill>
              <a:latin typeface="HG丸ｺﾞｼｯｸM-PRO" panose="020F0600000000000000" pitchFamily="50" charset="-128"/>
              <a:ea typeface="HG丸ｺﾞｼｯｸM-PRO" panose="020F0600000000000000" pitchFamily="50" charset="-128"/>
            </a:endParaRPr>
          </a:p>
          <a:p>
            <a:pPr defTabSz="914418"/>
            <a:r>
              <a:rPr lang="ja-JP" altLang="en-US" sz="900" dirty="0">
                <a:solidFill>
                  <a:schemeClr val="tx1"/>
                </a:solidFill>
                <a:latin typeface="HG丸ｺﾞｼｯｸM-PRO" panose="020F0600000000000000" pitchFamily="50" charset="-128"/>
                <a:ea typeface="HG丸ｺﾞｼｯｸM-PRO" panose="020F0600000000000000" pitchFamily="50" charset="-128"/>
              </a:rPr>
              <a:t> 　一方で、ふたり親世帯は</a:t>
            </a:r>
            <a:r>
              <a:rPr lang="en-US" altLang="ja-JP" sz="900" dirty="0">
                <a:solidFill>
                  <a:schemeClr val="tx1"/>
                </a:solidFill>
                <a:latin typeface="HG丸ｺﾞｼｯｸM-PRO" panose="020F0600000000000000" pitchFamily="50" charset="-128"/>
                <a:ea typeface="HG丸ｺﾞｼｯｸM-PRO" panose="020F0600000000000000" pitchFamily="50" charset="-128"/>
              </a:rPr>
              <a:t>20%</a:t>
            </a:r>
            <a:r>
              <a:rPr lang="ja-JP" altLang="en-US" sz="900" dirty="0">
                <a:solidFill>
                  <a:schemeClr val="tx1"/>
                </a:solidFill>
                <a:latin typeface="HG丸ｺﾞｼｯｸM-PRO" panose="020F0600000000000000" pitchFamily="50" charset="-128"/>
                <a:ea typeface="HG丸ｺﾞｼｯｸM-PRO" panose="020F0600000000000000" pitchFamily="50" charset="-128"/>
              </a:rPr>
              <a:t>超。　　</a:t>
            </a:r>
          </a:p>
        </p:txBody>
      </p:sp>
      <p:sp>
        <p:nvSpPr>
          <p:cNvPr id="29" name="正方形/長方形 28"/>
          <p:cNvSpPr/>
          <p:nvPr/>
        </p:nvSpPr>
        <p:spPr>
          <a:xfrm>
            <a:off x="4538972" y="809710"/>
            <a:ext cx="4417627" cy="38571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18"/>
            <a:r>
              <a:rPr lang="ja-JP" altLang="en-US" sz="900" dirty="0">
                <a:solidFill>
                  <a:schemeClr val="tx1"/>
                </a:solidFill>
                <a:latin typeface="HG丸ｺﾞｼｯｸM-PRO" panose="020F0600000000000000" pitchFamily="50" charset="-128"/>
                <a:ea typeface="HG丸ｺﾞｼｯｸM-PRO" panose="020F0600000000000000" pitchFamily="50" charset="-128"/>
              </a:rPr>
              <a:t>◇ひとり親世帯の</a:t>
            </a:r>
            <a:r>
              <a:rPr lang="en-US" altLang="ja-JP" sz="900" dirty="0">
                <a:solidFill>
                  <a:schemeClr val="tx1"/>
                </a:solidFill>
                <a:latin typeface="HG丸ｺﾞｼｯｸM-PRO" panose="020F0600000000000000" pitchFamily="50" charset="-128"/>
                <a:ea typeface="HG丸ｺﾞｼｯｸM-PRO" panose="020F0600000000000000" pitchFamily="50" charset="-128"/>
              </a:rPr>
              <a:t>30</a:t>
            </a:r>
            <a:r>
              <a:rPr lang="ja-JP" altLang="en-US" sz="900" dirty="0">
                <a:solidFill>
                  <a:schemeClr val="tx1"/>
                </a:solidFill>
                <a:latin typeface="HG丸ｺﾞｼｯｸM-PRO" panose="020F0600000000000000" pitchFamily="50" charset="-128"/>
                <a:ea typeface="HG丸ｺﾞｼｯｸM-PRO" panose="020F0600000000000000" pitchFamily="50" charset="-128"/>
              </a:rPr>
              <a:t>％前後が赤字家計である。特に母子世帯は</a:t>
            </a:r>
            <a:r>
              <a:rPr lang="en-US" altLang="ja-JP" sz="900" dirty="0">
                <a:solidFill>
                  <a:schemeClr val="tx1"/>
                </a:solidFill>
                <a:latin typeface="HG丸ｺﾞｼｯｸM-PRO" panose="020F0600000000000000" pitchFamily="50" charset="-128"/>
                <a:ea typeface="HG丸ｺﾞｼｯｸM-PRO" panose="020F0600000000000000" pitchFamily="50" charset="-128"/>
              </a:rPr>
              <a:t>35</a:t>
            </a:r>
            <a:r>
              <a:rPr lang="ja-JP" altLang="en-US" sz="900" dirty="0">
                <a:solidFill>
                  <a:schemeClr val="tx1"/>
                </a:solidFill>
                <a:latin typeface="HG丸ｺﾞｼｯｸM-PRO" panose="020F0600000000000000" pitchFamily="50" charset="-128"/>
                <a:ea typeface="HG丸ｺﾞｼｯｸM-PRO" panose="020F0600000000000000" pitchFamily="50" charset="-128"/>
              </a:rPr>
              <a:t>％超。</a:t>
            </a:r>
            <a:endParaRPr lang="en-US" altLang="ja-JP" sz="900" dirty="0">
              <a:solidFill>
                <a:schemeClr val="tx1"/>
              </a:solidFill>
              <a:latin typeface="HG丸ｺﾞｼｯｸM-PRO" panose="020F0600000000000000" pitchFamily="50" charset="-128"/>
              <a:ea typeface="HG丸ｺﾞｼｯｸM-PRO" panose="020F0600000000000000" pitchFamily="50" charset="-128"/>
            </a:endParaRPr>
          </a:p>
          <a:p>
            <a:pPr defTabSz="914418"/>
            <a:r>
              <a:rPr lang="ja-JP" altLang="en-US" sz="900" dirty="0">
                <a:solidFill>
                  <a:schemeClr val="tx1"/>
                </a:solidFill>
                <a:latin typeface="HG丸ｺﾞｼｯｸM-PRO" panose="020F0600000000000000" pitchFamily="50" charset="-128"/>
                <a:ea typeface="HG丸ｺﾞｼｯｸM-PRO" panose="020F0600000000000000" pitchFamily="50" charset="-128"/>
              </a:rPr>
              <a:t> 　一方で、ふたり親世帯は</a:t>
            </a:r>
            <a:r>
              <a:rPr lang="en-US" altLang="ja-JP" sz="900" dirty="0">
                <a:solidFill>
                  <a:schemeClr val="tx1"/>
                </a:solidFill>
                <a:latin typeface="HG丸ｺﾞｼｯｸM-PRO" panose="020F0600000000000000" pitchFamily="50" charset="-128"/>
                <a:ea typeface="HG丸ｺﾞｼｯｸM-PRO" panose="020F0600000000000000" pitchFamily="50" charset="-128"/>
              </a:rPr>
              <a:t>20</a:t>
            </a:r>
            <a:r>
              <a:rPr lang="ja-JP" altLang="en-US" sz="900" dirty="0">
                <a:solidFill>
                  <a:schemeClr val="tx1"/>
                </a:solidFill>
                <a:latin typeface="HG丸ｺﾞｼｯｸM-PRO" panose="020F0600000000000000" pitchFamily="50" charset="-128"/>
                <a:ea typeface="HG丸ｺﾞｼｯｸM-PRO" panose="020F0600000000000000" pitchFamily="50" charset="-128"/>
              </a:rPr>
              <a:t>％未満。　</a:t>
            </a:r>
          </a:p>
        </p:txBody>
      </p:sp>
      <p:sp>
        <p:nvSpPr>
          <p:cNvPr id="14" name="テキスト ボックス 13"/>
          <p:cNvSpPr txBox="1"/>
          <p:nvPr/>
        </p:nvSpPr>
        <p:spPr>
          <a:xfrm>
            <a:off x="93225" y="517980"/>
            <a:ext cx="8896424" cy="268215"/>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rtlCol="0">
            <a:spAutoFit/>
          </a:bodyPr>
          <a:lstStyle/>
          <a:p>
            <a:pPr defTabSz="914418"/>
            <a:r>
              <a:rPr lang="ja-JP" altLang="en-US" sz="1143" b="1" dirty="0">
                <a:solidFill>
                  <a:prstClr val="black"/>
                </a:solidFill>
                <a:latin typeface="HG丸ｺﾞｼｯｸM-PRO" panose="020F0600000000000000" pitchFamily="50" charset="-128"/>
                <a:ea typeface="HG丸ｺﾞｼｯｸM-PRO" panose="020F0600000000000000" pitchFamily="50" charset="-128"/>
              </a:rPr>
              <a:t>■調査結果から分かったこと　（上段：世帯構成</a:t>
            </a:r>
            <a:r>
              <a:rPr lang="en-US" altLang="ja-JP" sz="1143" b="1" dirty="0">
                <a:solidFill>
                  <a:prstClr val="black"/>
                </a:solidFill>
                <a:latin typeface="HG丸ｺﾞｼｯｸM-PRO" panose="020F0600000000000000" pitchFamily="50" charset="-128"/>
                <a:ea typeface="HG丸ｺﾞｼｯｸM-PRO" panose="020F0600000000000000" pitchFamily="50" charset="-128"/>
              </a:rPr>
              <a:t>×</a:t>
            </a:r>
            <a:r>
              <a:rPr lang="ja-JP" altLang="en-US" sz="1143" b="1" dirty="0">
                <a:solidFill>
                  <a:prstClr val="black"/>
                </a:solidFill>
                <a:latin typeface="HG丸ｺﾞｼｯｸM-PRO" panose="020F0600000000000000" pitchFamily="50" charset="-128"/>
                <a:ea typeface="HG丸ｺﾞｼｯｸM-PRO" panose="020F0600000000000000" pitchFamily="50" charset="-128"/>
              </a:rPr>
              <a:t>貯蓄状況　下段：困窮度</a:t>
            </a:r>
            <a:r>
              <a:rPr lang="en-US" altLang="ja-JP" sz="1143" b="1" dirty="0">
                <a:solidFill>
                  <a:prstClr val="black"/>
                </a:solidFill>
                <a:latin typeface="HG丸ｺﾞｼｯｸM-PRO" panose="020F0600000000000000" pitchFamily="50" charset="-128"/>
                <a:ea typeface="HG丸ｺﾞｼｯｸM-PRO" panose="020F0600000000000000" pitchFamily="50" charset="-128"/>
              </a:rPr>
              <a:t>×</a:t>
            </a:r>
            <a:r>
              <a:rPr lang="ja-JP" altLang="en-US" sz="1143" b="1" dirty="0">
                <a:solidFill>
                  <a:prstClr val="black"/>
                </a:solidFill>
                <a:latin typeface="HG丸ｺﾞｼｯｸM-PRO" panose="020F0600000000000000" pitchFamily="50" charset="-128"/>
                <a:ea typeface="HG丸ｺﾞｼｯｸM-PRO" panose="020F0600000000000000" pitchFamily="50" charset="-128"/>
              </a:rPr>
              <a:t>養育費の受け取り状況）</a:t>
            </a:r>
          </a:p>
        </p:txBody>
      </p:sp>
      <p:sp>
        <p:nvSpPr>
          <p:cNvPr id="33" name="テキスト ボックス 32">
            <a:extLst>
              <a:ext uri="{FF2B5EF4-FFF2-40B4-BE49-F238E27FC236}">
                <a16:creationId xmlns:a16="http://schemas.microsoft.com/office/drawing/2014/main" id="{629B1452-B9F5-40E0-AEC1-7E11C3DABA72}"/>
              </a:ext>
            </a:extLst>
          </p:cNvPr>
          <p:cNvSpPr txBox="1"/>
          <p:nvPr/>
        </p:nvSpPr>
        <p:spPr>
          <a:xfrm>
            <a:off x="109189" y="93021"/>
            <a:ext cx="3658265" cy="360000"/>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r>
              <a:rPr kumimoji="1" lang="ja-JP" altLang="en-US" sz="1600" b="1" dirty="0">
                <a:latin typeface="HG丸ｺﾞｼｯｸM-PRO" panose="020F0600000000000000" pitchFamily="50" charset="-128"/>
                <a:ea typeface="HG丸ｺﾞｼｯｸM-PRO" panose="020F0600000000000000" pitchFamily="50" charset="-128"/>
              </a:rPr>
              <a:t>１．家計・収入</a:t>
            </a:r>
            <a:r>
              <a:rPr lang="ja-JP" altLang="en-US" sz="1600" b="1" dirty="0">
                <a:latin typeface="HG丸ｺﾞｼｯｸM-PRO" panose="020F0600000000000000" pitchFamily="50" charset="-128"/>
                <a:ea typeface="HG丸ｺﾞｼｯｸM-PRO" panose="020F0600000000000000" pitchFamily="50" charset="-128"/>
              </a:rPr>
              <a:t>・就業</a:t>
            </a:r>
            <a:r>
              <a:rPr kumimoji="1" lang="ja-JP" altLang="en-US" sz="1600" b="1" dirty="0">
                <a:latin typeface="HG丸ｺﾞｼｯｸM-PRO" panose="020F0600000000000000" pitchFamily="50" charset="-128"/>
                <a:ea typeface="HG丸ｺﾞｼｯｸM-PRO" panose="020F0600000000000000" pitchFamily="50" charset="-128"/>
              </a:rPr>
              <a:t>に関すること</a:t>
            </a:r>
            <a:endParaRPr kumimoji="1" lang="en-US" altLang="ja-JP" sz="1600" b="1" dirty="0">
              <a:latin typeface="HG丸ｺﾞｼｯｸM-PRO" panose="020F0600000000000000" pitchFamily="50" charset="-128"/>
              <a:ea typeface="HG丸ｺﾞｼｯｸM-PRO" panose="020F0600000000000000" pitchFamily="50" charset="-128"/>
            </a:endParaRPr>
          </a:p>
        </p:txBody>
      </p:sp>
      <p:graphicFrame>
        <p:nvGraphicFramePr>
          <p:cNvPr id="37" name="グラフ 36">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583866821"/>
              </p:ext>
            </p:extLst>
          </p:nvPr>
        </p:nvGraphicFramePr>
        <p:xfrm>
          <a:off x="4495570" y="1217728"/>
          <a:ext cx="4553697" cy="2231586"/>
        </p:xfrm>
        <a:graphic>
          <a:graphicData uri="http://schemas.openxmlformats.org/drawingml/2006/chart">
            <c:chart xmlns:c="http://schemas.openxmlformats.org/drawingml/2006/chart" xmlns:r="http://schemas.openxmlformats.org/officeDocument/2006/relationships" r:id="rId3"/>
          </a:graphicData>
        </a:graphic>
      </p:graphicFrame>
      <p:sp>
        <p:nvSpPr>
          <p:cNvPr id="18" name="角丸四角形 17"/>
          <p:cNvSpPr/>
          <p:nvPr/>
        </p:nvSpPr>
        <p:spPr>
          <a:xfrm>
            <a:off x="5939336" y="1890677"/>
            <a:ext cx="1368968" cy="23117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a:endParaRPr lang="ja-JP" altLang="en-US" sz="1786">
              <a:solidFill>
                <a:prstClr val="white"/>
              </a:solidFill>
              <a:latin typeface="Calibri"/>
              <a:ea typeface="ＭＳ Ｐゴシック" panose="020B0600070205080204" pitchFamily="50" charset="-128"/>
            </a:endParaRPr>
          </a:p>
        </p:txBody>
      </p:sp>
      <p:sp>
        <p:nvSpPr>
          <p:cNvPr id="17" name="角丸四角形 16"/>
          <p:cNvSpPr/>
          <p:nvPr/>
        </p:nvSpPr>
        <p:spPr>
          <a:xfrm>
            <a:off x="4476136" y="5878126"/>
            <a:ext cx="4184111" cy="213993"/>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a:endParaRPr lang="ja-JP" altLang="en-US" sz="1786">
              <a:solidFill>
                <a:prstClr val="white"/>
              </a:solidFill>
              <a:latin typeface="Calibri"/>
              <a:ea typeface="ＭＳ Ｐゴシック" panose="020B0600070205080204" pitchFamily="50" charset="-128"/>
            </a:endParaRPr>
          </a:p>
        </p:txBody>
      </p:sp>
      <p:sp>
        <p:nvSpPr>
          <p:cNvPr id="38" name="角丸四角形 16">
            <a:extLst>
              <a:ext uri="{FF2B5EF4-FFF2-40B4-BE49-F238E27FC236}">
                <a16:creationId xmlns:a16="http://schemas.microsoft.com/office/drawing/2014/main" id="{5A9B92F4-D90E-472D-B1DA-3E37F941640B}"/>
              </a:ext>
            </a:extLst>
          </p:cNvPr>
          <p:cNvSpPr/>
          <p:nvPr/>
        </p:nvSpPr>
        <p:spPr>
          <a:xfrm>
            <a:off x="4950135" y="5246586"/>
            <a:ext cx="1321652" cy="29826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a:endParaRPr lang="ja-JP" altLang="en-US" sz="1786">
              <a:solidFill>
                <a:prstClr val="white"/>
              </a:solidFill>
              <a:latin typeface="Calibri"/>
              <a:ea typeface="ＭＳ Ｐゴシック" panose="020B0600070205080204" pitchFamily="50" charset="-128"/>
            </a:endParaRPr>
          </a:p>
        </p:txBody>
      </p:sp>
      <p:cxnSp>
        <p:nvCxnSpPr>
          <p:cNvPr id="28" name="直線コネクタ 27">
            <a:extLst>
              <a:ext uri="{FF2B5EF4-FFF2-40B4-BE49-F238E27FC236}">
                <a16:creationId xmlns:a16="http://schemas.microsoft.com/office/drawing/2014/main" id="{33BF5222-3698-41D7-8A38-7E554C720AA7}"/>
              </a:ext>
            </a:extLst>
          </p:cNvPr>
          <p:cNvCxnSpPr>
            <a:cxnSpLocks/>
          </p:cNvCxnSpPr>
          <p:nvPr/>
        </p:nvCxnSpPr>
        <p:spPr>
          <a:xfrm>
            <a:off x="93225" y="3429000"/>
            <a:ext cx="8896424" cy="0"/>
          </a:xfrm>
          <a:prstGeom prst="line">
            <a:avLst/>
          </a:prstGeom>
          <a:ln>
            <a:prstDash val="dash"/>
          </a:ln>
        </p:spPr>
        <p:style>
          <a:lnRef idx="1">
            <a:schemeClr val="dk1"/>
          </a:lnRef>
          <a:fillRef idx="0">
            <a:schemeClr val="dk1"/>
          </a:fillRef>
          <a:effectRef idx="0">
            <a:schemeClr val="dk1"/>
          </a:effectRef>
          <a:fontRef idx="minor">
            <a:schemeClr val="tx1"/>
          </a:fontRef>
        </p:style>
      </p:cxnSp>
      <p:graphicFrame>
        <p:nvGraphicFramePr>
          <p:cNvPr id="2" name="グラフ 1">
            <a:extLst>
              <a:ext uri="{FF2B5EF4-FFF2-40B4-BE49-F238E27FC236}">
                <a16:creationId xmlns:a16="http://schemas.microsoft.com/office/drawing/2014/main" id="{F689285A-B682-4437-8BA8-5EA227ED40D0}"/>
              </a:ext>
            </a:extLst>
          </p:cNvPr>
          <p:cNvGraphicFramePr>
            <a:graphicFrameLocks/>
          </p:cNvGraphicFramePr>
          <p:nvPr>
            <p:extLst>
              <p:ext uri="{D42A27DB-BD31-4B8C-83A1-F6EECF244321}">
                <p14:modId xmlns:p14="http://schemas.microsoft.com/office/powerpoint/2010/main" val="297436443"/>
              </p:ext>
            </p:extLst>
          </p:nvPr>
        </p:nvGraphicFramePr>
        <p:xfrm>
          <a:off x="168424" y="1195137"/>
          <a:ext cx="4319495" cy="2182834"/>
        </p:xfrm>
        <a:graphic>
          <a:graphicData uri="http://schemas.openxmlformats.org/drawingml/2006/chart">
            <c:chart xmlns:c="http://schemas.openxmlformats.org/drawingml/2006/chart" xmlns:r="http://schemas.openxmlformats.org/officeDocument/2006/relationships" r:id="rId4"/>
          </a:graphicData>
        </a:graphic>
      </p:graphicFrame>
      <p:sp>
        <p:nvSpPr>
          <p:cNvPr id="21" name="角丸四角形 20"/>
          <p:cNvSpPr/>
          <p:nvPr/>
        </p:nvSpPr>
        <p:spPr>
          <a:xfrm>
            <a:off x="1416125" y="1859430"/>
            <a:ext cx="1319509" cy="20573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a:endParaRPr lang="ja-JP" altLang="en-US" sz="1786">
              <a:solidFill>
                <a:prstClr val="white"/>
              </a:solidFill>
              <a:latin typeface="Calibri"/>
              <a:ea typeface="ＭＳ Ｐゴシック" panose="020B0600070205080204" pitchFamily="50" charset="-128"/>
            </a:endParaRPr>
          </a:p>
        </p:txBody>
      </p:sp>
      <p:sp>
        <p:nvSpPr>
          <p:cNvPr id="27" name="角丸四角形 26"/>
          <p:cNvSpPr/>
          <p:nvPr/>
        </p:nvSpPr>
        <p:spPr>
          <a:xfrm>
            <a:off x="2363923" y="2795033"/>
            <a:ext cx="769260" cy="19213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a:endParaRPr lang="ja-JP" altLang="en-US" sz="1786">
              <a:solidFill>
                <a:prstClr val="white"/>
              </a:solidFill>
              <a:latin typeface="Calibri"/>
              <a:ea typeface="ＭＳ Ｐゴシック" panose="020B0600070205080204" pitchFamily="50" charset="-128"/>
            </a:endParaRPr>
          </a:p>
        </p:txBody>
      </p:sp>
      <p:sp>
        <p:nvSpPr>
          <p:cNvPr id="30" name="角丸四角形 29"/>
          <p:cNvSpPr/>
          <p:nvPr/>
        </p:nvSpPr>
        <p:spPr>
          <a:xfrm>
            <a:off x="1662745" y="2129807"/>
            <a:ext cx="1085808" cy="20573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a:endParaRPr lang="ja-JP" altLang="en-US" sz="1786">
              <a:solidFill>
                <a:prstClr val="white"/>
              </a:solidFill>
              <a:latin typeface="Calibri"/>
              <a:ea typeface="ＭＳ Ｐゴシック" panose="020B0600070205080204" pitchFamily="50" charset="-128"/>
            </a:endParaRPr>
          </a:p>
        </p:txBody>
      </p:sp>
      <p:graphicFrame>
        <p:nvGraphicFramePr>
          <p:cNvPr id="5" name="グラフ 4">
            <a:extLst>
              <a:ext uri="{FF2B5EF4-FFF2-40B4-BE49-F238E27FC236}">
                <a16:creationId xmlns:a16="http://schemas.microsoft.com/office/drawing/2014/main" id="{D654BAF5-A1E2-5555-D6B9-8C06B305598C}"/>
              </a:ext>
            </a:extLst>
          </p:cNvPr>
          <p:cNvGraphicFramePr>
            <a:graphicFrameLocks/>
          </p:cNvGraphicFramePr>
          <p:nvPr>
            <p:extLst>
              <p:ext uri="{D42A27DB-BD31-4B8C-83A1-F6EECF244321}">
                <p14:modId xmlns:p14="http://schemas.microsoft.com/office/powerpoint/2010/main" val="516856273"/>
              </p:ext>
            </p:extLst>
          </p:nvPr>
        </p:nvGraphicFramePr>
        <p:xfrm>
          <a:off x="42171" y="3867100"/>
          <a:ext cx="4572000" cy="2643743"/>
        </p:xfrm>
        <a:graphic>
          <a:graphicData uri="http://schemas.openxmlformats.org/drawingml/2006/chart">
            <c:chart xmlns:c="http://schemas.openxmlformats.org/drawingml/2006/chart" xmlns:r="http://schemas.openxmlformats.org/officeDocument/2006/relationships" r:id="rId5"/>
          </a:graphicData>
        </a:graphic>
      </p:graphicFrame>
      <p:sp>
        <p:nvSpPr>
          <p:cNvPr id="25" name="角丸四角形 24"/>
          <p:cNvSpPr/>
          <p:nvPr/>
        </p:nvSpPr>
        <p:spPr>
          <a:xfrm>
            <a:off x="780119" y="5355999"/>
            <a:ext cx="499209" cy="20762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a:endParaRPr lang="ja-JP" altLang="en-US" sz="1786">
              <a:solidFill>
                <a:prstClr val="white"/>
              </a:solidFill>
              <a:latin typeface="Calibri"/>
              <a:ea typeface="ＭＳ Ｐゴシック" panose="020B0600070205080204" pitchFamily="50" charset="-128"/>
            </a:endParaRPr>
          </a:p>
        </p:txBody>
      </p:sp>
      <p:sp>
        <p:nvSpPr>
          <p:cNvPr id="26" name="角丸四角形 25"/>
          <p:cNvSpPr/>
          <p:nvPr/>
        </p:nvSpPr>
        <p:spPr>
          <a:xfrm>
            <a:off x="483753" y="6048595"/>
            <a:ext cx="795575" cy="20762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a:endParaRPr lang="ja-JP" altLang="en-US" sz="1786">
              <a:solidFill>
                <a:prstClr val="white"/>
              </a:solidFill>
              <a:latin typeface="Calibri"/>
              <a:ea typeface="ＭＳ Ｐゴシック" panose="020B0600070205080204" pitchFamily="50" charset="-128"/>
            </a:endParaRPr>
          </a:p>
        </p:txBody>
      </p:sp>
      <p:sp>
        <p:nvSpPr>
          <p:cNvPr id="31" name="テキスト ボックス 30">
            <a:extLst>
              <a:ext uri="{FF2B5EF4-FFF2-40B4-BE49-F238E27FC236}">
                <a16:creationId xmlns:a16="http://schemas.microsoft.com/office/drawing/2014/main" id="{1FB2C235-9621-42A2-8437-87F1EE3B3939}"/>
              </a:ext>
            </a:extLst>
          </p:cNvPr>
          <p:cNvSpPr txBox="1"/>
          <p:nvPr/>
        </p:nvSpPr>
        <p:spPr>
          <a:xfrm>
            <a:off x="7990811" y="95632"/>
            <a:ext cx="10440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200" b="1" dirty="0"/>
              <a:t>43</a:t>
            </a:r>
            <a:r>
              <a:rPr kumimoji="1" lang="ja-JP" altLang="en-US" sz="1200" b="1" dirty="0"/>
              <a:t>市町村</a:t>
            </a:r>
          </a:p>
        </p:txBody>
      </p:sp>
      <p:sp>
        <p:nvSpPr>
          <p:cNvPr id="4" name="テキスト ボックス 3">
            <a:extLst>
              <a:ext uri="{FF2B5EF4-FFF2-40B4-BE49-F238E27FC236}">
                <a16:creationId xmlns:a16="http://schemas.microsoft.com/office/drawing/2014/main" id="{3C45B385-AD39-9311-0276-4620BE9B51D6}"/>
              </a:ext>
            </a:extLst>
          </p:cNvPr>
          <p:cNvSpPr txBox="1"/>
          <p:nvPr/>
        </p:nvSpPr>
        <p:spPr>
          <a:xfrm>
            <a:off x="4476136" y="1235933"/>
            <a:ext cx="373820" cy="246221"/>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000" dirty="0">
                <a:latin typeface="HG丸ｺﾞｼｯｸM-PRO" panose="020F0600000000000000" pitchFamily="50" charset="-128"/>
                <a:ea typeface="HG丸ｺﾞｼｯｸM-PRO" panose="020F0600000000000000" pitchFamily="50" charset="-128"/>
              </a:rPr>
              <a:t>R5</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3B42D4E0-D075-676E-A129-D44B72CA8B98}"/>
              </a:ext>
            </a:extLst>
          </p:cNvPr>
          <p:cNvSpPr txBox="1"/>
          <p:nvPr/>
        </p:nvSpPr>
        <p:spPr>
          <a:xfrm>
            <a:off x="160773" y="1235933"/>
            <a:ext cx="478016" cy="246221"/>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00" dirty="0">
                <a:latin typeface="HG丸ｺﾞｼｯｸM-PRO" panose="020F0600000000000000" pitchFamily="50" charset="-128"/>
                <a:ea typeface="HG丸ｺﾞｼｯｸM-PRO" panose="020F0600000000000000" pitchFamily="50" charset="-128"/>
              </a:rPr>
              <a:t>H28</a:t>
            </a:r>
            <a:endParaRPr kumimoji="1" lang="ja-JP" altLang="en-US" sz="1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77867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a:extLst>
              <a:ext uri="{FF2B5EF4-FFF2-40B4-BE49-F238E27FC236}">
                <a16:creationId xmlns:a16="http://schemas.microsoft.com/office/drawing/2014/main" id="{707CEE12-F237-4086-825B-E9E33FFFF073}"/>
              </a:ext>
            </a:extLst>
          </p:cNvPr>
          <p:cNvGraphicFramePr>
            <a:graphicFrameLocks/>
          </p:cNvGraphicFramePr>
          <p:nvPr/>
        </p:nvGraphicFramePr>
        <p:xfrm>
          <a:off x="136656" y="832647"/>
          <a:ext cx="2746428" cy="2370412"/>
        </p:xfrm>
        <a:graphic>
          <a:graphicData uri="http://schemas.openxmlformats.org/drawingml/2006/chart">
            <c:chart xmlns:c="http://schemas.openxmlformats.org/drawingml/2006/chart" xmlns:r="http://schemas.openxmlformats.org/officeDocument/2006/relationships" r:id="rId2"/>
          </a:graphicData>
        </a:graphic>
      </p:graphicFrame>
      <p:sp>
        <p:nvSpPr>
          <p:cNvPr id="4" name="正方形/長方形 3">
            <a:extLst>
              <a:ext uri="{FF2B5EF4-FFF2-40B4-BE49-F238E27FC236}">
                <a16:creationId xmlns:a16="http://schemas.microsoft.com/office/drawing/2014/main" id="{7ED5ADCA-863E-4267-BC8A-84B1A5E09F52}"/>
              </a:ext>
            </a:extLst>
          </p:cNvPr>
          <p:cNvSpPr/>
          <p:nvPr/>
        </p:nvSpPr>
        <p:spPr>
          <a:xfrm>
            <a:off x="42830" y="260649"/>
            <a:ext cx="9056472" cy="6550069"/>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5" name="テキスト ボックス 4">
            <a:extLst>
              <a:ext uri="{FF2B5EF4-FFF2-40B4-BE49-F238E27FC236}">
                <a16:creationId xmlns:a16="http://schemas.microsoft.com/office/drawing/2014/main" id="{9BBD4426-49E0-4D1A-AE9A-A9D722C063F8}"/>
              </a:ext>
            </a:extLst>
          </p:cNvPr>
          <p:cNvSpPr txBox="1"/>
          <p:nvPr/>
        </p:nvSpPr>
        <p:spPr>
          <a:xfrm>
            <a:off x="42830" y="56315"/>
            <a:ext cx="9056472" cy="268215"/>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rtlCol="0">
            <a:spAutoFit/>
          </a:bodyPr>
          <a:lstStyle/>
          <a:p>
            <a:pPr defTabSz="653169"/>
            <a:r>
              <a:rPr lang="ja-JP" altLang="en-US" sz="1143" b="1" dirty="0">
                <a:solidFill>
                  <a:prstClr val="black"/>
                </a:solidFill>
                <a:latin typeface="HG丸ｺﾞｼｯｸM-PRO" panose="020F0600000000000000" pitchFamily="50" charset="-128"/>
                <a:ea typeface="HG丸ｺﾞｼｯｸM-PRO" panose="020F0600000000000000" pitchFamily="50" charset="-128"/>
              </a:rPr>
              <a:t>■調査結果から分かったこと（悩んでいること</a:t>
            </a:r>
            <a:r>
              <a:rPr lang="en-US" altLang="ja-JP" sz="1143" b="1" dirty="0">
                <a:solidFill>
                  <a:prstClr val="black"/>
                </a:solidFill>
                <a:latin typeface="HG丸ｺﾞｼｯｸM-PRO" panose="020F0600000000000000" pitchFamily="50" charset="-128"/>
                <a:ea typeface="HG丸ｺﾞｼｯｸM-PRO" panose="020F0600000000000000" pitchFamily="50" charset="-128"/>
              </a:rPr>
              <a:t>×</a:t>
            </a:r>
            <a:r>
              <a:rPr lang="ja-JP" altLang="en-US" sz="1143" b="1" dirty="0">
                <a:solidFill>
                  <a:prstClr val="black"/>
                </a:solidFill>
                <a:latin typeface="HG丸ｺﾞｼｯｸM-PRO" panose="020F0600000000000000" pitchFamily="50" charset="-128"/>
                <a:ea typeface="HG丸ｺﾞｼｯｸM-PRO" panose="020F0600000000000000" pitchFamily="50" charset="-128"/>
              </a:rPr>
              <a:t>嫌なことや悩んでいるときの相談先　（一部抜粋）</a:t>
            </a:r>
          </a:p>
        </p:txBody>
      </p:sp>
      <p:sp>
        <p:nvSpPr>
          <p:cNvPr id="8" name="角丸四角形 21">
            <a:extLst>
              <a:ext uri="{FF2B5EF4-FFF2-40B4-BE49-F238E27FC236}">
                <a16:creationId xmlns:a16="http://schemas.microsoft.com/office/drawing/2014/main" id="{389E4D49-2031-422C-A70C-9CAFF684E92A}"/>
              </a:ext>
            </a:extLst>
          </p:cNvPr>
          <p:cNvSpPr/>
          <p:nvPr/>
        </p:nvSpPr>
        <p:spPr>
          <a:xfrm>
            <a:off x="611560" y="2032012"/>
            <a:ext cx="411474" cy="1166905"/>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ja-JP" altLang="en-US" sz="786"/>
          </a:p>
        </p:txBody>
      </p:sp>
      <p:sp>
        <p:nvSpPr>
          <p:cNvPr id="2" name="テキスト ボックス 1">
            <a:extLst>
              <a:ext uri="{FF2B5EF4-FFF2-40B4-BE49-F238E27FC236}">
                <a16:creationId xmlns:a16="http://schemas.microsoft.com/office/drawing/2014/main" id="{D567A239-BA79-F35C-9DDD-16D680236C9A}"/>
              </a:ext>
            </a:extLst>
          </p:cNvPr>
          <p:cNvSpPr txBox="1"/>
          <p:nvPr/>
        </p:nvSpPr>
        <p:spPr>
          <a:xfrm>
            <a:off x="190668" y="688216"/>
            <a:ext cx="34657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R5</a:t>
            </a:r>
            <a:endParaRPr lang="ja-JP" altLang="en-US" sz="857" dirty="0">
              <a:latin typeface="HG丸ｺﾞｼｯｸM-PRO" panose="020F0600000000000000" pitchFamily="50" charset="-128"/>
              <a:ea typeface="HG丸ｺﾞｼｯｸM-PRO" panose="020F0600000000000000" pitchFamily="50" charset="-128"/>
            </a:endParaRPr>
          </a:p>
        </p:txBody>
      </p:sp>
      <p:sp>
        <p:nvSpPr>
          <p:cNvPr id="9" name="スライド番号プレースホルダー 2">
            <a:extLst>
              <a:ext uri="{FF2B5EF4-FFF2-40B4-BE49-F238E27FC236}">
                <a16:creationId xmlns:a16="http://schemas.microsoft.com/office/drawing/2014/main" id="{EFE63D1D-DE60-478C-B907-C8A3254F13A8}"/>
              </a:ext>
            </a:extLst>
          </p:cNvPr>
          <p:cNvSpPr txBox="1">
            <a:spLocks/>
          </p:cNvSpPr>
          <p:nvPr/>
        </p:nvSpPr>
        <p:spPr>
          <a:xfrm>
            <a:off x="7620000" y="6515057"/>
            <a:ext cx="1524000" cy="260804"/>
          </a:xfrm>
          <a:prstGeom prst="rect">
            <a:avLst/>
          </a:prstGeom>
        </p:spPr>
        <p:txBody>
          <a:bodyPr vert="horz" lIns="91440" tIns="45720" rIns="91440" bIns="45720" rtlCol="0" anchor="ctr"/>
          <a:lstStyle>
            <a:defPPr>
              <a:defRPr lang="ja-JP"/>
            </a:defPPr>
            <a:lvl1pPr marL="0" algn="r" defTabSz="1280160" rtl="0" eaLnBrk="1" latinLnBrk="0" hangingPunct="1">
              <a:defRPr kumimoji="1" sz="1700" kern="1200">
                <a:solidFill>
                  <a:schemeClr val="tx1">
                    <a:tint val="75000"/>
                  </a:schemeClr>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r>
              <a:rPr lang="ja-JP" altLang="en-US" sz="1714" dirty="0">
                <a:solidFill>
                  <a:schemeClr val="tx1"/>
                </a:solidFill>
                <a:latin typeface="+mn-ea"/>
              </a:rPr>
              <a:t>３０</a:t>
            </a:r>
          </a:p>
        </p:txBody>
      </p:sp>
      <p:sp>
        <p:nvSpPr>
          <p:cNvPr id="11" name="角丸四角形 21">
            <a:extLst>
              <a:ext uri="{FF2B5EF4-FFF2-40B4-BE49-F238E27FC236}">
                <a16:creationId xmlns:a16="http://schemas.microsoft.com/office/drawing/2014/main" id="{C4D12882-3DD3-4935-ABEF-F84DC5F94539}"/>
              </a:ext>
            </a:extLst>
          </p:cNvPr>
          <p:cNvSpPr/>
          <p:nvPr/>
        </p:nvSpPr>
        <p:spPr>
          <a:xfrm>
            <a:off x="3491880" y="1684526"/>
            <a:ext cx="514343" cy="1595866"/>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ja-JP" altLang="en-US" sz="786"/>
          </a:p>
        </p:txBody>
      </p:sp>
      <p:graphicFrame>
        <p:nvGraphicFramePr>
          <p:cNvPr id="13" name="グラフ 12">
            <a:extLst>
              <a:ext uri="{FF2B5EF4-FFF2-40B4-BE49-F238E27FC236}">
                <a16:creationId xmlns:a16="http://schemas.microsoft.com/office/drawing/2014/main" id="{66907D15-13C0-4EE1-AF86-4C9669E22626}"/>
              </a:ext>
            </a:extLst>
          </p:cNvPr>
          <p:cNvGraphicFramePr>
            <a:graphicFrameLocks/>
          </p:cNvGraphicFramePr>
          <p:nvPr/>
        </p:nvGraphicFramePr>
        <p:xfrm>
          <a:off x="3087811" y="845215"/>
          <a:ext cx="2872916" cy="23578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a:extLst>
              <a:ext uri="{FF2B5EF4-FFF2-40B4-BE49-F238E27FC236}">
                <a16:creationId xmlns:a16="http://schemas.microsoft.com/office/drawing/2014/main" id="{17C37E20-1AB2-4420-BB84-90651DA30D66}"/>
              </a:ext>
            </a:extLst>
          </p:cNvPr>
          <p:cNvGraphicFramePr>
            <a:graphicFrameLocks/>
          </p:cNvGraphicFramePr>
          <p:nvPr/>
        </p:nvGraphicFramePr>
        <p:xfrm>
          <a:off x="6165453" y="878861"/>
          <a:ext cx="2787879" cy="23124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グラフ 14">
            <a:extLst>
              <a:ext uri="{FF2B5EF4-FFF2-40B4-BE49-F238E27FC236}">
                <a16:creationId xmlns:a16="http://schemas.microsoft.com/office/drawing/2014/main" id="{CB46FFE8-42DB-4481-BE8F-F3922B1E6DA0}"/>
              </a:ext>
            </a:extLst>
          </p:cNvPr>
          <p:cNvGraphicFramePr>
            <a:graphicFrameLocks/>
          </p:cNvGraphicFramePr>
          <p:nvPr/>
        </p:nvGraphicFramePr>
        <p:xfrm>
          <a:off x="130554" y="3733170"/>
          <a:ext cx="2792598" cy="25019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グラフ 15">
            <a:extLst>
              <a:ext uri="{FF2B5EF4-FFF2-40B4-BE49-F238E27FC236}">
                <a16:creationId xmlns:a16="http://schemas.microsoft.com/office/drawing/2014/main" id="{6937F389-7C21-4854-94CB-4B35A44CC497}"/>
              </a:ext>
            </a:extLst>
          </p:cNvPr>
          <p:cNvGraphicFramePr>
            <a:graphicFrameLocks/>
          </p:cNvGraphicFramePr>
          <p:nvPr/>
        </p:nvGraphicFramePr>
        <p:xfrm>
          <a:off x="3219564" y="3755890"/>
          <a:ext cx="2792598" cy="25019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グラフ 16">
            <a:extLst>
              <a:ext uri="{FF2B5EF4-FFF2-40B4-BE49-F238E27FC236}">
                <a16:creationId xmlns:a16="http://schemas.microsoft.com/office/drawing/2014/main" id="{F1C775D3-9003-4212-9E7A-00A561F59D25}"/>
              </a:ext>
            </a:extLst>
          </p:cNvPr>
          <p:cNvGraphicFramePr>
            <a:graphicFrameLocks/>
          </p:cNvGraphicFramePr>
          <p:nvPr/>
        </p:nvGraphicFramePr>
        <p:xfrm>
          <a:off x="6141558" y="3783637"/>
          <a:ext cx="2871889" cy="2434731"/>
        </p:xfrm>
        <a:graphic>
          <a:graphicData uri="http://schemas.openxmlformats.org/drawingml/2006/chart">
            <c:chart xmlns:c="http://schemas.openxmlformats.org/drawingml/2006/chart" xmlns:r="http://schemas.openxmlformats.org/officeDocument/2006/relationships" r:id="rId7"/>
          </a:graphicData>
        </a:graphic>
      </p:graphicFrame>
      <p:sp>
        <p:nvSpPr>
          <p:cNvPr id="18" name="角丸四角形 21">
            <a:extLst>
              <a:ext uri="{FF2B5EF4-FFF2-40B4-BE49-F238E27FC236}">
                <a16:creationId xmlns:a16="http://schemas.microsoft.com/office/drawing/2014/main" id="{E2F9874F-544D-438F-8952-5C6F2F6AB238}"/>
              </a:ext>
            </a:extLst>
          </p:cNvPr>
          <p:cNvSpPr/>
          <p:nvPr/>
        </p:nvSpPr>
        <p:spPr>
          <a:xfrm>
            <a:off x="6568594" y="1616238"/>
            <a:ext cx="514343" cy="1595866"/>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ja-JP" altLang="en-US" sz="786"/>
          </a:p>
        </p:txBody>
      </p:sp>
      <p:sp>
        <p:nvSpPr>
          <p:cNvPr id="19" name="角丸四角形 21">
            <a:extLst>
              <a:ext uri="{FF2B5EF4-FFF2-40B4-BE49-F238E27FC236}">
                <a16:creationId xmlns:a16="http://schemas.microsoft.com/office/drawing/2014/main" id="{6EF1D55A-6B57-4FCA-8617-25CA810BCF51}"/>
              </a:ext>
            </a:extLst>
          </p:cNvPr>
          <p:cNvSpPr/>
          <p:nvPr/>
        </p:nvSpPr>
        <p:spPr>
          <a:xfrm>
            <a:off x="3594749" y="4622501"/>
            <a:ext cx="514343" cy="1595866"/>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ja-JP" altLang="en-US" sz="786"/>
          </a:p>
        </p:txBody>
      </p:sp>
      <p:sp>
        <p:nvSpPr>
          <p:cNvPr id="20" name="角丸四角形 21">
            <a:extLst>
              <a:ext uri="{FF2B5EF4-FFF2-40B4-BE49-F238E27FC236}">
                <a16:creationId xmlns:a16="http://schemas.microsoft.com/office/drawing/2014/main" id="{565AF844-827B-418E-844C-F83B23DA5FCF}"/>
              </a:ext>
            </a:extLst>
          </p:cNvPr>
          <p:cNvSpPr/>
          <p:nvPr/>
        </p:nvSpPr>
        <p:spPr>
          <a:xfrm>
            <a:off x="6568594" y="4662020"/>
            <a:ext cx="514343" cy="1595866"/>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ja-JP" altLang="en-US" sz="786"/>
          </a:p>
        </p:txBody>
      </p:sp>
      <p:cxnSp>
        <p:nvCxnSpPr>
          <p:cNvPr id="21" name="直線コネクタ 20">
            <a:extLst>
              <a:ext uri="{FF2B5EF4-FFF2-40B4-BE49-F238E27FC236}">
                <a16:creationId xmlns:a16="http://schemas.microsoft.com/office/drawing/2014/main" id="{969F774D-2BB2-4C52-BD63-4A5BB359F09A}"/>
              </a:ext>
            </a:extLst>
          </p:cNvPr>
          <p:cNvCxnSpPr>
            <a:cxnSpLocks/>
          </p:cNvCxnSpPr>
          <p:nvPr/>
        </p:nvCxnSpPr>
        <p:spPr>
          <a:xfrm>
            <a:off x="3010875" y="312872"/>
            <a:ext cx="0" cy="6488537"/>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1C10F890-AA1E-4651-9101-E7F2382D75E2}"/>
              </a:ext>
            </a:extLst>
          </p:cNvPr>
          <p:cNvCxnSpPr>
            <a:cxnSpLocks/>
          </p:cNvCxnSpPr>
          <p:nvPr/>
        </p:nvCxnSpPr>
        <p:spPr>
          <a:xfrm>
            <a:off x="6070894" y="295520"/>
            <a:ext cx="0" cy="6505889"/>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 name="正方形/長方形 5">
            <a:extLst>
              <a:ext uri="{FF2B5EF4-FFF2-40B4-BE49-F238E27FC236}">
                <a16:creationId xmlns:a16="http://schemas.microsoft.com/office/drawing/2014/main" id="{B0A74970-5903-46C3-8206-7010C5A04513}"/>
              </a:ext>
            </a:extLst>
          </p:cNvPr>
          <p:cNvSpPr/>
          <p:nvPr/>
        </p:nvSpPr>
        <p:spPr>
          <a:xfrm>
            <a:off x="115695" y="312872"/>
            <a:ext cx="8910742" cy="224229"/>
          </a:xfrm>
          <a:prstGeom prst="rect">
            <a:avLst/>
          </a:prstGeom>
          <a:solidFill>
            <a:schemeClr val="accent6">
              <a:lumMod val="40000"/>
              <a:lumOff val="60000"/>
            </a:schemeClr>
          </a:solidFill>
        </p:spPr>
        <p:txBody>
          <a:bodyPr wrap="square">
            <a:spAutoFit/>
          </a:bodyPr>
          <a:lstStyle/>
          <a:p>
            <a:pPr lvl="0"/>
            <a:r>
              <a:rPr lang="ja-JP" altLang="en-US" sz="857" dirty="0">
                <a:latin typeface="HG丸ｺﾞｼｯｸM-PRO" panose="020F0600000000000000" pitchFamily="50" charset="-128"/>
                <a:ea typeface="HG丸ｺﾞｼｯｸM-PRO" panose="020F0600000000000000" pitchFamily="50" charset="-128"/>
              </a:rPr>
              <a:t>　◇親に相談することのうち「おうちのこと」については、その他の悩みに比べ、割合が低くなっている。</a:t>
            </a:r>
          </a:p>
        </p:txBody>
      </p:sp>
      <p:cxnSp>
        <p:nvCxnSpPr>
          <p:cNvPr id="23" name="直線コネクタ 22">
            <a:extLst>
              <a:ext uri="{FF2B5EF4-FFF2-40B4-BE49-F238E27FC236}">
                <a16:creationId xmlns:a16="http://schemas.microsoft.com/office/drawing/2014/main" id="{A6773C7F-AD40-452F-BDD8-60B302B66B45}"/>
              </a:ext>
            </a:extLst>
          </p:cNvPr>
          <p:cNvCxnSpPr>
            <a:cxnSpLocks/>
          </p:cNvCxnSpPr>
          <p:nvPr/>
        </p:nvCxnSpPr>
        <p:spPr>
          <a:xfrm>
            <a:off x="98636" y="3583303"/>
            <a:ext cx="8914810" cy="0"/>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00651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4B7746B4-1009-4ACF-BDEC-4D9F3D1AA353}"/>
              </a:ext>
            </a:extLst>
          </p:cNvPr>
          <p:cNvSpPr>
            <a:spLocks noGrp="1"/>
          </p:cNvSpPr>
          <p:nvPr>
            <p:ph type="sldNum" sz="quarter" idx="12"/>
          </p:nvPr>
        </p:nvSpPr>
        <p:spPr>
          <a:xfrm>
            <a:off x="7010400" y="6409910"/>
            <a:ext cx="2133600" cy="365125"/>
          </a:xfrm>
        </p:spPr>
        <p:txBody>
          <a:bodyPr/>
          <a:lstStyle/>
          <a:p>
            <a:r>
              <a:rPr lang="ja-JP" altLang="en-US" sz="1714" dirty="0">
                <a:solidFill>
                  <a:schemeClr val="tx1"/>
                </a:solidFill>
              </a:rPr>
              <a:t>３１</a:t>
            </a:r>
          </a:p>
        </p:txBody>
      </p:sp>
      <p:sp>
        <p:nvSpPr>
          <p:cNvPr id="4" name="正方形/長方形 3">
            <a:extLst>
              <a:ext uri="{FF2B5EF4-FFF2-40B4-BE49-F238E27FC236}">
                <a16:creationId xmlns:a16="http://schemas.microsoft.com/office/drawing/2014/main" id="{F39C0E18-3DB6-450B-9CA5-5552FF8D9E57}"/>
              </a:ext>
            </a:extLst>
          </p:cNvPr>
          <p:cNvSpPr/>
          <p:nvPr/>
        </p:nvSpPr>
        <p:spPr>
          <a:xfrm>
            <a:off x="109389" y="136524"/>
            <a:ext cx="8925223" cy="662395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19" dirty="0">
              <a:solidFill>
                <a:schemeClr val="tx1"/>
              </a:solidFill>
            </a:endParaRPr>
          </a:p>
        </p:txBody>
      </p:sp>
      <p:sp>
        <p:nvSpPr>
          <p:cNvPr id="5" name="テキスト ボックス 4">
            <a:extLst>
              <a:ext uri="{FF2B5EF4-FFF2-40B4-BE49-F238E27FC236}">
                <a16:creationId xmlns:a16="http://schemas.microsoft.com/office/drawing/2014/main" id="{AC9D0432-5634-463F-AD5C-38601E957E90}"/>
              </a:ext>
            </a:extLst>
          </p:cNvPr>
          <p:cNvSpPr txBox="1"/>
          <p:nvPr/>
        </p:nvSpPr>
        <p:spPr>
          <a:xfrm>
            <a:off x="109389" y="136525"/>
            <a:ext cx="8925223" cy="290208"/>
          </a:xfrm>
          <a:prstGeom prst="rect">
            <a:avLst/>
          </a:prstGeom>
          <a:solidFill>
            <a:schemeClr val="accent5">
              <a:lumMod val="40000"/>
              <a:lumOff val="60000"/>
            </a:schemeClr>
          </a:solidFill>
          <a:ln w="31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86" b="1" dirty="0">
                <a:latin typeface="HG丸ｺﾞｼｯｸM-PRO" panose="020F0600000000000000" pitchFamily="50" charset="-128"/>
                <a:ea typeface="HG丸ｺﾞｼｯｸM-PRO" panose="020F0600000000000000" pitchFamily="50" charset="-128"/>
              </a:rPr>
              <a:t>主な課題</a:t>
            </a:r>
          </a:p>
        </p:txBody>
      </p:sp>
      <p:sp>
        <p:nvSpPr>
          <p:cNvPr id="6" name="テキスト ボックス 5">
            <a:extLst>
              <a:ext uri="{FF2B5EF4-FFF2-40B4-BE49-F238E27FC236}">
                <a16:creationId xmlns:a16="http://schemas.microsoft.com/office/drawing/2014/main" id="{8734274F-E47F-4309-A2F1-4CC4870E754D}"/>
              </a:ext>
            </a:extLst>
          </p:cNvPr>
          <p:cNvSpPr txBox="1"/>
          <p:nvPr/>
        </p:nvSpPr>
        <p:spPr>
          <a:xfrm>
            <a:off x="251520" y="497246"/>
            <a:ext cx="8783091" cy="2038571"/>
          </a:xfrm>
          <a:prstGeom prst="rect">
            <a:avLst/>
          </a:prstGeom>
          <a:noFill/>
        </p:spPr>
        <p:txBody>
          <a:bodyPr wrap="square" rtlCol="0">
            <a:spAutoFit/>
          </a:bodyPr>
          <a:lstStyle/>
          <a:p>
            <a:pPr>
              <a:lnSpc>
                <a:spcPts val="1714"/>
              </a:lnSpc>
            </a:pPr>
            <a:r>
              <a:rPr lang="ja-JP" altLang="en-US" sz="1143" dirty="0"/>
              <a:t>〇放課後に「ひとりでいる」と回答した子どもの割合が、いずれの世帯においても</a:t>
            </a:r>
            <a:r>
              <a:rPr lang="en-US" altLang="ja-JP" sz="1143" dirty="0"/>
              <a:t>20%</a:t>
            </a:r>
            <a:r>
              <a:rPr lang="ja-JP" altLang="en-US" sz="1143" dirty="0"/>
              <a:t>を超えている（全体</a:t>
            </a:r>
            <a:r>
              <a:rPr lang="en-US" altLang="ja-JP" sz="1143" dirty="0"/>
              <a:t>24.4</a:t>
            </a:r>
            <a:r>
              <a:rPr lang="ja-JP" altLang="en-US" sz="1143" dirty="0"/>
              <a:t>％）。</a:t>
            </a:r>
            <a:r>
              <a:rPr lang="en-US" altLang="ja-JP" sz="1143" dirty="0"/>
              <a:t>〔</a:t>
            </a:r>
            <a:r>
              <a:rPr lang="ja-JP" altLang="en-US" sz="1143" dirty="0"/>
              <a:t>前回</a:t>
            </a:r>
            <a:r>
              <a:rPr lang="en-US" altLang="ja-JP" sz="1143" dirty="0"/>
              <a:t>18.7</a:t>
            </a:r>
            <a:r>
              <a:rPr lang="ja-JP" altLang="en-US" sz="1143" dirty="0"/>
              <a:t>％</a:t>
            </a:r>
            <a:r>
              <a:rPr lang="en-US" altLang="ja-JP" sz="1143" dirty="0"/>
              <a:t>〕</a:t>
            </a:r>
          </a:p>
          <a:p>
            <a:pPr>
              <a:lnSpc>
                <a:spcPts val="1714"/>
              </a:lnSpc>
            </a:pPr>
            <a:endParaRPr lang="en-US" altLang="ja-JP" sz="1143" dirty="0"/>
          </a:p>
          <a:p>
            <a:pPr>
              <a:lnSpc>
                <a:spcPts val="1714"/>
              </a:lnSpc>
            </a:pPr>
            <a:r>
              <a:rPr lang="ja-JP" altLang="en-US" sz="1143" dirty="0"/>
              <a:t>〇いずれの世帯においても、嫌なことや悩んでいることがあるときに、「誰にも相談したくない」「誰にも相談できない」と回答した子どもの割合が一定数ある。いずれも前回とあまり変化はない。　困窮度</a:t>
            </a:r>
            <a:r>
              <a:rPr lang="en-US" altLang="ja-JP" sz="1143" dirty="0"/>
              <a:t>Ⅰ</a:t>
            </a:r>
            <a:r>
              <a:rPr lang="ja-JP" altLang="en-US" sz="1143" dirty="0"/>
              <a:t>の世帯の子どもにおいて、「嫌なことや悩んでいることはない」と回答した割合は、他の世帯の子どもよりも低い傾向にある。</a:t>
            </a:r>
            <a:endParaRPr lang="en-US" altLang="ja-JP" sz="1143" dirty="0"/>
          </a:p>
          <a:p>
            <a:pPr>
              <a:lnSpc>
                <a:spcPts val="1714"/>
              </a:lnSpc>
            </a:pPr>
            <a:endParaRPr lang="en-US" altLang="ja-JP" sz="1143" dirty="0"/>
          </a:p>
          <a:p>
            <a:pPr>
              <a:lnSpc>
                <a:spcPts val="1714"/>
              </a:lnSpc>
            </a:pPr>
            <a:r>
              <a:rPr lang="ja-JP" altLang="en-US" sz="1143" dirty="0"/>
              <a:t>〇親に相談することのうち、おうちのことに関する悩みについては、他の悩みに比べて低い傾向にある。</a:t>
            </a:r>
            <a:endParaRPr lang="en-US" altLang="ja-JP" sz="1143" dirty="0"/>
          </a:p>
          <a:p>
            <a:pPr>
              <a:lnSpc>
                <a:spcPts val="1714"/>
              </a:lnSpc>
            </a:pPr>
            <a:endParaRPr lang="en-US" altLang="ja-JP" sz="1143" b="1" dirty="0"/>
          </a:p>
          <a:p>
            <a:pPr>
              <a:lnSpc>
                <a:spcPts val="1714"/>
              </a:lnSpc>
            </a:pPr>
            <a:endParaRPr lang="ja-JP" altLang="en-US" sz="1143" b="1" dirty="0"/>
          </a:p>
        </p:txBody>
      </p:sp>
      <p:sp>
        <p:nvSpPr>
          <p:cNvPr id="7" name="テキスト ボックス 6">
            <a:extLst>
              <a:ext uri="{FF2B5EF4-FFF2-40B4-BE49-F238E27FC236}">
                <a16:creationId xmlns:a16="http://schemas.microsoft.com/office/drawing/2014/main" id="{6BBBAD8D-DA14-42F2-87B8-C9E8D556F397}"/>
              </a:ext>
            </a:extLst>
          </p:cNvPr>
          <p:cNvSpPr txBox="1"/>
          <p:nvPr/>
        </p:nvSpPr>
        <p:spPr>
          <a:xfrm>
            <a:off x="108886" y="3039185"/>
            <a:ext cx="8925223" cy="290208"/>
          </a:xfrm>
          <a:prstGeom prst="rect">
            <a:avLst/>
          </a:prstGeom>
          <a:solidFill>
            <a:srgbClr val="90E2A0"/>
          </a:solidFill>
          <a:ln w="31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86" b="1" dirty="0">
                <a:latin typeface="HG丸ｺﾞｼｯｸM-PRO" panose="020F0600000000000000" pitchFamily="50" charset="-128"/>
                <a:ea typeface="HG丸ｺﾞｼｯｸM-PRO" panose="020F0600000000000000" pitchFamily="50" charset="-128"/>
              </a:rPr>
              <a:t>方向性</a:t>
            </a:r>
            <a:r>
              <a:rPr lang="en-US" altLang="ja-JP" sz="1286" b="1" dirty="0">
                <a:latin typeface="HG丸ｺﾞｼｯｸM-PRO" panose="020F0600000000000000" pitchFamily="50" charset="-128"/>
                <a:ea typeface="HG丸ｺﾞｼｯｸM-PRO" panose="020F0600000000000000" pitchFamily="50" charset="-128"/>
              </a:rPr>
              <a:t>(</a:t>
            </a:r>
            <a:r>
              <a:rPr lang="ja-JP" altLang="en-US" sz="1286" b="1" dirty="0">
                <a:latin typeface="HG丸ｺﾞｼｯｸM-PRO" panose="020F0600000000000000" pitchFamily="50" charset="-128"/>
                <a:ea typeface="HG丸ｺﾞｼｯｸM-PRO" panose="020F0600000000000000" pitchFamily="50" charset="-128"/>
              </a:rPr>
              <a:t>案</a:t>
            </a:r>
            <a:r>
              <a:rPr lang="en-US" altLang="ja-JP" sz="1286" b="1" dirty="0">
                <a:latin typeface="HG丸ｺﾞｼｯｸM-PRO" panose="020F0600000000000000" pitchFamily="50" charset="-128"/>
                <a:ea typeface="HG丸ｺﾞｼｯｸM-PRO" panose="020F0600000000000000" pitchFamily="50" charset="-128"/>
              </a:rPr>
              <a:t>)</a:t>
            </a:r>
            <a:endParaRPr lang="ja-JP" altLang="en-US" sz="1286" b="1" dirty="0">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7D1B679E-AAF0-49A3-B334-CF629D788789}"/>
              </a:ext>
            </a:extLst>
          </p:cNvPr>
          <p:cNvSpPr txBox="1"/>
          <p:nvPr/>
        </p:nvSpPr>
        <p:spPr>
          <a:xfrm>
            <a:off x="179952" y="3409771"/>
            <a:ext cx="8783091" cy="2907784"/>
          </a:xfrm>
          <a:prstGeom prst="rect">
            <a:avLst/>
          </a:prstGeom>
          <a:noFill/>
        </p:spPr>
        <p:txBody>
          <a:bodyPr wrap="square" rtlCol="0">
            <a:spAutoFit/>
          </a:bodyPr>
          <a:lstStyle/>
          <a:p>
            <a:pPr>
              <a:lnSpc>
                <a:spcPts val="1714"/>
              </a:lnSpc>
            </a:pPr>
            <a:r>
              <a:rPr lang="en-US" altLang="ja-JP" sz="1143" dirty="0"/>
              <a:t>【</a:t>
            </a:r>
            <a:r>
              <a:rPr lang="ja-JP" altLang="en-US" sz="1143" dirty="0"/>
              <a:t>継続</a:t>
            </a:r>
            <a:r>
              <a:rPr lang="en-US" altLang="ja-JP" sz="1143" dirty="0"/>
              <a:t>】</a:t>
            </a:r>
          </a:p>
          <a:p>
            <a:pPr>
              <a:lnSpc>
                <a:spcPts val="1714"/>
              </a:lnSpc>
            </a:pPr>
            <a:r>
              <a:rPr lang="ja-JP" altLang="en-US" sz="1143" dirty="0"/>
              <a:t>〇昼間保護者のいない家庭の小学生児童の健全育成を図るため、放課後児童健全育成事業（放課後児童クラブ）や子どもの居場所の整備を推進。また、子どもの居場所の整備等に関する府や国の補助金等について、市町村等へ周知を実施。</a:t>
            </a:r>
            <a:endParaRPr lang="en-US" altLang="ja-JP" sz="1143" dirty="0"/>
          </a:p>
          <a:p>
            <a:pPr>
              <a:lnSpc>
                <a:spcPts val="1714"/>
              </a:lnSpc>
            </a:pPr>
            <a:endParaRPr lang="en-US" altLang="ja-JP" sz="1143" dirty="0"/>
          </a:p>
          <a:p>
            <a:pPr>
              <a:lnSpc>
                <a:spcPts val="1714"/>
              </a:lnSpc>
            </a:pPr>
            <a:r>
              <a:rPr lang="ja-JP" altLang="en-US" sz="1143" dirty="0"/>
              <a:t>○学校におけるスクールカウンセラーやスクールソーシャルワーカーの活用の充実を図り、子どもが相談しやすい体制を構築。また、スクールソーシャルワーカー等の活用により、課題のある子ども、家庭を早期に発見し、必要な支援につなぐ取組みを関係課及び市町村と連携し、引き続き実施。</a:t>
            </a:r>
            <a:endParaRPr lang="en-US" altLang="ja-JP" sz="1143" b="1" dirty="0"/>
          </a:p>
          <a:p>
            <a:pPr>
              <a:lnSpc>
                <a:spcPts val="1714"/>
              </a:lnSpc>
            </a:pPr>
            <a:endParaRPr lang="en-US" altLang="ja-JP" sz="1143" dirty="0"/>
          </a:p>
          <a:p>
            <a:pPr>
              <a:lnSpc>
                <a:spcPts val="1714"/>
              </a:lnSpc>
            </a:pPr>
            <a:r>
              <a:rPr lang="en-US" altLang="ja-JP" sz="1143" dirty="0"/>
              <a:t>【</a:t>
            </a:r>
            <a:r>
              <a:rPr lang="ja-JP" altLang="en-US" sz="1143" dirty="0"/>
              <a:t>拡充検討</a:t>
            </a:r>
            <a:r>
              <a:rPr lang="en-US" altLang="ja-JP" sz="1143" dirty="0"/>
              <a:t>】</a:t>
            </a:r>
          </a:p>
          <a:p>
            <a:pPr>
              <a:lnSpc>
                <a:spcPts val="1714"/>
              </a:lnSpc>
            </a:pPr>
            <a:r>
              <a:rPr lang="ja-JP" altLang="en-US" sz="1143" dirty="0"/>
              <a:t>〇子どもの居場所を利用したことがあると回答した子どもの保護者は、外部の相談機関へ相談する割合が高い傾向にあること（</a:t>
            </a:r>
            <a:r>
              <a:rPr lang="en-US" altLang="ja-JP" sz="1143" dirty="0"/>
              <a:t>P42</a:t>
            </a:r>
            <a:r>
              <a:rPr lang="ja-JP" altLang="en-US" sz="1143" dirty="0"/>
              <a:t>参照）から、子どもにとっても居場所を利用することで、外部の相談機関等を利用しやすくなる可能性がある。市町村と連携し、子どもの居場所に関する情報提供により利用を促進するともに、子どもの居場所における相談機関等のチラシ配架等により情報提供を実施し、支援へとつなげる仕組みを構築する。</a:t>
            </a:r>
            <a:endParaRPr lang="en-US" altLang="ja-JP" sz="1143" dirty="0"/>
          </a:p>
        </p:txBody>
      </p:sp>
    </p:spTree>
    <p:extLst>
      <p:ext uri="{BB962C8B-B14F-4D97-AF65-F5344CB8AC3E}">
        <p14:creationId xmlns:p14="http://schemas.microsoft.com/office/powerpoint/2010/main" val="2282177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77F80C-81E4-4335-A08E-F165AE95B7BF}"/>
              </a:ext>
            </a:extLst>
          </p:cNvPr>
          <p:cNvSpPr>
            <a:spLocks noGrp="1"/>
          </p:cNvSpPr>
          <p:nvPr>
            <p:ph type="title"/>
          </p:nvPr>
        </p:nvSpPr>
        <p:spPr>
          <a:xfrm>
            <a:off x="482423" y="2451749"/>
            <a:ext cx="8229600" cy="1143000"/>
          </a:xfrm>
        </p:spPr>
        <p:txBody>
          <a:bodyPr>
            <a:normAutofit/>
          </a:bodyPr>
          <a:lstStyle/>
          <a:p>
            <a:r>
              <a:rPr lang="ja-JP" altLang="en-US" sz="4286" dirty="0"/>
              <a:t>５．親への相談支援に関すること</a:t>
            </a:r>
          </a:p>
        </p:txBody>
      </p:sp>
      <p:sp>
        <p:nvSpPr>
          <p:cNvPr id="5" name="スライド番号プレースホルダー 2">
            <a:extLst>
              <a:ext uri="{FF2B5EF4-FFF2-40B4-BE49-F238E27FC236}">
                <a16:creationId xmlns:a16="http://schemas.microsoft.com/office/drawing/2014/main" id="{848986F7-9FC1-4830-B119-640509253A1C}"/>
              </a:ext>
            </a:extLst>
          </p:cNvPr>
          <p:cNvSpPr>
            <a:spLocks noGrp="1"/>
          </p:cNvSpPr>
          <p:nvPr>
            <p:ph type="sldNum" sz="quarter" idx="12"/>
          </p:nvPr>
        </p:nvSpPr>
        <p:spPr>
          <a:xfrm>
            <a:off x="7620000" y="6515057"/>
            <a:ext cx="1524000" cy="260804"/>
          </a:xfrm>
        </p:spPr>
        <p:txBody>
          <a:bodyPr/>
          <a:lstStyle/>
          <a:p>
            <a:r>
              <a:rPr lang="ja-JP" altLang="en-US" sz="1714" dirty="0">
                <a:solidFill>
                  <a:schemeClr val="tx1"/>
                </a:solidFill>
                <a:latin typeface="+mn-ea"/>
              </a:rPr>
              <a:t>３２</a:t>
            </a:r>
          </a:p>
        </p:txBody>
      </p:sp>
    </p:spTree>
    <p:extLst>
      <p:ext uri="{BB962C8B-B14F-4D97-AF65-F5344CB8AC3E}">
        <p14:creationId xmlns:p14="http://schemas.microsoft.com/office/powerpoint/2010/main" val="6918397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a:extLst>
              <a:ext uri="{FF2B5EF4-FFF2-40B4-BE49-F238E27FC236}">
                <a16:creationId xmlns:a16="http://schemas.microsoft.com/office/drawing/2014/main" id="{8069E950-1F14-45F9-9F60-72B5BBD2082C}"/>
              </a:ext>
            </a:extLst>
          </p:cNvPr>
          <p:cNvGraphicFramePr>
            <a:graphicFrameLocks/>
          </p:cNvGraphicFramePr>
          <p:nvPr/>
        </p:nvGraphicFramePr>
        <p:xfrm>
          <a:off x="4441041" y="1100547"/>
          <a:ext cx="4698386" cy="5702171"/>
        </p:xfrm>
        <a:graphic>
          <a:graphicData uri="http://schemas.openxmlformats.org/drawingml/2006/chart">
            <c:chart xmlns:c="http://schemas.openxmlformats.org/drawingml/2006/chart" xmlns:r="http://schemas.openxmlformats.org/officeDocument/2006/relationships" r:id="rId2"/>
          </a:graphicData>
        </a:graphic>
      </p:graphicFrame>
      <p:sp>
        <p:nvSpPr>
          <p:cNvPr id="10" name="正方形/長方形 9"/>
          <p:cNvSpPr/>
          <p:nvPr/>
        </p:nvSpPr>
        <p:spPr>
          <a:xfrm>
            <a:off x="92845" y="550073"/>
            <a:ext cx="8928992" cy="6252646"/>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1071" dirty="0">
                <a:solidFill>
                  <a:schemeClr val="tx1"/>
                </a:solidFill>
              </a:rPr>
              <a:t>　　</a:t>
            </a:r>
            <a:endParaRPr lang="en-US" altLang="ja-JP" sz="1071" dirty="0">
              <a:solidFill>
                <a:schemeClr val="tx1"/>
              </a:solidFill>
            </a:endParaRPr>
          </a:p>
          <a:p>
            <a:pPr algn="ctr"/>
            <a:endParaRPr lang="en-US" altLang="ja-JP" sz="1071" dirty="0">
              <a:solidFill>
                <a:schemeClr val="tx1"/>
              </a:solidFill>
            </a:endParaRPr>
          </a:p>
          <a:p>
            <a:pPr algn="ctr"/>
            <a:endParaRPr lang="en-US" altLang="ja-JP" sz="1071" dirty="0">
              <a:solidFill>
                <a:schemeClr val="tx1"/>
              </a:solidFill>
            </a:endParaRPr>
          </a:p>
          <a:p>
            <a:pPr algn="ctr"/>
            <a:endParaRPr lang="en-US" altLang="ja-JP" sz="1071" dirty="0">
              <a:solidFill>
                <a:schemeClr val="tx1"/>
              </a:solidFill>
            </a:endParaRPr>
          </a:p>
          <a:p>
            <a:endParaRPr lang="en-US" altLang="ja-JP" sz="1071" dirty="0">
              <a:solidFill>
                <a:schemeClr val="tx1"/>
              </a:solidFill>
            </a:endParaRPr>
          </a:p>
          <a:p>
            <a:endParaRPr lang="en-US" altLang="ja-JP" sz="1071" dirty="0">
              <a:solidFill>
                <a:schemeClr val="tx1"/>
              </a:solidFill>
            </a:endParaRPr>
          </a:p>
          <a:p>
            <a:endParaRPr lang="en-US" altLang="ja-JP" sz="1071" dirty="0">
              <a:solidFill>
                <a:schemeClr val="tx1"/>
              </a:solidFill>
            </a:endParaRPr>
          </a:p>
          <a:p>
            <a:endParaRPr lang="ja-JP" altLang="en-US" sz="1000" dirty="0">
              <a:solidFill>
                <a:schemeClr val="tx1"/>
              </a:solidFill>
            </a:endParaRPr>
          </a:p>
        </p:txBody>
      </p:sp>
      <p:sp>
        <p:nvSpPr>
          <p:cNvPr id="4" name="テキスト ボックス 3"/>
          <p:cNvSpPr txBox="1"/>
          <p:nvPr/>
        </p:nvSpPr>
        <p:spPr>
          <a:xfrm>
            <a:off x="92844" y="402757"/>
            <a:ext cx="8928991" cy="279179"/>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lIns="91440" tIns="45720" rIns="91440" bIns="45720" rtlCol="0">
            <a:spAutoFit/>
          </a:bodyPr>
          <a:lstStyle/>
          <a:p>
            <a:r>
              <a:rPr lang="ja-JP" altLang="en-US" sz="1214" b="1" dirty="0">
                <a:latin typeface="HG丸ｺﾞｼｯｸM-PRO" panose="020F0600000000000000" pitchFamily="50" charset="-128"/>
                <a:ea typeface="HG丸ｺﾞｼｯｸM-PRO" panose="020F0600000000000000" pitchFamily="50" charset="-128"/>
              </a:rPr>
              <a:t>■調査結果から分かったこと（保護者の相談相手</a:t>
            </a:r>
            <a:r>
              <a:rPr lang="en-US" altLang="ja-JP" sz="1214" b="1" dirty="0">
                <a:latin typeface="HG丸ｺﾞｼｯｸM-PRO" panose="020F0600000000000000" pitchFamily="50" charset="-128"/>
                <a:ea typeface="HG丸ｺﾞｼｯｸM-PRO" panose="020F0600000000000000" pitchFamily="50" charset="-128"/>
              </a:rPr>
              <a:t>×</a:t>
            </a:r>
            <a:r>
              <a:rPr lang="ja-JP" altLang="en-US" sz="1214" b="1" dirty="0">
                <a:latin typeface="HG丸ｺﾞｼｯｸM-PRO" panose="020F0600000000000000" pitchFamily="50" charset="-128"/>
                <a:ea typeface="HG丸ｺﾞｼｯｸM-PRO" panose="020F0600000000000000" pitchFamily="50" charset="-128"/>
              </a:rPr>
              <a:t>困窮度）</a:t>
            </a:r>
          </a:p>
        </p:txBody>
      </p:sp>
      <p:sp>
        <p:nvSpPr>
          <p:cNvPr id="9" name="テキスト ボックス 8"/>
          <p:cNvSpPr txBox="1"/>
          <p:nvPr/>
        </p:nvSpPr>
        <p:spPr>
          <a:xfrm>
            <a:off x="92843" y="33880"/>
            <a:ext cx="3214286" cy="334066"/>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rtlCol="0">
            <a:spAutoFit/>
          </a:bodyPr>
          <a:lstStyle/>
          <a:p>
            <a:r>
              <a:rPr lang="en-US" altLang="ja-JP" sz="1571" b="1" dirty="0">
                <a:latin typeface="HG丸ｺﾞｼｯｸM-PRO" panose="020F0600000000000000" pitchFamily="50" charset="-128"/>
                <a:ea typeface="HG丸ｺﾞｼｯｸM-PRO" panose="020F0600000000000000" pitchFamily="50" charset="-128"/>
              </a:rPr>
              <a:t>5</a:t>
            </a:r>
            <a:r>
              <a:rPr lang="ja-JP" altLang="en-US" sz="1571" b="1">
                <a:latin typeface="HG丸ｺﾞｼｯｸM-PRO" panose="020F0600000000000000" pitchFamily="50" charset="-128"/>
                <a:ea typeface="HG丸ｺﾞｼｯｸM-PRO" panose="020F0600000000000000" pitchFamily="50" charset="-128"/>
              </a:rPr>
              <a:t>．</a:t>
            </a:r>
            <a:r>
              <a:rPr lang="ja-JP" altLang="en-US" sz="1571" b="1" dirty="0">
                <a:latin typeface="HG丸ｺﾞｼｯｸM-PRO" panose="020F0600000000000000" pitchFamily="50" charset="-128"/>
                <a:ea typeface="HG丸ｺﾞｼｯｸM-PRO" panose="020F0600000000000000" pitchFamily="50" charset="-128"/>
              </a:rPr>
              <a:t>親への相談支援に関すること</a:t>
            </a:r>
          </a:p>
        </p:txBody>
      </p:sp>
      <p:sp>
        <p:nvSpPr>
          <p:cNvPr id="3" name="スライド番号プレースホルダー 2"/>
          <p:cNvSpPr>
            <a:spLocks noGrp="1"/>
          </p:cNvSpPr>
          <p:nvPr>
            <p:ph type="sldNum" sz="quarter" idx="12"/>
          </p:nvPr>
        </p:nvSpPr>
        <p:spPr>
          <a:xfrm>
            <a:off x="6963821" y="6492875"/>
            <a:ext cx="2133600" cy="365125"/>
          </a:xfrm>
        </p:spPr>
        <p:txBody>
          <a:bodyPr/>
          <a:lstStyle/>
          <a:p>
            <a:r>
              <a:rPr lang="ja-JP" altLang="en-US" sz="1714" dirty="0">
                <a:solidFill>
                  <a:schemeClr val="tx1"/>
                </a:solidFill>
                <a:latin typeface="+mn-ea"/>
              </a:rPr>
              <a:t>３３</a:t>
            </a:r>
          </a:p>
        </p:txBody>
      </p:sp>
      <p:cxnSp>
        <p:nvCxnSpPr>
          <p:cNvPr id="15" name="直線コネクタ 14"/>
          <p:cNvCxnSpPr>
            <a:cxnSpLocks/>
          </p:cNvCxnSpPr>
          <p:nvPr/>
        </p:nvCxnSpPr>
        <p:spPr>
          <a:xfrm>
            <a:off x="4355109" y="781485"/>
            <a:ext cx="28567" cy="6021499"/>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0" name="角丸四角形 19"/>
          <p:cNvSpPr/>
          <p:nvPr/>
        </p:nvSpPr>
        <p:spPr>
          <a:xfrm>
            <a:off x="5137777" y="5892882"/>
            <a:ext cx="2155213" cy="30857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graphicFrame>
        <p:nvGraphicFramePr>
          <p:cNvPr id="5" name="グラフ 4">
            <a:extLst>
              <a:ext uri="{FF2B5EF4-FFF2-40B4-BE49-F238E27FC236}">
                <a16:creationId xmlns:a16="http://schemas.microsoft.com/office/drawing/2014/main" id="{41EF6DD7-6C5D-4519-816A-E7090CBA1D71}"/>
              </a:ext>
            </a:extLst>
          </p:cNvPr>
          <p:cNvGraphicFramePr>
            <a:graphicFrameLocks/>
          </p:cNvGraphicFramePr>
          <p:nvPr/>
        </p:nvGraphicFramePr>
        <p:xfrm>
          <a:off x="210435" y="1150743"/>
          <a:ext cx="4080011" cy="5628169"/>
        </p:xfrm>
        <a:graphic>
          <a:graphicData uri="http://schemas.openxmlformats.org/drawingml/2006/chart">
            <c:chart xmlns:c="http://schemas.openxmlformats.org/drawingml/2006/chart" xmlns:r="http://schemas.openxmlformats.org/officeDocument/2006/relationships" r:id="rId3"/>
          </a:graphicData>
        </a:graphic>
      </p:graphicFrame>
      <p:sp>
        <p:nvSpPr>
          <p:cNvPr id="2" name="角丸四角形 1"/>
          <p:cNvSpPr/>
          <p:nvPr/>
        </p:nvSpPr>
        <p:spPr>
          <a:xfrm>
            <a:off x="195522" y="5961031"/>
            <a:ext cx="1980094" cy="257172"/>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13" name="テキスト ボックス 1">
            <a:extLst>
              <a:ext uri="{FF2B5EF4-FFF2-40B4-BE49-F238E27FC236}">
                <a16:creationId xmlns:a16="http://schemas.microsoft.com/office/drawing/2014/main" id="{4159FAF4-2ED3-4ABF-A5DF-9E86E2A9AB2A}"/>
              </a:ext>
            </a:extLst>
          </p:cNvPr>
          <p:cNvSpPr txBox="1"/>
          <p:nvPr/>
        </p:nvSpPr>
        <p:spPr>
          <a:xfrm>
            <a:off x="1304418" y="6638676"/>
            <a:ext cx="395569" cy="13892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t>（</a:t>
            </a:r>
            <a:r>
              <a:rPr lang="en-US" altLang="ja-JP" sz="500" dirty="0"/>
              <a:t>N</a:t>
            </a:r>
            <a:r>
              <a:rPr lang="ja-JP" altLang="en-US" sz="500" dirty="0"/>
              <a:t>＝</a:t>
            </a:r>
            <a:r>
              <a:rPr lang="en-US" altLang="ja-JP" sz="500" dirty="0"/>
              <a:t>20570</a:t>
            </a:r>
            <a:r>
              <a:rPr lang="ja-JP" altLang="en-US" sz="500" dirty="0"/>
              <a:t>）</a:t>
            </a:r>
          </a:p>
        </p:txBody>
      </p:sp>
      <p:sp>
        <p:nvSpPr>
          <p:cNvPr id="14" name="テキスト ボックス 1">
            <a:extLst>
              <a:ext uri="{FF2B5EF4-FFF2-40B4-BE49-F238E27FC236}">
                <a16:creationId xmlns:a16="http://schemas.microsoft.com/office/drawing/2014/main" id="{3E582B81-8678-4BD8-9612-04F854E1BC11}"/>
              </a:ext>
            </a:extLst>
          </p:cNvPr>
          <p:cNvSpPr txBox="1"/>
          <p:nvPr/>
        </p:nvSpPr>
        <p:spPr>
          <a:xfrm>
            <a:off x="1846428" y="6621971"/>
            <a:ext cx="395569" cy="13892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t>（</a:t>
            </a:r>
            <a:r>
              <a:rPr lang="en-US" altLang="ja-JP" sz="500" dirty="0"/>
              <a:t>N</a:t>
            </a:r>
            <a:r>
              <a:rPr lang="ja-JP" altLang="en-US" sz="500" dirty="0"/>
              <a:t>＝</a:t>
            </a:r>
            <a:r>
              <a:rPr lang="en-US" altLang="ja-JP" sz="500" dirty="0"/>
              <a:t>12057</a:t>
            </a:r>
            <a:r>
              <a:rPr lang="ja-JP" altLang="en-US" sz="500" dirty="0"/>
              <a:t>）</a:t>
            </a:r>
          </a:p>
        </p:txBody>
      </p:sp>
      <p:sp>
        <p:nvSpPr>
          <p:cNvPr id="16" name="テキスト ボックス 1">
            <a:extLst>
              <a:ext uri="{FF2B5EF4-FFF2-40B4-BE49-F238E27FC236}">
                <a16:creationId xmlns:a16="http://schemas.microsoft.com/office/drawing/2014/main" id="{37D3B3DB-A501-4393-BDD6-DE2EEA7D713E}"/>
              </a:ext>
            </a:extLst>
          </p:cNvPr>
          <p:cNvSpPr txBox="1"/>
          <p:nvPr/>
        </p:nvSpPr>
        <p:spPr>
          <a:xfrm>
            <a:off x="2332304" y="6617118"/>
            <a:ext cx="395569" cy="13892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t>（</a:t>
            </a:r>
            <a:r>
              <a:rPr lang="en-US" altLang="ja-JP" sz="500" dirty="0"/>
              <a:t>N</a:t>
            </a:r>
            <a:r>
              <a:rPr lang="ja-JP" altLang="en-US" sz="500" dirty="0"/>
              <a:t>＝</a:t>
            </a:r>
            <a:r>
              <a:rPr lang="en-US" altLang="ja-JP" sz="500" dirty="0"/>
              <a:t>2245</a:t>
            </a:r>
            <a:r>
              <a:rPr lang="ja-JP" altLang="en-US" sz="500" dirty="0"/>
              <a:t>）</a:t>
            </a:r>
          </a:p>
        </p:txBody>
      </p:sp>
      <p:sp>
        <p:nvSpPr>
          <p:cNvPr id="18" name="テキスト ボックス 17">
            <a:extLst>
              <a:ext uri="{FF2B5EF4-FFF2-40B4-BE49-F238E27FC236}">
                <a16:creationId xmlns:a16="http://schemas.microsoft.com/office/drawing/2014/main" id="{CE610A4C-FFE7-4B39-9405-E90D663F3586}"/>
              </a:ext>
            </a:extLst>
          </p:cNvPr>
          <p:cNvSpPr txBox="1"/>
          <p:nvPr/>
        </p:nvSpPr>
        <p:spPr>
          <a:xfrm>
            <a:off x="8351707" y="73150"/>
            <a:ext cx="745714" cy="4440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143" b="1" dirty="0"/>
              <a:t>43</a:t>
            </a:r>
            <a:r>
              <a:rPr lang="ja-JP" altLang="en-US" sz="1143" b="1" dirty="0"/>
              <a:t>市町村</a:t>
            </a:r>
          </a:p>
        </p:txBody>
      </p:sp>
      <p:sp>
        <p:nvSpPr>
          <p:cNvPr id="6" name="テキスト ボックス 5">
            <a:extLst>
              <a:ext uri="{FF2B5EF4-FFF2-40B4-BE49-F238E27FC236}">
                <a16:creationId xmlns:a16="http://schemas.microsoft.com/office/drawing/2014/main" id="{F592EC27-385B-6F0D-CBD3-C42A9BD03F95}"/>
              </a:ext>
            </a:extLst>
          </p:cNvPr>
          <p:cNvSpPr txBox="1"/>
          <p:nvPr/>
        </p:nvSpPr>
        <p:spPr>
          <a:xfrm>
            <a:off x="171097" y="1087264"/>
            <a:ext cx="43794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H28</a:t>
            </a:r>
            <a:endParaRPr lang="ja-JP" altLang="en-US" sz="857" dirty="0">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id="{6F25650A-4307-5EBF-44C3-9C0B50141714}"/>
              </a:ext>
            </a:extLst>
          </p:cNvPr>
          <p:cNvSpPr txBox="1"/>
          <p:nvPr/>
        </p:nvSpPr>
        <p:spPr>
          <a:xfrm>
            <a:off x="4447680" y="1118019"/>
            <a:ext cx="34657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R5</a:t>
            </a:r>
            <a:endParaRPr lang="ja-JP" altLang="en-US" sz="857" dirty="0">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128883" y="704830"/>
            <a:ext cx="8866827" cy="38698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sz="857" dirty="0">
                <a:solidFill>
                  <a:schemeClr val="tx1"/>
                </a:solidFill>
                <a:latin typeface="HG丸ｺﾞｼｯｸM-PRO" panose="020F0600000000000000" pitchFamily="50" charset="-128"/>
                <a:ea typeface="HG丸ｺﾞｼｯｸM-PRO" panose="020F0600000000000000" pitchFamily="50" charset="-128"/>
              </a:rPr>
              <a:t>◇</a:t>
            </a:r>
            <a:r>
              <a:rPr lang="en-US" altLang="ja-JP" sz="857" dirty="0">
                <a:solidFill>
                  <a:schemeClr val="tx1"/>
                </a:solidFill>
                <a:latin typeface="HG丸ｺﾞｼｯｸM-PRO" panose="020F0600000000000000" pitchFamily="50" charset="-128"/>
                <a:ea typeface="HG丸ｺﾞｼｯｸM-PRO" panose="020F0600000000000000" pitchFamily="50" charset="-128"/>
              </a:rPr>
              <a:t>H28</a:t>
            </a:r>
            <a:r>
              <a:rPr lang="ja-JP" altLang="en-US" sz="857" dirty="0">
                <a:solidFill>
                  <a:schemeClr val="tx1"/>
                </a:solidFill>
                <a:latin typeface="HG丸ｺﾞｼｯｸM-PRO" panose="020F0600000000000000" pitchFamily="50" charset="-128"/>
                <a:ea typeface="HG丸ｺﾞｼｯｸM-PRO" panose="020F0600000000000000" pitchFamily="50" charset="-128"/>
              </a:rPr>
              <a:t>調査・</a:t>
            </a:r>
            <a:r>
              <a:rPr lang="en-US" altLang="ja-JP" sz="857" dirty="0">
                <a:solidFill>
                  <a:schemeClr val="tx1"/>
                </a:solidFill>
                <a:latin typeface="HG丸ｺﾞｼｯｸM-PRO" panose="020F0600000000000000" pitchFamily="50" charset="-128"/>
                <a:ea typeface="HG丸ｺﾞｼｯｸM-PRO" panose="020F0600000000000000" pitchFamily="50" charset="-128"/>
              </a:rPr>
              <a:t>R5</a:t>
            </a:r>
            <a:r>
              <a:rPr lang="ja-JP" altLang="en-US" sz="857" dirty="0">
                <a:solidFill>
                  <a:schemeClr val="tx1"/>
                </a:solidFill>
                <a:latin typeface="HG丸ｺﾞｼｯｸM-PRO" panose="020F0600000000000000" pitchFamily="50" charset="-128"/>
                <a:ea typeface="HG丸ｺﾞｼｯｸM-PRO" panose="020F0600000000000000" pitchFamily="50" charset="-128"/>
              </a:rPr>
              <a:t>調査いずれの場合でも、困窮度にかかわらず「配偶者・パートナー」、「自分の親」に相談する割合が高い。</a:t>
            </a:r>
          </a:p>
          <a:p>
            <a:r>
              <a:rPr lang="ja-JP" altLang="en-US" sz="857" dirty="0">
                <a:solidFill>
                  <a:schemeClr val="tx1"/>
                </a:solidFill>
                <a:latin typeface="HG丸ｺﾞｼｯｸM-PRO" panose="020F0600000000000000" pitchFamily="50" charset="-128"/>
                <a:ea typeface="HG丸ｺﾞｼｯｸM-PRO" panose="020F0600000000000000" pitchFamily="50" charset="-128"/>
              </a:rPr>
              <a:t>「配偶者・パートナー」については、困窮度が高いほど相談している割合が低くなっている。</a:t>
            </a:r>
          </a:p>
          <a:p>
            <a:r>
              <a:rPr lang="ja-JP" altLang="en-US" sz="857" dirty="0">
                <a:solidFill>
                  <a:schemeClr val="tx1"/>
                </a:solidFill>
                <a:latin typeface="HG丸ｺﾞｼｯｸM-PRO" panose="020F0600000000000000" pitchFamily="50" charset="-128"/>
                <a:ea typeface="HG丸ｺﾞｼｯｸM-PRO" panose="020F0600000000000000" pitchFamily="50" charset="-128"/>
              </a:rPr>
              <a:t>　他の世帯と比べて、困窮度が高い世帯が相談したいと考える優位な相談先は見られず、困窮度が高いほど「相談できる相手がいない」の割合が高くなっている。</a:t>
            </a:r>
            <a:endParaRPr lang="en-US" altLang="ja-JP" sz="857"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角丸四角形 19">
            <a:extLst>
              <a:ext uri="{FF2B5EF4-FFF2-40B4-BE49-F238E27FC236}">
                <a16:creationId xmlns:a16="http://schemas.microsoft.com/office/drawing/2014/main" id="{3DA5C311-BE9C-9EF5-A72B-3C78091A5BEE}"/>
              </a:ext>
            </a:extLst>
          </p:cNvPr>
          <p:cNvSpPr/>
          <p:nvPr/>
        </p:nvSpPr>
        <p:spPr>
          <a:xfrm>
            <a:off x="292668" y="1350071"/>
            <a:ext cx="3898656" cy="25717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786"/>
          </a:p>
        </p:txBody>
      </p:sp>
    </p:spTree>
    <p:extLst>
      <p:ext uri="{BB962C8B-B14F-4D97-AF65-F5344CB8AC3E}">
        <p14:creationId xmlns:p14="http://schemas.microsoft.com/office/powerpoint/2010/main" val="3397937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237595D-D64C-4182-A379-494FE859CD06}"/>
              </a:ext>
            </a:extLst>
          </p:cNvPr>
          <p:cNvSpPr/>
          <p:nvPr/>
        </p:nvSpPr>
        <p:spPr>
          <a:xfrm>
            <a:off x="92845" y="188640"/>
            <a:ext cx="8914810" cy="6326418"/>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1071" dirty="0">
                <a:solidFill>
                  <a:schemeClr val="tx1"/>
                </a:solidFill>
              </a:rPr>
              <a:t>　　</a:t>
            </a:r>
            <a:endParaRPr lang="en-US" altLang="ja-JP" sz="1071" dirty="0">
              <a:solidFill>
                <a:schemeClr val="tx1"/>
              </a:solidFill>
            </a:endParaRPr>
          </a:p>
          <a:p>
            <a:pPr algn="ctr"/>
            <a:endParaRPr lang="en-US" altLang="ja-JP" sz="1071" dirty="0">
              <a:solidFill>
                <a:schemeClr val="tx1"/>
              </a:solidFill>
            </a:endParaRPr>
          </a:p>
          <a:p>
            <a:pPr algn="ctr"/>
            <a:endParaRPr lang="en-US" altLang="ja-JP" sz="1071" dirty="0">
              <a:solidFill>
                <a:schemeClr val="tx1"/>
              </a:solidFill>
            </a:endParaRPr>
          </a:p>
          <a:p>
            <a:pPr algn="ctr"/>
            <a:endParaRPr lang="en-US" altLang="ja-JP" sz="1071" dirty="0">
              <a:solidFill>
                <a:schemeClr val="tx1"/>
              </a:solidFill>
            </a:endParaRPr>
          </a:p>
          <a:p>
            <a:endParaRPr lang="en-US" altLang="ja-JP" sz="1071" dirty="0">
              <a:solidFill>
                <a:schemeClr val="tx1"/>
              </a:solidFill>
            </a:endParaRPr>
          </a:p>
          <a:p>
            <a:endParaRPr lang="en-US" altLang="ja-JP" sz="1071" dirty="0">
              <a:solidFill>
                <a:schemeClr val="tx1"/>
              </a:solidFill>
            </a:endParaRPr>
          </a:p>
          <a:p>
            <a:endParaRPr lang="en-US" altLang="ja-JP" sz="1071" dirty="0">
              <a:solidFill>
                <a:schemeClr val="tx1"/>
              </a:solidFill>
            </a:endParaRPr>
          </a:p>
          <a:p>
            <a:endParaRPr lang="ja-JP" altLang="en-US" sz="1000" dirty="0">
              <a:solidFill>
                <a:schemeClr val="tx1"/>
              </a:solidFill>
            </a:endParaRPr>
          </a:p>
        </p:txBody>
      </p:sp>
      <p:sp>
        <p:nvSpPr>
          <p:cNvPr id="5" name="テキスト ボックス 4">
            <a:extLst>
              <a:ext uri="{FF2B5EF4-FFF2-40B4-BE49-F238E27FC236}">
                <a16:creationId xmlns:a16="http://schemas.microsoft.com/office/drawing/2014/main" id="{7378B274-0BDD-4DBD-8B55-4E6E44C4F17E}"/>
              </a:ext>
            </a:extLst>
          </p:cNvPr>
          <p:cNvSpPr txBox="1"/>
          <p:nvPr/>
        </p:nvSpPr>
        <p:spPr>
          <a:xfrm>
            <a:off x="92845" y="98238"/>
            <a:ext cx="8914811" cy="279179"/>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lIns="91440" tIns="45720" rIns="91440" bIns="45720" rtlCol="0">
            <a:spAutoFit/>
          </a:bodyPr>
          <a:lstStyle/>
          <a:p>
            <a:r>
              <a:rPr lang="ja-JP" altLang="en-US" sz="1214" b="1" dirty="0">
                <a:latin typeface="HG丸ｺﾞｼｯｸM-PRO" panose="020F0600000000000000" pitchFamily="50" charset="-128"/>
                <a:ea typeface="HG丸ｺﾞｼｯｸM-PRO" panose="020F0600000000000000" pitchFamily="50" charset="-128"/>
              </a:rPr>
              <a:t>■調査結果から分かったこと（初めて親になった年齢</a:t>
            </a:r>
            <a:r>
              <a:rPr lang="en-US" altLang="ja-JP" sz="1214" b="1" dirty="0">
                <a:latin typeface="HG丸ｺﾞｼｯｸM-PRO" panose="020F0600000000000000" pitchFamily="50" charset="-128"/>
                <a:ea typeface="HG丸ｺﾞｼｯｸM-PRO" panose="020F0600000000000000" pitchFamily="50" charset="-128"/>
              </a:rPr>
              <a:t>×</a:t>
            </a:r>
            <a:r>
              <a:rPr lang="ja-JP" altLang="en-US" sz="1214" b="1" dirty="0">
                <a:latin typeface="HG丸ｺﾞｼｯｸM-PRO" panose="020F0600000000000000" pitchFamily="50" charset="-128"/>
                <a:ea typeface="HG丸ｺﾞｼｯｸM-PRO" panose="020F0600000000000000" pitchFamily="50" charset="-128"/>
              </a:rPr>
              <a:t>就労状況）</a:t>
            </a:r>
          </a:p>
        </p:txBody>
      </p:sp>
      <p:sp>
        <p:nvSpPr>
          <p:cNvPr id="6" name="正方形/長方形 5">
            <a:extLst>
              <a:ext uri="{FF2B5EF4-FFF2-40B4-BE49-F238E27FC236}">
                <a16:creationId xmlns:a16="http://schemas.microsoft.com/office/drawing/2014/main" id="{94D1E947-C102-4E1E-9808-1134A1E89239}"/>
              </a:ext>
            </a:extLst>
          </p:cNvPr>
          <p:cNvSpPr/>
          <p:nvPr/>
        </p:nvSpPr>
        <p:spPr>
          <a:xfrm>
            <a:off x="165244" y="396969"/>
            <a:ext cx="8727236" cy="30857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57" b="1" dirty="0">
                <a:solidFill>
                  <a:schemeClr val="tx1"/>
                </a:solidFill>
                <a:latin typeface="HG丸ｺﾞｼｯｸM-PRO" panose="020F0600000000000000" pitchFamily="50" charset="-128"/>
                <a:ea typeface="HG丸ｺﾞｼｯｸM-PRO" panose="020F0600000000000000" pitchFamily="50" charset="-128"/>
              </a:rPr>
              <a:t>　</a:t>
            </a:r>
            <a:r>
              <a:rPr lang="ja-JP" altLang="en-US" sz="857" dirty="0">
                <a:solidFill>
                  <a:schemeClr val="tx1"/>
                </a:solidFill>
                <a:latin typeface="HG丸ｺﾞｼｯｸM-PRO" panose="020F0600000000000000" pitchFamily="50" charset="-128"/>
                <a:ea typeface="HG丸ｺﾞｼｯｸM-PRO" panose="020F0600000000000000" pitchFamily="50" charset="-128"/>
              </a:rPr>
              <a:t>◇</a:t>
            </a:r>
            <a:r>
              <a:rPr lang="en-US" altLang="ja-JP" sz="857" dirty="0">
                <a:solidFill>
                  <a:schemeClr val="tx1"/>
                </a:solidFill>
                <a:latin typeface="HG丸ｺﾞｼｯｸM-PRO" panose="020F0600000000000000" pitchFamily="50" charset="-128"/>
                <a:ea typeface="HG丸ｺﾞｼｯｸM-PRO" panose="020F0600000000000000" pitchFamily="50" charset="-128"/>
              </a:rPr>
              <a:t>H28</a:t>
            </a:r>
            <a:r>
              <a:rPr lang="ja-JP" altLang="en-US" sz="857" dirty="0">
                <a:solidFill>
                  <a:schemeClr val="tx1"/>
                </a:solidFill>
                <a:latin typeface="HG丸ｺﾞｼｯｸM-PRO" panose="020F0600000000000000" pitchFamily="50" charset="-128"/>
                <a:ea typeface="HG丸ｺﾞｼｯｸM-PRO" panose="020F0600000000000000" pitchFamily="50" charset="-128"/>
              </a:rPr>
              <a:t>調査・</a:t>
            </a:r>
            <a:r>
              <a:rPr lang="en-US" altLang="ja-JP" sz="857" dirty="0">
                <a:solidFill>
                  <a:schemeClr val="tx1"/>
                </a:solidFill>
                <a:latin typeface="HG丸ｺﾞｼｯｸM-PRO" panose="020F0600000000000000" pitchFamily="50" charset="-128"/>
                <a:ea typeface="HG丸ｺﾞｼｯｸM-PRO" panose="020F0600000000000000" pitchFamily="50" charset="-128"/>
              </a:rPr>
              <a:t>R5</a:t>
            </a:r>
            <a:r>
              <a:rPr lang="ja-JP" altLang="en-US" sz="857" dirty="0">
                <a:solidFill>
                  <a:schemeClr val="tx1"/>
                </a:solidFill>
                <a:latin typeface="HG丸ｺﾞｼｯｸM-PRO" panose="020F0600000000000000" pitchFamily="50" charset="-128"/>
                <a:ea typeface="HG丸ｺﾞｼｯｸM-PRO" panose="020F0600000000000000" pitchFamily="50" charset="-128"/>
              </a:rPr>
              <a:t>調査いずれの場合でも、</a:t>
            </a:r>
            <a:r>
              <a:rPr lang="en-US" altLang="ja-JP" sz="857" dirty="0">
                <a:solidFill>
                  <a:schemeClr val="tx1"/>
                </a:solidFill>
                <a:latin typeface="HG丸ｺﾞｼｯｸM-PRO" panose="020F0600000000000000" pitchFamily="50" charset="-128"/>
                <a:ea typeface="HG丸ｺﾞｼｯｸM-PRO" panose="020F0600000000000000" pitchFamily="50" charset="-128"/>
              </a:rPr>
              <a:t>10</a:t>
            </a:r>
            <a:r>
              <a:rPr lang="ja-JP" altLang="en-US" sz="857" dirty="0">
                <a:solidFill>
                  <a:schemeClr val="tx1"/>
                </a:solidFill>
                <a:latin typeface="HG丸ｺﾞｼｯｸM-PRO" panose="020F0600000000000000" pitchFamily="50" charset="-128"/>
                <a:ea typeface="HG丸ｺﾞｼｯｸM-PRO" panose="020F0600000000000000" pitchFamily="50" charset="-128"/>
              </a:rPr>
              <a:t>代で初めて親になった母親について就労状況を見てみると、正規群の割合が低く、非正規群の割合が高い傾向が見られる。</a:t>
            </a:r>
            <a:endParaRPr lang="en-US" altLang="ja-JP" sz="857" dirty="0">
              <a:solidFill>
                <a:schemeClr val="tx1"/>
              </a:solidFill>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id="{F3F0B203-C1F6-4361-8C20-4B051777A8C2}"/>
              </a:ext>
            </a:extLst>
          </p:cNvPr>
          <p:cNvSpPr txBox="1"/>
          <p:nvPr/>
        </p:nvSpPr>
        <p:spPr>
          <a:xfrm>
            <a:off x="8258450" y="108697"/>
            <a:ext cx="745714" cy="4440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143" b="1" dirty="0"/>
              <a:t>43</a:t>
            </a:r>
            <a:r>
              <a:rPr lang="ja-JP" altLang="en-US" sz="1143" b="1" dirty="0"/>
              <a:t>市町村</a:t>
            </a:r>
          </a:p>
        </p:txBody>
      </p:sp>
      <p:cxnSp>
        <p:nvCxnSpPr>
          <p:cNvPr id="8" name="直線コネクタ 7">
            <a:extLst>
              <a:ext uri="{FF2B5EF4-FFF2-40B4-BE49-F238E27FC236}">
                <a16:creationId xmlns:a16="http://schemas.microsoft.com/office/drawing/2014/main" id="{AD9E4563-E8F1-4456-A0F5-99805950D466}"/>
              </a:ext>
            </a:extLst>
          </p:cNvPr>
          <p:cNvCxnSpPr>
            <a:cxnSpLocks/>
          </p:cNvCxnSpPr>
          <p:nvPr/>
        </p:nvCxnSpPr>
        <p:spPr>
          <a:xfrm>
            <a:off x="92844" y="3429000"/>
            <a:ext cx="891481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9" name="テキスト ボックス 8">
            <a:extLst>
              <a:ext uri="{FF2B5EF4-FFF2-40B4-BE49-F238E27FC236}">
                <a16:creationId xmlns:a16="http://schemas.microsoft.com/office/drawing/2014/main" id="{C2BE8969-6EC7-4AEC-BE07-1F7D607E5500}"/>
              </a:ext>
            </a:extLst>
          </p:cNvPr>
          <p:cNvSpPr txBox="1"/>
          <p:nvPr/>
        </p:nvSpPr>
        <p:spPr>
          <a:xfrm>
            <a:off x="165244" y="720139"/>
            <a:ext cx="43794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H28</a:t>
            </a:r>
            <a:endParaRPr lang="ja-JP" altLang="en-US" sz="857" dirty="0">
              <a:latin typeface="HG丸ｺﾞｼｯｸM-PRO" panose="020F0600000000000000" pitchFamily="50" charset="-128"/>
              <a:ea typeface="HG丸ｺﾞｼｯｸM-PRO" panose="020F0600000000000000" pitchFamily="50" charset="-128"/>
            </a:endParaRPr>
          </a:p>
        </p:txBody>
      </p:sp>
      <p:sp>
        <p:nvSpPr>
          <p:cNvPr id="10" name="テキスト ボックス 9">
            <a:extLst>
              <a:ext uri="{FF2B5EF4-FFF2-40B4-BE49-F238E27FC236}">
                <a16:creationId xmlns:a16="http://schemas.microsoft.com/office/drawing/2014/main" id="{80A60B2C-9805-44FC-9AF8-942BAAA9CD33}"/>
              </a:ext>
            </a:extLst>
          </p:cNvPr>
          <p:cNvSpPr txBox="1"/>
          <p:nvPr/>
        </p:nvSpPr>
        <p:spPr>
          <a:xfrm>
            <a:off x="209899" y="3454032"/>
            <a:ext cx="34657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R5</a:t>
            </a:r>
            <a:endParaRPr lang="ja-JP" altLang="en-US" sz="857" dirty="0">
              <a:latin typeface="HG丸ｺﾞｼｯｸM-PRO" panose="020F0600000000000000" pitchFamily="50" charset="-128"/>
              <a:ea typeface="HG丸ｺﾞｼｯｸM-PRO" panose="020F0600000000000000" pitchFamily="50" charset="-128"/>
            </a:endParaRPr>
          </a:p>
        </p:txBody>
      </p:sp>
      <p:graphicFrame>
        <p:nvGraphicFramePr>
          <p:cNvPr id="17" name="グラフ 16">
            <a:extLst>
              <a:ext uri="{FF2B5EF4-FFF2-40B4-BE49-F238E27FC236}">
                <a16:creationId xmlns:a16="http://schemas.microsoft.com/office/drawing/2014/main" id="{F3CE893B-42AC-4729-A14C-0599DD0953E4}"/>
              </a:ext>
            </a:extLst>
          </p:cNvPr>
          <p:cNvGraphicFramePr>
            <a:graphicFrameLocks/>
          </p:cNvGraphicFramePr>
          <p:nvPr/>
        </p:nvGraphicFramePr>
        <p:xfrm>
          <a:off x="629795" y="819067"/>
          <a:ext cx="8159816" cy="26330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グラフ 17">
            <a:extLst>
              <a:ext uri="{FF2B5EF4-FFF2-40B4-BE49-F238E27FC236}">
                <a16:creationId xmlns:a16="http://schemas.microsoft.com/office/drawing/2014/main" id="{356E70BA-C39C-407F-8870-064E85AA4D06}"/>
              </a:ext>
            </a:extLst>
          </p:cNvPr>
          <p:cNvGraphicFramePr>
            <a:graphicFrameLocks/>
          </p:cNvGraphicFramePr>
          <p:nvPr/>
        </p:nvGraphicFramePr>
        <p:xfrm>
          <a:off x="629794" y="3506151"/>
          <a:ext cx="8159816" cy="2954879"/>
        </p:xfrm>
        <a:graphic>
          <a:graphicData uri="http://schemas.openxmlformats.org/drawingml/2006/chart">
            <c:chart xmlns:c="http://schemas.openxmlformats.org/drawingml/2006/chart" xmlns:r="http://schemas.openxmlformats.org/officeDocument/2006/relationships" r:id="rId3"/>
          </a:graphicData>
        </a:graphic>
      </p:graphicFrame>
      <p:sp>
        <p:nvSpPr>
          <p:cNvPr id="19" name="テキスト ボックス 1">
            <a:extLst>
              <a:ext uri="{FF2B5EF4-FFF2-40B4-BE49-F238E27FC236}">
                <a16:creationId xmlns:a16="http://schemas.microsoft.com/office/drawing/2014/main" id="{AF8A9332-CC04-4E66-A644-11E4B74A8B84}"/>
              </a:ext>
            </a:extLst>
          </p:cNvPr>
          <p:cNvSpPr txBox="1"/>
          <p:nvPr/>
        </p:nvSpPr>
        <p:spPr>
          <a:xfrm>
            <a:off x="629794" y="1446744"/>
            <a:ext cx="565777" cy="25856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786" dirty="0"/>
              <a:t>（</a:t>
            </a:r>
            <a:r>
              <a:rPr lang="en-US" altLang="ja-JP" sz="786" dirty="0"/>
              <a:t>N</a:t>
            </a:r>
            <a:r>
              <a:rPr lang="ja-JP" altLang="en-US" sz="786" dirty="0"/>
              <a:t>＝</a:t>
            </a:r>
            <a:r>
              <a:rPr lang="en-US" altLang="ja-JP" sz="786" dirty="0"/>
              <a:t>953</a:t>
            </a:r>
            <a:r>
              <a:rPr lang="ja-JP" altLang="en-US" sz="786" dirty="0"/>
              <a:t>）</a:t>
            </a:r>
          </a:p>
        </p:txBody>
      </p:sp>
      <p:sp>
        <p:nvSpPr>
          <p:cNvPr id="21" name="テキスト ボックス 1">
            <a:extLst>
              <a:ext uri="{FF2B5EF4-FFF2-40B4-BE49-F238E27FC236}">
                <a16:creationId xmlns:a16="http://schemas.microsoft.com/office/drawing/2014/main" id="{10F0346B-8305-4055-8F3E-3295BC10ADD1}"/>
              </a:ext>
            </a:extLst>
          </p:cNvPr>
          <p:cNvSpPr txBox="1"/>
          <p:nvPr/>
        </p:nvSpPr>
        <p:spPr>
          <a:xfrm>
            <a:off x="671619" y="2167964"/>
            <a:ext cx="565777" cy="25856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786" dirty="0"/>
              <a:t>（</a:t>
            </a:r>
            <a:r>
              <a:rPr lang="en-US" altLang="ja-JP" sz="786" dirty="0"/>
              <a:t>N</a:t>
            </a:r>
            <a:r>
              <a:rPr lang="ja-JP" altLang="en-US" sz="786" dirty="0"/>
              <a:t>＝</a:t>
            </a:r>
            <a:r>
              <a:rPr lang="en-US" altLang="ja-JP" sz="786" dirty="0"/>
              <a:t>25068</a:t>
            </a:r>
            <a:r>
              <a:rPr lang="ja-JP" altLang="en-US" sz="786" dirty="0"/>
              <a:t>）</a:t>
            </a:r>
          </a:p>
        </p:txBody>
      </p:sp>
      <p:sp>
        <p:nvSpPr>
          <p:cNvPr id="22" name="テキスト ボックス 1">
            <a:extLst>
              <a:ext uri="{FF2B5EF4-FFF2-40B4-BE49-F238E27FC236}">
                <a16:creationId xmlns:a16="http://schemas.microsoft.com/office/drawing/2014/main" id="{76939F26-3870-4B12-BBCE-558BF220268A}"/>
              </a:ext>
            </a:extLst>
          </p:cNvPr>
          <p:cNvSpPr txBox="1"/>
          <p:nvPr/>
        </p:nvSpPr>
        <p:spPr>
          <a:xfrm>
            <a:off x="677018" y="2873938"/>
            <a:ext cx="565777" cy="25856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786" dirty="0"/>
              <a:t>（</a:t>
            </a:r>
            <a:r>
              <a:rPr lang="en-US" altLang="ja-JP" sz="786" dirty="0"/>
              <a:t>N</a:t>
            </a:r>
            <a:r>
              <a:rPr lang="ja-JP" altLang="en-US" sz="786" dirty="0"/>
              <a:t>＝</a:t>
            </a:r>
            <a:r>
              <a:rPr lang="en-US" altLang="ja-JP" sz="786" dirty="0"/>
              <a:t>9965</a:t>
            </a:r>
            <a:r>
              <a:rPr lang="ja-JP" altLang="en-US" sz="786" dirty="0"/>
              <a:t>）</a:t>
            </a:r>
          </a:p>
        </p:txBody>
      </p:sp>
      <p:sp>
        <p:nvSpPr>
          <p:cNvPr id="23" name="テキスト ボックス 1">
            <a:extLst>
              <a:ext uri="{FF2B5EF4-FFF2-40B4-BE49-F238E27FC236}">
                <a16:creationId xmlns:a16="http://schemas.microsoft.com/office/drawing/2014/main" id="{C35B152D-6849-40EA-BF2C-EE815F191320}"/>
              </a:ext>
            </a:extLst>
          </p:cNvPr>
          <p:cNvSpPr txBox="1"/>
          <p:nvPr/>
        </p:nvSpPr>
        <p:spPr>
          <a:xfrm>
            <a:off x="629794" y="4182216"/>
            <a:ext cx="565777" cy="25856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786" dirty="0"/>
              <a:t>（</a:t>
            </a:r>
            <a:r>
              <a:rPr lang="en-US" altLang="ja-JP" sz="786" dirty="0"/>
              <a:t>N</a:t>
            </a:r>
            <a:r>
              <a:rPr lang="ja-JP" altLang="en-US" sz="786" dirty="0"/>
              <a:t>＝</a:t>
            </a:r>
            <a:r>
              <a:rPr lang="en-US" altLang="ja-JP" sz="786" dirty="0"/>
              <a:t>917</a:t>
            </a:r>
            <a:r>
              <a:rPr lang="ja-JP" altLang="en-US" sz="786" dirty="0"/>
              <a:t>）</a:t>
            </a:r>
          </a:p>
        </p:txBody>
      </p:sp>
      <p:sp>
        <p:nvSpPr>
          <p:cNvPr id="24" name="テキスト ボックス 1">
            <a:extLst>
              <a:ext uri="{FF2B5EF4-FFF2-40B4-BE49-F238E27FC236}">
                <a16:creationId xmlns:a16="http://schemas.microsoft.com/office/drawing/2014/main" id="{8D2983D7-29C0-4715-9B75-DD5E066ECB75}"/>
              </a:ext>
            </a:extLst>
          </p:cNvPr>
          <p:cNvSpPr txBox="1"/>
          <p:nvPr/>
        </p:nvSpPr>
        <p:spPr>
          <a:xfrm>
            <a:off x="671619" y="5058089"/>
            <a:ext cx="565777" cy="25856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786" dirty="0"/>
              <a:t>（</a:t>
            </a:r>
            <a:r>
              <a:rPr lang="en-US" altLang="ja-JP" sz="786" dirty="0"/>
              <a:t>N</a:t>
            </a:r>
            <a:r>
              <a:rPr lang="ja-JP" altLang="en-US" sz="786" dirty="0"/>
              <a:t>＝</a:t>
            </a:r>
            <a:r>
              <a:rPr lang="en-US" altLang="ja-JP" sz="786" dirty="0"/>
              <a:t>21047</a:t>
            </a:r>
            <a:r>
              <a:rPr lang="ja-JP" altLang="en-US" sz="786" dirty="0"/>
              <a:t>）</a:t>
            </a:r>
          </a:p>
        </p:txBody>
      </p:sp>
      <p:sp>
        <p:nvSpPr>
          <p:cNvPr id="25" name="テキスト ボックス 1">
            <a:extLst>
              <a:ext uri="{FF2B5EF4-FFF2-40B4-BE49-F238E27FC236}">
                <a16:creationId xmlns:a16="http://schemas.microsoft.com/office/drawing/2014/main" id="{77980EA0-6227-43A2-A244-82EB6B5BFE02}"/>
              </a:ext>
            </a:extLst>
          </p:cNvPr>
          <p:cNvSpPr txBox="1"/>
          <p:nvPr/>
        </p:nvSpPr>
        <p:spPr>
          <a:xfrm>
            <a:off x="682557" y="5893901"/>
            <a:ext cx="565777" cy="25856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786" dirty="0"/>
              <a:t>（</a:t>
            </a:r>
            <a:r>
              <a:rPr lang="en-US" altLang="ja-JP" sz="786" dirty="0"/>
              <a:t>N</a:t>
            </a:r>
            <a:r>
              <a:rPr lang="ja-JP" altLang="en-US" sz="786" dirty="0"/>
              <a:t>＝</a:t>
            </a:r>
            <a:r>
              <a:rPr lang="en-US" altLang="ja-JP" sz="786" dirty="0"/>
              <a:t>13284</a:t>
            </a:r>
            <a:r>
              <a:rPr lang="ja-JP" altLang="en-US" sz="786" dirty="0"/>
              <a:t>）</a:t>
            </a:r>
          </a:p>
        </p:txBody>
      </p:sp>
      <p:sp>
        <p:nvSpPr>
          <p:cNvPr id="26" name="角丸四角形 1">
            <a:extLst>
              <a:ext uri="{FF2B5EF4-FFF2-40B4-BE49-F238E27FC236}">
                <a16:creationId xmlns:a16="http://schemas.microsoft.com/office/drawing/2014/main" id="{8C3C5C85-94F6-4DBA-B9A0-DCD1F7AD6237}"/>
              </a:ext>
            </a:extLst>
          </p:cNvPr>
          <p:cNvSpPr/>
          <p:nvPr/>
        </p:nvSpPr>
        <p:spPr>
          <a:xfrm>
            <a:off x="1260355" y="3840474"/>
            <a:ext cx="4237462" cy="591003"/>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27" name="角丸四角形 1">
            <a:extLst>
              <a:ext uri="{FF2B5EF4-FFF2-40B4-BE49-F238E27FC236}">
                <a16:creationId xmlns:a16="http://schemas.microsoft.com/office/drawing/2014/main" id="{5A25D54E-952C-4C24-B7C8-B1CB430E22C4}"/>
              </a:ext>
            </a:extLst>
          </p:cNvPr>
          <p:cNvSpPr/>
          <p:nvPr/>
        </p:nvSpPr>
        <p:spPr>
          <a:xfrm>
            <a:off x="6629372" y="3878804"/>
            <a:ext cx="1629079" cy="422020"/>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28" name="角丸四角形 1">
            <a:extLst>
              <a:ext uri="{FF2B5EF4-FFF2-40B4-BE49-F238E27FC236}">
                <a16:creationId xmlns:a16="http://schemas.microsoft.com/office/drawing/2014/main" id="{94F66372-5055-421A-99F1-B00C463FF67A}"/>
              </a:ext>
            </a:extLst>
          </p:cNvPr>
          <p:cNvSpPr/>
          <p:nvPr/>
        </p:nvSpPr>
        <p:spPr>
          <a:xfrm>
            <a:off x="1276316" y="1189572"/>
            <a:ext cx="4041356" cy="456815"/>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29" name="角丸四角形 1">
            <a:extLst>
              <a:ext uri="{FF2B5EF4-FFF2-40B4-BE49-F238E27FC236}">
                <a16:creationId xmlns:a16="http://schemas.microsoft.com/office/drawing/2014/main" id="{484129CA-E875-4469-A19F-719DE5FF8E78}"/>
              </a:ext>
            </a:extLst>
          </p:cNvPr>
          <p:cNvSpPr/>
          <p:nvPr/>
        </p:nvSpPr>
        <p:spPr>
          <a:xfrm>
            <a:off x="6063594" y="1120542"/>
            <a:ext cx="1980094" cy="456822"/>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30" name="スライド番号プレースホルダー 2">
            <a:extLst>
              <a:ext uri="{FF2B5EF4-FFF2-40B4-BE49-F238E27FC236}">
                <a16:creationId xmlns:a16="http://schemas.microsoft.com/office/drawing/2014/main" id="{DDFC3D27-07FC-40A9-80D8-3C3A01323A5D}"/>
              </a:ext>
            </a:extLst>
          </p:cNvPr>
          <p:cNvSpPr txBox="1">
            <a:spLocks/>
          </p:cNvSpPr>
          <p:nvPr/>
        </p:nvSpPr>
        <p:spPr>
          <a:xfrm>
            <a:off x="6963821" y="6492875"/>
            <a:ext cx="2133600" cy="365125"/>
          </a:xfrm>
          <a:prstGeom prst="rect">
            <a:avLst/>
          </a:prstGeom>
        </p:spPr>
        <p:txBody>
          <a:bodyPr vert="horz" lIns="91440" tIns="45720" rIns="91440" bIns="45720" rtlCol="0" anchor="ctr"/>
          <a:lstStyle>
            <a:defPPr>
              <a:defRPr lang="ja-JP"/>
            </a:defPPr>
            <a:lvl1pPr marL="0" algn="r" defTabSz="1280160" rtl="0" eaLnBrk="1" latinLnBrk="0" hangingPunct="1">
              <a:defRPr kumimoji="1" sz="1700" kern="1200">
                <a:solidFill>
                  <a:schemeClr val="tx1">
                    <a:tint val="75000"/>
                  </a:schemeClr>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r>
              <a:rPr lang="ja-JP" altLang="en-US" sz="1714" dirty="0">
                <a:solidFill>
                  <a:schemeClr val="tx1"/>
                </a:solidFill>
                <a:latin typeface="+mn-ea"/>
              </a:rPr>
              <a:t>３４</a:t>
            </a:r>
          </a:p>
        </p:txBody>
      </p:sp>
    </p:spTree>
    <p:extLst>
      <p:ext uri="{BB962C8B-B14F-4D97-AF65-F5344CB8AC3E}">
        <p14:creationId xmlns:p14="http://schemas.microsoft.com/office/powerpoint/2010/main" val="7277963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グラフ 22">
            <a:extLst>
              <a:ext uri="{FF2B5EF4-FFF2-40B4-BE49-F238E27FC236}">
                <a16:creationId xmlns:a16="http://schemas.microsoft.com/office/drawing/2014/main" id="{4E5A6807-7C08-4ACD-9C9B-BC3AD54B54AF}"/>
              </a:ext>
            </a:extLst>
          </p:cNvPr>
          <p:cNvGraphicFramePr>
            <a:graphicFrameLocks/>
          </p:cNvGraphicFramePr>
          <p:nvPr/>
        </p:nvGraphicFramePr>
        <p:xfrm>
          <a:off x="4318158" y="651050"/>
          <a:ext cx="4711247" cy="5894611"/>
        </p:xfrm>
        <a:graphic>
          <a:graphicData uri="http://schemas.openxmlformats.org/drawingml/2006/chart">
            <c:chart xmlns:c="http://schemas.openxmlformats.org/drawingml/2006/chart" xmlns:r="http://schemas.openxmlformats.org/officeDocument/2006/relationships" r:id="rId2"/>
          </a:graphicData>
        </a:graphic>
      </p:graphicFrame>
      <p:sp>
        <p:nvSpPr>
          <p:cNvPr id="10" name="正方形/長方形 9"/>
          <p:cNvSpPr/>
          <p:nvPr/>
        </p:nvSpPr>
        <p:spPr>
          <a:xfrm>
            <a:off x="99747" y="188640"/>
            <a:ext cx="8914811" cy="638058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1071" dirty="0">
                <a:solidFill>
                  <a:schemeClr val="tx1"/>
                </a:solidFill>
              </a:rPr>
              <a:t>　　</a:t>
            </a:r>
            <a:endParaRPr lang="en-US" altLang="ja-JP" sz="1071" dirty="0">
              <a:solidFill>
                <a:schemeClr val="tx1"/>
              </a:solidFill>
            </a:endParaRPr>
          </a:p>
          <a:p>
            <a:pPr algn="ctr"/>
            <a:endParaRPr lang="en-US" altLang="ja-JP" sz="1071" dirty="0">
              <a:solidFill>
                <a:schemeClr val="tx1"/>
              </a:solidFill>
            </a:endParaRPr>
          </a:p>
          <a:p>
            <a:pPr algn="ctr"/>
            <a:endParaRPr lang="en-US" altLang="ja-JP" sz="1071" dirty="0">
              <a:solidFill>
                <a:schemeClr val="tx1"/>
              </a:solidFill>
            </a:endParaRPr>
          </a:p>
          <a:p>
            <a:pPr algn="ctr"/>
            <a:endParaRPr lang="en-US" altLang="ja-JP" sz="1071" dirty="0">
              <a:solidFill>
                <a:schemeClr val="tx1"/>
              </a:solidFill>
            </a:endParaRPr>
          </a:p>
          <a:p>
            <a:endParaRPr lang="en-US" altLang="ja-JP" sz="1071" dirty="0">
              <a:solidFill>
                <a:schemeClr val="tx1"/>
              </a:solidFill>
            </a:endParaRPr>
          </a:p>
          <a:p>
            <a:endParaRPr lang="en-US" altLang="ja-JP" sz="1071" dirty="0">
              <a:solidFill>
                <a:schemeClr val="tx1"/>
              </a:solidFill>
            </a:endParaRPr>
          </a:p>
          <a:p>
            <a:endParaRPr lang="en-US" altLang="ja-JP" sz="1071" dirty="0">
              <a:solidFill>
                <a:schemeClr val="tx1"/>
              </a:solidFill>
            </a:endParaRPr>
          </a:p>
          <a:p>
            <a:endParaRPr lang="ja-JP" altLang="en-US" sz="1000" dirty="0">
              <a:solidFill>
                <a:schemeClr val="tx1"/>
              </a:solidFill>
            </a:endParaRPr>
          </a:p>
        </p:txBody>
      </p:sp>
      <p:sp>
        <p:nvSpPr>
          <p:cNvPr id="4" name="テキスト ボックス 3"/>
          <p:cNvSpPr txBox="1"/>
          <p:nvPr/>
        </p:nvSpPr>
        <p:spPr>
          <a:xfrm>
            <a:off x="99747" y="80858"/>
            <a:ext cx="8914811" cy="268215"/>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lIns="91440" tIns="45720" rIns="91440" bIns="45720" rtlCol="0">
            <a:spAutoFit/>
          </a:bodyPr>
          <a:lstStyle/>
          <a:p>
            <a:r>
              <a:rPr lang="ja-JP" altLang="en-US" sz="1143" b="1" dirty="0">
                <a:latin typeface="HG丸ｺﾞｼｯｸM-PRO" panose="020F0600000000000000" pitchFamily="50" charset="-128"/>
                <a:ea typeface="HG丸ｺﾞｼｯｸM-PRO" panose="020F0600000000000000" pitchFamily="50" charset="-128"/>
              </a:rPr>
              <a:t>■調査結果から分かったこと（</a:t>
            </a:r>
            <a:r>
              <a:rPr lang="ja-JP" altLang="en-US" sz="1143" b="1" dirty="0">
                <a:solidFill>
                  <a:schemeClr val="tx1"/>
                </a:solidFill>
                <a:latin typeface="HG丸ｺﾞｼｯｸM-PRO" panose="020F0600000000000000" pitchFamily="50" charset="-128"/>
                <a:ea typeface="HG丸ｺﾞｼｯｸM-PRO" panose="020F0600000000000000" pitchFamily="50" charset="-128"/>
              </a:rPr>
              <a:t>子どもに対する調査：自分の体の状態で気になること</a:t>
            </a:r>
            <a:r>
              <a:rPr lang="en-US" altLang="ja-JP" sz="1143" b="1" dirty="0">
                <a:solidFill>
                  <a:schemeClr val="tx1"/>
                </a:solidFill>
                <a:latin typeface="HG丸ｺﾞｼｯｸM-PRO" panose="020F0600000000000000" pitchFamily="50" charset="-128"/>
                <a:ea typeface="HG丸ｺﾞｼｯｸM-PRO" panose="020F0600000000000000" pitchFamily="50" charset="-128"/>
              </a:rPr>
              <a:t>×</a:t>
            </a:r>
            <a:r>
              <a:rPr lang="ja-JP" altLang="en-US" sz="1143" b="1" dirty="0">
                <a:solidFill>
                  <a:schemeClr val="tx1"/>
                </a:solidFill>
                <a:latin typeface="HG丸ｺﾞｼｯｸM-PRO" panose="020F0600000000000000" pitchFamily="50" charset="-128"/>
                <a:ea typeface="HG丸ｺﾞｼｯｸM-PRO" panose="020F0600000000000000" pitchFamily="50" charset="-128"/>
              </a:rPr>
              <a:t>困窮度）</a:t>
            </a:r>
          </a:p>
        </p:txBody>
      </p:sp>
      <p:sp>
        <p:nvSpPr>
          <p:cNvPr id="11" name="正方形/長方形 10"/>
          <p:cNvSpPr/>
          <p:nvPr/>
        </p:nvSpPr>
        <p:spPr>
          <a:xfrm>
            <a:off x="129442" y="366042"/>
            <a:ext cx="8799624" cy="28500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sz="857" dirty="0">
                <a:solidFill>
                  <a:schemeClr val="tx1"/>
                </a:solidFill>
                <a:latin typeface="HG丸ｺﾞｼｯｸM-PRO" panose="020F0600000000000000" pitchFamily="50" charset="-128"/>
                <a:ea typeface="HG丸ｺﾞｼｯｸM-PRO" panose="020F0600000000000000" pitchFamily="50" charset="-128"/>
              </a:rPr>
              <a:t>◇</a:t>
            </a:r>
            <a:r>
              <a:rPr lang="en-US" altLang="ja-JP" sz="857" dirty="0">
                <a:solidFill>
                  <a:schemeClr val="tx1"/>
                </a:solidFill>
                <a:latin typeface="HG丸ｺﾞｼｯｸM-PRO" panose="020F0600000000000000" pitchFamily="50" charset="-128"/>
                <a:ea typeface="HG丸ｺﾞｼｯｸM-PRO" panose="020F0600000000000000" pitchFamily="50" charset="-128"/>
              </a:rPr>
              <a:t>H28</a:t>
            </a:r>
            <a:r>
              <a:rPr lang="ja-JP" altLang="en-US" sz="857" dirty="0">
                <a:solidFill>
                  <a:schemeClr val="tx1"/>
                </a:solidFill>
                <a:latin typeface="HG丸ｺﾞｼｯｸM-PRO" panose="020F0600000000000000" pitchFamily="50" charset="-128"/>
                <a:ea typeface="HG丸ｺﾞｼｯｸM-PRO" panose="020F0600000000000000" pitchFamily="50" charset="-128"/>
              </a:rPr>
              <a:t>調査・</a:t>
            </a:r>
            <a:r>
              <a:rPr lang="en-US" altLang="ja-JP" sz="857" dirty="0">
                <a:solidFill>
                  <a:schemeClr val="tx1"/>
                </a:solidFill>
                <a:latin typeface="HG丸ｺﾞｼｯｸM-PRO" panose="020F0600000000000000" pitchFamily="50" charset="-128"/>
                <a:ea typeface="HG丸ｺﾞｼｯｸM-PRO" panose="020F0600000000000000" pitchFamily="50" charset="-128"/>
              </a:rPr>
              <a:t>R5</a:t>
            </a:r>
            <a:r>
              <a:rPr lang="ja-JP" altLang="en-US" sz="857" dirty="0">
                <a:solidFill>
                  <a:schemeClr val="tx1"/>
                </a:solidFill>
                <a:latin typeface="HG丸ｺﾞｼｯｸM-PRO" panose="020F0600000000000000" pitchFamily="50" charset="-128"/>
                <a:ea typeface="HG丸ｺﾞｼｯｸM-PRO" panose="020F0600000000000000" pitchFamily="50" charset="-128"/>
              </a:rPr>
              <a:t>調査いずれの場合でも、子どもに対して、自分の体の状態で気になることをたずねたところ、困窮世帯の子どもほど全体的に気になるという回答の割合が高い傾向にある。</a:t>
            </a:r>
            <a:endParaRPr lang="en-US" altLang="ja-JP" sz="857" dirty="0">
              <a:solidFill>
                <a:schemeClr val="tx1"/>
              </a:solidFill>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a:xfrm>
            <a:off x="6932464" y="6550090"/>
            <a:ext cx="2133600" cy="365125"/>
          </a:xfrm>
        </p:spPr>
        <p:txBody>
          <a:bodyPr/>
          <a:lstStyle/>
          <a:p>
            <a:r>
              <a:rPr lang="ja-JP" altLang="en-US" sz="1714" dirty="0">
                <a:solidFill>
                  <a:schemeClr val="tx1"/>
                </a:solidFill>
                <a:latin typeface="+mn-ea"/>
              </a:rPr>
              <a:t>３５</a:t>
            </a:r>
          </a:p>
        </p:txBody>
      </p:sp>
      <p:cxnSp>
        <p:nvCxnSpPr>
          <p:cNvPr id="17" name="直線コネクタ 16"/>
          <p:cNvCxnSpPr>
            <a:cxnSpLocks/>
          </p:cNvCxnSpPr>
          <p:nvPr/>
        </p:nvCxnSpPr>
        <p:spPr>
          <a:xfrm>
            <a:off x="4333005" y="651049"/>
            <a:ext cx="0" cy="5874666"/>
          </a:xfrm>
          <a:prstGeom prst="line">
            <a:avLst/>
          </a:prstGeom>
          <a:ln>
            <a:prstDash val="dash"/>
          </a:ln>
        </p:spPr>
        <p:style>
          <a:lnRef idx="1">
            <a:schemeClr val="dk1"/>
          </a:lnRef>
          <a:fillRef idx="0">
            <a:schemeClr val="dk1"/>
          </a:fillRef>
          <a:effectRef idx="0">
            <a:schemeClr val="dk1"/>
          </a:effectRef>
          <a:fontRef idx="minor">
            <a:schemeClr val="tx1"/>
          </a:fontRef>
        </p:style>
      </p:cxnSp>
      <p:graphicFrame>
        <p:nvGraphicFramePr>
          <p:cNvPr id="7" name="グラフ 6">
            <a:extLst>
              <a:ext uri="{FF2B5EF4-FFF2-40B4-BE49-F238E27FC236}">
                <a16:creationId xmlns:a16="http://schemas.microsoft.com/office/drawing/2014/main" id="{3F47906D-44D6-618E-F3BA-A109923FBBD8}"/>
              </a:ext>
            </a:extLst>
          </p:cNvPr>
          <p:cNvGraphicFramePr>
            <a:graphicFrameLocks/>
          </p:cNvGraphicFramePr>
          <p:nvPr/>
        </p:nvGraphicFramePr>
        <p:xfrm>
          <a:off x="160933" y="709866"/>
          <a:ext cx="3921544" cy="5840224"/>
        </p:xfrm>
        <a:graphic>
          <a:graphicData uri="http://schemas.openxmlformats.org/drawingml/2006/chart">
            <c:chart xmlns:c="http://schemas.openxmlformats.org/drawingml/2006/chart" xmlns:r="http://schemas.openxmlformats.org/officeDocument/2006/relationships" r:id="rId3"/>
          </a:graphicData>
        </a:graphic>
      </p:graphicFrame>
      <p:sp>
        <p:nvSpPr>
          <p:cNvPr id="15" name="テキスト ボックス 14">
            <a:extLst>
              <a:ext uri="{FF2B5EF4-FFF2-40B4-BE49-F238E27FC236}">
                <a16:creationId xmlns:a16="http://schemas.microsoft.com/office/drawing/2014/main" id="{1635A192-9E10-415B-818B-07EDD1AB5C09}"/>
              </a:ext>
            </a:extLst>
          </p:cNvPr>
          <p:cNvSpPr txBox="1"/>
          <p:nvPr/>
        </p:nvSpPr>
        <p:spPr>
          <a:xfrm>
            <a:off x="8277356" y="80858"/>
            <a:ext cx="745714" cy="4440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143" b="1" dirty="0"/>
              <a:t>43</a:t>
            </a:r>
            <a:r>
              <a:rPr lang="ja-JP" altLang="en-US" sz="1143" b="1" dirty="0"/>
              <a:t>市町村</a:t>
            </a:r>
          </a:p>
        </p:txBody>
      </p:sp>
      <p:sp>
        <p:nvSpPr>
          <p:cNvPr id="2" name="テキスト ボックス 1">
            <a:extLst>
              <a:ext uri="{FF2B5EF4-FFF2-40B4-BE49-F238E27FC236}">
                <a16:creationId xmlns:a16="http://schemas.microsoft.com/office/drawing/2014/main" id="{2F547D3F-8EF3-72A2-3810-104416B0C673}"/>
              </a:ext>
            </a:extLst>
          </p:cNvPr>
          <p:cNvSpPr txBox="1"/>
          <p:nvPr/>
        </p:nvSpPr>
        <p:spPr>
          <a:xfrm>
            <a:off x="152421" y="727972"/>
            <a:ext cx="43794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H28</a:t>
            </a:r>
            <a:endParaRPr lang="ja-JP" altLang="en-US" sz="857"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70127AFD-5F4E-6DCD-1D58-A42C6BB11C82}"/>
              </a:ext>
            </a:extLst>
          </p:cNvPr>
          <p:cNvSpPr txBox="1"/>
          <p:nvPr/>
        </p:nvSpPr>
        <p:spPr>
          <a:xfrm>
            <a:off x="4365249" y="748680"/>
            <a:ext cx="34657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R5</a:t>
            </a:r>
            <a:endParaRPr lang="ja-JP" altLang="en-US" sz="857"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15750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グラフ 27">
            <a:extLst>
              <a:ext uri="{FF2B5EF4-FFF2-40B4-BE49-F238E27FC236}">
                <a16:creationId xmlns:a16="http://schemas.microsoft.com/office/drawing/2014/main" id="{76867CCB-2E1C-46DE-8FAB-C6171F4ED3A2}"/>
              </a:ext>
            </a:extLst>
          </p:cNvPr>
          <p:cNvGraphicFramePr>
            <a:graphicFrameLocks/>
          </p:cNvGraphicFramePr>
          <p:nvPr/>
        </p:nvGraphicFramePr>
        <p:xfrm>
          <a:off x="4347863" y="4795728"/>
          <a:ext cx="4624028" cy="17494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グラフ 26">
            <a:extLst>
              <a:ext uri="{FF2B5EF4-FFF2-40B4-BE49-F238E27FC236}">
                <a16:creationId xmlns:a16="http://schemas.microsoft.com/office/drawing/2014/main" id="{BDF2B44A-0172-4BE4-AD62-8BCF11C0442D}"/>
              </a:ext>
            </a:extLst>
          </p:cNvPr>
          <p:cNvGraphicFramePr>
            <a:graphicFrameLocks/>
          </p:cNvGraphicFramePr>
          <p:nvPr/>
        </p:nvGraphicFramePr>
        <p:xfrm>
          <a:off x="4308762" y="2802456"/>
          <a:ext cx="4674304" cy="1763518"/>
        </p:xfrm>
        <a:graphic>
          <a:graphicData uri="http://schemas.openxmlformats.org/drawingml/2006/chart">
            <c:chart xmlns:c="http://schemas.openxmlformats.org/drawingml/2006/chart" xmlns:r="http://schemas.openxmlformats.org/officeDocument/2006/relationships" r:id="rId3"/>
          </a:graphicData>
        </a:graphic>
      </p:graphicFrame>
      <p:sp>
        <p:nvSpPr>
          <p:cNvPr id="10" name="正方形/長方形 9"/>
          <p:cNvSpPr/>
          <p:nvPr/>
        </p:nvSpPr>
        <p:spPr>
          <a:xfrm>
            <a:off x="92845" y="188640"/>
            <a:ext cx="8928992" cy="638058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1071" dirty="0">
                <a:solidFill>
                  <a:schemeClr val="tx1"/>
                </a:solidFill>
              </a:rPr>
              <a:t>　　</a:t>
            </a:r>
            <a:endParaRPr lang="en-US" altLang="ja-JP" sz="1071" dirty="0">
              <a:solidFill>
                <a:schemeClr val="tx1"/>
              </a:solidFill>
            </a:endParaRPr>
          </a:p>
          <a:p>
            <a:pPr algn="ctr"/>
            <a:endParaRPr lang="en-US" altLang="ja-JP" sz="1071" dirty="0">
              <a:solidFill>
                <a:schemeClr val="tx1"/>
              </a:solidFill>
            </a:endParaRPr>
          </a:p>
          <a:p>
            <a:pPr algn="ctr"/>
            <a:endParaRPr lang="en-US" altLang="ja-JP" sz="1071" dirty="0">
              <a:solidFill>
                <a:schemeClr val="tx1"/>
              </a:solidFill>
            </a:endParaRPr>
          </a:p>
          <a:p>
            <a:pPr algn="ctr"/>
            <a:endParaRPr lang="en-US" altLang="ja-JP" sz="1071" dirty="0">
              <a:solidFill>
                <a:schemeClr val="tx1"/>
              </a:solidFill>
            </a:endParaRPr>
          </a:p>
          <a:p>
            <a:endParaRPr lang="en-US" altLang="ja-JP" sz="1071" dirty="0">
              <a:solidFill>
                <a:schemeClr val="tx1"/>
              </a:solidFill>
            </a:endParaRPr>
          </a:p>
          <a:p>
            <a:endParaRPr lang="en-US" altLang="ja-JP" sz="1071" dirty="0">
              <a:solidFill>
                <a:schemeClr val="tx1"/>
              </a:solidFill>
            </a:endParaRPr>
          </a:p>
          <a:p>
            <a:endParaRPr lang="en-US" altLang="ja-JP" sz="1071" dirty="0">
              <a:solidFill>
                <a:schemeClr val="tx1"/>
              </a:solidFill>
            </a:endParaRPr>
          </a:p>
          <a:p>
            <a:endParaRPr lang="ja-JP" altLang="en-US" sz="1000" dirty="0">
              <a:solidFill>
                <a:schemeClr val="tx1"/>
              </a:solidFill>
            </a:endParaRPr>
          </a:p>
        </p:txBody>
      </p:sp>
      <p:sp>
        <p:nvSpPr>
          <p:cNvPr id="4" name="テキスト ボックス 3"/>
          <p:cNvSpPr txBox="1"/>
          <p:nvPr/>
        </p:nvSpPr>
        <p:spPr>
          <a:xfrm>
            <a:off x="91650" y="81709"/>
            <a:ext cx="8928991" cy="268215"/>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lIns="91440" tIns="45720" rIns="91440" bIns="45720" rtlCol="0">
            <a:spAutoFit/>
          </a:bodyPr>
          <a:lstStyle/>
          <a:p>
            <a:r>
              <a:rPr lang="ja-JP" altLang="en-US" sz="1143" b="1" dirty="0">
                <a:latin typeface="HG丸ｺﾞｼｯｸM-PRO" panose="020F0600000000000000" pitchFamily="50" charset="-128"/>
                <a:ea typeface="HG丸ｺﾞｼｯｸM-PRO" panose="020F0600000000000000" pitchFamily="50" charset="-128"/>
              </a:rPr>
              <a:t>■調査結果から分かったこと（</a:t>
            </a:r>
            <a:r>
              <a:rPr lang="ja-JP" altLang="en-US" sz="1143" b="1" dirty="0">
                <a:solidFill>
                  <a:schemeClr val="tx1"/>
                </a:solidFill>
                <a:latin typeface="HG丸ｺﾞｼｯｸM-PRO" panose="020F0600000000000000" pitchFamily="50" charset="-128"/>
                <a:ea typeface="HG丸ｺﾞｼｯｸM-PRO" panose="020F0600000000000000" pitchFamily="50" charset="-128"/>
              </a:rPr>
              <a:t>子どもに対する調査：心の状態</a:t>
            </a:r>
            <a:r>
              <a:rPr lang="ja-JP" altLang="en-US" sz="1143" b="1" dirty="0">
                <a:latin typeface="HG丸ｺﾞｼｯｸM-PRO" panose="020F0600000000000000" pitchFamily="50" charset="-128"/>
                <a:ea typeface="HG丸ｺﾞｼｯｸM-PRO" panose="020F0600000000000000" pitchFamily="50" charset="-128"/>
              </a:rPr>
              <a:t>で気になるところ</a:t>
            </a:r>
            <a:r>
              <a:rPr lang="en-US" altLang="ja-JP" sz="1143" b="1" dirty="0">
                <a:latin typeface="HG丸ｺﾞｼｯｸM-PRO" panose="020F0600000000000000" pitchFamily="50" charset="-128"/>
                <a:ea typeface="HG丸ｺﾞｼｯｸM-PRO" panose="020F0600000000000000" pitchFamily="50" charset="-128"/>
              </a:rPr>
              <a:t>×</a:t>
            </a:r>
            <a:r>
              <a:rPr lang="ja-JP" altLang="en-US" sz="1143" b="1" dirty="0">
                <a:latin typeface="HG丸ｺﾞｼｯｸM-PRO" panose="020F0600000000000000" pitchFamily="50" charset="-128"/>
                <a:ea typeface="HG丸ｺﾞｼｯｸM-PRO" panose="020F0600000000000000" pitchFamily="50" charset="-128"/>
              </a:rPr>
              <a:t>困窮度）</a:t>
            </a:r>
          </a:p>
        </p:txBody>
      </p:sp>
      <p:sp>
        <p:nvSpPr>
          <p:cNvPr id="11" name="正方形/長方形 10"/>
          <p:cNvSpPr/>
          <p:nvPr/>
        </p:nvSpPr>
        <p:spPr>
          <a:xfrm>
            <a:off x="102150" y="380002"/>
            <a:ext cx="4027026" cy="30857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sz="857" dirty="0">
                <a:solidFill>
                  <a:schemeClr val="tx1"/>
                </a:solidFill>
                <a:latin typeface="HG丸ｺﾞｼｯｸM-PRO" panose="020F0600000000000000" pitchFamily="50" charset="-128"/>
                <a:ea typeface="HG丸ｺﾞｼｯｸM-PRO" panose="020F0600000000000000" pitchFamily="50" charset="-128"/>
              </a:rPr>
              <a:t>◇子どもの心身で気になることについては、困窮世帯ほど割合が高い傾向にある。</a:t>
            </a:r>
            <a:endParaRPr lang="en-US" altLang="ja-JP" sz="857" dirty="0">
              <a:solidFill>
                <a:schemeClr val="tx1"/>
              </a:solidFill>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a:xfrm>
            <a:off x="6932464" y="6550090"/>
            <a:ext cx="2133600" cy="365125"/>
          </a:xfrm>
        </p:spPr>
        <p:txBody>
          <a:bodyPr/>
          <a:lstStyle/>
          <a:p>
            <a:r>
              <a:rPr lang="ja-JP" altLang="en-US" sz="1714" dirty="0">
                <a:solidFill>
                  <a:schemeClr val="tx1"/>
                </a:solidFill>
                <a:latin typeface="+mn-ea"/>
              </a:rPr>
              <a:t>３６</a:t>
            </a:r>
          </a:p>
        </p:txBody>
      </p:sp>
      <p:sp>
        <p:nvSpPr>
          <p:cNvPr id="14" name="正方形/長方形 13"/>
          <p:cNvSpPr/>
          <p:nvPr/>
        </p:nvSpPr>
        <p:spPr>
          <a:xfrm>
            <a:off x="4303149" y="380001"/>
            <a:ext cx="4682123" cy="30857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sz="857" dirty="0">
                <a:solidFill>
                  <a:schemeClr val="tx1"/>
                </a:solidFill>
                <a:latin typeface="HG丸ｺﾞｼｯｸM-PRO" panose="020F0600000000000000" pitchFamily="50" charset="-128"/>
                <a:ea typeface="HG丸ｺﾞｼｯｸM-PRO" panose="020F0600000000000000" pitchFamily="50" charset="-128"/>
              </a:rPr>
              <a:t>◇困窮度が高くなるほど、「不安な気持ちになる」、「やる気がおきない」について</a:t>
            </a:r>
            <a:endParaRPr lang="en-US" altLang="ja-JP" sz="857" dirty="0">
              <a:solidFill>
                <a:schemeClr val="tx1"/>
              </a:solidFill>
              <a:latin typeface="HG丸ｺﾞｼｯｸM-PRO" panose="020F0600000000000000" pitchFamily="50" charset="-128"/>
              <a:ea typeface="HG丸ｺﾞｼｯｸM-PRO" panose="020F0600000000000000" pitchFamily="50" charset="-128"/>
            </a:endParaRPr>
          </a:p>
          <a:p>
            <a:r>
              <a:rPr lang="ja-JP" altLang="en-US" sz="857" dirty="0">
                <a:solidFill>
                  <a:schemeClr val="tx1"/>
                </a:solidFill>
                <a:latin typeface="HG丸ｺﾞｼｯｸM-PRO" panose="020F0600000000000000" pitchFamily="50" charset="-128"/>
                <a:ea typeface="HG丸ｺﾞｼｯｸM-PRO" panose="020F0600000000000000" pitchFamily="50" charset="-128"/>
              </a:rPr>
              <a:t>「いつもそうだ」と回答した子どもの割合が高くなっている。</a:t>
            </a:r>
            <a:endParaRPr lang="en-US" altLang="ja-JP" sz="857"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17" name="直線コネクタ 16"/>
          <p:cNvCxnSpPr>
            <a:cxnSpLocks/>
          </p:cNvCxnSpPr>
          <p:nvPr/>
        </p:nvCxnSpPr>
        <p:spPr>
          <a:xfrm flipH="1">
            <a:off x="4192252" y="367806"/>
            <a:ext cx="14908" cy="6145714"/>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4" name="角丸四角形 1">
            <a:extLst>
              <a:ext uri="{FF2B5EF4-FFF2-40B4-BE49-F238E27FC236}">
                <a16:creationId xmlns:a16="http://schemas.microsoft.com/office/drawing/2014/main" id="{F1BFAE07-B2DF-4CE9-B183-EBC9634065B2}"/>
              </a:ext>
            </a:extLst>
          </p:cNvPr>
          <p:cNvSpPr/>
          <p:nvPr/>
        </p:nvSpPr>
        <p:spPr>
          <a:xfrm>
            <a:off x="4367598" y="3032211"/>
            <a:ext cx="2262291" cy="39678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786"/>
          </a:p>
        </p:txBody>
      </p:sp>
      <p:graphicFrame>
        <p:nvGraphicFramePr>
          <p:cNvPr id="5" name="グラフ 4">
            <a:extLst>
              <a:ext uri="{FF2B5EF4-FFF2-40B4-BE49-F238E27FC236}">
                <a16:creationId xmlns:a16="http://schemas.microsoft.com/office/drawing/2014/main" id="{66F5AABB-DDEC-493E-8601-0995DB6CB4ED}"/>
              </a:ext>
            </a:extLst>
          </p:cNvPr>
          <p:cNvGraphicFramePr>
            <a:graphicFrameLocks/>
          </p:cNvGraphicFramePr>
          <p:nvPr/>
        </p:nvGraphicFramePr>
        <p:xfrm>
          <a:off x="160934" y="709866"/>
          <a:ext cx="3886647" cy="5840224"/>
        </p:xfrm>
        <a:graphic>
          <a:graphicData uri="http://schemas.openxmlformats.org/drawingml/2006/chart">
            <c:chart xmlns:c="http://schemas.openxmlformats.org/drawingml/2006/chart" xmlns:r="http://schemas.openxmlformats.org/officeDocument/2006/relationships" r:id="rId4"/>
          </a:graphicData>
        </a:graphic>
      </p:graphicFrame>
      <p:sp>
        <p:nvSpPr>
          <p:cNvPr id="15" name="テキスト ボックス 14">
            <a:extLst>
              <a:ext uri="{FF2B5EF4-FFF2-40B4-BE49-F238E27FC236}">
                <a16:creationId xmlns:a16="http://schemas.microsoft.com/office/drawing/2014/main" id="{BE2AA328-95DB-4EE5-ADCE-87C95810242A}"/>
              </a:ext>
            </a:extLst>
          </p:cNvPr>
          <p:cNvSpPr txBox="1"/>
          <p:nvPr/>
        </p:nvSpPr>
        <p:spPr>
          <a:xfrm>
            <a:off x="8275524" y="84711"/>
            <a:ext cx="745714" cy="4440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143" b="1" dirty="0"/>
              <a:t>43</a:t>
            </a:r>
            <a:r>
              <a:rPr lang="ja-JP" altLang="en-US" sz="1143" b="1" dirty="0"/>
              <a:t>市町村</a:t>
            </a:r>
          </a:p>
        </p:txBody>
      </p:sp>
      <p:sp>
        <p:nvSpPr>
          <p:cNvPr id="2" name="テキスト ボックス 1">
            <a:extLst>
              <a:ext uri="{FF2B5EF4-FFF2-40B4-BE49-F238E27FC236}">
                <a16:creationId xmlns:a16="http://schemas.microsoft.com/office/drawing/2014/main" id="{2C1D000F-2098-5569-8A80-5977AE55268D}"/>
              </a:ext>
            </a:extLst>
          </p:cNvPr>
          <p:cNvSpPr txBox="1"/>
          <p:nvPr/>
        </p:nvSpPr>
        <p:spPr>
          <a:xfrm>
            <a:off x="160934" y="709866"/>
            <a:ext cx="43794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H28</a:t>
            </a:r>
            <a:endParaRPr lang="ja-JP" altLang="en-US" sz="857"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3975342E-1B8C-F679-2FF4-700E9996CFB3}"/>
              </a:ext>
            </a:extLst>
          </p:cNvPr>
          <p:cNvSpPr txBox="1"/>
          <p:nvPr/>
        </p:nvSpPr>
        <p:spPr>
          <a:xfrm>
            <a:off x="4275873" y="706626"/>
            <a:ext cx="34657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R5</a:t>
            </a:r>
            <a:endParaRPr lang="ja-JP" altLang="en-US" sz="857" dirty="0">
              <a:latin typeface="HG丸ｺﾞｼｯｸM-PRO" panose="020F0600000000000000" pitchFamily="50" charset="-128"/>
              <a:ea typeface="HG丸ｺﾞｼｯｸM-PRO" panose="020F0600000000000000" pitchFamily="50" charset="-128"/>
            </a:endParaRPr>
          </a:p>
        </p:txBody>
      </p:sp>
      <p:graphicFrame>
        <p:nvGraphicFramePr>
          <p:cNvPr id="26" name="グラフ 25">
            <a:extLst>
              <a:ext uri="{FF2B5EF4-FFF2-40B4-BE49-F238E27FC236}">
                <a16:creationId xmlns:a16="http://schemas.microsoft.com/office/drawing/2014/main" id="{C75DE384-6853-455F-82B9-DD51C2EEED18}"/>
              </a:ext>
            </a:extLst>
          </p:cNvPr>
          <p:cNvGraphicFramePr>
            <a:graphicFrameLocks/>
          </p:cNvGraphicFramePr>
          <p:nvPr/>
        </p:nvGraphicFramePr>
        <p:xfrm>
          <a:off x="4199705" y="880067"/>
          <a:ext cx="4820935" cy="1763518"/>
        </p:xfrm>
        <a:graphic>
          <a:graphicData uri="http://schemas.openxmlformats.org/drawingml/2006/chart">
            <c:chart xmlns:c="http://schemas.openxmlformats.org/drawingml/2006/chart" xmlns:r="http://schemas.openxmlformats.org/officeDocument/2006/relationships" r:id="rId5"/>
          </a:graphicData>
        </a:graphic>
      </p:graphicFrame>
      <p:sp>
        <p:nvSpPr>
          <p:cNvPr id="29" name="角丸四角形 1">
            <a:extLst>
              <a:ext uri="{FF2B5EF4-FFF2-40B4-BE49-F238E27FC236}">
                <a16:creationId xmlns:a16="http://schemas.microsoft.com/office/drawing/2014/main" id="{CC198731-651C-43F5-B6CB-36956D6CC105}"/>
              </a:ext>
            </a:extLst>
          </p:cNvPr>
          <p:cNvSpPr/>
          <p:nvPr/>
        </p:nvSpPr>
        <p:spPr>
          <a:xfrm>
            <a:off x="4254436" y="1061315"/>
            <a:ext cx="2030382" cy="40687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786"/>
          </a:p>
        </p:txBody>
      </p:sp>
      <p:sp>
        <p:nvSpPr>
          <p:cNvPr id="20" name="テキスト ボックス 19">
            <a:extLst>
              <a:ext uri="{FF2B5EF4-FFF2-40B4-BE49-F238E27FC236}">
                <a16:creationId xmlns:a16="http://schemas.microsoft.com/office/drawing/2014/main" id="{DCFA6CEF-0414-4C3F-AA95-266D7E74F3A2}"/>
              </a:ext>
            </a:extLst>
          </p:cNvPr>
          <p:cNvSpPr txBox="1"/>
          <p:nvPr/>
        </p:nvSpPr>
        <p:spPr>
          <a:xfrm>
            <a:off x="5770305" y="683027"/>
            <a:ext cx="1584088" cy="290208"/>
          </a:xfrm>
          <a:prstGeom prst="rect">
            <a:avLst/>
          </a:prstGeom>
          <a:noFill/>
        </p:spPr>
        <p:txBody>
          <a:bodyPr wrap="none" rtlCol="0">
            <a:spAutoFit/>
          </a:bodyPr>
          <a:lstStyle/>
          <a:p>
            <a:r>
              <a:rPr lang="ja-JP" altLang="en-US" sz="1286" dirty="0"/>
              <a:t>不安な気持ちになる</a:t>
            </a:r>
          </a:p>
        </p:txBody>
      </p:sp>
      <p:sp>
        <p:nvSpPr>
          <p:cNvPr id="21" name="テキスト ボックス 20">
            <a:extLst>
              <a:ext uri="{FF2B5EF4-FFF2-40B4-BE49-F238E27FC236}">
                <a16:creationId xmlns:a16="http://schemas.microsoft.com/office/drawing/2014/main" id="{75DD353A-DF85-40CD-A463-FB0A475A6DD5}"/>
              </a:ext>
            </a:extLst>
          </p:cNvPr>
          <p:cNvSpPr txBox="1"/>
          <p:nvPr/>
        </p:nvSpPr>
        <p:spPr>
          <a:xfrm>
            <a:off x="5975623" y="2591116"/>
            <a:ext cx="1431802" cy="290208"/>
          </a:xfrm>
          <a:prstGeom prst="rect">
            <a:avLst/>
          </a:prstGeom>
          <a:noFill/>
        </p:spPr>
        <p:txBody>
          <a:bodyPr wrap="none" rtlCol="0">
            <a:spAutoFit/>
          </a:bodyPr>
          <a:lstStyle/>
          <a:p>
            <a:r>
              <a:rPr lang="ja-JP" altLang="en-US" sz="1286" dirty="0"/>
              <a:t>やる気が起きない</a:t>
            </a:r>
          </a:p>
        </p:txBody>
      </p:sp>
      <p:sp>
        <p:nvSpPr>
          <p:cNvPr id="22" name="テキスト ボックス 17">
            <a:extLst>
              <a:ext uri="{FF2B5EF4-FFF2-40B4-BE49-F238E27FC236}">
                <a16:creationId xmlns:a16="http://schemas.microsoft.com/office/drawing/2014/main" id="{8D2698D8-4D28-47D0-8B4B-372854F44230}"/>
              </a:ext>
            </a:extLst>
          </p:cNvPr>
          <p:cNvSpPr txBox="1"/>
          <p:nvPr/>
        </p:nvSpPr>
        <p:spPr>
          <a:xfrm>
            <a:off x="6125150" y="4566678"/>
            <a:ext cx="1024639" cy="290208"/>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286" dirty="0"/>
              <a:t>イライラする</a:t>
            </a:r>
          </a:p>
        </p:txBody>
      </p:sp>
    </p:spTree>
    <p:extLst>
      <p:ext uri="{BB962C8B-B14F-4D97-AF65-F5344CB8AC3E}">
        <p14:creationId xmlns:p14="http://schemas.microsoft.com/office/powerpoint/2010/main" val="2408454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グラフ 22">
            <a:extLst>
              <a:ext uri="{FF2B5EF4-FFF2-40B4-BE49-F238E27FC236}">
                <a16:creationId xmlns:a16="http://schemas.microsoft.com/office/drawing/2014/main" id="{9FC67A12-8BE2-4331-8BE8-B47262F48845}"/>
              </a:ext>
            </a:extLst>
          </p:cNvPr>
          <p:cNvGraphicFramePr>
            <a:graphicFrameLocks/>
          </p:cNvGraphicFramePr>
          <p:nvPr/>
        </p:nvGraphicFramePr>
        <p:xfrm>
          <a:off x="4533019" y="747191"/>
          <a:ext cx="4552570" cy="5898639"/>
        </p:xfrm>
        <a:graphic>
          <a:graphicData uri="http://schemas.openxmlformats.org/drawingml/2006/chart">
            <c:chart xmlns:c="http://schemas.openxmlformats.org/drawingml/2006/chart" xmlns:r="http://schemas.openxmlformats.org/officeDocument/2006/relationships" r:id="rId2"/>
          </a:graphicData>
        </a:graphic>
      </p:graphicFrame>
      <p:sp>
        <p:nvSpPr>
          <p:cNvPr id="10" name="正方形/長方形 9"/>
          <p:cNvSpPr/>
          <p:nvPr/>
        </p:nvSpPr>
        <p:spPr>
          <a:xfrm>
            <a:off x="92845" y="172243"/>
            <a:ext cx="8928992" cy="652498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1071" dirty="0">
                <a:solidFill>
                  <a:schemeClr val="tx1"/>
                </a:solidFill>
              </a:rPr>
              <a:t>　　</a:t>
            </a:r>
            <a:endParaRPr lang="en-US" altLang="ja-JP" sz="1071" dirty="0">
              <a:solidFill>
                <a:schemeClr val="tx1"/>
              </a:solidFill>
            </a:endParaRPr>
          </a:p>
          <a:p>
            <a:pPr algn="ctr"/>
            <a:endParaRPr lang="en-US" altLang="ja-JP" sz="1071" dirty="0">
              <a:solidFill>
                <a:schemeClr val="tx1"/>
              </a:solidFill>
            </a:endParaRPr>
          </a:p>
          <a:p>
            <a:pPr algn="ctr"/>
            <a:endParaRPr lang="en-US" altLang="ja-JP" sz="1071" dirty="0">
              <a:solidFill>
                <a:schemeClr val="tx1"/>
              </a:solidFill>
            </a:endParaRPr>
          </a:p>
          <a:p>
            <a:pPr algn="ctr"/>
            <a:endParaRPr lang="en-US" altLang="ja-JP" sz="1071" dirty="0">
              <a:solidFill>
                <a:schemeClr val="tx1"/>
              </a:solidFill>
            </a:endParaRPr>
          </a:p>
          <a:p>
            <a:endParaRPr lang="en-US" altLang="ja-JP" sz="1071" dirty="0">
              <a:solidFill>
                <a:schemeClr val="tx1"/>
              </a:solidFill>
            </a:endParaRPr>
          </a:p>
          <a:p>
            <a:endParaRPr lang="en-US" altLang="ja-JP" sz="1071" dirty="0">
              <a:solidFill>
                <a:schemeClr val="tx1"/>
              </a:solidFill>
            </a:endParaRPr>
          </a:p>
          <a:p>
            <a:endParaRPr lang="en-US" altLang="ja-JP" sz="1071" dirty="0">
              <a:solidFill>
                <a:schemeClr val="tx1"/>
              </a:solidFill>
            </a:endParaRPr>
          </a:p>
          <a:p>
            <a:endParaRPr lang="ja-JP" altLang="en-US" sz="1000" dirty="0">
              <a:solidFill>
                <a:schemeClr val="tx1"/>
              </a:solidFill>
            </a:endParaRPr>
          </a:p>
        </p:txBody>
      </p:sp>
      <p:sp>
        <p:nvSpPr>
          <p:cNvPr id="4" name="テキスト ボックス 3"/>
          <p:cNvSpPr txBox="1"/>
          <p:nvPr/>
        </p:nvSpPr>
        <p:spPr>
          <a:xfrm>
            <a:off x="91643" y="103015"/>
            <a:ext cx="8928993" cy="268215"/>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lIns="91440" tIns="45720" rIns="91440" bIns="45720" rtlCol="0">
            <a:spAutoFit/>
          </a:bodyPr>
          <a:lstStyle/>
          <a:p>
            <a:r>
              <a:rPr lang="ja-JP" altLang="en-US" sz="1143" b="1" dirty="0">
                <a:latin typeface="HG丸ｺﾞｼｯｸM-PRO" panose="020F0600000000000000" pitchFamily="50" charset="-128"/>
                <a:ea typeface="HG丸ｺﾞｼｯｸM-PRO" panose="020F0600000000000000" pitchFamily="50" charset="-128"/>
              </a:rPr>
              <a:t>■調査結果から分かったこと（</a:t>
            </a:r>
            <a:r>
              <a:rPr lang="ja-JP" altLang="en-US" sz="1143" b="1" dirty="0">
                <a:solidFill>
                  <a:schemeClr val="tx1"/>
                </a:solidFill>
                <a:latin typeface="HG丸ｺﾞｼｯｸM-PRO" panose="020F0600000000000000" pitchFamily="50" charset="-128"/>
                <a:ea typeface="HG丸ｺﾞｼｯｸM-PRO" panose="020F0600000000000000" pitchFamily="50" charset="-128"/>
              </a:rPr>
              <a:t>保護者に対する調査：自分の心身で気になること</a:t>
            </a:r>
            <a:r>
              <a:rPr lang="en-US" altLang="ja-JP" sz="1143" b="1" dirty="0">
                <a:solidFill>
                  <a:schemeClr val="tx1"/>
                </a:solidFill>
                <a:latin typeface="HG丸ｺﾞｼｯｸM-PRO" panose="020F0600000000000000" pitchFamily="50" charset="-128"/>
                <a:ea typeface="HG丸ｺﾞｼｯｸM-PRO" panose="020F0600000000000000" pitchFamily="50" charset="-128"/>
              </a:rPr>
              <a:t>×</a:t>
            </a:r>
            <a:r>
              <a:rPr lang="ja-JP" altLang="en-US" sz="1143" b="1" dirty="0">
                <a:solidFill>
                  <a:schemeClr val="tx1"/>
                </a:solidFill>
                <a:latin typeface="HG丸ｺﾞｼｯｸM-PRO" panose="020F0600000000000000" pitchFamily="50" charset="-128"/>
                <a:ea typeface="HG丸ｺﾞｼｯｸM-PRO" panose="020F0600000000000000" pitchFamily="50" charset="-128"/>
              </a:rPr>
              <a:t>困窮度）</a:t>
            </a:r>
          </a:p>
        </p:txBody>
      </p:sp>
      <p:sp>
        <p:nvSpPr>
          <p:cNvPr id="3" name="スライド番号プレースホルダー 2"/>
          <p:cNvSpPr>
            <a:spLocks noGrp="1"/>
          </p:cNvSpPr>
          <p:nvPr>
            <p:ph type="sldNum" sz="quarter" idx="12"/>
          </p:nvPr>
        </p:nvSpPr>
        <p:spPr>
          <a:xfrm>
            <a:off x="6932464" y="6550090"/>
            <a:ext cx="2133600" cy="365125"/>
          </a:xfrm>
        </p:spPr>
        <p:txBody>
          <a:bodyPr/>
          <a:lstStyle/>
          <a:p>
            <a:r>
              <a:rPr lang="ja-JP" altLang="en-US" sz="1714" dirty="0">
                <a:solidFill>
                  <a:schemeClr val="tx1"/>
                </a:solidFill>
                <a:latin typeface="+mn-ea"/>
              </a:rPr>
              <a:t>３７</a:t>
            </a:r>
          </a:p>
        </p:txBody>
      </p:sp>
      <p:cxnSp>
        <p:nvCxnSpPr>
          <p:cNvPr id="17" name="直線コネクタ 16"/>
          <p:cNvCxnSpPr>
            <a:cxnSpLocks/>
          </p:cNvCxnSpPr>
          <p:nvPr/>
        </p:nvCxnSpPr>
        <p:spPr>
          <a:xfrm>
            <a:off x="4533018" y="407042"/>
            <a:ext cx="0" cy="6118673"/>
          </a:xfrm>
          <a:prstGeom prst="line">
            <a:avLst/>
          </a:prstGeom>
          <a:ln>
            <a:prstDash val="dash"/>
          </a:ln>
        </p:spPr>
        <p:style>
          <a:lnRef idx="1">
            <a:schemeClr val="dk1"/>
          </a:lnRef>
          <a:fillRef idx="0">
            <a:schemeClr val="dk1"/>
          </a:fillRef>
          <a:effectRef idx="0">
            <a:schemeClr val="dk1"/>
          </a:effectRef>
          <a:fontRef idx="minor">
            <a:schemeClr val="tx1"/>
          </a:fontRef>
        </p:style>
      </p:cxnSp>
      <p:graphicFrame>
        <p:nvGraphicFramePr>
          <p:cNvPr id="5" name="グラフ 4">
            <a:extLst>
              <a:ext uri="{FF2B5EF4-FFF2-40B4-BE49-F238E27FC236}">
                <a16:creationId xmlns:a16="http://schemas.microsoft.com/office/drawing/2014/main" id="{0FB9246B-DD1E-97E5-A0C5-A9507C98EA35}"/>
              </a:ext>
            </a:extLst>
          </p:cNvPr>
          <p:cNvGraphicFramePr>
            <a:graphicFrameLocks/>
          </p:cNvGraphicFramePr>
          <p:nvPr/>
        </p:nvGraphicFramePr>
        <p:xfrm>
          <a:off x="200086" y="798587"/>
          <a:ext cx="4234366" cy="5898640"/>
        </p:xfrm>
        <a:graphic>
          <a:graphicData uri="http://schemas.openxmlformats.org/drawingml/2006/chart">
            <c:chart xmlns:c="http://schemas.openxmlformats.org/drawingml/2006/chart" xmlns:r="http://schemas.openxmlformats.org/officeDocument/2006/relationships" r:id="rId3"/>
          </a:graphicData>
        </a:graphic>
      </p:graphicFrame>
      <p:sp>
        <p:nvSpPr>
          <p:cNvPr id="15" name="テキスト ボックス 14">
            <a:extLst>
              <a:ext uri="{FF2B5EF4-FFF2-40B4-BE49-F238E27FC236}">
                <a16:creationId xmlns:a16="http://schemas.microsoft.com/office/drawing/2014/main" id="{71513B38-EFB6-4465-B7E1-C19846C14E59}"/>
              </a:ext>
            </a:extLst>
          </p:cNvPr>
          <p:cNvSpPr txBox="1"/>
          <p:nvPr/>
        </p:nvSpPr>
        <p:spPr>
          <a:xfrm>
            <a:off x="8274922" y="103015"/>
            <a:ext cx="745714" cy="4440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143" b="1" dirty="0"/>
              <a:t>43</a:t>
            </a:r>
            <a:r>
              <a:rPr lang="ja-JP" altLang="en-US" sz="1143" b="1" dirty="0"/>
              <a:t>市町村</a:t>
            </a:r>
          </a:p>
        </p:txBody>
      </p:sp>
      <p:sp>
        <p:nvSpPr>
          <p:cNvPr id="2" name="テキスト ボックス 1">
            <a:extLst>
              <a:ext uri="{FF2B5EF4-FFF2-40B4-BE49-F238E27FC236}">
                <a16:creationId xmlns:a16="http://schemas.microsoft.com/office/drawing/2014/main" id="{7A68FECA-377F-1BEF-D38E-2854FF64B625}"/>
              </a:ext>
            </a:extLst>
          </p:cNvPr>
          <p:cNvSpPr txBox="1"/>
          <p:nvPr/>
        </p:nvSpPr>
        <p:spPr>
          <a:xfrm>
            <a:off x="156597" y="742642"/>
            <a:ext cx="43794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H28</a:t>
            </a:r>
            <a:endParaRPr lang="ja-JP" altLang="en-US" sz="857"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8F0AD79F-14C7-E42D-D691-4BD2886FE020}"/>
              </a:ext>
            </a:extLst>
          </p:cNvPr>
          <p:cNvSpPr txBox="1"/>
          <p:nvPr/>
        </p:nvSpPr>
        <p:spPr>
          <a:xfrm>
            <a:off x="4586974" y="769907"/>
            <a:ext cx="34657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R5</a:t>
            </a:r>
            <a:endParaRPr lang="ja-JP" altLang="en-US" sz="857" dirty="0">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122163" y="407042"/>
            <a:ext cx="8898471" cy="30042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sz="857" b="1" dirty="0">
                <a:solidFill>
                  <a:schemeClr val="tx1"/>
                </a:solidFill>
                <a:latin typeface="HG丸ｺﾞｼｯｸM-PRO" panose="020F0600000000000000" pitchFamily="50" charset="-128"/>
                <a:ea typeface="HG丸ｺﾞｼｯｸM-PRO" panose="020F0600000000000000" pitchFamily="50" charset="-128"/>
              </a:rPr>
              <a:t>　</a:t>
            </a:r>
            <a:r>
              <a:rPr lang="ja-JP" altLang="en-US" sz="857" dirty="0">
                <a:solidFill>
                  <a:schemeClr val="tx1"/>
                </a:solidFill>
                <a:latin typeface="HG丸ｺﾞｼｯｸM-PRO" panose="020F0600000000000000" pitchFamily="50" charset="-128"/>
                <a:ea typeface="HG丸ｺﾞｼｯｸM-PRO" panose="020F0600000000000000" pitchFamily="50" charset="-128"/>
              </a:rPr>
              <a:t>◇</a:t>
            </a:r>
            <a:r>
              <a:rPr lang="en-US" altLang="ja-JP" sz="857" dirty="0">
                <a:solidFill>
                  <a:schemeClr val="tx1"/>
                </a:solidFill>
                <a:latin typeface="HG丸ｺﾞｼｯｸM-PRO" panose="020F0600000000000000" pitchFamily="50" charset="-128"/>
                <a:ea typeface="HG丸ｺﾞｼｯｸM-PRO" panose="020F0600000000000000" pitchFamily="50" charset="-128"/>
              </a:rPr>
              <a:t>H28</a:t>
            </a:r>
            <a:r>
              <a:rPr lang="ja-JP" altLang="en-US" sz="857" dirty="0">
                <a:solidFill>
                  <a:schemeClr val="tx1"/>
                </a:solidFill>
                <a:latin typeface="HG丸ｺﾞｼｯｸM-PRO" panose="020F0600000000000000" pitchFamily="50" charset="-128"/>
                <a:ea typeface="HG丸ｺﾞｼｯｸM-PRO" panose="020F0600000000000000" pitchFamily="50" charset="-128"/>
              </a:rPr>
              <a:t>調査・</a:t>
            </a:r>
            <a:r>
              <a:rPr lang="en-US" altLang="ja-JP" sz="857" dirty="0">
                <a:solidFill>
                  <a:schemeClr val="tx1"/>
                </a:solidFill>
                <a:latin typeface="HG丸ｺﾞｼｯｸM-PRO" panose="020F0600000000000000" pitchFamily="50" charset="-128"/>
                <a:ea typeface="HG丸ｺﾞｼｯｸM-PRO" panose="020F0600000000000000" pitchFamily="50" charset="-128"/>
              </a:rPr>
              <a:t>R5</a:t>
            </a:r>
            <a:r>
              <a:rPr lang="ja-JP" altLang="en-US" sz="857" dirty="0">
                <a:solidFill>
                  <a:schemeClr val="tx1"/>
                </a:solidFill>
                <a:latin typeface="HG丸ｺﾞｼｯｸM-PRO" panose="020F0600000000000000" pitchFamily="50" charset="-128"/>
                <a:ea typeface="HG丸ｺﾞｼｯｸM-PRO" panose="020F0600000000000000" pitchFamily="50" charset="-128"/>
              </a:rPr>
              <a:t>調査いずれの場合でも、保護者に対して、自分の心身で気になることをたずねたところ、困窮世帯の保護者ほど全体的に気になるという回答の割合が高い傾向にある。</a:t>
            </a:r>
            <a:endParaRPr lang="en-US" altLang="ja-JP" sz="857"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97497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EAFD7B0-F9D5-4B5F-991B-FA8E806E0019}"/>
              </a:ext>
            </a:extLst>
          </p:cNvPr>
          <p:cNvSpPr/>
          <p:nvPr/>
        </p:nvSpPr>
        <p:spPr>
          <a:xfrm>
            <a:off x="92845" y="172243"/>
            <a:ext cx="8928992" cy="652498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1071" dirty="0">
                <a:solidFill>
                  <a:schemeClr val="tx1"/>
                </a:solidFill>
              </a:rPr>
              <a:t>　　</a:t>
            </a:r>
            <a:endParaRPr lang="en-US" altLang="ja-JP" sz="1071" dirty="0">
              <a:solidFill>
                <a:schemeClr val="tx1"/>
              </a:solidFill>
            </a:endParaRPr>
          </a:p>
          <a:p>
            <a:pPr algn="ctr"/>
            <a:endParaRPr lang="en-US" altLang="ja-JP" sz="1071" dirty="0">
              <a:solidFill>
                <a:schemeClr val="tx1"/>
              </a:solidFill>
            </a:endParaRPr>
          </a:p>
          <a:p>
            <a:pPr algn="ctr"/>
            <a:endParaRPr lang="en-US" altLang="ja-JP" sz="1071" dirty="0">
              <a:solidFill>
                <a:schemeClr val="tx1"/>
              </a:solidFill>
            </a:endParaRPr>
          </a:p>
          <a:p>
            <a:pPr algn="ctr"/>
            <a:endParaRPr lang="en-US" altLang="ja-JP" sz="1071" dirty="0">
              <a:solidFill>
                <a:schemeClr val="tx1"/>
              </a:solidFill>
            </a:endParaRPr>
          </a:p>
          <a:p>
            <a:endParaRPr lang="en-US" altLang="ja-JP" sz="1071" dirty="0">
              <a:solidFill>
                <a:schemeClr val="tx1"/>
              </a:solidFill>
            </a:endParaRPr>
          </a:p>
          <a:p>
            <a:endParaRPr lang="en-US" altLang="ja-JP" sz="1071" dirty="0">
              <a:solidFill>
                <a:schemeClr val="tx1"/>
              </a:solidFill>
            </a:endParaRPr>
          </a:p>
          <a:p>
            <a:endParaRPr lang="en-US" altLang="ja-JP" sz="1071" dirty="0">
              <a:solidFill>
                <a:schemeClr val="tx1"/>
              </a:solidFill>
            </a:endParaRPr>
          </a:p>
          <a:p>
            <a:endParaRPr lang="ja-JP" altLang="en-US" sz="1000" dirty="0">
              <a:solidFill>
                <a:schemeClr val="tx1"/>
              </a:solidFill>
            </a:endParaRPr>
          </a:p>
        </p:txBody>
      </p:sp>
      <p:sp>
        <p:nvSpPr>
          <p:cNvPr id="5" name="テキスト ボックス 4">
            <a:extLst>
              <a:ext uri="{FF2B5EF4-FFF2-40B4-BE49-F238E27FC236}">
                <a16:creationId xmlns:a16="http://schemas.microsoft.com/office/drawing/2014/main" id="{DDF2173B-91B7-4E0F-A5DE-6394BBC41320}"/>
              </a:ext>
            </a:extLst>
          </p:cNvPr>
          <p:cNvSpPr txBox="1"/>
          <p:nvPr/>
        </p:nvSpPr>
        <p:spPr>
          <a:xfrm>
            <a:off x="91643" y="103015"/>
            <a:ext cx="8928993" cy="268215"/>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lIns="91440" tIns="45720" rIns="91440" bIns="45720" rtlCol="0">
            <a:spAutoFit/>
          </a:bodyPr>
          <a:lstStyle/>
          <a:p>
            <a:r>
              <a:rPr lang="ja-JP" altLang="en-US" sz="1143" b="1" dirty="0">
                <a:latin typeface="HG丸ｺﾞｼｯｸM-PRO" panose="020F0600000000000000" pitchFamily="50" charset="-128"/>
                <a:ea typeface="HG丸ｺﾞｼｯｸM-PRO" panose="020F0600000000000000" pitchFamily="50" charset="-128"/>
              </a:rPr>
              <a:t>■調査結果から分かったこと</a:t>
            </a:r>
          </a:p>
        </p:txBody>
      </p:sp>
      <p:sp>
        <p:nvSpPr>
          <p:cNvPr id="6" name="正方形/長方形 5">
            <a:extLst>
              <a:ext uri="{FF2B5EF4-FFF2-40B4-BE49-F238E27FC236}">
                <a16:creationId xmlns:a16="http://schemas.microsoft.com/office/drawing/2014/main" id="{08653F13-A3FD-4C87-ADD7-BC0018331297}"/>
              </a:ext>
            </a:extLst>
          </p:cNvPr>
          <p:cNvSpPr/>
          <p:nvPr/>
        </p:nvSpPr>
        <p:spPr>
          <a:xfrm>
            <a:off x="122163" y="407042"/>
            <a:ext cx="8898472" cy="30857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sz="857" dirty="0">
                <a:solidFill>
                  <a:schemeClr val="tx1"/>
                </a:solidFill>
                <a:latin typeface="HG丸ｺﾞｼｯｸM-PRO" panose="020F0600000000000000" pitchFamily="50" charset="-128"/>
                <a:ea typeface="HG丸ｺﾞｼｯｸM-PRO" panose="020F0600000000000000" pitchFamily="50" charset="-128"/>
              </a:rPr>
              <a:t>◇ひとり親世帯は、ふたり親世帯に比べ、相談できる相手がいない割合が高い。特に父子世帯において、相談できる相手がいない割合が高く、母子世帯においては、前回に比べ高くなっている。</a:t>
            </a:r>
            <a:endParaRPr lang="en-US" altLang="ja-JP" sz="857" dirty="0">
              <a:solidFill>
                <a:schemeClr val="tx1"/>
              </a:solidFill>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id="{F7BC3980-BCC6-401B-991C-3038482CD2CD}"/>
              </a:ext>
            </a:extLst>
          </p:cNvPr>
          <p:cNvSpPr txBox="1"/>
          <p:nvPr/>
        </p:nvSpPr>
        <p:spPr>
          <a:xfrm>
            <a:off x="8274922" y="103015"/>
            <a:ext cx="745714" cy="4440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143" b="1" dirty="0"/>
              <a:t>43</a:t>
            </a:r>
            <a:r>
              <a:rPr lang="ja-JP" altLang="en-US" sz="1143" b="1" dirty="0"/>
              <a:t>市町村</a:t>
            </a:r>
          </a:p>
        </p:txBody>
      </p:sp>
      <p:graphicFrame>
        <p:nvGraphicFramePr>
          <p:cNvPr id="8" name="グラフ 7">
            <a:extLst>
              <a:ext uri="{FF2B5EF4-FFF2-40B4-BE49-F238E27FC236}">
                <a16:creationId xmlns:a16="http://schemas.microsoft.com/office/drawing/2014/main" id="{A8247ABC-D2A6-4B66-9EEE-A58C84975002}"/>
              </a:ext>
            </a:extLst>
          </p:cNvPr>
          <p:cNvGraphicFramePr>
            <a:graphicFrameLocks/>
          </p:cNvGraphicFramePr>
          <p:nvPr/>
        </p:nvGraphicFramePr>
        <p:xfrm>
          <a:off x="868731" y="784841"/>
          <a:ext cx="7869446" cy="2644159"/>
        </p:xfrm>
        <a:graphic>
          <a:graphicData uri="http://schemas.openxmlformats.org/drawingml/2006/chart">
            <c:chart xmlns:c="http://schemas.openxmlformats.org/drawingml/2006/chart" xmlns:r="http://schemas.openxmlformats.org/officeDocument/2006/relationships" r:id="rId2"/>
          </a:graphicData>
        </a:graphic>
      </p:graphicFrame>
      <p:sp>
        <p:nvSpPr>
          <p:cNvPr id="9" name="正方形/長方形 8">
            <a:extLst>
              <a:ext uri="{FF2B5EF4-FFF2-40B4-BE49-F238E27FC236}">
                <a16:creationId xmlns:a16="http://schemas.microsoft.com/office/drawing/2014/main" id="{63DDF749-4A7F-4372-818C-A3056F7F3C15}"/>
              </a:ext>
            </a:extLst>
          </p:cNvPr>
          <p:cNvSpPr/>
          <p:nvPr/>
        </p:nvSpPr>
        <p:spPr>
          <a:xfrm>
            <a:off x="123697" y="3503242"/>
            <a:ext cx="8898472" cy="42366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sz="857" dirty="0">
                <a:solidFill>
                  <a:schemeClr val="tx1"/>
                </a:solidFill>
                <a:latin typeface="HG丸ｺﾞｼｯｸM-PRO" panose="020F0600000000000000" pitchFamily="50" charset="-128"/>
                <a:ea typeface="HG丸ｺﾞｼｯｸM-PRO" panose="020F0600000000000000" pitchFamily="50" charset="-128"/>
              </a:rPr>
              <a:t>◇保護者が身近にあればいいと思うことについて、「お子さんが無料で学習支援を受けられる場所」が</a:t>
            </a:r>
            <a:r>
              <a:rPr lang="en-US" altLang="ja-JP" sz="857" dirty="0">
                <a:solidFill>
                  <a:schemeClr val="tx1"/>
                </a:solidFill>
                <a:latin typeface="HG丸ｺﾞｼｯｸM-PRO" panose="020F0600000000000000" pitchFamily="50" charset="-128"/>
                <a:ea typeface="HG丸ｺﾞｼｯｸM-PRO" panose="020F0600000000000000" pitchFamily="50" charset="-128"/>
              </a:rPr>
              <a:t>42</a:t>
            </a:r>
            <a:r>
              <a:rPr lang="ja-JP" altLang="en-US" sz="857" dirty="0">
                <a:solidFill>
                  <a:schemeClr val="tx1"/>
                </a:solidFill>
                <a:latin typeface="HG丸ｺﾞｼｯｸM-PRO" panose="020F0600000000000000" pitchFamily="50" charset="-128"/>
                <a:ea typeface="HG丸ｺﾞｼｯｸM-PRO" panose="020F0600000000000000" pitchFamily="50" charset="-128"/>
              </a:rPr>
              <a:t>％と最も高く、次いで、「お子さんが放課後や休日に勉強などができる場所を利用できること」、「困った時にご飯を無料または安価で自宅に届けてくれるサービス」、「支援制度など必要な情報を届けてくれること」が約</a:t>
            </a:r>
            <a:r>
              <a:rPr lang="en-US" altLang="ja-JP" sz="857" dirty="0">
                <a:solidFill>
                  <a:schemeClr val="tx1"/>
                </a:solidFill>
                <a:latin typeface="HG丸ｺﾞｼｯｸM-PRO" panose="020F0600000000000000" pitchFamily="50" charset="-128"/>
                <a:ea typeface="HG丸ｺﾞｼｯｸM-PRO" panose="020F0600000000000000" pitchFamily="50" charset="-128"/>
              </a:rPr>
              <a:t>30%</a:t>
            </a:r>
            <a:r>
              <a:rPr lang="ja-JP" altLang="en-US" sz="857" dirty="0">
                <a:solidFill>
                  <a:schemeClr val="tx1"/>
                </a:solidFill>
                <a:latin typeface="HG丸ｺﾞｼｯｸM-PRO" panose="020F0600000000000000" pitchFamily="50" charset="-128"/>
                <a:ea typeface="HG丸ｺﾞｼｯｸM-PRO" panose="020F0600000000000000" pitchFamily="50" charset="-128"/>
              </a:rPr>
              <a:t>と高い。</a:t>
            </a:r>
          </a:p>
        </p:txBody>
      </p:sp>
      <p:graphicFrame>
        <p:nvGraphicFramePr>
          <p:cNvPr id="10" name="グラフ 9">
            <a:extLst>
              <a:ext uri="{FF2B5EF4-FFF2-40B4-BE49-F238E27FC236}">
                <a16:creationId xmlns:a16="http://schemas.microsoft.com/office/drawing/2014/main" id="{548E8B24-2B9A-4CEE-A1B3-C2B60FB086E6}"/>
              </a:ext>
            </a:extLst>
          </p:cNvPr>
          <p:cNvGraphicFramePr>
            <a:graphicFrameLocks/>
          </p:cNvGraphicFramePr>
          <p:nvPr/>
        </p:nvGraphicFramePr>
        <p:xfrm>
          <a:off x="1434509" y="3947151"/>
          <a:ext cx="6377851" cy="2793765"/>
        </p:xfrm>
        <a:graphic>
          <a:graphicData uri="http://schemas.openxmlformats.org/drawingml/2006/chart">
            <c:chart xmlns:c="http://schemas.openxmlformats.org/drawingml/2006/chart" xmlns:r="http://schemas.openxmlformats.org/officeDocument/2006/relationships" r:id="rId3"/>
          </a:graphicData>
        </a:graphic>
      </p:graphicFrame>
      <p:sp>
        <p:nvSpPr>
          <p:cNvPr id="11" name="角丸四角形 19">
            <a:extLst>
              <a:ext uri="{FF2B5EF4-FFF2-40B4-BE49-F238E27FC236}">
                <a16:creationId xmlns:a16="http://schemas.microsoft.com/office/drawing/2014/main" id="{2EA17D6B-B4B7-4873-8002-744A27557F2B}"/>
              </a:ext>
            </a:extLst>
          </p:cNvPr>
          <p:cNvSpPr/>
          <p:nvPr/>
        </p:nvSpPr>
        <p:spPr>
          <a:xfrm>
            <a:off x="861791" y="1308008"/>
            <a:ext cx="2990129" cy="42366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786"/>
          </a:p>
        </p:txBody>
      </p:sp>
      <p:sp>
        <p:nvSpPr>
          <p:cNvPr id="12" name="角丸四角形 19">
            <a:extLst>
              <a:ext uri="{FF2B5EF4-FFF2-40B4-BE49-F238E27FC236}">
                <a16:creationId xmlns:a16="http://schemas.microsoft.com/office/drawing/2014/main" id="{2EA17D6B-B4B7-4873-8002-744A27557F2B}"/>
              </a:ext>
            </a:extLst>
          </p:cNvPr>
          <p:cNvSpPr/>
          <p:nvPr/>
        </p:nvSpPr>
        <p:spPr>
          <a:xfrm>
            <a:off x="1331640" y="5173228"/>
            <a:ext cx="6583589" cy="95635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786"/>
          </a:p>
        </p:txBody>
      </p:sp>
      <p:sp>
        <p:nvSpPr>
          <p:cNvPr id="14" name="角丸四角形 19">
            <a:extLst>
              <a:ext uri="{FF2B5EF4-FFF2-40B4-BE49-F238E27FC236}">
                <a16:creationId xmlns:a16="http://schemas.microsoft.com/office/drawing/2014/main" id="{0CA40C65-D05C-4A78-A331-AFB9A1917F1B}"/>
              </a:ext>
            </a:extLst>
          </p:cNvPr>
          <p:cNvSpPr/>
          <p:nvPr/>
        </p:nvSpPr>
        <p:spPr>
          <a:xfrm>
            <a:off x="868399" y="1774997"/>
            <a:ext cx="6384794" cy="75318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786"/>
          </a:p>
        </p:txBody>
      </p:sp>
      <p:sp>
        <p:nvSpPr>
          <p:cNvPr id="13" name="スライド番号プレースホルダー 2">
            <a:extLst>
              <a:ext uri="{FF2B5EF4-FFF2-40B4-BE49-F238E27FC236}">
                <a16:creationId xmlns:a16="http://schemas.microsoft.com/office/drawing/2014/main" id="{84BB07AC-D6F6-4A8A-8AC3-DF79C1EE5620}"/>
              </a:ext>
            </a:extLst>
          </p:cNvPr>
          <p:cNvSpPr txBox="1">
            <a:spLocks/>
          </p:cNvSpPr>
          <p:nvPr/>
        </p:nvSpPr>
        <p:spPr>
          <a:xfrm>
            <a:off x="6963821" y="6492875"/>
            <a:ext cx="2133600" cy="365125"/>
          </a:xfrm>
          <a:prstGeom prst="rect">
            <a:avLst/>
          </a:prstGeom>
        </p:spPr>
        <p:txBody>
          <a:bodyPr vert="horz" lIns="91440" tIns="45720" rIns="91440" bIns="45720" rtlCol="0" anchor="ctr"/>
          <a:lstStyle>
            <a:defPPr>
              <a:defRPr lang="ja-JP"/>
            </a:defPPr>
            <a:lvl1pPr marL="0" algn="r" defTabSz="1280160" rtl="0" eaLnBrk="1" latinLnBrk="0" hangingPunct="1">
              <a:defRPr kumimoji="1" sz="1700" kern="1200">
                <a:solidFill>
                  <a:schemeClr val="tx1">
                    <a:tint val="75000"/>
                  </a:schemeClr>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r>
              <a:rPr lang="ja-JP" altLang="en-US" sz="1714" dirty="0">
                <a:solidFill>
                  <a:schemeClr val="tx1"/>
                </a:solidFill>
                <a:latin typeface="+mn-ea"/>
              </a:rPr>
              <a:t>３８</a:t>
            </a:r>
          </a:p>
        </p:txBody>
      </p:sp>
    </p:spTree>
    <p:extLst>
      <p:ext uri="{BB962C8B-B14F-4D97-AF65-F5344CB8AC3E}">
        <p14:creationId xmlns:p14="http://schemas.microsoft.com/office/powerpoint/2010/main" val="29154638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B33B5BD3-23B0-4E24-9304-32BD909ED831}"/>
              </a:ext>
            </a:extLst>
          </p:cNvPr>
          <p:cNvSpPr txBox="1"/>
          <p:nvPr/>
        </p:nvSpPr>
        <p:spPr>
          <a:xfrm>
            <a:off x="109388" y="3879320"/>
            <a:ext cx="8834526" cy="2907784"/>
          </a:xfrm>
          <a:prstGeom prst="rect">
            <a:avLst/>
          </a:prstGeom>
          <a:noFill/>
        </p:spPr>
        <p:txBody>
          <a:bodyPr wrap="square" rtlCol="0">
            <a:spAutoFit/>
          </a:bodyPr>
          <a:lstStyle/>
          <a:p>
            <a:pPr>
              <a:lnSpc>
                <a:spcPts val="1714"/>
              </a:lnSpc>
            </a:pPr>
            <a:r>
              <a:rPr lang="en-US" altLang="ja-JP" sz="1143" dirty="0"/>
              <a:t>【</a:t>
            </a:r>
            <a:r>
              <a:rPr lang="ja-JP" altLang="en-US" sz="1143" dirty="0"/>
              <a:t>継続</a:t>
            </a:r>
            <a:r>
              <a:rPr lang="en-US" altLang="ja-JP" sz="1143" dirty="0"/>
              <a:t>】</a:t>
            </a:r>
          </a:p>
          <a:p>
            <a:pPr>
              <a:lnSpc>
                <a:spcPts val="1714"/>
              </a:lnSpc>
            </a:pPr>
            <a:r>
              <a:rPr lang="ja-JP" altLang="en-US" sz="1143" dirty="0"/>
              <a:t>〇ひとり親世帯の生活の安定、向上のため、府立母子・父子福祉センターにおける相談支援を実施。</a:t>
            </a:r>
            <a:endParaRPr lang="en-US" altLang="ja-JP" sz="1143" dirty="0"/>
          </a:p>
          <a:p>
            <a:pPr>
              <a:lnSpc>
                <a:spcPts val="1714"/>
              </a:lnSpc>
            </a:pPr>
            <a:r>
              <a:rPr lang="ja-JP" altLang="en-US" sz="1143" dirty="0"/>
              <a:t>〇子どもに関する相談支援として、児童相談所による相談支援を引き続き実施。</a:t>
            </a:r>
            <a:endParaRPr lang="en-US" altLang="ja-JP" sz="1143" dirty="0"/>
          </a:p>
          <a:p>
            <a:pPr>
              <a:lnSpc>
                <a:spcPts val="1714"/>
              </a:lnSpc>
            </a:pPr>
            <a:r>
              <a:rPr lang="ja-JP" altLang="en-US" sz="1143" dirty="0"/>
              <a:t>〇市町村においては、こども家庭センターにおいて、子どもや家庭からの相談対応を実施。関係機関とも連携し、必要な情報共有を行いつつ子育て支援を実施。</a:t>
            </a:r>
            <a:endParaRPr lang="en-US" altLang="ja-JP" sz="1143" dirty="0"/>
          </a:p>
          <a:p>
            <a:pPr>
              <a:lnSpc>
                <a:spcPts val="1714"/>
              </a:lnSpc>
            </a:pPr>
            <a:r>
              <a:rPr lang="ja-JP" altLang="en-US" sz="1143" dirty="0"/>
              <a:t>〇学習支援やご飯を無料で食べられるサービス等を必要としている保護者に対し、必要な支援につなぐため、相談機関や支援制度の周知を推進。</a:t>
            </a:r>
            <a:endParaRPr lang="en-US" altLang="ja-JP" sz="1143" dirty="0"/>
          </a:p>
          <a:p>
            <a:pPr>
              <a:lnSpc>
                <a:spcPts val="1714"/>
              </a:lnSpc>
            </a:pPr>
            <a:r>
              <a:rPr lang="ja-JP" altLang="en-US" sz="1143" dirty="0"/>
              <a:t>〇前回と比べ、公的機関への相談が増加しているとはいえ、依然として相談件数が低いため、相談支援の周知を引き続き進める。</a:t>
            </a:r>
            <a:endParaRPr lang="en-US" altLang="ja-JP" sz="1143" dirty="0"/>
          </a:p>
          <a:p>
            <a:pPr>
              <a:lnSpc>
                <a:spcPts val="1714"/>
              </a:lnSpc>
            </a:pPr>
            <a:endParaRPr lang="en-US" altLang="ja-JP" sz="1143" dirty="0"/>
          </a:p>
          <a:p>
            <a:pPr>
              <a:lnSpc>
                <a:spcPts val="1714"/>
              </a:lnSpc>
            </a:pPr>
            <a:r>
              <a:rPr lang="en-US" altLang="ja-JP" sz="1143" dirty="0"/>
              <a:t>【</a:t>
            </a:r>
            <a:r>
              <a:rPr lang="ja-JP" altLang="en-US" sz="1143" dirty="0"/>
              <a:t>拡充検討</a:t>
            </a:r>
            <a:r>
              <a:rPr lang="en-US" altLang="ja-JP" sz="1143" dirty="0"/>
              <a:t>】</a:t>
            </a:r>
            <a:endParaRPr lang="en-US" altLang="ja-JP" sz="1143" b="1" dirty="0"/>
          </a:p>
          <a:p>
            <a:pPr>
              <a:lnSpc>
                <a:spcPts val="1714"/>
              </a:lnSpc>
            </a:pPr>
            <a:r>
              <a:rPr lang="ja-JP" altLang="en-US" sz="1143" dirty="0"/>
              <a:t>〇子どもが居場所を利用することで保護者も外部の相談機関へ相談しやすくなるという結果から、市町村等と連携し、子どもの居場所の情報発信を実施することにより居場所の利用促進を図るとともに、子どもの居場所における相談機関のチラシ配架等により情報発信し、支援につなげる仕組みを構築。</a:t>
            </a:r>
            <a:endParaRPr lang="en-US" altLang="ja-JP" sz="1143" dirty="0"/>
          </a:p>
        </p:txBody>
      </p:sp>
      <p:sp>
        <p:nvSpPr>
          <p:cNvPr id="3" name="スライド番号プレースホルダー 2">
            <a:extLst>
              <a:ext uri="{FF2B5EF4-FFF2-40B4-BE49-F238E27FC236}">
                <a16:creationId xmlns:a16="http://schemas.microsoft.com/office/drawing/2014/main" id="{6930F2E4-5929-4E0C-910A-521C30A4B9E1}"/>
              </a:ext>
            </a:extLst>
          </p:cNvPr>
          <p:cNvSpPr>
            <a:spLocks noGrp="1"/>
          </p:cNvSpPr>
          <p:nvPr>
            <p:ph type="sldNum" sz="quarter" idx="12"/>
          </p:nvPr>
        </p:nvSpPr>
        <p:spPr>
          <a:xfrm>
            <a:off x="6972077" y="6427219"/>
            <a:ext cx="2133600" cy="365125"/>
          </a:xfrm>
        </p:spPr>
        <p:txBody>
          <a:bodyPr/>
          <a:lstStyle/>
          <a:p>
            <a:r>
              <a:rPr lang="ja-JP" altLang="en-US" sz="1571" dirty="0">
                <a:solidFill>
                  <a:schemeClr val="tx1"/>
                </a:solidFill>
              </a:rPr>
              <a:t>３９</a:t>
            </a:r>
          </a:p>
        </p:txBody>
      </p:sp>
      <p:sp>
        <p:nvSpPr>
          <p:cNvPr id="4" name="正方形/長方形 3">
            <a:extLst>
              <a:ext uri="{FF2B5EF4-FFF2-40B4-BE49-F238E27FC236}">
                <a16:creationId xmlns:a16="http://schemas.microsoft.com/office/drawing/2014/main" id="{C19B0EC4-1945-4F3F-AC6A-30FA0D06C676}"/>
              </a:ext>
            </a:extLst>
          </p:cNvPr>
          <p:cNvSpPr/>
          <p:nvPr/>
        </p:nvSpPr>
        <p:spPr>
          <a:xfrm>
            <a:off x="109389" y="136524"/>
            <a:ext cx="8925223" cy="662395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19" dirty="0">
              <a:solidFill>
                <a:schemeClr val="tx1"/>
              </a:solidFill>
            </a:endParaRPr>
          </a:p>
        </p:txBody>
      </p:sp>
      <p:sp>
        <p:nvSpPr>
          <p:cNvPr id="5" name="テキスト ボックス 4">
            <a:extLst>
              <a:ext uri="{FF2B5EF4-FFF2-40B4-BE49-F238E27FC236}">
                <a16:creationId xmlns:a16="http://schemas.microsoft.com/office/drawing/2014/main" id="{0E02C49D-0141-437B-A52F-8C5133AA9F12}"/>
              </a:ext>
            </a:extLst>
          </p:cNvPr>
          <p:cNvSpPr txBox="1"/>
          <p:nvPr/>
        </p:nvSpPr>
        <p:spPr>
          <a:xfrm>
            <a:off x="109389" y="136525"/>
            <a:ext cx="8925223" cy="290208"/>
          </a:xfrm>
          <a:prstGeom prst="rect">
            <a:avLst/>
          </a:prstGeom>
          <a:solidFill>
            <a:schemeClr val="accent5">
              <a:lumMod val="40000"/>
              <a:lumOff val="60000"/>
            </a:schemeClr>
          </a:solidFill>
          <a:ln w="31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86" b="1" dirty="0">
                <a:latin typeface="HG丸ｺﾞｼｯｸM-PRO" panose="020F0600000000000000" pitchFamily="50" charset="-128"/>
                <a:ea typeface="HG丸ｺﾞｼｯｸM-PRO" panose="020F0600000000000000" pitchFamily="50" charset="-128"/>
              </a:rPr>
              <a:t>主な課題</a:t>
            </a:r>
          </a:p>
        </p:txBody>
      </p:sp>
      <p:sp>
        <p:nvSpPr>
          <p:cNvPr id="6" name="テキスト ボックス 5">
            <a:extLst>
              <a:ext uri="{FF2B5EF4-FFF2-40B4-BE49-F238E27FC236}">
                <a16:creationId xmlns:a16="http://schemas.microsoft.com/office/drawing/2014/main" id="{878026C8-FE5E-4A00-94B4-28A41D86762F}"/>
              </a:ext>
            </a:extLst>
          </p:cNvPr>
          <p:cNvSpPr txBox="1"/>
          <p:nvPr/>
        </p:nvSpPr>
        <p:spPr>
          <a:xfrm>
            <a:off x="251520" y="400333"/>
            <a:ext cx="8640960" cy="1794274"/>
          </a:xfrm>
          <a:prstGeom prst="rect">
            <a:avLst/>
          </a:prstGeom>
          <a:noFill/>
        </p:spPr>
        <p:txBody>
          <a:bodyPr wrap="square" rtlCol="0">
            <a:spAutoFit/>
          </a:bodyPr>
          <a:lstStyle/>
          <a:p>
            <a:pPr>
              <a:lnSpc>
                <a:spcPts val="1714"/>
              </a:lnSpc>
            </a:pPr>
            <a:r>
              <a:rPr lang="ja-JP" altLang="en-US" sz="1143" b="1" dirty="0"/>
              <a:t>（親の相談支援について）</a:t>
            </a:r>
            <a:endParaRPr lang="en-US" altLang="ja-JP" sz="1143" b="1" dirty="0"/>
          </a:p>
          <a:p>
            <a:pPr>
              <a:lnSpc>
                <a:spcPts val="1714"/>
              </a:lnSpc>
            </a:pPr>
            <a:r>
              <a:rPr lang="ja-JP" altLang="en-US" sz="1143" dirty="0"/>
              <a:t>〇ひとり親世帯は、ふたり親世帯に比べ、相談できる相手がいない割合が高い。特に父子世帯において、相談できる相手がいない割合が高く、母子世帯においては、前回に比べ高くなっている。</a:t>
            </a:r>
            <a:endParaRPr lang="en-US" altLang="ja-JP" sz="1143" dirty="0"/>
          </a:p>
          <a:p>
            <a:pPr>
              <a:lnSpc>
                <a:spcPts val="1714"/>
              </a:lnSpc>
            </a:pPr>
            <a:r>
              <a:rPr lang="ja-JP" altLang="en-US" sz="1143" dirty="0"/>
              <a:t>　</a:t>
            </a:r>
            <a:r>
              <a:rPr lang="en-US" altLang="ja-JP" sz="1143" dirty="0"/>
              <a:t>〔</a:t>
            </a:r>
            <a:r>
              <a:rPr lang="ja-JP" altLang="en-US" sz="1143" dirty="0"/>
              <a:t>ふたり親世帯</a:t>
            </a:r>
            <a:r>
              <a:rPr lang="en-US" altLang="ja-JP" sz="1143" dirty="0"/>
              <a:t>1.8%</a:t>
            </a:r>
            <a:r>
              <a:rPr lang="ja-JP" altLang="en-US" sz="1143" dirty="0"/>
              <a:t>　（前回</a:t>
            </a:r>
            <a:r>
              <a:rPr lang="en-US" altLang="ja-JP" sz="1143" dirty="0"/>
              <a:t>1.9</a:t>
            </a:r>
            <a:r>
              <a:rPr lang="ja-JP" altLang="en-US" sz="1143" dirty="0"/>
              <a:t>％）　父子世帯</a:t>
            </a:r>
            <a:r>
              <a:rPr lang="en-US" altLang="ja-JP" sz="1143" dirty="0"/>
              <a:t>7.4%</a:t>
            </a:r>
            <a:r>
              <a:rPr lang="ja-JP" altLang="en-US" sz="1143" dirty="0"/>
              <a:t>（前回</a:t>
            </a:r>
            <a:r>
              <a:rPr lang="en-US" altLang="ja-JP" sz="1143" dirty="0"/>
              <a:t>7.4</a:t>
            </a:r>
            <a:r>
              <a:rPr lang="ja-JP" altLang="en-US" sz="1143" dirty="0"/>
              <a:t>％）　母子世帯</a:t>
            </a:r>
            <a:r>
              <a:rPr lang="en-US" altLang="ja-JP" sz="1143" dirty="0"/>
              <a:t>6.0%</a:t>
            </a:r>
            <a:r>
              <a:rPr lang="ja-JP" altLang="en-US" sz="1143" dirty="0"/>
              <a:t>（前回</a:t>
            </a:r>
            <a:r>
              <a:rPr lang="en-US" altLang="ja-JP" sz="1143" dirty="0"/>
              <a:t>5.2</a:t>
            </a:r>
            <a:r>
              <a:rPr lang="ja-JP" altLang="en-US" sz="1143" dirty="0"/>
              <a:t>％）</a:t>
            </a:r>
            <a:r>
              <a:rPr lang="en-US" altLang="ja-JP" sz="1143" dirty="0"/>
              <a:t>〕</a:t>
            </a:r>
          </a:p>
          <a:p>
            <a:pPr>
              <a:lnSpc>
                <a:spcPts val="1714"/>
              </a:lnSpc>
            </a:pPr>
            <a:endParaRPr lang="en-US" altLang="ja-JP" sz="1143" dirty="0"/>
          </a:p>
          <a:p>
            <a:pPr>
              <a:lnSpc>
                <a:spcPts val="1714"/>
              </a:lnSpc>
            </a:pPr>
            <a:r>
              <a:rPr lang="ja-JP" altLang="en-US" sz="1143" dirty="0"/>
              <a:t>〇困窮世帯ほど、心身の状態で気になることがあると回答した割合が高く、ストレスや悩みを抱える傾向にあり、前回と変わらない。</a:t>
            </a:r>
            <a:endParaRPr lang="en-US" altLang="ja-JP" sz="1143" dirty="0"/>
          </a:p>
          <a:p>
            <a:pPr>
              <a:lnSpc>
                <a:spcPts val="1714"/>
              </a:lnSpc>
            </a:pPr>
            <a:endParaRPr lang="en-US" altLang="ja-JP" sz="1143" dirty="0"/>
          </a:p>
          <a:p>
            <a:endParaRPr lang="ja-JP" altLang="en-US" sz="1143" b="1" dirty="0"/>
          </a:p>
        </p:txBody>
      </p:sp>
      <p:sp>
        <p:nvSpPr>
          <p:cNvPr id="7" name="テキスト ボックス 6">
            <a:extLst>
              <a:ext uri="{FF2B5EF4-FFF2-40B4-BE49-F238E27FC236}">
                <a16:creationId xmlns:a16="http://schemas.microsoft.com/office/drawing/2014/main" id="{3151057F-CD91-4BF0-B292-78DB23D03419}"/>
              </a:ext>
            </a:extLst>
          </p:cNvPr>
          <p:cNvSpPr txBox="1"/>
          <p:nvPr/>
        </p:nvSpPr>
        <p:spPr>
          <a:xfrm>
            <a:off x="109389" y="3571494"/>
            <a:ext cx="8925223" cy="290208"/>
          </a:xfrm>
          <a:prstGeom prst="rect">
            <a:avLst/>
          </a:prstGeom>
          <a:solidFill>
            <a:srgbClr val="90E2A0"/>
          </a:solidFill>
          <a:ln w="31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86" b="1" dirty="0">
                <a:latin typeface="HG丸ｺﾞｼｯｸM-PRO" panose="020F0600000000000000" pitchFamily="50" charset="-128"/>
                <a:ea typeface="HG丸ｺﾞｼｯｸM-PRO" panose="020F0600000000000000" pitchFamily="50" charset="-128"/>
              </a:rPr>
              <a:t>方向性</a:t>
            </a:r>
            <a:r>
              <a:rPr lang="en-US" altLang="ja-JP" sz="1286" b="1" dirty="0">
                <a:latin typeface="HG丸ｺﾞｼｯｸM-PRO" panose="020F0600000000000000" pitchFamily="50" charset="-128"/>
                <a:ea typeface="HG丸ｺﾞｼｯｸM-PRO" panose="020F0600000000000000" pitchFamily="50" charset="-128"/>
              </a:rPr>
              <a:t>(</a:t>
            </a:r>
            <a:r>
              <a:rPr lang="ja-JP" altLang="en-US" sz="1286" b="1" dirty="0">
                <a:latin typeface="HG丸ｺﾞｼｯｸM-PRO" panose="020F0600000000000000" pitchFamily="50" charset="-128"/>
                <a:ea typeface="HG丸ｺﾞｼｯｸM-PRO" panose="020F0600000000000000" pitchFamily="50" charset="-128"/>
              </a:rPr>
              <a:t>案</a:t>
            </a:r>
            <a:r>
              <a:rPr lang="en-US" altLang="ja-JP" sz="1286" b="1" dirty="0">
                <a:latin typeface="HG丸ｺﾞｼｯｸM-PRO" panose="020F0600000000000000" pitchFamily="50" charset="-128"/>
                <a:ea typeface="HG丸ｺﾞｼｯｸM-PRO" panose="020F0600000000000000" pitchFamily="50" charset="-128"/>
              </a:rPr>
              <a:t>)</a:t>
            </a:r>
            <a:endParaRPr lang="ja-JP" altLang="en-US" sz="1286"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659622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グラフ 41">
            <a:extLst>
              <a:ext uri="{FF2B5EF4-FFF2-40B4-BE49-F238E27FC236}">
                <a16:creationId xmlns:a16="http://schemas.microsoft.com/office/drawing/2014/main" id="{70E6B7EB-BB69-4286-BFF1-0C94BC0E5B77}"/>
              </a:ext>
            </a:extLst>
          </p:cNvPr>
          <p:cNvGraphicFramePr>
            <a:graphicFrameLocks/>
          </p:cNvGraphicFramePr>
          <p:nvPr>
            <p:extLst>
              <p:ext uri="{D42A27DB-BD31-4B8C-83A1-F6EECF244321}">
                <p14:modId xmlns:p14="http://schemas.microsoft.com/office/powerpoint/2010/main" val="1239132553"/>
              </p:ext>
            </p:extLst>
          </p:nvPr>
        </p:nvGraphicFramePr>
        <p:xfrm>
          <a:off x="4619061" y="3859753"/>
          <a:ext cx="4348505" cy="26857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1" name="グラフ 40">
            <a:extLst>
              <a:ext uri="{FF2B5EF4-FFF2-40B4-BE49-F238E27FC236}">
                <a16:creationId xmlns:a16="http://schemas.microsoft.com/office/drawing/2014/main" id="{9126F3A1-7C2E-4FF0-9F53-ABD1505B336D}"/>
              </a:ext>
            </a:extLst>
          </p:cNvPr>
          <p:cNvGraphicFramePr>
            <a:graphicFrameLocks/>
          </p:cNvGraphicFramePr>
          <p:nvPr>
            <p:extLst>
              <p:ext uri="{D42A27DB-BD31-4B8C-83A1-F6EECF244321}">
                <p14:modId xmlns:p14="http://schemas.microsoft.com/office/powerpoint/2010/main" val="2099695874"/>
              </p:ext>
            </p:extLst>
          </p:nvPr>
        </p:nvGraphicFramePr>
        <p:xfrm>
          <a:off x="4578602" y="886512"/>
          <a:ext cx="4429421" cy="2777724"/>
        </p:xfrm>
        <a:graphic>
          <a:graphicData uri="http://schemas.openxmlformats.org/drawingml/2006/chart">
            <c:chart xmlns:c="http://schemas.openxmlformats.org/drawingml/2006/chart" xmlns:r="http://schemas.openxmlformats.org/officeDocument/2006/relationships" r:id="rId3"/>
          </a:graphicData>
        </a:graphic>
      </p:graphicFrame>
      <p:sp>
        <p:nvSpPr>
          <p:cNvPr id="3" name="スライド番号プレースホルダー 2"/>
          <p:cNvSpPr>
            <a:spLocks noGrp="1"/>
          </p:cNvSpPr>
          <p:nvPr>
            <p:ph type="sldNum" sz="quarter" idx="12"/>
          </p:nvPr>
        </p:nvSpPr>
        <p:spPr>
          <a:xfrm>
            <a:off x="6856768" y="6492875"/>
            <a:ext cx="2133600" cy="365125"/>
          </a:xfrm>
        </p:spPr>
        <p:txBody>
          <a:bodyPr/>
          <a:lstStyle/>
          <a:p>
            <a:r>
              <a:rPr lang="ja-JP" altLang="en-US" sz="1714" dirty="0">
                <a:solidFill>
                  <a:schemeClr val="tx1"/>
                </a:solidFill>
              </a:rPr>
              <a:t>４</a:t>
            </a:r>
          </a:p>
        </p:txBody>
      </p:sp>
      <p:sp>
        <p:nvSpPr>
          <p:cNvPr id="16" name="正方形/長方形 15"/>
          <p:cNvSpPr/>
          <p:nvPr/>
        </p:nvSpPr>
        <p:spPr>
          <a:xfrm>
            <a:off x="124952" y="3506419"/>
            <a:ext cx="4495856" cy="360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HG丸ｺﾞｼｯｸM-PRO" panose="020F0600000000000000" pitchFamily="50" charset="-128"/>
                <a:ea typeface="HG丸ｺﾞｼｯｸM-PRO" panose="020F0600000000000000" pitchFamily="50" charset="-128"/>
              </a:rPr>
              <a:t>◇困窮度が高くなるほど児童扶養手当を利用している割合が高くなるが、困窮度</a:t>
            </a:r>
            <a:r>
              <a:rPr lang="en-US" altLang="ja-JP" sz="900" dirty="0">
                <a:solidFill>
                  <a:schemeClr val="tx1"/>
                </a:solidFill>
                <a:latin typeface="HG丸ｺﾞｼｯｸM-PRO" panose="020F0600000000000000" pitchFamily="50" charset="-128"/>
                <a:ea typeface="HG丸ｺﾞｼｯｸM-PRO" panose="020F0600000000000000" pitchFamily="50" charset="-128"/>
              </a:rPr>
              <a:t>Ⅰ</a:t>
            </a:r>
          </a:p>
          <a:p>
            <a:r>
              <a:rPr lang="ja-JP" altLang="en-US" sz="900" dirty="0">
                <a:solidFill>
                  <a:schemeClr val="tx1"/>
                </a:solidFill>
                <a:latin typeface="HG丸ｺﾞｼｯｸM-PRO" panose="020F0600000000000000" pitchFamily="50" charset="-128"/>
                <a:ea typeface="HG丸ｺﾞｼｯｸM-PRO" panose="020F0600000000000000" pitchFamily="50" charset="-128"/>
              </a:rPr>
              <a:t>　の世帯では利用したことがない割合が約</a:t>
            </a:r>
            <a:r>
              <a:rPr lang="en-US" altLang="ja-JP" sz="900" dirty="0">
                <a:solidFill>
                  <a:schemeClr val="tx1"/>
                </a:solidFill>
                <a:latin typeface="HG丸ｺﾞｼｯｸM-PRO" panose="020F0600000000000000" pitchFamily="50" charset="-128"/>
                <a:ea typeface="HG丸ｺﾞｼｯｸM-PRO" panose="020F0600000000000000" pitchFamily="50" charset="-128"/>
              </a:rPr>
              <a:t>10</a:t>
            </a:r>
            <a:r>
              <a:rPr lang="ja-JP" altLang="en-US" sz="900" dirty="0">
                <a:solidFill>
                  <a:schemeClr val="tx1"/>
                </a:solidFill>
                <a:latin typeface="HG丸ｺﾞｼｯｸM-PRO" panose="020F0600000000000000" pitchFamily="50" charset="-128"/>
                <a:ea typeface="HG丸ｺﾞｼｯｸM-PRO" panose="020F0600000000000000" pitchFamily="50" charset="-128"/>
              </a:rPr>
              <a:t>％である。</a:t>
            </a:r>
          </a:p>
        </p:txBody>
      </p:sp>
      <p:sp>
        <p:nvSpPr>
          <p:cNvPr id="24" name="正方形/長方形 23"/>
          <p:cNvSpPr/>
          <p:nvPr/>
        </p:nvSpPr>
        <p:spPr>
          <a:xfrm>
            <a:off x="4685628" y="3506419"/>
            <a:ext cx="4242857" cy="360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b="1" dirty="0">
                <a:solidFill>
                  <a:schemeClr val="tx1"/>
                </a:solidFill>
                <a:latin typeface="HG丸ｺﾞｼｯｸM-PRO" panose="020F0600000000000000" pitchFamily="50" charset="-128"/>
                <a:ea typeface="HG丸ｺﾞｼｯｸM-PRO" panose="020F0600000000000000" pitchFamily="50" charset="-128"/>
              </a:rPr>
              <a:t>  </a:t>
            </a:r>
            <a:r>
              <a:rPr lang="ja-JP" altLang="en-US" sz="900" dirty="0">
                <a:solidFill>
                  <a:schemeClr val="tx1"/>
                </a:solidFill>
                <a:latin typeface="HG丸ｺﾞｼｯｸM-PRO" panose="020F0600000000000000" pitchFamily="50" charset="-128"/>
                <a:ea typeface="HG丸ｺﾞｼｯｸM-PRO" panose="020F0600000000000000" pitchFamily="50" charset="-128"/>
              </a:rPr>
              <a:t>◇困窮度が高くなるほど児童扶養手当を利用している割合が高くなるが、困窮度</a:t>
            </a:r>
            <a:r>
              <a:rPr lang="en-US" altLang="ja-JP" sz="900" dirty="0">
                <a:solidFill>
                  <a:schemeClr val="tx1"/>
                </a:solidFill>
                <a:latin typeface="HG丸ｺﾞｼｯｸM-PRO" panose="020F0600000000000000" pitchFamily="50" charset="-128"/>
                <a:ea typeface="HG丸ｺﾞｼｯｸM-PRO" panose="020F0600000000000000" pitchFamily="50" charset="-128"/>
              </a:rPr>
              <a:t>Ⅰ</a:t>
            </a:r>
            <a:r>
              <a:rPr lang="ja-JP" altLang="en-US" sz="900" dirty="0">
                <a:solidFill>
                  <a:schemeClr val="tx1"/>
                </a:solidFill>
                <a:latin typeface="HG丸ｺﾞｼｯｸM-PRO" panose="020F0600000000000000" pitchFamily="50" charset="-128"/>
                <a:ea typeface="HG丸ｺﾞｼｯｸM-PRO" panose="020F0600000000000000" pitchFamily="50" charset="-128"/>
              </a:rPr>
              <a:t>の世帯では利用したことがない割合が約</a:t>
            </a:r>
            <a:r>
              <a:rPr lang="en-US" altLang="ja-JP" sz="900" dirty="0">
                <a:solidFill>
                  <a:schemeClr val="tx1"/>
                </a:solidFill>
                <a:latin typeface="HG丸ｺﾞｼｯｸM-PRO" panose="020F0600000000000000" pitchFamily="50" charset="-128"/>
                <a:ea typeface="HG丸ｺﾞｼｯｸM-PRO" panose="020F0600000000000000" pitchFamily="50" charset="-128"/>
              </a:rPr>
              <a:t>10</a:t>
            </a:r>
            <a:r>
              <a:rPr lang="ja-JP" altLang="en-US" sz="900" dirty="0">
                <a:solidFill>
                  <a:schemeClr val="tx1"/>
                </a:solidFill>
                <a:latin typeface="HG丸ｺﾞｼｯｸM-PRO" panose="020F0600000000000000" pitchFamily="50" charset="-128"/>
                <a:ea typeface="HG丸ｺﾞｼｯｸM-PRO" panose="020F0600000000000000" pitchFamily="50" charset="-128"/>
              </a:rPr>
              <a:t>％である</a:t>
            </a:r>
          </a:p>
        </p:txBody>
      </p:sp>
      <p:sp>
        <p:nvSpPr>
          <p:cNvPr id="15" name="正方形/長方形 14"/>
          <p:cNvSpPr/>
          <p:nvPr/>
        </p:nvSpPr>
        <p:spPr>
          <a:xfrm>
            <a:off x="93225" y="282331"/>
            <a:ext cx="8897143" cy="6278344"/>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19" name="正方形/長方形 18"/>
          <p:cNvSpPr/>
          <p:nvPr/>
        </p:nvSpPr>
        <p:spPr>
          <a:xfrm>
            <a:off x="4609488" y="328722"/>
            <a:ext cx="4318997" cy="38573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HG丸ｺﾞｼｯｸM-PRO" panose="020F0600000000000000" pitchFamily="50" charset="-128"/>
                <a:ea typeface="HG丸ｺﾞｼｯｸM-PRO" panose="020F0600000000000000" pitchFamily="50" charset="-128"/>
              </a:rPr>
              <a:t>◇困窮度が高くなるほど就学援助を利用している割合が高くなるが、困窮度</a:t>
            </a:r>
            <a:r>
              <a:rPr lang="en-US" altLang="ja-JP" sz="900" dirty="0">
                <a:solidFill>
                  <a:schemeClr val="tx1"/>
                </a:solidFill>
                <a:latin typeface="HG丸ｺﾞｼｯｸM-PRO" panose="020F0600000000000000" pitchFamily="50" charset="-128"/>
                <a:ea typeface="HG丸ｺﾞｼｯｸM-PRO" panose="020F0600000000000000" pitchFamily="50" charset="-128"/>
              </a:rPr>
              <a:t>Ⅰ</a:t>
            </a:r>
          </a:p>
          <a:p>
            <a:r>
              <a:rPr lang="ja-JP" altLang="en-US" sz="900" dirty="0">
                <a:solidFill>
                  <a:schemeClr val="tx1"/>
                </a:solidFill>
                <a:latin typeface="HG丸ｺﾞｼｯｸM-PRO" panose="020F0600000000000000" pitchFamily="50" charset="-128"/>
                <a:ea typeface="HG丸ｺﾞｼｯｸM-PRO" panose="020F0600000000000000" pitchFamily="50" charset="-128"/>
              </a:rPr>
              <a:t>　の世帯では就学援助を利用したことがない割合が約</a:t>
            </a:r>
            <a:r>
              <a:rPr lang="en-US" altLang="ja-JP" sz="900" dirty="0">
                <a:solidFill>
                  <a:schemeClr val="tx1"/>
                </a:solidFill>
                <a:latin typeface="HG丸ｺﾞｼｯｸM-PRO" panose="020F0600000000000000" pitchFamily="50" charset="-128"/>
                <a:ea typeface="HG丸ｺﾞｼｯｸM-PRO" panose="020F0600000000000000" pitchFamily="50" charset="-128"/>
              </a:rPr>
              <a:t>30</a:t>
            </a:r>
            <a:r>
              <a:rPr lang="ja-JP" altLang="en-US" sz="900" dirty="0">
                <a:solidFill>
                  <a:schemeClr val="tx1"/>
                </a:solidFill>
                <a:latin typeface="HG丸ｺﾞｼｯｸM-PRO" panose="020F0600000000000000" pitchFamily="50" charset="-128"/>
                <a:ea typeface="HG丸ｺﾞｼｯｸM-PRO" panose="020F0600000000000000" pitchFamily="50" charset="-128"/>
              </a:rPr>
              <a:t>％である。</a:t>
            </a:r>
            <a:endParaRPr lang="en-US" altLang="ja-JP" sz="9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9" name="正方形/長方形 28"/>
          <p:cNvSpPr/>
          <p:nvPr/>
        </p:nvSpPr>
        <p:spPr>
          <a:xfrm>
            <a:off x="141308" y="330356"/>
            <a:ext cx="4430692" cy="38571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00" b="1" dirty="0">
                <a:solidFill>
                  <a:schemeClr val="tx1"/>
                </a:solidFill>
                <a:latin typeface="HG丸ｺﾞｼｯｸM-PRO" panose="020F0600000000000000" pitchFamily="50" charset="-128"/>
                <a:ea typeface="HG丸ｺﾞｼｯｸM-PRO" panose="020F0600000000000000" pitchFamily="50" charset="-128"/>
              </a:rPr>
              <a:t>  </a:t>
            </a:r>
            <a:r>
              <a:rPr lang="ja-JP" altLang="en-US" sz="900" dirty="0">
                <a:solidFill>
                  <a:schemeClr val="tx1"/>
                </a:solidFill>
                <a:latin typeface="HG丸ｺﾞｼｯｸM-PRO" panose="020F0600000000000000" pitchFamily="50" charset="-128"/>
                <a:ea typeface="HG丸ｺﾞｼｯｸM-PRO" panose="020F0600000000000000" pitchFamily="50" charset="-128"/>
              </a:rPr>
              <a:t>◇困窮度が高くなるほど就学援助を利用している割合が高くなるが、困窮度</a:t>
            </a:r>
            <a:r>
              <a:rPr lang="en-US" altLang="ja-JP" sz="900" dirty="0">
                <a:solidFill>
                  <a:schemeClr val="tx1"/>
                </a:solidFill>
                <a:latin typeface="HG丸ｺﾞｼｯｸM-PRO" panose="020F0600000000000000" pitchFamily="50" charset="-128"/>
                <a:ea typeface="HG丸ｺﾞｼｯｸM-PRO" panose="020F0600000000000000" pitchFamily="50" charset="-128"/>
              </a:rPr>
              <a:t>Ⅰ</a:t>
            </a:r>
            <a:r>
              <a:rPr lang="ja-JP" altLang="en-US" sz="900" dirty="0">
                <a:solidFill>
                  <a:schemeClr val="tx1"/>
                </a:solidFill>
                <a:latin typeface="HG丸ｺﾞｼｯｸM-PRO" panose="020F0600000000000000" pitchFamily="50" charset="-128"/>
                <a:ea typeface="HG丸ｺﾞｼｯｸM-PRO" panose="020F0600000000000000" pitchFamily="50" charset="-128"/>
              </a:rPr>
              <a:t>の</a:t>
            </a:r>
            <a:endParaRPr lang="en-US" altLang="ja-JP" sz="9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900" dirty="0">
                <a:solidFill>
                  <a:schemeClr val="tx1"/>
                </a:solidFill>
                <a:latin typeface="HG丸ｺﾞｼｯｸM-PRO" panose="020F0600000000000000" pitchFamily="50" charset="-128"/>
                <a:ea typeface="HG丸ｺﾞｼｯｸM-PRO" panose="020F0600000000000000" pitchFamily="50" charset="-128"/>
              </a:rPr>
              <a:t>　 世帯では就学援助を利用したことがない割合が約</a:t>
            </a:r>
            <a:r>
              <a:rPr lang="en-US" altLang="ja-JP" sz="900" dirty="0">
                <a:solidFill>
                  <a:schemeClr val="tx1"/>
                </a:solidFill>
                <a:latin typeface="HG丸ｺﾞｼｯｸM-PRO" panose="020F0600000000000000" pitchFamily="50" charset="-128"/>
                <a:ea typeface="HG丸ｺﾞｼｯｸM-PRO" panose="020F0600000000000000" pitchFamily="50" charset="-128"/>
              </a:rPr>
              <a:t>15</a:t>
            </a:r>
            <a:r>
              <a:rPr lang="ja-JP" altLang="en-US" sz="900" dirty="0">
                <a:solidFill>
                  <a:schemeClr val="tx1"/>
                </a:solidFill>
                <a:latin typeface="HG丸ｺﾞｼｯｸM-PRO" panose="020F0600000000000000" pitchFamily="50" charset="-128"/>
                <a:ea typeface="HG丸ｺﾞｼｯｸM-PRO" panose="020F0600000000000000" pitchFamily="50" charset="-128"/>
              </a:rPr>
              <a:t>％である。</a:t>
            </a:r>
          </a:p>
        </p:txBody>
      </p:sp>
      <p:sp>
        <p:nvSpPr>
          <p:cNvPr id="14" name="テキスト ボックス 13"/>
          <p:cNvSpPr txBox="1"/>
          <p:nvPr/>
        </p:nvSpPr>
        <p:spPr>
          <a:xfrm>
            <a:off x="93225" y="38389"/>
            <a:ext cx="8896424" cy="268215"/>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143" b="1" dirty="0">
                <a:latin typeface="HG丸ｺﾞｼｯｸM-PRO" panose="020F0600000000000000" pitchFamily="50" charset="-128"/>
                <a:ea typeface="HG丸ｺﾞｼｯｸM-PRO" panose="020F0600000000000000" pitchFamily="50" charset="-128"/>
              </a:rPr>
              <a:t>■調査結果から分かったこと（上段：困窮度</a:t>
            </a:r>
            <a:r>
              <a:rPr lang="en-US" altLang="ja-JP" sz="1143" b="1" dirty="0">
                <a:latin typeface="HG丸ｺﾞｼｯｸM-PRO" panose="020F0600000000000000" pitchFamily="50" charset="-128"/>
                <a:ea typeface="HG丸ｺﾞｼｯｸM-PRO" panose="020F0600000000000000" pitchFamily="50" charset="-128"/>
              </a:rPr>
              <a:t>×</a:t>
            </a:r>
            <a:r>
              <a:rPr lang="ja-JP" altLang="en-US" sz="1143" b="1" dirty="0">
                <a:latin typeface="HG丸ｺﾞｼｯｸM-PRO" panose="020F0600000000000000" pitchFamily="50" charset="-128"/>
                <a:ea typeface="HG丸ｺﾞｼｯｸM-PRO" panose="020F0600000000000000" pitchFamily="50" charset="-128"/>
              </a:rPr>
              <a:t>就学援助制度の利用状況　下段：困窮度</a:t>
            </a:r>
            <a:r>
              <a:rPr lang="en-US" altLang="ja-JP" sz="1143" b="1" dirty="0">
                <a:latin typeface="HG丸ｺﾞｼｯｸM-PRO" panose="020F0600000000000000" pitchFamily="50" charset="-128"/>
                <a:ea typeface="HG丸ｺﾞｼｯｸM-PRO" panose="020F0600000000000000" pitchFamily="50" charset="-128"/>
              </a:rPr>
              <a:t>×</a:t>
            </a:r>
            <a:r>
              <a:rPr lang="ja-JP" altLang="en-US" sz="1143" b="1" dirty="0">
                <a:latin typeface="HG丸ｺﾞｼｯｸM-PRO" panose="020F0600000000000000" pitchFamily="50" charset="-128"/>
                <a:ea typeface="HG丸ｺﾞｼｯｸM-PRO" panose="020F0600000000000000" pitchFamily="50" charset="-128"/>
              </a:rPr>
              <a:t>児童扶養手当の利用状況）</a:t>
            </a:r>
            <a:endParaRPr lang="en-US" altLang="ja-JP" sz="1143" b="1" dirty="0">
              <a:latin typeface="HG丸ｺﾞｼｯｸM-PRO" panose="020F0600000000000000" pitchFamily="50" charset="-128"/>
              <a:ea typeface="HG丸ｺﾞｼｯｸM-PRO" panose="020F0600000000000000" pitchFamily="50" charset="-128"/>
            </a:endParaRPr>
          </a:p>
        </p:txBody>
      </p:sp>
      <p:sp>
        <p:nvSpPr>
          <p:cNvPr id="22" name="角丸四角形 21"/>
          <p:cNvSpPr/>
          <p:nvPr/>
        </p:nvSpPr>
        <p:spPr>
          <a:xfrm>
            <a:off x="5652120" y="6135989"/>
            <a:ext cx="936104" cy="16747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25" name="角丸四角形 24"/>
          <p:cNvSpPr/>
          <p:nvPr/>
        </p:nvSpPr>
        <p:spPr>
          <a:xfrm>
            <a:off x="8067532" y="5308045"/>
            <a:ext cx="464907" cy="25262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cxnSp>
        <p:nvCxnSpPr>
          <p:cNvPr id="20" name="直線コネクタ 19">
            <a:extLst>
              <a:ext uri="{FF2B5EF4-FFF2-40B4-BE49-F238E27FC236}">
                <a16:creationId xmlns:a16="http://schemas.microsoft.com/office/drawing/2014/main" id="{E48A3FFC-3F72-4993-8533-CD917C8B5E03}"/>
              </a:ext>
            </a:extLst>
          </p:cNvPr>
          <p:cNvCxnSpPr>
            <a:cxnSpLocks/>
          </p:cNvCxnSpPr>
          <p:nvPr/>
        </p:nvCxnSpPr>
        <p:spPr>
          <a:xfrm>
            <a:off x="108807" y="3426029"/>
            <a:ext cx="8896424" cy="0"/>
          </a:xfrm>
          <a:prstGeom prst="line">
            <a:avLst/>
          </a:prstGeom>
          <a:ln>
            <a:prstDash val="dash"/>
          </a:ln>
        </p:spPr>
        <p:style>
          <a:lnRef idx="1">
            <a:schemeClr val="dk1"/>
          </a:lnRef>
          <a:fillRef idx="0">
            <a:schemeClr val="dk1"/>
          </a:fillRef>
          <a:effectRef idx="0">
            <a:schemeClr val="dk1"/>
          </a:effectRef>
          <a:fontRef idx="minor">
            <a:schemeClr val="tx1"/>
          </a:fontRef>
        </p:style>
      </p:cxnSp>
      <p:graphicFrame>
        <p:nvGraphicFramePr>
          <p:cNvPr id="4" name="グラフ 3">
            <a:extLst>
              <a:ext uri="{FF2B5EF4-FFF2-40B4-BE49-F238E27FC236}">
                <a16:creationId xmlns:a16="http://schemas.microsoft.com/office/drawing/2014/main" id="{1E9C7094-0A4B-4650-A325-EFFF3F01009F}"/>
              </a:ext>
            </a:extLst>
          </p:cNvPr>
          <p:cNvGraphicFramePr>
            <a:graphicFrameLocks/>
          </p:cNvGraphicFramePr>
          <p:nvPr>
            <p:extLst>
              <p:ext uri="{D42A27DB-BD31-4B8C-83A1-F6EECF244321}">
                <p14:modId xmlns:p14="http://schemas.microsoft.com/office/powerpoint/2010/main" val="2356607290"/>
              </p:ext>
            </p:extLst>
          </p:nvPr>
        </p:nvGraphicFramePr>
        <p:xfrm>
          <a:off x="142837" y="923672"/>
          <a:ext cx="4368421" cy="25606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グラフ 4">
            <a:extLst>
              <a:ext uri="{FF2B5EF4-FFF2-40B4-BE49-F238E27FC236}">
                <a16:creationId xmlns:a16="http://schemas.microsoft.com/office/drawing/2014/main" id="{5ED0B21C-9073-40BB-A4B1-B93A3F88CDCE}"/>
              </a:ext>
            </a:extLst>
          </p:cNvPr>
          <p:cNvGraphicFramePr>
            <a:graphicFrameLocks/>
          </p:cNvGraphicFramePr>
          <p:nvPr>
            <p:extLst>
              <p:ext uri="{D42A27DB-BD31-4B8C-83A1-F6EECF244321}">
                <p14:modId xmlns:p14="http://schemas.microsoft.com/office/powerpoint/2010/main" val="4058966183"/>
              </p:ext>
            </p:extLst>
          </p:nvPr>
        </p:nvGraphicFramePr>
        <p:xfrm>
          <a:off x="124952" y="3881755"/>
          <a:ext cx="4495856" cy="2622145"/>
        </p:xfrm>
        <a:graphic>
          <a:graphicData uri="http://schemas.openxmlformats.org/drawingml/2006/chart">
            <c:chart xmlns:c="http://schemas.openxmlformats.org/drawingml/2006/chart" xmlns:r="http://schemas.openxmlformats.org/officeDocument/2006/relationships" r:id="rId5"/>
          </a:graphicData>
        </a:graphic>
      </p:graphicFrame>
      <p:sp>
        <p:nvSpPr>
          <p:cNvPr id="17" name="角丸四角形 16"/>
          <p:cNvSpPr/>
          <p:nvPr/>
        </p:nvSpPr>
        <p:spPr>
          <a:xfrm>
            <a:off x="3576093" y="5258568"/>
            <a:ext cx="347835" cy="30210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18" name="角丸四角形 17"/>
          <p:cNvSpPr/>
          <p:nvPr/>
        </p:nvSpPr>
        <p:spPr>
          <a:xfrm>
            <a:off x="1259632" y="6058427"/>
            <a:ext cx="864096" cy="17888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23" name="テキスト ボックス 22">
            <a:extLst>
              <a:ext uri="{FF2B5EF4-FFF2-40B4-BE49-F238E27FC236}">
                <a16:creationId xmlns:a16="http://schemas.microsoft.com/office/drawing/2014/main" id="{0F750DA5-63BD-4AAB-BDF2-125CF9EC22F3}"/>
              </a:ext>
            </a:extLst>
          </p:cNvPr>
          <p:cNvSpPr txBox="1"/>
          <p:nvPr/>
        </p:nvSpPr>
        <p:spPr>
          <a:xfrm>
            <a:off x="7923567" y="33659"/>
            <a:ext cx="10440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200" b="1" dirty="0"/>
              <a:t>43</a:t>
            </a:r>
            <a:r>
              <a:rPr kumimoji="1" lang="ja-JP" altLang="en-US" sz="1200" b="1" dirty="0"/>
              <a:t>市町村</a:t>
            </a:r>
          </a:p>
        </p:txBody>
      </p:sp>
      <p:sp>
        <p:nvSpPr>
          <p:cNvPr id="6" name="テキスト ボックス 5">
            <a:extLst>
              <a:ext uri="{FF2B5EF4-FFF2-40B4-BE49-F238E27FC236}">
                <a16:creationId xmlns:a16="http://schemas.microsoft.com/office/drawing/2014/main" id="{AEB3F5C6-B855-C01D-212B-E9E081DEFF55}"/>
              </a:ext>
            </a:extLst>
          </p:cNvPr>
          <p:cNvSpPr txBox="1"/>
          <p:nvPr/>
        </p:nvSpPr>
        <p:spPr>
          <a:xfrm>
            <a:off x="4647221" y="739637"/>
            <a:ext cx="373820" cy="246221"/>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000" dirty="0">
                <a:latin typeface="HG丸ｺﾞｼｯｸM-PRO" panose="020F0600000000000000" pitchFamily="50" charset="-128"/>
                <a:ea typeface="HG丸ｺﾞｼｯｸM-PRO" panose="020F0600000000000000" pitchFamily="50" charset="-128"/>
              </a:rPr>
              <a:t>R5</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id="{46BFB403-47B4-9F30-7F11-9B35916BC3EE}"/>
              </a:ext>
            </a:extLst>
          </p:cNvPr>
          <p:cNvSpPr txBox="1"/>
          <p:nvPr/>
        </p:nvSpPr>
        <p:spPr>
          <a:xfrm>
            <a:off x="177110" y="760367"/>
            <a:ext cx="478016" cy="246221"/>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00" dirty="0">
                <a:latin typeface="HG丸ｺﾞｼｯｸM-PRO" panose="020F0600000000000000" pitchFamily="50" charset="-128"/>
                <a:ea typeface="HG丸ｺﾞｼｯｸM-PRO" panose="020F0600000000000000" pitchFamily="50" charset="-128"/>
              </a:rPr>
              <a:t>H28</a:t>
            </a:r>
            <a:endParaRPr kumimoji="1" lang="ja-JP" altLang="en-US" sz="1000" dirty="0">
              <a:latin typeface="HG丸ｺﾞｼｯｸM-PRO" panose="020F0600000000000000" pitchFamily="50" charset="-128"/>
              <a:ea typeface="HG丸ｺﾞｼｯｸM-PRO" panose="020F0600000000000000" pitchFamily="50" charset="-128"/>
            </a:endParaRPr>
          </a:p>
        </p:txBody>
      </p:sp>
      <p:grpSp>
        <p:nvGrpSpPr>
          <p:cNvPr id="26" name="グループ化 25">
            <a:extLst>
              <a:ext uri="{FF2B5EF4-FFF2-40B4-BE49-F238E27FC236}">
                <a16:creationId xmlns:a16="http://schemas.microsoft.com/office/drawing/2014/main" id="{AE0A411D-C768-4931-B8FD-A0753EADEFDF}"/>
              </a:ext>
            </a:extLst>
          </p:cNvPr>
          <p:cNvGrpSpPr/>
          <p:nvPr/>
        </p:nvGrpSpPr>
        <p:grpSpPr>
          <a:xfrm>
            <a:off x="4587764" y="1439673"/>
            <a:ext cx="640689" cy="1311279"/>
            <a:chOff x="22704" y="532844"/>
            <a:chExt cx="640689" cy="1088460"/>
          </a:xfrm>
        </p:grpSpPr>
        <p:sp>
          <p:nvSpPr>
            <p:cNvPr id="28" name="テキスト ボックス 2">
              <a:extLst>
                <a:ext uri="{FF2B5EF4-FFF2-40B4-BE49-F238E27FC236}">
                  <a16:creationId xmlns:a16="http://schemas.microsoft.com/office/drawing/2014/main" id="{CC26ECA8-18E9-4ACD-82CF-6ED9B1904165}"/>
                </a:ext>
              </a:extLst>
            </p:cNvPr>
            <p:cNvSpPr txBox="1"/>
            <p:nvPr/>
          </p:nvSpPr>
          <p:spPr>
            <a:xfrm>
              <a:off x="22704" y="532844"/>
              <a:ext cx="587160" cy="148422"/>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65000"/>
                      <a:lumOff val="35000"/>
                    </a:schemeClr>
                  </a:solidFill>
                </a:rPr>
                <a:t>(N=16687)</a:t>
              </a:r>
              <a:endParaRPr lang="ja-JP" altLang="en-US" sz="700" dirty="0">
                <a:solidFill>
                  <a:schemeClr val="tx1">
                    <a:lumMod val="65000"/>
                    <a:lumOff val="35000"/>
                  </a:schemeClr>
                </a:solidFill>
              </a:endParaRPr>
            </a:p>
          </p:txBody>
        </p:sp>
        <p:sp>
          <p:nvSpPr>
            <p:cNvPr id="31" name="テキスト ボックス 1">
              <a:extLst>
                <a:ext uri="{FF2B5EF4-FFF2-40B4-BE49-F238E27FC236}">
                  <a16:creationId xmlns:a16="http://schemas.microsoft.com/office/drawing/2014/main" id="{055CE379-9185-4867-8DF1-E001B0E63339}"/>
                </a:ext>
              </a:extLst>
            </p:cNvPr>
            <p:cNvSpPr txBox="1"/>
            <p:nvPr/>
          </p:nvSpPr>
          <p:spPr>
            <a:xfrm>
              <a:off x="76233" y="839240"/>
              <a:ext cx="587160" cy="148422"/>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65000"/>
                      <a:lumOff val="35000"/>
                    </a:schemeClr>
                  </a:solidFill>
                </a:rPr>
                <a:t>(N=9408)</a:t>
              </a:r>
              <a:endParaRPr lang="ja-JP" altLang="en-US" sz="700" dirty="0">
                <a:solidFill>
                  <a:schemeClr val="tx1">
                    <a:lumMod val="65000"/>
                    <a:lumOff val="35000"/>
                  </a:schemeClr>
                </a:solidFill>
              </a:endParaRPr>
            </a:p>
          </p:txBody>
        </p:sp>
        <p:sp>
          <p:nvSpPr>
            <p:cNvPr id="34" name="テキスト ボックス 1">
              <a:extLst>
                <a:ext uri="{FF2B5EF4-FFF2-40B4-BE49-F238E27FC236}">
                  <a16:creationId xmlns:a16="http://schemas.microsoft.com/office/drawing/2014/main" id="{77325AD7-E32C-4DE0-A224-7073E2C205F6}"/>
                </a:ext>
              </a:extLst>
            </p:cNvPr>
            <p:cNvSpPr txBox="1"/>
            <p:nvPr/>
          </p:nvSpPr>
          <p:spPr>
            <a:xfrm>
              <a:off x="65509" y="1185456"/>
              <a:ext cx="587161" cy="148423"/>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65000"/>
                      <a:lumOff val="35000"/>
                    </a:schemeClr>
                  </a:solidFill>
                </a:rPr>
                <a:t>(N=1694)</a:t>
              </a:r>
              <a:endParaRPr lang="ja-JP" altLang="en-US" sz="700" dirty="0">
                <a:solidFill>
                  <a:schemeClr val="tx1">
                    <a:lumMod val="65000"/>
                    <a:lumOff val="35000"/>
                  </a:schemeClr>
                </a:solidFill>
              </a:endParaRPr>
            </a:p>
          </p:txBody>
        </p:sp>
        <p:sp>
          <p:nvSpPr>
            <p:cNvPr id="35" name="テキスト ボックス 1">
              <a:extLst>
                <a:ext uri="{FF2B5EF4-FFF2-40B4-BE49-F238E27FC236}">
                  <a16:creationId xmlns:a16="http://schemas.microsoft.com/office/drawing/2014/main" id="{DD4EED4B-90C1-456F-A709-58E614E778D0}"/>
                </a:ext>
              </a:extLst>
            </p:cNvPr>
            <p:cNvSpPr txBox="1"/>
            <p:nvPr/>
          </p:nvSpPr>
          <p:spPr>
            <a:xfrm>
              <a:off x="22704" y="1472882"/>
              <a:ext cx="587160" cy="148422"/>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65000"/>
                      <a:lumOff val="35000"/>
                    </a:schemeClr>
                  </a:solidFill>
                </a:rPr>
                <a:t>(N=5246)</a:t>
              </a:r>
              <a:endParaRPr lang="ja-JP" altLang="en-US" sz="700" dirty="0">
                <a:solidFill>
                  <a:schemeClr val="tx1">
                    <a:lumMod val="65000"/>
                    <a:lumOff val="35000"/>
                  </a:schemeClr>
                </a:solidFill>
              </a:endParaRPr>
            </a:p>
          </p:txBody>
        </p:sp>
      </p:grpSp>
      <p:grpSp>
        <p:nvGrpSpPr>
          <p:cNvPr id="36" name="グループ化 35">
            <a:extLst>
              <a:ext uri="{FF2B5EF4-FFF2-40B4-BE49-F238E27FC236}">
                <a16:creationId xmlns:a16="http://schemas.microsoft.com/office/drawing/2014/main" id="{AE0A411D-C768-4931-B8FD-A0753EADEFDF}"/>
              </a:ext>
            </a:extLst>
          </p:cNvPr>
          <p:cNvGrpSpPr/>
          <p:nvPr/>
        </p:nvGrpSpPr>
        <p:grpSpPr>
          <a:xfrm>
            <a:off x="4685628" y="4332120"/>
            <a:ext cx="640689" cy="1314653"/>
            <a:chOff x="22704" y="532844"/>
            <a:chExt cx="640689" cy="1092451"/>
          </a:xfrm>
        </p:grpSpPr>
        <p:sp>
          <p:nvSpPr>
            <p:cNvPr id="37" name="テキスト ボックス 2">
              <a:extLst>
                <a:ext uri="{FF2B5EF4-FFF2-40B4-BE49-F238E27FC236}">
                  <a16:creationId xmlns:a16="http://schemas.microsoft.com/office/drawing/2014/main" id="{CC26ECA8-18E9-4ACD-82CF-6ED9B1904165}"/>
                </a:ext>
              </a:extLst>
            </p:cNvPr>
            <p:cNvSpPr txBox="1"/>
            <p:nvPr/>
          </p:nvSpPr>
          <p:spPr>
            <a:xfrm>
              <a:off x="22704" y="532844"/>
              <a:ext cx="587160" cy="148422"/>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65000"/>
                      <a:lumOff val="35000"/>
                    </a:schemeClr>
                  </a:solidFill>
                </a:rPr>
                <a:t>(N=709)</a:t>
              </a:r>
              <a:endParaRPr lang="ja-JP" altLang="en-US" sz="700" dirty="0">
                <a:solidFill>
                  <a:schemeClr val="tx1">
                    <a:lumMod val="65000"/>
                    <a:lumOff val="35000"/>
                  </a:schemeClr>
                </a:solidFill>
              </a:endParaRPr>
            </a:p>
          </p:txBody>
        </p:sp>
        <p:sp>
          <p:nvSpPr>
            <p:cNvPr id="38" name="テキスト ボックス 1">
              <a:extLst>
                <a:ext uri="{FF2B5EF4-FFF2-40B4-BE49-F238E27FC236}">
                  <a16:creationId xmlns:a16="http://schemas.microsoft.com/office/drawing/2014/main" id="{055CE379-9185-4867-8DF1-E001B0E63339}"/>
                </a:ext>
              </a:extLst>
            </p:cNvPr>
            <p:cNvSpPr txBox="1"/>
            <p:nvPr/>
          </p:nvSpPr>
          <p:spPr>
            <a:xfrm>
              <a:off x="76233" y="839240"/>
              <a:ext cx="587160" cy="148422"/>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65000"/>
                      <a:lumOff val="35000"/>
                    </a:schemeClr>
                  </a:solidFill>
                </a:rPr>
                <a:t>(N=861)</a:t>
              </a:r>
              <a:endParaRPr lang="ja-JP" altLang="en-US" sz="700" dirty="0">
                <a:solidFill>
                  <a:schemeClr val="tx1">
                    <a:lumMod val="65000"/>
                    <a:lumOff val="35000"/>
                  </a:schemeClr>
                </a:solidFill>
              </a:endParaRPr>
            </a:p>
          </p:txBody>
        </p:sp>
        <p:sp>
          <p:nvSpPr>
            <p:cNvPr id="39" name="テキスト ボックス 1">
              <a:extLst>
                <a:ext uri="{FF2B5EF4-FFF2-40B4-BE49-F238E27FC236}">
                  <a16:creationId xmlns:a16="http://schemas.microsoft.com/office/drawing/2014/main" id="{77325AD7-E32C-4DE0-A224-7073E2C205F6}"/>
                </a:ext>
              </a:extLst>
            </p:cNvPr>
            <p:cNvSpPr txBox="1"/>
            <p:nvPr/>
          </p:nvSpPr>
          <p:spPr>
            <a:xfrm>
              <a:off x="41387" y="1159790"/>
              <a:ext cx="587161" cy="148423"/>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65000"/>
                      <a:lumOff val="35000"/>
                    </a:schemeClr>
                  </a:solidFill>
                </a:rPr>
                <a:t>(N=434)</a:t>
              </a:r>
              <a:endParaRPr lang="ja-JP" altLang="en-US" sz="700" dirty="0">
                <a:solidFill>
                  <a:schemeClr val="tx1">
                    <a:lumMod val="65000"/>
                    <a:lumOff val="35000"/>
                  </a:schemeClr>
                </a:solidFill>
              </a:endParaRPr>
            </a:p>
          </p:txBody>
        </p:sp>
        <p:sp>
          <p:nvSpPr>
            <p:cNvPr id="40" name="テキスト ボックス 1">
              <a:extLst>
                <a:ext uri="{FF2B5EF4-FFF2-40B4-BE49-F238E27FC236}">
                  <a16:creationId xmlns:a16="http://schemas.microsoft.com/office/drawing/2014/main" id="{DD4EED4B-90C1-456F-A709-58E614E778D0}"/>
                </a:ext>
              </a:extLst>
            </p:cNvPr>
            <p:cNvSpPr txBox="1"/>
            <p:nvPr/>
          </p:nvSpPr>
          <p:spPr>
            <a:xfrm>
              <a:off x="22704" y="1476873"/>
              <a:ext cx="587160" cy="148422"/>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65000"/>
                      <a:lumOff val="35000"/>
                    </a:schemeClr>
                  </a:solidFill>
                </a:rPr>
                <a:t>(N=2060)</a:t>
              </a:r>
              <a:endParaRPr lang="ja-JP" altLang="en-US" sz="700" dirty="0">
                <a:solidFill>
                  <a:schemeClr val="tx1">
                    <a:lumMod val="65000"/>
                    <a:lumOff val="35000"/>
                  </a:schemeClr>
                </a:solidFill>
              </a:endParaRPr>
            </a:p>
          </p:txBody>
        </p:sp>
      </p:grpSp>
    </p:spTree>
    <p:extLst>
      <p:ext uri="{BB962C8B-B14F-4D97-AF65-F5344CB8AC3E}">
        <p14:creationId xmlns:p14="http://schemas.microsoft.com/office/powerpoint/2010/main" val="5214794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77F80C-81E4-4335-A08E-F165AE95B7BF}"/>
              </a:ext>
            </a:extLst>
          </p:cNvPr>
          <p:cNvSpPr>
            <a:spLocks noGrp="1"/>
          </p:cNvSpPr>
          <p:nvPr>
            <p:ph type="title"/>
          </p:nvPr>
        </p:nvSpPr>
        <p:spPr>
          <a:xfrm>
            <a:off x="482423" y="2451749"/>
            <a:ext cx="8229600" cy="1143000"/>
          </a:xfrm>
        </p:spPr>
        <p:txBody>
          <a:bodyPr>
            <a:normAutofit fontScale="90000"/>
          </a:bodyPr>
          <a:lstStyle/>
          <a:p>
            <a:r>
              <a:rPr kumimoji="1" lang="ja-JP" altLang="en-US" dirty="0"/>
              <a:t>６．子どもの居場所の利用状況に関すること</a:t>
            </a:r>
          </a:p>
        </p:txBody>
      </p:sp>
      <p:sp>
        <p:nvSpPr>
          <p:cNvPr id="5" name="スライド番号プレースホルダー 2">
            <a:extLst>
              <a:ext uri="{FF2B5EF4-FFF2-40B4-BE49-F238E27FC236}">
                <a16:creationId xmlns:a16="http://schemas.microsoft.com/office/drawing/2014/main" id="{8824B439-6B2D-48E1-B04F-A6DFED896CF0}"/>
              </a:ext>
            </a:extLst>
          </p:cNvPr>
          <p:cNvSpPr>
            <a:spLocks noGrp="1"/>
          </p:cNvSpPr>
          <p:nvPr>
            <p:ph type="sldNum" sz="quarter" idx="12"/>
          </p:nvPr>
        </p:nvSpPr>
        <p:spPr>
          <a:xfrm>
            <a:off x="7620000" y="6515057"/>
            <a:ext cx="1524000" cy="260804"/>
          </a:xfrm>
        </p:spPr>
        <p:txBody>
          <a:bodyPr/>
          <a:lstStyle/>
          <a:p>
            <a:r>
              <a:rPr lang="ja-JP" altLang="en-US" sz="1714" dirty="0">
                <a:solidFill>
                  <a:schemeClr val="tx1"/>
                </a:solidFill>
                <a:latin typeface="+mn-ea"/>
              </a:rPr>
              <a:t>４０</a:t>
            </a:r>
          </a:p>
        </p:txBody>
      </p:sp>
      <p:sp>
        <p:nvSpPr>
          <p:cNvPr id="4" name="テキスト ボックス 3">
            <a:extLst>
              <a:ext uri="{FF2B5EF4-FFF2-40B4-BE49-F238E27FC236}">
                <a16:creationId xmlns:a16="http://schemas.microsoft.com/office/drawing/2014/main" id="{6C199502-F9E7-487B-8D18-05165371E627}"/>
              </a:ext>
            </a:extLst>
          </p:cNvPr>
          <p:cNvSpPr txBox="1"/>
          <p:nvPr/>
        </p:nvSpPr>
        <p:spPr>
          <a:xfrm>
            <a:off x="208315" y="5486371"/>
            <a:ext cx="8818440" cy="488082"/>
          </a:xfrm>
          <a:prstGeom prst="rect">
            <a:avLst/>
          </a:prstGeom>
          <a:noFill/>
        </p:spPr>
        <p:txBody>
          <a:bodyPr wrap="none" rtlCol="0">
            <a:spAutoFit/>
          </a:bodyPr>
          <a:lstStyle/>
          <a:p>
            <a:r>
              <a:rPr lang="en-US" altLang="ja-JP" sz="1286" dirty="0"/>
              <a:t>※</a:t>
            </a:r>
            <a:r>
              <a:rPr lang="ja-JP" altLang="en-US" sz="1286" dirty="0"/>
              <a:t>「子どもの居場所」とは、子どもが本を読んだり、みんなで遊んだりできるような場所、子どもが無料又は低額で食事ができる</a:t>
            </a:r>
            <a:endParaRPr lang="en-US" altLang="ja-JP" sz="1286" dirty="0"/>
          </a:p>
          <a:p>
            <a:r>
              <a:rPr lang="ja-JP" altLang="en-US" sz="1286" dirty="0"/>
              <a:t>　　場所（子ども食堂）、無料でボランティアの方などが勉強を教える学習支援の場のことを言う。</a:t>
            </a:r>
          </a:p>
        </p:txBody>
      </p:sp>
    </p:spTree>
    <p:extLst>
      <p:ext uri="{BB962C8B-B14F-4D97-AF65-F5344CB8AC3E}">
        <p14:creationId xmlns:p14="http://schemas.microsoft.com/office/powerpoint/2010/main" val="25694343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グラフ 22">
            <a:extLst>
              <a:ext uri="{FF2B5EF4-FFF2-40B4-BE49-F238E27FC236}">
                <a16:creationId xmlns:a16="http://schemas.microsoft.com/office/drawing/2014/main" id="{A5508C64-C617-41BA-9C99-6CF33F5BDB1F}"/>
              </a:ext>
            </a:extLst>
          </p:cNvPr>
          <p:cNvGraphicFramePr>
            <a:graphicFrameLocks/>
          </p:cNvGraphicFramePr>
          <p:nvPr/>
        </p:nvGraphicFramePr>
        <p:xfrm>
          <a:off x="127194" y="994420"/>
          <a:ext cx="4557243" cy="29430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グラフ 26">
            <a:extLst>
              <a:ext uri="{FF2B5EF4-FFF2-40B4-BE49-F238E27FC236}">
                <a16:creationId xmlns:a16="http://schemas.microsoft.com/office/drawing/2014/main" id="{7DAEB2D8-2800-4C39-925F-D672FC672966}"/>
              </a:ext>
            </a:extLst>
          </p:cNvPr>
          <p:cNvGraphicFramePr>
            <a:graphicFrameLocks/>
          </p:cNvGraphicFramePr>
          <p:nvPr/>
        </p:nvGraphicFramePr>
        <p:xfrm>
          <a:off x="122163" y="3977110"/>
          <a:ext cx="4562274" cy="27201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グラフ 23">
            <a:extLst>
              <a:ext uri="{FF2B5EF4-FFF2-40B4-BE49-F238E27FC236}">
                <a16:creationId xmlns:a16="http://schemas.microsoft.com/office/drawing/2014/main" id="{209180F9-9317-4ACB-8DDC-E09DB4FAEF89}"/>
              </a:ext>
            </a:extLst>
          </p:cNvPr>
          <p:cNvGraphicFramePr>
            <a:graphicFrameLocks/>
          </p:cNvGraphicFramePr>
          <p:nvPr/>
        </p:nvGraphicFramePr>
        <p:xfrm>
          <a:off x="4771775" y="1009825"/>
          <a:ext cx="4250058" cy="2916929"/>
        </p:xfrm>
        <a:graphic>
          <a:graphicData uri="http://schemas.openxmlformats.org/drawingml/2006/chart">
            <c:chart xmlns:c="http://schemas.openxmlformats.org/drawingml/2006/chart" xmlns:r="http://schemas.openxmlformats.org/officeDocument/2006/relationships" r:id="rId4"/>
          </a:graphicData>
        </a:graphic>
      </p:graphicFrame>
      <p:sp>
        <p:nvSpPr>
          <p:cNvPr id="4" name="正方形/長方形 3">
            <a:extLst>
              <a:ext uri="{FF2B5EF4-FFF2-40B4-BE49-F238E27FC236}">
                <a16:creationId xmlns:a16="http://schemas.microsoft.com/office/drawing/2014/main" id="{21FBBCB0-B7A5-470B-B95D-BFDF20544112}"/>
              </a:ext>
            </a:extLst>
          </p:cNvPr>
          <p:cNvSpPr/>
          <p:nvPr/>
        </p:nvSpPr>
        <p:spPr>
          <a:xfrm>
            <a:off x="92845" y="550073"/>
            <a:ext cx="8928992" cy="614715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1071" dirty="0">
                <a:solidFill>
                  <a:schemeClr val="tx1"/>
                </a:solidFill>
              </a:rPr>
              <a:t>　　</a:t>
            </a:r>
            <a:endParaRPr lang="en-US" altLang="ja-JP" sz="1071" dirty="0">
              <a:solidFill>
                <a:schemeClr val="tx1"/>
              </a:solidFill>
            </a:endParaRPr>
          </a:p>
          <a:p>
            <a:pPr algn="ctr"/>
            <a:endParaRPr lang="en-US" altLang="ja-JP" sz="1071" dirty="0">
              <a:solidFill>
                <a:schemeClr val="tx1"/>
              </a:solidFill>
            </a:endParaRPr>
          </a:p>
          <a:p>
            <a:pPr algn="ctr"/>
            <a:endParaRPr lang="en-US" altLang="ja-JP" sz="1071" dirty="0">
              <a:solidFill>
                <a:schemeClr val="tx1"/>
              </a:solidFill>
            </a:endParaRPr>
          </a:p>
          <a:p>
            <a:pPr algn="ctr"/>
            <a:endParaRPr lang="en-US" altLang="ja-JP" sz="1071" dirty="0">
              <a:solidFill>
                <a:schemeClr val="tx1"/>
              </a:solidFill>
            </a:endParaRPr>
          </a:p>
          <a:p>
            <a:endParaRPr lang="en-US" altLang="ja-JP" sz="1071" dirty="0">
              <a:solidFill>
                <a:schemeClr val="tx1"/>
              </a:solidFill>
            </a:endParaRPr>
          </a:p>
          <a:p>
            <a:endParaRPr lang="en-US" altLang="ja-JP" sz="1071" dirty="0">
              <a:solidFill>
                <a:schemeClr val="tx1"/>
              </a:solidFill>
            </a:endParaRPr>
          </a:p>
          <a:p>
            <a:endParaRPr lang="en-US" altLang="ja-JP" sz="1071" dirty="0">
              <a:solidFill>
                <a:schemeClr val="tx1"/>
              </a:solidFill>
            </a:endParaRPr>
          </a:p>
          <a:p>
            <a:endParaRPr lang="ja-JP" altLang="en-US" sz="1000" dirty="0">
              <a:solidFill>
                <a:schemeClr val="tx1"/>
              </a:solidFill>
            </a:endParaRPr>
          </a:p>
        </p:txBody>
      </p:sp>
      <p:sp>
        <p:nvSpPr>
          <p:cNvPr id="5" name="テキスト ボックス 4">
            <a:extLst>
              <a:ext uri="{FF2B5EF4-FFF2-40B4-BE49-F238E27FC236}">
                <a16:creationId xmlns:a16="http://schemas.microsoft.com/office/drawing/2014/main" id="{702883FF-0EC8-4290-96CB-65F7FE4F204F}"/>
              </a:ext>
            </a:extLst>
          </p:cNvPr>
          <p:cNvSpPr txBox="1"/>
          <p:nvPr/>
        </p:nvSpPr>
        <p:spPr>
          <a:xfrm>
            <a:off x="92127" y="372271"/>
            <a:ext cx="8926518" cy="268215"/>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lIns="91440" tIns="45720" rIns="91440" bIns="45720" rtlCol="0">
            <a:spAutoFit/>
          </a:bodyPr>
          <a:lstStyle/>
          <a:p>
            <a:r>
              <a:rPr lang="ja-JP" altLang="en-US" sz="1143" b="1" dirty="0">
                <a:latin typeface="HG丸ｺﾞｼｯｸM-PRO" panose="020F0600000000000000" pitchFamily="50" charset="-128"/>
                <a:ea typeface="HG丸ｺﾞｼｯｸM-PRO" panose="020F0600000000000000" pitchFamily="50" charset="-128"/>
              </a:rPr>
              <a:t>■調査結果から分かったこと（子どもの居場所の利用状況</a:t>
            </a:r>
            <a:r>
              <a:rPr lang="en-US" altLang="ja-JP" sz="1143" b="1" dirty="0">
                <a:latin typeface="HG丸ｺﾞｼｯｸM-PRO" panose="020F0600000000000000" pitchFamily="50" charset="-128"/>
                <a:ea typeface="HG丸ｺﾞｼｯｸM-PRO" panose="020F0600000000000000" pitchFamily="50" charset="-128"/>
              </a:rPr>
              <a:t>×</a:t>
            </a:r>
            <a:r>
              <a:rPr lang="ja-JP" altLang="en-US" sz="1143" b="1" dirty="0">
                <a:latin typeface="HG丸ｺﾞｼｯｸM-PRO" panose="020F0600000000000000" pitchFamily="50" charset="-128"/>
                <a:ea typeface="HG丸ｺﾞｼｯｸM-PRO" panose="020F0600000000000000" pitchFamily="50" charset="-128"/>
              </a:rPr>
              <a:t>困窮度）</a:t>
            </a:r>
          </a:p>
        </p:txBody>
      </p:sp>
      <p:sp>
        <p:nvSpPr>
          <p:cNvPr id="7" name="テキスト ボックス 6">
            <a:extLst>
              <a:ext uri="{FF2B5EF4-FFF2-40B4-BE49-F238E27FC236}">
                <a16:creationId xmlns:a16="http://schemas.microsoft.com/office/drawing/2014/main" id="{198A8C63-8B79-4D37-8524-56EA2856B83B}"/>
              </a:ext>
            </a:extLst>
          </p:cNvPr>
          <p:cNvSpPr txBox="1"/>
          <p:nvPr/>
        </p:nvSpPr>
        <p:spPr>
          <a:xfrm>
            <a:off x="20822" y="71064"/>
            <a:ext cx="2571429" cy="268215"/>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ja-JP" altLang="en-US" sz="1143" b="1" dirty="0">
                <a:latin typeface="HG丸ｺﾞｼｯｸM-PRO" panose="020F0600000000000000" pitchFamily="50" charset="-128"/>
                <a:ea typeface="HG丸ｺﾞｼｯｸM-PRO" panose="020F0600000000000000" pitchFamily="50" charset="-128"/>
              </a:rPr>
              <a:t>６．子どもの居場所に関すること</a:t>
            </a:r>
          </a:p>
        </p:txBody>
      </p:sp>
      <p:sp>
        <p:nvSpPr>
          <p:cNvPr id="16" name="角丸四角形 18">
            <a:extLst>
              <a:ext uri="{FF2B5EF4-FFF2-40B4-BE49-F238E27FC236}">
                <a16:creationId xmlns:a16="http://schemas.microsoft.com/office/drawing/2014/main" id="{25408B0F-F2DB-463A-B90C-A33E13808A53}"/>
              </a:ext>
            </a:extLst>
          </p:cNvPr>
          <p:cNvSpPr/>
          <p:nvPr/>
        </p:nvSpPr>
        <p:spPr>
          <a:xfrm>
            <a:off x="4788568" y="3429000"/>
            <a:ext cx="887534" cy="174983"/>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17" name="角丸四角形 18">
            <a:extLst>
              <a:ext uri="{FF2B5EF4-FFF2-40B4-BE49-F238E27FC236}">
                <a16:creationId xmlns:a16="http://schemas.microsoft.com/office/drawing/2014/main" id="{BF9FA386-26F8-4C8F-8B7E-33419125372A}"/>
              </a:ext>
            </a:extLst>
          </p:cNvPr>
          <p:cNvSpPr/>
          <p:nvPr/>
        </p:nvSpPr>
        <p:spPr>
          <a:xfrm>
            <a:off x="5232335" y="1614958"/>
            <a:ext cx="542390" cy="165076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18" name="角丸四角形 18">
            <a:extLst>
              <a:ext uri="{FF2B5EF4-FFF2-40B4-BE49-F238E27FC236}">
                <a16:creationId xmlns:a16="http://schemas.microsoft.com/office/drawing/2014/main" id="{7F25ACEC-A941-4050-87F1-9E4BA84A59E4}"/>
              </a:ext>
            </a:extLst>
          </p:cNvPr>
          <p:cNvSpPr/>
          <p:nvPr/>
        </p:nvSpPr>
        <p:spPr>
          <a:xfrm>
            <a:off x="608945" y="4454504"/>
            <a:ext cx="311221" cy="143582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19" name="角丸四角形 18">
            <a:extLst>
              <a:ext uri="{FF2B5EF4-FFF2-40B4-BE49-F238E27FC236}">
                <a16:creationId xmlns:a16="http://schemas.microsoft.com/office/drawing/2014/main" id="{45E518A6-50D7-4870-90F6-407E61C47956}"/>
              </a:ext>
            </a:extLst>
          </p:cNvPr>
          <p:cNvSpPr/>
          <p:nvPr/>
        </p:nvSpPr>
        <p:spPr>
          <a:xfrm>
            <a:off x="226118" y="6155689"/>
            <a:ext cx="796916" cy="15223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cxnSp>
        <p:nvCxnSpPr>
          <p:cNvPr id="15" name="直線コネクタ 14">
            <a:extLst>
              <a:ext uri="{FF2B5EF4-FFF2-40B4-BE49-F238E27FC236}">
                <a16:creationId xmlns:a16="http://schemas.microsoft.com/office/drawing/2014/main" id="{9D77EA09-001B-4A88-AA80-AA778A973D22}"/>
              </a:ext>
            </a:extLst>
          </p:cNvPr>
          <p:cNvCxnSpPr>
            <a:cxnSpLocks/>
          </p:cNvCxnSpPr>
          <p:nvPr/>
        </p:nvCxnSpPr>
        <p:spPr>
          <a:xfrm>
            <a:off x="4686624" y="1022718"/>
            <a:ext cx="0" cy="5685454"/>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26C21330-D5D8-4A3F-849A-2E8DA300DCF2}"/>
              </a:ext>
            </a:extLst>
          </p:cNvPr>
          <p:cNvCxnSpPr>
            <a:cxnSpLocks/>
          </p:cNvCxnSpPr>
          <p:nvPr/>
        </p:nvCxnSpPr>
        <p:spPr>
          <a:xfrm>
            <a:off x="109548" y="3937698"/>
            <a:ext cx="8909097" cy="3489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1" name="スライド番号プレースホルダー 2">
            <a:extLst>
              <a:ext uri="{FF2B5EF4-FFF2-40B4-BE49-F238E27FC236}">
                <a16:creationId xmlns:a16="http://schemas.microsoft.com/office/drawing/2014/main" id="{55DA3D5C-E056-4B76-B140-F82712B0C438}"/>
              </a:ext>
            </a:extLst>
          </p:cNvPr>
          <p:cNvSpPr>
            <a:spLocks noGrp="1"/>
          </p:cNvSpPr>
          <p:nvPr>
            <p:ph type="sldNum" sz="quarter" idx="12"/>
          </p:nvPr>
        </p:nvSpPr>
        <p:spPr>
          <a:xfrm>
            <a:off x="7620000" y="6515057"/>
            <a:ext cx="1524000" cy="260804"/>
          </a:xfrm>
        </p:spPr>
        <p:txBody>
          <a:bodyPr/>
          <a:lstStyle/>
          <a:p>
            <a:r>
              <a:rPr lang="ja-JP" altLang="en-US" sz="1714" dirty="0">
                <a:solidFill>
                  <a:schemeClr val="tx1"/>
                </a:solidFill>
                <a:latin typeface="+mn-ea"/>
              </a:rPr>
              <a:t>４１</a:t>
            </a:r>
          </a:p>
        </p:txBody>
      </p:sp>
      <p:sp>
        <p:nvSpPr>
          <p:cNvPr id="22" name="テキスト ボックス 21">
            <a:extLst>
              <a:ext uri="{FF2B5EF4-FFF2-40B4-BE49-F238E27FC236}">
                <a16:creationId xmlns:a16="http://schemas.microsoft.com/office/drawing/2014/main" id="{D89E19C6-C0FB-47D0-BDB2-0A74E97D205C}"/>
              </a:ext>
            </a:extLst>
          </p:cNvPr>
          <p:cNvSpPr txBox="1"/>
          <p:nvPr/>
        </p:nvSpPr>
        <p:spPr>
          <a:xfrm>
            <a:off x="8398286" y="67728"/>
            <a:ext cx="745714" cy="4440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143" b="1" dirty="0"/>
              <a:t>43</a:t>
            </a:r>
            <a:r>
              <a:rPr lang="ja-JP" altLang="en-US" sz="1143" b="1" dirty="0"/>
              <a:t>市町村</a:t>
            </a:r>
          </a:p>
        </p:txBody>
      </p:sp>
      <p:sp>
        <p:nvSpPr>
          <p:cNvPr id="2" name="テキスト ボックス 1">
            <a:extLst>
              <a:ext uri="{FF2B5EF4-FFF2-40B4-BE49-F238E27FC236}">
                <a16:creationId xmlns:a16="http://schemas.microsoft.com/office/drawing/2014/main" id="{F72DB26E-875F-BCCC-68F5-13A131217DF1}"/>
              </a:ext>
            </a:extLst>
          </p:cNvPr>
          <p:cNvSpPr txBox="1"/>
          <p:nvPr/>
        </p:nvSpPr>
        <p:spPr>
          <a:xfrm>
            <a:off x="134382" y="1412196"/>
            <a:ext cx="34657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R5</a:t>
            </a:r>
            <a:endParaRPr lang="ja-JP" altLang="en-US" sz="857" dirty="0">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077A002D-0B0D-FACF-B6A5-ABA3805BDD72}"/>
              </a:ext>
            </a:extLst>
          </p:cNvPr>
          <p:cNvSpPr txBox="1"/>
          <p:nvPr/>
        </p:nvSpPr>
        <p:spPr>
          <a:xfrm>
            <a:off x="4815028" y="1427620"/>
            <a:ext cx="34657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R5</a:t>
            </a:r>
            <a:endParaRPr lang="ja-JP" altLang="en-US" sz="857" dirty="0">
              <a:latin typeface="HG丸ｺﾞｼｯｸM-PRO" panose="020F0600000000000000" pitchFamily="50" charset="-128"/>
              <a:ea typeface="HG丸ｺﾞｼｯｸM-PRO" panose="020F0600000000000000" pitchFamily="50" charset="-128"/>
            </a:endParaRPr>
          </a:p>
        </p:txBody>
      </p:sp>
      <p:sp>
        <p:nvSpPr>
          <p:cNvPr id="25" name="テキスト ボックス 1">
            <a:extLst>
              <a:ext uri="{FF2B5EF4-FFF2-40B4-BE49-F238E27FC236}">
                <a16:creationId xmlns:a16="http://schemas.microsoft.com/office/drawing/2014/main" id="{96C20DA2-6C1B-495A-9A34-C17D9BF60D8B}"/>
              </a:ext>
            </a:extLst>
          </p:cNvPr>
          <p:cNvSpPr txBox="1"/>
          <p:nvPr/>
        </p:nvSpPr>
        <p:spPr>
          <a:xfrm>
            <a:off x="134382" y="4009200"/>
            <a:ext cx="34657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R5</a:t>
            </a:r>
            <a:endParaRPr lang="ja-JP" altLang="en-US" sz="857" dirty="0">
              <a:latin typeface="HG丸ｺﾞｼｯｸM-PRO" panose="020F0600000000000000" pitchFamily="50" charset="-128"/>
              <a:ea typeface="HG丸ｺﾞｼｯｸM-PRO" panose="020F0600000000000000" pitchFamily="50" charset="-128"/>
            </a:endParaRPr>
          </a:p>
        </p:txBody>
      </p:sp>
      <p:sp>
        <p:nvSpPr>
          <p:cNvPr id="26" name="テキスト ボックス 1">
            <a:extLst>
              <a:ext uri="{FF2B5EF4-FFF2-40B4-BE49-F238E27FC236}">
                <a16:creationId xmlns:a16="http://schemas.microsoft.com/office/drawing/2014/main" id="{96C20DA2-6C1B-495A-9A34-C17D9BF60D8B}"/>
              </a:ext>
            </a:extLst>
          </p:cNvPr>
          <p:cNvSpPr txBox="1"/>
          <p:nvPr/>
        </p:nvSpPr>
        <p:spPr>
          <a:xfrm>
            <a:off x="4726121" y="4015269"/>
            <a:ext cx="34657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R5</a:t>
            </a:r>
            <a:endParaRPr lang="ja-JP" altLang="en-US" sz="857" dirty="0">
              <a:latin typeface="HG丸ｺﾞｼｯｸM-PRO" panose="020F0600000000000000" pitchFamily="50" charset="-128"/>
              <a:ea typeface="HG丸ｺﾞｼｯｸM-PRO" panose="020F0600000000000000" pitchFamily="50" charset="-128"/>
            </a:endParaRPr>
          </a:p>
        </p:txBody>
      </p:sp>
      <p:graphicFrame>
        <p:nvGraphicFramePr>
          <p:cNvPr id="28" name="グラフ 27">
            <a:extLst>
              <a:ext uri="{FF2B5EF4-FFF2-40B4-BE49-F238E27FC236}">
                <a16:creationId xmlns:a16="http://schemas.microsoft.com/office/drawing/2014/main" id="{0AFF4C3D-7FCF-4A46-93C3-5A92136DF935}"/>
              </a:ext>
            </a:extLst>
          </p:cNvPr>
          <p:cNvGraphicFramePr>
            <a:graphicFrameLocks/>
          </p:cNvGraphicFramePr>
          <p:nvPr/>
        </p:nvGraphicFramePr>
        <p:xfrm>
          <a:off x="4679174" y="3907746"/>
          <a:ext cx="4320807" cy="2724633"/>
        </p:xfrm>
        <a:graphic>
          <a:graphicData uri="http://schemas.openxmlformats.org/drawingml/2006/chart">
            <c:chart xmlns:c="http://schemas.openxmlformats.org/drawingml/2006/chart" xmlns:r="http://schemas.openxmlformats.org/officeDocument/2006/relationships" r:id="rId5"/>
          </a:graphicData>
        </a:graphic>
      </p:graphicFrame>
      <p:sp>
        <p:nvSpPr>
          <p:cNvPr id="12" name="正方形/長方形 11">
            <a:extLst>
              <a:ext uri="{FF2B5EF4-FFF2-40B4-BE49-F238E27FC236}">
                <a16:creationId xmlns:a16="http://schemas.microsoft.com/office/drawing/2014/main" id="{ACE01CE2-06FF-4064-8A66-162DF3EFC44D}"/>
              </a:ext>
            </a:extLst>
          </p:cNvPr>
          <p:cNvSpPr/>
          <p:nvPr/>
        </p:nvSpPr>
        <p:spPr>
          <a:xfrm>
            <a:off x="127195" y="664659"/>
            <a:ext cx="8865531" cy="356123"/>
          </a:xfrm>
          <a:prstGeom prst="rect">
            <a:avLst/>
          </a:prstGeom>
          <a:solidFill>
            <a:schemeClr val="accent6">
              <a:lumMod val="40000"/>
              <a:lumOff val="60000"/>
            </a:schemeClr>
          </a:solidFill>
        </p:spPr>
        <p:txBody>
          <a:bodyPr wrap="square">
            <a:spAutoFit/>
          </a:bodyPr>
          <a:lstStyle/>
          <a:p>
            <a:r>
              <a:rPr lang="ja-JP" altLang="en-US" sz="857" dirty="0">
                <a:latin typeface="HG丸ｺﾞｼｯｸM-PRO" panose="020F0600000000000000" pitchFamily="50" charset="-128"/>
                <a:ea typeface="HG丸ｺﾞｼｯｸM-PRO" panose="020F0600000000000000" pitchFamily="50" charset="-128"/>
              </a:rPr>
              <a:t>◇「平日の夜や休日に過ごせる場所」、「昼食や夕食、お弁当を無料か安い料金で食べることができる場所」、「勉強を無料か安い料金でみてくれる場所」、「何でも相談できる場所」を利用したことがある子どもの割合は、困窮度によって特段の傾向は見られない。</a:t>
            </a:r>
            <a:endParaRPr lang="en-US" altLang="ja-JP" sz="857"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495761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グラフ 20">
            <a:extLst>
              <a:ext uri="{FF2B5EF4-FFF2-40B4-BE49-F238E27FC236}">
                <a16:creationId xmlns:a16="http://schemas.microsoft.com/office/drawing/2014/main" id="{E3705423-FBBD-43D4-8202-87B2F81AAEF4}"/>
              </a:ext>
            </a:extLst>
          </p:cNvPr>
          <p:cNvGraphicFramePr>
            <a:graphicFrameLocks/>
          </p:cNvGraphicFramePr>
          <p:nvPr/>
        </p:nvGraphicFramePr>
        <p:xfrm>
          <a:off x="170194" y="698829"/>
          <a:ext cx="8817086" cy="2235987"/>
        </p:xfrm>
        <a:graphic>
          <a:graphicData uri="http://schemas.openxmlformats.org/drawingml/2006/chart">
            <c:chart xmlns:c="http://schemas.openxmlformats.org/drawingml/2006/chart" xmlns:r="http://schemas.openxmlformats.org/officeDocument/2006/relationships" r:id="rId2"/>
          </a:graphicData>
        </a:graphic>
      </p:graphicFrame>
      <p:sp>
        <p:nvSpPr>
          <p:cNvPr id="4" name="正方形/長方形 3">
            <a:extLst>
              <a:ext uri="{FF2B5EF4-FFF2-40B4-BE49-F238E27FC236}">
                <a16:creationId xmlns:a16="http://schemas.microsoft.com/office/drawing/2014/main" id="{21FBBCB0-B7A5-470B-B95D-BFDF20544112}"/>
              </a:ext>
            </a:extLst>
          </p:cNvPr>
          <p:cNvSpPr/>
          <p:nvPr/>
        </p:nvSpPr>
        <p:spPr>
          <a:xfrm>
            <a:off x="92845" y="291508"/>
            <a:ext cx="8928992" cy="6405719"/>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1071" dirty="0">
                <a:solidFill>
                  <a:schemeClr val="tx1"/>
                </a:solidFill>
              </a:rPr>
              <a:t>　　</a:t>
            </a:r>
            <a:endParaRPr lang="en-US" altLang="ja-JP" sz="1071" dirty="0">
              <a:solidFill>
                <a:schemeClr val="tx1"/>
              </a:solidFill>
            </a:endParaRPr>
          </a:p>
          <a:p>
            <a:pPr algn="ctr"/>
            <a:endParaRPr lang="en-US" altLang="ja-JP" sz="1071" dirty="0">
              <a:solidFill>
                <a:schemeClr val="tx1"/>
              </a:solidFill>
            </a:endParaRPr>
          </a:p>
          <a:p>
            <a:pPr algn="ctr"/>
            <a:endParaRPr lang="en-US" altLang="ja-JP" sz="1071" dirty="0">
              <a:solidFill>
                <a:schemeClr val="tx1"/>
              </a:solidFill>
            </a:endParaRPr>
          </a:p>
          <a:p>
            <a:pPr algn="ctr"/>
            <a:endParaRPr lang="en-US" altLang="ja-JP" sz="1071" dirty="0">
              <a:solidFill>
                <a:schemeClr val="tx1"/>
              </a:solidFill>
            </a:endParaRPr>
          </a:p>
          <a:p>
            <a:endParaRPr lang="en-US" altLang="ja-JP" sz="1071" dirty="0">
              <a:solidFill>
                <a:schemeClr val="tx1"/>
              </a:solidFill>
            </a:endParaRPr>
          </a:p>
          <a:p>
            <a:endParaRPr lang="en-US" altLang="ja-JP" sz="1071" dirty="0">
              <a:solidFill>
                <a:schemeClr val="tx1"/>
              </a:solidFill>
            </a:endParaRPr>
          </a:p>
          <a:p>
            <a:endParaRPr lang="en-US" altLang="ja-JP" sz="1071" dirty="0">
              <a:solidFill>
                <a:schemeClr val="tx1"/>
              </a:solidFill>
            </a:endParaRPr>
          </a:p>
          <a:p>
            <a:endParaRPr lang="ja-JP" altLang="en-US" sz="1000" dirty="0">
              <a:solidFill>
                <a:schemeClr val="tx1"/>
              </a:solidFill>
            </a:endParaRPr>
          </a:p>
        </p:txBody>
      </p:sp>
      <p:sp>
        <p:nvSpPr>
          <p:cNvPr id="5" name="テキスト ボックス 4">
            <a:extLst>
              <a:ext uri="{FF2B5EF4-FFF2-40B4-BE49-F238E27FC236}">
                <a16:creationId xmlns:a16="http://schemas.microsoft.com/office/drawing/2014/main" id="{702883FF-0EC8-4290-96CB-65F7FE4F204F}"/>
              </a:ext>
            </a:extLst>
          </p:cNvPr>
          <p:cNvSpPr txBox="1"/>
          <p:nvPr/>
        </p:nvSpPr>
        <p:spPr>
          <a:xfrm>
            <a:off x="92845" y="115691"/>
            <a:ext cx="8928992" cy="421910"/>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lIns="91440" tIns="45720" rIns="91440" bIns="45720" rtlCol="0">
            <a:spAutoFit/>
          </a:bodyPr>
          <a:lstStyle/>
          <a:p>
            <a:r>
              <a:rPr lang="ja-JP" altLang="en-US" sz="1071" b="1" dirty="0">
                <a:latin typeface="HG丸ｺﾞｼｯｸM-PRO" panose="020F0600000000000000" pitchFamily="50" charset="-128"/>
                <a:ea typeface="HG丸ｺﾞｼｯｸM-PRO" panose="020F0600000000000000" pitchFamily="50" charset="-128"/>
              </a:rPr>
              <a:t>■調査結果から分かったこと</a:t>
            </a:r>
            <a:endParaRPr lang="en-US" altLang="ja-JP" sz="1071" b="1" dirty="0">
              <a:latin typeface="HG丸ｺﾞｼｯｸM-PRO" panose="020F0600000000000000" pitchFamily="50" charset="-128"/>
              <a:ea typeface="HG丸ｺﾞｼｯｸM-PRO" panose="020F0600000000000000" pitchFamily="50" charset="-128"/>
            </a:endParaRPr>
          </a:p>
          <a:p>
            <a:r>
              <a:rPr lang="ja-JP" altLang="en-US" sz="1071" b="1" dirty="0">
                <a:latin typeface="HG丸ｺﾞｼｯｸM-PRO" panose="020F0600000000000000" pitchFamily="50" charset="-128"/>
                <a:ea typeface="HG丸ｺﾞｼｯｸM-PRO" panose="020F0600000000000000" pitchFamily="50" charset="-128"/>
              </a:rPr>
              <a:t>（上段：困窮度</a:t>
            </a:r>
            <a:r>
              <a:rPr lang="en-US" altLang="ja-JP" sz="1071" b="1" dirty="0">
                <a:latin typeface="HG丸ｺﾞｼｯｸM-PRO" panose="020F0600000000000000" pitchFamily="50" charset="-128"/>
                <a:ea typeface="HG丸ｺﾞｼｯｸM-PRO" panose="020F0600000000000000" pitchFamily="50" charset="-128"/>
              </a:rPr>
              <a:t>×</a:t>
            </a:r>
            <a:r>
              <a:rPr lang="ja-JP" altLang="en-US" sz="1071" b="1" dirty="0">
                <a:solidFill>
                  <a:schemeClr val="tx1"/>
                </a:solidFill>
                <a:latin typeface="HG丸ｺﾞｼｯｸM-PRO" panose="020F0600000000000000" pitchFamily="50" charset="-128"/>
                <a:ea typeface="HG丸ｺﾞｼｯｸM-PRO" panose="020F0600000000000000" pitchFamily="50" charset="-128"/>
              </a:rPr>
              <a:t>子どもの居場所の利用状況（保護者）　下段：子どもの居場所</a:t>
            </a:r>
            <a:r>
              <a:rPr lang="ja-JP" altLang="en-US" sz="1071" b="1" dirty="0">
                <a:latin typeface="HG丸ｺﾞｼｯｸM-PRO" panose="020F0600000000000000" pitchFamily="50" charset="-128"/>
                <a:ea typeface="HG丸ｺﾞｼｯｸM-PRO" panose="020F0600000000000000" pitchFamily="50" charset="-128"/>
              </a:rPr>
              <a:t>の利用状況（保護者）</a:t>
            </a:r>
            <a:r>
              <a:rPr lang="en-US" altLang="ja-JP" sz="1071" b="1" dirty="0">
                <a:latin typeface="HG丸ｺﾞｼｯｸM-PRO" panose="020F0600000000000000" pitchFamily="50" charset="-128"/>
                <a:ea typeface="HG丸ｺﾞｼｯｸM-PRO" panose="020F0600000000000000" pitchFamily="50" charset="-128"/>
              </a:rPr>
              <a:t>×</a:t>
            </a:r>
            <a:r>
              <a:rPr lang="ja-JP" altLang="en-US" sz="1071" b="1" dirty="0">
                <a:latin typeface="HG丸ｺﾞｼｯｸM-PRO" panose="020F0600000000000000" pitchFamily="50" charset="-128"/>
                <a:ea typeface="HG丸ｺﾞｼｯｸM-PRO" panose="020F0600000000000000" pitchFamily="50" charset="-128"/>
              </a:rPr>
              <a:t>相談先）</a:t>
            </a:r>
          </a:p>
        </p:txBody>
      </p:sp>
      <p:sp>
        <p:nvSpPr>
          <p:cNvPr id="7" name="正方形/長方形 6">
            <a:extLst>
              <a:ext uri="{FF2B5EF4-FFF2-40B4-BE49-F238E27FC236}">
                <a16:creationId xmlns:a16="http://schemas.microsoft.com/office/drawing/2014/main" id="{365AF9D8-1412-46C5-AB2F-642C09EA2294}"/>
              </a:ext>
            </a:extLst>
          </p:cNvPr>
          <p:cNvSpPr/>
          <p:nvPr/>
        </p:nvSpPr>
        <p:spPr>
          <a:xfrm>
            <a:off x="122164" y="560645"/>
            <a:ext cx="8830560" cy="224229"/>
          </a:xfrm>
          <a:prstGeom prst="rect">
            <a:avLst/>
          </a:prstGeom>
          <a:solidFill>
            <a:schemeClr val="accent6">
              <a:lumMod val="40000"/>
              <a:lumOff val="60000"/>
            </a:schemeClr>
          </a:solidFill>
        </p:spPr>
        <p:txBody>
          <a:bodyPr wrap="square">
            <a:spAutoFit/>
          </a:bodyPr>
          <a:lstStyle/>
          <a:p>
            <a:r>
              <a:rPr lang="ja-JP" altLang="en-US" sz="857" dirty="0">
                <a:solidFill>
                  <a:prstClr val="black"/>
                </a:solidFill>
                <a:latin typeface="HG丸ｺﾞｼｯｸM-PRO" panose="020F0600000000000000" pitchFamily="50" charset="-128"/>
                <a:ea typeface="HG丸ｺﾞｼｯｸM-PRO" panose="020F0600000000000000" pitchFamily="50" charset="-128"/>
              </a:rPr>
              <a:t>◇困窮世帯において、</a:t>
            </a:r>
            <a:r>
              <a:rPr lang="ja-JP" altLang="en-US" sz="857" dirty="0">
                <a:latin typeface="HG丸ｺﾞｼｯｸM-PRO" panose="020F0600000000000000" pitchFamily="50" charset="-128"/>
                <a:ea typeface="HG丸ｺﾞｼｯｸM-PRO" panose="020F0600000000000000" pitchFamily="50" charset="-128"/>
              </a:rPr>
              <a:t>子どもが居場所を利用した</a:t>
            </a:r>
            <a:r>
              <a:rPr lang="ja-JP" altLang="en-US" sz="857" dirty="0">
                <a:solidFill>
                  <a:prstClr val="black"/>
                </a:solidFill>
                <a:latin typeface="HG丸ｺﾞｼｯｸM-PRO" panose="020F0600000000000000" pitchFamily="50" charset="-128"/>
                <a:ea typeface="HG丸ｺﾞｼｯｸM-PRO" panose="020F0600000000000000" pitchFamily="50" charset="-128"/>
              </a:rPr>
              <a:t>ことがあると回答した保護者の割合は中央値以上の世帯に比べて若干高いが、大きな差はみられない</a:t>
            </a:r>
            <a:endParaRPr lang="en-US" altLang="ja-JP" sz="857" dirty="0">
              <a:solidFill>
                <a:prstClr val="black"/>
              </a:solidFill>
              <a:latin typeface="HG丸ｺﾞｼｯｸM-PRO" panose="020F0600000000000000" pitchFamily="50" charset="-128"/>
              <a:ea typeface="HG丸ｺﾞｼｯｸM-PRO" panose="020F0600000000000000" pitchFamily="50" charset="-128"/>
            </a:endParaRPr>
          </a:p>
        </p:txBody>
      </p:sp>
      <p:graphicFrame>
        <p:nvGraphicFramePr>
          <p:cNvPr id="12" name="グラフ 11">
            <a:extLst>
              <a:ext uri="{FF2B5EF4-FFF2-40B4-BE49-F238E27FC236}">
                <a16:creationId xmlns:a16="http://schemas.microsoft.com/office/drawing/2014/main" id="{B052BB0D-D2B3-41B5-A69E-1EF96AF33DAD}"/>
              </a:ext>
            </a:extLst>
          </p:cNvPr>
          <p:cNvGraphicFramePr>
            <a:graphicFrameLocks/>
          </p:cNvGraphicFramePr>
          <p:nvPr/>
        </p:nvGraphicFramePr>
        <p:xfrm>
          <a:off x="1537377" y="3089936"/>
          <a:ext cx="5606337" cy="3624542"/>
        </p:xfrm>
        <a:graphic>
          <a:graphicData uri="http://schemas.openxmlformats.org/drawingml/2006/chart">
            <c:chart xmlns:c="http://schemas.openxmlformats.org/drawingml/2006/chart" xmlns:r="http://schemas.openxmlformats.org/officeDocument/2006/relationships" r:id="rId3"/>
          </a:graphicData>
        </a:graphic>
      </p:graphicFrame>
      <p:sp>
        <p:nvSpPr>
          <p:cNvPr id="13" name="正方形/長方形 12">
            <a:extLst>
              <a:ext uri="{FF2B5EF4-FFF2-40B4-BE49-F238E27FC236}">
                <a16:creationId xmlns:a16="http://schemas.microsoft.com/office/drawing/2014/main" id="{5A57AE4C-E343-4DF7-9E0B-3471B19EB8C0}"/>
              </a:ext>
            </a:extLst>
          </p:cNvPr>
          <p:cNvSpPr/>
          <p:nvPr/>
        </p:nvSpPr>
        <p:spPr>
          <a:xfrm>
            <a:off x="156720" y="2892079"/>
            <a:ext cx="8830560" cy="224229"/>
          </a:xfrm>
          <a:prstGeom prst="rect">
            <a:avLst/>
          </a:prstGeom>
          <a:solidFill>
            <a:schemeClr val="accent6">
              <a:lumMod val="40000"/>
              <a:lumOff val="60000"/>
            </a:schemeClr>
          </a:solidFill>
        </p:spPr>
        <p:txBody>
          <a:bodyPr wrap="square">
            <a:spAutoFit/>
          </a:bodyPr>
          <a:lstStyle/>
          <a:p>
            <a:r>
              <a:rPr lang="ja-JP" altLang="en-US" sz="857" dirty="0">
                <a:solidFill>
                  <a:prstClr val="black"/>
                </a:solidFill>
                <a:latin typeface="HG丸ｺﾞｼｯｸM-PRO" panose="020F0600000000000000" pitchFamily="50" charset="-128"/>
                <a:ea typeface="HG丸ｺﾞｼｯｸM-PRO" panose="020F0600000000000000" pitchFamily="50" charset="-128"/>
              </a:rPr>
              <a:t>◇</a:t>
            </a:r>
            <a:r>
              <a:rPr lang="ja-JP" altLang="en-US" sz="857" dirty="0">
                <a:latin typeface="HG丸ｺﾞｼｯｸM-PRO" panose="020F0600000000000000" pitchFamily="50" charset="-128"/>
                <a:ea typeface="HG丸ｺﾞｼｯｸM-PRO" panose="020F0600000000000000" pitchFamily="50" charset="-128"/>
              </a:rPr>
              <a:t>子どもが</a:t>
            </a:r>
            <a:r>
              <a:rPr lang="ja-JP" altLang="en-US" sz="857" dirty="0">
                <a:solidFill>
                  <a:prstClr val="black"/>
                </a:solidFill>
                <a:latin typeface="HG丸ｺﾞｼｯｸM-PRO" panose="020F0600000000000000" pitchFamily="50" charset="-128"/>
                <a:ea typeface="HG丸ｺﾞｼｯｸM-PRO" panose="020F0600000000000000" pitchFamily="50" charset="-128"/>
              </a:rPr>
              <a:t>居場所を利用したことがあると回答した保護者のほうが、外部の相談機関へ相談する割合が高い。</a:t>
            </a:r>
            <a:endParaRPr lang="en-US" altLang="ja-JP" sz="857" dirty="0">
              <a:solidFill>
                <a:prstClr val="black"/>
              </a:solidFill>
              <a:latin typeface="HG丸ｺﾞｼｯｸM-PRO" panose="020F0600000000000000" pitchFamily="50" charset="-128"/>
              <a:ea typeface="HG丸ｺﾞｼｯｸM-PRO" panose="020F0600000000000000" pitchFamily="50" charset="-128"/>
            </a:endParaRPr>
          </a:p>
        </p:txBody>
      </p:sp>
      <p:sp>
        <p:nvSpPr>
          <p:cNvPr id="14" name="スライド番号プレースホルダー 2">
            <a:extLst>
              <a:ext uri="{FF2B5EF4-FFF2-40B4-BE49-F238E27FC236}">
                <a16:creationId xmlns:a16="http://schemas.microsoft.com/office/drawing/2014/main" id="{B443CDC7-AC87-46D2-A911-A3AC6F2314FF}"/>
              </a:ext>
            </a:extLst>
          </p:cNvPr>
          <p:cNvSpPr>
            <a:spLocks noGrp="1"/>
          </p:cNvSpPr>
          <p:nvPr>
            <p:ph type="sldNum" sz="quarter" idx="12"/>
          </p:nvPr>
        </p:nvSpPr>
        <p:spPr>
          <a:xfrm>
            <a:off x="7620000" y="6515057"/>
            <a:ext cx="1524000" cy="260804"/>
          </a:xfrm>
        </p:spPr>
        <p:txBody>
          <a:bodyPr/>
          <a:lstStyle/>
          <a:p>
            <a:r>
              <a:rPr lang="ja-JP" altLang="en-US" sz="1714" dirty="0">
                <a:solidFill>
                  <a:schemeClr val="tx1"/>
                </a:solidFill>
                <a:latin typeface="+mn-ea"/>
              </a:rPr>
              <a:t>４２</a:t>
            </a:r>
          </a:p>
        </p:txBody>
      </p:sp>
      <p:sp>
        <p:nvSpPr>
          <p:cNvPr id="15" name="テキスト ボックス 14">
            <a:extLst>
              <a:ext uri="{FF2B5EF4-FFF2-40B4-BE49-F238E27FC236}">
                <a16:creationId xmlns:a16="http://schemas.microsoft.com/office/drawing/2014/main" id="{57738EA3-46F0-4075-9D38-A7AC0D0A3A84}"/>
              </a:ext>
            </a:extLst>
          </p:cNvPr>
          <p:cNvSpPr txBox="1"/>
          <p:nvPr/>
        </p:nvSpPr>
        <p:spPr>
          <a:xfrm>
            <a:off x="8301069" y="117483"/>
            <a:ext cx="745714" cy="4440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143" b="1" dirty="0"/>
              <a:t>43</a:t>
            </a:r>
            <a:r>
              <a:rPr lang="ja-JP" altLang="en-US" sz="1143" b="1" dirty="0"/>
              <a:t>市町村</a:t>
            </a:r>
          </a:p>
        </p:txBody>
      </p:sp>
      <p:sp>
        <p:nvSpPr>
          <p:cNvPr id="16" name="テキスト ボックス 1">
            <a:extLst>
              <a:ext uri="{FF2B5EF4-FFF2-40B4-BE49-F238E27FC236}">
                <a16:creationId xmlns:a16="http://schemas.microsoft.com/office/drawing/2014/main" id="{FD8EB6F0-C549-4888-9107-BB40F3D75E32}"/>
              </a:ext>
            </a:extLst>
          </p:cNvPr>
          <p:cNvSpPr txBox="1"/>
          <p:nvPr/>
        </p:nvSpPr>
        <p:spPr>
          <a:xfrm>
            <a:off x="205387" y="1346601"/>
            <a:ext cx="395569" cy="13892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t>（</a:t>
            </a:r>
            <a:r>
              <a:rPr lang="en-US" altLang="ja-JP" sz="500" dirty="0"/>
              <a:t>N</a:t>
            </a:r>
            <a:r>
              <a:rPr lang="ja-JP" altLang="en-US" sz="500" dirty="0"/>
              <a:t>＝</a:t>
            </a:r>
            <a:r>
              <a:rPr lang="en-US" altLang="ja-JP" sz="500" dirty="0"/>
              <a:t>16687</a:t>
            </a:r>
            <a:r>
              <a:rPr lang="ja-JP" altLang="en-US" sz="500" dirty="0"/>
              <a:t>）</a:t>
            </a:r>
          </a:p>
        </p:txBody>
      </p:sp>
      <p:sp>
        <p:nvSpPr>
          <p:cNvPr id="17" name="テキスト ボックス 1">
            <a:extLst>
              <a:ext uri="{FF2B5EF4-FFF2-40B4-BE49-F238E27FC236}">
                <a16:creationId xmlns:a16="http://schemas.microsoft.com/office/drawing/2014/main" id="{FD8EB6F0-C549-4888-9107-BB40F3D75E32}"/>
              </a:ext>
            </a:extLst>
          </p:cNvPr>
          <p:cNvSpPr txBox="1"/>
          <p:nvPr/>
        </p:nvSpPr>
        <p:spPr>
          <a:xfrm>
            <a:off x="253024" y="1725991"/>
            <a:ext cx="395569" cy="13892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t>（</a:t>
            </a:r>
            <a:r>
              <a:rPr lang="en-US" altLang="ja-JP" sz="500" dirty="0"/>
              <a:t>N</a:t>
            </a:r>
            <a:r>
              <a:rPr lang="ja-JP" altLang="en-US" sz="500" dirty="0"/>
              <a:t>＝</a:t>
            </a:r>
            <a:r>
              <a:rPr lang="en-US" altLang="ja-JP" sz="500" dirty="0"/>
              <a:t>9408</a:t>
            </a:r>
            <a:r>
              <a:rPr lang="ja-JP" altLang="en-US" sz="500" dirty="0"/>
              <a:t>）</a:t>
            </a:r>
          </a:p>
        </p:txBody>
      </p:sp>
      <p:sp>
        <p:nvSpPr>
          <p:cNvPr id="18" name="テキスト ボックス 1">
            <a:extLst>
              <a:ext uri="{FF2B5EF4-FFF2-40B4-BE49-F238E27FC236}">
                <a16:creationId xmlns:a16="http://schemas.microsoft.com/office/drawing/2014/main" id="{FD8EB6F0-C549-4888-9107-BB40F3D75E32}"/>
              </a:ext>
            </a:extLst>
          </p:cNvPr>
          <p:cNvSpPr txBox="1"/>
          <p:nvPr/>
        </p:nvSpPr>
        <p:spPr>
          <a:xfrm>
            <a:off x="253024" y="2068271"/>
            <a:ext cx="395569" cy="13892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t>（</a:t>
            </a:r>
            <a:r>
              <a:rPr lang="en-US" altLang="ja-JP" sz="500" dirty="0"/>
              <a:t>N</a:t>
            </a:r>
            <a:r>
              <a:rPr lang="ja-JP" altLang="en-US" sz="500" dirty="0"/>
              <a:t>＝</a:t>
            </a:r>
            <a:r>
              <a:rPr lang="en-US" altLang="ja-JP" sz="500" dirty="0"/>
              <a:t>1694</a:t>
            </a:r>
            <a:r>
              <a:rPr lang="ja-JP" altLang="en-US" sz="500" dirty="0"/>
              <a:t>）</a:t>
            </a:r>
          </a:p>
        </p:txBody>
      </p:sp>
      <p:sp>
        <p:nvSpPr>
          <p:cNvPr id="19" name="テキスト ボックス 1">
            <a:extLst>
              <a:ext uri="{FF2B5EF4-FFF2-40B4-BE49-F238E27FC236}">
                <a16:creationId xmlns:a16="http://schemas.microsoft.com/office/drawing/2014/main" id="{FD8EB6F0-C549-4888-9107-BB40F3D75E32}"/>
              </a:ext>
            </a:extLst>
          </p:cNvPr>
          <p:cNvSpPr txBox="1"/>
          <p:nvPr/>
        </p:nvSpPr>
        <p:spPr>
          <a:xfrm>
            <a:off x="253024" y="2477282"/>
            <a:ext cx="395569" cy="13892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t>（</a:t>
            </a:r>
            <a:r>
              <a:rPr lang="en-US" altLang="ja-JP" sz="500" dirty="0"/>
              <a:t>N</a:t>
            </a:r>
            <a:r>
              <a:rPr lang="ja-JP" altLang="en-US" sz="500" dirty="0"/>
              <a:t>＝</a:t>
            </a:r>
            <a:r>
              <a:rPr lang="en-US" altLang="ja-JP" sz="500" dirty="0"/>
              <a:t>5246</a:t>
            </a:r>
            <a:r>
              <a:rPr lang="ja-JP" altLang="en-US" sz="500" dirty="0"/>
              <a:t>）</a:t>
            </a:r>
          </a:p>
        </p:txBody>
      </p:sp>
      <p:sp>
        <p:nvSpPr>
          <p:cNvPr id="20" name="テキスト ボックス 19">
            <a:extLst>
              <a:ext uri="{FF2B5EF4-FFF2-40B4-BE49-F238E27FC236}">
                <a16:creationId xmlns:a16="http://schemas.microsoft.com/office/drawing/2014/main" id="{3C09EA25-3D50-4AC9-B6E1-E6B7343C34C0}"/>
              </a:ext>
            </a:extLst>
          </p:cNvPr>
          <p:cNvSpPr txBox="1"/>
          <p:nvPr/>
        </p:nvSpPr>
        <p:spPr>
          <a:xfrm>
            <a:off x="191534" y="3231144"/>
            <a:ext cx="34657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R5</a:t>
            </a:r>
            <a:endParaRPr lang="ja-JP" altLang="en-US" sz="857"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5903542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a:extLst>
              <a:ext uri="{FF2B5EF4-FFF2-40B4-BE49-F238E27FC236}">
                <a16:creationId xmlns:a16="http://schemas.microsoft.com/office/drawing/2014/main" id="{E16A039E-A352-457A-8F6C-CA3F216CECC5}"/>
              </a:ext>
            </a:extLst>
          </p:cNvPr>
          <p:cNvGraphicFramePr>
            <a:graphicFrameLocks/>
          </p:cNvGraphicFramePr>
          <p:nvPr/>
        </p:nvGraphicFramePr>
        <p:xfrm>
          <a:off x="919812" y="3686428"/>
          <a:ext cx="8067114" cy="2828885"/>
        </p:xfrm>
        <a:graphic>
          <a:graphicData uri="http://schemas.openxmlformats.org/drawingml/2006/chart">
            <c:chart xmlns:c="http://schemas.openxmlformats.org/drawingml/2006/chart" xmlns:r="http://schemas.openxmlformats.org/officeDocument/2006/relationships" r:id="rId2"/>
          </a:graphicData>
        </a:graphic>
      </p:graphicFrame>
      <p:sp>
        <p:nvSpPr>
          <p:cNvPr id="4" name="正方形/長方形 3">
            <a:extLst>
              <a:ext uri="{FF2B5EF4-FFF2-40B4-BE49-F238E27FC236}">
                <a16:creationId xmlns:a16="http://schemas.microsoft.com/office/drawing/2014/main" id="{E6BFDEA1-D714-42FE-A724-C28F93DB94A4}"/>
              </a:ext>
            </a:extLst>
          </p:cNvPr>
          <p:cNvSpPr/>
          <p:nvPr/>
        </p:nvSpPr>
        <p:spPr>
          <a:xfrm>
            <a:off x="92845" y="291508"/>
            <a:ext cx="8928992" cy="6405719"/>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1071" dirty="0">
                <a:solidFill>
                  <a:schemeClr val="tx1"/>
                </a:solidFill>
              </a:rPr>
              <a:t>　　</a:t>
            </a:r>
            <a:endParaRPr lang="en-US" altLang="ja-JP" sz="1071" dirty="0">
              <a:solidFill>
                <a:schemeClr val="tx1"/>
              </a:solidFill>
            </a:endParaRPr>
          </a:p>
          <a:p>
            <a:pPr algn="ctr"/>
            <a:endParaRPr lang="en-US" altLang="ja-JP" sz="1071" dirty="0">
              <a:solidFill>
                <a:schemeClr val="tx1"/>
              </a:solidFill>
            </a:endParaRPr>
          </a:p>
          <a:p>
            <a:pPr algn="ctr"/>
            <a:endParaRPr lang="en-US" altLang="ja-JP" sz="1071" dirty="0">
              <a:solidFill>
                <a:schemeClr val="tx1"/>
              </a:solidFill>
            </a:endParaRPr>
          </a:p>
          <a:p>
            <a:pPr algn="ctr"/>
            <a:endParaRPr lang="en-US" altLang="ja-JP" sz="1071" dirty="0">
              <a:solidFill>
                <a:schemeClr val="tx1"/>
              </a:solidFill>
            </a:endParaRPr>
          </a:p>
          <a:p>
            <a:endParaRPr lang="en-US" altLang="ja-JP" sz="1071" dirty="0">
              <a:solidFill>
                <a:schemeClr val="tx1"/>
              </a:solidFill>
            </a:endParaRPr>
          </a:p>
          <a:p>
            <a:endParaRPr lang="en-US" altLang="ja-JP" sz="1071" dirty="0">
              <a:solidFill>
                <a:schemeClr val="tx1"/>
              </a:solidFill>
            </a:endParaRPr>
          </a:p>
          <a:p>
            <a:endParaRPr lang="en-US" altLang="ja-JP" sz="1071" dirty="0">
              <a:solidFill>
                <a:schemeClr val="tx1"/>
              </a:solidFill>
            </a:endParaRPr>
          </a:p>
          <a:p>
            <a:endParaRPr lang="ja-JP" altLang="en-US" sz="1000" dirty="0">
              <a:solidFill>
                <a:schemeClr val="tx1"/>
              </a:solidFill>
            </a:endParaRPr>
          </a:p>
        </p:txBody>
      </p:sp>
      <p:sp>
        <p:nvSpPr>
          <p:cNvPr id="5" name="テキスト ボックス 4">
            <a:extLst>
              <a:ext uri="{FF2B5EF4-FFF2-40B4-BE49-F238E27FC236}">
                <a16:creationId xmlns:a16="http://schemas.microsoft.com/office/drawing/2014/main" id="{8E5BFD77-E1F0-49B9-AE84-514984C788F6}"/>
              </a:ext>
            </a:extLst>
          </p:cNvPr>
          <p:cNvSpPr txBox="1"/>
          <p:nvPr/>
        </p:nvSpPr>
        <p:spPr>
          <a:xfrm>
            <a:off x="92845" y="115691"/>
            <a:ext cx="8928992" cy="268215"/>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lIns="91440" tIns="45720" rIns="91440" bIns="45720" rtlCol="0">
            <a:spAutoFit/>
          </a:bodyPr>
          <a:lstStyle/>
          <a:p>
            <a:r>
              <a:rPr lang="ja-JP" altLang="en-US" sz="1143" b="1" dirty="0">
                <a:latin typeface="HG丸ｺﾞｼｯｸM-PRO" panose="020F0600000000000000" pitchFamily="50" charset="-128"/>
                <a:ea typeface="HG丸ｺﾞｼｯｸM-PRO" panose="020F0600000000000000" pitchFamily="50" charset="-128"/>
              </a:rPr>
              <a:t>■調査結果から分かったこと</a:t>
            </a:r>
            <a:r>
              <a:rPr lang="ja-JP" altLang="en-US" sz="1143" b="1" dirty="0">
                <a:solidFill>
                  <a:schemeClr val="tx1"/>
                </a:solidFill>
                <a:latin typeface="HG丸ｺﾞｼｯｸM-PRO" panose="020F0600000000000000" pitchFamily="50" charset="-128"/>
                <a:ea typeface="HG丸ｺﾞｼｯｸM-PRO" panose="020F0600000000000000" pitchFamily="50" charset="-128"/>
              </a:rPr>
              <a:t>　（子どもの居場所を利用しない理由）子ども・保護者　</a:t>
            </a:r>
          </a:p>
        </p:txBody>
      </p:sp>
      <p:sp>
        <p:nvSpPr>
          <p:cNvPr id="6" name="正方形/長方形 5">
            <a:extLst>
              <a:ext uri="{FF2B5EF4-FFF2-40B4-BE49-F238E27FC236}">
                <a16:creationId xmlns:a16="http://schemas.microsoft.com/office/drawing/2014/main" id="{4A5B4EB1-9EAF-4CA4-8C6D-C06447187AD2}"/>
              </a:ext>
            </a:extLst>
          </p:cNvPr>
          <p:cNvSpPr/>
          <p:nvPr/>
        </p:nvSpPr>
        <p:spPr>
          <a:xfrm>
            <a:off x="156720" y="458235"/>
            <a:ext cx="8830560" cy="224229"/>
          </a:xfrm>
          <a:prstGeom prst="rect">
            <a:avLst/>
          </a:prstGeom>
          <a:solidFill>
            <a:schemeClr val="accent6">
              <a:lumMod val="40000"/>
              <a:lumOff val="60000"/>
            </a:schemeClr>
          </a:solidFill>
        </p:spPr>
        <p:txBody>
          <a:bodyPr wrap="square">
            <a:spAutoFit/>
          </a:bodyPr>
          <a:lstStyle/>
          <a:p>
            <a:r>
              <a:rPr lang="ja-JP" altLang="en-US" sz="857" dirty="0">
                <a:solidFill>
                  <a:prstClr val="black"/>
                </a:solidFill>
                <a:latin typeface="HG丸ｺﾞｼｯｸM-PRO" panose="020F0600000000000000" pitchFamily="50" charset="-128"/>
                <a:ea typeface="HG丸ｺﾞｼｯｸM-PRO" panose="020F0600000000000000" pitchFamily="50" charset="-128"/>
              </a:rPr>
              <a:t>◇</a:t>
            </a:r>
            <a:r>
              <a:rPr lang="ja-JP" altLang="en-US" sz="857" dirty="0">
                <a:latin typeface="HG丸ｺﾞｼｯｸM-PRO" panose="020F0600000000000000" pitchFamily="50" charset="-128"/>
                <a:ea typeface="HG丸ｺﾞｼｯｸM-PRO" panose="020F0600000000000000" pitchFamily="50" charset="-128"/>
              </a:rPr>
              <a:t>子どもの居場所を</a:t>
            </a:r>
            <a:r>
              <a:rPr lang="ja-JP" altLang="en-US" sz="857" dirty="0">
                <a:solidFill>
                  <a:prstClr val="black"/>
                </a:solidFill>
                <a:latin typeface="HG丸ｺﾞｼｯｸM-PRO" panose="020F0600000000000000" pitchFamily="50" charset="-128"/>
                <a:ea typeface="HG丸ｺﾞｼｯｸM-PRO" panose="020F0600000000000000" pitchFamily="50" charset="-128"/>
              </a:rPr>
              <a:t>利用しない</a:t>
            </a:r>
            <a:r>
              <a:rPr lang="ja-JP" altLang="en-US" sz="857" dirty="0">
                <a:latin typeface="HG丸ｺﾞｼｯｸM-PRO" panose="020F0600000000000000" pitchFamily="50" charset="-128"/>
                <a:ea typeface="HG丸ｺﾞｼｯｸM-PRO" panose="020F0600000000000000" pitchFamily="50" charset="-128"/>
              </a:rPr>
              <a:t>理由として、子ども・保護者ともに、「どこにあるか知らないから」と回答した割合が最も高い。</a:t>
            </a:r>
            <a:endParaRPr lang="en-US" altLang="ja-JP" sz="857" dirty="0">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id="{275205E4-5F41-482A-8FE8-9810E2CFCF7E}"/>
              </a:ext>
            </a:extLst>
          </p:cNvPr>
          <p:cNvSpPr txBox="1"/>
          <p:nvPr/>
        </p:nvSpPr>
        <p:spPr>
          <a:xfrm>
            <a:off x="8276122" y="117483"/>
            <a:ext cx="745714" cy="4440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143" b="1" dirty="0"/>
              <a:t>43</a:t>
            </a:r>
            <a:r>
              <a:rPr lang="ja-JP" altLang="en-US" sz="1143" b="1" dirty="0"/>
              <a:t>市町村</a:t>
            </a:r>
          </a:p>
        </p:txBody>
      </p:sp>
      <p:graphicFrame>
        <p:nvGraphicFramePr>
          <p:cNvPr id="8" name="グラフ 7">
            <a:extLst>
              <a:ext uri="{FF2B5EF4-FFF2-40B4-BE49-F238E27FC236}">
                <a16:creationId xmlns:a16="http://schemas.microsoft.com/office/drawing/2014/main" id="{95751684-EFF6-492E-BBF8-650DB7CF3DB4}"/>
              </a:ext>
            </a:extLst>
          </p:cNvPr>
          <p:cNvGraphicFramePr>
            <a:graphicFrameLocks/>
          </p:cNvGraphicFramePr>
          <p:nvPr/>
        </p:nvGraphicFramePr>
        <p:xfrm>
          <a:off x="508692" y="716074"/>
          <a:ext cx="8458524" cy="2828885"/>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直線コネクタ 10">
            <a:extLst>
              <a:ext uri="{FF2B5EF4-FFF2-40B4-BE49-F238E27FC236}">
                <a16:creationId xmlns:a16="http://schemas.microsoft.com/office/drawing/2014/main" id="{29E52199-56EC-42F9-A09C-FCB091135391}"/>
              </a:ext>
            </a:extLst>
          </p:cNvPr>
          <p:cNvCxnSpPr>
            <a:cxnSpLocks/>
          </p:cNvCxnSpPr>
          <p:nvPr/>
        </p:nvCxnSpPr>
        <p:spPr>
          <a:xfrm>
            <a:off x="94021" y="3713358"/>
            <a:ext cx="8909097" cy="3489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0" name="テキスト ボックス 1">
            <a:extLst>
              <a:ext uri="{FF2B5EF4-FFF2-40B4-BE49-F238E27FC236}">
                <a16:creationId xmlns:a16="http://schemas.microsoft.com/office/drawing/2014/main" id="{0E0B5D48-AFB4-4B73-8A67-30B1E5C9E16C}"/>
              </a:ext>
            </a:extLst>
          </p:cNvPr>
          <p:cNvSpPr txBox="1"/>
          <p:nvPr/>
        </p:nvSpPr>
        <p:spPr>
          <a:xfrm>
            <a:off x="176784" y="796189"/>
            <a:ext cx="34657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R5</a:t>
            </a:r>
            <a:endParaRPr lang="ja-JP" altLang="en-US" sz="857" dirty="0">
              <a:latin typeface="HG丸ｺﾞｼｯｸM-PRO" panose="020F0600000000000000" pitchFamily="50" charset="-128"/>
              <a:ea typeface="HG丸ｺﾞｼｯｸM-PRO" panose="020F0600000000000000" pitchFamily="50" charset="-128"/>
            </a:endParaRPr>
          </a:p>
        </p:txBody>
      </p:sp>
      <p:sp>
        <p:nvSpPr>
          <p:cNvPr id="12" name="テキスト ボックス 1">
            <a:extLst>
              <a:ext uri="{FF2B5EF4-FFF2-40B4-BE49-F238E27FC236}">
                <a16:creationId xmlns:a16="http://schemas.microsoft.com/office/drawing/2014/main" id="{0E0B5D48-AFB4-4B73-8A67-30B1E5C9E16C}"/>
              </a:ext>
            </a:extLst>
          </p:cNvPr>
          <p:cNvSpPr txBox="1"/>
          <p:nvPr/>
        </p:nvSpPr>
        <p:spPr>
          <a:xfrm>
            <a:off x="191072" y="3851762"/>
            <a:ext cx="34657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R5</a:t>
            </a:r>
            <a:endParaRPr lang="ja-JP" altLang="en-US" sz="857" dirty="0">
              <a:latin typeface="HG丸ｺﾞｼｯｸM-PRO" panose="020F0600000000000000" pitchFamily="50" charset="-128"/>
              <a:ea typeface="HG丸ｺﾞｼｯｸM-PRO" panose="020F0600000000000000" pitchFamily="50" charset="-128"/>
            </a:endParaRPr>
          </a:p>
        </p:txBody>
      </p:sp>
      <p:sp>
        <p:nvSpPr>
          <p:cNvPr id="13" name="スライド番号プレースホルダー 2">
            <a:extLst>
              <a:ext uri="{FF2B5EF4-FFF2-40B4-BE49-F238E27FC236}">
                <a16:creationId xmlns:a16="http://schemas.microsoft.com/office/drawing/2014/main" id="{CB871387-3817-4C60-836C-B6B78567C8B8}"/>
              </a:ext>
            </a:extLst>
          </p:cNvPr>
          <p:cNvSpPr txBox="1">
            <a:spLocks/>
          </p:cNvSpPr>
          <p:nvPr/>
        </p:nvSpPr>
        <p:spPr>
          <a:xfrm>
            <a:off x="6963821" y="6492875"/>
            <a:ext cx="2133600" cy="365125"/>
          </a:xfrm>
          <a:prstGeom prst="rect">
            <a:avLst/>
          </a:prstGeom>
        </p:spPr>
        <p:txBody>
          <a:bodyPr vert="horz" lIns="91440" tIns="45720" rIns="91440" bIns="45720" rtlCol="0" anchor="ctr"/>
          <a:lstStyle>
            <a:defPPr>
              <a:defRPr lang="ja-JP"/>
            </a:defPPr>
            <a:lvl1pPr marL="0" algn="r" defTabSz="1280160" rtl="0" eaLnBrk="1" latinLnBrk="0" hangingPunct="1">
              <a:defRPr kumimoji="1" sz="1700" kern="1200">
                <a:solidFill>
                  <a:schemeClr val="tx1">
                    <a:tint val="75000"/>
                  </a:schemeClr>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r>
              <a:rPr lang="ja-JP" altLang="en-US" sz="1714" dirty="0">
                <a:solidFill>
                  <a:schemeClr val="tx1"/>
                </a:solidFill>
                <a:latin typeface="+mn-ea"/>
              </a:rPr>
              <a:t>４３</a:t>
            </a:r>
          </a:p>
        </p:txBody>
      </p:sp>
    </p:spTree>
    <p:extLst>
      <p:ext uri="{BB962C8B-B14F-4D97-AF65-F5344CB8AC3E}">
        <p14:creationId xmlns:p14="http://schemas.microsoft.com/office/powerpoint/2010/main" val="14066315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79E6E4F-0B4D-4D0F-BAFF-AB0A8F4E4BC8}"/>
              </a:ext>
            </a:extLst>
          </p:cNvPr>
          <p:cNvSpPr>
            <a:spLocks noGrp="1"/>
          </p:cNvSpPr>
          <p:nvPr>
            <p:ph type="sldNum" sz="quarter" idx="12"/>
          </p:nvPr>
        </p:nvSpPr>
        <p:spPr>
          <a:xfrm>
            <a:off x="6906839" y="6376921"/>
            <a:ext cx="2133600" cy="365125"/>
          </a:xfrm>
        </p:spPr>
        <p:txBody>
          <a:bodyPr/>
          <a:lstStyle/>
          <a:p>
            <a:r>
              <a:rPr lang="ja-JP" altLang="en-US" sz="1714" dirty="0">
                <a:solidFill>
                  <a:schemeClr val="tx1"/>
                </a:solidFill>
              </a:rPr>
              <a:t>４４</a:t>
            </a:r>
          </a:p>
        </p:txBody>
      </p:sp>
      <p:sp>
        <p:nvSpPr>
          <p:cNvPr id="4" name="正方形/長方形 3">
            <a:extLst>
              <a:ext uri="{FF2B5EF4-FFF2-40B4-BE49-F238E27FC236}">
                <a16:creationId xmlns:a16="http://schemas.microsoft.com/office/drawing/2014/main" id="{EA5748E6-7CD2-49E5-B6D5-AB5EC2AA09A5}"/>
              </a:ext>
            </a:extLst>
          </p:cNvPr>
          <p:cNvSpPr/>
          <p:nvPr/>
        </p:nvSpPr>
        <p:spPr>
          <a:xfrm>
            <a:off x="109389" y="136524"/>
            <a:ext cx="8925223" cy="662395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19" dirty="0">
              <a:solidFill>
                <a:schemeClr val="tx1"/>
              </a:solidFill>
            </a:endParaRPr>
          </a:p>
        </p:txBody>
      </p:sp>
      <p:sp>
        <p:nvSpPr>
          <p:cNvPr id="5" name="テキスト ボックス 4">
            <a:extLst>
              <a:ext uri="{FF2B5EF4-FFF2-40B4-BE49-F238E27FC236}">
                <a16:creationId xmlns:a16="http://schemas.microsoft.com/office/drawing/2014/main" id="{9E140E13-0415-42A7-9D40-74F289BE029C}"/>
              </a:ext>
            </a:extLst>
          </p:cNvPr>
          <p:cNvSpPr txBox="1"/>
          <p:nvPr/>
        </p:nvSpPr>
        <p:spPr>
          <a:xfrm>
            <a:off x="109389" y="136525"/>
            <a:ext cx="8925223" cy="290208"/>
          </a:xfrm>
          <a:prstGeom prst="rect">
            <a:avLst/>
          </a:prstGeom>
          <a:solidFill>
            <a:schemeClr val="accent5">
              <a:lumMod val="40000"/>
              <a:lumOff val="60000"/>
            </a:schemeClr>
          </a:solidFill>
          <a:ln w="31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86" b="1" dirty="0">
                <a:latin typeface="HG丸ｺﾞｼｯｸM-PRO" panose="020F0600000000000000" pitchFamily="50" charset="-128"/>
                <a:ea typeface="HG丸ｺﾞｼｯｸM-PRO" panose="020F0600000000000000" pitchFamily="50" charset="-128"/>
              </a:rPr>
              <a:t>主な課題</a:t>
            </a:r>
          </a:p>
        </p:txBody>
      </p:sp>
      <p:sp>
        <p:nvSpPr>
          <p:cNvPr id="6" name="テキスト ボックス 5">
            <a:extLst>
              <a:ext uri="{FF2B5EF4-FFF2-40B4-BE49-F238E27FC236}">
                <a16:creationId xmlns:a16="http://schemas.microsoft.com/office/drawing/2014/main" id="{9150665C-E5F7-4684-AE1F-23BA6E95B64D}"/>
              </a:ext>
            </a:extLst>
          </p:cNvPr>
          <p:cNvSpPr txBox="1"/>
          <p:nvPr/>
        </p:nvSpPr>
        <p:spPr>
          <a:xfrm>
            <a:off x="180455" y="434856"/>
            <a:ext cx="8783091" cy="2035750"/>
          </a:xfrm>
          <a:prstGeom prst="rect">
            <a:avLst/>
          </a:prstGeom>
          <a:noFill/>
        </p:spPr>
        <p:txBody>
          <a:bodyPr wrap="square" rtlCol="0">
            <a:spAutoFit/>
          </a:bodyPr>
          <a:lstStyle/>
          <a:p>
            <a:pPr>
              <a:lnSpc>
                <a:spcPts val="1714"/>
              </a:lnSpc>
            </a:pPr>
            <a:r>
              <a:rPr lang="ja-JP" altLang="en-US" sz="1143" dirty="0"/>
              <a:t>〇子どもの居場所の利用状況について、「平日の夜や休日に過ごせる場所」を利用したことがある割合は、中央値以上</a:t>
            </a:r>
            <a:r>
              <a:rPr lang="en-US" altLang="ja-JP" sz="1143" dirty="0"/>
              <a:t>23.3</a:t>
            </a:r>
            <a:r>
              <a:rPr lang="ja-JP" altLang="en-US" sz="1143" dirty="0"/>
              <a:t>％、困窮度</a:t>
            </a:r>
            <a:r>
              <a:rPr lang="en-US" altLang="ja-JP" sz="1143" dirty="0"/>
              <a:t>Ⅰ21.6%</a:t>
            </a:r>
            <a:r>
              <a:rPr lang="ja-JP" altLang="en-US" sz="1143" dirty="0"/>
              <a:t>である。</a:t>
            </a:r>
            <a:endParaRPr lang="en-US" altLang="ja-JP" sz="1143" dirty="0"/>
          </a:p>
          <a:p>
            <a:pPr>
              <a:lnSpc>
                <a:spcPts val="1714"/>
              </a:lnSpc>
            </a:pPr>
            <a:r>
              <a:rPr lang="ja-JP" altLang="en-US" sz="1143" dirty="0"/>
              <a:t>　「昼食や夕食、お弁当を無料か安い料金で食べることができる場所」を利用する割合は、中央値以上</a:t>
            </a:r>
            <a:r>
              <a:rPr lang="en-US" altLang="ja-JP" sz="1143" dirty="0"/>
              <a:t>8.5</a:t>
            </a:r>
            <a:r>
              <a:rPr lang="ja-JP" altLang="en-US" sz="1143" dirty="0"/>
              <a:t>％、困窮度</a:t>
            </a:r>
            <a:r>
              <a:rPr lang="en-US" altLang="ja-JP" sz="1143" dirty="0"/>
              <a:t>Ⅰ12.0</a:t>
            </a:r>
            <a:r>
              <a:rPr lang="ja-JP" altLang="en-US" sz="1143" dirty="0"/>
              <a:t>％、</a:t>
            </a:r>
            <a:endParaRPr lang="en-US" altLang="ja-JP" sz="1143" dirty="0"/>
          </a:p>
          <a:p>
            <a:pPr>
              <a:lnSpc>
                <a:spcPts val="1714"/>
              </a:lnSpc>
            </a:pPr>
            <a:r>
              <a:rPr lang="ja-JP" altLang="en-US" sz="1143" dirty="0"/>
              <a:t>　「勉強を無料か安い料金で見てくれる場所」を利用する割合は、中央値以上</a:t>
            </a:r>
            <a:r>
              <a:rPr lang="en-US" altLang="ja-JP" sz="1143" dirty="0"/>
              <a:t>4.1</a:t>
            </a:r>
            <a:r>
              <a:rPr lang="ja-JP" altLang="en-US" sz="1143" dirty="0"/>
              <a:t>％、困窮度</a:t>
            </a:r>
            <a:r>
              <a:rPr lang="en-US" altLang="ja-JP" sz="1143" dirty="0"/>
              <a:t>Ⅰ6.0</a:t>
            </a:r>
            <a:r>
              <a:rPr lang="ja-JP" altLang="en-US" sz="1143" dirty="0"/>
              <a:t>％と低い状況にあり、全体的に中央値以上と困窮度</a:t>
            </a:r>
            <a:r>
              <a:rPr lang="en-US" altLang="ja-JP" sz="1143" dirty="0"/>
              <a:t>Ⅰ</a:t>
            </a:r>
            <a:r>
              <a:rPr lang="ja-JP" altLang="en-US" sz="1143" dirty="0"/>
              <a:t>の世帯において、大きな差はみられない。</a:t>
            </a:r>
            <a:endParaRPr lang="en-US" altLang="ja-JP" sz="1143" dirty="0"/>
          </a:p>
          <a:p>
            <a:pPr>
              <a:lnSpc>
                <a:spcPts val="1714"/>
              </a:lnSpc>
            </a:pPr>
            <a:r>
              <a:rPr lang="ja-JP" altLang="en-US" sz="1143" dirty="0"/>
              <a:t>〇子どもが居場所を利用したことがあると回答した保護者の割合についても、中央値以上</a:t>
            </a:r>
            <a:r>
              <a:rPr lang="en-US" altLang="ja-JP" sz="1143" dirty="0"/>
              <a:t>16.6</a:t>
            </a:r>
            <a:r>
              <a:rPr lang="ja-JP" altLang="en-US" sz="1143" dirty="0"/>
              <a:t>％、困窮度</a:t>
            </a:r>
            <a:r>
              <a:rPr lang="en-US" altLang="ja-JP" sz="1143" dirty="0"/>
              <a:t>Ⅰ19.4</a:t>
            </a:r>
            <a:r>
              <a:rPr lang="ja-JP" altLang="en-US" sz="1143" dirty="0"/>
              <a:t>％と、大きな差はみられない。</a:t>
            </a:r>
            <a:endParaRPr lang="en-US" altLang="ja-JP" sz="1143" dirty="0"/>
          </a:p>
          <a:p>
            <a:pPr>
              <a:lnSpc>
                <a:spcPts val="1714"/>
              </a:lnSpc>
            </a:pPr>
            <a:r>
              <a:rPr lang="ja-JP" altLang="en-US" sz="1143" dirty="0"/>
              <a:t>〇子どもの居場所を利用したことがある保護者のほうが、外部への相談機関を利用する割合が高い。</a:t>
            </a:r>
            <a:endParaRPr lang="en-US" altLang="ja-JP" sz="1143" dirty="0"/>
          </a:p>
          <a:p>
            <a:pPr>
              <a:lnSpc>
                <a:spcPts val="1714"/>
              </a:lnSpc>
            </a:pPr>
            <a:endParaRPr lang="en-US" altLang="ja-JP" sz="1143" dirty="0"/>
          </a:p>
          <a:p>
            <a:pPr>
              <a:lnSpc>
                <a:spcPts val="1714"/>
              </a:lnSpc>
            </a:pPr>
            <a:r>
              <a:rPr lang="ja-JP" altLang="en-US" sz="1143" dirty="0"/>
              <a:t>〇子どもの居場所を利用しない理由として、子ども・保護者ともに、「どこにあるか知らないから」と回答した割合が最も高い。</a:t>
            </a:r>
            <a:endParaRPr lang="en-US" altLang="ja-JP" sz="1143" dirty="0"/>
          </a:p>
        </p:txBody>
      </p:sp>
      <p:sp>
        <p:nvSpPr>
          <p:cNvPr id="7" name="テキスト ボックス 6">
            <a:extLst>
              <a:ext uri="{FF2B5EF4-FFF2-40B4-BE49-F238E27FC236}">
                <a16:creationId xmlns:a16="http://schemas.microsoft.com/office/drawing/2014/main" id="{DF17C1AB-A1E3-4C53-AB7D-CF31EC36AADB}"/>
              </a:ext>
            </a:extLst>
          </p:cNvPr>
          <p:cNvSpPr txBox="1"/>
          <p:nvPr/>
        </p:nvSpPr>
        <p:spPr>
          <a:xfrm>
            <a:off x="251520" y="4296457"/>
            <a:ext cx="8640960" cy="2035750"/>
          </a:xfrm>
          <a:prstGeom prst="rect">
            <a:avLst/>
          </a:prstGeom>
          <a:noFill/>
        </p:spPr>
        <p:txBody>
          <a:bodyPr wrap="square" rtlCol="0">
            <a:spAutoFit/>
          </a:bodyPr>
          <a:lstStyle/>
          <a:p>
            <a:pPr>
              <a:lnSpc>
                <a:spcPts val="1714"/>
              </a:lnSpc>
            </a:pPr>
            <a:r>
              <a:rPr lang="en-US" altLang="ja-JP" sz="1143" dirty="0"/>
              <a:t>【</a:t>
            </a:r>
            <a:r>
              <a:rPr lang="ja-JP" altLang="en-US" sz="1143" dirty="0"/>
              <a:t>継続</a:t>
            </a:r>
            <a:r>
              <a:rPr lang="en-US" altLang="ja-JP" sz="1143" dirty="0"/>
              <a:t>】</a:t>
            </a:r>
          </a:p>
          <a:p>
            <a:pPr>
              <a:lnSpc>
                <a:spcPts val="1714"/>
              </a:lnSpc>
            </a:pPr>
            <a:r>
              <a:rPr lang="ja-JP" altLang="en-US" sz="1143" dirty="0"/>
              <a:t>〇課題を有する子どもや保護者の生活支援の場である子どもの居場所等への支援として、公民連携の取組みを通じ、子どもの居場所等への企業等からの物品等の寄贈や体験活動への招待等を推進。</a:t>
            </a:r>
            <a:endParaRPr lang="en-US" altLang="ja-JP" sz="1143" dirty="0"/>
          </a:p>
          <a:p>
            <a:pPr>
              <a:lnSpc>
                <a:spcPts val="1714"/>
              </a:lnSpc>
            </a:pPr>
            <a:endParaRPr lang="en-US" altLang="ja-JP" sz="1143" dirty="0"/>
          </a:p>
          <a:p>
            <a:pPr>
              <a:lnSpc>
                <a:spcPts val="1714"/>
              </a:lnSpc>
            </a:pPr>
            <a:r>
              <a:rPr lang="en-US" altLang="ja-JP" sz="1143" dirty="0"/>
              <a:t>【</a:t>
            </a:r>
            <a:r>
              <a:rPr lang="ja-JP" altLang="en-US" sz="1143" dirty="0"/>
              <a:t>拡充検討</a:t>
            </a:r>
            <a:r>
              <a:rPr lang="en-US" altLang="ja-JP" sz="1143" dirty="0"/>
              <a:t>】</a:t>
            </a:r>
          </a:p>
          <a:p>
            <a:pPr>
              <a:lnSpc>
                <a:spcPts val="1714"/>
              </a:lnSpc>
            </a:pPr>
            <a:r>
              <a:rPr lang="ja-JP" altLang="en-US" sz="1143" dirty="0"/>
              <a:t>〇困窮世帯における子どもの居場所の利用を促進するため、市町村と連携し、生活保護や児童扶養手当等の支援制度の情報提供とともに、子どもの居場所に関する情報提供を実施。また、関係機関と連携しつつ、学校等を通じて子どもの居場所の周知を実施。</a:t>
            </a:r>
            <a:endParaRPr lang="en-US" altLang="ja-JP" sz="1143" dirty="0"/>
          </a:p>
          <a:p>
            <a:pPr>
              <a:lnSpc>
                <a:spcPts val="1714"/>
              </a:lnSpc>
            </a:pPr>
            <a:r>
              <a:rPr lang="ja-JP" altLang="en-US" sz="1143" dirty="0"/>
              <a:t>〇安価や無料の食事の提供や学習支援等を実施する子ども食堂等の子どもの居場所の取組みを社会全体で支援するため、子ども食堂等を応援する府内の企業や関係団体などによる子ども食堂等支援ネットワークの構築を促進する。</a:t>
            </a:r>
            <a:endParaRPr lang="en-US" altLang="ja-JP" sz="1143" dirty="0"/>
          </a:p>
        </p:txBody>
      </p:sp>
      <p:sp>
        <p:nvSpPr>
          <p:cNvPr id="8" name="テキスト ボックス 7">
            <a:extLst>
              <a:ext uri="{FF2B5EF4-FFF2-40B4-BE49-F238E27FC236}">
                <a16:creationId xmlns:a16="http://schemas.microsoft.com/office/drawing/2014/main" id="{B64A536D-0FBC-4BBA-AD8A-1C08A9470DA1}"/>
              </a:ext>
            </a:extLst>
          </p:cNvPr>
          <p:cNvSpPr txBox="1"/>
          <p:nvPr/>
        </p:nvSpPr>
        <p:spPr>
          <a:xfrm>
            <a:off x="109389" y="3891909"/>
            <a:ext cx="8925223" cy="290208"/>
          </a:xfrm>
          <a:prstGeom prst="rect">
            <a:avLst/>
          </a:prstGeom>
          <a:solidFill>
            <a:srgbClr val="90E2A0"/>
          </a:solidFill>
          <a:ln w="31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86" b="1" dirty="0">
                <a:latin typeface="HG丸ｺﾞｼｯｸM-PRO" panose="020F0600000000000000" pitchFamily="50" charset="-128"/>
                <a:ea typeface="HG丸ｺﾞｼｯｸM-PRO" panose="020F0600000000000000" pitchFamily="50" charset="-128"/>
              </a:rPr>
              <a:t>方向性</a:t>
            </a:r>
            <a:r>
              <a:rPr lang="en-US" altLang="ja-JP" sz="1286" b="1" dirty="0">
                <a:latin typeface="HG丸ｺﾞｼｯｸM-PRO" panose="020F0600000000000000" pitchFamily="50" charset="-128"/>
                <a:ea typeface="HG丸ｺﾞｼｯｸM-PRO" panose="020F0600000000000000" pitchFamily="50" charset="-128"/>
              </a:rPr>
              <a:t>(</a:t>
            </a:r>
            <a:r>
              <a:rPr lang="ja-JP" altLang="en-US" sz="1286" b="1" dirty="0">
                <a:latin typeface="HG丸ｺﾞｼｯｸM-PRO" panose="020F0600000000000000" pitchFamily="50" charset="-128"/>
                <a:ea typeface="HG丸ｺﾞｼｯｸM-PRO" panose="020F0600000000000000" pitchFamily="50" charset="-128"/>
              </a:rPr>
              <a:t>案</a:t>
            </a:r>
            <a:r>
              <a:rPr lang="en-US" altLang="ja-JP" sz="1286" b="1" dirty="0">
                <a:latin typeface="HG丸ｺﾞｼｯｸM-PRO" panose="020F0600000000000000" pitchFamily="50" charset="-128"/>
                <a:ea typeface="HG丸ｺﾞｼｯｸM-PRO" panose="020F0600000000000000" pitchFamily="50" charset="-128"/>
              </a:rPr>
              <a:t>)</a:t>
            </a:r>
            <a:endParaRPr lang="ja-JP" altLang="en-US" sz="1286"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5969143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77F80C-81E4-4335-A08E-F165AE95B7BF}"/>
              </a:ext>
            </a:extLst>
          </p:cNvPr>
          <p:cNvSpPr>
            <a:spLocks noGrp="1"/>
          </p:cNvSpPr>
          <p:nvPr>
            <p:ph type="title"/>
          </p:nvPr>
        </p:nvSpPr>
        <p:spPr>
          <a:xfrm>
            <a:off x="482423" y="2451749"/>
            <a:ext cx="8229600" cy="1143000"/>
          </a:xfrm>
        </p:spPr>
        <p:txBody>
          <a:bodyPr>
            <a:normAutofit fontScale="90000"/>
          </a:bodyPr>
          <a:lstStyle/>
          <a:p>
            <a:r>
              <a:rPr lang="ja-JP" altLang="en-US" dirty="0"/>
              <a:t>７</a:t>
            </a:r>
            <a:r>
              <a:rPr kumimoji="1" lang="ja-JP" altLang="en-US" dirty="0"/>
              <a:t>．家族のお世話の状況に関すること</a:t>
            </a:r>
          </a:p>
        </p:txBody>
      </p:sp>
      <p:sp>
        <p:nvSpPr>
          <p:cNvPr id="5" name="スライド番号プレースホルダー 2">
            <a:extLst>
              <a:ext uri="{FF2B5EF4-FFF2-40B4-BE49-F238E27FC236}">
                <a16:creationId xmlns:a16="http://schemas.microsoft.com/office/drawing/2014/main" id="{A8D76B41-B584-473C-9EC5-6B3484A6C2BF}"/>
              </a:ext>
            </a:extLst>
          </p:cNvPr>
          <p:cNvSpPr>
            <a:spLocks noGrp="1"/>
          </p:cNvSpPr>
          <p:nvPr>
            <p:ph type="sldNum" sz="quarter" idx="12"/>
          </p:nvPr>
        </p:nvSpPr>
        <p:spPr>
          <a:xfrm>
            <a:off x="7620000" y="6515057"/>
            <a:ext cx="1524000" cy="260804"/>
          </a:xfrm>
        </p:spPr>
        <p:txBody>
          <a:bodyPr/>
          <a:lstStyle/>
          <a:p>
            <a:r>
              <a:rPr lang="ja-JP" altLang="en-US" sz="1714" dirty="0">
                <a:solidFill>
                  <a:schemeClr val="tx1"/>
                </a:solidFill>
                <a:latin typeface="+mn-ea"/>
              </a:rPr>
              <a:t>４５</a:t>
            </a:r>
          </a:p>
        </p:txBody>
      </p:sp>
    </p:spTree>
    <p:extLst>
      <p:ext uri="{BB962C8B-B14F-4D97-AF65-F5344CB8AC3E}">
        <p14:creationId xmlns:p14="http://schemas.microsoft.com/office/powerpoint/2010/main" val="1100756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グラフ 23">
            <a:extLst>
              <a:ext uri="{FF2B5EF4-FFF2-40B4-BE49-F238E27FC236}">
                <a16:creationId xmlns:a16="http://schemas.microsoft.com/office/drawing/2014/main" id="{C819FA86-5E86-4616-92CB-B36721E10894}"/>
              </a:ext>
            </a:extLst>
          </p:cNvPr>
          <p:cNvGraphicFramePr>
            <a:graphicFrameLocks/>
          </p:cNvGraphicFramePr>
          <p:nvPr/>
        </p:nvGraphicFramePr>
        <p:xfrm>
          <a:off x="92845" y="698973"/>
          <a:ext cx="8928992" cy="2449959"/>
        </p:xfrm>
        <a:graphic>
          <a:graphicData uri="http://schemas.openxmlformats.org/drawingml/2006/chart">
            <c:chart xmlns:c="http://schemas.openxmlformats.org/drawingml/2006/chart" xmlns:r="http://schemas.openxmlformats.org/officeDocument/2006/relationships" r:id="rId2"/>
          </a:graphicData>
        </a:graphic>
      </p:graphicFrame>
      <p:sp>
        <p:nvSpPr>
          <p:cNvPr id="4" name="正方形/長方形 3">
            <a:extLst>
              <a:ext uri="{FF2B5EF4-FFF2-40B4-BE49-F238E27FC236}">
                <a16:creationId xmlns:a16="http://schemas.microsoft.com/office/drawing/2014/main" id="{21FBBCB0-B7A5-470B-B95D-BFDF20544112}"/>
              </a:ext>
            </a:extLst>
          </p:cNvPr>
          <p:cNvSpPr/>
          <p:nvPr/>
        </p:nvSpPr>
        <p:spPr>
          <a:xfrm>
            <a:off x="92845" y="160773"/>
            <a:ext cx="8928992" cy="653645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1071" dirty="0">
                <a:solidFill>
                  <a:schemeClr val="tx1"/>
                </a:solidFill>
              </a:rPr>
              <a:t>　　</a:t>
            </a:r>
            <a:endParaRPr lang="en-US" altLang="ja-JP" sz="1071" dirty="0">
              <a:solidFill>
                <a:schemeClr val="tx1"/>
              </a:solidFill>
            </a:endParaRPr>
          </a:p>
          <a:p>
            <a:pPr algn="ctr"/>
            <a:endParaRPr lang="en-US" altLang="ja-JP" sz="1071" dirty="0">
              <a:solidFill>
                <a:schemeClr val="tx1"/>
              </a:solidFill>
            </a:endParaRPr>
          </a:p>
          <a:p>
            <a:pPr algn="ctr"/>
            <a:endParaRPr lang="en-US" altLang="ja-JP" sz="1071" dirty="0">
              <a:solidFill>
                <a:schemeClr val="tx1"/>
              </a:solidFill>
            </a:endParaRPr>
          </a:p>
          <a:p>
            <a:pPr algn="ctr"/>
            <a:endParaRPr lang="en-US" altLang="ja-JP" sz="1071" dirty="0">
              <a:solidFill>
                <a:schemeClr val="tx1"/>
              </a:solidFill>
            </a:endParaRPr>
          </a:p>
          <a:p>
            <a:endParaRPr lang="en-US" altLang="ja-JP" sz="1071" dirty="0">
              <a:solidFill>
                <a:schemeClr val="tx1"/>
              </a:solidFill>
            </a:endParaRPr>
          </a:p>
          <a:p>
            <a:endParaRPr lang="en-US" altLang="ja-JP" sz="1071" dirty="0">
              <a:solidFill>
                <a:schemeClr val="tx1"/>
              </a:solidFill>
            </a:endParaRPr>
          </a:p>
          <a:p>
            <a:endParaRPr lang="en-US" altLang="ja-JP" sz="1071" dirty="0">
              <a:solidFill>
                <a:schemeClr val="tx1"/>
              </a:solidFill>
            </a:endParaRPr>
          </a:p>
          <a:p>
            <a:endParaRPr lang="ja-JP" altLang="en-US" sz="1000" dirty="0">
              <a:solidFill>
                <a:schemeClr val="tx1"/>
              </a:solidFill>
            </a:endParaRPr>
          </a:p>
        </p:txBody>
      </p:sp>
      <p:sp>
        <p:nvSpPr>
          <p:cNvPr id="5" name="テキスト ボックス 4">
            <a:extLst>
              <a:ext uri="{FF2B5EF4-FFF2-40B4-BE49-F238E27FC236}">
                <a16:creationId xmlns:a16="http://schemas.microsoft.com/office/drawing/2014/main" id="{702883FF-0EC8-4290-96CB-65F7FE4F204F}"/>
              </a:ext>
            </a:extLst>
          </p:cNvPr>
          <p:cNvSpPr txBox="1"/>
          <p:nvPr/>
        </p:nvSpPr>
        <p:spPr>
          <a:xfrm>
            <a:off x="92845" y="76633"/>
            <a:ext cx="8928992" cy="444096"/>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lIns="91440" tIns="45720" rIns="91440" bIns="45720" rtlCol="0">
            <a:spAutoFit/>
          </a:bodyPr>
          <a:lstStyle/>
          <a:p>
            <a:r>
              <a:rPr lang="ja-JP" altLang="en-US" sz="1143" b="1" dirty="0">
                <a:latin typeface="HG丸ｺﾞｼｯｸM-PRO" panose="020F0600000000000000" pitchFamily="50" charset="-128"/>
                <a:ea typeface="HG丸ｺﾞｼｯｸM-PRO" panose="020F0600000000000000" pitchFamily="50" charset="-128"/>
              </a:rPr>
              <a:t>■調査結果から分かったこと</a:t>
            </a:r>
            <a:endParaRPr lang="en-US" altLang="ja-JP" sz="1143" b="1" dirty="0">
              <a:latin typeface="HG丸ｺﾞｼｯｸM-PRO" panose="020F0600000000000000" pitchFamily="50" charset="-128"/>
              <a:ea typeface="HG丸ｺﾞｼｯｸM-PRO" panose="020F0600000000000000" pitchFamily="50" charset="-128"/>
            </a:endParaRPr>
          </a:p>
          <a:p>
            <a:r>
              <a:rPr lang="ja-JP" altLang="en-US" sz="1143" b="1" dirty="0">
                <a:latin typeface="HG丸ｺﾞｼｯｸM-PRO" panose="020F0600000000000000" pitchFamily="50" charset="-128"/>
                <a:ea typeface="HG丸ｺﾞｼｯｸM-PRO" panose="020F0600000000000000" pitchFamily="50" charset="-128"/>
              </a:rPr>
              <a:t>（上段：困窮度</a:t>
            </a:r>
            <a:r>
              <a:rPr lang="en-US" altLang="ja-JP" sz="1143" b="1" dirty="0">
                <a:latin typeface="HG丸ｺﾞｼｯｸM-PRO" panose="020F0600000000000000" pitchFamily="50" charset="-128"/>
                <a:ea typeface="HG丸ｺﾞｼｯｸM-PRO" panose="020F0600000000000000" pitchFamily="50" charset="-128"/>
              </a:rPr>
              <a:t>×</a:t>
            </a:r>
            <a:r>
              <a:rPr lang="ja-JP" altLang="en-US" sz="1143" b="1" dirty="0">
                <a:latin typeface="HG丸ｺﾞｼｯｸM-PRO" panose="020F0600000000000000" pitchFamily="50" charset="-128"/>
                <a:ea typeface="HG丸ｺﾞｼｯｸM-PRO" panose="020F0600000000000000" pitchFamily="50" charset="-128"/>
              </a:rPr>
              <a:t>お世話をしている人の有無　下段：お世話をしている人の有無</a:t>
            </a:r>
            <a:r>
              <a:rPr lang="en-US" altLang="ja-JP" sz="1143" b="1" dirty="0">
                <a:latin typeface="HG丸ｺﾞｼｯｸM-PRO" panose="020F0600000000000000" pitchFamily="50" charset="-128"/>
                <a:ea typeface="HG丸ｺﾞｼｯｸM-PRO" panose="020F0600000000000000" pitchFamily="50" charset="-128"/>
              </a:rPr>
              <a:t>×</a:t>
            </a:r>
            <a:r>
              <a:rPr lang="ja-JP" altLang="en-US" sz="1143" b="1" dirty="0">
                <a:latin typeface="HG丸ｺﾞｼｯｸM-PRO" panose="020F0600000000000000" pitchFamily="50" charset="-128"/>
                <a:ea typeface="HG丸ｺﾞｼｯｸM-PRO" panose="020F0600000000000000" pitchFamily="50" charset="-128"/>
              </a:rPr>
              <a:t>学校での状況）</a:t>
            </a:r>
          </a:p>
        </p:txBody>
      </p:sp>
      <p:sp>
        <p:nvSpPr>
          <p:cNvPr id="7" name="正方形/長方形 6">
            <a:extLst>
              <a:ext uri="{FF2B5EF4-FFF2-40B4-BE49-F238E27FC236}">
                <a16:creationId xmlns:a16="http://schemas.microsoft.com/office/drawing/2014/main" id="{404DF6A8-5799-4D5C-A766-22A4CDE2A375}"/>
              </a:ext>
            </a:extLst>
          </p:cNvPr>
          <p:cNvSpPr/>
          <p:nvPr/>
        </p:nvSpPr>
        <p:spPr>
          <a:xfrm>
            <a:off x="177609" y="541237"/>
            <a:ext cx="8830560" cy="224229"/>
          </a:xfrm>
          <a:prstGeom prst="rect">
            <a:avLst/>
          </a:prstGeom>
          <a:solidFill>
            <a:schemeClr val="accent6">
              <a:lumMod val="40000"/>
              <a:lumOff val="60000"/>
            </a:schemeClr>
          </a:solidFill>
        </p:spPr>
        <p:txBody>
          <a:bodyPr wrap="square">
            <a:spAutoFit/>
          </a:bodyPr>
          <a:lstStyle/>
          <a:p>
            <a:r>
              <a:rPr lang="ja-JP" altLang="en-US" sz="857" dirty="0">
                <a:solidFill>
                  <a:prstClr val="black"/>
                </a:solidFill>
                <a:latin typeface="HG丸ｺﾞｼｯｸM-PRO" panose="020F0600000000000000" pitchFamily="50" charset="-128"/>
                <a:ea typeface="HG丸ｺﾞｼｯｸM-PRO" panose="020F0600000000000000" pitchFamily="50" charset="-128"/>
              </a:rPr>
              <a:t>◇困窮度が高いほど、お世話をしている人が「いる」と回答した子どもの割合が高い</a:t>
            </a:r>
            <a:r>
              <a:rPr lang="ja-JP" altLang="en-US" sz="857" dirty="0">
                <a:latin typeface="HG丸ｺﾞｼｯｸM-PRO" panose="020F0600000000000000" pitchFamily="50" charset="-128"/>
                <a:ea typeface="HG丸ｺﾞｼｯｸM-PRO" panose="020F0600000000000000" pitchFamily="50" charset="-128"/>
              </a:rPr>
              <a:t>傾向が見られる。</a:t>
            </a:r>
            <a:endParaRPr lang="en-US" altLang="ja-JP" sz="857" dirty="0">
              <a:latin typeface="HG丸ｺﾞｼｯｸM-PRO" panose="020F0600000000000000" pitchFamily="50" charset="-128"/>
              <a:ea typeface="HG丸ｺﾞｼｯｸM-PRO" panose="020F0600000000000000" pitchFamily="50" charset="-128"/>
            </a:endParaRPr>
          </a:p>
        </p:txBody>
      </p:sp>
      <p:graphicFrame>
        <p:nvGraphicFramePr>
          <p:cNvPr id="11" name="グラフ 10">
            <a:extLst>
              <a:ext uri="{FF2B5EF4-FFF2-40B4-BE49-F238E27FC236}">
                <a16:creationId xmlns:a16="http://schemas.microsoft.com/office/drawing/2014/main" id="{656D9D0F-2078-4F2A-AE77-3FF726B2D51F}"/>
              </a:ext>
            </a:extLst>
          </p:cNvPr>
          <p:cNvGraphicFramePr>
            <a:graphicFrameLocks/>
          </p:cNvGraphicFramePr>
          <p:nvPr/>
        </p:nvGraphicFramePr>
        <p:xfrm>
          <a:off x="1691680" y="3371848"/>
          <a:ext cx="5812074" cy="3325379"/>
        </p:xfrm>
        <a:graphic>
          <a:graphicData uri="http://schemas.openxmlformats.org/drawingml/2006/chart">
            <c:chart xmlns:c="http://schemas.openxmlformats.org/drawingml/2006/chart" xmlns:r="http://schemas.openxmlformats.org/officeDocument/2006/relationships" r:id="rId3"/>
          </a:graphicData>
        </a:graphic>
      </p:graphicFrame>
      <p:sp>
        <p:nvSpPr>
          <p:cNvPr id="12" name="正方形/長方形 11">
            <a:extLst>
              <a:ext uri="{FF2B5EF4-FFF2-40B4-BE49-F238E27FC236}">
                <a16:creationId xmlns:a16="http://schemas.microsoft.com/office/drawing/2014/main" id="{B10FC3A4-7AAE-4B56-A461-4945BD4311EC}"/>
              </a:ext>
            </a:extLst>
          </p:cNvPr>
          <p:cNvSpPr/>
          <p:nvPr/>
        </p:nvSpPr>
        <p:spPr>
          <a:xfrm>
            <a:off x="159764" y="3153466"/>
            <a:ext cx="8830560" cy="224229"/>
          </a:xfrm>
          <a:prstGeom prst="rect">
            <a:avLst/>
          </a:prstGeom>
          <a:solidFill>
            <a:schemeClr val="accent6">
              <a:lumMod val="40000"/>
              <a:lumOff val="60000"/>
            </a:schemeClr>
          </a:solidFill>
        </p:spPr>
        <p:txBody>
          <a:bodyPr wrap="square">
            <a:spAutoFit/>
          </a:bodyPr>
          <a:lstStyle/>
          <a:p>
            <a:r>
              <a:rPr lang="ja-JP" altLang="en-US" sz="857" dirty="0">
                <a:solidFill>
                  <a:prstClr val="black"/>
                </a:solidFill>
                <a:latin typeface="HG丸ｺﾞｼｯｸM-PRO" panose="020F0600000000000000" pitchFamily="50" charset="-128"/>
                <a:ea typeface="HG丸ｺﾞｼｯｸM-PRO" panose="020F0600000000000000" pitchFamily="50" charset="-128"/>
              </a:rPr>
              <a:t>◇お世話している人がいる子どものほうが、「持ち物の忘れ物が多い」、「提出物を出すのが遅れることが多い」と回答した割合が高い。</a:t>
            </a:r>
            <a:endParaRPr lang="en-US" altLang="ja-JP" sz="857" dirty="0">
              <a:solidFill>
                <a:prstClr val="black"/>
              </a:solidFill>
              <a:latin typeface="HG丸ｺﾞｼｯｸM-PRO" panose="020F0600000000000000" pitchFamily="50" charset="-128"/>
              <a:ea typeface="HG丸ｺﾞｼｯｸM-PRO" panose="020F0600000000000000" pitchFamily="50" charset="-128"/>
            </a:endParaRPr>
          </a:p>
        </p:txBody>
      </p:sp>
      <p:sp>
        <p:nvSpPr>
          <p:cNvPr id="13" name="角丸四角形 18">
            <a:extLst>
              <a:ext uri="{FF2B5EF4-FFF2-40B4-BE49-F238E27FC236}">
                <a16:creationId xmlns:a16="http://schemas.microsoft.com/office/drawing/2014/main" id="{878AE8E2-6E1C-49B3-81BD-CD6822DBD147}"/>
              </a:ext>
            </a:extLst>
          </p:cNvPr>
          <p:cNvSpPr/>
          <p:nvPr/>
        </p:nvSpPr>
        <p:spPr>
          <a:xfrm>
            <a:off x="3131840" y="4303383"/>
            <a:ext cx="2263109" cy="21616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14" name="角丸四角形 18">
            <a:extLst>
              <a:ext uri="{FF2B5EF4-FFF2-40B4-BE49-F238E27FC236}">
                <a16:creationId xmlns:a16="http://schemas.microsoft.com/office/drawing/2014/main" id="{91B71897-54B5-402D-B357-DC690E3B20A8}"/>
              </a:ext>
            </a:extLst>
          </p:cNvPr>
          <p:cNvSpPr/>
          <p:nvPr/>
        </p:nvSpPr>
        <p:spPr>
          <a:xfrm>
            <a:off x="2437477" y="4697810"/>
            <a:ext cx="2854603" cy="21616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15" name="スライド番号プレースホルダー 2">
            <a:extLst>
              <a:ext uri="{FF2B5EF4-FFF2-40B4-BE49-F238E27FC236}">
                <a16:creationId xmlns:a16="http://schemas.microsoft.com/office/drawing/2014/main" id="{D55EF1AD-DD84-42AB-B0E7-F82294736AEC}"/>
              </a:ext>
            </a:extLst>
          </p:cNvPr>
          <p:cNvSpPr>
            <a:spLocks noGrp="1"/>
          </p:cNvSpPr>
          <p:nvPr>
            <p:ph type="sldNum" sz="quarter" idx="12"/>
          </p:nvPr>
        </p:nvSpPr>
        <p:spPr>
          <a:xfrm>
            <a:off x="7620000" y="6515057"/>
            <a:ext cx="1524000" cy="260804"/>
          </a:xfrm>
        </p:spPr>
        <p:txBody>
          <a:bodyPr/>
          <a:lstStyle/>
          <a:p>
            <a:r>
              <a:rPr lang="ja-JP" altLang="en-US" sz="1714" dirty="0">
                <a:solidFill>
                  <a:schemeClr val="tx1"/>
                </a:solidFill>
                <a:latin typeface="+mn-ea"/>
              </a:rPr>
              <a:t>４６</a:t>
            </a:r>
          </a:p>
        </p:txBody>
      </p:sp>
      <p:sp>
        <p:nvSpPr>
          <p:cNvPr id="16" name="テキスト ボックス 15">
            <a:extLst>
              <a:ext uri="{FF2B5EF4-FFF2-40B4-BE49-F238E27FC236}">
                <a16:creationId xmlns:a16="http://schemas.microsoft.com/office/drawing/2014/main" id="{FF0B0A1D-04E1-482A-B335-D08433FE8087}"/>
              </a:ext>
            </a:extLst>
          </p:cNvPr>
          <p:cNvSpPr txBox="1"/>
          <p:nvPr/>
        </p:nvSpPr>
        <p:spPr>
          <a:xfrm>
            <a:off x="8276122" y="94220"/>
            <a:ext cx="745714" cy="4440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143" b="1" dirty="0"/>
              <a:t>43</a:t>
            </a:r>
            <a:r>
              <a:rPr lang="ja-JP" altLang="en-US" sz="1143" b="1" dirty="0"/>
              <a:t>市町村</a:t>
            </a:r>
          </a:p>
        </p:txBody>
      </p:sp>
      <p:sp>
        <p:nvSpPr>
          <p:cNvPr id="17" name="テキスト ボックス 1">
            <a:extLst>
              <a:ext uri="{FF2B5EF4-FFF2-40B4-BE49-F238E27FC236}">
                <a16:creationId xmlns:a16="http://schemas.microsoft.com/office/drawing/2014/main" id="{FD8EB6F0-C549-4888-9107-BB40F3D75E32}"/>
              </a:ext>
            </a:extLst>
          </p:cNvPr>
          <p:cNvSpPr txBox="1"/>
          <p:nvPr/>
        </p:nvSpPr>
        <p:spPr>
          <a:xfrm>
            <a:off x="122163" y="1304283"/>
            <a:ext cx="395569" cy="13892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t>（</a:t>
            </a:r>
            <a:r>
              <a:rPr lang="en-US" altLang="ja-JP" sz="500" dirty="0"/>
              <a:t>N</a:t>
            </a:r>
            <a:r>
              <a:rPr lang="ja-JP" altLang="en-US" sz="500" dirty="0"/>
              <a:t>＝</a:t>
            </a:r>
            <a:r>
              <a:rPr lang="en-US" altLang="ja-JP" sz="500" dirty="0"/>
              <a:t>15722</a:t>
            </a:r>
            <a:r>
              <a:rPr lang="ja-JP" altLang="en-US" sz="500" dirty="0"/>
              <a:t>）</a:t>
            </a:r>
          </a:p>
        </p:txBody>
      </p:sp>
      <p:sp>
        <p:nvSpPr>
          <p:cNvPr id="18" name="テキスト ボックス 1">
            <a:extLst>
              <a:ext uri="{FF2B5EF4-FFF2-40B4-BE49-F238E27FC236}">
                <a16:creationId xmlns:a16="http://schemas.microsoft.com/office/drawing/2014/main" id="{FD8EB6F0-C549-4888-9107-BB40F3D75E32}"/>
              </a:ext>
            </a:extLst>
          </p:cNvPr>
          <p:cNvSpPr txBox="1"/>
          <p:nvPr/>
        </p:nvSpPr>
        <p:spPr>
          <a:xfrm>
            <a:off x="150019" y="1803864"/>
            <a:ext cx="395569" cy="13892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t>（</a:t>
            </a:r>
            <a:r>
              <a:rPr lang="en-US" altLang="ja-JP" sz="500" dirty="0"/>
              <a:t>N</a:t>
            </a:r>
            <a:r>
              <a:rPr lang="ja-JP" altLang="en-US" sz="500" dirty="0"/>
              <a:t>＝</a:t>
            </a:r>
            <a:r>
              <a:rPr lang="en-US" altLang="ja-JP" sz="500" dirty="0"/>
              <a:t>8890</a:t>
            </a:r>
            <a:r>
              <a:rPr lang="ja-JP" altLang="en-US" sz="500" dirty="0"/>
              <a:t>）</a:t>
            </a:r>
          </a:p>
        </p:txBody>
      </p:sp>
      <p:sp>
        <p:nvSpPr>
          <p:cNvPr id="19" name="テキスト ボックス 1">
            <a:extLst>
              <a:ext uri="{FF2B5EF4-FFF2-40B4-BE49-F238E27FC236}">
                <a16:creationId xmlns:a16="http://schemas.microsoft.com/office/drawing/2014/main" id="{FD8EB6F0-C549-4888-9107-BB40F3D75E32}"/>
              </a:ext>
            </a:extLst>
          </p:cNvPr>
          <p:cNvSpPr txBox="1"/>
          <p:nvPr/>
        </p:nvSpPr>
        <p:spPr>
          <a:xfrm>
            <a:off x="159763" y="2222926"/>
            <a:ext cx="395569" cy="13892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t>（</a:t>
            </a:r>
            <a:r>
              <a:rPr lang="en-US" altLang="ja-JP" sz="500" dirty="0"/>
              <a:t>N</a:t>
            </a:r>
            <a:r>
              <a:rPr lang="ja-JP" altLang="en-US" sz="500" dirty="0"/>
              <a:t>＝</a:t>
            </a:r>
            <a:r>
              <a:rPr lang="en-US" altLang="ja-JP" sz="500" dirty="0"/>
              <a:t>1592</a:t>
            </a:r>
            <a:r>
              <a:rPr lang="ja-JP" altLang="en-US" sz="500" dirty="0"/>
              <a:t>）</a:t>
            </a:r>
          </a:p>
        </p:txBody>
      </p:sp>
      <p:sp>
        <p:nvSpPr>
          <p:cNvPr id="20" name="テキスト ボックス 1">
            <a:extLst>
              <a:ext uri="{FF2B5EF4-FFF2-40B4-BE49-F238E27FC236}">
                <a16:creationId xmlns:a16="http://schemas.microsoft.com/office/drawing/2014/main" id="{FD8EB6F0-C549-4888-9107-BB40F3D75E32}"/>
              </a:ext>
            </a:extLst>
          </p:cNvPr>
          <p:cNvSpPr txBox="1"/>
          <p:nvPr/>
        </p:nvSpPr>
        <p:spPr>
          <a:xfrm>
            <a:off x="159763" y="2671573"/>
            <a:ext cx="395569" cy="13892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t>（</a:t>
            </a:r>
            <a:r>
              <a:rPr lang="en-US" altLang="ja-JP" sz="500" dirty="0"/>
              <a:t>N</a:t>
            </a:r>
            <a:r>
              <a:rPr lang="ja-JP" altLang="en-US" sz="500" dirty="0"/>
              <a:t>＝</a:t>
            </a:r>
            <a:r>
              <a:rPr lang="en-US" altLang="ja-JP" sz="500" dirty="0"/>
              <a:t>4917</a:t>
            </a:r>
            <a:r>
              <a:rPr lang="ja-JP" altLang="en-US" sz="500" dirty="0"/>
              <a:t>）</a:t>
            </a:r>
          </a:p>
        </p:txBody>
      </p:sp>
      <p:sp>
        <p:nvSpPr>
          <p:cNvPr id="21" name="テキスト ボックス 20">
            <a:extLst>
              <a:ext uri="{FF2B5EF4-FFF2-40B4-BE49-F238E27FC236}">
                <a16:creationId xmlns:a16="http://schemas.microsoft.com/office/drawing/2014/main" id="{EAFFDD78-1751-4164-9DC2-016957E9B175}"/>
              </a:ext>
            </a:extLst>
          </p:cNvPr>
          <p:cNvSpPr txBox="1"/>
          <p:nvPr/>
        </p:nvSpPr>
        <p:spPr>
          <a:xfrm>
            <a:off x="159764" y="778328"/>
            <a:ext cx="34657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R5</a:t>
            </a:r>
            <a:endParaRPr lang="ja-JP" altLang="en-US" sz="857" dirty="0">
              <a:latin typeface="HG丸ｺﾞｼｯｸM-PRO" panose="020F0600000000000000" pitchFamily="50" charset="-128"/>
              <a:ea typeface="HG丸ｺﾞｼｯｸM-PRO" panose="020F0600000000000000" pitchFamily="50" charset="-128"/>
            </a:endParaRPr>
          </a:p>
        </p:txBody>
      </p:sp>
      <p:sp>
        <p:nvSpPr>
          <p:cNvPr id="22" name="テキスト ボックス 21">
            <a:extLst>
              <a:ext uri="{FF2B5EF4-FFF2-40B4-BE49-F238E27FC236}">
                <a16:creationId xmlns:a16="http://schemas.microsoft.com/office/drawing/2014/main" id="{6DC85530-AFF6-4729-AC10-24AF861B9B85}"/>
              </a:ext>
            </a:extLst>
          </p:cNvPr>
          <p:cNvSpPr txBox="1"/>
          <p:nvPr/>
        </p:nvSpPr>
        <p:spPr>
          <a:xfrm>
            <a:off x="200826" y="3446839"/>
            <a:ext cx="34657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R5</a:t>
            </a:r>
            <a:endParaRPr lang="ja-JP" altLang="en-US" sz="857" dirty="0">
              <a:latin typeface="HG丸ｺﾞｼｯｸM-PRO" panose="020F0600000000000000" pitchFamily="50" charset="-128"/>
              <a:ea typeface="HG丸ｺﾞｼｯｸM-PRO" panose="020F0600000000000000" pitchFamily="50" charset="-128"/>
            </a:endParaRPr>
          </a:p>
        </p:txBody>
      </p:sp>
      <p:sp>
        <p:nvSpPr>
          <p:cNvPr id="23" name="角丸四角形 18">
            <a:extLst>
              <a:ext uri="{FF2B5EF4-FFF2-40B4-BE49-F238E27FC236}">
                <a16:creationId xmlns:a16="http://schemas.microsoft.com/office/drawing/2014/main" id="{9D45B426-BC10-44B3-880E-7092842DF1F6}"/>
              </a:ext>
            </a:extLst>
          </p:cNvPr>
          <p:cNvSpPr/>
          <p:nvPr/>
        </p:nvSpPr>
        <p:spPr>
          <a:xfrm>
            <a:off x="4006223" y="6462852"/>
            <a:ext cx="411474" cy="21616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Tree>
    <p:extLst>
      <p:ext uri="{BB962C8B-B14F-4D97-AF65-F5344CB8AC3E}">
        <p14:creationId xmlns:p14="http://schemas.microsoft.com/office/powerpoint/2010/main" val="11392733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DAC6A4D-D6FB-4068-98D4-97B863F8A78F}"/>
              </a:ext>
            </a:extLst>
          </p:cNvPr>
          <p:cNvSpPr/>
          <p:nvPr/>
        </p:nvSpPr>
        <p:spPr>
          <a:xfrm>
            <a:off x="92845" y="160773"/>
            <a:ext cx="8928992" cy="653645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1071" dirty="0">
                <a:solidFill>
                  <a:schemeClr val="tx1"/>
                </a:solidFill>
              </a:rPr>
              <a:t>　　</a:t>
            </a:r>
            <a:endParaRPr lang="en-US" altLang="ja-JP" sz="1071" dirty="0">
              <a:solidFill>
                <a:schemeClr val="tx1"/>
              </a:solidFill>
            </a:endParaRPr>
          </a:p>
          <a:p>
            <a:pPr algn="ctr"/>
            <a:endParaRPr lang="en-US" altLang="ja-JP" sz="1071" dirty="0">
              <a:solidFill>
                <a:schemeClr val="tx1"/>
              </a:solidFill>
            </a:endParaRPr>
          </a:p>
          <a:p>
            <a:pPr algn="ctr"/>
            <a:endParaRPr lang="en-US" altLang="ja-JP" sz="1071" dirty="0">
              <a:solidFill>
                <a:schemeClr val="tx1"/>
              </a:solidFill>
            </a:endParaRPr>
          </a:p>
          <a:p>
            <a:pPr algn="ctr"/>
            <a:endParaRPr lang="en-US" altLang="ja-JP" sz="1071" dirty="0">
              <a:solidFill>
                <a:schemeClr val="tx1"/>
              </a:solidFill>
            </a:endParaRPr>
          </a:p>
          <a:p>
            <a:endParaRPr lang="en-US" altLang="ja-JP" sz="1071" dirty="0">
              <a:solidFill>
                <a:schemeClr val="tx1"/>
              </a:solidFill>
            </a:endParaRPr>
          </a:p>
          <a:p>
            <a:endParaRPr lang="en-US" altLang="ja-JP" sz="1071" b="1" dirty="0">
              <a:solidFill>
                <a:schemeClr val="tx1"/>
              </a:solidFill>
            </a:endParaRPr>
          </a:p>
          <a:p>
            <a:endParaRPr lang="en-US" altLang="ja-JP" sz="1071" dirty="0">
              <a:solidFill>
                <a:schemeClr val="tx1"/>
              </a:solidFill>
            </a:endParaRPr>
          </a:p>
          <a:p>
            <a:endParaRPr lang="ja-JP" altLang="en-US" sz="1000" dirty="0">
              <a:solidFill>
                <a:schemeClr val="tx1"/>
              </a:solidFill>
            </a:endParaRPr>
          </a:p>
        </p:txBody>
      </p:sp>
      <p:sp>
        <p:nvSpPr>
          <p:cNvPr id="5" name="テキスト ボックス 4">
            <a:extLst>
              <a:ext uri="{FF2B5EF4-FFF2-40B4-BE49-F238E27FC236}">
                <a16:creationId xmlns:a16="http://schemas.microsoft.com/office/drawing/2014/main" id="{EE56F2FB-757B-4608-A6E8-24581F24AE4D}"/>
              </a:ext>
            </a:extLst>
          </p:cNvPr>
          <p:cNvSpPr txBox="1"/>
          <p:nvPr/>
        </p:nvSpPr>
        <p:spPr>
          <a:xfrm>
            <a:off x="92845" y="76633"/>
            <a:ext cx="8928992" cy="268215"/>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lIns="91440" tIns="45720" rIns="91440" bIns="45720" rtlCol="0">
            <a:spAutoFit/>
          </a:bodyPr>
          <a:lstStyle/>
          <a:p>
            <a:r>
              <a:rPr lang="ja-JP" altLang="en-US" sz="1143" b="1" dirty="0">
                <a:latin typeface="HG丸ｺﾞｼｯｸM-PRO" panose="020F0600000000000000" pitchFamily="50" charset="-128"/>
                <a:ea typeface="HG丸ｺﾞｼｯｸM-PRO" panose="020F0600000000000000" pitchFamily="50" charset="-128"/>
              </a:rPr>
              <a:t>■調査結果から分かったこと（お世話をしている人の有無</a:t>
            </a:r>
            <a:r>
              <a:rPr lang="en-US" altLang="ja-JP" sz="1143" b="1" dirty="0">
                <a:latin typeface="HG丸ｺﾞｼｯｸM-PRO" panose="020F0600000000000000" pitchFamily="50" charset="-128"/>
                <a:ea typeface="HG丸ｺﾞｼｯｸM-PRO" panose="020F0600000000000000" pitchFamily="50" charset="-128"/>
              </a:rPr>
              <a:t>×</a:t>
            </a:r>
            <a:r>
              <a:rPr lang="ja-JP" altLang="en-US" sz="1143" b="1" dirty="0">
                <a:latin typeface="HG丸ｺﾞｼｯｸM-PRO" panose="020F0600000000000000" pitchFamily="50" charset="-128"/>
                <a:ea typeface="HG丸ｺﾞｼｯｸM-PRO" panose="020F0600000000000000" pitchFamily="50" charset="-128"/>
              </a:rPr>
              <a:t>子どもの居場所の利用状況）</a:t>
            </a:r>
          </a:p>
        </p:txBody>
      </p:sp>
      <p:sp>
        <p:nvSpPr>
          <p:cNvPr id="6" name="正方形/長方形 5">
            <a:extLst>
              <a:ext uri="{FF2B5EF4-FFF2-40B4-BE49-F238E27FC236}">
                <a16:creationId xmlns:a16="http://schemas.microsoft.com/office/drawing/2014/main" id="{A2B16E1D-A1BC-42A7-BC0F-9ACDB6822CA5}"/>
              </a:ext>
            </a:extLst>
          </p:cNvPr>
          <p:cNvSpPr/>
          <p:nvPr/>
        </p:nvSpPr>
        <p:spPr>
          <a:xfrm>
            <a:off x="142059" y="381705"/>
            <a:ext cx="8830560" cy="356123"/>
          </a:xfrm>
          <a:prstGeom prst="rect">
            <a:avLst/>
          </a:prstGeom>
          <a:solidFill>
            <a:schemeClr val="accent6">
              <a:lumMod val="40000"/>
              <a:lumOff val="60000"/>
            </a:schemeClr>
          </a:solidFill>
        </p:spPr>
        <p:txBody>
          <a:bodyPr wrap="square">
            <a:spAutoFit/>
          </a:bodyPr>
          <a:lstStyle/>
          <a:p>
            <a:r>
              <a:rPr lang="ja-JP" altLang="en-US" sz="857" dirty="0">
                <a:solidFill>
                  <a:prstClr val="black"/>
                </a:solidFill>
                <a:latin typeface="HG丸ｺﾞｼｯｸM-PRO" panose="020F0600000000000000" pitchFamily="50" charset="-128"/>
                <a:ea typeface="HG丸ｺﾞｼｯｸM-PRO" panose="020F0600000000000000" pitchFamily="50" charset="-128"/>
              </a:rPr>
              <a:t>◇お世話している人がいる子どものほうが子どもの居場所を利用している割合が多い。</a:t>
            </a:r>
            <a:endParaRPr lang="en-US" altLang="ja-JP" sz="857" dirty="0">
              <a:solidFill>
                <a:prstClr val="black"/>
              </a:solidFill>
              <a:latin typeface="HG丸ｺﾞｼｯｸM-PRO" panose="020F0600000000000000" pitchFamily="50" charset="-128"/>
              <a:ea typeface="HG丸ｺﾞｼｯｸM-PRO" panose="020F0600000000000000" pitchFamily="50" charset="-128"/>
            </a:endParaRPr>
          </a:p>
          <a:p>
            <a:r>
              <a:rPr lang="ja-JP" altLang="en-US" sz="857" dirty="0">
                <a:solidFill>
                  <a:prstClr val="black"/>
                </a:solidFill>
                <a:latin typeface="HG丸ｺﾞｼｯｸM-PRO" panose="020F0600000000000000" pitchFamily="50" charset="-128"/>
                <a:ea typeface="HG丸ｺﾞｼｯｸM-PRO" panose="020F0600000000000000" pitchFamily="50" charset="-128"/>
              </a:rPr>
              <a:t>　また、「利用したことはないが、あれば利用したい」と回答した割合が、お世話をしている人がいると回答した子どものほうが高い。</a:t>
            </a:r>
            <a:endParaRPr lang="en-US" altLang="ja-JP" sz="857" dirty="0">
              <a:solidFill>
                <a:prstClr val="black"/>
              </a:solidFill>
              <a:latin typeface="HG丸ｺﾞｼｯｸM-PRO" panose="020F0600000000000000" pitchFamily="50" charset="-128"/>
              <a:ea typeface="HG丸ｺﾞｼｯｸM-PRO" panose="020F0600000000000000" pitchFamily="50" charset="-128"/>
            </a:endParaRPr>
          </a:p>
        </p:txBody>
      </p:sp>
      <p:graphicFrame>
        <p:nvGraphicFramePr>
          <p:cNvPr id="7" name="グラフ 6">
            <a:extLst>
              <a:ext uri="{FF2B5EF4-FFF2-40B4-BE49-F238E27FC236}">
                <a16:creationId xmlns:a16="http://schemas.microsoft.com/office/drawing/2014/main" id="{6902E49F-D003-471F-91EC-342E3F364955}"/>
              </a:ext>
            </a:extLst>
          </p:cNvPr>
          <p:cNvGraphicFramePr>
            <a:graphicFrameLocks/>
          </p:cNvGraphicFramePr>
          <p:nvPr/>
        </p:nvGraphicFramePr>
        <p:xfrm>
          <a:off x="171382" y="711465"/>
          <a:ext cx="4349184" cy="28310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グラフ 8">
            <a:extLst>
              <a:ext uri="{FF2B5EF4-FFF2-40B4-BE49-F238E27FC236}">
                <a16:creationId xmlns:a16="http://schemas.microsoft.com/office/drawing/2014/main" id="{D035470A-0309-4033-901F-A7ABB335C4E6}"/>
              </a:ext>
            </a:extLst>
          </p:cNvPr>
          <p:cNvGraphicFramePr>
            <a:graphicFrameLocks/>
          </p:cNvGraphicFramePr>
          <p:nvPr/>
        </p:nvGraphicFramePr>
        <p:xfrm>
          <a:off x="4520566" y="739326"/>
          <a:ext cx="4481376" cy="28675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a:extLst>
              <a:ext uri="{FF2B5EF4-FFF2-40B4-BE49-F238E27FC236}">
                <a16:creationId xmlns:a16="http://schemas.microsoft.com/office/drawing/2014/main" id="{853DE704-4288-4631-881D-F2DFA6798550}"/>
              </a:ext>
            </a:extLst>
          </p:cNvPr>
          <p:cNvGraphicFramePr>
            <a:graphicFrameLocks/>
          </p:cNvGraphicFramePr>
          <p:nvPr/>
        </p:nvGraphicFramePr>
        <p:xfrm>
          <a:off x="122165" y="3686410"/>
          <a:ext cx="4398401" cy="30108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グラフ 10">
            <a:extLst>
              <a:ext uri="{FF2B5EF4-FFF2-40B4-BE49-F238E27FC236}">
                <a16:creationId xmlns:a16="http://schemas.microsoft.com/office/drawing/2014/main" id="{E7FF818D-8DD8-4728-BCA8-5E5D8FCE6560}"/>
              </a:ext>
            </a:extLst>
          </p:cNvPr>
          <p:cNvGraphicFramePr>
            <a:graphicFrameLocks/>
          </p:cNvGraphicFramePr>
          <p:nvPr/>
        </p:nvGraphicFramePr>
        <p:xfrm>
          <a:off x="4552106" y="3706094"/>
          <a:ext cx="4449836" cy="2991131"/>
        </p:xfrm>
        <a:graphic>
          <a:graphicData uri="http://schemas.openxmlformats.org/drawingml/2006/chart">
            <c:chart xmlns:c="http://schemas.openxmlformats.org/drawingml/2006/chart" xmlns:r="http://schemas.openxmlformats.org/officeDocument/2006/relationships" r:id="rId5"/>
          </a:graphicData>
        </a:graphic>
      </p:graphicFrame>
      <p:sp>
        <p:nvSpPr>
          <p:cNvPr id="12" name="角丸四角形 18">
            <a:extLst>
              <a:ext uri="{FF2B5EF4-FFF2-40B4-BE49-F238E27FC236}">
                <a16:creationId xmlns:a16="http://schemas.microsoft.com/office/drawing/2014/main" id="{8034EF3D-2D0F-4634-AC9E-0C28362943EE}"/>
              </a:ext>
            </a:extLst>
          </p:cNvPr>
          <p:cNvSpPr/>
          <p:nvPr/>
        </p:nvSpPr>
        <p:spPr>
          <a:xfrm>
            <a:off x="492108" y="1322256"/>
            <a:ext cx="1337291" cy="41854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13" name="角丸四角形 18">
            <a:extLst>
              <a:ext uri="{FF2B5EF4-FFF2-40B4-BE49-F238E27FC236}">
                <a16:creationId xmlns:a16="http://schemas.microsoft.com/office/drawing/2014/main" id="{DC4A6CBC-268E-41EA-B052-96362703B89E}"/>
              </a:ext>
            </a:extLst>
          </p:cNvPr>
          <p:cNvSpPr/>
          <p:nvPr/>
        </p:nvSpPr>
        <p:spPr>
          <a:xfrm>
            <a:off x="504848" y="2038191"/>
            <a:ext cx="1074682" cy="41854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dirty="0"/>
          </a:p>
        </p:txBody>
      </p:sp>
      <p:sp>
        <p:nvSpPr>
          <p:cNvPr id="14" name="角丸四角形 18">
            <a:extLst>
              <a:ext uri="{FF2B5EF4-FFF2-40B4-BE49-F238E27FC236}">
                <a16:creationId xmlns:a16="http://schemas.microsoft.com/office/drawing/2014/main" id="{298EE4EB-3B5A-4719-B66F-C9F303D5D89B}"/>
              </a:ext>
            </a:extLst>
          </p:cNvPr>
          <p:cNvSpPr/>
          <p:nvPr/>
        </p:nvSpPr>
        <p:spPr>
          <a:xfrm>
            <a:off x="4932040" y="1365918"/>
            <a:ext cx="1388724" cy="39573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15" name="角丸四角形 18">
            <a:extLst>
              <a:ext uri="{FF2B5EF4-FFF2-40B4-BE49-F238E27FC236}">
                <a16:creationId xmlns:a16="http://schemas.microsoft.com/office/drawing/2014/main" id="{C2C404EB-0C46-48EC-A0AF-39784B4F392A}"/>
              </a:ext>
            </a:extLst>
          </p:cNvPr>
          <p:cNvSpPr/>
          <p:nvPr/>
        </p:nvSpPr>
        <p:spPr>
          <a:xfrm>
            <a:off x="4932039" y="2127001"/>
            <a:ext cx="1065264" cy="39573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cxnSp>
        <p:nvCxnSpPr>
          <p:cNvPr id="16" name="直線コネクタ 15">
            <a:extLst>
              <a:ext uri="{FF2B5EF4-FFF2-40B4-BE49-F238E27FC236}">
                <a16:creationId xmlns:a16="http://schemas.microsoft.com/office/drawing/2014/main" id="{E7BD2129-DB45-4710-80B8-EE0591987EC6}"/>
              </a:ext>
            </a:extLst>
          </p:cNvPr>
          <p:cNvCxnSpPr>
            <a:cxnSpLocks/>
          </p:cNvCxnSpPr>
          <p:nvPr/>
        </p:nvCxnSpPr>
        <p:spPr>
          <a:xfrm>
            <a:off x="4520566" y="739327"/>
            <a:ext cx="0" cy="595789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8" name="直線コネクタ 17">
            <a:extLst>
              <a:ext uri="{FF2B5EF4-FFF2-40B4-BE49-F238E27FC236}">
                <a16:creationId xmlns:a16="http://schemas.microsoft.com/office/drawing/2014/main" id="{1C2C4B15-CEB9-4658-AFBB-7F22596AF83B}"/>
              </a:ext>
            </a:extLst>
          </p:cNvPr>
          <p:cNvCxnSpPr>
            <a:cxnSpLocks/>
          </p:cNvCxnSpPr>
          <p:nvPr/>
        </p:nvCxnSpPr>
        <p:spPr>
          <a:xfrm>
            <a:off x="102790" y="3597026"/>
            <a:ext cx="8909097" cy="3489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1" name="角丸四角形 18">
            <a:extLst>
              <a:ext uri="{FF2B5EF4-FFF2-40B4-BE49-F238E27FC236}">
                <a16:creationId xmlns:a16="http://schemas.microsoft.com/office/drawing/2014/main" id="{DF1A11A7-8CB4-4229-AEE4-15F4B0F4CE5D}"/>
              </a:ext>
            </a:extLst>
          </p:cNvPr>
          <p:cNvSpPr/>
          <p:nvPr/>
        </p:nvSpPr>
        <p:spPr>
          <a:xfrm>
            <a:off x="1287424" y="2730120"/>
            <a:ext cx="1741547" cy="28740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dirty="0"/>
          </a:p>
        </p:txBody>
      </p:sp>
      <p:sp>
        <p:nvSpPr>
          <p:cNvPr id="17" name="スライド番号プレースホルダー 2">
            <a:extLst>
              <a:ext uri="{FF2B5EF4-FFF2-40B4-BE49-F238E27FC236}">
                <a16:creationId xmlns:a16="http://schemas.microsoft.com/office/drawing/2014/main" id="{5E9876A7-0756-416B-B179-7DDF657FEAD3}"/>
              </a:ext>
            </a:extLst>
          </p:cNvPr>
          <p:cNvSpPr>
            <a:spLocks noGrp="1"/>
          </p:cNvSpPr>
          <p:nvPr>
            <p:ph type="sldNum" sz="quarter" idx="12"/>
          </p:nvPr>
        </p:nvSpPr>
        <p:spPr>
          <a:xfrm>
            <a:off x="7620000" y="6515057"/>
            <a:ext cx="1524000" cy="260804"/>
          </a:xfrm>
        </p:spPr>
        <p:txBody>
          <a:bodyPr/>
          <a:lstStyle/>
          <a:p>
            <a:r>
              <a:rPr lang="ja-JP" altLang="en-US" sz="1714" dirty="0">
                <a:solidFill>
                  <a:schemeClr val="tx1"/>
                </a:solidFill>
                <a:latin typeface="+mn-ea"/>
              </a:rPr>
              <a:t>４７</a:t>
            </a:r>
          </a:p>
        </p:txBody>
      </p:sp>
      <p:sp>
        <p:nvSpPr>
          <p:cNvPr id="19" name="テキスト ボックス 18">
            <a:extLst>
              <a:ext uri="{FF2B5EF4-FFF2-40B4-BE49-F238E27FC236}">
                <a16:creationId xmlns:a16="http://schemas.microsoft.com/office/drawing/2014/main" id="{DC6EEBD3-96A8-44F0-AEE5-82D93E8F23C2}"/>
              </a:ext>
            </a:extLst>
          </p:cNvPr>
          <p:cNvSpPr txBox="1"/>
          <p:nvPr/>
        </p:nvSpPr>
        <p:spPr>
          <a:xfrm>
            <a:off x="8276122" y="85393"/>
            <a:ext cx="745714" cy="4440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143" b="1" dirty="0"/>
              <a:t>43</a:t>
            </a:r>
            <a:r>
              <a:rPr lang="ja-JP" altLang="en-US" sz="1143" b="1" dirty="0"/>
              <a:t>市町村</a:t>
            </a:r>
          </a:p>
        </p:txBody>
      </p:sp>
      <p:sp>
        <p:nvSpPr>
          <p:cNvPr id="20" name="テキスト ボックス 1">
            <a:extLst>
              <a:ext uri="{FF2B5EF4-FFF2-40B4-BE49-F238E27FC236}">
                <a16:creationId xmlns:a16="http://schemas.microsoft.com/office/drawing/2014/main" id="{FD8EB6F0-C549-4888-9107-BB40F3D75E32}"/>
              </a:ext>
            </a:extLst>
          </p:cNvPr>
          <p:cNvSpPr txBox="1"/>
          <p:nvPr/>
        </p:nvSpPr>
        <p:spPr>
          <a:xfrm>
            <a:off x="79956" y="1563785"/>
            <a:ext cx="395569" cy="13892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t>（</a:t>
            </a:r>
            <a:r>
              <a:rPr lang="en-US" altLang="ja-JP" sz="500" dirty="0"/>
              <a:t>N</a:t>
            </a:r>
            <a:r>
              <a:rPr lang="ja-JP" altLang="en-US" sz="500" dirty="0"/>
              <a:t>＝</a:t>
            </a:r>
            <a:r>
              <a:rPr lang="en-US" altLang="ja-JP" sz="500" dirty="0"/>
              <a:t>9054</a:t>
            </a:r>
            <a:r>
              <a:rPr lang="ja-JP" altLang="en-US" sz="500" dirty="0"/>
              <a:t>）</a:t>
            </a:r>
          </a:p>
        </p:txBody>
      </p:sp>
      <p:sp>
        <p:nvSpPr>
          <p:cNvPr id="22" name="テキスト ボックス 1">
            <a:extLst>
              <a:ext uri="{FF2B5EF4-FFF2-40B4-BE49-F238E27FC236}">
                <a16:creationId xmlns:a16="http://schemas.microsoft.com/office/drawing/2014/main" id="{FD8EB6F0-C549-4888-9107-BB40F3D75E32}"/>
              </a:ext>
            </a:extLst>
          </p:cNvPr>
          <p:cNvSpPr txBox="1"/>
          <p:nvPr/>
        </p:nvSpPr>
        <p:spPr>
          <a:xfrm>
            <a:off x="79956" y="2280205"/>
            <a:ext cx="395569" cy="13892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t>（</a:t>
            </a:r>
            <a:r>
              <a:rPr lang="en-US" altLang="ja-JP" sz="500" dirty="0"/>
              <a:t>N</a:t>
            </a:r>
            <a:r>
              <a:rPr lang="ja-JP" altLang="en-US" sz="500" dirty="0"/>
              <a:t>＝</a:t>
            </a:r>
            <a:r>
              <a:rPr lang="en-US" altLang="ja-JP" sz="500" dirty="0"/>
              <a:t>33476</a:t>
            </a:r>
            <a:r>
              <a:rPr lang="ja-JP" altLang="en-US" sz="500" dirty="0"/>
              <a:t>）</a:t>
            </a:r>
          </a:p>
        </p:txBody>
      </p:sp>
    </p:spTree>
    <p:extLst>
      <p:ext uri="{BB962C8B-B14F-4D97-AF65-F5344CB8AC3E}">
        <p14:creationId xmlns:p14="http://schemas.microsoft.com/office/powerpoint/2010/main" val="30877708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7E833E5-9364-4ABA-B1D5-E41A5A7334FF}"/>
              </a:ext>
            </a:extLst>
          </p:cNvPr>
          <p:cNvSpPr/>
          <p:nvPr/>
        </p:nvSpPr>
        <p:spPr>
          <a:xfrm>
            <a:off x="92845" y="160773"/>
            <a:ext cx="8928992" cy="653645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1071" dirty="0">
                <a:solidFill>
                  <a:schemeClr val="tx1"/>
                </a:solidFill>
              </a:rPr>
              <a:t>　　</a:t>
            </a:r>
            <a:endParaRPr lang="en-US" altLang="ja-JP" sz="1071" dirty="0">
              <a:solidFill>
                <a:schemeClr val="tx1"/>
              </a:solidFill>
            </a:endParaRPr>
          </a:p>
          <a:p>
            <a:pPr algn="ctr"/>
            <a:endParaRPr lang="en-US" altLang="ja-JP" sz="1071" dirty="0">
              <a:solidFill>
                <a:schemeClr val="tx1"/>
              </a:solidFill>
            </a:endParaRPr>
          </a:p>
          <a:p>
            <a:pPr algn="ctr"/>
            <a:endParaRPr lang="en-US" altLang="ja-JP" sz="1071" dirty="0">
              <a:solidFill>
                <a:schemeClr val="tx1"/>
              </a:solidFill>
            </a:endParaRPr>
          </a:p>
          <a:p>
            <a:pPr algn="ctr"/>
            <a:endParaRPr lang="en-US" altLang="ja-JP" sz="1071" dirty="0">
              <a:solidFill>
                <a:schemeClr val="tx1"/>
              </a:solidFill>
            </a:endParaRPr>
          </a:p>
          <a:p>
            <a:endParaRPr lang="en-US" altLang="ja-JP" sz="1071" dirty="0">
              <a:solidFill>
                <a:schemeClr val="tx1"/>
              </a:solidFill>
            </a:endParaRPr>
          </a:p>
          <a:p>
            <a:endParaRPr lang="en-US" altLang="ja-JP" sz="1071" dirty="0">
              <a:solidFill>
                <a:schemeClr val="tx1"/>
              </a:solidFill>
            </a:endParaRPr>
          </a:p>
          <a:p>
            <a:endParaRPr lang="en-US" altLang="ja-JP" sz="1071" dirty="0">
              <a:solidFill>
                <a:schemeClr val="tx1"/>
              </a:solidFill>
            </a:endParaRPr>
          </a:p>
          <a:p>
            <a:endParaRPr lang="ja-JP" altLang="en-US" sz="1000" dirty="0">
              <a:solidFill>
                <a:schemeClr val="tx1"/>
              </a:solidFill>
            </a:endParaRPr>
          </a:p>
        </p:txBody>
      </p:sp>
      <p:sp>
        <p:nvSpPr>
          <p:cNvPr id="5" name="テキスト ボックス 4">
            <a:extLst>
              <a:ext uri="{FF2B5EF4-FFF2-40B4-BE49-F238E27FC236}">
                <a16:creationId xmlns:a16="http://schemas.microsoft.com/office/drawing/2014/main" id="{F6169634-5AB8-4399-9911-B3F4E7393688}"/>
              </a:ext>
            </a:extLst>
          </p:cNvPr>
          <p:cNvSpPr txBox="1"/>
          <p:nvPr/>
        </p:nvSpPr>
        <p:spPr>
          <a:xfrm>
            <a:off x="92845" y="76633"/>
            <a:ext cx="8928992" cy="268215"/>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lIns="91440" tIns="45720" rIns="91440" bIns="45720" rtlCol="0">
            <a:spAutoFit/>
          </a:bodyPr>
          <a:lstStyle/>
          <a:p>
            <a:r>
              <a:rPr lang="ja-JP" altLang="en-US" sz="1143" b="1" dirty="0">
                <a:latin typeface="HG丸ｺﾞｼｯｸM-PRO" panose="020F0600000000000000" pitchFamily="50" charset="-128"/>
                <a:ea typeface="HG丸ｺﾞｼｯｸM-PRO" panose="020F0600000000000000" pitchFamily="50" charset="-128"/>
              </a:rPr>
              <a:t>■調査結果から分かったこと</a:t>
            </a:r>
            <a:endParaRPr lang="en-US" altLang="ja-JP" sz="1143" b="1" dirty="0">
              <a:latin typeface="HG丸ｺﾞｼｯｸM-PRO" panose="020F0600000000000000" pitchFamily="50" charset="-128"/>
              <a:ea typeface="HG丸ｺﾞｼｯｸM-PRO" panose="020F0600000000000000" pitchFamily="50" charset="-128"/>
            </a:endParaRPr>
          </a:p>
        </p:txBody>
      </p:sp>
      <p:sp>
        <p:nvSpPr>
          <p:cNvPr id="6" name="正方形/長方形 5">
            <a:extLst>
              <a:ext uri="{FF2B5EF4-FFF2-40B4-BE49-F238E27FC236}">
                <a16:creationId xmlns:a16="http://schemas.microsoft.com/office/drawing/2014/main" id="{6D25C50C-5C8C-4A1F-8129-693370FC55DB}"/>
              </a:ext>
            </a:extLst>
          </p:cNvPr>
          <p:cNvSpPr/>
          <p:nvPr/>
        </p:nvSpPr>
        <p:spPr>
          <a:xfrm>
            <a:off x="156720" y="411391"/>
            <a:ext cx="8830560" cy="224229"/>
          </a:xfrm>
          <a:prstGeom prst="rect">
            <a:avLst/>
          </a:prstGeom>
          <a:solidFill>
            <a:schemeClr val="accent6">
              <a:lumMod val="40000"/>
              <a:lumOff val="60000"/>
            </a:schemeClr>
          </a:solidFill>
        </p:spPr>
        <p:txBody>
          <a:bodyPr wrap="square">
            <a:spAutoFit/>
          </a:bodyPr>
          <a:lstStyle/>
          <a:p>
            <a:r>
              <a:rPr lang="ja-JP" altLang="en-US" sz="857" dirty="0">
                <a:solidFill>
                  <a:prstClr val="black"/>
                </a:solidFill>
                <a:latin typeface="HG丸ｺﾞｼｯｸM-PRO" panose="020F0600000000000000" pitchFamily="50" charset="-128"/>
                <a:ea typeface="HG丸ｺﾞｼｯｸM-PRO" panose="020F0600000000000000" pitchFamily="50" charset="-128"/>
              </a:rPr>
              <a:t>◇</a:t>
            </a:r>
            <a:r>
              <a:rPr lang="ja-JP" altLang="en-US" sz="857" dirty="0">
                <a:latin typeface="HG丸ｺﾞｼｯｸM-PRO" panose="020F0600000000000000" pitchFamily="50" charset="-128"/>
                <a:ea typeface="HG丸ｺﾞｼｯｸM-PRO" panose="020F0600000000000000" pitchFamily="50" charset="-128"/>
              </a:rPr>
              <a:t>お世話している人がいると回答した子どものうち、お世話をしている対象として最も割合が高いのは「きょうだい</a:t>
            </a:r>
            <a:r>
              <a:rPr lang="ja-JP" altLang="en-US" sz="857" dirty="0">
                <a:solidFill>
                  <a:prstClr val="black"/>
                </a:solidFill>
                <a:latin typeface="HG丸ｺﾞｼｯｸM-PRO" panose="020F0600000000000000" pitchFamily="50" charset="-128"/>
                <a:ea typeface="HG丸ｺﾞｼｯｸM-PRO" panose="020F0600000000000000" pitchFamily="50" charset="-128"/>
              </a:rPr>
              <a:t>」であり、次いで「お母さん」である。</a:t>
            </a:r>
            <a:endParaRPr lang="en-US" altLang="ja-JP" sz="857" dirty="0">
              <a:solidFill>
                <a:prstClr val="black"/>
              </a:solidFill>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id="{3882FB75-0871-4018-83DB-E3245BABC0EF}"/>
              </a:ext>
            </a:extLst>
          </p:cNvPr>
          <p:cNvSpPr txBox="1"/>
          <p:nvPr/>
        </p:nvSpPr>
        <p:spPr>
          <a:xfrm>
            <a:off x="8276122" y="94220"/>
            <a:ext cx="745714" cy="4440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143" b="1" dirty="0"/>
              <a:t>43</a:t>
            </a:r>
            <a:r>
              <a:rPr lang="ja-JP" altLang="en-US" sz="1143" b="1" dirty="0"/>
              <a:t>市町村</a:t>
            </a:r>
          </a:p>
        </p:txBody>
      </p:sp>
      <p:graphicFrame>
        <p:nvGraphicFramePr>
          <p:cNvPr id="8" name="グラフ 7">
            <a:extLst>
              <a:ext uri="{FF2B5EF4-FFF2-40B4-BE49-F238E27FC236}">
                <a16:creationId xmlns:a16="http://schemas.microsoft.com/office/drawing/2014/main" id="{CB7EE89F-6865-475E-AE83-BEBB501FD187}"/>
              </a:ext>
            </a:extLst>
          </p:cNvPr>
          <p:cNvGraphicFramePr>
            <a:graphicFrameLocks/>
          </p:cNvGraphicFramePr>
          <p:nvPr/>
        </p:nvGraphicFramePr>
        <p:xfrm>
          <a:off x="1897417" y="675800"/>
          <a:ext cx="6120680" cy="2799095"/>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直線コネクタ 8">
            <a:extLst>
              <a:ext uri="{FF2B5EF4-FFF2-40B4-BE49-F238E27FC236}">
                <a16:creationId xmlns:a16="http://schemas.microsoft.com/office/drawing/2014/main" id="{E6B4F23A-5C93-4FB8-8CA1-559575A412BF}"/>
              </a:ext>
            </a:extLst>
          </p:cNvPr>
          <p:cNvCxnSpPr>
            <a:cxnSpLocks/>
          </p:cNvCxnSpPr>
          <p:nvPr/>
        </p:nvCxnSpPr>
        <p:spPr>
          <a:xfrm>
            <a:off x="117452" y="3442951"/>
            <a:ext cx="8909097" cy="34896"/>
          </a:xfrm>
          <a:prstGeom prst="line">
            <a:avLst/>
          </a:prstGeom>
          <a:ln>
            <a:prstDash val="dash"/>
          </a:ln>
        </p:spPr>
        <p:style>
          <a:lnRef idx="1">
            <a:schemeClr val="dk1"/>
          </a:lnRef>
          <a:fillRef idx="0">
            <a:schemeClr val="dk1"/>
          </a:fillRef>
          <a:effectRef idx="0">
            <a:schemeClr val="dk1"/>
          </a:effectRef>
          <a:fontRef idx="minor">
            <a:schemeClr val="tx1"/>
          </a:fontRef>
        </p:style>
      </p:cxnSp>
      <p:graphicFrame>
        <p:nvGraphicFramePr>
          <p:cNvPr id="10" name="グラフ 9">
            <a:extLst>
              <a:ext uri="{FF2B5EF4-FFF2-40B4-BE49-F238E27FC236}">
                <a16:creationId xmlns:a16="http://schemas.microsoft.com/office/drawing/2014/main" id="{4FF605DF-421A-4701-97F3-8679E5455AF3}"/>
              </a:ext>
            </a:extLst>
          </p:cNvPr>
          <p:cNvGraphicFramePr>
            <a:graphicFrameLocks/>
          </p:cNvGraphicFramePr>
          <p:nvPr/>
        </p:nvGraphicFramePr>
        <p:xfrm>
          <a:off x="302954" y="3756632"/>
          <a:ext cx="7766577" cy="2987779"/>
        </p:xfrm>
        <a:graphic>
          <a:graphicData uri="http://schemas.openxmlformats.org/drawingml/2006/chart">
            <c:chart xmlns:c="http://schemas.openxmlformats.org/drawingml/2006/chart" xmlns:r="http://schemas.openxmlformats.org/officeDocument/2006/relationships" r:id="rId3"/>
          </a:graphicData>
        </a:graphic>
      </p:graphicFrame>
      <p:sp>
        <p:nvSpPr>
          <p:cNvPr id="11" name="正方形/長方形 10">
            <a:extLst>
              <a:ext uri="{FF2B5EF4-FFF2-40B4-BE49-F238E27FC236}">
                <a16:creationId xmlns:a16="http://schemas.microsoft.com/office/drawing/2014/main" id="{97E87B58-2511-42A6-ABEB-7C4A2E69B718}"/>
              </a:ext>
            </a:extLst>
          </p:cNvPr>
          <p:cNvSpPr/>
          <p:nvPr/>
        </p:nvSpPr>
        <p:spPr>
          <a:xfrm>
            <a:off x="156720" y="3532231"/>
            <a:ext cx="8830560" cy="224229"/>
          </a:xfrm>
          <a:prstGeom prst="rect">
            <a:avLst/>
          </a:prstGeom>
          <a:solidFill>
            <a:schemeClr val="accent6">
              <a:lumMod val="40000"/>
              <a:lumOff val="60000"/>
            </a:schemeClr>
          </a:solidFill>
        </p:spPr>
        <p:txBody>
          <a:bodyPr wrap="square">
            <a:spAutoFit/>
          </a:bodyPr>
          <a:lstStyle/>
          <a:p>
            <a:r>
              <a:rPr lang="ja-JP" altLang="en-US" sz="857" dirty="0">
                <a:latin typeface="HG丸ｺﾞｼｯｸM-PRO" panose="020F0600000000000000" pitchFamily="50" charset="-128"/>
                <a:ea typeface="HG丸ｺﾞｼｯｸM-PRO" panose="020F0600000000000000" pitchFamily="50" charset="-128"/>
              </a:rPr>
              <a:t>◇お世話している人がいると回答した子どものうち、お世話の内容として最も割合が高いのは「きょうだい</a:t>
            </a:r>
            <a:r>
              <a:rPr lang="ja-JP" altLang="en-US" sz="857" dirty="0">
                <a:solidFill>
                  <a:prstClr val="black"/>
                </a:solidFill>
                <a:latin typeface="HG丸ｺﾞｼｯｸM-PRO" panose="020F0600000000000000" pitchFamily="50" charset="-128"/>
                <a:ea typeface="HG丸ｺﾞｼｯｸM-PRO" panose="020F0600000000000000" pitchFamily="50" charset="-128"/>
              </a:rPr>
              <a:t>のめんどうを見ることや保育所のおむかえ</a:t>
            </a:r>
            <a:r>
              <a:rPr lang="ja-JP" altLang="en-US" sz="857" dirty="0">
                <a:latin typeface="HG丸ｺﾞｼｯｸM-PRO" panose="020F0600000000000000" pitchFamily="50" charset="-128"/>
                <a:ea typeface="HG丸ｺﾞｼｯｸM-PRO" panose="020F0600000000000000" pitchFamily="50" charset="-128"/>
              </a:rPr>
              <a:t>など」</a:t>
            </a:r>
            <a:r>
              <a:rPr lang="ja-JP" altLang="en-US" sz="857" dirty="0">
                <a:solidFill>
                  <a:prstClr val="black"/>
                </a:solidFill>
                <a:latin typeface="HG丸ｺﾞｼｯｸM-PRO" panose="020F0600000000000000" pitchFamily="50" charset="-128"/>
                <a:ea typeface="HG丸ｺﾞｼｯｸM-PRO" panose="020F0600000000000000" pitchFamily="50" charset="-128"/>
              </a:rPr>
              <a:t>である。</a:t>
            </a:r>
            <a:endParaRPr lang="en-US" altLang="ja-JP" sz="857" dirty="0">
              <a:solidFill>
                <a:prstClr val="black"/>
              </a:solidFill>
              <a:latin typeface="HG丸ｺﾞｼｯｸM-PRO" panose="020F0600000000000000" pitchFamily="50" charset="-128"/>
              <a:ea typeface="HG丸ｺﾞｼｯｸM-PRO" panose="020F0600000000000000" pitchFamily="50" charset="-128"/>
            </a:endParaRPr>
          </a:p>
        </p:txBody>
      </p:sp>
      <p:sp>
        <p:nvSpPr>
          <p:cNvPr id="12" name="テキスト ボックス 1">
            <a:extLst>
              <a:ext uri="{FF2B5EF4-FFF2-40B4-BE49-F238E27FC236}">
                <a16:creationId xmlns:a16="http://schemas.microsoft.com/office/drawing/2014/main" id="{8A0FA938-E468-4200-BB75-D2555D7F5720}"/>
              </a:ext>
            </a:extLst>
          </p:cNvPr>
          <p:cNvSpPr txBox="1"/>
          <p:nvPr/>
        </p:nvSpPr>
        <p:spPr>
          <a:xfrm>
            <a:off x="282702" y="717756"/>
            <a:ext cx="346570" cy="22422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57" dirty="0">
                <a:latin typeface="HG丸ｺﾞｼｯｸM-PRO" panose="020F0600000000000000" pitchFamily="50" charset="-128"/>
                <a:ea typeface="HG丸ｺﾞｼｯｸM-PRO" panose="020F0600000000000000" pitchFamily="50" charset="-128"/>
              </a:rPr>
              <a:t>R5</a:t>
            </a:r>
            <a:endParaRPr lang="ja-JP" altLang="en-US" sz="857" dirty="0">
              <a:latin typeface="HG丸ｺﾞｼｯｸM-PRO" panose="020F0600000000000000" pitchFamily="50" charset="-128"/>
              <a:ea typeface="HG丸ｺﾞｼｯｸM-PRO" panose="020F0600000000000000" pitchFamily="50" charset="-128"/>
            </a:endParaRPr>
          </a:p>
        </p:txBody>
      </p:sp>
      <p:sp>
        <p:nvSpPr>
          <p:cNvPr id="13" name="角丸四角形 18">
            <a:extLst>
              <a:ext uri="{FF2B5EF4-FFF2-40B4-BE49-F238E27FC236}">
                <a16:creationId xmlns:a16="http://schemas.microsoft.com/office/drawing/2014/main" id="{F39FA4F6-523F-459A-93C8-00E5211D19D3}"/>
              </a:ext>
            </a:extLst>
          </p:cNvPr>
          <p:cNvSpPr/>
          <p:nvPr/>
        </p:nvSpPr>
        <p:spPr>
          <a:xfrm>
            <a:off x="307127" y="5332069"/>
            <a:ext cx="7453799" cy="25717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14" name="角丸四角形 18">
            <a:extLst>
              <a:ext uri="{FF2B5EF4-FFF2-40B4-BE49-F238E27FC236}">
                <a16:creationId xmlns:a16="http://schemas.microsoft.com/office/drawing/2014/main" id="{EE624B0F-F886-465E-AE4B-0E3E3234BEE2}"/>
              </a:ext>
            </a:extLst>
          </p:cNvPr>
          <p:cNvSpPr/>
          <p:nvPr/>
        </p:nvSpPr>
        <p:spPr>
          <a:xfrm>
            <a:off x="1886273" y="2439067"/>
            <a:ext cx="5874652" cy="32605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15" name="スライド番号プレースホルダー 2">
            <a:extLst>
              <a:ext uri="{FF2B5EF4-FFF2-40B4-BE49-F238E27FC236}">
                <a16:creationId xmlns:a16="http://schemas.microsoft.com/office/drawing/2014/main" id="{402938E1-CCB9-47FA-85FC-3D7994D4FF0E}"/>
              </a:ext>
            </a:extLst>
          </p:cNvPr>
          <p:cNvSpPr txBox="1">
            <a:spLocks/>
          </p:cNvSpPr>
          <p:nvPr/>
        </p:nvSpPr>
        <p:spPr>
          <a:xfrm>
            <a:off x="6963821" y="6492875"/>
            <a:ext cx="2133600" cy="365125"/>
          </a:xfrm>
          <a:prstGeom prst="rect">
            <a:avLst/>
          </a:prstGeom>
        </p:spPr>
        <p:txBody>
          <a:bodyPr vert="horz" lIns="91440" tIns="45720" rIns="91440" bIns="45720" rtlCol="0" anchor="ctr"/>
          <a:lstStyle>
            <a:defPPr>
              <a:defRPr lang="ja-JP"/>
            </a:defPPr>
            <a:lvl1pPr marL="0" algn="r" defTabSz="1280160" rtl="0" eaLnBrk="1" latinLnBrk="0" hangingPunct="1">
              <a:defRPr kumimoji="1" sz="1700" kern="1200">
                <a:solidFill>
                  <a:schemeClr val="tx1">
                    <a:tint val="75000"/>
                  </a:schemeClr>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r>
              <a:rPr lang="ja-JP" altLang="en-US" sz="1714" dirty="0">
                <a:solidFill>
                  <a:schemeClr val="tx1"/>
                </a:solidFill>
                <a:latin typeface="+mn-ea"/>
              </a:rPr>
              <a:t>４８</a:t>
            </a:r>
          </a:p>
        </p:txBody>
      </p:sp>
    </p:spTree>
    <p:extLst>
      <p:ext uri="{BB962C8B-B14F-4D97-AF65-F5344CB8AC3E}">
        <p14:creationId xmlns:p14="http://schemas.microsoft.com/office/powerpoint/2010/main" val="19470371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490B9FAA-55DE-4FDA-ACE1-57A335A8DBF6}"/>
              </a:ext>
            </a:extLst>
          </p:cNvPr>
          <p:cNvSpPr>
            <a:spLocks noGrp="1"/>
          </p:cNvSpPr>
          <p:nvPr>
            <p:ph type="sldNum" sz="quarter" idx="12"/>
          </p:nvPr>
        </p:nvSpPr>
        <p:spPr>
          <a:xfrm>
            <a:off x="6901011" y="6367576"/>
            <a:ext cx="2133600" cy="365125"/>
          </a:xfrm>
        </p:spPr>
        <p:txBody>
          <a:bodyPr/>
          <a:lstStyle/>
          <a:p>
            <a:r>
              <a:rPr lang="ja-JP" altLang="en-US" sz="1714" dirty="0">
                <a:solidFill>
                  <a:schemeClr val="tx1"/>
                </a:solidFill>
              </a:rPr>
              <a:t>４９</a:t>
            </a:r>
          </a:p>
        </p:txBody>
      </p:sp>
      <p:sp>
        <p:nvSpPr>
          <p:cNvPr id="4" name="正方形/長方形 3">
            <a:extLst>
              <a:ext uri="{FF2B5EF4-FFF2-40B4-BE49-F238E27FC236}">
                <a16:creationId xmlns:a16="http://schemas.microsoft.com/office/drawing/2014/main" id="{9765DFB9-E2E7-4B45-BA51-343C67133267}"/>
              </a:ext>
            </a:extLst>
          </p:cNvPr>
          <p:cNvSpPr/>
          <p:nvPr/>
        </p:nvSpPr>
        <p:spPr>
          <a:xfrm>
            <a:off x="109389" y="136525"/>
            <a:ext cx="8925223" cy="648140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19" dirty="0">
              <a:solidFill>
                <a:schemeClr val="tx1"/>
              </a:solidFill>
            </a:endParaRPr>
          </a:p>
        </p:txBody>
      </p:sp>
      <p:sp>
        <p:nvSpPr>
          <p:cNvPr id="5" name="テキスト ボックス 4">
            <a:extLst>
              <a:ext uri="{FF2B5EF4-FFF2-40B4-BE49-F238E27FC236}">
                <a16:creationId xmlns:a16="http://schemas.microsoft.com/office/drawing/2014/main" id="{FA53BA50-6B17-429C-9045-47CC70517373}"/>
              </a:ext>
            </a:extLst>
          </p:cNvPr>
          <p:cNvSpPr txBox="1"/>
          <p:nvPr/>
        </p:nvSpPr>
        <p:spPr>
          <a:xfrm>
            <a:off x="109389" y="136525"/>
            <a:ext cx="8925223" cy="290208"/>
          </a:xfrm>
          <a:prstGeom prst="rect">
            <a:avLst/>
          </a:prstGeom>
          <a:solidFill>
            <a:schemeClr val="accent5">
              <a:lumMod val="40000"/>
              <a:lumOff val="60000"/>
            </a:schemeClr>
          </a:solidFill>
          <a:ln w="31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86" b="1" dirty="0">
                <a:latin typeface="HG丸ｺﾞｼｯｸM-PRO" panose="020F0600000000000000" pitchFamily="50" charset="-128"/>
                <a:ea typeface="HG丸ｺﾞｼｯｸM-PRO" panose="020F0600000000000000" pitchFamily="50" charset="-128"/>
              </a:rPr>
              <a:t>主な課題</a:t>
            </a:r>
          </a:p>
        </p:txBody>
      </p:sp>
      <p:sp>
        <p:nvSpPr>
          <p:cNvPr id="6" name="テキスト ボックス 5">
            <a:extLst>
              <a:ext uri="{FF2B5EF4-FFF2-40B4-BE49-F238E27FC236}">
                <a16:creationId xmlns:a16="http://schemas.microsoft.com/office/drawing/2014/main" id="{50B776FD-5670-403D-BD84-C36AEAA6C32A}"/>
              </a:ext>
            </a:extLst>
          </p:cNvPr>
          <p:cNvSpPr txBox="1"/>
          <p:nvPr/>
        </p:nvSpPr>
        <p:spPr>
          <a:xfrm>
            <a:off x="251520" y="497246"/>
            <a:ext cx="8640960" cy="2256580"/>
          </a:xfrm>
          <a:prstGeom prst="rect">
            <a:avLst/>
          </a:prstGeom>
          <a:noFill/>
        </p:spPr>
        <p:txBody>
          <a:bodyPr wrap="square" rtlCol="0">
            <a:spAutoFit/>
          </a:bodyPr>
          <a:lstStyle/>
          <a:p>
            <a:pPr>
              <a:lnSpc>
                <a:spcPts val="1714"/>
              </a:lnSpc>
            </a:pPr>
            <a:r>
              <a:rPr lang="ja-JP" altLang="en-US" sz="1143" dirty="0"/>
              <a:t>〇困窮度</a:t>
            </a:r>
            <a:r>
              <a:rPr lang="en-US" altLang="ja-JP" sz="1143" dirty="0"/>
              <a:t>Ⅰ</a:t>
            </a:r>
            <a:r>
              <a:rPr lang="ja-JP" altLang="en-US" sz="1143" dirty="0"/>
              <a:t>の世帯の子どもは、家族のお世話をしていると回答した子どもの割合が高い。</a:t>
            </a:r>
            <a:endParaRPr lang="en-US" altLang="ja-JP" sz="1143" dirty="0"/>
          </a:p>
          <a:p>
            <a:pPr>
              <a:lnSpc>
                <a:spcPts val="1714"/>
              </a:lnSpc>
            </a:pPr>
            <a:r>
              <a:rPr lang="ja-JP" altLang="en-US" sz="1143" dirty="0"/>
              <a:t>　</a:t>
            </a:r>
            <a:r>
              <a:rPr lang="en-US" altLang="ja-JP" sz="1143" dirty="0"/>
              <a:t>〔</a:t>
            </a:r>
            <a:r>
              <a:rPr lang="ja-JP" altLang="en-US" sz="1143" dirty="0"/>
              <a:t>中央値以上</a:t>
            </a:r>
            <a:r>
              <a:rPr lang="en-US" altLang="ja-JP" sz="1143" dirty="0"/>
              <a:t>18.2%</a:t>
            </a:r>
            <a:r>
              <a:rPr lang="ja-JP" altLang="en-US" sz="1143" dirty="0"/>
              <a:t>　困窮度</a:t>
            </a:r>
            <a:r>
              <a:rPr lang="en-US" altLang="ja-JP" sz="1143" dirty="0"/>
              <a:t>Ⅰ25.5%〕</a:t>
            </a:r>
          </a:p>
          <a:p>
            <a:pPr>
              <a:lnSpc>
                <a:spcPts val="1714"/>
              </a:lnSpc>
            </a:pPr>
            <a:endParaRPr lang="en-US" altLang="ja-JP" sz="1143" dirty="0"/>
          </a:p>
          <a:p>
            <a:pPr>
              <a:lnSpc>
                <a:spcPts val="1714"/>
              </a:lnSpc>
            </a:pPr>
            <a:r>
              <a:rPr lang="ja-JP" altLang="en-US" sz="1143" dirty="0"/>
              <a:t>〇お世話をしていると回答した子どものほうが、子どもの居場所を「利用したことがある」又は子どもの居場所を「あれば利用したい」と回答した割合が高い傾向にある。</a:t>
            </a:r>
            <a:endParaRPr lang="en-US" altLang="ja-JP" sz="1143" dirty="0"/>
          </a:p>
          <a:p>
            <a:pPr>
              <a:lnSpc>
                <a:spcPts val="1714"/>
              </a:lnSpc>
            </a:pPr>
            <a:r>
              <a:rPr lang="ja-JP" altLang="en-US" sz="1143" dirty="0"/>
              <a:t>　</a:t>
            </a:r>
            <a:r>
              <a:rPr lang="en-US" altLang="ja-JP" sz="1143" dirty="0"/>
              <a:t>〔</a:t>
            </a:r>
            <a:r>
              <a:rPr lang="ja-JP" altLang="en-US" sz="1143" dirty="0"/>
              <a:t>平日の夜や休日を過ごすことができる場所　お世話して「いる」　</a:t>
            </a:r>
            <a:r>
              <a:rPr lang="en-US" altLang="ja-JP" sz="1143" dirty="0"/>
              <a:t>31.9%</a:t>
            </a:r>
            <a:r>
              <a:rPr lang="ja-JP" altLang="en-US" sz="1143" dirty="0"/>
              <a:t>　お世話をして「いない」　</a:t>
            </a:r>
            <a:r>
              <a:rPr lang="en-US" altLang="ja-JP" sz="1143" dirty="0"/>
              <a:t>25.7</a:t>
            </a:r>
            <a:r>
              <a:rPr lang="ja-JP" altLang="en-US" sz="1143" dirty="0"/>
              <a:t>％</a:t>
            </a:r>
            <a:r>
              <a:rPr lang="en-US" altLang="ja-JP" sz="1143" dirty="0"/>
              <a:t>〕</a:t>
            </a:r>
          </a:p>
          <a:p>
            <a:pPr>
              <a:lnSpc>
                <a:spcPts val="1714"/>
              </a:lnSpc>
            </a:pPr>
            <a:r>
              <a:rPr lang="ja-JP" altLang="en-US" sz="1143" dirty="0"/>
              <a:t>　</a:t>
            </a:r>
            <a:r>
              <a:rPr lang="en-US" altLang="ja-JP" sz="1143" dirty="0"/>
              <a:t>〔</a:t>
            </a:r>
            <a:r>
              <a:rPr lang="ja-JP" altLang="en-US" sz="1143" dirty="0"/>
              <a:t>昼食や夕食、お弁当を無料か安い料金で食べることができる場所　お世話して「いる」　</a:t>
            </a:r>
            <a:r>
              <a:rPr lang="en-US" altLang="ja-JP" sz="1143" dirty="0"/>
              <a:t>34.2%</a:t>
            </a:r>
            <a:r>
              <a:rPr lang="ja-JP" altLang="en-US" sz="1143" dirty="0"/>
              <a:t>　お世話をして「いない」　　</a:t>
            </a:r>
            <a:r>
              <a:rPr lang="en-US" altLang="ja-JP" sz="1143" dirty="0"/>
              <a:t>25.7</a:t>
            </a:r>
            <a:r>
              <a:rPr lang="ja-JP" altLang="en-US" sz="1143" dirty="0"/>
              <a:t>％</a:t>
            </a:r>
            <a:r>
              <a:rPr lang="en-US" altLang="ja-JP" sz="1143" dirty="0"/>
              <a:t>〕</a:t>
            </a:r>
          </a:p>
          <a:p>
            <a:pPr>
              <a:lnSpc>
                <a:spcPts val="1714"/>
              </a:lnSpc>
            </a:pPr>
            <a:r>
              <a:rPr lang="ja-JP" altLang="en-US" sz="1143" b="1" dirty="0"/>
              <a:t>　</a:t>
            </a:r>
            <a:r>
              <a:rPr lang="en-US" altLang="ja-JP" sz="1143" dirty="0"/>
              <a:t>〔</a:t>
            </a:r>
            <a:r>
              <a:rPr lang="ja-JP" altLang="en-US" sz="1143" dirty="0"/>
              <a:t>勉強を無料か安い料金でみてくれる場所　お世話して「いる」　</a:t>
            </a:r>
            <a:r>
              <a:rPr lang="en-US" altLang="ja-JP" sz="1143" dirty="0"/>
              <a:t>25.3%</a:t>
            </a:r>
            <a:r>
              <a:rPr lang="ja-JP" altLang="en-US" sz="1143" dirty="0"/>
              <a:t>　お世話をして「いない」　</a:t>
            </a:r>
            <a:r>
              <a:rPr lang="en-US" altLang="ja-JP" sz="1143" dirty="0"/>
              <a:t>19.2</a:t>
            </a:r>
            <a:r>
              <a:rPr lang="ja-JP" altLang="en-US" sz="1143" dirty="0"/>
              <a:t>％</a:t>
            </a:r>
            <a:r>
              <a:rPr lang="en-US" altLang="ja-JP" sz="1143" dirty="0"/>
              <a:t>〕</a:t>
            </a:r>
          </a:p>
          <a:p>
            <a:pPr>
              <a:lnSpc>
                <a:spcPts val="1714"/>
              </a:lnSpc>
            </a:pPr>
            <a:r>
              <a:rPr lang="ja-JP" altLang="en-US" sz="1143" dirty="0"/>
              <a:t>　</a:t>
            </a:r>
            <a:r>
              <a:rPr lang="en-US" altLang="ja-JP" sz="1143" dirty="0"/>
              <a:t>〔</a:t>
            </a:r>
            <a:r>
              <a:rPr lang="ja-JP" altLang="en-US" sz="1143" dirty="0"/>
              <a:t>なんでも相談できる場所　お世話して「いる」　</a:t>
            </a:r>
            <a:r>
              <a:rPr lang="en-US" altLang="ja-JP" sz="1143" dirty="0"/>
              <a:t>20.8%</a:t>
            </a:r>
            <a:r>
              <a:rPr lang="ja-JP" altLang="en-US" sz="1143" dirty="0"/>
              <a:t>　お世話をして「いない」　</a:t>
            </a:r>
            <a:r>
              <a:rPr lang="en-US" altLang="ja-JP" sz="1143" dirty="0"/>
              <a:t>14.6</a:t>
            </a:r>
            <a:r>
              <a:rPr lang="ja-JP" altLang="en-US" sz="1143" dirty="0"/>
              <a:t>％</a:t>
            </a:r>
            <a:r>
              <a:rPr lang="en-US" altLang="ja-JP" sz="1143" dirty="0"/>
              <a:t>〕</a:t>
            </a:r>
          </a:p>
          <a:p>
            <a:pPr>
              <a:lnSpc>
                <a:spcPts val="1714"/>
              </a:lnSpc>
            </a:pPr>
            <a:endParaRPr lang="ja-JP" altLang="en-US" sz="1143" b="1" dirty="0"/>
          </a:p>
        </p:txBody>
      </p:sp>
      <p:sp>
        <p:nvSpPr>
          <p:cNvPr id="7" name="テキスト ボックス 6">
            <a:extLst>
              <a:ext uri="{FF2B5EF4-FFF2-40B4-BE49-F238E27FC236}">
                <a16:creationId xmlns:a16="http://schemas.microsoft.com/office/drawing/2014/main" id="{F9ADB4D7-ABD5-4BF3-A582-DB574A788085}"/>
              </a:ext>
            </a:extLst>
          </p:cNvPr>
          <p:cNvSpPr txBox="1"/>
          <p:nvPr/>
        </p:nvSpPr>
        <p:spPr>
          <a:xfrm>
            <a:off x="109389" y="3274697"/>
            <a:ext cx="8925223" cy="290208"/>
          </a:xfrm>
          <a:prstGeom prst="rect">
            <a:avLst/>
          </a:prstGeom>
          <a:solidFill>
            <a:srgbClr val="90E2A0"/>
          </a:solidFill>
          <a:ln w="31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86" b="1" dirty="0">
                <a:latin typeface="HG丸ｺﾞｼｯｸM-PRO" panose="020F0600000000000000" pitchFamily="50" charset="-128"/>
                <a:ea typeface="HG丸ｺﾞｼｯｸM-PRO" panose="020F0600000000000000" pitchFamily="50" charset="-128"/>
              </a:rPr>
              <a:t>方向性</a:t>
            </a:r>
            <a:r>
              <a:rPr lang="en-US" altLang="ja-JP" sz="1286" b="1" dirty="0">
                <a:latin typeface="HG丸ｺﾞｼｯｸM-PRO" panose="020F0600000000000000" pitchFamily="50" charset="-128"/>
                <a:ea typeface="HG丸ｺﾞｼｯｸM-PRO" panose="020F0600000000000000" pitchFamily="50" charset="-128"/>
              </a:rPr>
              <a:t>(</a:t>
            </a:r>
            <a:r>
              <a:rPr lang="ja-JP" altLang="en-US" sz="1286" b="1" dirty="0">
                <a:latin typeface="HG丸ｺﾞｼｯｸM-PRO" panose="020F0600000000000000" pitchFamily="50" charset="-128"/>
                <a:ea typeface="HG丸ｺﾞｼｯｸM-PRO" panose="020F0600000000000000" pitchFamily="50" charset="-128"/>
              </a:rPr>
              <a:t>案</a:t>
            </a:r>
            <a:r>
              <a:rPr lang="en-US" altLang="ja-JP" sz="1286" b="1" dirty="0">
                <a:latin typeface="HG丸ｺﾞｼｯｸM-PRO" panose="020F0600000000000000" pitchFamily="50" charset="-128"/>
                <a:ea typeface="HG丸ｺﾞｼｯｸM-PRO" panose="020F0600000000000000" pitchFamily="50" charset="-128"/>
              </a:rPr>
              <a:t>)</a:t>
            </a:r>
            <a:endParaRPr lang="ja-JP" altLang="en-US" sz="1286" b="1" dirty="0">
              <a:latin typeface="HG丸ｺﾞｼｯｸM-PRO" panose="020F0600000000000000" pitchFamily="50" charset="-128"/>
              <a:ea typeface="HG丸ｺﾞｼｯｸM-PRO" panose="020F0600000000000000" pitchFamily="50" charset="-128"/>
            </a:endParaRPr>
          </a:p>
        </p:txBody>
      </p:sp>
      <p:sp>
        <p:nvSpPr>
          <p:cNvPr id="9" name="テキスト ボックス 8">
            <a:extLst>
              <a:ext uri="{FF2B5EF4-FFF2-40B4-BE49-F238E27FC236}">
                <a16:creationId xmlns:a16="http://schemas.microsoft.com/office/drawing/2014/main" id="{C85A2F9B-D3DE-4E77-AB95-F7B656FB7817}"/>
              </a:ext>
            </a:extLst>
          </p:cNvPr>
          <p:cNvSpPr txBox="1"/>
          <p:nvPr/>
        </p:nvSpPr>
        <p:spPr>
          <a:xfrm>
            <a:off x="200086" y="3686171"/>
            <a:ext cx="8640960" cy="2256580"/>
          </a:xfrm>
          <a:prstGeom prst="rect">
            <a:avLst/>
          </a:prstGeom>
          <a:noFill/>
        </p:spPr>
        <p:txBody>
          <a:bodyPr wrap="square" rtlCol="0">
            <a:spAutoFit/>
          </a:bodyPr>
          <a:lstStyle/>
          <a:p>
            <a:pPr>
              <a:lnSpc>
                <a:spcPts val="1714"/>
              </a:lnSpc>
            </a:pPr>
            <a:r>
              <a:rPr lang="en-US" altLang="ja-JP" sz="1143" dirty="0"/>
              <a:t>【</a:t>
            </a:r>
            <a:r>
              <a:rPr lang="ja-JP" altLang="en-US" sz="1143" dirty="0"/>
              <a:t>継続</a:t>
            </a:r>
            <a:r>
              <a:rPr lang="en-US" altLang="ja-JP" sz="1143" dirty="0"/>
              <a:t>】</a:t>
            </a:r>
          </a:p>
          <a:p>
            <a:pPr>
              <a:lnSpc>
                <a:spcPts val="1714"/>
              </a:lnSpc>
            </a:pPr>
            <a:r>
              <a:rPr lang="ja-JP" altLang="en-US" sz="1143" dirty="0"/>
              <a:t>〇家族のお世話を担っている子どもは、周りの支えや支援が必要であり、居場所（食事の提供、学習支援、相談できる場所等）等を必要としていることから、学校等におけるスクールカウンセラーやスクールソーシャルワーカーの活用により、支援が必要な子どもや家庭を早期に発見し、居場所（食事の提供、学習支援、相談できる場所等）や支援制度・機関等の情報提供をはじめ、必要な支援につないでいく。</a:t>
            </a:r>
            <a:endParaRPr lang="en-US" altLang="ja-JP" sz="1143" dirty="0"/>
          </a:p>
          <a:p>
            <a:pPr>
              <a:lnSpc>
                <a:spcPts val="1714"/>
              </a:lnSpc>
            </a:pPr>
            <a:endParaRPr lang="en-US" altLang="ja-JP" sz="1143" dirty="0"/>
          </a:p>
          <a:p>
            <a:pPr>
              <a:lnSpc>
                <a:spcPts val="1714"/>
              </a:lnSpc>
            </a:pPr>
            <a:r>
              <a:rPr lang="ja-JP" altLang="en-US" sz="1143" dirty="0"/>
              <a:t>○令和４年３月に策定した「大阪府ヤングケアラー支援推進指針」に基づき、市町村におけるヤングケアラーに関する相談窓口の設置促進への支援など、引き続き、ヤングケアラー支援について市町村と連携し、推進していく。</a:t>
            </a:r>
            <a:endParaRPr lang="en-US" altLang="ja-JP" sz="1143" dirty="0"/>
          </a:p>
          <a:p>
            <a:pPr>
              <a:lnSpc>
                <a:spcPts val="1714"/>
              </a:lnSpc>
            </a:pPr>
            <a:endParaRPr lang="ja-JP" altLang="en-US" sz="1143" dirty="0">
              <a:solidFill>
                <a:srgbClr val="0070C0"/>
              </a:solidFill>
            </a:endParaRPr>
          </a:p>
          <a:p>
            <a:pPr>
              <a:lnSpc>
                <a:spcPts val="1714"/>
              </a:lnSpc>
            </a:pPr>
            <a:endParaRPr lang="en-US" altLang="ja-JP" sz="1143" dirty="0"/>
          </a:p>
          <a:p>
            <a:pPr>
              <a:lnSpc>
                <a:spcPts val="1714"/>
              </a:lnSpc>
            </a:pPr>
            <a:endParaRPr lang="en-US" altLang="ja-JP" sz="1143" dirty="0"/>
          </a:p>
        </p:txBody>
      </p:sp>
    </p:spTree>
    <p:extLst>
      <p:ext uri="{BB962C8B-B14F-4D97-AF65-F5344CB8AC3E}">
        <p14:creationId xmlns:p14="http://schemas.microsoft.com/office/powerpoint/2010/main" val="1172746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グラフ 27">
            <a:extLst>
              <a:ext uri="{FF2B5EF4-FFF2-40B4-BE49-F238E27FC236}">
                <a16:creationId xmlns:a16="http://schemas.microsoft.com/office/drawing/2014/main" id="{81DACDFE-ECB4-4A51-8FFC-673B2F1D5664}"/>
              </a:ext>
            </a:extLst>
          </p:cNvPr>
          <p:cNvGraphicFramePr>
            <a:graphicFrameLocks/>
          </p:cNvGraphicFramePr>
          <p:nvPr>
            <p:extLst>
              <p:ext uri="{D42A27DB-BD31-4B8C-83A1-F6EECF244321}">
                <p14:modId xmlns:p14="http://schemas.microsoft.com/office/powerpoint/2010/main" val="1260779478"/>
              </p:ext>
            </p:extLst>
          </p:nvPr>
        </p:nvGraphicFramePr>
        <p:xfrm>
          <a:off x="5780695" y="689167"/>
          <a:ext cx="3233110" cy="60522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a:extLst>
              <a:ext uri="{FF2B5EF4-FFF2-40B4-BE49-F238E27FC236}">
                <a16:creationId xmlns:a16="http://schemas.microsoft.com/office/drawing/2014/main" id="{F0BF0B54-8D7E-4587-9BE9-0A4C63018AE8}"/>
              </a:ext>
            </a:extLst>
          </p:cNvPr>
          <p:cNvGraphicFramePr>
            <a:graphicFrameLocks/>
          </p:cNvGraphicFramePr>
          <p:nvPr>
            <p:extLst>
              <p:ext uri="{D42A27DB-BD31-4B8C-83A1-F6EECF244321}">
                <p14:modId xmlns:p14="http://schemas.microsoft.com/office/powerpoint/2010/main" val="2155590325"/>
              </p:ext>
            </p:extLst>
          </p:nvPr>
        </p:nvGraphicFramePr>
        <p:xfrm>
          <a:off x="-163518" y="517732"/>
          <a:ext cx="5285400" cy="6231237"/>
        </p:xfrm>
        <a:graphic>
          <a:graphicData uri="http://schemas.openxmlformats.org/drawingml/2006/chart">
            <c:chart xmlns:c="http://schemas.openxmlformats.org/drawingml/2006/chart" xmlns:r="http://schemas.openxmlformats.org/officeDocument/2006/relationships" r:id="rId3"/>
          </a:graphicData>
        </a:graphic>
      </p:graphicFrame>
      <p:sp>
        <p:nvSpPr>
          <p:cNvPr id="4" name="正方形/長方形 3"/>
          <p:cNvSpPr/>
          <p:nvPr/>
        </p:nvSpPr>
        <p:spPr>
          <a:xfrm>
            <a:off x="150244" y="403153"/>
            <a:ext cx="8742231" cy="27532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HG丸ｺﾞｼｯｸM-PRO" panose="020F0600000000000000" pitchFamily="50" charset="-128"/>
                <a:ea typeface="HG丸ｺﾞｼｯｸM-PRO" panose="020F0600000000000000" pitchFamily="50" charset="-128"/>
              </a:rPr>
              <a:t>◇「電気・ガス・水道などが止められた」、「家賃や住宅ローンの支払いが滞った」、「電話など通信料の支払いが滞った」などの回答は、中央値以上の世帯ではほとんど見られず、困窮度</a:t>
            </a:r>
            <a:r>
              <a:rPr lang="en-US" altLang="ja-JP" sz="900" dirty="0">
                <a:solidFill>
                  <a:schemeClr val="tx1"/>
                </a:solidFill>
                <a:latin typeface="HG丸ｺﾞｼｯｸM-PRO" panose="020F0600000000000000" pitchFamily="50" charset="-128"/>
                <a:ea typeface="HG丸ｺﾞｼｯｸM-PRO" panose="020F0600000000000000" pitchFamily="50" charset="-128"/>
              </a:rPr>
              <a:t>Ⅰ</a:t>
            </a:r>
            <a:r>
              <a:rPr lang="ja-JP" altLang="en-US" sz="900" dirty="0">
                <a:solidFill>
                  <a:schemeClr val="tx1"/>
                </a:solidFill>
                <a:latin typeface="HG丸ｺﾞｼｯｸM-PRO" panose="020F0600000000000000" pitchFamily="50" charset="-128"/>
                <a:ea typeface="HG丸ｺﾞｼｯｸM-PRO" panose="020F0600000000000000" pitchFamily="50" charset="-128"/>
              </a:rPr>
              <a:t>の世帯において一定割合見られるが、</a:t>
            </a:r>
            <a:r>
              <a:rPr lang="en-US" altLang="ja-JP" sz="900" dirty="0">
                <a:solidFill>
                  <a:schemeClr val="tx1"/>
                </a:solidFill>
                <a:latin typeface="HG丸ｺﾞｼｯｸM-PRO" panose="020F0600000000000000" pitchFamily="50" charset="-128"/>
                <a:ea typeface="HG丸ｺﾞｼｯｸM-PRO" panose="020F0600000000000000" pitchFamily="50" charset="-128"/>
              </a:rPr>
              <a:t>R5</a:t>
            </a:r>
            <a:r>
              <a:rPr lang="ja-JP" altLang="en-US" sz="900" dirty="0">
                <a:solidFill>
                  <a:schemeClr val="tx1"/>
                </a:solidFill>
                <a:latin typeface="HG丸ｺﾞｼｯｸM-PRO" panose="020F0600000000000000" pitchFamily="50" charset="-128"/>
                <a:ea typeface="HG丸ｺﾞｼｯｸM-PRO" panose="020F0600000000000000" pitchFamily="50" charset="-128"/>
              </a:rPr>
              <a:t>調査では</a:t>
            </a:r>
            <a:r>
              <a:rPr lang="en-US" altLang="ja-JP" sz="900" dirty="0">
                <a:solidFill>
                  <a:schemeClr val="tx1"/>
                </a:solidFill>
                <a:latin typeface="HG丸ｺﾞｼｯｸM-PRO" panose="020F0600000000000000" pitchFamily="50" charset="-128"/>
                <a:ea typeface="HG丸ｺﾞｼｯｸM-PRO" panose="020F0600000000000000" pitchFamily="50" charset="-128"/>
              </a:rPr>
              <a:t>H28</a:t>
            </a:r>
            <a:r>
              <a:rPr lang="ja-JP" altLang="en-US" sz="900" dirty="0">
                <a:solidFill>
                  <a:schemeClr val="tx1"/>
                </a:solidFill>
                <a:latin typeface="HG丸ｺﾞｼｯｸM-PRO" panose="020F0600000000000000" pitchFamily="50" charset="-128"/>
                <a:ea typeface="HG丸ｺﾞｼｯｸM-PRO" panose="020F0600000000000000" pitchFamily="50" charset="-128"/>
              </a:rPr>
              <a:t>調査と比べ、好転している。</a:t>
            </a:r>
          </a:p>
        </p:txBody>
      </p:sp>
      <p:sp>
        <p:nvSpPr>
          <p:cNvPr id="24" name="正方形/長方形 23"/>
          <p:cNvSpPr/>
          <p:nvPr/>
        </p:nvSpPr>
        <p:spPr>
          <a:xfrm>
            <a:off x="93225" y="188640"/>
            <a:ext cx="8897143" cy="6552728"/>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25" name="テキスト ボックス 24"/>
          <p:cNvSpPr txBox="1"/>
          <p:nvPr/>
        </p:nvSpPr>
        <p:spPr>
          <a:xfrm>
            <a:off x="93944" y="81171"/>
            <a:ext cx="8896424" cy="268215"/>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143" b="1" dirty="0">
                <a:latin typeface="HG丸ｺﾞｼｯｸM-PRO" panose="020F0600000000000000" pitchFamily="50" charset="-128"/>
                <a:ea typeface="HG丸ｺﾞｼｯｸM-PRO" panose="020F0600000000000000" pitchFamily="50" charset="-128"/>
              </a:rPr>
              <a:t>■調査結果から分かったこと（困窮度</a:t>
            </a:r>
            <a:r>
              <a:rPr lang="en-US" altLang="ja-JP" sz="1143" b="1" dirty="0">
                <a:latin typeface="HG丸ｺﾞｼｯｸM-PRO" panose="020F0600000000000000" pitchFamily="50" charset="-128"/>
                <a:ea typeface="HG丸ｺﾞｼｯｸM-PRO" panose="020F0600000000000000" pitchFamily="50" charset="-128"/>
              </a:rPr>
              <a:t>×</a:t>
            </a:r>
            <a:r>
              <a:rPr lang="ja-JP" altLang="en-US" sz="1143" b="1" dirty="0">
                <a:latin typeface="HG丸ｺﾞｼｯｸM-PRO" panose="020F0600000000000000" pitchFamily="50" charset="-128"/>
                <a:ea typeface="HG丸ｺﾞｼｯｸM-PRO" panose="020F0600000000000000" pitchFamily="50" charset="-128"/>
              </a:rPr>
              <a:t>経済的な理由でできなかったこと）</a:t>
            </a:r>
          </a:p>
        </p:txBody>
      </p:sp>
      <p:cxnSp>
        <p:nvCxnSpPr>
          <p:cNvPr id="26" name="直線コネクタ 25"/>
          <p:cNvCxnSpPr>
            <a:cxnSpLocks/>
          </p:cNvCxnSpPr>
          <p:nvPr/>
        </p:nvCxnSpPr>
        <p:spPr>
          <a:xfrm>
            <a:off x="5195372" y="722560"/>
            <a:ext cx="0" cy="6018809"/>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0" name="角丸四角形 19"/>
          <p:cNvSpPr/>
          <p:nvPr/>
        </p:nvSpPr>
        <p:spPr>
          <a:xfrm>
            <a:off x="5687984" y="1194983"/>
            <a:ext cx="2736281" cy="26042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23" name="角丸四角形 22"/>
          <p:cNvSpPr/>
          <p:nvPr/>
        </p:nvSpPr>
        <p:spPr>
          <a:xfrm>
            <a:off x="5557823" y="4100827"/>
            <a:ext cx="2966935" cy="46041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3" name="スライド番号プレースホルダー 2"/>
          <p:cNvSpPr>
            <a:spLocks noGrp="1"/>
          </p:cNvSpPr>
          <p:nvPr>
            <p:ph type="sldNum" sz="quarter" idx="12"/>
          </p:nvPr>
        </p:nvSpPr>
        <p:spPr>
          <a:xfrm>
            <a:off x="6902321" y="6492875"/>
            <a:ext cx="2133600" cy="365125"/>
          </a:xfrm>
        </p:spPr>
        <p:txBody>
          <a:bodyPr/>
          <a:lstStyle/>
          <a:p>
            <a:r>
              <a:rPr lang="ja-JP" altLang="en-US" sz="1714" dirty="0">
                <a:solidFill>
                  <a:schemeClr val="tx1"/>
                </a:solidFill>
              </a:rPr>
              <a:t>５</a:t>
            </a:r>
          </a:p>
        </p:txBody>
      </p:sp>
      <p:sp>
        <p:nvSpPr>
          <p:cNvPr id="22" name="テキスト ボックス 1">
            <a:extLst>
              <a:ext uri="{FF2B5EF4-FFF2-40B4-BE49-F238E27FC236}">
                <a16:creationId xmlns:a16="http://schemas.microsoft.com/office/drawing/2014/main" id="{A499043C-A21F-433F-8FD2-995526987DE6}"/>
              </a:ext>
            </a:extLst>
          </p:cNvPr>
          <p:cNvSpPr txBox="1"/>
          <p:nvPr/>
        </p:nvSpPr>
        <p:spPr>
          <a:xfrm>
            <a:off x="5259438" y="722560"/>
            <a:ext cx="373820" cy="246221"/>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000" dirty="0">
                <a:latin typeface="HG丸ｺﾞｼｯｸM-PRO" panose="020F0600000000000000" pitchFamily="50" charset="-128"/>
                <a:ea typeface="HG丸ｺﾞｼｯｸM-PRO" panose="020F0600000000000000" pitchFamily="50" charset="-128"/>
              </a:rPr>
              <a:t>R5</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2223C55F-44D6-72EC-0931-BDD9167C239A}"/>
              </a:ext>
            </a:extLst>
          </p:cNvPr>
          <p:cNvSpPr txBox="1"/>
          <p:nvPr/>
        </p:nvSpPr>
        <p:spPr>
          <a:xfrm>
            <a:off x="141263" y="722560"/>
            <a:ext cx="477978" cy="246219"/>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00" dirty="0">
                <a:solidFill>
                  <a:prstClr val="black"/>
                </a:solidFill>
                <a:latin typeface="HG丸ｺﾞｼｯｸM-PRO" panose="020F0600000000000000" pitchFamily="50" charset="-128"/>
                <a:ea typeface="HG丸ｺﾞｼｯｸM-PRO" panose="020F0600000000000000" pitchFamily="50" charset="-128"/>
              </a:rPr>
              <a:t>H28</a:t>
            </a:r>
            <a:endParaRPr kumimoji="1" lang="ja-JP" altLang="en-US" sz="1000" dirty="0"/>
          </a:p>
        </p:txBody>
      </p:sp>
      <p:sp>
        <p:nvSpPr>
          <p:cNvPr id="27" name="テキスト ボックス 26">
            <a:extLst>
              <a:ext uri="{FF2B5EF4-FFF2-40B4-BE49-F238E27FC236}">
                <a16:creationId xmlns:a16="http://schemas.microsoft.com/office/drawing/2014/main" id="{12EFFD00-12B5-40B2-A2F4-779AD317159F}"/>
              </a:ext>
            </a:extLst>
          </p:cNvPr>
          <p:cNvSpPr txBox="1"/>
          <p:nvPr/>
        </p:nvSpPr>
        <p:spPr>
          <a:xfrm>
            <a:off x="7940812" y="82381"/>
            <a:ext cx="10440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200" b="1" dirty="0"/>
              <a:t>43</a:t>
            </a:r>
            <a:r>
              <a:rPr kumimoji="1" lang="ja-JP" altLang="en-US" sz="1200" b="1" dirty="0"/>
              <a:t>市町村</a:t>
            </a:r>
          </a:p>
        </p:txBody>
      </p:sp>
      <p:sp>
        <p:nvSpPr>
          <p:cNvPr id="16" name="角丸四角形 16">
            <a:extLst>
              <a:ext uri="{FF2B5EF4-FFF2-40B4-BE49-F238E27FC236}">
                <a16:creationId xmlns:a16="http://schemas.microsoft.com/office/drawing/2014/main" id="{08C272E7-E4D1-4DBF-B71F-338FF9E3CF58}"/>
              </a:ext>
            </a:extLst>
          </p:cNvPr>
          <p:cNvSpPr/>
          <p:nvPr/>
        </p:nvSpPr>
        <p:spPr>
          <a:xfrm>
            <a:off x="537980" y="1173608"/>
            <a:ext cx="4312799" cy="27532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18" name="角丸四角形 16">
            <a:extLst>
              <a:ext uri="{FF2B5EF4-FFF2-40B4-BE49-F238E27FC236}">
                <a16:creationId xmlns:a16="http://schemas.microsoft.com/office/drawing/2014/main" id="{88B11FD6-8931-4F64-9D11-2E6F2CD0464D}"/>
              </a:ext>
            </a:extLst>
          </p:cNvPr>
          <p:cNvSpPr/>
          <p:nvPr/>
        </p:nvSpPr>
        <p:spPr>
          <a:xfrm>
            <a:off x="150244" y="4055986"/>
            <a:ext cx="4774115" cy="45012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Tree>
    <p:extLst>
      <p:ext uri="{BB962C8B-B14F-4D97-AF65-F5344CB8AC3E}">
        <p14:creationId xmlns:p14="http://schemas.microsoft.com/office/powerpoint/2010/main" val="2284605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グラフ 20">
            <a:extLst>
              <a:ext uri="{FF2B5EF4-FFF2-40B4-BE49-F238E27FC236}">
                <a16:creationId xmlns:a16="http://schemas.microsoft.com/office/drawing/2014/main" id="{2161E6D9-B31A-4BF0-BF92-10C958E32C4E}"/>
              </a:ext>
            </a:extLst>
          </p:cNvPr>
          <p:cNvGraphicFramePr>
            <a:graphicFrameLocks/>
          </p:cNvGraphicFramePr>
          <p:nvPr>
            <p:extLst>
              <p:ext uri="{D42A27DB-BD31-4B8C-83A1-F6EECF244321}">
                <p14:modId xmlns:p14="http://schemas.microsoft.com/office/powerpoint/2010/main" val="1630865680"/>
              </p:ext>
            </p:extLst>
          </p:nvPr>
        </p:nvGraphicFramePr>
        <p:xfrm>
          <a:off x="5934381" y="743947"/>
          <a:ext cx="3057259" cy="6011702"/>
        </p:xfrm>
        <a:graphic>
          <a:graphicData uri="http://schemas.openxmlformats.org/drawingml/2006/chart">
            <c:chart xmlns:c="http://schemas.openxmlformats.org/drawingml/2006/chart" xmlns:r="http://schemas.openxmlformats.org/officeDocument/2006/relationships" r:id="rId2"/>
          </a:graphicData>
        </a:graphic>
      </p:graphicFrame>
      <p:sp>
        <p:nvSpPr>
          <p:cNvPr id="6" name="正方形/長方形 5">
            <a:extLst>
              <a:ext uri="{FF2B5EF4-FFF2-40B4-BE49-F238E27FC236}">
                <a16:creationId xmlns:a16="http://schemas.microsoft.com/office/drawing/2014/main" id="{83BF20F0-5442-4494-B98C-C29A7F38618F}"/>
              </a:ext>
            </a:extLst>
          </p:cNvPr>
          <p:cNvSpPr/>
          <p:nvPr/>
        </p:nvSpPr>
        <p:spPr>
          <a:xfrm>
            <a:off x="123428" y="102351"/>
            <a:ext cx="8897143" cy="6653300"/>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286"/>
          </a:p>
        </p:txBody>
      </p:sp>
      <p:sp>
        <p:nvSpPr>
          <p:cNvPr id="7" name="テキスト ボックス 6">
            <a:extLst>
              <a:ext uri="{FF2B5EF4-FFF2-40B4-BE49-F238E27FC236}">
                <a16:creationId xmlns:a16="http://schemas.microsoft.com/office/drawing/2014/main" id="{A8D68C08-02C7-44AC-AD02-7BD17DAD0994}"/>
              </a:ext>
            </a:extLst>
          </p:cNvPr>
          <p:cNvSpPr txBox="1"/>
          <p:nvPr/>
        </p:nvSpPr>
        <p:spPr>
          <a:xfrm>
            <a:off x="123428" y="110826"/>
            <a:ext cx="8896424" cy="268215"/>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143" b="1" dirty="0">
                <a:latin typeface="HG丸ｺﾞｼｯｸM-PRO" panose="020F0600000000000000" pitchFamily="50" charset="-128"/>
                <a:ea typeface="HG丸ｺﾞｼｯｸM-PRO" panose="020F0600000000000000" pitchFamily="50" charset="-128"/>
              </a:rPr>
              <a:t>■調査結果から分かったこと（困窮度</a:t>
            </a:r>
            <a:r>
              <a:rPr lang="en-US" altLang="ja-JP" sz="1143" b="1" dirty="0">
                <a:latin typeface="HG丸ｺﾞｼｯｸM-PRO" panose="020F0600000000000000" pitchFamily="50" charset="-128"/>
                <a:ea typeface="HG丸ｺﾞｼｯｸM-PRO" panose="020F0600000000000000" pitchFamily="50" charset="-128"/>
              </a:rPr>
              <a:t>×</a:t>
            </a:r>
            <a:r>
              <a:rPr lang="ja-JP" altLang="en-US" sz="1143" b="1" dirty="0">
                <a:latin typeface="HG丸ｺﾞｼｯｸM-PRO" panose="020F0600000000000000" pitchFamily="50" charset="-128"/>
                <a:ea typeface="HG丸ｺﾞｼｯｸM-PRO" panose="020F0600000000000000" pitchFamily="50" charset="-128"/>
              </a:rPr>
              <a:t>経済的な理由で子どもに対してできなかったこと）</a:t>
            </a:r>
          </a:p>
        </p:txBody>
      </p:sp>
      <p:graphicFrame>
        <p:nvGraphicFramePr>
          <p:cNvPr id="2" name="グラフ 1">
            <a:extLst>
              <a:ext uri="{FF2B5EF4-FFF2-40B4-BE49-F238E27FC236}">
                <a16:creationId xmlns:a16="http://schemas.microsoft.com/office/drawing/2014/main" id="{7DABC5D1-0A25-41D4-9FFB-BF622B0446E1}"/>
              </a:ext>
            </a:extLst>
          </p:cNvPr>
          <p:cNvGraphicFramePr>
            <a:graphicFrameLocks/>
          </p:cNvGraphicFramePr>
          <p:nvPr>
            <p:extLst>
              <p:ext uri="{D42A27DB-BD31-4B8C-83A1-F6EECF244321}">
                <p14:modId xmlns:p14="http://schemas.microsoft.com/office/powerpoint/2010/main" val="1700440408"/>
              </p:ext>
            </p:extLst>
          </p:nvPr>
        </p:nvGraphicFramePr>
        <p:xfrm>
          <a:off x="-324544" y="703260"/>
          <a:ext cx="5901129" cy="6024160"/>
        </p:xfrm>
        <a:graphic>
          <a:graphicData uri="http://schemas.openxmlformats.org/drawingml/2006/chart">
            <c:chart xmlns:c="http://schemas.openxmlformats.org/drawingml/2006/chart" xmlns:r="http://schemas.openxmlformats.org/officeDocument/2006/relationships" r:id="rId3"/>
          </a:graphicData>
        </a:graphic>
      </p:graphicFrame>
      <p:sp>
        <p:nvSpPr>
          <p:cNvPr id="17" name="テキスト ボックス 16">
            <a:extLst>
              <a:ext uri="{FF2B5EF4-FFF2-40B4-BE49-F238E27FC236}">
                <a16:creationId xmlns:a16="http://schemas.microsoft.com/office/drawing/2014/main" id="{7A998EFF-560F-4618-AD77-6D0DCC6E72A3}"/>
              </a:ext>
            </a:extLst>
          </p:cNvPr>
          <p:cNvSpPr txBox="1"/>
          <p:nvPr/>
        </p:nvSpPr>
        <p:spPr>
          <a:xfrm>
            <a:off x="7976212" y="102042"/>
            <a:ext cx="10440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200" b="1" dirty="0"/>
              <a:t>43</a:t>
            </a:r>
            <a:r>
              <a:rPr kumimoji="1" lang="ja-JP" altLang="en-US" sz="1200" b="1" dirty="0"/>
              <a:t>市町村</a:t>
            </a:r>
          </a:p>
        </p:txBody>
      </p:sp>
      <p:sp>
        <p:nvSpPr>
          <p:cNvPr id="3" name="正方形/長方形 2">
            <a:extLst>
              <a:ext uri="{FF2B5EF4-FFF2-40B4-BE49-F238E27FC236}">
                <a16:creationId xmlns:a16="http://schemas.microsoft.com/office/drawing/2014/main" id="{BB8AD5F6-0220-12E5-142D-6980919D97EC}"/>
              </a:ext>
            </a:extLst>
          </p:cNvPr>
          <p:cNvSpPr/>
          <p:nvPr/>
        </p:nvSpPr>
        <p:spPr>
          <a:xfrm>
            <a:off x="205263" y="414121"/>
            <a:ext cx="8814588" cy="27532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b="1" dirty="0">
                <a:solidFill>
                  <a:schemeClr val="tx1"/>
                </a:solidFill>
                <a:latin typeface="HG丸ｺﾞｼｯｸM-PRO" panose="020F0600000000000000" pitchFamily="50" charset="-128"/>
                <a:ea typeface="HG丸ｺﾞｼｯｸM-PRO" panose="020F0600000000000000" pitchFamily="50" charset="-128"/>
              </a:rPr>
              <a:t> </a:t>
            </a:r>
            <a:r>
              <a:rPr lang="ja-JP" altLang="en-US" sz="900" dirty="0">
                <a:solidFill>
                  <a:schemeClr val="tx1"/>
                </a:solidFill>
                <a:latin typeface="HG丸ｺﾞｼｯｸM-PRO" panose="020F0600000000000000" pitchFamily="50" charset="-128"/>
                <a:ea typeface="HG丸ｺﾞｼｯｸM-PRO" panose="020F0600000000000000" pitchFamily="50" charset="-128"/>
              </a:rPr>
              <a:t>◇</a:t>
            </a:r>
            <a:r>
              <a:rPr lang="en-US" altLang="ja-JP" sz="900" dirty="0">
                <a:solidFill>
                  <a:schemeClr val="tx1"/>
                </a:solidFill>
                <a:latin typeface="HG丸ｺﾞｼｯｸM-PRO" panose="020F0600000000000000" pitchFamily="50" charset="-128"/>
                <a:ea typeface="HG丸ｺﾞｼｯｸM-PRO" panose="020F0600000000000000" pitchFamily="50" charset="-128"/>
              </a:rPr>
              <a:t> H28</a:t>
            </a:r>
            <a:r>
              <a:rPr lang="ja-JP" altLang="en-US" sz="900" dirty="0">
                <a:solidFill>
                  <a:schemeClr val="tx1"/>
                </a:solidFill>
                <a:latin typeface="HG丸ｺﾞｼｯｸM-PRO" panose="020F0600000000000000" pitchFamily="50" charset="-128"/>
                <a:ea typeface="HG丸ｺﾞｼｯｸM-PRO" panose="020F0600000000000000" pitchFamily="50" charset="-128"/>
              </a:rPr>
              <a:t>調査・</a:t>
            </a:r>
            <a:r>
              <a:rPr lang="en-US" altLang="ja-JP" sz="900" dirty="0">
                <a:solidFill>
                  <a:schemeClr val="tx1"/>
                </a:solidFill>
                <a:latin typeface="HG丸ｺﾞｼｯｸM-PRO" panose="020F0600000000000000" pitchFamily="50" charset="-128"/>
                <a:ea typeface="HG丸ｺﾞｼｯｸM-PRO" panose="020F0600000000000000" pitchFamily="50" charset="-128"/>
              </a:rPr>
              <a:t>R5</a:t>
            </a:r>
            <a:r>
              <a:rPr lang="ja-JP" altLang="en-US" sz="900" dirty="0">
                <a:solidFill>
                  <a:schemeClr val="tx1"/>
                </a:solidFill>
                <a:latin typeface="HG丸ｺﾞｼｯｸM-PRO" panose="020F0600000000000000" pitchFamily="50" charset="-128"/>
                <a:ea typeface="HG丸ｺﾞｼｯｸM-PRO" panose="020F0600000000000000" pitchFamily="50" charset="-128"/>
              </a:rPr>
              <a:t>調査いずれの場合でも、困窮世帯ほど「どれにもあてはまらない」割合は低くなっており、困窮度</a:t>
            </a:r>
            <a:r>
              <a:rPr lang="en-US" altLang="ja-JP" sz="900" dirty="0">
                <a:solidFill>
                  <a:schemeClr val="tx1"/>
                </a:solidFill>
                <a:latin typeface="HG丸ｺﾞｼｯｸM-PRO" panose="020F0600000000000000" pitchFamily="50" charset="-128"/>
                <a:ea typeface="HG丸ｺﾞｼｯｸM-PRO" panose="020F0600000000000000" pitchFamily="50" charset="-128"/>
              </a:rPr>
              <a:t>Ⅰ</a:t>
            </a:r>
            <a:r>
              <a:rPr lang="ja-JP" altLang="en-US" sz="900" dirty="0">
                <a:solidFill>
                  <a:schemeClr val="tx1"/>
                </a:solidFill>
                <a:latin typeface="HG丸ｺﾞｼｯｸM-PRO" panose="020F0600000000000000" pitchFamily="50" charset="-128"/>
                <a:ea typeface="HG丸ｺﾞｼｯｸM-PRO" panose="020F0600000000000000" pitchFamily="50" charset="-128"/>
              </a:rPr>
              <a:t>の世帯において、「お子さんを医療機関に受診させることができなかった」割合は</a:t>
            </a:r>
            <a:r>
              <a:rPr lang="en-US" altLang="ja-JP" sz="900" dirty="0">
                <a:solidFill>
                  <a:schemeClr val="tx1"/>
                </a:solidFill>
                <a:latin typeface="HG丸ｺﾞｼｯｸM-PRO" panose="020F0600000000000000" pitchFamily="50" charset="-128"/>
                <a:ea typeface="HG丸ｺﾞｼｯｸM-PRO" panose="020F0600000000000000" pitchFamily="50" charset="-128"/>
              </a:rPr>
              <a:t>2.1</a:t>
            </a:r>
            <a:r>
              <a:rPr lang="ja-JP" altLang="en-US" sz="900" dirty="0">
                <a:solidFill>
                  <a:schemeClr val="tx1"/>
                </a:solidFill>
                <a:latin typeface="HG丸ｺﾞｼｯｸM-PRO" panose="020F0600000000000000" pitchFamily="50" charset="-128"/>
                <a:ea typeface="HG丸ｺﾞｼｯｸM-PRO" panose="020F0600000000000000" pitchFamily="50" charset="-128"/>
              </a:rPr>
              <a:t>％と半減しているが、一方で、進路、習い事、学習塾については、傾向に大きな変化は見られない。</a:t>
            </a:r>
          </a:p>
        </p:txBody>
      </p:sp>
      <p:cxnSp>
        <p:nvCxnSpPr>
          <p:cNvPr id="14" name="直線コネクタ 13">
            <a:extLst>
              <a:ext uri="{FF2B5EF4-FFF2-40B4-BE49-F238E27FC236}">
                <a16:creationId xmlns:a16="http://schemas.microsoft.com/office/drawing/2014/main" id="{9F8EEE45-F559-40F0-8F1B-54D2ED5BE17B}"/>
              </a:ext>
            </a:extLst>
          </p:cNvPr>
          <p:cNvCxnSpPr>
            <a:cxnSpLocks/>
          </p:cNvCxnSpPr>
          <p:nvPr/>
        </p:nvCxnSpPr>
        <p:spPr>
          <a:xfrm>
            <a:off x="5417602" y="1005097"/>
            <a:ext cx="18494" cy="570640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 name="テキスト ボックス 3">
            <a:extLst>
              <a:ext uri="{FF2B5EF4-FFF2-40B4-BE49-F238E27FC236}">
                <a16:creationId xmlns:a16="http://schemas.microsoft.com/office/drawing/2014/main" id="{18D10191-4DDD-AE40-4AB1-FC6984C592DA}"/>
              </a:ext>
            </a:extLst>
          </p:cNvPr>
          <p:cNvSpPr txBox="1"/>
          <p:nvPr/>
        </p:nvSpPr>
        <p:spPr>
          <a:xfrm>
            <a:off x="5467877" y="735472"/>
            <a:ext cx="373820" cy="246221"/>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000" dirty="0">
                <a:latin typeface="HG丸ｺﾞｼｯｸM-PRO" panose="020F0600000000000000" pitchFamily="50" charset="-128"/>
                <a:ea typeface="HG丸ｺﾞｼｯｸM-PRO" panose="020F0600000000000000" pitchFamily="50" charset="-128"/>
              </a:rPr>
              <a:t>R5</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BE35A4A2-A154-97A1-D8E0-E008BAD4725F}"/>
              </a:ext>
            </a:extLst>
          </p:cNvPr>
          <p:cNvSpPr txBox="1"/>
          <p:nvPr/>
        </p:nvSpPr>
        <p:spPr>
          <a:xfrm>
            <a:off x="226168" y="712069"/>
            <a:ext cx="478016" cy="246221"/>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00" dirty="0">
                <a:latin typeface="HG丸ｺﾞｼｯｸM-PRO" panose="020F0600000000000000" pitchFamily="50" charset="-128"/>
                <a:ea typeface="HG丸ｺﾞｼｯｸM-PRO" panose="020F0600000000000000" pitchFamily="50" charset="-128"/>
              </a:rPr>
              <a:t>H28</a:t>
            </a:r>
            <a:endParaRPr kumimoji="1" lang="ja-JP" altLang="en-US" sz="1000" dirty="0">
              <a:latin typeface="HG丸ｺﾞｼｯｸM-PRO" panose="020F0600000000000000" pitchFamily="50" charset="-128"/>
              <a:ea typeface="HG丸ｺﾞｼｯｸM-PRO" panose="020F0600000000000000" pitchFamily="50" charset="-128"/>
            </a:endParaRPr>
          </a:p>
        </p:txBody>
      </p:sp>
      <p:grpSp>
        <p:nvGrpSpPr>
          <p:cNvPr id="15" name="グループ化 14">
            <a:extLst>
              <a:ext uri="{FF2B5EF4-FFF2-40B4-BE49-F238E27FC236}">
                <a16:creationId xmlns:a16="http://schemas.microsoft.com/office/drawing/2014/main" id="{D51580A2-D3FC-4575-A142-65F0C3B8B6C8}"/>
              </a:ext>
            </a:extLst>
          </p:cNvPr>
          <p:cNvGrpSpPr/>
          <p:nvPr/>
        </p:nvGrpSpPr>
        <p:grpSpPr>
          <a:xfrm>
            <a:off x="6177451" y="6525344"/>
            <a:ext cx="2842400" cy="202076"/>
            <a:chOff x="532551" y="5846733"/>
            <a:chExt cx="2241714" cy="235335"/>
          </a:xfrm>
        </p:grpSpPr>
        <p:sp>
          <p:nvSpPr>
            <p:cNvPr id="16" name="テキスト ボックス 2">
              <a:extLst>
                <a:ext uri="{FF2B5EF4-FFF2-40B4-BE49-F238E27FC236}">
                  <a16:creationId xmlns:a16="http://schemas.microsoft.com/office/drawing/2014/main" id="{2E7E26DD-DC81-4566-8686-8ABA8FCEBCF6}"/>
                </a:ext>
              </a:extLst>
            </p:cNvPr>
            <p:cNvSpPr txBox="1"/>
            <p:nvPr/>
          </p:nvSpPr>
          <p:spPr>
            <a:xfrm>
              <a:off x="532551" y="5869636"/>
              <a:ext cx="700760" cy="145845"/>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65000"/>
                      <a:lumOff val="35000"/>
                    </a:schemeClr>
                  </a:solidFill>
                </a:rPr>
                <a:t>(N=16687)</a:t>
              </a:r>
              <a:endParaRPr lang="ja-JP" altLang="en-US" sz="700" dirty="0">
                <a:solidFill>
                  <a:schemeClr val="tx1">
                    <a:lumMod val="65000"/>
                    <a:lumOff val="35000"/>
                  </a:schemeClr>
                </a:solidFill>
              </a:endParaRPr>
            </a:p>
          </p:txBody>
        </p:sp>
        <p:sp>
          <p:nvSpPr>
            <p:cNvPr id="18" name="テキスト ボックス 1">
              <a:extLst>
                <a:ext uri="{FF2B5EF4-FFF2-40B4-BE49-F238E27FC236}">
                  <a16:creationId xmlns:a16="http://schemas.microsoft.com/office/drawing/2014/main" id="{4F311BEC-557D-475B-AE0D-AEA0679ED61B}"/>
                </a:ext>
              </a:extLst>
            </p:cNvPr>
            <p:cNvSpPr txBox="1"/>
            <p:nvPr/>
          </p:nvSpPr>
          <p:spPr>
            <a:xfrm>
              <a:off x="1110076" y="5861086"/>
              <a:ext cx="567201" cy="220982"/>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65000"/>
                      <a:lumOff val="35000"/>
                    </a:schemeClr>
                  </a:solidFill>
                </a:rPr>
                <a:t>(N=9408</a:t>
              </a:r>
              <a:r>
                <a:rPr lang="ja-JP" altLang="en-US" sz="700" dirty="0">
                  <a:solidFill>
                    <a:schemeClr val="tx1">
                      <a:lumMod val="65000"/>
                      <a:lumOff val="35000"/>
                    </a:schemeClr>
                  </a:solidFill>
                </a:rPr>
                <a:t>）</a:t>
              </a:r>
            </a:p>
          </p:txBody>
        </p:sp>
        <p:sp>
          <p:nvSpPr>
            <p:cNvPr id="19" name="テキスト ボックス 1">
              <a:extLst>
                <a:ext uri="{FF2B5EF4-FFF2-40B4-BE49-F238E27FC236}">
                  <a16:creationId xmlns:a16="http://schemas.microsoft.com/office/drawing/2014/main" id="{090EE10F-1A52-422D-893F-D09A26340292}"/>
                </a:ext>
              </a:extLst>
            </p:cNvPr>
            <p:cNvSpPr txBox="1"/>
            <p:nvPr/>
          </p:nvSpPr>
          <p:spPr>
            <a:xfrm>
              <a:off x="1620610" y="5846733"/>
              <a:ext cx="567202" cy="219418"/>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65000"/>
                      <a:lumOff val="35000"/>
                    </a:schemeClr>
                  </a:solidFill>
                </a:rPr>
                <a:t>(N=1694)</a:t>
              </a:r>
              <a:endParaRPr lang="ja-JP" altLang="en-US" sz="700" dirty="0">
                <a:solidFill>
                  <a:schemeClr val="tx1">
                    <a:lumMod val="65000"/>
                    <a:lumOff val="35000"/>
                  </a:schemeClr>
                </a:solidFill>
              </a:endParaRPr>
            </a:p>
          </p:txBody>
        </p:sp>
        <p:sp>
          <p:nvSpPr>
            <p:cNvPr id="20" name="テキスト ボックス 1">
              <a:extLst>
                <a:ext uri="{FF2B5EF4-FFF2-40B4-BE49-F238E27FC236}">
                  <a16:creationId xmlns:a16="http://schemas.microsoft.com/office/drawing/2014/main" id="{66059E8F-C680-4044-A81B-BD5F3A45E471}"/>
                </a:ext>
              </a:extLst>
            </p:cNvPr>
            <p:cNvSpPr txBox="1"/>
            <p:nvPr/>
          </p:nvSpPr>
          <p:spPr>
            <a:xfrm>
              <a:off x="2153132" y="5861941"/>
              <a:ext cx="621133" cy="144562"/>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65000"/>
                      <a:lumOff val="35000"/>
                    </a:schemeClr>
                  </a:solidFill>
                </a:rPr>
                <a:t>(N=5246)</a:t>
              </a:r>
              <a:endParaRPr lang="ja-JP" altLang="en-US" sz="700" dirty="0">
                <a:solidFill>
                  <a:schemeClr val="tx1">
                    <a:lumMod val="65000"/>
                    <a:lumOff val="35000"/>
                  </a:schemeClr>
                </a:solidFill>
              </a:endParaRPr>
            </a:p>
          </p:txBody>
        </p:sp>
      </p:grpSp>
      <p:sp>
        <p:nvSpPr>
          <p:cNvPr id="22" name="四角形: 角を丸くする 21">
            <a:extLst>
              <a:ext uri="{FF2B5EF4-FFF2-40B4-BE49-F238E27FC236}">
                <a16:creationId xmlns:a16="http://schemas.microsoft.com/office/drawing/2014/main" id="{BE961F81-0804-43D9-AC61-84B49F5C7214}"/>
              </a:ext>
            </a:extLst>
          </p:cNvPr>
          <p:cNvSpPr/>
          <p:nvPr/>
        </p:nvSpPr>
        <p:spPr>
          <a:xfrm>
            <a:off x="270014" y="1013664"/>
            <a:ext cx="3192372" cy="360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0000"/>
                </a:solidFill>
              </a:ln>
              <a:noFill/>
            </a:endParaRPr>
          </a:p>
        </p:txBody>
      </p:sp>
      <p:sp>
        <p:nvSpPr>
          <p:cNvPr id="23" name="四角形: 角を丸くする 22">
            <a:extLst>
              <a:ext uri="{FF2B5EF4-FFF2-40B4-BE49-F238E27FC236}">
                <a16:creationId xmlns:a16="http://schemas.microsoft.com/office/drawing/2014/main" id="{E5418935-1952-4222-90FD-2EED97DC5F1E}"/>
              </a:ext>
            </a:extLst>
          </p:cNvPr>
          <p:cNvSpPr/>
          <p:nvPr/>
        </p:nvSpPr>
        <p:spPr>
          <a:xfrm>
            <a:off x="6024556" y="1021463"/>
            <a:ext cx="2251698" cy="32730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0000"/>
                </a:solidFill>
              </a:ln>
              <a:noFill/>
            </a:endParaRPr>
          </a:p>
        </p:txBody>
      </p:sp>
      <p:sp>
        <p:nvSpPr>
          <p:cNvPr id="26" name="四角形: 角を丸くする 25">
            <a:extLst>
              <a:ext uri="{FF2B5EF4-FFF2-40B4-BE49-F238E27FC236}">
                <a16:creationId xmlns:a16="http://schemas.microsoft.com/office/drawing/2014/main" id="{A68C5604-7D73-44CF-BF42-57528B29E782}"/>
              </a:ext>
            </a:extLst>
          </p:cNvPr>
          <p:cNvSpPr/>
          <p:nvPr/>
        </p:nvSpPr>
        <p:spPr>
          <a:xfrm>
            <a:off x="270014" y="1379199"/>
            <a:ext cx="3192372" cy="360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0000"/>
                </a:solidFill>
              </a:ln>
              <a:noFill/>
            </a:endParaRPr>
          </a:p>
        </p:txBody>
      </p:sp>
      <p:sp>
        <p:nvSpPr>
          <p:cNvPr id="29" name="四角形: 角を丸くする 28">
            <a:extLst>
              <a:ext uri="{FF2B5EF4-FFF2-40B4-BE49-F238E27FC236}">
                <a16:creationId xmlns:a16="http://schemas.microsoft.com/office/drawing/2014/main" id="{2EC0EDF1-178B-466E-8B46-A8462E28FF4E}"/>
              </a:ext>
            </a:extLst>
          </p:cNvPr>
          <p:cNvSpPr/>
          <p:nvPr/>
        </p:nvSpPr>
        <p:spPr>
          <a:xfrm>
            <a:off x="323528" y="3034010"/>
            <a:ext cx="3581906" cy="360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0000"/>
                </a:solidFill>
              </a:ln>
              <a:noFill/>
            </a:endParaRPr>
          </a:p>
        </p:txBody>
      </p:sp>
      <p:sp>
        <p:nvSpPr>
          <p:cNvPr id="32" name="四角形: 角を丸くする 31">
            <a:extLst>
              <a:ext uri="{FF2B5EF4-FFF2-40B4-BE49-F238E27FC236}">
                <a16:creationId xmlns:a16="http://schemas.microsoft.com/office/drawing/2014/main" id="{A522311C-E890-46C9-8B3B-FB5F5BA34C40}"/>
              </a:ext>
            </a:extLst>
          </p:cNvPr>
          <p:cNvSpPr/>
          <p:nvPr/>
        </p:nvSpPr>
        <p:spPr>
          <a:xfrm>
            <a:off x="365747" y="3704414"/>
            <a:ext cx="3581906" cy="360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0000"/>
                </a:solidFill>
              </a:ln>
              <a:noFill/>
            </a:endParaRPr>
          </a:p>
        </p:txBody>
      </p:sp>
      <p:sp>
        <p:nvSpPr>
          <p:cNvPr id="9" name="四角形: 角を丸くする 8">
            <a:extLst>
              <a:ext uri="{FF2B5EF4-FFF2-40B4-BE49-F238E27FC236}">
                <a16:creationId xmlns:a16="http://schemas.microsoft.com/office/drawing/2014/main" id="{F7C0A517-3B9E-376A-0557-2C84D296EB1D}"/>
              </a:ext>
            </a:extLst>
          </p:cNvPr>
          <p:cNvSpPr/>
          <p:nvPr/>
        </p:nvSpPr>
        <p:spPr>
          <a:xfrm>
            <a:off x="6033640" y="1373664"/>
            <a:ext cx="2251699" cy="32730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0000"/>
                </a:solidFill>
              </a:ln>
              <a:noFill/>
            </a:endParaRPr>
          </a:p>
        </p:txBody>
      </p:sp>
      <p:sp>
        <p:nvSpPr>
          <p:cNvPr id="10" name="四角形: 角を丸くする 9">
            <a:extLst>
              <a:ext uri="{FF2B5EF4-FFF2-40B4-BE49-F238E27FC236}">
                <a16:creationId xmlns:a16="http://schemas.microsoft.com/office/drawing/2014/main" id="{9512E245-87BE-D37C-1BC2-3211339550F7}"/>
              </a:ext>
            </a:extLst>
          </p:cNvPr>
          <p:cNvSpPr/>
          <p:nvPr/>
        </p:nvSpPr>
        <p:spPr>
          <a:xfrm>
            <a:off x="6033640" y="3034010"/>
            <a:ext cx="2251699" cy="32730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0000"/>
                </a:solidFill>
              </a:ln>
              <a:noFill/>
            </a:endParaRPr>
          </a:p>
        </p:txBody>
      </p:sp>
      <p:sp>
        <p:nvSpPr>
          <p:cNvPr id="11" name="四角形: 角を丸くする 10">
            <a:extLst>
              <a:ext uri="{FF2B5EF4-FFF2-40B4-BE49-F238E27FC236}">
                <a16:creationId xmlns:a16="http://schemas.microsoft.com/office/drawing/2014/main" id="{9F951A0A-F4B7-165C-B563-366C0E4F2E15}"/>
              </a:ext>
            </a:extLst>
          </p:cNvPr>
          <p:cNvSpPr/>
          <p:nvPr/>
        </p:nvSpPr>
        <p:spPr>
          <a:xfrm>
            <a:off x="6024555" y="3704414"/>
            <a:ext cx="2251699" cy="32730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0000"/>
                </a:solidFill>
              </a:ln>
              <a:noFill/>
            </a:endParaRPr>
          </a:p>
        </p:txBody>
      </p:sp>
    </p:spTree>
    <p:extLst>
      <p:ext uri="{BB962C8B-B14F-4D97-AF65-F5344CB8AC3E}">
        <p14:creationId xmlns:p14="http://schemas.microsoft.com/office/powerpoint/2010/main" val="789318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グラフ 40">
            <a:extLst>
              <a:ext uri="{FF2B5EF4-FFF2-40B4-BE49-F238E27FC236}">
                <a16:creationId xmlns:a16="http://schemas.microsoft.com/office/drawing/2014/main" id="{1B0C3A40-B189-446D-BB68-BFB24CCE2153}"/>
              </a:ext>
            </a:extLst>
          </p:cNvPr>
          <p:cNvGraphicFramePr>
            <a:graphicFrameLocks/>
          </p:cNvGraphicFramePr>
          <p:nvPr>
            <p:extLst>
              <p:ext uri="{D42A27DB-BD31-4B8C-83A1-F6EECF244321}">
                <p14:modId xmlns:p14="http://schemas.microsoft.com/office/powerpoint/2010/main" val="481572204"/>
              </p:ext>
            </p:extLst>
          </p:nvPr>
        </p:nvGraphicFramePr>
        <p:xfrm>
          <a:off x="4679812" y="759684"/>
          <a:ext cx="4309837" cy="2599106"/>
        </p:xfrm>
        <a:graphic>
          <a:graphicData uri="http://schemas.openxmlformats.org/drawingml/2006/chart">
            <c:chart xmlns:c="http://schemas.openxmlformats.org/drawingml/2006/chart" xmlns:r="http://schemas.openxmlformats.org/officeDocument/2006/relationships" r:id="rId3"/>
          </a:graphicData>
        </a:graphic>
      </p:graphicFrame>
      <p:sp>
        <p:nvSpPr>
          <p:cNvPr id="21" name="正方形/長方形 20"/>
          <p:cNvSpPr/>
          <p:nvPr/>
        </p:nvSpPr>
        <p:spPr>
          <a:xfrm>
            <a:off x="163871" y="412907"/>
            <a:ext cx="8718579" cy="37472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HG丸ｺﾞｼｯｸM-PRO" panose="020F0600000000000000" pitchFamily="50" charset="-128"/>
                <a:ea typeface="HG丸ｺﾞｼｯｸM-PRO" panose="020F0600000000000000" pitchFamily="50" charset="-128"/>
              </a:rPr>
              <a:t>◇</a:t>
            </a:r>
            <a:r>
              <a:rPr lang="en-US" altLang="ja-JP" sz="900" dirty="0">
                <a:solidFill>
                  <a:schemeClr val="tx1"/>
                </a:solidFill>
                <a:latin typeface="HG丸ｺﾞｼｯｸM-PRO" panose="020F0600000000000000" pitchFamily="50" charset="-128"/>
                <a:ea typeface="HG丸ｺﾞｼｯｸM-PRO" panose="020F0600000000000000" pitchFamily="50" charset="-128"/>
              </a:rPr>
              <a:t>H28</a:t>
            </a:r>
            <a:r>
              <a:rPr lang="ja-JP" altLang="en-US" sz="900" dirty="0">
                <a:solidFill>
                  <a:schemeClr val="tx1"/>
                </a:solidFill>
                <a:latin typeface="HG丸ｺﾞｼｯｸM-PRO" panose="020F0600000000000000" pitchFamily="50" charset="-128"/>
                <a:ea typeface="HG丸ｺﾞｼｯｸM-PRO" panose="020F0600000000000000" pitchFamily="50" charset="-128"/>
              </a:rPr>
              <a:t>調査・</a:t>
            </a:r>
            <a:r>
              <a:rPr lang="en-US" altLang="ja-JP" sz="900" dirty="0">
                <a:solidFill>
                  <a:schemeClr val="tx1"/>
                </a:solidFill>
                <a:latin typeface="HG丸ｺﾞｼｯｸM-PRO" panose="020F0600000000000000" pitchFamily="50" charset="-128"/>
                <a:ea typeface="HG丸ｺﾞｼｯｸM-PRO" panose="020F0600000000000000" pitchFamily="50" charset="-128"/>
              </a:rPr>
              <a:t>R5</a:t>
            </a:r>
            <a:r>
              <a:rPr lang="ja-JP" altLang="en-US" sz="900" dirty="0">
                <a:solidFill>
                  <a:schemeClr val="tx1"/>
                </a:solidFill>
                <a:latin typeface="HG丸ｺﾞｼｯｸM-PRO" panose="020F0600000000000000" pitchFamily="50" charset="-128"/>
                <a:ea typeface="HG丸ｺﾞｼｯｸM-PRO" panose="020F0600000000000000" pitchFamily="50" charset="-128"/>
              </a:rPr>
              <a:t>調査いずれの場合でも、困窮世帯ほど正規群の割合は低くなっている。困窮度</a:t>
            </a:r>
            <a:r>
              <a:rPr lang="en-US" altLang="ja-JP" sz="900" dirty="0">
                <a:solidFill>
                  <a:schemeClr val="tx1"/>
                </a:solidFill>
                <a:latin typeface="HG丸ｺﾞｼｯｸM-PRO" panose="020F0600000000000000" pitchFamily="50" charset="-128"/>
                <a:ea typeface="HG丸ｺﾞｼｯｸM-PRO" panose="020F0600000000000000" pitchFamily="50" charset="-128"/>
              </a:rPr>
              <a:t>Ⅰ</a:t>
            </a:r>
            <a:r>
              <a:rPr lang="ja-JP" altLang="en-US" sz="900" dirty="0">
                <a:solidFill>
                  <a:schemeClr val="tx1"/>
                </a:solidFill>
                <a:latin typeface="HG丸ｺﾞｼｯｸM-PRO" panose="020F0600000000000000" pitchFamily="50" charset="-128"/>
                <a:ea typeface="HG丸ｺﾞｼｯｸM-PRO" panose="020F0600000000000000" pitchFamily="50" charset="-128"/>
              </a:rPr>
              <a:t>世帯について、</a:t>
            </a:r>
            <a:r>
              <a:rPr lang="en-US" altLang="ja-JP" sz="900" dirty="0">
                <a:solidFill>
                  <a:schemeClr val="tx1"/>
                </a:solidFill>
                <a:latin typeface="HG丸ｺﾞｼｯｸM-PRO" panose="020F0600000000000000" pitchFamily="50" charset="-128"/>
                <a:ea typeface="HG丸ｺﾞｼｯｸM-PRO" panose="020F0600000000000000" pitchFamily="50" charset="-128"/>
              </a:rPr>
              <a:t> H28</a:t>
            </a:r>
            <a:r>
              <a:rPr lang="ja-JP" altLang="en-US" sz="900" dirty="0">
                <a:solidFill>
                  <a:schemeClr val="tx1"/>
                </a:solidFill>
                <a:latin typeface="HG丸ｺﾞｼｯｸM-PRO" panose="020F0600000000000000" pitchFamily="50" charset="-128"/>
                <a:ea typeface="HG丸ｺﾞｼｯｸM-PRO" panose="020F0600000000000000" pitchFamily="50" charset="-128"/>
              </a:rPr>
              <a:t>調査に比べて</a:t>
            </a:r>
            <a:r>
              <a:rPr lang="en-US" altLang="ja-JP" sz="900" dirty="0">
                <a:solidFill>
                  <a:schemeClr val="tx1"/>
                </a:solidFill>
                <a:latin typeface="HG丸ｺﾞｼｯｸM-PRO" panose="020F0600000000000000" pitchFamily="50" charset="-128"/>
                <a:ea typeface="HG丸ｺﾞｼｯｸM-PRO" panose="020F0600000000000000" pitchFamily="50" charset="-128"/>
              </a:rPr>
              <a:t>R5</a:t>
            </a:r>
            <a:r>
              <a:rPr lang="ja-JP" altLang="en-US" sz="900" dirty="0">
                <a:solidFill>
                  <a:schemeClr val="tx1"/>
                </a:solidFill>
                <a:latin typeface="HG丸ｺﾞｼｯｸM-PRO" panose="020F0600000000000000" pitchFamily="50" charset="-128"/>
                <a:ea typeface="HG丸ｺﾞｼｯｸM-PRO" panose="020F0600000000000000" pitchFamily="50" charset="-128"/>
              </a:rPr>
              <a:t>調査において、正規群の割合は</a:t>
            </a:r>
            <a:r>
              <a:rPr lang="en-US" altLang="ja-JP" sz="900" dirty="0">
                <a:solidFill>
                  <a:schemeClr val="tx1"/>
                </a:solidFill>
                <a:latin typeface="HG丸ｺﾞｼｯｸM-PRO" panose="020F0600000000000000" pitchFamily="50" charset="-128"/>
                <a:ea typeface="HG丸ｺﾞｼｯｸM-PRO" panose="020F0600000000000000" pitchFamily="50" charset="-128"/>
              </a:rPr>
              <a:t>9</a:t>
            </a:r>
            <a:r>
              <a:rPr lang="ja-JP" altLang="en-US" sz="900" dirty="0">
                <a:solidFill>
                  <a:schemeClr val="tx1"/>
                </a:solidFill>
                <a:latin typeface="HG丸ｺﾞｼｯｸM-PRO" panose="020F0600000000000000" pitchFamily="50" charset="-128"/>
                <a:ea typeface="HG丸ｺﾞｼｯｸM-PRO" panose="020F0600000000000000" pitchFamily="50" charset="-128"/>
              </a:rPr>
              <a:t>ポイント増え、非正規群・無業の割合は</a:t>
            </a:r>
            <a:r>
              <a:rPr lang="en-US" altLang="ja-JP" sz="900" dirty="0">
                <a:solidFill>
                  <a:schemeClr val="tx1"/>
                </a:solidFill>
                <a:latin typeface="HG丸ｺﾞｼｯｸM-PRO" panose="020F0600000000000000" pitchFamily="50" charset="-128"/>
                <a:ea typeface="HG丸ｺﾞｼｯｸM-PRO" panose="020F0600000000000000" pitchFamily="50" charset="-128"/>
              </a:rPr>
              <a:t>6</a:t>
            </a:r>
            <a:r>
              <a:rPr lang="ja-JP" altLang="en-US" sz="900" dirty="0">
                <a:solidFill>
                  <a:schemeClr val="tx1"/>
                </a:solidFill>
                <a:latin typeface="HG丸ｺﾞｼｯｸM-PRO" panose="020F0600000000000000" pitchFamily="50" charset="-128"/>
                <a:ea typeface="HG丸ｺﾞｼｯｸM-PRO" panose="020F0600000000000000" pitchFamily="50" charset="-128"/>
              </a:rPr>
              <a:t>ポイント減少している。</a:t>
            </a:r>
          </a:p>
        </p:txBody>
      </p:sp>
      <p:sp>
        <p:nvSpPr>
          <p:cNvPr id="22" name="正方形/長方形 21"/>
          <p:cNvSpPr/>
          <p:nvPr/>
        </p:nvSpPr>
        <p:spPr>
          <a:xfrm>
            <a:off x="98176" y="332662"/>
            <a:ext cx="8891473" cy="60280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dirty="0">
              <a:solidFill>
                <a:schemeClr val="tx1"/>
              </a:solidFill>
            </a:endParaRPr>
          </a:p>
        </p:txBody>
      </p:sp>
      <p:sp>
        <p:nvSpPr>
          <p:cNvPr id="33" name="正方形/長方形 32"/>
          <p:cNvSpPr/>
          <p:nvPr/>
        </p:nvSpPr>
        <p:spPr>
          <a:xfrm>
            <a:off x="206536" y="3377665"/>
            <a:ext cx="8675914" cy="28573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HG丸ｺﾞｼｯｸM-PRO" panose="020F0600000000000000" pitchFamily="50" charset="-128"/>
                <a:ea typeface="HG丸ｺﾞｼｯｸM-PRO" panose="020F0600000000000000" pitchFamily="50" charset="-128"/>
              </a:rPr>
              <a:t>◇非正規群・無業に占める母子世帯の割合は、</a:t>
            </a:r>
            <a:r>
              <a:rPr lang="en-US" altLang="ja-JP" sz="900" dirty="0">
                <a:solidFill>
                  <a:schemeClr val="tx1"/>
                </a:solidFill>
                <a:latin typeface="HG丸ｺﾞｼｯｸM-PRO" panose="020F0600000000000000" pitchFamily="50" charset="-128"/>
                <a:ea typeface="HG丸ｺﾞｼｯｸM-PRO" panose="020F0600000000000000" pitchFamily="50" charset="-128"/>
              </a:rPr>
              <a:t> H28</a:t>
            </a:r>
            <a:r>
              <a:rPr lang="ja-JP" altLang="en-US" sz="900" dirty="0">
                <a:solidFill>
                  <a:schemeClr val="tx1"/>
                </a:solidFill>
                <a:latin typeface="HG丸ｺﾞｼｯｸM-PRO" panose="020F0600000000000000" pitchFamily="50" charset="-128"/>
                <a:ea typeface="HG丸ｺﾞｼｯｸM-PRO" panose="020F0600000000000000" pitchFamily="50" charset="-128"/>
              </a:rPr>
              <a:t>調査・</a:t>
            </a:r>
            <a:r>
              <a:rPr lang="en-US" altLang="ja-JP" sz="900" dirty="0">
                <a:solidFill>
                  <a:schemeClr val="tx1"/>
                </a:solidFill>
                <a:latin typeface="HG丸ｺﾞｼｯｸM-PRO" panose="020F0600000000000000" pitchFamily="50" charset="-128"/>
                <a:ea typeface="HG丸ｺﾞｼｯｸM-PRO" panose="020F0600000000000000" pitchFamily="50" charset="-128"/>
              </a:rPr>
              <a:t>R5</a:t>
            </a:r>
            <a:r>
              <a:rPr lang="ja-JP" altLang="en-US" sz="900" dirty="0">
                <a:solidFill>
                  <a:schemeClr val="tx1"/>
                </a:solidFill>
                <a:latin typeface="HG丸ｺﾞｼｯｸM-PRO" panose="020F0600000000000000" pitchFamily="50" charset="-128"/>
                <a:ea typeface="HG丸ｺﾞｼｯｸM-PRO" panose="020F0600000000000000" pitchFamily="50" charset="-128"/>
              </a:rPr>
              <a:t>調査いずれの場合でも、約</a:t>
            </a:r>
            <a:r>
              <a:rPr lang="en-US" altLang="ja-JP" sz="900" dirty="0">
                <a:solidFill>
                  <a:schemeClr val="tx1"/>
                </a:solidFill>
                <a:latin typeface="HG丸ｺﾞｼｯｸM-PRO" panose="020F0600000000000000" pitchFamily="50" charset="-128"/>
                <a:ea typeface="HG丸ｺﾞｼｯｸM-PRO" panose="020F0600000000000000" pitchFamily="50" charset="-128"/>
              </a:rPr>
              <a:t>60</a:t>
            </a:r>
            <a:r>
              <a:rPr lang="ja-JP" altLang="en-US" sz="900" dirty="0">
                <a:solidFill>
                  <a:schemeClr val="tx1"/>
                </a:solidFill>
                <a:latin typeface="HG丸ｺﾞｼｯｸM-PRO" panose="020F0600000000000000" pitchFamily="50" charset="-128"/>
                <a:ea typeface="HG丸ｺﾞｼｯｸM-PRO" panose="020F0600000000000000" pitchFamily="50" charset="-128"/>
              </a:rPr>
              <a:t>％以上と顕著に高い。</a:t>
            </a:r>
            <a:endParaRPr lang="en-US" altLang="ja-JP" sz="9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 name="スライド番号プレースホルダー 4"/>
          <p:cNvSpPr>
            <a:spLocks noGrp="1"/>
          </p:cNvSpPr>
          <p:nvPr>
            <p:ph type="sldNum" sz="quarter" idx="12"/>
          </p:nvPr>
        </p:nvSpPr>
        <p:spPr>
          <a:xfrm>
            <a:off x="6899863" y="6360755"/>
            <a:ext cx="2133600" cy="365125"/>
          </a:xfrm>
        </p:spPr>
        <p:txBody>
          <a:bodyPr/>
          <a:lstStyle/>
          <a:p>
            <a:r>
              <a:rPr lang="ja-JP" altLang="en-US" sz="1714" dirty="0">
                <a:solidFill>
                  <a:schemeClr val="tx1"/>
                </a:solidFill>
                <a:latin typeface="+mj-ea"/>
                <a:ea typeface="+mj-ea"/>
              </a:rPr>
              <a:t>７</a:t>
            </a:r>
          </a:p>
        </p:txBody>
      </p:sp>
      <p:sp>
        <p:nvSpPr>
          <p:cNvPr id="20" name="テキスト ボックス 19"/>
          <p:cNvSpPr txBox="1"/>
          <p:nvPr/>
        </p:nvSpPr>
        <p:spPr>
          <a:xfrm>
            <a:off x="93225" y="124187"/>
            <a:ext cx="8896424" cy="268215"/>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143" b="1" dirty="0">
                <a:latin typeface="HG丸ｺﾞｼｯｸM-PRO" panose="020F0600000000000000" pitchFamily="50" charset="-128"/>
                <a:ea typeface="HG丸ｺﾞｼｯｸM-PRO" panose="020F0600000000000000" pitchFamily="50" charset="-128"/>
              </a:rPr>
              <a:t>■調査結果から分かったこと（上段：困窮度</a:t>
            </a:r>
            <a:r>
              <a:rPr lang="en-US" altLang="ja-JP" sz="1143" b="1" dirty="0">
                <a:latin typeface="HG丸ｺﾞｼｯｸM-PRO" panose="020F0600000000000000" pitchFamily="50" charset="-128"/>
                <a:ea typeface="HG丸ｺﾞｼｯｸM-PRO" panose="020F0600000000000000" pitchFamily="50" charset="-128"/>
              </a:rPr>
              <a:t>×</a:t>
            </a:r>
            <a:r>
              <a:rPr lang="ja-JP" altLang="en-US" sz="1143" b="1" dirty="0">
                <a:latin typeface="HG丸ｺﾞｼｯｸM-PRO" panose="020F0600000000000000" pitchFamily="50" charset="-128"/>
                <a:ea typeface="HG丸ｺﾞｼｯｸM-PRO" panose="020F0600000000000000" pitchFamily="50" charset="-128"/>
              </a:rPr>
              <a:t>就労状況　下段：就労状況</a:t>
            </a:r>
            <a:r>
              <a:rPr lang="en-US" altLang="ja-JP" sz="1143" b="1" dirty="0">
                <a:latin typeface="HG丸ｺﾞｼｯｸM-PRO" panose="020F0600000000000000" pitchFamily="50" charset="-128"/>
                <a:ea typeface="HG丸ｺﾞｼｯｸM-PRO" panose="020F0600000000000000" pitchFamily="50" charset="-128"/>
              </a:rPr>
              <a:t>×</a:t>
            </a:r>
            <a:r>
              <a:rPr lang="ja-JP" altLang="en-US" sz="1143" b="1" dirty="0">
                <a:latin typeface="HG丸ｺﾞｼｯｸM-PRO" panose="020F0600000000000000" pitchFamily="50" charset="-128"/>
                <a:ea typeface="HG丸ｺﾞｼｯｸM-PRO" panose="020F0600000000000000" pitchFamily="50" charset="-128"/>
              </a:rPr>
              <a:t>世帯構成）</a:t>
            </a:r>
          </a:p>
        </p:txBody>
      </p:sp>
      <p:grpSp>
        <p:nvGrpSpPr>
          <p:cNvPr id="2" name="グループ化 1">
            <a:extLst>
              <a:ext uri="{FF2B5EF4-FFF2-40B4-BE49-F238E27FC236}">
                <a16:creationId xmlns:a16="http://schemas.microsoft.com/office/drawing/2014/main" id="{882C2044-844E-476F-B84D-3E2443D13DC1}"/>
              </a:ext>
            </a:extLst>
          </p:cNvPr>
          <p:cNvGrpSpPr/>
          <p:nvPr/>
        </p:nvGrpSpPr>
        <p:grpSpPr>
          <a:xfrm>
            <a:off x="4751042" y="3723914"/>
            <a:ext cx="4131408" cy="2618147"/>
            <a:chOff x="4751042" y="3808734"/>
            <a:chExt cx="4131408" cy="2241073"/>
          </a:xfrm>
        </p:grpSpPr>
        <p:graphicFrame>
          <p:nvGraphicFramePr>
            <p:cNvPr id="43" name="グラフ 42">
              <a:extLst>
                <a:ext uri="{FF2B5EF4-FFF2-40B4-BE49-F238E27FC236}">
                  <a16:creationId xmlns:a16="http://schemas.microsoft.com/office/drawing/2014/main" id="{A934E5A2-5153-4B31-BF14-3D897E4E5A08}"/>
                </a:ext>
              </a:extLst>
            </p:cNvPr>
            <p:cNvGraphicFramePr>
              <a:graphicFrameLocks/>
            </p:cNvGraphicFramePr>
            <p:nvPr>
              <p:extLst>
                <p:ext uri="{D42A27DB-BD31-4B8C-83A1-F6EECF244321}">
                  <p14:modId xmlns:p14="http://schemas.microsoft.com/office/powerpoint/2010/main" val="2160559949"/>
                </p:ext>
              </p:extLst>
            </p:nvPr>
          </p:nvGraphicFramePr>
          <p:xfrm>
            <a:off x="4751042" y="3808734"/>
            <a:ext cx="4131408" cy="2241073"/>
          </p:xfrm>
          <a:graphic>
            <a:graphicData uri="http://schemas.openxmlformats.org/drawingml/2006/chart">
              <c:chart xmlns:c="http://schemas.openxmlformats.org/drawingml/2006/chart" xmlns:r="http://schemas.openxmlformats.org/officeDocument/2006/relationships" r:id="rId4"/>
            </a:graphicData>
          </a:graphic>
        </p:graphicFrame>
        <p:sp>
          <p:nvSpPr>
            <p:cNvPr id="36" name="角丸四角形 35"/>
            <p:cNvSpPr/>
            <p:nvPr/>
          </p:nvSpPr>
          <p:spPr>
            <a:xfrm>
              <a:off x="6243095" y="4804535"/>
              <a:ext cx="2073322" cy="231050"/>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286" dirty="0"/>
            </a:p>
          </p:txBody>
        </p:sp>
        <p:sp>
          <p:nvSpPr>
            <p:cNvPr id="35" name="角丸四角形 35">
              <a:extLst>
                <a:ext uri="{FF2B5EF4-FFF2-40B4-BE49-F238E27FC236}">
                  <a16:creationId xmlns:a16="http://schemas.microsoft.com/office/drawing/2014/main" id="{43C08724-C27F-4D96-BEF9-97D7FAC71C7A}"/>
                </a:ext>
              </a:extLst>
            </p:cNvPr>
            <p:cNvSpPr/>
            <p:nvPr/>
          </p:nvSpPr>
          <p:spPr>
            <a:xfrm>
              <a:off x="6155400" y="5122770"/>
              <a:ext cx="2073322" cy="231050"/>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286" dirty="0"/>
            </a:p>
          </p:txBody>
        </p:sp>
      </p:grpSp>
      <p:cxnSp>
        <p:nvCxnSpPr>
          <p:cNvPr id="23" name="直線コネクタ 22">
            <a:extLst>
              <a:ext uri="{FF2B5EF4-FFF2-40B4-BE49-F238E27FC236}">
                <a16:creationId xmlns:a16="http://schemas.microsoft.com/office/drawing/2014/main" id="{9DC8FFD9-875E-451F-ABB8-1D0ED1F288B1}"/>
              </a:ext>
            </a:extLst>
          </p:cNvPr>
          <p:cNvCxnSpPr>
            <a:cxnSpLocks/>
          </p:cNvCxnSpPr>
          <p:nvPr/>
        </p:nvCxnSpPr>
        <p:spPr>
          <a:xfrm>
            <a:off x="93225" y="3326230"/>
            <a:ext cx="8940238"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8" name="角丸四角形 38">
            <a:extLst>
              <a:ext uri="{FF2B5EF4-FFF2-40B4-BE49-F238E27FC236}">
                <a16:creationId xmlns:a16="http://schemas.microsoft.com/office/drawing/2014/main" id="{9F1365CD-44D4-4B0D-8619-CE58BFEA098B}"/>
              </a:ext>
            </a:extLst>
          </p:cNvPr>
          <p:cNvSpPr/>
          <p:nvPr/>
        </p:nvSpPr>
        <p:spPr>
          <a:xfrm>
            <a:off x="7459631" y="2574099"/>
            <a:ext cx="1216825" cy="282910"/>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286"/>
          </a:p>
        </p:txBody>
      </p:sp>
      <p:graphicFrame>
        <p:nvGraphicFramePr>
          <p:cNvPr id="3" name="グラフ 2">
            <a:extLst>
              <a:ext uri="{FF2B5EF4-FFF2-40B4-BE49-F238E27FC236}">
                <a16:creationId xmlns:a16="http://schemas.microsoft.com/office/drawing/2014/main" id="{D25A4935-D8EA-4780-BFAA-3986BB12BD1A}"/>
              </a:ext>
            </a:extLst>
          </p:cNvPr>
          <p:cNvGraphicFramePr>
            <a:graphicFrameLocks/>
          </p:cNvGraphicFramePr>
          <p:nvPr>
            <p:extLst>
              <p:ext uri="{D42A27DB-BD31-4B8C-83A1-F6EECF244321}">
                <p14:modId xmlns:p14="http://schemas.microsoft.com/office/powerpoint/2010/main" val="3250179164"/>
              </p:ext>
            </p:extLst>
          </p:nvPr>
        </p:nvGraphicFramePr>
        <p:xfrm>
          <a:off x="177736" y="752126"/>
          <a:ext cx="4412074" cy="25716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グラフ 3">
            <a:extLst>
              <a:ext uri="{FF2B5EF4-FFF2-40B4-BE49-F238E27FC236}">
                <a16:creationId xmlns:a16="http://schemas.microsoft.com/office/drawing/2014/main" id="{2220667E-1A6E-417D-BE96-3E6AE36743FE}"/>
              </a:ext>
            </a:extLst>
          </p:cNvPr>
          <p:cNvGraphicFramePr>
            <a:graphicFrameLocks/>
          </p:cNvGraphicFramePr>
          <p:nvPr>
            <p:extLst>
              <p:ext uri="{D42A27DB-BD31-4B8C-83A1-F6EECF244321}">
                <p14:modId xmlns:p14="http://schemas.microsoft.com/office/powerpoint/2010/main" val="2537692011"/>
              </p:ext>
            </p:extLst>
          </p:nvPr>
        </p:nvGraphicFramePr>
        <p:xfrm>
          <a:off x="48397" y="3696144"/>
          <a:ext cx="4643022" cy="2645917"/>
        </p:xfrm>
        <a:graphic>
          <a:graphicData uri="http://schemas.openxmlformats.org/drawingml/2006/chart">
            <c:chart xmlns:c="http://schemas.openxmlformats.org/drawingml/2006/chart" xmlns:r="http://schemas.openxmlformats.org/officeDocument/2006/relationships" r:id="rId6"/>
          </a:graphicData>
        </a:graphic>
      </p:graphicFrame>
      <p:sp>
        <p:nvSpPr>
          <p:cNvPr id="37" name="角丸四角形 36"/>
          <p:cNvSpPr/>
          <p:nvPr/>
        </p:nvSpPr>
        <p:spPr>
          <a:xfrm>
            <a:off x="1888227" y="6062296"/>
            <a:ext cx="523533" cy="212688"/>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286"/>
          </a:p>
        </p:txBody>
      </p:sp>
      <p:sp>
        <p:nvSpPr>
          <p:cNvPr id="31" name="角丸四角形 30"/>
          <p:cNvSpPr/>
          <p:nvPr/>
        </p:nvSpPr>
        <p:spPr>
          <a:xfrm>
            <a:off x="1691680" y="4887265"/>
            <a:ext cx="2664296" cy="269926"/>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286"/>
          </a:p>
        </p:txBody>
      </p:sp>
      <p:sp>
        <p:nvSpPr>
          <p:cNvPr id="26" name="テキスト ボックス 25">
            <a:extLst>
              <a:ext uri="{FF2B5EF4-FFF2-40B4-BE49-F238E27FC236}">
                <a16:creationId xmlns:a16="http://schemas.microsoft.com/office/drawing/2014/main" id="{93773CFE-54F2-43E3-8B88-4A8EA78128CE}"/>
              </a:ext>
            </a:extLst>
          </p:cNvPr>
          <p:cNvSpPr txBox="1"/>
          <p:nvPr/>
        </p:nvSpPr>
        <p:spPr>
          <a:xfrm>
            <a:off x="7937475" y="134181"/>
            <a:ext cx="10440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200" b="1" dirty="0"/>
              <a:t>43</a:t>
            </a:r>
            <a:r>
              <a:rPr kumimoji="1" lang="ja-JP" altLang="en-US" sz="1200" b="1" dirty="0"/>
              <a:t>市町村</a:t>
            </a:r>
          </a:p>
        </p:txBody>
      </p:sp>
      <p:sp>
        <p:nvSpPr>
          <p:cNvPr id="27" name="角丸四角形 23">
            <a:extLst>
              <a:ext uri="{FF2B5EF4-FFF2-40B4-BE49-F238E27FC236}">
                <a16:creationId xmlns:a16="http://schemas.microsoft.com/office/drawing/2014/main" id="{B3BB66E0-AACF-40A3-B20E-0168D893A0B1}"/>
              </a:ext>
            </a:extLst>
          </p:cNvPr>
          <p:cNvSpPr/>
          <p:nvPr/>
        </p:nvSpPr>
        <p:spPr>
          <a:xfrm>
            <a:off x="6620425" y="3059541"/>
            <a:ext cx="839205" cy="247807"/>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286"/>
          </a:p>
        </p:txBody>
      </p:sp>
      <p:sp>
        <p:nvSpPr>
          <p:cNvPr id="29" name="テキスト ボックス 1">
            <a:extLst>
              <a:ext uri="{FF2B5EF4-FFF2-40B4-BE49-F238E27FC236}">
                <a16:creationId xmlns:a16="http://schemas.microsoft.com/office/drawing/2014/main" id="{86FC2F33-2718-4C02-866E-F609AF3D27B2}"/>
              </a:ext>
            </a:extLst>
          </p:cNvPr>
          <p:cNvSpPr txBox="1"/>
          <p:nvPr/>
        </p:nvSpPr>
        <p:spPr>
          <a:xfrm>
            <a:off x="4751042" y="4280269"/>
            <a:ext cx="587156" cy="148436"/>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700" dirty="0">
                <a:solidFill>
                  <a:schemeClr val="tx1">
                    <a:lumMod val="65000"/>
                    <a:lumOff val="35000"/>
                  </a:schemeClr>
                </a:solidFill>
              </a:rPr>
              <a:t>(N=32239)</a:t>
            </a:r>
            <a:endParaRPr lang="ja-JP" altLang="en-US" sz="700" dirty="0">
              <a:solidFill>
                <a:schemeClr val="tx1">
                  <a:lumMod val="65000"/>
                  <a:lumOff val="35000"/>
                </a:schemeClr>
              </a:solidFill>
            </a:endParaRPr>
          </a:p>
        </p:txBody>
      </p:sp>
      <p:sp>
        <p:nvSpPr>
          <p:cNvPr id="30" name="テキスト ボックス 1">
            <a:extLst>
              <a:ext uri="{FF2B5EF4-FFF2-40B4-BE49-F238E27FC236}">
                <a16:creationId xmlns:a16="http://schemas.microsoft.com/office/drawing/2014/main" id="{86FC2F33-2718-4C02-866E-F609AF3D27B2}"/>
              </a:ext>
            </a:extLst>
          </p:cNvPr>
          <p:cNvSpPr txBox="1"/>
          <p:nvPr/>
        </p:nvSpPr>
        <p:spPr>
          <a:xfrm>
            <a:off x="4754941" y="4620479"/>
            <a:ext cx="587156" cy="148436"/>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700" dirty="0">
                <a:solidFill>
                  <a:schemeClr val="tx1">
                    <a:lumMod val="65000"/>
                    <a:lumOff val="35000"/>
                  </a:schemeClr>
                </a:solidFill>
              </a:rPr>
              <a:t>(N=5154)</a:t>
            </a:r>
            <a:endParaRPr lang="ja-JP" altLang="en-US" sz="700" dirty="0">
              <a:solidFill>
                <a:schemeClr val="tx1">
                  <a:lumMod val="65000"/>
                  <a:lumOff val="35000"/>
                </a:schemeClr>
              </a:solidFill>
            </a:endParaRPr>
          </a:p>
        </p:txBody>
      </p:sp>
      <p:sp>
        <p:nvSpPr>
          <p:cNvPr id="34" name="テキスト ボックス 1">
            <a:extLst>
              <a:ext uri="{FF2B5EF4-FFF2-40B4-BE49-F238E27FC236}">
                <a16:creationId xmlns:a16="http://schemas.microsoft.com/office/drawing/2014/main" id="{86FC2F33-2718-4C02-866E-F609AF3D27B2}"/>
              </a:ext>
            </a:extLst>
          </p:cNvPr>
          <p:cNvSpPr txBox="1"/>
          <p:nvPr/>
        </p:nvSpPr>
        <p:spPr>
          <a:xfrm>
            <a:off x="4744673" y="5030066"/>
            <a:ext cx="587156" cy="148436"/>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700" dirty="0">
                <a:solidFill>
                  <a:schemeClr val="tx1">
                    <a:lumMod val="65000"/>
                    <a:lumOff val="35000"/>
                  </a:schemeClr>
                </a:solidFill>
              </a:rPr>
              <a:t>(N=2549)</a:t>
            </a:r>
            <a:endParaRPr lang="ja-JP" altLang="en-US" sz="700" dirty="0">
              <a:solidFill>
                <a:schemeClr val="tx1">
                  <a:lumMod val="65000"/>
                  <a:lumOff val="35000"/>
                </a:schemeClr>
              </a:solidFill>
            </a:endParaRPr>
          </a:p>
        </p:txBody>
      </p:sp>
      <p:sp>
        <p:nvSpPr>
          <p:cNvPr id="39" name="テキスト ボックス 1">
            <a:extLst>
              <a:ext uri="{FF2B5EF4-FFF2-40B4-BE49-F238E27FC236}">
                <a16:creationId xmlns:a16="http://schemas.microsoft.com/office/drawing/2014/main" id="{86FC2F33-2718-4C02-866E-F609AF3D27B2}"/>
              </a:ext>
            </a:extLst>
          </p:cNvPr>
          <p:cNvSpPr txBox="1"/>
          <p:nvPr/>
        </p:nvSpPr>
        <p:spPr>
          <a:xfrm>
            <a:off x="4779282" y="5364650"/>
            <a:ext cx="587156" cy="148436"/>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700" dirty="0">
                <a:solidFill>
                  <a:schemeClr val="tx1">
                    <a:lumMod val="65000"/>
                    <a:lumOff val="35000"/>
                  </a:schemeClr>
                </a:solidFill>
              </a:rPr>
              <a:t>(N=479)</a:t>
            </a:r>
            <a:endParaRPr lang="ja-JP" altLang="en-US" sz="700" dirty="0">
              <a:solidFill>
                <a:schemeClr val="tx1">
                  <a:lumMod val="65000"/>
                  <a:lumOff val="35000"/>
                </a:schemeClr>
              </a:solidFill>
            </a:endParaRPr>
          </a:p>
        </p:txBody>
      </p:sp>
      <p:sp>
        <p:nvSpPr>
          <p:cNvPr id="40" name="テキスト ボックス 1">
            <a:extLst>
              <a:ext uri="{FF2B5EF4-FFF2-40B4-BE49-F238E27FC236}">
                <a16:creationId xmlns:a16="http://schemas.microsoft.com/office/drawing/2014/main" id="{86FC2F33-2718-4C02-866E-F609AF3D27B2}"/>
              </a:ext>
            </a:extLst>
          </p:cNvPr>
          <p:cNvSpPr txBox="1"/>
          <p:nvPr/>
        </p:nvSpPr>
        <p:spPr>
          <a:xfrm>
            <a:off x="4779282" y="5762746"/>
            <a:ext cx="587156" cy="148436"/>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700" dirty="0">
                <a:solidFill>
                  <a:schemeClr val="tx1">
                    <a:lumMod val="65000"/>
                    <a:lumOff val="35000"/>
                  </a:schemeClr>
                </a:solidFill>
              </a:rPr>
              <a:t>(N=138)</a:t>
            </a:r>
            <a:endParaRPr lang="ja-JP" altLang="en-US" sz="700" dirty="0">
              <a:solidFill>
                <a:schemeClr val="tx1">
                  <a:lumMod val="65000"/>
                  <a:lumOff val="35000"/>
                </a:schemeClr>
              </a:solidFill>
            </a:endParaRPr>
          </a:p>
        </p:txBody>
      </p:sp>
      <p:sp>
        <p:nvSpPr>
          <p:cNvPr id="38" name="角丸四角形 37"/>
          <p:cNvSpPr/>
          <p:nvPr/>
        </p:nvSpPr>
        <p:spPr>
          <a:xfrm>
            <a:off x="6292042" y="6025986"/>
            <a:ext cx="656769" cy="176717"/>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286"/>
          </a:p>
        </p:txBody>
      </p:sp>
      <p:sp>
        <p:nvSpPr>
          <p:cNvPr id="6" name="テキスト ボックス 5">
            <a:extLst>
              <a:ext uri="{FF2B5EF4-FFF2-40B4-BE49-F238E27FC236}">
                <a16:creationId xmlns:a16="http://schemas.microsoft.com/office/drawing/2014/main" id="{6DB8DCB8-8C3B-2AC9-DC67-D1F882D02148}"/>
              </a:ext>
            </a:extLst>
          </p:cNvPr>
          <p:cNvSpPr txBox="1"/>
          <p:nvPr/>
        </p:nvSpPr>
        <p:spPr>
          <a:xfrm>
            <a:off x="4735153" y="804613"/>
            <a:ext cx="373820" cy="246221"/>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000" dirty="0">
                <a:latin typeface="HG丸ｺﾞｼｯｸM-PRO" panose="020F0600000000000000" pitchFamily="50" charset="-128"/>
                <a:ea typeface="HG丸ｺﾞｼｯｸM-PRO" panose="020F0600000000000000" pitchFamily="50" charset="-128"/>
              </a:rPr>
              <a:t>R5</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32" name="角丸四角形 30">
            <a:extLst>
              <a:ext uri="{FF2B5EF4-FFF2-40B4-BE49-F238E27FC236}">
                <a16:creationId xmlns:a16="http://schemas.microsoft.com/office/drawing/2014/main" id="{B93BB950-059C-40B7-B845-6D8116E5B361}"/>
              </a:ext>
            </a:extLst>
          </p:cNvPr>
          <p:cNvSpPr/>
          <p:nvPr/>
        </p:nvSpPr>
        <p:spPr>
          <a:xfrm>
            <a:off x="1475656" y="5259045"/>
            <a:ext cx="2664296" cy="269926"/>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286"/>
          </a:p>
        </p:txBody>
      </p:sp>
    </p:spTree>
    <p:extLst>
      <p:ext uri="{BB962C8B-B14F-4D97-AF65-F5344CB8AC3E}">
        <p14:creationId xmlns:p14="http://schemas.microsoft.com/office/powerpoint/2010/main" val="2629449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グラフ 44">
            <a:extLst>
              <a:ext uri="{FF2B5EF4-FFF2-40B4-BE49-F238E27FC236}">
                <a16:creationId xmlns:a16="http://schemas.microsoft.com/office/drawing/2014/main" id="{19C732ED-778A-45B3-B8C2-60D3C11E1F17}"/>
              </a:ext>
            </a:extLst>
          </p:cNvPr>
          <p:cNvGraphicFramePr>
            <a:graphicFrameLocks/>
          </p:cNvGraphicFramePr>
          <p:nvPr>
            <p:extLst>
              <p:ext uri="{D42A27DB-BD31-4B8C-83A1-F6EECF244321}">
                <p14:modId xmlns:p14="http://schemas.microsoft.com/office/powerpoint/2010/main" val="4049316128"/>
              </p:ext>
            </p:extLst>
          </p:nvPr>
        </p:nvGraphicFramePr>
        <p:xfrm>
          <a:off x="4448618" y="709061"/>
          <a:ext cx="4541031" cy="26248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グラフ 43">
            <a:extLst>
              <a:ext uri="{FF2B5EF4-FFF2-40B4-BE49-F238E27FC236}">
                <a16:creationId xmlns:a16="http://schemas.microsoft.com/office/drawing/2014/main" id="{2736BE0E-7991-41F5-88FC-7EBE8B733BEE}"/>
              </a:ext>
            </a:extLst>
          </p:cNvPr>
          <p:cNvGraphicFramePr>
            <a:graphicFrameLocks/>
          </p:cNvGraphicFramePr>
          <p:nvPr>
            <p:extLst>
              <p:ext uri="{D42A27DB-BD31-4B8C-83A1-F6EECF244321}">
                <p14:modId xmlns:p14="http://schemas.microsoft.com/office/powerpoint/2010/main" val="960369070"/>
              </p:ext>
            </p:extLst>
          </p:nvPr>
        </p:nvGraphicFramePr>
        <p:xfrm>
          <a:off x="4505254" y="3614080"/>
          <a:ext cx="4453557" cy="2666922"/>
        </p:xfrm>
        <a:graphic>
          <a:graphicData uri="http://schemas.openxmlformats.org/drawingml/2006/chart">
            <c:chart xmlns:c="http://schemas.openxmlformats.org/drawingml/2006/chart" xmlns:r="http://schemas.openxmlformats.org/officeDocument/2006/relationships" r:id="rId4"/>
          </a:graphicData>
        </a:graphic>
      </p:graphicFrame>
      <p:sp>
        <p:nvSpPr>
          <p:cNvPr id="22" name="正方形/長方形 21"/>
          <p:cNvSpPr/>
          <p:nvPr/>
        </p:nvSpPr>
        <p:spPr>
          <a:xfrm>
            <a:off x="98176" y="260654"/>
            <a:ext cx="8891473" cy="610010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dirty="0">
              <a:solidFill>
                <a:schemeClr val="tx1"/>
              </a:solidFill>
            </a:endParaRPr>
          </a:p>
        </p:txBody>
      </p:sp>
      <p:sp>
        <p:nvSpPr>
          <p:cNvPr id="25" name="正方形/長方形 24"/>
          <p:cNvSpPr/>
          <p:nvPr/>
        </p:nvSpPr>
        <p:spPr>
          <a:xfrm>
            <a:off x="185459" y="410877"/>
            <a:ext cx="8761325" cy="25630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b="1" dirty="0">
                <a:solidFill>
                  <a:schemeClr val="tx1"/>
                </a:solidFill>
                <a:latin typeface="HG丸ｺﾞｼｯｸM-PRO" panose="020F0600000000000000" pitchFamily="50" charset="-128"/>
                <a:ea typeface="HG丸ｺﾞｼｯｸM-PRO" panose="020F0600000000000000" pitchFamily="50" charset="-128"/>
              </a:rPr>
              <a:t>  </a:t>
            </a:r>
            <a:r>
              <a:rPr lang="ja-JP" altLang="en-US" sz="900" dirty="0">
                <a:solidFill>
                  <a:schemeClr val="tx1"/>
                </a:solidFill>
                <a:latin typeface="HG丸ｺﾞｼｯｸM-PRO" panose="020F0600000000000000" pitchFamily="50" charset="-128"/>
                <a:ea typeface="HG丸ｺﾞｼｯｸM-PRO" panose="020F0600000000000000" pitchFamily="50" charset="-128"/>
              </a:rPr>
              <a:t>◇</a:t>
            </a:r>
            <a:r>
              <a:rPr lang="en-US" altLang="ja-JP" sz="900" dirty="0">
                <a:solidFill>
                  <a:schemeClr val="tx1"/>
                </a:solidFill>
                <a:latin typeface="HG丸ｺﾞｼｯｸM-PRO" panose="020F0600000000000000" pitchFamily="50" charset="-128"/>
                <a:ea typeface="HG丸ｺﾞｼｯｸM-PRO" panose="020F0600000000000000" pitchFamily="50" charset="-128"/>
              </a:rPr>
              <a:t>H28</a:t>
            </a:r>
            <a:r>
              <a:rPr lang="ja-JP" altLang="en-US" sz="900" dirty="0">
                <a:solidFill>
                  <a:schemeClr val="tx1"/>
                </a:solidFill>
                <a:latin typeface="HG丸ｺﾞｼｯｸM-PRO" panose="020F0600000000000000" pitchFamily="50" charset="-128"/>
                <a:ea typeface="HG丸ｺﾞｼｯｸM-PRO" panose="020F0600000000000000" pitchFamily="50" charset="-128"/>
              </a:rPr>
              <a:t>調査・</a:t>
            </a:r>
            <a:r>
              <a:rPr lang="en-US" altLang="ja-JP" sz="900" dirty="0">
                <a:solidFill>
                  <a:schemeClr val="tx1"/>
                </a:solidFill>
                <a:latin typeface="HG丸ｺﾞｼｯｸM-PRO" panose="020F0600000000000000" pitchFamily="50" charset="-128"/>
                <a:ea typeface="HG丸ｺﾞｼｯｸM-PRO" panose="020F0600000000000000" pitchFamily="50" charset="-128"/>
              </a:rPr>
              <a:t>R5</a:t>
            </a:r>
            <a:r>
              <a:rPr lang="ja-JP" altLang="en-US" sz="900" dirty="0">
                <a:solidFill>
                  <a:schemeClr val="tx1"/>
                </a:solidFill>
                <a:latin typeface="HG丸ｺﾞｼｯｸM-PRO" panose="020F0600000000000000" pitchFamily="50" charset="-128"/>
                <a:ea typeface="HG丸ｺﾞｼｯｸM-PRO" panose="020F0600000000000000" pitchFamily="50" charset="-128"/>
              </a:rPr>
              <a:t>調査いずれの場合でも、困窮度が高いほど母子世帯の割合が高くなっているが、</a:t>
            </a:r>
            <a:r>
              <a:rPr lang="en-US" altLang="ja-JP" sz="900" dirty="0">
                <a:solidFill>
                  <a:schemeClr val="tx1"/>
                </a:solidFill>
                <a:latin typeface="HG丸ｺﾞｼｯｸM-PRO" panose="020F0600000000000000" pitchFamily="50" charset="-128"/>
                <a:ea typeface="HG丸ｺﾞｼｯｸM-PRO" panose="020F0600000000000000" pitchFamily="50" charset="-128"/>
              </a:rPr>
              <a:t>H28</a:t>
            </a:r>
            <a:r>
              <a:rPr lang="ja-JP" altLang="en-US" sz="900" dirty="0">
                <a:solidFill>
                  <a:schemeClr val="tx1"/>
                </a:solidFill>
                <a:latin typeface="HG丸ｺﾞｼｯｸM-PRO" panose="020F0600000000000000" pitchFamily="50" charset="-128"/>
                <a:ea typeface="HG丸ｺﾞｼｯｸM-PRO" panose="020F0600000000000000" pitchFamily="50" charset="-128"/>
              </a:rPr>
              <a:t>調査に比べて</a:t>
            </a:r>
            <a:r>
              <a:rPr lang="en-US" altLang="ja-JP" sz="900" dirty="0">
                <a:solidFill>
                  <a:schemeClr val="tx1"/>
                </a:solidFill>
                <a:latin typeface="HG丸ｺﾞｼｯｸM-PRO" panose="020F0600000000000000" pitchFamily="50" charset="-128"/>
                <a:ea typeface="HG丸ｺﾞｼｯｸM-PRO" panose="020F0600000000000000" pitchFamily="50" charset="-128"/>
              </a:rPr>
              <a:t>R5</a:t>
            </a:r>
            <a:r>
              <a:rPr lang="ja-JP" altLang="en-US" sz="900" dirty="0">
                <a:solidFill>
                  <a:schemeClr val="tx1"/>
                </a:solidFill>
                <a:latin typeface="HG丸ｺﾞｼｯｸM-PRO" panose="020F0600000000000000" pitchFamily="50" charset="-128"/>
                <a:ea typeface="HG丸ｺﾞｼｯｸM-PRO" panose="020F0600000000000000" pitchFamily="50" charset="-128"/>
              </a:rPr>
              <a:t>調査では母子世帯の割合が減少している。</a:t>
            </a:r>
            <a:endParaRPr lang="en-US" altLang="ja-JP" sz="9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2" name="正方形/長方形 31"/>
          <p:cNvSpPr/>
          <p:nvPr/>
        </p:nvSpPr>
        <p:spPr>
          <a:xfrm>
            <a:off x="186712" y="3392057"/>
            <a:ext cx="8725666" cy="28024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b="1" dirty="0">
                <a:solidFill>
                  <a:schemeClr val="tx1"/>
                </a:solidFill>
                <a:latin typeface="HG丸ｺﾞｼｯｸM-PRO" panose="020F0600000000000000" pitchFamily="50" charset="-128"/>
                <a:ea typeface="HG丸ｺﾞｼｯｸM-PRO" panose="020F0600000000000000" pitchFamily="50" charset="-128"/>
              </a:rPr>
              <a:t> </a:t>
            </a:r>
            <a:r>
              <a:rPr lang="ja-JP" altLang="en-US" sz="900" dirty="0">
                <a:solidFill>
                  <a:schemeClr val="tx1"/>
                </a:solidFill>
                <a:latin typeface="HG丸ｺﾞｼｯｸM-PRO" panose="020F0600000000000000" pitchFamily="50" charset="-128"/>
                <a:ea typeface="HG丸ｺﾞｼｯｸM-PRO" panose="020F0600000000000000" pitchFamily="50" charset="-128"/>
              </a:rPr>
              <a:t>◇</a:t>
            </a:r>
            <a:r>
              <a:rPr lang="en-US" altLang="ja-JP" sz="900" dirty="0">
                <a:solidFill>
                  <a:schemeClr val="tx1"/>
                </a:solidFill>
                <a:latin typeface="HG丸ｺﾞｼｯｸM-PRO" panose="020F0600000000000000" pitchFamily="50" charset="-128"/>
                <a:ea typeface="HG丸ｺﾞｼｯｸM-PRO" panose="020F0600000000000000" pitchFamily="50" charset="-128"/>
              </a:rPr>
              <a:t>H28</a:t>
            </a:r>
            <a:r>
              <a:rPr lang="ja-JP" altLang="en-US" sz="900" dirty="0">
                <a:solidFill>
                  <a:schemeClr val="tx1"/>
                </a:solidFill>
                <a:latin typeface="HG丸ｺﾞｼｯｸM-PRO" panose="020F0600000000000000" pitchFamily="50" charset="-128"/>
                <a:ea typeface="HG丸ｺﾞｼｯｸM-PRO" panose="020F0600000000000000" pitchFamily="50" charset="-128"/>
              </a:rPr>
              <a:t>調査・</a:t>
            </a:r>
            <a:r>
              <a:rPr lang="en-US" altLang="ja-JP" sz="900" dirty="0">
                <a:solidFill>
                  <a:schemeClr val="tx1"/>
                </a:solidFill>
                <a:latin typeface="HG丸ｺﾞｼｯｸM-PRO" panose="020F0600000000000000" pitchFamily="50" charset="-128"/>
                <a:ea typeface="HG丸ｺﾞｼｯｸM-PRO" panose="020F0600000000000000" pitchFamily="50" charset="-128"/>
              </a:rPr>
              <a:t>R5</a:t>
            </a:r>
            <a:r>
              <a:rPr lang="ja-JP" altLang="en-US" sz="900" dirty="0">
                <a:solidFill>
                  <a:schemeClr val="tx1"/>
                </a:solidFill>
                <a:latin typeface="HG丸ｺﾞｼｯｸM-PRO" panose="020F0600000000000000" pitchFamily="50" charset="-128"/>
                <a:ea typeface="HG丸ｺﾞｼｯｸM-PRO" panose="020F0600000000000000" pitchFamily="50" charset="-128"/>
              </a:rPr>
              <a:t>調査いずれの場合でも、母子世帯で等価可処分所得の中央値に満たない世帯の割合は</a:t>
            </a:r>
            <a:r>
              <a:rPr lang="en-US" altLang="ja-JP" sz="900" dirty="0">
                <a:solidFill>
                  <a:schemeClr val="tx1"/>
                </a:solidFill>
                <a:latin typeface="HG丸ｺﾞｼｯｸM-PRO" panose="020F0600000000000000" pitchFamily="50" charset="-128"/>
                <a:ea typeface="HG丸ｺﾞｼｯｸM-PRO" panose="020F0600000000000000" pitchFamily="50" charset="-128"/>
              </a:rPr>
              <a:t>80%</a:t>
            </a:r>
            <a:r>
              <a:rPr lang="ja-JP" altLang="en-US" sz="900" dirty="0">
                <a:solidFill>
                  <a:schemeClr val="tx1"/>
                </a:solidFill>
                <a:latin typeface="HG丸ｺﾞｼｯｸM-PRO" panose="020F0600000000000000" pitchFamily="50" charset="-128"/>
                <a:ea typeface="HG丸ｺﾞｼｯｸM-PRO" panose="020F0600000000000000" pitchFamily="50" charset="-128"/>
              </a:rPr>
              <a:t>を超えており、</a:t>
            </a:r>
            <a:r>
              <a:rPr lang="en-US" altLang="ja-JP" sz="900" dirty="0">
                <a:solidFill>
                  <a:schemeClr val="tx1"/>
                </a:solidFill>
                <a:latin typeface="HG丸ｺﾞｼｯｸM-PRO" panose="020F0600000000000000" pitchFamily="50" charset="-128"/>
                <a:ea typeface="HG丸ｺﾞｼｯｸM-PRO" panose="020F0600000000000000" pitchFamily="50" charset="-128"/>
              </a:rPr>
              <a:t> H28</a:t>
            </a:r>
            <a:r>
              <a:rPr lang="ja-JP" altLang="en-US" sz="900" dirty="0">
                <a:solidFill>
                  <a:schemeClr val="tx1"/>
                </a:solidFill>
                <a:latin typeface="HG丸ｺﾞｼｯｸM-PRO" panose="020F0600000000000000" pitchFamily="50" charset="-128"/>
                <a:ea typeface="HG丸ｺﾞｼｯｸM-PRO" panose="020F0600000000000000" pitchFamily="50" charset="-128"/>
              </a:rPr>
              <a:t>調査に比べて</a:t>
            </a:r>
            <a:r>
              <a:rPr lang="en-US" altLang="ja-JP" sz="900" dirty="0">
                <a:solidFill>
                  <a:schemeClr val="tx1"/>
                </a:solidFill>
                <a:latin typeface="HG丸ｺﾞｼｯｸM-PRO" panose="020F0600000000000000" pitchFamily="50" charset="-128"/>
                <a:ea typeface="HG丸ｺﾞｼｯｸM-PRO" panose="020F0600000000000000" pitchFamily="50" charset="-128"/>
              </a:rPr>
              <a:t>R5</a:t>
            </a:r>
            <a:r>
              <a:rPr lang="ja-JP" altLang="en-US" sz="900" dirty="0">
                <a:solidFill>
                  <a:schemeClr val="tx1"/>
                </a:solidFill>
                <a:latin typeface="HG丸ｺﾞｼｯｸM-PRO" panose="020F0600000000000000" pitchFamily="50" charset="-128"/>
                <a:ea typeface="HG丸ｺﾞｼｯｸM-PRO" panose="020F0600000000000000" pitchFamily="50" charset="-128"/>
              </a:rPr>
              <a:t>調査では困窮度が高まっている傾向が見られる。</a:t>
            </a:r>
            <a:endParaRPr lang="en-US" altLang="ja-JP" sz="9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0" name="テキスト ボックス 19"/>
          <p:cNvSpPr txBox="1"/>
          <p:nvPr/>
        </p:nvSpPr>
        <p:spPr>
          <a:xfrm>
            <a:off x="93225" y="99720"/>
            <a:ext cx="8896424" cy="268215"/>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143" b="1" dirty="0">
                <a:latin typeface="HG丸ｺﾞｼｯｸM-PRO" panose="020F0600000000000000" pitchFamily="50" charset="-128"/>
                <a:ea typeface="HG丸ｺﾞｼｯｸM-PRO" panose="020F0600000000000000" pitchFamily="50" charset="-128"/>
              </a:rPr>
              <a:t>■調査結果から分かったこと（上段：困窮度</a:t>
            </a:r>
            <a:r>
              <a:rPr lang="en-US" altLang="ja-JP" sz="1143" b="1" dirty="0">
                <a:latin typeface="HG丸ｺﾞｼｯｸM-PRO" panose="020F0600000000000000" pitchFamily="50" charset="-128"/>
                <a:ea typeface="HG丸ｺﾞｼｯｸM-PRO" panose="020F0600000000000000" pitchFamily="50" charset="-128"/>
              </a:rPr>
              <a:t>×</a:t>
            </a:r>
            <a:r>
              <a:rPr lang="ja-JP" altLang="en-US" sz="1143" b="1" dirty="0">
                <a:latin typeface="HG丸ｺﾞｼｯｸM-PRO" panose="020F0600000000000000" pitchFamily="50" charset="-128"/>
                <a:ea typeface="HG丸ｺﾞｼｯｸM-PRO" panose="020F0600000000000000" pitchFamily="50" charset="-128"/>
              </a:rPr>
              <a:t>世帯構成　下段：世帯構成</a:t>
            </a:r>
            <a:r>
              <a:rPr lang="en-US" altLang="ja-JP" sz="1143" b="1" dirty="0">
                <a:latin typeface="HG丸ｺﾞｼｯｸM-PRO" panose="020F0600000000000000" pitchFamily="50" charset="-128"/>
                <a:ea typeface="HG丸ｺﾞｼｯｸM-PRO" panose="020F0600000000000000" pitchFamily="50" charset="-128"/>
              </a:rPr>
              <a:t>×</a:t>
            </a:r>
            <a:r>
              <a:rPr lang="ja-JP" altLang="en-US" sz="1143" b="1" dirty="0">
                <a:latin typeface="HG丸ｺﾞｼｯｸM-PRO" panose="020F0600000000000000" pitchFamily="50" charset="-128"/>
                <a:ea typeface="HG丸ｺﾞｼｯｸM-PRO" panose="020F0600000000000000" pitchFamily="50" charset="-128"/>
              </a:rPr>
              <a:t>困窮度）</a:t>
            </a:r>
          </a:p>
        </p:txBody>
      </p:sp>
      <p:sp>
        <p:nvSpPr>
          <p:cNvPr id="5" name="スライド番号プレースホルダー 4"/>
          <p:cNvSpPr>
            <a:spLocks noGrp="1"/>
          </p:cNvSpPr>
          <p:nvPr>
            <p:ph type="sldNum" sz="quarter" idx="12"/>
          </p:nvPr>
        </p:nvSpPr>
        <p:spPr>
          <a:xfrm>
            <a:off x="6899863" y="6360755"/>
            <a:ext cx="2133600" cy="365125"/>
          </a:xfrm>
        </p:spPr>
        <p:txBody>
          <a:bodyPr/>
          <a:lstStyle/>
          <a:p>
            <a:r>
              <a:rPr lang="ja-JP" altLang="en-US" sz="1714" dirty="0">
                <a:solidFill>
                  <a:schemeClr val="tx1"/>
                </a:solidFill>
                <a:latin typeface="+mj-ea"/>
                <a:ea typeface="+mj-ea"/>
              </a:rPr>
              <a:t>８</a:t>
            </a:r>
          </a:p>
        </p:txBody>
      </p:sp>
      <p:sp>
        <p:nvSpPr>
          <p:cNvPr id="39" name="角丸四角形 38"/>
          <p:cNvSpPr/>
          <p:nvPr/>
        </p:nvSpPr>
        <p:spPr>
          <a:xfrm>
            <a:off x="6228184" y="6009724"/>
            <a:ext cx="1926011" cy="257446"/>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286"/>
          </a:p>
        </p:txBody>
      </p:sp>
      <p:sp>
        <p:nvSpPr>
          <p:cNvPr id="31" name="角丸四角形 30"/>
          <p:cNvSpPr/>
          <p:nvPr/>
        </p:nvSpPr>
        <p:spPr>
          <a:xfrm>
            <a:off x="5617540" y="4563915"/>
            <a:ext cx="3147297" cy="297546"/>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286"/>
          </a:p>
        </p:txBody>
      </p:sp>
      <p:cxnSp>
        <p:nvCxnSpPr>
          <p:cNvPr id="23" name="直線コネクタ 22">
            <a:extLst>
              <a:ext uri="{FF2B5EF4-FFF2-40B4-BE49-F238E27FC236}">
                <a16:creationId xmlns:a16="http://schemas.microsoft.com/office/drawing/2014/main" id="{D34CFC72-B21C-42EF-B1DB-3DAD7BE10637}"/>
              </a:ext>
            </a:extLst>
          </p:cNvPr>
          <p:cNvCxnSpPr>
            <a:cxnSpLocks/>
          </p:cNvCxnSpPr>
          <p:nvPr/>
        </p:nvCxnSpPr>
        <p:spPr>
          <a:xfrm>
            <a:off x="93225" y="3349449"/>
            <a:ext cx="8896424" cy="0"/>
          </a:xfrm>
          <a:prstGeom prst="line">
            <a:avLst/>
          </a:prstGeom>
          <a:ln>
            <a:prstDash val="dash"/>
          </a:ln>
        </p:spPr>
        <p:style>
          <a:lnRef idx="1">
            <a:schemeClr val="dk1"/>
          </a:lnRef>
          <a:fillRef idx="0">
            <a:schemeClr val="dk1"/>
          </a:fillRef>
          <a:effectRef idx="0">
            <a:schemeClr val="dk1"/>
          </a:effectRef>
          <a:fontRef idx="minor">
            <a:schemeClr val="tx1"/>
          </a:fontRef>
        </p:style>
      </p:cxnSp>
      <p:graphicFrame>
        <p:nvGraphicFramePr>
          <p:cNvPr id="7" name="グラフ 6">
            <a:extLst>
              <a:ext uri="{FF2B5EF4-FFF2-40B4-BE49-F238E27FC236}">
                <a16:creationId xmlns:a16="http://schemas.microsoft.com/office/drawing/2014/main" id="{BC51AB43-3E5C-44B0-8DD0-E8FA391B4BB7}"/>
              </a:ext>
            </a:extLst>
          </p:cNvPr>
          <p:cNvGraphicFramePr>
            <a:graphicFrameLocks/>
          </p:cNvGraphicFramePr>
          <p:nvPr>
            <p:extLst>
              <p:ext uri="{D42A27DB-BD31-4B8C-83A1-F6EECF244321}">
                <p14:modId xmlns:p14="http://schemas.microsoft.com/office/powerpoint/2010/main" val="3790392363"/>
              </p:ext>
            </p:extLst>
          </p:nvPr>
        </p:nvGraphicFramePr>
        <p:xfrm>
          <a:off x="86150" y="728979"/>
          <a:ext cx="4350442" cy="2660247"/>
        </p:xfrm>
        <a:graphic>
          <a:graphicData uri="http://schemas.openxmlformats.org/drawingml/2006/chart">
            <c:chart xmlns:c="http://schemas.openxmlformats.org/drawingml/2006/chart" xmlns:r="http://schemas.openxmlformats.org/officeDocument/2006/relationships" r:id="rId5"/>
          </a:graphicData>
        </a:graphic>
      </p:graphicFrame>
      <p:sp>
        <p:nvSpPr>
          <p:cNvPr id="8" name="角丸四角形 40">
            <a:extLst>
              <a:ext uri="{FF2B5EF4-FFF2-40B4-BE49-F238E27FC236}">
                <a16:creationId xmlns:a16="http://schemas.microsoft.com/office/drawing/2014/main" id="{6BB99B2B-6AD0-B0F0-3B80-5E236A33CD29}"/>
              </a:ext>
            </a:extLst>
          </p:cNvPr>
          <p:cNvSpPr/>
          <p:nvPr/>
        </p:nvSpPr>
        <p:spPr>
          <a:xfrm>
            <a:off x="2246207" y="2564904"/>
            <a:ext cx="1818563" cy="361364"/>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286"/>
          </a:p>
        </p:txBody>
      </p:sp>
      <p:sp>
        <p:nvSpPr>
          <p:cNvPr id="9" name="角丸四角形 38">
            <a:extLst>
              <a:ext uri="{FF2B5EF4-FFF2-40B4-BE49-F238E27FC236}">
                <a16:creationId xmlns:a16="http://schemas.microsoft.com/office/drawing/2014/main" id="{EA68577C-5AEB-278A-EBB1-CE0A5F5455D9}"/>
              </a:ext>
            </a:extLst>
          </p:cNvPr>
          <p:cNvSpPr/>
          <p:nvPr/>
        </p:nvSpPr>
        <p:spPr>
          <a:xfrm>
            <a:off x="1625182" y="3042833"/>
            <a:ext cx="716317" cy="276544"/>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286"/>
          </a:p>
        </p:txBody>
      </p:sp>
      <p:graphicFrame>
        <p:nvGraphicFramePr>
          <p:cNvPr id="10" name="グラフ 9">
            <a:extLst>
              <a:ext uri="{FF2B5EF4-FFF2-40B4-BE49-F238E27FC236}">
                <a16:creationId xmlns:a16="http://schemas.microsoft.com/office/drawing/2014/main" id="{95DC71C9-7253-4FD2-9DFB-7B6788D22AEA}"/>
              </a:ext>
            </a:extLst>
          </p:cNvPr>
          <p:cNvGraphicFramePr>
            <a:graphicFrameLocks/>
          </p:cNvGraphicFramePr>
          <p:nvPr>
            <p:extLst>
              <p:ext uri="{D42A27DB-BD31-4B8C-83A1-F6EECF244321}">
                <p14:modId xmlns:p14="http://schemas.microsoft.com/office/powerpoint/2010/main" val="2239625781"/>
              </p:ext>
            </p:extLst>
          </p:nvPr>
        </p:nvGraphicFramePr>
        <p:xfrm>
          <a:off x="93225" y="3653169"/>
          <a:ext cx="4412075" cy="2756701"/>
        </p:xfrm>
        <a:graphic>
          <a:graphicData uri="http://schemas.openxmlformats.org/drawingml/2006/chart">
            <c:chart xmlns:c="http://schemas.openxmlformats.org/drawingml/2006/chart" xmlns:r="http://schemas.openxmlformats.org/officeDocument/2006/relationships" r:id="rId6"/>
          </a:graphicData>
        </a:graphic>
      </p:graphicFrame>
      <p:sp>
        <p:nvSpPr>
          <p:cNvPr id="14" name="角丸四角形 38">
            <a:extLst>
              <a:ext uri="{FF2B5EF4-FFF2-40B4-BE49-F238E27FC236}">
                <a16:creationId xmlns:a16="http://schemas.microsoft.com/office/drawing/2014/main" id="{BAF63C9F-6C59-10C0-9AD2-C73C855BD38E}"/>
              </a:ext>
            </a:extLst>
          </p:cNvPr>
          <p:cNvSpPr/>
          <p:nvPr/>
        </p:nvSpPr>
        <p:spPr>
          <a:xfrm>
            <a:off x="1756089" y="6078984"/>
            <a:ext cx="2004431" cy="257446"/>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286"/>
          </a:p>
        </p:txBody>
      </p:sp>
      <p:sp>
        <p:nvSpPr>
          <p:cNvPr id="26" name="テキスト ボックス 25">
            <a:extLst>
              <a:ext uri="{FF2B5EF4-FFF2-40B4-BE49-F238E27FC236}">
                <a16:creationId xmlns:a16="http://schemas.microsoft.com/office/drawing/2014/main" id="{1CA412A2-0DDF-4225-A0ED-5DAAC6B71FC5}"/>
              </a:ext>
            </a:extLst>
          </p:cNvPr>
          <p:cNvSpPr txBox="1"/>
          <p:nvPr/>
        </p:nvSpPr>
        <p:spPr>
          <a:xfrm>
            <a:off x="7957675" y="91781"/>
            <a:ext cx="10440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200" b="1" dirty="0"/>
              <a:t>43</a:t>
            </a:r>
            <a:r>
              <a:rPr kumimoji="1" lang="ja-JP" altLang="en-US" sz="1200" b="1" dirty="0"/>
              <a:t>市町村</a:t>
            </a:r>
          </a:p>
        </p:txBody>
      </p:sp>
      <p:sp>
        <p:nvSpPr>
          <p:cNvPr id="2" name="テキスト ボックス 1">
            <a:extLst>
              <a:ext uri="{FF2B5EF4-FFF2-40B4-BE49-F238E27FC236}">
                <a16:creationId xmlns:a16="http://schemas.microsoft.com/office/drawing/2014/main" id="{7D928BDA-95B8-47EC-002A-B344835B87F4}"/>
              </a:ext>
            </a:extLst>
          </p:cNvPr>
          <p:cNvSpPr txBox="1"/>
          <p:nvPr/>
        </p:nvSpPr>
        <p:spPr>
          <a:xfrm>
            <a:off x="4515558" y="726332"/>
            <a:ext cx="373820" cy="246221"/>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000" dirty="0">
                <a:latin typeface="HG丸ｺﾞｼｯｸM-PRO" panose="020F0600000000000000" pitchFamily="50" charset="-128"/>
                <a:ea typeface="HG丸ｺﾞｼｯｸM-PRO" panose="020F0600000000000000" pitchFamily="50" charset="-128"/>
              </a:rPr>
              <a:t>R5</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2A141E1C-866D-A186-2366-12D8AB3CD51C}"/>
              </a:ext>
            </a:extLst>
          </p:cNvPr>
          <p:cNvSpPr txBox="1"/>
          <p:nvPr/>
        </p:nvSpPr>
        <p:spPr>
          <a:xfrm>
            <a:off x="167146" y="705003"/>
            <a:ext cx="478016" cy="246221"/>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00" dirty="0">
                <a:latin typeface="HG丸ｺﾞｼｯｸM-PRO" panose="020F0600000000000000" pitchFamily="50" charset="-128"/>
                <a:ea typeface="HG丸ｺﾞｼｯｸM-PRO" panose="020F0600000000000000" pitchFamily="50" charset="-128"/>
              </a:rPr>
              <a:t>H28</a:t>
            </a:r>
            <a:endParaRPr kumimoji="1" lang="ja-JP" altLang="en-US" sz="1000" dirty="0">
              <a:latin typeface="HG丸ｺﾞｼｯｸM-PRO" panose="020F0600000000000000" pitchFamily="50" charset="-128"/>
              <a:ea typeface="HG丸ｺﾞｼｯｸM-PRO" panose="020F0600000000000000" pitchFamily="50" charset="-128"/>
            </a:endParaRPr>
          </a:p>
        </p:txBody>
      </p:sp>
      <p:grpSp>
        <p:nvGrpSpPr>
          <p:cNvPr id="27" name="グループ化 26">
            <a:extLst>
              <a:ext uri="{FF2B5EF4-FFF2-40B4-BE49-F238E27FC236}">
                <a16:creationId xmlns:a16="http://schemas.microsoft.com/office/drawing/2014/main" id="{C9712DA3-8F97-4B5A-85FE-C2DEC334C635}"/>
              </a:ext>
            </a:extLst>
          </p:cNvPr>
          <p:cNvGrpSpPr/>
          <p:nvPr/>
        </p:nvGrpSpPr>
        <p:grpSpPr>
          <a:xfrm>
            <a:off x="4602288" y="1232261"/>
            <a:ext cx="661643" cy="1694007"/>
            <a:chOff x="22704" y="532844"/>
            <a:chExt cx="661643" cy="1118959"/>
          </a:xfrm>
        </p:grpSpPr>
        <p:sp>
          <p:nvSpPr>
            <p:cNvPr id="28" name="テキスト ボックス 2">
              <a:extLst>
                <a:ext uri="{FF2B5EF4-FFF2-40B4-BE49-F238E27FC236}">
                  <a16:creationId xmlns:a16="http://schemas.microsoft.com/office/drawing/2014/main" id="{E4B0FDC7-BAD8-4EA4-ACFC-3A41F1FAD3EB}"/>
                </a:ext>
              </a:extLst>
            </p:cNvPr>
            <p:cNvSpPr txBox="1"/>
            <p:nvPr/>
          </p:nvSpPr>
          <p:spPr>
            <a:xfrm>
              <a:off x="22704" y="532844"/>
              <a:ext cx="587160" cy="148422"/>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65000"/>
                      <a:lumOff val="35000"/>
                    </a:schemeClr>
                  </a:solidFill>
                </a:rPr>
                <a:t>(N=16341)</a:t>
              </a:r>
              <a:endParaRPr lang="ja-JP" altLang="en-US" sz="700" dirty="0">
                <a:solidFill>
                  <a:schemeClr val="tx1">
                    <a:lumMod val="65000"/>
                    <a:lumOff val="35000"/>
                  </a:schemeClr>
                </a:solidFill>
              </a:endParaRPr>
            </a:p>
          </p:txBody>
        </p:sp>
        <p:sp>
          <p:nvSpPr>
            <p:cNvPr id="29" name="テキスト ボックス 1">
              <a:extLst>
                <a:ext uri="{FF2B5EF4-FFF2-40B4-BE49-F238E27FC236}">
                  <a16:creationId xmlns:a16="http://schemas.microsoft.com/office/drawing/2014/main" id="{190C9970-1690-47CD-ACBD-760B472BBF23}"/>
                </a:ext>
              </a:extLst>
            </p:cNvPr>
            <p:cNvSpPr txBox="1"/>
            <p:nvPr/>
          </p:nvSpPr>
          <p:spPr>
            <a:xfrm>
              <a:off x="62336" y="867532"/>
              <a:ext cx="587160" cy="148422"/>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65000"/>
                      <a:lumOff val="35000"/>
                    </a:schemeClr>
                  </a:solidFill>
                </a:rPr>
                <a:t>(N=9174)</a:t>
              </a:r>
              <a:endParaRPr lang="ja-JP" altLang="en-US" sz="700" dirty="0">
                <a:solidFill>
                  <a:schemeClr val="tx1">
                    <a:lumMod val="65000"/>
                    <a:lumOff val="35000"/>
                  </a:schemeClr>
                </a:solidFill>
              </a:endParaRPr>
            </a:p>
          </p:txBody>
        </p:sp>
        <p:sp>
          <p:nvSpPr>
            <p:cNvPr id="30" name="テキスト ボックス 1">
              <a:extLst>
                <a:ext uri="{FF2B5EF4-FFF2-40B4-BE49-F238E27FC236}">
                  <a16:creationId xmlns:a16="http://schemas.microsoft.com/office/drawing/2014/main" id="{D3E235DE-E02B-4F3E-9A79-900B47FB83F3}"/>
                </a:ext>
              </a:extLst>
            </p:cNvPr>
            <p:cNvSpPr txBox="1"/>
            <p:nvPr/>
          </p:nvSpPr>
          <p:spPr>
            <a:xfrm>
              <a:off x="65509" y="1185456"/>
              <a:ext cx="587161" cy="148423"/>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65000"/>
                      <a:lumOff val="35000"/>
                    </a:schemeClr>
                  </a:solidFill>
                </a:rPr>
                <a:t>(N=1611)</a:t>
              </a:r>
              <a:endParaRPr lang="ja-JP" altLang="en-US" sz="700" dirty="0">
                <a:solidFill>
                  <a:schemeClr val="tx1">
                    <a:lumMod val="65000"/>
                    <a:lumOff val="35000"/>
                  </a:schemeClr>
                </a:solidFill>
              </a:endParaRPr>
            </a:p>
          </p:txBody>
        </p:sp>
        <p:sp>
          <p:nvSpPr>
            <p:cNvPr id="34" name="テキスト ボックス 1">
              <a:extLst>
                <a:ext uri="{FF2B5EF4-FFF2-40B4-BE49-F238E27FC236}">
                  <a16:creationId xmlns:a16="http://schemas.microsoft.com/office/drawing/2014/main" id="{FD989993-970F-40B0-9792-7CBA0EB92998}"/>
                </a:ext>
              </a:extLst>
            </p:cNvPr>
            <p:cNvSpPr txBox="1"/>
            <p:nvPr/>
          </p:nvSpPr>
          <p:spPr>
            <a:xfrm>
              <a:off x="97187" y="1503381"/>
              <a:ext cx="587160" cy="148422"/>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65000"/>
                      <a:lumOff val="35000"/>
                    </a:schemeClr>
                  </a:solidFill>
                </a:rPr>
                <a:t>(N=5010)</a:t>
              </a:r>
              <a:endParaRPr lang="ja-JP" altLang="en-US" sz="700" dirty="0">
                <a:solidFill>
                  <a:schemeClr val="tx1">
                    <a:lumMod val="65000"/>
                    <a:lumOff val="35000"/>
                  </a:schemeClr>
                </a:solidFill>
              </a:endParaRPr>
            </a:p>
          </p:txBody>
        </p:sp>
      </p:grpSp>
      <p:grpSp>
        <p:nvGrpSpPr>
          <p:cNvPr id="35" name="グループ化 34">
            <a:extLst>
              <a:ext uri="{FF2B5EF4-FFF2-40B4-BE49-F238E27FC236}">
                <a16:creationId xmlns:a16="http://schemas.microsoft.com/office/drawing/2014/main" id="{1B8DB078-F7C8-4572-B26D-3BC974C4BBA1}"/>
              </a:ext>
            </a:extLst>
          </p:cNvPr>
          <p:cNvGrpSpPr/>
          <p:nvPr/>
        </p:nvGrpSpPr>
        <p:grpSpPr>
          <a:xfrm>
            <a:off x="4597730" y="4273758"/>
            <a:ext cx="675540" cy="1715503"/>
            <a:chOff x="22704" y="532844"/>
            <a:chExt cx="675540" cy="1067995"/>
          </a:xfrm>
        </p:grpSpPr>
        <p:sp>
          <p:nvSpPr>
            <p:cNvPr id="36" name="テキスト ボックス 2">
              <a:extLst>
                <a:ext uri="{FF2B5EF4-FFF2-40B4-BE49-F238E27FC236}">
                  <a16:creationId xmlns:a16="http://schemas.microsoft.com/office/drawing/2014/main" id="{9DDE557F-528F-47BF-B9AF-E8F20FCFEFFD}"/>
                </a:ext>
              </a:extLst>
            </p:cNvPr>
            <p:cNvSpPr txBox="1"/>
            <p:nvPr/>
          </p:nvSpPr>
          <p:spPr>
            <a:xfrm>
              <a:off x="22704" y="532844"/>
              <a:ext cx="587160" cy="148422"/>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65000"/>
                      <a:lumOff val="35000"/>
                    </a:schemeClr>
                  </a:solidFill>
                </a:rPr>
                <a:t>(N=27349)</a:t>
              </a:r>
              <a:endParaRPr lang="ja-JP" altLang="en-US" sz="700" dirty="0">
                <a:solidFill>
                  <a:schemeClr val="tx1">
                    <a:lumMod val="65000"/>
                    <a:lumOff val="35000"/>
                  </a:schemeClr>
                </a:solidFill>
              </a:endParaRPr>
            </a:p>
          </p:txBody>
        </p:sp>
        <p:sp>
          <p:nvSpPr>
            <p:cNvPr id="37" name="テキスト ボックス 1">
              <a:extLst>
                <a:ext uri="{FF2B5EF4-FFF2-40B4-BE49-F238E27FC236}">
                  <a16:creationId xmlns:a16="http://schemas.microsoft.com/office/drawing/2014/main" id="{AEFCBF7F-CF12-4F11-8CFE-FD5768A88CA7}"/>
                </a:ext>
              </a:extLst>
            </p:cNvPr>
            <p:cNvSpPr txBox="1"/>
            <p:nvPr/>
          </p:nvSpPr>
          <p:spPr>
            <a:xfrm>
              <a:off x="76233" y="839240"/>
              <a:ext cx="587160" cy="148422"/>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65000"/>
                      <a:lumOff val="35000"/>
                    </a:schemeClr>
                  </a:solidFill>
                </a:rPr>
                <a:t>(N=3456)</a:t>
              </a:r>
              <a:endParaRPr lang="ja-JP" altLang="en-US" sz="700" dirty="0">
                <a:solidFill>
                  <a:schemeClr val="tx1">
                    <a:lumMod val="65000"/>
                    <a:lumOff val="35000"/>
                  </a:schemeClr>
                </a:solidFill>
              </a:endParaRPr>
            </a:p>
          </p:txBody>
        </p:sp>
        <p:sp>
          <p:nvSpPr>
            <p:cNvPr id="38" name="テキスト ボックス 1">
              <a:extLst>
                <a:ext uri="{FF2B5EF4-FFF2-40B4-BE49-F238E27FC236}">
                  <a16:creationId xmlns:a16="http://schemas.microsoft.com/office/drawing/2014/main" id="{8B9526A8-66D4-4C2F-A5DD-9B50534C36A2}"/>
                </a:ext>
              </a:extLst>
            </p:cNvPr>
            <p:cNvSpPr txBox="1"/>
            <p:nvPr/>
          </p:nvSpPr>
          <p:spPr>
            <a:xfrm>
              <a:off x="111083" y="1160161"/>
              <a:ext cx="587161" cy="148423"/>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65000"/>
                      <a:lumOff val="35000"/>
                    </a:schemeClr>
                  </a:solidFill>
                </a:rPr>
                <a:t>(N=608)</a:t>
              </a:r>
              <a:endParaRPr lang="ja-JP" altLang="en-US" sz="700" dirty="0">
                <a:solidFill>
                  <a:schemeClr val="tx1">
                    <a:lumMod val="65000"/>
                    <a:lumOff val="35000"/>
                  </a:schemeClr>
                </a:solidFill>
              </a:endParaRPr>
            </a:p>
          </p:txBody>
        </p:sp>
        <p:sp>
          <p:nvSpPr>
            <p:cNvPr id="40" name="テキスト ボックス 1">
              <a:extLst>
                <a:ext uri="{FF2B5EF4-FFF2-40B4-BE49-F238E27FC236}">
                  <a16:creationId xmlns:a16="http://schemas.microsoft.com/office/drawing/2014/main" id="{76CA1D48-DBAF-4FEE-804D-6D89E962A50A}"/>
                </a:ext>
              </a:extLst>
            </p:cNvPr>
            <p:cNvSpPr txBox="1"/>
            <p:nvPr/>
          </p:nvSpPr>
          <p:spPr>
            <a:xfrm>
              <a:off x="79406" y="1452417"/>
              <a:ext cx="587160" cy="148422"/>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65000"/>
                      <a:lumOff val="35000"/>
                    </a:schemeClr>
                  </a:solidFill>
                </a:rPr>
                <a:t>(N=723)</a:t>
              </a:r>
              <a:endParaRPr lang="ja-JP" altLang="en-US" sz="700" dirty="0">
                <a:solidFill>
                  <a:schemeClr val="tx1">
                    <a:lumMod val="65000"/>
                    <a:lumOff val="35000"/>
                  </a:schemeClr>
                </a:solidFill>
              </a:endParaRPr>
            </a:p>
          </p:txBody>
        </p:sp>
      </p:grpSp>
    </p:spTree>
    <p:extLst>
      <p:ext uri="{BB962C8B-B14F-4D97-AF65-F5344CB8AC3E}">
        <p14:creationId xmlns:p14="http://schemas.microsoft.com/office/powerpoint/2010/main" val="202930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グラフ 28">
            <a:extLst>
              <a:ext uri="{FF2B5EF4-FFF2-40B4-BE49-F238E27FC236}">
                <a16:creationId xmlns:a16="http://schemas.microsoft.com/office/drawing/2014/main" id="{BEC2AEEA-8BFE-4B0B-8F4C-1CBF897A0536}"/>
              </a:ext>
            </a:extLst>
          </p:cNvPr>
          <p:cNvGraphicFramePr>
            <a:graphicFrameLocks/>
          </p:cNvGraphicFramePr>
          <p:nvPr>
            <p:extLst>
              <p:ext uri="{D42A27DB-BD31-4B8C-83A1-F6EECF244321}">
                <p14:modId xmlns:p14="http://schemas.microsoft.com/office/powerpoint/2010/main" val="2217154666"/>
              </p:ext>
            </p:extLst>
          </p:nvPr>
        </p:nvGraphicFramePr>
        <p:xfrm>
          <a:off x="4513165" y="706888"/>
          <a:ext cx="4420470" cy="24340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8" name="グラフ 27">
            <a:extLst>
              <a:ext uri="{FF2B5EF4-FFF2-40B4-BE49-F238E27FC236}">
                <a16:creationId xmlns:a16="http://schemas.microsoft.com/office/drawing/2014/main" id="{218837F9-61D1-44FB-99A5-BBDBAA5E6133}"/>
              </a:ext>
            </a:extLst>
          </p:cNvPr>
          <p:cNvGraphicFramePr>
            <a:graphicFrameLocks/>
          </p:cNvGraphicFramePr>
          <p:nvPr>
            <p:extLst>
              <p:ext uri="{D42A27DB-BD31-4B8C-83A1-F6EECF244321}">
                <p14:modId xmlns:p14="http://schemas.microsoft.com/office/powerpoint/2010/main" val="2397722776"/>
              </p:ext>
            </p:extLst>
          </p:nvPr>
        </p:nvGraphicFramePr>
        <p:xfrm>
          <a:off x="84735" y="773006"/>
          <a:ext cx="4439387" cy="2342685"/>
        </p:xfrm>
        <a:graphic>
          <a:graphicData uri="http://schemas.openxmlformats.org/drawingml/2006/chart">
            <c:chart xmlns:c="http://schemas.openxmlformats.org/drawingml/2006/chart" xmlns:r="http://schemas.openxmlformats.org/officeDocument/2006/relationships" r:id="rId3"/>
          </a:graphicData>
        </a:graphic>
      </p:graphicFrame>
      <p:sp>
        <p:nvSpPr>
          <p:cNvPr id="4" name="正方形/長方形 3">
            <a:extLst>
              <a:ext uri="{FF2B5EF4-FFF2-40B4-BE49-F238E27FC236}">
                <a16:creationId xmlns:a16="http://schemas.microsoft.com/office/drawing/2014/main" id="{39B51DE8-020C-488E-9989-ED8B89F8B5C2}"/>
              </a:ext>
            </a:extLst>
          </p:cNvPr>
          <p:cNvSpPr/>
          <p:nvPr/>
        </p:nvSpPr>
        <p:spPr>
          <a:xfrm>
            <a:off x="98176" y="136524"/>
            <a:ext cx="8891473" cy="644293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dirty="0">
              <a:solidFill>
                <a:schemeClr val="tx1"/>
              </a:solidFill>
            </a:endParaRPr>
          </a:p>
        </p:txBody>
      </p:sp>
      <p:sp>
        <p:nvSpPr>
          <p:cNvPr id="5" name="テキスト ボックス 4">
            <a:extLst>
              <a:ext uri="{FF2B5EF4-FFF2-40B4-BE49-F238E27FC236}">
                <a16:creationId xmlns:a16="http://schemas.microsoft.com/office/drawing/2014/main" id="{3454BBD8-1888-4E47-9A3B-492ACE0E1B9B}"/>
              </a:ext>
            </a:extLst>
          </p:cNvPr>
          <p:cNvSpPr txBox="1"/>
          <p:nvPr/>
        </p:nvSpPr>
        <p:spPr>
          <a:xfrm>
            <a:off x="98176" y="136524"/>
            <a:ext cx="8896424" cy="268215"/>
          </a:xfrm>
          <a:prstGeom prst="rect">
            <a:avLst/>
          </a:prstGeom>
          <a:solidFill>
            <a:schemeClr val="bg1">
              <a:lumMod val="75000"/>
            </a:schemeClr>
          </a:solidFill>
          <a:ln w="3175"/>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143" b="1" dirty="0">
                <a:latin typeface="HG丸ｺﾞｼｯｸM-PRO" panose="020F0600000000000000" pitchFamily="50" charset="-128"/>
                <a:ea typeface="HG丸ｺﾞｼｯｸM-PRO" panose="020F0600000000000000" pitchFamily="50" charset="-128"/>
              </a:rPr>
              <a:t>■調査結果から分かったこと（上段：困窮度</a:t>
            </a:r>
            <a:r>
              <a:rPr lang="en-US" altLang="ja-JP" sz="1143" b="1" dirty="0">
                <a:latin typeface="HG丸ｺﾞｼｯｸM-PRO" panose="020F0600000000000000" pitchFamily="50" charset="-128"/>
                <a:ea typeface="HG丸ｺﾞｼｯｸM-PRO" panose="020F0600000000000000" pitchFamily="50" charset="-128"/>
              </a:rPr>
              <a:t>×</a:t>
            </a:r>
            <a:r>
              <a:rPr lang="ja-JP" altLang="en-US" sz="1143" b="1" dirty="0">
                <a:latin typeface="HG丸ｺﾞｼｯｸM-PRO" panose="020F0600000000000000" pitchFamily="50" charset="-128"/>
                <a:ea typeface="HG丸ｺﾞｼｯｸM-PRO" panose="020F0600000000000000" pitchFamily="50" charset="-128"/>
              </a:rPr>
              <a:t>生活保護制度の利用状況　下段：居住形態</a:t>
            </a:r>
            <a:r>
              <a:rPr lang="en-US" altLang="ja-JP" sz="1143" b="1" dirty="0">
                <a:latin typeface="HG丸ｺﾞｼｯｸM-PRO" panose="020F0600000000000000" pitchFamily="50" charset="-128"/>
                <a:ea typeface="HG丸ｺﾞｼｯｸM-PRO" panose="020F0600000000000000" pitchFamily="50" charset="-128"/>
              </a:rPr>
              <a:t>×</a:t>
            </a:r>
            <a:r>
              <a:rPr lang="ja-JP" altLang="en-US" sz="1143" b="1" dirty="0">
                <a:latin typeface="HG丸ｺﾞｼｯｸM-PRO" panose="020F0600000000000000" pitchFamily="50" charset="-128"/>
                <a:ea typeface="HG丸ｺﾞｼｯｸM-PRO" panose="020F0600000000000000" pitchFamily="50" charset="-128"/>
              </a:rPr>
              <a:t>家計状況）</a:t>
            </a:r>
          </a:p>
        </p:txBody>
      </p:sp>
      <p:sp>
        <p:nvSpPr>
          <p:cNvPr id="7" name="正方形/長方形 6">
            <a:extLst>
              <a:ext uri="{FF2B5EF4-FFF2-40B4-BE49-F238E27FC236}">
                <a16:creationId xmlns:a16="http://schemas.microsoft.com/office/drawing/2014/main" id="{AEE96342-2019-4E91-9559-4454C834D2A0}"/>
              </a:ext>
            </a:extLst>
          </p:cNvPr>
          <p:cNvSpPr/>
          <p:nvPr/>
        </p:nvSpPr>
        <p:spPr>
          <a:xfrm>
            <a:off x="135288" y="456694"/>
            <a:ext cx="8798347" cy="22491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HG丸ｺﾞｼｯｸM-PRO" panose="020F0600000000000000" pitchFamily="50" charset="-128"/>
                <a:ea typeface="HG丸ｺﾞｼｯｸM-PRO" panose="020F0600000000000000" pitchFamily="50" charset="-128"/>
              </a:rPr>
              <a:t>◇困窮度</a:t>
            </a:r>
            <a:r>
              <a:rPr lang="en-US" altLang="ja-JP" sz="900" dirty="0">
                <a:solidFill>
                  <a:schemeClr val="tx1"/>
                </a:solidFill>
                <a:latin typeface="HG丸ｺﾞｼｯｸM-PRO" panose="020F0600000000000000" pitchFamily="50" charset="-128"/>
                <a:ea typeface="HG丸ｺﾞｼｯｸM-PRO" panose="020F0600000000000000" pitchFamily="50" charset="-128"/>
              </a:rPr>
              <a:t>Ⅰ</a:t>
            </a:r>
            <a:r>
              <a:rPr lang="ja-JP" altLang="en-US" sz="900" dirty="0">
                <a:solidFill>
                  <a:schemeClr val="tx1"/>
                </a:solidFill>
                <a:latin typeface="HG丸ｺﾞｼｯｸM-PRO" panose="020F0600000000000000" pitchFamily="50" charset="-128"/>
                <a:ea typeface="HG丸ｺﾞｼｯｸM-PRO" panose="020F0600000000000000" pitchFamily="50" charset="-128"/>
              </a:rPr>
              <a:t>の世帯で、生活保護制度を利用したことがない世帯は、</a:t>
            </a:r>
            <a:r>
              <a:rPr lang="en-US" altLang="ja-JP" sz="900" dirty="0">
                <a:solidFill>
                  <a:schemeClr val="tx1"/>
                </a:solidFill>
                <a:latin typeface="HG丸ｺﾞｼｯｸM-PRO" panose="020F0600000000000000" pitchFamily="50" charset="-128"/>
                <a:ea typeface="HG丸ｺﾞｼｯｸM-PRO" panose="020F0600000000000000" pitchFamily="50" charset="-128"/>
              </a:rPr>
              <a:t>H28</a:t>
            </a:r>
            <a:r>
              <a:rPr lang="ja-JP" altLang="en-US" sz="900" dirty="0">
                <a:solidFill>
                  <a:schemeClr val="tx1"/>
                </a:solidFill>
                <a:latin typeface="HG丸ｺﾞｼｯｸM-PRO" panose="020F0600000000000000" pitchFamily="50" charset="-128"/>
                <a:ea typeface="HG丸ｺﾞｼｯｸM-PRO" panose="020F0600000000000000" pitchFamily="50" charset="-128"/>
              </a:rPr>
              <a:t>調査、</a:t>
            </a:r>
            <a:r>
              <a:rPr lang="en-US" altLang="ja-JP" sz="900" dirty="0">
                <a:solidFill>
                  <a:schemeClr val="tx1"/>
                </a:solidFill>
                <a:latin typeface="HG丸ｺﾞｼｯｸM-PRO" panose="020F0600000000000000" pitchFamily="50" charset="-128"/>
                <a:ea typeface="HG丸ｺﾞｼｯｸM-PRO" panose="020F0600000000000000" pitchFamily="50" charset="-128"/>
              </a:rPr>
              <a:t>R5</a:t>
            </a:r>
            <a:r>
              <a:rPr lang="ja-JP" altLang="en-US" sz="900" dirty="0">
                <a:solidFill>
                  <a:schemeClr val="tx1"/>
                </a:solidFill>
                <a:latin typeface="HG丸ｺﾞｼｯｸM-PRO" panose="020F0600000000000000" pitchFamily="50" charset="-128"/>
                <a:ea typeface="HG丸ｺﾞｼｯｸM-PRO" panose="020F0600000000000000" pitchFamily="50" charset="-128"/>
              </a:rPr>
              <a:t>調査いずれも</a:t>
            </a:r>
            <a:r>
              <a:rPr lang="en-US" altLang="ja-JP" sz="900" dirty="0">
                <a:solidFill>
                  <a:schemeClr val="tx1"/>
                </a:solidFill>
                <a:latin typeface="HG丸ｺﾞｼｯｸM-PRO" panose="020F0600000000000000" pitchFamily="50" charset="-128"/>
                <a:ea typeface="HG丸ｺﾞｼｯｸM-PRO" panose="020F0600000000000000" pitchFamily="50" charset="-128"/>
              </a:rPr>
              <a:t>80</a:t>
            </a:r>
            <a:r>
              <a:rPr lang="ja-JP" altLang="en-US" sz="900" dirty="0">
                <a:solidFill>
                  <a:schemeClr val="tx1"/>
                </a:solidFill>
                <a:latin typeface="HG丸ｺﾞｼｯｸM-PRO" panose="020F0600000000000000" pitchFamily="50" charset="-128"/>
                <a:ea typeface="HG丸ｺﾞｼｯｸM-PRO" panose="020F0600000000000000" pitchFamily="50" charset="-128"/>
              </a:rPr>
              <a:t>％を超えている。</a:t>
            </a:r>
            <a:endParaRPr lang="en-US" altLang="ja-JP" sz="9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2" name="角丸四角形 35">
            <a:extLst>
              <a:ext uri="{FF2B5EF4-FFF2-40B4-BE49-F238E27FC236}">
                <a16:creationId xmlns:a16="http://schemas.microsoft.com/office/drawing/2014/main" id="{3B75718E-FCB4-4C56-8A97-6454BB89B595}"/>
              </a:ext>
            </a:extLst>
          </p:cNvPr>
          <p:cNvSpPr/>
          <p:nvPr/>
        </p:nvSpPr>
        <p:spPr>
          <a:xfrm>
            <a:off x="5499192" y="2385473"/>
            <a:ext cx="3199765" cy="321456"/>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286"/>
          </a:p>
        </p:txBody>
      </p:sp>
      <p:sp>
        <p:nvSpPr>
          <p:cNvPr id="10" name="角丸四角形 35">
            <a:extLst>
              <a:ext uri="{FF2B5EF4-FFF2-40B4-BE49-F238E27FC236}">
                <a16:creationId xmlns:a16="http://schemas.microsoft.com/office/drawing/2014/main" id="{0EAC94D8-3117-438D-B5F4-68D28FBDF492}"/>
              </a:ext>
            </a:extLst>
          </p:cNvPr>
          <p:cNvSpPr/>
          <p:nvPr/>
        </p:nvSpPr>
        <p:spPr>
          <a:xfrm>
            <a:off x="7812360" y="2876566"/>
            <a:ext cx="989429" cy="129048"/>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286"/>
          </a:p>
        </p:txBody>
      </p:sp>
      <p:sp>
        <p:nvSpPr>
          <p:cNvPr id="11" name="角丸四角形 35">
            <a:extLst>
              <a:ext uri="{FF2B5EF4-FFF2-40B4-BE49-F238E27FC236}">
                <a16:creationId xmlns:a16="http://schemas.microsoft.com/office/drawing/2014/main" id="{44ECF8C1-26B2-4A55-8CFF-C2E6180B5E25}"/>
              </a:ext>
            </a:extLst>
          </p:cNvPr>
          <p:cNvSpPr/>
          <p:nvPr/>
        </p:nvSpPr>
        <p:spPr>
          <a:xfrm>
            <a:off x="1259632" y="2385473"/>
            <a:ext cx="3024336" cy="251440"/>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286"/>
          </a:p>
        </p:txBody>
      </p:sp>
      <p:cxnSp>
        <p:nvCxnSpPr>
          <p:cNvPr id="15" name="直線コネクタ 14">
            <a:extLst>
              <a:ext uri="{FF2B5EF4-FFF2-40B4-BE49-F238E27FC236}">
                <a16:creationId xmlns:a16="http://schemas.microsoft.com/office/drawing/2014/main" id="{7F5F4732-EDE5-4212-945F-FFB26709314D}"/>
              </a:ext>
            </a:extLst>
          </p:cNvPr>
          <p:cNvCxnSpPr>
            <a:cxnSpLocks/>
          </p:cNvCxnSpPr>
          <p:nvPr/>
        </p:nvCxnSpPr>
        <p:spPr>
          <a:xfrm>
            <a:off x="84735" y="3140968"/>
            <a:ext cx="8896424" cy="0"/>
          </a:xfrm>
          <a:prstGeom prst="line">
            <a:avLst/>
          </a:prstGeom>
          <a:ln>
            <a:prstDash val="dash"/>
          </a:ln>
        </p:spPr>
        <p:style>
          <a:lnRef idx="1">
            <a:schemeClr val="dk1"/>
          </a:lnRef>
          <a:fillRef idx="0">
            <a:schemeClr val="dk1"/>
          </a:fillRef>
          <a:effectRef idx="0">
            <a:schemeClr val="dk1"/>
          </a:effectRef>
          <a:fontRef idx="minor">
            <a:schemeClr val="tx1"/>
          </a:fontRef>
        </p:style>
      </p:cxnSp>
      <p:graphicFrame>
        <p:nvGraphicFramePr>
          <p:cNvPr id="16" name="グラフ 15">
            <a:extLst>
              <a:ext uri="{FF2B5EF4-FFF2-40B4-BE49-F238E27FC236}">
                <a16:creationId xmlns:a16="http://schemas.microsoft.com/office/drawing/2014/main" id="{9ACC6B85-5B27-4A02-AD34-105206FC7F4A}"/>
              </a:ext>
            </a:extLst>
          </p:cNvPr>
          <p:cNvGraphicFramePr>
            <a:graphicFrameLocks/>
          </p:cNvGraphicFramePr>
          <p:nvPr>
            <p:extLst>
              <p:ext uri="{D42A27DB-BD31-4B8C-83A1-F6EECF244321}">
                <p14:modId xmlns:p14="http://schemas.microsoft.com/office/powerpoint/2010/main" val="1323650503"/>
              </p:ext>
            </p:extLst>
          </p:nvPr>
        </p:nvGraphicFramePr>
        <p:xfrm>
          <a:off x="93224" y="3519919"/>
          <a:ext cx="4478775" cy="31086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グラフ 16">
            <a:extLst>
              <a:ext uri="{FF2B5EF4-FFF2-40B4-BE49-F238E27FC236}">
                <a16:creationId xmlns:a16="http://schemas.microsoft.com/office/drawing/2014/main" id="{17FE26E7-27DB-4404-B020-8481B6581000}"/>
              </a:ext>
            </a:extLst>
          </p:cNvPr>
          <p:cNvGraphicFramePr>
            <a:graphicFrameLocks/>
          </p:cNvGraphicFramePr>
          <p:nvPr>
            <p:extLst>
              <p:ext uri="{D42A27DB-BD31-4B8C-83A1-F6EECF244321}">
                <p14:modId xmlns:p14="http://schemas.microsoft.com/office/powerpoint/2010/main" val="1157084226"/>
              </p:ext>
            </p:extLst>
          </p:nvPr>
        </p:nvGraphicFramePr>
        <p:xfrm>
          <a:off x="4388645" y="3547729"/>
          <a:ext cx="4603480" cy="3031723"/>
        </p:xfrm>
        <a:graphic>
          <a:graphicData uri="http://schemas.openxmlformats.org/drawingml/2006/chart">
            <c:chart xmlns:c="http://schemas.openxmlformats.org/drawingml/2006/chart" xmlns:r="http://schemas.openxmlformats.org/officeDocument/2006/relationships" r:id="rId5"/>
          </a:graphicData>
        </a:graphic>
      </p:graphicFrame>
      <p:sp>
        <p:nvSpPr>
          <p:cNvPr id="18" name="角丸四角形 35">
            <a:extLst>
              <a:ext uri="{FF2B5EF4-FFF2-40B4-BE49-F238E27FC236}">
                <a16:creationId xmlns:a16="http://schemas.microsoft.com/office/drawing/2014/main" id="{AB009E23-2DCB-469B-A697-2B2736295153}"/>
              </a:ext>
            </a:extLst>
          </p:cNvPr>
          <p:cNvSpPr/>
          <p:nvPr/>
        </p:nvSpPr>
        <p:spPr>
          <a:xfrm>
            <a:off x="1912656" y="4267062"/>
            <a:ext cx="1008112" cy="270788"/>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286"/>
          </a:p>
        </p:txBody>
      </p:sp>
      <p:sp>
        <p:nvSpPr>
          <p:cNvPr id="19" name="角丸四角形 35">
            <a:extLst>
              <a:ext uri="{FF2B5EF4-FFF2-40B4-BE49-F238E27FC236}">
                <a16:creationId xmlns:a16="http://schemas.microsoft.com/office/drawing/2014/main" id="{51458EE8-59D4-4790-9949-32758AE34922}"/>
              </a:ext>
            </a:extLst>
          </p:cNvPr>
          <p:cNvSpPr/>
          <p:nvPr/>
        </p:nvSpPr>
        <p:spPr>
          <a:xfrm>
            <a:off x="6302518" y="4267062"/>
            <a:ext cx="1077793" cy="270788"/>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286"/>
          </a:p>
        </p:txBody>
      </p:sp>
      <p:sp>
        <p:nvSpPr>
          <p:cNvPr id="20" name="角丸四角形 35">
            <a:extLst>
              <a:ext uri="{FF2B5EF4-FFF2-40B4-BE49-F238E27FC236}">
                <a16:creationId xmlns:a16="http://schemas.microsoft.com/office/drawing/2014/main" id="{D85515FD-58F2-487C-BCA8-9C2B2D6298EB}"/>
              </a:ext>
            </a:extLst>
          </p:cNvPr>
          <p:cNvSpPr/>
          <p:nvPr/>
        </p:nvSpPr>
        <p:spPr>
          <a:xfrm>
            <a:off x="6588224" y="5949821"/>
            <a:ext cx="720080" cy="195592"/>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286"/>
          </a:p>
        </p:txBody>
      </p:sp>
      <p:sp>
        <p:nvSpPr>
          <p:cNvPr id="21" name="テキスト ボックス 1">
            <a:extLst>
              <a:ext uri="{FF2B5EF4-FFF2-40B4-BE49-F238E27FC236}">
                <a16:creationId xmlns:a16="http://schemas.microsoft.com/office/drawing/2014/main" id="{A499043C-A21F-433F-8FD2-995526987DE6}"/>
              </a:ext>
            </a:extLst>
          </p:cNvPr>
          <p:cNvSpPr txBox="1"/>
          <p:nvPr/>
        </p:nvSpPr>
        <p:spPr>
          <a:xfrm>
            <a:off x="103652" y="694643"/>
            <a:ext cx="478016" cy="246221"/>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00" dirty="0">
                <a:solidFill>
                  <a:prstClr val="black"/>
                </a:solidFill>
                <a:latin typeface="HG丸ｺﾞｼｯｸM-PRO" panose="020F0600000000000000" pitchFamily="50" charset="-128"/>
                <a:ea typeface="HG丸ｺﾞｼｯｸM-PRO" panose="020F0600000000000000" pitchFamily="50" charset="-128"/>
              </a:rPr>
              <a:t>H28</a:t>
            </a:r>
            <a:endParaRPr kumimoji="1" lang="ja-JP" altLang="en-US" sz="1000" dirty="0"/>
          </a:p>
        </p:txBody>
      </p:sp>
      <p:sp>
        <p:nvSpPr>
          <p:cNvPr id="23" name="テキスト ボックス 1">
            <a:extLst>
              <a:ext uri="{FF2B5EF4-FFF2-40B4-BE49-F238E27FC236}">
                <a16:creationId xmlns:a16="http://schemas.microsoft.com/office/drawing/2014/main" id="{A499043C-A21F-433F-8FD2-995526987DE6}"/>
              </a:ext>
            </a:extLst>
          </p:cNvPr>
          <p:cNvSpPr txBox="1"/>
          <p:nvPr/>
        </p:nvSpPr>
        <p:spPr>
          <a:xfrm>
            <a:off x="4513884" y="727690"/>
            <a:ext cx="373820" cy="246221"/>
          </a:xfrm>
          <a:prstGeom prst="rect">
            <a:avLst/>
          </a:prstGeom>
          <a:no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000" dirty="0">
                <a:solidFill>
                  <a:prstClr val="black"/>
                </a:solidFill>
                <a:latin typeface="HG丸ｺﾞｼｯｸM-PRO" panose="020F0600000000000000" pitchFamily="50" charset="-128"/>
                <a:ea typeface="HG丸ｺﾞｼｯｸM-PRO" panose="020F0600000000000000" pitchFamily="50" charset="-128"/>
              </a:rPr>
              <a:t>R5</a:t>
            </a:r>
            <a:endParaRPr kumimoji="1" lang="ja-JP" altLang="en-US" sz="1000" dirty="0"/>
          </a:p>
        </p:txBody>
      </p:sp>
      <p:sp>
        <p:nvSpPr>
          <p:cNvPr id="25" name="スライド番号プレースホルダー 2">
            <a:extLst>
              <a:ext uri="{FF2B5EF4-FFF2-40B4-BE49-F238E27FC236}">
                <a16:creationId xmlns:a16="http://schemas.microsoft.com/office/drawing/2014/main" id="{F4812D93-8514-4229-A3BD-63F0C4E2CD6F}"/>
              </a:ext>
            </a:extLst>
          </p:cNvPr>
          <p:cNvSpPr>
            <a:spLocks noGrp="1"/>
          </p:cNvSpPr>
          <p:nvPr>
            <p:ph type="sldNum" sz="quarter" idx="12"/>
          </p:nvPr>
        </p:nvSpPr>
        <p:spPr>
          <a:xfrm>
            <a:off x="6856768" y="6492875"/>
            <a:ext cx="2133600" cy="365125"/>
          </a:xfrm>
        </p:spPr>
        <p:txBody>
          <a:bodyPr/>
          <a:lstStyle/>
          <a:p>
            <a:pPr defTabSz="914418"/>
            <a:r>
              <a:rPr lang="ja-JP" altLang="en-US" sz="1714" dirty="0">
                <a:solidFill>
                  <a:prstClr val="black"/>
                </a:solidFill>
                <a:latin typeface="Calibri"/>
                <a:ea typeface="ＭＳ Ｐゴシック" panose="020B0600070205080204" pitchFamily="50" charset="-128"/>
              </a:rPr>
              <a:t>９</a:t>
            </a:r>
          </a:p>
        </p:txBody>
      </p:sp>
      <p:sp>
        <p:nvSpPr>
          <p:cNvPr id="26" name="テキスト ボックス 25">
            <a:extLst>
              <a:ext uri="{FF2B5EF4-FFF2-40B4-BE49-F238E27FC236}">
                <a16:creationId xmlns:a16="http://schemas.microsoft.com/office/drawing/2014/main" id="{5C554B6D-C8A4-4D70-83B5-C6D792A9D2FD}"/>
              </a:ext>
            </a:extLst>
          </p:cNvPr>
          <p:cNvSpPr txBox="1"/>
          <p:nvPr/>
        </p:nvSpPr>
        <p:spPr>
          <a:xfrm>
            <a:off x="7937159" y="133769"/>
            <a:ext cx="10440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200" b="1" dirty="0"/>
              <a:t>43</a:t>
            </a:r>
            <a:r>
              <a:rPr kumimoji="1" lang="ja-JP" altLang="en-US" sz="1200" b="1" dirty="0"/>
              <a:t>市町村</a:t>
            </a:r>
          </a:p>
        </p:txBody>
      </p:sp>
      <p:sp>
        <p:nvSpPr>
          <p:cNvPr id="22" name="正方形/長方形 21">
            <a:extLst>
              <a:ext uri="{FF2B5EF4-FFF2-40B4-BE49-F238E27FC236}">
                <a16:creationId xmlns:a16="http://schemas.microsoft.com/office/drawing/2014/main" id="{2E72F1B0-86D5-450D-8C08-BDF5C6285EDD}"/>
              </a:ext>
            </a:extLst>
          </p:cNvPr>
          <p:cNvSpPr/>
          <p:nvPr/>
        </p:nvSpPr>
        <p:spPr>
          <a:xfrm>
            <a:off x="192921" y="3179345"/>
            <a:ext cx="8740714" cy="29002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HG丸ｺﾞｼｯｸM-PRO" panose="020F0600000000000000" pitchFamily="50" charset="-128"/>
                <a:ea typeface="HG丸ｺﾞｼｯｸM-PRO" panose="020F0600000000000000" pitchFamily="50" charset="-128"/>
              </a:rPr>
              <a:t>◇ </a:t>
            </a:r>
            <a:r>
              <a:rPr lang="en-US" altLang="ja-JP" sz="900" dirty="0">
                <a:solidFill>
                  <a:schemeClr val="tx1"/>
                </a:solidFill>
                <a:latin typeface="HG丸ｺﾞｼｯｸM-PRO" panose="020F0600000000000000" pitchFamily="50" charset="-128"/>
                <a:ea typeface="HG丸ｺﾞｼｯｸM-PRO" panose="020F0600000000000000" pitchFamily="50" charset="-128"/>
              </a:rPr>
              <a:t>H28</a:t>
            </a:r>
            <a:r>
              <a:rPr lang="ja-JP" altLang="en-US" sz="900" dirty="0">
                <a:solidFill>
                  <a:schemeClr val="tx1"/>
                </a:solidFill>
                <a:latin typeface="HG丸ｺﾞｼｯｸM-PRO" panose="020F0600000000000000" pitchFamily="50" charset="-128"/>
                <a:ea typeface="HG丸ｺﾞｼｯｸM-PRO" panose="020F0600000000000000" pitchFamily="50" charset="-128"/>
              </a:rPr>
              <a:t>調査・</a:t>
            </a:r>
            <a:r>
              <a:rPr lang="en-US" altLang="ja-JP" sz="900" dirty="0">
                <a:solidFill>
                  <a:schemeClr val="tx1"/>
                </a:solidFill>
                <a:latin typeface="HG丸ｺﾞｼｯｸM-PRO" panose="020F0600000000000000" pitchFamily="50" charset="-128"/>
                <a:ea typeface="HG丸ｺﾞｼｯｸM-PRO" panose="020F0600000000000000" pitchFamily="50" charset="-128"/>
              </a:rPr>
              <a:t>R5</a:t>
            </a:r>
            <a:r>
              <a:rPr lang="ja-JP" altLang="en-US" sz="900" dirty="0">
                <a:solidFill>
                  <a:schemeClr val="tx1"/>
                </a:solidFill>
                <a:latin typeface="HG丸ｺﾞｼｯｸM-PRO" panose="020F0600000000000000" pitchFamily="50" charset="-128"/>
                <a:ea typeface="HG丸ｺﾞｼｯｸM-PRO" panose="020F0600000000000000" pitchFamily="50" charset="-128"/>
              </a:rPr>
              <a:t>調査いずれの場合でも、「府営・市営・町営の住宅」への入居世帯は、「貯蓄ができている」と回答した割合は約</a:t>
            </a:r>
            <a:r>
              <a:rPr lang="en-US" altLang="ja-JP" sz="900" dirty="0">
                <a:solidFill>
                  <a:schemeClr val="tx1"/>
                </a:solidFill>
                <a:latin typeface="HG丸ｺﾞｼｯｸM-PRO" panose="020F0600000000000000" pitchFamily="50" charset="-128"/>
                <a:ea typeface="HG丸ｺﾞｼｯｸM-PRO" panose="020F0600000000000000" pitchFamily="50" charset="-128"/>
              </a:rPr>
              <a:t>10%</a:t>
            </a:r>
            <a:r>
              <a:rPr lang="ja-JP" altLang="en-US" sz="900" dirty="0">
                <a:solidFill>
                  <a:schemeClr val="tx1"/>
                </a:solidFill>
                <a:latin typeface="HG丸ｺﾞｼｯｸM-PRO" panose="020F0600000000000000" pitchFamily="50" charset="-128"/>
                <a:ea typeface="HG丸ｺﾞｼｯｸM-PRO" panose="020F0600000000000000" pitchFamily="50" charset="-128"/>
              </a:rPr>
              <a:t>、「赤字である」という割合は約</a:t>
            </a:r>
            <a:r>
              <a:rPr lang="en-US" altLang="ja-JP" sz="900" dirty="0">
                <a:solidFill>
                  <a:schemeClr val="tx1"/>
                </a:solidFill>
                <a:latin typeface="HG丸ｺﾞｼｯｸM-PRO" panose="020F0600000000000000" pitchFamily="50" charset="-128"/>
                <a:ea typeface="HG丸ｺﾞｼｯｸM-PRO" panose="020F0600000000000000" pitchFamily="50" charset="-128"/>
              </a:rPr>
              <a:t>40%</a:t>
            </a:r>
            <a:r>
              <a:rPr lang="ja-JP" altLang="en-US" sz="900" dirty="0">
                <a:solidFill>
                  <a:schemeClr val="tx1"/>
                </a:solidFill>
                <a:latin typeface="HG丸ｺﾞｼｯｸM-PRO" panose="020F0600000000000000" pitchFamily="50" charset="-128"/>
                <a:ea typeface="HG丸ｺﾞｼｯｸM-PRO" panose="020F0600000000000000" pitchFamily="50" charset="-128"/>
              </a:rPr>
              <a:t>であり、他の住宅への入居世帯と比べて困窮度が高い傾向が見られる。</a:t>
            </a:r>
            <a:endParaRPr lang="en-US" altLang="ja-JP" sz="9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DBD5186E-3D52-4737-BF86-143FCFAB6218}"/>
              </a:ext>
            </a:extLst>
          </p:cNvPr>
          <p:cNvSpPr txBox="1"/>
          <p:nvPr/>
        </p:nvSpPr>
        <p:spPr>
          <a:xfrm>
            <a:off x="667714" y="663608"/>
            <a:ext cx="928459" cy="230832"/>
          </a:xfrm>
          <a:prstGeom prst="rect">
            <a:avLst/>
          </a:prstGeom>
          <a:noFill/>
        </p:spPr>
        <p:txBody>
          <a:bodyPr wrap="none" rtlCol="0">
            <a:spAutoFit/>
          </a:bodyPr>
          <a:lstStyle/>
          <a:p>
            <a:r>
              <a:rPr kumimoji="1" lang="en-US" altLang="ja-JP" sz="900" dirty="0"/>
              <a:t>※</a:t>
            </a:r>
            <a:r>
              <a:rPr kumimoji="1" lang="ja-JP" altLang="en-US" sz="900" dirty="0"/>
              <a:t>無回答を除く</a:t>
            </a:r>
          </a:p>
        </p:txBody>
      </p:sp>
    </p:spTree>
    <p:extLst>
      <p:ext uri="{BB962C8B-B14F-4D97-AF65-F5344CB8AC3E}">
        <p14:creationId xmlns:p14="http://schemas.microsoft.com/office/powerpoint/2010/main" val="36207505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0</TotalTime>
  <Words>9840</Words>
  <Application>Microsoft Office PowerPoint</Application>
  <PresentationFormat>画面に合わせる (4:3)</PresentationFormat>
  <Paragraphs>1732</Paragraphs>
  <Slides>49</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49</vt:i4>
      </vt:variant>
    </vt:vector>
  </HeadingPairs>
  <TitlesOfParts>
    <vt:vector size="55" baseType="lpstr">
      <vt:lpstr>HG丸ｺﾞｼｯｸM-PRO</vt:lpstr>
      <vt:lpstr>ＭＳ Ｐゴシック</vt:lpstr>
      <vt:lpstr>ＭＳ 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４．子どものつながりに関すること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５．親への相談支援に関すること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６．子どもの居場所の利用状況に関すること</vt:lpstr>
      <vt:lpstr>PowerPoint プレゼンテーション</vt:lpstr>
      <vt:lpstr>PowerPoint プレゼンテーション</vt:lpstr>
      <vt:lpstr>PowerPoint プレゼンテーション</vt:lpstr>
      <vt:lpstr>PowerPoint プレゼンテーション</vt:lpstr>
      <vt:lpstr>７．家族のお世話の状況に関すること</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2024-09-04T01:06:06Z</dcterms:created>
  <dcterms:modified xsi:type="dcterms:W3CDTF">2024-09-04T01:06:10Z</dcterms:modified>
</cp:coreProperties>
</file>