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handoutMasterIdLst>
    <p:handoutMasterId r:id="rId8"/>
  </p:handoutMasterIdLst>
  <p:sldIdLst>
    <p:sldId id="404" r:id="rId2"/>
    <p:sldId id="406" r:id="rId3"/>
    <p:sldId id="407" r:id="rId4"/>
    <p:sldId id="408" r:id="rId5"/>
    <p:sldId id="409" r:id="rId6"/>
  </p:sldIdLst>
  <p:sldSz cx="6858000" cy="9144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04">
          <p15:clr>
            <a:srgbClr val="A4A3A4"/>
          </p15:clr>
        </p15:guide>
        <p15:guide id="2" pos="216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09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FF33CC"/>
    <a:srgbClr val="FF99FF"/>
    <a:srgbClr val="DCE6F2"/>
    <a:srgbClr val="DCE6F1"/>
    <a:srgbClr val="FF0000"/>
    <a:srgbClr val="3399FF"/>
    <a:srgbClr val="FF669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784" autoAdjust="0"/>
  </p:normalViewPr>
  <p:slideViewPr>
    <p:cSldViewPr>
      <p:cViewPr varScale="1">
        <p:scale>
          <a:sx n="58" d="100"/>
          <a:sy n="58" d="100"/>
        </p:scale>
        <p:origin x="2148" y="60"/>
      </p:cViewPr>
      <p:guideLst>
        <p:guide orient="horz" pos="4604"/>
        <p:guide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184"/>
    </p:cViewPr>
  </p:sorterViewPr>
  <p:notesViewPr>
    <p:cSldViewPr showGuides="1">
      <p:cViewPr varScale="1">
        <p:scale>
          <a:sx n="48" d="100"/>
          <a:sy n="48" d="100"/>
        </p:scale>
        <p:origin x="-2988" y="-108"/>
      </p:cViewPr>
      <p:guideLst>
        <p:guide orient="horz" pos="3079"/>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881032" cy="489418"/>
          </a:xfrm>
          <a:prstGeom prst="rect">
            <a:avLst/>
          </a:prstGeom>
        </p:spPr>
        <p:txBody>
          <a:bodyPr vert="horz" lIns="89779" tIns="44891" rIns="89779" bIns="448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4282" y="0"/>
            <a:ext cx="2881032" cy="489418"/>
          </a:xfrm>
          <a:prstGeom prst="rect">
            <a:avLst/>
          </a:prstGeom>
        </p:spPr>
        <p:txBody>
          <a:bodyPr vert="horz" lIns="89779" tIns="44891" rIns="89779" bIns="44891" rtlCol="0"/>
          <a:lstStyle>
            <a:lvl1pPr algn="r">
              <a:defRPr sz="1200"/>
            </a:lvl1pPr>
          </a:lstStyle>
          <a:p>
            <a:fld id="{A7F334A2-AD44-44E1-9097-4E160C751FDC}" type="datetimeFigureOut">
              <a:rPr kumimoji="1" lang="ja-JP" altLang="en-US" smtClean="0"/>
              <a:t>2024/7/9</a:t>
            </a:fld>
            <a:endParaRPr kumimoji="1" lang="ja-JP" altLang="en-US"/>
          </a:p>
        </p:txBody>
      </p:sp>
      <p:sp>
        <p:nvSpPr>
          <p:cNvPr id="4" name="フッター プレースホルダー 3"/>
          <p:cNvSpPr>
            <a:spLocks noGrp="1"/>
          </p:cNvSpPr>
          <p:nvPr>
            <p:ph type="ftr" sz="quarter" idx="2"/>
          </p:nvPr>
        </p:nvSpPr>
        <p:spPr>
          <a:xfrm>
            <a:off x="2" y="9286434"/>
            <a:ext cx="2881032" cy="489417"/>
          </a:xfrm>
          <a:prstGeom prst="rect">
            <a:avLst/>
          </a:prstGeom>
        </p:spPr>
        <p:txBody>
          <a:bodyPr vert="horz" lIns="89779" tIns="44891" rIns="89779" bIns="4489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4282" y="9286434"/>
            <a:ext cx="2881032" cy="489417"/>
          </a:xfrm>
          <a:prstGeom prst="rect">
            <a:avLst/>
          </a:prstGeom>
        </p:spPr>
        <p:txBody>
          <a:bodyPr vert="horz" lIns="89779" tIns="44891" rIns="89779" bIns="44891" rtlCol="0" anchor="b"/>
          <a:lstStyle>
            <a:lvl1pPr algn="r">
              <a:defRPr sz="1200"/>
            </a:lvl1pPr>
          </a:lstStyle>
          <a:p>
            <a:fld id="{1222E876-0A40-42FC-8B30-71FAAE13AFAE}" type="slidenum">
              <a:rPr kumimoji="1" lang="ja-JP" altLang="en-US" smtClean="0"/>
              <a:t>‹#›</a:t>
            </a:fld>
            <a:endParaRPr kumimoji="1" lang="ja-JP" altLang="en-US"/>
          </a:p>
        </p:txBody>
      </p:sp>
    </p:spTree>
    <p:extLst>
      <p:ext uri="{BB962C8B-B14F-4D97-AF65-F5344CB8AC3E}">
        <p14:creationId xmlns:p14="http://schemas.microsoft.com/office/powerpoint/2010/main" val="2820821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880307" cy="488871"/>
          </a:xfrm>
          <a:prstGeom prst="rect">
            <a:avLst/>
          </a:prstGeom>
        </p:spPr>
        <p:txBody>
          <a:bodyPr vert="horz" lIns="89779" tIns="44891" rIns="89779" bIns="448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8" y="0"/>
            <a:ext cx="2880307" cy="488871"/>
          </a:xfrm>
          <a:prstGeom prst="rect">
            <a:avLst/>
          </a:prstGeom>
        </p:spPr>
        <p:txBody>
          <a:bodyPr vert="horz" lIns="89779" tIns="44891" rIns="89779" bIns="44891" rtlCol="0"/>
          <a:lstStyle>
            <a:lvl1pPr algn="r">
              <a:defRPr sz="1200"/>
            </a:lvl1pPr>
          </a:lstStyle>
          <a:p>
            <a:fld id="{C9885420-5657-4C4B-BC92-4010DABBF5FD}" type="datetimeFigureOut">
              <a:rPr kumimoji="1" lang="ja-JP" altLang="en-US" smtClean="0"/>
              <a:t>2024/7/9</a:t>
            </a:fld>
            <a:endParaRPr kumimoji="1" lang="ja-JP" altLang="en-US"/>
          </a:p>
        </p:txBody>
      </p:sp>
      <p:sp>
        <p:nvSpPr>
          <p:cNvPr id="4" name="スライド イメージ プレースホルダー 3"/>
          <p:cNvSpPr>
            <a:spLocks noGrp="1" noRot="1" noChangeAspect="1"/>
          </p:cNvSpPr>
          <p:nvPr>
            <p:ph type="sldImg" idx="2"/>
          </p:nvPr>
        </p:nvSpPr>
        <p:spPr>
          <a:xfrm>
            <a:off x="1947863" y="731838"/>
            <a:ext cx="2751137" cy="3668712"/>
          </a:xfrm>
          <a:prstGeom prst="rect">
            <a:avLst/>
          </a:prstGeom>
          <a:noFill/>
          <a:ln w="12700">
            <a:solidFill>
              <a:prstClr val="black"/>
            </a:solidFill>
          </a:ln>
        </p:spPr>
        <p:txBody>
          <a:bodyPr vert="horz" lIns="89779" tIns="44891" rIns="89779" bIns="44891" rtlCol="0" anchor="ctr"/>
          <a:lstStyle/>
          <a:p>
            <a:endParaRPr lang="ja-JP" altLang="en-US"/>
          </a:p>
        </p:txBody>
      </p:sp>
      <p:sp>
        <p:nvSpPr>
          <p:cNvPr id="5" name="ノート プレースホルダー 4"/>
          <p:cNvSpPr>
            <a:spLocks noGrp="1"/>
          </p:cNvSpPr>
          <p:nvPr>
            <p:ph type="body" sz="quarter" idx="3"/>
          </p:nvPr>
        </p:nvSpPr>
        <p:spPr>
          <a:xfrm>
            <a:off x="664687" y="4644273"/>
            <a:ext cx="5317490" cy="4399836"/>
          </a:xfrm>
          <a:prstGeom prst="rect">
            <a:avLst/>
          </a:prstGeom>
        </p:spPr>
        <p:txBody>
          <a:bodyPr vert="horz" lIns="89779" tIns="44891" rIns="89779" bIns="448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286846"/>
            <a:ext cx="2880307" cy="488871"/>
          </a:xfrm>
          <a:prstGeom prst="rect">
            <a:avLst/>
          </a:prstGeom>
        </p:spPr>
        <p:txBody>
          <a:bodyPr vert="horz" lIns="89779" tIns="44891" rIns="89779" bIns="448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8" y="9286846"/>
            <a:ext cx="2880307" cy="488871"/>
          </a:xfrm>
          <a:prstGeom prst="rect">
            <a:avLst/>
          </a:prstGeom>
        </p:spPr>
        <p:txBody>
          <a:bodyPr vert="horz" lIns="89779" tIns="44891" rIns="89779" bIns="44891" rtlCol="0" anchor="b"/>
          <a:lstStyle>
            <a:lvl1pPr algn="r">
              <a:defRPr sz="1200"/>
            </a:lvl1pPr>
          </a:lstStyle>
          <a:p>
            <a:fld id="{4953C931-9B6B-4186-A0D3-70DE62AB3043}" type="slidenum">
              <a:rPr kumimoji="1" lang="ja-JP" altLang="en-US" smtClean="0"/>
              <a:t>‹#›</a:t>
            </a:fld>
            <a:endParaRPr kumimoji="1" lang="ja-JP" altLang="en-US"/>
          </a:p>
        </p:txBody>
      </p:sp>
    </p:spTree>
    <p:extLst>
      <p:ext uri="{BB962C8B-B14F-4D97-AF65-F5344CB8AC3E}">
        <p14:creationId xmlns:p14="http://schemas.microsoft.com/office/powerpoint/2010/main" val="1617444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xfrm>
            <a:off x="1949450" y="733425"/>
            <a:ext cx="2747963" cy="3665538"/>
          </a:xfrm>
          <a:noFill/>
          <a:ln>
            <a:solidFill>
              <a:srgbClr val="000000"/>
            </a:solidFill>
            <a:miter lim="800000"/>
            <a:headEnd/>
            <a:tailEnd/>
          </a:ln>
        </p:spPr>
      </p:sp>
      <p:sp>
        <p:nvSpPr>
          <p:cNvPr id="105475" name="ノート プレースホルダ 2"/>
          <p:cNvSpPr>
            <a:spLocks noGrp="1"/>
          </p:cNvSpPr>
          <p:nvPr>
            <p:ph type="body" idx="1"/>
          </p:nvPr>
        </p:nvSpPr>
        <p:spPr bwMode="auto">
          <a:noFill/>
        </p:spPr>
        <p:txBody>
          <a:bodyPr wrap="square" lIns="88994" tIns="44496" rIns="88994" bIns="44496" numCol="1" anchor="t" anchorCtr="0" compatLnSpc="1">
            <a:prstTxWarp prst="textNoShape">
              <a:avLst/>
            </a:prstTxWarp>
          </a:bodyPr>
          <a:lstStyle/>
          <a:p>
            <a:pPr>
              <a:spcBef>
                <a:spcPct val="0"/>
              </a:spcBef>
            </a:pPr>
            <a:endParaRPr lang="ja-JP" altLang="en-US"/>
          </a:p>
        </p:txBody>
      </p:sp>
      <p:sp>
        <p:nvSpPr>
          <p:cNvPr id="105476" name="スライド番号プレースホルダ 3"/>
          <p:cNvSpPr txBox="1">
            <a:spLocks noGrp="1"/>
          </p:cNvSpPr>
          <p:nvPr/>
        </p:nvSpPr>
        <p:spPr bwMode="auto">
          <a:xfrm>
            <a:off x="3764415" y="9286579"/>
            <a:ext cx="2880881" cy="489262"/>
          </a:xfrm>
          <a:prstGeom prst="rect">
            <a:avLst/>
          </a:prstGeom>
          <a:noFill/>
          <a:ln w="9525">
            <a:noFill/>
            <a:miter lim="800000"/>
            <a:headEnd/>
            <a:tailEnd/>
          </a:ln>
        </p:spPr>
        <p:txBody>
          <a:bodyPr lIns="88994" tIns="44496" rIns="88994" bIns="44496" anchor="b"/>
          <a:lstStyle/>
          <a:p>
            <a:pPr algn="r" defTabSz="894675"/>
            <a:fld id="{D3CC92B7-C967-47B0-A0D8-AAE86515BC73}" type="slidenum">
              <a:rPr lang="ja-JP" altLang="en-US" sz="1200"/>
              <a:pPr algn="r" defTabSz="894675"/>
              <a:t>1</a:t>
            </a:fld>
            <a:endParaRPr lang="en-US" altLang="ja-JP" sz="1200"/>
          </a:p>
        </p:txBody>
      </p:sp>
    </p:spTree>
    <p:extLst>
      <p:ext uri="{BB962C8B-B14F-4D97-AF65-F5344CB8AC3E}">
        <p14:creationId xmlns:p14="http://schemas.microsoft.com/office/powerpoint/2010/main" val="300753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xfrm>
            <a:off x="1949450" y="733425"/>
            <a:ext cx="2747963" cy="3665538"/>
          </a:xfrm>
          <a:noFill/>
          <a:ln>
            <a:solidFill>
              <a:srgbClr val="000000"/>
            </a:solidFill>
            <a:miter lim="800000"/>
            <a:headEnd/>
            <a:tailEnd/>
          </a:ln>
        </p:spPr>
      </p:sp>
      <p:sp>
        <p:nvSpPr>
          <p:cNvPr id="105475" name="ノート プレースホルダ 2"/>
          <p:cNvSpPr>
            <a:spLocks noGrp="1"/>
          </p:cNvSpPr>
          <p:nvPr>
            <p:ph type="body" idx="1"/>
          </p:nvPr>
        </p:nvSpPr>
        <p:spPr bwMode="auto">
          <a:noFill/>
        </p:spPr>
        <p:txBody>
          <a:bodyPr wrap="square" lIns="88994" tIns="44496" rIns="88994" bIns="44496" numCol="1" anchor="t" anchorCtr="0" compatLnSpc="1">
            <a:prstTxWarp prst="textNoShape">
              <a:avLst/>
            </a:prstTxWarp>
          </a:bodyPr>
          <a:lstStyle/>
          <a:p>
            <a:pPr>
              <a:spcBef>
                <a:spcPct val="0"/>
              </a:spcBef>
            </a:pPr>
            <a:endParaRPr lang="ja-JP" altLang="en-US"/>
          </a:p>
        </p:txBody>
      </p:sp>
      <p:sp>
        <p:nvSpPr>
          <p:cNvPr id="105476" name="スライド番号プレースホルダ 3"/>
          <p:cNvSpPr txBox="1">
            <a:spLocks noGrp="1"/>
          </p:cNvSpPr>
          <p:nvPr/>
        </p:nvSpPr>
        <p:spPr bwMode="auto">
          <a:xfrm>
            <a:off x="3764415" y="9286579"/>
            <a:ext cx="2880881" cy="489262"/>
          </a:xfrm>
          <a:prstGeom prst="rect">
            <a:avLst/>
          </a:prstGeom>
          <a:noFill/>
          <a:ln w="9525">
            <a:noFill/>
            <a:miter lim="800000"/>
            <a:headEnd/>
            <a:tailEnd/>
          </a:ln>
        </p:spPr>
        <p:txBody>
          <a:bodyPr lIns="88994" tIns="44496" rIns="88994" bIns="44496" anchor="b"/>
          <a:lstStyle/>
          <a:p>
            <a:pPr algn="r" defTabSz="894675"/>
            <a:fld id="{D3CC92B7-C967-47B0-A0D8-AAE86515BC73}" type="slidenum">
              <a:rPr lang="ja-JP" altLang="en-US" sz="1200"/>
              <a:pPr algn="r" defTabSz="894675"/>
              <a:t>2</a:t>
            </a:fld>
            <a:endParaRPr lang="en-US" altLang="ja-JP" sz="1200"/>
          </a:p>
        </p:txBody>
      </p:sp>
    </p:spTree>
    <p:extLst>
      <p:ext uri="{BB962C8B-B14F-4D97-AF65-F5344CB8AC3E}">
        <p14:creationId xmlns:p14="http://schemas.microsoft.com/office/powerpoint/2010/main" val="235993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xfrm>
            <a:off x="1949450" y="733425"/>
            <a:ext cx="2747963" cy="3665538"/>
          </a:xfrm>
          <a:noFill/>
          <a:ln>
            <a:solidFill>
              <a:srgbClr val="000000"/>
            </a:solidFill>
            <a:miter lim="800000"/>
            <a:headEnd/>
            <a:tailEnd/>
          </a:ln>
        </p:spPr>
      </p:sp>
      <p:sp>
        <p:nvSpPr>
          <p:cNvPr id="105475" name="ノート プレースホルダ 2"/>
          <p:cNvSpPr>
            <a:spLocks noGrp="1"/>
          </p:cNvSpPr>
          <p:nvPr>
            <p:ph type="body" idx="1"/>
          </p:nvPr>
        </p:nvSpPr>
        <p:spPr bwMode="auto">
          <a:noFill/>
        </p:spPr>
        <p:txBody>
          <a:bodyPr wrap="square" lIns="88994" tIns="44496" rIns="88994" bIns="44496" numCol="1" anchor="t" anchorCtr="0" compatLnSpc="1">
            <a:prstTxWarp prst="textNoShape">
              <a:avLst/>
            </a:prstTxWarp>
          </a:bodyPr>
          <a:lstStyle/>
          <a:p>
            <a:pPr>
              <a:spcBef>
                <a:spcPct val="0"/>
              </a:spcBef>
            </a:pPr>
            <a:endParaRPr lang="ja-JP" altLang="en-US"/>
          </a:p>
        </p:txBody>
      </p:sp>
      <p:sp>
        <p:nvSpPr>
          <p:cNvPr id="105476" name="スライド番号プレースホルダ 3"/>
          <p:cNvSpPr txBox="1">
            <a:spLocks noGrp="1"/>
          </p:cNvSpPr>
          <p:nvPr/>
        </p:nvSpPr>
        <p:spPr bwMode="auto">
          <a:xfrm>
            <a:off x="3764415" y="9286579"/>
            <a:ext cx="2880881" cy="489262"/>
          </a:xfrm>
          <a:prstGeom prst="rect">
            <a:avLst/>
          </a:prstGeom>
          <a:noFill/>
          <a:ln w="9525">
            <a:noFill/>
            <a:miter lim="800000"/>
            <a:headEnd/>
            <a:tailEnd/>
          </a:ln>
        </p:spPr>
        <p:txBody>
          <a:bodyPr lIns="88994" tIns="44496" rIns="88994" bIns="44496" anchor="b"/>
          <a:lstStyle/>
          <a:p>
            <a:pPr algn="r" defTabSz="894675"/>
            <a:fld id="{D3CC92B7-C967-47B0-A0D8-AAE86515BC73}" type="slidenum">
              <a:rPr lang="ja-JP" altLang="en-US" sz="1200"/>
              <a:pPr algn="r" defTabSz="894675"/>
              <a:t>3</a:t>
            </a:fld>
            <a:endParaRPr lang="en-US" altLang="ja-JP" sz="1200"/>
          </a:p>
        </p:txBody>
      </p:sp>
    </p:spTree>
    <p:extLst>
      <p:ext uri="{BB962C8B-B14F-4D97-AF65-F5344CB8AC3E}">
        <p14:creationId xmlns:p14="http://schemas.microsoft.com/office/powerpoint/2010/main" val="169393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xfrm>
            <a:off x="1949450" y="733425"/>
            <a:ext cx="2747963" cy="3665538"/>
          </a:xfrm>
          <a:noFill/>
          <a:ln>
            <a:solidFill>
              <a:srgbClr val="000000"/>
            </a:solidFill>
            <a:miter lim="800000"/>
            <a:headEnd/>
            <a:tailEnd/>
          </a:ln>
        </p:spPr>
      </p:sp>
      <p:sp>
        <p:nvSpPr>
          <p:cNvPr id="105475" name="ノート プレースホルダ 2"/>
          <p:cNvSpPr>
            <a:spLocks noGrp="1"/>
          </p:cNvSpPr>
          <p:nvPr>
            <p:ph type="body" idx="1"/>
          </p:nvPr>
        </p:nvSpPr>
        <p:spPr bwMode="auto">
          <a:noFill/>
        </p:spPr>
        <p:txBody>
          <a:bodyPr wrap="square" lIns="88994" tIns="44496" rIns="88994" bIns="44496" numCol="1" anchor="t" anchorCtr="0" compatLnSpc="1">
            <a:prstTxWarp prst="textNoShape">
              <a:avLst/>
            </a:prstTxWarp>
          </a:bodyPr>
          <a:lstStyle/>
          <a:p>
            <a:pPr>
              <a:spcBef>
                <a:spcPct val="0"/>
              </a:spcBef>
            </a:pPr>
            <a:endParaRPr lang="ja-JP" altLang="en-US"/>
          </a:p>
        </p:txBody>
      </p:sp>
      <p:sp>
        <p:nvSpPr>
          <p:cNvPr id="105476" name="スライド番号プレースホルダ 3"/>
          <p:cNvSpPr txBox="1">
            <a:spLocks noGrp="1"/>
          </p:cNvSpPr>
          <p:nvPr/>
        </p:nvSpPr>
        <p:spPr bwMode="auto">
          <a:xfrm>
            <a:off x="3764415" y="9286579"/>
            <a:ext cx="2880881" cy="489262"/>
          </a:xfrm>
          <a:prstGeom prst="rect">
            <a:avLst/>
          </a:prstGeom>
          <a:noFill/>
          <a:ln w="9525">
            <a:noFill/>
            <a:miter lim="800000"/>
            <a:headEnd/>
            <a:tailEnd/>
          </a:ln>
        </p:spPr>
        <p:txBody>
          <a:bodyPr lIns="88994" tIns="44496" rIns="88994" bIns="44496" anchor="b"/>
          <a:lstStyle/>
          <a:p>
            <a:pPr algn="r" defTabSz="894675"/>
            <a:fld id="{D3CC92B7-C967-47B0-A0D8-AAE86515BC73}" type="slidenum">
              <a:rPr lang="ja-JP" altLang="en-US" sz="1200"/>
              <a:pPr algn="r" defTabSz="894675"/>
              <a:t>4</a:t>
            </a:fld>
            <a:endParaRPr lang="en-US" altLang="ja-JP" sz="1200"/>
          </a:p>
        </p:txBody>
      </p:sp>
    </p:spTree>
    <p:extLst>
      <p:ext uri="{BB962C8B-B14F-4D97-AF65-F5344CB8AC3E}">
        <p14:creationId xmlns:p14="http://schemas.microsoft.com/office/powerpoint/2010/main" val="277072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xfrm>
            <a:off x="1949450" y="733425"/>
            <a:ext cx="2747963" cy="3665538"/>
          </a:xfrm>
          <a:noFill/>
          <a:ln>
            <a:solidFill>
              <a:srgbClr val="000000"/>
            </a:solidFill>
            <a:miter lim="800000"/>
            <a:headEnd/>
            <a:tailEnd/>
          </a:ln>
        </p:spPr>
      </p:sp>
      <p:sp>
        <p:nvSpPr>
          <p:cNvPr id="105475" name="ノート プレースホルダ 2"/>
          <p:cNvSpPr>
            <a:spLocks noGrp="1"/>
          </p:cNvSpPr>
          <p:nvPr>
            <p:ph type="body" idx="1"/>
          </p:nvPr>
        </p:nvSpPr>
        <p:spPr bwMode="auto">
          <a:noFill/>
        </p:spPr>
        <p:txBody>
          <a:bodyPr wrap="square" lIns="88994" tIns="44496" rIns="88994" bIns="44496" numCol="1" anchor="t" anchorCtr="0" compatLnSpc="1">
            <a:prstTxWarp prst="textNoShape">
              <a:avLst/>
            </a:prstTxWarp>
          </a:bodyPr>
          <a:lstStyle/>
          <a:p>
            <a:pPr>
              <a:spcBef>
                <a:spcPct val="0"/>
              </a:spcBef>
            </a:pPr>
            <a:endParaRPr lang="ja-JP" altLang="en-US"/>
          </a:p>
        </p:txBody>
      </p:sp>
      <p:sp>
        <p:nvSpPr>
          <p:cNvPr id="105476" name="スライド番号プレースホルダ 3"/>
          <p:cNvSpPr txBox="1">
            <a:spLocks noGrp="1"/>
          </p:cNvSpPr>
          <p:nvPr/>
        </p:nvSpPr>
        <p:spPr bwMode="auto">
          <a:xfrm>
            <a:off x="3764415" y="9286579"/>
            <a:ext cx="2880881" cy="489262"/>
          </a:xfrm>
          <a:prstGeom prst="rect">
            <a:avLst/>
          </a:prstGeom>
          <a:noFill/>
          <a:ln w="9525">
            <a:noFill/>
            <a:miter lim="800000"/>
            <a:headEnd/>
            <a:tailEnd/>
          </a:ln>
        </p:spPr>
        <p:txBody>
          <a:bodyPr lIns="88994" tIns="44496" rIns="88994" bIns="44496" anchor="b"/>
          <a:lstStyle/>
          <a:p>
            <a:pPr algn="r" defTabSz="894675"/>
            <a:fld id="{D3CC92B7-C967-47B0-A0D8-AAE86515BC73}" type="slidenum">
              <a:rPr lang="ja-JP" altLang="en-US" sz="1200"/>
              <a:pPr algn="r" defTabSz="894675"/>
              <a:t>5</a:t>
            </a:fld>
            <a:endParaRPr lang="en-US" altLang="ja-JP" sz="1200"/>
          </a:p>
        </p:txBody>
      </p:sp>
    </p:spTree>
    <p:extLst>
      <p:ext uri="{BB962C8B-B14F-4D97-AF65-F5344CB8AC3E}">
        <p14:creationId xmlns:p14="http://schemas.microsoft.com/office/powerpoint/2010/main" val="48365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5285184" y="8909703"/>
            <a:ext cx="1600200" cy="486833"/>
          </a:xfrm>
          <a:prstGeom prst="rect">
            <a:avLst/>
          </a:prstGeom>
        </p:spPr>
        <p:txBody>
          <a:bodyPr/>
          <a:lstStyle>
            <a:lvl1pPr>
              <a:defRPr>
                <a:latin typeface="Meiryo UI" pitchFamily="50" charset="-128"/>
                <a:ea typeface="Meiryo UI" pitchFamily="50" charset="-128"/>
                <a:cs typeface="Meiryo UI" pitchFamily="50" charset="-128"/>
              </a:defRPr>
            </a:lvl1pPr>
          </a:lstStyle>
          <a:p>
            <a:fld id="{938D459B-9E59-4F0E-A21C-02A2F39FDD3A}" type="slidenum">
              <a:rPr lang="ja-JP" altLang="en-US" smtClean="0"/>
              <a:pPr/>
              <a:t>‹#›</a:t>
            </a:fld>
            <a:endParaRPr lang="ja-JP" altLang="en-US" dirty="0"/>
          </a:p>
        </p:txBody>
      </p:sp>
    </p:spTree>
    <p:extLst>
      <p:ext uri="{BB962C8B-B14F-4D97-AF65-F5344CB8AC3E}">
        <p14:creationId xmlns:p14="http://schemas.microsoft.com/office/powerpoint/2010/main" val="76145259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番号プレースホルダー 1"/>
          <p:cNvSpPr>
            <a:spLocks noGrp="1"/>
          </p:cNvSpPr>
          <p:nvPr>
            <p:ph type="sldNum" sz="quarter" idx="4"/>
          </p:nvPr>
        </p:nvSpPr>
        <p:spPr>
          <a:xfrm>
            <a:off x="5277458" y="8730550"/>
            <a:ext cx="1600200" cy="485775"/>
          </a:xfrm>
          <a:prstGeom prst="rect">
            <a:avLst/>
          </a:prstGeom>
        </p:spPr>
        <p:txBody>
          <a:bodyPr/>
          <a:lstStyle>
            <a:lvl1pPr algn="r">
              <a:defRPr sz="1200"/>
            </a:lvl1pPr>
          </a:lstStyle>
          <a:p>
            <a:pPr>
              <a:defRPr/>
            </a:pPr>
            <a:fld id="{918FC970-09CC-47E9-8AB8-D60DF82E6034}" type="slidenum">
              <a:rPr lang="ja-JP" altLang="en-US" smtClean="0">
                <a:latin typeface="Meiryo UI" pitchFamily="50" charset="-128"/>
                <a:ea typeface="Meiryo UI" pitchFamily="50" charset="-128"/>
                <a:cs typeface="Meiryo UI" pitchFamily="50" charset="-128"/>
              </a:rPr>
              <a:pPr>
                <a:defRPr/>
              </a:pPr>
              <a:t>‹#›</a:t>
            </a:fld>
            <a:endParaRPr lang="ja-JP" altLang="en-US"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18238427"/>
      </p:ext>
    </p:extLst>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257001" y="78606"/>
            <a:ext cx="6556375" cy="287338"/>
          </a:xfrm>
          <a:prstGeom prst="rect">
            <a:avLst/>
          </a:prstGeom>
          <a:solidFill>
            <a:schemeClr val="tx2"/>
          </a:solidFill>
          <a:ln w="9525">
            <a:noFill/>
            <a:miter lim="800000"/>
            <a:headEnd/>
            <a:tailEnd/>
          </a:ln>
        </p:spPr>
        <p:txBody>
          <a:bodyPr lIns="91435" tIns="45717" rIns="91435" bIns="45717"/>
          <a:lstStyle/>
          <a:p>
            <a:pPr algn="ctr"/>
            <a:r>
              <a:rPr lang="ja-JP" altLang="en-US" sz="1400" dirty="0">
                <a:solidFill>
                  <a:schemeClr val="bg1"/>
                </a:solidFill>
                <a:latin typeface="Meiryo UI" pitchFamily="50" charset="-128"/>
                <a:ea typeface="Meiryo UI" pitchFamily="50" charset="-128"/>
                <a:cs typeface="Meiryo UI" pitchFamily="50" charset="-128"/>
              </a:rPr>
              <a:t>マトリクス検索ツール操作説明</a:t>
            </a:r>
          </a:p>
        </p:txBody>
      </p:sp>
      <p:sp>
        <p:nvSpPr>
          <p:cNvPr id="9" name="正方形/長方形 8"/>
          <p:cNvSpPr/>
          <p:nvPr/>
        </p:nvSpPr>
        <p:spPr>
          <a:xfrm>
            <a:off x="252367" y="84151"/>
            <a:ext cx="6572250" cy="88169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lIns="91435" tIns="45717" rIns="91435" bIns="45717" anchor="ctr"/>
          <a:lstStyle/>
          <a:p>
            <a:pPr algn="ctr" defTabSz="914348" fontAlgn="auto">
              <a:spcBef>
                <a:spcPts val="0"/>
              </a:spcBef>
              <a:spcAft>
                <a:spcPts val="0"/>
              </a:spcAft>
              <a:defRPr/>
            </a:pPr>
            <a:endParaRPr lang="ja-JP" altLang="en-US"/>
          </a:p>
        </p:txBody>
      </p:sp>
      <p:sp>
        <p:nvSpPr>
          <p:cNvPr id="69" name="テキスト ボックス 68"/>
          <p:cNvSpPr txBox="1"/>
          <p:nvPr/>
        </p:nvSpPr>
        <p:spPr bwMode="auto">
          <a:xfrm>
            <a:off x="1232725" y="4281156"/>
            <a:ext cx="22072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dirty="0">
                <a:latin typeface="Meiryo UI" pitchFamily="50" charset="-128"/>
                <a:ea typeface="Meiryo UI" pitchFamily="50" charset="-128"/>
                <a:cs typeface="Meiryo UI" pitchFamily="50" charset="-128"/>
              </a:rPr>
              <a:t>　　　</a:t>
            </a:r>
            <a:br>
              <a:rPr lang="en-US" altLang="ja-JP" sz="1100" dirty="0">
                <a:latin typeface="Meiryo UI" pitchFamily="50" charset="-128"/>
                <a:ea typeface="Meiryo UI" pitchFamily="50" charset="-128"/>
                <a:cs typeface="Meiryo UI" pitchFamily="50" charset="-128"/>
              </a:rPr>
            </a:br>
            <a:endParaRPr kumimoji="1" lang="ja-JP" altLang="en-US" sz="1100" dirty="0">
              <a:latin typeface="Meiryo UI" pitchFamily="50" charset="-128"/>
              <a:ea typeface="Meiryo UI" pitchFamily="50" charset="-128"/>
              <a:cs typeface="Meiryo UI" pitchFamily="50" charset="-128"/>
            </a:endParaRPr>
          </a:p>
        </p:txBody>
      </p:sp>
      <p:sp>
        <p:nvSpPr>
          <p:cNvPr id="6" name="テキスト ボックス 5"/>
          <p:cNvSpPr txBox="1"/>
          <p:nvPr/>
        </p:nvSpPr>
        <p:spPr bwMode="auto">
          <a:xfrm>
            <a:off x="451067" y="433939"/>
            <a:ext cx="6214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eaLnBrk="1" hangingPunct="1">
              <a:spcBef>
                <a:spcPct val="50000"/>
              </a:spcBef>
            </a:pPr>
            <a:r>
              <a:rPr lang="ja-JP" altLang="en-US" sz="1600" dirty="0">
                <a:latin typeface="Meiryo UI" pitchFamily="50" charset="-128"/>
                <a:ea typeface="Meiryo UI" pitchFamily="50" charset="-128"/>
                <a:cs typeface="Meiryo UI" pitchFamily="50" charset="-128"/>
              </a:rPr>
              <a:t>メインメニューについて</a:t>
            </a:r>
            <a:endParaRPr kumimoji="1" lang="ja-JP" altLang="en-US" sz="1600" dirty="0">
              <a:latin typeface="Meiryo UI" pitchFamily="50" charset="-128"/>
              <a:ea typeface="Meiryo UI" pitchFamily="50" charset="-128"/>
              <a:cs typeface="Meiryo UI" pitchFamily="50" charset="-128"/>
            </a:endParaRPr>
          </a:p>
        </p:txBody>
      </p:sp>
      <p:sp>
        <p:nvSpPr>
          <p:cNvPr id="3" name="テキスト ボックス 2"/>
          <p:cNvSpPr txBox="1"/>
          <p:nvPr/>
        </p:nvSpPr>
        <p:spPr bwMode="auto">
          <a:xfrm>
            <a:off x="310574" y="4403795"/>
            <a:ext cx="63587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050" dirty="0">
                <a:latin typeface="Meiryo UI" pitchFamily="50" charset="-128"/>
                <a:ea typeface="Meiryo UI" pitchFamily="50" charset="-128"/>
                <a:cs typeface="Meiryo UI" pitchFamily="50" charset="-128"/>
              </a:rPr>
              <a:t>ファイルを立ち上げると上記のメインメニュー画面が表示されます。</a:t>
            </a:r>
            <a:endParaRPr lang="en-US" altLang="ja-JP" sz="1050" dirty="0">
              <a:latin typeface="Meiryo UI" pitchFamily="50" charset="-128"/>
              <a:ea typeface="Meiryo UI" pitchFamily="50" charset="-128"/>
              <a:cs typeface="Meiryo UI" pitchFamily="50" charset="-128"/>
            </a:endParaRPr>
          </a:p>
          <a:p>
            <a:pPr eaLnBrk="1" hangingPunct="1">
              <a:spcBef>
                <a:spcPct val="50000"/>
              </a:spcBef>
            </a:pPr>
            <a:r>
              <a:rPr kumimoji="1" lang="ja-JP" altLang="en-US" sz="1050" dirty="0">
                <a:latin typeface="Meiryo UI" pitchFamily="50" charset="-128"/>
                <a:ea typeface="Meiryo UI" pitchFamily="50" charset="-128"/>
                <a:cs typeface="Meiryo UI" pitchFamily="50" charset="-128"/>
              </a:rPr>
              <a:t>この画面から６通りの方法で</a:t>
            </a:r>
            <a:r>
              <a:rPr kumimoji="1" lang="ja-JP" altLang="en-US" sz="1050" dirty="0" err="1">
                <a:latin typeface="Meiryo UI" pitchFamily="50" charset="-128"/>
                <a:ea typeface="Meiryo UI" pitchFamily="50" charset="-128"/>
                <a:cs typeface="Meiryo UI" pitchFamily="50" charset="-128"/>
              </a:rPr>
              <a:t>障がい</a:t>
            </a:r>
            <a:r>
              <a:rPr kumimoji="1" lang="ja-JP" altLang="en-US" sz="1050" dirty="0">
                <a:latin typeface="Meiryo UI" pitchFamily="50" charset="-128"/>
                <a:ea typeface="Meiryo UI" pitchFamily="50" charset="-128"/>
                <a:cs typeface="Meiryo UI" pitchFamily="50" charset="-128"/>
              </a:rPr>
              <a:t>者雇用事例</a:t>
            </a:r>
            <a:r>
              <a:rPr kumimoji="1"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以降インタビューシート</a:t>
            </a:r>
            <a:r>
              <a:rPr kumimoji="1" lang="en-US" altLang="ja-JP" sz="1050" dirty="0">
                <a:latin typeface="Meiryo UI" pitchFamily="50" charset="-128"/>
                <a:ea typeface="Meiryo UI" pitchFamily="50" charset="-128"/>
                <a:cs typeface="Meiryo UI" pitchFamily="50" charset="-128"/>
              </a:rPr>
              <a:t>)</a:t>
            </a:r>
            <a:r>
              <a:rPr kumimoji="1" lang="ja-JP" altLang="en-US" sz="1050" dirty="0">
                <a:latin typeface="Meiryo UI" pitchFamily="50" charset="-128"/>
                <a:ea typeface="Meiryo UI" pitchFamily="50" charset="-128"/>
                <a:cs typeface="Meiryo UI" pitchFamily="50" charset="-128"/>
              </a:rPr>
              <a:t>を閲覧することができます。</a:t>
            </a:r>
            <a:endParaRPr kumimoji="1" lang="en-US" altLang="ja-JP" sz="1050" dirty="0">
              <a:latin typeface="Meiryo UI" pitchFamily="50" charset="-128"/>
              <a:ea typeface="Meiryo UI" pitchFamily="50" charset="-128"/>
              <a:cs typeface="Meiryo UI" pitchFamily="50" charset="-128"/>
            </a:endParaRPr>
          </a:p>
          <a:p>
            <a:pPr eaLnBrk="1" hangingPunct="1">
              <a:spcBef>
                <a:spcPct val="50000"/>
              </a:spcBef>
            </a:pPr>
            <a:r>
              <a:rPr lang="ja-JP" altLang="en-US" sz="1050" dirty="0">
                <a:latin typeface="Meiryo UI" pitchFamily="50" charset="-128"/>
                <a:ea typeface="Meiryo UI" pitchFamily="50" charset="-128"/>
                <a:cs typeface="Meiryo UI" pitchFamily="50" charset="-128"/>
              </a:rPr>
              <a:t>なお、事例は</a:t>
            </a:r>
            <a:r>
              <a:rPr lang="en-US" altLang="ja-JP" sz="1050" dirty="0">
                <a:latin typeface="Meiryo UI" pitchFamily="50" charset="-128"/>
                <a:ea typeface="Meiryo UI" pitchFamily="50" charset="-128"/>
                <a:cs typeface="Meiryo UI" pitchFamily="50" charset="-128"/>
              </a:rPr>
              <a:t>2024</a:t>
            </a:r>
            <a:r>
              <a:rPr lang="ja-JP" altLang="en-US" sz="1050" dirty="0">
                <a:latin typeface="Meiryo UI" pitchFamily="50" charset="-128"/>
                <a:ea typeface="Meiryo UI" pitchFamily="50" charset="-128"/>
                <a:cs typeface="Meiryo UI" pitchFamily="50" charset="-128"/>
              </a:rPr>
              <a:t>年</a:t>
            </a:r>
            <a:r>
              <a:rPr lang="en-US" altLang="ja-JP" sz="1050" dirty="0">
                <a:latin typeface="Meiryo UI" pitchFamily="50" charset="-128"/>
                <a:ea typeface="Meiryo UI" pitchFamily="50" charset="-128"/>
                <a:cs typeface="Meiryo UI" pitchFamily="50" charset="-128"/>
              </a:rPr>
              <a:t>3</a:t>
            </a:r>
            <a:r>
              <a:rPr lang="ja-JP" altLang="en-US" sz="1050" dirty="0">
                <a:latin typeface="Meiryo UI" pitchFamily="50" charset="-128"/>
                <a:ea typeface="Meiryo UI" pitchFamily="50" charset="-128"/>
                <a:cs typeface="Meiryo UI" pitchFamily="50" charset="-128"/>
              </a:rPr>
              <a:t>月</a:t>
            </a:r>
            <a:r>
              <a:rPr lang="en-US" altLang="ja-JP" sz="1050" dirty="0">
                <a:latin typeface="Meiryo UI" pitchFamily="50" charset="-128"/>
                <a:ea typeface="Meiryo UI" pitchFamily="50" charset="-128"/>
                <a:cs typeface="Meiryo UI" pitchFamily="50" charset="-128"/>
              </a:rPr>
              <a:t>31</a:t>
            </a:r>
            <a:r>
              <a:rPr lang="ja-JP" altLang="en-US" sz="1050" dirty="0">
                <a:latin typeface="Meiryo UI" pitchFamily="50" charset="-128"/>
                <a:ea typeface="Meiryo UI" pitchFamily="50" charset="-128"/>
                <a:cs typeface="Meiryo UI" pitchFamily="50" charset="-128"/>
              </a:rPr>
              <a:t>日時点で</a:t>
            </a:r>
            <a:r>
              <a:rPr lang="en-US" altLang="ja-JP" sz="1050" dirty="0">
                <a:latin typeface="Meiryo UI" pitchFamily="50" charset="-128"/>
                <a:ea typeface="Meiryo UI" pitchFamily="50" charset="-128"/>
                <a:cs typeface="Meiryo UI" pitchFamily="50" charset="-128"/>
              </a:rPr>
              <a:t>40</a:t>
            </a:r>
            <a:r>
              <a:rPr lang="ja-JP" altLang="en-US" sz="1050" dirty="0">
                <a:latin typeface="Meiryo UI" pitchFamily="50" charset="-128"/>
                <a:ea typeface="Meiryo UI" pitchFamily="50" charset="-128"/>
                <a:cs typeface="Meiryo UI" pitchFamily="50" charset="-128"/>
              </a:rPr>
              <a:t>社あります。</a:t>
            </a:r>
            <a:endParaRPr kumimoji="1" lang="ja-JP" altLang="en-US" sz="1050" dirty="0">
              <a:latin typeface="Meiryo UI" pitchFamily="50" charset="-128"/>
              <a:ea typeface="Meiryo UI" pitchFamily="50" charset="-128"/>
              <a:cs typeface="Meiryo UI" pitchFamily="50" charset="-128"/>
            </a:endParaRPr>
          </a:p>
        </p:txBody>
      </p:sp>
      <p:sp>
        <p:nvSpPr>
          <p:cNvPr id="42" name="テキスト ボックス 41"/>
          <p:cNvSpPr txBox="1"/>
          <p:nvPr/>
        </p:nvSpPr>
        <p:spPr bwMode="auto">
          <a:xfrm>
            <a:off x="310574" y="5099496"/>
            <a:ext cx="6358786"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b="1" dirty="0">
                <a:latin typeface="Meiryo UI" pitchFamily="50" charset="-128"/>
                <a:ea typeface="Meiryo UI" pitchFamily="50" charset="-128"/>
                <a:cs typeface="Meiryo UI" pitchFamily="50" charset="-128"/>
              </a:rPr>
              <a:t>➀産業種別で事例を検索する</a:t>
            </a:r>
            <a:r>
              <a:rPr lang="en-US" altLang="ja-JP" sz="1100" b="1" dirty="0">
                <a:latin typeface="Meiryo UI" pitchFamily="50" charset="-128"/>
                <a:ea typeface="Meiryo UI" pitchFamily="50" charset="-128"/>
                <a:cs typeface="Meiryo UI" pitchFamily="50" charset="-128"/>
              </a:rPr>
              <a:t>(</a:t>
            </a:r>
            <a:r>
              <a:rPr lang="ja-JP" altLang="en-US" sz="1100" b="1" dirty="0" err="1">
                <a:latin typeface="Meiryo UI" pitchFamily="50" charset="-128"/>
                <a:ea typeface="Meiryo UI" pitchFamily="50" charset="-128"/>
                <a:cs typeface="Meiryo UI" pitchFamily="50" charset="-128"/>
              </a:rPr>
              <a:t>障がい</a:t>
            </a:r>
            <a:r>
              <a:rPr lang="ja-JP" altLang="en-US" sz="1100" b="1" dirty="0">
                <a:latin typeface="Meiryo UI" pitchFamily="50" charset="-128"/>
                <a:ea typeface="Meiryo UI" pitchFamily="50" charset="-128"/>
                <a:cs typeface="Meiryo UI" pitchFamily="50" charset="-128"/>
              </a:rPr>
              <a:t>種別</a:t>
            </a:r>
            <a:r>
              <a:rPr lang="en-US" altLang="ja-JP" sz="1100" b="1" dirty="0">
                <a:latin typeface="Meiryo UI" pitchFamily="50" charset="-128"/>
                <a:ea typeface="Meiryo UI" pitchFamily="50" charset="-128"/>
                <a:cs typeface="Meiryo UI" pitchFamily="50" charset="-128"/>
              </a:rPr>
              <a:t>)</a:t>
            </a:r>
          </a:p>
          <a:p>
            <a:pPr eaLnBrk="1" hangingPunct="1">
              <a:spcBef>
                <a:spcPct val="50000"/>
              </a:spcBef>
            </a:pPr>
            <a:r>
              <a:rPr lang="ja-JP" altLang="en-US" sz="1100" b="1" dirty="0">
                <a:latin typeface="Meiryo UI" pitchFamily="50" charset="-128"/>
                <a:ea typeface="Meiryo UI" pitchFamily="50" charset="-128"/>
                <a:cs typeface="Meiryo UI" pitchFamily="50" charset="-128"/>
              </a:rPr>
              <a:t>　</a:t>
            </a:r>
            <a:r>
              <a:rPr lang="ja-JP" altLang="en-US" sz="1100" dirty="0">
                <a:latin typeface="Meiryo UI" pitchFamily="50" charset="-128"/>
                <a:ea typeface="Meiryo UI" pitchFamily="50" charset="-128"/>
                <a:cs typeface="Meiryo UI" pitchFamily="50" charset="-128"/>
              </a:rPr>
              <a:t>　本</a:t>
            </a:r>
            <a:r>
              <a:rPr lang="ja-JP" altLang="en-US" sz="1050" dirty="0">
                <a:latin typeface="Meiryo UI" pitchFamily="50" charset="-128"/>
                <a:ea typeface="Meiryo UI" pitchFamily="50" charset="-128"/>
                <a:cs typeface="Meiryo UI" pitchFamily="50" charset="-128"/>
              </a:rPr>
              <a:t>事業独自で分類した産業種別と</a:t>
            </a:r>
            <a:r>
              <a:rPr lang="ja-JP" altLang="en-US" sz="1050" dirty="0" err="1">
                <a:latin typeface="Meiryo UI" pitchFamily="50" charset="-128"/>
                <a:ea typeface="Meiryo UI" pitchFamily="50" charset="-128"/>
                <a:cs typeface="Meiryo UI" pitchFamily="50" charset="-128"/>
              </a:rPr>
              <a:t>障がい</a:t>
            </a:r>
            <a:r>
              <a:rPr lang="ja-JP" altLang="en-US" sz="1050" dirty="0">
                <a:latin typeface="Meiryo UI" pitchFamily="50" charset="-128"/>
                <a:ea typeface="Meiryo UI" pitchFamily="50" charset="-128"/>
                <a:cs typeface="Meiryo UI" pitchFamily="50" charset="-128"/>
              </a:rPr>
              <a:t>種別</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精神・発達・身体・知的</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をマトリクス図で検索できます。</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　　クリックすると「産業種別」</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a:t>
            </a:r>
            <a:r>
              <a:rPr lang="ja-JP" altLang="en-US" sz="1050" dirty="0" err="1">
                <a:latin typeface="Meiryo UI" pitchFamily="50" charset="-128"/>
                <a:ea typeface="Meiryo UI" pitchFamily="50" charset="-128"/>
                <a:cs typeface="Meiryo UI" pitchFamily="50" charset="-128"/>
              </a:rPr>
              <a:t>障がい</a:t>
            </a:r>
            <a:r>
              <a:rPr lang="ja-JP" altLang="en-US" sz="1050" dirty="0">
                <a:latin typeface="Meiryo UI" pitchFamily="50" charset="-128"/>
                <a:ea typeface="Meiryo UI" pitchFamily="50" charset="-128"/>
                <a:cs typeface="Meiryo UI" pitchFamily="50" charset="-128"/>
              </a:rPr>
              <a:t>種別」マトリクスに移動します。</a:t>
            </a:r>
            <a:endParaRPr lang="en-US" altLang="ja-JP" sz="1100" dirty="0">
              <a:latin typeface="Meiryo UI" pitchFamily="50" charset="-128"/>
              <a:ea typeface="Meiryo UI" pitchFamily="50" charset="-128"/>
              <a:cs typeface="Meiryo UI" pitchFamily="50" charset="-128"/>
            </a:endParaRPr>
          </a:p>
          <a:p>
            <a:pPr eaLnBrk="1" hangingPunct="1">
              <a:spcBef>
                <a:spcPct val="50000"/>
              </a:spcBef>
            </a:pPr>
            <a:r>
              <a:rPr lang="ja-JP" altLang="en-US" sz="1100" b="1" dirty="0">
                <a:latin typeface="Meiryo UI" pitchFamily="50" charset="-128"/>
                <a:ea typeface="Meiryo UI" pitchFamily="50" charset="-128"/>
                <a:cs typeface="Meiryo UI" pitchFamily="50" charset="-128"/>
              </a:rPr>
              <a:t>②職種で事例を検索する</a:t>
            </a:r>
            <a:r>
              <a:rPr lang="en-US" altLang="ja-JP" sz="1100" b="1" dirty="0">
                <a:latin typeface="Meiryo UI" pitchFamily="50" charset="-128"/>
                <a:ea typeface="Meiryo UI" pitchFamily="50" charset="-128"/>
                <a:cs typeface="Meiryo UI" pitchFamily="50" charset="-128"/>
              </a:rPr>
              <a:t>(</a:t>
            </a:r>
            <a:r>
              <a:rPr lang="ja-JP" altLang="en-US" sz="1100" b="1" dirty="0" err="1">
                <a:latin typeface="Meiryo UI" pitchFamily="50" charset="-128"/>
                <a:ea typeface="Meiryo UI" pitchFamily="50" charset="-128"/>
                <a:cs typeface="Meiryo UI" pitchFamily="50" charset="-128"/>
              </a:rPr>
              <a:t>障がい</a:t>
            </a:r>
            <a:r>
              <a:rPr lang="ja-JP" altLang="en-US" sz="1100" b="1" dirty="0">
                <a:latin typeface="Meiryo UI" pitchFamily="50" charset="-128"/>
                <a:ea typeface="Meiryo UI" pitchFamily="50" charset="-128"/>
                <a:cs typeface="Meiryo UI" pitchFamily="50" charset="-128"/>
              </a:rPr>
              <a:t>者種別</a:t>
            </a:r>
            <a:r>
              <a:rPr lang="en-US" altLang="ja-JP" sz="1100" b="1" dirty="0">
                <a:latin typeface="Meiryo UI" pitchFamily="50" charset="-128"/>
                <a:ea typeface="Meiryo UI" pitchFamily="50" charset="-128"/>
                <a:cs typeface="Meiryo UI" pitchFamily="50" charset="-128"/>
              </a:rPr>
              <a:t>)</a:t>
            </a:r>
          </a:p>
          <a:p>
            <a:pPr>
              <a:spcBef>
                <a:spcPct val="50000"/>
              </a:spcBef>
            </a:pPr>
            <a:r>
              <a:rPr lang="ja-JP" altLang="en-US" sz="1100" b="1" dirty="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本</a:t>
            </a:r>
            <a:r>
              <a:rPr lang="ja-JP" altLang="en-US" sz="1100" dirty="0">
                <a:latin typeface="Meiryo UI" pitchFamily="50" charset="-128"/>
                <a:ea typeface="Meiryo UI" pitchFamily="50" charset="-128"/>
                <a:cs typeface="Meiryo UI" pitchFamily="50" charset="-128"/>
              </a:rPr>
              <a:t>事業独自で分類した職種と</a:t>
            </a:r>
            <a:r>
              <a:rPr lang="ja-JP" altLang="en-US" sz="1100" dirty="0" err="1">
                <a:latin typeface="Meiryo UI" pitchFamily="50" charset="-128"/>
                <a:ea typeface="Meiryo UI" pitchFamily="50" charset="-128"/>
                <a:cs typeface="Meiryo UI" pitchFamily="50" charset="-128"/>
              </a:rPr>
              <a:t>障がい</a:t>
            </a:r>
            <a:r>
              <a:rPr lang="ja-JP" altLang="en-US" sz="1100" dirty="0">
                <a:latin typeface="Meiryo UI" pitchFamily="50" charset="-128"/>
                <a:ea typeface="Meiryo UI" pitchFamily="50" charset="-128"/>
                <a:cs typeface="Meiryo UI" pitchFamily="50" charset="-128"/>
              </a:rPr>
              <a:t>種別</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精神・発達・身体・知的</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をマトリクス図で検索できます。</a:t>
            </a:r>
            <a:br>
              <a:rPr lang="en-US" altLang="ja-JP" sz="1100" dirty="0">
                <a:latin typeface="Meiryo UI" pitchFamily="50" charset="-128"/>
                <a:ea typeface="Meiryo UI" pitchFamily="50" charset="-128"/>
                <a:cs typeface="Meiryo UI" pitchFamily="50" charset="-128"/>
              </a:rPr>
            </a:br>
            <a:r>
              <a:rPr lang="ja-JP" altLang="en-US" sz="1100" dirty="0">
                <a:latin typeface="Meiryo UI" pitchFamily="50" charset="-128"/>
                <a:ea typeface="Meiryo UI" pitchFamily="50" charset="-128"/>
                <a:cs typeface="Meiryo UI" pitchFamily="50" charset="-128"/>
              </a:rPr>
              <a:t>　　クリックすると「職種」</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a:t>
            </a:r>
            <a:r>
              <a:rPr lang="ja-JP" altLang="en-US" sz="1100" dirty="0" err="1">
                <a:latin typeface="Meiryo UI" pitchFamily="50" charset="-128"/>
                <a:ea typeface="Meiryo UI" pitchFamily="50" charset="-128"/>
                <a:cs typeface="Meiryo UI" pitchFamily="50" charset="-128"/>
              </a:rPr>
              <a:t>障がい</a:t>
            </a:r>
            <a:r>
              <a:rPr lang="ja-JP" altLang="en-US" sz="1100" dirty="0">
                <a:latin typeface="Meiryo UI" pitchFamily="50" charset="-128"/>
                <a:ea typeface="Meiryo UI" pitchFamily="50" charset="-128"/>
                <a:cs typeface="Meiryo UI" pitchFamily="50" charset="-128"/>
              </a:rPr>
              <a:t>種別」マトリクスに移動します。</a:t>
            </a:r>
            <a:endParaRPr lang="en-US" altLang="ja-JP" sz="1100" dirty="0">
              <a:latin typeface="Meiryo UI" pitchFamily="50" charset="-128"/>
              <a:ea typeface="Meiryo UI" pitchFamily="50" charset="-128"/>
              <a:cs typeface="Meiryo UI" pitchFamily="50" charset="-128"/>
            </a:endParaRPr>
          </a:p>
          <a:p>
            <a:pPr eaLnBrk="1" hangingPunct="1">
              <a:spcBef>
                <a:spcPct val="50000"/>
              </a:spcBef>
            </a:pPr>
            <a:r>
              <a:rPr kumimoji="1" lang="ja-JP" altLang="en-US" sz="1100" b="1" dirty="0">
                <a:latin typeface="Meiryo UI" pitchFamily="50" charset="-128"/>
                <a:ea typeface="Meiryo UI" pitchFamily="50" charset="-128"/>
                <a:cs typeface="Meiryo UI" pitchFamily="50" charset="-128"/>
              </a:rPr>
              <a:t>③作業の内容で事例を検索する</a:t>
            </a:r>
            <a:r>
              <a:rPr kumimoji="1" lang="en-US" altLang="ja-JP" sz="1100" b="1" dirty="0">
                <a:latin typeface="Meiryo UI" pitchFamily="50" charset="-128"/>
                <a:ea typeface="Meiryo UI" pitchFamily="50" charset="-128"/>
                <a:cs typeface="Meiryo UI" pitchFamily="50" charset="-128"/>
              </a:rPr>
              <a:t>(</a:t>
            </a:r>
            <a:r>
              <a:rPr kumimoji="1" lang="ja-JP" altLang="en-US" sz="1100" b="1" dirty="0">
                <a:latin typeface="Meiryo UI" pitchFamily="50" charset="-128"/>
                <a:ea typeface="Meiryo UI" pitchFamily="50" charset="-128"/>
                <a:cs typeface="Meiryo UI" pitchFamily="50" charset="-128"/>
              </a:rPr>
              <a:t>産業種別</a:t>
            </a:r>
            <a:r>
              <a:rPr kumimoji="1" lang="en-US" altLang="ja-JP" sz="1100" b="1" dirty="0">
                <a:latin typeface="Meiryo UI" pitchFamily="50" charset="-128"/>
                <a:ea typeface="Meiryo UI" pitchFamily="50" charset="-128"/>
                <a:cs typeface="Meiryo UI" pitchFamily="50" charset="-128"/>
              </a:rPr>
              <a:t>)</a:t>
            </a:r>
          </a:p>
          <a:p>
            <a:pPr>
              <a:spcBef>
                <a:spcPct val="50000"/>
              </a:spcBef>
            </a:pPr>
            <a:r>
              <a:rPr lang="ja-JP" altLang="en-US" sz="1100" b="1" dirty="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障がいのある方の実務から検索できます。併せて、全国の実務例を産業種別ごとに掲載しております。</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　　クリックすると「作業一覧」に移動します。</a:t>
            </a:r>
            <a:endParaRPr lang="en-US" altLang="ja-JP" sz="1050" dirty="0">
              <a:latin typeface="Meiryo UI" pitchFamily="50" charset="-128"/>
              <a:ea typeface="Meiryo UI" pitchFamily="50" charset="-128"/>
              <a:cs typeface="Meiryo UI" pitchFamily="50" charset="-128"/>
            </a:endParaRPr>
          </a:p>
          <a:p>
            <a:pPr>
              <a:spcBef>
                <a:spcPct val="50000"/>
              </a:spcBef>
            </a:pPr>
            <a:r>
              <a:rPr lang="ja-JP" altLang="en-US" sz="1100" b="1" dirty="0">
                <a:latin typeface="Meiryo UI" pitchFamily="50" charset="-128"/>
                <a:ea typeface="Meiryo UI" pitchFamily="50" charset="-128"/>
                <a:cs typeface="Meiryo UI" pitchFamily="50" charset="-128"/>
              </a:rPr>
              <a:t>④産業種別企業一覧</a:t>
            </a:r>
            <a:endParaRPr lang="en-US" altLang="ja-JP" sz="1100" b="1" dirty="0">
              <a:latin typeface="Meiryo UI" pitchFamily="50" charset="-128"/>
              <a:ea typeface="Meiryo UI" pitchFamily="50" charset="-128"/>
              <a:cs typeface="Meiryo UI" pitchFamily="50" charset="-128"/>
            </a:endParaRPr>
          </a:p>
          <a:p>
            <a:pPr>
              <a:spcBef>
                <a:spcPct val="50000"/>
              </a:spcBef>
            </a:pPr>
            <a:r>
              <a:rPr lang="ja-JP" altLang="en-US" sz="1100" b="1" dirty="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掲載の企業</a:t>
            </a:r>
            <a:r>
              <a:rPr lang="en-US" altLang="ja-JP" sz="1050" dirty="0">
                <a:latin typeface="Meiryo UI" pitchFamily="50" charset="-128"/>
                <a:ea typeface="Meiryo UI" pitchFamily="50" charset="-128"/>
                <a:cs typeface="Meiryo UI" pitchFamily="50" charset="-128"/>
              </a:rPr>
              <a:t>40</a:t>
            </a:r>
            <a:r>
              <a:rPr lang="ja-JP" altLang="en-US" sz="1050" dirty="0">
                <a:latin typeface="Meiryo UI" pitchFamily="50" charset="-128"/>
                <a:ea typeface="Meiryo UI" pitchFamily="50" charset="-128"/>
                <a:cs typeface="Meiryo UI" pitchFamily="50" charset="-128"/>
              </a:rPr>
              <a:t>社を産業種別で検索できます。クリックすると産業種別企業一覧に移動します。</a:t>
            </a:r>
            <a:endParaRPr lang="en-US" altLang="ja-JP" sz="1050" b="1" dirty="0">
              <a:latin typeface="Meiryo UI" pitchFamily="50" charset="-128"/>
              <a:ea typeface="Meiryo UI" pitchFamily="50" charset="-128"/>
              <a:cs typeface="Meiryo UI" pitchFamily="50" charset="-128"/>
            </a:endParaRPr>
          </a:p>
          <a:p>
            <a:pPr eaLnBrk="1" hangingPunct="1">
              <a:spcBef>
                <a:spcPct val="50000"/>
              </a:spcBef>
            </a:pPr>
            <a:r>
              <a:rPr kumimoji="1" lang="ja-JP" altLang="en-US" sz="1100" b="1" dirty="0">
                <a:latin typeface="Meiryo UI" pitchFamily="50" charset="-128"/>
                <a:ea typeface="Meiryo UI" pitchFamily="50" charset="-128"/>
                <a:cs typeface="Meiryo UI" pitchFamily="50" charset="-128"/>
              </a:rPr>
              <a:t>⑤職種別企業一覧</a:t>
            </a:r>
            <a:endParaRPr kumimoji="1" lang="en-US" altLang="ja-JP" sz="1100" b="1" dirty="0">
              <a:latin typeface="Meiryo UI" pitchFamily="50" charset="-128"/>
              <a:ea typeface="Meiryo UI" pitchFamily="50" charset="-128"/>
              <a:cs typeface="Meiryo UI" pitchFamily="50" charset="-128"/>
            </a:endParaRPr>
          </a:p>
          <a:p>
            <a:pPr>
              <a:spcBef>
                <a:spcPct val="50000"/>
              </a:spcBef>
            </a:pPr>
            <a:r>
              <a:rPr lang="ja-JP" altLang="en-US" sz="1100" b="1" dirty="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掲載の企業</a:t>
            </a:r>
            <a:r>
              <a:rPr lang="en-US" altLang="ja-JP" sz="1050" dirty="0">
                <a:latin typeface="Meiryo UI" pitchFamily="50" charset="-128"/>
                <a:ea typeface="Meiryo UI" pitchFamily="50" charset="-128"/>
                <a:cs typeface="Meiryo UI" pitchFamily="50" charset="-128"/>
              </a:rPr>
              <a:t>40</a:t>
            </a:r>
            <a:r>
              <a:rPr lang="ja-JP" altLang="en-US" sz="1050" dirty="0">
                <a:latin typeface="Meiryo UI" pitchFamily="50" charset="-128"/>
                <a:ea typeface="Meiryo UI" pitchFamily="50" charset="-128"/>
                <a:cs typeface="Meiryo UI" pitchFamily="50" charset="-128"/>
              </a:rPr>
              <a:t>社を職種別で検索できます。クリックすると職種別企業一覧に移動します。</a:t>
            </a:r>
            <a:endParaRPr kumimoji="1" lang="en-US" altLang="ja-JP" sz="1050" b="1" dirty="0">
              <a:latin typeface="Meiryo UI" pitchFamily="50" charset="-128"/>
              <a:ea typeface="Meiryo UI" pitchFamily="50" charset="-128"/>
              <a:cs typeface="Meiryo UI" pitchFamily="50" charset="-128"/>
            </a:endParaRPr>
          </a:p>
          <a:p>
            <a:pPr eaLnBrk="1" hangingPunct="1">
              <a:spcBef>
                <a:spcPct val="50000"/>
              </a:spcBef>
            </a:pPr>
            <a:r>
              <a:rPr lang="ja-JP" altLang="en-US" sz="1100" b="1" dirty="0">
                <a:latin typeface="Meiryo UI" pitchFamily="50" charset="-128"/>
                <a:ea typeface="Meiryo UI" pitchFamily="50" charset="-128"/>
                <a:cs typeface="Meiryo UI" pitchFamily="50" charset="-128"/>
              </a:rPr>
              <a:t>⑥</a:t>
            </a:r>
            <a:r>
              <a:rPr lang="ja-JP" altLang="en-US" sz="1100" b="1" dirty="0" err="1">
                <a:latin typeface="Meiryo UI" pitchFamily="50" charset="-128"/>
                <a:ea typeface="Meiryo UI" pitchFamily="50" charset="-128"/>
                <a:cs typeface="Meiryo UI" pitchFamily="50" charset="-128"/>
              </a:rPr>
              <a:t>障がい</a:t>
            </a:r>
            <a:r>
              <a:rPr lang="ja-JP" altLang="en-US" sz="1100" b="1" dirty="0">
                <a:latin typeface="Meiryo UI" pitchFamily="50" charset="-128"/>
                <a:ea typeface="Meiryo UI" pitchFamily="50" charset="-128"/>
                <a:cs typeface="Meiryo UI" pitchFamily="50" charset="-128"/>
              </a:rPr>
              <a:t>種別一覧</a:t>
            </a:r>
            <a:endParaRPr lang="en-US" altLang="ja-JP" sz="1100" b="1" dirty="0">
              <a:latin typeface="Meiryo UI" pitchFamily="50" charset="-128"/>
              <a:ea typeface="Meiryo UI" pitchFamily="50" charset="-128"/>
              <a:cs typeface="Meiryo UI" pitchFamily="50" charset="-128"/>
            </a:endParaRPr>
          </a:p>
          <a:p>
            <a:pPr>
              <a:spcBef>
                <a:spcPct val="50000"/>
              </a:spcBef>
            </a:pPr>
            <a:r>
              <a:rPr kumimoji="1" lang="ja-JP" altLang="en-US" sz="1100" b="1" dirty="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掲載の企業</a:t>
            </a:r>
            <a:r>
              <a:rPr lang="en-US" altLang="ja-JP" sz="1050" dirty="0">
                <a:latin typeface="Meiryo UI" pitchFamily="50" charset="-128"/>
                <a:ea typeface="Meiryo UI" pitchFamily="50" charset="-128"/>
                <a:cs typeface="Meiryo UI" pitchFamily="50" charset="-128"/>
              </a:rPr>
              <a:t>40</a:t>
            </a:r>
            <a:r>
              <a:rPr lang="ja-JP" altLang="en-US" sz="1050" dirty="0">
                <a:latin typeface="Meiryo UI" pitchFamily="50" charset="-128"/>
                <a:ea typeface="Meiryo UI" pitchFamily="50" charset="-128"/>
                <a:cs typeface="Meiryo UI" pitchFamily="50" charset="-128"/>
              </a:rPr>
              <a:t>社を</a:t>
            </a:r>
            <a:r>
              <a:rPr lang="ja-JP" altLang="en-US" sz="1050" dirty="0" err="1">
                <a:latin typeface="Meiryo UI" pitchFamily="50" charset="-128"/>
                <a:ea typeface="Meiryo UI" pitchFamily="50" charset="-128"/>
                <a:cs typeface="Meiryo UI" pitchFamily="50" charset="-128"/>
              </a:rPr>
              <a:t>障がい</a:t>
            </a:r>
            <a:r>
              <a:rPr lang="ja-JP" altLang="en-US" sz="1050" dirty="0">
                <a:latin typeface="Meiryo UI" pitchFamily="50" charset="-128"/>
                <a:ea typeface="Meiryo UI" pitchFamily="50" charset="-128"/>
                <a:cs typeface="Meiryo UI" pitchFamily="50" charset="-128"/>
              </a:rPr>
              <a:t>種別で検索できます。クリックすると「障がい種別」説明に移動します。</a:t>
            </a:r>
            <a:endParaRPr lang="en-US" altLang="ja-JP" sz="1050" b="1" dirty="0">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556894" y="916731"/>
            <a:ext cx="5956587" cy="3293337"/>
          </a:xfrm>
          <a:prstGeom prst="rect">
            <a:avLst/>
          </a:prstGeom>
        </p:spPr>
      </p:pic>
    </p:spTree>
    <p:extLst>
      <p:ext uri="{BB962C8B-B14F-4D97-AF65-F5344CB8AC3E}">
        <p14:creationId xmlns:p14="http://schemas.microsoft.com/office/powerpoint/2010/main" val="201095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257001" y="78606"/>
            <a:ext cx="6556375" cy="287338"/>
          </a:xfrm>
          <a:prstGeom prst="rect">
            <a:avLst/>
          </a:prstGeom>
          <a:solidFill>
            <a:schemeClr val="tx2"/>
          </a:solidFill>
          <a:ln w="9525">
            <a:noFill/>
            <a:miter lim="800000"/>
            <a:headEnd/>
            <a:tailEnd/>
          </a:ln>
        </p:spPr>
        <p:txBody>
          <a:bodyPr lIns="91435" tIns="45717" rIns="91435" bIns="45717"/>
          <a:lstStyle/>
          <a:p>
            <a:pPr algn="ctr"/>
            <a:r>
              <a:rPr lang="ja-JP" altLang="en-US" sz="1400" dirty="0">
                <a:solidFill>
                  <a:schemeClr val="bg1"/>
                </a:solidFill>
                <a:latin typeface="Meiryo UI" pitchFamily="50" charset="-128"/>
                <a:ea typeface="Meiryo UI" pitchFamily="50" charset="-128"/>
                <a:cs typeface="Meiryo UI" pitchFamily="50" charset="-128"/>
              </a:rPr>
              <a:t>マトリクス検索ツール操作説明</a:t>
            </a:r>
          </a:p>
        </p:txBody>
      </p:sp>
      <p:sp>
        <p:nvSpPr>
          <p:cNvPr id="9" name="正方形/長方形 8"/>
          <p:cNvSpPr/>
          <p:nvPr/>
        </p:nvSpPr>
        <p:spPr>
          <a:xfrm>
            <a:off x="252367" y="84151"/>
            <a:ext cx="6572250" cy="88169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lIns="91435" tIns="45717" rIns="91435" bIns="45717" anchor="ctr"/>
          <a:lstStyle/>
          <a:p>
            <a:pPr algn="ctr" defTabSz="914348" fontAlgn="auto">
              <a:spcBef>
                <a:spcPts val="0"/>
              </a:spcBef>
              <a:spcAft>
                <a:spcPts val="0"/>
              </a:spcAft>
              <a:defRPr/>
            </a:pPr>
            <a:endParaRPr lang="ja-JP" altLang="en-US"/>
          </a:p>
        </p:txBody>
      </p:sp>
      <p:sp>
        <p:nvSpPr>
          <p:cNvPr id="69" name="テキスト ボックス 68"/>
          <p:cNvSpPr txBox="1"/>
          <p:nvPr/>
        </p:nvSpPr>
        <p:spPr bwMode="auto">
          <a:xfrm>
            <a:off x="1232725" y="4281156"/>
            <a:ext cx="22072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dirty="0">
                <a:latin typeface="Meiryo UI" pitchFamily="50" charset="-128"/>
                <a:ea typeface="Meiryo UI" pitchFamily="50" charset="-128"/>
                <a:cs typeface="Meiryo UI" pitchFamily="50" charset="-128"/>
              </a:rPr>
              <a:t>　　　</a:t>
            </a:r>
            <a:br>
              <a:rPr lang="en-US" altLang="ja-JP" sz="1100" dirty="0">
                <a:latin typeface="Meiryo UI" pitchFamily="50" charset="-128"/>
                <a:ea typeface="Meiryo UI" pitchFamily="50" charset="-128"/>
                <a:cs typeface="Meiryo UI" pitchFamily="50" charset="-128"/>
              </a:rPr>
            </a:br>
            <a:endParaRPr kumimoji="1" lang="ja-JP" altLang="en-US" sz="1100" dirty="0">
              <a:latin typeface="Meiryo UI" pitchFamily="50" charset="-128"/>
              <a:ea typeface="Meiryo UI" pitchFamily="50" charset="-128"/>
              <a:cs typeface="Meiryo UI" pitchFamily="50" charset="-128"/>
            </a:endParaRPr>
          </a:p>
        </p:txBody>
      </p:sp>
      <p:sp>
        <p:nvSpPr>
          <p:cNvPr id="6" name="テキスト ボックス 5"/>
          <p:cNvSpPr txBox="1"/>
          <p:nvPr/>
        </p:nvSpPr>
        <p:spPr bwMode="auto">
          <a:xfrm>
            <a:off x="252367" y="501535"/>
            <a:ext cx="63449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eaLnBrk="1" hangingPunct="1">
              <a:spcBef>
                <a:spcPct val="50000"/>
              </a:spcBef>
            </a:pPr>
            <a:r>
              <a:rPr lang="ja-JP" altLang="en-US" sz="1600" dirty="0">
                <a:latin typeface="Meiryo UI" pitchFamily="50" charset="-128"/>
                <a:ea typeface="Meiryo UI" pitchFamily="50" charset="-128"/>
                <a:cs typeface="Meiryo UI" pitchFamily="50" charset="-128"/>
              </a:rPr>
              <a:t>➀「産業種別」</a:t>
            </a:r>
            <a:r>
              <a:rPr lang="en-US" altLang="ja-JP" sz="1600" dirty="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a:t>
            </a:r>
            <a:r>
              <a:rPr lang="ja-JP" altLang="en-US" sz="1600" dirty="0" err="1">
                <a:latin typeface="Meiryo UI" pitchFamily="50" charset="-128"/>
                <a:ea typeface="Meiryo UI" pitchFamily="50" charset="-128"/>
                <a:cs typeface="Meiryo UI" pitchFamily="50" charset="-128"/>
              </a:rPr>
              <a:t>障がい</a:t>
            </a:r>
            <a:r>
              <a:rPr lang="ja-JP" altLang="en-US" sz="1600" dirty="0">
                <a:latin typeface="Meiryo UI" pitchFamily="50" charset="-128"/>
                <a:ea typeface="Meiryo UI" pitchFamily="50" charset="-128"/>
                <a:cs typeface="Meiryo UI" pitchFamily="50" charset="-128"/>
              </a:rPr>
              <a:t>種別」と②「職種」</a:t>
            </a:r>
            <a:r>
              <a:rPr lang="en-US" altLang="ja-JP" sz="1600" dirty="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a:t>
            </a:r>
            <a:r>
              <a:rPr lang="ja-JP" altLang="en-US" sz="1600" dirty="0" err="1">
                <a:latin typeface="Meiryo UI" pitchFamily="50" charset="-128"/>
                <a:ea typeface="Meiryo UI" pitchFamily="50" charset="-128"/>
                <a:cs typeface="Meiryo UI" pitchFamily="50" charset="-128"/>
              </a:rPr>
              <a:t>障がい</a:t>
            </a:r>
            <a:r>
              <a:rPr lang="ja-JP" altLang="en-US" sz="1600" dirty="0">
                <a:latin typeface="Meiryo UI" pitchFamily="50" charset="-128"/>
                <a:ea typeface="Meiryo UI" pitchFamily="50" charset="-128"/>
                <a:cs typeface="Meiryo UI" pitchFamily="50" charset="-128"/>
              </a:rPr>
              <a:t>者種別」の</a:t>
            </a:r>
            <a:br>
              <a:rPr lang="en-US" altLang="ja-JP" sz="1600" dirty="0">
                <a:latin typeface="Meiryo UI" pitchFamily="50" charset="-128"/>
                <a:ea typeface="Meiryo UI" pitchFamily="50" charset="-128"/>
                <a:cs typeface="Meiryo UI" pitchFamily="50" charset="-128"/>
              </a:rPr>
            </a:br>
            <a:r>
              <a:rPr lang="ja-JP" altLang="en-US" sz="1600" dirty="0">
                <a:latin typeface="Meiryo UI" pitchFamily="50" charset="-128"/>
                <a:ea typeface="Meiryo UI" pitchFamily="50" charset="-128"/>
                <a:cs typeface="Meiryo UI" pitchFamily="50" charset="-128"/>
              </a:rPr>
              <a:t>マトリクスについて</a:t>
            </a:r>
            <a:endParaRPr kumimoji="1" lang="ja-JP" altLang="en-US" sz="1600" dirty="0">
              <a:latin typeface="Meiryo UI" pitchFamily="50" charset="-128"/>
              <a:ea typeface="Meiryo UI" pitchFamily="50" charset="-128"/>
              <a:cs typeface="Meiryo UI" pitchFamily="50" charset="-128"/>
            </a:endParaRPr>
          </a:p>
        </p:txBody>
      </p:sp>
      <p:sp>
        <p:nvSpPr>
          <p:cNvPr id="3" name="テキスト ボックス 2"/>
          <p:cNvSpPr txBox="1"/>
          <p:nvPr/>
        </p:nvSpPr>
        <p:spPr bwMode="auto">
          <a:xfrm>
            <a:off x="310574" y="4783714"/>
            <a:ext cx="635878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dirty="0">
                <a:latin typeface="Meiryo UI" pitchFamily="50" charset="-128"/>
                <a:ea typeface="Meiryo UI" pitchFamily="50" charset="-128"/>
                <a:cs typeface="Meiryo UI" pitchFamily="50" charset="-128"/>
              </a:rPr>
              <a:t>産業種別もしくは職種別で検索をクリックすると上記の画面が表示されます。</a:t>
            </a:r>
            <a:endParaRPr lang="en-US" altLang="ja-JP" sz="1100" dirty="0">
              <a:latin typeface="Meiryo UI" pitchFamily="50" charset="-128"/>
              <a:ea typeface="Meiryo UI" pitchFamily="50" charset="-128"/>
              <a:cs typeface="Meiryo UI" pitchFamily="50" charset="-128"/>
            </a:endParaRPr>
          </a:p>
          <a:p>
            <a:pPr eaLnBrk="1" hangingPunct="1">
              <a:spcBef>
                <a:spcPct val="50000"/>
              </a:spcBef>
            </a:pPr>
            <a:r>
              <a:rPr lang="ja-JP" altLang="en-US" sz="1100" dirty="0">
                <a:latin typeface="Meiryo UI" pitchFamily="50" charset="-128"/>
                <a:ea typeface="Meiryo UI" pitchFamily="50" charset="-128"/>
                <a:cs typeface="Meiryo UI" pitchFamily="50" charset="-128"/>
              </a:rPr>
              <a:t>検索したい業種もしくは職種と</a:t>
            </a:r>
            <a:r>
              <a:rPr lang="ja-JP" altLang="en-US" sz="1100" dirty="0" err="1">
                <a:latin typeface="Meiryo UI" pitchFamily="50" charset="-128"/>
                <a:ea typeface="Meiryo UI" pitchFamily="50" charset="-128"/>
                <a:cs typeface="Meiryo UI" pitchFamily="50" charset="-128"/>
              </a:rPr>
              <a:t>障がい</a:t>
            </a:r>
            <a:r>
              <a:rPr lang="ja-JP" altLang="en-US" sz="1100" dirty="0">
                <a:latin typeface="Meiryo UI" pitchFamily="50" charset="-128"/>
                <a:ea typeface="Meiryo UI" pitchFamily="50" charset="-128"/>
                <a:cs typeface="Meiryo UI" pitchFamily="50" charset="-128"/>
              </a:rPr>
              <a:t>種別の交差する「〇」をクリックしてください。</a:t>
            </a:r>
            <a:endParaRPr lang="en-US" altLang="ja-JP" sz="1100" dirty="0">
              <a:latin typeface="Meiryo UI" pitchFamily="50" charset="-128"/>
              <a:ea typeface="Meiryo UI" pitchFamily="50" charset="-128"/>
              <a:cs typeface="Meiryo UI" pitchFamily="50" charset="-128"/>
            </a:endParaRPr>
          </a:p>
          <a:p>
            <a:pPr eaLnBrk="1" hangingPunct="1">
              <a:spcBef>
                <a:spcPct val="50000"/>
              </a:spcBef>
            </a:pPr>
            <a:r>
              <a:rPr lang="ja-JP" altLang="en-US" sz="1100" dirty="0" err="1">
                <a:latin typeface="Meiryo UI" pitchFamily="50" charset="-128"/>
                <a:ea typeface="Meiryo UI" pitchFamily="50" charset="-128"/>
                <a:cs typeface="Meiryo UI" pitchFamily="50" charset="-128"/>
              </a:rPr>
              <a:t>障がい</a:t>
            </a:r>
            <a:r>
              <a:rPr lang="ja-JP" altLang="en-US" sz="1100" dirty="0">
                <a:latin typeface="Meiryo UI" pitchFamily="50" charset="-128"/>
                <a:ea typeface="Meiryo UI" pitchFamily="50" charset="-128"/>
                <a:cs typeface="Meiryo UI" pitchFamily="50" charset="-128"/>
              </a:rPr>
              <a:t>種別（精神・発達・身体・知的</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をクリックすると、「</a:t>
            </a:r>
            <a:r>
              <a:rPr lang="ja-JP" altLang="en-US" sz="1100" dirty="0" err="1">
                <a:latin typeface="Meiryo UI" pitchFamily="50" charset="-128"/>
                <a:ea typeface="Meiryo UI" pitchFamily="50" charset="-128"/>
                <a:cs typeface="Meiryo UI" pitchFamily="50" charset="-128"/>
              </a:rPr>
              <a:t>障がい</a:t>
            </a:r>
            <a:r>
              <a:rPr lang="ja-JP" altLang="en-US" sz="1100" dirty="0">
                <a:latin typeface="Meiryo UI" pitchFamily="50" charset="-128"/>
                <a:ea typeface="Meiryo UI" pitchFamily="50" charset="-128"/>
                <a:cs typeface="Meiryo UI" pitchFamily="50" charset="-128"/>
              </a:rPr>
              <a:t>種別」説明に移動します。</a:t>
            </a:r>
            <a:endParaRPr lang="en-US" altLang="ja-JP" sz="1100" dirty="0">
              <a:latin typeface="Meiryo UI" pitchFamily="50" charset="-128"/>
              <a:ea typeface="Meiryo UI" pitchFamily="50" charset="-128"/>
              <a:cs typeface="Meiryo UI" pitchFamily="50" charset="-128"/>
            </a:endParaRPr>
          </a:p>
        </p:txBody>
      </p:sp>
      <p:sp>
        <p:nvSpPr>
          <p:cNvPr id="19" name="テキスト ボックス 18"/>
          <p:cNvSpPr txBox="1"/>
          <p:nvPr/>
        </p:nvSpPr>
        <p:spPr bwMode="auto">
          <a:xfrm>
            <a:off x="404664" y="8334930"/>
            <a:ext cx="6358786"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dirty="0">
                <a:latin typeface="Meiryo UI" pitchFamily="50" charset="-128"/>
                <a:ea typeface="Meiryo UI" pitchFamily="50" charset="-128"/>
                <a:cs typeface="Meiryo UI" pitchFamily="50" charset="-128"/>
              </a:rPr>
              <a:t>マトリクスの「〇」をクリックすると企業一覧が表示されます。検索したい事業主名をクリックしてください。</a:t>
            </a:r>
            <a:endParaRPr lang="en-US" altLang="ja-JP" sz="1100" dirty="0">
              <a:latin typeface="Meiryo UI" pitchFamily="50" charset="-128"/>
              <a:ea typeface="Meiryo UI" pitchFamily="50" charset="-128"/>
              <a:cs typeface="Meiryo UI" pitchFamily="50" charset="-128"/>
            </a:endParaRPr>
          </a:p>
          <a:p>
            <a:pPr eaLnBrk="1" hangingPunct="1">
              <a:spcBef>
                <a:spcPct val="50000"/>
              </a:spcBef>
            </a:pPr>
            <a:r>
              <a:rPr lang="ja-JP" altLang="en-US" sz="1100" dirty="0">
                <a:latin typeface="Meiryo UI" pitchFamily="50" charset="-128"/>
                <a:ea typeface="Meiryo UI" pitchFamily="50" charset="-128"/>
                <a:cs typeface="Meiryo UI" pitchFamily="50" charset="-128"/>
              </a:rPr>
              <a:t>各企業・事業所のインタビューシートに移動します。</a:t>
            </a:r>
            <a:endParaRPr lang="en-US" altLang="ja-JP" sz="1100" dirty="0">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350866" y="1051432"/>
            <a:ext cx="3165249" cy="3579852"/>
          </a:xfrm>
          <a:prstGeom prst="rect">
            <a:avLst/>
          </a:prstGeom>
        </p:spPr>
      </p:pic>
      <p:sp>
        <p:nvSpPr>
          <p:cNvPr id="14" name="楕円 13"/>
          <p:cNvSpPr/>
          <p:nvPr/>
        </p:nvSpPr>
        <p:spPr>
          <a:xfrm>
            <a:off x="2357495" y="2240650"/>
            <a:ext cx="288063" cy="311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3554783" y="1049798"/>
            <a:ext cx="3126738" cy="3581486"/>
          </a:xfrm>
          <a:prstGeom prst="rect">
            <a:avLst/>
          </a:prstGeom>
        </p:spPr>
      </p:pic>
      <p:sp>
        <p:nvSpPr>
          <p:cNvPr id="18" name="楕円 17"/>
          <p:cNvSpPr/>
          <p:nvPr/>
        </p:nvSpPr>
        <p:spPr>
          <a:xfrm>
            <a:off x="5517232" y="2702236"/>
            <a:ext cx="288063" cy="311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5"/>
          <a:stretch>
            <a:fillRect/>
          </a:stretch>
        </p:blipFill>
        <p:spPr>
          <a:xfrm>
            <a:off x="581856" y="5624826"/>
            <a:ext cx="5945854" cy="2606953"/>
          </a:xfrm>
          <a:prstGeom prst="rect">
            <a:avLst/>
          </a:prstGeom>
        </p:spPr>
      </p:pic>
      <p:sp>
        <p:nvSpPr>
          <p:cNvPr id="17" name="楕円 16"/>
          <p:cNvSpPr/>
          <p:nvPr/>
        </p:nvSpPr>
        <p:spPr>
          <a:xfrm>
            <a:off x="692665" y="6924416"/>
            <a:ext cx="1080120" cy="2712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3410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257001" y="78606"/>
            <a:ext cx="6556375" cy="287338"/>
          </a:xfrm>
          <a:prstGeom prst="rect">
            <a:avLst/>
          </a:prstGeom>
          <a:solidFill>
            <a:schemeClr val="tx2"/>
          </a:solidFill>
          <a:ln w="9525">
            <a:noFill/>
            <a:miter lim="800000"/>
            <a:headEnd/>
            <a:tailEnd/>
          </a:ln>
        </p:spPr>
        <p:txBody>
          <a:bodyPr lIns="91435" tIns="45717" rIns="91435" bIns="45717"/>
          <a:lstStyle/>
          <a:p>
            <a:pPr algn="ctr"/>
            <a:r>
              <a:rPr lang="ja-JP" altLang="en-US" sz="1400" dirty="0">
                <a:solidFill>
                  <a:schemeClr val="bg1"/>
                </a:solidFill>
                <a:latin typeface="Meiryo UI" pitchFamily="50" charset="-128"/>
                <a:ea typeface="Meiryo UI" pitchFamily="50" charset="-128"/>
                <a:cs typeface="Meiryo UI" pitchFamily="50" charset="-128"/>
              </a:rPr>
              <a:t>マトリクス検索ツール操作説明</a:t>
            </a:r>
          </a:p>
        </p:txBody>
      </p:sp>
      <p:sp>
        <p:nvSpPr>
          <p:cNvPr id="9" name="正方形/長方形 8"/>
          <p:cNvSpPr/>
          <p:nvPr/>
        </p:nvSpPr>
        <p:spPr>
          <a:xfrm>
            <a:off x="252367" y="84151"/>
            <a:ext cx="6572250" cy="88169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lIns="91435" tIns="45717" rIns="91435" bIns="45717" anchor="ctr"/>
          <a:lstStyle/>
          <a:p>
            <a:pPr algn="ctr" defTabSz="914348" fontAlgn="auto">
              <a:spcBef>
                <a:spcPts val="0"/>
              </a:spcBef>
              <a:spcAft>
                <a:spcPts val="0"/>
              </a:spcAft>
              <a:defRPr/>
            </a:pPr>
            <a:endParaRPr lang="ja-JP" altLang="en-US"/>
          </a:p>
        </p:txBody>
      </p:sp>
      <p:sp>
        <p:nvSpPr>
          <p:cNvPr id="69" name="テキスト ボックス 68"/>
          <p:cNvSpPr txBox="1"/>
          <p:nvPr/>
        </p:nvSpPr>
        <p:spPr bwMode="auto">
          <a:xfrm>
            <a:off x="1232725" y="4281156"/>
            <a:ext cx="22072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dirty="0">
                <a:latin typeface="Meiryo UI" pitchFamily="50" charset="-128"/>
                <a:ea typeface="Meiryo UI" pitchFamily="50" charset="-128"/>
                <a:cs typeface="Meiryo UI" pitchFamily="50" charset="-128"/>
              </a:rPr>
              <a:t>　　　</a:t>
            </a:r>
            <a:br>
              <a:rPr lang="en-US" altLang="ja-JP" sz="1100" dirty="0">
                <a:latin typeface="Meiryo UI" pitchFamily="50" charset="-128"/>
                <a:ea typeface="Meiryo UI" pitchFamily="50" charset="-128"/>
                <a:cs typeface="Meiryo UI" pitchFamily="50" charset="-128"/>
              </a:rPr>
            </a:br>
            <a:endParaRPr kumimoji="1" lang="ja-JP" altLang="en-US" sz="1100" dirty="0">
              <a:latin typeface="Meiryo UI" pitchFamily="50" charset="-128"/>
              <a:ea typeface="Meiryo UI" pitchFamily="50" charset="-128"/>
              <a:cs typeface="Meiryo UI" pitchFamily="50" charset="-128"/>
            </a:endParaRPr>
          </a:p>
        </p:txBody>
      </p:sp>
      <p:sp>
        <p:nvSpPr>
          <p:cNvPr id="6" name="テキスト ボックス 5"/>
          <p:cNvSpPr txBox="1"/>
          <p:nvPr/>
        </p:nvSpPr>
        <p:spPr bwMode="auto">
          <a:xfrm>
            <a:off x="451067" y="433939"/>
            <a:ext cx="6214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eaLnBrk="1" hangingPunct="1">
              <a:spcBef>
                <a:spcPct val="50000"/>
              </a:spcBef>
            </a:pPr>
            <a:r>
              <a:rPr lang="ja-JP" altLang="en-US" sz="1600" dirty="0">
                <a:latin typeface="Meiryo UI" pitchFamily="50" charset="-128"/>
                <a:ea typeface="Meiryo UI" pitchFamily="50" charset="-128"/>
                <a:cs typeface="Meiryo UI" pitchFamily="50" charset="-128"/>
              </a:rPr>
              <a:t>③作業一覧について</a:t>
            </a:r>
            <a:endParaRPr kumimoji="1" lang="ja-JP" altLang="en-US" sz="1600" dirty="0">
              <a:latin typeface="Meiryo UI" pitchFamily="50" charset="-128"/>
              <a:ea typeface="Meiryo UI" pitchFamily="50" charset="-128"/>
              <a:cs typeface="Meiryo UI" pitchFamily="50" charset="-128"/>
            </a:endParaRPr>
          </a:p>
        </p:txBody>
      </p:sp>
      <p:sp>
        <p:nvSpPr>
          <p:cNvPr id="3" name="テキスト ボックス 2"/>
          <p:cNvSpPr txBox="1"/>
          <p:nvPr/>
        </p:nvSpPr>
        <p:spPr bwMode="auto">
          <a:xfrm>
            <a:off x="451067" y="4136555"/>
            <a:ext cx="6358786"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050" dirty="0">
                <a:latin typeface="Meiryo UI" pitchFamily="50" charset="-128"/>
                <a:ea typeface="Meiryo UI" pitchFamily="50" charset="-128"/>
                <a:cs typeface="Meiryo UI" pitchFamily="50" charset="-128"/>
              </a:rPr>
              <a:t>作業の内容で事例を検索する</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産業種別</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をクリックすると上記の画面が表示されます。</a:t>
            </a:r>
            <a:endParaRPr lang="en-US" altLang="ja-JP" sz="1050" dirty="0">
              <a:latin typeface="Meiryo UI" pitchFamily="50" charset="-128"/>
              <a:ea typeface="Meiryo UI" pitchFamily="50" charset="-128"/>
              <a:cs typeface="Meiryo UI" pitchFamily="50" charset="-128"/>
            </a:endParaRPr>
          </a:p>
          <a:p>
            <a:pPr eaLnBrk="1" hangingPunct="1">
              <a:spcBef>
                <a:spcPct val="50000"/>
              </a:spcBef>
            </a:pPr>
            <a:r>
              <a:rPr lang="ja-JP" altLang="en-US" sz="1050" dirty="0">
                <a:latin typeface="Meiryo UI" pitchFamily="50" charset="-128"/>
                <a:ea typeface="Meiryo UI" pitchFamily="50" charset="-128"/>
                <a:cs typeface="Meiryo UI" pitchFamily="50" charset="-128"/>
              </a:rPr>
              <a:t>検索したい産業種別をクリックすると、企業インタビューの閲覧が可能な分も含め、全国の実務例が表示されます。</a:t>
            </a:r>
            <a:endParaRPr kumimoji="1" lang="en-US" altLang="ja-JP" sz="1050" dirty="0">
              <a:latin typeface="Meiryo UI" pitchFamily="50" charset="-128"/>
              <a:ea typeface="Meiryo UI" pitchFamily="50" charset="-128"/>
              <a:cs typeface="Meiryo UI" pitchFamily="50" charset="-128"/>
            </a:endParaRPr>
          </a:p>
        </p:txBody>
      </p:sp>
      <p:sp>
        <p:nvSpPr>
          <p:cNvPr id="42" name="テキスト ボックス 41"/>
          <p:cNvSpPr txBox="1"/>
          <p:nvPr/>
        </p:nvSpPr>
        <p:spPr bwMode="auto">
          <a:xfrm>
            <a:off x="451067" y="4712043"/>
            <a:ext cx="635878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100" dirty="0">
                <a:latin typeface="Meiryo UI" pitchFamily="50" charset="-128"/>
                <a:ea typeface="Meiryo UI" pitchFamily="50" charset="-128"/>
                <a:cs typeface="Meiryo UI" pitchFamily="50" charset="-128"/>
              </a:rPr>
              <a:t>（例</a:t>
            </a: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　製造の場合　</a:t>
            </a:r>
            <a:endParaRPr lang="en-US" altLang="ja-JP" sz="1050" dirty="0">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774174" y="864934"/>
            <a:ext cx="5568554" cy="3132312"/>
          </a:xfrm>
          <a:prstGeom prst="rect">
            <a:avLst/>
          </a:prstGeom>
        </p:spPr>
      </p:pic>
      <p:sp>
        <p:nvSpPr>
          <p:cNvPr id="11" name="テキスト ボックス 10"/>
          <p:cNvSpPr txBox="1"/>
          <p:nvPr/>
        </p:nvSpPr>
        <p:spPr bwMode="auto">
          <a:xfrm>
            <a:off x="451067" y="8239465"/>
            <a:ext cx="6358786" cy="49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050" dirty="0">
                <a:latin typeface="Meiryo UI" pitchFamily="50" charset="-128"/>
                <a:ea typeface="Meiryo UI" pitchFamily="50" charset="-128"/>
                <a:cs typeface="Meiryo UI" pitchFamily="50" charset="-128"/>
              </a:rPr>
              <a:t>インタビューシートが掲載されている作業は黄色で表示されています。</a:t>
            </a:r>
            <a:endParaRPr lang="en-US" altLang="ja-JP" sz="1050" dirty="0">
              <a:latin typeface="Meiryo UI" pitchFamily="50" charset="-128"/>
              <a:ea typeface="Meiryo UI" pitchFamily="50" charset="-128"/>
              <a:cs typeface="Meiryo UI" pitchFamily="50" charset="-128"/>
            </a:endParaRPr>
          </a:p>
          <a:p>
            <a:pPr>
              <a:spcBef>
                <a:spcPct val="50000"/>
              </a:spcBef>
            </a:pPr>
            <a:r>
              <a:rPr lang="ja-JP" altLang="en-US" sz="1050" dirty="0">
                <a:latin typeface="Meiryo UI" pitchFamily="50" charset="-128"/>
                <a:ea typeface="Meiryo UI" pitchFamily="50" charset="-128"/>
                <a:cs typeface="Meiryo UI" pitchFamily="50" charset="-128"/>
              </a:rPr>
              <a:t>企業一覧が表示されますので、検索したい事業主名をクリックし、インタビューシートをご覧ください。</a:t>
            </a:r>
            <a:endParaRPr lang="en-US" altLang="ja-JP" sz="1050" dirty="0">
              <a:latin typeface="Meiryo UI" pitchFamily="50" charset="-128"/>
              <a:ea typeface="Meiryo UI" pitchFamily="50" charset="-128"/>
              <a:cs typeface="Meiryo UI" pitchFamily="50" charset="-128"/>
            </a:endParaRPr>
          </a:p>
        </p:txBody>
      </p:sp>
      <p:sp>
        <p:nvSpPr>
          <p:cNvPr id="12" name="楕円 11"/>
          <p:cNvSpPr/>
          <p:nvPr/>
        </p:nvSpPr>
        <p:spPr>
          <a:xfrm>
            <a:off x="1124744" y="1979975"/>
            <a:ext cx="1080120" cy="2712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432931" y="5071903"/>
            <a:ext cx="5876394" cy="2925004"/>
          </a:xfrm>
          <a:prstGeom prst="rect">
            <a:avLst/>
          </a:prstGeom>
        </p:spPr>
      </p:pic>
      <p:sp>
        <p:nvSpPr>
          <p:cNvPr id="13" name="楕円 12"/>
          <p:cNvSpPr/>
          <p:nvPr/>
        </p:nvSpPr>
        <p:spPr>
          <a:xfrm>
            <a:off x="908720" y="5966683"/>
            <a:ext cx="1080120" cy="2712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247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257001" y="78606"/>
            <a:ext cx="6556375" cy="287338"/>
          </a:xfrm>
          <a:prstGeom prst="rect">
            <a:avLst/>
          </a:prstGeom>
          <a:solidFill>
            <a:schemeClr val="tx2"/>
          </a:solidFill>
          <a:ln w="9525">
            <a:noFill/>
            <a:miter lim="800000"/>
            <a:headEnd/>
            <a:tailEnd/>
          </a:ln>
        </p:spPr>
        <p:txBody>
          <a:bodyPr lIns="91435" tIns="45717" rIns="91435" bIns="45717"/>
          <a:lstStyle/>
          <a:p>
            <a:pPr algn="ctr"/>
            <a:r>
              <a:rPr lang="ja-JP" altLang="en-US" sz="1400" dirty="0">
                <a:solidFill>
                  <a:schemeClr val="bg1"/>
                </a:solidFill>
                <a:latin typeface="Meiryo UI" pitchFamily="50" charset="-128"/>
                <a:ea typeface="Meiryo UI" pitchFamily="50" charset="-128"/>
                <a:cs typeface="Meiryo UI" pitchFamily="50" charset="-128"/>
              </a:rPr>
              <a:t>マトリクス検索ツール操作説明</a:t>
            </a:r>
          </a:p>
        </p:txBody>
      </p:sp>
      <p:sp>
        <p:nvSpPr>
          <p:cNvPr id="9" name="正方形/長方形 8"/>
          <p:cNvSpPr/>
          <p:nvPr/>
        </p:nvSpPr>
        <p:spPr>
          <a:xfrm>
            <a:off x="252367" y="84151"/>
            <a:ext cx="6572250" cy="88169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lIns="91435" tIns="45717" rIns="91435" bIns="45717" anchor="ctr"/>
          <a:lstStyle/>
          <a:p>
            <a:pPr algn="ctr" defTabSz="914348" fontAlgn="auto">
              <a:spcBef>
                <a:spcPts val="0"/>
              </a:spcBef>
              <a:spcAft>
                <a:spcPts val="0"/>
              </a:spcAft>
              <a:defRPr/>
            </a:pPr>
            <a:endParaRPr lang="ja-JP" altLang="en-US"/>
          </a:p>
        </p:txBody>
      </p:sp>
      <p:sp>
        <p:nvSpPr>
          <p:cNvPr id="69" name="テキスト ボックス 68"/>
          <p:cNvSpPr txBox="1"/>
          <p:nvPr/>
        </p:nvSpPr>
        <p:spPr bwMode="auto">
          <a:xfrm>
            <a:off x="1232725" y="4281156"/>
            <a:ext cx="22072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dirty="0">
                <a:latin typeface="Meiryo UI" pitchFamily="50" charset="-128"/>
                <a:ea typeface="Meiryo UI" pitchFamily="50" charset="-128"/>
                <a:cs typeface="Meiryo UI" pitchFamily="50" charset="-128"/>
              </a:rPr>
              <a:t>　　　</a:t>
            </a:r>
            <a:br>
              <a:rPr lang="en-US" altLang="ja-JP" sz="1100" dirty="0">
                <a:latin typeface="Meiryo UI" pitchFamily="50" charset="-128"/>
                <a:ea typeface="Meiryo UI" pitchFamily="50" charset="-128"/>
                <a:cs typeface="Meiryo UI" pitchFamily="50" charset="-128"/>
              </a:rPr>
            </a:br>
            <a:endParaRPr kumimoji="1" lang="ja-JP" altLang="en-US" sz="1100" dirty="0">
              <a:latin typeface="Meiryo UI" pitchFamily="50" charset="-128"/>
              <a:ea typeface="Meiryo UI" pitchFamily="50" charset="-128"/>
              <a:cs typeface="Meiryo UI" pitchFamily="50" charset="-128"/>
            </a:endParaRPr>
          </a:p>
        </p:txBody>
      </p:sp>
      <p:sp>
        <p:nvSpPr>
          <p:cNvPr id="6" name="テキスト ボックス 5"/>
          <p:cNvSpPr txBox="1"/>
          <p:nvPr/>
        </p:nvSpPr>
        <p:spPr bwMode="auto">
          <a:xfrm>
            <a:off x="451067" y="433939"/>
            <a:ext cx="6214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ct val="50000"/>
              </a:spcBef>
            </a:pPr>
            <a:r>
              <a:rPr lang="ja-JP" altLang="en-US" sz="1600" dirty="0">
                <a:latin typeface="Meiryo UI" pitchFamily="50" charset="-128"/>
                <a:ea typeface="Meiryo UI" pitchFamily="50" charset="-128"/>
                <a:cs typeface="Meiryo UI" pitchFamily="50" charset="-128"/>
              </a:rPr>
              <a:t>④産業種別企業一覧と⑤職種別企業一覧について</a:t>
            </a:r>
            <a:endParaRPr lang="en-US" altLang="ja-JP" sz="1600" dirty="0">
              <a:latin typeface="Meiryo UI" pitchFamily="50" charset="-128"/>
              <a:ea typeface="Meiryo UI" pitchFamily="50" charset="-128"/>
              <a:cs typeface="Meiryo UI" pitchFamily="50" charset="-128"/>
            </a:endParaRPr>
          </a:p>
        </p:txBody>
      </p:sp>
      <p:sp>
        <p:nvSpPr>
          <p:cNvPr id="3" name="テキスト ボックス 2"/>
          <p:cNvSpPr txBox="1"/>
          <p:nvPr/>
        </p:nvSpPr>
        <p:spPr bwMode="auto">
          <a:xfrm>
            <a:off x="451067" y="3596805"/>
            <a:ext cx="6358786"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050" dirty="0">
                <a:latin typeface="Meiryo UI" pitchFamily="50" charset="-128"/>
                <a:ea typeface="Meiryo UI" pitchFamily="50" charset="-128"/>
                <a:cs typeface="Meiryo UI" pitchFamily="50" charset="-128"/>
              </a:rPr>
              <a:t>産業種別企業一覧もしくは職種別企業一覧をクリックすると上記の画面が表示されます。</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検索したい産業種別もしくは職種をクリックすると企業一覧が表示されますので、検索したい事業主名をクリックし、</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インタビューシートをご覧ください。</a:t>
            </a:r>
            <a:endParaRPr lang="en-US" altLang="ja-JP" sz="1050" dirty="0">
              <a:latin typeface="Meiryo UI" pitchFamily="50" charset="-128"/>
              <a:ea typeface="Meiryo UI" pitchFamily="50" charset="-128"/>
              <a:cs typeface="Meiryo UI" pitchFamily="50" charset="-128"/>
            </a:endParaRPr>
          </a:p>
        </p:txBody>
      </p:sp>
      <p:sp>
        <p:nvSpPr>
          <p:cNvPr id="15" name="テキスト ボックス 14"/>
          <p:cNvSpPr txBox="1"/>
          <p:nvPr/>
        </p:nvSpPr>
        <p:spPr bwMode="auto">
          <a:xfrm>
            <a:off x="427803" y="4122546"/>
            <a:ext cx="6214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ct val="50000"/>
              </a:spcBef>
            </a:pPr>
            <a:r>
              <a:rPr lang="ja-JP" altLang="en-US" sz="1600" dirty="0">
                <a:latin typeface="Meiryo UI" pitchFamily="50" charset="-128"/>
                <a:ea typeface="Meiryo UI" pitchFamily="50" charset="-128"/>
                <a:cs typeface="Meiryo UI" pitchFamily="50" charset="-128"/>
              </a:rPr>
              <a:t>⑥「</a:t>
            </a:r>
            <a:r>
              <a:rPr lang="ja-JP" altLang="en-US" sz="1600" dirty="0" err="1">
                <a:latin typeface="Meiryo UI" pitchFamily="50" charset="-128"/>
                <a:ea typeface="Meiryo UI" pitchFamily="50" charset="-128"/>
                <a:cs typeface="Meiryo UI" pitchFamily="50" charset="-128"/>
              </a:rPr>
              <a:t>障がい</a:t>
            </a:r>
            <a:r>
              <a:rPr lang="ja-JP" altLang="en-US" sz="1600" dirty="0">
                <a:latin typeface="Meiryo UI" pitchFamily="50" charset="-128"/>
                <a:ea typeface="Meiryo UI" pitchFamily="50" charset="-128"/>
                <a:cs typeface="Meiryo UI" pitchFamily="50" charset="-128"/>
              </a:rPr>
              <a:t>種別」説明について</a:t>
            </a:r>
            <a:endParaRPr lang="en-US" altLang="ja-JP" sz="1600" dirty="0">
              <a:latin typeface="Meiryo UI" pitchFamily="50" charset="-128"/>
              <a:ea typeface="Meiryo UI" pitchFamily="50" charset="-128"/>
              <a:cs typeface="Meiryo UI" pitchFamily="50" charset="-128"/>
            </a:endParaRPr>
          </a:p>
        </p:txBody>
      </p:sp>
      <p:sp>
        <p:nvSpPr>
          <p:cNvPr id="16" name="テキスト ボックス 15"/>
          <p:cNvSpPr txBox="1"/>
          <p:nvPr/>
        </p:nvSpPr>
        <p:spPr bwMode="auto">
          <a:xfrm>
            <a:off x="371667" y="7898428"/>
            <a:ext cx="6358786"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050" dirty="0" err="1">
                <a:latin typeface="Meiryo UI" pitchFamily="50" charset="-128"/>
                <a:ea typeface="Meiryo UI" pitchFamily="50" charset="-128"/>
                <a:cs typeface="Meiryo UI" pitchFamily="50" charset="-128"/>
              </a:rPr>
              <a:t>障がい</a:t>
            </a:r>
            <a:r>
              <a:rPr lang="ja-JP" altLang="en-US" sz="1050" dirty="0">
                <a:latin typeface="Meiryo UI" pitchFamily="50" charset="-128"/>
                <a:ea typeface="Meiryo UI" pitchFamily="50" charset="-128"/>
                <a:cs typeface="Meiryo UI" pitchFamily="50" charset="-128"/>
              </a:rPr>
              <a:t>種別一覧をクリックすると上記の画面が表示されます。</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検索したい障がい種別をクリックすると企業一覧が表示されますので、検索したい事業主名をクリックし、インタビューシートをご覧ください。「障がい種別」説明では各障がいの特性の一例を掲載しております。</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種別ごとの特性を理解し、雇用や定着、業務のふり分けにお役立てください。</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また、詳細を知られたい方には大阪府ホームページ「人事担当者・職場で一緒に働く方向けのハンドブック」をご覧下さい。</a:t>
            </a:r>
            <a:endParaRPr lang="en-US" altLang="ja-JP" sz="1050" dirty="0">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387770" y="996990"/>
            <a:ext cx="2944726" cy="2076004"/>
          </a:xfrm>
          <a:prstGeom prst="rect">
            <a:avLst/>
          </a:prstGeom>
        </p:spPr>
      </p:pic>
      <p:sp>
        <p:nvSpPr>
          <p:cNvPr id="20" name="楕円 19"/>
          <p:cNvSpPr/>
          <p:nvPr/>
        </p:nvSpPr>
        <p:spPr>
          <a:xfrm>
            <a:off x="387770" y="1544449"/>
            <a:ext cx="1080120" cy="2712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stretch>
            <a:fillRect/>
          </a:stretch>
        </p:blipFill>
        <p:spPr>
          <a:xfrm>
            <a:off x="3492272" y="1071132"/>
            <a:ext cx="3152766" cy="2025088"/>
          </a:xfrm>
          <a:prstGeom prst="rect">
            <a:avLst/>
          </a:prstGeom>
        </p:spPr>
      </p:pic>
      <p:sp>
        <p:nvSpPr>
          <p:cNvPr id="21" name="楕円 20"/>
          <p:cNvSpPr/>
          <p:nvPr/>
        </p:nvSpPr>
        <p:spPr>
          <a:xfrm>
            <a:off x="3551060" y="1871609"/>
            <a:ext cx="1080120" cy="2712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5"/>
          <a:stretch>
            <a:fillRect/>
          </a:stretch>
        </p:blipFill>
        <p:spPr>
          <a:xfrm>
            <a:off x="2151925" y="4465623"/>
            <a:ext cx="2813051" cy="3398868"/>
          </a:xfrm>
          <a:prstGeom prst="rect">
            <a:avLst/>
          </a:prstGeom>
        </p:spPr>
      </p:pic>
      <p:sp>
        <p:nvSpPr>
          <p:cNvPr id="22" name="楕円 21"/>
          <p:cNvSpPr/>
          <p:nvPr/>
        </p:nvSpPr>
        <p:spPr>
          <a:xfrm>
            <a:off x="2151925" y="5510652"/>
            <a:ext cx="457559"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20540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257001" y="78606"/>
            <a:ext cx="6556375" cy="287338"/>
          </a:xfrm>
          <a:prstGeom prst="rect">
            <a:avLst/>
          </a:prstGeom>
          <a:solidFill>
            <a:schemeClr val="tx2"/>
          </a:solidFill>
          <a:ln w="9525">
            <a:noFill/>
            <a:miter lim="800000"/>
            <a:headEnd/>
            <a:tailEnd/>
          </a:ln>
        </p:spPr>
        <p:txBody>
          <a:bodyPr lIns="91435" tIns="45717" rIns="91435" bIns="45717"/>
          <a:lstStyle/>
          <a:p>
            <a:pPr algn="ctr"/>
            <a:r>
              <a:rPr lang="ja-JP" altLang="en-US" sz="1400" dirty="0">
                <a:solidFill>
                  <a:schemeClr val="bg1"/>
                </a:solidFill>
                <a:latin typeface="Meiryo UI" pitchFamily="50" charset="-128"/>
                <a:ea typeface="Meiryo UI" pitchFamily="50" charset="-128"/>
                <a:cs typeface="Meiryo UI" pitchFamily="50" charset="-128"/>
              </a:rPr>
              <a:t>マトリクス検索ツール操作説明</a:t>
            </a:r>
          </a:p>
        </p:txBody>
      </p:sp>
      <p:sp>
        <p:nvSpPr>
          <p:cNvPr id="9" name="正方形/長方形 8"/>
          <p:cNvSpPr/>
          <p:nvPr/>
        </p:nvSpPr>
        <p:spPr>
          <a:xfrm>
            <a:off x="252367" y="84151"/>
            <a:ext cx="6572250" cy="8816975"/>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lIns="91435" tIns="45717" rIns="91435" bIns="45717" anchor="ctr"/>
          <a:lstStyle/>
          <a:p>
            <a:pPr algn="ctr" defTabSz="914348" fontAlgn="auto">
              <a:spcBef>
                <a:spcPts val="0"/>
              </a:spcBef>
              <a:spcAft>
                <a:spcPts val="0"/>
              </a:spcAft>
              <a:defRPr/>
            </a:pPr>
            <a:endParaRPr lang="ja-JP" altLang="en-US"/>
          </a:p>
        </p:txBody>
      </p:sp>
      <p:sp>
        <p:nvSpPr>
          <p:cNvPr id="69" name="テキスト ボックス 68"/>
          <p:cNvSpPr txBox="1"/>
          <p:nvPr/>
        </p:nvSpPr>
        <p:spPr bwMode="auto">
          <a:xfrm>
            <a:off x="1232725" y="4281156"/>
            <a:ext cx="22072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50000"/>
              </a:spcBef>
            </a:pPr>
            <a:r>
              <a:rPr lang="ja-JP" altLang="en-US" sz="1100" dirty="0">
                <a:latin typeface="Meiryo UI" pitchFamily="50" charset="-128"/>
                <a:ea typeface="Meiryo UI" pitchFamily="50" charset="-128"/>
                <a:cs typeface="Meiryo UI" pitchFamily="50" charset="-128"/>
              </a:rPr>
              <a:t>　　　</a:t>
            </a:r>
            <a:br>
              <a:rPr lang="en-US" altLang="ja-JP" sz="1100" dirty="0">
                <a:latin typeface="Meiryo UI" pitchFamily="50" charset="-128"/>
                <a:ea typeface="Meiryo UI" pitchFamily="50" charset="-128"/>
                <a:cs typeface="Meiryo UI" pitchFamily="50" charset="-128"/>
              </a:rPr>
            </a:br>
            <a:endParaRPr kumimoji="1" lang="ja-JP" altLang="en-US" sz="1100" dirty="0">
              <a:latin typeface="Meiryo UI" pitchFamily="50" charset="-128"/>
              <a:ea typeface="Meiryo UI" pitchFamily="50" charset="-128"/>
              <a:cs typeface="Meiryo UI" pitchFamily="50" charset="-128"/>
            </a:endParaRPr>
          </a:p>
        </p:txBody>
      </p:sp>
      <p:sp>
        <p:nvSpPr>
          <p:cNvPr id="6" name="テキスト ボックス 5"/>
          <p:cNvSpPr txBox="1"/>
          <p:nvPr/>
        </p:nvSpPr>
        <p:spPr bwMode="auto">
          <a:xfrm>
            <a:off x="451067" y="433939"/>
            <a:ext cx="62147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spcBef>
                <a:spcPct val="50000"/>
              </a:spcBef>
            </a:pPr>
            <a:r>
              <a:rPr lang="ja-JP" altLang="en-US" sz="1600" dirty="0">
                <a:latin typeface="Meiryo UI" pitchFamily="50" charset="-128"/>
                <a:ea typeface="Meiryo UI" pitchFamily="50" charset="-128"/>
                <a:cs typeface="Meiryo UI" pitchFamily="50" charset="-128"/>
              </a:rPr>
              <a:t>インタビューシートについて</a:t>
            </a:r>
            <a:endParaRPr lang="en-US" altLang="ja-JP" sz="1600" dirty="0">
              <a:latin typeface="Meiryo UI" pitchFamily="50" charset="-128"/>
              <a:ea typeface="Meiryo UI" pitchFamily="50" charset="-128"/>
              <a:cs typeface="Meiryo UI" pitchFamily="50" charset="-128"/>
            </a:endParaRPr>
          </a:p>
        </p:txBody>
      </p:sp>
      <p:pic>
        <p:nvPicPr>
          <p:cNvPr id="14" name="図 13"/>
          <p:cNvPicPr>
            <a:picLocks noChangeAspect="1"/>
          </p:cNvPicPr>
          <p:nvPr/>
        </p:nvPicPr>
        <p:blipFill>
          <a:blip r:embed="rId3"/>
          <a:stretch>
            <a:fillRect/>
          </a:stretch>
        </p:blipFill>
        <p:spPr>
          <a:xfrm>
            <a:off x="1052736" y="772493"/>
            <a:ext cx="5051197" cy="5957562"/>
          </a:xfrm>
          <a:prstGeom prst="rect">
            <a:avLst/>
          </a:prstGeom>
        </p:spPr>
      </p:pic>
      <p:sp>
        <p:nvSpPr>
          <p:cNvPr id="24" name="正方形/長方形 23"/>
          <p:cNvSpPr/>
          <p:nvPr/>
        </p:nvSpPr>
        <p:spPr>
          <a:xfrm>
            <a:off x="364849" y="2411760"/>
            <a:ext cx="360040" cy="369332"/>
          </a:xfrm>
          <a:prstGeom prst="rect">
            <a:avLst/>
          </a:prstGeom>
        </p:spPr>
        <p:txBody>
          <a:bodyPr wrap="square">
            <a:spAutoFit/>
          </a:bodyPr>
          <a:lstStyle/>
          <a:p>
            <a:r>
              <a:rPr lang="ja-JP" altLang="en-US" b="1" dirty="0">
                <a:solidFill>
                  <a:srgbClr val="FF0000"/>
                </a:solidFill>
              </a:rPr>
              <a:t>①</a:t>
            </a:r>
          </a:p>
        </p:txBody>
      </p:sp>
      <p:sp>
        <p:nvSpPr>
          <p:cNvPr id="27" name="テキスト ボックス 26"/>
          <p:cNvSpPr txBox="1"/>
          <p:nvPr/>
        </p:nvSpPr>
        <p:spPr bwMode="auto">
          <a:xfrm>
            <a:off x="355795" y="6915344"/>
            <a:ext cx="6358786"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050" b="1" dirty="0">
                <a:solidFill>
                  <a:srgbClr val="FF0000"/>
                </a:solidFill>
                <a:latin typeface="Meiryo UI" pitchFamily="50" charset="-128"/>
                <a:ea typeface="Meiryo UI" pitchFamily="50" charset="-128"/>
                <a:cs typeface="Meiryo UI" pitchFamily="50" charset="-128"/>
              </a:rPr>
              <a:t>➀　</a:t>
            </a:r>
            <a:r>
              <a:rPr lang="ja-JP" altLang="en-US" sz="1050" dirty="0">
                <a:latin typeface="Meiryo UI" pitchFamily="50" charset="-128"/>
                <a:ea typeface="Meiryo UI" pitchFamily="50" charset="-128"/>
                <a:cs typeface="Meiryo UI" pitchFamily="50" charset="-128"/>
              </a:rPr>
              <a:t>企業の基本情報を掲載しています。職場見学・実習受入が可になっている事業所は</a:t>
            </a:r>
            <a:r>
              <a:rPr lang="ja-JP" altLang="en-US" sz="1050" dirty="0" err="1">
                <a:latin typeface="Meiryo UI" pitchFamily="50" charset="-128"/>
                <a:ea typeface="Meiryo UI" pitchFamily="50" charset="-128"/>
                <a:cs typeface="Meiryo UI" pitchFamily="50" charset="-128"/>
              </a:rPr>
              <a:t>お問合せい</a:t>
            </a:r>
            <a:r>
              <a:rPr lang="ja-JP" altLang="en-US" sz="1050" dirty="0">
                <a:latin typeface="Meiryo UI" pitchFamily="50" charset="-128"/>
                <a:ea typeface="Meiryo UI" pitchFamily="50" charset="-128"/>
                <a:cs typeface="Meiryo UI" pitchFamily="50" charset="-128"/>
              </a:rPr>
              <a:t>ただ上で</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　　 職場見学や実習受入のご相談が可能です。①～⑥については、雇用されている障がいのある方個別の</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　　</a:t>
            </a:r>
            <a:r>
              <a:rPr lang="en-US" altLang="ja-JP" sz="1050" dirty="0">
                <a:latin typeface="Meiryo UI" pitchFamily="50" charset="-128"/>
                <a:ea typeface="Meiryo UI" pitchFamily="50" charset="-128"/>
                <a:cs typeface="Meiryo UI" pitchFamily="50" charset="-128"/>
              </a:rPr>
              <a:t> </a:t>
            </a:r>
            <a:r>
              <a:rPr lang="ja-JP" altLang="en-US" sz="1050" dirty="0" err="1">
                <a:latin typeface="Meiryo UI" pitchFamily="50" charset="-128"/>
                <a:ea typeface="Meiryo UI" pitchFamily="50" charset="-128"/>
                <a:cs typeface="Meiryo UI" pitchFamily="50" charset="-128"/>
              </a:rPr>
              <a:t>障がい</a:t>
            </a:r>
            <a:r>
              <a:rPr lang="ja-JP" altLang="en-US" sz="1050" dirty="0">
                <a:latin typeface="Meiryo UI" pitchFamily="50" charset="-128"/>
                <a:ea typeface="Meiryo UI" pitchFamily="50" charset="-128"/>
                <a:cs typeface="Meiryo UI" pitchFamily="50" charset="-128"/>
              </a:rPr>
              <a:t>種別と勤務月数を表記しており、仕事内容の番号と連動しています。</a:t>
            </a:r>
            <a:endParaRPr lang="en-US" altLang="ja-JP" sz="1050" b="1" dirty="0">
              <a:solidFill>
                <a:srgbClr val="FF0000"/>
              </a:solidFill>
              <a:latin typeface="Meiryo UI" pitchFamily="50" charset="-128"/>
              <a:ea typeface="Meiryo UI" pitchFamily="50" charset="-128"/>
              <a:cs typeface="Meiryo UI" pitchFamily="50" charset="-128"/>
            </a:endParaRPr>
          </a:p>
        </p:txBody>
      </p:sp>
      <p:sp>
        <p:nvSpPr>
          <p:cNvPr id="28" name="左大かっこ 27"/>
          <p:cNvSpPr/>
          <p:nvPr/>
        </p:nvSpPr>
        <p:spPr>
          <a:xfrm>
            <a:off x="908720" y="1403648"/>
            <a:ext cx="72008" cy="2376264"/>
          </a:xfrm>
          <a:prstGeom prst="lef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p:cNvSpPr txBox="1"/>
          <p:nvPr/>
        </p:nvSpPr>
        <p:spPr bwMode="auto">
          <a:xfrm>
            <a:off x="355795" y="7558934"/>
            <a:ext cx="635878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050" b="1" dirty="0">
                <a:solidFill>
                  <a:srgbClr val="FF0000"/>
                </a:solidFill>
                <a:latin typeface="Meiryo UI" pitchFamily="50" charset="-128"/>
                <a:ea typeface="Meiryo UI" pitchFamily="50" charset="-128"/>
                <a:cs typeface="Meiryo UI" pitchFamily="50" charset="-128"/>
              </a:rPr>
              <a:t>②　</a:t>
            </a:r>
            <a:r>
              <a:rPr lang="ja-JP" altLang="en-US" sz="1050" dirty="0">
                <a:latin typeface="Meiryo UI" pitchFamily="50" charset="-128"/>
                <a:ea typeface="Meiryo UI" pitchFamily="50" charset="-128"/>
                <a:cs typeface="Meiryo UI" pitchFamily="50" charset="-128"/>
              </a:rPr>
              <a:t>インタビュー内容をテーマごとに分けております。</a:t>
            </a:r>
            <a:endParaRPr lang="en-US" altLang="ja-JP" sz="1050" b="1" dirty="0">
              <a:solidFill>
                <a:srgbClr val="FF0000"/>
              </a:solidFill>
              <a:latin typeface="Meiryo UI" pitchFamily="50" charset="-128"/>
              <a:ea typeface="Meiryo UI" pitchFamily="50" charset="-128"/>
              <a:cs typeface="Meiryo UI" pitchFamily="50" charset="-128"/>
            </a:endParaRPr>
          </a:p>
        </p:txBody>
      </p:sp>
      <p:sp>
        <p:nvSpPr>
          <p:cNvPr id="31" name="正方形/長方形 30"/>
          <p:cNvSpPr/>
          <p:nvPr/>
        </p:nvSpPr>
        <p:spPr>
          <a:xfrm>
            <a:off x="391862" y="4550361"/>
            <a:ext cx="360040" cy="369332"/>
          </a:xfrm>
          <a:prstGeom prst="rect">
            <a:avLst/>
          </a:prstGeom>
        </p:spPr>
        <p:txBody>
          <a:bodyPr wrap="square">
            <a:spAutoFit/>
          </a:bodyPr>
          <a:lstStyle/>
          <a:p>
            <a:r>
              <a:rPr lang="ja-JP" altLang="en-US" b="1" dirty="0">
                <a:solidFill>
                  <a:srgbClr val="FF0000"/>
                </a:solidFill>
              </a:rPr>
              <a:t>②</a:t>
            </a:r>
          </a:p>
        </p:txBody>
      </p:sp>
      <p:sp>
        <p:nvSpPr>
          <p:cNvPr id="32" name="左大かっこ 31"/>
          <p:cNvSpPr/>
          <p:nvPr/>
        </p:nvSpPr>
        <p:spPr>
          <a:xfrm>
            <a:off x="917022" y="4094677"/>
            <a:ext cx="45719" cy="1125395"/>
          </a:xfrm>
          <a:prstGeom prst="lef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左大かっこ 32"/>
          <p:cNvSpPr/>
          <p:nvPr/>
        </p:nvSpPr>
        <p:spPr>
          <a:xfrm>
            <a:off x="885860" y="5475184"/>
            <a:ext cx="45719" cy="1125395"/>
          </a:xfrm>
          <a:prstGeom prst="lef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正方形/長方形 33"/>
          <p:cNvSpPr/>
          <p:nvPr/>
        </p:nvSpPr>
        <p:spPr>
          <a:xfrm>
            <a:off x="410125" y="5827068"/>
            <a:ext cx="360040" cy="369332"/>
          </a:xfrm>
          <a:prstGeom prst="rect">
            <a:avLst/>
          </a:prstGeom>
        </p:spPr>
        <p:txBody>
          <a:bodyPr wrap="square">
            <a:spAutoFit/>
          </a:bodyPr>
          <a:lstStyle/>
          <a:p>
            <a:r>
              <a:rPr lang="ja-JP" altLang="en-US" b="1" dirty="0">
                <a:solidFill>
                  <a:srgbClr val="FF0000"/>
                </a:solidFill>
              </a:rPr>
              <a:t>③</a:t>
            </a:r>
          </a:p>
        </p:txBody>
      </p:sp>
      <p:sp>
        <p:nvSpPr>
          <p:cNvPr id="35" name="テキスト ボックス 34"/>
          <p:cNvSpPr txBox="1"/>
          <p:nvPr/>
        </p:nvSpPr>
        <p:spPr bwMode="auto">
          <a:xfrm>
            <a:off x="364849" y="8082509"/>
            <a:ext cx="6358786" cy="57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spcBef>
                <a:spcPct val="50000"/>
              </a:spcBef>
            </a:pPr>
            <a:r>
              <a:rPr lang="ja-JP" altLang="en-US" sz="1050" b="1" dirty="0">
                <a:solidFill>
                  <a:srgbClr val="FF0000"/>
                </a:solidFill>
                <a:latin typeface="Meiryo UI" pitchFamily="50" charset="-128"/>
                <a:ea typeface="Meiryo UI" pitchFamily="50" charset="-128"/>
                <a:cs typeface="Meiryo UI" pitchFamily="50" charset="-128"/>
              </a:rPr>
              <a:t>③　</a:t>
            </a:r>
            <a:r>
              <a:rPr lang="ja-JP" altLang="en-US" sz="1050" dirty="0">
                <a:latin typeface="Meiryo UI" pitchFamily="50" charset="-128"/>
                <a:ea typeface="Meiryo UI" pitchFamily="50" charset="-128"/>
                <a:cs typeface="Meiryo UI" pitchFamily="50" charset="-128"/>
              </a:rPr>
              <a:t>本事業では、担当者、障がいのある方、障がいのある方の同僚および上司を対象に、</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　　 インタビューを実施しております。障がいのある方や同僚の方へのインタビューができなかった事業所はその項目を</a:t>
            </a:r>
            <a:br>
              <a:rPr lang="en-US" altLang="ja-JP" sz="1050" dirty="0">
                <a:latin typeface="Meiryo UI" pitchFamily="50" charset="-128"/>
                <a:ea typeface="Meiryo UI" pitchFamily="50" charset="-128"/>
                <a:cs typeface="Meiryo UI" pitchFamily="50" charset="-128"/>
              </a:rPr>
            </a:br>
            <a:r>
              <a:rPr lang="ja-JP" altLang="en-US" sz="1050" dirty="0">
                <a:latin typeface="Meiryo UI" pitchFamily="50" charset="-128"/>
                <a:ea typeface="Meiryo UI" pitchFamily="50" charset="-128"/>
                <a:cs typeface="Meiryo UI" pitchFamily="50" charset="-128"/>
              </a:rPr>
              <a:t>　　 空白にしております。</a:t>
            </a:r>
            <a:endParaRPr lang="en-US" altLang="ja-JP" sz="105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615665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spAutoFit/>
      </a:bodyPr>
      <a:lstStyle>
        <a:defPPr eaLnBrk="1" hangingPunct="1">
          <a:spcBef>
            <a:spcPct val="50000"/>
          </a:spcBef>
          <a:defRPr sz="1100" dirty="0">
            <a:latin typeface="Meiryo UI" pitchFamily="50" charset="-128"/>
            <a:ea typeface="Meiryo UI" pitchFamily="50" charset="-128"/>
            <a:cs typeface="Meiryo UI"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948</Words>
  <Application>Microsoft Office PowerPoint</Application>
  <PresentationFormat>画面に合わせる (4:3)</PresentationFormat>
  <Paragraphs>54</Paragraphs>
  <Slides>5</Slides>
  <Notes>5</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Meiryo UI</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2024-07-09T07:48:36Z</dcterms:created>
  <dcterms:modified xsi:type="dcterms:W3CDTF">2024-07-09T07:49:33Z</dcterms:modified>
</cp:coreProperties>
</file>