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092" r:id="rId4"/>
  </p:sldMasterIdLst>
  <p:notesMasterIdLst>
    <p:notesMasterId r:id="rId82"/>
  </p:notesMasterIdLst>
  <p:handoutMasterIdLst>
    <p:handoutMasterId r:id="rId83"/>
  </p:handoutMasterIdLst>
  <p:sldIdLst>
    <p:sldId id="947" r:id="rId5"/>
    <p:sldId id="999" r:id="rId6"/>
    <p:sldId id="949" r:id="rId7"/>
    <p:sldId id="950" r:id="rId8"/>
    <p:sldId id="1223" r:id="rId9"/>
    <p:sldId id="951" r:id="rId10"/>
    <p:sldId id="952" r:id="rId11"/>
    <p:sldId id="1161" r:id="rId12"/>
    <p:sldId id="1235" r:id="rId13"/>
    <p:sldId id="1162" r:id="rId14"/>
    <p:sldId id="1163" r:id="rId15"/>
    <p:sldId id="1164" r:id="rId16"/>
    <p:sldId id="1224" r:id="rId17"/>
    <p:sldId id="1245" r:id="rId18"/>
    <p:sldId id="1137" r:id="rId19"/>
    <p:sldId id="1139" r:id="rId20"/>
    <p:sldId id="1140" r:id="rId21"/>
    <p:sldId id="1141" r:id="rId22"/>
    <p:sldId id="1259" r:id="rId23"/>
    <p:sldId id="1258" r:id="rId24"/>
    <p:sldId id="1082" r:id="rId25"/>
    <p:sldId id="1131" r:id="rId26"/>
    <p:sldId id="1083" r:id="rId27"/>
    <p:sldId id="1142" r:id="rId28"/>
    <p:sldId id="1149" r:id="rId29"/>
    <p:sldId id="1187" r:id="rId30"/>
    <p:sldId id="1150" r:id="rId31"/>
    <p:sldId id="1143" r:id="rId32"/>
    <p:sldId id="1144" r:id="rId33"/>
    <p:sldId id="1206" r:id="rId34"/>
    <p:sldId id="1182" r:id="rId35"/>
    <p:sldId id="1220" r:id="rId36"/>
    <p:sldId id="1247" r:id="rId37"/>
    <p:sldId id="1189" r:id="rId38"/>
    <p:sldId id="1215" r:id="rId39"/>
    <p:sldId id="1138" r:id="rId40"/>
    <p:sldId id="1204" r:id="rId41"/>
    <p:sldId id="1195" r:id="rId42"/>
    <p:sldId id="1198" r:id="rId43"/>
    <p:sldId id="1255" r:id="rId44"/>
    <p:sldId id="1185" r:id="rId45"/>
    <p:sldId id="1087" r:id="rId46"/>
    <p:sldId id="1145" r:id="rId47"/>
    <p:sldId id="1251" r:id="rId48"/>
    <p:sldId id="1236" r:id="rId49"/>
    <p:sldId id="1092" r:id="rId50"/>
    <p:sldId id="1252" r:id="rId51"/>
    <p:sldId id="1167" r:id="rId52"/>
    <p:sldId id="1253" r:id="rId53"/>
    <p:sldId id="1169" r:id="rId54"/>
    <p:sldId id="1213" r:id="rId55"/>
    <p:sldId id="1208" r:id="rId56"/>
    <p:sldId id="1257" r:id="rId57"/>
    <p:sldId id="1088" r:id="rId58"/>
    <p:sldId id="1127" r:id="rId59"/>
    <p:sldId id="1128" r:id="rId60"/>
    <p:sldId id="1184" r:id="rId61"/>
    <p:sldId id="1098" r:id="rId62"/>
    <p:sldId id="1256" r:id="rId63"/>
    <p:sldId id="1248" r:id="rId64"/>
    <p:sldId id="1132" r:id="rId65"/>
    <p:sldId id="1246" r:id="rId66"/>
    <p:sldId id="1225" r:id="rId67"/>
    <p:sldId id="1102" r:id="rId68"/>
    <p:sldId id="1103" r:id="rId69"/>
    <p:sldId id="1104" r:id="rId70"/>
    <p:sldId id="1181" r:id="rId71"/>
    <p:sldId id="1165" r:id="rId72"/>
    <p:sldId id="1107" r:id="rId73"/>
    <p:sldId id="1226" r:id="rId74"/>
    <p:sldId id="1249" r:id="rId75"/>
    <p:sldId id="1250" r:id="rId76"/>
    <p:sldId id="1229" r:id="rId77"/>
    <p:sldId id="1230" r:id="rId78"/>
    <p:sldId id="1237" r:id="rId79"/>
    <p:sldId id="1254" r:id="rId80"/>
    <p:sldId id="1243" r:id="rId81"/>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41" clrIdx="0">
    <p:extLst>
      <p:ext uri="{19B8F6BF-5375-455C-9EA6-DF929625EA0E}">
        <p15:presenceInfo xmlns:p15="http://schemas.microsoft.com/office/powerpoint/2012/main" userId="中島　誠隆" providerId="None"/>
      </p:ext>
    </p:extLst>
  </p:cmAuthor>
  <p:cmAuthor id="2" name="中谷　泰治" initials="中谷　泰治" lastIdx="9" clrIdx="1">
    <p:extLst>
      <p:ext uri="{19B8F6BF-5375-455C-9EA6-DF929625EA0E}">
        <p15:presenceInfo xmlns:p15="http://schemas.microsoft.com/office/powerpoint/2012/main" userId="中谷　泰治" providerId="None"/>
      </p:ext>
    </p:extLst>
  </p:cmAuthor>
  <p:cmAuthor id="3" name="原野　利暢" initials="原野　利暢" lastIdx="1" clrIdx="2">
    <p:extLst>
      <p:ext uri="{19B8F6BF-5375-455C-9EA6-DF929625EA0E}">
        <p15:presenceInfo xmlns:p15="http://schemas.microsoft.com/office/powerpoint/2012/main" userId="S-1-5-21-161959346-1900351369-444732941-45688" providerId="AD"/>
      </p:ext>
    </p:extLst>
  </p:cmAuthor>
  <p:cmAuthor id="4" name="尾上　律子" initials="尾上　律子" lastIdx="22" clrIdx="3">
    <p:extLst>
      <p:ext uri="{19B8F6BF-5375-455C-9EA6-DF929625EA0E}">
        <p15:presenceInfo xmlns:p15="http://schemas.microsoft.com/office/powerpoint/2012/main" userId="S::OnoeR@lan.pref.osaka.jp::39fe45aa-1c20-4d6b-a2bf-626db9be3a64" providerId="AD"/>
      </p:ext>
    </p:extLst>
  </p:cmAuthor>
  <p:cmAuthor id="5" name="米田　賢司" initials="米田　賢司" lastIdx="1" clrIdx="4">
    <p:extLst>
      <p:ext uri="{19B8F6BF-5375-455C-9EA6-DF929625EA0E}">
        <p15:presenceInfo xmlns:p15="http://schemas.microsoft.com/office/powerpoint/2012/main" userId="S::YonedaKe@lan.pref.osaka.jp::da943304-1129-45a8-b99a-ce764b300a33" providerId="AD"/>
      </p:ext>
    </p:extLst>
  </p:cmAuthor>
  <p:cmAuthor id="6" name="西出　千乃" initials="西出　千乃" lastIdx="2" clrIdx="5">
    <p:extLst>
      <p:ext uri="{19B8F6BF-5375-455C-9EA6-DF929625EA0E}">
        <p15:presenceInfo xmlns:p15="http://schemas.microsoft.com/office/powerpoint/2012/main" userId="S::NishideYu@lan.pref.osaka.jp::c1f30a7a-3012-4726-99f7-bcdd7836a6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CF7D"/>
    <a:srgbClr val="3A73B8"/>
    <a:srgbClr val="049244"/>
    <a:srgbClr val="05BC58"/>
    <a:srgbClr val="0000CC"/>
    <a:srgbClr val="6060FF"/>
    <a:srgbClr val="05BC57"/>
    <a:srgbClr val="8BF52B"/>
    <a:srgbClr val="82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6761" autoAdjust="0"/>
  </p:normalViewPr>
  <p:slideViewPr>
    <p:cSldViewPr snapToGrid="0">
      <p:cViewPr varScale="1">
        <p:scale>
          <a:sx n="115" d="100"/>
          <a:sy n="115" d="100"/>
        </p:scale>
        <p:origin x="1392" y="108"/>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200" d="100"/>
        <a:sy n="200" d="100"/>
      </p:scale>
      <p:origin x="0" y="-12204"/>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自立・分散型エネルギー導入量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16"/>
            <c:invertIfNegative val="0"/>
            <c:bubble3D val="0"/>
            <c:spPr>
              <a:pattFill prst="wdUpDiag">
                <a:fgClr>
                  <a:schemeClr val="accent5"/>
                </a:fgClr>
                <a:bgClr>
                  <a:schemeClr val="bg1"/>
                </a:bgClr>
              </a:pattFill>
              <a:ln>
                <a:solidFill>
                  <a:schemeClr val="accent1"/>
                </a:solidFill>
              </a:ln>
              <a:effectLst/>
            </c:spPr>
            <c:extLst>
              <c:ext xmlns:c16="http://schemas.microsoft.com/office/drawing/2014/chart" uri="{C3380CC4-5D6E-409C-BE32-E72D297353CC}">
                <c16:uniqueId val="{00000001-F22F-420E-85A3-314C7F3F8A48}"/>
              </c:ext>
            </c:extLst>
          </c:dPt>
          <c:cat>
            <c:numRef>
              <c:f>目標①!$F$21:$V$21</c:f>
              <c:numCache>
                <c:formatCode>General</c:formatCode>
                <c:ptCount val="17"/>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numCache>
            </c:numRef>
          </c:cat>
          <c:val>
            <c:numRef>
              <c:f>目標①!$F$22:$V$22</c:f>
              <c:numCache>
                <c:formatCode>0.0</c:formatCode>
                <c:ptCount val="17"/>
                <c:pt idx="0">
                  <c:v>147.56676296299997</c:v>
                </c:pt>
                <c:pt idx="1">
                  <c:v>158.16352502799998</c:v>
                </c:pt>
                <c:pt idx="2">
                  <c:v>166.53095026299999</c:v>
                </c:pt>
                <c:pt idx="3">
                  <c:v>175.13153684299999</c:v>
                </c:pt>
                <c:pt idx="4">
                  <c:v>182.3079586879997</c:v>
                </c:pt>
                <c:pt idx="5">
                  <c:v>185.31380366799874</c:v>
                </c:pt>
                <c:pt idx="6">
                  <c:v>191.28345879299772</c:v>
                </c:pt>
                <c:pt idx="7">
                  <c:v>196.63611243619911</c:v>
                </c:pt>
                <c:pt idx="8">
                  <c:v>200.67661523620194</c:v>
                </c:pt>
                <c:pt idx="9">
                  <c:v>0</c:v>
                </c:pt>
                <c:pt idx="10">
                  <c:v>0</c:v>
                </c:pt>
                <c:pt idx="11">
                  <c:v>0</c:v>
                </c:pt>
                <c:pt idx="12">
                  <c:v>0</c:v>
                </c:pt>
                <c:pt idx="13">
                  <c:v>0</c:v>
                </c:pt>
                <c:pt idx="14">
                  <c:v>0</c:v>
                </c:pt>
                <c:pt idx="15">
                  <c:v>0</c:v>
                </c:pt>
                <c:pt idx="16">
                  <c:v>250</c:v>
                </c:pt>
              </c:numCache>
            </c:numRef>
          </c:val>
          <c:extLst>
            <c:ext xmlns:c16="http://schemas.microsoft.com/office/drawing/2014/chart" uri="{C3380CC4-5D6E-409C-BE32-E72D297353CC}">
              <c16:uniqueId val="{00000002-F22F-420E-85A3-314C7F3F8A4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tickLblSkip val="2"/>
        <c:noMultiLvlLbl val="0"/>
      </c:catAx>
      <c:valAx>
        <c:axId val="381752368"/>
        <c:scaling>
          <c:orientation val="minMax"/>
          <c:max val="25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庁舎等において再生可能エネルギー電気を</a:t>
            </a:r>
            <a:endParaRPr lang="en-US" altLang="ja-JP">
              <a:solidFill>
                <a:schemeClr val="tx1"/>
              </a:solidFill>
            </a:endParaRPr>
          </a:p>
          <a:p>
            <a:pPr>
              <a:defRPr sz="1100" b="0">
                <a:solidFill>
                  <a:schemeClr val="tx1"/>
                </a:solidFill>
              </a:defRPr>
            </a:pPr>
            <a:r>
              <a:rPr lang="ja-JP" altLang="en-US">
                <a:solidFill>
                  <a:schemeClr val="tx1"/>
                </a:solidFill>
              </a:rPr>
              <a:t>購入している府域の自治体</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7690613415591091E-2"/>
          <c:y val="0.23886204234908062"/>
          <c:w val="0.91206883675623018"/>
          <c:h val="0.63852682052794452"/>
        </c:manualLayout>
      </c:layout>
      <c:barChart>
        <c:barDir val="col"/>
        <c:grouping val="clustered"/>
        <c:varyColors val="0"/>
        <c:ser>
          <c:idx val="0"/>
          <c:order val="0"/>
          <c:tx>
            <c:strRef>
              <c:f>'サブ指標（グラフ転記元）'!$A$12</c:f>
              <c:strCache>
                <c:ptCount val="1"/>
                <c:pt idx="0">
                  <c:v>再エネ調達自治体</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'サブ指標（グラフ転記元）'!$C$12:$K$12</c:f>
              <c:numCache>
                <c:formatCode>General</c:formatCode>
                <c:ptCount val="9"/>
                <c:pt idx="0">
                  <c:v>0</c:v>
                </c:pt>
                <c:pt idx="4">
                  <c:v>1</c:v>
                </c:pt>
                <c:pt idx="5">
                  <c:v>1</c:v>
                </c:pt>
                <c:pt idx="6">
                  <c:v>2</c:v>
                </c:pt>
                <c:pt idx="7">
                  <c:v>3</c:v>
                </c:pt>
                <c:pt idx="8">
                  <c:v>3</c:v>
                </c:pt>
              </c:numCache>
            </c:numRef>
          </c:val>
          <c:extLst>
            <c:ext xmlns:c16="http://schemas.microsoft.com/office/drawing/2014/chart" uri="{C3380CC4-5D6E-409C-BE32-E72D297353CC}">
              <c16:uniqueId val="{00000000-6F19-4E19-B0FB-B1B002D02843}"/>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majorUnit val="1"/>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100" b="0">
                <a:solidFill>
                  <a:schemeClr val="tx1"/>
                </a:solidFill>
              </a:rPr>
              <a:t>大阪に本社を有する再エネ電気利用表明事業者</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2319335083114606E-2"/>
          <c:y val="0.16157572073924339"/>
          <c:w val="0.88712510936132993"/>
          <c:h val="0.7239838572269085"/>
        </c:manualLayout>
      </c:layout>
      <c:barChart>
        <c:barDir val="col"/>
        <c:grouping val="clustered"/>
        <c:varyColors val="0"/>
        <c:ser>
          <c:idx val="0"/>
          <c:order val="0"/>
          <c:tx>
            <c:strRef>
              <c:f>'サブ指標（グラフ転記元）'!$A$9</c:f>
              <c:strCache>
                <c:ptCount val="1"/>
                <c:pt idx="0">
                  <c:v>RE100参画企業</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'サブ指標（グラフ転記元）'!$C$9:$K$9</c:f>
              <c:numCache>
                <c:formatCode>General</c:formatCode>
                <c:ptCount val="9"/>
                <c:pt idx="0">
                  <c:v>0</c:v>
                </c:pt>
                <c:pt idx="3">
                  <c:v>2</c:v>
                </c:pt>
                <c:pt idx="4">
                  <c:v>2</c:v>
                </c:pt>
                <c:pt idx="5">
                  <c:v>4</c:v>
                </c:pt>
                <c:pt idx="6">
                  <c:v>8</c:v>
                </c:pt>
                <c:pt idx="7">
                  <c:v>8</c:v>
                </c:pt>
                <c:pt idx="8">
                  <c:v>8</c:v>
                </c:pt>
              </c:numCache>
            </c:numRef>
          </c:val>
          <c:extLst>
            <c:ext xmlns:c16="http://schemas.microsoft.com/office/drawing/2014/chart" uri="{C3380CC4-5D6E-409C-BE32-E72D297353CC}">
              <c16:uniqueId val="{00000000-36C9-4113-8BED-7D40080DFA62}"/>
            </c:ext>
          </c:extLst>
        </c:ser>
        <c:ser>
          <c:idx val="2"/>
          <c:order val="1"/>
          <c:tx>
            <c:strRef>
              <c:f>'サブ指標（グラフ転記元）'!$A$11</c:f>
              <c:strCache>
                <c:ptCount val="1"/>
                <c:pt idx="0">
                  <c:v>SBT認証企業</c:v>
                </c:pt>
              </c:strCache>
            </c:strRef>
          </c:tx>
          <c:spPr>
            <a:pattFill prst="lgCheck">
              <a:fgClr>
                <a:schemeClr val="accent1"/>
              </a:fgClr>
              <a:bgClr>
                <a:schemeClr val="bg1"/>
              </a:bgClr>
            </a:pattFill>
            <a:ln>
              <a:solidFill>
                <a:schemeClr val="accent1"/>
              </a:solid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'サブ指標（グラフ転記元）'!$C$11:$K$11</c:f>
              <c:numCache>
                <c:formatCode>General</c:formatCode>
                <c:ptCount val="9"/>
                <c:pt idx="0">
                  <c:v>0</c:v>
                </c:pt>
                <c:pt idx="3">
                  <c:v>1</c:v>
                </c:pt>
                <c:pt idx="4">
                  <c:v>3</c:v>
                </c:pt>
                <c:pt idx="5">
                  <c:v>5</c:v>
                </c:pt>
                <c:pt idx="6">
                  <c:v>10</c:v>
                </c:pt>
                <c:pt idx="7">
                  <c:v>20</c:v>
                </c:pt>
                <c:pt idx="8">
                  <c:v>48</c:v>
                </c:pt>
              </c:numCache>
            </c:numRef>
          </c:val>
          <c:extLst>
            <c:ext xmlns:c16="http://schemas.microsoft.com/office/drawing/2014/chart" uri="{C3380CC4-5D6E-409C-BE32-E72D297353CC}">
              <c16:uniqueId val="{00000001-36C9-4113-8BED-7D40080DFA62}"/>
            </c:ext>
          </c:extLst>
        </c:ser>
        <c:ser>
          <c:idx val="1"/>
          <c:order val="2"/>
          <c:tx>
            <c:strRef>
              <c:f>'サブ指標（グラフ転記元）'!$A$10</c:f>
              <c:strCache>
                <c:ptCount val="1"/>
                <c:pt idx="0">
                  <c:v>再エネ100宣言参画企業</c:v>
                </c:pt>
              </c:strCache>
            </c:strRef>
          </c:tx>
          <c:spPr>
            <a:pattFill prst="ltHorz">
              <a:fgClr>
                <a:schemeClr val="accent1"/>
              </a:fgClr>
              <a:bgClr>
                <a:schemeClr val="bg1"/>
              </a:bgClr>
            </a:pattFill>
            <a:ln>
              <a:solidFill>
                <a:schemeClr val="accent5"/>
              </a:solid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'サブ指標（グラフ転記元）'!$C$10:$K$10</c:f>
              <c:numCache>
                <c:formatCode>General</c:formatCode>
                <c:ptCount val="9"/>
                <c:pt idx="0">
                  <c:v>0</c:v>
                </c:pt>
                <c:pt idx="5">
                  <c:v>3</c:v>
                </c:pt>
                <c:pt idx="6">
                  <c:v>6</c:v>
                </c:pt>
                <c:pt idx="7">
                  <c:v>13</c:v>
                </c:pt>
                <c:pt idx="8">
                  <c:v>16</c:v>
                </c:pt>
              </c:numCache>
            </c:numRef>
          </c:val>
          <c:extLst>
            <c:ext xmlns:c16="http://schemas.microsoft.com/office/drawing/2014/chart" uri="{C3380CC4-5D6E-409C-BE32-E72D297353CC}">
              <c16:uniqueId val="{00000002-36C9-4113-8BED-7D40080DFA62}"/>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legend>
      <c:legendPos val="r"/>
      <c:layout>
        <c:manualLayout>
          <c:xMode val="edge"/>
          <c:yMode val="edge"/>
          <c:x val="0.10910988585443211"/>
          <c:y val="0.17447491792972189"/>
          <c:w val="0.34664920983237751"/>
          <c:h val="0.335852133311201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'サブ指標（グラフ転記元）'!$A$17</c:f>
              <c:strCache>
                <c:ptCount val="1"/>
                <c:pt idx="0">
                  <c:v>非住宅建築物に占める新築ZEBの割合</c:v>
                </c:pt>
              </c:strCache>
            </c:strRef>
          </c:tx>
          <c:spPr>
            <a:ln w="25400" cap="rnd">
              <a:noFill/>
              <a:round/>
            </a:ln>
            <a:effectLst/>
          </c:spPr>
          <c:marker>
            <c:symbol val="circle"/>
            <c:size val="10"/>
            <c:spPr>
              <a:noFill/>
              <a:ln w="12700">
                <a:solidFill>
                  <a:schemeClr val="accent1"/>
                </a:solidFill>
                <a:round/>
              </a:ln>
              <a:effectLst/>
            </c:spPr>
          </c:marker>
          <c:dPt>
            <c:idx val="0"/>
            <c:marker>
              <c:symbol val="circle"/>
              <c:size val="10"/>
              <c:spPr>
                <a:noFill/>
                <a:ln w="127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1-F317-403B-8DBD-0202DBE14643}"/>
              </c:ext>
            </c:extLst>
          </c:dPt>
          <c:dPt>
            <c:idx val="1"/>
            <c:marker>
              <c:symbol val="circle"/>
              <c:size val="10"/>
              <c:spPr>
                <a:noFill/>
                <a:ln w="127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3-F317-403B-8DBD-0202DBE14643}"/>
              </c:ext>
            </c:extLst>
          </c:dPt>
          <c:dPt>
            <c:idx val="2"/>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4-F317-403B-8DBD-0202DBE14643}"/>
              </c:ext>
            </c:extLst>
          </c:dPt>
          <c:dPt>
            <c:idx val="3"/>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5-F317-403B-8DBD-0202DBE14643}"/>
              </c:ext>
            </c:extLst>
          </c:dPt>
          <c:dPt>
            <c:idx val="4"/>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6-F317-403B-8DBD-0202DBE14643}"/>
              </c:ext>
            </c:extLst>
          </c:dPt>
          <c:dPt>
            <c:idx val="5"/>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7-F317-403B-8DBD-0202DBE14643}"/>
              </c:ext>
            </c:extLst>
          </c:dPt>
          <c:dPt>
            <c:idx val="6"/>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8-F317-403B-8DBD-0202DBE14643}"/>
              </c:ext>
            </c:extLst>
          </c:dPt>
          <c:xVal>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xVal>
          <c:yVal>
            <c:numRef>
              <c:f>'サブ指標（グラフ転記元）'!$C$17:$K$17</c:f>
              <c:numCache>
                <c:formatCode>General</c:formatCode>
                <c:ptCount val="9"/>
                <c:pt idx="0">
                  <c:v>0</c:v>
                </c:pt>
                <c:pt idx="1">
                  <c:v>0</c:v>
                </c:pt>
                <c:pt idx="2" formatCode="#,##0.00_);[Red]\(#,##0.00\)">
                  <c:v>5.0971751784011317E-2</c:v>
                </c:pt>
                <c:pt idx="3" formatCode="#,##0.00_);[Red]\(#,##0.00\)">
                  <c:v>0.2444358677473305</c:v>
                </c:pt>
                <c:pt idx="4" formatCode="#,##0.00_);[Red]\(#,##0.00\)">
                  <c:v>9.9358380626799817E-2</c:v>
                </c:pt>
                <c:pt idx="5" formatCode="#,##0.00_);[Red]\(#,##0.00\)">
                  <c:v>0.16705940280659798</c:v>
                </c:pt>
                <c:pt idx="6" formatCode="#,##0.00_);[Red]\(#,##0.00\)">
                  <c:v>0.21569603451136554</c:v>
                </c:pt>
                <c:pt idx="7" formatCode="0.00_ ">
                  <c:v>0.37896349452720274</c:v>
                </c:pt>
                <c:pt idx="8" formatCode="0.00_ ">
                  <c:v>0.70605648451876146</c:v>
                </c:pt>
              </c:numCache>
            </c:numRef>
          </c:yVal>
          <c:smooth val="0"/>
          <c:extLst>
            <c:ext xmlns:c16="http://schemas.microsoft.com/office/drawing/2014/chart" uri="{C3380CC4-5D6E-409C-BE32-E72D297353CC}">
              <c16:uniqueId val="{00000009-F317-403B-8DBD-0202DBE14643}"/>
            </c:ext>
          </c:extLst>
        </c:ser>
        <c:dLbls>
          <c:showLegendKey val="0"/>
          <c:showVal val="0"/>
          <c:showCatName val="0"/>
          <c:showSerName val="0"/>
          <c:showPercent val="0"/>
          <c:showBubbleSize val="0"/>
        </c:dLbls>
        <c:axId val="381751952"/>
        <c:axId val="381752368"/>
      </c:scatterChart>
      <c:valAx>
        <c:axId val="381751952"/>
        <c:scaling>
          <c:orientation val="minMax"/>
          <c:max val="2022"/>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ax val="1"/>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府内総生産（農林水産、鉱業、製造業、建設業）</a:t>
            </a:r>
            <a:endParaRPr lang="en-US" altLang="ja-JP">
              <a:solidFill>
                <a:schemeClr val="tx1"/>
              </a:solidFill>
            </a:endParaRPr>
          </a:p>
          <a:p>
            <a:pPr>
              <a:defRPr sz="1100" b="0">
                <a:solidFill>
                  <a:schemeClr val="tx1"/>
                </a:solidFill>
              </a:defRPr>
            </a:pPr>
            <a:r>
              <a:rPr lang="ja-JP" altLang="en-US">
                <a:solidFill>
                  <a:schemeClr val="tx1"/>
                </a:solidFill>
              </a:rPr>
              <a:t>あたりの部門別エネルギー消費量（産業）</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'サブ指標（グラフ転記元）'!$A$13</c:f>
              <c:strCache>
                <c:ptCount val="1"/>
                <c:pt idx="0">
                  <c:v>府内総生産（農林水産、鉱業、製造業、建設業）あたりの部門別エネルギー消費量（産業）</c:v>
                </c:pt>
              </c:strCache>
            </c:strRef>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'サブ指標（グラフ転記元）'!$C$2:$I$2</c:f>
              <c:numCache>
                <c:formatCode>General</c:formatCode>
                <c:ptCount val="7"/>
                <c:pt idx="0">
                  <c:v>2014</c:v>
                </c:pt>
                <c:pt idx="1">
                  <c:v>2015</c:v>
                </c:pt>
                <c:pt idx="2">
                  <c:v>2016</c:v>
                </c:pt>
                <c:pt idx="3">
                  <c:v>2017</c:v>
                </c:pt>
                <c:pt idx="4">
                  <c:v>2018</c:v>
                </c:pt>
                <c:pt idx="5">
                  <c:v>2019</c:v>
                </c:pt>
                <c:pt idx="6">
                  <c:v>2020</c:v>
                </c:pt>
              </c:numCache>
            </c:numRef>
          </c:xVal>
          <c:yVal>
            <c:numRef>
              <c:f>'サブ指標（グラフ転記元）'!$C$13:$J$13</c:f>
              <c:numCache>
                <c:formatCode>#,##0</c:formatCode>
                <c:ptCount val="8"/>
                <c:pt idx="0">
                  <c:v>20568</c:v>
                </c:pt>
                <c:pt idx="1">
                  <c:v>19460</c:v>
                </c:pt>
                <c:pt idx="2">
                  <c:v>19801</c:v>
                </c:pt>
                <c:pt idx="3">
                  <c:v>17965</c:v>
                </c:pt>
                <c:pt idx="4">
                  <c:v>18294</c:v>
                </c:pt>
                <c:pt idx="5" formatCode="General">
                  <c:v>17865</c:v>
                </c:pt>
                <c:pt idx="6" formatCode="General">
                  <c:v>15381</c:v>
                </c:pt>
              </c:numCache>
            </c:numRef>
          </c:yVal>
          <c:smooth val="0"/>
          <c:extLst>
            <c:ext xmlns:c16="http://schemas.microsoft.com/office/drawing/2014/chart" uri="{C3380CC4-5D6E-409C-BE32-E72D297353CC}">
              <c16:uniqueId val="{00000000-AF5D-4AC0-A80E-04F43A0340F4}"/>
            </c:ext>
          </c:extLst>
        </c:ser>
        <c:dLbls>
          <c:showLegendKey val="0"/>
          <c:showVal val="0"/>
          <c:showCatName val="0"/>
          <c:showSerName val="0"/>
          <c:showPercent val="0"/>
          <c:showBubbleSize val="0"/>
        </c:dLbls>
        <c:axId val="381751952"/>
        <c:axId val="381752368"/>
      </c:scatterChart>
      <c:valAx>
        <c:axId val="381751952"/>
        <c:scaling>
          <c:orientation val="minMax"/>
          <c:max val="202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r>
              <a:rPr lang="ja-JP" altLang="en-US" sz="1100" b="0" i="0"/>
              <a:t>府内総生産（第</a:t>
            </a:r>
            <a:r>
              <a:rPr lang="en-US" altLang="ja-JP" sz="1100" b="0" i="0"/>
              <a:t>3</a:t>
            </a:r>
            <a:r>
              <a:rPr lang="ja-JP" altLang="en-US" sz="1100" b="0" i="0"/>
              <a:t>次産業）</a:t>
            </a:r>
            <a:endParaRPr lang="en-US" altLang="ja-JP" sz="1100" b="0" i="0"/>
          </a:p>
          <a:p>
            <a:pPr>
              <a:defRPr sz="1100" b="0"/>
            </a:pPr>
            <a:r>
              <a:rPr lang="ja-JP" altLang="en-US" sz="1100" b="0" i="0"/>
              <a:t>あたりの部門別エネルギー消費量（業務）</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'サブ指標（グラフ転記元）'!$A$14</c:f>
              <c:strCache>
                <c:ptCount val="1"/>
                <c:pt idx="0">
                  <c:v>府内総生産（第3次産業）あたりの部門別エネルギー消費量（業務）</c:v>
                </c:pt>
              </c:strCache>
            </c:strRef>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'サブ指標（グラフ転記元）'!$C$14:$I$14</c:f>
              <c:numCache>
                <c:formatCode>#,##0</c:formatCode>
                <c:ptCount val="7"/>
                <c:pt idx="0">
                  <c:v>5499</c:v>
                </c:pt>
                <c:pt idx="1">
                  <c:v>5022</c:v>
                </c:pt>
                <c:pt idx="2">
                  <c:v>4453</c:v>
                </c:pt>
                <c:pt idx="3" formatCode="General">
                  <c:v>4390</c:v>
                </c:pt>
                <c:pt idx="4" formatCode="General">
                  <c:v>4571</c:v>
                </c:pt>
                <c:pt idx="5" formatCode="General">
                  <c:v>4527</c:v>
                </c:pt>
                <c:pt idx="6" formatCode="General">
                  <c:v>4354</c:v>
                </c:pt>
              </c:numCache>
            </c:numRef>
          </c:yVal>
          <c:smooth val="0"/>
          <c:extLst>
            <c:ext xmlns:c16="http://schemas.microsoft.com/office/drawing/2014/chart" uri="{C3380CC4-5D6E-409C-BE32-E72D297353CC}">
              <c16:uniqueId val="{00000000-5FFA-494E-A8F6-96DC15BCBA86}"/>
            </c:ext>
          </c:extLst>
        </c:ser>
        <c:dLbls>
          <c:showLegendKey val="0"/>
          <c:showVal val="0"/>
          <c:showCatName val="0"/>
          <c:showSerName val="0"/>
          <c:showPercent val="0"/>
          <c:showBubbleSize val="0"/>
        </c:dLbls>
        <c:axId val="381751952"/>
        <c:axId val="381752368"/>
      </c:scatterChart>
      <c:valAx>
        <c:axId val="381751952"/>
        <c:scaling>
          <c:orientation val="minMax"/>
          <c:max val="202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１世帯・１人あたりのエネルギー消費量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7.3166073428819367E-2"/>
          <c:y val="0.25754694085952201"/>
          <c:w val="0.87578425436408636"/>
          <c:h val="0.63137679505173883"/>
        </c:manualLayout>
      </c:layout>
      <c:scatterChart>
        <c:scatterStyle val="lineMarker"/>
        <c:varyColors val="0"/>
        <c:ser>
          <c:idx val="0"/>
          <c:order val="0"/>
          <c:tx>
            <c:v>１世帯あたり</c:v>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'サブ指標（グラフ転記元）'!$C$15:$J$15</c:f>
              <c:numCache>
                <c:formatCode>General</c:formatCode>
                <c:ptCount val="8"/>
                <c:pt idx="0">
                  <c:v>32.200000000000003</c:v>
                </c:pt>
                <c:pt idx="1">
                  <c:v>30.9</c:v>
                </c:pt>
                <c:pt idx="2">
                  <c:v>31.5</c:v>
                </c:pt>
                <c:pt idx="3">
                  <c:v>32.9</c:v>
                </c:pt>
                <c:pt idx="4">
                  <c:v>31.2</c:v>
                </c:pt>
                <c:pt idx="5">
                  <c:v>28.5</c:v>
                </c:pt>
                <c:pt idx="6">
                  <c:v>32.5</c:v>
                </c:pt>
                <c:pt idx="7" formatCode="0.0">
                  <c:v>29</c:v>
                </c:pt>
              </c:numCache>
            </c:numRef>
          </c:yVal>
          <c:smooth val="0"/>
          <c:extLst>
            <c:ext xmlns:c16="http://schemas.microsoft.com/office/drawing/2014/chart" uri="{C3380CC4-5D6E-409C-BE32-E72D297353CC}">
              <c16:uniqueId val="{00000000-2ABC-407C-9534-62C06B22E48A}"/>
            </c:ext>
          </c:extLst>
        </c:ser>
        <c:ser>
          <c:idx val="1"/>
          <c:order val="1"/>
          <c:tx>
            <c:v>１人あたり</c:v>
          </c:tx>
          <c:spPr>
            <a:ln w="25400" cap="rnd">
              <a:noFill/>
              <a:round/>
            </a:ln>
            <a:effectLst/>
          </c:spPr>
          <c:marker>
            <c:symbol val="square"/>
            <c:size val="1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'サブ指標（グラフ転記元）'!$C$16:$J$16</c:f>
              <c:numCache>
                <c:formatCode>General</c:formatCode>
                <c:ptCount val="8"/>
                <c:pt idx="0">
                  <c:v>14.2</c:v>
                </c:pt>
                <c:pt idx="1">
                  <c:v>13.7</c:v>
                </c:pt>
                <c:pt idx="2">
                  <c:v>14.1</c:v>
                </c:pt>
                <c:pt idx="3">
                  <c:v>14.9</c:v>
                </c:pt>
                <c:pt idx="4">
                  <c:v>14.3</c:v>
                </c:pt>
                <c:pt idx="5">
                  <c:v>13.2</c:v>
                </c:pt>
                <c:pt idx="6">
                  <c:v>15.2</c:v>
                </c:pt>
                <c:pt idx="7">
                  <c:v>13.7</c:v>
                </c:pt>
              </c:numCache>
            </c:numRef>
          </c:yVal>
          <c:smooth val="0"/>
          <c:extLst>
            <c:ext xmlns:c16="http://schemas.microsoft.com/office/drawing/2014/chart" uri="{C3380CC4-5D6E-409C-BE32-E72D297353CC}">
              <c16:uniqueId val="{00000001-2ABC-407C-9534-62C06B22E48A}"/>
            </c:ext>
          </c:extLst>
        </c:ser>
        <c:dLbls>
          <c:showLegendKey val="0"/>
          <c:showVal val="0"/>
          <c:showCatName val="0"/>
          <c:showSerName val="0"/>
          <c:showPercent val="0"/>
          <c:showBubbleSize val="0"/>
        </c:dLbls>
        <c:axId val="381751952"/>
        <c:axId val="381752368"/>
      </c:scatterChart>
      <c:valAx>
        <c:axId val="381751952"/>
        <c:scaling>
          <c:orientation val="minMax"/>
          <c:max val="202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legend>
      <c:legendPos val="r"/>
      <c:layout>
        <c:manualLayout>
          <c:xMode val="edge"/>
          <c:yMode val="edge"/>
          <c:x val="9.1785272678278851E-2"/>
          <c:y val="0.73293128011949471"/>
          <c:w val="0.26204232642908121"/>
          <c:h val="0.174811383074199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r>
              <a:rPr lang="ja-JP" altLang="en-US"/>
              <a:t>新築注文住宅に占める</a:t>
            </a:r>
            <a:r>
              <a:rPr lang="en-US" altLang="ja-JP"/>
              <a:t>ZEH</a:t>
            </a:r>
            <a:r>
              <a:rPr lang="ja-JP" altLang="en-US"/>
              <a:t>の割合</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'サブ指標（グラフ転記元）'!$A$17</c:f>
              <c:strCache>
                <c:ptCount val="1"/>
                <c:pt idx="0">
                  <c:v>非住宅建築物に占める新築ZEBの割合</c:v>
                </c:pt>
              </c:strCache>
            </c:strRef>
          </c:tx>
          <c:spPr>
            <a:ln w="25400" cap="rnd">
              <a:noFill/>
              <a:round/>
            </a:ln>
            <a:effectLst/>
          </c:spPr>
          <c:marker>
            <c:symbol val="circle"/>
            <c:size val="10"/>
            <c:spPr>
              <a:noFill/>
              <a:ln w="12700">
                <a:solidFill>
                  <a:schemeClr val="lt2"/>
                </a:solidFill>
                <a:round/>
              </a:ln>
              <a:effectLst/>
            </c:spPr>
          </c:marker>
          <c:dPt>
            <c:idx val="2"/>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0-2928-4B65-93B0-A32C5D871634}"/>
              </c:ext>
            </c:extLst>
          </c:dPt>
          <c:dPt>
            <c:idx val="3"/>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1-2928-4B65-93B0-A32C5D871634}"/>
              </c:ext>
            </c:extLst>
          </c:dPt>
          <c:dPt>
            <c:idx val="4"/>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2-2928-4B65-93B0-A32C5D871634}"/>
              </c:ext>
            </c:extLst>
          </c:dPt>
          <c:dPt>
            <c:idx val="5"/>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3-2928-4B65-93B0-A32C5D871634}"/>
              </c:ext>
            </c:extLst>
          </c:dPt>
          <c:dPt>
            <c:idx val="6"/>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extLst>
              <c:ext xmlns:c16="http://schemas.microsoft.com/office/drawing/2014/chart" uri="{C3380CC4-5D6E-409C-BE32-E72D297353CC}">
                <c16:uniqueId val="{00000004-2928-4B65-93B0-A32C5D871634}"/>
              </c:ext>
            </c:extLst>
          </c:dPt>
          <c:dPt>
            <c:idx val="7"/>
            <c:marker>
              <c:symbol val="circle"/>
              <c:size val="10"/>
              <c:spPr>
                <a:solidFill>
                  <a:schemeClr val="accent1"/>
                </a:solidFill>
                <a:ln w="12700">
                  <a:solidFill>
                    <a:schemeClr val="lt2"/>
                  </a:solidFill>
                  <a:round/>
                </a:ln>
                <a:effectLst/>
              </c:spPr>
            </c:marker>
            <c:bubble3D val="0"/>
            <c:extLst>
              <c:ext xmlns:c16="http://schemas.microsoft.com/office/drawing/2014/chart" uri="{C3380CC4-5D6E-409C-BE32-E72D297353CC}">
                <c16:uniqueId val="{00000005-2928-4B65-93B0-A32C5D871634}"/>
              </c:ext>
            </c:extLst>
          </c:dPt>
          <c:dPt>
            <c:idx val="8"/>
            <c:marker>
              <c:symbol val="circle"/>
              <c:size val="10"/>
              <c:spPr>
                <a:solidFill>
                  <a:schemeClr val="accent1"/>
                </a:solidFill>
                <a:ln w="12700">
                  <a:solidFill>
                    <a:schemeClr val="lt2"/>
                  </a:solidFill>
                  <a:round/>
                </a:ln>
                <a:effectLst/>
              </c:spPr>
            </c:marker>
            <c:bubble3D val="0"/>
            <c:extLst>
              <c:ext xmlns:c16="http://schemas.microsoft.com/office/drawing/2014/chart" uri="{C3380CC4-5D6E-409C-BE32-E72D297353CC}">
                <c16:uniqueId val="{00000006-2928-4B65-93B0-A32C5D871634}"/>
              </c:ext>
            </c:extLst>
          </c:dPt>
          <c:xVal>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xVal>
          <c:yVal>
            <c:numRef>
              <c:f>'サブ指標（グラフ転記元）'!$C$18:$K$18</c:f>
              <c:numCache>
                <c:formatCode>General</c:formatCode>
                <c:ptCount val="9"/>
                <c:pt idx="0">
                  <c:v>0</c:v>
                </c:pt>
                <c:pt idx="1">
                  <c:v>0</c:v>
                </c:pt>
                <c:pt idx="2" formatCode="#,##0_);[Red]\(#,##0\)">
                  <c:v>11.9</c:v>
                </c:pt>
                <c:pt idx="3" formatCode="#,##0_);[Red]\(#,##0\)">
                  <c:v>15.4</c:v>
                </c:pt>
                <c:pt idx="4" formatCode="#,##0_);[Red]\(#,##0\)">
                  <c:v>19.2</c:v>
                </c:pt>
                <c:pt idx="5" formatCode="#,##0_);[Red]\(#,##0\)">
                  <c:v>20.6</c:v>
                </c:pt>
                <c:pt idx="6" formatCode="#,##0_);[Red]\(#,##0\)">
                  <c:v>23.2</c:v>
                </c:pt>
                <c:pt idx="7">
                  <c:v>26.5</c:v>
                </c:pt>
                <c:pt idx="8">
                  <c:v>31.2</c:v>
                </c:pt>
              </c:numCache>
            </c:numRef>
          </c:yVal>
          <c:smooth val="0"/>
          <c:extLst>
            <c:ext xmlns:c16="http://schemas.microsoft.com/office/drawing/2014/chart" uri="{C3380CC4-5D6E-409C-BE32-E72D297353CC}">
              <c16:uniqueId val="{00000007-2928-4B65-93B0-A32C5D871634}"/>
            </c:ext>
          </c:extLst>
        </c:ser>
        <c:dLbls>
          <c:showLegendKey val="0"/>
          <c:showVal val="0"/>
          <c:showCatName val="0"/>
          <c:showSerName val="0"/>
          <c:showPercent val="0"/>
          <c:showBubbleSize val="0"/>
        </c:dLbls>
        <c:axId val="381751952"/>
        <c:axId val="381752368"/>
      </c:scatterChart>
      <c:valAx>
        <c:axId val="381751952"/>
        <c:scaling>
          <c:orientation val="minMax"/>
          <c:max val="2022"/>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'サブ指標（グラフ転記元）'!$A$19</c:f>
              <c:strCache>
                <c:ptCount val="1"/>
                <c:pt idx="0">
                  <c:v>家庭用燃料電池導入量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'サブ指標（グラフ転記元）'!$C$19:$K$19</c:f>
              <c:numCache>
                <c:formatCode>General</c:formatCode>
                <c:ptCount val="9"/>
                <c:pt idx="0">
                  <c:v>9774.1</c:v>
                </c:pt>
                <c:pt idx="1">
                  <c:v>13035.4</c:v>
                </c:pt>
                <c:pt idx="2">
                  <c:v>17233.3</c:v>
                </c:pt>
                <c:pt idx="3">
                  <c:v>21719.4</c:v>
                </c:pt>
                <c:pt idx="4">
                  <c:v>27041.599999999999</c:v>
                </c:pt>
                <c:pt idx="5">
                  <c:v>31677.5</c:v>
                </c:pt>
                <c:pt idx="6">
                  <c:v>38228.400000000001</c:v>
                </c:pt>
                <c:pt idx="7">
                  <c:v>41697.5</c:v>
                </c:pt>
                <c:pt idx="8">
                  <c:v>45597.3</c:v>
                </c:pt>
              </c:numCache>
            </c:numRef>
          </c:val>
          <c:extLst>
            <c:ext xmlns:c16="http://schemas.microsoft.com/office/drawing/2014/chart" uri="{C3380CC4-5D6E-409C-BE32-E72D297353CC}">
              <c16:uniqueId val="{00000000-9A4B-4240-A76B-5BFFAFBF370C}"/>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'サブ指標（グラフ転記元）'!$A$20</c:f>
              <c:strCache>
                <c:ptCount val="1"/>
                <c:pt idx="0">
                  <c:v>事業用コジェネレーション・燃料電池導入量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'サブ指標（グラフ転記元）'!$C$20:$K$20</c:f>
              <c:numCache>
                <c:formatCode>General</c:formatCode>
                <c:ptCount val="9"/>
                <c:pt idx="0">
                  <c:v>551.62</c:v>
                </c:pt>
                <c:pt idx="1">
                  <c:v>535.56200000000001</c:v>
                </c:pt>
                <c:pt idx="2">
                  <c:v>522.92700000000002</c:v>
                </c:pt>
                <c:pt idx="3">
                  <c:v>522.40700000000004</c:v>
                </c:pt>
                <c:pt idx="4">
                  <c:v>517.48410000000001</c:v>
                </c:pt>
                <c:pt idx="5">
                  <c:v>500.89600000000002</c:v>
                </c:pt>
                <c:pt idx="6">
                  <c:v>506.61900000000003</c:v>
                </c:pt>
                <c:pt idx="7">
                  <c:v>503.839</c:v>
                </c:pt>
                <c:pt idx="8">
                  <c:v>489.65100000000001</c:v>
                </c:pt>
              </c:numCache>
            </c:numRef>
          </c:val>
          <c:extLst>
            <c:ext xmlns:c16="http://schemas.microsoft.com/office/drawing/2014/chart" uri="{C3380CC4-5D6E-409C-BE32-E72D297353CC}">
              <c16:uniqueId val="{00000000-039B-4DD5-8E77-620A7024479D}"/>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'サブ指標（グラフ転記元）'!$A$21</c:f>
              <c:strCache>
                <c:ptCount val="1"/>
                <c:pt idx="0">
                  <c:v>電気自動車導入量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'サブ指標（グラフ転記元）'!$C$21:$K$21</c:f>
              <c:numCache>
                <c:formatCode>#,##0</c:formatCode>
                <c:ptCount val="9"/>
                <c:pt idx="0">
                  <c:v>2802</c:v>
                </c:pt>
                <c:pt idx="1">
                  <c:v>2967</c:v>
                </c:pt>
                <c:pt idx="2">
                  <c:v>3628</c:v>
                </c:pt>
                <c:pt idx="3">
                  <c:v>4581</c:v>
                </c:pt>
                <c:pt idx="4">
                  <c:v>5321</c:v>
                </c:pt>
                <c:pt idx="5">
                  <c:v>6022</c:v>
                </c:pt>
                <c:pt idx="6">
                  <c:v>6788</c:v>
                </c:pt>
                <c:pt idx="7">
                  <c:v>8029</c:v>
                </c:pt>
                <c:pt idx="8" formatCode="General">
                  <c:v>11802</c:v>
                </c:pt>
              </c:numCache>
            </c:numRef>
          </c:val>
          <c:extLst>
            <c:ext xmlns:c16="http://schemas.microsoft.com/office/drawing/2014/chart" uri="{C3380CC4-5D6E-409C-BE32-E72D297353CC}">
              <c16:uniqueId val="{00000000-BF40-4CD4-8FDC-66689D636C2B}"/>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エネルギー利用効率　改善率（</a:t>
            </a:r>
            <a:r>
              <a:rPr lang="en-US" altLang="ja-JP">
                <a:solidFill>
                  <a:schemeClr val="tx1"/>
                </a:solidFill>
              </a:rPr>
              <a:t>2012</a:t>
            </a:r>
            <a:r>
              <a:rPr lang="ja-JP" altLang="en-US">
                <a:solidFill>
                  <a:schemeClr val="tx1"/>
                </a:solidFill>
              </a:rPr>
              <a:t>年度比）</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spPr>
            <a:ln w="25400" cap="rnd">
              <a:noFill/>
              <a:round/>
            </a:ln>
            <a:effectLst/>
          </c:spPr>
          <c:marker>
            <c:symbol val="circle"/>
            <c:size val="6"/>
            <c:spPr>
              <a:solidFill>
                <a:schemeClr val="accent5"/>
              </a:solidFill>
              <a:ln w="12700">
                <a:noFill/>
                <a:round/>
              </a:ln>
              <a:effectLst/>
            </c:spPr>
          </c:marker>
          <c:dPt>
            <c:idx val="7"/>
            <c:marker>
              <c:symbol val="circle"/>
              <c:size val="6"/>
              <c:spPr>
                <a:solidFill>
                  <a:schemeClr val="accent5"/>
                </a:solidFill>
                <a:ln w="12700">
                  <a:noFill/>
                  <a:round/>
                </a:ln>
                <a:effectLst/>
              </c:spPr>
            </c:marker>
            <c:bubble3D val="0"/>
            <c:extLst>
              <c:ext xmlns:c16="http://schemas.microsoft.com/office/drawing/2014/chart" uri="{C3380CC4-5D6E-409C-BE32-E72D297353CC}">
                <c16:uniqueId val="{00000000-2BB0-4702-A06E-FE6D98FDE15A}"/>
              </c:ext>
            </c:extLst>
          </c:dPt>
          <c:dPt>
            <c:idx val="8"/>
            <c:marker>
              <c:symbol val="circle"/>
              <c:size val="6"/>
              <c:spPr>
                <a:noFill/>
                <a:ln w="12700">
                  <a:noFill/>
                  <a:round/>
                </a:ln>
                <a:effectLst/>
              </c:spPr>
            </c:marker>
            <c:bubble3D val="0"/>
            <c:extLst>
              <c:ext xmlns:c16="http://schemas.microsoft.com/office/drawing/2014/chart" uri="{C3380CC4-5D6E-409C-BE32-E72D297353CC}">
                <c16:uniqueId val="{00000001-2BB0-4702-A06E-FE6D98FDE15A}"/>
              </c:ext>
            </c:extLst>
          </c:dPt>
          <c:dPt>
            <c:idx val="9"/>
            <c:marker>
              <c:symbol val="circle"/>
              <c:size val="6"/>
              <c:spPr>
                <a:noFill/>
                <a:ln w="12700">
                  <a:noFill/>
                  <a:round/>
                </a:ln>
                <a:effectLst/>
              </c:spPr>
            </c:marker>
            <c:bubble3D val="0"/>
            <c:extLst>
              <c:ext xmlns:c16="http://schemas.microsoft.com/office/drawing/2014/chart" uri="{C3380CC4-5D6E-409C-BE32-E72D297353CC}">
                <c16:uniqueId val="{00000002-2BB0-4702-A06E-FE6D98FDE15A}"/>
              </c:ext>
            </c:extLst>
          </c:dPt>
          <c:dPt>
            <c:idx val="10"/>
            <c:marker>
              <c:symbol val="circle"/>
              <c:size val="6"/>
              <c:spPr>
                <a:noFill/>
                <a:ln w="12700">
                  <a:noFill/>
                  <a:round/>
                </a:ln>
                <a:effectLst/>
              </c:spPr>
            </c:marker>
            <c:bubble3D val="0"/>
            <c:extLst>
              <c:ext xmlns:c16="http://schemas.microsoft.com/office/drawing/2014/chart" uri="{C3380CC4-5D6E-409C-BE32-E72D297353CC}">
                <c16:uniqueId val="{00000003-2BB0-4702-A06E-FE6D98FDE15A}"/>
              </c:ext>
            </c:extLst>
          </c:dPt>
          <c:dPt>
            <c:idx val="11"/>
            <c:marker>
              <c:symbol val="circle"/>
              <c:size val="6"/>
              <c:spPr>
                <a:noFill/>
                <a:ln w="12700">
                  <a:noFill/>
                  <a:round/>
                </a:ln>
                <a:effectLst/>
              </c:spPr>
            </c:marker>
            <c:bubble3D val="0"/>
            <c:extLst>
              <c:ext xmlns:c16="http://schemas.microsoft.com/office/drawing/2014/chart" uri="{C3380CC4-5D6E-409C-BE32-E72D297353CC}">
                <c16:uniqueId val="{00000004-2BB0-4702-A06E-FE6D98FDE15A}"/>
              </c:ext>
            </c:extLst>
          </c:dPt>
          <c:dPt>
            <c:idx val="12"/>
            <c:marker>
              <c:symbol val="circle"/>
              <c:size val="6"/>
              <c:spPr>
                <a:noFill/>
                <a:ln w="12700">
                  <a:noFill/>
                  <a:round/>
                </a:ln>
                <a:effectLst/>
              </c:spPr>
            </c:marker>
            <c:bubble3D val="0"/>
            <c:extLst>
              <c:ext xmlns:c16="http://schemas.microsoft.com/office/drawing/2014/chart" uri="{C3380CC4-5D6E-409C-BE32-E72D297353CC}">
                <c16:uniqueId val="{00000005-2BB0-4702-A06E-FE6D98FDE15A}"/>
              </c:ext>
            </c:extLst>
          </c:dPt>
          <c:dPt>
            <c:idx val="13"/>
            <c:marker>
              <c:symbol val="circle"/>
              <c:size val="6"/>
              <c:spPr>
                <a:noFill/>
                <a:ln w="12700">
                  <a:noFill/>
                  <a:round/>
                </a:ln>
                <a:effectLst/>
              </c:spPr>
            </c:marker>
            <c:bubble3D val="0"/>
            <c:extLst>
              <c:ext xmlns:c16="http://schemas.microsoft.com/office/drawing/2014/chart" uri="{C3380CC4-5D6E-409C-BE32-E72D297353CC}">
                <c16:uniqueId val="{00000006-2BB0-4702-A06E-FE6D98FDE15A}"/>
              </c:ext>
            </c:extLst>
          </c:dPt>
          <c:dPt>
            <c:idx val="14"/>
            <c:marker>
              <c:symbol val="circle"/>
              <c:size val="6"/>
              <c:spPr>
                <a:noFill/>
                <a:ln w="12700">
                  <a:noFill/>
                  <a:round/>
                </a:ln>
                <a:effectLst/>
              </c:spPr>
            </c:marker>
            <c:bubble3D val="0"/>
            <c:extLst>
              <c:ext xmlns:c16="http://schemas.microsoft.com/office/drawing/2014/chart" uri="{C3380CC4-5D6E-409C-BE32-E72D297353CC}">
                <c16:uniqueId val="{00000007-2BB0-4702-A06E-FE6D98FDE15A}"/>
              </c:ext>
            </c:extLst>
          </c:dPt>
          <c:dPt>
            <c:idx val="15"/>
            <c:marker>
              <c:symbol val="circle"/>
              <c:size val="6"/>
              <c:spPr>
                <a:noFill/>
                <a:ln w="12700">
                  <a:noFill/>
                  <a:round/>
                </a:ln>
                <a:effectLst/>
              </c:spPr>
            </c:marker>
            <c:bubble3D val="0"/>
            <c:extLst>
              <c:ext xmlns:c16="http://schemas.microsoft.com/office/drawing/2014/chart" uri="{C3380CC4-5D6E-409C-BE32-E72D297353CC}">
                <c16:uniqueId val="{00000008-2BB0-4702-A06E-FE6D98FDE15A}"/>
              </c:ext>
            </c:extLst>
          </c:dPt>
          <c:dPt>
            <c:idx val="16"/>
            <c:marker>
              <c:symbol val="circle"/>
              <c:size val="6"/>
              <c:spPr>
                <a:noFill/>
                <a:ln w="12700">
                  <a:noFill/>
                  <a:round/>
                </a:ln>
                <a:effectLst/>
              </c:spPr>
            </c:marker>
            <c:bubble3D val="0"/>
            <c:extLst>
              <c:ext xmlns:c16="http://schemas.microsoft.com/office/drawing/2014/chart" uri="{C3380CC4-5D6E-409C-BE32-E72D297353CC}">
                <c16:uniqueId val="{00000009-2BB0-4702-A06E-FE6D98FDE15A}"/>
              </c:ext>
            </c:extLst>
          </c:dPt>
          <c:dPt>
            <c:idx val="17"/>
            <c:marker>
              <c:symbol val="circle"/>
              <c:size val="12"/>
              <c:spPr>
                <a:pattFill prst="dkUpDiag">
                  <a:fgClr>
                    <a:schemeClr val="accent5"/>
                  </a:fgClr>
                  <a:bgClr>
                    <a:schemeClr val="bg1"/>
                  </a:bgClr>
                </a:pattFill>
                <a:ln w="12700">
                  <a:solidFill>
                    <a:schemeClr val="accent5"/>
                  </a:solidFill>
                  <a:round/>
                </a:ln>
                <a:effectLst/>
              </c:spPr>
            </c:marker>
            <c:bubble3D val="0"/>
            <c:extLst>
              <c:ext xmlns:c16="http://schemas.microsoft.com/office/drawing/2014/chart" uri="{C3380CC4-5D6E-409C-BE32-E72D297353CC}">
                <c16:uniqueId val="{0000000A-2BB0-4702-A06E-FE6D98FDE15A}"/>
              </c:ext>
            </c:extLst>
          </c:dPt>
          <c:xVal>
            <c:numRef>
              <c:f>目標③!$D$3:$U$3</c:f>
              <c:numCache>
                <c:formatCode>General</c:formatCode>
                <c:ptCount val="1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numCache>
            </c:numRef>
          </c:xVal>
          <c:yVal>
            <c:numRef>
              <c:f>目標③!$D$8:$U$8</c:f>
              <c:numCache>
                <c:formatCode>General</c:formatCode>
                <c:ptCount val="18"/>
                <c:pt idx="0">
                  <c:v>2.5189269843496051E-2</c:v>
                </c:pt>
                <c:pt idx="1">
                  <c:v>5.4433196631179896E-2</c:v>
                </c:pt>
                <c:pt idx="2">
                  <c:v>0.10728682697937401</c:v>
                </c:pt>
                <c:pt idx="3">
                  <c:v>0.1182410224128661</c:v>
                </c:pt>
                <c:pt idx="4">
                  <c:v>0.14194983578678461</c:v>
                </c:pt>
                <c:pt idx="5">
                  <c:v>0.15488731981067416</c:v>
                </c:pt>
                <c:pt idx="6">
                  <c:v>0.16095604369768879</c:v>
                </c:pt>
                <c:pt idx="7">
                  <c:v>0.14978572983844032</c:v>
                </c:pt>
                <c:pt idx="8">
                  <c:v>0</c:v>
                </c:pt>
                <c:pt idx="9">
                  <c:v>0</c:v>
                </c:pt>
                <c:pt idx="10">
                  <c:v>0</c:v>
                </c:pt>
                <c:pt idx="11">
                  <c:v>0</c:v>
                </c:pt>
                <c:pt idx="12">
                  <c:v>0</c:v>
                </c:pt>
                <c:pt idx="13">
                  <c:v>0</c:v>
                </c:pt>
                <c:pt idx="14">
                  <c:v>0</c:v>
                </c:pt>
                <c:pt idx="15">
                  <c:v>0</c:v>
                </c:pt>
                <c:pt idx="16">
                  <c:v>0</c:v>
                </c:pt>
                <c:pt idx="17">
                  <c:v>0.4</c:v>
                </c:pt>
              </c:numCache>
            </c:numRef>
          </c:yVal>
          <c:smooth val="0"/>
          <c:extLst>
            <c:ext xmlns:c16="http://schemas.microsoft.com/office/drawing/2014/chart" uri="{C3380CC4-5D6E-409C-BE32-E72D297353CC}">
              <c16:uniqueId val="{0000000B-2BB0-4702-A06E-FE6D98FDE15A}"/>
            </c:ext>
          </c:extLst>
        </c:ser>
        <c:dLbls>
          <c:showLegendKey val="0"/>
          <c:showVal val="0"/>
          <c:showCatName val="0"/>
          <c:showSerName val="0"/>
          <c:showPercent val="0"/>
          <c:showBubbleSize val="0"/>
        </c:dLbls>
        <c:axId val="381751952"/>
        <c:axId val="381752368"/>
      </c:scatterChart>
      <c:valAx>
        <c:axId val="381751952"/>
        <c:scaling>
          <c:orientation val="minMax"/>
          <c:max val="2030"/>
          <c:min val="2012"/>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majorUnit val="2"/>
        <c:minorUnit val="1"/>
      </c:valAx>
      <c:valAx>
        <c:axId val="381752368"/>
        <c:scaling>
          <c:orientation val="minMax"/>
          <c:max val="0.4"/>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'サブ指標（グラフ転記元）'!$A$22</c:f>
              <c:strCache>
                <c:ptCount val="1"/>
                <c:pt idx="0">
                  <c:v>燃料電池自動車導入量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'サブ指標（グラフ転記元）'!$C$22:$K$22</c:f>
              <c:numCache>
                <c:formatCode>General</c:formatCode>
                <c:ptCount val="9"/>
                <c:pt idx="0">
                  <c:v>8</c:v>
                </c:pt>
                <c:pt idx="1">
                  <c:v>22</c:v>
                </c:pt>
                <c:pt idx="2">
                  <c:v>87</c:v>
                </c:pt>
                <c:pt idx="3">
                  <c:v>120</c:v>
                </c:pt>
                <c:pt idx="4">
                  <c:v>128</c:v>
                </c:pt>
                <c:pt idx="5">
                  <c:v>136</c:v>
                </c:pt>
                <c:pt idx="6">
                  <c:v>240</c:v>
                </c:pt>
                <c:pt idx="7">
                  <c:v>373</c:v>
                </c:pt>
                <c:pt idx="8">
                  <c:v>403</c:v>
                </c:pt>
              </c:numCache>
            </c:numRef>
          </c:val>
          <c:extLst>
            <c:ext xmlns:c16="http://schemas.microsoft.com/office/drawing/2014/chart" uri="{C3380CC4-5D6E-409C-BE32-E72D297353CC}">
              <c16:uniqueId val="{00000000-DC87-4A2B-BE56-A673926A21CD}"/>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'サブ指標（グラフ転記元）'!$A$23</c:f>
              <c:strCache>
                <c:ptCount val="1"/>
                <c:pt idx="0">
                  <c:v>府内総生産（連鎖実質）</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'サブ指標（グラフ転記元）'!$C$2:$I$2</c:f>
              <c:numCache>
                <c:formatCode>General</c:formatCode>
                <c:ptCount val="7"/>
                <c:pt idx="0">
                  <c:v>2014</c:v>
                </c:pt>
                <c:pt idx="1">
                  <c:v>2015</c:v>
                </c:pt>
                <c:pt idx="2">
                  <c:v>2016</c:v>
                </c:pt>
                <c:pt idx="3">
                  <c:v>2017</c:v>
                </c:pt>
                <c:pt idx="4">
                  <c:v>2018</c:v>
                </c:pt>
                <c:pt idx="5">
                  <c:v>2019</c:v>
                </c:pt>
                <c:pt idx="6">
                  <c:v>2020</c:v>
                </c:pt>
              </c:numCache>
              <c:extLst/>
            </c:numRef>
          </c:cat>
          <c:val>
            <c:numRef>
              <c:f>'サブ指標（グラフ転記元）'!$C$23:$I$23</c:f>
              <c:numCache>
                <c:formatCode>General</c:formatCode>
                <c:ptCount val="7"/>
                <c:pt idx="0">
                  <c:v>39.097423999999997</c:v>
                </c:pt>
                <c:pt idx="1">
                  <c:v>40.118861000000003</c:v>
                </c:pt>
                <c:pt idx="2">
                  <c:v>40.091560999999999</c:v>
                </c:pt>
                <c:pt idx="3">
                  <c:v>41.302052000000003</c:v>
                </c:pt>
                <c:pt idx="4">
                  <c:v>41.396332000000001</c:v>
                </c:pt>
                <c:pt idx="5">
                  <c:v>40.706490000000002</c:v>
                </c:pt>
                <c:pt idx="6">
                  <c:v>38.995297000000001</c:v>
                </c:pt>
              </c:numCache>
              <c:extLst/>
            </c:numRef>
          </c:val>
          <c:extLst>
            <c:ext xmlns:c16="http://schemas.microsoft.com/office/drawing/2014/chart" uri="{C3380CC4-5D6E-409C-BE32-E72D297353CC}">
              <c16:uniqueId val="{00000000-761A-48B1-8DC0-FED78903F79A}"/>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再エネ利用率</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v>再エネ利用率</c:v>
          </c:tx>
          <c:spPr>
            <a:ln w="25400" cap="rnd">
              <a:noFill/>
              <a:round/>
            </a:ln>
            <a:effectLst/>
          </c:spPr>
          <c:marker>
            <c:symbol val="circle"/>
            <c:size val="6"/>
            <c:spPr>
              <a:noFill/>
              <a:ln w="12700">
                <a:solidFill>
                  <a:schemeClr val="bg2"/>
                </a:solidFill>
                <a:round/>
              </a:ln>
              <a:effectLst/>
            </c:spPr>
          </c:marker>
          <c:dPt>
            <c:idx val="0"/>
            <c:marker>
              <c:symbol val="circle"/>
              <c:size val="6"/>
              <c:spPr>
                <a:noFill/>
                <a:ln w="12700">
                  <a:solidFill>
                    <a:schemeClr val="bg2">
                      <a:lumMod val="50000"/>
                    </a:schemeClr>
                  </a:solidFill>
                  <a:round/>
                </a:ln>
                <a:effectLst/>
              </c:spPr>
            </c:marker>
            <c:bubble3D val="0"/>
            <c:extLst>
              <c:ext xmlns:c16="http://schemas.microsoft.com/office/drawing/2014/chart" uri="{C3380CC4-5D6E-409C-BE32-E72D297353CC}">
                <c16:uniqueId val="{00000000-36A8-4987-96B1-3512A0ABF3E7}"/>
              </c:ext>
            </c:extLst>
          </c:dPt>
          <c:dPt>
            <c:idx val="1"/>
            <c:marker>
              <c:symbol val="circle"/>
              <c:size val="6"/>
              <c:spPr>
                <a:noFill/>
                <a:ln w="12700">
                  <a:solidFill>
                    <a:schemeClr val="bg2">
                      <a:lumMod val="50000"/>
                    </a:schemeClr>
                  </a:solidFill>
                  <a:round/>
                </a:ln>
                <a:effectLst/>
              </c:spPr>
            </c:marker>
            <c:bubble3D val="0"/>
            <c:extLst>
              <c:ext xmlns:c16="http://schemas.microsoft.com/office/drawing/2014/chart" uri="{C3380CC4-5D6E-409C-BE32-E72D297353CC}">
                <c16:uniqueId val="{00000001-36A8-4987-96B1-3512A0ABF3E7}"/>
              </c:ext>
            </c:extLst>
          </c:dPt>
          <c:dPt>
            <c:idx val="2"/>
            <c:marker>
              <c:symbol val="circle"/>
              <c:size val="6"/>
              <c:spPr>
                <a:noFill/>
                <a:ln w="12700">
                  <a:solidFill>
                    <a:schemeClr val="bg2">
                      <a:lumMod val="50000"/>
                    </a:schemeClr>
                  </a:solidFill>
                  <a:round/>
                </a:ln>
                <a:effectLst/>
              </c:spPr>
            </c:marker>
            <c:bubble3D val="0"/>
            <c:extLst>
              <c:ext xmlns:c16="http://schemas.microsoft.com/office/drawing/2014/chart" uri="{C3380CC4-5D6E-409C-BE32-E72D297353CC}">
                <c16:uniqueId val="{00000002-36A8-4987-96B1-3512A0ABF3E7}"/>
              </c:ext>
            </c:extLst>
          </c:dPt>
          <c:dPt>
            <c:idx val="3"/>
            <c:marker>
              <c:symbol val="circle"/>
              <c:size val="6"/>
              <c:spPr>
                <a:noFill/>
                <a:ln w="12700">
                  <a:solidFill>
                    <a:schemeClr val="bg2">
                      <a:lumMod val="50000"/>
                    </a:schemeClr>
                  </a:solidFill>
                  <a:round/>
                </a:ln>
                <a:effectLst/>
              </c:spPr>
            </c:marker>
            <c:bubble3D val="0"/>
            <c:extLst>
              <c:ext xmlns:c16="http://schemas.microsoft.com/office/drawing/2014/chart" uri="{C3380CC4-5D6E-409C-BE32-E72D297353CC}">
                <c16:uniqueId val="{00000003-36A8-4987-96B1-3512A0ABF3E7}"/>
              </c:ext>
            </c:extLst>
          </c:dPt>
          <c:dPt>
            <c:idx val="4"/>
            <c:marker>
              <c:symbol val="circle"/>
              <c:size val="6"/>
              <c:spPr>
                <a:solidFill>
                  <a:schemeClr val="accent1"/>
                </a:solidFill>
                <a:ln w="12700">
                  <a:solidFill>
                    <a:schemeClr val="accent1"/>
                  </a:solidFill>
                  <a:round/>
                </a:ln>
                <a:effectLst/>
              </c:spPr>
            </c:marker>
            <c:bubble3D val="0"/>
            <c:extLst>
              <c:ext xmlns:c16="http://schemas.microsoft.com/office/drawing/2014/chart" uri="{C3380CC4-5D6E-409C-BE32-E72D297353CC}">
                <c16:uniqueId val="{00000004-36A8-4987-96B1-3512A0ABF3E7}"/>
              </c:ext>
            </c:extLst>
          </c:dPt>
          <c:dPt>
            <c:idx val="5"/>
            <c:marker>
              <c:symbol val="circle"/>
              <c:size val="6"/>
              <c:spPr>
                <a:noFill/>
                <a:ln w="12700">
                  <a:noFill/>
                  <a:round/>
                </a:ln>
                <a:effectLst/>
              </c:spPr>
            </c:marker>
            <c:bubble3D val="0"/>
            <c:extLst>
              <c:ext xmlns:c16="http://schemas.microsoft.com/office/drawing/2014/chart" uri="{C3380CC4-5D6E-409C-BE32-E72D297353CC}">
                <c16:uniqueId val="{00000005-36A8-4987-96B1-3512A0ABF3E7}"/>
              </c:ext>
            </c:extLst>
          </c:dPt>
          <c:dPt>
            <c:idx val="6"/>
            <c:marker>
              <c:symbol val="circle"/>
              <c:size val="6"/>
              <c:spPr>
                <a:noFill/>
                <a:ln w="12700">
                  <a:noFill/>
                  <a:round/>
                </a:ln>
                <a:effectLst/>
              </c:spPr>
            </c:marker>
            <c:bubble3D val="0"/>
            <c:extLst>
              <c:ext xmlns:c16="http://schemas.microsoft.com/office/drawing/2014/chart" uri="{C3380CC4-5D6E-409C-BE32-E72D297353CC}">
                <c16:uniqueId val="{00000006-36A8-4987-96B1-3512A0ABF3E7}"/>
              </c:ext>
            </c:extLst>
          </c:dPt>
          <c:dPt>
            <c:idx val="7"/>
            <c:marker>
              <c:symbol val="circle"/>
              <c:size val="6"/>
              <c:spPr>
                <a:noFill/>
                <a:ln w="12700">
                  <a:noFill/>
                  <a:round/>
                </a:ln>
                <a:effectLst/>
              </c:spPr>
            </c:marker>
            <c:bubble3D val="0"/>
            <c:extLst>
              <c:ext xmlns:c16="http://schemas.microsoft.com/office/drawing/2014/chart" uri="{C3380CC4-5D6E-409C-BE32-E72D297353CC}">
                <c16:uniqueId val="{00000007-36A8-4987-96B1-3512A0ABF3E7}"/>
              </c:ext>
            </c:extLst>
          </c:dPt>
          <c:dPt>
            <c:idx val="8"/>
            <c:marker>
              <c:symbol val="circle"/>
              <c:size val="6"/>
              <c:spPr>
                <a:noFill/>
                <a:ln w="12700">
                  <a:noFill/>
                  <a:round/>
                </a:ln>
                <a:effectLst/>
              </c:spPr>
            </c:marker>
            <c:bubble3D val="0"/>
            <c:extLst>
              <c:ext xmlns:c16="http://schemas.microsoft.com/office/drawing/2014/chart" uri="{C3380CC4-5D6E-409C-BE32-E72D297353CC}">
                <c16:uniqueId val="{00000008-36A8-4987-96B1-3512A0ABF3E7}"/>
              </c:ext>
            </c:extLst>
          </c:dPt>
          <c:dPt>
            <c:idx val="9"/>
            <c:marker>
              <c:symbol val="circle"/>
              <c:size val="6"/>
              <c:spPr>
                <a:noFill/>
                <a:ln w="12700">
                  <a:noFill/>
                  <a:round/>
                </a:ln>
                <a:effectLst/>
              </c:spPr>
            </c:marker>
            <c:bubble3D val="0"/>
            <c:extLst>
              <c:ext xmlns:c16="http://schemas.microsoft.com/office/drawing/2014/chart" uri="{C3380CC4-5D6E-409C-BE32-E72D297353CC}">
                <c16:uniqueId val="{00000009-36A8-4987-96B1-3512A0ABF3E7}"/>
              </c:ext>
            </c:extLst>
          </c:dPt>
          <c:dPt>
            <c:idx val="10"/>
            <c:marker>
              <c:symbol val="circle"/>
              <c:size val="6"/>
              <c:spPr>
                <a:noFill/>
                <a:ln w="12700">
                  <a:noFill/>
                  <a:round/>
                </a:ln>
                <a:effectLst/>
              </c:spPr>
            </c:marker>
            <c:bubble3D val="0"/>
            <c:extLst>
              <c:ext xmlns:c16="http://schemas.microsoft.com/office/drawing/2014/chart" uri="{C3380CC4-5D6E-409C-BE32-E72D297353CC}">
                <c16:uniqueId val="{0000000A-36A8-4987-96B1-3512A0ABF3E7}"/>
              </c:ext>
            </c:extLst>
          </c:dPt>
          <c:dPt>
            <c:idx val="11"/>
            <c:marker>
              <c:symbol val="circle"/>
              <c:size val="6"/>
              <c:spPr>
                <a:noFill/>
                <a:ln w="12700">
                  <a:noFill/>
                  <a:round/>
                </a:ln>
                <a:effectLst/>
              </c:spPr>
            </c:marker>
            <c:bubble3D val="0"/>
            <c:extLst>
              <c:ext xmlns:c16="http://schemas.microsoft.com/office/drawing/2014/chart" uri="{C3380CC4-5D6E-409C-BE32-E72D297353CC}">
                <c16:uniqueId val="{0000000B-36A8-4987-96B1-3512A0ABF3E7}"/>
              </c:ext>
            </c:extLst>
          </c:dPt>
          <c:dPt>
            <c:idx val="12"/>
            <c:marker>
              <c:symbol val="circle"/>
              <c:size val="12"/>
              <c:spPr>
                <a:noFill/>
                <a:ln w="12700">
                  <a:solidFill>
                    <a:schemeClr val="bg2"/>
                  </a:solidFill>
                  <a:round/>
                </a:ln>
                <a:effectLst/>
              </c:spPr>
            </c:marker>
            <c:bubble3D val="0"/>
            <c:extLst>
              <c:ext xmlns:c16="http://schemas.microsoft.com/office/drawing/2014/chart" uri="{C3380CC4-5D6E-409C-BE32-E72D297353CC}">
                <c16:uniqueId val="{0000000C-36A8-4987-96B1-3512A0ABF3E7}"/>
              </c:ext>
            </c:extLst>
          </c:dPt>
          <c:xVal>
            <c:numRef>
              <c:f>目標②!$F$3:$R$3</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xVal>
          <c:yVal>
            <c:numRef>
              <c:f>目標②!$F$4:$R$4</c:f>
              <c:numCache>
                <c:formatCode>0.0%</c:formatCode>
                <c:ptCount val="13"/>
                <c:pt idx="0">
                  <c:v>0.18846594808851647</c:v>
                </c:pt>
                <c:pt idx="1">
                  <c:v>0.20821393202642174</c:v>
                </c:pt>
                <c:pt idx="2">
                  <c:v>0.22671115607736211</c:v>
                </c:pt>
                <c:pt idx="3">
                  <c:v>0.23032629575204905</c:v>
                </c:pt>
                <c:pt idx="4">
                  <c:v>0.20113856781970246</c:v>
                </c:pt>
                <c:pt idx="5">
                  <c:v>0</c:v>
                </c:pt>
                <c:pt idx="6">
                  <c:v>0</c:v>
                </c:pt>
                <c:pt idx="7">
                  <c:v>0</c:v>
                </c:pt>
                <c:pt idx="8">
                  <c:v>0</c:v>
                </c:pt>
                <c:pt idx="9">
                  <c:v>0</c:v>
                </c:pt>
                <c:pt idx="10">
                  <c:v>0</c:v>
                </c:pt>
                <c:pt idx="11">
                  <c:v>0</c:v>
                </c:pt>
                <c:pt idx="12">
                  <c:v>0.35</c:v>
                </c:pt>
              </c:numCache>
            </c:numRef>
          </c:yVal>
          <c:smooth val="0"/>
          <c:extLst>
            <c:ext xmlns:c16="http://schemas.microsoft.com/office/drawing/2014/chart" uri="{C3380CC4-5D6E-409C-BE32-E72D297353CC}">
              <c16:uniqueId val="{0000000D-36A8-4987-96B1-3512A0ABF3E7}"/>
            </c:ext>
          </c:extLst>
        </c:ser>
        <c:dLbls>
          <c:showLegendKey val="0"/>
          <c:showVal val="0"/>
          <c:showCatName val="0"/>
          <c:showSerName val="0"/>
          <c:showPercent val="0"/>
          <c:showBubbleSize val="0"/>
        </c:dLbls>
        <c:axId val="381751952"/>
        <c:axId val="381752368"/>
      </c:scatterChart>
      <c:valAx>
        <c:axId val="381751952"/>
        <c:scaling>
          <c:orientation val="minMax"/>
          <c:max val="203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majorUnit val="2"/>
        <c:minorUnit val="1"/>
      </c:valAx>
      <c:valAx>
        <c:axId val="381752368"/>
        <c:scaling>
          <c:orientation val="minMax"/>
          <c:max val="0.35000000000000003"/>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住宅用太陽光発電導入量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'サブ指標（グラフ転記元）'!$A$3</c:f>
              <c:strCache>
                <c:ptCount val="1"/>
                <c:pt idx="0">
                  <c:v>住宅用太陽光発電導入量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'サブ指標（グラフ転記元）'!$C$3:$K$3</c:f>
              <c:numCache>
                <c:formatCode>#,##0_);[Red]\(#,##0\)</c:formatCode>
                <c:ptCount val="9"/>
                <c:pt idx="0">
                  <c:v>299.34609999999998</c:v>
                </c:pt>
                <c:pt idx="1">
                  <c:v>334.73769999999996</c:v>
                </c:pt>
                <c:pt idx="2">
                  <c:v>364.75969999999995</c:v>
                </c:pt>
                <c:pt idx="3">
                  <c:v>387.2294</c:v>
                </c:pt>
                <c:pt idx="4">
                  <c:v>413.50989999999712</c:v>
                </c:pt>
                <c:pt idx="5">
                  <c:v>440.89129999998727</c:v>
                </c:pt>
                <c:pt idx="6">
                  <c:v>473.5126999999755</c:v>
                </c:pt>
                <c:pt idx="7">
                  <c:v>509.99949999999103</c:v>
                </c:pt>
                <c:pt idx="8">
                  <c:v>554.12950000001797</c:v>
                </c:pt>
              </c:numCache>
            </c:numRef>
          </c:val>
          <c:extLst>
            <c:ext xmlns:c16="http://schemas.microsoft.com/office/drawing/2014/chart" uri="{C3380CC4-5D6E-409C-BE32-E72D297353CC}">
              <c16:uniqueId val="{00000000-CD24-4931-AE06-C51D3E3074D9}"/>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'サブ指標（グラフ転記元）'!$A$4</c:f>
              <c:strCache>
                <c:ptCount val="1"/>
                <c:pt idx="0">
                  <c:v>非住宅用太陽光発電導入量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'サブ指標（グラフ転記元）'!$C$4:$K$4</c:f>
              <c:numCache>
                <c:formatCode>#,##0_);[Red]\(#,##0\)</c:formatCode>
                <c:ptCount val="9"/>
                <c:pt idx="0">
                  <c:v>344.64305172999997</c:v>
                </c:pt>
                <c:pt idx="1">
                  <c:v>425.31373237999998</c:v>
                </c:pt>
                <c:pt idx="2">
                  <c:v>467.13309872999997</c:v>
                </c:pt>
                <c:pt idx="3">
                  <c:v>518.20512452999992</c:v>
                </c:pt>
                <c:pt idx="4">
                  <c:v>558.77964297999995</c:v>
                </c:pt>
                <c:pt idx="5">
                  <c:v>589.44089278000001</c:v>
                </c:pt>
                <c:pt idx="6">
                  <c:v>606.28113403000145</c:v>
                </c:pt>
                <c:pt idx="7">
                  <c:v>625.04795046200002</c:v>
                </c:pt>
                <c:pt idx="8">
                  <c:v>634.50836746200127</c:v>
                </c:pt>
              </c:numCache>
            </c:numRef>
          </c:val>
          <c:extLst>
            <c:ext xmlns:c16="http://schemas.microsoft.com/office/drawing/2014/chart" uri="{C3380CC4-5D6E-409C-BE32-E72D297353CC}">
              <c16:uniqueId val="{00000000-43D2-40F7-A1AB-2CD396AF4C30}"/>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'サブ指標（グラフ転記元）'!$A$5</c:f>
              <c:strCache>
                <c:ptCount val="1"/>
                <c:pt idx="0">
                  <c:v>公共施設太陽光発電導入量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'サブ指標（グラフ転記元）'!$C$5:$K$5</c:f>
              <c:numCache>
                <c:formatCode>#,##0.00_);[Red]\(#,##0.00\)</c:formatCode>
                <c:ptCount val="9"/>
                <c:pt idx="0">
                  <c:v>7.8071337299999781</c:v>
                </c:pt>
                <c:pt idx="1">
                  <c:v>8.7797123799999763</c:v>
                </c:pt>
                <c:pt idx="2">
                  <c:v>9.2059987299999779</c:v>
                </c:pt>
                <c:pt idx="3">
                  <c:v>9.2270245299999765</c:v>
                </c:pt>
                <c:pt idx="4">
                  <c:v>9.3759229799999755</c:v>
                </c:pt>
                <c:pt idx="5">
                  <c:v>9.8451747799999723</c:v>
                </c:pt>
                <c:pt idx="6">
                  <c:v>9.9641160299999694</c:v>
                </c:pt>
                <c:pt idx="7">
                  <c:v>10.239032461999972</c:v>
                </c:pt>
                <c:pt idx="8">
                  <c:v>10.245549461999971</c:v>
                </c:pt>
              </c:numCache>
            </c:numRef>
          </c:val>
          <c:extLst>
            <c:ext xmlns:c16="http://schemas.microsoft.com/office/drawing/2014/chart" uri="{C3380CC4-5D6E-409C-BE32-E72D297353CC}">
              <c16:uniqueId val="{00000000-81F2-4554-B2E7-68AAE0EEB237}"/>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'サブ指標（グラフ転記元）'!$A$6</c:f>
              <c:strCache>
                <c:ptCount val="1"/>
                <c:pt idx="0">
                  <c:v>廃棄物発電導入量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'サブ指標（グラフ転記元）'!$C$6:$K$6</c:f>
              <c:numCache>
                <c:formatCode>#,##0_);[Red]\(#,##0\)</c:formatCode>
                <c:ptCount val="9"/>
                <c:pt idx="0">
                  <c:v>234.005</c:v>
                </c:pt>
                <c:pt idx="1">
                  <c:v>236.005</c:v>
                </c:pt>
                <c:pt idx="2">
                  <c:v>251.60499999999999</c:v>
                </c:pt>
                <c:pt idx="3">
                  <c:v>259.46499999999997</c:v>
                </c:pt>
                <c:pt idx="4">
                  <c:v>263.76499999999999</c:v>
                </c:pt>
                <c:pt idx="5">
                  <c:v>262.065</c:v>
                </c:pt>
                <c:pt idx="6">
                  <c:v>261.26499999999999</c:v>
                </c:pt>
                <c:pt idx="7">
                  <c:v>261.435</c:v>
                </c:pt>
                <c:pt idx="8">
                  <c:v>260.73500000000001</c:v>
                </c:pt>
              </c:numCache>
            </c:numRef>
          </c:val>
          <c:extLst>
            <c:ext xmlns:c16="http://schemas.microsoft.com/office/drawing/2014/chart" uri="{C3380CC4-5D6E-409C-BE32-E72D297353CC}">
              <c16:uniqueId val="{00000000-A05E-47DE-BC39-9736B512899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'サブ指標（グラフ転記元）'!$A$7</c:f>
              <c:strCache>
                <c:ptCount val="1"/>
                <c:pt idx="0">
                  <c:v>小水力発電導入量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'サブ指標（グラフ転記元）'!$C$7:$K$7</c:f>
              <c:numCache>
                <c:formatCode>#,##0_);[Red]\(#,##0\)</c:formatCode>
                <c:ptCount val="9"/>
                <c:pt idx="0">
                  <c:v>1184</c:v>
                </c:pt>
                <c:pt idx="1">
                  <c:v>1204</c:v>
                </c:pt>
                <c:pt idx="2">
                  <c:v>1204</c:v>
                </c:pt>
                <c:pt idx="3">
                  <c:v>964</c:v>
                </c:pt>
                <c:pt idx="4">
                  <c:v>1097</c:v>
                </c:pt>
                <c:pt idx="5">
                  <c:v>1321</c:v>
                </c:pt>
                <c:pt idx="6">
                  <c:v>1396</c:v>
                </c:pt>
                <c:pt idx="7">
                  <c:v>1739</c:v>
                </c:pt>
                <c:pt idx="8">
                  <c:v>1786</c:v>
                </c:pt>
              </c:numCache>
            </c:numRef>
          </c:val>
          <c:extLst>
            <c:ext xmlns:c16="http://schemas.microsoft.com/office/drawing/2014/chart" uri="{C3380CC4-5D6E-409C-BE32-E72D297353CC}">
              <c16:uniqueId val="{00000000-E01D-41FA-B79C-8C16DD9672D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'サブ指標（グラフ転記元）'!$A$8</c:f>
              <c:strCache>
                <c:ptCount val="1"/>
                <c:pt idx="0">
                  <c:v>再生可能エネルギー電気利用量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'サブ指標（グラフ転記元）'!$C$8:$K$8</c:f>
              <c:numCache>
                <c:formatCode>General</c:formatCode>
                <c:ptCount val="9"/>
                <c:pt idx="0">
                  <c:v>0</c:v>
                </c:pt>
                <c:pt idx="4" formatCode="#,##0_);[Red]\(#,##0\)">
                  <c:v>10814.837153732262</c:v>
                </c:pt>
                <c:pt idx="5" formatCode="#,##0_);[Red]\(#,##0\)">
                  <c:v>11429.726518748259</c:v>
                </c:pt>
                <c:pt idx="6" formatCode="#,##0_);[Red]\(#,##0\)">
                  <c:v>12182.636144538763</c:v>
                </c:pt>
                <c:pt idx="7" formatCode="#,##0_);[Red]\(#,##0\)">
                  <c:v>12529.632694392074</c:v>
                </c:pt>
                <c:pt idx="8" formatCode="#,##0_);[Red]\(#,##0\)">
                  <c:v>10856.206243787334</c:v>
                </c:pt>
              </c:numCache>
            </c:numRef>
          </c:val>
          <c:extLst>
            <c:ext xmlns:c16="http://schemas.microsoft.com/office/drawing/2014/chart" uri="{C3380CC4-5D6E-409C-BE32-E72D297353CC}">
              <c16:uniqueId val="{00000000-59ED-4736-A1BE-E35AD52B3D7A}"/>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image" Target="../media/image1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2024/5/29</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2024/5/29</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4</a:t>
            </a:fld>
            <a:endParaRPr kumimoji="1" lang="ja-JP" altLang="en-US"/>
          </a:p>
        </p:txBody>
      </p:sp>
    </p:spTree>
    <p:extLst>
      <p:ext uri="{BB962C8B-B14F-4D97-AF65-F5344CB8AC3E}">
        <p14:creationId xmlns:p14="http://schemas.microsoft.com/office/powerpoint/2010/main" val="335963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4056810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18</a:t>
            </a:fld>
            <a:endParaRPr kumimoji="1" lang="ja-JP" altLang="en-US"/>
          </a:p>
        </p:txBody>
      </p:sp>
    </p:spTree>
    <p:extLst>
      <p:ext uri="{BB962C8B-B14F-4D97-AF65-F5344CB8AC3E}">
        <p14:creationId xmlns:p14="http://schemas.microsoft.com/office/powerpoint/2010/main" val="3246127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954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21</a:t>
            </a:fld>
            <a:endParaRPr kumimoji="1" lang="ja-JP" altLang="en-US" dirty="0"/>
          </a:p>
        </p:txBody>
      </p:sp>
    </p:spTree>
    <p:extLst>
      <p:ext uri="{BB962C8B-B14F-4D97-AF65-F5344CB8AC3E}">
        <p14:creationId xmlns:p14="http://schemas.microsoft.com/office/powerpoint/2010/main" val="1006666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24</a:t>
            </a:fld>
            <a:endParaRPr kumimoji="1" lang="ja-JP" altLang="en-US"/>
          </a:p>
        </p:txBody>
      </p:sp>
    </p:spTree>
    <p:extLst>
      <p:ext uri="{BB962C8B-B14F-4D97-AF65-F5344CB8AC3E}">
        <p14:creationId xmlns:p14="http://schemas.microsoft.com/office/powerpoint/2010/main" val="326901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25</a:t>
            </a:fld>
            <a:endParaRPr kumimoji="1" lang="ja-JP" altLang="en-US"/>
          </a:p>
        </p:txBody>
      </p:sp>
    </p:spTree>
    <p:extLst>
      <p:ext uri="{BB962C8B-B14F-4D97-AF65-F5344CB8AC3E}">
        <p14:creationId xmlns:p14="http://schemas.microsoft.com/office/powerpoint/2010/main" val="3818015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332472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218896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a:p>
        </p:txBody>
      </p:sp>
    </p:spTree>
    <p:extLst>
      <p:ext uri="{BB962C8B-B14F-4D97-AF65-F5344CB8AC3E}">
        <p14:creationId xmlns:p14="http://schemas.microsoft.com/office/powerpoint/2010/main" val="3016735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30</a:t>
            </a:fld>
            <a:endParaRPr kumimoji="1" lang="ja-JP" altLang="en-US"/>
          </a:p>
        </p:txBody>
      </p:sp>
    </p:spTree>
    <p:extLst>
      <p:ext uri="{BB962C8B-B14F-4D97-AF65-F5344CB8AC3E}">
        <p14:creationId xmlns:p14="http://schemas.microsoft.com/office/powerpoint/2010/main" val="148610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31</a:t>
            </a:fld>
            <a:endParaRPr kumimoji="1" lang="ja-JP" altLang="en-US"/>
          </a:p>
        </p:txBody>
      </p:sp>
    </p:spTree>
    <p:extLst>
      <p:ext uri="{BB962C8B-B14F-4D97-AF65-F5344CB8AC3E}">
        <p14:creationId xmlns:p14="http://schemas.microsoft.com/office/powerpoint/2010/main" val="2252214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32</a:t>
            </a:fld>
            <a:endParaRPr kumimoji="1" lang="ja-JP" altLang="en-US"/>
          </a:p>
        </p:txBody>
      </p:sp>
    </p:spTree>
    <p:extLst>
      <p:ext uri="{BB962C8B-B14F-4D97-AF65-F5344CB8AC3E}">
        <p14:creationId xmlns:p14="http://schemas.microsoft.com/office/powerpoint/2010/main" val="355545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34</a:t>
            </a:fld>
            <a:endParaRPr kumimoji="1" lang="ja-JP" altLang="en-US"/>
          </a:p>
        </p:txBody>
      </p:sp>
    </p:spTree>
    <p:extLst>
      <p:ext uri="{BB962C8B-B14F-4D97-AF65-F5344CB8AC3E}">
        <p14:creationId xmlns:p14="http://schemas.microsoft.com/office/powerpoint/2010/main" val="522078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3109698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4286702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37</a:t>
            </a:fld>
            <a:endParaRPr kumimoji="1" lang="ja-JP" altLang="en-US"/>
          </a:p>
        </p:txBody>
      </p:sp>
    </p:spTree>
    <p:extLst>
      <p:ext uri="{BB962C8B-B14F-4D97-AF65-F5344CB8AC3E}">
        <p14:creationId xmlns:p14="http://schemas.microsoft.com/office/powerpoint/2010/main" val="1819298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39</a:t>
            </a:fld>
            <a:endParaRPr kumimoji="1" lang="ja-JP" altLang="en-US"/>
          </a:p>
        </p:txBody>
      </p:sp>
    </p:spTree>
    <p:extLst>
      <p:ext uri="{BB962C8B-B14F-4D97-AF65-F5344CB8AC3E}">
        <p14:creationId xmlns:p14="http://schemas.microsoft.com/office/powerpoint/2010/main" val="1759849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40</a:t>
            </a:fld>
            <a:endParaRPr kumimoji="1" lang="ja-JP" altLang="en-US"/>
          </a:p>
        </p:txBody>
      </p:sp>
    </p:spTree>
    <p:extLst>
      <p:ext uri="{BB962C8B-B14F-4D97-AF65-F5344CB8AC3E}">
        <p14:creationId xmlns:p14="http://schemas.microsoft.com/office/powerpoint/2010/main" val="1728361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445779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125772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6</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47</a:t>
            </a:fld>
            <a:endParaRPr kumimoji="1" lang="ja-JP" altLang="en-US"/>
          </a:p>
        </p:txBody>
      </p:sp>
    </p:spTree>
    <p:extLst>
      <p:ext uri="{BB962C8B-B14F-4D97-AF65-F5344CB8AC3E}">
        <p14:creationId xmlns:p14="http://schemas.microsoft.com/office/powerpoint/2010/main" val="357594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48</a:t>
            </a:fld>
            <a:endParaRPr lang="ja-JP" altLang="en-US" dirty="0">
              <a:solidFill>
                <a:prstClr val="black"/>
              </a:solidFill>
            </a:endParaRPr>
          </a:p>
        </p:txBody>
      </p:sp>
    </p:spTree>
    <p:extLst>
      <p:ext uri="{BB962C8B-B14F-4D97-AF65-F5344CB8AC3E}">
        <p14:creationId xmlns:p14="http://schemas.microsoft.com/office/powerpoint/2010/main" val="659386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54</a:t>
            </a:fld>
            <a:endParaRPr kumimoji="1" lang="ja-JP" altLang="en-US"/>
          </a:p>
        </p:txBody>
      </p:sp>
    </p:spTree>
    <p:extLst>
      <p:ext uri="{BB962C8B-B14F-4D97-AF65-F5344CB8AC3E}">
        <p14:creationId xmlns:p14="http://schemas.microsoft.com/office/powerpoint/2010/main" val="1085357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1425"/>
            <a:ext cx="4835525"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60</a:t>
            </a:fld>
            <a:endParaRPr kumimoji="1" lang="ja-JP" altLang="en-US" dirty="0"/>
          </a:p>
        </p:txBody>
      </p:sp>
    </p:spTree>
    <p:extLst>
      <p:ext uri="{BB962C8B-B14F-4D97-AF65-F5344CB8AC3E}">
        <p14:creationId xmlns:p14="http://schemas.microsoft.com/office/powerpoint/2010/main" val="3588976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3882119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66</a:t>
            </a:fld>
            <a:endParaRPr kumimoji="1" lang="ja-JP" altLang="en-US"/>
          </a:p>
        </p:txBody>
      </p:sp>
    </p:spTree>
    <p:extLst>
      <p:ext uri="{BB962C8B-B14F-4D97-AF65-F5344CB8AC3E}">
        <p14:creationId xmlns:p14="http://schemas.microsoft.com/office/powerpoint/2010/main" val="16100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27686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5498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49232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315878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266370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118214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2024/5/29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2024/5/29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2024/5/29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2024/5/29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2024/5/29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2024/5/29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2024/5/29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2024/5/29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2024/5/29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2024/5/29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2024/5/29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2024/5/29</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12" Type="http://schemas.openxmlformats.org/officeDocument/2006/relationships/image" Target="../media/image91.jpeg"/><Relationship Id="rId2"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85.emf"/><Relationship Id="rId11" Type="http://schemas.openxmlformats.org/officeDocument/2006/relationships/image" Target="../media/image90.png"/><Relationship Id="rId5" Type="http://schemas.openxmlformats.org/officeDocument/2006/relationships/image" Target="../media/image84.emf"/><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gif"/><Relationship Id="rId4" Type="http://schemas.openxmlformats.org/officeDocument/2006/relationships/image" Target="../media/image103.emf"/></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jpe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5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55.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52.jpg"/><Relationship Id="rId7" Type="http://schemas.openxmlformats.org/officeDocument/2006/relationships/image" Target="../media/image155.jpeg"/><Relationship Id="rId12" Type="http://schemas.openxmlformats.org/officeDocument/2006/relationships/image" Target="../media/image1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png"/><Relationship Id="rId5" Type="http://schemas.microsoft.com/office/2007/relationships/hdphoto" Target="../media/hdphoto5.wdp"/><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157.jpeg"/></Relationships>
</file>

<file path=ppt/slides/_rels/slide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65.emf"/><Relationship Id="rId4" Type="http://schemas.openxmlformats.org/officeDocument/2006/relationships/image" Target="../media/image164.jpeg"/></Relationships>
</file>

<file path=ppt/slides/_rels/slide57.xml.rels><?xml version="1.0" encoding="UTF-8" standalone="yes"?>
<Relationships xmlns="http://schemas.openxmlformats.org/package/2006/relationships"><Relationship Id="rId3" Type="http://schemas.openxmlformats.org/officeDocument/2006/relationships/image" Target="../media/image167.emf"/><Relationship Id="rId7" Type="http://schemas.openxmlformats.org/officeDocument/2006/relationships/image" Target="../media/image171.emf"/><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5.jpeg"/><Relationship Id="rId7" Type="http://schemas.openxmlformats.org/officeDocument/2006/relationships/image" Target="../media/image17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3.emf"/><Relationship Id="rId10" Type="http://schemas.openxmlformats.org/officeDocument/2006/relationships/image" Target="../media/image178.png"/><Relationship Id="rId4" Type="http://schemas.openxmlformats.org/officeDocument/2006/relationships/oleObject" Target="../embeddings/oleObject1.bin"/><Relationship Id="rId9" Type="http://schemas.openxmlformats.org/officeDocument/2006/relationships/image" Target="../media/image17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png"/><Relationship Id="rId7" Type="http://schemas.openxmlformats.org/officeDocument/2006/relationships/image" Target="../media/image187.jpeg"/><Relationship Id="rId12" Type="http://schemas.openxmlformats.org/officeDocument/2006/relationships/image" Target="../media/image17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6.png"/><Relationship Id="rId11" Type="http://schemas.openxmlformats.org/officeDocument/2006/relationships/oleObject" Target="../embeddings/oleObject3.bin"/><Relationship Id="rId5" Type="http://schemas.openxmlformats.org/officeDocument/2006/relationships/image" Target="../media/image185.png"/><Relationship Id="rId10" Type="http://schemas.openxmlformats.org/officeDocument/2006/relationships/image" Target="../media/image190.jpeg"/><Relationship Id="rId4" Type="http://schemas.openxmlformats.org/officeDocument/2006/relationships/image" Target="../media/image184.png"/><Relationship Id="rId9" Type="http://schemas.openxmlformats.org/officeDocument/2006/relationships/image" Target="../media/image189.jpeg"/></Relationships>
</file>

<file path=ppt/slides/_rels/slide67.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6.wdp"/><Relationship Id="rId7"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10" Type="http://schemas.microsoft.com/office/2007/relationships/hdphoto" Target="../media/hdphoto8.wdp"/><Relationship Id="rId4" Type="http://schemas.openxmlformats.org/officeDocument/2006/relationships/image" Target="../media/image198.png"/><Relationship Id="rId9" Type="http://schemas.openxmlformats.org/officeDocument/2006/relationships/image" Target="../media/image20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7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7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7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7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48744"/>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エネルギー関連の施策事業集</a:t>
            </a:r>
            <a:endParaRPr lang="en-US" altLang="ja-JP" sz="4000" dirty="0">
              <a:solidFill>
                <a:schemeClr val="bg1"/>
              </a:solidFill>
              <a:latin typeface="Meiryo UI" panose="020B0604030504040204" pitchFamily="50" charset="-128"/>
              <a:ea typeface="Meiryo UI" panose="020B0604030504040204" pitchFamily="50" charset="-128"/>
            </a:endParaRPr>
          </a:p>
          <a:p>
            <a:r>
              <a:rPr lang="ja-JP" altLang="en-US" sz="3200" dirty="0">
                <a:solidFill>
                  <a:schemeClr val="bg1"/>
                </a:solidFill>
                <a:latin typeface="Meiryo UI" panose="020B0604030504040204" pitchFamily="50" charset="-128"/>
                <a:ea typeface="Meiryo UI" panose="020B0604030504040204" pitchFamily="50" charset="-128"/>
              </a:rPr>
              <a:t>～</a:t>
            </a:r>
            <a:r>
              <a:rPr lang="en-US" altLang="ja-JP" sz="3200" dirty="0">
                <a:solidFill>
                  <a:schemeClr val="bg1"/>
                </a:solidFill>
                <a:latin typeface="Meiryo UI" panose="020B0604030504040204" pitchFamily="50" charset="-128"/>
                <a:ea typeface="Meiryo UI" panose="020B0604030504040204" pitchFamily="50" charset="-128"/>
              </a:rPr>
              <a:t>2024</a:t>
            </a:r>
            <a:r>
              <a:rPr lang="ja-JP" altLang="en-US" sz="3200" dirty="0">
                <a:solidFill>
                  <a:schemeClr val="bg1"/>
                </a:solidFill>
                <a:latin typeface="Meiryo UI" panose="020B0604030504040204" pitchFamily="50" charset="-128"/>
                <a:ea typeface="Meiryo UI" panose="020B0604030504040204" pitchFamily="50" charset="-128"/>
              </a:rPr>
              <a:t>年度アクションプログラム～</a:t>
            </a:r>
            <a:endParaRPr lang="en-US" altLang="ja-JP" sz="3200" dirty="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a:solidFill>
                  <a:schemeClr val="tx1"/>
                </a:solidFill>
                <a:latin typeface="Meiryo UI" panose="020B0604030504040204" pitchFamily="50" charset="-128"/>
                <a:ea typeface="Meiryo UI" panose="020B0604030504040204" pitchFamily="50" charset="-128"/>
              </a:rPr>
              <a:t>2024</a:t>
            </a:r>
            <a:r>
              <a:rPr lang="ja-JP" altLang="en-US" dirty="0">
                <a:solidFill>
                  <a:schemeClr val="tx1"/>
                </a:solidFill>
                <a:latin typeface="Meiryo UI" panose="020B0604030504040204" pitchFamily="50" charset="-128"/>
                <a:ea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rPr>
              <a:t>5</a:t>
            </a:r>
            <a:r>
              <a:rPr lang="ja-JP" altLang="en-US" dirty="0">
                <a:solidFill>
                  <a:schemeClr val="tx1"/>
                </a:solidFill>
                <a:latin typeface="Meiryo UI" panose="020B0604030504040204" pitchFamily="50" charset="-128"/>
                <a:ea typeface="Meiryo UI" panose="020B0604030504040204" pitchFamily="50" charset="-128"/>
              </a:rPr>
              <a:t>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38335" y="616014"/>
            <a:ext cx="9722060"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23154" y="549852"/>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4" name="角丸四角形 22">
            <a:extLst>
              <a:ext uri="{FF2B5EF4-FFF2-40B4-BE49-F238E27FC236}">
                <a16:creationId xmlns:a16="http://schemas.microsoft.com/office/drawing/2014/main" id="{E12523D2-1674-49EA-9BDC-99D152A3402E}"/>
              </a:ext>
            </a:extLst>
          </p:cNvPr>
          <p:cNvSpPr/>
          <p:nvPr/>
        </p:nvSpPr>
        <p:spPr>
          <a:xfrm>
            <a:off x="145606" y="1532223"/>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7" name="正方形/長方形 46">
            <a:extLst>
              <a:ext uri="{FF2B5EF4-FFF2-40B4-BE49-F238E27FC236}">
                <a16:creationId xmlns:a16="http://schemas.microsoft.com/office/drawing/2014/main" id="{6E388BB0-9C4C-4651-8121-1A4E844CD3A8}"/>
              </a:ext>
            </a:extLst>
          </p:cNvPr>
          <p:cNvSpPr/>
          <p:nvPr/>
        </p:nvSpPr>
        <p:spPr>
          <a:xfrm>
            <a:off x="121081" y="1912474"/>
            <a:ext cx="4298318" cy="110004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に係る普及促進事業　・・・・・・・・・・・・・・・・・・・・</a:t>
            </a:r>
          </a:p>
        </p:txBody>
      </p:sp>
      <p:sp>
        <p:nvSpPr>
          <p:cNvPr id="53" name="正方形/長方形 52">
            <a:extLst>
              <a:ext uri="{FF2B5EF4-FFF2-40B4-BE49-F238E27FC236}">
                <a16:creationId xmlns:a16="http://schemas.microsoft.com/office/drawing/2014/main" id="{1939A61E-46F4-45B5-8B6B-FB32A4ABE739}"/>
              </a:ext>
            </a:extLst>
          </p:cNvPr>
          <p:cNvSpPr/>
          <p:nvPr/>
        </p:nvSpPr>
        <p:spPr>
          <a:xfrm>
            <a:off x="4285710" y="1910397"/>
            <a:ext cx="587648" cy="1100045"/>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117988" y="3776428"/>
            <a:ext cx="4461393" cy="1965666"/>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住宅省エネ改修促進事業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建築物環境配慮制度推進事業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断熱性能理解向上による</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普及啓発事業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145606" y="3360399"/>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08999" y="3773829"/>
            <a:ext cx="494881" cy="1715598"/>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p:txBody>
      </p:sp>
      <p:grpSp>
        <p:nvGrpSpPr>
          <p:cNvPr id="7" name="グループ化 6">
            <a:extLst>
              <a:ext uri="{FF2B5EF4-FFF2-40B4-BE49-F238E27FC236}">
                <a16:creationId xmlns:a16="http://schemas.microsoft.com/office/drawing/2014/main" id="{81B34F90-86BD-49A9-BEB0-49269FC057A8}"/>
              </a:ext>
            </a:extLst>
          </p:cNvPr>
          <p:cNvGrpSpPr/>
          <p:nvPr/>
        </p:nvGrpSpPr>
        <p:grpSpPr>
          <a:xfrm>
            <a:off x="4858571" y="1463574"/>
            <a:ext cx="4793463" cy="4173118"/>
            <a:chOff x="4993160" y="2883615"/>
            <a:chExt cx="4793463" cy="4173118"/>
          </a:xfrm>
        </p:grpSpPr>
        <p:sp>
          <p:nvSpPr>
            <p:cNvPr id="39" name="正方形/長方形 38">
              <a:extLst>
                <a:ext uri="{FF2B5EF4-FFF2-40B4-BE49-F238E27FC236}">
                  <a16:creationId xmlns:a16="http://schemas.microsoft.com/office/drawing/2014/main" id="{43225712-CFFB-42FA-B69F-4410180259AC}"/>
                </a:ext>
              </a:extLst>
            </p:cNvPr>
            <p:cNvSpPr/>
            <p:nvPr/>
          </p:nvSpPr>
          <p:spPr>
            <a:xfrm>
              <a:off x="5049249" y="3289291"/>
              <a:ext cx="4173669" cy="3767442"/>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府民の脱炭素行動促進・貢献量可視化事業</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脱炭素化に向けた消費行動促進事業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脱炭素経営宣言促進事業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環境配慮消費行動促進に向けた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脱炭素ポイント付与制度促進事業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燃料電池自動車を活用した環境教育の推進・・・・・・・・</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クレジットを活用した事業者による脱炭素経営促進事業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23">
              <a:extLst>
                <a:ext uri="{FF2B5EF4-FFF2-40B4-BE49-F238E27FC236}">
                  <a16:creationId xmlns:a16="http://schemas.microsoft.com/office/drawing/2014/main" id="{37CF5EB1-1220-4BCE-975C-AB0E713F5CD3}"/>
                </a:ext>
              </a:extLst>
            </p:cNvPr>
            <p:cNvSpPr/>
            <p:nvPr/>
          </p:nvSpPr>
          <p:spPr>
            <a:xfrm>
              <a:off x="4993160" y="2883615"/>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3997" y="3289290"/>
              <a:ext cx="672626" cy="3562257"/>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p:txBody>
        </p:sp>
      </p:grpSp>
      <p:sp>
        <p:nvSpPr>
          <p:cNvPr id="21" name="円/楕円 21">
            <a:extLst>
              <a:ext uri="{FF2B5EF4-FFF2-40B4-BE49-F238E27FC236}">
                <a16:creationId xmlns:a16="http://schemas.microsoft.com/office/drawing/2014/main" id="{36AD0997-7EBE-4F7D-A7C9-353CCE1021BD}"/>
              </a:ext>
            </a:extLst>
          </p:cNvPr>
          <p:cNvSpPr/>
          <p:nvPr/>
        </p:nvSpPr>
        <p:spPr>
          <a:xfrm>
            <a:off x="4983377" y="393567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2" name="円/楕円 21">
            <a:extLst>
              <a:ext uri="{FF2B5EF4-FFF2-40B4-BE49-F238E27FC236}">
                <a16:creationId xmlns:a16="http://schemas.microsoft.com/office/drawing/2014/main" id="{35A0A594-27C4-470F-8CE5-3C0BB26990F0}"/>
              </a:ext>
            </a:extLst>
          </p:cNvPr>
          <p:cNvSpPr/>
          <p:nvPr/>
        </p:nvSpPr>
        <p:spPr>
          <a:xfrm>
            <a:off x="201230" y="484452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72775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38334" y="671141"/>
            <a:ext cx="9747372" cy="6067022"/>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r>
              <a:rPr lang="ja-JP" altLang="en-US" sz="120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200">
                <a:latin typeface="Meiryo UI" panose="020B0604030504040204" pitchFamily="50" charset="-128"/>
                <a:ea typeface="Meiryo UI" panose="020B0604030504040204" pitchFamily="50" charset="-128"/>
                <a:cs typeface="Meiryo UI" panose="020B0604030504040204" pitchFamily="50" charset="-128"/>
              </a:rPr>
              <a:t>		</a:t>
            </a:r>
            <a:r>
              <a:rPr lang="ja-JP" altLang="en-US" sz="120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a:latin typeface="Meiryo UI" panose="020B0604030504040204" pitchFamily="50" charset="-128"/>
                <a:ea typeface="Meiryo UI" panose="020B0604030504040204" pitchFamily="50" charset="-128"/>
                <a:cs typeface="Meiryo UI" panose="020B0604030504040204" pitchFamily="50" charset="-128"/>
              </a:rPr>
              <a:t>〇　燃料電池自動車等の普及促進（市民等啓発）　・・・・・・</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0">
                <a:latin typeface="Meiryo UI" panose="020B0604030504040204" pitchFamily="50" charset="-128"/>
                <a:ea typeface="Meiryo UI" panose="020B0604030504040204" pitchFamily="50" charset="-128"/>
                <a:cs typeface="Meiryo UI" panose="020B0604030504040204" pitchFamily="50" charset="-128"/>
              </a:rPr>
              <a:t>V2X</a:t>
            </a:r>
            <a:r>
              <a:rPr lang="ja-JP" altLang="en-US" sz="1200" spc="-10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660255"/>
            <a:ext cx="9670834" cy="39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5026342" y="3015595"/>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19213" y="1532549"/>
            <a:ext cx="4528987" cy="4503797"/>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事業者向け太陽光発電の共同調達支援事業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下水処理場汚泥固形燃料化事業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住宅省エネ改修促進事業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建築物環境配慮制度推進事業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断熱性能理解向上による</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普及啓発事業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4989903" y="3458768"/>
            <a:ext cx="4451344" cy="1292662"/>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478529" y="1524216"/>
            <a:ext cx="590217" cy="3493264"/>
          </a:xfrm>
          <a:prstGeom prst="rect">
            <a:avLst/>
          </a:prstGeom>
        </p:spPr>
        <p:txBody>
          <a:bodyPr wrap="square">
            <a:spAutoFit/>
          </a:bodyPr>
          <a:lstStyle/>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p:txBody>
      </p:sp>
      <p:sp>
        <p:nvSpPr>
          <p:cNvPr id="29" name="正方形/長方形 28">
            <a:extLst>
              <a:ext uri="{FF2B5EF4-FFF2-40B4-BE49-F238E27FC236}">
                <a16:creationId xmlns:a16="http://schemas.microsoft.com/office/drawing/2014/main" id="{CADA7C83-1657-4AC4-B0BB-B16A087B1977}"/>
              </a:ext>
            </a:extLst>
          </p:cNvPr>
          <p:cNvSpPr/>
          <p:nvPr/>
        </p:nvSpPr>
        <p:spPr>
          <a:xfrm>
            <a:off x="8982147" y="3458768"/>
            <a:ext cx="658553" cy="1292662"/>
          </a:xfrm>
          <a:prstGeom prst="rect">
            <a:avLst/>
          </a:prstGeom>
        </p:spPr>
        <p:txBody>
          <a:bodyPr wrap="square">
            <a:spAutoFit/>
          </a:bodyPr>
          <a:lstStyle/>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140850"/>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32" name="正方形/長方形 31">
            <a:extLst>
              <a:ext uri="{FF2B5EF4-FFF2-40B4-BE49-F238E27FC236}">
                <a16:creationId xmlns:a16="http://schemas.microsoft.com/office/drawing/2014/main" id="{94048172-7EA1-4E87-A0DA-B77E80FC00EB}"/>
              </a:ext>
            </a:extLst>
          </p:cNvPr>
          <p:cNvSpPr/>
          <p:nvPr/>
        </p:nvSpPr>
        <p:spPr>
          <a:xfrm>
            <a:off x="5026342" y="1544065"/>
            <a:ext cx="4528987" cy="1092607"/>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燃料電池自動車を活用した環境教育の推進・・・・・・・・・・・・</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0027A31-2EA3-4B2B-A84E-B0090F1C00F6}"/>
              </a:ext>
            </a:extLst>
          </p:cNvPr>
          <p:cNvSpPr/>
          <p:nvPr/>
        </p:nvSpPr>
        <p:spPr>
          <a:xfrm>
            <a:off x="9084034" y="1544065"/>
            <a:ext cx="658553" cy="1092607"/>
          </a:xfrm>
          <a:prstGeom prst="rect">
            <a:avLst/>
          </a:prstGeom>
        </p:spPr>
        <p:txBody>
          <a:bodyPr wrap="square">
            <a:spAutoFit/>
          </a:bodyPr>
          <a:lstStyle/>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p:txBody>
      </p:sp>
      <p:sp>
        <p:nvSpPr>
          <p:cNvPr id="19" name="円/楕円 21">
            <a:extLst>
              <a:ext uri="{FF2B5EF4-FFF2-40B4-BE49-F238E27FC236}">
                <a16:creationId xmlns:a16="http://schemas.microsoft.com/office/drawing/2014/main" id="{9748EFB2-3D67-47A5-A2AF-F33FCBF7B04B}"/>
              </a:ext>
            </a:extLst>
          </p:cNvPr>
          <p:cNvSpPr/>
          <p:nvPr/>
        </p:nvSpPr>
        <p:spPr>
          <a:xfrm>
            <a:off x="180377" y="4760666"/>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8" name="正方形/長方形 17">
            <a:extLst>
              <a:ext uri="{FF2B5EF4-FFF2-40B4-BE49-F238E27FC236}">
                <a16:creationId xmlns:a16="http://schemas.microsoft.com/office/drawing/2014/main" id="{259D42DA-0867-4630-8DB6-2DE958581D9A}"/>
              </a:ext>
            </a:extLst>
          </p:cNvPr>
          <p:cNvSpPr/>
          <p:nvPr/>
        </p:nvSpPr>
        <p:spPr>
          <a:xfrm>
            <a:off x="4478529" y="5127250"/>
            <a:ext cx="590217" cy="892552"/>
          </a:xfrm>
          <a:prstGeom prst="rect">
            <a:avLst/>
          </a:prstGeom>
        </p:spPr>
        <p:txBody>
          <a:bodyPr wrap="square">
            <a:spAutoFit/>
          </a:bodyPr>
          <a:lstStyle/>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p:txBody>
      </p:sp>
    </p:spTree>
    <p:extLst>
      <p:ext uri="{BB962C8B-B14F-4D97-AF65-F5344CB8AC3E}">
        <p14:creationId xmlns:p14="http://schemas.microsoft.com/office/powerpoint/2010/main" val="94775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EE2F287-A59E-4846-A2F7-067580207B40}"/>
              </a:ext>
            </a:extLst>
          </p:cNvPr>
          <p:cNvSpPr/>
          <p:nvPr/>
        </p:nvSpPr>
        <p:spPr>
          <a:xfrm>
            <a:off x="132618" y="6080642"/>
            <a:ext cx="9640763" cy="714793"/>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spcBef>
                <a:spcPts val="600"/>
              </a:spcBef>
              <a:tabLst>
                <a:tab pos="9000000" algn="r"/>
              </a:tabLst>
            </a:pPr>
            <a:r>
              <a:rPr lang="ja-JP" altLang="en-US"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各施策・事業のページの注意点</a:t>
            </a:r>
            <a:endParaRPr lang="en-US" altLang="ja-JP"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　　上部のタグについては４つの対策の柱のうち、そのページの施策・事業に関連するものを　　　　　　　　　　で示しています。</a:t>
            </a:r>
            <a:endParaRPr lang="en-US" altLang="ja-JP"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DF9C52E-231B-4386-8EA6-38069DDD632E}"/>
              </a:ext>
            </a:extLst>
          </p:cNvPr>
          <p:cNvSpPr/>
          <p:nvPr/>
        </p:nvSpPr>
        <p:spPr>
          <a:xfrm>
            <a:off x="117582" y="845271"/>
            <a:ext cx="9627887" cy="5235371"/>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18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万博を契機とした環境・エネルギー先進技術普及事業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2" y="579573"/>
            <a:ext cx="9655799"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51319" y="1450977"/>
            <a:ext cx="4721117" cy="4607415"/>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中小事業者高効率空調機導入支援事業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脱炭素経営宣言促進事業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環境配慮消費行動促進に向けた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脱炭素ポイント付与制度普及事業・・・・・・・・・・・・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カーボンニュートラル技術実装推進事業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万博を契機とした環境・エネルギー先進技術普及事業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カーボンニュートラル等新技術ビジネス創出支援事業・・・・・・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H2Osaka</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カーボンニュートラル技術開発・実証事業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5">
            <a:extLst>
              <a:ext uri="{FF2B5EF4-FFF2-40B4-BE49-F238E27FC236}">
                <a16:creationId xmlns:a16="http://schemas.microsoft.com/office/drawing/2014/main" id="{0011953B-54E2-4FB2-9F89-E69FB5CA2A43}"/>
              </a:ext>
            </a:extLst>
          </p:cNvPr>
          <p:cNvSpPr/>
          <p:nvPr/>
        </p:nvSpPr>
        <p:spPr>
          <a:xfrm>
            <a:off x="5125722" y="1090219"/>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32618" y="1088395"/>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471846" y="1396283"/>
            <a:ext cx="1035765" cy="1452705"/>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229739" y="1720666"/>
            <a:ext cx="451751" cy="3991862"/>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p:txBody>
      </p:sp>
      <p:sp>
        <p:nvSpPr>
          <p:cNvPr id="21"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509544" y="6364097"/>
            <a:ext cx="1062319" cy="31299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400" b="1" dirty="0">
                <a:solidFill>
                  <a:prstClr val="white"/>
                </a:solidFill>
                <a:latin typeface="Meiryo UI" panose="020B0604030504040204" pitchFamily="50" charset="-128"/>
                <a:ea typeface="Meiryo UI" panose="020B0604030504040204" pitchFamily="50" charset="-128"/>
              </a:rPr>
              <a:t>濃色のタグ</a:t>
            </a:r>
          </a:p>
        </p:txBody>
      </p:sp>
      <p:sp>
        <p:nvSpPr>
          <p:cNvPr id="27" name="正方形/長方形 26">
            <a:extLst>
              <a:ext uri="{FF2B5EF4-FFF2-40B4-BE49-F238E27FC236}">
                <a16:creationId xmlns:a16="http://schemas.microsoft.com/office/drawing/2014/main" id="{FE8C27C9-2099-4973-8677-98A37616428D}"/>
              </a:ext>
            </a:extLst>
          </p:cNvPr>
          <p:cNvSpPr/>
          <p:nvPr/>
        </p:nvSpPr>
        <p:spPr>
          <a:xfrm>
            <a:off x="5075174" y="1736550"/>
            <a:ext cx="4327012" cy="399186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再エネ電力調達マッチング事業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中小事業者の対策計画書に基づく省エネ・再エネ設備の</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導入支援事業・・・・・・・・・・・・・・・・・・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クレジットを活用した事業者による脱炭素経営促進事業・・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サプライチェーン全体の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排出量の見える化モデル事業・・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21">
            <a:extLst>
              <a:ext uri="{FF2B5EF4-FFF2-40B4-BE49-F238E27FC236}">
                <a16:creationId xmlns:a16="http://schemas.microsoft.com/office/drawing/2014/main" id="{049FE697-E556-4CE6-AD73-688924FFC073}"/>
              </a:ext>
            </a:extLst>
          </p:cNvPr>
          <p:cNvSpPr/>
          <p:nvPr/>
        </p:nvSpPr>
        <p:spPr>
          <a:xfrm>
            <a:off x="223689" y="233130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8" name="正方形/長方形 27">
            <a:extLst>
              <a:ext uri="{FF2B5EF4-FFF2-40B4-BE49-F238E27FC236}">
                <a16:creationId xmlns:a16="http://schemas.microsoft.com/office/drawing/2014/main" id="{6A7E8E85-6372-455E-9871-4B4D526F81F5}"/>
              </a:ext>
            </a:extLst>
          </p:cNvPr>
          <p:cNvSpPr/>
          <p:nvPr/>
        </p:nvSpPr>
        <p:spPr>
          <a:xfrm>
            <a:off x="4481197" y="2944197"/>
            <a:ext cx="1035765" cy="3068532"/>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64,65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66</a:t>
            </a:r>
          </a:p>
        </p:txBody>
      </p:sp>
    </p:spTree>
    <p:extLst>
      <p:ext uri="{BB962C8B-B14F-4D97-AF65-F5344CB8AC3E}">
        <p14:creationId xmlns:p14="http://schemas.microsoft.com/office/powerpoint/2010/main" val="2745308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653899"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91876" y="2701917"/>
            <a:ext cx="4477758" cy="1292662"/>
          </a:xfrm>
          <a:prstGeom prst="rect">
            <a:avLst/>
          </a:prstGeom>
          <a:noFill/>
        </p:spPr>
        <p:txBody>
          <a:bodyPr wrap="square" rtlCol="0">
            <a:spAutoFit/>
          </a:bodyPr>
          <a:lstStyle/>
          <a:p>
            <a:pPr marL="87313" indent="-87313"/>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エネルギーの利用の効率化、再生可能エネルギーの利用及び電気の需要の最適化に関する情報及び意見の交換に関すること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電気の需給に関する情報及び意見の交換に関すること</a:t>
            </a:r>
            <a:endParaRPr lang="en-US" altLang="ja-JP"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構成員その他の関係者のエネルギーに関する取組の推進及び啓発に関すること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4159756849"/>
              </p:ext>
            </p:extLst>
          </p:nvPr>
        </p:nvGraphicFramePr>
        <p:xfrm>
          <a:off x="253897" y="4602872"/>
          <a:ext cx="3814520" cy="1676400"/>
        </p:xfrm>
        <a:graphic>
          <a:graphicData uri="http://schemas.openxmlformats.org/drawingml/2006/table">
            <a:tbl>
              <a:tblPr firstRow="1" bandRow="1">
                <a:tableStyleId>{5940675A-B579-460E-94D1-54222C63F5DA}</a:tableStyleId>
              </a:tblPr>
              <a:tblGrid>
                <a:gridCol w="732904">
                  <a:extLst>
                    <a:ext uri="{9D8B030D-6E8A-4147-A177-3AD203B41FA5}">
                      <a16:colId xmlns:a16="http://schemas.microsoft.com/office/drawing/2014/main" val="3757262113"/>
                    </a:ext>
                  </a:extLst>
                </a:gridCol>
                <a:gridCol w="523299">
                  <a:extLst>
                    <a:ext uri="{9D8B030D-6E8A-4147-A177-3AD203B41FA5}">
                      <a16:colId xmlns:a16="http://schemas.microsoft.com/office/drawing/2014/main" val="432226069"/>
                    </a:ext>
                  </a:extLst>
                </a:gridCol>
                <a:gridCol w="523299">
                  <a:extLst>
                    <a:ext uri="{9D8B030D-6E8A-4147-A177-3AD203B41FA5}">
                      <a16:colId xmlns:a16="http://schemas.microsoft.com/office/drawing/2014/main" val="2697112936"/>
                    </a:ext>
                  </a:extLst>
                </a:gridCol>
                <a:gridCol w="523299">
                  <a:extLst>
                    <a:ext uri="{9D8B030D-6E8A-4147-A177-3AD203B41FA5}">
                      <a16:colId xmlns:a16="http://schemas.microsoft.com/office/drawing/2014/main" val="1997655339"/>
                    </a:ext>
                  </a:extLst>
                </a:gridCol>
                <a:gridCol w="523299">
                  <a:extLst>
                    <a:ext uri="{9D8B030D-6E8A-4147-A177-3AD203B41FA5}">
                      <a16:colId xmlns:a16="http://schemas.microsoft.com/office/drawing/2014/main" val="1800942527"/>
                    </a:ext>
                  </a:extLst>
                </a:gridCol>
                <a:gridCol w="988420">
                  <a:extLst>
                    <a:ext uri="{9D8B030D-6E8A-4147-A177-3AD203B41FA5}">
                      <a16:colId xmlns:a16="http://schemas.microsoft.com/office/drawing/2014/main" val="691755611"/>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strike="sngStrike" dirty="0">
                        <a:solidFill>
                          <a:srgbClr val="FF0000"/>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rowSpan="2">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900" strike="sngStrike" dirty="0">
                        <a:solidFill>
                          <a:srgbClr val="FF0000"/>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strike="noStrike" dirty="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ー</a:t>
                      </a: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en-US" altLang="ja-JP" sz="700" strike="noStrike" dirty="0">
                          <a:solidFill>
                            <a:schemeClr val="tx1"/>
                          </a:solidFill>
                          <a:latin typeface="Meiryo UI" panose="020B0604030504040204" pitchFamily="50" charset="-128"/>
                          <a:ea typeface="Meiryo UI" panose="020B0604030504040204" pitchFamily="50" charset="-128"/>
                        </a:rPr>
                        <a:t>※2</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strike="noStrike" dirty="0">
                          <a:solidFill>
                            <a:schemeClr val="tx1"/>
                          </a:solidFill>
                          <a:latin typeface="Meiryo UI" panose="020B0604030504040204" pitchFamily="50" charset="-128"/>
                          <a:ea typeface="Meiryo UI" panose="020B0604030504040204" pitchFamily="50" charset="-128"/>
                        </a:rPr>
                        <a:t>2</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endParaRPr kumimoji="1" lang="ja-JP" altLang="en-US"/>
                    </a:p>
                  </a:txBody>
                  <a:tcP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537911" y="6283545"/>
            <a:ext cx="4024984"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１　</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年度から事業者部門会議とした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２　</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年度から市町村（家庭）部門会議とした。</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3524579" y="435946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19156" y="4376382"/>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8" y="770502"/>
            <a:ext cx="278458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2,167</a:t>
            </a:r>
            <a:r>
              <a:rPr lang="zh-TW" altLang="en-US" sz="1200" dirty="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a:latin typeface="Meiryo UI" pitchFamily="50" charset="-128"/>
                <a:ea typeface="Meiryo UI" pitchFamily="50" charset="-128"/>
                <a:cs typeface="Meiryo UI" pitchFamily="50" charset="-128"/>
              </a:rPr>
              <a:t>＜</a:t>
            </a:r>
            <a:r>
              <a:rPr lang="en-US" altLang="ja-JP" sz="1400" b="1" dirty="0">
                <a:latin typeface="Meiryo UI" pitchFamily="50" charset="-128"/>
                <a:ea typeface="Meiryo UI" pitchFamily="50" charset="-128"/>
                <a:cs typeface="Meiryo UI" pitchFamily="50" charset="-128"/>
              </a:rPr>
              <a:t>2024</a:t>
            </a:r>
            <a:r>
              <a:rPr lang="ja-JP" altLang="en-US" sz="1400" b="1" dirty="0">
                <a:latin typeface="Meiryo UI" pitchFamily="50" charset="-128"/>
                <a:ea typeface="Meiryo UI" pitchFamily="50" charset="-128"/>
                <a:cs typeface="Meiryo UI" pitchFamily="50" charset="-128"/>
              </a:rPr>
              <a:t>年度協議会開催計画（案）＞</a:t>
            </a: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5067987" y="1616853"/>
            <a:ext cx="4622298" cy="2862322"/>
          </a:xfrm>
          <a:prstGeom prst="rect">
            <a:avLst/>
          </a:prstGeom>
          <a:ln>
            <a:solidFill>
              <a:schemeClr val="accent6">
                <a:lumMod val="75000"/>
              </a:schemeClr>
            </a:solidFill>
            <a:prstDash val="dash"/>
          </a:ln>
        </p:spPr>
        <p:txBody>
          <a:bodyPr wrap="square" anchor="t" anchorCtr="1">
            <a:spAutoFit/>
          </a:bodyPr>
          <a:lstStyle/>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（年１回程度）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１</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家庭</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（年１回程度）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endParaRPr lang="en-US" altLang="ja-JP" sz="1200" b="1" kern="100" dirty="0">
              <a:latin typeface="Meiryo UI" panose="020B0604030504040204" pitchFamily="50" charset="-128"/>
              <a:ea typeface="Meiryo UI" panose="020B0604030504040204" pitchFamily="50" charset="-128"/>
              <a:cs typeface="Meiryo UI" panose="020B0604030504040204" pitchFamily="50" charset="-128"/>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２</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）事業者部門会議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（必要に応じて開催）</a:t>
            </a:r>
            <a:endParaRPr lang="ja-JP" altLang="ja-JP" sz="12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r>
              <a:rPr lang="ja-JP" altLang="en-US" sz="1200" dirty="0">
                <a:latin typeface="Meiryo UI" panose="020B0604030504040204" pitchFamily="50" charset="-128"/>
                <a:ea typeface="Meiryo UI" panose="020B0604030504040204" pitchFamily="50" charset="-128"/>
              </a:rPr>
              <a:t>再エネ普及・省エネ対策に関するテーマについて、関係する事業者等と必要に応じて意見交換を実施。</a:t>
            </a:r>
            <a:endParaRPr lang="en-US" altLang="ja-JP" sz="1200" dirty="0">
              <a:latin typeface="Meiryo UI" panose="020B0604030504040204" pitchFamily="50" charset="-128"/>
              <a:ea typeface="Meiryo UI" panose="020B0604030504040204" pitchFamily="50" charset="-128"/>
            </a:endParaRPr>
          </a:p>
          <a:p>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endParaRPr lang="ja-JP" altLang="ja-JP" sz="1200" strike="sngStrike"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3478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34975" y="563605"/>
            <a:ext cx="982800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637431" y="1014211"/>
            <a:ext cx="8562548" cy="492443"/>
          </a:xfrm>
          <a:prstGeom prst="rect">
            <a:avLst/>
          </a:prstGeom>
          <a:noFill/>
        </p:spPr>
        <p:txBody>
          <a:bodyPr wrap="square" rtlCol="0">
            <a:spAutoFit/>
          </a:bodyPr>
          <a:lstStyle/>
          <a:p>
            <a:pPr marL="163513" indent="-1635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grpSp>
        <p:nvGrpSpPr>
          <p:cNvPr id="14" name="グループ化 50">
            <a:extLst>
              <a:ext uri="{FF2B5EF4-FFF2-40B4-BE49-F238E27FC236}">
                <a16:creationId xmlns:a16="http://schemas.microsoft.com/office/drawing/2014/main" id="{B829323A-AABB-4602-BBED-7CE7442A86B4}"/>
              </a:ext>
            </a:extLst>
          </p:cNvPr>
          <p:cNvGrpSpPr>
            <a:grpSpLocks/>
          </p:cNvGrpSpPr>
          <p:nvPr/>
        </p:nvGrpSpPr>
        <p:grpSpPr bwMode="auto">
          <a:xfrm>
            <a:off x="93663" y="5141913"/>
            <a:ext cx="3178175" cy="1533525"/>
            <a:chOff x="537594" y="4392917"/>
            <a:chExt cx="3178827" cy="1534330"/>
          </a:xfrm>
        </p:grpSpPr>
        <p:sp>
          <p:nvSpPr>
            <p:cNvPr id="16" name="正方形/長方形 15">
              <a:extLst>
                <a:ext uri="{FF2B5EF4-FFF2-40B4-BE49-F238E27FC236}">
                  <a16:creationId xmlns:a16="http://schemas.microsoft.com/office/drawing/2014/main" id="{C7CEDDA5-4DF8-43D9-840C-C19A914A8B90}"/>
                </a:ext>
              </a:extLst>
            </p:cNvPr>
            <p:cNvSpPr/>
            <p:nvPr/>
          </p:nvSpPr>
          <p:spPr>
            <a:xfrm>
              <a:off x="548708" y="4392917"/>
              <a:ext cx="3167713" cy="1534330"/>
            </a:xfrm>
            <a:prstGeom prst="rect">
              <a:avLst/>
            </a:prstGeom>
            <a:noFill/>
            <a:ln w="41275" cmpd="thickThin">
              <a:solidFill>
                <a:srgbClr val="FFCC00"/>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algun Gothic Semilight" panose="020B0502040204020203" pitchFamily="50" charset="-128"/>
                </a:rPr>
                <a:t>■低利ソーラークレジット事業</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algun Gothic Semilight" panose="020B0502040204020203" pitchFamily="50" charset="-128"/>
              </a:endParaRPr>
            </a:p>
          </p:txBody>
        </p:sp>
        <p:sp>
          <p:nvSpPr>
            <p:cNvPr id="18" name="角丸四角形 9">
              <a:extLst>
                <a:ext uri="{FF2B5EF4-FFF2-40B4-BE49-F238E27FC236}">
                  <a16:creationId xmlns:a16="http://schemas.microsoft.com/office/drawing/2014/main" id="{28086042-4DC9-40CA-B2B2-A7C212B3FBE7}"/>
                </a:ext>
              </a:extLst>
            </p:cNvPr>
            <p:cNvSpPr/>
            <p:nvPr/>
          </p:nvSpPr>
          <p:spPr>
            <a:xfrm>
              <a:off x="3141628" y="5687408"/>
              <a:ext cx="539861" cy="181070"/>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19" name="正方形/長方形 18">
              <a:extLst>
                <a:ext uri="{FF2B5EF4-FFF2-40B4-BE49-F238E27FC236}">
                  <a16:creationId xmlns:a16="http://schemas.microsoft.com/office/drawing/2014/main" id="{8ECDB7E8-04D4-4B0D-B24C-50EFF295B1DE}"/>
                </a:ext>
              </a:extLst>
            </p:cNvPr>
            <p:cNvSpPr/>
            <p:nvPr/>
          </p:nvSpPr>
          <p:spPr>
            <a:xfrm>
              <a:off x="537594" y="4647050"/>
              <a:ext cx="2257888" cy="595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anchor="ctr">
              <a:spAutoFit/>
            </a:bodyPr>
            <a:lstStyle/>
            <a:p>
              <a:pPr marL="42863" marR="0" lvl="0" indent="-42863"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・信販会社と連携し、住宅用太陽光パネルや蓄電池等に利用できる低利の個別クレジット型ローンを提供</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descr="D:\YoshimotoH\Desktop\パネルもずやん.png">
              <a:extLst>
                <a:ext uri="{FF2B5EF4-FFF2-40B4-BE49-F238E27FC236}">
                  <a16:creationId xmlns:a16="http://schemas.microsoft.com/office/drawing/2014/main" id="{CE1C1DE9-4E2D-49E7-9B71-BC4C8370D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120" y="4474852"/>
              <a:ext cx="975337" cy="73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7636775B-B48E-4DD6-8D74-3EA14725BF50}"/>
                </a:ext>
              </a:extLst>
            </p:cNvPr>
            <p:cNvSpPr/>
            <p:nvPr/>
          </p:nvSpPr>
          <p:spPr>
            <a:xfrm>
              <a:off x="620161" y="5261735"/>
              <a:ext cx="1895864" cy="625803"/>
            </a:xfrm>
            <a:prstGeom prst="rect">
              <a:avLst/>
            </a:prstGeom>
            <a:noFill/>
            <a:ln w="22225" cmpd="dbl">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auto" latinLnBrk="0" hangingPunct="1">
                <a:lnSpc>
                  <a:spcPts val="1600"/>
                </a:lnSpc>
                <a:spcBef>
                  <a:spcPts val="6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手数料率</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％（固定）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利用期間</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最長</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利用金額</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万円まで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63">
              <a:extLst>
                <a:ext uri="{FF2B5EF4-FFF2-40B4-BE49-F238E27FC236}">
                  <a16:creationId xmlns:a16="http://schemas.microsoft.com/office/drawing/2014/main" id="{FB58BBEA-0262-48A9-96C6-CBF8EE10B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a:stretch>
              <a:fillRect/>
            </a:stretch>
          </p:blipFill>
          <p:spPr bwMode="auto">
            <a:xfrm>
              <a:off x="2546176" y="5431730"/>
              <a:ext cx="558245" cy="4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64">
              <a:extLst>
                <a:ext uri="{FF2B5EF4-FFF2-40B4-BE49-F238E27FC236}">
                  <a16:creationId xmlns:a16="http://schemas.microsoft.com/office/drawing/2014/main" id="{6ADFBA66-6F9B-498E-AEC8-5BF25EAFE0AF}"/>
                </a:ext>
              </a:extLst>
            </p:cNvPr>
            <p:cNvSpPr>
              <a:spLocks noChangeArrowheads="1"/>
            </p:cNvSpPr>
            <p:nvPr/>
          </p:nvSpPr>
          <p:spPr bwMode="auto">
            <a:xfrm>
              <a:off x="2595747" y="5277510"/>
              <a:ext cx="1109847" cy="1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2014 </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大阪府もずやん</a:t>
              </a:r>
            </a:p>
          </p:txBody>
        </p:sp>
      </p:grpSp>
      <p:grpSp>
        <p:nvGrpSpPr>
          <p:cNvPr id="27" name="グループ化 66">
            <a:extLst>
              <a:ext uri="{FF2B5EF4-FFF2-40B4-BE49-F238E27FC236}">
                <a16:creationId xmlns:a16="http://schemas.microsoft.com/office/drawing/2014/main" id="{00C22ABC-421B-471A-9ED5-98AB764F0BDF}"/>
              </a:ext>
            </a:extLst>
          </p:cNvPr>
          <p:cNvGrpSpPr>
            <a:grpSpLocks/>
          </p:cNvGrpSpPr>
          <p:nvPr/>
        </p:nvGrpSpPr>
        <p:grpSpPr bwMode="auto">
          <a:xfrm>
            <a:off x="3371850" y="4543428"/>
            <a:ext cx="3167063" cy="2132013"/>
            <a:chOff x="540000" y="6103139"/>
            <a:chExt cx="3168000" cy="2131994"/>
          </a:xfrm>
        </p:grpSpPr>
        <p:sp>
          <p:nvSpPr>
            <p:cNvPr id="28" name="正方形/長方形 27">
              <a:extLst>
                <a:ext uri="{FF2B5EF4-FFF2-40B4-BE49-F238E27FC236}">
                  <a16:creationId xmlns:a16="http://schemas.microsoft.com/office/drawing/2014/main" id="{B5C77D3C-C3BB-4855-A9B1-100971F1A748}"/>
                </a:ext>
              </a:extLst>
            </p:cNvPr>
            <p:cNvSpPr/>
            <p:nvPr/>
          </p:nvSpPr>
          <p:spPr>
            <a:xfrm>
              <a:off x="540000" y="6103139"/>
              <a:ext cx="3168000" cy="2131994"/>
            </a:xfrm>
            <a:prstGeom prst="rect">
              <a:avLst/>
            </a:prstGeom>
            <a:noFill/>
            <a:ln w="38100" cap="rnd" cmpd="thickThin">
              <a:gradFill flip="none" rotWithShape="1">
                <a:gsLst>
                  <a:gs pos="0">
                    <a:srgbClr val="FFC000"/>
                  </a:gs>
                  <a:gs pos="49000">
                    <a:srgbClr val="FFC000"/>
                  </a:gs>
                  <a:gs pos="51000">
                    <a:srgbClr val="0000FF"/>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0" fontAlgn="base" latinLnBrk="0" hangingPunct="0">
                <a:lnSpc>
                  <a:spcPts val="17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普及啓発事業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B7D2D83B-E3DA-4383-8110-B10AB388BB00}"/>
                </a:ext>
              </a:extLst>
            </p:cNvPr>
            <p:cNvSpPr/>
            <p:nvPr/>
          </p:nvSpPr>
          <p:spPr>
            <a:xfrm>
              <a:off x="574936" y="6366715"/>
              <a:ext cx="3025083" cy="725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spAutoFit/>
            </a:bodyPr>
            <a:lstStyle/>
            <a:p>
              <a:pPr marL="85725" marR="0" lvl="0" indent="-85725" algn="l" defTabSz="914400" rtl="0" eaLnBrk="1" fontAlgn="auto" latinLnBrk="0" hangingPunct="1">
                <a:lnSpc>
                  <a:spcPts val="1300"/>
                </a:lnSpc>
                <a:spcBef>
                  <a:spcPts val="0"/>
                </a:spcBef>
                <a:spcAft>
                  <a:spcPts val="0"/>
                </a:spcAft>
                <a:buClrTx/>
                <a:buSzTx/>
                <a:buFontTx/>
                <a:buNone/>
                <a:tabLst/>
                <a:defRPr/>
              </a:pP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の普及に向けて、府内住宅展示場等でのイベント開催、</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lang="ja-JP" altLang="en-US" sz="10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をわかりやすく紹介する</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動画の公開、</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の良さを体験してもらう</a:t>
              </a:r>
              <a:r>
                <a:rPr kumimoji="1" lang="ja-JP" altLang="en-US" sz="108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「宿泊体験事業」「お試し体感事業」を実施</a:t>
              </a:r>
              <a:endParaRPr kumimoji="1" lang="en-US" altLang="ja-JP" sz="108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94">
              <a:extLst>
                <a:ext uri="{FF2B5EF4-FFF2-40B4-BE49-F238E27FC236}">
                  <a16:creationId xmlns:a16="http://schemas.microsoft.com/office/drawing/2014/main" id="{A20D95A4-CD8A-421D-A538-B34839E4E14C}"/>
                </a:ext>
              </a:extLst>
            </p:cNvPr>
            <p:cNvSpPr/>
            <p:nvPr/>
          </p:nvSpPr>
          <p:spPr>
            <a:xfrm>
              <a:off x="3125215" y="7723963"/>
              <a:ext cx="539910" cy="179385"/>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31" name="角丸四角形 66">
              <a:extLst>
                <a:ext uri="{FF2B5EF4-FFF2-40B4-BE49-F238E27FC236}">
                  <a16:creationId xmlns:a16="http://schemas.microsoft.com/office/drawing/2014/main" id="{F1C99B84-3D55-4420-81D3-D17A7C7079A7}"/>
                </a:ext>
              </a:extLst>
            </p:cNvPr>
            <p:cNvSpPr/>
            <p:nvPr/>
          </p:nvSpPr>
          <p:spPr>
            <a:xfrm>
              <a:off x="3017233" y="7957323"/>
              <a:ext cx="647892" cy="17938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32" name="図 77">
              <a:extLst>
                <a:ext uri="{FF2B5EF4-FFF2-40B4-BE49-F238E27FC236}">
                  <a16:creationId xmlns:a16="http://schemas.microsoft.com/office/drawing/2014/main" id="{1EC183A4-3C4A-4B72-9543-1BF771FBC3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064" y="7453106"/>
              <a:ext cx="2412714" cy="70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グループ化 80">
            <a:extLst>
              <a:ext uri="{FF2B5EF4-FFF2-40B4-BE49-F238E27FC236}">
                <a16:creationId xmlns:a16="http://schemas.microsoft.com/office/drawing/2014/main" id="{A47949F8-9B89-44A1-9EDE-56709AC53537}"/>
              </a:ext>
            </a:extLst>
          </p:cNvPr>
          <p:cNvGrpSpPr>
            <a:grpSpLocks/>
          </p:cNvGrpSpPr>
          <p:nvPr/>
        </p:nvGrpSpPr>
        <p:grpSpPr bwMode="auto">
          <a:xfrm>
            <a:off x="107950" y="3563938"/>
            <a:ext cx="3192463" cy="1506537"/>
            <a:chOff x="539479" y="2710964"/>
            <a:chExt cx="3192654" cy="1506294"/>
          </a:xfrm>
        </p:grpSpPr>
        <p:grpSp>
          <p:nvGrpSpPr>
            <p:cNvPr id="34" name="グループ化 82">
              <a:extLst>
                <a:ext uri="{FF2B5EF4-FFF2-40B4-BE49-F238E27FC236}">
                  <a16:creationId xmlns:a16="http://schemas.microsoft.com/office/drawing/2014/main" id="{004E48B9-DD0B-4783-9A57-F508031F9E2C}"/>
                </a:ext>
              </a:extLst>
            </p:cNvPr>
            <p:cNvGrpSpPr>
              <a:grpSpLocks/>
            </p:cNvGrpSpPr>
            <p:nvPr/>
          </p:nvGrpSpPr>
          <p:grpSpPr bwMode="auto">
            <a:xfrm>
              <a:off x="539479" y="2710964"/>
              <a:ext cx="3192654" cy="1506294"/>
              <a:chOff x="539479" y="2710964"/>
              <a:chExt cx="3192654" cy="1506294"/>
            </a:xfrm>
          </p:grpSpPr>
          <p:sp>
            <p:nvSpPr>
              <p:cNvPr id="36" name="正方形/長方形 35">
                <a:extLst>
                  <a:ext uri="{FF2B5EF4-FFF2-40B4-BE49-F238E27FC236}">
                    <a16:creationId xmlns:a16="http://schemas.microsoft.com/office/drawing/2014/main" id="{408E04E7-0D13-4B89-BB21-55DC29431196}"/>
                  </a:ext>
                </a:extLst>
              </p:cNvPr>
              <p:cNvSpPr/>
              <p:nvPr/>
            </p:nvSpPr>
            <p:spPr>
              <a:xfrm>
                <a:off x="539479" y="2710964"/>
                <a:ext cx="3168000" cy="1506294"/>
              </a:xfrm>
              <a:prstGeom prst="rect">
                <a:avLst/>
              </a:prstGeom>
              <a:solidFill>
                <a:schemeClr val="bg1"/>
              </a:solidFill>
              <a:ln w="38100" cap="rnd" cmpd="thickThin">
                <a:gradFill flip="none" rotWithShape="1">
                  <a:gsLst>
                    <a:gs pos="0">
                      <a:srgbClr val="FFC000"/>
                    </a:gs>
                    <a:gs pos="49000">
                      <a:srgbClr val="FFC000"/>
                    </a:gs>
                    <a:gs pos="51000">
                      <a:srgbClr val="0000FF"/>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a:t>
                </a:r>
                <a:r>
                  <a:rPr kumimoji="1" lang="ja-JP" altLang="ja-JP"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太陽光・蓄電池の共同購入</a:t>
                </a:r>
                <a:endParaRPr kumimoji="1" lang="ja-JP" altLang="ja-JP" sz="13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a:cs typeface="ＭＳ Ｐゴシック" panose="020B0600070205080204" pitchFamily="50" charset="-128"/>
                </a:endParaRPr>
              </a:p>
            </p:txBody>
          </p:sp>
          <p:sp>
            <p:nvSpPr>
              <p:cNvPr id="37" name="正方形/長方形 86">
                <a:extLst>
                  <a:ext uri="{FF2B5EF4-FFF2-40B4-BE49-F238E27FC236}">
                    <a16:creationId xmlns:a16="http://schemas.microsoft.com/office/drawing/2014/main" id="{406BB236-2D5C-4BE0-A04A-0F031C01759C}"/>
                  </a:ext>
                </a:extLst>
              </p:cNvPr>
              <p:cNvSpPr>
                <a:spLocks noChangeArrowheads="1"/>
              </p:cNvSpPr>
              <p:nvPr/>
            </p:nvSpPr>
            <p:spPr bwMode="auto">
              <a:xfrm>
                <a:off x="564133" y="2952018"/>
                <a:ext cx="3168000" cy="4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000" tIns="36000" rIns="90000" bIns="36000" anchor="ctr">
                <a:spAutoFit/>
              </a:bodyPr>
              <a:lstStyle>
                <a:lvl1pPr marL="77788" indent="-77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7788" marR="0" lvl="0" indent="-77788" algn="l" defTabSz="914400" rtl="0" eaLnBrk="1" fontAlgn="base" latinLnBrk="0" hangingPunct="1">
                  <a:lnSpc>
                    <a:spcPts val="14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・太陽光パネル・蓄電池の購入希望者を募り、スケールメリットを活かして価格低減を図る共同購入を実施</a:t>
                </a:r>
                <a:endPar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p:txBody>
          </p:sp>
          <p:pic>
            <p:nvPicPr>
              <p:cNvPr id="38" name="図 88">
                <a:extLst>
                  <a:ext uri="{FF2B5EF4-FFF2-40B4-BE49-F238E27FC236}">
                    <a16:creationId xmlns:a16="http://schemas.microsoft.com/office/drawing/2014/main" id="{47B6ADD7-816C-4E55-990C-9580AAF69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819" y="3354691"/>
                <a:ext cx="2250108"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角丸四角形 93">
                <a:extLst>
                  <a:ext uri="{FF2B5EF4-FFF2-40B4-BE49-F238E27FC236}">
                    <a16:creationId xmlns:a16="http://schemas.microsoft.com/office/drawing/2014/main" id="{CBA13EB3-F7C9-4A35-9ECC-3E2DEFD7ABB1}"/>
                  </a:ext>
                </a:extLst>
              </p:cNvPr>
              <p:cNvSpPr/>
              <p:nvPr/>
            </p:nvSpPr>
            <p:spPr>
              <a:xfrm>
                <a:off x="3095507" y="3760132"/>
                <a:ext cx="539782" cy="180946"/>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grpSp>
        <p:sp>
          <p:nvSpPr>
            <p:cNvPr id="35" name="角丸四角形 89">
              <a:extLst>
                <a:ext uri="{FF2B5EF4-FFF2-40B4-BE49-F238E27FC236}">
                  <a16:creationId xmlns:a16="http://schemas.microsoft.com/office/drawing/2014/main" id="{5829F19F-4FF1-4111-9E85-E61E30E8D35B}"/>
                </a:ext>
              </a:extLst>
            </p:cNvPr>
            <p:cNvSpPr/>
            <p:nvPr/>
          </p:nvSpPr>
          <p:spPr>
            <a:xfrm>
              <a:off x="2987550" y="3983934"/>
              <a:ext cx="647739" cy="179358"/>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grpSp>
      <p:grpSp>
        <p:nvGrpSpPr>
          <p:cNvPr id="40" name="グループ化 90">
            <a:extLst>
              <a:ext uri="{FF2B5EF4-FFF2-40B4-BE49-F238E27FC236}">
                <a16:creationId xmlns:a16="http://schemas.microsoft.com/office/drawing/2014/main" id="{BC08162C-A195-4635-91C3-96F2CFB4FE88}"/>
              </a:ext>
            </a:extLst>
          </p:cNvPr>
          <p:cNvGrpSpPr>
            <a:grpSpLocks/>
          </p:cNvGrpSpPr>
          <p:nvPr/>
        </p:nvGrpSpPr>
        <p:grpSpPr bwMode="auto">
          <a:xfrm>
            <a:off x="6642100" y="5003799"/>
            <a:ext cx="3179763" cy="1658938"/>
            <a:chOff x="3851845" y="4615153"/>
            <a:chExt cx="3180298" cy="1658828"/>
          </a:xfrm>
        </p:grpSpPr>
        <p:sp>
          <p:nvSpPr>
            <p:cNvPr id="41" name="正方形/長方形 40">
              <a:extLst>
                <a:ext uri="{FF2B5EF4-FFF2-40B4-BE49-F238E27FC236}">
                  <a16:creationId xmlns:a16="http://schemas.microsoft.com/office/drawing/2014/main" id="{ECFAC6A6-C305-414A-BD47-E06E430E53A9}"/>
                </a:ext>
              </a:extLst>
            </p:cNvPr>
            <p:cNvSpPr/>
            <p:nvPr/>
          </p:nvSpPr>
          <p:spPr>
            <a:xfrm>
              <a:off x="3851845" y="4615153"/>
              <a:ext cx="3167596" cy="1658828"/>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spcCol="144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■おおさかエネマネ普及促進事業</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17">
              <a:extLst>
                <a:ext uri="{FF2B5EF4-FFF2-40B4-BE49-F238E27FC236}">
                  <a16:creationId xmlns:a16="http://schemas.microsoft.com/office/drawing/2014/main" id="{AE98C746-94C1-4274-95B8-7B277438FFD3}"/>
                </a:ext>
              </a:extLst>
            </p:cNvPr>
            <p:cNvSpPr/>
            <p:nvPr/>
          </p:nvSpPr>
          <p:spPr>
            <a:xfrm>
              <a:off x="6049315" y="6031110"/>
              <a:ext cx="647809" cy="17937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43" name="Picture 7">
              <a:extLst>
                <a:ext uri="{FF2B5EF4-FFF2-40B4-BE49-F238E27FC236}">
                  <a16:creationId xmlns:a16="http://schemas.microsoft.com/office/drawing/2014/main" id="{887A8306-4C88-4E29-B507-3F31F7D63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110" r="3027"/>
            <a:stretch>
              <a:fillRect/>
            </a:stretch>
          </p:blipFill>
          <p:spPr bwMode="auto">
            <a:xfrm>
              <a:off x="5916143" y="4959156"/>
              <a:ext cx="1116000" cy="102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正方形/長方形 43">
              <a:extLst>
                <a:ext uri="{FF2B5EF4-FFF2-40B4-BE49-F238E27FC236}">
                  <a16:creationId xmlns:a16="http://schemas.microsoft.com/office/drawing/2014/main" id="{A1950AB7-6C4C-4320-AE1B-19301C6D3FDF}"/>
                </a:ext>
              </a:extLst>
            </p:cNvPr>
            <p:cNvSpPr/>
            <p:nvPr/>
          </p:nvSpPr>
          <p:spPr>
            <a:xfrm>
              <a:off x="3856609" y="4945332"/>
              <a:ext cx="2159363" cy="11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60325" marR="0" lvl="0" indent="-60325" algn="l" defTabSz="914400" rtl="0" eaLnBrk="0" fontAlgn="base" latinLnBrk="0" hangingPunct="0">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・電気の使用量を見える化するエネルギーマネジメントシステムを用いた省エネ対策の普及啓発を実施</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0325" marR="0" lvl="0" indent="-60325" algn="l" defTabSz="914400" rtl="0" eaLnBrk="0" fontAlgn="base" latinLnBrk="0" hangingPunct="0">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・省エネの具体的な方法を提案する「おおさかエネマネ普及促進事業者」を登録</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5" name="グループ化 95">
            <a:extLst>
              <a:ext uri="{FF2B5EF4-FFF2-40B4-BE49-F238E27FC236}">
                <a16:creationId xmlns:a16="http://schemas.microsoft.com/office/drawing/2014/main" id="{DE595010-A459-455B-AF29-16D1CD91C3C8}"/>
              </a:ext>
            </a:extLst>
          </p:cNvPr>
          <p:cNvGrpSpPr>
            <a:grpSpLocks/>
          </p:cNvGrpSpPr>
          <p:nvPr/>
        </p:nvGrpSpPr>
        <p:grpSpPr bwMode="auto">
          <a:xfrm>
            <a:off x="107950" y="2465388"/>
            <a:ext cx="3168650" cy="1019175"/>
            <a:chOff x="3852000" y="6141199"/>
            <a:chExt cx="3168000" cy="1019677"/>
          </a:xfrm>
        </p:grpSpPr>
        <p:sp>
          <p:nvSpPr>
            <p:cNvPr id="46" name="正方形/長方形 45">
              <a:extLst>
                <a:ext uri="{FF2B5EF4-FFF2-40B4-BE49-F238E27FC236}">
                  <a16:creationId xmlns:a16="http://schemas.microsoft.com/office/drawing/2014/main" id="{62512740-9469-45A7-88E6-5F3295341967}"/>
                </a:ext>
              </a:extLst>
            </p:cNvPr>
            <p:cNvSpPr/>
            <p:nvPr/>
          </p:nvSpPr>
          <p:spPr>
            <a:xfrm>
              <a:off x="3852000" y="6141199"/>
              <a:ext cx="3168000" cy="1019677"/>
            </a:xfrm>
            <a:prstGeom prst="rect">
              <a:avLst/>
            </a:prstGeom>
            <a:solidFill>
              <a:schemeClr val="bg1"/>
            </a:solidFill>
            <a:ln w="38100" cap="rnd" cmpd="thickThin">
              <a:gradFill flip="none" rotWithShape="1">
                <a:gsLst>
                  <a:gs pos="0">
                    <a:srgbClr val="FFC000"/>
                  </a:gs>
                  <a:gs pos="49000">
                    <a:srgbClr val="FFC000"/>
                  </a:gs>
                  <a:gs pos="51000">
                    <a:srgbClr val="0000FF"/>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■セミナー開催・講師派遣</a:t>
              </a:r>
              <a:endParaRPr kumimoji="1"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24">
              <a:extLst>
                <a:ext uri="{FF2B5EF4-FFF2-40B4-BE49-F238E27FC236}">
                  <a16:creationId xmlns:a16="http://schemas.microsoft.com/office/drawing/2014/main" id="{D9B66D28-16AB-4F52-9168-829DA3475BA8}"/>
                </a:ext>
              </a:extLst>
            </p:cNvPr>
            <p:cNvSpPr/>
            <p:nvPr/>
          </p:nvSpPr>
          <p:spPr>
            <a:xfrm>
              <a:off x="6318469" y="6936928"/>
              <a:ext cx="647567" cy="17947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sp>
          <p:nvSpPr>
            <p:cNvPr id="48" name="角丸四角形 25">
              <a:extLst>
                <a:ext uri="{FF2B5EF4-FFF2-40B4-BE49-F238E27FC236}">
                  <a16:creationId xmlns:a16="http://schemas.microsoft.com/office/drawing/2014/main" id="{C3ED834D-88E3-4C88-811D-CB0BFE23D397}"/>
                </a:ext>
              </a:extLst>
            </p:cNvPr>
            <p:cNvSpPr/>
            <p:nvPr/>
          </p:nvSpPr>
          <p:spPr>
            <a:xfrm>
              <a:off x="6426397" y="6720921"/>
              <a:ext cx="539639" cy="179476"/>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pic>
          <p:nvPicPr>
            <p:cNvPr id="49" name="Picture 2">
              <a:extLst>
                <a:ext uri="{FF2B5EF4-FFF2-40B4-BE49-F238E27FC236}">
                  <a16:creationId xmlns:a16="http://schemas.microsoft.com/office/drawing/2014/main" id="{4CB308B8-5696-4BEE-B20A-9BCD74664EA9}"/>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8000" y="6171358"/>
              <a:ext cx="588188" cy="54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正方形/長方形 49">
              <a:extLst>
                <a:ext uri="{FF2B5EF4-FFF2-40B4-BE49-F238E27FC236}">
                  <a16:creationId xmlns:a16="http://schemas.microsoft.com/office/drawing/2014/main" id="{4B85E0AB-C044-49EC-9240-1AF137C1B83E}"/>
                </a:ext>
              </a:extLst>
            </p:cNvPr>
            <p:cNvSpPr/>
            <p:nvPr/>
          </p:nvSpPr>
          <p:spPr>
            <a:xfrm>
              <a:off x="3869459" y="6481091"/>
              <a:ext cx="2549002" cy="594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anchor="ctr">
              <a:spAutoFit/>
            </a:bodyPr>
            <a:lstStyle/>
            <a:p>
              <a:pPr marL="85725" marR="0" lvl="0" indent="-857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・中小事業者向けにセミナー</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を開催</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・府民・事業者団体等が実施するセミナー、勉強会等へ無料で講師を派遣</a:t>
              </a:r>
            </a:p>
          </p:txBody>
        </p:sp>
      </p:grpSp>
      <p:grpSp>
        <p:nvGrpSpPr>
          <p:cNvPr id="51" name="グループ化 101">
            <a:extLst>
              <a:ext uri="{FF2B5EF4-FFF2-40B4-BE49-F238E27FC236}">
                <a16:creationId xmlns:a16="http://schemas.microsoft.com/office/drawing/2014/main" id="{60CF15E2-3383-4928-B833-7936DAEA394C}"/>
              </a:ext>
            </a:extLst>
          </p:cNvPr>
          <p:cNvGrpSpPr>
            <a:grpSpLocks/>
          </p:cNvGrpSpPr>
          <p:nvPr/>
        </p:nvGrpSpPr>
        <p:grpSpPr bwMode="auto">
          <a:xfrm>
            <a:off x="6637338" y="2893802"/>
            <a:ext cx="3292312" cy="2020888"/>
            <a:chOff x="3842829" y="2489016"/>
            <a:chExt cx="3291637" cy="2021895"/>
          </a:xfrm>
        </p:grpSpPr>
        <p:grpSp>
          <p:nvGrpSpPr>
            <p:cNvPr id="52" name="グループ化 102">
              <a:extLst>
                <a:ext uri="{FF2B5EF4-FFF2-40B4-BE49-F238E27FC236}">
                  <a16:creationId xmlns:a16="http://schemas.microsoft.com/office/drawing/2014/main" id="{E115C59F-E202-4295-AC4E-0CA5F47E8906}"/>
                </a:ext>
              </a:extLst>
            </p:cNvPr>
            <p:cNvGrpSpPr>
              <a:grpSpLocks/>
            </p:cNvGrpSpPr>
            <p:nvPr/>
          </p:nvGrpSpPr>
          <p:grpSpPr bwMode="auto">
            <a:xfrm>
              <a:off x="3842829" y="2489016"/>
              <a:ext cx="3291637" cy="2021895"/>
              <a:chOff x="3842829" y="2489016"/>
              <a:chExt cx="3291637" cy="2021895"/>
            </a:xfrm>
          </p:grpSpPr>
          <p:grpSp>
            <p:nvGrpSpPr>
              <p:cNvPr id="54" name="グループ化 104">
                <a:extLst>
                  <a:ext uri="{FF2B5EF4-FFF2-40B4-BE49-F238E27FC236}">
                    <a16:creationId xmlns:a16="http://schemas.microsoft.com/office/drawing/2014/main" id="{8602607C-1B0C-41FB-80C1-DD0011831812}"/>
                  </a:ext>
                </a:extLst>
              </p:cNvPr>
              <p:cNvGrpSpPr>
                <a:grpSpLocks/>
              </p:cNvGrpSpPr>
              <p:nvPr/>
            </p:nvGrpSpPr>
            <p:grpSpPr bwMode="auto">
              <a:xfrm>
                <a:off x="3842829" y="2489016"/>
                <a:ext cx="3291637" cy="2021895"/>
                <a:chOff x="3833520" y="6808002"/>
                <a:chExt cx="3291637" cy="2021895"/>
              </a:xfrm>
            </p:grpSpPr>
            <p:sp>
              <p:nvSpPr>
                <p:cNvPr id="56" name="正方形/長方形 55">
                  <a:extLst>
                    <a:ext uri="{FF2B5EF4-FFF2-40B4-BE49-F238E27FC236}">
                      <a16:creationId xmlns:a16="http://schemas.microsoft.com/office/drawing/2014/main" id="{45F66235-DFBA-410D-B34F-A333EDC35519}"/>
                    </a:ext>
                  </a:extLst>
                </p:cNvPr>
                <p:cNvSpPr/>
                <p:nvPr/>
              </p:nvSpPr>
              <p:spPr>
                <a:xfrm>
                  <a:off x="3833520" y="6808002"/>
                  <a:ext cx="3168000" cy="2021895"/>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a:t>
                  </a:r>
                  <a:r>
                    <a:rPr kumimoji="1" lang="ja-JP" altLang="ja-JP"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省エネコストカットまるごとサポート事業</a:t>
                  </a:r>
                  <a:endParaRPr kumimoji="1" lang="ja-JP" altLang="ja-JP" sz="13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a:cs typeface="ＭＳ Ｐゴシック" panose="020B0600070205080204" pitchFamily="50" charset="-128"/>
                  </a:endParaRPr>
                </a:p>
              </p:txBody>
            </p:sp>
            <p:sp>
              <p:nvSpPr>
                <p:cNvPr id="57" name="正方形/長方形 56">
                  <a:extLst>
                    <a:ext uri="{FF2B5EF4-FFF2-40B4-BE49-F238E27FC236}">
                      <a16:creationId xmlns:a16="http://schemas.microsoft.com/office/drawing/2014/main" id="{E8C2EE91-2055-4395-BA13-6960C3EB1813}"/>
                    </a:ext>
                  </a:extLst>
                </p:cNvPr>
                <p:cNvSpPr/>
                <p:nvPr/>
              </p:nvSpPr>
              <p:spPr>
                <a:xfrm>
                  <a:off x="3833520" y="7168545"/>
                  <a:ext cx="3291637" cy="406603"/>
                </a:xfrm>
                <a:prstGeom prst="rect">
                  <a:avLst/>
                </a:prstGeom>
                <a:noFill/>
                <a:ln w="19050" cap="flat" cmpd="sng" algn="ctr">
                  <a:noFill/>
                  <a:prstDash val="solid"/>
                  <a:miter lim="800000"/>
                </a:ln>
                <a:effectLst/>
              </p:spPr>
              <p:txBody>
                <a:bodyPr wrap="square" lIns="90000" tIns="36000" rIns="90000" bIns="36000" anchor="ctr">
                  <a:spAutoFit/>
                </a:bodyPr>
                <a:lstStyle/>
                <a:p>
                  <a:pPr marL="60325" marR="0" lvl="0" indent="-60325" algn="l" defTabSz="914400"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・中小事業者を対象に省エネのプロが、省エネ診断から省エネを実行するまでをサポート</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pic>
            <p:nvPicPr>
              <p:cNvPr id="55" name="図 105">
                <a:extLst>
                  <a:ext uri="{FF2B5EF4-FFF2-40B4-BE49-F238E27FC236}">
                    <a16:creationId xmlns:a16="http://schemas.microsoft.com/office/drawing/2014/main" id="{BD794BD0-C236-4732-89F3-B02E8E4564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841" b="5766"/>
              <a:stretch>
                <a:fillRect/>
              </a:stretch>
            </p:blipFill>
            <p:spPr bwMode="auto">
              <a:xfrm>
                <a:off x="3982294" y="3300820"/>
                <a:ext cx="2911049" cy="111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角丸四角形 80">
              <a:extLst>
                <a:ext uri="{FF2B5EF4-FFF2-40B4-BE49-F238E27FC236}">
                  <a16:creationId xmlns:a16="http://schemas.microsoft.com/office/drawing/2014/main" id="{F010813F-3680-46BD-9831-ADCB3836C8BF}"/>
                </a:ext>
              </a:extLst>
            </p:cNvPr>
            <p:cNvSpPr/>
            <p:nvPr/>
          </p:nvSpPr>
          <p:spPr>
            <a:xfrm>
              <a:off x="6282315" y="3092567"/>
              <a:ext cx="647567" cy="179477"/>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grpSp>
      <p:grpSp>
        <p:nvGrpSpPr>
          <p:cNvPr id="58" name="グループ化 115">
            <a:extLst>
              <a:ext uri="{FF2B5EF4-FFF2-40B4-BE49-F238E27FC236}">
                <a16:creationId xmlns:a16="http://schemas.microsoft.com/office/drawing/2014/main" id="{C0B5F38E-78E9-44E6-B0D7-E5648759E6AE}"/>
              </a:ext>
            </a:extLst>
          </p:cNvPr>
          <p:cNvGrpSpPr>
            <a:grpSpLocks/>
          </p:cNvGrpSpPr>
          <p:nvPr/>
        </p:nvGrpSpPr>
        <p:grpSpPr bwMode="auto">
          <a:xfrm>
            <a:off x="3367088" y="1541464"/>
            <a:ext cx="3167062" cy="1296000"/>
            <a:chOff x="-3828774" y="3957453"/>
            <a:chExt cx="3168000" cy="1295652"/>
          </a:xfrm>
        </p:grpSpPr>
        <p:sp>
          <p:nvSpPr>
            <p:cNvPr id="59" name="正方形/長方形 58">
              <a:extLst>
                <a:ext uri="{FF2B5EF4-FFF2-40B4-BE49-F238E27FC236}">
                  <a16:creationId xmlns:a16="http://schemas.microsoft.com/office/drawing/2014/main" id="{A3C4E676-CB4C-43E2-9050-7BAAD2475B10}"/>
                </a:ext>
              </a:extLst>
            </p:cNvPr>
            <p:cNvSpPr/>
            <p:nvPr/>
          </p:nvSpPr>
          <p:spPr>
            <a:xfrm>
              <a:off x="-3828774" y="3957453"/>
              <a:ext cx="3168000" cy="1295652"/>
            </a:xfrm>
            <a:prstGeom prst="rect">
              <a:avLst/>
            </a:prstGeom>
            <a:solidFill>
              <a:schemeClr val="bg1"/>
            </a:solid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■太陽光パネル設置普及啓発事業</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0" name="Picture 3">
              <a:extLst>
                <a:ext uri="{FF2B5EF4-FFF2-40B4-BE49-F238E27FC236}">
                  <a16:creationId xmlns:a16="http://schemas.microsoft.com/office/drawing/2014/main" id="{FD8ACB3A-8A22-4CFF-92A6-03F714E6F6D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4457" y="4229665"/>
              <a:ext cx="748009" cy="7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正方形/長方形 60">
              <a:extLst>
                <a:ext uri="{FF2B5EF4-FFF2-40B4-BE49-F238E27FC236}">
                  <a16:creationId xmlns:a16="http://schemas.microsoft.com/office/drawing/2014/main" id="{22A13FAC-0EFD-41D0-8B84-064543E1B962}"/>
                </a:ext>
              </a:extLst>
            </p:cNvPr>
            <p:cNvSpPr/>
            <p:nvPr/>
          </p:nvSpPr>
          <p:spPr>
            <a:xfrm>
              <a:off x="-3812894" y="4258997"/>
              <a:ext cx="2235862" cy="953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42863" marR="0" lvl="0" indent="-42863"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・安心して太陽光発電システム及び蓄電池システムを設置できるよう、府が定める要件を満たす太陽光発電システム等の製造者、施工店及び販売店を登録し、</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で紹介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角丸四角形 74">
              <a:extLst>
                <a:ext uri="{FF2B5EF4-FFF2-40B4-BE49-F238E27FC236}">
                  <a16:creationId xmlns:a16="http://schemas.microsoft.com/office/drawing/2014/main" id="{0634F516-64D5-41CA-B6BB-C9B8B3834BC6}"/>
                </a:ext>
              </a:extLst>
            </p:cNvPr>
            <p:cNvSpPr/>
            <p:nvPr/>
          </p:nvSpPr>
          <p:spPr>
            <a:xfrm>
              <a:off x="-1400768" y="5011270"/>
              <a:ext cx="539910" cy="179339"/>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grpSp>
      <p:grpSp>
        <p:nvGrpSpPr>
          <p:cNvPr id="63" name="グループ化 123">
            <a:extLst>
              <a:ext uri="{FF2B5EF4-FFF2-40B4-BE49-F238E27FC236}">
                <a16:creationId xmlns:a16="http://schemas.microsoft.com/office/drawing/2014/main" id="{888BD30D-1D80-44F8-8392-3380F4D933F5}"/>
              </a:ext>
            </a:extLst>
          </p:cNvPr>
          <p:cNvGrpSpPr>
            <a:grpSpLocks/>
          </p:cNvGrpSpPr>
          <p:nvPr/>
        </p:nvGrpSpPr>
        <p:grpSpPr bwMode="auto">
          <a:xfrm>
            <a:off x="107950" y="1549400"/>
            <a:ext cx="3168650" cy="841375"/>
            <a:chOff x="-3828774" y="3957454"/>
            <a:chExt cx="3168000" cy="842777"/>
          </a:xfrm>
        </p:grpSpPr>
        <p:sp>
          <p:nvSpPr>
            <p:cNvPr id="64" name="正方形/長方形 63">
              <a:extLst>
                <a:ext uri="{FF2B5EF4-FFF2-40B4-BE49-F238E27FC236}">
                  <a16:creationId xmlns:a16="http://schemas.microsoft.com/office/drawing/2014/main" id="{2E1997A1-DF18-4ADC-80DC-8CD8223F2BC1}"/>
                </a:ext>
              </a:extLst>
            </p:cNvPr>
            <p:cNvSpPr/>
            <p:nvPr/>
          </p:nvSpPr>
          <p:spPr>
            <a:xfrm>
              <a:off x="-3828774" y="3957454"/>
              <a:ext cx="3168000" cy="829244"/>
            </a:xfrm>
            <a:prstGeom prst="rect">
              <a:avLst/>
            </a:prstGeom>
            <a:solidFill>
              <a:schemeClr val="bg1"/>
            </a:solidFill>
            <a:ln w="38100" cap="rnd" cmpd="thickThin">
              <a:gradFill flip="none" rotWithShape="1">
                <a:gsLst>
                  <a:gs pos="0">
                    <a:srgbClr val="FFC000"/>
                  </a:gs>
                  <a:gs pos="51000">
                    <a:srgbClr val="0000FF"/>
                  </a:gs>
                  <a:gs pos="49000">
                    <a:srgbClr val="FFC000"/>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■ワンストップ相談窓口</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a:extLst>
                <a:ext uri="{FF2B5EF4-FFF2-40B4-BE49-F238E27FC236}">
                  <a16:creationId xmlns:a16="http://schemas.microsoft.com/office/drawing/2014/main" id="{99A40015-1F15-4998-A37E-D7918DC254FD}"/>
                </a:ext>
              </a:extLst>
            </p:cNvPr>
            <p:cNvSpPr/>
            <p:nvPr/>
          </p:nvSpPr>
          <p:spPr>
            <a:xfrm>
              <a:off x="-3808140" y="4181665"/>
              <a:ext cx="2655342" cy="618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87313" marR="0" lvl="0" indent="-87313"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・省エネ・創エネの相談に対して、効果的な対策手法の紹介や、アドバイスを実施</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・国や市町村の補助金の支援制度を紹介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6" name="正方形/長方形 65">
            <a:extLst>
              <a:ext uri="{FF2B5EF4-FFF2-40B4-BE49-F238E27FC236}">
                <a16:creationId xmlns:a16="http://schemas.microsoft.com/office/drawing/2014/main" id="{8FAB6626-A7E7-42E9-BFDB-3E1F2B0D844B}"/>
              </a:ext>
            </a:extLst>
          </p:cNvPr>
          <p:cNvSpPr/>
          <p:nvPr/>
        </p:nvSpPr>
        <p:spPr>
          <a:xfrm>
            <a:off x="3455988" y="3271838"/>
            <a:ext cx="3209925" cy="1770062"/>
          </a:xfrm>
          <a:prstGeom prst="rect">
            <a:avLst/>
          </a:prstGeom>
          <a:noFill/>
          <a:ln w="19050" cap="flat" cmpd="sng" algn="ctr">
            <a:noFill/>
            <a:prstDash val="solid"/>
            <a:miter lim="800000"/>
          </a:ln>
          <a:effectLst/>
        </p:spPr>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7" name="グループ化 129">
            <a:extLst>
              <a:ext uri="{FF2B5EF4-FFF2-40B4-BE49-F238E27FC236}">
                <a16:creationId xmlns:a16="http://schemas.microsoft.com/office/drawing/2014/main" id="{D855481D-3EF5-4DDF-8B9E-5C48BAF71D6F}"/>
              </a:ext>
            </a:extLst>
          </p:cNvPr>
          <p:cNvGrpSpPr>
            <a:grpSpLocks/>
          </p:cNvGrpSpPr>
          <p:nvPr/>
        </p:nvGrpSpPr>
        <p:grpSpPr bwMode="auto">
          <a:xfrm>
            <a:off x="6629400" y="1541463"/>
            <a:ext cx="3167063" cy="1254125"/>
            <a:chOff x="3852000" y="845406"/>
            <a:chExt cx="3168000" cy="1254616"/>
          </a:xfrm>
        </p:grpSpPr>
        <p:sp>
          <p:nvSpPr>
            <p:cNvPr id="68" name="正方形/長方形 67">
              <a:extLst>
                <a:ext uri="{FF2B5EF4-FFF2-40B4-BE49-F238E27FC236}">
                  <a16:creationId xmlns:a16="http://schemas.microsoft.com/office/drawing/2014/main" id="{405BFE51-1467-4560-80F8-C649F08E3773}"/>
                </a:ext>
              </a:extLst>
            </p:cNvPr>
            <p:cNvSpPr/>
            <p:nvPr/>
          </p:nvSpPr>
          <p:spPr>
            <a:xfrm>
              <a:off x="3888524" y="1164618"/>
              <a:ext cx="2159639" cy="773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spAutoFit/>
            </a:bodyPr>
            <a:lstStyle/>
            <a:p>
              <a:pPr marL="60325" marR="0" lvl="0" indent="-603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・連携機関の省エネ専門員が事業所に直接訪問して、現地調査を行い、具体的な省エネ対策（運用改善・設備更新）を提案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131">
              <a:extLst>
                <a:ext uri="{FF2B5EF4-FFF2-40B4-BE49-F238E27FC236}">
                  <a16:creationId xmlns:a16="http://schemas.microsoft.com/office/drawing/2014/main" id="{77D39F10-8CF9-43BD-9361-34E36BF14AF6}"/>
                </a:ext>
              </a:extLst>
            </p:cNvPr>
            <p:cNvGrpSpPr>
              <a:grpSpLocks/>
            </p:cNvGrpSpPr>
            <p:nvPr/>
          </p:nvGrpSpPr>
          <p:grpSpPr bwMode="auto">
            <a:xfrm>
              <a:off x="3852000" y="845406"/>
              <a:ext cx="3168000" cy="1254616"/>
              <a:chOff x="3852000" y="845406"/>
              <a:chExt cx="3168000" cy="1254616"/>
            </a:xfrm>
          </p:grpSpPr>
          <p:grpSp>
            <p:nvGrpSpPr>
              <p:cNvPr id="70" name="グループ化 132">
                <a:extLst>
                  <a:ext uri="{FF2B5EF4-FFF2-40B4-BE49-F238E27FC236}">
                    <a16:creationId xmlns:a16="http://schemas.microsoft.com/office/drawing/2014/main" id="{7C4C9DC9-F69E-4C59-91E1-595575F1C693}"/>
                  </a:ext>
                </a:extLst>
              </p:cNvPr>
              <p:cNvGrpSpPr>
                <a:grpSpLocks/>
              </p:cNvGrpSpPr>
              <p:nvPr/>
            </p:nvGrpSpPr>
            <p:grpSpPr bwMode="auto">
              <a:xfrm>
                <a:off x="3852000" y="845406"/>
                <a:ext cx="3168000" cy="1254616"/>
                <a:chOff x="3852000" y="845406"/>
                <a:chExt cx="3168000" cy="1254616"/>
              </a:xfrm>
            </p:grpSpPr>
            <p:sp>
              <p:nvSpPr>
                <p:cNvPr id="72" name="正方形/長方形 71">
                  <a:extLst>
                    <a:ext uri="{FF2B5EF4-FFF2-40B4-BE49-F238E27FC236}">
                      <a16:creationId xmlns:a16="http://schemas.microsoft.com/office/drawing/2014/main" id="{223A34EB-42EB-4B45-9B2C-E31D3454A4E1}"/>
                    </a:ext>
                  </a:extLst>
                </p:cNvPr>
                <p:cNvSpPr>
                  <a:spLocks/>
                </p:cNvSpPr>
                <p:nvPr/>
              </p:nvSpPr>
              <p:spPr>
                <a:xfrm>
                  <a:off x="3852000" y="845406"/>
                  <a:ext cx="3168000" cy="1254616"/>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■省エネ診断</a:t>
                  </a: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Picture 2">
                  <a:extLst>
                    <a:ext uri="{FF2B5EF4-FFF2-40B4-BE49-F238E27FC236}">
                      <a16:creationId xmlns:a16="http://schemas.microsoft.com/office/drawing/2014/main" id="{D47B9562-F93A-4AA3-8186-B021D2174814}"/>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8039" y="1042262"/>
                  <a:ext cx="871567" cy="81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角丸四角形 81">
                <a:extLst>
                  <a:ext uri="{FF2B5EF4-FFF2-40B4-BE49-F238E27FC236}">
                    <a16:creationId xmlns:a16="http://schemas.microsoft.com/office/drawing/2014/main" id="{7427C54C-EC0F-4E0D-B7F8-635834FF32A2}"/>
                  </a:ext>
                </a:extLst>
              </p:cNvPr>
              <p:cNvSpPr/>
              <p:nvPr/>
            </p:nvSpPr>
            <p:spPr>
              <a:xfrm>
                <a:off x="6318117" y="1879273"/>
                <a:ext cx="647892" cy="179458"/>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grpSp>
      </p:grpSp>
      <p:sp>
        <p:nvSpPr>
          <p:cNvPr id="74" name="正方形/長方形 73">
            <a:extLst>
              <a:ext uri="{FF2B5EF4-FFF2-40B4-BE49-F238E27FC236}">
                <a16:creationId xmlns:a16="http://schemas.microsoft.com/office/drawing/2014/main" id="{2187581A-7D3E-4E5E-BEC0-44DF3B516DA0}"/>
              </a:ext>
            </a:extLst>
          </p:cNvPr>
          <p:cNvSpPr>
            <a:spLocks/>
          </p:cNvSpPr>
          <p:nvPr/>
        </p:nvSpPr>
        <p:spPr>
          <a:xfrm>
            <a:off x="3367088" y="2911475"/>
            <a:ext cx="3167062" cy="1552636"/>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■事業者向け太陽光発電の共同調達</a:t>
            </a: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137">
            <a:extLst>
              <a:ext uri="{FF2B5EF4-FFF2-40B4-BE49-F238E27FC236}">
                <a16:creationId xmlns:a16="http://schemas.microsoft.com/office/drawing/2014/main" id="{8F84BD8F-7C34-418B-9CEB-B8FA26E94EEF}"/>
              </a:ext>
            </a:extLst>
          </p:cNvPr>
          <p:cNvSpPr>
            <a:spLocks noChangeArrowheads="1"/>
          </p:cNvSpPr>
          <p:nvPr/>
        </p:nvSpPr>
        <p:spPr bwMode="auto">
          <a:xfrm>
            <a:off x="3359150" y="3194050"/>
            <a:ext cx="31686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000" tIns="36000" rIns="90000" bIns="36000" anchor="ctr">
            <a:spAutoFit/>
          </a:bodyPr>
          <a:lstStyle>
            <a:lvl1pPr marL="68263" indent="-682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68263" marR="0" lvl="0" indent="-68263" algn="l" defTabSz="914400" rtl="0" eaLnBrk="1" fontAlgn="base" latinLnBrk="0" hangingPunct="1">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・太陽光パネルの導入希望者を募り、スケールメリットを活かして価格低減を図る共調達を実施</a:t>
            </a: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6" name="角丸四角形 77">
            <a:extLst>
              <a:ext uri="{FF2B5EF4-FFF2-40B4-BE49-F238E27FC236}">
                <a16:creationId xmlns:a16="http://schemas.microsoft.com/office/drawing/2014/main" id="{A51C3237-EE11-45EC-9EBC-7C436E860231}"/>
              </a:ext>
            </a:extLst>
          </p:cNvPr>
          <p:cNvSpPr/>
          <p:nvPr/>
        </p:nvSpPr>
        <p:spPr>
          <a:xfrm>
            <a:off x="5829300" y="4184650"/>
            <a:ext cx="647700" cy="180975"/>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77" name="図 139">
            <a:extLst>
              <a:ext uri="{FF2B5EF4-FFF2-40B4-BE49-F238E27FC236}">
                <a16:creationId xmlns:a16="http://schemas.microsoft.com/office/drawing/2014/main" id="{1CE1B1E1-C517-47EC-9BAC-88DDA1F3AC9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29982" b="8112"/>
          <a:stretch>
            <a:fillRect/>
          </a:stretch>
        </p:blipFill>
        <p:spPr bwMode="auto">
          <a:xfrm>
            <a:off x="3478213" y="3602038"/>
            <a:ext cx="22748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角丸四角形 24">
            <a:extLst>
              <a:ext uri="{FF2B5EF4-FFF2-40B4-BE49-F238E27FC236}">
                <a16:creationId xmlns:a16="http://schemas.microsoft.com/office/drawing/2014/main" id="{9E444B48-83F2-4394-8234-B43475967B01}"/>
              </a:ext>
            </a:extLst>
          </p:cNvPr>
          <p:cNvSpPr/>
          <p:nvPr/>
        </p:nvSpPr>
        <p:spPr>
          <a:xfrm>
            <a:off x="2589213" y="2149475"/>
            <a:ext cx="647700" cy="180975"/>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sp>
        <p:nvSpPr>
          <p:cNvPr id="79" name="角丸四角形 25">
            <a:extLst>
              <a:ext uri="{FF2B5EF4-FFF2-40B4-BE49-F238E27FC236}">
                <a16:creationId xmlns:a16="http://schemas.microsoft.com/office/drawing/2014/main" id="{C0482910-62DE-4373-A9A5-C586F5BFF006}"/>
              </a:ext>
            </a:extLst>
          </p:cNvPr>
          <p:cNvSpPr/>
          <p:nvPr/>
        </p:nvSpPr>
        <p:spPr>
          <a:xfrm>
            <a:off x="2697163" y="1933575"/>
            <a:ext cx="539750" cy="180975"/>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80" name="テキスト ボックス 79">
            <a:extLst>
              <a:ext uri="{FF2B5EF4-FFF2-40B4-BE49-F238E27FC236}">
                <a16:creationId xmlns:a16="http://schemas.microsoft.com/office/drawing/2014/main" id="{86616141-C7AB-467F-BAF5-51C92C6BD3A7}"/>
              </a:ext>
            </a:extLst>
          </p:cNvPr>
          <p:cNvSpPr txBox="1"/>
          <p:nvPr/>
        </p:nvSpPr>
        <p:spPr>
          <a:xfrm>
            <a:off x="3430588" y="5500688"/>
            <a:ext cx="3016250" cy="369332"/>
          </a:xfrm>
          <a:prstGeom prst="rect">
            <a:avLst/>
          </a:prstGeom>
          <a:noFill/>
        </p:spPr>
        <p:txBody>
          <a:bodyPr>
            <a:spAutoFit/>
          </a:bodyPr>
          <a:lstStyle/>
          <a:p>
            <a:pPr marL="357188" marR="0" lvl="0" indent="-357188" algn="l" defTabSz="914400" rtl="0" eaLnBrk="0" fontAlgn="base" latinLnBrk="0" hangingPunct="0">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※ZEH</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・・・家庭で消費する年間エネルギーを太陽光発電等の創エネルギーで相殺し、概ね「</a:t>
            </a: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0(</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ゼロ</a:t>
            </a: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」にする住宅</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F70BB642-62FA-4642-8D7A-A5995CBA1E6B}"/>
              </a:ext>
            </a:extLst>
          </p:cNvPr>
          <p:cNvSpPr txBox="1"/>
          <p:nvPr/>
        </p:nvSpPr>
        <p:spPr>
          <a:xfrm>
            <a:off x="2684308" y="153605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p.14</a:t>
            </a:r>
          </a:p>
        </p:txBody>
      </p:sp>
      <p:sp>
        <p:nvSpPr>
          <p:cNvPr id="87" name="テキスト ボックス 86">
            <a:extLst>
              <a:ext uri="{FF2B5EF4-FFF2-40B4-BE49-F238E27FC236}">
                <a16:creationId xmlns:a16="http://schemas.microsoft.com/office/drawing/2014/main" id="{23859D2E-F259-4B6B-ADB0-35681359CDAB}"/>
              </a:ext>
            </a:extLst>
          </p:cNvPr>
          <p:cNvSpPr txBox="1"/>
          <p:nvPr/>
        </p:nvSpPr>
        <p:spPr>
          <a:xfrm>
            <a:off x="2684308" y="3580829"/>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p.15</a:t>
            </a:r>
          </a:p>
        </p:txBody>
      </p:sp>
      <p:sp>
        <p:nvSpPr>
          <p:cNvPr id="88" name="テキスト ボックス 87">
            <a:extLst>
              <a:ext uri="{FF2B5EF4-FFF2-40B4-BE49-F238E27FC236}">
                <a16:creationId xmlns:a16="http://schemas.microsoft.com/office/drawing/2014/main" id="{0277E6FF-C416-4598-B6E7-DA48A90F97AE}"/>
              </a:ext>
            </a:extLst>
          </p:cNvPr>
          <p:cNvSpPr txBox="1"/>
          <p:nvPr/>
        </p:nvSpPr>
        <p:spPr>
          <a:xfrm>
            <a:off x="5961551" y="153605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p.16</a:t>
            </a:r>
          </a:p>
        </p:txBody>
      </p:sp>
      <p:sp>
        <p:nvSpPr>
          <p:cNvPr id="89" name="テキスト ボックス 88">
            <a:extLst>
              <a:ext uri="{FF2B5EF4-FFF2-40B4-BE49-F238E27FC236}">
                <a16:creationId xmlns:a16="http://schemas.microsoft.com/office/drawing/2014/main" id="{CE58DE79-17B8-4369-92EA-03CB625884EC}"/>
              </a:ext>
            </a:extLst>
          </p:cNvPr>
          <p:cNvSpPr txBox="1"/>
          <p:nvPr/>
        </p:nvSpPr>
        <p:spPr>
          <a:xfrm>
            <a:off x="5961551" y="4555586"/>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p.35</a:t>
            </a:r>
          </a:p>
        </p:txBody>
      </p:sp>
      <p:sp>
        <p:nvSpPr>
          <p:cNvPr id="90" name="テキスト ボックス 89">
            <a:extLst>
              <a:ext uri="{FF2B5EF4-FFF2-40B4-BE49-F238E27FC236}">
                <a16:creationId xmlns:a16="http://schemas.microsoft.com/office/drawing/2014/main" id="{6A17E7D7-12B3-401F-ACC1-3FE98C2A12D8}"/>
              </a:ext>
            </a:extLst>
          </p:cNvPr>
          <p:cNvSpPr txBox="1"/>
          <p:nvPr/>
        </p:nvSpPr>
        <p:spPr>
          <a:xfrm>
            <a:off x="5961551" y="2918681"/>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p.18</a:t>
            </a:r>
          </a:p>
        </p:txBody>
      </p:sp>
      <p:sp>
        <p:nvSpPr>
          <p:cNvPr id="91" name="テキスト ボックス 90">
            <a:extLst>
              <a:ext uri="{FF2B5EF4-FFF2-40B4-BE49-F238E27FC236}">
                <a16:creationId xmlns:a16="http://schemas.microsoft.com/office/drawing/2014/main" id="{89EE175A-82EA-4F71-9E0B-6B544C8125AD}"/>
              </a:ext>
            </a:extLst>
          </p:cNvPr>
          <p:cNvSpPr txBox="1"/>
          <p:nvPr/>
        </p:nvSpPr>
        <p:spPr>
          <a:xfrm>
            <a:off x="9225857" y="1526532"/>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p.26</a:t>
            </a:r>
          </a:p>
        </p:txBody>
      </p:sp>
      <p:sp>
        <p:nvSpPr>
          <p:cNvPr id="92" name="テキスト ボックス 91">
            <a:extLst>
              <a:ext uri="{FF2B5EF4-FFF2-40B4-BE49-F238E27FC236}">
                <a16:creationId xmlns:a16="http://schemas.microsoft.com/office/drawing/2014/main" id="{EC73F622-F0DA-4DC8-9AC0-5CAAA6D6BBBF}"/>
              </a:ext>
            </a:extLst>
          </p:cNvPr>
          <p:cNvSpPr txBox="1"/>
          <p:nvPr/>
        </p:nvSpPr>
        <p:spPr>
          <a:xfrm>
            <a:off x="9218952" y="3065712"/>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p.27</a:t>
            </a:r>
          </a:p>
        </p:txBody>
      </p:sp>
      <p:sp>
        <p:nvSpPr>
          <p:cNvPr id="93" name="テキスト ボックス 92">
            <a:extLst>
              <a:ext uri="{FF2B5EF4-FFF2-40B4-BE49-F238E27FC236}">
                <a16:creationId xmlns:a16="http://schemas.microsoft.com/office/drawing/2014/main" id="{A240240A-AD01-4A11-9245-6E277E9C118F}"/>
              </a:ext>
            </a:extLst>
          </p:cNvPr>
          <p:cNvSpPr txBox="1"/>
          <p:nvPr/>
        </p:nvSpPr>
        <p:spPr>
          <a:xfrm>
            <a:off x="9218952" y="5048543"/>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p.28</a:t>
            </a:r>
          </a:p>
        </p:txBody>
      </p:sp>
      <p:sp>
        <p:nvSpPr>
          <p:cNvPr id="94" name="テキスト ボックス 93">
            <a:extLst>
              <a:ext uri="{FF2B5EF4-FFF2-40B4-BE49-F238E27FC236}">
                <a16:creationId xmlns:a16="http://schemas.microsoft.com/office/drawing/2014/main" id="{B1894530-9E8E-4732-AACE-3E7CEBEBB5AD}"/>
              </a:ext>
            </a:extLst>
          </p:cNvPr>
          <p:cNvSpPr txBox="1"/>
          <p:nvPr/>
        </p:nvSpPr>
        <p:spPr>
          <a:xfrm>
            <a:off x="2028223" y="5172083"/>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p.17</a:t>
            </a:r>
          </a:p>
        </p:txBody>
      </p:sp>
      <p:sp>
        <p:nvSpPr>
          <p:cNvPr id="95" name="テキスト ボックス 94">
            <a:extLst>
              <a:ext uri="{FF2B5EF4-FFF2-40B4-BE49-F238E27FC236}">
                <a16:creationId xmlns:a16="http://schemas.microsoft.com/office/drawing/2014/main" id="{1AB2CF78-959D-4974-85F6-7B1D0269C67F}"/>
              </a:ext>
            </a:extLst>
          </p:cNvPr>
          <p:cNvSpPr txBox="1"/>
          <p:nvPr/>
        </p:nvSpPr>
        <p:spPr>
          <a:xfrm>
            <a:off x="5056094" y="631967"/>
            <a:ext cx="4776831"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4,258</a:t>
            </a:r>
            <a:r>
              <a:rPr lang="zh-TW" altLang="en-US" sz="1200" dirty="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96" name="テキスト ボックス 95">
            <a:extLst>
              <a:ext uri="{FF2B5EF4-FFF2-40B4-BE49-F238E27FC236}">
                <a16:creationId xmlns:a16="http://schemas.microsoft.com/office/drawing/2014/main" id="{B4C10B3D-391D-4554-BBA2-839157076A88}"/>
              </a:ext>
            </a:extLst>
          </p:cNvPr>
          <p:cNvSpPr txBox="1"/>
          <p:nvPr/>
        </p:nvSpPr>
        <p:spPr>
          <a:xfrm>
            <a:off x="2017713" y="248884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p.14</a:t>
            </a:r>
          </a:p>
        </p:txBody>
      </p:sp>
    </p:spTree>
    <p:extLst>
      <p:ext uri="{BB962C8B-B14F-4D97-AF65-F5344CB8AC3E}">
        <p14:creationId xmlns:p14="http://schemas.microsoft.com/office/powerpoint/2010/main" val="274568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プランの効果的な推進</a:t>
            </a:r>
            <a:r>
              <a:rPr lang="ja-JP" altLang="en-US" sz="1400" dirty="0">
                <a:solidFill>
                  <a:schemeClr val="bg1"/>
                </a:solidFill>
                <a:latin typeface="Calibri"/>
                <a:ea typeface="HGP創英角ｺﾞｼｯｸUB" pitchFamily="50" charset="-128"/>
                <a:cs typeface="ＭＳ Ｐゴシック" charset="-128"/>
              </a:rPr>
              <a:t>　</a:t>
            </a:r>
            <a:r>
              <a:rPr lang="ja-JP" altLang="en-US" sz="3200" dirty="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64" name="角丸四角形 63"/>
          <p:cNvSpPr/>
          <p:nvPr/>
        </p:nvSpPr>
        <p:spPr>
          <a:xfrm>
            <a:off x="88627" y="1138406"/>
            <a:ext cx="9701365" cy="202061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1" y="1724601"/>
            <a:ext cx="688617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省エネ等に関するご質問･ご相談にワンストップで対応します。</a:t>
            </a:r>
          </a:p>
        </p:txBody>
      </p:sp>
      <p:sp>
        <p:nvSpPr>
          <p:cNvPr id="11" name="角丸四角形 10"/>
          <p:cNvSpPr/>
          <p:nvPr/>
        </p:nvSpPr>
        <p:spPr>
          <a:xfrm>
            <a:off x="203223" y="3345543"/>
            <a:ext cx="3853753"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162880" y="3868015"/>
            <a:ext cx="6710285"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◆エネルギー対策のため国や市町村等が実施する各種補助事業等について、府民、事業者等に対してわかりやすく紹介します。</a:t>
            </a:r>
          </a:p>
        </p:txBody>
      </p:sp>
      <p:sp>
        <p:nvSpPr>
          <p:cNvPr id="13" name="正方形/長方形 12"/>
          <p:cNvSpPr/>
          <p:nvPr/>
        </p:nvSpPr>
        <p:spPr>
          <a:xfrm>
            <a:off x="4144678" y="3459233"/>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255815" y="1315690"/>
            <a:ext cx="2098774" cy="1576153"/>
          </a:xfrm>
          <a:prstGeom prst="rect">
            <a:avLst/>
          </a:prstGeom>
        </p:spPr>
      </p:pic>
      <p:sp>
        <p:nvSpPr>
          <p:cNvPr id="18" name="テキスト ボックス 28"/>
          <p:cNvSpPr txBox="1">
            <a:spLocks noChangeArrowheads="1"/>
          </p:cNvSpPr>
          <p:nvPr/>
        </p:nvSpPr>
        <p:spPr bwMode="auto">
          <a:xfrm>
            <a:off x="7820692" y="2901450"/>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3891730" y="214493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605117" y="217638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5270394" y="424601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641205" y="4253832"/>
            <a:ext cx="705605"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ja-JP" altLang="en-US" sz="1000" strike="sngStrike" dirty="0">
              <a:solidFill>
                <a:srgbClr val="FF0000"/>
              </a:solidFill>
              <a:latin typeface="Meiryo UI" pitchFamily="50" charset="-128"/>
              <a:ea typeface="Meiryo UI" pitchFamily="50" charset="-128"/>
              <a:cs typeface="Meiryo UI" pitchFamily="50" charset="-128"/>
            </a:endParaRPr>
          </a:p>
        </p:txBody>
      </p:sp>
      <p:sp>
        <p:nvSpPr>
          <p:cNvPr id="30" name="正方形/長方形 29"/>
          <p:cNvSpPr/>
          <p:nvPr/>
        </p:nvSpPr>
        <p:spPr>
          <a:xfrm>
            <a:off x="4494472" y="1330100"/>
            <a:ext cx="255458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2" name="角丸四角形 31"/>
          <p:cNvSpPr/>
          <p:nvPr/>
        </p:nvSpPr>
        <p:spPr>
          <a:xfrm>
            <a:off x="88627" y="606010"/>
            <a:ext cx="417409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6377" y="3345767"/>
            <a:ext cx="2265339" cy="3204000"/>
          </a:xfrm>
          <a:prstGeom prst="rect">
            <a:avLst/>
          </a:prstGeom>
        </p:spPr>
      </p:pic>
      <p:graphicFrame>
        <p:nvGraphicFramePr>
          <p:cNvPr id="25" name="表 24"/>
          <p:cNvGraphicFramePr>
            <a:graphicFrameLocks noGrp="1"/>
          </p:cNvGraphicFramePr>
          <p:nvPr>
            <p:extLst>
              <p:ext uri="{D42A27DB-BD31-4B8C-83A1-F6EECF244321}">
                <p14:modId xmlns:p14="http://schemas.microsoft.com/office/powerpoint/2010/main" val="4153680413"/>
              </p:ext>
            </p:extLst>
          </p:nvPr>
        </p:nvGraphicFramePr>
        <p:xfrm>
          <a:off x="605117" y="2423803"/>
          <a:ext cx="3828086" cy="640080"/>
        </p:xfrm>
        <a:graphic>
          <a:graphicData uri="http://schemas.openxmlformats.org/drawingml/2006/table">
            <a:tbl>
              <a:tblPr firstRow="1" bandRow="1">
                <a:tableStyleId>{5940675A-B579-460E-94D1-54222C63F5DA}</a:tableStyleId>
              </a:tblPr>
              <a:tblGrid>
                <a:gridCol w="959456">
                  <a:extLst>
                    <a:ext uri="{9D8B030D-6E8A-4147-A177-3AD203B41FA5}">
                      <a16:colId xmlns:a16="http://schemas.microsoft.com/office/drawing/2014/main" val="3757262113"/>
                    </a:ext>
                  </a:extLst>
                </a:gridCol>
                <a:gridCol w="573726">
                  <a:extLst>
                    <a:ext uri="{9D8B030D-6E8A-4147-A177-3AD203B41FA5}">
                      <a16:colId xmlns:a16="http://schemas.microsoft.com/office/drawing/2014/main" val="4015490920"/>
                    </a:ext>
                  </a:extLst>
                </a:gridCol>
                <a:gridCol w="573726">
                  <a:extLst>
                    <a:ext uri="{9D8B030D-6E8A-4147-A177-3AD203B41FA5}">
                      <a16:colId xmlns:a16="http://schemas.microsoft.com/office/drawing/2014/main" val="1808731930"/>
                    </a:ext>
                  </a:extLst>
                </a:gridCol>
                <a:gridCol w="573726">
                  <a:extLst>
                    <a:ext uri="{9D8B030D-6E8A-4147-A177-3AD203B41FA5}">
                      <a16:colId xmlns:a16="http://schemas.microsoft.com/office/drawing/2014/main" val="96200084"/>
                    </a:ext>
                  </a:extLst>
                </a:gridCol>
                <a:gridCol w="573726">
                  <a:extLst>
                    <a:ext uri="{9D8B030D-6E8A-4147-A177-3AD203B41FA5}">
                      <a16:colId xmlns:a16="http://schemas.microsoft.com/office/drawing/2014/main" val="4187487404"/>
                    </a:ext>
                  </a:extLst>
                </a:gridCol>
                <a:gridCol w="573726">
                  <a:extLst>
                    <a:ext uri="{9D8B030D-6E8A-4147-A177-3AD203B41FA5}">
                      <a16:colId xmlns:a16="http://schemas.microsoft.com/office/drawing/2014/main" val="783551947"/>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1,058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764</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graphicFrame>
        <p:nvGraphicFramePr>
          <p:cNvPr id="31" name="表 30"/>
          <p:cNvGraphicFramePr>
            <a:graphicFrameLocks noGrp="1"/>
          </p:cNvGraphicFramePr>
          <p:nvPr>
            <p:extLst>
              <p:ext uri="{D42A27DB-BD31-4B8C-83A1-F6EECF244321}">
                <p14:modId xmlns:p14="http://schemas.microsoft.com/office/powerpoint/2010/main" val="612630840"/>
              </p:ext>
            </p:extLst>
          </p:nvPr>
        </p:nvGraphicFramePr>
        <p:xfrm>
          <a:off x="641205" y="4513399"/>
          <a:ext cx="5290377" cy="1961200"/>
        </p:xfrm>
        <a:graphic>
          <a:graphicData uri="http://schemas.openxmlformats.org/drawingml/2006/table">
            <a:tbl>
              <a:tblPr firstRow="1" bandRow="1">
                <a:tableStyleId>{5940675A-B579-460E-94D1-54222C63F5DA}</a:tableStyleId>
              </a:tblPr>
              <a:tblGrid>
                <a:gridCol w="1150377">
                  <a:extLst>
                    <a:ext uri="{9D8B030D-6E8A-4147-A177-3AD203B41FA5}">
                      <a16:colId xmlns:a16="http://schemas.microsoft.com/office/drawing/2014/main" val="3757262113"/>
                    </a:ext>
                  </a:extLst>
                </a:gridCol>
                <a:gridCol w="828000">
                  <a:extLst>
                    <a:ext uri="{9D8B030D-6E8A-4147-A177-3AD203B41FA5}">
                      <a16:colId xmlns:a16="http://schemas.microsoft.com/office/drawing/2014/main" val="4015490920"/>
                    </a:ext>
                  </a:extLst>
                </a:gridCol>
                <a:gridCol w="828000">
                  <a:extLst>
                    <a:ext uri="{9D8B030D-6E8A-4147-A177-3AD203B41FA5}">
                      <a16:colId xmlns:a16="http://schemas.microsoft.com/office/drawing/2014/main" val="1338958781"/>
                    </a:ext>
                  </a:extLst>
                </a:gridCol>
                <a:gridCol w="828000">
                  <a:extLst>
                    <a:ext uri="{9D8B030D-6E8A-4147-A177-3AD203B41FA5}">
                      <a16:colId xmlns:a16="http://schemas.microsoft.com/office/drawing/2014/main" val="1997961853"/>
                    </a:ext>
                  </a:extLst>
                </a:gridCol>
                <a:gridCol w="828000">
                  <a:extLst>
                    <a:ext uri="{9D8B030D-6E8A-4147-A177-3AD203B41FA5}">
                      <a16:colId xmlns:a16="http://schemas.microsoft.com/office/drawing/2014/main" val="2309687551"/>
                    </a:ext>
                  </a:extLst>
                </a:gridCol>
                <a:gridCol w="828000">
                  <a:extLst>
                    <a:ext uri="{9D8B030D-6E8A-4147-A177-3AD203B41FA5}">
                      <a16:colId xmlns:a16="http://schemas.microsoft.com/office/drawing/2014/main" val="3560172282"/>
                    </a:ext>
                  </a:extLst>
                </a:gridCol>
              </a:tblGrid>
              <a:tr h="246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8716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42</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17</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50608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41212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72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165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186</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19</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40037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25,017</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21,550</a:t>
                      </a:r>
                    </a:p>
                  </a:txBody>
                  <a:tcPr anchor="ctr"/>
                </a:tc>
                <a:extLst>
                  <a:ext uri="{0D108BD9-81ED-4DB2-BD59-A6C34878D82A}">
                    <a16:rowId xmlns:a16="http://schemas.microsoft.com/office/drawing/2014/main" val="4236387690"/>
                  </a:ext>
                </a:extLst>
              </a:tr>
            </a:tbl>
          </a:graphicData>
        </a:graphic>
      </p:graphicFrame>
      <p:sp>
        <p:nvSpPr>
          <p:cNvPr id="23" name="テキスト ボックス 22">
            <a:extLst>
              <a:ext uri="{FF2B5EF4-FFF2-40B4-BE49-F238E27FC236}">
                <a16:creationId xmlns:a16="http://schemas.microsoft.com/office/drawing/2014/main" id="{53AA2915-1B54-41C0-8214-94372CE940A3}"/>
              </a:ext>
            </a:extLst>
          </p:cNvPr>
          <p:cNvSpPr txBox="1"/>
          <p:nvPr/>
        </p:nvSpPr>
        <p:spPr>
          <a:xfrm>
            <a:off x="605117" y="6474599"/>
            <a:ext cx="1872612"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カッコ内は大阪市内の件数</a:t>
            </a:r>
          </a:p>
        </p:txBody>
      </p:sp>
    </p:spTree>
    <p:extLst>
      <p:ext uri="{BB962C8B-B14F-4D97-AF65-F5344CB8AC3E}">
        <p14:creationId xmlns:p14="http://schemas.microsoft.com/office/powerpoint/2010/main" val="3931426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事業を実施しています。</a:t>
            </a:r>
          </a:p>
        </p:txBody>
      </p:sp>
      <p:sp>
        <p:nvSpPr>
          <p:cNvPr id="35" name="AutoShape 6"/>
          <p:cNvSpPr>
            <a:spLocks noChangeArrowheads="1"/>
          </p:cNvSpPr>
          <p:nvPr/>
        </p:nvSpPr>
        <p:spPr bwMode="auto">
          <a:xfrm>
            <a:off x="252658" y="5173838"/>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④光熱費削減対策や災害時の停電対策にも役立ちます。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386397" y="793505"/>
            <a:ext cx="269340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42955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latin typeface="Meiryo UI" pitchFamily="50" charset="-128"/>
                <a:ea typeface="Meiryo UI" pitchFamily="50" charset="-128"/>
                <a:cs typeface="Meiryo UI" pitchFamily="50" charset="-128"/>
              </a:rPr>
              <a:t>※ 2019</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9</a:t>
            </a:r>
            <a:r>
              <a:rPr lang="ja-JP" altLang="en-US" sz="1100" b="0" i="0" dirty="0">
                <a:latin typeface="Meiryo UI" pitchFamily="50" charset="-128"/>
                <a:ea typeface="Meiryo UI" pitchFamily="50" charset="-128"/>
                <a:cs typeface="Meiryo UI" pitchFamily="50" charset="-128"/>
              </a:rPr>
              <a:t>月の台風</a:t>
            </a:r>
            <a:r>
              <a:rPr lang="en-US" altLang="ja-JP" sz="1100" b="0" i="0" dirty="0">
                <a:latin typeface="Meiryo UI" pitchFamily="50" charset="-128"/>
                <a:ea typeface="Meiryo UI" pitchFamily="50" charset="-128"/>
                <a:cs typeface="Meiryo UI" pitchFamily="50" charset="-128"/>
              </a:rPr>
              <a:t>15</a:t>
            </a:r>
            <a:r>
              <a:rPr lang="ja-JP" altLang="en-US" sz="1100" b="0" i="0" dirty="0">
                <a:latin typeface="Meiryo UI" pitchFamily="50" charset="-128"/>
                <a:ea typeface="Meiryo UI" pitchFamily="50" charset="-128"/>
                <a:cs typeface="Meiryo UI" pitchFamily="50" charset="-128"/>
              </a:rPr>
              <a:t>号による停電被害では、太陽光パネルと蓄電池の</a:t>
            </a:r>
            <a:r>
              <a:rPr lang="en-US" altLang="ja-JP" sz="1100" b="0" i="0" dirty="0">
                <a:latin typeface="Meiryo UI" pitchFamily="50" charset="-128"/>
                <a:ea typeface="Meiryo UI" pitchFamily="50" charset="-128"/>
                <a:cs typeface="Meiryo UI" pitchFamily="50" charset="-128"/>
              </a:rPr>
              <a:t>   </a:t>
            </a:r>
            <a:r>
              <a:rPr lang="ja-JP" altLang="en-US" sz="1100" b="0" i="0" dirty="0">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
        <p:nvSpPr>
          <p:cNvPr id="68" name="テキスト ボックス 67"/>
          <p:cNvSpPr txBox="1"/>
          <p:nvPr/>
        </p:nvSpPr>
        <p:spPr>
          <a:xfrm>
            <a:off x="4797074" y="5228361"/>
            <a:ext cx="2525622"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＜実績＞</a:t>
            </a:r>
            <a:endParaRPr lang="en-US" altLang="ja-JP" sz="1400" dirty="0">
              <a:latin typeface="Meiryo UI" pitchFamily="50" charset="-128"/>
              <a:ea typeface="Meiryo UI" pitchFamily="50" charset="-128"/>
              <a:cs typeface="Meiryo UI" pitchFamily="50" charset="-128"/>
            </a:endParaRP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29" name="グループ化 28"/>
          <p:cNvGrpSpPr/>
          <p:nvPr/>
        </p:nvGrpSpPr>
        <p:grpSpPr>
          <a:xfrm>
            <a:off x="4765772" y="4003682"/>
            <a:ext cx="5041169" cy="1250803"/>
            <a:chOff x="2756081" y="2894309"/>
            <a:chExt cx="5041169" cy="1250803"/>
          </a:xfrm>
        </p:grpSpPr>
        <p:sp>
          <p:nvSpPr>
            <p:cNvPr id="36" name="テキスト ボックス 35"/>
            <p:cNvSpPr txBox="1"/>
            <p:nvPr/>
          </p:nvSpPr>
          <p:spPr>
            <a:xfrm>
              <a:off x="2756081" y="2898617"/>
              <a:ext cx="2092228"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rPr>
                <a:t>日～</a:t>
              </a:r>
              <a:r>
                <a:rPr lang="en-US" altLang="ja-JP" sz="1300" dirty="0">
                  <a:latin typeface="Meiryo UI" panose="020B0604030504040204" pitchFamily="50" charset="-128"/>
                  <a:ea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rPr>
                <a:t>月下旬（予定）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月上旬（予定）</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日まで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38" name="テキスト ボックス 37"/>
          <p:cNvSpPr txBox="1"/>
          <p:nvPr/>
        </p:nvSpPr>
        <p:spPr>
          <a:xfrm>
            <a:off x="4709932" y="3697345"/>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graphicFrame>
        <p:nvGraphicFramePr>
          <p:cNvPr id="42" name="表 41">
            <a:extLst>
              <a:ext uri="{FF2B5EF4-FFF2-40B4-BE49-F238E27FC236}">
                <a16:creationId xmlns:a16="http://schemas.microsoft.com/office/drawing/2014/main" id="{528DABC1-F5AA-4B2C-A7F8-0E57889E109A}"/>
              </a:ext>
            </a:extLst>
          </p:cNvPr>
          <p:cNvGraphicFramePr>
            <a:graphicFrameLocks noGrp="1"/>
          </p:cNvGraphicFramePr>
          <p:nvPr>
            <p:extLst>
              <p:ext uri="{D42A27DB-BD31-4B8C-83A1-F6EECF244321}">
                <p14:modId xmlns:p14="http://schemas.microsoft.com/office/powerpoint/2010/main" val="730399681"/>
              </p:ext>
            </p:extLst>
          </p:nvPr>
        </p:nvGraphicFramePr>
        <p:xfrm>
          <a:off x="4981698" y="5532827"/>
          <a:ext cx="4446905" cy="1008000"/>
        </p:xfrm>
        <a:graphic>
          <a:graphicData uri="http://schemas.openxmlformats.org/drawingml/2006/table">
            <a:tbl>
              <a:tblPr firstRow="1" bandRow="1">
                <a:tableStyleId>{5940675A-B579-460E-94D1-54222C63F5DA}</a:tableStyleId>
              </a:tblPr>
              <a:tblGrid>
                <a:gridCol w="1710905">
                  <a:extLst>
                    <a:ext uri="{9D8B030D-6E8A-4147-A177-3AD203B41FA5}">
                      <a16:colId xmlns:a16="http://schemas.microsoft.com/office/drawing/2014/main" val="3757262113"/>
                    </a:ext>
                  </a:extLst>
                </a:gridCol>
                <a:gridCol w="684000">
                  <a:extLst>
                    <a:ext uri="{9D8B030D-6E8A-4147-A177-3AD203B41FA5}">
                      <a16:colId xmlns:a16="http://schemas.microsoft.com/office/drawing/2014/main" val="1808731930"/>
                    </a:ext>
                  </a:extLst>
                </a:gridCol>
                <a:gridCol w="684000">
                  <a:extLst>
                    <a:ext uri="{9D8B030D-6E8A-4147-A177-3AD203B41FA5}">
                      <a16:colId xmlns:a16="http://schemas.microsoft.com/office/drawing/2014/main" val="96200084"/>
                    </a:ext>
                  </a:extLst>
                </a:gridCol>
                <a:gridCol w="684000">
                  <a:extLst>
                    <a:ext uri="{9D8B030D-6E8A-4147-A177-3AD203B41FA5}">
                      <a16:colId xmlns:a16="http://schemas.microsoft.com/office/drawing/2014/main" val="2363935190"/>
                    </a:ext>
                  </a:extLst>
                </a:gridCol>
                <a:gridCol w="684000">
                  <a:extLst>
                    <a:ext uri="{9D8B030D-6E8A-4147-A177-3AD203B41FA5}">
                      <a16:colId xmlns:a16="http://schemas.microsoft.com/office/drawing/2014/main" val="3765181426"/>
                    </a:ext>
                  </a:extLst>
                </a:gridCol>
              </a:tblGrid>
              <a:tr h="288000">
                <a:tc>
                  <a:txBody>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60000">
                <a:tc>
                  <a:txBody>
                    <a:bodyPr/>
                    <a:lstStyle/>
                    <a:p>
                      <a:pPr algn="ctr"/>
                      <a:r>
                        <a:rPr kumimoji="1" lang="ja-JP" altLang="en-US" sz="1200" strike="noStrike" dirty="0">
                          <a:solidFill>
                            <a:schemeClr val="tx1"/>
                          </a:solidFill>
                          <a:latin typeface="Meiryo UI" panose="020B0604030504040204" pitchFamily="50" charset="-128"/>
                          <a:ea typeface="Meiryo UI" panose="020B0604030504040204" pitchFamily="50" charset="-128"/>
                        </a:rPr>
                        <a:t>参加登録世帯数（件）</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2,094</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1,629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2,464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600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購入世帯数（件）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97</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132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183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113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64559228"/>
                  </a:ext>
                </a:extLst>
              </a:tr>
            </a:tbl>
          </a:graphicData>
        </a:graphic>
      </p:graphicFrame>
    </p:spTree>
    <p:extLst>
      <p:ext uri="{BB962C8B-B14F-4D97-AF65-F5344CB8AC3E}">
        <p14:creationId xmlns:p14="http://schemas.microsoft.com/office/powerpoint/2010/main" val="173960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28615" y="628504"/>
            <a:ext cx="9769805" cy="611841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角丸四角形 39"/>
          <p:cNvSpPr/>
          <p:nvPr/>
        </p:nvSpPr>
        <p:spPr>
          <a:xfrm>
            <a:off x="2435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387422" y="1244583"/>
            <a:ext cx="89638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◆府民が安心して太陽光発電及び蓄電池システムを設置できるよう、メーカー、施工店及び販売店を望ましい行動へ誘導するとともに、　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3613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4708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0900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3256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7813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4692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7054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4589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5653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0842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1015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5472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0686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37858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6194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4075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2012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3" name="テキスト ボックス 82"/>
          <p:cNvSpPr txBox="1"/>
          <p:nvPr/>
        </p:nvSpPr>
        <p:spPr>
          <a:xfrm>
            <a:off x="6013382" y="2032307"/>
            <a:ext cx="1484350" cy="246221"/>
          </a:xfrm>
          <a:prstGeom prst="rect">
            <a:avLst/>
          </a:prstGeom>
          <a:noFill/>
          <a:ln w="12700">
            <a:noFill/>
          </a:ln>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登録事業者数　</a:t>
            </a:r>
            <a:r>
              <a:rPr lang="en-US" altLang="ja-JP" sz="1000" dirty="0">
                <a:latin typeface="Meiryo UI" pitchFamily="50" charset="-128"/>
                <a:ea typeface="Meiryo UI" pitchFamily="50" charset="-128"/>
                <a:cs typeface="Meiryo UI" pitchFamily="50" charset="-128"/>
              </a:rPr>
              <a:t>78</a:t>
            </a:r>
            <a:r>
              <a:rPr lang="ja-JP" altLang="en-US" sz="1000" dirty="0">
                <a:latin typeface="Meiryo UI" pitchFamily="50" charset="-128"/>
                <a:ea typeface="Meiryo UI" pitchFamily="50" charset="-128"/>
                <a:cs typeface="Meiryo UI" pitchFamily="50" charset="-128"/>
              </a:rPr>
              <a:t>件</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2743879" y="847211"/>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nvGraphicFramePr>
        <p:xfrm>
          <a:off x="284466" y="3990224"/>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graphicFrame>
        <p:nvGraphicFramePr>
          <p:cNvPr id="36" name="表 35">
            <a:extLst>
              <a:ext uri="{FF2B5EF4-FFF2-40B4-BE49-F238E27FC236}">
                <a16:creationId xmlns:a16="http://schemas.microsoft.com/office/drawing/2014/main" id="{63997999-73FD-4216-BF90-0E717494AC54}"/>
              </a:ext>
            </a:extLst>
          </p:cNvPr>
          <p:cNvGraphicFramePr>
            <a:graphicFrameLocks noGrp="1"/>
          </p:cNvGraphicFramePr>
          <p:nvPr>
            <p:extLst>
              <p:ext uri="{D42A27DB-BD31-4B8C-83A1-F6EECF244321}">
                <p14:modId xmlns:p14="http://schemas.microsoft.com/office/powerpoint/2010/main" val="1002992719"/>
              </p:ext>
            </p:extLst>
          </p:nvPr>
        </p:nvGraphicFramePr>
        <p:xfrm>
          <a:off x="5962441" y="2323127"/>
          <a:ext cx="3710702" cy="1150195"/>
        </p:xfrm>
        <a:graphic>
          <a:graphicData uri="http://schemas.openxmlformats.org/drawingml/2006/table">
            <a:tbl>
              <a:tblPr firstRow="1" bandRow="1">
                <a:tableStyleId>{5940675A-B579-460E-94D1-54222C63F5DA}</a:tableStyleId>
              </a:tblPr>
              <a:tblGrid>
                <a:gridCol w="776658">
                  <a:extLst>
                    <a:ext uri="{9D8B030D-6E8A-4147-A177-3AD203B41FA5}">
                      <a16:colId xmlns:a16="http://schemas.microsoft.com/office/drawing/2014/main" val="3757262113"/>
                    </a:ext>
                  </a:extLst>
                </a:gridCol>
                <a:gridCol w="733511">
                  <a:extLst>
                    <a:ext uri="{9D8B030D-6E8A-4147-A177-3AD203B41FA5}">
                      <a16:colId xmlns:a16="http://schemas.microsoft.com/office/drawing/2014/main" val="543752645"/>
                    </a:ext>
                  </a:extLst>
                </a:gridCol>
                <a:gridCol w="733511">
                  <a:extLst>
                    <a:ext uri="{9D8B030D-6E8A-4147-A177-3AD203B41FA5}">
                      <a16:colId xmlns:a16="http://schemas.microsoft.com/office/drawing/2014/main" val="2055902574"/>
                    </a:ext>
                  </a:extLst>
                </a:gridCol>
                <a:gridCol w="733511">
                  <a:extLst>
                    <a:ext uri="{9D8B030D-6E8A-4147-A177-3AD203B41FA5}">
                      <a16:colId xmlns:a16="http://schemas.microsoft.com/office/drawing/2014/main" val="2692868214"/>
                    </a:ext>
                  </a:extLst>
                </a:gridCol>
                <a:gridCol w="733511">
                  <a:extLst>
                    <a:ext uri="{9D8B030D-6E8A-4147-A177-3AD203B41FA5}">
                      <a16:colId xmlns:a16="http://schemas.microsoft.com/office/drawing/2014/main" val="312122225"/>
                    </a:ext>
                  </a:extLst>
                </a:gridCol>
              </a:tblGrid>
              <a:tr h="19916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太陽光</a:t>
                      </a:r>
                    </a:p>
                  </a:txBody>
                  <a:tcPr anchor="ctr">
                    <a:solidFill>
                      <a:schemeClr val="accent6">
                        <a:lumMod val="40000"/>
                        <a:lumOff val="60000"/>
                      </a:schemeClr>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蓄電池</a:t>
                      </a:r>
                    </a:p>
                  </a:txBody>
                  <a:tcPr anchor="ctr">
                    <a:solidFill>
                      <a:schemeClr val="accent6">
                        <a:lumMod val="40000"/>
                        <a:lumOff val="60000"/>
                      </a:schemeClr>
                    </a:solid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太陽光＋蓄電池</a:t>
                      </a:r>
                    </a:p>
                  </a:txBody>
                  <a:tcPr anchor="ctr">
                    <a:solidFill>
                      <a:schemeClr val="accent6">
                        <a:lumMod val="40000"/>
                        <a:lumOff val="60000"/>
                      </a:schemeClr>
                    </a:solid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合計</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4</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5</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extLst>
                  <a:ext uri="{0D108BD9-81ED-4DB2-BD59-A6C34878D82A}">
                    <a16:rowId xmlns:a16="http://schemas.microsoft.com/office/drawing/2014/main" val="2124491204"/>
                  </a:ext>
                </a:extLst>
              </a:tr>
              <a:tr h="26627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3741643912"/>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31</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40</a:t>
                      </a:r>
                    </a:p>
                  </a:txBody>
                  <a:tcPr anchor="ctr"/>
                </a:tc>
                <a:extLst>
                  <a:ext uri="{0D108BD9-81ED-4DB2-BD59-A6C34878D82A}">
                    <a16:rowId xmlns:a16="http://schemas.microsoft.com/office/drawing/2014/main" val="3492500959"/>
                  </a:ext>
                </a:extLst>
              </a:tr>
            </a:tbl>
          </a:graphicData>
        </a:graphic>
      </p:graphicFrame>
      <p:sp>
        <p:nvSpPr>
          <p:cNvPr id="37" name="テキスト ボックス 36">
            <a:extLst>
              <a:ext uri="{FF2B5EF4-FFF2-40B4-BE49-F238E27FC236}">
                <a16:creationId xmlns:a16="http://schemas.microsoft.com/office/drawing/2014/main" id="{C3255EA3-1AA9-4036-9879-931EEF6157FD}"/>
              </a:ext>
            </a:extLst>
          </p:cNvPr>
          <p:cNvSpPr txBox="1"/>
          <p:nvPr/>
        </p:nvSpPr>
        <p:spPr>
          <a:xfrm>
            <a:off x="8212987" y="2061985"/>
            <a:ext cx="1522918" cy="246221"/>
          </a:xfrm>
          <a:prstGeom prst="rect">
            <a:avLst/>
          </a:prstGeom>
          <a:noFill/>
        </p:spPr>
        <p:txBody>
          <a:bodyPr wrap="square" rtlCol="0">
            <a:spAutoFit/>
          </a:bodyPr>
          <a:lstStyle/>
          <a:p>
            <a:pPr marL="87313" indent="-87313" algn="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2024</a:t>
            </a:r>
            <a:r>
              <a:rPr lang="ja-JP" altLang="en-US" sz="1000" dirty="0">
                <a:latin typeface="Meiryo UI" pitchFamily="50" charset="-128"/>
                <a:ea typeface="Meiryo UI" pitchFamily="50" charset="-128"/>
                <a:cs typeface="Meiryo UI" pitchFamily="50" charset="-128"/>
              </a:rPr>
              <a:t>年</a:t>
            </a:r>
            <a:r>
              <a:rPr lang="en-US" altLang="ja-JP" sz="1000" dirty="0">
                <a:latin typeface="Meiryo UI" pitchFamily="50" charset="-128"/>
                <a:ea typeface="Meiryo UI" pitchFamily="50" charset="-128"/>
                <a:cs typeface="Meiryo UI" pitchFamily="50" charset="-128"/>
              </a:rPr>
              <a:t>3</a:t>
            </a:r>
            <a:r>
              <a:rPr lang="ja-JP" altLang="en-US" sz="1000" dirty="0">
                <a:latin typeface="Meiryo UI" pitchFamily="50" charset="-128"/>
                <a:ea typeface="Meiryo UI" pitchFamily="50" charset="-128"/>
                <a:cs typeface="Meiryo UI" pitchFamily="50" charset="-128"/>
              </a:rPr>
              <a:t>月現在）</a:t>
            </a:r>
            <a:endParaRPr lang="en-US" altLang="ja-JP" sz="1000" dirty="0">
              <a:latin typeface="Meiryo UI" pitchFamily="50" charset="-128"/>
              <a:ea typeface="Meiryo UI" pitchFamily="50" charset="-128"/>
              <a:cs typeface="Meiryo UI" pitchFamily="50" charset="-128"/>
            </a:endParaRPr>
          </a:p>
        </p:txBody>
      </p:sp>
      <p:pic>
        <p:nvPicPr>
          <p:cNvPr id="39" name="図 38">
            <a:extLst>
              <a:ext uri="{FF2B5EF4-FFF2-40B4-BE49-F238E27FC236}">
                <a16:creationId xmlns:a16="http://schemas.microsoft.com/office/drawing/2014/main" id="{EFB33FAC-AEA3-47CA-818B-33B431F94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659" y="2277051"/>
            <a:ext cx="992300" cy="934304"/>
          </a:xfrm>
          <a:prstGeom prst="rect">
            <a:avLst/>
          </a:prstGeom>
          <a:ln>
            <a:solidFill>
              <a:schemeClr val="bg2"/>
            </a:solidFill>
          </a:ln>
        </p:spPr>
      </p:pic>
      <p:sp>
        <p:nvSpPr>
          <p:cNvPr id="49" name="テキスト ボックス 27">
            <a:extLst>
              <a:ext uri="{FF2B5EF4-FFF2-40B4-BE49-F238E27FC236}">
                <a16:creationId xmlns:a16="http://schemas.microsoft.com/office/drawing/2014/main" id="{DAE9BB6C-DC7B-48E6-BFC6-09F892480151}"/>
              </a:ext>
            </a:extLst>
          </p:cNvPr>
          <p:cNvSpPr txBox="1">
            <a:spLocks noChangeArrowheads="1"/>
          </p:cNvSpPr>
          <p:nvPr/>
        </p:nvSpPr>
        <p:spPr bwMode="auto">
          <a:xfrm>
            <a:off x="4632308" y="3282764"/>
            <a:ext cx="1359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ctr" eaLnBrk="1" hangingPunct="1"/>
            <a:r>
              <a:rPr lang="ja-JP" altLang="en-US" sz="1050" b="0" i="0" dirty="0">
                <a:latin typeface="Meiryo UI" pitchFamily="50" charset="-128"/>
                <a:ea typeface="Meiryo UI" pitchFamily="50" charset="-128"/>
                <a:cs typeface="Meiryo UI" pitchFamily="50" charset="-128"/>
              </a:rPr>
              <a:t>登録事業者ステッカー</a:t>
            </a:r>
            <a:endParaRPr lang="en-US" altLang="ja-JP" sz="1050"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8092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角丸四角形 49"/>
          <p:cNvSpPr/>
          <p:nvPr/>
        </p:nvSpPr>
        <p:spPr>
          <a:xfrm>
            <a:off x="50657" y="565270"/>
            <a:ext cx="4821158"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630094"/>
            <a:ext cx="3340107" cy="37081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7" name="正方形/長方形 56"/>
          <p:cNvSpPr/>
          <p:nvPr/>
        </p:nvSpPr>
        <p:spPr>
          <a:xfrm>
            <a:off x="2062960" y="1054425"/>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9" name="テキスト ボックス 58"/>
          <p:cNvSpPr txBox="1"/>
          <p:nvPr/>
        </p:nvSpPr>
        <p:spPr>
          <a:xfrm>
            <a:off x="457851" y="5572685"/>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3387850" y="558377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aphicFrame>
        <p:nvGraphicFramePr>
          <p:cNvPr id="47" name="表 46">
            <a:extLst>
              <a:ext uri="{FF2B5EF4-FFF2-40B4-BE49-F238E27FC236}">
                <a16:creationId xmlns:a16="http://schemas.microsoft.com/office/drawing/2014/main" id="{74F3AE23-5C6E-49A6-9732-50DE0FA6C9A1}"/>
              </a:ext>
            </a:extLst>
          </p:cNvPr>
          <p:cNvGraphicFramePr>
            <a:graphicFrameLocks noGrp="1"/>
          </p:cNvGraphicFramePr>
          <p:nvPr>
            <p:extLst>
              <p:ext uri="{D42A27DB-BD31-4B8C-83A1-F6EECF244321}">
                <p14:modId xmlns:p14="http://schemas.microsoft.com/office/powerpoint/2010/main" val="93146843"/>
              </p:ext>
            </p:extLst>
          </p:nvPr>
        </p:nvGraphicFramePr>
        <p:xfrm>
          <a:off x="479081" y="5886267"/>
          <a:ext cx="3560355" cy="640080"/>
        </p:xfrm>
        <a:graphic>
          <a:graphicData uri="http://schemas.openxmlformats.org/drawingml/2006/table">
            <a:tbl>
              <a:tblPr firstRow="1" bandRow="1">
                <a:tableStyleId>{5940675A-B579-460E-94D1-54222C63F5DA}</a:tableStyleId>
              </a:tblPr>
              <a:tblGrid>
                <a:gridCol w="766355">
                  <a:extLst>
                    <a:ext uri="{9D8B030D-6E8A-4147-A177-3AD203B41FA5}">
                      <a16:colId xmlns:a16="http://schemas.microsoft.com/office/drawing/2014/main" val="3757262113"/>
                    </a:ext>
                  </a:extLst>
                </a:gridCol>
                <a:gridCol w="558800">
                  <a:extLst>
                    <a:ext uri="{9D8B030D-6E8A-4147-A177-3AD203B41FA5}">
                      <a16:colId xmlns:a16="http://schemas.microsoft.com/office/drawing/2014/main" val="2403137319"/>
                    </a:ext>
                  </a:extLst>
                </a:gridCol>
                <a:gridCol w="558800">
                  <a:extLst>
                    <a:ext uri="{9D8B030D-6E8A-4147-A177-3AD203B41FA5}">
                      <a16:colId xmlns:a16="http://schemas.microsoft.com/office/drawing/2014/main" val="2225640466"/>
                    </a:ext>
                  </a:extLst>
                </a:gridCol>
                <a:gridCol w="558800">
                  <a:extLst>
                    <a:ext uri="{9D8B030D-6E8A-4147-A177-3AD203B41FA5}">
                      <a16:colId xmlns:a16="http://schemas.microsoft.com/office/drawing/2014/main" val="1555019360"/>
                    </a:ext>
                  </a:extLst>
                </a:gridCol>
                <a:gridCol w="558800">
                  <a:extLst>
                    <a:ext uri="{9D8B030D-6E8A-4147-A177-3AD203B41FA5}">
                      <a16:colId xmlns:a16="http://schemas.microsoft.com/office/drawing/2014/main" val="4015490920"/>
                    </a:ext>
                  </a:extLst>
                </a:gridCol>
                <a:gridCol w="558800">
                  <a:extLst>
                    <a:ext uri="{9D8B030D-6E8A-4147-A177-3AD203B41FA5}">
                      <a16:colId xmlns:a16="http://schemas.microsoft.com/office/drawing/2014/main" val="55531688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61</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4</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77</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27</a:t>
                      </a:r>
                    </a:p>
                  </a:txBody>
                  <a:tcPr anchor="ctr"/>
                </a:tc>
                <a:extLst>
                  <a:ext uri="{0D108BD9-81ED-4DB2-BD59-A6C34878D82A}">
                    <a16:rowId xmlns:a16="http://schemas.microsoft.com/office/drawing/2014/main" val="2124491204"/>
                  </a:ext>
                </a:extLst>
              </a:tr>
            </a:tbl>
          </a:graphicData>
        </a:graphic>
      </p:graphicFrame>
      <p:sp>
        <p:nvSpPr>
          <p:cNvPr id="48" name="テキスト ボックス 47">
            <a:extLst>
              <a:ext uri="{FF2B5EF4-FFF2-40B4-BE49-F238E27FC236}">
                <a16:creationId xmlns:a16="http://schemas.microsoft.com/office/drawing/2014/main" id="{C0403500-5437-493D-8CD4-3463FBA57E20}"/>
              </a:ext>
            </a:extLst>
          </p:cNvPr>
          <p:cNvSpPr txBox="1"/>
          <p:nvPr/>
        </p:nvSpPr>
        <p:spPr>
          <a:xfrm>
            <a:off x="86437" y="1871321"/>
            <a:ext cx="4655181" cy="3295055"/>
          </a:xfrm>
          <a:prstGeom prst="rect">
            <a:avLst/>
          </a:prstGeom>
          <a:noFill/>
          <a:ln>
            <a:solidFill>
              <a:schemeClr val="accent6">
                <a:lumMod val="75000"/>
              </a:schemeClr>
            </a:solidFill>
            <a:prstDash val="dash"/>
          </a:ln>
        </p:spPr>
        <p:txBody>
          <a:bodyPr wrap="square" rtlCol="0">
            <a:noAutofit/>
          </a:bodyPr>
          <a:lstStyle/>
          <a:p>
            <a:pPr marL="87313" indent="-87313">
              <a:spcAft>
                <a:spcPts val="300"/>
              </a:spcAft>
            </a:pP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2024</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2.75%</a:t>
            </a:r>
            <a:endParaRPr lang="ja-JP" altLang="en-US" sz="1050" strike="dblStrike"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・融資期間：最長</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・対象設備：</a:t>
            </a:r>
            <a:endParaRPr lang="en-US" altLang="ja-JP" sz="1050" dirty="0">
              <a:latin typeface="Meiryo UI" pitchFamily="50" charset="-128"/>
              <a:ea typeface="Meiryo UI" pitchFamily="50" charset="-128"/>
              <a:cs typeface="Meiryo UI" pitchFamily="50" charset="-128"/>
            </a:endParaRPr>
          </a:p>
        </p:txBody>
      </p:sp>
      <p:grpSp>
        <p:nvGrpSpPr>
          <p:cNvPr id="62" name="グループ化 61">
            <a:extLst>
              <a:ext uri="{FF2B5EF4-FFF2-40B4-BE49-F238E27FC236}">
                <a16:creationId xmlns:a16="http://schemas.microsoft.com/office/drawing/2014/main" id="{F94EA103-D1D3-4EFD-8A43-7100854C0E4E}"/>
              </a:ext>
            </a:extLst>
          </p:cNvPr>
          <p:cNvGrpSpPr/>
          <p:nvPr/>
        </p:nvGrpSpPr>
        <p:grpSpPr>
          <a:xfrm>
            <a:off x="314041" y="3245597"/>
            <a:ext cx="1337240" cy="1251640"/>
            <a:chOff x="527713" y="5722805"/>
            <a:chExt cx="1715650" cy="1605828"/>
          </a:xfrm>
        </p:grpSpPr>
        <p:pic>
          <p:nvPicPr>
            <p:cNvPr id="63" name="図 62" descr="http://town-illust.com/e/town0240/s512_town0240_2.png">
              <a:extLst>
                <a:ext uri="{FF2B5EF4-FFF2-40B4-BE49-F238E27FC236}">
                  <a16:creationId xmlns:a16="http://schemas.microsoft.com/office/drawing/2014/main" id="{67D470EA-FBD8-4D02-8094-22A58FB0B77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132" y="5722805"/>
              <a:ext cx="1356684" cy="944928"/>
            </a:xfrm>
            <a:prstGeom prst="rect">
              <a:avLst/>
            </a:prstGeom>
            <a:noFill/>
            <a:extLst>
              <a:ext uri="{909E8E84-426E-40DD-AFC4-6F175D3DCCD1}">
                <a14:hiddenFill xmlns:a14="http://schemas.microsoft.com/office/drawing/2010/main">
                  <a:solidFill>
                    <a:srgbClr val="FFFFFF"/>
                  </a:solidFill>
                </a14:hiddenFill>
              </a:ext>
            </a:extLst>
          </p:spPr>
        </p:pic>
        <p:sp>
          <p:nvSpPr>
            <p:cNvPr id="64" name="角丸四角形 59">
              <a:extLst>
                <a:ext uri="{FF2B5EF4-FFF2-40B4-BE49-F238E27FC236}">
                  <a16:creationId xmlns:a16="http://schemas.microsoft.com/office/drawing/2014/main" id="{108639D9-E6FB-4DB7-B764-F048B9C3145B}"/>
                </a:ext>
              </a:extLst>
            </p:cNvPr>
            <p:cNvSpPr/>
            <p:nvPr/>
          </p:nvSpPr>
          <p:spPr>
            <a:xfrm>
              <a:off x="527713" y="6774387"/>
              <a:ext cx="1715650" cy="554246"/>
            </a:xfrm>
            <a:prstGeom prst="roundRect">
              <a:avLst>
                <a:gd name="adj" fmla="val 18176"/>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000" b="1" dirty="0">
                  <a:solidFill>
                    <a:schemeClr val="bg2">
                      <a:lumMod val="10000"/>
                    </a:schemeClr>
                  </a:solidFill>
                  <a:latin typeface="Meiryo UI" panose="020B0604030504040204" pitchFamily="50" charset="-128"/>
                  <a:ea typeface="Meiryo UI" panose="020B0604030504040204" pitchFamily="50" charset="-128"/>
                </a:rPr>
                <a:t>①</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太陽光発電設備（</a:t>
              </a:r>
              <a:r>
                <a:rPr kumimoji="1" lang="en-US" altLang="ja-JP" sz="1000" b="1" dirty="0">
                  <a:solidFill>
                    <a:schemeClr val="bg2">
                      <a:lumMod val="10000"/>
                    </a:schemeClr>
                  </a:solidFill>
                  <a:latin typeface="Meiryo UI" panose="020B0604030504040204" pitchFamily="50" charset="-128"/>
                  <a:ea typeface="Meiryo UI" panose="020B0604030504040204" pitchFamily="50" charset="-128"/>
                </a:rPr>
                <a:t>10kW</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未満）</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grpSp>
      <p:grpSp>
        <p:nvGrpSpPr>
          <p:cNvPr id="67" name="グループ化 66">
            <a:extLst>
              <a:ext uri="{FF2B5EF4-FFF2-40B4-BE49-F238E27FC236}">
                <a16:creationId xmlns:a16="http://schemas.microsoft.com/office/drawing/2014/main" id="{30C3DB59-2DE5-4CCC-9A2B-62D77C242E68}"/>
              </a:ext>
            </a:extLst>
          </p:cNvPr>
          <p:cNvGrpSpPr/>
          <p:nvPr/>
        </p:nvGrpSpPr>
        <p:grpSpPr>
          <a:xfrm>
            <a:off x="1831576" y="3234652"/>
            <a:ext cx="1241990" cy="1262425"/>
            <a:chOff x="2411627" y="6651620"/>
            <a:chExt cx="1475182" cy="1499457"/>
          </a:xfrm>
        </p:grpSpPr>
        <p:pic>
          <p:nvPicPr>
            <p:cNvPr id="69" name="図 68" descr="http://3.bp.blogspot.com/-B3Wgh0-XMys/V2ubjg9yPQI/AAAAAAAA7pw/wCFIC-ZD3QI0xovE3M5fsrVDnHgohyj1gCLcB/s800/energy_chikudenchi.png">
              <a:extLst>
                <a:ext uri="{FF2B5EF4-FFF2-40B4-BE49-F238E27FC236}">
                  <a16:creationId xmlns:a16="http://schemas.microsoft.com/office/drawing/2014/main" id="{1BBBAFDA-4368-4532-AF00-742A76F2D1A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59926" y="6651620"/>
              <a:ext cx="972177" cy="955158"/>
            </a:xfrm>
            <a:prstGeom prst="rect">
              <a:avLst/>
            </a:prstGeom>
            <a:noFill/>
            <a:extLst>
              <a:ext uri="{909E8E84-426E-40DD-AFC4-6F175D3DCCD1}">
                <a14:hiddenFill xmlns:a14="http://schemas.microsoft.com/office/drawing/2010/main">
                  <a:solidFill>
                    <a:srgbClr val="FFFFFF"/>
                  </a:solidFill>
                </a14:hiddenFill>
              </a:ext>
            </a:extLst>
          </p:spPr>
        </p:pic>
        <p:sp>
          <p:nvSpPr>
            <p:cNvPr id="70" name="角丸四角形 59">
              <a:extLst>
                <a:ext uri="{FF2B5EF4-FFF2-40B4-BE49-F238E27FC236}">
                  <a16:creationId xmlns:a16="http://schemas.microsoft.com/office/drawing/2014/main" id="{374C0F59-0AE6-4F49-BF2A-4A93249E1096}"/>
                </a:ext>
              </a:extLst>
            </p:cNvPr>
            <p:cNvSpPr/>
            <p:nvPr/>
          </p:nvSpPr>
          <p:spPr>
            <a:xfrm>
              <a:off x="2411627" y="7637965"/>
              <a:ext cx="1475182" cy="513112"/>
            </a:xfrm>
            <a:prstGeom prst="roundRect">
              <a:avLst>
                <a:gd name="adj" fmla="val 17470"/>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②蓄電池設備</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a:p>
              <a:pPr algn="ctr"/>
              <a:r>
                <a:rPr lang="ja-JP" altLang="en-US" sz="1000" b="1" dirty="0">
                  <a:solidFill>
                    <a:schemeClr val="bg2">
                      <a:lumMod val="10000"/>
                    </a:schemeClr>
                  </a:solidFill>
                  <a:latin typeface="Meiryo UI" panose="020B0604030504040204" pitchFamily="50" charset="-128"/>
                  <a:ea typeface="Meiryo UI" panose="020B0604030504040204" pitchFamily="50" charset="-128"/>
                </a:rPr>
                <a:t>（</a:t>
              </a:r>
              <a:r>
                <a:rPr lang="en-US" altLang="ja-JP" sz="1000" b="1" dirty="0">
                  <a:solidFill>
                    <a:schemeClr val="bg2">
                      <a:lumMod val="10000"/>
                    </a:schemeClr>
                  </a:solidFill>
                  <a:latin typeface="Meiryo UI" panose="020B0604030504040204" pitchFamily="50" charset="-128"/>
                  <a:ea typeface="Meiryo UI" panose="020B0604030504040204" pitchFamily="50" charset="-128"/>
                </a:rPr>
                <a:t>17kWh</a:t>
              </a:r>
              <a:r>
                <a:rPr lang="ja-JP" altLang="en-US" sz="1000" b="1" dirty="0">
                  <a:solidFill>
                    <a:schemeClr val="bg2">
                      <a:lumMod val="10000"/>
                    </a:schemeClr>
                  </a:solidFill>
                  <a:latin typeface="Meiryo UI" panose="020B0604030504040204" pitchFamily="50" charset="-128"/>
                  <a:ea typeface="Meiryo UI" panose="020B0604030504040204" pitchFamily="50" charset="-128"/>
                </a:rPr>
                <a:t>未満）</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grpSp>
      <p:grpSp>
        <p:nvGrpSpPr>
          <p:cNvPr id="71" name="グループ化 70">
            <a:extLst>
              <a:ext uri="{FF2B5EF4-FFF2-40B4-BE49-F238E27FC236}">
                <a16:creationId xmlns:a16="http://schemas.microsoft.com/office/drawing/2014/main" id="{ECBEE606-B9B0-4734-8D96-87C74A735A1F}"/>
              </a:ext>
            </a:extLst>
          </p:cNvPr>
          <p:cNvGrpSpPr/>
          <p:nvPr/>
        </p:nvGrpSpPr>
        <p:grpSpPr>
          <a:xfrm>
            <a:off x="3263953" y="2939519"/>
            <a:ext cx="1395321" cy="1722827"/>
            <a:chOff x="4359772" y="4930700"/>
            <a:chExt cx="2256990" cy="2780482"/>
          </a:xfrm>
        </p:grpSpPr>
        <p:sp>
          <p:nvSpPr>
            <p:cNvPr id="72" name="角丸四角形 59">
              <a:extLst>
                <a:ext uri="{FF2B5EF4-FFF2-40B4-BE49-F238E27FC236}">
                  <a16:creationId xmlns:a16="http://schemas.microsoft.com/office/drawing/2014/main" id="{B3105D4F-719D-4743-92EE-78EF81797A76}"/>
                </a:ext>
              </a:extLst>
            </p:cNvPr>
            <p:cNvSpPr/>
            <p:nvPr/>
          </p:nvSpPr>
          <p:spPr>
            <a:xfrm>
              <a:off x="4359772" y="6767642"/>
              <a:ext cx="2256990" cy="943540"/>
            </a:xfrm>
            <a:prstGeom prst="roundRect">
              <a:avLst>
                <a:gd name="adj" fmla="val 18698"/>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③家庭用</a:t>
              </a:r>
              <a:r>
                <a:rPr kumimoji="1" lang="en-US" altLang="ja-JP" sz="1000" b="1" dirty="0">
                  <a:solidFill>
                    <a:schemeClr val="bg2">
                      <a:lumMod val="10000"/>
                    </a:schemeClr>
                  </a:solidFill>
                  <a:latin typeface="Meiryo UI" panose="020B0604030504040204" pitchFamily="50" charset="-128"/>
                  <a:ea typeface="Meiryo UI" panose="020B0604030504040204" pitchFamily="50" charset="-128"/>
                </a:rPr>
                <a:t>CO</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₂冷媒ヒートポンプ給湯器</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（エコキュート）</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pic>
          <p:nvPicPr>
            <p:cNvPr id="73" name="図 72">
              <a:extLst>
                <a:ext uri="{FF2B5EF4-FFF2-40B4-BE49-F238E27FC236}">
                  <a16:creationId xmlns:a16="http://schemas.microsoft.com/office/drawing/2014/main" id="{D0FEB2DD-1DEE-4F11-8E50-DC8C4B1D31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7485" y="4930700"/>
              <a:ext cx="1433517" cy="1637319"/>
            </a:xfrm>
            <a:prstGeom prst="rect">
              <a:avLst/>
            </a:prstGeom>
          </p:spPr>
        </p:pic>
      </p:grpSp>
      <p:sp>
        <p:nvSpPr>
          <p:cNvPr id="74" name="テキスト ボックス 73">
            <a:extLst>
              <a:ext uri="{FF2B5EF4-FFF2-40B4-BE49-F238E27FC236}">
                <a16:creationId xmlns:a16="http://schemas.microsoft.com/office/drawing/2014/main" id="{FA2D72FD-F240-45EB-9686-8089CEC3AF33}"/>
              </a:ext>
            </a:extLst>
          </p:cNvPr>
          <p:cNvSpPr txBox="1"/>
          <p:nvPr/>
        </p:nvSpPr>
        <p:spPr>
          <a:xfrm>
            <a:off x="233162" y="4724884"/>
            <a:ext cx="3659296"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①、②は太陽光パネル設置普及啓発事業の登録メーカー製</a:t>
            </a:r>
            <a:endParaRPr lang="en-US" altLang="ja-JP" sz="1000" dirty="0">
              <a:latin typeface="Meiryo UI" pitchFamily="50" charset="-128"/>
              <a:ea typeface="Meiryo UI" pitchFamily="50" charset="-128"/>
              <a:cs typeface="Meiryo UI" pitchFamily="50" charset="-128"/>
            </a:endParaRPr>
          </a:p>
          <a:p>
            <a:pPr marL="87313" indent="-87313"/>
            <a:endParaRPr lang="en-US" altLang="ja-JP" sz="1000" dirty="0">
              <a:latin typeface="Meiryo UI" pitchFamily="50" charset="-128"/>
              <a:ea typeface="Meiryo UI" pitchFamily="50" charset="-128"/>
              <a:cs typeface="Meiryo UI" pitchFamily="50" charset="-128"/>
            </a:endParaRPr>
          </a:p>
        </p:txBody>
      </p:sp>
      <p:sp>
        <p:nvSpPr>
          <p:cNvPr id="76" name="テキスト ボックス 75">
            <a:extLst>
              <a:ext uri="{FF2B5EF4-FFF2-40B4-BE49-F238E27FC236}">
                <a16:creationId xmlns:a16="http://schemas.microsoft.com/office/drawing/2014/main" id="{D910F8AA-6E52-4DDC-85E1-7ED2AF4AA420}"/>
              </a:ext>
            </a:extLst>
          </p:cNvPr>
          <p:cNvSpPr txBox="1"/>
          <p:nvPr/>
        </p:nvSpPr>
        <p:spPr>
          <a:xfrm>
            <a:off x="50230" y="1247548"/>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と連携して低利の個別クレジット型ソーラーローンを提供しています。</a:t>
            </a:r>
          </a:p>
        </p:txBody>
      </p:sp>
      <p:sp>
        <p:nvSpPr>
          <p:cNvPr id="29" name="角丸四角形 17">
            <a:extLst>
              <a:ext uri="{FF2B5EF4-FFF2-40B4-BE49-F238E27FC236}">
                <a16:creationId xmlns:a16="http://schemas.microsoft.com/office/drawing/2014/main" id="{EFE98015-DBDE-4E37-B79E-C93764E0A5C9}"/>
              </a:ext>
            </a:extLst>
          </p:cNvPr>
          <p:cNvSpPr/>
          <p:nvPr/>
        </p:nvSpPr>
        <p:spPr>
          <a:xfrm>
            <a:off x="4972642" y="564735"/>
            <a:ext cx="4908315"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0" name="角丸四角形 26">
            <a:extLst>
              <a:ext uri="{FF2B5EF4-FFF2-40B4-BE49-F238E27FC236}">
                <a16:creationId xmlns:a16="http://schemas.microsoft.com/office/drawing/2014/main" id="{CE8C2A6F-6EA6-49FF-B671-0A4623993A3F}"/>
              </a:ext>
            </a:extLst>
          </p:cNvPr>
          <p:cNvSpPr/>
          <p:nvPr/>
        </p:nvSpPr>
        <p:spPr>
          <a:xfrm>
            <a:off x="5020639" y="630094"/>
            <a:ext cx="4572000"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sp>
        <p:nvSpPr>
          <p:cNvPr id="35" name="正方形/長方形 34">
            <a:extLst>
              <a:ext uri="{FF2B5EF4-FFF2-40B4-BE49-F238E27FC236}">
                <a16:creationId xmlns:a16="http://schemas.microsoft.com/office/drawing/2014/main" id="{BF4B55E3-7385-42E6-9903-5AC9CDCE2548}"/>
              </a:ext>
            </a:extLst>
          </p:cNvPr>
          <p:cNvSpPr/>
          <p:nvPr/>
        </p:nvSpPr>
        <p:spPr>
          <a:xfrm>
            <a:off x="5167226" y="5802017"/>
            <a:ext cx="3424324" cy="936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t" anchorCtr="0"/>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＜大阪府実績＞その他の取組み</a:t>
            </a:r>
            <a:endParaRPr lang="en-US" altLang="ja-JP" sz="8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①リーフレット作成　</a:t>
            </a:r>
            <a:r>
              <a:rPr lang="en-US" altLang="ja-JP" sz="800" dirty="0">
                <a:solidFill>
                  <a:schemeClr val="tx1"/>
                </a:solidFill>
                <a:latin typeface="Meiryo UI" pitchFamily="50" charset="-128"/>
                <a:ea typeface="Meiryo UI" pitchFamily="50" charset="-128"/>
                <a:cs typeface="Meiryo UI" pitchFamily="50" charset="-128"/>
              </a:rPr>
              <a:t> 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　</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➁大阪モデル運営マニュアル作成　</a:t>
            </a:r>
            <a:r>
              <a:rPr lang="en-US" altLang="ja-JP" sz="800" dirty="0">
                <a:solidFill>
                  <a:schemeClr val="tx1"/>
                </a:solidFill>
                <a:latin typeface="Meiryo UI" pitchFamily="50" charset="-128"/>
                <a:ea typeface="Meiryo UI" pitchFamily="50" charset="-128"/>
                <a:cs typeface="Meiryo UI" pitchFamily="50" charset="-128"/>
              </a:rPr>
              <a:t> 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7</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　</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③太陽光発電施設に関する市町村条例の雛形作成　</a:t>
            </a:r>
            <a:r>
              <a:rPr lang="en-US" altLang="ja-JP" sz="800" dirty="0">
                <a:solidFill>
                  <a:schemeClr val="tx1"/>
                </a:solidFill>
                <a:latin typeface="Meiryo UI" pitchFamily="50" charset="-128"/>
                <a:ea typeface="Meiryo UI" pitchFamily="50" charset="-128"/>
                <a:cs typeface="Meiryo UI" pitchFamily="50" charset="-128"/>
              </a:rPr>
              <a:t>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12</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87313"/>
            <a:r>
              <a:rPr lang="ja-JP" altLang="en-US" sz="800" dirty="0">
                <a:solidFill>
                  <a:schemeClr val="tx1"/>
                </a:solidFill>
                <a:latin typeface="Meiryo UI" pitchFamily="50" charset="-128"/>
                <a:ea typeface="Meiryo UI" pitchFamily="50" charset="-128"/>
                <a:cs typeface="Meiryo UI" pitchFamily="50" charset="-128"/>
              </a:rPr>
              <a:t>箕面市（</a:t>
            </a:r>
            <a:r>
              <a:rPr lang="en-US" altLang="ja-JP" sz="800" dirty="0">
                <a:solidFill>
                  <a:schemeClr val="tx1"/>
                </a:solidFill>
                <a:latin typeface="Meiryo UI" pitchFamily="50" charset="-128"/>
                <a:ea typeface="Meiryo UI" pitchFamily="50" charset="-128"/>
                <a:cs typeface="Meiryo UI" pitchFamily="50" charset="-128"/>
              </a:rPr>
              <a:t>2018</a:t>
            </a:r>
            <a:r>
              <a:rPr lang="ja-JP" altLang="en-US" sz="800" dirty="0">
                <a:solidFill>
                  <a:schemeClr val="tx1"/>
                </a:solidFill>
                <a:latin typeface="Meiryo UI" pitchFamily="50" charset="-128"/>
                <a:ea typeface="Meiryo UI" pitchFamily="50" charset="-128"/>
                <a:cs typeface="Meiryo UI" pitchFamily="50" charset="-128"/>
              </a:rPr>
              <a:t>年４月施行）、岬町（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4</a:t>
            </a:r>
            <a:r>
              <a:rPr lang="ja-JP" altLang="en-US" sz="800" dirty="0">
                <a:solidFill>
                  <a:schemeClr val="tx1"/>
                </a:solidFill>
                <a:latin typeface="Meiryo UI" pitchFamily="50" charset="-128"/>
                <a:ea typeface="Meiryo UI" pitchFamily="50" charset="-128"/>
                <a:cs typeface="Meiryo UI" pitchFamily="50" charset="-128"/>
              </a:rPr>
              <a:t>月施行）</a:t>
            </a:r>
            <a:endParaRPr lang="en-US" altLang="ja-JP" sz="800" dirty="0">
              <a:solidFill>
                <a:schemeClr val="tx1"/>
              </a:solidFill>
              <a:latin typeface="Meiryo UI" pitchFamily="50" charset="-128"/>
              <a:ea typeface="Meiryo UI" pitchFamily="50" charset="-128"/>
              <a:cs typeface="Meiryo UI" pitchFamily="50" charset="-128"/>
            </a:endParaRPr>
          </a:p>
          <a:p>
            <a:pPr marL="266700" indent="-87313"/>
            <a:r>
              <a:rPr lang="ja-JP" altLang="en-US" sz="800" dirty="0">
                <a:solidFill>
                  <a:schemeClr val="tx1"/>
                </a:solidFill>
                <a:latin typeface="Meiryo UI" pitchFamily="50" charset="-128"/>
                <a:ea typeface="Meiryo UI" pitchFamily="50" charset="-128"/>
                <a:cs typeface="Meiryo UI" pitchFamily="50" charset="-128"/>
              </a:rPr>
              <a:t>豊能町（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10</a:t>
            </a:r>
            <a:r>
              <a:rPr lang="ja-JP" altLang="en-US" sz="800" dirty="0">
                <a:solidFill>
                  <a:schemeClr val="tx1"/>
                </a:solidFill>
                <a:latin typeface="Meiryo UI" pitchFamily="50" charset="-128"/>
                <a:ea typeface="Meiryo UI" pitchFamily="50" charset="-128"/>
                <a:cs typeface="Meiryo UI" pitchFamily="50" charset="-128"/>
              </a:rPr>
              <a:t>月施行）、熊取町（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10</a:t>
            </a:r>
            <a:r>
              <a:rPr lang="ja-JP" altLang="en-US" sz="800" dirty="0">
                <a:solidFill>
                  <a:schemeClr val="tx1"/>
                </a:solidFill>
                <a:latin typeface="Meiryo UI" pitchFamily="50" charset="-128"/>
                <a:ea typeface="Meiryo UI" pitchFamily="50" charset="-128"/>
                <a:cs typeface="Meiryo UI" pitchFamily="50" charset="-128"/>
              </a:rPr>
              <a:t>月施行）</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27040524-C80D-4A22-ACA0-57FDB643D76B}"/>
              </a:ext>
            </a:extLst>
          </p:cNvPr>
          <p:cNvGrpSpPr/>
          <p:nvPr/>
        </p:nvGrpSpPr>
        <p:grpSpPr>
          <a:xfrm>
            <a:off x="5121185" y="4035895"/>
            <a:ext cx="2989987" cy="1733187"/>
            <a:chOff x="7237885" y="4247470"/>
            <a:chExt cx="2954791" cy="1877618"/>
          </a:xfrm>
        </p:grpSpPr>
        <p:sp>
          <p:nvSpPr>
            <p:cNvPr id="102" name="テキスト ボックス 101">
              <a:extLst>
                <a:ext uri="{FF2B5EF4-FFF2-40B4-BE49-F238E27FC236}">
                  <a16:creationId xmlns:a16="http://schemas.microsoft.com/office/drawing/2014/main" id="{0B4B344F-41E3-4706-B818-7DBF745FD76D}"/>
                </a:ext>
              </a:extLst>
            </p:cNvPr>
            <p:cNvSpPr txBox="1"/>
            <p:nvPr/>
          </p:nvSpPr>
          <p:spPr>
            <a:xfrm>
              <a:off x="7240605" y="4584960"/>
              <a:ext cx="2735813" cy="933588"/>
            </a:xfrm>
            <a:prstGeom prst="rect">
              <a:avLst/>
            </a:prstGeom>
            <a:noFill/>
          </p:spPr>
          <p:txBody>
            <a:bodyPr wrap="square" rtlCol="0">
              <a:spAutoFit/>
            </a:bodyPr>
            <a:lstStyle/>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構成員</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 環境農林水産部</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脱炭素・エネルギー政策課</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a:extLst>
                <a:ext uri="{FF2B5EF4-FFF2-40B4-BE49-F238E27FC236}">
                  <a16:creationId xmlns:a16="http://schemas.microsoft.com/office/drawing/2014/main" id="{D5269330-D0C7-4332-93DE-1DF66B53A36A}"/>
                </a:ext>
              </a:extLst>
            </p:cNvPr>
            <p:cNvSpPr txBox="1"/>
            <p:nvPr/>
          </p:nvSpPr>
          <p:spPr>
            <a:xfrm>
              <a:off x="7256713" y="5507169"/>
              <a:ext cx="2535006" cy="438453"/>
            </a:xfrm>
            <a:prstGeom prst="rect">
              <a:avLst/>
            </a:prstGeom>
            <a:noFill/>
          </p:spPr>
          <p:txBody>
            <a:bodyPr wrap="square" rtlCol="0">
              <a:spAutoFit/>
            </a:bodyPr>
            <a:lstStyle/>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大阪府庁内連絡調整会議＞</a:t>
              </a:r>
            </a:p>
          </p:txBody>
        </p:sp>
        <p:sp>
          <p:nvSpPr>
            <p:cNvPr id="104" name="テキスト ボックス 103">
              <a:extLst>
                <a:ext uri="{FF2B5EF4-FFF2-40B4-BE49-F238E27FC236}">
                  <a16:creationId xmlns:a16="http://schemas.microsoft.com/office/drawing/2014/main" id="{79901854-48F6-49A9-9850-35BF11A5919B}"/>
                </a:ext>
              </a:extLst>
            </p:cNvPr>
            <p:cNvSpPr txBox="1"/>
            <p:nvPr/>
          </p:nvSpPr>
          <p:spPr>
            <a:xfrm>
              <a:off x="7237885" y="4247470"/>
              <a:ext cx="2954791" cy="438453"/>
            </a:xfrm>
            <a:prstGeom prst="rect">
              <a:avLst/>
            </a:prstGeom>
            <a:noFill/>
          </p:spPr>
          <p:txBody>
            <a:bodyPr wrap="square" rtlCol="0">
              <a:spAutoFit/>
            </a:bodyPr>
            <a:lstStyle/>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p>
          </p:txBody>
        </p:sp>
        <p:sp>
          <p:nvSpPr>
            <p:cNvPr id="105" name="テキスト ボックス 104">
              <a:extLst>
                <a:ext uri="{FF2B5EF4-FFF2-40B4-BE49-F238E27FC236}">
                  <a16:creationId xmlns:a16="http://schemas.microsoft.com/office/drawing/2014/main" id="{D597A637-BDC2-4D06-832A-F74DB7CB079B}"/>
                </a:ext>
              </a:extLst>
            </p:cNvPr>
            <p:cNvSpPr txBox="1"/>
            <p:nvPr/>
          </p:nvSpPr>
          <p:spPr>
            <a:xfrm>
              <a:off x="7240605" y="5858349"/>
              <a:ext cx="2351889" cy="266739"/>
            </a:xfrm>
            <a:prstGeom prst="rect">
              <a:avLst/>
            </a:prstGeom>
            <a:noFill/>
          </p:spPr>
          <p:txBody>
            <a:bodyPr wrap="square" rtlCol="0">
              <a:spAutoFit/>
            </a:bodyPr>
            <a:lstStyle/>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構成員</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関係法令所管部局</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6" name="正方形/長方形 105">
            <a:extLst>
              <a:ext uri="{FF2B5EF4-FFF2-40B4-BE49-F238E27FC236}">
                <a16:creationId xmlns:a16="http://schemas.microsoft.com/office/drawing/2014/main" id="{5E702CFE-E2A9-461F-B1BE-A77CAFD93053}"/>
              </a:ext>
            </a:extLst>
          </p:cNvPr>
          <p:cNvSpPr/>
          <p:nvPr/>
        </p:nvSpPr>
        <p:spPr>
          <a:xfrm>
            <a:off x="7443361" y="2233384"/>
            <a:ext cx="1914110" cy="187200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7" name="角丸四角形 4">
            <a:extLst>
              <a:ext uri="{FF2B5EF4-FFF2-40B4-BE49-F238E27FC236}">
                <a16:creationId xmlns:a16="http://schemas.microsoft.com/office/drawing/2014/main" id="{B212D900-C32E-4ADB-9137-34EE5B18E415}"/>
              </a:ext>
            </a:extLst>
          </p:cNvPr>
          <p:cNvSpPr/>
          <p:nvPr/>
        </p:nvSpPr>
        <p:spPr>
          <a:xfrm>
            <a:off x="7770416" y="2326555"/>
            <a:ext cx="1260000" cy="540000"/>
          </a:xfrm>
          <a:prstGeom prst="round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近畿経済産業局</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角丸四角形 6">
            <a:extLst>
              <a:ext uri="{FF2B5EF4-FFF2-40B4-BE49-F238E27FC236}">
                <a16:creationId xmlns:a16="http://schemas.microsoft.com/office/drawing/2014/main" id="{221B3DA5-383B-4628-8BC3-D510045958A3}"/>
              </a:ext>
            </a:extLst>
          </p:cNvPr>
          <p:cNvSpPr/>
          <p:nvPr/>
        </p:nvSpPr>
        <p:spPr>
          <a:xfrm>
            <a:off x="7770416" y="5002658"/>
            <a:ext cx="1260000" cy="432000"/>
          </a:xfrm>
          <a:prstGeom prst="roundRect">
            <a:avLst/>
          </a:prstGeom>
          <a:solidFill>
            <a:srgbClr val="1F497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endPar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a:extLst>
              <a:ext uri="{FF2B5EF4-FFF2-40B4-BE49-F238E27FC236}">
                <a16:creationId xmlns:a16="http://schemas.microsoft.com/office/drawing/2014/main" id="{7EED254A-8578-4149-A336-4A98BBF50FAE}"/>
              </a:ext>
            </a:extLst>
          </p:cNvPr>
          <p:cNvSpPr/>
          <p:nvPr/>
        </p:nvSpPr>
        <p:spPr>
          <a:xfrm>
            <a:off x="5946189" y="3283918"/>
            <a:ext cx="1116000" cy="540000"/>
          </a:xfrm>
          <a:prstGeom prst="rect">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関係法令</a:t>
            </a:r>
            <a:endPar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所管課</a:t>
            </a:r>
          </a:p>
        </p:txBody>
      </p:sp>
      <p:sp>
        <p:nvSpPr>
          <p:cNvPr id="110" name="正方形/長方形 109">
            <a:extLst>
              <a:ext uri="{FF2B5EF4-FFF2-40B4-BE49-F238E27FC236}">
                <a16:creationId xmlns:a16="http://schemas.microsoft.com/office/drawing/2014/main" id="{A24B8A2F-4658-45EB-ADA2-CD14F85F55F4}"/>
              </a:ext>
            </a:extLst>
          </p:cNvPr>
          <p:cNvSpPr/>
          <p:nvPr/>
        </p:nvSpPr>
        <p:spPr>
          <a:xfrm>
            <a:off x="5741139" y="3108443"/>
            <a:ext cx="3450847" cy="900000"/>
          </a:xfrm>
          <a:prstGeom prst="rect">
            <a:avLst/>
          </a:pr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1" name="テキスト ボックス 110">
            <a:extLst>
              <a:ext uri="{FF2B5EF4-FFF2-40B4-BE49-F238E27FC236}">
                <a16:creationId xmlns:a16="http://schemas.microsoft.com/office/drawing/2014/main" id="{1935B263-84FA-4F2D-98EE-C8892B28B41F}"/>
              </a:ext>
            </a:extLst>
          </p:cNvPr>
          <p:cNvSpPr txBox="1"/>
          <p:nvPr/>
        </p:nvSpPr>
        <p:spPr>
          <a:xfrm>
            <a:off x="5648734" y="2794829"/>
            <a:ext cx="2188817" cy="261610"/>
          </a:xfrm>
          <a:prstGeom prst="rect">
            <a:avLst/>
          </a:prstGeom>
          <a:noFill/>
        </p:spPr>
        <p:txBody>
          <a:bodyPr wrap="square" rtlCol="0">
            <a:spAutoFit/>
          </a:bodyPr>
          <a:lstStyle/>
          <a:p>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②＜府庁内連絡調整会議＞</a:t>
            </a:r>
          </a:p>
        </p:txBody>
      </p:sp>
      <p:sp>
        <p:nvSpPr>
          <p:cNvPr id="112" name="左右矢印 13">
            <a:extLst>
              <a:ext uri="{FF2B5EF4-FFF2-40B4-BE49-F238E27FC236}">
                <a16:creationId xmlns:a16="http://schemas.microsoft.com/office/drawing/2014/main" id="{DFB63A19-800E-41FB-BE13-CF648BAB05DD}"/>
              </a:ext>
            </a:extLst>
          </p:cNvPr>
          <p:cNvSpPr/>
          <p:nvPr/>
        </p:nvSpPr>
        <p:spPr>
          <a:xfrm>
            <a:off x="7134381" y="3445906"/>
            <a:ext cx="540000" cy="216024"/>
          </a:xfrm>
          <a:prstGeom prst="lef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3" name="上下矢印 22">
            <a:extLst>
              <a:ext uri="{FF2B5EF4-FFF2-40B4-BE49-F238E27FC236}">
                <a16:creationId xmlns:a16="http://schemas.microsoft.com/office/drawing/2014/main" id="{55556DC1-2124-471B-964E-D83CBE3401C3}"/>
              </a:ext>
            </a:extLst>
          </p:cNvPr>
          <p:cNvSpPr/>
          <p:nvPr/>
        </p:nvSpPr>
        <p:spPr>
          <a:xfrm>
            <a:off x="8286116" y="3845293"/>
            <a:ext cx="228600" cy="1116000"/>
          </a:xfrm>
          <a:prstGeom prst="up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4" name="上下矢印 23">
            <a:extLst>
              <a:ext uri="{FF2B5EF4-FFF2-40B4-BE49-F238E27FC236}">
                <a16:creationId xmlns:a16="http://schemas.microsoft.com/office/drawing/2014/main" id="{5BA87149-FB13-4AF0-85A1-CEDDD146DA75}"/>
              </a:ext>
            </a:extLst>
          </p:cNvPr>
          <p:cNvSpPr/>
          <p:nvPr/>
        </p:nvSpPr>
        <p:spPr>
          <a:xfrm>
            <a:off x="8310416" y="2922842"/>
            <a:ext cx="180000" cy="324000"/>
          </a:xfrm>
          <a:prstGeom prst="upDown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5" name="円/楕円 1">
            <a:extLst>
              <a:ext uri="{FF2B5EF4-FFF2-40B4-BE49-F238E27FC236}">
                <a16:creationId xmlns:a16="http://schemas.microsoft.com/office/drawing/2014/main" id="{4359E4B5-E907-463A-B7BC-C23B01EE87D5}"/>
              </a:ext>
            </a:extLst>
          </p:cNvPr>
          <p:cNvSpPr/>
          <p:nvPr/>
        </p:nvSpPr>
        <p:spPr>
          <a:xfrm>
            <a:off x="7770416" y="4156294"/>
            <a:ext cx="1260000" cy="5400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情報共有</a:t>
            </a:r>
            <a:endParaRPr kumimoji="0" lang="en-US" altLang="ja-JP"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連携協力</a:t>
            </a:r>
          </a:p>
        </p:txBody>
      </p:sp>
      <p:sp>
        <p:nvSpPr>
          <p:cNvPr id="117" name="テキスト ボックス 116">
            <a:extLst>
              <a:ext uri="{FF2B5EF4-FFF2-40B4-BE49-F238E27FC236}">
                <a16:creationId xmlns:a16="http://schemas.microsoft.com/office/drawing/2014/main" id="{BCBE5D21-9A54-4D7B-8ADF-A59C166165EA}"/>
              </a:ext>
            </a:extLst>
          </p:cNvPr>
          <p:cNvSpPr txBox="1"/>
          <p:nvPr/>
        </p:nvSpPr>
        <p:spPr>
          <a:xfrm>
            <a:off x="6904237" y="1978859"/>
            <a:ext cx="2999761" cy="261610"/>
          </a:xfrm>
          <a:prstGeom prst="rect">
            <a:avLst/>
          </a:prstGeom>
          <a:noFill/>
        </p:spPr>
        <p:txBody>
          <a:bodyPr wrap="square" rtlCol="0">
            <a:spAutoFit/>
          </a:bodyPr>
          <a:lstStyle/>
          <a:p>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①＜近畿経済産業局・大阪府連携協力会議＞</a:t>
            </a:r>
          </a:p>
        </p:txBody>
      </p:sp>
      <p:sp>
        <p:nvSpPr>
          <p:cNvPr id="118" name="テキスト ボックス 117">
            <a:extLst>
              <a:ext uri="{FF2B5EF4-FFF2-40B4-BE49-F238E27FC236}">
                <a16:creationId xmlns:a16="http://schemas.microsoft.com/office/drawing/2014/main" id="{5AF72899-24D5-4A8C-9D17-5C4DFCD7E0B6}"/>
              </a:ext>
            </a:extLst>
          </p:cNvPr>
          <p:cNvSpPr txBox="1"/>
          <p:nvPr/>
        </p:nvSpPr>
        <p:spPr>
          <a:xfrm>
            <a:off x="5113120" y="2205595"/>
            <a:ext cx="2079750" cy="553998"/>
          </a:xfrm>
          <a:prstGeom prst="rect">
            <a:avLst/>
          </a:prstGeom>
          <a:noFill/>
        </p:spPr>
        <p:txBody>
          <a:bodyPr wrap="square" rtlCol="0">
            <a:spAutoFit/>
          </a:bodyPr>
          <a:lstStyle/>
          <a:p>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「大阪モデル」の対象事業：</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土地、水面に設置される</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50kW</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以上の太陽光発電施設</a:t>
            </a:r>
          </a:p>
        </p:txBody>
      </p:sp>
      <p:sp>
        <p:nvSpPr>
          <p:cNvPr id="119" name="角丸四角形 38">
            <a:extLst>
              <a:ext uri="{FF2B5EF4-FFF2-40B4-BE49-F238E27FC236}">
                <a16:creationId xmlns:a16="http://schemas.microsoft.com/office/drawing/2014/main" id="{C717364A-7D1C-4696-A5B6-08CC2D714F0B}"/>
              </a:ext>
            </a:extLst>
          </p:cNvPr>
          <p:cNvSpPr/>
          <p:nvPr/>
        </p:nvSpPr>
        <p:spPr>
          <a:xfrm>
            <a:off x="7770416" y="3283918"/>
            <a:ext cx="1260000" cy="540000"/>
          </a:xfrm>
          <a:prstGeom prst="roundRect">
            <a:avLst/>
          </a:prstGeom>
          <a:solidFill>
            <a:srgbClr val="1F497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b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脱炭素・エネルギー政策課</a:t>
            </a:r>
            <a: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テキスト ボックス 119">
            <a:extLst>
              <a:ext uri="{FF2B5EF4-FFF2-40B4-BE49-F238E27FC236}">
                <a16:creationId xmlns:a16="http://schemas.microsoft.com/office/drawing/2014/main" id="{5ED96047-0D51-420C-8E5C-45C78449FA24}"/>
              </a:ext>
            </a:extLst>
          </p:cNvPr>
          <p:cNvSpPr txBox="1"/>
          <p:nvPr/>
        </p:nvSpPr>
        <p:spPr>
          <a:xfrm>
            <a:off x="8899995" y="1039007"/>
            <a:ext cx="98517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21" name="テキスト ボックス 120">
            <a:extLst>
              <a:ext uri="{FF2B5EF4-FFF2-40B4-BE49-F238E27FC236}">
                <a16:creationId xmlns:a16="http://schemas.microsoft.com/office/drawing/2014/main" id="{5CDF4E5C-4511-484C-8774-4D436ADAC55C}"/>
              </a:ext>
            </a:extLst>
          </p:cNvPr>
          <p:cNvSpPr txBox="1"/>
          <p:nvPr/>
        </p:nvSpPr>
        <p:spPr>
          <a:xfrm>
            <a:off x="5026843" y="1179286"/>
            <a:ext cx="4764623" cy="830997"/>
          </a:xfrm>
          <a:prstGeom prst="rect">
            <a:avLst/>
          </a:prstGeom>
          <a:noFill/>
        </p:spPr>
        <p:txBody>
          <a:bodyPr wrap="square" rtlCol="0">
            <a:spAutoFit/>
          </a:bodyPr>
          <a:lstStyle/>
          <a:p>
            <a:pPr defTabSz="844083"/>
            <a:r>
              <a:rPr lang="ja-JP" altLang="en-US" sz="1200" dirty="0">
                <a:solidFill>
                  <a:prstClr val="black"/>
                </a:solidFill>
                <a:latin typeface="Meiryo UI" pitchFamily="50" charset="-128"/>
                <a:ea typeface="Meiryo UI" pitchFamily="50" charset="-128"/>
                <a:cs typeface="Meiryo UI" pitchFamily="50" charset="-128"/>
              </a:rPr>
              <a:t>　</a:t>
            </a:r>
            <a:r>
              <a:rPr lang="en-US" altLang="ja-JP" sz="1200" dirty="0">
                <a:solidFill>
                  <a:prstClr val="black"/>
                </a:solidFill>
                <a:latin typeface="Meiryo UI" pitchFamily="50" charset="-128"/>
                <a:ea typeface="Meiryo UI" pitchFamily="50" charset="-128"/>
                <a:cs typeface="Meiryo UI" pitchFamily="50" charset="-128"/>
              </a:rPr>
              <a:t>FIT</a:t>
            </a:r>
            <a:r>
              <a:rPr lang="ja-JP" altLang="en-US" sz="1200" dirty="0">
                <a:solidFill>
                  <a:prstClr val="black"/>
                </a:solidFill>
                <a:latin typeface="Meiryo UI" pitchFamily="50" charset="-128"/>
                <a:ea typeface="Meiryo UI" pitchFamily="50" charset="-128"/>
                <a:cs typeface="Meiryo UI" pitchFamily="50" charset="-128"/>
              </a:rPr>
              <a:t>法を所管する国、府民と密接な関係を有する市町村及び広域自治体である府が、それぞれの役割分担のもと、「情報共有」「連携協力」して、トラブルの未然防止と発生したトラブルへの対応に取り組む「大阪モデル」により、太陽光発電施設の地域との共生を推進します。</a:t>
            </a:r>
          </a:p>
        </p:txBody>
      </p:sp>
    </p:spTree>
    <p:extLst>
      <p:ext uri="{BB962C8B-B14F-4D97-AF65-F5344CB8AC3E}">
        <p14:creationId xmlns:p14="http://schemas.microsoft.com/office/powerpoint/2010/main" val="456035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角丸四角形 30">
            <a:extLst>
              <a:ext uri="{FF2B5EF4-FFF2-40B4-BE49-F238E27FC236}">
                <a16:creationId xmlns:a16="http://schemas.microsoft.com/office/drawing/2014/main" id="{CD7BC020-1F95-4A13-ACB9-F93BEEE389AA}"/>
              </a:ext>
            </a:extLst>
          </p:cNvPr>
          <p:cNvSpPr/>
          <p:nvPr/>
        </p:nvSpPr>
        <p:spPr>
          <a:xfrm>
            <a:off x="179019" y="632425"/>
            <a:ext cx="9450342"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1">
            <a:extLst>
              <a:ext uri="{FF2B5EF4-FFF2-40B4-BE49-F238E27FC236}">
                <a16:creationId xmlns:a16="http://schemas.microsoft.com/office/drawing/2014/main" id="{14F3F6EC-3F27-4D6A-BE75-327418558FBE}"/>
              </a:ext>
            </a:extLst>
          </p:cNvPr>
          <p:cNvSpPr/>
          <p:nvPr/>
        </p:nvSpPr>
        <p:spPr>
          <a:xfrm>
            <a:off x="4995826" y="836001"/>
            <a:ext cx="269340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角丸四角形 26"/>
          <p:cNvSpPr/>
          <p:nvPr/>
        </p:nvSpPr>
        <p:spPr>
          <a:xfrm>
            <a:off x="246462" y="758591"/>
            <a:ext cx="4608000" cy="324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事業者向け太陽光発電の共同調達支援事業</a:t>
            </a: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5" name="テキスト ボックス 64">
            <a:extLst>
              <a:ext uri="{FF2B5EF4-FFF2-40B4-BE49-F238E27FC236}">
                <a16:creationId xmlns:a16="http://schemas.microsoft.com/office/drawing/2014/main" id="{869F43A5-5704-453C-93BD-228DFA923EE1}"/>
              </a:ext>
            </a:extLst>
          </p:cNvPr>
          <p:cNvSpPr txBox="1"/>
          <p:nvPr/>
        </p:nvSpPr>
        <p:spPr>
          <a:xfrm>
            <a:off x="4803388" y="1567666"/>
            <a:ext cx="4552922" cy="184666"/>
          </a:xfrm>
          <a:prstGeom prst="rect">
            <a:avLst/>
          </a:prstGeom>
          <a:noFill/>
        </p:spPr>
        <p:txBody>
          <a:bodyPr wrap="square" lIns="0" tIns="0" rIns="0" bIns="0" rtlCol="0" anchor="ctr" anchorCtr="1">
            <a:spAutoFit/>
          </a:bodyPr>
          <a:lstStyle/>
          <a:p>
            <a:pPr marL="87313" indent="-87313"/>
            <a:endParaRPr lang="en-US" altLang="zh-TW" sz="1200" dirty="0">
              <a:latin typeface="Meiryo UI" pitchFamily="50" charset="-128"/>
              <a:ea typeface="Meiryo UI" pitchFamily="50" charset="-128"/>
              <a:cs typeface="Meiryo UI" pitchFamily="50" charset="-128"/>
            </a:endParaRPr>
          </a:p>
        </p:txBody>
      </p:sp>
      <p:grpSp>
        <p:nvGrpSpPr>
          <p:cNvPr id="29" name="グループ化 28">
            <a:extLst>
              <a:ext uri="{FF2B5EF4-FFF2-40B4-BE49-F238E27FC236}">
                <a16:creationId xmlns:a16="http://schemas.microsoft.com/office/drawing/2014/main" id="{2DFE94B1-4860-47EE-AA23-1A6C482333D8}"/>
              </a:ext>
            </a:extLst>
          </p:cNvPr>
          <p:cNvGrpSpPr/>
          <p:nvPr/>
        </p:nvGrpSpPr>
        <p:grpSpPr>
          <a:xfrm>
            <a:off x="5027875" y="1383898"/>
            <a:ext cx="4659882" cy="2422920"/>
            <a:chOff x="1343470" y="2659893"/>
            <a:chExt cx="10037435" cy="4157106"/>
          </a:xfrm>
        </p:grpSpPr>
        <p:cxnSp>
          <p:nvCxnSpPr>
            <p:cNvPr id="30" name="直線矢印コネクタ 29">
              <a:extLst>
                <a:ext uri="{FF2B5EF4-FFF2-40B4-BE49-F238E27FC236}">
                  <a16:creationId xmlns:a16="http://schemas.microsoft.com/office/drawing/2014/main" id="{730C8DED-D43A-4959-9665-7733C55FE933}"/>
                </a:ext>
              </a:extLst>
            </p:cNvPr>
            <p:cNvCxnSpPr/>
            <p:nvPr/>
          </p:nvCxnSpPr>
          <p:spPr>
            <a:xfrm>
              <a:off x="9739942" y="4719055"/>
              <a:ext cx="0" cy="612000"/>
            </a:xfrm>
            <a:prstGeom prst="straightConnector1">
              <a:avLst/>
            </a:prstGeom>
            <a:ln w="38100">
              <a:solidFill>
                <a:schemeClr val="tx1">
                  <a:lumMod val="85000"/>
                  <a:lumOff val="15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80BEBDD4-A56D-4CFE-A197-EE602F3BB350}"/>
                </a:ext>
              </a:extLst>
            </p:cNvPr>
            <p:cNvCxnSpPr/>
            <p:nvPr/>
          </p:nvCxnSpPr>
          <p:spPr>
            <a:xfrm flipH="1">
              <a:off x="9747891" y="3023598"/>
              <a:ext cx="0" cy="360000"/>
            </a:xfrm>
            <a:prstGeom prst="straightConnector1">
              <a:avLst/>
            </a:prstGeom>
            <a:ln w="38100">
              <a:solidFill>
                <a:schemeClr val="tx1">
                  <a:lumMod val="85000"/>
                  <a:lumOff val="15000"/>
                </a:schemeClr>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020DDD2E-3820-4821-93B7-4846FA3AA12A}"/>
                </a:ext>
              </a:extLst>
            </p:cNvPr>
            <p:cNvCxnSpPr/>
            <p:nvPr/>
          </p:nvCxnSpPr>
          <p:spPr>
            <a:xfrm>
              <a:off x="2448025" y="2990913"/>
              <a:ext cx="0" cy="432367"/>
            </a:xfrm>
            <a:prstGeom prst="straightConnector1">
              <a:avLst/>
            </a:prstGeom>
            <a:ln w="38100">
              <a:solidFill>
                <a:schemeClr val="tx1">
                  <a:lumMod val="85000"/>
                  <a:lumOff val="15000"/>
                </a:schemeClr>
              </a:solidFill>
              <a:tailEnd type="none" w="sm" len="med"/>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D4973993-6C3C-433A-8196-57A525B03ED5}"/>
                </a:ext>
              </a:extLst>
            </p:cNvPr>
            <p:cNvGrpSpPr/>
            <p:nvPr/>
          </p:nvGrpSpPr>
          <p:grpSpPr>
            <a:xfrm>
              <a:off x="1343470" y="2659893"/>
              <a:ext cx="10037435" cy="4157106"/>
              <a:chOff x="1343470" y="2659893"/>
              <a:chExt cx="10037435" cy="4157106"/>
            </a:xfrm>
          </p:grpSpPr>
          <p:grpSp>
            <p:nvGrpSpPr>
              <p:cNvPr id="48" name="グループ化 47">
                <a:extLst>
                  <a:ext uri="{FF2B5EF4-FFF2-40B4-BE49-F238E27FC236}">
                    <a16:creationId xmlns:a16="http://schemas.microsoft.com/office/drawing/2014/main" id="{6DCA156C-1552-4BEC-8103-D6B30582F399}"/>
                  </a:ext>
                </a:extLst>
              </p:cNvPr>
              <p:cNvGrpSpPr/>
              <p:nvPr/>
            </p:nvGrpSpPr>
            <p:grpSpPr bwMode="gray">
              <a:xfrm>
                <a:off x="1343470" y="3387207"/>
                <a:ext cx="2160000" cy="3312000"/>
                <a:chOff x="5241849" y="2966745"/>
                <a:chExt cx="1151310" cy="1725192"/>
              </a:xfrm>
            </p:grpSpPr>
            <p:sp>
              <p:nvSpPr>
                <p:cNvPr id="78" name="正方形/長方形 77">
                  <a:extLst>
                    <a:ext uri="{FF2B5EF4-FFF2-40B4-BE49-F238E27FC236}">
                      <a16:creationId xmlns:a16="http://schemas.microsoft.com/office/drawing/2014/main" id="{7C9238F3-20DF-454A-B7BE-BB5B4E19978A}"/>
                    </a:ext>
                  </a:extLst>
                </p:cNvPr>
                <p:cNvSpPr/>
                <p:nvPr/>
              </p:nvSpPr>
              <p:spPr bwMode="gray">
                <a:xfrm>
                  <a:off x="5313505" y="2966745"/>
                  <a:ext cx="1055368" cy="172519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9" name="AutoShape 4">
                  <a:extLst>
                    <a:ext uri="{FF2B5EF4-FFF2-40B4-BE49-F238E27FC236}">
                      <a16:creationId xmlns:a16="http://schemas.microsoft.com/office/drawing/2014/main" id="{3A0B7F49-17E2-4B15-8BD2-432FD9936E55}"/>
                    </a:ext>
                  </a:extLst>
                </p:cNvPr>
                <p:cNvSpPr>
                  <a:spLocks noChangeArrowheads="1"/>
                </p:cNvSpPr>
                <p:nvPr/>
              </p:nvSpPr>
              <p:spPr bwMode="gray">
                <a:xfrm>
                  <a:off x="5241849" y="3533215"/>
                  <a:ext cx="1151310" cy="592252"/>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おおさか</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スマート</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エネルギー</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センター</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49" name="グループ化 48">
                <a:extLst>
                  <a:ext uri="{FF2B5EF4-FFF2-40B4-BE49-F238E27FC236}">
                    <a16:creationId xmlns:a16="http://schemas.microsoft.com/office/drawing/2014/main" id="{1835883D-B0DD-4CB0-9746-DEF289873ED7}"/>
                  </a:ext>
                </a:extLst>
              </p:cNvPr>
              <p:cNvGrpSpPr/>
              <p:nvPr/>
            </p:nvGrpSpPr>
            <p:grpSpPr bwMode="gray">
              <a:xfrm>
                <a:off x="5001462" y="3387208"/>
                <a:ext cx="2160000" cy="3312001"/>
                <a:chOff x="6962683" y="2852936"/>
                <a:chExt cx="1151310" cy="1743352"/>
              </a:xfrm>
            </p:grpSpPr>
            <p:sp>
              <p:nvSpPr>
                <p:cNvPr id="76" name="正方形/長方形 75">
                  <a:extLst>
                    <a:ext uri="{FF2B5EF4-FFF2-40B4-BE49-F238E27FC236}">
                      <a16:creationId xmlns:a16="http://schemas.microsoft.com/office/drawing/2014/main" id="{7D466ECD-B804-422A-BEC9-4CFAFB276132}"/>
                    </a:ext>
                  </a:extLst>
                </p:cNvPr>
                <p:cNvSpPr/>
                <p:nvPr/>
              </p:nvSpPr>
              <p:spPr bwMode="gray">
                <a:xfrm>
                  <a:off x="7034338" y="2852936"/>
                  <a:ext cx="1055368" cy="1743352"/>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7" name="AutoShape 4">
                  <a:extLst>
                    <a:ext uri="{FF2B5EF4-FFF2-40B4-BE49-F238E27FC236}">
                      <a16:creationId xmlns:a16="http://schemas.microsoft.com/office/drawing/2014/main" id="{F52E6BA2-9E48-418A-B2E4-15D77981E786}"/>
                    </a:ext>
                  </a:extLst>
                </p:cNvPr>
                <p:cNvSpPr>
                  <a:spLocks noChangeArrowheads="1"/>
                </p:cNvSpPr>
                <p:nvPr/>
              </p:nvSpPr>
              <p:spPr bwMode="gray">
                <a:xfrm>
                  <a:off x="6962683" y="3428486"/>
                  <a:ext cx="1151310" cy="592252"/>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支援事業者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0" name="グループ化 49">
                <a:extLst>
                  <a:ext uri="{FF2B5EF4-FFF2-40B4-BE49-F238E27FC236}">
                    <a16:creationId xmlns:a16="http://schemas.microsoft.com/office/drawing/2014/main" id="{34DE8147-C74D-4BB1-9860-801E714ECF5C}"/>
                  </a:ext>
                </a:extLst>
              </p:cNvPr>
              <p:cNvGrpSpPr/>
              <p:nvPr/>
            </p:nvGrpSpPr>
            <p:grpSpPr bwMode="gray">
              <a:xfrm>
                <a:off x="8688288" y="3387206"/>
                <a:ext cx="2160000" cy="1368000"/>
                <a:chOff x="8327382" y="2852936"/>
                <a:chExt cx="1151310" cy="736956"/>
              </a:xfrm>
            </p:grpSpPr>
            <p:sp>
              <p:nvSpPr>
                <p:cNvPr id="74" name="正方形/長方形 73">
                  <a:extLst>
                    <a:ext uri="{FF2B5EF4-FFF2-40B4-BE49-F238E27FC236}">
                      <a16:creationId xmlns:a16="http://schemas.microsoft.com/office/drawing/2014/main" id="{F504BBFC-2CD4-4F1F-B243-E95EB0AE9932}"/>
                    </a:ext>
                  </a:extLst>
                </p:cNvPr>
                <p:cNvSpPr/>
                <p:nvPr/>
              </p:nvSpPr>
              <p:spPr bwMode="gray">
                <a:xfrm>
                  <a:off x="8375353" y="2852936"/>
                  <a:ext cx="1055368" cy="736956"/>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solidFill>
                      <a:srgbClr val="FF0000"/>
                    </a:solidFill>
                  </a:endParaRPr>
                </a:p>
              </p:txBody>
            </p:sp>
            <p:sp>
              <p:nvSpPr>
                <p:cNvPr id="75" name="AutoShape 4">
                  <a:extLst>
                    <a:ext uri="{FF2B5EF4-FFF2-40B4-BE49-F238E27FC236}">
                      <a16:creationId xmlns:a16="http://schemas.microsoft.com/office/drawing/2014/main" id="{D0D29322-D48B-4C1A-B9E1-F5C05DD7ABD8}"/>
                    </a:ext>
                  </a:extLst>
                </p:cNvPr>
                <p:cNvSpPr>
                  <a:spLocks noChangeArrowheads="1"/>
                </p:cNvSpPr>
                <p:nvPr/>
              </p:nvSpPr>
              <p:spPr bwMode="gray">
                <a:xfrm>
                  <a:off x="8327382" y="3053371"/>
                  <a:ext cx="1151310" cy="374873"/>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導入希望者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1" name="グループ化 50">
                <a:extLst>
                  <a:ext uri="{FF2B5EF4-FFF2-40B4-BE49-F238E27FC236}">
                    <a16:creationId xmlns:a16="http://schemas.microsoft.com/office/drawing/2014/main" id="{D7E053A8-E9EF-4CF5-AB18-06015232CEAB}"/>
                  </a:ext>
                </a:extLst>
              </p:cNvPr>
              <p:cNvGrpSpPr/>
              <p:nvPr/>
            </p:nvGrpSpPr>
            <p:grpSpPr bwMode="gray">
              <a:xfrm>
                <a:off x="8767492" y="5331208"/>
                <a:ext cx="1980000" cy="1368000"/>
                <a:chOff x="8343926" y="3982035"/>
                <a:chExt cx="1980000" cy="994076"/>
              </a:xfrm>
            </p:grpSpPr>
            <p:sp>
              <p:nvSpPr>
                <p:cNvPr id="72" name="正方形/長方形 71">
                  <a:extLst>
                    <a:ext uri="{FF2B5EF4-FFF2-40B4-BE49-F238E27FC236}">
                      <a16:creationId xmlns:a16="http://schemas.microsoft.com/office/drawing/2014/main" id="{913A82DD-7B5C-4D73-9BE5-9DEAED638EAE}"/>
                    </a:ext>
                  </a:extLst>
                </p:cNvPr>
                <p:cNvSpPr/>
                <p:nvPr/>
              </p:nvSpPr>
              <p:spPr bwMode="gray">
                <a:xfrm>
                  <a:off x="8343926" y="3982035"/>
                  <a:ext cx="1980000" cy="994076"/>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3" name="AutoShape 4">
                  <a:extLst>
                    <a:ext uri="{FF2B5EF4-FFF2-40B4-BE49-F238E27FC236}">
                      <a16:creationId xmlns:a16="http://schemas.microsoft.com/office/drawing/2014/main" id="{D52333AD-7F07-4DFB-9122-B945E36DBFF6}"/>
                    </a:ext>
                  </a:extLst>
                </p:cNvPr>
                <p:cNvSpPr>
                  <a:spLocks noChangeArrowheads="1"/>
                </p:cNvSpPr>
                <p:nvPr/>
              </p:nvSpPr>
              <p:spPr bwMode="gray">
                <a:xfrm>
                  <a:off x="8794055" y="4291637"/>
                  <a:ext cx="1151310" cy="374873"/>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設置事業者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2" name="グループ化 51">
                <a:extLst>
                  <a:ext uri="{FF2B5EF4-FFF2-40B4-BE49-F238E27FC236}">
                    <a16:creationId xmlns:a16="http://schemas.microsoft.com/office/drawing/2014/main" id="{BEEB348E-0434-4F0B-8316-73B80A3CBD90}"/>
                  </a:ext>
                </a:extLst>
              </p:cNvPr>
              <p:cNvGrpSpPr/>
              <p:nvPr/>
            </p:nvGrpSpPr>
            <p:grpSpPr>
              <a:xfrm>
                <a:off x="3098184" y="3806287"/>
                <a:ext cx="2349745" cy="742110"/>
                <a:chOff x="5877673" y="3769519"/>
                <a:chExt cx="2349745" cy="742110"/>
              </a:xfrm>
            </p:grpSpPr>
            <p:cxnSp>
              <p:nvCxnSpPr>
                <p:cNvPr id="70" name="直線矢印コネクタ 69">
                  <a:extLst>
                    <a:ext uri="{FF2B5EF4-FFF2-40B4-BE49-F238E27FC236}">
                      <a16:creationId xmlns:a16="http://schemas.microsoft.com/office/drawing/2014/main" id="{A3C1D290-B008-46BE-AC73-7B62C99EE2BB}"/>
                    </a:ext>
                  </a:extLst>
                </p:cNvPr>
                <p:cNvCxnSpPr/>
                <p:nvPr/>
              </p:nvCxnSpPr>
              <p:spPr>
                <a:xfrm>
                  <a:off x="6234868" y="4511629"/>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71" name="正方形/長方形 1">
                  <a:extLst>
                    <a:ext uri="{FF2B5EF4-FFF2-40B4-BE49-F238E27FC236}">
                      <a16:creationId xmlns:a16="http://schemas.microsoft.com/office/drawing/2014/main" id="{349C584F-A682-4EF7-8A61-AAA9AA89E410}"/>
                    </a:ext>
                  </a:extLst>
                </p:cNvPr>
                <p:cNvSpPr>
                  <a:spLocks noChangeArrowheads="1"/>
                </p:cNvSpPr>
                <p:nvPr/>
              </p:nvSpPr>
              <p:spPr bwMode="auto">
                <a:xfrm>
                  <a:off x="5877673" y="3769519"/>
                  <a:ext cx="2349745" cy="66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dirty="0">
                      <a:latin typeface="メイリオ" panose="020B0604030504040204" pitchFamily="50" charset="-128"/>
                      <a:ea typeface="メイリオ" panose="020B0604030504040204" pitchFamily="50" charset="-128"/>
                    </a:rPr>
                    <a:t>支援事業者</a:t>
                  </a:r>
                  <a:endParaRPr lang="en-US" altLang="ja-JP" sz="100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00" dirty="0">
                      <a:latin typeface="メイリオ" panose="020B0604030504040204" pitchFamily="50" charset="-128"/>
                      <a:ea typeface="メイリオ" panose="020B0604030504040204" pitchFamily="50" charset="-128"/>
                    </a:rPr>
                    <a:t>公募・選定</a:t>
                  </a:r>
                </a:p>
              </p:txBody>
            </p:sp>
          </p:grpSp>
          <p:grpSp>
            <p:nvGrpSpPr>
              <p:cNvPr id="53" name="グループ化 52">
                <a:extLst>
                  <a:ext uri="{FF2B5EF4-FFF2-40B4-BE49-F238E27FC236}">
                    <a16:creationId xmlns:a16="http://schemas.microsoft.com/office/drawing/2014/main" id="{5244D742-0075-4DF8-ADFA-9836D5BBA4DF}"/>
                  </a:ext>
                </a:extLst>
              </p:cNvPr>
              <p:cNvGrpSpPr/>
              <p:nvPr/>
            </p:nvGrpSpPr>
            <p:grpSpPr>
              <a:xfrm>
                <a:off x="3321515" y="5252284"/>
                <a:ext cx="1866227" cy="520250"/>
                <a:chOff x="5526691" y="4320644"/>
                <a:chExt cx="1866227" cy="520250"/>
              </a:xfrm>
            </p:grpSpPr>
            <p:sp>
              <p:nvSpPr>
                <p:cNvPr id="68" name="正方形/長方形 1">
                  <a:extLst>
                    <a:ext uri="{FF2B5EF4-FFF2-40B4-BE49-F238E27FC236}">
                      <a16:creationId xmlns:a16="http://schemas.microsoft.com/office/drawing/2014/main" id="{6377CA92-8B0B-435D-A2D0-9C266C9ABDD8}"/>
                    </a:ext>
                  </a:extLst>
                </p:cNvPr>
                <p:cNvSpPr>
                  <a:spLocks noChangeArrowheads="1"/>
                </p:cNvSpPr>
                <p:nvPr/>
              </p:nvSpPr>
              <p:spPr bwMode="auto">
                <a:xfrm>
                  <a:off x="5526691" y="4320644"/>
                  <a:ext cx="1866227" cy="43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協定締結</a:t>
                  </a:r>
                </a:p>
              </p:txBody>
            </p:sp>
            <p:cxnSp>
              <p:nvCxnSpPr>
                <p:cNvPr id="69" name="直線矢印コネクタ 68">
                  <a:extLst>
                    <a:ext uri="{FF2B5EF4-FFF2-40B4-BE49-F238E27FC236}">
                      <a16:creationId xmlns:a16="http://schemas.microsoft.com/office/drawing/2014/main" id="{7B09F646-68C5-4487-8215-9B6FED8A50F8}"/>
                    </a:ext>
                  </a:extLst>
                </p:cNvPr>
                <p:cNvCxnSpPr/>
                <p:nvPr/>
              </p:nvCxnSpPr>
              <p:spPr>
                <a:xfrm>
                  <a:off x="5644044" y="4840894"/>
                  <a:ext cx="1692000" cy="0"/>
                </a:xfrm>
                <a:prstGeom prst="straightConnector1">
                  <a:avLst/>
                </a:prstGeom>
                <a:ln w="38100">
                  <a:solidFill>
                    <a:schemeClr val="tx1">
                      <a:lumMod val="85000"/>
                      <a:lumOff val="15000"/>
                    </a:schemeClr>
                  </a:solidFill>
                  <a:headEnd type="arrow"/>
                  <a:tailEnd type="arrow" w="sm" len="med"/>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2A57BD47-C5CC-461A-835C-9AEB484911BE}"/>
                  </a:ext>
                </a:extLst>
              </p:cNvPr>
              <p:cNvGrpSpPr/>
              <p:nvPr/>
            </p:nvGrpSpPr>
            <p:grpSpPr>
              <a:xfrm>
                <a:off x="6816081" y="3383610"/>
                <a:ext cx="2160887" cy="1651519"/>
                <a:chOff x="7747736" y="3214418"/>
                <a:chExt cx="2160887" cy="1651519"/>
              </a:xfrm>
            </p:grpSpPr>
            <p:sp>
              <p:nvSpPr>
                <p:cNvPr id="62" name="正方形/長方形 1">
                  <a:extLst>
                    <a:ext uri="{FF2B5EF4-FFF2-40B4-BE49-F238E27FC236}">
                      <a16:creationId xmlns:a16="http://schemas.microsoft.com/office/drawing/2014/main" id="{43C2C4C1-4D79-407F-9417-FF83C71742C4}"/>
                    </a:ext>
                  </a:extLst>
                </p:cNvPr>
                <p:cNvSpPr>
                  <a:spLocks noChangeArrowheads="1"/>
                </p:cNvSpPr>
                <p:nvPr/>
              </p:nvSpPr>
              <p:spPr bwMode="auto">
                <a:xfrm>
                  <a:off x="8111069" y="4175376"/>
                  <a:ext cx="1606782" cy="69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申込</a:t>
                  </a:r>
                </a:p>
              </p:txBody>
            </p:sp>
            <p:cxnSp>
              <p:nvCxnSpPr>
                <p:cNvPr id="63" name="直線矢印コネクタ 62">
                  <a:extLst>
                    <a:ext uri="{FF2B5EF4-FFF2-40B4-BE49-F238E27FC236}">
                      <a16:creationId xmlns:a16="http://schemas.microsoft.com/office/drawing/2014/main" id="{919DAFEB-B2A5-4150-8147-554CE58B48B2}"/>
                    </a:ext>
                  </a:extLst>
                </p:cNvPr>
                <p:cNvCxnSpPr/>
                <p:nvPr/>
              </p:nvCxnSpPr>
              <p:spPr>
                <a:xfrm flipH="1">
                  <a:off x="8013688" y="4077072"/>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7C153DF9-E83B-4C7C-9303-EB6A1BF5EDF8}"/>
                    </a:ext>
                  </a:extLst>
                </p:cNvPr>
                <p:cNvCxnSpPr/>
                <p:nvPr/>
              </p:nvCxnSpPr>
              <p:spPr>
                <a:xfrm>
                  <a:off x="8028928" y="3861048"/>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67" name="正方形/長方形 1">
                  <a:extLst>
                    <a:ext uri="{FF2B5EF4-FFF2-40B4-BE49-F238E27FC236}">
                      <a16:creationId xmlns:a16="http://schemas.microsoft.com/office/drawing/2014/main" id="{6EAE8899-A797-408D-8E87-47DAAB650BF0}"/>
                    </a:ext>
                  </a:extLst>
                </p:cNvPr>
                <p:cNvSpPr>
                  <a:spLocks noChangeArrowheads="1"/>
                </p:cNvSpPr>
                <p:nvPr/>
              </p:nvSpPr>
              <p:spPr bwMode="auto">
                <a:xfrm>
                  <a:off x="7747736" y="3214418"/>
                  <a:ext cx="2160887" cy="69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募集</a:t>
                  </a:r>
                </a:p>
              </p:txBody>
            </p:sp>
          </p:grpSp>
          <p:grpSp>
            <p:nvGrpSpPr>
              <p:cNvPr id="55" name="グループ化 54">
                <a:extLst>
                  <a:ext uri="{FF2B5EF4-FFF2-40B4-BE49-F238E27FC236}">
                    <a16:creationId xmlns:a16="http://schemas.microsoft.com/office/drawing/2014/main" id="{9B844388-1308-4104-B501-BA6C6B79AC23}"/>
                  </a:ext>
                </a:extLst>
              </p:cNvPr>
              <p:cNvGrpSpPr/>
              <p:nvPr/>
            </p:nvGrpSpPr>
            <p:grpSpPr>
              <a:xfrm>
                <a:off x="6865731" y="5353804"/>
                <a:ext cx="2202558" cy="1463195"/>
                <a:chOff x="8855291" y="4798643"/>
                <a:chExt cx="2202558" cy="1463195"/>
              </a:xfrm>
            </p:grpSpPr>
            <p:cxnSp>
              <p:nvCxnSpPr>
                <p:cNvPr id="59" name="直線矢印コネクタ 58">
                  <a:extLst>
                    <a:ext uri="{FF2B5EF4-FFF2-40B4-BE49-F238E27FC236}">
                      <a16:creationId xmlns:a16="http://schemas.microsoft.com/office/drawing/2014/main" id="{2720CC9D-00A8-4342-8B3E-7E647DDF3534}"/>
                    </a:ext>
                  </a:extLst>
                </p:cNvPr>
                <p:cNvCxnSpPr/>
                <p:nvPr/>
              </p:nvCxnSpPr>
              <p:spPr>
                <a:xfrm>
                  <a:off x="9083758" y="5484001"/>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60" name="正方形/長方形 1">
                  <a:extLst>
                    <a:ext uri="{FF2B5EF4-FFF2-40B4-BE49-F238E27FC236}">
                      <a16:creationId xmlns:a16="http://schemas.microsoft.com/office/drawing/2014/main" id="{682678EB-10CE-4CAA-8ED4-A2657673752B}"/>
                    </a:ext>
                  </a:extLst>
                </p:cNvPr>
                <p:cNvSpPr>
                  <a:spLocks noChangeArrowheads="1"/>
                </p:cNvSpPr>
                <p:nvPr/>
              </p:nvSpPr>
              <p:spPr bwMode="auto">
                <a:xfrm>
                  <a:off x="8855291" y="4798643"/>
                  <a:ext cx="2146722" cy="7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設置事業者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選定</a:t>
                  </a:r>
                </a:p>
              </p:txBody>
            </p:sp>
            <p:sp>
              <p:nvSpPr>
                <p:cNvPr id="61" name="正方形/長方形 1">
                  <a:extLst>
                    <a:ext uri="{FF2B5EF4-FFF2-40B4-BE49-F238E27FC236}">
                      <a16:creationId xmlns:a16="http://schemas.microsoft.com/office/drawing/2014/main" id="{D47A68DC-5866-40A9-B202-66A8EADEB01D}"/>
                    </a:ext>
                  </a:extLst>
                </p:cNvPr>
                <p:cNvSpPr>
                  <a:spLocks noChangeArrowheads="1"/>
                </p:cNvSpPr>
                <p:nvPr/>
              </p:nvSpPr>
              <p:spPr bwMode="auto">
                <a:xfrm>
                  <a:off x="8884088" y="5548951"/>
                  <a:ext cx="2173761" cy="7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紹介</a:t>
                  </a:r>
                </a:p>
              </p:txBody>
            </p:sp>
          </p:grpSp>
          <p:sp>
            <p:nvSpPr>
              <p:cNvPr id="56" name="正方形/長方形 1">
                <a:extLst>
                  <a:ext uri="{FF2B5EF4-FFF2-40B4-BE49-F238E27FC236}">
                    <a16:creationId xmlns:a16="http://schemas.microsoft.com/office/drawing/2014/main" id="{D0D016A5-34B9-47F3-B01C-DE460802498E}"/>
                  </a:ext>
                </a:extLst>
              </p:cNvPr>
              <p:cNvSpPr>
                <a:spLocks noChangeArrowheads="1"/>
              </p:cNvSpPr>
              <p:nvPr/>
            </p:nvSpPr>
            <p:spPr bwMode="auto">
              <a:xfrm>
                <a:off x="9671163" y="4886800"/>
                <a:ext cx="1709742" cy="4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導入契約</a:t>
                </a:r>
              </a:p>
            </p:txBody>
          </p:sp>
          <p:cxnSp>
            <p:nvCxnSpPr>
              <p:cNvPr id="57" name="直線矢印コネクタ 56">
                <a:extLst>
                  <a:ext uri="{FF2B5EF4-FFF2-40B4-BE49-F238E27FC236}">
                    <a16:creationId xmlns:a16="http://schemas.microsoft.com/office/drawing/2014/main" id="{C12D4AE1-4EC8-4A29-8CA8-5D8A375D7692}"/>
                  </a:ext>
                </a:extLst>
              </p:cNvPr>
              <p:cNvCxnSpPr/>
              <p:nvPr/>
            </p:nvCxnSpPr>
            <p:spPr>
              <a:xfrm>
                <a:off x="2421255" y="3004706"/>
                <a:ext cx="7366716" cy="0"/>
              </a:xfrm>
              <a:prstGeom prst="straightConnector1">
                <a:avLst/>
              </a:prstGeom>
              <a:ln w="38100">
                <a:solidFill>
                  <a:schemeClr val="tx1">
                    <a:lumMod val="85000"/>
                    <a:lumOff val="15000"/>
                  </a:schemeClr>
                </a:solidFill>
                <a:tailEnd type="none" w="sm" len="med"/>
              </a:ln>
            </p:spPr>
            <p:style>
              <a:lnRef idx="1">
                <a:schemeClr val="accent1"/>
              </a:lnRef>
              <a:fillRef idx="0">
                <a:schemeClr val="accent1"/>
              </a:fillRef>
              <a:effectRef idx="0">
                <a:schemeClr val="accent1"/>
              </a:effectRef>
              <a:fontRef idx="minor">
                <a:schemeClr val="tx1"/>
              </a:fontRef>
            </p:style>
          </p:cxnSp>
          <p:sp>
            <p:nvSpPr>
              <p:cNvPr id="58" name="正方形/長方形 1">
                <a:extLst>
                  <a:ext uri="{FF2B5EF4-FFF2-40B4-BE49-F238E27FC236}">
                    <a16:creationId xmlns:a16="http://schemas.microsoft.com/office/drawing/2014/main" id="{D76A7252-D874-4995-9160-D583DFFA43E8}"/>
                  </a:ext>
                </a:extLst>
              </p:cNvPr>
              <p:cNvSpPr>
                <a:spLocks noChangeArrowheads="1"/>
              </p:cNvSpPr>
              <p:nvPr/>
            </p:nvSpPr>
            <p:spPr bwMode="auto">
              <a:xfrm>
                <a:off x="5001047" y="2659893"/>
                <a:ext cx="1772826" cy="4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広報</a:t>
                </a:r>
              </a:p>
            </p:txBody>
          </p:sp>
        </p:grpSp>
      </p:grpSp>
      <p:sp>
        <p:nvSpPr>
          <p:cNvPr id="86" name="テキスト ボックス 27">
            <a:extLst>
              <a:ext uri="{FF2B5EF4-FFF2-40B4-BE49-F238E27FC236}">
                <a16:creationId xmlns:a16="http://schemas.microsoft.com/office/drawing/2014/main" id="{F7A303D2-8F54-4D5F-849D-C3B9F0171472}"/>
              </a:ext>
            </a:extLst>
          </p:cNvPr>
          <p:cNvSpPr txBox="1">
            <a:spLocks noChangeArrowheads="1"/>
          </p:cNvSpPr>
          <p:nvPr/>
        </p:nvSpPr>
        <p:spPr bwMode="auto">
          <a:xfrm>
            <a:off x="323166" y="13496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eaLnBrk="1" hangingPunct="1"/>
            <a:r>
              <a:rPr lang="ja-JP" altLang="en-US" sz="1400" b="0" i="0" dirty="0">
                <a:latin typeface="Meiryo UI" pitchFamily="50" charset="-128"/>
                <a:ea typeface="Meiryo UI" pitchFamily="50" charset="-128"/>
                <a:cs typeface="Meiryo UI" pitchFamily="50" charset="-128"/>
              </a:rPr>
              <a:t>◆府内民間事業者のゼロカーボンの取組みを後押しするため、府と協定を締結した支援事業者が、自家消費型太陽光発電の導入を希望する事業者を募り、太陽光発電設備設置事業者とのマッチング等を行う、事業者向け太陽光発電の共同調達支援事業を実施しています。</a:t>
            </a:r>
          </a:p>
        </p:txBody>
      </p:sp>
      <p:sp>
        <p:nvSpPr>
          <p:cNvPr id="88" name="AutoShape 6">
            <a:extLst>
              <a:ext uri="{FF2B5EF4-FFF2-40B4-BE49-F238E27FC236}">
                <a16:creationId xmlns:a16="http://schemas.microsoft.com/office/drawing/2014/main" id="{D6043DE0-389E-41B7-9299-5F6DEA4F9BF7}"/>
              </a:ext>
            </a:extLst>
          </p:cNvPr>
          <p:cNvSpPr>
            <a:spLocks noChangeArrowheads="1"/>
          </p:cNvSpPr>
          <p:nvPr/>
        </p:nvSpPr>
        <p:spPr bwMode="auto">
          <a:xfrm>
            <a:off x="410505" y="5973817"/>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i="1" dirty="0">
                <a:latin typeface="Meiryo UI" panose="020B0604030504040204" pitchFamily="50" charset="-128"/>
                <a:ea typeface="Meiryo UI" panose="020B0604030504040204" pitchFamily="50" charset="-128"/>
              </a:rPr>
              <a:t>①みんなでまとめて導入するため、お得になります。</a:t>
            </a:r>
            <a:endParaRPr lang="en-US" altLang="ja-JP" sz="1400" i="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②参加登録・契約・導入まで、サポートします。</a:t>
            </a: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③審査をクリアした設置事業者が施工します。</a:t>
            </a:r>
          </a:p>
        </p:txBody>
      </p:sp>
      <p:sp>
        <p:nvSpPr>
          <p:cNvPr id="89" name="テキスト ボックス 88">
            <a:extLst>
              <a:ext uri="{FF2B5EF4-FFF2-40B4-BE49-F238E27FC236}">
                <a16:creationId xmlns:a16="http://schemas.microsoft.com/office/drawing/2014/main" id="{1966CEA5-B51D-490A-8A10-921CF1645D9F}"/>
              </a:ext>
            </a:extLst>
          </p:cNvPr>
          <p:cNvSpPr txBox="1"/>
          <p:nvPr/>
        </p:nvSpPr>
        <p:spPr>
          <a:xfrm>
            <a:off x="296328" y="5684962"/>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91" name="AutoShape 6">
            <a:extLst>
              <a:ext uri="{FF2B5EF4-FFF2-40B4-BE49-F238E27FC236}">
                <a16:creationId xmlns:a16="http://schemas.microsoft.com/office/drawing/2014/main" id="{17AAA886-FACE-420E-892E-0A76E12EF743}"/>
              </a:ext>
            </a:extLst>
          </p:cNvPr>
          <p:cNvSpPr>
            <a:spLocks noChangeArrowheads="1"/>
          </p:cNvSpPr>
          <p:nvPr/>
        </p:nvSpPr>
        <p:spPr bwMode="auto">
          <a:xfrm>
            <a:off x="373825" y="2742084"/>
            <a:ext cx="4429563" cy="2759926"/>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dirty="0">
                <a:latin typeface="Meiryo UI" panose="020B0604030504040204" pitchFamily="50" charset="-128"/>
                <a:ea typeface="Meiryo UI" panose="020B0604030504040204" pitchFamily="50" charset="-128"/>
              </a:rPr>
              <a:t>①</a:t>
            </a:r>
            <a:r>
              <a:rPr lang="en-US" altLang="ja-JP" sz="1400" dirty="0">
                <a:latin typeface="Meiryo UI" panose="020B0604030504040204" pitchFamily="50" charset="-128"/>
                <a:ea typeface="Meiryo UI" panose="020B0604030504040204" pitchFamily="50" charset="-128"/>
              </a:rPr>
              <a:t> PPA</a:t>
            </a:r>
            <a:r>
              <a:rPr lang="ja-JP" altLang="en-US" sz="1400" dirty="0">
                <a:latin typeface="Meiryo UI" panose="020B0604030504040204" pitchFamily="50" charset="-128"/>
                <a:ea typeface="Meiryo UI" panose="020B0604030504040204" pitchFamily="50" charset="-128"/>
              </a:rPr>
              <a:t>プラン</a:t>
            </a:r>
            <a:endParaRPr lang="en-US" altLang="ja-JP" sz="1400" dirty="0">
              <a:latin typeface="Meiryo UI" panose="020B0604030504040204" pitchFamily="50" charset="-128"/>
              <a:ea typeface="Meiryo UI" panose="020B0604030504040204" pitchFamily="50" charset="-128"/>
            </a:endParaRPr>
          </a:p>
          <a:p>
            <a:pPr marL="180975">
              <a:spcBef>
                <a:spcPct val="0"/>
              </a:spcBef>
            </a:pPr>
            <a:r>
              <a:rPr lang="ja-JP" altLang="en-US" sz="1400" dirty="0">
                <a:latin typeface="Meiryo UI" panose="020B0604030504040204" pitchFamily="50" charset="-128"/>
                <a:ea typeface="Meiryo UI" panose="020B0604030504040204" pitchFamily="50" charset="-128"/>
              </a:rPr>
              <a:t>導入希望者の所有地に設置事業者が太陽光発電設備を設置、維持管理するプランです。発電した電力のうち、消費電力量に応じた利用料を設置事業者に支払います。</a:t>
            </a:r>
            <a:endParaRPr lang="en-US" altLang="ja-JP" sz="1400" dirty="0">
              <a:latin typeface="Meiryo UI" panose="020B0604030504040204" pitchFamily="50" charset="-128"/>
              <a:ea typeface="Meiryo UI" panose="020B0604030504040204" pitchFamily="50" charset="-128"/>
            </a:endParaRPr>
          </a:p>
          <a:p>
            <a:pPr>
              <a:lnSpc>
                <a:spcPts val="1500"/>
              </a:lnSpc>
              <a:spcBef>
                <a:spcPts val="600"/>
              </a:spcBef>
            </a:pPr>
            <a:r>
              <a:rPr lang="ja-JP" altLang="en-US" sz="1400" dirty="0">
                <a:latin typeface="Meiryo UI" panose="020B0604030504040204" pitchFamily="50" charset="-128"/>
                <a:ea typeface="Meiryo UI" panose="020B0604030504040204" pitchFamily="50" charset="-128"/>
              </a:rPr>
              <a:t>②リースプラン　</a:t>
            </a:r>
            <a:endParaRPr lang="en-US" altLang="ja-JP" sz="1400" dirty="0">
              <a:latin typeface="Meiryo UI" panose="020B0604030504040204" pitchFamily="50" charset="-128"/>
              <a:ea typeface="Meiryo UI" panose="020B0604030504040204" pitchFamily="50" charset="-128"/>
            </a:endParaRPr>
          </a:p>
          <a:p>
            <a:pPr marL="180975" algn="l"/>
            <a:r>
              <a:rPr lang="ja-JP" altLang="en-US" sz="1400" dirty="0">
                <a:latin typeface="Meiryo UI" panose="020B0604030504040204" pitchFamily="50" charset="-128"/>
                <a:ea typeface="Meiryo UI" panose="020B0604030504040204" pitchFamily="50" charset="-128"/>
              </a:rPr>
              <a:t>導入希望者の所有地に設置事業者が太陽光発電設備を設置するプランです。発電した電力は導入希望者のものとなり、リース料金を設置事業者に支払います。なお、維持管理も設置事業者が行う場合があります。</a:t>
            </a:r>
            <a:endParaRPr lang="en-US" altLang="ja-JP" sz="1400" dirty="0">
              <a:latin typeface="Meiryo UI" panose="020B0604030504040204" pitchFamily="50" charset="-128"/>
              <a:ea typeface="Meiryo UI" panose="020B0604030504040204" pitchFamily="50" charset="-128"/>
            </a:endParaRPr>
          </a:p>
          <a:p>
            <a:pPr>
              <a:lnSpc>
                <a:spcPts val="1500"/>
              </a:lnSpc>
              <a:spcBef>
                <a:spcPts val="600"/>
              </a:spcBef>
            </a:pPr>
            <a:r>
              <a:rPr lang="ja-JP" altLang="en-US" sz="1400" dirty="0">
                <a:latin typeface="Meiryo UI" panose="020B0604030504040204" pitchFamily="50" charset="-128"/>
                <a:ea typeface="Meiryo UI" panose="020B0604030504040204" pitchFamily="50" charset="-128"/>
              </a:rPr>
              <a:t>③自己所有プラン</a:t>
            </a:r>
          </a:p>
          <a:p>
            <a:pPr marL="180975" algn="l"/>
            <a:r>
              <a:rPr lang="ja-JP" altLang="en-US" sz="1400" dirty="0">
                <a:latin typeface="Meiryo UI" panose="020B0604030504040204" pitchFamily="50" charset="-128"/>
                <a:ea typeface="Meiryo UI" panose="020B0604030504040204" pitchFamily="50" charset="-128"/>
              </a:rPr>
              <a:t>導入希望者の所有地に自社の負担で太陽光発電設備を設置、維持管理するプランです。発電した電力は導入希望者のものとなります。　</a:t>
            </a:r>
          </a:p>
        </p:txBody>
      </p:sp>
      <p:sp>
        <p:nvSpPr>
          <p:cNvPr id="92" name="テキスト ボックス 91">
            <a:extLst>
              <a:ext uri="{FF2B5EF4-FFF2-40B4-BE49-F238E27FC236}">
                <a16:creationId xmlns:a16="http://schemas.microsoft.com/office/drawing/2014/main" id="{08998500-08E7-4723-B260-516B5583C084}"/>
              </a:ext>
            </a:extLst>
          </p:cNvPr>
          <p:cNvSpPr txBox="1"/>
          <p:nvPr/>
        </p:nvSpPr>
        <p:spPr>
          <a:xfrm>
            <a:off x="259648" y="2462754"/>
            <a:ext cx="1887725" cy="307777"/>
          </a:xfrm>
          <a:prstGeom prst="rect">
            <a:avLst/>
          </a:prstGeom>
          <a:no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＜導入プラン＞</a:t>
            </a:r>
          </a:p>
        </p:txBody>
      </p:sp>
      <p:sp>
        <p:nvSpPr>
          <p:cNvPr id="80" name="円/楕円 30">
            <a:extLst>
              <a:ext uri="{FF2B5EF4-FFF2-40B4-BE49-F238E27FC236}">
                <a16:creationId xmlns:a16="http://schemas.microsoft.com/office/drawing/2014/main" id="{8C38E50D-7F34-40C3-B4A5-01AD1CBCD36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81" name="グループ化 80">
            <a:extLst>
              <a:ext uri="{FF2B5EF4-FFF2-40B4-BE49-F238E27FC236}">
                <a16:creationId xmlns:a16="http://schemas.microsoft.com/office/drawing/2014/main" id="{2D249C0E-CB2E-46B1-A4C6-8DEA2ACF1D3E}"/>
              </a:ext>
            </a:extLst>
          </p:cNvPr>
          <p:cNvGrpSpPr/>
          <p:nvPr/>
        </p:nvGrpSpPr>
        <p:grpSpPr>
          <a:xfrm>
            <a:off x="5099775" y="4179678"/>
            <a:ext cx="4395720" cy="2105978"/>
            <a:chOff x="4773813" y="4091909"/>
            <a:chExt cx="4395720" cy="2105978"/>
          </a:xfrm>
        </p:grpSpPr>
        <p:sp>
          <p:nvSpPr>
            <p:cNvPr id="90" name="テキスト ボックス 89">
              <a:extLst>
                <a:ext uri="{FF2B5EF4-FFF2-40B4-BE49-F238E27FC236}">
                  <a16:creationId xmlns:a16="http://schemas.microsoft.com/office/drawing/2014/main" id="{7C6122A9-52C7-4B8E-8068-F976DC104954}"/>
                </a:ext>
              </a:extLst>
            </p:cNvPr>
            <p:cNvSpPr txBox="1"/>
            <p:nvPr/>
          </p:nvSpPr>
          <p:spPr>
            <a:xfrm>
              <a:off x="4835360" y="4374311"/>
              <a:ext cx="4334173" cy="1823576"/>
            </a:xfrm>
            <a:prstGeom prst="rect">
              <a:avLst/>
            </a:prstGeom>
            <a:noFill/>
          </p:spPr>
          <p:txBody>
            <a:bodyPr wrap="square" rtlCol="0">
              <a:spAutoFit/>
            </a:bodyPr>
            <a:lstStyle/>
            <a:p>
              <a:pPr>
                <a:lnSpc>
                  <a:spcPts val="1500"/>
                </a:lnSpc>
                <a:spcBef>
                  <a:spcPct val="0"/>
                </a:spcBef>
                <a:tabLst>
                  <a:tab pos="2065338" algn="l"/>
                </a:tabLst>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導入希望者</a:t>
              </a:r>
              <a:r>
                <a:rPr lang="ja-JP" altLang="ja-JP" sz="1300" dirty="0">
                  <a:effectLst/>
                  <a:latin typeface="Meiryo UI" panose="020B0604030504040204" pitchFamily="50" charset="-128"/>
                  <a:ea typeface="Meiryo UI" panose="020B0604030504040204" pitchFamily="50" charset="-128"/>
                  <a:cs typeface="Meiryo UI" panose="020B0604030504040204" pitchFamily="50" charset="-128"/>
                </a:rPr>
                <a:t>募集</a:t>
              </a:r>
              <a:endParaRPr lang="en-US" altLang="ja-JP" sz="1300" dirty="0">
                <a:effectLst/>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spcBef>
                  <a:spcPct val="0"/>
                </a:spcBef>
                <a:tabLst>
                  <a:tab pos="2065338" algn="l"/>
                </a:tabLst>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7</a:t>
              </a:r>
              <a:r>
                <a:rPr lang="ja-JP" altLang="ja-JP" sz="1300" kern="100" dirty="0">
                  <a:effectLst/>
                  <a:latin typeface="Meiryo UI" panose="020B0604030504040204" pitchFamily="50" charset="-128"/>
                  <a:ea typeface="Meiryo UI" panose="020B0604030504040204" pitchFamily="50" charset="-128"/>
                  <a:cs typeface="Meiryo UI" panose="020B0604030504040204" pitchFamily="50" charset="-128"/>
                </a:rPr>
                <a:t>月</a:t>
              </a:r>
              <a:r>
                <a:rPr lang="ja-JP" altLang="en-US" sz="130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300" kern="100" dirty="0">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dirty="0">
                  <a:effectLst/>
                  <a:latin typeface="Meiryo UI" panose="020B0604030504040204" pitchFamily="50" charset="-128"/>
                  <a:ea typeface="Meiryo UI" panose="020B0604030504040204" pitchFamily="50" charset="-128"/>
                  <a:cs typeface="Meiryo UI" panose="020B0604030504040204" pitchFamily="50" charset="-128"/>
                </a:rPr>
                <a:t>導入希望者に概算見積提案</a:t>
              </a:r>
              <a:endParaRPr lang="en-US" altLang="ja-JP" sz="1300" kern="100" dirty="0">
                <a:effectLst/>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spcBef>
                  <a:spcPct val="0"/>
                </a:spcBef>
                <a:tabLst>
                  <a:tab pos="2065338" algn="l"/>
                </a:tabLst>
              </a:pPr>
              <a:r>
                <a:rPr lang="ja-JP" altLang="en-US" sz="13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3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300" dirty="0">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effectLst/>
                  <a:latin typeface="Meiryo UI" panose="020B0604030504040204" pitchFamily="50" charset="-128"/>
                  <a:ea typeface="Meiryo UI" panose="020B0604030504040204" pitchFamily="50" charset="-128"/>
                  <a:cs typeface="Meiryo UI" panose="020B0604030504040204" pitchFamily="50" charset="-128"/>
                </a:rPr>
                <a:t>現地調査・詳細見積提案</a:t>
              </a:r>
              <a:endParaRPr lang="en-US" altLang="ja-JP" sz="1300" dirty="0">
                <a:effectLst/>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spcBef>
                  <a:spcPct val="0"/>
                </a:spcBef>
                <a:tabLst>
                  <a:tab pos="2065338" algn="l"/>
                </a:tabLst>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2026.2</a:t>
              </a:r>
              <a:r>
                <a:rPr lang="ja-JP" altLang="en-US" sz="1300" dirty="0">
                  <a:latin typeface="Meiryo UI" panose="020B0604030504040204" pitchFamily="50" charset="-128"/>
                  <a:ea typeface="Meiryo UI" panose="020B0604030504040204" pitchFamily="50" charset="-128"/>
                </a:rPr>
                <a:t>月頃</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契約・工事実施　</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　</a:t>
              </a:r>
              <a:r>
                <a:rPr lang="en-US" altLang="ja-JP" sz="1300" dirty="0">
                  <a:latin typeface="Meiryo UI" panose="020B0604030504040204" pitchFamily="50" charset="-128"/>
                  <a:ea typeface="Meiryo UI" panose="020B0604030504040204" pitchFamily="50" charset="-128"/>
                </a:rPr>
                <a:t>15</a:t>
              </a:r>
              <a:r>
                <a:rPr lang="ja-JP" altLang="en-US" sz="1300" dirty="0">
                  <a:latin typeface="Meiryo UI" panose="020B0604030504040204" pitchFamily="50" charset="-128"/>
                  <a:ea typeface="Meiryo UI" panose="020B0604030504040204" pitchFamily="50" charset="-128"/>
                </a:rPr>
                <a:t>事業者</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9BEB8CD6-DD6E-4AF1-8AC5-A0074D2121F4}"/>
                </a:ext>
              </a:extLst>
            </p:cNvPr>
            <p:cNvSpPr txBox="1"/>
            <p:nvPr/>
          </p:nvSpPr>
          <p:spPr>
            <a:xfrm>
              <a:off x="4773813" y="4091909"/>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94" name="テキスト ボックス 93">
              <a:extLst>
                <a:ext uri="{FF2B5EF4-FFF2-40B4-BE49-F238E27FC236}">
                  <a16:creationId xmlns:a16="http://schemas.microsoft.com/office/drawing/2014/main" id="{3B5AD180-CBFB-457B-BA7C-24D12F75964C}"/>
                </a:ext>
              </a:extLst>
            </p:cNvPr>
            <p:cNvSpPr txBox="1"/>
            <p:nvPr/>
          </p:nvSpPr>
          <p:spPr>
            <a:xfrm>
              <a:off x="4773813" y="5455848"/>
              <a:ext cx="3090746"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2023</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実績</a:t>
              </a:r>
              <a:r>
                <a:rPr kumimoji="1" lang="ja-JP" altLang="en-US" sz="1400" dirty="0">
                  <a:latin typeface="Meiryo UI" panose="020B0604030504040204" pitchFamily="50" charset="-128"/>
                  <a:ea typeface="Meiryo UI" panose="020B0604030504040204" pitchFamily="50" charset="-128"/>
                </a:rPr>
                <a:t>＞</a:t>
              </a:r>
            </a:p>
          </p:txBody>
        </p:sp>
      </p:grpSp>
    </p:spTree>
    <p:extLst>
      <p:ext uri="{BB962C8B-B14F-4D97-AF65-F5344CB8AC3E}">
        <p14:creationId xmlns:p14="http://schemas.microsoft.com/office/powerpoint/2010/main" val="138559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805705"/>
            <a:ext cx="9518072" cy="54784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6</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a:t>
            </a:r>
            <a:endParaRPr lang="en-US"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8</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10</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11</a:t>
            </a:r>
          </a:p>
          <a:p>
            <a:pPr marL="717550" indent="-517525">
              <a:lnSpc>
                <a:spcPts val="21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12</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取組の進捗状況　　　・・・・・・・・・・・・・・・・・・・・・・・・・・・・・・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67</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4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269089" y="614547"/>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endPar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7385287" y="635527"/>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723730"/>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（予算</a:t>
            </a:r>
            <a:r>
              <a:rPr kumimoji="1" lang="en-US" altLang="ja-JP" sz="1200" b="0" i="0" u="none" strike="noStrike" kern="1200" cap="none" spc="0" normalizeH="0" baseline="0" dirty="0">
                <a:ln>
                  <a:noFill/>
                </a:ln>
                <a:effectLst/>
                <a:uLnTx/>
                <a:uFillTx/>
                <a:latin typeface="Meiryo UI" pitchFamily="50" charset="-128"/>
                <a:ea typeface="Meiryo UI" pitchFamily="50" charset="-128"/>
                <a:cs typeface="Meiryo UI" pitchFamily="50" charset="-128"/>
              </a:rPr>
              <a:t>15</a:t>
            </a:r>
            <a:r>
              <a:rPr lang="en-US" altLang="ja-JP" sz="1200" noProof="0" dirty="0">
                <a:latin typeface="Meiryo UI" pitchFamily="50" charset="-128"/>
                <a:ea typeface="Meiryo UI" pitchFamily="50" charset="-128"/>
                <a:cs typeface="Meiryo UI" pitchFamily="50" charset="-128"/>
              </a:rPr>
              <a:t>,142</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4" name="テキスト ボックス 23">
            <a:extLst>
              <a:ext uri="{FF2B5EF4-FFF2-40B4-BE49-F238E27FC236}">
                <a16:creationId xmlns:a16="http://schemas.microsoft.com/office/drawing/2014/main" id="{3A99DF82-1DDF-427A-918A-65C2649F7AD4}"/>
              </a:ext>
            </a:extLst>
          </p:cNvPr>
          <p:cNvSpPr txBox="1"/>
          <p:nvPr/>
        </p:nvSpPr>
        <p:spPr>
          <a:xfrm>
            <a:off x="158943" y="931114"/>
            <a:ext cx="6580059" cy="2846933"/>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◆地中熱利用のひとつである帯水層蓄熱利用は、地下水を多く含む地層（帯水層）から熱エネルギーを採り出して、建物の冷房・暖房を効率的に行う技術で、省エネ、</a:t>
            </a:r>
            <a:r>
              <a:rPr lang="en-US" altLang="ja-JP" dirty="0"/>
              <a:t>CO</a:t>
            </a:r>
            <a:r>
              <a:rPr lang="en-US" altLang="ja-JP" baseline="-25000" dirty="0"/>
              <a:t>2</a:t>
            </a:r>
            <a:r>
              <a:rPr lang="ja-JP" altLang="en-US" dirty="0"/>
              <a:t>排出削減、ヒート　アイランド現象の緩和策として期待され、うめきた２期や</a:t>
            </a:r>
            <a:r>
              <a:rPr lang="en-US" altLang="ja-JP" dirty="0"/>
              <a:t>2025</a:t>
            </a:r>
            <a:r>
              <a:rPr lang="ja-JP" altLang="en-US" dirty="0"/>
              <a:t>年大阪・関西万博の会場においてもカーボンニュートラル技術の一つとして導入されます。</a:t>
            </a:r>
            <a:endParaRPr lang="en-US" altLang="ja-JP" dirty="0"/>
          </a:p>
          <a:p>
            <a:pPr>
              <a:spcBef>
                <a:spcPts val="600"/>
              </a:spcBef>
            </a:pPr>
            <a:r>
              <a:rPr lang="ja-JP" altLang="en-US" dirty="0"/>
              <a:t>◆大阪市では、</a:t>
            </a:r>
            <a:r>
              <a:rPr lang="en-US" altLang="ja-JP" dirty="0"/>
              <a:t>2015</a:t>
            </a:r>
            <a:r>
              <a:rPr lang="ja-JP" altLang="en-US" dirty="0"/>
              <a:t>年度に地中熱導入の事業化の可能性調査を実施し、大阪市域の帯水層蓄熱ポテンシャルマップを作成しました。（</a:t>
            </a:r>
            <a:r>
              <a:rPr lang="en-US" altLang="ja-JP" dirty="0"/>
              <a:t>2016</a:t>
            </a:r>
            <a:r>
              <a:rPr lang="ja-JP" altLang="en-US" dirty="0"/>
              <a:t>年度から市の地図情報サイト「マップナビおおさか」で公開中）</a:t>
            </a:r>
            <a:endParaRPr lang="en-US" altLang="ja-JP" dirty="0"/>
          </a:p>
          <a:p>
            <a:pPr>
              <a:spcBef>
                <a:spcPts val="600"/>
              </a:spcBef>
            </a:pPr>
            <a:r>
              <a:rPr lang="ja-JP" altLang="en-US" dirty="0"/>
              <a:t>◆</a:t>
            </a:r>
            <a:r>
              <a:rPr lang="en-US" altLang="ja-JP" dirty="0"/>
              <a:t>2016</a:t>
            </a:r>
            <a:r>
              <a:rPr lang="ja-JP" altLang="en-US" dirty="0"/>
              <a:t>年度に産学官連携で、うめきた２期暫定利用区域において、帯水層蓄熱利用実証事業を開始し、</a:t>
            </a:r>
            <a:r>
              <a:rPr lang="en-US" altLang="ja-JP" dirty="0"/>
              <a:t>2019</a:t>
            </a:r>
            <a:r>
              <a:rPr lang="ja-JP" altLang="en-US" dirty="0"/>
              <a:t>年</a:t>
            </a:r>
            <a:r>
              <a:rPr lang="en-US" altLang="ja-JP" dirty="0"/>
              <a:t>9</a:t>
            </a:r>
            <a:r>
              <a:rPr lang="ja-JP" altLang="en-US" dirty="0"/>
              <a:t>月には、国において国家戦略特区による規制緩和制度が創出されました。　また、湾岸地域の市有施設（アミティ舞洲）に産学官連携で帯水層蓄熱冷暖房システムを　　導入し、そのデータも加えて、</a:t>
            </a:r>
            <a:r>
              <a:rPr lang="en-US" altLang="ja-JP" dirty="0"/>
              <a:t>2023</a:t>
            </a:r>
            <a:r>
              <a:rPr lang="ja-JP" altLang="en-US" dirty="0"/>
              <a:t>年度に更なる規制緩和提案の中間とりまとめを行うとともに、</a:t>
            </a:r>
            <a:r>
              <a:rPr lang="en-US" altLang="ja-JP" dirty="0"/>
              <a:t>ATES</a:t>
            </a:r>
            <a:r>
              <a:rPr lang="ja-JP" altLang="en-US" dirty="0"/>
              <a:t>の導入手法についてガイドラインを作成しました。今後、うめきた</a:t>
            </a:r>
            <a:r>
              <a:rPr lang="en-US" altLang="ja-JP" dirty="0"/>
              <a:t>2</a:t>
            </a:r>
            <a:r>
              <a:rPr lang="ja-JP" altLang="en-US" dirty="0"/>
              <a:t>期や夢洲など、大規模な都市開発において優良事例を形成し、民間建築物を含めた、普及拡大をめざします。</a:t>
            </a:r>
            <a:endParaRPr lang="en-US" altLang="ja-JP" dirty="0"/>
          </a:p>
        </p:txBody>
      </p:sp>
      <p:grpSp>
        <p:nvGrpSpPr>
          <p:cNvPr id="2" name="グループ化 1">
            <a:extLst>
              <a:ext uri="{FF2B5EF4-FFF2-40B4-BE49-F238E27FC236}">
                <a16:creationId xmlns:a16="http://schemas.microsoft.com/office/drawing/2014/main" id="{B37F41EF-9381-4C3A-B991-E415B1F3C19A}"/>
              </a:ext>
            </a:extLst>
          </p:cNvPr>
          <p:cNvGrpSpPr/>
          <p:nvPr/>
        </p:nvGrpSpPr>
        <p:grpSpPr>
          <a:xfrm>
            <a:off x="4828133" y="3975982"/>
            <a:ext cx="2529959" cy="2704845"/>
            <a:chOff x="4828133" y="3788092"/>
            <a:chExt cx="2529959" cy="2704845"/>
          </a:xfrm>
        </p:grpSpPr>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28133" y="4184404"/>
              <a:ext cx="2529959" cy="2308533"/>
            </a:xfrm>
            <a:prstGeom prst="rect">
              <a:avLst/>
            </a:prstGeom>
            <a:noFill/>
            <a:ln>
              <a:noFill/>
            </a:ln>
          </p:spPr>
        </p:pic>
        <p:grpSp>
          <p:nvGrpSpPr>
            <p:cNvPr id="11" name="グループ化 10"/>
            <p:cNvGrpSpPr/>
            <p:nvPr/>
          </p:nvGrpSpPr>
          <p:grpSpPr>
            <a:xfrm>
              <a:off x="4969672" y="6057699"/>
              <a:ext cx="2323515" cy="420193"/>
              <a:chOff x="4986839" y="6574302"/>
              <a:chExt cx="2323515" cy="420193"/>
            </a:xfrm>
          </p:grpSpPr>
          <p:sp>
            <p:nvSpPr>
              <p:cNvPr id="4" name="角丸四角形 3"/>
              <p:cNvSpPr/>
              <p:nvPr/>
            </p:nvSpPr>
            <p:spPr>
              <a:xfrm>
                <a:off x="4986839" y="6574302"/>
                <a:ext cx="2323515" cy="420193"/>
              </a:xfrm>
              <a:prstGeom prst="roundRect">
                <a:avLst/>
              </a:prstGeom>
              <a:solidFill>
                <a:srgbClr val="049244"/>
              </a:solidFill>
              <a:ln>
                <a:solidFill>
                  <a:srgbClr val="049244"/>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rgbClr val="FF0000"/>
                  </a:solidFill>
                  <a:effectLst/>
                  <a:latin typeface="Meiryo UI" pitchFamily="50" charset="-128"/>
                  <a:ea typeface="Meiryo UI" pitchFamily="50" charset="-128"/>
                  <a:cs typeface="Meiryo UI" pitchFamily="50" charset="-128"/>
                </a:endParaRPr>
              </a:p>
            </p:txBody>
          </p:sp>
          <p:sp>
            <p:nvSpPr>
              <p:cNvPr id="3" name="テキスト ボックス 2"/>
              <p:cNvSpPr txBox="1"/>
              <p:nvPr/>
            </p:nvSpPr>
            <p:spPr>
              <a:xfrm>
                <a:off x="5114610" y="6620317"/>
                <a:ext cx="2159401" cy="323165"/>
              </a:xfrm>
              <a:prstGeom prst="rect">
                <a:avLst/>
              </a:prstGeom>
              <a:solidFill>
                <a:srgbClr val="049244"/>
              </a:solidFill>
              <a:ln>
                <a:solidFill>
                  <a:srgbClr val="049244"/>
                </a:solidFill>
              </a:ln>
            </p:spPr>
            <p:txBody>
              <a:bodyPr wrap="square" lIns="0" tIns="0" rIns="0" bIns="0" rtlCol="0">
                <a:spAutoFit/>
              </a:bodyPr>
              <a:lstStyle/>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a:solidFill>
                      <a:schemeClr val="bg1"/>
                    </a:solidFill>
                    <a:latin typeface="Meiryo UI" panose="020B0604030504040204" pitchFamily="50" charset="-128"/>
                    <a:ea typeface="Meiryo UI" panose="020B0604030504040204" pitchFamily="50" charset="-128"/>
                  </a:rPr>
                  <a:t>従来システム比</a:t>
                </a:r>
                <a:r>
                  <a:rPr lang="en-US" altLang="ja-JP" sz="1050" b="1" dirty="0">
                    <a:solidFill>
                      <a:schemeClr val="bg1"/>
                    </a:solidFill>
                    <a:latin typeface="Meiryo UI" panose="020B0604030504040204" pitchFamily="50" charset="-128"/>
                    <a:ea typeface="Meiryo UI" panose="020B0604030504040204" pitchFamily="50" charset="-128"/>
                  </a:rPr>
                  <a:t>47</a:t>
                </a:r>
                <a:r>
                  <a:rPr lang="ja-JP" altLang="en-US" sz="1050" b="1" dirty="0">
                    <a:solidFill>
                      <a:schemeClr val="bg1"/>
                    </a:solidFill>
                    <a:latin typeface="Meiryo UI" panose="020B0604030504040204" pitchFamily="50" charset="-128"/>
                    <a:ea typeface="Meiryo UI" panose="020B0604030504040204" pitchFamily="50" charset="-128"/>
                  </a:rPr>
                  <a:t>％の省エネを実現</a:t>
                </a:r>
                <a:endParaRPr lang="en-US" altLang="ja-JP" sz="1050" b="1" dirty="0">
                  <a:solidFill>
                    <a:schemeClr val="bg1"/>
                  </a:solidFill>
                  <a:latin typeface="Meiryo UI" panose="020B0604030504040204" pitchFamily="50" charset="-128"/>
                  <a:ea typeface="Meiryo UI" panose="020B0604030504040204" pitchFamily="50" charset="-128"/>
                </a:endParaRPr>
              </a:p>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a:solidFill>
                      <a:schemeClr val="bg1"/>
                    </a:solidFill>
                    <a:latin typeface="Meiryo UI" panose="020B0604030504040204" pitchFamily="50" charset="-128"/>
                    <a:ea typeface="Meiryo UI" panose="020B0604030504040204" pitchFamily="50" charset="-128"/>
                  </a:rPr>
                  <a:t>持続可能な地下水の保全と利用</a:t>
                </a:r>
              </a:p>
            </p:txBody>
          </p:sp>
        </p:grpSp>
      </p:grpSp>
      <p:sp>
        <p:nvSpPr>
          <p:cNvPr id="25" name="正方形/長方形 24">
            <a:extLst>
              <a:ext uri="{FF2B5EF4-FFF2-40B4-BE49-F238E27FC236}">
                <a16:creationId xmlns:a16="http://schemas.microsoft.com/office/drawing/2014/main" id="{71E92C9D-398A-4F6B-8125-AE00AA9F8FDE}"/>
              </a:ext>
            </a:extLst>
          </p:cNvPr>
          <p:cNvSpPr/>
          <p:nvPr/>
        </p:nvSpPr>
        <p:spPr>
          <a:xfrm>
            <a:off x="242301" y="3876271"/>
            <a:ext cx="4572000" cy="282708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・アミティ舞洲帯水層蓄熱冷暖房システムの継続運用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・関西伝熱セミナー</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・さらなる地下水採取規制緩和に向けた検討を実施し、規制緩和提案の中間とりまとめ</a:t>
            </a:r>
          </a:p>
          <a:p>
            <a:pPr marL="87313" indent="-87313"/>
            <a:r>
              <a:rPr lang="ja-JP" altLang="en-US" sz="1000" dirty="0">
                <a:solidFill>
                  <a:schemeClr val="tx1"/>
                </a:solidFill>
                <a:latin typeface="Meiryo UI" pitchFamily="50" charset="-128"/>
                <a:ea typeface="Meiryo UI" pitchFamily="50" charset="-128"/>
                <a:cs typeface="Meiryo UI" pitchFamily="50" charset="-128"/>
              </a:rPr>
              <a:t>　　 を行うとともに、</a:t>
            </a:r>
            <a:r>
              <a:rPr lang="en-US" altLang="ja-JP" sz="1000" dirty="0">
                <a:solidFill>
                  <a:schemeClr val="tx1"/>
                </a:solidFill>
                <a:latin typeface="Meiryo UI" pitchFamily="50" charset="-128"/>
                <a:ea typeface="Meiryo UI" pitchFamily="50" charset="-128"/>
                <a:cs typeface="Meiryo UI" pitchFamily="50" charset="-128"/>
              </a:rPr>
              <a:t>ATES</a:t>
            </a:r>
            <a:r>
              <a:rPr lang="ja-JP" altLang="en-US" sz="1000" dirty="0">
                <a:solidFill>
                  <a:schemeClr val="tx1"/>
                </a:solidFill>
                <a:latin typeface="Meiryo UI" pitchFamily="50" charset="-128"/>
                <a:ea typeface="Meiryo UI" pitchFamily="50" charset="-128"/>
                <a:cs typeface="Meiryo UI" pitchFamily="50" charset="-128"/>
              </a:rPr>
              <a:t>の導入手法についてガイドラインを作成</a:t>
            </a: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7385756" y="34959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29" name="図 2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85756" y="3760905"/>
            <a:ext cx="2370671" cy="1235622"/>
          </a:xfrm>
          <a:prstGeom prst="rect">
            <a:avLst/>
          </a:prstGeom>
        </p:spPr>
      </p:pic>
      <p:pic>
        <p:nvPicPr>
          <p:cNvPr id="31" name="図 30"/>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001654" y="891587"/>
            <a:ext cx="2684555" cy="2463079"/>
          </a:xfrm>
          <a:prstGeom prst="rect">
            <a:avLst/>
          </a:prstGeom>
        </p:spPr>
      </p:pic>
      <p:sp>
        <p:nvSpPr>
          <p:cNvPr id="32" name="テキスト ボックス 31"/>
          <p:cNvSpPr txBox="1"/>
          <p:nvPr/>
        </p:nvSpPr>
        <p:spPr>
          <a:xfrm>
            <a:off x="7316954" y="5031103"/>
            <a:ext cx="2576346" cy="261610"/>
          </a:xfrm>
          <a:prstGeom prst="rect">
            <a:avLst/>
          </a:prstGeom>
          <a:noFill/>
        </p:spPr>
        <p:txBody>
          <a:bodyPr wrap="none" rtlCol="0">
            <a:spAutoFit/>
          </a:bodyPr>
          <a:lstStyle/>
          <a:p>
            <a:r>
              <a:rPr lang="en-US" altLang="ja-JP" sz="1100" dirty="0">
                <a:solidFill>
                  <a:srgbClr val="0000CC"/>
                </a:solidFill>
              </a:rPr>
              <a:t>EXPO 2025 </a:t>
            </a:r>
            <a:r>
              <a:rPr lang="ja-JP" altLang="en-US" sz="1100" dirty="0">
                <a:solidFill>
                  <a:srgbClr val="0000CC"/>
                </a:solidFill>
              </a:rPr>
              <a:t>グリーンビジョン（</a:t>
            </a:r>
            <a:r>
              <a:rPr lang="en-US" altLang="ja-JP" sz="1100" dirty="0">
                <a:solidFill>
                  <a:srgbClr val="0000CC"/>
                </a:solidFill>
              </a:rPr>
              <a:t>2024 </a:t>
            </a:r>
            <a:r>
              <a:rPr lang="ja-JP" altLang="en-US" sz="1100" dirty="0">
                <a:solidFill>
                  <a:srgbClr val="0000CC"/>
                </a:solidFill>
              </a:rPr>
              <a:t>年版） </a:t>
            </a:r>
            <a:endParaRPr kumimoji="1" lang="ja-JP" altLang="en-US" sz="1100" dirty="0">
              <a:solidFill>
                <a:srgbClr val="0000CC"/>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7439735" y="5241564"/>
            <a:ext cx="2262712" cy="1446550"/>
          </a:xfrm>
          <a:prstGeom prst="rect">
            <a:avLst/>
          </a:prstGeom>
          <a:noFill/>
          <a:ln>
            <a:solidFill>
              <a:srgbClr val="0000CC"/>
            </a:solidFill>
          </a:ln>
        </p:spPr>
        <p:txBody>
          <a:bodyPr wrap="square" lIns="36000" rIns="36000" rtlCol="0">
            <a:spAutoFit/>
          </a:bodyPr>
          <a:lstStyle/>
          <a:p>
            <a:r>
              <a:rPr lang="ja-JP" altLang="en-US" sz="1100" dirty="0">
                <a:solidFill>
                  <a:srgbClr val="0000CC"/>
                </a:solidFill>
              </a:rPr>
              <a:t>会場内ではパビリオンなどの建屋に対し空調用の冷水を供給する中央熱源方式を採用している。この冷凍機の一部に対し、再生可能エネルギーとして、冬季に地下水を予冷して夏季に冷却水として利用する帯水層蓄熱設備や、海水を冷凍機用冷却水として利用する設備を設置する。</a:t>
            </a:r>
            <a:endParaRPr kumimoji="1" lang="ja-JP" altLang="en-US" sz="1100" dirty="0">
              <a:solidFill>
                <a:srgbClr val="0000CC"/>
              </a:solidFill>
              <a:latin typeface="Meiryo UI" panose="020B0604030504040204" pitchFamily="50" charset="-128"/>
              <a:ea typeface="Meiryo UI" panose="020B0604030504040204" pitchFamily="50" charset="-128"/>
            </a:endParaRPr>
          </a:p>
        </p:txBody>
      </p:sp>
      <p:sp>
        <p:nvSpPr>
          <p:cNvPr id="35" name="Text Box 3"/>
          <p:cNvSpPr txBox="1">
            <a:spLocks noChangeArrowheads="1"/>
          </p:cNvSpPr>
          <p:nvPr/>
        </p:nvSpPr>
        <p:spPr bwMode="auto">
          <a:xfrm>
            <a:off x="6519104" y="3045337"/>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23" name="円/楕円 30">
            <a:extLst>
              <a:ext uri="{FF2B5EF4-FFF2-40B4-BE49-F238E27FC236}">
                <a16:creationId xmlns:a16="http://schemas.microsoft.com/office/drawing/2014/main" id="{1F1DE3E6-0D43-4D9C-871F-60BE5DAEBBE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11771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94816" y="4019472"/>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175927" y="1239173"/>
            <a:ext cx="4953000" cy="1482996"/>
            <a:chOff x="175927" y="1239173"/>
            <a:chExt cx="4953000" cy="1482996"/>
          </a:xfrm>
        </p:grpSpPr>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lgn="just">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下水熱利用の普及を促進するため、大阪府が所管</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する流域下水道及び大阪市の公共下水道における</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下水熱ポテンシャルマップ（下水熱の賦存量や存在</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位置を容易に把握できる地図情報）を作成し、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で公開しています。</a:t>
              </a:r>
              <a:endParaRPr lang="en-US" altLang="ja-JP" sz="1300" dirty="0">
                <a:latin typeface="Meiryo UI" pitchFamily="50" charset="-128"/>
                <a:ea typeface="Meiryo UI" pitchFamily="50" charset="-128"/>
                <a:cs typeface="Meiryo UI" pitchFamily="50" charset="-128"/>
              </a:endParaRPr>
            </a:p>
          </p:txBody>
        </p: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grpSp>
      <p:grpSp>
        <p:nvGrpSpPr>
          <p:cNvPr id="5" name="グループ化 4"/>
          <p:cNvGrpSpPr/>
          <p:nvPr/>
        </p:nvGrpSpPr>
        <p:grpSpPr>
          <a:xfrm>
            <a:off x="175927" y="2709769"/>
            <a:ext cx="4953000" cy="1293171"/>
            <a:chOff x="175927" y="2811604"/>
            <a:chExt cx="4953000" cy="1293171"/>
          </a:xfrm>
        </p:grpSpPr>
        <p:sp>
          <p:nvSpPr>
            <p:cNvPr id="21" name="テキスト ボックス 20"/>
            <p:cNvSpPr txBox="1"/>
            <p:nvPr/>
          </p:nvSpPr>
          <p:spPr>
            <a:xfrm>
              <a:off x="194816"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◆また、まちづくりの構想段階や、民間事業者による空調・</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給湯設備改修にあわせた下水熱利用の検討が可能と</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なるよう、条例改正</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を行い、民間事業者等の熱需要</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者が下水熱を利用する場合の手続きを規定しました。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7" name="正方形/長方形 26"/>
            <p:cNvSpPr/>
            <p:nvPr/>
          </p:nvSpPr>
          <p:spPr>
            <a:xfrm>
              <a:off x="175927" y="3643110"/>
              <a:ext cx="4953000" cy="461665"/>
            </a:xfrm>
            <a:prstGeom prst="rect">
              <a:avLst/>
            </a:prstGeom>
          </p:spPr>
          <p:txBody>
            <a:bodyPr>
              <a:spAutoFit/>
            </a:bodyPr>
            <a:lstStyle/>
            <a:p>
              <a:pPr marL="177800" lvl="0" indent="-177800">
                <a:spcBef>
                  <a:spcPct val="0"/>
                </a:spcBef>
              </a:pP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大阪府流域下水道の管理に関する条例は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年３月に、</a:t>
              </a:r>
              <a:endParaRPr lang="en-US" altLang="ja-JP" sz="1200" dirty="0">
                <a:latin typeface="Meiryo UI" pitchFamily="50" charset="-128"/>
                <a:ea typeface="Meiryo UI" pitchFamily="50" charset="-128"/>
                <a:cs typeface="Meiryo UI" pitchFamily="50" charset="-128"/>
              </a:endParaRPr>
            </a:p>
            <a:p>
              <a:pPr marL="177800" lvl="0" indent="-177800">
                <a:spcBef>
                  <a:spcPct val="0"/>
                </a:spcBef>
              </a:pPr>
              <a:r>
                <a:rPr lang="ja-JP" altLang="en-US" sz="1200" dirty="0">
                  <a:latin typeface="Meiryo UI" pitchFamily="50" charset="-128"/>
                  <a:ea typeface="Meiryo UI" pitchFamily="50" charset="-128"/>
                  <a:cs typeface="Meiryo UI" pitchFamily="50" charset="-128"/>
                </a:rPr>
                <a:t>   大阪市下水道条例は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年３月に改正</a:t>
              </a:r>
              <a:endParaRPr lang="ja-JP" altLang="en-US" sz="1600" dirty="0"/>
            </a:p>
          </p:txBody>
        </p:sp>
      </p:gr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02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027699" cy="3742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414898" cy="1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a:latin typeface="ＭＳ Ｐゴシック" charset="-128"/>
                  <a:ea typeface="Meiryo UI" pitchFamily="50" charset="-128"/>
                  <a:cs typeface="Meiryo UI" pitchFamily="50" charset="-128"/>
                </a:rPr>
                <a:t>余熱利用イメージ</a:t>
              </a:r>
              <a:endParaRPr lang="en-US" altLang="ja-JP" sz="1050" b="0" i="0" dirty="0">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おける余熱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焼却時に発生する余熱については、蒸気・温水・電力に変えて施設内で自家消費するほか、周辺施設への供給や電力会社への売電など、様々な形で活用することができます。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a:latin typeface="Meiryo UI" pitchFamily="50" charset="-128"/>
                <a:ea typeface="Meiryo UI" pitchFamily="50" charset="-128"/>
                <a:cs typeface="Meiryo UI" pitchFamily="50" charset="-128"/>
              </a:rPr>
              <a:t>38</a:t>
            </a:r>
            <a:r>
              <a:rPr lang="ja-JP" altLang="en-US" sz="1100" dirty="0">
                <a:latin typeface="Meiryo UI" pitchFamily="50" charset="-128"/>
                <a:ea typeface="Meiryo UI" pitchFamily="50" charset="-128"/>
                <a:cs typeface="Meiryo UI" pitchFamily="50" charset="-128"/>
              </a:rPr>
              <a:t>施設があり、発電を行っているものが</a:t>
            </a:r>
            <a:r>
              <a:rPr lang="en-US" altLang="ja-JP" sz="1100" dirty="0">
                <a:latin typeface="Meiryo UI" pitchFamily="50" charset="-128"/>
                <a:ea typeface="Meiryo UI" pitchFamily="50" charset="-128"/>
                <a:cs typeface="Meiryo UI" pitchFamily="50" charset="-128"/>
              </a:rPr>
              <a:t>25</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13</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22</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10</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2023</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graphicFrame>
        <p:nvGraphicFramePr>
          <p:cNvPr id="84" name="表 83"/>
          <p:cNvGraphicFramePr>
            <a:graphicFrameLocks noGrp="1"/>
          </p:cNvGraphicFramePr>
          <p:nvPr>
            <p:extLst>
              <p:ext uri="{D42A27DB-BD31-4B8C-83A1-F6EECF244321}">
                <p14:modId xmlns:p14="http://schemas.microsoft.com/office/powerpoint/2010/main" val="3284335368"/>
              </p:ext>
            </p:extLst>
          </p:nvPr>
        </p:nvGraphicFramePr>
        <p:xfrm>
          <a:off x="1504094" y="4763303"/>
          <a:ext cx="5791968" cy="1563225"/>
        </p:xfrm>
        <a:graphic>
          <a:graphicData uri="http://schemas.openxmlformats.org/drawingml/2006/table">
            <a:tbl>
              <a:tblPr firstRow="1" firstCol="1" bandRow="1"/>
              <a:tblGrid>
                <a:gridCol w="857859">
                  <a:extLst>
                    <a:ext uri="{9D8B030D-6E8A-4147-A177-3AD203B41FA5}">
                      <a16:colId xmlns:a16="http://schemas.microsoft.com/office/drawing/2014/main" val="20000"/>
                    </a:ext>
                  </a:extLst>
                </a:gridCol>
                <a:gridCol w="1086971">
                  <a:extLst>
                    <a:ext uri="{9D8B030D-6E8A-4147-A177-3AD203B41FA5}">
                      <a16:colId xmlns:a16="http://schemas.microsoft.com/office/drawing/2014/main" val="20001"/>
                    </a:ext>
                  </a:extLst>
                </a:gridCol>
                <a:gridCol w="1184760">
                  <a:extLst>
                    <a:ext uri="{9D8B030D-6E8A-4147-A177-3AD203B41FA5}">
                      <a16:colId xmlns:a16="http://schemas.microsoft.com/office/drawing/2014/main" val="20002"/>
                    </a:ext>
                  </a:extLst>
                </a:gridCol>
                <a:gridCol w="2662378">
                  <a:extLst>
                    <a:ext uri="{9D8B030D-6E8A-4147-A177-3AD203B41FA5}">
                      <a16:colId xmlns:a16="http://schemas.microsoft.com/office/drawing/2014/main" val="20003"/>
                    </a:ext>
                  </a:extLst>
                </a:gridCol>
              </a:tblGrid>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2007">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strike="noStrike" kern="0" dirty="0">
                          <a:solidFill>
                            <a:schemeClr val="tx1"/>
                          </a:solidFill>
                          <a:effectLst/>
                          <a:latin typeface="Meiryo UI" panose="020B0604030504040204" pitchFamily="50" charset="-128"/>
                          <a:ea typeface="Meiryo UI" panose="020B0604030504040204" pitchFamily="50" charset="-128"/>
                          <a:cs typeface="ＭＳ Ｐゴシック"/>
                        </a:rPr>
                        <a:t>12,800</a:t>
                      </a:r>
                      <a:r>
                        <a:rPr lang="en-US" altLang="ja-JP" sz="90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90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1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0203">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住之江工場</a:t>
                      </a:r>
                      <a:endParaRPr lang="ja-JP" sz="9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200t/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日　２基</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2018</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2022</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年度</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発電</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(11,300kW)</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476355"/>
                  </a:ext>
                </a:extLst>
              </a:tr>
            </a:tbl>
          </a:graphicData>
        </a:graphic>
      </p:graphicFrame>
      <p:sp>
        <p:nvSpPr>
          <p:cNvPr id="85" name="正方形/長方形 84"/>
          <p:cNvSpPr/>
          <p:nvPr/>
        </p:nvSpPr>
        <p:spPr>
          <a:xfrm>
            <a:off x="1707356" y="6343962"/>
            <a:ext cx="4714660" cy="44200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100" dirty="0">
                <a:solidFill>
                  <a:schemeClr val="tx1"/>
                </a:solidFill>
                <a:latin typeface="Meiryo UI" pitchFamily="50" charset="-128"/>
                <a:ea typeface="Meiryo UI" pitchFamily="50" charset="-128"/>
                <a:cs typeface="Meiryo UI" pitchFamily="50" charset="-128"/>
              </a:rPr>
              <a:t>鶴見工場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年３月、建替えのため、休止</a:t>
            </a:r>
            <a:endParaRPr lang="en-US" altLang="ja-JP" sz="1100" strike="sngStrike"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13235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47118"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73335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460307" y="566406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0" name="表 39"/>
          <p:cNvGraphicFramePr>
            <a:graphicFrameLocks noGrp="1"/>
          </p:cNvGraphicFramePr>
          <p:nvPr>
            <p:extLst>
              <p:ext uri="{D42A27DB-BD31-4B8C-83A1-F6EECF244321}">
                <p14:modId xmlns:p14="http://schemas.microsoft.com/office/powerpoint/2010/main" val="3268959001"/>
              </p:ext>
            </p:extLst>
          </p:nvPr>
        </p:nvGraphicFramePr>
        <p:xfrm>
          <a:off x="524836" y="5869843"/>
          <a:ext cx="3543474" cy="640080"/>
        </p:xfrm>
        <a:graphic>
          <a:graphicData uri="http://schemas.openxmlformats.org/drawingml/2006/table">
            <a:tbl>
              <a:tblPr firstRow="1" bandRow="1">
                <a:tableStyleId>{5940675A-B579-460E-94D1-54222C63F5DA}</a:tableStyleId>
              </a:tblPr>
              <a:tblGrid>
                <a:gridCol w="839889">
                  <a:extLst>
                    <a:ext uri="{9D8B030D-6E8A-4147-A177-3AD203B41FA5}">
                      <a16:colId xmlns:a16="http://schemas.microsoft.com/office/drawing/2014/main" val="3757262113"/>
                    </a:ext>
                  </a:extLst>
                </a:gridCol>
                <a:gridCol w="548952">
                  <a:extLst>
                    <a:ext uri="{9D8B030D-6E8A-4147-A177-3AD203B41FA5}">
                      <a16:colId xmlns:a16="http://schemas.microsoft.com/office/drawing/2014/main" val="1555019360"/>
                    </a:ext>
                  </a:extLst>
                </a:gridCol>
                <a:gridCol w="548951">
                  <a:extLst>
                    <a:ext uri="{9D8B030D-6E8A-4147-A177-3AD203B41FA5}">
                      <a16:colId xmlns:a16="http://schemas.microsoft.com/office/drawing/2014/main" val="4015490920"/>
                    </a:ext>
                  </a:extLst>
                </a:gridCol>
                <a:gridCol w="535227">
                  <a:extLst>
                    <a:ext uri="{9D8B030D-6E8A-4147-A177-3AD203B41FA5}">
                      <a16:colId xmlns:a16="http://schemas.microsoft.com/office/drawing/2014/main" val="3716742055"/>
                    </a:ext>
                  </a:extLst>
                </a:gridCol>
                <a:gridCol w="548952">
                  <a:extLst>
                    <a:ext uri="{9D8B030D-6E8A-4147-A177-3AD203B41FA5}">
                      <a16:colId xmlns:a16="http://schemas.microsoft.com/office/drawing/2014/main" val="486832928"/>
                    </a:ext>
                  </a:extLst>
                </a:gridCol>
                <a:gridCol w="521503">
                  <a:extLst>
                    <a:ext uri="{9D8B030D-6E8A-4147-A177-3AD203B41FA5}">
                      <a16:colId xmlns:a16="http://schemas.microsoft.com/office/drawing/2014/main" val="1385857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6,952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7,302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4,862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1727486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03032" y="583284"/>
            <a:ext cx="5396555" cy="6205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5" name="角丸四角形 14"/>
          <p:cNvSpPr/>
          <p:nvPr/>
        </p:nvSpPr>
        <p:spPr>
          <a:xfrm>
            <a:off x="219969" y="709519"/>
            <a:ext cx="3094454" cy="35095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83284"/>
            <a:ext cx="4288738" cy="2918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626827"/>
            <a:ext cx="3448673" cy="34900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53440"/>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684" y="2072321"/>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041763"/>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123" y="5152114"/>
            <a:ext cx="1593149" cy="1180534"/>
          </a:xfrm>
          <a:prstGeom prst="rect">
            <a:avLst/>
          </a:prstGeom>
        </p:spPr>
      </p:pic>
      <p:sp>
        <p:nvSpPr>
          <p:cNvPr id="55" name="大かっこ 54"/>
          <p:cNvSpPr/>
          <p:nvPr/>
        </p:nvSpPr>
        <p:spPr>
          <a:xfrm>
            <a:off x="7998636" y="2619210"/>
            <a:ext cx="1542600"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2025</a:t>
            </a:r>
            <a:r>
              <a:rPr lang="ja-JP" altLang="en-US" sz="1050" dirty="0">
                <a:solidFill>
                  <a:schemeClr val="tx1"/>
                </a:solidFill>
                <a:latin typeface="Meiryo UI" pitchFamily="50" charset="-128"/>
                <a:ea typeface="Meiryo UI" pitchFamily="50" charset="-128"/>
                <a:cs typeface="Meiryo UI" pitchFamily="50" charset="-128"/>
              </a:rPr>
              <a:t>年　共用開始予定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255136" y="4369480"/>
            <a:ext cx="1261884"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咲洲</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水力発電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355" y="2957688"/>
            <a:ext cx="2291645" cy="1434571"/>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219" y="2786242"/>
            <a:ext cx="2453034" cy="1790503"/>
          </a:xfrm>
          <a:prstGeom prst="rect">
            <a:avLst/>
          </a:prstGeom>
        </p:spPr>
      </p:pic>
      <p:sp>
        <p:nvSpPr>
          <p:cNvPr id="43" name="正方形/長方形 42"/>
          <p:cNvSpPr/>
          <p:nvPr/>
        </p:nvSpPr>
        <p:spPr>
          <a:xfrm>
            <a:off x="7654336" y="4906368"/>
            <a:ext cx="1961247" cy="173255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a:lnSpc>
                <a:spcPts val="1000"/>
              </a:lnSpc>
            </a:pPr>
            <a:r>
              <a:rPr lang="ja-JP" altLang="en-US" sz="900" dirty="0">
                <a:solidFill>
                  <a:schemeClr val="tx1"/>
                </a:solidFill>
                <a:latin typeface="Meiryo UI" pitchFamily="50" charset="-128"/>
                <a:ea typeface="Meiryo UI" pitchFamily="50" charset="-128"/>
                <a:cs typeface="Meiryo UI" pitchFamily="50" charset="-128"/>
              </a:rPr>
              <a:t>■取得熱量実績（直近</a:t>
            </a:r>
            <a:r>
              <a:rPr lang="en-US" altLang="ja-JP" sz="900" dirty="0">
                <a:solidFill>
                  <a:schemeClr val="tx1"/>
                </a:solidFill>
                <a:latin typeface="Meiryo UI" pitchFamily="50" charset="-128"/>
                <a:ea typeface="Meiryo UI" pitchFamily="50" charset="-128"/>
                <a:cs typeface="Meiryo UI" pitchFamily="50" charset="-128"/>
              </a:rPr>
              <a:t>5</a:t>
            </a:r>
            <a:r>
              <a:rPr lang="ja-JP" altLang="en-US" sz="900" dirty="0">
                <a:solidFill>
                  <a:schemeClr val="tx1"/>
                </a:solidFill>
                <a:latin typeface="Meiryo UI" pitchFamily="50" charset="-128"/>
                <a:ea typeface="Meiryo UI" pitchFamily="50" charset="-128"/>
                <a:cs typeface="Meiryo UI" pitchFamily="50" charset="-128"/>
              </a:rPr>
              <a:t>ヵ年）</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zh-TW"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107MWh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2020</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2021</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124MWh</a:t>
            </a: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marL="87313" indent="-87313">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42" name="正方形/長方形 41">
            <a:extLst>
              <a:ext uri="{FF2B5EF4-FFF2-40B4-BE49-F238E27FC236}">
                <a16:creationId xmlns:a16="http://schemas.microsoft.com/office/drawing/2014/main" id="{B031D5F1-35F7-4073-A17D-615C2CE8DED6}"/>
              </a:ext>
            </a:extLst>
          </p:cNvPr>
          <p:cNvSpPr/>
          <p:nvPr/>
        </p:nvSpPr>
        <p:spPr>
          <a:xfrm>
            <a:off x="357765" y="4815510"/>
            <a:ext cx="4992833" cy="173439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a:p>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4" name="正方形/長方形 43">
            <a:extLst>
              <a:ext uri="{FF2B5EF4-FFF2-40B4-BE49-F238E27FC236}">
                <a16:creationId xmlns:a16="http://schemas.microsoft.com/office/drawing/2014/main" id="{F857E7E4-A69B-4716-9FA7-913BA228DEDA}"/>
              </a:ext>
            </a:extLst>
          </p:cNvPr>
          <p:cNvSpPr/>
          <p:nvPr/>
        </p:nvSpPr>
        <p:spPr>
          <a:xfrm>
            <a:off x="2697655" y="4920359"/>
            <a:ext cx="2890152" cy="1732557"/>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・楠根配水場（寝屋川市）　 </a:t>
            </a:r>
            <a:r>
              <a:rPr lang="en-US" altLang="ja-JP" sz="1000" dirty="0">
                <a:solidFill>
                  <a:schemeClr val="tx1"/>
                </a:solidFill>
                <a:latin typeface="Meiryo UI" pitchFamily="50" charset="-128"/>
                <a:ea typeface="Meiryo UI" pitchFamily="50" charset="-128"/>
                <a:cs typeface="Meiryo UI" pitchFamily="50" charset="-128"/>
              </a:rPr>
              <a:t>70kW</a:t>
            </a:r>
          </a:p>
          <a:p>
            <a:r>
              <a:rPr lang="ja-JP" altLang="en-US" sz="1000" dirty="0">
                <a:solidFill>
                  <a:schemeClr val="tx1"/>
                </a:solidFill>
                <a:latin typeface="Meiryo UI" pitchFamily="50" charset="-128"/>
                <a:ea typeface="Meiryo UI" pitchFamily="50" charset="-128"/>
                <a:cs typeface="Meiryo UI" pitchFamily="50" charset="-128"/>
              </a:rPr>
              <a:t>　　・水走配水場（東大阪市）</a:t>
            </a:r>
            <a:r>
              <a:rPr lang="en-US" altLang="ja-JP" sz="1000" dirty="0">
                <a:solidFill>
                  <a:schemeClr val="tx1"/>
                </a:solidFill>
                <a:latin typeface="Meiryo UI" pitchFamily="50" charset="-128"/>
                <a:ea typeface="Meiryo UI" pitchFamily="50" charset="-128"/>
                <a:cs typeface="Meiryo UI" pitchFamily="50" charset="-128"/>
              </a:rPr>
              <a:t>57.5kW</a:t>
            </a:r>
          </a:p>
          <a:p>
            <a:r>
              <a:rPr lang="ja-JP" altLang="en-US" sz="1000" dirty="0">
                <a:solidFill>
                  <a:schemeClr val="tx1"/>
                </a:solidFill>
                <a:latin typeface="Meiryo UI" pitchFamily="50" charset="-128"/>
                <a:ea typeface="Meiryo UI" pitchFamily="50" charset="-128"/>
                <a:cs typeface="Meiryo UI" pitchFamily="50" charset="-128"/>
              </a:rPr>
              <a:t>　　・金剛東配水池（富田林市）</a:t>
            </a:r>
            <a:r>
              <a:rPr lang="en-US" altLang="ja-JP" sz="1000" dirty="0">
                <a:solidFill>
                  <a:schemeClr val="tx1"/>
                </a:solidFill>
                <a:latin typeface="Meiryo UI" pitchFamily="50" charset="-128"/>
                <a:ea typeface="Meiryo UI" pitchFamily="50" charset="-128"/>
                <a:cs typeface="Meiryo UI" pitchFamily="50" charset="-128"/>
              </a:rPr>
              <a:t>17kW</a:t>
            </a:r>
          </a:p>
          <a:p>
            <a:r>
              <a:rPr lang="ja-JP" altLang="en-US" sz="1000" dirty="0">
                <a:solidFill>
                  <a:schemeClr val="tx1"/>
                </a:solidFill>
                <a:latin typeface="Meiryo UI" pitchFamily="50" charset="-128"/>
                <a:ea typeface="Meiryo UI" pitchFamily="50" charset="-128"/>
                <a:cs typeface="Meiryo UI" pitchFamily="50" charset="-128"/>
              </a:rPr>
              <a:t>　　・野畑配水場（豊中市）　　　</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　　・高安受水場（八尾市）</a:t>
            </a:r>
            <a:r>
              <a:rPr lang="en-US" altLang="ja-JP" sz="1000" dirty="0">
                <a:solidFill>
                  <a:schemeClr val="tx1"/>
                </a:solidFill>
                <a:latin typeface="Meiryo UI" pitchFamily="50" charset="-128"/>
                <a:ea typeface="Meiryo UI" pitchFamily="50" charset="-128"/>
                <a:cs typeface="Meiryo UI" pitchFamily="50" charset="-128"/>
              </a:rPr>
              <a:t> 121.6kW</a:t>
            </a:r>
          </a:p>
          <a:p>
            <a:r>
              <a:rPr lang="en-US" altLang="ja-JP" sz="1000" dirty="0">
                <a:solidFill>
                  <a:schemeClr val="tx1"/>
                </a:solidFill>
                <a:latin typeface="Meiryo UI" pitchFamily="50" charset="-128"/>
                <a:ea typeface="Meiryo UI" pitchFamily="50" charset="-128"/>
                <a:cs typeface="Meiryo UI" pitchFamily="50" charset="-128"/>
              </a:rPr>
              <a:t>&lt;2022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&gt;</a:t>
            </a:r>
          </a:p>
          <a:p>
            <a:r>
              <a:rPr lang="ja-JP" altLang="en-US" sz="1000" dirty="0">
                <a:solidFill>
                  <a:schemeClr val="tx1"/>
                </a:solidFill>
                <a:latin typeface="Meiryo UI" pitchFamily="50" charset="-128"/>
                <a:ea typeface="Meiryo UI" pitchFamily="50" charset="-128"/>
                <a:cs typeface="Meiryo UI" pitchFamily="50" charset="-128"/>
              </a:rPr>
              <a:t>　　・津雲配水場（吹田市）　</a:t>
            </a:r>
            <a:r>
              <a:rPr lang="en-US" altLang="ja-JP" sz="1000" dirty="0">
                <a:solidFill>
                  <a:schemeClr val="tx1"/>
                </a:solidFill>
                <a:latin typeface="Meiryo UI" pitchFamily="50" charset="-128"/>
                <a:ea typeface="Meiryo UI" pitchFamily="50" charset="-128"/>
                <a:cs typeface="Meiryo UI" pitchFamily="50" charset="-128"/>
              </a:rPr>
              <a:t>25kW</a:t>
            </a:r>
          </a:p>
          <a:p>
            <a:r>
              <a:rPr lang="ja-JP" altLang="en-US" sz="1000" dirty="0">
                <a:solidFill>
                  <a:schemeClr val="tx1"/>
                </a:solidFill>
                <a:latin typeface="Meiryo UI" pitchFamily="50" charset="-128"/>
                <a:ea typeface="Meiryo UI" pitchFamily="50" charset="-128"/>
                <a:cs typeface="Meiryo UI" pitchFamily="50" charset="-128"/>
              </a:rPr>
              <a:t>　　・光明配水場（岸和田市）</a:t>
            </a:r>
            <a:r>
              <a:rPr lang="en-US" altLang="ja-JP" sz="1000" dirty="0">
                <a:solidFill>
                  <a:schemeClr val="tx1"/>
                </a:solidFill>
                <a:latin typeface="Meiryo UI" pitchFamily="50" charset="-128"/>
                <a:ea typeface="Meiryo UI" pitchFamily="50" charset="-128"/>
                <a:cs typeface="Meiryo UI" pitchFamily="50" charset="-128"/>
              </a:rPr>
              <a:t>15kW</a:t>
            </a:r>
          </a:p>
          <a:p>
            <a:r>
              <a:rPr lang="ja-JP" altLang="en-US" sz="1000" dirty="0">
                <a:solidFill>
                  <a:schemeClr val="tx1"/>
                </a:solidFill>
                <a:latin typeface="Meiryo UI" pitchFamily="50" charset="-128"/>
                <a:ea typeface="Meiryo UI" pitchFamily="50" charset="-128"/>
                <a:cs typeface="Meiryo UI" pitchFamily="50" charset="-128"/>
              </a:rPr>
              <a:t>　　・和泉浄水場（</a:t>
            </a:r>
            <a:r>
              <a:rPr lang="zh-TW" altLang="en-US" sz="1000" dirty="0">
                <a:solidFill>
                  <a:schemeClr val="tx1"/>
                </a:solidFill>
                <a:latin typeface="Meiryo UI" pitchFamily="50" charset="-128"/>
                <a:ea typeface="Meiryo UI" pitchFamily="50" charset="-128"/>
                <a:cs typeface="Meiryo UI" pitchFamily="50" charset="-128"/>
              </a:rPr>
              <a:t>大阪広域水道企業団</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45kW</a:t>
            </a:r>
          </a:p>
          <a:p>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64687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0175" y="603889"/>
            <a:ext cx="9747087" cy="621320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228977" y="5684172"/>
            <a:ext cx="5328000" cy="10541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貢献で企業価値向上につながります。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④本事業を通じて脱炭素化に積極的に取り組んでいる事業者を応援するため</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認定証を発行します。（希望制）</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450941"/>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01458" y="2281601"/>
            <a:ext cx="4418887" cy="415498"/>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50" dirty="0">
                <a:solidFill>
                  <a:schemeClr val="tx1"/>
                </a:solidFill>
                <a:latin typeface="Meiryo UI" pitchFamily="50" charset="-128"/>
                <a:ea typeface="Meiryo UI" pitchFamily="50" charset="-128"/>
                <a:cs typeface="Meiryo UI" pitchFamily="50" charset="-128"/>
              </a:rPr>
              <a:t>※RE100</a:t>
            </a:r>
            <a:r>
              <a:rPr lang="ja-JP" altLang="en-US" sz="105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50" dirty="0">
                <a:solidFill>
                  <a:schemeClr val="tx1"/>
                </a:solidFill>
                <a:latin typeface="Meiryo UI" pitchFamily="50" charset="-128"/>
                <a:ea typeface="Meiryo UI" pitchFamily="50" charset="-128"/>
                <a:cs typeface="Meiryo UI" pitchFamily="50" charset="-128"/>
              </a:rPr>
              <a:t>100</a:t>
            </a:r>
            <a:r>
              <a:rPr lang="ja-JP" altLang="en-US" sz="1050" dirty="0">
                <a:solidFill>
                  <a:schemeClr val="tx1"/>
                </a:solidFill>
                <a:latin typeface="Meiryo UI" pitchFamily="50" charset="-128"/>
                <a:ea typeface="Meiryo UI" pitchFamily="50" charset="-128"/>
                <a:cs typeface="Meiryo UI" pitchFamily="50" charset="-128"/>
              </a:rPr>
              <a:t>％再エネで賄うことを目指す</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国際的なイニシアティブです。</a:t>
            </a:r>
          </a:p>
        </p:txBody>
      </p:sp>
      <p:sp>
        <p:nvSpPr>
          <p:cNvPr id="63" name="テキスト ボックス 27"/>
          <p:cNvSpPr txBox="1">
            <a:spLocks noChangeArrowheads="1"/>
          </p:cNvSpPr>
          <p:nvPr/>
        </p:nvSpPr>
        <p:spPr bwMode="auto">
          <a:xfrm>
            <a:off x="5310749" y="2358921"/>
            <a:ext cx="4284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につながることが期待されます。</a:t>
            </a:r>
            <a:endParaRPr lang="en-US" altLang="ja-JP" b="0" i="0" dirty="0">
              <a:latin typeface="Meiryo UI" pitchFamily="50" charset="-128"/>
              <a:ea typeface="Meiryo UI" pitchFamily="50" charset="-128"/>
              <a:cs typeface="Meiryo UI" pitchFamily="50" charset="-128"/>
            </a:endParaRPr>
          </a:p>
          <a:p>
            <a:pPr marL="95250" indent="-95250" algn="just" eaLnBrk="1" hangingPunct="1"/>
            <a:r>
              <a:rPr lang="ja-JP" altLang="en-US" b="0" i="0" dirty="0">
                <a:latin typeface="Meiryo UI" pitchFamily="50" charset="-128"/>
                <a:ea typeface="Meiryo UI" pitchFamily="50" charset="-128"/>
                <a:cs typeface="Meiryo UI" pitchFamily="50" charset="-128"/>
              </a:rPr>
              <a:t>　再エネポテンシャルの高い自治体と再エネを通じた連携を進めることで、需要家と再エネ発電事業者とのマッチングを促進します。</a:t>
            </a:r>
            <a:endParaRPr lang="en-US" altLang="ja-JP" b="0" i="0" dirty="0">
              <a:latin typeface="Meiryo UI" pitchFamily="50" charset="-128"/>
              <a:ea typeface="Meiryo UI" pitchFamily="50" charset="-128"/>
              <a:cs typeface="Meiryo UI" pitchFamily="50" charset="-128"/>
            </a:endParaRPr>
          </a:p>
        </p:txBody>
      </p:sp>
      <p:pic>
        <p:nvPicPr>
          <p:cNvPr id="79" name="図 7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538" y="2771533"/>
            <a:ext cx="5046825" cy="2680371"/>
          </a:xfrm>
          <a:prstGeom prst="rect">
            <a:avLst/>
          </a:prstGeom>
        </p:spPr>
      </p:pic>
      <p:sp>
        <p:nvSpPr>
          <p:cNvPr id="77" name="テキスト ボックス 76"/>
          <p:cNvSpPr txBox="1"/>
          <p:nvPr/>
        </p:nvSpPr>
        <p:spPr>
          <a:xfrm>
            <a:off x="5425969" y="3843182"/>
            <a:ext cx="4200190" cy="261610"/>
          </a:xfrm>
          <a:prstGeom prst="rect">
            <a:avLst/>
          </a:prstGeom>
          <a:solidFill>
            <a:srgbClr val="049244"/>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15203" y="4119182"/>
            <a:ext cx="3072628" cy="1829286"/>
          </a:xfrm>
          <a:prstGeom prst="rect">
            <a:avLst/>
          </a:prstGeom>
        </p:spPr>
      </p:pic>
      <p:sp>
        <p:nvSpPr>
          <p:cNvPr id="84" name="角丸四角形 83"/>
          <p:cNvSpPr/>
          <p:nvPr/>
        </p:nvSpPr>
        <p:spPr>
          <a:xfrm>
            <a:off x="5824100" y="5950594"/>
            <a:ext cx="3715161" cy="856606"/>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＜実績＞需要家</a:t>
            </a:r>
            <a:r>
              <a:rPr lang="en-US" altLang="ja-JP" sz="1200" dirty="0">
                <a:solidFill>
                  <a:schemeClr val="tx1"/>
                </a:solidFill>
                <a:latin typeface="Meiryo UI" pitchFamily="50" charset="-128"/>
                <a:ea typeface="Meiryo UI" pitchFamily="50" charset="-128"/>
                <a:cs typeface="Meiryo UI" pitchFamily="50" charset="-128"/>
              </a:rPr>
              <a:t>18</a:t>
            </a:r>
            <a:r>
              <a:rPr lang="ja-JP" altLang="en-US" sz="1200" dirty="0">
                <a:solidFill>
                  <a:schemeClr val="tx1"/>
                </a:solidFill>
                <a:latin typeface="Meiryo UI" pitchFamily="50" charset="-128"/>
                <a:ea typeface="Meiryo UI" pitchFamily="50" charset="-128"/>
                <a:cs typeface="Meiryo UI" pitchFamily="50" charset="-128"/>
              </a:rPr>
              <a:t>者　計</a:t>
            </a:r>
            <a:r>
              <a:rPr lang="en-US" altLang="ja-JP" sz="1200" dirty="0">
                <a:solidFill>
                  <a:schemeClr val="tx1"/>
                </a:solidFill>
                <a:latin typeface="Meiryo UI" pitchFamily="50" charset="-128"/>
                <a:ea typeface="Meiryo UI" pitchFamily="50" charset="-128"/>
                <a:cs typeface="Meiryo UI" pitchFamily="50" charset="-128"/>
              </a:rPr>
              <a:t>38</a:t>
            </a:r>
            <a:r>
              <a:rPr lang="ja-JP" altLang="en-US" sz="1200" dirty="0">
                <a:solidFill>
                  <a:schemeClr val="tx1"/>
                </a:solidFill>
                <a:latin typeface="Meiryo UI" pitchFamily="50" charset="-128"/>
                <a:ea typeface="Meiryo UI" pitchFamily="50" charset="-128"/>
                <a:cs typeface="Meiryo UI" pitchFamily="50" charset="-128"/>
              </a:rPr>
              <a:t>施設、発電事業者</a:t>
            </a:r>
            <a:r>
              <a:rPr lang="en-US" altLang="ja-JP" sz="1200" dirty="0">
                <a:solidFill>
                  <a:schemeClr val="tx1"/>
                </a:solidFill>
                <a:latin typeface="Meiryo UI" pitchFamily="50" charset="-128"/>
                <a:ea typeface="Meiryo UI" pitchFamily="50" charset="-128"/>
                <a:cs typeface="Meiryo UI" pitchFamily="50" charset="-128"/>
              </a:rPr>
              <a:t>11</a:t>
            </a:r>
            <a:r>
              <a:rPr lang="ja-JP" altLang="en-US" sz="1200" dirty="0">
                <a:solidFill>
                  <a:schemeClr val="tx1"/>
                </a:solidFill>
                <a:latin typeface="Meiryo UI" pitchFamily="50" charset="-128"/>
                <a:ea typeface="Meiryo UI" pitchFamily="50" charset="-128"/>
                <a:cs typeface="Meiryo UI" pitchFamily="50" charset="-128"/>
              </a:rPr>
              <a:t>者</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371778" y="1067028"/>
            <a:ext cx="4293848" cy="1215717"/>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spAutoFit/>
          </a:bodyP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05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トラッキング付非化石証書</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再エネ指定</a:t>
            </a:r>
            <a:r>
              <a:rPr lang="en-US" altLang="ja-JP" sz="1050" dirty="0">
                <a:latin typeface="Meiryo UI" pitchFamily="50" charset="-128"/>
                <a:ea typeface="Meiryo UI" pitchFamily="50" charset="-128"/>
                <a:cs typeface="Meiryo UI" pitchFamily="50" charset="-128"/>
              </a:rPr>
              <a:t>)</a:t>
            </a:r>
            <a:r>
              <a:rPr lang="ja-JP" altLang="en-US" sz="1050" dirty="0" err="1">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グリーン電力証書</a:t>
            </a:r>
            <a:endParaRPr lang="en-US" altLang="ja-JP" sz="1050" dirty="0">
              <a:latin typeface="Meiryo UI" pitchFamily="50" charset="-128"/>
              <a:ea typeface="Meiryo UI" pitchFamily="50" charset="-128"/>
              <a:cs typeface="Meiryo UI" pitchFamily="50" charset="-128"/>
            </a:endParaRPr>
          </a:p>
          <a:p>
            <a:pPr marL="95250" indent="-95250"/>
            <a:r>
              <a:rPr lang="ja-JP" altLang="en-US" sz="1050" dirty="0">
                <a:latin typeface="Meiryo UI" pitchFamily="50" charset="-128"/>
                <a:ea typeface="Meiryo UI" pitchFamily="50" charset="-128"/>
                <a:cs typeface="Meiryo UI" pitchFamily="50" charset="-128"/>
              </a:rPr>
              <a:t>　　　　　　　　又は再エネ電力由来</a:t>
            </a:r>
            <a:r>
              <a:rPr lang="en-US" altLang="ja-JP" sz="1050" dirty="0">
                <a:latin typeface="Meiryo UI" pitchFamily="50" charset="-128"/>
                <a:ea typeface="Meiryo UI" pitchFamily="50" charset="-128"/>
                <a:cs typeface="Meiryo UI" pitchFamily="50" charset="-128"/>
              </a:rPr>
              <a:t>J-</a:t>
            </a:r>
            <a:r>
              <a:rPr lang="ja-JP" altLang="en-US" sz="1050" dirty="0">
                <a:latin typeface="Meiryo UI" pitchFamily="50" charset="-128"/>
                <a:ea typeface="Meiryo UI" pitchFamily="50" charset="-128"/>
                <a:cs typeface="Meiryo UI" pitchFamily="50" charset="-128"/>
              </a:rPr>
              <a:t>クレジット</a:t>
            </a:r>
            <a:endParaRPr lang="en-US" altLang="ja-JP" sz="105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非化石</a:t>
            </a:r>
            <a:endParaRPr lang="en-US" altLang="ja-JP" sz="1200" dirty="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証書を付けた非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5" name="表 24">
            <a:extLst>
              <a:ext uri="{FF2B5EF4-FFF2-40B4-BE49-F238E27FC236}">
                <a16:creationId xmlns:a16="http://schemas.microsoft.com/office/drawing/2014/main" id="{29D967B7-99F0-4AD0-8528-5F5F67652021}"/>
              </a:ext>
            </a:extLst>
          </p:cNvPr>
          <p:cNvGraphicFramePr>
            <a:graphicFrameLocks noGrp="1"/>
          </p:cNvGraphicFramePr>
          <p:nvPr>
            <p:extLst>
              <p:ext uri="{D42A27DB-BD31-4B8C-83A1-F6EECF244321}">
                <p14:modId xmlns:p14="http://schemas.microsoft.com/office/powerpoint/2010/main" val="191265113"/>
              </p:ext>
            </p:extLst>
          </p:nvPr>
        </p:nvGraphicFramePr>
        <p:xfrm>
          <a:off x="6015203" y="6236018"/>
          <a:ext cx="3140025" cy="487680"/>
        </p:xfrm>
        <a:graphic>
          <a:graphicData uri="http://schemas.openxmlformats.org/drawingml/2006/table">
            <a:tbl>
              <a:tblPr firstRow="1" bandRow="1">
                <a:tableStyleId>{5940675A-B579-460E-94D1-54222C63F5DA}</a:tableStyleId>
              </a:tblPr>
              <a:tblGrid>
                <a:gridCol w="847493">
                  <a:extLst>
                    <a:ext uri="{9D8B030D-6E8A-4147-A177-3AD203B41FA5}">
                      <a16:colId xmlns:a16="http://schemas.microsoft.com/office/drawing/2014/main" val="3757262113"/>
                    </a:ext>
                  </a:extLst>
                </a:gridCol>
                <a:gridCol w="573133">
                  <a:extLst>
                    <a:ext uri="{9D8B030D-6E8A-4147-A177-3AD203B41FA5}">
                      <a16:colId xmlns:a16="http://schemas.microsoft.com/office/drawing/2014/main" val="695311743"/>
                    </a:ext>
                  </a:extLst>
                </a:gridCol>
                <a:gridCol w="573133">
                  <a:extLst>
                    <a:ext uri="{9D8B030D-6E8A-4147-A177-3AD203B41FA5}">
                      <a16:colId xmlns:a16="http://schemas.microsoft.com/office/drawing/2014/main" val="1076712916"/>
                    </a:ext>
                  </a:extLst>
                </a:gridCol>
                <a:gridCol w="573133">
                  <a:extLst>
                    <a:ext uri="{9D8B030D-6E8A-4147-A177-3AD203B41FA5}">
                      <a16:colId xmlns:a16="http://schemas.microsoft.com/office/drawing/2014/main" val="954918409"/>
                    </a:ext>
                  </a:extLst>
                </a:gridCol>
                <a:gridCol w="573133">
                  <a:extLst>
                    <a:ext uri="{9D8B030D-6E8A-4147-A177-3AD203B41FA5}">
                      <a16:colId xmlns:a16="http://schemas.microsoft.com/office/drawing/2014/main" val="407980062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19</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230360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162551" y="555212"/>
            <a:ext cx="9565298" cy="372046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969">
              <a:solidFill>
                <a:schemeClr val="tx1"/>
              </a:solidFill>
              <a:latin typeface="Meiryo UI" pitchFamily="50" charset="-128"/>
              <a:ea typeface="Meiryo UI" pitchFamily="50" charset="-128"/>
              <a:cs typeface="Meiryo UI" pitchFamily="50" charset="-128"/>
            </a:endParaRPr>
          </a:p>
        </p:txBody>
      </p:sp>
      <p:sp>
        <p:nvSpPr>
          <p:cNvPr id="24" name="角丸四角形 23"/>
          <p:cNvSpPr/>
          <p:nvPr/>
        </p:nvSpPr>
        <p:spPr>
          <a:xfrm>
            <a:off x="259361" y="637767"/>
            <a:ext cx="4603471" cy="30929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pic>
        <p:nvPicPr>
          <p:cNvPr id="41" name="図 40"/>
          <p:cNvPicPr>
            <a:picLocks noChangeAspect="1"/>
          </p:cNvPicPr>
          <p:nvPr/>
        </p:nvPicPr>
        <p:blipFill>
          <a:blip r:embed="rId3"/>
          <a:stretch>
            <a:fillRect/>
          </a:stretch>
        </p:blipFill>
        <p:spPr>
          <a:xfrm>
            <a:off x="5707066" y="2687621"/>
            <a:ext cx="1773432" cy="1228668"/>
          </a:xfrm>
          <a:prstGeom prst="rect">
            <a:avLst/>
          </a:prstGeom>
        </p:spPr>
      </p:pic>
      <p:pic>
        <p:nvPicPr>
          <p:cNvPr id="42" name="図 41"/>
          <p:cNvPicPr>
            <a:picLocks noChangeAspect="1"/>
          </p:cNvPicPr>
          <p:nvPr/>
        </p:nvPicPr>
        <p:blipFill>
          <a:blip r:embed="rId4"/>
          <a:stretch>
            <a:fillRect/>
          </a:stretch>
        </p:blipFill>
        <p:spPr>
          <a:xfrm>
            <a:off x="7618922" y="2677939"/>
            <a:ext cx="1645920" cy="1234440"/>
          </a:xfrm>
          <a:prstGeom prst="rect">
            <a:avLst/>
          </a:prstGeom>
        </p:spPr>
      </p:pic>
      <p:sp>
        <p:nvSpPr>
          <p:cNvPr id="43" name="テキスト ボックス 42"/>
          <p:cNvSpPr txBox="1"/>
          <p:nvPr/>
        </p:nvSpPr>
        <p:spPr>
          <a:xfrm>
            <a:off x="6141518" y="3936299"/>
            <a:ext cx="904529" cy="248530"/>
          </a:xfrm>
          <a:prstGeom prst="rect">
            <a:avLst/>
          </a:prstGeom>
          <a:noFill/>
        </p:spPr>
        <p:txBody>
          <a:bodyPr wrap="square" rtlCol="0">
            <a:spAutoFit/>
          </a:bodyPr>
          <a:lstStyle/>
          <a:p>
            <a:r>
              <a:rPr lang="ja-JP" altLang="en-US" sz="1015">
                <a:latin typeface="Meiryo UI" panose="020B0604030504040204" pitchFamily="50" charset="-128"/>
                <a:ea typeface="Meiryo UI" panose="020B0604030504040204" pitchFamily="50" charset="-128"/>
              </a:rPr>
              <a:t>大阪府庁舎</a:t>
            </a:r>
          </a:p>
        </p:txBody>
      </p:sp>
      <p:sp>
        <p:nvSpPr>
          <p:cNvPr id="44" name="テキスト ボックス 43"/>
          <p:cNvSpPr txBox="1"/>
          <p:nvPr/>
        </p:nvSpPr>
        <p:spPr>
          <a:xfrm>
            <a:off x="7989618" y="3936299"/>
            <a:ext cx="904529" cy="248530"/>
          </a:xfrm>
          <a:prstGeom prst="rect">
            <a:avLst/>
          </a:prstGeom>
          <a:noFill/>
        </p:spPr>
        <p:txBody>
          <a:bodyPr wrap="square" rtlCol="0">
            <a:spAutoFit/>
          </a:bodyPr>
          <a:lstStyle/>
          <a:p>
            <a:r>
              <a:rPr lang="ja-JP" altLang="en-US" sz="1015">
                <a:latin typeface="Meiryo UI" panose="020B0604030504040204" pitchFamily="50" charset="-128"/>
                <a:ea typeface="Meiryo UI" panose="020B0604030504040204" pitchFamily="50" charset="-128"/>
              </a:rPr>
              <a:t>大阪市庁舎</a:t>
            </a:r>
          </a:p>
        </p:txBody>
      </p:sp>
      <p:sp>
        <p:nvSpPr>
          <p:cNvPr id="45" name="角丸四角形 44"/>
          <p:cNvSpPr/>
          <p:nvPr/>
        </p:nvSpPr>
        <p:spPr>
          <a:xfrm>
            <a:off x="162551" y="4390343"/>
            <a:ext cx="9565298" cy="23247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969">
              <a:solidFill>
                <a:srgbClr val="FF0000"/>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299490" y="5079009"/>
            <a:ext cx="9320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76202" indent="-76202"/>
            <a:r>
              <a:rPr lang="ja-JP" altLang="en-US" sz="1200" dirty="0">
                <a:latin typeface="Meiryo UI" pitchFamily="50" charset="-128"/>
                <a:ea typeface="Meiryo UI" pitchFamily="50" charset="-128"/>
                <a:cs typeface="Meiryo UI" pitchFamily="50" charset="-128"/>
              </a:rPr>
              <a:t>◆再生可能エネルギー電気の調達を、府内事業者や市町村等の幅広い取組みとして展開していくため、再エネ</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％に向けた取組みを支援する「再エネ</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宣言 </a:t>
            </a:r>
            <a:r>
              <a:rPr lang="en-US" altLang="ja-JP" sz="1200" dirty="0">
                <a:latin typeface="Meiryo UI" pitchFamily="50" charset="-128"/>
                <a:ea typeface="Meiryo UI" pitchFamily="50" charset="-128"/>
                <a:cs typeface="Meiryo UI" pitchFamily="50" charset="-128"/>
              </a:rPr>
              <a:t>RE Action</a:t>
            </a:r>
            <a:r>
              <a:rPr lang="ja-JP" altLang="en-US" sz="1200" dirty="0">
                <a:latin typeface="Meiryo UI" pitchFamily="50" charset="-128"/>
                <a:ea typeface="Meiryo UI" pitchFamily="50" charset="-128"/>
                <a:cs typeface="Meiryo UI" pitchFamily="50" charset="-128"/>
              </a:rPr>
              <a:t>」の趣旨に賛同し、大阪府・大阪市は、</a:t>
            </a:r>
            <a:r>
              <a:rPr lang="en-US" altLang="ja-JP" sz="1200" dirty="0">
                <a:latin typeface="Meiryo UI" pitchFamily="50" charset="-128"/>
                <a:ea typeface="Meiryo UI" pitchFamily="50" charset="-128"/>
                <a:cs typeface="Meiryo UI" pitchFamily="50" charset="-128"/>
              </a:rPr>
              <a:t>2021</a:t>
            </a:r>
            <a:r>
              <a:rPr lang="ja-JP" altLang="en-US" sz="1200" dirty="0">
                <a:latin typeface="Meiryo UI" pitchFamily="50" charset="-128"/>
                <a:ea typeface="Meiryo UI" pitchFamily="50" charset="-128"/>
                <a:cs typeface="Meiryo UI" pitchFamily="50" charset="-128"/>
              </a:rPr>
              <a:t>年３月</a:t>
            </a:r>
            <a:r>
              <a:rPr lang="en-US" altLang="ja-JP" sz="1200" dirty="0">
                <a:latin typeface="Meiryo UI" pitchFamily="50" charset="-128"/>
                <a:ea typeface="Meiryo UI" pitchFamily="50" charset="-128"/>
                <a:cs typeface="Meiryo UI" pitchFamily="50" charset="-128"/>
              </a:rPr>
              <a:t>31</a:t>
            </a:r>
            <a:r>
              <a:rPr lang="ja-JP" altLang="en-US" sz="1200" dirty="0">
                <a:latin typeface="Meiryo UI" pitchFamily="50" charset="-128"/>
                <a:ea typeface="Meiryo UI" pitchFamily="50" charset="-128"/>
                <a:cs typeface="Meiryo UI" pitchFamily="50" charset="-128"/>
              </a:rPr>
              <a:t>日付けでアンバサダーに就任しました。</a:t>
            </a:r>
          </a:p>
          <a:p>
            <a:pPr marL="76202" indent="-76202"/>
            <a:r>
              <a:rPr lang="ja-JP" altLang="en-US" sz="12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アンバサダーとして、関係団体等との交流・連携などを通じ、府内事業者等による再生可能エネルギー電気の導入の効果的な促進に取り組んでいます。</a:t>
            </a:r>
            <a:endParaRPr lang="en-US" altLang="ja-JP" sz="1200" dirty="0">
              <a:latin typeface="Meiryo UI" pitchFamily="50" charset="-128"/>
              <a:ea typeface="Meiryo UI" pitchFamily="50" charset="-128"/>
              <a:cs typeface="Meiryo UI" pitchFamily="50" charset="-128"/>
            </a:endParaRPr>
          </a:p>
        </p:txBody>
      </p:sp>
      <p:sp>
        <p:nvSpPr>
          <p:cNvPr id="50" name="角丸四角形 49"/>
          <p:cNvSpPr/>
          <p:nvPr/>
        </p:nvSpPr>
        <p:spPr>
          <a:xfrm>
            <a:off x="341342" y="4491299"/>
            <a:ext cx="3350502" cy="38161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51" name="テキスト ボックス 50"/>
          <p:cNvSpPr txBox="1"/>
          <p:nvPr/>
        </p:nvSpPr>
        <p:spPr>
          <a:xfrm>
            <a:off x="3779195" y="4513408"/>
            <a:ext cx="1289225" cy="340991"/>
          </a:xfrm>
          <a:prstGeom prst="rect">
            <a:avLst/>
          </a:prstGeom>
          <a:noFill/>
        </p:spPr>
        <p:txBody>
          <a:bodyPr wrap="square" lIns="0" tIns="0" rIns="0" bIns="0" rtlCol="0" anchor="ctr" anchorCtr="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　</a:t>
            </a:r>
            <a:endParaRPr lang="en-US" altLang="zh-TW" sz="1108" dirty="0">
              <a:latin typeface="Meiryo UI" pitchFamily="50" charset="-128"/>
              <a:ea typeface="Meiryo UI" pitchFamily="50" charset="-128"/>
              <a:cs typeface="Meiryo UI" pitchFamily="50" charset="-128"/>
            </a:endParaRPr>
          </a:p>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市事業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　</a:t>
            </a:r>
            <a:endParaRPr lang="ja-JP" altLang="en-US" sz="1108" strike="sngStrike" dirty="0">
              <a:latin typeface="Meiryo UI" pitchFamily="50" charset="-128"/>
              <a:ea typeface="Meiryo UI" pitchFamily="50" charset="-128"/>
              <a:cs typeface="Meiryo UI" pitchFamily="50" charset="-128"/>
            </a:endParaRPr>
          </a:p>
        </p:txBody>
      </p:sp>
      <p:pic>
        <p:nvPicPr>
          <p:cNvPr id="52" name="図 51">
            <a:extLst>
              <a:ext uri="{FF2B5EF4-FFF2-40B4-BE49-F238E27FC236}">
                <a16:creationId xmlns:a16="http://schemas.microsoft.com/office/drawing/2014/main" id="{656D2135-BA57-4DFB-BCA3-30C1024BA7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655" r="3643" b="10324"/>
          <a:stretch/>
        </p:blipFill>
        <p:spPr>
          <a:xfrm>
            <a:off x="6974582" y="4483273"/>
            <a:ext cx="2045716" cy="572801"/>
          </a:xfrm>
          <a:prstGeom prst="rect">
            <a:avLst/>
          </a:prstGeom>
        </p:spPr>
      </p:pic>
      <p:sp>
        <p:nvSpPr>
          <p:cNvPr id="28" name="テキスト ボックス 27">
            <a:extLst>
              <a:ext uri="{FF2B5EF4-FFF2-40B4-BE49-F238E27FC236}">
                <a16:creationId xmlns:a16="http://schemas.microsoft.com/office/drawing/2014/main" id="{5AC3E2B5-EE98-48B9-89D8-4F2D364156DC}"/>
              </a:ext>
            </a:extLst>
          </p:cNvPr>
          <p:cNvSpPr txBox="1">
            <a:spLocks noChangeArrowheads="1"/>
          </p:cNvSpPr>
          <p:nvPr/>
        </p:nvSpPr>
        <p:spPr bwMode="auto">
          <a:xfrm>
            <a:off x="341342" y="1053615"/>
            <a:ext cx="9238324" cy="187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6" tIns="42203" rIns="84406" bIns="42203" anchor="t">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010" indent="-80010" eaLnBrk="1" hangingPunct="1">
              <a:spcAft>
                <a:spcPts val="554"/>
              </a:spcAft>
            </a:pPr>
            <a:r>
              <a:rPr lang="ja-JP" altLang="en-US" sz="1200" b="0" i="0" dirty="0">
                <a:latin typeface="Meiryo UI"/>
                <a:ea typeface="Meiryo UI"/>
                <a:cs typeface="Meiryo UI" pitchFamily="50" charset="-128"/>
              </a:rPr>
              <a:t>◆府域における再生可能エネルギーの利用率を向上させるため、大阪府・大阪市の率先行動として、府・市有施設における再生可能エネルギー電気の調達を推進します。</a:t>
            </a:r>
            <a:endParaRPr lang="en-US" altLang="ja-JP" sz="1200" b="0" i="0" dirty="0">
              <a:latin typeface="Meiryo UI"/>
              <a:ea typeface="Meiryo UI"/>
              <a:cs typeface="Meiryo UI" pitchFamily="50" charset="-128"/>
            </a:endParaRPr>
          </a:p>
          <a:p>
            <a:pPr marL="80010" indent="-80010" eaLnBrk="1" hangingPunct="1">
              <a:spcAft>
                <a:spcPts val="554"/>
              </a:spcAft>
            </a:pPr>
            <a:r>
              <a:rPr lang="ja-JP" altLang="en-US" sz="1200" b="0" i="0" dirty="0">
                <a:latin typeface="Meiryo UI"/>
                <a:ea typeface="Meiryo UI"/>
                <a:cs typeface="Meiryo UI" pitchFamily="50" charset="-128"/>
              </a:rPr>
              <a:t>◆大阪府では、</a:t>
            </a:r>
            <a:r>
              <a:rPr lang="en-US" altLang="ja-JP" sz="1200" b="0" i="0" dirty="0">
                <a:latin typeface="Meiryo UI"/>
                <a:ea typeface="Meiryo UI"/>
                <a:cs typeface="Meiryo UI" pitchFamily="50" charset="-128"/>
              </a:rPr>
              <a:t> </a:t>
            </a:r>
            <a:r>
              <a:rPr lang="ja-JP" altLang="en-US" sz="1200" b="0" i="0" dirty="0">
                <a:latin typeface="Meiryo UI"/>
                <a:ea typeface="Meiryo UI"/>
                <a:cs typeface="Meiryo UI" pitchFamily="50" charset="-128"/>
              </a:rPr>
              <a:t>庁舎等で使用する電気を順次再エネ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％電気に切り替えることをめざし、</a:t>
            </a:r>
            <a:r>
              <a:rPr lang="en-US" altLang="ja-JP" sz="1200" b="0" i="0" dirty="0">
                <a:latin typeface="Meiryo UI"/>
                <a:ea typeface="Meiryo UI"/>
                <a:cs typeface="Meiryo UI" pitchFamily="50" charset="-128"/>
              </a:rPr>
              <a:t>2021</a:t>
            </a:r>
            <a:r>
              <a:rPr lang="ja-JP" altLang="en-US" sz="1200" b="0" i="0" dirty="0">
                <a:latin typeface="Meiryo UI"/>
                <a:ea typeface="Meiryo UI"/>
                <a:cs typeface="Meiryo UI" pitchFamily="50" charset="-128"/>
              </a:rPr>
              <a:t>年度から大手前庁舎での再エネ100％電気の調達を開始しています。</a:t>
            </a:r>
            <a:r>
              <a:rPr lang="en-US" altLang="ja-JP" sz="1200" b="0" i="0" dirty="0">
                <a:latin typeface="Meiryo UI"/>
                <a:ea typeface="Meiryo UI"/>
                <a:cs typeface="Meiryo UI" pitchFamily="50" charset="-128"/>
              </a:rPr>
              <a:t>2024</a:t>
            </a:r>
            <a:r>
              <a:rPr lang="ja-JP" altLang="en-US" sz="1200" b="0" i="0" dirty="0">
                <a:latin typeface="Meiryo UI"/>
                <a:ea typeface="Meiryo UI"/>
                <a:cs typeface="Meiryo UI" pitchFamily="50" charset="-128"/>
              </a:rPr>
              <a:t>年度は、大手前庁舎及び環境農林水産部出先機関等の計</a:t>
            </a:r>
            <a:r>
              <a:rPr lang="en-US" altLang="ja-JP" sz="1200" b="0" i="0" dirty="0">
                <a:latin typeface="Meiryo UI"/>
                <a:ea typeface="Meiryo UI"/>
                <a:cs typeface="Meiryo UI" pitchFamily="50" charset="-128"/>
              </a:rPr>
              <a:t>10</a:t>
            </a:r>
            <a:r>
              <a:rPr lang="ja-JP" altLang="en-US" sz="1200" b="0" i="0" dirty="0">
                <a:latin typeface="Meiryo UI"/>
                <a:ea typeface="Meiryo UI"/>
                <a:cs typeface="Meiryo UI" pitchFamily="50" charset="-128"/>
              </a:rPr>
              <a:t>施設において、再エネ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電気を調達します。</a:t>
            </a:r>
            <a:endParaRPr lang="en-US" altLang="ja-JP" sz="1200" b="0" i="0" dirty="0">
              <a:latin typeface="Meiryo UI"/>
              <a:ea typeface="Meiryo UI"/>
              <a:cs typeface="Meiryo UI" pitchFamily="50" charset="-128"/>
            </a:endParaRPr>
          </a:p>
          <a:p>
            <a:pPr marL="80010" indent="-80010" eaLnBrk="1" hangingPunct="1">
              <a:spcAft>
                <a:spcPts val="554"/>
              </a:spcAft>
            </a:pPr>
            <a:r>
              <a:rPr lang="ja-JP" altLang="en-US" sz="1200" b="0" i="0" dirty="0">
                <a:latin typeface="Meiryo UI"/>
                <a:ea typeface="Meiryo UI"/>
                <a:cs typeface="Meiryo UI" pitchFamily="50" charset="-128"/>
              </a:rPr>
              <a:t>◆大阪市では、庁舎等で使用する電気の再エネ比率の段階的向上をめざし、</a:t>
            </a:r>
            <a:r>
              <a:rPr lang="en-US" altLang="ja-JP" sz="1200" b="0" i="0" dirty="0">
                <a:latin typeface="Meiryo UI"/>
                <a:ea typeface="Meiryo UI"/>
                <a:cs typeface="Meiryo UI" pitchFamily="50" charset="-128"/>
              </a:rPr>
              <a:t> 2021</a:t>
            </a:r>
            <a:r>
              <a:rPr lang="ja-JP" altLang="en-US" sz="1200" b="0" i="0" dirty="0">
                <a:latin typeface="Meiryo UI"/>
                <a:ea typeface="Meiryo UI"/>
                <a:cs typeface="Meiryo UI" pitchFamily="50" charset="-128"/>
              </a:rPr>
              <a:t>年度から再エネ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％電気の導入を順次実施しています。</a:t>
            </a:r>
            <a:r>
              <a:rPr lang="en-US" altLang="ja-JP" sz="1200" b="0" i="0" dirty="0">
                <a:latin typeface="Meiryo UI"/>
                <a:ea typeface="Meiryo UI"/>
                <a:cs typeface="Meiryo UI" pitchFamily="50" charset="-128"/>
              </a:rPr>
              <a:t>2024</a:t>
            </a:r>
            <a:r>
              <a:rPr lang="ja-JP" altLang="en-US" sz="1200" b="0" i="0" dirty="0">
                <a:latin typeface="Meiryo UI"/>
                <a:ea typeface="Meiryo UI"/>
                <a:cs typeface="Meiryo UI" pitchFamily="50" charset="-128"/>
              </a:rPr>
              <a:t>年度からは、ごみ焼却余熱を活用し発電した電力の余剰分を、自己託送により市役所本庁舎を含む市有</a:t>
            </a:r>
            <a:r>
              <a:rPr lang="en-US" altLang="ja-JP" sz="1200" b="0" i="0" dirty="0">
                <a:latin typeface="Meiryo UI"/>
                <a:ea typeface="Meiryo UI"/>
                <a:cs typeface="Meiryo UI" pitchFamily="50" charset="-128"/>
              </a:rPr>
              <a:t>110</a:t>
            </a:r>
            <a:r>
              <a:rPr lang="ja-JP" altLang="en-US" sz="1200" b="0" i="0" dirty="0">
                <a:latin typeface="Meiryo UI"/>
                <a:ea typeface="Meiryo UI"/>
                <a:cs typeface="Meiryo UI" pitchFamily="50" charset="-128"/>
              </a:rPr>
              <a:t>施設に供給し、不足分についても再生可能エネルギー</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電力を導入します。　</a:t>
            </a:r>
            <a:endParaRPr lang="en-US" altLang="ja-JP" sz="1200" b="0" i="0" dirty="0">
              <a:latin typeface="Meiryo UI"/>
              <a:ea typeface="Meiryo UI"/>
              <a:cs typeface="Meiryo UI" pitchFamily="50" charset="-128"/>
            </a:endParaRPr>
          </a:p>
          <a:p>
            <a:pPr marL="80010" indent="-80010" eaLnBrk="1" hangingPunct="1">
              <a:spcBef>
                <a:spcPts val="554"/>
              </a:spcBef>
            </a:pPr>
            <a:r>
              <a:rPr lang="ja-JP" altLang="en-US" sz="1200" b="0" i="0" dirty="0">
                <a:latin typeface="Meiryo UI" pitchFamily="50" charset="-128"/>
                <a:ea typeface="Meiryo UI" pitchFamily="50" charset="-128"/>
                <a:cs typeface="Meiryo UI" pitchFamily="50" charset="-128"/>
              </a:rPr>
              <a:t>＜</a:t>
            </a:r>
            <a:r>
              <a:rPr lang="en-US" altLang="ja-JP" sz="1200" b="0" i="0" dirty="0">
                <a:latin typeface="Meiryo UI" pitchFamily="50" charset="-128"/>
                <a:ea typeface="Meiryo UI" pitchFamily="50" charset="-128"/>
                <a:cs typeface="Meiryo UI" pitchFamily="50" charset="-128"/>
              </a:rPr>
              <a:t>2023</a:t>
            </a:r>
            <a:r>
              <a:rPr lang="ja-JP" altLang="en-US" sz="1200" b="0" i="0" dirty="0">
                <a:latin typeface="Meiryo UI" pitchFamily="50" charset="-128"/>
                <a:ea typeface="Meiryo UI" pitchFamily="50" charset="-128"/>
                <a:cs typeface="Meiryo UI" pitchFamily="50" charset="-128"/>
              </a:rPr>
              <a:t>年度実績＞　</a:t>
            </a:r>
            <a:endParaRPr lang="en-US" altLang="ja-JP" sz="1200"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0520" y="5804734"/>
            <a:ext cx="8654455" cy="83099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76202" indent="-76202"/>
            <a:r>
              <a:rPr lang="ja-JP" altLang="en-US" sz="1200" dirty="0">
                <a:latin typeface="Meiryo UI" pitchFamily="50" charset="-128"/>
                <a:ea typeface="Meiryo UI" pitchFamily="50" charset="-128"/>
                <a:cs typeface="Meiryo UI" pitchFamily="50" charset="-128"/>
              </a:rPr>
              <a:t>＜大阪府の取組み＞</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KDDI</a:t>
            </a:r>
            <a:r>
              <a:rPr lang="ja-JP" altLang="en-US" sz="1200" dirty="0">
                <a:latin typeface="Meiryo UI" pitchFamily="50" charset="-128"/>
                <a:ea typeface="Meiryo UI" pitchFamily="50" charset="-128"/>
                <a:cs typeface="Meiryo UI" pitchFamily="50" charset="-128"/>
              </a:rPr>
              <a:t>株式会社と締結した包括連携協定に基づき、</a:t>
            </a:r>
            <a:r>
              <a:rPr lang="en-US" altLang="ja-JP" sz="1200" dirty="0">
                <a:latin typeface="Meiryo UI" pitchFamily="50" charset="-128"/>
                <a:ea typeface="Meiryo UI" pitchFamily="50" charset="-128"/>
                <a:cs typeface="Meiryo UI" pitchFamily="50" charset="-128"/>
              </a:rPr>
              <a:t>au</a:t>
            </a:r>
            <a:r>
              <a:rPr lang="ja-JP" altLang="en-US" sz="1200" dirty="0">
                <a:latin typeface="Meiryo UI" pitchFamily="50" charset="-128"/>
                <a:ea typeface="Meiryo UI" pitchFamily="50" charset="-128"/>
                <a:cs typeface="Meiryo UI" pitchFamily="50" charset="-128"/>
              </a:rPr>
              <a:t>エネルギー＆ライフ株式会社が</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再生可能エネルギーを実質</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％使用した電気プラン「おおさか</a:t>
            </a:r>
            <a:r>
              <a:rPr lang="en-US" altLang="ja-JP" sz="1200" dirty="0">
                <a:latin typeface="Meiryo UI" pitchFamily="50" charset="-128"/>
                <a:ea typeface="Meiryo UI" pitchFamily="50" charset="-128"/>
                <a:cs typeface="Meiryo UI" pitchFamily="50" charset="-128"/>
              </a:rPr>
              <a:t>eco</a:t>
            </a:r>
            <a:r>
              <a:rPr lang="ja-JP" altLang="en-US" sz="1200" dirty="0">
                <a:latin typeface="Meiryo UI" pitchFamily="50" charset="-128"/>
                <a:ea typeface="Meiryo UI" pitchFamily="50" charset="-128"/>
                <a:cs typeface="Meiryo UI" pitchFamily="50" charset="-128"/>
              </a:rPr>
              <a:t>でんき」を</a:t>
            </a:r>
            <a:r>
              <a:rPr lang="en-US" altLang="ja-JP" sz="1200" dirty="0">
                <a:latin typeface="Meiryo UI" pitchFamily="50" charset="-128"/>
                <a:ea typeface="Meiryo UI" pitchFamily="50" charset="-128"/>
                <a:cs typeface="Meiryo UI" pitchFamily="50" charset="-128"/>
              </a:rPr>
              <a:t>2023</a:t>
            </a:r>
            <a:r>
              <a:rPr lang="ja-JP" altLang="en-US" sz="1200" dirty="0">
                <a:latin typeface="Meiryo UI" pitchFamily="50" charset="-128"/>
                <a:ea typeface="Meiryo UI" pitchFamily="50" charset="-128"/>
                <a:cs typeface="Meiryo UI" pitchFamily="50" charset="-128"/>
              </a:rPr>
              <a:t>年</a:t>
            </a:r>
            <a:r>
              <a:rPr lang="en-US" altLang="ja-JP" sz="1200" dirty="0">
                <a:latin typeface="Meiryo UI" pitchFamily="50" charset="-128"/>
                <a:ea typeface="Meiryo UI" pitchFamily="50" charset="-128"/>
                <a:cs typeface="Meiryo UI" pitchFamily="50" charset="-128"/>
              </a:rPr>
              <a:t>2</a:t>
            </a:r>
            <a:r>
              <a:rPr lang="ja-JP" altLang="en-US" sz="1200" dirty="0">
                <a:latin typeface="Meiryo UI" pitchFamily="50" charset="-128"/>
                <a:ea typeface="Meiryo UI" pitchFamily="50" charset="-128"/>
                <a:cs typeface="Meiryo UI" pitchFamily="50" charset="-128"/>
              </a:rPr>
              <a:t>月末</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から提供しています。このプランの電気料金の一部は「大阪府環境保全基金」に寄附されます。</a:t>
            </a:r>
            <a:endParaRPr lang="en-US" altLang="ja-JP" sz="12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6044" y="5957727"/>
            <a:ext cx="2211447" cy="552862"/>
          </a:xfrm>
          <a:prstGeom prst="rect">
            <a:avLst/>
          </a:prstGeom>
        </p:spPr>
      </p:pic>
      <p:graphicFrame>
        <p:nvGraphicFramePr>
          <p:cNvPr id="5" name="表 5">
            <a:extLst>
              <a:ext uri="{FF2B5EF4-FFF2-40B4-BE49-F238E27FC236}">
                <a16:creationId xmlns:a16="http://schemas.microsoft.com/office/drawing/2014/main" id="{ABAC6BE9-D416-4061-9EE1-C7D4BBE84E45}"/>
              </a:ext>
            </a:extLst>
          </p:cNvPr>
          <p:cNvGraphicFramePr>
            <a:graphicFrameLocks noGrp="1"/>
          </p:cNvGraphicFramePr>
          <p:nvPr>
            <p:extLst>
              <p:ext uri="{D42A27DB-BD31-4B8C-83A1-F6EECF244321}">
                <p14:modId xmlns:p14="http://schemas.microsoft.com/office/powerpoint/2010/main" val="3391517238"/>
              </p:ext>
            </p:extLst>
          </p:nvPr>
        </p:nvGraphicFramePr>
        <p:xfrm>
          <a:off x="559805" y="2922002"/>
          <a:ext cx="4684254" cy="1112520"/>
        </p:xfrm>
        <a:graphic>
          <a:graphicData uri="http://schemas.openxmlformats.org/drawingml/2006/table">
            <a:tbl>
              <a:tblPr firstRow="1" bandRow="1">
                <a:tableStyleId>{E8B1032C-EA38-4F05-BA0D-38AFFFC7BED3}</a:tableStyleId>
              </a:tblPr>
              <a:tblGrid>
                <a:gridCol w="693656">
                  <a:extLst>
                    <a:ext uri="{9D8B030D-6E8A-4147-A177-3AD203B41FA5}">
                      <a16:colId xmlns:a16="http://schemas.microsoft.com/office/drawing/2014/main" val="513345204"/>
                    </a:ext>
                  </a:extLst>
                </a:gridCol>
                <a:gridCol w="2792342">
                  <a:extLst>
                    <a:ext uri="{9D8B030D-6E8A-4147-A177-3AD203B41FA5}">
                      <a16:colId xmlns:a16="http://schemas.microsoft.com/office/drawing/2014/main" val="3496724507"/>
                    </a:ext>
                  </a:extLst>
                </a:gridCol>
                <a:gridCol w="1198256">
                  <a:extLst>
                    <a:ext uri="{9D8B030D-6E8A-4147-A177-3AD203B41FA5}">
                      <a16:colId xmlns:a16="http://schemas.microsoft.com/office/drawing/2014/main" val="607240552"/>
                    </a:ext>
                  </a:extLst>
                </a:gridCol>
              </a:tblGrid>
              <a:tr h="213783">
                <a:tc>
                  <a:txBody>
                    <a:bodyPr/>
                    <a:lstStyle/>
                    <a:p>
                      <a:endParaRPr kumimoji="1" lang="ja-JP" altLang="en-US" sz="1100">
                        <a:latin typeface="Meiryo UI" panose="020B0604030504040204" pitchFamily="50" charset="-128"/>
                        <a:ea typeface="Meiryo UI" panose="020B0604030504040204" pitchFamily="50" charset="-128"/>
                      </a:endParaRPr>
                    </a:p>
                  </a:txBody>
                  <a:tcPr>
                    <a:solidFill>
                      <a:schemeClr val="accent6">
                        <a:lumMod val="20000"/>
                        <a:lumOff val="80000"/>
                      </a:schemeClr>
                    </a:solidFill>
                  </a:tcPr>
                </a:tc>
                <a:tc>
                  <a:txBody>
                    <a:bodyPr/>
                    <a:lstStyle/>
                    <a:p>
                      <a:pPr algn="ctr"/>
                      <a:r>
                        <a:rPr kumimoji="1" lang="ja-JP" altLang="en-US" sz="1100" b="0" dirty="0">
                          <a:latin typeface="Meiryo UI" panose="020B0604030504040204" pitchFamily="50" charset="-128"/>
                          <a:ea typeface="Meiryo UI" panose="020B0604030504040204" pitchFamily="50" charset="-128"/>
                        </a:rPr>
                        <a:t>対象施設</a:t>
                      </a:r>
                    </a:p>
                  </a:txBody>
                  <a:tcPr anchor="ctr">
                    <a:solidFill>
                      <a:schemeClr val="accent6">
                        <a:lumMod val="20000"/>
                        <a:lumOff val="80000"/>
                      </a:schemeClr>
                    </a:solidFill>
                  </a:tcPr>
                </a:tc>
                <a:tc>
                  <a:txBody>
                    <a:bodyPr/>
                    <a:lstStyle/>
                    <a:p>
                      <a:pPr algn="ctr"/>
                      <a:r>
                        <a:rPr kumimoji="1" lang="ja-JP" altLang="en-US" sz="1100" b="0" dirty="0">
                          <a:latin typeface="Meiryo UI" panose="020B0604030504040204" pitchFamily="50" charset="-128"/>
                          <a:ea typeface="Meiryo UI" panose="020B0604030504040204" pitchFamily="50" charset="-128"/>
                        </a:rPr>
                        <a:t>二酸化炭素排出削減効果</a:t>
                      </a:r>
                    </a:p>
                  </a:txBody>
                  <a:tcPr>
                    <a:solidFill>
                      <a:schemeClr val="accent6">
                        <a:lumMod val="20000"/>
                        <a:lumOff val="80000"/>
                      </a:schemeClr>
                    </a:solidFill>
                  </a:tcPr>
                </a:tc>
                <a:extLst>
                  <a:ext uri="{0D108BD9-81ED-4DB2-BD59-A6C34878D82A}">
                    <a16:rowId xmlns:a16="http://schemas.microsoft.com/office/drawing/2014/main" val="3813794954"/>
                  </a:ext>
                </a:extLst>
              </a:tr>
              <a:tr h="213783">
                <a:tc>
                  <a:txBody>
                    <a:bodyPr/>
                    <a:lstStyle/>
                    <a:p>
                      <a:pPr algn="ctr"/>
                      <a:r>
                        <a:rPr kumimoji="1" lang="ja-JP" altLang="en-US" sz="1100" dirty="0">
                          <a:latin typeface="Meiryo UI" panose="020B0604030504040204" pitchFamily="50" charset="-128"/>
                          <a:ea typeface="Meiryo UI" panose="020B0604030504040204" pitchFamily="50" charset="-128"/>
                        </a:rPr>
                        <a:t>大阪府</a:t>
                      </a:r>
                    </a:p>
                  </a:txBody>
                  <a:tcPr>
                    <a:noFill/>
                  </a:tcPr>
                </a:tc>
                <a:tc>
                  <a:txBody>
                    <a:bodyPr/>
                    <a:lstStyle/>
                    <a:p>
                      <a:r>
                        <a:rPr lang="ja-JP" altLang="en-US" sz="1100" b="0" i="0" dirty="0">
                          <a:latin typeface="Meiryo UI" pitchFamily="50" charset="-128"/>
                          <a:ea typeface="Meiryo UI" pitchFamily="50" charset="-128"/>
                          <a:cs typeface="Meiryo UI" pitchFamily="50" charset="-128"/>
                        </a:rPr>
                        <a:t>大手前庁舎（本館、別館、分館６号館等）</a:t>
                      </a:r>
                      <a:endParaRPr kumimoji="1" lang="ja-JP" altLang="en-US" sz="1100" dirty="0">
                        <a:latin typeface="Meiryo UI" panose="020B0604030504040204" pitchFamily="50" charset="-128"/>
                        <a:ea typeface="Meiryo UI" panose="020B0604030504040204" pitchFamily="50" charset="-128"/>
                      </a:endParaRPr>
                    </a:p>
                  </a:txBody>
                  <a:tcPr>
                    <a:noFill/>
                  </a:tcPr>
                </a:tc>
                <a:tc>
                  <a:txBody>
                    <a:bodyPr/>
                    <a:lstStyle/>
                    <a:p>
                      <a:pPr algn="ctr"/>
                      <a:r>
                        <a:rPr kumimoji="1" lang="ja-JP" altLang="en-US" sz="1100" dirty="0">
                          <a:latin typeface="Meiryo UI" panose="020B0604030504040204" pitchFamily="50" charset="-128"/>
                          <a:ea typeface="Meiryo UI" panose="020B0604030504040204" pitchFamily="50" charset="-128"/>
                        </a:rPr>
                        <a:t>約</a:t>
                      </a:r>
                      <a:r>
                        <a:rPr kumimoji="1" lang="en-US" altLang="ja-JP" sz="1100" dirty="0">
                          <a:latin typeface="Meiryo UI" panose="020B0604030504040204" pitchFamily="50" charset="-128"/>
                          <a:ea typeface="Meiryo UI" panose="020B0604030504040204" pitchFamily="50" charset="-128"/>
                        </a:rPr>
                        <a:t>1,900</a:t>
                      </a:r>
                      <a:r>
                        <a:rPr kumimoji="1" lang="ja-JP" altLang="en-US" sz="1100" dirty="0">
                          <a:latin typeface="Meiryo UI" panose="020B0604030504040204" pitchFamily="50" charset="-128"/>
                          <a:ea typeface="Meiryo UI" panose="020B0604030504040204" pitchFamily="50" charset="-128"/>
                        </a:rPr>
                        <a:t>トン</a:t>
                      </a:r>
                    </a:p>
                  </a:txBody>
                  <a:tcPr>
                    <a:noFill/>
                  </a:tcPr>
                </a:tc>
                <a:extLst>
                  <a:ext uri="{0D108BD9-81ED-4DB2-BD59-A6C34878D82A}">
                    <a16:rowId xmlns:a16="http://schemas.microsoft.com/office/drawing/2014/main" val="2492131399"/>
                  </a:ext>
                </a:extLst>
              </a:tr>
              <a:tr h="213783">
                <a:tc>
                  <a:txBody>
                    <a:bodyPr/>
                    <a:lstStyle/>
                    <a:p>
                      <a:pPr algn="ctr"/>
                      <a:r>
                        <a:rPr kumimoji="1" lang="ja-JP" altLang="en-US" sz="1100" dirty="0">
                          <a:latin typeface="Meiryo UI" panose="020B0604030504040204" pitchFamily="50" charset="-128"/>
                          <a:ea typeface="Meiryo UI" panose="020B0604030504040204" pitchFamily="50" charset="-128"/>
                        </a:rPr>
                        <a:t>大阪市</a:t>
                      </a:r>
                    </a:p>
                  </a:txBody>
                  <a:tcPr anchor="ctr">
                    <a:noFill/>
                  </a:tcPr>
                </a:tc>
                <a:tc>
                  <a:txBody>
                    <a:bodyPr/>
                    <a:lstStyle/>
                    <a:p>
                      <a:pPr marL="0" indent="0" eaLnBrk="1" hangingPunct="1">
                        <a:buFont typeface="Arial" panose="020B0604020202020204" pitchFamily="34" charset="0"/>
                        <a:buNone/>
                      </a:pPr>
                      <a:r>
                        <a:rPr lang="ja-JP" altLang="en-US" sz="1100" b="0" i="0" dirty="0">
                          <a:solidFill>
                            <a:schemeClr val="tx1"/>
                          </a:solidFill>
                          <a:latin typeface="Meiryo UI" pitchFamily="50" charset="-128"/>
                          <a:ea typeface="Meiryo UI" pitchFamily="50" charset="-128"/>
                          <a:cs typeface="Meiryo UI" pitchFamily="50" charset="-128"/>
                        </a:rPr>
                        <a:t>水道局（水道記念館等）</a:t>
                      </a:r>
                      <a:r>
                        <a:rPr lang="en-US" altLang="ja-JP" sz="1100" b="0" i="0" dirty="0">
                          <a:solidFill>
                            <a:schemeClr val="tx1"/>
                          </a:solidFill>
                          <a:latin typeface="Meiryo UI" pitchFamily="50" charset="-128"/>
                          <a:ea typeface="Meiryo UI" pitchFamily="50" charset="-128"/>
                          <a:cs typeface="Meiryo UI" pitchFamily="50" charset="-128"/>
                        </a:rPr>
                        <a:t>8</a:t>
                      </a:r>
                      <a:r>
                        <a:rPr lang="ja-JP" altLang="en-US" sz="1100" b="0" i="0" dirty="0">
                          <a:solidFill>
                            <a:schemeClr val="tx1"/>
                          </a:solidFill>
                          <a:latin typeface="Meiryo UI" pitchFamily="50" charset="-128"/>
                          <a:ea typeface="Meiryo UI" pitchFamily="50" charset="-128"/>
                          <a:cs typeface="Meiryo UI" pitchFamily="50" charset="-128"/>
                        </a:rPr>
                        <a:t>施設</a:t>
                      </a:r>
                      <a:endParaRPr lang="en-US" altLang="ja-JP" sz="1100" b="0" i="0" dirty="0">
                        <a:solidFill>
                          <a:schemeClr val="tx1"/>
                        </a:solidFill>
                        <a:latin typeface="Meiryo UI" pitchFamily="50" charset="-128"/>
                        <a:ea typeface="Meiryo UI" pitchFamily="50" charset="-128"/>
                        <a:cs typeface="Meiryo UI" pitchFamily="50" charset="-128"/>
                      </a:endParaRPr>
                    </a:p>
                    <a:p>
                      <a:pPr marL="0" indent="0" eaLnBrk="1" hangingPunct="1">
                        <a:buFont typeface="Arial" panose="020B0604020202020204" pitchFamily="34" charset="0"/>
                        <a:buNone/>
                      </a:pPr>
                      <a:r>
                        <a:rPr lang="ja-JP" altLang="en-US" sz="1100" b="0" i="0" dirty="0">
                          <a:solidFill>
                            <a:schemeClr val="tx1"/>
                          </a:solidFill>
                          <a:latin typeface="Meiryo UI" pitchFamily="50" charset="-128"/>
                          <a:ea typeface="Meiryo UI" pitchFamily="50" charset="-128"/>
                          <a:cs typeface="Meiryo UI" pitchFamily="50" charset="-128"/>
                        </a:rPr>
                        <a:t>建設局（平野工営所等）</a:t>
                      </a:r>
                      <a:r>
                        <a:rPr lang="en-US" altLang="ja-JP" sz="1100" b="0" i="0" dirty="0">
                          <a:solidFill>
                            <a:schemeClr val="tx1"/>
                          </a:solidFill>
                          <a:latin typeface="Meiryo UI" pitchFamily="50" charset="-128"/>
                          <a:ea typeface="Meiryo UI" pitchFamily="50" charset="-128"/>
                          <a:cs typeface="Meiryo UI" pitchFamily="50" charset="-128"/>
                        </a:rPr>
                        <a:t>6</a:t>
                      </a:r>
                      <a:r>
                        <a:rPr lang="ja-JP" altLang="en-US" sz="1100" b="0" i="0" dirty="0">
                          <a:solidFill>
                            <a:schemeClr val="tx1"/>
                          </a:solidFill>
                          <a:latin typeface="Meiryo UI" pitchFamily="50" charset="-128"/>
                          <a:ea typeface="Meiryo UI" pitchFamily="50" charset="-128"/>
                          <a:cs typeface="Meiryo UI" pitchFamily="50" charset="-128"/>
                        </a:rPr>
                        <a:t>施設</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algn="ctr"/>
                      <a:r>
                        <a:rPr kumimoji="1" lang="ja-JP" altLang="en-US" sz="1100" dirty="0">
                          <a:latin typeface="Meiryo UI" panose="020B0604030504040204" pitchFamily="50" charset="-128"/>
                          <a:ea typeface="Meiryo UI" panose="020B0604030504040204" pitchFamily="50" charset="-128"/>
                        </a:rPr>
                        <a:t>約</a:t>
                      </a:r>
                      <a:r>
                        <a:rPr kumimoji="1" lang="en-US" altLang="ja-JP" sz="1100" dirty="0">
                          <a:latin typeface="Meiryo UI" panose="020B0604030504040204" pitchFamily="50" charset="-128"/>
                          <a:ea typeface="Meiryo UI" panose="020B0604030504040204" pitchFamily="50" charset="-128"/>
                        </a:rPr>
                        <a:t>850</a:t>
                      </a:r>
                      <a:r>
                        <a:rPr kumimoji="1" lang="ja-JP" altLang="en-US" sz="1100" dirty="0">
                          <a:latin typeface="Meiryo UI" panose="020B0604030504040204" pitchFamily="50" charset="-128"/>
                          <a:ea typeface="Meiryo UI" panose="020B0604030504040204" pitchFamily="50" charset="-128"/>
                        </a:rPr>
                        <a:t>トン</a:t>
                      </a:r>
                    </a:p>
                  </a:txBody>
                  <a:tcPr anchor="ctr">
                    <a:noFill/>
                  </a:tcPr>
                </a:tc>
                <a:extLst>
                  <a:ext uri="{0D108BD9-81ED-4DB2-BD59-A6C34878D82A}">
                    <a16:rowId xmlns:a16="http://schemas.microsoft.com/office/drawing/2014/main" val="221621301"/>
                  </a:ext>
                </a:extLst>
              </a:tr>
            </a:tbl>
          </a:graphicData>
        </a:graphic>
      </p:graphicFrame>
      <p:sp>
        <p:nvSpPr>
          <p:cNvPr id="31" name="Text Box 2">
            <a:extLst>
              <a:ext uri="{FF2B5EF4-FFF2-40B4-BE49-F238E27FC236}">
                <a16:creationId xmlns:a16="http://schemas.microsoft.com/office/drawing/2014/main" id="{424F65AD-C207-45CC-9F98-008108CB562B}"/>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F6A9D78A-7EBA-4DE5-A038-84D6265238C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a:extLst>
              <a:ext uri="{FF2B5EF4-FFF2-40B4-BE49-F238E27FC236}">
                <a16:creationId xmlns:a16="http://schemas.microsoft.com/office/drawing/2014/main" id="{EEF1697C-D3D3-4E91-8453-691ED6B00FE5}"/>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C92387CB-4E15-4200-B91C-AD2A4CABD51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5D7D364C-2142-44BB-9271-6CC4DD290C6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2173908C-687C-4716-B4BB-4374ECEE22CC}"/>
              </a:ext>
            </a:extLst>
          </p:cNvPr>
          <p:cNvSpPr txBox="1"/>
          <p:nvPr/>
        </p:nvSpPr>
        <p:spPr>
          <a:xfrm>
            <a:off x="4959642" y="626951"/>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7623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89416" y="605118"/>
            <a:ext cx="9768852" cy="6144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62497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84507"/>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申込・入金</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algn="ctr"/>
              <a:r>
                <a:rPr lang="ja-JP" altLang="en-US" sz="110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594142" y="4138039"/>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35" y="5035558"/>
            <a:ext cx="1385138" cy="951799"/>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6010996"/>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sp>
        <p:nvSpPr>
          <p:cNvPr id="42" name="テキスト ボックス 41"/>
          <p:cNvSpPr txBox="1"/>
          <p:nvPr/>
        </p:nvSpPr>
        <p:spPr>
          <a:xfrm>
            <a:off x="6347903" y="227362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80018" y="2196202"/>
            <a:ext cx="126351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a:latin typeface="Meiryo UI" pitchFamily="50" charset="-128"/>
                <a:ea typeface="Meiryo UI" pitchFamily="50" charset="-128"/>
                <a:cs typeface="Meiryo UI" pitchFamily="50" charset="-128"/>
              </a:rPr>
              <a:t>】</a:t>
            </a:r>
            <a:endParaRPr lang="ja-JP" altLang="en-US" sz="1000" strike="sngStrike" dirty="0">
              <a:solidFill>
                <a:srgbClr val="FF0000"/>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8731003" y="509750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5235276" y="512138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908449" y="6204906"/>
            <a:ext cx="1619562" cy="246221"/>
          </a:xfrm>
          <a:prstGeom prst="rect">
            <a:avLst/>
          </a:prstGeom>
          <a:noFill/>
        </p:spPr>
        <p:txBody>
          <a:bodyPr wrap="square" lIns="0" tIns="0" rIns="0" bIns="0" rtlCol="0" anchor="ctr" anchorCtr="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写真提供：</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332962"/>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
        <p:nvSpPr>
          <p:cNvPr id="54" name="テキスト ボックス 28"/>
          <p:cNvSpPr txBox="1">
            <a:spLocks noChangeArrowheads="1"/>
          </p:cNvSpPr>
          <p:nvPr/>
        </p:nvSpPr>
        <p:spPr bwMode="auto">
          <a:xfrm>
            <a:off x="122763" y="1112225"/>
            <a:ext cx="931384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◆また、セミナーの開催やホームページによる省エネ技術等の情報発信、商工会議所・商工会等の事業者支援機関や業界団体と連携した 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◆さらに啓発イベントへの出展や、府民・中小事業者を対象とした出前講座の実施等により、省エネ・省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graphicFrame>
        <p:nvGraphicFramePr>
          <p:cNvPr id="56" name="表 55">
            <a:extLst>
              <a:ext uri="{FF2B5EF4-FFF2-40B4-BE49-F238E27FC236}">
                <a16:creationId xmlns:a16="http://schemas.microsoft.com/office/drawing/2014/main" id="{61054C03-3475-431C-BB33-4FB4F273BC0D}"/>
              </a:ext>
            </a:extLst>
          </p:cNvPr>
          <p:cNvGraphicFramePr>
            <a:graphicFrameLocks noGrp="1"/>
          </p:cNvGraphicFramePr>
          <p:nvPr>
            <p:extLst>
              <p:ext uri="{D42A27DB-BD31-4B8C-83A1-F6EECF244321}">
                <p14:modId xmlns:p14="http://schemas.microsoft.com/office/powerpoint/2010/main" val="943341621"/>
              </p:ext>
            </p:extLst>
          </p:nvPr>
        </p:nvGraphicFramePr>
        <p:xfrm>
          <a:off x="5295774" y="5368962"/>
          <a:ext cx="4153225" cy="883920"/>
        </p:xfrm>
        <a:graphic>
          <a:graphicData uri="http://schemas.openxmlformats.org/drawingml/2006/table">
            <a:tbl>
              <a:tblPr firstRow="1" bandRow="1">
                <a:tableStyleId>{5940675A-B579-460E-94D1-54222C63F5DA}</a:tableStyleId>
              </a:tblPr>
              <a:tblGrid>
                <a:gridCol w="1360830">
                  <a:extLst>
                    <a:ext uri="{9D8B030D-6E8A-4147-A177-3AD203B41FA5}">
                      <a16:colId xmlns:a16="http://schemas.microsoft.com/office/drawing/2014/main" val="3757262113"/>
                    </a:ext>
                  </a:extLst>
                </a:gridCol>
                <a:gridCol w="558479">
                  <a:extLst>
                    <a:ext uri="{9D8B030D-6E8A-4147-A177-3AD203B41FA5}">
                      <a16:colId xmlns:a16="http://schemas.microsoft.com/office/drawing/2014/main" val="1555019360"/>
                    </a:ext>
                  </a:extLst>
                </a:gridCol>
                <a:gridCol w="558479">
                  <a:extLst>
                    <a:ext uri="{9D8B030D-6E8A-4147-A177-3AD203B41FA5}">
                      <a16:colId xmlns:a16="http://schemas.microsoft.com/office/drawing/2014/main" val="4015490920"/>
                    </a:ext>
                  </a:extLst>
                </a:gridCol>
                <a:gridCol w="558479">
                  <a:extLst>
                    <a:ext uri="{9D8B030D-6E8A-4147-A177-3AD203B41FA5}">
                      <a16:colId xmlns:a16="http://schemas.microsoft.com/office/drawing/2014/main" val="2618750137"/>
                    </a:ext>
                  </a:extLst>
                </a:gridCol>
                <a:gridCol w="558479">
                  <a:extLst>
                    <a:ext uri="{9D8B030D-6E8A-4147-A177-3AD203B41FA5}">
                      <a16:colId xmlns:a16="http://schemas.microsoft.com/office/drawing/2014/main" val="1666818466"/>
                    </a:ext>
                  </a:extLst>
                </a:gridCol>
                <a:gridCol w="558479">
                  <a:extLst>
                    <a:ext uri="{9D8B030D-6E8A-4147-A177-3AD203B41FA5}">
                      <a16:colId xmlns:a16="http://schemas.microsoft.com/office/drawing/2014/main" val="219816842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診断件数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643912"/>
                  </a:ext>
                </a:extLst>
              </a:tr>
            </a:tbl>
          </a:graphicData>
        </a:graphic>
      </p:graphicFrame>
      <p:sp>
        <p:nvSpPr>
          <p:cNvPr id="57" name="テキスト ボックス 28">
            <a:extLst>
              <a:ext uri="{FF2B5EF4-FFF2-40B4-BE49-F238E27FC236}">
                <a16:creationId xmlns:a16="http://schemas.microsoft.com/office/drawing/2014/main" id="{22909DBA-2FEA-40FD-9143-7F89C743F551}"/>
              </a:ext>
            </a:extLst>
          </p:cNvPr>
          <p:cNvSpPr txBox="1">
            <a:spLocks noChangeArrowheads="1"/>
          </p:cNvSpPr>
          <p:nvPr/>
        </p:nvSpPr>
        <p:spPr bwMode="auto">
          <a:xfrm>
            <a:off x="263977" y="6496293"/>
            <a:ext cx="4513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sz="1050" b="0" i="0" dirty="0">
                <a:effectLst/>
                <a:latin typeface="Meiryo" panose="020B0604030504040204" pitchFamily="50" charset="-128"/>
                <a:ea typeface="Meiryo" panose="020B0604030504040204" pitchFamily="50" charset="-128"/>
              </a:rPr>
              <a:t> </a:t>
            </a:r>
            <a:r>
              <a:rPr lang="en-US" altLang="ja-JP" sz="1050" b="0" i="0" u="none" strike="noStrike" dirty="0">
                <a:solidFill>
                  <a:srgbClr val="000000"/>
                </a:solidFill>
                <a:effectLst/>
                <a:latin typeface="Meiryo UI" panose="020B0604030504040204" pitchFamily="50" charset="-128"/>
              </a:rPr>
              <a:t>※</a:t>
            </a:r>
            <a:r>
              <a:rPr lang="ja-JP" altLang="ja-JP" sz="1050" b="0" i="0" u="none" strike="noStrike" dirty="0">
                <a:solidFill>
                  <a:srgbClr val="000000"/>
                </a:solidFill>
                <a:effectLst/>
                <a:ea typeface="Meiryo UI" panose="020B0604030504040204" pitchFamily="50" charset="-128"/>
              </a:rPr>
              <a:t>受診費用の一部負担が必要な場合があります</a:t>
            </a:r>
            <a:endParaRPr lang="ja-JP" altLang="en-US" sz="1050" dirty="0"/>
          </a:p>
        </p:txBody>
      </p:sp>
      <p:graphicFrame>
        <p:nvGraphicFramePr>
          <p:cNvPr id="52" name="表 51">
            <a:extLst>
              <a:ext uri="{FF2B5EF4-FFF2-40B4-BE49-F238E27FC236}">
                <a16:creationId xmlns:a16="http://schemas.microsoft.com/office/drawing/2014/main" id="{8764ACCA-9300-429A-86BD-7075DA39FEEF}"/>
              </a:ext>
            </a:extLst>
          </p:cNvPr>
          <p:cNvGraphicFramePr>
            <a:graphicFrameLocks noGrp="1"/>
          </p:cNvGraphicFramePr>
          <p:nvPr>
            <p:extLst>
              <p:ext uri="{D42A27DB-BD31-4B8C-83A1-F6EECF244321}">
                <p14:modId xmlns:p14="http://schemas.microsoft.com/office/powerpoint/2010/main" val="2968567626"/>
              </p:ext>
            </p:extLst>
          </p:nvPr>
        </p:nvGraphicFramePr>
        <p:xfrm>
          <a:off x="1169653" y="2277463"/>
          <a:ext cx="5290377" cy="1961200"/>
        </p:xfrm>
        <a:graphic>
          <a:graphicData uri="http://schemas.openxmlformats.org/drawingml/2006/table">
            <a:tbl>
              <a:tblPr firstRow="1" bandRow="1">
                <a:tableStyleId>{5940675A-B579-460E-94D1-54222C63F5DA}</a:tableStyleId>
              </a:tblPr>
              <a:tblGrid>
                <a:gridCol w="1150377">
                  <a:extLst>
                    <a:ext uri="{9D8B030D-6E8A-4147-A177-3AD203B41FA5}">
                      <a16:colId xmlns:a16="http://schemas.microsoft.com/office/drawing/2014/main" val="3757262113"/>
                    </a:ext>
                  </a:extLst>
                </a:gridCol>
                <a:gridCol w="828000">
                  <a:extLst>
                    <a:ext uri="{9D8B030D-6E8A-4147-A177-3AD203B41FA5}">
                      <a16:colId xmlns:a16="http://schemas.microsoft.com/office/drawing/2014/main" val="4015490920"/>
                    </a:ext>
                  </a:extLst>
                </a:gridCol>
                <a:gridCol w="828000">
                  <a:extLst>
                    <a:ext uri="{9D8B030D-6E8A-4147-A177-3AD203B41FA5}">
                      <a16:colId xmlns:a16="http://schemas.microsoft.com/office/drawing/2014/main" val="1338958781"/>
                    </a:ext>
                  </a:extLst>
                </a:gridCol>
                <a:gridCol w="828000">
                  <a:extLst>
                    <a:ext uri="{9D8B030D-6E8A-4147-A177-3AD203B41FA5}">
                      <a16:colId xmlns:a16="http://schemas.microsoft.com/office/drawing/2014/main" val="1997961853"/>
                    </a:ext>
                  </a:extLst>
                </a:gridCol>
                <a:gridCol w="828000">
                  <a:extLst>
                    <a:ext uri="{9D8B030D-6E8A-4147-A177-3AD203B41FA5}">
                      <a16:colId xmlns:a16="http://schemas.microsoft.com/office/drawing/2014/main" val="2309687551"/>
                    </a:ext>
                  </a:extLst>
                </a:gridCol>
                <a:gridCol w="828000">
                  <a:extLst>
                    <a:ext uri="{9D8B030D-6E8A-4147-A177-3AD203B41FA5}">
                      <a16:colId xmlns:a16="http://schemas.microsoft.com/office/drawing/2014/main" val="3560172282"/>
                    </a:ext>
                  </a:extLst>
                </a:gridCol>
              </a:tblGrid>
              <a:tr h="246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8716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42</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17</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50608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41212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72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165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186</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19</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40037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25,017</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21,550</a:t>
                      </a:r>
                    </a:p>
                  </a:txBody>
                  <a:tcPr anchor="ctr"/>
                </a:tc>
                <a:extLst>
                  <a:ext uri="{0D108BD9-81ED-4DB2-BD59-A6C34878D82A}">
                    <a16:rowId xmlns:a16="http://schemas.microsoft.com/office/drawing/2014/main" val="4236387690"/>
                  </a:ext>
                </a:extLst>
              </a:tr>
            </a:tbl>
          </a:graphicData>
        </a:graphic>
      </p:graphicFrame>
      <p:sp>
        <p:nvSpPr>
          <p:cNvPr id="47" name="テキスト ボックス 46">
            <a:extLst>
              <a:ext uri="{FF2B5EF4-FFF2-40B4-BE49-F238E27FC236}">
                <a16:creationId xmlns:a16="http://schemas.microsoft.com/office/drawing/2014/main" id="{E92B5BD6-E026-465B-B9A3-AC9AFD633CE7}"/>
              </a:ext>
            </a:extLst>
          </p:cNvPr>
          <p:cNvSpPr txBox="1"/>
          <p:nvPr/>
        </p:nvSpPr>
        <p:spPr>
          <a:xfrm>
            <a:off x="4794864" y="4241541"/>
            <a:ext cx="1872612"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カッコ内は大阪市内の件数</a:t>
            </a:r>
          </a:p>
        </p:txBody>
      </p:sp>
    </p:spTree>
    <p:extLst>
      <p:ext uri="{BB962C8B-B14F-4D97-AF65-F5344CB8AC3E}">
        <p14:creationId xmlns:p14="http://schemas.microsoft.com/office/powerpoint/2010/main" val="1007986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◆サポートは、経済産業省「地域プラットフォーム構築事業」の</a:t>
            </a:r>
            <a:endParaRPr lang="en-US" altLang="ja-JP" b="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省エネお助け隊と連携して行います。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r="-878" b="41042"/>
          <a:stretch/>
        </p:blipFill>
        <p:spPr>
          <a:xfrm>
            <a:off x="5401290" y="2183197"/>
            <a:ext cx="4176342" cy="726139"/>
          </a:xfrm>
          <a:prstGeom prst="rect">
            <a:avLst/>
          </a:prstGeom>
        </p:spPr>
      </p:pic>
      <p:sp>
        <p:nvSpPr>
          <p:cNvPr id="31" name="正方形/長方形 30"/>
          <p:cNvSpPr/>
          <p:nvPr/>
        </p:nvSpPr>
        <p:spPr>
          <a:xfrm>
            <a:off x="3759943" y="790623"/>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7430160" y="5038951"/>
            <a:ext cx="2068980" cy="146577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33</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20</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7" name="図 6"/>
          <p:cNvPicPr>
            <a:picLocks noChangeAspect="1"/>
          </p:cNvPicPr>
          <p:nvPr/>
        </p:nvPicPr>
        <p:blipFill>
          <a:blip r:embed="rId4"/>
          <a:stretch>
            <a:fillRect/>
          </a:stretch>
        </p:blipFill>
        <p:spPr>
          <a:xfrm>
            <a:off x="5431755" y="2886899"/>
            <a:ext cx="4030816" cy="1837557"/>
          </a:xfrm>
          <a:prstGeom prst="rect">
            <a:avLst/>
          </a:prstGeom>
        </p:spPr>
      </p:pic>
    </p:spTree>
    <p:extLst>
      <p:ext uri="{BB962C8B-B14F-4D97-AF65-F5344CB8AC3E}">
        <p14:creationId xmlns:p14="http://schemas.microsoft.com/office/powerpoint/2010/main" val="331231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8" y="615347"/>
            <a:ext cx="4693368" cy="3113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エネマネ普及促進事業</a:t>
            </a:r>
            <a:endParaRPr lang="ja-JP" altLang="en-US" sz="1600" strike="sngStrike"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21443" y="210133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latin typeface="Meiryo UI" pitchFamily="50" charset="-128"/>
                <a:ea typeface="Meiryo UI" pitchFamily="50" charset="-128"/>
                <a:cs typeface="Meiryo UI" pitchFamily="50" charset="-128"/>
              </a:rPr>
              <a:t>※EMS</a:t>
            </a:r>
            <a:r>
              <a:rPr lang="ja-JP" altLang="en-US" sz="1000" b="0" i="0" dirty="0">
                <a:latin typeface="Meiryo UI" pitchFamily="50" charset="-128"/>
                <a:ea typeface="Meiryo UI" pitchFamily="50" charset="-128"/>
                <a:cs typeface="Meiryo UI" pitchFamily="50" charset="-128"/>
              </a:rPr>
              <a:t>（エネルギーマネジメントシステム）とは</a:t>
            </a:r>
            <a:endParaRPr lang="en-US" altLang="ja-JP" sz="1000" b="0" i="0" dirty="0">
              <a:latin typeface="Meiryo UI" pitchFamily="50" charset="-128"/>
              <a:ea typeface="Meiryo UI" pitchFamily="50" charset="-128"/>
              <a:cs typeface="Meiryo UI" pitchFamily="50" charset="-128"/>
            </a:endParaRPr>
          </a:p>
          <a:p>
            <a:pPr marL="631825" indent="-631825" eaLnBrk="1" hangingPunct="1"/>
            <a:r>
              <a:rPr lang="ja-JP" altLang="en-US" sz="1000" b="0" i="0" dirty="0">
                <a:latin typeface="Meiryo UI" pitchFamily="50" charset="-128"/>
                <a:ea typeface="Meiryo UI" pitchFamily="50" charset="-128"/>
                <a:cs typeface="Meiryo UI" pitchFamily="50" charset="-128"/>
              </a:rPr>
              <a:t>　建物等のエネルギーの使用状況等を「見える化」し、データを蓄積する機器</a:t>
            </a:r>
            <a:endParaRPr lang="ja-JP" altLang="en-US" sz="800" b="0" i="0" dirty="0">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おおさかエネマネ</a:t>
            </a:r>
            <a:endParaRPr lang="en-US" altLang="ja-JP" sz="1500" b="1"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普及促進事業者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EMS</a:t>
            </a:r>
            <a:r>
              <a:rPr lang="ja-JP" altLang="en-US" sz="1100" dirty="0">
                <a:latin typeface="Meiryo UI" panose="020B0604030504040204" pitchFamily="50" charset="-128"/>
                <a:ea typeface="Meiryo UI" panose="020B0604030504040204" pitchFamily="50" charset="-128"/>
              </a:rPr>
              <a:t>導入による</a:t>
            </a:r>
            <a:endParaRPr lang="en-US" altLang="ja-JP" sz="1100" dirty="0">
              <a:latin typeface="Meiryo UI" panose="020B0604030504040204" pitchFamily="50" charset="-128"/>
              <a:ea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rPr>
              <a:t>電力需要の最適化</a:t>
            </a:r>
            <a:endParaRPr lang="ja-JP" altLang="en-US" sz="1100" strike="sngStrike" dirty="0">
              <a:latin typeface="Meiryo UI" panose="020B0604030504040204" pitchFamily="50" charset="-128"/>
              <a:ea typeface="Meiryo UI" panose="020B0604030504040204" pitchFamily="50" charset="-128"/>
            </a:endParaRP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639605"/>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【EMS </a:t>
            </a:r>
            <a:r>
              <a:rPr lang="ja-JP" altLang="en-US" sz="1200" b="1" dirty="0">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3" name="テキスト ボックス 82"/>
          <p:cNvSpPr txBox="1"/>
          <p:nvPr/>
        </p:nvSpPr>
        <p:spPr>
          <a:xfrm>
            <a:off x="4899622"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452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4208179" y="675401"/>
            <a:ext cx="390650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82" name="テキスト ボックス 28"/>
          <p:cNvSpPr txBox="1">
            <a:spLocks noChangeArrowheads="1"/>
          </p:cNvSpPr>
          <p:nvPr/>
        </p:nvSpPr>
        <p:spPr bwMode="auto">
          <a:xfrm>
            <a:off x="207979" y="1057880"/>
            <a:ext cx="805921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需要家（中小事業者等）の省エネを促すため、電気の需要の最適化や省エネの具体的な方法を提案する事業者を、「おおさかエネマネ普及促進事業者」として登録し、需要家と登録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を活用した省エネの取組みを広く周知することで、</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の普及促進を図り、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graphicFrame>
        <p:nvGraphicFramePr>
          <p:cNvPr id="87" name="表 86">
            <a:extLst>
              <a:ext uri="{FF2B5EF4-FFF2-40B4-BE49-F238E27FC236}">
                <a16:creationId xmlns:a16="http://schemas.microsoft.com/office/drawing/2014/main" id="{4FE8C8F2-B3CF-4976-89A8-1429A4FCF27E}"/>
              </a:ext>
            </a:extLst>
          </p:cNvPr>
          <p:cNvGraphicFramePr>
            <a:graphicFrameLocks noGrp="1"/>
          </p:cNvGraphicFramePr>
          <p:nvPr>
            <p:extLst>
              <p:ext uri="{D42A27DB-BD31-4B8C-83A1-F6EECF244321}">
                <p14:modId xmlns:p14="http://schemas.microsoft.com/office/powerpoint/2010/main" val="2248647054"/>
              </p:ext>
            </p:extLst>
          </p:nvPr>
        </p:nvGraphicFramePr>
        <p:xfrm>
          <a:off x="4799275" y="1921533"/>
          <a:ext cx="4645863" cy="775424"/>
        </p:xfrm>
        <a:graphic>
          <a:graphicData uri="http://schemas.openxmlformats.org/drawingml/2006/table">
            <a:tbl>
              <a:tblPr firstRow="1" bandRow="1">
                <a:tableStyleId>{5940675A-B579-460E-94D1-54222C63F5DA}</a:tableStyleId>
              </a:tblPr>
              <a:tblGrid>
                <a:gridCol w="1296453">
                  <a:extLst>
                    <a:ext uri="{9D8B030D-6E8A-4147-A177-3AD203B41FA5}">
                      <a16:colId xmlns:a16="http://schemas.microsoft.com/office/drawing/2014/main" val="3757262113"/>
                    </a:ext>
                  </a:extLst>
                </a:gridCol>
                <a:gridCol w="669882">
                  <a:extLst>
                    <a:ext uri="{9D8B030D-6E8A-4147-A177-3AD203B41FA5}">
                      <a16:colId xmlns:a16="http://schemas.microsoft.com/office/drawing/2014/main" val="1555019360"/>
                    </a:ext>
                  </a:extLst>
                </a:gridCol>
                <a:gridCol w="669882">
                  <a:extLst>
                    <a:ext uri="{9D8B030D-6E8A-4147-A177-3AD203B41FA5}">
                      <a16:colId xmlns:a16="http://schemas.microsoft.com/office/drawing/2014/main" val="4015490920"/>
                    </a:ext>
                  </a:extLst>
                </a:gridCol>
                <a:gridCol w="669882">
                  <a:extLst>
                    <a:ext uri="{9D8B030D-6E8A-4147-A177-3AD203B41FA5}">
                      <a16:colId xmlns:a16="http://schemas.microsoft.com/office/drawing/2014/main" val="1071083203"/>
                    </a:ext>
                  </a:extLst>
                </a:gridCol>
                <a:gridCol w="669882">
                  <a:extLst>
                    <a:ext uri="{9D8B030D-6E8A-4147-A177-3AD203B41FA5}">
                      <a16:colId xmlns:a16="http://schemas.microsoft.com/office/drawing/2014/main" val="4262546453"/>
                    </a:ext>
                  </a:extLst>
                </a:gridCol>
                <a:gridCol w="669882">
                  <a:extLst>
                    <a:ext uri="{9D8B030D-6E8A-4147-A177-3AD203B41FA5}">
                      <a16:colId xmlns:a16="http://schemas.microsoft.com/office/drawing/2014/main" val="178981943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8774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登録事業者数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提案件数（件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758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93</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集計中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bl>
          </a:graphicData>
        </a:graphic>
      </p:graphicFrame>
    </p:spTree>
    <p:extLst>
      <p:ext uri="{BB962C8B-B14F-4D97-AF65-F5344CB8AC3E}">
        <p14:creationId xmlns:p14="http://schemas.microsoft.com/office/powerpoint/2010/main" val="184689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24690"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a:solidFill>
                  <a:schemeClr val="tx1"/>
                </a:solidFill>
                <a:latin typeface="Meiryo UI" pitchFamily="50" charset="-128"/>
                <a:ea typeface="Meiryo UI" pitchFamily="50" charset="-128"/>
                <a:cs typeface="Meiryo UI" pitchFamily="50" charset="-128"/>
              </a:rPr>
              <a:t>2024</a:t>
            </a:r>
            <a:r>
              <a:rPr lang="ja-JP" altLang="en-US" b="1" dirty="0">
                <a:solidFill>
                  <a:schemeClr val="tx1"/>
                </a:solidFill>
                <a:latin typeface="Meiryo UI" pitchFamily="50" charset="-128"/>
                <a:ea typeface="Meiryo UI" pitchFamily="50" charset="-128"/>
                <a:cs typeface="Meiryo UI" pitchFamily="50" charset="-128"/>
              </a:rPr>
              <a:t>年度に大阪府・大阪市が実施するエネルギー関連の施策・事業を取りまとめて公表するものです。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a:t>
            </a: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34560" y="5095794"/>
            <a:ext cx="9627625" cy="161744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円/楕円 30">
            <a:extLst>
              <a:ext uri="{FF2B5EF4-FFF2-40B4-BE49-F238E27FC236}">
                <a16:creationId xmlns:a16="http://schemas.microsoft.com/office/drawing/2014/main" id="{75F3397D-93A5-437C-B746-957D0B0D8E1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6"/>
          <p:cNvSpPr/>
          <p:nvPr/>
        </p:nvSpPr>
        <p:spPr>
          <a:xfrm>
            <a:off x="365148" y="5183784"/>
            <a:ext cx="3808370"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小売電気事業者による報告制度</a:t>
            </a:r>
          </a:p>
        </p:txBody>
      </p:sp>
      <p:sp>
        <p:nvSpPr>
          <p:cNvPr id="31" name="テキスト ボックス 30"/>
          <p:cNvSpPr txBox="1"/>
          <p:nvPr/>
        </p:nvSpPr>
        <p:spPr>
          <a:xfrm>
            <a:off x="3609144" y="5298543"/>
            <a:ext cx="1909269"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p>
        </p:txBody>
      </p:sp>
      <p:sp>
        <p:nvSpPr>
          <p:cNvPr id="2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6" name="角丸四角形 35"/>
          <p:cNvSpPr/>
          <p:nvPr/>
        </p:nvSpPr>
        <p:spPr>
          <a:xfrm>
            <a:off x="214660" y="758903"/>
            <a:ext cx="4916834" cy="55542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大阪府気候変動対策の推進に関する条例に基づく</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事業者の取組みの促進</a:t>
            </a:r>
            <a:endParaRPr lang="ja-JP" altLang="en-US" sz="1600" b="1" strike="sngStrike" dirty="0">
              <a:solidFill>
                <a:schemeClr val="tx1"/>
              </a:solidFill>
              <a:latin typeface="Meiryo UI" pitchFamily="50" charset="-128"/>
              <a:ea typeface="Meiryo UI" pitchFamily="50" charset="-128"/>
              <a:cs typeface="Meiryo UI" pitchFamily="50" charset="-128"/>
            </a:endParaRPr>
          </a:p>
        </p:txBody>
      </p:sp>
      <p:pic>
        <p:nvPicPr>
          <p:cNvPr id="40"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3128215"/>
            <a:ext cx="2175633" cy="145959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3329518" y="333949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2" name="図 41" descr="\\10000ws200473\h\sharefolder\立入調査関係\現場編\CIMG43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201" y="3128215"/>
            <a:ext cx="2188136" cy="1459590"/>
          </a:xfrm>
          <a:prstGeom prst="rect">
            <a:avLst/>
          </a:prstGeom>
          <a:noFill/>
          <a:ln>
            <a:noFill/>
          </a:ln>
        </p:spPr>
      </p:pic>
      <p:sp>
        <p:nvSpPr>
          <p:cNvPr id="43" name="正方形/長方形 42"/>
          <p:cNvSpPr/>
          <p:nvPr/>
        </p:nvSpPr>
        <p:spPr>
          <a:xfrm>
            <a:off x="6316435" y="4572762"/>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782657" y="3345631"/>
            <a:ext cx="27621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849261499"/>
              </p:ext>
            </p:extLst>
          </p:nvPr>
        </p:nvGraphicFramePr>
        <p:xfrm>
          <a:off x="607562" y="3616269"/>
          <a:ext cx="3323543" cy="927754"/>
        </p:xfrm>
        <a:graphic>
          <a:graphicData uri="http://schemas.openxmlformats.org/drawingml/2006/table">
            <a:tbl>
              <a:tblPr firstRow="1" bandRow="1">
                <a:tableStyleId>{5940675A-B579-460E-94D1-54222C63F5DA}</a:tableStyleId>
              </a:tblPr>
              <a:tblGrid>
                <a:gridCol w="838948">
                  <a:extLst>
                    <a:ext uri="{9D8B030D-6E8A-4147-A177-3AD203B41FA5}">
                      <a16:colId xmlns:a16="http://schemas.microsoft.com/office/drawing/2014/main" val="3757262113"/>
                    </a:ext>
                  </a:extLst>
                </a:gridCol>
                <a:gridCol w="496919">
                  <a:extLst>
                    <a:ext uri="{9D8B030D-6E8A-4147-A177-3AD203B41FA5}">
                      <a16:colId xmlns:a16="http://schemas.microsoft.com/office/drawing/2014/main" val="1555019360"/>
                    </a:ext>
                  </a:extLst>
                </a:gridCol>
                <a:gridCol w="496919">
                  <a:extLst>
                    <a:ext uri="{9D8B030D-6E8A-4147-A177-3AD203B41FA5}">
                      <a16:colId xmlns:a16="http://schemas.microsoft.com/office/drawing/2014/main" val="3862151287"/>
                    </a:ext>
                  </a:extLst>
                </a:gridCol>
                <a:gridCol w="496919">
                  <a:extLst>
                    <a:ext uri="{9D8B030D-6E8A-4147-A177-3AD203B41FA5}">
                      <a16:colId xmlns:a16="http://schemas.microsoft.com/office/drawing/2014/main" val="231801697"/>
                    </a:ext>
                  </a:extLst>
                </a:gridCol>
                <a:gridCol w="496919">
                  <a:extLst>
                    <a:ext uri="{9D8B030D-6E8A-4147-A177-3AD203B41FA5}">
                      <a16:colId xmlns:a16="http://schemas.microsoft.com/office/drawing/2014/main" val="1978045718"/>
                    </a:ext>
                  </a:extLst>
                </a:gridCol>
                <a:gridCol w="496919">
                  <a:extLst>
                    <a:ext uri="{9D8B030D-6E8A-4147-A177-3AD203B41FA5}">
                      <a16:colId xmlns:a16="http://schemas.microsoft.com/office/drawing/2014/main" val="910266874"/>
                    </a:ext>
                  </a:extLst>
                </a:gridCol>
              </a:tblGrid>
              <a:tr h="13865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対策計画書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rPr>
                        <a:t>87</a:t>
                      </a:r>
                      <a:endParaRPr lang="ja-JP" altLang="en-US"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549</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158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実績報告書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787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46" name="テキスト ボックス 45"/>
          <p:cNvSpPr txBox="1"/>
          <p:nvPr/>
        </p:nvSpPr>
        <p:spPr>
          <a:xfrm>
            <a:off x="4953000" y="944280"/>
            <a:ext cx="251073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2,826</a:t>
            </a:r>
            <a:r>
              <a:rPr lang="zh-TW" altLang="en-US" sz="1200" dirty="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7" name="正方形/長方形 46"/>
          <p:cNvSpPr/>
          <p:nvPr/>
        </p:nvSpPr>
        <p:spPr>
          <a:xfrm flipV="1">
            <a:off x="134560" y="656822"/>
            <a:ext cx="9627625" cy="4289143"/>
          </a:xfrm>
          <a:prstGeom prst="rect">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4" name="テキスト ボックス 28">
            <a:extLst>
              <a:ext uri="{FF2B5EF4-FFF2-40B4-BE49-F238E27FC236}">
                <a16:creationId xmlns:a16="http://schemas.microsoft.com/office/drawing/2014/main" id="{577E1A26-FD0B-417B-A9AD-719BBD1114C3}"/>
              </a:ext>
            </a:extLst>
          </p:cNvPr>
          <p:cNvSpPr txBox="1">
            <a:spLocks noChangeArrowheads="1"/>
          </p:cNvSpPr>
          <p:nvPr/>
        </p:nvSpPr>
        <p:spPr bwMode="auto">
          <a:xfrm>
            <a:off x="298782" y="1578003"/>
            <a:ext cx="8986556"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◆大阪府気候変動対策の推進に関する条例に基づくエネルギーを多く使用する事業者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特定事業者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対策計画書及び実績報告書の届出について、温室効果ガス排出量の削減目安を上げることや、再生可能エネルギーの活用やサプライチェーン全体での排出削減をより高く評価する仕組みなど、事業者の積極的な取組みを促すための制度を運用し、特定事業者から提出された届出内容に対して、評価・公表及び必要な指導・助言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同条例に基づき、あらゆる規模の事業者による対策状況の把握及び計画的な取組みを促進するため、対象規模未満の事業者が任意で届出できる制度を運用し、届け出内容に対して、評価・公表及び必要な指導・助言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◆優れた取組みを行った事業者等を「おおさか気候変動対策賞」として表彰します。</a:t>
            </a:r>
          </a:p>
        </p:txBody>
      </p:sp>
      <p:sp>
        <p:nvSpPr>
          <p:cNvPr id="21" name="テキスト ボックス 28">
            <a:extLst>
              <a:ext uri="{FF2B5EF4-FFF2-40B4-BE49-F238E27FC236}">
                <a16:creationId xmlns:a16="http://schemas.microsoft.com/office/drawing/2014/main" id="{40D1C1A4-B4E0-43CD-8B5F-4DFBB10836AC}"/>
              </a:ext>
            </a:extLst>
          </p:cNvPr>
          <p:cNvSpPr txBox="1">
            <a:spLocks noChangeArrowheads="1"/>
          </p:cNvSpPr>
          <p:nvPr/>
        </p:nvSpPr>
        <p:spPr bwMode="auto">
          <a:xfrm>
            <a:off x="607562" y="5671216"/>
            <a:ext cx="8506177"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◆令和</a:t>
            </a:r>
            <a:r>
              <a:rPr lang="en-US" altLang="ja-JP" b="0" i="0" dirty="0">
                <a:latin typeface="Meiryo UI" pitchFamily="50" charset="-128"/>
                <a:ea typeface="Meiryo UI" pitchFamily="50" charset="-128"/>
                <a:cs typeface="Meiryo UI" pitchFamily="50" charset="-128"/>
              </a:rPr>
              <a:t>5</a:t>
            </a:r>
            <a:r>
              <a:rPr lang="ja-JP" altLang="en-US" b="0" i="0" dirty="0">
                <a:latin typeface="Meiryo UI" pitchFamily="50" charset="-128"/>
                <a:ea typeface="Meiryo UI" pitchFamily="50" charset="-128"/>
                <a:cs typeface="Meiryo UI" pitchFamily="50" charset="-128"/>
              </a:rPr>
              <a:t>年度から、大阪府気候変動対策の推進に関する条例に基づき、再生可能エネルギーの供給拡大を目的に、小売電気事業者に対して、小売供給を行う電気に係る排出係数の低減及び再生可能エネルギーの供給拡大に関する計画・目標等を記載する対策計画書・実績報告書の提出を義務付ける制度の運用を開始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◆令和</a:t>
            </a:r>
            <a:r>
              <a:rPr lang="en-US" altLang="ja-JP" b="0" i="0" dirty="0">
                <a:latin typeface="Meiryo UI" pitchFamily="50" charset="-128"/>
                <a:ea typeface="Meiryo UI" pitchFamily="50" charset="-128"/>
                <a:cs typeface="Meiryo UI" pitchFamily="50" charset="-128"/>
              </a:rPr>
              <a:t>5</a:t>
            </a:r>
            <a:r>
              <a:rPr lang="ja-JP" altLang="en-US" b="0" i="0" dirty="0">
                <a:latin typeface="Meiryo UI" pitchFamily="50" charset="-128"/>
                <a:ea typeface="Meiryo UI" pitchFamily="50" charset="-128"/>
                <a:cs typeface="Meiryo UI" pitchFamily="50" charset="-128"/>
              </a:rPr>
              <a:t>年度は</a:t>
            </a:r>
            <a:r>
              <a:rPr lang="en-US" altLang="ja-JP" b="0" i="0" dirty="0">
                <a:latin typeface="Meiryo UI" pitchFamily="50" charset="-128"/>
                <a:ea typeface="Meiryo UI" pitchFamily="50" charset="-128"/>
                <a:cs typeface="Meiryo UI" pitchFamily="50" charset="-128"/>
              </a:rPr>
              <a:t>38</a:t>
            </a:r>
            <a:r>
              <a:rPr lang="ja-JP" altLang="en-US" b="0" i="0" dirty="0">
                <a:latin typeface="Meiryo UI" pitchFamily="50" charset="-128"/>
                <a:ea typeface="Meiryo UI" pitchFamily="50" charset="-128"/>
                <a:cs typeface="Meiryo UI" pitchFamily="50" charset="-128"/>
              </a:rPr>
              <a:t>者の小売電気事業者から対策計画書の届出があり、府</a:t>
            </a:r>
            <a:r>
              <a:rPr lang="en-US" altLang="ja-JP" b="0" i="0" dirty="0">
                <a:latin typeface="Meiryo UI" pitchFamily="50" charset="-128"/>
                <a:ea typeface="Meiryo UI" pitchFamily="50" charset="-128"/>
                <a:cs typeface="Meiryo UI" pitchFamily="50" charset="-128"/>
              </a:rPr>
              <a:t>HP</a:t>
            </a:r>
            <a:r>
              <a:rPr lang="ja-JP" altLang="en-US" b="0" i="0" dirty="0">
                <a:latin typeface="Meiryo UI" pitchFamily="50" charset="-128"/>
                <a:ea typeface="Meiryo UI" pitchFamily="50" charset="-128"/>
                <a:cs typeface="Meiryo UI" pitchFamily="50" charset="-128"/>
              </a:rPr>
              <a:t>に各社の対策計画書や再エネ電気メニューの情報　を公開しています。令和</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年度以降も、本制度の運用を適切に行います。</a:t>
            </a:r>
            <a:endParaRPr lang="en-US" altLang="ja-JP" b="0" i="0" strike="sngStrike"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38245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125103" y="628398"/>
            <a:ext cx="9676012" cy="6129408"/>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469459" y="1779408"/>
            <a:ext cx="8496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eaLnBrk="1" hangingPunct="1">
              <a:spcBef>
                <a:spcPts val="300"/>
              </a:spcBef>
            </a:pPr>
            <a:r>
              <a:rPr lang="ja-JP" altLang="en-US" sz="1400" b="0" i="0" dirty="0">
                <a:latin typeface="Meiryo UI" panose="020B0604030504040204" pitchFamily="50" charset="-128"/>
                <a:ea typeface="Meiryo UI" panose="020B0604030504040204" pitchFamily="50" charset="-128"/>
              </a:rPr>
              <a:t>中小事業者の経営の脱炭素化と電気料金の削減による経営力強化を後押しするため、業務他部門のエネルギー消費の約</a:t>
            </a:r>
            <a:r>
              <a:rPr lang="en-US" altLang="ja-JP" sz="1400" b="0" i="0" dirty="0">
                <a:latin typeface="Meiryo UI" panose="020B0604030504040204" pitchFamily="50" charset="-128"/>
                <a:ea typeface="Meiryo UI" panose="020B0604030504040204" pitchFamily="50" charset="-128"/>
              </a:rPr>
              <a:t>3</a:t>
            </a:r>
            <a:r>
              <a:rPr lang="ja-JP" altLang="en-US" sz="1400" b="0" i="0" dirty="0">
                <a:latin typeface="Meiryo UI" panose="020B0604030504040204" pitchFamily="50" charset="-128"/>
                <a:ea typeface="Meiryo UI" panose="020B0604030504040204" pitchFamily="50" charset="-128"/>
              </a:rPr>
              <a:t>割を占める空調の高効率化に対する支援を行います。</a:t>
            </a:r>
          </a:p>
        </p:txBody>
      </p:sp>
      <p:sp>
        <p:nvSpPr>
          <p:cNvPr id="53" name="角丸四角形 52"/>
          <p:cNvSpPr/>
          <p:nvPr/>
        </p:nvSpPr>
        <p:spPr>
          <a:xfrm>
            <a:off x="304538" y="751528"/>
            <a:ext cx="4369062"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中小事業者</a:t>
            </a:r>
            <a:r>
              <a:rPr lang="ja-JP" altLang="en-US" sz="1600" b="1" dirty="0">
                <a:solidFill>
                  <a:schemeClr val="tx1"/>
                </a:solidFill>
                <a:latin typeface="Meiryo UI" pitchFamily="50" charset="-128"/>
                <a:ea typeface="Meiryo UI" pitchFamily="50" charset="-128"/>
                <a:cs typeface="Meiryo UI" pitchFamily="50" charset="-128"/>
              </a:rPr>
              <a:t>高効率空調機導入支援</a:t>
            </a:r>
            <a:r>
              <a:rPr lang="zh-TW" altLang="en-US" sz="1600" b="1" dirty="0">
                <a:solidFill>
                  <a:schemeClr val="tx1"/>
                </a:solidFill>
                <a:latin typeface="Meiryo UI" pitchFamily="50" charset="-128"/>
                <a:ea typeface="Meiryo UI" pitchFamily="50" charset="-128"/>
                <a:cs typeface="Meiryo UI" pitchFamily="50" charset="-128"/>
              </a:rPr>
              <a:t>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4648200" y="867415"/>
            <a:ext cx="283596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703,234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547862" y="2972435"/>
            <a:ext cx="88511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spcBef>
                <a:spcPct val="0"/>
              </a:spcBef>
            </a:pPr>
            <a:r>
              <a:rPr lang="ja-JP" altLang="en-US" sz="1400" b="0" i="0" dirty="0">
                <a:latin typeface="Meiryo UI" panose="020B0604030504040204" pitchFamily="50" charset="-128"/>
                <a:ea typeface="Meiryo UI" panose="020B0604030504040204" pitchFamily="50" charset="-128"/>
              </a:rPr>
              <a:t>中小事業者が既存の空調機を高効率空調機へ更新するための設備費及び工事関連費の一部を補助します。</a:t>
            </a:r>
            <a:endParaRPr lang="en-US" altLang="ja-JP" sz="1400" b="0" i="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星 12 60">
            <a:extLst>
              <a:ext uri="{FF2B5EF4-FFF2-40B4-BE49-F238E27FC236}">
                <a16:creationId xmlns:a16="http://schemas.microsoft.com/office/drawing/2014/main" id="{6554880C-B67D-458C-B3A1-7C848F66E38B}"/>
              </a:ext>
            </a:extLst>
          </p:cNvPr>
          <p:cNvSpPr/>
          <p:nvPr/>
        </p:nvSpPr>
        <p:spPr>
          <a:xfrm>
            <a:off x="28519" y="485500"/>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正方形/長方形 49"/>
          <p:cNvSpPr/>
          <p:nvPr/>
        </p:nvSpPr>
        <p:spPr bwMode="auto">
          <a:xfrm>
            <a:off x="256734" y="3677637"/>
            <a:ext cx="8340725" cy="2626360"/>
          </a:xfrm>
          <a:prstGeom prst="rect">
            <a:avLst/>
          </a:prstGeom>
        </p:spPr>
        <p:txBody>
          <a:bodyPr wrap="square" tIns="0" bIns="0">
            <a:spAutoFit/>
          </a:bodyPr>
          <a:lstStyle/>
          <a:p>
            <a:pPr>
              <a:lnSpc>
                <a:spcPts val="1000"/>
              </a:lnSpc>
              <a:defRPr/>
            </a:pPr>
            <a:r>
              <a:rPr lang="ja-JP" altLang="en-US" sz="1400" dirty="0">
                <a:solidFill>
                  <a:srgbClr val="FF0000"/>
                </a:solidFill>
                <a:latin typeface="Meiryo UI" panose="020B0604030504040204" pitchFamily="50" charset="-128"/>
                <a:ea typeface="Meiryo UI" panose="020B0604030504040204" pitchFamily="50" charset="-128"/>
              </a:rPr>
              <a:t>　</a:t>
            </a: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defRPr/>
            </a:pPr>
            <a:endParaRPr lang="en-US" altLang="ja-JP" sz="1400" b="1" dirty="0">
              <a:solidFill>
                <a:srgbClr val="FF0000"/>
              </a:solidFill>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（１）補助対象者</a:t>
            </a:r>
          </a:p>
          <a:p>
            <a:pPr marL="266700" indent="-266700">
              <a:defRPr/>
            </a:pPr>
            <a:r>
              <a:rPr lang="ja-JP" altLang="en-US" sz="1400" dirty="0">
                <a:latin typeface="Meiryo UI" panose="020B0604030504040204" pitchFamily="50" charset="-128"/>
                <a:ea typeface="Meiryo UI" panose="020B0604030504040204" pitchFamily="50" charset="-128"/>
              </a:rPr>
              <a:t>　　　府内の工場・事業場において既存の空調機を高効率空調機へ更新する中小事業者</a:t>
            </a:r>
          </a:p>
          <a:p>
            <a:pPr marL="266700" indent="-266700">
              <a:defRPr/>
            </a:pPr>
            <a:r>
              <a:rPr lang="ja-JP" altLang="en-US" sz="1400" dirty="0">
                <a:latin typeface="Meiryo UI" panose="020B0604030504040204" pitchFamily="50" charset="-128"/>
                <a:ea typeface="Meiryo UI" panose="020B0604030504040204" pitchFamily="50" charset="-128"/>
              </a:rPr>
              <a:t>　　 （中小企業者、医療・社会福祉・学校法人、個人事業主等。リースで取得する場合も可）</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（２）補助対象</a:t>
            </a:r>
          </a:p>
          <a:p>
            <a:pPr marL="266700" indent="-266700">
              <a:defRPr/>
            </a:pPr>
            <a:r>
              <a:rPr lang="ja-JP" altLang="en-US" sz="1400" dirty="0">
                <a:latin typeface="Meiryo UI" panose="020B0604030504040204" pitchFamily="50" charset="-128"/>
                <a:ea typeface="Meiryo UI" panose="020B0604030504040204" pitchFamily="50" charset="-128"/>
              </a:rPr>
              <a:t>　　　・ 高効率空調機の購入に要する費用</a:t>
            </a:r>
          </a:p>
          <a:p>
            <a:pPr marL="266700" indent="-266700">
              <a:defRPr/>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運転リモコン、防振架台、落下防止部品などの付帯設備を含む</a:t>
            </a:r>
            <a:r>
              <a:rPr lang="en-US" altLang="ja-JP" sz="1400" dirty="0">
                <a:latin typeface="Meiryo UI" panose="020B0604030504040204" pitchFamily="50" charset="-128"/>
                <a:ea typeface="Meiryo UI" panose="020B0604030504040204" pitchFamily="50" charset="-128"/>
              </a:rPr>
              <a:t>)</a:t>
            </a:r>
          </a:p>
          <a:p>
            <a:pPr marL="266700" indent="-266700">
              <a:defRPr/>
            </a:pPr>
            <a:r>
              <a:rPr lang="ja-JP" altLang="en-US" sz="1400" dirty="0">
                <a:latin typeface="Meiryo UI" panose="020B0604030504040204" pitchFamily="50" charset="-128"/>
                <a:ea typeface="Meiryo UI" panose="020B0604030504040204" pitchFamily="50" charset="-128"/>
              </a:rPr>
              <a:t>　　　・ 補助事業の実施に不可欠な設計、工事、既存の空調機の撤去・処分に要する費用</a:t>
            </a:r>
            <a:endParaRPr lang="en-US" altLang="ja-JP" sz="1400" dirty="0">
              <a:latin typeface="Meiryo UI" panose="020B0604030504040204" pitchFamily="50" charset="-128"/>
              <a:ea typeface="Meiryo UI" panose="020B0604030504040204" pitchFamily="50" charset="-128"/>
            </a:endParaRPr>
          </a:p>
          <a:p>
            <a:pPr marL="266700" indent="-266700">
              <a:defRPr/>
            </a:pP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（３）補助額</a:t>
            </a:r>
          </a:p>
          <a:p>
            <a:pPr marL="266700" indent="-266700">
              <a:defRPr/>
            </a:pPr>
            <a:r>
              <a:rPr lang="ja-JP" altLang="en-US" sz="1400" b="0" i="0" dirty="0">
                <a:latin typeface="Meiryo UI" panose="020B0604030504040204" pitchFamily="50" charset="-128"/>
                <a:ea typeface="Meiryo UI" panose="020B0604030504040204" pitchFamily="50" charset="-128"/>
              </a:rPr>
              <a:t>　　　補助率　　</a:t>
            </a:r>
            <a:r>
              <a:rPr lang="ja-JP" altLang="en-US" sz="1400" dirty="0">
                <a:latin typeface="Meiryo UI" panose="020B0604030504040204" pitchFamily="50" charset="-128"/>
                <a:ea typeface="Meiryo UI" panose="020B0604030504040204" pitchFamily="50" charset="-128"/>
              </a:rPr>
              <a:t>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２（補助上限額：</a:t>
            </a:r>
            <a:r>
              <a:rPr lang="en-US" altLang="ja-JP" sz="1400" dirty="0">
                <a:latin typeface="Meiryo UI" panose="020B0604030504040204" pitchFamily="50" charset="-128"/>
                <a:ea typeface="Meiryo UI" panose="020B0604030504040204" pitchFamily="50" charset="-128"/>
              </a:rPr>
              <a:t>1,500</a:t>
            </a:r>
            <a:r>
              <a:rPr lang="ja-JP" altLang="en-US" sz="1400" dirty="0">
                <a:latin typeface="Meiryo UI" panose="020B0604030504040204" pitchFamily="50" charset="-128"/>
                <a:ea typeface="Meiryo UI" panose="020B0604030504040204" pitchFamily="50" charset="-128"/>
              </a:rPr>
              <a:t>万円　補助下限額：</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万円）</a:t>
            </a:r>
          </a:p>
        </p:txBody>
      </p:sp>
      <p:grpSp>
        <p:nvGrpSpPr>
          <p:cNvPr id="35" name="グループ化 34"/>
          <p:cNvGrpSpPr/>
          <p:nvPr/>
        </p:nvGrpSpPr>
        <p:grpSpPr>
          <a:xfrm>
            <a:off x="258642" y="1322830"/>
            <a:ext cx="1316158" cy="353569"/>
            <a:chOff x="8028309" y="5129882"/>
            <a:chExt cx="944488" cy="260412"/>
          </a:xfrm>
        </p:grpSpPr>
        <p:sp>
          <p:nvSpPr>
            <p:cNvPr id="36" name="角丸四角形 35"/>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7" name="角丸四角形 36"/>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目　的</a:t>
              </a:r>
            </a:p>
          </p:txBody>
        </p:sp>
      </p:grpSp>
      <p:grpSp>
        <p:nvGrpSpPr>
          <p:cNvPr id="38" name="グループ化 37"/>
          <p:cNvGrpSpPr/>
          <p:nvPr/>
        </p:nvGrpSpPr>
        <p:grpSpPr>
          <a:xfrm>
            <a:off x="258642" y="2478530"/>
            <a:ext cx="1265357" cy="353569"/>
            <a:chOff x="8028309" y="5129882"/>
            <a:chExt cx="944488" cy="260412"/>
          </a:xfrm>
        </p:grpSpPr>
        <p:sp>
          <p:nvSpPr>
            <p:cNvPr id="39" name="角丸四角形 38"/>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事業概要</a:t>
              </a:r>
            </a:p>
          </p:txBody>
        </p:sp>
      </p:grpSp>
      <p:grpSp>
        <p:nvGrpSpPr>
          <p:cNvPr id="42" name="グループ化 41"/>
          <p:cNvGrpSpPr/>
          <p:nvPr/>
        </p:nvGrpSpPr>
        <p:grpSpPr>
          <a:xfrm>
            <a:off x="254000" y="3519931"/>
            <a:ext cx="1265357" cy="353569"/>
            <a:chOff x="8028309" y="5129882"/>
            <a:chExt cx="944488" cy="260412"/>
          </a:xfrm>
        </p:grpSpPr>
        <p:sp>
          <p:nvSpPr>
            <p:cNvPr id="43" name="角丸四角形 42"/>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補助内容</a:t>
              </a:r>
            </a:p>
          </p:txBody>
        </p:sp>
      </p:grpSp>
      <p:sp>
        <p:nvSpPr>
          <p:cNvPr id="26"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3074" name="Picture 2">
            <a:extLst>
              <a:ext uri="{FF2B5EF4-FFF2-40B4-BE49-F238E27FC236}">
                <a16:creationId xmlns:a16="http://schemas.microsoft.com/office/drawing/2014/main" id="{2F3C89F0-0E18-4B67-A026-65B57D7E1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84" t="6389" r="21402" b="6966"/>
          <a:stretch>
            <a:fillRect/>
          </a:stretch>
        </p:blipFill>
        <p:spPr bwMode="auto">
          <a:xfrm>
            <a:off x="7049854" y="4196825"/>
            <a:ext cx="207803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左中かっこ 21">
            <a:extLst>
              <a:ext uri="{FF2B5EF4-FFF2-40B4-BE49-F238E27FC236}">
                <a16:creationId xmlns:a16="http://schemas.microsoft.com/office/drawing/2014/main" id="{8BC5A5CF-8B8C-478E-B507-0B887A382749}"/>
              </a:ext>
            </a:extLst>
          </p:cNvPr>
          <p:cNvSpPr>
            <a:spLocks noChangeAspect="1"/>
          </p:cNvSpPr>
          <p:nvPr/>
        </p:nvSpPr>
        <p:spPr bwMode="auto">
          <a:xfrm rot="8960625">
            <a:off x="8789754" y="4146025"/>
            <a:ext cx="193675" cy="1187450"/>
          </a:xfrm>
          <a:prstGeom prst="leftBrace">
            <a:avLst>
              <a:gd name="adj1" fmla="val 53279"/>
              <a:gd name="adj2" fmla="val 49866"/>
            </a:avLst>
          </a:prstGeom>
          <a:noFill/>
          <a:ln w="63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5" name="Rectangle 4">
            <a:extLst>
              <a:ext uri="{FF2B5EF4-FFF2-40B4-BE49-F238E27FC236}">
                <a16:creationId xmlns:a16="http://schemas.microsoft.com/office/drawing/2014/main" id="{4564E63C-213A-4E04-9325-CAEA996BFE2F}"/>
              </a:ext>
            </a:extLst>
          </p:cNvPr>
          <p:cNvSpPr>
            <a:spLocks noChangeArrowheads="1"/>
          </p:cNvSpPr>
          <p:nvPr/>
        </p:nvSpPr>
        <p:spPr bwMode="auto">
          <a:xfrm>
            <a:off x="9002479" y="4554013"/>
            <a:ext cx="903287"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空調 </a:t>
            </a:r>
            <a:r>
              <a:rPr kumimoji="0" lang="en-US" altLang="ja-JP" sz="10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31%</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6" name="テキスト ボックス 30">
            <a:extLst>
              <a:ext uri="{FF2B5EF4-FFF2-40B4-BE49-F238E27FC236}">
                <a16:creationId xmlns:a16="http://schemas.microsoft.com/office/drawing/2014/main" id="{CA7189C2-128F-4FE0-BF7C-DF2A2F837C47}"/>
              </a:ext>
            </a:extLst>
          </p:cNvPr>
          <p:cNvSpPr txBox="1">
            <a:spLocks noChangeArrowheads="1"/>
          </p:cNvSpPr>
          <p:nvPr/>
        </p:nvSpPr>
        <p:spPr bwMode="auto">
          <a:xfrm>
            <a:off x="7030804" y="6019275"/>
            <a:ext cx="27400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業務部門の用途別エネルギー消費割合</a:t>
            </a:r>
          </a:p>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（出典）「エネルギー白書</a:t>
            </a:r>
            <a:r>
              <a:rPr kumimoji="0" lang="en-US" altLang="ja-JP" sz="9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2023</a:t>
            </a:r>
            <a:r>
              <a:rPr kumimoji="0" lang="ja-JP" altLang="en-US" sz="9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」より大阪府作成</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0" name="Text Box 2">
            <a:extLst>
              <a:ext uri="{FF2B5EF4-FFF2-40B4-BE49-F238E27FC236}">
                <a16:creationId xmlns:a16="http://schemas.microsoft.com/office/drawing/2014/main" id="{7ECC9232-84EF-49C2-A4F6-27F7CAA70E1B}"/>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Tree>
    <p:extLst>
      <p:ext uri="{BB962C8B-B14F-4D97-AF65-F5344CB8AC3E}">
        <p14:creationId xmlns:p14="http://schemas.microsoft.com/office/powerpoint/2010/main" val="4164697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9575" y="647697"/>
            <a:ext cx="9757050" cy="6182094"/>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304537" y="751528"/>
            <a:ext cx="6507439"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中小事業者の対策計画書に基づく省エネ・再エネ設備の導入支援事業</a:t>
            </a:r>
          </a:p>
        </p:txBody>
      </p:sp>
      <p:sp>
        <p:nvSpPr>
          <p:cNvPr id="33" name="正方形/長方形 32"/>
          <p:cNvSpPr/>
          <p:nvPr/>
        </p:nvSpPr>
        <p:spPr>
          <a:xfrm>
            <a:off x="6932378" y="860982"/>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447235" y="3182213"/>
            <a:ext cx="8593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spcBef>
                <a:spcPct val="0"/>
              </a:spcBef>
            </a:pPr>
            <a:r>
              <a:rPr lang="ja-JP" altLang="en-US" sz="1400" b="0" dirty="0">
                <a:latin typeface="Meiryo UI" panose="020B0604030504040204" pitchFamily="50" charset="-128"/>
                <a:ea typeface="Meiryo UI" panose="020B0604030504040204" pitchFamily="50" charset="-128"/>
              </a:rPr>
              <a:t>中小事業者（特定事業者を除く）が府へ任意で届け出た対策計画書に基づいて実施する省エネ設備の更新等に要する費用の一部を補助します。</a:t>
            </a:r>
            <a:endParaRPr lang="en-US" altLang="ja-JP" sz="1400" b="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35" name="グループ化 34">
            <a:extLst>
              <a:ext uri="{FF2B5EF4-FFF2-40B4-BE49-F238E27FC236}">
                <a16:creationId xmlns:a16="http://schemas.microsoft.com/office/drawing/2014/main" id="{422455AF-D1A7-48EA-95C1-28EDD199872F}"/>
              </a:ext>
            </a:extLst>
          </p:cNvPr>
          <p:cNvGrpSpPr/>
          <p:nvPr/>
        </p:nvGrpSpPr>
        <p:grpSpPr>
          <a:xfrm>
            <a:off x="215900" y="1322830"/>
            <a:ext cx="1316158" cy="353569"/>
            <a:chOff x="8028309" y="5129882"/>
            <a:chExt cx="944488" cy="260412"/>
          </a:xfrm>
        </p:grpSpPr>
        <p:sp>
          <p:nvSpPr>
            <p:cNvPr id="36" name="角丸四角形 35">
              <a:extLst>
                <a:ext uri="{FF2B5EF4-FFF2-40B4-BE49-F238E27FC236}">
                  <a16:creationId xmlns:a16="http://schemas.microsoft.com/office/drawing/2014/main" id="{77DD34F7-A523-447D-844E-45D7ED4A64D9}"/>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7" name="角丸四角形 36">
              <a:extLst>
                <a:ext uri="{FF2B5EF4-FFF2-40B4-BE49-F238E27FC236}">
                  <a16:creationId xmlns:a16="http://schemas.microsoft.com/office/drawing/2014/main" id="{8CAC5D6F-AA3C-4105-BED9-C0AF5D1A7C3C}"/>
                </a:ext>
              </a:extLst>
            </p:cNvPr>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目　的</a:t>
              </a:r>
            </a:p>
          </p:txBody>
        </p:sp>
      </p:grpSp>
      <p:grpSp>
        <p:nvGrpSpPr>
          <p:cNvPr id="38" name="グループ化 37">
            <a:extLst>
              <a:ext uri="{FF2B5EF4-FFF2-40B4-BE49-F238E27FC236}">
                <a16:creationId xmlns:a16="http://schemas.microsoft.com/office/drawing/2014/main" id="{F4C920DA-91D7-433D-8896-BDA2E414C940}"/>
              </a:ext>
            </a:extLst>
          </p:cNvPr>
          <p:cNvGrpSpPr/>
          <p:nvPr/>
        </p:nvGrpSpPr>
        <p:grpSpPr>
          <a:xfrm>
            <a:off x="215900" y="2772192"/>
            <a:ext cx="1265357" cy="353545"/>
            <a:chOff x="8028309" y="5129899"/>
            <a:chExt cx="944488" cy="260395"/>
          </a:xfrm>
        </p:grpSpPr>
        <p:sp>
          <p:nvSpPr>
            <p:cNvPr id="39" name="角丸四角形 38">
              <a:extLst>
                <a:ext uri="{FF2B5EF4-FFF2-40B4-BE49-F238E27FC236}">
                  <a16:creationId xmlns:a16="http://schemas.microsoft.com/office/drawing/2014/main" id="{295106A7-52CD-4E68-AEDA-027B9023A928}"/>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0" name="角丸四角形 39">
              <a:extLst>
                <a:ext uri="{FF2B5EF4-FFF2-40B4-BE49-F238E27FC236}">
                  <a16:creationId xmlns:a16="http://schemas.microsoft.com/office/drawing/2014/main" id="{FC50A078-B09B-4DBA-9F07-B4692022F22D}"/>
                </a:ext>
              </a:extLst>
            </p:cNvPr>
            <p:cNvSpPr/>
            <p:nvPr/>
          </p:nvSpPr>
          <p:spPr>
            <a:xfrm>
              <a:off x="8028309" y="5129899"/>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事業概要</a:t>
              </a:r>
            </a:p>
          </p:txBody>
        </p:sp>
      </p:grpSp>
      <p:grpSp>
        <p:nvGrpSpPr>
          <p:cNvPr id="42" name="グループ化 41">
            <a:extLst>
              <a:ext uri="{FF2B5EF4-FFF2-40B4-BE49-F238E27FC236}">
                <a16:creationId xmlns:a16="http://schemas.microsoft.com/office/drawing/2014/main" id="{AC505428-967F-47AA-81D1-F5ECB5975C49}"/>
              </a:ext>
            </a:extLst>
          </p:cNvPr>
          <p:cNvGrpSpPr/>
          <p:nvPr/>
        </p:nvGrpSpPr>
        <p:grpSpPr>
          <a:xfrm>
            <a:off x="215900" y="3837909"/>
            <a:ext cx="1265357" cy="353569"/>
            <a:chOff x="8028309" y="5129882"/>
            <a:chExt cx="944488" cy="260412"/>
          </a:xfrm>
        </p:grpSpPr>
        <p:sp>
          <p:nvSpPr>
            <p:cNvPr id="43" name="角丸四角形 42">
              <a:extLst>
                <a:ext uri="{FF2B5EF4-FFF2-40B4-BE49-F238E27FC236}">
                  <a16:creationId xmlns:a16="http://schemas.microsoft.com/office/drawing/2014/main" id="{FDBE7661-F24C-4A68-B297-B3F46E30CB32}"/>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4" name="角丸四角形 43">
              <a:extLst>
                <a:ext uri="{FF2B5EF4-FFF2-40B4-BE49-F238E27FC236}">
                  <a16:creationId xmlns:a16="http://schemas.microsoft.com/office/drawing/2014/main" id="{BF1C1548-290C-4F21-9356-7C90DB8831B3}"/>
                </a:ext>
              </a:extLst>
            </p:cNvPr>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補助内容</a:t>
              </a:r>
            </a:p>
          </p:txBody>
        </p:sp>
      </p:grpSp>
      <p:sp>
        <p:nvSpPr>
          <p:cNvPr id="45" name="正方形/長方形 44">
            <a:extLst>
              <a:ext uri="{FF2B5EF4-FFF2-40B4-BE49-F238E27FC236}">
                <a16:creationId xmlns:a16="http://schemas.microsoft.com/office/drawing/2014/main" id="{87972C30-3013-45DE-B63B-FDAF442B6ED8}"/>
              </a:ext>
            </a:extLst>
          </p:cNvPr>
          <p:cNvSpPr/>
          <p:nvPr/>
        </p:nvSpPr>
        <p:spPr bwMode="auto">
          <a:xfrm>
            <a:off x="226263" y="4147626"/>
            <a:ext cx="8340725" cy="2067233"/>
          </a:xfrm>
          <a:prstGeom prst="rect">
            <a:avLst/>
          </a:prstGeom>
        </p:spPr>
        <p:txBody>
          <a:bodyPr wrap="square" tIns="0" bIns="0">
            <a:spAutoFit/>
          </a:bodyPr>
          <a:lstStyle/>
          <a:p>
            <a:pPr>
              <a:lnSpc>
                <a:spcPts val="1000"/>
              </a:lnSpc>
              <a:defRPr/>
            </a:pPr>
            <a:r>
              <a:rPr lang="ja-JP" altLang="en-US" sz="1400" dirty="0">
                <a:solidFill>
                  <a:srgbClr val="FF0000"/>
                </a:solidFill>
                <a:latin typeface="Meiryo UI" panose="020B0604030504040204" pitchFamily="50" charset="-128"/>
                <a:ea typeface="Meiryo UI" panose="020B0604030504040204" pitchFamily="50" charset="-128"/>
              </a:rPr>
              <a:t>　</a:t>
            </a:r>
            <a:endParaRPr lang="en-US" altLang="ja-JP" sz="1400" dirty="0">
              <a:solidFill>
                <a:srgbClr val="FF0000"/>
              </a:solidFill>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（１）補助対象者</a:t>
            </a:r>
          </a:p>
          <a:p>
            <a:pPr marL="266700" indent="-266700">
              <a:defRPr/>
            </a:pPr>
            <a:r>
              <a:rPr lang="ja-JP" altLang="en-US" sz="1400" dirty="0">
                <a:latin typeface="Meiryo UI" panose="020B0604030504040204" pitchFamily="50" charset="-128"/>
                <a:ea typeface="Meiryo UI" panose="020B0604030504040204" pitchFamily="50" charset="-128"/>
              </a:rPr>
              <a:t>　　　府内に事業所を有し、府に届け出た対策計画書に基づき省エネ設備更新等を行う中小事業者</a:t>
            </a:r>
          </a:p>
          <a:p>
            <a:pPr marL="266700" indent="-266700">
              <a:defRPr/>
            </a:pPr>
            <a:r>
              <a:rPr lang="ja-JP" altLang="en-US" sz="1400" dirty="0">
                <a:latin typeface="Meiryo UI" panose="020B0604030504040204" pitchFamily="50" charset="-128"/>
                <a:ea typeface="Meiryo UI" panose="020B0604030504040204" pitchFamily="50" charset="-128"/>
              </a:rPr>
              <a:t>　　 （中小企業者、医療・社会福祉・学校法人、個人事業主等。リースや</a:t>
            </a:r>
            <a:r>
              <a:rPr lang="en-US" altLang="ja-JP" sz="1400" dirty="0">
                <a:latin typeface="Meiryo UI" panose="020B0604030504040204" pitchFamily="50" charset="-128"/>
                <a:ea typeface="Meiryo UI" panose="020B0604030504040204" pitchFamily="50" charset="-128"/>
              </a:rPr>
              <a:t>PPA</a:t>
            </a:r>
            <a:r>
              <a:rPr lang="ja-JP" altLang="en-US" sz="1400" dirty="0">
                <a:latin typeface="Meiryo UI" panose="020B0604030504040204" pitchFamily="50" charset="-128"/>
                <a:ea typeface="Meiryo UI" panose="020B0604030504040204" pitchFamily="50" charset="-128"/>
              </a:rPr>
              <a:t>で取得する場合も可）</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（２）補助対象</a:t>
            </a:r>
          </a:p>
          <a:p>
            <a:pPr marL="266700" indent="-266700">
              <a:tabLst>
                <a:tab pos="1524000" algn="l"/>
              </a:tabLst>
              <a:defRPr/>
            </a:pPr>
            <a:r>
              <a:rPr lang="ja-JP" altLang="en-US" sz="1400" dirty="0">
                <a:latin typeface="Meiryo UI" panose="020B0604030504040204" pitchFamily="50" charset="-128"/>
                <a:ea typeface="Meiryo UI" panose="020B0604030504040204" pitchFamily="50" charset="-128"/>
              </a:rPr>
              <a:t>　　　省エネ設備</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ユーティリティ設備</a:t>
            </a:r>
            <a:endParaRPr lang="en-US" altLang="ja-JP" sz="1400" dirty="0">
              <a:latin typeface="Meiryo UI" panose="020B0604030504040204" pitchFamily="50" charset="-128"/>
              <a:ea typeface="Meiryo UI" panose="020B0604030504040204" pitchFamily="50" charset="-128"/>
            </a:endParaRPr>
          </a:p>
          <a:p>
            <a:pPr marL="266700" indent="-266700">
              <a:tabLst>
                <a:tab pos="1524000" algn="l"/>
              </a:tabLst>
              <a:defRPr/>
            </a:pP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生産設備</a:t>
            </a:r>
            <a:endParaRPr lang="en-US" altLang="ja-JP" sz="1400" dirty="0">
              <a:latin typeface="Meiryo UI" panose="020B0604030504040204" pitchFamily="50" charset="-128"/>
              <a:ea typeface="Meiryo UI" panose="020B0604030504040204" pitchFamily="50" charset="-128"/>
            </a:endParaRPr>
          </a:p>
          <a:p>
            <a:pPr marL="266700" indent="-266700">
              <a:tabLst>
                <a:tab pos="1524000" algn="l"/>
              </a:tabLst>
              <a:defRPr/>
            </a:pPr>
            <a:r>
              <a:rPr lang="ja-JP" altLang="en-US" sz="1400" dirty="0">
                <a:latin typeface="Meiryo UI" panose="020B0604030504040204" pitchFamily="50" charset="-128"/>
                <a:ea typeface="Meiryo UI" panose="020B0604030504040204" pitchFamily="50" charset="-128"/>
              </a:rPr>
              <a:t>（３）補助額</a:t>
            </a:r>
            <a:endParaRPr lang="en-US" altLang="ja-JP" sz="1400" dirty="0">
              <a:latin typeface="Meiryo UI" panose="020B0604030504040204" pitchFamily="50" charset="-128"/>
              <a:ea typeface="Meiryo UI" panose="020B0604030504040204" pitchFamily="50" charset="-128"/>
            </a:endParaRPr>
          </a:p>
          <a:p>
            <a:pPr marL="266700" indent="-266700">
              <a:tabLst>
                <a:tab pos="1524000" algn="l"/>
              </a:tabLst>
              <a:defRPr/>
            </a:pPr>
            <a:r>
              <a:rPr lang="ja-JP" altLang="en-US" sz="1400" dirty="0">
                <a:latin typeface="Meiryo UI" panose="020B0604030504040204" pitchFamily="50" charset="-128"/>
                <a:ea typeface="Meiryo UI" panose="020B0604030504040204" pitchFamily="50" charset="-128"/>
              </a:rPr>
              <a:t>　　　省エネ設備</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設備費の１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３（補助上限額：</a:t>
            </a:r>
            <a:r>
              <a:rPr lang="en-US" altLang="ja-JP" sz="1400" dirty="0">
                <a:latin typeface="Meiryo UI" panose="020B0604030504040204" pitchFamily="50" charset="-128"/>
                <a:ea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rPr>
              <a:t>万円）</a:t>
            </a:r>
          </a:p>
        </p:txBody>
      </p:sp>
      <p:sp>
        <p:nvSpPr>
          <p:cNvPr id="46" name="テキスト ボックス 27">
            <a:extLst>
              <a:ext uri="{FF2B5EF4-FFF2-40B4-BE49-F238E27FC236}">
                <a16:creationId xmlns:a16="http://schemas.microsoft.com/office/drawing/2014/main" id="{F825D8E9-3F93-4E80-A363-505448B21669}"/>
              </a:ext>
            </a:extLst>
          </p:cNvPr>
          <p:cNvSpPr txBox="1">
            <a:spLocks noChangeArrowheads="1"/>
          </p:cNvSpPr>
          <p:nvPr/>
        </p:nvSpPr>
        <p:spPr bwMode="auto">
          <a:xfrm>
            <a:off x="447235" y="1761927"/>
            <a:ext cx="8593137" cy="80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eaLnBrk="1" hangingPunct="1">
              <a:lnSpc>
                <a:spcPts val="1400"/>
              </a:lnSpc>
              <a:spcAft>
                <a:spcPts val="100"/>
              </a:spcAft>
              <a:buFontTx/>
              <a:buNone/>
            </a:pPr>
            <a:r>
              <a:rPr lang="ja-JP" altLang="en-US" sz="1400" b="0" i="0" dirty="0">
                <a:latin typeface="Meiryo UI" panose="020B0604030504040204" pitchFamily="50" charset="-128"/>
                <a:ea typeface="Meiryo UI" panose="020B0604030504040204" pitchFamily="50" charset="-128"/>
              </a:rPr>
              <a:t>大阪府気候変動対策の推進に関する条例に基づく対策計画書届出制度において、中小事業者（特定事業者を除く）に自律的な取組みを促すため、</a:t>
            </a:r>
            <a:r>
              <a:rPr lang="en-US" altLang="ja-JP" sz="1400" b="0" i="0" dirty="0">
                <a:latin typeface="Meiryo UI" panose="020B0604030504040204" pitchFamily="50" charset="-128"/>
                <a:ea typeface="Meiryo UI" panose="020B0604030504040204" pitchFamily="50" charset="-128"/>
              </a:rPr>
              <a:t>2023</a:t>
            </a:r>
            <a:r>
              <a:rPr lang="ja-JP" altLang="en-US" sz="1400" b="0" i="0" dirty="0">
                <a:latin typeface="Meiryo UI" panose="020B0604030504040204" pitchFamily="50" charset="-128"/>
                <a:ea typeface="Meiryo UI" panose="020B0604030504040204" pitchFamily="50" charset="-128"/>
              </a:rPr>
              <a:t>年度から対策計画書を任意で提出することができるようになりました。</a:t>
            </a:r>
          </a:p>
          <a:p>
            <a:pPr eaLnBrk="1" hangingPunct="1">
              <a:spcAft>
                <a:spcPts val="100"/>
              </a:spcAft>
              <a:buFontTx/>
              <a:buNone/>
            </a:pPr>
            <a:r>
              <a:rPr lang="ja-JP" altLang="en-US" sz="1400" b="0" i="0" dirty="0">
                <a:latin typeface="Meiryo UI" panose="020B0604030504040204" pitchFamily="50" charset="-128"/>
                <a:ea typeface="Meiryo UI" panose="020B0604030504040204" pitchFamily="50" charset="-128"/>
              </a:rPr>
              <a:t>万博開催に向け、中小事業者が計画的に脱炭素化を進めるという流れを構築するため、対策計画書に基づき実施する効果的な脱炭素化の取組みを支援します。</a:t>
            </a:r>
          </a:p>
        </p:txBody>
      </p:sp>
      <p:pic>
        <p:nvPicPr>
          <p:cNvPr id="55" name="図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2625" y="5274250"/>
            <a:ext cx="4810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8812" y="6090225"/>
            <a:ext cx="835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テキスト ボックス 51"/>
          <p:cNvSpPr txBox="1">
            <a:spLocks noChangeArrowheads="1"/>
          </p:cNvSpPr>
          <p:nvPr/>
        </p:nvSpPr>
        <p:spPr bwMode="auto">
          <a:xfrm>
            <a:off x="8158162" y="5796537"/>
            <a:ext cx="80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冷凍冷蔵機器</a:t>
            </a:r>
          </a:p>
        </p:txBody>
      </p:sp>
      <p:sp>
        <p:nvSpPr>
          <p:cNvPr id="59" name="テキスト ボックス 53"/>
          <p:cNvSpPr txBox="1">
            <a:spLocks noChangeArrowheads="1"/>
          </p:cNvSpPr>
          <p:nvPr/>
        </p:nvSpPr>
        <p:spPr bwMode="auto">
          <a:xfrm>
            <a:off x="8229600" y="6456937"/>
            <a:ext cx="696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t>射出成型機</a:t>
            </a:r>
          </a:p>
        </p:txBody>
      </p:sp>
      <p:sp>
        <p:nvSpPr>
          <p:cNvPr id="60" name="テキスト ボックス 54"/>
          <p:cNvSpPr txBox="1">
            <a:spLocks noChangeArrowheads="1"/>
          </p:cNvSpPr>
          <p:nvPr/>
        </p:nvSpPr>
        <p:spPr bwMode="auto">
          <a:xfrm>
            <a:off x="7153275" y="6474400"/>
            <a:ext cx="588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800"/>
              <a:t>LED</a:t>
            </a:r>
            <a:r>
              <a:rPr lang="ja-JP" altLang="en-US" sz="800"/>
              <a:t>照明</a:t>
            </a:r>
          </a:p>
        </p:txBody>
      </p:sp>
      <p:sp>
        <p:nvSpPr>
          <p:cNvPr id="61" name="角丸四角形 60"/>
          <p:cNvSpPr/>
          <p:nvPr/>
        </p:nvSpPr>
        <p:spPr>
          <a:xfrm>
            <a:off x="6616700" y="5128200"/>
            <a:ext cx="2641600" cy="1584325"/>
          </a:xfrm>
          <a:prstGeom prst="roundRect">
            <a:avLst>
              <a:gd name="adj" fmla="val 12348"/>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横巻き 67"/>
          <p:cNvSpPr/>
          <p:nvPr/>
        </p:nvSpPr>
        <p:spPr>
          <a:xfrm>
            <a:off x="7267575" y="4996437"/>
            <a:ext cx="1370012" cy="287338"/>
          </a:xfrm>
          <a:prstGeom prst="horizontalScroll">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chemeClr val="tx1"/>
                </a:solidFill>
              </a:rPr>
              <a:t>補助対象設備（例）</a:t>
            </a:r>
          </a:p>
        </p:txBody>
      </p:sp>
      <p:pic>
        <p:nvPicPr>
          <p:cNvPr id="69"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162" y="6025137"/>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9000" y="5344100"/>
            <a:ext cx="977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テキスト ボックス 30"/>
          <p:cNvSpPr txBox="1">
            <a:spLocks noChangeArrowheads="1"/>
          </p:cNvSpPr>
          <p:nvPr/>
        </p:nvSpPr>
        <p:spPr bwMode="auto">
          <a:xfrm>
            <a:off x="6970100" y="5782250"/>
            <a:ext cx="833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t>コンプレッサー</a:t>
            </a:r>
          </a:p>
        </p:txBody>
      </p:sp>
      <p:sp>
        <p:nvSpPr>
          <p:cNvPr id="47" name="Text Box 2">
            <a:extLst>
              <a:ext uri="{FF2B5EF4-FFF2-40B4-BE49-F238E27FC236}">
                <a16:creationId xmlns:a16="http://schemas.microsoft.com/office/drawing/2014/main" id="{EDE9A9E3-F3EE-447A-98BD-0084BD7BEA11}"/>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Tree>
    <p:extLst>
      <p:ext uri="{BB962C8B-B14F-4D97-AF65-F5344CB8AC3E}">
        <p14:creationId xmlns:p14="http://schemas.microsoft.com/office/powerpoint/2010/main" val="4022832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2745504595"/>
              </p:ext>
            </p:extLst>
          </p:nvPr>
        </p:nvGraphicFramePr>
        <p:xfrm>
          <a:off x="1085114" y="4687090"/>
          <a:ext cx="7704000" cy="1275845"/>
        </p:xfrm>
        <a:graphic>
          <a:graphicData uri="http://schemas.openxmlformats.org/drawingml/2006/table">
            <a:tbl>
              <a:tblPr firstRow="1" bandRow="1">
                <a:tableStyleId>{5940675A-B579-460E-94D1-54222C63F5DA}</a:tableStyleId>
              </a:tblPr>
              <a:tblGrid>
                <a:gridCol w="2735497">
                  <a:extLst>
                    <a:ext uri="{9D8B030D-6E8A-4147-A177-3AD203B41FA5}">
                      <a16:colId xmlns:a16="http://schemas.microsoft.com/office/drawing/2014/main" val="3757262113"/>
                    </a:ext>
                  </a:extLst>
                </a:gridCol>
                <a:gridCol w="827143">
                  <a:extLst>
                    <a:ext uri="{9D8B030D-6E8A-4147-A177-3AD203B41FA5}">
                      <a16:colId xmlns:a16="http://schemas.microsoft.com/office/drawing/2014/main" val="2622963625"/>
                    </a:ext>
                  </a:extLst>
                </a:gridCol>
                <a:gridCol w="753639">
                  <a:extLst>
                    <a:ext uri="{9D8B030D-6E8A-4147-A177-3AD203B41FA5}">
                      <a16:colId xmlns:a16="http://schemas.microsoft.com/office/drawing/2014/main" val="1800250479"/>
                    </a:ext>
                  </a:extLst>
                </a:gridCol>
                <a:gridCol w="825415">
                  <a:extLst>
                    <a:ext uri="{9D8B030D-6E8A-4147-A177-3AD203B41FA5}">
                      <a16:colId xmlns:a16="http://schemas.microsoft.com/office/drawing/2014/main" val="1336792137"/>
                    </a:ext>
                  </a:extLst>
                </a:gridCol>
                <a:gridCol w="861304">
                  <a:extLst>
                    <a:ext uri="{9D8B030D-6E8A-4147-A177-3AD203B41FA5}">
                      <a16:colId xmlns:a16="http://schemas.microsoft.com/office/drawing/2014/main" val="2115108600"/>
                    </a:ext>
                  </a:extLst>
                </a:gridCol>
                <a:gridCol w="850501">
                  <a:extLst>
                    <a:ext uri="{9D8B030D-6E8A-4147-A177-3AD203B41FA5}">
                      <a16:colId xmlns:a16="http://schemas.microsoft.com/office/drawing/2014/main" val="4033826965"/>
                    </a:ext>
                  </a:extLst>
                </a:gridCol>
                <a:gridCol w="850501">
                  <a:extLst>
                    <a:ext uri="{9D8B030D-6E8A-4147-A177-3AD203B41FA5}">
                      <a16:colId xmlns:a16="http://schemas.microsoft.com/office/drawing/2014/main" val="614545342"/>
                    </a:ext>
                  </a:extLst>
                </a:gridCol>
              </a:tblGrid>
              <a:tr h="30048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特別賞（公募型部門）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特別賞（届出の評価結果に基づく）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２</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９</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3743851851"/>
                  </a:ext>
                </a:extLst>
              </a:tr>
            </a:tbl>
          </a:graphicData>
        </a:graphic>
      </p:graphicFrame>
      <p:sp>
        <p:nvSpPr>
          <p:cNvPr id="26" name="テキスト ボックス 25"/>
          <p:cNvSpPr txBox="1"/>
          <p:nvPr/>
        </p:nvSpPr>
        <p:spPr>
          <a:xfrm>
            <a:off x="769563" y="4422554"/>
            <a:ext cx="174767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　　　</a:t>
            </a:r>
            <a:r>
              <a:rPr lang="ja-JP" altLang="en-US" sz="1000" b="1" dirty="0">
                <a:latin typeface="Meiryo UI" pitchFamily="50" charset="-128"/>
                <a:ea typeface="Meiryo UI" pitchFamily="50" charset="-128"/>
                <a:cs typeface="Meiryo UI" pitchFamily="50" charset="-128"/>
              </a:rPr>
              <a:t>＜受賞事業者数＞</a:t>
            </a:r>
            <a:endParaRPr lang="en-US" altLang="ja-JP" sz="1000" b="1" strike="sngStrike"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8184667" y="444902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404488" y="1419705"/>
            <a:ext cx="876640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2007</a:t>
            </a:r>
            <a:r>
              <a:rPr lang="ja-JP" altLang="ja-JP" b="0" i="0" dirty="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から地球</a:t>
            </a:r>
            <a:r>
              <a:rPr lang="ja-JP" altLang="ja-JP" b="0" i="0" dirty="0">
                <a:latin typeface="Meiryo UI" panose="020B0604030504040204" pitchFamily="50" charset="-128"/>
                <a:ea typeface="Meiryo UI" panose="020B0604030504040204" pitchFamily="50" charset="-128"/>
              </a:rPr>
              <a:t>温暖化</a:t>
            </a:r>
            <a:r>
              <a:rPr lang="ja-JP" altLang="en-US" b="0" i="0" dirty="0">
                <a:latin typeface="Meiryo UI" panose="020B0604030504040204" pitchFamily="50" charset="-128"/>
                <a:ea typeface="Meiryo UI" panose="020B0604030504040204" pitchFamily="50" charset="-128"/>
              </a:rPr>
              <a:t>の</a:t>
            </a:r>
            <a:r>
              <a:rPr lang="ja-JP" altLang="ja-JP" b="0" i="0" dirty="0">
                <a:latin typeface="Meiryo UI" panose="020B0604030504040204" pitchFamily="50" charset="-128"/>
                <a:ea typeface="Meiryo UI" panose="020B0604030504040204" pitchFamily="50" charset="-128"/>
              </a:rPr>
              <a:t>防止</a:t>
            </a:r>
            <a:r>
              <a:rPr lang="ja-JP" altLang="en-US" b="0" i="0" dirty="0">
                <a:latin typeface="Meiryo UI" panose="020B0604030504040204" pitchFamily="50" charset="-128"/>
                <a:ea typeface="Meiryo UI" panose="020B0604030504040204" pitchFamily="50" charset="-128"/>
              </a:rPr>
              <a:t>やヒートアイランド現象の緩和に</a:t>
            </a:r>
            <a:r>
              <a:rPr lang="ja-JP" altLang="ja-JP" b="0" i="0" dirty="0">
                <a:latin typeface="Meiryo UI" panose="020B0604030504040204" pitchFamily="50" charset="-128"/>
                <a:ea typeface="Meiryo UI" panose="020B0604030504040204" pitchFamily="50" charset="-128"/>
              </a:rPr>
              <a:t>関し</a:t>
            </a:r>
            <a:r>
              <a:rPr lang="ja-JP" altLang="en-US" b="0" i="0" dirty="0">
                <a:latin typeface="Meiryo UI" panose="020B0604030504040204" pitchFamily="50" charset="-128"/>
                <a:ea typeface="Meiryo UI" panose="020B0604030504040204" pitchFamily="50" charset="-128"/>
              </a:rPr>
              <a:t>、</a:t>
            </a:r>
            <a:r>
              <a:rPr lang="ja-JP" altLang="ja-JP" b="0" i="0" dirty="0">
                <a:latin typeface="Meiryo UI" panose="020B0604030504040204" pitchFamily="50" charset="-128"/>
                <a:ea typeface="Meiryo UI" panose="020B0604030504040204" pitchFamily="50" charset="-128"/>
              </a:rPr>
              <a:t>他の模範となる特に優れた取組みを行った事業者</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若しくは事業所</a:t>
            </a:r>
            <a:r>
              <a:rPr lang="ja-JP" altLang="ja-JP" b="0" i="0" dirty="0">
                <a:latin typeface="Meiryo UI" panose="020B0604030504040204" pitchFamily="50" charset="-128"/>
                <a:ea typeface="Meiryo UI" panose="020B0604030504040204" pitchFamily="50" charset="-128"/>
              </a:rPr>
              <a:t>又は</a:t>
            </a:r>
            <a:r>
              <a:rPr lang="ja-JP" altLang="en-US" b="0" i="0" dirty="0">
                <a:latin typeface="Meiryo UI" panose="020B0604030504040204" pitchFamily="50" charset="-128"/>
                <a:ea typeface="Meiryo UI" panose="020B0604030504040204" pitchFamily="50" charset="-128"/>
              </a:rPr>
              <a:t>建築主及び設計者</a:t>
            </a:r>
            <a:r>
              <a:rPr lang="ja-JP" altLang="ja-JP" b="0" i="0" dirty="0">
                <a:latin typeface="Meiryo UI" panose="020B0604030504040204" pitchFamily="50" charset="-128"/>
                <a:ea typeface="Meiryo UI" panose="020B0604030504040204" pitchFamily="50" charset="-128"/>
              </a:rPr>
              <a:t>をおおさかストップ温暖化賞として表彰してき</a:t>
            </a:r>
            <a:r>
              <a:rPr lang="ja-JP" altLang="en-US" b="0" i="0" dirty="0">
                <a:latin typeface="Meiryo UI" panose="020B0604030504040204" pitchFamily="50" charset="-128"/>
                <a:ea typeface="Meiryo UI" panose="020B0604030504040204" pitchFamily="50" charset="-128"/>
              </a:rPr>
              <a:t>まし</a:t>
            </a:r>
            <a:r>
              <a:rPr lang="ja-JP" altLang="ja-JP" b="0" i="0" dirty="0">
                <a:latin typeface="Meiryo UI" panose="020B0604030504040204" pitchFamily="50" charset="-128"/>
                <a:ea typeface="Meiryo UI" panose="020B0604030504040204" pitchFamily="50" charset="-128"/>
              </a:rPr>
              <a:t>た</a:t>
            </a:r>
            <a:r>
              <a:rPr lang="ja-JP" altLang="en-US" b="0" i="0" dirty="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2021</a:t>
            </a:r>
            <a:r>
              <a:rPr lang="ja-JP" altLang="ja-JP" b="0" i="0" dirty="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からは、</a:t>
            </a:r>
            <a:r>
              <a:rPr lang="ja-JP" altLang="ja-JP" b="0" i="0" dirty="0">
                <a:latin typeface="Meiryo UI" panose="020B0604030504040204" pitchFamily="50" charset="-128"/>
                <a:ea typeface="Meiryo UI" panose="020B0604030504040204" pitchFamily="50" charset="-128"/>
              </a:rPr>
              <a:t>従来の緩和分野に</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ja-JP" b="0" i="0" dirty="0">
                <a:latin typeface="Meiryo UI" panose="020B0604030504040204" pitchFamily="50" charset="-128"/>
                <a:ea typeface="Meiryo UI" panose="020B0604030504040204" pitchFamily="50" charset="-128"/>
              </a:rPr>
              <a:t>適応分野</a:t>
            </a:r>
            <a:r>
              <a:rPr lang="ja-JP" altLang="en-US" b="0" i="0" dirty="0">
                <a:latin typeface="Meiryo UI" panose="020B0604030504040204" pitchFamily="50" charset="-128"/>
                <a:ea typeface="Meiryo UI" panose="020B0604030504040204" pitchFamily="50" charset="-128"/>
              </a:rPr>
              <a:t>を加えるなど、「おおさか気候変動対策賞」へリニューアルして運用しています。本賞による</a:t>
            </a:r>
            <a:r>
              <a:rPr lang="ja-JP" altLang="ja-JP" b="0" i="0" dirty="0">
                <a:latin typeface="Meiryo UI" panose="020B0604030504040204" pitchFamily="50" charset="-128"/>
                <a:ea typeface="Meiryo UI" panose="020B0604030504040204" pitchFamily="50" charset="-128"/>
              </a:rPr>
              <a:t>表彰</a:t>
            </a:r>
            <a:r>
              <a:rPr lang="ja-JP" altLang="en-US" b="0" i="0" dirty="0">
                <a:latin typeface="Meiryo UI" panose="020B0604030504040204" pitchFamily="50" charset="-128"/>
                <a:ea typeface="Meiryo UI" panose="020B0604030504040204" pitchFamily="50" charset="-128"/>
              </a:rPr>
              <a:t>を実施し、優れた取組みを</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広く周知することで、事業者による積極的な気候変動対策の促進を図ります。</a:t>
            </a:r>
            <a:endParaRPr lang="ja-JP" altLang="ja-JP" b="0" i="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219096" y="983410"/>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0485" y="712694"/>
            <a:ext cx="9733258" cy="571500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404488" y="883362"/>
            <a:ext cx="274412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おおさか気候変動対策賞</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1" name="テキスト ボックス 20"/>
          <p:cNvSpPr txBox="1"/>
          <p:nvPr/>
        </p:nvSpPr>
        <p:spPr>
          <a:xfrm>
            <a:off x="1447522" y="5981250"/>
            <a:ext cx="5922487"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１</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は、適応分野における受賞事業者数</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２　大阪府気候変動対策推進条例に基づく届出の評価結果が優秀な成績であった事業者を表彰するもの</a:t>
            </a:r>
          </a:p>
        </p:txBody>
      </p:sp>
      <p:sp>
        <p:nvSpPr>
          <p:cNvPr id="31" name="テキスト ボックス 30"/>
          <p:cNvSpPr txBox="1"/>
          <p:nvPr/>
        </p:nvSpPr>
        <p:spPr>
          <a:xfrm>
            <a:off x="483232" y="4057963"/>
            <a:ext cx="2594818"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　大阪府知事賞受賞</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エヌ・ティ・ティ・コミュニケーションズ株式会社　様</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3787550" y="4057963"/>
            <a:ext cx="2000281"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　大阪府知事賞受賞</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株式会社川下機工　様　</a:t>
            </a:r>
            <a:endParaRPr lang="en-US" altLang="ja-JP" sz="1000" dirty="0">
              <a:latin typeface="Meiryo UI" pitchFamily="50" charset="-128"/>
              <a:ea typeface="Meiryo UI" pitchFamily="50" charset="-128"/>
              <a:cs typeface="Meiryo UI" pitchFamily="50" charset="-128"/>
            </a:endParaRPr>
          </a:p>
        </p:txBody>
      </p:sp>
      <p:sp>
        <p:nvSpPr>
          <p:cNvPr id="22"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AAA4B6C9-4D50-468A-92F9-A167B58629AE}"/>
              </a:ext>
            </a:extLst>
          </p:cNvPr>
          <p:cNvSpPr txBox="1"/>
          <p:nvPr/>
        </p:nvSpPr>
        <p:spPr>
          <a:xfrm>
            <a:off x="6601478" y="4082760"/>
            <a:ext cx="2846831"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　受賞者のみなさま</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前列：優秀賞　　後列：特別賞（公募型）</a:t>
            </a:r>
            <a:endParaRPr lang="en-US" altLang="ja-JP" sz="1000" dirty="0">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18CE7894-5F27-40DC-9EE3-5DD5574CEE6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
                    </a14:imgEffect>
                    <a14:imgEffect>
                      <a14:brightnessContrast bright="24000" contrast="4000"/>
                    </a14:imgEffect>
                  </a14:imgLayer>
                </a14:imgProps>
              </a:ext>
              <a:ext uri="{28A0092B-C50C-407E-A947-70E740481C1C}">
                <a14:useLocalDpi xmlns:a14="http://schemas.microsoft.com/office/drawing/2010/main"/>
              </a:ext>
            </a:extLst>
          </a:blip>
          <a:srcRect/>
          <a:stretch/>
        </p:blipFill>
        <p:spPr>
          <a:xfrm>
            <a:off x="6116743" y="2294249"/>
            <a:ext cx="3606923" cy="1721816"/>
          </a:xfrm>
          <a:prstGeom prst="rect">
            <a:avLst/>
          </a:prstGeom>
        </p:spPr>
      </p:pic>
      <p:pic>
        <p:nvPicPr>
          <p:cNvPr id="8" name="図 7">
            <a:extLst>
              <a:ext uri="{FF2B5EF4-FFF2-40B4-BE49-F238E27FC236}">
                <a16:creationId xmlns:a16="http://schemas.microsoft.com/office/drawing/2014/main" id="{54FF4B5B-ADBF-4914-BB21-25266A5130B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4000"/>
                    </a14:imgEffect>
                    <a14:imgEffect>
                      <a14:brightnessContrast bright="16000" contrast="-3000"/>
                    </a14:imgEffect>
                  </a14:imgLayer>
                </a14:imgProps>
              </a:ext>
              <a:ext uri="{28A0092B-C50C-407E-A947-70E740481C1C}">
                <a14:useLocalDpi xmlns:a14="http://schemas.microsoft.com/office/drawing/2010/main"/>
              </a:ext>
            </a:extLst>
          </a:blip>
          <a:srcRect/>
          <a:stretch/>
        </p:blipFill>
        <p:spPr>
          <a:xfrm>
            <a:off x="3109171" y="2280584"/>
            <a:ext cx="2927495" cy="1756594"/>
          </a:xfrm>
          <a:prstGeom prst="rect">
            <a:avLst/>
          </a:prstGeom>
        </p:spPr>
      </p:pic>
      <p:pic>
        <p:nvPicPr>
          <p:cNvPr id="10" name="図 9">
            <a:extLst>
              <a:ext uri="{FF2B5EF4-FFF2-40B4-BE49-F238E27FC236}">
                <a16:creationId xmlns:a16="http://schemas.microsoft.com/office/drawing/2014/main" id="{366B682D-30B2-4025-8CD3-F8F66753D8F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26081" y="2289790"/>
            <a:ext cx="2927495" cy="1747388"/>
          </a:xfrm>
          <a:prstGeom prst="rect">
            <a:avLst/>
          </a:prstGeom>
        </p:spPr>
      </p:pic>
    </p:spTree>
    <p:extLst>
      <p:ext uri="{BB962C8B-B14F-4D97-AF65-F5344CB8AC3E}">
        <p14:creationId xmlns:p14="http://schemas.microsoft.com/office/powerpoint/2010/main" val="3294688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93135" y="671497"/>
            <a:ext cx="3393327" cy="35542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15" name="図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51420" y="3452598"/>
            <a:ext cx="4303992" cy="2693970"/>
          </a:xfrm>
          <a:prstGeom prst="rect">
            <a:avLst/>
          </a:prstGeom>
        </p:spPr>
      </p:pic>
      <p:sp>
        <p:nvSpPr>
          <p:cNvPr id="25" name="テキスト ボックス 24"/>
          <p:cNvSpPr txBox="1"/>
          <p:nvPr/>
        </p:nvSpPr>
        <p:spPr>
          <a:xfrm>
            <a:off x="142287" y="3204267"/>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3204266"/>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684837" y="901174"/>
            <a:ext cx="468790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121,457</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endParaRPr lang="en-US" altLang="ja-JP"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4391573" y="4329525"/>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562415127"/>
              </p:ext>
            </p:extLst>
          </p:nvPr>
        </p:nvGraphicFramePr>
        <p:xfrm>
          <a:off x="224702" y="4622355"/>
          <a:ext cx="5013551" cy="792480"/>
        </p:xfrm>
        <a:graphic>
          <a:graphicData uri="http://schemas.openxmlformats.org/drawingml/2006/table">
            <a:tbl>
              <a:tblPr firstRow="1" bandRow="1">
                <a:tableStyleId>{5940675A-B579-460E-94D1-54222C63F5DA}</a:tableStyleId>
              </a:tblPr>
              <a:tblGrid>
                <a:gridCol w="1282558">
                  <a:extLst>
                    <a:ext uri="{9D8B030D-6E8A-4147-A177-3AD203B41FA5}">
                      <a16:colId xmlns:a16="http://schemas.microsoft.com/office/drawing/2014/main" val="3757262113"/>
                    </a:ext>
                  </a:extLst>
                </a:gridCol>
                <a:gridCol w="742272">
                  <a:extLst>
                    <a:ext uri="{9D8B030D-6E8A-4147-A177-3AD203B41FA5}">
                      <a16:colId xmlns:a16="http://schemas.microsoft.com/office/drawing/2014/main" val="346158796"/>
                    </a:ext>
                  </a:extLst>
                </a:gridCol>
                <a:gridCol w="736285">
                  <a:extLst>
                    <a:ext uri="{9D8B030D-6E8A-4147-A177-3AD203B41FA5}">
                      <a16:colId xmlns:a16="http://schemas.microsoft.com/office/drawing/2014/main" val="1555019360"/>
                    </a:ext>
                  </a:extLst>
                </a:gridCol>
                <a:gridCol w="746236">
                  <a:extLst>
                    <a:ext uri="{9D8B030D-6E8A-4147-A177-3AD203B41FA5}">
                      <a16:colId xmlns:a16="http://schemas.microsoft.com/office/drawing/2014/main" val="2622963625"/>
                    </a:ext>
                  </a:extLst>
                </a:gridCol>
                <a:gridCol w="760058">
                  <a:extLst>
                    <a:ext uri="{9D8B030D-6E8A-4147-A177-3AD203B41FA5}">
                      <a16:colId xmlns:a16="http://schemas.microsoft.com/office/drawing/2014/main" val="424232405"/>
                    </a:ext>
                  </a:extLst>
                </a:gridCol>
                <a:gridCol w="746142">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2022</a:t>
                      </a:r>
                      <a:endParaRPr kumimoji="1" lang="ja-JP" altLang="en-US" sz="1000" strike="no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4,000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5,298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baseline="0" dirty="0">
                          <a:solidFill>
                            <a:schemeClr val="tx1"/>
                          </a:solidFill>
                          <a:latin typeface="Meiryo UI" panose="020B0604030504040204" pitchFamily="50" charset="-128"/>
                          <a:ea typeface="Meiryo UI" panose="020B0604030504040204" pitchFamily="50" charset="-128"/>
                        </a:rPr>
                        <a:t>6,922</a:t>
                      </a:r>
                      <a:endParaRPr kumimoji="1" lang="ja-JP" altLang="en-US" sz="1000" strike="noStrike"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33" name="テキスト ボックス 32"/>
          <p:cNvSpPr txBox="1"/>
          <p:nvPr/>
        </p:nvSpPr>
        <p:spPr>
          <a:xfrm>
            <a:off x="142287" y="4329526"/>
            <a:ext cx="4619376"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＜大阪市実績＞道路照明・公園照明・市営駐車場場内照</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明</a:t>
            </a:r>
            <a:r>
              <a:rPr kumimoji="1" lang="ja-JP" altLang="en-US" sz="1000" b="0" i="0" u="none" kern="1200" cap="none" spc="0" normalizeH="0" baseline="0" noProof="0" dirty="0">
                <a:ln>
                  <a:noFill/>
                </a:ln>
                <a:effectLst/>
                <a:uLnTx/>
                <a:uFillTx/>
                <a:latin typeface="Meiryo UI" pitchFamily="50" charset="-128"/>
                <a:ea typeface="Meiryo UI" pitchFamily="50" charset="-128"/>
                <a:cs typeface="Meiryo UI" pitchFamily="50" charset="-128"/>
              </a:rPr>
              <a:t>の</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導</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入実績</a:t>
            </a:r>
          </a:p>
        </p:txBody>
      </p:sp>
      <p:graphicFrame>
        <p:nvGraphicFramePr>
          <p:cNvPr id="36" name="表 35"/>
          <p:cNvGraphicFramePr>
            <a:graphicFrameLocks noGrp="1"/>
          </p:cNvGraphicFramePr>
          <p:nvPr>
            <p:extLst>
              <p:ext uri="{D42A27DB-BD31-4B8C-83A1-F6EECF244321}">
                <p14:modId xmlns:p14="http://schemas.microsoft.com/office/powerpoint/2010/main" val="3070224259"/>
              </p:ext>
            </p:extLst>
          </p:nvPr>
        </p:nvGraphicFramePr>
        <p:xfrm>
          <a:off x="223689" y="3519570"/>
          <a:ext cx="5005536" cy="609600"/>
        </p:xfrm>
        <a:graphic>
          <a:graphicData uri="http://schemas.openxmlformats.org/drawingml/2006/table">
            <a:tbl>
              <a:tblPr firstRow="1" bandRow="1">
                <a:tableStyleId>{5940675A-B579-460E-94D1-54222C63F5DA}</a:tableStyleId>
              </a:tblPr>
              <a:tblGrid>
                <a:gridCol w="1300311">
                  <a:extLst>
                    <a:ext uri="{9D8B030D-6E8A-4147-A177-3AD203B41FA5}">
                      <a16:colId xmlns:a16="http://schemas.microsoft.com/office/drawing/2014/main" val="3757262113"/>
                    </a:ext>
                  </a:extLst>
                </a:gridCol>
                <a:gridCol w="741045">
                  <a:extLst>
                    <a:ext uri="{9D8B030D-6E8A-4147-A177-3AD203B41FA5}">
                      <a16:colId xmlns:a16="http://schemas.microsoft.com/office/drawing/2014/main" val="1555019360"/>
                    </a:ext>
                  </a:extLst>
                </a:gridCol>
                <a:gridCol w="741045">
                  <a:extLst>
                    <a:ext uri="{9D8B030D-6E8A-4147-A177-3AD203B41FA5}">
                      <a16:colId xmlns:a16="http://schemas.microsoft.com/office/drawing/2014/main" val="2622963625"/>
                    </a:ext>
                  </a:extLst>
                </a:gridCol>
                <a:gridCol w="741045">
                  <a:extLst>
                    <a:ext uri="{9D8B030D-6E8A-4147-A177-3AD203B41FA5}">
                      <a16:colId xmlns:a16="http://schemas.microsoft.com/office/drawing/2014/main" val="466284076"/>
                    </a:ext>
                  </a:extLst>
                </a:gridCol>
                <a:gridCol w="741045">
                  <a:extLst>
                    <a:ext uri="{9D8B030D-6E8A-4147-A177-3AD203B41FA5}">
                      <a16:colId xmlns:a16="http://schemas.microsoft.com/office/drawing/2014/main" val="3133944964"/>
                    </a:ext>
                  </a:extLst>
                </a:gridCol>
                <a:gridCol w="741045">
                  <a:extLst>
                    <a:ext uri="{9D8B030D-6E8A-4147-A177-3AD203B41FA5}">
                      <a16:colId xmlns:a16="http://schemas.microsoft.com/office/drawing/2014/main" val="1886261298"/>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6,911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3,887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2,272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4" name="テキスト ボックス 23">
            <a:extLst>
              <a:ext uri="{FF2B5EF4-FFF2-40B4-BE49-F238E27FC236}">
                <a16:creationId xmlns:a16="http://schemas.microsoft.com/office/drawing/2014/main" id="{82B03643-9BB7-4CC6-B9F2-034967C224C2}"/>
              </a:ext>
            </a:extLst>
          </p:cNvPr>
          <p:cNvSpPr txBox="1"/>
          <p:nvPr/>
        </p:nvSpPr>
        <p:spPr>
          <a:xfrm>
            <a:off x="224702" y="1195724"/>
            <a:ext cx="5572249" cy="1892826"/>
          </a:xfrm>
          <a:prstGeom prst="rect">
            <a:avLst/>
          </a:prstGeom>
          <a:noFill/>
        </p:spPr>
        <p:txBody>
          <a:bodyPr wrap="square" rtlCol="0">
            <a:spAutoFit/>
          </a:bodyPr>
          <a:lstStyle/>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a:t>
            </a:r>
            <a:r>
              <a:rPr lang="ja-JP" altLang="en-US" sz="1300" dirty="0">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a:t>
            </a:r>
            <a:r>
              <a:rPr lang="ja-JP" altLang="en-US" sz="1300" dirty="0">
                <a:latin typeface="Meiryo UI" pitchFamily="50" charset="-128"/>
                <a:ea typeface="Meiryo UI" pitchFamily="50" charset="-128"/>
                <a:cs typeface="Meiryo UI" pitchFamily="50" charset="-128"/>
              </a:rPr>
              <a:t>しています</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lang="ja-JP" altLang="en-US" sz="1300" dirty="0">
                <a:latin typeface="Meiryo UI" pitchFamily="50" charset="-128"/>
                <a:ea typeface="Meiryo UI" pitchFamily="50" charset="-128"/>
                <a:cs typeface="Meiryo UI" pitchFamily="50" charset="-128"/>
              </a:rPr>
              <a:t>　　</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a:t>
            </a:r>
            <a:r>
              <a:rPr lang="ja-JP" altLang="en-US" sz="1300" dirty="0" err="1">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その他</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r>
              <a:rPr lang="ja-JP" altLang="en-US" sz="1300" dirty="0" err="1">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なお、令和５年度に大部分の本庁舎事務室等において先行して導入し、令和６年度以降も残りの事務室部分や共用部などに導入する予定です。</a:t>
            </a:r>
            <a:endPar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3" name="テキスト ボックス 22">
            <a:extLst>
              <a:ext uri="{FF2B5EF4-FFF2-40B4-BE49-F238E27FC236}">
                <a16:creationId xmlns:a16="http://schemas.microsoft.com/office/drawing/2014/main" id="{8A527E20-57D5-4FC9-9B1B-2C4757162235}"/>
              </a:ext>
            </a:extLst>
          </p:cNvPr>
          <p:cNvSpPr txBox="1"/>
          <p:nvPr/>
        </p:nvSpPr>
        <p:spPr>
          <a:xfrm>
            <a:off x="3684837" y="691481"/>
            <a:ext cx="4968000" cy="184666"/>
          </a:xfrm>
          <a:prstGeom prst="rect">
            <a:avLst/>
          </a:prstGeom>
          <a:noFill/>
        </p:spPr>
        <p:txBody>
          <a:bodyPr wrap="square" lIns="0" tIns="0" rIns="0" bIns="0" rtlCol="0" anchor="ctr" anchorCtr="0">
            <a:spAutoFit/>
          </a:bodyPr>
          <a:lstStyle/>
          <a:p>
            <a:pPr marL="87313" indent="-87313"/>
            <a:r>
              <a:rPr lang="en-US" altLang="ja-JP" sz="1200" dirty="0">
                <a:solidFill>
                  <a:sysClr val="windowText" lastClr="000000"/>
                </a:solidFill>
                <a:latin typeface="Meiryo UI" pitchFamily="50" charset="-128"/>
                <a:ea typeface="Meiryo UI" pitchFamily="50" charset="-128"/>
                <a:cs typeface="Meiryo UI" pitchFamily="50" charset="-128"/>
              </a:rPr>
              <a:t>【</a:t>
            </a:r>
            <a:r>
              <a:rPr lang="ja-JP" altLang="en-US" sz="1200" dirty="0">
                <a:solidFill>
                  <a:sysClr val="windowText" lastClr="000000"/>
                </a:solidFill>
                <a:latin typeface="Meiryo UI" pitchFamily="50" charset="-128"/>
                <a:ea typeface="Meiryo UI" pitchFamily="50" charset="-128"/>
                <a:cs typeface="Meiryo UI" pitchFamily="50" charset="-128"/>
              </a:rPr>
              <a:t>府事業</a:t>
            </a:r>
            <a:r>
              <a:rPr lang="en-US" altLang="ja-JP" sz="1200" dirty="0">
                <a:solidFill>
                  <a:sysClr val="windowText" lastClr="000000"/>
                </a:solidFill>
                <a:latin typeface="Meiryo UI" pitchFamily="50" charset="-128"/>
                <a:ea typeface="Meiryo UI" pitchFamily="50" charset="-128"/>
                <a:cs typeface="Meiryo UI" pitchFamily="50" charset="-128"/>
              </a:rPr>
              <a:t>】</a:t>
            </a:r>
            <a:r>
              <a:rPr lang="ja-JP" altLang="en-US" sz="1200" dirty="0">
                <a:solidFill>
                  <a:sysClr val="windowText" lastClr="000000"/>
                </a:solidFill>
                <a:latin typeface="Meiryo UI" pitchFamily="50" charset="-128"/>
                <a:ea typeface="Meiryo UI" pitchFamily="50" charset="-128"/>
                <a:cs typeface="Meiryo UI" pitchFamily="50" charset="-128"/>
              </a:rPr>
              <a:t>（予算</a:t>
            </a:r>
            <a:r>
              <a:rPr lang="en-US" altLang="ja-JP" sz="1200" dirty="0">
                <a:solidFill>
                  <a:sysClr val="windowText" lastClr="000000"/>
                </a:solidFill>
                <a:latin typeface="Meiryo UI" pitchFamily="50" charset="-128"/>
                <a:ea typeface="Meiryo UI" pitchFamily="50" charset="-128"/>
                <a:cs typeface="Meiryo UI" pitchFamily="50" charset="-128"/>
              </a:rPr>
              <a:t>2,248,732</a:t>
            </a:r>
            <a:r>
              <a:rPr lang="ja-JP" altLang="en-US" sz="1200" dirty="0">
                <a:solidFill>
                  <a:sysClr val="windowText" lastClr="000000"/>
                </a:solidFill>
                <a:latin typeface="Meiryo UI" pitchFamily="50" charset="-128"/>
                <a:ea typeface="Meiryo UI" pitchFamily="50" charset="-128"/>
                <a:cs typeface="Meiryo UI" pitchFamily="50" charset="-128"/>
              </a:rPr>
              <a:t>千円）</a:t>
            </a:r>
          </a:p>
        </p:txBody>
      </p:sp>
    </p:spTree>
    <p:extLst>
      <p:ext uri="{BB962C8B-B14F-4D97-AF65-F5344CB8AC3E}">
        <p14:creationId xmlns:p14="http://schemas.microsoft.com/office/powerpoint/2010/main" val="4210032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7">
            <a:extLst>
              <a:ext uri="{FF2B5EF4-FFF2-40B4-BE49-F238E27FC236}">
                <a16:creationId xmlns:a16="http://schemas.microsoft.com/office/drawing/2014/main" id="{2E8534B6-41EC-452A-BF49-E8CC4A83B779}"/>
              </a:ext>
            </a:extLst>
          </p:cNvPr>
          <p:cNvSpPr/>
          <p:nvPr/>
        </p:nvSpPr>
        <p:spPr>
          <a:xfrm>
            <a:off x="122982" y="599243"/>
            <a:ext cx="9576431" cy="613007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FEEDA21F-A209-8220-A7B5-65C87B5CDE3A}"/>
              </a:ext>
            </a:extLst>
          </p:cNvPr>
          <p:cNvSpPr txBox="1"/>
          <p:nvPr/>
        </p:nvSpPr>
        <p:spPr>
          <a:xfrm>
            <a:off x="5145207" y="765785"/>
            <a:ext cx="2466000"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155,164</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5" name="角丸四角形 52">
            <a:extLst>
              <a:ext uri="{FF2B5EF4-FFF2-40B4-BE49-F238E27FC236}">
                <a16:creationId xmlns:a16="http://schemas.microsoft.com/office/drawing/2014/main" id="{8B121D49-01F5-8FDB-2516-6075A51E8F3E}"/>
              </a:ext>
            </a:extLst>
          </p:cNvPr>
          <p:cNvSpPr/>
          <p:nvPr/>
        </p:nvSpPr>
        <p:spPr>
          <a:xfrm>
            <a:off x="173418" y="681464"/>
            <a:ext cx="4886645" cy="3533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住宅省エネ改修促進事業</a:t>
            </a:r>
            <a:endParaRPr lang="zh-CN" altLang="en-US" sz="1600" b="1" dirty="0">
              <a:solidFill>
                <a:schemeClr val="tx1"/>
              </a:solidFill>
              <a:latin typeface="Meiryo UI" pitchFamily="50" charset="-128"/>
              <a:ea typeface="Meiryo UI" pitchFamily="50" charset="-128"/>
              <a:cs typeface="Meiryo UI" pitchFamily="50" charset="-128"/>
            </a:endParaRPr>
          </a:p>
        </p:txBody>
      </p:sp>
      <p:sp>
        <p:nvSpPr>
          <p:cNvPr id="2" name="テキスト ボックス 27">
            <a:extLst>
              <a:ext uri="{FF2B5EF4-FFF2-40B4-BE49-F238E27FC236}">
                <a16:creationId xmlns:a16="http://schemas.microsoft.com/office/drawing/2014/main" id="{5E93189A-FEAB-6851-896F-37B957064021}"/>
              </a:ext>
            </a:extLst>
          </p:cNvPr>
          <p:cNvSpPr txBox="1">
            <a:spLocks noChangeArrowheads="1"/>
          </p:cNvSpPr>
          <p:nvPr/>
        </p:nvSpPr>
        <p:spPr bwMode="auto">
          <a:xfrm>
            <a:off x="135967" y="1113753"/>
            <a:ext cx="9456684" cy="68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◆目的</a:t>
            </a:r>
            <a:endParaRPr lang="en-US" altLang="ja-JP" sz="1600" b="0" i="0" dirty="0">
              <a:latin typeface="Meiryo UI" pitchFamily="50" charset="-128"/>
              <a:ea typeface="Meiryo UI" pitchFamily="50" charset="-128"/>
              <a:cs typeface="Meiryo UI" pitchFamily="50" charset="-128"/>
            </a:endParaRPr>
          </a:p>
          <a:p>
            <a:pPr eaLnBrk="1" hangingPunct="1">
              <a:lnSpc>
                <a:spcPts val="1400"/>
              </a:lnSpc>
              <a:spcBef>
                <a:spcPts val="300"/>
              </a:spcBef>
              <a:buFontTx/>
              <a:buNone/>
            </a:pPr>
            <a:r>
              <a:rPr lang="ja-JP" altLang="en-US" sz="1400" b="0" i="0" dirty="0">
                <a:latin typeface="Meiryo UI" panose="020B0604030504040204" pitchFamily="50" charset="-128"/>
                <a:ea typeface="Meiryo UI" panose="020B0604030504040204" pitchFamily="50" charset="-128"/>
              </a:rPr>
              <a:t>　カーボンニュートラルの実現に向け、既存住宅の省エネルギー性能を向上する改修工事費等を補助することにより、住宅ストックの省エネ　</a:t>
            </a:r>
            <a:endParaRPr lang="en-US" altLang="ja-JP" sz="1400" b="0" i="0" dirty="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ja-JP" altLang="en-US" sz="1400" b="0" i="0" dirty="0">
                <a:latin typeface="Meiryo UI" panose="020B0604030504040204" pitchFamily="50" charset="-128"/>
                <a:ea typeface="Meiryo UI" panose="020B0604030504040204" pitchFamily="50" charset="-128"/>
              </a:rPr>
              <a:t>　化を促進します。</a:t>
            </a:r>
          </a:p>
        </p:txBody>
      </p:sp>
      <p:sp>
        <p:nvSpPr>
          <p:cNvPr id="4" name="テキスト ボックス 27">
            <a:extLst>
              <a:ext uri="{FF2B5EF4-FFF2-40B4-BE49-F238E27FC236}">
                <a16:creationId xmlns:a16="http://schemas.microsoft.com/office/drawing/2014/main" id="{27C67655-3D2C-CA3A-E843-AA6E1AECC5F8}"/>
              </a:ext>
            </a:extLst>
          </p:cNvPr>
          <p:cNvSpPr txBox="1">
            <a:spLocks noChangeArrowheads="1"/>
          </p:cNvSpPr>
          <p:nvPr/>
        </p:nvSpPr>
        <p:spPr bwMode="auto">
          <a:xfrm>
            <a:off x="122982" y="1896811"/>
            <a:ext cx="949770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◆事業概要</a:t>
            </a:r>
            <a:endParaRPr lang="en-US" altLang="ja-JP" sz="1600" b="0" i="0" dirty="0">
              <a:latin typeface="Meiryo UI" pitchFamily="50" charset="-128"/>
              <a:ea typeface="Meiryo UI" pitchFamily="50" charset="-128"/>
              <a:cs typeface="Meiryo UI" pitchFamily="50" charset="-128"/>
            </a:endParaRPr>
          </a:p>
          <a:p>
            <a:pPr>
              <a:spcBef>
                <a:spcPct val="0"/>
              </a:spcBef>
            </a:pPr>
            <a:r>
              <a:rPr lang="ja-JP" altLang="en-US" sz="1400" b="0" dirty="0">
                <a:latin typeface="Meiryo UI" panose="020B0604030504040204" pitchFamily="50" charset="-128"/>
                <a:ea typeface="Meiryo UI" panose="020B0604030504040204" pitchFamily="50" charset="-128"/>
              </a:rPr>
              <a:t>　既存の住宅における開口部（外気に接する窓又はドア）、躯体等（天井、屋根、外壁又は床）、設備等の省エネ改修工事に要す　</a:t>
            </a:r>
            <a:endParaRPr lang="en-US" altLang="ja-JP" sz="1400" b="0" dirty="0">
              <a:latin typeface="Meiryo UI" panose="020B0604030504040204" pitchFamily="50" charset="-128"/>
              <a:ea typeface="Meiryo UI" panose="020B0604030504040204" pitchFamily="50" charset="-128"/>
            </a:endParaRPr>
          </a:p>
          <a:p>
            <a:pPr>
              <a:spcBef>
                <a:spcPct val="0"/>
              </a:spcBef>
            </a:pPr>
            <a:r>
              <a:rPr lang="ja-JP" altLang="en-US" sz="1400" b="0" dirty="0">
                <a:latin typeface="Meiryo UI" panose="020B0604030504040204" pitchFamily="50" charset="-128"/>
                <a:ea typeface="Meiryo UI" panose="020B0604030504040204" pitchFamily="50" charset="-128"/>
              </a:rPr>
              <a:t>　る費用の一部を補助します。</a:t>
            </a:r>
            <a:endParaRPr lang="en-US" altLang="ja-JP" sz="1400" b="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9FE2C988-742C-DE6A-52AB-27EFCA20B999}"/>
              </a:ext>
            </a:extLst>
          </p:cNvPr>
          <p:cNvSpPr/>
          <p:nvPr/>
        </p:nvSpPr>
        <p:spPr bwMode="auto">
          <a:xfrm>
            <a:off x="174607" y="2707601"/>
            <a:ext cx="7306670" cy="3919022"/>
          </a:xfrm>
          <a:prstGeom prst="rect">
            <a:avLst/>
          </a:prstGeom>
        </p:spPr>
        <p:txBody>
          <a:bodyPr wrap="square" tIns="0" bIns="0">
            <a:spAutoFit/>
          </a:bodyPr>
          <a:lstStyle/>
          <a:p>
            <a:pPr>
              <a:lnSpc>
                <a:spcPts val="1000"/>
              </a:lnSpc>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1000"/>
              </a:lnSpc>
              <a:defRPr/>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補助内容</a:t>
            </a:r>
            <a:r>
              <a:rPr lang="en-US" altLang="ja-JP" sz="1400" b="1" dirty="0">
                <a:latin typeface="Meiryo UI" panose="020B0604030504040204" pitchFamily="50" charset="-128"/>
                <a:ea typeface="Meiryo UI" panose="020B0604030504040204" pitchFamily="50" charset="-128"/>
              </a:rPr>
              <a:t>】</a:t>
            </a:r>
          </a:p>
          <a:p>
            <a:pPr marL="266700" indent="-266700">
              <a:defRPr/>
            </a:pPr>
            <a:r>
              <a:rPr lang="ja-JP" altLang="en-US" sz="1400" dirty="0">
                <a:latin typeface="Meiryo UI" panose="020B0604030504040204" pitchFamily="50" charset="-128"/>
                <a:ea typeface="Meiryo UI" panose="020B0604030504040204" pitchFamily="50" charset="-128"/>
              </a:rPr>
              <a:t>　　■補助対象者　　　</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・既存の戸建・共同住宅の所有者</a:t>
            </a:r>
          </a:p>
          <a:p>
            <a:pPr marL="266700" indent="-266700">
              <a:defRPr/>
            </a:pPr>
            <a:r>
              <a:rPr lang="ja-JP" altLang="en-US" sz="1400" dirty="0">
                <a:latin typeface="Meiryo UI" panose="020B0604030504040204" pitchFamily="50" charset="-128"/>
                <a:ea typeface="Meiryo UI" panose="020B0604030504040204" pitchFamily="50" charset="-128"/>
              </a:rPr>
              <a:t>　　　 ・共同住宅の管理組合</a:t>
            </a:r>
            <a:endParaRPr lang="en-US" altLang="ja-JP" sz="1400" dirty="0">
              <a:latin typeface="Meiryo UI" panose="020B0604030504040204" pitchFamily="50" charset="-128"/>
              <a:ea typeface="Meiryo UI" panose="020B0604030504040204" pitchFamily="50" charset="-128"/>
            </a:endParaRPr>
          </a:p>
          <a:p>
            <a:pPr marL="266700" indent="-266700">
              <a:defRPr/>
            </a:pP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■補助対象事業費</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〇省エネ設計等</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・省エネ改修を行うために必要な調査・設計・計画等にかかる費用</a:t>
            </a:r>
          </a:p>
          <a:p>
            <a:pPr marL="266700" indent="-266700">
              <a:defRPr/>
            </a:pPr>
            <a:r>
              <a:rPr lang="ja-JP" altLang="en-US" sz="1400" dirty="0">
                <a:latin typeface="Meiryo UI" panose="020B0604030504040204" pitchFamily="50" charset="-128"/>
                <a:ea typeface="Meiryo UI" panose="020B0604030504040204" pitchFamily="50" charset="-128"/>
              </a:rPr>
              <a:t>　　　　・改修設計内容について</a:t>
            </a:r>
            <a:r>
              <a:rPr lang="en-US" altLang="ja-JP" sz="1400" dirty="0">
                <a:latin typeface="Meiryo UI" panose="020B0604030504040204" pitchFamily="50" charset="-128"/>
                <a:ea typeface="Meiryo UI" panose="020B0604030504040204" pitchFamily="50" charset="-128"/>
              </a:rPr>
              <a:t>BELS </a:t>
            </a:r>
            <a:r>
              <a:rPr lang="ja-JP" altLang="en-US" sz="1400" dirty="0">
                <a:latin typeface="Meiryo UI" panose="020B0604030504040204" pitchFamily="50" charset="-128"/>
                <a:ea typeface="Meiryo UI" panose="020B0604030504040204" pitchFamily="50" charset="-128"/>
              </a:rPr>
              <a:t>等の評価・認証を受けるために必要な費用</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〇省エネ改修工事</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・開口部（外気に接する窓又はドア）の断熱改修工事にかかる費用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・躯体等（天井、屋根、外壁又は床）の断熱改修工事にかかる費用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・以下の設備の効率化工事にかかる費用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太陽熱利用システム、高断熱浴槽、高効率給湯機、節湯水栓、</a:t>
            </a:r>
          </a:p>
          <a:p>
            <a:pPr marL="266700" indent="-266700">
              <a:defRPr/>
            </a:pPr>
            <a:r>
              <a:rPr lang="ja-JP" altLang="en-US" sz="1400" dirty="0">
                <a:latin typeface="Meiryo UI" panose="020B0604030504040204" pitchFamily="50" charset="-128"/>
                <a:ea typeface="Meiryo UI" panose="020B0604030504040204" pitchFamily="50" charset="-128"/>
              </a:rPr>
              <a:t>　　　　　　コージェネレーション設備、蓄電池、</a:t>
            </a:r>
            <a:r>
              <a:rPr lang="en-US" altLang="ja-JP" sz="1400" dirty="0">
                <a:latin typeface="Meiryo UI" panose="020B0604030504040204" pitchFamily="50" charset="-128"/>
                <a:ea typeface="Meiryo UI" panose="020B0604030504040204" pitchFamily="50" charset="-128"/>
              </a:rPr>
              <a:t>LED </a:t>
            </a:r>
            <a:r>
              <a:rPr lang="ja-JP" altLang="en-US" sz="1400" dirty="0">
                <a:latin typeface="Meiryo UI" panose="020B0604030504040204" pitchFamily="50" charset="-128"/>
                <a:ea typeface="Meiryo UI" panose="020B0604030504040204" pitchFamily="50" charset="-128"/>
              </a:rPr>
              <a:t>照明</a:t>
            </a:r>
          </a:p>
          <a:p>
            <a:pPr marL="266700" indent="-266700">
              <a:defRPr/>
            </a:pPr>
            <a:r>
              <a:rPr lang="ja-JP" altLang="en-US" sz="1400" dirty="0">
                <a:latin typeface="Meiryo UI" panose="020B0604030504040204" pitchFamily="50" charset="-128"/>
                <a:ea typeface="Meiryo UI" panose="020B0604030504040204" pitchFamily="50" charset="-128"/>
              </a:rPr>
              <a:t>　　　　・構造補強工事にかかる費用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ZEH </a:t>
            </a:r>
            <a:r>
              <a:rPr lang="ja-JP" altLang="en-US" sz="1400" dirty="0">
                <a:latin typeface="Meiryo UI" panose="020B0604030504040204" pitchFamily="50" charset="-128"/>
                <a:ea typeface="Meiryo UI" panose="020B0604030504040204" pitchFamily="50" charset="-128"/>
              </a:rPr>
              <a:t>水準に相当する全体改修を行う場合に限る）　　   </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EAC7EE6B-8286-BA18-CD44-6E3F5DF9060B}"/>
              </a:ext>
            </a:extLst>
          </p:cNvPr>
          <p:cNvPicPr>
            <a:picLocks noChangeAspect="1"/>
          </p:cNvPicPr>
          <p:nvPr/>
        </p:nvPicPr>
        <p:blipFill rotWithShape="1">
          <a:blip r:embed="rId3"/>
          <a:srcRect l="5911" r="5015"/>
          <a:stretch/>
        </p:blipFill>
        <p:spPr>
          <a:xfrm>
            <a:off x="6261649" y="4015815"/>
            <a:ext cx="2731213" cy="2500824"/>
          </a:xfrm>
          <a:prstGeom prst="rect">
            <a:avLst/>
          </a:prstGeom>
        </p:spPr>
      </p:pic>
      <p:graphicFrame>
        <p:nvGraphicFramePr>
          <p:cNvPr id="9" name="表 8">
            <a:extLst>
              <a:ext uri="{FF2B5EF4-FFF2-40B4-BE49-F238E27FC236}">
                <a16:creationId xmlns:a16="http://schemas.microsoft.com/office/drawing/2014/main" id="{B525921E-1CB3-E8E0-4027-297241C2E4B3}"/>
              </a:ext>
            </a:extLst>
          </p:cNvPr>
          <p:cNvGraphicFramePr>
            <a:graphicFrameLocks noGrp="1"/>
          </p:cNvGraphicFramePr>
          <p:nvPr/>
        </p:nvGraphicFramePr>
        <p:xfrm>
          <a:off x="5221233" y="3120628"/>
          <a:ext cx="4399451" cy="801046"/>
        </p:xfrm>
        <a:graphic>
          <a:graphicData uri="http://schemas.openxmlformats.org/drawingml/2006/table">
            <a:tbl>
              <a:tblPr/>
              <a:tblGrid>
                <a:gridCol w="2247759">
                  <a:extLst>
                    <a:ext uri="{9D8B030D-6E8A-4147-A177-3AD203B41FA5}">
                      <a16:colId xmlns:a16="http://schemas.microsoft.com/office/drawing/2014/main" val="1416852224"/>
                    </a:ext>
                  </a:extLst>
                </a:gridCol>
                <a:gridCol w="806016">
                  <a:extLst>
                    <a:ext uri="{9D8B030D-6E8A-4147-A177-3AD203B41FA5}">
                      <a16:colId xmlns:a16="http://schemas.microsoft.com/office/drawing/2014/main" val="689879437"/>
                    </a:ext>
                  </a:extLst>
                </a:gridCol>
                <a:gridCol w="1345676">
                  <a:extLst>
                    <a:ext uri="{9D8B030D-6E8A-4147-A177-3AD203B41FA5}">
                      <a16:colId xmlns:a16="http://schemas.microsoft.com/office/drawing/2014/main" val="1907020905"/>
                    </a:ext>
                  </a:extLst>
                </a:gridCol>
              </a:tblGrid>
              <a:tr h="342754">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改修後の住戸の省エネ性能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補助率</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補助限度額</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96230262"/>
                  </a:ext>
                </a:extLst>
              </a:tr>
              <a:tr h="229146">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省エネ基準レベル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２／５</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３０万円／戸</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3779"/>
                  </a:ext>
                </a:extLst>
              </a:tr>
              <a:tr h="229146">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ＺＥＨレベル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４／５</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７０万円／戸</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428063"/>
                  </a:ext>
                </a:extLst>
              </a:tr>
            </a:tbl>
          </a:graphicData>
        </a:graphic>
      </p:graphicFrame>
      <p:sp>
        <p:nvSpPr>
          <p:cNvPr id="12" name="正方形/長方形 11">
            <a:extLst>
              <a:ext uri="{FF2B5EF4-FFF2-40B4-BE49-F238E27FC236}">
                <a16:creationId xmlns:a16="http://schemas.microsoft.com/office/drawing/2014/main" id="{14C7413F-2E01-AA25-89C3-222B861540BE}"/>
              </a:ext>
            </a:extLst>
          </p:cNvPr>
          <p:cNvSpPr/>
          <p:nvPr/>
        </p:nvSpPr>
        <p:spPr bwMode="auto">
          <a:xfrm>
            <a:off x="5004987" y="2855448"/>
            <a:ext cx="2728444" cy="260071"/>
          </a:xfrm>
          <a:prstGeom prst="rect">
            <a:avLst/>
          </a:prstGeom>
        </p:spPr>
        <p:txBody>
          <a:bodyPr wrap="square" tIns="0" bIns="0">
            <a:spAutoFit/>
          </a:bodyPr>
          <a:lstStyle/>
          <a:p>
            <a:pPr>
              <a:lnSpc>
                <a:spcPts val="1000"/>
              </a:lnSpc>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1000"/>
              </a:lnSpc>
              <a:defRPr/>
            </a:pPr>
            <a:r>
              <a:rPr kumimoji="1" lang="ja-JP" altLang="ja-JP" sz="1400" kern="1200" dirty="0">
                <a:solidFill>
                  <a:srgbClr val="000000"/>
                </a:solidFill>
                <a:effectLst/>
                <a:latin typeface="Meiryo UI" panose="020B0604030504040204" pitchFamily="50" charset="-128"/>
                <a:ea typeface="Meiryo UI" panose="020B0604030504040204" pitchFamily="50" charset="-128"/>
                <a:cs typeface="+mn-cs"/>
              </a:rPr>
              <a:t>■補助率・補助限度額　　</a:t>
            </a: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3476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05962" y="566296"/>
            <a:ext cx="9694076" cy="6216544"/>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188419" y="2890544"/>
            <a:ext cx="6141190"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年間に消費するエネルギー量を太陽光発電などで創ることで、正味（ネット）で概ねゼロとなる住宅のことです。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1313982"/>
            <a:ext cx="5584238" cy="1400383"/>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a:t>
            </a:r>
            <a:r>
              <a:rPr lang="en-US" altLang="ja-JP" sz="1300" dirty="0">
                <a:latin typeface="Meiryo UI" pitchFamily="50" charset="-128"/>
                <a:ea typeface="Meiryo UI" pitchFamily="50" charset="-128"/>
                <a:cs typeface="Meiryo UI" pitchFamily="50" charset="-128"/>
              </a:rPr>
              <a:t> 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strike="sngStrike" dirty="0">
              <a:latin typeface="Meiryo UI" pitchFamily="50" charset="-128"/>
              <a:ea typeface="Meiryo UI" pitchFamily="50" charset="-128"/>
              <a:cs typeface="Meiryo UI" pitchFamily="50" charset="-128"/>
            </a:endParaRPr>
          </a:p>
          <a:p>
            <a:pPr marL="182563" indent="-182563">
              <a:defRPr/>
            </a:pPr>
            <a:endParaRPr lang="en-US" altLang="ja-JP" sz="1300" strike="sngStrike"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2023</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の良さを気軽に体感できるお試し体感事業をスタートしました。</a:t>
            </a:r>
            <a:endParaRPr lang="en-US" altLang="ja-JP" sz="1300" dirty="0">
              <a:latin typeface="Meiryo UI" pitchFamily="50" charset="-128"/>
              <a:ea typeface="Meiryo UI" pitchFamily="50" charset="-128"/>
              <a:cs typeface="Meiryo UI" pitchFamily="50" charset="-128"/>
            </a:endParaRPr>
          </a:p>
        </p:txBody>
      </p:sp>
      <p:sp>
        <p:nvSpPr>
          <p:cNvPr id="25" name="正方形/長方形 24"/>
          <p:cNvSpPr/>
          <p:nvPr/>
        </p:nvSpPr>
        <p:spPr>
          <a:xfrm>
            <a:off x="2778037" y="776355"/>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6959" y="4083058"/>
            <a:ext cx="2421067" cy="1361851"/>
          </a:xfrm>
          <a:prstGeom prst="rect">
            <a:avLst/>
          </a:prstGeom>
        </p:spPr>
      </p:pic>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742659" y="1010574"/>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299831" y="711945"/>
            <a:ext cx="3169912" cy="33889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652259" y="3741152"/>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6" name="正方形/長方形 45"/>
          <p:cNvSpPr/>
          <p:nvPr/>
        </p:nvSpPr>
        <p:spPr>
          <a:xfrm>
            <a:off x="2969799" y="5579337"/>
            <a:ext cx="6660000" cy="1152000"/>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63" name="表 62">
            <a:extLst>
              <a:ext uri="{FF2B5EF4-FFF2-40B4-BE49-F238E27FC236}">
                <a16:creationId xmlns:a16="http://schemas.microsoft.com/office/drawing/2014/main" id="{8F7DBB14-55AB-4863-BD16-B563B9956FF7}"/>
              </a:ext>
            </a:extLst>
          </p:cNvPr>
          <p:cNvGraphicFramePr>
            <a:graphicFrameLocks noGrp="1"/>
          </p:cNvGraphicFramePr>
          <p:nvPr>
            <p:extLst>
              <p:ext uri="{D42A27DB-BD31-4B8C-83A1-F6EECF244321}">
                <p14:modId xmlns:p14="http://schemas.microsoft.com/office/powerpoint/2010/main" val="4101838016"/>
              </p:ext>
            </p:extLst>
          </p:nvPr>
        </p:nvGraphicFramePr>
        <p:xfrm>
          <a:off x="3046902" y="5948284"/>
          <a:ext cx="3827795" cy="685800"/>
        </p:xfrm>
        <a:graphic>
          <a:graphicData uri="http://schemas.openxmlformats.org/drawingml/2006/table">
            <a:tbl>
              <a:tblPr firstRow="1" bandRow="1">
                <a:tableStyleId>{5940675A-B579-460E-94D1-54222C63F5DA}</a:tableStyleId>
              </a:tblPr>
              <a:tblGrid>
                <a:gridCol w="994240">
                  <a:extLst>
                    <a:ext uri="{9D8B030D-6E8A-4147-A177-3AD203B41FA5}">
                      <a16:colId xmlns:a16="http://schemas.microsoft.com/office/drawing/2014/main" val="3757262113"/>
                    </a:ext>
                  </a:extLst>
                </a:gridCol>
                <a:gridCol w="566711">
                  <a:extLst>
                    <a:ext uri="{9D8B030D-6E8A-4147-A177-3AD203B41FA5}">
                      <a16:colId xmlns:a16="http://schemas.microsoft.com/office/drawing/2014/main" val="239000424"/>
                    </a:ext>
                  </a:extLst>
                </a:gridCol>
                <a:gridCol w="566711">
                  <a:extLst>
                    <a:ext uri="{9D8B030D-6E8A-4147-A177-3AD203B41FA5}">
                      <a16:colId xmlns:a16="http://schemas.microsoft.com/office/drawing/2014/main" val="2556542247"/>
                    </a:ext>
                  </a:extLst>
                </a:gridCol>
                <a:gridCol w="566711">
                  <a:extLst>
                    <a:ext uri="{9D8B030D-6E8A-4147-A177-3AD203B41FA5}">
                      <a16:colId xmlns:a16="http://schemas.microsoft.com/office/drawing/2014/main" val="3771941092"/>
                    </a:ext>
                  </a:extLst>
                </a:gridCol>
                <a:gridCol w="566711">
                  <a:extLst>
                    <a:ext uri="{9D8B030D-6E8A-4147-A177-3AD203B41FA5}">
                      <a16:colId xmlns:a16="http://schemas.microsoft.com/office/drawing/2014/main" val="3859621758"/>
                    </a:ext>
                  </a:extLst>
                </a:gridCol>
                <a:gridCol w="566711">
                  <a:extLst>
                    <a:ext uri="{9D8B030D-6E8A-4147-A177-3AD203B41FA5}">
                      <a16:colId xmlns:a16="http://schemas.microsoft.com/office/drawing/2014/main" val="2662523600"/>
                    </a:ext>
                  </a:extLst>
                </a:gridCol>
              </a:tblGrid>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年度</a:t>
                      </a: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1798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宿泊体験箇所数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50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35270845"/>
                  </a:ext>
                </a:extLst>
              </a:tr>
            </a:tbl>
          </a:graphicData>
        </a:graphic>
      </p:graphicFrame>
      <p:sp>
        <p:nvSpPr>
          <p:cNvPr id="64" name="テキスト ボックス 63">
            <a:extLst>
              <a:ext uri="{FF2B5EF4-FFF2-40B4-BE49-F238E27FC236}">
                <a16:creationId xmlns:a16="http://schemas.microsoft.com/office/drawing/2014/main" id="{89C38BC4-A66A-439B-99AD-B34002CD932E}"/>
              </a:ext>
            </a:extLst>
          </p:cNvPr>
          <p:cNvSpPr txBox="1"/>
          <p:nvPr/>
        </p:nvSpPr>
        <p:spPr>
          <a:xfrm>
            <a:off x="2969799" y="5638409"/>
            <a:ext cx="222165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ZEH</a:t>
            </a:r>
            <a:r>
              <a:rPr lang="ja-JP" altLang="en-US" sz="1000" dirty="0">
                <a:latin typeface="Meiryo UI" pitchFamily="50" charset="-128"/>
                <a:ea typeface="Meiryo UI" pitchFamily="50" charset="-128"/>
                <a:cs typeface="Meiryo UI" pitchFamily="50" charset="-128"/>
              </a:rPr>
              <a:t>宿泊体験事業</a:t>
            </a:r>
            <a:endParaRPr lang="en-US" altLang="ja-JP" sz="1000" dirty="0">
              <a:latin typeface="Meiryo UI" pitchFamily="50" charset="-128"/>
              <a:ea typeface="Meiryo UI" pitchFamily="50" charset="-128"/>
              <a:cs typeface="Meiryo UI" pitchFamily="50" charset="-128"/>
            </a:endParaRPr>
          </a:p>
        </p:txBody>
      </p:sp>
      <p:pic>
        <p:nvPicPr>
          <p:cNvPr id="65" name="図 64">
            <a:extLst>
              <a:ext uri="{FF2B5EF4-FFF2-40B4-BE49-F238E27FC236}">
                <a16:creationId xmlns:a16="http://schemas.microsoft.com/office/drawing/2014/main" id="{29A711E0-264B-4DC3-BE6D-C79D128FD8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441" y="3873198"/>
            <a:ext cx="1912357" cy="1274904"/>
          </a:xfrm>
          <a:prstGeom prst="rect">
            <a:avLst/>
          </a:prstGeom>
        </p:spPr>
      </p:pic>
      <p:pic>
        <p:nvPicPr>
          <p:cNvPr id="67" name="図 66">
            <a:extLst>
              <a:ext uri="{FF2B5EF4-FFF2-40B4-BE49-F238E27FC236}">
                <a16:creationId xmlns:a16="http://schemas.microsoft.com/office/drawing/2014/main" id="{8C5611E7-47ED-407E-9E4B-8A07B56542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0008" y="5525059"/>
            <a:ext cx="1641223" cy="1093928"/>
          </a:xfrm>
          <a:prstGeom prst="rect">
            <a:avLst/>
          </a:prstGeom>
        </p:spPr>
      </p:pic>
      <p:sp>
        <p:nvSpPr>
          <p:cNvPr id="66" name="テキスト ボックス 65">
            <a:extLst>
              <a:ext uri="{FF2B5EF4-FFF2-40B4-BE49-F238E27FC236}">
                <a16:creationId xmlns:a16="http://schemas.microsoft.com/office/drawing/2014/main" id="{38961CE2-8F4C-4FE2-A9F4-DF5FD2A94920}"/>
              </a:ext>
            </a:extLst>
          </p:cNvPr>
          <p:cNvSpPr txBox="1"/>
          <p:nvPr/>
        </p:nvSpPr>
        <p:spPr>
          <a:xfrm>
            <a:off x="296304" y="5284893"/>
            <a:ext cx="230863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お試し体感事業のスタート</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7" name="テキスト ボックス 36">
            <a:extLst>
              <a:ext uri="{FF2B5EF4-FFF2-40B4-BE49-F238E27FC236}">
                <a16:creationId xmlns:a16="http://schemas.microsoft.com/office/drawing/2014/main" id="{34163915-621B-42A6-95BA-477A0FEDE4AF}"/>
              </a:ext>
            </a:extLst>
          </p:cNvPr>
          <p:cNvSpPr txBox="1"/>
          <p:nvPr/>
        </p:nvSpPr>
        <p:spPr>
          <a:xfrm>
            <a:off x="296304" y="3706474"/>
            <a:ext cx="230863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宿泊体験連携</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協定式の様子</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69" name="正方形/長方形 68">
            <a:extLst>
              <a:ext uri="{FF2B5EF4-FFF2-40B4-BE49-F238E27FC236}">
                <a16:creationId xmlns:a16="http://schemas.microsoft.com/office/drawing/2014/main" id="{E0E9DEDD-7C22-4BDE-BF5F-05B7495E249A}"/>
              </a:ext>
            </a:extLst>
          </p:cNvPr>
          <p:cNvSpPr/>
          <p:nvPr/>
        </p:nvSpPr>
        <p:spPr>
          <a:xfrm>
            <a:off x="6273302" y="3643171"/>
            <a:ext cx="3341186" cy="1872000"/>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6" name="正方形/長方形 35">
            <a:extLst>
              <a:ext uri="{FF2B5EF4-FFF2-40B4-BE49-F238E27FC236}">
                <a16:creationId xmlns:a16="http://schemas.microsoft.com/office/drawing/2014/main" id="{9E426120-C9E5-41BA-AD0B-0F74EEF6F4E5}"/>
              </a:ext>
            </a:extLst>
          </p:cNvPr>
          <p:cNvSpPr/>
          <p:nvPr/>
        </p:nvSpPr>
        <p:spPr>
          <a:xfrm>
            <a:off x="6937732" y="5637494"/>
            <a:ext cx="2901551" cy="1015663"/>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■協力事業者（申込順）（</a:t>
            </a:r>
            <a:r>
              <a:rPr lang="en-US" altLang="ja-JP" sz="1000" dirty="0">
                <a:solidFill>
                  <a:schemeClr val="tx1"/>
                </a:solidFill>
                <a:latin typeface="Meiryo UI" pitchFamily="50" charset="-128"/>
                <a:ea typeface="Meiryo UI" pitchFamily="50" charset="-128"/>
                <a:cs typeface="Meiryo UI" pitchFamily="50" charset="-128"/>
              </a:rPr>
              <a:t>2024</a:t>
            </a:r>
            <a:r>
              <a:rPr lang="ja-JP" altLang="en-US" sz="1000" dirty="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月時点）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１．ヤマト住建株式会社</a:t>
            </a:r>
          </a:p>
          <a:p>
            <a:pPr marL="87313" indent="-87313"/>
            <a:r>
              <a:rPr lang="ja-JP" altLang="en-US" sz="1000" dirty="0">
                <a:solidFill>
                  <a:schemeClr val="tx1"/>
                </a:solidFill>
                <a:latin typeface="Meiryo UI" pitchFamily="50" charset="-128"/>
                <a:ea typeface="Meiryo UI" pitchFamily="50" charset="-128"/>
                <a:cs typeface="Meiryo UI" pitchFamily="50" charset="-128"/>
              </a:rPr>
              <a:t>　２．八尾トーヨー住器株式会社</a:t>
            </a:r>
          </a:p>
          <a:p>
            <a:pPr marL="87313" indent="-87313"/>
            <a:r>
              <a:rPr lang="ja-JP" altLang="en-US" sz="1000" dirty="0">
                <a:solidFill>
                  <a:schemeClr val="tx1"/>
                </a:solidFill>
                <a:latin typeface="Meiryo UI" pitchFamily="50" charset="-128"/>
                <a:ea typeface="Meiryo UI" pitchFamily="50" charset="-128"/>
                <a:cs typeface="Meiryo UI" pitchFamily="50" charset="-128"/>
              </a:rPr>
              <a:t>　３．小林住宅株式会社</a:t>
            </a:r>
          </a:p>
          <a:p>
            <a:pPr marL="87313" indent="-87313"/>
            <a:r>
              <a:rPr lang="ja-JP" altLang="en-US" sz="1000" dirty="0">
                <a:solidFill>
                  <a:schemeClr val="tx1"/>
                </a:solidFill>
                <a:latin typeface="Meiryo UI" pitchFamily="50" charset="-128"/>
                <a:ea typeface="Meiryo UI" pitchFamily="50" charset="-128"/>
                <a:cs typeface="Meiryo UI" pitchFamily="50" charset="-128"/>
              </a:rPr>
              <a:t>　４．株式会社創建</a:t>
            </a:r>
          </a:p>
          <a:p>
            <a:pPr marL="87313" indent="-87313"/>
            <a:r>
              <a:rPr lang="ja-JP" altLang="en-US" sz="1000" dirty="0">
                <a:solidFill>
                  <a:schemeClr val="tx1"/>
                </a:solidFill>
                <a:latin typeface="Meiryo UI" pitchFamily="50" charset="-128"/>
                <a:ea typeface="Meiryo UI" pitchFamily="50" charset="-128"/>
                <a:cs typeface="Meiryo UI" pitchFamily="50" charset="-128"/>
              </a:rPr>
              <a:t>　５．株式会社ケーアイ・シー</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9" name="テキスト ボックス 38">
            <a:extLst>
              <a:ext uri="{FF2B5EF4-FFF2-40B4-BE49-F238E27FC236}">
                <a16:creationId xmlns:a16="http://schemas.microsoft.com/office/drawing/2014/main" id="{77BBCB2A-323D-4AE5-9B5F-937782A42186}"/>
              </a:ext>
            </a:extLst>
          </p:cNvPr>
          <p:cNvSpPr txBox="1"/>
          <p:nvPr/>
        </p:nvSpPr>
        <p:spPr>
          <a:xfrm>
            <a:off x="6384300" y="3638273"/>
            <a:ext cx="3012000" cy="938719"/>
          </a:xfrm>
          <a:prstGeom prst="rect">
            <a:avLst/>
          </a:prstGeom>
          <a:noFill/>
        </p:spPr>
        <p:txBody>
          <a:bodyPr wrap="square">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2023</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年度実績＞</a:t>
            </a:r>
            <a:endPar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ZEH</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宿泊体験事業へ新たに２社が参加</a:t>
            </a:r>
            <a:endPar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ZEH</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お試し体感事業を新たにスタート（</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5</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社）</a:t>
            </a:r>
            <a:endPar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eiryo UI" pitchFamily="50" charset="-128"/>
                <a:ea typeface="Meiryo UI" pitchFamily="50" charset="-128"/>
              </a:rPr>
              <a:t>　・工務店向けセミナー</a:t>
            </a:r>
            <a:r>
              <a:rPr lang="en-US" altLang="ja-JP" sz="1100" dirty="0">
                <a:latin typeface="Meiryo UI" pitchFamily="50" charset="-128"/>
                <a:ea typeface="Meiryo UI" pitchFamily="50" charset="-128"/>
              </a:rPr>
              <a:t>3</a:t>
            </a:r>
            <a:r>
              <a:rPr lang="ja-JP" altLang="en-US" sz="1100" dirty="0">
                <a:latin typeface="Meiryo UI" pitchFamily="50" charset="-128"/>
                <a:ea typeface="Meiryo UI" pitchFamily="50" charset="-128"/>
              </a:rPr>
              <a:t>回実施</a:t>
            </a: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eiryo UI" pitchFamily="50" charset="-128"/>
                <a:ea typeface="Meiryo UI" pitchFamily="50" charset="-128"/>
              </a:rPr>
              <a:t>　・大阪メトロ梅田駅でのデジタルサイネージ放映</a:t>
            </a:r>
            <a:endParaRPr lang="en-US" altLang="ja-JP" sz="1100" dirty="0">
              <a:latin typeface="Meiryo UI" pitchFamily="50" charset="-128"/>
              <a:ea typeface="Meiryo UI" pitchFamily="50" charset="-128"/>
            </a:endParaRPr>
          </a:p>
        </p:txBody>
      </p:sp>
      <p:sp>
        <p:nvSpPr>
          <p:cNvPr id="40" name="正方形/長方形 39">
            <a:extLst>
              <a:ext uri="{FF2B5EF4-FFF2-40B4-BE49-F238E27FC236}">
                <a16:creationId xmlns:a16="http://schemas.microsoft.com/office/drawing/2014/main" id="{9304D8CE-88CE-4CC6-BE90-E536AE643A27}"/>
              </a:ext>
            </a:extLst>
          </p:cNvPr>
          <p:cNvSpPr/>
          <p:nvPr/>
        </p:nvSpPr>
        <p:spPr>
          <a:xfrm>
            <a:off x="6579338" y="4513060"/>
            <a:ext cx="2950059" cy="1015663"/>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■お試し体感事業協力事業者（</a:t>
            </a:r>
            <a:r>
              <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2024</a:t>
            </a: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4</a:t>
            </a: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月時点）</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１．株式会社ケーアイ・シー</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２．ヤマト住建株式会社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３．株式会社</a:t>
            </a:r>
            <a:r>
              <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LIXIL</a:t>
            </a:r>
            <a:endPar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４．八尾トーヨー住器株式会社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５．株式会社一条工務店</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5616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7">
            <a:extLst>
              <a:ext uri="{FF2B5EF4-FFF2-40B4-BE49-F238E27FC236}">
                <a16:creationId xmlns:a16="http://schemas.microsoft.com/office/drawing/2014/main" id="{2E8534B6-41EC-452A-BF49-E8CC4A83B779}"/>
              </a:ext>
            </a:extLst>
          </p:cNvPr>
          <p:cNvSpPr/>
          <p:nvPr/>
        </p:nvSpPr>
        <p:spPr>
          <a:xfrm>
            <a:off x="125241" y="617292"/>
            <a:ext cx="9620627" cy="615977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31">
            <a:extLst>
              <a:ext uri="{FF2B5EF4-FFF2-40B4-BE49-F238E27FC236}">
                <a16:creationId xmlns:a16="http://schemas.microsoft.com/office/drawing/2014/main" id="{F598DFFB-A1B2-4CF3-906F-D6CF9D710856}"/>
              </a:ext>
            </a:extLst>
          </p:cNvPr>
          <p:cNvSpPr/>
          <p:nvPr/>
        </p:nvSpPr>
        <p:spPr>
          <a:xfrm>
            <a:off x="262748" y="788071"/>
            <a:ext cx="4645426"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府有建築物・市設建築物の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C4E6C9E5-8D5C-461E-BB52-50ABEDC9790E}"/>
              </a:ext>
            </a:extLst>
          </p:cNvPr>
          <p:cNvSpPr/>
          <p:nvPr/>
        </p:nvSpPr>
        <p:spPr>
          <a:xfrm>
            <a:off x="1233000" y="3206750"/>
            <a:ext cx="7240910" cy="6428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0" name="正方形/長方形 49">
            <a:extLst>
              <a:ext uri="{FF2B5EF4-FFF2-40B4-BE49-F238E27FC236}">
                <a16:creationId xmlns:a16="http://schemas.microsoft.com/office/drawing/2014/main" id="{821B38D0-55A4-46F0-8273-A531EA40F652}"/>
              </a:ext>
            </a:extLst>
          </p:cNvPr>
          <p:cNvSpPr/>
          <p:nvPr/>
        </p:nvSpPr>
        <p:spPr>
          <a:xfrm>
            <a:off x="4960800" y="991274"/>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正方形/長方形 50">
            <a:extLst>
              <a:ext uri="{FF2B5EF4-FFF2-40B4-BE49-F238E27FC236}">
                <a16:creationId xmlns:a16="http://schemas.microsoft.com/office/drawing/2014/main" id="{216FA493-0DD7-4A12-99A7-53776EA42D33}"/>
              </a:ext>
            </a:extLst>
          </p:cNvPr>
          <p:cNvSpPr/>
          <p:nvPr/>
        </p:nvSpPr>
        <p:spPr>
          <a:xfrm>
            <a:off x="5259504" y="1384938"/>
            <a:ext cx="4140000" cy="1600438"/>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市設建築物への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率先導入に向け、今後予定する新築建築物については、原則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Oriented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相当以上をめざし、</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月に</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大阪市地球温暖化対策実行計画</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を改定しました。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また、既設建築物の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化について、環境事業センター（１施設）にて</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化可能性調査を実施しました。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今後も既設建築物の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化に向けて検討を進めます。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14DC6351-5DF0-4CE6-93D3-1B9834027866}"/>
              </a:ext>
            </a:extLst>
          </p:cNvPr>
          <p:cNvSpPr/>
          <p:nvPr/>
        </p:nvSpPr>
        <p:spPr>
          <a:xfrm>
            <a:off x="4960800" y="795390"/>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8" name="正方形/長方形 37">
            <a:extLst>
              <a:ext uri="{FF2B5EF4-FFF2-40B4-BE49-F238E27FC236}">
                <a16:creationId xmlns:a16="http://schemas.microsoft.com/office/drawing/2014/main" id="{5455958D-54BA-48F9-9759-467567D10FC2}"/>
              </a:ext>
            </a:extLst>
          </p:cNvPr>
          <p:cNvSpPr/>
          <p:nvPr/>
        </p:nvSpPr>
        <p:spPr>
          <a:xfrm>
            <a:off x="417227" y="1384938"/>
            <a:ext cx="4140000" cy="1600438"/>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府有建築物の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化の推進に向け、今後、新築</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建替えを含む</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計画に着手する際のエネルギー消費性能は、原則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Ready</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を目指し、</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年７月に大阪府地球温暖化対策実行計画</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を改定しました。</a:t>
            </a: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また、既設建築物の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化について、</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化可能性調査の結果をもとに、費用対効果を勘案した上で、西大阪治水事務所の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化を目指しています。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4">
            <a:extLst>
              <a:ext uri="{FF2B5EF4-FFF2-40B4-BE49-F238E27FC236}">
                <a16:creationId xmlns:a16="http://schemas.microsoft.com/office/drawing/2014/main" id="{4BA25F36-AE31-4364-AB42-720ECC8CAE4E}"/>
              </a:ext>
            </a:extLst>
          </p:cNvPr>
          <p:cNvSpPr txBox="1"/>
          <p:nvPr/>
        </p:nvSpPr>
        <p:spPr>
          <a:xfrm>
            <a:off x="3389638" y="6344618"/>
            <a:ext cx="3409315" cy="19812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図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ZEB</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の定義　（出典：環境省</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ZEB PORTAL</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6" name="グループ化 5">
            <a:extLst>
              <a:ext uri="{FF2B5EF4-FFF2-40B4-BE49-F238E27FC236}">
                <a16:creationId xmlns:a16="http://schemas.microsoft.com/office/drawing/2014/main" id="{A32DE461-1505-42C3-9967-C50ACA8F8381}"/>
              </a:ext>
            </a:extLst>
          </p:cNvPr>
          <p:cNvGrpSpPr/>
          <p:nvPr/>
        </p:nvGrpSpPr>
        <p:grpSpPr>
          <a:xfrm>
            <a:off x="197215" y="4076657"/>
            <a:ext cx="9472162" cy="2268907"/>
            <a:chOff x="650944" y="6303591"/>
            <a:chExt cx="15787124" cy="4147750"/>
          </a:xfrm>
        </p:grpSpPr>
        <p:pic>
          <p:nvPicPr>
            <p:cNvPr id="3" name="図 2">
              <a:extLst>
                <a:ext uri="{FF2B5EF4-FFF2-40B4-BE49-F238E27FC236}">
                  <a16:creationId xmlns:a16="http://schemas.microsoft.com/office/drawing/2014/main" id="{73448E55-0E6C-43B2-A621-8AD24F58688D}"/>
                </a:ext>
              </a:extLst>
            </p:cNvPr>
            <p:cNvPicPr>
              <a:picLocks noChangeAspect="1"/>
            </p:cNvPicPr>
            <p:nvPr/>
          </p:nvPicPr>
          <p:blipFill>
            <a:blip r:embed="rId3"/>
            <a:stretch>
              <a:fillRect/>
            </a:stretch>
          </p:blipFill>
          <p:spPr>
            <a:xfrm>
              <a:off x="650944" y="6303591"/>
              <a:ext cx="7897327" cy="3953427"/>
            </a:xfrm>
            <a:prstGeom prst="rect">
              <a:avLst/>
            </a:prstGeom>
          </p:spPr>
        </p:pic>
        <p:pic>
          <p:nvPicPr>
            <p:cNvPr id="5" name="図 4">
              <a:extLst>
                <a:ext uri="{FF2B5EF4-FFF2-40B4-BE49-F238E27FC236}">
                  <a16:creationId xmlns:a16="http://schemas.microsoft.com/office/drawing/2014/main" id="{51C30F82-C523-416B-86DC-76F1FB483F53}"/>
                </a:ext>
              </a:extLst>
            </p:cNvPr>
            <p:cNvPicPr>
              <a:picLocks noChangeAspect="1"/>
            </p:cNvPicPr>
            <p:nvPr/>
          </p:nvPicPr>
          <p:blipFill>
            <a:blip r:embed="rId4"/>
            <a:stretch>
              <a:fillRect/>
            </a:stretch>
          </p:blipFill>
          <p:spPr>
            <a:xfrm>
              <a:off x="8502636" y="6402651"/>
              <a:ext cx="7935432" cy="4048690"/>
            </a:xfrm>
            <a:prstGeom prst="rect">
              <a:avLst/>
            </a:prstGeom>
          </p:spPr>
        </p:pic>
      </p:grpSp>
      <p:sp>
        <p:nvSpPr>
          <p:cNvPr id="41" name="テキスト ボックス 40">
            <a:extLst>
              <a:ext uri="{FF2B5EF4-FFF2-40B4-BE49-F238E27FC236}">
                <a16:creationId xmlns:a16="http://schemas.microsoft.com/office/drawing/2014/main" id="{C249FE1B-5C8F-4325-A704-E5A7CFD068AF}"/>
              </a:ext>
            </a:extLst>
          </p:cNvPr>
          <p:cNvSpPr txBox="1"/>
          <p:nvPr/>
        </p:nvSpPr>
        <p:spPr>
          <a:xfrm>
            <a:off x="170469" y="3843400"/>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Tree>
    <p:extLst>
      <p:ext uri="{BB962C8B-B14F-4D97-AF65-F5344CB8AC3E}">
        <p14:creationId xmlns:p14="http://schemas.microsoft.com/office/powerpoint/2010/main" val="796014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7">
            <a:extLst>
              <a:ext uri="{FF2B5EF4-FFF2-40B4-BE49-F238E27FC236}">
                <a16:creationId xmlns:a16="http://schemas.microsoft.com/office/drawing/2014/main" id="{08F2A49F-5BA9-14EB-D386-0BA33BA77CB3}"/>
              </a:ext>
            </a:extLst>
          </p:cNvPr>
          <p:cNvSpPr/>
          <p:nvPr/>
        </p:nvSpPr>
        <p:spPr>
          <a:xfrm>
            <a:off x="122982" y="3483035"/>
            <a:ext cx="9576431" cy="318694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9" name="角丸四角形 47">
            <a:extLst>
              <a:ext uri="{FF2B5EF4-FFF2-40B4-BE49-F238E27FC236}">
                <a16:creationId xmlns:a16="http://schemas.microsoft.com/office/drawing/2014/main" id="{2E8534B6-41EC-452A-BF49-E8CC4A83B779}"/>
              </a:ext>
            </a:extLst>
          </p:cNvPr>
          <p:cNvSpPr/>
          <p:nvPr/>
        </p:nvSpPr>
        <p:spPr>
          <a:xfrm>
            <a:off x="122982" y="599244"/>
            <a:ext cx="9576431" cy="28010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FEEDA21F-A209-8220-A7B5-65C87B5CDE3A}"/>
              </a:ext>
            </a:extLst>
          </p:cNvPr>
          <p:cNvSpPr txBox="1"/>
          <p:nvPr/>
        </p:nvSpPr>
        <p:spPr>
          <a:xfrm>
            <a:off x="5145207" y="765785"/>
            <a:ext cx="2466000"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1,189,930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4" name="テキスト ボックス 3">
            <a:extLst>
              <a:ext uri="{FF2B5EF4-FFF2-40B4-BE49-F238E27FC236}">
                <a16:creationId xmlns:a16="http://schemas.microsoft.com/office/drawing/2014/main" id="{2A7AE03F-3EEF-9240-71D3-69C1EB442727}"/>
              </a:ext>
            </a:extLst>
          </p:cNvPr>
          <p:cNvSpPr txBox="1"/>
          <p:nvPr/>
        </p:nvSpPr>
        <p:spPr>
          <a:xfrm>
            <a:off x="173418" y="1147291"/>
            <a:ext cx="4898041" cy="1892826"/>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◆令和５年</a:t>
            </a:r>
            <a:r>
              <a:rPr lang="en-US" altLang="ja-JP" sz="1300" dirty="0">
                <a:latin typeface="Meiryo UI" pitchFamily="50" charset="-128"/>
                <a:ea typeface="Meiryo UI" pitchFamily="50" charset="-128"/>
                <a:cs typeface="Meiryo UI" pitchFamily="50" charset="-128"/>
              </a:rPr>
              <a:t>11</a:t>
            </a:r>
            <a:r>
              <a:rPr lang="ja-JP" altLang="en-US" sz="1300" dirty="0">
                <a:latin typeface="Meiryo UI" pitchFamily="50" charset="-128"/>
                <a:ea typeface="Meiryo UI" pitchFamily="50" charset="-128"/>
                <a:cs typeface="Meiryo UI" pitchFamily="50" charset="-128"/>
              </a:rPr>
              <a:t>月に国が進める脱炭素先行地域に選定されました。</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◆共同提案者である（一社）御堂筋まちづくりネットワーク、（一社）再生可能エネルギー地域活性協会と共に、本市のメインストリートである御堂筋において、</a:t>
            </a:r>
            <a:r>
              <a:rPr lang="en-US" altLang="ja-JP" sz="1300" dirty="0">
                <a:latin typeface="Meiryo UI" pitchFamily="50" charset="-128"/>
                <a:ea typeface="Meiryo UI" pitchFamily="50" charset="-128"/>
                <a:cs typeface="Meiryo UI" pitchFamily="50" charset="-128"/>
              </a:rPr>
              <a:t>ZEB</a:t>
            </a:r>
            <a:r>
              <a:rPr lang="ja-JP" altLang="en-US" sz="1300" dirty="0">
                <a:latin typeface="Meiryo UI" pitchFamily="50" charset="-128"/>
                <a:ea typeface="Meiryo UI" pitchFamily="50" charset="-128"/>
                <a:cs typeface="Meiryo UI" pitchFamily="50" charset="-128"/>
              </a:rPr>
              <a:t>化や空調更新などの省エネと、地域間連携による再エネ電力の導入等により、業務ビルにおける電力消費に伴う</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排出実質ゼロをめざし、さらに道路空間の再編と地域のレジリエンスの向上を同時に行うことで、カーボンニュートラルなビジネス地区の形成を図ります。</a:t>
            </a:r>
            <a:endParaRPr lang="en-US" altLang="ja-JP" sz="1300" dirty="0">
              <a:latin typeface="Meiryo UI" pitchFamily="50" charset="-128"/>
              <a:ea typeface="Meiryo UI" pitchFamily="50" charset="-128"/>
              <a:cs typeface="Meiryo UI" pitchFamily="50" charset="-128"/>
            </a:endParaRPr>
          </a:p>
        </p:txBody>
      </p:sp>
      <p:sp>
        <p:nvSpPr>
          <p:cNvPr id="5" name="角丸四角形 52">
            <a:extLst>
              <a:ext uri="{FF2B5EF4-FFF2-40B4-BE49-F238E27FC236}">
                <a16:creationId xmlns:a16="http://schemas.microsoft.com/office/drawing/2014/main" id="{8B121D49-01F5-8FDB-2516-6075A51E8F3E}"/>
              </a:ext>
            </a:extLst>
          </p:cNvPr>
          <p:cNvSpPr/>
          <p:nvPr/>
        </p:nvSpPr>
        <p:spPr>
          <a:xfrm>
            <a:off x="173418" y="681464"/>
            <a:ext cx="4886645" cy="3533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600" b="1" dirty="0">
                <a:solidFill>
                  <a:schemeClr val="tx1"/>
                </a:solidFill>
                <a:latin typeface="Meiryo UI" pitchFamily="50" charset="-128"/>
                <a:ea typeface="Meiryo UI" pitchFamily="50" charset="-128"/>
                <a:cs typeface="Meiryo UI" pitchFamily="50" charset="-128"/>
              </a:rPr>
              <a:t>脱炭素先行地域</a:t>
            </a:r>
            <a:r>
              <a:rPr lang="ja-JP" altLang="en-US" sz="1600" b="1" dirty="0">
                <a:solidFill>
                  <a:schemeClr val="tx1"/>
                </a:solidFill>
                <a:latin typeface="Meiryo UI" pitchFamily="50" charset="-128"/>
                <a:ea typeface="Meiryo UI" pitchFamily="50" charset="-128"/>
                <a:cs typeface="Meiryo UI" pitchFamily="50" charset="-128"/>
              </a:rPr>
              <a:t>づくり事業</a:t>
            </a:r>
            <a:endParaRPr lang="zh-CN" altLang="en-US" sz="1600" b="1" dirty="0">
              <a:solidFill>
                <a:schemeClr val="tx1"/>
              </a:solidFill>
              <a:latin typeface="Meiryo UI" pitchFamily="50" charset="-128"/>
              <a:ea typeface="Meiryo UI" pitchFamily="50" charset="-128"/>
              <a:cs typeface="Meiryo UI" pitchFamily="50" charset="-128"/>
            </a:endParaRPr>
          </a:p>
        </p:txBody>
      </p:sp>
      <p:pic>
        <p:nvPicPr>
          <p:cNvPr id="8" name="図 7" descr="アイコン&#10;&#10;自動的に生成された説明">
            <a:extLst>
              <a:ext uri="{FF2B5EF4-FFF2-40B4-BE49-F238E27FC236}">
                <a16:creationId xmlns:a16="http://schemas.microsoft.com/office/drawing/2014/main" id="{CF8D6355-EEC4-6401-61D7-8CC94E233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998" y="1466372"/>
            <a:ext cx="1319597" cy="1254662"/>
          </a:xfrm>
          <a:prstGeom prst="rect">
            <a:avLst/>
          </a:prstGeom>
        </p:spPr>
      </p:pic>
      <p:pic>
        <p:nvPicPr>
          <p:cNvPr id="11" name="図 10" descr="スーツを着た男性たち&#10;&#10;中程度の精度で自動的に生成された説明">
            <a:extLst>
              <a:ext uri="{FF2B5EF4-FFF2-40B4-BE49-F238E27FC236}">
                <a16:creationId xmlns:a16="http://schemas.microsoft.com/office/drawing/2014/main" id="{37BD9FDB-16B5-0471-BE6C-1588056550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48" y="1101853"/>
            <a:ext cx="2974789" cy="1983701"/>
          </a:xfrm>
          <a:prstGeom prst="rect">
            <a:avLst/>
          </a:prstGeom>
        </p:spPr>
      </p:pic>
      <p:sp>
        <p:nvSpPr>
          <p:cNvPr id="12" name="テキスト ボックス 11">
            <a:extLst>
              <a:ext uri="{FF2B5EF4-FFF2-40B4-BE49-F238E27FC236}">
                <a16:creationId xmlns:a16="http://schemas.microsoft.com/office/drawing/2014/main" id="{98962508-5AE2-0F3D-114C-B6B806286919}"/>
              </a:ext>
            </a:extLst>
          </p:cNvPr>
          <p:cNvSpPr txBox="1"/>
          <p:nvPr/>
        </p:nvSpPr>
        <p:spPr>
          <a:xfrm>
            <a:off x="7311532" y="3100456"/>
            <a:ext cx="1656419" cy="153888"/>
          </a:xfrm>
          <a:prstGeom prst="rect">
            <a:avLst/>
          </a:prstGeom>
          <a:noFill/>
        </p:spPr>
        <p:txBody>
          <a:bodyPr wrap="square" lIns="0" tIns="0" rIns="0" bIns="0" rtlCol="0" anchor="ctr" anchorCtr="1">
            <a:spAutoFit/>
          </a:bodyPr>
          <a:lstStyle/>
          <a:p>
            <a:pPr marL="80599" indent="-80599" algn="ctr"/>
            <a:r>
              <a:rPr lang="ja-JP" altLang="en-US" sz="1000" dirty="0">
                <a:solidFill>
                  <a:prstClr val="black"/>
                </a:solidFill>
                <a:latin typeface="Meiryo UI" pitchFamily="50" charset="-128"/>
                <a:ea typeface="Meiryo UI" pitchFamily="50" charset="-128"/>
                <a:cs typeface="Meiryo UI" pitchFamily="50" charset="-128"/>
              </a:rPr>
              <a:t>選定証授与式の様子</a:t>
            </a:r>
          </a:p>
        </p:txBody>
      </p:sp>
      <p:sp>
        <p:nvSpPr>
          <p:cNvPr id="6" name="角丸四角形 21">
            <a:extLst>
              <a:ext uri="{FF2B5EF4-FFF2-40B4-BE49-F238E27FC236}">
                <a16:creationId xmlns:a16="http://schemas.microsoft.com/office/drawing/2014/main" id="{B775C43F-BFEA-C881-408F-05F813346D82}"/>
              </a:ext>
            </a:extLst>
          </p:cNvPr>
          <p:cNvSpPr/>
          <p:nvPr/>
        </p:nvSpPr>
        <p:spPr>
          <a:xfrm>
            <a:off x="173418" y="3588164"/>
            <a:ext cx="4864873" cy="62005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デジタルツインを活用した</a:t>
            </a:r>
            <a:r>
              <a:rPr lang="en-US" altLang="ja-JP" sz="1600" b="1" dirty="0">
                <a:solidFill>
                  <a:schemeClr val="tx1"/>
                </a:solidFill>
                <a:latin typeface="Meiryo UI" pitchFamily="50" charset="-128"/>
                <a:ea typeface="Meiryo UI" pitchFamily="50" charset="-128"/>
                <a:cs typeface="Meiryo UI" pitchFamily="50" charset="-128"/>
              </a:rPr>
              <a:t>CO</a:t>
            </a:r>
            <a:r>
              <a:rPr lang="en-US" altLang="ja-JP" sz="1600" b="1" baseline="-25000" dirty="0">
                <a:solidFill>
                  <a:schemeClr val="tx1"/>
                </a:solidFill>
                <a:latin typeface="Meiryo UI" pitchFamily="50" charset="-128"/>
                <a:ea typeface="Meiryo UI" pitchFamily="50" charset="-128"/>
                <a:cs typeface="Meiryo UI" pitchFamily="50" charset="-128"/>
              </a:rPr>
              <a:t>2</a:t>
            </a:r>
            <a:r>
              <a:rPr lang="ja-JP" altLang="en-US" sz="1600" b="1" dirty="0">
                <a:solidFill>
                  <a:schemeClr val="tx1"/>
                </a:solidFill>
                <a:latin typeface="Meiryo UI" pitchFamily="50" charset="-128"/>
                <a:ea typeface="Meiryo UI" pitchFamily="50" charset="-128"/>
                <a:cs typeface="Meiryo UI" pitchFamily="50" charset="-128"/>
              </a:rPr>
              <a:t>削減モデル化による</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脱炭素推進事業</a:t>
            </a:r>
          </a:p>
        </p:txBody>
      </p:sp>
      <p:sp>
        <p:nvSpPr>
          <p:cNvPr id="7" name="テキスト ボックス 6">
            <a:extLst>
              <a:ext uri="{FF2B5EF4-FFF2-40B4-BE49-F238E27FC236}">
                <a16:creationId xmlns:a16="http://schemas.microsoft.com/office/drawing/2014/main" id="{CFB9767F-A3EA-5AFA-2526-FBBC2D9002C8}"/>
              </a:ext>
            </a:extLst>
          </p:cNvPr>
          <p:cNvSpPr txBox="1"/>
          <p:nvPr/>
        </p:nvSpPr>
        <p:spPr>
          <a:xfrm>
            <a:off x="173418" y="4290729"/>
            <a:ext cx="4508353" cy="1692771"/>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3D</a:t>
            </a:r>
            <a:r>
              <a:rPr lang="ja-JP" altLang="en-US" sz="1300" dirty="0">
                <a:latin typeface="Meiryo UI" pitchFamily="50" charset="-128"/>
                <a:ea typeface="Meiryo UI" pitchFamily="50" charset="-128"/>
                <a:cs typeface="Meiryo UI" pitchFamily="50" charset="-128"/>
              </a:rPr>
              <a:t>都市モデルを活用したデジタルツイン技術により、業務ビルの</a:t>
            </a:r>
            <a:r>
              <a:rPr lang="en-US" altLang="ja-JP" sz="1300" dirty="0">
                <a:latin typeface="Meiryo UI" pitchFamily="50" charset="-128"/>
                <a:ea typeface="Meiryo UI" pitchFamily="50" charset="-128"/>
                <a:cs typeface="Meiryo UI" pitchFamily="50" charset="-128"/>
              </a:rPr>
              <a:t>ZEB</a:t>
            </a:r>
            <a:r>
              <a:rPr lang="ja-JP" altLang="en-US" sz="1300" dirty="0">
                <a:latin typeface="Meiryo UI" pitchFamily="50" charset="-128"/>
                <a:ea typeface="Meiryo UI" pitchFamily="50" charset="-128"/>
                <a:cs typeface="Meiryo UI" pitchFamily="50" charset="-128"/>
              </a:rPr>
              <a:t>化や、空調機の更新、その他さまざまな省エネ技術の導入等による</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削減効果を可視化・発信することで、業務ビル所有者などの様々な関係者の行動変容を促進します。</a:t>
            </a:r>
            <a:endParaRPr lang="en-US" altLang="ja-JP" sz="1300" dirty="0">
              <a:latin typeface="Meiryo UI" pitchFamily="50" charset="-128"/>
              <a:ea typeface="Meiryo UI" pitchFamily="50" charset="-128"/>
              <a:cs typeface="Meiryo UI" pitchFamily="50" charset="-128"/>
            </a:endParaRPr>
          </a:p>
          <a:p>
            <a:pPr marL="87313" indent="-87313"/>
            <a:endParaRPr lang="ja-JP" altLang="en-US"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◆また、作成したデータを活用し、本市環境基本条例に基づく環境施策のマスタープラン（大阪市環境基本計画）における取組目標等に反映するなど、</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排出量削減につなげます。</a:t>
            </a:r>
          </a:p>
        </p:txBody>
      </p:sp>
      <p:sp>
        <p:nvSpPr>
          <p:cNvPr id="9" name="テキスト ボックス 8">
            <a:extLst>
              <a:ext uri="{FF2B5EF4-FFF2-40B4-BE49-F238E27FC236}">
                <a16:creationId xmlns:a16="http://schemas.microsoft.com/office/drawing/2014/main" id="{5903F962-4F30-26AC-F282-FC98930633DB}"/>
              </a:ext>
            </a:extLst>
          </p:cNvPr>
          <p:cNvSpPr txBox="1"/>
          <p:nvPr/>
        </p:nvSpPr>
        <p:spPr>
          <a:xfrm>
            <a:off x="5145207" y="3799039"/>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50,000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a:extLst>
              <a:ext uri="{FF2B5EF4-FFF2-40B4-BE49-F238E27FC236}">
                <a16:creationId xmlns:a16="http://schemas.microsoft.com/office/drawing/2014/main" id="{35BA9758-1547-8ABC-FBB7-4D34A75357EB}"/>
              </a:ext>
            </a:extLst>
          </p:cNvPr>
          <p:cNvSpPr txBox="1"/>
          <p:nvPr/>
        </p:nvSpPr>
        <p:spPr>
          <a:xfrm>
            <a:off x="4858849" y="4260628"/>
            <a:ext cx="2942422" cy="292388"/>
          </a:xfrm>
          <a:prstGeom prst="rect">
            <a:avLst/>
          </a:prstGeom>
          <a:noFill/>
        </p:spPr>
        <p:txBody>
          <a:bodyPr wrap="square" rtlCol="0">
            <a:spAutoFit/>
          </a:bodyPr>
          <a:lstStyle>
            <a:defPPr>
              <a:defRPr lang="ja-JP"/>
            </a:defPPr>
            <a:lvl1pPr marL="87313" indent="-87313">
              <a:defRPr sz="1300">
                <a:latin typeface="Meiryo UI" pitchFamily="50" charset="-128"/>
                <a:ea typeface="Meiryo UI" pitchFamily="50" charset="-128"/>
                <a:cs typeface="Meiryo UI" pitchFamily="50" charset="-128"/>
              </a:defRPr>
            </a:lvl1pPr>
          </a:lstStyle>
          <a:p>
            <a:r>
              <a:rPr lang="en-US" altLang="ja-JP" dirty="0"/>
              <a:t>【3D</a:t>
            </a:r>
            <a:r>
              <a:rPr lang="ja-JP" altLang="en-US" dirty="0"/>
              <a:t>都市モデルを活用したイメージ図</a:t>
            </a:r>
            <a:r>
              <a:rPr lang="en-US" altLang="ja-JP" dirty="0"/>
              <a:t>】</a:t>
            </a:r>
          </a:p>
        </p:txBody>
      </p:sp>
      <p:pic>
        <p:nvPicPr>
          <p:cNvPr id="21" name="図 20">
            <a:extLst>
              <a:ext uri="{FF2B5EF4-FFF2-40B4-BE49-F238E27FC236}">
                <a16:creationId xmlns:a16="http://schemas.microsoft.com/office/drawing/2014/main" id="{F53C4F4C-6228-78A2-D833-45FCA9C9D030}"/>
              </a:ext>
            </a:extLst>
          </p:cNvPr>
          <p:cNvPicPr>
            <a:picLocks noChangeAspect="1"/>
          </p:cNvPicPr>
          <p:nvPr/>
        </p:nvPicPr>
        <p:blipFill>
          <a:blip r:embed="rId5"/>
          <a:stretch>
            <a:fillRect/>
          </a:stretch>
        </p:blipFill>
        <p:spPr>
          <a:xfrm>
            <a:off x="5413233" y="4614109"/>
            <a:ext cx="1748370" cy="1165580"/>
          </a:xfrm>
          <a:prstGeom prst="rect">
            <a:avLst/>
          </a:prstGeom>
        </p:spPr>
      </p:pic>
      <p:pic>
        <p:nvPicPr>
          <p:cNvPr id="22" name="図 21">
            <a:extLst>
              <a:ext uri="{FF2B5EF4-FFF2-40B4-BE49-F238E27FC236}">
                <a16:creationId xmlns:a16="http://schemas.microsoft.com/office/drawing/2014/main" id="{F24A2611-C0E0-13B5-7F82-07D841513952}"/>
              </a:ext>
            </a:extLst>
          </p:cNvPr>
          <p:cNvPicPr>
            <a:picLocks noChangeAspect="1"/>
          </p:cNvPicPr>
          <p:nvPr/>
        </p:nvPicPr>
        <p:blipFill>
          <a:blip r:embed="rId6"/>
          <a:stretch>
            <a:fillRect/>
          </a:stretch>
        </p:blipFill>
        <p:spPr>
          <a:xfrm>
            <a:off x="7219581" y="4614109"/>
            <a:ext cx="1748370" cy="1165580"/>
          </a:xfrm>
          <a:prstGeom prst="rect">
            <a:avLst/>
          </a:prstGeom>
        </p:spPr>
      </p:pic>
      <p:sp>
        <p:nvSpPr>
          <p:cNvPr id="32" name="テキスト ボックス 31">
            <a:extLst>
              <a:ext uri="{FF2B5EF4-FFF2-40B4-BE49-F238E27FC236}">
                <a16:creationId xmlns:a16="http://schemas.microsoft.com/office/drawing/2014/main" id="{966A5F0C-5679-B672-4D57-03BB7135C422}"/>
              </a:ext>
            </a:extLst>
          </p:cNvPr>
          <p:cNvSpPr txBox="1"/>
          <p:nvPr/>
        </p:nvSpPr>
        <p:spPr>
          <a:xfrm>
            <a:off x="5527569" y="5801350"/>
            <a:ext cx="3440382" cy="153888"/>
          </a:xfrm>
          <a:prstGeom prst="rect">
            <a:avLst/>
          </a:prstGeom>
          <a:noFill/>
        </p:spPr>
        <p:txBody>
          <a:bodyPr wrap="square" lIns="0" tIns="0" rIns="0" bIns="0" rtlCol="0" anchor="ctr" anchorCtr="1">
            <a:spAutoFit/>
          </a:bodyPr>
          <a:lstStyle>
            <a:defPPr>
              <a:defRPr lang="ja-JP"/>
            </a:defPPr>
            <a:lvl1pPr marL="80599" indent="-80599" algn="ctr">
              <a:defRPr sz="1000">
                <a:solidFill>
                  <a:prstClr val="black"/>
                </a:solidFill>
                <a:latin typeface="Meiryo UI" pitchFamily="50" charset="-128"/>
                <a:ea typeface="Meiryo UI" pitchFamily="50" charset="-128"/>
                <a:cs typeface="Meiryo UI" pitchFamily="50" charset="-128"/>
              </a:defRPr>
            </a:lvl1pPr>
          </a:lstStyle>
          <a:p>
            <a:r>
              <a:rPr lang="ja-JP" altLang="en-US" dirty="0"/>
              <a:t>ビジュアライズ（視認性）　　　　　　シミュレーション（再現性）　　　　　</a:t>
            </a:r>
          </a:p>
        </p:txBody>
      </p:sp>
      <p:pic>
        <p:nvPicPr>
          <p:cNvPr id="36" name="図 35">
            <a:extLst>
              <a:ext uri="{FF2B5EF4-FFF2-40B4-BE49-F238E27FC236}">
                <a16:creationId xmlns:a16="http://schemas.microsoft.com/office/drawing/2014/main" id="{0D87ABE2-061B-1945-FD09-C8F457D556CB}"/>
              </a:ext>
            </a:extLst>
          </p:cNvPr>
          <p:cNvPicPr>
            <a:picLocks noChangeAspect="1"/>
          </p:cNvPicPr>
          <p:nvPr/>
        </p:nvPicPr>
        <p:blipFill>
          <a:blip r:embed="rId7"/>
          <a:stretch>
            <a:fillRect/>
          </a:stretch>
        </p:blipFill>
        <p:spPr>
          <a:xfrm>
            <a:off x="7801271" y="4178229"/>
            <a:ext cx="1733550" cy="381000"/>
          </a:xfrm>
          <a:prstGeom prst="rect">
            <a:avLst/>
          </a:prstGeom>
        </p:spPr>
      </p:pic>
      <p:sp>
        <p:nvSpPr>
          <p:cNvPr id="38" name="テキスト ボックス 37">
            <a:extLst>
              <a:ext uri="{FF2B5EF4-FFF2-40B4-BE49-F238E27FC236}">
                <a16:creationId xmlns:a16="http://schemas.microsoft.com/office/drawing/2014/main" id="{0EC7C246-1C42-6747-37BF-89AFEBE6622D}"/>
              </a:ext>
            </a:extLst>
          </p:cNvPr>
          <p:cNvSpPr txBox="1"/>
          <p:nvPr/>
        </p:nvSpPr>
        <p:spPr>
          <a:xfrm>
            <a:off x="4560978" y="6464847"/>
            <a:ext cx="5018688" cy="153888"/>
          </a:xfrm>
          <a:prstGeom prst="rect">
            <a:avLst/>
          </a:prstGeom>
          <a:noFill/>
        </p:spPr>
        <p:txBody>
          <a:bodyPr wrap="square" lIns="0" tIns="0" rIns="0" bIns="0" rtlCol="0" anchor="ctr" anchorCtr="1">
            <a:spAutoFit/>
          </a:bodyPr>
          <a:lstStyle>
            <a:defPPr>
              <a:defRPr lang="ja-JP"/>
            </a:defPPr>
            <a:lvl1pPr marL="80599" indent="-80599" algn="ctr">
              <a:defRPr sz="1000">
                <a:solidFill>
                  <a:prstClr val="black"/>
                </a:solidFill>
                <a:latin typeface="Meiryo UI" pitchFamily="50" charset="-128"/>
                <a:ea typeface="Meiryo UI" pitchFamily="50" charset="-128"/>
                <a:cs typeface="Meiryo UI" pitchFamily="50" charset="-128"/>
              </a:defRPr>
            </a:lvl1pPr>
          </a:lstStyle>
          <a:p>
            <a:r>
              <a:rPr lang="ja-JP" altLang="en-US" dirty="0"/>
              <a:t>出典：国土交通省ホームページ（</a:t>
            </a:r>
            <a:r>
              <a:rPr lang="en-US" altLang="ja-JP" dirty="0"/>
              <a:t>https://www.mlit.go.jp/plateau/about/</a:t>
            </a:r>
            <a:r>
              <a:rPr lang="ja-JP" altLang="en-US" dirty="0"/>
              <a:t>）を一部改変</a:t>
            </a:r>
          </a:p>
        </p:txBody>
      </p:sp>
      <p:sp>
        <p:nvSpPr>
          <p:cNvPr id="10" name="テキスト ボックス 9">
            <a:extLst>
              <a:ext uri="{FF2B5EF4-FFF2-40B4-BE49-F238E27FC236}">
                <a16:creationId xmlns:a16="http://schemas.microsoft.com/office/drawing/2014/main" id="{0AFC5350-F613-F307-CBF2-580884B13888}"/>
              </a:ext>
            </a:extLst>
          </p:cNvPr>
          <p:cNvSpPr txBox="1"/>
          <p:nvPr/>
        </p:nvSpPr>
        <p:spPr>
          <a:xfrm>
            <a:off x="5294643" y="6019780"/>
            <a:ext cx="1924938" cy="307777"/>
          </a:xfrm>
          <a:prstGeom prst="rect">
            <a:avLst/>
          </a:prstGeom>
          <a:noFill/>
        </p:spPr>
        <p:txBody>
          <a:bodyPr wrap="square" lIns="0" tIns="0" rIns="0" bIns="0" rtlCol="0" anchor="ctr" anchorCtr="1">
            <a:spAutoFit/>
          </a:bodyPr>
          <a:lstStyle>
            <a:defPPr>
              <a:defRPr lang="ja-JP"/>
            </a:defPPr>
            <a:lvl1pPr marL="80599" indent="-80599" algn="ctr">
              <a:defRPr sz="1000">
                <a:solidFill>
                  <a:prstClr val="black"/>
                </a:solidFill>
                <a:latin typeface="Meiryo UI" pitchFamily="50" charset="-128"/>
                <a:ea typeface="Meiryo UI" pitchFamily="50" charset="-128"/>
                <a:cs typeface="Meiryo UI" pitchFamily="50" charset="-128"/>
              </a:defRPr>
            </a:lvl1pPr>
          </a:lstStyle>
          <a:p>
            <a:pPr algn="l"/>
            <a:r>
              <a:rPr lang="ja-JP" altLang="en-US" b="0" i="0" dirty="0">
                <a:solidFill>
                  <a:srgbClr val="000000"/>
                </a:solidFill>
                <a:effectLst/>
                <a:latin typeface="游ゴシック体"/>
              </a:rPr>
              <a:t>３</a:t>
            </a:r>
            <a:r>
              <a:rPr lang="en-US" altLang="ja-JP" b="0" i="0" dirty="0">
                <a:solidFill>
                  <a:srgbClr val="000000"/>
                </a:solidFill>
                <a:effectLst/>
                <a:latin typeface="游ゴシック体"/>
              </a:rPr>
              <a:t>D</a:t>
            </a:r>
            <a:r>
              <a:rPr lang="ja-JP" altLang="en-US" b="0" i="0" dirty="0">
                <a:solidFill>
                  <a:srgbClr val="000000"/>
                </a:solidFill>
                <a:effectLst/>
                <a:latin typeface="游ゴシック体"/>
              </a:rPr>
              <a:t>都市モデルを活用することにより、詳細な可視化が可能</a:t>
            </a:r>
            <a:endParaRPr lang="ja-JP" altLang="en-US" dirty="0"/>
          </a:p>
        </p:txBody>
      </p:sp>
      <p:sp>
        <p:nvSpPr>
          <p:cNvPr id="18" name="テキスト ボックス 17">
            <a:extLst>
              <a:ext uri="{FF2B5EF4-FFF2-40B4-BE49-F238E27FC236}">
                <a16:creationId xmlns:a16="http://schemas.microsoft.com/office/drawing/2014/main" id="{01DEF2AE-361D-F3BC-B988-3317CFD6924C}"/>
              </a:ext>
            </a:extLst>
          </p:cNvPr>
          <p:cNvSpPr txBox="1"/>
          <p:nvPr/>
        </p:nvSpPr>
        <p:spPr>
          <a:xfrm>
            <a:off x="7294566" y="6012634"/>
            <a:ext cx="1563111" cy="307777"/>
          </a:xfrm>
          <a:prstGeom prst="rect">
            <a:avLst/>
          </a:prstGeom>
          <a:noFill/>
        </p:spPr>
        <p:txBody>
          <a:bodyPr wrap="square" lIns="0" tIns="0" rIns="0" bIns="0" rtlCol="0" anchor="ctr" anchorCtr="1">
            <a:spAutoFit/>
          </a:bodyPr>
          <a:lstStyle>
            <a:defPPr>
              <a:defRPr lang="ja-JP"/>
            </a:defPPr>
            <a:lvl1pPr marL="80599" indent="-80599" algn="ctr">
              <a:defRPr sz="1000">
                <a:solidFill>
                  <a:prstClr val="black"/>
                </a:solidFill>
                <a:latin typeface="Meiryo UI" pitchFamily="50" charset="-128"/>
                <a:ea typeface="Meiryo UI" pitchFamily="50" charset="-128"/>
                <a:cs typeface="Meiryo UI" pitchFamily="50" charset="-128"/>
              </a:defRPr>
            </a:lvl1pPr>
          </a:lstStyle>
          <a:p>
            <a:pPr marL="0" algn="l"/>
            <a:r>
              <a:rPr lang="ja-JP" altLang="en-US" b="0" i="0" dirty="0">
                <a:solidFill>
                  <a:srgbClr val="000000"/>
                </a:solidFill>
                <a:effectLst/>
                <a:latin typeface="游ゴシック体"/>
              </a:rPr>
              <a:t>サイバー空間上で、様々なシミュレーションが可能</a:t>
            </a:r>
            <a:endParaRPr lang="ja-JP" altLang="en-US" dirty="0"/>
          </a:p>
        </p:txBody>
      </p:sp>
      <p:sp>
        <p:nvSpPr>
          <p:cNvPr id="16" name="星 12 60">
            <a:extLst>
              <a:ext uri="{FF2B5EF4-FFF2-40B4-BE49-F238E27FC236}">
                <a16:creationId xmlns:a16="http://schemas.microsoft.com/office/drawing/2014/main" id="{67274794-54E6-3160-CD8D-761F411D2E15}"/>
              </a:ext>
            </a:extLst>
          </p:cNvPr>
          <p:cNvSpPr/>
          <p:nvPr/>
        </p:nvSpPr>
        <p:spPr>
          <a:xfrm>
            <a:off x="-18711" y="3370328"/>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8" name="Text Box 2">
            <a:extLst>
              <a:ext uri="{FF2B5EF4-FFF2-40B4-BE49-F238E27FC236}">
                <a16:creationId xmlns:a16="http://schemas.microsoft.com/office/drawing/2014/main" id="{9EFF770F-9BCA-4197-861E-C9F482F9674B}"/>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3" name="星 12 60">
            <a:extLst>
              <a:ext uri="{FF2B5EF4-FFF2-40B4-BE49-F238E27FC236}">
                <a16:creationId xmlns:a16="http://schemas.microsoft.com/office/drawing/2014/main" id="{DED437EC-9F10-B92E-506A-C1966E5B8D9B}"/>
              </a:ext>
            </a:extLst>
          </p:cNvPr>
          <p:cNvSpPr/>
          <p:nvPr/>
        </p:nvSpPr>
        <p:spPr>
          <a:xfrm>
            <a:off x="-22997" y="421105"/>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9" name="Text Box 2">
            <a:extLst>
              <a:ext uri="{FF2B5EF4-FFF2-40B4-BE49-F238E27FC236}">
                <a16:creationId xmlns:a16="http://schemas.microsoft.com/office/drawing/2014/main" id="{D0C08D89-5156-438C-9CCD-0168BEA15C21}"/>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Tree>
    <p:extLst>
      <p:ext uri="{BB962C8B-B14F-4D97-AF65-F5344CB8AC3E}">
        <p14:creationId xmlns:p14="http://schemas.microsoft.com/office/powerpoint/2010/main" val="1620478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a:spLocks noChangeAspect="1"/>
          </p:cNvSpPr>
          <p:nvPr/>
        </p:nvSpPr>
        <p:spPr>
          <a:xfrm>
            <a:off x="163219" y="645459"/>
            <a:ext cx="9694076" cy="605117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825756"/>
            <a:ext cx="2405726"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337142"/>
            <a:ext cx="51203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151426"/>
            <a:ext cx="486170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5298895" y="4380958"/>
            <a:ext cx="4339519" cy="223249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㎡未満の新築または増改築の任意</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届出も含む。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考するため、 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57321"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3025" y="2205328"/>
            <a:ext cx="2427299"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strike="dblStrike" dirty="0">
              <a:solidFill>
                <a:srgbClr val="FF0000"/>
              </a:solidFill>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クボタグローバル技術研究所</a:t>
            </a:r>
            <a:endParaRPr lang="en-US" altLang="ja-JP" sz="1000" strike="dblStrike" dirty="0">
              <a:latin typeface="Meiryo UI" pitchFamily="50" charset="-128"/>
              <a:ea typeface="Meiryo UI" pitchFamily="50" charset="-128"/>
              <a:cs typeface="Meiryo UI" pitchFamily="50" charset="-128"/>
            </a:endParaRPr>
          </a:p>
          <a:p>
            <a:pPr marL="87313" indent="-87313"/>
            <a:endParaRPr lang="en-US" altLang="ja-JP" sz="1000" strike="dblStrike"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64719" y="2685596"/>
            <a:ext cx="3053356" cy="234286"/>
          </a:xfrm>
          <a:prstGeom prst="rect">
            <a:avLst/>
          </a:prstGeom>
          <a:noFill/>
          <a:ln>
            <a:noFill/>
          </a:ln>
        </p:spPr>
        <p:txBody>
          <a:bodyPr wrap="square" lIns="36000" tIns="36000" rIns="36000" bIns="36000" rtlCol="0">
            <a:spAutoFit/>
          </a:bodyPr>
          <a:lstStyle/>
          <a:p>
            <a:pPr marL="87313" indent="-87313"/>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2023</a:t>
            </a:r>
            <a:r>
              <a:rPr lang="ja-JP" altLang="en-US" sz="1050" dirty="0">
                <a:latin typeface="Meiryo UI" pitchFamily="50" charset="-128"/>
                <a:ea typeface="Meiryo UI" pitchFamily="50" charset="-128"/>
                <a:cs typeface="Meiryo UI" pitchFamily="50" charset="-128"/>
              </a:rPr>
              <a:t>年度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788005" y="2217907"/>
            <a:ext cx="1904197"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strike="sngStrike"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フレスポ阿波座</a:t>
            </a:r>
          </a:p>
          <a:p>
            <a:pPr marL="87313" indent="-87313"/>
            <a:endParaRPr lang="en-US" altLang="ja-JP" sz="1000" strike="dblStrike" dirty="0">
              <a:latin typeface="Meiryo UI" pitchFamily="50" charset="-128"/>
              <a:ea typeface="Meiryo UI" pitchFamily="50" charset="-128"/>
              <a:cs typeface="Meiryo UI" pitchFamily="50" charset="-128"/>
            </a:endParaRPr>
          </a:p>
        </p:txBody>
      </p:sp>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28"/>
          <p:cNvSpPr txBox="1">
            <a:spLocks noChangeArrowheads="1"/>
          </p:cNvSpPr>
          <p:nvPr/>
        </p:nvSpPr>
        <p:spPr bwMode="auto">
          <a:xfrm>
            <a:off x="245621" y="5604028"/>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a:t>
            </a:r>
            <a:r>
              <a:rPr lang="ja-JP" altLang="en-US" b="0" dirty="0">
                <a:latin typeface="Meiryo UI" panose="020B0604030504040204" pitchFamily="50" charset="-128"/>
                <a:ea typeface="Meiryo UI" panose="020B0604030504040204" pitchFamily="50" charset="-128"/>
              </a:rPr>
              <a:t>大阪府気候変動対策の推進に関する条例</a:t>
            </a:r>
            <a:r>
              <a:rPr lang="ja-JP" altLang="ja-JP" b="0" dirty="0">
                <a:latin typeface="Meiryo UI" panose="020B0604030504040204" pitchFamily="50" charset="-128"/>
                <a:ea typeface="Meiryo UI" panose="020B0604030504040204" pitchFamily="50" charset="-128"/>
              </a:rPr>
              <a:t>及び建築物環境配慮指針の改正を行い、建築物のエネルギーの使用抑制に対する建築主の理解を促進するため、府全域において建築士から建築主への情報提供および建築主が建築士へ説明を求める旨を努力義務化しています。</a:t>
            </a:r>
            <a:r>
              <a:rPr lang="ja-JP" altLang="ja-JP" sz="1000" b="0" i="0" dirty="0">
                <a:latin typeface="Meiryo UI" panose="020B0604030504040204" pitchFamily="50" charset="-128"/>
                <a:ea typeface="Meiryo UI" panose="020B0604030504040204" pitchFamily="50" charset="-128"/>
              </a:rPr>
              <a:t> </a:t>
            </a:r>
            <a:r>
              <a:rPr lang="ja-JP" altLang="ja-JP"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2022</a:t>
            </a:r>
            <a:r>
              <a:rPr lang="ja-JP" altLang="ja-JP"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4</a:t>
            </a:r>
            <a:r>
              <a:rPr lang="ja-JP" altLang="ja-JP" sz="1100" b="0" i="0" dirty="0">
                <a:latin typeface="Meiryo UI" panose="020B0604030504040204" pitchFamily="50" charset="-128"/>
                <a:ea typeface="Meiryo UI" panose="020B0604030504040204" pitchFamily="50" charset="-128"/>
              </a:rPr>
              <a:t>月</a:t>
            </a:r>
            <a:r>
              <a:rPr lang="en-US" altLang="ja-JP" sz="1100" b="0" i="0" dirty="0">
                <a:latin typeface="Meiryo UI" panose="020B0604030504040204" pitchFamily="50" charset="-128"/>
                <a:ea typeface="Meiryo UI" panose="020B0604030504040204" pitchFamily="50" charset="-128"/>
              </a:rPr>
              <a:t>1</a:t>
            </a:r>
            <a:r>
              <a:rPr lang="ja-JP" altLang="ja-JP" sz="1100" b="0" i="0" dirty="0">
                <a:latin typeface="Meiryo UI" panose="020B0604030504040204" pitchFamily="50" charset="-128"/>
                <a:ea typeface="Meiryo UI" panose="020B0604030504040204" pitchFamily="50" charset="-128"/>
              </a:rPr>
              <a:t>日施行）</a:t>
            </a:r>
            <a:endParaRPr lang="en-US" altLang="ja-JP" sz="1600" b="0" i="0" dirty="0">
              <a:latin typeface="Meiryo UI" pitchFamily="50" charset="-128"/>
              <a:ea typeface="Meiryo UI" pitchFamily="50" charset="-128"/>
              <a:cs typeface="Meiryo UI"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4045797910"/>
              </p:ext>
            </p:extLst>
          </p:nvPr>
        </p:nvGraphicFramePr>
        <p:xfrm>
          <a:off x="5571552" y="4677116"/>
          <a:ext cx="3954807" cy="1280160"/>
        </p:xfrm>
        <a:graphic>
          <a:graphicData uri="http://schemas.openxmlformats.org/drawingml/2006/table">
            <a:tbl>
              <a:tblPr firstRow="1" bandRow="1">
                <a:tableStyleId>{5940675A-B579-460E-94D1-54222C63F5DA}</a:tableStyleId>
              </a:tblPr>
              <a:tblGrid>
                <a:gridCol w="806622">
                  <a:extLst>
                    <a:ext uri="{9D8B030D-6E8A-4147-A177-3AD203B41FA5}">
                      <a16:colId xmlns:a16="http://schemas.microsoft.com/office/drawing/2014/main" val="2090161232"/>
                    </a:ext>
                  </a:extLst>
                </a:gridCol>
                <a:gridCol w="568594">
                  <a:extLst>
                    <a:ext uri="{9D8B030D-6E8A-4147-A177-3AD203B41FA5}">
                      <a16:colId xmlns:a16="http://schemas.microsoft.com/office/drawing/2014/main" val="2460188512"/>
                    </a:ext>
                  </a:extLst>
                </a:gridCol>
                <a:gridCol w="509087">
                  <a:extLst>
                    <a:ext uri="{9D8B030D-6E8A-4147-A177-3AD203B41FA5}">
                      <a16:colId xmlns:a16="http://schemas.microsoft.com/office/drawing/2014/main" val="2562341190"/>
                    </a:ext>
                  </a:extLst>
                </a:gridCol>
                <a:gridCol w="543243">
                  <a:extLst>
                    <a:ext uri="{9D8B030D-6E8A-4147-A177-3AD203B41FA5}">
                      <a16:colId xmlns:a16="http://schemas.microsoft.com/office/drawing/2014/main" val="812667615"/>
                    </a:ext>
                  </a:extLst>
                </a:gridCol>
                <a:gridCol w="509087">
                  <a:extLst>
                    <a:ext uri="{9D8B030D-6E8A-4147-A177-3AD203B41FA5}">
                      <a16:colId xmlns:a16="http://schemas.microsoft.com/office/drawing/2014/main" val="1187545978"/>
                    </a:ext>
                  </a:extLst>
                </a:gridCol>
                <a:gridCol w="509087">
                  <a:extLst>
                    <a:ext uri="{9D8B030D-6E8A-4147-A177-3AD203B41FA5}">
                      <a16:colId xmlns:a16="http://schemas.microsoft.com/office/drawing/2014/main" val="2269340133"/>
                    </a:ext>
                  </a:extLst>
                </a:gridCol>
                <a:gridCol w="509087">
                  <a:extLst>
                    <a:ext uri="{9D8B030D-6E8A-4147-A177-3AD203B41FA5}">
                      <a16:colId xmlns:a16="http://schemas.microsoft.com/office/drawing/2014/main" val="643555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42577494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166</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180</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270804678"/>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246</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285</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65070324"/>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787658283"/>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873115719"/>
                  </a:ext>
                </a:extLst>
              </a:tr>
            </a:tbl>
          </a:graphicData>
        </a:graphic>
      </p:graphicFrame>
      <p:sp>
        <p:nvSpPr>
          <p:cNvPr id="54" name="テキスト ボックス 53"/>
          <p:cNvSpPr txBox="1"/>
          <p:nvPr/>
        </p:nvSpPr>
        <p:spPr>
          <a:xfrm>
            <a:off x="2842284" y="825756"/>
            <a:ext cx="2729268"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2,330</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509</a:t>
            </a:r>
            <a:r>
              <a:rPr lang="ja-JP" altLang="en-US" sz="1200" dirty="0">
                <a:latin typeface="Meiryo UI" pitchFamily="50" charset="-128"/>
                <a:ea typeface="Meiryo UI" pitchFamily="50" charset="-128"/>
                <a:cs typeface="Meiryo UI" pitchFamily="50" charset="-128"/>
              </a:rPr>
              <a:t>千円）</a:t>
            </a:r>
          </a:p>
        </p:txBody>
      </p:sp>
      <p:sp>
        <p:nvSpPr>
          <p:cNvPr id="53" name="テキスト ボックス 28"/>
          <p:cNvSpPr txBox="1">
            <a:spLocks noChangeArrowheads="1"/>
          </p:cNvSpPr>
          <p:nvPr/>
        </p:nvSpPr>
        <p:spPr bwMode="auto">
          <a:xfrm>
            <a:off x="245621" y="3912412"/>
            <a:ext cx="475825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超に限る。）を新築又は増改築しようとする者に対し、当該建築物を「建築物のエネルギー消費性能の向上等に関する法律（建築物省エネ法）」で定める基準に適合させることを義務化しています。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日施行、府は</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pic>
        <p:nvPicPr>
          <p:cNvPr id="3" name="図 2">
            <a:extLst>
              <a:ext uri="{FF2B5EF4-FFF2-40B4-BE49-F238E27FC236}">
                <a16:creationId xmlns:a16="http://schemas.microsoft.com/office/drawing/2014/main" id="{09731C40-FD2B-08E7-2048-3C0AC53B5322}"/>
              </a:ext>
            </a:extLst>
          </p:cNvPr>
          <p:cNvPicPr>
            <a:picLocks noChangeAspect="1"/>
          </p:cNvPicPr>
          <p:nvPr/>
        </p:nvPicPr>
        <p:blipFill>
          <a:blip r:embed="rId11"/>
          <a:stretch>
            <a:fillRect/>
          </a:stretch>
        </p:blipFill>
        <p:spPr>
          <a:xfrm>
            <a:off x="5549439" y="945913"/>
            <a:ext cx="1733779" cy="1296000"/>
          </a:xfrm>
          <a:prstGeom prst="rect">
            <a:avLst/>
          </a:prstGeom>
        </p:spPr>
      </p:pic>
      <p:pic>
        <p:nvPicPr>
          <p:cNvPr id="1026" name="Picture 2">
            <a:extLst>
              <a:ext uri="{FF2B5EF4-FFF2-40B4-BE49-F238E27FC236}">
                <a16:creationId xmlns:a16="http://schemas.microsoft.com/office/drawing/2014/main" id="{FA3D15AE-47B2-66F1-7A8C-6CAEFAF14D9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6769"/>
          <a:stretch>
            <a:fillRect/>
          </a:stretch>
        </p:blipFill>
        <p:spPr bwMode="auto">
          <a:xfrm>
            <a:off x="7824463" y="947335"/>
            <a:ext cx="1540512" cy="12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035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プランでは、大消費地・大阪における再生可能エネルギーの利用率を倍増するとともに、大阪の成長につながるエネルギー効率の向上を実現することをめざして、</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プランの目標に対する進捗状況については、毎年度末時点における状況を把握して、大阪府及び　大阪市のホームページにおいて公表します。また、各施策・事業については、その取組状況を個別に把握し、毎年度、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200.7</a:t>
            </a:r>
            <a:r>
              <a:rPr kumimoji="1" lang="ja-JP" altLang="en-US" sz="2000" b="1" i="0" u="non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en-US" altLang="ja-JP" sz="2000" b="1" i="0" u="non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lvl="0"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2">
            <a:extLst>
              <a:ext uri="{FF2B5EF4-FFF2-40B4-BE49-F238E27FC236}">
                <a16:creationId xmlns:a16="http://schemas.microsoft.com/office/drawing/2014/main" id="{E1547A48-6A53-4377-A684-86E76323034D}"/>
              </a:ext>
            </a:extLst>
          </p:cNvPr>
          <p:cNvSpPr/>
          <p:nvPr/>
        </p:nvSpPr>
        <p:spPr>
          <a:xfrm>
            <a:off x="278293" y="1348741"/>
            <a:ext cx="3935567" cy="526688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C3701EF4-D075-4935-AB46-97C6F61923EA}"/>
              </a:ext>
            </a:extLst>
          </p:cNvPr>
          <p:cNvPicPr>
            <a:picLocks noChangeAspect="1"/>
          </p:cNvPicPr>
          <p:nvPr/>
        </p:nvPicPr>
        <p:blipFill>
          <a:blip r:embed="rId3"/>
          <a:stretch>
            <a:fillRect/>
          </a:stretch>
        </p:blipFill>
        <p:spPr>
          <a:xfrm>
            <a:off x="2224163" y="2648275"/>
            <a:ext cx="1163122" cy="1653509"/>
          </a:xfrm>
          <a:prstGeom prst="rect">
            <a:avLst/>
          </a:prstGeom>
        </p:spPr>
      </p:pic>
      <p:sp>
        <p:nvSpPr>
          <p:cNvPr id="23" name="Text Box 2"/>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81CCF1B-1DC6-4423-ABF4-7FBDD8CF978B}"/>
              </a:ext>
            </a:extLst>
          </p:cNvPr>
          <p:cNvSpPr txBox="1"/>
          <p:nvPr/>
        </p:nvSpPr>
        <p:spPr>
          <a:xfrm>
            <a:off x="4181592" y="640152"/>
            <a:ext cx="272926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13,759</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sp>
        <p:nvSpPr>
          <p:cNvPr id="12" name="角丸四角形 28">
            <a:extLst>
              <a:ext uri="{FF2B5EF4-FFF2-40B4-BE49-F238E27FC236}">
                <a16:creationId xmlns:a16="http://schemas.microsoft.com/office/drawing/2014/main" id="{22E49447-4781-41E9-A7FE-08A5F7D4F430}"/>
              </a:ext>
            </a:extLst>
          </p:cNvPr>
          <p:cNvSpPr/>
          <p:nvPr/>
        </p:nvSpPr>
        <p:spPr>
          <a:xfrm>
            <a:off x="366588" y="1140670"/>
            <a:ext cx="3694872"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400" b="1" i="0" dirty="0">
                <a:solidFill>
                  <a:srgbClr val="000000"/>
                </a:solidFill>
                <a:effectLst/>
                <a:latin typeface="Meiryo UI" panose="020B0604030504040204" pitchFamily="50" charset="-128"/>
                <a:ea typeface="Meiryo UI" panose="020B0604030504040204" pitchFamily="50" charset="-128"/>
              </a:rPr>
              <a:t>建築物環境配慮制度推進事業</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28">
            <a:extLst>
              <a:ext uri="{FF2B5EF4-FFF2-40B4-BE49-F238E27FC236}">
                <a16:creationId xmlns:a16="http://schemas.microsoft.com/office/drawing/2014/main" id="{08B362C2-57DD-4088-BD8E-8437F91FBB83}"/>
              </a:ext>
            </a:extLst>
          </p:cNvPr>
          <p:cNvSpPr/>
          <p:nvPr/>
        </p:nvSpPr>
        <p:spPr>
          <a:xfrm>
            <a:off x="366588" y="550766"/>
            <a:ext cx="3974078"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i="0" dirty="0">
                <a:solidFill>
                  <a:srgbClr val="000000"/>
                </a:solidFill>
                <a:effectLst/>
                <a:latin typeface="Meiryo UI" panose="020B0604030504040204" pitchFamily="50" charset="-128"/>
                <a:ea typeface="Meiryo UI" panose="020B0604030504040204" pitchFamily="50" charset="-128"/>
              </a:rPr>
              <a:t>建築物等環境推進事業（政策的経費）</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4F48FF83-67B7-4C06-9F2D-21BBB99E6AB5}"/>
              </a:ext>
            </a:extLst>
          </p:cNvPr>
          <p:cNvSpPr txBox="1"/>
          <p:nvPr/>
        </p:nvSpPr>
        <p:spPr>
          <a:xfrm>
            <a:off x="2466000" y="1570606"/>
            <a:ext cx="1997568" cy="184666"/>
          </a:xfrm>
          <a:prstGeom prst="rect">
            <a:avLst/>
          </a:prstGeom>
          <a:noFill/>
        </p:spPr>
        <p:txBody>
          <a:bodyPr wrap="square" lIns="0" tIns="0" rIns="0" bIns="0" rtlCol="0" anchor="ctr" anchorCtr="1">
            <a:spAutoFit/>
          </a:bodyPr>
          <a:lstStyle/>
          <a:p>
            <a:pPr marL="87313" indent="-87313"/>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1,989</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sp>
        <p:nvSpPr>
          <p:cNvPr id="14" name="角丸四角形 12">
            <a:extLst>
              <a:ext uri="{FF2B5EF4-FFF2-40B4-BE49-F238E27FC236}">
                <a16:creationId xmlns:a16="http://schemas.microsoft.com/office/drawing/2014/main" id="{B1A6DC14-4568-4260-81F5-15B6BE6CB66C}"/>
              </a:ext>
            </a:extLst>
          </p:cNvPr>
          <p:cNvSpPr/>
          <p:nvPr/>
        </p:nvSpPr>
        <p:spPr>
          <a:xfrm>
            <a:off x="4302155" y="1348741"/>
            <a:ext cx="5325551" cy="526688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7" name="角丸四角形 28">
            <a:extLst>
              <a:ext uri="{FF2B5EF4-FFF2-40B4-BE49-F238E27FC236}">
                <a16:creationId xmlns:a16="http://schemas.microsoft.com/office/drawing/2014/main" id="{75377C61-657C-41F6-B2CB-8D42FF0348A5}"/>
              </a:ext>
            </a:extLst>
          </p:cNvPr>
          <p:cNvSpPr/>
          <p:nvPr/>
        </p:nvSpPr>
        <p:spPr>
          <a:xfrm>
            <a:off x="4633713" y="1145960"/>
            <a:ext cx="466243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00" b="1" i="0" dirty="0">
                <a:solidFill>
                  <a:srgbClr val="000000"/>
                </a:solidFill>
                <a:effectLst/>
                <a:latin typeface="Meiryo UI" panose="020B0604030504040204" pitchFamily="50" charset="-128"/>
                <a:ea typeface="Meiryo UI" panose="020B0604030504040204" pitchFamily="50" charset="-128"/>
              </a:rPr>
              <a:t>断熱性能理解向上によるＺＥＨ普及啓発事業</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AC1B57C7-D47D-4319-A2F0-54D97D788E67}"/>
              </a:ext>
            </a:extLst>
          </p:cNvPr>
          <p:cNvSpPr txBox="1"/>
          <p:nvPr/>
        </p:nvSpPr>
        <p:spPr>
          <a:xfrm>
            <a:off x="7807753" y="1571492"/>
            <a:ext cx="1997568" cy="184666"/>
          </a:xfrm>
          <a:prstGeom prst="rect">
            <a:avLst/>
          </a:prstGeom>
          <a:noFill/>
        </p:spPr>
        <p:txBody>
          <a:bodyPr wrap="square" lIns="0" tIns="0" rIns="0" bIns="0" rtlCol="0" anchor="ctr" anchorCtr="1">
            <a:spAutoFit/>
          </a:bodyPr>
          <a:lstStyle/>
          <a:p>
            <a:pPr marL="87313" indent="-87313"/>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11,770</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pic>
        <p:nvPicPr>
          <p:cNvPr id="19" name="図 18">
            <a:extLst>
              <a:ext uri="{FF2B5EF4-FFF2-40B4-BE49-F238E27FC236}">
                <a16:creationId xmlns:a16="http://schemas.microsoft.com/office/drawing/2014/main" id="{A2E1C03B-1463-4436-BD8F-5DAA0A2CA79E}"/>
              </a:ext>
            </a:extLst>
          </p:cNvPr>
          <p:cNvPicPr/>
          <p:nvPr/>
        </p:nvPicPr>
        <p:blipFill rotWithShape="1">
          <a:blip r:embed="rId4" cstate="print">
            <a:extLst>
              <a:ext uri="{28A0092B-C50C-407E-A947-70E740481C1C}">
                <a14:useLocalDpi xmlns:a14="http://schemas.microsoft.com/office/drawing/2010/main" val="0"/>
              </a:ext>
            </a:extLst>
          </a:blip>
          <a:srcRect b="24397"/>
          <a:stretch/>
        </p:blipFill>
        <p:spPr bwMode="auto">
          <a:xfrm>
            <a:off x="4389136" y="4831077"/>
            <a:ext cx="2235199" cy="1107571"/>
          </a:xfrm>
          <a:prstGeom prst="rect">
            <a:avLst/>
          </a:prstGeom>
          <a:noFill/>
          <a:ln>
            <a:noFill/>
          </a:ln>
          <a:extLst>
            <a:ext uri="{53640926-AAD7-44D8-BBD7-CCE9431645EC}">
              <a14:shadowObscured xmlns:a14="http://schemas.microsoft.com/office/drawing/2010/main"/>
            </a:ext>
          </a:extLst>
        </p:spPr>
      </p:pic>
      <p:pic>
        <p:nvPicPr>
          <p:cNvPr id="20" name="図 19">
            <a:extLst>
              <a:ext uri="{FF2B5EF4-FFF2-40B4-BE49-F238E27FC236}">
                <a16:creationId xmlns:a16="http://schemas.microsoft.com/office/drawing/2014/main" id="{31C51E5E-75E2-49E7-A9A9-B513E131E39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4475" y="4481817"/>
            <a:ext cx="2688653" cy="1911072"/>
          </a:xfrm>
          <a:prstGeom prst="rect">
            <a:avLst/>
          </a:prstGeom>
          <a:noFill/>
          <a:ln>
            <a:noFill/>
          </a:ln>
        </p:spPr>
      </p:pic>
      <p:sp>
        <p:nvSpPr>
          <p:cNvPr id="21" name="テキスト ボックス 48">
            <a:extLst>
              <a:ext uri="{FF2B5EF4-FFF2-40B4-BE49-F238E27FC236}">
                <a16:creationId xmlns:a16="http://schemas.microsoft.com/office/drawing/2014/main" id="{EF69571F-9B9B-46AE-9650-F4CE3159C9F4}"/>
              </a:ext>
            </a:extLst>
          </p:cNvPr>
          <p:cNvSpPr txBox="1"/>
          <p:nvPr/>
        </p:nvSpPr>
        <p:spPr>
          <a:xfrm>
            <a:off x="4302155" y="5954090"/>
            <a:ext cx="2152360" cy="202578"/>
          </a:xfrm>
          <a:prstGeom prst="rect">
            <a:avLst/>
          </a:prstGeom>
          <a:noFill/>
        </p:spPr>
        <p:txBody>
          <a:bodyPr wrap="square" rtlCol="0" anchor="ctr" anchorCtr="0">
            <a:noAutofit/>
          </a:bodyPr>
          <a:lstStyle/>
          <a:p>
            <a:pPr indent="63500" algn="l">
              <a:lnSpc>
                <a:spcPts val="1000"/>
              </a:lnSpc>
            </a:pPr>
            <a:r>
              <a:rPr lang="ja-JP" sz="1300" kern="1200" spc="-6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１室単位でのシミュレーション</a:t>
            </a:r>
            <a:endParaRPr lang="ja-JP" sz="1300" kern="100" spc="-6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テキスト ボックス 48">
            <a:extLst>
              <a:ext uri="{FF2B5EF4-FFF2-40B4-BE49-F238E27FC236}">
                <a16:creationId xmlns:a16="http://schemas.microsoft.com/office/drawing/2014/main" id="{3A2A237B-BC7E-4535-B34C-14B971749966}"/>
              </a:ext>
            </a:extLst>
          </p:cNvPr>
          <p:cNvSpPr txBox="1"/>
          <p:nvPr/>
        </p:nvSpPr>
        <p:spPr>
          <a:xfrm>
            <a:off x="5103375" y="6295800"/>
            <a:ext cx="3723107" cy="266700"/>
          </a:xfrm>
          <a:prstGeom prst="rect">
            <a:avLst/>
          </a:prstGeom>
          <a:noFill/>
        </p:spPr>
        <p:txBody>
          <a:bodyPr wrap="square" tIns="0" bIns="0" rtlCol="0" anchor="ctr" anchorCtr="0">
            <a:noAutofit/>
          </a:bodyPr>
          <a:lstStyle/>
          <a:p>
            <a:pPr indent="63500" algn="l"/>
            <a:r>
              <a:rPr lang="ja-JP" sz="1300" kern="100" dirty="0">
                <a:effectLst/>
                <a:latin typeface="ＭＳ ゴシック" panose="020B0609070205080204" pitchFamily="49" charset="-128"/>
                <a:ea typeface="Meiryo UI" panose="020B0604030504040204" pitchFamily="50" charset="-128"/>
                <a:cs typeface="Times New Roman" panose="02020603050405020304" pitchFamily="18" charset="0"/>
              </a:rPr>
              <a:t>住宅断熱性能可視化シミュレーションツールイメージ</a:t>
            </a:r>
            <a:endParaRPr lang="ja-JP" sz="13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D8F9344A-3504-466C-A20E-48360EAFBAE1}"/>
              </a:ext>
            </a:extLst>
          </p:cNvPr>
          <p:cNvSpPr txBox="1"/>
          <p:nvPr/>
        </p:nvSpPr>
        <p:spPr>
          <a:xfrm>
            <a:off x="4287325" y="2376629"/>
            <a:ext cx="5375335" cy="2092881"/>
          </a:xfrm>
          <a:prstGeom prst="rect">
            <a:avLst/>
          </a:prstGeom>
          <a:noFill/>
        </p:spPr>
        <p:txBody>
          <a:bodyPr wrap="square" lIns="91440" tIns="45720" rIns="91440" bIns="45720" rtlCol="0" anchor="t">
            <a:spAutoFit/>
          </a:bodyPr>
          <a:lstStyle/>
          <a:p>
            <a:r>
              <a:rPr lang="ja-JP" altLang="en-US" sz="1300" dirty="0">
                <a:latin typeface="Meiryo UI" panose="020B0604030504040204" pitchFamily="50" charset="-128"/>
                <a:ea typeface="Meiryo UI" panose="020B0604030504040204" pitchFamily="50" charset="-128"/>
              </a:rPr>
              <a:t>■</a:t>
            </a:r>
            <a:r>
              <a:rPr kumimoji="1" lang="ja-JP" altLang="ja-JP" sz="1300" dirty="0">
                <a:latin typeface="Meiryo UI" panose="020B0604030504040204" pitchFamily="50" charset="-128"/>
                <a:ea typeface="Meiryo UI" panose="020B0604030504040204" pitchFamily="50" charset="-128"/>
              </a:rPr>
              <a:t>府民がツール（簡易版）に自らの居室情報を入力し、</a:t>
            </a:r>
            <a:r>
              <a:rPr kumimoji="1" lang="ja-JP" altLang="en-US" sz="1300" dirty="0">
                <a:latin typeface="Meiryo UI" panose="020B0604030504040204" pitchFamily="50" charset="-128"/>
                <a:ea typeface="Meiryo UI" panose="020B0604030504040204" pitchFamily="50" charset="-128"/>
              </a:rPr>
              <a:t>その</a:t>
            </a:r>
            <a:r>
              <a:rPr kumimoji="1" lang="ja-JP" altLang="ja-JP" sz="1300" dirty="0">
                <a:latin typeface="Meiryo UI" panose="020B0604030504040204" pitchFamily="50" charset="-128"/>
                <a:ea typeface="Meiryo UI" panose="020B0604030504040204" pitchFamily="50" charset="-128"/>
              </a:rPr>
              <a:t>効果を可視化す</a:t>
            </a:r>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　</a:t>
            </a:r>
            <a:r>
              <a:rPr kumimoji="1" lang="ja-JP" altLang="ja-JP" sz="1300" dirty="0">
                <a:latin typeface="Meiryo UI" panose="020B0604030504040204" pitchFamily="50" charset="-128"/>
                <a:ea typeface="Meiryo UI" panose="020B0604030504040204" pitchFamily="50" charset="-128"/>
              </a:rPr>
              <a:t>ること、また、専門家である建築士等がツール</a:t>
            </a:r>
            <a:r>
              <a:rPr kumimoji="1" lang="ja-JP" altLang="en-US" sz="1300" dirty="0">
                <a:latin typeface="Meiryo UI" panose="020B0604030504040204" pitchFamily="50" charset="-128"/>
                <a:ea typeface="Meiryo UI" panose="020B0604030504040204" pitchFamily="50" charset="-128"/>
              </a:rPr>
              <a:t>（</a:t>
            </a:r>
            <a:r>
              <a:rPr kumimoji="1" lang="ja-JP" altLang="ja-JP" sz="1300" dirty="0">
                <a:latin typeface="Meiryo UI" panose="020B0604030504040204" pitchFamily="50" charset="-128"/>
                <a:ea typeface="Meiryo UI" panose="020B0604030504040204" pitchFamily="50" charset="-128"/>
              </a:rPr>
              <a:t>詳細版</a:t>
            </a:r>
            <a:r>
              <a:rPr kumimoji="1" lang="ja-JP" altLang="en-US" sz="1300" dirty="0">
                <a:latin typeface="Meiryo UI" panose="020B0604030504040204" pitchFamily="50" charset="-128"/>
                <a:ea typeface="Meiryo UI" panose="020B0604030504040204" pitchFamily="50" charset="-128"/>
              </a:rPr>
              <a:t>）</a:t>
            </a:r>
            <a:r>
              <a:rPr kumimoji="1" lang="ja-JP" altLang="ja-JP" sz="1300" dirty="0">
                <a:latin typeface="Meiryo UI" panose="020B0604030504040204" pitchFamily="50" charset="-128"/>
                <a:ea typeface="Meiryo UI" panose="020B0604030504040204" pitchFamily="50" charset="-128"/>
              </a:rPr>
              <a:t>を用いて具体的</a:t>
            </a:r>
            <a:endParaRPr kumimoji="1"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kumimoji="1" lang="ja-JP" altLang="ja-JP" sz="1300" dirty="0">
                <a:latin typeface="Meiryo UI" panose="020B0604030504040204" pitchFamily="50" charset="-128"/>
                <a:ea typeface="Meiryo UI" panose="020B0604030504040204" pitchFamily="50" charset="-128"/>
              </a:rPr>
              <a:t>な効果を説明時に見える化する</a:t>
            </a:r>
            <a:r>
              <a:rPr kumimoji="1" lang="ja-JP" altLang="en-US" sz="1300" dirty="0">
                <a:latin typeface="Meiryo UI" panose="020B0604030504040204" pitchFamily="50" charset="-128"/>
                <a:ea typeface="Meiryo UI" panose="020B0604030504040204" pitchFamily="50" charset="-128"/>
              </a:rPr>
              <a:t>。</a:t>
            </a:r>
            <a:endParaRPr kumimoji="1" lang="en-US" altLang="ja-JP" sz="1300" dirty="0">
              <a:latin typeface="Meiryo UI" panose="020B0604030504040204" pitchFamily="50" charset="-128"/>
              <a:ea typeface="Meiryo UI" panose="020B0604030504040204" pitchFamily="50" charset="-128"/>
            </a:endParaRPr>
          </a:p>
          <a:p>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■これにより、自らの居室で断熱性能を高めた場合の省エネ効果を具体的</a:t>
            </a:r>
            <a:endParaRPr kumimoji="1"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に実感し、断熱性能ひいては</a:t>
            </a:r>
            <a:r>
              <a:rPr kumimoji="1" lang="en-US" altLang="ja-JP" sz="1300" dirty="0">
                <a:latin typeface="Meiryo UI" panose="020B0604030504040204" pitchFamily="50" charset="-128"/>
                <a:ea typeface="Meiryo UI" panose="020B0604030504040204" pitchFamily="50" charset="-128"/>
              </a:rPr>
              <a:t>ZEH</a:t>
            </a:r>
            <a:r>
              <a:rPr kumimoji="1" lang="ja-JP" altLang="en-US" sz="1300" dirty="0">
                <a:latin typeface="Meiryo UI" panose="020B0604030504040204" pitchFamily="50" charset="-128"/>
                <a:ea typeface="Meiryo UI" panose="020B0604030504040204" pitchFamily="50" charset="-128"/>
              </a:rPr>
              <a:t>についての理解を深めることを狙いとしている。</a:t>
            </a:r>
            <a:endParaRPr kumimoji="1" lang="en-US" altLang="ja-JP" sz="1300" dirty="0">
              <a:latin typeface="Meiryo UI" panose="020B0604030504040204" pitchFamily="50" charset="-128"/>
              <a:ea typeface="Meiryo UI" panose="020B0604030504040204" pitchFamily="50" charset="-128"/>
            </a:endParaRPr>
          </a:p>
          <a:p>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■また、令和６年３月に在阪建築関係４団体と省エネ住宅・建築物の普</a:t>
            </a:r>
            <a:endParaRPr kumimoji="1"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啓発の協力に関する協定を締結、建築士等から助言を受け、実用性・汎用</a:t>
            </a:r>
            <a:endParaRPr kumimoji="1"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性のあるツール開発を進めていく。</a:t>
            </a:r>
            <a:endParaRPr lang="ja-JP" sz="1300" dirty="0">
              <a:latin typeface="Meiryo UI" panose="020B0604030504040204" pitchFamily="50" charset="-128"/>
              <a:ea typeface="Meiryo UI" panose="020B0604030504040204" pitchFamily="50" charset="-128"/>
              <a:cs typeface="Calibri"/>
            </a:endParaRPr>
          </a:p>
        </p:txBody>
      </p:sp>
      <p:sp>
        <p:nvSpPr>
          <p:cNvPr id="27" name="テキスト ボックス 26">
            <a:extLst>
              <a:ext uri="{FF2B5EF4-FFF2-40B4-BE49-F238E27FC236}">
                <a16:creationId xmlns:a16="http://schemas.microsoft.com/office/drawing/2014/main" id="{44B41E48-DDA7-4FEF-BD58-99480EADB1F8}"/>
              </a:ext>
            </a:extLst>
          </p:cNvPr>
          <p:cNvSpPr txBox="1"/>
          <p:nvPr/>
        </p:nvSpPr>
        <p:spPr>
          <a:xfrm>
            <a:off x="4227656" y="1809922"/>
            <a:ext cx="5415290" cy="502702"/>
          </a:xfrm>
          <a:prstGeom prst="rect">
            <a:avLst/>
          </a:prstGeom>
          <a:noFill/>
        </p:spPr>
        <p:txBody>
          <a:bodyPr wrap="square" lIns="91440" tIns="45720" rIns="91440" bIns="45720" rtlCol="0" anchor="t">
            <a:spAutoFit/>
          </a:bodyPr>
          <a:lstStyle/>
          <a:p>
            <a:pPr marL="179705" indent="-179705">
              <a:lnSpc>
                <a:spcPts val="1600"/>
              </a:lnSpc>
            </a:pPr>
            <a:r>
              <a:rPr lang="ja-JP" altLang="en-US" sz="1600" dirty="0">
                <a:latin typeface="Meiryo UI" panose="020B0604030504040204" pitchFamily="50" charset="-128"/>
                <a:ea typeface="Meiryo UI" panose="020B0604030504040204" pitchFamily="50" charset="-128"/>
                <a:cs typeface="Calibri"/>
              </a:rPr>
              <a:t>◆ </a:t>
            </a:r>
            <a:r>
              <a:rPr lang="en-US" altLang="ja-JP" sz="1600" dirty="0">
                <a:latin typeface="Meiryo UI" panose="020B0604030504040204" pitchFamily="50" charset="-128"/>
                <a:ea typeface="Meiryo UI" panose="020B0604030504040204" pitchFamily="50" charset="-128"/>
                <a:cs typeface="Calibri"/>
              </a:rPr>
              <a:t>ZEH</a:t>
            </a:r>
            <a:r>
              <a:rPr lang="ja-JP" altLang="en-US" sz="1600" dirty="0">
                <a:latin typeface="Meiryo UI" panose="020B0604030504040204" pitchFamily="50" charset="-128"/>
                <a:ea typeface="Meiryo UI" panose="020B0604030504040204" pitchFamily="50" charset="-128"/>
                <a:cs typeface="Calibri"/>
              </a:rPr>
              <a:t>普及に向け、府民・事業者の断熱性能理解向上を促進するため断熱性能可視化シミュレーションツールを開発します。</a:t>
            </a:r>
            <a:endParaRPr lang="ja-JP" sz="1600" dirty="0">
              <a:latin typeface="Meiryo UI" panose="020B0604030504040204" pitchFamily="50" charset="-128"/>
              <a:ea typeface="Meiryo UI" panose="020B0604030504040204" pitchFamily="50" charset="-128"/>
              <a:cs typeface="Calibri"/>
            </a:endParaRPr>
          </a:p>
        </p:txBody>
      </p:sp>
      <p:sp>
        <p:nvSpPr>
          <p:cNvPr id="28" name="テキスト ボックス 27">
            <a:extLst>
              <a:ext uri="{FF2B5EF4-FFF2-40B4-BE49-F238E27FC236}">
                <a16:creationId xmlns:a16="http://schemas.microsoft.com/office/drawing/2014/main" id="{784CD142-D284-44CF-86A0-A743E70D07C5}"/>
              </a:ext>
            </a:extLst>
          </p:cNvPr>
          <p:cNvSpPr txBox="1"/>
          <p:nvPr/>
        </p:nvSpPr>
        <p:spPr>
          <a:xfrm>
            <a:off x="221808" y="1831949"/>
            <a:ext cx="4022548" cy="502702"/>
          </a:xfrm>
          <a:prstGeom prst="rect">
            <a:avLst/>
          </a:prstGeom>
          <a:noFill/>
        </p:spPr>
        <p:txBody>
          <a:bodyPr wrap="square" lIns="91440" tIns="45720" rIns="91440" bIns="45720" rtlCol="0" anchor="t">
            <a:spAutoFit/>
          </a:bodyPr>
          <a:lstStyle/>
          <a:p>
            <a:pPr marL="179705" indent="-179705">
              <a:lnSpc>
                <a:spcPts val="1600"/>
              </a:lnSpc>
            </a:pPr>
            <a:r>
              <a:rPr lang="ja-JP" altLang="en-US" sz="1600" dirty="0">
                <a:latin typeface="Meiryo UI" panose="020B0604030504040204" pitchFamily="50" charset="-128"/>
                <a:ea typeface="Meiryo UI" panose="020B0604030504040204" pitchFamily="50" charset="-128"/>
                <a:cs typeface="Calibri"/>
              </a:rPr>
              <a:t>◆</a:t>
            </a:r>
            <a:r>
              <a:rPr lang="en-US" altLang="ja-JP" sz="1600" dirty="0">
                <a:latin typeface="Meiryo UI" panose="020B0604030504040204" pitchFamily="50" charset="-128"/>
                <a:ea typeface="Meiryo UI" panose="020B0604030504040204" pitchFamily="50" charset="-128"/>
                <a:cs typeface="Calibri"/>
              </a:rPr>
              <a:t>ZEH</a:t>
            </a:r>
            <a:r>
              <a:rPr lang="ja-JP" altLang="en-US" sz="1600" dirty="0">
                <a:latin typeface="Meiryo UI" panose="020B0604030504040204" pitchFamily="50" charset="-128"/>
                <a:ea typeface="Meiryo UI" panose="020B0604030504040204" pitchFamily="50" charset="-128"/>
                <a:cs typeface="Calibri"/>
              </a:rPr>
              <a:t>・</a:t>
            </a:r>
            <a:r>
              <a:rPr lang="en-US" altLang="ja-JP" sz="1600" dirty="0">
                <a:latin typeface="Meiryo UI" panose="020B0604030504040204" pitchFamily="50" charset="-128"/>
                <a:ea typeface="Meiryo UI" panose="020B0604030504040204" pitchFamily="50" charset="-128"/>
                <a:cs typeface="Calibri"/>
              </a:rPr>
              <a:t>ZEB</a:t>
            </a:r>
            <a:r>
              <a:rPr lang="ja-JP" altLang="en-US" sz="1600" dirty="0">
                <a:latin typeface="Meiryo UI" panose="020B0604030504040204" pitchFamily="50" charset="-128"/>
                <a:ea typeface="Meiryo UI" panose="020B0604030504040204" pitchFamily="50" charset="-128"/>
                <a:cs typeface="Calibri"/>
              </a:rPr>
              <a:t>普及に向け、啓発ツール作成や</a:t>
            </a:r>
            <a:endParaRPr lang="en-US" altLang="ja-JP" sz="1600" dirty="0">
              <a:latin typeface="Meiryo UI" panose="020B0604030504040204" pitchFamily="50" charset="-128"/>
              <a:ea typeface="Meiryo UI" panose="020B0604030504040204" pitchFamily="50" charset="-128"/>
              <a:cs typeface="Calibri"/>
            </a:endParaRPr>
          </a:p>
          <a:p>
            <a:pPr marL="179705" indent="-179705">
              <a:lnSpc>
                <a:spcPts val="1600"/>
              </a:lnSpc>
            </a:pPr>
            <a:r>
              <a:rPr lang="ja-JP" altLang="en-US" sz="1600" dirty="0">
                <a:latin typeface="Meiryo UI" panose="020B0604030504040204" pitchFamily="50" charset="-128"/>
                <a:ea typeface="Meiryo UI" panose="020B0604030504040204" pitchFamily="50" charset="-128"/>
                <a:cs typeface="Calibri"/>
              </a:rPr>
              <a:t>　 イベント開催などを実施します。</a:t>
            </a:r>
            <a:endParaRPr lang="ja-JP" sz="1600" dirty="0">
              <a:latin typeface="Meiryo UI" panose="020B0604030504040204" pitchFamily="50" charset="-128"/>
              <a:ea typeface="Meiryo UI" panose="020B0604030504040204" pitchFamily="50" charset="-128"/>
              <a:cs typeface="Calibri"/>
            </a:endParaRPr>
          </a:p>
        </p:txBody>
      </p:sp>
      <p:sp>
        <p:nvSpPr>
          <p:cNvPr id="29" name="テキスト ボックス 28">
            <a:extLst>
              <a:ext uri="{FF2B5EF4-FFF2-40B4-BE49-F238E27FC236}">
                <a16:creationId xmlns:a16="http://schemas.microsoft.com/office/drawing/2014/main" id="{800A3732-CE03-4FE6-8136-7E95A030B523}"/>
              </a:ext>
            </a:extLst>
          </p:cNvPr>
          <p:cNvSpPr txBox="1"/>
          <p:nvPr/>
        </p:nvSpPr>
        <p:spPr>
          <a:xfrm>
            <a:off x="332587" y="2322325"/>
            <a:ext cx="3606953" cy="2492990"/>
          </a:xfrm>
          <a:prstGeom prst="rect">
            <a:avLst/>
          </a:prstGeom>
          <a:noFill/>
        </p:spPr>
        <p:txBody>
          <a:bodyPr wrap="square" lIns="91440" tIns="45720" rIns="91440" bIns="45720" rtlCol="0" anchor="t">
            <a:spAutoFit/>
          </a:bodyPr>
          <a:lstStyle/>
          <a:p>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ZEB</a:t>
            </a:r>
            <a:r>
              <a:rPr lang="ja-JP" altLang="en-US" sz="1300" dirty="0">
                <a:latin typeface="Meiryo UI" panose="020B0604030504040204" pitchFamily="50" charset="-128"/>
                <a:ea typeface="Meiryo UI" panose="020B0604030504040204" pitchFamily="50" charset="-128"/>
                <a:cs typeface="Calibri"/>
              </a:rPr>
              <a:t>化促進に向けた啓発パンフレットの作成</a:t>
            </a:r>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ZEH</a:t>
            </a:r>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ZEB</a:t>
            </a:r>
            <a:r>
              <a:rPr lang="ja-JP" altLang="en-US" sz="1300" dirty="0">
                <a:latin typeface="Meiryo UI" panose="020B0604030504040204" pitchFamily="50" charset="-128"/>
                <a:ea typeface="Meiryo UI" panose="020B0604030504040204" pitchFamily="50" charset="-128"/>
                <a:cs typeface="Calibri"/>
              </a:rPr>
              <a:t>普及に向けたイベントの開催</a:t>
            </a:r>
            <a:endParaRPr lang="en-US" altLang="ja-JP" sz="1300" dirty="0">
              <a:latin typeface="Meiryo UI" panose="020B0604030504040204" pitchFamily="50" charset="-128"/>
              <a:ea typeface="Meiryo UI" panose="020B0604030504040204" pitchFamily="50" charset="-128"/>
              <a:cs typeface="Calibri"/>
            </a:endParaRPr>
          </a:p>
        </p:txBody>
      </p:sp>
      <p:pic>
        <p:nvPicPr>
          <p:cNvPr id="3" name="図 2">
            <a:extLst>
              <a:ext uri="{FF2B5EF4-FFF2-40B4-BE49-F238E27FC236}">
                <a16:creationId xmlns:a16="http://schemas.microsoft.com/office/drawing/2014/main" id="{5D196700-09FE-4DFD-A333-0E10C6B3C7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7174" y="2648652"/>
            <a:ext cx="1091652" cy="1560695"/>
          </a:xfrm>
          <a:prstGeom prst="rect">
            <a:avLst/>
          </a:prstGeom>
        </p:spPr>
      </p:pic>
      <p:sp>
        <p:nvSpPr>
          <p:cNvPr id="30" name="テキスト ボックス 48">
            <a:extLst>
              <a:ext uri="{FF2B5EF4-FFF2-40B4-BE49-F238E27FC236}">
                <a16:creationId xmlns:a16="http://schemas.microsoft.com/office/drawing/2014/main" id="{4C482C87-E0BA-4033-9098-D41D7BE18A71}"/>
              </a:ext>
            </a:extLst>
          </p:cNvPr>
          <p:cNvSpPr txBox="1"/>
          <p:nvPr/>
        </p:nvSpPr>
        <p:spPr>
          <a:xfrm>
            <a:off x="436669" y="4191283"/>
            <a:ext cx="4738111" cy="266700"/>
          </a:xfrm>
          <a:prstGeom prst="rect">
            <a:avLst/>
          </a:prstGeom>
          <a:noFill/>
        </p:spPr>
        <p:txBody>
          <a:bodyPr wrap="square" tIns="0" bIns="0" rtlCol="0" anchor="ctr" anchorCtr="0">
            <a:noAutofit/>
          </a:bodyPr>
          <a:lstStyle/>
          <a:p>
            <a:pPr indent="63500" algn="l"/>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省エネ住宅啓発チラシ</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(R5</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作成</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　　省エネ住宅リフォームパンフレット</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(R5</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作成</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テキスト ボックス 48">
            <a:extLst>
              <a:ext uri="{FF2B5EF4-FFF2-40B4-BE49-F238E27FC236}">
                <a16:creationId xmlns:a16="http://schemas.microsoft.com/office/drawing/2014/main" id="{775CA747-F905-42E2-9189-0EB5C2265814}"/>
              </a:ext>
            </a:extLst>
          </p:cNvPr>
          <p:cNvSpPr txBox="1"/>
          <p:nvPr/>
        </p:nvSpPr>
        <p:spPr>
          <a:xfrm>
            <a:off x="187649" y="6361878"/>
            <a:ext cx="4738111" cy="266700"/>
          </a:xfrm>
          <a:prstGeom prst="rect">
            <a:avLst/>
          </a:prstGeom>
          <a:noFill/>
        </p:spPr>
        <p:txBody>
          <a:bodyPr wrap="square" tIns="0" bIns="0" rtlCol="0" anchor="ctr" anchorCtr="0">
            <a:noAutofit/>
          </a:bodyPr>
          <a:lstStyle/>
          <a:p>
            <a:pPr indent="63500" algn="l"/>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省エネ住宅普及啓発イベント「</a:t>
            </a:r>
            <a:r>
              <a:rPr lang="ja-JP" altLang="en-US" sz="800" b="0" i="0" dirty="0">
                <a:effectLst/>
                <a:latin typeface="Meiryo" panose="020B0604030504040204" pitchFamily="50" charset="-128"/>
                <a:ea typeface="Meiryo" panose="020B0604030504040204" pitchFamily="50" charset="-128"/>
              </a:rPr>
              <a:t>来て・見て・触れて、感じよう</a:t>
            </a:r>
            <a:r>
              <a:rPr lang="en-US" altLang="ja-JP" sz="800" b="0" i="0" dirty="0">
                <a:effectLst/>
                <a:latin typeface="Meiryo" panose="020B0604030504040204" pitchFamily="50" charset="-128"/>
                <a:ea typeface="Meiryo" panose="020B0604030504040204" pitchFamily="50" charset="-128"/>
              </a:rPr>
              <a:t>“</a:t>
            </a:r>
            <a:r>
              <a:rPr lang="ja-JP" altLang="en-US" sz="800" b="0" i="0" dirty="0">
                <a:effectLst/>
                <a:latin typeface="Meiryo" panose="020B0604030504040204" pitchFamily="50" charset="-128"/>
                <a:ea typeface="Meiryo" panose="020B0604030504040204" pitchFamily="50" charset="-128"/>
              </a:rPr>
              <a:t>省エネ住宅</a:t>
            </a:r>
            <a:r>
              <a:rPr lang="en-US" altLang="ja-JP" sz="800" b="0" i="0" dirty="0">
                <a:effectLst/>
                <a:latin typeface="Meiryo" panose="020B0604030504040204" pitchFamily="50" charset="-128"/>
                <a:ea typeface="Meiryo" panose="020B0604030504040204" pitchFamily="50" charset="-128"/>
              </a:rPr>
              <a:t>”</a:t>
            </a:r>
            <a:r>
              <a:rPr lang="ja-JP" altLang="en-US" sz="800" b="0" i="0" dirty="0">
                <a:effectLst/>
                <a:latin typeface="Meiryo" panose="020B0604030504040204" pitchFamily="50" charset="-128"/>
                <a:ea typeface="Meiryo" panose="020B0604030504040204" pitchFamily="50" charset="-128"/>
              </a:rPr>
              <a:t>！</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(R5</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開催</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4" name="図 33">
            <a:extLst>
              <a:ext uri="{FF2B5EF4-FFF2-40B4-BE49-F238E27FC236}">
                <a16:creationId xmlns:a16="http://schemas.microsoft.com/office/drawing/2014/main" id="{355449CF-5FCB-4218-9E42-F08E26AEFBD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2597536" y="4877704"/>
            <a:ext cx="1547022" cy="1413659"/>
          </a:xfrm>
          <a:prstGeom prst="rect">
            <a:avLst/>
          </a:prstGeom>
          <a:ln w="19050">
            <a:solidFill>
              <a:schemeClr val="tx1"/>
            </a:solidFill>
          </a:ln>
        </p:spPr>
      </p:pic>
      <p:pic>
        <p:nvPicPr>
          <p:cNvPr id="35" name="図 34">
            <a:extLst>
              <a:ext uri="{FF2B5EF4-FFF2-40B4-BE49-F238E27FC236}">
                <a16:creationId xmlns:a16="http://schemas.microsoft.com/office/drawing/2014/main" id="{1CF02B4D-24C9-48B7-AA61-F23196D6A8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6588" y="4854285"/>
            <a:ext cx="2146283" cy="1445204"/>
          </a:xfrm>
          <a:prstGeom prst="rect">
            <a:avLst/>
          </a:prstGeom>
        </p:spPr>
      </p:pic>
      <p:sp>
        <p:nvSpPr>
          <p:cNvPr id="36" name="星 12 60">
            <a:extLst>
              <a:ext uri="{FF2B5EF4-FFF2-40B4-BE49-F238E27FC236}">
                <a16:creationId xmlns:a16="http://schemas.microsoft.com/office/drawing/2014/main" id="{4AB35961-E760-4837-AF04-307242296F46}"/>
              </a:ext>
            </a:extLst>
          </p:cNvPr>
          <p:cNvSpPr/>
          <p:nvPr/>
        </p:nvSpPr>
        <p:spPr>
          <a:xfrm>
            <a:off x="4357051" y="901495"/>
            <a:ext cx="60374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141194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角丸四角形 15"/>
          <p:cNvSpPr/>
          <p:nvPr/>
        </p:nvSpPr>
        <p:spPr>
          <a:xfrm>
            <a:off x="105961" y="550910"/>
            <a:ext cx="9747058" cy="6284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87313" lvl="0"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34955" y="629397"/>
            <a:ext cx="570302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20" name="テキスト ボックス 28"/>
          <p:cNvSpPr txBox="1">
            <a:spLocks noChangeArrowheads="1"/>
          </p:cNvSpPr>
          <p:nvPr/>
        </p:nvSpPr>
        <p:spPr bwMode="auto">
          <a:xfrm>
            <a:off x="93928" y="999625"/>
            <a:ext cx="98000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2024</a:t>
            </a:r>
            <a:r>
              <a:rPr lang="ja-JP" altLang="en-US" b="0" i="0" dirty="0">
                <a:latin typeface="Meiryo UI" pitchFamily="50" charset="-128"/>
                <a:ea typeface="Meiryo UI" pitchFamily="50" charset="-128"/>
                <a:cs typeface="Meiryo UI" pitchFamily="50" charset="-128"/>
              </a:rPr>
              <a:t>年度は、 大阪府立高等職業技術専門校</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校、大阪府立青少年海洋センター、大阪市立小中学校で、</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1" name="図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4919" y="1730069"/>
            <a:ext cx="3540086" cy="2145236"/>
          </a:xfrm>
          <a:prstGeom prst="rect">
            <a:avLst/>
          </a:prstGeom>
        </p:spPr>
      </p:pic>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396" y="2249086"/>
            <a:ext cx="4602381" cy="4536000"/>
          </a:xfrm>
          <a:prstGeom prst="rect">
            <a:avLst/>
          </a:prstGeom>
        </p:spPr>
      </p:pic>
      <p:sp>
        <p:nvSpPr>
          <p:cNvPr id="24" name="テキスト ボックス 28"/>
          <p:cNvSpPr txBox="1">
            <a:spLocks noChangeArrowheads="1"/>
          </p:cNvSpPr>
          <p:nvPr/>
        </p:nvSpPr>
        <p:spPr bwMode="auto">
          <a:xfrm>
            <a:off x="373571" y="1661356"/>
            <a:ext cx="5303334"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5988949" y="660437"/>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1,060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226</a:t>
            </a:r>
            <a:r>
              <a:rPr lang="ja-JP" altLang="en-US" sz="1200" dirty="0">
                <a:latin typeface="Meiryo UI" pitchFamily="50" charset="-128"/>
                <a:ea typeface="Meiryo UI" pitchFamily="50" charset="-128"/>
                <a:cs typeface="Meiryo UI" pitchFamily="50" charset="-128"/>
              </a:rPr>
              <a:t>千円）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18" name="正方形/長方形 17"/>
          <p:cNvSpPr/>
          <p:nvPr/>
        </p:nvSpPr>
        <p:spPr>
          <a:xfrm>
            <a:off x="4743267" y="3991062"/>
            <a:ext cx="2469144" cy="2550730"/>
          </a:xfrm>
          <a:prstGeom prst="rect">
            <a:avLst/>
          </a:prstGeom>
          <a:noFill/>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15</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施設、区民センター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施設、保健福祉センター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施設、事務庁舎</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施設、環境学習施設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施設、国際環境施設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施設、港湾事務所</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施設、消防署</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8" name="正方形/長方形 27"/>
          <p:cNvSpPr/>
          <p:nvPr/>
        </p:nvSpPr>
        <p:spPr>
          <a:xfrm>
            <a:off x="7276563" y="3991061"/>
            <a:ext cx="2524002" cy="2088000"/>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strike="sngStrike" dirty="0">
              <a:solidFill>
                <a:srgbClr val="FF0000"/>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施設（警察）</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rgbClr val="FF0000"/>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施設（事務庁舎他）</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487F891C-9B71-43F1-BA4E-35AD179C129E}"/>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63026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180000" cy="49244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19764" y="3640929"/>
            <a:ext cx="2625748" cy="17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113885" y="5459894"/>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89" y="1254533"/>
            <a:ext cx="9180000" cy="120802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を導入し、エネルギーの使用形態の異なる施設や建物間など面的な広がりを持ったエリアをネットワーク化し、エネルギー融通・共同利用を行うこと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◆大阪府では、新たなスマートコミュニティの府域での実現に向け、市町村や民間事業者等に対する情報提供や技術的助言など様々な支援を実施します。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81316" y="3469836"/>
            <a:ext cx="2704407" cy="2225926"/>
          </a:xfrm>
          <a:prstGeom prst="rect">
            <a:avLst/>
          </a:prstGeom>
        </p:spPr>
      </p:pic>
      <p:sp>
        <p:nvSpPr>
          <p:cNvPr id="21" name="テキスト ボックス 20"/>
          <p:cNvSpPr txBox="1"/>
          <p:nvPr/>
        </p:nvSpPr>
        <p:spPr>
          <a:xfrm>
            <a:off x="1732638" y="615568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3753337" y="5797242"/>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正方形/長方形 24"/>
          <p:cNvSpPr/>
          <p:nvPr/>
        </p:nvSpPr>
        <p:spPr>
          <a:xfrm>
            <a:off x="6267198" y="3389254"/>
            <a:ext cx="3428020"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制度案の検討</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利用の事業化可能性調査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位置づけ</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・御堂筋周辺地域都市再生安全確保計画において非常用</a:t>
            </a:r>
            <a:endParaRPr lang="en-US" altLang="ja-JP" sz="1000" dirty="0">
              <a:solidFill>
                <a:schemeClr val="tx1"/>
              </a:solidFill>
              <a:latin typeface="Meiryo UI" pitchFamily="50" charset="-128"/>
              <a:ea typeface="Meiryo UI" pitchFamily="50" charset="-128"/>
              <a:cs typeface="Meiryo UI" pitchFamily="50" charset="-128"/>
            </a:endParaRPr>
          </a:p>
          <a:p>
            <a:pPr indent="211138" algn="just"/>
            <a:r>
              <a:rPr lang="ja-JP" altLang="en-US" sz="1000" dirty="0">
                <a:solidFill>
                  <a:schemeClr val="tx1"/>
                </a:solidFill>
                <a:latin typeface="Meiryo UI" pitchFamily="50" charset="-128"/>
                <a:ea typeface="Meiryo UI" pitchFamily="50" charset="-128"/>
                <a:cs typeface="Meiryo UI" pitchFamily="50" charset="-128"/>
              </a:rPr>
              <a:t> 電気等供給施設としてＣＧＳ等を位置づけ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4913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31131" y="1592385"/>
            <a:ext cx="437803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92075" indent="-92075" algn="just"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をホームページ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83699"/>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8025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356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◆事業者等の省エネ推進をサポートするため、市町村や商工会議所・商工会等と連携して、事業者団体等で実施するセミナー等へ無料で講師を派遣します。</a:t>
            </a:r>
          </a:p>
        </p:txBody>
      </p:sp>
      <p:sp>
        <p:nvSpPr>
          <p:cNvPr id="67" name="右矢印 66"/>
          <p:cNvSpPr/>
          <p:nvPr/>
        </p:nvSpPr>
        <p:spPr>
          <a:xfrm rot="5400000">
            <a:off x="7450681" y="3376771"/>
            <a:ext cx="410181" cy="1672433"/>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6" y="2506518"/>
            <a:ext cx="3132003" cy="1467537"/>
            <a:chOff x="5303411" y="2790652"/>
            <a:chExt cx="2730529" cy="1279422"/>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71783" y="3115002"/>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84860" y="3152166"/>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339563" y="3133526"/>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428081" y="3139782"/>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3" y="2790652"/>
              <a:ext cx="2730527"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ＭＳ Ｐゴシック"/>
                </a:rPr>
                <a:t>市町村、商工会議所・商工会等</a:t>
              </a:r>
              <a:endParaRPr lang="en-US" altLang="ja-JP" sz="1200"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1" y="3763075"/>
              <a:ext cx="2730527"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schemeClr val="tx1"/>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494361" y="4299300"/>
            <a:ext cx="2122760" cy="1399214"/>
            <a:chOff x="8949437" y="5315299"/>
            <a:chExt cx="1857147" cy="1224136"/>
          </a:xfrm>
        </p:grpSpPr>
        <p:pic>
          <p:nvPicPr>
            <p:cNvPr id="76" name="Picture 34"/>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252628" y="5780253"/>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923497"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367407" y="1202424"/>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エネルギーに関する出前講座等の実施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5252628" y="1202424"/>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sp>
        <p:nvSpPr>
          <p:cNvPr id="49" name="角丸四角形 48"/>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おおさか</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graphicFrame>
        <p:nvGraphicFramePr>
          <p:cNvPr id="51" name="表 50">
            <a:extLst>
              <a:ext uri="{FF2B5EF4-FFF2-40B4-BE49-F238E27FC236}">
                <a16:creationId xmlns:a16="http://schemas.microsoft.com/office/drawing/2014/main" id="{A5E05A4A-C71F-43F7-A2C9-150D2848BC12}"/>
              </a:ext>
            </a:extLst>
          </p:cNvPr>
          <p:cNvGraphicFramePr>
            <a:graphicFrameLocks noGrp="1"/>
          </p:cNvGraphicFramePr>
          <p:nvPr>
            <p:extLst>
              <p:ext uri="{D42A27DB-BD31-4B8C-83A1-F6EECF244321}">
                <p14:modId xmlns:p14="http://schemas.microsoft.com/office/powerpoint/2010/main" val="1092886577"/>
              </p:ext>
            </p:extLst>
          </p:nvPr>
        </p:nvGraphicFramePr>
        <p:xfrm>
          <a:off x="231132" y="6008754"/>
          <a:ext cx="4635935" cy="640080"/>
        </p:xfrm>
        <a:graphic>
          <a:graphicData uri="http://schemas.openxmlformats.org/drawingml/2006/table">
            <a:tbl>
              <a:tblPr firstRow="1" bandRow="1">
                <a:tableStyleId>{5940675A-B579-460E-94D1-54222C63F5DA}</a:tableStyleId>
              </a:tblPr>
              <a:tblGrid>
                <a:gridCol w="1127475">
                  <a:extLst>
                    <a:ext uri="{9D8B030D-6E8A-4147-A177-3AD203B41FA5}">
                      <a16:colId xmlns:a16="http://schemas.microsoft.com/office/drawing/2014/main" val="2288716498"/>
                    </a:ext>
                  </a:extLst>
                </a:gridCol>
                <a:gridCol w="701692">
                  <a:extLst>
                    <a:ext uri="{9D8B030D-6E8A-4147-A177-3AD203B41FA5}">
                      <a16:colId xmlns:a16="http://schemas.microsoft.com/office/drawing/2014/main" val="1555019360"/>
                    </a:ext>
                  </a:extLst>
                </a:gridCol>
                <a:gridCol w="701692">
                  <a:extLst>
                    <a:ext uri="{9D8B030D-6E8A-4147-A177-3AD203B41FA5}">
                      <a16:colId xmlns:a16="http://schemas.microsoft.com/office/drawing/2014/main" val="4015490920"/>
                    </a:ext>
                  </a:extLst>
                </a:gridCol>
                <a:gridCol w="701692">
                  <a:extLst>
                    <a:ext uri="{9D8B030D-6E8A-4147-A177-3AD203B41FA5}">
                      <a16:colId xmlns:a16="http://schemas.microsoft.com/office/drawing/2014/main" val="1463359338"/>
                    </a:ext>
                  </a:extLst>
                </a:gridCol>
                <a:gridCol w="701692">
                  <a:extLst>
                    <a:ext uri="{9D8B030D-6E8A-4147-A177-3AD203B41FA5}">
                      <a16:colId xmlns:a16="http://schemas.microsoft.com/office/drawing/2014/main" val="1979502651"/>
                    </a:ext>
                  </a:extLst>
                </a:gridCol>
                <a:gridCol w="701692">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3511198865"/>
                  </a:ext>
                </a:extLst>
              </a:tr>
            </a:tbl>
          </a:graphicData>
        </a:graphic>
      </p:graphicFrame>
      <p:graphicFrame>
        <p:nvGraphicFramePr>
          <p:cNvPr id="53" name="表 52">
            <a:extLst>
              <a:ext uri="{FF2B5EF4-FFF2-40B4-BE49-F238E27FC236}">
                <a16:creationId xmlns:a16="http://schemas.microsoft.com/office/drawing/2014/main" id="{B2C5EFF5-D462-45E4-BCC2-C6AF453D4577}"/>
              </a:ext>
            </a:extLst>
          </p:cNvPr>
          <p:cNvGraphicFramePr>
            <a:graphicFrameLocks noGrp="1"/>
          </p:cNvGraphicFramePr>
          <p:nvPr>
            <p:extLst>
              <p:ext uri="{D42A27DB-BD31-4B8C-83A1-F6EECF244321}">
                <p14:modId xmlns:p14="http://schemas.microsoft.com/office/powerpoint/2010/main" val="3640873396"/>
              </p:ext>
            </p:extLst>
          </p:nvPr>
        </p:nvGraphicFramePr>
        <p:xfrm>
          <a:off x="5362565" y="6001113"/>
          <a:ext cx="4216416" cy="640080"/>
        </p:xfrm>
        <a:graphic>
          <a:graphicData uri="http://schemas.openxmlformats.org/drawingml/2006/table">
            <a:tbl>
              <a:tblPr firstRow="1" bandRow="1">
                <a:tableStyleId>{5940675A-B579-460E-94D1-54222C63F5DA}</a:tableStyleId>
              </a:tblPr>
              <a:tblGrid>
                <a:gridCol w="796416">
                  <a:extLst>
                    <a:ext uri="{9D8B030D-6E8A-4147-A177-3AD203B41FA5}">
                      <a16:colId xmlns:a16="http://schemas.microsoft.com/office/drawing/2014/main" val="3757262113"/>
                    </a:ext>
                  </a:extLst>
                </a:gridCol>
                <a:gridCol w="684000">
                  <a:extLst>
                    <a:ext uri="{9D8B030D-6E8A-4147-A177-3AD203B41FA5}">
                      <a16:colId xmlns:a16="http://schemas.microsoft.com/office/drawing/2014/main" val="4015490920"/>
                    </a:ext>
                  </a:extLst>
                </a:gridCol>
                <a:gridCol w="684000">
                  <a:extLst>
                    <a:ext uri="{9D8B030D-6E8A-4147-A177-3AD203B41FA5}">
                      <a16:colId xmlns:a16="http://schemas.microsoft.com/office/drawing/2014/main" val="1898150037"/>
                    </a:ext>
                  </a:extLst>
                </a:gridCol>
                <a:gridCol w="684000">
                  <a:extLst>
                    <a:ext uri="{9D8B030D-6E8A-4147-A177-3AD203B41FA5}">
                      <a16:colId xmlns:a16="http://schemas.microsoft.com/office/drawing/2014/main" val="855992706"/>
                    </a:ext>
                  </a:extLst>
                </a:gridCol>
                <a:gridCol w="684000">
                  <a:extLst>
                    <a:ext uri="{9D8B030D-6E8A-4147-A177-3AD203B41FA5}">
                      <a16:colId xmlns:a16="http://schemas.microsoft.com/office/drawing/2014/main" val="1773956588"/>
                    </a:ext>
                  </a:extLst>
                </a:gridCol>
                <a:gridCol w="684000">
                  <a:extLst>
                    <a:ext uri="{9D8B030D-6E8A-4147-A177-3AD203B41FA5}">
                      <a16:colId xmlns:a16="http://schemas.microsoft.com/office/drawing/2014/main" val="3322587353"/>
                    </a:ext>
                  </a:extLst>
                </a:gridCol>
              </a:tblGrid>
              <a:tr h="2152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3533696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p:cNvSpPr/>
          <p:nvPr/>
        </p:nvSpPr>
        <p:spPr>
          <a:xfrm>
            <a:off x="259970" y="711303"/>
            <a:ext cx="2629815" cy="34370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8" name="テキスト ボックス 17"/>
          <p:cNvSpPr txBox="1"/>
          <p:nvPr/>
        </p:nvSpPr>
        <p:spPr>
          <a:xfrm>
            <a:off x="2960152" y="764557"/>
            <a:ext cx="2558850" cy="262829"/>
          </a:xfrm>
          <a:prstGeom prst="rect">
            <a:avLst/>
          </a:prstGeom>
          <a:noFill/>
        </p:spPr>
        <p:txBody>
          <a:bodyPr wrap="square" rtlCol="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（予算</a:t>
            </a:r>
            <a:r>
              <a:rPr lang="en-US" altLang="ja-JP" sz="1108" dirty="0">
                <a:latin typeface="Meiryo UI" pitchFamily="50" charset="-128"/>
                <a:ea typeface="Meiryo UI" pitchFamily="50" charset="-128"/>
                <a:cs typeface="Meiryo UI" pitchFamily="50" charset="-128"/>
              </a:rPr>
              <a:t>392</a:t>
            </a:r>
            <a:r>
              <a:rPr lang="ja-JP" altLang="en-US" sz="1108" dirty="0">
                <a:latin typeface="Meiryo UI" pitchFamily="50" charset="-128"/>
                <a:ea typeface="Meiryo UI" pitchFamily="50" charset="-128"/>
                <a:cs typeface="Meiryo UI" pitchFamily="50" charset="-128"/>
              </a:rPr>
              <a:t>千円）</a:t>
            </a:r>
            <a:endParaRPr lang="en-US" altLang="ja-JP" sz="1108"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2209817" y="3731835"/>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委嘱式の様子</a:t>
            </a:r>
          </a:p>
        </p:txBody>
      </p:sp>
      <p:pic>
        <p:nvPicPr>
          <p:cNvPr id="26" name="図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809" y="4200173"/>
            <a:ext cx="1875552" cy="1492290"/>
          </a:xfrm>
          <a:prstGeom prst="rect">
            <a:avLst/>
          </a:prstGeom>
        </p:spPr>
      </p:pic>
      <p:pic>
        <p:nvPicPr>
          <p:cNvPr id="27" name="図 2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16119" y="2336045"/>
            <a:ext cx="2043815" cy="1366504"/>
          </a:xfrm>
          <a:prstGeom prst="rect">
            <a:avLst/>
          </a:prstGeom>
        </p:spPr>
      </p:pic>
      <p:sp>
        <p:nvSpPr>
          <p:cNvPr id="28" name="テキスト ボックス 27"/>
          <p:cNvSpPr txBox="1"/>
          <p:nvPr/>
        </p:nvSpPr>
        <p:spPr>
          <a:xfrm>
            <a:off x="798730" y="5721751"/>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研修会の様子</a:t>
            </a:r>
          </a:p>
        </p:txBody>
      </p:sp>
      <p:sp>
        <p:nvSpPr>
          <p:cNvPr id="29" name="テキスト ボックス 28"/>
          <p:cNvSpPr txBox="1"/>
          <p:nvPr/>
        </p:nvSpPr>
        <p:spPr>
          <a:xfrm>
            <a:off x="3485731" y="5758072"/>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出前講座の様子</a:t>
            </a:r>
            <a:endParaRPr lang="ja-JP" altLang="en-US" sz="923" dirty="0">
              <a:solidFill>
                <a:srgbClr val="FF0000"/>
              </a:solidFill>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359976" y="4200173"/>
            <a:ext cx="1863561" cy="1492290"/>
          </a:xfrm>
          <a:prstGeom prst="rect">
            <a:avLst/>
          </a:prstGeom>
        </p:spPr>
      </p:pic>
      <p:sp>
        <p:nvSpPr>
          <p:cNvPr id="31"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452473" y="1225279"/>
            <a:ext cx="84738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lgn="just" eaLnBrk="1" hangingPunct="1"/>
            <a:r>
              <a:rPr lang="ja-JP" altLang="en-US" sz="1200" b="0" i="0" dirty="0">
                <a:latin typeface="Meiryo UI" pitchFamily="50" charset="-128"/>
                <a:ea typeface="Meiryo UI" pitchFamily="50" charset="-128"/>
                <a:cs typeface="Meiryo UI" pitchFamily="50" charset="-128"/>
              </a:rPr>
              <a:t>◆大阪府では、ホームページ</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省エネ生活のすすめ</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sz="1200" b="0" i="0" dirty="0">
              <a:latin typeface="Meiryo UI" pitchFamily="50" charset="-128"/>
              <a:ea typeface="Meiryo UI" pitchFamily="50" charset="-128"/>
              <a:cs typeface="Meiryo UI" pitchFamily="50" charset="-128"/>
            </a:endParaRPr>
          </a:p>
          <a:p>
            <a:pPr marL="80599" indent="-80599" algn="just" eaLnBrk="1" hangingPunct="1"/>
            <a:r>
              <a:rPr lang="ja-JP" altLang="en-US" sz="1200" b="0" i="0" dirty="0">
                <a:latin typeface="Meiryo UI" pitchFamily="50" charset="-128"/>
                <a:ea typeface="Meiryo UI" pitchFamily="50" charset="-128"/>
                <a:cs typeface="Meiryo UI" pitchFamily="50" charset="-128"/>
              </a:rPr>
              <a:t>　　また、大阪府地球温暖化防止活動推進センター、市町村と連携して「家庭エコ診断」等による家庭における取組支援や、地域の環境啓発の活動を担う地球温暖化防止活動推進員の活動支援に取り組むなど、広く府民に省エネ行動を働きかけていきます。</a:t>
            </a:r>
          </a:p>
        </p:txBody>
      </p:sp>
      <p:sp>
        <p:nvSpPr>
          <p:cNvPr id="32" name="正方形/長方形 31"/>
          <p:cNvSpPr/>
          <p:nvPr/>
        </p:nvSpPr>
        <p:spPr>
          <a:xfrm>
            <a:off x="5648128" y="2220691"/>
            <a:ext cx="3931538" cy="390673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66462" rIns="0" rtlCol="0" anchor="t" anchorCtr="0"/>
          <a:lstStyle/>
          <a:p>
            <a:pPr marL="80599" indent="-80599"/>
            <a:r>
              <a:rPr lang="ja-JP" altLang="en-US" sz="1050" dirty="0">
                <a:solidFill>
                  <a:schemeClr val="tx1"/>
                </a:solidFill>
                <a:latin typeface="Meiryo UI" pitchFamily="50" charset="-128"/>
                <a:ea typeface="Meiryo UI" pitchFamily="50" charset="-128"/>
                <a:cs typeface="Meiryo UI" pitchFamily="50" charset="-128"/>
              </a:rPr>
              <a:t>（大阪府）</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2018</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１</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2019</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2021</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a:solidFill>
                  <a:schemeClr val="tx1"/>
                </a:solidFill>
                <a:latin typeface="Meiryo UI" pitchFamily="50" charset="-128"/>
                <a:ea typeface="Meiryo UI" pitchFamily="50" charset="-128"/>
                <a:cs typeface="Meiryo UI" pitchFamily="50" charset="-128"/>
              </a:rPr>
              <a:t>回</a:t>
            </a:r>
            <a:r>
              <a:rPr lang="en-US" altLang="ja-JP" sz="1050" dirty="0">
                <a:solidFill>
                  <a:schemeClr val="tx1"/>
                </a:solidFill>
                <a:latin typeface="Meiryo UI" pitchFamily="50" charset="-128"/>
                <a:ea typeface="Meiryo UI" pitchFamily="50" charset="-128"/>
                <a:cs typeface="Meiryo UI" pitchFamily="50" charset="-128"/>
              </a:rPr>
              <a:t>※2</a:t>
            </a: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・地球温暖化防止活動推進員に対する研修会：３回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３</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2023</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・地球温暖化防止活動推進員に対する研修会：４回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４</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4F65B59C-DC2F-4AC9-A742-426E80C689DB}"/>
              </a:ext>
            </a:extLst>
          </p:cNvPr>
          <p:cNvSpPr txBox="1"/>
          <p:nvPr/>
        </p:nvSpPr>
        <p:spPr>
          <a:xfrm>
            <a:off x="6146666" y="4910804"/>
            <a:ext cx="3001143" cy="707886"/>
          </a:xfrm>
          <a:prstGeom prst="rect">
            <a:avLst/>
          </a:prstGeom>
          <a:noFill/>
        </p:spPr>
        <p:txBody>
          <a:bodyPr wrap="square" rtlCol="0">
            <a:spAutoFit/>
          </a:bodyPr>
          <a:lstStyle/>
          <a:p>
            <a:pPr marL="80599" indent="-80599"/>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800" dirty="0">
              <a:latin typeface="Meiryo UI" pitchFamily="50" charset="-128"/>
              <a:ea typeface="Meiryo UI" pitchFamily="50" charset="-128"/>
              <a:cs typeface="Meiryo UI" pitchFamily="50" charset="-128"/>
            </a:endParaRPr>
          </a:p>
          <a:p>
            <a:pPr marL="80599" indent="-80599"/>
            <a:r>
              <a:rPr lang="ja-JP" altLang="en-US" sz="800" dirty="0">
                <a:latin typeface="Meiryo UI" pitchFamily="50" charset="-128"/>
                <a:ea typeface="Meiryo UI" pitchFamily="50" charset="-128"/>
                <a:cs typeface="Meiryo UI" pitchFamily="50" charset="-128"/>
              </a:rPr>
              <a:t>　　　 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家庭の省エネ・エコライフスタイル推進強化事業を含む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rPr>
              <a:t>※3</a:t>
            </a:r>
            <a:r>
              <a:rPr lang="ja-JP" altLang="en-US" sz="800" dirty="0">
                <a:latin typeface="Meiryo UI" pitchFamily="50" charset="-128"/>
                <a:ea typeface="Meiryo UI" pitchFamily="50" charset="-128"/>
              </a:rPr>
              <a:t>　地球温暖化防止活動推進員機能強化事業</a:t>
            </a:r>
            <a:endParaRPr lang="en-US" altLang="ja-JP" sz="800" strike="sngStrike" dirty="0">
              <a:latin typeface="Meiryo UI" pitchFamily="50" charset="-128"/>
              <a:ea typeface="Meiryo UI" pitchFamily="50" charset="-128"/>
            </a:endParaRPr>
          </a:p>
          <a:p>
            <a:r>
              <a:rPr lang="en-US" altLang="zh-TW" sz="800" dirty="0">
                <a:latin typeface="Meiryo UI" pitchFamily="50" charset="-128"/>
                <a:ea typeface="Meiryo UI" pitchFamily="50" charset="-128"/>
              </a:rPr>
              <a:t>※</a:t>
            </a:r>
            <a:r>
              <a:rPr lang="en-US" altLang="ja-JP" sz="800" dirty="0">
                <a:latin typeface="Meiryo UI" pitchFamily="50" charset="-128"/>
                <a:ea typeface="Meiryo UI" pitchFamily="50" charset="-128"/>
              </a:rPr>
              <a:t>4</a:t>
            </a:r>
            <a:r>
              <a:rPr lang="zh-TW" altLang="en-US" sz="800" dirty="0">
                <a:latin typeface="Meiryo UI" pitchFamily="50" charset="-128"/>
                <a:ea typeface="Meiryo UI" pitchFamily="50" charset="-128"/>
              </a:rPr>
              <a:t>　地球温暖化防止活動推進員機能強化事業</a:t>
            </a:r>
            <a:r>
              <a:rPr lang="ja-JP" altLang="en-US" sz="800" dirty="0">
                <a:latin typeface="Meiryo UI" pitchFamily="50" charset="-128"/>
                <a:ea typeface="Meiryo UI" pitchFamily="50" charset="-128"/>
              </a:rPr>
              <a:t>を含む</a:t>
            </a:r>
          </a:p>
        </p:txBody>
      </p:sp>
      <p:sp>
        <p:nvSpPr>
          <p:cNvPr id="1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7389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592674"/>
            <a:ext cx="9649072" cy="615819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35322" y="3944950"/>
            <a:ext cx="7704000"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大阪市では、一人ひとりの環境問題に関する理解を深め、自ら実践行動できる意識を育むため、普段の生活の中で取り組むことができる環境保全に関する知識を身につける講座やイベントの実施、「なにわエコ会議」と連携した普及啓発活動等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1236967" y="1747296"/>
            <a:ext cx="2613228" cy="246221"/>
          </a:xfrm>
          <a:prstGeom prst="rect">
            <a:avLst/>
          </a:prstGeom>
          <a:noFill/>
        </p:spPr>
        <p:txBody>
          <a:bodyPr wrap="square" rtlCol="0">
            <a:spAutoFit/>
          </a:bodyPr>
          <a:lstStyle/>
          <a:p>
            <a:pPr marL="87313" indent="-87313"/>
            <a:r>
              <a:rPr lang="ja-JP" altLang="en-US" sz="100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234102" y="1778360"/>
            <a:ext cx="705605" cy="246222"/>
          </a:xfrm>
          <a:prstGeom prst="rect">
            <a:avLst/>
          </a:prstGeom>
          <a:noFill/>
        </p:spPr>
        <p:txBody>
          <a:bodyPr wrap="square" rtlCol="0">
            <a:spAutoFit/>
          </a:bodyPr>
          <a:lstStyle/>
          <a:p>
            <a:pPr marL="87313" indent="-87313"/>
            <a:r>
              <a:rPr lang="ja-JP" altLang="en-US" sz="1000">
                <a:latin typeface="Meiryo UI" pitchFamily="50" charset="-128"/>
                <a:ea typeface="Meiryo UI" pitchFamily="50" charset="-128"/>
                <a:cs typeface="Meiryo UI" pitchFamily="50" charset="-128"/>
              </a:rPr>
              <a:t>（年度）</a:t>
            </a:r>
            <a:endParaRPr lang="en-US" altLang="ja-JP" sz="1000">
              <a:latin typeface="Meiryo UI" pitchFamily="50" charset="-128"/>
              <a:ea typeface="Meiryo UI" pitchFamily="50" charset="-128"/>
              <a:cs typeface="Meiryo UI" pitchFamily="50" charset="-128"/>
            </a:endParaRPr>
          </a:p>
        </p:txBody>
      </p:sp>
      <p:sp>
        <p:nvSpPr>
          <p:cNvPr id="19" name="テキスト ボックス 18"/>
          <p:cNvSpPr txBox="1"/>
          <p:nvPr/>
        </p:nvSpPr>
        <p:spPr>
          <a:xfrm>
            <a:off x="694636" y="499265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224932" y="5000249"/>
            <a:ext cx="705605" cy="246222"/>
          </a:xfrm>
          <a:prstGeom prst="rect">
            <a:avLst/>
          </a:prstGeom>
          <a:noFill/>
        </p:spPr>
        <p:txBody>
          <a:bodyPr wrap="square" rtlCol="0">
            <a:spAutoFit/>
          </a:bodyPr>
          <a:lstStyle/>
          <a:p>
            <a:pPr marL="87313" indent="-87313"/>
            <a:r>
              <a:rPr lang="ja-JP" altLang="en-US" sz="1000">
                <a:latin typeface="Meiryo UI" pitchFamily="50" charset="-128"/>
                <a:ea typeface="Meiryo UI" pitchFamily="50" charset="-128"/>
                <a:cs typeface="Meiryo UI" pitchFamily="50" charset="-128"/>
              </a:rPr>
              <a:t>（年度）</a:t>
            </a:r>
            <a:endParaRPr lang="en-US" altLang="ja-JP" sz="1000">
              <a:latin typeface="Meiryo UI" pitchFamily="50" charset="-128"/>
              <a:ea typeface="Meiryo UI" pitchFamily="50" charset="-128"/>
              <a:cs typeface="Meiryo UI" pitchFamily="50" charset="-128"/>
            </a:endParaRPr>
          </a:p>
        </p:txBody>
      </p:sp>
      <p:sp>
        <p:nvSpPr>
          <p:cNvPr id="24" name="テキスト ボックス 34"/>
          <p:cNvSpPr txBox="1"/>
          <p:nvPr/>
        </p:nvSpPr>
        <p:spPr>
          <a:xfrm>
            <a:off x="8100621" y="3367349"/>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58973" y="3173871"/>
            <a:ext cx="746561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pPr marL="86400" indent="-86400" algn="just"/>
            <a:r>
              <a:rPr lang="ja-JP" altLang="en-US" b="0" i="0" dirty="0">
                <a:latin typeface="Meiryo UI" pitchFamily="50" charset="-128"/>
                <a:ea typeface="Meiryo UI" pitchFamily="50" charset="-128"/>
                <a:cs typeface="Meiryo UI" pitchFamily="50" charset="-128"/>
              </a:rPr>
              <a:t>　　大阪市の環境施策について広く市民に周知するため環境白書のほか、環境学習情報サイト「なにわエコスタイル」などインターネットや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を活用し、環境に関する情報をわかりやすく発信しています。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4" y="1119228"/>
            <a:ext cx="776322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大阪市では、地球温暖化対策、生物多様性保全、ごみ減量、都市環境保全など、持続可能な社会づくりに向けた</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環境教育の充実に向け、小中学校等の授業で使用するための副読本「おおさか環境科」を作成しています。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pPr algn="just"/>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②</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a:solidFill>
                <a:schemeClr val="bg1"/>
              </a:solidFill>
              <a:latin typeface="Meiryo UI" panose="020B0604030504040204" pitchFamily="50" charset="-128"/>
              <a:ea typeface="Meiryo UI" panose="020B0604030504040204" pitchFamily="50" charset="-128"/>
            </a:endParaRPr>
          </a:p>
        </p:txBody>
      </p:sp>
      <p:graphicFrame>
        <p:nvGraphicFramePr>
          <p:cNvPr id="32" name="表 31">
            <a:extLst>
              <a:ext uri="{FF2B5EF4-FFF2-40B4-BE49-F238E27FC236}">
                <a16:creationId xmlns:a16="http://schemas.microsoft.com/office/drawing/2014/main" id="{628162AC-E3C3-4896-8392-D7F62FBE5741}"/>
              </a:ext>
            </a:extLst>
          </p:cNvPr>
          <p:cNvGraphicFramePr>
            <a:graphicFrameLocks noGrp="1"/>
          </p:cNvGraphicFramePr>
          <p:nvPr>
            <p:extLst>
              <p:ext uri="{D42A27DB-BD31-4B8C-83A1-F6EECF244321}">
                <p14:modId xmlns:p14="http://schemas.microsoft.com/office/powerpoint/2010/main" val="995818989"/>
              </p:ext>
            </p:extLst>
          </p:nvPr>
        </p:nvGraphicFramePr>
        <p:xfrm>
          <a:off x="824517" y="5245307"/>
          <a:ext cx="5168327" cy="1432560"/>
        </p:xfrm>
        <a:graphic>
          <a:graphicData uri="http://schemas.openxmlformats.org/drawingml/2006/table">
            <a:tbl>
              <a:tblPr firstRow="1" bandRow="1">
                <a:tableStyleId>{5940675A-B579-460E-94D1-54222C63F5DA}</a:tableStyleId>
              </a:tblPr>
              <a:tblGrid>
                <a:gridCol w="1235977">
                  <a:extLst>
                    <a:ext uri="{9D8B030D-6E8A-4147-A177-3AD203B41FA5}">
                      <a16:colId xmlns:a16="http://schemas.microsoft.com/office/drawing/2014/main" val="3757262113"/>
                    </a:ext>
                  </a:extLst>
                </a:gridCol>
                <a:gridCol w="636881">
                  <a:extLst>
                    <a:ext uri="{9D8B030D-6E8A-4147-A177-3AD203B41FA5}">
                      <a16:colId xmlns:a16="http://schemas.microsoft.com/office/drawing/2014/main" val="1555019360"/>
                    </a:ext>
                  </a:extLst>
                </a:gridCol>
                <a:gridCol w="636881">
                  <a:extLst>
                    <a:ext uri="{9D8B030D-6E8A-4147-A177-3AD203B41FA5}">
                      <a16:colId xmlns:a16="http://schemas.microsoft.com/office/drawing/2014/main" val="4015490920"/>
                    </a:ext>
                  </a:extLst>
                </a:gridCol>
                <a:gridCol w="636881">
                  <a:extLst>
                    <a:ext uri="{9D8B030D-6E8A-4147-A177-3AD203B41FA5}">
                      <a16:colId xmlns:a16="http://schemas.microsoft.com/office/drawing/2014/main" val="69189745"/>
                    </a:ext>
                  </a:extLst>
                </a:gridCol>
                <a:gridCol w="636881">
                  <a:extLst>
                    <a:ext uri="{9D8B030D-6E8A-4147-A177-3AD203B41FA5}">
                      <a16:colId xmlns:a16="http://schemas.microsoft.com/office/drawing/2014/main" val="189663947"/>
                    </a:ext>
                  </a:extLst>
                </a:gridCol>
                <a:gridCol w="692413">
                  <a:extLst>
                    <a:ext uri="{9D8B030D-6E8A-4147-A177-3AD203B41FA5}">
                      <a16:colId xmlns:a16="http://schemas.microsoft.com/office/drawing/2014/main" val="2669058858"/>
                    </a:ext>
                  </a:extLst>
                </a:gridCol>
                <a:gridCol w="692413">
                  <a:extLst>
                    <a:ext uri="{9D8B030D-6E8A-4147-A177-3AD203B41FA5}">
                      <a16:colId xmlns:a16="http://schemas.microsoft.com/office/drawing/2014/main" val="1508969053"/>
                    </a:ext>
                  </a:extLst>
                </a:gridCol>
              </a:tblGrid>
              <a:tr h="0">
                <a:tc>
                  <a:txBody>
                    <a:bodyPr/>
                    <a:lstStyle/>
                    <a:p>
                      <a:pPr algn="ctr"/>
                      <a:endParaRPr kumimoji="1" lang="ja-JP" altLang="en-US" sz="100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2018</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2020</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2021</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lang="en-US" altLang="ja-JP" sz="1000">
                          <a:solidFill>
                            <a:schemeClr val="tx1"/>
                          </a:solidFill>
                          <a:latin typeface="Meiryo UI"/>
                          <a:ea typeface="Meiryo UI"/>
                        </a:rPr>
                        <a:t>2022</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15149">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省エネ関連講座</a:t>
                      </a:r>
                      <a:endParaRPr kumimoji="1" lang="en-US" altLang="ja-JP" sz="1000">
                        <a:solidFill>
                          <a:schemeClr val="tx1"/>
                        </a:solidFill>
                        <a:latin typeface="Meiryo UI" panose="020B0604030504040204" pitchFamily="50" charset="-128"/>
                        <a:ea typeface="Meiryo UI" panose="020B0604030504040204" pitchFamily="50" charset="-128"/>
                      </a:endParaRPr>
                    </a:p>
                    <a:p>
                      <a:pPr algn="ctr"/>
                      <a:r>
                        <a:rPr kumimoji="1" lang="ja-JP" altLang="en-US" sz="1000">
                          <a:solidFill>
                            <a:schemeClr val="tx1"/>
                          </a:solidFill>
                          <a:latin typeface="Meiryo UI" panose="020B0604030504040204" pitchFamily="50" charset="-128"/>
                          <a:ea typeface="Meiryo UI" panose="020B0604030504040204" pitchFamily="50" charset="-128"/>
                        </a:rPr>
                        <a:t>開催</a:t>
                      </a:r>
                      <a:endParaRPr kumimoji="1" lang="en-US" altLang="ja-JP" sz="100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a:solidFill>
                            <a:schemeClr val="tx1"/>
                          </a:solidFill>
                          <a:latin typeface="Meiryo UI"/>
                          <a:ea typeface="Meiryo UI"/>
                        </a:rPr>
                        <a:t>185</a:t>
                      </a:r>
                      <a:endParaRPr kumimoji="1" lang="en-US" altLang="ja-JP" sz="100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77</a:t>
                      </a:r>
                    </a:p>
                  </a:txBody>
                  <a:tcPr anchor="ctr"/>
                </a:tc>
                <a:tc>
                  <a:txBody>
                    <a:bodyPr/>
                    <a:lstStyle/>
                    <a:p>
                      <a:pPr algn="ctr"/>
                      <a:r>
                        <a:rPr kumimoji="1" lang="en-US" altLang="ja-JP" sz="1000">
                          <a:solidFill>
                            <a:schemeClr val="tx1"/>
                          </a:solidFill>
                          <a:latin typeface="Meiryo UI"/>
                          <a:ea typeface="Meiryo UI"/>
                        </a:rPr>
                        <a:t>358</a:t>
                      </a:r>
                    </a:p>
                  </a:txBody>
                  <a:tcPr anchor="ctr"/>
                </a:tc>
                <a:tc>
                  <a:txBody>
                    <a:bodyPr/>
                    <a:lstStyle/>
                    <a:p>
                      <a:pPr algn="ctr"/>
                      <a:r>
                        <a:rPr kumimoji="1" lang="en-US" altLang="ja-JP" sz="1000" dirty="0">
                          <a:solidFill>
                            <a:schemeClr val="tx1"/>
                          </a:solidFill>
                          <a:latin typeface="Meiryo UI"/>
                          <a:ea typeface="Meiryo UI"/>
                        </a:rPr>
                        <a:t>270</a:t>
                      </a:r>
                    </a:p>
                  </a:txBody>
                  <a:tcPr anchor="ctr"/>
                </a:tc>
                <a:extLst>
                  <a:ext uri="{0D108BD9-81ED-4DB2-BD59-A6C34878D82A}">
                    <a16:rowId xmlns:a16="http://schemas.microsoft.com/office/drawing/2014/main" val="2124491204"/>
                  </a:ext>
                </a:extLst>
              </a:tr>
              <a:tr h="196861">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a:solidFill>
                          <a:schemeClr val="tx1"/>
                        </a:solidFill>
                        <a:latin typeface="Meiryo UI" panose="020B0604030504040204" pitchFamily="50" charset="-128"/>
                        <a:ea typeface="Meiryo UI" panose="020B0604030504040204" pitchFamily="50" charset="-128"/>
                      </a:endParaRPr>
                    </a:p>
                    <a:p>
                      <a:pPr algn="ctr"/>
                      <a:r>
                        <a:rPr kumimoji="1" lang="ja-JP" altLang="en-US" sz="100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約</a:t>
                      </a:r>
                      <a:r>
                        <a:rPr kumimoji="1" lang="en-US" altLang="ja-JP" sz="100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約</a:t>
                      </a:r>
                      <a:r>
                        <a:rPr kumimoji="1" lang="en-US" altLang="ja-JP" sz="100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a:solidFill>
                            <a:schemeClr val="tx1"/>
                          </a:solidFill>
                          <a:latin typeface="Meiryo UI"/>
                          <a:ea typeface="Meiryo UI"/>
                        </a:rPr>
                        <a:t>約1</a:t>
                      </a:r>
                      <a:r>
                        <a:rPr lang="en-US" altLang="ja-JP" sz="1000" b="0" i="0" u="none" strike="noStrike" noProof="0">
                          <a:solidFill>
                            <a:schemeClr val="tx1"/>
                          </a:solidFill>
                          <a:latin typeface="Meiryo UI"/>
                          <a:ea typeface="Meiryo UI"/>
                        </a:rPr>
                        <a:t>,</a:t>
                      </a:r>
                      <a:r>
                        <a:rPr lang="ja-JP" altLang="en-US" sz="1000" b="0" i="0" u="none" strike="noStrike" noProof="0">
                          <a:solidFill>
                            <a:schemeClr val="tx1"/>
                          </a:solidFill>
                          <a:latin typeface="Meiryo UI"/>
                          <a:ea typeface="Meiryo UI"/>
                        </a:rPr>
                        <a:t>8</a:t>
                      </a:r>
                      <a:r>
                        <a:rPr lang="en-US" altLang="ja-JP" sz="1000" b="0" i="0" u="none" strike="noStrike" noProof="0">
                          <a:solidFill>
                            <a:schemeClr val="tx1"/>
                          </a:solidFill>
                          <a:latin typeface="Meiryo UI"/>
                        </a:rPr>
                        <a:t>00</a:t>
                      </a:r>
                      <a:endParaRPr kumimoji="1" lang="ja-JP" altLang="en-US" sz="10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a:solidFill>
                            <a:schemeClr val="tx1"/>
                          </a:solidFill>
                          <a:latin typeface="Meiryo UI" panose="020B0604030504040204" pitchFamily="50" charset="-128"/>
                          <a:ea typeface="Meiryo UI" panose="020B0604030504040204" pitchFamily="50" charset="-128"/>
                        </a:rPr>
                        <a:t>約</a:t>
                      </a:r>
                      <a:r>
                        <a:rPr kumimoji="1" lang="en-US" altLang="ja-JP" sz="1000" strike="noStrike">
                          <a:solidFill>
                            <a:schemeClr val="tx1"/>
                          </a:solidFill>
                          <a:latin typeface="Meiryo UI" panose="020B0604030504040204" pitchFamily="50" charset="-128"/>
                          <a:ea typeface="Meiryo UI" panose="020B0604030504040204" pitchFamily="50" charset="-128"/>
                        </a:rPr>
                        <a:t>2,300</a:t>
                      </a:r>
                      <a:endParaRPr kumimoji="1" lang="ja-JP" altLang="en-US" sz="1000" strike="sngStrike">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a:solidFill>
                            <a:schemeClr val="tx1"/>
                          </a:solidFill>
                          <a:latin typeface="Meiryo UI" panose="020B0604030504040204" pitchFamily="50" charset="-128"/>
                          <a:ea typeface="Meiryo UI" panose="020B0604030504040204" pitchFamily="50" charset="-128"/>
                        </a:rPr>
                        <a:t>約</a:t>
                      </a:r>
                      <a:r>
                        <a:rPr kumimoji="1" lang="en-US" altLang="ja-JP" sz="1000" strike="noStrike">
                          <a:solidFill>
                            <a:schemeClr val="tx1"/>
                          </a:solidFill>
                          <a:latin typeface="Meiryo UI" panose="020B0604030504040204" pitchFamily="50" charset="-128"/>
                          <a:ea typeface="Meiryo UI" panose="020B0604030504040204" pitchFamily="50" charset="-128"/>
                        </a:rPr>
                        <a:t>2,300</a:t>
                      </a:r>
                      <a:endParaRPr kumimoji="1" lang="ja-JP" altLang="en-US" sz="1000" strike="sngStrike">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未定</a:t>
                      </a:r>
                    </a:p>
                  </a:txBody>
                  <a:tcPr anchor="ctr"/>
                </a:tc>
                <a:extLst>
                  <a:ext uri="{0D108BD9-81ED-4DB2-BD59-A6C34878D82A}">
                    <a16:rowId xmlns:a16="http://schemas.microsoft.com/office/drawing/2014/main" val="1130586514"/>
                  </a:ext>
                </a:extLst>
              </a:tr>
              <a:tr h="202957">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ECO</a:t>
                      </a:r>
                      <a:r>
                        <a:rPr kumimoji="1" lang="ja-JP" altLang="en-US" sz="100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10,300</a:t>
                      </a:r>
                    </a:p>
                  </a:txBody>
                  <a:tcPr anchor="ctr"/>
                </a:tc>
                <a:tc>
                  <a:txBody>
                    <a:bodyPr/>
                    <a:lstStyle/>
                    <a:p>
                      <a:pPr algn="ctr"/>
                      <a:r>
                        <a:rPr lang="en-US" altLang="ja-JP" sz="1000">
                          <a:solidFill>
                            <a:schemeClr val="tx1"/>
                          </a:solidFill>
                          <a:latin typeface="Meiryo UI"/>
                          <a:ea typeface="Meiryo UI"/>
                        </a:rPr>
                        <a:t>(※1)</a:t>
                      </a:r>
                      <a:endParaRPr kumimoji="1" lang="en-US" altLang="ja-JP" sz="100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6,754</a:t>
                      </a:r>
                    </a:p>
                    <a:p>
                      <a:pPr algn="ctr"/>
                      <a:r>
                        <a:rPr kumimoji="1" lang="en-US" altLang="ja-JP" sz="1000">
                          <a:solidFill>
                            <a:schemeClr val="tx1"/>
                          </a:solidFill>
                          <a:latin typeface="Meiryo UI" panose="020B0604030504040204" pitchFamily="50" charset="-128"/>
                          <a:ea typeface="Meiryo UI" panose="020B0604030504040204" pitchFamily="50" charset="-128"/>
                        </a:rPr>
                        <a:t>(※2)</a:t>
                      </a:r>
                    </a:p>
                  </a:txBody>
                  <a:tcPr anchor="ctr">
                    <a:noFill/>
                  </a:tcPr>
                </a:tc>
                <a:tc>
                  <a:txBody>
                    <a:bodyPr/>
                    <a:lstStyle/>
                    <a:p>
                      <a:pPr algn="ctr"/>
                      <a:r>
                        <a:rPr lang="en-US" altLang="ja-JP" sz="1000">
                          <a:solidFill>
                            <a:schemeClr val="tx1"/>
                          </a:solidFill>
                          <a:latin typeface="Meiryo UI"/>
                          <a:ea typeface="Meiryo UI"/>
                        </a:rPr>
                        <a:t>7,719</a:t>
                      </a:r>
                    </a:p>
                    <a:p>
                      <a:pPr lvl="0" algn="ctr">
                        <a:buNone/>
                      </a:pPr>
                      <a:r>
                        <a:rPr lang="en-US" altLang="ja-JP" sz="1000">
                          <a:solidFill>
                            <a:schemeClr val="tx1"/>
                          </a:solidFill>
                          <a:latin typeface="Meiryo UI"/>
                          <a:ea typeface="Meiryo UI"/>
                        </a:rPr>
                        <a:t>(※３)</a:t>
                      </a:r>
                    </a:p>
                  </a:txBody>
                  <a:tcPr anchor="ctr">
                    <a:noFill/>
                  </a:tcPr>
                </a:tc>
                <a:tc>
                  <a:txBody>
                    <a:bodyPr/>
                    <a:lstStyle/>
                    <a:p>
                      <a:pPr lvl="0" algn="ctr">
                        <a:buNone/>
                      </a:pPr>
                      <a:r>
                        <a:rPr lang="en-US" altLang="ja-JP" sz="1000" dirty="0">
                          <a:solidFill>
                            <a:schemeClr val="tx1"/>
                          </a:solidFill>
                          <a:latin typeface="Meiryo UI"/>
                          <a:ea typeface="Meiryo UI"/>
                        </a:rPr>
                        <a:t>5,689</a:t>
                      </a:r>
                    </a:p>
                    <a:p>
                      <a:pPr lvl="0" algn="ctr">
                        <a:buNone/>
                      </a:pPr>
                      <a:r>
                        <a:rPr lang="ja-JP" altLang="en-US" sz="1000" dirty="0">
                          <a:solidFill>
                            <a:schemeClr val="tx1"/>
                          </a:solidFill>
                          <a:latin typeface="Meiryo UI"/>
                          <a:ea typeface="Meiryo UI"/>
                        </a:rPr>
                        <a:t>（</a:t>
                      </a:r>
                      <a:r>
                        <a:rPr lang="en-US" altLang="ja-JP" sz="1000" dirty="0">
                          <a:solidFill>
                            <a:schemeClr val="tx1"/>
                          </a:solidFill>
                          <a:latin typeface="Meiryo UI"/>
                          <a:ea typeface="Meiryo UI"/>
                        </a:rPr>
                        <a:t>※</a:t>
                      </a:r>
                      <a:r>
                        <a:rPr lang="ja-JP" altLang="en-US" sz="1000" dirty="0">
                          <a:solidFill>
                            <a:schemeClr val="tx1"/>
                          </a:solidFill>
                          <a:latin typeface="Meiryo UI"/>
                          <a:ea typeface="Meiryo UI"/>
                        </a:rPr>
                        <a:t>４）</a:t>
                      </a:r>
                      <a:endParaRPr lang="en-US" altLang="ja-JP" sz="1000" dirty="0">
                        <a:solidFill>
                          <a:schemeClr val="tx1"/>
                        </a:solidFill>
                        <a:latin typeface="Meiryo UI"/>
                        <a:ea typeface="Meiryo UI"/>
                      </a:endParaRPr>
                    </a:p>
                  </a:txBody>
                  <a:tcPr anchor="ctr">
                    <a:noFill/>
                  </a:tcPr>
                </a:tc>
                <a:extLst>
                  <a:ext uri="{0D108BD9-81ED-4DB2-BD59-A6C34878D82A}">
                    <a16:rowId xmlns:a16="http://schemas.microsoft.com/office/drawing/2014/main" val="2048255114"/>
                  </a:ext>
                </a:extLst>
              </a:tr>
            </a:tbl>
          </a:graphicData>
        </a:graphic>
      </p:graphicFrame>
      <p:sp>
        <p:nvSpPr>
          <p:cNvPr id="33" name="テキスト ボックス 32">
            <a:extLst>
              <a:ext uri="{FF2B5EF4-FFF2-40B4-BE49-F238E27FC236}">
                <a16:creationId xmlns:a16="http://schemas.microsoft.com/office/drawing/2014/main" id="{FB4BB0E7-9927-490E-8FCA-F9110EFF5135}"/>
              </a:ext>
            </a:extLst>
          </p:cNvPr>
          <p:cNvSpPr txBox="1"/>
          <p:nvPr/>
        </p:nvSpPr>
        <p:spPr>
          <a:xfrm>
            <a:off x="6154831" y="5854675"/>
            <a:ext cx="1941342" cy="400110"/>
          </a:xfrm>
          <a:prstGeom prst="rect">
            <a:avLst/>
          </a:prstGeom>
          <a:noFill/>
        </p:spPr>
        <p:txBody>
          <a:bodyPr wrap="square" lIns="91440" tIns="45720" rIns="91440" bIns="45720" rtlCol="0" anchor="t">
            <a:spAutoFit/>
          </a:bodyPr>
          <a:lstStyle/>
          <a:p>
            <a:pPr marL="86995" indent="-86995"/>
            <a:r>
              <a:rPr lang="en-US" altLang="ja-JP" sz="1000">
                <a:latin typeface="Meiryo UI"/>
                <a:ea typeface="Meiryo UI"/>
                <a:cs typeface="Meiryo UI" pitchFamily="50" charset="-128"/>
              </a:rPr>
              <a:t>(※1)</a:t>
            </a:r>
            <a:r>
              <a:rPr lang="ja-JP" altLang="en-US" sz="1000">
                <a:latin typeface="Meiryo UI"/>
                <a:ea typeface="Meiryo UI"/>
                <a:cs typeface="Meiryo UI" pitchFamily="50" charset="-128"/>
              </a:rPr>
              <a:t>オンライン開催</a:t>
            </a:r>
            <a:endParaRPr lang="en-US" altLang="ja-JP" sz="1000">
              <a:latin typeface="Meiryo UI"/>
              <a:ea typeface="Meiryo UI"/>
              <a:cs typeface="Meiryo UI" pitchFamily="50" charset="-128"/>
            </a:endParaRPr>
          </a:p>
          <a:p>
            <a:pPr marL="86995" indent="-86995"/>
            <a:r>
              <a:rPr lang="ja-JP" altLang="en-US" sz="1000">
                <a:latin typeface="Meiryo UI"/>
                <a:ea typeface="Meiryo UI"/>
                <a:cs typeface="Meiryo UI" pitchFamily="50" charset="-128"/>
              </a:rPr>
              <a:t>　　　　アクセス数：</a:t>
            </a:r>
            <a:r>
              <a:rPr lang="en-US" altLang="ja-JP" sz="1000">
                <a:latin typeface="Meiryo UI"/>
                <a:ea typeface="Meiryo UI"/>
                <a:cs typeface="Meiryo UI" pitchFamily="50" charset="-128"/>
              </a:rPr>
              <a:t>6,676</a:t>
            </a:r>
            <a:endParaRPr lang="ja-JP">
              <a:latin typeface="Meiryo UI"/>
              <a:ea typeface="Meiryo UI"/>
            </a:endParaRPr>
          </a:p>
        </p:txBody>
      </p:sp>
      <p:sp>
        <p:nvSpPr>
          <p:cNvPr id="34" name="テキスト ボックス 33">
            <a:extLst>
              <a:ext uri="{FF2B5EF4-FFF2-40B4-BE49-F238E27FC236}">
                <a16:creationId xmlns:a16="http://schemas.microsoft.com/office/drawing/2014/main" id="{FB4BB0E7-9927-490E-8FCA-F9110EFF5135}"/>
              </a:ext>
            </a:extLst>
          </p:cNvPr>
          <p:cNvSpPr txBox="1"/>
          <p:nvPr/>
        </p:nvSpPr>
        <p:spPr>
          <a:xfrm>
            <a:off x="6154831" y="6268914"/>
            <a:ext cx="1941342" cy="400110"/>
          </a:xfrm>
          <a:prstGeom prst="rect">
            <a:avLst/>
          </a:prstGeom>
          <a:noFill/>
        </p:spPr>
        <p:txBody>
          <a:bodyPr wrap="square" lIns="91440" tIns="45720" rIns="91440" bIns="45720" rtlCol="0" anchor="t">
            <a:spAutoFit/>
          </a:bodyPr>
          <a:lstStyle/>
          <a:p>
            <a:pPr marL="86995" indent="-86995"/>
            <a:r>
              <a:rPr lang="en-US" altLang="ja-JP" sz="1000">
                <a:latin typeface="Meiryo UI"/>
                <a:ea typeface="Meiryo UI"/>
                <a:cs typeface="Meiryo UI" pitchFamily="50" charset="-128"/>
              </a:rPr>
              <a:t>(※2)</a:t>
            </a:r>
            <a:r>
              <a:rPr lang="ja-JP" altLang="en-US" sz="1000">
                <a:latin typeface="Meiryo UI"/>
                <a:ea typeface="Meiryo UI"/>
                <a:cs typeface="Meiryo UI" pitchFamily="50" charset="-128"/>
              </a:rPr>
              <a:t>オンラインからの参加</a:t>
            </a:r>
            <a:endParaRPr lang="en-US" altLang="ja-JP" sz="1000">
              <a:latin typeface="Meiryo UI"/>
              <a:ea typeface="Meiryo UI"/>
              <a:cs typeface="Meiryo UI" pitchFamily="50" charset="-128"/>
            </a:endParaRPr>
          </a:p>
          <a:p>
            <a:pPr marL="86995" indent="-86995"/>
            <a:r>
              <a:rPr lang="ja-JP" altLang="en-US" sz="1000">
                <a:latin typeface="Meiryo UI"/>
                <a:ea typeface="Meiryo UI"/>
                <a:cs typeface="Meiryo UI" pitchFamily="50" charset="-128"/>
              </a:rPr>
              <a:t>　　　　アクセス数：</a:t>
            </a:r>
            <a:r>
              <a:rPr lang="en-US" altLang="ja-JP" sz="1000">
                <a:latin typeface="Meiryo UI"/>
                <a:ea typeface="Meiryo UI"/>
                <a:cs typeface="Meiryo UI" pitchFamily="50" charset="-128"/>
              </a:rPr>
              <a:t>5,332</a:t>
            </a:r>
            <a:endParaRPr lang="ja-JP">
              <a:latin typeface="Meiryo UI"/>
              <a:ea typeface="Meiryo UI"/>
            </a:endParaRPr>
          </a:p>
        </p:txBody>
      </p:sp>
      <p:sp>
        <p:nvSpPr>
          <p:cNvPr id="37" name="テキスト ボックス 36">
            <a:extLst>
              <a:ext uri="{FF2B5EF4-FFF2-40B4-BE49-F238E27FC236}">
                <a16:creationId xmlns:a16="http://schemas.microsoft.com/office/drawing/2014/main" id="{A285B70E-04D4-4F68-91E1-A7885931F245}"/>
              </a:ext>
            </a:extLst>
          </p:cNvPr>
          <p:cNvSpPr txBox="1"/>
          <p:nvPr/>
        </p:nvSpPr>
        <p:spPr>
          <a:xfrm>
            <a:off x="3307864" y="751355"/>
            <a:ext cx="4294719"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6,280</a:t>
            </a:r>
            <a:r>
              <a:rPr lang="ja-JP" altLang="en-US" sz="1200" dirty="0">
                <a:latin typeface="Meiryo UI" pitchFamily="50" charset="-128"/>
                <a:ea typeface="Meiryo UI" pitchFamily="50" charset="-128"/>
                <a:cs typeface="Meiryo UI" pitchFamily="50" charset="-128"/>
              </a:rPr>
              <a:t>千円）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おおさか環境科のみ</a:t>
            </a:r>
          </a:p>
        </p:txBody>
      </p:sp>
      <p:sp>
        <p:nvSpPr>
          <p:cNvPr id="35" name="テキスト ボックス 34">
            <a:extLst>
              <a:ext uri="{FF2B5EF4-FFF2-40B4-BE49-F238E27FC236}">
                <a16:creationId xmlns:a16="http://schemas.microsoft.com/office/drawing/2014/main" id="{0D8AE487-CE1C-0152-9FA9-18BCCC56892B}"/>
              </a:ext>
            </a:extLst>
          </p:cNvPr>
          <p:cNvSpPr txBox="1"/>
          <p:nvPr/>
        </p:nvSpPr>
        <p:spPr>
          <a:xfrm>
            <a:off x="7625131" y="5854675"/>
            <a:ext cx="1941342" cy="400110"/>
          </a:xfrm>
          <a:prstGeom prst="rect">
            <a:avLst/>
          </a:prstGeom>
          <a:noFill/>
        </p:spPr>
        <p:txBody>
          <a:bodyPr wrap="square" lIns="91440" tIns="45720" rIns="91440" bIns="45720" rtlCol="0" anchor="t">
            <a:spAutoFit/>
          </a:bodyPr>
          <a:lstStyle/>
          <a:p>
            <a:pPr marL="86995" indent="-86995"/>
            <a:r>
              <a:rPr lang="en-US" altLang="ja-JP" sz="1000">
                <a:latin typeface="Meiryo UI"/>
                <a:ea typeface="Meiryo UI"/>
                <a:cs typeface="Meiryo UI" pitchFamily="50" charset="-128"/>
              </a:rPr>
              <a:t>(※３)</a:t>
            </a:r>
            <a:r>
              <a:rPr lang="ja-JP" altLang="en-US" sz="1000">
                <a:latin typeface="Meiryo UI"/>
                <a:ea typeface="Meiryo UI"/>
                <a:cs typeface="Meiryo UI" pitchFamily="50" charset="-128"/>
              </a:rPr>
              <a:t>オンラインからの参加</a:t>
            </a:r>
            <a:endParaRPr lang="en-US" altLang="ja-JP" sz="1000">
              <a:latin typeface="Meiryo UI"/>
              <a:ea typeface="Meiryo UI"/>
              <a:cs typeface="Meiryo UI" pitchFamily="50" charset="-128"/>
            </a:endParaRPr>
          </a:p>
          <a:p>
            <a:pPr marL="86995" indent="-86995"/>
            <a:r>
              <a:rPr lang="ja-JP" altLang="en-US" sz="1000">
                <a:latin typeface="Meiryo UI"/>
                <a:ea typeface="Meiryo UI"/>
                <a:cs typeface="Meiryo UI" pitchFamily="50" charset="-128"/>
              </a:rPr>
              <a:t>　　　　アクセス数：8</a:t>
            </a:r>
            <a:r>
              <a:rPr lang="en-US" altLang="ja-JP" sz="1000">
                <a:latin typeface="Meiryo UI"/>
                <a:ea typeface="Meiryo UI"/>
                <a:cs typeface="Meiryo UI" pitchFamily="50" charset="-128"/>
              </a:rPr>
              <a:t>,</a:t>
            </a:r>
            <a:r>
              <a:rPr lang="ja-JP" altLang="en-US" sz="1000">
                <a:latin typeface="Meiryo UI"/>
                <a:ea typeface="Meiryo UI"/>
                <a:cs typeface="Meiryo UI" pitchFamily="50" charset="-128"/>
              </a:rPr>
              <a:t>097</a:t>
            </a:r>
            <a:endParaRPr lang="en-US" altLang="ja-JP" sz="1000">
              <a:latin typeface="Meiryo UI"/>
              <a:ea typeface="Meiryo UI"/>
            </a:endParaRPr>
          </a:p>
        </p:txBody>
      </p:sp>
      <p:sp>
        <p:nvSpPr>
          <p:cNvPr id="3" name="テキスト ボックス 2">
            <a:extLst>
              <a:ext uri="{FF2B5EF4-FFF2-40B4-BE49-F238E27FC236}">
                <a16:creationId xmlns:a16="http://schemas.microsoft.com/office/drawing/2014/main" id="{142B5D17-F26E-E9A1-85EC-5FBE5E0DF3A9}"/>
              </a:ext>
            </a:extLst>
          </p:cNvPr>
          <p:cNvSpPr txBox="1"/>
          <p:nvPr/>
        </p:nvSpPr>
        <p:spPr>
          <a:xfrm>
            <a:off x="7702329" y="6308374"/>
            <a:ext cx="1941342" cy="400110"/>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４</a:t>
            </a:r>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オンラインからの参加</a:t>
            </a:r>
            <a:endParaRPr lang="en-US" altLang="ja-JP" sz="1000" dirty="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アクセス数：</a:t>
            </a:r>
            <a:r>
              <a:rPr lang="en-US" altLang="ja-JP" sz="1000" dirty="0">
                <a:latin typeface="Meiryo UI"/>
                <a:ea typeface="Meiryo UI"/>
                <a:cs typeface="Meiryo UI" pitchFamily="50" charset="-128"/>
              </a:rPr>
              <a:t>7,</a:t>
            </a:r>
            <a:r>
              <a:rPr lang="ja-JP" altLang="en-US" sz="1000" dirty="0">
                <a:latin typeface="Meiryo UI"/>
                <a:ea typeface="Meiryo UI"/>
                <a:cs typeface="Meiryo UI" pitchFamily="50" charset="-128"/>
              </a:rPr>
              <a:t>0</a:t>
            </a:r>
            <a:r>
              <a:rPr lang="en-US" altLang="ja-JP" sz="1000" dirty="0">
                <a:latin typeface="Meiryo UI"/>
                <a:ea typeface="Meiryo UI"/>
                <a:cs typeface="Meiryo UI" pitchFamily="50" charset="-128"/>
              </a:rPr>
              <a:t>00</a:t>
            </a:r>
            <a:endParaRPr lang="en-US" altLang="ja-JP" sz="1000" dirty="0">
              <a:latin typeface="Meiryo UI"/>
              <a:ea typeface="Meiryo UI"/>
            </a:endParaRPr>
          </a:p>
        </p:txBody>
      </p:sp>
      <p:graphicFrame>
        <p:nvGraphicFramePr>
          <p:cNvPr id="4" name="表 3">
            <a:extLst>
              <a:ext uri="{FF2B5EF4-FFF2-40B4-BE49-F238E27FC236}">
                <a16:creationId xmlns:a16="http://schemas.microsoft.com/office/drawing/2014/main" id="{18DD5FB3-D979-FE52-543C-43F3569B4C4D}"/>
              </a:ext>
            </a:extLst>
          </p:cNvPr>
          <p:cNvGraphicFramePr>
            <a:graphicFrameLocks noGrp="1"/>
          </p:cNvGraphicFramePr>
          <p:nvPr>
            <p:extLst>
              <p:ext uri="{D42A27DB-BD31-4B8C-83A1-F6EECF244321}">
                <p14:modId xmlns:p14="http://schemas.microsoft.com/office/powerpoint/2010/main" val="2562410604"/>
              </p:ext>
            </p:extLst>
          </p:nvPr>
        </p:nvGraphicFramePr>
        <p:xfrm>
          <a:off x="1236967" y="2011795"/>
          <a:ext cx="4419921" cy="975360"/>
        </p:xfrm>
        <a:graphic>
          <a:graphicData uri="http://schemas.openxmlformats.org/drawingml/2006/table">
            <a:tbl>
              <a:tblPr firstRow="1" bandRow="1">
                <a:tableStyleId>{5940675A-B579-460E-94D1-54222C63F5DA}</a:tableStyleId>
              </a:tblPr>
              <a:tblGrid>
                <a:gridCol w="1176611">
                  <a:extLst>
                    <a:ext uri="{9D8B030D-6E8A-4147-A177-3AD203B41FA5}">
                      <a16:colId xmlns:a16="http://schemas.microsoft.com/office/drawing/2014/main" val="3757262113"/>
                    </a:ext>
                  </a:extLst>
                </a:gridCol>
                <a:gridCol w="648662">
                  <a:extLst>
                    <a:ext uri="{9D8B030D-6E8A-4147-A177-3AD203B41FA5}">
                      <a16:colId xmlns:a16="http://schemas.microsoft.com/office/drawing/2014/main" val="3454114473"/>
                    </a:ext>
                  </a:extLst>
                </a:gridCol>
                <a:gridCol w="648662">
                  <a:extLst>
                    <a:ext uri="{9D8B030D-6E8A-4147-A177-3AD203B41FA5}">
                      <a16:colId xmlns:a16="http://schemas.microsoft.com/office/drawing/2014/main" val="2027108342"/>
                    </a:ext>
                  </a:extLst>
                </a:gridCol>
                <a:gridCol w="648662">
                  <a:extLst>
                    <a:ext uri="{9D8B030D-6E8A-4147-A177-3AD203B41FA5}">
                      <a16:colId xmlns:a16="http://schemas.microsoft.com/office/drawing/2014/main" val="346158796"/>
                    </a:ext>
                  </a:extLst>
                </a:gridCol>
                <a:gridCol w="648662">
                  <a:extLst>
                    <a:ext uri="{9D8B030D-6E8A-4147-A177-3AD203B41FA5}">
                      <a16:colId xmlns:a16="http://schemas.microsoft.com/office/drawing/2014/main" val="1555019360"/>
                    </a:ext>
                  </a:extLst>
                </a:gridCol>
                <a:gridCol w="648662">
                  <a:extLst>
                    <a:ext uri="{9D8B030D-6E8A-4147-A177-3AD203B41FA5}">
                      <a16:colId xmlns:a16="http://schemas.microsoft.com/office/drawing/2014/main" val="240947627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20,800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20,600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20,500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20,100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20,100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18,800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19,200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19,300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255114"/>
                  </a:ext>
                </a:extLst>
              </a:tr>
            </a:tbl>
          </a:graphicData>
        </a:graphic>
      </p:graphicFrame>
      <p:pic>
        <p:nvPicPr>
          <p:cNvPr id="27" name="図 26" descr="ダイアグラム が含まれている画像&#10;&#10;自動的に生成された説明">
            <a:extLst>
              <a:ext uri="{FF2B5EF4-FFF2-40B4-BE49-F238E27FC236}">
                <a16:creationId xmlns:a16="http://schemas.microsoft.com/office/drawing/2014/main" id="{FE87F793-565D-4727-866B-33289166E2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173" y="1310930"/>
            <a:ext cx="1413489" cy="1998881"/>
          </a:xfrm>
          <a:prstGeom prst="rect">
            <a:avLst/>
          </a:prstGeom>
        </p:spPr>
      </p:pic>
    </p:spTree>
    <p:extLst>
      <p:ext uri="{BB962C8B-B14F-4D97-AF65-F5344CB8AC3E}">
        <p14:creationId xmlns:p14="http://schemas.microsoft.com/office/powerpoint/2010/main" val="107007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089455"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275559" y="1498603"/>
            <a:ext cx="9042574"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大阪市エコボランティア登録制度を運用し、環境保全活動のリーダーとなる大阪市エコボランティアと協働して環境問題の解決に向けた様々な活動を推進しています。</a:t>
            </a:r>
            <a:endParaRPr lang="en-US" altLang="ja-JP" b="0" i="0" dirty="0">
              <a:latin typeface="Meiryo UI" panose="020B0604030504040204" pitchFamily="50" charset="-128"/>
              <a:ea typeface="Meiryo UI" panose="020B0604030504040204" pitchFamily="50" charset="-128"/>
            </a:endParaRPr>
          </a:p>
          <a:p>
            <a:pPr marL="87313" indent="-87313" algn="just" eaLnBrk="1" hangingPunct="1"/>
            <a:endParaRPr lang="en-US" altLang="ja-JP" b="0" i="0" dirty="0">
              <a:latin typeface="Meiryo UI" panose="020B0604030504040204" pitchFamily="50" charset="-128"/>
              <a:ea typeface="Meiryo UI" panose="020B0604030504040204"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環境活動推進施設（愛称：なにわ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スクエア）を運営し、環境活動団体で構成されるおおさか環境ネットワークや大阪市エコボランティア等の活動の場として提供しています。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市民、環境</a:t>
            </a:r>
            <a:r>
              <a:rPr lang="en-US" altLang="ja-JP" b="0" i="0" dirty="0">
                <a:latin typeface="Meiryo UI" panose="020B0604030504040204" pitchFamily="50" charset="-128"/>
                <a:ea typeface="Meiryo UI" panose="020B0604030504040204" pitchFamily="50" charset="-128"/>
              </a:rPr>
              <a:t>NGO/NPO</a:t>
            </a:r>
            <a:r>
              <a:rPr lang="ja-JP" altLang="en-US" b="0" i="0" dirty="0" err="1">
                <a:latin typeface="Meiryo UI" panose="020B0604030504040204" pitchFamily="50" charset="-128"/>
                <a:ea typeface="Meiryo UI" panose="020B0604030504040204" pitchFamily="50" charset="-128"/>
              </a:rPr>
              <a:t>、</a:t>
            </a:r>
            <a:r>
              <a:rPr lang="ja-JP" altLang="en-US" b="0" i="0" dirty="0">
                <a:latin typeface="Meiryo UI" panose="020B0604030504040204" pitchFamily="50" charset="-128"/>
                <a:ea typeface="Meiryo UI" panose="020B0604030504040204" pitchFamily="50" charset="-128"/>
              </a:rPr>
              <a:t>事業者と行政との協働の枠組み「なにわエコ会議」を通じて、地球温暖化対策をはじめ、さまざまな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環境問題の解決に取り組んでいます。</a:t>
            </a:r>
          </a:p>
        </p:txBody>
      </p:sp>
      <p:sp>
        <p:nvSpPr>
          <p:cNvPr id="35" name="テキスト ボックス 34"/>
          <p:cNvSpPr txBox="1"/>
          <p:nvPr/>
        </p:nvSpPr>
        <p:spPr>
          <a:xfrm>
            <a:off x="271187" y="4020685"/>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37" name="テキスト ボックス 36"/>
          <p:cNvSpPr txBox="1"/>
          <p:nvPr/>
        </p:nvSpPr>
        <p:spPr>
          <a:xfrm>
            <a:off x="5004488" y="400742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3427358" y="98085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4,760</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pic>
        <p:nvPicPr>
          <p:cNvPr id="43" name="図 42">
            <a:extLst>
              <a:ext uri="{FF2B5EF4-FFF2-40B4-BE49-F238E27FC236}">
                <a16:creationId xmlns:a16="http://schemas.microsoft.com/office/drawing/2014/main" id="{F5E4F5D6-828D-4549-8706-B874F6DDE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469" y="4220236"/>
            <a:ext cx="1885329" cy="1389722"/>
          </a:xfrm>
          <a:prstGeom prst="rect">
            <a:avLst/>
          </a:prstGeom>
        </p:spPr>
      </p:pic>
      <p:sp>
        <p:nvSpPr>
          <p:cNvPr id="44" name="Rectangle 3">
            <a:extLst>
              <a:ext uri="{FF2B5EF4-FFF2-40B4-BE49-F238E27FC236}">
                <a16:creationId xmlns:a16="http://schemas.microsoft.com/office/drawing/2014/main" id="{8F35C572-756F-45C1-98FE-EA082C3814C6}"/>
              </a:ext>
            </a:extLst>
          </p:cNvPr>
          <p:cNvSpPr>
            <a:spLocks noChangeArrowheads="1"/>
          </p:cNvSpPr>
          <p:nvPr/>
        </p:nvSpPr>
        <p:spPr bwMode="auto">
          <a:xfrm>
            <a:off x="6104855" y="5606205"/>
            <a:ext cx="2135067" cy="282992"/>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a:latin typeface="Meiryo UI" panose="020B0604030504040204" pitchFamily="50" charset="-128"/>
                <a:ea typeface="Meiryo UI" panose="020B0604030504040204" pitchFamily="50" charset="-128"/>
                <a:cs typeface="ＭＳ Ｐゴシック" pitchFamily="50" charset="-128"/>
              </a:rPr>
              <a:t>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a:latin typeface="Meiryo UI" panose="020B0604030504040204" pitchFamily="50" charset="-128"/>
                <a:ea typeface="Meiryo UI" panose="020B0604030504040204" pitchFamily="50" charset="-128"/>
                <a:cs typeface="ＭＳ Ｐゴシック" pitchFamily="50" charset="-128"/>
              </a:rPr>
              <a:t>スクエア</a:t>
            </a: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920667" y="5609805"/>
            <a:ext cx="2146852" cy="253916"/>
          </a:xfrm>
          <a:prstGeom prst="rect">
            <a:avLst/>
          </a:prstGeom>
          <a:noFill/>
        </p:spPr>
        <p:txBody>
          <a:bodyPr wrap="square" rtlCol="0">
            <a:spAutoFit/>
          </a:bodyPr>
          <a:lstStyle/>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環境活動団体の活動の様子</a:t>
            </a:r>
          </a:p>
        </p:txBody>
      </p:sp>
      <p:pic>
        <p:nvPicPr>
          <p:cNvPr id="20" name="図 19">
            <a:extLst>
              <a:ext uri="{FF2B5EF4-FFF2-40B4-BE49-F238E27FC236}">
                <a16:creationId xmlns:a16="http://schemas.microsoft.com/office/drawing/2014/main" id="{00000000-0008-0000-0000-000003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077" y="4251145"/>
            <a:ext cx="2082710" cy="1388473"/>
          </a:xfrm>
          <a:prstGeom prst="rect">
            <a:avLst/>
          </a:prstGeom>
        </p:spPr>
      </p:pic>
      <p:graphicFrame>
        <p:nvGraphicFramePr>
          <p:cNvPr id="18" name="表 17">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486294178"/>
              </p:ext>
            </p:extLst>
          </p:nvPr>
        </p:nvGraphicFramePr>
        <p:xfrm>
          <a:off x="198485" y="4260033"/>
          <a:ext cx="5379995" cy="1887412"/>
        </p:xfrm>
        <a:graphic>
          <a:graphicData uri="http://schemas.openxmlformats.org/drawingml/2006/table">
            <a:tbl>
              <a:tblPr firstRow="1" bandRow="1">
                <a:tableStyleId>{5940675A-B579-460E-94D1-54222C63F5DA}</a:tableStyleId>
              </a:tblPr>
              <a:tblGrid>
                <a:gridCol w="1387361">
                  <a:extLst>
                    <a:ext uri="{9D8B030D-6E8A-4147-A177-3AD203B41FA5}">
                      <a16:colId xmlns:a16="http://schemas.microsoft.com/office/drawing/2014/main" val="3757262113"/>
                    </a:ext>
                  </a:extLst>
                </a:gridCol>
                <a:gridCol w="665439">
                  <a:extLst>
                    <a:ext uri="{9D8B030D-6E8A-4147-A177-3AD203B41FA5}">
                      <a16:colId xmlns:a16="http://schemas.microsoft.com/office/drawing/2014/main" val="1555019360"/>
                    </a:ext>
                  </a:extLst>
                </a:gridCol>
                <a:gridCol w="665439">
                  <a:extLst>
                    <a:ext uri="{9D8B030D-6E8A-4147-A177-3AD203B41FA5}">
                      <a16:colId xmlns:a16="http://schemas.microsoft.com/office/drawing/2014/main" val="2912898455"/>
                    </a:ext>
                  </a:extLst>
                </a:gridCol>
                <a:gridCol w="665439">
                  <a:extLst>
                    <a:ext uri="{9D8B030D-6E8A-4147-A177-3AD203B41FA5}">
                      <a16:colId xmlns:a16="http://schemas.microsoft.com/office/drawing/2014/main" val="4015490920"/>
                    </a:ext>
                  </a:extLst>
                </a:gridCol>
                <a:gridCol w="665439">
                  <a:extLst>
                    <a:ext uri="{9D8B030D-6E8A-4147-A177-3AD203B41FA5}">
                      <a16:colId xmlns:a16="http://schemas.microsoft.com/office/drawing/2014/main" val="802875695"/>
                    </a:ext>
                  </a:extLst>
                </a:gridCol>
                <a:gridCol w="665439">
                  <a:extLst>
                    <a:ext uri="{9D8B030D-6E8A-4147-A177-3AD203B41FA5}">
                      <a16:colId xmlns:a16="http://schemas.microsoft.com/office/drawing/2014/main" val="1048699491"/>
                    </a:ext>
                  </a:extLst>
                </a:gridCol>
                <a:gridCol w="665439">
                  <a:extLst>
                    <a:ext uri="{9D8B030D-6E8A-4147-A177-3AD203B41FA5}">
                      <a16:colId xmlns:a16="http://schemas.microsoft.com/office/drawing/2014/main" val="1210008544"/>
                    </a:ext>
                  </a:extLst>
                </a:gridCol>
              </a:tblGrid>
              <a:tr h="243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2019</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2020</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2021</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extLst>
                  <a:ext uri="{0D108BD9-81ED-4DB2-BD59-A6C34878D82A}">
                    <a16:rowId xmlns:a16="http://schemas.microsoft.com/office/drawing/2014/main" val="1405712737"/>
                  </a:ext>
                </a:extLst>
              </a:tr>
              <a:tr h="39549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108</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172</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232</a:t>
                      </a:r>
                    </a:p>
                  </a:txBody>
                  <a:tcPr anchor="ctr">
                    <a:noFill/>
                  </a:tcPr>
                </a:tc>
                <a:tc>
                  <a:txBody>
                    <a:bodyPr/>
                    <a:lstStyle/>
                    <a:p>
                      <a:pPr algn="ctr"/>
                      <a:r>
                        <a:rPr kumimoji="1" lang="en-US" altLang="ja-JP" sz="1000" strike="noStrike">
                          <a:solidFill>
                            <a:schemeClr val="tx1"/>
                          </a:solidFill>
                          <a:latin typeface="Meiryo UI" panose="020B0604030504040204" pitchFamily="50" charset="-128"/>
                          <a:ea typeface="Meiryo UI" panose="020B0604030504040204" pitchFamily="50" charset="-128"/>
                        </a:rPr>
                        <a:t>241</a:t>
                      </a: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164</a:t>
                      </a:r>
                    </a:p>
                  </a:txBody>
                  <a:tcPr anchor="ctr">
                    <a:noFill/>
                  </a:tcPr>
                </a:tc>
                <a:extLst>
                  <a:ext uri="{0D108BD9-81ED-4DB2-BD59-A6C34878D82A}">
                    <a16:rowId xmlns:a16="http://schemas.microsoft.com/office/drawing/2014/main" val="2124491204"/>
                  </a:ext>
                </a:extLst>
              </a:tr>
              <a:tr h="54760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strike="noStrike" baseline="0">
                          <a:solidFill>
                            <a:schemeClr val="tx1"/>
                          </a:solidFill>
                          <a:latin typeface="Meiryo UI" panose="020B0604030504040204" pitchFamily="50" charset="-128"/>
                          <a:ea typeface="Meiryo UI" panose="020B0604030504040204" pitchFamily="50" charset="-128"/>
                        </a:rPr>
                        <a:t>5</a:t>
                      </a:r>
                      <a:endParaRPr kumimoji="1" lang="en-US" altLang="ja-JP" sz="1000" strike="noStrike">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a:t>
                      </a:r>
                      <a:r>
                        <a:rPr kumimoji="1" lang="ja-JP" altLang="en-US" sz="1000" strike="noStrike" dirty="0">
                          <a:solidFill>
                            <a:schemeClr val="tx1"/>
                          </a:solidFill>
                          <a:latin typeface="Meiryo UI" panose="020B0604030504040204" pitchFamily="50" charset="-128"/>
                          <a:ea typeface="Meiryo UI" panose="020B0604030504040204" pitchFamily="50" charset="-128"/>
                        </a:rPr>
                        <a:t>予定</a:t>
                      </a:r>
                      <a:r>
                        <a:rPr kumimoji="1" lang="en-US" altLang="ja-JP" sz="1000" strike="noStrike" dirty="0">
                          <a:solidFill>
                            <a:schemeClr val="tx1"/>
                          </a:solidFill>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1130586514"/>
                  </a:ext>
                </a:extLst>
              </a:tr>
              <a:tr h="69972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83</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a:ea typeface="Meiryo UI"/>
                        </a:rPr>
                        <a:t>58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64</a:t>
                      </a:r>
                    </a:p>
                  </a:txBody>
                  <a:tcPr anchor="ctr">
                    <a:no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未定</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Tree>
    <p:extLst>
      <p:ext uri="{BB962C8B-B14F-4D97-AF65-F5344CB8AC3E}">
        <p14:creationId xmlns:p14="http://schemas.microsoft.com/office/powerpoint/2010/main" val="2445018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B9F081-A313-4E54-84E8-718D2F2CBF44}"/>
              </a:ext>
            </a:extLst>
          </p:cNvPr>
          <p:cNvPicPr>
            <a:picLocks noChangeAspect="1"/>
          </p:cNvPicPr>
          <p:nvPr/>
        </p:nvPicPr>
        <p:blipFill>
          <a:blip r:embed="rId2"/>
          <a:stretch>
            <a:fillRect/>
          </a:stretch>
        </p:blipFill>
        <p:spPr>
          <a:xfrm>
            <a:off x="7534926" y="1122834"/>
            <a:ext cx="1932599" cy="2712955"/>
          </a:xfrm>
          <a:prstGeom prst="rect">
            <a:avLst/>
          </a:prstGeom>
          <a:ln>
            <a:solidFill>
              <a:schemeClr val="tx1"/>
            </a:solidFill>
          </a:ln>
        </p:spPr>
      </p:pic>
      <p:sp>
        <p:nvSpPr>
          <p:cNvPr id="11" name="角丸四角形 10"/>
          <p:cNvSpPr/>
          <p:nvPr/>
        </p:nvSpPr>
        <p:spPr>
          <a:xfrm>
            <a:off x="138171" y="657727"/>
            <a:ext cx="9657480" cy="608364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55659" y="1800377"/>
            <a:ext cx="7164000" cy="1646605"/>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しています。</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18063"/>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34372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p:txBody>
      </p:sp>
      <p:sp>
        <p:nvSpPr>
          <p:cNvPr id="25" name="テキスト ボックス 40"/>
          <p:cNvSpPr txBox="1"/>
          <p:nvPr/>
        </p:nvSpPr>
        <p:spPr>
          <a:xfrm>
            <a:off x="7096698" y="3897655"/>
            <a:ext cx="2788734"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2023</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7</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月一部改定</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テキスト ボックス 28"/>
          <p:cNvSpPr txBox="1"/>
          <p:nvPr/>
        </p:nvSpPr>
        <p:spPr>
          <a:xfrm>
            <a:off x="255659" y="5468579"/>
            <a:ext cx="5312820" cy="109260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　　　と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nvGraphicFramePr>
        <p:xfrm>
          <a:off x="443980" y="3466855"/>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22" y="3864409"/>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22" y="4351518"/>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22" y="4838627"/>
            <a:ext cx="342857" cy="333333"/>
          </a:xfrm>
          <a:prstGeom prst="rect">
            <a:avLst/>
          </a:prstGeom>
        </p:spPr>
      </p:pic>
      <p:pic>
        <p:nvPicPr>
          <p:cNvPr id="31" name="図 3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76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351592" y="142490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spTree>
    <p:extLst>
      <p:ext uri="{BB962C8B-B14F-4D97-AF65-F5344CB8AC3E}">
        <p14:creationId xmlns:p14="http://schemas.microsoft.com/office/powerpoint/2010/main" val="583533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48922" y="3498352"/>
            <a:ext cx="2376000" cy="1954381"/>
          </a:xfrm>
          <a:prstGeom prst="rect">
            <a:avLst/>
          </a:prstGeom>
          <a:noFill/>
        </p:spPr>
        <p:txBody>
          <a:bodyPr wrap="square" rtlCol="0">
            <a:spAutoFit/>
          </a:bodyPr>
          <a:lstStyle/>
          <a:p>
            <a:pPr algn="just"/>
            <a:r>
              <a:rPr kumimoji="1" lang="ja-JP" altLang="en-US"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電力調達入札の集約化等によるコスト削減効果を活用し、照明</a:t>
            </a:r>
            <a:r>
              <a:rPr lang="en-US" altLang="ja-JP" sz="1100" dirty="0">
                <a:latin typeface="Meiryo UI" panose="020B0604030504040204" pitchFamily="50" charset="-128"/>
                <a:ea typeface="Meiryo UI" panose="020B0604030504040204" pitchFamily="50" charset="-128"/>
              </a:rPr>
              <a:t>LED</a:t>
            </a:r>
            <a:r>
              <a:rPr lang="ja-JP" altLang="en-US" sz="1100" dirty="0">
                <a:latin typeface="Meiryo UI" panose="020B0604030504040204" pitchFamily="50" charset="-128"/>
                <a:ea typeface="Meiryo UI" panose="020B0604030504040204" pitchFamily="50" charset="-128"/>
              </a:rPr>
              <a:t>化</a:t>
            </a:r>
            <a:r>
              <a:rPr lang="en-US" altLang="ja-JP" sz="1100" dirty="0">
                <a:latin typeface="Meiryo UI" panose="020B0604030504040204" pitchFamily="50" charset="-128"/>
                <a:ea typeface="Meiryo UI" panose="020B0604030504040204" pitchFamily="50" charset="-128"/>
              </a:rPr>
              <a:t>ESCO</a:t>
            </a:r>
            <a:r>
              <a:rPr lang="ja-JP" altLang="en-US" sz="1100" dirty="0">
                <a:latin typeface="Meiryo UI" panose="020B0604030504040204" pitchFamily="50" charset="-128"/>
                <a:ea typeface="Meiryo UI" panose="020B0604030504040204" pitchFamily="50" charset="-128"/>
              </a:rPr>
              <a:t>事業を実施しています。</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年度に事業完了した</a:t>
            </a:r>
            <a:r>
              <a:rPr lang="en-US" altLang="ja-JP" sz="1100" dirty="0">
                <a:latin typeface="Meiryo UI" panose="020B0604030504040204" pitchFamily="50" charset="-128"/>
                <a:ea typeface="Meiryo UI" panose="020B0604030504040204" pitchFamily="50" charset="-128"/>
              </a:rPr>
              <a:t>39</a:t>
            </a:r>
            <a:r>
              <a:rPr lang="ja-JP" altLang="en-US" sz="1100" dirty="0">
                <a:latin typeface="Meiryo UI" panose="020B0604030504040204" pitchFamily="50" charset="-128"/>
                <a:ea typeface="Meiryo UI" panose="020B0604030504040204" pitchFamily="50" charset="-128"/>
              </a:rPr>
              <a:t>施設に引き続き、</a:t>
            </a:r>
            <a:r>
              <a:rPr lang="en-US" altLang="ja-JP" sz="1100" dirty="0">
                <a:latin typeface="Meiryo UI" panose="020B0604030504040204" pitchFamily="50" charset="-128"/>
                <a:ea typeface="Meiryo UI" panose="020B0604030504040204" pitchFamily="50" charset="-128"/>
              </a:rPr>
              <a:t> 2023</a:t>
            </a:r>
            <a:r>
              <a:rPr lang="ja-JP" altLang="en-US" sz="1100" dirty="0">
                <a:latin typeface="Meiryo UI" panose="020B0604030504040204" pitchFamily="50" charset="-128"/>
                <a:ea typeface="Meiryo UI" panose="020B0604030504040204" pitchFamily="50" charset="-128"/>
              </a:rPr>
              <a:t>年度は、</a:t>
            </a:r>
            <a:r>
              <a:rPr lang="en-US" altLang="ja-JP" sz="1100" dirty="0">
                <a:latin typeface="Meiryo UI" panose="020B0604030504040204" pitchFamily="50" charset="-128"/>
                <a:ea typeface="Meiryo UI" panose="020B0604030504040204" pitchFamily="50" charset="-128"/>
              </a:rPr>
              <a:t>15</a:t>
            </a:r>
            <a:r>
              <a:rPr lang="ja-JP" altLang="en-US" sz="1100" dirty="0">
                <a:latin typeface="Meiryo UI" panose="020B0604030504040204" pitchFamily="50" charset="-128"/>
                <a:ea typeface="Meiryo UI" panose="020B0604030504040204" pitchFamily="50" charset="-128"/>
              </a:rPr>
              <a:t>施設を対象に省エネルギー改修を実施しました。</a:t>
            </a:r>
            <a:endParaRPr lang="en-US" altLang="ja-JP" sz="1100" strike="sngStrike" dirty="0">
              <a:latin typeface="Meiryo UI" panose="020B0604030504040204" pitchFamily="50" charset="-128"/>
              <a:ea typeface="Meiryo UI" panose="020B0604030504040204" pitchFamily="50" charset="-128"/>
            </a:endParaRPr>
          </a:p>
          <a:p>
            <a:pPr algn="just"/>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削減効果などのメリットを全庁的に情報共有することにより、さらなる省エネルギー改修を推進し、</a:t>
            </a:r>
            <a:r>
              <a:rPr lang="ja-JP" altLang="en-US" sz="1100" dirty="0">
                <a:latin typeface="Meiryo UI" panose="020B0604030504040204" pitchFamily="50" charset="-128"/>
                <a:ea typeface="Meiryo UI" panose="020B0604030504040204" pitchFamily="50" charset="-128"/>
              </a:rPr>
              <a:t>全市有</a:t>
            </a:r>
            <a:r>
              <a:rPr kumimoji="1" lang="ja-JP" altLang="en-US" sz="1100" dirty="0">
                <a:latin typeface="Meiryo UI" panose="020B0604030504040204" pitchFamily="50" charset="-128"/>
                <a:ea typeface="Meiryo UI" panose="020B0604030504040204" pitchFamily="50" charset="-128"/>
              </a:rPr>
              <a:t>施設への</a:t>
            </a:r>
            <a:r>
              <a:rPr kumimoji="1" lang="en-US" altLang="ja-JP" sz="1100" dirty="0">
                <a:latin typeface="Meiryo UI" panose="020B0604030504040204" pitchFamily="50" charset="-128"/>
                <a:ea typeface="Meiryo UI" panose="020B0604030504040204" pitchFamily="50" charset="-128"/>
              </a:rPr>
              <a:t>LED</a:t>
            </a:r>
            <a:r>
              <a:rPr kumimoji="1" lang="ja-JP" altLang="en-US" sz="1100" dirty="0">
                <a:latin typeface="Meiryo UI" panose="020B0604030504040204" pitchFamily="50" charset="-128"/>
                <a:ea typeface="Meiryo UI" panose="020B0604030504040204" pitchFamily="50" charset="-128"/>
              </a:rPr>
              <a:t>照明の導入をめざします。</a:t>
            </a:r>
            <a:endParaRPr kumimoji="1" lang="en-US" altLang="ja-JP" sz="1100" strike="sngStrike"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a:latin typeface="Meiryo UI" pitchFamily="50" charset="-128"/>
              <a:ea typeface="Meiryo UI" pitchFamily="50" charset="-128"/>
              <a:cs typeface="Meiryo UI" pitchFamily="50" charset="-128"/>
            </a:endParaRPr>
          </a:p>
        </p:txBody>
      </p:sp>
      <p:sp>
        <p:nvSpPr>
          <p:cNvPr id="35" name="テキスト ボックス 34"/>
          <p:cNvSpPr txBox="1"/>
          <p:nvPr/>
        </p:nvSpPr>
        <p:spPr>
          <a:xfrm>
            <a:off x="73613" y="1596382"/>
            <a:ext cx="9215934" cy="1461939"/>
          </a:xfrm>
          <a:prstGeom prst="rect">
            <a:avLst/>
          </a:prstGeom>
          <a:noFill/>
        </p:spPr>
        <p:txBody>
          <a:bodyPr wrap="square" rtlCol="0">
            <a:spAutoFit/>
          </a:bodyPr>
          <a:lstStyle/>
          <a:p>
            <a:pPr marL="80601" indent="-80601" algn="just"/>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年温室効果ガス排出量実質ゼロをめざして地球温暖化対策をより一層推進するために、</a:t>
            </a:r>
            <a:r>
              <a:rPr lang="en-US" altLang="ja-JP" sz="1300" dirty="0">
                <a:latin typeface="Meiryo UI" pitchFamily="50" charset="-128"/>
                <a:ea typeface="Meiryo UI" pitchFamily="50" charset="-128"/>
                <a:cs typeface="Meiryo UI" pitchFamily="50" charset="-128"/>
              </a:rPr>
              <a:t> 2022</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10</a:t>
            </a:r>
            <a:r>
              <a:rPr lang="ja-JP" altLang="en-US" sz="1300" dirty="0">
                <a:latin typeface="Meiryo UI" pitchFamily="50" charset="-128"/>
                <a:ea typeface="Meiryo UI" pitchFamily="50" charset="-128"/>
                <a:cs typeface="Meiryo UI" pitchFamily="50" charset="-128"/>
              </a:rPr>
              <a:t>月に新たな削減目標などを設定した</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（改定計画）</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年度における温室効果ガス削減目標（</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a:t>
            </a:r>
            <a:endParaRPr lang="en-US" altLang="ja-JP" sz="1300" strike="sngStrike"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817247871"/>
              </p:ext>
            </p:extLst>
          </p:nvPr>
        </p:nvGraphicFramePr>
        <p:xfrm>
          <a:off x="209550" y="3563665"/>
          <a:ext cx="4228148" cy="2976257"/>
        </p:xfrm>
        <a:graphic>
          <a:graphicData uri="http://schemas.openxmlformats.org/drawingml/2006/table">
            <a:tbl>
              <a:tblPr firstRow="1" bandRow="1">
                <a:tableStyleId>{5C22544A-7EE6-4342-B048-85BDC9FD1C3A}</a:tableStyleId>
              </a:tblPr>
              <a:tblGrid>
                <a:gridCol w="1609725">
                  <a:extLst>
                    <a:ext uri="{9D8B030D-6E8A-4147-A177-3AD203B41FA5}">
                      <a16:colId xmlns:a16="http://schemas.microsoft.com/office/drawing/2014/main" val="2131509618"/>
                    </a:ext>
                  </a:extLst>
                </a:gridCol>
                <a:gridCol w="2618423">
                  <a:extLst>
                    <a:ext uri="{9D8B030D-6E8A-4147-A177-3AD203B41FA5}">
                      <a16:colId xmlns:a16="http://schemas.microsoft.com/office/drawing/2014/main" val="962157657"/>
                    </a:ext>
                  </a:extLst>
                </a:gridCol>
              </a:tblGrid>
              <a:tr h="312257">
                <a:tc>
                  <a:txBody>
                    <a:bodyPr/>
                    <a:lstStyle/>
                    <a:p>
                      <a:pPr algn="ctr"/>
                      <a:r>
                        <a:rPr kumimoji="1" lang="ja-JP" altLang="en-US" sz="14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4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828000">
                <a:tc>
                  <a:txBody>
                    <a:bodyPr/>
                    <a:lstStyle/>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・市有施設の省エネ性能の向上</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新築建</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築物の</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ZEB</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化の推進等</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全市有施設への</a:t>
                      </a:r>
                      <a:r>
                        <a:rPr 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照明の導入</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徹底</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ESCO</a:t>
                      </a:r>
                      <a:r>
                        <a:rPr lang="ja-JP" altLang="en-US"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事業の実施拡大</a:t>
                      </a:r>
                      <a:endPar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143153"/>
                  </a:ext>
                </a:extLst>
              </a:tr>
              <a:tr h="360000">
                <a:tc>
                  <a:txBody>
                    <a:bodyPr/>
                    <a:lstStyle/>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・再生可能エネルギー電力の</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導入拡大</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・未利用エネルギーのさらなる有効活用　など</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684000">
                <a:tc>
                  <a:txBody>
                    <a:bodyPr/>
                    <a:lstStyle/>
                    <a:p>
                      <a:pPr algn="just">
                        <a:lnSpc>
                          <a:spcPts val="1200"/>
                        </a:lnSpc>
                        <a:spcAft>
                          <a:spcPts val="0"/>
                        </a:spcAft>
                      </a:pPr>
                      <a:r>
                        <a:rPr lang="ja-JP" alt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移動の脱炭素化</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等の導入</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・船舶の電動化等の</a:t>
                      </a:r>
                      <a:r>
                        <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altLang="ja-JP" sz="11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排出削減に向けた検討・実施</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396000">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396000">
                <a:tc>
                  <a:txBody>
                    <a:bodyPr/>
                    <a:lstStyle/>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ための監視・測定</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020541" y="8906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a:latin typeface="Meiryo UI" panose="020B0604030504040204" pitchFamily="50" charset="-128"/>
                <a:ea typeface="Meiryo UI" panose="020B0604030504040204" pitchFamily="50" charset="-128"/>
                <a:cs typeface="Meiryo UI" panose="020B0604030504040204" pitchFamily="50" charset="-128"/>
              </a:rPr>
              <a:t>【</a:t>
            </a:r>
            <a:r>
              <a:rPr lang="ja-JP" altLang="en-US" sz="120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11855" y="2561154"/>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l="776" t="52328" r="35685" b="169"/>
          <a:stretch/>
        </p:blipFill>
        <p:spPr>
          <a:xfrm>
            <a:off x="5524289" y="5504702"/>
            <a:ext cx="1324197" cy="744861"/>
          </a:xfrm>
          <a:prstGeom prst="rect">
            <a:avLst/>
          </a:prstGeom>
        </p:spPr>
      </p:pic>
      <p:sp>
        <p:nvSpPr>
          <p:cNvPr id="39" name="フローチャート: 代替処理 38"/>
          <p:cNvSpPr/>
          <p:nvPr/>
        </p:nvSpPr>
        <p:spPr>
          <a:xfrm>
            <a:off x="4503456" y="3206787"/>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39318" y="2380835"/>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a:p>
        </p:txBody>
      </p:sp>
      <p:sp>
        <p:nvSpPr>
          <p:cNvPr id="45" name="テキスト ボックス 44"/>
          <p:cNvSpPr txBox="1"/>
          <p:nvPr/>
        </p:nvSpPr>
        <p:spPr>
          <a:xfrm>
            <a:off x="4462207" y="5691798"/>
            <a:ext cx="1049019" cy="415498"/>
          </a:xfrm>
          <a:prstGeom prst="rect">
            <a:avLst/>
          </a:prstGeom>
          <a:noFill/>
        </p:spPr>
        <p:txBody>
          <a:bodyPr wrap="square" rtlCol="0">
            <a:spAutoFit/>
          </a:bodyPr>
          <a:lstStyle/>
          <a:p>
            <a:pPr algn="ctr"/>
            <a:r>
              <a:rPr lang="ja-JP" altLang="en-US" sz="1050" kern="2000">
                <a:latin typeface="Meiryo UI" panose="020B0604030504040204" pitchFamily="50" charset="-128"/>
                <a:ea typeface="Meiryo UI" panose="020B0604030504040204" pitchFamily="50" charset="-128"/>
              </a:rPr>
              <a:t>区役所フロアの</a:t>
            </a:r>
            <a:r>
              <a:rPr lang="en-US" altLang="ja-JP" sz="1050" kern="2000">
                <a:latin typeface="Meiryo UI" panose="020B0604030504040204" pitchFamily="50" charset="-128"/>
                <a:ea typeface="Meiryo UI" panose="020B0604030504040204" pitchFamily="50" charset="-128"/>
              </a:rPr>
              <a:t>LED</a:t>
            </a:r>
            <a:r>
              <a:rPr lang="ja-JP" altLang="en-US" sz="1050" kern="2000">
                <a:latin typeface="Meiryo UI" panose="020B0604030504040204" pitchFamily="50" charset="-128"/>
                <a:ea typeface="Meiryo UI" panose="020B0604030504040204" pitchFamily="50" charset="-128"/>
              </a:rPr>
              <a:t>照明</a:t>
            </a:r>
            <a:endParaRPr kumimoji="1" lang="ja-JP" altLang="en-US" sz="105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55141" y="2745669"/>
            <a:ext cx="2457035" cy="1623521"/>
          </a:xfrm>
          <a:prstGeom prst="rect">
            <a:avLst/>
          </a:prstGeom>
          <a:noFill/>
        </p:spPr>
        <p:txBody>
          <a:bodyPr wrap="square" rtlCol="0">
            <a:spAutoFit/>
          </a:bodyPr>
          <a:lstStyle/>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木材を使うことは、二酸化炭素の貯蔵、排出抑制を通じて、地球温暖化防止にも貢献します。</a:t>
            </a:r>
            <a:endParaRPr lang="en-US" altLang="ja-JP" sz="105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また、木材は、鉄やアルミニウムと比べ、製造や加工に必要なエネルギーが少なくてすむため、これらの資材の代わりに木材を使えば、その分だけ省エネルギーにつながります。</a:t>
            </a:r>
            <a:endParaRPr lang="en-US" altLang="ja-JP" sz="1050" dirty="0">
              <a:latin typeface="Meiryo UI" panose="020B0604030504040204" pitchFamily="50" charset="-128"/>
              <a:ea typeface="Meiryo UI" panose="020B0604030504040204" pitchFamily="50" charset="-128"/>
            </a:endParaRPr>
          </a:p>
          <a:p>
            <a:pPr algn="just"/>
            <a:endParaRPr kumimoji="1" lang="en-US" altLang="ja-JP" sz="30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森林環境譲与税を活用し、国産木材の利用を積極的に推進します。</a:t>
            </a:r>
            <a:endParaRPr kumimoji="1" lang="en-US" altLang="ja-JP" sz="105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5656" y="5451687"/>
            <a:ext cx="1441590" cy="1087908"/>
          </a:xfrm>
          <a:prstGeom prst="rect">
            <a:avLst/>
          </a:prstGeom>
          <a:effectLst/>
        </p:spPr>
      </p:pic>
      <p:sp>
        <p:nvSpPr>
          <p:cNvPr id="49" name="テキスト ボックス 48"/>
          <p:cNvSpPr txBox="1"/>
          <p:nvPr/>
        </p:nvSpPr>
        <p:spPr>
          <a:xfrm>
            <a:off x="7294211" y="5819009"/>
            <a:ext cx="661445" cy="507831"/>
          </a:xfrm>
          <a:prstGeom prst="rect">
            <a:avLst/>
          </a:prstGeom>
          <a:noFill/>
        </p:spPr>
        <p:txBody>
          <a:bodyPr wrap="square" rtlCol="0">
            <a:spAutoFit/>
          </a:bodyPr>
          <a:lstStyle/>
          <a:p>
            <a:r>
              <a:rPr lang="ja-JP" altLang="en-US" sz="900" kern="2000">
                <a:latin typeface="Meiryo UI" panose="020B0604030504040204" pitchFamily="50" charset="-128"/>
                <a:ea typeface="Meiryo UI" panose="020B0604030504040204" pitchFamily="50" charset="-128"/>
              </a:rPr>
              <a:t>保育所での木製品の整備</a:t>
            </a:r>
            <a:endParaRPr kumimoji="1" lang="ja-JP" altLang="en-US" sz="900" strike="sngStrike">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47</a:t>
            </a:fld>
            <a:endParaRPr lang="en-US" altLang="ja-JP" sz="1100" b="1">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DB359E8A-A551-4878-9DF5-A7010FA3002C}"/>
              </a:ext>
            </a:extLst>
          </p:cNvPr>
          <p:cNvSpPr/>
          <p:nvPr/>
        </p:nvSpPr>
        <p:spPr>
          <a:xfrm>
            <a:off x="291146" y="1288605"/>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sp>
        <p:nvSpPr>
          <p:cNvPr id="29" name="フローチャート: 代替処理 28">
            <a:extLst>
              <a:ext uri="{FF2B5EF4-FFF2-40B4-BE49-F238E27FC236}">
                <a16:creationId xmlns:a16="http://schemas.microsoft.com/office/drawing/2014/main" id="{9D479F97-8D67-498A-B1F9-3F3F5023C0BB}"/>
              </a:ext>
            </a:extLst>
          </p:cNvPr>
          <p:cNvSpPr/>
          <p:nvPr/>
        </p:nvSpPr>
        <p:spPr>
          <a:xfrm>
            <a:off x="4752677" y="3056324"/>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b="1" kern="100" dirty="0">
                <a:latin typeface="Meiryo UI" panose="020B0604030504040204" pitchFamily="50" charset="-128"/>
                <a:ea typeface="Meiryo UI" panose="020B0604030504040204" pitchFamily="50" charset="-128"/>
                <a:cs typeface="Times New Roman" panose="02020603050405020304" pitchFamily="18" charset="0"/>
              </a:rPr>
              <a:t>LED</a:t>
            </a:r>
            <a:r>
              <a:rPr lang="ja-JP" altLang="en-US" sz="1300" b="1" kern="100" dirty="0">
                <a:latin typeface="Meiryo UI" panose="020B0604030504040204" pitchFamily="50" charset="-128"/>
                <a:ea typeface="Meiryo UI" panose="020B0604030504040204" pitchFamily="50" charset="-128"/>
                <a:cs typeface="Times New Roman" panose="02020603050405020304" pitchFamily="18" charset="0"/>
              </a:rPr>
              <a:t>照明の導入</a:t>
            </a:r>
            <a:r>
              <a:rPr lang="ja-JP" altLang="en-US" sz="13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徹底</a:t>
            </a:r>
          </a:p>
        </p:txBody>
      </p:sp>
      <p:pic>
        <p:nvPicPr>
          <p:cNvPr id="26" name="図 25"/>
          <p:cNvPicPr/>
          <p:nvPr/>
        </p:nvPicPr>
        <p:blipFill>
          <a:blip r:embed="rId5" cstate="email">
            <a:extLst>
              <a:ext uri="{28A0092B-C50C-407E-A947-70E740481C1C}">
                <a14:useLocalDpi xmlns:a14="http://schemas.microsoft.com/office/drawing/2010/main"/>
              </a:ext>
            </a:extLst>
          </a:blip>
          <a:srcRect/>
          <a:stretch>
            <a:fillRect/>
          </a:stretch>
        </p:blipFill>
        <p:spPr bwMode="auto">
          <a:xfrm>
            <a:off x="7218412" y="4370951"/>
            <a:ext cx="1639468" cy="1000919"/>
          </a:xfrm>
          <a:prstGeom prst="rect">
            <a:avLst/>
          </a:prstGeom>
          <a:noFill/>
          <a:ln>
            <a:noFill/>
          </a:ln>
        </p:spPr>
      </p:pic>
      <p:sp>
        <p:nvSpPr>
          <p:cNvPr id="28" name="テキスト ボックス 27"/>
          <p:cNvSpPr txBox="1"/>
          <p:nvPr/>
        </p:nvSpPr>
        <p:spPr>
          <a:xfrm>
            <a:off x="8899269" y="4370730"/>
            <a:ext cx="764291" cy="923330"/>
          </a:xfrm>
          <a:prstGeom prst="rect">
            <a:avLst/>
          </a:prstGeom>
          <a:noFill/>
        </p:spPr>
        <p:txBody>
          <a:bodyPr wrap="square" rtlCol="0">
            <a:spAutoFit/>
          </a:bodyPr>
          <a:lstStyle/>
          <a:p>
            <a:r>
              <a:rPr lang="ja-JP" altLang="en-US" sz="900" kern="2000" dirty="0">
                <a:latin typeface="Meiryo UI" panose="020B0604030504040204" pitchFamily="50" charset="-128"/>
                <a:ea typeface="Meiryo UI" panose="020B0604030504040204" pitchFamily="50" charset="-128"/>
              </a:rPr>
              <a:t>国産木材を活用した什器の設置（大阪市立中央図書館）</a:t>
            </a:r>
            <a:endParaRPr lang="en-US" altLang="ja-JP" sz="900" kern="2000" dirty="0">
              <a:latin typeface="Meiryo UI" panose="020B0604030504040204" pitchFamily="50" charset="-128"/>
              <a:ea typeface="Meiryo UI" panose="020B0604030504040204" pitchFamily="50" charset="-128"/>
            </a:endParaRPr>
          </a:p>
        </p:txBody>
      </p:sp>
      <p:sp>
        <p:nvSpPr>
          <p:cNvPr id="5" name="正方形/長方形 4"/>
          <p:cNvSpPr/>
          <p:nvPr/>
        </p:nvSpPr>
        <p:spPr>
          <a:xfrm>
            <a:off x="231709" y="3308727"/>
            <a:ext cx="3286477" cy="292388"/>
          </a:xfrm>
          <a:prstGeom prst="rect">
            <a:avLst/>
          </a:prstGeom>
        </p:spPr>
        <p:txBody>
          <a:bodyPr wrap="none">
            <a:spAutoFit/>
          </a:bodyPr>
          <a:lstStyle/>
          <a:p>
            <a:pPr marL="80601" indent="-80601" algn="just"/>
            <a:r>
              <a:rPr lang="ja-JP" altLang="en-US" sz="1300" dirty="0">
                <a:latin typeface="Meiryo UI" pitchFamily="50" charset="-128"/>
                <a:ea typeface="Meiryo UI" pitchFamily="50" charset="-128"/>
                <a:cs typeface="Meiryo UI" pitchFamily="50" charset="-128"/>
              </a:rPr>
              <a:t>＜目標達成のための基本方針と主な取組み＞</a:t>
            </a:r>
            <a:endParaRPr lang="en-US" altLang="ja-JP" sz="1300" dirty="0">
              <a:latin typeface="Meiryo UI" pitchFamily="50" charset="-128"/>
              <a:ea typeface="Meiryo UI" pitchFamily="50" charset="-128"/>
              <a:cs typeface="Meiryo UI" pitchFamily="50" charset="-128"/>
            </a:endParaRPr>
          </a:p>
        </p:txBody>
      </p:sp>
      <p:sp>
        <p:nvSpPr>
          <p:cNvPr id="31" name="正方形/長方形 30"/>
          <p:cNvSpPr/>
          <p:nvPr/>
        </p:nvSpPr>
        <p:spPr>
          <a:xfrm>
            <a:off x="360609" y="2855821"/>
            <a:ext cx="4353059" cy="430887"/>
          </a:xfrm>
          <a:prstGeom prst="rect">
            <a:avLst/>
          </a:prstGeom>
        </p:spPr>
        <p:txBody>
          <a:bodyPr wrap="square">
            <a:spAutoFit/>
          </a:bodyPr>
          <a:lstStyle/>
          <a:p>
            <a:pPr marL="80601" indent="-80601" algn="just"/>
            <a:r>
              <a:rPr lang="ja-JP" altLang="en-US" sz="1100" dirty="0">
                <a:latin typeface="Meiryo UI" pitchFamily="50" charset="-128"/>
                <a:ea typeface="Meiryo UI" pitchFamily="50" charset="-128"/>
                <a:cs typeface="Meiryo UI" pitchFamily="50" charset="-128"/>
              </a:rPr>
              <a:t>目標① 大阪市事務事業（大阪広域環境施設組合を除く）　</a:t>
            </a:r>
            <a:r>
              <a:rPr lang="en-US" altLang="ja-JP" sz="1100" dirty="0">
                <a:latin typeface="Meiryo UI" pitchFamily="50" charset="-128"/>
                <a:ea typeface="Meiryo UI" pitchFamily="50" charset="-128"/>
                <a:cs typeface="Meiryo UI" pitchFamily="50" charset="-128"/>
              </a:rPr>
              <a:t>50</a:t>
            </a:r>
            <a:r>
              <a:rPr lang="ja-JP" altLang="en-US" sz="1100" dirty="0">
                <a:latin typeface="Meiryo UI" pitchFamily="50" charset="-128"/>
                <a:ea typeface="Meiryo UI" pitchFamily="50" charset="-128"/>
                <a:cs typeface="Meiryo UI" pitchFamily="50" charset="-128"/>
              </a:rPr>
              <a:t>％削減</a:t>
            </a:r>
            <a:endParaRPr lang="en-US" altLang="ja-JP" sz="1100" dirty="0">
              <a:latin typeface="Meiryo UI" pitchFamily="50" charset="-128"/>
              <a:ea typeface="Meiryo UI" pitchFamily="50" charset="-128"/>
              <a:cs typeface="Meiryo UI" pitchFamily="50" charset="-128"/>
            </a:endParaRPr>
          </a:p>
          <a:p>
            <a:pPr marL="80601" indent="-80601" algn="just"/>
            <a:r>
              <a:rPr lang="ja-JP" altLang="en-US" sz="1100" dirty="0">
                <a:latin typeface="Meiryo UI" pitchFamily="50" charset="-128"/>
                <a:ea typeface="Meiryo UI" pitchFamily="50" charset="-128"/>
                <a:cs typeface="Meiryo UI" pitchFamily="50" charset="-128"/>
              </a:rPr>
              <a:t>目標② 大阪市及び大阪広域環境施設組合の事務事業　　</a:t>
            </a:r>
            <a:r>
              <a:rPr lang="en-US" altLang="ja-JP" sz="1100" dirty="0">
                <a:latin typeface="Meiryo UI" pitchFamily="50" charset="-128"/>
                <a:ea typeface="Meiryo UI" pitchFamily="50" charset="-128"/>
                <a:cs typeface="Meiryo UI" pitchFamily="50" charset="-128"/>
              </a:rPr>
              <a:t>34.5</a:t>
            </a:r>
            <a:r>
              <a:rPr lang="ja-JP" altLang="en-US" sz="1100" dirty="0">
                <a:latin typeface="Meiryo UI" pitchFamily="50" charset="-128"/>
                <a:ea typeface="Meiryo UI" pitchFamily="50" charset="-128"/>
                <a:cs typeface="Meiryo UI" pitchFamily="50" charset="-128"/>
              </a:rPr>
              <a:t>％削減</a:t>
            </a:r>
            <a:endParaRPr lang="en-US" altLang="ja-JP" sz="11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55830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70016" y="554456"/>
            <a:ext cx="9704460" cy="619268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57799" y="673531"/>
            <a:ext cx="402329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テキスト ボックス 36"/>
          <p:cNvSpPr txBox="1"/>
          <p:nvPr/>
        </p:nvSpPr>
        <p:spPr>
          <a:xfrm>
            <a:off x="4782903" y="1618232"/>
            <a:ext cx="499157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r>
              <a:rPr lang="ja-JP" altLang="en-US" sz="1100" dirty="0">
                <a:latin typeface="Meiryo UI" pitchFamily="50" charset="-128"/>
                <a:ea typeface="Meiryo UI" pitchFamily="50" charset="-128"/>
                <a:cs typeface="Meiryo UI" pitchFamily="50" charset="-128"/>
              </a:rPr>
              <a:t>（大阪市を除く）</a:t>
            </a:r>
            <a:endParaRPr lang="en-US" altLang="ja-JP" sz="1300" dirty="0">
              <a:latin typeface="Meiryo UI" pitchFamily="50" charset="-128"/>
              <a:ea typeface="Meiryo UI" pitchFamily="50" charset="-128"/>
              <a:cs typeface="Meiryo UI" pitchFamily="50" charset="-128"/>
            </a:endParaRPr>
          </a:p>
        </p:txBody>
      </p:sp>
      <p:sp>
        <p:nvSpPr>
          <p:cNvPr id="38"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0" name="角丸四角形 22">
            <a:extLst>
              <a:ext uri="{FF2B5EF4-FFF2-40B4-BE49-F238E27FC236}">
                <a16:creationId xmlns:a16="http://schemas.microsoft.com/office/drawing/2014/main" id="{BFA0B2B9-0C9D-416F-8A6F-831BA73AB406}"/>
              </a:ext>
            </a:extLst>
          </p:cNvPr>
          <p:cNvSpPr/>
          <p:nvPr/>
        </p:nvSpPr>
        <p:spPr>
          <a:xfrm>
            <a:off x="4867046" y="1251623"/>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sp>
        <p:nvSpPr>
          <p:cNvPr id="55" name="正方形/長方形 54"/>
          <p:cNvSpPr/>
          <p:nvPr/>
        </p:nvSpPr>
        <p:spPr>
          <a:xfrm>
            <a:off x="7930439" y="2619960"/>
            <a:ext cx="1808240" cy="1860258"/>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a:solidFill>
                  <a:schemeClr val="tx1"/>
                </a:solidFill>
                <a:latin typeface="Meiryo UI" pitchFamily="50" charset="-128"/>
                <a:ea typeface="Meiryo UI" pitchFamily="50" charset="-128"/>
                <a:cs typeface="Meiryo UI" pitchFamily="50" charset="-128"/>
              </a:rPr>
              <a:t>2023</a:t>
            </a:r>
            <a:r>
              <a:rPr lang="ja-JP" altLang="en-US" sz="1050" dirty="0">
                <a:solidFill>
                  <a:schemeClr val="tx1"/>
                </a:solidFill>
                <a:latin typeface="Meiryo UI" pitchFamily="50" charset="-128"/>
                <a:ea typeface="Meiryo UI" pitchFamily="50" charset="-128"/>
                <a:cs typeface="Meiryo UI" pitchFamily="50" charset="-128"/>
              </a:rPr>
              <a:t>年度協賛企業</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12</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＜温暖化編＞</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アストラゼネカ㈱、エー・ビー・シー開発㈱、</a:t>
            </a:r>
            <a:r>
              <a:rPr lang="en-US" altLang="ja-JP" sz="1050" dirty="0">
                <a:solidFill>
                  <a:schemeClr val="tx1"/>
                </a:solidFill>
                <a:latin typeface="Meiryo UI" pitchFamily="50" charset="-128"/>
                <a:ea typeface="Meiryo UI" pitchFamily="50" charset="-128"/>
                <a:cs typeface="Meiryo UI" pitchFamily="50" charset="-128"/>
              </a:rPr>
              <a:t>au</a:t>
            </a:r>
            <a:r>
              <a:rPr lang="ja-JP" altLang="en-US" sz="1050" dirty="0">
                <a:solidFill>
                  <a:schemeClr val="tx1"/>
                </a:solidFill>
                <a:latin typeface="Meiryo UI" pitchFamily="50" charset="-128"/>
                <a:ea typeface="Meiryo UI" pitchFamily="50" charset="-128"/>
                <a:cs typeface="Meiryo UI" pitchFamily="50" charset="-128"/>
              </a:rPr>
              <a:t>＆エネルギーライフ、大阪ガス㈱、関西電力㈱、ゴウダ㈱、積水ハウス㈱、大和ハウス工業㈱</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＜プラごみ編＞</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OSG</a:t>
            </a:r>
            <a:r>
              <a:rPr lang="ja-JP" altLang="en-US" sz="1050" dirty="0">
                <a:solidFill>
                  <a:schemeClr val="tx1"/>
                </a:solidFill>
                <a:latin typeface="Meiryo UI" pitchFamily="50" charset="-128"/>
                <a:ea typeface="Meiryo UI" pitchFamily="50" charset="-128"/>
                <a:cs typeface="Meiryo UI" pitchFamily="50" charset="-128"/>
              </a:rPr>
              <a:t>コーポレーション、サラヤ㈱、</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Japan</a:t>
            </a:r>
            <a:r>
              <a:rPr lang="ja-JP" altLang="en-US" sz="1050" dirty="0">
                <a:solidFill>
                  <a:schemeClr val="tx1"/>
                </a:solidFill>
                <a:latin typeface="Meiryo UI" pitchFamily="50" charset="-128"/>
                <a:ea typeface="Meiryo UI" pitchFamily="50" charset="-128"/>
                <a:cs typeface="Meiryo UI" pitchFamily="50" charset="-128"/>
              </a:rPr>
              <a:t>㈱、古野電気㈱</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6" name="正方形/長方形 55"/>
          <p:cNvSpPr/>
          <p:nvPr/>
        </p:nvSpPr>
        <p:spPr>
          <a:xfrm>
            <a:off x="4977844" y="2243337"/>
            <a:ext cx="2094389" cy="25493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a:solidFill>
                  <a:schemeClr val="tx1"/>
                </a:solidFill>
                <a:latin typeface="Meiryo UI" pitchFamily="50" charset="-128"/>
                <a:ea typeface="Meiryo UI" pitchFamily="50" charset="-128"/>
                <a:cs typeface="Meiryo UI" pitchFamily="50" charset="-128"/>
              </a:rPr>
              <a:t>※2024</a:t>
            </a:r>
            <a:r>
              <a:rPr lang="ja-JP" altLang="en-US" sz="1050" dirty="0">
                <a:solidFill>
                  <a:schemeClr val="tx1"/>
                </a:solidFill>
                <a:latin typeface="Meiryo UI" pitchFamily="50" charset="-128"/>
                <a:ea typeface="Meiryo UI" pitchFamily="50" charset="-128"/>
                <a:cs typeface="Meiryo UI" pitchFamily="50" charset="-128"/>
              </a:rPr>
              <a:t>年度（予定）：</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万部作成</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0" name="角丸四角形 22">
            <a:extLst>
              <a:ext uri="{FF2B5EF4-FFF2-40B4-BE49-F238E27FC236}">
                <a16:creationId xmlns:a16="http://schemas.microsoft.com/office/drawing/2014/main" id="{D75DD3FD-9649-4AC1-A838-1F3FE46A9883}"/>
              </a:ext>
            </a:extLst>
          </p:cNvPr>
          <p:cNvSpPr/>
          <p:nvPr/>
        </p:nvSpPr>
        <p:spPr>
          <a:xfrm>
            <a:off x="245160" y="1174503"/>
            <a:ext cx="30062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企業との連携による環境学習の推進</a:t>
            </a:r>
          </a:p>
        </p:txBody>
      </p:sp>
      <p:sp>
        <p:nvSpPr>
          <p:cNvPr id="33" name="テキスト ボックス 28">
            <a:extLst>
              <a:ext uri="{FF2B5EF4-FFF2-40B4-BE49-F238E27FC236}">
                <a16:creationId xmlns:a16="http://schemas.microsoft.com/office/drawing/2014/main" id="{92B670D4-00EE-4E6F-91AF-C033551E8DF3}"/>
              </a:ext>
            </a:extLst>
          </p:cNvPr>
          <p:cNvSpPr txBox="1">
            <a:spLocks noChangeArrowheads="1"/>
          </p:cNvSpPr>
          <p:nvPr/>
        </p:nvSpPr>
        <p:spPr bwMode="auto">
          <a:xfrm>
            <a:off x="226194" y="1568124"/>
            <a:ext cx="430129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8900" indent="-88900" algn="just"/>
            <a:r>
              <a:rPr lang="ja-JP" altLang="en-US" b="0" i="0" dirty="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大阪市</a:t>
            </a:r>
            <a:r>
              <a:rPr lang="ja-JP" altLang="en-US" b="0" i="0" dirty="0">
                <a:latin typeface="Meiryo UI" pitchFamily="50" charset="-128"/>
                <a:ea typeface="Meiryo UI" pitchFamily="50" charset="-128"/>
                <a:cs typeface="Meiryo UI" pitchFamily="50" charset="-128"/>
              </a:rPr>
              <a:t>・大阪府は、株式会社アドバコムと連携協定を締結し、　　子ども向け環境情報紙「エコチル」を８月を除き毎月配布。</a:t>
            </a:r>
            <a:endParaRPr lang="en-US" altLang="ja-JP" b="0" i="0" dirty="0">
              <a:latin typeface="Meiryo UI" pitchFamily="50" charset="-128"/>
              <a:ea typeface="Meiryo UI" pitchFamily="50" charset="-128"/>
              <a:cs typeface="Meiryo UI" pitchFamily="50" charset="-128"/>
            </a:endParaRPr>
          </a:p>
          <a:p>
            <a:pPr marL="88900" indent="-88900"/>
            <a:r>
              <a:rPr lang="ja-JP" altLang="en-US" b="0" i="0" dirty="0">
                <a:latin typeface="Meiryo UI" pitchFamily="50" charset="-128"/>
                <a:ea typeface="Meiryo UI" pitchFamily="50" charset="-128"/>
              </a:rPr>
              <a:t>　 地球環境問題やエネルギーについて理解を深めるとともに、学校や家庭など日常生活の中でエコライフの浸透を図っています。</a:t>
            </a:r>
            <a:endParaRPr lang="en-US" altLang="ja-JP" b="0" i="0" dirty="0">
              <a:latin typeface="Meiryo UI" pitchFamily="50" charset="-128"/>
              <a:ea typeface="Meiryo UI" pitchFamily="50" charset="-128"/>
              <a:cs typeface="Meiryo UI" pitchFamily="50" charset="-128"/>
            </a:endParaRPr>
          </a:p>
        </p:txBody>
      </p:sp>
      <p:pic>
        <p:nvPicPr>
          <p:cNvPr id="35" name="図 34">
            <a:extLst>
              <a:ext uri="{FF2B5EF4-FFF2-40B4-BE49-F238E27FC236}">
                <a16:creationId xmlns:a16="http://schemas.microsoft.com/office/drawing/2014/main" id="{366D4B09-FE7B-42EC-AC5A-1464E6BBD0FC}"/>
              </a:ext>
            </a:extLst>
          </p:cNvPr>
          <p:cNvPicPr>
            <a:picLocks noChangeAspect="1"/>
          </p:cNvPicPr>
          <p:nvPr/>
        </p:nvPicPr>
        <p:blipFill>
          <a:blip r:embed="rId3"/>
          <a:stretch>
            <a:fillRect/>
          </a:stretch>
        </p:blipFill>
        <p:spPr>
          <a:xfrm>
            <a:off x="3114478" y="2397173"/>
            <a:ext cx="1375271" cy="1937426"/>
          </a:xfrm>
          <a:prstGeom prst="rect">
            <a:avLst/>
          </a:prstGeom>
        </p:spPr>
      </p:pic>
      <p:sp>
        <p:nvSpPr>
          <p:cNvPr id="42" name="正方形/長方形 41">
            <a:extLst>
              <a:ext uri="{FF2B5EF4-FFF2-40B4-BE49-F238E27FC236}">
                <a16:creationId xmlns:a16="http://schemas.microsoft.com/office/drawing/2014/main" id="{1BCCFB63-86F8-4984-A77A-6F3D39AD5F11}"/>
              </a:ext>
            </a:extLst>
          </p:cNvPr>
          <p:cNvSpPr/>
          <p:nvPr/>
        </p:nvSpPr>
        <p:spPr>
          <a:xfrm>
            <a:off x="260921" y="2422695"/>
            <a:ext cx="2853557" cy="178665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100" dirty="0">
                <a:solidFill>
                  <a:schemeClr val="tx1"/>
                </a:solidFill>
                <a:latin typeface="Meiryo UI" pitchFamily="50" charset="-128"/>
                <a:ea typeface="Meiryo UI" pitchFamily="50" charset="-128"/>
                <a:cs typeface="Meiryo UI" pitchFamily="50" charset="-128"/>
              </a:rPr>
              <a:t>＜大阪市＞</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月協定締結。</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大阪市立小学校の全児童へ配布（</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万部）。</a:t>
            </a:r>
            <a:br>
              <a:rPr lang="en-US" altLang="ja-JP" sz="1100" dirty="0">
                <a:solidFill>
                  <a:schemeClr val="tx1"/>
                </a:solidFill>
                <a:latin typeface="Meiryo UI" pitchFamily="50" charset="-128"/>
                <a:ea typeface="Meiryo UI" pitchFamily="50" charset="-128"/>
                <a:cs typeface="Meiryo UI" pitchFamily="50" charset="-128"/>
              </a:rPr>
            </a:b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＜大阪府＞</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2024</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月協定締結。</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府内市町村立小学校、府立支援学校小学部、</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私立小学校の全児童へ配布（</a:t>
            </a:r>
            <a:r>
              <a:rPr lang="en-US" altLang="ja-JP" sz="1100" dirty="0">
                <a:solidFill>
                  <a:schemeClr val="tx1"/>
                </a:solidFill>
                <a:latin typeface="Meiryo UI" pitchFamily="50" charset="-128"/>
                <a:ea typeface="Meiryo UI" pitchFamily="50" charset="-128"/>
                <a:cs typeface="Meiryo UI" pitchFamily="50" charset="-128"/>
              </a:rPr>
              <a:t>30</a:t>
            </a:r>
            <a:r>
              <a:rPr lang="ja-JP" altLang="en-US" sz="1100" dirty="0">
                <a:solidFill>
                  <a:schemeClr val="tx1"/>
                </a:solidFill>
                <a:latin typeface="Meiryo UI" pitchFamily="50" charset="-128"/>
                <a:ea typeface="Meiryo UI" pitchFamily="50" charset="-128"/>
                <a:cs typeface="Meiryo UI" pitchFamily="50" charset="-128"/>
              </a:rPr>
              <a:t>万部）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2024</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A0529A96-5322-4795-AB9B-E978FE439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1338" y="2556390"/>
            <a:ext cx="1463958" cy="2068635"/>
          </a:xfrm>
          <a:prstGeom prst="rect">
            <a:avLst/>
          </a:prstGeom>
        </p:spPr>
      </p:pic>
      <p:pic>
        <p:nvPicPr>
          <p:cNvPr id="6" name="図 5">
            <a:extLst>
              <a:ext uri="{FF2B5EF4-FFF2-40B4-BE49-F238E27FC236}">
                <a16:creationId xmlns:a16="http://schemas.microsoft.com/office/drawing/2014/main" id="{74A5787F-C5BE-4D4F-B788-8C5ED278A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219" y="2528634"/>
            <a:ext cx="1476316" cy="2086098"/>
          </a:xfrm>
          <a:prstGeom prst="rect">
            <a:avLst/>
          </a:prstGeom>
        </p:spPr>
      </p:pic>
      <p:sp>
        <p:nvSpPr>
          <p:cNvPr id="43" name="テキスト ボックス 42">
            <a:extLst>
              <a:ext uri="{FF2B5EF4-FFF2-40B4-BE49-F238E27FC236}">
                <a16:creationId xmlns:a16="http://schemas.microsoft.com/office/drawing/2014/main" id="{B3432268-14D8-402B-A5F8-5A711C59F74C}"/>
              </a:ext>
            </a:extLst>
          </p:cNvPr>
          <p:cNvSpPr txBox="1"/>
          <p:nvPr/>
        </p:nvSpPr>
        <p:spPr>
          <a:xfrm>
            <a:off x="119743" y="5188899"/>
            <a:ext cx="5163457" cy="692497"/>
          </a:xfrm>
          <a:prstGeom prst="rect">
            <a:avLst/>
          </a:prstGeom>
          <a:noFill/>
        </p:spPr>
        <p:txBody>
          <a:bodyPr wrap="square" rtlCol="0">
            <a:spAutoFit/>
          </a:bodyPr>
          <a:lstStyle/>
          <a:p>
            <a:pPr marL="87313" indent="-87313" algn="just"/>
            <a:r>
              <a:rPr lang="ja-JP" altLang="en-US" sz="1300" dirty="0">
                <a:solidFill>
                  <a:prstClr val="black"/>
                </a:solidFill>
                <a:latin typeface="Meiryo UI" pitchFamily="50" charset="-128"/>
                <a:ea typeface="Meiryo UI" pitchFamily="50" charset="-128"/>
                <a:cs typeface="Meiryo UI" pitchFamily="50" charset="-128"/>
              </a:rPr>
              <a:t>・「おおさかスマートエネルギーセンター」が実施する事業の趣旨に賛同頂いた金融機関から、府・市の環境・エネルギー関連施策を支援するために、預入金額の一部を寄附いただいています。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59" name="テキスト ボックス 58">
            <a:extLst>
              <a:ext uri="{FF2B5EF4-FFF2-40B4-BE49-F238E27FC236}">
                <a16:creationId xmlns:a16="http://schemas.microsoft.com/office/drawing/2014/main" id="{C0F4A359-2ADE-454F-96A7-A181894CFA57}"/>
              </a:ext>
            </a:extLst>
          </p:cNvPr>
          <p:cNvSpPr txBox="1"/>
          <p:nvPr/>
        </p:nvSpPr>
        <p:spPr>
          <a:xfrm>
            <a:off x="119743" y="4843861"/>
            <a:ext cx="7069376" cy="292388"/>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61" name="角丸四角形 22">
            <a:extLst>
              <a:ext uri="{FF2B5EF4-FFF2-40B4-BE49-F238E27FC236}">
                <a16:creationId xmlns:a16="http://schemas.microsoft.com/office/drawing/2014/main" id="{3E0A7F2F-D00D-494E-A420-50ECEA15A641}"/>
              </a:ext>
            </a:extLst>
          </p:cNvPr>
          <p:cNvSpPr/>
          <p:nvPr/>
        </p:nvSpPr>
        <p:spPr>
          <a:xfrm>
            <a:off x="245160" y="4483434"/>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sp>
        <p:nvSpPr>
          <p:cNvPr id="62" name="テキスト ボックス 61">
            <a:extLst>
              <a:ext uri="{FF2B5EF4-FFF2-40B4-BE49-F238E27FC236}">
                <a16:creationId xmlns:a16="http://schemas.microsoft.com/office/drawing/2014/main" id="{E9F043E9-4365-4E3E-81F1-59850A677739}"/>
              </a:ext>
            </a:extLst>
          </p:cNvPr>
          <p:cNvSpPr txBox="1"/>
          <p:nvPr/>
        </p:nvSpPr>
        <p:spPr>
          <a:xfrm>
            <a:off x="5598679" y="5333980"/>
            <a:ext cx="41400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63" name="テキスト ボックス 62">
            <a:extLst>
              <a:ext uri="{FF2B5EF4-FFF2-40B4-BE49-F238E27FC236}">
                <a16:creationId xmlns:a16="http://schemas.microsoft.com/office/drawing/2014/main" id="{DAB61527-FB07-464E-B8E0-19AA5954DAD9}"/>
              </a:ext>
            </a:extLst>
          </p:cNvPr>
          <p:cNvSpPr txBox="1"/>
          <p:nvPr/>
        </p:nvSpPr>
        <p:spPr>
          <a:xfrm>
            <a:off x="8991347" y="531417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64" name="表 63">
            <a:extLst>
              <a:ext uri="{FF2B5EF4-FFF2-40B4-BE49-F238E27FC236}">
                <a16:creationId xmlns:a16="http://schemas.microsoft.com/office/drawing/2014/main" id="{2771CF44-0D30-46B9-B1B6-C4C599808797}"/>
              </a:ext>
            </a:extLst>
          </p:cNvPr>
          <p:cNvGraphicFramePr>
            <a:graphicFrameLocks noGrp="1"/>
          </p:cNvGraphicFramePr>
          <p:nvPr/>
        </p:nvGraphicFramePr>
        <p:xfrm>
          <a:off x="5555762" y="5856493"/>
          <a:ext cx="4051287" cy="644186"/>
        </p:xfrm>
        <a:graphic>
          <a:graphicData uri="http://schemas.openxmlformats.org/drawingml/2006/table">
            <a:tbl>
              <a:tblPr firstRow="1" bandRow="1">
                <a:tableStyleId>{5940675A-B579-460E-94D1-54222C63F5DA}</a:tableStyleId>
              </a:tblPr>
              <a:tblGrid>
                <a:gridCol w="1442297">
                  <a:extLst>
                    <a:ext uri="{9D8B030D-6E8A-4147-A177-3AD203B41FA5}">
                      <a16:colId xmlns:a16="http://schemas.microsoft.com/office/drawing/2014/main" val="3757262113"/>
                    </a:ext>
                  </a:extLst>
                </a:gridCol>
                <a:gridCol w="521798">
                  <a:extLst>
                    <a:ext uri="{9D8B030D-6E8A-4147-A177-3AD203B41FA5}">
                      <a16:colId xmlns:a16="http://schemas.microsoft.com/office/drawing/2014/main" val="2482611279"/>
                    </a:ext>
                  </a:extLst>
                </a:gridCol>
                <a:gridCol w="521798">
                  <a:extLst>
                    <a:ext uri="{9D8B030D-6E8A-4147-A177-3AD203B41FA5}">
                      <a16:colId xmlns:a16="http://schemas.microsoft.com/office/drawing/2014/main" val="2240862183"/>
                    </a:ext>
                  </a:extLst>
                </a:gridCol>
                <a:gridCol w="521798">
                  <a:extLst>
                    <a:ext uri="{9D8B030D-6E8A-4147-A177-3AD203B41FA5}">
                      <a16:colId xmlns:a16="http://schemas.microsoft.com/office/drawing/2014/main" val="2466458162"/>
                    </a:ext>
                  </a:extLst>
                </a:gridCol>
                <a:gridCol w="521798">
                  <a:extLst>
                    <a:ext uri="{9D8B030D-6E8A-4147-A177-3AD203B41FA5}">
                      <a16:colId xmlns:a16="http://schemas.microsoft.com/office/drawing/2014/main" val="2248088369"/>
                    </a:ext>
                  </a:extLst>
                </a:gridCol>
                <a:gridCol w="521798">
                  <a:extLst>
                    <a:ext uri="{9D8B030D-6E8A-4147-A177-3AD203B41FA5}">
                      <a16:colId xmlns:a16="http://schemas.microsoft.com/office/drawing/2014/main" val="1857581303"/>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1,280</a:t>
                      </a:r>
                    </a:p>
                  </a:txBody>
                  <a:tcPr anchor="ctr"/>
                </a:tc>
                <a:extLst>
                  <a:ext uri="{0D108BD9-81ED-4DB2-BD59-A6C34878D82A}">
                    <a16:rowId xmlns:a16="http://schemas.microsoft.com/office/drawing/2014/main" val="2124491204"/>
                  </a:ext>
                </a:extLst>
              </a:tr>
            </a:tbl>
          </a:graphicData>
        </a:graphic>
      </p:graphicFrame>
      <p:sp>
        <p:nvSpPr>
          <p:cNvPr id="65" name="テキスト ボックス 64">
            <a:extLst>
              <a:ext uri="{FF2B5EF4-FFF2-40B4-BE49-F238E27FC236}">
                <a16:creationId xmlns:a16="http://schemas.microsoft.com/office/drawing/2014/main" id="{ACCEB3CD-3E82-4177-8FE9-C13F5CEB14CA}"/>
              </a:ext>
            </a:extLst>
          </p:cNvPr>
          <p:cNvSpPr txBox="1"/>
          <p:nvPr/>
        </p:nvSpPr>
        <p:spPr>
          <a:xfrm>
            <a:off x="5573317" y="6500679"/>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F96C2AF2-5334-4A47-8491-B1EAE2E92552}"/>
              </a:ext>
            </a:extLst>
          </p:cNvPr>
          <p:cNvSpPr txBox="1"/>
          <p:nvPr/>
        </p:nvSpPr>
        <p:spPr>
          <a:xfrm>
            <a:off x="151187" y="5816199"/>
            <a:ext cx="5132013" cy="892552"/>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市は、大規模太陽光発電事業「大阪ひかりの森プロジェクト」の参画企業である金融機関から、大阪市の環境保全に関する知識の普及及びその他環境創造施策推進事業を支援するために、預入金額の一部を寄附いただきました。</a:t>
            </a:r>
            <a:endParaRPr lang="en-US" altLang="ja-JP"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83397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グラフ 29">
            <a:extLst>
              <a:ext uri="{FF2B5EF4-FFF2-40B4-BE49-F238E27FC236}">
                <a16:creationId xmlns:a16="http://schemas.microsoft.com/office/drawing/2014/main" id="{00000000-0008-0000-0200-000002000000}"/>
              </a:ext>
            </a:extLst>
          </p:cNvPr>
          <p:cNvGraphicFramePr>
            <a:graphicFrameLocks/>
          </p:cNvGraphicFramePr>
          <p:nvPr/>
        </p:nvGraphicFramePr>
        <p:xfrm>
          <a:off x="323964" y="682497"/>
          <a:ext cx="4610428" cy="25032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altLang="ja-JP" sz="3600" dirty="0">
              <a:solidFill>
                <a:schemeClr val="bg1"/>
              </a:solidFill>
              <a:ea typeface="HGP創英角ｺﾞｼｯｸUB" pitchFamily="50" charset="-128"/>
              <a:cs typeface="ＭＳ Ｐゴシック"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1"/>
          <p:cNvSpPr txBox="1"/>
          <p:nvPr/>
        </p:nvSpPr>
        <p:spPr>
          <a:xfrm>
            <a:off x="692070" y="3350699"/>
            <a:ext cx="4064180" cy="241980"/>
          </a:xfrm>
          <a:prstGeom prst="rect">
            <a:avLst/>
          </a:prstGeom>
          <a:solidFill>
            <a:srgbClr val="CCFF99">
              <a:alpha val="50000"/>
            </a:srgbClr>
          </a:solidFill>
        </p:spPr>
        <p:txBody>
          <a:bodyPr wrap="non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太陽光発電の増加等により、前年度から約４万</a:t>
            </a:r>
            <a:r>
              <a:rPr lang="en-US" altLang="ja-JP" dirty="0">
                <a:latin typeface="Meiryo UI" panose="020B0604030504040204" pitchFamily="50" charset="-128"/>
                <a:ea typeface="Meiryo UI" panose="020B0604030504040204" pitchFamily="50" charset="-128"/>
              </a:rPr>
              <a:t>kW</a:t>
            </a:r>
            <a:r>
              <a:rPr lang="ja-JP" altLang="en-US" dirty="0">
                <a:latin typeface="Meiryo UI" panose="020B0604030504040204" pitchFamily="50" charset="-128"/>
                <a:ea typeface="Meiryo UI" panose="020B0604030504040204" pitchFamily="50" charset="-128"/>
              </a:rPr>
              <a:t>増加しています。</a:t>
            </a:r>
            <a:endParaRPr lang="en-US" altLang="ja-JP" dirty="0">
              <a:latin typeface="Meiryo UI" panose="020B0604030504040204" pitchFamily="50" charset="-128"/>
              <a:ea typeface="Meiryo UI" panose="020B0604030504040204" pitchFamily="50" charset="-128"/>
            </a:endParaRPr>
          </a:p>
        </p:txBody>
      </p:sp>
      <p:sp>
        <p:nvSpPr>
          <p:cNvPr id="10" name="テキスト ボックス 1"/>
          <p:cNvSpPr txBox="1"/>
          <p:nvPr/>
        </p:nvSpPr>
        <p:spPr>
          <a:xfrm>
            <a:off x="5682311" y="3240303"/>
            <a:ext cx="384101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2020</a:t>
            </a:r>
            <a:r>
              <a:rPr lang="ja-JP" altLang="en-US" dirty="0">
                <a:latin typeface="Meiryo UI" panose="020B0604030504040204" pitchFamily="50" charset="-128"/>
                <a:ea typeface="Meiryo UI" panose="020B0604030504040204" pitchFamily="50" charset="-128"/>
              </a:rPr>
              <a:t>年度は新型コロナウイルス感染症による外出自粛、経済活動の停滞等の影響で前年度から</a:t>
            </a:r>
            <a:r>
              <a:rPr lang="en-US" altLang="ja-JP" dirty="0">
                <a:latin typeface="Meiryo UI" panose="020B0604030504040204" pitchFamily="50" charset="-128"/>
                <a:ea typeface="Meiryo UI" panose="020B0604030504040204" pitchFamily="50" charset="-128"/>
              </a:rPr>
              <a:t>1.1</a:t>
            </a:r>
            <a:r>
              <a:rPr lang="ja-JP" altLang="en-US" dirty="0">
                <a:latin typeface="Meiryo UI" panose="020B0604030504040204" pitchFamily="50" charset="-128"/>
                <a:ea typeface="Meiryo UI" panose="020B0604030504040204" pitchFamily="50" charset="-128"/>
              </a:rPr>
              <a:t>ポイント減少しています。</a:t>
            </a:r>
            <a:endParaRPr lang="en-US"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9405134" y="83662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8" name="テキスト ボックス 17"/>
          <p:cNvSpPr txBox="1"/>
          <p:nvPr/>
        </p:nvSpPr>
        <p:spPr>
          <a:xfrm>
            <a:off x="4381852" y="835052"/>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2" name="テキスト ボックス 21">
            <a:extLst>
              <a:ext uri="{FF2B5EF4-FFF2-40B4-BE49-F238E27FC236}">
                <a16:creationId xmlns:a16="http://schemas.microsoft.com/office/drawing/2014/main" id="{E52434D8-2C37-4354-B537-BEA2EFC41B48}"/>
              </a:ext>
            </a:extLst>
          </p:cNvPr>
          <p:cNvSpPr txBox="1"/>
          <p:nvPr/>
        </p:nvSpPr>
        <p:spPr>
          <a:xfrm>
            <a:off x="5567284" y="4127190"/>
            <a:ext cx="3946450" cy="2492990"/>
          </a:xfrm>
          <a:prstGeom prst="rect">
            <a:avLst/>
          </a:prstGeom>
          <a:noFill/>
          <a:ln w="3175">
            <a:solidFill>
              <a:schemeClr val="bg1">
                <a:lumMod val="50000"/>
              </a:schemeClr>
            </a:solidFill>
            <a:prstDash val="dash"/>
          </a:ln>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自立・分散型エネルギー導入量</a:t>
            </a:r>
            <a:r>
              <a:rPr lang="en-US" altLang="ja-JP" sz="1200" dirty="0">
                <a:latin typeface="Meiryo UI" panose="020B0604030504040204" pitchFamily="50" charset="-128"/>
                <a:ea typeface="Meiryo UI" panose="020B0604030504040204" pitchFamily="50" charset="-128"/>
              </a:rPr>
              <a:t>】</a:t>
            </a:r>
          </a:p>
          <a:p>
            <a:pPr algn="just"/>
            <a:r>
              <a:rPr lang="ja-JP" altLang="en-US" sz="1200" dirty="0">
                <a:latin typeface="Meiryo UI" panose="020B0604030504040204" pitchFamily="50" charset="-128"/>
                <a:ea typeface="Meiryo UI" panose="020B0604030504040204" pitchFamily="50" charset="-128"/>
              </a:rPr>
              <a:t>　府域に設置・導入されている、太陽光発電、燃料電池、</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コージェネレーション、廃棄物発電、小水力発電の発電出力の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合計を表しています。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再エネ利用率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府域の電力需要量に占める再生可能エネルギー電気の割合を示しています。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エネルギー利用効率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一定の府内総生産を産出するために使用したエネルギーの量を示しています。上のグラフでは、</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年度からの改善率を示しています。</a:t>
            </a:r>
            <a:endParaRPr lang="en-US" altLang="ja-JP" sz="12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B6B8D355-20F5-4F23-B6C2-191D46D0189F}"/>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7" name="直線コネクタ 16">
            <a:extLst>
              <a:ext uri="{FF2B5EF4-FFF2-40B4-BE49-F238E27FC236}">
                <a16:creationId xmlns:a16="http://schemas.microsoft.com/office/drawing/2014/main" id="{CCE69685-50D0-47F5-BDA3-C4037FB8A215}"/>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4961F8FC-55D7-42F2-AAEC-03AA79EE59E2}"/>
              </a:ext>
            </a:extLst>
          </p:cNvPr>
          <p:cNvSpPr txBox="1"/>
          <p:nvPr/>
        </p:nvSpPr>
        <p:spPr>
          <a:xfrm>
            <a:off x="189822" y="772209"/>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万</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E099849F-714E-4D46-9DCA-F32385820C98}"/>
              </a:ext>
            </a:extLst>
          </p:cNvPr>
          <p:cNvSpPr txBox="1"/>
          <p:nvPr/>
        </p:nvSpPr>
        <p:spPr>
          <a:xfrm>
            <a:off x="5326431" y="69812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1"/>
          <p:cNvSpPr txBox="1"/>
          <p:nvPr/>
        </p:nvSpPr>
        <p:spPr>
          <a:xfrm>
            <a:off x="392266" y="6088402"/>
            <a:ext cx="4331158" cy="380480"/>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小売電気事業者による非化石証書（再エネ指定あり）の利用量が減少したこと</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により前年度から</a:t>
            </a:r>
            <a:r>
              <a:rPr lang="en-US" altLang="ja-JP" sz="1000" dirty="0">
                <a:latin typeface="Meiryo UI" panose="020B0604030504040204" pitchFamily="50" charset="-128"/>
                <a:ea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rPr>
              <a:t>ポイント（従来計算では</a:t>
            </a:r>
            <a:r>
              <a:rPr lang="en-US" altLang="ja-JP" sz="1000" dirty="0">
                <a:latin typeface="Meiryo UI" panose="020B0604030504040204" pitchFamily="50" charset="-128"/>
                <a:ea typeface="Meiryo UI" panose="020B0604030504040204" pitchFamily="50" charset="-128"/>
              </a:rPr>
              <a:t>0.8</a:t>
            </a:r>
            <a:r>
              <a:rPr lang="ja-JP" altLang="en-US" sz="1000" dirty="0">
                <a:latin typeface="Meiryo UI" panose="020B0604030504040204" pitchFamily="50" charset="-128"/>
                <a:ea typeface="Meiryo UI" panose="020B0604030504040204" pitchFamily="50" charset="-128"/>
              </a:rPr>
              <a:t>ポイント）減少しています。</a:t>
            </a:r>
          </a:p>
        </p:txBody>
      </p:sp>
      <p:graphicFrame>
        <p:nvGraphicFramePr>
          <p:cNvPr id="28" name="グラフ 27">
            <a:extLst>
              <a:ext uri="{FF2B5EF4-FFF2-40B4-BE49-F238E27FC236}">
                <a16:creationId xmlns:a16="http://schemas.microsoft.com/office/drawing/2014/main" id="{00000000-0008-0000-0400-000002000000}"/>
              </a:ext>
            </a:extLst>
          </p:cNvPr>
          <p:cNvGraphicFramePr>
            <a:graphicFrameLocks/>
          </p:cNvGraphicFramePr>
          <p:nvPr/>
        </p:nvGraphicFramePr>
        <p:xfrm>
          <a:off x="5127243" y="725042"/>
          <a:ext cx="4788123" cy="2462205"/>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グループ化 4">
            <a:extLst>
              <a:ext uri="{FF2B5EF4-FFF2-40B4-BE49-F238E27FC236}">
                <a16:creationId xmlns:a16="http://schemas.microsoft.com/office/drawing/2014/main" id="{C60997D4-D660-4470-997E-B2BEEEC8A52B}"/>
              </a:ext>
            </a:extLst>
          </p:cNvPr>
          <p:cNvGrpSpPr/>
          <p:nvPr/>
        </p:nvGrpSpPr>
        <p:grpSpPr>
          <a:xfrm>
            <a:off x="238495" y="3672294"/>
            <a:ext cx="4642446" cy="2462204"/>
            <a:chOff x="310554" y="3815815"/>
            <a:chExt cx="4642446" cy="2462204"/>
          </a:xfrm>
        </p:grpSpPr>
        <p:graphicFrame>
          <p:nvGraphicFramePr>
            <p:cNvPr id="36" name="グラフ 35">
              <a:extLst>
                <a:ext uri="{FF2B5EF4-FFF2-40B4-BE49-F238E27FC236}">
                  <a16:creationId xmlns:a16="http://schemas.microsoft.com/office/drawing/2014/main" id="{03976F06-858F-4A13-B1B5-31E9B6D82172}"/>
                </a:ext>
              </a:extLst>
            </p:cNvPr>
            <p:cNvGraphicFramePr>
              <a:graphicFrameLocks/>
            </p:cNvGraphicFramePr>
            <p:nvPr>
              <p:extLst>
                <p:ext uri="{D42A27DB-BD31-4B8C-83A1-F6EECF244321}">
                  <p14:modId xmlns:p14="http://schemas.microsoft.com/office/powerpoint/2010/main" val="1496272462"/>
                </p:ext>
              </p:extLst>
            </p:nvPr>
          </p:nvGraphicFramePr>
          <p:xfrm>
            <a:off x="310554" y="3815815"/>
            <a:ext cx="4642446" cy="2462204"/>
          </p:xfrm>
          <a:graphic>
            <a:graphicData uri="http://schemas.openxmlformats.org/drawingml/2006/chart">
              <c:chart xmlns:c="http://schemas.openxmlformats.org/drawingml/2006/chart" xmlns:r="http://schemas.openxmlformats.org/officeDocument/2006/relationships" r:id="rId5"/>
            </a:graphicData>
          </a:graphic>
        </p:graphicFrame>
        <p:sp>
          <p:nvSpPr>
            <p:cNvPr id="33" name="楕円 32">
              <a:extLst>
                <a:ext uri="{FF2B5EF4-FFF2-40B4-BE49-F238E27FC236}">
                  <a16:creationId xmlns:a16="http://schemas.microsoft.com/office/drawing/2014/main" id="{95E3380A-EDAB-42A5-886E-28A2CA52A50B}"/>
                </a:ext>
              </a:extLst>
            </p:cNvPr>
            <p:cNvSpPr/>
            <p:nvPr/>
          </p:nvSpPr>
          <p:spPr>
            <a:xfrm>
              <a:off x="2675246" y="4861674"/>
              <a:ext cx="72000" cy="72000"/>
            </a:xfrm>
            <a:prstGeom prst="ellipse">
              <a:avLst/>
            </a:prstGeom>
            <a:solidFill>
              <a:schemeClr val="bg1"/>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792149C-2E20-4AC0-8ED0-11D50A5B57B7}"/>
                </a:ext>
              </a:extLst>
            </p:cNvPr>
            <p:cNvGrpSpPr/>
            <p:nvPr/>
          </p:nvGrpSpPr>
          <p:grpSpPr>
            <a:xfrm>
              <a:off x="1121807" y="5382611"/>
              <a:ext cx="3466110" cy="461665"/>
              <a:chOff x="1121807" y="5382611"/>
              <a:chExt cx="3466110" cy="461665"/>
            </a:xfrm>
          </p:grpSpPr>
          <p:sp>
            <p:nvSpPr>
              <p:cNvPr id="35" name="テキスト ボックス 34">
                <a:extLst>
                  <a:ext uri="{FF2B5EF4-FFF2-40B4-BE49-F238E27FC236}">
                    <a16:creationId xmlns:a16="http://schemas.microsoft.com/office/drawing/2014/main" id="{43F68984-FB2D-4C65-8A79-5A4227E514B7}"/>
                  </a:ext>
                </a:extLst>
              </p:cNvPr>
              <p:cNvSpPr txBox="1"/>
              <p:nvPr/>
            </p:nvSpPr>
            <p:spPr>
              <a:xfrm>
                <a:off x="1121807" y="5382611"/>
                <a:ext cx="3466110" cy="461665"/>
              </a:xfrm>
              <a:prstGeom prst="rect">
                <a:avLst/>
              </a:prstGeom>
              <a:solidFill>
                <a:schemeClr val="bg1"/>
              </a:solidFill>
              <a:ln>
                <a:solidFill>
                  <a:schemeClr val="tx1"/>
                </a:solidFill>
              </a:ln>
            </p:spPr>
            <p:txBody>
              <a:bodyPr wrap="square">
                <a:spAutoFit/>
              </a:bodyPr>
              <a:lstStyle/>
              <a:p>
                <a:r>
                  <a:rPr lang="ja-JP" altLang="en-US" sz="800" dirty="0">
                    <a:latin typeface="Meiryo UI" panose="020B0604030504040204" pitchFamily="50" charset="-128"/>
                    <a:ea typeface="Meiryo UI" panose="020B0604030504040204" pitchFamily="50" charset="-128"/>
                  </a:rPr>
                  <a:t>（凡例）</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府条例に基づく小売電気事業者の届出による再エネ販売量等から算定</a:t>
                </a:r>
                <a:r>
                  <a:rPr lang="en-US" altLang="ja-JP" sz="800" dirty="0">
                    <a:latin typeface="Meiryo UI" panose="020B0604030504040204" pitchFamily="50" charset="-128"/>
                    <a:ea typeface="Meiryo UI" panose="020B0604030504040204" pitchFamily="50" charset="-128"/>
                  </a:rPr>
                  <a:t>※</a:t>
                </a:r>
              </a:p>
              <a:p>
                <a:r>
                  <a:rPr lang="ja-JP" altLang="en-US" sz="800" dirty="0">
                    <a:latin typeface="Meiryo UI" panose="020B0604030504040204" pitchFamily="50" charset="-128"/>
                    <a:ea typeface="Meiryo UI" panose="020B0604030504040204" pitchFamily="50" charset="-128"/>
                  </a:rPr>
                  <a:t>　　従来の計上方法</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小売電気事業者の電源構成等から再エネ販売量を推計</a:t>
                </a:r>
                <a:r>
                  <a:rPr lang="en-US" altLang="ja-JP" sz="800" dirty="0">
                    <a:latin typeface="Meiryo UI" panose="020B0604030504040204" pitchFamily="50" charset="-128"/>
                    <a:ea typeface="Meiryo UI" panose="020B0604030504040204" pitchFamily="50" charset="-128"/>
                  </a:rPr>
                  <a:t>)</a:t>
                </a:r>
                <a:endParaRPr lang="ja-JP" altLang="en-US" sz="800" dirty="0"/>
              </a:p>
            </p:txBody>
          </p:sp>
          <p:sp>
            <p:nvSpPr>
              <p:cNvPr id="34" name="楕円 33">
                <a:extLst>
                  <a:ext uri="{FF2B5EF4-FFF2-40B4-BE49-F238E27FC236}">
                    <a16:creationId xmlns:a16="http://schemas.microsoft.com/office/drawing/2014/main" id="{AB7A6BA6-D231-4227-A10D-86090F86F4EF}"/>
                  </a:ext>
                </a:extLst>
              </p:cNvPr>
              <p:cNvSpPr/>
              <p:nvPr/>
            </p:nvSpPr>
            <p:spPr>
              <a:xfrm>
                <a:off x="1210276" y="5689857"/>
                <a:ext cx="83426" cy="7803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F2B42DB5-EF73-4CC5-A064-AA0BCC579D14}"/>
                  </a:ext>
                </a:extLst>
              </p:cNvPr>
              <p:cNvSpPr/>
              <p:nvPr/>
            </p:nvSpPr>
            <p:spPr>
              <a:xfrm>
                <a:off x="1196469" y="5551591"/>
                <a:ext cx="111041" cy="10386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1" name="テキスト ボックス 20">
            <a:extLst>
              <a:ext uri="{FF2B5EF4-FFF2-40B4-BE49-F238E27FC236}">
                <a16:creationId xmlns:a16="http://schemas.microsoft.com/office/drawing/2014/main" id="{D39740C5-1564-4CE7-8737-30EB9CA77CB0}"/>
              </a:ext>
            </a:extLst>
          </p:cNvPr>
          <p:cNvSpPr txBox="1"/>
          <p:nvPr/>
        </p:nvSpPr>
        <p:spPr>
          <a:xfrm>
            <a:off x="323964" y="379893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4447033" y="3798937"/>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40" name="楕円 39">
            <a:extLst>
              <a:ext uri="{FF2B5EF4-FFF2-40B4-BE49-F238E27FC236}">
                <a16:creationId xmlns:a16="http://schemas.microsoft.com/office/drawing/2014/main" id="{BE86D72C-A62A-4674-9A72-5D558F6809CB}"/>
              </a:ext>
            </a:extLst>
          </p:cNvPr>
          <p:cNvSpPr>
            <a:spLocks noChangeAspect="1"/>
          </p:cNvSpPr>
          <p:nvPr/>
        </p:nvSpPr>
        <p:spPr>
          <a:xfrm>
            <a:off x="4515857" y="4076894"/>
            <a:ext cx="168187" cy="157313"/>
          </a:xfrm>
          <a:prstGeom prst="ellipse">
            <a:avLst/>
          </a:prstGeom>
          <a:pattFill prst="ltUpDiag">
            <a:fgClr>
              <a:schemeClr val="accent1"/>
            </a:fgClr>
            <a:bgClr>
              <a:schemeClr val="bg1"/>
            </a:bgClr>
          </a:patt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1">
            <a:extLst>
              <a:ext uri="{FF2B5EF4-FFF2-40B4-BE49-F238E27FC236}">
                <a16:creationId xmlns:a16="http://schemas.microsoft.com/office/drawing/2014/main" id="{649F2AD8-1059-4897-969D-9D8F2807E2B5}"/>
              </a:ext>
            </a:extLst>
          </p:cNvPr>
          <p:cNvSpPr txBox="1"/>
          <p:nvPr/>
        </p:nvSpPr>
        <p:spPr>
          <a:xfrm>
            <a:off x="387585" y="6443429"/>
            <a:ext cx="4331158" cy="318924"/>
          </a:xfrm>
          <a:prstGeom prst="rect">
            <a:avLst/>
          </a:prstGeom>
          <a:solidFill>
            <a:schemeClr val="bg1">
              <a:alpha val="50000"/>
            </a:scheme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府条例の改正を受けて、新たに</a:t>
            </a:r>
            <a:r>
              <a:rPr lang="ja-JP" altLang="en-US" sz="800" dirty="0">
                <a:latin typeface="Meiryo UI" panose="020B0604030504040204" pitchFamily="50" charset="-128"/>
                <a:ea typeface="Meiryo UI" panose="020B0604030504040204" pitchFamily="50" charset="-128"/>
              </a:rPr>
              <a:t>小売電気事業者から届出された府内販売電力量等のデータを用いて</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算出した結果を</a:t>
            </a:r>
            <a:r>
              <a:rPr lang="en-US" altLang="ja-JP" sz="800" dirty="0">
                <a:latin typeface="Meiryo UI" panose="020B0604030504040204" pitchFamily="50" charset="-128"/>
                <a:ea typeface="Meiryo UI" panose="020B0604030504040204" pitchFamily="50" charset="-128"/>
              </a:rPr>
              <a:t>2022</a:t>
            </a:r>
            <a:r>
              <a:rPr lang="ja-JP" altLang="en-US" sz="800" dirty="0">
                <a:latin typeface="Meiryo UI" panose="020B0604030504040204" pitchFamily="50" charset="-128"/>
                <a:ea typeface="Meiryo UI" panose="020B0604030504040204" pitchFamily="50" charset="-128"/>
              </a:rPr>
              <a:t>年度から掲載しています。</a:t>
            </a:r>
          </a:p>
        </p:txBody>
      </p:sp>
    </p:spTree>
    <p:extLst>
      <p:ext uri="{BB962C8B-B14F-4D97-AF65-F5344CB8AC3E}">
        <p14:creationId xmlns:p14="http://schemas.microsoft.com/office/powerpoint/2010/main" val="1025479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00124" y="4336546"/>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just"/>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156560"/>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1715310"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392733"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688208"/>
            <a:ext cx="3153570"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318791"/>
            <a:ext cx="4566350" cy="1092607"/>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573824" y="823033"/>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462639" y="47465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3902577" y="47465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258766" y="4740535"/>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024614" y="474053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a:extLst>
              <a:ext uri="{FF2B5EF4-FFF2-40B4-BE49-F238E27FC236}">
                <a16:creationId xmlns:a16="http://schemas.microsoft.com/office/drawing/2014/main" id="{A980146D-66DA-4A6E-BA7C-A53E63243749}"/>
              </a:ext>
            </a:extLst>
          </p:cNvPr>
          <p:cNvGraphicFramePr>
            <a:graphicFrameLocks noGrp="1"/>
          </p:cNvGraphicFramePr>
          <p:nvPr>
            <p:extLst>
              <p:ext uri="{D42A27DB-BD31-4B8C-83A1-F6EECF244321}">
                <p14:modId xmlns:p14="http://schemas.microsoft.com/office/powerpoint/2010/main" val="3351255753"/>
              </p:ext>
            </p:extLst>
          </p:nvPr>
        </p:nvGraphicFramePr>
        <p:xfrm>
          <a:off x="475525" y="4987232"/>
          <a:ext cx="4054434" cy="1301696"/>
        </p:xfrm>
        <a:graphic>
          <a:graphicData uri="http://schemas.openxmlformats.org/drawingml/2006/table">
            <a:tbl>
              <a:tblPr firstRow="1" bandRow="1">
                <a:tableStyleId>{5940675A-B579-460E-94D1-54222C63F5DA}</a:tableStyleId>
              </a:tblPr>
              <a:tblGrid>
                <a:gridCol w="1229289">
                  <a:extLst>
                    <a:ext uri="{9D8B030D-6E8A-4147-A177-3AD203B41FA5}">
                      <a16:colId xmlns:a16="http://schemas.microsoft.com/office/drawing/2014/main" val="3757262113"/>
                    </a:ext>
                  </a:extLst>
                </a:gridCol>
                <a:gridCol w="565029">
                  <a:extLst>
                    <a:ext uri="{9D8B030D-6E8A-4147-A177-3AD203B41FA5}">
                      <a16:colId xmlns:a16="http://schemas.microsoft.com/office/drawing/2014/main" val="1555019360"/>
                    </a:ext>
                  </a:extLst>
                </a:gridCol>
                <a:gridCol w="565029">
                  <a:extLst>
                    <a:ext uri="{9D8B030D-6E8A-4147-A177-3AD203B41FA5}">
                      <a16:colId xmlns:a16="http://schemas.microsoft.com/office/drawing/2014/main" val="2622963625"/>
                    </a:ext>
                  </a:extLst>
                </a:gridCol>
                <a:gridCol w="565029">
                  <a:extLst>
                    <a:ext uri="{9D8B030D-6E8A-4147-A177-3AD203B41FA5}">
                      <a16:colId xmlns:a16="http://schemas.microsoft.com/office/drawing/2014/main" val="1804630760"/>
                    </a:ext>
                  </a:extLst>
                </a:gridCol>
                <a:gridCol w="565029">
                  <a:extLst>
                    <a:ext uri="{9D8B030D-6E8A-4147-A177-3AD203B41FA5}">
                      <a16:colId xmlns:a16="http://schemas.microsoft.com/office/drawing/2014/main" val="4127224024"/>
                    </a:ext>
                  </a:extLst>
                </a:gridCol>
                <a:gridCol w="565029">
                  <a:extLst>
                    <a:ext uri="{9D8B030D-6E8A-4147-A177-3AD203B41FA5}">
                      <a16:colId xmlns:a16="http://schemas.microsoft.com/office/drawing/2014/main" val="38942045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2023</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rPr>
                        <a:t>2</a:t>
                      </a:r>
                      <a:endParaRPr kumimoji="1" lang="ja-JP" altLang="en-US" sz="1100" baseline="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396000">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相談件数</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１</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strike="noStrike" dirty="0">
                          <a:solidFill>
                            <a:schemeClr val="tx1"/>
                          </a:solidFill>
                          <a:latin typeface="Meiryo UI" panose="020B0604030504040204" pitchFamily="50" charset="-128"/>
                          <a:ea typeface="Meiryo UI" panose="020B0604030504040204" pitchFamily="50" charset="-128"/>
                        </a:rPr>
                        <a:t>４</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０</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1392830107"/>
                  </a:ext>
                </a:extLst>
              </a:tr>
            </a:tbl>
          </a:graphicData>
        </a:graphic>
      </p:graphicFrame>
      <p:pic>
        <p:nvPicPr>
          <p:cNvPr id="32" name="図 31"/>
          <p:cNvPicPr>
            <a:picLocks noChangeAspect="1"/>
          </p:cNvPicPr>
          <p:nvPr/>
        </p:nvPicPr>
        <p:blipFill>
          <a:blip r:embed="rId6"/>
          <a:stretch>
            <a:fillRect/>
          </a:stretch>
        </p:blipFill>
        <p:spPr>
          <a:xfrm>
            <a:off x="1612991" y="2255490"/>
            <a:ext cx="1387347" cy="1929229"/>
          </a:xfrm>
          <a:prstGeom prst="rect">
            <a:avLst/>
          </a:prstGeom>
          <a:ln w="57150">
            <a:noFill/>
          </a:ln>
        </p:spPr>
      </p:pic>
      <p:graphicFrame>
        <p:nvGraphicFramePr>
          <p:cNvPr id="37" name="表 36"/>
          <p:cNvGraphicFramePr>
            <a:graphicFrameLocks noGrp="1"/>
          </p:cNvGraphicFramePr>
          <p:nvPr>
            <p:extLst>
              <p:ext uri="{D42A27DB-BD31-4B8C-83A1-F6EECF244321}">
                <p14:modId xmlns:p14="http://schemas.microsoft.com/office/powerpoint/2010/main" val="2376417912"/>
              </p:ext>
            </p:extLst>
          </p:nvPr>
        </p:nvGraphicFramePr>
        <p:xfrm>
          <a:off x="5314455" y="4974056"/>
          <a:ext cx="4317460" cy="1036320"/>
        </p:xfrm>
        <a:graphic>
          <a:graphicData uri="http://schemas.openxmlformats.org/drawingml/2006/table">
            <a:tbl>
              <a:tblPr firstRow="1" bandRow="1">
                <a:tableStyleId>{5940675A-B579-460E-94D1-54222C63F5DA}</a:tableStyleId>
              </a:tblPr>
              <a:tblGrid>
                <a:gridCol w="1044000">
                  <a:extLst>
                    <a:ext uri="{9D8B030D-6E8A-4147-A177-3AD203B41FA5}">
                      <a16:colId xmlns:a16="http://schemas.microsoft.com/office/drawing/2014/main" val="3757262113"/>
                    </a:ext>
                  </a:extLst>
                </a:gridCol>
                <a:gridCol w="654692">
                  <a:extLst>
                    <a:ext uri="{9D8B030D-6E8A-4147-A177-3AD203B41FA5}">
                      <a16:colId xmlns:a16="http://schemas.microsoft.com/office/drawing/2014/main" val="571156813"/>
                    </a:ext>
                  </a:extLst>
                </a:gridCol>
                <a:gridCol w="654692">
                  <a:extLst>
                    <a:ext uri="{9D8B030D-6E8A-4147-A177-3AD203B41FA5}">
                      <a16:colId xmlns:a16="http://schemas.microsoft.com/office/drawing/2014/main" val="3454114473"/>
                    </a:ext>
                  </a:extLst>
                </a:gridCol>
                <a:gridCol w="654692">
                  <a:extLst>
                    <a:ext uri="{9D8B030D-6E8A-4147-A177-3AD203B41FA5}">
                      <a16:colId xmlns:a16="http://schemas.microsoft.com/office/drawing/2014/main" val="2027108342"/>
                    </a:ext>
                  </a:extLst>
                </a:gridCol>
                <a:gridCol w="654692">
                  <a:extLst>
                    <a:ext uri="{9D8B030D-6E8A-4147-A177-3AD203B41FA5}">
                      <a16:colId xmlns:a16="http://schemas.microsoft.com/office/drawing/2014/main" val="346158796"/>
                    </a:ext>
                  </a:extLst>
                </a:gridCol>
                <a:gridCol w="654692">
                  <a:extLst>
                    <a:ext uri="{9D8B030D-6E8A-4147-A177-3AD203B41FA5}">
                      <a16:colId xmlns:a16="http://schemas.microsoft.com/office/drawing/2014/main" val="1555019360"/>
                    </a:ext>
                  </a:extLst>
                </a:gridCol>
              </a:tblGrid>
              <a:tr h="174141">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2023</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110</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120</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627992"/>
                  </a:ext>
                </a:extLst>
              </a:tr>
            </a:tbl>
          </a:graphicData>
        </a:graphic>
      </p:graphicFrame>
    </p:spTree>
    <p:extLst>
      <p:ext uri="{BB962C8B-B14F-4D97-AF65-F5344CB8AC3E}">
        <p14:creationId xmlns:p14="http://schemas.microsoft.com/office/powerpoint/2010/main" val="2201748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407167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府民の脱炭素行動促進・貢献量可視化事業</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503885" y="1358948"/>
            <a:ext cx="888503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algn="just" eaLnBrk="1" hangingPunct="1"/>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◆脱炭素社会実現には、あらゆる府民の脱炭素行動が必要だが、</a:t>
            </a:r>
            <a:r>
              <a:rPr lang="en-US" altLang="ja-JP" b="0" i="0" dirty="0">
                <a:latin typeface="Meiryo UI" pitchFamily="50" charset="-128"/>
                <a:ea typeface="Meiryo UI" pitchFamily="50" charset="-128"/>
                <a:cs typeface="Meiryo UI" pitchFamily="50" charset="-128"/>
              </a:rPr>
              <a:t>CO</a:t>
            </a:r>
            <a:r>
              <a:rPr lang="ja-JP" altLang="en-US" b="0" i="0" dirty="0">
                <a:latin typeface="Meiryo UI" pitchFamily="50" charset="-128"/>
                <a:ea typeface="Meiryo UI" pitchFamily="50" charset="-128"/>
                <a:cs typeface="Meiryo UI" pitchFamily="50" charset="-128"/>
              </a:rPr>
              <a:t>₂は目に見えず、また</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人ひとりの行動による効果は小さいため、</a:t>
            </a:r>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実感が得にくい状況です。</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ja-JP" altLang="en-US" b="0" i="0" dirty="0">
              <a:latin typeface="Meiryo UI" pitchFamily="50" charset="-128"/>
              <a:ea typeface="Meiryo UI" pitchFamily="50" charset="-128"/>
              <a:cs typeface="Meiryo UI" pitchFamily="50" charset="-128"/>
            </a:endParaRPr>
          </a:p>
          <a:p>
            <a:pPr marL="271463" indent="-271463" algn="just" eaLnBrk="1" hangingPunct="1"/>
            <a:r>
              <a:rPr lang="ja-JP" altLang="en-US" b="0" i="0" dirty="0">
                <a:latin typeface="Meiryo UI" pitchFamily="50" charset="-128"/>
                <a:ea typeface="Meiryo UI" pitchFamily="50" charset="-128"/>
                <a:cs typeface="Meiryo UI" pitchFamily="50" charset="-128"/>
              </a:rPr>
              <a:t>  ◆万博のレガシーとして、カーボンフットプリント（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）の本格普及を目指していますが、脱炭素社会実現には、多くの府民が脱炭素をじぶんごととして捉えることが欠かせません。</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ja-JP" altLang="en-US"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◆博覧会協会は、「</a:t>
            </a:r>
            <a:r>
              <a:rPr lang="en-US" altLang="ja-JP" b="0" i="0" dirty="0">
                <a:latin typeface="Meiryo UI" pitchFamily="50" charset="-128"/>
                <a:ea typeface="Meiryo UI" pitchFamily="50" charset="-128"/>
                <a:cs typeface="Meiryo UI" pitchFamily="50" charset="-128"/>
              </a:rPr>
              <a:t>EXPO</a:t>
            </a:r>
            <a:r>
              <a:rPr lang="ja-JP" altLang="en-US" b="0" i="0" dirty="0">
                <a:latin typeface="Meiryo UI" pitchFamily="50" charset="-128"/>
                <a:ea typeface="Meiryo UI" pitchFamily="50" charset="-128"/>
                <a:cs typeface="Meiryo UI" pitchFamily="50" charset="-128"/>
              </a:rPr>
              <a:t>グリーンチャレンジ」として広く国民の脱炭素行動による削減効果を集めることとしており、より多くの府民の</a:t>
            </a:r>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脱炭素行動が必要となってきます。</a:t>
            </a:r>
          </a:p>
          <a:p>
            <a:pPr marL="180975" indent="-180975" algn="just" eaLnBrk="1" hangingPunct="1"/>
            <a:endParaRPr lang="ja-JP" altLang="en-US"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 「</a:t>
            </a:r>
            <a:r>
              <a:rPr lang="en-US" altLang="ja-JP" b="0" i="0" dirty="0">
                <a:latin typeface="Meiryo UI" pitchFamily="50" charset="-128"/>
                <a:ea typeface="Meiryo UI" pitchFamily="50" charset="-128"/>
                <a:cs typeface="Meiryo UI" pitchFamily="50" charset="-128"/>
              </a:rPr>
              <a:t>EXPO</a:t>
            </a:r>
            <a:r>
              <a:rPr lang="ja-JP" altLang="en-US" b="0" i="0" dirty="0">
                <a:latin typeface="Meiryo UI" pitchFamily="50" charset="-128"/>
                <a:ea typeface="Meiryo UI" pitchFamily="50" charset="-128"/>
                <a:cs typeface="Meiryo UI" pitchFamily="50" charset="-128"/>
              </a:rPr>
              <a:t>グリーンチャレンジ」を契機に府民の脱炭素行動へのシフトを大きく後押しするため、博覧会協会の</a:t>
            </a:r>
            <a:r>
              <a:rPr lang="en-US" altLang="ja-JP" b="0" i="0" dirty="0">
                <a:latin typeface="Meiryo UI" pitchFamily="50" charset="-128"/>
                <a:ea typeface="Meiryo UI" pitchFamily="50" charset="-128"/>
                <a:cs typeface="Meiryo UI" pitchFamily="50" charset="-128"/>
              </a:rPr>
              <a:t>EXPO</a:t>
            </a:r>
            <a:r>
              <a:rPr lang="ja-JP" altLang="en-US" b="0" i="0" dirty="0">
                <a:latin typeface="Meiryo UI" pitchFamily="50" charset="-128"/>
                <a:ea typeface="Meiryo UI" pitchFamily="50" charset="-128"/>
                <a:cs typeface="Meiryo UI" pitchFamily="50" charset="-128"/>
              </a:rPr>
              <a:t>グリーンチャレンジ</a:t>
            </a:r>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アプリや、万博に賛同する多くの企業が利用予定のアプリ等を活用し、削減目標を掲げてオール府民で達成を目指すキャンペーンを</a:t>
            </a:r>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実施します。また、府ダッシュボード活用によりその進捗等を可視化するとともに、府民向けイベントを実施します。</a:t>
            </a:r>
          </a:p>
        </p:txBody>
      </p:sp>
      <p:sp>
        <p:nvSpPr>
          <p:cNvPr id="40" name="テキスト ボックス 39"/>
          <p:cNvSpPr txBox="1"/>
          <p:nvPr/>
        </p:nvSpPr>
        <p:spPr>
          <a:xfrm>
            <a:off x="4267215" y="92491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45,929</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1" name="星 12 60">
            <a:extLst>
              <a:ext uri="{FF2B5EF4-FFF2-40B4-BE49-F238E27FC236}">
                <a16:creationId xmlns:a16="http://schemas.microsoft.com/office/drawing/2014/main" id="{5ED85B9C-A3E7-4D1B-9A93-141B4A7B5B58}"/>
              </a:ext>
            </a:extLst>
          </p:cNvPr>
          <p:cNvSpPr/>
          <p:nvPr/>
        </p:nvSpPr>
        <p:spPr>
          <a:xfrm>
            <a:off x="26952" y="391442"/>
            <a:ext cx="60374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grpSp>
        <p:nvGrpSpPr>
          <p:cNvPr id="44" name="グループ化 15">
            <a:extLst>
              <a:ext uri="{FF2B5EF4-FFF2-40B4-BE49-F238E27FC236}">
                <a16:creationId xmlns:a16="http://schemas.microsoft.com/office/drawing/2014/main" id="{EF51409D-6326-499B-B204-9D33A13B00DF}"/>
              </a:ext>
            </a:extLst>
          </p:cNvPr>
          <p:cNvGrpSpPr>
            <a:grpSpLocks/>
          </p:cNvGrpSpPr>
          <p:nvPr/>
        </p:nvGrpSpPr>
        <p:grpSpPr bwMode="auto">
          <a:xfrm>
            <a:off x="6383312" y="4133940"/>
            <a:ext cx="2735062" cy="1834208"/>
            <a:chOff x="4986338" y="4190618"/>
            <a:chExt cx="1782762" cy="1400175"/>
          </a:xfrm>
        </p:grpSpPr>
        <p:sp>
          <p:nvSpPr>
            <p:cNvPr id="52" name="正方形/長方形 51">
              <a:extLst>
                <a:ext uri="{FF2B5EF4-FFF2-40B4-BE49-F238E27FC236}">
                  <a16:creationId xmlns:a16="http://schemas.microsoft.com/office/drawing/2014/main" id="{FDFBB6B1-4745-4C5D-8A03-AE9092A07622}"/>
                </a:ext>
              </a:extLst>
            </p:cNvPr>
            <p:cNvSpPr/>
            <p:nvPr/>
          </p:nvSpPr>
          <p:spPr>
            <a:xfrm>
              <a:off x="4986338" y="4190618"/>
              <a:ext cx="1782762" cy="140017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53" name="四角形: 角を丸くする 52">
              <a:extLst>
                <a:ext uri="{FF2B5EF4-FFF2-40B4-BE49-F238E27FC236}">
                  <a16:creationId xmlns:a16="http://schemas.microsoft.com/office/drawing/2014/main" id="{BF0B0EC0-67E6-4215-B5EE-A35FCC620557}"/>
                </a:ext>
              </a:extLst>
            </p:cNvPr>
            <p:cNvSpPr/>
            <p:nvPr/>
          </p:nvSpPr>
          <p:spPr>
            <a:xfrm>
              <a:off x="5067301" y="4477955"/>
              <a:ext cx="569912" cy="10795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ja-JP" altLang="en-US"/>
            </a:p>
          </p:txBody>
        </p:sp>
        <p:pic>
          <p:nvPicPr>
            <p:cNvPr id="55" name="Picture 44" descr="パーソナル コンピュータ画面上のチャートとテーブル付き ...">
              <a:extLst>
                <a:ext uri="{FF2B5EF4-FFF2-40B4-BE49-F238E27FC236}">
                  <a16:creationId xmlns:a16="http://schemas.microsoft.com/office/drawing/2014/main" id="{027D0AA5-FB98-4F88-9F84-2B35FCA37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354" t="28925" r="18954" b="36343"/>
            <a:stretch>
              <a:fillRect/>
            </a:stretch>
          </p:blipFill>
          <p:spPr bwMode="auto">
            <a:xfrm>
              <a:off x="5865813" y="4465256"/>
              <a:ext cx="7493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円柱 56">
              <a:extLst>
                <a:ext uri="{FF2B5EF4-FFF2-40B4-BE49-F238E27FC236}">
                  <a16:creationId xmlns:a16="http://schemas.microsoft.com/office/drawing/2014/main" id="{961CE353-1210-421E-BB3E-F612E014A169}"/>
                </a:ext>
              </a:extLst>
            </p:cNvPr>
            <p:cNvSpPr/>
            <p:nvPr/>
          </p:nvSpPr>
          <p:spPr>
            <a:xfrm>
              <a:off x="5865813" y="5103430"/>
              <a:ext cx="846138" cy="390525"/>
            </a:xfrm>
            <a:prstGeom prst="can">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lnSpc>
                  <a:spcPts val="900"/>
                </a:lnSpc>
                <a:spcBef>
                  <a:spcPts val="600"/>
                </a:spcBef>
                <a:spcAft>
                  <a:spcPts val="0"/>
                </a:spcAft>
                <a:defRPr/>
              </a:pPr>
              <a:r>
                <a:rPr lang="ja-JP" altLang="en-US" sz="900" b="1" dirty="0">
                  <a:solidFill>
                    <a:schemeClr val="tx1"/>
                  </a:solidFill>
                  <a:latin typeface="BIZ UDゴシック" panose="020B0400000000000000" pitchFamily="49" charset="-128"/>
                  <a:ea typeface="BIZ UDゴシック" panose="020B0400000000000000" pitchFamily="49" charset="-128"/>
                </a:rPr>
                <a:t>オープンデータ</a:t>
              </a:r>
              <a:endParaRPr lang="en-US" altLang="ja-JP" sz="900" b="1" dirty="0">
                <a:solidFill>
                  <a:schemeClr val="tx1"/>
                </a:solidFill>
                <a:latin typeface="BIZ UDゴシック" panose="020B0400000000000000" pitchFamily="49" charset="-128"/>
                <a:ea typeface="BIZ UDゴシック" panose="020B0400000000000000" pitchFamily="49" charset="-128"/>
              </a:endParaRPr>
            </a:p>
            <a:p>
              <a:pPr algn="ctr" eaLnBrk="1" fontAlgn="auto" hangingPunct="1">
                <a:lnSpc>
                  <a:spcPts val="900"/>
                </a:lnSpc>
                <a:spcBef>
                  <a:spcPts val="0"/>
                </a:spcBef>
                <a:spcAft>
                  <a:spcPts val="0"/>
                </a:spcAft>
                <a:defRPr/>
              </a:pPr>
              <a:r>
                <a:rPr lang="ja-JP" altLang="en-US" sz="900" b="1" dirty="0">
                  <a:solidFill>
                    <a:schemeClr val="tx1"/>
                  </a:solidFill>
                  <a:latin typeface="BIZ UDゴシック" panose="020B0400000000000000" pitchFamily="49" charset="-128"/>
                  <a:ea typeface="BIZ UDゴシック" panose="020B0400000000000000" pitchFamily="49" charset="-128"/>
                </a:rPr>
                <a:t>カタログ</a:t>
              </a:r>
            </a:p>
          </p:txBody>
        </p:sp>
        <p:sp>
          <p:nvSpPr>
            <p:cNvPr id="58" name="二等辺三角形 3078">
              <a:extLst>
                <a:ext uri="{FF2B5EF4-FFF2-40B4-BE49-F238E27FC236}">
                  <a16:creationId xmlns:a16="http://schemas.microsoft.com/office/drawing/2014/main" id="{75805A72-9D33-4C19-9FC3-0A6E65B90B35}"/>
                </a:ext>
              </a:extLst>
            </p:cNvPr>
            <p:cNvSpPr/>
            <p:nvPr/>
          </p:nvSpPr>
          <p:spPr>
            <a:xfrm>
              <a:off x="6078537" y="4962143"/>
              <a:ext cx="419100" cy="84137"/>
            </a:xfrm>
            <a:prstGeom prst="triangle">
              <a:avLst/>
            </a:prstGeom>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ja-JP" altLang="en-US"/>
            </a:p>
          </p:txBody>
        </p:sp>
        <p:sp>
          <p:nvSpPr>
            <p:cNvPr id="60" name="四角形: 角を丸くする 3084">
              <a:extLst>
                <a:ext uri="{FF2B5EF4-FFF2-40B4-BE49-F238E27FC236}">
                  <a16:creationId xmlns:a16="http://schemas.microsoft.com/office/drawing/2014/main" id="{A555E65B-19A7-4C9B-A3C1-7DBA41D2E0CD}"/>
                </a:ext>
              </a:extLst>
            </p:cNvPr>
            <p:cNvSpPr/>
            <p:nvPr/>
          </p:nvSpPr>
          <p:spPr>
            <a:xfrm>
              <a:off x="5121276" y="4423980"/>
              <a:ext cx="569912" cy="10795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ja-JP" altLang="en-US"/>
            </a:p>
          </p:txBody>
        </p:sp>
        <p:sp>
          <p:nvSpPr>
            <p:cNvPr id="61" name="二等辺三角形 60">
              <a:extLst>
                <a:ext uri="{FF2B5EF4-FFF2-40B4-BE49-F238E27FC236}">
                  <a16:creationId xmlns:a16="http://schemas.microsoft.com/office/drawing/2014/main" id="{93E6633F-6357-4A40-A027-650C94A6DD3C}"/>
                </a:ext>
              </a:extLst>
            </p:cNvPr>
            <p:cNvSpPr/>
            <p:nvPr/>
          </p:nvSpPr>
          <p:spPr>
            <a:xfrm rot="5400000">
              <a:off x="5566570" y="5242336"/>
              <a:ext cx="419100" cy="84137"/>
            </a:xfrm>
            <a:prstGeom prst="triangle">
              <a:avLst/>
            </a:prstGeom>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ja-JP" altLang="en-US"/>
            </a:p>
          </p:txBody>
        </p:sp>
        <p:sp>
          <p:nvSpPr>
            <p:cNvPr id="62" name="正方形/長方形 61">
              <a:extLst>
                <a:ext uri="{FF2B5EF4-FFF2-40B4-BE49-F238E27FC236}">
                  <a16:creationId xmlns:a16="http://schemas.microsoft.com/office/drawing/2014/main" id="{05126BE3-F0EF-4F3F-9F9B-9D7C6C33A1CC}"/>
                </a:ext>
              </a:extLst>
            </p:cNvPr>
            <p:cNvSpPr/>
            <p:nvPr/>
          </p:nvSpPr>
          <p:spPr>
            <a:xfrm>
              <a:off x="5815013" y="4263643"/>
              <a:ext cx="896937" cy="1508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800" b="1" dirty="0">
                  <a:latin typeface="BIZ UDゴシック" panose="020B0400000000000000" pitchFamily="49" charset="-128"/>
                  <a:ea typeface="BIZ UDゴシック" panose="020B0400000000000000" pitchFamily="49" charset="-128"/>
                </a:rPr>
                <a:t>ダッシュボード</a:t>
              </a:r>
            </a:p>
          </p:txBody>
        </p:sp>
        <p:sp>
          <p:nvSpPr>
            <p:cNvPr id="63" name="正方形/長方形 62">
              <a:extLst>
                <a:ext uri="{FF2B5EF4-FFF2-40B4-BE49-F238E27FC236}">
                  <a16:creationId xmlns:a16="http://schemas.microsoft.com/office/drawing/2014/main" id="{6B2F315B-DCD0-4562-9A77-CBC468801166}"/>
                </a:ext>
              </a:extLst>
            </p:cNvPr>
            <p:cNvSpPr/>
            <p:nvPr/>
          </p:nvSpPr>
          <p:spPr>
            <a:xfrm>
              <a:off x="5060951" y="4263643"/>
              <a:ext cx="649287" cy="1428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800" dirty="0">
                  <a:latin typeface="BIZ UDゴシック" panose="020B0400000000000000" pitchFamily="49" charset="-128"/>
                  <a:ea typeface="BIZ UDゴシック" panose="020B0400000000000000" pitchFamily="49" charset="-128"/>
                </a:rPr>
                <a:t>アプリ</a:t>
              </a:r>
            </a:p>
          </p:txBody>
        </p:sp>
        <p:sp>
          <p:nvSpPr>
            <p:cNvPr id="64" name="テキスト ボックス 63">
              <a:extLst>
                <a:ext uri="{FF2B5EF4-FFF2-40B4-BE49-F238E27FC236}">
                  <a16:creationId xmlns:a16="http://schemas.microsoft.com/office/drawing/2014/main" id="{0431C526-6970-49FA-B6CB-C46DF8DDDA95}"/>
                </a:ext>
              </a:extLst>
            </p:cNvPr>
            <p:cNvSpPr txBox="1"/>
            <p:nvPr/>
          </p:nvSpPr>
          <p:spPr>
            <a:xfrm>
              <a:off x="5072607" y="4749922"/>
              <a:ext cx="676138" cy="317178"/>
            </a:xfrm>
            <a:prstGeom prst="rect">
              <a:avLst/>
            </a:prstGeom>
            <a:noFill/>
          </p:spPr>
          <p:txBody>
            <a:bodyPr wrap="square">
              <a:spAutoFit/>
            </a:bodyPr>
            <a:lstStyle/>
            <a:p>
              <a:pPr algn="ctr" eaLnBrk="1" fontAlgn="auto" hangingPunct="1">
                <a:spcBef>
                  <a:spcPts val="0"/>
                </a:spcBef>
                <a:spcAft>
                  <a:spcPts val="0"/>
                </a:spcAft>
                <a:defRPr/>
              </a:pPr>
              <a:r>
                <a:rPr lang="ja-JP" altLang="en-US" sz="1050" b="1" dirty="0">
                  <a:latin typeface="BIZ UDゴシック" panose="020B0400000000000000" pitchFamily="49" charset="-128"/>
                  <a:ea typeface="BIZ UDゴシック" panose="020B0400000000000000" pitchFamily="49" charset="-128"/>
                </a:rPr>
                <a:t>府民の行動等データ</a:t>
              </a:r>
            </a:p>
          </p:txBody>
        </p:sp>
      </p:grpSp>
      <p:sp>
        <p:nvSpPr>
          <p:cNvPr id="65" name="テキスト ボックス 64">
            <a:extLst>
              <a:ext uri="{FF2B5EF4-FFF2-40B4-BE49-F238E27FC236}">
                <a16:creationId xmlns:a16="http://schemas.microsoft.com/office/drawing/2014/main" id="{15376254-9B16-4F05-9779-F79454FF84F8}"/>
              </a:ext>
            </a:extLst>
          </p:cNvPr>
          <p:cNvSpPr txBox="1"/>
          <p:nvPr/>
        </p:nvSpPr>
        <p:spPr>
          <a:xfrm>
            <a:off x="7105809" y="5981044"/>
            <a:ext cx="1567191" cy="261610"/>
          </a:xfrm>
          <a:prstGeom prst="rect">
            <a:avLst/>
          </a:prstGeom>
          <a:noFill/>
        </p:spPr>
        <p:txBody>
          <a:bodyPr wrap="square" rtlCol="0">
            <a:spAutoFit/>
          </a:bodyPr>
          <a:lstStyle/>
          <a:p>
            <a:pPr lvl="0" fontAlgn="base">
              <a:spcBef>
                <a:spcPct val="0"/>
              </a:spcBef>
              <a:spcAft>
                <a:spcPct val="0"/>
              </a:spcAft>
            </a:pPr>
            <a:r>
              <a:rPr lang="ja-JP" altLang="en-US" sz="1100" dirty="0">
                <a:latin typeface="Meiryo UI" panose="020B0604030504040204" pitchFamily="50" charset="-128"/>
                <a:ea typeface="Meiryo UI" panose="020B0604030504040204" pitchFamily="50" charset="-128"/>
                <a:cs typeface="ＭＳ Ｐゴシック" pitchFamily="50" charset="-128"/>
              </a:rPr>
              <a:t>可視化の流れイメージ</a:t>
            </a:r>
          </a:p>
        </p:txBody>
      </p:sp>
      <p:pic>
        <p:nvPicPr>
          <p:cNvPr id="88" name="Picture 2">
            <a:extLst>
              <a:ext uri="{FF2B5EF4-FFF2-40B4-BE49-F238E27FC236}">
                <a16:creationId xmlns:a16="http://schemas.microsoft.com/office/drawing/2014/main" id="{FC9B1B6B-0C92-4A2A-AFA6-A6B5C85711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65" y="3916639"/>
            <a:ext cx="5536632" cy="239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テキスト ボックス 88">
            <a:extLst>
              <a:ext uri="{FF2B5EF4-FFF2-40B4-BE49-F238E27FC236}">
                <a16:creationId xmlns:a16="http://schemas.microsoft.com/office/drawing/2014/main" id="{309723FB-0FE5-4D16-9278-ABEF0D65CB50}"/>
              </a:ext>
            </a:extLst>
          </p:cNvPr>
          <p:cNvSpPr txBox="1"/>
          <p:nvPr/>
        </p:nvSpPr>
        <p:spPr>
          <a:xfrm>
            <a:off x="2731906" y="6313449"/>
            <a:ext cx="1050749" cy="261610"/>
          </a:xfrm>
          <a:prstGeom prst="rect">
            <a:avLst/>
          </a:prstGeom>
          <a:noFill/>
        </p:spPr>
        <p:txBody>
          <a:bodyPr wrap="square" rtlCol="0">
            <a:spAutoFit/>
          </a:bodyPr>
          <a:lstStyle/>
          <a:p>
            <a:pPr lvl="0" fontAlgn="base">
              <a:spcBef>
                <a:spcPct val="0"/>
              </a:spcBef>
              <a:spcAft>
                <a:spcPct val="0"/>
              </a:spcAft>
            </a:pPr>
            <a:r>
              <a:rPr lang="ja-JP" altLang="en-US" sz="1100" dirty="0">
                <a:latin typeface="Meiryo UI" panose="020B0604030504040204" pitchFamily="50" charset="-128"/>
                <a:ea typeface="Meiryo UI" panose="020B0604030504040204" pitchFamily="50" charset="-128"/>
                <a:cs typeface="ＭＳ Ｐゴシック" pitchFamily="50" charset="-128"/>
              </a:rPr>
              <a:t>アプリのイメージ</a:t>
            </a:r>
          </a:p>
        </p:txBody>
      </p:sp>
    </p:spTree>
    <p:extLst>
      <p:ext uri="{BB962C8B-B14F-4D97-AF65-F5344CB8AC3E}">
        <p14:creationId xmlns:p14="http://schemas.microsoft.com/office/powerpoint/2010/main" val="1437427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593586"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脱炭素化に向けた消費行動促進事業</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522753" y="1822429"/>
            <a:ext cx="858737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algn="just" eaLnBrk="1" hangingPunct="1"/>
            <a:r>
              <a:rPr lang="ja-JP" altLang="en-US" b="0" i="0" dirty="0">
                <a:latin typeface="Meiryo UI" pitchFamily="50" charset="-128"/>
                <a:ea typeface="Meiryo UI" pitchFamily="50" charset="-128"/>
                <a:cs typeface="Meiryo UI" pitchFamily="50" charset="-128"/>
              </a:rPr>
              <a:t>　◆暮らしに身近な食の分野において、生産・流通等に伴い発生する</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の見える化及びそれを活用した普及啓発を行うことで、</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排出の少ない食品等の購入を促します。</a:t>
            </a:r>
          </a:p>
          <a:p>
            <a:pPr marL="180975" indent="-180975" algn="just" eaLnBrk="1" hangingPunct="1"/>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◆消費者の行動変容を効果的に促すためには、日常生活の中でカーボンフットプリント（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）に触れる機会を増やしていく必要があります。</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180975" indent="-180975" algn="just" eaLnBrk="1" hangingPunct="1"/>
            <a:endParaRPr lang="en-US" altLang="ja-JP" b="0" i="0" strike="sngStrike" dirty="0">
              <a:solidFill>
                <a:srgbClr val="FF0000"/>
              </a:solidFill>
              <a:latin typeface="Meiryo UI" pitchFamily="50" charset="-128"/>
              <a:ea typeface="Meiryo UI" pitchFamily="50" charset="-128"/>
              <a:cs typeface="Meiryo UI" pitchFamily="50" charset="-128"/>
            </a:endParaRPr>
          </a:p>
          <a:p>
            <a:pPr marL="180975" indent="-180975" algn="just" eaLnBrk="1" hangingPunct="1"/>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◆府民の</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認知と脱炭素消費行動を加速するため、民間事業者と連携した</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商品の露出や、ナッジ等を活用した</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商品の効果的な活用方策を検証します。</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ja-JP" altLang="en-US"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2023</a:t>
            </a:r>
            <a:r>
              <a:rPr lang="ja-JP" altLang="en-US" b="0" i="0" dirty="0">
                <a:latin typeface="Meiryo UI" pitchFamily="50" charset="-128"/>
                <a:ea typeface="Meiryo UI" pitchFamily="50" charset="-128"/>
                <a:cs typeface="Meiryo UI" pitchFamily="50" charset="-128"/>
              </a:rPr>
              <a:t>年度に確立した大阪版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算定手法を農業者等が使いやすいツールとしてまとめ、</a:t>
            </a:r>
            <a:r>
              <a:rPr lang="en-US" altLang="ja-JP" b="0" i="0" dirty="0">
                <a:latin typeface="Meiryo UI" pitchFamily="50" charset="-128"/>
                <a:ea typeface="Meiryo UI" pitchFamily="50" charset="-128"/>
                <a:cs typeface="Meiryo UI" pitchFamily="50" charset="-128"/>
              </a:rPr>
              <a:t>JA</a:t>
            </a:r>
            <a:r>
              <a:rPr lang="ja-JP" altLang="en-US" b="0" i="0" dirty="0">
                <a:latin typeface="Meiryo UI" pitchFamily="50" charset="-128"/>
                <a:ea typeface="Meiryo UI" pitchFamily="50" charset="-128"/>
                <a:cs typeface="Meiryo UI" pitchFamily="50" charset="-128"/>
              </a:rPr>
              <a:t>等と連携して主体的な表示取組を試行実施することで、府域での</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排出量の削減に貢献するとともに、大阪産</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もん</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の農産物や大阪エコ農産物、農産物加工品の普及による「</a:t>
            </a:r>
            <a:r>
              <a:rPr lang="en-US" altLang="ja-JP" b="0" i="0" dirty="0">
                <a:latin typeface="Meiryo UI" pitchFamily="50" charset="-128"/>
                <a:ea typeface="Meiryo UI" pitchFamily="50" charset="-128"/>
                <a:cs typeface="Meiryo UI" pitchFamily="50" charset="-128"/>
              </a:rPr>
              <a:t>Osaka </a:t>
            </a:r>
            <a:r>
              <a:rPr lang="en-US" altLang="ja-JP" b="0" i="0" dirty="0" err="1">
                <a:latin typeface="Meiryo UI" pitchFamily="50" charset="-128"/>
                <a:ea typeface="Meiryo UI" pitchFamily="50" charset="-128"/>
                <a:cs typeface="Meiryo UI" pitchFamily="50" charset="-128"/>
              </a:rPr>
              <a:t>AGreen</a:t>
            </a:r>
            <a:r>
              <a:rPr lang="en-US" altLang="ja-JP" b="0" i="0" dirty="0">
                <a:latin typeface="Meiryo UI" pitchFamily="50" charset="-128"/>
                <a:ea typeface="Meiryo UI" pitchFamily="50" charset="-128"/>
                <a:cs typeface="Meiryo UI" pitchFamily="50" charset="-128"/>
              </a:rPr>
              <a:t> Action</a:t>
            </a:r>
            <a:r>
              <a:rPr lang="ja-JP" altLang="en-US" b="0" i="0" dirty="0">
                <a:latin typeface="Meiryo UI" pitchFamily="50" charset="-128"/>
                <a:ea typeface="Meiryo UI" pitchFamily="50" charset="-128"/>
                <a:cs typeface="Meiryo UI" pitchFamily="50" charset="-128"/>
              </a:rPr>
              <a:t>」の推進との相乗的な普及を進めます。</a:t>
            </a:r>
          </a:p>
        </p:txBody>
      </p:sp>
      <p:sp>
        <p:nvSpPr>
          <p:cNvPr id="40" name="テキスト ボックス 39"/>
          <p:cNvSpPr txBox="1"/>
          <p:nvPr/>
        </p:nvSpPr>
        <p:spPr>
          <a:xfrm>
            <a:off x="3903226" y="92491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11,385</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5767109" y="6270934"/>
            <a:ext cx="3368666" cy="261610"/>
          </a:xfrm>
          <a:prstGeom prst="rect">
            <a:avLst/>
          </a:prstGeom>
          <a:noFill/>
        </p:spPr>
        <p:txBody>
          <a:bodyPr wrap="square" rtlCol="0">
            <a:spAutoFit/>
          </a:bodyPr>
          <a:lstStyle/>
          <a:p>
            <a:pPr lvl="0" algn="ctr" fontAlgn="base">
              <a:spcBef>
                <a:spcPct val="0"/>
              </a:spcBef>
              <a:spcAft>
                <a:spcPct val="0"/>
              </a:spcAft>
            </a:pPr>
            <a:r>
              <a:rPr lang="ja-JP" altLang="en-US" sz="1100" dirty="0">
                <a:latin typeface="Meiryo UI" panose="020B0604030504040204" pitchFamily="50" charset="-128"/>
                <a:ea typeface="Meiryo UI" panose="020B0604030504040204" pitchFamily="50" charset="-128"/>
                <a:cs typeface="ＭＳ Ｐゴシック" pitchFamily="50" charset="-128"/>
              </a:rPr>
              <a:t>大阪版</a:t>
            </a: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算定・表示イメージ（ラベルは</a:t>
            </a:r>
            <a:r>
              <a:rPr lang="en-US" altLang="ja-JP" sz="1100" dirty="0">
                <a:latin typeface="Meiryo UI" panose="020B0604030504040204" pitchFamily="50" charset="-128"/>
                <a:ea typeface="Meiryo UI" panose="020B0604030504040204" pitchFamily="50" charset="-128"/>
                <a:cs typeface="ＭＳ Ｐゴシック" pitchFamily="50" charset="-128"/>
              </a:rPr>
              <a:t>R6.1</a:t>
            </a:r>
            <a:r>
              <a:rPr lang="ja-JP" altLang="en-US" sz="1100" dirty="0">
                <a:latin typeface="Meiryo UI" panose="020B0604030504040204" pitchFamily="50" charset="-128"/>
                <a:ea typeface="Meiryo UI" panose="020B0604030504040204" pitchFamily="50" charset="-128"/>
                <a:cs typeface="ＭＳ Ｐゴシック" pitchFamily="50" charset="-128"/>
              </a:rPr>
              <a:t>時点）</a:t>
            </a:r>
          </a:p>
        </p:txBody>
      </p:sp>
      <p:sp>
        <p:nvSpPr>
          <p:cNvPr id="16" name="四角形: 角を丸くする 6"/>
          <p:cNvSpPr/>
          <p:nvPr/>
        </p:nvSpPr>
        <p:spPr>
          <a:xfrm>
            <a:off x="658131" y="4975475"/>
            <a:ext cx="4454123" cy="1265703"/>
          </a:xfrm>
          <a:prstGeom prst="roundRect">
            <a:avLst>
              <a:gd name="adj" fmla="val 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 name="グループ化 9"/>
          <p:cNvGrpSpPr>
            <a:grpSpLocks/>
          </p:cNvGrpSpPr>
          <p:nvPr/>
        </p:nvGrpSpPr>
        <p:grpSpPr bwMode="auto">
          <a:xfrm>
            <a:off x="896287" y="5664238"/>
            <a:ext cx="3975937" cy="399570"/>
            <a:chOff x="4564385" y="2996976"/>
            <a:chExt cx="2016144" cy="216100"/>
          </a:xfrm>
        </p:grpSpPr>
        <p:sp>
          <p:nvSpPr>
            <p:cNvPr id="20" name="楕円 19"/>
            <p:cNvSpPr/>
            <p:nvPr/>
          </p:nvSpPr>
          <p:spPr>
            <a:xfrm>
              <a:off x="4564385" y="2996976"/>
              <a:ext cx="360365" cy="216100"/>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調達</a:t>
              </a:r>
            </a:p>
          </p:txBody>
        </p:sp>
        <p:sp>
          <p:nvSpPr>
            <p:cNvPr id="21" name="楕円 20"/>
            <p:cNvSpPr/>
            <p:nvPr/>
          </p:nvSpPr>
          <p:spPr>
            <a:xfrm>
              <a:off x="4978726" y="2996976"/>
              <a:ext cx="360366" cy="2161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生産</a:t>
              </a:r>
            </a:p>
          </p:txBody>
        </p:sp>
        <p:sp>
          <p:nvSpPr>
            <p:cNvPr id="22" name="楕円 21"/>
            <p:cNvSpPr/>
            <p:nvPr/>
          </p:nvSpPr>
          <p:spPr>
            <a:xfrm>
              <a:off x="5393068" y="2996976"/>
              <a:ext cx="358778" cy="2161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流通</a:t>
              </a:r>
            </a:p>
          </p:txBody>
        </p:sp>
        <p:sp>
          <p:nvSpPr>
            <p:cNvPr id="23" name="楕円 22"/>
            <p:cNvSpPr/>
            <p:nvPr/>
          </p:nvSpPr>
          <p:spPr>
            <a:xfrm>
              <a:off x="5805822" y="2996976"/>
              <a:ext cx="360365" cy="216100"/>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使用</a:t>
              </a:r>
            </a:p>
          </p:txBody>
        </p:sp>
        <p:sp>
          <p:nvSpPr>
            <p:cNvPr id="24" name="楕円 23"/>
            <p:cNvSpPr/>
            <p:nvPr/>
          </p:nvSpPr>
          <p:spPr>
            <a:xfrm>
              <a:off x="6220163" y="2996976"/>
              <a:ext cx="360366" cy="2161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廃棄</a:t>
              </a:r>
            </a:p>
          </p:txBody>
        </p:sp>
        <p:sp>
          <p:nvSpPr>
            <p:cNvPr id="25" name="二等辺三角形 24"/>
            <p:cNvSpPr/>
            <p:nvPr/>
          </p:nvSpPr>
          <p:spPr>
            <a:xfrm rot="5400000">
              <a:off x="4862755"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6" name="二等辺三角形 25"/>
            <p:cNvSpPr/>
            <p:nvPr/>
          </p:nvSpPr>
          <p:spPr>
            <a:xfrm rot="5400000">
              <a:off x="5275509"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7" name="二等辺三角形 26"/>
            <p:cNvSpPr/>
            <p:nvPr/>
          </p:nvSpPr>
          <p:spPr>
            <a:xfrm rot="5400000">
              <a:off x="5693025"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9" name="二等辺三角形 28"/>
            <p:cNvSpPr/>
            <p:nvPr/>
          </p:nvSpPr>
          <p:spPr>
            <a:xfrm rot="5400000">
              <a:off x="6107367"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sp>
        <p:nvSpPr>
          <p:cNvPr id="30" name="テキスト ボックス 1"/>
          <p:cNvSpPr txBox="1">
            <a:spLocks noChangeArrowheads="1"/>
          </p:cNvSpPr>
          <p:nvPr/>
        </p:nvSpPr>
        <p:spPr bwMode="auto">
          <a:xfrm>
            <a:off x="835358" y="5157839"/>
            <a:ext cx="4097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32000" indent="-648000">
              <a:spcBef>
                <a:spcPct val="0"/>
              </a:spcBef>
              <a:buFontTx/>
              <a:buNone/>
            </a:pPr>
            <a:r>
              <a:rPr lang="en-US" altLang="ja-JP" sz="1200" dirty="0">
                <a:latin typeface="Meiryo UI" panose="020B0604030504040204" pitchFamily="50" charset="-128"/>
                <a:ea typeface="Meiryo UI" panose="020B0604030504040204" pitchFamily="50" charset="-128"/>
              </a:rPr>
              <a:t>CFP</a:t>
            </a:r>
            <a:r>
              <a:rPr lang="ja-JP" altLang="en-US" sz="11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商品・サービスのライフサイクル全体の温室効果ガス排出量を</a:t>
            </a:r>
            <a:r>
              <a:rPr lang="en-US" altLang="ja-JP" sz="1200" dirty="0">
                <a:latin typeface="Meiryo UI" panose="020B0604030504040204" pitchFamily="50" charset="-128"/>
                <a:ea typeface="Meiryo UI" panose="020B0604030504040204" pitchFamily="50" charset="-128"/>
              </a:rPr>
              <a:t>CO</a:t>
            </a:r>
            <a:r>
              <a:rPr lang="en-US" altLang="ja-JP" sz="1200" baseline="-250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換算したもの</a:t>
            </a:r>
            <a:endParaRPr lang="en-US" altLang="ja-JP" sz="1200" dirty="0">
              <a:latin typeface="Meiryo UI" panose="020B0604030504040204" pitchFamily="50" charset="-128"/>
              <a:ea typeface="Meiryo UI" panose="020B0604030504040204" pitchFamily="50" charset="-128"/>
            </a:endParaRPr>
          </a:p>
        </p:txBody>
      </p:sp>
      <p:sp>
        <p:nvSpPr>
          <p:cNvPr id="41" name="ホームベース 32">
            <a:extLst>
              <a:ext uri="{FF2B5EF4-FFF2-40B4-BE49-F238E27FC236}">
                <a16:creationId xmlns:a16="http://schemas.microsoft.com/office/drawing/2014/main" id="{FFF530E5-F49D-4B2D-A716-931470F636DC}"/>
              </a:ext>
            </a:extLst>
          </p:cNvPr>
          <p:cNvSpPr/>
          <p:nvPr/>
        </p:nvSpPr>
        <p:spPr>
          <a:xfrm>
            <a:off x="6566955" y="4975475"/>
            <a:ext cx="2764080" cy="1265703"/>
          </a:xfrm>
          <a:prstGeom prst="homePlate">
            <a:avLst>
              <a:gd name="adj" fmla="val 0"/>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ホームベース 19">
            <a:extLst>
              <a:ext uri="{FF2B5EF4-FFF2-40B4-BE49-F238E27FC236}">
                <a16:creationId xmlns:a16="http://schemas.microsoft.com/office/drawing/2014/main" id="{1498E5BF-C51B-4587-973A-A8DD4B64AD5D}"/>
              </a:ext>
            </a:extLst>
          </p:cNvPr>
          <p:cNvSpPr/>
          <p:nvPr/>
        </p:nvSpPr>
        <p:spPr>
          <a:xfrm>
            <a:off x="5317835" y="4975475"/>
            <a:ext cx="1903412" cy="1265703"/>
          </a:xfrm>
          <a:prstGeom prst="homePlate">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2" name="図 8">
            <a:extLst>
              <a:ext uri="{FF2B5EF4-FFF2-40B4-BE49-F238E27FC236}">
                <a16:creationId xmlns:a16="http://schemas.microsoft.com/office/drawing/2014/main" id="{780A1EEB-C72B-4D4C-BA14-5E845D1D46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5558" y="5287781"/>
            <a:ext cx="857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図 13">
            <a:extLst>
              <a:ext uri="{FF2B5EF4-FFF2-40B4-BE49-F238E27FC236}">
                <a16:creationId xmlns:a16="http://schemas.microsoft.com/office/drawing/2014/main" id="{AE96BA15-B221-4FC8-8E4A-05D15A1AB0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20000" flipH="1">
            <a:off x="5386689" y="5342550"/>
            <a:ext cx="6953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テキスト ボックス 54">
            <a:extLst>
              <a:ext uri="{FF2B5EF4-FFF2-40B4-BE49-F238E27FC236}">
                <a16:creationId xmlns:a16="http://schemas.microsoft.com/office/drawing/2014/main" id="{304DF7EE-5109-49F6-8BA2-A70019BEDFB7}"/>
              </a:ext>
            </a:extLst>
          </p:cNvPr>
          <p:cNvSpPr txBox="1"/>
          <p:nvPr/>
        </p:nvSpPr>
        <p:spPr>
          <a:xfrm>
            <a:off x="5272591" y="5001490"/>
            <a:ext cx="1531937" cy="254000"/>
          </a:xfrm>
          <a:prstGeom prst="rect">
            <a:avLst/>
          </a:prstGeom>
          <a:noFill/>
        </p:spPr>
        <p:txBody>
          <a:bodyPr>
            <a:spAutoFit/>
          </a:bodyPr>
          <a:lstStyle/>
          <a:p>
            <a:pPr>
              <a:defRPr/>
            </a:pPr>
            <a:r>
              <a:rPr lang="ja-JP" altLang="en-US" sz="1050" b="1" dirty="0">
                <a:latin typeface="Meiryo UI" panose="020B0604030504040204" pitchFamily="50" charset="-128"/>
                <a:ea typeface="Meiryo UI" panose="020B0604030504040204" pitchFamily="50" charset="-128"/>
              </a:rPr>
              <a:t>①事業者等での算定</a:t>
            </a:r>
          </a:p>
        </p:txBody>
      </p:sp>
      <p:sp>
        <p:nvSpPr>
          <p:cNvPr id="57" name="テキスト ボックス 56">
            <a:extLst>
              <a:ext uri="{FF2B5EF4-FFF2-40B4-BE49-F238E27FC236}">
                <a16:creationId xmlns:a16="http://schemas.microsoft.com/office/drawing/2014/main" id="{F22808F6-44B2-4C17-A55F-7B8F84339B15}"/>
              </a:ext>
            </a:extLst>
          </p:cNvPr>
          <p:cNvSpPr txBox="1"/>
          <p:nvPr/>
        </p:nvSpPr>
        <p:spPr>
          <a:xfrm>
            <a:off x="6872202" y="4994758"/>
            <a:ext cx="1312862" cy="254000"/>
          </a:xfrm>
          <a:prstGeom prst="rect">
            <a:avLst/>
          </a:prstGeom>
          <a:noFill/>
        </p:spPr>
        <p:txBody>
          <a:bodyPr>
            <a:spAutoFit/>
          </a:bodyPr>
          <a:lstStyle/>
          <a:p>
            <a:pPr>
              <a:defRPr/>
            </a:pPr>
            <a:r>
              <a:rPr lang="ja-JP" altLang="en-US" sz="1050" b="1" dirty="0">
                <a:latin typeface="Meiryo UI" panose="020B0604030504040204" pitchFamily="50" charset="-128"/>
                <a:ea typeface="Meiryo UI" panose="020B0604030504040204" pitchFamily="50" charset="-128"/>
              </a:rPr>
              <a:t>②店舗等での表示</a:t>
            </a:r>
          </a:p>
        </p:txBody>
      </p:sp>
      <p:pic>
        <p:nvPicPr>
          <p:cNvPr id="58" name="図 33">
            <a:extLst>
              <a:ext uri="{FF2B5EF4-FFF2-40B4-BE49-F238E27FC236}">
                <a16:creationId xmlns:a16="http://schemas.microsoft.com/office/drawing/2014/main" id="{7A420E0C-3E30-4193-9ED9-EC6A3CF14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84" t="690" r="23866" b="-690"/>
          <a:stretch>
            <a:fillRect/>
          </a:stretch>
        </p:blipFill>
        <p:spPr bwMode="auto">
          <a:xfrm>
            <a:off x="7236119" y="5342505"/>
            <a:ext cx="1092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図 21">
            <a:extLst>
              <a:ext uri="{FF2B5EF4-FFF2-40B4-BE49-F238E27FC236}">
                <a16:creationId xmlns:a16="http://schemas.microsoft.com/office/drawing/2014/main" id="{4F247606-EC26-4DD3-B6FA-FC8E66A941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0114" t="58517"/>
          <a:stretch>
            <a:fillRect/>
          </a:stretch>
        </p:blipFill>
        <p:spPr bwMode="auto">
          <a:xfrm>
            <a:off x="5440083" y="5478281"/>
            <a:ext cx="3349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図 23">
            <a:extLst>
              <a:ext uri="{FF2B5EF4-FFF2-40B4-BE49-F238E27FC236}">
                <a16:creationId xmlns:a16="http://schemas.microsoft.com/office/drawing/2014/main" id="{CCCD04DB-5411-4E63-8A4A-9DA8130CDC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7108" y="5571944"/>
            <a:ext cx="26828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図 46">
            <a:extLst>
              <a:ext uri="{FF2B5EF4-FFF2-40B4-BE49-F238E27FC236}">
                <a16:creationId xmlns:a16="http://schemas.microsoft.com/office/drawing/2014/main" id="{1A44ECD0-FB32-4ADF-8C2B-2B3D58FCD4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80000">
            <a:off x="8308438" y="5135038"/>
            <a:ext cx="9969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descr="ドロップダウンイラスト／無料イラストなら「イラストAC」">
            <a:extLst>
              <a:ext uri="{FF2B5EF4-FFF2-40B4-BE49-F238E27FC236}">
                <a16:creationId xmlns:a16="http://schemas.microsoft.com/office/drawing/2014/main" id="{3FD6E38C-232B-4549-B789-75A09AE911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97" t="34538" r="3217" b="34531"/>
          <a:stretch>
            <a:fillRect/>
          </a:stretch>
        </p:blipFill>
        <p:spPr bwMode="auto">
          <a:xfrm>
            <a:off x="5509933" y="5597344"/>
            <a:ext cx="2032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 descr="ドロップダウンイラスト／無料イラストなら「イラストAC」">
            <a:extLst>
              <a:ext uri="{FF2B5EF4-FFF2-40B4-BE49-F238E27FC236}">
                <a16:creationId xmlns:a16="http://schemas.microsoft.com/office/drawing/2014/main" id="{035F0456-65CF-4F47-B3EB-9EEDC7D44A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97" t="34538" r="3217" b="34531"/>
          <a:stretch>
            <a:fillRect/>
          </a:stretch>
        </p:blipFill>
        <p:spPr bwMode="auto">
          <a:xfrm>
            <a:off x="5509933" y="5654494"/>
            <a:ext cx="2032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 descr="ドロップダウンイラスト／無料イラストなら「イラストAC」">
            <a:extLst>
              <a:ext uri="{FF2B5EF4-FFF2-40B4-BE49-F238E27FC236}">
                <a16:creationId xmlns:a16="http://schemas.microsoft.com/office/drawing/2014/main" id="{0C1C5323-53D6-450F-8734-6DB82A508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97" t="34538" r="3217" b="34531"/>
          <a:stretch>
            <a:fillRect/>
          </a:stretch>
        </p:blipFill>
        <p:spPr bwMode="auto">
          <a:xfrm>
            <a:off x="5509933" y="5719581"/>
            <a:ext cx="2032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descr="ドロップダウンイラスト／無料イラストなら「イラストAC」">
            <a:extLst>
              <a:ext uri="{FF2B5EF4-FFF2-40B4-BE49-F238E27FC236}">
                <a16:creationId xmlns:a16="http://schemas.microsoft.com/office/drawing/2014/main" id="{612A2B27-461F-42C5-95B3-502E6558E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97" t="34538" r="3217" b="34531"/>
          <a:stretch>
            <a:fillRect/>
          </a:stretch>
        </p:blipFill>
        <p:spPr bwMode="auto">
          <a:xfrm>
            <a:off x="5509933" y="5779906"/>
            <a:ext cx="2032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3">
            <a:extLst>
              <a:ext uri="{FF2B5EF4-FFF2-40B4-BE49-F238E27FC236}">
                <a16:creationId xmlns:a16="http://schemas.microsoft.com/office/drawing/2014/main" id="{86D695EE-6BF4-48BC-9621-A3D46F61D3A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62201" y="5296923"/>
            <a:ext cx="69691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図 40">
            <a:extLst>
              <a:ext uri="{FF2B5EF4-FFF2-40B4-BE49-F238E27FC236}">
                <a16:creationId xmlns:a16="http://schemas.microsoft.com/office/drawing/2014/main" id="{26850D81-6A93-49E2-B998-DEC4E5D5716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933032" y="5820342"/>
            <a:ext cx="2349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テキスト ボックス 68">
            <a:extLst>
              <a:ext uri="{FF2B5EF4-FFF2-40B4-BE49-F238E27FC236}">
                <a16:creationId xmlns:a16="http://schemas.microsoft.com/office/drawing/2014/main" id="{A88840A5-C13F-41DB-8E63-5B749351E113}"/>
              </a:ext>
            </a:extLst>
          </p:cNvPr>
          <p:cNvSpPr txBox="1"/>
          <p:nvPr/>
        </p:nvSpPr>
        <p:spPr>
          <a:xfrm>
            <a:off x="2394065" y="6268968"/>
            <a:ext cx="980380" cy="261610"/>
          </a:xfrm>
          <a:prstGeom prst="rect">
            <a:avLst/>
          </a:prstGeom>
          <a:noFill/>
        </p:spPr>
        <p:txBody>
          <a:bodyPr wrap="square" rtlCol="0">
            <a:spAutoFit/>
          </a:bodyPr>
          <a:lstStyle/>
          <a:p>
            <a:pPr lvl="0" algn="ctr" fontAlgn="base">
              <a:spcBef>
                <a:spcPct val="0"/>
              </a:spcBef>
              <a:spcAft>
                <a:spcPct val="0"/>
              </a:spcAft>
            </a:pP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イメージ</a:t>
            </a:r>
          </a:p>
        </p:txBody>
      </p:sp>
    </p:spTree>
    <p:extLst>
      <p:ext uri="{BB962C8B-B14F-4D97-AF65-F5344CB8AC3E}">
        <p14:creationId xmlns:p14="http://schemas.microsoft.com/office/powerpoint/2010/main" val="117977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201557" y="831848"/>
            <a:ext cx="9378109" cy="276795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643135" y="947080"/>
            <a:ext cx="3402392"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脱炭素経営宣言促進事業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4161373" y="1045740"/>
            <a:ext cx="220531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3,959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208024" y="3816875"/>
            <a:ext cx="9371642" cy="27871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6834747" y="4072577"/>
            <a:ext cx="27449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49,996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178317" y="1431743"/>
            <a:ext cx="541891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a:latin typeface="Meiryo UI" pitchFamily="50" charset="-128"/>
                <a:ea typeface="Meiryo UI" pitchFamily="50" charset="-128"/>
                <a:cs typeface="Meiryo UI" pitchFamily="50" charset="-128"/>
              </a:rPr>
              <a:t>◆令和</a:t>
            </a:r>
            <a:r>
              <a:rPr lang="en-US" altLang="ja-JP" b="0" i="0" dirty="0">
                <a:latin typeface="Meiryo UI" pitchFamily="50" charset="-128"/>
                <a:ea typeface="Meiryo UI" pitchFamily="50" charset="-128"/>
                <a:cs typeface="Meiryo UI" pitchFamily="50" charset="-128"/>
              </a:rPr>
              <a:t>5</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月に創設した脱炭素経営宣言登録制度により、</a:t>
            </a:r>
            <a:r>
              <a:rPr lang="ja-JP" altLang="ja-JP" b="0" i="0" dirty="0">
                <a:latin typeface="Meiryo UI" panose="020B0604030504040204" pitchFamily="50" charset="-128"/>
                <a:ea typeface="Meiryo UI" panose="020B0604030504040204" pitchFamily="50" charset="-128"/>
              </a:rPr>
              <a:t>事業者における脱炭素経営を促進</a:t>
            </a:r>
            <a:r>
              <a:rPr lang="ja-JP" altLang="en-US" b="0" i="0" dirty="0">
                <a:latin typeface="Meiryo UI" panose="020B0604030504040204" pitchFamily="50" charset="-128"/>
                <a:ea typeface="Meiryo UI" panose="020B0604030504040204" pitchFamily="50" charset="-128"/>
              </a:rPr>
              <a:t>します。</a:t>
            </a:r>
            <a:endParaRPr lang="en-US" altLang="ja-JP" b="0" i="0" dirty="0">
              <a:latin typeface="Meiryo UI" panose="020B0604030504040204" pitchFamily="50" charset="-128"/>
              <a:ea typeface="Meiryo UI" panose="020B0604030504040204" pitchFamily="50" charset="-128"/>
            </a:endParaRPr>
          </a:p>
          <a:p>
            <a:pPr marL="179388" indent="-179388"/>
            <a:r>
              <a:rPr lang="ja-JP" altLang="en-US" b="0" i="0" dirty="0">
                <a:latin typeface="Meiryo UI" pitchFamily="50" charset="-128"/>
                <a:ea typeface="Meiryo UI" pitchFamily="50" charset="-128"/>
              </a:rPr>
              <a:t>　 　宣言事業者に対して、脱炭素経営宣言登録証を発行するとともに、府</a:t>
            </a:r>
            <a:r>
              <a:rPr lang="en-US" altLang="ja-JP" b="0" i="0" dirty="0">
                <a:latin typeface="Meiryo UI" pitchFamily="50" charset="-128"/>
                <a:ea typeface="Meiryo UI" pitchFamily="50" charset="-128"/>
              </a:rPr>
              <a:t>HP</a:t>
            </a:r>
            <a:r>
              <a:rPr lang="ja-JP" altLang="en-US" b="0" i="0" dirty="0">
                <a:latin typeface="Meiryo UI" pitchFamily="50" charset="-128"/>
                <a:ea typeface="Meiryo UI" pitchFamily="50" charset="-128"/>
              </a:rPr>
              <a:t>等により広く</a:t>
            </a:r>
            <a:r>
              <a:rPr lang="en-US" altLang="ja-JP" b="0" i="0" dirty="0">
                <a:latin typeface="Meiryo UI" pitchFamily="50" charset="-128"/>
                <a:ea typeface="Meiryo UI" pitchFamily="50" charset="-128"/>
              </a:rPr>
              <a:t>PR</a:t>
            </a:r>
            <a:r>
              <a:rPr lang="ja-JP" altLang="en-US" b="0" i="0" dirty="0">
                <a:latin typeface="Meiryo UI" pitchFamily="50" charset="-128"/>
                <a:ea typeface="Meiryo UI" pitchFamily="50" charset="-128"/>
              </a:rPr>
              <a:t>し、それぞれの事業者の取組状況に応じた最適な各種支援を行います。</a:t>
            </a:r>
            <a:endParaRPr lang="en-US" altLang="ja-JP" b="0" i="0" dirty="0">
              <a:latin typeface="Meiryo UI" pitchFamily="50" charset="-128"/>
              <a:ea typeface="Meiryo UI" pitchFamily="50" charset="-128"/>
            </a:endParaRPr>
          </a:p>
          <a:p>
            <a:pPr marL="179388" indent="-179388"/>
            <a:r>
              <a:rPr lang="ja-JP" altLang="en-US" b="0" i="0" dirty="0">
                <a:latin typeface="Meiryo UI" pitchFamily="50" charset="-128"/>
                <a:ea typeface="Meiryo UI" pitchFamily="50" charset="-128"/>
              </a:rPr>
              <a:t>　 　 また、脱炭素化を促進するセミナーの開催等を通じて脱炭素経営宣言登録制度の周知を行うとともに、商工会議所や地域の金融機関等の関係機関と連携して、脱炭素経営宣言の働きかけを行います。</a:t>
            </a:r>
            <a:endParaRPr lang="en-US" altLang="ja-JP" b="0" i="0" dirty="0">
              <a:latin typeface="Meiryo UI" pitchFamily="50" charset="-128"/>
              <a:ea typeface="Meiryo UI" pitchFamily="50" charset="-128"/>
            </a:endParaRPr>
          </a:p>
          <a:p>
            <a:pPr marL="179388" indent="-179388"/>
            <a:endParaRPr lang="en-US" altLang="ja-JP" b="0" i="0" dirty="0">
              <a:latin typeface="Meiryo UI" pitchFamily="50" charset="-128"/>
              <a:ea typeface="Meiryo UI" pitchFamily="50" charset="-128"/>
            </a:endParaRPr>
          </a:p>
          <a:p>
            <a:pPr marL="179388" indent="-179388"/>
            <a:r>
              <a:rPr lang="ja-JP" altLang="en-US" b="0" i="0" dirty="0">
                <a:latin typeface="Meiryo UI" panose="020B0604030504040204" pitchFamily="50" charset="-128"/>
                <a:ea typeface="Meiryo UI" panose="020B0604030504040204" pitchFamily="50" charset="-128"/>
              </a:rPr>
              <a:t>　　　</a:t>
            </a:r>
            <a:endParaRPr lang="ja-JP" altLang="en-US" b="0" i="0" strike="sngStrike" dirty="0">
              <a:latin typeface="Meiryo UI" pitchFamily="50" charset="-128"/>
              <a:ea typeface="Meiryo UI" pitchFamily="50" charset="-128"/>
              <a:cs typeface="Meiryo UI" pitchFamily="50" charset="-128"/>
            </a:endParaRPr>
          </a:p>
        </p:txBody>
      </p:sp>
      <p:sp>
        <p:nvSpPr>
          <p:cNvPr id="37" name="角丸四角形 15">
            <a:extLst>
              <a:ext uri="{FF2B5EF4-FFF2-40B4-BE49-F238E27FC236}">
                <a16:creationId xmlns:a16="http://schemas.microsoft.com/office/drawing/2014/main" id="{5ABD5C86-E39E-45B7-A2ED-685A2BEAE764}"/>
              </a:ext>
            </a:extLst>
          </p:cNvPr>
          <p:cNvSpPr/>
          <p:nvPr/>
        </p:nvSpPr>
        <p:spPr>
          <a:xfrm>
            <a:off x="620278" y="3981287"/>
            <a:ext cx="6301958"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環境配慮消費行動促進に向けた脱炭素ポイント付与制度普及事業</a:t>
            </a:r>
          </a:p>
        </p:txBody>
      </p:sp>
      <p:sp>
        <p:nvSpPr>
          <p:cNvPr id="30" name="Text Box 2"/>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正方形/長方形 25"/>
          <p:cNvSpPr/>
          <p:nvPr/>
        </p:nvSpPr>
        <p:spPr>
          <a:xfrm>
            <a:off x="178317" y="4494360"/>
            <a:ext cx="6446769" cy="1892826"/>
          </a:xfrm>
          <a:prstGeom prst="rect">
            <a:avLst/>
          </a:prstGeom>
        </p:spPr>
        <p:txBody>
          <a:bodyPr wrap="square">
            <a:spAutoFit/>
          </a:bodyPr>
          <a:lstStyle/>
          <a:p>
            <a:pPr marL="179388" indent="-179388"/>
            <a:r>
              <a:rPr lang="ja-JP" altLang="en-US" sz="1300" dirty="0">
                <a:latin typeface="Meiryo UI" pitchFamily="50" charset="-128"/>
                <a:ea typeface="Meiryo UI" pitchFamily="50" charset="-128"/>
                <a:cs typeface="Meiryo UI" pitchFamily="50" charset="-128"/>
              </a:rPr>
              <a:t>◆製造・販売等供給事業者側への影響も大きい府民の日常的な消費行動を脱炭素型に</a:t>
            </a:r>
            <a:endParaRPr lang="en-US" altLang="ja-JP" sz="1300" dirty="0">
              <a:latin typeface="Meiryo UI" pitchFamily="50" charset="-128"/>
              <a:ea typeface="Meiryo UI" pitchFamily="50" charset="-128"/>
              <a:cs typeface="Meiryo UI" pitchFamily="50" charset="-128"/>
            </a:endParaRPr>
          </a:p>
          <a:p>
            <a:pPr marL="179388" indent="-179388"/>
            <a:r>
              <a:rPr lang="ja-JP" altLang="en-US" sz="1300" dirty="0">
                <a:latin typeface="Meiryo UI" pitchFamily="50" charset="-128"/>
                <a:ea typeface="Meiryo UI" pitchFamily="50" charset="-128"/>
                <a:cs typeface="Meiryo UI" pitchFamily="50" charset="-128"/>
              </a:rPr>
              <a:t>　 変革していくため、小売事業者等が現在運用しているポイントシステムを活用して、生産・</a:t>
            </a:r>
            <a:endParaRPr lang="en-US" altLang="ja-JP" sz="1300" dirty="0">
              <a:latin typeface="Meiryo UI" pitchFamily="50" charset="-128"/>
              <a:ea typeface="Meiryo UI" pitchFamily="50" charset="-128"/>
              <a:cs typeface="Meiryo UI" pitchFamily="50" charset="-128"/>
            </a:endParaRPr>
          </a:p>
          <a:p>
            <a:pPr marL="179388" indent="-179388"/>
            <a:r>
              <a:rPr lang="ja-JP" altLang="en-US" sz="1300" dirty="0">
                <a:latin typeface="Meiryo UI" pitchFamily="50" charset="-128"/>
                <a:ea typeface="Meiryo UI" pitchFamily="50" charset="-128"/>
                <a:cs typeface="Meiryo UI" pitchFamily="50" charset="-128"/>
              </a:rPr>
              <a:t>　 流通・使用過程での</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排出が少ない商品・サービスを購入した場合に脱炭素ポイントを</a:t>
            </a:r>
            <a:endParaRPr lang="en-US" altLang="ja-JP" sz="1300" dirty="0">
              <a:latin typeface="Meiryo UI" pitchFamily="50" charset="-128"/>
              <a:ea typeface="Meiryo UI" pitchFamily="50" charset="-128"/>
              <a:cs typeface="Meiryo UI" pitchFamily="50" charset="-128"/>
            </a:endParaRPr>
          </a:p>
          <a:p>
            <a:pPr marL="179388" indent="-179388"/>
            <a:r>
              <a:rPr lang="ja-JP" altLang="en-US" sz="1300" dirty="0">
                <a:latin typeface="Meiryo UI" pitchFamily="50" charset="-128"/>
                <a:ea typeface="Meiryo UI" pitchFamily="50" charset="-128"/>
                <a:cs typeface="Meiryo UI" pitchFamily="50" charset="-128"/>
              </a:rPr>
              <a:t>　 付与する制度の普及を図ります。</a:t>
            </a:r>
            <a:endParaRPr lang="en-US" altLang="ja-JP" sz="1300" dirty="0">
              <a:latin typeface="Meiryo UI" pitchFamily="50" charset="-128"/>
              <a:ea typeface="Meiryo UI" pitchFamily="50" charset="-128"/>
              <a:cs typeface="Meiryo UI" pitchFamily="50" charset="-128"/>
            </a:endParaRPr>
          </a:p>
          <a:p>
            <a:pPr marL="90488" indent="-90488"/>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（事業概要）</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・脱炭素ポイント制度に関するガイドラインの完成</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・脱炭素ポイント支払い原資に係る費用の</a:t>
            </a:r>
            <a:r>
              <a:rPr lang="en-US" altLang="ja-JP" sz="1300" dirty="0">
                <a:latin typeface="Meiryo UI" panose="020B0604030504040204" pitchFamily="50" charset="-128"/>
                <a:ea typeface="Meiryo UI" panose="020B0604030504040204" pitchFamily="50" charset="-128"/>
              </a:rPr>
              <a:t>1/3</a:t>
            </a:r>
            <a:r>
              <a:rPr lang="ja-JP" altLang="en-US" sz="1300" dirty="0">
                <a:latin typeface="Meiryo UI" panose="020B0604030504040204" pitchFamily="50" charset="-128"/>
                <a:ea typeface="Meiryo UI" panose="020B0604030504040204" pitchFamily="50" charset="-128"/>
              </a:rPr>
              <a:t>以内（上限</a:t>
            </a:r>
            <a:r>
              <a:rPr lang="en-US" altLang="ja-JP" sz="1300" dirty="0">
                <a:latin typeface="Meiryo UI" panose="020B0604030504040204" pitchFamily="50" charset="-128"/>
                <a:ea typeface="Meiryo UI" panose="020B0604030504040204" pitchFamily="50" charset="-128"/>
              </a:rPr>
              <a:t>200</a:t>
            </a:r>
            <a:r>
              <a:rPr lang="ja-JP" altLang="en-US" sz="1300" dirty="0">
                <a:latin typeface="Meiryo UI" panose="020B0604030504040204" pitchFamily="50" charset="-128"/>
                <a:ea typeface="Meiryo UI" panose="020B0604030504040204" pitchFamily="50" charset="-128"/>
              </a:rPr>
              <a:t>万円）を支援（</a:t>
            </a:r>
            <a:r>
              <a:rPr lang="en-US" altLang="ja-JP" sz="1300" dirty="0">
                <a:latin typeface="Meiryo UI" panose="020B0604030504040204" pitchFamily="50" charset="-128"/>
                <a:ea typeface="Meiryo UI" panose="020B0604030504040204" pitchFamily="50" charset="-128"/>
              </a:rPr>
              <a:t>20</a:t>
            </a:r>
            <a:r>
              <a:rPr lang="ja-JP" altLang="en-US" sz="1300" dirty="0">
                <a:latin typeface="Meiryo UI" panose="020B0604030504040204" pitchFamily="50" charset="-128"/>
                <a:ea typeface="Meiryo UI" panose="020B0604030504040204" pitchFamily="50" charset="-128"/>
              </a:rPr>
              <a:t>者程度）</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・周知・普及啓発の実施</a:t>
            </a:r>
            <a:endParaRPr lang="ja-JP" altLang="ja-JP" sz="1300" dirty="0">
              <a:latin typeface="Meiryo UI" panose="020B0604030504040204" pitchFamily="50" charset="-128"/>
              <a:ea typeface="Meiryo UI" panose="020B0604030504040204" pitchFamily="50"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380" y="947080"/>
            <a:ext cx="3922447" cy="256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16AC8CBD-7F11-407A-A9CD-73FCDEEDBD4A}"/>
              </a:ext>
            </a:extLst>
          </p:cNvPr>
          <p:cNvPicPr>
            <a:picLocks noChangeAspect="1"/>
          </p:cNvPicPr>
          <p:nvPr/>
        </p:nvPicPr>
        <p:blipFill>
          <a:blip r:embed="rId3"/>
          <a:stretch>
            <a:fillRect/>
          </a:stretch>
        </p:blipFill>
        <p:spPr>
          <a:xfrm>
            <a:off x="6625086" y="4632884"/>
            <a:ext cx="2745757" cy="1470443"/>
          </a:xfrm>
          <a:prstGeom prst="rect">
            <a:avLst/>
          </a:prstGeom>
        </p:spPr>
      </p:pic>
      <p:sp>
        <p:nvSpPr>
          <p:cNvPr id="23" name="正方形/長方形 22">
            <a:extLst>
              <a:ext uri="{FF2B5EF4-FFF2-40B4-BE49-F238E27FC236}">
                <a16:creationId xmlns:a16="http://schemas.microsoft.com/office/drawing/2014/main" id="{F03DB83F-246E-4FFC-84D3-EE470B2C0D5A}"/>
              </a:ext>
            </a:extLst>
          </p:cNvPr>
          <p:cNvSpPr/>
          <p:nvPr/>
        </p:nvSpPr>
        <p:spPr>
          <a:xfrm>
            <a:off x="6510765" y="6119823"/>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ロゴマーク</a:t>
            </a:r>
          </a:p>
        </p:txBody>
      </p:sp>
    </p:spTree>
    <p:extLst>
      <p:ext uri="{BB962C8B-B14F-4D97-AF65-F5344CB8AC3E}">
        <p14:creationId xmlns:p14="http://schemas.microsoft.com/office/powerpoint/2010/main" val="380560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91125" y="2264668"/>
            <a:ext cx="4063282" cy="738664"/>
          </a:xfrm>
          <a:prstGeom prst="rect">
            <a:avLst/>
          </a:prstGeom>
          <a:noFill/>
        </p:spPr>
        <p:txBody>
          <a:bodyPr wrap="square" rtlCol="0">
            <a:spAutoFit/>
          </a:bodyPr>
          <a:lstStyle/>
          <a:p>
            <a:pPr algn="just"/>
            <a:r>
              <a:rPr lang="ja-JP" altLang="en-US" sz="1400" dirty="0">
                <a:latin typeface="Meiryo UI" panose="020B0604030504040204" pitchFamily="50" charset="-128"/>
                <a:ea typeface="Meiryo UI" panose="020B0604030504040204" pitchFamily="50" charset="-128"/>
              </a:rPr>
              <a:t>点在する設備をＩｏＴにより一括制御し、電力需給を調整することで、あたかも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発電所（仮想発電所）のように機能させる仕組みです。</a:t>
            </a:r>
          </a:p>
        </p:txBody>
      </p:sp>
      <p:sp>
        <p:nvSpPr>
          <p:cNvPr id="53" name="テキスト ボックス 52"/>
          <p:cNvSpPr txBox="1"/>
          <p:nvPr/>
        </p:nvSpPr>
        <p:spPr>
          <a:xfrm>
            <a:off x="5102617" y="202244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645346" y="297939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182245"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8735" y="2868950"/>
            <a:ext cx="975618" cy="414070"/>
          </a:xfrm>
          <a:prstGeom prst="rect">
            <a:avLst/>
          </a:prstGeom>
        </p:spPr>
      </p:pic>
      <p:pic>
        <p:nvPicPr>
          <p:cNvPr id="79" name="図 7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79602" y="3326207"/>
            <a:ext cx="739735" cy="553768"/>
          </a:xfrm>
          <a:prstGeom prst="rect">
            <a:avLst/>
          </a:prstGeom>
        </p:spPr>
      </p:pic>
      <p:pic>
        <p:nvPicPr>
          <p:cNvPr id="80" name="図 7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57441" y="2317599"/>
            <a:ext cx="969545" cy="434125"/>
          </a:xfrm>
          <a:prstGeom prst="rect">
            <a:avLst/>
          </a:prstGeom>
        </p:spPr>
      </p:pic>
      <p:pic>
        <p:nvPicPr>
          <p:cNvPr id="81" name="図 8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75131" y="4248665"/>
            <a:ext cx="555364" cy="572955"/>
          </a:xfrm>
          <a:prstGeom prst="rect">
            <a:avLst/>
          </a:prstGeom>
        </p:spPr>
      </p:pic>
      <p:pic>
        <p:nvPicPr>
          <p:cNvPr id="82" name="図 8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32402" y="4205277"/>
            <a:ext cx="586975" cy="586975"/>
          </a:xfrm>
          <a:prstGeom prst="rect">
            <a:avLst/>
          </a:prstGeom>
        </p:spPr>
      </p:pic>
      <p:pic>
        <p:nvPicPr>
          <p:cNvPr id="84" name="図 8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880532" y="2229783"/>
            <a:ext cx="659126" cy="628988"/>
          </a:xfrm>
          <a:prstGeom prst="rect">
            <a:avLst/>
          </a:prstGeom>
        </p:spPr>
      </p:pic>
      <p:sp>
        <p:nvSpPr>
          <p:cNvPr id="85" name="テキスト ボックス 84"/>
          <p:cNvSpPr txBox="1"/>
          <p:nvPr/>
        </p:nvSpPr>
        <p:spPr>
          <a:xfrm>
            <a:off x="1419795"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210095"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17072" y="5161494"/>
            <a:ext cx="4152197" cy="13849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0" rIns="36000" bIns="0" rtlCol="0" anchor="ctr">
            <a:spAutoFit/>
          </a:bodyPr>
          <a:lstStyle/>
          <a:p>
            <a:pPr algn="just"/>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年度は、具体的な実用性の検証を目指して、上水道のポンプ稼働時間のシフトによる電力需給調整能力や必要なシステムについて検討。</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年度は事業者及び浄水場と連携し、実証実験を実施</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2021</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年度は、水道事業における</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VPP</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導入事例をおおさかスマートエネルギー 協議会にて紹介</a:t>
            </a:r>
            <a:endPar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110978" y="1068994"/>
            <a:ext cx="9518566" cy="969496"/>
          </a:xfrm>
          <a:prstGeom prst="rect">
            <a:avLst/>
          </a:prstGeom>
          <a:noFill/>
        </p:spPr>
        <p:txBody>
          <a:bodyPr wrap="square" rtlCol="0">
            <a:spAutoFit/>
          </a:bodyPr>
          <a:lstStyle/>
          <a:p>
            <a:pPr marL="86400" indent="-86400" algn="just"/>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には電力需要を抑制、再生可能エネルギーの電力余剰時には電力需要を創出し、エリア単位における地域のエネルギー需要の平準化に資するエネルギーの面的利用の取組みを推進します。</a:t>
            </a:r>
            <a:endParaRPr lang="en-US" altLang="ja-JP" sz="1300" dirty="0">
              <a:latin typeface="Meiryo UI" pitchFamily="50" charset="-128"/>
              <a:ea typeface="Meiryo UI" pitchFamily="50" charset="-128"/>
              <a:cs typeface="Meiryo UI" pitchFamily="50" charset="-128"/>
            </a:endParaRPr>
          </a:p>
          <a:p>
            <a:pPr marL="86400" indent="-86400" algn="just">
              <a:spcBef>
                <a:spcPts val="600"/>
              </a:spcBef>
            </a:pPr>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取引の普及拡大を促進します。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正方形/長方形 43"/>
          <p:cNvSpPr/>
          <p:nvPr/>
        </p:nvSpPr>
        <p:spPr>
          <a:xfrm>
            <a:off x="4652228" y="3934142"/>
            <a:ext cx="4977316" cy="28219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補助⾦」を活用し、蓄熱槽やコージェネレーションシステム等の市有施設の既存設備の電⼒需給調整ポテンシャルの推計、調整⼒取引の事業化可能性の調査を実施し、市有施設の既存設備を活⽤した電⼒需給調整⼒の供出について検討</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再生可能エネルギーの導入拡大や温室効果ガス削減効果だけでなく、電源確保による防災性向上や、ピークカットによるエネルギーコスト削減等の価値をトータルに考慮してメリットのあるスキーム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構築に向けた調査事業」を実施し、①市有施設における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リソースの調査、②市有施設における蓄電池等の新規導入可能性調査、③電力利用の最適化に向けたスキームの検討を実施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◆民間事業者と浪速区役所をフィールドとした、デマンドレスポンス指令対応によるデマンド削減効果の検証等を実施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&lt;2021</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p>
          <a:p>
            <a:pPr marL="86400" indent="-86400" algn="just"/>
            <a:r>
              <a:rPr lang="ja-JP" altLang="en-US" sz="1000" dirty="0">
                <a:solidFill>
                  <a:schemeClr val="tx1"/>
                </a:solidFill>
                <a:latin typeface="Meiryo UI" pitchFamily="50" charset="-128"/>
                <a:ea typeface="Meiryo UI" pitchFamily="50" charset="-128"/>
                <a:cs typeface="Meiryo UI" pitchFamily="50" charset="-128"/>
              </a:rPr>
              <a:t>◆電力需要の抑制や創出ができる電気自動車及び充放電設備を生野区役所に導入し、需給調整の効果検証を実施</a:t>
            </a:r>
          </a:p>
          <a:p>
            <a:pPr algn="just"/>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5349818" y="3286453"/>
            <a:ext cx="3744000"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4291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599924" y="847070"/>
            <a:ext cx="2444079"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191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263056" y="730254"/>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192000" cy="1292662"/>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電力ひっ迫時に電気自動車の蓄電池から市有施設へ電力供給することや太陽光発電の余剰電力を電気自動車に充電するといった電力需給調整を行います。また、屋外で電化製品を使用できるように電気自動車から給電するなど、</a:t>
            </a:r>
            <a:r>
              <a:rPr lang="en-US" altLang="ja-JP" sz="1300" dirty="0">
                <a:latin typeface="Meiryo UI" panose="020B0604030504040204" pitchFamily="50" charset="-128"/>
                <a:ea typeface="Meiryo UI" panose="020B0604030504040204" pitchFamily="50" charset="-128"/>
              </a:rPr>
              <a:t>2021</a:t>
            </a:r>
            <a:r>
              <a:rPr lang="ja-JP" altLang="en-US" sz="1300" dirty="0">
                <a:latin typeface="Meiryo UI" panose="020B0604030504040204" pitchFamily="50" charset="-128"/>
                <a:ea typeface="Meiryo UI" panose="020B0604030504040204" pitchFamily="50" charset="-128"/>
              </a:rPr>
              <a:t>年度に生野区役所に構築した</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モデル事例を活用します。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◆さらに、この効果を広めることで市民・事業者での導入を促進し、電力需給調整力とレジリエンスを強化した安全・安心な暮らしを実現する新たなエネルギー社会の構築をめざします。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423974" y="2567347"/>
            <a:ext cx="579600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lgn="just"/>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などがあります。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5" name="Rectangle 3">
            <a:extLst>
              <a:ext uri="{FF2B5EF4-FFF2-40B4-BE49-F238E27FC236}">
                <a16:creationId xmlns:a16="http://schemas.microsoft.com/office/drawing/2014/main" id="{1F422D12-09F5-41D5-B89B-EFB774775D0A}"/>
              </a:ext>
            </a:extLst>
          </p:cNvPr>
          <p:cNvSpPr>
            <a:spLocks noChangeArrowheads="1"/>
          </p:cNvSpPr>
          <p:nvPr/>
        </p:nvSpPr>
        <p:spPr bwMode="auto">
          <a:xfrm>
            <a:off x="582122" y="6478840"/>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V2X</a:t>
            </a:r>
            <a:r>
              <a:rPr lang="ja-JP" altLang="en-US" sz="1100" dirty="0">
                <a:latin typeface="Meiryo UI" panose="020B0604030504040204" pitchFamily="50" charset="-128"/>
                <a:ea typeface="Meiryo UI" panose="020B0604030504040204" pitchFamily="50" charset="-128"/>
                <a:cs typeface="ＭＳ Ｐゴシック" pitchFamily="50" charset="-128"/>
              </a:rPr>
              <a:t>設備</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pic>
        <p:nvPicPr>
          <p:cNvPr id="14" name="図 13" descr="建物, 人, 荷物, 民衆 が含まれている画像&#10;&#10;自動的に生成された説明">
            <a:extLst>
              <a:ext uri="{FF2B5EF4-FFF2-40B4-BE49-F238E27FC236}">
                <a16:creationId xmlns:a16="http://schemas.microsoft.com/office/drawing/2014/main" id="{BFEDFC94-85E9-BE66-7C9A-7097ACB21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148" y="4688849"/>
            <a:ext cx="2383428" cy="1786563"/>
          </a:xfrm>
          <a:prstGeom prst="rect">
            <a:avLst/>
          </a:prstGeom>
        </p:spPr>
      </p:pic>
      <p:pic>
        <p:nvPicPr>
          <p:cNvPr id="17" name="図 16">
            <a:extLst>
              <a:ext uri="{FF2B5EF4-FFF2-40B4-BE49-F238E27FC236}">
                <a16:creationId xmlns:a16="http://schemas.microsoft.com/office/drawing/2014/main" id="{C521C7C0-A1B9-0473-7D0A-5857E00722B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94000"/>
                    </a14:imgEffect>
                  </a14:imgLayer>
                </a14:imgProps>
              </a:ext>
              <a:ext uri="{28A0092B-C50C-407E-A947-70E740481C1C}">
                <a14:useLocalDpi xmlns:a14="http://schemas.microsoft.com/office/drawing/2010/main" val="0"/>
              </a:ext>
            </a:extLst>
          </a:blip>
          <a:srcRect l="154" t="1441" r="4016" b="6852"/>
          <a:stretch/>
        </p:blipFill>
        <p:spPr bwMode="auto">
          <a:xfrm>
            <a:off x="3456226" y="4727770"/>
            <a:ext cx="2479243" cy="1771707"/>
          </a:xfrm>
          <a:prstGeom prst="rect">
            <a:avLst/>
          </a:prstGeom>
          <a:noFill/>
          <a:ln>
            <a:noFill/>
          </a:ln>
          <a:extLst>
            <a:ext uri="{53640926-AAD7-44D8-BBD7-CCE9431645EC}">
              <a14:shadowObscured xmlns:a14="http://schemas.microsoft.com/office/drawing/2010/main"/>
            </a:ext>
          </a:extLst>
        </p:spPr>
      </p:pic>
      <p:pic>
        <p:nvPicPr>
          <p:cNvPr id="21" name="図 20">
            <a:extLst>
              <a:ext uri="{FF2B5EF4-FFF2-40B4-BE49-F238E27FC236}">
                <a16:creationId xmlns:a16="http://schemas.microsoft.com/office/drawing/2014/main" id="{96CF461F-B6AD-4981-670B-87440FD9B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850" y="4716886"/>
            <a:ext cx="2358276" cy="1768708"/>
          </a:xfrm>
          <a:prstGeom prst="rect">
            <a:avLst/>
          </a:prstGeom>
        </p:spPr>
      </p:pic>
      <p:sp>
        <p:nvSpPr>
          <p:cNvPr id="37" name="Rectangle 3">
            <a:extLst>
              <a:ext uri="{FF2B5EF4-FFF2-40B4-BE49-F238E27FC236}">
                <a16:creationId xmlns:a16="http://schemas.microsoft.com/office/drawing/2014/main" id="{86B3C5B7-7DFE-4C4D-0FFE-C08859993EF8}"/>
              </a:ext>
            </a:extLst>
          </p:cNvPr>
          <p:cNvSpPr>
            <a:spLocks noChangeArrowheads="1"/>
          </p:cNvSpPr>
          <p:nvPr/>
        </p:nvSpPr>
        <p:spPr bwMode="auto">
          <a:xfrm>
            <a:off x="6606279" y="6499477"/>
            <a:ext cx="2907166" cy="22726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電気</a:t>
            </a:r>
            <a:r>
              <a:rPr lang="ja-JP" altLang="en-US" sz="1100" dirty="0">
                <a:latin typeface="Meiryo UI" panose="020B0604030504040204" pitchFamily="50" charset="-128"/>
                <a:ea typeface="Meiryo UI" panose="020B0604030504040204" pitchFamily="50" charset="-128"/>
                <a:cs typeface="ＭＳ Ｐゴシック" pitchFamily="50" charset="-128"/>
              </a:rPr>
              <a:t>自動車（</a:t>
            </a:r>
            <a:r>
              <a:rPr lang="en-US" altLang="ja-JP" sz="1100" dirty="0">
                <a:latin typeface="Meiryo UI" panose="020B0604030504040204" pitchFamily="50" charset="-128"/>
                <a:ea typeface="Meiryo UI" panose="020B0604030504040204" pitchFamily="50" charset="-128"/>
                <a:cs typeface="ＭＳ Ｐゴシック" pitchFamily="50" charset="-128"/>
              </a:rPr>
              <a:t>EV</a:t>
            </a:r>
            <a:r>
              <a:rPr lang="ja-JP" altLang="en-US" sz="1100" dirty="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63" name="Rectangle 3">
            <a:extLst>
              <a:ext uri="{FF2B5EF4-FFF2-40B4-BE49-F238E27FC236}">
                <a16:creationId xmlns:a16="http://schemas.microsoft.com/office/drawing/2014/main" id="{419AB9C2-05C4-CF8B-7318-88E9A23AB2AB}"/>
              </a:ext>
            </a:extLst>
          </p:cNvPr>
          <p:cNvSpPr>
            <a:spLocks noChangeArrowheads="1"/>
          </p:cNvSpPr>
          <p:nvPr/>
        </p:nvSpPr>
        <p:spPr bwMode="auto">
          <a:xfrm>
            <a:off x="3225804" y="6490586"/>
            <a:ext cx="2907166" cy="189691"/>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燃料電池自動車（</a:t>
            </a:r>
            <a:r>
              <a:rPr lang="en-US" altLang="ja-JP" sz="1100" dirty="0">
                <a:latin typeface="Meiryo UI" panose="020B0604030504040204" pitchFamily="50" charset="-128"/>
                <a:ea typeface="Meiryo UI" panose="020B0604030504040204" pitchFamily="50" charset="-128"/>
                <a:cs typeface="ＭＳ Ｐゴシック" pitchFamily="50" charset="-128"/>
              </a:rPr>
              <a:t>FCV</a:t>
            </a:r>
            <a:r>
              <a:rPr lang="ja-JP" altLang="en-US" sz="1100" dirty="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54" name="正方形/長方形 53"/>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55" name="正方形/長方形 54"/>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2687" y="3041671"/>
            <a:ext cx="1523060" cy="544977"/>
          </a:xfrm>
          <a:prstGeom prst="rect">
            <a:avLst/>
          </a:prstGeom>
        </p:spPr>
      </p:pic>
      <p:sp>
        <p:nvSpPr>
          <p:cNvPr id="57" name="テキスト ボックス 56"/>
          <p:cNvSpPr txBox="1"/>
          <p:nvPr/>
        </p:nvSpPr>
        <p:spPr>
          <a:xfrm>
            <a:off x="8420710" y="3609127"/>
            <a:ext cx="1358064"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避難所等での給電</a:t>
            </a:r>
          </a:p>
        </p:txBody>
      </p:sp>
      <p:sp>
        <p:nvSpPr>
          <p:cNvPr id="58" name="稲妻 57"/>
          <p:cNvSpPr/>
          <p:nvPr/>
        </p:nvSpPr>
        <p:spPr>
          <a:xfrm rot="9162688">
            <a:off x="7608322" y="3389813"/>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576790" y="3182442"/>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放電</a:t>
            </a:r>
          </a:p>
        </p:txBody>
      </p:sp>
      <p:sp>
        <p:nvSpPr>
          <p:cNvPr id="60" name="テキスト ボックス 59"/>
          <p:cNvSpPr txBox="1"/>
          <p:nvPr/>
        </p:nvSpPr>
        <p:spPr>
          <a:xfrm>
            <a:off x="6343658" y="3035761"/>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＜停電時＞</a:t>
            </a:r>
          </a:p>
        </p:txBody>
      </p:sp>
      <p:sp>
        <p:nvSpPr>
          <p:cNvPr id="61" name="下矢印 60"/>
          <p:cNvSpPr/>
          <p:nvPr/>
        </p:nvSpPr>
        <p:spPr>
          <a:xfrm>
            <a:off x="7666319" y="3817816"/>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7188573" y="4006958"/>
            <a:ext cx="1534434" cy="201583"/>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64" name="図 63"/>
          <p:cNvPicPr>
            <a:picLocks noChangeAspect="1"/>
          </p:cNvPicPr>
          <p:nvPr/>
        </p:nvPicPr>
        <p:blipFill rotWithShape="1">
          <a:blip r:embed="rId8" cstate="email">
            <a:extLst>
              <a:ext uri="{28A0092B-C50C-407E-A947-70E740481C1C}">
                <a14:useLocalDpi xmlns:a14="http://schemas.microsoft.com/office/drawing/2010/main"/>
              </a:ext>
            </a:extLst>
          </a:blip>
          <a:srcRect b="-1089"/>
          <a:stretch/>
        </p:blipFill>
        <p:spPr>
          <a:xfrm>
            <a:off x="7919143" y="1895356"/>
            <a:ext cx="223965" cy="303593"/>
          </a:xfrm>
          <a:prstGeom prst="rect">
            <a:avLst/>
          </a:prstGeom>
        </p:spPr>
      </p:pic>
      <p:sp>
        <p:nvSpPr>
          <p:cNvPr id="65" name="テキスト ボックス 64"/>
          <p:cNvSpPr txBox="1"/>
          <p:nvPr/>
        </p:nvSpPr>
        <p:spPr>
          <a:xfrm>
            <a:off x="8239448" y="1741397"/>
            <a:ext cx="401548"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充放電</a:t>
            </a:r>
          </a:p>
        </p:txBody>
      </p:sp>
      <p:sp>
        <p:nvSpPr>
          <p:cNvPr id="66" name="テキスト ボックス 65"/>
          <p:cNvSpPr txBox="1"/>
          <p:nvPr/>
        </p:nvSpPr>
        <p:spPr>
          <a:xfrm>
            <a:off x="8344334" y="2277239"/>
            <a:ext cx="861655"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市有施設への給電</a:t>
            </a:r>
          </a:p>
        </p:txBody>
      </p:sp>
      <p:sp>
        <p:nvSpPr>
          <p:cNvPr id="68" name="テキスト ボックス 67"/>
          <p:cNvSpPr txBox="1"/>
          <p:nvPr/>
        </p:nvSpPr>
        <p:spPr>
          <a:xfrm>
            <a:off x="7602180" y="2088193"/>
            <a:ext cx="495163" cy="213441"/>
          </a:xfrm>
          <a:prstGeom prst="rect">
            <a:avLst/>
          </a:prstGeom>
          <a:noFill/>
        </p:spPr>
        <p:txBody>
          <a:bodyPr wrap="none" rtlCol="0">
            <a:spAutoFit/>
          </a:bodyPr>
          <a:lstStyle/>
          <a:p>
            <a:r>
              <a:rPr lang="en-US" altLang="ja-JP" sz="1200" dirty="0">
                <a:latin typeface="Meiryo UI" panose="020B0604030504040204" pitchFamily="50" charset="-128"/>
                <a:ea typeface="Meiryo UI" panose="020B0604030504040204" pitchFamily="50" charset="-128"/>
              </a:rPr>
              <a:t>V2X</a:t>
            </a:r>
            <a:r>
              <a:rPr lang="ja-JP" altLang="en-US" sz="1200" dirty="0">
                <a:latin typeface="Meiryo UI" panose="020B0604030504040204" pitchFamily="50" charset="-128"/>
                <a:ea typeface="Meiryo UI" panose="020B0604030504040204" pitchFamily="50" charset="-128"/>
              </a:rPr>
              <a:t>設備</a:t>
            </a:r>
          </a:p>
        </p:txBody>
      </p:sp>
      <p:grpSp>
        <p:nvGrpSpPr>
          <p:cNvPr id="71" name="グループ化 70"/>
          <p:cNvGrpSpPr/>
          <p:nvPr/>
        </p:nvGrpSpPr>
        <p:grpSpPr>
          <a:xfrm>
            <a:off x="6422143" y="1921452"/>
            <a:ext cx="1013728" cy="586022"/>
            <a:chOff x="10052851" y="1665984"/>
            <a:chExt cx="1631695" cy="760527"/>
          </a:xfrm>
        </p:grpSpPr>
        <p:sp>
          <p:nvSpPr>
            <p:cNvPr id="75" name="テキスト ボックス 74"/>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76" name="グループ化 75"/>
            <p:cNvGrpSpPr/>
            <p:nvPr/>
          </p:nvGrpSpPr>
          <p:grpSpPr>
            <a:xfrm>
              <a:off x="10052851" y="1665984"/>
              <a:ext cx="1631695" cy="491672"/>
              <a:chOff x="10035046" y="2880128"/>
              <a:chExt cx="1832473" cy="551169"/>
            </a:xfrm>
          </p:grpSpPr>
          <p:pic>
            <p:nvPicPr>
              <p:cNvPr id="77" name="図 7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78" name="図 7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87" name="テキスト ボックス 86"/>
          <p:cNvSpPr txBox="1"/>
          <p:nvPr/>
        </p:nvSpPr>
        <p:spPr>
          <a:xfrm>
            <a:off x="7430726" y="1719739"/>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充電</a:t>
            </a:r>
          </a:p>
        </p:txBody>
      </p:sp>
      <p:pic>
        <p:nvPicPr>
          <p:cNvPr id="88" name="図 8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44382" y="1721425"/>
            <a:ext cx="421971" cy="531159"/>
          </a:xfrm>
          <a:prstGeom prst="rect">
            <a:avLst/>
          </a:prstGeom>
        </p:spPr>
      </p:pic>
      <p:pic>
        <p:nvPicPr>
          <p:cNvPr id="92" name="図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12961" y="1592057"/>
            <a:ext cx="323288" cy="287923"/>
          </a:xfrm>
          <a:prstGeom prst="rect">
            <a:avLst/>
          </a:prstGeom>
        </p:spPr>
      </p:pic>
      <p:sp>
        <p:nvSpPr>
          <p:cNvPr id="93" name="テキスト ボックス 92"/>
          <p:cNvSpPr txBox="1"/>
          <p:nvPr/>
        </p:nvSpPr>
        <p:spPr>
          <a:xfrm>
            <a:off x="8742954" y="1281040"/>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太陽光発電</a:t>
            </a:r>
          </a:p>
        </p:txBody>
      </p:sp>
      <p:sp>
        <p:nvSpPr>
          <p:cNvPr id="98" name="下矢印 97"/>
          <p:cNvSpPr/>
          <p:nvPr/>
        </p:nvSpPr>
        <p:spPr>
          <a:xfrm>
            <a:off x="7649171" y="2457470"/>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7127206" y="2629180"/>
            <a:ext cx="1670895"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104" name="テキスト ボックス 103"/>
          <p:cNvSpPr txBox="1"/>
          <p:nvPr/>
        </p:nvSpPr>
        <p:spPr>
          <a:xfrm>
            <a:off x="6407878" y="1503419"/>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＜平常時＞</a:t>
            </a:r>
          </a:p>
        </p:txBody>
      </p:sp>
      <p:grpSp>
        <p:nvGrpSpPr>
          <p:cNvPr id="111" name="グループ化 110"/>
          <p:cNvGrpSpPr/>
          <p:nvPr/>
        </p:nvGrpSpPr>
        <p:grpSpPr>
          <a:xfrm>
            <a:off x="6418669" y="3362216"/>
            <a:ext cx="1013728" cy="586022"/>
            <a:chOff x="10052851" y="1665984"/>
            <a:chExt cx="1631695" cy="760527"/>
          </a:xfrm>
        </p:grpSpPr>
        <p:sp>
          <p:nvSpPr>
            <p:cNvPr id="112" name="テキスト ボックス 111"/>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113" name="グループ化 112"/>
            <p:cNvGrpSpPr/>
            <p:nvPr/>
          </p:nvGrpSpPr>
          <p:grpSpPr>
            <a:xfrm>
              <a:off x="10052851" y="1665984"/>
              <a:ext cx="1631695" cy="491672"/>
              <a:chOff x="10035046" y="2880128"/>
              <a:chExt cx="1832473" cy="551169"/>
            </a:xfrm>
          </p:grpSpPr>
          <p:pic>
            <p:nvPicPr>
              <p:cNvPr id="114" name="図 1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115" name="図 1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116" name="稲妻 115"/>
          <p:cNvSpPr/>
          <p:nvPr/>
        </p:nvSpPr>
        <p:spPr>
          <a:xfrm rot="9162688">
            <a:off x="7431252" y="189321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稲妻 116"/>
          <p:cNvSpPr/>
          <p:nvPr/>
        </p:nvSpPr>
        <p:spPr>
          <a:xfrm rot="9162688">
            <a:off x="8338516" y="191732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506EEF7-01DD-4990-82BD-B139F97A72FD}"/>
              </a:ext>
            </a:extLst>
          </p:cNvPr>
          <p:cNvSpPr/>
          <p:nvPr/>
        </p:nvSpPr>
        <p:spPr>
          <a:xfrm>
            <a:off x="337916" y="3499803"/>
            <a:ext cx="5930455" cy="101566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・生野区役所に</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モデルを構築し、電気自動車の蓄電池を用いた</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の実証試験を実施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・普及啓発用の動画（右</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QR</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コード）、リーフレットを製作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・地域の防災訓練やイベント等にて電気自動車や燃料電池自動車の蓄電池を用いた給電デモを実施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・普及啓発用のパネル、のぼりを製作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p:txBody>
      </p:sp>
      <p:pic>
        <p:nvPicPr>
          <p:cNvPr id="72" name="図 7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37411" y="3861836"/>
            <a:ext cx="1233923" cy="612627"/>
          </a:xfrm>
          <a:prstGeom prst="rect">
            <a:avLst/>
          </a:prstGeom>
        </p:spPr>
      </p:pic>
      <p:sp>
        <p:nvSpPr>
          <p:cNvPr id="73" name="テキスト ボックス 72">
            <a:extLst>
              <a:ext uri="{FF2B5EF4-FFF2-40B4-BE49-F238E27FC236}">
                <a16:creationId xmlns:a16="http://schemas.microsoft.com/office/drawing/2014/main" id="{C9F3D3E3-6BD9-4B95-BCA5-1CA81CE1D034}"/>
              </a:ext>
            </a:extLst>
          </p:cNvPr>
          <p:cNvSpPr txBox="1"/>
          <p:nvPr/>
        </p:nvSpPr>
        <p:spPr>
          <a:xfrm>
            <a:off x="4795592" y="3497320"/>
            <a:ext cx="1908666" cy="415498"/>
          </a:xfrm>
          <a:prstGeom prst="rect">
            <a:avLst/>
          </a:prstGeom>
          <a:noFill/>
        </p:spPr>
        <p:txBody>
          <a:bodyPr wrap="square">
            <a:spAutoFit/>
          </a:bodyPr>
          <a:lstStyle/>
          <a:p>
            <a:pPr algn="ctr"/>
            <a:r>
              <a:rPr lang="en-US" altLang="ja-JP" sz="105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啓発動画は</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こちら↓</a:t>
            </a:r>
          </a:p>
        </p:txBody>
      </p:sp>
    </p:spTree>
    <p:extLst>
      <p:ext uri="{BB962C8B-B14F-4D97-AF65-F5344CB8AC3E}">
        <p14:creationId xmlns:p14="http://schemas.microsoft.com/office/powerpoint/2010/main" val="2900560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440000" y="688827"/>
            <a:ext cx="4080799"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燃料電池自動車を活用した環境教育の推進</a:t>
            </a:r>
          </a:p>
        </p:txBody>
      </p:sp>
      <p:sp>
        <p:nvSpPr>
          <p:cNvPr id="23" name="テキスト ボックス 28"/>
          <p:cNvSpPr txBox="1">
            <a:spLocks noChangeArrowheads="1"/>
          </p:cNvSpPr>
          <p:nvPr/>
        </p:nvSpPr>
        <p:spPr bwMode="auto">
          <a:xfrm>
            <a:off x="310252" y="1280933"/>
            <a:ext cx="910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◆大阪市は、</a:t>
            </a:r>
            <a:r>
              <a:rPr lang="en-US" altLang="ja-JP" b="0" i="0" dirty="0">
                <a:latin typeface="Meiryo UI" pitchFamily="50" charset="-128"/>
                <a:ea typeface="Meiryo UI" pitchFamily="50" charset="-128"/>
                <a:cs typeface="Meiryo UI" pitchFamily="50" charset="-128"/>
              </a:rPr>
              <a:t>2021</a:t>
            </a:r>
            <a:r>
              <a:rPr lang="ja-JP" altLang="en-US" b="0" i="0" dirty="0">
                <a:latin typeface="Meiryo UI" pitchFamily="50" charset="-128"/>
                <a:ea typeface="Meiryo UI" pitchFamily="50" charset="-128"/>
                <a:cs typeface="Meiryo UI" pitchFamily="50" charset="-128"/>
              </a:rPr>
              <a:t>年度に水素で走る</a:t>
            </a:r>
            <a:r>
              <a:rPr lang="zh-TW" altLang="en-US" b="0" i="0" dirty="0">
                <a:latin typeface="Meiryo UI" pitchFamily="50" charset="-128"/>
                <a:ea typeface="Meiryo UI" pitchFamily="50" charset="-128"/>
                <a:cs typeface="Meiryo UI" pitchFamily="50" charset="-128"/>
              </a:rPr>
              <a:t>燃料電池自動車（</a:t>
            </a:r>
            <a:r>
              <a:rPr lang="en-US" altLang="ja-JP" b="0" i="0" dirty="0">
                <a:latin typeface="Meiryo UI" pitchFamily="50" charset="-128"/>
                <a:ea typeface="Meiryo UI" pitchFamily="50" charset="-128"/>
                <a:cs typeface="Meiryo UI" pitchFamily="50" charset="-128"/>
              </a:rPr>
              <a:t>FCV</a:t>
            </a:r>
            <a:r>
              <a:rPr lang="zh-TW" altLang="en-US"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を公用車として初めて導入しました。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を環境教育事業等に使用することを通じて、カーボンニュートラルに向けた水素エネルギーの可能性や、燃料電池自動車の環境性能・給電機能などの魅力を発信</a:t>
            </a:r>
            <a:r>
              <a:rPr lang="ja-JP" altLang="en-US" sz="1300" b="0" dirty="0">
                <a:latin typeface="Meiryo UI" panose="020B0604030504040204" pitchFamily="50" charset="-128"/>
                <a:ea typeface="Meiryo UI" panose="020B0604030504040204" pitchFamily="50" charset="-128"/>
                <a:cs typeface="Meiryo UI" panose="020B0604030504040204" pitchFamily="50" charset="-128"/>
              </a:rPr>
              <a:t>するため、様々な機会を通じて、啓発イベントを実施しています。 </a:t>
            </a:r>
            <a:endParaRPr lang="ja-JP" altLang="en-US"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テキスト ボックス 24">
            <a:extLst>
              <a:ext uri="{FF2B5EF4-FFF2-40B4-BE49-F238E27FC236}">
                <a16:creationId xmlns:a16="http://schemas.microsoft.com/office/drawing/2014/main" id="{A285B70E-04D4-4F68-91E1-A7885931F245}"/>
              </a:ext>
            </a:extLst>
          </p:cNvPr>
          <p:cNvSpPr txBox="1"/>
          <p:nvPr/>
        </p:nvSpPr>
        <p:spPr>
          <a:xfrm>
            <a:off x="4550961" y="731528"/>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7" name="正方形/長方形 26"/>
          <p:cNvSpPr/>
          <p:nvPr/>
        </p:nvSpPr>
        <p:spPr>
          <a:xfrm>
            <a:off x="515710" y="3931632"/>
            <a:ext cx="2819391" cy="59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a:extLst>
              <a:ext uri="{FF2B5EF4-FFF2-40B4-BE49-F238E27FC236}">
                <a16:creationId xmlns:a16="http://schemas.microsoft.com/office/drawing/2014/main" id="{40B96500-53CD-4233-B945-80E4A67B64B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00458" y="2122175"/>
            <a:ext cx="4497032" cy="1512000"/>
          </a:xfrm>
          <a:prstGeom prst="rect">
            <a:avLst/>
          </a:prstGeom>
        </p:spPr>
      </p:pic>
      <p:sp>
        <p:nvSpPr>
          <p:cNvPr id="32" name="角丸四角形 22">
            <a:extLst>
              <a:ext uri="{FF2B5EF4-FFF2-40B4-BE49-F238E27FC236}">
                <a16:creationId xmlns:a16="http://schemas.microsoft.com/office/drawing/2014/main" id="{52D12F98-A2BF-44CB-AAB3-B4D2F5599E55}"/>
              </a:ext>
            </a:extLst>
          </p:cNvPr>
          <p:cNvSpPr/>
          <p:nvPr/>
        </p:nvSpPr>
        <p:spPr>
          <a:xfrm>
            <a:off x="637787" y="3679242"/>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市内イベントで</a:t>
            </a:r>
          </a:p>
        </p:txBody>
      </p:sp>
      <p:sp>
        <p:nvSpPr>
          <p:cNvPr id="42" name="角丸四角形 22">
            <a:extLst>
              <a:ext uri="{FF2B5EF4-FFF2-40B4-BE49-F238E27FC236}">
                <a16:creationId xmlns:a16="http://schemas.microsoft.com/office/drawing/2014/main" id="{52D12F98-A2BF-44CB-AAB3-B4D2F5599E55}"/>
              </a:ext>
            </a:extLst>
          </p:cNvPr>
          <p:cNvSpPr/>
          <p:nvPr/>
        </p:nvSpPr>
        <p:spPr>
          <a:xfrm>
            <a:off x="7048799" y="3708995"/>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防災訓練等で</a:t>
            </a:r>
          </a:p>
        </p:txBody>
      </p:sp>
      <p:pic>
        <p:nvPicPr>
          <p:cNvPr id="5" name="図 4"/>
          <p:cNvPicPr>
            <a:picLocks noChangeAspect="1"/>
          </p:cNvPicPr>
          <p:nvPr/>
        </p:nvPicPr>
        <p:blipFill>
          <a:blip r:embed="rId3"/>
          <a:stretch>
            <a:fillRect/>
          </a:stretch>
        </p:blipFill>
        <p:spPr>
          <a:xfrm>
            <a:off x="6884736" y="5073574"/>
            <a:ext cx="2521512" cy="1200957"/>
          </a:xfrm>
          <a:prstGeom prst="rect">
            <a:avLst/>
          </a:prstGeom>
        </p:spPr>
      </p:pic>
      <p:sp>
        <p:nvSpPr>
          <p:cNvPr id="48" name="正方形/長方形 47"/>
          <p:cNvSpPr/>
          <p:nvPr/>
        </p:nvSpPr>
        <p:spPr>
          <a:xfrm>
            <a:off x="6935993" y="6297055"/>
            <a:ext cx="2493612" cy="3378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防災訓練での</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00778" y="3364264"/>
            <a:ext cx="160955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（活用例）</a:t>
            </a:r>
          </a:p>
        </p:txBody>
      </p:sp>
      <p:sp>
        <p:nvSpPr>
          <p:cNvPr id="28" name="正方形/長方形 27">
            <a:extLst>
              <a:ext uri="{FF2B5EF4-FFF2-40B4-BE49-F238E27FC236}">
                <a16:creationId xmlns:a16="http://schemas.microsoft.com/office/drawing/2014/main" id="{AD5E220A-9A4B-429E-921A-A13027913F24}"/>
              </a:ext>
            </a:extLst>
          </p:cNvPr>
          <p:cNvSpPr/>
          <p:nvPr/>
        </p:nvSpPr>
        <p:spPr>
          <a:xfrm>
            <a:off x="923251" y="6321677"/>
            <a:ext cx="2819391" cy="440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環境学習事業を通じた普及啓発　</a:t>
            </a:r>
          </a:p>
        </p:txBody>
      </p:sp>
      <p:sp>
        <p:nvSpPr>
          <p:cNvPr id="30" name="テキスト ボックス 29">
            <a:extLst>
              <a:ext uri="{FF2B5EF4-FFF2-40B4-BE49-F238E27FC236}">
                <a16:creationId xmlns:a16="http://schemas.microsoft.com/office/drawing/2014/main" id="{C2AD88B1-1920-41F7-A2E5-283360261AC1}"/>
              </a:ext>
            </a:extLst>
          </p:cNvPr>
          <p:cNvSpPr txBox="1"/>
          <p:nvPr/>
        </p:nvSpPr>
        <p:spPr>
          <a:xfrm>
            <a:off x="4192626" y="6397656"/>
            <a:ext cx="1645685" cy="276999"/>
          </a:xfrm>
          <a:prstGeom prst="rect">
            <a:avLst/>
          </a:prstGeom>
          <a:noFill/>
        </p:spPr>
        <p:txBody>
          <a:bodyPr wrap="squar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ECO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縁日での給電デモ</a:t>
            </a:r>
            <a:endParaRPr lang="ja-JP" altLang="en-US" sz="1200" dirty="0"/>
          </a:p>
        </p:txBody>
      </p:sp>
      <p:pic>
        <p:nvPicPr>
          <p:cNvPr id="31" name="図 30">
            <a:extLst>
              <a:ext uri="{FF2B5EF4-FFF2-40B4-BE49-F238E27FC236}">
                <a16:creationId xmlns:a16="http://schemas.microsoft.com/office/drawing/2014/main" id="{0DDBFE89-364A-48CC-8972-856D066429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7019" y="4630094"/>
            <a:ext cx="2697226" cy="1644437"/>
          </a:xfrm>
          <a:prstGeom prst="rect">
            <a:avLst/>
          </a:prstGeom>
        </p:spPr>
      </p:pic>
      <p:pic>
        <p:nvPicPr>
          <p:cNvPr id="33" name="図 32">
            <a:extLst>
              <a:ext uri="{FF2B5EF4-FFF2-40B4-BE49-F238E27FC236}">
                <a16:creationId xmlns:a16="http://schemas.microsoft.com/office/drawing/2014/main" id="{A431691C-DD3D-44A6-B61B-C3B10ACAD6F7}"/>
              </a:ext>
            </a:extLst>
          </p:cNvPr>
          <p:cNvPicPr>
            <a:picLocks noChangeAspect="1"/>
          </p:cNvPicPr>
          <p:nvPr/>
        </p:nvPicPr>
        <p:blipFill rotWithShape="1">
          <a:blip r:embed="rId5"/>
          <a:srcRect l="9436" t="14051" r="2101" b="14359"/>
          <a:stretch/>
        </p:blipFill>
        <p:spPr>
          <a:xfrm>
            <a:off x="579570" y="4630094"/>
            <a:ext cx="2766958" cy="1664651"/>
          </a:xfrm>
          <a:prstGeom prst="rect">
            <a:avLst/>
          </a:prstGeom>
        </p:spPr>
      </p:pic>
    </p:spTree>
    <p:extLst>
      <p:ext uri="{BB962C8B-B14F-4D97-AF65-F5344CB8AC3E}">
        <p14:creationId xmlns:p14="http://schemas.microsoft.com/office/powerpoint/2010/main" val="2046640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2" y="763742"/>
            <a:ext cx="7498304" cy="3635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223173"/>
            <a:ext cx="919557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）や燃料電池自動車（</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）等の普及を促進しています。</a:t>
            </a:r>
          </a:p>
        </p:txBody>
      </p:sp>
      <p:sp>
        <p:nvSpPr>
          <p:cNvPr id="43" name="テキスト ボックス 42"/>
          <p:cNvSpPr txBox="1"/>
          <p:nvPr/>
        </p:nvSpPr>
        <p:spPr>
          <a:xfrm>
            <a:off x="7758397" y="883772"/>
            <a:ext cx="2006652"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6,213</a:t>
            </a:r>
            <a:r>
              <a:rPr lang="ja-JP" altLang="en-US" sz="1200" dirty="0">
                <a:latin typeface="Meiryo UI" pitchFamily="50" charset="-128"/>
                <a:ea typeface="Meiryo UI" pitchFamily="50" charset="-128"/>
                <a:cs typeface="Meiryo UI" pitchFamily="50" charset="-128"/>
              </a:rPr>
              <a:t>千円）</a:t>
            </a:r>
          </a:p>
        </p:txBody>
      </p:sp>
      <p:sp>
        <p:nvSpPr>
          <p:cNvPr id="45" name="正方形/長方形 44"/>
          <p:cNvSpPr/>
          <p:nvPr/>
        </p:nvSpPr>
        <p:spPr>
          <a:xfrm>
            <a:off x="470748" y="4860088"/>
            <a:ext cx="7782500" cy="400110"/>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セミナーや市町村イベント等における⾞両の展⽰、給電機能の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回（参考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7</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6688850" y="5356536"/>
            <a:ext cx="31156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     （年度）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5" y="5489998"/>
            <a:ext cx="5007959" cy="892552"/>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◆自動車販売事業者、行政機関等で構成する「おおさか電動車協働普及サポートネット」において事業者と連携し、ワイヤレス充電システムを用いた電動超小型モビリティの運用実証や市町村等が実施する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等の普及イベントの支援等の取組を実施します。</a:t>
            </a:r>
          </a:p>
        </p:txBody>
      </p:sp>
      <p:sp>
        <p:nvSpPr>
          <p:cNvPr id="51" name="テキスト ボックス 50"/>
          <p:cNvSpPr txBox="1"/>
          <p:nvPr/>
        </p:nvSpPr>
        <p:spPr>
          <a:xfrm>
            <a:off x="250249" y="4511352"/>
            <a:ext cx="6540315" cy="292388"/>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10" name="正方形/長方形 9"/>
          <p:cNvSpPr/>
          <p:nvPr/>
        </p:nvSpPr>
        <p:spPr>
          <a:xfrm>
            <a:off x="6988222" y="4214252"/>
            <a:ext cx="2735444" cy="246221"/>
          </a:xfrm>
          <a:prstGeom prst="rect">
            <a:avLst/>
          </a:prstGeom>
          <a:noFill/>
          <a:ln>
            <a:noFill/>
          </a:ln>
        </p:spPr>
        <p:txBody>
          <a:bodyPr wrap="square">
            <a:spAutoFit/>
          </a:bodyPr>
          <a:lstStyle/>
          <a:p>
            <a:pPr algn="just"/>
            <a:r>
              <a:rPr lang="ja-JP" altLang="en-US" sz="1000" dirty="0">
                <a:latin typeface="Meiryo UI" pitchFamily="50" charset="-128"/>
                <a:ea typeface="Meiryo UI" pitchFamily="50" charset="-128"/>
                <a:cs typeface="Meiryo UI" pitchFamily="50" charset="-128"/>
              </a:rPr>
              <a:t>乗車体験事業で作成したステッカー</a:t>
            </a:r>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a:t>
            </a:r>
            <a:r>
              <a:rPr lang="en-US" altLang="ja-JP" sz="1000" dirty="0">
                <a:latin typeface="Meiryo UI" pitchFamily="50" charset="-128"/>
                <a:ea typeface="Meiryo UI" pitchFamily="50" charset="-128"/>
                <a:cs typeface="Meiryo UI" pitchFamily="50" charset="-128"/>
              </a:rPr>
              <a:t>)</a:t>
            </a: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3" name="図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50199" y="5390649"/>
            <a:ext cx="1258736" cy="978189"/>
          </a:xfrm>
          <a:prstGeom prst="rect">
            <a:avLst/>
          </a:prstGeom>
        </p:spPr>
      </p:pic>
      <p:sp>
        <p:nvSpPr>
          <p:cNvPr id="25" name="テキスト ボックス 24"/>
          <p:cNvSpPr txBox="1"/>
          <p:nvPr/>
        </p:nvSpPr>
        <p:spPr>
          <a:xfrm>
            <a:off x="262325" y="1754342"/>
            <a:ext cx="901046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カーシェア事業者や自動車ディーラー（販売事業者）と連携し、ゼロエミッション車の理解促進に効果的な乗車体験や車両への充電、非常時にも役立つ給電機能等に関する体験の機会を府民や事業者に提供します。</a:t>
            </a:r>
          </a:p>
        </p:txBody>
      </p:sp>
      <p:sp>
        <p:nvSpPr>
          <p:cNvPr id="27" name="Rectangle 285"/>
          <p:cNvSpPr>
            <a:spLocks noChangeArrowheads="1"/>
          </p:cNvSpPr>
          <p:nvPr/>
        </p:nvSpPr>
        <p:spPr bwMode="auto">
          <a:xfrm>
            <a:off x="2756904" y="4181665"/>
            <a:ext cx="1722120" cy="3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カーシェアを通じた普及促進の体験イメージ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9467" y="2845523"/>
            <a:ext cx="1662698" cy="1388204"/>
          </a:xfrm>
          <a:prstGeom prst="rect">
            <a:avLst/>
          </a:prstGeom>
          <a:noFill/>
          <a:ln>
            <a:noFill/>
          </a:ln>
        </p:spPr>
      </p:pic>
      <p:sp>
        <p:nvSpPr>
          <p:cNvPr id="30" name="Rectangle 285"/>
          <p:cNvSpPr>
            <a:spLocks noChangeArrowheads="1"/>
          </p:cNvSpPr>
          <p:nvPr/>
        </p:nvSpPr>
        <p:spPr bwMode="auto">
          <a:xfrm>
            <a:off x="830181" y="4214252"/>
            <a:ext cx="1296280" cy="23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kern="100" dirty="0">
                <a:latin typeface="Century" panose="02040604050505020304" pitchFamily="18" charset="0"/>
                <a:ea typeface="HG丸ｺﾞｼｯｸM-PRO" panose="020F0600000000000000" pitchFamily="50" charset="-128"/>
                <a:cs typeface="Times New Roman" panose="02020603050405020304" pitchFamily="18" charset="0"/>
              </a:rPr>
              <a:t>停電時の</a:t>
            </a: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給電機能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Rectangle 285"/>
          <p:cNvSpPr>
            <a:spLocks noChangeArrowheads="1"/>
          </p:cNvSpPr>
          <p:nvPr/>
        </p:nvSpPr>
        <p:spPr bwMode="auto">
          <a:xfrm>
            <a:off x="5216127" y="6397675"/>
            <a:ext cx="1593258" cy="27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dirty="0">
                <a:latin typeface="Meiryo UI" pitchFamily="50" charset="-128"/>
                <a:ea typeface="Meiryo UI" pitchFamily="50" charset="-128"/>
                <a:cs typeface="Meiryo UI" pitchFamily="50" charset="-128"/>
              </a:rPr>
              <a:t>ワイヤレス充電システムを用いた電動超小型モビリティ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8" name="図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9416" y="2897542"/>
            <a:ext cx="1611267" cy="1284167"/>
          </a:xfrm>
          <a:prstGeom prst="rect">
            <a:avLst/>
          </a:prstGeom>
        </p:spPr>
      </p:pic>
      <p:sp>
        <p:nvSpPr>
          <p:cNvPr id="32" name="Rectangle 285"/>
          <p:cNvSpPr>
            <a:spLocks noChangeArrowheads="1"/>
          </p:cNvSpPr>
          <p:nvPr/>
        </p:nvSpPr>
        <p:spPr bwMode="auto">
          <a:xfrm>
            <a:off x="1066694" y="3877714"/>
            <a:ext cx="1362903" cy="38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nSpc>
                <a:spcPts val="1200"/>
              </a:lnSpc>
              <a:spcAft>
                <a:spcPts val="0"/>
              </a:spcAft>
            </a:pPr>
            <a:r>
              <a:rPr lang="en-US" sz="8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a:t>
            </a:r>
            <a:r>
              <a:rPr lang="ja-JP"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画像出典</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a:t>
            </a:r>
            <a:r>
              <a:rPr lang="en-US" sz="800" kern="12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https://toyota.jp/kyuden/</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en-US" sz="5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6032" y="2833716"/>
            <a:ext cx="2192715" cy="1388505"/>
          </a:xfrm>
          <a:prstGeom prst="rect">
            <a:avLst/>
          </a:prstGeom>
        </p:spPr>
      </p:pic>
      <p:pic>
        <p:nvPicPr>
          <p:cNvPr id="34" name="図 3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19950" y="2838738"/>
            <a:ext cx="1315736" cy="1289618"/>
          </a:xfrm>
          <a:prstGeom prst="rect">
            <a:avLst/>
          </a:prstGeom>
        </p:spPr>
      </p:pic>
      <p:sp>
        <p:nvSpPr>
          <p:cNvPr id="36" name="正方形/長方形 35"/>
          <p:cNvSpPr/>
          <p:nvPr/>
        </p:nvSpPr>
        <p:spPr>
          <a:xfrm>
            <a:off x="470749" y="2269371"/>
            <a:ext cx="7201427"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・カーシェア事業者と連携した乗車体験キャンペーン：</a:t>
            </a:r>
            <a:r>
              <a:rPr lang="en-US" altLang="ja-JP" sz="1000" dirty="0">
                <a:solidFill>
                  <a:schemeClr val="tx1"/>
                </a:solidFill>
                <a:latin typeface="Meiryo UI" pitchFamily="50" charset="-128"/>
                <a:ea typeface="Meiryo UI" pitchFamily="50" charset="-128"/>
                <a:cs typeface="Meiryo UI" pitchFamily="50" charset="-128"/>
              </a:rPr>
              <a:t>EV</a:t>
            </a:r>
            <a:r>
              <a:rPr lang="ja-JP" altLang="en-US" sz="1000" dirty="0">
                <a:solidFill>
                  <a:schemeClr val="tx1"/>
                </a:solidFill>
                <a:latin typeface="Meiryo UI" pitchFamily="50" charset="-128"/>
                <a:ea typeface="Meiryo UI" pitchFamily="50" charset="-128"/>
                <a:cs typeface="Meiryo UI" pitchFamily="50" charset="-128"/>
              </a:rPr>
              <a:t>乗車アンケート回答数　乗車前</a:t>
            </a:r>
            <a:r>
              <a:rPr lang="en-US" altLang="ja-JP" sz="1000" dirty="0">
                <a:solidFill>
                  <a:schemeClr val="tx1"/>
                </a:solidFill>
                <a:latin typeface="Meiryo UI" pitchFamily="50" charset="-128"/>
                <a:ea typeface="Meiryo UI" pitchFamily="50" charset="-128"/>
                <a:cs typeface="Meiryo UI" pitchFamily="50" charset="-128"/>
              </a:rPr>
              <a:t>2,400</a:t>
            </a:r>
            <a:r>
              <a:rPr lang="ja-JP" altLang="en-US" sz="1000" dirty="0">
                <a:solidFill>
                  <a:schemeClr val="tx1"/>
                </a:solidFill>
                <a:latin typeface="Meiryo UI" pitchFamily="50" charset="-128"/>
                <a:ea typeface="Meiryo UI" pitchFamily="50" charset="-128"/>
                <a:cs typeface="Meiryo UI" pitchFamily="50" charset="-128"/>
              </a:rPr>
              <a:t>人、乗車後</a:t>
            </a:r>
            <a:r>
              <a:rPr lang="en-US" altLang="ja-JP" sz="1000" dirty="0">
                <a:solidFill>
                  <a:schemeClr val="tx1"/>
                </a:solidFill>
                <a:latin typeface="Meiryo UI" pitchFamily="50" charset="-128"/>
                <a:ea typeface="Meiryo UI" pitchFamily="50" charset="-128"/>
                <a:cs typeface="Meiryo UI" pitchFamily="50" charset="-128"/>
              </a:rPr>
              <a:t>300</a:t>
            </a:r>
            <a:r>
              <a:rPr lang="ja-JP" altLang="en-US" sz="1000" dirty="0">
                <a:solidFill>
                  <a:schemeClr val="tx1"/>
                </a:solidFill>
                <a:latin typeface="Meiryo UI" pitchFamily="50" charset="-128"/>
                <a:ea typeface="Meiryo UI" pitchFamily="50" charset="-128"/>
                <a:cs typeface="Meiryo UI" pitchFamily="50" charset="-128"/>
              </a:rPr>
              <a:t>人</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自動車ディーラーでのキャンペーン実施店舗数：約</a:t>
            </a:r>
            <a:r>
              <a:rPr lang="en-US" altLang="ja-JP" sz="1000" dirty="0">
                <a:solidFill>
                  <a:schemeClr val="tx1"/>
                </a:solidFill>
                <a:latin typeface="Meiryo UI" panose="020B0604030504040204" pitchFamily="50" charset="-128"/>
                <a:ea typeface="Meiryo UI" panose="020B0604030504040204" pitchFamily="50" charset="-128"/>
              </a:rPr>
              <a:t>140</a:t>
            </a:r>
            <a:r>
              <a:rPr lang="ja-JP" altLang="en-US" sz="1000" dirty="0">
                <a:solidFill>
                  <a:schemeClr val="tx1"/>
                </a:solidFill>
                <a:latin typeface="Meiryo UI" panose="020B0604030504040204" pitchFamily="50" charset="-128"/>
                <a:ea typeface="Meiryo UI" panose="020B0604030504040204" pitchFamily="50" charset="-128"/>
              </a:rPr>
              <a:t>店舗</a:t>
            </a:r>
          </a:p>
        </p:txBody>
      </p:sp>
      <p:sp>
        <p:nvSpPr>
          <p:cNvPr id="29" name="Rectangle 285"/>
          <p:cNvSpPr>
            <a:spLocks noChangeArrowheads="1"/>
          </p:cNvSpPr>
          <p:nvPr/>
        </p:nvSpPr>
        <p:spPr bwMode="auto">
          <a:xfrm>
            <a:off x="4915245" y="4182691"/>
            <a:ext cx="184467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環境性能・補助金等の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情報提供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E8DE62F2-0484-4295-AF53-8B17F5854E00}"/>
              </a:ext>
            </a:extLst>
          </p:cNvPr>
          <p:cNvPicPr>
            <a:picLocks noChangeAspect="1"/>
          </p:cNvPicPr>
          <p:nvPr/>
        </p:nvPicPr>
        <p:blipFill>
          <a:blip r:embed="rId7"/>
          <a:stretch>
            <a:fillRect/>
          </a:stretch>
        </p:blipFill>
        <p:spPr>
          <a:xfrm>
            <a:off x="6724424" y="5589450"/>
            <a:ext cx="2919251" cy="779178"/>
          </a:xfrm>
          <a:prstGeom prst="rect">
            <a:avLst/>
          </a:prstGeom>
        </p:spPr>
      </p:pic>
    </p:spTree>
    <p:extLst>
      <p:ext uri="{BB962C8B-B14F-4D97-AF65-F5344CB8AC3E}">
        <p14:creationId xmlns:p14="http://schemas.microsoft.com/office/powerpoint/2010/main" val="75203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2844" y="885667"/>
            <a:ext cx="9804822" cy="59149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172062" y="1706428"/>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は、産学官で構成する「おおさか電動車協働普及サポートネット」において、燃料電池自動車の普及及び水素ステーション整備の促進に向け、サポートネット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159331" y="3663123"/>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59331" y="4099266"/>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73980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59331" y="542476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4575" y="5340104"/>
            <a:ext cx="3060000"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水素ステーション併設の情報発信拠点において、府民・企業の他、消防・警察関係者等への水素エネルギーの認知度向上に向けた見学会や研修会等に取り組みます。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594575" y="4004104"/>
            <a:ext cx="3060000" cy="550365"/>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just">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192219" y="3753493"/>
            <a:ext cx="4710074"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(R6.5.31</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閉鎖予定</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82651" y="399100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13561" y="404668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354</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1149" y="1802866"/>
            <a:ext cx="3325534" cy="1911826"/>
          </a:xfrm>
          <a:prstGeom prst="rect">
            <a:avLst/>
          </a:prstGeom>
        </p:spPr>
      </p:pic>
      <p:sp>
        <p:nvSpPr>
          <p:cNvPr id="3" name="テキスト ボックス 2"/>
          <p:cNvSpPr txBox="1"/>
          <p:nvPr/>
        </p:nvSpPr>
        <p:spPr>
          <a:xfrm>
            <a:off x="6235924" y="1516494"/>
            <a:ext cx="2535984" cy="261610"/>
          </a:xfrm>
          <a:prstGeom prst="rect">
            <a:avLst/>
          </a:prstGeom>
          <a:solidFill>
            <a:srgbClr val="FFC000"/>
          </a:solid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おおさか電動車協働普及サポートネット</a:t>
            </a:r>
            <a:endParaRPr kumimoji="1" lang="ja-JP" altLang="en-US" sz="1100" dirty="0">
              <a:latin typeface="Meiryo UI" panose="020B0604030504040204" pitchFamily="50" charset="-128"/>
              <a:ea typeface="Meiryo UI" panose="020B0604030504040204" pitchFamily="50" charset="-128"/>
            </a:endParaRPr>
          </a:p>
        </p:txBody>
      </p:sp>
      <p:sp>
        <p:nvSpPr>
          <p:cNvPr id="23" name="Rectangle 3"/>
          <p:cNvSpPr>
            <a:spLocks noChangeArrowheads="1"/>
          </p:cNvSpPr>
          <p:nvPr/>
        </p:nvSpPr>
        <p:spPr bwMode="auto">
          <a:xfrm>
            <a:off x="6594575" y="4708802"/>
            <a:ext cx="3060000" cy="37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水素ステーション部材等の開発に対し、補助金制度等により関連技術の開発を支援します。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23587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416633" y="89507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01358" y="790582"/>
            <a:ext cx="4215275"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燃料電池自動車等の普及促進（市民等啓発）</a:t>
            </a:r>
          </a:p>
        </p:txBody>
      </p:sp>
      <p:sp>
        <p:nvSpPr>
          <p:cNvPr id="24" name="角丸四角形 23"/>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FF998B6-C0B3-4327-8884-E6290BC1DD74}"/>
              </a:ext>
            </a:extLst>
          </p:cNvPr>
          <p:cNvSpPr txBox="1"/>
          <p:nvPr/>
        </p:nvSpPr>
        <p:spPr>
          <a:xfrm>
            <a:off x="5020887" y="1302974"/>
            <a:ext cx="4627848" cy="707886"/>
          </a:xfrm>
          <a:prstGeom prst="rect">
            <a:avLst/>
          </a:prstGeom>
          <a:noFill/>
        </p:spPr>
        <p:txBody>
          <a:bodyPr wrap="square">
            <a:spAutoFit/>
          </a:bodyPr>
          <a:lstStyle/>
          <a:p>
            <a:pPr algn="just"/>
            <a:r>
              <a:rPr lang="ja-JP" altLang="en-US" sz="1400" b="0" i="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また、大阪市では、水素社会の実現に向けた社会受容性の向上のため、企業と連携し、様々な機会を通じて、啓発イベントを実施しています。</a:t>
            </a:r>
          </a:p>
        </p:txBody>
      </p:sp>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292687" y="5423097"/>
            <a:ext cx="4515425" cy="1015663"/>
          </a:xfrm>
          <a:prstGeom prst="rect">
            <a:avLst/>
          </a:prstGeom>
          <a:noFill/>
          <a:ln>
            <a:solidFill>
              <a:schemeClr val="tx1"/>
            </a:solidFill>
          </a:ln>
        </p:spPr>
        <p:txBody>
          <a:bodyPr wrap="square">
            <a:spAutoFit/>
          </a:bodyPr>
          <a:lstStyle/>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燃料電池自動車（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）等次世代自動車の普及促進に関する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83703" y="1359747"/>
            <a:ext cx="4453397" cy="1425097"/>
            <a:chOff x="283704" y="1422377"/>
            <a:chExt cx="4320000" cy="1425097"/>
          </a:xfrm>
        </p:grpSpPr>
        <p:sp>
          <p:nvSpPr>
            <p:cNvPr id="45" name="テキスト ボックス 28"/>
            <p:cNvSpPr txBox="1">
              <a:spLocks noChangeArrowheads="1"/>
            </p:cNvSpPr>
            <p:nvPr/>
          </p:nvSpPr>
          <p:spPr bwMode="auto">
            <a:xfrm>
              <a:off x="283704" y="1422377"/>
              <a:ext cx="4320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◆大阪市は、水素社会の実現、燃料電池自動車（</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）の普及促進をめざした取組を進め、新たなエネルギー都市の構築に貢献するため、大阪地区トヨタ各社と、エネルギー関連施策の推進に係る連携協定を</a:t>
              </a:r>
              <a:r>
                <a:rPr lang="en-US" altLang="ja-JP" b="0" i="0" dirty="0">
                  <a:latin typeface="Meiryo UI" panose="020B0604030504040204" pitchFamily="50" charset="-128"/>
                  <a:ea typeface="Meiryo UI" panose="020B0604030504040204" pitchFamily="50" charset="-128"/>
                </a:rPr>
                <a:t>2020</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lgn="just"/>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283704" y="2447364"/>
              <a:ext cx="43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この協定を活用して、水素社会の実現に向けた取組や次世代自動車の普及促進その他のエネルギー関連施策を推進しています。 </a:t>
              </a:r>
              <a:endParaRPr lang="en-US" altLang="ja-JP" b="0" i="0" dirty="0">
                <a:latin typeface="Meiryo UI" pitchFamily="50" charset="-128"/>
                <a:ea typeface="Meiryo UI" pitchFamily="50" charset="-128"/>
                <a:cs typeface="Meiryo UI" pitchFamily="50" charset="-128"/>
              </a:endParaRPr>
            </a:p>
          </p:txBody>
        </p:sp>
      </p:grpSp>
      <p:sp>
        <p:nvSpPr>
          <p:cNvPr id="21" name="テキスト ボックス 20">
            <a:extLst>
              <a:ext uri="{FF2B5EF4-FFF2-40B4-BE49-F238E27FC236}">
                <a16:creationId xmlns:a16="http://schemas.microsoft.com/office/drawing/2014/main" id="{C9F3D3E3-6BD9-4B95-BCA5-1CA81CE1D034}"/>
              </a:ext>
            </a:extLst>
          </p:cNvPr>
          <p:cNvSpPr txBox="1"/>
          <p:nvPr/>
        </p:nvSpPr>
        <p:spPr>
          <a:xfrm>
            <a:off x="5850419" y="4454918"/>
            <a:ext cx="3469372"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水素エネルギー啓発用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動画（右上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コード）・パンフレット・パネル等の制作</a:t>
            </a: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086651065"/>
              </p:ext>
            </p:extLst>
          </p:nvPr>
        </p:nvGraphicFramePr>
        <p:xfrm>
          <a:off x="5020887" y="5003955"/>
          <a:ext cx="1196133" cy="1692291"/>
        </p:xfrm>
        <a:graphic>
          <a:graphicData uri="http://schemas.openxmlformats.org/presentationml/2006/ole">
            <mc:AlternateContent xmlns:mc="http://schemas.openxmlformats.org/markup-compatibility/2006">
              <mc:Choice xmlns:v="urn:schemas-microsoft-com:vml" Requires="v">
                <p:oleObj spid="_x0000_s3170" name="Acrobat Document" r:id="rId4" imgW="8020012" imgH="11344216" progId="AcroExch.Document.DC">
                  <p:embed/>
                </p:oleObj>
              </mc:Choice>
              <mc:Fallback>
                <p:oleObj name="Acrobat Document" r:id="rId4" imgW="8020012" imgH="11344216" progId="AcroExch.Document.DC">
                  <p:embed/>
                  <p:pic>
                    <p:nvPicPr>
                      <p:cNvPr id="31" name="オブジェクト 30"/>
                      <p:cNvPicPr/>
                      <p:nvPr/>
                    </p:nvPicPr>
                    <p:blipFill>
                      <a:blip r:embed="rId5"/>
                      <a:stretch>
                        <a:fillRect/>
                      </a:stretch>
                    </p:blipFill>
                    <p:spPr>
                      <a:xfrm>
                        <a:off x="5020887" y="5003955"/>
                        <a:ext cx="1196133" cy="1692291"/>
                      </a:xfrm>
                      <a:prstGeom prst="rect">
                        <a:avLst/>
                      </a:prstGeom>
                      <a:ln>
                        <a:solidFill>
                          <a:schemeClr val="tx1"/>
                        </a:solidFill>
                      </a:ln>
                    </p:spPr>
                  </p:pic>
                </p:oleObj>
              </mc:Fallback>
            </mc:AlternateContent>
          </a:graphicData>
        </a:graphic>
      </p:graphicFrame>
      <p:graphicFrame>
        <p:nvGraphicFramePr>
          <p:cNvPr id="32" name="オブジェクト 31"/>
          <p:cNvGraphicFramePr>
            <a:graphicFrameLocks noChangeAspect="1"/>
          </p:cNvGraphicFramePr>
          <p:nvPr/>
        </p:nvGraphicFramePr>
        <p:xfrm>
          <a:off x="6303409" y="5112501"/>
          <a:ext cx="2033635" cy="1440000"/>
        </p:xfrm>
        <a:graphic>
          <a:graphicData uri="http://schemas.openxmlformats.org/presentationml/2006/ole">
            <mc:AlternateContent xmlns:mc="http://schemas.openxmlformats.org/markup-compatibility/2006">
              <mc:Choice xmlns:v="urn:schemas-microsoft-com:vml" Requires="v">
                <p:oleObj spid="_x0000_s3171" name="Acrobat Document" r:id="rId6" imgW="11324996" imgH="8019948" progId="AcroExch.Document.2017">
                  <p:embed/>
                </p:oleObj>
              </mc:Choice>
              <mc:Fallback>
                <p:oleObj name="Acrobat Document" r:id="rId6" imgW="11324996" imgH="8019948" progId="AcroExch.Document.2017">
                  <p:embed/>
                  <p:pic>
                    <p:nvPicPr>
                      <p:cNvPr id="32" name="オブジェクト 31"/>
                      <p:cNvPicPr/>
                      <p:nvPr/>
                    </p:nvPicPr>
                    <p:blipFill>
                      <a:blip r:embed="rId7"/>
                      <a:stretch>
                        <a:fillRect/>
                      </a:stretch>
                    </p:blipFill>
                    <p:spPr>
                      <a:xfrm>
                        <a:off x="6303409" y="5112501"/>
                        <a:ext cx="2033635" cy="1440000"/>
                      </a:xfrm>
                      <a:prstGeom prst="rect">
                        <a:avLst/>
                      </a:prstGeom>
                      <a:ln>
                        <a:solidFill>
                          <a:schemeClr val="tx1"/>
                        </a:solidFill>
                      </a:ln>
                    </p:spPr>
                  </p:pic>
                </p:oleObj>
              </mc:Fallback>
            </mc:AlternateContent>
          </a:graphicData>
        </a:graphic>
      </p:graphicFrame>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3657" y="5415736"/>
            <a:ext cx="1099139" cy="1099139"/>
          </a:xfrm>
          <a:prstGeom prst="rect">
            <a:avLst/>
          </a:prstGeom>
        </p:spPr>
      </p:pic>
      <p:sp>
        <p:nvSpPr>
          <p:cNvPr id="39" name="テキスト ボックス 38">
            <a:extLst>
              <a:ext uri="{FF2B5EF4-FFF2-40B4-BE49-F238E27FC236}">
                <a16:creationId xmlns:a16="http://schemas.microsoft.com/office/drawing/2014/main" id="{C9F3D3E3-6BD9-4B95-BCA5-1CA81CE1D034}"/>
              </a:ext>
            </a:extLst>
          </p:cNvPr>
          <p:cNvSpPr txBox="1"/>
          <p:nvPr/>
        </p:nvSpPr>
        <p:spPr>
          <a:xfrm>
            <a:off x="8111969" y="4901524"/>
            <a:ext cx="1908666"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水素啓発動画はこちら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41" name="図 40" descr="屋外, 建物, 草, フィールド が含まれている画像&#10;&#10;自動的に生成された説明">
            <a:extLst>
              <a:ext uri="{FF2B5EF4-FFF2-40B4-BE49-F238E27FC236}">
                <a16:creationId xmlns:a16="http://schemas.microsoft.com/office/drawing/2014/main" id="{95340A89-46B3-4133-8681-50AD3C128F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033170" y="2503288"/>
            <a:ext cx="2201442" cy="1494484"/>
          </a:xfrm>
          <a:prstGeom prst="rect">
            <a:avLst/>
          </a:prstGeom>
        </p:spPr>
      </p:pic>
      <p:sp>
        <p:nvSpPr>
          <p:cNvPr id="50" name="テキスト ボックス 49">
            <a:extLst>
              <a:ext uri="{FF2B5EF4-FFF2-40B4-BE49-F238E27FC236}">
                <a16:creationId xmlns:a16="http://schemas.microsoft.com/office/drawing/2014/main" id="{D44B0CD4-B499-4CEB-AD41-C06BFA81C06E}"/>
              </a:ext>
            </a:extLst>
          </p:cNvPr>
          <p:cNvSpPr txBox="1"/>
          <p:nvPr/>
        </p:nvSpPr>
        <p:spPr>
          <a:xfrm>
            <a:off x="5266370" y="4031330"/>
            <a:ext cx="1908666" cy="276999"/>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ごみ減量フェスティバル</a:t>
            </a:r>
          </a:p>
        </p:txBody>
      </p:sp>
      <p:sp>
        <p:nvSpPr>
          <p:cNvPr id="51" name="テキスト ボックス 50">
            <a:extLst>
              <a:ext uri="{FF2B5EF4-FFF2-40B4-BE49-F238E27FC236}">
                <a16:creationId xmlns:a16="http://schemas.microsoft.com/office/drawing/2014/main" id="{1708EBAF-F340-4DD0-A316-B75208901E60}"/>
              </a:ext>
            </a:extLst>
          </p:cNvPr>
          <p:cNvSpPr txBox="1"/>
          <p:nvPr/>
        </p:nvSpPr>
        <p:spPr>
          <a:xfrm>
            <a:off x="5487726" y="2157369"/>
            <a:ext cx="3752987"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連携協定による</a:t>
            </a:r>
            <a:r>
              <a:rPr lang="en-US" altLang="ja-JP" sz="1200" dirty="0">
                <a:latin typeface="Meiryo UI" panose="020B0604030504040204" pitchFamily="50" charset="-128"/>
                <a:ea typeface="Meiryo UI" panose="020B0604030504040204" pitchFamily="50" charset="-128"/>
              </a:rPr>
              <a:t>FCV</a:t>
            </a:r>
            <a:r>
              <a:rPr lang="ja-JP" altLang="en-US" sz="1200" dirty="0">
                <a:latin typeface="Meiryo UI" panose="020B0604030504040204" pitchFamily="50" charset="-128"/>
                <a:ea typeface="Meiryo UI" panose="020B0604030504040204" pitchFamily="50" charset="-128"/>
              </a:rPr>
              <a:t>からの給電デモ</a:t>
            </a:r>
            <a:endParaRPr lang="en-US" altLang="ja-JP" sz="12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A1867D1-567B-6C23-9D8E-E338905BD1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5132" y="2503288"/>
            <a:ext cx="1960335" cy="1476550"/>
          </a:xfrm>
          <a:prstGeom prst="rect">
            <a:avLst/>
          </a:prstGeom>
        </p:spPr>
      </p:pic>
      <p:sp>
        <p:nvSpPr>
          <p:cNvPr id="6" name="テキスト ボックス 5">
            <a:extLst>
              <a:ext uri="{FF2B5EF4-FFF2-40B4-BE49-F238E27FC236}">
                <a16:creationId xmlns:a16="http://schemas.microsoft.com/office/drawing/2014/main" id="{75C5B8E1-BC11-5F55-2720-B89969FE0375}"/>
              </a:ext>
            </a:extLst>
          </p:cNvPr>
          <p:cNvSpPr txBox="1"/>
          <p:nvPr/>
        </p:nvSpPr>
        <p:spPr>
          <a:xfrm>
            <a:off x="7585105" y="3997772"/>
            <a:ext cx="1908666" cy="276999"/>
          </a:xfrm>
          <a:prstGeom prst="rect">
            <a:avLst/>
          </a:prstGeom>
          <a:noFill/>
        </p:spPr>
        <p:txBody>
          <a:bodyPr wrap="square">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光のルネサンス</a:t>
            </a:r>
          </a:p>
        </p:txBody>
      </p:sp>
    </p:spTree>
    <p:extLst>
      <p:ext uri="{BB962C8B-B14F-4D97-AF65-F5344CB8AC3E}">
        <p14:creationId xmlns:p14="http://schemas.microsoft.com/office/powerpoint/2010/main" val="2922863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エネルギー使用量等の「見える化」を推進するとともに、省エネルギー機器･設備の導入促進、住宅・建築物の省エネルギー化、</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a:solidFill>
                  <a:schemeClr val="tx1"/>
                </a:solidFill>
                <a:latin typeface="Meiryo UI" pitchFamily="50" charset="-128"/>
                <a:ea typeface="Meiryo UI" pitchFamily="50" charset="-128"/>
                <a:cs typeface="Meiryo UI" pitchFamily="50" charset="-128"/>
              </a:rPr>
              <a:t>エネルギーの面的利用の促進の取組みを推進します。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レジリエンスと電力需給調整力の強化</a:t>
            </a:r>
            <a:endParaRPr lang="en-US" altLang="ja-JP" sz="1400" dirty="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3"/>
            <a:ext cx="9635632" cy="290810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519981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クレジットを活用した事業者による脱炭素経営促進事業</a:t>
            </a:r>
          </a:p>
        </p:txBody>
      </p:sp>
      <p:sp>
        <p:nvSpPr>
          <p:cNvPr id="22" name="テキスト ボックス 21"/>
          <p:cNvSpPr txBox="1"/>
          <p:nvPr/>
        </p:nvSpPr>
        <p:spPr>
          <a:xfrm>
            <a:off x="5241803" y="847219"/>
            <a:ext cx="3141614"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25,035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8"/>
          <p:cNvSpPr txBox="1">
            <a:spLocks noChangeArrowheads="1"/>
          </p:cNvSpPr>
          <p:nvPr/>
        </p:nvSpPr>
        <p:spPr bwMode="auto">
          <a:xfrm>
            <a:off x="448280" y="1226513"/>
            <a:ext cx="884225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令和５年度大阪府「クレジットを活用した事業者による脱炭素経営促進事業」において認証をうけた５つの方法論について、府内に事業所を持つ事業者を対象に本事業への参加を募り、事業者の取り組みによる二酸化炭素排出削減量をとりまとめてクレジットの創出までを実施する。</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647954"/>
            <a:ext cx="9635632" cy="302330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5672000" y="3898652"/>
            <a:ext cx="22812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34,773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8024" y="4235810"/>
            <a:ext cx="894620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事業者による脱炭素経営を促進するため、大阪万博のテーマと関連する健康や衛生などの分野や、環境教育にもつながる文具等の事務用品等の製造業を対象に、サプライチェーン全体での排出量の見える化や削減のための改善策の提案をモデル的に実施します。また、中小事業者を中心とした府域の事業者へ水平展開するため、 令和５年度事業で構築した算定モデルの活用マニュアルを整備し、セミナーやワークショップを開催するとともに、相談窓口を開設します。</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801686"/>
            <a:ext cx="5385952"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サプライチェーン全体の</a:t>
            </a:r>
            <a:r>
              <a:rPr lang="en-US" altLang="ja-JP" sz="1600" b="1" dirty="0">
                <a:solidFill>
                  <a:schemeClr val="tx1"/>
                </a:solidFill>
                <a:latin typeface="Meiryo UI" pitchFamily="50" charset="-128"/>
                <a:ea typeface="Meiryo UI" pitchFamily="50" charset="-128"/>
                <a:cs typeface="Meiryo UI" pitchFamily="50" charset="-128"/>
              </a:rPr>
              <a:t>CO</a:t>
            </a:r>
            <a:r>
              <a:rPr lang="en-US" altLang="ja-JP" sz="1600" b="1" baseline="-25000" dirty="0">
                <a:solidFill>
                  <a:schemeClr val="tx1"/>
                </a:solidFill>
                <a:latin typeface="Meiryo UI" pitchFamily="50" charset="-128"/>
                <a:ea typeface="Meiryo UI" pitchFamily="50" charset="-128"/>
                <a:cs typeface="Meiryo UI" pitchFamily="50" charset="-128"/>
              </a:rPr>
              <a:t>2</a:t>
            </a:r>
            <a:r>
              <a:rPr lang="ja-JP" altLang="en-US" sz="1600" b="1" dirty="0">
                <a:solidFill>
                  <a:schemeClr val="tx1"/>
                </a:solidFill>
                <a:latin typeface="Meiryo UI" pitchFamily="50" charset="-128"/>
                <a:ea typeface="Meiryo UI" pitchFamily="50" charset="-128"/>
                <a:cs typeface="Meiryo UI" pitchFamily="50" charset="-128"/>
              </a:rPr>
              <a:t>排出量見える化モデル事業</a:t>
            </a:r>
          </a:p>
        </p:txBody>
      </p:sp>
      <p:sp>
        <p:nvSpPr>
          <p:cNvPr id="43" name="正方形/長方形 42">
            <a:extLst>
              <a:ext uri="{FF2B5EF4-FFF2-40B4-BE49-F238E27FC236}">
                <a16:creationId xmlns:a16="http://schemas.microsoft.com/office/drawing/2014/main" id="{58D211A7-63FE-410B-82EA-9096D0AE457C}"/>
              </a:ext>
            </a:extLst>
          </p:cNvPr>
          <p:cNvSpPr/>
          <p:nvPr/>
        </p:nvSpPr>
        <p:spPr>
          <a:xfrm>
            <a:off x="7188507" y="6325729"/>
            <a:ext cx="2468999"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サプライチェーン全体の排出量イメージ図</a:t>
            </a:r>
          </a:p>
        </p:txBody>
      </p:sp>
      <p:sp>
        <p:nvSpPr>
          <p:cNvPr id="30" name="Text Box 2"/>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58D211A7-63FE-410B-82EA-9096D0AE457C}"/>
              </a:ext>
            </a:extLst>
          </p:cNvPr>
          <p:cNvSpPr/>
          <p:nvPr/>
        </p:nvSpPr>
        <p:spPr>
          <a:xfrm>
            <a:off x="5678370" y="3261026"/>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事業スキーム</a:t>
            </a:r>
          </a:p>
        </p:txBody>
      </p:sp>
      <p:pic>
        <p:nvPicPr>
          <p:cNvPr id="2058"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123" y="5114399"/>
            <a:ext cx="5444807" cy="145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58D211A7-63FE-410B-82EA-9096D0AE457C}"/>
              </a:ext>
            </a:extLst>
          </p:cNvPr>
          <p:cNvSpPr/>
          <p:nvPr/>
        </p:nvSpPr>
        <p:spPr>
          <a:xfrm>
            <a:off x="2099667" y="3255495"/>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万博までの流れ</a:t>
            </a:r>
          </a:p>
        </p:txBody>
      </p:sp>
      <p:pic>
        <p:nvPicPr>
          <p:cNvPr id="4" name="図 3">
            <a:extLst>
              <a:ext uri="{FF2B5EF4-FFF2-40B4-BE49-F238E27FC236}">
                <a16:creationId xmlns:a16="http://schemas.microsoft.com/office/drawing/2014/main" id="{DCF96F51-586F-4E0A-8B3B-BAC8A6707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0570" y="1717121"/>
            <a:ext cx="4646815" cy="1485882"/>
          </a:xfrm>
          <a:prstGeom prst="rect">
            <a:avLst/>
          </a:prstGeom>
        </p:spPr>
      </p:pic>
      <p:sp>
        <p:nvSpPr>
          <p:cNvPr id="48" name="二等辺三角形 47">
            <a:extLst>
              <a:ext uri="{FF2B5EF4-FFF2-40B4-BE49-F238E27FC236}">
                <a16:creationId xmlns:a16="http://schemas.microsoft.com/office/drawing/2014/main" id="{F44BD735-A5D4-44B3-B2DB-8C8E498C8278}"/>
              </a:ext>
            </a:extLst>
          </p:cNvPr>
          <p:cNvSpPr/>
          <p:nvPr/>
        </p:nvSpPr>
        <p:spPr>
          <a:xfrm rot="10800000">
            <a:off x="2509687" y="2242120"/>
            <a:ext cx="1055688" cy="1428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49" name="角丸四角形 28">
            <a:extLst>
              <a:ext uri="{FF2B5EF4-FFF2-40B4-BE49-F238E27FC236}">
                <a16:creationId xmlns:a16="http://schemas.microsoft.com/office/drawing/2014/main" id="{F357D56C-C27C-4911-8D04-270B9EB2BC84}"/>
              </a:ext>
            </a:extLst>
          </p:cNvPr>
          <p:cNvSpPr/>
          <p:nvPr/>
        </p:nvSpPr>
        <p:spPr>
          <a:xfrm>
            <a:off x="1839178" y="1863070"/>
            <a:ext cx="2353808" cy="350549"/>
          </a:xfrm>
          <a:prstGeom prst="round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事業者等への意向調査</a:t>
            </a:r>
            <a:endParaRPr lang="en-US" altLang="ja-JP" sz="1000" dirty="0">
              <a:solidFill>
                <a:schemeClr val="tx1"/>
              </a:solidFill>
              <a:latin typeface="Meiryo UI" panose="020B0604030504040204" pitchFamily="50" charset="-128"/>
              <a:ea typeface="Meiryo UI" panose="020B0604030504040204" pitchFamily="50" charset="-128"/>
            </a:endParaRPr>
          </a:p>
          <a:p>
            <a:pPr marL="179388" indent="-179388">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方法論の選定／プロジェクト申請・登録</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1" name="角丸四角形 29">
            <a:extLst>
              <a:ext uri="{FF2B5EF4-FFF2-40B4-BE49-F238E27FC236}">
                <a16:creationId xmlns:a16="http://schemas.microsoft.com/office/drawing/2014/main" id="{2E7736F3-37AE-4509-8659-13DBCFDC1A57}"/>
              </a:ext>
            </a:extLst>
          </p:cNvPr>
          <p:cNvSpPr/>
          <p:nvPr/>
        </p:nvSpPr>
        <p:spPr>
          <a:xfrm>
            <a:off x="1839178" y="2419170"/>
            <a:ext cx="2353808" cy="471088"/>
          </a:xfrm>
          <a:prstGeom prst="roundRect">
            <a:avLst>
              <a:gd name="adj" fmla="val 9285"/>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a:lstStyle/>
          <a:p>
            <a:pPr>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対策による削減効果をモニタリング</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方法論毎にモニタリング結果を集約</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登録内容に基づきクレジット化</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2" name="テキスト ボックス 1">
            <a:extLst>
              <a:ext uri="{FF2B5EF4-FFF2-40B4-BE49-F238E27FC236}">
                <a16:creationId xmlns:a16="http://schemas.microsoft.com/office/drawing/2014/main" id="{C42AAE82-D457-4AE8-89C3-46CD1B9A2E5B}"/>
              </a:ext>
            </a:extLst>
          </p:cNvPr>
          <p:cNvSpPr txBox="1">
            <a:spLocks noChangeArrowheads="1"/>
          </p:cNvSpPr>
          <p:nvPr/>
        </p:nvSpPr>
        <p:spPr bwMode="auto">
          <a:xfrm>
            <a:off x="1506090" y="1912839"/>
            <a:ext cx="385762" cy="21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spcBef>
                <a:spcPct val="0"/>
              </a:spcBef>
              <a:buFontTx/>
              <a:buNone/>
            </a:pPr>
            <a:r>
              <a:rPr lang="en-US" altLang="ja-JP" sz="1050" dirty="0">
                <a:latin typeface="Meiryo UI" panose="020B0604030504040204" pitchFamily="50" charset="-128"/>
                <a:ea typeface="Meiryo UI" panose="020B0604030504040204" pitchFamily="50" charset="-128"/>
              </a:rPr>
              <a:t>R5</a:t>
            </a:r>
          </a:p>
        </p:txBody>
      </p:sp>
      <p:sp>
        <p:nvSpPr>
          <p:cNvPr id="53" name="テキスト ボックス 1">
            <a:extLst>
              <a:ext uri="{FF2B5EF4-FFF2-40B4-BE49-F238E27FC236}">
                <a16:creationId xmlns:a16="http://schemas.microsoft.com/office/drawing/2014/main" id="{ACBE4A74-295D-43FF-A06F-F096EB66F825}"/>
              </a:ext>
            </a:extLst>
          </p:cNvPr>
          <p:cNvSpPr txBox="1">
            <a:spLocks noChangeArrowheads="1"/>
          </p:cNvSpPr>
          <p:nvPr/>
        </p:nvSpPr>
        <p:spPr bwMode="auto">
          <a:xfrm>
            <a:off x="1506090" y="2505296"/>
            <a:ext cx="371475" cy="22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spcBef>
                <a:spcPct val="0"/>
              </a:spcBef>
              <a:buFontTx/>
              <a:buNone/>
            </a:pPr>
            <a:r>
              <a:rPr lang="en-US" altLang="ja-JP" sz="1050" dirty="0">
                <a:latin typeface="Meiryo UI" panose="020B0604030504040204" pitchFamily="50" charset="-128"/>
                <a:ea typeface="Meiryo UI" panose="020B0604030504040204" pitchFamily="50" charset="-128"/>
              </a:rPr>
              <a:t>R6</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4" name="二等辺三角形 53">
            <a:extLst>
              <a:ext uri="{FF2B5EF4-FFF2-40B4-BE49-F238E27FC236}">
                <a16:creationId xmlns:a16="http://schemas.microsoft.com/office/drawing/2014/main" id="{E4050669-6E7E-48D8-B6FF-5AC99B023050}"/>
              </a:ext>
            </a:extLst>
          </p:cNvPr>
          <p:cNvSpPr/>
          <p:nvPr/>
        </p:nvSpPr>
        <p:spPr>
          <a:xfrm rot="10800000">
            <a:off x="2509687" y="2907068"/>
            <a:ext cx="1055688" cy="1428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55" name="角丸四角形 28">
            <a:extLst>
              <a:ext uri="{FF2B5EF4-FFF2-40B4-BE49-F238E27FC236}">
                <a16:creationId xmlns:a16="http://schemas.microsoft.com/office/drawing/2014/main" id="{0229C5A6-2100-48DA-B7CC-AE5B54B993F3}"/>
              </a:ext>
            </a:extLst>
          </p:cNvPr>
          <p:cNvSpPr/>
          <p:nvPr/>
        </p:nvSpPr>
        <p:spPr>
          <a:xfrm>
            <a:off x="1839178" y="3038768"/>
            <a:ext cx="2353808" cy="164236"/>
          </a:xfrm>
          <a:prstGeom prst="roundRect">
            <a:avLst/>
          </a:prstGeom>
          <a:solidFill>
            <a:schemeClr val="tx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lgn="ctr">
              <a:lnSpc>
                <a:spcPts val="800"/>
              </a:lnSpc>
              <a:defRPr/>
            </a:pPr>
            <a:r>
              <a:rPr lang="ja-JP" altLang="en-US" sz="1000" b="1" dirty="0">
                <a:solidFill>
                  <a:schemeClr val="bg1"/>
                </a:solidFill>
                <a:latin typeface="Meiryo UI" panose="020B0604030504040204" pitchFamily="50" charset="-128"/>
                <a:ea typeface="Meiryo UI" panose="020B0604030504040204" pitchFamily="50" charset="-128"/>
              </a:rPr>
              <a:t>万博へのクレジット寄附</a:t>
            </a:r>
            <a:endParaRPr lang="en-US" altLang="ja-JP" sz="1000" b="1" dirty="0">
              <a:solidFill>
                <a:schemeClr val="bg1"/>
              </a:solidFill>
              <a:latin typeface="Meiryo UI" panose="020B0604030504040204" pitchFamily="50" charset="-128"/>
              <a:ea typeface="Meiryo UI" panose="020B0604030504040204" pitchFamily="50" charset="-128"/>
            </a:endParaRPr>
          </a:p>
        </p:txBody>
      </p:sp>
      <p:sp>
        <p:nvSpPr>
          <p:cNvPr id="56" name="テキスト ボックス 1">
            <a:extLst>
              <a:ext uri="{FF2B5EF4-FFF2-40B4-BE49-F238E27FC236}">
                <a16:creationId xmlns:a16="http://schemas.microsoft.com/office/drawing/2014/main" id="{4356C859-B42D-4767-9F2E-F4358BBA6F58}"/>
              </a:ext>
            </a:extLst>
          </p:cNvPr>
          <p:cNvSpPr txBox="1">
            <a:spLocks noChangeArrowheads="1"/>
          </p:cNvSpPr>
          <p:nvPr/>
        </p:nvSpPr>
        <p:spPr bwMode="auto">
          <a:xfrm>
            <a:off x="1506090" y="3025873"/>
            <a:ext cx="385762" cy="21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spcBef>
                <a:spcPct val="0"/>
              </a:spcBef>
              <a:buFontTx/>
              <a:buNone/>
            </a:pPr>
            <a:r>
              <a:rPr lang="en-US" altLang="ja-JP" sz="1050" dirty="0">
                <a:latin typeface="Meiryo UI" panose="020B0604030504040204" pitchFamily="50" charset="-128"/>
                <a:ea typeface="Meiryo UI" panose="020B0604030504040204" pitchFamily="50" charset="-128"/>
              </a:rPr>
              <a:t>R7</a:t>
            </a:r>
          </a:p>
        </p:txBody>
      </p:sp>
    </p:spTree>
    <p:extLst>
      <p:ext uri="{BB962C8B-B14F-4D97-AF65-F5344CB8AC3E}">
        <p14:creationId xmlns:p14="http://schemas.microsoft.com/office/powerpoint/2010/main" val="2434167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90562" y="559665"/>
            <a:ext cx="9736953" cy="623737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92"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a:spLocks noChangeArrowheads="1"/>
          </p:cNvSpPr>
          <p:nvPr/>
        </p:nvSpPr>
        <p:spPr bwMode="auto">
          <a:xfrm>
            <a:off x="8224298" y="3918195"/>
            <a:ext cx="1502555" cy="24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ctr"/>
            <a:r>
              <a:rPr lang="ja-JP" altLang="en-US" sz="993" b="0" i="0" dirty="0">
                <a:latin typeface="Meiryo UI" pitchFamily="50" charset="-128"/>
                <a:ea typeface="Meiryo UI" pitchFamily="50" charset="-128"/>
                <a:cs typeface="Meiryo UI" pitchFamily="50" charset="-128"/>
              </a:rPr>
              <a:t>人工光合成研究センター　</a:t>
            </a:r>
            <a:endParaRPr lang="en-US" altLang="ja-JP" sz="993"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215" y="2247293"/>
            <a:ext cx="2453180" cy="1646656"/>
          </a:xfrm>
          <a:prstGeom prst="rect">
            <a:avLst/>
          </a:prstGeom>
        </p:spPr>
      </p:pic>
      <p:sp>
        <p:nvSpPr>
          <p:cNvPr id="13" name="テキスト ボックス 28"/>
          <p:cNvSpPr txBox="1">
            <a:spLocks noChangeArrowheads="1"/>
          </p:cNvSpPr>
          <p:nvPr/>
        </p:nvSpPr>
        <p:spPr bwMode="auto">
          <a:xfrm>
            <a:off x="210867" y="1841829"/>
            <a:ext cx="7891740" cy="397673"/>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◆大阪公立大学人工光合成研究センターでは</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年の開所以来、化学関連会社・自動車会社・ガス関連企業・</a:t>
            </a:r>
            <a:endParaRPr lang="en-US" altLang="ja-JP" sz="1292" b="0" i="0" dirty="0">
              <a:latin typeface="Meiryo UI" pitchFamily="50" charset="-128"/>
              <a:ea typeface="Meiryo UI" pitchFamily="50" charset="-128"/>
              <a:cs typeface="Meiryo UI" pitchFamily="50" charset="-128"/>
            </a:endParaRPr>
          </a:p>
          <a:p>
            <a:pPr marL="86751" indent="-86751" algn="just"/>
            <a:r>
              <a:rPr lang="ja-JP" altLang="en-US" sz="1292"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sz="1292"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53179" y="4704054"/>
            <a:ext cx="2973675" cy="2017925"/>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sz="1192" b="0" i="0" dirty="0">
                <a:latin typeface="Meiryo UI" pitchFamily="50" charset="-128"/>
                <a:ea typeface="Meiryo UI" pitchFamily="50" charset="-128"/>
                <a:cs typeface="Meiryo UI" pitchFamily="50" charset="-128"/>
              </a:rPr>
              <a:t>◆大阪公立大学人工光合成研究センターは</a:t>
            </a:r>
            <a:r>
              <a:rPr lang="en-US" altLang="ja-JP" sz="1192" b="0" i="0" dirty="0">
                <a:latin typeface="Meiryo UI" pitchFamily="50" charset="-128"/>
                <a:ea typeface="Meiryo UI" pitchFamily="50" charset="-128"/>
                <a:cs typeface="Meiryo UI" pitchFamily="50" charset="-128"/>
              </a:rPr>
              <a:t>2016</a:t>
            </a:r>
            <a:r>
              <a:rPr lang="ja-JP" altLang="en-US" sz="1192" b="0" i="0" dirty="0">
                <a:latin typeface="Meiryo UI" pitchFamily="50" charset="-128"/>
                <a:ea typeface="Meiryo UI" pitchFamily="50" charset="-128"/>
                <a:cs typeface="Meiryo UI" pitchFamily="50" charset="-128"/>
              </a:rPr>
              <a:t>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月から</a:t>
            </a:r>
            <a:r>
              <a:rPr lang="en-US" altLang="ja-JP" sz="1192" b="0" i="0" dirty="0">
                <a:latin typeface="Meiryo UI" pitchFamily="50" charset="-128"/>
                <a:ea typeface="Meiryo UI" pitchFamily="50" charset="-128"/>
                <a:cs typeface="Meiryo UI" pitchFamily="50" charset="-128"/>
              </a:rPr>
              <a:t>6</a:t>
            </a:r>
            <a:r>
              <a:rPr lang="ja-JP" altLang="en-US" sz="1192" b="0" i="0" dirty="0">
                <a:latin typeface="Meiryo UI" pitchFamily="50" charset="-128"/>
                <a:ea typeface="Meiryo UI" pitchFamily="50" charset="-128"/>
                <a:cs typeface="Meiryo UI" pitchFamily="50" charset="-128"/>
              </a:rPr>
              <a:t>年間文部科学省共同利用・共同研究拠点「人工光合成研究拠点」として認定され、人工光合成に関する基礎研究と実用化へ向けた国際的な研究開発拠点として活動しています（年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回のニュースレター配信・定期的な講演会の実施）。</a:t>
            </a:r>
            <a:r>
              <a:rPr lang="en-US" altLang="ja-JP" sz="1192" b="0" i="0" dirty="0">
                <a:latin typeface="Meiryo UI" pitchFamily="50" charset="-128"/>
                <a:ea typeface="Meiryo UI" pitchFamily="50" charset="-128"/>
                <a:cs typeface="Meiryo UI" pitchFamily="50" charset="-128"/>
              </a:rPr>
              <a:t>2022</a:t>
            </a:r>
            <a:r>
              <a:rPr lang="ja-JP" altLang="en-US" sz="1192" b="0" i="0" dirty="0">
                <a:latin typeface="Meiryo UI" pitchFamily="50" charset="-128"/>
                <a:ea typeface="Meiryo UI" pitchFamily="50" charset="-128"/>
                <a:cs typeface="Meiryo UI" pitchFamily="50" charset="-128"/>
              </a:rPr>
              <a:t>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月からは</a:t>
            </a:r>
            <a:r>
              <a:rPr lang="ja-JP" altLang="en-US" sz="1192" b="0" i="0" dirty="0">
                <a:latin typeface="Meiryo UI" panose="020B0604030504040204" pitchFamily="50" charset="-128"/>
                <a:ea typeface="Meiryo UI" panose="020B0604030504040204" pitchFamily="50" charset="-128"/>
              </a:rPr>
              <a:t>北海道大学触媒科学研究所・国立研究開発法人産業技術総合研究所触媒化学融合研究センターとの</a:t>
            </a:r>
            <a:r>
              <a:rPr lang="ja-JP" altLang="en-US" sz="1192" b="0" i="0" dirty="0">
                <a:latin typeface="Meiryo UI" pitchFamily="50" charset="-128"/>
                <a:ea typeface="Meiryo UI" pitchFamily="50" charset="-128"/>
                <a:cs typeface="Meiryo UI" pitchFamily="50" charset="-128"/>
              </a:rPr>
              <a:t>「触媒科学計測共同研究拠点」として文部科学省共同利用・共同研究拠点活動を強化しています。</a:t>
            </a:r>
            <a:endParaRPr lang="en-US" altLang="ja-JP" sz="1192"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Text Box 2"/>
          <p:cNvSpPr txBox="1">
            <a:spLocks noChangeArrowheads="1"/>
          </p:cNvSpPr>
          <p:nvPr/>
        </p:nvSpPr>
        <p:spPr bwMode="auto">
          <a:xfrm>
            <a:off x="66742" y="0"/>
            <a:ext cx="2450323" cy="48291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①</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533355" y="-1152"/>
            <a:ext cx="2450323" cy="48291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②</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50292" y="-1152"/>
            <a:ext cx="2450323" cy="48291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④</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99969" y="-1152"/>
            <a:ext cx="2450323" cy="48291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a:extLst>
              <a:ext uri="{FF2B5EF4-FFF2-40B4-BE49-F238E27FC236}">
                <a16:creationId xmlns:a16="http://schemas.microsoft.com/office/drawing/2014/main" id="{AC490819-1C94-4134-BC0F-00B1140E9375}"/>
              </a:ext>
            </a:extLst>
          </p:cNvPr>
          <p:cNvSpPr/>
          <p:nvPr/>
        </p:nvSpPr>
        <p:spPr>
          <a:xfrm>
            <a:off x="242787" y="1507126"/>
            <a:ext cx="3515730" cy="30763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6726364" y="4206824"/>
            <a:ext cx="2395132" cy="471685"/>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
        <p:nvSpPr>
          <p:cNvPr id="18"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45FF103E-C865-4269-9B79-BAC18DE53BC4}"/>
              </a:ext>
            </a:extLst>
          </p:cNvPr>
          <p:cNvSpPr/>
          <p:nvPr/>
        </p:nvSpPr>
        <p:spPr>
          <a:xfrm>
            <a:off x="242150" y="2270170"/>
            <a:ext cx="6470878" cy="434499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1542" tIns="35771" rIns="0" bIns="0" rtlCol="0" anchor="t" anchorCtr="0">
            <a:spAutoFit/>
          </a:bodyPr>
          <a:lstStyle/>
          <a:p>
            <a:pPr marL="86745" indent="-86745">
              <a:defRPr/>
            </a:pPr>
            <a:r>
              <a:rPr lang="ja-JP" altLang="en-US" sz="800" dirty="0">
                <a:solidFill>
                  <a:schemeClr val="tx1"/>
                </a:solidFill>
                <a:latin typeface="Meiryo UI" pitchFamily="50" charset="-128"/>
                <a:ea typeface="Meiryo UI" pitchFamily="50" charset="-128"/>
                <a:cs typeface="Meiryo UI" pitchFamily="50" charset="-128"/>
              </a:rPr>
              <a:t>（大阪市実績）</a:t>
            </a:r>
            <a:endParaRPr lang="en-US" altLang="ja-JP" sz="800" dirty="0">
              <a:solidFill>
                <a:schemeClr val="tx1"/>
              </a:solidFill>
              <a:latin typeface="Meiryo UI" pitchFamily="50" charset="-128"/>
              <a:ea typeface="Meiryo UI" pitchFamily="50" charset="-128"/>
              <a:cs typeface="Meiryo UI" pitchFamily="50" charset="-128"/>
            </a:endParaRPr>
          </a:p>
          <a:p>
            <a:pPr>
              <a:defRPr/>
            </a:pP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2018</a:t>
            </a:r>
            <a:r>
              <a:rPr lang="ja-JP" altLang="en-US" sz="800" dirty="0">
                <a:solidFill>
                  <a:schemeClr val="tx1"/>
                </a:solidFill>
                <a:latin typeface="Meiryo UI" pitchFamily="50" charset="-128"/>
                <a:ea typeface="Meiryo UI" pitchFamily="50" charset="-128"/>
                <a:cs typeface="Meiryo UI" pitchFamily="50" charset="-128"/>
              </a:rPr>
              <a:t>年度＞</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・東京ガス（株）との共同研究「</a:t>
            </a:r>
            <a:r>
              <a:rPr lang="en-US" altLang="ja-JP" sz="800" dirty="0">
                <a:solidFill>
                  <a:schemeClr val="tx1"/>
                </a:solidFill>
                <a:latin typeface="Meiryo UI" panose="020B0604030504040204" pitchFamily="50" charset="-128"/>
                <a:ea typeface="Meiryo UI" panose="020B0604030504040204" pitchFamily="50" charset="-128"/>
              </a:rPr>
              <a:t>CO</a:t>
            </a:r>
            <a:r>
              <a:rPr lang="en-US" altLang="ja-JP" sz="800" baseline="-25000" dirty="0">
                <a:solidFill>
                  <a:schemeClr val="tx1"/>
                </a:solidFill>
                <a:latin typeface="Meiryo UI" panose="020B0604030504040204" pitchFamily="50" charset="-128"/>
                <a:ea typeface="Meiryo UI" panose="020B0604030504040204" pitchFamily="50" charset="-128"/>
              </a:rPr>
              <a:t>2</a:t>
            </a:r>
            <a:r>
              <a:rPr lang="ja-JP" altLang="ja-JP" sz="800" dirty="0">
                <a:solidFill>
                  <a:schemeClr val="tx1"/>
                </a:solidFill>
                <a:latin typeface="Meiryo UI" panose="020B0604030504040204" pitchFamily="50" charset="-128"/>
                <a:ea typeface="Meiryo UI" panose="020B0604030504040204" pitchFamily="50" charset="-128"/>
              </a:rPr>
              <a:t>電気化学的還元プロセスにおける</a:t>
            </a:r>
            <a:r>
              <a:rPr lang="en-US" altLang="ja-JP" sz="800" dirty="0">
                <a:solidFill>
                  <a:schemeClr val="tx1"/>
                </a:solidFill>
                <a:latin typeface="Meiryo UI" panose="020B0604030504040204" pitchFamily="50" charset="-128"/>
                <a:ea typeface="Meiryo UI" panose="020B0604030504040204" pitchFamily="50" charset="-128"/>
              </a:rPr>
              <a:t>CO, </a:t>
            </a:r>
            <a:r>
              <a:rPr lang="ja-JP" altLang="ja-JP" sz="800" dirty="0">
                <a:solidFill>
                  <a:schemeClr val="tx1"/>
                </a:solidFill>
                <a:latin typeface="Meiryo UI" panose="020B0604030504040204" pitchFamily="50" charset="-128"/>
                <a:ea typeface="Meiryo UI" panose="020B0604030504040204" pitchFamily="50" charset="-128"/>
              </a:rPr>
              <a:t>ギ酸製造コストの削減</a:t>
            </a:r>
            <a:r>
              <a:rPr lang="ja-JP" altLang="en-US" sz="800" dirty="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2019</a:t>
            </a:r>
            <a:r>
              <a:rPr lang="ja-JP" altLang="en-US" sz="800" dirty="0">
                <a:solidFill>
                  <a:schemeClr val="tx1"/>
                </a:solidFill>
                <a:latin typeface="Meiryo UI" panose="020B0604030504040204" pitchFamily="50" charset="-128"/>
                <a:ea typeface="Meiryo UI" panose="020B0604030504040204" pitchFamily="50" charset="-128"/>
              </a:rPr>
              <a:t>年度＞</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・（株）本田技術研究所との共同研究「生体触媒機能を利用した二酸化炭素からメタノールへの電気化学的還元に関する研究」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a:t>
            </a:r>
            <a:r>
              <a:rPr lang="en-US" altLang="ja-JP" sz="800" dirty="0">
                <a:solidFill>
                  <a:schemeClr val="tx1"/>
                </a:solidFill>
                <a:latin typeface="メイリオ" panose="020B0604030504040204" pitchFamily="50" charset="-128"/>
                <a:ea typeface="メイリオ" panose="020B0604030504040204" pitchFamily="50" charset="-128"/>
              </a:rPr>
              <a:t>2020</a:t>
            </a:r>
            <a:r>
              <a:rPr lang="ja-JP" altLang="en-US" sz="800" dirty="0">
                <a:solidFill>
                  <a:schemeClr val="tx1"/>
                </a:solidFill>
                <a:latin typeface="メイリオ" panose="020B0604030504040204" pitchFamily="50" charset="-128"/>
                <a:ea typeface="メイリオ" panose="020B0604030504040204" pitchFamily="50" charset="-128"/>
              </a:rPr>
              <a:t>年度＞</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・（株）本田技術研究所との共同研究「生体触媒機能を利用した二酸化炭素からメタノールへの電気化学的還元に関する研究」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a:t>
            </a:r>
            <a:r>
              <a:rPr lang="en-US" altLang="ja-JP" sz="800" dirty="0">
                <a:solidFill>
                  <a:schemeClr val="tx1"/>
                </a:solidFill>
                <a:latin typeface="メイリオ" panose="020B0604030504040204" pitchFamily="50" charset="-128"/>
                <a:ea typeface="メイリオ" panose="020B0604030504040204" pitchFamily="50" charset="-128"/>
              </a:rPr>
              <a:t>2021</a:t>
            </a:r>
            <a:r>
              <a:rPr lang="ja-JP" altLang="en-US" sz="800" dirty="0">
                <a:solidFill>
                  <a:schemeClr val="tx1"/>
                </a:solidFill>
                <a:latin typeface="メイリオ" panose="020B0604030504040204" pitchFamily="50" charset="-128"/>
                <a:ea typeface="メイリオ" panose="020B0604030504040204" pitchFamily="50" charset="-128"/>
              </a:rPr>
              <a:t>年度＞</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a:t>
            </a:r>
            <a:r>
              <a:rPr lang="zh-TW" altLang="en-US" sz="800" dirty="0">
                <a:solidFill>
                  <a:schemeClr val="tx1"/>
                </a:solidFill>
                <a:latin typeface="Meiryo UI" panose="020B0604030504040204" pitchFamily="50" charset="-128"/>
                <a:ea typeface="Meiryo UI" panose="020B0604030504040204" pitchFamily="50" charset="-128"/>
              </a:rPr>
              <a:t>日本製鉄</a:t>
            </a:r>
            <a:r>
              <a:rPr lang="ja-JP" altLang="en-US" sz="800" dirty="0">
                <a:solidFill>
                  <a:schemeClr val="tx1"/>
                </a:solidFill>
                <a:latin typeface="Meiryo UI" panose="020B0604030504040204" pitchFamily="50" charset="-128"/>
                <a:ea typeface="Meiryo UI" panose="020B0604030504040204" pitchFamily="50" charset="-128"/>
              </a:rPr>
              <a:t>（</a:t>
            </a:r>
            <a:r>
              <a:rPr lang="zh-TW" altLang="en-US" sz="800" dirty="0">
                <a:solidFill>
                  <a:schemeClr val="tx1"/>
                </a:solidFill>
                <a:latin typeface="Meiryo UI" panose="020B0604030504040204" pitchFamily="50" charset="-128"/>
                <a:ea typeface="Meiryo UI" panose="020B0604030504040204" pitchFamily="50" charset="-128"/>
              </a:rPr>
              <a:t>株</a:t>
            </a:r>
            <a:r>
              <a:rPr lang="ja-JP" altLang="en-US" sz="800" dirty="0">
                <a:solidFill>
                  <a:schemeClr val="tx1"/>
                </a:solidFill>
                <a:latin typeface="Meiryo UI" panose="020B0604030504040204" pitchFamily="50" charset="-128"/>
                <a:ea typeface="Meiryo UI" panose="020B0604030504040204" pitchFamily="50" charset="-128"/>
              </a:rPr>
              <a:t>）</a:t>
            </a:r>
            <a:r>
              <a:rPr lang="zh-TW" altLang="en-US" sz="800" dirty="0">
                <a:solidFill>
                  <a:schemeClr val="tx1"/>
                </a:solidFill>
                <a:latin typeface="Meiryo UI" panose="020B0604030504040204" pitchFamily="50" charset="-128"/>
                <a:ea typeface="Meiryo UI" panose="020B0604030504040204" pitchFamily="50" charset="-128"/>
              </a:rPr>
              <a:t>先端技術研究所</a:t>
            </a:r>
            <a:r>
              <a:rPr lang="ja-JP" altLang="en-US" sz="800" dirty="0">
                <a:solidFill>
                  <a:schemeClr val="tx1"/>
                </a:solidFill>
                <a:latin typeface="Meiryo UI" panose="020B0604030504040204" pitchFamily="50" charset="-128"/>
                <a:ea typeface="Meiryo UI" panose="020B0604030504040204" pitchFamily="50" charset="-128"/>
              </a:rPr>
              <a:t>・東北大学との共同研究「常圧二酸化炭素とジオールから脂肪族ポリカーボネートジオールの</a:t>
            </a:r>
            <a:br>
              <a:rPr lang="en-US" altLang="ja-JP" sz="800" dirty="0">
                <a:solidFill>
                  <a:schemeClr val="tx1"/>
                </a:solidFill>
                <a:latin typeface="Meiryo UI" panose="020B0604030504040204" pitchFamily="50" charset="-128"/>
                <a:ea typeface="Meiryo UI" panose="020B0604030504040204" pitchFamily="50" charset="-128"/>
              </a:rPr>
            </a:br>
            <a:r>
              <a:rPr lang="ja-JP" altLang="en-US" sz="800" dirty="0">
                <a:solidFill>
                  <a:schemeClr val="tx1"/>
                </a:solidFill>
                <a:latin typeface="Meiryo UI" panose="020B0604030504040204" pitchFamily="50" charset="-128"/>
                <a:ea typeface="Meiryo UI" panose="020B0604030504040204" pitchFamily="50" charset="-128"/>
              </a:rPr>
              <a:t>　　 直接合成を行う触媒プロセスの開発」</a:t>
            </a:r>
            <a:r>
              <a:rPr lang="ja-JP" altLang="en-US" sz="800" dirty="0">
                <a:solidFill>
                  <a:schemeClr val="tx1"/>
                </a:solidFill>
                <a:latin typeface="Meiryo UI" pitchFamily="50" charset="-128"/>
                <a:ea typeface="Meiryo UI" pitchFamily="50" charset="-128"/>
                <a:cs typeface="Meiryo UI" pitchFamily="50" charset="-128"/>
              </a:rPr>
              <a:t> （ ★１）</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（★１ ）</a:t>
            </a:r>
            <a:r>
              <a:rPr lang="en-US" altLang="ja-JP" sz="800" dirty="0">
                <a:solidFill>
                  <a:schemeClr val="tx1"/>
                </a:solidFill>
                <a:latin typeface="Meiryo UI" pitchFamily="50" charset="-128"/>
                <a:ea typeface="Meiryo UI" pitchFamily="50" charset="-128"/>
                <a:cs typeface="Meiryo UI" pitchFamily="50" charset="-128"/>
              </a:rPr>
              <a:t>2021</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7</a:t>
            </a:r>
            <a:r>
              <a:rPr lang="ja-JP" altLang="en-US" sz="800" dirty="0">
                <a:solidFill>
                  <a:schemeClr val="tx1"/>
                </a:solidFill>
                <a:latin typeface="Meiryo UI" pitchFamily="50" charset="-128"/>
                <a:ea typeface="Meiryo UI" pitchFamily="50" charset="-128"/>
                <a:cs typeface="Meiryo UI" pitchFamily="50" charset="-128"/>
              </a:rPr>
              <a:t>月</a:t>
            </a:r>
            <a:r>
              <a:rPr lang="ja-JP" altLang="en-US" sz="800" dirty="0">
                <a:solidFill>
                  <a:schemeClr val="tx1"/>
                </a:solidFill>
                <a:latin typeface="Meiryo UI" panose="020B0604030504040204" pitchFamily="50" charset="-128"/>
                <a:ea typeface="Meiryo UI" panose="020B0604030504040204" pitchFamily="50" charset="-128"/>
              </a:rPr>
              <a:t>プレスリリース</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a:t>
            </a:r>
            <a:r>
              <a:rPr lang="en-US" altLang="ja-JP" sz="800" dirty="0">
                <a:solidFill>
                  <a:schemeClr val="tx1"/>
                </a:solidFill>
                <a:latin typeface="メイリオ" panose="020B0604030504040204" pitchFamily="50" charset="-128"/>
                <a:ea typeface="メイリオ" panose="020B0604030504040204" pitchFamily="50" charset="-128"/>
              </a:rPr>
              <a:t>2022</a:t>
            </a:r>
            <a:r>
              <a:rPr lang="ja-JP" altLang="en-US" sz="800" dirty="0">
                <a:solidFill>
                  <a:schemeClr val="tx1"/>
                </a:solidFill>
                <a:latin typeface="メイリオ" panose="020B0604030504040204" pitchFamily="50" charset="-128"/>
                <a:ea typeface="メイリオ" panose="020B0604030504040204" pitchFamily="50" charset="-128"/>
              </a:rPr>
              <a:t>年度＞</a:t>
            </a:r>
            <a:endParaRPr lang="en-US" altLang="ja-JP" sz="8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en-US" altLang="ja-JP" sz="800" dirty="0">
                <a:solidFill>
                  <a:schemeClr val="tx1"/>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ea typeface="Meiryo UI" panose="020B0604030504040204" pitchFamily="50" charset="-128"/>
                <a:cs typeface="MeiryoUI"/>
              </a:rPr>
              <a:t>マンチェスターメトロポリタン大学燃料電池イノベーションセンターとの間で</a:t>
            </a:r>
            <a:r>
              <a:rPr lang="ja-JP" altLang="ja-JP" sz="800" dirty="0">
                <a:solidFill>
                  <a:schemeClr val="tx1"/>
                </a:solidFill>
                <a:ea typeface="Meiryo UI" panose="020B0604030504040204" pitchFamily="50" charset="-128"/>
                <a:cs typeface="Times New Roman" panose="02020603050405020304" pitchFamily="18" charset="0"/>
              </a:rPr>
              <a:t>再生可能エネルギーに関する国際交流締結に向けた取組み開始</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・大成ロテック株式会社との共同研究</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路面太陽光発電と人工光合成を組み合わせた水素回収システムに関する研究</a:t>
            </a:r>
            <a:r>
              <a:rPr lang="ja-JP" altLang="en-US"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800" dirty="0">
                <a:solidFill>
                  <a:schemeClr val="tx1"/>
                </a:solidFill>
                <a:latin typeface="Meiryo UI" panose="020B0604030504040204" pitchFamily="50" charset="-128"/>
                <a:ea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・太陽光エネルギーと二酸化炭素から生分解性プラスチック原料製造可能な新たな人工光合成技術開発</a:t>
            </a: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a:t>
            </a:r>
            <a:r>
              <a:rPr lang="ja-JP" altLang="en-US" sz="800" dirty="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anose="020B0604030504040204" pitchFamily="50" charset="-128"/>
              <a:ea typeface="Meiryo UI" panose="020B0604030504040204" pitchFamily="50" charset="-128"/>
              <a:cs typeface="Meiryo UI" pitchFamily="50" charset="-128"/>
            </a:endParaRPr>
          </a:p>
          <a:p>
            <a:pPr marL="197634" indent="-197634">
              <a:defRPr/>
            </a:pP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a:t>
            </a: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2022</a:t>
            </a:r>
            <a:r>
              <a:rPr lang="ja-JP" altLang="en-US" sz="800" dirty="0">
                <a:solidFill>
                  <a:schemeClr val="tx1"/>
                </a:solidFill>
                <a:latin typeface="Meiryo UI" pitchFamily="50" charset="-128"/>
                <a:ea typeface="Meiryo UI" pitchFamily="50" charset="-128"/>
                <a:cs typeface="Meiryo UI" pitchFamily="50" charset="-128"/>
              </a:rPr>
              <a:t>年７月・９月、</a:t>
            </a:r>
            <a:r>
              <a:rPr lang="en-US" altLang="ja-JP" sz="800" dirty="0">
                <a:solidFill>
                  <a:schemeClr val="tx1"/>
                </a:solidFill>
                <a:latin typeface="Meiryo UI" pitchFamily="50" charset="-128"/>
                <a:ea typeface="Meiryo UI" pitchFamily="50" charset="-128"/>
                <a:cs typeface="Meiryo UI" pitchFamily="50" charset="-128"/>
              </a:rPr>
              <a:t>2023</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a:t>
            </a:r>
            <a:r>
              <a:rPr lang="ja-JP" altLang="en-US" sz="800" dirty="0">
                <a:solidFill>
                  <a:schemeClr val="tx1"/>
                </a:solidFill>
                <a:latin typeface="Meiryo UI" pitchFamily="50" charset="-128"/>
                <a:ea typeface="Meiryo UI" pitchFamily="50" charset="-128"/>
                <a:cs typeface="Meiryo UI" pitchFamily="50" charset="-128"/>
              </a:rPr>
              <a:t>月・３月プレスリリース</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・飯田グループホールディングス（株）による共同研究部門「水素エネルギー製造研究部門」・「水素エネルギー利用研究部門」・宮古島市での実証試験</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・国立台湾大学との国際共同研究「二酸化炭素利用のための光触媒・生体触媒複合材料の創製に関する国際共同研究」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en-US" altLang="ja-JP" sz="800" dirty="0">
                <a:solidFill>
                  <a:schemeClr val="tx1"/>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latin typeface="Meiryo UI" panose="020B0604030504040204" pitchFamily="50" charset="-128"/>
                <a:ea typeface="Meiryo UI" panose="020B0604030504040204" pitchFamily="50" charset="-128"/>
                <a:cs typeface="MeiryoUI"/>
              </a:rPr>
              <a:t>マンチェスターメトロポリタン大学燃料電池イノベーションセンターとの間で</a:t>
            </a:r>
            <a:r>
              <a:rPr lang="ja-JP" altLang="ja-JP"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再生可能エネルギーに関する国際交流締結</a:t>
            </a:r>
            <a:r>
              <a:rPr lang="ja-JP" altLang="en-US"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・研究者間交流の実施</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・太陽光エネルギーと二酸化炭素からエンジニアリングプラスチック原料製造可能な新たな人工光合成技術開発</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月プレスリリース</a:t>
            </a: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22" name="角丸四角形 21"/>
          <p:cNvSpPr/>
          <p:nvPr/>
        </p:nvSpPr>
        <p:spPr>
          <a:xfrm>
            <a:off x="242787" y="587846"/>
            <a:ext cx="4230569" cy="3350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59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24" name="テキスト ボックス 28"/>
          <p:cNvSpPr txBox="1">
            <a:spLocks noChangeArrowheads="1"/>
          </p:cNvSpPr>
          <p:nvPr/>
        </p:nvSpPr>
        <p:spPr bwMode="auto">
          <a:xfrm>
            <a:off x="210867" y="1037131"/>
            <a:ext cx="9203589"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◆大阪公立大学では、産学官連携拠点として</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a:t>
            </a:r>
            <a:r>
              <a:rPr lang="en-US" altLang="ja-JP" sz="1292" b="0" i="0" dirty="0">
                <a:latin typeface="Meiryo UI" pitchFamily="50" charset="-128"/>
                <a:ea typeface="Meiryo UI" pitchFamily="50" charset="-128"/>
                <a:cs typeface="Meiryo UI" pitchFamily="50" charset="-128"/>
              </a:rPr>
              <a:t>6</a:t>
            </a:r>
            <a:r>
              <a:rPr lang="ja-JP" altLang="en-US" sz="1292"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月に人工光合成研究センターを開設し、人工光合成を用いた次世代循環型新エネルギー（水素、メタノール等アルコール系燃料）や生分解性プラスチック材料製造の開発・実用化に向け取り組んでいます。</a:t>
            </a:r>
            <a:endParaRPr lang="en-US" altLang="ja-JP" sz="1292" b="0" i="0"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394C796E-2DC9-478E-8B32-37B683F46CE3}"/>
              </a:ext>
            </a:extLst>
          </p:cNvPr>
          <p:cNvSpPr txBox="1"/>
          <p:nvPr/>
        </p:nvSpPr>
        <p:spPr>
          <a:xfrm>
            <a:off x="4243383" y="605419"/>
            <a:ext cx="146396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Tree>
    <p:extLst>
      <p:ext uri="{BB962C8B-B14F-4D97-AF65-F5344CB8AC3E}">
        <p14:creationId xmlns:p14="http://schemas.microsoft.com/office/powerpoint/2010/main" val="2787687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カーボンニュートラル技術実装推進事業</a:t>
            </a:r>
          </a:p>
        </p:txBody>
      </p:sp>
      <p:sp>
        <p:nvSpPr>
          <p:cNvPr id="35" name="テキスト ボックス 34"/>
          <p:cNvSpPr txBox="1"/>
          <p:nvPr/>
        </p:nvSpPr>
        <p:spPr>
          <a:xfrm>
            <a:off x="416393" y="1565730"/>
            <a:ext cx="3064665" cy="2492990"/>
          </a:xfrm>
          <a:prstGeom prst="rect">
            <a:avLst/>
          </a:prstGeom>
          <a:noFill/>
        </p:spPr>
        <p:txBody>
          <a:bodyPr wrap="square" rtlCol="0">
            <a:spAutoFit/>
          </a:bodyPr>
          <a:lstStyle/>
          <a:p>
            <a:pPr marL="0" marR="0" lvl="0" indent="0" algn="just" defTabSz="914400" eaLnBrk="1" fontAlgn="auto" latinLnBrk="0" hangingPunct="1">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a:t>
            </a:r>
            <a:r>
              <a:rPr kumimoji="1" lang="ja-JP" altLang="en-US" sz="1300" kern="0" dirty="0">
                <a:solidFill>
                  <a:prstClr val="black"/>
                </a:solidFill>
                <a:latin typeface="Meiryo UI" panose="020B0604030504040204" pitchFamily="50" charset="-128"/>
                <a:ea typeface="Meiryo UI" panose="020B0604030504040204" pitchFamily="50" charset="-128"/>
              </a:rPr>
              <a:t>カーボンニュートラル技術</a:t>
            </a:r>
            <a:r>
              <a:rPr kumimoji="1" lang="ja-JP" altLang="en-US" sz="1300" kern="0" baseline="30000" dirty="0">
                <a:solidFill>
                  <a:prstClr val="black"/>
                </a:solidFill>
                <a:latin typeface="Meiryo UI" panose="020B0604030504040204" pitchFamily="50" charset="-128"/>
                <a:ea typeface="Meiryo UI" panose="020B0604030504040204" pitchFamily="50" charset="-128"/>
              </a:rPr>
              <a:t>＊</a:t>
            </a:r>
            <a:r>
              <a:rPr kumimoji="1" lang="ja-JP" altLang="en-US" sz="1300" kern="0" dirty="0">
                <a:solidFill>
                  <a:prstClr val="black"/>
                </a:solidFill>
                <a:latin typeface="Meiryo UI" panose="020B0604030504040204" pitchFamily="50" charset="-128"/>
                <a:ea typeface="Meiryo UI" panose="020B0604030504040204" pitchFamily="50" charset="-128"/>
              </a:rPr>
              <a:t>を有する府内</a:t>
            </a:r>
            <a:endParaRPr kumimoji="1" lang="en-US" altLang="ja-JP" sz="1300" kern="0" dirty="0">
              <a:solidFill>
                <a:prstClr val="black"/>
              </a:solidFill>
              <a:latin typeface="Meiryo UI" panose="020B0604030504040204" pitchFamily="50" charset="-128"/>
              <a:ea typeface="Meiryo UI" panose="020B0604030504040204" pitchFamily="50" charset="-128"/>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kern="0" dirty="0">
                <a:solidFill>
                  <a:prstClr val="black"/>
                </a:solidFill>
                <a:latin typeface="Meiryo UI" panose="020B0604030504040204" pitchFamily="50" charset="-128"/>
                <a:ea typeface="Meiryo UI" panose="020B0604030504040204" pitchFamily="50" charset="-128"/>
              </a:rPr>
              <a:t>外の大手・中堅企業</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、大阪での技術実装</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・ビジネス展開に意欲を有する中小企業</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に対し、「新たなビジネス展開」に向けて、</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「施策・技術面」について、府職員・　専門</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家が、大学等研究機関や金融機関など</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の支援機関とも連携し、支援する枠組み</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としてプラットフォームを設置。</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dirty="0">
                <a:solidFill>
                  <a:schemeClr val="tx1"/>
                </a:solidFill>
                <a:latin typeface="Meiryo UI" panose="020B0604030504040204" pitchFamily="50" charset="-128"/>
                <a:ea typeface="Meiryo UI" panose="020B0604030504040204" pitchFamily="50" charset="-128"/>
              </a:rPr>
              <a:t>カーボンニュートラル技術例：</a:t>
            </a:r>
            <a:r>
              <a:rPr kumimoji="1" lang="ja-JP" altLang="en-US" sz="1300" u="sng" dirty="0">
                <a:solidFill>
                  <a:schemeClr val="tx1"/>
                </a:solidFill>
                <a:latin typeface="Meiryo UI" panose="020B0604030504040204" pitchFamily="50" charset="-128"/>
                <a:ea typeface="Meiryo UI" panose="020B0604030504040204" pitchFamily="50" charset="-128"/>
              </a:rPr>
              <a:t>水素、蓄電</a:t>
            </a:r>
            <a:endParaRPr kumimoji="1" lang="en-US" altLang="ja-JP" sz="1300" u="sng" dirty="0">
              <a:solidFill>
                <a:schemeClr val="tx1"/>
              </a:solidFill>
              <a:latin typeface="Meiryo UI" panose="020B0604030504040204" pitchFamily="50" charset="-128"/>
              <a:ea typeface="Meiryo UI" panose="020B0604030504040204" pitchFamily="50" charset="-128"/>
            </a:endParaRPr>
          </a:p>
          <a:p>
            <a:pPr marL="0" marR="0" lvl="0" indent="0" algn="just" defTabSz="914400" eaLnBrk="1" fontAlgn="auto" latinLnBrk="0" hangingPunct="1">
              <a:spcBef>
                <a:spcPts val="0"/>
              </a:spcBef>
              <a:spcAft>
                <a:spcPts val="0"/>
              </a:spcAft>
              <a:buClrTx/>
              <a:buSzTx/>
              <a:buFontTx/>
              <a:buNone/>
              <a:tabLst/>
              <a:defRPr/>
            </a:pPr>
            <a:r>
              <a:rPr lang="ja-JP" altLang="en-US" sz="1300" dirty="0">
                <a:latin typeface="Meiryo UI" panose="020B0604030504040204" pitchFamily="50" charset="-128"/>
                <a:ea typeface="Meiryo UI" panose="020B0604030504040204" pitchFamily="50" charset="-128"/>
              </a:rPr>
              <a:t>　</a:t>
            </a:r>
            <a:r>
              <a:rPr kumimoji="1" lang="ja-JP" altLang="en-US" sz="1300" u="sng" dirty="0">
                <a:solidFill>
                  <a:schemeClr val="tx1"/>
                </a:solidFill>
                <a:latin typeface="Meiryo UI" panose="020B0604030504040204" pitchFamily="50" charset="-128"/>
                <a:ea typeface="Meiryo UI" panose="020B0604030504040204" pitchFamily="50" charset="-128"/>
              </a:rPr>
              <a:t>池、再生可能・メタネーション等のエネル</a:t>
            </a:r>
            <a:endParaRPr kumimoji="1" lang="en-US" altLang="ja-JP" sz="1300" u="sng" dirty="0">
              <a:solidFill>
                <a:schemeClr val="tx1"/>
              </a:solidFill>
              <a:latin typeface="Meiryo UI" panose="020B0604030504040204" pitchFamily="50" charset="-128"/>
              <a:ea typeface="Meiryo UI" panose="020B0604030504040204" pitchFamily="50" charset="-128"/>
            </a:endParaRPr>
          </a:p>
          <a:p>
            <a:pPr marL="0" marR="0" lvl="0" indent="0" algn="just" defTabSz="914400" eaLnBrk="1" fontAlgn="auto" latinLnBrk="0" hangingPunct="1">
              <a:spcBef>
                <a:spcPts val="0"/>
              </a:spcBef>
              <a:spcAft>
                <a:spcPts val="0"/>
              </a:spcAft>
              <a:buClrTx/>
              <a:buSzTx/>
              <a:buFontTx/>
              <a:buNone/>
              <a:tabLst/>
              <a:defRPr/>
            </a:pPr>
            <a:r>
              <a:rPr lang="ja-JP" altLang="en-US" sz="1300" dirty="0">
                <a:latin typeface="Meiryo UI" panose="020B0604030504040204" pitchFamily="50" charset="-128"/>
                <a:ea typeface="Meiryo UI" panose="020B0604030504040204" pitchFamily="50" charset="-128"/>
              </a:rPr>
              <a:t>　</a:t>
            </a:r>
            <a:r>
              <a:rPr kumimoji="1" lang="ja-JP" altLang="en-US" sz="1300" u="sng" dirty="0">
                <a:solidFill>
                  <a:schemeClr val="tx1"/>
                </a:solidFill>
                <a:latin typeface="Meiryo UI" panose="020B0604030504040204" pitchFamily="50" charset="-128"/>
                <a:ea typeface="Meiryo UI" panose="020B0604030504040204" pitchFamily="50" charset="-128"/>
              </a:rPr>
              <a:t>ギー、省エネ</a:t>
            </a:r>
            <a:r>
              <a:rPr lang="ja-JP" altLang="en-US" sz="1300" u="sng" dirty="0">
                <a:latin typeface="Meiryo UI" panose="020B0604030504040204" pitchFamily="50" charset="-128"/>
                <a:ea typeface="Meiryo UI" panose="020B0604030504040204" pitchFamily="50" charset="-128"/>
              </a:rPr>
              <a:t>（</a:t>
            </a:r>
            <a:r>
              <a:rPr kumimoji="1" lang="ja-JP" altLang="en-US" sz="1300" u="sng" dirty="0">
                <a:solidFill>
                  <a:schemeClr val="tx1"/>
                </a:solidFill>
                <a:latin typeface="Meiryo UI" panose="020B0604030504040204" pitchFamily="50" charset="-128"/>
                <a:ea typeface="Meiryo UI" panose="020B0604030504040204" pitchFamily="50" charset="-128"/>
              </a:rPr>
              <a:t>創エネ等</a:t>
            </a:r>
            <a:r>
              <a:rPr lang="ja-JP" altLang="en-US" sz="1300" u="sng" dirty="0">
                <a:latin typeface="Meiryo UI" panose="020B0604030504040204" pitchFamily="50" charset="-128"/>
                <a:ea typeface="Meiryo UI" panose="020B0604030504040204" pitchFamily="50" charset="-128"/>
              </a:rPr>
              <a:t>）</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p:cNvSpPr txBox="1"/>
          <p:nvPr/>
        </p:nvSpPr>
        <p:spPr>
          <a:xfrm>
            <a:off x="4383920" y="861412"/>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7,623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8" name="角丸四角形 22">
            <a:extLst>
              <a:ext uri="{FF2B5EF4-FFF2-40B4-BE49-F238E27FC236}">
                <a16:creationId xmlns:a16="http://schemas.microsoft.com/office/drawing/2014/main" id="{B3E77360-EA56-4B85-B7E7-DB4D60CCBA1B}"/>
              </a:ext>
            </a:extLst>
          </p:cNvPr>
          <p:cNvSpPr/>
          <p:nvPr/>
        </p:nvSpPr>
        <p:spPr>
          <a:xfrm>
            <a:off x="435483" y="1280960"/>
            <a:ext cx="2030518" cy="297449"/>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プラットフォームの設置</a:t>
            </a:r>
          </a:p>
        </p:txBody>
      </p:sp>
      <p:sp>
        <p:nvSpPr>
          <p:cNvPr id="21" name="角丸四角形 22">
            <a:extLst>
              <a:ext uri="{FF2B5EF4-FFF2-40B4-BE49-F238E27FC236}">
                <a16:creationId xmlns:a16="http://schemas.microsoft.com/office/drawing/2014/main" id="{5C2D3DCA-15FE-4864-8578-32B9DE695C6F}"/>
              </a:ext>
            </a:extLst>
          </p:cNvPr>
          <p:cNvSpPr/>
          <p:nvPr/>
        </p:nvSpPr>
        <p:spPr>
          <a:xfrm>
            <a:off x="3581805" y="1274621"/>
            <a:ext cx="2030518" cy="297449"/>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活動内容</a:t>
            </a:r>
          </a:p>
        </p:txBody>
      </p:sp>
      <p:sp>
        <p:nvSpPr>
          <p:cNvPr id="22" name="テキスト ボックス 21">
            <a:extLst>
              <a:ext uri="{FF2B5EF4-FFF2-40B4-BE49-F238E27FC236}">
                <a16:creationId xmlns:a16="http://schemas.microsoft.com/office/drawing/2014/main" id="{5C14158F-12A8-4A8C-989A-EFD026868AF1}"/>
              </a:ext>
            </a:extLst>
          </p:cNvPr>
          <p:cNvSpPr txBox="1"/>
          <p:nvPr/>
        </p:nvSpPr>
        <p:spPr>
          <a:xfrm>
            <a:off x="3619954" y="1565730"/>
            <a:ext cx="5850617" cy="492443"/>
          </a:xfrm>
          <a:prstGeom prst="rect">
            <a:avLst/>
          </a:prstGeom>
          <a:noFill/>
        </p:spPr>
        <p:txBody>
          <a:bodyPr wrap="square" rtlCol="0">
            <a:spAutoFit/>
          </a:bodyPr>
          <a:lstStyle/>
          <a:p>
            <a:pPr marL="0" marR="0" lvl="0" indent="0" algn="just" defTabSz="914400" eaLnBrk="1" fontAlgn="auto" latinLnBrk="0" hangingPunct="1">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a:t>
            </a:r>
            <a:r>
              <a:rPr kumimoji="1" lang="ja-JP" altLang="en-US" sz="1300" kern="0" dirty="0">
                <a:solidFill>
                  <a:prstClr val="black"/>
                </a:solidFill>
                <a:latin typeface="Meiryo UI" panose="020B0604030504040204" pitchFamily="50" charset="-128"/>
                <a:ea typeface="Meiryo UI" panose="020B0604030504040204" pitchFamily="50" charset="-128"/>
              </a:rPr>
              <a:t>企業が抱える施策・技術面の課題等に対して、必要に応じて府職員及び専門家が</a:t>
            </a:r>
            <a:endParaRPr kumimoji="1" lang="en-US" altLang="ja-JP" sz="1300" kern="0" dirty="0">
              <a:solidFill>
                <a:prstClr val="black"/>
              </a:solidFill>
              <a:latin typeface="Meiryo UI" panose="020B0604030504040204" pitchFamily="50" charset="-128"/>
              <a:ea typeface="Meiryo UI" panose="020B0604030504040204" pitchFamily="50" charset="-128"/>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kern="0" dirty="0">
                <a:solidFill>
                  <a:prstClr val="black"/>
                </a:solidFill>
                <a:latin typeface="Meiryo UI" panose="020B0604030504040204" pitchFamily="50" charset="-128"/>
                <a:ea typeface="Meiryo UI" panose="020B0604030504040204" pitchFamily="50" charset="-128"/>
              </a:rPr>
              <a:t>大阪府だから出来るトータルコーディネートを実施。</a:t>
            </a:r>
            <a:endParaRPr kumimoji="1" lang="en-US" altLang="ja-JP" sz="1300" kern="0" dirty="0">
              <a:solidFill>
                <a:prstClr val="black"/>
              </a:solidFill>
              <a:latin typeface="Meiryo UI" panose="020B0604030504040204" pitchFamily="50" charset="-128"/>
              <a:ea typeface="Meiryo UI" panose="020B0604030504040204" pitchFamily="50" charset="-128"/>
            </a:endParaRPr>
          </a:p>
        </p:txBody>
      </p:sp>
      <p:graphicFrame>
        <p:nvGraphicFramePr>
          <p:cNvPr id="23" name="表 6">
            <a:extLst>
              <a:ext uri="{FF2B5EF4-FFF2-40B4-BE49-F238E27FC236}">
                <a16:creationId xmlns:a16="http://schemas.microsoft.com/office/drawing/2014/main" id="{5574E3E7-3CF0-44E5-AA56-D12B3C2BB350}"/>
              </a:ext>
            </a:extLst>
          </p:cNvPr>
          <p:cNvGraphicFramePr>
            <a:graphicFrameLocks noGrp="1"/>
          </p:cNvGraphicFramePr>
          <p:nvPr/>
        </p:nvGraphicFramePr>
        <p:xfrm>
          <a:off x="3682583" y="2092009"/>
          <a:ext cx="5791855" cy="2240495"/>
        </p:xfrm>
        <a:graphic>
          <a:graphicData uri="http://schemas.openxmlformats.org/drawingml/2006/table">
            <a:tbl>
              <a:tblPr firstRow="1" bandRow="1">
                <a:tableStyleId>{5940675A-B579-460E-94D1-54222C63F5DA}</a:tableStyleId>
              </a:tblPr>
              <a:tblGrid>
                <a:gridCol w="1747090">
                  <a:extLst>
                    <a:ext uri="{9D8B030D-6E8A-4147-A177-3AD203B41FA5}">
                      <a16:colId xmlns:a16="http://schemas.microsoft.com/office/drawing/2014/main" val="717522498"/>
                    </a:ext>
                  </a:extLst>
                </a:gridCol>
                <a:gridCol w="4044765">
                  <a:extLst>
                    <a:ext uri="{9D8B030D-6E8A-4147-A177-3AD203B41FA5}">
                      <a16:colId xmlns:a16="http://schemas.microsoft.com/office/drawing/2014/main" val="2351300241"/>
                    </a:ext>
                  </a:extLst>
                </a:gridCol>
              </a:tblGrid>
              <a:tr h="289775">
                <a:tc>
                  <a:txBody>
                    <a:bodyPr/>
                    <a:lstStyle/>
                    <a:p>
                      <a:r>
                        <a:rPr kumimoji="1" lang="ja-JP" altLang="en-US" sz="1200" dirty="0">
                          <a:latin typeface="Meiryo UI" panose="020B0604030504040204" pitchFamily="50" charset="-128"/>
                          <a:ea typeface="Meiryo UI" panose="020B0604030504040204" pitchFamily="50" charset="-128"/>
                        </a:rPr>
                        <a:t>項目</a:t>
                      </a:r>
                    </a:p>
                  </a:txBody>
                  <a:tcPr/>
                </a:tc>
                <a:tc>
                  <a:txBody>
                    <a:bodyPr/>
                    <a:lstStyle/>
                    <a:p>
                      <a:r>
                        <a:rPr kumimoji="1" lang="ja-JP" altLang="en-US" sz="1200" dirty="0">
                          <a:latin typeface="Meiryo UI" panose="020B0604030504040204" pitchFamily="50" charset="-128"/>
                          <a:ea typeface="Meiryo UI" panose="020B0604030504040204" pitchFamily="50" charset="-128"/>
                        </a:rPr>
                        <a:t>内容</a:t>
                      </a:r>
                    </a:p>
                  </a:txBody>
                  <a:tcPr/>
                </a:tc>
                <a:extLst>
                  <a:ext uri="{0D108BD9-81ED-4DB2-BD59-A6C34878D82A}">
                    <a16:rowId xmlns:a16="http://schemas.microsoft.com/office/drawing/2014/main" val="3275104166"/>
                  </a:ext>
                </a:extLst>
              </a:tr>
              <a:tr h="756585">
                <a:tc>
                  <a:txBody>
                    <a:bodyPr/>
                    <a:lstStyle/>
                    <a:p>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技術・ビジネス支援</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・国や府などの補助金等の施策紹介と支援</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・補助金技術等の新たなビジネス化に向けた支援</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・先進技術の技術実装へ向けた取組み支援</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・カーボンニュートラル技術に対する専門家による技術的助言</a:t>
                      </a:r>
                    </a:p>
                  </a:txBody>
                  <a:tcPr/>
                </a:tc>
                <a:extLst>
                  <a:ext uri="{0D108BD9-81ED-4DB2-BD59-A6C34878D82A}">
                    <a16:rowId xmlns:a16="http://schemas.microsoft.com/office/drawing/2014/main" val="1647509137"/>
                  </a:ext>
                </a:extLst>
              </a:tr>
              <a:tr h="605268">
                <a:tc>
                  <a:txBody>
                    <a:bodyPr/>
                    <a:lstStyle/>
                    <a:p>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オープンイノベーション支援</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・技術シーズ・ニーズに対して支援機関と連携してビジネスマッチングを　</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実施。</a:t>
                      </a:r>
                      <a:r>
                        <a:rPr kumimoji="1" lang="ja-JP" altLang="en-US" sz="1050" dirty="0">
                          <a:solidFill>
                            <a:schemeClr val="tx1"/>
                          </a:solidFill>
                          <a:latin typeface="Meiryo UI" panose="020B0604030504040204" pitchFamily="50" charset="-128"/>
                          <a:ea typeface="Meiryo UI" panose="020B0604030504040204" pitchFamily="50" charset="-128"/>
                        </a:rPr>
                        <a:t>（クロード・セミオープン・オープン型）</a:t>
                      </a:r>
                    </a:p>
                    <a:p>
                      <a:r>
                        <a:rPr kumimoji="1" lang="ja-JP" altLang="en-US" sz="1100" dirty="0">
                          <a:solidFill>
                            <a:schemeClr val="tx1"/>
                          </a:solidFill>
                          <a:latin typeface="Meiryo UI" panose="020B0604030504040204" pitchFamily="50" charset="-128"/>
                          <a:ea typeface="Meiryo UI" panose="020B0604030504040204" pitchFamily="50" charset="-128"/>
                        </a:rPr>
                        <a:t>・補助金</a:t>
                      </a:r>
                      <a:r>
                        <a:rPr kumimoji="1" lang="ja-JP" altLang="en-US" sz="1050" dirty="0">
                          <a:solidFill>
                            <a:schemeClr val="tx1"/>
                          </a:solidFill>
                          <a:latin typeface="Meiryo UI" panose="020B0604030504040204" pitchFamily="50" charset="-128"/>
                          <a:ea typeface="Meiryo UI" panose="020B0604030504040204" pitchFamily="50" charset="-128"/>
                        </a:rPr>
                        <a:t>（カーボンニュートラル、エネルギー産業創出等）</a:t>
                      </a:r>
                      <a:r>
                        <a:rPr kumimoji="1" lang="ja-JP" altLang="en-US" sz="1100" dirty="0">
                          <a:solidFill>
                            <a:schemeClr val="tx1"/>
                          </a:solidFill>
                          <a:latin typeface="Meiryo UI" panose="020B0604030504040204" pitchFamily="50" charset="-128"/>
                          <a:ea typeface="Meiryo UI" panose="020B0604030504040204" pitchFamily="50" charset="-128"/>
                        </a:rPr>
                        <a:t>採択事業の</a:t>
                      </a:r>
                    </a:p>
                    <a:p>
                      <a:r>
                        <a:rPr kumimoji="1" lang="ja-JP" altLang="en-US" sz="1100" dirty="0">
                          <a:solidFill>
                            <a:schemeClr val="tx1"/>
                          </a:solidFill>
                          <a:latin typeface="Meiryo UI" panose="020B0604030504040204" pitchFamily="50" charset="-128"/>
                          <a:ea typeface="Meiryo UI" panose="020B0604030504040204" pitchFamily="50" charset="-128"/>
                        </a:rPr>
                        <a:t> セミオープンへの参画により、技術シーズの伴走支援を実施</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849306857"/>
                  </a:ext>
                </a:extLst>
              </a:tr>
              <a:tr h="423688">
                <a:tc>
                  <a:txBody>
                    <a:bodyPr/>
                    <a:lstStyle/>
                    <a:p>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サプライチェーン構築支援</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・部材メーカーの探索</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・企業連携先支援</a:t>
                      </a:r>
                      <a:r>
                        <a:rPr kumimoji="1" lang="ja-JP" altLang="en-US" sz="1050" dirty="0">
                          <a:latin typeface="Meiryo UI" panose="020B0604030504040204" pitchFamily="50" charset="-128"/>
                          <a:ea typeface="Meiryo UI" panose="020B0604030504040204" pitchFamily="50" charset="-128"/>
                        </a:rPr>
                        <a:t>（製造メーカーと部材メーカーとのマッチング支援等）</a:t>
                      </a:r>
                    </a:p>
                  </a:txBody>
                  <a:tcPr/>
                </a:tc>
                <a:extLst>
                  <a:ext uri="{0D108BD9-81ED-4DB2-BD59-A6C34878D82A}">
                    <a16:rowId xmlns:a16="http://schemas.microsoft.com/office/drawing/2014/main" val="1124465991"/>
                  </a:ext>
                </a:extLst>
              </a:tr>
            </a:tbl>
          </a:graphicData>
        </a:graphic>
      </p:graphicFrame>
      <p:grpSp>
        <p:nvGrpSpPr>
          <p:cNvPr id="3" name="グループ化 2">
            <a:extLst>
              <a:ext uri="{FF2B5EF4-FFF2-40B4-BE49-F238E27FC236}">
                <a16:creationId xmlns:a16="http://schemas.microsoft.com/office/drawing/2014/main" id="{CB9EB622-B200-466A-B397-5746E3B9AABC}"/>
              </a:ext>
            </a:extLst>
          </p:cNvPr>
          <p:cNvGrpSpPr/>
          <p:nvPr/>
        </p:nvGrpSpPr>
        <p:grpSpPr>
          <a:xfrm>
            <a:off x="2144209" y="4446338"/>
            <a:ext cx="5601981" cy="2181197"/>
            <a:chOff x="1867693" y="4504231"/>
            <a:chExt cx="5601981" cy="2181197"/>
          </a:xfrm>
        </p:grpSpPr>
        <p:grpSp>
          <p:nvGrpSpPr>
            <p:cNvPr id="24" name="グループ化 23">
              <a:extLst>
                <a:ext uri="{FF2B5EF4-FFF2-40B4-BE49-F238E27FC236}">
                  <a16:creationId xmlns:a16="http://schemas.microsoft.com/office/drawing/2014/main" id="{B50A6C3C-03CF-435B-A978-E2C7434BC428}"/>
                </a:ext>
              </a:extLst>
            </p:cNvPr>
            <p:cNvGrpSpPr/>
            <p:nvPr/>
          </p:nvGrpSpPr>
          <p:grpSpPr>
            <a:xfrm>
              <a:off x="3781218" y="4504231"/>
              <a:ext cx="3688456" cy="1870047"/>
              <a:chOff x="1587817" y="5681872"/>
              <a:chExt cx="3688456" cy="1870047"/>
            </a:xfrm>
          </p:grpSpPr>
          <p:sp>
            <p:nvSpPr>
              <p:cNvPr id="25" name="四角形: 角を丸くする 24">
                <a:extLst>
                  <a:ext uri="{FF2B5EF4-FFF2-40B4-BE49-F238E27FC236}">
                    <a16:creationId xmlns:a16="http://schemas.microsoft.com/office/drawing/2014/main" id="{2FC7609E-094E-4774-915A-3BC015A1E465}"/>
                  </a:ext>
                </a:extLst>
              </p:cNvPr>
              <p:cNvSpPr/>
              <p:nvPr/>
            </p:nvSpPr>
            <p:spPr>
              <a:xfrm>
                <a:off x="1587817" y="5771561"/>
                <a:ext cx="3688456" cy="1780358"/>
              </a:xfrm>
              <a:prstGeom prst="roundRect">
                <a:avLst/>
              </a:prstGeom>
              <a:solidFill>
                <a:schemeClr val="accent6">
                  <a:lumMod val="40000"/>
                  <a:lumOff val="60000"/>
                </a:schemeClr>
              </a:solidFill>
              <a:ln w="1905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26" name="グループ化 25">
                <a:extLst>
                  <a:ext uri="{FF2B5EF4-FFF2-40B4-BE49-F238E27FC236}">
                    <a16:creationId xmlns:a16="http://schemas.microsoft.com/office/drawing/2014/main" id="{E5C5B21F-48E5-4E25-A007-2750DC92CF4A}"/>
                  </a:ext>
                </a:extLst>
              </p:cNvPr>
              <p:cNvGrpSpPr/>
              <p:nvPr/>
            </p:nvGrpSpPr>
            <p:grpSpPr>
              <a:xfrm>
                <a:off x="1670367" y="5681872"/>
                <a:ext cx="3569018" cy="298450"/>
                <a:chOff x="190500" y="57150"/>
                <a:chExt cx="3569018" cy="298450"/>
              </a:xfrm>
            </p:grpSpPr>
            <p:sp>
              <p:nvSpPr>
                <p:cNvPr id="27" name="四角形: 角を丸くする 26">
                  <a:extLst>
                    <a:ext uri="{FF2B5EF4-FFF2-40B4-BE49-F238E27FC236}">
                      <a16:creationId xmlns:a16="http://schemas.microsoft.com/office/drawing/2014/main" id="{2A9017E8-5F3E-447D-8263-BBE16ED66235}"/>
                    </a:ext>
                  </a:extLst>
                </p:cNvPr>
                <p:cNvSpPr/>
                <p:nvPr/>
              </p:nvSpPr>
              <p:spPr>
                <a:xfrm>
                  <a:off x="190500" y="57150"/>
                  <a:ext cx="3511551" cy="260350"/>
                </a:xfrm>
                <a:prstGeom prst="roundRect">
                  <a:avLst/>
                </a:prstGeom>
                <a:ln w="1905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dirty="0">
                      <a:effectLst/>
                      <a:ea typeface="游明朝" panose="02020400000000000000" pitchFamily="18" charset="-128"/>
                      <a:cs typeface="Times New Roman" panose="02020603050405020304" pitchFamily="18" charset="0"/>
                    </a:rPr>
                    <a:t> </a:t>
                  </a:r>
                  <a:endParaRPr lang="ja-JP" sz="1050" kern="100" dirty="0">
                    <a:effectLst/>
                    <a:ea typeface="游明朝" panose="02020400000000000000" pitchFamily="18" charset="-128"/>
                    <a:cs typeface="Times New Roman" panose="02020603050405020304" pitchFamily="18" charset="0"/>
                  </a:endParaRPr>
                </a:p>
              </p:txBody>
            </p:sp>
            <p:sp>
              <p:nvSpPr>
                <p:cNvPr id="28" name="テキスト ボックス 7">
                  <a:extLst>
                    <a:ext uri="{FF2B5EF4-FFF2-40B4-BE49-F238E27FC236}">
                      <a16:creationId xmlns:a16="http://schemas.microsoft.com/office/drawing/2014/main" id="{AF2CDFF0-39A0-4B4F-98F6-9BC315527FC4}"/>
                    </a:ext>
                  </a:extLst>
                </p:cNvPr>
                <p:cNvSpPr txBox="1"/>
                <p:nvPr/>
              </p:nvSpPr>
              <p:spPr>
                <a:xfrm>
                  <a:off x="247967" y="69850"/>
                  <a:ext cx="3511551" cy="28575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altLang="en-US" sz="1050" kern="100" dirty="0">
                      <a:latin typeface="游明朝" panose="02020400000000000000" pitchFamily="18" charset="-128"/>
                      <a:ea typeface="HG丸ｺﾞｼｯｸM-PRO" panose="020F0600000000000000" pitchFamily="50" charset="-128"/>
                      <a:cs typeface="Times New Roman" panose="02020603050405020304" pitchFamily="18" charset="0"/>
                    </a:rPr>
                    <a:t>おおさか</a:t>
                  </a: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カーボンニュートラルビシネスネットワーク</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grpSp>
          <p:nvGrpSpPr>
            <p:cNvPr id="29" name="グループ化 28">
              <a:extLst>
                <a:ext uri="{FF2B5EF4-FFF2-40B4-BE49-F238E27FC236}">
                  <a16:creationId xmlns:a16="http://schemas.microsoft.com/office/drawing/2014/main" id="{6546236B-F9DA-4736-ACDD-FDAFE017D5CD}"/>
                </a:ext>
              </a:extLst>
            </p:cNvPr>
            <p:cNvGrpSpPr/>
            <p:nvPr/>
          </p:nvGrpSpPr>
          <p:grpSpPr>
            <a:xfrm>
              <a:off x="2691354" y="6063128"/>
              <a:ext cx="1416050" cy="622300"/>
              <a:chOff x="0" y="0"/>
              <a:chExt cx="1416050" cy="622300"/>
            </a:xfrm>
            <a:solidFill>
              <a:srgbClr val="FFFF00"/>
            </a:solidFill>
          </p:grpSpPr>
          <p:sp>
            <p:nvSpPr>
              <p:cNvPr id="30" name="楕円 29">
                <a:extLst>
                  <a:ext uri="{FF2B5EF4-FFF2-40B4-BE49-F238E27FC236}">
                    <a16:creationId xmlns:a16="http://schemas.microsoft.com/office/drawing/2014/main" id="{A28B5010-DFA4-437F-AF69-D32A39245064}"/>
                  </a:ext>
                </a:extLst>
              </p:cNvPr>
              <p:cNvSpPr/>
              <p:nvPr/>
            </p:nvSpPr>
            <p:spPr>
              <a:xfrm>
                <a:off x="0" y="0"/>
                <a:ext cx="1416050" cy="596900"/>
              </a:xfrm>
              <a:prstGeom prst="ellipse">
                <a:avLst/>
              </a:prstGeom>
              <a:grp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テキスト ボックス 17">
                <a:extLst>
                  <a:ext uri="{FF2B5EF4-FFF2-40B4-BE49-F238E27FC236}">
                    <a16:creationId xmlns:a16="http://schemas.microsoft.com/office/drawing/2014/main" id="{BF5D51F1-36D0-4603-B0F5-86E3AFB0B2D1}"/>
                  </a:ext>
                </a:extLst>
              </p:cNvPr>
              <p:cNvSpPr txBox="1"/>
              <p:nvPr/>
            </p:nvSpPr>
            <p:spPr>
              <a:xfrm>
                <a:off x="165100" y="76200"/>
                <a:ext cx="1123315" cy="5461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支援機関・</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大学・研究機関</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32" name="グループ化 31">
              <a:extLst>
                <a:ext uri="{FF2B5EF4-FFF2-40B4-BE49-F238E27FC236}">
                  <a16:creationId xmlns:a16="http://schemas.microsoft.com/office/drawing/2014/main" id="{058737F6-7439-4856-B1B0-7B316BAC7A42}"/>
                </a:ext>
              </a:extLst>
            </p:cNvPr>
            <p:cNvGrpSpPr/>
            <p:nvPr/>
          </p:nvGrpSpPr>
          <p:grpSpPr>
            <a:xfrm>
              <a:off x="4055538" y="4866971"/>
              <a:ext cx="3073400" cy="679450"/>
              <a:chOff x="1873567" y="6044612"/>
              <a:chExt cx="3073400" cy="679450"/>
            </a:xfrm>
          </p:grpSpPr>
          <p:grpSp>
            <p:nvGrpSpPr>
              <p:cNvPr id="33" name="グループ化 32">
                <a:extLst>
                  <a:ext uri="{FF2B5EF4-FFF2-40B4-BE49-F238E27FC236}">
                    <a16:creationId xmlns:a16="http://schemas.microsoft.com/office/drawing/2014/main" id="{FAEFD06C-73A2-4D62-A872-E67152B43DF4}"/>
                  </a:ext>
                </a:extLst>
              </p:cNvPr>
              <p:cNvGrpSpPr/>
              <p:nvPr/>
            </p:nvGrpSpPr>
            <p:grpSpPr>
              <a:xfrm>
                <a:off x="1930717" y="6089062"/>
                <a:ext cx="1416050" cy="596900"/>
                <a:chOff x="0" y="0"/>
                <a:chExt cx="1416050" cy="596900"/>
              </a:xfrm>
            </p:grpSpPr>
            <p:sp>
              <p:nvSpPr>
                <p:cNvPr id="39" name="楕円 38">
                  <a:extLst>
                    <a:ext uri="{FF2B5EF4-FFF2-40B4-BE49-F238E27FC236}">
                      <a16:creationId xmlns:a16="http://schemas.microsoft.com/office/drawing/2014/main" id="{181837E5-F213-4BA3-A71D-58E5EF17D8D0}"/>
                    </a:ext>
                  </a:extLst>
                </p:cNvPr>
                <p:cNvSpPr/>
                <p:nvPr/>
              </p:nvSpPr>
              <p:spPr>
                <a:xfrm>
                  <a:off x="0" y="0"/>
                  <a:ext cx="1416050" cy="596900"/>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7" name="テキスト ボックス 10">
                  <a:extLst>
                    <a:ext uri="{FF2B5EF4-FFF2-40B4-BE49-F238E27FC236}">
                      <a16:creationId xmlns:a16="http://schemas.microsoft.com/office/drawing/2014/main" id="{23D33BEF-F268-40DB-A2A2-A94504809964}"/>
                    </a:ext>
                  </a:extLst>
                </p:cNvPr>
                <p:cNvSpPr txBox="1"/>
                <p:nvPr/>
              </p:nvSpPr>
              <p:spPr>
                <a:xfrm>
                  <a:off x="88900" y="165100"/>
                  <a:ext cx="1123315" cy="3048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sz="12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大手・中堅企業</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34" name="グループ化 33">
                <a:extLst>
                  <a:ext uri="{FF2B5EF4-FFF2-40B4-BE49-F238E27FC236}">
                    <a16:creationId xmlns:a16="http://schemas.microsoft.com/office/drawing/2014/main" id="{94A2E833-CA5C-4ED6-AC8C-0865AB17C261}"/>
                  </a:ext>
                </a:extLst>
              </p:cNvPr>
              <p:cNvGrpSpPr/>
              <p:nvPr/>
            </p:nvGrpSpPr>
            <p:grpSpPr>
              <a:xfrm>
                <a:off x="3435667" y="6082712"/>
                <a:ext cx="1416050" cy="596900"/>
                <a:chOff x="0" y="0"/>
                <a:chExt cx="1416050" cy="596900"/>
              </a:xfrm>
            </p:grpSpPr>
            <p:sp>
              <p:nvSpPr>
                <p:cNvPr id="37" name="楕円 36">
                  <a:extLst>
                    <a:ext uri="{FF2B5EF4-FFF2-40B4-BE49-F238E27FC236}">
                      <a16:creationId xmlns:a16="http://schemas.microsoft.com/office/drawing/2014/main" id="{50943BE6-350B-47AE-BF41-BA0728685714}"/>
                    </a:ext>
                  </a:extLst>
                </p:cNvPr>
                <p:cNvSpPr/>
                <p:nvPr/>
              </p:nvSpPr>
              <p:spPr>
                <a:xfrm>
                  <a:off x="0" y="0"/>
                  <a:ext cx="1416050" cy="596900"/>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8" name="テキスト ボックス 12">
                  <a:extLst>
                    <a:ext uri="{FF2B5EF4-FFF2-40B4-BE49-F238E27FC236}">
                      <a16:creationId xmlns:a16="http://schemas.microsoft.com/office/drawing/2014/main" id="{8571205A-2D08-4B4B-A54C-AFC007C48FBD}"/>
                    </a:ext>
                  </a:extLst>
                </p:cNvPr>
                <p:cNvSpPr txBox="1"/>
                <p:nvPr/>
              </p:nvSpPr>
              <p:spPr>
                <a:xfrm>
                  <a:off x="330200" y="171450"/>
                  <a:ext cx="723265" cy="3048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sz="12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中小企業</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36" name="四角形: 角を丸くする 35">
                <a:extLst>
                  <a:ext uri="{FF2B5EF4-FFF2-40B4-BE49-F238E27FC236}">
                    <a16:creationId xmlns:a16="http://schemas.microsoft.com/office/drawing/2014/main" id="{E524EA75-EA61-4E2E-999B-02003FCCFA50}"/>
                  </a:ext>
                </a:extLst>
              </p:cNvPr>
              <p:cNvSpPr/>
              <p:nvPr/>
            </p:nvSpPr>
            <p:spPr>
              <a:xfrm>
                <a:off x="1873567" y="6044612"/>
                <a:ext cx="3073400" cy="679450"/>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49" name="矢印: 右 48">
              <a:extLst>
                <a:ext uri="{FF2B5EF4-FFF2-40B4-BE49-F238E27FC236}">
                  <a16:creationId xmlns:a16="http://schemas.microsoft.com/office/drawing/2014/main" id="{735DF363-835C-4C69-AB2B-F6BE87A99265}"/>
                </a:ext>
              </a:extLst>
            </p:cNvPr>
            <p:cNvSpPr/>
            <p:nvPr/>
          </p:nvSpPr>
          <p:spPr>
            <a:xfrm>
              <a:off x="2568620" y="4543600"/>
              <a:ext cx="1436751" cy="766095"/>
            </a:xfrm>
            <a:prstGeom prst="rightArrow">
              <a:avLst>
                <a:gd name="adj1" fmla="val 38431"/>
                <a:gd name="adj2" fmla="val 58580"/>
              </a:avLst>
            </a:prstGeom>
            <a:solidFill>
              <a:srgbClr val="FFC000"/>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p>
          </p:txBody>
        </p:sp>
        <p:sp>
          <p:nvSpPr>
            <p:cNvPr id="50" name="四角形: 角を丸くする 49">
              <a:extLst>
                <a:ext uri="{FF2B5EF4-FFF2-40B4-BE49-F238E27FC236}">
                  <a16:creationId xmlns:a16="http://schemas.microsoft.com/office/drawing/2014/main" id="{FDA5BFF5-A067-40AC-835D-6A51738A5929}"/>
                </a:ext>
              </a:extLst>
            </p:cNvPr>
            <p:cNvSpPr/>
            <p:nvPr/>
          </p:nvSpPr>
          <p:spPr>
            <a:xfrm>
              <a:off x="1867693" y="4819346"/>
              <a:ext cx="628650" cy="11239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1" name="テキスト ボックス 20">
              <a:extLst>
                <a:ext uri="{FF2B5EF4-FFF2-40B4-BE49-F238E27FC236}">
                  <a16:creationId xmlns:a16="http://schemas.microsoft.com/office/drawing/2014/main" id="{F38147C8-8F50-49F9-8C7B-66EAE425A7CD}"/>
                </a:ext>
              </a:extLst>
            </p:cNvPr>
            <p:cNvSpPr txBox="1"/>
            <p:nvPr/>
          </p:nvSpPr>
          <p:spPr>
            <a:xfrm>
              <a:off x="1898940" y="5061141"/>
              <a:ext cx="589915" cy="5461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大阪府</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専門家</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2" name="テキスト ボックス 23">
              <a:extLst>
                <a:ext uri="{FF2B5EF4-FFF2-40B4-BE49-F238E27FC236}">
                  <a16:creationId xmlns:a16="http://schemas.microsoft.com/office/drawing/2014/main" id="{3C2436B2-3038-4C0B-872F-CDC932F2B401}"/>
                </a:ext>
              </a:extLst>
            </p:cNvPr>
            <p:cNvSpPr txBox="1"/>
            <p:nvPr/>
          </p:nvSpPr>
          <p:spPr>
            <a:xfrm>
              <a:off x="2496344" y="4786589"/>
              <a:ext cx="1212596" cy="495301"/>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228600" indent="-228600" algn="just">
                <a:lnSpc>
                  <a:spcPts val="1500"/>
                </a:lnSpc>
              </a:pPr>
              <a:r>
                <a:rPr lang="ja-JP" altLang="en-US"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①訪問</a:t>
              </a:r>
              <a:r>
                <a:rPr lang="ja-JP" altLang="en-US" sz="10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ja-JP" sz="10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ニーズ把握</a:t>
              </a:r>
              <a:r>
                <a:rPr lang="ja-JP" altLang="en-US" sz="10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3" name="テキスト ボックス 28">
              <a:extLst>
                <a:ext uri="{FF2B5EF4-FFF2-40B4-BE49-F238E27FC236}">
                  <a16:creationId xmlns:a16="http://schemas.microsoft.com/office/drawing/2014/main" id="{D095BCDF-80AD-4D8D-8D04-04D482BC0966}"/>
                </a:ext>
              </a:extLst>
            </p:cNvPr>
            <p:cNvSpPr txBox="1"/>
            <p:nvPr/>
          </p:nvSpPr>
          <p:spPr>
            <a:xfrm>
              <a:off x="2493956" y="5096011"/>
              <a:ext cx="856615" cy="2794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③</a:t>
              </a:r>
              <a:r>
                <a:rPr lang="ja-JP" altLang="en-US"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情報提供</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4" name="吹き出し: 四角形 53">
              <a:extLst>
                <a:ext uri="{FF2B5EF4-FFF2-40B4-BE49-F238E27FC236}">
                  <a16:creationId xmlns:a16="http://schemas.microsoft.com/office/drawing/2014/main" id="{B9F6A0CE-E80C-4AD0-9FF9-8F034995C5C9}"/>
                </a:ext>
              </a:extLst>
            </p:cNvPr>
            <p:cNvSpPr/>
            <p:nvPr/>
          </p:nvSpPr>
          <p:spPr>
            <a:xfrm>
              <a:off x="4552344" y="5759786"/>
              <a:ext cx="2094653" cy="918211"/>
            </a:xfrm>
            <a:prstGeom prst="wedgeRectCallout">
              <a:avLst>
                <a:gd name="adj1" fmla="val -80013"/>
                <a:gd name="adj2" fmla="val -42557"/>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b="1" dirty="0"/>
            </a:p>
          </p:txBody>
        </p:sp>
        <p:sp>
          <p:nvSpPr>
            <p:cNvPr id="55" name="テキスト ボックス 29">
              <a:extLst>
                <a:ext uri="{FF2B5EF4-FFF2-40B4-BE49-F238E27FC236}">
                  <a16:creationId xmlns:a16="http://schemas.microsoft.com/office/drawing/2014/main" id="{AEA0E46B-2079-4EFD-B792-8841A910EA41}"/>
                </a:ext>
              </a:extLst>
            </p:cNvPr>
            <p:cNvSpPr txBox="1"/>
            <p:nvPr/>
          </p:nvSpPr>
          <p:spPr>
            <a:xfrm>
              <a:off x="4581741" y="5861574"/>
              <a:ext cx="2094653" cy="776512"/>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ts val="1200"/>
                </a:lnSpc>
              </a:pPr>
              <a:r>
                <a:rPr lang="ja-JP" altLang="en-US" sz="1050" b="1" kern="100" dirty="0">
                  <a:effectLst/>
                  <a:latin typeface="游明朝" panose="02020400000000000000" pitchFamily="18" charset="-128"/>
                  <a:ea typeface="HG丸ｺﾞｼｯｸM-PRO" panose="020F0600000000000000" pitchFamily="50" charset="-128"/>
                  <a:cs typeface="Times New Roman" panose="02020603050405020304" pitchFamily="18" charset="0"/>
                </a:rPr>
                <a:t>コーディネート例</a:t>
              </a:r>
              <a:endParaRPr lang="en-US" altLang="ja-JP" sz="1050" b="1" kern="100" dirty="0">
                <a:effectLst/>
                <a:latin typeface="游明朝" panose="02020400000000000000" pitchFamily="18" charset="-128"/>
                <a:ea typeface="HG丸ｺﾞｼｯｸM-PRO" panose="020F0600000000000000" pitchFamily="50" charset="-128"/>
                <a:cs typeface="Times New Roman" panose="02020603050405020304" pitchFamily="18" charset="0"/>
              </a:endParaRPr>
            </a:p>
            <a:p>
              <a:pPr algn="just">
                <a:lnSpc>
                  <a:spcPts val="1200"/>
                </a:lnSpc>
              </a:pPr>
              <a:r>
                <a:rPr lang="ja-JP" altLang="en-US" sz="1050" b="1" kern="100" dirty="0">
                  <a:latin typeface="游明朝" panose="02020400000000000000" pitchFamily="18" charset="-128"/>
                  <a:ea typeface="HG丸ｺﾞｼｯｸM-PRO" panose="020F0600000000000000" pitchFamily="50" charset="-128"/>
                  <a:cs typeface="Times New Roman" panose="02020603050405020304" pitchFamily="18" charset="0"/>
                </a:rPr>
                <a:t>・技術・ビジネス支援</a:t>
              </a:r>
              <a:endParaRPr lang="en-US" altLang="ja-JP" sz="1050" b="1" kern="100" dirty="0">
                <a:latin typeface="游明朝" panose="02020400000000000000" pitchFamily="18" charset="-128"/>
                <a:ea typeface="HG丸ｺﾞｼｯｸM-PRO" panose="020F0600000000000000" pitchFamily="50" charset="-128"/>
                <a:cs typeface="Times New Roman" panose="02020603050405020304" pitchFamily="18" charset="0"/>
              </a:endParaRPr>
            </a:p>
            <a:p>
              <a:pPr algn="just">
                <a:lnSpc>
                  <a:spcPts val="1200"/>
                </a:lnSpc>
              </a:pPr>
              <a:r>
                <a:rPr lang="ja-JP" altLang="en-US" sz="1050" b="1" kern="100" dirty="0">
                  <a:effectLst/>
                  <a:latin typeface="游明朝" panose="02020400000000000000" pitchFamily="18" charset="-128"/>
                  <a:ea typeface="HG丸ｺﾞｼｯｸM-PRO" panose="020F0600000000000000" pitchFamily="50" charset="-128"/>
                  <a:cs typeface="Times New Roman" panose="02020603050405020304" pitchFamily="18" charset="0"/>
                </a:rPr>
                <a:t>・オープンイノベーション支援</a:t>
              </a:r>
              <a:endParaRPr lang="en-US" altLang="ja-JP" sz="1050" b="1" kern="100" dirty="0">
                <a:effectLst/>
                <a:latin typeface="游明朝" panose="02020400000000000000" pitchFamily="18" charset="-128"/>
                <a:ea typeface="HG丸ｺﾞｼｯｸM-PRO" panose="020F0600000000000000" pitchFamily="50" charset="-128"/>
                <a:cs typeface="Times New Roman" panose="02020603050405020304" pitchFamily="18" charset="0"/>
              </a:endParaRPr>
            </a:p>
            <a:p>
              <a:pPr algn="just">
                <a:lnSpc>
                  <a:spcPts val="1200"/>
                </a:lnSpc>
              </a:pPr>
              <a:r>
                <a:rPr lang="ja-JP" altLang="en-US" sz="1050" b="1" kern="100" dirty="0">
                  <a:latin typeface="游明朝" panose="02020400000000000000" pitchFamily="18" charset="-128"/>
                  <a:ea typeface="HG丸ｺﾞｼｯｸM-PRO" panose="020F0600000000000000" pitchFamily="50" charset="-128"/>
                  <a:cs typeface="Times New Roman" panose="02020603050405020304" pitchFamily="18" charset="0"/>
                </a:rPr>
                <a:t>・サプライチェーン構築支援</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9" name="矢印: 左右 58">
              <a:extLst>
                <a:ext uri="{FF2B5EF4-FFF2-40B4-BE49-F238E27FC236}">
                  <a16:creationId xmlns:a16="http://schemas.microsoft.com/office/drawing/2014/main" id="{726D68F5-586C-449D-BB90-31708C263B1E}"/>
                </a:ext>
              </a:extLst>
            </p:cNvPr>
            <p:cNvSpPr/>
            <p:nvPr/>
          </p:nvSpPr>
          <p:spPr>
            <a:xfrm rot="2299648">
              <a:off x="2307863" y="5940149"/>
              <a:ext cx="450850" cy="3185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矢印: 右 61">
              <a:extLst>
                <a:ext uri="{FF2B5EF4-FFF2-40B4-BE49-F238E27FC236}">
                  <a16:creationId xmlns:a16="http://schemas.microsoft.com/office/drawing/2014/main" id="{F71DA4C8-63E0-4140-B3AD-48E2CEC2325A}"/>
                </a:ext>
              </a:extLst>
            </p:cNvPr>
            <p:cNvSpPr/>
            <p:nvPr/>
          </p:nvSpPr>
          <p:spPr>
            <a:xfrm rot="20359794">
              <a:off x="2640310" y="5413615"/>
              <a:ext cx="1490012" cy="778193"/>
            </a:xfrm>
            <a:prstGeom prst="rightArrow">
              <a:avLst>
                <a:gd name="adj1" fmla="val 46676"/>
                <a:gd name="adj2" fmla="val 53744"/>
              </a:avLst>
            </a:prstGeom>
            <a:solidFill>
              <a:srgbClr val="FFFF00"/>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p>
          </p:txBody>
        </p:sp>
        <p:sp>
          <p:nvSpPr>
            <p:cNvPr id="63" name="テキスト ボックス 24">
              <a:extLst>
                <a:ext uri="{FF2B5EF4-FFF2-40B4-BE49-F238E27FC236}">
                  <a16:creationId xmlns:a16="http://schemas.microsoft.com/office/drawing/2014/main" id="{5CD8EB7F-6B04-4657-AE9C-C4EE3271F1FF}"/>
                </a:ext>
              </a:extLst>
            </p:cNvPr>
            <p:cNvSpPr txBox="1"/>
            <p:nvPr/>
          </p:nvSpPr>
          <p:spPr>
            <a:xfrm rot="20325007">
              <a:off x="1969243" y="5667735"/>
              <a:ext cx="2593975" cy="318586"/>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②コーディネート</a:t>
              </a:r>
              <a:endParaRPr lang="ja-JP" altLang="en-US" sz="1050" kern="100" dirty="0">
                <a:effectLst/>
                <a:latin typeface="游明朝" panose="02020400000000000000" pitchFamily="18" charset="-128"/>
                <a:ea typeface="HG丸ｺﾞｼｯｸM-PRO" panose="020F0600000000000000" pitchFamily="50" charset="-128"/>
                <a:cs typeface="Times New Roman" panose="02020603050405020304" pitchFamily="18" charset="0"/>
              </a:endParaRPr>
            </a:p>
            <a:p>
              <a:pPr algn="ctr">
                <a:lnSpc>
                  <a:spcPts val="1200"/>
                </a:lnSpc>
              </a:pPr>
              <a:r>
                <a:rPr lang="ja-JP" altLang="en-US" sz="7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（支援機関等と連携して対応）</a:t>
              </a:r>
              <a:endParaRPr lang="ja-JP" sz="7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45" name="円/楕円 30">
            <a:extLst>
              <a:ext uri="{FF2B5EF4-FFF2-40B4-BE49-F238E27FC236}">
                <a16:creationId xmlns:a16="http://schemas.microsoft.com/office/drawing/2014/main" id="{A1594DC0-308C-4349-B13D-228B3E49D04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36816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442476"/>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9" name="角丸四角形 28"/>
          <p:cNvSpPr/>
          <p:nvPr/>
        </p:nvSpPr>
        <p:spPr>
          <a:xfrm>
            <a:off x="67622" y="4116745"/>
            <a:ext cx="9764863" cy="2653457"/>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49978" y="4204521"/>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万博を契機とした環境・エネルギー先進技術普及事業</a:t>
            </a:r>
          </a:p>
        </p:txBody>
      </p:sp>
      <p:sp>
        <p:nvSpPr>
          <p:cNvPr id="31" name="正方形/長方形 30">
            <a:extLst>
              <a:ext uri="{FF2B5EF4-FFF2-40B4-BE49-F238E27FC236}">
                <a16:creationId xmlns:a16="http://schemas.microsoft.com/office/drawing/2014/main" id="{DAE1DBFB-2427-4910-969C-CD99C6104A98}"/>
              </a:ext>
            </a:extLst>
          </p:cNvPr>
          <p:cNvSpPr/>
          <p:nvPr/>
        </p:nvSpPr>
        <p:spPr>
          <a:xfrm>
            <a:off x="166300" y="4637322"/>
            <a:ext cx="9356072" cy="2092881"/>
          </a:xfrm>
          <a:prstGeom prst="rect">
            <a:avLst/>
          </a:prstGeom>
        </p:spPr>
        <p:txBody>
          <a:bodyPr wrap="square">
            <a:spAutoFit/>
          </a:bodyPr>
          <a:lstStyle/>
          <a:p>
            <a:pPr>
              <a:spcBef>
                <a:spcPct val="0"/>
              </a:spcBef>
            </a:pPr>
            <a:r>
              <a:rPr lang="ja-JP" altLang="en-US" sz="1300" spc="-50" dirty="0">
                <a:latin typeface="Meiryo UI" panose="020B0604030504040204" pitchFamily="50" charset="-128"/>
                <a:ea typeface="Meiryo UI" panose="020B0604030504040204" pitchFamily="50" charset="-128"/>
              </a:rPr>
              <a:t>◆令和５年度では、環境・エネルギー先進技術を府内の民間施設等にモデル導入・発信するとともに、環境先進技術の普及シナリオや技術が普及した未来社会の構想を万博会場内外で発信するコンテンツを作成しました。</a:t>
            </a:r>
          </a:p>
          <a:p>
            <a:pPr>
              <a:spcBef>
                <a:spcPct val="0"/>
              </a:spcBef>
            </a:pPr>
            <a:r>
              <a:rPr lang="ja-JP" altLang="en-US" sz="1300" spc="-50" dirty="0">
                <a:latin typeface="Meiryo UI" panose="020B0604030504040204" pitchFamily="50" charset="-128"/>
                <a:ea typeface="Meiryo UI" panose="020B0604030504040204" pitchFamily="50" charset="-128"/>
              </a:rPr>
              <a:t>   令和６年度は、環境・エネルギー先進技術について、令和５年度に作成した普及啓発コンテンツを用い、府民・事業者向けセミナー等を通じて事業者による実用化・事業化と、事業者・府民等各主体への情報発信、普及啓発及び行動の促進を図ります。</a:t>
            </a:r>
            <a:endParaRPr lang="en-US" altLang="ja-JP" sz="1300" spc="-50" dirty="0">
              <a:latin typeface="Meiryo UI" panose="020B0604030504040204" pitchFamily="50" charset="-128"/>
              <a:ea typeface="Meiryo UI" panose="020B0604030504040204" pitchFamily="50" charset="-128"/>
            </a:endParaRPr>
          </a:p>
          <a:p>
            <a:pPr>
              <a:spcBef>
                <a:spcPct val="0"/>
              </a:spcBef>
            </a:pPr>
            <a:endParaRPr lang="en-US" altLang="ja-JP" sz="1300" spc="-50" dirty="0">
              <a:latin typeface="Meiryo UI" panose="020B0604030504040204" pitchFamily="50" charset="-128"/>
              <a:ea typeface="Meiryo UI" panose="020B0604030504040204" pitchFamily="50" charset="-128"/>
            </a:endParaRPr>
          </a:p>
          <a:p>
            <a:pPr>
              <a:spcBef>
                <a:spcPct val="0"/>
              </a:spcBef>
            </a:pPr>
            <a:r>
              <a:rPr lang="ja-JP" altLang="en-US" sz="1300" spc="-50" dirty="0">
                <a:latin typeface="Meiryo UI" panose="020B0604030504040204" pitchFamily="50" charset="-128"/>
                <a:ea typeface="Meiryo UI" panose="020B0604030504040204" pitchFamily="50" charset="-128"/>
              </a:rPr>
              <a:t>＜セミナー概要（府民・事業者向けセミナー等を通じた情報発信・普及啓発）＞</a:t>
            </a:r>
          </a:p>
          <a:p>
            <a:pPr>
              <a:spcBef>
                <a:spcPct val="0"/>
              </a:spcBef>
            </a:pPr>
            <a:r>
              <a:rPr lang="ja-JP" altLang="en-US" sz="1300" spc="-50" dirty="0">
                <a:latin typeface="Meiryo UI" panose="020B0604030504040204" pitchFamily="50" charset="-128"/>
                <a:ea typeface="Meiryo UI" panose="020B0604030504040204" pitchFamily="50" charset="-128"/>
              </a:rPr>
              <a:t>　　回数　：</a:t>
            </a: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年２回</a:t>
            </a:r>
          </a:p>
          <a:p>
            <a:pPr>
              <a:spcBef>
                <a:spcPct val="0"/>
              </a:spcBef>
            </a:pPr>
            <a:r>
              <a:rPr lang="ja-JP" altLang="en-US" sz="1300" spc="-50" dirty="0">
                <a:latin typeface="Meiryo UI" panose="020B0604030504040204" pitchFamily="50" charset="-128"/>
                <a:ea typeface="Meiryo UI" panose="020B0604030504040204" pitchFamily="50" charset="-128"/>
              </a:rPr>
              <a:t>　　内容　：</a:t>
            </a: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①先進技術の概要について普及啓発コンテンツ</a:t>
            </a:r>
            <a:r>
              <a:rPr lang="en-US" altLang="ja-JP" sz="1300" spc="-50" dirty="0">
                <a:latin typeface="Meiryo UI" panose="020B0604030504040204" pitchFamily="50" charset="-128"/>
                <a:ea typeface="Meiryo UI" panose="020B0604030504040204" pitchFamily="50" charset="-128"/>
              </a:rPr>
              <a:t>(R5</a:t>
            </a:r>
            <a:r>
              <a:rPr lang="ja-JP" altLang="en-US" sz="1300" spc="-50" dirty="0">
                <a:latin typeface="Meiryo UI" panose="020B0604030504040204" pitchFamily="50" charset="-128"/>
                <a:ea typeface="Meiryo UI" panose="020B0604030504040204" pitchFamily="50" charset="-128"/>
              </a:rPr>
              <a:t>作成</a:t>
            </a:r>
            <a:r>
              <a:rPr lang="en-US" altLang="ja-JP" sz="1300" spc="-50" dirty="0">
                <a:latin typeface="Meiryo UI" panose="020B0604030504040204" pitchFamily="50" charset="-128"/>
                <a:ea typeface="Meiryo UI" panose="020B0604030504040204" pitchFamily="50" charset="-128"/>
              </a:rPr>
              <a:t>)</a:t>
            </a:r>
            <a:r>
              <a:rPr lang="ja-JP" altLang="en-US" sz="1300" spc="-50" dirty="0">
                <a:latin typeface="Meiryo UI" panose="020B0604030504040204" pitchFamily="50" charset="-128"/>
                <a:ea typeface="Meiryo UI" panose="020B0604030504040204" pitchFamily="50" charset="-128"/>
              </a:rPr>
              <a:t>を用いて周知</a:t>
            </a:r>
            <a:endParaRPr lang="en-US" altLang="ja-JP" sz="1300" spc="-50" dirty="0">
              <a:latin typeface="Meiryo UI" panose="020B0604030504040204" pitchFamily="50" charset="-128"/>
              <a:ea typeface="Meiryo UI" panose="020B0604030504040204" pitchFamily="50" charset="-128"/>
            </a:endParaRPr>
          </a:p>
          <a:p>
            <a:pPr>
              <a:spcBef>
                <a:spcPct val="0"/>
              </a:spcBef>
            </a:pP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②先進技術の開発事業者や先駆的に導入した事業者による事例発表</a:t>
            </a:r>
            <a:br>
              <a:rPr lang="ja-JP" altLang="en-US" sz="1300" spc="-50" dirty="0">
                <a:latin typeface="Meiryo UI" panose="020B0604030504040204" pitchFamily="50" charset="-128"/>
                <a:ea typeface="Meiryo UI" panose="020B0604030504040204" pitchFamily="50" charset="-128"/>
              </a:rPr>
            </a:b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③事業者間の意見交換</a:t>
            </a:r>
          </a:p>
        </p:txBody>
      </p:sp>
      <p:sp>
        <p:nvSpPr>
          <p:cNvPr id="33" name="正方形/長方形 32"/>
          <p:cNvSpPr/>
          <p:nvPr/>
        </p:nvSpPr>
        <p:spPr>
          <a:xfrm>
            <a:off x="4844336" y="4298377"/>
            <a:ext cx="2812847"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4,228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53">
            <a:extLst>
              <a:ext uri="{FF2B5EF4-FFF2-40B4-BE49-F238E27FC236}">
                <a16:creationId xmlns:a16="http://schemas.microsoft.com/office/drawing/2014/main" id="{855E0BBD-8C33-47B7-B706-EF52CB600B02}"/>
              </a:ext>
            </a:extLst>
          </p:cNvPr>
          <p:cNvSpPr/>
          <p:nvPr/>
        </p:nvSpPr>
        <p:spPr>
          <a:xfrm>
            <a:off x="149978" y="723295"/>
            <a:ext cx="43205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革新的なエネルギー事業の創出・普及促進</a:t>
            </a:r>
          </a:p>
        </p:txBody>
      </p:sp>
      <p:sp>
        <p:nvSpPr>
          <p:cNvPr id="25" name="テキスト ボックス 28">
            <a:extLst>
              <a:ext uri="{FF2B5EF4-FFF2-40B4-BE49-F238E27FC236}">
                <a16:creationId xmlns:a16="http://schemas.microsoft.com/office/drawing/2014/main" id="{466E1B8A-B60E-4106-AFAB-E247EF88001B}"/>
              </a:ext>
            </a:extLst>
          </p:cNvPr>
          <p:cNvSpPr txBox="1">
            <a:spLocks noChangeArrowheads="1"/>
          </p:cNvSpPr>
          <p:nvPr/>
        </p:nvSpPr>
        <p:spPr bwMode="auto">
          <a:xfrm>
            <a:off x="114579" y="1200577"/>
            <a:ext cx="34950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6400" indent="-86400" algn="just"/>
            <a:r>
              <a:rPr lang="ja-JP" altLang="en-US" sz="1300" dirty="0">
                <a:latin typeface="Meiryo UI" pitchFamily="50" charset="-128"/>
                <a:ea typeface="Meiryo UI" pitchFamily="50" charset="-128"/>
                <a:cs typeface="Meiryo UI" pitchFamily="50" charset="-128"/>
              </a:rPr>
              <a:t>◆蓄電池、太陽電池、燃料電池等に関する研究開発やデータ収集・試験分析・評価などの取組みや、新たな事業展開に向けた調査検討の取組み、エネルギー産業の進展と密接に関わりを持つ人工知能（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）等のデジタル技術関連ビジネスに関連する先端技術等の実証実験などの取組みを支援することにより、エネルギー産業の創出・普及につなげます。</a:t>
            </a:r>
            <a:endParaRPr lang="en-US" altLang="ja-JP" sz="1300" dirty="0">
              <a:latin typeface="Meiryo UI" pitchFamily="50" charset="-128"/>
              <a:ea typeface="Meiryo UI" pitchFamily="50" charset="-128"/>
              <a:cs typeface="Meiryo UI" pitchFamily="50" charset="-128"/>
            </a:endParaRPr>
          </a:p>
        </p:txBody>
      </p:sp>
      <p:sp>
        <p:nvSpPr>
          <p:cNvPr id="26" name="正方形/長方形 25">
            <a:extLst>
              <a:ext uri="{FF2B5EF4-FFF2-40B4-BE49-F238E27FC236}">
                <a16:creationId xmlns:a16="http://schemas.microsoft.com/office/drawing/2014/main" id="{C75F7043-4B39-4F97-8DA1-F36E92B9F313}"/>
              </a:ext>
            </a:extLst>
          </p:cNvPr>
          <p:cNvSpPr/>
          <p:nvPr/>
        </p:nvSpPr>
        <p:spPr>
          <a:xfrm>
            <a:off x="3609617" y="1110509"/>
            <a:ext cx="6084000" cy="187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8E806717-FFEB-414F-82BF-87FEBD7A2EB6}"/>
              </a:ext>
            </a:extLst>
          </p:cNvPr>
          <p:cNvSpPr/>
          <p:nvPr/>
        </p:nvSpPr>
        <p:spPr>
          <a:xfrm>
            <a:off x="3656752" y="1512000"/>
            <a:ext cx="1944000" cy="1404000"/>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gn="just">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28" name="正方形/長方形 27">
            <a:extLst>
              <a:ext uri="{FF2B5EF4-FFF2-40B4-BE49-F238E27FC236}">
                <a16:creationId xmlns:a16="http://schemas.microsoft.com/office/drawing/2014/main" id="{6785B180-E41E-4504-9BC7-D043E29B2270}"/>
              </a:ext>
            </a:extLst>
          </p:cNvPr>
          <p:cNvSpPr/>
          <p:nvPr/>
        </p:nvSpPr>
        <p:spPr>
          <a:xfrm>
            <a:off x="7649178" y="1512000"/>
            <a:ext cx="1944000" cy="1426031"/>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gn="just">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a:solidFill>
                  <a:schemeClr val="tx1"/>
                </a:solidFill>
                <a:latin typeface="Meiryo UI" pitchFamily="50" charset="-128"/>
                <a:ea typeface="Meiryo UI" pitchFamily="50" charset="-128"/>
                <a:cs typeface="Meiryo UI" pitchFamily="50" charset="-128"/>
              </a:rPr>
              <a:t>、</a:t>
            </a:r>
            <a:r>
              <a:rPr lang="en-US" altLang="ja-JP" sz="1100" spc="50" dirty="0">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等のデジタル技術関連ビジネスの実証実験を府内で実施する場合において、運搬費、仮設費、保険料等の経費を一部補助</a:t>
            </a:r>
          </a:p>
        </p:txBody>
      </p:sp>
      <p:sp>
        <p:nvSpPr>
          <p:cNvPr id="34" name="テキスト ボックス 33">
            <a:extLst>
              <a:ext uri="{FF2B5EF4-FFF2-40B4-BE49-F238E27FC236}">
                <a16:creationId xmlns:a16="http://schemas.microsoft.com/office/drawing/2014/main" id="{B919D71A-CB84-42E0-AB4A-7A11376F0081}"/>
              </a:ext>
            </a:extLst>
          </p:cNvPr>
          <p:cNvSpPr txBox="1"/>
          <p:nvPr/>
        </p:nvSpPr>
        <p:spPr bwMode="black">
          <a:xfrm>
            <a:off x="5633610" y="1182714"/>
            <a:ext cx="2944782"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研究開発、調査検討、実証実験等を支援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59A1A84D-C4C7-47BE-B1FF-9B42EDBDC10B}"/>
              </a:ext>
            </a:extLst>
          </p:cNvPr>
          <p:cNvSpPr txBox="1"/>
          <p:nvPr/>
        </p:nvSpPr>
        <p:spPr>
          <a:xfrm>
            <a:off x="5001099" y="2960247"/>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36" name="テキスト ボックス 35">
            <a:extLst>
              <a:ext uri="{FF2B5EF4-FFF2-40B4-BE49-F238E27FC236}">
                <a16:creationId xmlns:a16="http://schemas.microsoft.com/office/drawing/2014/main" id="{1F0927AD-4B99-460B-A47B-300E54ED12BE}"/>
              </a:ext>
            </a:extLst>
          </p:cNvPr>
          <p:cNvSpPr txBox="1"/>
          <p:nvPr/>
        </p:nvSpPr>
        <p:spPr>
          <a:xfrm>
            <a:off x="8352116" y="296740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37" name="図 36">
            <a:extLst>
              <a:ext uri="{FF2B5EF4-FFF2-40B4-BE49-F238E27FC236}">
                <a16:creationId xmlns:a16="http://schemas.microsoft.com/office/drawing/2014/main" id="{90B35660-B4E6-476C-B68A-0A9F0A01A13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2846" y="2857260"/>
            <a:ext cx="1439999" cy="1080000"/>
          </a:xfrm>
          <a:prstGeom prst="rect">
            <a:avLst/>
          </a:prstGeom>
        </p:spPr>
      </p:pic>
      <p:sp>
        <p:nvSpPr>
          <p:cNvPr id="38" name="テキスト ボックス 37">
            <a:extLst>
              <a:ext uri="{FF2B5EF4-FFF2-40B4-BE49-F238E27FC236}">
                <a16:creationId xmlns:a16="http://schemas.microsoft.com/office/drawing/2014/main" id="{0A311950-0AC6-4985-8593-76BEFE263B56}"/>
              </a:ext>
            </a:extLst>
          </p:cNvPr>
          <p:cNvSpPr txBox="1"/>
          <p:nvPr/>
        </p:nvSpPr>
        <p:spPr>
          <a:xfrm>
            <a:off x="1942845" y="3252028"/>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26235C9E-DBEC-4061-9BAB-12B36BD6A821}"/>
              </a:ext>
            </a:extLst>
          </p:cNvPr>
          <p:cNvSpPr txBox="1"/>
          <p:nvPr/>
        </p:nvSpPr>
        <p:spPr>
          <a:xfrm>
            <a:off x="4599509" y="789622"/>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21,773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40" name="表 39">
            <a:extLst>
              <a:ext uri="{FF2B5EF4-FFF2-40B4-BE49-F238E27FC236}">
                <a16:creationId xmlns:a16="http://schemas.microsoft.com/office/drawing/2014/main" id="{8B2272BD-EADE-434A-B36A-8812132704F7}"/>
              </a:ext>
            </a:extLst>
          </p:cNvPr>
          <p:cNvGraphicFramePr>
            <a:graphicFrameLocks noGrp="1"/>
          </p:cNvGraphicFramePr>
          <p:nvPr>
            <p:extLst>
              <p:ext uri="{D42A27DB-BD31-4B8C-83A1-F6EECF244321}">
                <p14:modId xmlns:p14="http://schemas.microsoft.com/office/powerpoint/2010/main" val="3561687858"/>
              </p:ext>
            </p:extLst>
          </p:nvPr>
        </p:nvGraphicFramePr>
        <p:xfrm>
          <a:off x="5046687" y="3213627"/>
          <a:ext cx="3852000" cy="731520"/>
        </p:xfrm>
        <a:graphic>
          <a:graphicData uri="http://schemas.openxmlformats.org/drawingml/2006/table">
            <a:tbl>
              <a:tblPr>
                <a:tableStyleId>{5940675A-B579-460E-94D1-54222C63F5DA}</a:tableStyleId>
              </a:tblPr>
              <a:tblGrid>
                <a:gridCol w="1152000">
                  <a:extLst>
                    <a:ext uri="{9D8B030D-6E8A-4147-A177-3AD203B41FA5}">
                      <a16:colId xmlns:a16="http://schemas.microsoft.com/office/drawing/2014/main" val="3757262113"/>
                    </a:ext>
                  </a:extLst>
                </a:gridCol>
                <a:gridCol w="540000">
                  <a:extLst>
                    <a:ext uri="{9D8B030D-6E8A-4147-A177-3AD203B41FA5}">
                      <a16:colId xmlns:a16="http://schemas.microsoft.com/office/drawing/2014/main" val="1555019360"/>
                    </a:ext>
                  </a:extLst>
                </a:gridCol>
                <a:gridCol w="540000">
                  <a:extLst>
                    <a:ext uri="{9D8B030D-6E8A-4147-A177-3AD203B41FA5}">
                      <a16:colId xmlns:a16="http://schemas.microsoft.com/office/drawing/2014/main" val="2622963625"/>
                    </a:ext>
                  </a:extLst>
                </a:gridCol>
                <a:gridCol w="540000">
                  <a:extLst>
                    <a:ext uri="{9D8B030D-6E8A-4147-A177-3AD203B41FA5}">
                      <a16:colId xmlns:a16="http://schemas.microsoft.com/office/drawing/2014/main" val="2166130311"/>
                    </a:ext>
                  </a:extLst>
                </a:gridCol>
                <a:gridCol w="540000">
                  <a:extLst>
                    <a:ext uri="{9D8B030D-6E8A-4147-A177-3AD203B41FA5}">
                      <a16:colId xmlns:a16="http://schemas.microsoft.com/office/drawing/2014/main" val="1570312526"/>
                    </a:ext>
                  </a:extLst>
                </a:gridCol>
                <a:gridCol w="540000">
                  <a:extLst>
                    <a:ext uri="{9D8B030D-6E8A-4147-A177-3AD203B41FA5}">
                      <a16:colId xmlns:a16="http://schemas.microsoft.com/office/drawing/2014/main" val="1402487650"/>
                    </a:ext>
                  </a:extLst>
                </a:gridCol>
              </a:tblGrid>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40354">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
        <p:nvSpPr>
          <p:cNvPr id="42" name="正方形/長方形 41">
            <a:extLst>
              <a:ext uri="{FF2B5EF4-FFF2-40B4-BE49-F238E27FC236}">
                <a16:creationId xmlns:a16="http://schemas.microsoft.com/office/drawing/2014/main" id="{4B6480B6-91BF-4989-8F1B-69426BC54540}"/>
              </a:ext>
            </a:extLst>
          </p:cNvPr>
          <p:cNvSpPr/>
          <p:nvPr/>
        </p:nvSpPr>
        <p:spPr>
          <a:xfrm>
            <a:off x="5651182" y="1512082"/>
            <a:ext cx="1944000" cy="1426031"/>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事業化調査検討支援</a:t>
            </a:r>
            <a:endParaRPr lang="en-US" altLang="ja-JP" sz="1100" b="1" dirty="0">
              <a:solidFill>
                <a:schemeClr val="tx1"/>
              </a:solidFill>
              <a:latin typeface="Meiryo UI" pitchFamily="50" charset="-128"/>
              <a:ea typeface="Meiryo UI" pitchFamily="50" charset="-128"/>
              <a:cs typeface="Meiryo UI" pitchFamily="50" charset="-128"/>
            </a:endParaRPr>
          </a:p>
          <a:p>
            <a:pPr>
              <a:lnSpc>
                <a:spcPts val="1300"/>
              </a:lnSpc>
              <a:defRPr/>
            </a:pPr>
            <a:endParaRPr lang="en-US" altLang="ja-JP" sz="1100"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府内で水素等や蓄電池などエネルギー関連のサプライチェーンの構築・強化に向けて、新たなビジネス展開をめざす企業等による事業化調査等に要する経費を一部補助</a:t>
            </a:r>
          </a:p>
        </p:txBody>
      </p:sp>
    </p:spTree>
    <p:extLst>
      <p:ext uri="{BB962C8B-B14F-4D97-AF65-F5344CB8AC3E}">
        <p14:creationId xmlns:p14="http://schemas.microsoft.com/office/powerpoint/2010/main" val="4811902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テキスト ボックス 51"/>
          <p:cNvSpPr txBox="1"/>
          <p:nvPr/>
        </p:nvSpPr>
        <p:spPr>
          <a:xfrm>
            <a:off x="5297917" y="844639"/>
            <a:ext cx="246124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30,000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53" name="角丸四角形 1">
            <a:extLst>
              <a:ext uri="{FF2B5EF4-FFF2-40B4-BE49-F238E27FC236}">
                <a16:creationId xmlns:a16="http://schemas.microsoft.com/office/drawing/2014/main" id="{29A45F67-A642-4535-917F-D89A4F9E0B1F}"/>
              </a:ext>
            </a:extLst>
          </p:cNvPr>
          <p:cNvSpPr/>
          <p:nvPr/>
        </p:nvSpPr>
        <p:spPr>
          <a:xfrm>
            <a:off x="91963" y="573929"/>
            <a:ext cx="9768919" cy="6150565"/>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6" name="角丸四角形 55"/>
          <p:cNvSpPr/>
          <p:nvPr/>
        </p:nvSpPr>
        <p:spPr>
          <a:xfrm>
            <a:off x="450410" y="753236"/>
            <a:ext cx="4847507"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カーボンニュートラル等新技術</a:t>
            </a:r>
            <a:r>
              <a:rPr lang="ja-JP" altLang="ja-JP"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ビジネス創出支援事業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28"/>
          <p:cNvSpPr txBox="1">
            <a:spLocks noChangeArrowheads="1"/>
          </p:cNvSpPr>
          <p:nvPr/>
        </p:nvSpPr>
        <p:spPr bwMode="auto">
          <a:xfrm>
            <a:off x="186040" y="1365219"/>
            <a:ext cx="938684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lvl="0" indent="-86400" algn="just">
              <a:defRPr/>
            </a:pPr>
            <a:r>
              <a:rPr lang="ja-JP" altLang="en-US" b="0" i="0" dirty="0">
                <a:latin typeface="Meiryo UI" pitchFamily="50" charset="-128"/>
                <a:ea typeface="Meiryo UI" pitchFamily="50" charset="-128"/>
                <a:cs typeface="Meiryo UI" pitchFamily="50" charset="-128"/>
              </a:rPr>
              <a:t>◆</a:t>
            </a:r>
            <a:r>
              <a:rPr lang="ja-JP" altLang="en-US" b="0" i="0" dirty="0">
                <a:solidFill>
                  <a:prstClr val="black"/>
                </a:solidFill>
                <a:latin typeface="Meiryo UI" pitchFamily="50" charset="-128"/>
                <a:ea typeface="Meiryo UI" pitchFamily="50" charset="-128"/>
                <a:cs typeface="Meiryo UI" pitchFamily="50" charset="-128"/>
              </a:rPr>
              <a:t>カーボンニュートラル</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a:t>
            </a:r>
            <a:r>
              <a:rPr lang="ja-JP" altLang="en-US" b="0" i="0" dirty="0">
                <a:solidFill>
                  <a:prstClr val="black"/>
                </a:solidFill>
                <a:latin typeface="Meiryo UI" pitchFamily="50" charset="-128"/>
                <a:ea typeface="Meiryo UI" pitchFamily="50" charset="-128"/>
                <a:cs typeface="Meiryo UI" pitchFamily="50" charset="-128"/>
              </a:rPr>
              <a:t>等の新技術の専門的な知識等と幅広い人脈を有する</a:t>
            </a:r>
            <a:r>
              <a:rPr lang="ja-JP" altLang="en-US" b="0" i="0" dirty="0">
                <a:latin typeface="Meiryo UI" pitchFamily="50" charset="-128"/>
                <a:ea typeface="Meiryo UI" pitchFamily="50" charset="-128"/>
                <a:cs typeface="Meiryo UI" pitchFamily="50" charset="-128"/>
              </a:rPr>
              <a:t>人材及び、資金調達環境強化のための人材を確保、</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関連ビジネス創出を支援し、大阪に根づく仕掛けを構築します。</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今後成長が見込まれる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分野において有望な大学等研究成果（シード段階）について、スピード感を持ってビジネス化を進め、万博における出展や実証実験等で活躍するスタートアップを輩出（</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社）するとともに、</a:t>
            </a:r>
            <a:r>
              <a:rPr lang="en-US" altLang="ja-JP" b="0" i="0" dirty="0">
                <a:latin typeface="Meiryo UI" pitchFamily="50" charset="-128"/>
                <a:ea typeface="Meiryo UI" pitchFamily="50" charset="-128"/>
                <a:cs typeface="Meiryo UI" pitchFamily="50" charset="-128"/>
              </a:rPr>
              <a:t>2030</a:t>
            </a:r>
            <a:r>
              <a:rPr lang="ja-JP" altLang="en-US" b="0" i="0" dirty="0">
                <a:latin typeface="Meiryo UI" pitchFamily="50" charset="-128"/>
                <a:ea typeface="Meiryo UI" pitchFamily="50" charset="-128"/>
                <a:cs typeface="Meiryo UI" pitchFamily="50" charset="-128"/>
              </a:rPr>
              <a:t>年における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等新技術ビジネス</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件の創出をめざし、エコシステム強化・ポストコロナにおける大阪の持続的成長をめざします。</a:t>
            </a:r>
            <a:endParaRPr lang="en-US" altLang="ja-JP" b="0" i="0" dirty="0">
              <a:latin typeface="Meiryo UI" pitchFamily="50" charset="-128"/>
              <a:ea typeface="Meiryo UI" pitchFamily="50" charset="-128"/>
              <a:cs typeface="Meiryo UI" pitchFamily="50" charset="-128"/>
            </a:endParaRPr>
          </a:p>
        </p:txBody>
      </p:sp>
      <p:grpSp>
        <p:nvGrpSpPr>
          <p:cNvPr id="3" name="グループ化 2"/>
          <p:cNvGrpSpPr/>
          <p:nvPr/>
        </p:nvGrpSpPr>
        <p:grpSpPr>
          <a:xfrm>
            <a:off x="512672" y="3649225"/>
            <a:ext cx="8880657" cy="1438087"/>
            <a:chOff x="450410" y="3649225"/>
            <a:chExt cx="8880657" cy="1438087"/>
          </a:xfrm>
        </p:grpSpPr>
        <p:sp>
          <p:nvSpPr>
            <p:cNvPr id="99" name="角丸四角形 98"/>
            <p:cNvSpPr/>
            <p:nvPr/>
          </p:nvSpPr>
          <p:spPr>
            <a:xfrm>
              <a:off x="450410" y="3649225"/>
              <a:ext cx="8880657" cy="1438087"/>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1057771" y="3788747"/>
              <a:ext cx="7665935" cy="1135231"/>
              <a:chOff x="1003130" y="3788747"/>
              <a:chExt cx="7665935" cy="1135231"/>
            </a:xfrm>
          </p:grpSpPr>
          <p:sp>
            <p:nvSpPr>
              <p:cNvPr id="102" name="正方形/長方形 101"/>
              <p:cNvSpPr/>
              <p:nvPr/>
            </p:nvSpPr>
            <p:spPr>
              <a:xfrm>
                <a:off x="1003130"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ビジネスプラン化・プロトタイプ作成支援（専門人材による大企業や投資家との連携をコンサルティング）</a:t>
                </a:r>
                <a:endParaRPr kumimoji="1" lang="en-US" altLang="ja-JP" sz="1150" dirty="0">
                  <a:solidFill>
                    <a:schemeClr val="tx1"/>
                  </a:solidFill>
                </a:endParaRPr>
              </a:p>
            </p:txBody>
          </p:sp>
          <p:sp>
            <p:nvSpPr>
              <p:cNvPr id="103" name="正方形/長方形 102"/>
              <p:cNvSpPr/>
              <p:nvPr/>
            </p:nvSpPr>
            <p:spPr>
              <a:xfrm>
                <a:off x="1003130" y="4620617"/>
                <a:ext cx="3672000" cy="30336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ビジネス人材マッチング</a:t>
                </a:r>
                <a:endParaRPr kumimoji="1" lang="en-US" altLang="ja-JP" sz="1150" dirty="0">
                  <a:solidFill>
                    <a:schemeClr val="tx1"/>
                  </a:solidFill>
                </a:endParaRPr>
              </a:p>
            </p:txBody>
          </p:sp>
          <p:sp>
            <p:nvSpPr>
              <p:cNvPr id="106" name="正方形/長方形 105"/>
              <p:cNvSpPr/>
              <p:nvPr/>
            </p:nvSpPr>
            <p:spPr>
              <a:xfrm>
                <a:off x="4997065"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成長支援を行う技術開発へ大型資金投資が可能なベンチャーキャピタル、金融機関等とをマッチング</a:t>
                </a:r>
                <a:endParaRPr kumimoji="1" lang="en-US" altLang="ja-JP" sz="1150" dirty="0">
                  <a:solidFill>
                    <a:schemeClr val="tx1"/>
                  </a:solidFill>
                </a:endParaRPr>
              </a:p>
            </p:txBody>
          </p:sp>
        </p:grpSp>
      </p:grpSp>
      <p:sp>
        <p:nvSpPr>
          <p:cNvPr id="108" name="右矢印 107"/>
          <p:cNvSpPr/>
          <p:nvPr/>
        </p:nvSpPr>
        <p:spPr>
          <a:xfrm rot="5400000">
            <a:off x="4798505" y="4934617"/>
            <a:ext cx="308991" cy="79151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タイトル 1"/>
          <p:cNvSpPr txBox="1">
            <a:spLocks/>
          </p:cNvSpPr>
          <p:nvPr/>
        </p:nvSpPr>
        <p:spPr>
          <a:xfrm>
            <a:off x="669000" y="5563473"/>
            <a:ext cx="8568000" cy="873021"/>
          </a:xfrm>
          <a:prstGeom prst="rect">
            <a:avLst/>
          </a:prstGeom>
          <a:solidFill>
            <a:srgbClr val="0046D2"/>
          </a:solidFill>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1600" b="1" dirty="0">
                <a:solidFill>
                  <a:schemeClr val="bg1"/>
                </a:solidFill>
              </a:rPr>
              <a:t>大阪・関西万博における出展や実証実験等につなげることで、大阪のスタートアップ・エコシステム強化やポストコロナにおける大阪の持続的成長に貢献</a:t>
            </a:r>
          </a:p>
        </p:txBody>
      </p:sp>
      <p:sp>
        <p:nvSpPr>
          <p:cNvPr id="55" name="角丸四角形 54"/>
          <p:cNvSpPr/>
          <p:nvPr/>
        </p:nvSpPr>
        <p:spPr>
          <a:xfrm>
            <a:off x="512672" y="2876793"/>
            <a:ext cx="8880657" cy="628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大学・企業等における</a:t>
            </a:r>
            <a:r>
              <a:rPr kumimoji="1" lang="en-US" altLang="ja-JP" sz="1200" dirty="0">
                <a:solidFill>
                  <a:schemeClr val="tx1"/>
                </a:solidFill>
                <a:latin typeface="Meiryo UI" panose="020B0604030504040204" pitchFamily="50" charset="-128"/>
                <a:ea typeface="Meiryo UI" panose="020B0604030504040204" pitchFamily="50" charset="-128"/>
              </a:rPr>
              <a:t>CN</a:t>
            </a:r>
            <a:r>
              <a:rPr kumimoji="1" lang="ja-JP" altLang="en-US" sz="1200" dirty="0">
                <a:solidFill>
                  <a:schemeClr val="tx1"/>
                </a:solidFill>
                <a:latin typeface="Meiryo UI" panose="020B0604030504040204" pitchFamily="50" charset="-128"/>
                <a:ea typeface="Meiryo UI" panose="020B0604030504040204" pitchFamily="50" charset="-128"/>
              </a:rPr>
              <a:t>等に資する未だ実用化されていない新技術・研究のビジネス化には、既存支援では行っていない支援の仕掛けが必要。大学での研究成果等から有望なビジネスシーズ</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種</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を発掘し、必要な</a:t>
            </a:r>
            <a:r>
              <a:rPr lang="ja-JP" altLang="en-US" sz="1200" dirty="0">
                <a:solidFill>
                  <a:schemeClr val="tx1"/>
                </a:solidFill>
                <a:latin typeface="Meiryo UI" panose="020B0604030504040204" pitchFamily="50" charset="-128"/>
                <a:ea typeface="Meiryo UI" panose="020B0604030504040204" pitchFamily="50" charset="-128"/>
              </a:rPr>
              <a:t>支援を実施</a:t>
            </a:r>
            <a:r>
              <a:rPr kumimoji="1" lang="ja-JP" altLang="en-US" sz="1200" dirty="0">
                <a:solidFill>
                  <a:schemeClr val="tx1"/>
                </a:solidFill>
                <a:latin typeface="Meiryo UI" panose="020B0604030504040204" pitchFamily="50" charset="-128"/>
                <a:ea typeface="Meiryo UI" panose="020B0604030504040204" pitchFamily="50" charset="-128"/>
              </a:rPr>
              <a:t>。</a:t>
            </a:r>
          </a:p>
        </p:txBody>
      </p:sp>
      <p:sp>
        <p:nvSpPr>
          <p:cNvPr id="22"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5113968" y="4620617"/>
            <a:ext cx="3964718" cy="29229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50" dirty="0">
                <a:solidFill>
                  <a:schemeClr val="tx1"/>
                </a:solidFill>
              </a:rPr>
              <a:t>大阪・関西万博における出展・実証実験等実施にかかる調整</a:t>
            </a:r>
          </a:p>
        </p:txBody>
      </p:sp>
    </p:spTree>
    <p:extLst>
      <p:ext uri="{BB962C8B-B14F-4D97-AF65-F5344CB8AC3E}">
        <p14:creationId xmlns:p14="http://schemas.microsoft.com/office/powerpoint/2010/main" val="2771202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37605" y="1101083"/>
            <a:ext cx="940555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ビジョン」のもと、産学官プラットフォームとして</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ビジョン推進会議を設置し</a:t>
            </a:r>
            <a:r>
              <a:rPr lang="ja-JP" altLang="en-US"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水素関連事業の取組の方向性を明確化し、水素の需要拡大につながる新たな製品・サービスの実用化を促進することで、水素利用の幅の拡大を図ってきました。</a:t>
            </a:r>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年大阪・関西万博では、会場をカーボンニュートラルなど未来社会を感じられる先端技術と社会システムを実装・実証する「未来社会のショーケース」をめざすことが基本計画に盛り込まれたこともあり、</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年大阪・関西万博を契機に、産学官が一体となって、水素利用の拡大に向けた取組をさらに推進するため、</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年５月、</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ビジョン推進会議として、「</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」を策定しました。</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ビジョン推進会議を活用し、</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年大阪・関西万博での水素の利活用策や新たなプロジェクトを検討し、その実現に取り組みます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938693"/>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4289224"/>
            <a:ext cx="9385198" cy="2015344"/>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4370504"/>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4367838"/>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5401058"/>
            <a:ext cx="4156475"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　長</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システム研究グループリーダー・主席研究員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大阪府産業創造課、大阪市環境施策課、</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452454"/>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a:solidFill>
                  <a:schemeClr val="bg1"/>
                </a:solidFill>
                <a:latin typeface="Meiryo UI" pitchFamily="50" charset="-128"/>
                <a:ea typeface="Meiryo UI" pitchFamily="50" charset="-128"/>
                <a:cs typeface="Meiryo UI" pitchFamily="50" charset="-128"/>
              </a:rPr>
              <a:t>H2Osaka</a:t>
            </a:r>
            <a:r>
              <a:rPr lang="ja-JP" altLang="en-US" sz="12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13708" y="4422893"/>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985384"/>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864124"/>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H2Osaka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106123" y="3905745"/>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00621" y="5517232"/>
            <a:ext cx="475200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7" name="テキスト ボックス 6"/>
          <p:cNvSpPr txBox="1"/>
          <p:nvPr/>
        </p:nvSpPr>
        <p:spPr>
          <a:xfrm>
            <a:off x="482760" y="5162539"/>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大阪府・大阪市・堺市が共同で、事業者間の交流やアイデア創出を図る産学官プラットフォームとして、運営しています。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a:t>
            </a:r>
            <a:r>
              <a:rPr lang="en-US" altLang="ja-JP" sz="1600" b="1" dirty="0">
                <a:solidFill>
                  <a:prstClr val="black"/>
                </a:solidFill>
                <a:latin typeface="Meiryo UI" pitchFamily="50" charset="-128"/>
                <a:ea typeface="Meiryo UI" pitchFamily="50" charset="-128"/>
                <a:cs typeface="Meiryo UI" pitchFamily="50" charset="-128"/>
              </a:rPr>
              <a:t>H2Osaka</a:t>
            </a:r>
            <a:r>
              <a:rPr lang="ja-JP" altLang="en-US" sz="1600" b="1" dirty="0">
                <a:solidFill>
                  <a:prstClr val="black"/>
                </a:solidFill>
                <a:latin typeface="Meiryo UI" pitchFamily="50" charset="-128"/>
                <a:ea typeface="Meiryo UI" pitchFamily="50" charset="-128"/>
                <a:cs typeface="Meiryo UI" pitchFamily="50" charset="-128"/>
              </a:rPr>
              <a:t>ビジョン</a:t>
            </a:r>
            <a:r>
              <a:rPr lang="en-US" altLang="ja-JP" sz="1600" b="1" dirty="0">
                <a:solidFill>
                  <a:prstClr val="black"/>
                </a:solidFill>
                <a:latin typeface="Meiryo UI" pitchFamily="50" charset="-128"/>
                <a:ea typeface="Meiryo UI" pitchFamily="50" charset="-128"/>
                <a:cs typeface="Meiryo UI" pitchFamily="50" charset="-128"/>
              </a:rPr>
              <a:t>2022</a:t>
            </a:r>
            <a:r>
              <a:rPr lang="ja-JP" altLang="en-US" sz="1600" b="1" dirty="0">
                <a:solidFill>
                  <a:prstClr val="black"/>
                </a:solidFill>
                <a:latin typeface="Meiryo UI" pitchFamily="50" charset="-128"/>
                <a:ea typeface="Meiryo UI" pitchFamily="50" charset="-128"/>
                <a:cs typeface="Meiryo UI" pitchFamily="50" charset="-128"/>
              </a:rPr>
              <a:t>」に基づく取組の推進➀</a:t>
            </a:r>
          </a:p>
        </p:txBody>
      </p:sp>
      <p:sp>
        <p:nvSpPr>
          <p:cNvPr id="28" name="テキスト ボックス 27"/>
          <p:cNvSpPr txBox="1"/>
          <p:nvPr/>
        </p:nvSpPr>
        <p:spPr>
          <a:xfrm>
            <a:off x="4805702"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629</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491</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70530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692497"/>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◆水素エネルギーの需要拡大等につながるプロジェクトが複数展開されるよう、課題の調査や可能性の検討及び企業群のコーディネートにより、需要拡大につながる新たなプロジェクトの創出を目指します。</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223210"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500000"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500000"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環境問題と水素エネルギーについての正しい理解の促進を目的として、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大阪市域の小中学校を対象に配布している副読本「おおさか環境科」に水素・燃料電池に関して掲載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63583" y="5488620"/>
            <a:ext cx="921066" cy="1295159"/>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30532" y="2096103"/>
            <a:ext cx="1572762" cy="1036090"/>
          </a:xfrm>
          <a:prstGeom prst="rect">
            <a:avLst/>
          </a:prstGeom>
        </p:spPr>
      </p:pic>
      <p:pic>
        <p:nvPicPr>
          <p:cNvPr id="44" name="図 4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6997301" y="4200646"/>
            <a:ext cx="2376229"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・実際の一般廃棄物を用いた水素生成につながる新たな熱分解ガス化改質システムの技術開発実証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883092" y="5914611"/>
            <a:ext cx="2679187"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・バイオガス由来（下水等）水素による大阪市域地産地消モデル策定を目指した調査の実施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1015663"/>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a:t>
            </a:r>
            <a:r>
              <a:rPr lang="en-US" altLang="ja-JP" sz="1200" dirty="0">
                <a:solidFill>
                  <a:prstClr val="black"/>
                </a:solidFill>
                <a:latin typeface="Meiryo UI" pitchFamily="50" charset="-128"/>
                <a:ea typeface="Meiryo UI" pitchFamily="50" charset="-128"/>
                <a:cs typeface="Meiryo UI" pitchFamily="50" charset="-128"/>
              </a:rPr>
              <a:t>H2Osaka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会議として、水素利活用策／プロジェクト提案書をとりまとめ、公益社団法人</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115766" y="653492"/>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a:t>
            </a:r>
            <a:r>
              <a:rPr lang="en-US" altLang="ja-JP" sz="1600" b="1" dirty="0">
                <a:solidFill>
                  <a:prstClr val="black"/>
                </a:solidFill>
                <a:latin typeface="Meiryo UI" pitchFamily="50" charset="-128"/>
                <a:ea typeface="Meiryo UI" pitchFamily="50" charset="-128"/>
                <a:cs typeface="Meiryo UI" pitchFamily="50" charset="-128"/>
              </a:rPr>
              <a:t>H2Osaka</a:t>
            </a:r>
            <a:r>
              <a:rPr lang="ja-JP" altLang="en-US" sz="1600" b="1" dirty="0">
                <a:solidFill>
                  <a:prstClr val="black"/>
                </a:solidFill>
                <a:latin typeface="Meiryo UI" pitchFamily="50" charset="-128"/>
                <a:ea typeface="Meiryo UI" pitchFamily="50" charset="-128"/>
                <a:cs typeface="Meiryo UI" pitchFamily="50" charset="-128"/>
              </a:rPr>
              <a:t>ビジョン</a:t>
            </a:r>
            <a:r>
              <a:rPr lang="en-US" altLang="ja-JP" sz="1600" b="1" dirty="0">
                <a:solidFill>
                  <a:prstClr val="black"/>
                </a:solidFill>
                <a:latin typeface="Meiryo UI" pitchFamily="50" charset="-128"/>
                <a:ea typeface="Meiryo UI" pitchFamily="50" charset="-128"/>
                <a:cs typeface="Meiryo UI" pitchFamily="50" charset="-128"/>
              </a:rPr>
              <a:t>2022</a:t>
            </a:r>
            <a:r>
              <a:rPr lang="ja-JP" altLang="en-US" sz="1600" b="1" dirty="0">
                <a:solidFill>
                  <a:prstClr val="black"/>
                </a:solidFill>
                <a:latin typeface="Meiryo UI" pitchFamily="50" charset="-128"/>
                <a:ea typeface="Meiryo UI" pitchFamily="50" charset="-128"/>
                <a:cs typeface="Meiryo UI" pitchFamily="50" charset="-128"/>
              </a:rPr>
              <a:t>」に基づく取組の推進②</a:t>
            </a:r>
          </a:p>
        </p:txBody>
      </p:sp>
      <p:sp>
        <p:nvSpPr>
          <p:cNvPr id="38" name="テキスト ボックス 37"/>
          <p:cNvSpPr txBox="1"/>
          <p:nvPr/>
        </p:nvSpPr>
        <p:spPr>
          <a:xfrm>
            <a:off x="6997301" y="4825853"/>
            <a:ext cx="2658525"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・再エネ由来水素と生ごみ由来バイオガスを活用したメタネーションによる水素サプライチェーン構築実証事業</a:t>
            </a:r>
            <a:endParaRPr kumimoji="1" lang="ja-JP" altLang="en-US" sz="1200" dirty="0">
              <a:latin typeface="Meiryo UI" panose="020B0604030504040204" pitchFamily="50" charset="-128"/>
              <a:ea typeface="Meiryo UI" panose="020B0604030504040204" pitchFamily="50" charset="-128"/>
            </a:endParaRPr>
          </a:p>
        </p:txBody>
      </p:sp>
      <p:graphicFrame>
        <p:nvGraphicFramePr>
          <p:cNvPr id="42" name="オブジェクト 41">
            <a:extLst>
              <a:ext uri="{FF2B5EF4-FFF2-40B4-BE49-F238E27FC236}">
                <a16:creationId xmlns:a16="http://schemas.microsoft.com/office/drawing/2014/main" id="{DF8B8770-530E-4CA8-B57D-2CF9EBC89A11}"/>
              </a:ext>
            </a:extLst>
          </p:cNvPr>
          <p:cNvGraphicFramePr>
            <a:graphicFrameLocks noChangeAspect="1"/>
          </p:cNvGraphicFramePr>
          <p:nvPr/>
        </p:nvGraphicFramePr>
        <p:xfrm>
          <a:off x="591777" y="5550661"/>
          <a:ext cx="1713350" cy="1213209"/>
        </p:xfrm>
        <a:graphic>
          <a:graphicData uri="http://schemas.openxmlformats.org/presentationml/2006/ole">
            <mc:AlternateContent xmlns:mc="http://schemas.openxmlformats.org/markup-compatibility/2006">
              <mc:Choice xmlns:v="urn:schemas-microsoft-com:vml" Requires="v">
                <p:oleObj spid="_x0000_s2327" name="Acrobat Document" r:id="rId11" imgW="11324996" imgH="8019948" progId="AcroExch.Document.DC">
                  <p:embed/>
                </p:oleObj>
              </mc:Choice>
              <mc:Fallback>
                <p:oleObj name="Acrobat Document" r:id="rId11" imgW="11324996" imgH="8019948" progId="AcroExch.Document.DC">
                  <p:embed/>
                  <p:pic>
                    <p:nvPicPr>
                      <p:cNvPr id="8" name="オブジェクト 7">
                        <a:extLst>
                          <a:ext uri="{FF2B5EF4-FFF2-40B4-BE49-F238E27FC236}">
                            <a16:creationId xmlns:a16="http://schemas.microsoft.com/office/drawing/2014/main" id="{78888D5F-C01C-02EF-6C2D-99E0EDFE433A}"/>
                          </a:ext>
                        </a:extLst>
                      </p:cNvPr>
                      <p:cNvPicPr/>
                      <p:nvPr/>
                    </p:nvPicPr>
                    <p:blipFill>
                      <a:blip r:embed="rId12"/>
                      <a:stretch>
                        <a:fillRect/>
                      </a:stretch>
                    </p:blipFill>
                    <p:spPr>
                      <a:xfrm>
                        <a:off x="591777" y="5550661"/>
                        <a:ext cx="1713350" cy="1213209"/>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054841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91559" y="636287"/>
            <a:ext cx="9769805" cy="61587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533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カーボンニュートラル技術開発・実証事業</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17" name="テキスト ボックス 16"/>
          <p:cNvSpPr txBox="1"/>
          <p:nvPr/>
        </p:nvSpPr>
        <p:spPr>
          <a:xfrm>
            <a:off x="4976462" y="794050"/>
            <a:ext cx="296266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800,148</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218734" y="2192259"/>
            <a:ext cx="4087618"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◆令和５年度の採択事業実績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（１）</a:t>
            </a:r>
            <a:r>
              <a:rPr lang="zh-TW" altLang="en-US" sz="1300" dirty="0">
                <a:latin typeface="Meiryo UI" pitchFamily="50" charset="-128"/>
                <a:ea typeface="Meiryo UI" pitchFamily="50" charset="-128"/>
                <a:cs typeface="Meiryo UI" pitchFamily="50" charset="-128"/>
              </a:rPr>
              <a:t>応募事業件数　  　　　　</a:t>
            </a:r>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24</a:t>
            </a:r>
            <a:r>
              <a:rPr lang="zh-TW" altLang="en-US" sz="1300" dirty="0">
                <a:latin typeface="Meiryo UI" pitchFamily="50" charset="-128"/>
                <a:ea typeface="Meiryo UI" pitchFamily="50" charset="-128"/>
                <a:cs typeface="Meiryo UI" pitchFamily="50" charset="-128"/>
              </a:rPr>
              <a:t>件</a:t>
            </a:r>
          </a:p>
          <a:p>
            <a:pPr marL="87313" indent="-87313"/>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（２）交付決定件数　　　　　</a:t>
            </a:r>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13</a:t>
            </a:r>
            <a:r>
              <a:rPr lang="zh-TW" altLang="en-US" sz="1300" dirty="0">
                <a:latin typeface="Meiryo UI" pitchFamily="50" charset="-128"/>
                <a:ea typeface="Meiryo UI" pitchFamily="50" charset="-128"/>
                <a:cs typeface="Meiryo UI" pitchFamily="50" charset="-128"/>
              </a:rPr>
              <a:t>件</a:t>
            </a:r>
          </a:p>
          <a:p>
            <a:pPr marL="87313" indent="-87313"/>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（３）交付決定金額（総額）　</a:t>
            </a:r>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800</a:t>
            </a:r>
            <a:r>
              <a:rPr lang="en-US" altLang="zh-TW" sz="1300" dirty="0">
                <a:latin typeface="Meiryo UI" pitchFamily="50" charset="-128"/>
                <a:ea typeface="Meiryo UI" pitchFamily="50" charset="-128"/>
                <a:cs typeface="Meiryo UI" pitchFamily="50" charset="-128"/>
              </a:rPr>
              <a:t>,000</a:t>
            </a:r>
            <a:r>
              <a:rPr lang="zh-TW" altLang="en-US" sz="1300" dirty="0">
                <a:latin typeface="Meiryo UI" pitchFamily="50" charset="-128"/>
                <a:ea typeface="Meiryo UI" pitchFamily="50" charset="-128"/>
                <a:cs typeface="Meiryo UI" pitchFamily="50" charset="-128"/>
              </a:rPr>
              <a:t>千円</a:t>
            </a:r>
            <a:endParaRPr lang="ja-JP" altLang="en-US" sz="130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218734" y="1170150"/>
            <a:ext cx="896336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◆カーボンニュートラルに資する最先端技術の万博での披露及び万博後の次世代グリーンビジネスとしての展開・拡大をめざし、</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試作設計や開発・実証を行う事業者に対し、必要な経費の一部を補助しています。</a:t>
            </a:r>
            <a:endParaRPr lang="en-US" altLang="ja-JP" b="0" i="0" dirty="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456687" y="1593789"/>
            <a:ext cx="380216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＜補助金額及び補助率＞</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・補助上限額：</a:t>
            </a:r>
            <a:r>
              <a:rPr lang="en-US" altLang="ja-JP" b="0" i="0" dirty="0">
                <a:latin typeface="Meiryo UI" pitchFamily="50" charset="-128"/>
                <a:ea typeface="Meiryo UI" pitchFamily="50" charset="-128"/>
                <a:cs typeface="Meiryo UI" pitchFamily="50" charset="-128"/>
              </a:rPr>
              <a:t>150,000</a:t>
            </a:r>
            <a:r>
              <a:rPr lang="ja-JP" altLang="en-US" b="0" i="0" dirty="0">
                <a:latin typeface="Meiryo UI" pitchFamily="50" charset="-128"/>
                <a:ea typeface="Meiryo UI" pitchFamily="50" charset="-128"/>
                <a:cs typeface="Meiryo UI" pitchFamily="50" charset="-128"/>
              </a:rPr>
              <a:t>千円</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・補　助　率  ：</a:t>
            </a:r>
            <a:r>
              <a:rPr lang="en-US" altLang="ja-JP" b="0" i="0" dirty="0">
                <a:latin typeface="Meiryo UI" pitchFamily="50" charset="-128"/>
                <a:ea typeface="Meiryo UI" pitchFamily="50" charset="-128"/>
                <a:cs typeface="Meiryo UI" pitchFamily="50" charset="-128"/>
              </a:rPr>
              <a:t>2/3</a:t>
            </a:r>
            <a:r>
              <a:rPr lang="ja-JP" altLang="en-US" b="0" i="0" dirty="0">
                <a:latin typeface="Meiryo UI" pitchFamily="50" charset="-128"/>
                <a:ea typeface="Meiryo UI" pitchFamily="50" charset="-128"/>
                <a:cs typeface="Meiryo UI" pitchFamily="50" charset="-128"/>
              </a:rPr>
              <a:t>以内</a:t>
            </a:r>
          </a:p>
        </p:txBody>
      </p:sp>
      <p:pic>
        <p:nvPicPr>
          <p:cNvPr id="5" name="図 4"/>
          <p:cNvPicPr>
            <a:picLocks noChangeAspect="1"/>
          </p:cNvPicPr>
          <p:nvPr/>
        </p:nvPicPr>
        <p:blipFill>
          <a:blip r:embed="rId3"/>
          <a:stretch>
            <a:fillRect/>
          </a:stretch>
        </p:blipFill>
        <p:spPr>
          <a:xfrm>
            <a:off x="7963934" y="4896167"/>
            <a:ext cx="1617872" cy="1608095"/>
          </a:xfrm>
          <a:prstGeom prst="rect">
            <a:avLst/>
          </a:prstGeom>
        </p:spPr>
      </p:pic>
      <p:pic>
        <p:nvPicPr>
          <p:cNvPr id="6" name="図 5"/>
          <p:cNvPicPr>
            <a:picLocks noChangeAspect="1"/>
          </p:cNvPicPr>
          <p:nvPr/>
        </p:nvPicPr>
        <p:blipFill>
          <a:blip r:embed="rId4"/>
          <a:stretch>
            <a:fillRect/>
          </a:stretch>
        </p:blipFill>
        <p:spPr>
          <a:xfrm>
            <a:off x="4999304" y="1673713"/>
            <a:ext cx="4730910" cy="1285624"/>
          </a:xfrm>
          <a:prstGeom prst="rect">
            <a:avLst/>
          </a:prstGeom>
        </p:spPr>
      </p:pic>
      <p:sp>
        <p:nvSpPr>
          <p:cNvPr id="7" name="角丸四角形 6"/>
          <p:cNvSpPr/>
          <p:nvPr/>
        </p:nvSpPr>
        <p:spPr>
          <a:xfrm>
            <a:off x="5767558" y="3084292"/>
            <a:ext cx="3931029" cy="3631979"/>
          </a:xfrm>
          <a:prstGeom prst="roundRect">
            <a:avLst>
              <a:gd name="adj" fmla="val 5927"/>
            </a:avLst>
          </a:prstGeom>
          <a:noFill/>
          <a:ln>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23" name="テキスト ボックス 22"/>
          <p:cNvSpPr txBox="1"/>
          <p:nvPr/>
        </p:nvSpPr>
        <p:spPr>
          <a:xfrm>
            <a:off x="5827283" y="3110352"/>
            <a:ext cx="2098225"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＜採択事業イメージ図＞</a:t>
            </a:r>
            <a:endParaRPr lang="en-US" altLang="ja-JP" sz="1300" dirty="0">
              <a:latin typeface="Meiryo UI" pitchFamily="50" charset="-128"/>
              <a:ea typeface="Meiryo UI" pitchFamily="50" charset="-128"/>
              <a:cs typeface="Meiryo UI" pitchFamily="50" charset="-128"/>
            </a:endParaRPr>
          </a:p>
        </p:txBody>
      </p:sp>
      <p:sp>
        <p:nvSpPr>
          <p:cNvPr id="69" name="テキスト ボックス 68">
            <a:extLst>
              <a:ext uri="{FF2B5EF4-FFF2-40B4-BE49-F238E27FC236}">
                <a16:creationId xmlns:a16="http://schemas.microsoft.com/office/drawing/2014/main" id="{D15F1C88-7002-EF64-1AE5-E40CAC50FDEE}"/>
              </a:ext>
            </a:extLst>
          </p:cNvPr>
          <p:cNvSpPr txBox="1"/>
          <p:nvPr/>
        </p:nvSpPr>
        <p:spPr>
          <a:xfrm>
            <a:off x="5569388" y="6170391"/>
            <a:ext cx="2863418" cy="461665"/>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小型水素容器高速充填システム</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と</a:t>
            </a:r>
            <a:r>
              <a:rPr lang="en-US" altLang="ja-JP" sz="1200" dirty="0">
                <a:latin typeface="Meiryo UI" panose="020B0604030504040204" pitchFamily="50" charset="-128"/>
                <a:ea typeface="Meiryo UI" panose="020B0604030504040204" pitchFamily="50" charset="-128"/>
              </a:rPr>
              <a:t>FC</a:t>
            </a:r>
            <a:r>
              <a:rPr lang="ja-JP" altLang="en-US" sz="1200" dirty="0">
                <a:latin typeface="Meiryo UI" panose="020B0604030504040204" pitchFamily="50" charset="-128"/>
                <a:ea typeface="Meiryo UI" panose="020B0604030504040204" pitchFamily="50" charset="-128"/>
              </a:rPr>
              <a:t>ドローン等活用実証</a:t>
            </a:r>
            <a:endParaRPr lang="en-US" altLang="ja-JP" sz="1200" dirty="0">
              <a:latin typeface="Meiryo UI" panose="020B0604030504040204" pitchFamily="50" charset="-128"/>
              <a:ea typeface="Meiryo UI" panose="020B0604030504040204" pitchFamily="50" charset="-128"/>
            </a:endParaRPr>
          </a:p>
        </p:txBody>
      </p:sp>
      <p:pic>
        <p:nvPicPr>
          <p:cNvPr id="70" name="図 69">
            <a:extLst>
              <a:ext uri="{FF2B5EF4-FFF2-40B4-BE49-F238E27FC236}">
                <a16:creationId xmlns:a16="http://schemas.microsoft.com/office/drawing/2014/main" id="{12958DF7-1FB9-B6FA-E4B5-64AA42619E63}"/>
              </a:ext>
            </a:extLst>
          </p:cNvPr>
          <p:cNvPicPr>
            <a:picLocks noChangeAspect="1"/>
          </p:cNvPicPr>
          <p:nvPr/>
        </p:nvPicPr>
        <p:blipFill>
          <a:blip r:embed="rId5"/>
          <a:stretch>
            <a:fillRect/>
          </a:stretch>
        </p:blipFill>
        <p:spPr>
          <a:xfrm>
            <a:off x="5888414" y="4971984"/>
            <a:ext cx="1071107" cy="599345"/>
          </a:xfrm>
          <a:prstGeom prst="rect">
            <a:avLst/>
          </a:prstGeom>
        </p:spPr>
      </p:pic>
      <p:grpSp>
        <p:nvGrpSpPr>
          <p:cNvPr id="71" name="グループ化 70">
            <a:extLst>
              <a:ext uri="{FF2B5EF4-FFF2-40B4-BE49-F238E27FC236}">
                <a16:creationId xmlns:a16="http://schemas.microsoft.com/office/drawing/2014/main" id="{8327D4A6-7D0D-E46F-4B2E-FA341805ABAE}"/>
              </a:ext>
            </a:extLst>
          </p:cNvPr>
          <p:cNvGrpSpPr/>
          <p:nvPr/>
        </p:nvGrpSpPr>
        <p:grpSpPr>
          <a:xfrm>
            <a:off x="6738448" y="5553581"/>
            <a:ext cx="1291918" cy="638236"/>
            <a:chOff x="6093522" y="4823098"/>
            <a:chExt cx="2504992" cy="1373681"/>
          </a:xfrm>
        </p:grpSpPr>
        <p:sp>
          <p:nvSpPr>
            <p:cNvPr id="72" name="フリーフォーム: 図形 28">
              <a:extLst>
                <a:ext uri="{FF2B5EF4-FFF2-40B4-BE49-F238E27FC236}">
                  <a16:creationId xmlns:a16="http://schemas.microsoft.com/office/drawing/2014/main" id="{66008833-D24D-F6BF-A076-62C24ED9373A}"/>
                </a:ext>
              </a:extLst>
            </p:cNvPr>
            <p:cNvSpPr/>
            <p:nvPr/>
          </p:nvSpPr>
          <p:spPr>
            <a:xfrm>
              <a:off x="6966051" y="5960366"/>
              <a:ext cx="690048" cy="225864"/>
            </a:xfrm>
            <a:custGeom>
              <a:avLst/>
              <a:gdLst>
                <a:gd name="connsiteX0" fmla="*/ 4762 w 1666875"/>
                <a:gd name="connsiteY0" fmla="*/ 0 h 228600"/>
                <a:gd name="connsiteX1" fmla="*/ 0 w 1666875"/>
                <a:gd name="connsiteY1" fmla="*/ 219075 h 228600"/>
                <a:gd name="connsiteX2" fmla="*/ 1662112 w 1666875"/>
                <a:gd name="connsiteY2" fmla="*/ 228600 h 228600"/>
                <a:gd name="connsiteX3" fmla="*/ 1666875 w 1666875"/>
                <a:gd name="connsiteY3" fmla="*/ 52387 h 228600"/>
                <a:gd name="connsiteX0" fmla="*/ 4762 w 1666875"/>
                <a:gd name="connsiteY0" fmla="*/ 0 h 250058"/>
                <a:gd name="connsiteX1" fmla="*/ 0 w 1666875"/>
                <a:gd name="connsiteY1" fmla="*/ 219075 h 250058"/>
                <a:gd name="connsiteX2" fmla="*/ 1662112 w 1666875"/>
                <a:gd name="connsiteY2" fmla="*/ 250058 h 250058"/>
                <a:gd name="connsiteX3" fmla="*/ 1666875 w 1666875"/>
                <a:gd name="connsiteY3" fmla="*/ 52387 h 250058"/>
                <a:gd name="connsiteX0" fmla="*/ 4762 w 1676427"/>
                <a:gd name="connsiteY0" fmla="*/ 0 h 250058"/>
                <a:gd name="connsiteX1" fmla="*/ 0 w 1676427"/>
                <a:gd name="connsiteY1" fmla="*/ 219075 h 250058"/>
                <a:gd name="connsiteX2" fmla="*/ 1662112 w 1676427"/>
                <a:gd name="connsiteY2" fmla="*/ 250058 h 250058"/>
                <a:gd name="connsiteX3" fmla="*/ 1676427 w 1676427"/>
                <a:gd name="connsiteY3" fmla="*/ 56678 h 250058"/>
                <a:gd name="connsiteX0" fmla="*/ 4762 w 1681204"/>
                <a:gd name="connsiteY0" fmla="*/ 0 h 250058"/>
                <a:gd name="connsiteX1" fmla="*/ 0 w 1681204"/>
                <a:gd name="connsiteY1" fmla="*/ 219075 h 250058"/>
                <a:gd name="connsiteX2" fmla="*/ 1662112 w 1681204"/>
                <a:gd name="connsiteY2" fmla="*/ 250058 h 250058"/>
                <a:gd name="connsiteX3" fmla="*/ 1681204 w 1681204"/>
                <a:gd name="connsiteY3" fmla="*/ 35220 h 250058"/>
                <a:gd name="connsiteX0" fmla="*/ 4762 w 1681673"/>
                <a:gd name="connsiteY0" fmla="*/ 0 h 256495"/>
                <a:gd name="connsiteX1" fmla="*/ 0 w 1681673"/>
                <a:gd name="connsiteY1" fmla="*/ 219075 h 256495"/>
                <a:gd name="connsiteX2" fmla="*/ 1681217 w 1681673"/>
                <a:gd name="connsiteY2" fmla="*/ 256495 h 256495"/>
                <a:gd name="connsiteX3" fmla="*/ 1681204 w 1681673"/>
                <a:gd name="connsiteY3" fmla="*/ 35220 h 256495"/>
                <a:gd name="connsiteX0" fmla="*/ 19091 w 1681673"/>
                <a:gd name="connsiteY0" fmla="*/ 0 h 254349"/>
                <a:gd name="connsiteX1" fmla="*/ 0 w 1681673"/>
                <a:gd name="connsiteY1" fmla="*/ 216929 h 254349"/>
                <a:gd name="connsiteX2" fmla="*/ 1681217 w 1681673"/>
                <a:gd name="connsiteY2" fmla="*/ 254349 h 254349"/>
                <a:gd name="connsiteX3" fmla="*/ 1681204 w 1681673"/>
                <a:gd name="connsiteY3" fmla="*/ 33074 h 254349"/>
                <a:gd name="connsiteX0" fmla="*/ 9538 w 1681673"/>
                <a:gd name="connsiteY0" fmla="*/ 0 h 254349"/>
                <a:gd name="connsiteX1" fmla="*/ 0 w 1681673"/>
                <a:gd name="connsiteY1" fmla="*/ 216929 h 254349"/>
                <a:gd name="connsiteX2" fmla="*/ 1681217 w 1681673"/>
                <a:gd name="connsiteY2" fmla="*/ 254349 h 254349"/>
                <a:gd name="connsiteX3" fmla="*/ 1681204 w 1681673"/>
                <a:gd name="connsiteY3" fmla="*/ 33074 h 254349"/>
                <a:gd name="connsiteX0" fmla="*/ 9538 w 1681673"/>
                <a:gd name="connsiteY0" fmla="*/ 0 h 301681"/>
                <a:gd name="connsiteX1" fmla="*/ 0 w 1681673"/>
                <a:gd name="connsiteY1" fmla="*/ 301681 h 301681"/>
                <a:gd name="connsiteX2" fmla="*/ 1681217 w 1681673"/>
                <a:gd name="connsiteY2" fmla="*/ 254349 h 301681"/>
                <a:gd name="connsiteX3" fmla="*/ 1681204 w 1681673"/>
                <a:gd name="connsiteY3" fmla="*/ 33074 h 301681"/>
                <a:gd name="connsiteX0" fmla="*/ 9538 w 1681204"/>
                <a:gd name="connsiteY0" fmla="*/ 0 h 339101"/>
                <a:gd name="connsiteX1" fmla="*/ 0 w 1681204"/>
                <a:gd name="connsiteY1" fmla="*/ 301681 h 339101"/>
                <a:gd name="connsiteX2" fmla="*/ 1673278 w 1681204"/>
                <a:gd name="connsiteY2" fmla="*/ 339101 h 339101"/>
                <a:gd name="connsiteX3" fmla="*/ 1681204 w 1681204"/>
                <a:gd name="connsiteY3" fmla="*/ 33074 h 339101"/>
                <a:gd name="connsiteX0" fmla="*/ 9538 w 1681204"/>
                <a:gd name="connsiteY0" fmla="*/ 0 h 400559"/>
                <a:gd name="connsiteX1" fmla="*/ 0 w 1681204"/>
                <a:gd name="connsiteY1" fmla="*/ 400559 h 400559"/>
                <a:gd name="connsiteX2" fmla="*/ 1673278 w 1681204"/>
                <a:gd name="connsiteY2" fmla="*/ 339101 h 400559"/>
                <a:gd name="connsiteX3" fmla="*/ 1681204 w 1681204"/>
                <a:gd name="connsiteY3" fmla="*/ 33074 h 400559"/>
                <a:gd name="connsiteX0" fmla="*/ 9538 w 1681204"/>
                <a:gd name="connsiteY0" fmla="*/ 0 h 445042"/>
                <a:gd name="connsiteX1" fmla="*/ 0 w 1681204"/>
                <a:gd name="connsiteY1" fmla="*/ 400559 h 445042"/>
                <a:gd name="connsiteX2" fmla="*/ 1669308 w 1681204"/>
                <a:gd name="connsiteY2" fmla="*/ 445042 h 445042"/>
                <a:gd name="connsiteX3" fmla="*/ 1681204 w 1681204"/>
                <a:gd name="connsiteY3" fmla="*/ 33074 h 445042"/>
              </a:gdLst>
              <a:ahLst/>
              <a:cxnLst>
                <a:cxn ang="0">
                  <a:pos x="connsiteX0" y="connsiteY0"/>
                </a:cxn>
                <a:cxn ang="0">
                  <a:pos x="connsiteX1" y="connsiteY1"/>
                </a:cxn>
                <a:cxn ang="0">
                  <a:pos x="connsiteX2" y="connsiteY2"/>
                </a:cxn>
                <a:cxn ang="0">
                  <a:pos x="connsiteX3" y="connsiteY3"/>
                </a:cxn>
              </a:cxnLst>
              <a:rect l="l" t="t" r="r" b="b"/>
              <a:pathLst>
                <a:path w="1681204" h="445042">
                  <a:moveTo>
                    <a:pt x="9538" y="0"/>
                  </a:moveTo>
                  <a:lnTo>
                    <a:pt x="0" y="400559"/>
                  </a:lnTo>
                  <a:lnTo>
                    <a:pt x="1669308" y="445042"/>
                  </a:lnTo>
                  <a:cubicBezTo>
                    <a:pt x="1670896" y="386304"/>
                    <a:pt x="1679616" y="91812"/>
                    <a:pt x="1681204" y="33074"/>
                  </a:cubicBezTo>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図形 30">
              <a:extLst>
                <a:ext uri="{FF2B5EF4-FFF2-40B4-BE49-F238E27FC236}">
                  <a16:creationId xmlns:a16="http://schemas.microsoft.com/office/drawing/2014/main" id="{CCB31E32-4F5C-4D1B-923E-C30563ED1C46}"/>
                </a:ext>
              </a:extLst>
            </p:cNvPr>
            <p:cNvSpPr/>
            <p:nvPr/>
          </p:nvSpPr>
          <p:spPr>
            <a:xfrm>
              <a:off x="7655118" y="5355981"/>
              <a:ext cx="129384" cy="827169"/>
            </a:xfrm>
            <a:custGeom>
              <a:avLst/>
              <a:gdLst>
                <a:gd name="connsiteX0" fmla="*/ 0 w 378618"/>
                <a:gd name="connsiteY0" fmla="*/ 1604963 h 1604963"/>
                <a:gd name="connsiteX1" fmla="*/ 378618 w 378618"/>
                <a:gd name="connsiteY1" fmla="*/ 204788 h 1604963"/>
                <a:gd name="connsiteX2" fmla="*/ 330993 w 378618"/>
                <a:gd name="connsiteY2" fmla="*/ 0 h 1604963"/>
                <a:gd name="connsiteX3" fmla="*/ 21431 w 378618"/>
                <a:gd name="connsiteY3" fmla="*/ 1359694 h 1604963"/>
                <a:gd name="connsiteX4" fmla="*/ 0 w 378618"/>
                <a:gd name="connsiteY4" fmla="*/ 1604963 h 1604963"/>
                <a:gd name="connsiteX0" fmla="*/ 0 w 330993"/>
                <a:gd name="connsiteY0" fmla="*/ 1604963 h 1604963"/>
                <a:gd name="connsiteX1" fmla="*/ 326230 w 330993"/>
                <a:gd name="connsiteY1" fmla="*/ 240507 h 1604963"/>
                <a:gd name="connsiteX2" fmla="*/ 330993 w 330993"/>
                <a:gd name="connsiteY2" fmla="*/ 0 h 1604963"/>
                <a:gd name="connsiteX3" fmla="*/ 21431 w 330993"/>
                <a:gd name="connsiteY3" fmla="*/ 1359694 h 1604963"/>
                <a:gd name="connsiteX4" fmla="*/ 0 w 330993"/>
                <a:gd name="connsiteY4" fmla="*/ 1604963 h 1604963"/>
                <a:gd name="connsiteX0" fmla="*/ 0 w 314324"/>
                <a:gd name="connsiteY0" fmla="*/ 1604963 h 1604963"/>
                <a:gd name="connsiteX1" fmla="*/ 309561 w 314324"/>
                <a:gd name="connsiteY1" fmla="*/ 240507 h 1604963"/>
                <a:gd name="connsiteX2" fmla="*/ 314324 w 314324"/>
                <a:gd name="connsiteY2" fmla="*/ 0 h 1604963"/>
                <a:gd name="connsiteX3" fmla="*/ 4762 w 314324"/>
                <a:gd name="connsiteY3" fmla="*/ 1359694 h 1604963"/>
                <a:gd name="connsiteX4" fmla="*/ 0 w 314324"/>
                <a:gd name="connsiteY4" fmla="*/ 1604963 h 1604963"/>
                <a:gd name="connsiteX0" fmla="*/ 0 w 314324"/>
                <a:gd name="connsiteY0" fmla="*/ 1695099 h 1695099"/>
                <a:gd name="connsiteX1" fmla="*/ 309561 w 314324"/>
                <a:gd name="connsiteY1" fmla="*/ 240507 h 1695099"/>
                <a:gd name="connsiteX2" fmla="*/ 314324 w 314324"/>
                <a:gd name="connsiteY2" fmla="*/ 0 h 1695099"/>
                <a:gd name="connsiteX3" fmla="*/ 4762 w 314324"/>
                <a:gd name="connsiteY3" fmla="*/ 1359694 h 1695099"/>
                <a:gd name="connsiteX4" fmla="*/ 0 w 314324"/>
                <a:gd name="connsiteY4" fmla="*/ 1695099 h 1695099"/>
                <a:gd name="connsiteX0" fmla="*/ 0 w 329449"/>
                <a:gd name="connsiteY0" fmla="*/ 1695099 h 1695099"/>
                <a:gd name="connsiteX1" fmla="*/ 329351 w 329449"/>
                <a:gd name="connsiteY1" fmla="*/ 428618 h 1695099"/>
                <a:gd name="connsiteX2" fmla="*/ 314324 w 329449"/>
                <a:gd name="connsiteY2" fmla="*/ 0 h 1695099"/>
                <a:gd name="connsiteX3" fmla="*/ 4762 w 329449"/>
                <a:gd name="connsiteY3" fmla="*/ 1359694 h 1695099"/>
                <a:gd name="connsiteX4" fmla="*/ 0 w 329449"/>
                <a:gd name="connsiteY4" fmla="*/ 1695099 h 1695099"/>
                <a:gd name="connsiteX0" fmla="*/ 0 w 314324"/>
                <a:gd name="connsiteY0" fmla="*/ 1695099 h 1695099"/>
                <a:gd name="connsiteX1" fmla="*/ 297685 w 314324"/>
                <a:gd name="connsiteY1" fmla="*/ 420780 h 1695099"/>
                <a:gd name="connsiteX2" fmla="*/ 314324 w 314324"/>
                <a:gd name="connsiteY2" fmla="*/ 0 h 1695099"/>
                <a:gd name="connsiteX3" fmla="*/ 4762 w 314324"/>
                <a:gd name="connsiteY3" fmla="*/ 1359694 h 1695099"/>
                <a:gd name="connsiteX4" fmla="*/ 0 w 314324"/>
                <a:gd name="connsiteY4" fmla="*/ 1695099 h 1695099"/>
                <a:gd name="connsiteX0" fmla="*/ 0 w 314324"/>
                <a:gd name="connsiteY0" fmla="*/ 1808749 h 1808749"/>
                <a:gd name="connsiteX1" fmla="*/ 297685 w 314324"/>
                <a:gd name="connsiteY1" fmla="*/ 420780 h 1808749"/>
                <a:gd name="connsiteX2" fmla="*/ 314324 w 314324"/>
                <a:gd name="connsiteY2" fmla="*/ 0 h 1808749"/>
                <a:gd name="connsiteX3" fmla="*/ 4762 w 314324"/>
                <a:gd name="connsiteY3" fmla="*/ 1359694 h 1808749"/>
                <a:gd name="connsiteX4" fmla="*/ 0 w 314324"/>
                <a:gd name="connsiteY4" fmla="*/ 1808749 h 1808749"/>
                <a:gd name="connsiteX0" fmla="*/ 0 w 314324"/>
                <a:gd name="connsiteY0" fmla="*/ 1808749 h 1808749"/>
                <a:gd name="connsiteX1" fmla="*/ 297685 w 314324"/>
                <a:gd name="connsiteY1" fmla="*/ 499159 h 1808749"/>
                <a:gd name="connsiteX2" fmla="*/ 314324 w 314324"/>
                <a:gd name="connsiteY2" fmla="*/ 0 h 1808749"/>
                <a:gd name="connsiteX3" fmla="*/ 4762 w 314324"/>
                <a:gd name="connsiteY3" fmla="*/ 1359694 h 1808749"/>
                <a:gd name="connsiteX4" fmla="*/ 0 w 314324"/>
                <a:gd name="connsiteY4" fmla="*/ 1808749 h 18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4" h="1808749">
                  <a:moveTo>
                    <a:pt x="0" y="1808749"/>
                  </a:moveTo>
                  <a:lnTo>
                    <a:pt x="297685" y="499159"/>
                  </a:lnTo>
                  <a:cubicBezTo>
                    <a:pt x="299273" y="418990"/>
                    <a:pt x="312736" y="80169"/>
                    <a:pt x="314324" y="0"/>
                  </a:cubicBezTo>
                  <a:lnTo>
                    <a:pt x="4762" y="1359694"/>
                  </a:lnTo>
                  <a:cubicBezTo>
                    <a:pt x="3175" y="1441450"/>
                    <a:pt x="1587" y="1726993"/>
                    <a:pt x="0" y="1808749"/>
                  </a:cubicBezTo>
                  <a:close/>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15">
              <a:extLst>
                <a:ext uri="{FF2B5EF4-FFF2-40B4-BE49-F238E27FC236}">
                  <a16:creationId xmlns:a16="http://schemas.microsoft.com/office/drawing/2014/main" id="{E32B244C-201B-BC0C-F957-D8993521982F}"/>
                </a:ext>
              </a:extLst>
            </p:cNvPr>
            <p:cNvSpPr/>
            <p:nvPr/>
          </p:nvSpPr>
          <p:spPr>
            <a:xfrm>
              <a:off x="6971645" y="5341778"/>
              <a:ext cx="813720" cy="637211"/>
            </a:xfrm>
            <a:custGeom>
              <a:avLst/>
              <a:gdLst>
                <a:gd name="connsiteX0" fmla="*/ 548640 w 1976846"/>
                <a:gd name="connsiteY0" fmla="*/ 130629 h 1393372"/>
                <a:gd name="connsiteX1" fmla="*/ 391886 w 1976846"/>
                <a:gd name="connsiteY1" fmla="*/ 121920 h 1393372"/>
                <a:gd name="connsiteX2" fmla="*/ 0 w 1976846"/>
                <a:gd name="connsiteY2" fmla="*/ 1358537 h 1393372"/>
                <a:gd name="connsiteX3" fmla="*/ 1663337 w 1976846"/>
                <a:gd name="connsiteY3" fmla="*/ 1393372 h 1393372"/>
                <a:gd name="connsiteX4" fmla="*/ 1976846 w 1976846"/>
                <a:gd name="connsiteY4" fmla="*/ 34834 h 1393372"/>
                <a:gd name="connsiteX5" fmla="*/ 452846 w 1976846"/>
                <a:gd name="connsiteY5" fmla="*/ 0 h 1393372"/>
                <a:gd name="connsiteX6" fmla="*/ 400595 w 1976846"/>
                <a:gd name="connsiteY6" fmla="*/ 139337 h 1393372"/>
                <a:gd name="connsiteX0" fmla="*/ 391886 w 1976846"/>
                <a:gd name="connsiteY0" fmla="*/ 121920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400595 w 1976846"/>
                <a:gd name="connsiteY5" fmla="*/ 139337 h 1393372"/>
                <a:gd name="connsiteX0" fmla="*/ 391886 w 1976846"/>
                <a:gd name="connsiteY0" fmla="*/ 121920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391070 w 1976846"/>
                <a:gd name="connsiteY5" fmla="*/ 206012 h 1393372"/>
                <a:gd name="connsiteX0" fmla="*/ 434749 w 1976846"/>
                <a:gd name="connsiteY0" fmla="*/ 17145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391070 w 1976846"/>
                <a:gd name="connsiteY5" fmla="*/ 206012 h 1393372"/>
                <a:gd name="connsiteX0" fmla="*/ 434749 w 1976846"/>
                <a:gd name="connsiteY0" fmla="*/ 17145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46" h="1393372">
                  <a:moveTo>
                    <a:pt x="434749" y="17145"/>
                  </a:moveTo>
                  <a:lnTo>
                    <a:pt x="0" y="1358537"/>
                  </a:lnTo>
                  <a:lnTo>
                    <a:pt x="1663337" y="1393372"/>
                  </a:lnTo>
                  <a:lnTo>
                    <a:pt x="1976846" y="34834"/>
                  </a:lnTo>
                  <a:lnTo>
                    <a:pt x="452846" y="0"/>
                  </a:lnTo>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2ADAB2E4-7B68-46F7-9A57-B09750E459EF}"/>
                </a:ext>
              </a:extLst>
            </p:cNvPr>
            <p:cNvGrpSpPr/>
            <p:nvPr/>
          </p:nvGrpSpPr>
          <p:grpSpPr>
            <a:xfrm rot="-60000">
              <a:off x="6965112" y="5964984"/>
              <a:ext cx="688595" cy="218021"/>
              <a:chOff x="9319866" y="5103415"/>
              <a:chExt cx="688595" cy="197927"/>
            </a:xfrm>
          </p:grpSpPr>
          <p:grpSp>
            <p:nvGrpSpPr>
              <p:cNvPr id="87" name="グループ化 86">
                <a:extLst>
                  <a:ext uri="{FF2B5EF4-FFF2-40B4-BE49-F238E27FC236}">
                    <a16:creationId xmlns:a16="http://schemas.microsoft.com/office/drawing/2014/main" id="{F7939915-DF2C-4DF5-8E15-9F26F28BC391}"/>
                  </a:ext>
                </a:extLst>
              </p:cNvPr>
              <p:cNvGrpSpPr/>
              <p:nvPr/>
            </p:nvGrpSpPr>
            <p:grpSpPr>
              <a:xfrm rot="120000">
                <a:off x="9319866" y="5116429"/>
                <a:ext cx="688595" cy="178042"/>
                <a:chOff x="8923299" y="5931791"/>
                <a:chExt cx="463082" cy="187262"/>
              </a:xfrm>
            </p:grpSpPr>
            <p:cxnSp>
              <p:nvCxnSpPr>
                <p:cNvPr id="101" name="直線コネクタ 100">
                  <a:extLst>
                    <a:ext uri="{FF2B5EF4-FFF2-40B4-BE49-F238E27FC236}">
                      <a16:creationId xmlns:a16="http://schemas.microsoft.com/office/drawing/2014/main" id="{C3F28E6A-4FB3-4860-9D74-42D212D32EB9}"/>
                    </a:ext>
                  </a:extLst>
                </p:cNvPr>
                <p:cNvCxnSpPr>
                  <a:cxnSpLocks/>
                </p:cNvCxnSpPr>
                <p:nvPr/>
              </p:nvCxnSpPr>
              <p:spPr>
                <a:xfrm>
                  <a:off x="8923299" y="5931791"/>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0A718A05-468B-40E4-AE56-D21BF93C5DCA}"/>
                    </a:ext>
                  </a:extLst>
                </p:cNvPr>
                <p:cNvCxnSpPr>
                  <a:cxnSpLocks/>
                </p:cNvCxnSpPr>
                <p:nvPr/>
              </p:nvCxnSpPr>
              <p:spPr>
                <a:xfrm>
                  <a:off x="8923299" y="5960366"/>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CB025C5A-7FC0-4980-97C8-E0785E182D2D}"/>
                    </a:ext>
                  </a:extLst>
                </p:cNvPr>
                <p:cNvCxnSpPr>
                  <a:cxnSpLocks/>
                </p:cNvCxnSpPr>
                <p:nvPr/>
              </p:nvCxnSpPr>
              <p:spPr>
                <a:xfrm>
                  <a:off x="8923299" y="5988513"/>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D5FCFAEF-E427-4BCD-A044-49BD32037644}"/>
                    </a:ext>
                  </a:extLst>
                </p:cNvPr>
                <p:cNvCxnSpPr>
                  <a:cxnSpLocks/>
                </p:cNvCxnSpPr>
                <p:nvPr/>
              </p:nvCxnSpPr>
              <p:spPr>
                <a:xfrm>
                  <a:off x="8923299" y="6012325"/>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F522C08C-7961-4DBB-A704-5887E59351C1}"/>
                    </a:ext>
                  </a:extLst>
                </p:cNvPr>
                <p:cNvCxnSpPr>
                  <a:cxnSpLocks/>
                </p:cNvCxnSpPr>
                <p:nvPr/>
              </p:nvCxnSpPr>
              <p:spPr>
                <a:xfrm>
                  <a:off x="8923299" y="6040900"/>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1F87CB2B-4980-47D9-964F-8B34A2C40213}"/>
                    </a:ext>
                  </a:extLst>
                </p:cNvPr>
                <p:cNvCxnSpPr>
                  <a:cxnSpLocks/>
                </p:cNvCxnSpPr>
                <p:nvPr/>
              </p:nvCxnSpPr>
              <p:spPr>
                <a:xfrm>
                  <a:off x="8923299" y="6069047"/>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22B78A52-EC00-4239-A60D-5946CC904B63}"/>
                    </a:ext>
                  </a:extLst>
                </p:cNvPr>
                <p:cNvCxnSpPr>
                  <a:cxnSpLocks/>
                </p:cNvCxnSpPr>
                <p:nvPr/>
              </p:nvCxnSpPr>
              <p:spPr>
                <a:xfrm>
                  <a:off x="8923299" y="6090906"/>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7E9DFBE-98E8-4488-8CCA-445C7249AC3C}"/>
                    </a:ext>
                  </a:extLst>
                </p:cNvPr>
                <p:cNvCxnSpPr>
                  <a:cxnSpLocks/>
                </p:cNvCxnSpPr>
                <p:nvPr/>
              </p:nvCxnSpPr>
              <p:spPr>
                <a:xfrm>
                  <a:off x="8923299" y="6119053"/>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30E7CC4C-65D8-4CDA-AE27-3BF66601B39E}"/>
                  </a:ext>
                </a:extLst>
              </p:cNvPr>
              <p:cNvGrpSpPr/>
              <p:nvPr/>
            </p:nvGrpSpPr>
            <p:grpSpPr>
              <a:xfrm>
                <a:off x="9387695" y="5103415"/>
                <a:ext cx="555496" cy="197927"/>
                <a:chOff x="8857596" y="5478257"/>
                <a:chExt cx="555496" cy="197927"/>
              </a:xfrm>
            </p:grpSpPr>
            <p:cxnSp>
              <p:nvCxnSpPr>
                <p:cNvPr id="89" name="直線コネクタ 88">
                  <a:extLst>
                    <a:ext uri="{FF2B5EF4-FFF2-40B4-BE49-F238E27FC236}">
                      <a16:creationId xmlns:a16="http://schemas.microsoft.com/office/drawing/2014/main" id="{70E7B3FB-D217-45B9-A59F-71703D1C9618}"/>
                    </a:ext>
                  </a:extLst>
                </p:cNvPr>
                <p:cNvCxnSpPr>
                  <a:cxnSpLocks/>
                </p:cNvCxnSpPr>
                <p:nvPr/>
              </p:nvCxnSpPr>
              <p:spPr>
                <a:xfrm flipV="1">
                  <a:off x="8857596" y="5478257"/>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39BF4E31-2461-40E3-BF81-B7A24B4E1488}"/>
                    </a:ext>
                  </a:extLst>
                </p:cNvPr>
                <p:cNvCxnSpPr>
                  <a:cxnSpLocks/>
                </p:cNvCxnSpPr>
                <p:nvPr/>
              </p:nvCxnSpPr>
              <p:spPr>
                <a:xfrm flipV="1">
                  <a:off x="8902941" y="5479883"/>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89FCE6AA-120C-4DE3-B001-D7DBBEB4DDD3}"/>
                    </a:ext>
                  </a:extLst>
                </p:cNvPr>
                <p:cNvCxnSpPr>
                  <a:cxnSpLocks/>
                </p:cNvCxnSpPr>
                <p:nvPr/>
              </p:nvCxnSpPr>
              <p:spPr>
                <a:xfrm flipV="1">
                  <a:off x="8954664" y="548300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2E6457CB-75B0-4B1C-8C54-6BDF442C0519}"/>
                    </a:ext>
                  </a:extLst>
                </p:cNvPr>
                <p:cNvCxnSpPr>
                  <a:cxnSpLocks/>
                </p:cNvCxnSpPr>
                <p:nvPr/>
              </p:nvCxnSpPr>
              <p:spPr>
                <a:xfrm flipV="1">
                  <a:off x="9005151" y="5485985"/>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F589C2EA-5E08-469F-B302-7D8B130CFD84}"/>
                    </a:ext>
                  </a:extLst>
                </p:cNvPr>
                <p:cNvCxnSpPr>
                  <a:cxnSpLocks/>
                </p:cNvCxnSpPr>
                <p:nvPr/>
              </p:nvCxnSpPr>
              <p:spPr>
                <a:xfrm flipV="1">
                  <a:off x="9050496" y="548761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4DA5F22-92A7-48CD-B976-F96B2B3E37DA}"/>
                    </a:ext>
                  </a:extLst>
                </p:cNvPr>
                <p:cNvCxnSpPr>
                  <a:cxnSpLocks/>
                </p:cNvCxnSpPr>
                <p:nvPr/>
              </p:nvCxnSpPr>
              <p:spPr>
                <a:xfrm flipV="1">
                  <a:off x="9102219" y="5490729"/>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35D2C9B-EC96-4612-9427-B5B6EF4720AF}"/>
                    </a:ext>
                  </a:extLst>
                </p:cNvPr>
                <p:cNvCxnSpPr>
                  <a:cxnSpLocks/>
                </p:cNvCxnSpPr>
                <p:nvPr/>
              </p:nvCxnSpPr>
              <p:spPr>
                <a:xfrm flipV="1">
                  <a:off x="9156481" y="5490747"/>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BAE4232D-B749-4955-B26D-BED3ED917235}"/>
                    </a:ext>
                  </a:extLst>
                </p:cNvPr>
                <p:cNvCxnSpPr>
                  <a:cxnSpLocks/>
                </p:cNvCxnSpPr>
                <p:nvPr/>
              </p:nvCxnSpPr>
              <p:spPr>
                <a:xfrm flipV="1">
                  <a:off x="9201826" y="5492373"/>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B4AD5785-9B81-41FF-9FB8-FF72289B0AFD}"/>
                    </a:ext>
                  </a:extLst>
                </p:cNvPr>
                <p:cNvCxnSpPr>
                  <a:cxnSpLocks/>
                </p:cNvCxnSpPr>
                <p:nvPr/>
              </p:nvCxnSpPr>
              <p:spPr>
                <a:xfrm flipV="1">
                  <a:off x="9253549" y="549549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4F6329B-CE13-4314-B1FA-D9E5285324F9}"/>
                    </a:ext>
                  </a:extLst>
                </p:cNvPr>
                <p:cNvCxnSpPr>
                  <a:cxnSpLocks/>
                </p:cNvCxnSpPr>
                <p:nvPr/>
              </p:nvCxnSpPr>
              <p:spPr>
                <a:xfrm flipV="1">
                  <a:off x="9305845" y="5494058"/>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BDC8BAA-61E9-414C-A080-BF424CAF6F61}"/>
                    </a:ext>
                  </a:extLst>
                </p:cNvPr>
                <p:cNvCxnSpPr>
                  <a:cxnSpLocks/>
                </p:cNvCxnSpPr>
                <p:nvPr/>
              </p:nvCxnSpPr>
              <p:spPr>
                <a:xfrm flipV="1">
                  <a:off x="9351190" y="5495684"/>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8AF22374-51CC-4A3A-9AF5-AA77BE3E6FF9}"/>
                    </a:ext>
                  </a:extLst>
                </p:cNvPr>
                <p:cNvCxnSpPr>
                  <a:cxnSpLocks/>
                </p:cNvCxnSpPr>
                <p:nvPr/>
              </p:nvCxnSpPr>
              <p:spPr>
                <a:xfrm flipV="1">
                  <a:off x="9402913" y="5498802"/>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grpSp>
        <p:cxnSp>
          <p:nvCxnSpPr>
            <p:cNvPr id="77" name="直線コネクタ 76">
              <a:extLst>
                <a:ext uri="{FF2B5EF4-FFF2-40B4-BE49-F238E27FC236}">
                  <a16:creationId xmlns:a16="http://schemas.microsoft.com/office/drawing/2014/main" id="{78FA5644-2400-4DBB-A0C5-24B45263178B}"/>
                </a:ext>
              </a:extLst>
            </p:cNvPr>
            <p:cNvCxnSpPr>
              <a:cxnSpLocks/>
            </p:cNvCxnSpPr>
            <p:nvPr/>
          </p:nvCxnSpPr>
          <p:spPr>
            <a:xfrm flipV="1">
              <a:off x="7655630" y="5500930"/>
              <a:ext cx="113906" cy="554621"/>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FAB17AC6-911A-4C0A-8D75-1030E6D29590}"/>
                </a:ext>
              </a:extLst>
            </p:cNvPr>
            <p:cNvCxnSpPr>
              <a:cxnSpLocks/>
            </p:cNvCxnSpPr>
            <p:nvPr/>
          </p:nvCxnSpPr>
          <p:spPr>
            <a:xfrm flipV="1">
              <a:off x="7664134" y="5513607"/>
              <a:ext cx="113906" cy="554621"/>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48D0A88C-07E0-4AD1-AAD6-29DA1C029E98}"/>
                </a:ext>
              </a:extLst>
            </p:cNvPr>
            <p:cNvGrpSpPr/>
            <p:nvPr/>
          </p:nvGrpSpPr>
          <p:grpSpPr>
            <a:xfrm>
              <a:off x="6093522" y="4823098"/>
              <a:ext cx="2504992" cy="1373681"/>
              <a:chOff x="6102469" y="4990923"/>
              <a:chExt cx="2504992" cy="1373681"/>
            </a:xfrm>
          </p:grpSpPr>
          <p:pic>
            <p:nvPicPr>
              <p:cNvPr id="80" name="図 79" descr="空気, 飛行機, 飛ぶ, 金属 が含まれている画像&#10;&#10;自動的に生成された説明">
                <a:extLst>
                  <a:ext uri="{FF2B5EF4-FFF2-40B4-BE49-F238E27FC236}">
                    <a16:creationId xmlns:a16="http://schemas.microsoft.com/office/drawing/2014/main" id="{F54CA0A1-54D8-4AD0-9E40-366064AF134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907" b="17013"/>
              <a:stretch/>
            </p:blipFill>
            <p:spPr>
              <a:xfrm>
                <a:off x="6102469" y="5065646"/>
                <a:ext cx="2504992" cy="1298958"/>
              </a:xfrm>
              <a:prstGeom prst="rect">
                <a:avLst/>
              </a:prstGeom>
            </p:spPr>
          </p:pic>
          <p:grpSp>
            <p:nvGrpSpPr>
              <p:cNvPr id="81" name="グループ化 80">
                <a:extLst>
                  <a:ext uri="{FF2B5EF4-FFF2-40B4-BE49-F238E27FC236}">
                    <a16:creationId xmlns:a16="http://schemas.microsoft.com/office/drawing/2014/main" id="{E2F140CB-83C4-44B3-8B26-5CDC2C92EA32}"/>
                  </a:ext>
                </a:extLst>
              </p:cNvPr>
              <p:cNvGrpSpPr/>
              <p:nvPr/>
            </p:nvGrpSpPr>
            <p:grpSpPr>
              <a:xfrm rot="11282828">
                <a:off x="7185327" y="4990923"/>
                <a:ext cx="243840" cy="1052757"/>
                <a:chOff x="5677216" y="4815447"/>
                <a:chExt cx="250789" cy="987863"/>
              </a:xfrm>
            </p:grpSpPr>
            <p:sp>
              <p:nvSpPr>
                <p:cNvPr id="84" name="角丸四角形 56">
                  <a:extLst>
                    <a:ext uri="{FF2B5EF4-FFF2-40B4-BE49-F238E27FC236}">
                      <a16:creationId xmlns:a16="http://schemas.microsoft.com/office/drawing/2014/main" id="{50CCDA8B-5075-4B70-8D70-C19CF26451E5}"/>
                    </a:ext>
                  </a:extLst>
                </p:cNvPr>
                <p:cNvSpPr/>
                <p:nvPr/>
              </p:nvSpPr>
              <p:spPr>
                <a:xfrm rot="462748">
                  <a:off x="5744638" y="4975833"/>
                  <a:ext cx="176738" cy="827477"/>
                </a:xfrm>
                <a:prstGeom prst="roundRect">
                  <a:avLst>
                    <a:gd name="adj" fmla="val 445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角丸四角形 56">
                  <a:extLst>
                    <a:ext uri="{FF2B5EF4-FFF2-40B4-BE49-F238E27FC236}">
                      <a16:creationId xmlns:a16="http://schemas.microsoft.com/office/drawing/2014/main" id="{6A325849-B81D-4495-B69B-8A567C237006}"/>
                    </a:ext>
                  </a:extLst>
                </p:cNvPr>
                <p:cNvSpPr/>
                <p:nvPr/>
              </p:nvSpPr>
              <p:spPr>
                <a:xfrm rot="462748">
                  <a:off x="5677216" y="4952172"/>
                  <a:ext cx="232543" cy="835169"/>
                </a:xfrm>
                <a:prstGeom prst="roundRect">
                  <a:avLst>
                    <a:gd name="adj" fmla="val 44578"/>
                  </a:avLst>
                </a:prstGeom>
                <a:solidFill>
                  <a:srgbClr val="FF0000">
                    <a:alpha val="6980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ローチャート: 磁気ディスク 22">
                  <a:extLst>
                    <a:ext uri="{FF2B5EF4-FFF2-40B4-BE49-F238E27FC236}">
                      <a16:creationId xmlns:a16="http://schemas.microsoft.com/office/drawing/2014/main" id="{2999113C-8883-4CAF-8C2F-EE5F4D0BE74C}"/>
                    </a:ext>
                  </a:extLst>
                </p:cNvPr>
                <p:cNvSpPr/>
                <p:nvPr/>
              </p:nvSpPr>
              <p:spPr>
                <a:xfrm rot="462748">
                  <a:off x="5805707" y="4815447"/>
                  <a:ext cx="122298" cy="183675"/>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2941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8274" y="1763"/>
                        <a:pt x="5171" y="2254"/>
                      </a:cubicBezTo>
                      <a:cubicBezTo>
                        <a:pt x="2410" y="1861"/>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2" name="アーチ 81">
                <a:extLst>
                  <a:ext uri="{FF2B5EF4-FFF2-40B4-BE49-F238E27FC236}">
                    <a16:creationId xmlns:a16="http://schemas.microsoft.com/office/drawing/2014/main" id="{BFACA75A-1038-4E10-9FC0-4666B44BDCF2}"/>
                  </a:ext>
                </a:extLst>
              </p:cNvPr>
              <p:cNvSpPr/>
              <p:nvPr/>
            </p:nvSpPr>
            <p:spPr>
              <a:xfrm>
                <a:off x="7190668" y="5213212"/>
                <a:ext cx="365001" cy="202727"/>
              </a:xfrm>
              <a:prstGeom prst="blockArc">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アーチ 82">
                <a:extLst>
                  <a:ext uri="{FF2B5EF4-FFF2-40B4-BE49-F238E27FC236}">
                    <a16:creationId xmlns:a16="http://schemas.microsoft.com/office/drawing/2014/main" id="{0F4FA261-5960-4324-AE31-F73ACB37BE8A}"/>
                  </a:ext>
                </a:extLst>
              </p:cNvPr>
              <p:cNvSpPr/>
              <p:nvPr/>
            </p:nvSpPr>
            <p:spPr>
              <a:xfrm>
                <a:off x="7124073" y="5452912"/>
                <a:ext cx="365001" cy="202727"/>
              </a:xfrm>
              <a:prstGeom prst="blockArc">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sp>
        <p:nvSpPr>
          <p:cNvPr id="111" name="屈折矢印 110"/>
          <p:cNvSpPr/>
          <p:nvPr/>
        </p:nvSpPr>
        <p:spPr>
          <a:xfrm rot="5400000">
            <a:off x="6541624" y="5508473"/>
            <a:ext cx="172298" cy="366095"/>
          </a:xfrm>
          <a:prstGeom prst="bentUpArrow">
            <a:avLst>
              <a:gd name="adj1" fmla="val 25000"/>
              <a:gd name="adj2" fmla="val 25000"/>
              <a:gd name="adj3" fmla="val 48984"/>
            </a:avLst>
          </a:prstGeom>
          <a:solidFill>
            <a:srgbClr val="BE4A47"/>
          </a:soli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graphicFrame>
        <p:nvGraphicFramePr>
          <p:cNvPr id="60" name="表 59">
            <a:extLst>
              <a:ext uri="{FF2B5EF4-FFF2-40B4-BE49-F238E27FC236}">
                <a16:creationId xmlns:a16="http://schemas.microsoft.com/office/drawing/2014/main" id="{AAA47A85-8900-4D37-8957-969FFCB0E7B4}"/>
              </a:ext>
            </a:extLst>
          </p:cNvPr>
          <p:cNvGraphicFramePr>
            <a:graphicFrameLocks noGrp="1"/>
          </p:cNvGraphicFramePr>
          <p:nvPr>
            <p:extLst>
              <p:ext uri="{D42A27DB-BD31-4B8C-83A1-F6EECF244321}">
                <p14:modId xmlns:p14="http://schemas.microsoft.com/office/powerpoint/2010/main" val="2670584051"/>
              </p:ext>
            </p:extLst>
          </p:nvPr>
        </p:nvGraphicFramePr>
        <p:xfrm>
          <a:off x="205421" y="3084292"/>
          <a:ext cx="5508000" cy="3650138"/>
        </p:xfrm>
        <a:graphic>
          <a:graphicData uri="http://schemas.openxmlformats.org/drawingml/2006/table">
            <a:tbl>
              <a:tblPr firstRow="1" bandRow="1">
                <a:tableStyleId>{5940675A-B579-460E-94D1-54222C63F5DA}</a:tableStyleId>
              </a:tblPr>
              <a:tblGrid>
                <a:gridCol w="4680000">
                  <a:extLst>
                    <a:ext uri="{9D8B030D-6E8A-4147-A177-3AD203B41FA5}">
                      <a16:colId xmlns:a16="http://schemas.microsoft.com/office/drawing/2014/main" val="2352329353"/>
                    </a:ext>
                  </a:extLst>
                </a:gridCol>
                <a:gridCol w="828000">
                  <a:extLst>
                    <a:ext uri="{9D8B030D-6E8A-4147-A177-3AD203B41FA5}">
                      <a16:colId xmlns:a16="http://schemas.microsoft.com/office/drawing/2014/main" val="1164856099"/>
                    </a:ext>
                  </a:extLst>
                </a:gridCol>
              </a:tblGrid>
              <a:tr h="288000">
                <a:tc>
                  <a:txBody>
                    <a:bodyPr/>
                    <a:lstStyle/>
                    <a:p>
                      <a:pPr algn="ctr"/>
                      <a:r>
                        <a:rPr kumimoji="1" lang="ja-JP" altLang="en-US" sz="1000" b="0" dirty="0">
                          <a:latin typeface="Meiryo UI" panose="020B0604030504040204" pitchFamily="50" charset="-128"/>
                          <a:ea typeface="Meiryo UI" panose="020B0604030504040204" pitchFamily="50" charset="-128"/>
                        </a:rPr>
                        <a:t>選定事業名</a:t>
                      </a:r>
                    </a:p>
                  </a:txBody>
                  <a:tcPr anchor="ctr">
                    <a:noFill/>
                  </a:tcPr>
                </a:tc>
                <a:tc>
                  <a:txBody>
                    <a:bodyPr/>
                    <a:lstStyle/>
                    <a:p>
                      <a:pPr algn="ctr"/>
                      <a:r>
                        <a:rPr kumimoji="1" lang="ja-JP" altLang="en-US" sz="1000" b="0" dirty="0">
                          <a:latin typeface="Meiryo UI" panose="020B0604030504040204" pitchFamily="50" charset="-128"/>
                          <a:ea typeface="Meiryo UI" panose="020B0604030504040204" pitchFamily="50" charset="-128"/>
                        </a:rPr>
                        <a:t>技術分野</a:t>
                      </a:r>
                      <a:endParaRPr kumimoji="1" lang="ja-JP" altLang="en-US" sz="1000" b="0" baseline="30000" dirty="0">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3822795455"/>
                  </a:ext>
                </a:extLst>
              </a:tr>
              <a:tr h="460191">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①</a:t>
                      </a:r>
                      <a:r>
                        <a:rPr kumimoji="1" lang="en-US" altLang="ja-JP" sz="1000" b="0" u="none" dirty="0">
                          <a:solidFill>
                            <a:schemeClr val="tx1"/>
                          </a:solidFill>
                          <a:latin typeface="Meiryo UI" panose="020B0604030504040204" pitchFamily="50" charset="-128"/>
                          <a:ea typeface="Meiryo UI" panose="020B0604030504040204" pitchFamily="50" charset="-128"/>
                        </a:rPr>
                        <a:t>SOEC</a:t>
                      </a:r>
                      <a:r>
                        <a:rPr kumimoji="1" lang="ja-JP" altLang="en-US" sz="1000" b="0" u="none" dirty="0">
                          <a:solidFill>
                            <a:schemeClr val="tx1"/>
                          </a:solidFill>
                          <a:latin typeface="Meiryo UI" panose="020B0604030504040204" pitchFamily="50" charset="-128"/>
                          <a:ea typeface="Meiryo UI" panose="020B0604030504040204" pitchFamily="50" charset="-128"/>
                        </a:rPr>
                        <a:t>（固体酸化物形電解セル）水素製造装置の開発・実証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②小型水素容器の充填温度制御式多連型充填システムの開発・実証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　 及び水素マイクロモビリティの開発・利用実証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水素</a:t>
                      </a:r>
                    </a:p>
                  </a:txBody>
                  <a:tcPr anchor="ctr"/>
                </a:tc>
                <a:extLst>
                  <a:ext uri="{0D108BD9-81ED-4DB2-BD59-A6C34878D82A}">
                    <a16:rowId xmlns:a16="http://schemas.microsoft.com/office/drawing/2014/main" val="1148511334"/>
                  </a:ext>
                </a:extLst>
              </a:tr>
              <a:tr h="242247">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③リニューアブルディーゼルを用いた建設・輸送分野における脱炭素化実証</a:t>
                      </a:r>
                    </a:p>
                  </a:txBody>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次世代燃料</a:t>
                      </a:r>
                    </a:p>
                  </a:txBody>
                  <a:tcPr anchor="ctr"/>
                </a:tc>
                <a:extLst>
                  <a:ext uri="{0D108BD9-81ED-4DB2-BD59-A6C34878D82A}">
                    <a16:rowId xmlns:a16="http://schemas.microsoft.com/office/drawing/2014/main" val="158718666"/>
                  </a:ext>
                </a:extLst>
              </a:tr>
              <a:tr h="411820">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④炭酸金属粉を生成する</a:t>
                      </a:r>
                      <a:r>
                        <a:rPr kumimoji="1" lang="en-US" altLang="ja-JP" sz="1000" b="0" dirty="0">
                          <a:solidFill>
                            <a:schemeClr val="tx1"/>
                          </a:solidFill>
                          <a:latin typeface="Meiryo UI" panose="020B0604030504040204" pitchFamily="50" charset="-128"/>
                          <a:ea typeface="Meiryo UI" panose="020B0604030504040204" pitchFamily="50" charset="-128"/>
                        </a:rPr>
                        <a:t>CO</a:t>
                      </a:r>
                      <a:r>
                        <a:rPr kumimoji="1" lang="en-US" altLang="ja-JP" sz="1000" b="0" baseline="-25000" dirty="0">
                          <a:solidFill>
                            <a:schemeClr val="tx1"/>
                          </a:solidFill>
                          <a:latin typeface="Meiryo UI" panose="020B0604030504040204" pitchFamily="50" charset="-128"/>
                          <a:ea typeface="Meiryo UI" panose="020B0604030504040204" pitchFamily="50" charset="-128"/>
                        </a:rPr>
                        <a:t>2</a:t>
                      </a:r>
                      <a:r>
                        <a:rPr kumimoji="1" lang="ja-JP" altLang="en-US" sz="1000" b="0" u="none" dirty="0">
                          <a:solidFill>
                            <a:schemeClr val="tx1"/>
                          </a:solidFill>
                          <a:latin typeface="Meiryo UI" panose="020B0604030504040204" pitchFamily="50" charset="-128"/>
                          <a:ea typeface="Meiryo UI" panose="020B0604030504040204" pitchFamily="50" charset="-128"/>
                        </a:rPr>
                        <a:t>回収・資源化技術と装置の開発・実証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　 及び炭酸金属粉を原料とした製品の商用化</a:t>
                      </a:r>
                    </a:p>
                  </a:txBody>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CO</a:t>
                      </a:r>
                      <a:r>
                        <a:rPr kumimoji="1" lang="en-US" altLang="ja-JP" sz="1000" b="0" baseline="-25000" dirty="0">
                          <a:solidFill>
                            <a:schemeClr val="tx1"/>
                          </a:solidFill>
                          <a:latin typeface="Meiryo UI" panose="020B0604030504040204" pitchFamily="50" charset="-128"/>
                          <a:ea typeface="Meiryo UI" panose="020B0604030504040204" pitchFamily="50" charset="-128"/>
                        </a:rPr>
                        <a:t>2</a:t>
                      </a:r>
                      <a:r>
                        <a:rPr kumimoji="1" lang="ja-JP" altLang="en-US" sz="1000" b="0" dirty="0">
                          <a:solidFill>
                            <a:schemeClr val="tx1"/>
                          </a:solidFill>
                          <a:latin typeface="Meiryo UI" panose="020B0604030504040204" pitchFamily="50" charset="-128"/>
                          <a:ea typeface="Meiryo UI" panose="020B0604030504040204" pitchFamily="50" charset="-128"/>
                        </a:rPr>
                        <a:t>回収</a:t>
                      </a:r>
                    </a:p>
                  </a:txBody>
                  <a:tcPr anchor="ctr"/>
                </a:tc>
                <a:extLst>
                  <a:ext uri="{0D108BD9-81ED-4DB2-BD59-A6C34878D82A}">
                    <a16:rowId xmlns:a16="http://schemas.microsoft.com/office/drawing/2014/main" val="550003298"/>
                  </a:ext>
                </a:extLst>
              </a:tr>
              <a:tr h="347572">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⑤未利用バイオマス資源の前処理技術による高効率メタン化システムの開発・実証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u="none" dirty="0">
                          <a:solidFill>
                            <a:schemeClr val="tx1"/>
                          </a:solidFill>
                          <a:latin typeface="Meiryo UI" panose="020B0604030504040204" pitchFamily="50" charset="-128"/>
                          <a:ea typeface="Meiryo UI" panose="020B0604030504040204" pitchFamily="50" charset="-128"/>
                        </a:rPr>
                        <a:t>⑥燃料電池を備えたバイオマスガス化発電用タール改質触媒の開発・実証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再生可能</a:t>
                      </a:r>
                      <a:endParaRPr kumimoji="1" lang="en-US" altLang="ja-JP" sz="1000" b="0" dirty="0">
                        <a:solidFill>
                          <a:schemeClr val="tx1"/>
                        </a:solidFill>
                        <a:latin typeface="Meiryo UI" panose="020B0604030504040204" pitchFamily="50" charset="-128"/>
                        <a:ea typeface="Meiryo UI" panose="020B0604030504040204" pitchFamily="50" charset="-128"/>
                      </a:endParaRPr>
                    </a:p>
                    <a:p>
                      <a:pPr algn="ctr"/>
                      <a:r>
                        <a:rPr kumimoji="1" lang="ja-JP" altLang="en-US" sz="1000" b="0" dirty="0">
                          <a:solidFill>
                            <a:schemeClr val="tx1"/>
                          </a:solidFill>
                          <a:latin typeface="Meiryo UI" panose="020B0604030504040204" pitchFamily="50" charset="-128"/>
                          <a:ea typeface="Meiryo UI" panose="020B0604030504040204" pitchFamily="50" charset="-128"/>
                        </a:rPr>
                        <a:t>エネルギー</a:t>
                      </a:r>
                    </a:p>
                  </a:txBody>
                  <a:tcPr anchor="ctr"/>
                </a:tc>
                <a:extLst>
                  <a:ext uri="{0D108BD9-81ED-4DB2-BD59-A6C34878D82A}">
                    <a16:rowId xmlns:a16="http://schemas.microsoft.com/office/drawing/2014/main" val="1475437568"/>
                  </a:ext>
                </a:extLst>
              </a:tr>
              <a:tr h="332360">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⑦次世代型太陽電池とエネルギーマネジメントシステムを搭載した燃料電池船の</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　 開発・実証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Meiryo UI" panose="020B0604030504040204" pitchFamily="50" charset="-128"/>
                          <a:ea typeface="Meiryo UI" panose="020B0604030504040204" pitchFamily="50" charset="-128"/>
                        </a:rPr>
                        <a:t>エネルギー</a:t>
                      </a:r>
                      <a:endParaRPr kumimoji="1" lang="en-US" altLang="ja-JP" sz="1000" b="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Meiryo UI" panose="020B0604030504040204" pitchFamily="50" charset="-128"/>
                          <a:ea typeface="Meiryo UI" panose="020B0604030504040204" pitchFamily="50" charset="-128"/>
                        </a:rPr>
                        <a:t>マネジメント</a:t>
                      </a:r>
                    </a:p>
                  </a:txBody>
                  <a:tcPr anchor="ctr"/>
                </a:tc>
                <a:extLst>
                  <a:ext uri="{0D108BD9-81ED-4DB2-BD59-A6C34878D82A}">
                    <a16:rowId xmlns:a16="http://schemas.microsoft.com/office/drawing/2014/main" val="1066701737"/>
                  </a:ext>
                </a:extLst>
              </a:tr>
              <a:tr h="633746">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⑧ステンレス密封長寿命不燃真空断熱パネル技術開発・実証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⑨産業分野のエネルギー高効率化に寄与するハイパワーレーザーシステムの</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　 高精度ターゲット連続供給照射技術開発・実証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⑩放射冷却素材の建築物への適用に向けた建材開発・実証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省エネ</a:t>
                      </a:r>
                    </a:p>
                  </a:txBody>
                  <a:tcPr anchor="ctr"/>
                </a:tc>
                <a:extLst>
                  <a:ext uri="{0D108BD9-81ED-4DB2-BD59-A6C34878D82A}">
                    <a16:rowId xmlns:a16="http://schemas.microsoft.com/office/drawing/2014/main" val="3014776356"/>
                  </a:ext>
                </a:extLst>
              </a:tr>
              <a:tr h="664318">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⑪マイクロ波加熱技術を適用した小型分散型ケミカルリサイクルシステム構築の開発・実証</a:t>
                      </a:r>
                    </a:p>
                    <a:p>
                      <a:r>
                        <a:rPr kumimoji="1" lang="ja-JP" altLang="en-US" sz="1000" b="0" u="none" dirty="0">
                          <a:solidFill>
                            <a:schemeClr val="tx1"/>
                          </a:solidFill>
                          <a:latin typeface="Meiryo UI" panose="020B0604030504040204" pitchFamily="50" charset="-128"/>
                          <a:ea typeface="Meiryo UI" panose="020B0604030504040204" pitchFamily="50" charset="-128"/>
                        </a:rPr>
                        <a:t>⑫半導体・電子部品製造工場から排出される廃液からの窒素資源回収</a:t>
                      </a:r>
                    </a:p>
                    <a:p>
                      <a:r>
                        <a:rPr kumimoji="1" lang="ja-JP" altLang="en-US" sz="1000" b="0" u="none" dirty="0">
                          <a:solidFill>
                            <a:schemeClr val="tx1"/>
                          </a:solidFill>
                          <a:latin typeface="Meiryo UI" panose="020B0604030504040204" pitchFamily="50" charset="-128"/>
                          <a:ea typeface="Meiryo UI" panose="020B0604030504040204" pitchFamily="50" charset="-128"/>
                        </a:rPr>
                        <a:t>⑬もみ殻の活用による地域・窒素循環システム開発</a:t>
                      </a:r>
                    </a:p>
                  </a:txBody>
                  <a:tcPr anchor="ct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リサイクル</a:t>
                      </a:r>
                    </a:p>
                  </a:txBody>
                  <a:tcPr anchor="ctr"/>
                </a:tc>
                <a:extLst>
                  <a:ext uri="{0D108BD9-81ED-4DB2-BD59-A6C34878D82A}">
                    <a16:rowId xmlns:a16="http://schemas.microsoft.com/office/drawing/2014/main" val="159127640"/>
                  </a:ext>
                </a:extLst>
              </a:tr>
            </a:tbl>
          </a:graphicData>
        </a:graphic>
      </p:graphicFrame>
      <p:pic>
        <p:nvPicPr>
          <p:cNvPr id="64" name="図 63">
            <a:extLst>
              <a:ext uri="{FF2B5EF4-FFF2-40B4-BE49-F238E27FC236}">
                <a16:creationId xmlns:a16="http://schemas.microsoft.com/office/drawing/2014/main" id="{20D668E6-ABBD-4B56-AF6D-68011336A3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0656" y="3649578"/>
            <a:ext cx="745176" cy="586037"/>
          </a:xfrm>
          <a:prstGeom prst="rect">
            <a:avLst/>
          </a:prstGeom>
        </p:spPr>
      </p:pic>
      <p:pic>
        <p:nvPicPr>
          <p:cNvPr id="65" name="Google Shape;464;p18">
            <a:extLst>
              <a:ext uri="{FF2B5EF4-FFF2-40B4-BE49-F238E27FC236}">
                <a16:creationId xmlns:a16="http://schemas.microsoft.com/office/drawing/2014/main" id="{813565B1-FFF1-479B-9BB9-A2A5718ABC32}"/>
              </a:ext>
            </a:extLst>
          </p:cNvPr>
          <p:cNvPicPr preferRelativeResize="0">
            <a:picLocks noChangeAspect="1"/>
          </p:cNvPicPr>
          <p:nvPr/>
        </p:nvPicPr>
        <p:blipFill rotWithShape="1">
          <a:blip r:embed="rId8">
            <a:alphaModFix/>
          </a:blip>
          <a:srcRect t="11328" b="-274"/>
          <a:stretch/>
        </p:blipFill>
        <p:spPr>
          <a:xfrm>
            <a:off x="7987552" y="3992342"/>
            <a:ext cx="890507" cy="593671"/>
          </a:xfrm>
          <a:prstGeom prst="rect">
            <a:avLst/>
          </a:prstGeom>
          <a:noFill/>
          <a:ln>
            <a:noFill/>
          </a:ln>
        </p:spPr>
      </p:pic>
      <p:sp>
        <p:nvSpPr>
          <p:cNvPr id="67" name="屈折矢印 110">
            <a:extLst>
              <a:ext uri="{FF2B5EF4-FFF2-40B4-BE49-F238E27FC236}">
                <a16:creationId xmlns:a16="http://schemas.microsoft.com/office/drawing/2014/main" id="{55E2750D-2017-4689-A662-3451AC5EAFEE}"/>
              </a:ext>
            </a:extLst>
          </p:cNvPr>
          <p:cNvSpPr/>
          <p:nvPr/>
        </p:nvSpPr>
        <p:spPr>
          <a:xfrm rot="5400000">
            <a:off x="7679873" y="4169304"/>
            <a:ext cx="172298" cy="366095"/>
          </a:xfrm>
          <a:prstGeom prst="bentUpArrow">
            <a:avLst>
              <a:gd name="adj1" fmla="val 25000"/>
              <a:gd name="adj2" fmla="val 25000"/>
              <a:gd name="adj3" fmla="val 48984"/>
            </a:avLst>
          </a:prstGeom>
          <a:solidFill>
            <a:srgbClr val="BE4A47"/>
          </a:soli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68" name="テキスト ボックス 17">
            <a:extLst>
              <a:ext uri="{FF2B5EF4-FFF2-40B4-BE49-F238E27FC236}">
                <a16:creationId xmlns:a16="http://schemas.microsoft.com/office/drawing/2014/main" id="{FBCCAE2F-FD19-4DB6-AE63-C3830C284620}"/>
              </a:ext>
            </a:extLst>
          </p:cNvPr>
          <p:cNvSpPr txBox="1"/>
          <p:nvPr/>
        </p:nvSpPr>
        <p:spPr>
          <a:xfrm>
            <a:off x="6668144" y="3377544"/>
            <a:ext cx="1560811"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放射冷却素材</a:t>
            </a:r>
            <a:endPar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05" name="テキスト ボックス 25">
            <a:extLst>
              <a:ext uri="{FF2B5EF4-FFF2-40B4-BE49-F238E27FC236}">
                <a16:creationId xmlns:a16="http://schemas.microsoft.com/office/drawing/2014/main" id="{28ECB929-0C90-4C38-9E5E-6D0AA8720E8B}"/>
              </a:ext>
            </a:extLst>
          </p:cNvPr>
          <p:cNvSpPr txBox="1"/>
          <p:nvPr/>
        </p:nvSpPr>
        <p:spPr>
          <a:xfrm>
            <a:off x="7602831" y="3712181"/>
            <a:ext cx="1739414"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建築物の屋根に導入</a:t>
            </a:r>
          </a:p>
        </p:txBody>
      </p:sp>
      <p:sp>
        <p:nvSpPr>
          <p:cNvPr id="106" name="テキスト ボックス 105">
            <a:extLst>
              <a:ext uri="{FF2B5EF4-FFF2-40B4-BE49-F238E27FC236}">
                <a16:creationId xmlns:a16="http://schemas.microsoft.com/office/drawing/2014/main" id="{9409C5CA-55A3-4119-B102-643ED65C2C8E}"/>
              </a:ext>
            </a:extLst>
          </p:cNvPr>
          <p:cNvSpPr txBox="1"/>
          <p:nvPr/>
        </p:nvSpPr>
        <p:spPr>
          <a:xfrm>
            <a:off x="6511224" y="4570186"/>
            <a:ext cx="2443695" cy="276999"/>
          </a:xfrm>
          <a:prstGeom prst="rect">
            <a:avLst/>
          </a:prstGeom>
          <a:noFill/>
        </p:spPr>
        <p:txBody>
          <a:bodyPr wrap="square">
            <a:spAutoFit/>
          </a:bodyPr>
          <a:lstStyle/>
          <a:p>
            <a:r>
              <a:rPr lang="ja-JP" altLang="en-US" sz="1200" dirty="0">
                <a:latin typeface="Meiryo UI" panose="020B0604030504040204" pitchFamily="50" charset="-128"/>
                <a:ea typeface="Meiryo UI" panose="020B0604030504040204" pitchFamily="50" charset="-128"/>
              </a:rPr>
              <a:t>放射冷却素材の建築物適用技術</a:t>
            </a:r>
          </a:p>
        </p:txBody>
      </p:sp>
      <p:sp>
        <p:nvSpPr>
          <p:cNvPr id="66" name="円/楕円 30">
            <a:extLst>
              <a:ext uri="{FF2B5EF4-FFF2-40B4-BE49-F238E27FC236}">
                <a16:creationId xmlns:a16="http://schemas.microsoft.com/office/drawing/2014/main" id="{DEC5944B-9EA4-49B2-AE72-BE4528E99BF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25364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取組の進捗状況</a:t>
            </a:r>
            <a:endParaRPr lang="ja-JP" sz="3600" dirty="0">
              <a:solidFill>
                <a:schemeClr val="bg1"/>
              </a:solidFill>
              <a:ea typeface="HGP創英角ｺﾞｼｯｸUB" pitchFamily="50" charset="-128"/>
              <a:cs typeface="ＭＳ Ｐゴシック" charset="-128"/>
            </a:endParaRPr>
          </a:p>
        </p:txBody>
      </p:sp>
      <p:sp>
        <p:nvSpPr>
          <p:cNvPr id="28" name="角丸四角形 27"/>
          <p:cNvSpPr/>
          <p:nvPr/>
        </p:nvSpPr>
        <p:spPr>
          <a:xfrm>
            <a:off x="124690" y="703699"/>
            <a:ext cx="9656619" cy="985838"/>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以降は、プランに基づく前年度のエネルギー関連の施策・事業の取組状況を対策の柱ごとに振り返るとともに、これまでの再エネ導入量などエネルギー関連の状況を複数の指標（サブ指標）を用いてお示しします。</a:t>
            </a:r>
            <a:endParaRPr lang="en-US" altLang="ja-JP" sz="1200" b="1" dirty="0">
              <a:solidFill>
                <a:schemeClr val="tx1"/>
              </a:solidFill>
              <a:latin typeface="Meiryo UI" pitchFamily="50" charset="-128"/>
              <a:ea typeface="Meiryo UI" pitchFamily="50" charset="-128"/>
              <a:cs typeface="Meiryo UI"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379820912"/>
              </p:ext>
            </p:extLst>
          </p:nvPr>
        </p:nvGraphicFramePr>
        <p:xfrm>
          <a:off x="299517" y="2977246"/>
          <a:ext cx="4695306" cy="3701875"/>
        </p:xfrm>
        <a:graphic>
          <a:graphicData uri="http://schemas.openxmlformats.org/drawingml/2006/table">
            <a:tbl>
              <a:tblPr firstRow="1" bandRow="1">
                <a:tableStyleId>{912C8C85-51F0-491E-9774-3900AFEF0FD7}</a:tableStyleId>
              </a:tblPr>
              <a:tblGrid>
                <a:gridCol w="830580">
                  <a:extLst>
                    <a:ext uri="{9D8B030D-6E8A-4147-A177-3AD203B41FA5}">
                      <a16:colId xmlns:a16="http://schemas.microsoft.com/office/drawing/2014/main" val="986560480"/>
                    </a:ext>
                  </a:extLst>
                </a:gridCol>
                <a:gridCol w="3152032">
                  <a:extLst>
                    <a:ext uri="{9D8B030D-6E8A-4147-A177-3AD203B41FA5}">
                      <a16:colId xmlns:a16="http://schemas.microsoft.com/office/drawing/2014/main" val="29204403"/>
                    </a:ext>
                  </a:extLst>
                </a:gridCol>
                <a:gridCol w="712694">
                  <a:extLst>
                    <a:ext uri="{9D8B030D-6E8A-4147-A177-3AD203B41FA5}">
                      <a16:colId xmlns:a16="http://schemas.microsoft.com/office/drawing/2014/main" val="3734288352"/>
                    </a:ext>
                  </a:extLst>
                </a:gridCol>
              </a:tblGrid>
              <a:tr h="363998">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エネルギー関連指標</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69</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非住宅用太陽光発電導入量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a:solidFill>
                            <a:schemeClr val="tx1"/>
                          </a:solidFill>
                          <a:latin typeface="Meiryo UI" panose="020B0604030504040204" pitchFamily="50" charset="-128"/>
                          <a:ea typeface="Meiryo UI" panose="020B0604030504040204" pitchFamily="50" charset="-128"/>
                        </a:rPr>
                        <a:t>69</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69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廃棄物発電導入量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69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小水力発電導入量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再生可能エネルギー電気利用量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a:t>
                      </a:r>
                      <a:r>
                        <a:rPr kumimoji="1" lang="ja-JP" altLang="en-US" sz="1300" dirty="0">
                          <a:solidFill>
                            <a:schemeClr val="tx1"/>
                          </a:solidFill>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大阪に本社を有する再生可能エネルギー電気利用表明事業者数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40928339"/>
                  </a:ext>
                </a:extLst>
              </a:tr>
              <a:tr h="470995">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庁舎等において再生可能エネルギー電気を購入している府域の自治体数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734943736"/>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製造業等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845131647"/>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次産業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98574251"/>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2063278436"/>
              </p:ext>
            </p:extLst>
          </p:nvPr>
        </p:nvGraphicFramePr>
        <p:xfrm>
          <a:off x="5208537" y="2973077"/>
          <a:ext cx="4329350" cy="2941320"/>
        </p:xfrm>
        <a:graphic>
          <a:graphicData uri="http://schemas.openxmlformats.org/drawingml/2006/table">
            <a:tbl>
              <a:tblPr firstRow="1" bandRow="1">
                <a:tableStyleId>{912C8C85-51F0-491E-9774-3900AFEF0FD7}</a:tableStyleId>
              </a:tblPr>
              <a:tblGrid>
                <a:gridCol w="892354">
                  <a:extLst>
                    <a:ext uri="{9D8B030D-6E8A-4147-A177-3AD203B41FA5}">
                      <a16:colId xmlns:a16="http://schemas.microsoft.com/office/drawing/2014/main" val="986560480"/>
                    </a:ext>
                  </a:extLst>
                </a:gridCol>
                <a:gridCol w="2702705">
                  <a:extLst>
                    <a:ext uri="{9D8B030D-6E8A-4147-A177-3AD203B41FA5}">
                      <a16:colId xmlns:a16="http://schemas.microsoft.com/office/drawing/2014/main" val="29204403"/>
                    </a:ext>
                  </a:extLst>
                </a:gridCol>
                <a:gridCol w="734291">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エネルギー関連指標</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　 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世帯・</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人あたりのエネルギー消費量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71</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814142390"/>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非住宅建築物に占める新築</a:t>
                      </a:r>
                      <a:r>
                        <a:rPr kumimoji="1" lang="en-US" altLang="ja-JP" sz="1200" dirty="0">
                          <a:solidFill>
                            <a:schemeClr val="tx1"/>
                          </a:solidFill>
                          <a:latin typeface="Meiryo UI" panose="020B0604030504040204" pitchFamily="50" charset="-128"/>
                          <a:ea typeface="Meiryo UI" panose="020B0604030504040204" pitchFamily="50" charset="-128"/>
                        </a:rPr>
                        <a:t>ZEB</a:t>
                      </a:r>
                      <a:r>
                        <a:rPr kumimoji="1" lang="ja-JP" altLang="en-US" sz="1200" dirty="0">
                          <a:solidFill>
                            <a:schemeClr val="tx1"/>
                          </a:solidFill>
                          <a:latin typeface="Meiryo UI" panose="020B0604030504040204" pitchFamily="50" charset="-128"/>
                          <a:ea typeface="Meiryo UI" panose="020B0604030504040204" pitchFamily="50" charset="-128"/>
                        </a:rPr>
                        <a:t>の割合</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71</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037700447"/>
                  </a:ext>
                </a:extLst>
              </a:tr>
              <a:tr h="216000">
                <a:tc>
                  <a:txBody>
                    <a:bodyPr/>
                    <a:lstStyle/>
                    <a:p>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新築注文住宅に占める</a:t>
                      </a:r>
                      <a:r>
                        <a:rPr kumimoji="1" lang="en-US" altLang="ja-JP" sz="1200" dirty="0">
                          <a:solidFill>
                            <a:schemeClr val="tx1"/>
                          </a:solidFill>
                          <a:latin typeface="Meiryo UI" panose="020B0604030504040204" pitchFamily="50" charset="-128"/>
                          <a:ea typeface="Meiryo UI" panose="020B0604030504040204" pitchFamily="50" charset="-128"/>
                        </a:rPr>
                        <a:t>ZEH</a:t>
                      </a:r>
                      <a:r>
                        <a:rPr kumimoji="1" lang="ja-JP" altLang="en-US" sz="1200" dirty="0">
                          <a:solidFill>
                            <a:schemeClr val="tx1"/>
                          </a:solidFill>
                          <a:latin typeface="Meiryo UI" panose="020B0604030504040204" pitchFamily="50" charset="-128"/>
                          <a:ea typeface="Meiryo UI" panose="020B0604030504040204" pitchFamily="50" charset="-128"/>
                        </a:rPr>
                        <a:t>の割合</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家庭用燃料電池導入量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r>
                        <a:rPr kumimoji="1" lang="ja-JP" altLang="en-US" sz="1300" dirty="0">
                          <a:latin typeface="Meiryo UI" panose="020B0604030504040204" pitchFamily="50" charset="-128"/>
                          <a:ea typeface="Meiryo UI" panose="020B0604030504040204" pitchFamily="50" charset="-128"/>
                        </a:rPr>
                        <a:t>　 ②③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事業用コジェネレーション・燃料電池導入量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電気自動車導入量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燃料電池自動車導入量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r>
                        <a:rPr kumimoji="1" lang="ja-JP" altLang="en-US" sz="1300" dirty="0">
                          <a:latin typeface="Meiryo UI" panose="020B0604030504040204" pitchFamily="50" charset="-128"/>
                          <a:ea typeface="Meiryo UI" panose="020B0604030504040204" pitchFamily="50" charset="-128"/>
                        </a:rPr>
                        <a:t>　　　　</a:t>
                      </a:r>
                      <a:r>
                        <a:rPr kumimoji="1" lang="ja-JP" altLang="en-US" sz="1300" baseline="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府内総生産（連鎖実質）</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bl>
          </a:graphicData>
        </a:graphic>
      </p:graphicFrame>
      <p:sp>
        <p:nvSpPr>
          <p:cNvPr id="11" name="テキスト ボックス 10">
            <a:extLst>
              <a:ext uri="{FF2B5EF4-FFF2-40B4-BE49-F238E27FC236}">
                <a16:creationId xmlns:a16="http://schemas.microsoft.com/office/drawing/2014/main" id="{516E670A-C4F6-4504-B569-EC2FDFBDFA30}"/>
              </a:ext>
            </a:extLst>
          </p:cNvPr>
          <p:cNvSpPr txBox="1"/>
          <p:nvPr/>
        </p:nvSpPr>
        <p:spPr>
          <a:xfrm>
            <a:off x="5105505" y="5954683"/>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3D680CC-288D-4B7D-A4D7-C7D14E76F518}"/>
              </a:ext>
            </a:extLst>
          </p:cNvPr>
          <p:cNvSpPr txBox="1"/>
          <p:nvPr/>
        </p:nvSpPr>
        <p:spPr>
          <a:xfrm>
            <a:off x="9109" y="1844608"/>
            <a:ext cx="9772200"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　□　</a:t>
            </a:r>
            <a:r>
              <a:rPr lang="ja-JP" altLang="en-US" b="1" dirty="0">
                <a:latin typeface="Meiryo UI" panose="020B0604030504040204" pitchFamily="50" charset="-128"/>
                <a:ea typeface="Meiryo UI" panose="020B0604030504040204" pitchFamily="50" charset="-128"/>
              </a:rPr>
              <a:t>対策の柱ごとの取組状況　</a:t>
            </a:r>
            <a:r>
              <a:rPr lang="ja-JP" altLang="en-US" sz="1400" b="1"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a:latin typeface="Meiryo UI" panose="020B0604030504040204" pitchFamily="50" charset="-128"/>
                <a:ea typeface="Meiryo UI" panose="020B0604030504040204" pitchFamily="50" charset="-128"/>
                <a:cs typeface="Arial" panose="020B0604020202020204" pitchFamily="34" charset="0"/>
              </a:rPr>
              <a:t>68</a:t>
            </a:r>
            <a:endParaRPr lang="ja-JP" altLang="en-US" strike="sngStrike"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F6F2B618-2791-42A2-AC58-67C7228CE36C}"/>
              </a:ext>
            </a:extLst>
          </p:cNvPr>
          <p:cNvSpPr txBox="1"/>
          <p:nvPr/>
        </p:nvSpPr>
        <p:spPr>
          <a:xfrm>
            <a:off x="9109" y="2325266"/>
            <a:ext cx="9994700" cy="592470"/>
          </a:xfrm>
          <a:prstGeom prst="rect">
            <a:avLst/>
          </a:prstGeom>
          <a:noFill/>
        </p:spPr>
        <p:txBody>
          <a:bodyPr wrap="square">
            <a:spAutoFit/>
          </a:bodyPr>
          <a:lstStyle/>
          <a:p>
            <a:r>
              <a:rPr lang="ja-JP" altLang="en-US" b="1" dirty="0">
                <a:latin typeface="Meiryo UI" panose="020B0604030504040204" pitchFamily="50" charset="-128"/>
                <a:ea typeface="Meiryo UI" panose="020B0604030504040204" pitchFamily="50" charset="-128"/>
              </a:rPr>
              <a:t>　□　エネルギー関連指標</a:t>
            </a:r>
            <a:r>
              <a:rPr lang="ja-JP" altLang="en-US" dirty="0">
                <a:latin typeface="Meiryo UI" panose="020B0604030504040204" pitchFamily="50" charset="-128"/>
                <a:ea typeface="Meiryo UI" panose="020B0604030504040204" pitchFamily="50" charset="-128"/>
              </a:rPr>
              <a:t>　　・・・・・・</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a:latin typeface="Meiryo UI" panose="020B0604030504040204" pitchFamily="50" charset="-128"/>
                <a:ea typeface="Meiryo UI" panose="020B0604030504040204" pitchFamily="50" charset="-128"/>
                <a:cs typeface="Arial" panose="020B0604020202020204" pitchFamily="34" charset="0"/>
              </a:rPr>
              <a:t>69</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kern="100" dirty="0">
              <a:latin typeface="Meiryo UI" panose="020B0604030504040204" pitchFamily="50" charset="-128"/>
              <a:ea typeface="Meiryo UI" panose="020B0604030504040204" pitchFamily="50" charset="-128"/>
              <a:cs typeface="Arial" panose="020B0604020202020204" pitchFamily="34" charset="0"/>
            </a:endParaRPr>
          </a:p>
          <a:p>
            <a:pPr>
              <a:spcBef>
                <a:spcPts val="300"/>
              </a:spcBef>
            </a:pPr>
            <a:r>
              <a:rPr lang="ja-JP" altLang="en-US" sz="1200" b="1" dirty="0">
                <a:latin typeface="Meiryo UI" pitchFamily="50" charset="-128"/>
                <a:ea typeface="Meiryo UI" pitchFamily="50" charset="-128"/>
                <a:cs typeface="Meiryo UI" pitchFamily="50" charset="-128"/>
              </a:rPr>
              <a:t>　　　　　</a:t>
            </a:r>
            <a:r>
              <a:rPr lang="en-US" altLang="ja-JP" sz="1200" b="1" dirty="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ここに示す数値はプランの対象地域である大阪府域のデータです。</a:t>
            </a:r>
            <a:endParaRPr lang="en-US" altLang="ja-JP" sz="1200" b="1" dirty="0">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8129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対策の柱ごとの取組状況</a:t>
            </a:r>
            <a:endParaRPr lang="ja-JP" altLang="ja-JP" sz="3600" dirty="0">
              <a:solidFill>
                <a:schemeClr val="bg1"/>
              </a:solidFill>
              <a:ea typeface="HGP創英角ｺﾞｼｯｸUB" pitchFamily="50" charset="-128"/>
              <a:cs typeface="ＭＳ Ｐゴシック" charset="-128"/>
            </a:endParaRPr>
          </a:p>
        </p:txBody>
      </p:sp>
      <p:sp>
        <p:nvSpPr>
          <p:cNvPr id="17" name="Text Box 2"/>
          <p:cNvSpPr txBox="1">
            <a:spLocks noChangeArrowheads="1"/>
          </p:cNvSpPr>
          <p:nvPr/>
        </p:nvSpPr>
        <p:spPr bwMode="auto">
          <a:xfrm>
            <a:off x="5077783" y="3809533"/>
            <a:ext cx="26304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④産業振興と企業の成長</a:t>
            </a:r>
          </a:p>
        </p:txBody>
      </p:sp>
      <p:sp>
        <p:nvSpPr>
          <p:cNvPr id="21"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85310" y="784552"/>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①再生可能エネルギー</a:t>
            </a:r>
          </a:p>
        </p:txBody>
      </p:sp>
      <p:sp>
        <p:nvSpPr>
          <p:cNvPr id="22"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85310" y="3809533"/>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②エネルギー効率の向上</a:t>
            </a:r>
          </a:p>
        </p:txBody>
      </p:sp>
      <p:sp>
        <p:nvSpPr>
          <p:cNvPr id="23"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5077782" y="784552"/>
            <a:ext cx="2630401"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③レジリエンス・需給調整力</a:t>
            </a:r>
          </a:p>
        </p:txBody>
      </p:sp>
      <p:sp>
        <p:nvSpPr>
          <p:cNvPr id="24" name="正方形/長方形 23">
            <a:extLst>
              <a:ext uri="{FF2B5EF4-FFF2-40B4-BE49-F238E27FC236}">
                <a16:creationId xmlns:a16="http://schemas.microsoft.com/office/drawing/2014/main" id="{8310A817-E406-49D5-B2E0-2740FA071E40}"/>
              </a:ext>
            </a:extLst>
          </p:cNvPr>
          <p:cNvSpPr/>
          <p:nvPr/>
        </p:nvSpPr>
        <p:spPr>
          <a:xfrm>
            <a:off x="85310"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・府域の再生可能エネルギーの発電ポテンシャルは、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太陽光発電が中心です。住宅用太陽光発電は、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の普及、共同購入支援事業の実施等により、</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売電価格が低下してもなお、右肩あがりに増加しています。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・太陽光発電以外の再生可能エネルギーについて、特に近年は上水道の配水設備を活用した小水力発電が増加しており、都市の特徴を活かした再生可能エネルギーの導入が促進されています。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defTabSz="561975">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・再生可能エネルギーの調達については、府市庁舎での再エネ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％電気の導入、再エネ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RE Action</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アンバサダーへの就任、事業者向けの再エネ電力調達マッチング事業の実施など、庁舎で率先調達するとともに府民・事業者の利用を推進しています。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8310A817-E406-49D5-B2E0-2740FA071E40}"/>
              </a:ext>
            </a:extLst>
          </p:cNvPr>
          <p:cNvSpPr/>
          <p:nvPr/>
        </p:nvSpPr>
        <p:spPr>
          <a:xfrm>
            <a:off x="85310"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・中小事業者に対する省エネ省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のアドバイスや啓発を</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セミナー等により実施しています。また省エネコストカット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まるごとサポート事業により中小事業者の省エネを支援しています。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・建物の省エネ化は、エネルギー利用量の長期的な削減に寄与するだけでなく、健康快適な居住環境作りにもつながるため、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の普及啓発を住宅展示場などで実施するほか、府内市町村施設での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化に向けて、講習会を開催しています。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・省エネルギー化を効果的に推進する手法といわれるナッジについて、基礎調査等を実施しました。今後、多くの施策事業の実施にあたり、積極的に活用していきます。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75559" y="784551"/>
            <a:ext cx="1642376" cy="880125"/>
          </a:xfrm>
          <a:prstGeom prst="rect">
            <a:avLst/>
          </a:prstGeom>
        </p:spPr>
      </p:pic>
      <p:sp>
        <p:nvSpPr>
          <p:cNvPr id="34" name="正方形/長方形 33">
            <a:extLst>
              <a:ext uri="{FF2B5EF4-FFF2-40B4-BE49-F238E27FC236}">
                <a16:creationId xmlns:a16="http://schemas.microsoft.com/office/drawing/2014/main" id="{8310A817-E406-49D5-B2E0-2740FA071E40}"/>
              </a:ext>
            </a:extLst>
          </p:cNvPr>
          <p:cNvSpPr/>
          <p:nvPr/>
        </p:nvSpPr>
        <p:spPr>
          <a:xfrm>
            <a:off x="5077783"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・脱炭素化に併せてレジリエンスの強化に向けて、</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太陽光発電、燃料電池、コージェネレーション</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など、引き続き、自立・分散型エネルギーの導入を推進しています。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・また、需要家側での需給調整力を向上するため、電動車の普及とあわせて、</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V2X</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もつ自動車と、住宅・ビル・電力網等の間で電力の相互供給を行う技術やシステム）の普及を強化するため、新たに市有施設においてモデル事例を構築し、データ収集、普及啓発への活用などを行い、走行以外の電動車の活用方法を広め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8310A817-E406-49D5-B2E0-2740FA071E40}"/>
              </a:ext>
            </a:extLst>
          </p:cNvPr>
          <p:cNvSpPr/>
          <p:nvPr/>
        </p:nvSpPr>
        <p:spPr>
          <a:xfrm>
            <a:off x="5077783"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年大阪・関西万博を見据え、府内事業者に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おける燃料電池バスの導入を促進するため、導入</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に対する補助を行いました。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・水素エネルギーの需要拡大等につながるプロジェクトが複数展開されるよう、課題の調査や可能性の検討及び企業群のコーディネートにより、需要拡大につながる新たなプロジェクトを創出しました。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・企業の脱炭素化に向けた取組みは経営戦略上の重要事項の一つとなっています。おおさかスマートエネルギーセンターの再エネ電力調達マッチング事業や省エネ・省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のアドバイス等を通じて企業の脱炭素化に向けた取組み支援を実施しています。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961718" y="3949572"/>
            <a:ext cx="1458169"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grpSp>
        <p:nvGrpSpPr>
          <p:cNvPr id="37" name="グループ化 36"/>
          <p:cNvGrpSpPr/>
          <p:nvPr/>
        </p:nvGrpSpPr>
        <p:grpSpPr>
          <a:xfrm>
            <a:off x="3530347" y="3859981"/>
            <a:ext cx="1190531" cy="988382"/>
            <a:chOff x="578621" y="4890414"/>
            <a:chExt cx="1488164" cy="1235478"/>
          </a:xfrm>
        </p:grpSpPr>
        <p:grpSp>
          <p:nvGrpSpPr>
            <p:cNvPr id="38" name="グループ化 37"/>
            <p:cNvGrpSpPr/>
            <p:nvPr/>
          </p:nvGrpSpPr>
          <p:grpSpPr>
            <a:xfrm>
              <a:off x="578621" y="5077908"/>
              <a:ext cx="1488164" cy="1047984"/>
              <a:chOff x="2220739" y="3528838"/>
              <a:chExt cx="1255545" cy="984289"/>
            </a:xfrm>
          </p:grpSpPr>
          <p:pic>
            <p:nvPicPr>
              <p:cNvPr id="41"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正方形/長方形 38"/>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0" name="図 3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図 4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157878" y="3805673"/>
            <a:ext cx="1541478" cy="1015481"/>
          </a:xfrm>
          <a:prstGeom prst="rect">
            <a:avLst/>
          </a:prstGeom>
        </p:spPr>
      </p:pic>
      <p:pic>
        <p:nvPicPr>
          <p:cNvPr id="44" name="図 43"/>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903584" y="784553"/>
            <a:ext cx="1795772" cy="1208668"/>
          </a:xfrm>
          <a:prstGeom prst="rect">
            <a:avLst/>
          </a:prstGeom>
        </p:spPr>
      </p:pic>
    </p:spTree>
    <p:extLst>
      <p:ext uri="{BB962C8B-B14F-4D97-AF65-F5344CB8AC3E}">
        <p14:creationId xmlns:p14="http://schemas.microsoft.com/office/powerpoint/2010/main" val="1954558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3519"/>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sz="3600" dirty="0">
              <a:solidFill>
                <a:schemeClr val="bg1"/>
              </a:solidFill>
              <a:ea typeface="HGP創英角ｺﾞｼｯｸUB" pitchFamily="50" charset="-128"/>
              <a:cs typeface="ＭＳ Ｐゴシック" charset="-128"/>
            </a:endParaRPr>
          </a:p>
        </p:txBody>
      </p:sp>
      <p:sp>
        <p:nvSpPr>
          <p:cNvPr id="28" name="テキスト ボックス 1"/>
          <p:cNvSpPr txBox="1"/>
          <p:nvPr/>
        </p:nvSpPr>
        <p:spPr>
          <a:xfrm>
            <a:off x="837365" y="6320605"/>
            <a:ext cx="3794257"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太陽光発電設置の適地の減少や</a:t>
            </a:r>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法による買取価格の低減</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などにより、近年の増加傾向は軟調です。</a:t>
            </a:r>
            <a:endParaRPr lang="ja-JP" altLang="en-US" sz="1100"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25123" y="3185905"/>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年以前から導入されているものが多く、現在は漸増傾向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25123" y="6320604"/>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年以前から導入されているものが多く、現在は横ばい傾向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A96367F6-EAB6-47E2-8010-2651DA556D67}"/>
              </a:ext>
            </a:extLst>
          </p:cNvPr>
          <p:cNvSpPr txBox="1"/>
          <p:nvPr/>
        </p:nvSpPr>
        <p:spPr>
          <a:xfrm>
            <a:off x="837365" y="3186601"/>
            <a:ext cx="37843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毎年、増加傾向を示しています。環境省の調査</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によると、府域の全住宅に対する太陽光発電導入率は</a:t>
            </a:r>
            <a:r>
              <a:rPr lang="en-US" altLang="ja-JP" dirty="0">
                <a:latin typeface="Meiryo UI" panose="020B0604030504040204" pitchFamily="50" charset="-128"/>
                <a:ea typeface="Meiryo UI" panose="020B0604030504040204" pitchFamily="50" charset="-128"/>
              </a:rPr>
              <a:t>2.5%</a:t>
            </a:r>
            <a:r>
              <a:rPr lang="ja-JP" altLang="en-US" dirty="0">
                <a:latin typeface="Meiryo UI" panose="020B0604030504040204" pitchFamily="50" charset="-128"/>
                <a:ea typeface="Meiryo UI" panose="020B0604030504040204" pitchFamily="50" charset="-128"/>
              </a:rPr>
              <a:t>です。</a:t>
            </a:r>
          </a:p>
        </p:txBody>
      </p:sp>
      <p:sp>
        <p:nvSpPr>
          <p:cNvPr id="13" name="テキスト ボックス 12">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F068482-9428-4ADC-B0E4-4A4C30876CA7}"/>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7" name="直線コネクタ 6">
            <a:extLst>
              <a:ext uri="{FF2B5EF4-FFF2-40B4-BE49-F238E27FC236}">
                <a16:creationId xmlns:a16="http://schemas.microsoft.com/office/drawing/2014/main" id="{05D7395F-CCE0-4214-9493-3EE04850F396}"/>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30231DFC-08FE-44AE-8717-53A698E266A6}"/>
              </a:ext>
            </a:extLst>
          </p:cNvPr>
          <p:cNvSpPr txBox="1"/>
          <p:nvPr/>
        </p:nvSpPr>
        <p:spPr>
          <a:xfrm>
            <a:off x="5031312" y="829974"/>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BE33CA3F-011D-4B97-8969-36AF6193568B}"/>
              </a:ext>
            </a:extLst>
          </p:cNvPr>
          <p:cNvSpPr txBox="1"/>
          <p:nvPr/>
        </p:nvSpPr>
        <p:spPr>
          <a:xfrm>
            <a:off x="5031311" y="389003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6" name="グラフ 25">
            <a:extLst>
              <a:ext uri="{FF2B5EF4-FFF2-40B4-BE49-F238E27FC236}">
                <a16:creationId xmlns:a16="http://schemas.microsoft.com/office/drawing/2014/main" id="{00000000-0008-0000-0600-00000C000000}"/>
              </a:ext>
            </a:extLst>
          </p:cNvPr>
          <p:cNvGraphicFramePr>
            <a:graphicFrameLocks/>
          </p:cNvGraphicFramePr>
          <p:nvPr/>
        </p:nvGraphicFramePr>
        <p:xfrm>
          <a:off x="287343" y="774232"/>
          <a:ext cx="4591610" cy="2385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グラフ 26">
            <a:extLst>
              <a:ext uri="{FF2B5EF4-FFF2-40B4-BE49-F238E27FC236}">
                <a16:creationId xmlns:a16="http://schemas.microsoft.com/office/drawing/2014/main" id="{00000000-0008-0000-0600-00000D000000}"/>
              </a:ext>
            </a:extLst>
          </p:cNvPr>
          <p:cNvGraphicFramePr>
            <a:graphicFrameLocks/>
          </p:cNvGraphicFramePr>
          <p:nvPr/>
        </p:nvGraphicFramePr>
        <p:xfrm>
          <a:off x="326335" y="3898470"/>
          <a:ext cx="4591610" cy="2385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グラフ 28">
            <a:extLst>
              <a:ext uri="{FF2B5EF4-FFF2-40B4-BE49-F238E27FC236}">
                <a16:creationId xmlns:a16="http://schemas.microsoft.com/office/drawing/2014/main" id="{00000000-0008-0000-0600-00000E000000}"/>
              </a:ext>
            </a:extLst>
          </p:cNvPr>
          <p:cNvGraphicFramePr>
            <a:graphicFrameLocks/>
          </p:cNvGraphicFramePr>
          <p:nvPr/>
        </p:nvGraphicFramePr>
        <p:xfrm>
          <a:off x="5093266" y="749966"/>
          <a:ext cx="4591610" cy="2394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グラフ 31">
            <a:extLst>
              <a:ext uri="{FF2B5EF4-FFF2-40B4-BE49-F238E27FC236}">
                <a16:creationId xmlns:a16="http://schemas.microsoft.com/office/drawing/2014/main" id="{00000000-0008-0000-0600-00000F000000}"/>
              </a:ext>
            </a:extLst>
          </p:cNvPr>
          <p:cNvGraphicFramePr>
            <a:graphicFrameLocks/>
          </p:cNvGraphicFramePr>
          <p:nvPr/>
        </p:nvGraphicFramePr>
        <p:xfrm>
          <a:off x="5132258" y="3919829"/>
          <a:ext cx="4591610" cy="23947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4390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グラフ 37">
            <a:extLst>
              <a:ext uri="{FF2B5EF4-FFF2-40B4-BE49-F238E27FC236}">
                <a16:creationId xmlns:a16="http://schemas.microsoft.com/office/drawing/2014/main" id="{00000000-0008-0000-0600-000015000000}"/>
              </a:ext>
            </a:extLst>
          </p:cNvPr>
          <p:cNvGraphicFramePr>
            <a:graphicFrameLocks/>
          </p:cNvGraphicFramePr>
          <p:nvPr/>
        </p:nvGraphicFramePr>
        <p:xfrm>
          <a:off x="284871" y="749643"/>
          <a:ext cx="4588809" cy="239268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29" name="テキスト ボックス 1"/>
          <p:cNvSpPr txBox="1"/>
          <p:nvPr/>
        </p:nvSpPr>
        <p:spPr>
          <a:xfrm>
            <a:off x="670564" y="6362169"/>
            <a:ext cx="3998418"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年度は小売電気事業者による非化石証書（再エネ指定あり）の利用量が減少したことにより減少しています。</a:t>
            </a:r>
            <a:endParaRPr lang="ja-JP" altLang="en-US" strike="sngStrike"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680365" y="3128871"/>
            <a:ext cx="3962400"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大企業を中心に、</a:t>
            </a:r>
            <a:r>
              <a:rPr lang="en-US" altLang="ja-JP" dirty="0">
                <a:latin typeface="Meiryo UI" panose="020B0604030504040204" pitchFamily="50" charset="-128"/>
                <a:ea typeface="Meiryo UI" panose="020B0604030504040204" pitchFamily="50" charset="-128"/>
              </a:rPr>
              <a:t>RE100</a:t>
            </a:r>
            <a:r>
              <a:rPr lang="ja-JP" altLang="en-US" dirty="0">
                <a:latin typeface="Meiryo UI" panose="020B0604030504040204" pitchFamily="50" charset="-128"/>
                <a:ea typeface="Meiryo UI" panose="020B0604030504040204" pitchFamily="50" charset="-128"/>
              </a:rPr>
              <a:t>や</a:t>
            </a:r>
            <a:r>
              <a:rPr lang="en-US" altLang="ja-JP" dirty="0">
                <a:latin typeface="Meiryo UI" panose="020B0604030504040204" pitchFamily="50" charset="-128"/>
                <a:ea typeface="Meiryo UI" panose="020B0604030504040204" pitchFamily="50" charset="-128"/>
              </a:rPr>
              <a:t>SBT</a:t>
            </a:r>
            <a:r>
              <a:rPr lang="ja-JP" altLang="en-US" dirty="0">
                <a:latin typeface="Meiryo UI" panose="020B0604030504040204" pitchFamily="50" charset="-128"/>
                <a:ea typeface="Meiryo UI" panose="020B0604030504040204" pitchFamily="50" charset="-128"/>
              </a:rPr>
              <a:t>認定など、再生可能エネルギー</a:t>
            </a:r>
            <a:r>
              <a:rPr lang="ja-JP" altLang="en-US" sz="1100" dirty="0">
                <a:latin typeface="Meiryo UI" panose="020B0604030504040204" pitchFamily="50" charset="-128"/>
                <a:ea typeface="Meiryo UI" panose="020B0604030504040204" pitchFamily="50" charset="-128"/>
              </a:rPr>
              <a:t>電気</a:t>
            </a:r>
            <a:r>
              <a:rPr lang="ja-JP" altLang="en-US" dirty="0">
                <a:latin typeface="Meiryo UI" panose="020B0604030504040204" pitchFamily="50" charset="-128"/>
                <a:ea typeface="Meiryo UI" panose="020B0604030504040204" pitchFamily="50" charset="-128"/>
              </a:rPr>
              <a:t>の利用</a:t>
            </a:r>
            <a:r>
              <a:rPr lang="ja-JP" altLang="en-US" sz="1100" dirty="0">
                <a:latin typeface="Meiryo UI" panose="020B0604030504040204" pitchFamily="50" charset="-128"/>
                <a:ea typeface="Meiryo UI" panose="020B0604030504040204" pitchFamily="50" charset="-128"/>
              </a:rPr>
              <a:t>、脱炭素化に向けた表明が進んでいます。</a:t>
            </a:r>
          </a:p>
        </p:txBody>
      </p:sp>
      <p:sp>
        <p:nvSpPr>
          <p:cNvPr id="31" name="テキスト ボックス 1"/>
          <p:cNvSpPr txBox="1"/>
          <p:nvPr/>
        </p:nvSpPr>
        <p:spPr>
          <a:xfrm>
            <a:off x="5680364" y="6348314"/>
            <a:ext cx="3899301"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大阪府、大阪市、大東市の公共施設の一部で、再生可能エネルギー電気の調達を実施しています。</a:t>
            </a:r>
            <a:endParaRPr lang="ja-JP" altLang="en-US" sz="1100" dirty="0">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773228" y="3141234"/>
            <a:ext cx="389575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設置等コストを事業者が負担し、売電収益を</a:t>
            </a:r>
            <a:r>
              <a:rPr lang="ja-JP" altLang="en-US" sz="1100" dirty="0">
                <a:latin typeface="Meiryo UI" panose="020B0604030504040204" pitchFamily="50" charset="-128"/>
                <a:ea typeface="Meiryo UI" panose="020B0604030504040204" pitchFamily="50" charset="-128"/>
              </a:rPr>
              <a:t>事業者と施設所有者で分配するビジネスモデルにより増加傾向です。</a:t>
            </a:r>
          </a:p>
        </p:txBody>
      </p:sp>
      <p:cxnSp>
        <p:nvCxnSpPr>
          <p:cNvPr id="15" name="直線コネクタ 14">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6" name="直線コネクタ 15">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1" name="テキスト ボックス 20">
            <a:extLst>
              <a:ext uri="{FF2B5EF4-FFF2-40B4-BE49-F238E27FC236}">
                <a16:creationId xmlns:a16="http://schemas.microsoft.com/office/drawing/2014/main" id="{8588E1C6-01C8-4F35-B44B-40319580A5D0}"/>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B6D81A1-9439-47F8-B76F-08DF41D12430}"/>
              </a:ext>
            </a:extLst>
          </p:cNvPr>
          <p:cNvSpPr txBox="1"/>
          <p:nvPr/>
        </p:nvSpPr>
        <p:spPr>
          <a:xfrm>
            <a:off x="285510"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err="1">
                <a:solidFill>
                  <a:schemeClr val="tx1">
                    <a:lumMod val="65000"/>
                    <a:lumOff val="35000"/>
                  </a:schemeClr>
                </a:solidFill>
                <a:latin typeface="ＭＳ ゴシック" panose="020B0609070205080204" pitchFamily="49" charset="-128"/>
                <a:ea typeface="ＭＳ ゴシック" panose="020B0609070205080204" pitchFamily="49" charset="-128"/>
              </a:rPr>
              <a:t>GWh</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BCF5EA2E-1A9D-48A0-8FC4-EB93456F9C3E}"/>
              </a:ext>
            </a:extLst>
          </p:cNvPr>
          <p:cNvSpPr txBox="1"/>
          <p:nvPr/>
        </p:nvSpPr>
        <p:spPr>
          <a:xfrm>
            <a:off x="519764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社</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413C31E-4C9D-431D-8450-AC430C2AC7C3}"/>
              </a:ext>
            </a:extLst>
          </p:cNvPr>
          <p:cNvSpPr txBox="1"/>
          <p:nvPr/>
        </p:nvSpPr>
        <p:spPr>
          <a:xfrm>
            <a:off x="5197641"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自治体</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1">
            <a:extLst>
              <a:ext uri="{FF2B5EF4-FFF2-40B4-BE49-F238E27FC236}">
                <a16:creationId xmlns:a16="http://schemas.microsoft.com/office/drawing/2014/main" id="{FDCA0337-7D30-439F-BF8C-ED6B342CF432}"/>
              </a:ext>
            </a:extLst>
          </p:cNvPr>
          <p:cNvSpPr txBox="1"/>
          <p:nvPr/>
        </p:nvSpPr>
        <p:spPr>
          <a:xfrm>
            <a:off x="1010920" y="5737055"/>
            <a:ext cx="146411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※2018</a:t>
            </a:r>
            <a:r>
              <a:rPr lang="ja-JP" altLang="en-US" sz="1000" dirty="0"/>
              <a:t>年度から把握開始</a:t>
            </a: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9" name="グラフ 38">
            <a:extLst>
              <a:ext uri="{FF2B5EF4-FFF2-40B4-BE49-F238E27FC236}">
                <a16:creationId xmlns:a16="http://schemas.microsoft.com/office/drawing/2014/main" id="{00000000-0008-0000-0600-000016000000}"/>
              </a:ext>
            </a:extLst>
          </p:cNvPr>
          <p:cNvGraphicFramePr>
            <a:graphicFrameLocks/>
          </p:cNvGraphicFramePr>
          <p:nvPr/>
        </p:nvGraphicFramePr>
        <p:xfrm>
          <a:off x="179617" y="3862323"/>
          <a:ext cx="4588809" cy="2394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グラフ 40">
            <a:extLst>
              <a:ext uri="{FF2B5EF4-FFF2-40B4-BE49-F238E27FC236}">
                <a16:creationId xmlns:a16="http://schemas.microsoft.com/office/drawing/2014/main" id="{00000000-0008-0000-0600-000018000000}"/>
              </a:ext>
            </a:extLst>
          </p:cNvPr>
          <p:cNvGraphicFramePr>
            <a:graphicFrameLocks/>
          </p:cNvGraphicFramePr>
          <p:nvPr/>
        </p:nvGraphicFramePr>
        <p:xfrm>
          <a:off x="5247582" y="3907915"/>
          <a:ext cx="4591610" cy="23926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グラフ 24">
            <a:extLst>
              <a:ext uri="{FF2B5EF4-FFF2-40B4-BE49-F238E27FC236}">
                <a16:creationId xmlns:a16="http://schemas.microsoft.com/office/drawing/2014/main" id="{00000000-0008-0000-0600-000017000000}"/>
              </a:ext>
            </a:extLst>
          </p:cNvPr>
          <p:cNvGraphicFramePr>
            <a:graphicFrameLocks/>
          </p:cNvGraphicFramePr>
          <p:nvPr/>
        </p:nvGraphicFramePr>
        <p:xfrm>
          <a:off x="5397936" y="774883"/>
          <a:ext cx="4067175" cy="23254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84049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グラフ 38">
            <a:extLst>
              <a:ext uri="{FF2B5EF4-FFF2-40B4-BE49-F238E27FC236}">
                <a16:creationId xmlns:a16="http://schemas.microsoft.com/office/drawing/2014/main" id="{00000000-0008-0000-0600-000033000000}"/>
              </a:ext>
            </a:extLst>
          </p:cNvPr>
          <p:cNvGraphicFramePr>
            <a:graphicFrameLocks/>
          </p:cNvGraphicFramePr>
          <p:nvPr/>
        </p:nvGraphicFramePr>
        <p:xfrm>
          <a:off x="5188220" y="3918942"/>
          <a:ext cx="4490058" cy="2392682"/>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1"/>
          <p:cNvSpPr txBox="1"/>
          <p:nvPr/>
        </p:nvSpPr>
        <p:spPr>
          <a:xfrm>
            <a:off x="845127" y="3147881"/>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32%</a:t>
            </a:r>
            <a:r>
              <a:rPr lang="ja-JP" altLang="en-US" dirty="0">
                <a:latin typeface="Meiryo UI" panose="020B0604030504040204" pitchFamily="50" charset="-128"/>
                <a:ea typeface="Meiryo UI" panose="020B0604030504040204" pitchFamily="50" charset="-128"/>
              </a:rPr>
              <a:t>削減となっており、長期的にみて減少傾向です。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45128" y="6311624"/>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26%</a:t>
            </a:r>
            <a:r>
              <a:rPr lang="ja-JP" altLang="en-US" dirty="0">
                <a:latin typeface="Meiryo UI" panose="020B0604030504040204" pitchFamily="50" charset="-128"/>
                <a:ea typeface="Meiryo UI" panose="020B0604030504040204" pitchFamily="50" charset="-128"/>
              </a:rPr>
              <a:t>削減となっており、長期的にみて減少傾向です。</a:t>
            </a:r>
            <a:endParaRPr lang="en-US" altLang="ja-JP"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79643" y="6315048"/>
            <a:ext cx="3420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全国の</a:t>
            </a:r>
            <a:r>
              <a:rPr lang="en-US" altLang="ja-JP" dirty="0">
                <a:latin typeface="Meiryo UI" panose="020B0604030504040204" pitchFamily="50" charset="-128"/>
                <a:ea typeface="Meiryo UI" panose="020B0604030504040204" pitchFamily="50" charset="-128"/>
              </a:rPr>
              <a:t>ZEB</a:t>
            </a:r>
            <a:r>
              <a:rPr lang="ja-JP" altLang="en-US" dirty="0">
                <a:latin typeface="Meiryo UI" panose="020B0604030504040204" pitchFamily="50" charset="-128"/>
                <a:ea typeface="Meiryo UI" panose="020B0604030504040204" pitchFamily="50" charset="-128"/>
              </a:rPr>
              <a:t>建物の割合は増加傾向ですが、割合としては、依然として低い状況です。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FDCA0337-7D30-439F-BF8C-ED6B342CF432}"/>
              </a:ext>
            </a:extLst>
          </p:cNvPr>
          <p:cNvSpPr txBox="1"/>
          <p:nvPr/>
        </p:nvSpPr>
        <p:spPr>
          <a:xfrm>
            <a:off x="7859076" y="5802727"/>
            <a:ext cx="172059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a:t>
            </a:r>
            <a:r>
              <a:rPr lang="ja-JP" altLang="en-US" sz="1000" dirty="0"/>
              <a:t>全国平均の割合（白抜き○）</a:t>
            </a:r>
          </a:p>
        </p:txBody>
      </p:sp>
      <p:cxnSp>
        <p:nvCxnSpPr>
          <p:cNvPr id="20" name="直線コネクタ 19">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21" name="直線コネクタ 20">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2" name="テキスト ボックス 21">
            <a:extLst>
              <a:ext uri="{FF2B5EF4-FFF2-40B4-BE49-F238E27FC236}">
                <a16:creationId xmlns:a16="http://schemas.microsoft.com/office/drawing/2014/main" id="{636340D2-4B1D-4AEA-9A17-A4BF0C39BFAE}"/>
              </a:ext>
            </a:extLst>
          </p:cNvPr>
          <p:cNvSpPr txBox="1"/>
          <p:nvPr/>
        </p:nvSpPr>
        <p:spPr>
          <a:xfrm>
            <a:off x="0" y="1005372"/>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82CC0977-A447-477C-BA19-944353B4B63D}"/>
              </a:ext>
            </a:extLst>
          </p:cNvPr>
          <p:cNvSpPr txBox="1"/>
          <p:nvPr/>
        </p:nvSpPr>
        <p:spPr>
          <a:xfrm>
            <a:off x="215596" y="3969881"/>
            <a:ext cx="1072232"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30231DFC-08FE-44AE-8717-53A698E266A6}"/>
              </a:ext>
            </a:extLst>
          </p:cNvPr>
          <p:cNvSpPr txBox="1"/>
          <p:nvPr/>
        </p:nvSpPr>
        <p:spPr>
          <a:xfrm>
            <a:off x="5168596" y="694223"/>
            <a:ext cx="922650" cy="461665"/>
          </a:xfrm>
          <a:prstGeom prst="rect">
            <a:avLst/>
          </a:prstGeom>
          <a:noFill/>
        </p:spPr>
        <p:txBody>
          <a:bodyPr wrap="square" rtlCol="0">
            <a:spAutoFit/>
          </a:bodyPr>
          <a:lstStyle/>
          <a:p>
            <a:r>
              <a:rPr lang="en-US" altLang="ja-JP" sz="1200" dirty="0">
                <a:solidFill>
                  <a:schemeClr val="tx1">
                    <a:lumMod val="65000"/>
                    <a:lumOff val="35000"/>
                  </a:schemeClr>
                </a:solidFill>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世帯</a:t>
            </a:r>
            <a:r>
              <a:rPr lang="en-US" altLang="ja-JP" sz="1200" dirty="0">
                <a:latin typeface="Calibri 本文"/>
                <a:ea typeface="+mj-ea"/>
              </a:rPr>
              <a:t>]</a:t>
            </a:r>
          </a:p>
          <a:p>
            <a:r>
              <a:rPr lang="en-US" altLang="ja-JP" sz="1200" dirty="0">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人</a:t>
            </a:r>
            <a:r>
              <a:rPr lang="en-US" altLang="ja-JP" sz="1200" dirty="0">
                <a:solidFill>
                  <a:schemeClr val="tx1">
                    <a:lumMod val="65000"/>
                    <a:lumOff val="35000"/>
                  </a:schemeClr>
                </a:solidFill>
                <a:latin typeface="Calibri 本文"/>
                <a:ea typeface="+mj-ea"/>
              </a:rPr>
              <a:t>]</a:t>
            </a:r>
            <a:endParaRPr kumimoji="1" lang="ja-JP" altLang="en-US" sz="1200" dirty="0">
              <a:solidFill>
                <a:schemeClr val="tx1">
                  <a:lumMod val="65000"/>
                  <a:lumOff val="35000"/>
                </a:schemeClr>
              </a:solidFill>
              <a:latin typeface="Calibri 本文"/>
              <a:ea typeface="+mj-ea"/>
            </a:endParaRPr>
          </a:p>
        </p:txBody>
      </p:sp>
      <p:sp>
        <p:nvSpPr>
          <p:cNvPr id="25" name="テキスト ボックス 24">
            <a:extLst>
              <a:ext uri="{FF2B5EF4-FFF2-40B4-BE49-F238E27FC236}">
                <a16:creationId xmlns:a16="http://schemas.microsoft.com/office/drawing/2014/main" id="{BE33CA3F-011D-4B97-8969-36AF6193568B}"/>
              </a:ext>
            </a:extLst>
          </p:cNvPr>
          <p:cNvSpPr txBox="1"/>
          <p:nvPr/>
        </p:nvSpPr>
        <p:spPr>
          <a:xfrm>
            <a:off x="5191779" y="395577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5879643" y="3147881"/>
            <a:ext cx="3684409"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4.7%</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人あたり）、約</a:t>
            </a:r>
            <a:r>
              <a:rPr lang="en-US" altLang="ja-JP" dirty="0">
                <a:latin typeface="Meiryo UI" panose="020B0604030504040204" pitchFamily="50" charset="-128"/>
                <a:ea typeface="Meiryo UI" panose="020B0604030504040204" pitchFamily="50" charset="-128"/>
              </a:rPr>
              <a:t>2.7%</a:t>
            </a:r>
            <a:r>
              <a:rPr lang="ja-JP" altLang="en-US" dirty="0">
                <a:latin typeface="Meiryo UI" panose="020B0604030504040204" pitchFamily="50" charset="-128"/>
                <a:ea typeface="Meiryo UI" panose="020B0604030504040204" pitchFamily="50" charset="-128"/>
              </a:rPr>
              <a:t>増加（</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世帯あたり）です。</a:t>
            </a:r>
            <a:endParaRPr lang="ja-JP" altLang="en-US" sz="1100" dirty="0">
              <a:latin typeface="Meiryo UI" panose="020B0604030504040204" pitchFamily="50" charset="-128"/>
              <a:ea typeface="Meiryo UI" panose="020B0604030504040204" pitchFamily="50" charset="-128"/>
            </a:endParaRPr>
          </a:p>
        </p:txBody>
      </p:sp>
      <p:graphicFrame>
        <p:nvGraphicFramePr>
          <p:cNvPr id="19" name="グラフ 18">
            <a:extLst>
              <a:ext uri="{FF2B5EF4-FFF2-40B4-BE49-F238E27FC236}">
                <a16:creationId xmlns:a16="http://schemas.microsoft.com/office/drawing/2014/main" id="{00000000-0008-0000-0600-000030000000}"/>
              </a:ext>
            </a:extLst>
          </p:cNvPr>
          <p:cNvGraphicFramePr>
            <a:graphicFrameLocks/>
          </p:cNvGraphicFramePr>
          <p:nvPr>
            <p:extLst>
              <p:ext uri="{D42A27DB-BD31-4B8C-83A1-F6EECF244321}">
                <p14:modId xmlns:p14="http://schemas.microsoft.com/office/powerpoint/2010/main" val="3193556672"/>
              </p:ext>
            </p:extLst>
          </p:nvPr>
        </p:nvGraphicFramePr>
        <p:xfrm>
          <a:off x="385343" y="738145"/>
          <a:ext cx="4204607" cy="23286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グラフ 32">
            <a:extLst>
              <a:ext uri="{FF2B5EF4-FFF2-40B4-BE49-F238E27FC236}">
                <a16:creationId xmlns:a16="http://schemas.microsoft.com/office/drawing/2014/main" id="{00000000-0008-0000-0600-000032000000}"/>
              </a:ext>
            </a:extLst>
          </p:cNvPr>
          <p:cNvGraphicFramePr>
            <a:graphicFrameLocks/>
          </p:cNvGraphicFramePr>
          <p:nvPr>
            <p:extLst>
              <p:ext uri="{D42A27DB-BD31-4B8C-83A1-F6EECF244321}">
                <p14:modId xmlns:p14="http://schemas.microsoft.com/office/powerpoint/2010/main" val="3190210189"/>
              </p:ext>
            </p:extLst>
          </p:nvPr>
        </p:nvGraphicFramePr>
        <p:xfrm>
          <a:off x="442271" y="3913876"/>
          <a:ext cx="4204607" cy="23190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グラフ 26">
            <a:extLst>
              <a:ext uri="{FF2B5EF4-FFF2-40B4-BE49-F238E27FC236}">
                <a16:creationId xmlns:a16="http://schemas.microsoft.com/office/drawing/2014/main" id="{00000000-0008-0000-0600-000031000000}"/>
              </a:ext>
            </a:extLst>
          </p:cNvPr>
          <p:cNvGraphicFramePr>
            <a:graphicFrameLocks/>
          </p:cNvGraphicFramePr>
          <p:nvPr>
            <p:extLst>
              <p:ext uri="{D42A27DB-BD31-4B8C-83A1-F6EECF244321}">
                <p14:modId xmlns:p14="http://schemas.microsoft.com/office/powerpoint/2010/main" val="3978730320"/>
              </p:ext>
            </p:extLst>
          </p:nvPr>
        </p:nvGraphicFramePr>
        <p:xfrm>
          <a:off x="5487998" y="755508"/>
          <a:ext cx="4204607" cy="231909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366929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a:extLst>
              <a:ext uri="{FF2B5EF4-FFF2-40B4-BE49-F238E27FC236}">
                <a16:creationId xmlns:a16="http://schemas.microsoft.com/office/drawing/2014/main" id="{00000000-0008-0000-0600-000034000000}"/>
              </a:ext>
            </a:extLst>
          </p:cNvPr>
          <p:cNvGraphicFramePr>
            <a:graphicFrameLocks/>
          </p:cNvGraphicFramePr>
          <p:nvPr/>
        </p:nvGraphicFramePr>
        <p:xfrm>
          <a:off x="304252" y="706115"/>
          <a:ext cx="4588809" cy="2392681"/>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1"/>
          <p:cNvSpPr txBox="1"/>
          <p:nvPr/>
        </p:nvSpPr>
        <p:spPr>
          <a:xfrm>
            <a:off x="663093" y="3244124"/>
            <a:ext cx="396824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新築注文住宅に占める</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建物の割合は増加傾向です。</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年度の全国平均は約</a:t>
            </a:r>
            <a:r>
              <a:rPr lang="en-US" altLang="ja-JP" dirty="0">
                <a:latin typeface="Meiryo UI" panose="020B0604030504040204" pitchFamily="50" charset="-128"/>
                <a:ea typeface="Meiryo UI" panose="020B0604030504040204" pitchFamily="50" charset="-128"/>
              </a:rPr>
              <a:t>34%</a:t>
            </a:r>
            <a:r>
              <a:rPr lang="ja-JP" altLang="en-US" dirty="0">
                <a:latin typeface="Meiryo UI" panose="020B0604030504040204" pitchFamily="50" charset="-128"/>
                <a:ea typeface="Meiryo UI" panose="020B0604030504040204" pitchFamily="50" charset="-128"/>
              </a:rPr>
              <a:t>であり、大阪府域と同程度です。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774642" y="3183570"/>
            <a:ext cx="380030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従前から導入が進んでいますが、設置能力の見直し等により、既存設備の更新が行われないなど、漸減傾向です。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37779" y="6293160"/>
            <a:ext cx="3564000"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国による導入補助制度の実施や停電時の活用等レジリエンス強化の観点から、電気自動車の導入量は増加傾向です。</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
            <a:extLst>
              <a:ext uri="{FF2B5EF4-FFF2-40B4-BE49-F238E27FC236}">
                <a16:creationId xmlns:a16="http://schemas.microsoft.com/office/drawing/2014/main" id="{FE52478C-6D05-482C-B9D9-A3B6C9A8F932}"/>
              </a:ext>
            </a:extLst>
          </p:cNvPr>
          <p:cNvSpPr txBox="1"/>
          <p:nvPr/>
        </p:nvSpPr>
        <p:spPr>
          <a:xfrm>
            <a:off x="2135154" y="2387270"/>
            <a:ext cx="2515680" cy="380480"/>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2019</a:t>
            </a:r>
            <a:r>
              <a:rPr lang="ja-JP" altLang="en-US" sz="1000" dirty="0"/>
              <a:t>年度までは全国平均（白抜き○）、</a:t>
            </a:r>
            <a:endParaRPr lang="en-US" altLang="ja-JP" sz="1000" dirty="0"/>
          </a:p>
          <a:p>
            <a:r>
              <a:rPr lang="en-US" altLang="ja-JP" sz="1000" dirty="0"/>
              <a:t>2020</a:t>
            </a:r>
            <a:r>
              <a:rPr lang="ja-JP" altLang="en-US" sz="1000" dirty="0"/>
              <a:t>年度以降は大阪府域の割合（青塗り</a:t>
            </a:r>
            <a:r>
              <a:rPr lang="ja-JP" altLang="en-US" sz="1000" dirty="0">
                <a:solidFill>
                  <a:schemeClr val="accent1"/>
                </a:solidFill>
              </a:rPr>
              <a:t>●</a:t>
            </a:r>
            <a:r>
              <a:rPr lang="ja-JP" altLang="en-US" sz="1000" dirty="0"/>
              <a:t>）</a:t>
            </a:r>
          </a:p>
        </p:txBody>
      </p:sp>
      <p:sp>
        <p:nvSpPr>
          <p:cNvPr id="24" name="テキスト ボックス 23">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32" name="直線コネクタ 31">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33" name="直線コネクタ 32">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3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43" name="テキスト ボックス 1"/>
          <p:cNvSpPr txBox="1"/>
          <p:nvPr/>
        </p:nvSpPr>
        <p:spPr>
          <a:xfrm>
            <a:off x="717635" y="6405317"/>
            <a:ext cx="3829192" cy="241980"/>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新築住宅での導入事例の増加など、近年、増加傾向です。</a:t>
            </a:r>
            <a:endParaRPr lang="en-US" altLang="ja-JP" dirty="0">
              <a:latin typeface="Meiryo UI" panose="020B0604030504040204" pitchFamily="50" charset="-128"/>
              <a:ea typeface="Meiryo UI" panose="020B0604030504040204" pitchFamily="50" charset="-128"/>
            </a:endParaRPr>
          </a:p>
        </p:txBody>
      </p:sp>
      <p:sp>
        <p:nvSpPr>
          <p:cNvPr id="23"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72</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9" name="グラフ 38">
            <a:extLst>
              <a:ext uri="{FF2B5EF4-FFF2-40B4-BE49-F238E27FC236}">
                <a16:creationId xmlns:a16="http://schemas.microsoft.com/office/drawing/2014/main" id="{00000000-0008-0000-0600-000039000000}"/>
              </a:ext>
            </a:extLst>
          </p:cNvPr>
          <p:cNvGraphicFramePr>
            <a:graphicFrameLocks/>
          </p:cNvGraphicFramePr>
          <p:nvPr/>
        </p:nvGraphicFramePr>
        <p:xfrm>
          <a:off x="178216" y="3946077"/>
          <a:ext cx="4591610" cy="2394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グラフ 39">
            <a:extLst>
              <a:ext uri="{FF2B5EF4-FFF2-40B4-BE49-F238E27FC236}">
                <a16:creationId xmlns:a16="http://schemas.microsoft.com/office/drawing/2014/main" id="{00000000-0008-0000-0600-000038000000}"/>
              </a:ext>
            </a:extLst>
          </p:cNvPr>
          <p:cNvGraphicFramePr>
            <a:graphicFrameLocks/>
          </p:cNvGraphicFramePr>
          <p:nvPr/>
        </p:nvGraphicFramePr>
        <p:xfrm>
          <a:off x="5209765" y="734712"/>
          <a:ext cx="4595613" cy="23859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グラフ 40">
            <a:extLst>
              <a:ext uri="{FF2B5EF4-FFF2-40B4-BE49-F238E27FC236}">
                <a16:creationId xmlns:a16="http://schemas.microsoft.com/office/drawing/2014/main" id="{00000000-0008-0000-0600-00003A000000}"/>
              </a:ext>
            </a:extLst>
          </p:cNvPr>
          <p:cNvGraphicFramePr>
            <a:graphicFrameLocks/>
          </p:cNvGraphicFramePr>
          <p:nvPr/>
        </p:nvGraphicFramePr>
        <p:xfrm>
          <a:off x="5171041" y="3898425"/>
          <a:ext cx="4591610" cy="23947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35332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2" name="テキスト ボックス 1"/>
          <p:cNvSpPr txBox="1"/>
          <p:nvPr/>
        </p:nvSpPr>
        <p:spPr>
          <a:xfrm>
            <a:off x="815927" y="6383438"/>
            <a:ext cx="378246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cs typeface="Leelawadee UI" panose="020B0502040204020203" pitchFamily="34" charset="-34"/>
              </a:rPr>
              <a:t>2020</a:t>
            </a:r>
            <a:r>
              <a:rPr lang="ja-JP" altLang="en-US" dirty="0">
                <a:latin typeface="Meiryo UI" panose="020B0604030504040204" pitchFamily="50" charset="-128"/>
                <a:ea typeface="Meiryo UI" panose="020B0604030504040204" pitchFamily="50" charset="-128"/>
                <a:cs typeface="Leelawadee UI" panose="020B0502040204020203" pitchFamily="34" charset="-34"/>
              </a:rPr>
              <a:t>年度の府内総生産は、前年度比</a:t>
            </a:r>
            <a:r>
              <a:rPr lang="en-US" altLang="ja-JP" dirty="0">
                <a:latin typeface="Meiryo UI" panose="020B0604030504040204" pitchFamily="50" charset="-128"/>
                <a:ea typeface="Meiryo UI" panose="020B0604030504040204" pitchFamily="50" charset="-128"/>
                <a:cs typeface="Leelawadee UI" panose="020B0502040204020203" pitchFamily="34" charset="-34"/>
              </a:rPr>
              <a:t>4.2</a:t>
            </a:r>
            <a:r>
              <a:rPr lang="ja-JP" altLang="en-US" dirty="0">
                <a:latin typeface="Meiryo UI" panose="020B0604030504040204" pitchFamily="50" charset="-128"/>
                <a:ea typeface="Meiryo UI" panose="020B0604030504040204" pitchFamily="50" charset="-128"/>
                <a:cs typeface="Leelawadee UI" panose="020B0502040204020203" pitchFamily="34" charset="-34"/>
              </a:rPr>
              <a:t>％減です。</a:t>
            </a:r>
            <a:endParaRPr lang="en-US" altLang="ja-JP" dirty="0">
              <a:latin typeface="Meiryo UI" panose="020B0604030504040204" pitchFamily="50" charset="-128"/>
              <a:ea typeface="Meiryo UI" panose="020B0604030504040204" pitchFamily="50" charset="-128"/>
              <a:cs typeface="Leelawadee UI" panose="020B0502040204020203" pitchFamily="34" charset="-34"/>
            </a:endParaRPr>
          </a:p>
          <a:p>
            <a:r>
              <a:rPr lang="ja-JP" altLang="en-US" dirty="0">
                <a:latin typeface="Meiryo UI" panose="020B0604030504040204" pitchFamily="50" charset="-128"/>
                <a:ea typeface="Meiryo UI" panose="020B0604030504040204" pitchFamily="50" charset="-128"/>
                <a:cs typeface="Leelawadee UI" panose="020B0502040204020203" pitchFamily="34" charset="-34"/>
              </a:rPr>
              <a:t>府内総生産の全国シェアは前年度と同様です。</a:t>
            </a:r>
          </a:p>
        </p:txBody>
      </p:sp>
      <p:cxnSp>
        <p:nvCxnSpPr>
          <p:cNvPr id="9" name="直線コネクタ 8">
            <a:extLst>
              <a:ext uri="{FF2B5EF4-FFF2-40B4-BE49-F238E27FC236}">
                <a16:creationId xmlns:a16="http://schemas.microsoft.com/office/drawing/2014/main" id="{44CC639F-6444-4685-BD11-CF95C933605F}"/>
              </a:ext>
            </a:extLst>
          </p:cNvPr>
          <p:cNvCxnSpPr/>
          <p:nvPr/>
        </p:nvCxnSpPr>
        <p:spPr>
          <a:xfrm flipH="1">
            <a:off x="0" y="3757671"/>
            <a:ext cx="496211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1" name="直線コネクタ 10">
            <a:extLst>
              <a:ext uri="{FF2B5EF4-FFF2-40B4-BE49-F238E27FC236}">
                <a16:creationId xmlns:a16="http://schemas.microsoft.com/office/drawing/2014/main" id="{C1048927-E784-4FB2-92EB-698E24A88D8B}"/>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14" name="テキスト ボックス 13">
            <a:extLst>
              <a:ext uri="{FF2B5EF4-FFF2-40B4-BE49-F238E27FC236}">
                <a16:creationId xmlns:a16="http://schemas.microsoft.com/office/drawing/2014/main" id="{FB258942-64DE-4233-B8A5-226F800419E7}"/>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EE423F81-6DDA-4163-986B-848A00773551}"/>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兆円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5087495" y="853047"/>
            <a:ext cx="4707454" cy="5408053"/>
          </a:xfrm>
          <a:prstGeom prst="rect">
            <a:avLst/>
          </a:prstGeom>
          <a:noFill/>
          <a:ln w="3175">
            <a:solidFill>
              <a:schemeClr val="bg1">
                <a:lumMod val="75000"/>
              </a:schemeClr>
            </a:solidFill>
            <a:prstDash val="dash"/>
          </a:ln>
        </p:spPr>
        <p:txBody>
          <a:bodyPr wrap="square" rtlCol="0">
            <a:noAutofit/>
          </a:bodyPr>
          <a:lstStyle/>
          <a:p>
            <a:r>
              <a:rPr kumimoji="1" lang="ja-JP" altLang="en-US" sz="1400" dirty="0">
                <a:latin typeface="Meiryo UI" panose="020B0604030504040204" pitchFamily="50" charset="-128"/>
                <a:ea typeface="Meiryo UI" panose="020B0604030504040204" pitchFamily="50" charset="-128"/>
              </a:rPr>
              <a:t>参考資料</a:t>
            </a:r>
            <a:endParaRPr kumimoji="1" lang="en-US" altLang="ja-JP" sz="14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＜自立・分散エネルギー導入量、</a:t>
            </a:r>
            <a:r>
              <a:rPr lang="zh-TW" altLang="en-US" sz="1000" dirty="0">
                <a:latin typeface="Meiryo UI" panose="020B0604030504040204" pitchFamily="50" charset="-128"/>
                <a:ea typeface="Meiryo UI" panose="020B0604030504040204" pitchFamily="50" charset="-128"/>
              </a:rPr>
              <a:t>住宅用太陽光発電導入量</a:t>
            </a:r>
            <a:r>
              <a:rPr lang="ja-JP" altLang="en-US" sz="1000" dirty="0" err="1">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非</a:t>
            </a:r>
            <a:r>
              <a:rPr lang="zh-TW" altLang="en-US" sz="1000" dirty="0">
                <a:latin typeface="Meiryo UI" panose="020B0604030504040204" pitchFamily="50" charset="-128"/>
                <a:ea typeface="Meiryo UI" panose="020B0604030504040204" pitchFamily="50" charset="-128"/>
              </a:rPr>
              <a:t>住宅用太陽光発電導入量</a:t>
            </a:r>
            <a:r>
              <a:rPr lang="ja-JP" altLang="en-US" sz="1000" dirty="0">
                <a:latin typeface="Meiryo UI" panose="020B0604030504040204" pitchFamily="50" charset="-128"/>
                <a:ea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・固定価格買取制度情報公開用ウェブサイト（資源エネルギー庁）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＜再エネ利用率、再エネ電気利用量＞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・固定価格買取制度情報公開用ウェブサイト（資源エネルギー庁）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都道府県別電力需要実績</a:t>
            </a:r>
            <a:r>
              <a:rPr lang="ja-JP" altLang="en-US" sz="1000" dirty="0">
                <a:latin typeface="Meiryo UI" panose="020B0604030504040204" pitchFamily="50" charset="-128"/>
                <a:ea typeface="Meiryo UI" panose="020B0604030504040204" pitchFamily="50" charset="-128"/>
              </a:rPr>
              <a:t>（資源エネルギー庁） </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JEPX</a:t>
            </a:r>
            <a:r>
              <a:rPr lang="zh-TW" altLang="en-US" sz="1000" dirty="0">
                <a:latin typeface="Meiryo UI" panose="020B0604030504040204" pitchFamily="50" charset="-128"/>
                <a:ea typeface="Meiryo UI" panose="020B0604030504040204" pitchFamily="50" charset="-128"/>
              </a:rPr>
              <a:t>非化石価値取引市場</a:t>
            </a:r>
            <a:r>
              <a:rPr lang="ja-JP" altLang="en-US" sz="1000" dirty="0">
                <a:latin typeface="Meiryo UI" panose="020B0604030504040204" pitchFamily="50" charset="-128"/>
                <a:ea typeface="Meiryo UI" panose="020B0604030504040204" pitchFamily="50" charset="-128"/>
              </a:rPr>
              <a:t>取引結果（</a:t>
            </a:r>
            <a:r>
              <a:rPr lang="zh-TW" altLang="en-US" sz="1000" dirty="0">
                <a:latin typeface="Meiryo UI" panose="020B0604030504040204" pitchFamily="50" charset="-128"/>
                <a:ea typeface="Meiryo UI" panose="020B0604030504040204" pitchFamily="50" charset="-128"/>
              </a:rPr>
              <a:t>一般社団法人 日本卸電力取引所</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・当社の電源構成比・非化石証書使用状況（関西電力株式会社）</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電力取引報結果</a:t>
            </a:r>
            <a:r>
              <a:rPr lang="ja-JP" altLang="en-US" sz="1000" dirty="0">
                <a:latin typeface="Meiryo UI" panose="020B0604030504040204" pitchFamily="50" charset="-128"/>
                <a:ea typeface="Meiryo UI" panose="020B0604030504040204" pitchFamily="50" charset="-128"/>
              </a:rPr>
              <a:t>（電力・ガス取引監視等委員会）</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＜エネルギー利用効率、府内総生産＞</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・大阪府域における</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・大阪府民経済計算（大阪府）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＜大阪に本社を有する再エネ電気利用表明事業者＞</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・日本気候リーダーズ・パートナーシップホームページ</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Science Based Targets initiative</a:t>
            </a:r>
            <a:r>
              <a:rPr lang="ja-JP" altLang="en-US" sz="1000" dirty="0">
                <a:latin typeface="Meiryo UI" panose="020B0604030504040204" pitchFamily="50" charset="-128"/>
                <a:ea typeface="Meiryo UI" panose="020B0604030504040204" pitchFamily="50" charset="-128"/>
              </a:rPr>
              <a:t>ホームページ</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・再エネ</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宣言 </a:t>
            </a:r>
            <a:r>
              <a:rPr lang="en-US" altLang="ja-JP" sz="1000" dirty="0">
                <a:latin typeface="Meiryo UI" panose="020B0604030504040204" pitchFamily="50" charset="-128"/>
                <a:ea typeface="Meiryo UI" panose="020B0604030504040204" pitchFamily="50" charset="-128"/>
              </a:rPr>
              <a:t>RE Action</a:t>
            </a:r>
            <a:r>
              <a:rPr lang="ja-JP" altLang="en-US" sz="1000" dirty="0">
                <a:latin typeface="Meiryo UI" panose="020B0604030504040204" pitchFamily="50" charset="-128"/>
                <a:ea typeface="Meiryo UI" panose="020B0604030504040204" pitchFamily="50" charset="-128"/>
              </a:rPr>
              <a:t>ホームページ</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＜府内総生産（建設業、製造業、農林水産業、鉱業）あたりのエネルギー消費量、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府内総生産（第</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次産業）あたりのエネルギー消費量、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世帯・</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人あたりのエネルギー消費量＞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・大阪府域における</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＜非住宅建築物に占める新築</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の割合＞</a:t>
            </a:r>
          </a:p>
          <a:p>
            <a:r>
              <a:rPr lang="ja-JP" altLang="en-US" sz="1000" dirty="0">
                <a:latin typeface="Meiryo UI" panose="020B0604030504040204" pitchFamily="50" charset="-128"/>
                <a:ea typeface="Meiryo UI" panose="020B0604030504040204" pitchFamily="50" charset="-128"/>
              </a:rPr>
              <a:t>　・ネット・ゼロ・エネルギー・ビル実証事業調査発表会資料（資源エネルギー庁）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＜新築注文住宅に占める</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の割合＞</a:t>
            </a:r>
          </a:p>
          <a:p>
            <a:r>
              <a:rPr lang="ja-JP" altLang="en-US" sz="1000" dirty="0">
                <a:latin typeface="Meiryo UI" panose="020B0604030504040204" pitchFamily="50" charset="-128"/>
                <a:ea typeface="Meiryo UI" panose="020B0604030504040204" pitchFamily="50" charset="-128"/>
              </a:rPr>
              <a:t>　・ネット・ゼロ・エネルギー・ハウス実証事業調査発表会資料（資源エネルギー庁）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a:t>
            </a:r>
            <a:r>
              <a:rPr lang="zh-TW" altLang="en-US" sz="1000" dirty="0">
                <a:latin typeface="Meiryo UI" panose="020B0604030504040204" pitchFamily="50" charset="-128"/>
                <a:ea typeface="Meiryo UI" panose="020B0604030504040204" pitchFamily="50" charset="-128"/>
              </a:rPr>
              <a:t>電気自動車導入量</a:t>
            </a:r>
            <a:r>
              <a:rPr lang="ja-JP" altLang="en-US" sz="1000" dirty="0" err="1">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燃料電池自動車導入量＞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・おおさか電動車普及戦略（大阪府）</a:t>
            </a:r>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その他、大阪府大阪市による独自調査データ</a:t>
            </a:r>
            <a:endParaRPr kumimoji="1" lang="ja-JP" altLang="en-US" sz="1600" dirty="0">
              <a:latin typeface="Meiryo UI" panose="020B0604030504040204" pitchFamily="50" charset="-128"/>
              <a:ea typeface="Meiryo UI" panose="020B0604030504040204" pitchFamily="50"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テキスト ボックス 1"/>
          <p:cNvSpPr txBox="1"/>
          <p:nvPr/>
        </p:nvSpPr>
        <p:spPr>
          <a:xfrm>
            <a:off x="751959" y="3258156"/>
            <a:ext cx="3782461" cy="411271"/>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sz="1100" dirty="0">
                <a:latin typeface="Meiryo UI" panose="020B0604030504040204" pitchFamily="50" charset="-128"/>
                <a:ea typeface="Meiryo UI" panose="020B0604030504040204" pitchFamily="50" charset="-128"/>
              </a:rPr>
              <a:t>国による導入補助制度、既存車のモデルチェンジ等を契機として、近年増加傾向です。</a:t>
            </a:r>
          </a:p>
        </p:txBody>
      </p:sp>
      <p:graphicFrame>
        <p:nvGraphicFramePr>
          <p:cNvPr id="18" name="グラフ 17">
            <a:extLst>
              <a:ext uri="{FF2B5EF4-FFF2-40B4-BE49-F238E27FC236}">
                <a16:creationId xmlns:a16="http://schemas.microsoft.com/office/drawing/2014/main" id="{00000000-0008-0000-0600-00003B000000}"/>
              </a:ext>
            </a:extLst>
          </p:cNvPr>
          <p:cNvGraphicFramePr>
            <a:graphicFrameLocks/>
          </p:cNvGraphicFramePr>
          <p:nvPr/>
        </p:nvGraphicFramePr>
        <p:xfrm>
          <a:off x="258691" y="705594"/>
          <a:ext cx="4595613" cy="23947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グラフ 21">
            <a:extLst>
              <a:ext uri="{FF2B5EF4-FFF2-40B4-BE49-F238E27FC236}">
                <a16:creationId xmlns:a16="http://schemas.microsoft.com/office/drawing/2014/main" id="{00000000-0008-0000-0600-00003C000000}"/>
              </a:ext>
            </a:extLst>
          </p:cNvPr>
          <p:cNvGraphicFramePr>
            <a:graphicFrameLocks/>
          </p:cNvGraphicFramePr>
          <p:nvPr/>
        </p:nvGraphicFramePr>
        <p:xfrm>
          <a:off x="215795" y="3926528"/>
          <a:ext cx="4591610" cy="2394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8336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1100311972"/>
              </p:ext>
            </p:extLst>
          </p:nvPr>
        </p:nvGraphicFramePr>
        <p:xfrm>
          <a:off x="347590" y="1583005"/>
          <a:ext cx="9257478" cy="4058460"/>
        </p:xfrm>
        <a:graphic>
          <a:graphicData uri="http://schemas.openxmlformats.org/drawingml/2006/table">
            <a:tbl>
              <a:tblPr/>
              <a:tblGrid>
                <a:gridCol w="693813">
                  <a:extLst>
                    <a:ext uri="{9D8B030D-6E8A-4147-A177-3AD203B41FA5}">
                      <a16:colId xmlns:a16="http://schemas.microsoft.com/office/drawing/2014/main" val="3623548473"/>
                    </a:ext>
                  </a:extLst>
                </a:gridCol>
                <a:gridCol w="2421467">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4614333">
                  <a:extLst>
                    <a:ext uri="{9D8B030D-6E8A-4147-A177-3AD203B41FA5}">
                      <a16:colId xmlns:a16="http://schemas.microsoft.com/office/drawing/2014/main" val="20002"/>
                    </a:ext>
                  </a:extLst>
                </a:gridCol>
                <a:gridCol w="58806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　</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公共施設や民間施設の屋根や遊休地と</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太陽光発電事業者のマッチング等</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市町村には、屋根・土地貸し事業制度に関する助言を行うなどして、市町村施設における太陽光発電事業を支援します。また、屋根・土地等を借りて太陽光発電事業を行う民間事業者と貸出しを希望する屋根・土地等のマッチングを進めます。大阪府がコーディネート役となり、岸和田市や池を所有する土地改良区、発電事業者と検討を進め、府内で初めて水上太陽光発電事業を実施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17082"/>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府・市有施設の屋根貸し・土地貸しによる</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太陽光パネル設置促進事業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学校や流域下水道施設等の屋根、</a:t>
                      </a:r>
                      <a:r>
                        <a:rPr lang="ja-JP" altLang="en-US" sz="1050" dirty="0">
                          <a:solidFill>
                            <a:schemeClr val="tx1"/>
                          </a:solidFill>
                          <a:latin typeface="Meiryo UI" pitchFamily="50" charset="-128"/>
                          <a:ea typeface="Meiryo UI" pitchFamily="50" charset="-128"/>
                          <a:cs typeface="Meiryo UI" pitchFamily="50" charset="-128"/>
                        </a:rPr>
                        <a:t>廃棄物処分場、河川施設等の土地を活用し</a:t>
                      </a:r>
                      <a:r>
                        <a:rPr lang="ja-JP" altLang="en-US" sz="1050" b="0" i="0" dirty="0">
                          <a:solidFill>
                            <a:schemeClr val="tx1"/>
                          </a:solidFill>
                          <a:latin typeface="Meiryo UI" pitchFamily="50" charset="-128"/>
                          <a:ea typeface="Meiryo UI" pitchFamily="50" charset="-128"/>
                          <a:cs typeface="Meiryo UI" pitchFamily="50" charset="-128"/>
                        </a:rPr>
                        <a:t>、公募募選定した民間事業者による太陽光発電設備の設置を進めています。</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eaLnBrk="1" hangingPunct="1">
                        <a:buFont typeface="Arial" panose="020B0604020202020204" pitchFamily="34" charset="0"/>
                        <a:buNone/>
                      </a:pPr>
                      <a:endParaRPr lang="en-US" altLang="ja-JP" sz="1050" b="0" i="0" dirty="0">
                        <a:solidFill>
                          <a:schemeClr val="tx1"/>
                        </a:solidFill>
                        <a:latin typeface="Meiryo UI" pitchFamily="50" charset="-128"/>
                        <a:ea typeface="Meiryo UI" pitchFamily="50" charset="-128"/>
                        <a:cs typeface="Meiryo UI" pitchFamily="50" charset="-128"/>
                      </a:endParaRPr>
                    </a:p>
                    <a:p>
                      <a:pPr marL="0" indent="0"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■設置施設数・容量</a:t>
                      </a:r>
                      <a:endParaRPr lang="en-US" altLang="ja-JP" sz="1050" b="0" i="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大阪府：屋根貸し・・・全</a:t>
                      </a:r>
                      <a:r>
                        <a:rPr lang="en-US" altLang="ja-JP" sz="1050" b="0" i="0" dirty="0">
                          <a:solidFill>
                            <a:schemeClr val="tx1"/>
                          </a:solidFill>
                          <a:latin typeface="Meiryo UI" pitchFamily="50" charset="-128"/>
                          <a:ea typeface="Meiryo UI" pitchFamily="50" charset="-128"/>
                          <a:cs typeface="Meiryo UI" pitchFamily="50" charset="-128"/>
                        </a:rPr>
                        <a:t>13</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1,083kW</a:t>
                      </a:r>
                      <a:r>
                        <a:rPr lang="ja-JP" altLang="en-US" sz="1050" b="0" i="0" dirty="0">
                          <a:solidFill>
                            <a:schemeClr val="tx1"/>
                          </a:solidFill>
                          <a:latin typeface="Meiryo UI" pitchFamily="50" charset="-128"/>
                          <a:ea typeface="Meiryo UI" pitchFamily="50" charset="-128"/>
                          <a:cs typeface="Meiryo UI" pitchFamily="50" charset="-128"/>
                        </a:rPr>
                        <a:t>、 土地貸し・・・全</a:t>
                      </a:r>
                      <a:r>
                        <a:rPr lang="en-US" altLang="ja-JP" sz="1050" b="0" i="0" strike="noStrike" dirty="0">
                          <a:solidFill>
                            <a:schemeClr val="tx1"/>
                          </a:solidFill>
                          <a:latin typeface="Meiryo UI" pitchFamily="50" charset="-128"/>
                          <a:ea typeface="Meiryo UI" pitchFamily="50" charset="-128"/>
                          <a:cs typeface="Meiryo UI" pitchFamily="50" charset="-128"/>
                        </a:rPr>
                        <a:t>5</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32MW</a:t>
                      </a:r>
                    </a:p>
                    <a:p>
                      <a:pPr marL="0" indent="0"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大阪市：屋根貸し・・・全</a:t>
                      </a:r>
                      <a:r>
                        <a:rPr lang="en-US" altLang="ja-JP" sz="1050" b="0" i="0" dirty="0">
                          <a:solidFill>
                            <a:schemeClr val="tx1"/>
                          </a:solidFill>
                          <a:latin typeface="Meiryo UI" pitchFamily="50" charset="-128"/>
                          <a:ea typeface="Meiryo UI" pitchFamily="50" charset="-128"/>
                          <a:cs typeface="Meiryo UI" pitchFamily="50" charset="-128"/>
                        </a:rPr>
                        <a:t>178</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6,630kW</a:t>
                      </a:r>
                      <a:r>
                        <a:rPr lang="ja-JP" altLang="en-US" sz="1050" b="0" i="0" dirty="0">
                          <a:solidFill>
                            <a:schemeClr val="tx1"/>
                          </a:solidFill>
                          <a:latin typeface="Meiryo UI" pitchFamily="50" charset="-128"/>
                          <a:ea typeface="Meiryo UI" pitchFamily="50" charset="-128"/>
                          <a:cs typeface="Meiryo UI" pitchFamily="50" charset="-128"/>
                        </a:rPr>
                        <a:t>、 土地貸し・・・全</a:t>
                      </a:r>
                      <a:r>
                        <a:rPr lang="en-US" altLang="ja-JP" sz="1050" b="0" i="0" dirty="0">
                          <a:solidFill>
                            <a:schemeClr val="tx1"/>
                          </a:solidFill>
                          <a:latin typeface="Meiryo UI" pitchFamily="50" charset="-128"/>
                          <a:ea typeface="Meiryo UI" pitchFamily="50" charset="-128"/>
                          <a:cs typeface="Meiryo UI" pitchFamily="50" charset="-128"/>
                        </a:rPr>
                        <a:t>2</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12MW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府・市有施設における太陽光発電の導入</a:t>
                      </a: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（屋根・土地貸し事業を除く）</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050" dirty="0">
                        <a:solidFill>
                          <a:schemeClr val="tx1"/>
                        </a:solidFill>
                        <a:latin typeface="Meiryo UI" pitchFamily="50" charset="-128"/>
                        <a:ea typeface="Meiryo UI" pitchFamily="50" charset="-128"/>
                        <a:cs typeface="Meiryo UI" pitchFamily="50" charset="-128"/>
                      </a:endParaRPr>
                    </a:p>
                    <a:p>
                      <a:pPr marL="0" indent="0">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大阪市では、市民・事業者の環境問題に対する意識を高めるため、区役所や学校等、市有施設へ、国の補助金等を活用し独自に太陽光発電設備を設置しています。</a:t>
                      </a:r>
                      <a:endParaRPr lang="en-US" altLang="ja-JP" sz="1050" dirty="0">
                        <a:solidFill>
                          <a:schemeClr val="tx1"/>
                        </a:solidFill>
                        <a:latin typeface="Meiryo UI" pitchFamily="50" charset="-128"/>
                        <a:ea typeface="Meiryo UI" pitchFamily="50" charset="-128"/>
                        <a:cs typeface="Meiryo UI" pitchFamily="50" charset="-128"/>
                      </a:endParaRPr>
                    </a:p>
                    <a:p>
                      <a:pPr marL="0" indent="0">
                        <a:buFont typeface="Arial" panose="020B0604020202020204" pitchFamily="34" charset="0"/>
                        <a:buNone/>
                      </a:pPr>
                      <a:endParaRPr lang="en-US" altLang="ja-JP" sz="105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■設置施設数・容量</a:t>
                      </a:r>
                      <a:endParaRPr lang="en-US" altLang="ja-JP" sz="1050" b="0" i="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大阪府：全</a:t>
                      </a:r>
                      <a:r>
                        <a:rPr lang="en-US" altLang="ja-JP" sz="1050" b="0" i="0" strike="noStrike" dirty="0">
                          <a:solidFill>
                            <a:schemeClr val="tx1"/>
                          </a:solidFill>
                          <a:latin typeface="Meiryo UI" pitchFamily="50" charset="-128"/>
                          <a:ea typeface="Meiryo UI" pitchFamily="50" charset="-128"/>
                          <a:cs typeface="Meiryo UI" pitchFamily="50" charset="-128"/>
                        </a:rPr>
                        <a:t>93</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strike="noStrike" dirty="0">
                          <a:solidFill>
                            <a:schemeClr val="tx1"/>
                          </a:solidFill>
                          <a:latin typeface="Meiryo UI" pitchFamily="50" charset="-128"/>
                          <a:ea typeface="Meiryo UI" pitchFamily="50" charset="-128"/>
                          <a:cs typeface="Meiryo UI" pitchFamily="50" charset="-128"/>
                        </a:rPr>
                        <a:t>13,081</a:t>
                      </a:r>
                      <a:r>
                        <a:rPr lang="en-US" altLang="ja-JP" sz="1050" b="0" i="0" dirty="0">
                          <a:solidFill>
                            <a:schemeClr val="tx1"/>
                          </a:solidFill>
                          <a:latin typeface="Meiryo UI" pitchFamily="50" charset="-128"/>
                          <a:ea typeface="Meiryo UI" pitchFamily="50" charset="-128"/>
                          <a:cs typeface="Meiryo UI" pitchFamily="50" charset="-128"/>
                        </a:rPr>
                        <a:t>kW</a:t>
                      </a:r>
                      <a:r>
                        <a:rPr lang="ja-JP" altLang="en-US" sz="1050" b="0" i="0" dirty="0">
                          <a:solidFill>
                            <a:schemeClr val="tx1"/>
                          </a:solidFill>
                          <a:latin typeface="Meiryo UI" pitchFamily="50" charset="-128"/>
                          <a:ea typeface="Meiryo UI" pitchFamily="50" charset="-128"/>
                          <a:cs typeface="Meiryo UI" pitchFamily="50" charset="-128"/>
                        </a:rPr>
                        <a:t>、大阪市：全</a:t>
                      </a:r>
                      <a:r>
                        <a:rPr lang="en-US" altLang="ja-JP" sz="1050" b="0" i="0" dirty="0">
                          <a:solidFill>
                            <a:schemeClr val="tx1"/>
                          </a:solidFill>
                          <a:latin typeface="Meiryo UI" pitchFamily="50" charset="-128"/>
                          <a:ea typeface="Meiryo UI" pitchFamily="50" charset="-128"/>
                          <a:cs typeface="Meiryo UI" pitchFamily="50" charset="-128"/>
                        </a:rPr>
                        <a:t>116</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2,231kW</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182841"/>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府民参加型太陽光発電促進事業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2015~2019</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itchFamily="50" charset="-128"/>
                          <a:ea typeface="Meiryo UI" pitchFamily="50" charset="-128"/>
                          <a:cs typeface="Meiryo UI" pitchFamily="50" charset="-128"/>
                        </a:rPr>
                        <a:t>地域における再生可能エネルギーの普及促進のため、府民が中心となり発電所を運営する、府民参加型の太陽光発電を促進しています。</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各種相談への対応や、技術的支援を行います。</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05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■市民共同発電所の事例数と容量・・・</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28734"/>
                  </a:ext>
                </a:extLst>
              </a:tr>
            </a:tbl>
          </a:graphicData>
        </a:graphic>
      </p:graphicFrame>
      <p:sp>
        <p:nvSpPr>
          <p:cNvPr id="9" name="テキスト ボックス 28">
            <a:extLst>
              <a:ext uri="{FF2B5EF4-FFF2-40B4-BE49-F238E27FC236}">
                <a16:creationId xmlns:a16="http://schemas.microsoft.com/office/drawing/2014/main" id="{399FCA4C-A0EB-4E37-84FB-B05BC441F37C}"/>
              </a:ext>
            </a:extLst>
          </p:cNvPr>
          <p:cNvSpPr txBox="1">
            <a:spLocks noChangeArrowheads="1"/>
          </p:cNvSpPr>
          <p:nvPr/>
        </p:nvSpPr>
        <p:spPr bwMode="auto">
          <a:xfrm>
            <a:off x="232146" y="633839"/>
            <a:ext cx="474418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ここでは上記ページ以外の継続的に実施している府市エネルギー関連施策について、一覧で紹介しています。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終了した事業も一部掲載しています。</a:t>
            </a:r>
            <a:endParaRPr lang="en-US" altLang="ja-JP" b="0" i="0" dirty="0">
              <a:latin typeface="Meiryo UI" pitchFamily="50" charset="-128"/>
              <a:ea typeface="Meiryo UI" pitchFamily="50" charset="-128"/>
              <a:cs typeface="Meiryo UI" pitchFamily="50" charset="-128"/>
            </a:endParaRPr>
          </a:p>
        </p:txBody>
      </p:sp>
      <p:sp>
        <p:nvSpPr>
          <p:cNvPr id="6" name="テキスト ボックス 5">
            <a:extLst>
              <a:ext uri="{FF2B5EF4-FFF2-40B4-BE49-F238E27FC236}">
                <a16:creationId xmlns:a16="http://schemas.microsoft.com/office/drawing/2014/main" id="{2C07B787-E524-4A87-8D3F-96432EA352A3}"/>
              </a:ext>
            </a:extLst>
          </p:cNvPr>
          <p:cNvSpPr txBox="1"/>
          <p:nvPr/>
        </p:nvSpPr>
        <p:spPr>
          <a:xfrm>
            <a:off x="5198535" y="559016"/>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8664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723072457"/>
              </p:ext>
            </p:extLst>
          </p:nvPr>
        </p:nvGraphicFramePr>
        <p:xfrm>
          <a:off x="322187" y="1018921"/>
          <a:ext cx="9257478" cy="4966560"/>
        </p:xfrm>
        <a:graphic>
          <a:graphicData uri="http://schemas.openxmlformats.org/drawingml/2006/table">
            <a:tbl>
              <a:tblPr/>
              <a:tblGrid>
                <a:gridCol w="693813">
                  <a:extLst>
                    <a:ext uri="{9D8B030D-6E8A-4147-A177-3AD203B41FA5}">
                      <a16:colId xmlns:a16="http://schemas.microsoft.com/office/drawing/2014/main" val="3623548473"/>
                    </a:ext>
                  </a:extLst>
                </a:gridCol>
                <a:gridCol w="2421467">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4614333">
                  <a:extLst>
                    <a:ext uri="{9D8B030D-6E8A-4147-A177-3AD203B41FA5}">
                      <a16:colId xmlns:a16="http://schemas.microsoft.com/office/drawing/2014/main" val="20002"/>
                    </a:ext>
                  </a:extLst>
                </a:gridCol>
                <a:gridCol w="58806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気候危機の認識共有の促進</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p>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また、府民・事業者・市町村と気候危機の認識共有、脱炭素に向けた取組み推進の場の一つとして</a:t>
                      </a:r>
                      <a:r>
                        <a:rPr lang="en-US" altLang="ja-JP" sz="1050" b="0" i="0" dirty="0">
                          <a:solidFill>
                            <a:schemeClr val="tx1"/>
                          </a:solidFill>
                          <a:latin typeface="Meiryo UI" pitchFamily="50" charset="-128"/>
                          <a:ea typeface="Meiryo UI" pitchFamily="50" charset="-128"/>
                          <a:cs typeface="Meiryo UI" pitchFamily="50" charset="-128"/>
                        </a:rPr>
                        <a:t>2021</a:t>
                      </a:r>
                      <a:r>
                        <a:rPr lang="ja-JP" altLang="en-US" sz="1050" b="0" i="0" dirty="0">
                          <a:solidFill>
                            <a:schemeClr val="tx1"/>
                          </a:solidFill>
                          <a:latin typeface="Meiryo UI" pitchFamily="50" charset="-128"/>
                          <a:ea typeface="Meiryo UI" pitchFamily="50" charset="-128"/>
                          <a:cs typeface="Meiryo UI" pitchFamily="50" charset="-128"/>
                        </a:rPr>
                        <a:t>年７月に設置された「大阪ゼロカーボン・スマートシティ・ファウンデーション」を通じて、セミナーやイベントなど周知啓発の取組みを推進しています。</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214633"/>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①②③</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dirty="0">
                          <a:solidFill>
                            <a:schemeClr val="tx1"/>
                          </a:solidFill>
                          <a:latin typeface="Meiryo UI" pitchFamily="50" charset="-128"/>
                          <a:ea typeface="Meiryo UI" pitchFamily="50" charset="-128"/>
                          <a:cs typeface="Meiryo UI" pitchFamily="50" charset="-128"/>
                        </a:rPr>
                        <a:t>大阪市エコ住宅普及促進事業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itchFamily="50" charset="-128"/>
                          <a:ea typeface="Meiryo UI" pitchFamily="50" charset="-128"/>
                          <a:cs typeface="Meiryo UI" pitchFamily="50" charset="-128"/>
                        </a:rPr>
                        <a:t>省エネ・省</a:t>
                      </a:r>
                      <a:r>
                        <a:rPr lang="en-US" altLang="ja-JP" sz="1050" dirty="0">
                          <a:solidFill>
                            <a:schemeClr val="tx1"/>
                          </a:solidFill>
                          <a:latin typeface="Meiryo UI" pitchFamily="50" charset="-128"/>
                          <a:ea typeface="Meiryo UI" pitchFamily="50" charset="-128"/>
                          <a:cs typeface="Meiryo UI" pitchFamily="50" charset="-128"/>
                        </a:rPr>
                        <a:t>CO</a:t>
                      </a:r>
                      <a:r>
                        <a:rPr lang="en-US" altLang="ja-JP" sz="105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solidFill>
                            <a:schemeClr val="tx1"/>
                          </a:solidFill>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itchFamily="50" charset="-128"/>
                          <a:ea typeface="Meiryo UI" pitchFamily="50" charset="-128"/>
                          <a:cs typeface="Meiryo UI" pitchFamily="50" charset="-128"/>
                        </a:rPr>
                        <a:t>戸建・集合</a:t>
                      </a:r>
                      <a:r>
                        <a:rPr lang="en-US" altLang="ja-JP" sz="80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を認定するとともに、その情報を広く発信しました。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17082"/>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地中熱普及促進事業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地中熱利用の促進を図るため、国立研究開発法人産業技術総合研究所と連携し、地中熱ポテンシャルマップを作成するとともに、府内での地中熱　利用設備導入事例集を作成しました。これらは、</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HP</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上で公開しており、引き続き、熱利用量の多い事業者等に対して地中熱利用を働きかけるなど、関係機関と連携して府域の地中熱利用の促進を図ります。</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④</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省エネ・再エネ設備の導入モデル事例</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普及啓発事業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 「中小事業者の脱炭素化促進補助金」の交付を受けて設備導入等を行った中小事業者に対し、脱炭素化に取り組むこととなった経緯や、取組内容、設備</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更新等の効果（</a:t>
                      </a:r>
                      <a:r>
                        <a:rPr lang="en-US" altLang="ja-JP" sz="1050" dirty="0">
                          <a:solidFill>
                            <a:schemeClr val="tx1"/>
                          </a:solidFill>
                          <a:latin typeface="Meiryo UI" pitchFamily="50" charset="-128"/>
                          <a:ea typeface="Meiryo UI" pitchFamily="50" charset="-128"/>
                          <a:cs typeface="Meiryo UI" pitchFamily="50" charset="-128"/>
                        </a:rPr>
                        <a:t>CO</a:t>
                      </a:r>
                      <a:r>
                        <a:rPr lang="en-US" altLang="ja-JP" sz="1050" baseline="-25000" dirty="0">
                          <a:solidFill>
                            <a:schemeClr val="tx1"/>
                          </a:solidFill>
                          <a:latin typeface="Meiryo UI" pitchFamily="50" charset="-128"/>
                          <a:ea typeface="Meiryo UI" pitchFamily="50" charset="-128"/>
                          <a:cs typeface="Meiryo UI" pitchFamily="50" charset="-128"/>
                        </a:rPr>
                        <a:t>2</a:t>
                      </a:r>
                      <a:r>
                        <a:rPr lang="ja-JP" altLang="en-US" sz="1050" dirty="0">
                          <a:solidFill>
                            <a:schemeClr val="tx1"/>
                          </a:solidFill>
                          <a:latin typeface="Meiryo UI" pitchFamily="50" charset="-128"/>
                          <a:ea typeface="Meiryo UI" pitchFamily="50" charset="-128"/>
                          <a:cs typeface="Meiryo UI" pitchFamily="50" charset="-128"/>
                        </a:rPr>
                        <a:t>削減率、経費削減効果）などについて調査・取材を行い、</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取組事例をとりまとめて、府ＨＰコンテンツ及びパンフレットを作成しました。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28734"/>
                  </a:ext>
                </a:extLst>
              </a:tr>
              <a:tr h="317459">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④</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中小事業者</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LED</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導入促進事業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anose="020B0604030504040204" pitchFamily="50" charset="-128"/>
                          <a:ea typeface="Meiryo UI" panose="020B0604030504040204" pitchFamily="50" charset="-128"/>
                        </a:rPr>
                        <a:t>中小事業者の経営の脱炭素化と電気料金の削減による経営力強化を後押しするため、</a:t>
                      </a:r>
                      <a:r>
                        <a:rPr lang="ja-JP" altLang="en-US" sz="1050" dirty="0">
                          <a:solidFill>
                            <a:schemeClr val="tx1"/>
                          </a:solidFill>
                          <a:latin typeface="Meiryo UI" pitchFamily="50" charset="-128"/>
                          <a:ea typeface="Meiryo UI" pitchFamily="50" charset="-128"/>
                          <a:cs typeface="Meiryo UI" pitchFamily="50" charset="-128"/>
                        </a:rPr>
                        <a:t>既存の照明設備を</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照明に更新するための設備費及び附帯工事等に要する費用の一部を補助を行いました。</a:t>
                      </a:r>
                      <a:endParaRPr lang="en-US" altLang="ja-JP" sz="1050" dirty="0">
                        <a:solidFill>
                          <a:schemeClr val="tx1"/>
                        </a:solidFill>
                        <a:latin typeface="Meiryo UI" pitchFamily="50" charset="-128"/>
                        <a:ea typeface="Meiryo UI" pitchFamily="50" charset="-128"/>
                        <a:cs typeface="Meiryo UI" pitchFamily="50" charset="-128"/>
                      </a:endParaRPr>
                    </a:p>
                    <a:p>
                      <a:pPr algn="l" rtl="0" fontAlgn="ctr"/>
                      <a:endParaRPr lang="en-US" altLang="ja-JP" sz="105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補助実績：</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事業者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事業者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　</a:t>
                      </a:r>
                      <a:endParaRPr lang="en-US" altLang="ja-JP" sz="1050"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769167"/>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ガス冷暖房･蓄熱式空調・</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コージェネレーション等の導入促進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ja-JP" sz="1050" dirty="0">
                          <a:solidFill>
                            <a:schemeClr val="tx1"/>
                          </a:solidFill>
                          <a:latin typeface="Meiryo UI" pitchFamily="50" charset="-128"/>
                          <a:ea typeface="Meiryo UI" pitchFamily="50" charset="-128"/>
                          <a:cs typeface="Meiryo UI" pitchFamily="50" charset="-128"/>
                        </a:rPr>
                        <a:t>電力</a:t>
                      </a:r>
                      <a:r>
                        <a:rPr lang="ja-JP" altLang="en-US" sz="1050" dirty="0">
                          <a:solidFill>
                            <a:schemeClr val="tx1"/>
                          </a:solidFill>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ています。</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46429"/>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幼児環境教育の推進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大阪府では、幼稚園や保育所等で指導者が利用する幼児期環境教育教材として動画を製作し、府</a:t>
                      </a:r>
                      <a:r>
                        <a:rPr lang="en-US" altLang="ja-JP"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に掲載（</a:t>
                      </a:r>
                      <a:r>
                        <a:rPr lang="en-US" altLang="ja-JP" sz="1050" b="0" i="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Youtube</a:t>
                      </a:r>
                      <a:r>
                        <a:rPr lang="ja-JP" altLang="en-US"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配信）しています。</a:t>
                      </a:r>
                      <a:endParaRPr lang="en-US" altLang="ja-JP" sz="1050" b="0" i="0"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69359"/>
                  </a:ext>
                </a:extLst>
              </a:tr>
            </a:tbl>
          </a:graphicData>
        </a:graphic>
      </p:graphicFrame>
      <p:sp>
        <p:nvSpPr>
          <p:cNvPr id="9" name="テキスト ボックス 28">
            <a:extLst>
              <a:ext uri="{FF2B5EF4-FFF2-40B4-BE49-F238E27FC236}">
                <a16:creationId xmlns:a16="http://schemas.microsoft.com/office/drawing/2014/main" id="{399FCA4C-A0EB-4E37-84FB-B05BC441F37C}"/>
              </a:ext>
            </a:extLst>
          </p:cNvPr>
          <p:cNvSpPr txBox="1">
            <a:spLocks noChangeArrowheads="1"/>
          </p:cNvSpPr>
          <p:nvPr/>
        </p:nvSpPr>
        <p:spPr bwMode="auto">
          <a:xfrm>
            <a:off x="208817" y="518437"/>
            <a:ext cx="92574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ここでは上記ページ以外のこれまで継続的に実施している府市のエネルギー関連施策について、一覧で紹介しています。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終了した事業も一部掲載しています。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362383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448093148"/>
              </p:ext>
            </p:extLst>
          </p:nvPr>
        </p:nvGraphicFramePr>
        <p:xfrm>
          <a:off x="322187" y="1018921"/>
          <a:ext cx="9257478" cy="5002560"/>
        </p:xfrm>
        <a:graphic>
          <a:graphicData uri="http://schemas.openxmlformats.org/drawingml/2006/table">
            <a:tbl>
              <a:tblPr/>
              <a:tblGrid>
                <a:gridCol w="693813">
                  <a:extLst>
                    <a:ext uri="{9D8B030D-6E8A-4147-A177-3AD203B41FA5}">
                      <a16:colId xmlns:a16="http://schemas.microsoft.com/office/drawing/2014/main" val="3623548473"/>
                    </a:ext>
                  </a:extLst>
                </a:gridCol>
                <a:gridCol w="2421467">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4614333">
                  <a:extLst>
                    <a:ext uri="{9D8B030D-6E8A-4147-A177-3AD203B41FA5}">
                      <a16:colId xmlns:a16="http://schemas.microsoft.com/office/drawing/2014/main" val="20002"/>
                    </a:ext>
                  </a:extLst>
                </a:gridCol>
                <a:gridCol w="58806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幼児期指導者向け環境教育研修</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大阪市では、幼児期に効果的な環境学習を実施するため、指導者の環境教育のスキルを高める研修を行いました。</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35429"/>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ナッジを活用した啓発による省エネの促進</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latin typeface="Meiryo UI" pitchFamily="50" charset="-128"/>
                          <a:ea typeface="Meiryo UI" pitchFamily="50" charset="-128"/>
                          <a:cs typeface="Meiryo UI" pitchFamily="50" charset="-128"/>
                        </a:rPr>
                        <a:t>「ナッジ」を含む行動科学の知見を活用した啓発により、府民の省エネの取組みを効果的に促進する事業を行</a:t>
                      </a:r>
                      <a:r>
                        <a:rPr lang="ja-JP" altLang="en-US" sz="1050" b="0" i="0" strike="noStrike" dirty="0">
                          <a:solidFill>
                            <a:schemeClr val="tx1"/>
                          </a:solidFill>
                          <a:latin typeface="Meiryo UI" pitchFamily="50" charset="-128"/>
                          <a:ea typeface="Meiryo UI" pitchFamily="50" charset="-128"/>
                          <a:cs typeface="Meiryo UI" pitchFamily="50" charset="-128"/>
                        </a:rPr>
                        <a:t>っています。</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972407"/>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燃料電池の活用促進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府中央卸売市場内に、民間事業者が、国内初となる</a:t>
                      </a:r>
                      <a:r>
                        <a:rPr lang="en-US" altLang="ja-JP" sz="1050" b="0" i="0" dirty="0">
                          <a:solidFill>
                            <a:schemeClr val="tx1"/>
                          </a:solidFill>
                          <a:latin typeface="Meiryo UI" pitchFamily="50" charset="-128"/>
                          <a:ea typeface="Meiryo UI" pitchFamily="50" charset="-128"/>
                          <a:cs typeface="Meiryo UI" pitchFamily="50" charset="-128"/>
                        </a:rPr>
                        <a:t>1</a:t>
                      </a:r>
                      <a:r>
                        <a:rPr lang="ja-JP" altLang="en-US" sz="1050" b="0" i="0" dirty="0">
                          <a:solidFill>
                            <a:schemeClr val="tx1"/>
                          </a:solidFill>
                          <a:latin typeface="Meiryo UI" pitchFamily="50" charset="-128"/>
                          <a:ea typeface="Meiryo UI" pitchFamily="50" charset="-128"/>
                          <a:cs typeface="Meiryo UI" pitchFamily="50" charset="-128"/>
                        </a:rPr>
                        <a:t>メガワット級の商用の燃料電池（</a:t>
                      </a:r>
                      <a:r>
                        <a:rPr lang="en-US" altLang="ja-JP" sz="1050" b="0" i="0" dirty="0">
                          <a:solidFill>
                            <a:schemeClr val="tx1"/>
                          </a:solidFill>
                          <a:latin typeface="Meiryo UI" pitchFamily="50" charset="-128"/>
                          <a:ea typeface="Meiryo UI" pitchFamily="50" charset="-128"/>
                          <a:cs typeface="Meiryo UI" pitchFamily="50" charset="-128"/>
                        </a:rPr>
                        <a:t>SOFC</a:t>
                      </a:r>
                      <a:r>
                        <a:rPr lang="ja-JP" altLang="en-US" sz="1050" b="0" i="0" dirty="0">
                          <a:solidFill>
                            <a:schemeClr val="tx1"/>
                          </a:solidFill>
                          <a:latin typeface="Meiryo UI" pitchFamily="50" charset="-128"/>
                          <a:ea typeface="Meiryo UI" pitchFamily="50" charset="-128"/>
                          <a:cs typeface="Meiryo UI" pitchFamily="50" charset="-128"/>
                        </a:rPr>
                        <a:t>）を設置して、</a:t>
                      </a:r>
                      <a:r>
                        <a:rPr lang="en-US" altLang="ja-JP"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050" b="0" i="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dirty="0">
                          <a:solidFill>
                            <a:schemeClr val="tx1"/>
                          </a:solidFill>
                          <a:latin typeface="Meiryo UI" pitchFamily="50" charset="-128"/>
                          <a:ea typeface="Meiryo UI" pitchFamily="50" charset="-128"/>
                          <a:cs typeface="Meiryo UI" pitchFamily="50" charset="-128"/>
                        </a:rPr>
                        <a:t>削減効果や電力供給の安定性・信頼性についての実証事業を実施しました。</a:t>
                      </a:r>
                      <a:r>
                        <a:rPr lang="en-US" altLang="ja-JP" sz="1050" b="0" i="0" dirty="0">
                          <a:solidFill>
                            <a:schemeClr val="tx1"/>
                          </a:solidFill>
                          <a:latin typeface="Meiryo UI" pitchFamily="50" charset="-128"/>
                          <a:ea typeface="Meiryo UI" pitchFamily="50" charset="-128"/>
                          <a:cs typeface="Meiryo UI" pitchFamily="50" charset="-128"/>
                        </a:rPr>
                        <a:t>(</a:t>
                      </a:r>
                      <a:r>
                        <a:rPr lang="ja-JP" altLang="en-US" sz="1050" b="0" i="0" dirty="0">
                          <a:solidFill>
                            <a:schemeClr val="tx1"/>
                          </a:solidFill>
                          <a:latin typeface="Meiryo UI" pitchFamily="50" charset="-128"/>
                          <a:ea typeface="Meiryo UI" pitchFamily="50" charset="-128"/>
                          <a:cs typeface="Meiryo UI" pitchFamily="50" charset="-128"/>
                        </a:rPr>
                        <a:t>～</a:t>
                      </a:r>
                      <a:r>
                        <a:rPr lang="en-US" altLang="ja-JP" sz="1050" b="0" i="0" dirty="0">
                          <a:solidFill>
                            <a:schemeClr val="tx1"/>
                          </a:solidFill>
                          <a:latin typeface="Meiryo UI" pitchFamily="50" charset="-128"/>
                          <a:ea typeface="Meiryo UI" pitchFamily="50" charset="-128"/>
                          <a:cs typeface="Meiryo UI" pitchFamily="50" charset="-128"/>
                        </a:rPr>
                        <a:t>2018</a:t>
                      </a:r>
                      <a:r>
                        <a:rPr lang="ja-JP" altLang="en-US" sz="1050" b="0" i="0" dirty="0">
                          <a:solidFill>
                            <a:schemeClr val="tx1"/>
                          </a:solidFill>
                          <a:latin typeface="Meiryo UI" pitchFamily="50" charset="-128"/>
                          <a:ea typeface="Meiryo UI" pitchFamily="50" charset="-128"/>
                          <a:cs typeface="Meiryo UI" pitchFamily="50" charset="-128"/>
                        </a:rPr>
                        <a:t>年</a:t>
                      </a:r>
                      <a:r>
                        <a:rPr lang="en-US" altLang="ja-JP" sz="1050" b="0" i="0" dirty="0">
                          <a:solidFill>
                            <a:schemeClr val="tx1"/>
                          </a:solidFill>
                          <a:latin typeface="Meiryo UI" pitchFamily="50" charset="-128"/>
                          <a:ea typeface="Meiryo UI" pitchFamily="50" charset="-128"/>
                          <a:cs typeface="Meiryo UI" pitchFamily="50" charset="-128"/>
                        </a:rPr>
                        <a:t>3</a:t>
                      </a:r>
                      <a:r>
                        <a:rPr lang="ja-JP" altLang="en-US" sz="1050" b="0" i="0" dirty="0">
                          <a:solidFill>
                            <a:schemeClr val="tx1"/>
                          </a:solidFill>
                          <a:latin typeface="Meiryo UI" pitchFamily="50" charset="-128"/>
                          <a:ea typeface="Meiryo UI" pitchFamily="50" charset="-128"/>
                          <a:cs typeface="Meiryo UI" pitchFamily="50" charset="-128"/>
                        </a:rPr>
                        <a:t>月</a:t>
                      </a:r>
                      <a:r>
                        <a:rPr lang="en-US" altLang="ja-JP" sz="1050" b="0" i="0" dirty="0">
                          <a:solidFill>
                            <a:schemeClr val="tx1"/>
                          </a:solidFill>
                          <a:latin typeface="Meiryo UI" pitchFamily="50" charset="-128"/>
                          <a:ea typeface="Meiryo UI" pitchFamily="50" charset="-128"/>
                          <a:cs typeface="Meiryo UI" pitchFamily="50" charset="-128"/>
                        </a:rPr>
                        <a:t>)</a:t>
                      </a:r>
                      <a:r>
                        <a:rPr lang="ja-JP" altLang="en-US" sz="1050" b="0" i="0" dirty="0">
                          <a:solidFill>
                            <a:schemeClr val="tx1"/>
                          </a:solidFill>
                          <a:latin typeface="Meiryo UI" pitchFamily="50" charset="-128"/>
                          <a:ea typeface="Meiryo UI" pitchFamily="50" charset="-128"/>
                          <a:cs typeface="Meiryo UI" pitchFamily="50" charset="-128"/>
                        </a:rPr>
                        <a:t>引き続き、市場は、災害に強いこの燃料電池を冷蔵庫棟などの電源として活用しています。　　</a:t>
                      </a:r>
                      <a:endParaRPr lang="en-US" altLang="ja-JP" sz="1050" b="0" i="0"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17082"/>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空港における水素エネルギーの導入促進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大阪府は、全国初となる空港施設への大規模な水素エネルギー導入の実証事業「水素グリッドプロジェクト」を促進し、関空のショーケース機能の維持・発展につなげます。　</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多様な電力・ガス事業者の参入促進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大阪府･大阪市の公共施設における使用電力を一般競争入札等により調達し、多様な電力会社の参入を促進する環境を整えることとしてます。</a:t>
                      </a:r>
                      <a:endParaRPr lang="en-US" altLang="ja-JP" sz="1050" b="0" i="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itchFamily="50" charset="-128"/>
                          <a:ea typeface="Meiryo UI" pitchFamily="50" charset="-128"/>
                          <a:cs typeface="Meiryo UI" panose="020B0604030504040204" pitchFamily="50" charset="-128"/>
                        </a:rPr>
                        <a:t>また、府の下水道施設や大阪広域環境施設組合において都市ガスを一般競争入札により調達しています。ただし、大阪広域環境施設組合の</a:t>
                      </a:r>
                      <a:r>
                        <a:rPr lang="en-US" altLang="ja-JP" sz="1050" b="0" i="0" u="none" strike="noStrike" dirty="0">
                          <a:solidFill>
                            <a:schemeClr val="tx1"/>
                          </a:solidFill>
                          <a:effectLst/>
                          <a:latin typeface="Meiryo UI" pitchFamily="50" charset="-128"/>
                          <a:ea typeface="Meiryo UI" pitchFamily="50" charset="-128"/>
                          <a:cs typeface="Meiryo UI" panose="020B0604030504040204" pitchFamily="50" charset="-128"/>
                        </a:rPr>
                        <a:t>2023</a:t>
                      </a:r>
                      <a:r>
                        <a:rPr lang="ja-JP" altLang="en-US" sz="1050" b="0" i="0" u="none" strike="noStrike" dirty="0">
                          <a:solidFill>
                            <a:schemeClr val="tx1"/>
                          </a:solidFill>
                          <a:effectLst/>
                          <a:latin typeface="Meiryo UI" pitchFamily="50" charset="-128"/>
                          <a:ea typeface="Meiryo UI" pitchFamily="50" charset="-128"/>
                          <a:cs typeface="Meiryo UI" panose="020B0604030504040204" pitchFamily="50" charset="-128"/>
                        </a:rPr>
                        <a:t>年度調達分は、電力及び都市ガス共に入札参加者がおらず入札不成立となったため、それぞれ申込みによる契約となりました。</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182841"/>
                  </a:ext>
                </a:extLst>
              </a:tr>
              <a:tr h="234000">
                <a:tc>
                  <a:txBody>
                    <a:bodyPr/>
                    <a:lstStyle/>
                    <a:p>
                      <a:pPr algn="l" rtl="0" fontAlgn="ctr"/>
                      <a:r>
                        <a:rPr lang="en-US" altLang="zh-TW"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電気の需要の最適化等に関する対策</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大阪府気候変動対策の推進に関する条例に基づき、エネルギー需給等に関する様々な取組みを推進しています。</a:t>
                      </a:r>
                      <a:endParaRPr lang="en-US" altLang="ja-JP" sz="1050" b="0" i="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・特定事業者等における電力需要の最適化</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・小売電気事業者による電力需給の対策に関する報告</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28734"/>
                  </a:ext>
                </a:extLst>
              </a:tr>
              <a:tr h="317459">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高効率で環境負荷の少ない火力発電設備の設置に係る届出制度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エネルギー源の分散化や多様な発電事業者の参入促進を図るため、燃料消費に伴う</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a:t>
                      </a:r>
                      <a:r>
                        <a:rPr lang="en-US" altLang="ja-JP" sz="1050" b="0" i="0" u="none" strike="noStrike" baseline="-25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の排出など、環境への影響に最大限配慮する旨の届出制度により、高効率で環境負荷の少ない火力発電の導入を考える発電事業者の参入環境を整えました。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769167"/>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市町村等のごみ焼却施設では、余熱を利用した発電が行われており、余剰電力の売却を入札により行うことで、多様な電力会社の参入機会の拡大を図っています。</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FIT</a:t>
                      </a:r>
                      <a:r>
                        <a:rPr lang="ja-JP" altLang="en-US" sz="1050" dirty="0">
                          <a:solidFill>
                            <a:schemeClr val="tx1"/>
                          </a:solidFill>
                          <a:latin typeface="Meiryo UI" pitchFamily="50" charset="-128"/>
                          <a:ea typeface="Meiryo UI" pitchFamily="50" charset="-128"/>
                          <a:cs typeface="Meiryo UI" pitchFamily="50" charset="-128"/>
                        </a:rPr>
                        <a:t>分を除く余剰電力の売却において</a:t>
                      </a:r>
                      <a:r>
                        <a:rPr lang="en-US" altLang="ja-JP" sz="1050" dirty="0">
                          <a:solidFill>
                            <a:schemeClr val="tx1"/>
                          </a:solidFill>
                          <a:latin typeface="Meiryo UI" pitchFamily="50" charset="-128"/>
                          <a:ea typeface="Meiryo UI" pitchFamily="50" charset="-128"/>
                          <a:cs typeface="Meiryo UI" pitchFamily="50" charset="-128"/>
                        </a:rPr>
                        <a:t>10</a:t>
                      </a:r>
                      <a:r>
                        <a:rPr lang="ja-JP" altLang="en-US" sz="1050" dirty="0">
                          <a:solidFill>
                            <a:schemeClr val="tx1"/>
                          </a:solidFill>
                          <a:latin typeface="Meiryo UI" pitchFamily="50" charset="-128"/>
                          <a:ea typeface="Meiryo UI" pitchFamily="50" charset="-128"/>
                          <a:cs typeface="Meiryo UI" pitchFamily="50" charset="-128"/>
                        </a:rPr>
                        <a:t>団体が入札を実施）</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なお、大阪広域環境施設組合では、</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年度の売却分より電子入札を導入することで、さらに電力会社参入促進のための環境を整えています。</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46429"/>
                  </a:ext>
                </a:extLst>
              </a:tr>
            </a:tbl>
          </a:graphicData>
        </a:graphic>
      </p:graphicFrame>
      <p:sp>
        <p:nvSpPr>
          <p:cNvPr id="9" name="テキスト ボックス 28">
            <a:extLst>
              <a:ext uri="{FF2B5EF4-FFF2-40B4-BE49-F238E27FC236}">
                <a16:creationId xmlns:a16="http://schemas.microsoft.com/office/drawing/2014/main" id="{399FCA4C-A0EB-4E37-84FB-B05BC441F37C}"/>
              </a:ext>
            </a:extLst>
          </p:cNvPr>
          <p:cNvSpPr txBox="1">
            <a:spLocks noChangeArrowheads="1"/>
          </p:cNvSpPr>
          <p:nvPr/>
        </p:nvSpPr>
        <p:spPr bwMode="auto">
          <a:xfrm>
            <a:off x="208817" y="518437"/>
            <a:ext cx="92574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ここでは上記ページ以外のこれまで継続的に実施している府市のエネルギー関連施策について、一覧で紹介しています。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終了した事業も一部掲載しています。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3493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75402" y="1803889"/>
            <a:ext cx="9640358" cy="486953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02750" y="1448017"/>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117217" y="5220714"/>
            <a:ext cx="4724099" cy="1452705"/>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再エネ電力調達マッチング事業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CB2210E3-180E-4CED-B983-279A156C6C46}"/>
              </a:ext>
            </a:extLst>
          </p:cNvPr>
          <p:cNvSpPr/>
          <p:nvPr/>
        </p:nvSpPr>
        <p:spPr>
          <a:xfrm>
            <a:off x="148425" y="2380166"/>
            <a:ext cx="4710122" cy="2145203"/>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事業者向け太陽光発電の共同調達支援事業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037202" y="2203588"/>
            <a:ext cx="4580266" cy="3991862"/>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建築物環境配慮制度推進事業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itchFamily="50" charset="-128"/>
                <a:ea typeface="Meiryo UI" pitchFamily="50" charset="-128"/>
                <a:cs typeface="Meiryo UI"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クレジットを活用した事業者による脱炭素経営促進事業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サプライチェーン全体の</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spc="-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排出量見える化モデル事業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5058228" y="1917151"/>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74269" y="187667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■太陽光発電の普及促進</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117217" y="4793419"/>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325694" y="2367747"/>
            <a:ext cx="721681" cy="2145203"/>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p:txBody>
      </p:sp>
      <p:sp>
        <p:nvSpPr>
          <p:cNvPr id="38" name="正方形/長方形 37">
            <a:extLst>
              <a:ext uri="{FF2B5EF4-FFF2-40B4-BE49-F238E27FC236}">
                <a16:creationId xmlns:a16="http://schemas.microsoft.com/office/drawing/2014/main" id="{6DCF727F-F55F-41C8-A8AD-2A09AF32A897}"/>
              </a:ext>
            </a:extLst>
          </p:cNvPr>
          <p:cNvSpPr/>
          <p:nvPr/>
        </p:nvSpPr>
        <p:spPr>
          <a:xfrm>
            <a:off x="8946051" y="2193934"/>
            <a:ext cx="741290" cy="3991862"/>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p:txBody>
      </p:sp>
      <p:sp>
        <p:nvSpPr>
          <p:cNvPr id="39" name="正方形/長方形 38">
            <a:extLst>
              <a:ext uri="{FF2B5EF4-FFF2-40B4-BE49-F238E27FC236}">
                <a16:creationId xmlns:a16="http://schemas.microsoft.com/office/drawing/2014/main" id="{B591587E-4CFD-42FA-827C-7FCB70FFE08F}"/>
              </a:ext>
            </a:extLst>
          </p:cNvPr>
          <p:cNvSpPr/>
          <p:nvPr/>
        </p:nvSpPr>
        <p:spPr>
          <a:xfrm>
            <a:off x="4543149" y="5201024"/>
            <a:ext cx="474146" cy="1452705"/>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p:txBody>
      </p:sp>
      <p:sp>
        <p:nvSpPr>
          <p:cNvPr id="21" name="正方形/長方形 20"/>
          <p:cNvSpPr/>
          <p:nvPr/>
        </p:nvSpPr>
        <p:spPr>
          <a:xfrm>
            <a:off x="117988" y="591582"/>
            <a:ext cx="9639587" cy="810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04400"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86740" y="1060510"/>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12</a:t>
            </a:r>
          </a:p>
        </p:txBody>
      </p:sp>
      <p:sp>
        <p:nvSpPr>
          <p:cNvPr id="25" name="正方形/長方形 24">
            <a:extLst>
              <a:ext uri="{FF2B5EF4-FFF2-40B4-BE49-F238E27FC236}">
                <a16:creationId xmlns:a16="http://schemas.microsoft.com/office/drawing/2014/main" id="{6E388BB0-9C4C-4651-8121-1A4E844CD3A8}"/>
              </a:ext>
            </a:extLst>
          </p:cNvPr>
          <p:cNvSpPr/>
          <p:nvPr/>
        </p:nvSpPr>
        <p:spPr>
          <a:xfrm>
            <a:off x="4994565" y="1059818"/>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13,14</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72045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61417" y="63500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23154" y="549852"/>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191307" y="1753505"/>
            <a:ext cx="4461833" cy="3408369"/>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脱炭素先行地域づくり事業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デジタルツインを活用した</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1" u="sng"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削減モデル化による</a:t>
            </a:r>
            <a:endParaRPr lang="en-US" altLang="ja-JP" sz="1300" b="1" u="sng"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脱炭素推進事業</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府民の脱炭素行動促進・貢献量可視化事業</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サプライチェーン全体の</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spc="-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排出量見える化モデル事業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16">
            <a:extLst>
              <a:ext uri="{FF2B5EF4-FFF2-40B4-BE49-F238E27FC236}">
                <a16:creationId xmlns:a16="http://schemas.microsoft.com/office/drawing/2014/main" id="{7B60049D-23E5-43EA-BEC3-2D72B0143F93}"/>
              </a:ext>
            </a:extLst>
          </p:cNvPr>
          <p:cNvSpPr/>
          <p:nvPr/>
        </p:nvSpPr>
        <p:spPr>
          <a:xfrm>
            <a:off x="255021" y="1349499"/>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0" name="角丸四角形 15">
            <a:extLst>
              <a:ext uri="{FF2B5EF4-FFF2-40B4-BE49-F238E27FC236}">
                <a16:creationId xmlns:a16="http://schemas.microsoft.com/office/drawing/2014/main" id="{DB65A964-889D-4984-B469-3C34AAF173B6}"/>
              </a:ext>
            </a:extLst>
          </p:cNvPr>
          <p:cNvSpPr/>
          <p:nvPr/>
        </p:nvSpPr>
        <p:spPr>
          <a:xfrm>
            <a:off x="4980351" y="1349499"/>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4953000" y="1834295"/>
            <a:ext cx="4461833" cy="2613279"/>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中小事業者高効率空調機導入支援事業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中小事業者の対策計画書に基づく省エネ・再エネ設備の</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導入支援事業・・・・・・・・・・・・・・・・・・・</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ja-JP" altLang="en-US" sz="1300" dirty="0">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21">
            <a:extLst>
              <a:ext uri="{FF2B5EF4-FFF2-40B4-BE49-F238E27FC236}">
                <a16:creationId xmlns:a16="http://schemas.microsoft.com/office/drawing/2014/main" id="{C83C8468-9C4B-4E91-8F5A-FBB796F1F01A}"/>
              </a:ext>
            </a:extLst>
          </p:cNvPr>
          <p:cNvSpPr/>
          <p:nvPr/>
        </p:nvSpPr>
        <p:spPr>
          <a:xfrm>
            <a:off x="5019579" y="310951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4" name="円/楕円 21">
            <a:extLst>
              <a:ext uri="{FF2B5EF4-FFF2-40B4-BE49-F238E27FC236}">
                <a16:creationId xmlns:a16="http://schemas.microsoft.com/office/drawing/2014/main" id="{80E03C96-B449-4A78-9E36-D31E2BC3CF31}"/>
              </a:ext>
            </a:extLst>
          </p:cNvPr>
          <p:cNvSpPr/>
          <p:nvPr/>
        </p:nvSpPr>
        <p:spPr>
          <a:xfrm>
            <a:off x="267523" y="382585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5" name="円/楕円 21">
            <a:extLst>
              <a:ext uri="{FF2B5EF4-FFF2-40B4-BE49-F238E27FC236}">
                <a16:creationId xmlns:a16="http://schemas.microsoft.com/office/drawing/2014/main" id="{B4DC5224-18BB-4F77-B098-14E92C7685B7}"/>
              </a:ext>
            </a:extLst>
          </p:cNvPr>
          <p:cNvSpPr/>
          <p:nvPr/>
        </p:nvSpPr>
        <p:spPr>
          <a:xfrm>
            <a:off x="267523" y="408130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6" name="円/楕円 21">
            <a:extLst>
              <a:ext uri="{FF2B5EF4-FFF2-40B4-BE49-F238E27FC236}">
                <a16:creationId xmlns:a16="http://schemas.microsoft.com/office/drawing/2014/main" id="{11AD5365-6B6A-4FB6-AFF3-DB269218BFE2}"/>
              </a:ext>
            </a:extLst>
          </p:cNvPr>
          <p:cNvSpPr/>
          <p:nvPr/>
        </p:nvSpPr>
        <p:spPr>
          <a:xfrm>
            <a:off x="267523" y="467505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grpSp>
        <p:nvGrpSpPr>
          <p:cNvPr id="2" name="グループ化 1">
            <a:extLst>
              <a:ext uri="{FF2B5EF4-FFF2-40B4-BE49-F238E27FC236}">
                <a16:creationId xmlns:a16="http://schemas.microsoft.com/office/drawing/2014/main" id="{159F4792-5C15-4F64-A5BD-2DE89A6FA46D}"/>
              </a:ext>
            </a:extLst>
          </p:cNvPr>
          <p:cNvGrpSpPr/>
          <p:nvPr/>
        </p:nvGrpSpPr>
        <p:grpSpPr>
          <a:xfrm>
            <a:off x="4461144" y="1738735"/>
            <a:ext cx="503911" cy="3407198"/>
            <a:chOff x="4461144" y="1738735"/>
            <a:chExt cx="503911" cy="3407198"/>
          </a:xfrm>
        </p:grpSpPr>
        <p:sp>
          <p:nvSpPr>
            <p:cNvPr id="19" name="正方形/長方形 18">
              <a:extLst>
                <a:ext uri="{FF2B5EF4-FFF2-40B4-BE49-F238E27FC236}">
                  <a16:creationId xmlns:a16="http://schemas.microsoft.com/office/drawing/2014/main" id="{C8E148B1-920C-4A51-A04F-9CA474B18426}"/>
                </a:ext>
              </a:extLst>
            </p:cNvPr>
            <p:cNvSpPr/>
            <p:nvPr/>
          </p:nvSpPr>
          <p:spPr>
            <a:xfrm>
              <a:off x="4461144" y="1738735"/>
              <a:ext cx="503911" cy="2376035"/>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p:txBody>
        </p:sp>
        <p:sp>
          <p:nvSpPr>
            <p:cNvPr id="20" name="正方形/長方形 19">
              <a:extLst>
                <a:ext uri="{FF2B5EF4-FFF2-40B4-BE49-F238E27FC236}">
                  <a16:creationId xmlns:a16="http://schemas.microsoft.com/office/drawing/2014/main" id="{E6FE9781-38BD-4E89-8B19-4E8044ADE21B}"/>
                </a:ext>
              </a:extLst>
            </p:cNvPr>
            <p:cNvSpPr/>
            <p:nvPr/>
          </p:nvSpPr>
          <p:spPr>
            <a:xfrm>
              <a:off x="4461144" y="4154892"/>
              <a:ext cx="503911" cy="991041"/>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p:txBody>
        </p:sp>
      </p:grpSp>
      <p:grpSp>
        <p:nvGrpSpPr>
          <p:cNvPr id="4" name="グループ化 3">
            <a:extLst>
              <a:ext uri="{FF2B5EF4-FFF2-40B4-BE49-F238E27FC236}">
                <a16:creationId xmlns:a16="http://schemas.microsoft.com/office/drawing/2014/main" id="{DC198CAA-1F1F-442F-8676-7C8FD68C5DE0}"/>
              </a:ext>
            </a:extLst>
          </p:cNvPr>
          <p:cNvGrpSpPr/>
          <p:nvPr/>
        </p:nvGrpSpPr>
        <p:grpSpPr>
          <a:xfrm>
            <a:off x="9203384" y="1821769"/>
            <a:ext cx="656551" cy="2408599"/>
            <a:chOff x="9203384" y="1821769"/>
            <a:chExt cx="656551" cy="2408599"/>
          </a:xfrm>
        </p:grpSpPr>
        <p:sp>
          <p:nvSpPr>
            <p:cNvPr id="51" name="正方形/長方形 50">
              <a:extLst>
                <a:ext uri="{FF2B5EF4-FFF2-40B4-BE49-F238E27FC236}">
                  <a16:creationId xmlns:a16="http://schemas.microsoft.com/office/drawing/2014/main" id="{F5A2C841-2522-49DD-8780-188D90DDF911}"/>
                </a:ext>
              </a:extLst>
            </p:cNvPr>
            <p:cNvSpPr/>
            <p:nvPr/>
          </p:nvSpPr>
          <p:spPr>
            <a:xfrm>
              <a:off x="9203384" y="1821769"/>
              <a:ext cx="656551" cy="689676"/>
            </a:xfrm>
            <a:prstGeom prst="rect">
              <a:avLst/>
            </a:prstGeom>
          </p:spPr>
          <p:txBody>
            <a:bodyPr wrap="square">
              <a:spAutoFit/>
            </a:bodyPr>
            <a:lstStyle/>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p:txBody>
        </p:sp>
        <p:sp>
          <p:nvSpPr>
            <p:cNvPr id="17" name="正方形/長方形 16">
              <a:extLst>
                <a:ext uri="{FF2B5EF4-FFF2-40B4-BE49-F238E27FC236}">
                  <a16:creationId xmlns:a16="http://schemas.microsoft.com/office/drawing/2014/main" id="{B3C61FBB-8344-46A4-AFA0-7BD15D442D9F}"/>
                </a:ext>
              </a:extLst>
            </p:cNvPr>
            <p:cNvSpPr/>
            <p:nvPr/>
          </p:nvSpPr>
          <p:spPr>
            <a:xfrm>
              <a:off x="9203384" y="3540692"/>
              <a:ext cx="656551" cy="689676"/>
            </a:xfrm>
            <a:prstGeom prst="rect">
              <a:avLst/>
            </a:prstGeom>
          </p:spPr>
          <p:txBody>
            <a:bodyPr wrap="square">
              <a:spAutoFit/>
            </a:bodyPr>
            <a:lstStyle/>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p:txBody>
        </p:sp>
        <p:sp>
          <p:nvSpPr>
            <p:cNvPr id="21" name="正方形/長方形 20">
              <a:extLst>
                <a:ext uri="{FF2B5EF4-FFF2-40B4-BE49-F238E27FC236}">
                  <a16:creationId xmlns:a16="http://schemas.microsoft.com/office/drawing/2014/main" id="{9B7DCF4F-0EF8-4E32-9461-EA79440D8DB1}"/>
                </a:ext>
              </a:extLst>
            </p:cNvPr>
            <p:cNvSpPr/>
            <p:nvPr/>
          </p:nvSpPr>
          <p:spPr>
            <a:xfrm>
              <a:off x="9203384" y="2657409"/>
              <a:ext cx="656551" cy="689676"/>
            </a:xfrm>
            <a:prstGeom prst="rect">
              <a:avLst/>
            </a:prstGeom>
          </p:spPr>
          <p:txBody>
            <a:bodyPr wrap="square">
              <a:spAutoFit/>
            </a:bodyPr>
            <a:lstStyle/>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p:txBody>
        </p:sp>
      </p:grpSp>
    </p:spTree>
    <p:extLst>
      <p:ext uri="{BB962C8B-B14F-4D97-AF65-F5344CB8AC3E}">
        <p14:creationId xmlns:p14="http://schemas.microsoft.com/office/powerpoint/2010/main" val="371973376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11892125B1B694982A037F44CDAF069" ma:contentTypeVersion="1" ma:contentTypeDescription="新しいドキュメントを作成します。" ma:contentTypeScope="" ma:versionID="b35a7281902c575b1c831d24deccd036">
  <xsd:schema xmlns:xsd="http://www.w3.org/2001/XMLSchema" xmlns:xs="http://www.w3.org/2001/XMLSchema" xmlns:p="http://schemas.microsoft.com/office/2006/metadata/properties" xmlns:ns2="80f82245-02f6-4a22-bd83-c7fbcc6ebe8b" targetNamespace="http://schemas.microsoft.com/office/2006/metadata/properties" ma:root="true" ma:fieldsID="2798626ee11bf62a1d74a62a1fe66ee7" ns2:_="">
    <xsd:import namespace="80f82245-02f6-4a22-bd83-c7fbcc6ebe8b"/>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f82245-02f6-4a22-bd83-c7fbcc6ebe8b"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0FC461-0026-430C-8763-AB6218845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f82245-02f6-4a22-bd83-c7fbcc6ebe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BFF509-2039-456A-8734-CA976FD2769C}">
  <ds:schemaRefs>
    <ds:schemaRef ds:uri="http://schemas.microsoft.com/sharepoint/v3/contenttype/forms"/>
  </ds:schemaRefs>
</ds:datastoreItem>
</file>

<file path=customXml/itemProps3.xml><?xml version="1.0" encoding="utf-8"?>
<ds:datastoreItem xmlns:ds="http://schemas.openxmlformats.org/officeDocument/2006/customXml" ds:itemID="{AEE79B78-7A18-41FF-BE92-7F07AC511A31}">
  <ds:schemaRefs>
    <ds:schemaRef ds:uri="http://purl.org/dc/term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www.w3.org/XML/1998/namespace"/>
    <ds:schemaRef ds:uri="80f82245-02f6-4a22-bd83-c7fbcc6ebe8b"/>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49015</TotalTime>
  <Words>31029</Words>
  <Application>Microsoft Office PowerPoint</Application>
  <PresentationFormat>A4 210 x 297 mm</PresentationFormat>
  <Paragraphs>3288</Paragraphs>
  <Slides>77</Slides>
  <Notes>35</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77</vt:i4>
      </vt:variant>
    </vt:vector>
  </HeadingPairs>
  <TitlesOfParts>
    <vt:vector size="94" baseType="lpstr">
      <vt:lpstr>BIZ UDゴシック</vt:lpstr>
      <vt:lpstr>Calibri 本文</vt:lpstr>
      <vt:lpstr>HG丸ｺﾞｼｯｸM-PRO</vt:lpstr>
      <vt:lpstr>Meiryo UI</vt:lpstr>
      <vt:lpstr>ＭＳ Ｐゴシック</vt:lpstr>
      <vt:lpstr>ＭＳ ゴシック</vt:lpstr>
      <vt:lpstr>Meiryo</vt:lpstr>
      <vt:lpstr>Meiryo</vt:lpstr>
      <vt:lpstr>游ゴシック Medium</vt:lpstr>
      <vt:lpstr>游ゴシック体</vt:lpstr>
      <vt:lpstr>游明朝</vt:lpstr>
      <vt:lpstr>Arial</vt:lpstr>
      <vt:lpstr>Calibri</vt:lpstr>
      <vt:lpstr>Century</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大阪府</dc:creator>
  <cp:lastModifiedBy>亀岡　寛史</cp:lastModifiedBy>
  <cp:revision>2125</cp:revision>
  <cp:lastPrinted>2024-03-28T09:23:57Z</cp:lastPrinted>
  <dcterms:created xsi:type="dcterms:W3CDTF">2014-02-03T04:47:03Z</dcterms:created>
  <dcterms:modified xsi:type="dcterms:W3CDTF">2024-05-29T00:41:49Z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0x010100011892125B1B694982A037F44CDAF069</vt:lpwstr>
  </property>
</Properties>
</file>