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6" r:id="rId2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BE3"/>
    <a:srgbClr val="FFEFEF"/>
    <a:srgbClr val="F3D0D7"/>
    <a:srgbClr val="F6F5F2"/>
    <a:srgbClr val="EFDCAB"/>
    <a:srgbClr val="D98324"/>
    <a:srgbClr val="F2F6D0"/>
    <a:srgbClr val="443627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225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544B-F508-44DC-8769-6AE45BC6E5BE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41E3-4310-492B-8895-75382921A5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876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544B-F508-44DC-8769-6AE45BC6E5BE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41E3-4310-492B-8895-75382921A5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197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544B-F508-44DC-8769-6AE45BC6E5BE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41E3-4310-492B-8895-75382921A5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550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544B-F508-44DC-8769-6AE45BC6E5BE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41E3-4310-492B-8895-75382921A5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962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544B-F508-44DC-8769-6AE45BC6E5BE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41E3-4310-492B-8895-75382921A5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431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544B-F508-44DC-8769-6AE45BC6E5BE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41E3-4310-492B-8895-75382921A5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815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544B-F508-44DC-8769-6AE45BC6E5BE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41E3-4310-492B-8895-75382921A5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31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544B-F508-44DC-8769-6AE45BC6E5BE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41E3-4310-492B-8895-75382921A5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140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544B-F508-44DC-8769-6AE45BC6E5BE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41E3-4310-492B-8895-75382921A5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523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544B-F508-44DC-8769-6AE45BC6E5BE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41E3-4310-492B-8895-75382921A5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120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544B-F508-44DC-8769-6AE45BC6E5BE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41E3-4310-492B-8895-75382921A5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3508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2544B-F508-44DC-8769-6AE45BC6E5BE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241E3-4310-492B-8895-75382921A5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0978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CB349D3-5645-4EC3-8CDB-0185BF40B7AE}"/>
              </a:ext>
            </a:extLst>
          </p:cNvPr>
          <p:cNvSpPr/>
          <p:nvPr/>
        </p:nvSpPr>
        <p:spPr>
          <a:xfrm>
            <a:off x="0" y="-67771"/>
            <a:ext cx="6858000" cy="9966960"/>
          </a:xfrm>
          <a:prstGeom prst="rect">
            <a:avLst/>
          </a:prstGeom>
          <a:solidFill>
            <a:srgbClr val="F6F5F2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E18091BC-FA93-418D-A11E-3F98C06D90B6}"/>
              </a:ext>
            </a:extLst>
          </p:cNvPr>
          <p:cNvGrpSpPr/>
          <p:nvPr/>
        </p:nvGrpSpPr>
        <p:grpSpPr>
          <a:xfrm>
            <a:off x="0" y="102265"/>
            <a:ext cx="6858000" cy="1813862"/>
            <a:chOff x="0" y="372459"/>
            <a:chExt cx="6858000" cy="1813862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93B899ED-C86A-427C-A320-90A45CBA6A5A}"/>
                </a:ext>
              </a:extLst>
            </p:cNvPr>
            <p:cNvSpPr/>
            <p:nvPr/>
          </p:nvSpPr>
          <p:spPr>
            <a:xfrm>
              <a:off x="0" y="372459"/>
              <a:ext cx="6858000" cy="1813862"/>
            </a:xfrm>
            <a:prstGeom prst="rect">
              <a:avLst/>
            </a:prstGeom>
            <a:solidFill>
              <a:srgbClr val="F3D0D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25DBB743-1B7E-4111-A5F8-309F55DB11B6}"/>
                </a:ext>
              </a:extLst>
            </p:cNvPr>
            <p:cNvSpPr txBox="1"/>
            <p:nvPr/>
          </p:nvSpPr>
          <p:spPr>
            <a:xfrm>
              <a:off x="0" y="443927"/>
              <a:ext cx="6588805" cy="1610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ja-JP" altLang="en-US" b="1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    </a:t>
              </a:r>
              <a:r>
                <a:rPr kumimoji="1" lang="ja-JP" altLang="en-US" sz="2000" b="1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不具合通報システムの利用方法</a:t>
              </a:r>
              <a:endParaRPr kumimoji="1" lang="en-US" altLang="ja-JP" sz="20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endParaRPr kumimoji="1" lang="en-US" altLang="ja-JP" sz="14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  <a:p>
              <a:pPr marL="296863" indent="-296863">
                <a:lnSpc>
                  <a:spcPct val="110000"/>
                </a:lnSpc>
                <a:tabLst>
                  <a:tab pos="6183313" algn="l"/>
                </a:tabLst>
              </a:pPr>
              <a:r>
                <a:rPr kumimoji="1" lang="ja-JP" altLang="en-US" sz="14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      不具合通報システムとは、大阪府営住宅の建物や設備の日常的な修繕・維持管理についてインターネットを通じてお問合せできるシステムです。お問合せいただいた内容は管理センターが確認し、お問合せいただいた方に電話でご連絡します。</a:t>
              </a: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10F628F0-EF33-4270-9526-5CC77F50E205}"/>
              </a:ext>
            </a:extLst>
          </p:cNvPr>
          <p:cNvGrpSpPr/>
          <p:nvPr/>
        </p:nvGrpSpPr>
        <p:grpSpPr>
          <a:xfrm>
            <a:off x="0" y="9517380"/>
            <a:ext cx="7010400" cy="388620"/>
            <a:chOff x="0" y="1"/>
            <a:chExt cx="7010400" cy="388620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3B6F08A7-282D-4D76-8DC2-DAC97C9DDF91}"/>
                </a:ext>
              </a:extLst>
            </p:cNvPr>
            <p:cNvSpPr/>
            <p:nvPr/>
          </p:nvSpPr>
          <p:spPr>
            <a:xfrm>
              <a:off x="0" y="1"/>
              <a:ext cx="6858000" cy="388620"/>
            </a:xfrm>
            <a:prstGeom prst="rect">
              <a:avLst/>
            </a:prstGeom>
            <a:solidFill>
              <a:srgbClr val="FFEFE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5B611EC1-FC13-46B9-BF5B-8121ABBFD5D7}"/>
                </a:ext>
              </a:extLst>
            </p:cNvPr>
            <p:cNvSpPr txBox="1"/>
            <p:nvPr/>
          </p:nvSpPr>
          <p:spPr>
            <a:xfrm>
              <a:off x="2613660" y="64682"/>
              <a:ext cx="43967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大阪府都市整備部住宅建築局住宅経営室施設保全課</a:t>
              </a:r>
            </a:p>
          </p:txBody>
        </p:sp>
      </p:grp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0426163-FBDB-4541-A18B-5A92DF472EEC}"/>
              </a:ext>
            </a:extLst>
          </p:cNvPr>
          <p:cNvSpPr/>
          <p:nvPr/>
        </p:nvSpPr>
        <p:spPr>
          <a:xfrm>
            <a:off x="0" y="-16162"/>
            <a:ext cx="6858000" cy="131909"/>
          </a:xfrm>
          <a:prstGeom prst="rect">
            <a:avLst/>
          </a:prstGeom>
          <a:solidFill>
            <a:srgbClr val="FFEFE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6CA320B-3E01-4CD6-8852-120847788449}"/>
              </a:ext>
            </a:extLst>
          </p:cNvPr>
          <p:cNvSpPr txBox="1"/>
          <p:nvPr/>
        </p:nvSpPr>
        <p:spPr>
          <a:xfrm>
            <a:off x="188999" y="3281772"/>
            <a:ext cx="6480000" cy="594778"/>
          </a:xfrm>
          <a:prstGeom prst="rect">
            <a:avLst/>
          </a:prstGeom>
          <a:solidFill>
            <a:srgbClr val="F0EBE3"/>
          </a:solidFill>
        </p:spPr>
        <p:txBody>
          <a:bodyPr wrap="square" rtlCol="0" anchor="ctr">
            <a:spAutoFit/>
          </a:bodyPr>
          <a:lstStyle/>
          <a:p>
            <a:pPr marL="266700" indent="-266700">
              <a:lnSpc>
                <a:spcPct val="110000"/>
              </a:lnSpc>
            </a:pPr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2 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インターネット</a:t>
            </a:r>
            <a:r>
              <a:rPr kumimoji="1" lang="ja-JP" altLang="en-US" sz="16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に接続</a:t>
            </a:r>
            <a:endParaRPr kumimoji="1" lang="en-US" altLang="ja-JP" sz="1600" b="1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182563" indent="-182563">
              <a:lnSpc>
                <a:spcPct val="110000"/>
              </a:lnSpc>
            </a:pPr>
            <a:r>
              <a:rPr kumimoji="1"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　</a:t>
            </a:r>
            <a:r>
              <a:rPr kumimoji="1" lang="ja-JP" altLang="en-US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パソコンやスマートフォンをインターネットに接続します。</a:t>
            </a:r>
            <a:endParaRPr kumimoji="1" lang="en-US" altLang="ja-JP" sz="14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7BFCE0D-847F-4D0B-AC2D-55973994AC14}"/>
              </a:ext>
            </a:extLst>
          </p:cNvPr>
          <p:cNvSpPr txBox="1"/>
          <p:nvPr/>
        </p:nvSpPr>
        <p:spPr>
          <a:xfrm>
            <a:off x="188999" y="5125572"/>
            <a:ext cx="6480000" cy="831766"/>
          </a:xfrm>
          <a:prstGeom prst="rect">
            <a:avLst/>
          </a:prstGeom>
          <a:solidFill>
            <a:srgbClr val="F0EBE3"/>
          </a:solidFill>
        </p:spPr>
        <p:txBody>
          <a:bodyPr wrap="square" rtlCol="0" anchor="ctr">
            <a:spAutoFit/>
          </a:bodyPr>
          <a:lstStyle/>
          <a:p>
            <a:pPr marL="358775" indent="-358775">
              <a:lnSpc>
                <a:spcPct val="110000"/>
              </a:lnSpc>
            </a:pPr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4 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管理センター</a:t>
            </a:r>
            <a:r>
              <a:rPr kumimoji="1" lang="ja-JP" altLang="en-US" sz="16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を選択</a:t>
            </a:r>
            <a:r>
              <a:rPr kumimoji="1" lang="en-US" altLang="ja-JP" sz="16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</a:p>
          <a:p>
            <a:pPr marL="182563" indent="-182563">
              <a:lnSpc>
                <a:spcPct val="110000"/>
              </a:lnSpc>
            </a:pPr>
            <a:r>
              <a:rPr kumimoji="1" lang="en-US" altLang="ja-JP" sz="14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   </a:t>
            </a:r>
            <a:r>
              <a:rPr kumimoji="1" lang="ja-JP" altLang="en-US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お住まいの住宅の管理センターを選択します。例えば、千里管理センターなどです。</a:t>
            </a:r>
            <a:endParaRPr kumimoji="1" lang="en-US" altLang="ja-JP" sz="14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2E61A4E-3F18-4507-A4AE-BB32686BCDDD}"/>
              </a:ext>
            </a:extLst>
          </p:cNvPr>
          <p:cNvSpPr txBox="1"/>
          <p:nvPr/>
        </p:nvSpPr>
        <p:spPr>
          <a:xfrm>
            <a:off x="188999" y="7435981"/>
            <a:ext cx="6480000" cy="594778"/>
          </a:xfrm>
          <a:prstGeom prst="rect">
            <a:avLst/>
          </a:prstGeom>
          <a:solidFill>
            <a:srgbClr val="F0EBE3"/>
          </a:solidFill>
        </p:spPr>
        <p:txBody>
          <a:bodyPr wrap="square" rtlCol="0" anchor="ctr">
            <a:spAutoFit/>
          </a:bodyPr>
          <a:lstStyle/>
          <a:p>
            <a:pPr marL="358775" indent="-358775">
              <a:lnSpc>
                <a:spcPct val="110000"/>
              </a:lnSpc>
            </a:pPr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6 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確認して送信</a:t>
            </a:r>
            <a:endParaRPr kumimoji="1" lang="en-US" altLang="ja-JP" sz="1600" b="1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182563" indent="-182563">
              <a:lnSpc>
                <a:spcPct val="110000"/>
              </a:lnSpc>
            </a:pPr>
            <a:r>
              <a:rPr kumimoji="1" lang="ja-JP" altLang="en-US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   入力が終わったら、内容を確認して「送信」ボタンを押します。</a:t>
            </a:r>
            <a:endParaRPr kumimoji="1" lang="en-US" altLang="ja-JP" sz="14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5BA7E11C-A0AD-4AE4-A022-35689269CB77}"/>
              </a:ext>
            </a:extLst>
          </p:cNvPr>
          <p:cNvGrpSpPr/>
          <p:nvPr/>
        </p:nvGrpSpPr>
        <p:grpSpPr>
          <a:xfrm>
            <a:off x="188999" y="1991469"/>
            <a:ext cx="6556200" cy="1280952"/>
            <a:chOff x="189000" y="860566"/>
            <a:chExt cx="6556200" cy="1280952"/>
          </a:xfrm>
        </p:grpSpPr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715BFA11-1DC2-4BD9-AD6B-543483281FE7}"/>
                </a:ext>
              </a:extLst>
            </p:cNvPr>
            <p:cNvSpPr txBox="1"/>
            <p:nvPr/>
          </p:nvSpPr>
          <p:spPr>
            <a:xfrm>
              <a:off x="189000" y="924337"/>
              <a:ext cx="6480000" cy="1102610"/>
            </a:xfrm>
            <a:prstGeom prst="rect">
              <a:avLst/>
            </a:prstGeom>
            <a:solidFill>
              <a:srgbClr val="F0EBE3"/>
            </a:solidFill>
          </p:spPr>
          <p:txBody>
            <a:bodyPr wrap="square" rtlCol="0" anchor="ctr">
              <a:spAutoFit/>
            </a:bodyPr>
            <a:lstStyle/>
            <a:p>
              <a:pPr marL="358775" indent="-358775">
                <a:lnSpc>
                  <a:spcPct val="110000"/>
                </a:lnSpc>
              </a:pPr>
              <a:r>
                <a:rPr kumimoji="1" lang="en-US" altLang="ja-JP" sz="16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1 </a:t>
              </a:r>
              <a:r>
                <a:rPr kumimoji="1" lang="ja-JP" altLang="en-US" sz="16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不具合箇所の写真を撮る</a:t>
              </a:r>
              <a:endParaRPr kumimoji="1" lang="en-US" altLang="ja-JP" sz="16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  <a:p>
              <a:pPr marL="358775" indent="-358775">
                <a:lnSpc>
                  <a:spcPct val="110000"/>
                </a:lnSpc>
              </a:pPr>
              <a:r>
                <a:rPr kumimoji="1" lang="ja-JP" altLang="en-US" sz="1600" b="1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　</a:t>
              </a:r>
              <a:r>
                <a:rPr kumimoji="1" lang="ja-JP" altLang="en-US" sz="14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スマートフォンやデジタルカメラで施設の不具合箇所の写真を</a:t>
              </a:r>
              <a:endParaRPr kumimoji="1" lang="en-US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  <a:p>
              <a:pPr marL="358775" indent="-358775">
                <a:lnSpc>
                  <a:spcPct val="110000"/>
                </a:lnSpc>
              </a:pPr>
              <a:r>
                <a:rPr kumimoji="1" lang="ja-JP" altLang="en-US" sz="14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　撮ります。デジタルカメラの場合は、パソコンにデータを保存</a:t>
              </a:r>
              <a:endParaRPr kumimoji="1" lang="en-US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  <a:p>
              <a:pPr marL="358775" indent="-358775">
                <a:lnSpc>
                  <a:spcPct val="110000"/>
                </a:lnSpc>
              </a:pPr>
              <a:r>
                <a:rPr kumimoji="1" lang="ja-JP" altLang="en-US" sz="14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　します。</a:t>
              </a:r>
              <a:r>
                <a:rPr kumimoji="1" lang="en-US" altLang="ja-JP" sz="14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※</a:t>
              </a:r>
              <a:r>
                <a:rPr kumimoji="1" lang="ja-JP" altLang="en-US" sz="14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写真がなくても利用可能です。</a:t>
              </a:r>
              <a:r>
                <a:rPr kumimoji="1" lang="en-US" altLang="ja-JP" sz="14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2</a:t>
              </a:r>
              <a:r>
                <a:rPr kumimoji="1" lang="ja-JP" altLang="en-US" sz="14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番目から操作ください。</a:t>
              </a:r>
              <a:endParaRPr kumimoji="1" lang="en-US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EFF2851F-F8B2-4703-95A7-3AEC11AF4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0451" y="860566"/>
              <a:ext cx="934749" cy="1280952"/>
            </a:xfrm>
            <a:prstGeom prst="rect">
              <a:avLst/>
            </a:prstGeom>
          </p:spPr>
        </p:pic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7848DDC2-3D48-4A35-B499-8B421AF1D542}"/>
              </a:ext>
            </a:extLst>
          </p:cNvPr>
          <p:cNvGrpSpPr/>
          <p:nvPr/>
        </p:nvGrpSpPr>
        <p:grpSpPr>
          <a:xfrm>
            <a:off x="188999" y="3746843"/>
            <a:ext cx="6556200" cy="1350992"/>
            <a:chOff x="189000" y="2866201"/>
            <a:chExt cx="6556200" cy="1350992"/>
          </a:xfrm>
        </p:grpSpPr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A4608F87-63B2-4457-9C6B-C5118D2E45D2}"/>
                </a:ext>
              </a:extLst>
            </p:cNvPr>
            <p:cNvSpPr txBox="1"/>
            <p:nvPr/>
          </p:nvSpPr>
          <p:spPr>
            <a:xfrm>
              <a:off x="189000" y="3093064"/>
              <a:ext cx="6480000" cy="1068754"/>
            </a:xfrm>
            <a:prstGeom prst="rect">
              <a:avLst/>
            </a:prstGeom>
            <a:solidFill>
              <a:srgbClr val="F0EBE3"/>
            </a:solidFill>
          </p:spPr>
          <p:txBody>
            <a:bodyPr wrap="square" rtlCol="0" anchor="ctr">
              <a:spAutoFit/>
            </a:bodyPr>
            <a:lstStyle/>
            <a:p>
              <a:pPr marL="266700" indent="-266700">
                <a:lnSpc>
                  <a:spcPct val="110000"/>
                </a:lnSpc>
              </a:pPr>
              <a:r>
                <a:rPr kumimoji="1" lang="en-US" altLang="ja-JP" sz="16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3</a:t>
              </a:r>
              <a:r>
                <a:rPr kumimoji="1" lang="en-US" altLang="ja-JP" sz="1600" dirty="0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 </a:t>
              </a:r>
              <a:r>
                <a:rPr kumimoji="1" lang="ja-JP" altLang="en-US" sz="16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ウェブサイト</a:t>
              </a:r>
              <a:r>
                <a:rPr kumimoji="1" lang="ja-JP" altLang="en-US" sz="1600" b="1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にアクセス</a:t>
              </a:r>
              <a:endParaRPr kumimoji="1" lang="en-US" altLang="ja-JP" sz="16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  <a:p>
              <a:pPr marL="266700" indent="-266700">
                <a:lnSpc>
                  <a:spcPct val="110000"/>
                </a:lnSpc>
              </a:pPr>
              <a:r>
                <a:rPr kumimoji="1" lang="ja-JP" altLang="en-US" sz="14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　 インターネットブラウザ（グーグルなど）を開き、</a:t>
              </a:r>
              <a:endParaRPr kumimoji="1" lang="en-US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  <a:p>
              <a:pPr marL="266700" indent="-266700">
                <a:lnSpc>
                  <a:spcPct val="110000"/>
                </a:lnSpc>
              </a:pPr>
              <a:r>
                <a:rPr kumimoji="1" lang="ja-JP" altLang="en-US" sz="14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　「大阪府不具合通報システム」と検索して、大阪府のホーム</a:t>
              </a:r>
              <a:endParaRPr kumimoji="1" lang="en-US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  <a:p>
              <a:pPr marL="266700" indent="-266700">
                <a:lnSpc>
                  <a:spcPct val="110000"/>
                </a:lnSpc>
              </a:pPr>
              <a:r>
                <a:rPr kumimoji="1" lang="ja-JP" altLang="en-US" sz="14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　  ページにアクセスします。</a:t>
              </a:r>
              <a:endParaRPr kumimoji="1" lang="en-US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C02F1998-C63D-47F5-A90D-E8A8634BF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7805" y="2866201"/>
              <a:ext cx="1397395" cy="1350992"/>
            </a:xfrm>
            <a:prstGeom prst="rect">
              <a:avLst/>
            </a:prstGeom>
          </p:spPr>
        </p:pic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ED358FC3-099E-403C-B5F0-DC751C921B2B}"/>
              </a:ext>
            </a:extLst>
          </p:cNvPr>
          <p:cNvGrpSpPr/>
          <p:nvPr/>
        </p:nvGrpSpPr>
        <p:grpSpPr>
          <a:xfrm>
            <a:off x="188999" y="5969170"/>
            <a:ext cx="6669001" cy="1489114"/>
            <a:chOff x="188999" y="5591926"/>
            <a:chExt cx="6669001" cy="1489114"/>
          </a:xfrm>
        </p:grpSpPr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0CB7BDB5-A736-45FC-BC2A-4C196E00C6F5}"/>
                </a:ext>
              </a:extLst>
            </p:cNvPr>
            <p:cNvSpPr txBox="1"/>
            <p:nvPr/>
          </p:nvSpPr>
          <p:spPr>
            <a:xfrm>
              <a:off x="188999" y="5682899"/>
              <a:ext cx="6480000" cy="1292726"/>
            </a:xfrm>
            <a:prstGeom prst="rect">
              <a:avLst/>
            </a:prstGeom>
            <a:solidFill>
              <a:srgbClr val="F0EBE3"/>
            </a:solidFill>
          </p:spPr>
          <p:txBody>
            <a:bodyPr wrap="square" rtlCol="0" anchor="ctr">
              <a:spAutoFit/>
            </a:bodyPr>
            <a:lstStyle/>
            <a:p>
              <a:pPr marL="358775" indent="-358775">
                <a:lnSpc>
                  <a:spcPct val="110000"/>
                </a:lnSpc>
              </a:pPr>
              <a:r>
                <a:rPr kumimoji="1" lang="en-US" altLang="ja-JP" sz="16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5 </a:t>
              </a:r>
              <a:r>
                <a:rPr kumimoji="1" lang="ja-JP" altLang="en-US" sz="16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指</a:t>
              </a:r>
              <a:r>
                <a:rPr kumimoji="1" lang="ja-JP" altLang="en-US" sz="1600" b="1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示に従って入力</a:t>
              </a:r>
              <a:endParaRPr kumimoji="1" lang="en-US" altLang="ja-JP" sz="16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  <a:p>
              <a:pPr marL="182563" indent="-182563">
                <a:lnSpc>
                  <a:spcPct val="110000"/>
                </a:lnSpc>
              </a:pPr>
              <a:r>
                <a:rPr kumimoji="1" lang="ja-JP" altLang="en-US" sz="14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    画面の指示に従って、必要な情報を入力します。わからないこと</a:t>
              </a:r>
              <a:endParaRPr kumimoji="1" lang="en-US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  <a:p>
              <a:pPr marL="182563" indent="-182563">
                <a:lnSpc>
                  <a:spcPct val="110000"/>
                </a:lnSpc>
              </a:pPr>
              <a:r>
                <a:rPr kumimoji="1" lang="en-US" altLang="ja-JP" sz="14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    </a:t>
              </a:r>
              <a:r>
                <a:rPr kumimoji="1" lang="ja-JP" altLang="en-US" sz="14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があれば、管理センターや巡回管理人に手伝ってもらいましょう。</a:t>
              </a:r>
              <a:endParaRPr kumimoji="1" lang="en-US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  <a:p>
              <a:pPr marL="182563" indent="-182563">
                <a:lnSpc>
                  <a:spcPct val="110000"/>
                </a:lnSpc>
              </a:pPr>
              <a:endParaRPr kumimoji="1" lang="en-US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  <a:p>
              <a:pPr marL="182563" indent="-182563">
                <a:lnSpc>
                  <a:spcPct val="110000"/>
                </a:lnSpc>
              </a:pPr>
              <a:endParaRPr kumimoji="1" lang="en-US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70EC1AE8-F7B6-4FB4-AD38-B343F129C2B1}"/>
                </a:ext>
              </a:extLst>
            </p:cNvPr>
            <p:cNvGrpSpPr/>
            <p:nvPr/>
          </p:nvGrpSpPr>
          <p:grpSpPr>
            <a:xfrm>
              <a:off x="5271603" y="5591926"/>
              <a:ext cx="1586397" cy="1489114"/>
              <a:chOff x="1258150" y="4599528"/>
              <a:chExt cx="3968115" cy="3724778"/>
            </a:xfrm>
          </p:grpSpPr>
          <p:pic>
            <p:nvPicPr>
              <p:cNvPr id="36" name="図 35">
                <a:extLst>
                  <a:ext uri="{FF2B5EF4-FFF2-40B4-BE49-F238E27FC236}">
                    <a16:creationId xmlns:a16="http://schemas.microsoft.com/office/drawing/2014/main" id="{58453CDD-5A76-4969-BBF6-F376172A48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8150" y="4599528"/>
                <a:ext cx="3968115" cy="3724778"/>
              </a:xfrm>
              <a:prstGeom prst="rect">
                <a:avLst/>
              </a:prstGeom>
            </p:spPr>
          </p:pic>
          <p:pic>
            <p:nvPicPr>
              <p:cNvPr id="34" name="図 33">
                <a:extLst>
                  <a:ext uri="{FF2B5EF4-FFF2-40B4-BE49-F238E27FC236}">
                    <a16:creationId xmlns:a16="http://schemas.microsoft.com/office/drawing/2014/main" id="{DF47D3E8-53C9-40BE-8C57-937EF31108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12497" r="4626"/>
              <a:stretch/>
            </p:blipFill>
            <p:spPr>
              <a:xfrm>
                <a:off x="2776724" y="5144023"/>
                <a:ext cx="1363476" cy="2304380"/>
              </a:xfrm>
              <a:prstGeom prst="rect">
                <a:avLst/>
              </a:prstGeom>
            </p:spPr>
          </p:pic>
        </p:grp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F88E92E2-4EAC-4786-A72A-6403845FE2BD}"/>
              </a:ext>
            </a:extLst>
          </p:cNvPr>
          <p:cNvGrpSpPr/>
          <p:nvPr/>
        </p:nvGrpSpPr>
        <p:grpSpPr>
          <a:xfrm>
            <a:off x="188999" y="8022238"/>
            <a:ext cx="6480000" cy="1423205"/>
            <a:chOff x="188999" y="7839358"/>
            <a:chExt cx="6480000" cy="1423205"/>
          </a:xfrm>
        </p:grpSpPr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2F8DEFDD-C582-49E1-94E6-A2275514C9F8}"/>
                </a:ext>
              </a:extLst>
            </p:cNvPr>
            <p:cNvSpPr txBox="1"/>
            <p:nvPr/>
          </p:nvSpPr>
          <p:spPr>
            <a:xfrm>
              <a:off x="188999" y="7953416"/>
              <a:ext cx="6480000" cy="1305742"/>
            </a:xfrm>
            <a:prstGeom prst="rect">
              <a:avLst/>
            </a:prstGeom>
            <a:solidFill>
              <a:srgbClr val="F0EBE3"/>
            </a:solidFill>
          </p:spPr>
          <p:txBody>
            <a:bodyPr wrap="square" rtlCol="0" anchor="ctr">
              <a:spAutoFit/>
            </a:bodyPr>
            <a:lstStyle/>
            <a:p>
              <a:pPr marL="358775" indent="-358775">
                <a:lnSpc>
                  <a:spcPct val="110000"/>
                </a:lnSpc>
              </a:pPr>
              <a:r>
                <a:rPr kumimoji="1" lang="en-US" altLang="ja-JP" sz="16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7 </a:t>
              </a:r>
              <a:r>
                <a:rPr kumimoji="1" lang="ja-JP" altLang="en-US" sz="16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管理センターからの電話を待つ</a:t>
              </a:r>
              <a:endParaRPr kumimoji="1" lang="en-US" altLang="ja-JP" sz="16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  <a:p>
              <a:pPr marL="182563" indent="-182563">
                <a:lnSpc>
                  <a:spcPct val="110000"/>
                </a:lnSpc>
              </a:pPr>
              <a:r>
                <a:rPr kumimoji="1" lang="ja-JP" altLang="en-US" sz="14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    管理センターが入力内容を確認した後、現地確認の日程調整</a:t>
              </a:r>
              <a:endParaRPr kumimoji="1" lang="en-US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  <a:p>
              <a:pPr marL="182563" indent="-182563">
                <a:lnSpc>
                  <a:spcPct val="110000"/>
                </a:lnSpc>
              </a:pPr>
              <a:r>
                <a:rPr kumimoji="1" lang="en-US" altLang="ja-JP" sz="14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    </a:t>
              </a:r>
              <a:r>
                <a:rPr kumimoji="1" lang="ja-JP" altLang="en-US" sz="14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などについてお電話いたします。</a:t>
              </a:r>
              <a:endParaRPr kumimoji="1" lang="en-US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  <a:p>
              <a:pPr marL="358775" indent="-358775">
                <a:lnSpc>
                  <a:spcPct val="110000"/>
                </a:lnSpc>
              </a:pPr>
              <a:r>
                <a:rPr kumimoji="1" lang="ja-JP" altLang="en-US" sz="14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　</a:t>
              </a:r>
              <a:r>
                <a:rPr kumimoji="1" lang="en-US" altLang="ja-JP" sz="14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※</a:t>
              </a:r>
              <a:r>
                <a:rPr kumimoji="1" lang="ja-JP" altLang="en-US" sz="14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内容によっては、お電話までに</a:t>
              </a:r>
              <a:r>
                <a:rPr kumimoji="1" lang="en-US" altLang="ja-JP" sz="14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1</a:t>
              </a:r>
              <a:r>
                <a:rPr kumimoji="1" lang="ja-JP" altLang="en-US" sz="14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週間程度お時間をいただく</a:t>
              </a:r>
              <a:endParaRPr kumimoji="1" lang="en-US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  <a:p>
              <a:pPr marL="358775" indent="-358775">
                <a:lnSpc>
                  <a:spcPct val="110000"/>
                </a:lnSpc>
              </a:pPr>
              <a:r>
                <a:rPr kumimoji="1" lang="ja-JP" altLang="en-US" sz="14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　　ことがあります。</a:t>
              </a:r>
              <a:r>
                <a:rPr kumimoji="1" lang="ja-JP" altLang="en-US" sz="1400" b="1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緊急の場合は管理センター等にお電話ください</a:t>
              </a:r>
              <a:r>
                <a:rPr kumimoji="1" lang="ja-JP" altLang="en-US" sz="14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。</a:t>
              </a:r>
              <a:endParaRPr kumimoji="1" lang="en-US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40" name="図 39">
              <a:extLst>
                <a:ext uri="{FF2B5EF4-FFF2-40B4-BE49-F238E27FC236}">
                  <a16:creationId xmlns:a16="http://schemas.microsoft.com/office/drawing/2014/main" id="{BCBBDCCF-0CA0-446B-A990-B3D5F8ED3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2325" y="7839358"/>
              <a:ext cx="976674" cy="14232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7052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307</Words>
  <Application>Microsoft Office PowerPoint</Application>
  <PresentationFormat>A4 210 x 297 mm</PresentationFormat>
  <Paragraphs>26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2025-03-27T05:13:24Z</dcterms:created>
  <dcterms:modified xsi:type="dcterms:W3CDTF">2025-03-27T05:13:32Z</dcterms:modified>
</cp:coreProperties>
</file>