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64" r:id="rId2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F187"/>
    <a:srgbClr val="7FED61"/>
    <a:srgbClr val="277D0E"/>
    <a:srgbClr val="BDA0F6"/>
    <a:srgbClr val="320C7D"/>
    <a:srgbClr val="0E1931"/>
    <a:srgbClr val="DCD7E4"/>
    <a:srgbClr val="D1D2DE"/>
    <a:srgbClr val="0000CC"/>
    <a:srgbClr val="289A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598" autoAdjust="0"/>
    <p:restoredTop sz="94434" autoAdjust="0"/>
  </p:normalViewPr>
  <p:slideViewPr>
    <p:cSldViewPr>
      <p:cViewPr varScale="1">
        <p:scale>
          <a:sx n="100" d="100"/>
          <a:sy n="100" d="100"/>
        </p:scale>
        <p:origin x="1454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8EA1-7B5F-4355-B43D-EDFB3210B933}" type="datetimeFigureOut">
              <a:rPr kumimoji="1" lang="ja-JP" altLang="en-US" smtClean="0"/>
              <a:t>2024/9/10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8973C-E9E0-444B-870C-EABE62DED5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1633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8EA1-7B5F-4355-B43D-EDFB3210B933}" type="datetimeFigureOut">
              <a:rPr kumimoji="1" lang="ja-JP" altLang="en-US" smtClean="0"/>
              <a:t>2024/9/10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8973C-E9E0-444B-870C-EABE62DED5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3058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8EA1-7B5F-4355-B43D-EDFB3210B933}" type="datetimeFigureOut">
              <a:rPr kumimoji="1" lang="ja-JP" altLang="en-US" smtClean="0"/>
              <a:t>2024/9/10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8973C-E9E0-444B-870C-EABE62DED5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1467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8EA1-7B5F-4355-B43D-EDFB3210B933}" type="datetimeFigureOut">
              <a:rPr kumimoji="1" lang="ja-JP" altLang="en-US" smtClean="0"/>
              <a:t>2024/9/10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8973C-E9E0-444B-870C-EABE62DED5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9895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8EA1-7B5F-4355-B43D-EDFB3210B933}" type="datetimeFigureOut">
              <a:rPr kumimoji="1" lang="ja-JP" altLang="en-US" smtClean="0"/>
              <a:t>2024/9/10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8973C-E9E0-444B-870C-EABE62DED5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6586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8EA1-7B5F-4355-B43D-EDFB3210B933}" type="datetimeFigureOut">
              <a:rPr kumimoji="1" lang="ja-JP" altLang="en-US" smtClean="0"/>
              <a:t>2024/9/10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8973C-E9E0-444B-870C-EABE62DED5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0715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8EA1-7B5F-4355-B43D-EDFB3210B933}" type="datetimeFigureOut">
              <a:rPr kumimoji="1" lang="ja-JP" altLang="en-US" smtClean="0"/>
              <a:t>2024/9/10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8973C-E9E0-444B-870C-EABE62DED5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8812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8EA1-7B5F-4355-B43D-EDFB3210B933}" type="datetimeFigureOut">
              <a:rPr kumimoji="1" lang="ja-JP" altLang="en-US" smtClean="0"/>
              <a:t>2024/9/10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8973C-E9E0-444B-870C-EABE62DED5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923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8EA1-7B5F-4355-B43D-EDFB3210B933}" type="datetimeFigureOut">
              <a:rPr kumimoji="1" lang="ja-JP" altLang="en-US" smtClean="0"/>
              <a:t>2024/9/10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8973C-E9E0-444B-870C-EABE62DED5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4632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8EA1-7B5F-4355-B43D-EDFB3210B933}" type="datetimeFigureOut">
              <a:rPr kumimoji="1" lang="ja-JP" altLang="en-US" smtClean="0"/>
              <a:t>2024/9/10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8973C-E9E0-444B-870C-EABE62DED5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1538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8EA1-7B5F-4355-B43D-EDFB3210B933}" type="datetimeFigureOut">
              <a:rPr kumimoji="1" lang="ja-JP" altLang="en-US" smtClean="0"/>
              <a:t>2024/9/10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8973C-E9E0-444B-870C-EABE62DED5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9277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D8EA1-7B5F-4355-B43D-EDFB3210B933}" type="datetimeFigureOut">
              <a:rPr kumimoji="1" lang="ja-JP" altLang="en-US" smtClean="0"/>
              <a:t>2024/9/10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8973C-E9E0-444B-870C-EABE62DED5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5146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7D258C7-0BCF-4FF4-B1F3-F1FD0A27558F}"/>
              </a:ext>
            </a:extLst>
          </p:cNvPr>
          <p:cNvSpPr txBox="1"/>
          <p:nvPr/>
        </p:nvSpPr>
        <p:spPr>
          <a:xfrm>
            <a:off x="35941" y="26299"/>
            <a:ext cx="7092000" cy="462755"/>
          </a:xfrm>
          <a:prstGeom prst="rect">
            <a:avLst/>
          </a:prstGeom>
          <a:solidFill>
            <a:srgbClr val="320C7D"/>
          </a:solidFill>
        </p:spPr>
        <p:txBody>
          <a:bodyPr wrap="square" lIns="36000" rIns="36000" bIns="46800" rtlCol="0">
            <a:spAutoFit/>
          </a:bodyPr>
          <a:lstStyle/>
          <a:p>
            <a:pPr algn="ctr"/>
            <a:r>
              <a:rPr lang="ja-JP" altLang="en-US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</a:t>
            </a:r>
            <a:r>
              <a:rPr kumimoji="1" lang="ja-JP" altLang="en-US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府政学習会 </a:t>
            </a:r>
            <a:r>
              <a:rPr kumimoji="1" lang="en-US" altLang="ja-JP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in </a:t>
            </a:r>
            <a:r>
              <a:rPr kumimoji="1" lang="ja-JP" altLang="en-US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ピースおおさか」を開催しました！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2CDB257-F530-46B1-B1FA-41D1E014C42F}"/>
              </a:ext>
            </a:extLst>
          </p:cNvPr>
          <p:cNvSpPr/>
          <p:nvPr/>
        </p:nvSpPr>
        <p:spPr>
          <a:xfrm>
            <a:off x="35237" y="480344"/>
            <a:ext cx="7277602" cy="6701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2000" tIns="36000" rIns="72000" bIns="36000" rtlCol="0" anchor="ctr"/>
          <a:lstStyle/>
          <a:p>
            <a:pPr>
              <a:lnSpc>
                <a:spcPts val="1500"/>
              </a:lnSpc>
            </a:pPr>
            <a:r>
              <a:rPr lang="en-US" altLang="ja-JP" sz="1150" spc="-20" dirty="0"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r>
              <a:rPr kumimoji="1" lang="ja-JP" altLang="en-US" sz="1150" spc="-20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en-US" altLang="ja-JP" sz="1150" spc="-20" dirty="0">
                <a:latin typeface="Meiryo UI" panose="020B0604030504040204" pitchFamily="50" charset="-128"/>
                <a:ea typeface="Meiryo UI" panose="020B0604030504040204" pitchFamily="50" charset="-128"/>
              </a:rPr>
              <a:t>25</a:t>
            </a:r>
            <a:r>
              <a:rPr kumimoji="1" lang="ja-JP" altLang="en-US" sz="1150" spc="-20" dirty="0"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kumimoji="1" lang="en-US" altLang="ja-JP" sz="1150" spc="-20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1150" spc="-20" dirty="0"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kumimoji="1" lang="ja-JP" altLang="en-US" sz="1150" spc="-20" dirty="0">
                <a:latin typeface="Meiryo UI" panose="020B0604030504040204" pitchFamily="50" charset="-128"/>
                <a:ea typeface="Meiryo UI" panose="020B0604030504040204" pitchFamily="50" charset="-128"/>
              </a:rPr>
              <a:t>曜日</a:t>
            </a:r>
            <a:r>
              <a:rPr kumimoji="1" lang="en-US" altLang="ja-JP" sz="1150" spc="-20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kumimoji="1" lang="ja-JP" altLang="en-US" sz="1150" spc="-20" dirty="0">
                <a:latin typeface="Meiryo UI" panose="020B0604030504040204" pitchFamily="50" charset="-128"/>
                <a:ea typeface="Meiryo UI" panose="020B0604030504040204" pitchFamily="50" charset="-128"/>
              </a:rPr>
              <a:t>、大阪空襲を語り継ぐ平和ミュージアムである</a:t>
            </a:r>
            <a:r>
              <a:rPr kumimoji="1" lang="ja-JP" altLang="en-US" sz="1150" b="1" spc="-2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「ピースおおさか</a:t>
            </a:r>
            <a:r>
              <a:rPr kumimoji="1" lang="en-US" altLang="ja-JP" sz="1150" b="1" spc="-2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1150" b="1" spc="-2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大阪国際平和センター</a:t>
            </a:r>
            <a:r>
              <a:rPr kumimoji="1" lang="en-US" altLang="ja-JP" sz="1150" b="1" spc="-2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kumimoji="1" lang="ja-JP" altLang="en-US" sz="1150" b="1" spc="-2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」</a:t>
            </a:r>
            <a:r>
              <a:rPr kumimoji="1" lang="ja-JP" altLang="en-US" sz="1150" spc="-20" dirty="0">
                <a:latin typeface="Meiryo UI" panose="020B0604030504040204" pitchFamily="50" charset="-128"/>
                <a:ea typeface="Meiryo UI" panose="020B0604030504040204" pitchFamily="50" charset="-128"/>
              </a:rPr>
              <a:t>で開催しました！</a:t>
            </a:r>
          </a:p>
          <a:p>
            <a:pPr>
              <a:lnSpc>
                <a:spcPts val="1500"/>
              </a:lnSpc>
            </a:pPr>
            <a:r>
              <a:rPr lang="ja-JP" altLang="en-US" sz="1150" dirty="0">
                <a:latin typeface="Meiryo UI" panose="020B0604030504040204" pitchFamily="50" charset="-128"/>
                <a:ea typeface="Meiryo UI" panose="020B0604030504040204" pitchFamily="50" charset="-128"/>
              </a:rPr>
              <a:t>参加者全員で</a:t>
            </a:r>
            <a:r>
              <a:rPr lang="ja-JP" altLang="en-US" sz="11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戦争に関するアニメーション</a:t>
            </a:r>
            <a:r>
              <a:rPr kumimoji="1" lang="ja-JP" altLang="en-US" sz="11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映画を鑑賞</a:t>
            </a:r>
            <a:r>
              <a:rPr lang="ja-JP" altLang="en-US" sz="11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し、</a:t>
            </a:r>
            <a:r>
              <a:rPr kumimoji="1" lang="ja-JP" altLang="en-US" sz="11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ピースおおさかについてのガイダンスを聴いた</a:t>
            </a:r>
            <a:r>
              <a:rPr kumimoji="1" lang="ja-JP" altLang="en-US" sz="1150" dirty="0">
                <a:latin typeface="Meiryo UI" panose="020B0604030504040204" pitchFamily="50" charset="-128"/>
                <a:ea typeface="Meiryo UI" panose="020B0604030504040204" pitchFamily="50" charset="-128"/>
              </a:rPr>
              <a:t>のち、</a:t>
            </a:r>
            <a:r>
              <a:rPr lang="ja-JP" altLang="en-US" sz="1150" dirty="0">
                <a:latin typeface="Meiryo UI" panose="020B0604030504040204" pitchFamily="50" charset="-128"/>
                <a:ea typeface="Meiryo UI" panose="020B0604030504040204" pitchFamily="50" charset="-128"/>
              </a:rPr>
              <a:t>各々で</a:t>
            </a:r>
            <a:r>
              <a:rPr kumimoji="1" lang="ja-JP" altLang="en-US" sz="11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館内</a:t>
            </a:r>
            <a:endParaRPr kumimoji="1" lang="en-US" altLang="ja-JP" sz="115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500"/>
              </a:lnSpc>
            </a:pPr>
            <a:r>
              <a:rPr kumimoji="1" lang="ja-JP" altLang="en-US" sz="11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を自由に見学しました。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51741B2-C563-45C0-974B-01E5A449265B}"/>
              </a:ext>
            </a:extLst>
          </p:cNvPr>
          <p:cNvSpPr txBox="1"/>
          <p:nvPr/>
        </p:nvSpPr>
        <p:spPr>
          <a:xfrm>
            <a:off x="179512" y="6683547"/>
            <a:ext cx="1001877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©2014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大阪府もずやん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81625C47-087A-4967-AFCD-BA237FBCBD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188" y="5806421"/>
            <a:ext cx="870526" cy="870526"/>
          </a:xfrm>
          <a:prstGeom prst="rect">
            <a:avLst/>
          </a:prstGeom>
        </p:spPr>
      </p:pic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1BFB24BF-8159-46DC-9D9B-8958412CBC3E}"/>
              </a:ext>
            </a:extLst>
          </p:cNvPr>
          <p:cNvGrpSpPr/>
          <p:nvPr/>
        </p:nvGrpSpPr>
        <p:grpSpPr>
          <a:xfrm>
            <a:off x="1403648" y="5818935"/>
            <a:ext cx="6032854" cy="420454"/>
            <a:chOff x="1607589" y="5882664"/>
            <a:chExt cx="6032854" cy="420454"/>
          </a:xfrm>
        </p:grpSpPr>
        <p:sp>
          <p:nvSpPr>
            <p:cNvPr id="9" name="雲 8">
              <a:extLst>
                <a:ext uri="{FF2B5EF4-FFF2-40B4-BE49-F238E27FC236}">
                  <a16:creationId xmlns:a16="http://schemas.microsoft.com/office/drawing/2014/main" id="{A8F4EB9B-5E97-4A7D-987D-1DABCC45BECE}"/>
                </a:ext>
              </a:extLst>
            </p:cNvPr>
            <p:cNvSpPr/>
            <p:nvPr/>
          </p:nvSpPr>
          <p:spPr>
            <a:xfrm rot="60000">
              <a:off x="1907171" y="5882664"/>
              <a:ext cx="5476824" cy="420454"/>
            </a:xfrm>
            <a:prstGeom prst="cloud">
              <a:avLst/>
            </a:prstGeom>
            <a:solidFill>
              <a:srgbClr val="BDA0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45F1364B-986C-4171-BF00-1808601BEA16}"/>
                </a:ext>
              </a:extLst>
            </p:cNvPr>
            <p:cNvSpPr/>
            <p:nvPr/>
          </p:nvSpPr>
          <p:spPr>
            <a:xfrm>
              <a:off x="1607589" y="5904512"/>
              <a:ext cx="6032854" cy="3173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72000" tIns="36000" rIns="72000" bIns="36000" rtlCol="0" anchor="ctr"/>
            <a:lstStyle/>
            <a:p>
              <a:pPr algn="ctr"/>
              <a:r>
                <a:rPr kumimoji="1" lang="ja-JP" altLang="en-US" sz="1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今後も府政学習会を開催していきますので、ぜひご参加ください！</a:t>
              </a:r>
            </a:p>
          </p:txBody>
        </p:sp>
      </p:grp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50CDCB45-52E7-434C-B23F-10A8DE47380D}"/>
              </a:ext>
            </a:extLst>
          </p:cNvPr>
          <p:cNvSpPr txBox="1"/>
          <p:nvPr/>
        </p:nvSpPr>
        <p:spPr>
          <a:xfrm>
            <a:off x="1581437" y="6211669"/>
            <a:ext cx="57314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＜今後の開催場所（予定）＞</a:t>
            </a:r>
          </a:p>
          <a:p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障がい者自立センター　　　　　</a:t>
            </a:r>
            <a:r>
              <a:rPr kumimoji="1"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11</a:t>
            </a:r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若江立坑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12</a:t>
            </a:r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日本万国博覧会記念公園　　</a:t>
            </a:r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１月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中央水みらいセンター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894F295-A9FD-480F-88C4-65267C4E42C6}"/>
              </a:ext>
            </a:extLst>
          </p:cNvPr>
          <p:cNvSpPr txBox="1"/>
          <p:nvPr/>
        </p:nvSpPr>
        <p:spPr>
          <a:xfrm>
            <a:off x="7562563" y="6553928"/>
            <a:ext cx="136736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府政情報室　広報広聴課</a:t>
            </a: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791F5922-62E9-47A5-AE8B-54B3B5F100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4022" y="5959155"/>
            <a:ext cx="1597691" cy="460252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8C07B8BC-2BF1-4C4B-A98F-50A5A33820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03" y="1194442"/>
            <a:ext cx="3021230" cy="2268000"/>
          </a:xfrm>
          <a:prstGeom prst="rect">
            <a:avLst/>
          </a:prstGeom>
          <a:ln w="28575">
            <a:solidFill>
              <a:srgbClr val="9EF187"/>
            </a:solidFill>
          </a:ln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762AB4D5-AB49-45BF-AF8B-DF92511C5C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0168" y="1196875"/>
            <a:ext cx="3024000" cy="2265230"/>
          </a:xfrm>
          <a:prstGeom prst="rect">
            <a:avLst/>
          </a:prstGeom>
          <a:ln w="28575">
            <a:solidFill>
              <a:srgbClr val="9EF187"/>
            </a:solidFill>
          </a:ln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69789EC0-08A8-4231-BA75-4D71AAC449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1867" y="1200585"/>
            <a:ext cx="3021230" cy="2268000"/>
          </a:xfrm>
          <a:prstGeom prst="rect">
            <a:avLst/>
          </a:prstGeom>
          <a:ln w="28575">
            <a:solidFill>
              <a:srgbClr val="9EF187"/>
            </a:solidFill>
          </a:ln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AA449F7B-7D51-4206-91D6-6A97F6E4415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18" y="3462695"/>
            <a:ext cx="3024000" cy="2267307"/>
          </a:xfrm>
          <a:prstGeom prst="rect">
            <a:avLst/>
          </a:prstGeom>
          <a:ln w="28575">
            <a:solidFill>
              <a:srgbClr val="9EF187"/>
            </a:solidFill>
          </a:ln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408BEBA4-3A4E-4A76-B39B-8DC3802CF96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0168" y="3463734"/>
            <a:ext cx="3024000" cy="2265230"/>
          </a:xfrm>
          <a:prstGeom prst="rect">
            <a:avLst/>
          </a:prstGeom>
          <a:ln w="28575">
            <a:solidFill>
              <a:srgbClr val="9EF187"/>
            </a:solidFill>
          </a:ln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20168F62-B332-4FC6-8739-583397B179F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1867" y="3458395"/>
            <a:ext cx="3021230" cy="2268000"/>
          </a:xfrm>
          <a:prstGeom prst="rect">
            <a:avLst/>
          </a:prstGeom>
          <a:ln w="28575">
            <a:solidFill>
              <a:srgbClr val="9EF187"/>
            </a:solidFill>
          </a:ln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383F58F8-9C04-4812-9173-4A513C2F82B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2" t="44989" r="8025" b="35864"/>
          <a:stretch/>
        </p:blipFill>
        <p:spPr>
          <a:xfrm>
            <a:off x="7177730" y="26299"/>
            <a:ext cx="1897171" cy="11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928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スリップストリーム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</Words>
  <Application>Microsoft Office PowerPoint</Application>
  <PresentationFormat>画面に合わせる (4:3)</PresentationFormat>
  <Paragraphs>10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Meiryo UI</vt:lpstr>
      <vt:lpstr>Arial</vt:lpstr>
      <vt:lpstr>Calibri</vt:lpstr>
      <vt:lpstr>Office ​​テーマ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2024-07-29T02:14:07Z</dcterms:created>
  <dcterms:modified xsi:type="dcterms:W3CDTF">2024-09-10T06:54:10Z</dcterms:modified>
</cp:coreProperties>
</file>