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notesMasterIdLst>
    <p:notesMasterId r:id="rId3"/>
  </p:notesMasterIdLst>
  <p:sldIdLst>
    <p:sldId id="268" r:id="rId2"/>
  </p:sldIdLst>
  <p:sldSz cx="9144000" cy="6858000" type="screen4x3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AC84"/>
    <a:srgbClr val="9D847F"/>
    <a:srgbClr val="AFA493"/>
    <a:srgbClr val="DFBB9A"/>
    <a:srgbClr val="988275"/>
    <a:srgbClr val="E7C0AA"/>
    <a:srgbClr val="B9DCFF"/>
    <a:srgbClr val="FFFFCC"/>
    <a:srgbClr val="0000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3" autoAdjust="0"/>
    <p:restoredTop sz="94434" autoAdjust="0"/>
  </p:normalViewPr>
  <p:slideViewPr>
    <p:cSldViewPr>
      <p:cViewPr varScale="1">
        <p:scale>
          <a:sx n="100" d="100"/>
          <a:sy n="100" d="100"/>
        </p:scale>
        <p:origin x="124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032" cy="489418"/>
          </a:xfrm>
          <a:prstGeom prst="rect">
            <a:avLst/>
          </a:prstGeom>
        </p:spPr>
        <p:txBody>
          <a:bodyPr vert="horz" lIns="89794" tIns="44897" rIns="89794" bIns="4489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4279" y="0"/>
            <a:ext cx="2881032" cy="489418"/>
          </a:xfrm>
          <a:prstGeom prst="rect">
            <a:avLst/>
          </a:prstGeom>
        </p:spPr>
        <p:txBody>
          <a:bodyPr vert="horz" lIns="89794" tIns="44897" rIns="89794" bIns="44897" rtlCol="0"/>
          <a:lstStyle>
            <a:lvl1pPr algn="r">
              <a:defRPr sz="1200"/>
            </a:lvl1pPr>
          </a:lstStyle>
          <a:p>
            <a:fld id="{41598402-DD44-4B0B-B49F-7CD4F69700C7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1222375"/>
            <a:ext cx="4398963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94" tIns="44897" rIns="89794" bIns="4489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4376" y="4704980"/>
            <a:ext cx="5318111" cy="3849670"/>
          </a:xfrm>
          <a:prstGeom prst="rect">
            <a:avLst/>
          </a:prstGeom>
        </p:spPr>
        <p:txBody>
          <a:bodyPr vert="horz" lIns="89794" tIns="44897" rIns="89794" bIns="4489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287995"/>
            <a:ext cx="2881032" cy="489418"/>
          </a:xfrm>
          <a:prstGeom prst="rect">
            <a:avLst/>
          </a:prstGeom>
        </p:spPr>
        <p:txBody>
          <a:bodyPr vert="horz" lIns="89794" tIns="44897" rIns="89794" bIns="4489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4279" y="9287995"/>
            <a:ext cx="2881032" cy="489418"/>
          </a:xfrm>
          <a:prstGeom prst="rect">
            <a:avLst/>
          </a:prstGeom>
        </p:spPr>
        <p:txBody>
          <a:bodyPr vert="horz" lIns="89794" tIns="44897" rIns="89794" bIns="44897" rtlCol="0" anchor="b"/>
          <a:lstStyle>
            <a:lvl1pPr algn="r">
              <a:defRPr sz="1200"/>
            </a:lvl1pPr>
          </a:lstStyle>
          <a:p>
            <a:fld id="{4D712C8F-F860-4BF1-98E9-D9057FA9D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460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94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86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47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55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55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74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275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12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98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330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72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D8EA1-7B5F-4355-B43D-EDFB3210B933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8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75B3C53-8994-4BB1-A764-23ABEC3A2EAB}"/>
              </a:ext>
            </a:extLst>
          </p:cNvPr>
          <p:cNvSpPr/>
          <p:nvPr/>
        </p:nvSpPr>
        <p:spPr>
          <a:xfrm>
            <a:off x="1540" y="0"/>
            <a:ext cx="914245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6DBAF16-0089-4964-AE68-68E6A65A5D53}"/>
              </a:ext>
            </a:extLst>
          </p:cNvPr>
          <p:cNvSpPr/>
          <p:nvPr/>
        </p:nvSpPr>
        <p:spPr>
          <a:xfrm>
            <a:off x="0" y="1003129"/>
            <a:ext cx="9144000" cy="4981371"/>
          </a:xfrm>
          <a:prstGeom prst="rect">
            <a:avLst/>
          </a:prstGeom>
          <a:solidFill>
            <a:srgbClr val="B9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18265B-8067-43D8-AA4D-F12BB101E07C}"/>
              </a:ext>
            </a:extLst>
          </p:cNvPr>
          <p:cNvSpPr txBox="1"/>
          <p:nvPr/>
        </p:nvSpPr>
        <p:spPr>
          <a:xfrm>
            <a:off x="0" y="0"/>
            <a:ext cx="9144000" cy="431978"/>
          </a:xfrm>
          <a:prstGeom prst="rect">
            <a:avLst/>
          </a:prstGeom>
          <a:solidFill>
            <a:srgbClr val="3366FF"/>
          </a:solidFill>
        </p:spPr>
        <p:txBody>
          <a:bodyPr wrap="square" lIns="36000" rIns="36000" bIns="46800" rtlCol="0" anchor="ctr" anchorCtr="0">
            <a:spAutoFit/>
          </a:bodyPr>
          <a:lstStyle/>
          <a:p>
            <a:pPr algn="ctr"/>
            <a:r>
              <a:rPr kumimoji="1" lang="ja-JP" altLang="en-US" sz="2200" b="1" spc="-1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府政学習会 「大阪を横断する巨大な地下河川などを見学しよう！」 を開催しました！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5AE0046-03E4-4FA7-8DFC-1EBF96C3AA47}"/>
              </a:ext>
            </a:extLst>
          </p:cNvPr>
          <p:cNvSpPr/>
          <p:nvPr/>
        </p:nvSpPr>
        <p:spPr>
          <a:xfrm>
            <a:off x="0" y="480149"/>
            <a:ext cx="9144000" cy="46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>
              <a:lnSpc>
                <a:spcPts val="1800"/>
              </a:lnSpc>
            </a:pP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木曜日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、東大阪市にて、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寝屋川流域の治水対策について学ぶ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府政学習会を開催しました！</a:t>
            </a:r>
          </a:p>
          <a:p>
            <a:pPr>
              <a:lnSpc>
                <a:spcPts val="1800"/>
              </a:lnSpc>
            </a:pP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まるでタイムトンネルに入ったかのような雰囲気の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巨大な地下施設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で、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大雨から人々の暮らしを守る、地下河川や調節池の役割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を学びました。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7D08BE18-9E78-4362-8E21-80CF672D4BDA}"/>
              </a:ext>
            </a:extLst>
          </p:cNvPr>
          <p:cNvSpPr/>
          <p:nvPr/>
        </p:nvSpPr>
        <p:spPr>
          <a:xfrm>
            <a:off x="3535037" y="3939082"/>
            <a:ext cx="2732747" cy="792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大阪を横断する地下河川の巨大さに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17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圧倒されました。ライトアップされて、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17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幻想的な空間でした✨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D7DC0B4B-CD5A-449A-A0C5-3A48913B7F99}"/>
              </a:ext>
            </a:extLst>
          </p:cNvPr>
          <p:cNvSpPr/>
          <p:nvPr/>
        </p:nvSpPr>
        <p:spPr>
          <a:xfrm>
            <a:off x="6723876" y="1588019"/>
            <a:ext cx="2158906" cy="792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巨大な地下河川は、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17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マンション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階分相当の階段を下りたところにありました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3F2DA976-A8F0-456A-A2F7-7D4386693348}"/>
              </a:ext>
            </a:extLst>
          </p:cNvPr>
          <p:cNvGrpSpPr/>
          <p:nvPr/>
        </p:nvGrpSpPr>
        <p:grpSpPr>
          <a:xfrm>
            <a:off x="518610" y="6023484"/>
            <a:ext cx="6032854" cy="420454"/>
            <a:chOff x="491499" y="6000796"/>
            <a:chExt cx="6032854" cy="420454"/>
          </a:xfrm>
        </p:grpSpPr>
        <p:sp>
          <p:nvSpPr>
            <p:cNvPr id="26" name="雲 25">
              <a:extLst>
                <a:ext uri="{FF2B5EF4-FFF2-40B4-BE49-F238E27FC236}">
                  <a16:creationId xmlns:a16="http://schemas.microsoft.com/office/drawing/2014/main" id="{DFD1E1FB-2B02-479F-995F-E5622BB848E4}"/>
                </a:ext>
              </a:extLst>
            </p:cNvPr>
            <p:cNvSpPr/>
            <p:nvPr/>
          </p:nvSpPr>
          <p:spPr>
            <a:xfrm rot="60000">
              <a:off x="777087" y="6000796"/>
              <a:ext cx="5476824" cy="420454"/>
            </a:xfrm>
            <a:prstGeom prst="cloud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BEB3080B-E210-457F-9155-0E3C35489FAF}"/>
                </a:ext>
              </a:extLst>
            </p:cNvPr>
            <p:cNvSpPr/>
            <p:nvPr/>
          </p:nvSpPr>
          <p:spPr>
            <a:xfrm>
              <a:off x="491499" y="6052356"/>
              <a:ext cx="6032854" cy="3173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今後も府政学習会を開催していきますので、ぜひご参加ください！</a:t>
              </a:r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0AE09F9-7D28-44CB-B451-C98022FC2B07}"/>
              </a:ext>
            </a:extLst>
          </p:cNvPr>
          <p:cNvSpPr txBox="1"/>
          <p:nvPr/>
        </p:nvSpPr>
        <p:spPr>
          <a:xfrm>
            <a:off x="7341922" y="6619298"/>
            <a:ext cx="136736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府政情報室　広報広聴課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9BE173C8-A157-4018-B4F8-ED7C224EF8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756" y="6070481"/>
            <a:ext cx="1597691" cy="460252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53A7C42D-0A90-41CD-8770-BB71F92B2BA8}"/>
              </a:ext>
            </a:extLst>
          </p:cNvPr>
          <p:cNvSpPr/>
          <p:nvPr/>
        </p:nvSpPr>
        <p:spPr>
          <a:xfrm>
            <a:off x="3540343" y="5085184"/>
            <a:ext cx="2732746" cy="59734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公園の地下に、雨水を一時貯留する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17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ための広大な空間が広がっていました。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260A93A3-B6F5-4649-B941-586F149FE05A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788025" y="3594861"/>
            <a:ext cx="113386" cy="344221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4E7D3482-0001-4E25-A0B9-A74A60BFC8DF}"/>
              </a:ext>
            </a:extLst>
          </p:cNvPr>
          <p:cNvCxnSpPr>
            <a:cxnSpLocks/>
          </p:cNvCxnSpPr>
          <p:nvPr/>
        </p:nvCxnSpPr>
        <p:spPr>
          <a:xfrm>
            <a:off x="3303406" y="5301208"/>
            <a:ext cx="231631" cy="127628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42E1BA26-C54D-4F40-A2DE-7A01CDB9EC5B}"/>
              </a:ext>
            </a:extLst>
          </p:cNvPr>
          <p:cNvCxnSpPr>
            <a:cxnSpLocks/>
          </p:cNvCxnSpPr>
          <p:nvPr/>
        </p:nvCxnSpPr>
        <p:spPr>
          <a:xfrm flipH="1">
            <a:off x="7596336" y="2372760"/>
            <a:ext cx="206993" cy="526205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2263A963-B34E-4361-9052-8EF09756426D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1475656" y="2898965"/>
            <a:ext cx="241769" cy="91043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FE442275-B596-42CE-824E-AB59C9857ED3}"/>
              </a:ext>
            </a:extLst>
          </p:cNvPr>
          <p:cNvSpPr/>
          <p:nvPr/>
        </p:nvSpPr>
        <p:spPr>
          <a:xfrm>
            <a:off x="576194" y="2990008"/>
            <a:ext cx="2282461" cy="4540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寝屋川流域の総合治水対策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について学びました。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F12570B0-B411-4FAA-B8BF-E3336CEF6860}"/>
              </a:ext>
            </a:extLst>
          </p:cNvPr>
          <p:cNvSpPr/>
          <p:nvPr/>
        </p:nvSpPr>
        <p:spPr>
          <a:xfrm>
            <a:off x="4060184" y="3043634"/>
            <a:ext cx="90000" cy="108000"/>
          </a:xfrm>
          <a:prstGeom prst="ellipse">
            <a:avLst/>
          </a:prstGeom>
          <a:solidFill>
            <a:srgbClr val="DFB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26067BC5-45DB-42B1-BD65-BD3F36E56BC1}"/>
              </a:ext>
            </a:extLst>
          </p:cNvPr>
          <p:cNvSpPr/>
          <p:nvPr/>
        </p:nvSpPr>
        <p:spPr>
          <a:xfrm>
            <a:off x="3535037" y="2985016"/>
            <a:ext cx="90000" cy="108000"/>
          </a:xfrm>
          <a:prstGeom prst="ellipse">
            <a:avLst/>
          </a:prstGeom>
          <a:solidFill>
            <a:srgbClr val="D8A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14A3485E-5050-4263-9A0E-F5B43F219EB4}"/>
              </a:ext>
            </a:extLst>
          </p:cNvPr>
          <p:cNvSpPr/>
          <p:nvPr/>
        </p:nvSpPr>
        <p:spPr>
          <a:xfrm>
            <a:off x="4414944" y="2985016"/>
            <a:ext cx="45719" cy="108000"/>
          </a:xfrm>
          <a:prstGeom prst="ellipse">
            <a:avLst/>
          </a:prstGeom>
          <a:solidFill>
            <a:srgbClr val="DFB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AAD5E47-E203-4EB0-9D9F-941AA8CEA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32" y="1083202"/>
            <a:ext cx="3127519" cy="259102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B66F4F5-2D1B-4E3D-BB45-34556D376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10" y="2882272"/>
            <a:ext cx="2566638" cy="302387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05E75F3-7B04-4C05-A443-8649A8F34A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" y="1076603"/>
            <a:ext cx="3237257" cy="183505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D6012B0-908B-4308-81A2-D4366B3171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2" y="3522407"/>
            <a:ext cx="3237257" cy="2383743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D059C04F-C079-4716-B477-54DA06342F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856" y="2067918"/>
            <a:ext cx="239332" cy="239332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4804E03-3503-4C4F-8DB6-037341577524}"/>
              </a:ext>
            </a:extLst>
          </p:cNvPr>
          <p:cNvSpPr txBox="1"/>
          <p:nvPr/>
        </p:nvSpPr>
        <p:spPr>
          <a:xfrm>
            <a:off x="2339752" y="6415581"/>
            <a:ext cx="46996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1970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年大阪万博のレガシーを知る　</a:t>
            </a:r>
            <a:r>
              <a:rPr kumimoji="1" lang="en-US" altLang="ja-JP" sz="11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参加者募集は終了しました</a:t>
            </a:r>
            <a:endParaRPr kumimoji="1" lang="en-US" altLang="ja-JP" sz="12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１月 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下水処理のしくみを学ぼう！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03AB08E-FD02-4FA7-A020-42ABC075E5FF}"/>
              </a:ext>
            </a:extLst>
          </p:cNvPr>
          <p:cNvSpPr txBox="1"/>
          <p:nvPr/>
        </p:nvSpPr>
        <p:spPr>
          <a:xfrm>
            <a:off x="138940" y="6415581"/>
            <a:ext cx="23413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＜今後の開催案件（予定）＞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8555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青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198</Words>
  <Application>Microsoft Office PowerPoint</Application>
  <PresentationFormat>画面に合わせる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2024-07-29T02:14:07Z</dcterms:created>
  <dcterms:modified xsi:type="dcterms:W3CDTF">2024-11-29T09:16:40Z</dcterms:modified>
</cp:coreProperties>
</file>