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4"/>
  </p:notesMasterIdLst>
  <p:sldIdLst>
    <p:sldId id="279" r:id="rId3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07" autoAdjust="0"/>
  </p:normalViewPr>
  <p:slideViewPr>
    <p:cSldViewPr snapToGrid="0">
      <p:cViewPr varScale="1">
        <p:scale>
          <a:sx n="94" d="100"/>
          <a:sy n="94" d="100"/>
        </p:scale>
        <p:origin x="1138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E2DDF4-9DBB-495A-A9C5-EB6E4196A593}" type="datetimeFigureOut">
              <a:rPr kumimoji="1" lang="ja-JP" altLang="en-US" smtClean="0"/>
              <a:t>2025/1/30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1F8FFC-C68C-4A5D-AE0E-B0C1386A8C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1122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1F8FFC-C68C-4A5D-AE0E-B0C1386A8C5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9439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1360100-24EC-439E-A567-47C2ADD7E2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7CA5F0D-A25B-4FA3-800F-8DD2EEC7ED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9DA65B3-6B4E-453E-9518-3B3175411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A1CC0-A15D-44B2-92FC-C66BE6B446BE}" type="datetimeFigureOut">
              <a:rPr kumimoji="1" lang="ja-JP" altLang="en-US" smtClean="0"/>
              <a:t>2025/1/30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40BAB0B-D8AC-40B1-A87E-44B6B2624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945B91B-E85E-4912-8509-AA6401678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8AFD8-C7AA-4376-A83E-6BFEF1193A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5344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1FA8C89-836D-4F0F-9F1E-69A1139CA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DBCFDF6-3636-4D6A-93AC-03F931C8A6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F1179E5-64F4-41A4-B9A7-AF3AC531C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A1CC0-A15D-44B2-92FC-C66BE6B446BE}" type="datetimeFigureOut">
              <a:rPr kumimoji="1" lang="ja-JP" altLang="en-US" smtClean="0"/>
              <a:t>2025/1/30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EBDBBEA-7AD7-4E1E-B703-56D90662C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3B7C8E6-64C1-453C-AA1F-40B382B07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8AFD8-C7AA-4376-A83E-6BFEF1193A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9953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14BBD8AF-8A39-449C-BCCD-2629C39E09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949614E-3049-4CAF-AE55-1D9FB1F87E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B62F7A-806B-425D-AF91-26338FA67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A1CC0-A15D-44B2-92FC-C66BE6B446BE}" type="datetimeFigureOut">
              <a:rPr kumimoji="1" lang="ja-JP" altLang="en-US" smtClean="0"/>
              <a:t>2025/1/30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93FBDEC-DD31-4FFD-920D-7B8560357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6CAD46D-1810-438A-93CA-939EBF3BD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8AFD8-C7AA-4376-A83E-6BFEF1193A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21620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8EA1-7B5F-4355-B43D-EDFB3210B933}" type="datetimeFigureOut">
              <a:rPr kumimoji="1" lang="ja-JP" altLang="en-US" smtClean="0"/>
              <a:t>2025/1/30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8973C-E9E0-444B-870C-EABE62DED5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84624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8EA1-7B5F-4355-B43D-EDFB3210B933}" type="datetimeFigureOut">
              <a:rPr kumimoji="1" lang="ja-JP" altLang="en-US" smtClean="0"/>
              <a:t>2025/1/30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8973C-E9E0-444B-870C-EABE62DED5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1243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8EA1-7B5F-4355-B43D-EDFB3210B933}" type="datetimeFigureOut">
              <a:rPr kumimoji="1" lang="ja-JP" altLang="en-US" smtClean="0"/>
              <a:t>2025/1/30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8973C-E9E0-444B-870C-EABE62DED5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64654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8EA1-7B5F-4355-B43D-EDFB3210B933}" type="datetimeFigureOut">
              <a:rPr kumimoji="1" lang="ja-JP" altLang="en-US" smtClean="0"/>
              <a:t>2025/1/30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8973C-E9E0-444B-870C-EABE62DED5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6099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8EA1-7B5F-4355-B43D-EDFB3210B933}" type="datetimeFigureOut">
              <a:rPr kumimoji="1" lang="ja-JP" altLang="en-US" smtClean="0"/>
              <a:t>2025/1/30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8973C-E9E0-444B-870C-EABE62DED5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13075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8EA1-7B5F-4355-B43D-EDFB3210B933}" type="datetimeFigureOut">
              <a:rPr kumimoji="1" lang="ja-JP" altLang="en-US" smtClean="0"/>
              <a:t>2025/1/30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8973C-E9E0-444B-870C-EABE62DED5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77789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8EA1-7B5F-4355-B43D-EDFB3210B933}" type="datetimeFigureOut">
              <a:rPr kumimoji="1" lang="ja-JP" altLang="en-US" smtClean="0"/>
              <a:t>2025/1/30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8973C-E9E0-444B-870C-EABE62DED5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98369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8EA1-7B5F-4355-B43D-EDFB3210B933}" type="datetimeFigureOut">
              <a:rPr kumimoji="1" lang="ja-JP" altLang="en-US" smtClean="0"/>
              <a:t>2025/1/30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8973C-E9E0-444B-870C-EABE62DED5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6252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F95E9B-71F2-41F7-9724-04784BA69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98F1FF4-9D8E-4362-8E21-2DCB53186C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859AA20-1B2B-4AFC-A008-D9F28ECC5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A1CC0-A15D-44B2-92FC-C66BE6B446BE}" type="datetimeFigureOut">
              <a:rPr kumimoji="1" lang="ja-JP" altLang="en-US" smtClean="0"/>
              <a:t>2025/1/30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C52967A-6610-4ECE-A23E-06194F865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8528B78-2A67-41CE-9561-CAE392761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8AFD8-C7AA-4376-A83E-6BFEF1193A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16250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8EA1-7B5F-4355-B43D-EDFB3210B933}" type="datetimeFigureOut">
              <a:rPr kumimoji="1" lang="ja-JP" altLang="en-US" smtClean="0"/>
              <a:t>2025/1/30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8973C-E9E0-444B-870C-EABE62DED5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49665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8EA1-7B5F-4355-B43D-EDFB3210B933}" type="datetimeFigureOut">
              <a:rPr kumimoji="1" lang="ja-JP" altLang="en-US" smtClean="0"/>
              <a:t>2025/1/30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8973C-E9E0-444B-870C-EABE62DED5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80617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8EA1-7B5F-4355-B43D-EDFB3210B933}" type="datetimeFigureOut">
              <a:rPr kumimoji="1" lang="ja-JP" altLang="en-US" smtClean="0"/>
              <a:t>2025/1/30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8973C-E9E0-444B-870C-EABE62DED5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1968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D835C3-78B4-47DA-BD51-34B249F7E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257E067-B1A7-4D8B-B892-F81C526A93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D1EA493-6A59-40AF-9445-8C181282D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A1CC0-A15D-44B2-92FC-C66BE6B446BE}" type="datetimeFigureOut">
              <a:rPr kumimoji="1" lang="ja-JP" altLang="en-US" smtClean="0"/>
              <a:t>2025/1/30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0E3CACC-E6AD-4EC5-8DA3-C644F158E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4962C36-B3C9-429D-9F99-D3D68D072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8AFD8-C7AA-4376-A83E-6BFEF1193A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2595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77BD98C-B2F8-4942-9EE8-D624B12CD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C26B220-10AF-47D0-A34E-7962231802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E78BEED-4C82-444B-B45D-65D4BD1248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2E1F0DC-6066-447E-B931-3C598E2F4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A1CC0-A15D-44B2-92FC-C66BE6B446BE}" type="datetimeFigureOut">
              <a:rPr kumimoji="1" lang="ja-JP" altLang="en-US" smtClean="0"/>
              <a:t>2025/1/30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5145805-E49D-4DA8-B2F5-06600FC9D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F8C39C2-6294-4716-9C4F-1E7AA7B92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8AFD8-C7AA-4376-A83E-6BFEF1193A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6520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DBA3300-A715-4D2B-B32A-3E2501B0E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E7780F5-3867-4350-93E5-6542EBD4D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84A4378-3327-40AC-A815-A9077E02BA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D6005B7-D9AE-48B4-A967-3283A86DA7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C5FAFD7B-9A52-4EE1-820E-4ECA8E0F2E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B0A4F78D-258A-4F9F-8533-736112C05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A1CC0-A15D-44B2-92FC-C66BE6B446BE}" type="datetimeFigureOut">
              <a:rPr kumimoji="1" lang="ja-JP" altLang="en-US" smtClean="0"/>
              <a:t>2025/1/30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85176B01-9253-434B-9368-09325183C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BF4E8BA4-7078-4D07-A17C-D1269A121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8AFD8-C7AA-4376-A83E-6BFEF1193A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7007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5D82B81-7656-48B0-B379-7CC1A8EF1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B44CFBE-1994-48E3-9E3A-EEF5AF398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A1CC0-A15D-44B2-92FC-C66BE6B446BE}" type="datetimeFigureOut">
              <a:rPr kumimoji="1" lang="ja-JP" altLang="en-US" smtClean="0"/>
              <a:t>2025/1/30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3E26932-33F9-4A9A-9331-627F78D8A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2F4BC10-CAE0-4617-A163-094033FB1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8AFD8-C7AA-4376-A83E-6BFEF1193A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3095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1AAA9327-2F1E-4669-B9FC-27E363595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A1CC0-A15D-44B2-92FC-C66BE6B446BE}" type="datetimeFigureOut">
              <a:rPr kumimoji="1" lang="ja-JP" altLang="en-US" smtClean="0"/>
              <a:t>2025/1/30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AE7DCC92-2838-4AF2-A7EB-3B984CB9C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161D39E-B490-421A-8FB6-7A2195394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8AFD8-C7AA-4376-A83E-6BFEF1193A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5687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24173A-6F8A-454A-8D8A-8D4D89E62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64AEDB9-14E4-4A5F-94E8-F3D34EB37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07894C4-00DE-45E3-BA5E-92FA6B3737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C04EE39-4D11-4202-9C69-3B0784BD8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A1CC0-A15D-44B2-92FC-C66BE6B446BE}" type="datetimeFigureOut">
              <a:rPr kumimoji="1" lang="ja-JP" altLang="en-US" smtClean="0"/>
              <a:t>2025/1/30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F674E52-0DD6-4B6D-A902-B2C8DF63F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6C4CD4C-558F-487F-A38D-6CF4D037A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8AFD8-C7AA-4376-A83E-6BFEF1193A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527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33BCF44-BE03-4BD4-95E5-A13A70BD9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D77610A4-77A6-42CC-976B-A148AF10F3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360C30F-FFD7-4594-A92F-89EBEE7921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76F404F-3AE3-4603-816C-21A51A1B6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A1CC0-A15D-44B2-92FC-C66BE6B446BE}" type="datetimeFigureOut">
              <a:rPr kumimoji="1" lang="ja-JP" altLang="en-US" smtClean="0"/>
              <a:t>2025/1/30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567BF72-2806-47BC-BA11-98B97A584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7641DAD-FF2A-4E0E-A3C9-EF354080F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8AFD8-C7AA-4376-A83E-6BFEF1193A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606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4CA222BA-C7D9-4945-9894-860170BF0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DAA3623-FA24-4E59-855F-E1C9C189A2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E3DA344-6C52-41E9-91E1-1AF3984241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A1CC0-A15D-44B2-92FC-C66BE6B446BE}" type="datetimeFigureOut">
              <a:rPr kumimoji="1" lang="ja-JP" altLang="en-US" smtClean="0"/>
              <a:t>2025/1/30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5C360E0-3D76-40C3-8D49-0B4CCCDDF3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E321499-1D29-466C-A535-8517274708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8AFD8-C7AA-4376-A83E-6BFEF1193A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9539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A1CC0-A15D-44B2-92FC-C66BE6B446BE}" type="datetimeFigureOut">
              <a:rPr kumimoji="1" lang="ja-JP" altLang="en-US" smtClean="0"/>
              <a:t>2025/1/30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8AFD8-C7AA-4376-A83E-6BFEF1193A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0686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F5DA8E-E7CE-4B8F-4F64-4D496DF83D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6D4AB978-EBE2-4C6C-B709-2C44CA765CCF}"/>
              </a:ext>
            </a:extLst>
          </p:cNvPr>
          <p:cNvGrpSpPr/>
          <p:nvPr/>
        </p:nvGrpSpPr>
        <p:grpSpPr>
          <a:xfrm>
            <a:off x="-18739" y="-15388"/>
            <a:ext cx="9162740" cy="6873388"/>
            <a:chOff x="-18739" y="-15388"/>
            <a:chExt cx="9162740" cy="6873388"/>
          </a:xfrm>
        </p:grpSpPr>
        <p:sp>
          <p:nvSpPr>
            <p:cNvPr id="31" name="正方形/長方形 30">
              <a:extLst>
                <a:ext uri="{FF2B5EF4-FFF2-40B4-BE49-F238E27FC236}">
                  <a16:creationId xmlns:a16="http://schemas.microsoft.com/office/drawing/2014/main" id="{696008D9-D067-DE06-D1A3-92C328DFA097}"/>
                </a:ext>
              </a:extLst>
            </p:cNvPr>
            <p:cNvSpPr/>
            <p:nvPr/>
          </p:nvSpPr>
          <p:spPr>
            <a:xfrm>
              <a:off x="1542" y="0"/>
              <a:ext cx="9142459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ja-JP" altLang="en-US">
                <a:solidFill>
                  <a:prstClr val="white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24" name="正方形/長方形 23">
              <a:extLst>
                <a:ext uri="{FF2B5EF4-FFF2-40B4-BE49-F238E27FC236}">
                  <a16:creationId xmlns:a16="http://schemas.microsoft.com/office/drawing/2014/main" id="{5BCCD495-C51A-64D3-AE85-E91A833BF315}"/>
                </a:ext>
              </a:extLst>
            </p:cNvPr>
            <p:cNvSpPr/>
            <p:nvPr/>
          </p:nvSpPr>
          <p:spPr>
            <a:xfrm>
              <a:off x="0" y="1134474"/>
              <a:ext cx="9144000" cy="4944929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ja-JP" altLang="en-US" dirty="0">
                <a:solidFill>
                  <a:prstClr val="white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133EE82E-7832-89FE-28DB-0B292BF63069}"/>
                </a:ext>
              </a:extLst>
            </p:cNvPr>
            <p:cNvSpPr txBox="1"/>
            <p:nvPr/>
          </p:nvSpPr>
          <p:spPr>
            <a:xfrm>
              <a:off x="0" y="-15388"/>
              <a:ext cx="9144000" cy="462755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lIns="36000" rIns="36000" bIns="46800" rtlCol="0" anchor="ctr" anchorCtr="0">
              <a:spAutoFit/>
            </a:bodyPr>
            <a:lstStyle/>
            <a:p>
              <a:pPr algn="ctr" defTabSz="457200"/>
              <a:r>
                <a:rPr lang="ja-JP" altLang="en-US" sz="2400" b="1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府政学習会 「下水処理のしくみを学ぼう！」 を開催しました！</a:t>
              </a:r>
            </a:p>
          </p:txBody>
        </p:sp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70ACF5A8-F894-D9D8-1127-D941626F1C3A}"/>
                </a:ext>
              </a:extLst>
            </p:cNvPr>
            <p:cNvSpPr/>
            <p:nvPr/>
          </p:nvSpPr>
          <p:spPr>
            <a:xfrm>
              <a:off x="0" y="447367"/>
              <a:ext cx="9144000" cy="69708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72000" tIns="36000" rIns="72000" bIns="36000" rtlCol="0" anchor="ctr"/>
            <a:lstStyle/>
            <a:p>
              <a:pPr defTabSz="457200">
                <a:lnSpc>
                  <a:spcPts val="1600"/>
                </a:lnSpc>
              </a:pPr>
              <a:r>
                <a:rPr lang="en-US" altLang="ja-JP" sz="120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1</a:t>
              </a:r>
              <a:r>
                <a:rPr lang="ja-JP" altLang="en-US" sz="120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月</a:t>
              </a:r>
              <a:r>
                <a:rPr lang="en-US" altLang="ja-JP" sz="120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26</a:t>
              </a:r>
              <a:r>
                <a:rPr lang="ja-JP" altLang="en-US" sz="120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日</a:t>
              </a:r>
              <a:r>
                <a:rPr lang="en-US" altLang="ja-JP" sz="120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(</a:t>
              </a:r>
              <a:r>
                <a:rPr lang="ja-JP" altLang="en-US" sz="120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日曜日</a:t>
              </a:r>
              <a:r>
                <a:rPr lang="en-US" altLang="ja-JP" sz="120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)</a:t>
              </a:r>
              <a:r>
                <a:rPr lang="ja-JP" altLang="en-US" sz="120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、中央水みらいセンターにて、</a:t>
              </a:r>
              <a:r>
                <a:rPr lang="ja-JP" altLang="en-US" sz="12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下水処理のしくみについて学ぶ</a:t>
              </a:r>
              <a:r>
                <a:rPr lang="ja-JP" altLang="en-US" sz="120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府政学習会を開催しました！</a:t>
              </a:r>
            </a:p>
            <a:p>
              <a:pPr defTabSz="457200">
                <a:lnSpc>
                  <a:spcPts val="1600"/>
                </a:lnSpc>
              </a:pPr>
              <a:r>
                <a:rPr lang="ja-JP" altLang="en-US" sz="12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下水をきれいな水に処理する工程の見学</a:t>
              </a:r>
              <a:r>
                <a:rPr lang="ja-JP" altLang="en-US" sz="120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や、そこで活躍する</a:t>
              </a:r>
              <a:r>
                <a:rPr lang="ja-JP" altLang="en-US" sz="12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微生物の観察、</a:t>
              </a:r>
              <a:r>
                <a:rPr lang="ja-JP" altLang="en-US" sz="120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身近な水の汚れを測る</a:t>
              </a:r>
              <a:r>
                <a:rPr lang="ja-JP" altLang="en-US" sz="12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水質実験</a:t>
              </a:r>
              <a:r>
                <a:rPr lang="ja-JP" altLang="en-US" sz="120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を通じて、下水処理のしくみを楽しく学びました。</a:t>
              </a:r>
            </a:p>
          </p:txBody>
        </p:sp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8905A32A-4F71-EE4A-91BA-7C07BAD53AF4}"/>
                </a:ext>
              </a:extLst>
            </p:cNvPr>
            <p:cNvGrpSpPr/>
            <p:nvPr/>
          </p:nvGrpSpPr>
          <p:grpSpPr>
            <a:xfrm>
              <a:off x="1193133" y="6300607"/>
              <a:ext cx="6032854" cy="420454"/>
              <a:chOff x="491499" y="6000796"/>
              <a:chExt cx="6032854" cy="420454"/>
            </a:xfrm>
          </p:grpSpPr>
          <p:sp>
            <p:nvSpPr>
              <p:cNvPr id="26" name="雲 25">
                <a:extLst>
                  <a:ext uri="{FF2B5EF4-FFF2-40B4-BE49-F238E27FC236}">
                    <a16:creationId xmlns:a16="http://schemas.microsoft.com/office/drawing/2014/main" id="{8A85BD21-621D-F505-4FCF-C2AA34433AE0}"/>
                  </a:ext>
                </a:extLst>
              </p:cNvPr>
              <p:cNvSpPr/>
              <p:nvPr/>
            </p:nvSpPr>
            <p:spPr>
              <a:xfrm rot="60000">
                <a:off x="777087" y="6000796"/>
                <a:ext cx="5476824" cy="420454"/>
              </a:xfrm>
              <a:prstGeom prst="cloud">
                <a:avLst/>
              </a:prstGeom>
              <a:solidFill>
                <a:srgbClr val="FFFF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ja-JP" altLang="en-US">
                  <a:solidFill>
                    <a:prstClr val="white"/>
                  </a:solidFill>
                  <a:latin typeface="Calibri" panose="020F0502020204030204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27" name="正方形/長方形 26">
                <a:extLst>
                  <a:ext uri="{FF2B5EF4-FFF2-40B4-BE49-F238E27FC236}">
                    <a16:creationId xmlns:a16="http://schemas.microsoft.com/office/drawing/2014/main" id="{805C4642-E988-41E1-F246-25E974AAD2C7}"/>
                  </a:ext>
                </a:extLst>
              </p:cNvPr>
              <p:cNvSpPr/>
              <p:nvPr/>
            </p:nvSpPr>
            <p:spPr>
              <a:xfrm>
                <a:off x="491499" y="6052356"/>
                <a:ext cx="6032854" cy="31733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72000" tIns="36000" rIns="72000" bIns="36000" rtlCol="0" anchor="ctr"/>
              <a:lstStyle/>
              <a:p>
                <a:pPr algn="ctr" defTabSz="457200"/>
                <a:r>
                  <a:rPr lang="ja-JP" altLang="en-US" sz="1400" b="1">
                    <a:solidFill>
                      <a:prstClr val="black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　今後も府政学習会を開催していきますので、ぜひご参加ください！</a:t>
                </a:r>
              </a:p>
            </p:txBody>
          </p:sp>
        </p:grpSp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37C407DF-5EBE-751B-99BC-9DD4A474D8E7}"/>
                </a:ext>
              </a:extLst>
            </p:cNvPr>
            <p:cNvSpPr txBox="1"/>
            <p:nvPr/>
          </p:nvSpPr>
          <p:spPr>
            <a:xfrm>
              <a:off x="7341924" y="6619298"/>
              <a:ext cx="1367361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457200"/>
              <a:r>
                <a:rPr lang="ja-JP" altLang="en-US" sz="1000" b="1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府政情報室　広報広聴課</a:t>
              </a:r>
            </a:p>
          </p:txBody>
        </p:sp>
        <p:pic>
          <p:nvPicPr>
            <p:cNvPr id="30" name="図 29">
              <a:extLst>
                <a:ext uri="{FF2B5EF4-FFF2-40B4-BE49-F238E27FC236}">
                  <a16:creationId xmlns:a16="http://schemas.microsoft.com/office/drawing/2014/main" id="{8CF0515F-9AC5-C29E-BF11-A78441D627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26758" y="6070481"/>
              <a:ext cx="1597691" cy="460252"/>
            </a:xfrm>
            <a:prstGeom prst="rect">
              <a:avLst/>
            </a:prstGeom>
          </p:spPr>
        </p:pic>
        <p:pic>
          <p:nvPicPr>
            <p:cNvPr id="56" name="図 55">
              <a:extLst>
                <a:ext uri="{FF2B5EF4-FFF2-40B4-BE49-F238E27FC236}">
                  <a16:creationId xmlns:a16="http://schemas.microsoft.com/office/drawing/2014/main" id="{C27B1153-5378-62D9-44BA-F81EA9F783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8739" y="1147433"/>
              <a:ext cx="2946546" cy="2088000"/>
            </a:xfrm>
            <a:prstGeom prst="rect">
              <a:avLst/>
            </a:prstGeom>
          </p:spPr>
        </p:pic>
        <p:sp>
          <p:nvSpPr>
            <p:cNvPr id="57" name="テキスト ボックス 56">
              <a:extLst>
                <a:ext uri="{FF2B5EF4-FFF2-40B4-BE49-F238E27FC236}">
                  <a16:creationId xmlns:a16="http://schemas.microsoft.com/office/drawing/2014/main" id="{98622A2C-4633-FBFB-EF77-D7AF792C8E06}"/>
                </a:ext>
              </a:extLst>
            </p:cNvPr>
            <p:cNvSpPr txBox="1"/>
            <p:nvPr/>
          </p:nvSpPr>
          <p:spPr>
            <a:xfrm>
              <a:off x="69789" y="1219207"/>
              <a:ext cx="989121" cy="288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2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テーマ学習</a:t>
              </a:r>
              <a:endParaRPr kumimoji="1" lang="ja-JP" altLang="en-US" sz="1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03825FB7-B915-3848-3D7E-AF68A310DF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92889" y="1159837"/>
              <a:ext cx="2629425" cy="2088000"/>
            </a:xfrm>
            <a:prstGeom prst="rect">
              <a:avLst/>
            </a:prstGeom>
          </p:spPr>
        </p:pic>
        <p:sp>
          <p:nvSpPr>
            <p:cNvPr id="58" name="テキスト ボックス 57">
              <a:extLst>
                <a:ext uri="{FF2B5EF4-FFF2-40B4-BE49-F238E27FC236}">
                  <a16:creationId xmlns:a16="http://schemas.microsoft.com/office/drawing/2014/main" id="{750502E6-2520-D41B-4FE8-E80050C53479}"/>
                </a:ext>
              </a:extLst>
            </p:cNvPr>
            <p:cNvSpPr txBox="1"/>
            <p:nvPr/>
          </p:nvSpPr>
          <p:spPr>
            <a:xfrm>
              <a:off x="3399473" y="1219207"/>
              <a:ext cx="1075974" cy="276999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2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微生物観察</a:t>
              </a:r>
              <a:endParaRPr kumimoji="1" lang="ja-JP" altLang="en-US" sz="1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cxnSp>
          <p:nvCxnSpPr>
            <p:cNvPr id="68" name="直線コネクタ 67">
              <a:extLst>
                <a:ext uri="{FF2B5EF4-FFF2-40B4-BE49-F238E27FC236}">
                  <a16:creationId xmlns:a16="http://schemas.microsoft.com/office/drawing/2014/main" id="{56EDF350-8A70-150A-426B-0B2DEB3DD0E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1138" y="3194711"/>
              <a:ext cx="72008" cy="171851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線コネクタ 68">
              <a:extLst>
                <a:ext uri="{FF2B5EF4-FFF2-40B4-BE49-F238E27FC236}">
                  <a16:creationId xmlns:a16="http://schemas.microsoft.com/office/drawing/2014/main" id="{10192288-B1DC-AA0B-BEFA-F7C044AFEA29}"/>
                </a:ext>
              </a:extLst>
            </p:cNvPr>
            <p:cNvCxnSpPr>
              <a:cxnSpLocks/>
            </p:cNvCxnSpPr>
            <p:nvPr/>
          </p:nvCxnSpPr>
          <p:spPr>
            <a:xfrm>
              <a:off x="4130869" y="3221951"/>
              <a:ext cx="86264" cy="176978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コネクタ 70">
              <a:extLst>
                <a:ext uri="{FF2B5EF4-FFF2-40B4-BE49-F238E27FC236}">
                  <a16:creationId xmlns:a16="http://schemas.microsoft.com/office/drawing/2014/main" id="{BAAFE349-288F-B724-41DC-958822AA421E}"/>
                </a:ext>
              </a:extLst>
            </p:cNvPr>
            <p:cNvCxnSpPr>
              <a:cxnSpLocks/>
            </p:cNvCxnSpPr>
            <p:nvPr/>
          </p:nvCxnSpPr>
          <p:spPr>
            <a:xfrm>
              <a:off x="7393681" y="3239192"/>
              <a:ext cx="166447" cy="11882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線コネクタ 73">
              <a:extLst>
                <a:ext uri="{FF2B5EF4-FFF2-40B4-BE49-F238E27FC236}">
                  <a16:creationId xmlns:a16="http://schemas.microsoft.com/office/drawing/2014/main" id="{4C3F7038-F3C8-4907-F1FA-5F1E013C39F6}"/>
                </a:ext>
              </a:extLst>
            </p:cNvPr>
            <p:cNvCxnSpPr>
              <a:cxnSpLocks/>
            </p:cNvCxnSpPr>
            <p:nvPr/>
          </p:nvCxnSpPr>
          <p:spPr>
            <a:xfrm>
              <a:off x="2810238" y="4144657"/>
              <a:ext cx="286422" cy="248476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線コネクタ 75">
              <a:extLst>
                <a:ext uri="{FF2B5EF4-FFF2-40B4-BE49-F238E27FC236}">
                  <a16:creationId xmlns:a16="http://schemas.microsoft.com/office/drawing/2014/main" id="{15845811-155B-A0BB-3DEA-BD6E6EFA822F}"/>
                </a:ext>
              </a:extLst>
            </p:cNvPr>
            <p:cNvCxnSpPr>
              <a:cxnSpLocks/>
            </p:cNvCxnSpPr>
            <p:nvPr/>
          </p:nvCxnSpPr>
          <p:spPr>
            <a:xfrm>
              <a:off x="7484268" y="4271442"/>
              <a:ext cx="298269" cy="148963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四角形: 角を丸くする 81">
              <a:extLst>
                <a:ext uri="{FF2B5EF4-FFF2-40B4-BE49-F238E27FC236}">
                  <a16:creationId xmlns:a16="http://schemas.microsoft.com/office/drawing/2014/main" id="{10B475CA-9530-34D1-E25C-B482F890AB0F}"/>
                </a:ext>
              </a:extLst>
            </p:cNvPr>
            <p:cNvSpPr/>
            <p:nvPr/>
          </p:nvSpPr>
          <p:spPr>
            <a:xfrm>
              <a:off x="6638702" y="3358330"/>
              <a:ext cx="2133550" cy="523076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500"/>
                </a:lnSpc>
              </a:pPr>
              <a:r>
                <a:rPr kumimoji="1" lang="ja-JP" altLang="en-US" sz="12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大阪府広報担当副知事の</a:t>
              </a:r>
              <a:endParaRPr kumimoji="1" lang="en-US" altLang="ja-JP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1500"/>
                </a:lnSpc>
              </a:pPr>
              <a:r>
                <a:rPr kumimoji="1" lang="ja-JP" altLang="en-US" sz="12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もずやんも登場しました！</a:t>
              </a:r>
              <a:endParaRPr kumimoji="1" lang="en-US" altLang="ja-JP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90" name="四角形: 角を丸くする 89">
              <a:extLst>
                <a:ext uri="{FF2B5EF4-FFF2-40B4-BE49-F238E27FC236}">
                  <a16:creationId xmlns:a16="http://schemas.microsoft.com/office/drawing/2014/main" id="{2F194661-7AFE-1674-BF55-E318F5F17E2F}"/>
                </a:ext>
              </a:extLst>
            </p:cNvPr>
            <p:cNvSpPr/>
            <p:nvPr/>
          </p:nvSpPr>
          <p:spPr>
            <a:xfrm>
              <a:off x="7792478" y="4150639"/>
              <a:ext cx="1177504" cy="1831277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>
                <a:lnSpc>
                  <a:spcPts val="1500"/>
                </a:lnSpc>
              </a:pPr>
              <a:r>
                <a:rPr kumimoji="1" lang="ja-JP" altLang="en-US" sz="1200" dirty="0">
                  <a:solidFill>
                    <a:schemeClr val="tx1"/>
                  </a:solidFill>
                  <a:latin typeface="Meiryo UI"/>
                  <a:ea typeface="Meiryo UI"/>
                </a:rPr>
                <a:t>下水処理後の放流水</a:t>
              </a:r>
              <a:r>
                <a:rPr lang="ja-JP" altLang="en-US" sz="1200" dirty="0">
                  <a:solidFill>
                    <a:schemeClr val="tx1"/>
                  </a:solidFill>
                  <a:latin typeface="Meiryo UI"/>
                  <a:ea typeface="Meiryo UI"/>
                </a:rPr>
                <a:t>や</a:t>
              </a:r>
              <a:r>
                <a:rPr kumimoji="1" lang="ja-JP" altLang="en-US" sz="1200" dirty="0">
                  <a:solidFill>
                    <a:schemeClr val="tx1"/>
                  </a:solidFill>
                  <a:latin typeface="Meiryo UI"/>
                  <a:ea typeface="Meiryo UI"/>
                </a:rPr>
                <a:t>お茶</a:t>
              </a:r>
              <a:r>
                <a:rPr lang="ja-JP" altLang="en-US" sz="1200" dirty="0">
                  <a:solidFill>
                    <a:schemeClr val="tx1"/>
                  </a:solidFill>
                  <a:latin typeface="Meiryo UI"/>
                  <a:ea typeface="Meiryo UI"/>
                </a:rPr>
                <a:t>、</a:t>
              </a:r>
              <a:r>
                <a:rPr kumimoji="1" lang="ja-JP" altLang="en-US" sz="1200" dirty="0">
                  <a:solidFill>
                    <a:schemeClr val="tx1"/>
                  </a:solidFill>
                  <a:latin typeface="Meiryo UI"/>
                  <a:ea typeface="Meiryo UI"/>
                </a:rPr>
                <a:t>牛乳など、</a:t>
              </a:r>
              <a:r>
                <a:rPr lang="ja-JP" altLang="en-US" sz="1200" dirty="0">
                  <a:solidFill>
                    <a:schemeClr val="tx1"/>
                  </a:solidFill>
                  <a:latin typeface="Meiryo UI"/>
                  <a:ea typeface="Meiryo UI"/>
                </a:rPr>
                <a:t>さまざま</a:t>
              </a:r>
              <a:r>
                <a:rPr kumimoji="1" lang="ja-JP" altLang="en-US" sz="1200" dirty="0">
                  <a:solidFill>
                    <a:schemeClr val="tx1"/>
                  </a:solidFill>
                  <a:latin typeface="Meiryo UI"/>
                  <a:ea typeface="Meiryo UI"/>
                </a:rPr>
                <a:t>な液体の水質を測定しました。</a:t>
              </a:r>
              <a:endParaRPr lang="en-US" altLang="ja-JP" sz="1200" dirty="0">
                <a:solidFill>
                  <a:schemeClr val="tx1"/>
                </a:solidFill>
                <a:latin typeface="Meiryo UI"/>
                <a:ea typeface="Meiryo UI"/>
              </a:endParaRPr>
            </a:p>
          </p:txBody>
        </p:sp>
        <p:sp>
          <p:nvSpPr>
            <p:cNvPr id="92" name="四角形: 角を丸くする 91">
              <a:extLst>
                <a:ext uri="{FF2B5EF4-FFF2-40B4-BE49-F238E27FC236}">
                  <a16:creationId xmlns:a16="http://schemas.microsoft.com/office/drawing/2014/main" id="{63DB90AD-9358-2773-7BFC-985BBE5F69F9}"/>
                </a:ext>
              </a:extLst>
            </p:cNvPr>
            <p:cNvSpPr/>
            <p:nvPr/>
          </p:nvSpPr>
          <p:spPr>
            <a:xfrm>
              <a:off x="69789" y="3362293"/>
              <a:ext cx="2850494" cy="514112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>
                <a:lnSpc>
                  <a:spcPts val="1500"/>
                </a:lnSpc>
              </a:pPr>
              <a:r>
                <a:rPr lang="ja-JP" altLang="en-US" sz="1200" dirty="0">
                  <a:solidFill>
                    <a:schemeClr val="tx1"/>
                  </a:solidFill>
                  <a:latin typeface="Meiryo UI"/>
                  <a:ea typeface="Meiryo UI"/>
                </a:rPr>
                <a:t>下水処理のしくみについて、府職員が企画・制作したクイズつきの動画で学びました。</a:t>
              </a:r>
              <a:endParaRPr kumimoji="1" lang="en-US" altLang="ja-JP" sz="1200" dirty="0">
                <a:solidFill>
                  <a:schemeClr val="tx1"/>
                </a:solidFill>
                <a:latin typeface="Meiryo UI"/>
                <a:ea typeface="Meiryo UI"/>
              </a:endParaRPr>
            </a:p>
          </p:txBody>
        </p:sp>
        <p:sp>
          <p:nvSpPr>
            <p:cNvPr id="93" name="四角形: 角を丸くする 92">
              <a:extLst>
                <a:ext uri="{FF2B5EF4-FFF2-40B4-BE49-F238E27FC236}">
                  <a16:creationId xmlns:a16="http://schemas.microsoft.com/office/drawing/2014/main" id="{DEE7EC41-EFEC-BE9A-A285-3087DB915CDE}"/>
                </a:ext>
              </a:extLst>
            </p:cNvPr>
            <p:cNvSpPr/>
            <p:nvPr/>
          </p:nvSpPr>
          <p:spPr>
            <a:xfrm>
              <a:off x="3372502" y="3349805"/>
              <a:ext cx="2769812" cy="523076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>
                <a:lnSpc>
                  <a:spcPts val="1500"/>
                </a:lnSpc>
              </a:pPr>
              <a:r>
                <a:rPr kumimoji="1" lang="ja-JP" altLang="en-US" sz="1200" dirty="0">
                  <a:solidFill>
                    <a:schemeClr val="tx1"/>
                  </a:solidFill>
                  <a:latin typeface="Meiryo UI"/>
                  <a:ea typeface="Meiryo UI"/>
                </a:rPr>
                <a:t>下水処理の際に</a:t>
              </a:r>
              <a:r>
                <a:rPr lang="ja-JP" altLang="en-US" sz="1200" dirty="0">
                  <a:solidFill>
                    <a:schemeClr val="tx1"/>
                  </a:solidFill>
                  <a:latin typeface="Meiryo UI"/>
                  <a:ea typeface="Meiryo UI"/>
                </a:rPr>
                <a:t>汚れを分解する</a:t>
              </a:r>
              <a:r>
                <a:rPr kumimoji="1" lang="ja-JP" altLang="en-US" sz="1200" dirty="0">
                  <a:solidFill>
                    <a:schemeClr val="tx1"/>
                  </a:solidFill>
                  <a:latin typeface="Meiryo UI"/>
                  <a:ea typeface="Meiryo UI"/>
                </a:rPr>
                <a:t>微生物を観察しました。</a:t>
              </a:r>
              <a:endParaRPr kumimoji="1" lang="en-US" altLang="ja-JP" sz="1200" dirty="0">
                <a:solidFill>
                  <a:schemeClr val="tx1"/>
                </a:solidFill>
                <a:latin typeface="Meiryo UI"/>
                <a:ea typeface="Meiryo UI"/>
              </a:endParaRPr>
            </a:p>
          </p:txBody>
        </p:sp>
        <p:sp>
          <p:nvSpPr>
            <p:cNvPr id="2" name="吹き出し: 角を丸めた四角形 1">
              <a:extLst>
                <a:ext uri="{FF2B5EF4-FFF2-40B4-BE49-F238E27FC236}">
                  <a16:creationId xmlns:a16="http://schemas.microsoft.com/office/drawing/2014/main" id="{4E063BD6-E6C4-B65A-E451-1B623CFDC488}"/>
                </a:ext>
              </a:extLst>
            </p:cNvPr>
            <p:cNvSpPr/>
            <p:nvPr/>
          </p:nvSpPr>
          <p:spPr>
            <a:xfrm>
              <a:off x="4998070" y="2458775"/>
              <a:ext cx="918014" cy="735936"/>
            </a:xfrm>
            <a:prstGeom prst="wedgeRoundRectCallout">
              <a:avLst>
                <a:gd name="adj1" fmla="val -64801"/>
                <a:gd name="adj2" fmla="val 13553"/>
                <a:gd name="adj3" fmla="val 16667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4ABC43E0-E7FE-91C0-CA77-AC627FC7AE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87535" y="2519891"/>
              <a:ext cx="739083" cy="613703"/>
            </a:xfrm>
            <a:prstGeom prst="rect">
              <a:avLst/>
            </a:prstGeom>
          </p:spPr>
        </p:pic>
        <p:sp>
          <p:nvSpPr>
            <p:cNvPr id="35" name="四角形: 角を丸くする 34">
              <a:extLst>
                <a:ext uri="{FF2B5EF4-FFF2-40B4-BE49-F238E27FC236}">
                  <a16:creationId xmlns:a16="http://schemas.microsoft.com/office/drawing/2014/main" id="{A7675D9E-99B4-4FC8-A29B-40C4E5BD1268}"/>
                </a:ext>
              </a:extLst>
            </p:cNvPr>
            <p:cNvSpPr/>
            <p:nvPr/>
          </p:nvSpPr>
          <p:spPr>
            <a:xfrm>
              <a:off x="3030208" y="4164784"/>
              <a:ext cx="1311239" cy="1765751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1200" dirty="0">
                  <a:solidFill>
                    <a:schemeClr val="tx1"/>
                  </a:solidFill>
                  <a:latin typeface="Meiryo UI"/>
                  <a:ea typeface="Meiryo UI"/>
                </a:rPr>
                <a:t>下水が水処理施設でどの</a:t>
              </a:r>
              <a:r>
                <a:rPr kumimoji="1" lang="ja-JP" altLang="ja-JP" sz="1200" dirty="0">
                  <a:solidFill>
                    <a:schemeClr val="tx1"/>
                  </a:solidFill>
                  <a:latin typeface="Meiryo UI"/>
                  <a:ea typeface="Meiryo UI"/>
                </a:rPr>
                <a:t>ような</a:t>
              </a:r>
              <a:r>
                <a:rPr lang="ja-JP" altLang="ja-JP" sz="1200" dirty="0">
                  <a:solidFill>
                    <a:schemeClr val="tx1"/>
                  </a:solidFill>
                  <a:latin typeface="Meiryo UI"/>
                  <a:ea typeface="Meiryo UI"/>
                </a:rPr>
                <a:t>処理を経て</a:t>
              </a:r>
              <a:endParaRPr lang="en-US" altLang="ja-JP" sz="1200" dirty="0">
                <a:solidFill>
                  <a:schemeClr val="tx1"/>
                </a:solidFill>
                <a:latin typeface="Meiryo UI"/>
                <a:ea typeface="Meiryo UI"/>
              </a:endParaRPr>
            </a:p>
            <a:p>
              <a:r>
                <a:rPr kumimoji="1" lang="ja-JP" altLang="ja-JP" sz="1200" dirty="0">
                  <a:solidFill>
                    <a:schemeClr val="tx1"/>
                  </a:solidFill>
                  <a:latin typeface="Meiryo UI"/>
                  <a:ea typeface="Meiryo UI"/>
                </a:rPr>
                <a:t>きれいにな</a:t>
              </a:r>
              <a:r>
                <a:rPr lang="ja-JP" altLang="ja-JP" sz="1200" dirty="0">
                  <a:solidFill>
                    <a:schemeClr val="tx1"/>
                  </a:solidFill>
                  <a:latin typeface="Meiryo UI"/>
                  <a:ea typeface="Meiryo UI"/>
                </a:rPr>
                <a:t>る</a:t>
              </a:r>
              <a:r>
                <a:rPr kumimoji="1" lang="ja-JP" altLang="ja-JP" sz="1200" dirty="0">
                  <a:solidFill>
                    <a:schemeClr val="tx1"/>
                  </a:solidFill>
                  <a:latin typeface="Meiryo UI"/>
                  <a:ea typeface="Meiryo UI"/>
                </a:rPr>
                <a:t>のかを見学しました。</a:t>
              </a:r>
              <a:endParaRPr lang="ja-JP" altLang="en-US" sz="1200" dirty="0">
                <a:solidFill>
                  <a:schemeClr val="tx1"/>
                </a:solidFill>
                <a:latin typeface="Meiryo UI"/>
                <a:ea typeface="Meiryo UI"/>
              </a:endParaRPr>
            </a:p>
          </p:txBody>
        </p:sp>
        <p:pic>
          <p:nvPicPr>
            <p:cNvPr id="36" name="図 35">
              <a:extLst>
                <a:ext uri="{FF2B5EF4-FFF2-40B4-BE49-F238E27FC236}">
                  <a16:creationId xmlns:a16="http://schemas.microsoft.com/office/drawing/2014/main" id="{3A84D569-0F71-4E49-B288-4021E977E9B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6509" y="1154313"/>
              <a:ext cx="2588054" cy="2094828"/>
            </a:xfrm>
            <a:prstGeom prst="rect">
              <a:avLst/>
            </a:prstGeom>
          </p:spPr>
        </p:pic>
        <p:pic>
          <p:nvPicPr>
            <p:cNvPr id="47" name="図 46">
              <a:extLst>
                <a:ext uri="{FF2B5EF4-FFF2-40B4-BE49-F238E27FC236}">
                  <a16:creationId xmlns:a16="http://schemas.microsoft.com/office/drawing/2014/main" id="{352BE14F-EE81-4400-A742-AEAB6C33DB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9" t="7330" r="6577" b="9684"/>
            <a:stretch/>
          </p:blipFill>
          <p:spPr>
            <a:xfrm>
              <a:off x="4616453" y="4066456"/>
              <a:ext cx="2901019" cy="2011473"/>
            </a:xfrm>
            <a:prstGeom prst="rect">
              <a:avLst/>
            </a:prstGeom>
          </p:spPr>
        </p:pic>
        <p:sp>
          <p:nvSpPr>
            <p:cNvPr id="48" name="テキスト ボックス 47">
              <a:extLst>
                <a:ext uri="{FF2B5EF4-FFF2-40B4-BE49-F238E27FC236}">
                  <a16:creationId xmlns:a16="http://schemas.microsoft.com/office/drawing/2014/main" id="{841587C0-33F6-40CD-AD73-0E8512F747C8}"/>
                </a:ext>
              </a:extLst>
            </p:cNvPr>
            <p:cNvSpPr txBox="1"/>
            <p:nvPr/>
          </p:nvSpPr>
          <p:spPr>
            <a:xfrm>
              <a:off x="4690345" y="4130705"/>
              <a:ext cx="989121" cy="276999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2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水質実験</a:t>
              </a:r>
              <a:endParaRPr kumimoji="1" lang="ja-JP" altLang="en-US" sz="1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pic>
        <p:nvPicPr>
          <p:cNvPr id="7" name="図 6">
            <a:extLst>
              <a:ext uri="{FF2B5EF4-FFF2-40B4-BE49-F238E27FC236}">
                <a16:creationId xmlns:a16="http://schemas.microsoft.com/office/drawing/2014/main" id="{0445CE59-1593-44DB-A691-66E1F0B85F4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82" y="3958067"/>
            <a:ext cx="2544137" cy="211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8632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青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192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Meiryo UI</vt:lpstr>
      <vt:lpstr>游ゴシック</vt:lpstr>
      <vt:lpstr>游ゴシック Light</vt:lpstr>
      <vt:lpstr>Arial</vt:lpstr>
      <vt:lpstr>Calibri</vt:lpstr>
      <vt:lpstr>Calibri Light</vt:lpstr>
      <vt:lpstr>Office テーマ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井上　大地</dc:creator>
  <cp:lastModifiedBy>井上　大地</cp:lastModifiedBy>
  <cp:revision>37</cp:revision>
  <dcterms:created xsi:type="dcterms:W3CDTF">2025-01-27T08:03:17Z</dcterms:created>
  <dcterms:modified xsi:type="dcterms:W3CDTF">2025-01-30T02:22:07Z</dcterms:modified>
</cp:coreProperties>
</file>