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8"/>
  </p:notesMasterIdLst>
  <p:sldIdLst>
    <p:sldId id="1726" r:id="rId6"/>
    <p:sldId id="1725" r:id="rId7"/>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本　真也"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CF0"/>
    <a:srgbClr val="558ED5"/>
    <a:srgbClr val="B7DEE8"/>
    <a:srgbClr val="FEFBE8"/>
    <a:srgbClr val="FDF6C3"/>
    <a:srgbClr val="0000FF"/>
    <a:srgbClr val="FFC000"/>
    <a:srgbClr val="FFFF00"/>
    <a:srgbClr val="000000"/>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6395" autoAdjust="0"/>
  </p:normalViewPr>
  <p:slideViewPr>
    <p:cSldViewPr snapToGrid="0">
      <p:cViewPr varScale="1">
        <p:scale>
          <a:sx n="110" d="100"/>
          <a:sy n="110" d="100"/>
        </p:scale>
        <p:origin x="112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416DECD-700B-490A-BB75-578E302110DB}"/>
              </a:ext>
            </a:extLst>
          </p:cNvPr>
          <p:cNvSpPr>
            <a:spLocks noGrp="1"/>
          </p:cNvSpPr>
          <p:nvPr>
            <p:ph type="hdr" sz="quarter"/>
          </p:nvPr>
        </p:nvSpPr>
        <p:spPr>
          <a:xfrm>
            <a:off x="0" y="0"/>
            <a:ext cx="2949575"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a:extLst>
              <a:ext uri="{FF2B5EF4-FFF2-40B4-BE49-F238E27FC236}">
                <a16:creationId xmlns:a16="http://schemas.microsoft.com/office/drawing/2014/main" id="{3C396ECD-FE3E-4674-BFB5-0B6CA03BB57C}"/>
              </a:ext>
            </a:extLst>
          </p:cNvPr>
          <p:cNvSpPr>
            <a:spLocks noGrp="1"/>
          </p:cNvSpPr>
          <p:nvPr>
            <p:ph type="dt" idx="1"/>
          </p:nvPr>
        </p:nvSpPr>
        <p:spPr>
          <a:xfrm>
            <a:off x="3856038" y="0"/>
            <a:ext cx="2949575"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8172AF75-5730-4F11-93B6-A72273E8351C}" type="datetimeFigureOut">
              <a:rPr lang="ja-JP" altLang="en-US"/>
              <a:pPr>
                <a:defRPr/>
              </a:pPr>
              <a:t>2024/10/25</a:t>
            </a:fld>
            <a:endParaRPr lang="ja-JP" altLang="en-US"/>
          </a:p>
        </p:txBody>
      </p:sp>
      <p:sp>
        <p:nvSpPr>
          <p:cNvPr id="4" name="スライド イメージ プレースホルダー 3">
            <a:extLst>
              <a:ext uri="{FF2B5EF4-FFF2-40B4-BE49-F238E27FC236}">
                <a16:creationId xmlns:a16="http://schemas.microsoft.com/office/drawing/2014/main" id="{4CA2018E-7561-4CFB-88BC-5638616809A0}"/>
              </a:ext>
            </a:extLst>
          </p:cNvPr>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7EDB6E38-6E73-4940-BA50-196963B67915}"/>
              </a:ext>
            </a:extLst>
          </p:cNvPr>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2C6A69DD-BE4D-44BC-856D-6B28CEA581F7}"/>
              </a:ext>
            </a:extLst>
          </p:cNvPr>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B37EBBF9-5F6B-4A5D-A761-8711264D2E74}"/>
              </a:ext>
            </a:extLst>
          </p:cNvPr>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7490E79-5902-4549-8A67-1B34125DF37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85C1E275-E914-4DE1-AC51-5A359A04026E}"/>
              </a:ext>
            </a:extLst>
          </p:cNvPr>
          <p:cNvSpPr>
            <a:spLocks noGrp="1"/>
          </p:cNvSpPr>
          <p:nvPr>
            <p:ph type="dt" sz="half" idx="10"/>
          </p:nvPr>
        </p:nvSpPr>
        <p:spPr/>
        <p:txBody>
          <a:bodyPr/>
          <a:lstStyle>
            <a:lvl1pPr>
              <a:defRPr/>
            </a:lvl1pPr>
          </a:lstStyle>
          <a:p>
            <a:pPr>
              <a:defRPr/>
            </a:pPr>
            <a:fld id="{1DC2C6D8-1134-4D40-BB98-6A2407A36C0C}" type="datetime1">
              <a:rPr lang="ja-JP" altLang="en-US"/>
              <a:pPr>
                <a:defRPr/>
              </a:pPr>
              <a:t>2024/10/25</a:t>
            </a:fld>
            <a:endParaRPr lang="ja-JP" altLang="en-US"/>
          </a:p>
        </p:txBody>
      </p:sp>
      <p:sp>
        <p:nvSpPr>
          <p:cNvPr id="5" name="フッター プレースホルダー 4">
            <a:extLst>
              <a:ext uri="{FF2B5EF4-FFF2-40B4-BE49-F238E27FC236}">
                <a16:creationId xmlns:a16="http://schemas.microsoft.com/office/drawing/2014/main" id="{D5951965-A9A7-4B50-AB2C-D71FF09500C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73F1FD32-86E6-4AA6-BBE4-8D382BB43934}"/>
              </a:ext>
            </a:extLst>
          </p:cNvPr>
          <p:cNvSpPr>
            <a:spLocks noGrp="1"/>
          </p:cNvSpPr>
          <p:nvPr>
            <p:ph type="sldNum" sz="quarter" idx="12"/>
          </p:nvPr>
        </p:nvSpPr>
        <p:spPr/>
        <p:txBody>
          <a:bodyPr/>
          <a:lstStyle>
            <a:lvl1pPr>
              <a:defRPr/>
            </a:lvl1pPr>
          </a:lstStyle>
          <a:p>
            <a:pPr>
              <a:defRPr/>
            </a:pPr>
            <a:fld id="{35C763E9-D8CE-430D-B907-31DE8C11F9F8}" type="slidenum">
              <a:rPr lang="ja-JP" altLang="en-US"/>
              <a:pPr>
                <a:defRPr/>
              </a:pPr>
              <a:t>‹#›</a:t>
            </a:fld>
            <a:endParaRPr lang="ja-JP" altLang="en-US"/>
          </a:p>
        </p:txBody>
      </p:sp>
    </p:spTree>
    <p:extLst>
      <p:ext uri="{BB962C8B-B14F-4D97-AF65-F5344CB8AC3E}">
        <p14:creationId xmlns:p14="http://schemas.microsoft.com/office/powerpoint/2010/main" val="1943135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43F975C8-C823-44E4-9124-B611831A4597}"/>
              </a:ext>
            </a:extLst>
          </p:cNvPr>
          <p:cNvSpPr>
            <a:spLocks noGrp="1"/>
          </p:cNvSpPr>
          <p:nvPr>
            <p:ph type="dt" sz="half" idx="10"/>
          </p:nvPr>
        </p:nvSpPr>
        <p:spPr/>
        <p:txBody>
          <a:bodyPr/>
          <a:lstStyle>
            <a:lvl1pPr>
              <a:defRPr/>
            </a:lvl1pPr>
          </a:lstStyle>
          <a:p>
            <a:pPr>
              <a:defRPr/>
            </a:pPr>
            <a:fld id="{D259C889-86FA-4C44-8DBC-E99C622DE20A}" type="datetime1">
              <a:rPr lang="ja-JP" altLang="en-US"/>
              <a:pPr>
                <a:defRPr/>
              </a:pPr>
              <a:t>2024/10/25</a:t>
            </a:fld>
            <a:endParaRPr lang="ja-JP" altLang="en-US"/>
          </a:p>
        </p:txBody>
      </p:sp>
      <p:sp>
        <p:nvSpPr>
          <p:cNvPr id="5" name="フッター プレースホルダー 4">
            <a:extLst>
              <a:ext uri="{FF2B5EF4-FFF2-40B4-BE49-F238E27FC236}">
                <a16:creationId xmlns:a16="http://schemas.microsoft.com/office/drawing/2014/main" id="{80128825-C836-4BBD-A366-BA1C98F4E05A}"/>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C33756FA-63E4-480C-8AD7-6BBEDF606F26}"/>
              </a:ext>
            </a:extLst>
          </p:cNvPr>
          <p:cNvSpPr>
            <a:spLocks noGrp="1"/>
          </p:cNvSpPr>
          <p:nvPr>
            <p:ph type="sldNum" sz="quarter" idx="12"/>
          </p:nvPr>
        </p:nvSpPr>
        <p:spPr/>
        <p:txBody>
          <a:bodyPr/>
          <a:lstStyle>
            <a:lvl1pPr>
              <a:defRPr/>
            </a:lvl1pPr>
          </a:lstStyle>
          <a:p>
            <a:pPr>
              <a:defRPr/>
            </a:pPr>
            <a:fld id="{EFB60773-DB59-465E-99E0-D582769D06DB}" type="slidenum">
              <a:rPr lang="ja-JP" altLang="en-US"/>
              <a:pPr>
                <a:defRPr/>
              </a:pPr>
              <a:t>‹#›</a:t>
            </a:fld>
            <a:endParaRPr lang="ja-JP" altLang="en-US"/>
          </a:p>
        </p:txBody>
      </p:sp>
    </p:spTree>
    <p:extLst>
      <p:ext uri="{BB962C8B-B14F-4D97-AF65-F5344CB8AC3E}">
        <p14:creationId xmlns:p14="http://schemas.microsoft.com/office/powerpoint/2010/main" val="1903893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4875B1B1-F66E-48B2-8C8E-AB61E935FF1B}"/>
              </a:ext>
            </a:extLst>
          </p:cNvPr>
          <p:cNvSpPr>
            <a:spLocks noGrp="1"/>
          </p:cNvSpPr>
          <p:nvPr>
            <p:ph type="dt" sz="half" idx="10"/>
          </p:nvPr>
        </p:nvSpPr>
        <p:spPr/>
        <p:txBody>
          <a:bodyPr/>
          <a:lstStyle>
            <a:lvl1pPr>
              <a:defRPr/>
            </a:lvl1pPr>
          </a:lstStyle>
          <a:p>
            <a:pPr>
              <a:defRPr/>
            </a:pPr>
            <a:fld id="{145FA7AC-CF60-4421-B44E-12C2A028FD47}" type="datetime1">
              <a:rPr lang="ja-JP" altLang="en-US"/>
              <a:pPr>
                <a:defRPr/>
              </a:pPr>
              <a:t>2024/10/25</a:t>
            </a:fld>
            <a:endParaRPr lang="ja-JP" altLang="en-US"/>
          </a:p>
        </p:txBody>
      </p:sp>
      <p:sp>
        <p:nvSpPr>
          <p:cNvPr id="5" name="フッター プレースホルダー 4">
            <a:extLst>
              <a:ext uri="{FF2B5EF4-FFF2-40B4-BE49-F238E27FC236}">
                <a16:creationId xmlns:a16="http://schemas.microsoft.com/office/drawing/2014/main" id="{89275DD6-EEE3-4D61-B3AE-D043C41B3F93}"/>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3FE2CFB8-B2E5-4363-9BEE-80D39CAC996E}"/>
              </a:ext>
            </a:extLst>
          </p:cNvPr>
          <p:cNvSpPr>
            <a:spLocks noGrp="1"/>
          </p:cNvSpPr>
          <p:nvPr>
            <p:ph type="sldNum" sz="quarter" idx="12"/>
          </p:nvPr>
        </p:nvSpPr>
        <p:spPr/>
        <p:txBody>
          <a:bodyPr/>
          <a:lstStyle>
            <a:lvl1pPr>
              <a:defRPr/>
            </a:lvl1pPr>
          </a:lstStyle>
          <a:p>
            <a:pPr>
              <a:defRPr/>
            </a:pPr>
            <a:fld id="{E0BE7B01-E4DA-4232-8918-93775EB4D0AD}" type="slidenum">
              <a:rPr lang="ja-JP" altLang="en-US"/>
              <a:pPr>
                <a:defRPr/>
              </a:pPr>
              <a:t>‹#›</a:t>
            </a:fld>
            <a:endParaRPr lang="ja-JP" altLang="en-US"/>
          </a:p>
        </p:txBody>
      </p:sp>
    </p:spTree>
    <p:extLst>
      <p:ext uri="{BB962C8B-B14F-4D97-AF65-F5344CB8AC3E}">
        <p14:creationId xmlns:p14="http://schemas.microsoft.com/office/powerpoint/2010/main" val="4086553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15F88B5D-5587-4730-A8A9-539B6620A48B}"/>
              </a:ext>
            </a:extLst>
          </p:cNvPr>
          <p:cNvSpPr>
            <a:spLocks noGrp="1"/>
          </p:cNvSpPr>
          <p:nvPr>
            <p:ph type="dt" sz="half" idx="10"/>
          </p:nvPr>
        </p:nvSpPr>
        <p:spPr/>
        <p:txBody>
          <a:bodyPr/>
          <a:lstStyle>
            <a:lvl1pPr>
              <a:defRPr/>
            </a:lvl1pPr>
          </a:lstStyle>
          <a:p>
            <a:pPr>
              <a:defRPr/>
            </a:pPr>
            <a:fld id="{2E6DA6E4-0D5A-485F-9CEA-E76B9B132782}" type="datetime1">
              <a:rPr lang="ja-JP" altLang="en-US"/>
              <a:pPr>
                <a:defRPr/>
              </a:pPr>
              <a:t>2024/10/25</a:t>
            </a:fld>
            <a:endParaRPr lang="ja-JP" altLang="en-US"/>
          </a:p>
        </p:txBody>
      </p:sp>
      <p:sp>
        <p:nvSpPr>
          <p:cNvPr id="5" name="フッター プレースホルダー 4">
            <a:extLst>
              <a:ext uri="{FF2B5EF4-FFF2-40B4-BE49-F238E27FC236}">
                <a16:creationId xmlns:a16="http://schemas.microsoft.com/office/drawing/2014/main" id="{D0D68AB7-2B41-4182-891B-FEAE0800C39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A3D75CAC-D965-46A1-B53B-21778A40341A}"/>
              </a:ext>
            </a:extLst>
          </p:cNvPr>
          <p:cNvSpPr>
            <a:spLocks noGrp="1"/>
          </p:cNvSpPr>
          <p:nvPr>
            <p:ph type="sldNum" sz="quarter" idx="12"/>
          </p:nvPr>
        </p:nvSpPr>
        <p:spPr/>
        <p:txBody>
          <a:bodyPr/>
          <a:lstStyle>
            <a:lvl1pPr>
              <a:defRPr/>
            </a:lvl1pPr>
          </a:lstStyle>
          <a:p>
            <a:pPr>
              <a:defRPr/>
            </a:pPr>
            <a:fld id="{634EB91D-1295-4651-8845-6E4C0F1127B7}" type="slidenum">
              <a:rPr lang="ja-JP" altLang="en-US"/>
              <a:pPr>
                <a:defRPr/>
              </a:pPr>
              <a:t>‹#›</a:t>
            </a:fld>
            <a:endParaRPr lang="ja-JP" altLang="en-US"/>
          </a:p>
        </p:txBody>
      </p:sp>
    </p:spTree>
    <p:extLst>
      <p:ext uri="{BB962C8B-B14F-4D97-AF65-F5344CB8AC3E}">
        <p14:creationId xmlns:p14="http://schemas.microsoft.com/office/powerpoint/2010/main" val="4128251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A1C10D48-F0EA-495E-B00C-4BE5772209B2}"/>
              </a:ext>
            </a:extLst>
          </p:cNvPr>
          <p:cNvSpPr>
            <a:spLocks noGrp="1"/>
          </p:cNvSpPr>
          <p:nvPr>
            <p:ph type="dt" sz="half" idx="10"/>
          </p:nvPr>
        </p:nvSpPr>
        <p:spPr/>
        <p:txBody>
          <a:bodyPr/>
          <a:lstStyle>
            <a:lvl1pPr>
              <a:defRPr/>
            </a:lvl1pPr>
          </a:lstStyle>
          <a:p>
            <a:pPr>
              <a:defRPr/>
            </a:pPr>
            <a:fld id="{75D925CD-2218-4CDB-AD0A-94178C8599C1}" type="datetime1">
              <a:rPr lang="ja-JP" altLang="en-US"/>
              <a:pPr>
                <a:defRPr/>
              </a:pPr>
              <a:t>2024/10/25</a:t>
            </a:fld>
            <a:endParaRPr lang="ja-JP" altLang="en-US"/>
          </a:p>
        </p:txBody>
      </p:sp>
      <p:sp>
        <p:nvSpPr>
          <p:cNvPr id="5" name="フッター プレースホルダー 4">
            <a:extLst>
              <a:ext uri="{FF2B5EF4-FFF2-40B4-BE49-F238E27FC236}">
                <a16:creationId xmlns:a16="http://schemas.microsoft.com/office/drawing/2014/main" id="{06D7CEE3-1C58-4F73-9C6E-B02AD856FACB}"/>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483123EA-F4DB-4F10-8BB7-8B04DD290BD6}"/>
              </a:ext>
            </a:extLst>
          </p:cNvPr>
          <p:cNvSpPr>
            <a:spLocks noGrp="1"/>
          </p:cNvSpPr>
          <p:nvPr>
            <p:ph type="sldNum" sz="quarter" idx="12"/>
          </p:nvPr>
        </p:nvSpPr>
        <p:spPr/>
        <p:txBody>
          <a:bodyPr/>
          <a:lstStyle>
            <a:lvl1pPr>
              <a:defRPr/>
            </a:lvl1pPr>
          </a:lstStyle>
          <a:p>
            <a:pPr>
              <a:defRPr/>
            </a:pPr>
            <a:fld id="{36FD103E-7781-4E89-8C26-611FEB87780C}" type="slidenum">
              <a:rPr lang="ja-JP" altLang="en-US"/>
              <a:pPr>
                <a:defRPr/>
              </a:pPr>
              <a:t>‹#›</a:t>
            </a:fld>
            <a:endParaRPr lang="ja-JP" altLang="en-US"/>
          </a:p>
        </p:txBody>
      </p:sp>
    </p:spTree>
    <p:extLst>
      <p:ext uri="{BB962C8B-B14F-4D97-AF65-F5344CB8AC3E}">
        <p14:creationId xmlns:p14="http://schemas.microsoft.com/office/powerpoint/2010/main" val="268367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E2E83ED3-A0AF-4ED3-B47B-0B38CB507401}"/>
              </a:ext>
            </a:extLst>
          </p:cNvPr>
          <p:cNvSpPr>
            <a:spLocks noGrp="1"/>
          </p:cNvSpPr>
          <p:nvPr>
            <p:ph type="dt" sz="half" idx="10"/>
          </p:nvPr>
        </p:nvSpPr>
        <p:spPr/>
        <p:txBody>
          <a:bodyPr/>
          <a:lstStyle>
            <a:lvl1pPr>
              <a:defRPr/>
            </a:lvl1pPr>
          </a:lstStyle>
          <a:p>
            <a:pPr>
              <a:defRPr/>
            </a:pPr>
            <a:fld id="{6E450B97-3A57-4DBF-99BD-B51949E2EC1E}" type="datetime1">
              <a:rPr lang="ja-JP" altLang="en-US"/>
              <a:pPr>
                <a:defRPr/>
              </a:pPr>
              <a:t>2024/10/25</a:t>
            </a:fld>
            <a:endParaRPr lang="ja-JP" altLang="en-US"/>
          </a:p>
        </p:txBody>
      </p:sp>
      <p:sp>
        <p:nvSpPr>
          <p:cNvPr id="6" name="フッター プレースホルダー 4">
            <a:extLst>
              <a:ext uri="{FF2B5EF4-FFF2-40B4-BE49-F238E27FC236}">
                <a16:creationId xmlns:a16="http://schemas.microsoft.com/office/drawing/2014/main" id="{F018AF4D-DAC2-447E-90D4-28C7D9B906AA}"/>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4658A88E-B460-4BF8-9E37-B83EEBD7AF05}"/>
              </a:ext>
            </a:extLst>
          </p:cNvPr>
          <p:cNvSpPr>
            <a:spLocks noGrp="1"/>
          </p:cNvSpPr>
          <p:nvPr>
            <p:ph type="sldNum" sz="quarter" idx="12"/>
          </p:nvPr>
        </p:nvSpPr>
        <p:spPr/>
        <p:txBody>
          <a:bodyPr/>
          <a:lstStyle>
            <a:lvl1pPr>
              <a:defRPr/>
            </a:lvl1pPr>
          </a:lstStyle>
          <a:p>
            <a:pPr>
              <a:defRPr/>
            </a:pPr>
            <a:fld id="{6E017D8B-8B27-473F-8FCB-8611558FF039}" type="slidenum">
              <a:rPr lang="ja-JP" altLang="en-US"/>
              <a:pPr>
                <a:defRPr/>
              </a:pPr>
              <a:t>‹#›</a:t>
            </a:fld>
            <a:endParaRPr lang="ja-JP" altLang="en-US"/>
          </a:p>
        </p:txBody>
      </p:sp>
    </p:spTree>
    <p:extLst>
      <p:ext uri="{BB962C8B-B14F-4D97-AF65-F5344CB8AC3E}">
        <p14:creationId xmlns:p14="http://schemas.microsoft.com/office/powerpoint/2010/main" val="912361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a16="http://schemas.microsoft.com/office/drawing/2014/main" id="{62E0696A-5032-47FB-AE94-5A2A94262670}"/>
              </a:ext>
            </a:extLst>
          </p:cNvPr>
          <p:cNvSpPr>
            <a:spLocks noGrp="1"/>
          </p:cNvSpPr>
          <p:nvPr>
            <p:ph type="dt" sz="half" idx="10"/>
          </p:nvPr>
        </p:nvSpPr>
        <p:spPr/>
        <p:txBody>
          <a:bodyPr/>
          <a:lstStyle>
            <a:lvl1pPr>
              <a:defRPr/>
            </a:lvl1pPr>
          </a:lstStyle>
          <a:p>
            <a:pPr>
              <a:defRPr/>
            </a:pPr>
            <a:fld id="{48E89549-71E4-47D6-877F-3CAFB6F5620F}" type="datetime1">
              <a:rPr lang="ja-JP" altLang="en-US"/>
              <a:pPr>
                <a:defRPr/>
              </a:pPr>
              <a:t>2024/10/25</a:t>
            </a:fld>
            <a:endParaRPr lang="ja-JP" altLang="en-US"/>
          </a:p>
        </p:txBody>
      </p:sp>
      <p:sp>
        <p:nvSpPr>
          <p:cNvPr id="8" name="フッター プレースホルダー 4">
            <a:extLst>
              <a:ext uri="{FF2B5EF4-FFF2-40B4-BE49-F238E27FC236}">
                <a16:creationId xmlns:a16="http://schemas.microsoft.com/office/drawing/2014/main" id="{D19094C8-3E49-484F-B735-7E8B96864CBA}"/>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a:extLst>
              <a:ext uri="{FF2B5EF4-FFF2-40B4-BE49-F238E27FC236}">
                <a16:creationId xmlns:a16="http://schemas.microsoft.com/office/drawing/2014/main" id="{B53EA390-BD61-4ED6-B9E9-488429B12100}"/>
              </a:ext>
            </a:extLst>
          </p:cNvPr>
          <p:cNvSpPr>
            <a:spLocks noGrp="1"/>
          </p:cNvSpPr>
          <p:nvPr>
            <p:ph type="sldNum" sz="quarter" idx="12"/>
          </p:nvPr>
        </p:nvSpPr>
        <p:spPr/>
        <p:txBody>
          <a:bodyPr/>
          <a:lstStyle>
            <a:lvl1pPr>
              <a:defRPr/>
            </a:lvl1pPr>
          </a:lstStyle>
          <a:p>
            <a:pPr>
              <a:defRPr/>
            </a:pPr>
            <a:fld id="{B8EA70DD-403F-4993-8A76-A8DE1A2C70F7}" type="slidenum">
              <a:rPr lang="ja-JP" altLang="en-US"/>
              <a:pPr>
                <a:defRPr/>
              </a:pPr>
              <a:t>‹#›</a:t>
            </a:fld>
            <a:endParaRPr lang="ja-JP" altLang="en-US"/>
          </a:p>
        </p:txBody>
      </p:sp>
    </p:spTree>
    <p:extLst>
      <p:ext uri="{BB962C8B-B14F-4D97-AF65-F5344CB8AC3E}">
        <p14:creationId xmlns:p14="http://schemas.microsoft.com/office/powerpoint/2010/main" val="249996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46377A78-D4FC-4A28-975D-D7C63C38C5BD}"/>
              </a:ext>
            </a:extLst>
          </p:cNvPr>
          <p:cNvSpPr>
            <a:spLocks noGrp="1"/>
          </p:cNvSpPr>
          <p:nvPr>
            <p:ph type="dt" sz="half" idx="10"/>
          </p:nvPr>
        </p:nvSpPr>
        <p:spPr/>
        <p:txBody>
          <a:bodyPr/>
          <a:lstStyle>
            <a:lvl1pPr>
              <a:defRPr/>
            </a:lvl1pPr>
          </a:lstStyle>
          <a:p>
            <a:pPr>
              <a:defRPr/>
            </a:pPr>
            <a:fld id="{469A21A4-4F01-44C2-9310-CC46FF886418}" type="datetime1">
              <a:rPr lang="ja-JP" altLang="en-US"/>
              <a:pPr>
                <a:defRPr/>
              </a:pPr>
              <a:t>2024/10/25</a:t>
            </a:fld>
            <a:endParaRPr lang="ja-JP" altLang="en-US"/>
          </a:p>
        </p:txBody>
      </p:sp>
      <p:sp>
        <p:nvSpPr>
          <p:cNvPr id="4" name="フッター プレースホルダー 4">
            <a:extLst>
              <a:ext uri="{FF2B5EF4-FFF2-40B4-BE49-F238E27FC236}">
                <a16:creationId xmlns:a16="http://schemas.microsoft.com/office/drawing/2014/main" id="{C4968A7B-3E53-485C-A565-A921A88F0B0D}"/>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a:extLst>
              <a:ext uri="{FF2B5EF4-FFF2-40B4-BE49-F238E27FC236}">
                <a16:creationId xmlns:a16="http://schemas.microsoft.com/office/drawing/2014/main" id="{C8455CEF-F056-4DF0-979E-EB39570690CE}"/>
              </a:ext>
            </a:extLst>
          </p:cNvPr>
          <p:cNvSpPr>
            <a:spLocks noGrp="1"/>
          </p:cNvSpPr>
          <p:nvPr>
            <p:ph type="sldNum" sz="quarter" idx="12"/>
          </p:nvPr>
        </p:nvSpPr>
        <p:spPr/>
        <p:txBody>
          <a:bodyPr/>
          <a:lstStyle>
            <a:lvl1pPr>
              <a:defRPr/>
            </a:lvl1pPr>
          </a:lstStyle>
          <a:p>
            <a:pPr>
              <a:defRPr/>
            </a:pPr>
            <a:fld id="{0697CFBF-62AA-4423-A348-4E9138DCA51B}" type="slidenum">
              <a:rPr lang="ja-JP" altLang="en-US"/>
              <a:pPr>
                <a:defRPr/>
              </a:pPr>
              <a:t>‹#›</a:t>
            </a:fld>
            <a:endParaRPr lang="ja-JP" altLang="en-US"/>
          </a:p>
        </p:txBody>
      </p:sp>
    </p:spTree>
    <p:extLst>
      <p:ext uri="{BB962C8B-B14F-4D97-AF65-F5344CB8AC3E}">
        <p14:creationId xmlns:p14="http://schemas.microsoft.com/office/powerpoint/2010/main" val="4266636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A4516712-088E-4979-90EB-35FCD8BF930F}"/>
              </a:ext>
            </a:extLst>
          </p:cNvPr>
          <p:cNvSpPr>
            <a:spLocks noGrp="1"/>
          </p:cNvSpPr>
          <p:nvPr>
            <p:ph type="dt" sz="half" idx="10"/>
          </p:nvPr>
        </p:nvSpPr>
        <p:spPr/>
        <p:txBody>
          <a:bodyPr/>
          <a:lstStyle>
            <a:lvl1pPr>
              <a:defRPr/>
            </a:lvl1pPr>
          </a:lstStyle>
          <a:p>
            <a:pPr>
              <a:defRPr/>
            </a:pPr>
            <a:fld id="{CA8FC3E4-19D5-4B91-B798-0F14E09138DC}" type="datetime1">
              <a:rPr lang="ja-JP" altLang="en-US"/>
              <a:pPr>
                <a:defRPr/>
              </a:pPr>
              <a:t>2024/10/25</a:t>
            </a:fld>
            <a:endParaRPr lang="ja-JP" altLang="en-US"/>
          </a:p>
        </p:txBody>
      </p:sp>
      <p:sp>
        <p:nvSpPr>
          <p:cNvPr id="3" name="フッター プレースホルダー 4">
            <a:extLst>
              <a:ext uri="{FF2B5EF4-FFF2-40B4-BE49-F238E27FC236}">
                <a16:creationId xmlns:a16="http://schemas.microsoft.com/office/drawing/2014/main" id="{A2CF0D1F-FBD1-4D90-B49C-FA24746B1B77}"/>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a:extLst>
              <a:ext uri="{FF2B5EF4-FFF2-40B4-BE49-F238E27FC236}">
                <a16:creationId xmlns:a16="http://schemas.microsoft.com/office/drawing/2014/main" id="{9637CD02-1150-46D9-BCE2-A4E464912A3A}"/>
              </a:ext>
            </a:extLst>
          </p:cNvPr>
          <p:cNvSpPr>
            <a:spLocks noGrp="1"/>
          </p:cNvSpPr>
          <p:nvPr>
            <p:ph type="sldNum" sz="quarter" idx="12"/>
          </p:nvPr>
        </p:nvSpPr>
        <p:spPr/>
        <p:txBody>
          <a:bodyPr/>
          <a:lstStyle>
            <a:lvl1pPr>
              <a:defRPr/>
            </a:lvl1pPr>
          </a:lstStyle>
          <a:p>
            <a:pPr>
              <a:defRPr/>
            </a:pPr>
            <a:fld id="{7EE6E9F5-8DA2-4CA0-9968-091F5A64EF1C}" type="slidenum">
              <a:rPr lang="ja-JP" altLang="en-US"/>
              <a:pPr>
                <a:defRPr/>
              </a:pPr>
              <a:t>‹#›</a:t>
            </a:fld>
            <a:endParaRPr lang="ja-JP" altLang="en-US"/>
          </a:p>
        </p:txBody>
      </p:sp>
    </p:spTree>
    <p:extLst>
      <p:ext uri="{BB962C8B-B14F-4D97-AF65-F5344CB8AC3E}">
        <p14:creationId xmlns:p14="http://schemas.microsoft.com/office/powerpoint/2010/main" val="2324903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96315723-5632-4AE0-82CD-F026C9C47C8C}"/>
              </a:ext>
            </a:extLst>
          </p:cNvPr>
          <p:cNvSpPr>
            <a:spLocks noGrp="1"/>
          </p:cNvSpPr>
          <p:nvPr>
            <p:ph type="dt" sz="half" idx="10"/>
          </p:nvPr>
        </p:nvSpPr>
        <p:spPr/>
        <p:txBody>
          <a:bodyPr/>
          <a:lstStyle>
            <a:lvl1pPr>
              <a:defRPr/>
            </a:lvl1pPr>
          </a:lstStyle>
          <a:p>
            <a:pPr>
              <a:defRPr/>
            </a:pPr>
            <a:fld id="{DCBBFD21-FE81-4C7E-806C-51C3D4E55261}" type="datetime1">
              <a:rPr lang="ja-JP" altLang="en-US"/>
              <a:pPr>
                <a:defRPr/>
              </a:pPr>
              <a:t>2024/10/25</a:t>
            </a:fld>
            <a:endParaRPr lang="ja-JP" altLang="en-US"/>
          </a:p>
        </p:txBody>
      </p:sp>
      <p:sp>
        <p:nvSpPr>
          <p:cNvPr id="6" name="フッター プレースホルダー 4">
            <a:extLst>
              <a:ext uri="{FF2B5EF4-FFF2-40B4-BE49-F238E27FC236}">
                <a16:creationId xmlns:a16="http://schemas.microsoft.com/office/drawing/2014/main" id="{2D8FA137-966D-4DB7-82A5-327768946880}"/>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B9781864-E739-4738-A353-2A94A3A70D12}"/>
              </a:ext>
            </a:extLst>
          </p:cNvPr>
          <p:cNvSpPr>
            <a:spLocks noGrp="1"/>
          </p:cNvSpPr>
          <p:nvPr>
            <p:ph type="sldNum" sz="quarter" idx="12"/>
          </p:nvPr>
        </p:nvSpPr>
        <p:spPr/>
        <p:txBody>
          <a:bodyPr/>
          <a:lstStyle>
            <a:lvl1pPr>
              <a:defRPr/>
            </a:lvl1pPr>
          </a:lstStyle>
          <a:p>
            <a:pPr>
              <a:defRPr/>
            </a:pPr>
            <a:fld id="{24F2EEFF-870E-4B97-B790-4292DFC96EF0}" type="slidenum">
              <a:rPr lang="ja-JP" altLang="en-US"/>
              <a:pPr>
                <a:defRPr/>
              </a:pPr>
              <a:t>‹#›</a:t>
            </a:fld>
            <a:endParaRPr lang="ja-JP" altLang="en-US"/>
          </a:p>
        </p:txBody>
      </p:sp>
    </p:spTree>
    <p:extLst>
      <p:ext uri="{BB962C8B-B14F-4D97-AF65-F5344CB8AC3E}">
        <p14:creationId xmlns:p14="http://schemas.microsoft.com/office/powerpoint/2010/main" val="1750298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A257F198-75BC-4DF3-AE5B-98B24692DAAE}"/>
              </a:ext>
            </a:extLst>
          </p:cNvPr>
          <p:cNvSpPr>
            <a:spLocks noGrp="1"/>
          </p:cNvSpPr>
          <p:nvPr>
            <p:ph type="dt" sz="half" idx="10"/>
          </p:nvPr>
        </p:nvSpPr>
        <p:spPr/>
        <p:txBody>
          <a:bodyPr/>
          <a:lstStyle>
            <a:lvl1pPr>
              <a:defRPr/>
            </a:lvl1pPr>
          </a:lstStyle>
          <a:p>
            <a:pPr>
              <a:defRPr/>
            </a:pPr>
            <a:fld id="{9151044E-C502-4425-8291-D59572E4FCC5}" type="datetime1">
              <a:rPr lang="ja-JP" altLang="en-US"/>
              <a:pPr>
                <a:defRPr/>
              </a:pPr>
              <a:t>2024/10/25</a:t>
            </a:fld>
            <a:endParaRPr lang="ja-JP" altLang="en-US"/>
          </a:p>
        </p:txBody>
      </p:sp>
      <p:sp>
        <p:nvSpPr>
          <p:cNvPr id="6" name="フッター プレースホルダー 4">
            <a:extLst>
              <a:ext uri="{FF2B5EF4-FFF2-40B4-BE49-F238E27FC236}">
                <a16:creationId xmlns:a16="http://schemas.microsoft.com/office/drawing/2014/main" id="{8078DBB8-7D6F-4515-B49F-361232ACB9CB}"/>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B3037F4A-6DA9-4BC3-9FEF-F4D18AB6FC25}"/>
              </a:ext>
            </a:extLst>
          </p:cNvPr>
          <p:cNvSpPr>
            <a:spLocks noGrp="1"/>
          </p:cNvSpPr>
          <p:nvPr>
            <p:ph type="sldNum" sz="quarter" idx="12"/>
          </p:nvPr>
        </p:nvSpPr>
        <p:spPr/>
        <p:txBody>
          <a:bodyPr/>
          <a:lstStyle>
            <a:lvl1pPr>
              <a:defRPr/>
            </a:lvl1pPr>
          </a:lstStyle>
          <a:p>
            <a:pPr>
              <a:defRPr/>
            </a:pPr>
            <a:fld id="{DCE67DC6-3522-4E84-A4E4-33E6C965E3F0}" type="slidenum">
              <a:rPr lang="ja-JP" altLang="en-US"/>
              <a:pPr>
                <a:defRPr/>
              </a:pPr>
              <a:t>‹#›</a:t>
            </a:fld>
            <a:endParaRPr lang="ja-JP" altLang="en-US"/>
          </a:p>
        </p:txBody>
      </p:sp>
    </p:spTree>
    <p:extLst>
      <p:ext uri="{BB962C8B-B14F-4D97-AF65-F5344CB8AC3E}">
        <p14:creationId xmlns:p14="http://schemas.microsoft.com/office/powerpoint/2010/main" val="2144006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a:extLst>
              <a:ext uri="{FF2B5EF4-FFF2-40B4-BE49-F238E27FC236}">
                <a16:creationId xmlns:a16="http://schemas.microsoft.com/office/drawing/2014/main" id="{E6560B1B-44A6-4DED-9F69-1E4B72CA862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a:extLst>
              <a:ext uri="{FF2B5EF4-FFF2-40B4-BE49-F238E27FC236}">
                <a16:creationId xmlns:a16="http://schemas.microsoft.com/office/drawing/2014/main" id="{D77CE746-BC95-44AE-BF2D-48D69904F5D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3FF02D61-C15E-4A5C-B505-076EC2F38DC4}"/>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4E69AB76-6850-4E19-8E78-C8423DC937DE}" type="datetime1">
              <a:rPr lang="ja-JP" altLang="en-US"/>
              <a:pPr>
                <a:defRPr/>
              </a:pPr>
              <a:t>2024/10/25</a:t>
            </a:fld>
            <a:endParaRPr lang="ja-JP" altLang="en-US"/>
          </a:p>
        </p:txBody>
      </p:sp>
      <p:sp>
        <p:nvSpPr>
          <p:cNvPr id="5" name="フッター プレースホルダー 4">
            <a:extLst>
              <a:ext uri="{FF2B5EF4-FFF2-40B4-BE49-F238E27FC236}">
                <a16:creationId xmlns:a16="http://schemas.microsoft.com/office/drawing/2014/main" id="{B8CBC0C3-092D-4313-A7B7-884997126121}"/>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F7B75FF4-AE11-4838-9EA7-97234D2E0FB1}"/>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F63689C2-F68F-4344-BDFE-EC7A8BE72AF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143">
            <a:extLst>
              <a:ext uri="{FF2B5EF4-FFF2-40B4-BE49-F238E27FC236}">
                <a16:creationId xmlns:a16="http://schemas.microsoft.com/office/drawing/2014/main" id="{20D55289-EA0B-4752-A973-065FF2A3B188}"/>
              </a:ext>
            </a:extLst>
          </p:cNvPr>
          <p:cNvSpPr/>
          <p:nvPr/>
        </p:nvSpPr>
        <p:spPr>
          <a:xfrm>
            <a:off x="105932" y="669929"/>
            <a:ext cx="8959692" cy="2200378"/>
          </a:xfrm>
          <a:prstGeom prst="rect">
            <a:avLst/>
          </a:prstGeom>
          <a:no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a:lstStyle/>
          <a:p>
            <a:pPr algn="just">
              <a:defRPr/>
            </a:pPr>
            <a:r>
              <a:rPr lang="ja-JP" altLang="en-US" sz="1600" b="1" kern="100" dirty="0">
                <a:solidFill>
                  <a:prstClr val="black"/>
                </a:solidFill>
                <a:latin typeface="Meiryo UI" panose="020B0604030504040204" pitchFamily="50" charset="-128"/>
                <a:ea typeface="Meiryo UI" panose="020B0604030504040204" pitchFamily="50" charset="-128"/>
                <a:cs typeface="Times New Roman"/>
              </a:rPr>
              <a:t>○</a:t>
            </a:r>
            <a:r>
              <a:rPr lang="ja-JP" altLang="en-US" sz="1600" b="1" i="0" u="none" strike="noStrike" baseline="0" dirty="0">
                <a:solidFill>
                  <a:srgbClr val="000000"/>
                </a:solidFill>
                <a:latin typeface="Meiryo UI" panose="020B0604030504040204" pitchFamily="50" charset="-128"/>
                <a:ea typeface="Meiryo UI" panose="020B0604030504040204" pitchFamily="50" charset="-128"/>
              </a:rPr>
              <a:t>効率的・効果的な維持管理の推進</a:t>
            </a:r>
            <a:r>
              <a:rPr lang="ja-JP" altLang="en-US" sz="1600" b="1" dirty="0">
                <a:solidFill>
                  <a:srgbClr val="000000"/>
                </a:solidFill>
                <a:latin typeface="Meiryo UI" panose="020B0604030504040204" pitchFamily="50" charset="-128"/>
                <a:ea typeface="Meiryo UI" panose="020B0604030504040204" pitchFamily="50" charset="-128"/>
              </a:rPr>
              <a:t>のまとめ</a:t>
            </a:r>
            <a:endParaRPr lang="en-US" altLang="ja-JP" sz="1600" b="1" kern="100" dirty="0">
              <a:solidFill>
                <a:prstClr val="black"/>
              </a:solidFill>
              <a:latin typeface="Meiryo UI" panose="020B0604030504040204" pitchFamily="50" charset="-128"/>
              <a:ea typeface="Meiryo UI" panose="020B0604030504040204" pitchFamily="50" charset="-128"/>
              <a:cs typeface="Times New Roman"/>
            </a:endParaRPr>
          </a:p>
        </p:txBody>
      </p:sp>
      <p:graphicFrame>
        <p:nvGraphicFramePr>
          <p:cNvPr id="5" name="表 4">
            <a:extLst>
              <a:ext uri="{FF2B5EF4-FFF2-40B4-BE49-F238E27FC236}">
                <a16:creationId xmlns:a16="http://schemas.microsoft.com/office/drawing/2014/main" id="{A9066F00-5FBB-48BA-89FB-AB18B7C182A4}"/>
              </a:ext>
            </a:extLst>
          </p:cNvPr>
          <p:cNvGraphicFramePr>
            <a:graphicFrameLocks noGrp="1"/>
          </p:cNvGraphicFramePr>
          <p:nvPr>
            <p:extLst>
              <p:ext uri="{D42A27DB-BD31-4B8C-83A1-F6EECF244321}">
                <p14:modId xmlns:p14="http://schemas.microsoft.com/office/powerpoint/2010/main" val="3906674186"/>
              </p:ext>
            </p:extLst>
          </p:nvPr>
        </p:nvGraphicFramePr>
        <p:xfrm>
          <a:off x="209007" y="1008888"/>
          <a:ext cx="8706392" cy="1798320"/>
        </p:xfrm>
        <a:graphic>
          <a:graphicData uri="http://schemas.openxmlformats.org/drawingml/2006/table">
            <a:tbl>
              <a:tblPr firstRow="1" bandRow="1">
                <a:tableStyleId>{5C22544A-7EE6-4342-B048-85BDC9FD1C3A}</a:tableStyleId>
              </a:tblPr>
              <a:tblGrid>
                <a:gridCol w="1495506">
                  <a:extLst>
                    <a:ext uri="{9D8B030D-6E8A-4147-A177-3AD203B41FA5}">
                      <a16:colId xmlns:a16="http://schemas.microsoft.com/office/drawing/2014/main" val="584571931"/>
                    </a:ext>
                  </a:extLst>
                </a:gridCol>
                <a:gridCol w="7210886">
                  <a:extLst>
                    <a:ext uri="{9D8B030D-6E8A-4147-A177-3AD203B41FA5}">
                      <a16:colId xmlns:a16="http://schemas.microsoft.com/office/drawing/2014/main" val="331355755"/>
                    </a:ext>
                  </a:extLst>
                </a:gridCol>
              </a:tblGrid>
              <a:tr h="0">
                <a:tc>
                  <a:txBody>
                    <a:bodyPr/>
                    <a:lstStyle/>
                    <a:p>
                      <a:pPr algn="ctr">
                        <a:lnSpc>
                          <a:spcPct val="100000"/>
                        </a:lnSpc>
                      </a:pPr>
                      <a:r>
                        <a:rPr kumimoji="1" lang="ja-JP" altLang="en-US" sz="1100" b="0" dirty="0">
                          <a:solidFill>
                            <a:schemeClr val="tx1"/>
                          </a:solidFill>
                          <a:latin typeface="Meiryo UI" panose="020B0604030504040204" pitchFamily="50" charset="-128"/>
                          <a:ea typeface="Meiryo UI" panose="020B0604030504040204"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00000"/>
                        </a:lnSpc>
                      </a:pPr>
                      <a:r>
                        <a:rPr kumimoji="1" lang="ja-JP" altLang="en-US" sz="1100" b="0" dirty="0">
                          <a:solidFill>
                            <a:schemeClr val="tx1"/>
                          </a:solidFill>
                          <a:latin typeface="Meiryo UI" panose="020B0604030504040204" pitchFamily="50" charset="-128"/>
                          <a:ea typeface="Meiryo UI" panose="020B0604030504040204" pitchFamily="50" charset="-128"/>
                        </a:rPr>
                        <a:t>基本方針へ反映する要素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21764046"/>
                  </a:ext>
                </a:extLst>
              </a:tr>
              <a:tr h="17305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rPr>
                        <a:t>点検データのさらなる</a:t>
                      </a:r>
                      <a:endParaRPr kumimoji="1" lang="en-US" altLang="ja-JP" sz="1100" b="0" u="none" dirty="0">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rPr>
                        <a:t>活用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just">
                        <a:buFont typeface="Arial" panose="020B0604020202020204" pitchFamily="34" charset="0"/>
                        <a:buChar char="•"/>
                      </a:pPr>
                      <a:r>
                        <a:rPr lang="ja-JP" altLang="en-US" sz="1100" b="0" u="none" dirty="0">
                          <a:latin typeface="Meiryo UI" panose="020B0604030504040204" pitchFamily="50" charset="-128"/>
                          <a:ea typeface="Meiryo UI" panose="020B0604030504040204" pitchFamily="50" charset="-128"/>
                        </a:rPr>
                        <a:t>点検データを蓄積した結果、精度が向上した劣化曲線を用いることにより、点検頻度の見直しなど効率的・効果的な維持管理方策の検討に活用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7880271"/>
                  </a:ext>
                </a:extLst>
              </a:tr>
              <a:tr h="242743">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目標管理水準の</a:t>
                      </a:r>
                      <a:endParaRPr kumimoji="1" lang="en-US" altLang="ja-JP" sz="1100" dirty="0">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最適化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just">
                        <a:buFont typeface="Arial" panose="020B0604020202020204" pitchFamily="34" charset="0"/>
                        <a:buChar char="•"/>
                      </a:pPr>
                      <a:r>
                        <a:rPr lang="ja-JP" altLang="en-US" sz="1100" b="0" u="none" dirty="0">
                          <a:latin typeface="Meiryo UI" panose="020B0604030504040204" pitchFamily="50" charset="-128"/>
                          <a:ea typeface="Meiryo UI" panose="020B0604030504040204" pitchFamily="50" charset="-128"/>
                        </a:rPr>
                        <a:t>蓄積されたデータに基づき、劣化曲線を精緻化することによって、</a:t>
                      </a:r>
                      <a:r>
                        <a:rPr kumimoji="1" lang="ja-JP" altLang="en-US" sz="1100" b="0" u="none" kern="1200" dirty="0">
                          <a:solidFill>
                            <a:schemeClr val="dk1"/>
                          </a:solidFill>
                          <a:latin typeface="Meiryo UI" panose="020B0604030504040204" pitchFamily="50" charset="-128"/>
                          <a:ea typeface="Meiryo UI" panose="020B0604030504040204" pitchFamily="50" charset="-128"/>
                          <a:cs typeface="+mn-cs"/>
                        </a:rPr>
                        <a:t>より最適となる</a:t>
                      </a:r>
                      <a:r>
                        <a:rPr kumimoji="1" lang="en-US" altLang="ja-JP" sz="1100" b="0" u="none" kern="1200" dirty="0">
                          <a:solidFill>
                            <a:schemeClr val="dk1"/>
                          </a:solidFill>
                          <a:latin typeface="Meiryo UI" panose="020B0604030504040204" pitchFamily="50" charset="-128"/>
                          <a:ea typeface="Meiryo UI" panose="020B0604030504040204" pitchFamily="50" charset="-128"/>
                          <a:cs typeface="+mn-cs"/>
                        </a:rPr>
                        <a:t>LCC</a:t>
                      </a:r>
                      <a:r>
                        <a:rPr kumimoji="1" lang="ja-JP" altLang="en-US" sz="1100" b="0" u="none" kern="1200" dirty="0">
                          <a:solidFill>
                            <a:schemeClr val="dk1"/>
                          </a:solidFill>
                          <a:latin typeface="Meiryo UI" panose="020B0604030504040204" pitchFamily="50" charset="-128"/>
                          <a:ea typeface="Meiryo UI" panose="020B0604030504040204" pitchFamily="50" charset="-128"/>
                          <a:cs typeface="+mn-cs"/>
                        </a:rPr>
                        <a:t>を検証することができたことから、目標管理水準を最適化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3932213"/>
                  </a:ext>
                </a:extLst>
              </a:tr>
              <a:tr h="242743">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重点化指標の見直し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just">
                        <a:buFont typeface="Arial" panose="020B0604020202020204" pitchFamily="34" charset="0"/>
                        <a:buChar char="•"/>
                      </a:pPr>
                      <a:r>
                        <a:rPr kumimoji="1" lang="ja-JP" altLang="en-US" sz="1100" b="0" u="none" kern="1200" dirty="0">
                          <a:solidFill>
                            <a:schemeClr val="dk1"/>
                          </a:solidFill>
                          <a:latin typeface="Meiryo UI" panose="020B0604030504040204" pitchFamily="50" charset="-128"/>
                          <a:ea typeface="Meiryo UI" panose="020B0604030504040204" pitchFamily="50" charset="-128"/>
                          <a:cs typeface="+mn-cs"/>
                        </a:rPr>
                        <a:t>社会的影響度の内容の見直しと、劣化速度を新たに加味した指標</a:t>
                      </a:r>
                      <a:r>
                        <a:rPr lang="ja-JP" altLang="en-US" sz="1100" b="0" u="none" dirty="0">
                          <a:latin typeface="Meiryo UI" panose="020B0604030504040204" pitchFamily="50" charset="-128"/>
                          <a:ea typeface="Meiryo UI" panose="020B0604030504040204" pitchFamily="50" charset="-128"/>
                        </a:rPr>
                        <a:t>による評価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46444114"/>
                  </a:ext>
                </a:extLst>
              </a:tr>
              <a:tr h="242743">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更新の考え方</a:t>
                      </a:r>
                      <a:endParaRPr kumimoji="1" lang="en-US" altLang="ja-JP" sz="1100" dirty="0">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・更新フローの充実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just">
                        <a:buFont typeface="Arial" panose="020B0604020202020204" pitchFamily="34" charset="0"/>
                        <a:buChar char="•"/>
                      </a:pPr>
                      <a:r>
                        <a:rPr lang="ja-JP" altLang="en-US" sz="1100" b="0" u="none" dirty="0">
                          <a:latin typeface="Meiryo UI" panose="020B0604030504040204" pitchFamily="50" charset="-128"/>
                          <a:ea typeface="Meiryo UI" panose="020B0604030504040204" pitchFamily="50" charset="-128"/>
                        </a:rPr>
                        <a:t>経済的・社会的・物理的視点をふまえ、施設の特性に応じた項目を追加や、施設更新の実態も考慮した内容に更新フローを見直し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081588"/>
                  </a:ext>
                </a:extLst>
              </a:tr>
            </a:tbl>
          </a:graphicData>
        </a:graphic>
      </p:graphicFrame>
      <p:sp>
        <p:nvSpPr>
          <p:cNvPr id="9" name="Rectangle 2">
            <a:extLst>
              <a:ext uri="{FF2B5EF4-FFF2-40B4-BE49-F238E27FC236}">
                <a16:creationId xmlns:a16="http://schemas.microsoft.com/office/drawing/2014/main" id="{C5CC7EAC-5E23-48C0-93B7-9E04BB1D4457}"/>
              </a:ext>
            </a:extLst>
          </p:cNvPr>
          <p:cNvSpPr>
            <a:spLocks noChangeArrowheads="1"/>
          </p:cNvSpPr>
          <p:nvPr/>
        </p:nvSpPr>
        <p:spPr bwMode="auto">
          <a:xfrm>
            <a:off x="4763" y="-19050"/>
            <a:ext cx="9144000" cy="636588"/>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91350" tIns="45674" rIns="91350" bIns="45674" anchor="ctr"/>
          <a:lstStyle/>
          <a:p>
            <a:pPr>
              <a:defRPr/>
            </a:pPr>
            <a:endParaRPr lang="en-US" altLang="zh-TW" sz="2800" b="1">
              <a:solidFill>
                <a:schemeClr val="bg1"/>
              </a:solidFill>
              <a:latin typeface="Meiryo UI" pitchFamily="50" charset="-128"/>
              <a:ea typeface="Meiryo UI" pitchFamily="50" charset="-128"/>
              <a:cs typeface="Meiryo UI" pitchFamily="50" charset="-128"/>
            </a:endParaRPr>
          </a:p>
        </p:txBody>
      </p:sp>
      <p:sp>
        <p:nvSpPr>
          <p:cNvPr id="11" name="正方形/長方形 10">
            <a:extLst>
              <a:ext uri="{FF2B5EF4-FFF2-40B4-BE49-F238E27FC236}">
                <a16:creationId xmlns:a16="http://schemas.microsoft.com/office/drawing/2014/main" id="{6540C48A-E490-4DA9-94D0-CDDCF762A774}"/>
              </a:ext>
            </a:extLst>
          </p:cNvPr>
          <p:cNvSpPr/>
          <p:nvPr/>
        </p:nvSpPr>
        <p:spPr>
          <a:xfrm>
            <a:off x="105931" y="61913"/>
            <a:ext cx="7381875" cy="461665"/>
          </a:xfrm>
          <a:prstGeom prst="rect">
            <a:avLst/>
          </a:prstGeom>
        </p:spPr>
        <p:txBody>
          <a:bodyPr>
            <a:spAutoFit/>
          </a:bodyPr>
          <a:lstStyle/>
          <a:p>
            <a:pPr>
              <a:defRPr/>
            </a:pPr>
            <a:r>
              <a:rPr lang="ja-JP" altLang="en-US" sz="2400" b="1" dirty="0">
                <a:solidFill>
                  <a:schemeClr val="bg1"/>
                </a:solidFill>
                <a:latin typeface="Meiryo UI" pitchFamily="50" charset="-128"/>
                <a:ea typeface="Meiryo UI" pitchFamily="50" charset="-128"/>
                <a:cs typeface="Meiryo UI" pitchFamily="50" charset="-128"/>
              </a:rPr>
              <a:t>第２回審議会の振り返り</a:t>
            </a:r>
            <a:endParaRPr lang="zh-TW" altLang="en-US" sz="2400" b="1" dirty="0">
              <a:solidFill>
                <a:schemeClr val="bg1"/>
              </a:solidFill>
              <a:latin typeface="Meiryo UI" pitchFamily="50" charset="-128"/>
              <a:ea typeface="Meiryo UI" pitchFamily="50" charset="-128"/>
              <a:cs typeface="Meiryo UI" pitchFamily="50" charset="-128"/>
            </a:endParaRPr>
          </a:p>
        </p:txBody>
      </p:sp>
      <p:sp>
        <p:nvSpPr>
          <p:cNvPr id="3" name="角丸四角形 143">
            <a:extLst>
              <a:ext uri="{FF2B5EF4-FFF2-40B4-BE49-F238E27FC236}">
                <a16:creationId xmlns:a16="http://schemas.microsoft.com/office/drawing/2014/main" id="{AFF91C93-F312-8296-F2B9-86E50875C923}"/>
              </a:ext>
            </a:extLst>
          </p:cNvPr>
          <p:cNvSpPr/>
          <p:nvPr/>
        </p:nvSpPr>
        <p:spPr>
          <a:xfrm>
            <a:off x="105932" y="2923127"/>
            <a:ext cx="8959692" cy="3915824"/>
          </a:xfrm>
          <a:prstGeom prst="rect">
            <a:avLst/>
          </a:prstGeom>
          <a:no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a:lstStyle/>
          <a:p>
            <a:pPr algn="just">
              <a:defRPr/>
            </a:pPr>
            <a:r>
              <a:rPr lang="ja-JP" altLang="en-US" sz="1600" b="1" kern="100" dirty="0">
                <a:solidFill>
                  <a:prstClr val="black"/>
                </a:solidFill>
                <a:latin typeface="Meiryo UI" panose="020B0604030504040204" pitchFamily="50" charset="-128"/>
                <a:ea typeface="Meiryo UI" panose="020B0604030504040204" pitchFamily="50" charset="-128"/>
                <a:cs typeface="Times New Roman"/>
              </a:rPr>
              <a:t>○</a:t>
            </a:r>
            <a:r>
              <a:rPr lang="ja-JP" altLang="en-US" sz="1600" b="1" i="0" u="none" strike="noStrike" baseline="0" dirty="0">
                <a:solidFill>
                  <a:srgbClr val="000000"/>
                </a:solidFill>
                <a:latin typeface="Meiryo UI" panose="020B0604030504040204" pitchFamily="50" charset="-128"/>
                <a:ea typeface="Meiryo UI" panose="020B0604030504040204" pitchFamily="50" charset="-128"/>
              </a:rPr>
              <a:t>持続可能な維持管理の仕組みづくりのまとめ</a:t>
            </a:r>
            <a:endParaRPr lang="en-US" altLang="ja-JP" sz="1600" b="1" kern="100" dirty="0">
              <a:solidFill>
                <a:prstClr val="black"/>
              </a:solidFill>
              <a:latin typeface="Meiryo UI" panose="020B0604030504040204" pitchFamily="50" charset="-128"/>
              <a:ea typeface="Meiryo UI" panose="020B0604030504040204" pitchFamily="50" charset="-128"/>
              <a:cs typeface="Times New Roman"/>
            </a:endParaRPr>
          </a:p>
        </p:txBody>
      </p:sp>
      <p:graphicFrame>
        <p:nvGraphicFramePr>
          <p:cNvPr id="6" name="表 5">
            <a:extLst>
              <a:ext uri="{FF2B5EF4-FFF2-40B4-BE49-F238E27FC236}">
                <a16:creationId xmlns:a16="http://schemas.microsoft.com/office/drawing/2014/main" id="{DF637429-3875-9464-A795-8CA66EB476E9}"/>
              </a:ext>
            </a:extLst>
          </p:cNvPr>
          <p:cNvGraphicFramePr>
            <a:graphicFrameLocks noGrp="1"/>
          </p:cNvGraphicFramePr>
          <p:nvPr>
            <p:extLst>
              <p:ext uri="{D42A27DB-BD31-4B8C-83A1-F6EECF244321}">
                <p14:modId xmlns:p14="http://schemas.microsoft.com/office/powerpoint/2010/main" val="207412672"/>
              </p:ext>
            </p:extLst>
          </p:nvPr>
        </p:nvGraphicFramePr>
        <p:xfrm>
          <a:off x="215901" y="3237242"/>
          <a:ext cx="8699498" cy="3536529"/>
        </p:xfrm>
        <a:graphic>
          <a:graphicData uri="http://schemas.openxmlformats.org/drawingml/2006/table">
            <a:tbl>
              <a:tblPr firstRow="1" bandRow="1">
                <a:tableStyleId>{5C22544A-7EE6-4342-B048-85BDC9FD1C3A}</a:tableStyleId>
              </a:tblPr>
              <a:tblGrid>
                <a:gridCol w="1497489">
                  <a:extLst>
                    <a:ext uri="{9D8B030D-6E8A-4147-A177-3AD203B41FA5}">
                      <a16:colId xmlns:a16="http://schemas.microsoft.com/office/drawing/2014/main" val="584571931"/>
                    </a:ext>
                  </a:extLst>
                </a:gridCol>
                <a:gridCol w="7202009">
                  <a:extLst>
                    <a:ext uri="{9D8B030D-6E8A-4147-A177-3AD203B41FA5}">
                      <a16:colId xmlns:a16="http://schemas.microsoft.com/office/drawing/2014/main" val="331355755"/>
                    </a:ext>
                  </a:extLst>
                </a:gridCol>
              </a:tblGrid>
              <a:tr h="202838">
                <a:tc>
                  <a:txBody>
                    <a:bodyPr/>
                    <a:lstStyle/>
                    <a:p>
                      <a:pPr algn="ctr">
                        <a:lnSpc>
                          <a:spcPct val="100000"/>
                        </a:lnSpc>
                      </a:pPr>
                      <a:r>
                        <a:rPr kumimoji="1" lang="ja-JP" altLang="en-US" sz="1100" b="0" dirty="0">
                          <a:solidFill>
                            <a:schemeClr val="tx1"/>
                          </a:solidFill>
                          <a:latin typeface="Meiryo UI" panose="020B0604030504040204" pitchFamily="50" charset="-128"/>
                          <a:ea typeface="Meiryo UI" panose="020B0604030504040204"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00000"/>
                        </a:lnSpc>
                      </a:pPr>
                      <a:r>
                        <a:rPr kumimoji="1" lang="ja-JP" altLang="en-US" sz="1100" b="0" dirty="0">
                          <a:solidFill>
                            <a:schemeClr val="tx1"/>
                          </a:solidFill>
                          <a:latin typeface="Meiryo UI" panose="020B0604030504040204" pitchFamily="50" charset="-128"/>
                          <a:ea typeface="Meiryo UI" panose="020B0604030504040204" pitchFamily="50" charset="-128"/>
                        </a:rPr>
                        <a:t>基本方針へ反映する要素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21764046"/>
                  </a:ext>
                </a:extLst>
              </a:tr>
              <a:tr h="47328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rPr>
                        <a:t>データ蓄積・管理体制</a:t>
                      </a:r>
                      <a:endParaRPr kumimoji="1" lang="en-US" altLang="ja-JP" sz="1100" b="0" u="none" dirty="0">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rPr>
                        <a:t>の確立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just">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維持管理</a:t>
                      </a:r>
                      <a:r>
                        <a:rPr lang="en-US" altLang="ja-JP" sz="1100" dirty="0">
                          <a:latin typeface="Meiryo UI" panose="020B0604030504040204" pitchFamily="50" charset="-128"/>
                          <a:ea typeface="Meiryo UI" panose="020B0604030504040204" pitchFamily="50" charset="-128"/>
                        </a:rPr>
                        <a:t>DB</a:t>
                      </a:r>
                      <a:r>
                        <a:rPr lang="ja-JP" altLang="en-US" sz="1100" dirty="0">
                          <a:latin typeface="Meiryo UI" panose="020B0604030504040204" pitchFamily="50" charset="-128"/>
                          <a:ea typeface="Meiryo UI" panose="020B0604030504040204" pitchFamily="50" charset="-128"/>
                        </a:rPr>
                        <a:t>の有効活用・蓄積の徹底とデータ分析に基づく予防保全のレベルアップ</a:t>
                      </a:r>
                    </a:p>
                    <a:p>
                      <a:pPr marL="171450" indent="-171450" algn="just">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府管理施設はもとより、地域</a:t>
                      </a:r>
                      <a:r>
                        <a:rPr lang="en-US" altLang="ja-JP" sz="1100" dirty="0">
                          <a:latin typeface="Meiryo UI" panose="020B0604030504040204" pitchFamily="50" charset="-128"/>
                          <a:ea typeface="Meiryo UI" panose="020B0604030504040204" pitchFamily="50" charset="-128"/>
                        </a:rPr>
                        <a:t>PF</a:t>
                      </a:r>
                      <a:r>
                        <a:rPr lang="ja-JP" altLang="en-US" sz="1100" dirty="0">
                          <a:latin typeface="Meiryo UI" panose="020B0604030504040204" pitchFamily="50" charset="-128"/>
                          <a:ea typeface="Meiryo UI" panose="020B0604030504040204" pitchFamily="50" charset="-128"/>
                        </a:rPr>
                        <a:t>を通じた、市町村のニーズの把握（随時）により、さらに使用しやすいシステムへの改修</a:t>
                      </a:r>
                    </a:p>
                    <a:p>
                      <a:pPr marL="171450" indent="-171450" algn="just">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民間等の技術動向（どのようなデータで、何が出来るか＝シーズ）について引き続き調査し、活用を検討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7880271"/>
                  </a:ext>
                </a:extLst>
              </a:tr>
              <a:tr h="338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インフラ</a:t>
                      </a:r>
                      <a:r>
                        <a:rPr kumimoji="1" lang="en-US" altLang="ja-JP" sz="1100" dirty="0">
                          <a:latin typeface="Meiryo UI" panose="020B0604030504040204" pitchFamily="50" charset="-128"/>
                          <a:ea typeface="Meiryo UI" panose="020B0604030504040204" pitchFamily="50" charset="-128"/>
                        </a:rPr>
                        <a:t>DX</a:t>
                      </a:r>
                      <a:r>
                        <a:rPr kumimoji="1" lang="ja-JP" altLang="en-US" sz="1100" dirty="0">
                          <a:latin typeface="Meiryo UI" panose="020B0604030504040204" pitchFamily="50" charset="-128"/>
                          <a:ea typeface="Meiryo UI" panose="020B0604030504040204" pitchFamily="50" charset="-128"/>
                        </a:rPr>
                        <a:t>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just">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技術レベルを確保しつつ、省力化・効率化を主目的とし、新技術を活用</a:t>
                      </a:r>
                      <a:r>
                        <a:rPr lang="en-US" altLang="ja-JP" sz="1100" dirty="0">
                          <a:latin typeface="Meiryo UI" panose="020B0604030504040204" pitchFamily="50" charset="-128"/>
                          <a:ea typeface="Meiryo UI" panose="020B0604030504040204" pitchFamily="50" charset="-128"/>
                        </a:rPr>
                        <a:t>｡</a:t>
                      </a:r>
                    </a:p>
                    <a:p>
                      <a:pPr marL="171450" indent="-171450" algn="just">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職員の減少に対する個人にかかる業務負荷の軽減を図る。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3932213"/>
                  </a:ext>
                </a:extLst>
              </a:tr>
              <a:tr h="60851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新技術の実装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just">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様々な機会を通して、管理者ニーズの発信や技術シーズを知る機会を広げていく</a:t>
                      </a:r>
                    </a:p>
                    <a:p>
                      <a:pPr marL="171450" indent="-171450" algn="just">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大学や研究機関との情報共有や連携の強化</a:t>
                      </a:r>
                    </a:p>
                    <a:p>
                      <a:pPr marL="171450" indent="-171450" algn="just">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新技術の効果検証の際、メンテナンスサイクル全体の効率化やインフラの安全性・信頼性の向上の有無等の効果を評価できる方法を検討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46444114"/>
                  </a:ext>
                </a:extLst>
              </a:tr>
              <a:tr h="20283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人材育成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just">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維持管理のできる人材の育成に向けた検討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081588"/>
                  </a:ext>
                </a:extLst>
              </a:tr>
              <a:tr h="60851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地域連携プラット</a:t>
                      </a:r>
                      <a:endParaRPr kumimoji="1" lang="en-US" altLang="ja-JP" sz="1100" dirty="0">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フォーム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just">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これまでの維持管理に関する情報やノウハウの共有、人材育成、技術連携の更なる充実、強化</a:t>
                      </a:r>
                    </a:p>
                    <a:p>
                      <a:pPr marL="171450" indent="-171450" algn="just">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地域の特性等に合った、維持管理業務の広域連携や他分野連携などの効率的・効果的なマネジメント手法の検討</a:t>
                      </a:r>
                    </a:p>
                    <a:p>
                      <a:pPr marL="171450" indent="-171450" algn="just">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市町村の技術者不足や技術力を継承していくための、技術補完者（都市整備推進センター等）を活用した人材育成や持続性向上の検討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79571407"/>
                  </a:ext>
                </a:extLst>
              </a:tr>
              <a:tr h="47328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維持管理業務の改善（契約制度）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just">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土木事務所単位での包括的民間委託の試行導入</a:t>
                      </a:r>
                    </a:p>
                    <a:p>
                      <a:pPr marL="171450" indent="-171450" algn="just">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市町村の包括的民間委託の支援に向けた取組検討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6968837"/>
                  </a:ext>
                </a:extLst>
              </a:tr>
            </a:tbl>
          </a:graphicData>
        </a:graphic>
      </p:graphicFrame>
      <p:sp>
        <p:nvSpPr>
          <p:cNvPr id="8" name="テキスト ボックス 7">
            <a:extLst>
              <a:ext uri="{FF2B5EF4-FFF2-40B4-BE49-F238E27FC236}">
                <a16:creationId xmlns:a16="http://schemas.microsoft.com/office/drawing/2014/main" id="{39695C71-3B11-46B4-B528-C1AACD0898C5}"/>
              </a:ext>
            </a:extLst>
          </p:cNvPr>
          <p:cNvSpPr txBox="1"/>
          <p:nvPr/>
        </p:nvSpPr>
        <p:spPr>
          <a:xfrm>
            <a:off x="7420866" y="131118"/>
            <a:ext cx="1718371" cy="369332"/>
          </a:xfrm>
          <a:prstGeom prst="rect">
            <a:avLst/>
          </a:prstGeom>
          <a:noFill/>
        </p:spPr>
        <p:txBody>
          <a:bodyPr wrap="square" rtlCol="0">
            <a:spAutoFit/>
          </a:bodyPr>
          <a:lstStyle/>
          <a:p>
            <a:r>
              <a:rPr kumimoji="1" lang="ja-JP" altLang="en-US" b="1" dirty="0">
                <a:solidFill>
                  <a:schemeClr val="bg1"/>
                </a:solidFill>
              </a:rPr>
              <a:t>　</a:t>
            </a:r>
            <a:r>
              <a:rPr kumimoji="1" lang="en-US" altLang="ja-JP" b="1" dirty="0">
                <a:solidFill>
                  <a:schemeClr val="bg1"/>
                </a:solidFill>
              </a:rPr>
              <a:t>【</a:t>
            </a:r>
            <a:r>
              <a:rPr kumimoji="1" lang="ja-JP" altLang="en-US" b="1" dirty="0">
                <a:solidFill>
                  <a:schemeClr val="bg1"/>
                </a:solidFill>
              </a:rPr>
              <a:t>参考資料</a:t>
            </a:r>
            <a:r>
              <a:rPr kumimoji="1" lang="en-US" altLang="ja-JP" b="1" dirty="0">
                <a:solidFill>
                  <a:schemeClr val="bg1"/>
                </a:solidFill>
              </a:rPr>
              <a:t>3】</a:t>
            </a:r>
            <a:endParaRPr kumimoji="1" lang="ja-JP" altLang="en-US" b="1" dirty="0">
              <a:solidFill>
                <a:schemeClr val="bg1"/>
              </a:solidFill>
            </a:endParaRPr>
          </a:p>
        </p:txBody>
      </p:sp>
    </p:spTree>
    <p:extLst>
      <p:ext uri="{BB962C8B-B14F-4D97-AF65-F5344CB8AC3E}">
        <p14:creationId xmlns:p14="http://schemas.microsoft.com/office/powerpoint/2010/main" val="1118142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143">
            <a:extLst>
              <a:ext uri="{FF2B5EF4-FFF2-40B4-BE49-F238E27FC236}">
                <a16:creationId xmlns:a16="http://schemas.microsoft.com/office/drawing/2014/main" id="{20D55289-EA0B-4752-A973-065FF2A3B188}"/>
              </a:ext>
            </a:extLst>
          </p:cNvPr>
          <p:cNvSpPr/>
          <p:nvPr/>
        </p:nvSpPr>
        <p:spPr>
          <a:xfrm>
            <a:off x="105932" y="698504"/>
            <a:ext cx="8959692" cy="2113276"/>
          </a:xfrm>
          <a:prstGeom prst="rect">
            <a:avLst/>
          </a:prstGeom>
          <a:no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a:lstStyle/>
          <a:p>
            <a:pPr algn="just">
              <a:defRPr/>
            </a:pPr>
            <a:r>
              <a:rPr lang="ja-JP" altLang="en-US" sz="1600" b="1" kern="100" dirty="0">
                <a:solidFill>
                  <a:prstClr val="black"/>
                </a:solidFill>
                <a:latin typeface="Meiryo UI" panose="020B0604030504040204" pitchFamily="50" charset="-128"/>
                <a:ea typeface="Meiryo UI" panose="020B0604030504040204" pitchFamily="50" charset="-128"/>
                <a:cs typeface="Times New Roman"/>
              </a:rPr>
              <a:t>○</a:t>
            </a:r>
            <a:r>
              <a:rPr lang="ja-JP" altLang="en-US" sz="1600" b="1" i="0" u="none" strike="noStrike" baseline="0" dirty="0">
                <a:solidFill>
                  <a:srgbClr val="000000"/>
                </a:solidFill>
                <a:latin typeface="Meiryo UI" panose="020B0604030504040204" pitchFamily="50" charset="-128"/>
                <a:ea typeface="Meiryo UI" panose="020B0604030504040204" pitchFamily="50" charset="-128"/>
              </a:rPr>
              <a:t>効率的・効果的な維持管理の推進</a:t>
            </a:r>
            <a:endParaRPr lang="en-US" altLang="ja-JP" sz="1600" b="1" kern="100" dirty="0">
              <a:solidFill>
                <a:prstClr val="black"/>
              </a:solidFill>
              <a:latin typeface="Meiryo UI" panose="020B0604030504040204" pitchFamily="50" charset="-128"/>
              <a:ea typeface="Meiryo UI" panose="020B0604030504040204" pitchFamily="50" charset="-128"/>
              <a:cs typeface="Times New Roman"/>
            </a:endParaRPr>
          </a:p>
        </p:txBody>
      </p:sp>
      <p:graphicFrame>
        <p:nvGraphicFramePr>
          <p:cNvPr id="5" name="表 4">
            <a:extLst>
              <a:ext uri="{FF2B5EF4-FFF2-40B4-BE49-F238E27FC236}">
                <a16:creationId xmlns:a16="http://schemas.microsoft.com/office/drawing/2014/main" id="{A9066F00-5FBB-48BA-89FB-AB18B7C182A4}"/>
              </a:ext>
            </a:extLst>
          </p:cNvPr>
          <p:cNvGraphicFramePr>
            <a:graphicFrameLocks noGrp="1"/>
          </p:cNvGraphicFramePr>
          <p:nvPr>
            <p:extLst>
              <p:ext uri="{D42A27DB-BD31-4B8C-83A1-F6EECF244321}">
                <p14:modId xmlns:p14="http://schemas.microsoft.com/office/powerpoint/2010/main" val="3464273494"/>
              </p:ext>
            </p:extLst>
          </p:nvPr>
        </p:nvGraphicFramePr>
        <p:xfrm>
          <a:off x="218804" y="1059316"/>
          <a:ext cx="8706392" cy="1645920"/>
        </p:xfrm>
        <a:graphic>
          <a:graphicData uri="http://schemas.openxmlformats.org/drawingml/2006/table">
            <a:tbl>
              <a:tblPr firstRow="1" bandRow="1">
                <a:tableStyleId>{5C22544A-7EE6-4342-B048-85BDC9FD1C3A}</a:tableStyleId>
              </a:tblPr>
              <a:tblGrid>
                <a:gridCol w="8706392">
                  <a:extLst>
                    <a:ext uri="{9D8B030D-6E8A-4147-A177-3AD203B41FA5}">
                      <a16:colId xmlns:a16="http://schemas.microsoft.com/office/drawing/2014/main" val="331355755"/>
                    </a:ext>
                  </a:extLst>
                </a:gridCol>
              </a:tblGrid>
              <a:tr h="0">
                <a:tc>
                  <a:txBody>
                    <a:bodyPr/>
                    <a:lstStyle/>
                    <a:p>
                      <a:pPr algn="ctr">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rPr>
                        <a:t>委員からの主な意見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21764046"/>
                  </a:ext>
                </a:extLst>
              </a:tr>
              <a:tr h="173056">
                <a:tc>
                  <a:txBody>
                    <a:bodyPr/>
                    <a:lstStyle/>
                    <a:p>
                      <a:pPr marL="0" indent="0" algn="just">
                        <a:buFont typeface="Arial" panose="020B0604020202020204" pitchFamily="34" charset="0"/>
                        <a:buNone/>
                      </a:pPr>
                      <a:r>
                        <a:rPr lang="ja-JP" altLang="en-US" sz="1400" dirty="0">
                          <a:latin typeface="Meiryo UI" panose="020B0604030504040204" pitchFamily="50" charset="-128"/>
                          <a:ea typeface="Meiryo UI" panose="020B0604030504040204" pitchFamily="50" charset="-128"/>
                        </a:rPr>
                        <a:t>蓄積データに基づき効率的・効果的な維持管理を目指すという考え方は納得できる。予測から外れる傾向が見受けられる場合には、</a:t>
                      </a:r>
                      <a:r>
                        <a:rPr lang="ja-JP" altLang="en-US" sz="1400" b="1" u="sng" dirty="0">
                          <a:latin typeface="Meiryo UI" panose="020B0604030504040204" pitchFamily="50" charset="-128"/>
                          <a:ea typeface="Meiryo UI" panose="020B0604030504040204" pitchFamily="50" charset="-128"/>
                        </a:rPr>
                        <a:t>再度点検頻度を見直すような仕組みもあわせて検討しておく必要がある。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7880271"/>
                  </a:ext>
                </a:extLst>
              </a:tr>
              <a:tr h="173056">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400" dirty="0">
                          <a:latin typeface="Meiryo UI" panose="020B0604030504040204" pitchFamily="50" charset="-128"/>
                          <a:ea typeface="Meiryo UI" panose="020B0604030504040204" pitchFamily="50" charset="-128"/>
                        </a:rPr>
                        <a:t>改定後の劣化曲線について、</a:t>
                      </a:r>
                      <a:r>
                        <a:rPr lang="ja-JP" altLang="en-US" sz="1400" b="1" u="sng" dirty="0">
                          <a:latin typeface="Meiryo UI" panose="020B0604030504040204" pitchFamily="50" charset="-128"/>
                          <a:ea typeface="Meiryo UI" panose="020B0604030504040204" pitchFamily="50" charset="-128"/>
                        </a:rPr>
                        <a:t>どのような方法で設定しているのか、具体の方法を明確に記述すべき。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42737831"/>
                  </a:ext>
                </a:extLst>
              </a:tr>
              <a:tr h="173056">
                <a:tc>
                  <a:txBody>
                    <a:bodyPr/>
                    <a:lstStyle/>
                    <a:p>
                      <a:pPr marL="0" indent="0" algn="just">
                        <a:buFont typeface="Arial" panose="020B0604020202020204" pitchFamily="34" charset="0"/>
                        <a:buNone/>
                      </a:pPr>
                      <a:r>
                        <a:rPr lang="ja-JP" altLang="en-US" sz="1400" dirty="0">
                          <a:latin typeface="Meiryo UI" panose="020B0604030504040204" pitchFamily="50" charset="-128"/>
                          <a:ea typeface="Meiryo UI" panose="020B0604030504040204" pitchFamily="50" charset="-128"/>
                        </a:rPr>
                        <a:t>補強あるいは被災後に対策を実施した場合、その後の劣化曲線を新たに引くことになる。</a:t>
                      </a:r>
                      <a:r>
                        <a:rPr lang="ja-JP" altLang="en-US" sz="1400" b="1" u="sng" dirty="0">
                          <a:latin typeface="Meiryo UI" panose="020B0604030504040204" pitchFamily="50" charset="-128"/>
                          <a:ea typeface="Meiryo UI" panose="020B0604030504040204" pitchFamily="50" charset="-128"/>
                        </a:rPr>
                        <a:t>維持管理していく上では、突発的事象の有無を分けて考えるべきである。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98297147"/>
                  </a:ext>
                </a:extLst>
              </a:tr>
            </a:tbl>
          </a:graphicData>
        </a:graphic>
      </p:graphicFrame>
      <p:sp>
        <p:nvSpPr>
          <p:cNvPr id="9" name="Rectangle 2">
            <a:extLst>
              <a:ext uri="{FF2B5EF4-FFF2-40B4-BE49-F238E27FC236}">
                <a16:creationId xmlns:a16="http://schemas.microsoft.com/office/drawing/2014/main" id="{C5CC7EAC-5E23-48C0-93B7-9E04BB1D4457}"/>
              </a:ext>
            </a:extLst>
          </p:cNvPr>
          <p:cNvSpPr>
            <a:spLocks noChangeArrowheads="1"/>
          </p:cNvSpPr>
          <p:nvPr/>
        </p:nvSpPr>
        <p:spPr bwMode="auto">
          <a:xfrm>
            <a:off x="4763" y="-19050"/>
            <a:ext cx="9144000" cy="636588"/>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91350" tIns="45674" rIns="91350" bIns="45674" anchor="ctr"/>
          <a:lstStyle/>
          <a:p>
            <a:pPr>
              <a:defRPr/>
            </a:pPr>
            <a:endParaRPr lang="en-US" altLang="zh-TW" sz="2800" b="1">
              <a:solidFill>
                <a:schemeClr val="bg1"/>
              </a:solidFill>
              <a:latin typeface="Meiryo UI" pitchFamily="50" charset="-128"/>
              <a:ea typeface="Meiryo UI" pitchFamily="50" charset="-128"/>
              <a:cs typeface="Meiryo UI" pitchFamily="50" charset="-128"/>
            </a:endParaRPr>
          </a:p>
        </p:txBody>
      </p:sp>
      <p:sp>
        <p:nvSpPr>
          <p:cNvPr id="11" name="正方形/長方形 10">
            <a:extLst>
              <a:ext uri="{FF2B5EF4-FFF2-40B4-BE49-F238E27FC236}">
                <a16:creationId xmlns:a16="http://schemas.microsoft.com/office/drawing/2014/main" id="{6540C48A-E490-4DA9-94D0-CDDCF762A774}"/>
              </a:ext>
            </a:extLst>
          </p:cNvPr>
          <p:cNvSpPr/>
          <p:nvPr/>
        </p:nvSpPr>
        <p:spPr>
          <a:xfrm>
            <a:off x="105931" y="61913"/>
            <a:ext cx="7381875" cy="461665"/>
          </a:xfrm>
          <a:prstGeom prst="rect">
            <a:avLst/>
          </a:prstGeom>
        </p:spPr>
        <p:txBody>
          <a:bodyPr>
            <a:spAutoFit/>
          </a:bodyPr>
          <a:lstStyle/>
          <a:p>
            <a:pPr>
              <a:defRPr/>
            </a:pPr>
            <a:r>
              <a:rPr lang="ja-JP" altLang="en-US" sz="2400" b="1" dirty="0">
                <a:solidFill>
                  <a:schemeClr val="bg1"/>
                </a:solidFill>
                <a:latin typeface="Meiryo UI" pitchFamily="50" charset="-128"/>
                <a:ea typeface="Meiryo UI" pitchFamily="50" charset="-128"/>
                <a:cs typeface="Meiryo UI" pitchFamily="50" charset="-128"/>
              </a:rPr>
              <a:t>第２回審議会での意見</a:t>
            </a:r>
            <a:endParaRPr lang="zh-TW" altLang="en-US" sz="2400" b="1" dirty="0">
              <a:solidFill>
                <a:schemeClr val="bg1"/>
              </a:solidFill>
              <a:latin typeface="Meiryo UI" pitchFamily="50" charset="-128"/>
              <a:ea typeface="Meiryo UI" pitchFamily="50" charset="-128"/>
              <a:cs typeface="Meiryo UI" pitchFamily="50" charset="-128"/>
            </a:endParaRPr>
          </a:p>
        </p:txBody>
      </p:sp>
      <p:sp>
        <p:nvSpPr>
          <p:cNvPr id="3" name="角丸四角形 143">
            <a:extLst>
              <a:ext uri="{FF2B5EF4-FFF2-40B4-BE49-F238E27FC236}">
                <a16:creationId xmlns:a16="http://schemas.microsoft.com/office/drawing/2014/main" id="{AFF91C93-F312-8296-F2B9-86E50875C923}"/>
              </a:ext>
            </a:extLst>
          </p:cNvPr>
          <p:cNvSpPr/>
          <p:nvPr/>
        </p:nvSpPr>
        <p:spPr>
          <a:xfrm>
            <a:off x="92154" y="2892746"/>
            <a:ext cx="8959692" cy="3789994"/>
          </a:xfrm>
          <a:prstGeom prst="rect">
            <a:avLst/>
          </a:prstGeom>
          <a:no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a:lstStyle/>
          <a:p>
            <a:pPr algn="just">
              <a:defRPr/>
            </a:pPr>
            <a:r>
              <a:rPr lang="ja-JP" altLang="en-US" sz="1600" b="1" kern="100" dirty="0">
                <a:solidFill>
                  <a:prstClr val="black"/>
                </a:solidFill>
                <a:latin typeface="Meiryo UI" panose="020B0604030504040204" pitchFamily="50" charset="-128"/>
                <a:ea typeface="Meiryo UI" panose="020B0604030504040204" pitchFamily="50" charset="-128"/>
                <a:cs typeface="Times New Roman"/>
              </a:rPr>
              <a:t>○</a:t>
            </a:r>
            <a:r>
              <a:rPr lang="ja-JP" altLang="en-US" sz="1600" b="1" i="0" u="none" strike="noStrike" baseline="0" dirty="0">
                <a:solidFill>
                  <a:srgbClr val="000000"/>
                </a:solidFill>
                <a:latin typeface="Meiryo UI" panose="020B0604030504040204" pitchFamily="50" charset="-128"/>
                <a:ea typeface="Meiryo UI" panose="020B0604030504040204" pitchFamily="50" charset="-128"/>
              </a:rPr>
              <a:t>持続可能な維持管理の仕組みづくり</a:t>
            </a:r>
            <a:endParaRPr lang="en-US" altLang="ja-JP" sz="1600" b="1" kern="100" dirty="0">
              <a:solidFill>
                <a:prstClr val="black"/>
              </a:solidFill>
              <a:latin typeface="Meiryo UI" panose="020B0604030504040204" pitchFamily="50" charset="-128"/>
              <a:ea typeface="Meiryo UI" panose="020B0604030504040204" pitchFamily="50" charset="-128"/>
              <a:cs typeface="Times New Roman"/>
            </a:endParaRPr>
          </a:p>
        </p:txBody>
      </p:sp>
      <p:graphicFrame>
        <p:nvGraphicFramePr>
          <p:cNvPr id="7" name="表 6">
            <a:extLst>
              <a:ext uri="{FF2B5EF4-FFF2-40B4-BE49-F238E27FC236}">
                <a16:creationId xmlns:a16="http://schemas.microsoft.com/office/drawing/2014/main" id="{15A3A6DE-FCD7-3E87-A90F-9D6D4FB06CA6}"/>
              </a:ext>
            </a:extLst>
          </p:cNvPr>
          <p:cNvGraphicFramePr>
            <a:graphicFrameLocks noGrp="1"/>
          </p:cNvGraphicFramePr>
          <p:nvPr>
            <p:extLst>
              <p:ext uri="{D42A27DB-BD31-4B8C-83A1-F6EECF244321}">
                <p14:modId xmlns:p14="http://schemas.microsoft.com/office/powerpoint/2010/main" val="2187747864"/>
              </p:ext>
            </p:extLst>
          </p:nvPr>
        </p:nvGraphicFramePr>
        <p:xfrm>
          <a:off x="198120" y="3236550"/>
          <a:ext cx="8703501" cy="3322320"/>
        </p:xfrm>
        <a:graphic>
          <a:graphicData uri="http://schemas.openxmlformats.org/drawingml/2006/table">
            <a:tbl>
              <a:tblPr firstRow="1" bandRow="1">
                <a:tableStyleId>{5C22544A-7EE6-4342-B048-85BDC9FD1C3A}</a:tableStyleId>
              </a:tblPr>
              <a:tblGrid>
                <a:gridCol w="8703501">
                  <a:extLst>
                    <a:ext uri="{9D8B030D-6E8A-4147-A177-3AD203B41FA5}">
                      <a16:colId xmlns:a16="http://schemas.microsoft.com/office/drawing/2014/main" val="331355755"/>
                    </a:ext>
                  </a:extLst>
                </a:gridCol>
              </a:tblGrid>
              <a:tr h="0">
                <a:tc>
                  <a:txBody>
                    <a:bodyPr/>
                    <a:lstStyle/>
                    <a:p>
                      <a:pPr algn="ctr">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rPr>
                        <a:t>委員からの主な意見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21764046"/>
                  </a:ext>
                </a:extLst>
              </a:tr>
              <a:tr h="173056">
                <a:tc>
                  <a:txBody>
                    <a:bodyPr/>
                    <a:lstStyle/>
                    <a:p>
                      <a:pPr marL="0" indent="0" algn="just">
                        <a:buFont typeface="Arial" panose="020B0604020202020204" pitchFamily="34" charset="0"/>
                        <a:buNone/>
                      </a:pPr>
                      <a:r>
                        <a:rPr lang="ja-JP" altLang="en-US" sz="1400" dirty="0">
                          <a:latin typeface="Meiryo UI" panose="020B0604030504040204" pitchFamily="50" charset="-128"/>
                          <a:ea typeface="Meiryo UI" panose="020B0604030504040204" pitchFamily="50" charset="-128"/>
                        </a:rPr>
                        <a:t>点検データのような数値データだけでなく、文書データを</a:t>
                      </a:r>
                      <a:r>
                        <a:rPr lang="en-US" altLang="ja-JP" sz="1400" dirty="0">
                          <a:latin typeface="Meiryo UI" panose="020B0604030504040204" pitchFamily="50" charset="-128"/>
                          <a:ea typeface="Meiryo UI" panose="020B0604030504040204" pitchFamily="50" charset="-128"/>
                        </a:rPr>
                        <a:t>DB</a:t>
                      </a:r>
                      <a:r>
                        <a:rPr lang="ja-JP" altLang="en-US" sz="1400" dirty="0">
                          <a:latin typeface="Meiryo UI" panose="020B0604030504040204" pitchFamily="50" charset="-128"/>
                          <a:ea typeface="Meiryo UI" panose="020B0604030504040204" pitchFamily="50" charset="-128"/>
                        </a:rPr>
                        <a:t>に取り込むことで、</a:t>
                      </a:r>
                      <a:r>
                        <a:rPr lang="ja-JP" altLang="en-US" sz="1400" b="1" u="sng" dirty="0">
                          <a:latin typeface="Meiryo UI" panose="020B0604030504040204" pitchFamily="50" charset="-128"/>
                          <a:ea typeface="Meiryo UI" panose="020B0604030504040204" pitchFamily="50" charset="-128"/>
                        </a:rPr>
                        <a:t>保全計画書を作成できるような発想で、労力削減につなげていくことを検討</a:t>
                      </a:r>
                      <a:r>
                        <a:rPr lang="ja-JP" altLang="en-US" sz="1400" dirty="0">
                          <a:latin typeface="Meiryo UI" panose="020B0604030504040204" pitchFamily="50" charset="-128"/>
                          <a:ea typeface="Meiryo UI" panose="020B0604030504040204" pitchFamily="50" charset="-128"/>
                        </a:rPr>
                        <a:t>した方が良い。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7880271"/>
                  </a:ext>
                </a:extLst>
              </a:tr>
              <a:tr h="173056">
                <a:tc>
                  <a:txBody>
                    <a:bodyPr/>
                    <a:lstStyle/>
                    <a:p>
                      <a:pPr marL="0" indent="0" algn="just">
                        <a:buFont typeface="Arial" panose="020B0604020202020204" pitchFamily="34" charset="0"/>
                        <a:buNone/>
                      </a:pPr>
                      <a:r>
                        <a:rPr lang="ja-JP" altLang="en-US" sz="1400" dirty="0">
                          <a:latin typeface="Meiryo UI" panose="020B0604030504040204" pitchFamily="50" charset="-128"/>
                          <a:ea typeface="Meiryo UI" panose="020B0604030504040204" pitchFamily="50" charset="-128"/>
                        </a:rPr>
                        <a:t>維持管理</a:t>
                      </a:r>
                      <a:r>
                        <a:rPr lang="en-US" altLang="ja-JP" sz="1400" dirty="0">
                          <a:latin typeface="Meiryo UI" panose="020B0604030504040204" pitchFamily="50" charset="-128"/>
                          <a:ea typeface="Meiryo UI" panose="020B0604030504040204" pitchFamily="50" charset="-128"/>
                        </a:rPr>
                        <a:t>DB</a:t>
                      </a:r>
                      <a:r>
                        <a:rPr lang="ja-JP" altLang="en-US" sz="1400" dirty="0">
                          <a:latin typeface="Meiryo UI" panose="020B0604030504040204" pitchFamily="50" charset="-128"/>
                          <a:ea typeface="Meiryo UI" panose="020B0604030504040204" pitchFamily="50" charset="-128"/>
                        </a:rPr>
                        <a:t>を未活用の市町村が多いことや、人材育成は小規模な市町村ほどより厳しい状況であることなどを踏まえると、</a:t>
                      </a:r>
                      <a:r>
                        <a:rPr lang="ja-JP" altLang="en-US" sz="1400" b="1" u="sng" dirty="0">
                          <a:latin typeface="Meiryo UI" panose="020B0604030504040204" pitchFamily="50" charset="-128"/>
                          <a:ea typeface="Meiryo UI" panose="020B0604030504040204" pitchFamily="50" charset="-128"/>
                        </a:rPr>
                        <a:t>府全体を統括する意味で、システムの運用や市町村の人材育成についても府が管理をするなども考えられるのではないか。</a:t>
                      </a:r>
                      <a:r>
                        <a:rPr lang="ja-JP" altLang="en-US" sz="1400" dirty="0">
                          <a:latin typeface="Meiryo UI" panose="020B0604030504040204" pitchFamily="50" charset="-128"/>
                          <a:ea typeface="Meiryo UI" panose="020B0604030504040204" pitchFamily="50" charset="-128"/>
                        </a:rPr>
                        <a:t>群マネや包括的な取組を国も含めて進めようとしているため、そのような視点も含めて計画としてまとめていくべき。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1408097"/>
                  </a:ext>
                </a:extLst>
              </a:tr>
              <a:tr h="242743">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400" dirty="0">
                          <a:latin typeface="Meiryo UI" panose="020B0604030504040204" pitchFamily="50" charset="-128"/>
                          <a:ea typeface="Meiryo UI" panose="020B0604030504040204" pitchFamily="50" charset="-128"/>
                        </a:rPr>
                        <a:t>世間一般でも転職や離職が増えている中で組織側からみて必要な人材を育成するのではなく、若い人からみると自分たちがどのような経験を積むか、</a:t>
                      </a:r>
                      <a:r>
                        <a:rPr lang="ja-JP" altLang="en-US" sz="1400" b="1" u="sng" dirty="0">
                          <a:latin typeface="Meiryo UI" panose="020B0604030504040204" pitchFamily="50" charset="-128"/>
                          <a:ea typeface="Meiryo UI" panose="020B0604030504040204" pitchFamily="50" charset="-128"/>
                        </a:rPr>
                        <a:t>育てられる側からみた人材育成という観点</a:t>
                      </a:r>
                      <a:r>
                        <a:rPr lang="ja-JP" altLang="en-US" sz="1400" dirty="0">
                          <a:latin typeface="Meiryo UI" panose="020B0604030504040204" pitchFamily="50" charset="-128"/>
                          <a:ea typeface="Meiryo UI" panose="020B0604030504040204" pitchFamily="50" charset="-128"/>
                        </a:rPr>
                        <a:t>がないと離職につながってしまうため、これらの観点を人材育成に取り入れていく必要があると考える。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9041554"/>
                  </a:ext>
                </a:extLst>
              </a:tr>
              <a:tr h="242743">
                <a:tc>
                  <a:txBody>
                    <a:bodyPr/>
                    <a:lstStyle/>
                    <a:p>
                      <a:pPr marL="0" indent="0" algn="just">
                        <a:buFont typeface="Arial" panose="020B0604020202020204" pitchFamily="34" charset="0"/>
                        <a:buNone/>
                      </a:pPr>
                      <a:r>
                        <a:rPr lang="en-US" altLang="ja-JP" sz="1400" dirty="0">
                          <a:latin typeface="Meiryo UI" panose="020B0604030504040204" pitchFamily="50" charset="-128"/>
                          <a:ea typeface="Meiryo UI" panose="020B0604030504040204" pitchFamily="50" charset="-128"/>
                        </a:rPr>
                        <a:t>PF</a:t>
                      </a:r>
                      <a:r>
                        <a:rPr lang="ja-JP" altLang="en-US" sz="1400" dirty="0">
                          <a:latin typeface="Meiryo UI" panose="020B0604030504040204" pitchFamily="50" charset="-128"/>
                          <a:ea typeface="Meiryo UI" panose="020B0604030504040204" pitchFamily="50" charset="-128"/>
                        </a:rPr>
                        <a:t>について、さらに充実・強化を図っていくにあたり、ベンチマーク活動をしていないか。同様の取組をしている他の自治体と比較することにより、</a:t>
                      </a:r>
                      <a:r>
                        <a:rPr lang="ja-JP" altLang="en-US" sz="1400" b="1" u="sng" dirty="0">
                          <a:latin typeface="Meiryo UI" panose="020B0604030504040204" pitchFamily="50" charset="-128"/>
                          <a:ea typeface="Meiryo UI" panose="020B0604030504040204" pitchFamily="50" charset="-128"/>
                        </a:rPr>
                        <a:t>大阪府の強み・弱みを把握することができ、今後取り組むべき方向性も明確になる</a:t>
                      </a:r>
                      <a:r>
                        <a:rPr lang="ja-JP" altLang="en-US" sz="1400" dirty="0">
                          <a:latin typeface="Meiryo UI" panose="020B0604030504040204" pitchFamily="50" charset="-128"/>
                          <a:ea typeface="Meiryo UI" panose="020B0604030504040204" pitchFamily="50" charset="-128"/>
                        </a:rPr>
                        <a:t>と考える。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9777921"/>
                  </a:ext>
                </a:extLst>
              </a:tr>
              <a:tr h="242743">
                <a:tc>
                  <a:txBody>
                    <a:bodyPr/>
                    <a:lstStyle/>
                    <a:p>
                      <a:pPr marL="0" indent="0" algn="just">
                        <a:buFont typeface="Arial" panose="020B0604020202020204" pitchFamily="34" charset="0"/>
                        <a:buNone/>
                      </a:pPr>
                      <a:r>
                        <a:rPr lang="ja-JP" altLang="en-US" sz="1400" dirty="0">
                          <a:latin typeface="Meiryo UI" panose="020B0604030504040204" pitchFamily="50" charset="-128"/>
                          <a:ea typeface="Meiryo UI" panose="020B0604030504040204" pitchFamily="50" charset="-128"/>
                        </a:rPr>
                        <a:t>点検等に</a:t>
                      </a:r>
                      <a:r>
                        <a:rPr lang="en-US" altLang="ja-JP" sz="1400" dirty="0">
                          <a:latin typeface="Meiryo UI" panose="020B0604030504040204" pitchFamily="50" charset="-128"/>
                          <a:ea typeface="Meiryo UI" panose="020B0604030504040204" pitchFamily="50" charset="-128"/>
                        </a:rPr>
                        <a:t>DX</a:t>
                      </a:r>
                      <a:r>
                        <a:rPr lang="ja-JP" altLang="en-US" sz="1400" dirty="0">
                          <a:latin typeface="Meiryo UI" panose="020B0604030504040204" pitchFamily="50" charset="-128"/>
                          <a:ea typeface="Meiryo UI" panose="020B0604030504040204" pitchFamily="50" charset="-128"/>
                        </a:rPr>
                        <a:t>技術を取り入れていく場合に、</a:t>
                      </a:r>
                      <a:r>
                        <a:rPr lang="ja-JP" altLang="en-US" sz="1400" b="1" u="sng" dirty="0">
                          <a:latin typeface="Meiryo UI" panose="020B0604030504040204" pitchFamily="50" charset="-128"/>
                          <a:ea typeface="Meiryo UI" panose="020B0604030504040204" pitchFamily="50" charset="-128"/>
                        </a:rPr>
                        <a:t>既存の</a:t>
                      </a:r>
                      <a:r>
                        <a:rPr lang="en-US" altLang="ja-JP" sz="1400" b="1" u="sng" dirty="0">
                          <a:latin typeface="Meiryo UI" panose="020B0604030504040204" pitchFamily="50" charset="-128"/>
                          <a:ea typeface="Meiryo UI" panose="020B0604030504040204" pitchFamily="50" charset="-128"/>
                        </a:rPr>
                        <a:t>DB</a:t>
                      </a:r>
                      <a:r>
                        <a:rPr lang="ja-JP" altLang="en-US" sz="1400" b="1" u="sng" dirty="0">
                          <a:latin typeface="Meiryo UI" panose="020B0604030504040204" pitchFamily="50" charset="-128"/>
                          <a:ea typeface="Meiryo UI" panose="020B0604030504040204" pitchFamily="50" charset="-128"/>
                        </a:rPr>
                        <a:t>に新しい技術で得られたデータを取り込むことができるのか。</a:t>
                      </a:r>
                      <a:r>
                        <a:rPr lang="ja-JP" altLang="en-US" sz="1400" dirty="0">
                          <a:latin typeface="Meiryo UI" panose="020B0604030504040204" pitchFamily="50" charset="-128"/>
                          <a:ea typeface="Meiryo UI" panose="020B0604030504040204" pitchFamily="50" charset="-128"/>
                        </a:rPr>
                        <a:t>別のところにデータを格納して、埋もれてしまうことはないのか。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7792365"/>
                  </a:ext>
                </a:extLst>
              </a:tr>
            </a:tbl>
          </a:graphicData>
        </a:graphic>
      </p:graphicFrame>
    </p:spTree>
    <p:extLst>
      <p:ext uri="{BB962C8B-B14F-4D97-AF65-F5344CB8AC3E}">
        <p14:creationId xmlns:p14="http://schemas.microsoft.com/office/powerpoint/2010/main" val="4667769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4A392AD875449443AAA7829C2473F989" ma:contentTypeVersion="9" ma:contentTypeDescription="新しいドキュメントを作成します。" ma:contentTypeScope="" ma:versionID="55428f9ec545de107ec8e0ea257631d2">
  <xsd:schema xmlns:xsd="http://www.w3.org/2001/XMLSchema" xmlns:xs="http://www.w3.org/2001/XMLSchema" xmlns:p="http://schemas.microsoft.com/office/2006/metadata/properties" xmlns:ns2="60b12527-e226-4614-b792-74ec134ea487" xmlns:ns3="070d2816-acf1-4867-9480-e239a5331c18" targetNamespace="http://schemas.microsoft.com/office/2006/metadata/properties" ma:root="true" ma:fieldsID="93ad7b6eab436265e484ea67daedb817" ns2:_="" ns3:_="">
    <xsd:import namespace="60b12527-e226-4614-b792-74ec134ea487"/>
    <xsd:import namespace="070d2816-acf1-4867-9480-e239a5331c1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12527-e226-4614-b792-74ec134ea4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70d2816-acf1-4867-9480-e239a5331c18"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070d2816-acf1-4867-9480-e239a5331c18">
      <UserInfo>
        <DisplayName>NT Service\spsearch</DisplayName>
        <AccountId>9</AccountId>
        <AccountType/>
      </UserInfo>
      <UserInfo>
        <DisplayName>石井　良典</DisplayName>
        <AccountId>40</AccountId>
        <AccountType/>
      </UserInfo>
    </SharedWithUser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2CC6DC-F14A-4712-8106-7AAC59536574}">
  <ds:schemaRefs>
    <ds:schemaRef ds:uri="http://schemas.microsoft.com/office/2006/metadata/longProperties"/>
  </ds:schemaRefs>
</ds:datastoreItem>
</file>

<file path=customXml/itemProps2.xml><?xml version="1.0" encoding="utf-8"?>
<ds:datastoreItem xmlns:ds="http://schemas.openxmlformats.org/officeDocument/2006/customXml" ds:itemID="{B20C8826-1E5E-4D34-AA8F-A4473F7DB86A}"/>
</file>

<file path=customXml/itemProps3.xml><?xml version="1.0" encoding="utf-8"?>
<ds:datastoreItem xmlns:ds="http://schemas.openxmlformats.org/officeDocument/2006/customXml" ds:itemID="{C5B11B18-EFF9-4CB1-BD1A-A4BFA04EF17F}">
  <ds:schemaRefs>
    <ds:schemaRef ds:uri="http://purl.org/dc/dcmitype/"/>
    <ds:schemaRef ds:uri="60b12527-e226-4614-b792-74ec134ea487"/>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070d2816-acf1-4867-9480-e239a5331c18"/>
    <ds:schemaRef ds:uri="http://www.w3.org/XML/1998/namespace"/>
    <ds:schemaRef ds:uri="http://schemas.microsoft.com/office/2006/metadata/properties"/>
    <ds:schemaRef ds:uri="http://purl.org/dc/terms/"/>
  </ds:schemaRefs>
</ds:datastoreItem>
</file>

<file path=customXml/itemProps4.xml><?xml version="1.0" encoding="utf-8"?>
<ds:datastoreItem xmlns:ds="http://schemas.openxmlformats.org/officeDocument/2006/customXml" ds:itemID="{09E567E2-F229-4849-AFBA-E74CB70520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6035</TotalTime>
  <Words>967</Words>
  <Application>Microsoft Office PowerPoint</Application>
  <PresentationFormat>画面に合わせる (4:3)</PresentationFormat>
  <Paragraphs>54</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UI</vt:lpstr>
      <vt:lpstr>Arial</vt:lpstr>
      <vt:lpstr>Calibri</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杉原　卓治</cp:lastModifiedBy>
  <cp:revision>263</cp:revision>
  <cp:lastPrinted>2024-07-22T02:41:32Z</cp:lastPrinted>
  <dcterms:created xsi:type="dcterms:W3CDTF">2013-03-26T10:27:51Z</dcterms:created>
  <dcterms:modified xsi:type="dcterms:W3CDTF">2024-10-25T04:25:52Z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0x0101004A392AD875449443AAA7829C2473F989</vt:lpwstr>
  </property>
  <property fmtid="{D5CDD505-2E9C-101B-9397-08002B2CF9AE}" pid="3" name="display_urn:schemas-microsoft-com:office:office#SharedWithUsers">
    <vt:lpwstr>中井　和弘;妻井　繁信;石井　良典;丸橋　尚司</vt:lpwstr>
  </property>
  <property fmtid="{D5CDD505-2E9C-101B-9397-08002B2CF9AE}" pid="4" name="SharedWithUsers">
    <vt:lpwstr>7;#中井　和弘;#8;#妻井　繁信;#40;#石井　良典;#41;#丸橋　尚司</vt:lpwstr>
  </property>
  <property fmtid="{D5CDD505-2E9C-101B-9397-08002B2CF9AE}" pid="5" name="lcf76f155ced4ddcb4097134ff3c332f">
    <vt:lpwstr/>
  </property>
  <property fmtid="{D5CDD505-2E9C-101B-9397-08002B2CF9AE}" pid="6" name="xd_Signature">
    <vt:lpwstr/>
  </property>
  <property fmtid="{D5CDD505-2E9C-101B-9397-08002B2CF9AE}" pid="7" name="display_urn:schemas-microsoft-com:office:office#Editor">
    <vt:lpwstr>山本　真也</vt:lpwstr>
  </property>
  <property fmtid="{D5CDD505-2E9C-101B-9397-08002B2CF9AE}" pid="8" name="Order">
    <vt:r8>41500</vt:r8>
  </property>
  <property fmtid="{D5CDD505-2E9C-101B-9397-08002B2CF9AE}" pid="9" name="xd_ProgID">
    <vt:lpwstr/>
  </property>
  <property fmtid="{D5CDD505-2E9C-101B-9397-08002B2CF9AE}" pid="10" name="_ExtendedDescription">
    <vt:lpwstr/>
  </property>
  <property fmtid="{D5CDD505-2E9C-101B-9397-08002B2CF9AE}" pid="11" name="display_urn:schemas-microsoft-com:office:office#Author">
    <vt:lpwstr>山本　真也</vt:lpwstr>
  </property>
  <property fmtid="{D5CDD505-2E9C-101B-9397-08002B2CF9AE}" pid="12" name="ComplianceAssetId">
    <vt:lpwstr/>
  </property>
  <property fmtid="{D5CDD505-2E9C-101B-9397-08002B2CF9AE}" pid="13" name="TemplateUrl">
    <vt:lpwstr/>
  </property>
  <property fmtid="{D5CDD505-2E9C-101B-9397-08002B2CF9AE}" pid="14" name="TriggerFlowInfo">
    <vt:lpwstr/>
  </property>
  <property fmtid="{D5CDD505-2E9C-101B-9397-08002B2CF9AE}" pid="15" name="MediaServiceImageTags">
    <vt:lpwstr/>
  </property>
</Properties>
</file>