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38"/>
  </p:notesMasterIdLst>
  <p:handoutMasterIdLst>
    <p:handoutMasterId r:id="rId39"/>
  </p:handoutMasterIdLst>
  <p:sldIdLst>
    <p:sldId id="807" r:id="rId5"/>
    <p:sldId id="862" r:id="rId6"/>
    <p:sldId id="257" r:id="rId7"/>
    <p:sldId id="1805" r:id="rId8"/>
    <p:sldId id="1801" r:id="rId9"/>
    <p:sldId id="1802" r:id="rId10"/>
    <p:sldId id="1694" r:id="rId11"/>
    <p:sldId id="1696" r:id="rId12"/>
    <p:sldId id="1699" r:id="rId13"/>
    <p:sldId id="1733" r:id="rId14"/>
    <p:sldId id="1710" r:id="rId15"/>
    <p:sldId id="1803" r:id="rId16"/>
    <p:sldId id="1683" r:id="rId17"/>
    <p:sldId id="1748" r:id="rId18"/>
    <p:sldId id="1804" r:id="rId19"/>
    <p:sldId id="1731" r:id="rId20"/>
    <p:sldId id="1796" r:id="rId21"/>
    <p:sldId id="454" r:id="rId22"/>
    <p:sldId id="754" r:id="rId23"/>
    <p:sldId id="1180" r:id="rId24"/>
    <p:sldId id="1153" r:id="rId25"/>
    <p:sldId id="1158" r:id="rId26"/>
    <p:sldId id="1159" r:id="rId27"/>
    <p:sldId id="1233" r:id="rId28"/>
    <p:sldId id="1247" r:id="rId29"/>
    <p:sldId id="1668" r:id="rId30"/>
    <p:sldId id="1217" r:id="rId31"/>
    <p:sldId id="1246" r:id="rId32"/>
    <p:sldId id="1654" r:id="rId33"/>
    <p:sldId id="1242" r:id="rId34"/>
    <p:sldId id="1224" r:id="rId35"/>
    <p:sldId id="1241" r:id="rId36"/>
    <p:sldId id="1655" r:id="rId3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村　寧啓" initials="田村　寧啓" lastIdx="1" clrIdx="0">
    <p:extLst>
      <p:ext uri="{19B8F6BF-5375-455C-9EA6-DF929625EA0E}">
        <p15:presenceInfo xmlns:p15="http://schemas.microsoft.com/office/powerpoint/2012/main" userId="S::TamuraYa@lan.pref.osaka.jp::116a883b-0379-47dc-81c0-df63bd33a5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F397"/>
    <a:srgbClr val="FFFF99"/>
    <a:srgbClr val="F0FFE5"/>
    <a:srgbClr val="FFFFCC"/>
    <a:srgbClr val="99FFCC"/>
    <a:srgbClr val="FDFFEF"/>
    <a:srgbClr val="FBFEDA"/>
    <a:srgbClr val="FFDE75"/>
    <a:srgbClr val="0066CC"/>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4611B-22B5-FB97-8808-8CFD41336C11}" v="1" dt="2024-05-28T05:46:12.88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29" autoAdjust="0"/>
  </p:normalViewPr>
  <p:slideViewPr>
    <p:cSldViewPr snapToGrid="0">
      <p:cViewPr varScale="1">
        <p:scale>
          <a:sx n="110" d="100"/>
          <a:sy n="110" d="100"/>
        </p:scale>
        <p:origin x="8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杉原　卓治" userId="S::sugiharata@lan.pref.osaka.jp::7a71dd47-e401-41cb-9c14-7c9898c6cc67" providerId="AD" clId="Web-{6924611B-22B5-FB97-8808-8CFD41336C11}"/>
    <pc:docChg chg="modSld">
      <pc:chgData name="杉原　卓治" userId="S::sugiharata@lan.pref.osaka.jp::7a71dd47-e401-41cb-9c14-7c9898c6cc67" providerId="AD" clId="Web-{6924611B-22B5-FB97-8808-8CFD41336C11}" dt="2024-05-28T05:46:12.886" v="0"/>
      <pc:docMkLst>
        <pc:docMk/>
      </pc:docMkLst>
      <pc:sldChg chg="mod modShow">
        <pc:chgData name="杉原　卓治" userId="S::sugiharata@lan.pref.osaka.jp::7a71dd47-e401-41cb-9c14-7c9898c6cc67" providerId="AD" clId="Web-{6924611B-22B5-FB97-8808-8CFD41336C11}" dt="2024-05-28T05:46:12.886" v="0"/>
        <pc:sldMkLst>
          <pc:docMk/>
          <pc:sldMk cId="0" sldId="81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09675566328531"/>
          <c:y val="3.9010054932412358E-2"/>
          <c:w val="0.80767103530633122"/>
          <c:h val="0.83765897225678609"/>
        </c:manualLayout>
      </c:layout>
      <c:barChart>
        <c:barDir val="col"/>
        <c:grouping val="stacked"/>
        <c:varyColors val="0"/>
        <c:ser>
          <c:idx val="1"/>
          <c:order val="0"/>
          <c:tx>
            <c:v>土木建築</c:v>
          </c:tx>
          <c:spPr>
            <a:pattFill prst="pct75">
              <a:fgClr>
                <a:srgbClr val="0000FF"/>
              </a:fgClr>
              <a:bgClr>
                <a:schemeClr val="bg1"/>
              </a:bgClr>
            </a:pattFill>
            <a:ln w="3175">
              <a:solidFill>
                <a:schemeClr val="tx1"/>
              </a:solidFill>
            </a:ln>
          </c:spPr>
          <c:invertIfNegative val="0"/>
          <c:cat>
            <c:strRef>
              <c:f>'グラフデータ（全体）'!$C$48:$EU$48</c:f>
              <c:strCache>
                <c:ptCount val="149"/>
                <c:pt idx="0">
                  <c:v>S40</c:v>
                </c:pt>
                <c:pt idx="1">
                  <c:v>S41</c:v>
                </c:pt>
                <c:pt idx="2">
                  <c:v>S42</c:v>
                </c:pt>
                <c:pt idx="3">
                  <c:v>S43</c:v>
                </c:pt>
                <c:pt idx="4">
                  <c:v>S44</c:v>
                </c:pt>
                <c:pt idx="5">
                  <c:v>S45</c:v>
                </c:pt>
                <c:pt idx="6">
                  <c:v>S46</c:v>
                </c:pt>
                <c:pt idx="7">
                  <c:v>S47</c:v>
                </c:pt>
                <c:pt idx="8">
                  <c:v>S48</c:v>
                </c:pt>
                <c:pt idx="9">
                  <c:v>S49</c:v>
                </c:pt>
                <c:pt idx="10">
                  <c:v>S50</c:v>
                </c:pt>
                <c:pt idx="11">
                  <c:v>S51</c:v>
                </c:pt>
                <c:pt idx="12">
                  <c:v>S52</c:v>
                </c:pt>
                <c:pt idx="13">
                  <c:v>S53</c:v>
                </c:pt>
                <c:pt idx="14">
                  <c:v>S54</c:v>
                </c:pt>
                <c:pt idx="15">
                  <c:v>S55</c:v>
                </c:pt>
                <c:pt idx="16">
                  <c:v>S56</c:v>
                </c:pt>
                <c:pt idx="17">
                  <c:v>S57</c:v>
                </c:pt>
                <c:pt idx="18">
                  <c:v>S58</c:v>
                </c:pt>
                <c:pt idx="19">
                  <c:v>S59</c:v>
                </c:pt>
                <c:pt idx="20">
                  <c:v>S60</c:v>
                </c:pt>
                <c:pt idx="21">
                  <c:v>S61</c:v>
                </c:pt>
                <c:pt idx="22">
                  <c:v>S62</c:v>
                </c:pt>
                <c:pt idx="23">
                  <c:v>S63</c:v>
                </c:pt>
                <c:pt idx="24">
                  <c:v>H1</c:v>
                </c:pt>
                <c:pt idx="25">
                  <c:v>H2</c:v>
                </c:pt>
                <c:pt idx="26">
                  <c:v>H3</c:v>
                </c:pt>
                <c:pt idx="27">
                  <c:v>H4</c:v>
                </c:pt>
                <c:pt idx="28">
                  <c:v>H5</c:v>
                </c:pt>
                <c:pt idx="29">
                  <c:v>H6</c:v>
                </c:pt>
                <c:pt idx="30">
                  <c:v>H7</c:v>
                </c:pt>
                <c:pt idx="31">
                  <c:v>H8</c:v>
                </c:pt>
                <c:pt idx="32">
                  <c:v>H9</c:v>
                </c:pt>
                <c:pt idx="33">
                  <c:v>H10</c:v>
                </c:pt>
                <c:pt idx="34">
                  <c:v>H11</c:v>
                </c:pt>
                <c:pt idx="35">
                  <c:v>H12</c:v>
                </c:pt>
                <c:pt idx="36">
                  <c:v>H13</c:v>
                </c:pt>
                <c:pt idx="37">
                  <c:v>H14</c:v>
                </c:pt>
                <c:pt idx="38">
                  <c:v>H15</c:v>
                </c:pt>
                <c:pt idx="39">
                  <c:v>H16</c:v>
                </c:pt>
                <c:pt idx="40">
                  <c:v>H17</c:v>
                </c:pt>
                <c:pt idx="41">
                  <c:v>H18</c:v>
                </c:pt>
                <c:pt idx="42">
                  <c:v>H19</c:v>
                </c:pt>
                <c:pt idx="43">
                  <c:v>H20</c:v>
                </c:pt>
                <c:pt idx="44">
                  <c:v>H21</c:v>
                </c:pt>
                <c:pt idx="45">
                  <c:v>H22</c:v>
                </c:pt>
                <c:pt idx="46">
                  <c:v>H23</c:v>
                </c:pt>
                <c:pt idx="47">
                  <c:v>H24</c:v>
                </c:pt>
                <c:pt idx="48">
                  <c:v>H25</c:v>
                </c:pt>
                <c:pt idx="49">
                  <c:v>H26</c:v>
                </c:pt>
                <c:pt idx="50">
                  <c:v>H27</c:v>
                </c:pt>
                <c:pt idx="51">
                  <c:v>H28</c:v>
                </c:pt>
                <c:pt idx="52">
                  <c:v>H29</c:v>
                </c:pt>
                <c:pt idx="53">
                  <c:v>H30</c:v>
                </c:pt>
                <c:pt idx="54">
                  <c:v>R1</c:v>
                </c:pt>
                <c:pt idx="55">
                  <c:v>R2</c:v>
                </c:pt>
                <c:pt idx="56">
                  <c:v>R3</c:v>
                </c:pt>
                <c:pt idx="57">
                  <c:v>R4</c:v>
                </c:pt>
                <c:pt idx="58">
                  <c:v>R5</c:v>
                </c:pt>
                <c:pt idx="59">
                  <c:v>R6</c:v>
                </c:pt>
                <c:pt idx="60">
                  <c:v>R7</c:v>
                </c:pt>
                <c:pt idx="61">
                  <c:v>R8</c:v>
                </c:pt>
                <c:pt idx="62">
                  <c:v>R9</c:v>
                </c:pt>
                <c:pt idx="63">
                  <c:v>R10</c:v>
                </c:pt>
                <c:pt idx="64">
                  <c:v>R11</c:v>
                </c:pt>
                <c:pt idx="65">
                  <c:v>R12</c:v>
                </c:pt>
                <c:pt idx="66">
                  <c:v>R13</c:v>
                </c:pt>
                <c:pt idx="67">
                  <c:v>R14</c:v>
                </c:pt>
                <c:pt idx="68">
                  <c:v>R15</c:v>
                </c:pt>
                <c:pt idx="69">
                  <c:v>R16</c:v>
                </c:pt>
                <c:pt idx="70">
                  <c:v>R17</c:v>
                </c:pt>
                <c:pt idx="71">
                  <c:v>R18</c:v>
                </c:pt>
                <c:pt idx="72">
                  <c:v>R19</c:v>
                </c:pt>
                <c:pt idx="73">
                  <c:v>R20</c:v>
                </c:pt>
                <c:pt idx="74">
                  <c:v>R21</c:v>
                </c:pt>
                <c:pt idx="75">
                  <c:v>R22</c:v>
                </c:pt>
                <c:pt idx="76">
                  <c:v>R23</c:v>
                </c:pt>
                <c:pt idx="77">
                  <c:v>R24</c:v>
                </c:pt>
                <c:pt idx="78">
                  <c:v>R25</c:v>
                </c:pt>
                <c:pt idx="79">
                  <c:v>R26</c:v>
                </c:pt>
                <c:pt idx="80">
                  <c:v>R27</c:v>
                </c:pt>
                <c:pt idx="81">
                  <c:v>R28</c:v>
                </c:pt>
                <c:pt idx="82">
                  <c:v>R29</c:v>
                </c:pt>
                <c:pt idx="83">
                  <c:v>R30</c:v>
                </c:pt>
                <c:pt idx="84">
                  <c:v>R31</c:v>
                </c:pt>
                <c:pt idx="85">
                  <c:v>R32</c:v>
                </c:pt>
                <c:pt idx="86">
                  <c:v>R33</c:v>
                </c:pt>
                <c:pt idx="87">
                  <c:v>R34</c:v>
                </c:pt>
                <c:pt idx="88">
                  <c:v>R35</c:v>
                </c:pt>
                <c:pt idx="89">
                  <c:v>R36</c:v>
                </c:pt>
                <c:pt idx="90">
                  <c:v>R37</c:v>
                </c:pt>
                <c:pt idx="91">
                  <c:v>R38</c:v>
                </c:pt>
                <c:pt idx="92">
                  <c:v>R39</c:v>
                </c:pt>
                <c:pt idx="93">
                  <c:v>R40</c:v>
                </c:pt>
                <c:pt idx="94">
                  <c:v>R41</c:v>
                </c:pt>
                <c:pt idx="95">
                  <c:v>R42</c:v>
                </c:pt>
                <c:pt idx="96">
                  <c:v>R43</c:v>
                </c:pt>
                <c:pt idx="97">
                  <c:v>R44</c:v>
                </c:pt>
                <c:pt idx="98">
                  <c:v>R45</c:v>
                </c:pt>
                <c:pt idx="99">
                  <c:v>R46</c:v>
                </c:pt>
                <c:pt idx="100">
                  <c:v>R47</c:v>
                </c:pt>
                <c:pt idx="101">
                  <c:v>R48</c:v>
                </c:pt>
                <c:pt idx="102">
                  <c:v>R49</c:v>
                </c:pt>
                <c:pt idx="103">
                  <c:v>R50</c:v>
                </c:pt>
                <c:pt idx="104">
                  <c:v>R51</c:v>
                </c:pt>
                <c:pt idx="105">
                  <c:v>R52</c:v>
                </c:pt>
                <c:pt idx="106">
                  <c:v>R53</c:v>
                </c:pt>
                <c:pt idx="107">
                  <c:v>R54</c:v>
                </c:pt>
                <c:pt idx="108">
                  <c:v>R55</c:v>
                </c:pt>
                <c:pt idx="109">
                  <c:v>R56</c:v>
                </c:pt>
                <c:pt idx="110">
                  <c:v>R57</c:v>
                </c:pt>
                <c:pt idx="111">
                  <c:v>R58</c:v>
                </c:pt>
                <c:pt idx="112">
                  <c:v>R59</c:v>
                </c:pt>
                <c:pt idx="113">
                  <c:v>R60</c:v>
                </c:pt>
                <c:pt idx="114">
                  <c:v>R61</c:v>
                </c:pt>
                <c:pt idx="115">
                  <c:v>R62</c:v>
                </c:pt>
                <c:pt idx="116">
                  <c:v>R63</c:v>
                </c:pt>
                <c:pt idx="117">
                  <c:v>R64</c:v>
                </c:pt>
                <c:pt idx="118">
                  <c:v>R65</c:v>
                </c:pt>
                <c:pt idx="119">
                  <c:v>R66</c:v>
                </c:pt>
                <c:pt idx="120">
                  <c:v>R67</c:v>
                </c:pt>
                <c:pt idx="121">
                  <c:v>R68</c:v>
                </c:pt>
                <c:pt idx="122">
                  <c:v>R69</c:v>
                </c:pt>
                <c:pt idx="123">
                  <c:v>R70</c:v>
                </c:pt>
                <c:pt idx="124">
                  <c:v>R71</c:v>
                </c:pt>
                <c:pt idx="125">
                  <c:v>R72</c:v>
                </c:pt>
                <c:pt idx="126">
                  <c:v>R73</c:v>
                </c:pt>
                <c:pt idx="127">
                  <c:v>R74</c:v>
                </c:pt>
                <c:pt idx="128">
                  <c:v>R75</c:v>
                </c:pt>
                <c:pt idx="129">
                  <c:v>R76</c:v>
                </c:pt>
                <c:pt idx="130">
                  <c:v>R77</c:v>
                </c:pt>
                <c:pt idx="131">
                  <c:v>R78</c:v>
                </c:pt>
                <c:pt idx="132">
                  <c:v>R79</c:v>
                </c:pt>
                <c:pt idx="133">
                  <c:v>R80</c:v>
                </c:pt>
                <c:pt idx="134">
                  <c:v>R81</c:v>
                </c:pt>
                <c:pt idx="135">
                  <c:v>R82</c:v>
                </c:pt>
                <c:pt idx="136">
                  <c:v>R83</c:v>
                </c:pt>
                <c:pt idx="137">
                  <c:v>R84</c:v>
                </c:pt>
                <c:pt idx="138">
                  <c:v>R85</c:v>
                </c:pt>
                <c:pt idx="139">
                  <c:v>R86</c:v>
                </c:pt>
                <c:pt idx="140">
                  <c:v>R87</c:v>
                </c:pt>
                <c:pt idx="141">
                  <c:v>R88</c:v>
                </c:pt>
                <c:pt idx="142">
                  <c:v>R89</c:v>
                </c:pt>
                <c:pt idx="143">
                  <c:v>R90</c:v>
                </c:pt>
                <c:pt idx="144">
                  <c:v>R91</c:v>
                </c:pt>
                <c:pt idx="145">
                  <c:v>R92</c:v>
                </c:pt>
                <c:pt idx="146">
                  <c:v>R93</c:v>
                </c:pt>
                <c:pt idx="147">
                  <c:v>R94</c:v>
                </c:pt>
                <c:pt idx="148">
                  <c:v>R95</c:v>
                </c:pt>
              </c:strCache>
            </c:strRef>
          </c:cat>
          <c:val>
            <c:numRef>
              <c:f>'グラフデータ（全体）'!$C$50:$EU$50</c:f>
              <c:numCache>
                <c:formatCode>#,##0_);[Red]\(#,##0\)</c:formatCode>
                <c:ptCount val="149"/>
                <c:pt idx="0">
                  <c:v>697.88775899999996</c:v>
                </c:pt>
                <c:pt idx="1">
                  <c:v>1770.4526699999999</c:v>
                </c:pt>
                <c:pt idx="2">
                  <c:v>1092.342181</c:v>
                </c:pt>
                <c:pt idx="3">
                  <c:v>1570.369829</c:v>
                </c:pt>
                <c:pt idx="4">
                  <c:v>6674.0988579999994</c:v>
                </c:pt>
                <c:pt idx="5">
                  <c:v>1522.504099</c:v>
                </c:pt>
                <c:pt idx="6">
                  <c:v>8289.2504530000006</c:v>
                </c:pt>
                <c:pt idx="7">
                  <c:v>1793.926907</c:v>
                </c:pt>
                <c:pt idx="8">
                  <c:v>11455.016351</c:v>
                </c:pt>
                <c:pt idx="9">
                  <c:v>7281.7458409999999</c:v>
                </c:pt>
                <c:pt idx="10">
                  <c:v>9864.6279450000002</c:v>
                </c:pt>
                <c:pt idx="11">
                  <c:v>12781.110186999998</c:v>
                </c:pt>
                <c:pt idx="12">
                  <c:v>4770.171953</c:v>
                </c:pt>
                <c:pt idx="13">
                  <c:v>13659.115456</c:v>
                </c:pt>
                <c:pt idx="14">
                  <c:v>21157.883613999998</c:v>
                </c:pt>
                <c:pt idx="15">
                  <c:v>18220.974785999999</c:v>
                </c:pt>
                <c:pt idx="16">
                  <c:v>33846.650241999996</c:v>
                </c:pt>
                <c:pt idx="17">
                  <c:v>32944.847151000002</c:v>
                </c:pt>
                <c:pt idx="18">
                  <c:v>18566.445122000001</c:v>
                </c:pt>
                <c:pt idx="19">
                  <c:v>20153.94196</c:v>
                </c:pt>
                <c:pt idx="20">
                  <c:v>23890.023118999998</c:v>
                </c:pt>
                <c:pt idx="21">
                  <c:v>18768.187797999999</c:v>
                </c:pt>
                <c:pt idx="22">
                  <c:v>32470.136964999998</c:v>
                </c:pt>
                <c:pt idx="23">
                  <c:v>42120.624817999997</c:v>
                </c:pt>
                <c:pt idx="24">
                  <c:v>42808.314289999995</c:v>
                </c:pt>
                <c:pt idx="25">
                  <c:v>41216.222618</c:v>
                </c:pt>
                <c:pt idx="26">
                  <c:v>39358.266212999995</c:v>
                </c:pt>
                <c:pt idx="27">
                  <c:v>44537.448734999998</c:v>
                </c:pt>
                <c:pt idx="28">
                  <c:v>48809.948404000002</c:v>
                </c:pt>
                <c:pt idx="29">
                  <c:v>28505.108768999999</c:v>
                </c:pt>
                <c:pt idx="30">
                  <c:v>45936.146934999997</c:v>
                </c:pt>
                <c:pt idx="31">
                  <c:v>18892.541565</c:v>
                </c:pt>
                <c:pt idx="32">
                  <c:v>33690.888640999998</c:v>
                </c:pt>
                <c:pt idx="33">
                  <c:v>43861.599761000005</c:v>
                </c:pt>
                <c:pt idx="34">
                  <c:v>46152.151929</c:v>
                </c:pt>
                <c:pt idx="35">
                  <c:v>16365.919012</c:v>
                </c:pt>
                <c:pt idx="36">
                  <c:v>69555.331182000009</c:v>
                </c:pt>
                <c:pt idx="37">
                  <c:v>14972.724044000001</c:v>
                </c:pt>
                <c:pt idx="38">
                  <c:v>30614.144216000001</c:v>
                </c:pt>
                <c:pt idx="39">
                  <c:v>30794.828784000001</c:v>
                </c:pt>
                <c:pt idx="40">
                  <c:v>42035.688546000005</c:v>
                </c:pt>
                <c:pt idx="41">
                  <c:v>15772.528033999999</c:v>
                </c:pt>
                <c:pt idx="42">
                  <c:v>22093.517645</c:v>
                </c:pt>
                <c:pt idx="43">
                  <c:v>27180.622351000002</c:v>
                </c:pt>
                <c:pt idx="44">
                  <c:v>14554.562324</c:v>
                </c:pt>
                <c:pt idx="45">
                  <c:v>7416.2722819999999</c:v>
                </c:pt>
                <c:pt idx="46">
                  <c:v>11549.986578</c:v>
                </c:pt>
                <c:pt idx="47">
                  <c:v>1846.403544</c:v>
                </c:pt>
                <c:pt idx="48">
                  <c:v>851.13982799999997</c:v>
                </c:pt>
                <c:pt idx="49">
                  <c:v>2628.1438660000003</c:v>
                </c:pt>
                <c:pt idx="50">
                  <c:v>674.08719399999995</c:v>
                </c:pt>
                <c:pt idx="51">
                  <c:v>33.465919999999997</c:v>
                </c:pt>
                <c:pt idx="52">
                  <c:v>0</c:v>
                </c:pt>
                <c:pt idx="53">
                  <c:v>0</c:v>
                </c:pt>
                <c:pt idx="54">
                  <c:v>27.7153578</c:v>
                </c:pt>
                <c:pt idx="55">
                  <c:v>0</c:v>
                </c:pt>
                <c:pt idx="56">
                  <c:v>0</c:v>
                </c:pt>
                <c:pt idx="57">
                  <c:v>2272.6470089999998</c:v>
                </c:pt>
                <c:pt idx="58">
                  <c:v>0</c:v>
                </c:pt>
                <c:pt idx="59">
                  <c:v>0</c:v>
                </c:pt>
                <c:pt idx="60">
                  <c:v>0</c:v>
                </c:pt>
                <c:pt idx="61">
                  <c:v>0</c:v>
                </c:pt>
                <c:pt idx="62">
                  <c:v>0</c:v>
                </c:pt>
                <c:pt idx="63">
                  <c:v>124.339341</c:v>
                </c:pt>
                <c:pt idx="64">
                  <c:v>90.088784000000004</c:v>
                </c:pt>
                <c:pt idx="65">
                  <c:v>39.171615600000003</c:v>
                </c:pt>
                <c:pt idx="66">
                  <c:v>228.26464000000001</c:v>
                </c:pt>
                <c:pt idx="67">
                  <c:v>286.047303</c:v>
                </c:pt>
                <c:pt idx="68">
                  <c:v>332.25904700000001</c:v>
                </c:pt>
                <c:pt idx="69">
                  <c:v>186.03689650000001</c:v>
                </c:pt>
                <c:pt idx="70">
                  <c:v>192.89130900000001</c:v>
                </c:pt>
                <c:pt idx="71">
                  <c:v>65.036507999999998</c:v>
                </c:pt>
                <c:pt idx="72">
                  <c:v>2312.7136890000002</c:v>
                </c:pt>
                <c:pt idx="73">
                  <c:v>0</c:v>
                </c:pt>
                <c:pt idx="74">
                  <c:v>12774.238650100004</c:v>
                </c:pt>
                <c:pt idx="75">
                  <c:v>907.25408670000002</c:v>
                </c:pt>
                <c:pt idx="76">
                  <c:v>2301.5884710000005</c:v>
                </c:pt>
                <c:pt idx="77">
                  <c:v>1420.0448353000004</c:v>
                </c:pt>
                <c:pt idx="78">
                  <c:v>2183.2841783999997</c:v>
                </c:pt>
                <c:pt idx="79">
                  <c:v>10599.323695999992</c:v>
                </c:pt>
                <c:pt idx="80">
                  <c:v>1979.6579436999987</c:v>
                </c:pt>
                <c:pt idx="81">
                  <c:v>10776.025588899996</c:v>
                </c:pt>
                <c:pt idx="82">
                  <c:v>2332.1049790999996</c:v>
                </c:pt>
                <c:pt idx="83">
                  <c:v>14891.521256300006</c:v>
                </c:pt>
                <c:pt idx="84">
                  <c:v>9351.4539962999952</c:v>
                </c:pt>
                <c:pt idx="85">
                  <c:v>12824.016328500002</c:v>
                </c:pt>
                <c:pt idx="86">
                  <c:v>16735.164198899998</c:v>
                </c:pt>
                <c:pt idx="87">
                  <c:v>8665.4765737000016</c:v>
                </c:pt>
                <c:pt idx="88">
                  <c:v>17786.443529400007</c:v>
                </c:pt>
                <c:pt idx="89">
                  <c:v>27792.817275199999</c:v>
                </c:pt>
                <c:pt idx="90">
                  <c:v>24040.248620799994</c:v>
                </c:pt>
                <c:pt idx="91">
                  <c:v>44183.307297299994</c:v>
                </c:pt>
                <c:pt idx="92">
                  <c:v>42856.016654099993</c:v>
                </c:pt>
                <c:pt idx="93">
                  <c:v>24136.378658599999</c:v>
                </c:pt>
                <c:pt idx="94">
                  <c:v>26200.124547999996</c:v>
                </c:pt>
                <c:pt idx="95">
                  <c:v>31057.03005469999</c:v>
                </c:pt>
                <c:pt idx="96">
                  <c:v>24398.644137399991</c:v>
                </c:pt>
                <c:pt idx="97">
                  <c:v>42215.732188500013</c:v>
                </c:pt>
                <c:pt idx="98">
                  <c:v>54783.239818899994</c:v>
                </c:pt>
                <c:pt idx="99">
                  <c:v>55652.530359400043</c:v>
                </c:pt>
                <c:pt idx="100">
                  <c:v>53602.020327699996</c:v>
                </c:pt>
                <c:pt idx="101">
                  <c:v>49281.475315899996</c:v>
                </c:pt>
                <c:pt idx="102">
                  <c:v>60226.887110000003</c:v>
                </c:pt>
                <c:pt idx="103">
                  <c:v>63422.907069599984</c:v>
                </c:pt>
                <c:pt idx="104">
                  <c:v>37051.699586400006</c:v>
                </c:pt>
                <c:pt idx="105">
                  <c:v>59691.249695999984</c:v>
                </c:pt>
                <c:pt idx="106">
                  <c:v>24532.882895299997</c:v>
                </c:pt>
                <c:pt idx="107">
                  <c:v>43785.570722400007</c:v>
                </c:pt>
                <c:pt idx="108">
                  <c:v>57009.8915022</c:v>
                </c:pt>
                <c:pt idx="109">
                  <c:v>59970.798872299987</c:v>
                </c:pt>
                <c:pt idx="110">
                  <c:v>21311.243515400012</c:v>
                </c:pt>
                <c:pt idx="111">
                  <c:v>77650.795133599997</c:v>
                </c:pt>
                <c:pt idx="112">
                  <c:v>32429.268595900008</c:v>
                </c:pt>
                <c:pt idx="113">
                  <c:v>39923.470512800028</c:v>
                </c:pt>
                <c:pt idx="114">
                  <c:v>40273.079638300042</c:v>
                </c:pt>
                <c:pt idx="115">
                  <c:v>54213.383201900011</c:v>
                </c:pt>
                <c:pt idx="116">
                  <c:v>20282.009259200004</c:v>
                </c:pt>
                <c:pt idx="117">
                  <c:v>27987.692151800005</c:v>
                </c:pt>
                <c:pt idx="118">
                  <c:v>35063.179639800015</c:v>
                </c:pt>
                <c:pt idx="119">
                  <c:v>18439.710467100002</c:v>
                </c:pt>
                <c:pt idx="120">
                  <c:v>9173.7782227000007</c:v>
                </c:pt>
                <c:pt idx="121">
                  <c:v>15014.9825514</c:v>
                </c:pt>
                <c:pt idx="122">
                  <c:v>2558.7884647000001</c:v>
                </c:pt>
                <c:pt idx="123">
                  <c:v>1106.4817764000004</c:v>
                </c:pt>
                <c:pt idx="124">
                  <c:v>3368.3639794999999</c:v>
                </c:pt>
                <c:pt idx="125">
                  <c:v>876.71596720000002</c:v>
                </c:pt>
                <c:pt idx="126">
                  <c:v>43.505696</c:v>
                </c:pt>
                <c:pt idx="127">
                  <c:v>0</c:v>
                </c:pt>
                <c:pt idx="128">
                  <c:v>39.673340000000003</c:v>
                </c:pt>
                <c:pt idx="129">
                  <c:v>27.573039000000001</c:v>
                </c:pt>
                <c:pt idx="130">
                  <c:v>220.6066668</c:v>
                </c:pt>
                <c:pt idx="131">
                  <c:v>206.8399087</c:v>
                </c:pt>
                <c:pt idx="132">
                  <c:v>4360.0482105999999</c:v>
                </c:pt>
                <c:pt idx="133">
                  <c:v>90.088784000000004</c:v>
                </c:pt>
                <c:pt idx="134">
                  <c:v>80.619174000000001</c:v>
                </c:pt>
                <c:pt idx="135">
                  <c:v>295.198736</c:v>
                </c:pt>
                <c:pt idx="136">
                  <c:v>286.047303</c:v>
                </c:pt>
                <c:pt idx="137">
                  <c:v>292.58570700000001</c:v>
                </c:pt>
                <c:pt idx="138">
                  <c:v>0</c:v>
                </c:pt>
                <c:pt idx="139">
                  <c:v>0</c:v>
                </c:pt>
                <c:pt idx="140">
                  <c:v>140.68885740000002</c:v>
                </c:pt>
                <c:pt idx="141">
                  <c:v>29.5934366</c:v>
                </c:pt>
                <c:pt idx="142">
                  <c:v>0</c:v>
                </c:pt>
                <c:pt idx="143">
                  <c:v>0</c:v>
                </c:pt>
                <c:pt idx="144">
                  <c:v>76.255491000000006</c:v>
                </c:pt>
                <c:pt idx="145">
                  <c:v>0</c:v>
                </c:pt>
                <c:pt idx="146">
                  <c:v>0</c:v>
                </c:pt>
                <c:pt idx="147">
                  <c:v>2272.6470089999998</c:v>
                </c:pt>
                <c:pt idx="148">
                  <c:v>0</c:v>
                </c:pt>
              </c:numCache>
            </c:numRef>
          </c:val>
          <c:extLst>
            <c:ext xmlns:c16="http://schemas.microsoft.com/office/drawing/2014/chart" uri="{C3380CC4-5D6E-409C-BE32-E72D297353CC}">
              <c16:uniqueId val="{00000000-C9F2-4AEB-9510-B3FACA3F2FBC}"/>
            </c:ext>
          </c:extLst>
        </c:ser>
        <c:ser>
          <c:idx val="3"/>
          <c:order val="1"/>
          <c:tx>
            <c:v>設備</c:v>
          </c:tx>
          <c:spPr>
            <a:pattFill prst="wdUpDiag">
              <a:fgClr>
                <a:srgbClr val="00B050"/>
              </a:fgClr>
              <a:bgClr>
                <a:schemeClr val="bg1"/>
              </a:bgClr>
            </a:pattFill>
            <a:ln w="3175">
              <a:solidFill>
                <a:schemeClr val="tx1"/>
              </a:solidFill>
            </a:ln>
          </c:spPr>
          <c:invertIfNegative val="0"/>
          <c:cat>
            <c:strRef>
              <c:f>'グラフデータ（全体）'!$C$48:$EU$48</c:f>
              <c:strCache>
                <c:ptCount val="149"/>
                <c:pt idx="0">
                  <c:v>S40</c:v>
                </c:pt>
                <c:pt idx="1">
                  <c:v>S41</c:v>
                </c:pt>
                <c:pt idx="2">
                  <c:v>S42</c:v>
                </c:pt>
                <c:pt idx="3">
                  <c:v>S43</c:v>
                </c:pt>
                <c:pt idx="4">
                  <c:v>S44</c:v>
                </c:pt>
                <c:pt idx="5">
                  <c:v>S45</c:v>
                </c:pt>
                <c:pt idx="6">
                  <c:v>S46</c:v>
                </c:pt>
                <c:pt idx="7">
                  <c:v>S47</c:v>
                </c:pt>
                <c:pt idx="8">
                  <c:v>S48</c:v>
                </c:pt>
                <c:pt idx="9">
                  <c:v>S49</c:v>
                </c:pt>
                <c:pt idx="10">
                  <c:v>S50</c:v>
                </c:pt>
                <c:pt idx="11">
                  <c:v>S51</c:v>
                </c:pt>
                <c:pt idx="12">
                  <c:v>S52</c:v>
                </c:pt>
                <c:pt idx="13">
                  <c:v>S53</c:v>
                </c:pt>
                <c:pt idx="14">
                  <c:v>S54</c:v>
                </c:pt>
                <c:pt idx="15">
                  <c:v>S55</c:v>
                </c:pt>
                <c:pt idx="16">
                  <c:v>S56</c:v>
                </c:pt>
                <c:pt idx="17">
                  <c:v>S57</c:v>
                </c:pt>
                <c:pt idx="18">
                  <c:v>S58</c:v>
                </c:pt>
                <c:pt idx="19">
                  <c:v>S59</c:v>
                </c:pt>
                <c:pt idx="20">
                  <c:v>S60</c:v>
                </c:pt>
                <c:pt idx="21">
                  <c:v>S61</c:v>
                </c:pt>
                <c:pt idx="22">
                  <c:v>S62</c:v>
                </c:pt>
                <c:pt idx="23">
                  <c:v>S63</c:v>
                </c:pt>
                <c:pt idx="24">
                  <c:v>H1</c:v>
                </c:pt>
                <c:pt idx="25">
                  <c:v>H2</c:v>
                </c:pt>
                <c:pt idx="26">
                  <c:v>H3</c:v>
                </c:pt>
                <c:pt idx="27">
                  <c:v>H4</c:v>
                </c:pt>
                <c:pt idx="28">
                  <c:v>H5</c:v>
                </c:pt>
                <c:pt idx="29">
                  <c:v>H6</c:v>
                </c:pt>
                <c:pt idx="30">
                  <c:v>H7</c:v>
                </c:pt>
                <c:pt idx="31">
                  <c:v>H8</c:v>
                </c:pt>
                <c:pt idx="32">
                  <c:v>H9</c:v>
                </c:pt>
                <c:pt idx="33">
                  <c:v>H10</c:v>
                </c:pt>
                <c:pt idx="34">
                  <c:v>H11</c:v>
                </c:pt>
                <c:pt idx="35">
                  <c:v>H12</c:v>
                </c:pt>
                <c:pt idx="36">
                  <c:v>H13</c:v>
                </c:pt>
                <c:pt idx="37">
                  <c:v>H14</c:v>
                </c:pt>
                <c:pt idx="38">
                  <c:v>H15</c:v>
                </c:pt>
                <c:pt idx="39">
                  <c:v>H16</c:v>
                </c:pt>
                <c:pt idx="40">
                  <c:v>H17</c:v>
                </c:pt>
                <c:pt idx="41">
                  <c:v>H18</c:v>
                </c:pt>
                <c:pt idx="42">
                  <c:v>H19</c:v>
                </c:pt>
                <c:pt idx="43">
                  <c:v>H20</c:v>
                </c:pt>
                <c:pt idx="44">
                  <c:v>H21</c:v>
                </c:pt>
                <c:pt idx="45">
                  <c:v>H22</c:v>
                </c:pt>
                <c:pt idx="46">
                  <c:v>H23</c:v>
                </c:pt>
                <c:pt idx="47">
                  <c:v>H24</c:v>
                </c:pt>
                <c:pt idx="48">
                  <c:v>H25</c:v>
                </c:pt>
                <c:pt idx="49">
                  <c:v>H26</c:v>
                </c:pt>
                <c:pt idx="50">
                  <c:v>H27</c:v>
                </c:pt>
                <c:pt idx="51">
                  <c:v>H28</c:v>
                </c:pt>
                <c:pt idx="52">
                  <c:v>H29</c:v>
                </c:pt>
                <c:pt idx="53">
                  <c:v>H30</c:v>
                </c:pt>
                <c:pt idx="54">
                  <c:v>R1</c:v>
                </c:pt>
                <c:pt idx="55">
                  <c:v>R2</c:v>
                </c:pt>
                <c:pt idx="56">
                  <c:v>R3</c:v>
                </c:pt>
                <c:pt idx="57">
                  <c:v>R4</c:v>
                </c:pt>
                <c:pt idx="58">
                  <c:v>R5</c:v>
                </c:pt>
                <c:pt idx="59">
                  <c:v>R6</c:v>
                </c:pt>
                <c:pt idx="60">
                  <c:v>R7</c:v>
                </c:pt>
                <c:pt idx="61">
                  <c:v>R8</c:v>
                </c:pt>
                <c:pt idx="62">
                  <c:v>R9</c:v>
                </c:pt>
                <c:pt idx="63">
                  <c:v>R10</c:v>
                </c:pt>
                <c:pt idx="64">
                  <c:v>R11</c:v>
                </c:pt>
                <c:pt idx="65">
                  <c:v>R12</c:v>
                </c:pt>
                <c:pt idx="66">
                  <c:v>R13</c:v>
                </c:pt>
                <c:pt idx="67">
                  <c:v>R14</c:v>
                </c:pt>
                <c:pt idx="68">
                  <c:v>R15</c:v>
                </c:pt>
                <c:pt idx="69">
                  <c:v>R16</c:v>
                </c:pt>
                <c:pt idx="70">
                  <c:v>R17</c:v>
                </c:pt>
                <c:pt idx="71">
                  <c:v>R18</c:v>
                </c:pt>
                <c:pt idx="72">
                  <c:v>R19</c:v>
                </c:pt>
                <c:pt idx="73">
                  <c:v>R20</c:v>
                </c:pt>
                <c:pt idx="74">
                  <c:v>R21</c:v>
                </c:pt>
                <c:pt idx="75">
                  <c:v>R22</c:v>
                </c:pt>
                <c:pt idx="76">
                  <c:v>R23</c:v>
                </c:pt>
                <c:pt idx="77">
                  <c:v>R24</c:v>
                </c:pt>
                <c:pt idx="78">
                  <c:v>R25</c:v>
                </c:pt>
                <c:pt idx="79">
                  <c:v>R26</c:v>
                </c:pt>
                <c:pt idx="80">
                  <c:v>R27</c:v>
                </c:pt>
                <c:pt idx="81">
                  <c:v>R28</c:v>
                </c:pt>
                <c:pt idx="82">
                  <c:v>R29</c:v>
                </c:pt>
                <c:pt idx="83">
                  <c:v>R30</c:v>
                </c:pt>
                <c:pt idx="84">
                  <c:v>R31</c:v>
                </c:pt>
                <c:pt idx="85">
                  <c:v>R32</c:v>
                </c:pt>
                <c:pt idx="86">
                  <c:v>R33</c:v>
                </c:pt>
                <c:pt idx="87">
                  <c:v>R34</c:v>
                </c:pt>
                <c:pt idx="88">
                  <c:v>R35</c:v>
                </c:pt>
                <c:pt idx="89">
                  <c:v>R36</c:v>
                </c:pt>
                <c:pt idx="90">
                  <c:v>R37</c:v>
                </c:pt>
                <c:pt idx="91">
                  <c:v>R38</c:v>
                </c:pt>
                <c:pt idx="92">
                  <c:v>R39</c:v>
                </c:pt>
                <c:pt idx="93">
                  <c:v>R40</c:v>
                </c:pt>
                <c:pt idx="94">
                  <c:v>R41</c:v>
                </c:pt>
                <c:pt idx="95">
                  <c:v>R42</c:v>
                </c:pt>
                <c:pt idx="96">
                  <c:v>R43</c:v>
                </c:pt>
                <c:pt idx="97">
                  <c:v>R44</c:v>
                </c:pt>
                <c:pt idx="98">
                  <c:v>R45</c:v>
                </c:pt>
                <c:pt idx="99">
                  <c:v>R46</c:v>
                </c:pt>
                <c:pt idx="100">
                  <c:v>R47</c:v>
                </c:pt>
                <c:pt idx="101">
                  <c:v>R48</c:v>
                </c:pt>
                <c:pt idx="102">
                  <c:v>R49</c:v>
                </c:pt>
                <c:pt idx="103">
                  <c:v>R50</c:v>
                </c:pt>
                <c:pt idx="104">
                  <c:v>R51</c:v>
                </c:pt>
                <c:pt idx="105">
                  <c:v>R52</c:v>
                </c:pt>
                <c:pt idx="106">
                  <c:v>R53</c:v>
                </c:pt>
                <c:pt idx="107">
                  <c:v>R54</c:v>
                </c:pt>
                <c:pt idx="108">
                  <c:v>R55</c:v>
                </c:pt>
                <c:pt idx="109">
                  <c:v>R56</c:v>
                </c:pt>
                <c:pt idx="110">
                  <c:v>R57</c:v>
                </c:pt>
                <c:pt idx="111">
                  <c:v>R58</c:v>
                </c:pt>
                <c:pt idx="112">
                  <c:v>R59</c:v>
                </c:pt>
                <c:pt idx="113">
                  <c:v>R60</c:v>
                </c:pt>
                <c:pt idx="114">
                  <c:v>R61</c:v>
                </c:pt>
                <c:pt idx="115">
                  <c:v>R62</c:v>
                </c:pt>
                <c:pt idx="116">
                  <c:v>R63</c:v>
                </c:pt>
                <c:pt idx="117">
                  <c:v>R64</c:v>
                </c:pt>
                <c:pt idx="118">
                  <c:v>R65</c:v>
                </c:pt>
                <c:pt idx="119">
                  <c:v>R66</c:v>
                </c:pt>
                <c:pt idx="120">
                  <c:v>R67</c:v>
                </c:pt>
                <c:pt idx="121">
                  <c:v>R68</c:v>
                </c:pt>
                <c:pt idx="122">
                  <c:v>R69</c:v>
                </c:pt>
                <c:pt idx="123">
                  <c:v>R70</c:v>
                </c:pt>
                <c:pt idx="124">
                  <c:v>R71</c:v>
                </c:pt>
                <c:pt idx="125">
                  <c:v>R72</c:v>
                </c:pt>
                <c:pt idx="126">
                  <c:v>R73</c:v>
                </c:pt>
                <c:pt idx="127">
                  <c:v>R74</c:v>
                </c:pt>
                <c:pt idx="128">
                  <c:v>R75</c:v>
                </c:pt>
                <c:pt idx="129">
                  <c:v>R76</c:v>
                </c:pt>
                <c:pt idx="130">
                  <c:v>R77</c:v>
                </c:pt>
                <c:pt idx="131">
                  <c:v>R78</c:v>
                </c:pt>
                <c:pt idx="132">
                  <c:v>R79</c:v>
                </c:pt>
                <c:pt idx="133">
                  <c:v>R80</c:v>
                </c:pt>
                <c:pt idx="134">
                  <c:v>R81</c:v>
                </c:pt>
                <c:pt idx="135">
                  <c:v>R82</c:v>
                </c:pt>
                <c:pt idx="136">
                  <c:v>R83</c:v>
                </c:pt>
                <c:pt idx="137">
                  <c:v>R84</c:v>
                </c:pt>
                <c:pt idx="138">
                  <c:v>R85</c:v>
                </c:pt>
                <c:pt idx="139">
                  <c:v>R86</c:v>
                </c:pt>
                <c:pt idx="140">
                  <c:v>R87</c:v>
                </c:pt>
                <c:pt idx="141">
                  <c:v>R88</c:v>
                </c:pt>
                <c:pt idx="142">
                  <c:v>R89</c:v>
                </c:pt>
                <c:pt idx="143">
                  <c:v>R90</c:v>
                </c:pt>
                <c:pt idx="144">
                  <c:v>R91</c:v>
                </c:pt>
                <c:pt idx="145">
                  <c:v>R92</c:v>
                </c:pt>
                <c:pt idx="146">
                  <c:v>R93</c:v>
                </c:pt>
                <c:pt idx="147">
                  <c:v>R94</c:v>
                </c:pt>
                <c:pt idx="148">
                  <c:v>R95</c:v>
                </c:pt>
              </c:strCache>
            </c:strRef>
          </c:cat>
          <c:val>
            <c:numRef>
              <c:f>'グラフデータ（全体）'!$C$51:$EU$51</c:f>
              <c:numCache>
                <c:formatCode>#,##0_);[Red]\(#,##0\)</c:formatCode>
                <c:ptCount val="149"/>
                <c:pt idx="0">
                  <c:v>0</c:v>
                </c:pt>
                <c:pt idx="1">
                  <c:v>58.911183999999999</c:v>
                </c:pt>
                <c:pt idx="2">
                  <c:v>233.15725900000001</c:v>
                </c:pt>
                <c:pt idx="3">
                  <c:v>175.33823100000001</c:v>
                </c:pt>
                <c:pt idx="4">
                  <c:v>1106.480376</c:v>
                </c:pt>
                <c:pt idx="5">
                  <c:v>314.122342</c:v>
                </c:pt>
                <c:pt idx="6">
                  <c:v>2960.6957629999997</c:v>
                </c:pt>
                <c:pt idx="7">
                  <c:v>982.91971699999999</c:v>
                </c:pt>
                <c:pt idx="8">
                  <c:v>4196.4939469999999</c:v>
                </c:pt>
                <c:pt idx="9">
                  <c:v>983.74350400000003</c:v>
                </c:pt>
                <c:pt idx="10">
                  <c:v>4380.2216109999999</c:v>
                </c:pt>
                <c:pt idx="11">
                  <c:v>1467.124634</c:v>
                </c:pt>
                <c:pt idx="12">
                  <c:v>2667.0229220000001</c:v>
                </c:pt>
                <c:pt idx="13">
                  <c:v>5434.9913640000004</c:v>
                </c:pt>
                <c:pt idx="14">
                  <c:v>4121.6509210000004</c:v>
                </c:pt>
                <c:pt idx="15">
                  <c:v>7623.6947500000006</c:v>
                </c:pt>
                <c:pt idx="16">
                  <c:v>11408.682312000001</c:v>
                </c:pt>
                <c:pt idx="17">
                  <c:v>9443.6670599999998</c:v>
                </c:pt>
                <c:pt idx="18">
                  <c:v>2269.1959619999998</c:v>
                </c:pt>
                <c:pt idx="19">
                  <c:v>2303.0466649999998</c:v>
                </c:pt>
                <c:pt idx="20">
                  <c:v>3923.4589570000003</c:v>
                </c:pt>
                <c:pt idx="21">
                  <c:v>7782.4631749999999</c:v>
                </c:pt>
                <c:pt idx="22">
                  <c:v>11698.476622</c:v>
                </c:pt>
                <c:pt idx="23">
                  <c:v>11769.551028</c:v>
                </c:pt>
                <c:pt idx="24">
                  <c:v>12755.413474000001</c:v>
                </c:pt>
                <c:pt idx="25">
                  <c:v>19027.704479</c:v>
                </c:pt>
                <c:pt idx="26">
                  <c:v>9109.8851790000008</c:v>
                </c:pt>
                <c:pt idx="27">
                  <c:v>19350.532585000001</c:v>
                </c:pt>
                <c:pt idx="28">
                  <c:v>21088.797746</c:v>
                </c:pt>
                <c:pt idx="29">
                  <c:v>25237.473266000001</c:v>
                </c:pt>
                <c:pt idx="30">
                  <c:v>19353.011072000001</c:v>
                </c:pt>
                <c:pt idx="31">
                  <c:v>51420.358661000006</c:v>
                </c:pt>
                <c:pt idx="32">
                  <c:v>13240.281068</c:v>
                </c:pt>
                <c:pt idx="33">
                  <c:v>33672.053935000004</c:v>
                </c:pt>
                <c:pt idx="34">
                  <c:v>39751.685152999999</c:v>
                </c:pt>
                <c:pt idx="35">
                  <c:v>24512.497624</c:v>
                </c:pt>
                <c:pt idx="36">
                  <c:v>25517.731977000003</c:v>
                </c:pt>
                <c:pt idx="37">
                  <c:v>33862.472854</c:v>
                </c:pt>
                <c:pt idx="38">
                  <c:v>24386.360766999998</c:v>
                </c:pt>
                <c:pt idx="39">
                  <c:v>27715.773408000001</c:v>
                </c:pt>
                <c:pt idx="40">
                  <c:v>21755.982074</c:v>
                </c:pt>
                <c:pt idx="41">
                  <c:v>12191.355068000001</c:v>
                </c:pt>
                <c:pt idx="42">
                  <c:v>21026.515382999998</c:v>
                </c:pt>
                <c:pt idx="43">
                  <c:v>25019.441193999999</c:v>
                </c:pt>
                <c:pt idx="44">
                  <c:v>22583.603659</c:v>
                </c:pt>
                <c:pt idx="45">
                  <c:v>36283.739064000001</c:v>
                </c:pt>
                <c:pt idx="46">
                  <c:v>33692.676206999997</c:v>
                </c:pt>
                <c:pt idx="47">
                  <c:v>23708.249604000001</c:v>
                </c:pt>
                <c:pt idx="48">
                  <c:v>33338.051132000001</c:v>
                </c:pt>
                <c:pt idx="49">
                  <c:v>22450.169499</c:v>
                </c:pt>
                <c:pt idx="50">
                  <c:v>21834.527687000002</c:v>
                </c:pt>
                <c:pt idx="51">
                  <c:v>24168.448823999999</c:v>
                </c:pt>
                <c:pt idx="52">
                  <c:v>27629.733855000002</c:v>
                </c:pt>
                <c:pt idx="53">
                  <c:v>18355.413365</c:v>
                </c:pt>
                <c:pt idx="54">
                  <c:v>34407.145569</c:v>
                </c:pt>
                <c:pt idx="55">
                  <c:v>21952.634219</c:v>
                </c:pt>
                <c:pt idx="56">
                  <c:v>20085.431413999999</c:v>
                </c:pt>
                <c:pt idx="57">
                  <c:v>31723.437798999999</c:v>
                </c:pt>
                <c:pt idx="58">
                  <c:v>28812.609759999999</c:v>
                </c:pt>
                <c:pt idx="59">
                  <c:v>26148.416007</c:v>
                </c:pt>
                <c:pt idx="60">
                  <c:v>34978.434726</c:v>
                </c:pt>
                <c:pt idx="61">
                  <c:v>43892.294276000001</c:v>
                </c:pt>
                <c:pt idx="62">
                  <c:v>23751.201488999999</c:v>
                </c:pt>
                <c:pt idx="63">
                  <c:v>35715.868915999999</c:v>
                </c:pt>
                <c:pt idx="64">
                  <c:v>26000.057718999997</c:v>
                </c:pt>
                <c:pt idx="65">
                  <c:v>21944.583264000001</c:v>
                </c:pt>
                <c:pt idx="66">
                  <c:v>20577.889692000001</c:v>
                </c:pt>
                <c:pt idx="67">
                  <c:v>28106.435077999999</c:v>
                </c:pt>
                <c:pt idx="68">
                  <c:v>27495.174811999997</c:v>
                </c:pt>
                <c:pt idx="69">
                  <c:v>21861.622113999998</c:v>
                </c:pt>
                <c:pt idx="70">
                  <c:v>22683.261567000001</c:v>
                </c:pt>
                <c:pt idx="71">
                  <c:v>18183.419301999998</c:v>
                </c:pt>
                <c:pt idx="72">
                  <c:v>21347.166579999997</c:v>
                </c:pt>
                <c:pt idx="73">
                  <c:v>27283.070677</c:v>
                </c:pt>
                <c:pt idx="74">
                  <c:v>29431.291594000002</c:v>
                </c:pt>
                <c:pt idx="75">
                  <c:v>31906.325965999997</c:v>
                </c:pt>
                <c:pt idx="76">
                  <c:v>34065.953850999998</c:v>
                </c:pt>
                <c:pt idx="77">
                  <c:v>33623.553957999997</c:v>
                </c:pt>
                <c:pt idx="78">
                  <c:v>28999.322212999999</c:v>
                </c:pt>
                <c:pt idx="79">
                  <c:v>31276.599063000001</c:v>
                </c:pt>
                <c:pt idx="80">
                  <c:v>31813.585135000001</c:v>
                </c:pt>
                <c:pt idx="81">
                  <c:v>24402.178749999999</c:v>
                </c:pt>
                <c:pt idx="82">
                  <c:v>28654.968155999999</c:v>
                </c:pt>
                <c:pt idx="83">
                  <c:v>28167.30085</c:v>
                </c:pt>
                <c:pt idx="84">
                  <c:v>27939.759528000002</c:v>
                </c:pt>
                <c:pt idx="85">
                  <c:v>27858.623476000001</c:v>
                </c:pt>
                <c:pt idx="86">
                  <c:v>15208.022440000001</c:v>
                </c:pt>
                <c:pt idx="87">
                  <c:v>18807.989305999999</c:v>
                </c:pt>
                <c:pt idx="88">
                  <c:v>22439.271634999997</c:v>
                </c:pt>
                <c:pt idx="89">
                  <c:v>21775.981384999999</c:v>
                </c:pt>
                <c:pt idx="90">
                  <c:v>26725.538995000003</c:v>
                </c:pt>
                <c:pt idx="91">
                  <c:v>50668.971280999998</c:v>
                </c:pt>
                <c:pt idx="92">
                  <c:v>16782.482827</c:v>
                </c:pt>
                <c:pt idx="93">
                  <c:v>35788.696401000001</c:v>
                </c:pt>
                <c:pt idx="94">
                  <c:v>31044.936741999998</c:v>
                </c:pt>
                <c:pt idx="95">
                  <c:v>20495.380547000001</c:v>
                </c:pt>
                <c:pt idx="96">
                  <c:v>23499.165353</c:v>
                </c:pt>
                <c:pt idx="97">
                  <c:v>29105.885130000002</c:v>
                </c:pt>
                <c:pt idx="98">
                  <c:v>23646.249567999999</c:v>
                </c:pt>
                <c:pt idx="99">
                  <c:v>20406.838299999999</c:v>
                </c:pt>
                <c:pt idx="100">
                  <c:v>33586.506821000003</c:v>
                </c:pt>
                <c:pt idx="101">
                  <c:v>12987.859262</c:v>
                </c:pt>
                <c:pt idx="102">
                  <c:v>28138.521246000004</c:v>
                </c:pt>
                <c:pt idx="103">
                  <c:v>36456.894678999997</c:v>
                </c:pt>
                <c:pt idx="104">
                  <c:v>26781.981524000003</c:v>
                </c:pt>
                <c:pt idx="105">
                  <c:v>31027.050490000001</c:v>
                </c:pt>
                <c:pt idx="106">
                  <c:v>44331.376616000001</c:v>
                </c:pt>
                <c:pt idx="107">
                  <c:v>25868.693197000001</c:v>
                </c:pt>
                <c:pt idx="108">
                  <c:v>36481.766761999999</c:v>
                </c:pt>
                <c:pt idx="109">
                  <c:v>24514.174483000003</c:v>
                </c:pt>
                <c:pt idx="110">
                  <c:v>16395.143771999999</c:v>
                </c:pt>
                <c:pt idx="111">
                  <c:v>21099.906600000002</c:v>
                </c:pt>
                <c:pt idx="112">
                  <c:v>23692.594367000002</c:v>
                </c:pt>
                <c:pt idx="113">
                  <c:v>21310.570180999999</c:v>
                </c:pt>
                <c:pt idx="114">
                  <c:v>30732.342327999999</c:v>
                </c:pt>
                <c:pt idx="115">
                  <c:v>24619.979481000002</c:v>
                </c:pt>
                <c:pt idx="116">
                  <c:v>15297.142599999999</c:v>
                </c:pt>
                <c:pt idx="117">
                  <c:v>25250.958682999997</c:v>
                </c:pt>
                <c:pt idx="118">
                  <c:v>21808.573869</c:v>
                </c:pt>
                <c:pt idx="119">
                  <c:v>28439.850996000001</c:v>
                </c:pt>
                <c:pt idx="120">
                  <c:v>29435.848012000002</c:v>
                </c:pt>
                <c:pt idx="121">
                  <c:v>43214.117063999998</c:v>
                </c:pt>
                <c:pt idx="122">
                  <c:v>17635.978757999997</c:v>
                </c:pt>
                <c:pt idx="123">
                  <c:v>47255.026211000004</c:v>
                </c:pt>
                <c:pt idx="124">
                  <c:v>28259.075016999999</c:v>
                </c:pt>
                <c:pt idx="125">
                  <c:v>27626.646783</c:v>
                </c:pt>
                <c:pt idx="126">
                  <c:v>32828.139868999999</c:v>
                </c:pt>
                <c:pt idx="127">
                  <c:v>31351.605900000002</c:v>
                </c:pt>
                <c:pt idx="128">
                  <c:v>23998.974309999998</c:v>
                </c:pt>
                <c:pt idx="129">
                  <c:v>29886.718798999998</c:v>
                </c:pt>
                <c:pt idx="130">
                  <c:v>26504.935320999997</c:v>
                </c:pt>
                <c:pt idx="131">
                  <c:v>20322.511629000001</c:v>
                </c:pt>
                <c:pt idx="132">
                  <c:v>20651.131883000002</c:v>
                </c:pt>
                <c:pt idx="133">
                  <c:v>20604.536743000001</c:v>
                </c:pt>
                <c:pt idx="134">
                  <c:v>21656.116691000003</c:v>
                </c:pt>
                <c:pt idx="135">
                  <c:v>29642.392049999999</c:v>
                </c:pt>
                <c:pt idx="136">
                  <c:v>35361.152101</c:v>
                </c:pt>
                <c:pt idx="137">
                  <c:v>29621.451738</c:v>
                </c:pt>
                <c:pt idx="138">
                  <c:v>29954.564758</c:v>
                </c:pt>
                <c:pt idx="139">
                  <c:v>27370.828973000003</c:v>
                </c:pt>
                <c:pt idx="140">
                  <c:v>20928.387617</c:v>
                </c:pt>
                <c:pt idx="141">
                  <c:v>19127.938173000002</c:v>
                </c:pt>
                <c:pt idx="142">
                  <c:v>26711.648996000004</c:v>
                </c:pt>
                <c:pt idx="143">
                  <c:v>22359.996528</c:v>
                </c:pt>
                <c:pt idx="144">
                  <c:v>26493.583587999998</c:v>
                </c:pt>
                <c:pt idx="145">
                  <c:v>21677.373672000002</c:v>
                </c:pt>
                <c:pt idx="146">
                  <c:v>28094.674533999998</c:v>
                </c:pt>
                <c:pt idx="147">
                  <c:v>19502.861482</c:v>
                </c:pt>
                <c:pt idx="148">
                  <c:v>29484.117272</c:v>
                </c:pt>
              </c:numCache>
            </c:numRef>
          </c:val>
          <c:extLst>
            <c:ext xmlns:c16="http://schemas.microsoft.com/office/drawing/2014/chart" uri="{C3380CC4-5D6E-409C-BE32-E72D297353CC}">
              <c16:uniqueId val="{00000001-C9F2-4AEB-9510-B3FACA3F2FBC}"/>
            </c:ext>
          </c:extLst>
        </c:ser>
        <c:dLbls>
          <c:showLegendKey val="0"/>
          <c:showVal val="0"/>
          <c:showCatName val="0"/>
          <c:showSerName val="0"/>
          <c:showPercent val="0"/>
          <c:showBubbleSize val="0"/>
        </c:dLbls>
        <c:gapWidth val="0"/>
        <c:overlap val="100"/>
        <c:axId val="101731328"/>
        <c:axId val="102511360"/>
      </c:barChart>
      <c:catAx>
        <c:axId val="101731328"/>
        <c:scaling>
          <c:orientation val="minMax"/>
        </c:scaling>
        <c:delete val="0"/>
        <c:axPos val="b"/>
        <c:numFmt formatCode="General" sourceLinked="1"/>
        <c:majorTickMark val="out"/>
        <c:minorTickMark val="none"/>
        <c:tickLblPos val="nextTo"/>
        <c:txPr>
          <a:bodyPr rot="-5400000" vert="horz"/>
          <a:lstStyle/>
          <a:p>
            <a:pPr>
              <a:defRPr sz="1100"/>
            </a:pPr>
            <a:endParaRPr lang="ja-JP"/>
          </a:p>
        </c:txPr>
        <c:crossAx val="102511360"/>
        <c:crosses val="autoZero"/>
        <c:auto val="1"/>
        <c:lblAlgn val="ctr"/>
        <c:lblOffset val="100"/>
        <c:tickLblSkip val="5"/>
        <c:noMultiLvlLbl val="0"/>
      </c:catAx>
      <c:valAx>
        <c:axId val="102511360"/>
        <c:scaling>
          <c:orientation val="minMax"/>
          <c:max val="120000"/>
        </c:scaling>
        <c:delete val="0"/>
        <c:axPos val="l"/>
        <c:majorGridlines/>
        <c:title>
          <c:tx>
            <c:rich>
              <a:bodyPr rot="-5400000" vert="horz"/>
              <a:lstStyle/>
              <a:p>
                <a:pPr>
                  <a:defRPr/>
                </a:pPr>
                <a:r>
                  <a:rPr lang="ja-JP" altLang="en-US"/>
                  <a:t>事業費（百万円）</a:t>
                </a:r>
              </a:p>
            </c:rich>
          </c:tx>
          <c:overlay val="0"/>
        </c:title>
        <c:numFmt formatCode="#,##0_);[Red]\(#,##0\)" sourceLinked="1"/>
        <c:majorTickMark val="out"/>
        <c:minorTickMark val="none"/>
        <c:tickLblPos val="nextTo"/>
        <c:crossAx val="101731328"/>
        <c:crosses val="autoZero"/>
        <c:crossBetween val="between"/>
      </c:valAx>
    </c:plotArea>
    <c:legend>
      <c:legendPos val="r"/>
      <c:overlay val="0"/>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ts val="1600"/>
              </a:lnSpc>
              <a:defRPr sz="1600" b="0" i="0" u="none" strike="noStrike" kern="1200" spc="0" baseline="0">
                <a:solidFill>
                  <a:schemeClr val="tx1">
                    <a:lumMod val="65000"/>
                    <a:lumOff val="35000"/>
                  </a:schemeClr>
                </a:solidFill>
                <a:latin typeface="+mn-lt"/>
                <a:ea typeface="+mn-ea"/>
                <a:cs typeface="+mn-cs"/>
              </a:defRPr>
            </a:pPr>
            <a:r>
              <a:rPr lang="ja-JP" altLang="en-US" sz="1400" u="sng" dirty="0"/>
              <a:t>点検</a:t>
            </a:r>
            <a:r>
              <a:rPr lang="ja-JP" altLang="en-US" sz="1400" dirty="0"/>
              <a:t>結果</a:t>
            </a:r>
            <a:r>
              <a:rPr lang="ja-JP" altLang="en-US" sz="1100" dirty="0"/>
              <a:t>（</a:t>
            </a:r>
            <a:r>
              <a:rPr lang="en-US" altLang="ja-JP" sz="1100" dirty="0"/>
              <a:t>R4</a:t>
            </a:r>
            <a:r>
              <a:rPr lang="ja-JP" altLang="en-US" sz="1100" dirty="0"/>
              <a:t>末時点）</a:t>
            </a:r>
          </a:p>
        </c:rich>
      </c:tx>
      <c:layout>
        <c:manualLayout>
          <c:xMode val="edge"/>
          <c:yMode val="edge"/>
          <c:x val="0.1199322906794347"/>
          <c:y val="9.1010985531438729E-2"/>
        </c:manualLayout>
      </c:layout>
      <c:overlay val="0"/>
      <c:spPr>
        <a:noFill/>
        <a:ln>
          <a:noFill/>
        </a:ln>
        <a:effectLst/>
      </c:spPr>
      <c:txPr>
        <a:bodyPr rot="0" spcFirstLastPara="1" vertOverflow="ellipsis" vert="horz" wrap="square" anchor="ctr" anchorCtr="1"/>
        <a:lstStyle/>
        <a:p>
          <a:pPr>
            <a:lnSpc>
              <a:spcPts val="1600"/>
            </a:lnSpc>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090905249790351E-2"/>
          <c:y val="0.21603423391020055"/>
          <c:w val="0.61186620807265524"/>
          <c:h val="0.6410557914977798"/>
        </c:manualLayout>
      </c:layout>
      <c:pieChart>
        <c:varyColors val="1"/>
        <c:ser>
          <c:idx val="0"/>
          <c:order val="0"/>
          <c:dPt>
            <c:idx val="0"/>
            <c:bubble3D val="0"/>
            <c:explosion val="5"/>
            <c:spPr>
              <a:solidFill>
                <a:schemeClr val="accent2"/>
              </a:solidFill>
              <a:ln w="19050">
                <a:solidFill>
                  <a:schemeClr val="lt1"/>
                </a:solidFill>
              </a:ln>
              <a:effectLst/>
            </c:spPr>
            <c:extLst>
              <c:ext xmlns:c16="http://schemas.microsoft.com/office/drawing/2014/chart" uri="{C3380CC4-5D6E-409C-BE32-E72D297353CC}">
                <c16:uniqueId val="{00000001-618A-4DD6-8024-458A0ED2742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18A-4DD6-8024-458A0ED27422}"/>
              </c:ext>
            </c:extLst>
          </c:dPt>
          <c:dLbls>
            <c:dLbl>
              <c:idx val="0"/>
              <c:layout>
                <c:manualLayout>
                  <c:x val="0.29559594432741454"/>
                  <c:y val="0.16728375738253365"/>
                </c:manualLayout>
              </c:layout>
              <c:tx>
                <c:rich>
                  <a:bodyPr rot="0" spcFirstLastPara="1" vertOverflow="ellipsis" vert="horz" wrap="square" lIns="38100" tIns="19050" rIns="38100" bIns="19050" anchor="ctr" anchorCtr="1">
                    <a:noAutofit/>
                  </a:bodyPr>
                  <a:lstStyle/>
                  <a:p>
                    <a:pPr>
                      <a:lnSpc>
                        <a:spcPts val="1400"/>
                      </a:lnSpc>
                      <a:defRPr sz="1400" b="0" i="0" u="none" strike="noStrike" kern="1200" baseline="0">
                        <a:solidFill>
                          <a:schemeClr val="tx1">
                            <a:lumMod val="65000"/>
                            <a:lumOff val="35000"/>
                          </a:schemeClr>
                        </a:solidFill>
                        <a:latin typeface="+mn-lt"/>
                        <a:ea typeface="+mn-ea"/>
                        <a:cs typeface="+mn-cs"/>
                      </a:defRPr>
                    </a:pPr>
                    <a:fld id="{E154C3FE-B763-40C1-B1F5-740EB2B7A72F}" type="CATEGORYNAME">
                      <a:rPr lang="zh-TW" altLang="en-US" sz="1100" b="1" u="sng" smtClean="0">
                        <a:solidFill>
                          <a:schemeClr val="tx1">
                            <a:lumMod val="65000"/>
                            <a:lumOff val="35000"/>
                          </a:schemeClr>
                        </a:solidFill>
                      </a:rPr>
                      <a:pPr>
                        <a:lnSpc>
                          <a:spcPts val="1400"/>
                        </a:lnSpc>
                        <a:defRPr sz="1400">
                          <a:solidFill>
                            <a:schemeClr val="tx1">
                              <a:lumMod val="65000"/>
                              <a:lumOff val="35000"/>
                            </a:schemeClr>
                          </a:solidFill>
                        </a:defRPr>
                      </a:pPr>
                      <a:t>[分類名]</a:t>
                    </a:fld>
                    <a:r>
                      <a:rPr lang="zh-TW" altLang="en-US" sz="1100" b="1" u="sng" baseline="0" dirty="0">
                        <a:solidFill>
                          <a:schemeClr val="tx1">
                            <a:lumMod val="65000"/>
                            <a:lumOff val="35000"/>
                          </a:schemeClr>
                        </a:solidFill>
                      </a:rPr>
                      <a:t>
</a:t>
                    </a:r>
                    <a:fld id="{A328EB6C-FFC1-4CB0-BC48-9A3F6091714F}" type="PERCENTAGE">
                      <a:rPr lang="en-US" altLang="zh-TW" sz="1100" b="1" u="sng" baseline="0" smtClean="0">
                        <a:solidFill>
                          <a:schemeClr val="tx1">
                            <a:lumMod val="65000"/>
                            <a:lumOff val="35000"/>
                          </a:schemeClr>
                        </a:solidFill>
                      </a:rPr>
                      <a:pPr>
                        <a:lnSpc>
                          <a:spcPts val="1400"/>
                        </a:lnSpc>
                        <a:defRPr sz="1400">
                          <a:solidFill>
                            <a:schemeClr val="tx1">
                              <a:lumMod val="65000"/>
                              <a:lumOff val="35000"/>
                            </a:schemeClr>
                          </a:solidFill>
                        </a:defRPr>
                      </a:pPr>
                      <a:t>[パーセンテージ]</a:t>
                    </a:fld>
                    <a:endParaRPr lang="zh-TW" altLang="en-US" sz="1100" b="1" u="sng" baseline="0" dirty="0">
                      <a:solidFill>
                        <a:schemeClr val="tx1">
                          <a:lumMod val="65000"/>
                          <a:lumOff val="35000"/>
                        </a:schemeClr>
                      </a:solidFill>
                    </a:endParaRPr>
                  </a:p>
                  <a:p>
                    <a:pPr>
                      <a:lnSpc>
                        <a:spcPts val="1400"/>
                      </a:lnSpc>
                      <a:defRPr sz="1400">
                        <a:solidFill>
                          <a:schemeClr val="tx1">
                            <a:lumMod val="65000"/>
                            <a:lumOff val="35000"/>
                          </a:schemeClr>
                        </a:solidFill>
                      </a:defRPr>
                    </a:pPr>
                    <a:r>
                      <a:rPr lang="en-US" altLang="zh-TW" sz="1100" b="1" baseline="0" dirty="0">
                        <a:solidFill>
                          <a:schemeClr val="tx1">
                            <a:lumMod val="65000"/>
                            <a:lumOff val="35000"/>
                          </a:schemeClr>
                        </a:solidFill>
                      </a:rPr>
                      <a:t>9</a:t>
                    </a:r>
                    <a:r>
                      <a:rPr lang="zh-TW" altLang="en-US" sz="1100" b="1" baseline="0" dirty="0">
                        <a:solidFill>
                          <a:schemeClr val="tx1">
                            <a:lumMod val="65000"/>
                            <a:lumOff val="35000"/>
                          </a:schemeClr>
                        </a:solidFill>
                      </a:rPr>
                      <a:t>施設</a:t>
                    </a:r>
                  </a:p>
                </c:rich>
              </c:tx>
              <c:spPr>
                <a:noFill/>
                <a:ln>
                  <a:noFill/>
                </a:ln>
                <a:effectLst/>
              </c:spPr>
              <c:txPr>
                <a:bodyPr rot="0" spcFirstLastPara="1" vertOverflow="ellipsis" vert="horz" wrap="square" lIns="38100" tIns="19050" rIns="38100" bIns="19050" anchor="ctr" anchorCtr="1">
                  <a:noAutofit/>
                </a:bodyPr>
                <a:lstStyle/>
                <a:p>
                  <a:pPr>
                    <a:lnSpc>
                      <a:spcPts val="1400"/>
                    </a:lnSpc>
                    <a:defRPr sz="1400" b="0" i="0" u="none" strike="noStrike" kern="1200" baseline="0">
                      <a:solidFill>
                        <a:schemeClr val="tx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50685163815005618"/>
                      <c:h val="0.22882892428117116"/>
                    </c:manualLayout>
                  </c15:layout>
                  <c15:dlblFieldTable/>
                  <c15:showDataLabelsRange val="0"/>
                </c:ext>
                <c:ext xmlns:c16="http://schemas.microsoft.com/office/drawing/2014/chart" uri="{C3380CC4-5D6E-409C-BE32-E72D297353CC}">
                  <c16:uniqueId val="{00000001-618A-4DD6-8024-458A0ED27422}"/>
                </c:ext>
              </c:extLst>
            </c:dLbl>
            <c:dLbl>
              <c:idx val="1"/>
              <c:layout>
                <c:manualLayout>
                  <c:x val="6.9873685755644621E-2"/>
                  <c:y val="-0.13439092793170263"/>
                </c:manualLayout>
              </c:layout>
              <c:tx>
                <c:rich>
                  <a:bodyPr rot="0" spcFirstLastPara="1" vertOverflow="ellipsis" vert="horz" wrap="square" lIns="38100" tIns="19050" rIns="38100" bIns="19050" anchor="ctr" anchorCtr="1">
                    <a:spAutoFit/>
                  </a:bodyPr>
                  <a:lstStyle/>
                  <a:p>
                    <a:pPr>
                      <a:lnSpc>
                        <a:spcPts val="1400"/>
                      </a:lnSpc>
                      <a:defRPr sz="1400" b="0" i="0" u="none" strike="noStrike" kern="1200" baseline="0">
                        <a:solidFill>
                          <a:schemeClr val="bg1"/>
                        </a:solidFill>
                        <a:latin typeface="+mn-lt"/>
                        <a:ea typeface="+mn-ea"/>
                        <a:cs typeface="+mn-cs"/>
                      </a:defRPr>
                    </a:pPr>
                    <a:fld id="{00D4ECB5-F01E-4663-8EE9-5F45ED27B1DA}" type="CATEGORYNAME">
                      <a:rPr lang="zh-TW" altLang="en-US" sz="1400">
                        <a:solidFill>
                          <a:schemeClr val="bg1"/>
                        </a:solidFill>
                      </a:rPr>
                      <a:pPr>
                        <a:lnSpc>
                          <a:spcPts val="1400"/>
                        </a:lnSpc>
                        <a:defRPr sz="1400">
                          <a:solidFill>
                            <a:schemeClr val="bg1"/>
                          </a:solidFill>
                        </a:defRPr>
                      </a:pPr>
                      <a:t>[分類名]</a:t>
                    </a:fld>
                    <a:r>
                      <a:rPr lang="zh-TW" altLang="en-US" sz="1400" baseline="0" dirty="0">
                        <a:solidFill>
                          <a:schemeClr val="bg1"/>
                        </a:solidFill>
                      </a:rPr>
                      <a:t>
</a:t>
                    </a:r>
                    <a:fld id="{D1F8DDD1-E975-4AF1-BFAB-7C7E1C8E6893}" type="PERCENTAGE">
                      <a:rPr lang="en-US" altLang="zh-TW" sz="1400" baseline="0" smtClean="0">
                        <a:solidFill>
                          <a:schemeClr val="bg1"/>
                        </a:solidFill>
                      </a:rPr>
                      <a:pPr>
                        <a:lnSpc>
                          <a:spcPts val="1400"/>
                        </a:lnSpc>
                        <a:defRPr sz="1400">
                          <a:solidFill>
                            <a:schemeClr val="bg1"/>
                          </a:solidFill>
                        </a:defRPr>
                      </a:pPr>
                      <a:t>[パーセンテージ]</a:t>
                    </a:fld>
                    <a:endParaRPr lang="zh-TW" altLang="en-US" sz="1400" baseline="0" dirty="0">
                      <a:solidFill>
                        <a:schemeClr val="bg1"/>
                      </a:solidFill>
                    </a:endParaRPr>
                  </a:p>
                  <a:p>
                    <a:pPr>
                      <a:lnSpc>
                        <a:spcPts val="1400"/>
                      </a:lnSpc>
                      <a:defRPr sz="1400">
                        <a:solidFill>
                          <a:schemeClr val="bg1"/>
                        </a:solidFill>
                      </a:defRPr>
                    </a:pPr>
                    <a:r>
                      <a:rPr lang="en-US" altLang="zh-TW" sz="1400" baseline="0" dirty="0">
                        <a:solidFill>
                          <a:schemeClr val="bg1"/>
                        </a:solidFill>
                      </a:rPr>
                      <a:t>957</a:t>
                    </a:r>
                    <a:r>
                      <a:rPr lang="zh-TW" altLang="en-US" sz="1400" baseline="0" dirty="0">
                        <a:solidFill>
                          <a:schemeClr val="bg1"/>
                        </a:solidFill>
                      </a:rPr>
                      <a:t>施設</a:t>
                    </a:r>
                  </a:p>
                </c:rich>
              </c:tx>
              <c:spPr>
                <a:noFill/>
                <a:ln>
                  <a:noFill/>
                </a:ln>
                <a:effectLst/>
              </c:spPr>
              <c:txPr>
                <a:bodyPr rot="0" spcFirstLastPara="1" vertOverflow="ellipsis" vert="horz" wrap="square" lIns="38100" tIns="19050" rIns="38100" bIns="19050" anchor="ctr" anchorCtr="1">
                  <a:spAutoFit/>
                </a:bodyPr>
                <a:lstStyle/>
                <a:p>
                  <a:pPr>
                    <a:lnSpc>
                      <a:spcPts val="1400"/>
                    </a:lnSpc>
                    <a:defRPr sz="14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6500710953734311"/>
                      <c:h val="0.34294840166435336"/>
                    </c:manualLayout>
                  </c15:layout>
                  <c15:dlblFieldTable/>
                  <c15:showDataLabelsRange val="0"/>
                </c:ext>
                <c:ext xmlns:c16="http://schemas.microsoft.com/office/drawing/2014/chart" uri="{C3380CC4-5D6E-409C-BE32-E72D297353CC}">
                  <c16:uniqueId val="{00000003-618A-4DD6-8024-458A0ED274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Sheet1!$I$69:$I$70</c:f>
              <c:strCache>
                <c:ptCount val="2"/>
                <c:pt idx="0">
                  <c:v>健全度３未満</c:v>
                </c:pt>
                <c:pt idx="1">
                  <c:v>健全度3以上</c:v>
                </c:pt>
              </c:strCache>
            </c:strRef>
          </c:cat>
          <c:val>
            <c:numRef>
              <c:f>Sheet1!$J$69:$J$70</c:f>
              <c:numCache>
                <c:formatCode>#,##0_);[Red]\(#,##0\)</c:formatCode>
                <c:ptCount val="2"/>
                <c:pt idx="0">
                  <c:v>9</c:v>
                </c:pt>
                <c:pt idx="1">
                  <c:v>957</c:v>
                </c:pt>
              </c:numCache>
            </c:numRef>
          </c:val>
          <c:extLst>
            <c:ext xmlns:c16="http://schemas.microsoft.com/office/drawing/2014/chart" uri="{C3380CC4-5D6E-409C-BE32-E72D297353CC}">
              <c16:uniqueId val="{00000004-618A-4DD6-8024-458A0ED2742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ts val="1600"/>
              </a:lnSpc>
              <a:defRPr sz="1600" b="0" i="0" u="none" strike="noStrike" kern="1200" spc="0" baseline="0">
                <a:solidFill>
                  <a:schemeClr val="tx1">
                    <a:lumMod val="65000"/>
                    <a:lumOff val="35000"/>
                  </a:schemeClr>
                </a:solidFill>
                <a:latin typeface="+mn-lt"/>
                <a:ea typeface="+mn-ea"/>
                <a:cs typeface="+mn-cs"/>
              </a:defRPr>
            </a:pPr>
            <a:r>
              <a:rPr lang="ja-JP" altLang="en-US" sz="1400" u="sng" dirty="0"/>
              <a:t>初期点検</a:t>
            </a:r>
            <a:r>
              <a:rPr lang="ja-JP" altLang="en-US" sz="1400" dirty="0"/>
              <a:t>・計画点検実施状況</a:t>
            </a:r>
            <a:r>
              <a:rPr lang="ja-JP" altLang="en-US" sz="1100" dirty="0"/>
              <a:t>（</a:t>
            </a:r>
            <a:r>
              <a:rPr lang="en-US" altLang="ja-JP" sz="1100" dirty="0"/>
              <a:t>R4</a:t>
            </a:r>
            <a:r>
              <a:rPr lang="ja-JP" altLang="en-US" sz="1100" dirty="0"/>
              <a:t>末時点）</a:t>
            </a:r>
            <a:endParaRPr lang="ja-JP" altLang="en-US" sz="1400" dirty="0"/>
          </a:p>
        </c:rich>
      </c:tx>
      <c:layout>
        <c:manualLayout>
          <c:xMode val="edge"/>
          <c:yMode val="edge"/>
          <c:x val="0.13287667400350875"/>
          <c:y val="3.6251671554911283E-2"/>
        </c:manualLayout>
      </c:layout>
      <c:overlay val="0"/>
      <c:spPr>
        <a:noFill/>
        <a:ln>
          <a:noFill/>
        </a:ln>
        <a:effectLst/>
      </c:spPr>
      <c:txPr>
        <a:bodyPr rot="0" spcFirstLastPara="1" vertOverflow="ellipsis" vert="horz" wrap="square" anchor="ctr" anchorCtr="1"/>
        <a:lstStyle/>
        <a:p>
          <a:pPr>
            <a:lnSpc>
              <a:spcPts val="1600"/>
            </a:lnSpc>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5677182324564679"/>
          <c:y val="0.15135851752513305"/>
          <c:w val="0.46927626756328489"/>
          <c:h val="0.64264411472373262"/>
        </c:manualLayout>
      </c:layout>
      <c:pieChart>
        <c:varyColors val="1"/>
        <c:ser>
          <c:idx val="0"/>
          <c:order val="0"/>
          <c:explosion val="4"/>
          <c:dPt>
            <c:idx val="0"/>
            <c:bubble3D val="0"/>
            <c:spPr>
              <a:solidFill>
                <a:schemeClr val="accent5"/>
              </a:solidFill>
              <a:ln w="19050">
                <a:solidFill>
                  <a:schemeClr val="lt1"/>
                </a:solidFill>
              </a:ln>
              <a:effectLst/>
            </c:spPr>
            <c:extLst>
              <c:ext xmlns:c16="http://schemas.microsoft.com/office/drawing/2014/chart" uri="{C3380CC4-5D6E-409C-BE32-E72D297353CC}">
                <c16:uniqueId val="{00000001-7A86-4131-94BA-0EECED0BBD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86-4131-94BA-0EECED0BBD10}"/>
              </c:ext>
            </c:extLst>
          </c:dPt>
          <c:dLbls>
            <c:dLbl>
              <c:idx val="0"/>
              <c:layout>
                <c:manualLayout>
                  <c:x val="-5.2531615010161577E-2"/>
                  <c:y val="-0.14852309439217984"/>
                </c:manualLayout>
              </c:layout>
              <c:tx>
                <c:rich>
                  <a:bodyPr rot="0" spcFirstLastPara="1" vertOverflow="ellipsis" vert="horz" wrap="square" lIns="38100" tIns="19050" rIns="38100" bIns="19050" anchor="ctr" anchorCtr="1">
                    <a:spAutoFit/>
                  </a:bodyPr>
                  <a:lstStyle/>
                  <a:p>
                    <a:pPr>
                      <a:lnSpc>
                        <a:spcPts val="1400"/>
                      </a:lnSpc>
                      <a:defRPr sz="2400" b="0" i="0" u="none" strike="noStrike" kern="1200" baseline="0">
                        <a:solidFill>
                          <a:schemeClr val="bg1"/>
                        </a:solidFill>
                        <a:latin typeface="+mn-lt"/>
                        <a:ea typeface="+mn-ea"/>
                        <a:cs typeface="+mn-cs"/>
                      </a:defRPr>
                    </a:pPr>
                    <a:fld id="{F785E8FB-C569-4545-A40B-4109760985B2}" type="CATEGORYNAME">
                      <a:rPr lang="ja-JP" altLang="en-US" sz="1400" smtClean="0"/>
                      <a:pPr>
                        <a:lnSpc>
                          <a:spcPts val="1400"/>
                        </a:lnSpc>
                        <a:defRPr sz="2400">
                          <a:solidFill>
                            <a:schemeClr val="bg1"/>
                          </a:solidFill>
                        </a:defRPr>
                      </a:pPr>
                      <a:t>[分類名]</a:t>
                    </a:fld>
                    <a:r>
                      <a:rPr lang="ja-JP" altLang="en-US" sz="1400" baseline="0" dirty="0"/>
                      <a:t>
</a:t>
                    </a:r>
                    <a:fld id="{D9B4E10F-551B-4A6B-91F7-F534C1540ED7}" type="PERCENTAGE">
                      <a:rPr lang="en-US" altLang="ja-JP" sz="1400" baseline="0" smtClean="0"/>
                      <a:pPr>
                        <a:lnSpc>
                          <a:spcPts val="1400"/>
                        </a:lnSpc>
                        <a:defRPr sz="2400">
                          <a:solidFill>
                            <a:schemeClr val="bg1"/>
                          </a:solidFill>
                        </a:defRPr>
                      </a:pPr>
                      <a:t>[パーセンテージ]</a:t>
                    </a:fld>
                    <a:endParaRPr lang="ja-JP" altLang="en-US" sz="1400" baseline="0" dirty="0"/>
                  </a:p>
                  <a:p>
                    <a:pPr>
                      <a:lnSpc>
                        <a:spcPts val="1400"/>
                      </a:lnSpc>
                      <a:defRPr sz="2400">
                        <a:solidFill>
                          <a:schemeClr val="bg1"/>
                        </a:solidFill>
                      </a:defRPr>
                    </a:pPr>
                    <a:r>
                      <a:rPr lang="en-US" altLang="ja-JP" sz="1400" baseline="0" dirty="0"/>
                      <a:t>966</a:t>
                    </a:r>
                    <a:r>
                      <a:rPr lang="ja-JP" altLang="en-US" sz="1400" baseline="0" dirty="0"/>
                      <a:t>施設</a:t>
                    </a:r>
                  </a:p>
                </c:rich>
              </c:tx>
              <c:spPr>
                <a:noFill/>
                <a:ln>
                  <a:noFill/>
                </a:ln>
                <a:effectLst/>
              </c:spPr>
              <c:txPr>
                <a:bodyPr rot="0" spcFirstLastPara="1" vertOverflow="ellipsis" vert="horz" wrap="square" lIns="38100" tIns="19050" rIns="38100" bIns="19050" anchor="ctr" anchorCtr="1">
                  <a:spAutoFit/>
                </a:bodyPr>
                <a:lstStyle/>
                <a:p>
                  <a:pPr>
                    <a:lnSpc>
                      <a:spcPts val="1400"/>
                    </a:lnSpc>
                    <a:defRPr sz="24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320781855451338"/>
                      <c:h val="0.42575167716450474"/>
                    </c:manualLayout>
                  </c15:layout>
                  <c15:dlblFieldTable/>
                  <c15:showDataLabelsRange val="0"/>
                </c:ext>
                <c:ext xmlns:c16="http://schemas.microsoft.com/office/drawing/2014/chart" uri="{C3380CC4-5D6E-409C-BE32-E72D297353CC}">
                  <c16:uniqueId val="{00000001-7A86-4131-94BA-0EECED0BBD10}"/>
                </c:ext>
              </c:extLst>
            </c:dLbl>
            <c:dLbl>
              <c:idx val="1"/>
              <c:layout>
                <c:manualLayout>
                  <c:x val="0.34601942770357158"/>
                  <c:y val="6.3075090624439278E-2"/>
                </c:manualLayout>
              </c:layout>
              <c:tx>
                <c:rich>
                  <a:bodyPr rot="0" spcFirstLastPara="1" vertOverflow="ellipsis" vert="horz" wrap="square" lIns="38100" tIns="19050" rIns="38100" bIns="19050" anchor="ctr" anchorCtr="1">
                    <a:spAutoFit/>
                  </a:bodyPr>
                  <a:lstStyle/>
                  <a:p>
                    <a:pPr>
                      <a:lnSpc>
                        <a:spcPts val="1400"/>
                      </a:lnSpc>
                      <a:defRPr sz="2400" b="0" i="0" u="none" strike="noStrike" kern="1200" baseline="0">
                        <a:solidFill>
                          <a:schemeClr val="bg1"/>
                        </a:solidFill>
                        <a:latin typeface="+mn-lt"/>
                        <a:ea typeface="+mn-ea"/>
                        <a:cs typeface="+mn-cs"/>
                      </a:defRPr>
                    </a:pPr>
                    <a:fld id="{04C8E37B-5B9F-4F65-98C6-C53B44EB9956}" type="CATEGORYNAME">
                      <a:rPr lang="ja-JP" altLang="en-US" sz="1400" b="0" u="sng">
                        <a:solidFill>
                          <a:schemeClr val="tx1"/>
                        </a:solidFill>
                      </a:rPr>
                      <a:pPr>
                        <a:lnSpc>
                          <a:spcPts val="1400"/>
                        </a:lnSpc>
                        <a:defRPr sz="2400">
                          <a:solidFill>
                            <a:schemeClr val="bg1"/>
                          </a:solidFill>
                        </a:defRPr>
                      </a:pPr>
                      <a:t>[分類名]</a:t>
                    </a:fld>
                    <a:r>
                      <a:rPr lang="ja-JP" altLang="en-US" sz="1400" b="0" baseline="0" dirty="0">
                        <a:solidFill>
                          <a:schemeClr val="tx1"/>
                        </a:solidFill>
                      </a:rPr>
                      <a:t>
</a:t>
                    </a:r>
                    <a:fld id="{E69567C4-4363-4538-896F-6912FC2A9973}" type="PERCENTAGE">
                      <a:rPr lang="en-US" altLang="ja-JP" sz="1400" b="0" baseline="0" smtClean="0">
                        <a:solidFill>
                          <a:schemeClr val="tx1"/>
                        </a:solidFill>
                      </a:rPr>
                      <a:pPr>
                        <a:lnSpc>
                          <a:spcPts val="1400"/>
                        </a:lnSpc>
                        <a:defRPr sz="2400">
                          <a:solidFill>
                            <a:schemeClr val="bg1"/>
                          </a:solidFill>
                        </a:defRPr>
                      </a:pPr>
                      <a:t>[パーセンテージ]</a:t>
                    </a:fld>
                    <a:endParaRPr lang="ja-JP" altLang="en-US" sz="1400" b="0" baseline="0" dirty="0">
                      <a:solidFill>
                        <a:schemeClr val="tx1"/>
                      </a:solidFill>
                    </a:endParaRPr>
                  </a:p>
                  <a:p>
                    <a:pPr>
                      <a:lnSpc>
                        <a:spcPts val="1400"/>
                      </a:lnSpc>
                      <a:defRPr sz="2400">
                        <a:solidFill>
                          <a:schemeClr val="bg1"/>
                        </a:solidFill>
                      </a:defRPr>
                    </a:pPr>
                    <a:r>
                      <a:rPr lang="en-US" altLang="ja-JP" sz="1400" b="0" baseline="0" dirty="0">
                        <a:solidFill>
                          <a:schemeClr val="tx1"/>
                        </a:solidFill>
                      </a:rPr>
                      <a:t>37</a:t>
                    </a:r>
                    <a:r>
                      <a:rPr lang="ja-JP" altLang="en-US" sz="1400" b="0" baseline="0" dirty="0">
                        <a:solidFill>
                          <a:schemeClr val="tx1"/>
                        </a:solidFill>
                      </a:rPr>
                      <a:t>施設</a:t>
                    </a:r>
                  </a:p>
                </c:rich>
              </c:tx>
              <c:spPr>
                <a:noFill/>
                <a:ln>
                  <a:noFill/>
                </a:ln>
                <a:effectLst/>
              </c:spPr>
              <c:txPr>
                <a:bodyPr rot="0" spcFirstLastPara="1" vertOverflow="ellipsis" vert="horz" wrap="square" lIns="38100" tIns="19050" rIns="38100" bIns="19050" anchor="ctr" anchorCtr="1">
                  <a:spAutoFit/>
                </a:bodyPr>
                <a:lstStyle/>
                <a:p>
                  <a:pPr>
                    <a:lnSpc>
                      <a:spcPts val="1400"/>
                    </a:lnSpc>
                    <a:defRPr sz="24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2792484253680498"/>
                      <c:h val="0.33754008258613194"/>
                    </c:manualLayout>
                  </c15:layout>
                  <c15:dlblFieldTable/>
                  <c15:showDataLabelsRange val="0"/>
                </c:ext>
                <c:ext xmlns:c16="http://schemas.microsoft.com/office/drawing/2014/chart" uri="{C3380CC4-5D6E-409C-BE32-E72D297353CC}">
                  <c16:uniqueId val="{00000003-7A86-4131-94BA-0EECED0BBD1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Sheet1!$F$69:$F$70</c:f>
              <c:strCache>
                <c:ptCount val="2"/>
                <c:pt idx="0">
                  <c:v>実施済み</c:v>
                </c:pt>
                <c:pt idx="1">
                  <c:v>未実施</c:v>
                </c:pt>
              </c:strCache>
            </c:strRef>
          </c:cat>
          <c:val>
            <c:numRef>
              <c:f>Sheet1!$G$69:$G$70</c:f>
              <c:numCache>
                <c:formatCode>#,##0_);[Red]\(#,##0\)</c:formatCode>
                <c:ptCount val="2"/>
                <c:pt idx="0" formatCode="General">
                  <c:v>966</c:v>
                </c:pt>
                <c:pt idx="1">
                  <c:v>37</c:v>
                </c:pt>
              </c:numCache>
            </c:numRef>
          </c:val>
          <c:extLst>
            <c:ext xmlns:c16="http://schemas.microsoft.com/office/drawing/2014/chart" uri="{C3380CC4-5D6E-409C-BE32-E72D297353CC}">
              <c16:uniqueId val="{00000004-7A86-4131-94BA-0EECED0BBD1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0.45759</cdr:x>
      <cdr:y>0.22172</cdr:y>
    </cdr:from>
    <cdr:to>
      <cdr:x>0.67227</cdr:x>
      <cdr:y>0.25099</cdr:y>
    </cdr:to>
    <cdr:cxnSp macro="">
      <cdr:nvCxnSpPr>
        <cdr:cNvPr id="2" name="直線コネクタ 1">
          <a:extLst xmlns:a="http://schemas.openxmlformats.org/drawingml/2006/main">
            <a:ext uri="{FF2B5EF4-FFF2-40B4-BE49-F238E27FC236}">
              <a16:creationId xmlns:a16="http://schemas.microsoft.com/office/drawing/2014/main" id="{A5102229-F8DE-4D9D-847B-20707635BC4A}"/>
            </a:ext>
          </a:extLst>
        </cdr:cNvPr>
        <cdr:cNvCxnSpPr/>
      </cdr:nvCxnSpPr>
      <cdr:spPr>
        <a:xfrm xmlns:a="http://schemas.openxmlformats.org/drawingml/2006/main" flipV="1">
          <a:off x="2084953" y="737703"/>
          <a:ext cx="978178" cy="97375"/>
        </a:xfrm>
        <a:prstGeom xmlns:a="http://schemas.openxmlformats.org/drawingml/2006/main" prst="line">
          <a:avLst/>
        </a:prstGeom>
        <a:ln xmlns:a="http://schemas.openxmlformats.org/drawingml/2006/main">
          <a:solidFill>
            <a:schemeClr val="tx1">
              <a:lumMod val="65000"/>
              <a:lumOff val="3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1"/>
            <a:ext cx="2949575" cy="496889"/>
          </a:xfrm>
          <a:prstGeom prst="rect">
            <a:avLst/>
          </a:prstGeom>
        </p:spPr>
        <p:txBody>
          <a:bodyPr vert="horz" lIns="91463" tIns="45731" rIns="91463" bIns="4573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4" y="1"/>
            <a:ext cx="2949575" cy="496889"/>
          </a:xfrm>
          <a:prstGeom prst="rect">
            <a:avLst/>
          </a:prstGeom>
        </p:spPr>
        <p:txBody>
          <a:bodyPr vert="horz" lIns="91463" tIns="45731" rIns="91463" bIns="45731" rtlCol="0"/>
          <a:lstStyle>
            <a:lvl1pPr algn="r">
              <a:defRPr sz="1200"/>
            </a:lvl1pPr>
          </a:lstStyle>
          <a:p>
            <a:fld id="{29472AE3-829E-42FD-BDF5-9930118AE71F}" type="datetimeFigureOut">
              <a:rPr kumimoji="1" lang="ja-JP" altLang="en-US" smtClean="0"/>
              <a:t>2025/1/24</a:t>
            </a:fld>
            <a:endParaRPr kumimoji="1" lang="ja-JP" altLang="en-US"/>
          </a:p>
        </p:txBody>
      </p:sp>
      <p:sp>
        <p:nvSpPr>
          <p:cNvPr id="4" name="フッター プレースホルダー 3"/>
          <p:cNvSpPr>
            <a:spLocks noGrp="1"/>
          </p:cNvSpPr>
          <p:nvPr>
            <p:ph type="ftr" sz="quarter" idx="2"/>
          </p:nvPr>
        </p:nvSpPr>
        <p:spPr>
          <a:xfrm>
            <a:off x="6" y="9440869"/>
            <a:ext cx="2949575" cy="496888"/>
          </a:xfrm>
          <a:prstGeom prst="rect">
            <a:avLst/>
          </a:prstGeom>
        </p:spPr>
        <p:txBody>
          <a:bodyPr vert="horz" lIns="91463" tIns="45731" rIns="91463" bIns="4573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4" y="9440869"/>
            <a:ext cx="2949575" cy="496888"/>
          </a:xfrm>
          <a:prstGeom prst="rect">
            <a:avLst/>
          </a:prstGeom>
        </p:spPr>
        <p:txBody>
          <a:bodyPr vert="horz" lIns="91463" tIns="45731" rIns="91463" bIns="45731"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1"/>
            <a:ext cx="2949575" cy="496889"/>
          </a:xfrm>
          <a:prstGeom prst="rect">
            <a:avLst/>
          </a:prstGeom>
        </p:spPr>
        <p:txBody>
          <a:bodyPr vert="horz" lIns="91463" tIns="45731" rIns="91463" bIns="4573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4" y="1"/>
            <a:ext cx="2949575" cy="496889"/>
          </a:xfrm>
          <a:prstGeom prst="rect">
            <a:avLst/>
          </a:prstGeom>
        </p:spPr>
        <p:txBody>
          <a:bodyPr vert="horz" lIns="91463" tIns="45731" rIns="91463" bIns="45731" rtlCol="0"/>
          <a:lstStyle>
            <a:lvl1pPr algn="r">
              <a:defRPr sz="1200"/>
            </a:lvl1pPr>
          </a:lstStyle>
          <a:p>
            <a:fld id="{C66E6DC5-E089-448C-ADA9-C53EA216882B}" type="datetimeFigureOut">
              <a:rPr kumimoji="1" lang="ja-JP" altLang="en-US" smtClean="0"/>
              <a:t>2025/1/24</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63" tIns="45731" rIns="91463" bIns="45731" rtlCol="0" anchor="ctr"/>
          <a:lstStyle/>
          <a:p>
            <a:endParaRPr lang="ja-JP" altLang="en-US"/>
          </a:p>
        </p:txBody>
      </p:sp>
      <p:sp>
        <p:nvSpPr>
          <p:cNvPr id="5" name="ノート プレースホルダー 4"/>
          <p:cNvSpPr>
            <a:spLocks noGrp="1"/>
          </p:cNvSpPr>
          <p:nvPr>
            <p:ph type="body" sz="quarter" idx="3"/>
          </p:nvPr>
        </p:nvSpPr>
        <p:spPr>
          <a:xfrm>
            <a:off x="681041" y="4721227"/>
            <a:ext cx="5445125" cy="4471988"/>
          </a:xfrm>
          <a:prstGeom prst="rect">
            <a:avLst/>
          </a:prstGeom>
        </p:spPr>
        <p:txBody>
          <a:bodyPr vert="horz" lIns="91463" tIns="45731" rIns="91463" bIns="457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869"/>
            <a:ext cx="2949575" cy="496888"/>
          </a:xfrm>
          <a:prstGeom prst="rect">
            <a:avLst/>
          </a:prstGeom>
        </p:spPr>
        <p:txBody>
          <a:bodyPr vert="horz" lIns="91463" tIns="45731" rIns="91463" bIns="4573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4" y="9440869"/>
            <a:ext cx="2949575" cy="496888"/>
          </a:xfrm>
          <a:prstGeom prst="rect">
            <a:avLst/>
          </a:prstGeom>
        </p:spPr>
        <p:txBody>
          <a:bodyPr vert="horz" lIns="91463" tIns="45731" rIns="91463" bIns="45731"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a:t>
            </a:fld>
            <a:endParaRPr kumimoji="1" lang="ja-JP" altLang="en-US"/>
          </a:p>
        </p:txBody>
      </p:sp>
    </p:spTree>
    <p:extLst>
      <p:ext uri="{BB962C8B-B14F-4D97-AF65-F5344CB8AC3E}">
        <p14:creationId xmlns:p14="http://schemas.microsoft.com/office/powerpoint/2010/main" val="160742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11</a:t>
            </a:fld>
            <a:endParaRPr kumimoji="1" lang="ja-JP" altLang="en-US"/>
          </a:p>
        </p:txBody>
      </p:sp>
    </p:spTree>
    <p:extLst>
      <p:ext uri="{BB962C8B-B14F-4D97-AF65-F5344CB8AC3E}">
        <p14:creationId xmlns:p14="http://schemas.microsoft.com/office/powerpoint/2010/main" val="83584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322">
              <a:defRPr/>
            </a:pPr>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12</a:t>
            </a:fld>
            <a:endParaRPr kumimoji="1" lang="ja-JP" altLang="en-US"/>
          </a:p>
        </p:txBody>
      </p:sp>
    </p:spTree>
    <p:extLst>
      <p:ext uri="{BB962C8B-B14F-4D97-AF65-F5344CB8AC3E}">
        <p14:creationId xmlns:p14="http://schemas.microsoft.com/office/powerpoint/2010/main" val="126660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322">
              <a:defRPr/>
            </a:pPr>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13</a:t>
            </a:fld>
            <a:endParaRPr kumimoji="1" lang="ja-JP" altLang="en-US"/>
          </a:p>
        </p:txBody>
      </p:sp>
    </p:spTree>
    <p:extLst>
      <p:ext uri="{BB962C8B-B14F-4D97-AF65-F5344CB8AC3E}">
        <p14:creationId xmlns:p14="http://schemas.microsoft.com/office/powerpoint/2010/main" val="286932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kern="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14</a:t>
            </a:fld>
            <a:endParaRPr kumimoji="1" lang="ja-JP" altLang="en-US"/>
          </a:p>
        </p:txBody>
      </p:sp>
    </p:spTree>
    <p:extLst>
      <p:ext uri="{BB962C8B-B14F-4D97-AF65-F5344CB8AC3E}">
        <p14:creationId xmlns:p14="http://schemas.microsoft.com/office/powerpoint/2010/main" val="3212677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322">
              <a:defRPr/>
            </a:pPr>
            <a:endParaRPr lang="en-US" altLang="ja-JP" kern="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15</a:t>
            </a:fld>
            <a:endParaRPr kumimoji="1" lang="ja-JP" altLang="en-US"/>
          </a:p>
        </p:txBody>
      </p:sp>
    </p:spTree>
    <p:extLst>
      <p:ext uri="{BB962C8B-B14F-4D97-AF65-F5344CB8AC3E}">
        <p14:creationId xmlns:p14="http://schemas.microsoft.com/office/powerpoint/2010/main" val="264691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322">
              <a:defRPr/>
            </a:pPr>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16</a:t>
            </a:fld>
            <a:endParaRPr kumimoji="1" lang="ja-JP" altLang="en-US"/>
          </a:p>
        </p:txBody>
      </p:sp>
    </p:spTree>
    <p:extLst>
      <p:ext uri="{BB962C8B-B14F-4D97-AF65-F5344CB8AC3E}">
        <p14:creationId xmlns:p14="http://schemas.microsoft.com/office/powerpoint/2010/main" val="1607106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17</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28</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29</a:t>
            </a:fld>
            <a:endParaRPr kumimoji="1" lang="ja-JP" altLang="en-US"/>
          </a:p>
        </p:txBody>
      </p:sp>
    </p:spTree>
    <p:extLst>
      <p:ext uri="{BB962C8B-B14F-4D97-AF65-F5344CB8AC3E}">
        <p14:creationId xmlns:p14="http://schemas.microsoft.com/office/powerpoint/2010/main" val="139154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30</a:t>
            </a:fld>
            <a:endParaRPr kumimoji="1" lang="ja-JP" altLang="en-US"/>
          </a:p>
        </p:txBody>
      </p:sp>
    </p:spTree>
    <p:extLst>
      <p:ext uri="{BB962C8B-B14F-4D97-AF65-F5344CB8AC3E}">
        <p14:creationId xmlns:p14="http://schemas.microsoft.com/office/powerpoint/2010/main" val="81617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a:t>
            </a:fld>
            <a:endParaRPr kumimoji="1" lang="ja-JP" altLang="en-US"/>
          </a:p>
        </p:txBody>
      </p:sp>
    </p:spTree>
    <p:extLst>
      <p:ext uri="{BB962C8B-B14F-4D97-AF65-F5344CB8AC3E}">
        <p14:creationId xmlns:p14="http://schemas.microsoft.com/office/powerpoint/2010/main" val="1661379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31</a:t>
            </a:fld>
            <a:endParaRPr kumimoji="1" lang="ja-JP" altLang="en-US"/>
          </a:p>
        </p:txBody>
      </p:sp>
    </p:spTree>
    <p:extLst>
      <p:ext uri="{BB962C8B-B14F-4D97-AF65-F5344CB8AC3E}">
        <p14:creationId xmlns:p14="http://schemas.microsoft.com/office/powerpoint/2010/main" val="67451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32</a:t>
            </a:fld>
            <a:endParaRPr kumimoji="1" lang="ja-JP" altLang="en-US"/>
          </a:p>
        </p:txBody>
      </p:sp>
    </p:spTree>
    <p:extLst>
      <p:ext uri="{BB962C8B-B14F-4D97-AF65-F5344CB8AC3E}">
        <p14:creationId xmlns:p14="http://schemas.microsoft.com/office/powerpoint/2010/main" val="172512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4</a:t>
            </a:fld>
            <a:endParaRPr kumimoji="1" lang="ja-JP" altLang="en-US"/>
          </a:p>
        </p:txBody>
      </p:sp>
    </p:spTree>
    <p:extLst>
      <p:ext uri="{BB962C8B-B14F-4D97-AF65-F5344CB8AC3E}">
        <p14:creationId xmlns:p14="http://schemas.microsoft.com/office/powerpoint/2010/main" val="135458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5</a:t>
            </a:fld>
            <a:endParaRPr kumimoji="1" lang="ja-JP" altLang="en-US"/>
          </a:p>
        </p:txBody>
      </p:sp>
    </p:spTree>
    <p:extLst>
      <p:ext uri="{BB962C8B-B14F-4D97-AF65-F5344CB8AC3E}">
        <p14:creationId xmlns:p14="http://schemas.microsoft.com/office/powerpoint/2010/main" val="223923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a:t>
            </a:fld>
            <a:endParaRPr kumimoji="1" lang="ja-JP" altLang="en-US"/>
          </a:p>
        </p:txBody>
      </p:sp>
    </p:spTree>
    <p:extLst>
      <p:ext uri="{BB962C8B-B14F-4D97-AF65-F5344CB8AC3E}">
        <p14:creationId xmlns:p14="http://schemas.microsoft.com/office/powerpoint/2010/main" val="111582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7</a:t>
            </a:fld>
            <a:endParaRPr kumimoji="1" lang="ja-JP" altLang="en-US"/>
          </a:p>
        </p:txBody>
      </p:sp>
    </p:spTree>
    <p:extLst>
      <p:ext uri="{BB962C8B-B14F-4D97-AF65-F5344CB8AC3E}">
        <p14:creationId xmlns:p14="http://schemas.microsoft.com/office/powerpoint/2010/main" val="262154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322">
              <a:defRPr/>
            </a:pPr>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8</a:t>
            </a:fld>
            <a:endParaRPr kumimoji="1" lang="ja-JP" altLang="en-US"/>
          </a:p>
        </p:txBody>
      </p:sp>
    </p:spTree>
    <p:extLst>
      <p:ext uri="{BB962C8B-B14F-4D97-AF65-F5344CB8AC3E}">
        <p14:creationId xmlns:p14="http://schemas.microsoft.com/office/powerpoint/2010/main" val="4067761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2322">
              <a:defRPr/>
            </a:pPr>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9</a:t>
            </a:fld>
            <a:endParaRPr kumimoji="1" lang="ja-JP" altLang="en-US"/>
          </a:p>
        </p:txBody>
      </p:sp>
    </p:spTree>
    <p:extLst>
      <p:ext uri="{BB962C8B-B14F-4D97-AF65-F5344CB8AC3E}">
        <p14:creationId xmlns:p14="http://schemas.microsoft.com/office/powerpoint/2010/main" val="472625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10</a:t>
            </a:fld>
            <a:endParaRPr kumimoji="1" lang="ja-JP" altLang="en-US"/>
          </a:p>
        </p:txBody>
      </p:sp>
    </p:spTree>
    <p:extLst>
      <p:ext uri="{BB962C8B-B14F-4D97-AF65-F5344CB8AC3E}">
        <p14:creationId xmlns:p14="http://schemas.microsoft.com/office/powerpoint/2010/main" val="14648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2025/1/24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2025/1/24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2025/1/24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2025/1/24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2025/1/24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2025/1/24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2025/1/24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package" Target="../embeddings/Microsoft_Excel_Worksheet3.xlsx"/><Relationship Id="rId5" Type="http://schemas.openxmlformats.org/officeDocument/2006/relationships/image" Target="../media/image4.emf"/><Relationship Id="rId4" Type="http://schemas.openxmlformats.org/officeDocument/2006/relationships/package" Target="../embeddings/Microsoft_Excel_Worksheet2.xls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package" Target="../embeddings/Microsoft_Excel_Worksheet5.xlsx"/><Relationship Id="rId5" Type="http://schemas.openxmlformats.org/officeDocument/2006/relationships/image" Target="../media/image6.emf"/><Relationship Id="rId4" Type="http://schemas.openxmlformats.org/officeDocument/2006/relationships/package" Target="../embeddings/Microsoft_Excel_Worksheet4.xls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image" Target="../media/image17.t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package" Target="../embeddings/Microsoft_Word_Document.docx"/></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package" Target="../embeddings/Microsoft_Excel_Worksheet9.xlsx"/></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image" Target="../media/image1.emf"/><Relationship Id="rId4" Type="http://schemas.openxmlformats.org/officeDocument/2006/relationships/package" Target="../embeddings/Microsoft_Excel_Worksheet.xlsx"/></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0746DC3-E722-3505-EC7E-F2D964D6380A}"/>
              </a:ext>
            </a:extLst>
          </p:cNvPr>
          <p:cNvSpPr txBox="1"/>
          <p:nvPr/>
        </p:nvSpPr>
        <p:spPr>
          <a:xfrm>
            <a:off x="7094220" y="357664"/>
            <a:ext cx="2049780" cy="369332"/>
          </a:xfrm>
          <a:prstGeom prst="rect">
            <a:avLst/>
          </a:prstGeom>
          <a:noFill/>
        </p:spPr>
        <p:txBody>
          <a:bodyPr wrap="square" rtlCol="0">
            <a:spAutoFit/>
          </a:bodyPr>
          <a:lstStyle/>
          <a:p>
            <a:r>
              <a:rPr kumimoji="1" lang="ja-JP" altLang="en-US" b="1" dirty="0"/>
              <a:t>　</a:t>
            </a:r>
            <a:r>
              <a:rPr kumimoji="1" lang="en-US" altLang="ja-JP" b="1" dirty="0"/>
              <a:t>【</a:t>
            </a:r>
            <a:r>
              <a:rPr kumimoji="1" lang="ja-JP" altLang="en-US" b="1" dirty="0"/>
              <a:t>参考資料</a:t>
            </a:r>
            <a:r>
              <a:rPr kumimoji="1" lang="en-US" altLang="ja-JP" b="1" dirty="0"/>
              <a:t>1】</a:t>
            </a:r>
            <a:endParaRPr kumimoji="1" lang="ja-JP" altLang="en-US" b="1" dirty="0"/>
          </a:p>
        </p:txBody>
      </p:sp>
      <p:sp>
        <p:nvSpPr>
          <p:cNvPr id="10" name="スライド番号プレースホルダー 3">
            <a:extLst>
              <a:ext uri="{FF2B5EF4-FFF2-40B4-BE49-F238E27FC236}">
                <a16:creationId xmlns:a16="http://schemas.microsoft.com/office/drawing/2014/main" id="{3B56C0DB-8806-4DB8-9964-D854C838193B}"/>
              </a:ext>
            </a:extLst>
          </p:cNvPr>
          <p:cNvSpPr txBox="1">
            <a:spLocks/>
          </p:cNvSpPr>
          <p:nvPr/>
        </p:nvSpPr>
        <p:spPr>
          <a:xfrm>
            <a:off x="8483600" y="65309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1</a:t>
            </a:r>
            <a:endParaRPr lang="ja-JP" altLang="en-US"/>
          </a:p>
        </p:txBody>
      </p:sp>
      <p:sp>
        <p:nvSpPr>
          <p:cNvPr id="11" name="タイトル 1">
            <a:extLst>
              <a:ext uri="{FF2B5EF4-FFF2-40B4-BE49-F238E27FC236}">
                <a16:creationId xmlns:a16="http://schemas.microsoft.com/office/drawing/2014/main" id="{E6322E78-4BBE-43FE-9DCF-8F148584F0D1}"/>
              </a:ext>
            </a:extLst>
          </p:cNvPr>
          <p:cNvSpPr txBox="1">
            <a:spLocks/>
          </p:cNvSpPr>
          <p:nvPr/>
        </p:nvSpPr>
        <p:spPr>
          <a:xfrm>
            <a:off x="-33180" y="1268760"/>
            <a:ext cx="9144000" cy="2304256"/>
          </a:xfrm>
          <a:prstGeom prst="rect">
            <a:avLst/>
          </a:prstGeom>
        </p:spPr>
        <p:txBody>
          <a:bodyPr>
            <a:normAutofit fontScale="9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ja-JP" altLang="en-US" sz="4000">
                <a:latin typeface="Meiryo UI" pitchFamily="50" charset="-128"/>
                <a:ea typeface="Meiryo UI" pitchFamily="50" charset="-128"/>
                <a:cs typeface="Meiryo UI" pitchFamily="50" charset="-128"/>
              </a:rPr>
              <a:t>大阪府都市基盤施設維持管理技術審議会</a:t>
            </a:r>
            <a:br>
              <a:rPr lang="en-US" altLang="ja-JP" sz="1300">
                <a:latin typeface="Meiryo UI" pitchFamily="50" charset="-128"/>
                <a:ea typeface="Meiryo UI" pitchFamily="50" charset="-128"/>
                <a:cs typeface="Meiryo UI" pitchFamily="50" charset="-128"/>
              </a:rPr>
            </a:br>
            <a:br>
              <a:rPr lang="en-US" altLang="ja-JP" sz="1300">
                <a:latin typeface="Meiryo UI" pitchFamily="50" charset="-128"/>
                <a:ea typeface="Meiryo UI" pitchFamily="50" charset="-128"/>
                <a:cs typeface="Meiryo UI" pitchFamily="50" charset="-128"/>
              </a:rPr>
            </a:br>
            <a:r>
              <a:rPr lang="ja-JP" altLang="en-US" sz="4000">
                <a:latin typeface="Meiryo UI" pitchFamily="50" charset="-128"/>
                <a:ea typeface="Meiryo UI" pitchFamily="50" charset="-128"/>
                <a:cs typeface="Meiryo UI" pitchFamily="50" charset="-128"/>
              </a:rPr>
              <a:t>第３回　河川等部会</a:t>
            </a:r>
            <a:br>
              <a:rPr lang="en-US" altLang="ja-JP" sz="1300">
                <a:latin typeface="Meiryo UI" pitchFamily="50" charset="-128"/>
                <a:ea typeface="Meiryo UI" pitchFamily="50" charset="-128"/>
                <a:cs typeface="Meiryo UI" pitchFamily="50" charset="-128"/>
              </a:rPr>
            </a:br>
            <a:br>
              <a:rPr lang="en-US" altLang="ja-JP" sz="1300">
                <a:latin typeface="Meiryo UI" pitchFamily="50" charset="-128"/>
                <a:ea typeface="Meiryo UI" pitchFamily="50" charset="-128"/>
                <a:cs typeface="Meiryo UI" pitchFamily="50" charset="-128"/>
              </a:rPr>
            </a:br>
            <a:endParaRPr lang="ja-JP" altLang="en-US" sz="2700" dirty="0">
              <a:latin typeface="Meiryo UI" pitchFamily="50" charset="-128"/>
              <a:ea typeface="Meiryo UI" pitchFamily="50" charset="-128"/>
              <a:cs typeface="Meiryo UI" pitchFamily="50" charset="-128"/>
            </a:endParaRPr>
          </a:p>
        </p:txBody>
      </p:sp>
      <p:sp>
        <p:nvSpPr>
          <p:cNvPr id="12" name="サブタイトル 2">
            <a:extLst>
              <a:ext uri="{FF2B5EF4-FFF2-40B4-BE49-F238E27FC236}">
                <a16:creationId xmlns:a16="http://schemas.microsoft.com/office/drawing/2014/main" id="{73EDA3FB-7BD1-484B-85F8-3827CBBA8A66}"/>
              </a:ext>
            </a:extLst>
          </p:cNvPr>
          <p:cNvSpPr txBox="1">
            <a:spLocks/>
          </p:cNvSpPr>
          <p:nvPr/>
        </p:nvSpPr>
        <p:spPr>
          <a:xfrm>
            <a:off x="352228" y="3833167"/>
            <a:ext cx="8373184" cy="139365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2800" b="1" dirty="0">
                <a:latin typeface="Meiryo UI" pitchFamily="50" charset="-128"/>
                <a:ea typeface="Meiryo UI" pitchFamily="50" charset="-128"/>
                <a:cs typeface="Meiryo UI" pitchFamily="50" charset="-128"/>
              </a:rPr>
              <a:t>　　</a:t>
            </a: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第２回河川等部会の概要</a:t>
            </a:r>
            <a:r>
              <a:rPr lang="en-US" altLang="ja-JP" sz="2800" b="1" dirty="0">
                <a:latin typeface="Meiryo UI" pitchFamily="50" charset="-128"/>
                <a:ea typeface="Meiryo UI" pitchFamily="50" charset="-128"/>
                <a:cs typeface="Meiryo UI" pitchFamily="50" charset="-128"/>
              </a:rPr>
              <a:t>》</a:t>
            </a:r>
            <a:endParaRPr lang="ja-JP" altLang="en-US" sz="2800" b="1" dirty="0">
              <a:latin typeface="Meiryo UI" pitchFamily="50" charset="-128"/>
              <a:ea typeface="Meiryo UI" pitchFamily="50" charset="-128"/>
              <a:cs typeface="Meiryo UI" pitchFamily="50" charset="-128"/>
            </a:endParaRPr>
          </a:p>
        </p:txBody>
      </p:sp>
      <p:sp>
        <p:nvSpPr>
          <p:cNvPr id="13" name="サブタイトル 2">
            <a:extLst>
              <a:ext uri="{FF2B5EF4-FFF2-40B4-BE49-F238E27FC236}">
                <a16:creationId xmlns:a16="http://schemas.microsoft.com/office/drawing/2014/main" id="{B75C6F12-58D3-48DE-8245-E6E2058B6A9D}"/>
              </a:ext>
            </a:extLst>
          </p:cNvPr>
          <p:cNvSpPr txBox="1">
            <a:spLocks/>
          </p:cNvSpPr>
          <p:nvPr/>
        </p:nvSpPr>
        <p:spPr>
          <a:xfrm>
            <a:off x="35496" y="5548031"/>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3200" dirty="0">
                <a:latin typeface="Meiryo UI" pitchFamily="50" charset="-128"/>
                <a:ea typeface="Meiryo UI" pitchFamily="50" charset="-128"/>
                <a:cs typeface="Meiryo UI" pitchFamily="50" charset="-128"/>
              </a:rPr>
              <a:t>（河川管理施設編）</a:t>
            </a:r>
          </a:p>
        </p:txBody>
      </p:sp>
    </p:spTree>
    <p:extLst>
      <p:ext uri="{BB962C8B-B14F-4D97-AF65-F5344CB8AC3E}">
        <p14:creationId xmlns:p14="http://schemas.microsoft.com/office/powerpoint/2010/main" val="125577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6">
            <a:extLst>
              <a:ext uri="{FF2B5EF4-FFF2-40B4-BE49-F238E27FC236}">
                <a16:creationId xmlns:a16="http://schemas.microsoft.com/office/drawing/2014/main" id="{2B6626B7-3D61-4169-AE92-6FE6F245AE86}"/>
              </a:ext>
            </a:extLst>
          </p:cNvPr>
          <p:cNvGraphicFramePr>
            <a:graphicFrameLocks noGrp="1"/>
          </p:cNvGraphicFramePr>
          <p:nvPr/>
        </p:nvGraphicFramePr>
        <p:xfrm>
          <a:off x="251520" y="2276872"/>
          <a:ext cx="8568952" cy="4464496"/>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87740">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4176756">
                <a:tc>
                  <a:txBody>
                    <a:bodyPr/>
                    <a:lstStyle/>
                    <a:p>
                      <a:endParaRPr kumimoji="1" lang="ja-JP" altLang="en-US" dirty="0"/>
                    </a:p>
                  </a:txBody>
                  <a:tcPr/>
                </a:tc>
                <a:tc>
                  <a:txBody>
                    <a:bodyPr/>
                    <a:lstStyle/>
                    <a:p>
                      <a:pPr algn="ctr"/>
                      <a:endParaRPr kumimoji="1" lang="ja-JP" altLang="en-US" sz="1200" dirty="0"/>
                    </a:p>
                  </a:txBody>
                  <a:tcPr anchor="ctr"/>
                </a:tc>
                <a:extLst>
                  <a:ext uri="{0D108BD9-81ED-4DB2-BD59-A6C34878D82A}">
                    <a16:rowId xmlns:a16="http://schemas.microsoft.com/office/drawing/2014/main" val="1921276829"/>
                  </a:ext>
                </a:extLst>
              </a:tr>
            </a:tbl>
          </a:graphicData>
        </a:graphic>
      </p:graphicFrame>
      <p:sp>
        <p:nvSpPr>
          <p:cNvPr id="13" name="角丸四角形 111">
            <a:extLst>
              <a:ext uri="{FF2B5EF4-FFF2-40B4-BE49-F238E27FC236}">
                <a16:creationId xmlns:a16="http://schemas.microsoft.com/office/drawing/2014/main" id="{5AD2029B-726C-4E0E-80A2-C7133E01D8B4}"/>
              </a:ext>
            </a:extLst>
          </p:cNvPr>
          <p:cNvSpPr/>
          <p:nvPr/>
        </p:nvSpPr>
        <p:spPr>
          <a:xfrm>
            <a:off x="144094" y="1061498"/>
            <a:ext cx="8756654" cy="806184"/>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各施設の点検・評価の考え方、及び管理水準の設定に対する考え方を次期計画に追加する。</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610382" y="6558805"/>
            <a:ext cx="774422" cy="365125"/>
          </a:xfrm>
        </p:spPr>
        <p:txBody>
          <a:bodyPr/>
          <a:lstStyle/>
          <a:p>
            <a:fld id="{682EF9F9-C4E8-46B2-BBF1-33E3162B856A}" type="slidenum">
              <a:rPr kumimoji="1" lang="ja-JP" altLang="en-US" smtClean="0"/>
              <a:t>9</a:t>
            </a:fld>
            <a:endParaRPr kumimoji="1" lang="ja-JP" altLang="en-US" dirty="0"/>
          </a:p>
        </p:txBody>
      </p:sp>
      <p:sp>
        <p:nvSpPr>
          <p:cNvPr id="36" name="角丸四角形 111">
            <a:extLst>
              <a:ext uri="{FF2B5EF4-FFF2-40B4-BE49-F238E27FC236}">
                <a16:creationId xmlns:a16="http://schemas.microsoft.com/office/drawing/2014/main" id="{14609D89-E7A6-4532-A13C-87D364C98C05}"/>
              </a:ext>
            </a:extLst>
          </p:cNvPr>
          <p:cNvSpPr/>
          <p:nvPr/>
        </p:nvSpPr>
        <p:spPr>
          <a:xfrm>
            <a:off x="237928" y="1984260"/>
            <a:ext cx="856895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点検・評価の考え方と管理水準について、現計画</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３点検</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評価</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に以下を追記する。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9182C6B1-23BC-4B05-AD13-06F9B87F9053}"/>
              </a:ext>
            </a:extLst>
          </p:cNvPr>
          <p:cNvSpPr txBox="1"/>
          <p:nvPr/>
        </p:nvSpPr>
        <p:spPr>
          <a:xfrm>
            <a:off x="146406" y="2881120"/>
            <a:ext cx="4274388" cy="276999"/>
          </a:xfrm>
          <a:prstGeom prst="rect">
            <a:avLst/>
          </a:prstGeom>
          <a:noFill/>
        </p:spPr>
        <p:txBody>
          <a:bodyPr wrap="square" rtlCol="0">
            <a:spAutoFit/>
          </a:bodyPr>
          <a:lstStyle/>
          <a:p>
            <a:pPr algn="just"/>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記載なし</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64831908-5B7F-46B9-8805-DD0BBF8554CA}"/>
              </a:ext>
            </a:extLst>
          </p:cNvPr>
          <p:cNvSpPr txBox="1"/>
          <p:nvPr/>
        </p:nvSpPr>
        <p:spPr>
          <a:xfrm>
            <a:off x="4477092" y="2550489"/>
            <a:ext cx="4520501" cy="4154984"/>
          </a:xfrm>
          <a:prstGeom prst="rect">
            <a:avLst/>
          </a:prstGeom>
          <a:noFill/>
        </p:spPr>
        <p:txBody>
          <a:bodyPr wrap="square" rtlCol="0">
            <a:spAutoFit/>
          </a:bodyPr>
          <a:lstStyle/>
          <a:p>
            <a:pPr algn="just"/>
            <a:r>
              <a:rPr lang="ja-JP" altLang="en-US"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■地下河川・地下調節池</a:t>
            </a:r>
          </a:p>
          <a:p>
            <a:pPr algn="just"/>
            <a:r>
              <a:rPr lang="ja-JP" altLang="en-US" sz="800" b="1"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地下河川・地下調節池の点検・評価の考え方については、</a:t>
            </a:r>
            <a:endParaRPr lang="en-US" altLang="ja-JP"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8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別途作成する</a:t>
            </a:r>
            <a:endParaRPr lang="en-US" altLang="ja-JP"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800" b="1"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河川構造物（地下構造物）の維持管理マニュアル（案）</a:t>
            </a:r>
            <a:r>
              <a:rPr lang="en-US" altLang="ja-JP"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gn="just"/>
            <a:r>
              <a:rPr lang="ja-JP" altLang="en-US" sz="8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によるものとする。</a:t>
            </a:r>
            <a:endParaRPr lang="en-US" altLang="ja-JP"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8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■砂防関係施設</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砂防関係施設の損傷に係る評価については、別途作成する</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zh-TW"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大阪府砂防施設長寿命化計画</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によるものとする。</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■ダム</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ダムの土木構造物の損傷に係る点検・評価の考え方については、</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ダム総合点検実施要領・同解説（</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H25.10</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国土交通省）</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によるものとする。</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■船着場</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船着場の損傷に係る点検・評価の考え方については、</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港湾の施設の維持管理計画策定ガイドライン（</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R5.3</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国土交通省）</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によるものとする。</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■機械設備等を有する排水機場等の土木構造物</a:t>
            </a: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機械設備等を有する排水機場等の土木構造物の損傷に係る点検・評価</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の考え方については、</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堤防等河川管理施設及び河道の点検・評価要領</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R5.3</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国土交通省）</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樋門・樋管のコンクリート部材における点検評価のポイント（案）　</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H28.3</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国土交通省）</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シェッド、大型カルバート等定期点検要領（</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H31.2</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国土交通省）</a:t>
            </a:r>
            <a:r>
              <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を参考に設定するものとする。</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■水都関連施設（護岸ライトアップ施設、賑わい施設）・その他維持管理を</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要する施設（事務所船舶、灯浮標、網場）</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各施設の特性を踏まえ、点検・評価の考え方を別途定めるものとする。</a:t>
            </a:r>
            <a:endParaRPr lang="en-US" altLang="ja-JP" sz="8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A3D95091-8A26-4197-B737-C39D775B2E65}"/>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a:t>
            </a:r>
            <a:r>
              <a:rPr lang="ja-JP" altLang="en-US" sz="2400" dirty="0">
                <a:latin typeface="Meiryo UI" panose="020B0604030504040204" pitchFamily="50" charset="-128"/>
                <a:ea typeface="Meiryo UI" panose="020B0604030504040204" pitchFamily="50" charset="-128"/>
              </a:rPr>
              <a:t>点検・評価</a:t>
            </a:r>
            <a:r>
              <a:rPr lang="ja-JP" altLang="en-US" sz="2400" dirty="0">
                <a:latin typeface="Meiryo UI" pitchFamily="50" charset="-128"/>
                <a:ea typeface="Meiryo UI" pitchFamily="50" charset="-128"/>
                <a:cs typeface="Meiryo UI" pitchFamily="50" charset="-128"/>
              </a:rPr>
              <a:t>に関する事項</a:t>
            </a:r>
            <a:r>
              <a:rPr lang="ja-JP" altLang="en-US" sz="2400" dirty="0">
                <a:latin typeface="Meiryo UI" panose="020B0604030504040204" pitchFamily="50" charset="-128"/>
                <a:ea typeface="Meiryo UI" panose="020B0604030504040204" pitchFamily="50" charset="-128"/>
              </a:rPr>
              <a:t>④</a:t>
            </a:r>
            <a:endParaRPr kumimoji="1" lang="ja-JP" altLang="en-US" sz="2400" dirty="0">
              <a:latin typeface="Meiryo UI" pitchFamily="50" charset="-128"/>
              <a:ea typeface="Meiryo UI" pitchFamily="50" charset="-128"/>
              <a:cs typeface="Meiryo UI" pitchFamily="50" charset="-128"/>
            </a:endParaRPr>
          </a:p>
        </p:txBody>
      </p:sp>
      <p:sp>
        <p:nvSpPr>
          <p:cNvPr id="21" name="テキスト ボックス 20">
            <a:extLst>
              <a:ext uri="{FF2B5EF4-FFF2-40B4-BE49-F238E27FC236}">
                <a16:creationId xmlns:a16="http://schemas.microsoft.com/office/drawing/2014/main" id="{7144878B-9A00-4760-AC6F-D707BEF28A9F}"/>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Tree>
    <p:extLst>
      <p:ext uri="{BB962C8B-B14F-4D97-AF65-F5344CB8AC3E}">
        <p14:creationId xmlns:p14="http://schemas.microsoft.com/office/powerpoint/2010/main" val="213904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表 6">
            <a:extLst>
              <a:ext uri="{FF2B5EF4-FFF2-40B4-BE49-F238E27FC236}">
                <a16:creationId xmlns:a16="http://schemas.microsoft.com/office/drawing/2014/main" id="{5DB4DDE4-C618-450B-916D-0C6B382628E8}"/>
              </a:ext>
            </a:extLst>
          </p:cNvPr>
          <p:cNvGraphicFramePr>
            <a:graphicFrameLocks noGrp="1"/>
          </p:cNvGraphicFramePr>
          <p:nvPr/>
        </p:nvGraphicFramePr>
        <p:xfrm>
          <a:off x="251520" y="2276872"/>
          <a:ext cx="8568952" cy="4464496"/>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87740">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4176756">
                <a:tc>
                  <a:txBody>
                    <a:bodyPr/>
                    <a:lstStyle/>
                    <a:p>
                      <a:endParaRPr kumimoji="1" lang="ja-JP" altLang="en-US" dirty="0"/>
                    </a:p>
                  </a:txBody>
                  <a:tcPr/>
                </a:tc>
                <a:tc>
                  <a:txBody>
                    <a:bodyPr/>
                    <a:lstStyle/>
                    <a:p>
                      <a:pPr algn="ctr"/>
                      <a:endParaRPr kumimoji="1" lang="ja-JP" altLang="en-US" sz="1200" dirty="0"/>
                    </a:p>
                  </a:txBody>
                  <a:tcPr anchor="ctr"/>
                </a:tc>
                <a:extLst>
                  <a:ext uri="{0D108BD9-81ED-4DB2-BD59-A6C34878D82A}">
                    <a16:rowId xmlns:a16="http://schemas.microsoft.com/office/drawing/2014/main" val="1921276829"/>
                  </a:ext>
                </a:extLst>
              </a:tr>
            </a:tbl>
          </a:graphicData>
        </a:graphic>
      </p:graphicFrame>
      <p:graphicFrame>
        <p:nvGraphicFramePr>
          <p:cNvPr id="5" name="オブジェクト 4">
            <a:extLst>
              <a:ext uri="{FF2B5EF4-FFF2-40B4-BE49-F238E27FC236}">
                <a16:creationId xmlns:a16="http://schemas.microsoft.com/office/drawing/2014/main" id="{54CEF077-A0BC-43B7-A721-9574F2D1309F}"/>
              </a:ext>
            </a:extLst>
          </p:cNvPr>
          <p:cNvGraphicFramePr>
            <a:graphicFrameLocks noChangeAspect="1"/>
          </p:cNvGraphicFramePr>
          <p:nvPr/>
        </p:nvGraphicFramePr>
        <p:xfrm>
          <a:off x="323528" y="3109356"/>
          <a:ext cx="4168955" cy="1052314"/>
        </p:xfrm>
        <a:graphic>
          <a:graphicData uri="http://schemas.openxmlformats.org/presentationml/2006/ole">
            <mc:AlternateContent xmlns:mc="http://schemas.openxmlformats.org/markup-compatibility/2006">
              <mc:Choice xmlns:v="urn:schemas-microsoft-com:vml" Requires="v">
                <p:oleObj spid="_x0000_s2062" name="Worksheet" r:id="rId4" imgW="8867825" imgH="2238153" progId="Excel.Sheet.12">
                  <p:embed/>
                </p:oleObj>
              </mc:Choice>
              <mc:Fallback>
                <p:oleObj name="Worksheet" r:id="rId4" imgW="8867825" imgH="2238153" progId="Excel.Sheet.12">
                  <p:embed/>
                  <p:pic>
                    <p:nvPicPr>
                      <p:cNvPr id="5" name="オブジェクト 4">
                        <a:extLst>
                          <a:ext uri="{FF2B5EF4-FFF2-40B4-BE49-F238E27FC236}">
                            <a16:creationId xmlns:a16="http://schemas.microsoft.com/office/drawing/2014/main" id="{54CEF077-A0BC-43B7-A721-9574F2D1309F}"/>
                          </a:ext>
                        </a:extLst>
                      </p:cNvPr>
                      <p:cNvPicPr/>
                      <p:nvPr/>
                    </p:nvPicPr>
                    <p:blipFill>
                      <a:blip r:embed="rId5"/>
                      <a:stretch>
                        <a:fillRect/>
                      </a:stretch>
                    </p:blipFill>
                    <p:spPr>
                      <a:xfrm>
                        <a:off x="323528" y="3109356"/>
                        <a:ext cx="4168955" cy="1052314"/>
                      </a:xfrm>
                      <a:prstGeom prst="rect">
                        <a:avLst/>
                      </a:prstGeom>
                    </p:spPr>
                  </p:pic>
                </p:oleObj>
              </mc:Fallback>
            </mc:AlternateContent>
          </a:graphicData>
        </a:graphic>
      </p:graphicFrame>
      <p:sp>
        <p:nvSpPr>
          <p:cNvPr id="13" name="角丸四角形 111">
            <a:extLst>
              <a:ext uri="{FF2B5EF4-FFF2-40B4-BE49-F238E27FC236}">
                <a16:creationId xmlns:a16="http://schemas.microsoft.com/office/drawing/2014/main" id="{D4FD0CDA-B222-4B1C-882C-2D6101716A0A}"/>
              </a:ext>
            </a:extLst>
          </p:cNvPr>
          <p:cNvSpPr/>
          <p:nvPr/>
        </p:nvSpPr>
        <p:spPr>
          <a:xfrm>
            <a:off x="144094" y="1061497"/>
            <a:ext cx="8756654" cy="81755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a:solidFill>
                  <a:schemeClr val="tx1"/>
                </a:solidFill>
                <a:latin typeface="Meiryo UI" panose="020B0604030504040204" pitchFamily="50" charset="-128"/>
                <a:ea typeface="Meiryo UI" panose="020B0604030504040204" pitchFamily="50" charset="-128"/>
              </a:rPr>
              <a:t>施設の健全度に応じた点検間隔を設定する。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604448" y="6558805"/>
            <a:ext cx="774422" cy="365125"/>
          </a:xfrm>
        </p:spPr>
        <p:txBody>
          <a:bodyPr/>
          <a:lstStyle/>
          <a:p>
            <a:fld id="{682EF9F9-C4E8-46B2-BBF1-33E3162B856A}" type="slidenum">
              <a:rPr kumimoji="1" lang="ja-JP" altLang="en-US" smtClean="0"/>
              <a:t>10</a:t>
            </a:fld>
            <a:endParaRPr kumimoji="1" lang="ja-JP" altLang="en-US" dirty="0"/>
          </a:p>
        </p:txBody>
      </p:sp>
      <p:sp>
        <p:nvSpPr>
          <p:cNvPr id="21" name="角丸四角形 111">
            <a:extLst>
              <a:ext uri="{FF2B5EF4-FFF2-40B4-BE49-F238E27FC236}">
                <a16:creationId xmlns:a16="http://schemas.microsoft.com/office/drawing/2014/main" id="{C5113F21-F0ED-4B4A-B29F-8F694B927FE0}"/>
              </a:ext>
            </a:extLst>
          </p:cNvPr>
          <p:cNvSpPr/>
          <p:nvPr/>
        </p:nvSpPr>
        <p:spPr>
          <a:xfrm>
            <a:off x="237928" y="1984260"/>
            <a:ext cx="685435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点検について、現計画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に記載の内容を以下のとおり更新する。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11">
            <a:extLst>
              <a:ext uri="{FF2B5EF4-FFF2-40B4-BE49-F238E27FC236}">
                <a16:creationId xmlns:a16="http://schemas.microsoft.com/office/drawing/2014/main" id="{E61B87DF-0F42-4CEF-B7B8-BB8395EC5E80}"/>
              </a:ext>
            </a:extLst>
          </p:cNvPr>
          <p:cNvSpPr/>
          <p:nvPr/>
        </p:nvSpPr>
        <p:spPr>
          <a:xfrm>
            <a:off x="1251820" y="2780928"/>
            <a:ext cx="2304256"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点検の実施主体と頻度</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11">
            <a:extLst>
              <a:ext uri="{FF2B5EF4-FFF2-40B4-BE49-F238E27FC236}">
                <a16:creationId xmlns:a16="http://schemas.microsoft.com/office/drawing/2014/main" id="{C3105BA7-C991-4A7A-99BC-022E4751F535}"/>
              </a:ext>
            </a:extLst>
          </p:cNvPr>
          <p:cNvSpPr/>
          <p:nvPr/>
        </p:nvSpPr>
        <p:spPr>
          <a:xfrm>
            <a:off x="3807271" y="6309307"/>
            <a:ext cx="87899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P36</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111">
            <a:extLst>
              <a:ext uri="{FF2B5EF4-FFF2-40B4-BE49-F238E27FC236}">
                <a16:creationId xmlns:a16="http://schemas.microsoft.com/office/drawing/2014/main" id="{4E1352CD-6F12-44BB-B29A-5B906DC70571}"/>
              </a:ext>
            </a:extLst>
          </p:cNvPr>
          <p:cNvSpPr/>
          <p:nvPr/>
        </p:nvSpPr>
        <p:spPr>
          <a:xfrm>
            <a:off x="5531465" y="2780928"/>
            <a:ext cx="2304256"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点検の実施主体と頻度</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オブジェクト 3">
            <a:extLst>
              <a:ext uri="{FF2B5EF4-FFF2-40B4-BE49-F238E27FC236}">
                <a16:creationId xmlns:a16="http://schemas.microsoft.com/office/drawing/2014/main" id="{A83F9DB2-0F43-4217-B3F6-B4518C72702C}"/>
              </a:ext>
            </a:extLst>
          </p:cNvPr>
          <p:cNvGraphicFramePr>
            <a:graphicFrameLocks noChangeAspect="1"/>
          </p:cNvGraphicFramePr>
          <p:nvPr/>
        </p:nvGraphicFramePr>
        <p:xfrm>
          <a:off x="4584700" y="3111500"/>
          <a:ext cx="4140200" cy="1038225"/>
        </p:xfrm>
        <a:graphic>
          <a:graphicData uri="http://schemas.openxmlformats.org/presentationml/2006/ole">
            <mc:AlternateContent xmlns:mc="http://schemas.openxmlformats.org/markup-compatibility/2006">
              <mc:Choice xmlns:v="urn:schemas-microsoft-com:vml" Requires="v">
                <p:oleObj spid="_x0000_s2063" name="Worksheet" r:id="rId6" imgW="8862206" imgH="2225182" progId="Excel.Sheet.12">
                  <p:embed/>
                </p:oleObj>
              </mc:Choice>
              <mc:Fallback>
                <p:oleObj name="Worksheet" r:id="rId6" imgW="8862206" imgH="2225182" progId="Excel.Sheet.12">
                  <p:embed/>
                  <p:pic>
                    <p:nvPicPr>
                      <p:cNvPr id="4" name="オブジェクト 3">
                        <a:extLst>
                          <a:ext uri="{FF2B5EF4-FFF2-40B4-BE49-F238E27FC236}">
                            <a16:creationId xmlns:a16="http://schemas.microsoft.com/office/drawing/2014/main" id="{A83F9DB2-0F43-4217-B3F6-B4518C72702C}"/>
                          </a:ext>
                        </a:extLst>
                      </p:cNvPr>
                      <p:cNvPicPr/>
                      <p:nvPr/>
                    </p:nvPicPr>
                    <p:blipFill>
                      <a:blip r:embed="rId7"/>
                      <a:stretch>
                        <a:fillRect/>
                      </a:stretch>
                    </p:blipFill>
                    <p:spPr>
                      <a:xfrm>
                        <a:off x="4584700" y="3111500"/>
                        <a:ext cx="4140200" cy="1038225"/>
                      </a:xfrm>
                      <a:prstGeom prst="rect">
                        <a:avLst/>
                      </a:prstGeom>
                    </p:spPr>
                  </p:pic>
                </p:oleObj>
              </mc:Fallback>
            </mc:AlternateContent>
          </a:graphicData>
        </a:graphic>
      </p:graphicFrame>
      <p:sp>
        <p:nvSpPr>
          <p:cNvPr id="30" name="角丸四角形 111">
            <a:extLst>
              <a:ext uri="{FF2B5EF4-FFF2-40B4-BE49-F238E27FC236}">
                <a16:creationId xmlns:a16="http://schemas.microsoft.com/office/drawing/2014/main" id="{87714F08-8C2D-410F-9C53-DCDCD3009474}"/>
              </a:ext>
            </a:extLst>
          </p:cNvPr>
          <p:cNvSpPr/>
          <p:nvPr/>
        </p:nvSpPr>
        <p:spPr>
          <a:xfrm>
            <a:off x="4553908" y="4142099"/>
            <a:ext cx="3519927" cy="1387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河）河川施設　砂）砂防施設　ダ）ダム施設</a:t>
            </a:r>
            <a:endParaRPr lang="en-US" altLang="ja-JP" sz="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111">
            <a:extLst>
              <a:ext uri="{FF2B5EF4-FFF2-40B4-BE49-F238E27FC236}">
                <a16:creationId xmlns:a16="http://schemas.microsoft.com/office/drawing/2014/main" id="{7BB6CB84-82E1-4642-A1CD-6F7CD80DAEC9}"/>
              </a:ext>
            </a:extLst>
          </p:cNvPr>
          <p:cNvSpPr/>
          <p:nvPr/>
        </p:nvSpPr>
        <p:spPr>
          <a:xfrm>
            <a:off x="4580465" y="4325125"/>
            <a:ext cx="4226415" cy="4737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　直営による初動確認（目視等）を基本とし、専門性や実施難易度等を考慮し、委託による点検が必要かを判断。気象状況等により頻度は異なる。</a:t>
            </a:r>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　各団体の活動状況により頻度は異なる。アドプトは地域住民等による清掃活動が主であるが、活動時に施設の損傷等が発見された場合は府に連絡。</a:t>
            </a:r>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３　</a:t>
            </a:r>
            <a:r>
              <a:rPr kumimoji="1" lang="ja-JP" altLang="en-US" sz="600" b="1" u="sng" dirty="0">
                <a:solidFill>
                  <a:srgbClr val="FF0000"/>
                </a:solidFill>
              </a:rPr>
              <a:t>前回の点検による健全度評価が</a:t>
            </a:r>
            <a:r>
              <a:rPr kumimoji="1" lang="en-US" altLang="ja-JP" sz="600" b="1" u="sng" dirty="0">
                <a:solidFill>
                  <a:srgbClr val="FF0000"/>
                </a:solidFill>
              </a:rPr>
              <a:t>A</a:t>
            </a:r>
            <a:r>
              <a:rPr kumimoji="1" lang="ja-JP" altLang="en-US" sz="600" b="1" u="sng" dirty="0">
                <a:solidFill>
                  <a:srgbClr val="FF0000"/>
                </a:solidFill>
              </a:rPr>
              <a:t>の箇所は１回／６年とする。</a:t>
            </a:r>
            <a:r>
              <a:rPr lang="ja-JP" altLang="en-US" sz="600" b="1" u="sng" dirty="0">
                <a:solidFill>
                  <a:srgbClr val="FF0000"/>
                </a:solidFill>
              </a:rPr>
              <a:t>ただし、前回の点検実施以降に降雨等で損傷が生じた場合は、この限りではない。</a:t>
            </a:r>
            <a:endParaRPr kumimoji="1" lang="ja-JP" altLang="en-US" sz="600" b="1" u="sng" dirty="0">
              <a:solidFill>
                <a:srgbClr val="FF0000"/>
              </a:solidFill>
            </a:endParaRPr>
          </a:p>
          <a:p>
            <a:endParaRPr lang="en-US" altLang="ja-JP" sz="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111">
            <a:extLst>
              <a:ext uri="{FF2B5EF4-FFF2-40B4-BE49-F238E27FC236}">
                <a16:creationId xmlns:a16="http://schemas.microsoft.com/office/drawing/2014/main" id="{93B251F7-3A2B-4A0D-BCFD-0FA1FE4D14FA}"/>
              </a:ext>
            </a:extLst>
          </p:cNvPr>
          <p:cNvSpPr/>
          <p:nvPr/>
        </p:nvSpPr>
        <p:spPr>
          <a:xfrm>
            <a:off x="287344" y="4146152"/>
            <a:ext cx="3519927" cy="1387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河）河川施設　砂）砂防施設　ダ）ダム施設</a:t>
            </a:r>
            <a:endParaRPr lang="en-US" altLang="ja-JP" sz="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111">
            <a:extLst>
              <a:ext uri="{FF2B5EF4-FFF2-40B4-BE49-F238E27FC236}">
                <a16:creationId xmlns:a16="http://schemas.microsoft.com/office/drawing/2014/main" id="{5A6BB5F9-9F9D-42BC-9403-EBD191FD307E}"/>
              </a:ext>
            </a:extLst>
          </p:cNvPr>
          <p:cNvSpPr/>
          <p:nvPr/>
        </p:nvSpPr>
        <p:spPr>
          <a:xfrm>
            <a:off x="313901" y="4293096"/>
            <a:ext cx="4226415" cy="4737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　直営による初動確認（目視等）を基本とし、専門性や実施難易度等を考慮し、委託による点検が必要かを判断。気象状況等により頻度は異なる。</a:t>
            </a:r>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　各団体の活動状況により頻度は異なる。アドプトは地域住民等による清掃活動が主であるが、活動時に施設の損傷等が発見された場合は府に連絡。</a:t>
            </a:r>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9D76A00B-14BF-42EA-B411-D15AD1925832}"/>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a:t>
            </a:r>
            <a:r>
              <a:rPr lang="ja-JP" altLang="en-US" sz="2400" dirty="0">
                <a:latin typeface="Meiryo UI" panose="020B0604030504040204" pitchFamily="50" charset="-128"/>
                <a:ea typeface="Meiryo UI" panose="020B0604030504040204" pitchFamily="50" charset="-128"/>
              </a:rPr>
              <a:t>点検・評価</a:t>
            </a:r>
            <a:r>
              <a:rPr lang="ja-JP" altLang="en-US" sz="2400" dirty="0">
                <a:latin typeface="Meiryo UI" pitchFamily="50" charset="-128"/>
                <a:ea typeface="Meiryo UI" pitchFamily="50" charset="-128"/>
                <a:cs typeface="Meiryo UI" pitchFamily="50" charset="-128"/>
              </a:rPr>
              <a:t>に関する事項</a:t>
            </a:r>
            <a:r>
              <a:rPr lang="ja-JP" altLang="en-US" sz="2400" dirty="0">
                <a:latin typeface="Meiryo UI" panose="020B0604030504040204" pitchFamily="50" charset="-128"/>
                <a:ea typeface="Meiryo UI" panose="020B0604030504040204" pitchFamily="50" charset="-128"/>
              </a:rPr>
              <a:t>⑤</a:t>
            </a:r>
            <a:endParaRPr kumimoji="1" lang="ja-JP" altLang="en-US" sz="2400" dirty="0">
              <a:latin typeface="Meiryo UI" pitchFamily="50" charset="-128"/>
              <a:ea typeface="Meiryo UI" pitchFamily="50" charset="-128"/>
              <a:cs typeface="Meiryo UI" pitchFamily="50" charset="-128"/>
            </a:endParaRPr>
          </a:p>
        </p:txBody>
      </p:sp>
      <p:sp>
        <p:nvSpPr>
          <p:cNvPr id="26" name="テキスト ボックス 25">
            <a:extLst>
              <a:ext uri="{FF2B5EF4-FFF2-40B4-BE49-F238E27FC236}">
                <a16:creationId xmlns:a16="http://schemas.microsoft.com/office/drawing/2014/main" id="{D77588E1-7CCB-413F-A5A8-4160AF3075A6}"/>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Tree>
    <p:extLst>
      <p:ext uri="{BB962C8B-B14F-4D97-AF65-F5344CB8AC3E}">
        <p14:creationId xmlns:p14="http://schemas.microsoft.com/office/powerpoint/2010/main" val="119861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5">
            <a:extLst>
              <a:ext uri="{FF2B5EF4-FFF2-40B4-BE49-F238E27FC236}">
                <a16:creationId xmlns:a16="http://schemas.microsoft.com/office/drawing/2014/main" id="{F0750EA4-70DB-4013-B218-1239A43EEF67}"/>
              </a:ext>
            </a:extLst>
          </p:cNvPr>
          <p:cNvGraphicFramePr>
            <a:graphicFrameLocks noGrp="1"/>
          </p:cNvGraphicFramePr>
          <p:nvPr/>
        </p:nvGraphicFramePr>
        <p:xfrm>
          <a:off x="61524" y="1365786"/>
          <a:ext cx="9046980" cy="2590800"/>
        </p:xfrm>
        <a:graphic>
          <a:graphicData uri="http://schemas.openxmlformats.org/drawingml/2006/table">
            <a:tbl>
              <a:tblPr firstRow="1" bandRow="1">
                <a:tableStyleId>{5C22544A-7EE6-4342-B048-85BDC9FD1C3A}</a:tableStyleId>
              </a:tblPr>
              <a:tblGrid>
                <a:gridCol w="982084">
                  <a:extLst>
                    <a:ext uri="{9D8B030D-6E8A-4147-A177-3AD203B41FA5}">
                      <a16:colId xmlns:a16="http://schemas.microsoft.com/office/drawing/2014/main" val="1842965497"/>
                    </a:ext>
                  </a:extLst>
                </a:gridCol>
                <a:gridCol w="504056">
                  <a:extLst>
                    <a:ext uri="{9D8B030D-6E8A-4147-A177-3AD203B41FA5}">
                      <a16:colId xmlns:a16="http://schemas.microsoft.com/office/drawing/2014/main" val="3992923806"/>
                    </a:ext>
                  </a:extLst>
                </a:gridCol>
                <a:gridCol w="2880320">
                  <a:extLst>
                    <a:ext uri="{9D8B030D-6E8A-4147-A177-3AD203B41FA5}">
                      <a16:colId xmlns:a16="http://schemas.microsoft.com/office/drawing/2014/main" val="921328369"/>
                    </a:ext>
                  </a:extLst>
                </a:gridCol>
                <a:gridCol w="4464496">
                  <a:extLst>
                    <a:ext uri="{9D8B030D-6E8A-4147-A177-3AD203B41FA5}">
                      <a16:colId xmlns:a16="http://schemas.microsoft.com/office/drawing/2014/main" val="563398991"/>
                    </a:ext>
                  </a:extLst>
                </a:gridCol>
                <a:gridCol w="216024">
                  <a:extLst>
                    <a:ext uri="{9D8B030D-6E8A-4147-A177-3AD203B41FA5}">
                      <a16:colId xmlns:a16="http://schemas.microsoft.com/office/drawing/2014/main" val="2200581371"/>
                    </a:ext>
                  </a:extLst>
                </a:gridCol>
              </a:tblGrid>
              <a:tr h="150975">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課題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Meiryo UI" panose="020B0604030504040204" pitchFamily="50" charset="-128"/>
                          <a:ea typeface="Meiryo UI" panose="020B0604030504040204" pitchFamily="50" charset="-128"/>
                        </a:rPr>
                        <a:t>対応方針</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87642139"/>
                  </a:ext>
                </a:extLst>
              </a:tr>
              <a:tr h="261622">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堤防・護岸等</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維持管理手法</a:t>
                      </a:r>
                    </a:p>
                  </a:txBody>
                  <a:tcPr anchor="ctr"/>
                </a:tc>
                <a:tc>
                  <a:txBody>
                    <a:bodyPr/>
                    <a:lstStyle/>
                    <a:p>
                      <a:pPr algn="l"/>
                      <a:r>
                        <a:rPr lang="ja-JP" altLang="en-US" sz="1000" b="1" dirty="0">
                          <a:latin typeface="Meiryo UI" panose="020B0604030504040204" pitchFamily="50" charset="-128"/>
                          <a:ea typeface="Meiryo UI" panose="020B0604030504040204" pitchFamily="50" charset="-128"/>
                        </a:rPr>
                        <a:t>≪特殊堤（鋼構造）≫</a:t>
                      </a:r>
                      <a:endParaRPr lang="en-US" altLang="ja-JP" sz="1000" b="1" dirty="0">
                        <a:latin typeface="Meiryo UI" panose="020B0604030504040204" pitchFamily="50" charset="-128"/>
                        <a:ea typeface="Meiryo UI" panose="020B0604030504040204" pitchFamily="50" charset="-128"/>
                      </a:endParaRPr>
                    </a:p>
                    <a:p>
                      <a:pPr algn="l"/>
                      <a:r>
                        <a:rPr lang="ja-JP" altLang="en-US" sz="1000" dirty="0">
                          <a:latin typeface="Meiryo UI" panose="020B0604030504040204" pitchFamily="50" charset="-128"/>
                          <a:ea typeface="Meiryo UI" panose="020B0604030504040204" pitchFamily="50" charset="-128"/>
                        </a:rPr>
                        <a:t>劣化予測を前提としたデータ蓄積を引続き実施する必要がある。（</a:t>
                      </a:r>
                      <a:r>
                        <a:rPr lang="en-US" altLang="ja-JP" sz="1000" dirty="0">
                          <a:latin typeface="Meiryo UI" panose="020B0604030504040204" pitchFamily="50" charset="-128"/>
                          <a:ea typeface="Meiryo UI" panose="020B0604030504040204" pitchFamily="50" charset="-128"/>
                        </a:rPr>
                        <a:t>F</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rPr>
                        <a:t>≪河道≫</a:t>
                      </a:r>
                      <a:endParaRPr lang="en-US" altLang="ja-JP" sz="10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eiryo UI" panose="020B0604030504040204" pitchFamily="50" charset="-128"/>
                          <a:ea typeface="Meiryo UI" panose="020B0604030504040204" pitchFamily="50" charset="-128"/>
                        </a:rPr>
                        <a:t>検証実績が少ない。（</a:t>
                      </a:r>
                      <a:r>
                        <a:rPr lang="en-US" altLang="ja-JP" sz="1000" dirty="0">
                          <a:latin typeface="Meiryo UI" panose="020B0604030504040204" pitchFamily="50" charset="-128"/>
                          <a:ea typeface="Meiryo UI" panose="020B0604030504040204" pitchFamily="50" charset="-128"/>
                        </a:rPr>
                        <a:t>G</a:t>
                      </a:r>
                      <a:r>
                        <a:rPr lang="ja-JP" altLang="en-US" sz="1000" dirty="0">
                          <a:latin typeface="Meiryo UI" panose="020B0604030504040204" pitchFamily="50" charset="-128"/>
                          <a:ea typeface="Meiryo UI" panose="020B0604030504040204" pitchFamily="50" charset="-128"/>
                        </a:rPr>
                        <a:t>）</a:t>
                      </a:r>
                      <a:endParaRPr kumimoji="1" lang="ja-JP" altLang="en-US" sz="10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lang="ja-JP" altLang="en-US" sz="1000" b="1" dirty="0">
                          <a:latin typeface="Meiryo UI" panose="020B0604030504040204" pitchFamily="50" charset="-128"/>
                          <a:ea typeface="Meiryo UI" panose="020B0604030504040204" pitchFamily="50" charset="-128"/>
                        </a:rPr>
                        <a:t>≪特殊堤（鋼構造）≫</a:t>
                      </a:r>
                      <a:endParaRPr lang="en-US" altLang="ja-JP" sz="1000" b="1" dirty="0">
                        <a:latin typeface="Meiryo UI" panose="020B0604030504040204" pitchFamily="50" charset="-128"/>
                        <a:ea typeface="Meiryo UI" panose="020B0604030504040204" pitchFamily="50" charset="-128"/>
                      </a:endParaRPr>
                    </a:p>
                    <a:p>
                      <a:pPr algn="just"/>
                      <a:r>
                        <a:rPr lang="ja-JP" altLang="en-US" sz="1000" b="1" kern="100" dirty="0">
                          <a:effectLst/>
                          <a:latin typeface="Meiryo UI" panose="020B0604030504040204" pitchFamily="50" charset="-128"/>
                          <a:ea typeface="Meiryo UI" panose="020B0604030504040204" pitchFamily="50" charset="-128"/>
                        </a:rPr>
                        <a:t>・</a:t>
                      </a:r>
                      <a:r>
                        <a:rPr lang="ja-JP" altLang="en-US" sz="1000" kern="100" dirty="0">
                          <a:effectLst/>
                          <a:latin typeface="Meiryo UI" panose="020B0604030504040204" pitchFamily="50" charset="-128"/>
                          <a:ea typeface="Meiryo UI" panose="020B0604030504040204" pitchFamily="50" charset="-128"/>
                        </a:rPr>
                        <a:t>引続き状態監視型による</a:t>
                      </a:r>
                      <a:r>
                        <a:rPr lang="ja-JP" altLang="en-US" sz="1000" kern="100" dirty="0">
                          <a:solidFill>
                            <a:schemeClr val="tx1"/>
                          </a:solidFill>
                          <a:effectLst/>
                          <a:latin typeface="Meiryo UI" panose="020B0604030504040204" pitchFamily="50" charset="-128"/>
                          <a:ea typeface="Meiryo UI" panose="020B0604030504040204" pitchFamily="50" charset="-128"/>
                        </a:rPr>
                        <a:t>対応を実施するとともに、</a:t>
                      </a:r>
                      <a:r>
                        <a:rPr lang="ja-JP" altLang="en-US" sz="1000" dirty="0">
                          <a:solidFill>
                            <a:schemeClr val="tx1"/>
                          </a:solidFill>
                          <a:latin typeface="Meiryo UI" panose="020B0604030504040204" pitchFamily="50" charset="-128"/>
                          <a:ea typeface="Meiryo UI" panose="020B0604030504040204" pitchFamily="50" charset="-128"/>
                        </a:rPr>
                        <a:t>定点観測によるデータ蓄積を行うなど、</a:t>
                      </a:r>
                      <a:r>
                        <a:rPr lang="ja-JP" altLang="en-US" sz="1000" kern="100" dirty="0">
                          <a:solidFill>
                            <a:schemeClr val="tx1"/>
                          </a:solidFill>
                          <a:latin typeface="Meiryo UI" panose="020B0604030504040204" pitchFamily="50" charset="-128"/>
                          <a:ea typeface="Meiryo UI" panose="020B0604030504040204" pitchFamily="50" charset="-128"/>
                        </a:rPr>
                        <a:t>劣化予測を前提としたデータ蓄積を計画的に実施し、予測手法の</a:t>
                      </a:r>
                      <a:r>
                        <a:rPr lang="ja-JP" altLang="en-US" sz="1000" kern="100" dirty="0">
                          <a:latin typeface="Meiryo UI" panose="020B0604030504040204" pitchFamily="50" charset="-128"/>
                          <a:ea typeface="Meiryo UI" panose="020B0604030504040204" pitchFamily="50" charset="-128"/>
                        </a:rPr>
                        <a:t>検討を進める。</a:t>
                      </a:r>
                      <a:endParaRPr lang="en-US" altLang="ja-JP" sz="1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rPr>
                        <a:t>≪河道≫</a:t>
                      </a:r>
                      <a:endParaRPr lang="en-US" altLang="ja-JP" sz="1000" b="1" dirty="0">
                        <a:latin typeface="Meiryo UI" panose="020B0604030504040204" pitchFamily="50" charset="-128"/>
                        <a:ea typeface="Meiryo UI" panose="020B0604030504040204" pitchFamily="50" charset="-128"/>
                      </a:endParaRPr>
                    </a:p>
                    <a:p>
                      <a:pPr algn="just"/>
                      <a:r>
                        <a:rPr lang="ja-JP" altLang="en-US" sz="1000" b="1" kern="100" dirty="0">
                          <a:latin typeface="Meiryo UI" panose="020B0604030504040204" pitchFamily="50" charset="-128"/>
                          <a:ea typeface="Meiryo UI" panose="020B0604030504040204" pitchFamily="50" charset="-128"/>
                        </a:rPr>
                        <a:t>・</a:t>
                      </a:r>
                      <a:r>
                        <a:rPr lang="ja-JP" altLang="en-US" sz="1000" kern="100" dirty="0">
                          <a:effectLst/>
                          <a:latin typeface="Meiryo UI" panose="020B0604030504040204" pitchFamily="50" charset="-128"/>
                          <a:ea typeface="Meiryo UI" panose="020B0604030504040204" pitchFamily="50" charset="-128"/>
                        </a:rPr>
                        <a:t>引続き状態監視型による対応を実施するとともに、 河床低下が著しい河川を中心に河床変動解析を実施するほか、河川カルテや河川特性マップなどを活用して、予測計画型の維持管理を目指す。</a:t>
                      </a:r>
                      <a:endParaRPr lang="en-US" altLang="ja-JP" sz="1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endParaRPr lang="en-US" altLang="ja-JP"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3943593389"/>
                  </a:ext>
                </a:extLst>
              </a:tr>
              <a:tr h="550613">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その他施設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維持管理手法</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kern="100" dirty="0">
                          <a:solidFill>
                            <a:schemeClr val="tx1"/>
                          </a:solidFill>
                          <a:latin typeface="Meiryo UI" panose="020B0604030504040204" pitchFamily="50" charset="-128"/>
                          <a:ea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rPr>
                        <a:t>点検及び評価方法、維持管理手法、管理水準について</a:t>
                      </a:r>
                      <a:r>
                        <a:rPr kumimoji="1" lang="ja-JP" altLang="en-US" sz="1000" dirty="0">
                          <a:solidFill>
                            <a:schemeClr val="tx1"/>
                          </a:solidFill>
                          <a:latin typeface="Meiryo UI" panose="020B0604030504040204" pitchFamily="50" charset="-128"/>
                          <a:ea typeface="Meiryo UI" panose="020B0604030504040204" pitchFamily="50" charset="-128"/>
                        </a:rPr>
                        <a:t>、現計画では未記載。（</a:t>
                      </a:r>
                      <a:r>
                        <a:rPr kumimoji="1" lang="en-US" altLang="ja-JP" sz="1000" dirty="0">
                          <a:solidFill>
                            <a:schemeClr val="tx1"/>
                          </a:solidFill>
                          <a:latin typeface="Meiryo UI" panose="020B0604030504040204" pitchFamily="50" charset="-128"/>
                          <a:ea typeface="Meiryo UI" panose="020B0604030504040204" pitchFamily="50" charset="-128"/>
                        </a:rPr>
                        <a: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損傷度や健全度の判定を行っていないため、補修の優先順位付けをする際に各施設を横並びで評価しにくい。（</a:t>
                      </a:r>
                      <a:r>
                        <a:rPr kumimoji="1" lang="en-US" altLang="ja-JP" sz="1000" dirty="0">
                          <a:solidFill>
                            <a:schemeClr val="tx1"/>
                          </a:solidFill>
                          <a:latin typeface="Meiryo UI" panose="020B0604030504040204" pitchFamily="50" charset="-128"/>
                          <a:ea typeface="Meiryo UI" panose="020B0604030504040204" pitchFamily="50" charset="-128"/>
                        </a:rPr>
                        <a:t>C)</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just"/>
                      <a:r>
                        <a:rPr lang="ja-JP" altLang="en-US" sz="1000" b="1" kern="100" dirty="0">
                          <a:solidFill>
                            <a:schemeClr val="tx1"/>
                          </a:solidFill>
                          <a:latin typeface="Meiryo UI" panose="020B0604030504040204" pitchFamily="50" charset="-128"/>
                          <a:ea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rPr>
                        <a:t>国の点検要領の対象となっている「</a:t>
                      </a:r>
                      <a:r>
                        <a:rPr lang="ja-JP" altLang="en-US" sz="1000" dirty="0">
                          <a:solidFill>
                            <a:schemeClr val="tx1"/>
                          </a:solidFill>
                          <a:latin typeface="Meiryo UI" pitchFamily="50" charset="-128"/>
                          <a:ea typeface="Meiryo UI" pitchFamily="50" charset="-128"/>
                          <a:cs typeface="Meiryo UI" pitchFamily="50" charset="-128"/>
                        </a:rPr>
                        <a:t>機械設備を有する排水機場等の土木構造物」については、国基準等に基づく</a:t>
                      </a:r>
                      <a:r>
                        <a:rPr lang="ja-JP" altLang="en-US" sz="1000" kern="100" dirty="0">
                          <a:solidFill>
                            <a:schemeClr val="tx1"/>
                          </a:solidFill>
                          <a:effectLst/>
                          <a:latin typeface="Meiryo UI" panose="020B0604030504040204" pitchFamily="50" charset="-128"/>
                          <a:ea typeface="Meiryo UI" panose="020B0604030504040204" pitchFamily="50" charset="-128"/>
                        </a:rPr>
                        <a:t>点検・評価の考え方、及び管理水準の設定に対する考え方を次期計画に追加する。</a:t>
                      </a:r>
                      <a:endParaRPr lang="en-US" altLang="ja-JP" sz="1000" kern="100" dirty="0">
                        <a:solidFill>
                          <a:schemeClr val="tx1"/>
                        </a:solidFill>
                        <a:effectLst/>
                        <a:latin typeface="Meiryo UI" panose="020B0604030504040204" pitchFamily="50" charset="-128"/>
                        <a:ea typeface="Meiryo UI" panose="020B0604030504040204" pitchFamily="50" charset="-128"/>
                      </a:endParaRPr>
                    </a:p>
                    <a:p>
                      <a:pPr algn="just"/>
                      <a:r>
                        <a:rPr lang="ja-JP" altLang="en-US" sz="1000" dirty="0">
                          <a:solidFill>
                            <a:schemeClr val="tx1"/>
                          </a:solidFill>
                          <a:latin typeface="Meiryo UI" panose="020B0604030504040204" pitchFamily="50" charset="-128"/>
                          <a:ea typeface="Meiryo UI" panose="020B0604030504040204" pitchFamily="50" charset="-128"/>
                        </a:rPr>
                        <a:t>　また、</a:t>
                      </a:r>
                      <a:r>
                        <a:rPr kumimoji="1" lang="ja-JP" altLang="en-US" sz="1000" dirty="0">
                          <a:solidFill>
                            <a:schemeClr val="tx1"/>
                          </a:solidFill>
                          <a:latin typeface="Meiryo UI" panose="020B0604030504040204" pitchFamily="50" charset="-128"/>
                          <a:ea typeface="Meiryo UI" panose="020B0604030504040204" pitchFamily="50" charset="-128"/>
                        </a:rPr>
                        <a:t>「水都関連施設」及び「その他維持管理を要する施設」は、類似施設の国基準を基に点検・評価の考え方を次期計画に追加可能なものと、明確な基準がないため、これまでの取組（損傷状況の把握・蓄積）を継続するものに分類し、各々の考え</a:t>
                      </a:r>
                      <a:r>
                        <a:rPr lang="ja-JP" altLang="en-US" sz="1000" dirty="0">
                          <a:solidFill>
                            <a:schemeClr val="tx1"/>
                          </a:solidFill>
                          <a:latin typeface="Meiryo UI" panose="020B0604030504040204" pitchFamily="50" charset="-128"/>
                          <a:ea typeface="Meiryo UI" panose="020B0604030504040204" pitchFamily="50" charset="-128"/>
                        </a:rPr>
                        <a:t>方を</a:t>
                      </a:r>
                      <a:r>
                        <a:rPr kumimoji="1" lang="ja-JP" altLang="en-US" sz="1000" dirty="0">
                          <a:solidFill>
                            <a:schemeClr val="tx1"/>
                          </a:solidFill>
                          <a:latin typeface="Meiryo UI" panose="020B0604030504040204" pitchFamily="50" charset="-128"/>
                          <a:ea typeface="Meiryo UI" panose="020B0604030504040204" pitchFamily="50" charset="-128"/>
                        </a:rPr>
                        <a:t>次期計画に追加する。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②</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2527297"/>
                  </a:ext>
                </a:extLst>
              </a:tr>
            </a:tbl>
          </a:graphicData>
        </a:graphic>
      </p:graphicFrame>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３－２　維持管理手法に関する事項</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520259"/>
            <a:ext cx="774422" cy="365125"/>
          </a:xfrm>
        </p:spPr>
        <p:txBody>
          <a:bodyPr/>
          <a:lstStyle/>
          <a:p>
            <a:fld id="{682EF9F9-C4E8-46B2-BBF1-33E3162B856A}" type="slidenum">
              <a:rPr kumimoji="1" lang="ja-JP" altLang="en-US" smtClean="0"/>
              <a:t>11</a:t>
            </a:fld>
            <a:endParaRPr kumimoji="1" lang="ja-JP" altLang="en-US" dirty="0"/>
          </a:p>
        </p:txBody>
      </p:sp>
      <p:sp>
        <p:nvSpPr>
          <p:cNvPr id="18" name="テキスト ボックス 17">
            <a:extLst>
              <a:ext uri="{FF2B5EF4-FFF2-40B4-BE49-F238E27FC236}">
                <a16:creationId xmlns:a16="http://schemas.microsoft.com/office/drawing/2014/main" id="{1ECCCE24-04F0-4C96-8FA2-9BCF2150D931}"/>
              </a:ext>
            </a:extLst>
          </p:cNvPr>
          <p:cNvSpPr txBox="1"/>
          <p:nvPr/>
        </p:nvSpPr>
        <p:spPr>
          <a:xfrm>
            <a:off x="35496" y="980728"/>
            <a:ext cx="4509381" cy="338554"/>
          </a:xfrm>
          <a:prstGeom prst="rect">
            <a:avLst/>
          </a:prstGeom>
          <a:noFill/>
          <a:ln w="19050">
            <a:noFill/>
          </a:ln>
        </p:spPr>
        <p:txBody>
          <a:bodyPr wrap="square" rtlCol="0">
            <a:spAutoFit/>
          </a:bodyPr>
          <a:lstStyle/>
          <a:p>
            <a:r>
              <a:rPr kumimoji="1" lang="ja-JP" altLang="en-US" sz="1600" b="1" dirty="0">
                <a:latin typeface="Meiryo UI" pitchFamily="50" charset="-128"/>
                <a:ea typeface="Meiryo UI" pitchFamily="50" charset="-128"/>
                <a:cs typeface="Meiryo UI" pitchFamily="50" charset="-128"/>
              </a:rPr>
              <a:t>維持管理手法に関する事項</a:t>
            </a:r>
          </a:p>
        </p:txBody>
      </p:sp>
      <p:sp>
        <p:nvSpPr>
          <p:cNvPr id="24" name="テキスト ボックス 23">
            <a:extLst>
              <a:ext uri="{FF2B5EF4-FFF2-40B4-BE49-F238E27FC236}">
                <a16:creationId xmlns:a16="http://schemas.microsoft.com/office/drawing/2014/main" id="{FA86D792-5760-4B2B-9414-15BE5E9ADAB9}"/>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
        <p:nvSpPr>
          <p:cNvPr id="12" name="テキスト ボックス 11">
            <a:extLst>
              <a:ext uri="{FF2B5EF4-FFF2-40B4-BE49-F238E27FC236}">
                <a16:creationId xmlns:a16="http://schemas.microsoft.com/office/drawing/2014/main" id="{B0A39DB1-76BE-40CA-AC56-5A77E4B6EEF2}"/>
              </a:ext>
            </a:extLst>
          </p:cNvPr>
          <p:cNvSpPr txBox="1"/>
          <p:nvPr/>
        </p:nvSpPr>
        <p:spPr>
          <a:xfrm>
            <a:off x="1755742" y="3943216"/>
            <a:ext cx="7352762" cy="246221"/>
          </a:xfrm>
          <a:prstGeom prst="rect">
            <a:avLst/>
          </a:prstGeom>
          <a:noFill/>
          <a:ln w="19050">
            <a:noFill/>
          </a:ln>
        </p:spPr>
        <p:txBody>
          <a:bodyPr wrap="square" rtlCol="0">
            <a:spAutoFit/>
          </a:bodyPr>
          <a:lstStyle/>
          <a:p>
            <a:r>
              <a:rPr kumimoji="1" lang="en-US" altLang="ja-JP" sz="1000" dirty="0">
                <a:latin typeface="Meiryo UI" pitchFamily="50" charset="-128"/>
                <a:ea typeface="Meiryo UI" pitchFamily="50" charset="-128"/>
                <a:cs typeface="Meiryo UI" pitchFamily="50" charset="-128"/>
              </a:rPr>
              <a:t>A:</a:t>
            </a:r>
            <a:r>
              <a:rPr kumimoji="1" lang="ja-JP" altLang="en-US" sz="1000" dirty="0">
                <a:latin typeface="Meiryo UI" pitchFamily="50" charset="-128"/>
                <a:ea typeface="Meiryo UI" pitchFamily="50" charset="-128"/>
                <a:cs typeface="Meiryo UI" pitchFamily="50" charset="-128"/>
              </a:rPr>
              <a:t>体制の維持　</a:t>
            </a:r>
            <a:r>
              <a:rPr kumimoji="1" lang="en-US" altLang="ja-JP" sz="1000" dirty="0">
                <a:latin typeface="Meiryo UI" pitchFamily="50" charset="-128"/>
                <a:ea typeface="Meiryo UI" pitchFamily="50" charset="-128"/>
                <a:cs typeface="Meiryo UI" pitchFamily="50" charset="-128"/>
              </a:rPr>
              <a:t>B:</a:t>
            </a:r>
            <a:r>
              <a:rPr kumimoji="1" lang="ja-JP" altLang="en-US" sz="1000" dirty="0">
                <a:latin typeface="Meiryo UI" pitchFamily="50" charset="-128"/>
                <a:ea typeface="Meiryo UI" pitchFamily="50" charset="-128"/>
                <a:cs typeface="Meiryo UI" pitchFamily="50" charset="-128"/>
              </a:rPr>
              <a:t>点検が容易でない箇所の対応　</a:t>
            </a:r>
            <a:r>
              <a:rPr lang="en-US" altLang="ja-JP" sz="1000" dirty="0">
                <a:latin typeface="Meiryo UI" pitchFamily="50" charset="-128"/>
                <a:ea typeface="Meiryo UI" pitchFamily="50" charset="-128"/>
                <a:cs typeface="Meiryo UI" pitchFamily="50" charset="-128"/>
              </a:rPr>
              <a:t>C:</a:t>
            </a:r>
            <a:r>
              <a:rPr lang="ja-JP" altLang="en-US" sz="1000" dirty="0">
                <a:latin typeface="Meiryo UI" pitchFamily="50" charset="-128"/>
                <a:ea typeface="Meiryo UI" pitchFamily="50" charset="-128"/>
                <a:cs typeface="Meiryo UI" pitchFamily="50" charset="-128"/>
              </a:rPr>
              <a:t>評価基準　</a:t>
            </a:r>
            <a:r>
              <a:rPr lang="en-US" altLang="ja-JP" sz="1000" dirty="0">
                <a:latin typeface="Meiryo UI" pitchFamily="50" charset="-128"/>
                <a:ea typeface="Meiryo UI" pitchFamily="50" charset="-128"/>
                <a:cs typeface="Meiryo UI" pitchFamily="50" charset="-128"/>
              </a:rPr>
              <a:t>D:</a:t>
            </a:r>
            <a:r>
              <a:rPr lang="ja-JP" altLang="en-US" sz="1000" dirty="0">
                <a:latin typeface="Meiryo UI" pitchFamily="50" charset="-128"/>
                <a:ea typeface="Meiryo UI" pitchFamily="50" charset="-128"/>
                <a:cs typeface="Meiryo UI" pitchFamily="50" charset="-128"/>
              </a:rPr>
              <a:t>現計画で未記載　</a:t>
            </a:r>
            <a:r>
              <a:rPr lang="en-US" altLang="ja-JP" sz="1000" dirty="0">
                <a:latin typeface="Meiryo UI" pitchFamily="50" charset="-128"/>
                <a:ea typeface="Meiryo UI" pitchFamily="50" charset="-128"/>
                <a:cs typeface="Meiryo UI" pitchFamily="50" charset="-128"/>
              </a:rPr>
              <a:t>E:</a:t>
            </a:r>
            <a:r>
              <a:rPr lang="ja-JP" altLang="en-US" sz="1000" dirty="0">
                <a:latin typeface="Meiryo UI" pitchFamily="50" charset="-128"/>
                <a:ea typeface="Meiryo UI" pitchFamily="50" charset="-128"/>
                <a:cs typeface="Meiryo UI" pitchFamily="50" charset="-128"/>
              </a:rPr>
              <a:t>点検間隔の設定　</a:t>
            </a:r>
            <a:r>
              <a:rPr lang="en-US" altLang="ja-JP" sz="1000" dirty="0">
                <a:latin typeface="Meiryo UI" pitchFamily="50" charset="-128"/>
                <a:ea typeface="Meiryo UI" pitchFamily="50" charset="-128"/>
                <a:cs typeface="Meiryo UI" pitchFamily="50" charset="-128"/>
              </a:rPr>
              <a:t>F:</a:t>
            </a:r>
            <a:r>
              <a:rPr lang="ja-JP" altLang="en-US" sz="1000" dirty="0">
                <a:latin typeface="Meiryo UI" pitchFamily="50" charset="-128"/>
                <a:ea typeface="Meiryo UI" pitchFamily="50" charset="-128"/>
                <a:cs typeface="Meiryo UI" pitchFamily="50" charset="-128"/>
              </a:rPr>
              <a:t>データ蓄積　</a:t>
            </a:r>
            <a:r>
              <a:rPr lang="en-US" altLang="ja-JP" sz="1000" dirty="0">
                <a:latin typeface="Meiryo UI" pitchFamily="50" charset="-128"/>
                <a:ea typeface="Meiryo UI" pitchFamily="50" charset="-128"/>
                <a:cs typeface="Meiryo UI" pitchFamily="50" charset="-128"/>
              </a:rPr>
              <a:t>G:</a:t>
            </a:r>
            <a:r>
              <a:rPr lang="ja-JP" altLang="en-US" sz="1000" dirty="0">
                <a:latin typeface="Meiryo UI" pitchFamily="50" charset="-128"/>
                <a:ea typeface="Meiryo UI" pitchFamily="50" charset="-128"/>
                <a:cs typeface="Meiryo UI" pitchFamily="50" charset="-128"/>
              </a:rPr>
              <a:t>試行実施</a:t>
            </a:r>
            <a:r>
              <a:rPr kumimoji="1" lang="ja-JP" altLang="en-US" sz="1000" dirty="0">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4172137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6">
            <a:extLst>
              <a:ext uri="{FF2B5EF4-FFF2-40B4-BE49-F238E27FC236}">
                <a16:creationId xmlns:a16="http://schemas.microsoft.com/office/drawing/2014/main" id="{3EB1A055-A71E-4475-86CC-259C677A8907}"/>
              </a:ext>
            </a:extLst>
          </p:cNvPr>
          <p:cNvGraphicFramePr>
            <a:graphicFrameLocks noGrp="1"/>
          </p:cNvGraphicFramePr>
          <p:nvPr/>
        </p:nvGraphicFramePr>
        <p:xfrm>
          <a:off x="251520" y="2592678"/>
          <a:ext cx="8568952" cy="4156240"/>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74952">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3881288">
                <a:tc>
                  <a:txBody>
                    <a:bodyPr/>
                    <a:lstStyle/>
                    <a:p>
                      <a:endParaRPr kumimoji="1" lang="ja-JP" altLang="en-US" dirty="0"/>
                    </a:p>
                  </a:txBody>
                  <a:tcPr/>
                </a:tc>
                <a:tc>
                  <a:txBody>
                    <a:bodyPr/>
                    <a:lstStyle/>
                    <a:p>
                      <a:pPr algn="ctr"/>
                      <a:endParaRPr kumimoji="1" lang="ja-JP" altLang="en-US" sz="1200" dirty="0"/>
                    </a:p>
                  </a:txBody>
                  <a:tcPr anchor="ctr"/>
                </a:tc>
                <a:extLst>
                  <a:ext uri="{0D108BD9-81ED-4DB2-BD59-A6C34878D82A}">
                    <a16:rowId xmlns:a16="http://schemas.microsoft.com/office/drawing/2014/main" val="1921276829"/>
                  </a:ext>
                </a:extLst>
              </a:tr>
            </a:tbl>
          </a:graphicData>
        </a:graphic>
      </p:graphicFrame>
      <p:sp>
        <p:nvSpPr>
          <p:cNvPr id="22" name="テキスト ボックス 21">
            <a:extLst>
              <a:ext uri="{FF2B5EF4-FFF2-40B4-BE49-F238E27FC236}">
                <a16:creationId xmlns:a16="http://schemas.microsoft.com/office/drawing/2014/main" id="{9B641920-8C8B-494A-8CF4-4A588092807A}"/>
              </a:ext>
            </a:extLst>
          </p:cNvPr>
          <p:cNvSpPr txBox="1"/>
          <p:nvPr/>
        </p:nvSpPr>
        <p:spPr>
          <a:xfrm>
            <a:off x="4474076" y="3429000"/>
            <a:ext cx="4274388" cy="2308324"/>
          </a:xfrm>
          <a:prstGeom prst="rect">
            <a:avLst/>
          </a:prstGeom>
          <a:noFill/>
        </p:spPr>
        <p:txBody>
          <a:bodyPr wrap="square" rtlCol="0">
            <a:spAutoFit/>
          </a:bodyPr>
          <a:lstStyle/>
          <a:p>
            <a:pPr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予測計画型</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河川の鋼矢板護岸などは、蓄積した点検結果データ等を基に劣化の予測が可能なことから、予測計画型を基本とし、</a:t>
            </a:r>
            <a:r>
              <a:rPr lang="ja-JP" altLang="en-US" sz="12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効果的・効率的な調査方法を検討のうえ引続き</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予測に必要なデータの蓄積を進め、劣化予測手法の検討を行う。</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また、河道の堆積・洗堀に伴う不具合についても、河床変動予測手法に基づく対応が可能なことから、</a:t>
            </a:r>
            <a:r>
              <a:rPr lang="ja-JP" altLang="en-US"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河床低下傾向の河川を中心に、</a:t>
            </a:r>
            <a:r>
              <a:rPr lang="ja-JP" altLang="en-US" sz="1200" b="1" u="sng"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引続き</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予測に必要な土砂の堆積や河床洗堀等データ蓄積を進め、河床変動予測手法の検討を</a:t>
            </a:r>
            <a:r>
              <a:rPr lang="ja-JP" altLang="en-US" sz="1200" b="1" u="sng"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行うほか、河川カルテや河川特性マップなどを活用して</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、予測計画型の維持管理を目指す。</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角丸四角形 111">
            <a:extLst>
              <a:ext uri="{FF2B5EF4-FFF2-40B4-BE49-F238E27FC236}">
                <a16:creationId xmlns:a16="http://schemas.microsoft.com/office/drawing/2014/main" id="{90B489AB-43F8-4BA9-B21B-D29FA9F40529}"/>
              </a:ext>
            </a:extLst>
          </p:cNvPr>
          <p:cNvSpPr/>
          <p:nvPr/>
        </p:nvSpPr>
        <p:spPr>
          <a:xfrm>
            <a:off x="201940" y="2249804"/>
            <a:ext cx="5270176"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２維持管理手法</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に記載の内容を以下のとおり更新する。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1">
            <a:extLst>
              <a:ext uri="{FF2B5EF4-FFF2-40B4-BE49-F238E27FC236}">
                <a16:creationId xmlns:a16="http://schemas.microsoft.com/office/drawing/2014/main" id="{70AF0DA9-D6B0-41AF-BB90-2838E3A4068B}"/>
              </a:ext>
            </a:extLst>
          </p:cNvPr>
          <p:cNvSpPr/>
          <p:nvPr/>
        </p:nvSpPr>
        <p:spPr>
          <a:xfrm>
            <a:off x="144094" y="1061497"/>
            <a:ext cx="8756654" cy="1133806"/>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■特殊堤（鋼構造）について、引続き状態監視型による対応を実施するとともに、劣化予測を前提としたデータ蓄積を</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計画的に実施し、予測手法の検討を進める。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■河道について、引続き状態監視型による対応を実施するとともに、河床低下が著しい河川を中心に</a:t>
            </a:r>
            <a:r>
              <a:rPr lang="ja-JP" altLang="en-US" sz="1400" kern="100" dirty="0">
                <a:solidFill>
                  <a:srgbClr val="FF0000"/>
                </a:solidFill>
                <a:latin typeface="Meiryo UI" panose="020B0604030504040204" pitchFamily="50" charset="-128"/>
                <a:ea typeface="Meiryo UI" panose="020B0604030504040204" pitchFamily="50" charset="-128"/>
              </a:rPr>
              <a:t>河床変動解析を</a:t>
            </a:r>
            <a:endParaRPr lang="en-US" altLang="ja-JP" sz="1400" kern="100" dirty="0">
              <a:solidFill>
                <a:srgbClr val="FF0000"/>
              </a:solidFill>
              <a:latin typeface="Meiryo UI" panose="020B0604030504040204" pitchFamily="50" charset="-128"/>
              <a:ea typeface="Meiryo UI" panose="020B0604030504040204" pitchFamily="50" charset="-128"/>
            </a:endParaRPr>
          </a:p>
          <a:p>
            <a:r>
              <a:rPr lang="ja-JP" altLang="en-US" sz="1400" kern="100" dirty="0">
                <a:solidFill>
                  <a:srgbClr val="FF0000"/>
                </a:solidFill>
                <a:latin typeface="Meiryo UI" panose="020B0604030504040204" pitchFamily="50" charset="-128"/>
                <a:ea typeface="Meiryo UI" panose="020B0604030504040204" pitchFamily="50" charset="-128"/>
              </a:rPr>
              <a:t>　　実施するほか、河川カルテや河川特性マップなどを活用して、予測計画型の維持管理を目指す。</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596511" y="6492875"/>
            <a:ext cx="774422" cy="365125"/>
          </a:xfrm>
        </p:spPr>
        <p:txBody>
          <a:bodyPr/>
          <a:lstStyle/>
          <a:p>
            <a:fld id="{682EF9F9-C4E8-46B2-BBF1-33E3162B856A}" type="slidenum">
              <a:rPr kumimoji="1" lang="ja-JP" altLang="en-US" smtClean="0"/>
              <a:t>12</a:t>
            </a:fld>
            <a:endParaRPr kumimoji="1" lang="ja-JP" altLang="en-US" dirty="0"/>
          </a:p>
        </p:txBody>
      </p:sp>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３－２　維持管理手法に関する事項①</a:t>
            </a:r>
            <a:endParaRPr kumimoji="1" lang="ja-JP" altLang="en-US" sz="2400" dirty="0">
              <a:latin typeface="Meiryo UI" pitchFamily="50" charset="-128"/>
              <a:ea typeface="Meiryo UI" pitchFamily="50" charset="-128"/>
              <a:cs typeface="Meiryo UI" pitchFamily="50" charset="-128"/>
            </a:endParaRPr>
          </a:p>
        </p:txBody>
      </p:sp>
      <p:sp>
        <p:nvSpPr>
          <p:cNvPr id="26" name="角丸四角形 111">
            <a:extLst>
              <a:ext uri="{FF2B5EF4-FFF2-40B4-BE49-F238E27FC236}">
                <a16:creationId xmlns:a16="http://schemas.microsoft.com/office/drawing/2014/main" id="{2ADD5DEA-525C-4F5A-B81E-569B0382B8BF}"/>
              </a:ext>
            </a:extLst>
          </p:cNvPr>
          <p:cNvSpPr/>
          <p:nvPr/>
        </p:nvSpPr>
        <p:spPr>
          <a:xfrm>
            <a:off x="201940" y="2602239"/>
            <a:ext cx="8640961" cy="13408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111">
            <a:extLst>
              <a:ext uri="{FF2B5EF4-FFF2-40B4-BE49-F238E27FC236}">
                <a16:creationId xmlns:a16="http://schemas.microsoft.com/office/drawing/2014/main" id="{A5D46ED2-CAEE-45EF-BC8E-49459474F335}"/>
              </a:ext>
            </a:extLst>
          </p:cNvPr>
          <p:cNvSpPr/>
          <p:nvPr/>
        </p:nvSpPr>
        <p:spPr>
          <a:xfrm>
            <a:off x="244013" y="2204864"/>
            <a:ext cx="7856377" cy="41830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111">
            <a:extLst>
              <a:ext uri="{FF2B5EF4-FFF2-40B4-BE49-F238E27FC236}">
                <a16:creationId xmlns:a16="http://schemas.microsoft.com/office/drawing/2014/main" id="{972A8305-5638-4232-AFB3-4C8DD87AEF95}"/>
              </a:ext>
            </a:extLst>
          </p:cNvPr>
          <p:cNvSpPr/>
          <p:nvPr/>
        </p:nvSpPr>
        <p:spPr>
          <a:xfrm>
            <a:off x="3779912" y="6430052"/>
            <a:ext cx="87899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P31</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073F769C-B938-431F-9A73-F2090A0548EB}"/>
              </a:ext>
            </a:extLst>
          </p:cNvPr>
          <p:cNvSpPr txBox="1"/>
          <p:nvPr/>
        </p:nvSpPr>
        <p:spPr>
          <a:xfrm>
            <a:off x="188972" y="3429000"/>
            <a:ext cx="4274388" cy="1938992"/>
          </a:xfrm>
          <a:prstGeom prst="rect">
            <a:avLst/>
          </a:prstGeom>
          <a:noFill/>
        </p:spPr>
        <p:txBody>
          <a:bodyPr wrap="square" rtlCol="0">
            <a:spAutoFit/>
          </a:bodyPr>
          <a:lstStyle/>
          <a:p>
            <a:pPr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予測計画型</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河川の鋼矢板護岸などは、蓄積した点検結果データ等を基に劣化の予測が可能なことから、予測計画型を基本とし、今後予測に必要なデータの蓄積を進め、劣化予測手法の検討を行う。</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また、河道の堆積・洗堀に伴う不具合についても、河床変動予測手法に基づく対応が可能なことから、今後予測に必要な土砂の堆積や河床洗堀等データ蓄積を進め、河床変動予測手法の検討を行い、予測計画型の維持管理を目指す。</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4BC26359-EBA5-4F76-8AFC-256EB201A83F}"/>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Tree>
    <p:extLst>
      <p:ext uri="{BB962C8B-B14F-4D97-AF65-F5344CB8AC3E}">
        <p14:creationId xmlns:p14="http://schemas.microsoft.com/office/powerpoint/2010/main" val="3179372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6">
            <a:extLst>
              <a:ext uri="{FF2B5EF4-FFF2-40B4-BE49-F238E27FC236}">
                <a16:creationId xmlns:a16="http://schemas.microsoft.com/office/drawing/2014/main" id="{E3BB5CF6-A960-4FF9-8F6E-26B4D75B867F}"/>
              </a:ext>
            </a:extLst>
          </p:cNvPr>
          <p:cNvGraphicFramePr>
            <a:graphicFrameLocks noGrp="1"/>
          </p:cNvGraphicFramePr>
          <p:nvPr/>
        </p:nvGraphicFramePr>
        <p:xfrm>
          <a:off x="251520" y="2276872"/>
          <a:ext cx="8568952" cy="4464496"/>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87740">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4176756">
                <a:tc>
                  <a:txBody>
                    <a:bodyPr/>
                    <a:lstStyle/>
                    <a:p>
                      <a:endParaRPr kumimoji="1" lang="ja-JP" altLang="en-US" dirty="0"/>
                    </a:p>
                  </a:txBody>
                  <a:tcPr/>
                </a:tc>
                <a:tc>
                  <a:txBody>
                    <a:bodyPr/>
                    <a:lstStyle/>
                    <a:p>
                      <a:pPr algn="ctr"/>
                      <a:endParaRPr kumimoji="1" lang="ja-JP" altLang="en-US" sz="1200" dirty="0"/>
                    </a:p>
                  </a:txBody>
                  <a:tcPr anchor="ctr"/>
                </a:tc>
                <a:extLst>
                  <a:ext uri="{0D108BD9-81ED-4DB2-BD59-A6C34878D82A}">
                    <a16:rowId xmlns:a16="http://schemas.microsoft.com/office/drawing/2014/main" val="1921276829"/>
                  </a:ext>
                </a:extLst>
              </a:tr>
            </a:tbl>
          </a:graphicData>
        </a:graphic>
      </p:graphicFrame>
      <p:graphicFrame>
        <p:nvGraphicFramePr>
          <p:cNvPr id="5" name="オブジェクト 4">
            <a:extLst>
              <a:ext uri="{FF2B5EF4-FFF2-40B4-BE49-F238E27FC236}">
                <a16:creationId xmlns:a16="http://schemas.microsoft.com/office/drawing/2014/main" id="{46E0394C-74C5-4630-9C12-C6567FE1F8A3}"/>
              </a:ext>
            </a:extLst>
          </p:cNvPr>
          <p:cNvGraphicFramePr>
            <a:graphicFrameLocks noChangeAspect="1"/>
          </p:cNvGraphicFramePr>
          <p:nvPr/>
        </p:nvGraphicFramePr>
        <p:xfrm>
          <a:off x="4570413" y="2878138"/>
          <a:ext cx="4214812" cy="3438525"/>
        </p:xfrm>
        <a:graphic>
          <a:graphicData uri="http://schemas.openxmlformats.org/presentationml/2006/ole">
            <mc:AlternateContent xmlns:mc="http://schemas.openxmlformats.org/markup-compatibility/2006">
              <mc:Choice xmlns:v="urn:schemas-microsoft-com:vml" Requires="v">
                <p:oleObj spid="_x0000_s3086" name="Worksheet" r:id="rId4" imgW="7867682" imgH="6419779" progId="Excel.Sheet.12">
                  <p:embed/>
                </p:oleObj>
              </mc:Choice>
              <mc:Fallback>
                <p:oleObj name="Worksheet" r:id="rId4" imgW="7867682" imgH="6419779" progId="Excel.Sheet.12">
                  <p:embed/>
                  <p:pic>
                    <p:nvPicPr>
                      <p:cNvPr id="5" name="オブジェクト 4">
                        <a:extLst>
                          <a:ext uri="{FF2B5EF4-FFF2-40B4-BE49-F238E27FC236}">
                            <a16:creationId xmlns:a16="http://schemas.microsoft.com/office/drawing/2014/main" id="{46E0394C-74C5-4630-9C12-C6567FE1F8A3}"/>
                          </a:ext>
                        </a:extLst>
                      </p:cNvPr>
                      <p:cNvPicPr/>
                      <p:nvPr/>
                    </p:nvPicPr>
                    <p:blipFill>
                      <a:blip r:embed="rId5"/>
                      <a:stretch>
                        <a:fillRect/>
                      </a:stretch>
                    </p:blipFill>
                    <p:spPr>
                      <a:xfrm>
                        <a:off x="4570413" y="2878138"/>
                        <a:ext cx="4214812" cy="3438525"/>
                      </a:xfrm>
                      <a:prstGeom prst="rect">
                        <a:avLst/>
                      </a:prstGeom>
                    </p:spPr>
                  </p:pic>
                </p:oleObj>
              </mc:Fallback>
            </mc:AlternateContent>
          </a:graphicData>
        </a:graphic>
      </p:graphicFrame>
      <p:sp>
        <p:nvSpPr>
          <p:cNvPr id="13" name="角丸四角形 111">
            <a:extLst>
              <a:ext uri="{FF2B5EF4-FFF2-40B4-BE49-F238E27FC236}">
                <a16:creationId xmlns:a16="http://schemas.microsoft.com/office/drawing/2014/main" id="{D4FD0CDA-B222-4B1C-882C-2D6101716A0A}"/>
              </a:ext>
            </a:extLst>
          </p:cNvPr>
          <p:cNvSpPr/>
          <p:nvPr/>
        </p:nvSpPr>
        <p:spPr>
          <a:xfrm>
            <a:off x="144094" y="1061497"/>
            <a:ext cx="8756654" cy="81755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a:solidFill>
                  <a:schemeClr val="tx1"/>
                </a:solidFill>
                <a:latin typeface="Meiryo UI" panose="020B0604030504040204" pitchFamily="50" charset="-128"/>
                <a:ea typeface="Meiryo UI" panose="020B0604030504040204" pitchFamily="50" charset="-128"/>
              </a:rPr>
              <a:t>各々の施設について、維持管理手法の考え方を次期計画に追加する。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1">
            <a:extLst>
              <a:ext uri="{FF2B5EF4-FFF2-40B4-BE49-F238E27FC236}">
                <a16:creationId xmlns:a16="http://schemas.microsoft.com/office/drawing/2014/main" id="{053B5F56-CE6F-4B1C-9442-C76907B0694D}"/>
              </a:ext>
            </a:extLst>
          </p:cNvPr>
          <p:cNvSpPr/>
          <p:nvPr/>
        </p:nvSpPr>
        <p:spPr>
          <a:xfrm>
            <a:off x="237928" y="1984260"/>
            <a:ext cx="5918248"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維持管理手法について、現計画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２維持管理手法</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に以下を追記する。</a:t>
            </a: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526547" y="6515750"/>
            <a:ext cx="774422" cy="365125"/>
          </a:xfrm>
        </p:spPr>
        <p:txBody>
          <a:bodyPr/>
          <a:lstStyle/>
          <a:p>
            <a:fld id="{682EF9F9-C4E8-46B2-BBF1-33E3162B856A}" type="slidenum">
              <a:rPr kumimoji="1" lang="ja-JP" altLang="en-US" smtClean="0"/>
              <a:t>13</a:t>
            </a:fld>
            <a:endParaRPr kumimoji="1" lang="ja-JP" altLang="en-US" dirty="0"/>
          </a:p>
        </p:txBody>
      </p:sp>
      <p:sp>
        <p:nvSpPr>
          <p:cNvPr id="25" name="角丸四角形 111">
            <a:extLst>
              <a:ext uri="{FF2B5EF4-FFF2-40B4-BE49-F238E27FC236}">
                <a16:creationId xmlns:a16="http://schemas.microsoft.com/office/drawing/2014/main" id="{D416CCE8-651C-447F-BDC6-D1DCF6DBDABA}"/>
              </a:ext>
            </a:extLst>
          </p:cNvPr>
          <p:cNvSpPr/>
          <p:nvPr/>
        </p:nvSpPr>
        <p:spPr>
          <a:xfrm>
            <a:off x="5489741" y="2570235"/>
            <a:ext cx="2376264"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4.2-1</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施設ごとの維持管理手法</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111">
            <a:extLst>
              <a:ext uri="{FF2B5EF4-FFF2-40B4-BE49-F238E27FC236}">
                <a16:creationId xmlns:a16="http://schemas.microsoft.com/office/drawing/2014/main" id="{5B9E00A6-EA68-4F2D-90D1-A93E2483FDDB}"/>
              </a:ext>
            </a:extLst>
          </p:cNvPr>
          <p:cNvSpPr/>
          <p:nvPr/>
        </p:nvSpPr>
        <p:spPr>
          <a:xfrm>
            <a:off x="6139672" y="6309320"/>
            <a:ext cx="2680800" cy="1642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凡例　　○：現在の維持管理手法　●：目指すべき維持管理手法</a:t>
            </a: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オブジェクト 2">
            <a:extLst>
              <a:ext uri="{FF2B5EF4-FFF2-40B4-BE49-F238E27FC236}">
                <a16:creationId xmlns:a16="http://schemas.microsoft.com/office/drawing/2014/main" id="{248CDF93-0992-459D-8E4A-88AF2B6D80C2}"/>
              </a:ext>
            </a:extLst>
          </p:cNvPr>
          <p:cNvGraphicFramePr>
            <a:graphicFrameLocks noChangeAspect="1"/>
          </p:cNvGraphicFramePr>
          <p:nvPr/>
        </p:nvGraphicFramePr>
        <p:xfrm>
          <a:off x="300958" y="2871519"/>
          <a:ext cx="4210953" cy="1805545"/>
        </p:xfrm>
        <a:graphic>
          <a:graphicData uri="http://schemas.openxmlformats.org/presentationml/2006/ole">
            <mc:AlternateContent xmlns:mc="http://schemas.openxmlformats.org/markup-compatibility/2006">
              <mc:Choice xmlns:v="urn:schemas-microsoft-com:vml" Requires="v">
                <p:oleObj spid="_x0000_s3087" name="Worksheet" r:id="rId6" imgW="7856313" imgH="3367969" progId="Excel.Sheet.12">
                  <p:embed/>
                </p:oleObj>
              </mc:Choice>
              <mc:Fallback>
                <p:oleObj name="Worksheet" r:id="rId6" imgW="7856313" imgH="3367969" progId="Excel.Sheet.12">
                  <p:embed/>
                  <p:pic>
                    <p:nvPicPr>
                      <p:cNvPr id="3" name="オブジェクト 2">
                        <a:extLst>
                          <a:ext uri="{FF2B5EF4-FFF2-40B4-BE49-F238E27FC236}">
                            <a16:creationId xmlns:a16="http://schemas.microsoft.com/office/drawing/2014/main" id="{248CDF93-0992-459D-8E4A-88AF2B6D80C2}"/>
                          </a:ext>
                        </a:extLst>
                      </p:cNvPr>
                      <p:cNvPicPr/>
                      <p:nvPr/>
                    </p:nvPicPr>
                    <p:blipFill>
                      <a:blip r:embed="rId7"/>
                      <a:stretch>
                        <a:fillRect/>
                      </a:stretch>
                    </p:blipFill>
                    <p:spPr>
                      <a:xfrm>
                        <a:off x="300958" y="2871519"/>
                        <a:ext cx="4210953" cy="1805545"/>
                      </a:xfrm>
                      <a:prstGeom prst="rect">
                        <a:avLst/>
                      </a:prstGeom>
                    </p:spPr>
                  </p:pic>
                </p:oleObj>
              </mc:Fallback>
            </mc:AlternateContent>
          </a:graphicData>
        </a:graphic>
      </p:graphicFrame>
      <p:sp>
        <p:nvSpPr>
          <p:cNvPr id="19" name="角丸四角形 111">
            <a:extLst>
              <a:ext uri="{FF2B5EF4-FFF2-40B4-BE49-F238E27FC236}">
                <a16:creationId xmlns:a16="http://schemas.microsoft.com/office/drawing/2014/main" id="{CEE752B3-1264-4D04-9CAF-26C469A47970}"/>
              </a:ext>
            </a:extLst>
          </p:cNvPr>
          <p:cNvSpPr/>
          <p:nvPr/>
        </p:nvSpPr>
        <p:spPr>
          <a:xfrm>
            <a:off x="1277996" y="2582778"/>
            <a:ext cx="2376264"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4.2-1</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施設ごとの維持管理手法</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11">
            <a:extLst>
              <a:ext uri="{FF2B5EF4-FFF2-40B4-BE49-F238E27FC236}">
                <a16:creationId xmlns:a16="http://schemas.microsoft.com/office/drawing/2014/main" id="{6488E420-6BAF-4581-8C50-94DC0C31919F}"/>
              </a:ext>
            </a:extLst>
          </p:cNvPr>
          <p:cNvSpPr/>
          <p:nvPr/>
        </p:nvSpPr>
        <p:spPr>
          <a:xfrm>
            <a:off x="1891200" y="4717097"/>
            <a:ext cx="2680800" cy="1597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凡例　　○：現在の維持管理手法　●：目指すべき維持管理手法</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111">
            <a:extLst>
              <a:ext uri="{FF2B5EF4-FFF2-40B4-BE49-F238E27FC236}">
                <a16:creationId xmlns:a16="http://schemas.microsoft.com/office/drawing/2014/main" id="{0A4A1ADB-73D7-4552-9609-34AD87FE2BE8}"/>
              </a:ext>
            </a:extLst>
          </p:cNvPr>
          <p:cNvSpPr/>
          <p:nvPr/>
        </p:nvSpPr>
        <p:spPr>
          <a:xfrm>
            <a:off x="6029901" y="6436922"/>
            <a:ext cx="2808312" cy="28346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事後保全型については、出水等により施設が損傷した場合などで、</a:t>
            </a:r>
            <a:endParaRPr lang="en-US" altLang="ja-JP"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緊急的な補修が必要な場合に適用する。</a:t>
            </a:r>
            <a:endParaRPr lang="en-US" altLang="ja-JP"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BCF53DDD-E29E-4F1A-9E82-69642EF43D1B}"/>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３－２　維持管理手法に関する事項②</a:t>
            </a:r>
            <a:endParaRPr kumimoji="1" lang="ja-JP" altLang="en-US" sz="2400" dirty="0">
              <a:latin typeface="Meiryo UI" pitchFamily="50" charset="-128"/>
              <a:ea typeface="Meiryo UI" pitchFamily="50" charset="-128"/>
              <a:cs typeface="Meiryo UI" pitchFamily="50" charset="-128"/>
            </a:endParaRPr>
          </a:p>
        </p:txBody>
      </p:sp>
      <p:sp>
        <p:nvSpPr>
          <p:cNvPr id="27" name="テキスト ボックス 26">
            <a:extLst>
              <a:ext uri="{FF2B5EF4-FFF2-40B4-BE49-F238E27FC236}">
                <a16:creationId xmlns:a16="http://schemas.microsoft.com/office/drawing/2014/main" id="{A19A382B-436B-4068-8B76-AB9120948AEB}"/>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Tree>
    <p:extLst>
      <p:ext uri="{BB962C8B-B14F-4D97-AF65-F5344CB8AC3E}">
        <p14:creationId xmlns:p14="http://schemas.microsoft.com/office/powerpoint/2010/main" val="237223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３－３　維持管理工事の実施に関する事項</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520259"/>
            <a:ext cx="774422" cy="365125"/>
          </a:xfrm>
        </p:spPr>
        <p:txBody>
          <a:bodyPr/>
          <a:lstStyle/>
          <a:p>
            <a:fld id="{682EF9F9-C4E8-46B2-BBF1-33E3162B856A}" type="slidenum">
              <a:rPr kumimoji="1" lang="ja-JP" altLang="en-US" smtClean="0"/>
              <a:t>14</a:t>
            </a:fld>
            <a:endParaRPr kumimoji="1" lang="ja-JP" altLang="en-US" dirty="0"/>
          </a:p>
        </p:txBody>
      </p:sp>
      <p:graphicFrame>
        <p:nvGraphicFramePr>
          <p:cNvPr id="19" name="表 5">
            <a:extLst>
              <a:ext uri="{FF2B5EF4-FFF2-40B4-BE49-F238E27FC236}">
                <a16:creationId xmlns:a16="http://schemas.microsoft.com/office/drawing/2014/main" id="{D571890A-B1A2-4D52-9373-598B1D7EE5F6}"/>
              </a:ext>
            </a:extLst>
          </p:cNvPr>
          <p:cNvGraphicFramePr>
            <a:graphicFrameLocks noGrp="1"/>
          </p:cNvGraphicFramePr>
          <p:nvPr/>
        </p:nvGraphicFramePr>
        <p:xfrm>
          <a:off x="32591" y="1331724"/>
          <a:ext cx="9075913" cy="1676400"/>
        </p:xfrm>
        <a:graphic>
          <a:graphicData uri="http://schemas.openxmlformats.org/drawingml/2006/table">
            <a:tbl>
              <a:tblPr firstRow="1" bandRow="1">
                <a:tableStyleId>{5C22544A-7EE6-4342-B048-85BDC9FD1C3A}</a:tableStyleId>
              </a:tblPr>
              <a:tblGrid>
                <a:gridCol w="939009">
                  <a:extLst>
                    <a:ext uri="{9D8B030D-6E8A-4147-A177-3AD203B41FA5}">
                      <a16:colId xmlns:a16="http://schemas.microsoft.com/office/drawing/2014/main" val="1842965497"/>
                    </a:ext>
                  </a:extLst>
                </a:gridCol>
                <a:gridCol w="1080120">
                  <a:extLst>
                    <a:ext uri="{9D8B030D-6E8A-4147-A177-3AD203B41FA5}">
                      <a16:colId xmlns:a16="http://schemas.microsoft.com/office/drawing/2014/main" val="3992923806"/>
                    </a:ext>
                  </a:extLst>
                </a:gridCol>
                <a:gridCol w="3024336">
                  <a:extLst>
                    <a:ext uri="{9D8B030D-6E8A-4147-A177-3AD203B41FA5}">
                      <a16:colId xmlns:a16="http://schemas.microsoft.com/office/drawing/2014/main" val="921328369"/>
                    </a:ext>
                  </a:extLst>
                </a:gridCol>
                <a:gridCol w="3816424">
                  <a:extLst>
                    <a:ext uri="{9D8B030D-6E8A-4147-A177-3AD203B41FA5}">
                      <a16:colId xmlns:a16="http://schemas.microsoft.com/office/drawing/2014/main" val="563398991"/>
                    </a:ext>
                  </a:extLst>
                </a:gridCol>
                <a:gridCol w="216024">
                  <a:extLst>
                    <a:ext uri="{9D8B030D-6E8A-4147-A177-3AD203B41FA5}">
                      <a16:colId xmlns:a16="http://schemas.microsoft.com/office/drawing/2014/main" val="879348265"/>
                    </a:ext>
                  </a:extLst>
                </a:gridCol>
              </a:tblGrid>
              <a:tr h="0">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課題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Meiryo UI" panose="020B0604030504040204" pitchFamily="50" charset="-128"/>
                          <a:ea typeface="Meiryo UI" panose="020B0604030504040204" pitchFamily="50" charset="-128"/>
                        </a:rPr>
                        <a:t>対応方針</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87642139"/>
                  </a:ext>
                </a:extLst>
              </a:tr>
              <a:tr h="330656">
                <a:tc rowSpan="2">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堤防・護岸等</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施設の更新等判定フロー</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lang="ja-JP" altLang="en-US" sz="1000" dirty="0">
                          <a:latin typeface="Meiryo UI" pitchFamily="50" charset="-128"/>
                          <a:ea typeface="Meiryo UI" pitchFamily="50" charset="-128"/>
                          <a:cs typeface="Meiryo UI" pitchFamily="50" charset="-128"/>
                        </a:rPr>
                        <a:t>・これまで、</a:t>
                      </a:r>
                      <a:r>
                        <a:rPr lang="ja-JP" altLang="en-US" sz="1000" dirty="0">
                          <a:solidFill>
                            <a:schemeClr val="tx1"/>
                          </a:solidFill>
                          <a:latin typeface="Meiryo UI" pitchFamily="50" charset="-128"/>
                          <a:ea typeface="Meiryo UI" pitchFamily="50" charset="-128"/>
                          <a:cs typeface="Meiryo UI" pitchFamily="50" charset="-128"/>
                        </a:rPr>
                        <a:t>現計画の更新等判定フローに基づき、</a:t>
                      </a:r>
                      <a:r>
                        <a:rPr lang="ja-JP" altLang="en-US" sz="1000" dirty="0">
                          <a:solidFill>
                            <a:schemeClr val="tx1"/>
                          </a:solidFill>
                          <a:latin typeface="Meiryo UI" panose="020B0604030504040204" pitchFamily="50" charset="-128"/>
                          <a:ea typeface="Meiryo UI" panose="020B0604030504040204" pitchFamily="50" charset="-128"/>
                        </a:rPr>
                        <a:t>護岸の損傷状況に応じ、ブロックの積み替えなどの対策を講じてきた一方で</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b="0" u="none" dirty="0">
                          <a:solidFill>
                            <a:schemeClr val="tx1"/>
                          </a:solidFill>
                          <a:latin typeface="Meiryo UI" pitchFamily="50" charset="-128"/>
                          <a:ea typeface="Meiryo UI" pitchFamily="50" charset="-128"/>
                          <a:cs typeface="Meiryo UI" pitchFamily="50" charset="-128"/>
                        </a:rPr>
                        <a:t>過去</a:t>
                      </a:r>
                      <a:r>
                        <a:rPr lang="en-US" altLang="ja-JP" sz="1000" b="0" u="none" dirty="0">
                          <a:solidFill>
                            <a:schemeClr val="tx1"/>
                          </a:solidFill>
                          <a:latin typeface="Meiryo UI" pitchFamily="50" charset="-128"/>
                          <a:ea typeface="Meiryo UI" pitchFamily="50" charset="-128"/>
                          <a:cs typeface="Meiryo UI" pitchFamily="50" charset="-128"/>
                        </a:rPr>
                        <a:t>10</a:t>
                      </a:r>
                      <a:r>
                        <a:rPr lang="ja-JP" altLang="en-US" sz="1000" b="0" u="none" dirty="0">
                          <a:solidFill>
                            <a:schemeClr val="tx1"/>
                          </a:solidFill>
                          <a:latin typeface="Meiryo UI" pitchFamily="50" charset="-128"/>
                          <a:ea typeface="Meiryo UI" pitchFamily="50" charset="-128"/>
                          <a:cs typeface="Meiryo UI" pitchFamily="50" charset="-128"/>
                        </a:rPr>
                        <a:t>年間において、河床洗掘を要因とした老朽化護岸の被災が多数発生している。（</a:t>
                      </a:r>
                      <a:r>
                        <a:rPr lang="en-US" altLang="ja-JP" sz="1000" b="0" u="none" dirty="0">
                          <a:solidFill>
                            <a:schemeClr val="tx1"/>
                          </a:solidFill>
                          <a:latin typeface="Meiryo UI" pitchFamily="50" charset="-128"/>
                          <a:ea typeface="Meiryo UI" pitchFamily="50" charset="-128"/>
                          <a:cs typeface="Meiryo UI" pitchFamily="50" charset="-128"/>
                        </a:rPr>
                        <a:t>C</a:t>
                      </a:r>
                      <a:r>
                        <a:rPr lang="ja-JP" altLang="en-US" sz="1000" b="0" u="none" dirty="0">
                          <a:solidFill>
                            <a:schemeClr val="tx1"/>
                          </a:solidFill>
                          <a:latin typeface="Meiryo UI" pitchFamily="50" charset="-128"/>
                          <a:ea typeface="Meiryo UI" pitchFamily="50" charset="-128"/>
                          <a:cs typeface="Meiryo UI" pitchFamily="50" charset="-128"/>
                        </a:rPr>
                        <a:t>・</a:t>
                      </a:r>
                      <a:r>
                        <a:rPr lang="en-US" altLang="ja-JP" sz="1000" b="0" u="none" dirty="0">
                          <a:solidFill>
                            <a:schemeClr val="tx1"/>
                          </a:solidFill>
                          <a:latin typeface="Meiryo UI" pitchFamily="50" charset="-128"/>
                          <a:ea typeface="Meiryo UI" pitchFamily="50" charset="-128"/>
                          <a:cs typeface="Meiryo UI" pitchFamily="50" charset="-128"/>
                        </a:rPr>
                        <a:t>D)</a:t>
                      </a:r>
                      <a:endParaRPr kumimoji="1" lang="ja-JP" altLang="en-US" sz="10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just"/>
                      <a:r>
                        <a:rPr lang="ja-JP" altLang="en-US" sz="1000" b="1" kern="100" dirty="0">
                          <a:latin typeface="Meiryo UI" panose="020B0604030504040204" pitchFamily="50" charset="-128"/>
                          <a:ea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rPr>
                        <a:t>河川護岸の更新等判定フローにおいて、河床低下や河床洗掘などの河道特性も、物理的視点としての評価項目に加え、計画的に実施していく。</a:t>
                      </a:r>
                      <a:endParaRPr lang="en-US" altLang="ja-JP" sz="1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lang="ja-JP" altLang="en-US" sz="10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endParaRPr lang="en-US" altLang="ja-JP" sz="100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3943593389"/>
                  </a:ext>
                </a:extLst>
              </a:tr>
              <a:tr h="330656">
                <a:tc vMerge="1">
                  <a:txBody>
                    <a:bodyPr/>
                    <a:lstStyle/>
                    <a:p>
                      <a:pPr algn="l"/>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維持管理工事の実施</a:t>
                      </a:r>
                    </a:p>
                  </a:txBody>
                  <a:tcPr anchor="ctr"/>
                </a:tc>
                <a:tc>
                  <a:txBody>
                    <a:bodyPr/>
                    <a:lstStyle/>
                    <a:p>
                      <a:pPr algn="l"/>
                      <a:r>
                        <a:rPr lang="en-US" altLang="ja-JP" sz="1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ラジコン草刈り機の活用</a:t>
                      </a:r>
                      <a:r>
                        <a:rPr lang="en-US" altLang="ja-JP" sz="1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l"/>
                      <a:r>
                        <a:rPr lang="ja-JP" altLang="en-US" sz="10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日常的維持管理における新技術の活用について、現計画では未記載。</a:t>
                      </a:r>
                      <a:r>
                        <a:rPr lang="ja-JP" altLang="en-US" sz="10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0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b="0" kern="100" dirty="0">
                          <a:solidFill>
                            <a:schemeClr val="tx1"/>
                          </a:solidFill>
                          <a:latin typeface="Meiryo UI" panose="020B0604030504040204" pitchFamily="50" charset="-128"/>
                          <a:ea typeface="Meiryo UI" panose="020B0604030504040204" pitchFamily="50" charset="-128"/>
                        </a:rPr>
                        <a:t>・</a:t>
                      </a:r>
                      <a:r>
                        <a:rPr lang="ja-JP" altLang="en-US" sz="1000" b="0" dirty="0">
                          <a:latin typeface="Meiryo UI" panose="020B0604030504040204" pitchFamily="50" charset="-128"/>
                          <a:ea typeface="Meiryo UI" panose="020B0604030504040204" pitchFamily="50" charset="-128"/>
                        </a:rPr>
                        <a:t>検証実績</a:t>
                      </a:r>
                      <a:r>
                        <a:rPr lang="ja-JP" altLang="en-US" sz="1000" dirty="0">
                          <a:latin typeface="Meiryo UI" panose="020B0604030504040204" pitchFamily="50" charset="-128"/>
                          <a:ea typeface="Meiryo UI" panose="020B0604030504040204" pitchFamily="50" charset="-128"/>
                        </a:rPr>
                        <a:t>が少ない。（</a:t>
                      </a:r>
                      <a:r>
                        <a:rPr lang="en-US" altLang="ja-JP" sz="1000" dirty="0">
                          <a:latin typeface="Meiryo UI" panose="020B0604030504040204" pitchFamily="50" charset="-128"/>
                          <a:ea typeface="Meiryo UI" panose="020B0604030504040204" pitchFamily="50" charset="-128"/>
                        </a:rPr>
                        <a:t>G</a:t>
                      </a:r>
                      <a:r>
                        <a:rPr lang="ja-JP" altLang="en-US" sz="1000" dirty="0">
                          <a:latin typeface="Meiryo UI" panose="020B0604030504040204" pitchFamily="50" charset="-128"/>
                          <a:ea typeface="Meiryo UI" panose="020B0604030504040204" pitchFamily="50" charset="-128"/>
                        </a:rPr>
                        <a:t>）</a:t>
                      </a:r>
                      <a:endParaRPr lang="en-US" altLang="ja-JP" sz="1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just"/>
                      <a:r>
                        <a:rPr lang="en-US" altLang="ja-JP" sz="1000" b="1" kern="100" dirty="0">
                          <a:solidFill>
                            <a:schemeClr val="tx1"/>
                          </a:solidFill>
                          <a:latin typeface="Meiryo UI" panose="020B0604030504040204" pitchFamily="50" charset="-128"/>
                          <a:ea typeface="Meiryo UI" panose="020B0604030504040204" pitchFamily="50" charset="-128"/>
                        </a:rPr>
                        <a:t>《</a:t>
                      </a:r>
                      <a:r>
                        <a:rPr lang="ja-JP" altLang="en-US" sz="1000" b="1" kern="100" dirty="0">
                          <a:solidFill>
                            <a:schemeClr val="tx1"/>
                          </a:solidFill>
                          <a:latin typeface="Meiryo UI" panose="020B0604030504040204" pitchFamily="50" charset="-128"/>
                          <a:ea typeface="Meiryo UI" panose="020B0604030504040204" pitchFamily="50" charset="-128"/>
                        </a:rPr>
                        <a:t>ラジコン草刈り機の活用</a:t>
                      </a:r>
                      <a:r>
                        <a:rPr lang="en-US" altLang="ja-JP" sz="1000" b="1" kern="100" dirty="0">
                          <a:solidFill>
                            <a:schemeClr val="tx1"/>
                          </a:solidFill>
                          <a:latin typeface="Meiryo UI" panose="020B0604030504040204" pitchFamily="50" charset="-128"/>
                          <a:ea typeface="Meiryo UI"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latin typeface="Meiryo UI" panose="020B0604030504040204" pitchFamily="50" charset="-128"/>
                          <a:ea typeface="Meiryo UI" panose="020B0604030504040204" pitchFamily="50" charset="-128"/>
                        </a:rPr>
                        <a:t>・日常的維持管理の中でも新技術の活用を検討する。</a:t>
                      </a:r>
                      <a:endParaRPr lang="en-US" altLang="ja-JP" sz="1000" kern="100" dirty="0">
                        <a:solidFill>
                          <a:schemeClr val="tx1"/>
                        </a:solidFill>
                        <a:latin typeface="Meiryo UI" panose="020B0604030504040204" pitchFamily="50" charset="-128"/>
                        <a:ea typeface="Meiryo UI" panose="020B0604030504040204" pitchFamily="50" charset="-128"/>
                      </a:endParaRPr>
                    </a:p>
                    <a:p>
                      <a:pPr algn="just"/>
                      <a:r>
                        <a:rPr lang="ja-JP" altLang="en-US" sz="1000" kern="100" dirty="0">
                          <a:solidFill>
                            <a:schemeClr val="tx1"/>
                          </a:solidFill>
                          <a:latin typeface="Meiryo UI" panose="020B0604030504040204" pitchFamily="50" charset="-128"/>
                          <a:ea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rPr>
                        <a:t>草刈り業務における</a:t>
                      </a:r>
                      <a:r>
                        <a:rPr lang="ja-JP" altLang="en-US" sz="1000" kern="100" dirty="0">
                          <a:solidFill>
                            <a:schemeClr val="tx1"/>
                          </a:solidFill>
                          <a:latin typeface="Meiryo UI" panose="020B0604030504040204" pitchFamily="50" charset="-128"/>
                          <a:ea typeface="Meiryo UI" panose="020B0604030504040204" pitchFamily="50" charset="-128"/>
                        </a:rPr>
                        <a:t>活用実績を重ね、日常的維持管理業務への</a:t>
                      </a:r>
                      <a:r>
                        <a:rPr lang="ja-JP" altLang="en-US" sz="1000" kern="100" dirty="0">
                          <a:solidFill>
                            <a:schemeClr val="tx1"/>
                          </a:solidFill>
                          <a:effectLst/>
                          <a:latin typeface="Meiryo UI" panose="020B0604030504040204" pitchFamily="50" charset="-128"/>
                          <a:ea typeface="Meiryo UI" panose="020B0604030504040204" pitchFamily="50" charset="-128"/>
                        </a:rPr>
                        <a:t>導入を検討する。</a:t>
                      </a:r>
                      <a:endParaRPr lang="en-US" altLang="ja-JP" sz="1000" kern="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lang="ja-JP" altLang="en-US" sz="1000" u="none" kern="100" dirty="0">
                          <a:solidFill>
                            <a:schemeClr val="tx1"/>
                          </a:solidFill>
                          <a:latin typeface="Meiryo UI" panose="020B0604030504040204" pitchFamily="50" charset="-128"/>
                          <a:ea typeface="Meiryo UI" panose="020B0604030504040204" pitchFamily="50" charset="-128"/>
                        </a:rPr>
                        <a:t>②</a:t>
                      </a:r>
                      <a:endParaRPr lang="en-US" altLang="ja-JP" sz="1000" u="none" kern="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2527297"/>
                  </a:ext>
                </a:extLst>
              </a:tr>
            </a:tbl>
          </a:graphicData>
        </a:graphic>
      </p:graphicFrame>
      <p:sp>
        <p:nvSpPr>
          <p:cNvPr id="21" name="テキスト ボックス 20">
            <a:extLst>
              <a:ext uri="{FF2B5EF4-FFF2-40B4-BE49-F238E27FC236}">
                <a16:creationId xmlns:a16="http://schemas.microsoft.com/office/drawing/2014/main" id="{FB751DA4-67C3-4E9B-8173-C7A16C556106}"/>
              </a:ext>
            </a:extLst>
          </p:cNvPr>
          <p:cNvSpPr txBox="1"/>
          <p:nvPr/>
        </p:nvSpPr>
        <p:spPr>
          <a:xfrm>
            <a:off x="35496" y="980728"/>
            <a:ext cx="4509381" cy="338554"/>
          </a:xfrm>
          <a:prstGeom prst="rect">
            <a:avLst/>
          </a:prstGeom>
          <a:noFill/>
          <a:ln w="19050">
            <a:noFill/>
          </a:ln>
        </p:spPr>
        <p:txBody>
          <a:bodyPr wrap="square" rtlCol="0">
            <a:spAutoFit/>
          </a:bodyPr>
          <a:lstStyle/>
          <a:p>
            <a:r>
              <a:rPr kumimoji="1" lang="ja-JP" altLang="en-US" sz="1600" b="1" dirty="0">
                <a:latin typeface="Meiryo UI" pitchFamily="50" charset="-128"/>
                <a:ea typeface="Meiryo UI" pitchFamily="50" charset="-128"/>
                <a:cs typeface="Meiryo UI" pitchFamily="50" charset="-128"/>
              </a:rPr>
              <a:t>維持管理工事の実施に関する事項</a:t>
            </a:r>
          </a:p>
        </p:txBody>
      </p:sp>
      <p:sp>
        <p:nvSpPr>
          <p:cNvPr id="24" name="テキスト ボックス 23">
            <a:extLst>
              <a:ext uri="{FF2B5EF4-FFF2-40B4-BE49-F238E27FC236}">
                <a16:creationId xmlns:a16="http://schemas.microsoft.com/office/drawing/2014/main" id="{FA86D792-5760-4B2B-9414-15BE5E9ADAB9}"/>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
        <p:nvSpPr>
          <p:cNvPr id="11" name="テキスト ボックス 10">
            <a:extLst>
              <a:ext uri="{FF2B5EF4-FFF2-40B4-BE49-F238E27FC236}">
                <a16:creationId xmlns:a16="http://schemas.microsoft.com/office/drawing/2014/main" id="{03B7942E-ECE0-413B-BE2C-ECC7B292C685}"/>
              </a:ext>
            </a:extLst>
          </p:cNvPr>
          <p:cNvSpPr txBox="1"/>
          <p:nvPr/>
        </p:nvSpPr>
        <p:spPr>
          <a:xfrm>
            <a:off x="1837860" y="3008124"/>
            <a:ext cx="7352762" cy="246221"/>
          </a:xfrm>
          <a:prstGeom prst="rect">
            <a:avLst/>
          </a:prstGeom>
          <a:noFill/>
          <a:ln w="19050">
            <a:noFill/>
          </a:ln>
        </p:spPr>
        <p:txBody>
          <a:bodyPr wrap="square" rtlCol="0">
            <a:spAutoFit/>
          </a:bodyPr>
          <a:lstStyle/>
          <a:p>
            <a:r>
              <a:rPr kumimoji="1" lang="en-US" altLang="ja-JP" sz="1000" dirty="0">
                <a:latin typeface="Meiryo UI" pitchFamily="50" charset="-128"/>
                <a:ea typeface="Meiryo UI" pitchFamily="50" charset="-128"/>
                <a:cs typeface="Meiryo UI" pitchFamily="50" charset="-128"/>
              </a:rPr>
              <a:t>A:</a:t>
            </a:r>
            <a:r>
              <a:rPr kumimoji="1" lang="ja-JP" altLang="en-US" sz="1000" dirty="0">
                <a:latin typeface="Meiryo UI" pitchFamily="50" charset="-128"/>
                <a:ea typeface="Meiryo UI" pitchFamily="50" charset="-128"/>
                <a:cs typeface="Meiryo UI" pitchFamily="50" charset="-128"/>
              </a:rPr>
              <a:t>体制の維持　</a:t>
            </a:r>
            <a:r>
              <a:rPr kumimoji="1" lang="en-US" altLang="ja-JP" sz="1000" dirty="0">
                <a:latin typeface="Meiryo UI" pitchFamily="50" charset="-128"/>
                <a:ea typeface="Meiryo UI" pitchFamily="50" charset="-128"/>
                <a:cs typeface="Meiryo UI" pitchFamily="50" charset="-128"/>
              </a:rPr>
              <a:t>B:</a:t>
            </a:r>
            <a:r>
              <a:rPr kumimoji="1" lang="ja-JP" altLang="en-US" sz="1000" dirty="0">
                <a:latin typeface="Meiryo UI" pitchFamily="50" charset="-128"/>
                <a:ea typeface="Meiryo UI" pitchFamily="50" charset="-128"/>
                <a:cs typeface="Meiryo UI" pitchFamily="50" charset="-128"/>
              </a:rPr>
              <a:t>点検が容易でない箇所の対応　</a:t>
            </a:r>
            <a:r>
              <a:rPr lang="en-US" altLang="ja-JP" sz="1000" dirty="0">
                <a:latin typeface="Meiryo UI" pitchFamily="50" charset="-128"/>
                <a:ea typeface="Meiryo UI" pitchFamily="50" charset="-128"/>
                <a:cs typeface="Meiryo UI" pitchFamily="50" charset="-128"/>
              </a:rPr>
              <a:t>C:</a:t>
            </a:r>
            <a:r>
              <a:rPr lang="ja-JP" altLang="en-US" sz="1000" dirty="0">
                <a:latin typeface="Meiryo UI" pitchFamily="50" charset="-128"/>
                <a:ea typeface="Meiryo UI" pitchFamily="50" charset="-128"/>
                <a:cs typeface="Meiryo UI" pitchFamily="50" charset="-128"/>
              </a:rPr>
              <a:t>評価基準　</a:t>
            </a:r>
            <a:r>
              <a:rPr lang="en-US" altLang="ja-JP" sz="1000" dirty="0">
                <a:latin typeface="Meiryo UI" pitchFamily="50" charset="-128"/>
                <a:ea typeface="Meiryo UI" pitchFamily="50" charset="-128"/>
                <a:cs typeface="Meiryo UI" pitchFamily="50" charset="-128"/>
              </a:rPr>
              <a:t>D:</a:t>
            </a:r>
            <a:r>
              <a:rPr lang="ja-JP" altLang="en-US" sz="1000" dirty="0">
                <a:latin typeface="Meiryo UI" pitchFamily="50" charset="-128"/>
                <a:ea typeface="Meiryo UI" pitchFamily="50" charset="-128"/>
                <a:cs typeface="Meiryo UI" pitchFamily="50" charset="-128"/>
              </a:rPr>
              <a:t>現計画で未記載　</a:t>
            </a:r>
            <a:r>
              <a:rPr lang="en-US" altLang="ja-JP" sz="1000" dirty="0">
                <a:latin typeface="Meiryo UI" pitchFamily="50" charset="-128"/>
                <a:ea typeface="Meiryo UI" pitchFamily="50" charset="-128"/>
                <a:cs typeface="Meiryo UI" pitchFamily="50" charset="-128"/>
              </a:rPr>
              <a:t>E:</a:t>
            </a:r>
            <a:r>
              <a:rPr lang="ja-JP" altLang="en-US" sz="1000" dirty="0">
                <a:latin typeface="Meiryo UI" pitchFamily="50" charset="-128"/>
                <a:ea typeface="Meiryo UI" pitchFamily="50" charset="-128"/>
                <a:cs typeface="Meiryo UI" pitchFamily="50" charset="-128"/>
              </a:rPr>
              <a:t>点検間隔の設定　</a:t>
            </a:r>
            <a:r>
              <a:rPr lang="en-US" altLang="ja-JP" sz="1000" dirty="0">
                <a:latin typeface="Meiryo UI" pitchFamily="50" charset="-128"/>
                <a:ea typeface="Meiryo UI" pitchFamily="50" charset="-128"/>
                <a:cs typeface="Meiryo UI" pitchFamily="50" charset="-128"/>
              </a:rPr>
              <a:t>F:</a:t>
            </a:r>
            <a:r>
              <a:rPr lang="ja-JP" altLang="en-US" sz="1000" dirty="0">
                <a:latin typeface="Meiryo UI" pitchFamily="50" charset="-128"/>
                <a:ea typeface="Meiryo UI" pitchFamily="50" charset="-128"/>
                <a:cs typeface="Meiryo UI" pitchFamily="50" charset="-128"/>
              </a:rPr>
              <a:t>データ蓄積　</a:t>
            </a:r>
            <a:r>
              <a:rPr lang="en-US" altLang="ja-JP" sz="1000" dirty="0">
                <a:latin typeface="Meiryo UI" pitchFamily="50" charset="-128"/>
                <a:ea typeface="Meiryo UI" pitchFamily="50" charset="-128"/>
                <a:cs typeface="Meiryo UI" pitchFamily="50" charset="-128"/>
              </a:rPr>
              <a:t>G:</a:t>
            </a:r>
            <a:r>
              <a:rPr lang="ja-JP" altLang="en-US" sz="1000" dirty="0">
                <a:latin typeface="Meiryo UI" pitchFamily="50" charset="-128"/>
                <a:ea typeface="Meiryo UI" pitchFamily="50" charset="-128"/>
                <a:cs typeface="Meiryo UI" pitchFamily="50" charset="-128"/>
              </a:rPr>
              <a:t>試行実施</a:t>
            </a:r>
            <a:r>
              <a:rPr kumimoji="1" lang="ja-JP" altLang="en-US" sz="1000" dirty="0">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2516003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角丸四角形 111">
            <a:extLst>
              <a:ext uri="{FF2B5EF4-FFF2-40B4-BE49-F238E27FC236}">
                <a16:creationId xmlns:a16="http://schemas.microsoft.com/office/drawing/2014/main" id="{855F1689-60A7-4398-9627-6FF7C4D7B89D}"/>
              </a:ext>
            </a:extLst>
          </p:cNvPr>
          <p:cNvSpPr/>
          <p:nvPr/>
        </p:nvSpPr>
        <p:spPr>
          <a:xfrm>
            <a:off x="144094" y="1061497"/>
            <a:ext cx="8756654" cy="81755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河川護岸の更新等判定フローにおいて、河床低下や河床洗掘などの河道特性も、物理的視点としての評価項目に加え、計画的に実施する。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9" name="表 6">
            <a:extLst>
              <a:ext uri="{FF2B5EF4-FFF2-40B4-BE49-F238E27FC236}">
                <a16:creationId xmlns:a16="http://schemas.microsoft.com/office/drawing/2014/main" id="{688A21E7-9372-4BF0-9572-7F873E5E325F}"/>
              </a:ext>
            </a:extLst>
          </p:cNvPr>
          <p:cNvGraphicFramePr>
            <a:graphicFrameLocks noGrp="1"/>
          </p:cNvGraphicFramePr>
          <p:nvPr/>
        </p:nvGraphicFramePr>
        <p:xfrm>
          <a:off x="251520" y="2301958"/>
          <a:ext cx="8568952" cy="4439409"/>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86123">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4153286">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921276829"/>
                  </a:ext>
                </a:extLst>
              </a:tr>
            </a:tbl>
          </a:graphicData>
        </a:graphic>
      </p:graphicFrame>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536573" y="6535699"/>
            <a:ext cx="774422" cy="365125"/>
          </a:xfrm>
        </p:spPr>
        <p:txBody>
          <a:bodyPr/>
          <a:lstStyle/>
          <a:p>
            <a:fld id="{682EF9F9-C4E8-46B2-BBF1-33E3162B856A}" type="slidenum">
              <a:rPr kumimoji="1" lang="ja-JP" altLang="en-US" smtClean="0"/>
              <a:t>15</a:t>
            </a:fld>
            <a:endParaRPr kumimoji="1" lang="ja-JP" altLang="en-US" dirty="0"/>
          </a:p>
        </p:txBody>
      </p:sp>
      <p:grpSp>
        <p:nvGrpSpPr>
          <p:cNvPr id="72" name="グループ化 71">
            <a:extLst>
              <a:ext uri="{FF2B5EF4-FFF2-40B4-BE49-F238E27FC236}">
                <a16:creationId xmlns:a16="http://schemas.microsoft.com/office/drawing/2014/main" id="{DAD4753A-574E-423C-B811-3DB223BCDC10}"/>
              </a:ext>
            </a:extLst>
          </p:cNvPr>
          <p:cNvGrpSpPr>
            <a:grpSpLocks noChangeAspect="1"/>
          </p:cNvGrpSpPr>
          <p:nvPr/>
        </p:nvGrpSpPr>
        <p:grpSpPr>
          <a:xfrm>
            <a:off x="1106064" y="2708920"/>
            <a:ext cx="3183667" cy="3226487"/>
            <a:chOff x="0" y="0"/>
            <a:chExt cx="4057015" cy="4507865"/>
          </a:xfrm>
        </p:grpSpPr>
        <p:grpSp>
          <p:nvGrpSpPr>
            <p:cNvPr id="73" name="グループ化 72">
              <a:extLst>
                <a:ext uri="{FF2B5EF4-FFF2-40B4-BE49-F238E27FC236}">
                  <a16:creationId xmlns:a16="http://schemas.microsoft.com/office/drawing/2014/main" id="{6BD39248-78B3-4475-AE75-17AFB87F7F14}"/>
                </a:ext>
              </a:extLst>
            </p:cNvPr>
            <p:cNvGrpSpPr/>
            <p:nvPr/>
          </p:nvGrpSpPr>
          <p:grpSpPr>
            <a:xfrm>
              <a:off x="0" y="0"/>
              <a:ext cx="4057015" cy="4507865"/>
              <a:chOff x="0" y="0"/>
              <a:chExt cx="4057015" cy="4507865"/>
            </a:xfrm>
          </p:grpSpPr>
          <p:grpSp>
            <p:nvGrpSpPr>
              <p:cNvPr id="75" name="グループ化 74">
                <a:extLst>
                  <a:ext uri="{FF2B5EF4-FFF2-40B4-BE49-F238E27FC236}">
                    <a16:creationId xmlns:a16="http://schemas.microsoft.com/office/drawing/2014/main" id="{8A0C53D2-12C2-4933-A498-2A36D0B5AAD9}"/>
                  </a:ext>
                </a:extLst>
              </p:cNvPr>
              <p:cNvGrpSpPr/>
              <p:nvPr/>
            </p:nvGrpSpPr>
            <p:grpSpPr>
              <a:xfrm>
                <a:off x="0" y="0"/>
                <a:ext cx="4057015" cy="4507865"/>
                <a:chOff x="0" y="0"/>
                <a:chExt cx="4057015" cy="4507865"/>
              </a:xfrm>
            </p:grpSpPr>
            <p:sp>
              <p:nvSpPr>
                <p:cNvPr id="80" name="テキスト ボックス 2070">
                  <a:extLst>
                    <a:ext uri="{FF2B5EF4-FFF2-40B4-BE49-F238E27FC236}">
                      <a16:creationId xmlns:a16="http://schemas.microsoft.com/office/drawing/2014/main" id="{6C735107-09E0-4654-A1D0-73D8E61965CA}"/>
                    </a:ext>
                  </a:extLst>
                </p:cNvPr>
                <p:cNvSpPr txBox="1"/>
                <p:nvPr/>
              </p:nvSpPr>
              <p:spPr>
                <a:xfrm>
                  <a:off x="973667" y="4241800"/>
                  <a:ext cx="931545"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日常的補修</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1" name="テキスト ボックス 262">
                  <a:extLst>
                    <a:ext uri="{FF2B5EF4-FFF2-40B4-BE49-F238E27FC236}">
                      <a16:creationId xmlns:a16="http://schemas.microsoft.com/office/drawing/2014/main" id="{08E0F23C-7D67-4116-B924-28CFBE8FEEF3}"/>
                    </a:ext>
                  </a:extLst>
                </p:cNvPr>
                <p:cNvSpPr txBox="1"/>
                <p:nvPr/>
              </p:nvSpPr>
              <p:spPr>
                <a:xfrm>
                  <a:off x="1845734" y="4233334"/>
                  <a:ext cx="1432560"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事前対策等</a:t>
                  </a:r>
                  <a:r>
                    <a:rPr lang="ja-JP" sz="400" kern="100">
                      <a:effectLst/>
                      <a:latin typeface="Century" panose="02040604050505020304" pitchFamily="18" charset="0"/>
                      <a:ea typeface="HG丸ｺﾞｼｯｸM-PRO" panose="020F0600000000000000" pitchFamily="50" charset="-128"/>
                      <a:cs typeface="Times New Roman" panose="02020603050405020304" pitchFamily="18" charset="0"/>
                    </a:rPr>
                    <a:t>※２</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82" name="グループ化 81">
                  <a:extLst>
                    <a:ext uri="{FF2B5EF4-FFF2-40B4-BE49-F238E27FC236}">
                      <a16:creationId xmlns:a16="http://schemas.microsoft.com/office/drawing/2014/main" id="{97564B45-D56E-493B-A19E-C556E8355800}"/>
                    </a:ext>
                  </a:extLst>
                </p:cNvPr>
                <p:cNvGrpSpPr/>
                <p:nvPr/>
              </p:nvGrpSpPr>
              <p:grpSpPr>
                <a:xfrm>
                  <a:off x="524933" y="0"/>
                  <a:ext cx="2766698" cy="2425069"/>
                  <a:chOff x="0" y="0"/>
                  <a:chExt cx="2767304" cy="2425268"/>
                </a:xfrm>
              </p:grpSpPr>
              <p:sp>
                <p:nvSpPr>
                  <p:cNvPr id="107" name="テキスト ボックス 84">
                    <a:extLst>
                      <a:ext uri="{FF2B5EF4-FFF2-40B4-BE49-F238E27FC236}">
                        <a16:creationId xmlns:a16="http://schemas.microsoft.com/office/drawing/2014/main" id="{0CEBC4D7-CB5F-484C-8F52-25035ECD36DA}"/>
                      </a:ext>
                    </a:extLst>
                  </p:cNvPr>
                  <p:cNvSpPr txBox="1"/>
                  <p:nvPr/>
                </p:nvSpPr>
                <p:spPr>
                  <a:xfrm>
                    <a:off x="1689811" y="633069"/>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有り</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8" name="テキスト ボックス 85">
                    <a:extLst>
                      <a:ext uri="{FF2B5EF4-FFF2-40B4-BE49-F238E27FC236}">
                        <a16:creationId xmlns:a16="http://schemas.microsoft.com/office/drawing/2014/main" id="{052BD792-477A-44B5-B29C-984F79B09A03}"/>
                      </a:ext>
                    </a:extLst>
                  </p:cNvPr>
                  <p:cNvSpPr txBox="1"/>
                  <p:nvPr/>
                </p:nvSpPr>
                <p:spPr>
                  <a:xfrm>
                    <a:off x="329184" y="1207008"/>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無し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9" name="テキスト ボックス 86">
                    <a:extLst>
                      <a:ext uri="{FF2B5EF4-FFF2-40B4-BE49-F238E27FC236}">
                        <a16:creationId xmlns:a16="http://schemas.microsoft.com/office/drawing/2014/main" id="{778829AA-500E-4334-962C-EEBA195B7B40}"/>
                      </a:ext>
                    </a:extLst>
                  </p:cNvPr>
                  <p:cNvSpPr txBox="1"/>
                  <p:nvPr/>
                </p:nvSpPr>
                <p:spPr>
                  <a:xfrm>
                    <a:off x="329184" y="2121408"/>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無し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0" name="角丸四角形 87">
                    <a:extLst>
                      <a:ext uri="{FF2B5EF4-FFF2-40B4-BE49-F238E27FC236}">
                        <a16:creationId xmlns:a16="http://schemas.microsoft.com/office/drawing/2014/main" id="{5FA0A683-B243-41FB-8814-C3BD8990C0B6}"/>
                      </a:ext>
                    </a:extLst>
                  </p:cNvPr>
                  <p:cNvSpPr/>
                  <p:nvPr/>
                </p:nvSpPr>
                <p:spPr>
                  <a:xfrm>
                    <a:off x="329184" y="21945"/>
                    <a:ext cx="1123950" cy="276225"/>
                  </a:xfrm>
                  <a:prstGeom prst="roundRect">
                    <a:avLst>
                      <a:gd name="adj" fmla="val 50000"/>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111" name="テキスト ボックス 88">
                    <a:extLst>
                      <a:ext uri="{FF2B5EF4-FFF2-40B4-BE49-F238E27FC236}">
                        <a16:creationId xmlns:a16="http://schemas.microsoft.com/office/drawing/2014/main" id="{D88FFC8D-59C6-46C6-864F-223661A9A46D}"/>
                      </a:ext>
                    </a:extLst>
                  </p:cNvPr>
                  <p:cNvSpPr txBox="1"/>
                  <p:nvPr/>
                </p:nvSpPr>
                <p:spPr>
                  <a:xfrm>
                    <a:off x="387705" y="0"/>
                    <a:ext cx="1019175" cy="361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スタート</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2" name="直線矢印コネクタ 111">
                    <a:extLst>
                      <a:ext uri="{FF2B5EF4-FFF2-40B4-BE49-F238E27FC236}">
                        <a16:creationId xmlns:a16="http://schemas.microsoft.com/office/drawing/2014/main" id="{983BBA72-6FD9-4C80-8935-00D30540ADDC}"/>
                      </a:ext>
                    </a:extLst>
                  </p:cNvPr>
                  <p:cNvCxnSpPr/>
                  <p:nvPr/>
                </p:nvCxnSpPr>
                <p:spPr>
                  <a:xfrm>
                    <a:off x="907085" y="292608"/>
                    <a:ext cx="0" cy="296883"/>
                  </a:xfrm>
                  <a:prstGeom prst="straightConnector1">
                    <a:avLst/>
                  </a:prstGeom>
                  <a:noFill/>
                  <a:ln w="9525" cap="flat" cmpd="sng" algn="ctr">
                    <a:solidFill>
                      <a:sysClr val="windowText" lastClr="000000"/>
                    </a:solidFill>
                    <a:prstDash val="solid"/>
                    <a:tailEnd type="arrow"/>
                  </a:ln>
                  <a:effectLst/>
                </p:spPr>
              </p:cxnSp>
              <p:sp>
                <p:nvSpPr>
                  <p:cNvPr id="113" name="正方形/長方形 112">
                    <a:extLst>
                      <a:ext uri="{FF2B5EF4-FFF2-40B4-BE49-F238E27FC236}">
                        <a16:creationId xmlns:a16="http://schemas.microsoft.com/office/drawing/2014/main" id="{7B3EE86F-FB43-4E28-B63D-4571E727EB56}"/>
                      </a:ext>
                    </a:extLst>
                  </p:cNvPr>
                  <p:cNvSpPr/>
                  <p:nvPr/>
                </p:nvSpPr>
                <p:spPr>
                  <a:xfrm>
                    <a:off x="2179929" y="790041"/>
                    <a:ext cx="587375" cy="236855"/>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114" name="テキスト ボックス 44119">
                    <a:extLst>
                      <a:ext uri="{FF2B5EF4-FFF2-40B4-BE49-F238E27FC236}">
                        <a16:creationId xmlns:a16="http://schemas.microsoft.com/office/drawing/2014/main" id="{65FFD379-07EB-498A-AD98-4D40CF667825}"/>
                      </a:ext>
                    </a:extLst>
                  </p:cNvPr>
                  <p:cNvSpPr txBox="1"/>
                  <p:nvPr/>
                </p:nvSpPr>
                <p:spPr>
                  <a:xfrm>
                    <a:off x="246904" y="702259"/>
                    <a:ext cx="1323975" cy="45126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機能的視点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の有無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5" name="フローチャート : 判断 44120">
                    <a:extLst>
                      <a:ext uri="{FF2B5EF4-FFF2-40B4-BE49-F238E27FC236}">
                        <a16:creationId xmlns:a16="http://schemas.microsoft.com/office/drawing/2014/main" id="{8EC5E036-44B6-4F58-839A-3D9DEED26662}"/>
                      </a:ext>
                    </a:extLst>
                  </p:cNvPr>
                  <p:cNvSpPr/>
                  <p:nvPr/>
                </p:nvSpPr>
                <p:spPr>
                  <a:xfrm>
                    <a:off x="0" y="585216"/>
                    <a:ext cx="1816925" cy="623454"/>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116" name="直線矢印コネクタ 115">
                    <a:extLst>
                      <a:ext uri="{FF2B5EF4-FFF2-40B4-BE49-F238E27FC236}">
                        <a16:creationId xmlns:a16="http://schemas.microsoft.com/office/drawing/2014/main" id="{836BF42C-F413-4423-B5E5-B524921BCEE0}"/>
                      </a:ext>
                    </a:extLst>
                  </p:cNvPr>
                  <p:cNvCxnSpPr/>
                  <p:nvPr/>
                </p:nvCxnSpPr>
                <p:spPr>
                  <a:xfrm flipV="1">
                    <a:off x="1821485" y="899769"/>
                    <a:ext cx="350520" cy="0"/>
                  </a:xfrm>
                  <a:prstGeom prst="straightConnector1">
                    <a:avLst/>
                  </a:prstGeom>
                  <a:noFill/>
                  <a:ln w="9525" cap="flat" cmpd="sng" algn="ctr">
                    <a:solidFill>
                      <a:sysClr val="windowText" lastClr="000000"/>
                    </a:solidFill>
                    <a:prstDash val="solid"/>
                    <a:tailEnd type="arrow"/>
                  </a:ln>
                  <a:effectLst/>
                </p:spPr>
              </p:cxnSp>
              <p:sp>
                <p:nvSpPr>
                  <p:cNvPr id="117" name="テキスト ボックス 44123">
                    <a:extLst>
                      <a:ext uri="{FF2B5EF4-FFF2-40B4-BE49-F238E27FC236}">
                        <a16:creationId xmlns:a16="http://schemas.microsoft.com/office/drawing/2014/main" id="{2206FF29-7A61-4F0B-9F9F-F0273F4A69E7}"/>
                      </a:ext>
                    </a:extLst>
                  </p:cNvPr>
                  <p:cNvSpPr txBox="1"/>
                  <p:nvPr/>
                </p:nvSpPr>
                <p:spPr>
                  <a:xfrm>
                    <a:off x="2194560" y="775411"/>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更新</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8" name="直線矢印コネクタ 117">
                    <a:extLst>
                      <a:ext uri="{FF2B5EF4-FFF2-40B4-BE49-F238E27FC236}">
                        <a16:creationId xmlns:a16="http://schemas.microsoft.com/office/drawing/2014/main" id="{D019D352-4DDA-483B-AA2F-B3D951C689A6}"/>
                      </a:ext>
                    </a:extLst>
                  </p:cNvPr>
                  <p:cNvCxnSpPr/>
                  <p:nvPr/>
                </p:nvCxnSpPr>
                <p:spPr>
                  <a:xfrm>
                    <a:off x="907085" y="1214323"/>
                    <a:ext cx="0" cy="296545"/>
                  </a:xfrm>
                  <a:prstGeom prst="straightConnector1">
                    <a:avLst/>
                  </a:prstGeom>
                  <a:noFill/>
                  <a:ln w="9525" cap="flat" cmpd="sng" algn="ctr">
                    <a:solidFill>
                      <a:sysClr val="windowText" lastClr="000000"/>
                    </a:solidFill>
                    <a:prstDash val="solid"/>
                    <a:tailEnd type="arrow"/>
                  </a:ln>
                  <a:effectLst/>
                </p:spPr>
              </p:cxnSp>
              <p:sp>
                <p:nvSpPr>
                  <p:cNvPr id="119" name="テキスト ボックス 44145">
                    <a:extLst>
                      <a:ext uri="{FF2B5EF4-FFF2-40B4-BE49-F238E27FC236}">
                        <a16:creationId xmlns:a16="http://schemas.microsoft.com/office/drawing/2014/main" id="{B5FCC0A5-8405-4888-B8CB-4C2C37955DDF}"/>
                      </a:ext>
                    </a:extLst>
                  </p:cNvPr>
                  <p:cNvSpPr txBox="1"/>
                  <p:nvPr/>
                </p:nvSpPr>
                <p:spPr>
                  <a:xfrm>
                    <a:off x="246904" y="1623974"/>
                    <a:ext cx="1323975"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社会的視点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の有無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0" name="フローチャート : 判断 44150">
                    <a:extLst>
                      <a:ext uri="{FF2B5EF4-FFF2-40B4-BE49-F238E27FC236}">
                        <a16:creationId xmlns:a16="http://schemas.microsoft.com/office/drawing/2014/main" id="{22EE693D-33E2-4399-93D5-21E9F944B177}"/>
                      </a:ext>
                    </a:extLst>
                  </p:cNvPr>
                  <p:cNvSpPr/>
                  <p:nvPr/>
                </p:nvSpPr>
                <p:spPr>
                  <a:xfrm>
                    <a:off x="0" y="1506931"/>
                    <a:ext cx="1816735" cy="622935"/>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121" name="直線矢印コネクタ 120">
                    <a:extLst>
                      <a:ext uri="{FF2B5EF4-FFF2-40B4-BE49-F238E27FC236}">
                        <a16:creationId xmlns:a16="http://schemas.microsoft.com/office/drawing/2014/main" id="{2552D036-8746-430F-BA25-41CDDE0BCBC4}"/>
                      </a:ext>
                    </a:extLst>
                  </p:cNvPr>
                  <p:cNvCxnSpPr/>
                  <p:nvPr/>
                </p:nvCxnSpPr>
                <p:spPr>
                  <a:xfrm>
                    <a:off x="907085" y="2128723"/>
                    <a:ext cx="0" cy="296545"/>
                  </a:xfrm>
                  <a:prstGeom prst="straightConnector1">
                    <a:avLst/>
                  </a:prstGeom>
                  <a:noFill/>
                  <a:ln w="9525" cap="flat" cmpd="sng" algn="ctr">
                    <a:solidFill>
                      <a:sysClr val="windowText" lastClr="000000"/>
                    </a:solidFill>
                    <a:prstDash val="solid"/>
                    <a:tailEnd type="arrow"/>
                  </a:ln>
                  <a:effectLst/>
                </p:spPr>
              </p:cxnSp>
            </p:grpSp>
            <p:sp>
              <p:nvSpPr>
                <p:cNvPr id="83" name="テキスト ボックス 164">
                  <a:extLst>
                    <a:ext uri="{FF2B5EF4-FFF2-40B4-BE49-F238E27FC236}">
                      <a16:creationId xmlns:a16="http://schemas.microsoft.com/office/drawing/2014/main" id="{87F9F13D-0DC1-45AD-944B-EA43A88C0C66}"/>
                    </a:ext>
                  </a:extLst>
                </p:cNvPr>
                <p:cNvSpPr txBox="1"/>
                <p:nvPr/>
              </p:nvSpPr>
              <p:spPr>
                <a:xfrm>
                  <a:off x="2218267" y="1549400"/>
                  <a:ext cx="551180"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有り</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4" name="正方形/長方形 83">
                  <a:extLst>
                    <a:ext uri="{FF2B5EF4-FFF2-40B4-BE49-F238E27FC236}">
                      <a16:creationId xmlns:a16="http://schemas.microsoft.com/office/drawing/2014/main" id="{BBCD8BD8-91C0-4325-81F4-40C7C427C8E7}"/>
                    </a:ext>
                  </a:extLst>
                </p:cNvPr>
                <p:cNvSpPr/>
                <p:nvPr/>
              </p:nvSpPr>
              <p:spPr>
                <a:xfrm>
                  <a:off x="2709334" y="1701800"/>
                  <a:ext cx="81343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85" name="テキスト ボックス 167">
                  <a:extLst>
                    <a:ext uri="{FF2B5EF4-FFF2-40B4-BE49-F238E27FC236}">
                      <a16:creationId xmlns:a16="http://schemas.microsoft.com/office/drawing/2014/main" id="{0D3CA799-35DF-4A32-942F-2A48DCE37DE0}"/>
                    </a:ext>
                  </a:extLst>
                </p:cNvPr>
                <p:cNvSpPr txBox="1"/>
                <p:nvPr/>
              </p:nvSpPr>
              <p:spPr>
                <a:xfrm>
                  <a:off x="2734734" y="1684867"/>
                  <a:ext cx="759460"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部分更新</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6" name="フローチャート : 判断 163">
                  <a:extLst>
                    <a:ext uri="{FF2B5EF4-FFF2-40B4-BE49-F238E27FC236}">
                      <a16:creationId xmlns:a16="http://schemas.microsoft.com/office/drawing/2014/main" id="{325EE0CD-A97C-417F-A1F2-295FDBA885CC}"/>
                    </a:ext>
                  </a:extLst>
                </p:cNvPr>
                <p:cNvSpPr/>
                <p:nvPr/>
              </p:nvSpPr>
              <p:spPr>
                <a:xfrm>
                  <a:off x="498447" y="2421467"/>
                  <a:ext cx="1851880" cy="622300"/>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87" name="テキスト ボックス 168">
                  <a:extLst>
                    <a:ext uri="{FF2B5EF4-FFF2-40B4-BE49-F238E27FC236}">
                      <a16:creationId xmlns:a16="http://schemas.microsoft.com/office/drawing/2014/main" id="{910E76A9-0693-4B5E-9694-2DB678119E33}"/>
                    </a:ext>
                  </a:extLst>
                </p:cNvPr>
                <p:cNvSpPr txBox="1"/>
                <p:nvPr/>
              </p:nvSpPr>
              <p:spPr>
                <a:xfrm>
                  <a:off x="2116667" y="2302934"/>
                  <a:ext cx="838451" cy="47815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大規模な</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損傷有り</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8" name="正方形/長方形 87">
                  <a:extLst>
                    <a:ext uri="{FF2B5EF4-FFF2-40B4-BE49-F238E27FC236}">
                      <a16:creationId xmlns:a16="http://schemas.microsoft.com/office/drawing/2014/main" id="{6AB0BEFC-F65E-4037-A275-F12241F1E1E5}"/>
                    </a:ext>
                  </a:extLst>
                </p:cNvPr>
                <p:cNvSpPr/>
                <p:nvPr/>
              </p:nvSpPr>
              <p:spPr>
                <a:xfrm>
                  <a:off x="2768600" y="2616200"/>
                  <a:ext cx="128841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89" name="テキスト ボックス 172">
                  <a:extLst>
                    <a:ext uri="{FF2B5EF4-FFF2-40B4-BE49-F238E27FC236}">
                      <a16:creationId xmlns:a16="http://schemas.microsoft.com/office/drawing/2014/main" id="{573D7810-4E25-4495-B92F-A3C4F1216763}"/>
                    </a:ext>
                  </a:extLst>
                </p:cNvPr>
                <p:cNvSpPr txBox="1"/>
                <p:nvPr/>
              </p:nvSpPr>
              <p:spPr>
                <a:xfrm>
                  <a:off x="2836334" y="2624667"/>
                  <a:ext cx="1164590"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部分更新・補修</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0" name="テキスト ボックス 179">
                  <a:extLst>
                    <a:ext uri="{FF2B5EF4-FFF2-40B4-BE49-F238E27FC236}">
                      <a16:creationId xmlns:a16="http://schemas.microsoft.com/office/drawing/2014/main" id="{2C2EC0EF-29EA-4813-8CA6-F095C4BADAD9}"/>
                    </a:ext>
                  </a:extLst>
                </p:cNvPr>
                <p:cNvSpPr txBox="1"/>
                <p:nvPr/>
              </p:nvSpPr>
              <p:spPr>
                <a:xfrm>
                  <a:off x="381000" y="3031067"/>
                  <a:ext cx="1018540" cy="4921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大規模な</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損傷無し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91" name="グループ化 90">
                  <a:extLst>
                    <a:ext uri="{FF2B5EF4-FFF2-40B4-BE49-F238E27FC236}">
                      <a16:creationId xmlns:a16="http://schemas.microsoft.com/office/drawing/2014/main" id="{41458EFF-2606-49F0-92D0-C28D1E85428A}"/>
                    </a:ext>
                  </a:extLst>
                </p:cNvPr>
                <p:cNvGrpSpPr/>
                <p:nvPr/>
              </p:nvGrpSpPr>
              <p:grpSpPr>
                <a:xfrm>
                  <a:off x="748604" y="3293534"/>
                  <a:ext cx="2846976" cy="728807"/>
                  <a:chOff x="189986" y="-48493"/>
                  <a:chExt cx="2847499" cy="728807"/>
                </a:xfrm>
              </p:grpSpPr>
              <p:sp>
                <p:nvSpPr>
                  <p:cNvPr id="101" name="テキスト ボックス 182">
                    <a:extLst>
                      <a:ext uri="{FF2B5EF4-FFF2-40B4-BE49-F238E27FC236}">
                        <a16:creationId xmlns:a16="http://schemas.microsoft.com/office/drawing/2014/main" id="{BB00B625-8109-41B4-A4DE-E41EC33B2F0E}"/>
                      </a:ext>
                    </a:extLst>
                  </p:cNvPr>
                  <p:cNvSpPr txBox="1"/>
                  <p:nvPr/>
                </p:nvSpPr>
                <p:spPr>
                  <a:xfrm>
                    <a:off x="213108" y="184067"/>
                    <a:ext cx="1323340" cy="49624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損傷の程度</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400" kern="100" dirty="0">
                        <a:effectLst/>
                        <a:latin typeface="Century" panose="02040604050505020304" pitchFamily="18" charset="0"/>
                        <a:ea typeface="HG丸ｺﾞｼｯｸM-PRO" panose="020F0600000000000000" pitchFamily="50" charset="-128"/>
                        <a:cs typeface="Times New Roman" panose="02020603050405020304" pitchFamily="18" charset="0"/>
                      </a:rPr>
                      <a:t>※１</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2" name="フローチャート : 判断 183">
                    <a:extLst>
                      <a:ext uri="{FF2B5EF4-FFF2-40B4-BE49-F238E27FC236}">
                        <a16:creationId xmlns:a16="http://schemas.microsoft.com/office/drawing/2014/main" id="{5369C2EE-B7F9-4A09-A507-FBBA9066F3FB}"/>
                      </a:ext>
                    </a:extLst>
                  </p:cNvPr>
                  <p:cNvSpPr/>
                  <p:nvPr/>
                </p:nvSpPr>
                <p:spPr>
                  <a:xfrm>
                    <a:off x="189986" y="103443"/>
                    <a:ext cx="1346462" cy="449813"/>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103" name="テキスト ボックス 184">
                    <a:extLst>
                      <a:ext uri="{FF2B5EF4-FFF2-40B4-BE49-F238E27FC236}">
                        <a16:creationId xmlns:a16="http://schemas.microsoft.com/office/drawing/2014/main" id="{92488B56-B678-47A1-9E1E-6064F8189A70}"/>
                      </a:ext>
                    </a:extLst>
                  </p:cNvPr>
                  <p:cNvSpPr txBox="1"/>
                  <p:nvPr/>
                </p:nvSpPr>
                <p:spPr>
                  <a:xfrm>
                    <a:off x="1449442" y="-48493"/>
                    <a:ext cx="676630" cy="38319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中規模</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の損傷</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04" name="直線矢印コネクタ 103">
                    <a:extLst>
                      <a:ext uri="{FF2B5EF4-FFF2-40B4-BE49-F238E27FC236}">
                        <a16:creationId xmlns:a16="http://schemas.microsoft.com/office/drawing/2014/main" id="{FDDB58B7-8097-44B4-80AE-7EDE57920B3A}"/>
                      </a:ext>
                    </a:extLst>
                  </p:cNvPr>
                  <p:cNvCxnSpPr>
                    <a:stCxn id="102" idx="3"/>
                    <a:endCxn id="106" idx="1"/>
                  </p:cNvCxnSpPr>
                  <p:nvPr/>
                </p:nvCxnSpPr>
                <p:spPr>
                  <a:xfrm flipV="1">
                    <a:off x="1536448" y="327635"/>
                    <a:ext cx="568824" cy="715"/>
                  </a:xfrm>
                  <a:prstGeom prst="straightConnector1">
                    <a:avLst/>
                  </a:prstGeom>
                  <a:noFill/>
                  <a:ln w="9525" cap="flat" cmpd="sng" algn="ctr">
                    <a:solidFill>
                      <a:sysClr val="windowText" lastClr="000000"/>
                    </a:solidFill>
                    <a:prstDash val="solid"/>
                    <a:tailEnd type="arrow"/>
                  </a:ln>
                  <a:effectLst/>
                </p:spPr>
              </p:cxnSp>
              <p:sp>
                <p:nvSpPr>
                  <p:cNvPr id="105" name="正方形/長方形 104">
                    <a:extLst>
                      <a:ext uri="{FF2B5EF4-FFF2-40B4-BE49-F238E27FC236}">
                        <a16:creationId xmlns:a16="http://schemas.microsoft.com/office/drawing/2014/main" id="{26BC0CF8-C2CD-4FF9-B228-E9606574D101}"/>
                      </a:ext>
                    </a:extLst>
                  </p:cNvPr>
                  <p:cNvSpPr/>
                  <p:nvPr/>
                </p:nvSpPr>
                <p:spPr>
                  <a:xfrm>
                    <a:off x="2163659" y="202705"/>
                    <a:ext cx="81343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106" name="テキスト ボックス 187">
                    <a:extLst>
                      <a:ext uri="{FF2B5EF4-FFF2-40B4-BE49-F238E27FC236}">
                        <a16:creationId xmlns:a16="http://schemas.microsoft.com/office/drawing/2014/main" id="{693BB674-1C1F-4F4B-84D3-EE41CB77E1FF}"/>
                      </a:ext>
                    </a:extLst>
                  </p:cNvPr>
                  <p:cNvSpPr txBox="1"/>
                  <p:nvPr/>
                </p:nvSpPr>
                <p:spPr>
                  <a:xfrm>
                    <a:off x="2105272" y="194601"/>
                    <a:ext cx="932213"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補修・修繕</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92" name="テキスト ボックス 188">
                  <a:extLst>
                    <a:ext uri="{FF2B5EF4-FFF2-40B4-BE49-F238E27FC236}">
                      <a16:creationId xmlns:a16="http://schemas.microsoft.com/office/drawing/2014/main" id="{0FE50A51-F6C3-43CE-B988-F265AA81BEB4}"/>
                    </a:ext>
                  </a:extLst>
                </p:cNvPr>
                <p:cNvSpPr txBox="1"/>
                <p:nvPr/>
              </p:nvSpPr>
              <p:spPr>
                <a:xfrm>
                  <a:off x="649214" y="2467317"/>
                  <a:ext cx="1561465" cy="53403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物理的視点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（大規模な損傷の有無）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3" name="テキスト ボックス 189">
                  <a:extLst>
                    <a:ext uri="{FF2B5EF4-FFF2-40B4-BE49-F238E27FC236}">
                      <a16:creationId xmlns:a16="http://schemas.microsoft.com/office/drawing/2014/main" id="{0F481971-8A67-4305-9842-3D548979EC25}"/>
                    </a:ext>
                  </a:extLst>
                </p:cNvPr>
                <p:cNvSpPr txBox="1"/>
                <p:nvPr/>
              </p:nvSpPr>
              <p:spPr>
                <a:xfrm>
                  <a:off x="740410" y="3886201"/>
                  <a:ext cx="812800" cy="43243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114300" algn="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小規模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R="114300" algn="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の損傷</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4" name="正方形/長方形 93">
                  <a:extLst>
                    <a:ext uri="{FF2B5EF4-FFF2-40B4-BE49-F238E27FC236}">
                      <a16:creationId xmlns:a16="http://schemas.microsoft.com/office/drawing/2014/main" id="{E9D1D36C-CEE4-4375-AA7F-A4D6E7193AD2}"/>
                    </a:ext>
                  </a:extLst>
                </p:cNvPr>
                <p:cNvSpPr/>
                <p:nvPr/>
              </p:nvSpPr>
              <p:spPr>
                <a:xfrm>
                  <a:off x="1041400" y="4267200"/>
                  <a:ext cx="812800"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95" name="正方形/長方形 94">
                  <a:extLst>
                    <a:ext uri="{FF2B5EF4-FFF2-40B4-BE49-F238E27FC236}">
                      <a16:creationId xmlns:a16="http://schemas.microsoft.com/office/drawing/2014/main" id="{66FB6B78-D5F1-41E7-8882-A200AE23FDCD}"/>
                    </a:ext>
                  </a:extLst>
                </p:cNvPr>
                <p:cNvSpPr/>
                <p:nvPr/>
              </p:nvSpPr>
              <p:spPr>
                <a:xfrm>
                  <a:off x="2006600" y="4250267"/>
                  <a:ext cx="110426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96" name="直線矢印コネクタ 95">
                  <a:extLst>
                    <a:ext uri="{FF2B5EF4-FFF2-40B4-BE49-F238E27FC236}">
                      <a16:creationId xmlns:a16="http://schemas.microsoft.com/office/drawing/2014/main" id="{4A85E2BA-7935-4945-AF8F-503DA4AEE0E7}"/>
                    </a:ext>
                  </a:extLst>
                </p:cNvPr>
                <p:cNvCxnSpPr>
                  <a:cxnSpLocks/>
                </p:cNvCxnSpPr>
                <p:nvPr/>
              </p:nvCxnSpPr>
              <p:spPr>
                <a:xfrm>
                  <a:off x="2491317" y="4089400"/>
                  <a:ext cx="2540" cy="147955"/>
                </a:xfrm>
                <a:prstGeom prst="straightConnector1">
                  <a:avLst/>
                </a:prstGeom>
                <a:noFill/>
                <a:ln w="9525" cap="flat" cmpd="sng" algn="ctr">
                  <a:solidFill>
                    <a:sysClr val="windowText" lastClr="000000"/>
                  </a:solidFill>
                  <a:prstDash val="solid"/>
                  <a:tailEnd type="arrow"/>
                </a:ln>
                <a:effectLst/>
              </p:spPr>
            </p:cxnSp>
            <p:sp>
              <p:nvSpPr>
                <p:cNvPr id="97" name="フリーフォーム 136">
                  <a:extLst>
                    <a:ext uri="{FF2B5EF4-FFF2-40B4-BE49-F238E27FC236}">
                      <a16:creationId xmlns:a16="http://schemas.microsoft.com/office/drawing/2014/main" id="{344DE05D-ABB2-486D-91B8-3F1B81197A11}"/>
                    </a:ext>
                  </a:extLst>
                </p:cNvPr>
                <p:cNvSpPr/>
                <p:nvPr/>
              </p:nvSpPr>
              <p:spPr>
                <a:xfrm>
                  <a:off x="416984" y="3674534"/>
                  <a:ext cx="361950" cy="583565"/>
                </a:xfrm>
                <a:custGeom>
                  <a:avLst/>
                  <a:gdLst>
                    <a:gd name="connsiteX0" fmla="*/ 209550 w 209550"/>
                    <a:gd name="connsiteY0" fmla="*/ 0 h 566737"/>
                    <a:gd name="connsiteX1" fmla="*/ 0 w 209550"/>
                    <a:gd name="connsiteY1" fmla="*/ 0 h 566737"/>
                    <a:gd name="connsiteX2" fmla="*/ 0 w 209550"/>
                    <a:gd name="connsiteY2" fmla="*/ 566737 h 566737"/>
                  </a:gdLst>
                  <a:ahLst/>
                  <a:cxnLst>
                    <a:cxn ang="0">
                      <a:pos x="connsiteX0" y="connsiteY0"/>
                    </a:cxn>
                    <a:cxn ang="0">
                      <a:pos x="connsiteX1" y="connsiteY1"/>
                    </a:cxn>
                    <a:cxn ang="0">
                      <a:pos x="connsiteX2" y="connsiteY2"/>
                    </a:cxn>
                  </a:cxnLst>
                  <a:rect l="l" t="t" r="r" b="b"/>
                  <a:pathLst>
                    <a:path w="209550" h="566737">
                      <a:moveTo>
                        <a:pt x="209550" y="0"/>
                      </a:moveTo>
                      <a:lnTo>
                        <a:pt x="0" y="0"/>
                      </a:lnTo>
                      <a:lnTo>
                        <a:pt x="0" y="566737"/>
                      </a:lnTo>
                    </a:path>
                  </a:pathLst>
                </a:custGeom>
                <a:noFill/>
                <a:ln w="9525" cap="flat" cmpd="sng" algn="ctr">
                  <a:solidFill>
                    <a:sysClr val="windowText" lastClr="000000"/>
                  </a:solidFill>
                  <a:prstDash val="solid"/>
                  <a:tailEnd type="arrow"/>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98" name="テキスト ボックス 130">
                  <a:extLst>
                    <a:ext uri="{FF2B5EF4-FFF2-40B4-BE49-F238E27FC236}">
                      <a16:creationId xmlns:a16="http://schemas.microsoft.com/office/drawing/2014/main" id="{F6748132-8464-4AA9-B0DF-7B650281EB2C}"/>
                    </a:ext>
                  </a:extLst>
                </p:cNvPr>
                <p:cNvSpPr txBox="1"/>
                <p:nvPr/>
              </p:nvSpPr>
              <p:spPr>
                <a:xfrm>
                  <a:off x="0" y="4241800"/>
                  <a:ext cx="931545"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経過観察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9" name="正方形/長方形 98">
                  <a:extLst>
                    <a:ext uri="{FF2B5EF4-FFF2-40B4-BE49-F238E27FC236}">
                      <a16:creationId xmlns:a16="http://schemas.microsoft.com/office/drawing/2014/main" id="{4D3B1497-BC96-4A7F-AB27-F88FE592FEFA}"/>
                    </a:ext>
                  </a:extLst>
                </p:cNvPr>
                <p:cNvSpPr/>
                <p:nvPr/>
              </p:nvSpPr>
              <p:spPr>
                <a:xfrm>
                  <a:off x="67734" y="4267200"/>
                  <a:ext cx="73342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100" name="テキスト ボックス 131">
                  <a:extLst>
                    <a:ext uri="{FF2B5EF4-FFF2-40B4-BE49-F238E27FC236}">
                      <a16:creationId xmlns:a16="http://schemas.microsoft.com/office/drawing/2014/main" id="{84C8838B-BE06-4F4E-A2F6-195E28E6A050}"/>
                    </a:ext>
                  </a:extLst>
                </p:cNvPr>
                <p:cNvSpPr txBox="1"/>
                <p:nvPr/>
              </p:nvSpPr>
              <p:spPr>
                <a:xfrm>
                  <a:off x="381000" y="3716867"/>
                  <a:ext cx="633095" cy="37274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114300" algn="l"/>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損傷なし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cxnSp>
            <p:nvCxnSpPr>
              <p:cNvPr id="76" name="直線矢印コネクタ 75">
                <a:extLst>
                  <a:ext uri="{FF2B5EF4-FFF2-40B4-BE49-F238E27FC236}">
                    <a16:creationId xmlns:a16="http://schemas.microsoft.com/office/drawing/2014/main" id="{6F41F832-B560-47C0-96BA-3A4B1F4DA563}"/>
                  </a:ext>
                </a:extLst>
              </p:cNvPr>
              <p:cNvCxnSpPr/>
              <p:nvPr/>
            </p:nvCxnSpPr>
            <p:spPr>
              <a:xfrm flipV="1">
                <a:off x="2311400" y="1811867"/>
                <a:ext cx="349885" cy="0"/>
              </a:xfrm>
              <a:prstGeom prst="straightConnector1">
                <a:avLst/>
              </a:prstGeom>
              <a:noFill/>
              <a:ln w="9525" cap="flat" cmpd="sng" algn="ctr">
                <a:solidFill>
                  <a:sysClr val="windowText" lastClr="000000"/>
                </a:solidFill>
                <a:prstDash val="solid"/>
                <a:tailEnd type="arrow"/>
              </a:ln>
              <a:effectLst/>
            </p:spPr>
          </p:cxnSp>
          <p:cxnSp>
            <p:nvCxnSpPr>
              <p:cNvPr id="77" name="直線矢印コネクタ 76">
                <a:extLst>
                  <a:ext uri="{FF2B5EF4-FFF2-40B4-BE49-F238E27FC236}">
                    <a16:creationId xmlns:a16="http://schemas.microsoft.com/office/drawing/2014/main" id="{6EC73139-A0F0-498E-8F0D-6A3CC7000B6A}"/>
                  </a:ext>
                </a:extLst>
              </p:cNvPr>
              <p:cNvCxnSpPr/>
              <p:nvPr/>
            </p:nvCxnSpPr>
            <p:spPr>
              <a:xfrm flipV="1">
                <a:off x="2353733" y="2734734"/>
                <a:ext cx="356778" cy="0"/>
              </a:xfrm>
              <a:prstGeom prst="straightConnector1">
                <a:avLst/>
              </a:prstGeom>
              <a:noFill/>
              <a:ln w="9525" cap="flat" cmpd="sng" algn="ctr">
                <a:solidFill>
                  <a:sysClr val="windowText" lastClr="000000"/>
                </a:solidFill>
                <a:prstDash val="solid"/>
                <a:tailEnd type="arrow"/>
              </a:ln>
              <a:effectLst/>
            </p:spPr>
          </p:cxnSp>
          <p:cxnSp>
            <p:nvCxnSpPr>
              <p:cNvPr id="78" name="直線矢印コネクタ 77">
                <a:extLst>
                  <a:ext uri="{FF2B5EF4-FFF2-40B4-BE49-F238E27FC236}">
                    <a16:creationId xmlns:a16="http://schemas.microsoft.com/office/drawing/2014/main" id="{D96BB36D-960B-44E6-AFC0-A0CCA32F6563}"/>
                  </a:ext>
                </a:extLst>
              </p:cNvPr>
              <p:cNvCxnSpPr/>
              <p:nvPr/>
            </p:nvCxnSpPr>
            <p:spPr>
              <a:xfrm>
                <a:off x="1416050" y="3048000"/>
                <a:ext cx="0" cy="400685"/>
              </a:xfrm>
              <a:prstGeom prst="straightConnector1">
                <a:avLst/>
              </a:prstGeom>
              <a:noFill/>
              <a:ln w="9525" cap="flat" cmpd="sng" algn="ctr">
                <a:solidFill>
                  <a:sysClr val="windowText" lastClr="000000"/>
                </a:solidFill>
                <a:prstDash val="solid"/>
                <a:tailEnd type="arrow"/>
              </a:ln>
              <a:effectLst/>
            </p:spPr>
          </p:cxnSp>
          <p:cxnSp>
            <p:nvCxnSpPr>
              <p:cNvPr id="79" name="直線矢印コネクタ 78">
                <a:extLst>
                  <a:ext uri="{FF2B5EF4-FFF2-40B4-BE49-F238E27FC236}">
                    <a16:creationId xmlns:a16="http://schemas.microsoft.com/office/drawing/2014/main" id="{D942DCA2-32D7-49DB-A34B-72A6AF81C3D1}"/>
                  </a:ext>
                </a:extLst>
              </p:cNvPr>
              <p:cNvCxnSpPr/>
              <p:nvPr/>
            </p:nvCxnSpPr>
            <p:spPr>
              <a:xfrm>
                <a:off x="1407583" y="3894667"/>
                <a:ext cx="0" cy="364490"/>
              </a:xfrm>
              <a:prstGeom prst="straightConnector1">
                <a:avLst/>
              </a:prstGeom>
              <a:noFill/>
              <a:ln w="9525" cap="flat" cmpd="sng" algn="ctr">
                <a:solidFill>
                  <a:sysClr val="windowText" lastClr="000000"/>
                </a:solidFill>
                <a:prstDash val="solid"/>
                <a:tailEnd type="arrow"/>
              </a:ln>
              <a:effectLst/>
            </p:spPr>
          </p:cxnSp>
        </p:grpSp>
        <p:cxnSp>
          <p:nvCxnSpPr>
            <p:cNvPr id="74" name="直線コネクタ 73">
              <a:extLst>
                <a:ext uri="{FF2B5EF4-FFF2-40B4-BE49-F238E27FC236}">
                  <a16:creationId xmlns:a16="http://schemas.microsoft.com/office/drawing/2014/main" id="{6E75FB5F-7CFB-4BD3-B2BC-E7104005E525}"/>
                </a:ext>
              </a:extLst>
            </p:cNvPr>
            <p:cNvCxnSpPr>
              <a:cxnSpLocks/>
            </p:cNvCxnSpPr>
            <p:nvPr/>
          </p:nvCxnSpPr>
          <p:spPr>
            <a:xfrm>
              <a:off x="1413933" y="4089400"/>
              <a:ext cx="1077384" cy="0"/>
            </a:xfrm>
            <a:prstGeom prst="line">
              <a:avLst/>
            </a:prstGeom>
            <a:noFill/>
            <a:ln w="9525" cap="flat" cmpd="sng" algn="ctr">
              <a:solidFill>
                <a:sysClr val="windowText" lastClr="000000"/>
              </a:solidFill>
              <a:prstDash val="solid"/>
            </a:ln>
            <a:effectLst/>
          </p:spPr>
        </p:cxnSp>
      </p:grpSp>
      <p:sp>
        <p:nvSpPr>
          <p:cNvPr id="124" name="テキスト ボックス 123">
            <a:extLst>
              <a:ext uri="{FF2B5EF4-FFF2-40B4-BE49-F238E27FC236}">
                <a16:creationId xmlns:a16="http://schemas.microsoft.com/office/drawing/2014/main" id="{CF6EDAED-1B77-4A16-A616-CA52C66B9FA4}"/>
              </a:ext>
            </a:extLst>
          </p:cNvPr>
          <p:cNvSpPr txBox="1"/>
          <p:nvPr/>
        </p:nvSpPr>
        <p:spPr>
          <a:xfrm>
            <a:off x="323528" y="3207248"/>
            <a:ext cx="1107996" cy="215444"/>
          </a:xfrm>
          <a:prstGeom prst="rect">
            <a:avLst/>
          </a:prstGeom>
          <a:noFill/>
        </p:spPr>
        <p:txBody>
          <a:bodyPr wrap="none" rtlCol="0">
            <a:spAutoFit/>
          </a:bodyPr>
          <a:lstStyle/>
          <a:p>
            <a:r>
              <a:rPr kumimoji="1" lang="ja-JP" altLang="en-US" sz="800" dirty="0"/>
              <a:t>河川改修計画の有無</a:t>
            </a:r>
          </a:p>
        </p:txBody>
      </p:sp>
      <p:sp>
        <p:nvSpPr>
          <p:cNvPr id="125" name="テキスト ボックス 124">
            <a:extLst>
              <a:ext uri="{FF2B5EF4-FFF2-40B4-BE49-F238E27FC236}">
                <a16:creationId xmlns:a16="http://schemas.microsoft.com/office/drawing/2014/main" id="{EF4DDE2A-6B09-4C92-B73B-28799EA0B702}"/>
              </a:ext>
            </a:extLst>
          </p:cNvPr>
          <p:cNvSpPr txBox="1"/>
          <p:nvPr/>
        </p:nvSpPr>
        <p:spPr>
          <a:xfrm>
            <a:off x="335993" y="3876806"/>
            <a:ext cx="1107996" cy="338554"/>
          </a:xfrm>
          <a:prstGeom prst="rect">
            <a:avLst/>
          </a:prstGeom>
          <a:noFill/>
        </p:spPr>
        <p:txBody>
          <a:bodyPr wrap="none" rtlCol="0">
            <a:spAutoFit/>
          </a:bodyPr>
          <a:lstStyle/>
          <a:p>
            <a:r>
              <a:rPr kumimoji="1" lang="ja-JP" altLang="en-US" sz="800" dirty="0"/>
              <a:t>親水護岸の設置要望</a:t>
            </a:r>
            <a:endParaRPr kumimoji="1" lang="en-US" altLang="ja-JP" sz="800" dirty="0"/>
          </a:p>
          <a:p>
            <a:r>
              <a:rPr kumimoji="1" lang="ja-JP" altLang="en-US" sz="800" dirty="0"/>
              <a:t>の有無</a:t>
            </a:r>
          </a:p>
        </p:txBody>
      </p:sp>
      <p:sp>
        <p:nvSpPr>
          <p:cNvPr id="126" name="テキスト ボックス 125">
            <a:extLst>
              <a:ext uri="{FF2B5EF4-FFF2-40B4-BE49-F238E27FC236}">
                <a16:creationId xmlns:a16="http://schemas.microsoft.com/office/drawing/2014/main" id="{8769260B-C5F9-4FBA-8C37-5987B629097F}"/>
              </a:ext>
            </a:extLst>
          </p:cNvPr>
          <p:cNvSpPr txBox="1"/>
          <p:nvPr/>
        </p:nvSpPr>
        <p:spPr>
          <a:xfrm>
            <a:off x="335993" y="4575400"/>
            <a:ext cx="1107996" cy="338554"/>
          </a:xfrm>
          <a:prstGeom prst="rect">
            <a:avLst/>
          </a:prstGeom>
          <a:noFill/>
        </p:spPr>
        <p:txBody>
          <a:bodyPr wrap="none" rtlCol="0">
            <a:spAutoFit/>
          </a:bodyPr>
          <a:lstStyle/>
          <a:p>
            <a:r>
              <a:rPr kumimoji="1" lang="ja-JP" altLang="en-US" sz="800" dirty="0"/>
              <a:t>護岸の大規模な損傷</a:t>
            </a:r>
            <a:endParaRPr kumimoji="1" lang="en-US" altLang="ja-JP" sz="800" dirty="0"/>
          </a:p>
          <a:p>
            <a:r>
              <a:rPr kumimoji="1" lang="ja-JP" altLang="en-US" sz="800" dirty="0"/>
              <a:t>の有無</a:t>
            </a:r>
          </a:p>
        </p:txBody>
      </p:sp>
      <p:sp>
        <p:nvSpPr>
          <p:cNvPr id="127" name="テキスト ボックス 126">
            <a:extLst>
              <a:ext uri="{FF2B5EF4-FFF2-40B4-BE49-F238E27FC236}">
                <a16:creationId xmlns:a16="http://schemas.microsoft.com/office/drawing/2014/main" id="{FD1B525E-972B-4975-9D8C-0FE4E1645938}"/>
              </a:ext>
            </a:extLst>
          </p:cNvPr>
          <p:cNvSpPr txBox="1"/>
          <p:nvPr/>
        </p:nvSpPr>
        <p:spPr>
          <a:xfrm>
            <a:off x="335993" y="5258253"/>
            <a:ext cx="1005403" cy="338554"/>
          </a:xfrm>
          <a:prstGeom prst="rect">
            <a:avLst/>
          </a:prstGeom>
          <a:noFill/>
        </p:spPr>
        <p:txBody>
          <a:bodyPr wrap="none" rtlCol="0">
            <a:spAutoFit/>
          </a:bodyPr>
          <a:lstStyle/>
          <a:p>
            <a:r>
              <a:rPr kumimoji="1" lang="ja-JP" altLang="en-US" sz="800" dirty="0"/>
              <a:t>軽微なブロックの</a:t>
            </a:r>
            <a:endParaRPr kumimoji="1" lang="en-US" altLang="ja-JP" sz="800" dirty="0"/>
          </a:p>
          <a:p>
            <a:r>
              <a:rPr lang="ja-JP" altLang="en-US" sz="800" dirty="0"/>
              <a:t>損傷の有無</a:t>
            </a:r>
            <a:endParaRPr kumimoji="1" lang="ja-JP" altLang="en-US" sz="800" dirty="0"/>
          </a:p>
        </p:txBody>
      </p:sp>
      <p:sp>
        <p:nvSpPr>
          <p:cNvPr id="128" name="テキスト ボックス 3188">
            <a:extLst>
              <a:ext uri="{FF2B5EF4-FFF2-40B4-BE49-F238E27FC236}">
                <a16:creationId xmlns:a16="http://schemas.microsoft.com/office/drawing/2014/main" id="{F77834CC-7A8B-4505-8988-192E02E511AF}"/>
              </a:ext>
            </a:extLst>
          </p:cNvPr>
          <p:cNvSpPr txBox="1"/>
          <p:nvPr/>
        </p:nvSpPr>
        <p:spPr>
          <a:xfrm>
            <a:off x="320464" y="6229477"/>
            <a:ext cx="4298565" cy="22385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l"/>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※２：同様の事象の発生が懸念される場合など、予防的に対策を施す措置</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9" name="テキスト ボックス 138">
            <a:extLst>
              <a:ext uri="{FF2B5EF4-FFF2-40B4-BE49-F238E27FC236}">
                <a16:creationId xmlns:a16="http://schemas.microsoft.com/office/drawing/2014/main" id="{12DE06F9-B84C-4AB8-AFF7-23CB19402439}"/>
              </a:ext>
            </a:extLst>
          </p:cNvPr>
          <p:cNvSpPr txBox="1"/>
          <p:nvPr/>
        </p:nvSpPr>
        <p:spPr>
          <a:xfrm>
            <a:off x="316434" y="5949280"/>
            <a:ext cx="4302595" cy="3320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l"/>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※１：本フローでは、損傷の大きいものは限界管理水準を下回るものとして、物理的視点から部分更新</a:t>
            </a:r>
            <a:endParaRPr lang="en-US" alt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endParaRPr>
          </a:p>
          <a:p>
            <a:pPr marL="342900" indent="-342900" algn="l"/>
            <a:r>
              <a:rPr lang="ja-JP" altLang="en-US" sz="7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として表現している。また、損傷の程度が小さいものは、直営作業等により対応する。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6" name="角丸四角形 111">
            <a:extLst>
              <a:ext uri="{FF2B5EF4-FFF2-40B4-BE49-F238E27FC236}">
                <a16:creationId xmlns:a16="http://schemas.microsoft.com/office/drawing/2014/main" id="{F838C78F-3CB7-4256-9733-D81E3429BC6B}"/>
              </a:ext>
            </a:extLst>
          </p:cNvPr>
          <p:cNvSpPr/>
          <p:nvPr/>
        </p:nvSpPr>
        <p:spPr>
          <a:xfrm>
            <a:off x="148208" y="2728636"/>
            <a:ext cx="8816279" cy="22277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角丸四角形 111">
            <a:extLst>
              <a:ext uri="{FF2B5EF4-FFF2-40B4-BE49-F238E27FC236}">
                <a16:creationId xmlns:a16="http://schemas.microsoft.com/office/drawing/2014/main" id="{D6531489-1C7D-4625-8F12-0B3B4D1C515A}"/>
              </a:ext>
            </a:extLst>
          </p:cNvPr>
          <p:cNvSpPr/>
          <p:nvPr/>
        </p:nvSpPr>
        <p:spPr>
          <a:xfrm>
            <a:off x="4547111" y="6310673"/>
            <a:ext cx="4417892" cy="47611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３：本フローは“堤防・護岸”のほか、“河道（河床洗堀・河床低下）”、“特殊堤（コンクリート）”、堰・床止等”</a:t>
            </a:r>
            <a:endParaRPr lang="en-US" altLang="ja-JP"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に適用する</a:t>
            </a:r>
            <a:endParaRPr lang="en-US" altLang="ja-JP" sz="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4" name="角丸四角形 111">
            <a:extLst>
              <a:ext uri="{FF2B5EF4-FFF2-40B4-BE49-F238E27FC236}">
                <a16:creationId xmlns:a16="http://schemas.microsoft.com/office/drawing/2014/main" id="{93DBA7DD-EE1E-4FAF-BE52-900E6E9EF2D1}"/>
              </a:ext>
            </a:extLst>
          </p:cNvPr>
          <p:cNvSpPr/>
          <p:nvPr/>
        </p:nvSpPr>
        <p:spPr>
          <a:xfrm>
            <a:off x="237928" y="1984260"/>
            <a:ext cx="685435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維持管理戦略の概要</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に記載の内容を以下のとおり更新する。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0" name="グループ化 129">
            <a:extLst>
              <a:ext uri="{FF2B5EF4-FFF2-40B4-BE49-F238E27FC236}">
                <a16:creationId xmlns:a16="http://schemas.microsoft.com/office/drawing/2014/main" id="{F83B93BD-CEA6-449C-98C9-67E3ACCF9326}"/>
              </a:ext>
            </a:extLst>
          </p:cNvPr>
          <p:cNvGrpSpPr>
            <a:grpSpLocks noChangeAspect="1"/>
          </p:cNvGrpSpPr>
          <p:nvPr/>
        </p:nvGrpSpPr>
        <p:grpSpPr>
          <a:xfrm>
            <a:off x="5500446" y="2735591"/>
            <a:ext cx="3301035" cy="3226487"/>
            <a:chOff x="0" y="0"/>
            <a:chExt cx="4206579" cy="4507865"/>
          </a:xfrm>
        </p:grpSpPr>
        <p:grpSp>
          <p:nvGrpSpPr>
            <p:cNvPr id="131" name="グループ化 130">
              <a:extLst>
                <a:ext uri="{FF2B5EF4-FFF2-40B4-BE49-F238E27FC236}">
                  <a16:creationId xmlns:a16="http://schemas.microsoft.com/office/drawing/2014/main" id="{422609C8-DE79-4BCD-B2C5-9244B1488B59}"/>
                </a:ext>
              </a:extLst>
            </p:cNvPr>
            <p:cNvGrpSpPr/>
            <p:nvPr/>
          </p:nvGrpSpPr>
          <p:grpSpPr>
            <a:xfrm>
              <a:off x="0" y="0"/>
              <a:ext cx="4206579" cy="4507865"/>
              <a:chOff x="0" y="0"/>
              <a:chExt cx="4206579" cy="4507865"/>
            </a:xfrm>
          </p:grpSpPr>
          <p:grpSp>
            <p:nvGrpSpPr>
              <p:cNvPr id="196" name="グループ化 195">
                <a:extLst>
                  <a:ext uri="{FF2B5EF4-FFF2-40B4-BE49-F238E27FC236}">
                    <a16:creationId xmlns:a16="http://schemas.microsoft.com/office/drawing/2014/main" id="{9884AE74-D818-49D2-9C3B-AB65D198D69E}"/>
                  </a:ext>
                </a:extLst>
              </p:cNvPr>
              <p:cNvGrpSpPr/>
              <p:nvPr/>
            </p:nvGrpSpPr>
            <p:grpSpPr>
              <a:xfrm>
                <a:off x="0" y="0"/>
                <a:ext cx="4206579" cy="4507865"/>
                <a:chOff x="0" y="0"/>
                <a:chExt cx="4206579" cy="4507865"/>
              </a:xfrm>
            </p:grpSpPr>
            <p:sp>
              <p:nvSpPr>
                <p:cNvPr id="201" name="テキスト ボックス 2070">
                  <a:extLst>
                    <a:ext uri="{FF2B5EF4-FFF2-40B4-BE49-F238E27FC236}">
                      <a16:creationId xmlns:a16="http://schemas.microsoft.com/office/drawing/2014/main" id="{E92A5E70-AA74-407E-BEDA-E1FE4A7E72E0}"/>
                    </a:ext>
                  </a:extLst>
                </p:cNvPr>
                <p:cNvSpPr txBox="1"/>
                <p:nvPr/>
              </p:nvSpPr>
              <p:spPr>
                <a:xfrm>
                  <a:off x="973667" y="4241800"/>
                  <a:ext cx="931545"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日常的補修</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2" name="テキスト ボックス 262">
                  <a:extLst>
                    <a:ext uri="{FF2B5EF4-FFF2-40B4-BE49-F238E27FC236}">
                      <a16:creationId xmlns:a16="http://schemas.microsoft.com/office/drawing/2014/main" id="{AE2C84FC-6C5C-4A2E-B7BF-5999190242B7}"/>
                    </a:ext>
                  </a:extLst>
                </p:cNvPr>
                <p:cNvSpPr txBox="1"/>
                <p:nvPr/>
              </p:nvSpPr>
              <p:spPr>
                <a:xfrm>
                  <a:off x="1845734" y="4233334"/>
                  <a:ext cx="1432560"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事前対策等</a:t>
                  </a:r>
                  <a:r>
                    <a:rPr lang="ja-JP" sz="400" kern="100">
                      <a:effectLst/>
                      <a:latin typeface="Century" panose="02040604050505020304" pitchFamily="18" charset="0"/>
                      <a:ea typeface="HG丸ｺﾞｼｯｸM-PRO" panose="020F0600000000000000" pitchFamily="50" charset="-128"/>
                      <a:cs typeface="Times New Roman" panose="02020603050405020304" pitchFamily="18" charset="0"/>
                    </a:rPr>
                    <a:t>※２</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203" name="グループ化 202">
                  <a:extLst>
                    <a:ext uri="{FF2B5EF4-FFF2-40B4-BE49-F238E27FC236}">
                      <a16:creationId xmlns:a16="http://schemas.microsoft.com/office/drawing/2014/main" id="{ACACF9DB-DDCB-47D1-9863-05F65619717D}"/>
                    </a:ext>
                  </a:extLst>
                </p:cNvPr>
                <p:cNvGrpSpPr/>
                <p:nvPr/>
              </p:nvGrpSpPr>
              <p:grpSpPr>
                <a:xfrm>
                  <a:off x="524933" y="0"/>
                  <a:ext cx="2766698" cy="2425069"/>
                  <a:chOff x="0" y="0"/>
                  <a:chExt cx="2767304" cy="2425268"/>
                </a:xfrm>
              </p:grpSpPr>
              <p:sp>
                <p:nvSpPr>
                  <p:cNvPr id="228" name="テキスト ボックス 84">
                    <a:extLst>
                      <a:ext uri="{FF2B5EF4-FFF2-40B4-BE49-F238E27FC236}">
                        <a16:creationId xmlns:a16="http://schemas.microsoft.com/office/drawing/2014/main" id="{BA6B8EE7-15D2-4EE3-8FC1-5EA295C3E3AC}"/>
                      </a:ext>
                    </a:extLst>
                  </p:cNvPr>
                  <p:cNvSpPr txBox="1"/>
                  <p:nvPr/>
                </p:nvSpPr>
                <p:spPr>
                  <a:xfrm>
                    <a:off x="1689811" y="633069"/>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有り</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9" name="テキスト ボックス 85">
                    <a:extLst>
                      <a:ext uri="{FF2B5EF4-FFF2-40B4-BE49-F238E27FC236}">
                        <a16:creationId xmlns:a16="http://schemas.microsoft.com/office/drawing/2014/main" id="{9B4F5D9E-1388-4321-AD54-5DC43756082F}"/>
                      </a:ext>
                    </a:extLst>
                  </p:cNvPr>
                  <p:cNvSpPr txBox="1"/>
                  <p:nvPr/>
                </p:nvSpPr>
                <p:spPr>
                  <a:xfrm>
                    <a:off x="329184" y="1207008"/>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無し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30" name="テキスト ボックス 86">
                    <a:extLst>
                      <a:ext uri="{FF2B5EF4-FFF2-40B4-BE49-F238E27FC236}">
                        <a16:creationId xmlns:a16="http://schemas.microsoft.com/office/drawing/2014/main" id="{EF34C58F-1ACB-4D65-9117-0E83B850A6B4}"/>
                      </a:ext>
                    </a:extLst>
                  </p:cNvPr>
                  <p:cNvSpPr txBox="1"/>
                  <p:nvPr/>
                </p:nvSpPr>
                <p:spPr>
                  <a:xfrm>
                    <a:off x="329184" y="2121408"/>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無し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31" name="角丸四角形 87">
                    <a:extLst>
                      <a:ext uri="{FF2B5EF4-FFF2-40B4-BE49-F238E27FC236}">
                        <a16:creationId xmlns:a16="http://schemas.microsoft.com/office/drawing/2014/main" id="{7F2ED2F5-9DF6-433B-9180-41FEA95341FA}"/>
                      </a:ext>
                    </a:extLst>
                  </p:cNvPr>
                  <p:cNvSpPr/>
                  <p:nvPr/>
                </p:nvSpPr>
                <p:spPr>
                  <a:xfrm>
                    <a:off x="329184" y="21945"/>
                    <a:ext cx="1123950" cy="276225"/>
                  </a:xfrm>
                  <a:prstGeom prst="roundRect">
                    <a:avLst>
                      <a:gd name="adj" fmla="val 50000"/>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32" name="テキスト ボックス 88">
                    <a:extLst>
                      <a:ext uri="{FF2B5EF4-FFF2-40B4-BE49-F238E27FC236}">
                        <a16:creationId xmlns:a16="http://schemas.microsoft.com/office/drawing/2014/main" id="{2A2E7EF8-624C-46DC-B3BE-A20F1DFC806D}"/>
                      </a:ext>
                    </a:extLst>
                  </p:cNvPr>
                  <p:cNvSpPr txBox="1"/>
                  <p:nvPr/>
                </p:nvSpPr>
                <p:spPr>
                  <a:xfrm>
                    <a:off x="387705" y="0"/>
                    <a:ext cx="1019175" cy="361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スタート</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233" name="直線矢印コネクタ 232">
                    <a:extLst>
                      <a:ext uri="{FF2B5EF4-FFF2-40B4-BE49-F238E27FC236}">
                        <a16:creationId xmlns:a16="http://schemas.microsoft.com/office/drawing/2014/main" id="{25903429-4EEC-4659-AFC3-7918B6529DCE}"/>
                      </a:ext>
                    </a:extLst>
                  </p:cNvPr>
                  <p:cNvCxnSpPr/>
                  <p:nvPr/>
                </p:nvCxnSpPr>
                <p:spPr>
                  <a:xfrm>
                    <a:off x="907085" y="292608"/>
                    <a:ext cx="0" cy="296883"/>
                  </a:xfrm>
                  <a:prstGeom prst="straightConnector1">
                    <a:avLst/>
                  </a:prstGeom>
                  <a:noFill/>
                  <a:ln w="9525" cap="flat" cmpd="sng" algn="ctr">
                    <a:solidFill>
                      <a:sysClr val="windowText" lastClr="000000"/>
                    </a:solidFill>
                    <a:prstDash val="solid"/>
                    <a:tailEnd type="arrow"/>
                  </a:ln>
                  <a:effectLst/>
                </p:spPr>
              </p:cxnSp>
              <p:sp>
                <p:nvSpPr>
                  <p:cNvPr id="234" name="正方形/長方形 233">
                    <a:extLst>
                      <a:ext uri="{FF2B5EF4-FFF2-40B4-BE49-F238E27FC236}">
                        <a16:creationId xmlns:a16="http://schemas.microsoft.com/office/drawing/2014/main" id="{10BEE1C1-4E57-48CA-BE19-1F872C692690}"/>
                      </a:ext>
                    </a:extLst>
                  </p:cNvPr>
                  <p:cNvSpPr/>
                  <p:nvPr/>
                </p:nvSpPr>
                <p:spPr>
                  <a:xfrm>
                    <a:off x="2179929" y="790041"/>
                    <a:ext cx="587375" cy="236855"/>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35" name="テキスト ボックス 44119">
                    <a:extLst>
                      <a:ext uri="{FF2B5EF4-FFF2-40B4-BE49-F238E27FC236}">
                        <a16:creationId xmlns:a16="http://schemas.microsoft.com/office/drawing/2014/main" id="{C7555DF2-E638-4DB0-BA01-2149A115A5BF}"/>
                      </a:ext>
                    </a:extLst>
                  </p:cNvPr>
                  <p:cNvSpPr txBox="1"/>
                  <p:nvPr/>
                </p:nvSpPr>
                <p:spPr>
                  <a:xfrm>
                    <a:off x="246904" y="702259"/>
                    <a:ext cx="1323975" cy="45126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機能的視点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の有無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36" name="フローチャート : 判断 44120">
                    <a:extLst>
                      <a:ext uri="{FF2B5EF4-FFF2-40B4-BE49-F238E27FC236}">
                        <a16:creationId xmlns:a16="http://schemas.microsoft.com/office/drawing/2014/main" id="{27AA1BD2-870C-4B2F-AEDE-366B6D423084}"/>
                      </a:ext>
                    </a:extLst>
                  </p:cNvPr>
                  <p:cNvSpPr/>
                  <p:nvPr/>
                </p:nvSpPr>
                <p:spPr>
                  <a:xfrm>
                    <a:off x="0" y="585216"/>
                    <a:ext cx="1816925" cy="623454"/>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237" name="直線矢印コネクタ 236">
                    <a:extLst>
                      <a:ext uri="{FF2B5EF4-FFF2-40B4-BE49-F238E27FC236}">
                        <a16:creationId xmlns:a16="http://schemas.microsoft.com/office/drawing/2014/main" id="{B12DB72F-58CA-42A8-9638-B8A2F852A41C}"/>
                      </a:ext>
                    </a:extLst>
                  </p:cNvPr>
                  <p:cNvCxnSpPr/>
                  <p:nvPr/>
                </p:nvCxnSpPr>
                <p:spPr>
                  <a:xfrm flipV="1">
                    <a:off x="1821485" y="899769"/>
                    <a:ext cx="350520" cy="0"/>
                  </a:xfrm>
                  <a:prstGeom prst="straightConnector1">
                    <a:avLst/>
                  </a:prstGeom>
                  <a:noFill/>
                  <a:ln w="9525" cap="flat" cmpd="sng" algn="ctr">
                    <a:solidFill>
                      <a:sysClr val="windowText" lastClr="000000"/>
                    </a:solidFill>
                    <a:prstDash val="solid"/>
                    <a:tailEnd type="arrow"/>
                  </a:ln>
                  <a:effectLst/>
                </p:spPr>
              </p:cxnSp>
              <p:sp>
                <p:nvSpPr>
                  <p:cNvPr id="238" name="テキスト ボックス 44123">
                    <a:extLst>
                      <a:ext uri="{FF2B5EF4-FFF2-40B4-BE49-F238E27FC236}">
                        <a16:creationId xmlns:a16="http://schemas.microsoft.com/office/drawing/2014/main" id="{5F9F9AE6-2B4B-4682-9ADA-716D599726CC}"/>
                      </a:ext>
                    </a:extLst>
                  </p:cNvPr>
                  <p:cNvSpPr txBox="1"/>
                  <p:nvPr/>
                </p:nvSpPr>
                <p:spPr>
                  <a:xfrm>
                    <a:off x="2194560" y="775411"/>
                    <a:ext cx="551815" cy="2667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更新</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239" name="直線矢印コネクタ 238">
                    <a:extLst>
                      <a:ext uri="{FF2B5EF4-FFF2-40B4-BE49-F238E27FC236}">
                        <a16:creationId xmlns:a16="http://schemas.microsoft.com/office/drawing/2014/main" id="{EEA8DC34-A059-4D04-ACBF-F536B84DA691}"/>
                      </a:ext>
                    </a:extLst>
                  </p:cNvPr>
                  <p:cNvCxnSpPr/>
                  <p:nvPr/>
                </p:nvCxnSpPr>
                <p:spPr>
                  <a:xfrm>
                    <a:off x="907085" y="1214323"/>
                    <a:ext cx="0" cy="296545"/>
                  </a:xfrm>
                  <a:prstGeom prst="straightConnector1">
                    <a:avLst/>
                  </a:prstGeom>
                  <a:noFill/>
                  <a:ln w="9525" cap="flat" cmpd="sng" algn="ctr">
                    <a:solidFill>
                      <a:sysClr val="windowText" lastClr="000000"/>
                    </a:solidFill>
                    <a:prstDash val="solid"/>
                    <a:tailEnd type="arrow"/>
                  </a:ln>
                  <a:effectLst/>
                </p:spPr>
              </p:cxnSp>
              <p:sp>
                <p:nvSpPr>
                  <p:cNvPr id="240" name="テキスト ボックス 44145">
                    <a:extLst>
                      <a:ext uri="{FF2B5EF4-FFF2-40B4-BE49-F238E27FC236}">
                        <a16:creationId xmlns:a16="http://schemas.microsoft.com/office/drawing/2014/main" id="{B31C8C84-B7CE-44C8-AFD4-76123C155230}"/>
                      </a:ext>
                    </a:extLst>
                  </p:cNvPr>
                  <p:cNvSpPr txBox="1"/>
                  <p:nvPr/>
                </p:nvSpPr>
                <p:spPr>
                  <a:xfrm>
                    <a:off x="246904" y="1623974"/>
                    <a:ext cx="1323975"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社会的視点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の有無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1" name="フローチャート : 判断 44150">
                    <a:extLst>
                      <a:ext uri="{FF2B5EF4-FFF2-40B4-BE49-F238E27FC236}">
                        <a16:creationId xmlns:a16="http://schemas.microsoft.com/office/drawing/2014/main" id="{2941A6C3-0DFB-4B8C-963A-C1E6B2A695F1}"/>
                      </a:ext>
                    </a:extLst>
                  </p:cNvPr>
                  <p:cNvSpPr/>
                  <p:nvPr/>
                </p:nvSpPr>
                <p:spPr>
                  <a:xfrm>
                    <a:off x="0" y="1506931"/>
                    <a:ext cx="1816735" cy="622935"/>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242" name="直線矢印コネクタ 241">
                    <a:extLst>
                      <a:ext uri="{FF2B5EF4-FFF2-40B4-BE49-F238E27FC236}">
                        <a16:creationId xmlns:a16="http://schemas.microsoft.com/office/drawing/2014/main" id="{7E4F5E7B-6C6E-4DC5-985D-90A15C0A746B}"/>
                      </a:ext>
                    </a:extLst>
                  </p:cNvPr>
                  <p:cNvCxnSpPr/>
                  <p:nvPr/>
                </p:nvCxnSpPr>
                <p:spPr>
                  <a:xfrm>
                    <a:off x="907085" y="2128723"/>
                    <a:ext cx="0" cy="296545"/>
                  </a:xfrm>
                  <a:prstGeom prst="straightConnector1">
                    <a:avLst/>
                  </a:prstGeom>
                  <a:noFill/>
                  <a:ln w="9525" cap="flat" cmpd="sng" algn="ctr">
                    <a:solidFill>
                      <a:sysClr val="windowText" lastClr="000000"/>
                    </a:solidFill>
                    <a:prstDash val="solid"/>
                    <a:tailEnd type="arrow"/>
                  </a:ln>
                  <a:effectLst/>
                </p:spPr>
              </p:cxnSp>
            </p:grpSp>
            <p:sp>
              <p:nvSpPr>
                <p:cNvPr id="204" name="テキスト ボックス 164">
                  <a:extLst>
                    <a:ext uri="{FF2B5EF4-FFF2-40B4-BE49-F238E27FC236}">
                      <a16:creationId xmlns:a16="http://schemas.microsoft.com/office/drawing/2014/main" id="{A5D27334-52EB-469E-9DCC-04B0ADCB8F09}"/>
                    </a:ext>
                  </a:extLst>
                </p:cNvPr>
                <p:cNvSpPr txBox="1"/>
                <p:nvPr/>
              </p:nvSpPr>
              <p:spPr>
                <a:xfrm>
                  <a:off x="2218267" y="1549400"/>
                  <a:ext cx="551180"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有り</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5" name="正方形/長方形 204">
                  <a:extLst>
                    <a:ext uri="{FF2B5EF4-FFF2-40B4-BE49-F238E27FC236}">
                      <a16:creationId xmlns:a16="http://schemas.microsoft.com/office/drawing/2014/main" id="{6D606EF1-B4D9-4DBD-8003-DEE54A2B5255}"/>
                    </a:ext>
                  </a:extLst>
                </p:cNvPr>
                <p:cNvSpPr/>
                <p:nvPr/>
              </p:nvSpPr>
              <p:spPr>
                <a:xfrm>
                  <a:off x="2709334" y="1701800"/>
                  <a:ext cx="81343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06" name="テキスト ボックス 167">
                  <a:extLst>
                    <a:ext uri="{FF2B5EF4-FFF2-40B4-BE49-F238E27FC236}">
                      <a16:creationId xmlns:a16="http://schemas.microsoft.com/office/drawing/2014/main" id="{AC4E8AE2-D0EF-4791-BCC5-1699452BF5A5}"/>
                    </a:ext>
                  </a:extLst>
                </p:cNvPr>
                <p:cNvSpPr txBox="1"/>
                <p:nvPr/>
              </p:nvSpPr>
              <p:spPr>
                <a:xfrm>
                  <a:off x="2734734" y="1684867"/>
                  <a:ext cx="759460"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部分更新</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7" name="フローチャート : 判断 163">
                  <a:extLst>
                    <a:ext uri="{FF2B5EF4-FFF2-40B4-BE49-F238E27FC236}">
                      <a16:creationId xmlns:a16="http://schemas.microsoft.com/office/drawing/2014/main" id="{426F490B-843B-4CAE-A571-DAF4DF46DFF5}"/>
                    </a:ext>
                  </a:extLst>
                </p:cNvPr>
                <p:cNvSpPr/>
                <p:nvPr/>
              </p:nvSpPr>
              <p:spPr>
                <a:xfrm>
                  <a:off x="498447" y="2421467"/>
                  <a:ext cx="1851880" cy="622300"/>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08" name="テキスト ボックス 168">
                  <a:extLst>
                    <a:ext uri="{FF2B5EF4-FFF2-40B4-BE49-F238E27FC236}">
                      <a16:creationId xmlns:a16="http://schemas.microsoft.com/office/drawing/2014/main" id="{56223C90-F9FA-4468-9103-A6D838533095}"/>
                    </a:ext>
                  </a:extLst>
                </p:cNvPr>
                <p:cNvSpPr txBox="1"/>
                <p:nvPr/>
              </p:nvSpPr>
              <p:spPr>
                <a:xfrm>
                  <a:off x="1974788" y="2290172"/>
                  <a:ext cx="838451" cy="47815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大規模な</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損傷</a:t>
                  </a:r>
                  <a:r>
                    <a:rPr lang="ja-JP" altLang="en-US" sz="700" b="1" u="sng" kern="100" dirty="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等</a:t>
                  </a: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有り</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9" name="正方形/長方形 208">
                  <a:extLst>
                    <a:ext uri="{FF2B5EF4-FFF2-40B4-BE49-F238E27FC236}">
                      <a16:creationId xmlns:a16="http://schemas.microsoft.com/office/drawing/2014/main" id="{AE3E6BAF-0D15-443A-98E3-1A9225A7ECC5}"/>
                    </a:ext>
                  </a:extLst>
                </p:cNvPr>
                <p:cNvSpPr/>
                <p:nvPr/>
              </p:nvSpPr>
              <p:spPr>
                <a:xfrm>
                  <a:off x="2696463" y="2576110"/>
                  <a:ext cx="1442559" cy="316554"/>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dirty="0"/>
                </a:p>
              </p:txBody>
            </p:sp>
            <p:sp>
              <p:nvSpPr>
                <p:cNvPr id="210" name="テキスト ボックス 172">
                  <a:extLst>
                    <a:ext uri="{FF2B5EF4-FFF2-40B4-BE49-F238E27FC236}">
                      <a16:creationId xmlns:a16="http://schemas.microsoft.com/office/drawing/2014/main" id="{FDF13F8C-BE8B-424A-83F4-99316A9BE97C}"/>
                    </a:ext>
                  </a:extLst>
                </p:cNvPr>
                <p:cNvSpPr txBox="1"/>
                <p:nvPr/>
              </p:nvSpPr>
              <p:spPr>
                <a:xfrm>
                  <a:off x="2628903" y="2597910"/>
                  <a:ext cx="1577676" cy="48132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800" b="1" u="sng" kern="100" dirty="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更新・</a:t>
                  </a: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部分更新・補修</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1" name="テキスト ボックス 179">
                  <a:extLst>
                    <a:ext uri="{FF2B5EF4-FFF2-40B4-BE49-F238E27FC236}">
                      <a16:creationId xmlns:a16="http://schemas.microsoft.com/office/drawing/2014/main" id="{6BE7B1E0-6220-4FD5-8E4C-73DF57AEAE14}"/>
                    </a:ext>
                  </a:extLst>
                </p:cNvPr>
                <p:cNvSpPr txBox="1"/>
                <p:nvPr/>
              </p:nvSpPr>
              <p:spPr>
                <a:xfrm>
                  <a:off x="670767" y="3005268"/>
                  <a:ext cx="889410" cy="49212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大規模な</a:t>
                  </a:r>
                  <a:r>
                    <a:rPr lang="ja-JP" altLang="en-US"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損傷</a:t>
                  </a:r>
                  <a:r>
                    <a:rPr lang="ja-JP" altLang="en-US" sz="700" b="1" u="sng" kern="100" dirty="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等</a:t>
                  </a: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無し</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212" name="グループ化 211">
                  <a:extLst>
                    <a:ext uri="{FF2B5EF4-FFF2-40B4-BE49-F238E27FC236}">
                      <a16:creationId xmlns:a16="http://schemas.microsoft.com/office/drawing/2014/main" id="{F1430706-F903-4801-9E91-02E315ADD222}"/>
                    </a:ext>
                  </a:extLst>
                </p:cNvPr>
                <p:cNvGrpSpPr/>
                <p:nvPr/>
              </p:nvGrpSpPr>
              <p:grpSpPr>
                <a:xfrm>
                  <a:off x="748604" y="3293534"/>
                  <a:ext cx="2846976" cy="728807"/>
                  <a:chOff x="189986" y="-48493"/>
                  <a:chExt cx="2847499" cy="728807"/>
                </a:xfrm>
              </p:grpSpPr>
              <p:sp>
                <p:nvSpPr>
                  <p:cNvPr id="222" name="テキスト ボックス 182">
                    <a:extLst>
                      <a:ext uri="{FF2B5EF4-FFF2-40B4-BE49-F238E27FC236}">
                        <a16:creationId xmlns:a16="http://schemas.microsoft.com/office/drawing/2014/main" id="{BCBA4421-4C22-46A6-853E-43565077E4BE}"/>
                      </a:ext>
                    </a:extLst>
                  </p:cNvPr>
                  <p:cNvSpPr txBox="1"/>
                  <p:nvPr/>
                </p:nvSpPr>
                <p:spPr>
                  <a:xfrm>
                    <a:off x="213108" y="184067"/>
                    <a:ext cx="1323340" cy="49624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損傷の程度</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400" kern="100" dirty="0">
                        <a:effectLst/>
                        <a:latin typeface="Century" panose="02040604050505020304" pitchFamily="18" charset="0"/>
                        <a:ea typeface="HG丸ｺﾞｼｯｸM-PRO" panose="020F0600000000000000" pitchFamily="50" charset="-128"/>
                        <a:cs typeface="Times New Roman" panose="02020603050405020304" pitchFamily="18" charset="0"/>
                      </a:rPr>
                      <a:t>※１</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3" name="フローチャート : 判断 183">
                    <a:extLst>
                      <a:ext uri="{FF2B5EF4-FFF2-40B4-BE49-F238E27FC236}">
                        <a16:creationId xmlns:a16="http://schemas.microsoft.com/office/drawing/2014/main" id="{10C9CFA2-ECCF-46EA-93A3-511F7160AD14}"/>
                      </a:ext>
                    </a:extLst>
                  </p:cNvPr>
                  <p:cNvSpPr/>
                  <p:nvPr/>
                </p:nvSpPr>
                <p:spPr>
                  <a:xfrm>
                    <a:off x="189986" y="103443"/>
                    <a:ext cx="1346462" cy="449813"/>
                  </a:xfrm>
                  <a:prstGeom prst="flowChartDecision">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24" name="テキスト ボックス 184">
                    <a:extLst>
                      <a:ext uri="{FF2B5EF4-FFF2-40B4-BE49-F238E27FC236}">
                        <a16:creationId xmlns:a16="http://schemas.microsoft.com/office/drawing/2014/main" id="{D8CBE57C-D26F-48D5-9516-0945957A5A3D}"/>
                      </a:ext>
                    </a:extLst>
                  </p:cNvPr>
                  <p:cNvSpPr txBox="1"/>
                  <p:nvPr/>
                </p:nvSpPr>
                <p:spPr>
                  <a:xfrm>
                    <a:off x="1449442" y="-48493"/>
                    <a:ext cx="676630" cy="38319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中規模</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の損傷</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225" name="直線矢印コネクタ 224">
                    <a:extLst>
                      <a:ext uri="{FF2B5EF4-FFF2-40B4-BE49-F238E27FC236}">
                        <a16:creationId xmlns:a16="http://schemas.microsoft.com/office/drawing/2014/main" id="{A1EE7131-CA23-4D40-9985-146EAA1EF507}"/>
                      </a:ext>
                    </a:extLst>
                  </p:cNvPr>
                  <p:cNvCxnSpPr>
                    <a:stCxn id="223" idx="3"/>
                    <a:endCxn id="227" idx="1"/>
                  </p:cNvCxnSpPr>
                  <p:nvPr/>
                </p:nvCxnSpPr>
                <p:spPr>
                  <a:xfrm flipV="1">
                    <a:off x="1536448" y="327635"/>
                    <a:ext cx="568824" cy="715"/>
                  </a:xfrm>
                  <a:prstGeom prst="straightConnector1">
                    <a:avLst/>
                  </a:prstGeom>
                  <a:noFill/>
                  <a:ln w="9525" cap="flat" cmpd="sng" algn="ctr">
                    <a:solidFill>
                      <a:sysClr val="windowText" lastClr="000000"/>
                    </a:solidFill>
                    <a:prstDash val="solid"/>
                    <a:tailEnd type="arrow"/>
                  </a:ln>
                  <a:effectLst/>
                </p:spPr>
              </p:cxnSp>
              <p:sp>
                <p:nvSpPr>
                  <p:cNvPr id="226" name="正方形/長方形 225">
                    <a:extLst>
                      <a:ext uri="{FF2B5EF4-FFF2-40B4-BE49-F238E27FC236}">
                        <a16:creationId xmlns:a16="http://schemas.microsoft.com/office/drawing/2014/main" id="{9B8BBB68-1231-4D34-A897-6497872E9CFF}"/>
                      </a:ext>
                    </a:extLst>
                  </p:cNvPr>
                  <p:cNvSpPr/>
                  <p:nvPr/>
                </p:nvSpPr>
                <p:spPr>
                  <a:xfrm>
                    <a:off x="2163659" y="202705"/>
                    <a:ext cx="81343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27" name="テキスト ボックス 187">
                    <a:extLst>
                      <a:ext uri="{FF2B5EF4-FFF2-40B4-BE49-F238E27FC236}">
                        <a16:creationId xmlns:a16="http://schemas.microsoft.com/office/drawing/2014/main" id="{F724BC90-68CB-4DED-9FD6-899AECFD6C49}"/>
                      </a:ext>
                    </a:extLst>
                  </p:cNvPr>
                  <p:cNvSpPr txBox="1"/>
                  <p:nvPr/>
                </p:nvSpPr>
                <p:spPr>
                  <a:xfrm>
                    <a:off x="2105272" y="194601"/>
                    <a:ext cx="932213"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補修・修繕</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213" name="テキスト ボックス 188">
                  <a:extLst>
                    <a:ext uri="{FF2B5EF4-FFF2-40B4-BE49-F238E27FC236}">
                      <a16:creationId xmlns:a16="http://schemas.microsoft.com/office/drawing/2014/main" id="{B940A7A0-DF58-418F-A69E-FDD587F6A028}"/>
                    </a:ext>
                  </a:extLst>
                </p:cNvPr>
                <p:cNvSpPr txBox="1"/>
                <p:nvPr/>
              </p:nvSpPr>
              <p:spPr>
                <a:xfrm>
                  <a:off x="512733" y="2425966"/>
                  <a:ext cx="1851879" cy="53403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dirty="0">
                      <a:effectLst/>
                      <a:latin typeface="Century" panose="02040604050505020304" pitchFamily="18" charset="0"/>
                      <a:ea typeface="HG丸ｺﾞｼｯｸM-PRO" panose="020F0600000000000000" pitchFamily="50" charset="-128"/>
                      <a:cs typeface="Times New Roman" panose="02020603050405020304" pitchFamily="18" charset="0"/>
                    </a:rPr>
                    <a:t>物理的視点</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（大規模な損傷の有無）</a:t>
                  </a:r>
                  <a:endParaRPr lang="en-US" alt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endParaRPr>
                </a:p>
                <a:p>
                  <a:pPr algn="ctr"/>
                  <a:r>
                    <a:rPr lang="ja-JP" altLang="en-US" sz="700" b="1" u="sng"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（一連の河床低下の有無</a:t>
                  </a:r>
                  <a:r>
                    <a:rPr lang="ja-JP" altLang="en-US" sz="700" b="1" u="sng" kern="100" dirty="0">
                      <a:latin typeface="Century" panose="02040604050505020304" pitchFamily="18" charset="0"/>
                      <a:ea typeface="HG丸ｺﾞｼｯｸM-PRO" panose="020F0600000000000000" pitchFamily="50" charset="-128"/>
                      <a:cs typeface="Times New Roman" panose="02020603050405020304" pitchFamily="18" charset="0"/>
                    </a:rPr>
                    <a:t>）</a:t>
                  </a:r>
                  <a:endParaRPr lang="ja-JP" sz="900" b="1" u="sng"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4" name="テキスト ボックス 189">
                  <a:extLst>
                    <a:ext uri="{FF2B5EF4-FFF2-40B4-BE49-F238E27FC236}">
                      <a16:creationId xmlns:a16="http://schemas.microsoft.com/office/drawing/2014/main" id="{8DC0A767-3C47-49CF-A95F-B09C0A74C10D}"/>
                    </a:ext>
                  </a:extLst>
                </p:cNvPr>
                <p:cNvSpPr txBox="1"/>
                <p:nvPr/>
              </p:nvSpPr>
              <p:spPr>
                <a:xfrm>
                  <a:off x="740410" y="3886201"/>
                  <a:ext cx="812800" cy="43243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114300" algn="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小規模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R="114300" algn="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の損傷</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5" name="正方形/長方形 214">
                  <a:extLst>
                    <a:ext uri="{FF2B5EF4-FFF2-40B4-BE49-F238E27FC236}">
                      <a16:creationId xmlns:a16="http://schemas.microsoft.com/office/drawing/2014/main" id="{C93CD8E4-1380-4A3E-B6D7-0F85E8ADF236}"/>
                    </a:ext>
                  </a:extLst>
                </p:cNvPr>
                <p:cNvSpPr/>
                <p:nvPr/>
              </p:nvSpPr>
              <p:spPr>
                <a:xfrm>
                  <a:off x="1041400" y="4267200"/>
                  <a:ext cx="812800"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16" name="正方形/長方形 215">
                  <a:extLst>
                    <a:ext uri="{FF2B5EF4-FFF2-40B4-BE49-F238E27FC236}">
                      <a16:creationId xmlns:a16="http://schemas.microsoft.com/office/drawing/2014/main" id="{E7135086-FC77-485A-9086-F5A1B7C68DE0}"/>
                    </a:ext>
                  </a:extLst>
                </p:cNvPr>
                <p:cNvSpPr/>
                <p:nvPr/>
              </p:nvSpPr>
              <p:spPr>
                <a:xfrm>
                  <a:off x="2006600" y="4250267"/>
                  <a:ext cx="110426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217" name="直線矢印コネクタ 216">
                  <a:extLst>
                    <a:ext uri="{FF2B5EF4-FFF2-40B4-BE49-F238E27FC236}">
                      <a16:creationId xmlns:a16="http://schemas.microsoft.com/office/drawing/2014/main" id="{D2124DED-7669-4CCC-83DE-F0F155D01330}"/>
                    </a:ext>
                  </a:extLst>
                </p:cNvPr>
                <p:cNvCxnSpPr>
                  <a:cxnSpLocks/>
                </p:cNvCxnSpPr>
                <p:nvPr/>
              </p:nvCxnSpPr>
              <p:spPr>
                <a:xfrm>
                  <a:off x="2491317" y="4089400"/>
                  <a:ext cx="2540" cy="147955"/>
                </a:xfrm>
                <a:prstGeom prst="straightConnector1">
                  <a:avLst/>
                </a:prstGeom>
                <a:noFill/>
                <a:ln w="9525" cap="flat" cmpd="sng" algn="ctr">
                  <a:solidFill>
                    <a:sysClr val="windowText" lastClr="000000"/>
                  </a:solidFill>
                  <a:prstDash val="solid"/>
                  <a:tailEnd type="arrow"/>
                </a:ln>
                <a:effectLst/>
              </p:spPr>
            </p:cxnSp>
            <p:sp>
              <p:nvSpPr>
                <p:cNvPr id="218" name="フリーフォーム 136">
                  <a:extLst>
                    <a:ext uri="{FF2B5EF4-FFF2-40B4-BE49-F238E27FC236}">
                      <a16:creationId xmlns:a16="http://schemas.microsoft.com/office/drawing/2014/main" id="{3ACB6EFA-AB35-4E7F-B832-93151AAB6893}"/>
                    </a:ext>
                  </a:extLst>
                </p:cNvPr>
                <p:cNvSpPr/>
                <p:nvPr/>
              </p:nvSpPr>
              <p:spPr>
                <a:xfrm>
                  <a:off x="416984" y="3674534"/>
                  <a:ext cx="361950" cy="583565"/>
                </a:xfrm>
                <a:custGeom>
                  <a:avLst/>
                  <a:gdLst>
                    <a:gd name="connsiteX0" fmla="*/ 209550 w 209550"/>
                    <a:gd name="connsiteY0" fmla="*/ 0 h 566737"/>
                    <a:gd name="connsiteX1" fmla="*/ 0 w 209550"/>
                    <a:gd name="connsiteY1" fmla="*/ 0 h 566737"/>
                    <a:gd name="connsiteX2" fmla="*/ 0 w 209550"/>
                    <a:gd name="connsiteY2" fmla="*/ 566737 h 566737"/>
                  </a:gdLst>
                  <a:ahLst/>
                  <a:cxnLst>
                    <a:cxn ang="0">
                      <a:pos x="connsiteX0" y="connsiteY0"/>
                    </a:cxn>
                    <a:cxn ang="0">
                      <a:pos x="connsiteX1" y="connsiteY1"/>
                    </a:cxn>
                    <a:cxn ang="0">
                      <a:pos x="connsiteX2" y="connsiteY2"/>
                    </a:cxn>
                  </a:cxnLst>
                  <a:rect l="l" t="t" r="r" b="b"/>
                  <a:pathLst>
                    <a:path w="209550" h="566737">
                      <a:moveTo>
                        <a:pt x="209550" y="0"/>
                      </a:moveTo>
                      <a:lnTo>
                        <a:pt x="0" y="0"/>
                      </a:lnTo>
                      <a:lnTo>
                        <a:pt x="0" y="566737"/>
                      </a:lnTo>
                    </a:path>
                  </a:pathLst>
                </a:custGeom>
                <a:noFill/>
                <a:ln w="9525" cap="flat" cmpd="sng" algn="ctr">
                  <a:solidFill>
                    <a:sysClr val="windowText" lastClr="000000"/>
                  </a:solidFill>
                  <a:prstDash val="solid"/>
                  <a:tailEnd type="arrow"/>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19" name="テキスト ボックス 130">
                  <a:extLst>
                    <a:ext uri="{FF2B5EF4-FFF2-40B4-BE49-F238E27FC236}">
                      <a16:creationId xmlns:a16="http://schemas.microsoft.com/office/drawing/2014/main" id="{E7B9B2D7-C001-45E5-A4D4-B575FF8F41A7}"/>
                    </a:ext>
                  </a:extLst>
                </p:cNvPr>
                <p:cNvSpPr txBox="1"/>
                <p:nvPr/>
              </p:nvSpPr>
              <p:spPr>
                <a:xfrm>
                  <a:off x="0" y="4241800"/>
                  <a:ext cx="931545" cy="2660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800" kern="100">
                      <a:effectLst/>
                      <a:latin typeface="Century" panose="02040604050505020304" pitchFamily="18" charset="0"/>
                      <a:ea typeface="HG丸ｺﾞｼｯｸM-PRO" panose="020F0600000000000000" pitchFamily="50" charset="-128"/>
                      <a:cs typeface="Times New Roman" panose="02020603050405020304" pitchFamily="18" charset="0"/>
                    </a:rPr>
                    <a:t>経過観察</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0" name="正方形/長方形 219">
                  <a:extLst>
                    <a:ext uri="{FF2B5EF4-FFF2-40B4-BE49-F238E27FC236}">
                      <a16:creationId xmlns:a16="http://schemas.microsoft.com/office/drawing/2014/main" id="{67AA1A7B-AF37-4765-8F55-BEEA781DE291}"/>
                    </a:ext>
                  </a:extLst>
                </p:cNvPr>
                <p:cNvSpPr/>
                <p:nvPr/>
              </p:nvSpPr>
              <p:spPr>
                <a:xfrm>
                  <a:off x="67734" y="4267200"/>
                  <a:ext cx="733425" cy="23622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221" name="テキスト ボックス 131">
                  <a:extLst>
                    <a:ext uri="{FF2B5EF4-FFF2-40B4-BE49-F238E27FC236}">
                      <a16:creationId xmlns:a16="http://schemas.microsoft.com/office/drawing/2014/main" id="{C0936825-3645-41B0-B228-5E1BC8172D8B}"/>
                    </a:ext>
                  </a:extLst>
                </p:cNvPr>
                <p:cNvSpPr txBox="1"/>
                <p:nvPr/>
              </p:nvSpPr>
              <p:spPr>
                <a:xfrm>
                  <a:off x="381000" y="3716867"/>
                  <a:ext cx="633095" cy="37274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114300" algn="l"/>
                  <a:r>
                    <a:rPr lang="ja-JP" sz="700" kern="100">
                      <a:effectLst/>
                      <a:latin typeface="Century" panose="02040604050505020304" pitchFamily="18" charset="0"/>
                      <a:ea typeface="HG丸ｺﾞｼｯｸM-PRO" panose="020F0600000000000000" pitchFamily="50" charset="-128"/>
                      <a:cs typeface="Times New Roman" panose="02020603050405020304" pitchFamily="18" charset="0"/>
                    </a:rPr>
                    <a:t>損傷なし</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cxnSp>
            <p:nvCxnSpPr>
              <p:cNvPr id="197" name="直線矢印コネクタ 196">
                <a:extLst>
                  <a:ext uri="{FF2B5EF4-FFF2-40B4-BE49-F238E27FC236}">
                    <a16:creationId xmlns:a16="http://schemas.microsoft.com/office/drawing/2014/main" id="{060D2247-CEFF-40B9-B069-7217852D404E}"/>
                  </a:ext>
                </a:extLst>
              </p:cNvPr>
              <p:cNvCxnSpPr/>
              <p:nvPr/>
            </p:nvCxnSpPr>
            <p:spPr>
              <a:xfrm flipV="1">
                <a:off x="2311400" y="1811867"/>
                <a:ext cx="349885" cy="0"/>
              </a:xfrm>
              <a:prstGeom prst="straightConnector1">
                <a:avLst/>
              </a:prstGeom>
              <a:noFill/>
              <a:ln w="9525" cap="flat" cmpd="sng" algn="ctr">
                <a:solidFill>
                  <a:sysClr val="windowText" lastClr="000000"/>
                </a:solidFill>
                <a:prstDash val="solid"/>
                <a:tailEnd type="arrow"/>
              </a:ln>
              <a:effectLst/>
            </p:spPr>
          </p:cxnSp>
          <p:cxnSp>
            <p:nvCxnSpPr>
              <p:cNvPr id="198" name="直線矢印コネクタ 197">
                <a:extLst>
                  <a:ext uri="{FF2B5EF4-FFF2-40B4-BE49-F238E27FC236}">
                    <a16:creationId xmlns:a16="http://schemas.microsoft.com/office/drawing/2014/main" id="{7E74531C-916A-4111-87D7-C48ABF7D35DB}"/>
                  </a:ext>
                </a:extLst>
              </p:cNvPr>
              <p:cNvCxnSpPr/>
              <p:nvPr/>
            </p:nvCxnSpPr>
            <p:spPr>
              <a:xfrm flipV="1">
                <a:off x="2353733" y="2734734"/>
                <a:ext cx="356778" cy="0"/>
              </a:xfrm>
              <a:prstGeom prst="straightConnector1">
                <a:avLst/>
              </a:prstGeom>
              <a:noFill/>
              <a:ln w="9525" cap="flat" cmpd="sng" algn="ctr">
                <a:solidFill>
                  <a:sysClr val="windowText" lastClr="000000"/>
                </a:solidFill>
                <a:prstDash val="solid"/>
                <a:tailEnd type="arrow"/>
              </a:ln>
              <a:effectLst/>
            </p:spPr>
          </p:cxnSp>
          <p:cxnSp>
            <p:nvCxnSpPr>
              <p:cNvPr id="199" name="直線矢印コネクタ 198">
                <a:extLst>
                  <a:ext uri="{FF2B5EF4-FFF2-40B4-BE49-F238E27FC236}">
                    <a16:creationId xmlns:a16="http://schemas.microsoft.com/office/drawing/2014/main" id="{F11C2283-1578-47C5-9E20-85E169F373CF}"/>
                  </a:ext>
                </a:extLst>
              </p:cNvPr>
              <p:cNvCxnSpPr/>
              <p:nvPr/>
            </p:nvCxnSpPr>
            <p:spPr>
              <a:xfrm>
                <a:off x="1416050" y="3048000"/>
                <a:ext cx="0" cy="400685"/>
              </a:xfrm>
              <a:prstGeom prst="straightConnector1">
                <a:avLst/>
              </a:prstGeom>
              <a:noFill/>
              <a:ln w="9525" cap="flat" cmpd="sng" algn="ctr">
                <a:solidFill>
                  <a:sysClr val="windowText" lastClr="000000"/>
                </a:solidFill>
                <a:prstDash val="solid"/>
                <a:tailEnd type="arrow"/>
              </a:ln>
              <a:effectLst/>
            </p:spPr>
          </p:cxnSp>
          <p:cxnSp>
            <p:nvCxnSpPr>
              <p:cNvPr id="200" name="直線矢印コネクタ 199">
                <a:extLst>
                  <a:ext uri="{FF2B5EF4-FFF2-40B4-BE49-F238E27FC236}">
                    <a16:creationId xmlns:a16="http://schemas.microsoft.com/office/drawing/2014/main" id="{AB6534BF-5844-489A-A6F4-F144DADD52C4}"/>
                  </a:ext>
                </a:extLst>
              </p:cNvPr>
              <p:cNvCxnSpPr/>
              <p:nvPr/>
            </p:nvCxnSpPr>
            <p:spPr>
              <a:xfrm>
                <a:off x="1407583" y="3894667"/>
                <a:ext cx="0" cy="364490"/>
              </a:xfrm>
              <a:prstGeom prst="straightConnector1">
                <a:avLst/>
              </a:prstGeom>
              <a:noFill/>
              <a:ln w="9525" cap="flat" cmpd="sng" algn="ctr">
                <a:solidFill>
                  <a:sysClr val="windowText" lastClr="000000"/>
                </a:solidFill>
                <a:prstDash val="solid"/>
                <a:tailEnd type="arrow"/>
              </a:ln>
              <a:effectLst/>
            </p:spPr>
          </p:cxnSp>
        </p:grpSp>
        <p:cxnSp>
          <p:nvCxnSpPr>
            <p:cNvPr id="136" name="直線コネクタ 135">
              <a:extLst>
                <a:ext uri="{FF2B5EF4-FFF2-40B4-BE49-F238E27FC236}">
                  <a16:creationId xmlns:a16="http://schemas.microsoft.com/office/drawing/2014/main" id="{3805F775-3552-4852-953D-64F07F39FF8B}"/>
                </a:ext>
              </a:extLst>
            </p:cNvPr>
            <p:cNvCxnSpPr>
              <a:cxnSpLocks/>
            </p:cNvCxnSpPr>
            <p:nvPr/>
          </p:nvCxnSpPr>
          <p:spPr>
            <a:xfrm>
              <a:off x="1413933" y="4089400"/>
              <a:ext cx="1077384" cy="0"/>
            </a:xfrm>
            <a:prstGeom prst="line">
              <a:avLst/>
            </a:prstGeom>
            <a:noFill/>
            <a:ln w="9525" cap="flat" cmpd="sng" algn="ctr">
              <a:solidFill>
                <a:sysClr val="windowText" lastClr="000000"/>
              </a:solidFill>
              <a:prstDash val="solid"/>
            </a:ln>
            <a:effectLst/>
          </p:spPr>
        </p:cxnSp>
      </p:grpSp>
      <p:sp>
        <p:nvSpPr>
          <p:cNvPr id="243" name="テキスト ボックス 242">
            <a:extLst>
              <a:ext uri="{FF2B5EF4-FFF2-40B4-BE49-F238E27FC236}">
                <a16:creationId xmlns:a16="http://schemas.microsoft.com/office/drawing/2014/main" id="{9DB3A75B-5FD8-428B-B142-3D824265F3D1}"/>
              </a:ext>
            </a:extLst>
          </p:cNvPr>
          <p:cNvSpPr txBox="1"/>
          <p:nvPr/>
        </p:nvSpPr>
        <p:spPr>
          <a:xfrm>
            <a:off x="4717910" y="3233919"/>
            <a:ext cx="1107996" cy="215444"/>
          </a:xfrm>
          <a:prstGeom prst="rect">
            <a:avLst/>
          </a:prstGeom>
          <a:noFill/>
        </p:spPr>
        <p:txBody>
          <a:bodyPr wrap="none" rtlCol="0">
            <a:spAutoFit/>
          </a:bodyPr>
          <a:lstStyle/>
          <a:p>
            <a:r>
              <a:rPr kumimoji="1" lang="ja-JP" altLang="en-US" sz="800" dirty="0"/>
              <a:t>河川改修計画の有無</a:t>
            </a:r>
          </a:p>
        </p:txBody>
      </p:sp>
      <p:sp>
        <p:nvSpPr>
          <p:cNvPr id="244" name="テキスト ボックス 243">
            <a:extLst>
              <a:ext uri="{FF2B5EF4-FFF2-40B4-BE49-F238E27FC236}">
                <a16:creationId xmlns:a16="http://schemas.microsoft.com/office/drawing/2014/main" id="{4CC928D8-9B3B-4A1E-BD97-851E8C085674}"/>
              </a:ext>
            </a:extLst>
          </p:cNvPr>
          <p:cNvSpPr txBox="1"/>
          <p:nvPr/>
        </p:nvSpPr>
        <p:spPr>
          <a:xfrm>
            <a:off x="4730375" y="3903477"/>
            <a:ext cx="1107996" cy="338554"/>
          </a:xfrm>
          <a:prstGeom prst="rect">
            <a:avLst/>
          </a:prstGeom>
          <a:noFill/>
        </p:spPr>
        <p:txBody>
          <a:bodyPr wrap="none" rtlCol="0">
            <a:spAutoFit/>
          </a:bodyPr>
          <a:lstStyle/>
          <a:p>
            <a:r>
              <a:rPr kumimoji="1" lang="ja-JP" altLang="en-US" sz="800" dirty="0"/>
              <a:t>親水護岸の設置要望</a:t>
            </a:r>
            <a:endParaRPr kumimoji="1" lang="en-US" altLang="ja-JP" sz="800" dirty="0"/>
          </a:p>
          <a:p>
            <a:r>
              <a:rPr kumimoji="1" lang="ja-JP" altLang="en-US" sz="800" dirty="0"/>
              <a:t>の有無</a:t>
            </a:r>
          </a:p>
        </p:txBody>
      </p:sp>
      <p:sp>
        <p:nvSpPr>
          <p:cNvPr id="245" name="テキスト ボックス 244">
            <a:extLst>
              <a:ext uri="{FF2B5EF4-FFF2-40B4-BE49-F238E27FC236}">
                <a16:creationId xmlns:a16="http://schemas.microsoft.com/office/drawing/2014/main" id="{6A9243CD-B71E-456A-A179-9CC74724C782}"/>
              </a:ext>
            </a:extLst>
          </p:cNvPr>
          <p:cNvSpPr txBox="1"/>
          <p:nvPr/>
        </p:nvSpPr>
        <p:spPr>
          <a:xfrm>
            <a:off x="4730375" y="4602071"/>
            <a:ext cx="1107996" cy="338554"/>
          </a:xfrm>
          <a:prstGeom prst="rect">
            <a:avLst/>
          </a:prstGeom>
          <a:noFill/>
        </p:spPr>
        <p:txBody>
          <a:bodyPr wrap="none" rtlCol="0">
            <a:spAutoFit/>
          </a:bodyPr>
          <a:lstStyle/>
          <a:p>
            <a:r>
              <a:rPr kumimoji="1" lang="ja-JP" altLang="en-US" sz="800" dirty="0"/>
              <a:t>護岸の大規模な損傷</a:t>
            </a:r>
            <a:endParaRPr kumimoji="1" lang="en-US" altLang="ja-JP" sz="800" dirty="0"/>
          </a:p>
          <a:p>
            <a:r>
              <a:rPr lang="ja-JP" altLang="en-US" sz="800" b="1" u="sng" dirty="0">
                <a:solidFill>
                  <a:srgbClr val="FF0000"/>
                </a:solidFill>
              </a:rPr>
              <a:t>等</a:t>
            </a:r>
            <a:r>
              <a:rPr kumimoji="1" lang="ja-JP" altLang="en-US" sz="800" dirty="0"/>
              <a:t>の有無</a:t>
            </a:r>
          </a:p>
        </p:txBody>
      </p:sp>
      <p:sp>
        <p:nvSpPr>
          <p:cNvPr id="246" name="テキスト ボックス 245">
            <a:extLst>
              <a:ext uri="{FF2B5EF4-FFF2-40B4-BE49-F238E27FC236}">
                <a16:creationId xmlns:a16="http://schemas.microsoft.com/office/drawing/2014/main" id="{75268E99-0DBD-4DDC-8167-73F59641F9A0}"/>
              </a:ext>
            </a:extLst>
          </p:cNvPr>
          <p:cNvSpPr txBox="1"/>
          <p:nvPr/>
        </p:nvSpPr>
        <p:spPr>
          <a:xfrm>
            <a:off x="4730375" y="5284924"/>
            <a:ext cx="1005403" cy="338554"/>
          </a:xfrm>
          <a:prstGeom prst="rect">
            <a:avLst/>
          </a:prstGeom>
          <a:noFill/>
        </p:spPr>
        <p:txBody>
          <a:bodyPr wrap="none" rtlCol="0">
            <a:spAutoFit/>
          </a:bodyPr>
          <a:lstStyle/>
          <a:p>
            <a:r>
              <a:rPr kumimoji="1" lang="ja-JP" altLang="en-US" sz="800" dirty="0"/>
              <a:t>軽微なブロックの</a:t>
            </a:r>
            <a:endParaRPr kumimoji="1" lang="en-US" altLang="ja-JP" sz="800" dirty="0"/>
          </a:p>
          <a:p>
            <a:r>
              <a:rPr lang="ja-JP" altLang="en-US" sz="800" dirty="0"/>
              <a:t>損傷の有無</a:t>
            </a:r>
            <a:endParaRPr kumimoji="1" lang="ja-JP" altLang="en-US" sz="800" dirty="0"/>
          </a:p>
        </p:txBody>
      </p:sp>
      <p:sp>
        <p:nvSpPr>
          <p:cNvPr id="135" name="テキスト ボックス 3188">
            <a:extLst>
              <a:ext uri="{FF2B5EF4-FFF2-40B4-BE49-F238E27FC236}">
                <a16:creationId xmlns:a16="http://schemas.microsoft.com/office/drawing/2014/main" id="{F7E7DBBC-7545-4AC7-99B5-10364E0E8F12}"/>
              </a:ext>
            </a:extLst>
          </p:cNvPr>
          <p:cNvSpPr txBox="1"/>
          <p:nvPr/>
        </p:nvSpPr>
        <p:spPr>
          <a:xfrm>
            <a:off x="4544477" y="6229477"/>
            <a:ext cx="4298565" cy="22385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l"/>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※２：同様の事象の発生が懸念される場合など、予防的に対策を施す措置</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7" name="テキスト ボックス 138">
            <a:extLst>
              <a:ext uri="{FF2B5EF4-FFF2-40B4-BE49-F238E27FC236}">
                <a16:creationId xmlns:a16="http://schemas.microsoft.com/office/drawing/2014/main" id="{2B2CCE48-7FDE-487D-9EE9-14F690E78010}"/>
              </a:ext>
            </a:extLst>
          </p:cNvPr>
          <p:cNvSpPr txBox="1"/>
          <p:nvPr/>
        </p:nvSpPr>
        <p:spPr>
          <a:xfrm>
            <a:off x="4540447" y="5949280"/>
            <a:ext cx="4302595" cy="3320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l"/>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※１：本フローでは、損傷の大きいものは限界管理水準を下回るものとして、物理的視点から部分更新</a:t>
            </a:r>
            <a:endParaRPr lang="en-US" alt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endParaRPr>
          </a:p>
          <a:p>
            <a:pPr marL="342900" indent="-342900" algn="l"/>
            <a:r>
              <a:rPr lang="ja-JP" altLang="en-US" sz="7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sz="700" kern="100" dirty="0">
                <a:effectLst/>
                <a:latin typeface="Century" panose="02040604050505020304" pitchFamily="18" charset="0"/>
                <a:ea typeface="HG丸ｺﾞｼｯｸM-PRO" panose="020F0600000000000000" pitchFamily="50" charset="-128"/>
                <a:cs typeface="Times New Roman" panose="02020603050405020304" pitchFamily="18" charset="0"/>
              </a:rPr>
              <a:t>として表現している。また、損傷の程度が小さいものは、直営作業等により対応する。</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9" name="テキスト ボックス 138">
            <a:extLst>
              <a:ext uri="{FF2B5EF4-FFF2-40B4-BE49-F238E27FC236}">
                <a16:creationId xmlns:a16="http://schemas.microsoft.com/office/drawing/2014/main" id="{C1DD10FE-C454-4C8A-B530-DB29899B78E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３－３　維持管理工事の実施に関する事項①</a:t>
            </a:r>
            <a:endParaRPr kumimoji="1" lang="ja-JP" altLang="en-US" sz="2400" dirty="0">
              <a:latin typeface="Meiryo UI" pitchFamily="50" charset="-128"/>
              <a:ea typeface="Meiryo UI" pitchFamily="50" charset="-128"/>
              <a:cs typeface="Meiryo UI" pitchFamily="50" charset="-128"/>
            </a:endParaRPr>
          </a:p>
        </p:txBody>
      </p:sp>
      <p:sp>
        <p:nvSpPr>
          <p:cNvPr id="134" name="テキスト ボックス 133">
            <a:extLst>
              <a:ext uri="{FF2B5EF4-FFF2-40B4-BE49-F238E27FC236}">
                <a16:creationId xmlns:a16="http://schemas.microsoft.com/office/drawing/2014/main" id="{D6B193F5-E6DB-4CA0-8054-F146DAC671FA}"/>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
        <p:nvSpPr>
          <p:cNvPr id="123" name="角丸四角形 111">
            <a:extLst>
              <a:ext uri="{FF2B5EF4-FFF2-40B4-BE49-F238E27FC236}">
                <a16:creationId xmlns:a16="http://schemas.microsoft.com/office/drawing/2014/main" id="{34EF45A0-A7A0-41B8-BAB4-92D7CA47332D}"/>
              </a:ext>
            </a:extLst>
          </p:cNvPr>
          <p:cNvSpPr/>
          <p:nvPr/>
        </p:nvSpPr>
        <p:spPr>
          <a:xfrm>
            <a:off x="3779912" y="6430052"/>
            <a:ext cx="87899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P25</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6553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6">
            <a:extLst>
              <a:ext uri="{FF2B5EF4-FFF2-40B4-BE49-F238E27FC236}">
                <a16:creationId xmlns:a16="http://schemas.microsoft.com/office/drawing/2014/main" id="{E2F6FB71-4A26-4F27-8823-4FEDE7E5DCDC}"/>
              </a:ext>
            </a:extLst>
          </p:cNvPr>
          <p:cNvGraphicFramePr>
            <a:graphicFrameLocks noGrp="1"/>
          </p:cNvGraphicFramePr>
          <p:nvPr/>
        </p:nvGraphicFramePr>
        <p:xfrm>
          <a:off x="251520" y="2317268"/>
          <a:ext cx="8568952" cy="4431650"/>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93172">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4138478">
                <a:tc>
                  <a:txBody>
                    <a:bodyPr/>
                    <a:lstStyle/>
                    <a:p>
                      <a:endParaRPr kumimoji="1" lang="ja-JP" altLang="en-US" dirty="0"/>
                    </a:p>
                  </a:txBody>
                  <a:tcPr/>
                </a:tc>
                <a:tc>
                  <a:txBody>
                    <a:bodyPr/>
                    <a:lstStyle/>
                    <a:p>
                      <a:pPr algn="ctr"/>
                      <a:endParaRPr kumimoji="1" lang="ja-JP" altLang="en-US" sz="1200" dirty="0"/>
                    </a:p>
                  </a:txBody>
                  <a:tcPr anchor="ctr"/>
                </a:tc>
                <a:extLst>
                  <a:ext uri="{0D108BD9-81ED-4DB2-BD59-A6C34878D82A}">
                    <a16:rowId xmlns:a16="http://schemas.microsoft.com/office/drawing/2014/main" val="1921276829"/>
                  </a:ext>
                </a:extLst>
              </a:tr>
            </a:tbl>
          </a:graphicData>
        </a:graphic>
      </p:graphicFrame>
      <p:sp>
        <p:nvSpPr>
          <p:cNvPr id="2" name="スライド番号プレースホルダー 1">
            <a:extLst>
              <a:ext uri="{FF2B5EF4-FFF2-40B4-BE49-F238E27FC236}">
                <a16:creationId xmlns:a16="http://schemas.microsoft.com/office/drawing/2014/main" id="{12A08F8F-8A68-4BE4-8381-06E06B8C6CA5}"/>
              </a:ext>
            </a:extLst>
          </p:cNvPr>
          <p:cNvSpPr>
            <a:spLocks noGrp="1"/>
          </p:cNvSpPr>
          <p:nvPr>
            <p:ph type="sldNum" sz="quarter" idx="12"/>
          </p:nvPr>
        </p:nvSpPr>
        <p:spPr>
          <a:xfrm>
            <a:off x="8540708" y="6474098"/>
            <a:ext cx="720080" cy="365125"/>
          </a:xfrm>
        </p:spPr>
        <p:txBody>
          <a:bodyPr/>
          <a:lstStyle/>
          <a:p>
            <a:fld id="{682EF9F9-C4E8-46B2-BBF1-33E3162B856A}" type="slidenum">
              <a:rPr kumimoji="1" lang="ja-JP" altLang="en-US" smtClean="0"/>
              <a:t>16</a:t>
            </a:fld>
            <a:endParaRPr kumimoji="1" lang="ja-JP" altLang="en-US" dirty="0"/>
          </a:p>
        </p:txBody>
      </p:sp>
      <p:sp>
        <p:nvSpPr>
          <p:cNvPr id="4" name="角丸四角形 111">
            <a:extLst>
              <a:ext uri="{FF2B5EF4-FFF2-40B4-BE49-F238E27FC236}">
                <a16:creationId xmlns:a16="http://schemas.microsoft.com/office/drawing/2014/main" id="{284A546A-59E3-42D5-9AAC-26110BC9F68E}"/>
              </a:ext>
            </a:extLst>
          </p:cNvPr>
          <p:cNvSpPr/>
          <p:nvPr/>
        </p:nvSpPr>
        <p:spPr>
          <a:xfrm>
            <a:off x="240605" y="1988840"/>
            <a:ext cx="5270176"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２維持管理手法</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に記載の内容を以下のとおり更新する。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197C8272-55C8-4A02-8412-BF7BDBEF3E51}"/>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３－３　維持管理工事の実施に関する事項②</a:t>
            </a:r>
            <a:endParaRPr kumimoji="1" lang="ja-JP" altLang="en-US" sz="2400" dirty="0">
              <a:latin typeface="Meiryo UI" pitchFamily="50" charset="-128"/>
              <a:ea typeface="Meiryo UI" pitchFamily="50" charset="-128"/>
              <a:cs typeface="Meiryo UI" pitchFamily="50" charset="-128"/>
            </a:endParaRPr>
          </a:p>
        </p:txBody>
      </p:sp>
      <p:sp>
        <p:nvSpPr>
          <p:cNvPr id="7" name="角丸四角形 111">
            <a:extLst>
              <a:ext uri="{FF2B5EF4-FFF2-40B4-BE49-F238E27FC236}">
                <a16:creationId xmlns:a16="http://schemas.microsoft.com/office/drawing/2014/main" id="{22077CA4-447C-41A3-9BC2-A4405B96AEF1}"/>
              </a:ext>
            </a:extLst>
          </p:cNvPr>
          <p:cNvSpPr/>
          <p:nvPr/>
        </p:nvSpPr>
        <p:spPr>
          <a:xfrm>
            <a:off x="144094" y="1061497"/>
            <a:ext cx="8756654" cy="81755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rPr>
              <a:t>日常的な維持管理における新技術の活用を計画に位置付ける。</a:t>
            </a:r>
            <a:endParaRPr lang="en-US" altLang="ja-JP" sz="1400" kern="1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1208862-2A31-49CF-B697-F013488FF470}"/>
              </a:ext>
            </a:extLst>
          </p:cNvPr>
          <p:cNvSpPr txBox="1"/>
          <p:nvPr/>
        </p:nvSpPr>
        <p:spPr>
          <a:xfrm>
            <a:off x="188972" y="3429000"/>
            <a:ext cx="4274388" cy="1200329"/>
          </a:xfrm>
          <a:prstGeom prst="rect">
            <a:avLst/>
          </a:prstGeom>
          <a:noFill/>
        </p:spPr>
        <p:txBody>
          <a:bodyPr wrap="square" rtlCol="0">
            <a:spAutoFit/>
          </a:bodyPr>
          <a:lstStyle/>
          <a:p>
            <a:pPr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日常的な維持管理の着実な実践</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これらの取組みを着実に実践していくために地域や施設の特性等を考慮し、創意工夫を凝らしながら適切に対応するとともに</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PDCA</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サイクルによる継続的なマネジメントを行っていく。</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C5FA4C32-BEF4-4773-BEEB-D49E0960F86C}"/>
              </a:ext>
            </a:extLst>
          </p:cNvPr>
          <p:cNvSpPr txBox="1"/>
          <p:nvPr/>
        </p:nvSpPr>
        <p:spPr>
          <a:xfrm>
            <a:off x="4463360" y="3429000"/>
            <a:ext cx="4274388" cy="1200329"/>
          </a:xfrm>
          <a:prstGeom prst="rect">
            <a:avLst/>
          </a:prstGeom>
          <a:noFill/>
        </p:spPr>
        <p:txBody>
          <a:bodyPr wrap="square" rtlCol="0">
            <a:spAutoFit/>
          </a:bodyPr>
          <a:lstStyle/>
          <a:p>
            <a:pPr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日常的な維持管理の着実な実践</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66700" indent="133350" algn="just"/>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これらの取組みを着実に実践していくために地域や施設の特性等を考慮し、</a:t>
            </a:r>
            <a:r>
              <a:rPr lang="ja-JP" altLang="en-US" sz="12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新技術の活用を含め</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創意工夫を凝らしながら適切に対応するとともに</a:t>
            </a:r>
            <a:r>
              <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PDCA</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サイクルによる継続的なマネジメントを行っていく。</a:t>
            </a:r>
            <a:endPar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BD97B011-FD01-45CD-9BB5-81FCAD39E4C0}"/>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
        <p:nvSpPr>
          <p:cNvPr id="11" name="角丸四角形 111">
            <a:extLst>
              <a:ext uri="{FF2B5EF4-FFF2-40B4-BE49-F238E27FC236}">
                <a16:creationId xmlns:a16="http://schemas.microsoft.com/office/drawing/2014/main" id="{7DD25BF4-4FCC-4925-B961-3D7B62F28184}"/>
              </a:ext>
            </a:extLst>
          </p:cNvPr>
          <p:cNvSpPr/>
          <p:nvPr/>
        </p:nvSpPr>
        <p:spPr>
          <a:xfrm>
            <a:off x="3779912" y="6430052"/>
            <a:ext cx="87899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P48</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15970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維持管理技術審議会</a:t>
            </a:r>
            <a:br>
              <a:rPr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r>
              <a:rPr kumimoji="1" lang="ja-JP" altLang="en-US" sz="4000" b="1" dirty="0">
                <a:latin typeface="Meiryo UI" pitchFamily="50" charset="-128"/>
                <a:ea typeface="Meiryo UI" pitchFamily="50" charset="-128"/>
                <a:cs typeface="Meiryo UI" pitchFamily="50" charset="-128"/>
              </a:rPr>
              <a:t>第３回　</a:t>
            </a:r>
            <a:r>
              <a:rPr lang="ja-JP" altLang="en-US" sz="4000" dirty="0">
                <a:latin typeface="Meiryo UI" pitchFamily="50" charset="-128"/>
                <a:ea typeface="Meiryo UI" pitchFamily="50" charset="-128"/>
                <a:cs typeface="Meiryo UI" pitchFamily="50" charset="-128"/>
              </a:rPr>
              <a:t>河川等</a:t>
            </a:r>
            <a:r>
              <a:rPr kumimoji="1" lang="ja-JP" altLang="en-US" sz="4000" b="1" dirty="0">
                <a:latin typeface="Meiryo UI" pitchFamily="50" charset="-128"/>
                <a:ea typeface="Meiryo UI" pitchFamily="50" charset="-128"/>
                <a:cs typeface="Meiryo UI" pitchFamily="50" charset="-128"/>
              </a:rPr>
              <a:t>部会</a:t>
            </a:r>
            <a:br>
              <a:rPr kumimoji="1"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endParaRPr kumimoji="1" lang="ja-JP" altLang="en-US" sz="2700" b="1" dirty="0">
              <a:latin typeface="Meiryo UI" pitchFamily="50" charset="-128"/>
              <a:ea typeface="Meiryo UI" pitchFamily="50" charset="-128"/>
              <a:cs typeface="Meiryo UI" pitchFamily="50" charset="-128"/>
            </a:endParaRPr>
          </a:p>
        </p:txBody>
      </p:sp>
      <p:sp>
        <p:nvSpPr>
          <p:cNvPr id="8" name="サブタイトル 2"/>
          <p:cNvSpPr txBox="1">
            <a:spLocks/>
          </p:cNvSpPr>
          <p:nvPr/>
        </p:nvSpPr>
        <p:spPr>
          <a:xfrm>
            <a:off x="36512" y="3753131"/>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3200" b="1" dirty="0">
                <a:latin typeface="Meiryo UI" pitchFamily="50" charset="-128"/>
                <a:ea typeface="Meiryo UI" pitchFamily="50" charset="-128"/>
                <a:cs typeface="Meiryo UI" pitchFamily="50" charset="-128"/>
              </a:rPr>
              <a:t>《</a:t>
            </a:r>
            <a:r>
              <a:rPr lang="ja-JP" altLang="en-US" sz="3200" b="1" dirty="0">
                <a:latin typeface="Meiryo UI" pitchFamily="50" charset="-128"/>
                <a:ea typeface="Meiryo UI" pitchFamily="50" charset="-128"/>
                <a:cs typeface="Meiryo UI" pitchFamily="50" charset="-128"/>
              </a:rPr>
              <a:t>第２回河川等部会の概要</a:t>
            </a:r>
            <a:r>
              <a:rPr lang="en-US" altLang="ja-JP" sz="3200" b="1" dirty="0">
                <a:latin typeface="Meiryo UI" pitchFamily="50" charset="-128"/>
                <a:ea typeface="Meiryo UI" pitchFamily="50" charset="-128"/>
                <a:cs typeface="Meiryo UI" pitchFamily="50" charset="-128"/>
              </a:rPr>
              <a:t>》</a:t>
            </a:r>
            <a:endParaRPr lang="ja-JP" altLang="en-US" sz="3200" b="1" dirty="0">
              <a:latin typeface="Meiryo UI" pitchFamily="50" charset="-128"/>
              <a:ea typeface="Meiryo UI" pitchFamily="50" charset="-128"/>
              <a:cs typeface="Meiryo UI" pitchFamily="50" charset="-128"/>
            </a:endParaRPr>
          </a:p>
        </p:txBody>
      </p:sp>
      <p:sp>
        <p:nvSpPr>
          <p:cNvPr id="6" name="スライド番号プレースホルダー 17">
            <a:extLst>
              <a:ext uri="{FF2B5EF4-FFF2-40B4-BE49-F238E27FC236}">
                <a16:creationId xmlns:a16="http://schemas.microsoft.com/office/drawing/2014/main" id="{568234FF-1C40-4B1D-98C8-DF509959AD12}"/>
              </a:ext>
            </a:extLst>
          </p:cNvPr>
          <p:cNvSpPr txBox="1">
            <a:spLocks/>
          </p:cNvSpPr>
          <p:nvPr/>
        </p:nvSpPr>
        <p:spPr>
          <a:xfrm>
            <a:off x="8373184" y="6489782"/>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a:t>
            </a:fld>
            <a:endParaRPr lang="ja-JP" altLang="en-US"/>
          </a:p>
        </p:txBody>
      </p:sp>
      <p:sp>
        <p:nvSpPr>
          <p:cNvPr id="5" name="サブタイトル 2">
            <a:extLst>
              <a:ext uri="{FF2B5EF4-FFF2-40B4-BE49-F238E27FC236}">
                <a16:creationId xmlns:a16="http://schemas.microsoft.com/office/drawing/2014/main" id="{87E11EAB-A6CE-437E-8633-27937AE1085C}"/>
              </a:ext>
            </a:extLst>
          </p:cNvPr>
          <p:cNvSpPr txBox="1">
            <a:spLocks/>
          </p:cNvSpPr>
          <p:nvPr/>
        </p:nvSpPr>
        <p:spPr>
          <a:xfrm>
            <a:off x="0" y="4765144"/>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3200" dirty="0">
                <a:latin typeface="Meiryo UI" pitchFamily="50" charset="-128"/>
                <a:ea typeface="Meiryo UI" pitchFamily="50" charset="-128"/>
                <a:cs typeface="Meiryo UI" pitchFamily="50" charset="-128"/>
              </a:rPr>
              <a:t>（下水道施設編）</a:t>
            </a:r>
          </a:p>
        </p:txBody>
      </p:sp>
      <p:sp>
        <p:nvSpPr>
          <p:cNvPr id="7" name="サブタイトル 2">
            <a:extLst>
              <a:ext uri="{FF2B5EF4-FFF2-40B4-BE49-F238E27FC236}">
                <a16:creationId xmlns:a16="http://schemas.microsoft.com/office/drawing/2014/main" id="{8BE72615-6364-4B6C-945A-D7D07E5BBAC5}"/>
              </a:ext>
            </a:extLst>
          </p:cNvPr>
          <p:cNvSpPr txBox="1">
            <a:spLocks/>
          </p:cNvSpPr>
          <p:nvPr/>
        </p:nvSpPr>
        <p:spPr>
          <a:xfrm>
            <a:off x="0" y="6190456"/>
            <a:ext cx="9144000" cy="55091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endParaRPr lang="ja-JP" altLang="en-US" sz="2400" b="1">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96080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6">
            <a:extLst>
              <a:ext uri="{FF2B5EF4-FFF2-40B4-BE49-F238E27FC236}">
                <a16:creationId xmlns:a16="http://schemas.microsoft.com/office/drawing/2014/main" id="{033C5319-6E46-4686-893E-E08F51B09BE6}"/>
              </a:ext>
            </a:extLst>
          </p:cNvPr>
          <p:cNvSpPr txBox="1">
            <a:spLocks noChangeArrowheads="1"/>
          </p:cNvSpPr>
          <p:nvPr/>
        </p:nvSpPr>
        <p:spPr bwMode="auto">
          <a:xfrm>
            <a:off x="157192" y="775048"/>
            <a:ext cx="767370" cy="23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100" b="1" dirty="0">
                <a:solidFill>
                  <a:srgbClr val="000000"/>
                </a:solidFill>
                <a:latin typeface="Meiryo UI" panose="020B0604030504040204" pitchFamily="50" charset="-128"/>
                <a:ea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rPr>
              <a:t>目　的</a:t>
            </a:r>
            <a:r>
              <a:rPr lang="en-US" altLang="ja-JP" sz="1100" b="1" dirty="0">
                <a:solidFill>
                  <a:srgbClr val="000000"/>
                </a:solidFill>
                <a:latin typeface="Meiryo UI" panose="020B0604030504040204" pitchFamily="50" charset="-128"/>
                <a:ea typeface="Meiryo UI" panose="020B0604030504040204" pitchFamily="50" charset="-128"/>
              </a:rPr>
              <a:t>】</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34" name="角丸四角形 8">
            <a:extLst>
              <a:ext uri="{FF2B5EF4-FFF2-40B4-BE49-F238E27FC236}">
                <a16:creationId xmlns:a16="http://schemas.microsoft.com/office/drawing/2014/main" id="{B3EC5A5C-9BEC-478B-A076-BAE875CECC3A}"/>
              </a:ext>
            </a:extLst>
          </p:cNvPr>
          <p:cNvSpPr/>
          <p:nvPr/>
        </p:nvSpPr>
        <p:spPr>
          <a:xfrm>
            <a:off x="157191" y="700734"/>
            <a:ext cx="8905529" cy="1560324"/>
          </a:xfrm>
          <a:prstGeom prst="roundRect">
            <a:avLst>
              <a:gd name="adj" fmla="val 27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35" name="テキスト ボックス 8">
            <a:extLst>
              <a:ext uri="{FF2B5EF4-FFF2-40B4-BE49-F238E27FC236}">
                <a16:creationId xmlns:a16="http://schemas.microsoft.com/office/drawing/2014/main" id="{CC669EF4-D73F-4C37-A7BA-F8B5A1606E63}"/>
              </a:ext>
            </a:extLst>
          </p:cNvPr>
          <p:cNvSpPr txBox="1">
            <a:spLocks noChangeArrowheads="1"/>
          </p:cNvSpPr>
          <p:nvPr/>
        </p:nvSpPr>
        <p:spPr bwMode="auto">
          <a:xfrm>
            <a:off x="189778" y="560986"/>
            <a:ext cx="955012"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b="1" dirty="0">
                <a:solidFill>
                  <a:srgbClr val="000000"/>
                </a:solidFill>
                <a:latin typeface="Meiryo UI" panose="020B0604030504040204" pitchFamily="50" charset="-128"/>
                <a:ea typeface="Meiryo UI" panose="020B0604030504040204" pitchFamily="50" charset="-128"/>
              </a:rPr>
              <a:t>計画の概要</a:t>
            </a:r>
          </a:p>
        </p:txBody>
      </p:sp>
      <p:sp>
        <p:nvSpPr>
          <p:cNvPr id="36" name="テキスト ボックス 35">
            <a:extLst>
              <a:ext uri="{FF2B5EF4-FFF2-40B4-BE49-F238E27FC236}">
                <a16:creationId xmlns:a16="http://schemas.microsoft.com/office/drawing/2014/main" id="{43ECF644-62A0-41AC-A09B-4E55DC9E9CCF}"/>
              </a:ext>
            </a:extLst>
          </p:cNvPr>
          <p:cNvSpPr txBox="1"/>
          <p:nvPr/>
        </p:nvSpPr>
        <p:spPr>
          <a:xfrm>
            <a:off x="3808037" y="1183357"/>
            <a:ext cx="2474907" cy="1035440"/>
          </a:xfrm>
          <a:prstGeom prst="rect">
            <a:avLst/>
          </a:prstGeom>
          <a:noFill/>
          <a:ln>
            <a:solidFill>
              <a:schemeClr val="tx1"/>
            </a:solidFill>
            <a:prstDash val="dash"/>
          </a:ln>
        </p:spPr>
        <p:txBody>
          <a:bodyPr wrap="square" lIns="65306" tIns="32653" rIns="65306" bIns="32653">
            <a:spAutoFit/>
          </a:bodyPr>
          <a:lstStyle/>
          <a:p>
            <a:pPr>
              <a:defRPr/>
            </a:pPr>
            <a:r>
              <a:rPr lang="ja-JP" altLang="en-US"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9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１）致命的な不具合を見逃さない</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・点検の充実、非破壊検査など新技術の導入</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２）予防保全をレベルアップする</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・点検データ蓄積などにより、予防保全を高度化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３）更新時期をしっかり見極める</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・各施設の更新判定フローを設定</a:t>
            </a:r>
          </a:p>
        </p:txBody>
      </p:sp>
      <p:sp>
        <p:nvSpPr>
          <p:cNvPr id="37" name="テキスト ボックス 14">
            <a:extLst>
              <a:ext uri="{FF2B5EF4-FFF2-40B4-BE49-F238E27FC236}">
                <a16:creationId xmlns:a16="http://schemas.microsoft.com/office/drawing/2014/main" id="{933FF567-D2EC-4CE6-AC1F-0066DAE8D25C}"/>
              </a:ext>
            </a:extLst>
          </p:cNvPr>
          <p:cNvSpPr txBox="1">
            <a:spLocks noChangeArrowheads="1"/>
          </p:cNvSpPr>
          <p:nvPr/>
        </p:nvSpPr>
        <p:spPr bwMode="auto">
          <a:xfrm>
            <a:off x="157191" y="940081"/>
            <a:ext cx="3495329" cy="13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marL="171450" indent="-1714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Meiryo UI" panose="020B0604030504040204" pitchFamily="50" charset="-128"/>
              <a:buChar char="○"/>
            </a:pPr>
            <a:r>
              <a:rPr lang="ja-JP" altLang="en-US" sz="900" dirty="0">
                <a:solidFill>
                  <a:srgbClr val="000000"/>
                </a:solidFill>
                <a:latin typeface="Meiryo UI" panose="020B0604030504040204" pitchFamily="50" charset="-128"/>
                <a:ea typeface="Meiryo UI" panose="020B0604030504040204" pitchFamily="50" charset="-128"/>
              </a:rPr>
              <a:t>高度経済成長期に集中的に整備された都市基盤施設について、これまでの点検、補修などで蓄積されたデータを活用し、最新の専門的な知見に基づき、より一層、戦略的な維持管理を推進するため、「大阪府都市基盤施設長寿命化計画」を策定</a:t>
            </a:r>
            <a:endParaRPr lang="en-US" altLang="ja-JP" sz="900" dirty="0">
              <a:solidFill>
                <a:srgbClr val="000000"/>
              </a:solidFill>
              <a:latin typeface="Meiryo UI" panose="020B0604030504040204" pitchFamily="50" charset="-128"/>
              <a:ea typeface="Meiryo UI" panose="020B0604030504040204" pitchFamily="50" charset="-128"/>
            </a:endParaRPr>
          </a:p>
          <a:p>
            <a:pPr>
              <a:spcBef>
                <a:spcPct val="0"/>
              </a:spcBef>
              <a:buFont typeface="Meiryo UI" panose="020B0604030504040204" pitchFamily="50" charset="-128"/>
              <a:buChar char="○"/>
            </a:pPr>
            <a:r>
              <a:rPr lang="ja-JP" altLang="en-US" sz="900" dirty="0">
                <a:solidFill>
                  <a:srgbClr val="000000"/>
                </a:solidFill>
                <a:latin typeface="Meiryo UI" panose="020B0604030504040204" pitchFamily="50" charset="-128"/>
                <a:ea typeface="Meiryo UI" panose="020B0604030504040204" pitchFamily="50" charset="-128"/>
              </a:rPr>
              <a:t>特に、施設毎に更新時期の見極めの考え方を明確化し、将来の更新時期を平準化</a:t>
            </a:r>
            <a:endParaRPr lang="en-US" altLang="ja-JP" sz="900" dirty="0">
              <a:solidFill>
                <a:srgbClr val="000000"/>
              </a:solidFill>
              <a:latin typeface="Meiryo UI" panose="020B0604030504040204" pitchFamily="50" charset="-128"/>
              <a:ea typeface="Meiryo UI" panose="020B0604030504040204" pitchFamily="50" charset="-128"/>
            </a:endParaRPr>
          </a:p>
          <a:p>
            <a:pPr>
              <a:spcBef>
                <a:spcPct val="0"/>
              </a:spcBef>
              <a:buFont typeface="Meiryo UI" panose="020B0604030504040204" pitchFamily="50" charset="-128"/>
              <a:buChar char="○"/>
            </a:pPr>
            <a:r>
              <a:rPr lang="ja-JP" altLang="en-US" sz="900" b="1" dirty="0">
                <a:solidFill>
                  <a:srgbClr val="000000"/>
                </a:solidFill>
                <a:latin typeface="Meiryo UI" panose="020B0604030504040204" pitchFamily="50" charset="-128"/>
                <a:ea typeface="Meiryo UI" panose="020B0604030504040204" pitchFamily="50" charset="-128"/>
              </a:rPr>
              <a:t>「効率的・効果的な維持管理の推進」</a:t>
            </a:r>
            <a:r>
              <a:rPr lang="ja-JP" altLang="en-US" sz="900" dirty="0">
                <a:solidFill>
                  <a:srgbClr val="000000"/>
                </a:solidFill>
                <a:latin typeface="Meiryo UI" panose="020B0604030504040204" pitchFamily="50" charset="-128"/>
                <a:ea typeface="Meiryo UI" panose="020B0604030504040204" pitchFamily="50" charset="-128"/>
              </a:rPr>
              <a:t>や</a:t>
            </a:r>
            <a:r>
              <a:rPr lang="ja-JP" altLang="en-US" sz="900" b="1" dirty="0">
                <a:solidFill>
                  <a:srgbClr val="000000"/>
                </a:solidFill>
                <a:latin typeface="Meiryo UI" panose="020B0604030504040204" pitchFamily="50" charset="-128"/>
                <a:ea typeface="Meiryo UI" panose="020B0604030504040204" pitchFamily="50" charset="-128"/>
              </a:rPr>
              <a:t>「持続可能な維持管理の仕組みの構築」</a:t>
            </a:r>
            <a:r>
              <a:rPr lang="ja-JP" altLang="en-US" sz="900" dirty="0">
                <a:solidFill>
                  <a:srgbClr val="000000"/>
                </a:solidFill>
                <a:latin typeface="Meiryo UI" panose="020B0604030504040204" pitchFamily="50" charset="-128"/>
                <a:ea typeface="Meiryo UI" panose="020B0604030504040204" pitchFamily="50" charset="-128"/>
              </a:rPr>
              <a:t>に向け、今後</a:t>
            </a:r>
            <a:r>
              <a:rPr lang="en-US" altLang="ja-JP" sz="900" dirty="0">
                <a:solidFill>
                  <a:srgbClr val="000000"/>
                </a:solidFill>
                <a:latin typeface="Meiryo UI" panose="020B0604030504040204" pitchFamily="50" charset="-128"/>
                <a:ea typeface="Meiryo UI" panose="020B0604030504040204" pitchFamily="50" charset="-128"/>
              </a:rPr>
              <a:t>10</a:t>
            </a:r>
            <a:r>
              <a:rPr lang="ja-JP" altLang="en-US" sz="900" dirty="0">
                <a:solidFill>
                  <a:srgbClr val="000000"/>
                </a:solidFill>
                <a:latin typeface="Meiryo UI" panose="020B0604030504040204" pitchFamily="50" charset="-128"/>
                <a:ea typeface="Meiryo UI" panose="020B0604030504040204" pitchFamily="50" charset="-128"/>
              </a:rPr>
              <a:t>年を見通した「基本方針」と、分野・施設毎の対応方針を定めた「行動計画」で構成</a:t>
            </a:r>
          </a:p>
        </p:txBody>
      </p:sp>
      <p:sp>
        <p:nvSpPr>
          <p:cNvPr id="38" name="テキスト ボックス 15">
            <a:extLst>
              <a:ext uri="{FF2B5EF4-FFF2-40B4-BE49-F238E27FC236}">
                <a16:creationId xmlns:a16="http://schemas.microsoft.com/office/drawing/2014/main" id="{551C8847-E640-480F-A31B-6715B427CB95}"/>
              </a:ext>
            </a:extLst>
          </p:cNvPr>
          <p:cNvSpPr txBox="1">
            <a:spLocks noChangeArrowheads="1"/>
          </p:cNvSpPr>
          <p:nvPr/>
        </p:nvSpPr>
        <p:spPr bwMode="auto">
          <a:xfrm>
            <a:off x="3657744" y="793434"/>
            <a:ext cx="955012" cy="23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100" b="1" dirty="0">
                <a:solidFill>
                  <a:srgbClr val="000000"/>
                </a:solidFill>
                <a:latin typeface="Meiryo UI" panose="020B0604030504040204" pitchFamily="50" charset="-128"/>
                <a:ea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rPr>
              <a:t>基本方針</a:t>
            </a:r>
            <a:r>
              <a:rPr lang="en-US" altLang="ja-JP" sz="1100" b="1" dirty="0">
                <a:solidFill>
                  <a:srgbClr val="000000"/>
                </a:solidFill>
                <a:latin typeface="Meiryo UI" panose="020B0604030504040204" pitchFamily="50" charset="-128"/>
                <a:ea typeface="Meiryo UI" panose="020B0604030504040204" pitchFamily="50" charset="-128"/>
              </a:rPr>
              <a:t>】</a:t>
            </a:r>
            <a:endParaRPr lang="ja-JP" altLang="en-US" sz="1050" dirty="0">
              <a:solidFill>
                <a:srgbClr val="000000"/>
              </a:solidFill>
              <a:latin typeface="Meiryo UI" panose="020B0604030504040204" pitchFamily="50" charset="-128"/>
              <a:ea typeface="Meiryo UI" panose="020B0604030504040204" pitchFamily="50" charset="-128"/>
            </a:endParaRPr>
          </a:p>
        </p:txBody>
      </p:sp>
      <p:sp>
        <p:nvSpPr>
          <p:cNvPr id="39" name="テキスト ボックス 16">
            <a:extLst>
              <a:ext uri="{FF2B5EF4-FFF2-40B4-BE49-F238E27FC236}">
                <a16:creationId xmlns:a16="http://schemas.microsoft.com/office/drawing/2014/main" id="{FA2706A1-F9A2-43AF-B0DE-0F3AE9163F23}"/>
              </a:ext>
            </a:extLst>
          </p:cNvPr>
          <p:cNvSpPr txBox="1">
            <a:spLocks noChangeArrowheads="1"/>
          </p:cNvSpPr>
          <p:nvPr/>
        </p:nvSpPr>
        <p:spPr bwMode="auto">
          <a:xfrm>
            <a:off x="3734896" y="970567"/>
            <a:ext cx="2548048" cy="23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050" b="1" dirty="0">
                <a:solidFill>
                  <a:srgbClr val="000000"/>
                </a:solidFill>
                <a:latin typeface="Meiryo UI" panose="020B0604030504040204" pitchFamily="50" charset="-128"/>
                <a:ea typeface="Meiryo UI" panose="020B0604030504040204" pitchFamily="50" charset="-128"/>
              </a:rPr>
              <a:t>Ⅰ.</a:t>
            </a:r>
            <a:r>
              <a:rPr lang="ja-JP" altLang="en-US" sz="1050" b="1" dirty="0">
                <a:solidFill>
                  <a:srgbClr val="000000"/>
                </a:solidFill>
                <a:latin typeface="Meiryo UI" panose="020B0604030504040204" pitchFamily="50" charset="-128"/>
                <a:ea typeface="Meiryo UI" panose="020B0604030504040204" pitchFamily="50" charset="-128"/>
              </a:rPr>
              <a:t>効率的・効果的な維持管理の推進</a:t>
            </a:r>
            <a:r>
              <a:rPr lang="ja-JP" altLang="en-US" sz="1050" dirty="0">
                <a:solidFill>
                  <a:srgbClr val="000000"/>
                </a:solidFill>
                <a:latin typeface="Meiryo UI" panose="020B0604030504040204" pitchFamily="50" charset="-128"/>
                <a:ea typeface="Meiryo UI" panose="020B0604030504040204" pitchFamily="50" charset="-128"/>
              </a:rPr>
              <a:t>　　　　</a:t>
            </a:r>
          </a:p>
        </p:txBody>
      </p:sp>
      <p:sp>
        <p:nvSpPr>
          <p:cNvPr id="40" name="テキスト ボックス 39">
            <a:extLst>
              <a:ext uri="{FF2B5EF4-FFF2-40B4-BE49-F238E27FC236}">
                <a16:creationId xmlns:a16="http://schemas.microsoft.com/office/drawing/2014/main" id="{3FF8E7A5-24DE-4C80-AD8D-6DB6E44303E1}"/>
              </a:ext>
            </a:extLst>
          </p:cNvPr>
          <p:cNvSpPr txBox="1"/>
          <p:nvPr/>
        </p:nvSpPr>
        <p:spPr>
          <a:xfrm>
            <a:off x="6497026" y="1183357"/>
            <a:ext cx="2474907" cy="1042956"/>
          </a:xfrm>
          <a:prstGeom prst="rect">
            <a:avLst/>
          </a:prstGeom>
          <a:noFill/>
          <a:ln>
            <a:solidFill>
              <a:schemeClr val="tx1"/>
            </a:solidFill>
            <a:prstDash val="dash"/>
          </a:ln>
        </p:spPr>
        <p:txBody>
          <a:bodyPr wrap="square" lIns="65306" tIns="32653" rIns="65306" bIns="32653">
            <a:noAutofit/>
          </a:bodyPr>
          <a:lstStyle/>
          <a:p>
            <a:pPr>
              <a:defRPr/>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１）人材の育成と確保、技術力向上と継承</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の仕組みを構築する</a:t>
            </a: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２）地域が一体となった維持管理を実践する</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・地域維持管理連携プラットフォームの構築</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共通</a:t>
            </a:r>
          </a:p>
          <a:p>
            <a:pPr>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３）維持管理業務の改善を図る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17">
            <a:extLst>
              <a:ext uri="{FF2B5EF4-FFF2-40B4-BE49-F238E27FC236}">
                <a16:creationId xmlns:a16="http://schemas.microsoft.com/office/drawing/2014/main" id="{27D79F64-CEB6-4474-B78B-C274CAE985F1}"/>
              </a:ext>
            </a:extLst>
          </p:cNvPr>
          <p:cNvSpPr txBox="1">
            <a:spLocks noChangeArrowheads="1"/>
          </p:cNvSpPr>
          <p:nvPr/>
        </p:nvSpPr>
        <p:spPr bwMode="auto">
          <a:xfrm>
            <a:off x="6385702" y="963626"/>
            <a:ext cx="2599866" cy="23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050" b="1" dirty="0">
                <a:solidFill>
                  <a:srgbClr val="000000"/>
                </a:solidFill>
                <a:latin typeface="Meiryo UI" panose="020B0604030504040204" pitchFamily="50" charset="-128"/>
                <a:ea typeface="Meiryo UI" panose="020B0604030504040204" pitchFamily="50" charset="-128"/>
              </a:rPr>
              <a:t>Ⅱ.</a:t>
            </a:r>
            <a:r>
              <a:rPr lang="ja-JP" altLang="en-US" sz="1050" b="1" dirty="0">
                <a:solidFill>
                  <a:srgbClr val="000000"/>
                </a:solidFill>
                <a:latin typeface="Meiryo UI" panose="020B0604030504040204" pitchFamily="50" charset="-128"/>
                <a:ea typeface="Meiryo UI" panose="020B0604030504040204" pitchFamily="50" charset="-128"/>
              </a:rPr>
              <a:t>持続可能な維持管理の仕組みの構築</a:t>
            </a:r>
            <a:r>
              <a:rPr lang="ja-JP" altLang="en-US" sz="1050" dirty="0">
                <a:solidFill>
                  <a:srgbClr val="000000"/>
                </a:solidFill>
                <a:latin typeface="Meiryo UI" panose="020B0604030504040204" pitchFamily="50" charset="-128"/>
                <a:ea typeface="Meiryo UI" panose="020B0604030504040204" pitchFamily="50" charset="-128"/>
              </a:rPr>
              <a:t>　　　　　　　　　　　　　　　　　　　　　　　　　　　　　　　</a:t>
            </a:r>
          </a:p>
        </p:txBody>
      </p:sp>
      <p:sp>
        <p:nvSpPr>
          <p:cNvPr id="42" name="角丸四角形 8">
            <a:extLst>
              <a:ext uri="{FF2B5EF4-FFF2-40B4-BE49-F238E27FC236}">
                <a16:creationId xmlns:a16="http://schemas.microsoft.com/office/drawing/2014/main" id="{0C9B480A-DCE7-462A-93DF-4F7E197AB636}"/>
              </a:ext>
            </a:extLst>
          </p:cNvPr>
          <p:cNvSpPr/>
          <p:nvPr/>
        </p:nvSpPr>
        <p:spPr>
          <a:xfrm>
            <a:off x="157191" y="2525496"/>
            <a:ext cx="8905529" cy="4332504"/>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43" name="テキスト ボックス 8">
            <a:extLst>
              <a:ext uri="{FF2B5EF4-FFF2-40B4-BE49-F238E27FC236}">
                <a16:creationId xmlns:a16="http://schemas.microsoft.com/office/drawing/2014/main" id="{317C281A-B043-40AB-A283-498BB20730BD}"/>
              </a:ext>
            </a:extLst>
          </p:cNvPr>
          <p:cNvSpPr txBox="1">
            <a:spLocks noChangeArrowheads="1"/>
          </p:cNvSpPr>
          <p:nvPr/>
        </p:nvSpPr>
        <p:spPr bwMode="auto">
          <a:xfrm>
            <a:off x="189778" y="2430505"/>
            <a:ext cx="5122452"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a:solidFill>
                  <a:srgbClr val="000000"/>
                </a:solidFill>
                <a:latin typeface="Meiryo UI" panose="020B0604030504040204" pitchFamily="50" charset="-128"/>
                <a:ea typeface="Meiryo UI" panose="020B0604030504040204" pitchFamily="50" charset="-128"/>
              </a:rPr>
              <a:t>I</a:t>
            </a:r>
            <a:r>
              <a:rPr lang="ja-JP" altLang="en-US" sz="1200" b="1" dirty="0">
                <a:solidFill>
                  <a:srgbClr val="000000"/>
                </a:solidFill>
                <a:latin typeface="Meiryo UI" panose="020B0604030504040204" pitchFamily="50" charset="-128"/>
                <a:ea typeface="Meiryo UI" panose="020B0604030504040204" pitchFamily="50" charset="-128"/>
              </a:rPr>
              <a:t>．効率的・効果的な維持管理の推進（下水道管理施設のロードマップ）</a:t>
            </a:r>
            <a:r>
              <a:rPr lang="ja-JP" altLang="en-US" sz="1200" dirty="0">
                <a:solidFill>
                  <a:srgbClr val="000000"/>
                </a:solidFill>
                <a:latin typeface="Meiryo UI" panose="020B0604030504040204" pitchFamily="50" charset="-128"/>
                <a:ea typeface="Meiryo UI" panose="020B0604030504040204" pitchFamily="50" charset="-128"/>
              </a:rPr>
              <a:t>　　　　</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47" name="吹き出し: 角を丸めた四角形 46">
            <a:extLst>
              <a:ext uri="{FF2B5EF4-FFF2-40B4-BE49-F238E27FC236}">
                <a16:creationId xmlns:a16="http://schemas.microsoft.com/office/drawing/2014/main" id="{59BDB629-DDA3-4D94-8B7A-4403FD5F95D7}"/>
              </a:ext>
            </a:extLst>
          </p:cNvPr>
          <p:cNvSpPr/>
          <p:nvPr/>
        </p:nvSpPr>
        <p:spPr>
          <a:xfrm>
            <a:off x="6078827" y="2546289"/>
            <a:ext cx="2893106" cy="550615"/>
          </a:xfrm>
          <a:prstGeom prst="wedgeRoundRectCallout">
            <a:avLst>
              <a:gd name="adj1" fmla="val -4286"/>
              <a:gd name="adj2" fmla="val 857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t>これらの実行状況を検証　第</a:t>
            </a:r>
            <a:r>
              <a:rPr kumimoji="1" lang="en-US" altLang="ja-JP" sz="1200" b="1" dirty="0"/>
              <a:t>1</a:t>
            </a:r>
            <a:r>
              <a:rPr kumimoji="1" lang="ja-JP" altLang="en-US" sz="1200" b="1" dirty="0"/>
              <a:t>回河川等部会（</a:t>
            </a:r>
            <a:r>
              <a:rPr kumimoji="1" lang="en-US" altLang="ja-JP" sz="1200" b="1" dirty="0"/>
              <a:t>R6.3</a:t>
            </a:r>
            <a:r>
              <a:rPr kumimoji="1" lang="ja-JP" altLang="en-US" sz="1200" b="1" dirty="0"/>
              <a:t>月）</a:t>
            </a:r>
            <a:endParaRPr kumimoji="1" lang="en-US" altLang="ja-JP" sz="1200" b="1" dirty="0"/>
          </a:p>
        </p:txBody>
      </p:sp>
      <p:sp>
        <p:nvSpPr>
          <p:cNvPr id="48" name="テキスト ボックス 47">
            <a:extLst>
              <a:ext uri="{FF2B5EF4-FFF2-40B4-BE49-F238E27FC236}">
                <a16:creationId xmlns:a16="http://schemas.microsoft.com/office/drawing/2014/main" id="{26EAF23B-6588-4AFA-B5CC-2715542C94B9}"/>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第１回河川等部会の検討内容</a:t>
            </a:r>
            <a:r>
              <a:rPr lang="ja-JP" altLang="en-US" sz="2800" b="1" dirty="0">
                <a:solidFill>
                  <a:schemeClr val="bg1"/>
                </a:solidFill>
                <a:latin typeface="Meiryo UI" pitchFamily="50" charset="-128"/>
                <a:ea typeface="Meiryo UI" pitchFamily="50" charset="-128"/>
                <a:cs typeface="Meiryo UI" pitchFamily="50" charset="-128"/>
              </a:rPr>
              <a:t>　（おさらい）　</a:t>
            </a:r>
            <a:r>
              <a:rPr lang="ja-JP" altLang="en-US" sz="2800" dirty="0">
                <a:solidFill>
                  <a:schemeClr val="bg1"/>
                </a:solidFill>
                <a:latin typeface="Meiryo UI" pitchFamily="50" charset="-128"/>
                <a:ea typeface="Meiryo UI" pitchFamily="50" charset="-128"/>
                <a:cs typeface="Meiryo UI" pitchFamily="50" charset="-128"/>
              </a:rPr>
              <a:t>　　　　　　　　　　　　　　　　</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50" name="スライド番号プレースホルダー 1">
            <a:extLst>
              <a:ext uri="{FF2B5EF4-FFF2-40B4-BE49-F238E27FC236}">
                <a16:creationId xmlns:a16="http://schemas.microsoft.com/office/drawing/2014/main" id="{9A3CCEF1-9537-4671-AC6B-7125BF44DF65}"/>
              </a:ext>
            </a:extLst>
          </p:cNvPr>
          <p:cNvSpPr>
            <a:spLocks noGrp="1"/>
          </p:cNvSpPr>
          <p:nvPr>
            <p:ph type="sldNum" sz="quarter" idx="12"/>
          </p:nvPr>
        </p:nvSpPr>
        <p:spPr>
          <a:xfrm>
            <a:off x="7762056" y="6563458"/>
            <a:ext cx="1828800" cy="365125"/>
          </a:xfrm>
        </p:spPr>
        <p:txBody>
          <a:bodyPr/>
          <a:lstStyle/>
          <a:p>
            <a:fld id="{682EF9F9-C4E8-46B2-BBF1-33E3162B856A}" type="slidenum">
              <a:rPr kumimoji="1" lang="ja-JP" altLang="en-US" smtClean="0"/>
              <a:t>18</a:t>
            </a:fld>
            <a:endParaRPr kumimoji="1" lang="ja-JP" altLang="en-US" dirty="0"/>
          </a:p>
        </p:txBody>
      </p:sp>
      <p:pic>
        <p:nvPicPr>
          <p:cNvPr id="51" name="図 50">
            <a:extLst>
              <a:ext uri="{FF2B5EF4-FFF2-40B4-BE49-F238E27FC236}">
                <a16:creationId xmlns:a16="http://schemas.microsoft.com/office/drawing/2014/main" id="{9B56F8B1-2EC6-4A31-B7A6-BF04E6CD4F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72843"/>
            <a:ext cx="8437722" cy="3622544"/>
          </a:xfrm>
          <a:prstGeom prst="rect">
            <a:avLst/>
          </a:prstGeom>
          <a:noFill/>
          <a:ln>
            <a:noFill/>
          </a:ln>
        </p:spPr>
      </p:pic>
      <p:sp>
        <p:nvSpPr>
          <p:cNvPr id="29" name="テキスト ボックス 28">
            <a:extLst>
              <a:ext uri="{FF2B5EF4-FFF2-40B4-BE49-F238E27FC236}">
                <a16:creationId xmlns:a16="http://schemas.microsoft.com/office/drawing/2014/main" id="{7C9A3D23-9E81-4AE1-BB4F-F0F2FC4C670E}"/>
              </a:ext>
            </a:extLst>
          </p:cNvPr>
          <p:cNvSpPr txBox="1"/>
          <p:nvPr/>
        </p:nvSpPr>
        <p:spPr>
          <a:xfrm>
            <a:off x="1427349" y="3886739"/>
            <a:ext cx="477506" cy="369332"/>
          </a:xfrm>
          <a:prstGeom prst="rect">
            <a:avLst/>
          </a:prstGeom>
          <a:noFill/>
        </p:spPr>
        <p:txBody>
          <a:bodyPr wrap="square" rtlCol="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①</a:t>
            </a:r>
            <a:endParaRPr kumimoji="1" lang="ja-JP" altLang="en-US" sz="2400" dirty="0">
              <a:solidFill>
                <a:srgbClr val="FF0000"/>
              </a:solidFill>
            </a:endParaRPr>
          </a:p>
        </p:txBody>
      </p:sp>
      <p:sp>
        <p:nvSpPr>
          <p:cNvPr id="32" name="テキスト ボックス 31">
            <a:extLst>
              <a:ext uri="{FF2B5EF4-FFF2-40B4-BE49-F238E27FC236}">
                <a16:creationId xmlns:a16="http://schemas.microsoft.com/office/drawing/2014/main" id="{A30A14DC-D3D7-4D30-83B1-7C055178A7E6}"/>
              </a:ext>
            </a:extLst>
          </p:cNvPr>
          <p:cNvSpPr txBox="1"/>
          <p:nvPr/>
        </p:nvSpPr>
        <p:spPr>
          <a:xfrm>
            <a:off x="1427349" y="4858703"/>
            <a:ext cx="477506" cy="369332"/>
          </a:xfrm>
          <a:prstGeom prst="rect">
            <a:avLst/>
          </a:prstGeom>
          <a:noFill/>
        </p:spPr>
        <p:txBody>
          <a:bodyPr wrap="square" rtlCol="0">
            <a:spAutoFi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②</a:t>
            </a:r>
            <a:endParaRPr kumimoji="1" lang="ja-JP" altLang="en-US" dirty="0">
              <a:solidFill>
                <a:srgbClr val="FF0000"/>
              </a:solidFill>
            </a:endParaRPr>
          </a:p>
        </p:txBody>
      </p:sp>
      <p:sp>
        <p:nvSpPr>
          <p:cNvPr id="44" name="テキスト ボックス 43">
            <a:extLst>
              <a:ext uri="{FF2B5EF4-FFF2-40B4-BE49-F238E27FC236}">
                <a16:creationId xmlns:a16="http://schemas.microsoft.com/office/drawing/2014/main" id="{6D63DF99-998E-48F6-B5B1-1827B7157B57}"/>
              </a:ext>
            </a:extLst>
          </p:cNvPr>
          <p:cNvSpPr txBox="1"/>
          <p:nvPr/>
        </p:nvSpPr>
        <p:spPr>
          <a:xfrm>
            <a:off x="1427349" y="5573157"/>
            <a:ext cx="477506" cy="369332"/>
          </a:xfrm>
          <a:prstGeom prst="rect">
            <a:avLst/>
          </a:prstGeom>
          <a:noFill/>
        </p:spPr>
        <p:txBody>
          <a:bodyPr wrap="square" rtlCol="0">
            <a:spAutoFi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③</a:t>
            </a:r>
            <a:endParaRPr kumimoji="1" lang="ja-JP" altLang="en-US" dirty="0">
              <a:solidFill>
                <a:srgbClr val="FF0000"/>
              </a:solidFill>
            </a:endParaRPr>
          </a:p>
        </p:txBody>
      </p:sp>
      <p:sp>
        <p:nvSpPr>
          <p:cNvPr id="45" name="テキスト ボックス 44">
            <a:extLst>
              <a:ext uri="{FF2B5EF4-FFF2-40B4-BE49-F238E27FC236}">
                <a16:creationId xmlns:a16="http://schemas.microsoft.com/office/drawing/2014/main" id="{2BFF47F0-BCF6-4556-BEC1-4A5C1B9F9D87}"/>
              </a:ext>
            </a:extLst>
          </p:cNvPr>
          <p:cNvSpPr txBox="1"/>
          <p:nvPr/>
        </p:nvSpPr>
        <p:spPr>
          <a:xfrm>
            <a:off x="697804" y="6378874"/>
            <a:ext cx="1365303" cy="230832"/>
          </a:xfrm>
          <a:prstGeom prst="rect">
            <a:avLst/>
          </a:prstGeom>
          <a:noFill/>
        </p:spPr>
        <p:txBody>
          <a:bodyPr wrap="square" rtlCol="0">
            <a:spAutoFit/>
          </a:bodyPr>
          <a:lstStyle/>
          <a:p>
            <a:r>
              <a:rPr kumimoji="1" lang="ja-JP" altLang="en-US" sz="900" dirty="0">
                <a:solidFill>
                  <a:srgbClr val="FF0000"/>
                </a:solidFill>
                <a:latin typeface="BIZ UDPゴシック" panose="020B0400000000000000" pitchFamily="50" charset="-128"/>
                <a:ea typeface="BIZ UDPゴシック" panose="020B0400000000000000" pitchFamily="50" charset="-128"/>
              </a:rPr>
              <a:t>計画期間内で実施なし</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p:txBody>
      </p:sp>
      <p:sp>
        <p:nvSpPr>
          <p:cNvPr id="21" name="吹き出し: 角を丸めた四角形 20">
            <a:extLst>
              <a:ext uri="{FF2B5EF4-FFF2-40B4-BE49-F238E27FC236}">
                <a16:creationId xmlns:a16="http://schemas.microsoft.com/office/drawing/2014/main" id="{98E2A93A-ADE5-488F-88E9-AC8536125A14}"/>
              </a:ext>
            </a:extLst>
          </p:cNvPr>
          <p:cNvSpPr/>
          <p:nvPr/>
        </p:nvSpPr>
        <p:spPr>
          <a:xfrm>
            <a:off x="7405751" y="233086"/>
            <a:ext cx="1584175" cy="645013"/>
          </a:xfrm>
          <a:prstGeom prst="wedgeRoundRectCallout">
            <a:avLst>
              <a:gd name="adj1" fmla="val -17138"/>
              <a:gd name="adj2" fmla="val 719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t>第１回全体検討部会（</a:t>
            </a:r>
            <a:r>
              <a:rPr kumimoji="1" lang="en-US" altLang="ja-JP" sz="1200" b="1" dirty="0"/>
              <a:t>R6.5</a:t>
            </a:r>
            <a:r>
              <a:rPr kumimoji="1" lang="ja-JP" altLang="en-US" sz="1200" b="1" dirty="0"/>
              <a:t>月）で検討</a:t>
            </a:r>
            <a:endParaRPr kumimoji="1" lang="en-US" altLang="ja-JP" sz="1200" b="1" dirty="0"/>
          </a:p>
        </p:txBody>
      </p:sp>
      <p:sp>
        <p:nvSpPr>
          <p:cNvPr id="2" name="正方形/長方形 1">
            <a:extLst>
              <a:ext uri="{FF2B5EF4-FFF2-40B4-BE49-F238E27FC236}">
                <a16:creationId xmlns:a16="http://schemas.microsoft.com/office/drawing/2014/main" id="{E3F181D2-A225-4A38-88F7-6385BB3B44F8}"/>
              </a:ext>
            </a:extLst>
          </p:cNvPr>
          <p:cNvSpPr/>
          <p:nvPr/>
        </p:nvSpPr>
        <p:spPr>
          <a:xfrm>
            <a:off x="467544" y="3293317"/>
            <a:ext cx="8437722" cy="32701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1647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79AA0BD8-9358-49FF-86A5-327FD062769E}"/>
              </a:ext>
            </a:extLst>
          </p:cNvPr>
          <p:cNvSpPr/>
          <p:nvPr/>
        </p:nvSpPr>
        <p:spPr>
          <a:xfrm>
            <a:off x="348456" y="77621"/>
            <a:ext cx="7381875" cy="400110"/>
          </a:xfrm>
          <a:prstGeom prst="rect">
            <a:avLst/>
          </a:prstGeom>
        </p:spPr>
        <p:txBody>
          <a:bodyPr>
            <a:spAutoFit/>
          </a:bodyPr>
          <a:lstStyle/>
          <a:p>
            <a:pPr>
              <a:defRPr/>
            </a:pPr>
            <a:r>
              <a:rPr lang="ja-JP" altLang="en-US" sz="2000" b="1" dirty="0">
                <a:solidFill>
                  <a:schemeClr val="bg1"/>
                </a:solidFill>
                <a:latin typeface="Meiryo UI" pitchFamily="50" charset="-128"/>
                <a:ea typeface="Meiryo UI" pitchFamily="50" charset="-128"/>
                <a:cs typeface="Meiryo UI" pitchFamily="50" charset="-128"/>
              </a:rPr>
              <a:t>　　　</a:t>
            </a:r>
            <a:r>
              <a:rPr lang="zh-TW" altLang="en-US" sz="2000" b="1" dirty="0">
                <a:solidFill>
                  <a:schemeClr val="bg1"/>
                </a:solidFill>
                <a:latin typeface="Meiryo UI" pitchFamily="50" charset="-128"/>
                <a:ea typeface="Meiryo UI" pitchFamily="50" charset="-128"/>
                <a:cs typeface="Meiryo UI" pitchFamily="50" charset="-128"/>
              </a:rPr>
              <a:t>大阪府都市基盤施設維持管理技術審議会</a:t>
            </a:r>
            <a:r>
              <a:rPr lang="ja-JP" altLang="en-US" sz="2000" b="1" dirty="0">
                <a:solidFill>
                  <a:schemeClr val="bg1"/>
                </a:solidFill>
                <a:latin typeface="Meiryo UI" pitchFamily="50" charset="-128"/>
                <a:ea typeface="Meiryo UI" pitchFamily="50" charset="-128"/>
                <a:cs typeface="Meiryo UI" pitchFamily="50" charset="-128"/>
              </a:rPr>
              <a:t>スケジュール</a:t>
            </a:r>
            <a:endParaRPr lang="zh-TW" altLang="en-US" sz="2000" b="1" dirty="0">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44" name="山形 24">
            <a:extLst>
              <a:ext uri="{FF2B5EF4-FFF2-40B4-BE49-F238E27FC236}">
                <a16:creationId xmlns:a16="http://schemas.microsoft.com/office/drawing/2014/main" id="{ACCCC2E0-A8B4-AAA8-BF47-3A2208972536}"/>
              </a:ext>
            </a:extLst>
          </p:cNvPr>
          <p:cNvSpPr/>
          <p:nvPr/>
        </p:nvSpPr>
        <p:spPr bwMode="auto">
          <a:xfrm rot="5400000">
            <a:off x="-190501" y="1279527"/>
            <a:ext cx="1535115"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山形 4">
            <a:extLst>
              <a:ext uri="{FF2B5EF4-FFF2-40B4-BE49-F238E27FC236}">
                <a16:creationId xmlns:a16="http://schemas.microsoft.com/office/drawing/2014/main" id="{EAF0187D-03B3-05D2-A5B3-0BE3CA09869B}"/>
              </a:ext>
            </a:extLst>
          </p:cNvPr>
          <p:cNvSpPr/>
          <p:nvPr/>
        </p:nvSpPr>
        <p:spPr bwMode="auto">
          <a:xfrm>
            <a:off x="127000" y="1482725"/>
            <a:ext cx="936625" cy="623888"/>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R6</a:t>
            </a:r>
          </a:p>
          <a:p>
            <a:pPr algn="ctr" defTabSz="977876" eaLnBrk="1" fontAlgn="auto" hangingPunct="1">
              <a:lnSpc>
                <a:spcPct val="90000"/>
              </a:lnSpc>
              <a:spcAft>
                <a:spcPct val="35000"/>
              </a:spcAft>
              <a:defRPr/>
            </a:pPr>
            <a:r>
              <a:rPr lang="en-US" altLang="ja-JP"/>
              <a:t>1</a:t>
            </a:r>
            <a:r>
              <a:rPr lang="ja-JP" altLang="en-US"/>
              <a:t>月</a:t>
            </a:r>
          </a:p>
        </p:txBody>
      </p:sp>
      <p:sp>
        <p:nvSpPr>
          <p:cNvPr id="46" name="片側の 2 つの角を丸めた四角形 22">
            <a:extLst>
              <a:ext uri="{FF2B5EF4-FFF2-40B4-BE49-F238E27FC236}">
                <a16:creationId xmlns:a16="http://schemas.microsoft.com/office/drawing/2014/main" id="{684FB40B-834C-2FA0-68F5-BA4279AC1C69}"/>
              </a:ext>
            </a:extLst>
          </p:cNvPr>
          <p:cNvSpPr/>
          <p:nvPr/>
        </p:nvSpPr>
        <p:spPr bwMode="auto">
          <a:xfrm rot="5400000">
            <a:off x="2961481" y="-865979"/>
            <a:ext cx="1057276" cy="4751388"/>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ja-JP" altLang="en-US"/>
          </a:p>
        </p:txBody>
      </p:sp>
      <p:sp>
        <p:nvSpPr>
          <p:cNvPr id="47" name="山形 20">
            <a:extLst>
              <a:ext uri="{FF2B5EF4-FFF2-40B4-BE49-F238E27FC236}">
                <a16:creationId xmlns:a16="http://schemas.microsoft.com/office/drawing/2014/main" id="{33DC9F57-A4B3-75F4-87E2-0CB112049628}"/>
              </a:ext>
            </a:extLst>
          </p:cNvPr>
          <p:cNvSpPr/>
          <p:nvPr/>
        </p:nvSpPr>
        <p:spPr bwMode="auto">
          <a:xfrm rot="5400000">
            <a:off x="30162" y="2185988"/>
            <a:ext cx="1093787"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山形 8">
            <a:extLst>
              <a:ext uri="{FF2B5EF4-FFF2-40B4-BE49-F238E27FC236}">
                <a16:creationId xmlns:a16="http://schemas.microsoft.com/office/drawing/2014/main" id="{05798627-C5C7-1D2B-6429-88972257A4FA}"/>
              </a:ext>
            </a:extLst>
          </p:cNvPr>
          <p:cNvSpPr/>
          <p:nvPr/>
        </p:nvSpPr>
        <p:spPr bwMode="auto">
          <a:xfrm>
            <a:off x="127000" y="2552703"/>
            <a:ext cx="936625" cy="512763"/>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3</a:t>
            </a:r>
            <a:r>
              <a:rPr lang="ja-JP" altLang="en-US"/>
              <a:t>月</a:t>
            </a:r>
          </a:p>
        </p:txBody>
      </p:sp>
      <p:sp>
        <p:nvSpPr>
          <p:cNvPr id="49" name="片側の 2 つの角を丸めた四角形 18">
            <a:extLst>
              <a:ext uri="{FF2B5EF4-FFF2-40B4-BE49-F238E27FC236}">
                <a16:creationId xmlns:a16="http://schemas.microsoft.com/office/drawing/2014/main" id="{958D588A-3FF6-87F0-71AE-935C1336A423}"/>
              </a:ext>
            </a:extLst>
          </p:cNvPr>
          <p:cNvSpPr/>
          <p:nvPr/>
        </p:nvSpPr>
        <p:spPr bwMode="auto">
          <a:xfrm rot="5400000">
            <a:off x="3197163" y="17205"/>
            <a:ext cx="585912" cy="475138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ja-JP" altLang="en-US"/>
          </a:p>
        </p:txBody>
      </p:sp>
      <p:sp>
        <p:nvSpPr>
          <p:cNvPr id="50" name="山形 16">
            <a:extLst>
              <a:ext uri="{FF2B5EF4-FFF2-40B4-BE49-F238E27FC236}">
                <a16:creationId xmlns:a16="http://schemas.microsoft.com/office/drawing/2014/main" id="{CE3CDCCC-3B9A-0269-FD35-FEEFF58A4AB0}"/>
              </a:ext>
            </a:extLst>
          </p:cNvPr>
          <p:cNvSpPr/>
          <p:nvPr/>
        </p:nvSpPr>
        <p:spPr bwMode="auto">
          <a:xfrm rot="5400000">
            <a:off x="-146845" y="3952083"/>
            <a:ext cx="1447803"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山形 12">
            <a:extLst>
              <a:ext uri="{FF2B5EF4-FFF2-40B4-BE49-F238E27FC236}">
                <a16:creationId xmlns:a16="http://schemas.microsoft.com/office/drawing/2014/main" id="{A2D6CE50-A148-D0E5-CD99-E6993000F2AE}"/>
              </a:ext>
            </a:extLst>
          </p:cNvPr>
          <p:cNvSpPr/>
          <p:nvPr/>
        </p:nvSpPr>
        <p:spPr bwMode="auto">
          <a:xfrm>
            <a:off x="127000" y="4057650"/>
            <a:ext cx="936625" cy="960438"/>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dirty="0"/>
              <a:t>6</a:t>
            </a:r>
            <a:r>
              <a:rPr lang="ja-JP" altLang="en-US" dirty="0"/>
              <a:t>月</a:t>
            </a:r>
          </a:p>
        </p:txBody>
      </p:sp>
      <p:sp>
        <p:nvSpPr>
          <p:cNvPr id="52" name="片側の 2 つの角を丸めた四角形 14">
            <a:extLst>
              <a:ext uri="{FF2B5EF4-FFF2-40B4-BE49-F238E27FC236}">
                <a16:creationId xmlns:a16="http://schemas.microsoft.com/office/drawing/2014/main" id="{CFA7A008-76D6-35DD-0A63-4673E3648F52}"/>
              </a:ext>
            </a:extLst>
          </p:cNvPr>
          <p:cNvSpPr/>
          <p:nvPr/>
        </p:nvSpPr>
        <p:spPr bwMode="auto">
          <a:xfrm rot="5400000">
            <a:off x="2994155" y="1815972"/>
            <a:ext cx="991928" cy="4751388"/>
          </a:xfrm>
          <a:prstGeom prst="round2SameRect">
            <a:avLst>
              <a:gd name="adj1" fmla="val 10347"/>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3" name="山形 16">
            <a:extLst>
              <a:ext uri="{FF2B5EF4-FFF2-40B4-BE49-F238E27FC236}">
                <a16:creationId xmlns:a16="http://schemas.microsoft.com/office/drawing/2014/main" id="{06ACB49E-8E16-38C8-99FC-C4732267E6A0}"/>
              </a:ext>
            </a:extLst>
          </p:cNvPr>
          <p:cNvSpPr/>
          <p:nvPr/>
        </p:nvSpPr>
        <p:spPr bwMode="auto">
          <a:xfrm rot="5400000">
            <a:off x="-133489" y="5033826"/>
            <a:ext cx="1421091"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山形 12">
            <a:extLst>
              <a:ext uri="{FF2B5EF4-FFF2-40B4-BE49-F238E27FC236}">
                <a16:creationId xmlns:a16="http://schemas.microsoft.com/office/drawing/2014/main" id="{FDCFFA3A-A113-163E-1F0F-C5DEB9767156}"/>
              </a:ext>
            </a:extLst>
          </p:cNvPr>
          <p:cNvSpPr/>
          <p:nvPr/>
        </p:nvSpPr>
        <p:spPr bwMode="auto">
          <a:xfrm>
            <a:off x="127000" y="5272088"/>
            <a:ext cx="936625" cy="754062"/>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dirty="0"/>
              <a:t>7</a:t>
            </a:r>
            <a:r>
              <a:rPr lang="ja-JP" altLang="en-US" dirty="0"/>
              <a:t>月</a:t>
            </a:r>
          </a:p>
        </p:txBody>
      </p:sp>
      <p:sp>
        <p:nvSpPr>
          <p:cNvPr id="55" name="片側の 2 つの角を丸めた四角形 14">
            <a:extLst>
              <a:ext uri="{FF2B5EF4-FFF2-40B4-BE49-F238E27FC236}">
                <a16:creationId xmlns:a16="http://schemas.microsoft.com/office/drawing/2014/main" id="{2E59EF1E-4824-AA2F-9039-E423B1FC7DC5}"/>
              </a:ext>
            </a:extLst>
          </p:cNvPr>
          <p:cNvSpPr/>
          <p:nvPr/>
        </p:nvSpPr>
        <p:spPr bwMode="auto">
          <a:xfrm rot="5400000">
            <a:off x="3009901" y="2898162"/>
            <a:ext cx="960436" cy="4751388"/>
          </a:xfrm>
          <a:prstGeom prst="round2SameRect">
            <a:avLst>
              <a:gd name="adj1" fmla="val 10347"/>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山形 16">
            <a:extLst>
              <a:ext uri="{FF2B5EF4-FFF2-40B4-BE49-F238E27FC236}">
                <a16:creationId xmlns:a16="http://schemas.microsoft.com/office/drawing/2014/main" id="{058AE10D-65F8-ADFA-14E6-7F76F7DF08D5}"/>
              </a:ext>
            </a:extLst>
          </p:cNvPr>
          <p:cNvSpPr/>
          <p:nvPr/>
        </p:nvSpPr>
        <p:spPr bwMode="auto">
          <a:xfrm rot="5400000">
            <a:off x="56357" y="5887244"/>
            <a:ext cx="1041400"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山形 12">
            <a:extLst>
              <a:ext uri="{FF2B5EF4-FFF2-40B4-BE49-F238E27FC236}">
                <a16:creationId xmlns:a16="http://schemas.microsoft.com/office/drawing/2014/main" id="{34909382-6ACE-FC8A-4DA8-FB6C3CB7F641}"/>
              </a:ext>
            </a:extLst>
          </p:cNvPr>
          <p:cNvSpPr/>
          <p:nvPr/>
        </p:nvSpPr>
        <p:spPr bwMode="auto">
          <a:xfrm>
            <a:off x="161925" y="6232526"/>
            <a:ext cx="901700" cy="403225"/>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10</a:t>
            </a:r>
            <a:r>
              <a:rPr lang="ja-JP" altLang="en-US"/>
              <a:t>月～</a:t>
            </a:r>
          </a:p>
        </p:txBody>
      </p:sp>
      <p:sp>
        <p:nvSpPr>
          <p:cNvPr id="58" name="片側の 2 つの角を丸めた四角形 18">
            <a:extLst>
              <a:ext uri="{FF2B5EF4-FFF2-40B4-BE49-F238E27FC236}">
                <a16:creationId xmlns:a16="http://schemas.microsoft.com/office/drawing/2014/main" id="{E7468A19-F1DF-5A27-C149-B81B18DACB5D}"/>
              </a:ext>
            </a:extLst>
          </p:cNvPr>
          <p:cNvSpPr/>
          <p:nvPr/>
        </p:nvSpPr>
        <p:spPr bwMode="auto">
          <a:xfrm rot="5400000">
            <a:off x="3090905" y="3864019"/>
            <a:ext cx="798427" cy="475138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9" name="片側の 2 つの角を丸めた四角形 22">
            <a:extLst>
              <a:ext uri="{FF2B5EF4-FFF2-40B4-BE49-F238E27FC236}">
                <a16:creationId xmlns:a16="http://schemas.microsoft.com/office/drawing/2014/main" id="{D22B52FF-7D82-DAF9-C25F-40D2209DEE57}"/>
              </a:ext>
            </a:extLst>
          </p:cNvPr>
          <p:cNvSpPr/>
          <p:nvPr/>
        </p:nvSpPr>
        <p:spPr bwMode="auto">
          <a:xfrm rot="5400000">
            <a:off x="6967535" y="-92074"/>
            <a:ext cx="1057277"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0" name="片側の 2 つの角を丸めた四角形 22">
            <a:extLst>
              <a:ext uri="{FF2B5EF4-FFF2-40B4-BE49-F238E27FC236}">
                <a16:creationId xmlns:a16="http://schemas.microsoft.com/office/drawing/2014/main" id="{5D69D002-7487-9F86-728C-6E3196EEEB35}"/>
              </a:ext>
            </a:extLst>
          </p:cNvPr>
          <p:cNvSpPr/>
          <p:nvPr/>
        </p:nvSpPr>
        <p:spPr bwMode="auto">
          <a:xfrm rot="5400000">
            <a:off x="7203217" y="791108"/>
            <a:ext cx="585913"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1" name="テキスト ボックス 3">
            <a:extLst>
              <a:ext uri="{FF2B5EF4-FFF2-40B4-BE49-F238E27FC236}">
                <a16:creationId xmlns:a16="http://schemas.microsoft.com/office/drawing/2014/main" id="{163EC91C-1C46-CF86-E9F1-72546CE0FEC3}"/>
              </a:ext>
            </a:extLst>
          </p:cNvPr>
          <p:cNvSpPr txBox="1">
            <a:spLocks noChangeArrowheads="1"/>
          </p:cNvSpPr>
          <p:nvPr/>
        </p:nvSpPr>
        <p:spPr bwMode="auto">
          <a:xfrm>
            <a:off x="80963" y="660400"/>
            <a:ext cx="5784850" cy="280988"/>
          </a:xfrm>
          <a:prstGeom prst="rect">
            <a:avLst/>
          </a:prstGeom>
          <a:solidFill>
            <a:schemeClr val="bg1">
              <a:lumMod val="85000"/>
            </a:schemeClr>
          </a:solidFill>
          <a:ln w="12700">
            <a:solidFill>
              <a:srgbClr val="000000"/>
            </a:solidFill>
            <a:miter lim="800000"/>
            <a:headEnd/>
            <a:tailEnd/>
          </a:ln>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400">
                <a:solidFill>
                  <a:srgbClr val="000000"/>
                </a:solidFill>
                <a:latin typeface="Meiryo UI" panose="020B0604030504040204" pitchFamily="50" charset="-128"/>
                <a:ea typeface="Meiryo UI" panose="020B0604030504040204" pitchFamily="50" charset="-128"/>
              </a:rPr>
              <a:t>審議会・部会のスケジュール</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62" name="テキスト ボックス 3">
            <a:extLst>
              <a:ext uri="{FF2B5EF4-FFF2-40B4-BE49-F238E27FC236}">
                <a16:creationId xmlns:a16="http://schemas.microsoft.com/office/drawing/2014/main" id="{0792A6E1-7472-39DD-00B0-032389613D06}"/>
              </a:ext>
            </a:extLst>
          </p:cNvPr>
          <p:cNvSpPr txBox="1">
            <a:spLocks noChangeArrowheads="1"/>
          </p:cNvSpPr>
          <p:nvPr/>
        </p:nvSpPr>
        <p:spPr bwMode="auto">
          <a:xfrm>
            <a:off x="5894388" y="660400"/>
            <a:ext cx="3203575" cy="280988"/>
          </a:xfrm>
          <a:prstGeom prst="rect">
            <a:avLst/>
          </a:prstGeom>
          <a:solidFill>
            <a:schemeClr val="bg1">
              <a:lumMod val="85000"/>
            </a:schemeClr>
          </a:solidFill>
          <a:ln w="12700">
            <a:solidFill>
              <a:srgbClr val="000000"/>
            </a:solidFill>
            <a:miter lim="800000"/>
            <a:headEnd/>
            <a:tailEnd/>
          </a:ln>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400">
                <a:solidFill>
                  <a:srgbClr val="000000"/>
                </a:solidFill>
                <a:latin typeface="Meiryo UI" panose="020B0604030504040204" pitchFamily="50" charset="-128"/>
                <a:ea typeface="Meiryo UI" panose="020B0604030504040204" pitchFamily="50" charset="-128"/>
              </a:rPr>
              <a:t>議論の視点</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63" name="片側の 2 つの角を丸めた四角形 22">
            <a:extLst>
              <a:ext uri="{FF2B5EF4-FFF2-40B4-BE49-F238E27FC236}">
                <a16:creationId xmlns:a16="http://schemas.microsoft.com/office/drawing/2014/main" id="{384B162C-DBFF-CD7D-3D8C-0DB40FC69047}"/>
              </a:ext>
            </a:extLst>
          </p:cNvPr>
          <p:cNvSpPr/>
          <p:nvPr/>
        </p:nvSpPr>
        <p:spPr bwMode="auto">
          <a:xfrm rot="5400000">
            <a:off x="7015956" y="3669230"/>
            <a:ext cx="960437"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0" name="片側の 2 つの角を丸めた四角形 22">
            <a:extLst>
              <a:ext uri="{FF2B5EF4-FFF2-40B4-BE49-F238E27FC236}">
                <a16:creationId xmlns:a16="http://schemas.microsoft.com/office/drawing/2014/main" id="{66D65538-6DAD-7F13-D823-D964555295C2}"/>
              </a:ext>
            </a:extLst>
          </p:cNvPr>
          <p:cNvSpPr/>
          <p:nvPr/>
        </p:nvSpPr>
        <p:spPr bwMode="auto">
          <a:xfrm rot="5400000">
            <a:off x="7098549" y="4636337"/>
            <a:ext cx="795252"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1" name="山形 20">
            <a:extLst>
              <a:ext uri="{FF2B5EF4-FFF2-40B4-BE49-F238E27FC236}">
                <a16:creationId xmlns:a16="http://schemas.microsoft.com/office/drawing/2014/main" id="{C6C23F6B-08AF-AED0-B6BB-05A7EE17FACE}"/>
              </a:ext>
            </a:extLst>
          </p:cNvPr>
          <p:cNvSpPr/>
          <p:nvPr/>
        </p:nvSpPr>
        <p:spPr bwMode="auto">
          <a:xfrm rot="5400000">
            <a:off x="-26987" y="2974975"/>
            <a:ext cx="1208088"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22" name="山形 8">
            <a:extLst>
              <a:ext uri="{FF2B5EF4-FFF2-40B4-BE49-F238E27FC236}">
                <a16:creationId xmlns:a16="http://schemas.microsoft.com/office/drawing/2014/main" id="{D5E0EDF9-EF65-59AE-BDCA-B2A0D26F787C}"/>
              </a:ext>
            </a:extLst>
          </p:cNvPr>
          <p:cNvSpPr/>
          <p:nvPr/>
        </p:nvSpPr>
        <p:spPr bwMode="auto">
          <a:xfrm>
            <a:off x="127000" y="3357563"/>
            <a:ext cx="936625" cy="450850"/>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5</a:t>
            </a:r>
            <a:r>
              <a:rPr lang="ja-JP" altLang="en-US"/>
              <a:t>月</a:t>
            </a:r>
          </a:p>
        </p:txBody>
      </p:sp>
      <p:sp>
        <p:nvSpPr>
          <p:cNvPr id="5123" name="片側の 2 つの角を丸めた四角形 18">
            <a:extLst>
              <a:ext uri="{FF2B5EF4-FFF2-40B4-BE49-F238E27FC236}">
                <a16:creationId xmlns:a16="http://schemas.microsoft.com/office/drawing/2014/main" id="{015EE07D-C332-516D-F242-2BCE50FB6FDE}"/>
              </a:ext>
            </a:extLst>
          </p:cNvPr>
          <p:cNvSpPr/>
          <p:nvPr/>
        </p:nvSpPr>
        <p:spPr bwMode="auto">
          <a:xfrm rot="5400000">
            <a:off x="3066256" y="800895"/>
            <a:ext cx="847726" cy="475138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ja-JP" altLang="en-US" sz="1600"/>
          </a:p>
        </p:txBody>
      </p:sp>
      <p:sp>
        <p:nvSpPr>
          <p:cNvPr id="5124" name="片側の 2 つの角を丸めた四角形 22">
            <a:extLst>
              <a:ext uri="{FF2B5EF4-FFF2-40B4-BE49-F238E27FC236}">
                <a16:creationId xmlns:a16="http://schemas.microsoft.com/office/drawing/2014/main" id="{16478939-B2DD-8B14-CD88-617046A4A1E5}"/>
              </a:ext>
            </a:extLst>
          </p:cNvPr>
          <p:cNvSpPr/>
          <p:nvPr/>
        </p:nvSpPr>
        <p:spPr bwMode="auto">
          <a:xfrm rot="5400000">
            <a:off x="7072311" y="1574801"/>
            <a:ext cx="847727"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5" name="片側の 2 つの角を丸めた四角形 22">
            <a:extLst>
              <a:ext uri="{FF2B5EF4-FFF2-40B4-BE49-F238E27FC236}">
                <a16:creationId xmlns:a16="http://schemas.microsoft.com/office/drawing/2014/main" id="{02CD5E00-DE72-D26F-3BA2-4695BDBB9203}"/>
              </a:ext>
            </a:extLst>
          </p:cNvPr>
          <p:cNvSpPr/>
          <p:nvPr/>
        </p:nvSpPr>
        <p:spPr bwMode="auto">
          <a:xfrm rot="5400000">
            <a:off x="7000836" y="2590840"/>
            <a:ext cx="990678"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7" name="片側の 2 つの角を丸めた四角形 6">
            <a:extLst>
              <a:ext uri="{FF2B5EF4-FFF2-40B4-BE49-F238E27FC236}">
                <a16:creationId xmlns:a16="http://schemas.microsoft.com/office/drawing/2014/main" id="{075894E3-C04A-7E4B-0761-4F41804E824F}"/>
              </a:ext>
            </a:extLst>
          </p:cNvPr>
          <p:cNvSpPr/>
          <p:nvPr/>
        </p:nvSpPr>
        <p:spPr bwMode="auto">
          <a:xfrm>
            <a:off x="1111250" y="1017503"/>
            <a:ext cx="4686300" cy="9619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400" b="1">
                <a:solidFill>
                  <a:srgbClr val="558ED5"/>
                </a:solidFill>
                <a:latin typeface="Meiryo UI" panose="020B0604030504040204" pitchFamily="50" charset="-128"/>
                <a:ea typeface="Meiryo UI" panose="020B0604030504040204" pitchFamily="50" charset="-128"/>
              </a:rPr>
              <a:t>◆</a:t>
            </a:r>
            <a:r>
              <a:rPr lang="en-US" altLang="ja-JP" sz="1400" b="1">
                <a:solidFill>
                  <a:srgbClr val="558ED5"/>
                </a:solidFill>
                <a:latin typeface="Meiryo UI" panose="020B0604030504040204" pitchFamily="50" charset="-128"/>
                <a:ea typeface="Meiryo UI" panose="020B0604030504040204" pitchFamily="50" charset="-128"/>
              </a:rPr>
              <a:t>1/17</a:t>
            </a:r>
            <a:r>
              <a:rPr lang="ja-JP" altLang="en-US" sz="1400" b="1">
                <a:solidFill>
                  <a:srgbClr val="558ED5"/>
                </a:solidFill>
                <a:latin typeface="Meiryo UI" panose="020B0604030504040204" pitchFamily="50" charset="-128"/>
                <a:ea typeface="Meiryo UI" panose="020B0604030504040204" pitchFamily="50" charset="-128"/>
              </a:rPr>
              <a:t>　　第</a:t>
            </a:r>
            <a:r>
              <a:rPr lang="en-US" altLang="ja-JP" sz="1400" b="1">
                <a:solidFill>
                  <a:srgbClr val="558ED5"/>
                </a:solidFill>
                <a:latin typeface="Meiryo UI" panose="020B0604030504040204" pitchFamily="50" charset="-128"/>
                <a:ea typeface="Meiryo UI" panose="020B0604030504040204" pitchFamily="50" charset="-128"/>
              </a:rPr>
              <a:t>1</a:t>
            </a:r>
            <a:r>
              <a:rPr lang="ja-JP" altLang="en-US" sz="1400" b="1">
                <a:solidFill>
                  <a:srgbClr val="558ED5"/>
                </a:solidFill>
                <a:latin typeface="Meiryo UI" panose="020B0604030504040204" pitchFamily="50" charset="-128"/>
                <a:ea typeface="Meiryo UI" panose="020B0604030504040204" pitchFamily="50" charset="-128"/>
              </a:rPr>
              <a:t>回審議会：諮問</a:t>
            </a:r>
            <a:r>
              <a:rPr lang="ja-JP" altLang="en-US" sz="1400">
                <a:solidFill>
                  <a:srgbClr val="558ED5"/>
                </a:solidFill>
                <a:latin typeface="Meiryo UI" panose="020B0604030504040204" pitchFamily="50" charset="-128"/>
                <a:ea typeface="Meiryo UI" panose="020B0604030504040204" pitchFamily="50" charset="-128"/>
              </a:rPr>
              <a:t> </a:t>
            </a:r>
            <a:endParaRPr lang="en-US" altLang="ja-JP" sz="1400">
              <a:solidFill>
                <a:srgbClr val="558ED5"/>
              </a:solidFill>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p"/>
              <a:defRPr/>
            </a:pPr>
            <a:r>
              <a:rPr lang="ja-JP" altLang="en-US" sz="1200">
                <a:solidFill>
                  <a:srgbClr val="000000"/>
                </a:solidFill>
                <a:latin typeface="Meiryo UI" panose="020B0604030504040204" pitchFamily="50" charset="-128"/>
                <a:ea typeface="Meiryo UI" panose="020B0604030504040204" pitchFamily="50" charset="-128"/>
              </a:rPr>
              <a:t>　長寿命化計画の見直しについて</a:t>
            </a:r>
            <a:endParaRPr lang="en-US" altLang="ja-JP" sz="1200">
              <a:solidFill>
                <a:srgbClr val="000000"/>
              </a:solidFill>
              <a:latin typeface="Meiryo UI" panose="020B0604030504040204" pitchFamily="50" charset="-128"/>
              <a:ea typeface="Meiryo UI" panose="020B0604030504040204" pitchFamily="50" charset="-128"/>
            </a:endParaRPr>
          </a:p>
          <a:p>
            <a:pPr eaLnBrk="1" hangingPunct="1">
              <a:spcBef>
                <a:spcPct val="0"/>
              </a:spcBef>
              <a:buFont typeface="Arial" panose="020B0604020202020204" pitchFamily="34" charset="0"/>
              <a:buNone/>
              <a:defRPr/>
            </a:pPr>
            <a:r>
              <a:rPr lang="ja-JP" altLang="en-US" sz="1200">
                <a:solidFill>
                  <a:srgbClr val="000000"/>
                </a:solidFill>
                <a:latin typeface="Meiryo UI" panose="020B0604030504040204" pitchFamily="50" charset="-128"/>
                <a:ea typeface="Meiryo UI" panose="020B0604030504040204" pitchFamily="50" charset="-128"/>
              </a:rPr>
              <a:t>　・　現計画の検証</a:t>
            </a:r>
            <a:endParaRPr lang="en-US" altLang="ja-JP" sz="1200">
              <a:solidFill>
                <a:srgbClr val="000000"/>
              </a:solidFill>
              <a:latin typeface="Meiryo UI" panose="020B0604030504040204" pitchFamily="50" charset="-128"/>
              <a:ea typeface="Meiryo UI" panose="020B0604030504040204" pitchFamily="50" charset="-128"/>
            </a:endParaRPr>
          </a:p>
          <a:p>
            <a:pPr eaLnBrk="1" hangingPunct="1">
              <a:spcBef>
                <a:spcPct val="0"/>
              </a:spcBef>
              <a:buFont typeface="Arial" panose="020B0604020202020204" pitchFamily="34" charset="0"/>
              <a:buNone/>
              <a:defRPr/>
            </a:pPr>
            <a:r>
              <a:rPr lang="ja-JP" altLang="en-US" sz="1200">
                <a:solidFill>
                  <a:srgbClr val="000000"/>
                </a:solidFill>
                <a:latin typeface="Meiryo UI" panose="020B0604030504040204" pitchFamily="50" charset="-128"/>
                <a:ea typeface="Meiryo UI" panose="020B0604030504040204" pitchFamily="50" charset="-128"/>
              </a:rPr>
              <a:t>　・　社会情勢をの変化を踏まえた課題整理</a:t>
            </a:r>
            <a:endParaRPr lang="en-US" altLang="ja-JP" sz="1200">
              <a:solidFill>
                <a:srgbClr val="000000"/>
              </a:solidFill>
              <a:latin typeface="Meiryo UI" panose="020B0604030504040204" pitchFamily="50" charset="-128"/>
              <a:ea typeface="Meiryo UI" panose="020B0604030504040204" pitchFamily="50" charset="-128"/>
            </a:endParaRPr>
          </a:p>
          <a:p>
            <a:pPr eaLnBrk="1" hangingPunct="1">
              <a:spcBef>
                <a:spcPct val="0"/>
              </a:spcBef>
              <a:buFont typeface="Arial" panose="020B0604020202020204" pitchFamily="34" charset="0"/>
              <a:buNone/>
              <a:defRPr/>
            </a:pPr>
            <a:r>
              <a:rPr lang="ja-JP" altLang="en-US" sz="1200">
                <a:solidFill>
                  <a:srgbClr val="000000"/>
                </a:solidFill>
                <a:latin typeface="Meiryo UI" panose="020B0604030504040204" pitchFamily="50" charset="-128"/>
                <a:ea typeface="Meiryo UI" panose="020B0604030504040204" pitchFamily="50" charset="-128"/>
              </a:rPr>
              <a:t>　・　今後の取組の方向性</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5128" name="片側の 2 つの角を丸めた四角形 10">
            <a:extLst>
              <a:ext uri="{FF2B5EF4-FFF2-40B4-BE49-F238E27FC236}">
                <a16:creationId xmlns:a16="http://schemas.microsoft.com/office/drawing/2014/main" id="{5D6DD985-4712-4B81-4A65-29A296C887C4}"/>
              </a:ext>
            </a:extLst>
          </p:cNvPr>
          <p:cNvSpPr/>
          <p:nvPr/>
        </p:nvSpPr>
        <p:spPr bwMode="auto">
          <a:xfrm>
            <a:off x="1111250" y="2114469"/>
            <a:ext cx="4643438" cy="5692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marL="342900" indent="-342900" defTabSz="889000">
              <a:defRPr kumimoji="1">
                <a:solidFill>
                  <a:schemeClr val="tx1"/>
                </a:solidFill>
                <a:latin typeface="Calibri" panose="020F0502020204030204" pitchFamily="34" charset="0"/>
                <a:ea typeface="ＭＳ Ｐゴシック" panose="020B0600070205080204" pitchFamily="50" charset="-128"/>
              </a:defRPr>
            </a:lvl1pPr>
            <a:lvl2pPr defTabSz="8890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8890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8890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8890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3/11,15,26</a:t>
            </a:r>
            <a:r>
              <a:rPr lang="ja-JP" altLang="en-US" sz="1400" b="1">
                <a:solidFill>
                  <a:schemeClr val="accent3"/>
                </a:solidFill>
                <a:latin typeface="Meiryo UI" panose="020B0604030504040204" pitchFamily="50" charset="-128"/>
                <a:ea typeface="Meiryo UI" panose="020B0604030504040204" pitchFamily="50" charset="-128"/>
              </a:rPr>
              <a:t>　第</a:t>
            </a:r>
            <a:r>
              <a:rPr lang="en-US" altLang="ja-JP" sz="1400" b="1">
                <a:solidFill>
                  <a:schemeClr val="accent3"/>
                </a:solidFill>
                <a:latin typeface="Meiryo UI" panose="020B0604030504040204" pitchFamily="50" charset="-128"/>
                <a:ea typeface="Meiryo UI" panose="020B0604030504040204" pitchFamily="50" charset="-128"/>
              </a:rPr>
              <a:t>1</a:t>
            </a:r>
            <a:r>
              <a:rPr lang="ja-JP" altLang="en-US" sz="1400" b="1">
                <a:solidFill>
                  <a:schemeClr val="accent3"/>
                </a:solidFill>
                <a:latin typeface="Meiryo UI" panose="020B0604030504040204" pitchFamily="50" charset="-128"/>
                <a:ea typeface="Meiryo UI" panose="020B0604030504040204" pitchFamily="50" charset="-128"/>
              </a:rPr>
              <a:t>回各部会</a:t>
            </a:r>
            <a:endParaRPr lang="en-US" altLang="ja-JP" sz="1400">
              <a:solidFill>
                <a:schemeClr val="accent3"/>
              </a:solidFill>
              <a:latin typeface="Meiryo UI" panose="020B0604030504040204" pitchFamily="50" charset="-128"/>
              <a:ea typeface="Meiryo UI" panose="020B0604030504040204" pitchFamily="50" charset="-128"/>
            </a:endParaRPr>
          </a:p>
          <a:p>
            <a:pPr marL="285744" lvl="1" indent="-285744" eaLnBrk="1" hangingPunct="1">
              <a:lnSpc>
                <a:spcPct val="90000"/>
              </a:lnSpc>
              <a:spcAft>
                <a:spcPct val="15000"/>
              </a:spcAft>
              <a:buFont typeface="Wingdings" panose="05000000000000000000" pitchFamily="2" charset="2"/>
              <a:buChar char="p"/>
              <a:defRPr/>
            </a:pPr>
            <a:r>
              <a:rPr lang="ja-JP" altLang="en-US" sz="1200">
                <a:solidFill>
                  <a:srgbClr val="000000"/>
                </a:solidFill>
                <a:latin typeface="Meiryo UI" panose="020B0604030504040204" pitchFamily="50" charset="-128"/>
                <a:ea typeface="Meiryo UI" panose="020B0604030504040204" pitchFamily="50" charset="-128"/>
              </a:rPr>
              <a:t>各分野の取組方針（たたき台）作成</a:t>
            </a:r>
          </a:p>
        </p:txBody>
      </p:sp>
      <p:sp>
        <p:nvSpPr>
          <p:cNvPr id="5129" name="片側の 2 つの角を丸めた四角形 14">
            <a:extLst>
              <a:ext uri="{FF2B5EF4-FFF2-40B4-BE49-F238E27FC236}">
                <a16:creationId xmlns:a16="http://schemas.microsoft.com/office/drawing/2014/main" id="{44B9E518-7CB0-5BBF-089F-C0388778FC80}"/>
              </a:ext>
            </a:extLst>
          </p:cNvPr>
          <p:cNvSpPr/>
          <p:nvPr/>
        </p:nvSpPr>
        <p:spPr bwMode="auto">
          <a:xfrm>
            <a:off x="1111250" y="3961082"/>
            <a:ext cx="4765675" cy="4409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63576" tIns="14605" rIns="14605" bIns="14605" spcCol="1270" anchor="ctr"/>
          <a:lstStyle/>
          <a:p>
            <a:pPr marL="0" lvl="1" defTabSz="1022325" eaLnBrk="1" fontAlgn="auto" hangingPunct="1">
              <a:lnSpc>
                <a:spcPct val="90000"/>
              </a:lnSpc>
              <a:spcAft>
                <a:spcPct val="15000"/>
              </a:spcAft>
              <a:defRPr/>
            </a:pPr>
            <a:r>
              <a:rPr lang="ja-JP" altLang="en-US" sz="1400" dirty="0">
                <a:solidFill>
                  <a:schemeClr val="accent3"/>
                </a:solidFill>
                <a:latin typeface="Meiryo UI" pitchFamily="50" charset="-128"/>
                <a:ea typeface="Meiryo UI" pitchFamily="50" charset="-128"/>
                <a:cs typeface="Meiryo UI" pitchFamily="50" charset="-128"/>
              </a:rPr>
              <a:t>◆</a:t>
            </a:r>
            <a:r>
              <a:rPr lang="en-US" altLang="ja-JP" sz="1400" b="1" dirty="0">
                <a:solidFill>
                  <a:schemeClr val="accent3"/>
                </a:solidFill>
                <a:latin typeface="Meiryo UI" pitchFamily="50" charset="-128"/>
                <a:ea typeface="Meiryo UI" pitchFamily="50" charset="-128"/>
                <a:cs typeface="Meiryo UI" pitchFamily="50" charset="-128"/>
              </a:rPr>
              <a:t>6/25,27,7/2</a:t>
            </a:r>
            <a:r>
              <a:rPr lang="ja-JP" altLang="en-US" sz="1400" b="1" dirty="0">
                <a:solidFill>
                  <a:schemeClr val="accent3"/>
                </a:solidFill>
                <a:latin typeface="Meiryo UI" pitchFamily="50" charset="-128"/>
                <a:ea typeface="Meiryo UI" pitchFamily="50" charset="-128"/>
                <a:cs typeface="Meiryo UI" pitchFamily="50" charset="-128"/>
              </a:rPr>
              <a:t>　第</a:t>
            </a:r>
            <a:r>
              <a:rPr lang="en-US" altLang="ja-JP" sz="1400" b="1" dirty="0">
                <a:solidFill>
                  <a:schemeClr val="accent3"/>
                </a:solidFill>
                <a:latin typeface="Meiryo UI" pitchFamily="50" charset="-128"/>
                <a:ea typeface="Meiryo UI" pitchFamily="50" charset="-128"/>
                <a:cs typeface="Meiryo UI" pitchFamily="50" charset="-128"/>
              </a:rPr>
              <a:t>2</a:t>
            </a:r>
            <a:r>
              <a:rPr lang="ja-JP" altLang="en-US" sz="1400" b="1" dirty="0">
                <a:solidFill>
                  <a:schemeClr val="accent3"/>
                </a:solidFill>
                <a:latin typeface="Meiryo UI" pitchFamily="50" charset="-128"/>
                <a:ea typeface="Meiryo UI" pitchFamily="50" charset="-128"/>
                <a:cs typeface="Meiryo UI" pitchFamily="50" charset="-128"/>
              </a:rPr>
              <a:t>回各部会</a:t>
            </a:r>
            <a:r>
              <a:rPr lang="ja-JP" altLang="en-US" sz="1400" dirty="0">
                <a:solidFill>
                  <a:schemeClr val="accent3"/>
                </a:solidFill>
                <a:latin typeface="Meiryo UI" pitchFamily="50" charset="-128"/>
                <a:ea typeface="Meiryo UI" pitchFamily="50" charset="-128"/>
                <a:cs typeface="Meiryo UI" pitchFamily="50" charset="-128"/>
              </a:rPr>
              <a:t>　</a:t>
            </a:r>
            <a:endParaRPr lang="en-US" altLang="ja-JP" sz="1400" dirty="0">
              <a:solidFill>
                <a:schemeClr val="accent3"/>
              </a:solidFill>
              <a:latin typeface="Meiryo UI" pitchFamily="50" charset="-128"/>
              <a:ea typeface="Meiryo UI" pitchFamily="50" charset="-128"/>
              <a:cs typeface="Meiryo UI" pitchFamily="50" charset="-128"/>
            </a:endParaRPr>
          </a:p>
          <a:p>
            <a:pPr marL="285744" lvl="1" indent="-285744" defTabSz="1022325" eaLnBrk="1" fontAlgn="auto" hangingPunct="1">
              <a:lnSpc>
                <a:spcPct val="90000"/>
              </a:lnSpc>
              <a:spcAft>
                <a:spcPct val="15000"/>
              </a:spcAft>
              <a:buFont typeface="Wingdings" panose="05000000000000000000" pitchFamily="2" charset="2"/>
              <a:buChar char="p"/>
              <a:defRPr/>
            </a:pPr>
            <a:r>
              <a:rPr lang="ja-JP" altLang="en-US" sz="1200" dirty="0">
                <a:latin typeface="Meiryo UI" pitchFamily="50" charset="-128"/>
                <a:ea typeface="Meiryo UI" pitchFamily="50" charset="-128"/>
                <a:cs typeface="Meiryo UI" pitchFamily="50" charset="-128"/>
              </a:rPr>
              <a:t>取組方針に基づいた具体的な取組内容の検討</a:t>
            </a:r>
            <a:endParaRPr lang="en-US" altLang="ja-JP" sz="1200" dirty="0">
              <a:latin typeface="Meiryo UI" pitchFamily="50" charset="-128"/>
              <a:ea typeface="Meiryo UI" pitchFamily="50" charset="-128"/>
              <a:cs typeface="Meiryo UI" pitchFamily="50" charset="-128"/>
            </a:endParaRPr>
          </a:p>
        </p:txBody>
      </p:sp>
      <p:sp>
        <p:nvSpPr>
          <p:cNvPr id="5130" name="片側の 2 つの角を丸めた四角形 14">
            <a:extLst>
              <a:ext uri="{FF2B5EF4-FFF2-40B4-BE49-F238E27FC236}">
                <a16:creationId xmlns:a16="http://schemas.microsoft.com/office/drawing/2014/main" id="{D216085A-2D17-1C17-EEF5-30E2B79128E3}"/>
              </a:ext>
            </a:extLst>
          </p:cNvPr>
          <p:cNvSpPr/>
          <p:nvPr/>
        </p:nvSpPr>
        <p:spPr bwMode="auto">
          <a:xfrm>
            <a:off x="1111250" y="4835196"/>
            <a:ext cx="4648200" cy="9164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63576" tIns="14605" rIns="14605" bIns="14605" spcCol="1270" anchor="ctr"/>
          <a:lstStyle/>
          <a:p>
            <a:pPr marL="0" lvl="1" defTabSz="1022325" eaLnBrk="1" fontAlgn="auto" hangingPunct="1">
              <a:lnSpc>
                <a:spcPct val="90000"/>
              </a:lnSpc>
              <a:spcAft>
                <a:spcPct val="15000"/>
              </a:spcAft>
              <a:defRPr/>
            </a:pPr>
            <a:r>
              <a:rPr lang="ja-JP" altLang="en-US" sz="1400" dirty="0">
                <a:solidFill>
                  <a:schemeClr val="accent3"/>
                </a:solidFill>
                <a:latin typeface="Meiryo UI"/>
                <a:ea typeface="Meiryo UI"/>
                <a:cs typeface="Meiryo UI" pitchFamily="50" charset="-128"/>
              </a:rPr>
              <a:t>◆</a:t>
            </a:r>
            <a:r>
              <a:rPr lang="en-US" altLang="ja-JP" sz="1400" b="1" dirty="0">
                <a:solidFill>
                  <a:schemeClr val="accent3"/>
                </a:solidFill>
                <a:latin typeface="Meiryo UI"/>
                <a:ea typeface="Meiryo UI"/>
                <a:cs typeface="Meiryo UI" pitchFamily="50" charset="-128"/>
              </a:rPr>
              <a:t>7/</a:t>
            </a:r>
            <a:r>
              <a:rPr lang="ja-JP" altLang="en-US" sz="1400" b="1" dirty="0">
                <a:solidFill>
                  <a:schemeClr val="accent3"/>
                </a:solidFill>
                <a:latin typeface="Meiryo UI"/>
                <a:ea typeface="Meiryo UI"/>
                <a:cs typeface="Meiryo UI" pitchFamily="50" charset="-128"/>
              </a:rPr>
              <a:t>下</a:t>
            </a:r>
            <a:r>
              <a:rPr lang="en-US" altLang="ja-JP" sz="1400" b="1" dirty="0">
                <a:solidFill>
                  <a:schemeClr val="accent3"/>
                </a:solidFill>
                <a:latin typeface="Meiryo UI"/>
                <a:ea typeface="Meiryo UI"/>
                <a:cs typeface="Meiryo UI" pitchFamily="50" charset="-128"/>
              </a:rPr>
              <a:t>旬</a:t>
            </a:r>
            <a:r>
              <a:rPr lang="ja-JP" altLang="en-US" sz="1400" b="1" dirty="0">
                <a:solidFill>
                  <a:schemeClr val="accent3"/>
                </a:solidFill>
                <a:latin typeface="Meiryo UI"/>
                <a:ea typeface="Meiryo UI"/>
                <a:cs typeface="Meiryo UI" pitchFamily="50" charset="-128"/>
              </a:rPr>
              <a:t>　第</a:t>
            </a:r>
            <a:r>
              <a:rPr lang="en-US" altLang="ja-JP" sz="1400" b="1" dirty="0">
                <a:solidFill>
                  <a:schemeClr val="accent3"/>
                </a:solidFill>
                <a:latin typeface="Meiryo UI"/>
                <a:ea typeface="Meiryo UI"/>
                <a:cs typeface="Meiryo UI" pitchFamily="50" charset="-128"/>
              </a:rPr>
              <a:t>2</a:t>
            </a:r>
            <a:r>
              <a:rPr lang="ja-JP" altLang="en-US" sz="1400" b="1" dirty="0">
                <a:solidFill>
                  <a:schemeClr val="accent3"/>
                </a:solidFill>
                <a:latin typeface="Meiryo UI"/>
                <a:ea typeface="Meiryo UI"/>
                <a:cs typeface="Meiryo UI" pitchFamily="50" charset="-128"/>
              </a:rPr>
              <a:t>回全体検討部会</a:t>
            </a:r>
            <a:r>
              <a:rPr lang="ja-JP" altLang="en-US" sz="1400" dirty="0">
                <a:solidFill>
                  <a:schemeClr val="accent3"/>
                </a:solidFill>
                <a:latin typeface="Meiryo UI"/>
                <a:ea typeface="Meiryo UI"/>
                <a:cs typeface="Meiryo UI" pitchFamily="50" charset="-128"/>
              </a:rPr>
              <a:t>　</a:t>
            </a:r>
            <a:endParaRPr lang="en-US" altLang="ja-JP" sz="1400" dirty="0">
              <a:solidFill>
                <a:schemeClr val="accent3"/>
              </a:solidFill>
              <a:latin typeface="Meiryo UI"/>
              <a:ea typeface="Meiryo UI"/>
              <a:cs typeface="Meiryo UI" pitchFamily="50" charset="-128"/>
            </a:endParaRPr>
          </a:p>
          <a:p>
            <a:pPr marL="285115" lvl="1" indent="-285115" defTabSz="1022325" eaLnBrk="1" fontAlgn="auto" hangingPunct="1">
              <a:lnSpc>
                <a:spcPct val="90000"/>
              </a:lnSpc>
              <a:spcAft>
                <a:spcPct val="15000"/>
              </a:spcAft>
              <a:buFont typeface="Wingdings" panose="05000000000000000000" pitchFamily="2" charset="2"/>
              <a:buChar char="p"/>
              <a:defRPr/>
            </a:pPr>
            <a:r>
              <a:rPr lang="ja-JP" altLang="en-US" sz="1200" dirty="0">
                <a:latin typeface="Meiryo UI" pitchFamily="50" charset="-128"/>
                <a:ea typeface="Meiryo UI" pitchFamily="50" charset="-128"/>
                <a:cs typeface="Meiryo UI" pitchFamily="50" charset="-128"/>
              </a:rPr>
              <a:t>取組方針に基づいた具体的な取組内容の検討</a:t>
            </a:r>
          </a:p>
          <a:p>
            <a:pPr marL="0" lvl="1" defTabSz="1022325" eaLnBrk="1" fontAlgn="auto" hangingPunct="1">
              <a:lnSpc>
                <a:spcPct val="90000"/>
              </a:lnSpc>
              <a:spcAft>
                <a:spcPct val="15000"/>
              </a:spcAft>
              <a:defRPr/>
            </a:pPr>
            <a:r>
              <a:rPr lang="ja-JP" altLang="en-US" sz="1400" b="1" dirty="0">
                <a:solidFill>
                  <a:schemeClr val="accent1"/>
                </a:solidFill>
                <a:latin typeface="Meiryo UI"/>
                <a:ea typeface="Meiryo UI"/>
                <a:cs typeface="Meiryo UI" pitchFamily="50" charset="-128"/>
              </a:rPr>
              <a:t>◆８</a:t>
            </a:r>
            <a:r>
              <a:rPr lang="en-US" altLang="ja-JP" sz="1400" b="1" dirty="0">
                <a:solidFill>
                  <a:schemeClr val="accent1"/>
                </a:solidFill>
                <a:latin typeface="Meiryo UI"/>
                <a:ea typeface="Meiryo UI"/>
                <a:cs typeface="Meiryo UI" pitchFamily="50" charset="-128"/>
              </a:rPr>
              <a:t>/9</a:t>
            </a:r>
            <a:r>
              <a:rPr lang="ja-JP" altLang="en-US" sz="1400" b="1" dirty="0">
                <a:solidFill>
                  <a:schemeClr val="accent1"/>
                </a:solidFill>
                <a:latin typeface="Meiryo UI"/>
                <a:ea typeface="Meiryo UI"/>
                <a:cs typeface="Meiryo UI" pitchFamily="50" charset="-128"/>
              </a:rPr>
              <a:t>　第</a:t>
            </a:r>
            <a:r>
              <a:rPr lang="en-US" altLang="ja-JP" sz="1400" b="1" dirty="0">
                <a:solidFill>
                  <a:schemeClr val="accent1"/>
                </a:solidFill>
                <a:latin typeface="Meiryo UI"/>
                <a:ea typeface="Meiryo UI"/>
                <a:cs typeface="Meiryo UI" pitchFamily="50" charset="-128"/>
              </a:rPr>
              <a:t>2</a:t>
            </a:r>
            <a:r>
              <a:rPr lang="ja-JP" altLang="en-US" sz="1400" b="1" dirty="0">
                <a:solidFill>
                  <a:schemeClr val="accent1"/>
                </a:solidFill>
                <a:latin typeface="Meiryo UI"/>
                <a:ea typeface="Meiryo UI"/>
                <a:cs typeface="Meiryo UI" pitchFamily="50" charset="-128"/>
              </a:rPr>
              <a:t>回審議会：中間とりまとめ</a:t>
            </a:r>
            <a:r>
              <a:rPr lang="ja-JP" altLang="en-US" sz="1400" dirty="0">
                <a:solidFill>
                  <a:schemeClr val="accent1"/>
                </a:solidFill>
                <a:latin typeface="Meiryo UI"/>
                <a:ea typeface="Meiryo UI"/>
                <a:cs typeface="Meiryo UI" pitchFamily="50" charset="-128"/>
              </a:rPr>
              <a:t>　</a:t>
            </a:r>
            <a:endParaRPr lang="en-US" altLang="ja-JP" sz="1400" dirty="0">
              <a:solidFill>
                <a:schemeClr val="accent1"/>
              </a:solidFill>
              <a:latin typeface="Meiryo UI"/>
              <a:ea typeface="Meiryo UI"/>
              <a:cs typeface="Meiryo UI" pitchFamily="50" charset="-128"/>
            </a:endParaRPr>
          </a:p>
          <a:p>
            <a:pPr marL="285115" lvl="1" indent="-285115" defTabSz="1022325" eaLnBrk="1" fontAlgn="auto" hangingPunct="1">
              <a:lnSpc>
                <a:spcPct val="90000"/>
              </a:lnSpc>
              <a:spcAft>
                <a:spcPct val="15000"/>
              </a:spcAft>
              <a:buFont typeface="Wingdings" panose="05000000000000000000" pitchFamily="2" charset="2"/>
              <a:buChar char="p"/>
              <a:defRPr/>
            </a:pPr>
            <a:r>
              <a:rPr lang="ja-JP" altLang="en-US" sz="1200" dirty="0">
                <a:latin typeface="Meiryo UI" pitchFamily="50" charset="-128"/>
                <a:ea typeface="Meiryo UI" pitchFamily="50" charset="-128"/>
                <a:cs typeface="Meiryo UI" pitchFamily="50" charset="-128"/>
              </a:rPr>
              <a:t>取組方針に基づいた具体的な取組内容の検討</a:t>
            </a:r>
          </a:p>
        </p:txBody>
      </p:sp>
      <p:sp>
        <p:nvSpPr>
          <p:cNvPr id="5131" name="片側の 2 つの角を丸めた四角形 10">
            <a:extLst>
              <a:ext uri="{FF2B5EF4-FFF2-40B4-BE49-F238E27FC236}">
                <a16:creationId xmlns:a16="http://schemas.microsoft.com/office/drawing/2014/main" id="{5CFAA3ED-4825-B52B-28CE-A1969BF8FCB7}"/>
              </a:ext>
            </a:extLst>
          </p:cNvPr>
          <p:cNvSpPr/>
          <p:nvPr/>
        </p:nvSpPr>
        <p:spPr bwMode="auto">
          <a:xfrm>
            <a:off x="1111250" y="5859408"/>
            <a:ext cx="4643438" cy="7776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marL="342900" indent="-342900" defTabSz="889000">
              <a:defRPr kumimoji="1">
                <a:solidFill>
                  <a:schemeClr val="tx1"/>
                </a:solidFill>
                <a:latin typeface="Calibri" panose="020F0502020204030204" pitchFamily="34" charset="0"/>
                <a:ea typeface="ＭＳ Ｐゴシック" panose="020B0600070205080204" pitchFamily="50" charset="-128"/>
              </a:defRPr>
            </a:lvl1pPr>
            <a:lvl2pPr defTabSz="8890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8890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8890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8890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eaLnBrk="1" hangingPunct="1">
              <a:lnSpc>
                <a:spcPct val="90000"/>
              </a:lnSpc>
              <a:spcAft>
                <a:spcPct val="15000"/>
              </a:spcAft>
              <a:defRPr/>
            </a:pPr>
            <a:r>
              <a:rPr lang="ja-JP" altLang="en-US" sz="1400" b="1" dirty="0">
                <a:solidFill>
                  <a:schemeClr val="accent3"/>
                </a:solidFill>
                <a:latin typeface="Meiryo UI" panose="020B0604030504040204" pitchFamily="50" charset="-128"/>
                <a:ea typeface="Meiryo UI" panose="020B0604030504040204" pitchFamily="50" charset="-128"/>
              </a:rPr>
              <a:t>◆</a:t>
            </a:r>
            <a:r>
              <a:rPr lang="en-US" altLang="ja-JP" sz="1400" b="1" dirty="0">
                <a:solidFill>
                  <a:schemeClr val="accent3"/>
                </a:solidFill>
                <a:latin typeface="Meiryo UI" panose="020B0604030504040204" pitchFamily="50" charset="-128"/>
                <a:ea typeface="Meiryo UI" panose="020B0604030504040204" pitchFamily="50" charset="-128"/>
              </a:rPr>
              <a:t>10/</a:t>
            </a:r>
            <a:r>
              <a:rPr lang="ja-JP" altLang="en-US" sz="1400" b="1" dirty="0">
                <a:solidFill>
                  <a:schemeClr val="accent3"/>
                </a:solidFill>
                <a:latin typeface="Meiryo UI" panose="020B0604030504040204" pitchFamily="50" charset="-128"/>
                <a:ea typeface="Meiryo UI" panose="020B0604030504040204" pitchFamily="50" charset="-128"/>
              </a:rPr>
              <a:t>下旬　第</a:t>
            </a:r>
            <a:r>
              <a:rPr lang="en-US" altLang="ja-JP" sz="1400" b="1" dirty="0">
                <a:solidFill>
                  <a:schemeClr val="accent3"/>
                </a:solidFill>
                <a:latin typeface="Meiryo UI" panose="020B0604030504040204" pitchFamily="50" charset="-128"/>
                <a:ea typeface="Meiryo UI" panose="020B0604030504040204" pitchFamily="50" charset="-128"/>
              </a:rPr>
              <a:t>3</a:t>
            </a:r>
            <a:r>
              <a:rPr lang="ja-JP" altLang="en-US" sz="1400" b="1" dirty="0">
                <a:solidFill>
                  <a:schemeClr val="accent3"/>
                </a:solidFill>
                <a:latin typeface="Meiryo UI" panose="020B0604030504040204" pitchFamily="50" charset="-128"/>
                <a:ea typeface="Meiryo UI" panose="020B0604030504040204" pitchFamily="50" charset="-128"/>
              </a:rPr>
              <a:t>回各部会</a:t>
            </a:r>
            <a:r>
              <a:rPr lang="ja-JP" altLang="en-US" sz="1400" dirty="0">
                <a:solidFill>
                  <a:schemeClr val="dk1">
                    <a:hueOff val="0"/>
                    <a:satOff val="0"/>
                    <a:lumOff val="0"/>
                    <a:alphaOff val="0"/>
                  </a:schemeClr>
                </a:solidFill>
                <a:latin typeface="Meiryo UI" pitchFamily="50" charset="-128"/>
                <a:ea typeface="Meiryo UI" pitchFamily="50" charset="-128"/>
              </a:rPr>
              <a:t>：各分野の最終とりまとめ</a:t>
            </a:r>
            <a:endParaRPr lang="en-US" altLang="ja-JP" sz="1400" dirty="0">
              <a:solidFill>
                <a:schemeClr val="dk1">
                  <a:hueOff val="0"/>
                  <a:satOff val="0"/>
                  <a:lumOff val="0"/>
                  <a:alphaOff val="0"/>
                </a:schemeClr>
              </a:solidFill>
              <a:latin typeface="Meiryo UI" pitchFamily="50" charset="-128"/>
              <a:ea typeface="Meiryo UI" pitchFamily="50" charset="-128"/>
            </a:endParaRPr>
          </a:p>
          <a:p>
            <a:pPr marL="0" lvl="1" eaLnBrk="1" hangingPunct="1">
              <a:lnSpc>
                <a:spcPct val="90000"/>
              </a:lnSpc>
              <a:spcAft>
                <a:spcPct val="15000"/>
              </a:spcAft>
              <a:defRPr/>
            </a:pPr>
            <a:r>
              <a:rPr lang="ja-JP" altLang="en-US" sz="1400" b="1" dirty="0">
                <a:solidFill>
                  <a:schemeClr val="accent3"/>
                </a:solidFill>
                <a:latin typeface="Meiryo UI" panose="020B0604030504040204" pitchFamily="50" charset="-128"/>
                <a:ea typeface="Meiryo UI" panose="020B0604030504040204" pitchFamily="50" charset="-128"/>
              </a:rPr>
              <a:t>◆</a:t>
            </a:r>
            <a:r>
              <a:rPr lang="en-US" altLang="ja-JP" sz="1400" b="1" dirty="0">
                <a:solidFill>
                  <a:schemeClr val="accent3"/>
                </a:solidFill>
                <a:latin typeface="Meiryo UI" panose="020B0604030504040204" pitchFamily="50" charset="-128"/>
                <a:ea typeface="Meiryo UI" panose="020B0604030504040204" pitchFamily="50" charset="-128"/>
              </a:rPr>
              <a:t>11/27</a:t>
            </a:r>
            <a:r>
              <a:rPr lang="ja-JP" altLang="en-US" sz="1400" b="1" dirty="0">
                <a:solidFill>
                  <a:schemeClr val="accent3"/>
                </a:solidFill>
                <a:latin typeface="Meiryo UI" panose="020B0604030504040204" pitchFamily="50" charset="-128"/>
                <a:ea typeface="Meiryo UI" panose="020B0604030504040204" pitchFamily="50" charset="-128"/>
              </a:rPr>
              <a:t>　第</a:t>
            </a:r>
            <a:r>
              <a:rPr lang="en-US" altLang="ja-JP" sz="1400" b="1" dirty="0">
                <a:solidFill>
                  <a:schemeClr val="accent3"/>
                </a:solidFill>
                <a:latin typeface="Meiryo UI" panose="020B0604030504040204" pitchFamily="50" charset="-128"/>
                <a:ea typeface="Meiryo UI" panose="020B0604030504040204" pitchFamily="50" charset="-128"/>
              </a:rPr>
              <a:t>3</a:t>
            </a:r>
            <a:r>
              <a:rPr lang="ja-JP" altLang="en-US" sz="1400" b="1" dirty="0">
                <a:solidFill>
                  <a:schemeClr val="accent3"/>
                </a:solidFill>
                <a:latin typeface="Meiryo UI" panose="020B0604030504040204" pitchFamily="50" charset="-128"/>
                <a:ea typeface="Meiryo UI" panose="020B0604030504040204" pitchFamily="50" charset="-128"/>
              </a:rPr>
              <a:t>回全体検討部会</a:t>
            </a:r>
            <a:r>
              <a:rPr lang="ja-JP" altLang="en-US" sz="1400" dirty="0">
                <a:solidFill>
                  <a:schemeClr val="dk1">
                    <a:hueOff val="0"/>
                    <a:satOff val="0"/>
                    <a:lumOff val="0"/>
                    <a:alphaOff val="0"/>
                  </a:schemeClr>
                </a:solidFill>
                <a:latin typeface="Meiryo UI" pitchFamily="50" charset="-128"/>
                <a:ea typeface="Meiryo UI" pitchFamily="50" charset="-128"/>
              </a:rPr>
              <a:t>：最終とりまとめ</a:t>
            </a:r>
            <a:endParaRPr lang="en-US" altLang="ja-JP" sz="1400" b="1" dirty="0">
              <a:solidFill>
                <a:srgbClr val="000000"/>
              </a:solidFill>
              <a:latin typeface="Meiryo UI" panose="020B0604030504040204" pitchFamily="50" charset="-128"/>
              <a:ea typeface="Meiryo UI" panose="020B0604030504040204" pitchFamily="50" charset="-128"/>
            </a:endParaRPr>
          </a:p>
          <a:p>
            <a:pPr marL="0" lvl="1" eaLnBrk="1" hangingPunct="1">
              <a:lnSpc>
                <a:spcPct val="90000"/>
              </a:lnSpc>
              <a:spcAft>
                <a:spcPct val="15000"/>
              </a:spcAft>
              <a:defRPr/>
            </a:pPr>
            <a:r>
              <a:rPr lang="ja-JP" altLang="en-US" sz="1400" b="1" dirty="0">
                <a:solidFill>
                  <a:schemeClr val="accent1"/>
                </a:solidFill>
                <a:latin typeface="Meiryo UI" panose="020B0604030504040204" pitchFamily="50" charset="-128"/>
                <a:ea typeface="Meiryo UI" panose="020B0604030504040204" pitchFamily="50" charset="-128"/>
              </a:rPr>
              <a:t>◆</a:t>
            </a:r>
            <a:r>
              <a:rPr lang="en-US" altLang="ja-JP" sz="1400" b="1" dirty="0">
                <a:solidFill>
                  <a:schemeClr val="accent1"/>
                </a:solidFill>
                <a:latin typeface="Meiryo UI" panose="020B0604030504040204" pitchFamily="50" charset="-128"/>
                <a:ea typeface="Meiryo UI" panose="020B0604030504040204" pitchFamily="50" charset="-128"/>
              </a:rPr>
              <a:t>R7/1/31</a:t>
            </a:r>
            <a:r>
              <a:rPr lang="ja-JP" altLang="en-US" sz="1400" b="1" dirty="0">
                <a:solidFill>
                  <a:schemeClr val="accent1"/>
                </a:solidFill>
                <a:latin typeface="Meiryo UI" panose="020B0604030504040204" pitchFamily="50" charset="-128"/>
                <a:ea typeface="Meiryo UI" panose="020B0604030504040204" pitchFamily="50" charset="-128"/>
              </a:rPr>
              <a:t>　第</a:t>
            </a:r>
            <a:r>
              <a:rPr lang="en-US" altLang="ja-JP" sz="1400" b="1" dirty="0">
                <a:solidFill>
                  <a:schemeClr val="accent1"/>
                </a:solidFill>
                <a:latin typeface="Meiryo UI" panose="020B0604030504040204" pitchFamily="50" charset="-128"/>
                <a:ea typeface="Meiryo UI" panose="020B0604030504040204" pitchFamily="50" charset="-128"/>
              </a:rPr>
              <a:t>3</a:t>
            </a:r>
            <a:r>
              <a:rPr lang="ja-JP" altLang="en-US" sz="1400" b="1" dirty="0">
                <a:solidFill>
                  <a:schemeClr val="accent1"/>
                </a:solidFill>
                <a:latin typeface="Meiryo UI" panose="020B0604030504040204" pitchFamily="50" charset="-128"/>
                <a:ea typeface="Meiryo UI" panose="020B0604030504040204" pitchFamily="50" charset="-128"/>
              </a:rPr>
              <a:t>回審議会：答申</a:t>
            </a:r>
            <a:endParaRPr lang="en-US" altLang="ja-JP" sz="1400" b="1" dirty="0">
              <a:solidFill>
                <a:srgbClr val="000000"/>
              </a:solidFill>
              <a:latin typeface="Meiryo UI" panose="020B0604030504040204" pitchFamily="50" charset="-128"/>
              <a:ea typeface="Meiryo UI" panose="020B0604030504040204" pitchFamily="50" charset="-128"/>
            </a:endParaRPr>
          </a:p>
        </p:txBody>
      </p:sp>
      <p:sp>
        <p:nvSpPr>
          <p:cNvPr id="5132" name="片側の 2 つの角を丸めた四角形 10">
            <a:extLst>
              <a:ext uri="{FF2B5EF4-FFF2-40B4-BE49-F238E27FC236}">
                <a16:creationId xmlns:a16="http://schemas.microsoft.com/office/drawing/2014/main" id="{023081E3-E979-4966-0C40-3500237935D0}"/>
              </a:ext>
            </a:extLst>
          </p:cNvPr>
          <p:cNvSpPr/>
          <p:nvPr/>
        </p:nvSpPr>
        <p:spPr bwMode="auto">
          <a:xfrm>
            <a:off x="1111250" y="2890839"/>
            <a:ext cx="4651375" cy="585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marL="342900" indent="-342900" defTabSz="889000">
              <a:defRPr kumimoji="1">
                <a:solidFill>
                  <a:schemeClr val="tx1"/>
                </a:solidFill>
                <a:latin typeface="Calibri" panose="020F0502020204030204" pitchFamily="34" charset="0"/>
                <a:ea typeface="ＭＳ Ｐゴシック" panose="020B0600070205080204" pitchFamily="50" charset="-128"/>
              </a:defRPr>
            </a:lvl1pPr>
            <a:lvl2pPr defTabSz="8890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8890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8890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8890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5/14</a:t>
            </a:r>
            <a:r>
              <a:rPr lang="ja-JP" altLang="en-US" sz="1400" b="1">
                <a:solidFill>
                  <a:schemeClr val="accent3"/>
                </a:solidFill>
                <a:latin typeface="Meiryo UI" panose="020B0604030504040204" pitchFamily="50" charset="-128"/>
                <a:ea typeface="Meiryo UI" panose="020B0604030504040204" pitchFamily="50" charset="-128"/>
              </a:rPr>
              <a:t>　第</a:t>
            </a:r>
            <a:r>
              <a:rPr lang="en-US" altLang="ja-JP" sz="1400" b="1">
                <a:solidFill>
                  <a:schemeClr val="accent3"/>
                </a:solidFill>
                <a:latin typeface="Meiryo UI" panose="020B0604030504040204" pitchFamily="50" charset="-128"/>
                <a:ea typeface="Meiryo UI" panose="020B0604030504040204" pitchFamily="50" charset="-128"/>
              </a:rPr>
              <a:t>1</a:t>
            </a:r>
            <a:r>
              <a:rPr lang="ja-JP" altLang="en-US" sz="1400" b="1">
                <a:solidFill>
                  <a:schemeClr val="accent3"/>
                </a:solidFill>
                <a:latin typeface="Meiryo UI" panose="020B0604030504040204" pitchFamily="50" charset="-128"/>
                <a:ea typeface="Meiryo UI" panose="020B0604030504040204" pitchFamily="50" charset="-128"/>
              </a:rPr>
              <a:t>回全体検討部会</a:t>
            </a:r>
            <a:endParaRPr lang="en-US" altLang="ja-JP" sz="1400">
              <a:solidFill>
                <a:schemeClr val="accent3"/>
              </a:solidFill>
              <a:latin typeface="Meiryo UI" panose="020B0604030504040204" pitchFamily="50" charset="-128"/>
              <a:ea typeface="Meiryo UI" panose="020B0604030504040204" pitchFamily="50" charset="-128"/>
            </a:endParaRPr>
          </a:p>
          <a:p>
            <a:pPr marL="285744" lvl="1" indent="-285744" eaLnBrk="1" hangingPunct="1">
              <a:lnSpc>
                <a:spcPct val="90000"/>
              </a:lnSpc>
              <a:spcAft>
                <a:spcPct val="15000"/>
              </a:spcAft>
              <a:buFont typeface="Wingdings" panose="05000000000000000000" pitchFamily="2" charset="2"/>
              <a:buChar char="p"/>
              <a:defRPr/>
            </a:pPr>
            <a:r>
              <a:rPr lang="ja-JP" altLang="en-US" sz="1200">
                <a:solidFill>
                  <a:srgbClr val="000000"/>
                </a:solidFill>
                <a:latin typeface="Meiryo UI" panose="020B0604030504040204" pitchFamily="50" charset="-128"/>
                <a:ea typeface="Meiryo UI" panose="020B0604030504040204" pitchFamily="50" charset="-128"/>
              </a:rPr>
              <a:t>全体の取組方針のとりまとめ・策定</a:t>
            </a:r>
          </a:p>
        </p:txBody>
      </p:sp>
      <p:sp>
        <p:nvSpPr>
          <p:cNvPr id="5133" name="片側の 2 つの角を丸めた四角形 6">
            <a:extLst>
              <a:ext uri="{FF2B5EF4-FFF2-40B4-BE49-F238E27FC236}">
                <a16:creationId xmlns:a16="http://schemas.microsoft.com/office/drawing/2014/main" id="{62CB3EF0-56A5-6CA1-76A7-CC65AA153795}"/>
              </a:ext>
            </a:extLst>
          </p:cNvPr>
          <p:cNvSpPr/>
          <p:nvPr/>
        </p:nvSpPr>
        <p:spPr bwMode="auto">
          <a:xfrm>
            <a:off x="5816455" y="1074738"/>
            <a:ext cx="3240000" cy="8345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府のこれまでの取組に対して検証すべき事項や課題と捉えられる事項</a:t>
            </a: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社会情勢の変化を踏まえて考慮すべき事項</a:t>
            </a: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今後の取組の方向性に必要な視点、検討事項</a:t>
            </a:r>
          </a:p>
        </p:txBody>
      </p:sp>
      <p:sp>
        <p:nvSpPr>
          <p:cNvPr id="5134" name="片側の 2 つの角を丸めた四角形 6">
            <a:extLst>
              <a:ext uri="{FF2B5EF4-FFF2-40B4-BE49-F238E27FC236}">
                <a16:creationId xmlns:a16="http://schemas.microsoft.com/office/drawing/2014/main" id="{EC2FAD81-2219-77AE-FE8D-AF676E3EE727}"/>
              </a:ext>
            </a:extLst>
          </p:cNvPr>
          <p:cNvSpPr/>
          <p:nvPr/>
        </p:nvSpPr>
        <p:spPr bwMode="auto">
          <a:xfrm>
            <a:off x="5816456" y="2133551"/>
            <a:ext cx="3122612" cy="4534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行動計画の取組結果の検証と課題整理</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課題を踏まえた取組方針（たたき台）</a:t>
            </a:r>
          </a:p>
        </p:txBody>
      </p:sp>
      <p:sp>
        <p:nvSpPr>
          <p:cNvPr id="5135" name="片側の 2 つの角を丸めた四角形 6">
            <a:extLst>
              <a:ext uri="{FF2B5EF4-FFF2-40B4-BE49-F238E27FC236}">
                <a16:creationId xmlns:a16="http://schemas.microsoft.com/office/drawing/2014/main" id="{5CC03ED9-EC4A-B7F3-5E9C-7D960DEEAF30}"/>
              </a:ext>
            </a:extLst>
          </p:cNvPr>
          <p:cNvSpPr/>
          <p:nvPr/>
        </p:nvSpPr>
        <p:spPr bwMode="auto">
          <a:xfrm>
            <a:off x="5816456" y="5101254"/>
            <a:ext cx="3122612" cy="3410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400">
                <a:solidFill>
                  <a:srgbClr val="000000"/>
                </a:solidFill>
                <a:latin typeface="Meiryo UI" panose="020B0604030504040204" pitchFamily="50" charset="-128"/>
                <a:ea typeface="Meiryo UI" panose="020B0604030504040204" pitchFamily="50" charset="-128"/>
              </a:rPr>
              <a:t>中間とりまとめ内容の精査</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5136" name="片側の 2 つの角を丸めた四角形 6">
            <a:extLst>
              <a:ext uri="{FF2B5EF4-FFF2-40B4-BE49-F238E27FC236}">
                <a16:creationId xmlns:a16="http://schemas.microsoft.com/office/drawing/2014/main" id="{1B785530-4F15-2D04-55AA-C764630AE697}"/>
              </a:ext>
            </a:extLst>
          </p:cNvPr>
          <p:cNvSpPr/>
          <p:nvPr/>
        </p:nvSpPr>
        <p:spPr bwMode="auto">
          <a:xfrm>
            <a:off x="5816456" y="6068561"/>
            <a:ext cx="3122612" cy="3423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400">
                <a:solidFill>
                  <a:srgbClr val="000000"/>
                </a:solidFill>
                <a:latin typeface="Meiryo UI" panose="020B0604030504040204" pitchFamily="50" charset="-128"/>
                <a:ea typeface="Meiryo UI" panose="020B0604030504040204" pitchFamily="50" charset="-128"/>
              </a:rPr>
              <a:t>最終とりまとめ内容の精査</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5137" name="片側の 2 つの角を丸めた四角形 6">
            <a:extLst>
              <a:ext uri="{FF2B5EF4-FFF2-40B4-BE49-F238E27FC236}">
                <a16:creationId xmlns:a16="http://schemas.microsoft.com/office/drawing/2014/main" id="{2D342B87-E697-CF4A-F3C3-EBE62E254517}"/>
              </a:ext>
            </a:extLst>
          </p:cNvPr>
          <p:cNvSpPr/>
          <p:nvPr/>
        </p:nvSpPr>
        <p:spPr bwMode="auto">
          <a:xfrm>
            <a:off x="5816456" y="2819975"/>
            <a:ext cx="3218006" cy="7448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latin typeface="Meiryo UI" panose="020B0604030504040204" pitchFamily="50" charset="-128"/>
                <a:ea typeface="Meiryo UI" panose="020B0604030504040204" pitchFamily="50" charset="-128"/>
              </a:rPr>
              <a:t>各部会での検証結果、課題等を踏まえた全体の取組方針の策定</a:t>
            </a:r>
            <a:endParaRPr lang="en-US" altLang="ja-JP" sz="1200">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latin typeface="Meiryo UI" panose="020B0604030504040204" pitchFamily="50" charset="-128"/>
                <a:ea typeface="Meiryo UI" panose="020B0604030504040204" pitchFamily="50" charset="-128"/>
              </a:rPr>
              <a:t>持続可能な維持管理の仕組みづくりの取組方針の検討</a:t>
            </a:r>
          </a:p>
        </p:txBody>
      </p:sp>
      <p:sp>
        <p:nvSpPr>
          <p:cNvPr id="5139" name="片側の 2 つの角を丸めた四角形 6">
            <a:extLst>
              <a:ext uri="{FF2B5EF4-FFF2-40B4-BE49-F238E27FC236}">
                <a16:creationId xmlns:a16="http://schemas.microsoft.com/office/drawing/2014/main" id="{7C038338-E459-1029-7CC5-7D93836323DF}"/>
              </a:ext>
            </a:extLst>
          </p:cNvPr>
          <p:cNvSpPr/>
          <p:nvPr/>
        </p:nvSpPr>
        <p:spPr bwMode="auto">
          <a:xfrm>
            <a:off x="5816456" y="3698875"/>
            <a:ext cx="3122612" cy="9894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適切な維持管理手法（予防保全、事後保全）の検討</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目標管理水準及び最適な補修時期の検討</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更新の考え方、更新フローの妥当性</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個々の施設の課題に応じた取組の妥当性</a:t>
            </a:r>
          </a:p>
        </p:txBody>
      </p:sp>
      <p:sp>
        <p:nvSpPr>
          <p:cNvPr id="5140" name="正方形/長方形 5139">
            <a:extLst>
              <a:ext uri="{FF2B5EF4-FFF2-40B4-BE49-F238E27FC236}">
                <a16:creationId xmlns:a16="http://schemas.microsoft.com/office/drawing/2014/main" id="{DD193FB5-2117-72ED-22DF-F37C51913E54}"/>
              </a:ext>
            </a:extLst>
          </p:cNvPr>
          <p:cNvSpPr/>
          <p:nvPr/>
        </p:nvSpPr>
        <p:spPr>
          <a:xfrm>
            <a:off x="1111250" y="5853730"/>
            <a:ext cx="7975455" cy="76257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C0FB50B8-475D-4745-9A53-4A2ABA7B0DEF}"/>
              </a:ext>
            </a:extLst>
          </p:cNvPr>
          <p:cNvCxnSpPr/>
          <p:nvPr/>
        </p:nvCxnSpPr>
        <p:spPr>
          <a:xfrm>
            <a:off x="1237673" y="6120806"/>
            <a:ext cx="409170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57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044CB46-9785-4454-9D58-FE23C4F58395}"/>
              </a:ext>
            </a:extLst>
          </p:cNvPr>
          <p:cNvSpPr txBox="1"/>
          <p:nvPr/>
        </p:nvSpPr>
        <p:spPr>
          <a:xfrm>
            <a:off x="95417" y="1298357"/>
            <a:ext cx="4476583" cy="544764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計画</a:t>
            </a:r>
            <a:r>
              <a:rPr lang="en-US" altLang="ja-JP" sz="1200" kern="100" dirty="0">
                <a:effectLst/>
              </a:rPr>
              <a:t>】</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p:txBody>
      </p:sp>
      <p:sp>
        <p:nvSpPr>
          <p:cNvPr id="22" name="テキスト ボックス 21">
            <a:extLst>
              <a:ext uri="{FF2B5EF4-FFF2-40B4-BE49-F238E27FC236}">
                <a16:creationId xmlns:a16="http://schemas.microsoft.com/office/drawing/2014/main" id="{44893684-F9A9-4092-B88A-34F11B7D4AF5}"/>
              </a:ext>
            </a:extLst>
          </p:cNvPr>
          <p:cNvSpPr txBox="1"/>
          <p:nvPr/>
        </p:nvSpPr>
        <p:spPr>
          <a:xfrm>
            <a:off x="-2" y="548680"/>
            <a:ext cx="7812361"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①</a:t>
            </a:r>
            <a:r>
              <a:rPr kumimoji="1" lang="ja-JP" altLang="en-US" dirty="0">
                <a:latin typeface="BIZ UDPゴシック" panose="020B0400000000000000" pitchFamily="50" charset="-128"/>
                <a:ea typeface="BIZ UDPゴシック" panose="020B0400000000000000" pitchFamily="50" charset="-128"/>
              </a:rPr>
              <a:t>点検、診断、評価の手法や体制等の充実　＝土木構造物の点検について＝</a:t>
            </a:r>
            <a:endParaRPr kumimoji="1" lang="ja-JP" altLang="en-US" sz="2400" dirty="0"/>
          </a:p>
        </p:txBody>
      </p:sp>
      <p:sp>
        <p:nvSpPr>
          <p:cNvPr id="23" name="テキスト ボックス 22">
            <a:extLst>
              <a:ext uri="{FF2B5EF4-FFF2-40B4-BE49-F238E27FC236}">
                <a16:creationId xmlns:a16="http://schemas.microsoft.com/office/drawing/2014/main" id="{FDF7BC3B-EC55-4B49-B2BA-0EDF99436228}"/>
              </a:ext>
            </a:extLst>
          </p:cNvPr>
          <p:cNvSpPr txBox="1"/>
          <p:nvPr/>
        </p:nvSpPr>
        <p:spPr>
          <a:xfrm>
            <a:off x="50184" y="901120"/>
            <a:ext cx="8770288" cy="292388"/>
          </a:xfrm>
          <a:prstGeom prst="rect">
            <a:avLst/>
          </a:prstGeom>
          <a:noFill/>
        </p:spPr>
        <p:txBody>
          <a:bodyPr wrap="square" rtlCol="0">
            <a:spAutoFit/>
          </a:bodyPr>
          <a:lstStyle/>
          <a:p>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土木</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点検計画の策定　</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指針　</a:t>
            </a:r>
            <a:r>
              <a:rPr lang="en-US" altLang="ja-JP" sz="1300" dirty="0">
                <a:latin typeface="BIZ UDPゴシック" panose="020B0400000000000000" pitchFamily="50" charset="-128"/>
                <a:ea typeface="BIZ UDPゴシック" panose="020B0400000000000000" pitchFamily="50" charset="-128"/>
              </a:rPr>
              <a:t>8</a:t>
            </a:r>
            <a:r>
              <a:rPr lang="ja-JP" altLang="en-US" sz="1300" dirty="0">
                <a:latin typeface="BIZ UDPゴシック" panose="020B0400000000000000" pitchFamily="50" charset="-128"/>
                <a:ea typeface="BIZ UDPゴシック" panose="020B0400000000000000" pitchFamily="50" charset="-128"/>
              </a:rPr>
              <a:t>頁～</a:t>
            </a:r>
            <a:r>
              <a:rPr lang="en-US" altLang="ja-JP" sz="1300" dirty="0">
                <a:latin typeface="BIZ UDPゴシック" panose="020B0400000000000000" pitchFamily="50" charset="-128"/>
                <a:ea typeface="BIZ UDPゴシック" panose="020B0400000000000000" pitchFamily="50" charset="-128"/>
              </a:rPr>
              <a:t>22</a:t>
            </a:r>
            <a:r>
              <a:rPr lang="ja-JP" altLang="en-US" sz="1300" dirty="0">
                <a:latin typeface="BIZ UDPゴシック" panose="020B0400000000000000" pitchFamily="50" charset="-128"/>
                <a:ea typeface="BIZ UDPゴシック" panose="020B0400000000000000" pitchFamily="50" charset="-128"/>
              </a:rPr>
              <a:t>頁</a:t>
            </a:r>
            <a:r>
              <a:rPr lang="en-US" altLang="ja-JP" sz="1300" dirty="0">
                <a:latin typeface="BIZ UDPゴシック" panose="020B0400000000000000" pitchFamily="50" charset="-128"/>
                <a:ea typeface="BIZ UDPゴシック" panose="020B0400000000000000" pitchFamily="50" charset="-128"/>
              </a:rPr>
              <a:t>】</a:t>
            </a:r>
            <a:endParaRPr kumimoji="1" lang="ja-JP" altLang="en-US" sz="1300" dirty="0"/>
          </a:p>
        </p:txBody>
      </p:sp>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b="1"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第１回河川等部会（おさらい）</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77" name="フローチャート: 組合せ 76">
            <a:extLst>
              <a:ext uri="{FF2B5EF4-FFF2-40B4-BE49-F238E27FC236}">
                <a16:creationId xmlns:a16="http://schemas.microsoft.com/office/drawing/2014/main" id="{24EFCB77-9344-4919-BD64-41DD496FAE52}"/>
              </a:ext>
            </a:extLst>
          </p:cNvPr>
          <p:cNvSpPr/>
          <p:nvPr/>
        </p:nvSpPr>
        <p:spPr>
          <a:xfrm rot="16200000">
            <a:off x="3886789" y="2073401"/>
            <a:ext cx="1608761" cy="9432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49641FA6-C4A6-4107-8E91-685A1D9010D5}"/>
              </a:ext>
            </a:extLst>
          </p:cNvPr>
          <p:cNvSpPr txBox="1"/>
          <p:nvPr/>
        </p:nvSpPr>
        <p:spPr>
          <a:xfrm>
            <a:off x="4802481" y="1316182"/>
            <a:ext cx="4162008" cy="253431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Ａ：実施</a:t>
            </a:r>
            <a:r>
              <a:rPr lang="ja-JP" altLang="en-US" sz="1200" kern="100" dirty="0">
                <a:effectLst/>
              </a:rPr>
              <a:t>状況　　　　　　　　△</a:t>
            </a:r>
            <a:r>
              <a:rPr lang="ja-JP" altLang="en-US" sz="1200" kern="100" dirty="0"/>
              <a:t>　</a:t>
            </a:r>
            <a:endParaRPr lang="en-US" altLang="ja-JP" sz="1200" kern="100" dirty="0"/>
          </a:p>
          <a:p>
            <a:pPr algn="just"/>
            <a:r>
              <a:rPr lang="ja-JP" altLang="en-US" sz="1200" kern="100" dirty="0">
                <a:effectLst/>
              </a:rPr>
              <a:t>Ｂ：実施評価　　　　　　　　△</a:t>
            </a:r>
            <a:r>
              <a:rPr lang="ja-JP" altLang="en-US" sz="1200" kern="100" dirty="0"/>
              <a:t>　　</a:t>
            </a:r>
            <a:endParaRPr lang="en-US" altLang="ja-JP" sz="1200" kern="100" dirty="0"/>
          </a:p>
          <a:p>
            <a:pPr algn="just"/>
            <a:r>
              <a:rPr lang="ja-JP" altLang="en-US" sz="1200" kern="100" dirty="0">
                <a:effectLst/>
              </a:rPr>
              <a:t>Ｃ：</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将来</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　△</a:t>
            </a:r>
            <a:endParaRPr lang="en-US" altLang="ja-JP" sz="1200" kern="100" dirty="0">
              <a:effectLst/>
            </a:endParaRPr>
          </a:p>
          <a:p>
            <a:pPr algn="just"/>
            <a:endParaRPr lang="en-US" altLang="ja-JP" sz="1200" kern="100" dirty="0">
              <a:effectLst/>
            </a:endParaRPr>
          </a:p>
          <a:p>
            <a:pPr algn="just"/>
            <a:r>
              <a:rPr lang="en-US" altLang="ja-JP" sz="1200" kern="100" dirty="0">
                <a:effectLst/>
              </a:rPr>
              <a:t>【</a:t>
            </a:r>
            <a:r>
              <a:rPr lang="ja-JP" altLang="en-US" sz="1200" kern="100" dirty="0">
                <a:effectLst/>
              </a:rPr>
              <a:t>理由</a:t>
            </a:r>
            <a:r>
              <a:rPr lang="en-US" altLang="ja-JP" sz="1200" kern="100" dirty="0">
                <a:effectLst/>
              </a:rPr>
              <a:t>】</a:t>
            </a:r>
          </a:p>
          <a:p>
            <a:pPr algn="just"/>
            <a:r>
              <a:rPr lang="ja-JP" altLang="en-US" sz="1200" kern="100" dirty="0"/>
              <a:t>　初期点検は実施出来たが、その後に実施する定期点検（</a:t>
            </a:r>
            <a:r>
              <a:rPr lang="en-US" altLang="ja-JP" sz="1200" kern="100" dirty="0"/>
              <a:t>1</a:t>
            </a:r>
            <a:r>
              <a:rPr lang="ja-JP" altLang="en-US" sz="1200" kern="100" dirty="0"/>
              <a:t>年に</a:t>
            </a:r>
            <a:r>
              <a:rPr lang="en-US" altLang="ja-JP" sz="1200" kern="100" dirty="0"/>
              <a:t>1</a:t>
            </a:r>
            <a:r>
              <a:rPr lang="ja-JP" altLang="en-US" sz="1200" kern="100" dirty="0"/>
              <a:t>回）については、対象施設が多く、大きいこともあり、定められた頻度では実施出来なかった。</a:t>
            </a:r>
            <a:endParaRPr lang="en-US" altLang="ja-JP" sz="1200" kern="100" dirty="0"/>
          </a:p>
          <a:p>
            <a:pPr algn="just"/>
            <a:r>
              <a:rPr lang="ja-JP" altLang="en-US" sz="1200" kern="100" dirty="0">
                <a:effectLst/>
              </a:rPr>
              <a:t>　また、初期点検で実施するコンクリート強度試験等については実施出来ていない。</a:t>
            </a:r>
            <a:endParaRPr lang="en-US" altLang="ja-JP" sz="1200" kern="100" dirty="0">
              <a:effectLst/>
            </a:endParaRPr>
          </a:p>
          <a:p>
            <a:pPr algn="just"/>
            <a:r>
              <a:rPr lang="en-US" altLang="ja-JP" sz="1200" kern="100" dirty="0">
                <a:effectLst/>
              </a:rPr>
              <a:t>※</a:t>
            </a:r>
            <a:r>
              <a:rPr lang="ja-JP" altLang="en-US" sz="1200" kern="100" dirty="0">
                <a:effectLst/>
              </a:rPr>
              <a:t>汚泥処理施設の</a:t>
            </a:r>
            <a:r>
              <a:rPr lang="ja-JP" altLang="en-US" sz="1200" kern="100" dirty="0"/>
              <a:t>防食塗装更新の際には、設計業務の中でコンクリートの物性試験を実施している。</a:t>
            </a:r>
            <a:endParaRPr lang="en-US" altLang="ja-JP" sz="1200" kern="100" dirty="0">
              <a:effectLst/>
            </a:endParaRPr>
          </a:p>
        </p:txBody>
      </p:sp>
      <p:sp>
        <p:nvSpPr>
          <p:cNvPr id="80" name="テキスト ボックス 79">
            <a:extLst>
              <a:ext uri="{FF2B5EF4-FFF2-40B4-BE49-F238E27FC236}">
                <a16:creationId xmlns:a16="http://schemas.microsoft.com/office/drawing/2014/main" id="{82B3D596-42B8-4896-A44F-8B18DC034159}"/>
              </a:ext>
            </a:extLst>
          </p:cNvPr>
          <p:cNvSpPr txBox="1"/>
          <p:nvPr/>
        </p:nvSpPr>
        <p:spPr>
          <a:xfrm>
            <a:off x="4809047" y="4172902"/>
            <a:ext cx="4162008"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r>
              <a:rPr lang="ja-JP" altLang="en-US" sz="1200" kern="100" dirty="0">
                <a:effectLst/>
              </a:rPr>
              <a:t>　</a:t>
            </a:r>
            <a:endParaRPr lang="en-US" altLang="ja-JP" sz="1200" kern="100" dirty="0">
              <a:effectLst/>
            </a:endParaRPr>
          </a:p>
          <a:p>
            <a:pPr algn="just"/>
            <a:r>
              <a:rPr lang="ja-JP" altLang="en-US" sz="1200" kern="100" dirty="0"/>
              <a:t>　現計画では点検頻度を全施設一律に設定されており、実施困難</a:t>
            </a:r>
            <a:endParaRPr lang="en-US" altLang="ja-JP" sz="1200" kern="100" dirty="0">
              <a:effectLst/>
            </a:endParaRPr>
          </a:p>
        </p:txBody>
      </p:sp>
      <p:sp>
        <p:nvSpPr>
          <p:cNvPr id="81" name="テキスト ボックス 80">
            <a:extLst>
              <a:ext uri="{FF2B5EF4-FFF2-40B4-BE49-F238E27FC236}">
                <a16:creationId xmlns:a16="http://schemas.microsoft.com/office/drawing/2014/main" id="{1CAECFB6-7285-47AF-9536-7599411B4241}"/>
              </a:ext>
            </a:extLst>
          </p:cNvPr>
          <p:cNvSpPr txBox="1"/>
          <p:nvPr/>
        </p:nvSpPr>
        <p:spPr>
          <a:xfrm>
            <a:off x="4787046" y="5211227"/>
            <a:ext cx="4162008"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対応方針</a:t>
            </a:r>
            <a:r>
              <a:rPr lang="en-US" altLang="ja-JP" sz="1200" kern="100" dirty="0">
                <a:effectLst/>
              </a:rPr>
              <a:t>】</a:t>
            </a:r>
          </a:p>
          <a:p>
            <a:pPr algn="just"/>
            <a:r>
              <a:rPr lang="ja-JP" altLang="en-US" sz="1200" kern="100" dirty="0">
                <a:solidFill>
                  <a:srgbClr val="FF0000"/>
                </a:solidFill>
              </a:rPr>
              <a:t>・腐食環境レベル等を考慮し、点検頻度を見直す</a:t>
            </a:r>
            <a:endParaRPr lang="en-US" altLang="ja-JP" sz="1200" kern="100" dirty="0">
              <a:solidFill>
                <a:srgbClr val="FF0000"/>
              </a:solidFill>
            </a:endParaRPr>
          </a:p>
          <a:p>
            <a:pPr algn="just"/>
            <a:r>
              <a:rPr lang="ja-JP" altLang="en-US" sz="1200" kern="100" dirty="0"/>
              <a:t>・コンクリート試験は異常が発見された時に実施することに見直す</a:t>
            </a:r>
          </a:p>
        </p:txBody>
      </p:sp>
      <p:sp>
        <p:nvSpPr>
          <p:cNvPr id="82" name="フローチャート: 組合せ 81">
            <a:extLst>
              <a:ext uri="{FF2B5EF4-FFF2-40B4-BE49-F238E27FC236}">
                <a16:creationId xmlns:a16="http://schemas.microsoft.com/office/drawing/2014/main" id="{747FA734-EA56-4677-BBDE-48567AF31441}"/>
              </a:ext>
            </a:extLst>
          </p:cNvPr>
          <p:cNvSpPr/>
          <p:nvPr/>
        </p:nvSpPr>
        <p:spPr>
          <a:xfrm>
            <a:off x="6108279" y="4004024"/>
            <a:ext cx="1489660"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フローチャート: 組合せ 82">
            <a:extLst>
              <a:ext uri="{FF2B5EF4-FFF2-40B4-BE49-F238E27FC236}">
                <a16:creationId xmlns:a16="http://schemas.microsoft.com/office/drawing/2014/main" id="{67B300E2-25D9-4828-AB60-499E826D2BE9}"/>
              </a:ext>
            </a:extLst>
          </p:cNvPr>
          <p:cNvSpPr/>
          <p:nvPr/>
        </p:nvSpPr>
        <p:spPr>
          <a:xfrm>
            <a:off x="6108279" y="4967341"/>
            <a:ext cx="1489660"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4494A70-05FB-4BEA-8405-4F548167867D}"/>
              </a:ext>
            </a:extLst>
          </p:cNvPr>
          <p:cNvSpPr txBox="1"/>
          <p:nvPr/>
        </p:nvSpPr>
        <p:spPr>
          <a:xfrm>
            <a:off x="729777" y="1545948"/>
            <a:ext cx="3328470" cy="230832"/>
          </a:xfrm>
          <a:prstGeom prst="rect">
            <a:avLst/>
          </a:prstGeom>
          <a:noFill/>
          <a:ln>
            <a:noFill/>
          </a:ln>
        </p:spPr>
        <p:txBody>
          <a:bodyPr wrap="square" rtlCol="0">
            <a:spAutoFit/>
          </a:bodyPr>
          <a:lstStyle/>
          <a:p>
            <a:pPr>
              <a:defRPr/>
            </a:pPr>
            <a:r>
              <a:rPr lang="ja-JP" altLang="en-US" sz="900" kern="100" dirty="0">
                <a:solidFill>
                  <a:prstClr val="black"/>
                </a:solidFill>
                <a:latin typeface="Trebuchet MS"/>
                <a:ea typeface="HGｺﾞｼｯｸM" panose="020B0609000000000000" pitchFamily="49" charset="-128"/>
              </a:rPr>
              <a:t>図</a:t>
            </a:r>
            <a:r>
              <a:rPr lang="en-US" altLang="ja-JP" sz="900" kern="100" dirty="0">
                <a:solidFill>
                  <a:prstClr val="black"/>
                </a:solidFill>
                <a:latin typeface="Trebuchet MS"/>
                <a:ea typeface="HGｺﾞｼｯｸM" panose="020B0609000000000000" pitchFamily="49" charset="-128"/>
              </a:rPr>
              <a:t>4.2-1 </a:t>
            </a:r>
            <a:r>
              <a:rPr lang="ja-JP" altLang="en-US" sz="900" kern="100" dirty="0">
                <a:solidFill>
                  <a:prstClr val="black"/>
                </a:solidFill>
                <a:latin typeface="Trebuchet MS"/>
                <a:ea typeface="HGｺﾞｼｯｸM" panose="020B0609000000000000" pitchFamily="49" charset="-128"/>
              </a:rPr>
              <a:t>各機場におけるマトリクスによる優先度判定（例）</a:t>
            </a:r>
            <a:endParaRPr lang="en-US" altLang="ja-JP" sz="900" kern="100" dirty="0">
              <a:solidFill>
                <a:prstClr val="black"/>
              </a:solidFill>
              <a:latin typeface="Trebuchet MS"/>
              <a:ea typeface="HGｺﾞｼｯｸM" panose="020B0609000000000000" pitchFamily="49" charset="-128"/>
            </a:endParaRPr>
          </a:p>
        </p:txBody>
      </p:sp>
      <p:pic>
        <p:nvPicPr>
          <p:cNvPr id="16" name="図 15">
            <a:extLst>
              <a:ext uri="{FF2B5EF4-FFF2-40B4-BE49-F238E27FC236}">
                <a16:creationId xmlns:a16="http://schemas.microsoft.com/office/drawing/2014/main" id="{E2D686CE-6830-42CB-B616-8C9B2D18DBE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2775" y="1716875"/>
            <a:ext cx="2880320" cy="1934842"/>
          </a:xfrm>
          <a:prstGeom prst="rect">
            <a:avLst/>
          </a:prstGeom>
          <a:noFill/>
          <a:ln>
            <a:noFill/>
          </a:ln>
        </p:spPr>
      </p:pic>
      <p:pic>
        <p:nvPicPr>
          <p:cNvPr id="17" name="図 16">
            <a:extLst>
              <a:ext uri="{FF2B5EF4-FFF2-40B4-BE49-F238E27FC236}">
                <a16:creationId xmlns:a16="http://schemas.microsoft.com/office/drawing/2014/main" id="{083AE2BD-DCC1-4F86-8C65-4CFB17E05FCD}"/>
              </a:ext>
            </a:extLst>
          </p:cNvPr>
          <p:cNvPicPr>
            <a:picLocks noChangeAspect="1"/>
          </p:cNvPicPr>
          <p:nvPr/>
        </p:nvPicPr>
        <p:blipFill rotWithShape="1">
          <a:blip r:embed="rId3"/>
          <a:srcRect l="24801" t="22350" r="21732" b="12201"/>
          <a:stretch/>
        </p:blipFill>
        <p:spPr>
          <a:xfrm>
            <a:off x="332464" y="3865150"/>
            <a:ext cx="4002488" cy="2831043"/>
          </a:xfrm>
          <a:prstGeom prst="rect">
            <a:avLst/>
          </a:prstGeom>
        </p:spPr>
      </p:pic>
      <p:sp>
        <p:nvSpPr>
          <p:cNvPr id="18" name="テキスト ボックス 17">
            <a:extLst>
              <a:ext uri="{FF2B5EF4-FFF2-40B4-BE49-F238E27FC236}">
                <a16:creationId xmlns:a16="http://schemas.microsoft.com/office/drawing/2014/main" id="{6AB38215-7415-4D5C-B84A-B3C03C8AAB42}"/>
              </a:ext>
            </a:extLst>
          </p:cNvPr>
          <p:cNvSpPr txBox="1"/>
          <p:nvPr/>
        </p:nvSpPr>
        <p:spPr>
          <a:xfrm>
            <a:off x="1342136" y="3664973"/>
            <a:ext cx="2293960" cy="230832"/>
          </a:xfrm>
          <a:prstGeom prst="rect">
            <a:avLst/>
          </a:prstGeom>
          <a:noFill/>
          <a:ln>
            <a:noFill/>
          </a:ln>
        </p:spPr>
        <p:txBody>
          <a:bodyPr wrap="square" rtlCol="0">
            <a:spAutoFit/>
          </a:bodyPr>
          <a:lstStyle/>
          <a:p>
            <a:pPr>
              <a:defRPr/>
            </a:pPr>
            <a:r>
              <a:rPr lang="ja-JP" altLang="en-US" sz="900" kern="100" dirty="0">
                <a:solidFill>
                  <a:prstClr val="black"/>
                </a:solidFill>
                <a:latin typeface="Trebuchet MS"/>
                <a:ea typeface="HGｺﾞｼｯｸM" panose="020B0609000000000000" pitchFamily="49" charset="-128"/>
              </a:rPr>
              <a:t>表</a:t>
            </a:r>
            <a:r>
              <a:rPr lang="en-US" altLang="ja-JP" sz="900" kern="100" dirty="0">
                <a:solidFill>
                  <a:prstClr val="black"/>
                </a:solidFill>
                <a:latin typeface="Trebuchet MS"/>
                <a:ea typeface="HGｺﾞｼｯｸM" panose="020B0609000000000000" pitchFamily="49" charset="-128"/>
              </a:rPr>
              <a:t>4.3-1</a:t>
            </a:r>
            <a:r>
              <a:rPr lang="ja-JP" altLang="en-US" sz="900" kern="100" dirty="0">
                <a:solidFill>
                  <a:prstClr val="black"/>
                </a:solidFill>
                <a:latin typeface="Trebuchet MS"/>
                <a:ea typeface="HGｺﾞｼｯｸM" panose="020B0609000000000000" pitchFamily="49" charset="-128"/>
              </a:rPr>
              <a:t>　点検の種類と頻度</a:t>
            </a:r>
            <a:endParaRPr lang="en-US" altLang="ja-JP" sz="900" kern="100" dirty="0">
              <a:solidFill>
                <a:prstClr val="black"/>
              </a:solidFill>
              <a:latin typeface="Trebuchet MS"/>
              <a:ea typeface="HGｺﾞｼｯｸM" panose="020B0609000000000000" pitchFamily="49" charset="-128"/>
            </a:endParaRPr>
          </a:p>
        </p:txBody>
      </p:sp>
      <p:sp>
        <p:nvSpPr>
          <p:cNvPr id="19" name="スライド番号プレースホルダー 1">
            <a:extLst>
              <a:ext uri="{FF2B5EF4-FFF2-40B4-BE49-F238E27FC236}">
                <a16:creationId xmlns:a16="http://schemas.microsoft.com/office/drawing/2014/main" id="{1369DD7D-F919-40B5-A47C-17A2CFFAF301}"/>
              </a:ext>
            </a:extLst>
          </p:cNvPr>
          <p:cNvSpPr txBox="1">
            <a:spLocks/>
          </p:cNvSpPr>
          <p:nvPr/>
        </p:nvSpPr>
        <p:spPr>
          <a:xfrm>
            <a:off x="7884368" y="6453336"/>
            <a:ext cx="1828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19</a:t>
            </a:fld>
            <a:endParaRPr lang="ja-JP" altLang="en-US" dirty="0"/>
          </a:p>
        </p:txBody>
      </p:sp>
      <p:sp>
        <p:nvSpPr>
          <p:cNvPr id="20" name="テキスト ボックス 19">
            <a:extLst>
              <a:ext uri="{FF2B5EF4-FFF2-40B4-BE49-F238E27FC236}">
                <a16:creationId xmlns:a16="http://schemas.microsoft.com/office/drawing/2014/main" id="{65A8BB36-2D8D-4BA8-92E4-075E89F5CBDB}"/>
              </a:ext>
            </a:extLst>
          </p:cNvPr>
          <p:cNvSpPr txBox="1"/>
          <p:nvPr/>
        </p:nvSpPr>
        <p:spPr>
          <a:xfrm>
            <a:off x="7355787" y="140213"/>
            <a:ext cx="1638282" cy="369332"/>
          </a:xfrm>
          <a:prstGeom prst="rect">
            <a:avLst/>
          </a:prstGeom>
          <a:solidFill>
            <a:srgbClr val="FFFF00"/>
          </a:solidFill>
        </p:spPr>
        <p:txBody>
          <a:bodyPr wrap="squar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前回説明資料</a:t>
            </a:r>
            <a:endParaRPr kumimoji="1" lang="ja-JP" altLang="en-US" b="1" dirty="0">
              <a:solidFill>
                <a:srgbClr val="FF0000"/>
              </a:solidFill>
            </a:endParaRPr>
          </a:p>
        </p:txBody>
      </p:sp>
    </p:spTree>
    <p:extLst>
      <p:ext uri="{BB962C8B-B14F-4D97-AF65-F5344CB8AC3E}">
        <p14:creationId xmlns:p14="http://schemas.microsoft.com/office/powerpoint/2010/main" val="67996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856" y="0"/>
            <a:ext cx="9157855" cy="523220"/>
          </a:xfrm>
          <a:prstGeom prst="rect">
            <a:avLst/>
          </a:prstGeom>
          <a:solidFill>
            <a:srgbClr val="002060"/>
          </a:solidFill>
        </p:spPr>
        <p:txBody>
          <a:bodyPr wrap="square" rtlCol="0">
            <a:spAutoFit/>
          </a:bodyPr>
          <a:lstStyle/>
          <a:p>
            <a:r>
              <a:rPr lang="ja-JP" altLang="en-US" sz="2100" b="1"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下水道管理施設の現状　　　　　　　　</a:t>
            </a:r>
            <a:endParaRPr lang="ja-JP" altLang="en-US" sz="1600" dirty="0">
              <a:solidFill>
                <a:srgbClr val="FF0000"/>
              </a:solidFill>
              <a:latin typeface="Meiryo UI" pitchFamily="50" charset="-128"/>
              <a:ea typeface="Meiryo UI" pitchFamily="50" charset="-128"/>
              <a:cs typeface="Meiryo UI" pitchFamily="50" charset="-128"/>
            </a:endParaRPr>
          </a:p>
        </p:txBody>
      </p:sp>
      <p:graphicFrame>
        <p:nvGraphicFramePr>
          <p:cNvPr id="74" name="グラフ 73">
            <a:extLst>
              <a:ext uri="{FF2B5EF4-FFF2-40B4-BE49-F238E27FC236}">
                <a16:creationId xmlns:a16="http://schemas.microsoft.com/office/drawing/2014/main" id="{7DCD328C-8601-4204-8CF0-DCEDBB4F3A20}"/>
              </a:ext>
            </a:extLst>
          </p:cNvPr>
          <p:cNvGraphicFramePr>
            <a:graphicFrameLocks/>
          </p:cNvGraphicFramePr>
          <p:nvPr/>
        </p:nvGraphicFramePr>
        <p:xfrm>
          <a:off x="241524" y="1551315"/>
          <a:ext cx="8903951" cy="3305657"/>
        </p:xfrm>
        <a:graphic>
          <a:graphicData uri="http://schemas.openxmlformats.org/drawingml/2006/chart">
            <c:chart xmlns:c="http://schemas.openxmlformats.org/drawingml/2006/chart" xmlns:r="http://schemas.openxmlformats.org/officeDocument/2006/relationships" r:id="rId2"/>
          </a:graphicData>
        </a:graphic>
      </p:graphicFrame>
      <p:sp>
        <p:nvSpPr>
          <p:cNvPr id="75" name="角丸四角形 27">
            <a:extLst>
              <a:ext uri="{FF2B5EF4-FFF2-40B4-BE49-F238E27FC236}">
                <a16:creationId xmlns:a16="http://schemas.microsoft.com/office/drawing/2014/main" id="{BB333ABD-DCDB-4E3C-BC51-25A66193B624}"/>
              </a:ext>
            </a:extLst>
          </p:cNvPr>
          <p:cNvSpPr/>
          <p:nvPr/>
        </p:nvSpPr>
        <p:spPr>
          <a:xfrm>
            <a:off x="3563888" y="1599995"/>
            <a:ext cx="1526983" cy="3256977"/>
          </a:xfrm>
          <a:prstGeom prst="roundRect">
            <a:avLst>
              <a:gd name="adj" fmla="val 6767"/>
            </a:avLst>
          </a:prstGeom>
          <a:solidFill>
            <a:srgbClr val="FF99FF">
              <a:alpha val="25000"/>
            </a:srgbClr>
          </a:solidFill>
          <a:ln w="34925" cap="rnd"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p>
        </p:txBody>
      </p:sp>
      <p:pic>
        <p:nvPicPr>
          <p:cNvPr id="77" name="Picture 2" descr="Z:\04事業G\★A)必要ファイル（常用）\_000 事業Gサーバー\_25 設備フォルダ\02 改築計画\劣化状況写真\氷野P雨水除塵機\P1060060.JPG">
            <a:extLst>
              <a:ext uri="{FF2B5EF4-FFF2-40B4-BE49-F238E27FC236}">
                <a16:creationId xmlns:a16="http://schemas.microsoft.com/office/drawing/2014/main" id="{DA4EE6AC-DC82-459B-930B-EA9847F001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454" y="4957129"/>
            <a:ext cx="2400886" cy="180066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3" descr="P1010060">
            <a:extLst>
              <a:ext uri="{FF2B5EF4-FFF2-40B4-BE49-F238E27FC236}">
                <a16:creationId xmlns:a16="http://schemas.microsoft.com/office/drawing/2014/main" id="{E9E3BC01-580E-4215-8C96-A86ACFB069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0136" y="4957129"/>
            <a:ext cx="2403486" cy="1800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 descr="P1010039">
            <a:extLst>
              <a:ext uri="{FF2B5EF4-FFF2-40B4-BE49-F238E27FC236}">
                <a16:creationId xmlns:a16="http://schemas.microsoft.com/office/drawing/2014/main" id="{45586B9B-D280-41C4-9786-BD36EB3F5B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7906" y="4971435"/>
            <a:ext cx="2384394" cy="1786360"/>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直線コネクタ 79">
            <a:extLst>
              <a:ext uri="{FF2B5EF4-FFF2-40B4-BE49-F238E27FC236}">
                <a16:creationId xmlns:a16="http://schemas.microsoft.com/office/drawing/2014/main" id="{F1D2B394-163F-4EA1-9FF5-9B299F981FAF}"/>
              </a:ext>
            </a:extLst>
          </p:cNvPr>
          <p:cNvCxnSpPr/>
          <p:nvPr/>
        </p:nvCxnSpPr>
        <p:spPr>
          <a:xfrm flipV="1">
            <a:off x="3943443" y="2751440"/>
            <a:ext cx="0" cy="1714624"/>
          </a:xfrm>
          <a:prstGeom prst="line">
            <a:avLst/>
          </a:prstGeom>
          <a:ln w="34925">
            <a:solidFill>
              <a:srgbClr val="C00000"/>
            </a:solidFill>
            <a:prstDash val="lgDashDot"/>
          </a:ln>
        </p:spPr>
        <p:style>
          <a:lnRef idx="1">
            <a:schemeClr val="accent1"/>
          </a:lnRef>
          <a:fillRef idx="0">
            <a:schemeClr val="accent1"/>
          </a:fillRef>
          <a:effectRef idx="0">
            <a:schemeClr val="accent1"/>
          </a:effectRef>
          <a:fontRef idx="minor">
            <a:schemeClr val="tx1"/>
          </a:fontRef>
        </p:style>
      </p:cxnSp>
      <p:sp>
        <p:nvSpPr>
          <p:cNvPr id="81" name="タイトル 2">
            <a:extLst>
              <a:ext uri="{FF2B5EF4-FFF2-40B4-BE49-F238E27FC236}">
                <a16:creationId xmlns:a16="http://schemas.microsoft.com/office/drawing/2014/main" id="{79220474-6033-4C68-8D4F-A554544E89CB}"/>
              </a:ext>
            </a:extLst>
          </p:cNvPr>
          <p:cNvSpPr txBox="1">
            <a:spLocks/>
          </p:cNvSpPr>
          <p:nvPr/>
        </p:nvSpPr>
        <p:spPr>
          <a:xfrm>
            <a:off x="147300" y="1201181"/>
            <a:ext cx="4723571" cy="299077"/>
          </a:xfrm>
          <a:prstGeom prst="rect">
            <a:avLst/>
          </a:prstGeom>
        </p:spPr>
        <p:txBody>
          <a:bodyP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1477"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477"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77" b="1" dirty="0">
                <a:latin typeface="Meiryo UI" panose="020B0604030504040204" pitchFamily="50" charset="-128"/>
                <a:ea typeface="Meiryo UI" panose="020B0604030504040204" pitchFamily="50" charset="-128"/>
                <a:cs typeface="Meiryo UI" panose="020B0604030504040204" pitchFamily="50" charset="-128"/>
              </a:rPr>
              <a:t>期建設需要への対応（設備再構築時代への突入）</a:t>
            </a:r>
            <a:endParaRPr lang="en-US" altLang="ja-JP" sz="1477"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2" name="直線矢印コネクタ 81">
            <a:extLst>
              <a:ext uri="{FF2B5EF4-FFF2-40B4-BE49-F238E27FC236}">
                <a16:creationId xmlns:a16="http://schemas.microsoft.com/office/drawing/2014/main" id="{A1D887B5-BB8D-4838-81E5-A1359ABFAD28}"/>
              </a:ext>
            </a:extLst>
          </p:cNvPr>
          <p:cNvCxnSpPr/>
          <p:nvPr/>
        </p:nvCxnSpPr>
        <p:spPr>
          <a:xfrm>
            <a:off x="1136610" y="2109996"/>
            <a:ext cx="2452687"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904909BD-A919-4828-B073-04FFE7594C60}"/>
              </a:ext>
            </a:extLst>
          </p:cNvPr>
          <p:cNvCxnSpPr/>
          <p:nvPr/>
        </p:nvCxnSpPr>
        <p:spPr>
          <a:xfrm>
            <a:off x="3563888" y="2109996"/>
            <a:ext cx="1526983" cy="0"/>
          </a:xfrm>
          <a:prstGeom prst="straightConnector1">
            <a:avLst/>
          </a:prstGeom>
          <a:ln w="3810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95F4543F-52B2-4862-8623-A6F6889A3C78}"/>
              </a:ext>
            </a:extLst>
          </p:cNvPr>
          <p:cNvCxnSpPr/>
          <p:nvPr/>
        </p:nvCxnSpPr>
        <p:spPr>
          <a:xfrm>
            <a:off x="5100686" y="2109996"/>
            <a:ext cx="2469864"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タイトル 2">
            <a:extLst>
              <a:ext uri="{FF2B5EF4-FFF2-40B4-BE49-F238E27FC236}">
                <a16:creationId xmlns:a16="http://schemas.microsoft.com/office/drawing/2014/main" id="{BDC80C89-2E27-45BC-A4D7-761AF967B80E}"/>
              </a:ext>
            </a:extLst>
          </p:cNvPr>
          <p:cNvSpPr txBox="1">
            <a:spLocks/>
          </p:cNvSpPr>
          <p:nvPr/>
        </p:nvSpPr>
        <p:spPr>
          <a:xfrm>
            <a:off x="1529449" y="1779566"/>
            <a:ext cx="1798938" cy="255153"/>
          </a:xfrm>
          <a:prstGeom prst="rect">
            <a:avLst/>
          </a:prstGeom>
        </p:spPr>
        <p:txBody>
          <a:bodyP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1292"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期（新設時代）</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タイトル 2">
            <a:extLst>
              <a:ext uri="{FF2B5EF4-FFF2-40B4-BE49-F238E27FC236}">
                <a16:creationId xmlns:a16="http://schemas.microsoft.com/office/drawing/2014/main" id="{0D9D7684-9AF6-467F-86DD-7ABBB76D9B6D}"/>
              </a:ext>
            </a:extLst>
          </p:cNvPr>
          <p:cNvSpPr txBox="1">
            <a:spLocks/>
          </p:cNvSpPr>
          <p:nvPr/>
        </p:nvSpPr>
        <p:spPr>
          <a:xfrm>
            <a:off x="5231990" y="1779566"/>
            <a:ext cx="2468946" cy="291170"/>
          </a:xfrm>
          <a:prstGeom prst="rect">
            <a:avLst/>
          </a:prstGeom>
        </p:spPr>
        <p:txBody>
          <a:bodyPr wrap="none">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1292"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292"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292"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期（設備＋土木再構築時代）</a:t>
            </a:r>
            <a:endParaRPr lang="en-US" altLang="ja-JP" sz="1292"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28">
            <a:extLst>
              <a:ext uri="{FF2B5EF4-FFF2-40B4-BE49-F238E27FC236}">
                <a16:creationId xmlns:a16="http://schemas.microsoft.com/office/drawing/2014/main" id="{2D01455A-9DEF-4511-ABE7-E995EB6DDA72}"/>
              </a:ext>
            </a:extLst>
          </p:cNvPr>
          <p:cNvSpPr/>
          <p:nvPr/>
        </p:nvSpPr>
        <p:spPr>
          <a:xfrm>
            <a:off x="471282" y="4856972"/>
            <a:ext cx="8242146" cy="1994068"/>
          </a:xfrm>
          <a:prstGeom prst="roundRect">
            <a:avLst/>
          </a:prstGeom>
          <a:noFill/>
          <a:ln w="28575" cap="rnd"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p>
        </p:txBody>
      </p:sp>
      <p:sp>
        <p:nvSpPr>
          <p:cNvPr id="88" name="角丸四角形吹き出し 29">
            <a:extLst>
              <a:ext uri="{FF2B5EF4-FFF2-40B4-BE49-F238E27FC236}">
                <a16:creationId xmlns:a16="http://schemas.microsoft.com/office/drawing/2014/main" id="{B9EBA09F-BEEA-4C11-B991-1D4B8B1B0059}"/>
              </a:ext>
            </a:extLst>
          </p:cNvPr>
          <p:cNvSpPr/>
          <p:nvPr/>
        </p:nvSpPr>
        <p:spPr>
          <a:xfrm>
            <a:off x="5227070" y="583273"/>
            <a:ext cx="3586062" cy="997255"/>
          </a:xfrm>
          <a:prstGeom prst="wedgeRoundRectCallout">
            <a:avLst>
              <a:gd name="adj1" fmla="val 36359"/>
              <a:gd name="adj2" fmla="val 1676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108" dirty="0">
                <a:solidFill>
                  <a:schemeClr val="tx1"/>
                </a:solidFill>
                <a:latin typeface="HGP創英角ﾎﾟｯﾌﾟ体" panose="040B0A00000000000000" pitchFamily="50" charset="-128"/>
                <a:ea typeface="HGP創英角ﾎﾟｯﾌﾟ体" panose="040B0A00000000000000" pitchFamily="50" charset="-128"/>
              </a:rPr>
              <a:t>試算条件</a:t>
            </a:r>
            <a:endParaRPr lang="en-US" altLang="ja-JP" sz="1108" dirty="0">
              <a:solidFill>
                <a:schemeClr val="tx1"/>
              </a:solidFill>
              <a:latin typeface="HGP創英角ﾎﾟｯﾌﾟ体" panose="040B0A00000000000000" pitchFamily="50" charset="-128"/>
              <a:ea typeface="HGP創英角ﾎﾟｯﾌﾟ体" panose="040B0A00000000000000" pitchFamily="50" charset="-128"/>
            </a:endParaRPr>
          </a:p>
          <a:p>
            <a:r>
              <a:rPr lang="ja-JP" altLang="en-US" sz="1108" dirty="0">
                <a:solidFill>
                  <a:schemeClr val="tx1"/>
                </a:solidFill>
                <a:latin typeface="HGP創英角ﾎﾟｯﾌﾟ体" panose="040B0A00000000000000" pitchFamily="50" charset="-128"/>
                <a:ea typeface="HGP創英角ﾎﾟｯﾌﾟ体" panose="040B0A00000000000000" pitchFamily="50" charset="-128"/>
              </a:rPr>
              <a:t>事業費は資産台帳の取得価格をベースとする</a:t>
            </a:r>
            <a:endParaRPr lang="en-US" altLang="ja-JP" sz="1108" dirty="0">
              <a:solidFill>
                <a:schemeClr val="tx1"/>
              </a:solidFill>
              <a:latin typeface="HGP創英角ﾎﾟｯﾌﾟ体" panose="040B0A00000000000000" pitchFamily="50" charset="-128"/>
              <a:ea typeface="HGP創英角ﾎﾟｯﾌﾟ体" panose="040B0A00000000000000" pitchFamily="50" charset="-128"/>
            </a:endParaRPr>
          </a:p>
          <a:p>
            <a:r>
              <a:rPr lang="ja-JP" altLang="en-US" sz="1015" dirty="0">
                <a:solidFill>
                  <a:schemeClr val="tx1"/>
                </a:solidFill>
                <a:latin typeface="HGP創英角ﾎﾟｯﾌﾟ体" panose="040B0A00000000000000" pitchFamily="50" charset="-128"/>
                <a:ea typeface="HGP創英角ﾎﾟｯﾌﾟ体" panose="040B0A00000000000000" pitchFamily="50" charset="-128"/>
              </a:rPr>
              <a:t>完成年度から</a:t>
            </a:r>
            <a:r>
              <a:rPr lang="ja-JP" altLang="en-US" sz="1015" dirty="0">
                <a:solidFill>
                  <a:srgbClr val="CC3300"/>
                </a:solidFill>
                <a:highlight>
                  <a:srgbClr val="FFFF00"/>
                </a:highlight>
                <a:latin typeface="HGP創英角ﾎﾟｯﾌﾟ体" panose="040B0A00000000000000" pitchFamily="50" charset="-128"/>
                <a:ea typeface="HGP創英角ﾎﾟｯﾌﾟ体" panose="040B0A00000000000000" pitchFamily="50" charset="-128"/>
              </a:rPr>
              <a:t>標準耐用年数の１．５倍を目標</a:t>
            </a:r>
            <a:endParaRPr lang="en-US" altLang="ja-JP" sz="1015" dirty="0">
              <a:solidFill>
                <a:srgbClr val="CC3300"/>
              </a:solidFill>
              <a:highlight>
                <a:srgbClr val="FFFF00"/>
              </a:highlight>
              <a:latin typeface="HGP創英角ﾎﾟｯﾌﾟ体" panose="040B0A00000000000000" pitchFamily="50" charset="-128"/>
              <a:ea typeface="HGP創英角ﾎﾟｯﾌﾟ体" panose="040B0A00000000000000" pitchFamily="50" charset="-128"/>
            </a:endParaRPr>
          </a:p>
          <a:p>
            <a:r>
              <a:rPr lang="ja-JP" altLang="en-US" sz="1015" dirty="0">
                <a:solidFill>
                  <a:schemeClr val="tx1"/>
                </a:solidFill>
                <a:latin typeface="HGP創英角ﾎﾟｯﾌﾟ体" panose="040B0A00000000000000" pitchFamily="50" charset="-128"/>
                <a:ea typeface="HGP創英角ﾎﾟｯﾌﾟ体" panose="040B0A00000000000000" pitchFamily="50" charset="-128"/>
              </a:rPr>
              <a:t>事業費は完成年度に一括計上（年割無し）</a:t>
            </a:r>
            <a:endParaRPr lang="en-US" altLang="ja-JP" sz="1015" dirty="0">
              <a:solidFill>
                <a:schemeClr val="tx1"/>
              </a:solidFill>
              <a:latin typeface="HGP創英角ﾎﾟｯﾌﾟ体" panose="040B0A00000000000000" pitchFamily="50" charset="-128"/>
              <a:ea typeface="HGP創英角ﾎﾟｯﾌﾟ体" panose="040B0A00000000000000" pitchFamily="50" charset="-128"/>
            </a:endParaRPr>
          </a:p>
          <a:p>
            <a:r>
              <a:rPr lang="ja-JP" altLang="en-US" sz="1015" dirty="0">
                <a:solidFill>
                  <a:schemeClr val="tx1"/>
                </a:solidFill>
                <a:latin typeface="HGP創英角ﾎﾟｯﾌﾟ体" panose="040B0A00000000000000" pitchFamily="50" charset="-128"/>
                <a:ea typeface="HGP創英角ﾎﾟｯﾌﾟ体" panose="040B0A00000000000000" pitchFamily="50" charset="-128"/>
              </a:rPr>
              <a:t>デフレーターは見込まず</a:t>
            </a:r>
            <a:endParaRPr lang="en-US" altLang="ja-JP" sz="1015" dirty="0">
              <a:solidFill>
                <a:schemeClr val="tx1"/>
              </a:solidFill>
              <a:latin typeface="HGP創英角ﾎﾟｯﾌﾟ体" panose="040B0A00000000000000" pitchFamily="50" charset="-128"/>
              <a:ea typeface="HGP創英角ﾎﾟｯﾌﾟ体" panose="040B0A00000000000000" pitchFamily="50" charset="-128"/>
            </a:endParaRPr>
          </a:p>
          <a:p>
            <a:r>
              <a:rPr lang="ja-JP" altLang="en-US" sz="1015" dirty="0">
                <a:solidFill>
                  <a:schemeClr val="tx1"/>
                </a:solidFill>
                <a:latin typeface="HGP創英角ﾎﾟｯﾌﾟ体" panose="040B0A00000000000000" pitchFamily="50" charset="-128"/>
                <a:ea typeface="HGP創英角ﾎﾟｯﾌﾟ体" panose="040B0A00000000000000" pitchFamily="50" charset="-128"/>
              </a:rPr>
              <a:t>（ただし、土木施設は撤去費を含んでいる。）　</a:t>
            </a:r>
            <a:endParaRPr lang="en-US" altLang="ja-JP" sz="1015"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91" name="テキスト ボックス 90">
            <a:extLst>
              <a:ext uri="{FF2B5EF4-FFF2-40B4-BE49-F238E27FC236}">
                <a16:creationId xmlns:a16="http://schemas.microsoft.com/office/drawing/2014/main" id="{48838C1E-CC8C-4479-9097-9D6B6A56295D}"/>
              </a:ext>
            </a:extLst>
          </p:cNvPr>
          <p:cNvSpPr txBox="1"/>
          <p:nvPr/>
        </p:nvSpPr>
        <p:spPr>
          <a:xfrm>
            <a:off x="637454" y="4943275"/>
            <a:ext cx="1408282" cy="319639"/>
          </a:xfrm>
          <a:prstGeom prst="rect">
            <a:avLst/>
          </a:prstGeom>
          <a:solidFill>
            <a:schemeClr val="bg1"/>
          </a:solidFill>
        </p:spPr>
        <p:txBody>
          <a:bodyPr wrap="square" rtlCol="0">
            <a:spAutoFit/>
          </a:bodyPr>
          <a:lstStyle/>
          <a:p>
            <a:r>
              <a:rPr lang="ja-JP" altLang="en-US" sz="1477" b="1" dirty="0">
                <a:latin typeface="HG丸ｺﾞｼｯｸM-PRO" panose="020F0600000000000000" pitchFamily="50" charset="-128"/>
                <a:ea typeface="HG丸ｺﾞｼｯｸM-PRO" panose="020F0600000000000000" pitchFamily="50" charset="-128"/>
              </a:rPr>
              <a:t>老朽化の進行</a:t>
            </a:r>
          </a:p>
        </p:txBody>
      </p:sp>
      <p:cxnSp>
        <p:nvCxnSpPr>
          <p:cNvPr id="92" name="直線矢印コネクタ 91">
            <a:extLst>
              <a:ext uri="{FF2B5EF4-FFF2-40B4-BE49-F238E27FC236}">
                <a16:creationId xmlns:a16="http://schemas.microsoft.com/office/drawing/2014/main" id="{627C5F0F-1892-4A60-A7B2-F94C829176C6}"/>
              </a:ext>
            </a:extLst>
          </p:cNvPr>
          <p:cNvCxnSpPr>
            <a:cxnSpLocks/>
            <a:endCxn id="91" idx="0"/>
          </p:cNvCxnSpPr>
          <p:nvPr/>
        </p:nvCxnSpPr>
        <p:spPr>
          <a:xfrm flipH="1">
            <a:off x="1341595" y="2751440"/>
            <a:ext cx="2319816" cy="219183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タイトル 2">
            <a:extLst>
              <a:ext uri="{FF2B5EF4-FFF2-40B4-BE49-F238E27FC236}">
                <a16:creationId xmlns:a16="http://schemas.microsoft.com/office/drawing/2014/main" id="{4E75F27E-B935-4602-A732-C0CABC21BE6C}"/>
              </a:ext>
            </a:extLst>
          </p:cNvPr>
          <p:cNvSpPr txBox="1">
            <a:spLocks/>
          </p:cNvSpPr>
          <p:nvPr/>
        </p:nvSpPr>
        <p:spPr>
          <a:xfrm>
            <a:off x="3427689" y="1563845"/>
            <a:ext cx="1799381" cy="517940"/>
          </a:xfrm>
          <a:prstGeom prst="rect">
            <a:avLst/>
          </a:prstGeom>
          <a:noFill/>
        </p:spPr>
        <p:txBody>
          <a:bodyP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期</a:t>
            </a:r>
            <a:endParaRPr lang="en-US" altLang="ja-JP"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（設備再構築時代）</a:t>
            </a:r>
            <a:endParaRPr lang="en-US" altLang="ja-JP" sz="1292"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タイトル 1">
            <a:extLst>
              <a:ext uri="{FF2B5EF4-FFF2-40B4-BE49-F238E27FC236}">
                <a16:creationId xmlns:a16="http://schemas.microsoft.com/office/drawing/2014/main" id="{6CFA6664-54F4-4FEC-9644-817A558A1322}"/>
              </a:ext>
            </a:extLst>
          </p:cNvPr>
          <p:cNvSpPr txBox="1">
            <a:spLocks/>
          </p:cNvSpPr>
          <p:nvPr/>
        </p:nvSpPr>
        <p:spPr>
          <a:xfrm>
            <a:off x="3640059" y="2403331"/>
            <a:ext cx="585417" cy="348109"/>
          </a:xfrm>
          <a:prstGeom prst="rect">
            <a:avLst/>
          </a:prstGeom>
          <a:solidFill>
            <a:schemeClr val="bg1"/>
          </a:solidFill>
        </p:spPr>
        <p:txBody>
          <a:bodyPr wrap="none">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1662" b="1" dirty="0">
                <a:solidFill>
                  <a:srgbClr val="CC3300"/>
                </a:solidFill>
                <a:latin typeface="Meiryo UI" panose="020B0604030504040204" pitchFamily="50" charset="-128"/>
                <a:ea typeface="Meiryo UI" panose="020B0604030504040204" pitchFamily="50" charset="-128"/>
                <a:cs typeface="Meiryo UI" panose="020B0604030504040204" pitchFamily="50" charset="-128"/>
              </a:rPr>
              <a:t>現在</a:t>
            </a:r>
          </a:p>
        </p:txBody>
      </p:sp>
      <p:sp>
        <p:nvSpPr>
          <p:cNvPr id="22" name="スライド番号プレースホルダー 17">
            <a:extLst>
              <a:ext uri="{FF2B5EF4-FFF2-40B4-BE49-F238E27FC236}">
                <a16:creationId xmlns:a16="http://schemas.microsoft.com/office/drawing/2014/main" id="{855B25FD-7F29-4AA1-999A-2E1A8EAD42CC}"/>
              </a:ext>
            </a:extLst>
          </p:cNvPr>
          <p:cNvSpPr>
            <a:spLocks noGrp="1"/>
          </p:cNvSpPr>
          <p:nvPr>
            <p:ph type="sldNum" sz="quarter" idx="12"/>
          </p:nvPr>
        </p:nvSpPr>
        <p:spPr>
          <a:xfrm>
            <a:off x="7983642" y="6465019"/>
            <a:ext cx="1828800" cy="365125"/>
          </a:xfrm>
        </p:spPr>
        <p:txBody>
          <a:bodyPr/>
          <a:lstStyle/>
          <a:p>
            <a:fld id="{682EF9F9-C4E8-46B2-BBF1-33E3162B856A}" type="slidenum">
              <a:rPr kumimoji="1" lang="ja-JP" altLang="en-US" smtClean="0"/>
              <a:t>20</a:t>
            </a:fld>
            <a:endParaRPr kumimoji="1" lang="ja-JP" altLang="en-US" dirty="0"/>
          </a:p>
        </p:txBody>
      </p:sp>
      <p:sp>
        <p:nvSpPr>
          <p:cNvPr id="23" name="テキスト ボックス 22">
            <a:extLst>
              <a:ext uri="{FF2B5EF4-FFF2-40B4-BE49-F238E27FC236}">
                <a16:creationId xmlns:a16="http://schemas.microsoft.com/office/drawing/2014/main" id="{A5F2E217-A696-47E9-AFCE-503D096E91A4}"/>
              </a:ext>
            </a:extLst>
          </p:cNvPr>
          <p:cNvSpPr txBox="1"/>
          <p:nvPr/>
        </p:nvSpPr>
        <p:spPr>
          <a:xfrm>
            <a:off x="7380312" y="173518"/>
            <a:ext cx="1638282" cy="369332"/>
          </a:xfrm>
          <a:prstGeom prst="rect">
            <a:avLst/>
          </a:prstGeom>
          <a:solidFill>
            <a:srgbClr val="FFFF00"/>
          </a:solidFill>
        </p:spPr>
        <p:txBody>
          <a:bodyPr wrap="squar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前回説明資料</a:t>
            </a:r>
            <a:endParaRPr kumimoji="1" lang="ja-JP" altLang="en-US" b="1" dirty="0">
              <a:solidFill>
                <a:srgbClr val="FF0000"/>
              </a:solidFill>
            </a:endParaRPr>
          </a:p>
        </p:txBody>
      </p:sp>
    </p:spTree>
    <p:extLst>
      <p:ext uri="{BB962C8B-B14F-4D97-AF65-F5344CB8AC3E}">
        <p14:creationId xmlns:p14="http://schemas.microsoft.com/office/powerpoint/2010/main" val="2038981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b="1"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現計画における点検（日常・定期）の実施状況、体制</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　土木施設　　　　　　　　　　　　　　　　　　　　　　　</a:t>
            </a:r>
            <a:endParaRPr kumimoji="1" lang="ja-JP" altLang="en-US" sz="1600" dirty="0">
              <a:latin typeface="Meiryo UI" pitchFamily="50" charset="-128"/>
              <a:ea typeface="Meiryo UI" pitchFamily="50" charset="-128"/>
              <a:cs typeface="Meiryo UI" pitchFamily="50" charset="-128"/>
            </a:endParaRPr>
          </a:p>
        </p:txBody>
      </p:sp>
      <p:sp>
        <p:nvSpPr>
          <p:cNvPr id="21" name="スライド番号プレースホルダー 1">
            <a:extLst>
              <a:ext uri="{FF2B5EF4-FFF2-40B4-BE49-F238E27FC236}">
                <a16:creationId xmlns:a16="http://schemas.microsoft.com/office/drawing/2014/main" id="{383C1C00-9BBA-4BCB-A729-BAA3340069B7}"/>
              </a:ext>
            </a:extLst>
          </p:cNvPr>
          <p:cNvSpPr>
            <a:spLocks noGrp="1"/>
          </p:cNvSpPr>
          <p:nvPr>
            <p:ph type="sldNum" sz="quarter" idx="12"/>
          </p:nvPr>
        </p:nvSpPr>
        <p:spPr>
          <a:xfrm>
            <a:off x="7810900" y="6493599"/>
            <a:ext cx="1828800" cy="365125"/>
          </a:xfrm>
        </p:spPr>
        <p:txBody>
          <a:bodyPr/>
          <a:lstStyle/>
          <a:p>
            <a:fld id="{61E74F64-5FCC-48D8-9B90-33BC672A98E7}" type="slidenum">
              <a:rPr lang="ja-JP" altLang="en-US" smtClean="0"/>
              <a:pPr/>
              <a:t>21</a:t>
            </a:fld>
            <a:endParaRPr lang="ja-JP" altLang="en-US" dirty="0"/>
          </a:p>
        </p:txBody>
      </p:sp>
      <p:sp>
        <p:nvSpPr>
          <p:cNvPr id="20" name="正方形/長方形 36">
            <a:extLst>
              <a:ext uri="{FF2B5EF4-FFF2-40B4-BE49-F238E27FC236}">
                <a16:creationId xmlns:a16="http://schemas.microsoft.com/office/drawing/2014/main" id="{2EE08364-7091-49A5-A73C-9FBA2B1DD28F}"/>
              </a:ext>
            </a:extLst>
          </p:cNvPr>
          <p:cNvSpPr>
            <a:spLocks noChangeArrowheads="1"/>
          </p:cNvSpPr>
          <p:nvPr/>
        </p:nvSpPr>
        <p:spPr bwMode="auto">
          <a:xfrm>
            <a:off x="502573" y="1807356"/>
            <a:ext cx="8138853" cy="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152" tIns="31576" rIns="63152" bIns="31576">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884151" eaLnBrk="1" hangingPunct="1">
              <a:spcBef>
                <a:spcPct val="0"/>
              </a:spcBef>
              <a:buNone/>
            </a:pPr>
            <a:r>
              <a:rPr lang="zh-TW" altLang="en-US" sz="1800" dirty="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rPr>
              <a:t>大阪府都市基盤施設長寿命化</a:t>
            </a:r>
            <a:r>
              <a:rPr lang="ja-JP" altLang="en-US" sz="1800" dirty="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rPr>
              <a:t>計画（平成</a:t>
            </a:r>
            <a:r>
              <a:rPr lang="en-US" altLang="ja-JP" sz="1800" dirty="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rPr>
              <a:t>28</a:t>
            </a:r>
            <a:r>
              <a:rPr lang="ja-JP" altLang="en-US" sz="1800" dirty="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rPr>
              <a:t>年</a:t>
            </a:r>
            <a:r>
              <a:rPr lang="en-US" altLang="ja-JP" sz="1800" dirty="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rPr>
              <a:t>3</a:t>
            </a:r>
            <a:r>
              <a:rPr lang="ja-JP" altLang="en-US" sz="1800" dirty="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rPr>
              <a:t>月）に基づく点検の種類と頻度</a:t>
            </a:r>
            <a:endParaRPr lang="en-US" altLang="ja-JP" sz="1800" dirty="0">
              <a:solidFill>
                <a:schemeClr val="tx1">
                  <a:lumMod val="65000"/>
                  <a:lumOff val="35000"/>
                </a:schemeClr>
              </a:solidFill>
              <a:latin typeface="Arial" panose="020B0604020202020204" pitchFamily="34" charset="0"/>
              <a:ea typeface="Meiryo UI" panose="020B0604030504040204" pitchFamily="50" charset="-128"/>
              <a:cs typeface="Arial" panose="020B0604020202020204" pitchFamily="34" charset="0"/>
            </a:endParaRPr>
          </a:p>
        </p:txBody>
      </p:sp>
      <p:grpSp>
        <p:nvGrpSpPr>
          <p:cNvPr id="10" name="グループ化 9">
            <a:extLst>
              <a:ext uri="{FF2B5EF4-FFF2-40B4-BE49-F238E27FC236}">
                <a16:creationId xmlns:a16="http://schemas.microsoft.com/office/drawing/2014/main" id="{0A32D37B-9A80-4BA7-BC53-1B9E4D018F5C}"/>
              </a:ext>
            </a:extLst>
          </p:cNvPr>
          <p:cNvGrpSpPr/>
          <p:nvPr/>
        </p:nvGrpSpPr>
        <p:grpSpPr>
          <a:xfrm>
            <a:off x="723825" y="2348880"/>
            <a:ext cx="7696349" cy="2723530"/>
            <a:chOff x="44003" y="1449821"/>
            <a:chExt cx="7696349" cy="2723530"/>
          </a:xfrm>
        </p:grpSpPr>
        <p:sp>
          <p:nvSpPr>
            <p:cNvPr id="11" name="正方形/長方形 10">
              <a:extLst>
                <a:ext uri="{FF2B5EF4-FFF2-40B4-BE49-F238E27FC236}">
                  <a16:creationId xmlns:a16="http://schemas.microsoft.com/office/drawing/2014/main" id="{A0AC11E1-9E79-45F5-9623-FCDA0E62DE46}"/>
                </a:ext>
              </a:extLst>
            </p:cNvPr>
            <p:cNvSpPr/>
            <p:nvPr/>
          </p:nvSpPr>
          <p:spPr>
            <a:xfrm>
              <a:off x="44003" y="1449821"/>
              <a:ext cx="7696349" cy="2723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56EA2BBA-083B-4A27-92B0-B5A11D1CFB5A}"/>
                </a:ext>
              </a:extLst>
            </p:cNvPr>
            <p:cNvGrpSpPr/>
            <p:nvPr/>
          </p:nvGrpSpPr>
          <p:grpSpPr>
            <a:xfrm>
              <a:off x="44003" y="2001881"/>
              <a:ext cx="1731377" cy="566772"/>
              <a:chOff x="789712" y="1760116"/>
              <a:chExt cx="1778013" cy="566772"/>
            </a:xfrm>
          </p:grpSpPr>
          <p:sp>
            <p:nvSpPr>
              <p:cNvPr id="60" name="フローチャート : 代替処理 38">
                <a:extLst>
                  <a:ext uri="{FF2B5EF4-FFF2-40B4-BE49-F238E27FC236}">
                    <a16:creationId xmlns:a16="http://schemas.microsoft.com/office/drawing/2014/main" id="{7FEA1204-F153-40A2-8DD2-557F720DAADE}"/>
                  </a:ext>
                </a:extLst>
              </p:cNvPr>
              <p:cNvSpPr/>
              <p:nvPr/>
            </p:nvSpPr>
            <p:spPr>
              <a:xfrm>
                <a:off x="899592" y="1760116"/>
                <a:ext cx="1539559"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D985E054-C822-4532-AA6B-AB8F74CE8830}"/>
                  </a:ext>
                </a:extLst>
              </p:cNvPr>
              <p:cNvSpPr txBox="1"/>
              <p:nvPr/>
            </p:nvSpPr>
            <p:spPr>
              <a:xfrm>
                <a:off x="789712" y="1862302"/>
                <a:ext cx="1778013"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初期点検</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a:extLst>
                <a:ext uri="{FF2B5EF4-FFF2-40B4-BE49-F238E27FC236}">
                  <a16:creationId xmlns:a16="http://schemas.microsoft.com/office/drawing/2014/main" id="{C910800C-6D1B-4947-AA4D-88229FB19192}"/>
                </a:ext>
              </a:extLst>
            </p:cNvPr>
            <p:cNvGrpSpPr/>
            <p:nvPr/>
          </p:nvGrpSpPr>
          <p:grpSpPr>
            <a:xfrm>
              <a:off x="138576" y="3398329"/>
              <a:ext cx="1523482" cy="566772"/>
              <a:chOff x="883808" y="3156564"/>
              <a:chExt cx="1564518" cy="566772"/>
            </a:xfrm>
          </p:grpSpPr>
          <p:sp>
            <p:nvSpPr>
              <p:cNvPr id="58" name="フローチャート : 代替処理 36">
                <a:extLst>
                  <a:ext uri="{FF2B5EF4-FFF2-40B4-BE49-F238E27FC236}">
                    <a16:creationId xmlns:a16="http://schemas.microsoft.com/office/drawing/2014/main" id="{A0AC8AB9-B818-471A-A518-871EA5D49677}"/>
                  </a:ext>
                </a:extLst>
              </p:cNvPr>
              <p:cNvSpPr/>
              <p:nvPr/>
            </p:nvSpPr>
            <p:spPr>
              <a:xfrm>
                <a:off x="899592" y="3156564"/>
                <a:ext cx="1530594"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D34364B7-50EA-4C16-938A-A2FAF2FD0B3C}"/>
                  </a:ext>
                </a:extLst>
              </p:cNvPr>
              <p:cNvSpPr txBox="1"/>
              <p:nvPr/>
            </p:nvSpPr>
            <p:spPr>
              <a:xfrm>
                <a:off x="883808" y="3277307"/>
                <a:ext cx="1564518" cy="369332"/>
              </a:xfrm>
              <a:prstGeom prst="rect">
                <a:avLst/>
              </a:prstGeom>
              <a:noFill/>
              <a:ln w="19050">
                <a:noFill/>
              </a:ln>
            </p:spPr>
            <p:txBody>
              <a:bodyPr wrap="square" rtlCol="0">
                <a:spAutoFit/>
              </a:bodyPr>
              <a:lstStyle/>
              <a:p>
                <a:pPr algn="ctr"/>
                <a:r>
                  <a:rPr lang="ja-JP" altLang="en-US" u="sng" dirty="0">
                    <a:latin typeface="Meiryo UI" panose="020B0604030504040204" pitchFamily="50" charset="-128"/>
                    <a:ea typeface="Meiryo UI" panose="020B0604030504040204" pitchFamily="50" charset="-128"/>
                    <a:cs typeface="Meiryo UI" panose="020B0604030504040204" pitchFamily="50" charset="-128"/>
                  </a:rPr>
                  <a:t>定期点検</a:t>
                </a:r>
                <a:endParaRPr lang="en-US" altLang="ja-JP" u="sng"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 name="グループ化 13">
              <a:extLst>
                <a:ext uri="{FF2B5EF4-FFF2-40B4-BE49-F238E27FC236}">
                  <a16:creationId xmlns:a16="http://schemas.microsoft.com/office/drawing/2014/main" id="{FC8A5334-31F7-449E-895A-EA95575C5FBF}"/>
                </a:ext>
              </a:extLst>
            </p:cNvPr>
            <p:cNvGrpSpPr/>
            <p:nvPr/>
          </p:nvGrpSpPr>
          <p:grpSpPr>
            <a:xfrm>
              <a:off x="2507314" y="1967973"/>
              <a:ext cx="2359340" cy="1389498"/>
              <a:chOff x="2689530" y="1726208"/>
              <a:chExt cx="2664288" cy="1389498"/>
            </a:xfrm>
          </p:grpSpPr>
          <p:sp>
            <p:nvSpPr>
              <p:cNvPr id="56" name="正方形/長方形 55">
                <a:extLst>
                  <a:ext uri="{FF2B5EF4-FFF2-40B4-BE49-F238E27FC236}">
                    <a16:creationId xmlns:a16="http://schemas.microsoft.com/office/drawing/2014/main" id="{2FD3DA2D-7568-4278-9300-A5937A73975A}"/>
                  </a:ext>
                </a:extLst>
              </p:cNvPr>
              <p:cNvSpPr/>
              <p:nvPr/>
            </p:nvSpPr>
            <p:spPr>
              <a:xfrm>
                <a:off x="2689530" y="1726208"/>
                <a:ext cx="2664288" cy="13403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7" name="テキスト ボックス 56">
                <a:extLst>
                  <a:ext uri="{FF2B5EF4-FFF2-40B4-BE49-F238E27FC236}">
                    <a16:creationId xmlns:a16="http://schemas.microsoft.com/office/drawing/2014/main" id="{C1016C47-542C-4BC4-AC63-D8FD4999BF0A}"/>
                  </a:ext>
                </a:extLst>
              </p:cNvPr>
              <p:cNvSpPr txBox="1"/>
              <p:nvPr/>
            </p:nvSpPr>
            <p:spPr>
              <a:xfrm>
                <a:off x="2689530" y="1730711"/>
                <a:ext cx="2634300" cy="1384995"/>
              </a:xfrm>
              <a:prstGeom prst="rect">
                <a:avLst/>
              </a:prstGeom>
              <a:noFill/>
              <a:ln w="190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対象物の劣化度を把握し、定期点検を行う上での初期値を設定する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計画点検は、常時水没しており、内部の機械設備の改築等にあわせて実施する点検</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5" name="グループ化 14">
              <a:extLst>
                <a:ext uri="{FF2B5EF4-FFF2-40B4-BE49-F238E27FC236}">
                  <a16:creationId xmlns:a16="http://schemas.microsoft.com/office/drawing/2014/main" id="{B94E2C58-B8AC-4394-96E4-16673A8A79B7}"/>
                </a:ext>
              </a:extLst>
            </p:cNvPr>
            <p:cNvGrpSpPr/>
            <p:nvPr/>
          </p:nvGrpSpPr>
          <p:grpSpPr>
            <a:xfrm>
              <a:off x="2517584" y="3434361"/>
              <a:ext cx="2359340" cy="610819"/>
              <a:chOff x="2699800" y="3192596"/>
              <a:chExt cx="2664288" cy="610819"/>
            </a:xfrm>
          </p:grpSpPr>
          <p:sp>
            <p:nvSpPr>
              <p:cNvPr id="54" name="正方形/長方形 53">
                <a:extLst>
                  <a:ext uri="{FF2B5EF4-FFF2-40B4-BE49-F238E27FC236}">
                    <a16:creationId xmlns:a16="http://schemas.microsoft.com/office/drawing/2014/main" id="{CE036136-6CC8-4F48-AB76-24AC5ACF39F8}"/>
                  </a:ext>
                </a:extLst>
              </p:cNvPr>
              <p:cNvSpPr/>
              <p:nvPr/>
            </p:nvSpPr>
            <p:spPr>
              <a:xfrm>
                <a:off x="2699800" y="3192596"/>
                <a:ext cx="2664288"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5" name="テキスト ボックス 54">
                <a:extLst>
                  <a:ext uri="{FF2B5EF4-FFF2-40B4-BE49-F238E27FC236}">
                    <a16:creationId xmlns:a16="http://schemas.microsoft.com/office/drawing/2014/main" id="{8449AC6A-48A2-4C9B-A136-05EE6231C1DB}"/>
                  </a:ext>
                </a:extLst>
              </p:cNvPr>
              <p:cNvSpPr txBox="1"/>
              <p:nvPr/>
            </p:nvSpPr>
            <p:spPr>
              <a:xfrm>
                <a:off x="2730761" y="3270289"/>
                <a:ext cx="2606275" cy="461665"/>
              </a:xfrm>
              <a:prstGeom prst="rect">
                <a:avLst/>
              </a:prstGeom>
              <a:noFill/>
              <a:ln w="19050">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初期点検後の定期点検で緊急措置や詳細調査の要否を判断する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 name="グループ化 15">
              <a:extLst>
                <a:ext uri="{FF2B5EF4-FFF2-40B4-BE49-F238E27FC236}">
                  <a16:creationId xmlns:a16="http://schemas.microsoft.com/office/drawing/2014/main" id="{80B3F572-B691-4650-9AFB-CA1084D24717}"/>
                </a:ext>
              </a:extLst>
            </p:cNvPr>
            <p:cNvGrpSpPr/>
            <p:nvPr/>
          </p:nvGrpSpPr>
          <p:grpSpPr>
            <a:xfrm>
              <a:off x="94079" y="2710530"/>
              <a:ext cx="1608074" cy="566772"/>
              <a:chOff x="839881" y="2468765"/>
              <a:chExt cx="1651389" cy="566772"/>
            </a:xfrm>
          </p:grpSpPr>
          <p:sp>
            <p:nvSpPr>
              <p:cNvPr id="52" name="フローチャート : 代替処理 40">
                <a:extLst>
                  <a:ext uri="{FF2B5EF4-FFF2-40B4-BE49-F238E27FC236}">
                    <a16:creationId xmlns:a16="http://schemas.microsoft.com/office/drawing/2014/main" id="{02D4AA85-1F06-4BFF-9600-B42A6B8A692B}"/>
                  </a:ext>
                </a:extLst>
              </p:cNvPr>
              <p:cNvSpPr/>
              <p:nvPr/>
            </p:nvSpPr>
            <p:spPr>
              <a:xfrm>
                <a:off x="899592" y="2468765"/>
                <a:ext cx="1532845"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0FCEF0C6-0AF2-4DF9-A0B9-F9CCD78A0AF0}"/>
                  </a:ext>
                </a:extLst>
              </p:cNvPr>
              <p:cNvSpPr txBox="1"/>
              <p:nvPr/>
            </p:nvSpPr>
            <p:spPr>
              <a:xfrm>
                <a:off x="839881" y="2576515"/>
                <a:ext cx="1651389"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計画点検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 name="グループ化 16">
              <a:extLst>
                <a:ext uri="{FF2B5EF4-FFF2-40B4-BE49-F238E27FC236}">
                  <a16:creationId xmlns:a16="http://schemas.microsoft.com/office/drawing/2014/main" id="{D10D9A8A-1A4B-4C64-9A87-2556170412E8}"/>
                </a:ext>
              </a:extLst>
            </p:cNvPr>
            <p:cNvGrpSpPr/>
            <p:nvPr/>
          </p:nvGrpSpPr>
          <p:grpSpPr>
            <a:xfrm>
              <a:off x="4943673" y="1978182"/>
              <a:ext cx="1387473" cy="1330112"/>
              <a:chOff x="5488783" y="1736417"/>
              <a:chExt cx="2049614" cy="1330112"/>
            </a:xfrm>
          </p:grpSpPr>
          <p:sp>
            <p:nvSpPr>
              <p:cNvPr id="50" name="正方形/長方形 49">
                <a:extLst>
                  <a:ext uri="{FF2B5EF4-FFF2-40B4-BE49-F238E27FC236}">
                    <a16:creationId xmlns:a16="http://schemas.microsoft.com/office/drawing/2014/main" id="{F8E48062-D786-44B6-B708-F6A7C42DA20D}"/>
                  </a:ext>
                </a:extLst>
              </p:cNvPr>
              <p:cNvSpPr/>
              <p:nvPr/>
            </p:nvSpPr>
            <p:spPr>
              <a:xfrm>
                <a:off x="5488783" y="1736417"/>
                <a:ext cx="2049614" cy="1330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5CC55691-7CC3-401F-B2E3-D2537A2FA813}"/>
                  </a:ext>
                </a:extLst>
              </p:cNvPr>
              <p:cNvSpPr txBox="1"/>
              <p:nvPr/>
            </p:nvSpPr>
            <p:spPr>
              <a:xfrm>
                <a:off x="5527241" y="2249332"/>
                <a:ext cx="1940608" cy="338554"/>
              </a:xfrm>
              <a:prstGeom prst="rect">
                <a:avLst/>
              </a:prstGeom>
              <a:noFill/>
              <a:ln w="19050">
                <a:no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最初に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8" name="グループ化 17">
              <a:extLst>
                <a:ext uri="{FF2B5EF4-FFF2-40B4-BE49-F238E27FC236}">
                  <a16:creationId xmlns:a16="http://schemas.microsoft.com/office/drawing/2014/main" id="{E84A445A-7878-438D-93DF-7CA9F8C683FB}"/>
                </a:ext>
              </a:extLst>
            </p:cNvPr>
            <p:cNvGrpSpPr/>
            <p:nvPr/>
          </p:nvGrpSpPr>
          <p:grpSpPr>
            <a:xfrm>
              <a:off x="4969706" y="3398329"/>
              <a:ext cx="1387473" cy="610819"/>
              <a:chOff x="5514816" y="3156564"/>
              <a:chExt cx="2049614" cy="610819"/>
            </a:xfrm>
          </p:grpSpPr>
          <p:sp>
            <p:nvSpPr>
              <p:cNvPr id="48" name="正方形/長方形 47">
                <a:extLst>
                  <a:ext uri="{FF2B5EF4-FFF2-40B4-BE49-F238E27FC236}">
                    <a16:creationId xmlns:a16="http://schemas.microsoft.com/office/drawing/2014/main" id="{5805DFAE-E257-4263-9118-CB6D07B7CC13}"/>
                  </a:ext>
                </a:extLst>
              </p:cNvPr>
              <p:cNvSpPr/>
              <p:nvPr/>
            </p:nvSpPr>
            <p:spPr>
              <a:xfrm>
                <a:off x="5514816" y="3156564"/>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66A687DC-E709-449F-8A80-D0479EC41316}"/>
                  </a:ext>
                </a:extLst>
              </p:cNvPr>
              <p:cNvSpPr txBox="1"/>
              <p:nvPr/>
            </p:nvSpPr>
            <p:spPr>
              <a:xfrm>
                <a:off x="5546723" y="3312439"/>
                <a:ext cx="2017707" cy="338554"/>
              </a:xfrm>
              <a:prstGeom prst="rect">
                <a:avLst/>
              </a:prstGeom>
              <a:noFill/>
              <a:ln w="19050">
                <a:noFill/>
              </a:ln>
            </p:spPr>
            <p:txBody>
              <a:bodyPr wrap="square" rtlCol="0">
                <a:spAutoFit/>
              </a:bodyPr>
              <a:lstStyle/>
              <a:p>
                <a:pPr algn="ctr"/>
                <a:r>
                  <a:rPr lang="en-US" altLang="ja-JP" sz="1600"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1600"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 name="グループ化 18">
              <a:extLst>
                <a:ext uri="{FF2B5EF4-FFF2-40B4-BE49-F238E27FC236}">
                  <a16:creationId xmlns:a16="http://schemas.microsoft.com/office/drawing/2014/main" id="{232EC8AA-C278-435E-B882-76681E993985}"/>
                </a:ext>
              </a:extLst>
            </p:cNvPr>
            <p:cNvGrpSpPr/>
            <p:nvPr/>
          </p:nvGrpSpPr>
          <p:grpSpPr>
            <a:xfrm>
              <a:off x="147762" y="1553187"/>
              <a:ext cx="1515413" cy="369332"/>
              <a:chOff x="338362" y="1516142"/>
              <a:chExt cx="1556232" cy="369332"/>
            </a:xfrm>
          </p:grpSpPr>
          <p:sp>
            <p:nvSpPr>
              <p:cNvPr id="46" name="角丸四角形 22">
                <a:extLst>
                  <a:ext uri="{FF2B5EF4-FFF2-40B4-BE49-F238E27FC236}">
                    <a16:creationId xmlns:a16="http://schemas.microsoft.com/office/drawing/2014/main" id="{D05D8F1F-E539-4669-9FEA-0D43FAF50625}"/>
                  </a:ext>
                </a:extLst>
              </p:cNvPr>
              <p:cNvSpPr/>
              <p:nvPr/>
            </p:nvSpPr>
            <p:spPr>
              <a:xfrm>
                <a:off x="338362" y="1556792"/>
                <a:ext cx="1556232"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1028A982-E28A-4799-9B1F-2AC778145313}"/>
                  </a:ext>
                </a:extLst>
              </p:cNvPr>
              <p:cNvSpPr txBox="1"/>
              <p:nvPr/>
            </p:nvSpPr>
            <p:spPr>
              <a:xfrm>
                <a:off x="403457" y="1516142"/>
                <a:ext cx="1431236"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点検分類</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 name="グループ化 21">
              <a:extLst>
                <a:ext uri="{FF2B5EF4-FFF2-40B4-BE49-F238E27FC236}">
                  <a16:creationId xmlns:a16="http://schemas.microsoft.com/office/drawing/2014/main" id="{7F9D134C-F345-4EAA-BC14-311DF7FF9FD6}"/>
                </a:ext>
              </a:extLst>
            </p:cNvPr>
            <p:cNvGrpSpPr/>
            <p:nvPr/>
          </p:nvGrpSpPr>
          <p:grpSpPr>
            <a:xfrm>
              <a:off x="2536604" y="1556115"/>
              <a:ext cx="2334731" cy="369332"/>
              <a:chOff x="2030624" y="1519070"/>
              <a:chExt cx="2612573" cy="369332"/>
            </a:xfrm>
          </p:grpSpPr>
          <p:sp>
            <p:nvSpPr>
              <p:cNvPr id="44" name="角丸四角形 72">
                <a:extLst>
                  <a:ext uri="{FF2B5EF4-FFF2-40B4-BE49-F238E27FC236}">
                    <a16:creationId xmlns:a16="http://schemas.microsoft.com/office/drawing/2014/main" id="{594F7544-5437-44D9-AC68-FF1D4E047F0B}"/>
                  </a:ext>
                </a:extLst>
              </p:cNvPr>
              <p:cNvSpPr/>
              <p:nvPr/>
            </p:nvSpPr>
            <p:spPr>
              <a:xfrm>
                <a:off x="2030624" y="1559720"/>
                <a:ext cx="2612573" cy="288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CB6B3753-8700-49A5-9B35-0833C7D99130}"/>
                  </a:ext>
                </a:extLst>
              </p:cNvPr>
              <p:cNvSpPr txBox="1"/>
              <p:nvPr/>
            </p:nvSpPr>
            <p:spPr>
              <a:xfrm>
                <a:off x="2183036" y="1519070"/>
                <a:ext cx="2304255"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点検内容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3" name="グループ化 22">
              <a:extLst>
                <a:ext uri="{FF2B5EF4-FFF2-40B4-BE49-F238E27FC236}">
                  <a16:creationId xmlns:a16="http://schemas.microsoft.com/office/drawing/2014/main" id="{20DB02C6-D9DE-40FB-9FE3-4C0B16A4E252}"/>
                </a:ext>
              </a:extLst>
            </p:cNvPr>
            <p:cNvGrpSpPr/>
            <p:nvPr/>
          </p:nvGrpSpPr>
          <p:grpSpPr>
            <a:xfrm>
              <a:off x="4943673" y="1547611"/>
              <a:ext cx="1387474" cy="369332"/>
              <a:chOff x="4715535" y="1510566"/>
              <a:chExt cx="1387474" cy="369332"/>
            </a:xfrm>
          </p:grpSpPr>
          <p:sp>
            <p:nvSpPr>
              <p:cNvPr id="42" name="角丸四角形 74">
                <a:extLst>
                  <a:ext uri="{FF2B5EF4-FFF2-40B4-BE49-F238E27FC236}">
                    <a16:creationId xmlns:a16="http://schemas.microsoft.com/office/drawing/2014/main" id="{788C61FA-C93D-4C61-B7A6-A9D2DCD3D0EC}"/>
                  </a:ext>
                </a:extLst>
              </p:cNvPr>
              <p:cNvSpPr/>
              <p:nvPr/>
            </p:nvSpPr>
            <p:spPr>
              <a:xfrm>
                <a:off x="4715535" y="1551216"/>
                <a:ext cx="1387474"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48B0710B-5513-4983-BB81-5B460102C374}"/>
                  </a:ext>
                </a:extLst>
              </p:cNvPr>
              <p:cNvSpPr txBox="1"/>
              <p:nvPr/>
            </p:nvSpPr>
            <p:spPr>
              <a:xfrm>
                <a:off x="4762275" y="1510566"/>
                <a:ext cx="1292976"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頻度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4" name="グループ化 23">
              <a:extLst>
                <a:ext uri="{FF2B5EF4-FFF2-40B4-BE49-F238E27FC236}">
                  <a16:creationId xmlns:a16="http://schemas.microsoft.com/office/drawing/2014/main" id="{C21C35AB-4B33-490A-BFB0-DA128F623A59}"/>
                </a:ext>
              </a:extLst>
            </p:cNvPr>
            <p:cNvGrpSpPr/>
            <p:nvPr/>
          </p:nvGrpSpPr>
          <p:grpSpPr>
            <a:xfrm>
              <a:off x="6460476" y="1540463"/>
              <a:ext cx="1170207" cy="369332"/>
              <a:chOff x="6460476" y="1503418"/>
              <a:chExt cx="1170207" cy="369332"/>
            </a:xfrm>
          </p:grpSpPr>
          <p:sp>
            <p:nvSpPr>
              <p:cNvPr id="40" name="角丸四角形 78">
                <a:extLst>
                  <a:ext uri="{FF2B5EF4-FFF2-40B4-BE49-F238E27FC236}">
                    <a16:creationId xmlns:a16="http://schemas.microsoft.com/office/drawing/2014/main" id="{91303CC7-38D2-4EF1-AA20-511564C1DE3C}"/>
                  </a:ext>
                </a:extLst>
              </p:cNvPr>
              <p:cNvSpPr/>
              <p:nvPr/>
            </p:nvSpPr>
            <p:spPr>
              <a:xfrm>
                <a:off x="6460476" y="1545673"/>
                <a:ext cx="1170207"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8B4D84D-5ACE-4D77-B330-7F4028045A16}"/>
                  </a:ext>
                </a:extLst>
              </p:cNvPr>
              <p:cNvSpPr txBox="1"/>
              <p:nvPr/>
            </p:nvSpPr>
            <p:spPr>
              <a:xfrm>
                <a:off x="6541793" y="1503418"/>
                <a:ext cx="973203"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施設数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5" name="グループ化 24">
              <a:extLst>
                <a:ext uri="{FF2B5EF4-FFF2-40B4-BE49-F238E27FC236}">
                  <a16:creationId xmlns:a16="http://schemas.microsoft.com/office/drawing/2014/main" id="{CFB2DEBE-8A4F-4F67-A017-05B780C52450}"/>
                </a:ext>
              </a:extLst>
            </p:cNvPr>
            <p:cNvGrpSpPr/>
            <p:nvPr/>
          </p:nvGrpSpPr>
          <p:grpSpPr>
            <a:xfrm>
              <a:off x="1749581" y="1556115"/>
              <a:ext cx="740809" cy="369332"/>
              <a:chOff x="6487261" y="1519070"/>
              <a:chExt cx="1214345" cy="369332"/>
            </a:xfrm>
          </p:grpSpPr>
          <p:sp>
            <p:nvSpPr>
              <p:cNvPr id="38" name="角丸四角形 90">
                <a:extLst>
                  <a:ext uri="{FF2B5EF4-FFF2-40B4-BE49-F238E27FC236}">
                    <a16:creationId xmlns:a16="http://schemas.microsoft.com/office/drawing/2014/main" id="{2EB4C7CE-8D61-4057-8EA6-6566D94EC0D2}"/>
                  </a:ext>
                </a:extLst>
              </p:cNvPr>
              <p:cNvSpPr/>
              <p:nvPr/>
            </p:nvSpPr>
            <p:spPr>
              <a:xfrm>
                <a:off x="6487261" y="1558660"/>
                <a:ext cx="1214345" cy="28905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7F7D112-B576-45E9-A6F3-B09515634E63}"/>
                  </a:ext>
                </a:extLst>
              </p:cNvPr>
              <p:cNvSpPr txBox="1"/>
              <p:nvPr/>
            </p:nvSpPr>
            <p:spPr>
              <a:xfrm>
                <a:off x="6549715" y="1519070"/>
                <a:ext cx="1103252"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体制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 name="グループ化 25">
              <a:extLst>
                <a:ext uri="{FF2B5EF4-FFF2-40B4-BE49-F238E27FC236}">
                  <a16:creationId xmlns:a16="http://schemas.microsoft.com/office/drawing/2014/main" id="{1A6963EB-0115-490D-8273-39BED0EFF203}"/>
                </a:ext>
              </a:extLst>
            </p:cNvPr>
            <p:cNvGrpSpPr/>
            <p:nvPr/>
          </p:nvGrpSpPr>
          <p:grpSpPr>
            <a:xfrm>
              <a:off x="1721890" y="1972476"/>
              <a:ext cx="763660" cy="610819"/>
              <a:chOff x="5510144" y="1736417"/>
              <a:chExt cx="1940607" cy="610819"/>
            </a:xfrm>
          </p:grpSpPr>
          <p:sp>
            <p:nvSpPr>
              <p:cNvPr id="36" name="正方形/長方形 35">
                <a:extLst>
                  <a:ext uri="{FF2B5EF4-FFF2-40B4-BE49-F238E27FC236}">
                    <a16:creationId xmlns:a16="http://schemas.microsoft.com/office/drawing/2014/main" id="{955D2F39-0FC0-4CB7-8DEA-4AA12691CEC8}"/>
                  </a:ext>
                </a:extLst>
              </p:cNvPr>
              <p:cNvSpPr/>
              <p:nvPr/>
            </p:nvSpPr>
            <p:spPr>
              <a:xfrm>
                <a:off x="5604966" y="1736417"/>
                <a:ext cx="1802041"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A7B126A-5BEF-4FD6-9B98-317E7AC787C9}"/>
                  </a:ext>
                </a:extLst>
              </p:cNvPr>
              <p:cNvSpPr txBox="1"/>
              <p:nvPr/>
            </p:nvSpPr>
            <p:spPr>
              <a:xfrm>
                <a:off x="5510144" y="1738268"/>
                <a:ext cx="1940607"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10C5DF5E-D183-48AD-A239-11BE53A8065A}"/>
                </a:ext>
              </a:extLst>
            </p:cNvPr>
            <p:cNvGrpSpPr/>
            <p:nvPr/>
          </p:nvGrpSpPr>
          <p:grpSpPr>
            <a:xfrm>
              <a:off x="1728618" y="2701083"/>
              <a:ext cx="763660" cy="610819"/>
              <a:chOff x="1728618" y="2664038"/>
              <a:chExt cx="763660" cy="610819"/>
            </a:xfrm>
          </p:grpSpPr>
          <p:sp>
            <p:nvSpPr>
              <p:cNvPr id="34" name="正方形/長方形 33">
                <a:extLst>
                  <a:ext uri="{FF2B5EF4-FFF2-40B4-BE49-F238E27FC236}">
                    <a16:creationId xmlns:a16="http://schemas.microsoft.com/office/drawing/2014/main" id="{7B7DF41F-778D-4AB5-936A-1E62DA8D5771}"/>
                  </a:ext>
                </a:extLst>
              </p:cNvPr>
              <p:cNvSpPr/>
              <p:nvPr/>
            </p:nvSpPr>
            <p:spPr>
              <a:xfrm>
                <a:off x="1759204" y="2664038"/>
                <a:ext cx="70913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2D70E36D-39A2-47C2-914C-A6CD5AA99A52}"/>
                  </a:ext>
                </a:extLst>
              </p:cNvPr>
              <p:cNvSpPr txBox="1"/>
              <p:nvPr/>
            </p:nvSpPr>
            <p:spPr>
              <a:xfrm>
                <a:off x="1728618" y="2901917"/>
                <a:ext cx="763660"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委託</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43781D6F-B60A-4F3C-9B1C-70D75CE040B4}"/>
                </a:ext>
              </a:extLst>
            </p:cNvPr>
            <p:cNvGrpSpPr/>
            <p:nvPr/>
          </p:nvGrpSpPr>
          <p:grpSpPr>
            <a:xfrm>
              <a:off x="1736413" y="3424282"/>
              <a:ext cx="763660" cy="646331"/>
              <a:chOff x="1736413" y="3387237"/>
              <a:chExt cx="763660" cy="646331"/>
            </a:xfrm>
          </p:grpSpPr>
          <p:sp>
            <p:nvSpPr>
              <p:cNvPr id="32" name="正方形/長方形 31">
                <a:extLst>
                  <a:ext uri="{FF2B5EF4-FFF2-40B4-BE49-F238E27FC236}">
                    <a16:creationId xmlns:a16="http://schemas.microsoft.com/office/drawing/2014/main" id="{FBE6E85D-BEB4-4C7B-802B-2FFE95DC0498}"/>
                  </a:ext>
                </a:extLst>
              </p:cNvPr>
              <p:cNvSpPr/>
              <p:nvPr/>
            </p:nvSpPr>
            <p:spPr>
              <a:xfrm>
                <a:off x="1759204" y="3397316"/>
                <a:ext cx="70913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846EACD9-E0DF-4AFE-8422-C694C794F0C3}"/>
                  </a:ext>
                </a:extLst>
              </p:cNvPr>
              <p:cNvSpPr txBox="1"/>
              <p:nvPr/>
            </p:nvSpPr>
            <p:spPr>
              <a:xfrm>
                <a:off x="1736413" y="3387237"/>
                <a:ext cx="763660" cy="646331"/>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直営委託</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788AF6CE-4FB0-46E3-A836-8EBAF4BB0D69}"/>
                </a:ext>
              </a:extLst>
            </p:cNvPr>
            <p:cNvGrpSpPr/>
            <p:nvPr/>
          </p:nvGrpSpPr>
          <p:grpSpPr>
            <a:xfrm>
              <a:off x="6474841" y="1967974"/>
              <a:ext cx="1170207" cy="2077208"/>
              <a:chOff x="3051666" y="1729706"/>
              <a:chExt cx="2049614" cy="628431"/>
            </a:xfrm>
          </p:grpSpPr>
          <p:sp>
            <p:nvSpPr>
              <p:cNvPr id="30" name="正方形/長方形 29">
                <a:extLst>
                  <a:ext uri="{FF2B5EF4-FFF2-40B4-BE49-F238E27FC236}">
                    <a16:creationId xmlns:a16="http://schemas.microsoft.com/office/drawing/2014/main" id="{2C9643DD-569E-4E60-BD7D-A772373B7C6D}"/>
                  </a:ext>
                </a:extLst>
              </p:cNvPr>
              <p:cNvSpPr/>
              <p:nvPr/>
            </p:nvSpPr>
            <p:spPr>
              <a:xfrm>
                <a:off x="3051666" y="1729706"/>
                <a:ext cx="2049614" cy="6284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11B0CBFD-16A1-4F94-AF1D-3C7B7F9631C1}"/>
                  </a:ext>
                </a:extLst>
              </p:cNvPr>
              <p:cNvSpPr txBox="1"/>
              <p:nvPr/>
            </p:nvSpPr>
            <p:spPr>
              <a:xfrm>
                <a:off x="3123346" y="1931086"/>
                <a:ext cx="1906252" cy="167605"/>
              </a:xfrm>
              <a:prstGeom prst="rect">
                <a:avLst/>
              </a:prstGeom>
              <a:noFill/>
              <a:ln w="19050">
                <a:noFill/>
              </a:ln>
            </p:spPr>
            <p:txBody>
              <a:bodyPr wrap="square" rtlCol="0">
                <a:spAutoFit/>
              </a:bodyPr>
              <a:lstStyle/>
              <a:p>
                <a:pPr algn="ctr"/>
                <a:r>
                  <a:rPr lang="en-US" altLang="ja-JP" sz="16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処理場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ポンプ場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62" name="テキスト ボックス 61">
            <a:extLst>
              <a:ext uri="{FF2B5EF4-FFF2-40B4-BE49-F238E27FC236}">
                <a16:creationId xmlns:a16="http://schemas.microsoft.com/office/drawing/2014/main" id="{05AA77D8-1357-4CA1-8220-FB69102E5D01}"/>
              </a:ext>
            </a:extLst>
          </p:cNvPr>
          <p:cNvSpPr txBox="1"/>
          <p:nvPr/>
        </p:nvSpPr>
        <p:spPr>
          <a:xfrm>
            <a:off x="2430568" y="3128509"/>
            <a:ext cx="763660"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委託</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EB39577F-84B0-44BF-A28C-6A113A63D9D8}"/>
              </a:ext>
            </a:extLst>
          </p:cNvPr>
          <p:cNvSpPr txBox="1"/>
          <p:nvPr/>
        </p:nvSpPr>
        <p:spPr>
          <a:xfrm>
            <a:off x="2440190" y="3593931"/>
            <a:ext cx="763660"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a:extLst>
              <a:ext uri="{FF2B5EF4-FFF2-40B4-BE49-F238E27FC236}">
                <a16:creationId xmlns:a16="http://schemas.microsoft.com/office/drawing/2014/main" id="{E3AEDA95-178F-402D-B64B-6BA9F7B77BCE}"/>
              </a:ext>
            </a:extLst>
          </p:cNvPr>
          <p:cNvSpPr txBox="1"/>
          <p:nvPr/>
        </p:nvSpPr>
        <p:spPr>
          <a:xfrm>
            <a:off x="7375677" y="594119"/>
            <a:ext cx="1638282" cy="369332"/>
          </a:xfrm>
          <a:prstGeom prst="rect">
            <a:avLst/>
          </a:prstGeom>
          <a:solidFill>
            <a:srgbClr val="FFFF00"/>
          </a:solidFill>
        </p:spPr>
        <p:txBody>
          <a:bodyPr wrap="squar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前回説明資料</a:t>
            </a:r>
            <a:endParaRPr kumimoji="1" lang="ja-JP" altLang="en-US" b="1" dirty="0">
              <a:solidFill>
                <a:srgbClr val="FF0000"/>
              </a:solidFill>
            </a:endParaRPr>
          </a:p>
        </p:txBody>
      </p:sp>
    </p:spTree>
    <p:extLst>
      <p:ext uri="{BB962C8B-B14F-4D97-AF65-F5344CB8AC3E}">
        <p14:creationId xmlns:p14="http://schemas.microsoft.com/office/powerpoint/2010/main" val="2524134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31A695E1-0F2B-459E-8641-E7A6A144DA5C}"/>
              </a:ext>
            </a:extLst>
          </p:cNvPr>
          <p:cNvGraphicFramePr>
            <a:graphicFrameLocks/>
          </p:cNvGraphicFramePr>
          <p:nvPr/>
        </p:nvGraphicFramePr>
        <p:xfrm>
          <a:off x="4485679" y="3303125"/>
          <a:ext cx="3201935" cy="3114615"/>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b="1"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現計画における点検（日常・定期）の実施状況、体制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　土木施設　　　　　　　　　　　　　　　　　　　　　　　</a:t>
            </a:r>
            <a:endParaRPr kumimoji="1" lang="ja-JP" altLang="en-US" sz="1600" dirty="0">
              <a:latin typeface="Meiryo UI" pitchFamily="50" charset="-128"/>
              <a:ea typeface="Meiryo UI" pitchFamily="50" charset="-128"/>
              <a:cs typeface="Meiryo UI" pitchFamily="50" charset="-128"/>
            </a:endParaRPr>
          </a:p>
        </p:txBody>
      </p:sp>
      <p:sp>
        <p:nvSpPr>
          <p:cNvPr id="21" name="スライド番号プレースホルダー 1">
            <a:extLst>
              <a:ext uri="{FF2B5EF4-FFF2-40B4-BE49-F238E27FC236}">
                <a16:creationId xmlns:a16="http://schemas.microsoft.com/office/drawing/2014/main" id="{383C1C00-9BBA-4BCB-A729-BAA3340069B7}"/>
              </a:ext>
            </a:extLst>
          </p:cNvPr>
          <p:cNvSpPr>
            <a:spLocks noGrp="1"/>
          </p:cNvSpPr>
          <p:nvPr>
            <p:ph type="sldNum" sz="quarter" idx="12"/>
          </p:nvPr>
        </p:nvSpPr>
        <p:spPr>
          <a:xfrm>
            <a:off x="8316416" y="6493599"/>
            <a:ext cx="1323284" cy="365125"/>
          </a:xfrm>
        </p:spPr>
        <p:txBody>
          <a:bodyPr/>
          <a:lstStyle/>
          <a:p>
            <a:fld id="{61E74F64-5FCC-48D8-9B90-33BC672A98E7}" type="slidenum">
              <a:rPr lang="ja-JP" altLang="en-US" smtClean="0"/>
              <a:pPr/>
              <a:t>22</a:t>
            </a:fld>
            <a:endParaRPr lang="ja-JP" altLang="en-US" dirty="0"/>
          </a:p>
        </p:txBody>
      </p:sp>
      <p:graphicFrame>
        <p:nvGraphicFramePr>
          <p:cNvPr id="9" name="グラフ 8">
            <a:extLst>
              <a:ext uri="{FF2B5EF4-FFF2-40B4-BE49-F238E27FC236}">
                <a16:creationId xmlns:a16="http://schemas.microsoft.com/office/drawing/2014/main" id="{D700BE19-005A-4CE7-81E3-8414549486B3}"/>
              </a:ext>
            </a:extLst>
          </p:cNvPr>
          <p:cNvGraphicFramePr>
            <a:graphicFrameLocks/>
          </p:cNvGraphicFramePr>
          <p:nvPr/>
        </p:nvGraphicFramePr>
        <p:xfrm>
          <a:off x="-540680" y="3425993"/>
          <a:ext cx="4146198" cy="31146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表 9">
            <a:extLst>
              <a:ext uri="{FF2B5EF4-FFF2-40B4-BE49-F238E27FC236}">
                <a16:creationId xmlns:a16="http://schemas.microsoft.com/office/drawing/2014/main" id="{8840719E-0581-4313-BAF3-80610C2FE34A}"/>
              </a:ext>
            </a:extLst>
          </p:cNvPr>
          <p:cNvGraphicFramePr>
            <a:graphicFrameLocks noGrp="1"/>
          </p:cNvGraphicFramePr>
          <p:nvPr/>
        </p:nvGraphicFramePr>
        <p:xfrm>
          <a:off x="322907" y="1438297"/>
          <a:ext cx="3534517" cy="1483360"/>
        </p:xfrm>
        <a:graphic>
          <a:graphicData uri="http://schemas.openxmlformats.org/drawingml/2006/table">
            <a:tbl>
              <a:tblPr firstRow="1" bandRow="1">
                <a:tableStyleId>{5C22544A-7EE6-4342-B048-85BDC9FD1C3A}</a:tableStyleId>
              </a:tblPr>
              <a:tblGrid>
                <a:gridCol w="1011539">
                  <a:extLst>
                    <a:ext uri="{9D8B030D-6E8A-4147-A177-3AD203B41FA5}">
                      <a16:colId xmlns:a16="http://schemas.microsoft.com/office/drawing/2014/main" val="314067347"/>
                    </a:ext>
                  </a:extLst>
                </a:gridCol>
                <a:gridCol w="1002177">
                  <a:extLst>
                    <a:ext uri="{9D8B030D-6E8A-4147-A177-3AD203B41FA5}">
                      <a16:colId xmlns:a16="http://schemas.microsoft.com/office/drawing/2014/main" val="1974655073"/>
                    </a:ext>
                  </a:extLst>
                </a:gridCol>
                <a:gridCol w="1520801">
                  <a:extLst>
                    <a:ext uri="{9D8B030D-6E8A-4147-A177-3AD203B41FA5}">
                      <a16:colId xmlns:a16="http://schemas.microsoft.com/office/drawing/2014/main" val="1551750450"/>
                    </a:ext>
                  </a:extLst>
                </a:gridCol>
              </a:tblGrid>
              <a:tr h="370840">
                <a:tc>
                  <a:txBody>
                    <a:bodyPr/>
                    <a:lstStyle/>
                    <a:p>
                      <a:pPr algn="ctr"/>
                      <a:endParaRPr kumimoji="1" lang="ja-JP" altLang="en-US" sz="1600" dirty="0"/>
                    </a:p>
                  </a:txBody>
                  <a:tcPr anchor="ctr">
                    <a:solidFill>
                      <a:schemeClr val="accent1">
                        <a:lumMod val="60000"/>
                        <a:lumOff val="40000"/>
                      </a:schemeClr>
                    </a:solidFill>
                  </a:tcPr>
                </a:tc>
                <a:tc>
                  <a:txBody>
                    <a:bodyPr/>
                    <a:lstStyle/>
                    <a:p>
                      <a:pPr algn="ctr"/>
                      <a:r>
                        <a:rPr kumimoji="1" lang="ja-JP" altLang="en-US" sz="1600" dirty="0"/>
                        <a:t>機場数</a:t>
                      </a:r>
                    </a:p>
                  </a:txBody>
                  <a:tcPr anchor="ctr">
                    <a:solidFill>
                      <a:schemeClr val="accent1">
                        <a:lumMod val="60000"/>
                        <a:lumOff val="40000"/>
                      </a:schemeClr>
                    </a:solidFill>
                  </a:tcPr>
                </a:tc>
                <a:tc>
                  <a:txBody>
                    <a:bodyPr/>
                    <a:lstStyle/>
                    <a:p>
                      <a:pPr algn="ctr"/>
                      <a:r>
                        <a:rPr kumimoji="1" lang="ja-JP" altLang="en-US" sz="1600" dirty="0"/>
                        <a:t>施設数</a:t>
                      </a:r>
                      <a:r>
                        <a:rPr kumimoji="1" lang="en-US" altLang="ja-JP" sz="1600" dirty="0"/>
                        <a:t>※</a:t>
                      </a:r>
                      <a:endParaRPr kumimoji="1" lang="ja-JP" altLang="en-US" sz="1600" baseline="30000" dirty="0"/>
                    </a:p>
                  </a:txBody>
                  <a:tcPr anchor="ctr">
                    <a:solidFill>
                      <a:schemeClr val="accent1">
                        <a:lumMod val="60000"/>
                        <a:lumOff val="40000"/>
                      </a:schemeClr>
                    </a:solidFill>
                  </a:tcPr>
                </a:tc>
                <a:extLst>
                  <a:ext uri="{0D108BD9-81ED-4DB2-BD59-A6C34878D82A}">
                    <a16:rowId xmlns:a16="http://schemas.microsoft.com/office/drawing/2014/main" val="2071556300"/>
                  </a:ext>
                </a:extLst>
              </a:tr>
              <a:tr h="370840">
                <a:tc>
                  <a:txBody>
                    <a:bodyPr/>
                    <a:lstStyle/>
                    <a:p>
                      <a:pPr algn="ctr"/>
                      <a:r>
                        <a:rPr kumimoji="1" lang="ja-JP" altLang="en-US" sz="1600" dirty="0">
                          <a:solidFill>
                            <a:schemeClr val="tx1">
                              <a:lumMod val="65000"/>
                              <a:lumOff val="35000"/>
                            </a:schemeClr>
                          </a:solidFill>
                        </a:rPr>
                        <a:t>処理場</a:t>
                      </a:r>
                    </a:p>
                  </a:txBody>
                  <a:tcPr anchor="ctr">
                    <a:solidFill>
                      <a:srgbClr val="E9EBF5"/>
                    </a:solidFill>
                  </a:tcPr>
                </a:tc>
                <a:tc>
                  <a:txBody>
                    <a:bodyPr/>
                    <a:lstStyle/>
                    <a:p>
                      <a:pPr algn="ctr"/>
                      <a:r>
                        <a:rPr kumimoji="1" lang="en-US" altLang="ja-JP" sz="1600" dirty="0">
                          <a:solidFill>
                            <a:schemeClr val="tx1">
                              <a:lumMod val="65000"/>
                              <a:lumOff val="35000"/>
                            </a:schemeClr>
                          </a:solidFill>
                        </a:rPr>
                        <a:t>14</a:t>
                      </a:r>
                      <a:endParaRPr kumimoji="1" lang="ja-JP" altLang="en-US" sz="1600" dirty="0">
                        <a:solidFill>
                          <a:schemeClr val="tx1">
                            <a:lumMod val="65000"/>
                            <a:lumOff val="35000"/>
                          </a:schemeClr>
                        </a:solidFill>
                      </a:endParaRPr>
                    </a:p>
                  </a:txBody>
                  <a:tcPr anchor="ctr">
                    <a:solidFill>
                      <a:srgbClr val="E9EBF5"/>
                    </a:solidFill>
                  </a:tcPr>
                </a:tc>
                <a:tc>
                  <a:txBody>
                    <a:bodyPr/>
                    <a:lstStyle/>
                    <a:p>
                      <a:pPr algn="ctr"/>
                      <a:r>
                        <a:rPr kumimoji="1" lang="en-US" altLang="ja-JP" sz="1600" dirty="0">
                          <a:solidFill>
                            <a:schemeClr val="tx1">
                              <a:lumMod val="65000"/>
                              <a:lumOff val="35000"/>
                            </a:schemeClr>
                          </a:solidFill>
                        </a:rPr>
                        <a:t>809</a:t>
                      </a:r>
                      <a:r>
                        <a:rPr kumimoji="1" lang="ja-JP" altLang="en-US" sz="1600" dirty="0">
                          <a:solidFill>
                            <a:schemeClr val="tx1">
                              <a:lumMod val="65000"/>
                              <a:lumOff val="35000"/>
                            </a:schemeClr>
                          </a:solidFill>
                        </a:rPr>
                        <a:t>施設</a:t>
                      </a:r>
                    </a:p>
                  </a:txBody>
                  <a:tcPr anchor="ctr">
                    <a:solidFill>
                      <a:srgbClr val="E9EBF5"/>
                    </a:solidFill>
                  </a:tcPr>
                </a:tc>
                <a:extLst>
                  <a:ext uri="{0D108BD9-81ED-4DB2-BD59-A6C34878D82A}">
                    <a16:rowId xmlns:a16="http://schemas.microsoft.com/office/drawing/2014/main" val="1154036906"/>
                  </a:ext>
                </a:extLst>
              </a:tr>
              <a:tr h="370840">
                <a:tc>
                  <a:txBody>
                    <a:bodyPr/>
                    <a:lstStyle/>
                    <a:p>
                      <a:pPr algn="ctr"/>
                      <a:r>
                        <a:rPr kumimoji="1" lang="ja-JP" altLang="en-US" sz="1600" dirty="0">
                          <a:solidFill>
                            <a:schemeClr val="tx1">
                              <a:lumMod val="65000"/>
                              <a:lumOff val="35000"/>
                            </a:schemeClr>
                          </a:solidFill>
                        </a:rPr>
                        <a:t>ポンプ場</a:t>
                      </a:r>
                    </a:p>
                  </a:txBody>
                  <a:tcPr anchor="ctr"/>
                </a:tc>
                <a:tc>
                  <a:txBody>
                    <a:bodyPr/>
                    <a:lstStyle/>
                    <a:p>
                      <a:pPr algn="ctr"/>
                      <a:r>
                        <a:rPr kumimoji="1" lang="en-US" altLang="ja-JP" sz="1600" dirty="0">
                          <a:solidFill>
                            <a:schemeClr val="tx1">
                              <a:lumMod val="65000"/>
                              <a:lumOff val="35000"/>
                            </a:schemeClr>
                          </a:solidFill>
                        </a:rPr>
                        <a:t>40</a:t>
                      </a:r>
                      <a:endParaRPr kumimoji="1" lang="ja-JP" altLang="en-US" sz="1600" dirty="0">
                        <a:solidFill>
                          <a:schemeClr val="tx1">
                            <a:lumMod val="65000"/>
                            <a:lumOff val="35000"/>
                          </a:schemeClr>
                        </a:solidFill>
                      </a:endParaRPr>
                    </a:p>
                  </a:txBody>
                  <a:tcPr anchor="ctr"/>
                </a:tc>
                <a:tc>
                  <a:txBody>
                    <a:bodyPr/>
                    <a:lstStyle/>
                    <a:p>
                      <a:pPr algn="ctr"/>
                      <a:r>
                        <a:rPr kumimoji="1" lang="en-US" altLang="ja-JP" sz="1600" dirty="0">
                          <a:solidFill>
                            <a:schemeClr val="tx1">
                              <a:lumMod val="65000"/>
                              <a:lumOff val="35000"/>
                            </a:schemeClr>
                          </a:solidFill>
                        </a:rPr>
                        <a:t>235</a:t>
                      </a:r>
                      <a:r>
                        <a:rPr kumimoji="1" lang="ja-JP" altLang="en-US" sz="1600" dirty="0">
                          <a:solidFill>
                            <a:schemeClr val="tx1">
                              <a:lumMod val="65000"/>
                              <a:lumOff val="35000"/>
                            </a:schemeClr>
                          </a:solidFill>
                        </a:rPr>
                        <a:t>施設</a:t>
                      </a:r>
                    </a:p>
                  </a:txBody>
                  <a:tcPr anchor="ctr"/>
                </a:tc>
                <a:extLst>
                  <a:ext uri="{0D108BD9-81ED-4DB2-BD59-A6C34878D82A}">
                    <a16:rowId xmlns:a16="http://schemas.microsoft.com/office/drawing/2014/main" val="4041679462"/>
                  </a:ext>
                </a:extLst>
              </a:tr>
              <a:tr h="370840">
                <a:tc>
                  <a:txBody>
                    <a:bodyPr/>
                    <a:lstStyle/>
                    <a:p>
                      <a:pPr algn="ctr"/>
                      <a:r>
                        <a:rPr kumimoji="1" lang="ja-JP" altLang="en-US" sz="1600" dirty="0">
                          <a:solidFill>
                            <a:schemeClr val="tx1">
                              <a:lumMod val="65000"/>
                              <a:lumOff val="35000"/>
                            </a:schemeClr>
                          </a:solidFill>
                        </a:rPr>
                        <a:t>合計</a:t>
                      </a:r>
                    </a:p>
                  </a:txBody>
                  <a:tcPr anchor="ctr"/>
                </a:tc>
                <a:tc>
                  <a:txBody>
                    <a:bodyPr/>
                    <a:lstStyle/>
                    <a:p>
                      <a:pPr algn="ctr"/>
                      <a:r>
                        <a:rPr kumimoji="1" lang="en-US" altLang="ja-JP" sz="1600" dirty="0">
                          <a:solidFill>
                            <a:schemeClr val="tx1">
                              <a:lumMod val="65000"/>
                              <a:lumOff val="35000"/>
                            </a:schemeClr>
                          </a:solidFill>
                        </a:rPr>
                        <a:t>54</a:t>
                      </a:r>
                      <a:endParaRPr kumimoji="1" lang="ja-JP" altLang="en-US" sz="1600" dirty="0">
                        <a:solidFill>
                          <a:schemeClr val="tx1">
                            <a:lumMod val="65000"/>
                            <a:lumOff val="35000"/>
                          </a:schemeClr>
                        </a:solidFill>
                      </a:endParaRPr>
                    </a:p>
                  </a:txBody>
                  <a:tcPr anchor="ctr"/>
                </a:tc>
                <a:tc>
                  <a:txBody>
                    <a:bodyPr/>
                    <a:lstStyle/>
                    <a:p>
                      <a:pPr algn="ctr"/>
                      <a:r>
                        <a:rPr kumimoji="1" lang="en-US" altLang="ja-JP" sz="1600" u="sng" dirty="0">
                          <a:solidFill>
                            <a:schemeClr val="tx1">
                              <a:lumMod val="65000"/>
                              <a:lumOff val="35000"/>
                            </a:schemeClr>
                          </a:solidFill>
                        </a:rPr>
                        <a:t>1044</a:t>
                      </a:r>
                      <a:r>
                        <a:rPr kumimoji="1" lang="ja-JP" altLang="en-US" sz="1600" u="sng" dirty="0">
                          <a:solidFill>
                            <a:schemeClr val="tx1">
                              <a:lumMod val="65000"/>
                              <a:lumOff val="35000"/>
                            </a:schemeClr>
                          </a:solidFill>
                        </a:rPr>
                        <a:t>施設</a:t>
                      </a:r>
                    </a:p>
                  </a:txBody>
                  <a:tcPr anchor="ctr"/>
                </a:tc>
                <a:extLst>
                  <a:ext uri="{0D108BD9-81ED-4DB2-BD59-A6C34878D82A}">
                    <a16:rowId xmlns:a16="http://schemas.microsoft.com/office/drawing/2014/main" val="1624915903"/>
                  </a:ext>
                </a:extLst>
              </a:tr>
            </a:tbl>
          </a:graphicData>
        </a:graphic>
      </p:graphicFrame>
      <p:sp>
        <p:nvSpPr>
          <p:cNvPr id="11" name="正方形/長方形 10">
            <a:extLst>
              <a:ext uri="{FF2B5EF4-FFF2-40B4-BE49-F238E27FC236}">
                <a16:creationId xmlns:a16="http://schemas.microsoft.com/office/drawing/2014/main" id="{CDD0AA7C-2099-46A0-8D04-40B4A65B55F0}"/>
              </a:ext>
            </a:extLst>
          </p:cNvPr>
          <p:cNvSpPr/>
          <p:nvPr/>
        </p:nvSpPr>
        <p:spPr>
          <a:xfrm>
            <a:off x="329681" y="2936526"/>
            <a:ext cx="3632245" cy="366599"/>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just"/>
            <a:r>
              <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aseline="30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EXP.J</a:t>
            </a:r>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で囲まれた躯体等の管理点検単位</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原田処理場（４１施設）を含む</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F11EAF5B-0769-4E77-85FD-59F12304BF45}"/>
              </a:ext>
            </a:extLst>
          </p:cNvPr>
          <p:cNvSpPr/>
          <p:nvPr/>
        </p:nvSpPr>
        <p:spPr>
          <a:xfrm>
            <a:off x="4703109" y="6038170"/>
            <a:ext cx="2391985" cy="589414"/>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just"/>
            <a:r>
              <a:rPr lang="ja-JP" altLang="en-US" sz="1200" dirty="0">
                <a:solidFill>
                  <a:srgbClr val="FF0000"/>
                </a:solidFill>
                <a:ea typeface="Meiryo UI" panose="020B0604030504040204" pitchFamily="50" charset="-128"/>
                <a:cs typeface="Meiryo UI" panose="020B0604030504040204" pitchFamily="50" charset="-128"/>
              </a:rPr>
              <a:t>健全度</a:t>
            </a:r>
            <a:r>
              <a:rPr lang="en-US" altLang="ja-JP" sz="1200" dirty="0">
                <a:solidFill>
                  <a:srgbClr val="FF0000"/>
                </a:solidFill>
                <a:ea typeface="Meiryo UI" panose="020B0604030504040204" pitchFamily="50" charset="-128"/>
                <a:cs typeface="Meiryo UI" panose="020B0604030504040204" pitchFamily="50" charset="-128"/>
              </a:rPr>
              <a:t>3</a:t>
            </a:r>
            <a:r>
              <a:rPr lang="ja-JP" altLang="en-US" sz="1200" dirty="0">
                <a:solidFill>
                  <a:srgbClr val="FF0000"/>
                </a:solidFill>
                <a:ea typeface="Meiryo UI" panose="020B0604030504040204" pitchFamily="50" charset="-128"/>
                <a:cs typeface="Meiryo UI" panose="020B0604030504040204" pitchFamily="50" charset="-128"/>
              </a:rPr>
              <a:t>未満の</a:t>
            </a:r>
            <a:r>
              <a:rPr lang="en-US" altLang="ja-JP" sz="1200" dirty="0">
                <a:solidFill>
                  <a:srgbClr val="FF0000"/>
                </a:solidFill>
                <a:ea typeface="Meiryo UI" panose="020B0604030504040204" pitchFamily="50" charset="-128"/>
                <a:cs typeface="Meiryo UI" panose="020B0604030504040204" pitchFamily="50" charset="-128"/>
              </a:rPr>
              <a:t>9</a:t>
            </a:r>
            <a:r>
              <a:rPr lang="ja-JP" altLang="en-US" sz="1200" dirty="0">
                <a:solidFill>
                  <a:srgbClr val="FF0000"/>
                </a:solidFill>
                <a:ea typeface="Meiryo UI" panose="020B0604030504040204" pitchFamily="50" charset="-128"/>
                <a:cs typeface="Meiryo UI" panose="020B0604030504040204" pitchFamily="50" charset="-128"/>
              </a:rPr>
              <a:t>施設は、腐食環境下の</a:t>
            </a:r>
            <a:r>
              <a:rPr lang="ja-JP" altLang="en-US" sz="1200" u="sng" dirty="0">
                <a:solidFill>
                  <a:srgbClr val="FF0000"/>
                </a:solidFill>
                <a:ea typeface="Meiryo UI" panose="020B0604030504040204" pitchFamily="50" charset="-128"/>
                <a:cs typeface="Meiryo UI" panose="020B0604030504040204" pitchFamily="50" charset="-128"/>
              </a:rPr>
              <a:t>防食塗装、蓋等の土木付帯施設の劣化等によるもの。</a:t>
            </a:r>
            <a:endParaRPr lang="en-US" altLang="ja-JP" sz="1200" u="sng" dirty="0">
              <a:solidFill>
                <a:srgbClr val="FF0000"/>
              </a:solidFill>
              <a:ea typeface="Meiryo UI" panose="020B0604030504040204"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62923812-7425-4928-B154-453C01BAC89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47297" y="1035668"/>
            <a:ext cx="4312207" cy="2347758"/>
          </a:xfrm>
          <a:prstGeom prst="rect">
            <a:avLst/>
          </a:prstGeom>
        </p:spPr>
      </p:pic>
      <p:sp>
        <p:nvSpPr>
          <p:cNvPr id="17" name="正方形/長方形 16">
            <a:extLst>
              <a:ext uri="{FF2B5EF4-FFF2-40B4-BE49-F238E27FC236}">
                <a16:creationId xmlns:a16="http://schemas.microsoft.com/office/drawing/2014/main" id="{9A8B596A-5322-43BD-AB4E-9700FF0662A7}"/>
              </a:ext>
            </a:extLst>
          </p:cNvPr>
          <p:cNvSpPr/>
          <p:nvPr/>
        </p:nvSpPr>
        <p:spPr>
          <a:xfrm>
            <a:off x="34910" y="5967047"/>
            <a:ext cx="3106410" cy="558963"/>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just"/>
            <a:r>
              <a:rPr lang="ja-JP" altLang="en-US" sz="1200" u="sng"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未実施施設は、不可視個所である。</a:t>
            </a:r>
            <a:endParaRPr lang="en-US" altLang="ja-JP" sz="1200" u="sng"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CB48C251-6860-4D6F-B212-970F2DF93561}"/>
              </a:ext>
            </a:extLst>
          </p:cNvPr>
          <p:cNvSpPr/>
          <p:nvPr/>
        </p:nvSpPr>
        <p:spPr>
          <a:xfrm>
            <a:off x="290973" y="1111235"/>
            <a:ext cx="3632245" cy="366599"/>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ct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点検対象施設数</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38B9F493-CC55-4A65-8736-D5990FA0F56C}"/>
              </a:ext>
            </a:extLst>
          </p:cNvPr>
          <p:cNvPicPr>
            <a:picLocks noChangeAspect="1"/>
          </p:cNvPicPr>
          <p:nvPr/>
        </p:nvPicPr>
        <p:blipFill>
          <a:blip r:embed="rId5"/>
          <a:stretch>
            <a:fillRect/>
          </a:stretch>
        </p:blipFill>
        <p:spPr>
          <a:xfrm>
            <a:off x="7164287" y="3912203"/>
            <a:ext cx="1664084" cy="1374110"/>
          </a:xfrm>
          <a:prstGeom prst="rect">
            <a:avLst/>
          </a:prstGeom>
        </p:spPr>
      </p:pic>
      <p:pic>
        <p:nvPicPr>
          <p:cNvPr id="20" name="Picture 5">
            <a:extLst>
              <a:ext uri="{FF2B5EF4-FFF2-40B4-BE49-F238E27FC236}">
                <a16:creationId xmlns:a16="http://schemas.microsoft.com/office/drawing/2014/main" id="{E7130434-C0B3-4AF2-98B9-07F11134B7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6" y="5438399"/>
            <a:ext cx="1664085" cy="1373686"/>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a:extLst>
              <a:ext uri="{FF2B5EF4-FFF2-40B4-BE49-F238E27FC236}">
                <a16:creationId xmlns:a16="http://schemas.microsoft.com/office/drawing/2014/main" id="{540B1CBF-BA0E-4C70-AAEE-6FDB4DD32DDB}"/>
              </a:ext>
            </a:extLst>
          </p:cNvPr>
          <p:cNvSpPr/>
          <p:nvPr/>
        </p:nvSpPr>
        <p:spPr>
          <a:xfrm>
            <a:off x="6948358" y="3577824"/>
            <a:ext cx="2095939" cy="239522"/>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ctr"/>
            <a:r>
              <a:rPr lang="ja-JP" altLang="en-US" sz="1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今池水みらいセンター汚泥処理棟</a:t>
            </a:r>
            <a:endParaRPr lang="en-US" altLang="ja-JP" sz="1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蓋劣化</a:t>
            </a:r>
            <a:endParaRPr lang="en-US" altLang="ja-JP" sz="1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DC54C465-9617-4A12-AE4A-67CAFD0AD332}"/>
              </a:ext>
            </a:extLst>
          </p:cNvPr>
          <p:cNvSpPr/>
          <p:nvPr/>
        </p:nvSpPr>
        <p:spPr>
          <a:xfrm>
            <a:off x="7517419" y="5263782"/>
            <a:ext cx="957816" cy="234776"/>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rtlCol="0" anchor="t"/>
          <a:lstStyle/>
          <a:p>
            <a:pPr algn="ctr"/>
            <a:r>
              <a:rPr lang="ja-JP" altLang="en-US" sz="1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防食塗装劣化</a:t>
            </a:r>
            <a:endParaRPr lang="en-US" altLang="ja-JP" sz="1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 name="直線コネクタ 25">
            <a:extLst>
              <a:ext uri="{FF2B5EF4-FFF2-40B4-BE49-F238E27FC236}">
                <a16:creationId xmlns:a16="http://schemas.microsoft.com/office/drawing/2014/main" id="{1472E0BF-18FD-4DDC-95E2-117F147E857C}"/>
              </a:ext>
            </a:extLst>
          </p:cNvPr>
          <p:cNvCxnSpPr>
            <a:cxnSpLocks/>
          </p:cNvCxnSpPr>
          <p:nvPr/>
        </p:nvCxnSpPr>
        <p:spPr>
          <a:xfrm flipV="1">
            <a:off x="5724128" y="4077073"/>
            <a:ext cx="559998" cy="720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939FDBF-174E-41C2-A588-35F6624EFCD7}"/>
              </a:ext>
            </a:extLst>
          </p:cNvPr>
          <p:cNvSpPr txBox="1"/>
          <p:nvPr/>
        </p:nvSpPr>
        <p:spPr>
          <a:xfrm>
            <a:off x="7373802" y="592252"/>
            <a:ext cx="1638282" cy="369332"/>
          </a:xfrm>
          <a:prstGeom prst="rect">
            <a:avLst/>
          </a:prstGeom>
          <a:solidFill>
            <a:srgbClr val="FFFF00"/>
          </a:solidFill>
        </p:spPr>
        <p:txBody>
          <a:bodyPr wrap="squar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前回説明資料</a:t>
            </a:r>
            <a:endParaRPr kumimoji="1" lang="ja-JP" altLang="en-US" b="1" dirty="0">
              <a:solidFill>
                <a:srgbClr val="FF0000"/>
              </a:solidFill>
            </a:endParaRPr>
          </a:p>
        </p:txBody>
      </p:sp>
      <p:sp>
        <p:nvSpPr>
          <p:cNvPr id="5" name="吹き出し: 円形 4">
            <a:extLst>
              <a:ext uri="{FF2B5EF4-FFF2-40B4-BE49-F238E27FC236}">
                <a16:creationId xmlns:a16="http://schemas.microsoft.com/office/drawing/2014/main" id="{D87B613C-AE9E-4C5C-8A25-74ED7FE53BC5}"/>
              </a:ext>
            </a:extLst>
          </p:cNvPr>
          <p:cNvSpPr/>
          <p:nvPr/>
        </p:nvSpPr>
        <p:spPr>
          <a:xfrm>
            <a:off x="2413574" y="5013176"/>
            <a:ext cx="2391984" cy="1082362"/>
          </a:xfrm>
          <a:prstGeom prst="wedgeEllipseCallout">
            <a:avLst>
              <a:gd name="adj1" fmla="val 41741"/>
              <a:gd name="adj2" fmla="val 6689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腐食環境下にあるもの以外は、健全度３以上を保持しており、今後も修繕補修により機能回復が可能な状態に保てています</a:t>
            </a:r>
            <a:r>
              <a:rPr kumimoji="1" lang="ja-JP" altLang="en-US" sz="1100" dirty="0"/>
              <a:t>。</a:t>
            </a:r>
          </a:p>
        </p:txBody>
      </p:sp>
    </p:spTree>
    <p:extLst>
      <p:ext uri="{BB962C8B-B14F-4D97-AF65-F5344CB8AC3E}">
        <p14:creationId xmlns:p14="http://schemas.microsoft.com/office/powerpoint/2010/main" val="3245541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rPr>
              <a:t>　現計画における点検（日常・定期）の実施状況、体制</a:t>
            </a:r>
          </a:p>
        </p:txBody>
      </p:sp>
      <p:graphicFrame>
        <p:nvGraphicFramePr>
          <p:cNvPr id="3" name="表 2">
            <a:extLst>
              <a:ext uri="{FF2B5EF4-FFF2-40B4-BE49-F238E27FC236}">
                <a16:creationId xmlns:a16="http://schemas.microsoft.com/office/drawing/2014/main" id="{773D8519-B9FF-4F9E-B830-95A9B0CC432E}"/>
              </a:ext>
            </a:extLst>
          </p:cNvPr>
          <p:cNvGraphicFramePr>
            <a:graphicFrameLocks noGrp="1"/>
          </p:cNvGraphicFramePr>
          <p:nvPr/>
        </p:nvGraphicFramePr>
        <p:xfrm>
          <a:off x="225718" y="1373700"/>
          <a:ext cx="8770286" cy="1962003"/>
        </p:xfrm>
        <a:graphic>
          <a:graphicData uri="http://schemas.openxmlformats.org/drawingml/2006/table">
            <a:tbl>
              <a:tblPr firstRow="1" firstCol="1" bandRow="1"/>
              <a:tblGrid>
                <a:gridCol w="936104">
                  <a:extLst>
                    <a:ext uri="{9D8B030D-6E8A-4147-A177-3AD203B41FA5}">
                      <a16:colId xmlns:a16="http://schemas.microsoft.com/office/drawing/2014/main" val="2129471997"/>
                    </a:ext>
                  </a:extLst>
                </a:gridCol>
                <a:gridCol w="2448272">
                  <a:extLst>
                    <a:ext uri="{9D8B030D-6E8A-4147-A177-3AD203B41FA5}">
                      <a16:colId xmlns:a16="http://schemas.microsoft.com/office/drawing/2014/main" val="547032844"/>
                    </a:ext>
                  </a:extLst>
                </a:gridCol>
                <a:gridCol w="5385910">
                  <a:extLst>
                    <a:ext uri="{9D8B030D-6E8A-4147-A177-3AD203B41FA5}">
                      <a16:colId xmlns:a16="http://schemas.microsoft.com/office/drawing/2014/main" val="1803319300"/>
                    </a:ext>
                  </a:extLst>
                </a:gridCol>
              </a:tblGrid>
              <a:tr h="151910">
                <a:tc>
                  <a:txBody>
                    <a:bodyPr/>
                    <a:lstStyle/>
                    <a:p>
                      <a:pPr algn="ctr">
                        <a:lnSpc>
                          <a:spcPts val="1500"/>
                        </a:lnSpc>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種類</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pPr>
                      <a:r>
                        <a:rPr lang="ja-JP" sz="1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点検頻度</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500"/>
                        </a:lnSpc>
                      </a:pPr>
                      <a:r>
                        <a:rPr lang="ja-JP" sz="1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内容</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05822884"/>
                  </a:ext>
                </a:extLst>
              </a:tr>
              <a:tr h="444901">
                <a:tc>
                  <a:txBody>
                    <a:bodyPr/>
                    <a:lstStyle/>
                    <a:p>
                      <a:pPr algn="ctr">
                        <a:lnSpc>
                          <a:spcPts val="1500"/>
                        </a:lnSpc>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初期点検</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pPr>
                      <a:r>
                        <a:rPr lang="ja-JP" sz="1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新設後（既存施設は維持管理計画策定後）に</a:t>
                      </a:r>
                      <a:r>
                        <a:rPr lang="en-US" sz="1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1</a:t>
                      </a:r>
                      <a:r>
                        <a:rPr lang="ja-JP" sz="1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回行う。</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just">
                        <a:lnSpc>
                          <a:spcPts val="1500"/>
                        </a:lnSpc>
                      </a:pPr>
                      <a:r>
                        <a:rPr lang="ja-JP" sz="9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維持管理計画を実施するにあたって、対象物の劣化度を把握し、定期点検を行う上での初期値又は参考とする。</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pPr>
                      <a:r>
                        <a:rPr lang="ja-JP" sz="9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目視による施設の状態</a:t>
                      </a:r>
                      <a:r>
                        <a:rPr lang="en-US" sz="9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9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異常の有無</a:t>
                      </a:r>
                      <a:r>
                        <a:rPr lang="en-US" sz="9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9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の把握に加え、躯体の劣化度を把握するため、各処理場又は施設の経過年数、腐食環境（塩害地域等）、施設重要度、劣化状況等を総合的に勘案し、優先順位を設け順次、物性試験として圧縮強度試験や中性化試験などのコンクリート調査を行う。</a:t>
                      </a:r>
                      <a:r>
                        <a:rPr lang="ja-JP" sz="900" kern="100" baseline="30000" dirty="0">
                          <a:solidFill>
                            <a:srgbClr val="000000"/>
                          </a:solidFill>
                          <a:effectLst/>
                          <a:latin typeface="Century" panose="02040604050505020304" pitchFamily="18" charset="0"/>
                          <a:ea typeface="ＭＳ 明朝" panose="02020609040205080304" pitchFamily="17" charset="-128"/>
                          <a:cs typeface="ＭＳ 明朝" panose="02020609040205080304" pitchFamily="17" charset="-128"/>
                        </a:rPr>
                        <a:t>※</a:t>
                      </a:r>
                      <a:r>
                        <a:rPr lang="en-US" sz="900" kern="100" baseline="300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500"/>
                        </a:lnSpc>
                      </a:pPr>
                      <a:r>
                        <a:rPr lang="ja-JP" sz="9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また、調査結果に基づいて中性化進行予測を行い、状態監視保全を行う上で</a:t>
                      </a: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の判断材料とする。</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85296091"/>
                  </a:ext>
                </a:extLst>
              </a:tr>
              <a:tr h="638694">
                <a:tc>
                  <a:txBody>
                    <a:bodyPr/>
                    <a:lstStyle/>
                    <a:p>
                      <a:pPr algn="ctr">
                        <a:lnSpc>
                          <a:spcPts val="1500"/>
                        </a:lnSpc>
                      </a:pPr>
                      <a:r>
                        <a:rPr lang="ja-JP" sz="1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計画点検</a:t>
                      </a:r>
                      <a:r>
                        <a:rPr lang="ja-JP" sz="1000" kern="100" baseline="30000" dirty="0">
                          <a:solidFill>
                            <a:srgbClr val="000000"/>
                          </a:solidFill>
                          <a:effectLst/>
                          <a:latin typeface="Century" panose="02040604050505020304" pitchFamily="18" charset="0"/>
                          <a:ea typeface="ＭＳ 明朝" panose="02020609040205080304" pitchFamily="17" charset="-128"/>
                          <a:cs typeface="ＭＳ 明朝" panose="02020609040205080304" pitchFamily="17" charset="-128"/>
                        </a:rPr>
                        <a:t>※</a:t>
                      </a:r>
                      <a:r>
                        <a:rPr lang="en-US" sz="1000" kern="100" baseline="300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3</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pPr>
                      <a:r>
                        <a:rPr lang="ja-JP" sz="10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プラント機械又はプラント電気設備の点検整備または改築工事等により水槽内の水がない期間に合わせて実施する点検</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605082214"/>
                  </a:ext>
                </a:extLst>
              </a:tr>
              <a:tr h="673714">
                <a:tc>
                  <a:txBody>
                    <a:bodyPr/>
                    <a:lstStyle/>
                    <a:p>
                      <a:pPr algn="ctr">
                        <a:lnSpc>
                          <a:spcPts val="1500"/>
                        </a:lnSpc>
                      </a:pPr>
                      <a:r>
                        <a:rPr lang="ja-JP" sz="1000" u="sng" kern="100" dirty="0">
                          <a:effectLst/>
                          <a:latin typeface="Century" panose="02040604050505020304" pitchFamily="18" charset="0"/>
                          <a:ea typeface="ＭＳ 明朝" panose="02020609040205080304" pitchFamily="17" charset="-128"/>
                          <a:cs typeface="Times New Roman" panose="02020603050405020304" pitchFamily="18" charset="0"/>
                        </a:rPr>
                        <a:t>定期点検</a:t>
                      </a:r>
                      <a:endParaRPr lang="ja-JP" sz="1050" u="sng"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pPr>
                      <a:r>
                        <a:rPr lang="en-US" sz="1000" u="sng"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000" u="sng" kern="100" dirty="0">
                          <a:effectLst/>
                          <a:latin typeface="Century" panose="02040604050505020304" pitchFamily="18" charset="0"/>
                          <a:ea typeface="ＭＳ 明朝" panose="02020609040205080304" pitchFamily="17" charset="-128"/>
                          <a:cs typeface="Times New Roman" panose="02020603050405020304" pitchFamily="18" charset="0"/>
                        </a:rPr>
                        <a:t>年に</a:t>
                      </a:r>
                      <a:r>
                        <a:rPr lang="en-US" sz="1000" u="sng"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000" u="sng" kern="100" dirty="0">
                          <a:effectLst/>
                          <a:latin typeface="Century" panose="02040604050505020304" pitchFamily="18" charset="0"/>
                          <a:ea typeface="ＭＳ 明朝" panose="02020609040205080304" pitchFamily="17" charset="-128"/>
                          <a:cs typeface="Times New Roman" panose="02020603050405020304" pitchFamily="18" charset="0"/>
                        </a:rPr>
                        <a:t>回</a:t>
                      </a:r>
                      <a:endParaRPr lang="ja-JP" sz="1050" u="sng"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500"/>
                        </a:lnSpc>
                      </a:pP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初期点検を行った施設を対象に、目視により施設の状態</a:t>
                      </a:r>
                      <a:r>
                        <a:rPr lang="en-US" sz="9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異常の有無</a:t>
                      </a:r>
                      <a:r>
                        <a:rPr lang="en-US" sz="9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sz="900" kern="100" dirty="0">
                          <a:effectLst/>
                          <a:latin typeface="Century" panose="02040604050505020304" pitchFamily="18" charset="0"/>
                          <a:ea typeface="ＭＳ 明朝" panose="02020609040205080304" pitchFamily="17" charset="-128"/>
                          <a:cs typeface="Times New Roman" panose="02020603050405020304" pitchFamily="18" charset="0"/>
                        </a:rPr>
                        <a:t>を把握する。また、点検優先度等の各種要因により施設によっては、物性試験を後年に行うことがあるが、この結果は、定期点検や計画点検等と合わせて管理を行う。点検の結果を基に、緊急措置の要否、詳細調査の要否を判断する。</a:t>
                      </a:r>
                      <a:r>
                        <a:rPr lang="ja-JP" sz="900" kern="100" baseline="30000" dirty="0">
                          <a:solidFill>
                            <a:srgbClr val="000000"/>
                          </a:solidFill>
                          <a:effectLst/>
                          <a:latin typeface="Century" panose="02040604050505020304" pitchFamily="18" charset="0"/>
                          <a:ea typeface="ＭＳ 明朝" panose="02020609040205080304" pitchFamily="17" charset="-128"/>
                          <a:cs typeface="ＭＳ 明朝" panose="02020609040205080304" pitchFamily="17" charset="-128"/>
                        </a:rPr>
                        <a:t>※</a:t>
                      </a:r>
                      <a:r>
                        <a:rPr lang="en-US" sz="900" kern="100" baseline="30000" dirty="0">
                          <a:solidFill>
                            <a:srgbClr val="000000"/>
                          </a:solidFill>
                          <a:effectLst/>
                          <a:latin typeface="Century" panose="02040604050505020304" pitchFamily="18" charset="0"/>
                          <a:ea typeface="ＭＳ 明朝" panose="02020609040205080304" pitchFamily="17" charset="-128"/>
                          <a:cs typeface="ＭＳ 明朝" panose="02020609040205080304" pitchFamily="17" charset="-128"/>
                        </a:rPr>
                        <a:t>4</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6877" marR="568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98495964"/>
                  </a:ext>
                </a:extLst>
              </a:tr>
            </a:tbl>
          </a:graphicData>
        </a:graphic>
      </p:graphicFrame>
      <p:sp>
        <p:nvSpPr>
          <p:cNvPr id="10" name="テキスト ボックス 9">
            <a:extLst>
              <a:ext uri="{FF2B5EF4-FFF2-40B4-BE49-F238E27FC236}">
                <a16:creationId xmlns:a16="http://schemas.microsoft.com/office/drawing/2014/main" id="{EA9EC4E9-8E3B-428B-8699-99ADE3C5DD4D}"/>
              </a:ext>
            </a:extLst>
          </p:cNvPr>
          <p:cNvSpPr txBox="1"/>
          <p:nvPr/>
        </p:nvSpPr>
        <p:spPr>
          <a:xfrm>
            <a:off x="96392" y="1123513"/>
            <a:ext cx="3960025" cy="292388"/>
          </a:xfrm>
          <a:prstGeom prst="rect">
            <a:avLst/>
          </a:prstGeom>
          <a:noFill/>
        </p:spPr>
        <p:txBody>
          <a:bodyPr wrap="square" rtlCol="0">
            <a:spAutoFit/>
          </a:bodyPr>
          <a:lstStyle/>
          <a:p>
            <a:r>
              <a:rPr kumimoji="1" lang="ja-JP" altLang="en-US" sz="1300" b="1" dirty="0"/>
              <a:t>○ 現計画</a:t>
            </a:r>
          </a:p>
        </p:txBody>
      </p:sp>
      <p:sp>
        <p:nvSpPr>
          <p:cNvPr id="13" name="テキスト ボックス 12">
            <a:extLst>
              <a:ext uri="{FF2B5EF4-FFF2-40B4-BE49-F238E27FC236}">
                <a16:creationId xmlns:a16="http://schemas.microsoft.com/office/drawing/2014/main" id="{FCD8CC76-39F8-4B20-81A2-AAA3B862F531}"/>
              </a:ext>
            </a:extLst>
          </p:cNvPr>
          <p:cNvSpPr txBox="1"/>
          <p:nvPr/>
        </p:nvSpPr>
        <p:spPr>
          <a:xfrm>
            <a:off x="212714" y="870342"/>
            <a:ext cx="8770288" cy="261610"/>
          </a:xfrm>
          <a:prstGeom prst="rect">
            <a:avLst/>
          </a:prstGeom>
          <a:noFill/>
        </p:spPr>
        <p:txBody>
          <a:bodyPr wrap="square" rtlCol="0">
            <a:spAutoFit/>
          </a:bodyPr>
          <a:lstStyle/>
          <a:p>
            <a:r>
              <a:rPr lang="en-US" altLang="ja-JP" sz="1100" dirty="0">
                <a:latin typeface="BIZ UDPゴシック" panose="020B0400000000000000" pitchFamily="50" charset="-128"/>
                <a:ea typeface="BIZ UDPゴシック" panose="020B0400000000000000" pitchFamily="50" charset="-128"/>
              </a:rPr>
              <a:t>5.</a:t>
            </a:r>
            <a:r>
              <a:rPr lang="ja-JP" altLang="en-US" sz="1100" u="sng" dirty="0">
                <a:latin typeface="BIZ UDPゴシック" panose="020B0400000000000000" pitchFamily="50" charset="-128"/>
                <a:ea typeface="BIZ UDPゴシック" panose="020B0400000000000000" pitchFamily="50" charset="-128"/>
              </a:rPr>
              <a:t>（土木）腐食環境レベル等を考慮し、点検頻度を見直す</a:t>
            </a:r>
          </a:p>
        </p:txBody>
      </p:sp>
      <p:graphicFrame>
        <p:nvGraphicFramePr>
          <p:cNvPr id="14" name="表 13">
            <a:extLst>
              <a:ext uri="{FF2B5EF4-FFF2-40B4-BE49-F238E27FC236}">
                <a16:creationId xmlns:a16="http://schemas.microsoft.com/office/drawing/2014/main" id="{7ED138D6-5CE9-4329-BA03-C0A8FD1CFA1D}"/>
              </a:ext>
            </a:extLst>
          </p:cNvPr>
          <p:cNvGraphicFramePr>
            <a:graphicFrameLocks noGrp="1"/>
          </p:cNvGraphicFramePr>
          <p:nvPr/>
        </p:nvGraphicFramePr>
        <p:xfrm>
          <a:off x="906814" y="3725228"/>
          <a:ext cx="2808312" cy="1920240"/>
        </p:xfrm>
        <a:graphic>
          <a:graphicData uri="http://schemas.openxmlformats.org/drawingml/2006/table">
            <a:tbl>
              <a:tblPr>
                <a:tableStyleId>{5C22544A-7EE6-4342-B048-85BDC9FD1C3A}</a:tableStyleId>
              </a:tblPr>
              <a:tblGrid>
                <a:gridCol w="862731">
                  <a:extLst>
                    <a:ext uri="{9D8B030D-6E8A-4147-A177-3AD203B41FA5}">
                      <a16:colId xmlns:a16="http://schemas.microsoft.com/office/drawing/2014/main" val="403574431"/>
                    </a:ext>
                  </a:extLst>
                </a:gridCol>
                <a:gridCol w="862731">
                  <a:extLst>
                    <a:ext uri="{9D8B030D-6E8A-4147-A177-3AD203B41FA5}">
                      <a16:colId xmlns:a16="http://schemas.microsoft.com/office/drawing/2014/main" val="3817368657"/>
                    </a:ext>
                  </a:extLst>
                </a:gridCol>
                <a:gridCol w="1082850">
                  <a:extLst>
                    <a:ext uri="{9D8B030D-6E8A-4147-A177-3AD203B41FA5}">
                      <a16:colId xmlns:a16="http://schemas.microsoft.com/office/drawing/2014/main" val="3749276850"/>
                    </a:ext>
                  </a:extLst>
                </a:gridCol>
              </a:tblGrid>
              <a:tr h="78653">
                <a:tc>
                  <a:txBody>
                    <a:bodyPr/>
                    <a:lstStyle/>
                    <a:p>
                      <a:pPr algn="ctr"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処理場名</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実施年度</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１巡に必要な年数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66722740"/>
                  </a:ext>
                </a:extLst>
              </a:tr>
              <a:tr h="78653">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中央ＭＣ</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BIZ UDPゴシック" panose="020B0400000000000000" pitchFamily="50" charset="-128"/>
                          <a:ea typeface="BIZ UDPゴシック" panose="020B0400000000000000" pitchFamily="50" charset="-128"/>
                        </a:rPr>
                        <a:t>H27～R1</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8704977"/>
                  </a:ext>
                </a:extLst>
              </a:tr>
              <a:tr h="78653">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高槻ＭＣ</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BIZ UDPゴシック" panose="020B0400000000000000" pitchFamily="50" charset="-128"/>
                          <a:ea typeface="BIZ UDPゴシック" panose="020B0400000000000000" pitchFamily="50" charset="-128"/>
                        </a:rPr>
                        <a:t>H28～R1</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4</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0032169"/>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渚</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BIZ UDPゴシック" panose="020B0400000000000000" pitchFamily="50" charset="-128"/>
                          <a:ea typeface="BIZ UDPゴシック" panose="020B0400000000000000" pitchFamily="50" charset="-128"/>
                        </a:rPr>
                        <a:t>H27～R1</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4938263"/>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鴻池</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BIZ UDPゴシック" panose="020B0400000000000000" pitchFamily="50" charset="-128"/>
                          <a:ea typeface="BIZ UDPゴシック" panose="020B0400000000000000" pitchFamily="50" charset="-128"/>
                        </a:rPr>
                        <a:t>H29～R1</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3</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7311690"/>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なわて</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BIZ UDPゴシック" panose="020B0400000000000000" pitchFamily="50" charset="-128"/>
                          <a:ea typeface="BIZ UDPゴシック" panose="020B0400000000000000" pitchFamily="50" charset="-128"/>
                        </a:rPr>
                        <a:t>H29～R1</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3</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9511833"/>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川俣</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BIZ UDPゴシック" panose="020B0400000000000000" pitchFamily="50" charset="-128"/>
                          <a:ea typeface="BIZ UDPゴシック" panose="020B0400000000000000" pitchFamily="50" charset="-128"/>
                        </a:rPr>
                        <a:t>H28～H30</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3</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096867"/>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竜華</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BIZ UDPゴシック" panose="020B0400000000000000" pitchFamily="50" charset="-128"/>
                          <a:ea typeface="BIZ UDPゴシック" panose="020B0400000000000000" pitchFamily="50" charset="-128"/>
                        </a:rPr>
                        <a:t>H28～H30</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3</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1933960"/>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今池</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BIZ UDPゴシック" panose="020B0400000000000000" pitchFamily="50" charset="-128"/>
                          <a:ea typeface="BIZ UDPゴシック" panose="020B0400000000000000" pitchFamily="50" charset="-128"/>
                        </a:rPr>
                        <a:t>H30～R4</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3188082"/>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大井</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latin typeface="BIZ UDPゴシック" panose="020B0400000000000000" pitchFamily="50" charset="-128"/>
                          <a:ea typeface="BIZ UDPゴシック" panose="020B0400000000000000" pitchFamily="50" charset="-128"/>
                        </a:rPr>
                        <a:t>H30～R4</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690054"/>
                  </a:ext>
                </a:extLst>
              </a:tr>
              <a:tr h="78653">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狭山</a:t>
                      </a:r>
                      <a:r>
                        <a:rPr lang="en-US" sz="900" u="none" strike="noStrike">
                          <a:effectLst/>
                          <a:latin typeface="BIZ UDPゴシック" panose="020B0400000000000000" pitchFamily="50" charset="-128"/>
                          <a:ea typeface="BIZ UDPゴシック" panose="020B0400000000000000" pitchFamily="50" charset="-128"/>
                        </a:rPr>
                        <a:t>ＭＣ</a:t>
                      </a:r>
                      <a:endParaRPr 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BIZ UDPゴシック" panose="020B0400000000000000" pitchFamily="50" charset="-128"/>
                          <a:ea typeface="BIZ UDPゴシック" panose="020B0400000000000000" pitchFamily="50" charset="-128"/>
                        </a:rPr>
                        <a:t>H29～R3</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2383139"/>
                  </a:ext>
                </a:extLst>
              </a:tr>
              <a:tr h="78653">
                <a:tc>
                  <a:txBody>
                    <a:bodyPr/>
                    <a:lstStyle/>
                    <a:p>
                      <a:pPr algn="ctr" fontAlgn="ctr"/>
                      <a:r>
                        <a:rPr lang="zh-CN" altLang="en-US" sz="900" u="none" strike="noStrike" dirty="0">
                          <a:effectLst/>
                          <a:latin typeface="BIZ UDPゴシック" panose="020B0400000000000000" pitchFamily="50" charset="-128"/>
                          <a:ea typeface="BIZ UDPゴシック" panose="020B0400000000000000" pitchFamily="50" charset="-128"/>
                        </a:rPr>
                        <a:t>北部ＭＣ</a:t>
                      </a:r>
                      <a:endParaRPr lang="zh-CN"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BIZ UDPゴシック" panose="020B0400000000000000" pitchFamily="50" charset="-128"/>
                          <a:ea typeface="BIZ UDPゴシック" panose="020B0400000000000000" pitchFamily="50" charset="-128"/>
                        </a:rPr>
                        <a:t>H30～R4</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9363203"/>
                  </a:ext>
                </a:extLst>
              </a:tr>
              <a:tr h="78653">
                <a:tc>
                  <a:txBody>
                    <a:bodyPr/>
                    <a:lstStyle/>
                    <a:p>
                      <a:pPr algn="ctr" fontAlgn="ctr"/>
                      <a:r>
                        <a:rPr lang="zh-CN" altLang="en-US" sz="900" u="none" strike="noStrike" dirty="0">
                          <a:effectLst/>
                          <a:latin typeface="BIZ UDPゴシック" panose="020B0400000000000000" pitchFamily="50" charset="-128"/>
                          <a:ea typeface="BIZ UDPゴシック" panose="020B0400000000000000" pitchFamily="50" charset="-128"/>
                        </a:rPr>
                        <a:t>中部ＭＣ</a:t>
                      </a:r>
                      <a:endParaRPr lang="zh-CN"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BIZ UDPゴシック" panose="020B0400000000000000" pitchFamily="50" charset="-128"/>
                          <a:ea typeface="BIZ UDPゴシック" panose="020B0400000000000000" pitchFamily="50" charset="-128"/>
                        </a:rPr>
                        <a:t>H29～R3</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9176337"/>
                  </a:ext>
                </a:extLst>
              </a:tr>
              <a:tr h="78653">
                <a:tc>
                  <a:txBody>
                    <a:bodyPr/>
                    <a:lstStyle/>
                    <a:p>
                      <a:pPr algn="ctr" fontAlgn="ctr"/>
                      <a:r>
                        <a:rPr lang="zh-CN" altLang="en-US" sz="900" u="none" strike="noStrike" dirty="0">
                          <a:effectLst/>
                          <a:latin typeface="BIZ UDPゴシック" panose="020B0400000000000000" pitchFamily="50" charset="-128"/>
                          <a:ea typeface="BIZ UDPゴシック" panose="020B0400000000000000" pitchFamily="50" charset="-128"/>
                        </a:rPr>
                        <a:t>南部ＭＣ</a:t>
                      </a:r>
                      <a:endParaRPr lang="zh-CN"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latin typeface="BIZ UDPゴシック" panose="020B0400000000000000" pitchFamily="50" charset="-128"/>
                          <a:ea typeface="BIZ UDPゴシック" panose="020B0400000000000000" pitchFamily="50" charset="-128"/>
                        </a:rPr>
                        <a:t>H30～R4</a:t>
                      </a:r>
                      <a:endParaRPr 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00" u="none" strike="noStrike" dirty="0">
                          <a:effectLst/>
                          <a:latin typeface="BIZ UDPゴシック" panose="020B0400000000000000" pitchFamily="50" charset="-128"/>
                          <a:ea typeface="BIZ UDPゴシック" panose="020B0400000000000000" pitchFamily="50" charset="-128"/>
                        </a:rPr>
                        <a:t>5</a:t>
                      </a:r>
                      <a:r>
                        <a:rPr lang="ja-JP" altLang="en-US" sz="900" u="none" strike="noStrike" dirty="0">
                          <a:effectLst/>
                          <a:latin typeface="BIZ UDPゴシック" panose="020B0400000000000000" pitchFamily="50" charset="-128"/>
                          <a:ea typeface="BIZ UDPゴシック" panose="020B0400000000000000" pitchFamily="50" charset="-128"/>
                        </a:rPr>
                        <a:t>年</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0749136"/>
                  </a:ext>
                </a:extLst>
              </a:tr>
            </a:tbl>
          </a:graphicData>
        </a:graphic>
      </p:graphicFrame>
      <p:sp>
        <p:nvSpPr>
          <p:cNvPr id="15" name="テキスト ボックス 14">
            <a:extLst>
              <a:ext uri="{FF2B5EF4-FFF2-40B4-BE49-F238E27FC236}">
                <a16:creationId xmlns:a16="http://schemas.microsoft.com/office/drawing/2014/main" id="{53574284-0E79-4CA2-A765-2FE564E56BD0}"/>
              </a:ext>
            </a:extLst>
          </p:cNvPr>
          <p:cNvSpPr txBox="1"/>
          <p:nvPr/>
        </p:nvSpPr>
        <p:spPr>
          <a:xfrm>
            <a:off x="117372" y="3432840"/>
            <a:ext cx="2808312" cy="292388"/>
          </a:xfrm>
          <a:prstGeom prst="rect">
            <a:avLst/>
          </a:prstGeom>
          <a:noFill/>
        </p:spPr>
        <p:txBody>
          <a:bodyPr wrap="square" rtlCol="0">
            <a:spAutoFit/>
          </a:bodyPr>
          <a:lstStyle/>
          <a:p>
            <a:r>
              <a:rPr kumimoji="1" lang="ja-JP" altLang="en-US" sz="1300" dirty="0">
                <a:latin typeface="BIZ UDPゴシック" panose="020B0400000000000000" pitchFamily="50" charset="-128"/>
                <a:ea typeface="BIZ UDPゴシック" panose="020B0400000000000000" pitchFamily="50" charset="-128"/>
              </a:rPr>
              <a:t>○ 初期点検にかかった年数</a:t>
            </a:r>
            <a:endParaRPr kumimoji="1" lang="ja-JP" altLang="en-US" sz="1300" dirty="0"/>
          </a:p>
        </p:txBody>
      </p:sp>
      <p:sp>
        <p:nvSpPr>
          <p:cNvPr id="16" name="テキスト ボックス 15">
            <a:extLst>
              <a:ext uri="{FF2B5EF4-FFF2-40B4-BE49-F238E27FC236}">
                <a16:creationId xmlns:a16="http://schemas.microsoft.com/office/drawing/2014/main" id="{314525F3-3D10-46A8-960E-1BD2827B67AD}"/>
              </a:ext>
            </a:extLst>
          </p:cNvPr>
          <p:cNvSpPr txBox="1"/>
          <p:nvPr/>
        </p:nvSpPr>
        <p:spPr>
          <a:xfrm>
            <a:off x="777488" y="5850531"/>
            <a:ext cx="4010001" cy="276999"/>
          </a:xfrm>
          <a:prstGeom prst="rect">
            <a:avLst/>
          </a:prstGeom>
          <a:noFill/>
          <a:ln>
            <a:noFill/>
            <a:prstDash val="sysDot"/>
          </a:ln>
        </p:spPr>
        <p:txBody>
          <a:bodyPr wrap="square" rtlCol="0">
            <a:spAutoFit/>
          </a:bodyPr>
          <a:lstStyle/>
          <a:p>
            <a:r>
              <a:rPr lang="ja-JP" altLang="en-US" sz="1200" u="sng" dirty="0">
                <a:latin typeface="BIZ UDPゴシック" panose="020B0400000000000000" pitchFamily="50" charset="-128"/>
                <a:ea typeface="BIZ UDPゴシック" panose="020B0400000000000000" pitchFamily="50" charset="-128"/>
              </a:rPr>
              <a:t>点検を一巡するのに概ね</a:t>
            </a:r>
            <a:r>
              <a:rPr lang="en-US" altLang="ja-JP" sz="1200" u="sng" dirty="0">
                <a:latin typeface="BIZ UDPゴシック" panose="020B0400000000000000" pitchFamily="50" charset="-128"/>
                <a:ea typeface="BIZ UDPゴシック" panose="020B0400000000000000" pitchFamily="50" charset="-128"/>
              </a:rPr>
              <a:t>5</a:t>
            </a:r>
            <a:r>
              <a:rPr lang="ja-JP" altLang="en-US" sz="1200" u="sng" dirty="0">
                <a:latin typeface="BIZ UDPゴシック" panose="020B0400000000000000" pitchFamily="50" charset="-128"/>
                <a:ea typeface="BIZ UDPゴシック" panose="020B0400000000000000" pitchFamily="50" charset="-128"/>
              </a:rPr>
              <a:t>か年を要している</a:t>
            </a:r>
            <a:endParaRPr kumimoji="1" lang="en-US" altLang="ja-JP" sz="1200" u="sng"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73943EFF-5DD3-463E-A765-CBCC17E17242}"/>
              </a:ext>
            </a:extLst>
          </p:cNvPr>
          <p:cNvSpPr txBox="1"/>
          <p:nvPr/>
        </p:nvSpPr>
        <p:spPr>
          <a:xfrm>
            <a:off x="117371" y="6127530"/>
            <a:ext cx="4382621" cy="461665"/>
          </a:xfrm>
          <a:prstGeom prst="rect">
            <a:avLst/>
          </a:prstGeom>
          <a:noFill/>
          <a:ln>
            <a:solidFill>
              <a:schemeClr val="accent1">
                <a:shade val="50000"/>
                <a:shade val="75000"/>
                <a:satMod val="125000"/>
                <a:lumMod val="75000"/>
              </a:schemeClr>
            </a:solidFill>
            <a:prstDash val="sysDot"/>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（参考）他自治体の点検頻度</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・東京都　定期点検</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1</a:t>
            </a:r>
            <a:r>
              <a:rPr lang="ja-JP" altLang="en-US" sz="1200" dirty="0">
                <a:latin typeface="BIZ UDPゴシック" panose="020B0400000000000000" pitchFamily="50" charset="-128"/>
                <a:ea typeface="BIZ UDPゴシック" panose="020B0400000000000000" pitchFamily="50" charset="-128"/>
              </a:rPr>
              <a:t>回</a:t>
            </a: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年</a:t>
            </a:r>
            <a:endParaRPr lang="en-US" altLang="ja-JP" sz="1200" dirty="0">
              <a:latin typeface="BIZ UDPゴシック" panose="020B0400000000000000" pitchFamily="50" charset="-128"/>
              <a:ea typeface="BIZ UDPゴシック" panose="020B0400000000000000" pitchFamily="50" charset="-128"/>
            </a:endParaRPr>
          </a:p>
        </p:txBody>
      </p:sp>
      <p:sp>
        <p:nvSpPr>
          <p:cNvPr id="18" name="フローチャート: 組合せ 17">
            <a:extLst>
              <a:ext uri="{FF2B5EF4-FFF2-40B4-BE49-F238E27FC236}">
                <a16:creationId xmlns:a16="http://schemas.microsoft.com/office/drawing/2014/main" id="{A78A1A7E-05AC-452A-89A9-6523B7F0DAD6}"/>
              </a:ext>
            </a:extLst>
          </p:cNvPr>
          <p:cNvSpPr/>
          <p:nvPr/>
        </p:nvSpPr>
        <p:spPr>
          <a:xfrm>
            <a:off x="1724704" y="5731431"/>
            <a:ext cx="1489660"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スライド番号プレースホルダー 1">
            <a:extLst>
              <a:ext uri="{FF2B5EF4-FFF2-40B4-BE49-F238E27FC236}">
                <a16:creationId xmlns:a16="http://schemas.microsoft.com/office/drawing/2014/main" id="{362C75E7-946D-45DE-9535-A61878D5E065}"/>
              </a:ext>
            </a:extLst>
          </p:cNvPr>
          <p:cNvSpPr txBox="1">
            <a:spLocks/>
          </p:cNvSpPr>
          <p:nvPr/>
        </p:nvSpPr>
        <p:spPr>
          <a:xfrm>
            <a:off x="7911932" y="6492875"/>
            <a:ext cx="1828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23</a:t>
            </a:fld>
            <a:endParaRPr lang="ja-JP" altLang="en-US" dirty="0"/>
          </a:p>
        </p:txBody>
      </p:sp>
      <p:sp>
        <p:nvSpPr>
          <p:cNvPr id="12" name="テキスト ボックス 11">
            <a:extLst>
              <a:ext uri="{FF2B5EF4-FFF2-40B4-BE49-F238E27FC236}">
                <a16:creationId xmlns:a16="http://schemas.microsoft.com/office/drawing/2014/main" id="{4A027ADC-9BC3-43A6-BC5F-A5CE8CFE71BA}"/>
              </a:ext>
            </a:extLst>
          </p:cNvPr>
          <p:cNvSpPr txBox="1"/>
          <p:nvPr/>
        </p:nvSpPr>
        <p:spPr>
          <a:xfrm>
            <a:off x="7357722" y="564802"/>
            <a:ext cx="1638282" cy="369332"/>
          </a:xfrm>
          <a:prstGeom prst="rect">
            <a:avLst/>
          </a:prstGeom>
          <a:solidFill>
            <a:srgbClr val="FFFF00"/>
          </a:solidFill>
        </p:spPr>
        <p:txBody>
          <a:bodyPr wrap="squar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前回説明資料</a:t>
            </a:r>
            <a:endParaRPr kumimoji="1" lang="ja-JP" altLang="en-US" b="1" dirty="0">
              <a:solidFill>
                <a:srgbClr val="FF0000"/>
              </a:solidFill>
            </a:endParaRPr>
          </a:p>
        </p:txBody>
      </p:sp>
    </p:spTree>
    <p:extLst>
      <p:ext uri="{BB962C8B-B14F-4D97-AF65-F5344CB8AC3E}">
        <p14:creationId xmlns:p14="http://schemas.microsoft.com/office/powerpoint/2010/main" val="2193755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444993-E3D1-40B0-94DA-3BA9C16CD5D5}"/>
              </a:ext>
            </a:extLst>
          </p:cNvPr>
          <p:cNvSpPr>
            <a:spLocks noGrp="1"/>
          </p:cNvSpPr>
          <p:nvPr>
            <p:ph type="sldNum" sz="quarter" idx="12"/>
          </p:nvPr>
        </p:nvSpPr>
        <p:spPr/>
        <p:txBody>
          <a:bodyPr/>
          <a:lstStyle/>
          <a:p>
            <a:fld id="{682EF9F9-C4E8-46B2-BBF1-33E3162B856A}" type="slidenum">
              <a:rPr kumimoji="1" lang="ja-JP" altLang="en-US" smtClean="0"/>
              <a:t>24</a:t>
            </a:fld>
            <a:endParaRPr kumimoji="1" lang="ja-JP" altLang="en-US"/>
          </a:p>
        </p:txBody>
      </p:sp>
      <p:pic>
        <p:nvPicPr>
          <p:cNvPr id="6" name="コンテンツ プレースホルダー 5">
            <a:extLst>
              <a:ext uri="{FF2B5EF4-FFF2-40B4-BE49-F238E27FC236}">
                <a16:creationId xmlns:a16="http://schemas.microsoft.com/office/drawing/2014/main" id="{D55DBFD1-1314-4561-A13C-B3918CB91DC0}"/>
              </a:ext>
            </a:extLst>
          </p:cNvPr>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9455" t="54030" r="8763" b="22312"/>
          <a:stretch/>
        </p:blipFill>
        <p:spPr>
          <a:xfrm>
            <a:off x="246237" y="849213"/>
            <a:ext cx="4462908" cy="1825821"/>
          </a:xfrm>
        </p:spPr>
      </p:pic>
      <p:sp>
        <p:nvSpPr>
          <p:cNvPr id="7" name="テキスト ボックス 6">
            <a:extLst>
              <a:ext uri="{FF2B5EF4-FFF2-40B4-BE49-F238E27FC236}">
                <a16:creationId xmlns:a16="http://schemas.microsoft.com/office/drawing/2014/main" id="{43780ECC-3102-435C-A7E6-329B1F9E2C0B}"/>
              </a:ext>
            </a:extLst>
          </p:cNvPr>
          <p:cNvSpPr txBox="1"/>
          <p:nvPr/>
        </p:nvSpPr>
        <p:spPr>
          <a:xfrm>
            <a:off x="4788024" y="849213"/>
            <a:ext cx="4246873" cy="4524315"/>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腐食環境レベルによる点検頻度の設定</a:t>
            </a:r>
            <a:r>
              <a:rPr lang="en-US" altLang="ja-JP" sz="1200" kern="100" dirty="0">
                <a:effectLst/>
              </a:rPr>
              <a:t>】</a:t>
            </a:r>
          </a:p>
          <a:p>
            <a:pPr algn="just"/>
            <a:endParaRPr lang="en-US" altLang="ja-JP" sz="1200" kern="100" dirty="0">
              <a:effectLst/>
            </a:endParaRPr>
          </a:p>
          <a:p>
            <a:pPr algn="just"/>
            <a:r>
              <a:rPr lang="ja-JP" altLang="en-US" sz="1200" kern="100" dirty="0"/>
              <a:t>（状況）</a:t>
            </a:r>
            <a:endParaRPr lang="en-US" altLang="ja-JP" sz="1200" kern="100" dirty="0">
              <a:effectLst/>
            </a:endParaRPr>
          </a:p>
          <a:p>
            <a:pPr algn="just"/>
            <a:r>
              <a:rPr lang="ja-JP" altLang="en-US" sz="1200" kern="100" dirty="0"/>
              <a:t>・多大な施設を毎年点検ができていない状況</a:t>
            </a:r>
            <a:endParaRPr lang="en-US" altLang="ja-JP" sz="1200" kern="100" dirty="0"/>
          </a:p>
          <a:p>
            <a:pPr algn="just"/>
            <a:r>
              <a:rPr lang="ja-JP" altLang="en-US" sz="1200" kern="100" dirty="0">
                <a:effectLst/>
              </a:rPr>
              <a:t>・ただし点検の結果、健全度</a:t>
            </a:r>
            <a:r>
              <a:rPr lang="en-US" altLang="ja-JP" sz="1200" kern="100" dirty="0">
                <a:effectLst/>
              </a:rPr>
              <a:t>3</a:t>
            </a:r>
            <a:r>
              <a:rPr lang="ja-JP" altLang="en-US" sz="1200" kern="100" dirty="0">
                <a:effectLst/>
              </a:rPr>
              <a:t>未満の</a:t>
            </a:r>
            <a:r>
              <a:rPr lang="en-US" altLang="ja-JP" sz="1200" kern="100" dirty="0">
                <a:effectLst/>
              </a:rPr>
              <a:t>9</a:t>
            </a:r>
            <a:r>
              <a:rPr lang="ja-JP" altLang="en-US" sz="1200" kern="100" dirty="0">
                <a:effectLst/>
              </a:rPr>
              <a:t>施設は、腐食環境</a:t>
            </a:r>
            <a:endParaRPr lang="en-US" altLang="ja-JP" sz="1200" kern="100" dirty="0">
              <a:effectLst/>
            </a:endParaRPr>
          </a:p>
          <a:p>
            <a:pPr algn="just"/>
            <a:r>
              <a:rPr lang="ja-JP" altLang="en-US" sz="1200" kern="100" dirty="0"/>
              <a:t>　</a:t>
            </a:r>
            <a:r>
              <a:rPr lang="ja-JP" altLang="en-US" sz="1200" kern="100" dirty="0">
                <a:effectLst/>
              </a:rPr>
              <a:t>下の防食塗装、蓋等の土木付帯施設の劣化等によるも</a:t>
            </a:r>
            <a:endParaRPr lang="en-US" altLang="ja-JP" sz="1200" kern="100" dirty="0">
              <a:effectLst/>
            </a:endParaRPr>
          </a:p>
          <a:p>
            <a:pPr algn="just"/>
            <a:r>
              <a:rPr lang="ja-JP" altLang="en-US" sz="1200" kern="100" dirty="0"/>
              <a:t>　</a:t>
            </a:r>
            <a:r>
              <a:rPr lang="ja-JP" altLang="en-US" sz="1200" kern="100" dirty="0">
                <a:effectLst/>
              </a:rPr>
              <a:t>のである。</a:t>
            </a:r>
            <a:endParaRPr lang="en-US" altLang="ja-JP" sz="1200" kern="100" dirty="0">
              <a:effectLst/>
            </a:endParaRPr>
          </a:p>
          <a:p>
            <a:pPr algn="just"/>
            <a:r>
              <a:rPr lang="ja-JP" altLang="en-US" sz="1200" kern="100" dirty="0">
                <a:latin typeface="+mj-ea"/>
                <a:ea typeface="+mj-ea"/>
              </a:rPr>
              <a:t>　　　　　　　　　　　</a:t>
            </a:r>
            <a:endParaRPr lang="en-US" altLang="ja-JP" sz="1200" kern="100" dirty="0">
              <a:latin typeface="+mj-ea"/>
              <a:ea typeface="+mj-ea"/>
            </a:endParaRPr>
          </a:p>
          <a:p>
            <a:pPr algn="just"/>
            <a:r>
              <a:rPr lang="ja-JP" altLang="en-US" sz="1200" kern="100" dirty="0"/>
              <a:t>（方針）　</a:t>
            </a:r>
            <a:endParaRPr lang="en-US" altLang="ja-JP" sz="1200" kern="100" dirty="0"/>
          </a:p>
          <a:p>
            <a:pPr algn="just"/>
            <a:r>
              <a:rPr lang="ja-JP" altLang="en-US" sz="1200" dirty="0">
                <a:latin typeface="+mj-ea"/>
                <a:ea typeface="+mj-ea"/>
                <a:cs typeface="Meiryo UI" panose="020B0604030504040204" pitchFamily="50" charset="-128"/>
              </a:rPr>
              <a:t>・</a:t>
            </a:r>
            <a:r>
              <a:rPr lang="ja-JP" altLang="en-US" sz="1200" kern="100" dirty="0">
                <a:latin typeface="+mj-ea"/>
                <a:ea typeface="+mj-ea"/>
              </a:rPr>
              <a:t>土木構造物本体については劣化が急激に進行するとは考</a:t>
            </a:r>
            <a:endParaRPr lang="en-US" altLang="ja-JP" sz="1200" kern="100" dirty="0">
              <a:latin typeface="+mj-ea"/>
              <a:ea typeface="+mj-ea"/>
            </a:endParaRPr>
          </a:p>
          <a:p>
            <a:pPr algn="just"/>
            <a:r>
              <a:rPr lang="ja-JP" altLang="en-US" sz="1200" kern="100" dirty="0">
                <a:latin typeface="+mj-ea"/>
                <a:ea typeface="+mj-ea"/>
              </a:rPr>
              <a:t>　えにくい。通常環境下と腐食環境下での点検頻度を構</a:t>
            </a:r>
            <a:endParaRPr lang="en-US" altLang="ja-JP" sz="1200" kern="100" dirty="0">
              <a:latin typeface="+mj-ea"/>
              <a:ea typeface="+mj-ea"/>
            </a:endParaRPr>
          </a:p>
          <a:p>
            <a:pPr algn="just"/>
            <a:r>
              <a:rPr lang="ja-JP" altLang="en-US" sz="1200" kern="100" dirty="0">
                <a:latin typeface="+mj-ea"/>
                <a:ea typeface="+mj-ea"/>
              </a:rPr>
              <a:t>　造物の点検頻度を見直すことで</a:t>
            </a:r>
            <a:r>
              <a:rPr lang="ja-JP" altLang="en-US" sz="1200" kern="100" dirty="0"/>
              <a:t>腐食環境を重点点検する。　</a:t>
            </a:r>
            <a:endParaRPr lang="en-US" altLang="ja-JP" sz="1200" kern="100" dirty="0"/>
          </a:p>
          <a:p>
            <a:pPr algn="just"/>
            <a:r>
              <a:rPr lang="ja-JP" altLang="en-US" sz="1200" kern="100" dirty="0"/>
              <a:t>（見落とし防止）</a:t>
            </a:r>
            <a:endParaRPr lang="en-US" altLang="ja-JP" sz="1200" kern="100" dirty="0"/>
          </a:p>
          <a:p>
            <a:pPr algn="just"/>
            <a:endParaRPr lang="en-US" altLang="ja-JP" sz="1200" kern="100" dirty="0">
              <a:latin typeface="+mj-ea"/>
              <a:ea typeface="+mj-ea"/>
            </a:endParaRPr>
          </a:p>
          <a:p>
            <a:pPr algn="just"/>
            <a:r>
              <a:rPr lang="ja-JP" altLang="en-US" sz="1200" dirty="0">
                <a:solidFill>
                  <a:srgbClr val="FF0000"/>
                </a:solidFill>
                <a:latin typeface="+mj-ea"/>
                <a:ea typeface="+mj-ea"/>
                <a:cs typeface="Meiryo UI" panose="020B0604030504040204" pitchFamily="50" charset="-128"/>
              </a:rPr>
              <a:t>◎点検頻度の見直し（案）</a:t>
            </a:r>
            <a:endParaRPr lang="en-US" altLang="ja-JP" sz="1200" dirty="0">
              <a:solidFill>
                <a:srgbClr val="FF0000"/>
              </a:solidFill>
              <a:latin typeface="+mj-ea"/>
              <a:ea typeface="+mj-ea"/>
              <a:cs typeface="Meiryo UI" panose="020B0604030504040204" pitchFamily="50" charset="-128"/>
            </a:endParaRPr>
          </a:p>
          <a:p>
            <a:pPr algn="just"/>
            <a:r>
              <a:rPr lang="ja-JP" altLang="en-US" sz="1200" dirty="0">
                <a:solidFill>
                  <a:srgbClr val="FF0000"/>
                </a:solidFill>
                <a:latin typeface="+mj-ea"/>
                <a:ea typeface="+mj-ea"/>
                <a:cs typeface="Meiryo UI" panose="020B0604030504040204" pitchFamily="50" charset="-128"/>
              </a:rPr>
              <a:t>・腐食環境（防食塗膜を実施する箇所）</a:t>
            </a:r>
            <a:endParaRPr lang="en-US" altLang="ja-JP" sz="1200" dirty="0">
              <a:solidFill>
                <a:srgbClr val="FF0000"/>
              </a:solidFill>
              <a:latin typeface="+mj-ea"/>
              <a:ea typeface="+mj-ea"/>
              <a:cs typeface="Meiryo UI" panose="020B0604030504040204" pitchFamily="50" charset="-128"/>
            </a:endParaRPr>
          </a:p>
          <a:p>
            <a:pPr algn="just"/>
            <a:r>
              <a:rPr lang="ja-JP" altLang="en-US" sz="1200" dirty="0">
                <a:solidFill>
                  <a:srgbClr val="FF0000"/>
                </a:solidFill>
                <a:latin typeface="+mj-ea"/>
                <a:ea typeface="+mj-ea"/>
                <a:cs typeface="Meiryo UI" panose="020B0604030504040204" pitchFamily="50" charset="-128"/>
              </a:rPr>
              <a:t>　１回</a:t>
            </a:r>
            <a:r>
              <a:rPr lang="en-US" altLang="ja-JP" sz="1200" dirty="0">
                <a:solidFill>
                  <a:srgbClr val="FF0000"/>
                </a:solidFill>
                <a:latin typeface="+mj-ea"/>
                <a:ea typeface="+mj-ea"/>
                <a:cs typeface="Meiryo UI" panose="020B0604030504040204" pitchFamily="50" charset="-128"/>
              </a:rPr>
              <a:t>/</a:t>
            </a:r>
            <a:r>
              <a:rPr lang="ja-JP" altLang="en-US" sz="1200" dirty="0">
                <a:solidFill>
                  <a:srgbClr val="FF0000"/>
                </a:solidFill>
                <a:latin typeface="+mj-ea"/>
                <a:ea typeface="+mj-ea"/>
                <a:cs typeface="Meiryo UI" panose="020B0604030504040204" pitchFamily="50" charset="-128"/>
              </a:rPr>
              <a:t>１年とする。　</a:t>
            </a:r>
            <a:endParaRPr lang="en-US" altLang="ja-JP" sz="1200" dirty="0">
              <a:solidFill>
                <a:srgbClr val="FF0000"/>
              </a:solidFill>
              <a:latin typeface="+mj-ea"/>
              <a:ea typeface="+mj-ea"/>
              <a:cs typeface="Meiryo UI" panose="020B0604030504040204" pitchFamily="50" charset="-128"/>
            </a:endParaRPr>
          </a:p>
          <a:p>
            <a:pPr algn="just"/>
            <a:endParaRPr lang="en-US" altLang="ja-JP" sz="1200" kern="100" dirty="0">
              <a:latin typeface="+mj-ea"/>
              <a:ea typeface="+mj-ea"/>
            </a:endParaRPr>
          </a:p>
          <a:p>
            <a:pPr algn="just"/>
            <a:r>
              <a:rPr lang="ja-JP" altLang="en-US" sz="1200" kern="100" dirty="0">
                <a:latin typeface="+mj-ea"/>
                <a:ea typeface="+mj-ea"/>
              </a:rPr>
              <a:t>・通常環境（その他の箇所）</a:t>
            </a:r>
            <a:endParaRPr lang="en-US" altLang="ja-JP" sz="1200" kern="100" dirty="0">
              <a:latin typeface="+mj-ea"/>
              <a:ea typeface="+mj-ea"/>
            </a:endParaRPr>
          </a:p>
          <a:p>
            <a:pPr algn="just"/>
            <a:r>
              <a:rPr lang="ja-JP" altLang="en-US" sz="1200" dirty="0">
                <a:latin typeface="+mj-ea"/>
                <a:ea typeface="+mj-ea"/>
                <a:cs typeface="Meiryo UI" panose="020B0604030504040204" pitchFamily="50" charset="-128"/>
              </a:rPr>
              <a:t>　１回</a:t>
            </a:r>
            <a:r>
              <a:rPr lang="en-US" altLang="ja-JP" sz="1200" dirty="0">
                <a:solidFill>
                  <a:srgbClr val="FF0000"/>
                </a:solidFill>
                <a:latin typeface="+mj-ea"/>
                <a:ea typeface="+mj-ea"/>
                <a:cs typeface="Meiryo UI" panose="020B0604030504040204" pitchFamily="50" charset="-128"/>
              </a:rPr>
              <a:t>/</a:t>
            </a:r>
            <a:r>
              <a:rPr lang="ja-JP" altLang="en-US" sz="1200" dirty="0">
                <a:solidFill>
                  <a:srgbClr val="FF0000"/>
                </a:solidFill>
                <a:latin typeface="+mj-ea"/>
                <a:ea typeface="+mj-ea"/>
                <a:cs typeface="Meiryo UI" panose="020B0604030504040204" pitchFamily="50" charset="-128"/>
              </a:rPr>
              <a:t>５年</a:t>
            </a:r>
            <a:r>
              <a:rPr lang="ja-JP" altLang="en-US" sz="1200" dirty="0">
                <a:latin typeface="+mj-ea"/>
                <a:ea typeface="+mj-ea"/>
                <a:cs typeface="Meiryo UI" panose="020B0604030504040204" pitchFamily="50" charset="-128"/>
              </a:rPr>
              <a:t>とする。</a:t>
            </a:r>
            <a:r>
              <a:rPr lang="en-US" altLang="ja-JP" sz="1200" dirty="0">
                <a:latin typeface="+mj-ea"/>
                <a:ea typeface="+mj-ea"/>
                <a:cs typeface="Meiryo UI" panose="020B0604030504040204" pitchFamily="50" charset="-128"/>
              </a:rPr>
              <a:t>※</a:t>
            </a:r>
          </a:p>
          <a:p>
            <a:pPr algn="just"/>
            <a:r>
              <a:rPr lang="ja-JP" altLang="en-US" sz="1200" kern="100" dirty="0">
                <a:latin typeface="+mj-ea"/>
                <a:ea typeface="+mj-ea"/>
              </a:rPr>
              <a:t>　</a:t>
            </a:r>
            <a:endParaRPr lang="en-US" altLang="ja-JP" sz="1200" kern="100" dirty="0">
              <a:latin typeface="+mj-ea"/>
              <a:ea typeface="+mj-ea"/>
            </a:endParaRPr>
          </a:p>
          <a:p>
            <a:pPr algn="just"/>
            <a:r>
              <a:rPr lang="ja-JP" altLang="en-US" sz="1200" kern="100" dirty="0">
                <a:latin typeface="+mj-ea"/>
                <a:ea typeface="+mj-ea"/>
              </a:rPr>
              <a:t>　</a:t>
            </a:r>
            <a:r>
              <a:rPr lang="en-US" altLang="ja-JP" sz="1200" kern="100" dirty="0">
                <a:latin typeface="+mj-ea"/>
                <a:ea typeface="+mj-ea"/>
              </a:rPr>
              <a:t>※</a:t>
            </a:r>
            <a:r>
              <a:rPr lang="ja-JP" altLang="en-US" sz="1200" kern="100" dirty="0">
                <a:latin typeface="+mj-ea"/>
                <a:ea typeface="+mj-ea"/>
              </a:rPr>
              <a:t>通常環境の点検頻度については、これまでの点検結果</a:t>
            </a:r>
            <a:endParaRPr lang="en-US" altLang="ja-JP" sz="1200" kern="100" dirty="0">
              <a:latin typeface="+mj-ea"/>
              <a:ea typeface="+mj-ea"/>
            </a:endParaRPr>
          </a:p>
          <a:p>
            <a:pPr algn="just"/>
            <a:r>
              <a:rPr lang="ja-JP" altLang="en-US" sz="1200" kern="100" dirty="0">
                <a:latin typeface="+mj-ea"/>
                <a:ea typeface="+mj-ea"/>
              </a:rPr>
              <a:t>　や他自治体での状況、下水道コンクリート構造物の腐食</a:t>
            </a:r>
            <a:endParaRPr lang="en-US" altLang="ja-JP" sz="1200" kern="100" dirty="0">
              <a:latin typeface="+mj-ea"/>
              <a:ea typeface="+mj-ea"/>
            </a:endParaRPr>
          </a:p>
          <a:p>
            <a:pPr algn="just"/>
            <a:r>
              <a:rPr lang="ja-JP" altLang="en-US" sz="1200" kern="100" dirty="0">
                <a:latin typeface="+mj-ea"/>
                <a:ea typeface="+mj-ea"/>
              </a:rPr>
              <a:t>　マニュアルも参考に定めました。　</a:t>
            </a:r>
            <a:endParaRPr lang="en-US" altLang="ja-JP" sz="1200" kern="100" dirty="0">
              <a:solidFill>
                <a:srgbClr val="FF0000"/>
              </a:solidFill>
              <a:latin typeface="+mj-ea"/>
              <a:ea typeface="+mj-ea"/>
            </a:endParaRPr>
          </a:p>
        </p:txBody>
      </p:sp>
      <p:sp>
        <p:nvSpPr>
          <p:cNvPr id="4" name="テキスト ボックス 3">
            <a:extLst>
              <a:ext uri="{FF2B5EF4-FFF2-40B4-BE49-F238E27FC236}">
                <a16:creationId xmlns:a16="http://schemas.microsoft.com/office/drawing/2014/main" id="{48A803FC-FB23-2DF4-21EB-3CF9D277F5D2}"/>
              </a:ext>
            </a:extLst>
          </p:cNvPr>
          <p:cNvSpPr txBox="1"/>
          <p:nvPr/>
        </p:nvSpPr>
        <p:spPr>
          <a:xfrm>
            <a:off x="0" y="572214"/>
            <a:ext cx="5364088" cy="276999"/>
          </a:xfrm>
          <a:prstGeom prst="rect">
            <a:avLst/>
          </a:prstGeom>
          <a:noFill/>
        </p:spPr>
        <p:txBody>
          <a:bodyPr wrap="square" rtlCol="0">
            <a:spAutoFit/>
          </a:bodyPr>
          <a:lstStyle/>
          <a:p>
            <a:pPr algn="just"/>
            <a:r>
              <a:rPr lang="en-US" altLang="ja-JP" sz="1200" kern="100" dirty="0">
                <a:latin typeface="+mj-ea"/>
                <a:ea typeface="+mj-ea"/>
              </a:rPr>
              <a:t>【</a:t>
            </a:r>
            <a:r>
              <a:rPr lang="ja-JP" altLang="en-US" sz="1200" kern="100" dirty="0">
                <a:latin typeface="+mj-ea"/>
                <a:ea typeface="+mj-ea"/>
              </a:rPr>
              <a:t>土木</a:t>
            </a:r>
            <a:r>
              <a:rPr lang="en-US" altLang="ja-JP" sz="1200" kern="100" dirty="0">
                <a:latin typeface="+mj-ea"/>
                <a:ea typeface="+mj-ea"/>
              </a:rPr>
              <a:t>】</a:t>
            </a:r>
            <a:r>
              <a:rPr lang="ja-JP" altLang="en-US" sz="1200" kern="100" dirty="0">
                <a:latin typeface="+mj-ea"/>
                <a:ea typeface="+mj-ea"/>
              </a:rPr>
              <a:t>下水道コンクリート構造物の腐食抑制技術マニュアル</a:t>
            </a:r>
            <a:endParaRPr kumimoji="1" lang="ja-JP" altLang="en-US" sz="1200" dirty="0"/>
          </a:p>
        </p:txBody>
      </p:sp>
      <p:sp>
        <p:nvSpPr>
          <p:cNvPr id="3" name="テキスト ボックス 2">
            <a:extLst>
              <a:ext uri="{FF2B5EF4-FFF2-40B4-BE49-F238E27FC236}">
                <a16:creationId xmlns:a16="http://schemas.microsoft.com/office/drawing/2014/main" id="{6CF222F2-38CB-7D37-9026-0E0554A796CB}"/>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rPr>
              <a:t>　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pic>
        <p:nvPicPr>
          <p:cNvPr id="14" name="図 13">
            <a:extLst>
              <a:ext uri="{FF2B5EF4-FFF2-40B4-BE49-F238E27FC236}">
                <a16:creationId xmlns:a16="http://schemas.microsoft.com/office/drawing/2014/main" id="{DDEC6F44-A4AE-4190-9E75-FF0B0BCA6E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44" t="43662" r="4431" b="14339"/>
          <a:stretch/>
        </p:blipFill>
        <p:spPr>
          <a:xfrm>
            <a:off x="246238" y="2737882"/>
            <a:ext cx="4162008" cy="2880320"/>
          </a:xfrm>
          <a:prstGeom prst="rect">
            <a:avLst/>
          </a:prstGeom>
        </p:spPr>
      </p:pic>
    </p:spTree>
    <p:extLst>
      <p:ext uri="{BB962C8B-B14F-4D97-AF65-F5344CB8AC3E}">
        <p14:creationId xmlns:p14="http://schemas.microsoft.com/office/powerpoint/2010/main" val="1078477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D54417-1C33-4032-AAA4-1831FAD6E214}"/>
              </a:ext>
            </a:extLst>
          </p:cNvPr>
          <p:cNvSpPr>
            <a:spLocks noGrp="1"/>
          </p:cNvSpPr>
          <p:nvPr>
            <p:ph type="sldNum" sz="quarter" idx="12"/>
          </p:nvPr>
        </p:nvSpPr>
        <p:spPr/>
        <p:txBody>
          <a:bodyPr/>
          <a:lstStyle/>
          <a:p>
            <a:fld id="{682EF9F9-C4E8-46B2-BBF1-33E3162B856A}" type="slidenum">
              <a:rPr kumimoji="1" lang="ja-JP" altLang="en-US" smtClean="0"/>
              <a:t>25</a:t>
            </a:fld>
            <a:endParaRPr kumimoji="1" lang="ja-JP" altLang="en-US"/>
          </a:p>
        </p:txBody>
      </p:sp>
      <p:sp>
        <p:nvSpPr>
          <p:cNvPr id="5" name="タイトル 1">
            <a:extLst>
              <a:ext uri="{FF2B5EF4-FFF2-40B4-BE49-F238E27FC236}">
                <a16:creationId xmlns:a16="http://schemas.microsoft.com/office/drawing/2014/main" id="{BC231C9C-CA86-4A9A-A763-A36F790DB5ED}"/>
              </a:ext>
            </a:extLst>
          </p:cNvPr>
          <p:cNvSpPr txBox="1">
            <a:spLocks/>
          </p:cNvSpPr>
          <p:nvPr/>
        </p:nvSpPr>
        <p:spPr>
          <a:xfrm>
            <a:off x="1115616" y="2286000"/>
            <a:ext cx="6512511" cy="16470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ctr">
              <a:buFont typeface="Georgia" pitchFamily="18" charset="0"/>
              <a:buNone/>
            </a:pPr>
            <a:r>
              <a:rPr lang="ja-JP" altLang="en-US" dirty="0"/>
              <a:t>第１回河川等部会　　　からの修正点</a:t>
            </a:r>
          </a:p>
        </p:txBody>
      </p:sp>
    </p:spTree>
    <p:extLst>
      <p:ext uri="{BB962C8B-B14F-4D97-AF65-F5344CB8AC3E}">
        <p14:creationId xmlns:p14="http://schemas.microsoft.com/office/powerpoint/2010/main" val="3409048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FDF7BC3B-EC55-4B49-B2BA-0EDF99436228}"/>
              </a:ext>
            </a:extLst>
          </p:cNvPr>
          <p:cNvSpPr txBox="1"/>
          <p:nvPr/>
        </p:nvSpPr>
        <p:spPr>
          <a:xfrm>
            <a:off x="194200" y="867098"/>
            <a:ext cx="8770288" cy="261610"/>
          </a:xfrm>
          <a:prstGeom prst="rect">
            <a:avLst/>
          </a:prstGeom>
          <a:noFill/>
        </p:spPr>
        <p:txBody>
          <a:bodyPr wrap="square" rtlCol="0">
            <a:spAutoFit/>
          </a:bodyPr>
          <a:lstStyle/>
          <a:p>
            <a:r>
              <a:rPr lang="en-US" altLang="ja-JP" sz="1100" dirty="0">
                <a:latin typeface="BIZ UDPゴシック" panose="020B0400000000000000" pitchFamily="50" charset="-128"/>
                <a:ea typeface="BIZ UDPゴシック" panose="020B0400000000000000" pitchFamily="50" charset="-128"/>
              </a:rPr>
              <a:t>6.</a:t>
            </a:r>
            <a:r>
              <a:rPr lang="ja-JP" altLang="en-US" sz="1100" dirty="0">
                <a:latin typeface="BIZ UDPゴシック" panose="020B0400000000000000" pitchFamily="50" charset="-128"/>
                <a:ea typeface="BIZ UDPゴシック" panose="020B0400000000000000" pitchFamily="50" charset="-128"/>
              </a:rPr>
              <a:t>常時水没箇所については、点検方法の検討フローを作成し、点検方法が無い場合は、代替施設（仮設・本設）の設置を検討する</a:t>
            </a:r>
            <a:r>
              <a:rPr kumimoji="1" lang="ja-JP" altLang="en-US" sz="1100" dirty="0">
                <a:latin typeface="BIZ UDPゴシック" panose="020B0400000000000000" pitchFamily="50" charset="-128"/>
                <a:ea typeface="BIZ UDPゴシック" panose="020B0400000000000000" pitchFamily="50" charset="-128"/>
              </a:rPr>
              <a:t>　</a:t>
            </a:r>
            <a:endParaRPr kumimoji="1" lang="ja-JP" altLang="en-US" sz="1100" dirty="0"/>
          </a:p>
        </p:txBody>
      </p:sp>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rPr>
              <a:t>　第１回河川等部会からの修正点　（不可視部分の対応）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1" name="スライド番号プレースホルダー 1">
            <a:extLst>
              <a:ext uri="{FF2B5EF4-FFF2-40B4-BE49-F238E27FC236}">
                <a16:creationId xmlns:a16="http://schemas.microsoft.com/office/drawing/2014/main" id="{0D525170-BCCC-43A0-B071-C64439959D8A}"/>
              </a:ext>
            </a:extLst>
          </p:cNvPr>
          <p:cNvSpPr txBox="1">
            <a:spLocks/>
          </p:cNvSpPr>
          <p:nvPr/>
        </p:nvSpPr>
        <p:spPr>
          <a:xfrm>
            <a:off x="7884368" y="6453336"/>
            <a:ext cx="1828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26</a:t>
            </a:fld>
            <a:endParaRPr lang="ja-JP" altLang="en-US" dirty="0"/>
          </a:p>
        </p:txBody>
      </p:sp>
      <p:sp>
        <p:nvSpPr>
          <p:cNvPr id="14" name="テキスト ボックス 13">
            <a:extLst>
              <a:ext uri="{FF2B5EF4-FFF2-40B4-BE49-F238E27FC236}">
                <a16:creationId xmlns:a16="http://schemas.microsoft.com/office/drawing/2014/main" id="{E83C5723-6884-4AD3-A945-959B0A92AD7E}"/>
              </a:ext>
            </a:extLst>
          </p:cNvPr>
          <p:cNvSpPr txBox="1"/>
          <p:nvPr/>
        </p:nvSpPr>
        <p:spPr>
          <a:xfrm>
            <a:off x="0" y="546302"/>
            <a:ext cx="7668344" cy="371710"/>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①</a:t>
            </a:r>
            <a:r>
              <a:rPr kumimoji="1" lang="ja-JP" altLang="en-US" dirty="0">
                <a:latin typeface="BIZ UDPゴシック" panose="020B0400000000000000" pitchFamily="50" charset="-128"/>
                <a:ea typeface="BIZ UDPゴシック" panose="020B0400000000000000" pitchFamily="50" charset="-128"/>
              </a:rPr>
              <a:t>点検、診断、評価の手法や体制等の充実　（資料№</a:t>
            </a:r>
            <a:r>
              <a:rPr kumimoji="1"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8</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11</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14</a:t>
            </a:r>
            <a:r>
              <a:rPr kumimoji="1" lang="ja-JP" altLang="en-US" dirty="0">
                <a:latin typeface="BIZ UDPゴシック" panose="020B0400000000000000" pitchFamily="50" charset="-128"/>
                <a:ea typeface="BIZ UDPゴシック" panose="020B0400000000000000" pitchFamily="50" charset="-128"/>
              </a:rPr>
              <a:t>）</a:t>
            </a:r>
            <a:endParaRPr kumimoji="1" lang="ja-JP" altLang="en-US" sz="2400" dirty="0"/>
          </a:p>
        </p:txBody>
      </p:sp>
      <p:sp>
        <p:nvSpPr>
          <p:cNvPr id="15" name="テキスト ボックス 14">
            <a:extLst>
              <a:ext uri="{FF2B5EF4-FFF2-40B4-BE49-F238E27FC236}">
                <a16:creationId xmlns:a16="http://schemas.microsoft.com/office/drawing/2014/main" id="{E036EE5B-DE46-4F34-B99A-06B0BF0B1008}"/>
              </a:ext>
            </a:extLst>
          </p:cNvPr>
          <p:cNvSpPr txBox="1"/>
          <p:nvPr/>
        </p:nvSpPr>
        <p:spPr>
          <a:xfrm>
            <a:off x="251520" y="1916832"/>
            <a:ext cx="4320480" cy="1200329"/>
          </a:xfrm>
          <a:prstGeom prst="rect">
            <a:avLst/>
          </a:prstGeom>
          <a:noFill/>
          <a:ln>
            <a:solidFill>
              <a:schemeClr val="tx1"/>
            </a:solidFill>
          </a:ln>
        </p:spPr>
        <p:txBody>
          <a:bodyPr wrap="square" rtlCol="0">
            <a:spAutoFit/>
          </a:bodyPr>
          <a:lstStyle/>
          <a:p>
            <a:pPr algn="just"/>
            <a:r>
              <a:rPr lang="en-US" altLang="ja-JP" sz="1200" kern="100" dirty="0"/>
              <a:t>【</a:t>
            </a:r>
            <a:r>
              <a:rPr lang="ja-JP" altLang="en-US" sz="1200" kern="100" dirty="0"/>
              <a:t>土木構造物（水槽）</a:t>
            </a:r>
            <a:r>
              <a:rPr lang="en-US" altLang="ja-JP" sz="1200" kern="100" dirty="0"/>
              <a:t>】</a:t>
            </a:r>
          </a:p>
          <a:p>
            <a:pPr algn="just"/>
            <a:r>
              <a:rPr lang="ja-JP" altLang="en-US" sz="1200" kern="100" dirty="0">
                <a:effectLst/>
              </a:rPr>
              <a:t>　処理場・ポンプ場の</a:t>
            </a:r>
            <a:r>
              <a:rPr lang="ja-JP" altLang="en-US" sz="1200" kern="100" dirty="0"/>
              <a:t>常時水没している水槽構造物</a:t>
            </a:r>
            <a:endParaRPr lang="en-US" altLang="ja-JP" sz="1200" kern="100" dirty="0"/>
          </a:p>
          <a:p>
            <a:pPr algn="just"/>
            <a:r>
              <a:rPr lang="ja-JP" altLang="en-US" sz="1200" kern="100" dirty="0"/>
              <a:t>　では、点検が出来ていない施設がある。</a:t>
            </a:r>
            <a:endParaRPr lang="en-US" altLang="ja-JP" sz="1200" kern="100" dirty="0"/>
          </a:p>
          <a:p>
            <a:pPr algn="just"/>
            <a:endParaRPr lang="en-US" altLang="ja-JP" sz="1200" kern="100" dirty="0">
              <a:effectLst/>
            </a:endParaRPr>
          </a:p>
          <a:p>
            <a:pPr algn="just"/>
            <a:endParaRPr lang="en-US" altLang="ja-JP" sz="1200" kern="100" dirty="0"/>
          </a:p>
          <a:p>
            <a:pPr algn="just"/>
            <a:endParaRPr lang="en-US" altLang="ja-JP" sz="1200" kern="100" dirty="0">
              <a:effectLst/>
            </a:endParaRPr>
          </a:p>
        </p:txBody>
      </p:sp>
      <p:sp>
        <p:nvSpPr>
          <p:cNvPr id="16" name="テキスト ボックス 15">
            <a:extLst>
              <a:ext uri="{FF2B5EF4-FFF2-40B4-BE49-F238E27FC236}">
                <a16:creationId xmlns:a16="http://schemas.microsoft.com/office/drawing/2014/main" id="{E7F42EB0-A7D6-4E0F-A016-760AA72E44A5}"/>
              </a:ext>
            </a:extLst>
          </p:cNvPr>
          <p:cNvSpPr txBox="1"/>
          <p:nvPr/>
        </p:nvSpPr>
        <p:spPr>
          <a:xfrm>
            <a:off x="5796136" y="6326324"/>
            <a:ext cx="2664296" cy="307777"/>
          </a:xfrm>
          <a:prstGeom prst="rect">
            <a:avLst/>
          </a:prstGeom>
          <a:noFill/>
        </p:spPr>
        <p:txBody>
          <a:bodyPr wrap="square" rtlCol="0">
            <a:spAutoFit/>
          </a:bodyPr>
          <a:lstStyle/>
          <a:p>
            <a:r>
              <a:rPr kumimoji="1" lang="en-US" altLang="ja-JP" sz="1400" dirty="0"/>
              <a:t>【</a:t>
            </a:r>
            <a:r>
              <a:rPr kumimoji="1" lang="ja-JP" altLang="en-US" sz="1200" dirty="0"/>
              <a:t>常時水没箇所等の検討フロー</a:t>
            </a:r>
            <a:r>
              <a:rPr kumimoji="1" lang="en-US" altLang="ja-JP" sz="1200" dirty="0"/>
              <a:t>】</a:t>
            </a:r>
            <a:endParaRPr kumimoji="1" lang="ja-JP" altLang="en-US" sz="1400" dirty="0"/>
          </a:p>
        </p:txBody>
      </p:sp>
      <p:sp>
        <p:nvSpPr>
          <p:cNvPr id="17" name="テキスト ボックス 16">
            <a:extLst>
              <a:ext uri="{FF2B5EF4-FFF2-40B4-BE49-F238E27FC236}">
                <a16:creationId xmlns:a16="http://schemas.microsoft.com/office/drawing/2014/main" id="{0C8016C3-7ABE-4EC2-9362-77EE6AC468B6}"/>
              </a:ext>
            </a:extLst>
          </p:cNvPr>
          <p:cNvSpPr txBox="1"/>
          <p:nvPr/>
        </p:nvSpPr>
        <p:spPr>
          <a:xfrm>
            <a:off x="5135973" y="1383782"/>
            <a:ext cx="3684499" cy="600164"/>
          </a:xfrm>
          <a:prstGeom prst="rect">
            <a:avLst/>
          </a:prstGeom>
          <a:noFill/>
        </p:spPr>
        <p:txBody>
          <a:bodyPr wrap="square" rtlCol="0">
            <a:spAutoFit/>
          </a:bodyPr>
          <a:lstStyle/>
          <a:p>
            <a:r>
              <a:rPr lang="ja-JP" altLang="en-US" sz="1100" dirty="0">
                <a:solidFill>
                  <a:srgbClr val="FF0000"/>
                </a:solidFill>
                <a:latin typeface="BIZ UDPゴシック" panose="020B0400000000000000" pitchFamily="50" charset="-128"/>
                <a:ea typeface="BIZ UDPゴシック" panose="020B0400000000000000" pitchFamily="50" charset="-128"/>
              </a:rPr>
              <a:t>（案）</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土木構造物（水槽構造物等）における点検業務の標準的なフローは次に示すものを基本とする。</a:t>
            </a:r>
            <a:endParaRPr kumimoji="1" lang="ja-JP" altLang="en-US" sz="1100" dirty="0"/>
          </a:p>
        </p:txBody>
      </p:sp>
      <p:pic>
        <p:nvPicPr>
          <p:cNvPr id="18" name="図 17">
            <a:extLst>
              <a:ext uri="{FF2B5EF4-FFF2-40B4-BE49-F238E27FC236}">
                <a16:creationId xmlns:a16="http://schemas.microsoft.com/office/drawing/2014/main" id="{AB33CB75-5BF5-4F55-BB53-119DB96ED071}"/>
              </a:ext>
            </a:extLst>
          </p:cNvPr>
          <p:cNvPicPr>
            <a:picLocks noChangeAspect="1"/>
          </p:cNvPicPr>
          <p:nvPr/>
        </p:nvPicPr>
        <p:blipFill rotWithShape="1">
          <a:blip r:embed="rId2"/>
          <a:srcRect l="47637" t="17241" r="16139" b="5767"/>
          <a:stretch/>
        </p:blipFill>
        <p:spPr>
          <a:xfrm>
            <a:off x="5322038" y="1989742"/>
            <a:ext cx="3312368" cy="4400088"/>
          </a:xfrm>
          <a:prstGeom prst="rect">
            <a:avLst/>
          </a:prstGeom>
        </p:spPr>
      </p:pic>
      <p:pic>
        <p:nvPicPr>
          <p:cNvPr id="3" name="図 2">
            <a:extLst>
              <a:ext uri="{FF2B5EF4-FFF2-40B4-BE49-F238E27FC236}">
                <a16:creationId xmlns:a16="http://schemas.microsoft.com/office/drawing/2014/main" id="{EF742D19-84A4-476F-AD50-CB69179BB89C}"/>
              </a:ext>
            </a:extLst>
          </p:cNvPr>
          <p:cNvPicPr>
            <a:picLocks noChangeAspect="1"/>
          </p:cNvPicPr>
          <p:nvPr/>
        </p:nvPicPr>
        <p:blipFill rotWithShape="1">
          <a:blip r:embed="rId3"/>
          <a:srcRect l="13775" t="31101" r="6688" b="9680"/>
          <a:stretch/>
        </p:blipFill>
        <p:spPr>
          <a:xfrm>
            <a:off x="107504" y="3861048"/>
            <a:ext cx="4769282" cy="2219369"/>
          </a:xfrm>
          <a:prstGeom prst="rect">
            <a:avLst/>
          </a:prstGeom>
          <a:ln>
            <a:solidFill>
              <a:schemeClr val="tx1"/>
            </a:solidFill>
          </a:ln>
        </p:spPr>
      </p:pic>
      <p:sp>
        <p:nvSpPr>
          <p:cNvPr id="4" name="吹き出し: 四角形 3">
            <a:extLst>
              <a:ext uri="{FF2B5EF4-FFF2-40B4-BE49-F238E27FC236}">
                <a16:creationId xmlns:a16="http://schemas.microsoft.com/office/drawing/2014/main" id="{124BEE5D-89D1-444E-B3DD-117A45661D03}"/>
              </a:ext>
            </a:extLst>
          </p:cNvPr>
          <p:cNvSpPr/>
          <p:nvPr/>
        </p:nvSpPr>
        <p:spPr>
          <a:xfrm>
            <a:off x="509595" y="6147012"/>
            <a:ext cx="2838270" cy="612648"/>
          </a:xfrm>
          <a:prstGeom prst="wedgeRectCallout">
            <a:avLst>
              <a:gd name="adj1" fmla="val -23030"/>
              <a:gd name="adj2" fmla="val -1176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下水が処理場に流入する直前の施設である流入渠は、満水に近い状態であり、また、代替施設が無い</a:t>
            </a:r>
          </a:p>
        </p:txBody>
      </p:sp>
      <p:sp>
        <p:nvSpPr>
          <p:cNvPr id="5" name="正方形/長方形 4">
            <a:extLst>
              <a:ext uri="{FF2B5EF4-FFF2-40B4-BE49-F238E27FC236}">
                <a16:creationId xmlns:a16="http://schemas.microsoft.com/office/drawing/2014/main" id="{80D34C07-8EF9-4A66-B6DF-3A7F8B402A8F}"/>
              </a:ext>
            </a:extLst>
          </p:cNvPr>
          <p:cNvSpPr/>
          <p:nvPr/>
        </p:nvSpPr>
        <p:spPr>
          <a:xfrm>
            <a:off x="683568" y="5301208"/>
            <a:ext cx="792088" cy="432048"/>
          </a:xfrm>
          <a:prstGeom prst="rect">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1866D286-6445-4E06-ACD5-0445AC0CCDB7}"/>
              </a:ext>
            </a:extLst>
          </p:cNvPr>
          <p:cNvSpPr txBox="1"/>
          <p:nvPr/>
        </p:nvSpPr>
        <p:spPr>
          <a:xfrm>
            <a:off x="3347864" y="6095492"/>
            <a:ext cx="1969368" cy="230832"/>
          </a:xfrm>
          <a:prstGeom prst="rect">
            <a:avLst/>
          </a:prstGeom>
          <a:noFill/>
        </p:spPr>
        <p:txBody>
          <a:bodyPr wrap="square">
            <a:spAutoFit/>
          </a:bodyPr>
          <a:lstStyle/>
          <a:p>
            <a:r>
              <a:rPr lang="en-US" altLang="ja-JP" sz="900" dirty="0"/>
              <a:t>※</a:t>
            </a:r>
            <a:r>
              <a:rPr lang="ja-JP" altLang="en-US" sz="900" dirty="0"/>
              <a:t>西宮市上下水道局パンフレット</a:t>
            </a:r>
          </a:p>
        </p:txBody>
      </p:sp>
      <p:cxnSp>
        <p:nvCxnSpPr>
          <p:cNvPr id="6" name="直線コネクタ 5">
            <a:extLst>
              <a:ext uri="{FF2B5EF4-FFF2-40B4-BE49-F238E27FC236}">
                <a16:creationId xmlns:a16="http://schemas.microsoft.com/office/drawing/2014/main" id="{8AAA7192-2792-4F2D-BE73-38093239E02A}"/>
              </a:ext>
            </a:extLst>
          </p:cNvPr>
          <p:cNvCxnSpPr>
            <a:cxnSpLocks/>
          </p:cNvCxnSpPr>
          <p:nvPr/>
        </p:nvCxnSpPr>
        <p:spPr>
          <a:xfrm flipH="1">
            <a:off x="680036" y="4572878"/>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AFE2646-59FC-408E-94F2-A6FA719362B0}"/>
              </a:ext>
            </a:extLst>
          </p:cNvPr>
          <p:cNvCxnSpPr>
            <a:cxnSpLocks/>
          </p:cNvCxnSpPr>
          <p:nvPr/>
        </p:nvCxnSpPr>
        <p:spPr>
          <a:xfrm flipH="1">
            <a:off x="755576" y="4572878"/>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C16A7F5-EFCE-46A7-8872-DC35CEAAABD1}"/>
              </a:ext>
            </a:extLst>
          </p:cNvPr>
          <p:cNvCxnSpPr>
            <a:cxnSpLocks/>
          </p:cNvCxnSpPr>
          <p:nvPr/>
        </p:nvCxnSpPr>
        <p:spPr>
          <a:xfrm>
            <a:off x="827584" y="4653136"/>
            <a:ext cx="72008" cy="546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E529D2A-299C-417F-9C5A-5D4882E67B0A}"/>
              </a:ext>
            </a:extLst>
          </p:cNvPr>
          <p:cNvCxnSpPr>
            <a:cxnSpLocks/>
          </p:cNvCxnSpPr>
          <p:nvPr/>
        </p:nvCxnSpPr>
        <p:spPr>
          <a:xfrm flipH="1">
            <a:off x="141949" y="4565871"/>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FC0B976-46C9-42F0-AF0D-6967F711C5B8}"/>
              </a:ext>
            </a:extLst>
          </p:cNvPr>
          <p:cNvCxnSpPr>
            <a:cxnSpLocks/>
          </p:cNvCxnSpPr>
          <p:nvPr/>
        </p:nvCxnSpPr>
        <p:spPr>
          <a:xfrm flipH="1">
            <a:off x="217489" y="4565871"/>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B98D49C-4175-4E88-9CA6-60B89F5B198F}"/>
              </a:ext>
            </a:extLst>
          </p:cNvPr>
          <p:cNvCxnSpPr>
            <a:cxnSpLocks/>
          </p:cNvCxnSpPr>
          <p:nvPr/>
        </p:nvCxnSpPr>
        <p:spPr>
          <a:xfrm>
            <a:off x="289497" y="4646129"/>
            <a:ext cx="72008" cy="546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楕円 20">
            <a:extLst>
              <a:ext uri="{FF2B5EF4-FFF2-40B4-BE49-F238E27FC236}">
                <a16:creationId xmlns:a16="http://schemas.microsoft.com/office/drawing/2014/main" id="{22F4C5B0-A512-4B78-A86A-145E0882AE9B}"/>
              </a:ext>
            </a:extLst>
          </p:cNvPr>
          <p:cNvSpPr/>
          <p:nvPr/>
        </p:nvSpPr>
        <p:spPr>
          <a:xfrm>
            <a:off x="5639732" y="5175293"/>
            <a:ext cx="2838270" cy="11364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A1FF639F-B7CB-4463-9D19-D3B905EE9FEE}"/>
              </a:ext>
            </a:extLst>
          </p:cNvPr>
          <p:cNvSpPr txBox="1"/>
          <p:nvPr/>
        </p:nvSpPr>
        <p:spPr>
          <a:xfrm>
            <a:off x="7452320" y="548680"/>
            <a:ext cx="1638282" cy="369332"/>
          </a:xfrm>
          <a:prstGeom prst="rect">
            <a:avLst/>
          </a:prstGeom>
          <a:solidFill>
            <a:srgbClr val="FFFF00"/>
          </a:solidFill>
        </p:spPr>
        <p:txBody>
          <a:bodyPr wrap="squar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前回説明資料</a:t>
            </a:r>
            <a:endParaRPr kumimoji="1" lang="ja-JP" altLang="en-US" b="1" dirty="0">
              <a:solidFill>
                <a:srgbClr val="FF0000"/>
              </a:solidFill>
            </a:endParaRPr>
          </a:p>
        </p:txBody>
      </p:sp>
      <p:sp>
        <p:nvSpPr>
          <p:cNvPr id="27" name="楕円 26">
            <a:extLst>
              <a:ext uri="{FF2B5EF4-FFF2-40B4-BE49-F238E27FC236}">
                <a16:creationId xmlns:a16="http://schemas.microsoft.com/office/drawing/2014/main" id="{F3F1992D-2358-40A1-9A44-659717224BBB}"/>
              </a:ext>
            </a:extLst>
          </p:cNvPr>
          <p:cNvSpPr/>
          <p:nvPr/>
        </p:nvSpPr>
        <p:spPr>
          <a:xfrm>
            <a:off x="1826763" y="2060849"/>
            <a:ext cx="1233069"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2A60BC56-08FE-4F52-B080-E9884DD96EE6}"/>
              </a:ext>
            </a:extLst>
          </p:cNvPr>
          <p:cNvSpPr/>
          <p:nvPr/>
        </p:nvSpPr>
        <p:spPr>
          <a:xfrm>
            <a:off x="159640" y="829248"/>
            <a:ext cx="1638282" cy="381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7106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FDF7BC3B-EC55-4B49-B2BA-0EDF99436228}"/>
              </a:ext>
            </a:extLst>
          </p:cNvPr>
          <p:cNvSpPr txBox="1"/>
          <p:nvPr/>
        </p:nvSpPr>
        <p:spPr>
          <a:xfrm>
            <a:off x="122111" y="942458"/>
            <a:ext cx="8770288" cy="261610"/>
          </a:xfrm>
          <a:prstGeom prst="rect">
            <a:avLst/>
          </a:prstGeom>
          <a:noFill/>
        </p:spPr>
        <p:txBody>
          <a:bodyPr wrap="square" rtlCol="0">
            <a:spAutoFit/>
          </a:bodyPr>
          <a:lstStyle/>
          <a:p>
            <a:r>
              <a:rPr lang="en-US" altLang="ja-JP" sz="1100" dirty="0">
                <a:latin typeface="BIZ UDPゴシック" panose="020B0400000000000000" pitchFamily="50" charset="-128"/>
                <a:ea typeface="BIZ UDPゴシック" panose="020B0400000000000000" pitchFamily="50" charset="-128"/>
              </a:rPr>
              <a:t>6.</a:t>
            </a:r>
            <a:r>
              <a:rPr lang="ja-JP" altLang="en-US" sz="1100" u="sng" dirty="0">
                <a:solidFill>
                  <a:srgbClr val="FF0000"/>
                </a:solidFill>
                <a:latin typeface="BIZ UDPゴシック" panose="020B0400000000000000" pitchFamily="50" charset="-128"/>
                <a:ea typeface="BIZ UDPゴシック" panose="020B0400000000000000" pitchFamily="50" charset="-128"/>
              </a:rPr>
              <a:t>不可視個所</a:t>
            </a:r>
            <a:r>
              <a:rPr lang="ja-JP" altLang="en-US" sz="1100" u="sng" dirty="0">
                <a:latin typeface="BIZ UDPゴシック" panose="020B0400000000000000" pitchFamily="50" charset="-128"/>
                <a:ea typeface="BIZ UDPゴシック" panose="020B0400000000000000" pitchFamily="50" charset="-128"/>
              </a:rPr>
              <a:t>（水没箇所等）について</a:t>
            </a:r>
            <a:r>
              <a:rPr lang="ja-JP" altLang="en-US" sz="1100" dirty="0">
                <a:latin typeface="BIZ UDPゴシック" panose="020B0400000000000000" pitchFamily="50" charset="-128"/>
                <a:ea typeface="BIZ UDPゴシック" panose="020B0400000000000000" pitchFamily="50" charset="-128"/>
              </a:rPr>
              <a:t>は、点検方法の検討フローを作成し、点検方法が無い場合は、類似・近隣施設の劣化状況を基に推定する。</a:t>
            </a:r>
            <a:r>
              <a:rPr kumimoji="1" lang="ja-JP" altLang="en-US" sz="1100" dirty="0">
                <a:latin typeface="BIZ UDPゴシック" panose="020B0400000000000000" pitchFamily="50" charset="-128"/>
                <a:ea typeface="BIZ UDPゴシック" panose="020B0400000000000000" pitchFamily="50" charset="-128"/>
              </a:rPr>
              <a:t>　</a:t>
            </a:r>
            <a:endParaRPr kumimoji="1" lang="ja-JP" altLang="en-US" sz="1100" dirty="0"/>
          </a:p>
        </p:txBody>
      </p:sp>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rPr>
              <a:t>　第１回河川等部会からの修正点　（不可視部分の対応）</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1" name="スライド番号プレースホルダー 1">
            <a:extLst>
              <a:ext uri="{FF2B5EF4-FFF2-40B4-BE49-F238E27FC236}">
                <a16:creationId xmlns:a16="http://schemas.microsoft.com/office/drawing/2014/main" id="{0D525170-BCCC-43A0-B071-C64439959D8A}"/>
              </a:ext>
            </a:extLst>
          </p:cNvPr>
          <p:cNvSpPr txBox="1">
            <a:spLocks/>
          </p:cNvSpPr>
          <p:nvPr/>
        </p:nvSpPr>
        <p:spPr>
          <a:xfrm>
            <a:off x="7884368" y="6453336"/>
            <a:ext cx="1828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27</a:t>
            </a:fld>
            <a:endParaRPr lang="ja-JP" altLang="en-US" dirty="0"/>
          </a:p>
        </p:txBody>
      </p:sp>
      <p:sp>
        <p:nvSpPr>
          <p:cNvPr id="14" name="テキスト ボックス 13">
            <a:extLst>
              <a:ext uri="{FF2B5EF4-FFF2-40B4-BE49-F238E27FC236}">
                <a16:creationId xmlns:a16="http://schemas.microsoft.com/office/drawing/2014/main" id="{E83C5723-6884-4AD3-A945-959B0A92AD7E}"/>
              </a:ext>
            </a:extLst>
          </p:cNvPr>
          <p:cNvSpPr txBox="1"/>
          <p:nvPr/>
        </p:nvSpPr>
        <p:spPr>
          <a:xfrm>
            <a:off x="0" y="548680"/>
            <a:ext cx="8964488"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①</a:t>
            </a:r>
            <a:r>
              <a:rPr kumimoji="1" lang="ja-JP" altLang="en-US" dirty="0">
                <a:latin typeface="BIZ UDPゴシック" panose="020B0400000000000000" pitchFamily="50" charset="-128"/>
                <a:ea typeface="BIZ UDPゴシック" panose="020B0400000000000000" pitchFamily="50" charset="-128"/>
              </a:rPr>
              <a:t>点検、診断、評価の手法や体制等の充実　（資料№</a:t>
            </a:r>
            <a:r>
              <a:rPr kumimoji="1"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8</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11</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14</a:t>
            </a:r>
            <a:r>
              <a:rPr kumimoji="1" lang="ja-JP" altLang="en-US" dirty="0">
                <a:latin typeface="BIZ UDPゴシック" panose="020B0400000000000000" pitchFamily="50" charset="-128"/>
                <a:ea typeface="BIZ UDPゴシック" panose="020B0400000000000000" pitchFamily="50" charset="-128"/>
              </a:rPr>
              <a:t>）</a:t>
            </a:r>
            <a:endParaRPr kumimoji="1" lang="ja-JP" altLang="en-US" sz="2400" dirty="0"/>
          </a:p>
        </p:txBody>
      </p:sp>
      <p:sp>
        <p:nvSpPr>
          <p:cNvPr id="15" name="テキスト ボックス 14">
            <a:extLst>
              <a:ext uri="{FF2B5EF4-FFF2-40B4-BE49-F238E27FC236}">
                <a16:creationId xmlns:a16="http://schemas.microsoft.com/office/drawing/2014/main" id="{E036EE5B-DE46-4F34-B99A-06B0BF0B1008}"/>
              </a:ext>
            </a:extLst>
          </p:cNvPr>
          <p:cNvSpPr txBox="1"/>
          <p:nvPr/>
        </p:nvSpPr>
        <p:spPr>
          <a:xfrm>
            <a:off x="251519" y="1916832"/>
            <a:ext cx="4698387" cy="1384995"/>
          </a:xfrm>
          <a:prstGeom prst="rect">
            <a:avLst/>
          </a:prstGeom>
          <a:noFill/>
          <a:ln>
            <a:solidFill>
              <a:schemeClr val="tx1"/>
            </a:solidFill>
          </a:ln>
        </p:spPr>
        <p:txBody>
          <a:bodyPr wrap="square" rtlCol="0">
            <a:spAutoFit/>
          </a:bodyPr>
          <a:lstStyle/>
          <a:p>
            <a:pPr algn="just"/>
            <a:r>
              <a:rPr lang="en-US" altLang="ja-JP" sz="1200" kern="100" dirty="0"/>
              <a:t>【</a:t>
            </a:r>
            <a:r>
              <a:rPr lang="ja-JP" altLang="en-US" sz="1200" kern="100" dirty="0"/>
              <a:t>土木構造物（水槽）</a:t>
            </a:r>
            <a:r>
              <a:rPr lang="en-US" altLang="ja-JP" sz="1200" kern="100" dirty="0"/>
              <a:t>】</a:t>
            </a:r>
          </a:p>
          <a:p>
            <a:pPr algn="just"/>
            <a:r>
              <a:rPr lang="ja-JP" altLang="en-US" sz="1200" kern="100" dirty="0">
                <a:effectLst/>
              </a:rPr>
              <a:t>　</a:t>
            </a:r>
            <a:r>
              <a:rPr lang="ja-JP" altLang="en-US" sz="1200" dirty="0">
                <a:solidFill>
                  <a:srgbClr val="FF0000"/>
                </a:solidFill>
                <a:latin typeface="BIZ UDPゴシック" panose="020B0400000000000000" pitchFamily="50" charset="-128"/>
                <a:ea typeface="BIZ UDPゴシック" panose="020B0400000000000000" pitchFamily="50" charset="-128"/>
              </a:rPr>
              <a:t>不可視個所</a:t>
            </a:r>
            <a:r>
              <a:rPr lang="zh-TW" altLang="en-US" sz="1200" kern="100" dirty="0">
                <a:effectLst/>
              </a:rPr>
              <a:t>（</a:t>
            </a:r>
            <a:r>
              <a:rPr lang="ja-JP" altLang="en-US" sz="1200" kern="100" dirty="0">
                <a:effectLst/>
              </a:rPr>
              <a:t>水没箇所、開口部がない構造物</a:t>
            </a:r>
            <a:r>
              <a:rPr lang="zh-TW" altLang="en-US" sz="1200" kern="100" dirty="0">
                <a:effectLst/>
              </a:rPr>
              <a:t>等）</a:t>
            </a:r>
            <a:r>
              <a:rPr lang="ja-JP" altLang="en-US" sz="1200" kern="100" dirty="0"/>
              <a:t>、点検が出来ていない施設がある。</a:t>
            </a:r>
            <a:endParaRPr lang="en-US" altLang="ja-JP" sz="1200" kern="100" dirty="0"/>
          </a:p>
          <a:p>
            <a:pPr algn="just"/>
            <a:r>
              <a:rPr lang="ja-JP" altLang="en-US" sz="1200" kern="100" dirty="0"/>
              <a:t>　</a:t>
            </a:r>
            <a:r>
              <a:rPr lang="ja-JP" altLang="en-US" sz="1200" kern="100" dirty="0">
                <a:solidFill>
                  <a:srgbClr val="FF0000"/>
                </a:solidFill>
              </a:rPr>
              <a:t>この様な定期点検が困難な個所については、右のフローのとおり対応をする。</a:t>
            </a:r>
            <a:endParaRPr lang="en-US" altLang="ja-JP" sz="1200" kern="100" dirty="0">
              <a:effectLst/>
            </a:endParaRPr>
          </a:p>
          <a:p>
            <a:pPr algn="just"/>
            <a:endParaRPr lang="en-US" altLang="ja-JP" sz="1200" kern="100" dirty="0"/>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0C8016C3-7ABE-4EC2-9362-77EE6AC468B6}"/>
              </a:ext>
            </a:extLst>
          </p:cNvPr>
          <p:cNvSpPr txBox="1"/>
          <p:nvPr/>
        </p:nvSpPr>
        <p:spPr>
          <a:xfrm>
            <a:off x="5195070" y="1246099"/>
            <a:ext cx="3684499" cy="600164"/>
          </a:xfrm>
          <a:prstGeom prst="rect">
            <a:avLst/>
          </a:prstGeom>
          <a:noFill/>
        </p:spPr>
        <p:txBody>
          <a:bodyPr wrap="square" rtlCol="0">
            <a:spAutoFit/>
          </a:bodyPr>
          <a:lstStyle/>
          <a:p>
            <a:r>
              <a:rPr lang="ja-JP" altLang="en-US" sz="1100" dirty="0">
                <a:solidFill>
                  <a:srgbClr val="FF0000"/>
                </a:solidFill>
                <a:latin typeface="BIZ UDPゴシック" panose="020B0400000000000000" pitchFamily="50" charset="-128"/>
                <a:ea typeface="BIZ UDPゴシック" panose="020B0400000000000000" pitchFamily="50" charset="-128"/>
              </a:rPr>
              <a:t>（案）</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土木構造物（水槽構造物等）における点検業務の標準的なフローは次に示すものを基本とする。</a:t>
            </a:r>
            <a:endParaRPr kumimoji="1" lang="ja-JP" altLang="en-US" sz="1100" dirty="0"/>
          </a:p>
        </p:txBody>
      </p:sp>
      <p:pic>
        <p:nvPicPr>
          <p:cNvPr id="3" name="図 2">
            <a:extLst>
              <a:ext uri="{FF2B5EF4-FFF2-40B4-BE49-F238E27FC236}">
                <a16:creationId xmlns:a16="http://schemas.microsoft.com/office/drawing/2014/main" id="{EF742D19-84A4-476F-AD50-CB69179BB89C}"/>
              </a:ext>
            </a:extLst>
          </p:cNvPr>
          <p:cNvPicPr>
            <a:picLocks noChangeAspect="1"/>
          </p:cNvPicPr>
          <p:nvPr/>
        </p:nvPicPr>
        <p:blipFill rotWithShape="1">
          <a:blip r:embed="rId3"/>
          <a:srcRect l="13775" t="31101" r="6688" b="9680"/>
          <a:stretch/>
        </p:blipFill>
        <p:spPr>
          <a:xfrm>
            <a:off x="107504" y="3861048"/>
            <a:ext cx="4769282" cy="2219369"/>
          </a:xfrm>
          <a:prstGeom prst="rect">
            <a:avLst/>
          </a:prstGeom>
          <a:ln>
            <a:solidFill>
              <a:schemeClr val="tx1"/>
            </a:solidFill>
          </a:ln>
        </p:spPr>
      </p:pic>
      <p:sp>
        <p:nvSpPr>
          <p:cNvPr id="4" name="吹き出し: 四角形 3">
            <a:extLst>
              <a:ext uri="{FF2B5EF4-FFF2-40B4-BE49-F238E27FC236}">
                <a16:creationId xmlns:a16="http://schemas.microsoft.com/office/drawing/2014/main" id="{124BEE5D-89D1-444E-B3DD-117A45661D03}"/>
              </a:ext>
            </a:extLst>
          </p:cNvPr>
          <p:cNvSpPr/>
          <p:nvPr/>
        </p:nvSpPr>
        <p:spPr>
          <a:xfrm>
            <a:off x="509595" y="6147012"/>
            <a:ext cx="2838270" cy="612648"/>
          </a:xfrm>
          <a:prstGeom prst="wedgeRectCallout">
            <a:avLst>
              <a:gd name="adj1" fmla="val -23030"/>
              <a:gd name="adj2" fmla="val -1176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下水が処理場に流入する直前の施設である流入渠は、満水に近い状態であり、また、代替施設が無い</a:t>
            </a:r>
          </a:p>
        </p:txBody>
      </p:sp>
      <p:sp>
        <p:nvSpPr>
          <p:cNvPr id="5" name="正方形/長方形 4">
            <a:extLst>
              <a:ext uri="{FF2B5EF4-FFF2-40B4-BE49-F238E27FC236}">
                <a16:creationId xmlns:a16="http://schemas.microsoft.com/office/drawing/2014/main" id="{80D34C07-8EF9-4A66-B6DF-3A7F8B402A8F}"/>
              </a:ext>
            </a:extLst>
          </p:cNvPr>
          <p:cNvSpPr/>
          <p:nvPr/>
        </p:nvSpPr>
        <p:spPr>
          <a:xfrm>
            <a:off x="683568" y="5301208"/>
            <a:ext cx="792088" cy="432048"/>
          </a:xfrm>
          <a:prstGeom prst="rect">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1866D286-6445-4E06-ACD5-0445AC0CCDB7}"/>
              </a:ext>
            </a:extLst>
          </p:cNvPr>
          <p:cNvSpPr txBox="1"/>
          <p:nvPr/>
        </p:nvSpPr>
        <p:spPr>
          <a:xfrm>
            <a:off x="3347864" y="6095492"/>
            <a:ext cx="1969368" cy="230832"/>
          </a:xfrm>
          <a:prstGeom prst="rect">
            <a:avLst/>
          </a:prstGeom>
          <a:noFill/>
        </p:spPr>
        <p:txBody>
          <a:bodyPr wrap="square">
            <a:spAutoFit/>
          </a:bodyPr>
          <a:lstStyle/>
          <a:p>
            <a:r>
              <a:rPr lang="en-US" altLang="ja-JP" sz="900" dirty="0"/>
              <a:t>※</a:t>
            </a:r>
            <a:r>
              <a:rPr lang="ja-JP" altLang="en-US" sz="900" dirty="0"/>
              <a:t>西宮市上下水道局パンフレット</a:t>
            </a:r>
          </a:p>
        </p:txBody>
      </p:sp>
      <p:cxnSp>
        <p:nvCxnSpPr>
          <p:cNvPr id="6" name="直線コネクタ 5">
            <a:extLst>
              <a:ext uri="{FF2B5EF4-FFF2-40B4-BE49-F238E27FC236}">
                <a16:creationId xmlns:a16="http://schemas.microsoft.com/office/drawing/2014/main" id="{8AAA7192-2792-4F2D-BE73-38093239E02A}"/>
              </a:ext>
            </a:extLst>
          </p:cNvPr>
          <p:cNvCxnSpPr>
            <a:cxnSpLocks/>
          </p:cNvCxnSpPr>
          <p:nvPr/>
        </p:nvCxnSpPr>
        <p:spPr>
          <a:xfrm flipH="1">
            <a:off x="680036" y="4572878"/>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AFE2646-59FC-408E-94F2-A6FA719362B0}"/>
              </a:ext>
            </a:extLst>
          </p:cNvPr>
          <p:cNvCxnSpPr>
            <a:cxnSpLocks/>
          </p:cNvCxnSpPr>
          <p:nvPr/>
        </p:nvCxnSpPr>
        <p:spPr>
          <a:xfrm flipH="1">
            <a:off x="755576" y="4572878"/>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C16A7F5-EFCE-46A7-8872-DC35CEAAABD1}"/>
              </a:ext>
            </a:extLst>
          </p:cNvPr>
          <p:cNvCxnSpPr>
            <a:cxnSpLocks/>
          </p:cNvCxnSpPr>
          <p:nvPr/>
        </p:nvCxnSpPr>
        <p:spPr>
          <a:xfrm>
            <a:off x="827584" y="4653136"/>
            <a:ext cx="72008" cy="546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E529D2A-299C-417F-9C5A-5D4882E67B0A}"/>
              </a:ext>
            </a:extLst>
          </p:cNvPr>
          <p:cNvCxnSpPr>
            <a:cxnSpLocks/>
          </p:cNvCxnSpPr>
          <p:nvPr/>
        </p:nvCxnSpPr>
        <p:spPr>
          <a:xfrm flipH="1">
            <a:off x="141949" y="4565871"/>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FC0B976-46C9-42F0-AF0D-6967F711C5B8}"/>
              </a:ext>
            </a:extLst>
          </p:cNvPr>
          <p:cNvCxnSpPr>
            <a:cxnSpLocks/>
          </p:cNvCxnSpPr>
          <p:nvPr/>
        </p:nvCxnSpPr>
        <p:spPr>
          <a:xfrm flipH="1">
            <a:off x="217489" y="4565871"/>
            <a:ext cx="144016" cy="1440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B98D49C-4175-4E88-9CA6-60B89F5B198F}"/>
              </a:ext>
            </a:extLst>
          </p:cNvPr>
          <p:cNvCxnSpPr>
            <a:cxnSpLocks/>
          </p:cNvCxnSpPr>
          <p:nvPr/>
        </p:nvCxnSpPr>
        <p:spPr>
          <a:xfrm>
            <a:off x="289497" y="4646129"/>
            <a:ext cx="72008" cy="546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58" name="オブジェクト 57">
            <a:extLst>
              <a:ext uri="{FF2B5EF4-FFF2-40B4-BE49-F238E27FC236}">
                <a16:creationId xmlns:a16="http://schemas.microsoft.com/office/drawing/2014/main" id="{F9BA6DD8-2BFA-4CD8-B79C-9098111473A4}"/>
              </a:ext>
            </a:extLst>
          </p:cNvPr>
          <p:cNvGraphicFramePr>
            <a:graphicFrameLocks noChangeAspect="1"/>
          </p:cNvGraphicFramePr>
          <p:nvPr/>
        </p:nvGraphicFramePr>
        <p:xfrm>
          <a:off x="4956175" y="1846263"/>
          <a:ext cx="3976688" cy="6064250"/>
        </p:xfrm>
        <a:graphic>
          <a:graphicData uri="http://schemas.openxmlformats.org/presentationml/2006/ole">
            <mc:AlternateContent xmlns:mc="http://schemas.openxmlformats.org/markup-compatibility/2006">
              <mc:Choice xmlns:v="urn:schemas-microsoft-com:vml" Requires="v">
                <p:oleObj spid="_x0000_s4102" name="Document" r:id="rId4" imgW="5394734" imgH="8223848" progId="Word.Document.12">
                  <p:embed/>
                </p:oleObj>
              </mc:Choice>
              <mc:Fallback>
                <p:oleObj name="Document" r:id="rId4" imgW="5394734" imgH="8223848" progId="Word.Document.12">
                  <p:embed/>
                  <p:pic>
                    <p:nvPicPr>
                      <p:cNvPr id="58" name="オブジェクト 57">
                        <a:extLst>
                          <a:ext uri="{FF2B5EF4-FFF2-40B4-BE49-F238E27FC236}">
                            <a16:creationId xmlns:a16="http://schemas.microsoft.com/office/drawing/2014/main" id="{F9BA6DD8-2BFA-4CD8-B79C-9098111473A4}"/>
                          </a:ext>
                        </a:extLst>
                      </p:cNvPr>
                      <p:cNvPicPr/>
                      <p:nvPr/>
                    </p:nvPicPr>
                    <p:blipFill>
                      <a:blip r:embed="rId5"/>
                      <a:stretch>
                        <a:fillRect/>
                      </a:stretch>
                    </p:blipFill>
                    <p:spPr>
                      <a:xfrm>
                        <a:off x="4956175" y="1846263"/>
                        <a:ext cx="3976688" cy="6064250"/>
                      </a:xfrm>
                      <a:prstGeom prst="rect">
                        <a:avLst/>
                      </a:prstGeom>
                    </p:spPr>
                  </p:pic>
                </p:oleObj>
              </mc:Fallback>
            </mc:AlternateContent>
          </a:graphicData>
        </a:graphic>
      </p:graphicFrame>
      <p:sp>
        <p:nvSpPr>
          <p:cNvPr id="59" name="テキスト ボックス 58">
            <a:extLst>
              <a:ext uri="{FF2B5EF4-FFF2-40B4-BE49-F238E27FC236}">
                <a16:creationId xmlns:a16="http://schemas.microsoft.com/office/drawing/2014/main" id="{B5BF4F7F-3EE8-4B04-95D4-694646888F8E}"/>
              </a:ext>
            </a:extLst>
          </p:cNvPr>
          <p:cNvSpPr txBox="1"/>
          <p:nvPr/>
        </p:nvSpPr>
        <p:spPr>
          <a:xfrm>
            <a:off x="5949073" y="6328121"/>
            <a:ext cx="2664296" cy="307777"/>
          </a:xfrm>
          <a:prstGeom prst="rect">
            <a:avLst/>
          </a:prstGeom>
          <a:noFill/>
        </p:spPr>
        <p:txBody>
          <a:bodyPr wrap="square" rtlCol="0">
            <a:spAutoFit/>
          </a:bodyPr>
          <a:lstStyle/>
          <a:p>
            <a:r>
              <a:rPr kumimoji="1" lang="en-US" altLang="ja-JP" sz="1400" dirty="0"/>
              <a:t>【</a:t>
            </a:r>
            <a:r>
              <a:rPr kumimoji="1" lang="ja-JP" altLang="en-US" sz="1200" dirty="0"/>
              <a:t>常時水没箇所等の検討フロー</a:t>
            </a:r>
            <a:r>
              <a:rPr kumimoji="1" lang="en-US" altLang="ja-JP" sz="1200" dirty="0"/>
              <a:t>】</a:t>
            </a:r>
            <a:endParaRPr kumimoji="1" lang="ja-JP" altLang="en-US" sz="1400" dirty="0"/>
          </a:p>
        </p:txBody>
      </p:sp>
    </p:spTree>
    <p:extLst>
      <p:ext uri="{BB962C8B-B14F-4D97-AF65-F5344CB8AC3E}">
        <p14:creationId xmlns:p14="http://schemas.microsoft.com/office/powerpoint/2010/main" val="3756274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維持管理技術審議会</a:t>
            </a:r>
            <a:br>
              <a:rPr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r>
              <a:rPr kumimoji="1" lang="ja-JP" altLang="en-US" sz="4000" b="1" dirty="0">
                <a:latin typeface="Meiryo UI" pitchFamily="50" charset="-128"/>
                <a:ea typeface="Meiryo UI" pitchFamily="50" charset="-128"/>
                <a:cs typeface="Meiryo UI" pitchFamily="50" charset="-128"/>
              </a:rPr>
              <a:t>第３回　</a:t>
            </a:r>
            <a:r>
              <a:rPr lang="ja-JP" altLang="en-US" sz="4000" dirty="0">
                <a:latin typeface="Meiryo UI" pitchFamily="50" charset="-128"/>
                <a:ea typeface="Meiryo UI" pitchFamily="50" charset="-128"/>
                <a:cs typeface="Meiryo UI" pitchFamily="50" charset="-128"/>
              </a:rPr>
              <a:t>河川等</a:t>
            </a:r>
            <a:r>
              <a:rPr kumimoji="1" lang="ja-JP" altLang="en-US" sz="4000" b="1" dirty="0">
                <a:latin typeface="Meiryo UI" pitchFamily="50" charset="-128"/>
                <a:ea typeface="Meiryo UI" pitchFamily="50" charset="-128"/>
                <a:cs typeface="Meiryo UI" pitchFamily="50" charset="-128"/>
              </a:rPr>
              <a:t>部会</a:t>
            </a:r>
            <a:br>
              <a:rPr kumimoji="1"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endParaRPr kumimoji="1" lang="ja-JP" altLang="en-US" sz="2700" b="1" dirty="0">
              <a:latin typeface="Meiryo UI" pitchFamily="50" charset="-128"/>
              <a:ea typeface="Meiryo UI" pitchFamily="50" charset="-128"/>
              <a:cs typeface="Meiryo UI" pitchFamily="50" charset="-128"/>
            </a:endParaRPr>
          </a:p>
        </p:txBody>
      </p:sp>
      <p:sp>
        <p:nvSpPr>
          <p:cNvPr id="6" name="スライド番号プレースホルダー 17">
            <a:extLst>
              <a:ext uri="{FF2B5EF4-FFF2-40B4-BE49-F238E27FC236}">
                <a16:creationId xmlns:a16="http://schemas.microsoft.com/office/drawing/2014/main" id="{568234FF-1C40-4B1D-98C8-DF509959AD12}"/>
              </a:ext>
            </a:extLst>
          </p:cNvPr>
          <p:cNvSpPr txBox="1">
            <a:spLocks/>
          </p:cNvSpPr>
          <p:nvPr/>
        </p:nvSpPr>
        <p:spPr>
          <a:xfrm>
            <a:off x="8028384" y="6512642"/>
            <a:ext cx="1828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28</a:t>
            </a:fld>
            <a:endParaRPr lang="ja-JP" altLang="en-US"/>
          </a:p>
        </p:txBody>
      </p:sp>
      <p:sp>
        <p:nvSpPr>
          <p:cNvPr id="7" name="サブタイトル 2">
            <a:extLst>
              <a:ext uri="{FF2B5EF4-FFF2-40B4-BE49-F238E27FC236}">
                <a16:creationId xmlns:a16="http://schemas.microsoft.com/office/drawing/2014/main" id="{06817992-580E-49C7-913F-70BA459FE69C}"/>
              </a:ext>
            </a:extLst>
          </p:cNvPr>
          <p:cNvSpPr txBox="1">
            <a:spLocks/>
          </p:cNvSpPr>
          <p:nvPr/>
        </p:nvSpPr>
        <p:spPr>
          <a:xfrm>
            <a:off x="0" y="3753131"/>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3200" b="1" dirty="0">
                <a:latin typeface="Meiryo UI" pitchFamily="50" charset="-128"/>
                <a:ea typeface="Meiryo UI" pitchFamily="50" charset="-128"/>
                <a:cs typeface="Meiryo UI" pitchFamily="50" charset="-128"/>
              </a:rPr>
              <a:t>《</a:t>
            </a:r>
            <a:r>
              <a:rPr lang="ja-JP" altLang="en-US" sz="3200" b="1" dirty="0">
                <a:latin typeface="Meiryo UI" pitchFamily="50" charset="-128"/>
                <a:ea typeface="Meiryo UI" pitchFamily="50" charset="-128"/>
                <a:cs typeface="Meiryo UI" pitchFamily="50" charset="-128"/>
              </a:rPr>
              <a:t>第２回河川等部会の概要</a:t>
            </a:r>
            <a:r>
              <a:rPr lang="en-US" altLang="ja-JP" sz="3200" b="1" dirty="0">
                <a:latin typeface="Meiryo UI" pitchFamily="50" charset="-128"/>
                <a:ea typeface="Meiryo UI" pitchFamily="50" charset="-128"/>
                <a:cs typeface="Meiryo UI" pitchFamily="50" charset="-128"/>
              </a:rPr>
              <a:t>》</a:t>
            </a:r>
            <a:endParaRPr lang="ja-JP" altLang="en-US" sz="3200" b="1" dirty="0">
              <a:latin typeface="Meiryo UI" pitchFamily="50" charset="-128"/>
              <a:ea typeface="Meiryo UI" pitchFamily="50" charset="-128"/>
              <a:cs typeface="Meiryo UI" pitchFamily="50" charset="-128"/>
            </a:endParaRPr>
          </a:p>
        </p:txBody>
      </p:sp>
      <p:sp>
        <p:nvSpPr>
          <p:cNvPr id="8" name="サブタイトル 2">
            <a:extLst>
              <a:ext uri="{FF2B5EF4-FFF2-40B4-BE49-F238E27FC236}">
                <a16:creationId xmlns:a16="http://schemas.microsoft.com/office/drawing/2014/main" id="{37486AA9-78E1-4A7C-9CF2-F53E5BE5C959}"/>
              </a:ext>
            </a:extLst>
          </p:cNvPr>
          <p:cNvSpPr txBox="1">
            <a:spLocks/>
          </p:cNvSpPr>
          <p:nvPr/>
        </p:nvSpPr>
        <p:spPr>
          <a:xfrm>
            <a:off x="0" y="4765144"/>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3200">
                <a:latin typeface="Meiryo UI" pitchFamily="50" charset="-128"/>
                <a:ea typeface="Meiryo UI" pitchFamily="50" charset="-128"/>
                <a:cs typeface="Meiryo UI" pitchFamily="50" charset="-128"/>
              </a:rPr>
              <a:t>（港湾・海岸施設編）</a:t>
            </a:r>
          </a:p>
        </p:txBody>
      </p:sp>
    </p:spTree>
    <p:extLst>
      <p:ext uri="{BB962C8B-B14F-4D97-AF65-F5344CB8AC3E}">
        <p14:creationId xmlns:p14="http://schemas.microsoft.com/office/powerpoint/2010/main" val="110873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D6DD97-905F-4E23-AB94-10E7D5719536}"/>
              </a:ext>
            </a:extLst>
          </p:cNvPr>
          <p:cNvSpPr txBox="1"/>
          <p:nvPr/>
        </p:nvSpPr>
        <p:spPr>
          <a:xfrm>
            <a:off x="179512" y="472598"/>
            <a:ext cx="8784976" cy="5447645"/>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目次</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１．現計画の</a:t>
            </a:r>
            <a:r>
              <a:rPr lang="ja-JP" altLang="en-US" sz="2400" b="1" dirty="0">
                <a:latin typeface="Meiryo UI" panose="020B0604030504040204" pitchFamily="50" charset="-128"/>
                <a:ea typeface="Meiryo UI" panose="020B0604030504040204" pitchFamily="50" charset="-128"/>
              </a:rPr>
              <a:t>検証、課題抽出及び対応方針</a:t>
            </a:r>
            <a:endParaRPr lang="en-US" altLang="ja-JP" sz="2400" b="1"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１－１　施設の点検・評価方法の高度化に向けた取組</a:t>
            </a:r>
            <a:endParaRPr lang="en-US" altLang="ja-JP" sz="2000" dirty="0">
              <a:latin typeface="Meiryo UI" panose="020B0604030504040204" pitchFamily="50" charset="-128"/>
              <a:ea typeface="Meiryo UI" panose="020B0604030504040204" pitchFamily="50" charset="-128"/>
            </a:endParaRPr>
          </a:p>
          <a:p>
            <a:r>
              <a:rPr lang="ja-JP" altLang="en-US" sz="2000" dirty="0">
                <a:solidFill>
                  <a:schemeClr val="bg1">
                    <a:lumMod val="75000"/>
                  </a:schemeClr>
                </a:solidFill>
                <a:latin typeface="Meiryo UI" panose="020B0604030504040204" pitchFamily="50" charset="-128"/>
                <a:ea typeface="Meiryo UI" panose="020B0604030504040204" pitchFamily="50" charset="-128"/>
              </a:rPr>
              <a:t>　　　１－２　施設の更新等判定フロー</a:t>
            </a:r>
            <a:endParaRPr lang="en-US" altLang="ja-JP" sz="2000" dirty="0">
              <a:solidFill>
                <a:schemeClr val="bg1">
                  <a:lumMod val="75000"/>
                </a:schemeClr>
              </a:solidFill>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１－３　</a:t>
            </a:r>
            <a:r>
              <a:rPr lang="ja-JP" altLang="en-US" sz="2000" dirty="0">
                <a:latin typeface="Meiryo UI" pitchFamily="50" charset="-128"/>
                <a:ea typeface="Meiryo UI" pitchFamily="50" charset="-128"/>
                <a:cs typeface="Meiryo UI" pitchFamily="50" charset="-128"/>
              </a:rPr>
              <a:t>予測計画型の維持管理手法を目指した取組</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１－４　新技術導入の取組</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１－５　まとめ</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２．</a:t>
            </a:r>
            <a:r>
              <a:rPr lang="ja-JP" altLang="en-US" sz="2400" b="1" dirty="0">
                <a:latin typeface="Meiryo UI" panose="020B0604030504040204" pitchFamily="50" charset="-128"/>
                <a:ea typeface="Meiryo UI" panose="020B0604030504040204" pitchFamily="50" charset="-128"/>
              </a:rPr>
              <a:t>次期計画における基本方針</a:t>
            </a:r>
            <a:endParaRPr lang="en-US" altLang="ja-JP" sz="2400" b="1" dirty="0">
              <a:latin typeface="Meiryo UI" panose="020B0604030504040204" pitchFamily="50" charset="-128"/>
              <a:ea typeface="Meiryo UI" panose="020B0604030504040204" pitchFamily="50" charset="-128"/>
            </a:endParaRPr>
          </a:p>
          <a:p>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３．次期計画の具体的な取組内容の検討</a:t>
            </a:r>
            <a:endParaRPr lang="en-US" altLang="ja-JP" sz="24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～「１．</a:t>
            </a:r>
            <a:r>
              <a:rPr kumimoji="1" lang="ja-JP" altLang="en-US" sz="1600" dirty="0">
                <a:latin typeface="Meiryo UI" panose="020B0604030504040204" pitchFamily="50" charset="-128"/>
                <a:ea typeface="Meiryo UI" panose="020B0604030504040204" pitchFamily="50" charset="-128"/>
              </a:rPr>
              <a:t>現計画の</a:t>
            </a:r>
            <a:r>
              <a:rPr lang="ja-JP" altLang="en-US" sz="1600" dirty="0">
                <a:latin typeface="Meiryo UI" panose="020B0604030504040204" pitchFamily="50" charset="-128"/>
                <a:ea typeface="Meiryo UI" panose="020B0604030504040204" pitchFamily="50" charset="-128"/>
              </a:rPr>
              <a:t>検証、課題抽出及び対応方針」を踏まえた次期計画への反映～</a:t>
            </a:r>
            <a:endParaRPr lang="en-US" altLang="ja-JP" sz="16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３－１　点検・評価</a:t>
            </a:r>
            <a:r>
              <a:rPr lang="ja-JP" altLang="en-US" sz="2000" dirty="0">
                <a:latin typeface="Meiryo UI" pitchFamily="50" charset="-128"/>
                <a:ea typeface="Meiryo UI" pitchFamily="50" charset="-128"/>
                <a:cs typeface="Meiryo UI" pitchFamily="50" charset="-128"/>
              </a:rPr>
              <a:t>に関する事項</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３－２　</a:t>
            </a:r>
            <a:r>
              <a:rPr lang="ja-JP" altLang="en-US" sz="2000" dirty="0">
                <a:latin typeface="Meiryo UI" pitchFamily="50" charset="-128"/>
                <a:ea typeface="Meiryo UI" pitchFamily="50" charset="-128"/>
                <a:cs typeface="Meiryo UI" pitchFamily="50" charset="-128"/>
              </a:rPr>
              <a:t>維持管理手法に関する事項</a:t>
            </a:r>
            <a:endParaRPr lang="en-US" altLang="ja-JP" sz="2000" dirty="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rPr>
              <a:t>　　　３－３　維持管理工事の実施</a:t>
            </a:r>
            <a:r>
              <a:rPr lang="ja-JP" altLang="en-US" sz="2000" dirty="0">
                <a:latin typeface="Meiryo UI" pitchFamily="50" charset="-128"/>
                <a:ea typeface="Meiryo UI" pitchFamily="50" charset="-128"/>
                <a:cs typeface="Meiryo UI" pitchFamily="50" charset="-128"/>
              </a:rPr>
              <a:t>に関する事項</a:t>
            </a:r>
            <a:endParaRPr lang="en-US" altLang="ja-JP" sz="2000" dirty="0">
              <a:latin typeface="Meiryo UI" panose="020B0604030504040204" pitchFamily="50" charset="-128"/>
              <a:ea typeface="Meiryo UI" panose="020B0604030504040204" pitchFamily="50" charset="-128"/>
            </a:endParaRPr>
          </a:p>
        </p:txBody>
      </p:sp>
      <p:sp>
        <p:nvSpPr>
          <p:cNvPr id="4" name="スライド番号プレースホルダー 17">
            <a:extLst>
              <a:ext uri="{FF2B5EF4-FFF2-40B4-BE49-F238E27FC236}">
                <a16:creationId xmlns:a16="http://schemas.microsoft.com/office/drawing/2014/main" id="{3F7A9975-BBF1-41A6-B9ED-0A7D71CD6526}"/>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2</a:t>
            </a:fld>
            <a:endParaRPr kumimoji="1" lang="ja-JP" altLang="en-US" dirty="0"/>
          </a:p>
        </p:txBody>
      </p:sp>
      <p:sp>
        <p:nvSpPr>
          <p:cNvPr id="14" name="正方形/長方形 13">
            <a:extLst>
              <a:ext uri="{FF2B5EF4-FFF2-40B4-BE49-F238E27FC236}">
                <a16:creationId xmlns:a16="http://schemas.microsoft.com/office/drawing/2014/main" id="{7AC98E49-3325-43A9-A2BA-57DC028AB484}"/>
              </a:ext>
            </a:extLst>
          </p:cNvPr>
          <p:cNvSpPr/>
          <p:nvPr/>
        </p:nvSpPr>
        <p:spPr>
          <a:xfrm>
            <a:off x="4480069" y="1958338"/>
            <a:ext cx="345638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第１回河川等部会</a:t>
            </a:r>
            <a:r>
              <a:rPr kumimoji="1" lang="en-US" altLang="ja-JP" sz="1200" b="1" dirty="0">
                <a:solidFill>
                  <a:schemeClr val="tx1"/>
                </a:solidFill>
              </a:rPr>
              <a:t>(R6.3.26)</a:t>
            </a:r>
            <a:r>
              <a:rPr kumimoji="1" lang="ja-JP" altLang="en-US" sz="1200" b="1" dirty="0">
                <a:solidFill>
                  <a:schemeClr val="tx1"/>
                </a:solidFill>
              </a:rPr>
              <a:t>で審議済</a:t>
            </a:r>
          </a:p>
        </p:txBody>
      </p:sp>
      <p:sp>
        <p:nvSpPr>
          <p:cNvPr id="13" name="右中かっこ 12">
            <a:extLst>
              <a:ext uri="{FF2B5EF4-FFF2-40B4-BE49-F238E27FC236}">
                <a16:creationId xmlns:a16="http://schemas.microsoft.com/office/drawing/2014/main" id="{A6917A57-647E-4F5A-9034-10319953DF83}"/>
              </a:ext>
            </a:extLst>
          </p:cNvPr>
          <p:cNvSpPr/>
          <p:nvPr/>
        </p:nvSpPr>
        <p:spPr>
          <a:xfrm>
            <a:off x="4358118" y="1958338"/>
            <a:ext cx="97729" cy="216024"/>
          </a:xfrm>
          <a:prstGeom prst="rightBrace">
            <a:avLst>
              <a:gd name="adj1" fmla="val 4375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3FE73C2-B0D4-4A14-A65D-99903F243B28}"/>
              </a:ext>
            </a:extLst>
          </p:cNvPr>
          <p:cNvSpPr/>
          <p:nvPr/>
        </p:nvSpPr>
        <p:spPr>
          <a:xfrm>
            <a:off x="179512" y="3334327"/>
            <a:ext cx="7975455" cy="2690853"/>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3140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a:extLst>
              <a:ext uri="{FF2B5EF4-FFF2-40B4-BE49-F238E27FC236}">
                <a16:creationId xmlns:a16="http://schemas.microsoft.com/office/drawing/2014/main" id="{B6AF7B6D-10C1-45B9-A3BA-B5E1FECD530A}"/>
              </a:ext>
            </a:extLst>
          </p:cNvPr>
          <p:cNvGraphicFramePr>
            <a:graphicFrameLocks noChangeAspect="1"/>
          </p:cNvGraphicFramePr>
          <p:nvPr/>
        </p:nvGraphicFramePr>
        <p:xfrm>
          <a:off x="179471" y="1538719"/>
          <a:ext cx="8767753" cy="4372461"/>
        </p:xfrm>
        <a:graphic>
          <a:graphicData uri="http://schemas.openxmlformats.org/presentationml/2006/ole">
            <mc:AlternateContent xmlns:mc="http://schemas.openxmlformats.org/markup-compatibility/2006">
              <mc:Choice xmlns:v="urn:schemas-microsoft-com:vml" Requires="v">
                <p:oleObj spid="_x0000_s5123" name="Worksheet" r:id="rId4" imgW="13457000" imgH="6705742" progId="Excel.Sheet.12">
                  <p:embed/>
                </p:oleObj>
              </mc:Choice>
              <mc:Fallback>
                <p:oleObj name="Worksheet" r:id="rId4" imgW="13457000" imgH="6705742" progId="Excel.Sheet.12">
                  <p:embed/>
                  <p:pic>
                    <p:nvPicPr>
                      <p:cNvPr id="4" name="オブジェクト 3">
                        <a:extLst>
                          <a:ext uri="{FF2B5EF4-FFF2-40B4-BE49-F238E27FC236}">
                            <a16:creationId xmlns:a16="http://schemas.microsoft.com/office/drawing/2014/main" id="{B6AF7B6D-10C1-45B9-A3BA-B5E1FECD530A}"/>
                          </a:ext>
                        </a:extLst>
                      </p:cNvPr>
                      <p:cNvPicPr/>
                      <p:nvPr/>
                    </p:nvPicPr>
                    <p:blipFill>
                      <a:blip r:embed="rId5"/>
                      <a:stretch>
                        <a:fillRect/>
                      </a:stretch>
                    </p:blipFill>
                    <p:spPr>
                      <a:xfrm>
                        <a:off x="179471" y="1538719"/>
                        <a:ext cx="8767753" cy="4372461"/>
                      </a:xfrm>
                      <a:prstGeom prst="rect">
                        <a:avLst/>
                      </a:prstGeom>
                    </p:spPr>
                  </p:pic>
                </p:oleObj>
              </mc:Fallback>
            </mc:AlternateContent>
          </a:graphicData>
        </a:graphic>
      </p:graphicFrame>
      <p:sp>
        <p:nvSpPr>
          <p:cNvPr id="48" name="テキスト ボックス 47">
            <a:extLst>
              <a:ext uri="{FF2B5EF4-FFF2-40B4-BE49-F238E27FC236}">
                <a16:creationId xmlns:a16="http://schemas.microsoft.com/office/drawing/2014/main" id="{9B4ED26B-8676-46DC-B455-F6A26F62B2A5}"/>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32" name="スライド番号プレースホルダー 1">
            <a:extLst>
              <a:ext uri="{FF2B5EF4-FFF2-40B4-BE49-F238E27FC236}">
                <a16:creationId xmlns:a16="http://schemas.microsoft.com/office/drawing/2014/main" id="{84372E70-62B2-4C9B-9931-1DBFCAD34C54}"/>
              </a:ext>
            </a:extLst>
          </p:cNvPr>
          <p:cNvSpPr>
            <a:spLocks noGrp="1"/>
          </p:cNvSpPr>
          <p:nvPr>
            <p:ph type="sldNum" sz="quarter" idx="12"/>
          </p:nvPr>
        </p:nvSpPr>
        <p:spPr>
          <a:xfrm>
            <a:off x="7956376" y="6562853"/>
            <a:ext cx="1828800" cy="365125"/>
          </a:xfrm>
        </p:spPr>
        <p:txBody>
          <a:bodyPr/>
          <a:lstStyle/>
          <a:p>
            <a:fld id="{682EF9F9-C4E8-46B2-BBF1-33E3162B856A}" type="slidenum">
              <a:rPr kumimoji="1" lang="ja-JP" altLang="en-US" smtClean="0"/>
              <a:t>29</a:t>
            </a:fld>
            <a:endParaRPr kumimoji="1" lang="ja-JP" altLang="en-US" dirty="0"/>
          </a:p>
        </p:txBody>
      </p:sp>
      <p:sp>
        <p:nvSpPr>
          <p:cNvPr id="42" name="角丸四角形 8">
            <a:extLst>
              <a:ext uri="{FF2B5EF4-FFF2-40B4-BE49-F238E27FC236}">
                <a16:creationId xmlns:a16="http://schemas.microsoft.com/office/drawing/2014/main" id="{0C9B480A-DCE7-462A-93DF-4F7E197AB636}"/>
              </a:ext>
            </a:extLst>
          </p:cNvPr>
          <p:cNvSpPr/>
          <p:nvPr/>
        </p:nvSpPr>
        <p:spPr>
          <a:xfrm>
            <a:off x="43447" y="1196751"/>
            <a:ext cx="6472769" cy="5112569"/>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43" name="テキスト ボックス 8">
            <a:extLst>
              <a:ext uri="{FF2B5EF4-FFF2-40B4-BE49-F238E27FC236}">
                <a16:creationId xmlns:a16="http://schemas.microsoft.com/office/drawing/2014/main" id="{317C281A-B043-40AB-A283-498BB20730BD}"/>
              </a:ext>
            </a:extLst>
          </p:cNvPr>
          <p:cNvSpPr txBox="1">
            <a:spLocks noChangeArrowheads="1"/>
          </p:cNvSpPr>
          <p:nvPr/>
        </p:nvSpPr>
        <p:spPr bwMode="auto">
          <a:xfrm>
            <a:off x="179472" y="1063263"/>
            <a:ext cx="5122452"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b="1" dirty="0">
                <a:solidFill>
                  <a:srgbClr val="000000"/>
                </a:solidFill>
                <a:latin typeface="Meiryo UI" panose="020B0604030504040204" pitchFamily="50" charset="-128"/>
                <a:ea typeface="Meiryo UI" panose="020B0604030504040204" pitchFamily="50" charset="-128"/>
              </a:rPr>
              <a:t>I</a:t>
            </a:r>
            <a:r>
              <a:rPr lang="ja-JP" altLang="en-US" sz="1200" b="1" dirty="0">
                <a:solidFill>
                  <a:srgbClr val="000000"/>
                </a:solidFill>
                <a:latin typeface="Meiryo UI" panose="020B0604030504040204" pitchFamily="50" charset="-128"/>
                <a:ea typeface="Meiryo UI" panose="020B0604030504040204" pitchFamily="50" charset="-128"/>
              </a:rPr>
              <a:t>．効率的・効果的な維持管理の推進（港湾・海岸施設のロードマップ）</a:t>
            </a:r>
            <a:r>
              <a:rPr lang="ja-JP" altLang="en-US" sz="1200" dirty="0">
                <a:solidFill>
                  <a:srgbClr val="000000"/>
                </a:solidFill>
                <a:latin typeface="Meiryo UI" panose="020B0604030504040204" pitchFamily="50" charset="-128"/>
                <a:ea typeface="Meiryo UI" panose="020B0604030504040204" pitchFamily="50" charset="-128"/>
              </a:rPr>
              <a:t>　　　　</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57" name="角丸四角形 8">
            <a:extLst>
              <a:ext uri="{FF2B5EF4-FFF2-40B4-BE49-F238E27FC236}">
                <a16:creationId xmlns:a16="http://schemas.microsoft.com/office/drawing/2014/main" id="{B82304DC-8B5E-4BE2-8AAA-827E5DAB8D97}"/>
              </a:ext>
            </a:extLst>
          </p:cNvPr>
          <p:cNvSpPr/>
          <p:nvPr/>
        </p:nvSpPr>
        <p:spPr>
          <a:xfrm>
            <a:off x="6844749" y="1196751"/>
            <a:ext cx="2219291" cy="5112569"/>
          </a:xfrm>
          <a:prstGeom prst="roundRect">
            <a:avLst>
              <a:gd name="adj" fmla="val 277"/>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1400">
              <a:solidFill>
                <a:prstClr val="white"/>
              </a:solidFill>
            </a:endParaRPr>
          </a:p>
        </p:txBody>
      </p:sp>
      <p:sp>
        <p:nvSpPr>
          <p:cNvPr id="56" name="テキスト ボックス 8">
            <a:extLst>
              <a:ext uri="{FF2B5EF4-FFF2-40B4-BE49-F238E27FC236}">
                <a16:creationId xmlns:a16="http://schemas.microsoft.com/office/drawing/2014/main" id="{9CA3DDAB-7A94-40A4-8CDD-FE2DC8219D8D}"/>
              </a:ext>
            </a:extLst>
          </p:cNvPr>
          <p:cNvSpPr txBox="1">
            <a:spLocks noChangeArrowheads="1"/>
          </p:cNvSpPr>
          <p:nvPr/>
        </p:nvSpPr>
        <p:spPr bwMode="auto">
          <a:xfrm>
            <a:off x="7246140" y="1068638"/>
            <a:ext cx="1584176" cy="250610"/>
          </a:xfrm>
          <a:prstGeom prst="rect">
            <a:avLst/>
          </a:prstGeom>
          <a:solidFill>
            <a:schemeClr val="bg1"/>
          </a:solidFill>
          <a:ln w="19050">
            <a:solidFill>
              <a:schemeClr val="tx1"/>
            </a:solidFill>
            <a:miter lim="800000"/>
            <a:headEnd/>
            <a:tailEnd/>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b="1" dirty="0">
                <a:solidFill>
                  <a:srgbClr val="000000"/>
                </a:solidFill>
                <a:latin typeface="Meiryo UI" panose="020B0604030504040204" pitchFamily="50" charset="-128"/>
                <a:ea typeface="Meiryo UI" panose="020B0604030504040204" pitchFamily="50" charset="-128"/>
              </a:rPr>
              <a:t>部会審議内容</a:t>
            </a:r>
          </a:p>
        </p:txBody>
      </p:sp>
      <p:sp>
        <p:nvSpPr>
          <p:cNvPr id="10" name="テキスト ボックス 9">
            <a:extLst>
              <a:ext uri="{FF2B5EF4-FFF2-40B4-BE49-F238E27FC236}">
                <a16:creationId xmlns:a16="http://schemas.microsoft.com/office/drawing/2014/main" id="{D978C103-A491-4FFD-AE28-BAED82FE71DA}"/>
              </a:ext>
            </a:extLst>
          </p:cNvPr>
          <p:cNvSpPr txBox="1"/>
          <p:nvPr/>
        </p:nvSpPr>
        <p:spPr>
          <a:xfrm>
            <a:off x="3029549" y="5903694"/>
            <a:ext cx="3774036" cy="261610"/>
          </a:xfrm>
          <a:prstGeom prst="rect">
            <a:avLst/>
          </a:prstGeom>
          <a:noFill/>
        </p:spPr>
        <p:txBody>
          <a:bodyPr wrap="square">
            <a:spAutoFit/>
          </a:bodyPr>
          <a:lstStyle/>
          <a:p>
            <a:r>
              <a:rPr lang="ja-JP" altLang="en-US" sz="1100" kern="100" dirty="0">
                <a:effectLst/>
              </a:rPr>
              <a:t>「港湾・海岸施設長寿命化計画 土木構造物編」 </a:t>
            </a:r>
            <a:r>
              <a:rPr lang="en-US" altLang="ja-JP" sz="1100" kern="100" dirty="0">
                <a:effectLst/>
              </a:rPr>
              <a:t>P19</a:t>
            </a:r>
            <a:endParaRPr lang="ja-JP" altLang="en-US" sz="1100" dirty="0"/>
          </a:p>
        </p:txBody>
      </p:sp>
    </p:spTree>
    <p:extLst>
      <p:ext uri="{BB962C8B-B14F-4D97-AF65-F5344CB8AC3E}">
        <p14:creationId xmlns:p14="http://schemas.microsoft.com/office/powerpoint/2010/main" val="1517111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B5E914B6-62AE-41BE-9315-0E5F06F13025}"/>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6" name="テキスト ボックス 25">
            <a:extLst>
              <a:ext uri="{FF2B5EF4-FFF2-40B4-BE49-F238E27FC236}">
                <a16:creationId xmlns:a16="http://schemas.microsoft.com/office/drawing/2014/main" id="{3EA4ACE9-5F0C-4EBC-8A76-1D0E51819712}"/>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現計画の検証に基づく課題と対応方針</a:t>
            </a:r>
            <a:endParaRPr kumimoji="1" lang="ja-JP" altLang="en-US" sz="2400" dirty="0">
              <a:latin typeface="Meiryo UI" pitchFamily="50" charset="-128"/>
              <a:ea typeface="Meiryo UI" pitchFamily="50" charset="-128"/>
              <a:cs typeface="Meiryo UI" pitchFamily="50" charset="-128"/>
            </a:endParaRPr>
          </a:p>
        </p:txBody>
      </p:sp>
      <p:graphicFrame>
        <p:nvGraphicFramePr>
          <p:cNvPr id="6" name="表 4">
            <a:extLst>
              <a:ext uri="{FF2B5EF4-FFF2-40B4-BE49-F238E27FC236}">
                <a16:creationId xmlns:a16="http://schemas.microsoft.com/office/drawing/2014/main" id="{95129FBF-C2AB-4B49-AF87-8CB8023462E5}"/>
              </a:ext>
            </a:extLst>
          </p:cNvPr>
          <p:cNvGraphicFramePr>
            <a:graphicFrameLocks noGrp="1"/>
          </p:cNvGraphicFramePr>
          <p:nvPr/>
        </p:nvGraphicFramePr>
        <p:xfrm>
          <a:off x="107504" y="1427192"/>
          <a:ext cx="8928994" cy="445008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3432216877"/>
                    </a:ext>
                  </a:extLst>
                </a:gridCol>
                <a:gridCol w="4032448">
                  <a:extLst>
                    <a:ext uri="{9D8B030D-6E8A-4147-A177-3AD203B41FA5}">
                      <a16:colId xmlns:a16="http://schemas.microsoft.com/office/drawing/2014/main" val="2412610903"/>
                    </a:ext>
                  </a:extLst>
                </a:gridCol>
                <a:gridCol w="3312370">
                  <a:extLst>
                    <a:ext uri="{9D8B030D-6E8A-4147-A177-3AD203B41FA5}">
                      <a16:colId xmlns:a16="http://schemas.microsoft.com/office/drawing/2014/main" val="2177164785"/>
                    </a:ext>
                  </a:extLst>
                </a:gridCol>
              </a:tblGrid>
              <a:tr h="288032">
                <a:tc>
                  <a:txBody>
                    <a:bodyPr/>
                    <a:lstStyle/>
                    <a:p>
                      <a:pPr algn="ctr"/>
                      <a:r>
                        <a:rPr kumimoji="1" lang="ja-JP" altLang="en-US" sz="1600" dirty="0"/>
                        <a:t>項目</a:t>
                      </a:r>
                    </a:p>
                  </a:txBody>
                  <a:tcPr/>
                </a:tc>
                <a:tc>
                  <a:txBody>
                    <a:bodyPr/>
                    <a:lstStyle/>
                    <a:p>
                      <a:pPr algn="ctr"/>
                      <a:r>
                        <a:rPr kumimoji="1" lang="ja-JP" altLang="en-US" sz="1600" dirty="0"/>
                        <a:t>課題</a:t>
                      </a:r>
                    </a:p>
                  </a:txBody>
                  <a:tcPr/>
                </a:tc>
                <a:tc>
                  <a:txBody>
                    <a:bodyPr/>
                    <a:lstStyle/>
                    <a:p>
                      <a:pPr algn="ctr"/>
                      <a:r>
                        <a:rPr kumimoji="1" lang="ja-JP" altLang="en-US" sz="1600" dirty="0"/>
                        <a:t>対応方針</a:t>
                      </a:r>
                    </a:p>
                  </a:txBody>
                  <a:tcPr/>
                </a:tc>
                <a:extLst>
                  <a:ext uri="{0D108BD9-81ED-4DB2-BD59-A6C34878D82A}">
                    <a16:rowId xmlns:a16="http://schemas.microsoft.com/office/drawing/2014/main" val="1438607910"/>
                  </a:ext>
                </a:extLst>
              </a:tr>
              <a:tr h="370840">
                <a:tc>
                  <a:txBody>
                    <a:bodyPr/>
                    <a:lstStyle/>
                    <a:p>
                      <a:pPr marL="0" indent="0" algn="ctr">
                        <a:buFont typeface="Arial" panose="020B0604020202020204" pitchFamily="34" charset="0"/>
                        <a:buNone/>
                      </a:pPr>
                      <a:r>
                        <a:rPr kumimoji="1" lang="ja-JP" altLang="en-US" sz="1200" kern="1200" dirty="0">
                          <a:solidFill>
                            <a:schemeClr val="tx1"/>
                          </a:solidFill>
                          <a:latin typeface="+mj-ea"/>
                          <a:ea typeface="+mn-ea"/>
                          <a:cs typeface="+mn-cs"/>
                        </a:rPr>
                        <a:t>点検、診断、評価の手法や体制等の充実</a:t>
                      </a:r>
                      <a:endParaRPr kumimoji="1" lang="en-US" altLang="ja-JP" sz="1200" kern="1200" dirty="0">
                        <a:solidFill>
                          <a:schemeClr val="tx1"/>
                        </a:solidFill>
                        <a:latin typeface="+mj-ea"/>
                        <a:ea typeface="+mn-ea"/>
                        <a:cs typeface="+mn-cs"/>
                      </a:endParaRPr>
                    </a:p>
                    <a:p>
                      <a:pPr marL="0" indent="0" algn="ctr">
                        <a:buFont typeface="Arial" panose="020B0604020202020204" pitchFamily="34" charset="0"/>
                        <a:buNone/>
                      </a:pPr>
                      <a:r>
                        <a:rPr kumimoji="1" lang="ja-JP" altLang="en-US" sz="1200" kern="1200" dirty="0">
                          <a:solidFill>
                            <a:schemeClr val="tx1"/>
                          </a:solidFill>
                          <a:latin typeface="+mj-ea"/>
                          <a:ea typeface="+mn-ea"/>
                          <a:cs typeface="+mn-cs"/>
                        </a:rPr>
                        <a:t>①ー１</a:t>
                      </a:r>
                      <a:endParaRPr kumimoji="1" lang="en-US" altLang="ja-JP" sz="1200" kern="1200" dirty="0">
                        <a:solidFill>
                          <a:schemeClr val="tx1"/>
                        </a:solidFill>
                        <a:latin typeface="+mj-ea"/>
                        <a:ea typeface="+mn-ea"/>
                        <a:cs typeface="+mn-cs"/>
                      </a:endParaRPr>
                    </a:p>
                    <a:p>
                      <a:pPr marL="0" indent="0" algn="ctr">
                        <a:buFont typeface="Arial" panose="020B0604020202020204" pitchFamily="34" charset="0"/>
                        <a:buNone/>
                      </a:pPr>
                      <a:r>
                        <a:rPr kumimoji="1" lang="ja-JP" altLang="en-US" sz="1200" kern="1200" dirty="0">
                          <a:solidFill>
                            <a:schemeClr val="tx1"/>
                          </a:solidFill>
                          <a:latin typeface="+mj-ea"/>
                          <a:ea typeface="+mn-ea"/>
                          <a:cs typeface="+mn-cs"/>
                        </a:rPr>
                        <a:t>①ー２</a:t>
                      </a:r>
                      <a:endParaRPr kumimoji="1" lang="en-US" altLang="ja-JP" sz="1200" kern="1200" dirty="0">
                        <a:solidFill>
                          <a:schemeClr val="tx1"/>
                        </a:solidFill>
                        <a:latin typeface="+mj-ea"/>
                        <a:ea typeface="+mn-ea"/>
                        <a:cs typeface="+mn-cs"/>
                      </a:endParaRPr>
                    </a:p>
                  </a:txBody>
                  <a:tcPr/>
                </a:tc>
                <a:tc>
                  <a:txBody>
                    <a:bodyPr/>
                    <a:lstStyle/>
                    <a:p>
                      <a:pPr marL="171450" indent="-171450" algn="just">
                        <a:buFont typeface="Arial" panose="020B0604020202020204" pitchFamily="34" charset="0"/>
                        <a:buChar char="•"/>
                      </a:pPr>
                      <a:r>
                        <a:rPr lang="ja-JP" altLang="en-US" sz="1200" b="0" u="none" kern="100" dirty="0">
                          <a:effectLst/>
                        </a:rPr>
                        <a:t>若手職員の減少やベテラン職員の退職による人員不足</a:t>
                      </a:r>
                    </a:p>
                    <a:p>
                      <a:pPr marL="171450" indent="-171450" algn="just">
                        <a:buFont typeface="Arial" panose="020B0604020202020204" pitchFamily="34" charset="0"/>
                        <a:buChar char="•"/>
                      </a:pPr>
                      <a:r>
                        <a:rPr lang="ja-JP" altLang="en-US" sz="1200" b="0" u="none" kern="100" dirty="0">
                          <a:effectLst/>
                        </a:rPr>
                        <a:t>健全度が低下した施設が増加傾向にあり、今後点検頻度の増加が見込まれる</a:t>
                      </a:r>
                    </a:p>
                  </a:txBody>
                  <a:tcPr/>
                </a:tc>
                <a:tc>
                  <a:txBody>
                    <a:bodyPr/>
                    <a:lstStyle/>
                    <a:p>
                      <a:pPr marL="171450" indent="-171450">
                        <a:buFont typeface="Arial" panose="020B0604020202020204" pitchFamily="34" charset="0"/>
                        <a:buChar char="•"/>
                      </a:pPr>
                      <a:r>
                        <a:rPr lang="ja-JP" altLang="en-US" sz="1200" kern="100" dirty="0"/>
                        <a:t>点検方法の外注化や効率化を検討</a:t>
                      </a:r>
                      <a:endParaRPr lang="ja-JP" altLang="en-US" sz="1200" b="0" u="none" kern="100" dirty="0">
                        <a:effectLst/>
                      </a:endParaRPr>
                    </a:p>
                  </a:txBody>
                  <a:tcPr/>
                </a:tc>
                <a:extLst>
                  <a:ext uri="{0D108BD9-81ED-4DB2-BD59-A6C34878D82A}">
                    <a16:rowId xmlns:a16="http://schemas.microsoft.com/office/drawing/2014/main" val="3401030241"/>
                  </a:ext>
                </a:extLst>
              </a:tr>
              <a:tr h="370840">
                <a:tc>
                  <a:txBody>
                    <a:bodyPr/>
                    <a:lstStyle/>
                    <a:p>
                      <a:pPr algn="ctr"/>
                      <a:r>
                        <a:rPr kumimoji="1" lang="ja-JP" altLang="en-US" sz="1200" dirty="0">
                          <a:solidFill>
                            <a:schemeClr val="tx1"/>
                          </a:solidFill>
                        </a:rPr>
                        <a:t>点検、診断、評価の手法や体制等の充実</a:t>
                      </a:r>
                      <a:endParaRPr kumimoji="1" lang="en-US" altLang="ja-JP" sz="1200" dirty="0">
                        <a:solidFill>
                          <a:schemeClr val="tx1"/>
                        </a:solidFill>
                      </a:endParaRPr>
                    </a:p>
                    <a:p>
                      <a:pPr algn="ctr"/>
                      <a:r>
                        <a:rPr kumimoji="1" lang="ja-JP" altLang="en-US" sz="1200" dirty="0">
                          <a:solidFill>
                            <a:schemeClr val="tx1"/>
                          </a:solidFill>
                        </a:rPr>
                        <a:t>①ー３</a:t>
                      </a:r>
                    </a:p>
                  </a:txBody>
                  <a:tcPr/>
                </a:tc>
                <a:tc>
                  <a:txBody>
                    <a:bodyPr/>
                    <a:lstStyle/>
                    <a:p>
                      <a:pPr marL="171450" indent="-171450">
                        <a:buFont typeface="Arial" panose="020B0604020202020204" pitchFamily="34" charset="0"/>
                        <a:buChar char="•"/>
                      </a:pPr>
                      <a:r>
                        <a:rPr kumimoji="1" lang="ja-JP" altLang="en-US" sz="1200" dirty="0">
                          <a:solidFill>
                            <a:schemeClr val="tx1"/>
                          </a:solidFill>
                        </a:rPr>
                        <a:t>防波堤等の外郭施設の詳細点検が現在の長寿命化計画に位置付けられていない</a:t>
                      </a:r>
                      <a:endParaRPr kumimoji="1" lang="en-US" altLang="ja-JP" sz="1200" dirty="0">
                        <a:solidFill>
                          <a:schemeClr val="tx1"/>
                        </a:solidFill>
                      </a:endParaRPr>
                    </a:p>
                    <a:p>
                      <a:pPr marL="171450" indent="-171450">
                        <a:buFont typeface="Arial" panose="020B0604020202020204" pitchFamily="34" charset="0"/>
                        <a:buChar char="•"/>
                      </a:pPr>
                      <a:r>
                        <a:rPr kumimoji="1" lang="ja-JP" altLang="en-US" sz="1200" dirty="0">
                          <a:solidFill>
                            <a:schemeClr val="tx1"/>
                          </a:solidFill>
                        </a:rPr>
                        <a:t>建設後</a:t>
                      </a:r>
                      <a:r>
                        <a:rPr kumimoji="1" lang="en-US" altLang="ja-JP" sz="1200" dirty="0">
                          <a:solidFill>
                            <a:schemeClr val="tx1"/>
                          </a:solidFill>
                        </a:rPr>
                        <a:t>50</a:t>
                      </a:r>
                      <a:r>
                        <a:rPr kumimoji="1" lang="ja-JP" altLang="en-US" sz="1200" dirty="0">
                          <a:solidFill>
                            <a:schemeClr val="tx1"/>
                          </a:solidFill>
                        </a:rPr>
                        <a:t>年を経過（供用期間を延長）する施設が増加</a:t>
                      </a:r>
                    </a:p>
                  </a:txBody>
                  <a:tcPr/>
                </a:tc>
                <a:tc>
                  <a:txBody>
                    <a:bodyPr/>
                    <a:lstStyle/>
                    <a:p>
                      <a:pPr marL="171450" indent="-171450">
                        <a:buFont typeface="Arial" panose="020B0604020202020204" pitchFamily="34" charset="0"/>
                        <a:buChar char="•"/>
                      </a:pPr>
                      <a:r>
                        <a:rPr lang="ja-JP" altLang="en-US" sz="1200" kern="100" dirty="0">
                          <a:effectLst/>
                        </a:rPr>
                        <a:t>国交省に準じた形で、</a:t>
                      </a:r>
                      <a:r>
                        <a:rPr kumimoji="1" lang="ja-JP" altLang="en-US" sz="1200" kern="100" dirty="0">
                          <a:solidFill>
                            <a:schemeClr val="dk1"/>
                          </a:solidFill>
                          <a:effectLst/>
                          <a:latin typeface="+mn-lt"/>
                          <a:ea typeface="+mn-ea"/>
                          <a:cs typeface="+mn-cs"/>
                        </a:rPr>
                        <a:t>外郭施設の詳細点検に係る基準を整備する</a:t>
                      </a:r>
                      <a:endParaRPr kumimoji="1" lang="en-US" altLang="ja-JP" sz="1200" kern="100" dirty="0">
                        <a:solidFill>
                          <a:schemeClr val="dk1"/>
                        </a:solidFill>
                        <a:effectLst/>
                        <a:latin typeface="+mn-lt"/>
                        <a:ea typeface="+mn-ea"/>
                        <a:cs typeface="+mn-cs"/>
                      </a:endParaRPr>
                    </a:p>
                  </a:txBody>
                  <a:tcPr/>
                </a:tc>
                <a:extLst>
                  <a:ext uri="{0D108BD9-81ED-4DB2-BD59-A6C34878D82A}">
                    <a16:rowId xmlns:a16="http://schemas.microsoft.com/office/drawing/2014/main" val="3407651660"/>
                  </a:ext>
                </a:extLst>
              </a:tr>
              <a:tr h="352112">
                <a:tc>
                  <a:txBody>
                    <a:bodyPr/>
                    <a:lstStyle/>
                    <a:p>
                      <a:pPr algn="ctr"/>
                      <a:r>
                        <a:rPr kumimoji="1" lang="ja-JP" altLang="en-US" sz="1200" dirty="0">
                          <a:solidFill>
                            <a:schemeClr val="tx1"/>
                          </a:solidFill>
                          <a:latin typeface="+mn-ea"/>
                        </a:rPr>
                        <a:t>施設特性に応じた維持管理手法の体系化</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②ー１</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②ー２</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②ー４</a:t>
                      </a:r>
                      <a:endParaRPr kumimoji="1" lang="en-US" altLang="ja-JP" sz="1200" dirty="0">
                        <a:solidFill>
                          <a:schemeClr val="tx1"/>
                        </a:solidFill>
                        <a:latin typeface="+mn-ea"/>
                      </a:endParaRPr>
                    </a:p>
                  </a:txBody>
                  <a:tcPr/>
                </a:tc>
                <a:tc>
                  <a:txBody>
                    <a:bodyPr/>
                    <a:lstStyle/>
                    <a:p>
                      <a:pPr marL="171450" indent="-171450" algn="just">
                        <a:buFont typeface="Arial" panose="020B0604020202020204" pitchFamily="34" charset="0"/>
                        <a:buChar char="•"/>
                      </a:pPr>
                      <a:r>
                        <a:rPr lang="ja-JP" altLang="en-US" sz="1200" kern="100" dirty="0"/>
                        <a:t>物価上昇や人件費の高騰に伴って補修費用が増加傾向にある</a:t>
                      </a:r>
                    </a:p>
                    <a:p>
                      <a:pPr marL="171450" indent="-171450" algn="just">
                        <a:buFont typeface="Arial" panose="020B0604020202020204" pitchFamily="34" charset="0"/>
                        <a:buChar char="•"/>
                      </a:pPr>
                      <a:r>
                        <a:rPr lang="ja-JP" altLang="en-US" sz="1200" kern="100" dirty="0"/>
                        <a:t>今後、施設の老朽化の進行に伴って、さらに補修費用の増加が見込まれる</a:t>
                      </a:r>
                    </a:p>
                  </a:txBody>
                  <a:tcPr/>
                </a:tc>
                <a:tc>
                  <a:txBody>
                    <a:bodyPr/>
                    <a:lstStyle/>
                    <a:p>
                      <a:pPr marL="171450" indent="-171450">
                        <a:buFont typeface="Arial" panose="020B0604020202020204" pitchFamily="34" charset="0"/>
                        <a:buChar char="•"/>
                      </a:pPr>
                      <a:r>
                        <a:rPr lang="ja-JP" altLang="en-US" sz="1200" b="0" u="none" kern="100" dirty="0">
                          <a:effectLst/>
                        </a:rPr>
                        <a:t>港湾は社会経済活動を支える重要な社会インフラであることから、施設の適正な維持管理に努めつつ、利用頻度の低い施設などについては、</a:t>
                      </a:r>
                      <a:r>
                        <a:rPr lang="ja-JP" altLang="en-US" sz="1200" kern="100" dirty="0"/>
                        <a:t>施設を統廃合する</a:t>
                      </a:r>
                      <a:r>
                        <a:rPr lang="ja-JP" altLang="en-US" sz="1200" b="0" u="none" kern="100" dirty="0">
                          <a:effectLst/>
                        </a:rPr>
                        <a:t>など維持管理費の縮減を検討する。</a:t>
                      </a:r>
                    </a:p>
                  </a:txBody>
                  <a:tcPr/>
                </a:tc>
                <a:extLst>
                  <a:ext uri="{0D108BD9-81ED-4DB2-BD59-A6C34878D82A}">
                    <a16:rowId xmlns:a16="http://schemas.microsoft.com/office/drawing/2014/main" val="328230883"/>
                  </a:ext>
                </a:extLst>
              </a:tr>
              <a:tr h="370840">
                <a:tc>
                  <a:txBody>
                    <a:bodyPr/>
                    <a:lstStyle/>
                    <a:p>
                      <a:pPr algn="ctr"/>
                      <a:r>
                        <a:rPr kumimoji="1" lang="ja-JP" altLang="en-US" sz="1200" dirty="0">
                          <a:solidFill>
                            <a:schemeClr val="tx1"/>
                          </a:solidFill>
                          <a:latin typeface="+mn-ea"/>
                        </a:rPr>
                        <a:t>施設特性に応じた維持管理手法の体系化</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a:t>
                      </a:r>
                      <a:r>
                        <a:rPr kumimoji="1" lang="ja-JP" altLang="en-US" sz="1200" b="0" u="none" dirty="0">
                          <a:solidFill>
                            <a:schemeClr val="tx1"/>
                          </a:solidFill>
                          <a:latin typeface="+mn-ea"/>
                        </a:rPr>
                        <a:t>３</a:t>
                      </a:r>
                    </a:p>
                  </a:txBody>
                  <a:tcPr/>
                </a:tc>
                <a:tc>
                  <a:txBody>
                    <a:bodyPr/>
                    <a:lstStyle/>
                    <a:p>
                      <a:pPr marL="171450" indent="-171450" algn="just">
                        <a:buFont typeface="Arial" panose="020B0604020202020204" pitchFamily="34" charset="0"/>
                        <a:buChar char="•"/>
                      </a:pPr>
                      <a:r>
                        <a:rPr lang="ja-JP" altLang="en-US" sz="1200" b="0" u="none" kern="100" dirty="0">
                          <a:effectLst/>
                        </a:rPr>
                        <a:t>１施設の補修に期間と費用を要すること、健全度が低下する施設の増加が今後見込まれる。</a:t>
                      </a:r>
                    </a:p>
                  </a:txBody>
                  <a:tcPr/>
                </a:tc>
                <a:tc>
                  <a:txBody>
                    <a:bodyPr/>
                    <a:lstStyle/>
                    <a:p>
                      <a:pPr marL="171450" indent="-171450">
                        <a:buFont typeface="Arial" panose="020B0604020202020204" pitchFamily="34" charset="0"/>
                        <a:buChar char="•"/>
                      </a:pPr>
                      <a:r>
                        <a:rPr lang="ja-JP" altLang="en-US" sz="1200" b="0" u="none" kern="100" dirty="0">
                          <a:effectLst/>
                        </a:rPr>
                        <a:t>社会的影響度などに基づいて最適な整備水準を設ける。</a:t>
                      </a:r>
                    </a:p>
                  </a:txBody>
                  <a:tcPr/>
                </a:tc>
                <a:extLst>
                  <a:ext uri="{0D108BD9-81ED-4DB2-BD59-A6C34878D82A}">
                    <a16:rowId xmlns:a16="http://schemas.microsoft.com/office/drawing/2014/main" val="2106072217"/>
                  </a:ext>
                </a:extLst>
              </a:tr>
              <a:tr h="370840">
                <a:tc>
                  <a:txBody>
                    <a:bodyPr/>
                    <a:lstStyle/>
                    <a:p>
                      <a:pPr marL="0" indent="0">
                        <a:buFont typeface="Arial" panose="020B0604020202020204" pitchFamily="34" charset="0"/>
                        <a:buNone/>
                      </a:pPr>
                      <a:r>
                        <a:rPr kumimoji="1" lang="ja-JP" altLang="en-US" sz="1200" b="0" u="none" dirty="0">
                          <a:latin typeface="+mn-ea"/>
                        </a:rPr>
                        <a:t>日常的維持管理の着実な実践等</a:t>
                      </a:r>
                      <a:endParaRPr kumimoji="1" lang="en-US" altLang="ja-JP" sz="1200" b="0" u="none" dirty="0">
                        <a:latin typeface="+mn-ea"/>
                      </a:endParaRPr>
                    </a:p>
                    <a:p>
                      <a:pPr marL="0" indent="0" algn="ctr">
                        <a:buFont typeface="Arial" panose="020B0604020202020204" pitchFamily="34" charset="0"/>
                        <a:buNone/>
                      </a:pPr>
                      <a:r>
                        <a:rPr kumimoji="1" lang="ja-JP" altLang="en-US" sz="1200" b="0" u="none" dirty="0">
                          <a:latin typeface="+mn-ea"/>
                        </a:rPr>
                        <a:t>③ー１</a:t>
                      </a:r>
                      <a:endParaRPr kumimoji="1" lang="en-US" altLang="ja-JP" sz="1200" b="0" u="none" dirty="0">
                        <a:latin typeface="+mn-ea"/>
                      </a:endParaRPr>
                    </a:p>
                    <a:p>
                      <a:pPr marL="0" indent="0" algn="ctr">
                        <a:buFont typeface="Arial" panose="020B0604020202020204" pitchFamily="34" charset="0"/>
                        <a:buNone/>
                      </a:pPr>
                      <a:r>
                        <a:rPr kumimoji="1" lang="ja-JP" altLang="en-US" sz="1200" b="0" u="none" dirty="0">
                          <a:latin typeface="+mn-ea"/>
                        </a:rPr>
                        <a:t>④ー１</a:t>
                      </a:r>
                      <a:endParaRPr kumimoji="1" lang="en-US" altLang="ja-JP" sz="1200" b="0" u="none" dirty="0">
                        <a:latin typeface="+mn-ea"/>
                      </a:endParaRPr>
                    </a:p>
                    <a:p>
                      <a:pPr marL="0" indent="0" algn="ctr">
                        <a:buFont typeface="Arial" panose="020B0604020202020204" pitchFamily="34" charset="0"/>
                        <a:buNone/>
                      </a:pPr>
                      <a:r>
                        <a:rPr kumimoji="1" lang="ja-JP" altLang="en-US" sz="1200" b="0" u="none" dirty="0">
                          <a:latin typeface="+mn-ea"/>
                        </a:rPr>
                        <a:t>④ー２</a:t>
                      </a:r>
                    </a:p>
                  </a:txBody>
                  <a:tcPr/>
                </a:tc>
                <a:tc>
                  <a:txBody>
                    <a:bodyPr/>
                    <a:lstStyle/>
                    <a:p>
                      <a:pPr marL="171450" indent="-171450" algn="just">
                        <a:buFont typeface="Arial" panose="020B0604020202020204" pitchFamily="34" charset="0"/>
                        <a:buChar char="•"/>
                      </a:pPr>
                      <a:r>
                        <a:rPr lang="ja-JP" altLang="en-US" sz="1200" b="0" u="none" kern="100" dirty="0">
                          <a:effectLst/>
                        </a:rPr>
                        <a:t>要領に基づく直営作業を実施中</a:t>
                      </a:r>
                    </a:p>
                    <a:p>
                      <a:pPr marL="171450" indent="-171450" algn="just">
                        <a:buFont typeface="Arial" panose="020B0604020202020204" pitchFamily="34" charset="0"/>
                        <a:buChar char="•"/>
                      </a:pPr>
                      <a:r>
                        <a:rPr lang="ja-JP" altLang="en-US" sz="1200" b="0" u="none" kern="100" dirty="0">
                          <a:effectLst/>
                        </a:rPr>
                        <a:t>新たな技術の適用には至っていないものの、</a:t>
                      </a:r>
                    </a:p>
                    <a:p>
                      <a:pPr marL="0" indent="0" algn="just">
                        <a:buFont typeface="Arial" panose="020B0604020202020204" pitchFamily="34" charset="0"/>
                        <a:buNone/>
                      </a:pPr>
                      <a:r>
                        <a:rPr lang="ja-JP" altLang="en-US" sz="1200" b="0" u="none" kern="100" dirty="0">
                          <a:effectLst/>
                        </a:rPr>
                        <a:t>　活用に向け新技術の検討を進捗中</a:t>
                      </a:r>
                    </a:p>
                    <a:p>
                      <a:pPr marL="171450" indent="-171450" algn="just">
                        <a:buFont typeface="Arial" panose="020B0604020202020204" pitchFamily="34" charset="0"/>
                        <a:buChar char="•"/>
                      </a:pPr>
                      <a:endParaRPr lang="ja-JP" altLang="en-US" sz="1200" b="0" u="none" kern="100" dirty="0">
                        <a:effectLst/>
                      </a:endParaRPr>
                    </a:p>
                  </a:txBody>
                  <a:tcPr/>
                </a:tc>
                <a:tc>
                  <a:txBody>
                    <a:bodyPr/>
                    <a:lstStyle/>
                    <a:p>
                      <a:pPr marL="171450" indent="-171450">
                        <a:buFont typeface="Arial" panose="020B0604020202020204" pitchFamily="34" charset="0"/>
                        <a:buChar char="•"/>
                      </a:pPr>
                      <a:r>
                        <a:rPr lang="ja-JP" altLang="en-US" sz="1200" b="0" u="none" kern="100" dirty="0">
                          <a:effectLst/>
                        </a:rPr>
                        <a:t>今後も要領に基づいた直営作業を実施していく</a:t>
                      </a:r>
                    </a:p>
                    <a:p>
                      <a:pPr marL="171450" indent="-171450">
                        <a:buFont typeface="Arial" panose="020B0604020202020204" pitchFamily="34" charset="0"/>
                        <a:buChar char="•"/>
                      </a:pPr>
                      <a:r>
                        <a:rPr lang="ja-JP" altLang="en-US" sz="1200" b="0" u="none" kern="100" dirty="0">
                          <a:effectLst/>
                        </a:rPr>
                        <a:t>新たな技術の適用に向けて検討を継続して実施する</a:t>
                      </a:r>
                    </a:p>
                  </a:txBody>
                  <a:tcPr/>
                </a:tc>
                <a:extLst>
                  <a:ext uri="{0D108BD9-81ED-4DB2-BD59-A6C34878D82A}">
                    <a16:rowId xmlns:a16="http://schemas.microsoft.com/office/drawing/2014/main" val="185135351"/>
                  </a:ext>
                </a:extLst>
              </a:tr>
            </a:tbl>
          </a:graphicData>
        </a:graphic>
      </p:graphicFrame>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pPr algn="r"/>
              <a:t>30</a:t>
            </a:fld>
            <a:endParaRPr kumimoji="1" lang="ja-JP" altLang="en-US" dirty="0"/>
          </a:p>
        </p:txBody>
      </p:sp>
    </p:spTree>
    <p:extLst>
      <p:ext uri="{BB962C8B-B14F-4D97-AF65-F5344CB8AC3E}">
        <p14:creationId xmlns:p14="http://schemas.microsoft.com/office/powerpoint/2010/main" val="1872667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B5E914B6-62AE-41BE-9315-0E5F06F13025}"/>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３．まとめ</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6" name="テキスト ボックス 25">
            <a:extLst>
              <a:ext uri="{FF2B5EF4-FFF2-40B4-BE49-F238E27FC236}">
                <a16:creationId xmlns:a16="http://schemas.microsoft.com/office/drawing/2014/main" id="{3EA4ACE9-5F0C-4EBC-8A76-1D0E51819712}"/>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３－２　具体的な取組内容の検討</a:t>
            </a:r>
          </a:p>
        </p:txBody>
      </p:sp>
      <p:graphicFrame>
        <p:nvGraphicFramePr>
          <p:cNvPr id="7" name="表 4">
            <a:extLst>
              <a:ext uri="{FF2B5EF4-FFF2-40B4-BE49-F238E27FC236}">
                <a16:creationId xmlns:a16="http://schemas.microsoft.com/office/drawing/2014/main" id="{8A2D058E-880B-484E-8075-E65D17BF5633}"/>
              </a:ext>
            </a:extLst>
          </p:cNvPr>
          <p:cNvGraphicFramePr>
            <a:graphicFrameLocks noGrp="1"/>
          </p:cNvGraphicFramePr>
          <p:nvPr/>
        </p:nvGraphicFramePr>
        <p:xfrm>
          <a:off x="107504" y="1412776"/>
          <a:ext cx="8928992" cy="381000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3432216877"/>
                    </a:ext>
                  </a:extLst>
                </a:gridCol>
                <a:gridCol w="7272808">
                  <a:extLst>
                    <a:ext uri="{9D8B030D-6E8A-4147-A177-3AD203B41FA5}">
                      <a16:colId xmlns:a16="http://schemas.microsoft.com/office/drawing/2014/main" val="2412610903"/>
                    </a:ext>
                  </a:extLst>
                </a:gridCol>
              </a:tblGrid>
              <a:tr h="288032">
                <a:tc>
                  <a:txBody>
                    <a:bodyPr/>
                    <a:lstStyle/>
                    <a:p>
                      <a:pPr algn="ctr"/>
                      <a:r>
                        <a:rPr kumimoji="1" lang="ja-JP" altLang="en-US" sz="1600" dirty="0"/>
                        <a:t>項目</a:t>
                      </a:r>
                    </a:p>
                  </a:txBody>
                  <a:tcPr/>
                </a:tc>
                <a:tc>
                  <a:txBody>
                    <a:bodyPr/>
                    <a:lstStyle/>
                    <a:p>
                      <a:pPr algn="ctr"/>
                      <a:r>
                        <a:rPr kumimoji="1" lang="ja-JP" altLang="en-US" sz="1600" dirty="0"/>
                        <a:t>具体的な取組内容の検討</a:t>
                      </a:r>
                    </a:p>
                  </a:txBody>
                  <a:tcPr/>
                </a:tc>
                <a:extLst>
                  <a:ext uri="{0D108BD9-81ED-4DB2-BD59-A6C34878D82A}">
                    <a16:rowId xmlns:a16="http://schemas.microsoft.com/office/drawing/2014/main" val="1438607910"/>
                  </a:ext>
                </a:extLst>
              </a:tr>
              <a:tr h="370840">
                <a:tc>
                  <a:txBody>
                    <a:bodyPr/>
                    <a:lstStyle/>
                    <a:p>
                      <a:pPr marL="0" indent="0" algn="ctr">
                        <a:buFont typeface="Arial" panose="020B0604020202020204" pitchFamily="34" charset="0"/>
                        <a:buNone/>
                      </a:pPr>
                      <a:r>
                        <a:rPr kumimoji="1" lang="ja-JP" altLang="en-US" sz="1200" kern="1200" dirty="0">
                          <a:solidFill>
                            <a:schemeClr val="tx1"/>
                          </a:solidFill>
                          <a:latin typeface="+mj-ea"/>
                          <a:ea typeface="+mn-ea"/>
                          <a:cs typeface="+mn-cs"/>
                        </a:rPr>
                        <a:t>点検、診断、評価の手法や体制等の充実</a:t>
                      </a:r>
                      <a:endParaRPr kumimoji="1" lang="en-US" altLang="ja-JP" sz="1200" kern="1200" dirty="0">
                        <a:solidFill>
                          <a:schemeClr val="tx1"/>
                        </a:solidFill>
                        <a:latin typeface="+mj-ea"/>
                        <a:ea typeface="+mn-ea"/>
                        <a:cs typeface="+mn-cs"/>
                      </a:endParaRPr>
                    </a:p>
                    <a:p>
                      <a:pPr marL="0" indent="0" algn="ctr">
                        <a:buFont typeface="Arial" panose="020B0604020202020204" pitchFamily="34" charset="0"/>
                        <a:buNone/>
                      </a:pPr>
                      <a:r>
                        <a:rPr kumimoji="1" lang="ja-JP" altLang="en-US" sz="1200" kern="1200" dirty="0">
                          <a:solidFill>
                            <a:schemeClr val="tx1"/>
                          </a:solidFill>
                          <a:latin typeface="+mj-ea"/>
                          <a:ea typeface="+mn-ea"/>
                          <a:cs typeface="+mn-cs"/>
                        </a:rPr>
                        <a:t>①ー１</a:t>
                      </a:r>
                      <a:endParaRPr kumimoji="1" lang="en-US" altLang="ja-JP" sz="1200" kern="1200" dirty="0">
                        <a:solidFill>
                          <a:schemeClr val="tx1"/>
                        </a:solidFill>
                        <a:latin typeface="+mj-ea"/>
                        <a:ea typeface="+mn-ea"/>
                        <a:cs typeface="+mn-cs"/>
                      </a:endParaRPr>
                    </a:p>
                    <a:p>
                      <a:pPr marL="0" indent="0" algn="ctr">
                        <a:buFont typeface="Arial" panose="020B0604020202020204" pitchFamily="34" charset="0"/>
                        <a:buNone/>
                      </a:pPr>
                      <a:r>
                        <a:rPr kumimoji="1" lang="ja-JP" altLang="en-US" sz="1200" kern="1200" dirty="0">
                          <a:solidFill>
                            <a:schemeClr val="tx1"/>
                          </a:solidFill>
                          <a:latin typeface="+mj-ea"/>
                          <a:ea typeface="+mn-ea"/>
                          <a:cs typeface="+mn-cs"/>
                        </a:rPr>
                        <a:t>①ー２</a:t>
                      </a:r>
                      <a:endParaRPr kumimoji="1" lang="en-US" altLang="ja-JP" sz="1200" kern="1200" dirty="0">
                        <a:solidFill>
                          <a:schemeClr val="tx1"/>
                        </a:solidFill>
                        <a:latin typeface="+mj-ea"/>
                        <a:ea typeface="+mn-ea"/>
                        <a:cs typeface="+mn-cs"/>
                      </a:endParaRPr>
                    </a:p>
                  </a:txBody>
                  <a:tcPr/>
                </a:tc>
                <a:tc>
                  <a:txBody>
                    <a:bodyPr/>
                    <a:lstStyle/>
                    <a:p>
                      <a:pPr marL="171450" indent="-171450">
                        <a:buFont typeface="Wingdings" panose="05000000000000000000" pitchFamily="2" charset="2"/>
                        <a:buChar char="l"/>
                      </a:pPr>
                      <a:r>
                        <a:rPr lang="ja-JP" altLang="en-US" sz="1200" kern="100" dirty="0"/>
                        <a:t>点検方法の外注化や効率化を検討</a:t>
                      </a:r>
                      <a:endParaRPr lang="ja-JP" altLang="en-US" sz="1200" kern="100" dirty="0">
                        <a:solidFill>
                          <a:schemeClr val="tx1"/>
                        </a:solidFill>
                        <a:effectLst/>
                      </a:endParaRPr>
                    </a:p>
                    <a:p>
                      <a:pPr marL="171450" indent="-171450">
                        <a:buFont typeface="Arial" panose="020B0604020202020204" pitchFamily="34" charset="0"/>
                        <a:buChar char="•"/>
                      </a:pPr>
                      <a:r>
                        <a:rPr lang="ja-JP" altLang="en-US" sz="1200" kern="100" dirty="0">
                          <a:effectLst/>
                        </a:rPr>
                        <a:t>点検及び点検結果のデータベースへの入力作業の外注化を検討（健全度、点検頻度などを考慮し設定）</a:t>
                      </a:r>
                      <a:endParaRPr lang="en-US" altLang="ja-JP" sz="1200" kern="100" dirty="0">
                        <a:effectLst/>
                      </a:endParaRPr>
                    </a:p>
                    <a:p>
                      <a:pPr marL="171450" indent="-171450">
                        <a:buFont typeface="Arial" panose="020B0604020202020204" pitchFamily="34" charset="0"/>
                        <a:buChar char="•"/>
                      </a:pPr>
                      <a:r>
                        <a:rPr lang="ja-JP" altLang="en-US" sz="1200" kern="100" dirty="0"/>
                        <a:t>これにより、データの整理・活用に注力</a:t>
                      </a:r>
                      <a:endParaRPr lang="en-US" altLang="ja-JP" sz="1200" kern="100" dirty="0">
                        <a:effectLst/>
                      </a:endParaRPr>
                    </a:p>
                    <a:p>
                      <a:pPr marL="171450" indent="-171450">
                        <a:buFont typeface="Arial" panose="020B0604020202020204" pitchFamily="34" charset="0"/>
                        <a:buChar char="•"/>
                      </a:pPr>
                      <a:r>
                        <a:rPr lang="ja-JP" altLang="en-US" sz="1200" kern="100" dirty="0"/>
                        <a:t>上記と併せて、新技術導入を検討の上、点検計画の継続的な見直しを実施（新技術導入例：ドローンを用いた施設点検）</a:t>
                      </a:r>
                      <a:endParaRPr lang="en-US" altLang="ja-JP" sz="1200" kern="100" dirty="0"/>
                    </a:p>
                  </a:txBody>
                  <a:tcPr/>
                </a:tc>
                <a:extLst>
                  <a:ext uri="{0D108BD9-81ED-4DB2-BD59-A6C34878D82A}">
                    <a16:rowId xmlns:a16="http://schemas.microsoft.com/office/drawing/2014/main" val="3401030241"/>
                  </a:ext>
                </a:extLst>
              </a:tr>
              <a:tr h="370840">
                <a:tc>
                  <a:txBody>
                    <a:bodyPr/>
                    <a:lstStyle/>
                    <a:p>
                      <a:pPr algn="ctr"/>
                      <a:r>
                        <a:rPr kumimoji="1" lang="ja-JP" altLang="en-US" sz="1200" dirty="0">
                          <a:solidFill>
                            <a:schemeClr val="tx1"/>
                          </a:solidFill>
                        </a:rPr>
                        <a:t>点検、診断、評価の手法や体制等の充実</a:t>
                      </a:r>
                      <a:endParaRPr kumimoji="1" lang="en-US" altLang="ja-JP" sz="1200" dirty="0">
                        <a:solidFill>
                          <a:schemeClr val="tx1"/>
                        </a:solidFill>
                      </a:endParaRPr>
                    </a:p>
                    <a:p>
                      <a:pPr algn="ctr"/>
                      <a:r>
                        <a:rPr kumimoji="1" lang="ja-JP" altLang="en-US" sz="1200" dirty="0">
                          <a:solidFill>
                            <a:schemeClr val="tx1"/>
                          </a:solidFill>
                        </a:rPr>
                        <a:t>①ー３</a:t>
                      </a:r>
                    </a:p>
                  </a:txBody>
                  <a:tcPr/>
                </a:tc>
                <a:tc>
                  <a:txBody>
                    <a:bodyPr/>
                    <a:lstStyle/>
                    <a:p>
                      <a:pPr marL="171450" indent="-171450">
                        <a:buFont typeface="Wingdings" panose="05000000000000000000" pitchFamily="2" charset="2"/>
                        <a:buChar char="l"/>
                      </a:pPr>
                      <a:r>
                        <a:rPr lang="ja-JP" altLang="en-US" sz="1200" kern="100" dirty="0">
                          <a:effectLst/>
                        </a:rPr>
                        <a:t>外郭施設の詳細点検に係る基準の整備</a:t>
                      </a:r>
                      <a:endParaRPr lang="en-US" altLang="ja-JP" sz="1200" kern="100" dirty="0">
                        <a:effectLst/>
                      </a:endParaRPr>
                    </a:p>
                    <a:p>
                      <a:pPr marL="171450" indent="-171450">
                        <a:buFont typeface="Arial" panose="020B0604020202020204" pitchFamily="34" charset="0"/>
                        <a:buChar char="•"/>
                      </a:pPr>
                      <a:r>
                        <a:rPr lang="ja-JP" altLang="en-US" sz="1200" kern="100" dirty="0">
                          <a:effectLst/>
                        </a:rPr>
                        <a:t>係留施設と同様に設定</a:t>
                      </a:r>
                      <a:endParaRPr lang="en-US" altLang="ja-JP" sz="1200" kern="100" dirty="0">
                        <a:effectLst/>
                      </a:endParaRPr>
                    </a:p>
                    <a:p>
                      <a:pPr marL="171450" indent="-171450" algn="just">
                        <a:buFont typeface="Arial" panose="020B0604020202020204" pitchFamily="34" charset="0"/>
                        <a:buChar char="•"/>
                      </a:pPr>
                      <a:endParaRPr lang="ja-JP" altLang="en-US" sz="1200" b="0" u="none" kern="100" dirty="0">
                        <a:effectLst/>
                      </a:endParaRPr>
                    </a:p>
                  </a:txBody>
                  <a:tcPr/>
                </a:tc>
                <a:extLst>
                  <a:ext uri="{0D108BD9-81ED-4DB2-BD59-A6C34878D82A}">
                    <a16:rowId xmlns:a16="http://schemas.microsoft.com/office/drawing/2014/main" val="3407651660"/>
                  </a:ext>
                </a:extLst>
              </a:tr>
              <a:tr h="352112">
                <a:tc>
                  <a:txBody>
                    <a:bodyPr/>
                    <a:lstStyle/>
                    <a:p>
                      <a:pPr algn="ctr"/>
                      <a:r>
                        <a:rPr kumimoji="1" lang="ja-JP" altLang="en-US" sz="1200" dirty="0">
                          <a:solidFill>
                            <a:schemeClr val="tx1"/>
                          </a:solidFill>
                          <a:latin typeface="+mn-ea"/>
                        </a:rPr>
                        <a:t>施設特性に応じた維持管理手法の体系化</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②ー１</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②ー２</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②ー４</a:t>
                      </a:r>
                      <a:endParaRPr kumimoji="1" lang="en-US" altLang="ja-JP" sz="1200" dirty="0">
                        <a:solidFill>
                          <a:schemeClr val="tx1"/>
                        </a:solidFill>
                        <a:latin typeface="+mn-ea"/>
                      </a:endParaRPr>
                    </a:p>
                  </a:txBody>
                  <a:tcPr/>
                </a:tc>
                <a:tc>
                  <a:txBody>
                    <a:bodyPr/>
                    <a:lstStyle/>
                    <a:p>
                      <a:pPr marL="171450" indent="-171450">
                        <a:buFont typeface="Wingdings" panose="05000000000000000000" pitchFamily="2" charset="2"/>
                        <a:buChar char="l"/>
                      </a:pPr>
                      <a:r>
                        <a:rPr lang="ja-JP" altLang="en-US" sz="1200" kern="100" dirty="0"/>
                        <a:t>維持管理費の縮減策の検討</a:t>
                      </a:r>
                      <a:endParaRPr lang="en-US" altLang="ja-JP" sz="1200" kern="100" dirty="0"/>
                    </a:p>
                    <a:p>
                      <a:pPr marL="171450" indent="-171450">
                        <a:buFont typeface="Arial" panose="020B0604020202020204" pitchFamily="34" charset="0"/>
                        <a:buChar char="•"/>
                      </a:pPr>
                      <a:r>
                        <a:rPr lang="ja-JP" altLang="en-US" sz="1200" kern="100" dirty="0"/>
                        <a:t>鋼矢板等の鋼構造物については、引き続き被覆防食による予防保全を行うことにより維持管理費の縮減に努める。</a:t>
                      </a:r>
                      <a:endParaRPr lang="en-US" altLang="ja-JP" sz="1200" kern="100" dirty="0"/>
                    </a:p>
                    <a:p>
                      <a:pPr marL="171450" indent="-171450">
                        <a:buFont typeface="Arial" panose="020B0604020202020204" pitchFamily="34" charset="0"/>
                        <a:buChar char="•"/>
                      </a:pPr>
                      <a:r>
                        <a:rPr lang="ja-JP" altLang="en-US" sz="1200" kern="100" dirty="0"/>
                        <a:t>施設の劣化度と社会的影響度に基づく優先順位の低い施設について、フロー図による検討・調整を行ったうえで、施設を統廃合するなど維持管理費の縮減を図る。</a:t>
                      </a:r>
                      <a:endParaRPr lang="en-US" altLang="ja-JP" sz="1200" kern="100" dirty="0"/>
                    </a:p>
                  </a:txBody>
                  <a:tcPr/>
                </a:tc>
                <a:extLst>
                  <a:ext uri="{0D108BD9-81ED-4DB2-BD59-A6C34878D82A}">
                    <a16:rowId xmlns:a16="http://schemas.microsoft.com/office/drawing/2014/main" val="328230883"/>
                  </a:ext>
                </a:extLst>
              </a:tr>
              <a:tr h="352112">
                <a:tc>
                  <a:txBody>
                    <a:bodyPr/>
                    <a:lstStyle/>
                    <a:p>
                      <a:pPr algn="ctr"/>
                      <a:r>
                        <a:rPr kumimoji="1" lang="ja-JP" altLang="en-US" sz="1200" dirty="0">
                          <a:solidFill>
                            <a:schemeClr val="tx1"/>
                          </a:solidFill>
                          <a:latin typeface="+mn-ea"/>
                        </a:rPr>
                        <a:t>施設特性に応じた維持管理手法の体系化</a:t>
                      </a:r>
                      <a:endParaRPr kumimoji="1" lang="en-US" altLang="ja-JP" sz="1200" dirty="0">
                        <a:solidFill>
                          <a:schemeClr val="tx1"/>
                        </a:solidFill>
                        <a:latin typeface="+mn-ea"/>
                      </a:endParaRPr>
                    </a:p>
                    <a:p>
                      <a:pPr algn="ctr"/>
                      <a:r>
                        <a:rPr kumimoji="1" lang="ja-JP" altLang="en-US" sz="1200" dirty="0">
                          <a:solidFill>
                            <a:schemeClr val="tx1"/>
                          </a:solidFill>
                          <a:latin typeface="+mn-ea"/>
                        </a:rPr>
                        <a:t>②ー</a:t>
                      </a:r>
                      <a:r>
                        <a:rPr kumimoji="1" lang="ja-JP" altLang="en-US" sz="1200" b="0" u="none" dirty="0">
                          <a:solidFill>
                            <a:schemeClr val="tx1"/>
                          </a:solidFill>
                          <a:latin typeface="+mn-ea"/>
                        </a:rPr>
                        <a:t>３</a:t>
                      </a:r>
                    </a:p>
                  </a:txBody>
                  <a:tcPr/>
                </a:tc>
                <a:tc>
                  <a:txBody>
                    <a:bodyPr/>
                    <a:lstStyle/>
                    <a:p>
                      <a:pPr marL="171450" indent="-171450" algn="l">
                        <a:buFont typeface="Wingdings" panose="05000000000000000000" pitchFamily="2" charset="2"/>
                        <a:buChar char="l"/>
                      </a:pPr>
                      <a:r>
                        <a:rPr lang="ja-JP" altLang="en-US" sz="1200" dirty="0">
                          <a:solidFill>
                            <a:schemeClr val="tx1"/>
                          </a:solidFill>
                          <a:latin typeface="+mn-ea"/>
                          <a:ea typeface="+mn-ea"/>
                        </a:rPr>
                        <a:t>施設全体の劣化状況を確認し、より効率的な補修方法や対策方法を検討したうえで、施設の性能確保のため、性能劣化している部分について効率的な補修を行う</a:t>
                      </a:r>
                    </a:p>
                  </a:txBody>
                  <a:tcPr/>
                </a:tc>
                <a:extLst>
                  <a:ext uri="{0D108BD9-81ED-4DB2-BD59-A6C34878D82A}">
                    <a16:rowId xmlns:a16="http://schemas.microsoft.com/office/drawing/2014/main" val="2374504229"/>
                  </a:ext>
                </a:extLst>
              </a:tr>
            </a:tbl>
          </a:graphicData>
        </a:graphic>
      </p:graphicFrame>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7339960" y="6560899"/>
            <a:ext cx="1828800" cy="365125"/>
          </a:xfrm>
        </p:spPr>
        <p:txBody>
          <a:bodyPr/>
          <a:lstStyle/>
          <a:p>
            <a:pPr algn="r"/>
            <a:fld id="{682EF9F9-C4E8-46B2-BBF1-33E3162B856A}" type="slidenum">
              <a:rPr kumimoji="1" lang="ja-JP" altLang="en-US" smtClean="0"/>
              <a:pPr algn="r"/>
              <a:t>31</a:t>
            </a:fld>
            <a:endParaRPr kumimoji="1" lang="ja-JP" altLang="en-US" dirty="0"/>
          </a:p>
        </p:txBody>
      </p:sp>
    </p:spTree>
    <p:extLst>
      <p:ext uri="{BB962C8B-B14F-4D97-AF65-F5344CB8AC3E}">
        <p14:creationId xmlns:p14="http://schemas.microsoft.com/office/powerpoint/2010/main" val="1915233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６</a:t>
            </a:r>
            <a:r>
              <a:rPr kumimoji="1" lang="ja-JP" altLang="en-US" sz="2400" dirty="0">
                <a:solidFill>
                  <a:schemeClr val="bg1"/>
                </a:solidFill>
                <a:latin typeface="Meiryo UI" pitchFamily="50" charset="-128"/>
                <a:ea typeface="Meiryo UI" pitchFamily="50" charset="-128"/>
                <a:cs typeface="Meiryo UI" pitchFamily="50" charset="-128"/>
              </a:rPr>
              <a:t>．第</a:t>
            </a:r>
            <a:r>
              <a:rPr kumimoji="1" lang="en-US" altLang="ja-JP" sz="2400" dirty="0">
                <a:solidFill>
                  <a:schemeClr val="bg1"/>
                </a:solidFill>
                <a:latin typeface="Meiryo UI" pitchFamily="50" charset="-128"/>
                <a:ea typeface="Meiryo UI" pitchFamily="50" charset="-128"/>
                <a:cs typeface="Meiryo UI" pitchFamily="50" charset="-128"/>
              </a:rPr>
              <a:t>2</a:t>
            </a:r>
            <a:r>
              <a:rPr kumimoji="1" lang="ja-JP" altLang="en-US" sz="2400" dirty="0">
                <a:solidFill>
                  <a:schemeClr val="bg1"/>
                </a:solidFill>
                <a:latin typeface="Meiryo UI" pitchFamily="50" charset="-128"/>
                <a:ea typeface="Meiryo UI" pitchFamily="50" charset="-128"/>
                <a:cs typeface="Meiryo UI" pitchFamily="50" charset="-128"/>
              </a:rPr>
              <a:t>回河川等部会　委員からの意見・質問と</a:t>
            </a:r>
            <a:r>
              <a:rPr lang="ja-JP" altLang="en-US" sz="2400" dirty="0">
                <a:solidFill>
                  <a:schemeClr val="bg1"/>
                </a:solidFill>
                <a:latin typeface="Meiryo UI" pitchFamily="50" charset="-128"/>
                <a:ea typeface="Meiryo UI" pitchFamily="50" charset="-128"/>
                <a:cs typeface="Meiryo UI" pitchFamily="50" charset="-128"/>
              </a:rPr>
              <a:t>回答・</a:t>
            </a:r>
            <a:r>
              <a:rPr kumimoji="1" lang="ja-JP" altLang="en-US" sz="2400" dirty="0">
                <a:solidFill>
                  <a:schemeClr val="bg1"/>
                </a:solidFill>
                <a:latin typeface="Meiryo UI" pitchFamily="50" charset="-128"/>
                <a:ea typeface="Meiryo UI" pitchFamily="50" charset="-128"/>
                <a:cs typeface="Meiryo UI" pitchFamily="50" charset="-128"/>
              </a:rPr>
              <a:t>対応方針</a:t>
            </a:r>
          </a:p>
        </p:txBody>
      </p:sp>
      <p:sp>
        <p:nvSpPr>
          <p:cNvPr id="11" name="スライド番号プレースホルダー 17">
            <a:extLst>
              <a:ext uri="{FF2B5EF4-FFF2-40B4-BE49-F238E27FC236}">
                <a16:creationId xmlns:a16="http://schemas.microsoft.com/office/drawing/2014/main" id="{97247229-8198-4918-923B-7162F7BC1573}"/>
              </a:ext>
            </a:extLst>
          </p:cNvPr>
          <p:cNvSpPr>
            <a:spLocks noGrp="1"/>
          </p:cNvSpPr>
          <p:nvPr>
            <p:ph type="sldNum" sz="quarter" idx="12"/>
          </p:nvPr>
        </p:nvSpPr>
        <p:spPr>
          <a:xfrm>
            <a:off x="7315200" y="6512642"/>
            <a:ext cx="1828800" cy="365125"/>
          </a:xfrm>
        </p:spPr>
        <p:txBody>
          <a:bodyPr/>
          <a:lstStyle/>
          <a:p>
            <a:pPr algn="r"/>
            <a:fld id="{682EF9F9-C4E8-46B2-BBF1-33E3162B856A}" type="slidenum">
              <a:rPr kumimoji="1" lang="ja-JP" altLang="en-US" smtClean="0"/>
              <a:pPr algn="r"/>
              <a:t>32</a:t>
            </a:fld>
            <a:endParaRPr kumimoji="1" lang="ja-JP" altLang="en-US"/>
          </a:p>
        </p:txBody>
      </p:sp>
      <p:graphicFrame>
        <p:nvGraphicFramePr>
          <p:cNvPr id="3" name="表 4">
            <a:extLst>
              <a:ext uri="{FF2B5EF4-FFF2-40B4-BE49-F238E27FC236}">
                <a16:creationId xmlns:a16="http://schemas.microsoft.com/office/drawing/2014/main" id="{E21A897B-89E5-2180-A8D3-44682DB562BA}"/>
              </a:ext>
            </a:extLst>
          </p:cNvPr>
          <p:cNvGraphicFramePr>
            <a:graphicFrameLocks noGrp="1"/>
          </p:cNvGraphicFramePr>
          <p:nvPr/>
        </p:nvGraphicFramePr>
        <p:xfrm>
          <a:off x="185620" y="1377216"/>
          <a:ext cx="8772760" cy="4668520"/>
        </p:xfrm>
        <a:graphic>
          <a:graphicData uri="http://schemas.openxmlformats.org/drawingml/2006/table">
            <a:tbl>
              <a:tblPr firstRow="1" bandRow="1">
                <a:tableStyleId>{5C22544A-7EE6-4342-B048-85BDC9FD1C3A}</a:tableStyleId>
              </a:tblPr>
              <a:tblGrid>
                <a:gridCol w="4458388">
                  <a:extLst>
                    <a:ext uri="{9D8B030D-6E8A-4147-A177-3AD203B41FA5}">
                      <a16:colId xmlns:a16="http://schemas.microsoft.com/office/drawing/2014/main" val="3432216877"/>
                    </a:ext>
                  </a:extLst>
                </a:gridCol>
                <a:gridCol w="4314372">
                  <a:extLst>
                    <a:ext uri="{9D8B030D-6E8A-4147-A177-3AD203B41FA5}">
                      <a16:colId xmlns:a16="http://schemas.microsoft.com/office/drawing/2014/main" val="2412610903"/>
                    </a:ext>
                  </a:extLst>
                </a:gridCol>
              </a:tblGrid>
              <a:tr h="370840">
                <a:tc>
                  <a:txBody>
                    <a:bodyPr/>
                    <a:lstStyle/>
                    <a:p>
                      <a:pPr algn="ctr"/>
                      <a:r>
                        <a:rPr kumimoji="1" lang="ja-JP" altLang="en-US" sz="1600"/>
                        <a:t>委員からの意見・質問</a:t>
                      </a:r>
                    </a:p>
                  </a:txBody>
                  <a:tcPr/>
                </a:tc>
                <a:tc>
                  <a:txBody>
                    <a:bodyPr/>
                    <a:lstStyle/>
                    <a:p>
                      <a:pPr algn="ctr"/>
                      <a:r>
                        <a:rPr kumimoji="1" lang="ja-JP" altLang="en-US" sz="1600" b="1" kern="1200">
                          <a:solidFill>
                            <a:schemeClr val="lt1"/>
                          </a:solidFill>
                          <a:latin typeface="+mn-lt"/>
                          <a:ea typeface="+mn-ea"/>
                          <a:cs typeface="+mn-cs"/>
                        </a:rPr>
                        <a:t>回答・</a:t>
                      </a:r>
                      <a:r>
                        <a:rPr kumimoji="1" lang="ja-JP" altLang="en-US" sz="1600"/>
                        <a:t>対応方針</a:t>
                      </a:r>
                    </a:p>
                  </a:txBody>
                  <a:tcPr/>
                </a:tc>
                <a:extLst>
                  <a:ext uri="{0D108BD9-81ED-4DB2-BD59-A6C34878D82A}">
                    <a16:rowId xmlns:a16="http://schemas.microsoft.com/office/drawing/2014/main" val="1438607910"/>
                  </a:ext>
                </a:extLst>
              </a:tr>
              <a:tr h="370840">
                <a:tc>
                  <a:txBody>
                    <a:bodyPr/>
                    <a:lstStyle/>
                    <a:p>
                      <a:r>
                        <a:rPr kumimoji="1" lang="ja-JP" altLang="ja-JP" sz="1400" kern="1200" dirty="0">
                          <a:solidFill>
                            <a:schemeClr val="dk1"/>
                          </a:solidFill>
                          <a:effectLst/>
                          <a:latin typeface="+mn-lt"/>
                          <a:ea typeface="+mn-ea"/>
                          <a:cs typeface="+mn-cs"/>
                        </a:rPr>
                        <a:t>施設の統廃合の検討を進めるにあたり、利用者調整の見通しは</a:t>
                      </a:r>
                      <a:endParaRPr kumimoji="1" lang="ja-JP" altLang="en-US" sz="1400" dirty="0"/>
                    </a:p>
                  </a:txBody>
                  <a:tcPr/>
                </a:tc>
                <a:tc>
                  <a:txBody>
                    <a:bodyPr/>
                    <a:lstStyle/>
                    <a:p>
                      <a:r>
                        <a:rPr kumimoji="1" lang="ja-JP" altLang="ja-JP" sz="1400" kern="1200" dirty="0">
                          <a:solidFill>
                            <a:schemeClr val="dk1"/>
                          </a:solidFill>
                          <a:effectLst/>
                          <a:latin typeface="+mn-lt"/>
                          <a:ea typeface="+mn-ea"/>
                          <a:cs typeface="+mn-cs"/>
                        </a:rPr>
                        <a:t>利用者調整</a:t>
                      </a:r>
                      <a:r>
                        <a:rPr kumimoji="1" lang="ja-JP" altLang="en-US" sz="1400" kern="1200" dirty="0">
                          <a:solidFill>
                            <a:schemeClr val="dk1"/>
                          </a:solidFill>
                          <a:effectLst/>
                          <a:latin typeface="+mn-lt"/>
                          <a:ea typeface="+mn-ea"/>
                          <a:cs typeface="+mn-cs"/>
                        </a:rPr>
                        <a:t>にあたっては、施設の状況説明や代替施設の提案など、丁寧な説明を行い、調整</a:t>
                      </a:r>
                      <a:r>
                        <a:rPr kumimoji="1" lang="ja-JP" altLang="ja-JP" sz="1400" kern="1200" dirty="0">
                          <a:solidFill>
                            <a:schemeClr val="dk1"/>
                          </a:solidFill>
                          <a:effectLst/>
                          <a:latin typeface="+mn-lt"/>
                          <a:ea typeface="+mn-ea"/>
                          <a:cs typeface="+mn-cs"/>
                        </a:rPr>
                        <a:t>を図っていく</a:t>
                      </a:r>
                      <a:r>
                        <a:rPr kumimoji="1" lang="ja-JP" altLang="en-US" sz="1400" kern="1200" dirty="0">
                          <a:solidFill>
                            <a:schemeClr val="dk1"/>
                          </a:solidFill>
                          <a:effectLst/>
                          <a:latin typeface="+mn-lt"/>
                          <a:ea typeface="+mn-ea"/>
                          <a:cs typeface="+mn-cs"/>
                        </a:rPr>
                        <a:t>こととしている</a:t>
                      </a:r>
                      <a:r>
                        <a:rPr kumimoji="1" lang="ja-JP" altLang="ja-JP" sz="1400" kern="1200" dirty="0">
                          <a:solidFill>
                            <a:schemeClr val="dk1"/>
                          </a:solidFill>
                          <a:effectLst/>
                          <a:latin typeface="+mn-lt"/>
                          <a:ea typeface="+mn-ea"/>
                          <a:cs typeface="+mn-cs"/>
                        </a:rPr>
                        <a:t>。</a:t>
                      </a:r>
                      <a:endParaRPr kumimoji="1" lang="ja-JP" altLang="en-US" sz="1400" dirty="0"/>
                    </a:p>
                  </a:txBody>
                  <a:tcPr/>
                </a:tc>
                <a:extLst>
                  <a:ext uri="{0D108BD9-81ED-4DB2-BD59-A6C34878D82A}">
                    <a16:rowId xmlns:a16="http://schemas.microsoft.com/office/drawing/2014/main" val="3401030241"/>
                  </a:ext>
                </a:extLst>
              </a:tr>
              <a:tr h="370840">
                <a:tc>
                  <a:txBody>
                    <a:bodyPr/>
                    <a:lstStyle/>
                    <a:p>
                      <a:r>
                        <a:rPr kumimoji="1" lang="ja-JP" altLang="ja-JP" sz="1400" kern="1200" dirty="0">
                          <a:solidFill>
                            <a:schemeClr val="dk1"/>
                          </a:solidFill>
                          <a:effectLst/>
                          <a:latin typeface="+mn-lt"/>
                          <a:ea typeface="+mn-ea"/>
                          <a:cs typeface="+mn-cs"/>
                        </a:rPr>
                        <a:t>港湾だけが点検の外注化を打ち出しているが、予算的には大丈夫なのか</a:t>
                      </a:r>
                      <a:endParaRPr kumimoji="1" lang="ja-JP" altLang="en-US" sz="1400" dirty="0"/>
                    </a:p>
                  </a:txBody>
                  <a:tcPr/>
                </a:tc>
                <a:tc>
                  <a:txBody>
                    <a:bodyPr/>
                    <a:lstStyle/>
                    <a:p>
                      <a:r>
                        <a:rPr kumimoji="1" lang="ja-JP" altLang="en-US" sz="1400" kern="1200" dirty="0">
                          <a:solidFill>
                            <a:schemeClr val="dk1"/>
                          </a:solidFill>
                          <a:effectLst/>
                          <a:latin typeface="+mn-lt"/>
                          <a:ea typeface="+mn-ea"/>
                          <a:cs typeface="+mn-cs"/>
                        </a:rPr>
                        <a:t>点検業務効率化・省力化に向け、可能な範囲で外注化を検討しつつ維持管理を行っていく</a:t>
                      </a:r>
                      <a:endParaRPr kumimoji="1" lang="ja-JP" altLang="en-US" sz="1400" dirty="0"/>
                    </a:p>
                  </a:txBody>
                  <a:tcPr/>
                </a:tc>
                <a:extLst>
                  <a:ext uri="{0D108BD9-81ED-4DB2-BD59-A6C34878D82A}">
                    <a16:rowId xmlns:a16="http://schemas.microsoft.com/office/drawing/2014/main" val="34408777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dk1"/>
                          </a:solidFill>
                          <a:effectLst/>
                          <a:latin typeface="+mn-lt"/>
                          <a:ea typeface="+mn-ea"/>
                          <a:cs typeface="+mn-cs"/>
                        </a:rPr>
                        <a:t>河川と港湾の点検方法について、ドローンや水中点検など共通する部分があると思うが、現状で点検方法やノウハウは共有されているのか</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a:solidFill>
                            <a:schemeClr val="dk1"/>
                          </a:solidFill>
                          <a:effectLst/>
                          <a:latin typeface="+mn-lt"/>
                          <a:ea typeface="+mn-ea"/>
                          <a:cs typeface="+mn-cs"/>
                        </a:rPr>
                        <a:t>港湾ではドローンを用いてコンクリートのひび割れ計測の活用を検討しており、河川でも使える技術は共有していきたい</a:t>
                      </a:r>
                      <a:endParaRPr kumimoji="1" lang="ja-JP" altLang="en-US" sz="1400" dirty="0"/>
                    </a:p>
                  </a:txBody>
                  <a:tcPr/>
                </a:tc>
                <a:extLst>
                  <a:ext uri="{0D108BD9-81ED-4DB2-BD59-A6C34878D82A}">
                    <a16:rowId xmlns:a16="http://schemas.microsoft.com/office/drawing/2014/main" val="598995497"/>
                  </a:ext>
                </a:extLst>
              </a:tr>
              <a:tr h="396240">
                <a:tc>
                  <a:txBody>
                    <a:bodyPr/>
                    <a:lstStyle/>
                    <a:p>
                      <a:r>
                        <a:rPr kumimoji="1" lang="ja-JP" altLang="en-US" sz="1400" dirty="0"/>
                        <a:t>港湾の社会的影響度について、定量的な評価点数と管理者の感覚は合致しているのか</a:t>
                      </a:r>
                    </a:p>
                  </a:txBody>
                  <a:tcPr/>
                </a:tc>
                <a:tc>
                  <a:txBody>
                    <a:bodyPr/>
                    <a:lstStyle/>
                    <a:p>
                      <a:r>
                        <a:rPr kumimoji="1" lang="ja-JP" altLang="en-US" sz="1400" dirty="0"/>
                        <a:t>社会的影響度の設定にあたっては、管理者の感覚と合致するよう検討を行っている。また、補修の優先順位を設定する際にも、健全度と社会的影響度の割合を設定するにあたり、管理者の感覚と合致するよう配分を調整している。</a:t>
                      </a:r>
                    </a:p>
                  </a:txBody>
                  <a:tcPr/>
                </a:tc>
                <a:extLst>
                  <a:ext uri="{0D108BD9-81ED-4DB2-BD59-A6C34878D82A}">
                    <a16:rowId xmlns:a16="http://schemas.microsoft.com/office/drawing/2014/main" val="1226835697"/>
                  </a:ext>
                </a:extLst>
              </a:tr>
              <a:tr h="396240">
                <a:tc gridSpan="2">
                  <a:txBody>
                    <a:bodyPr/>
                    <a:lstStyle/>
                    <a:p>
                      <a:r>
                        <a:rPr kumimoji="1" lang="en-US" altLang="ja-JP" sz="1400" dirty="0"/>
                        <a:t>【</a:t>
                      </a:r>
                      <a:r>
                        <a:rPr kumimoji="1" lang="ja-JP" altLang="en-US" sz="1400" dirty="0"/>
                        <a:t>その他　委員からの意見</a:t>
                      </a:r>
                      <a:r>
                        <a:rPr kumimoji="1" lang="en-US" altLang="ja-JP" sz="14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a:t>
                      </a:r>
                      <a:r>
                        <a:rPr kumimoji="1" lang="ja-JP" altLang="ja-JP" sz="1400" kern="1200" dirty="0">
                          <a:solidFill>
                            <a:schemeClr val="dk1"/>
                          </a:solidFill>
                          <a:effectLst/>
                          <a:latin typeface="+mn-lt"/>
                          <a:ea typeface="+mn-ea"/>
                          <a:cs typeface="+mn-cs"/>
                        </a:rPr>
                        <a:t>鋼矢板の肉厚計測は実用化されており、全体的な状況を把握するには良い方法。スクリーニング的に</a:t>
                      </a:r>
                      <a:endParaRPr kumimoji="1" lang="en-US" altLang="ja-JP"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使って省力化に繋がれば良い</a:t>
                      </a:r>
                      <a:endParaRPr kumimoji="1" lang="en-US" altLang="ja-JP"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n-lt"/>
                          <a:ea typeface="+mn-ea"/>
                          <a:cs typeface="+mn-cs"/>
                        </a:rPr>
                        <a:t>・河川と海岸など、共通する構造を持つ施設を管理している場合、お互いにノウハウ等を共有していけば</a:t>
                      </a:r>
                      <a:endParaRPr kumimoji="1" lang="en-US" altLang="ja-JP"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n-lt"/>
                          <a:ea typeface="+mn-ea"/>
                          <a:cs typeface="+mn-cs"/>
                        </a:rPr>
                        <a:t>　よい</a:t>
                      </a:r>
                      <a:endParaRPr kumimoji="1" lang="ja-JP" altLang="en-US" sz="1400" dirty="0"/>
                    </a:p>
                  </a:txBody>
                  <a:tcPr/>
                </a:tc>
                <a:tc hMerge="1">
                  <a:txBody>
                    <a:bodyPr/>
                    <a:lstStyle/>
                    <a:p>
                      <a:endParaRPr kumimoji="1" lang="ja-JP" altLang="en-US" sz="1400" dirty="0"/>
                    </a:p>
                  </a:txBody>
                  <a:tcPr/>
                </a:tc>
                <a:extLst>
                  <a:ext uri="{0D108BD9-81ED-4DB2-BD59-A6C34878D82A}">
                    <a16:rowId xmlns:a16="http://schemas.microsoft.com/office/drawing/2014/main" val="3602779601"/>
                  </a:ext>
                </a:extLst>
              </a:tr>
            </a:tbl>
          </a:graphicData>
        </a:graphic>
      </p:graphicFrame>
    </p:spTree>
    <p:extLst>
      <p:ext uri="{BB962C8B-B14F-4D97-AF65-F5344CB8AC3E}">
        <p14:creationId xmlns:p14="http://schemas.microsoft.com/office/powerpoint/2010/main" val="15212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AE2878-C6F0-4CA5-8DD0-4944D33141D9}"/>
              </a:ext>
            </a:extLst>
          </p:cNvPr>
          <p:cNvSpPr>
            <a:spLocks noGrp="1"/>
          </p:cNvSpPr>
          <p:nvPr>
            <p:ph type="sldNum" sz="quarter" idx="12"/>
          </p:nvPr>
        </p:nvSpPr>
        <p:spPr>
          <a:xfrm>
            <a:off x="7884368" y="6457833"/>
            <a:ext cx="1828800" cy="365125"/>
          </a:xfrm>
        </p:spPr>
        <p:txBody>
          <a:bodyPr/>
          <a:lstStyle/>
          <a:p>
            <a:fld id="{682EF9F9-C4E8-46B2-BBF1-33E3162B856A}" type="slidenum">
              <a:rPr kumimoji="1" lang="ja-JP" altLang="en-US" smtClean="0"/>
              <a:t>3</a:t>
            </a:fld>
            <a:endParaRPr kumimoji="1" lang="ja-JP" altLang="en-US" dirty="0"/>
          </a:p>
        </p:txBody>
      </p:sp>
      <p:sp>
        <p:nvSpPr>
          <p:cNvPr id="6" name="テキスト ボックス 5">
            <a:extLst>
              <a:ext uri="{FF2B5EF4-FFF2-40B4-BE49-F238E27FC236}">
                <a16:creationId xmlns:a16="http://schemas.microsoft.com/office/drawing/2014/main" id="{D9849AC1-6001-45B3-A01E-E8A8045FCAE0}"/>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次期計画の方針（案）</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7" name="正方形/長方形 6">
            <a:extLst>
              <a:ext uri="{FF2B5EF4-FFF2-40B4-BE49-F238E27FC236}">
                <a16:creationId xmlns:a16="http://schemas.microsoft.com/office/drawing/2014/main" id="{89D2FCA9-8AEA-4C8D-B6DC-1AB0180BF980}"/>
              </a:ext>
            </a:extLst>
          </p:cNvPr>
          <p:cNvSpPr/>
          <p:nvPr/>
        </p:nvSpPr>
        <p:spPr>
          <a:xfrm>
            <a:off x="244591" y="692696"/>
            <a:ext cx="8640960" cy="1520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ja-JP" altLang="en-US" dirty="0">
                <a:solidFill>
                  <a:schemeClr val="tx1"/>
                </a:solidFill>
                <a:latin typeface="BIZ UDPゴシック" panose="020B0400000000000000" pitchFamily="50" charset="-128"/>
                <a:ea typeface="BIZ UDPゴシック" panose="020B0400000000000000" pitchFamily="50" charset="-128"/>
              </a:rPr>
              <a:t>　次期計画でも現計画に引き続いて、点検や調査を適宜実施し、常に河川管理施設の状況把握に努め、異常を発見した際には、補修等の必要な措置を講じて災害を未然に防ぐとともに、府民が快適に河川空間を利活用できるよう適切な維持管理に努めることを基本理念とし、これをより確実に実践するため、現計画の検証、課題抽出により導き出した対応方針に基づいて、戦略的な維持管理を実施していく。</a:t>
            </a:r>
          </a:p>
        </p:txBody>
      </p:sp>
      <p:sp>
        <p:nvSpPr>
          <p:cNvPr id="8" name="テキスト ボックス 7">
            <a:extLst>
              <a:ext uri="{FF2B5EF4-FFF2-40B4-BE49-F238E27FC236}">
                <a16:creationId xmlns:a16="http://schemas.microsoft.com/office/drawing/2014/main" id="{21E820F5-434A-46DD-9376-C07BB273531A}"/>
              </a:ext>
            </a:extLst>
          </p:cNvPr>
          <p:cNvSpPr txBox="1"/>
          <p:nvPr/>
        </p:nvSpPr>
        <p:spPr>
          <a:xfrm>
            <a:off x="35496" y="2492896"/>
            <a:ext cx="9126252" cy="3785652"/>
          </a:xfrm>
          <a:prstGeom prst="rect">
            <a:avLst/>
          </a:prstGeom>
          <a:noFill/>
        </p:spPr>
        <p:txBody>
          <a:bodyPr wrap="square" rtlCol="0">
            <a:spAutoFit/>
          </a:bodyPr>
          <a:lstStyle/>
          <a:p>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戦略的維持管理の実施</a:t>
            </a:r>
            <a:r>
              <a:rPr kumimoji="1" lang="en-US" altLang="ja-JP" b="1" dirty="0">
                <a:latin typeface="BIZ UDPゴシック" panose="020B0400000000000000" pitchFamily="50" charset="-128"/>
                <a:ea typeface="BIZ UDPゴシック" panose="020B0400000000000000" pitchFamily="50" charset="-128"/>
              </a:rPr>
              <a:t>】</a:t>
            </a:r>
          </a:p>
          <a:p>
            <a:endParaRPr kumimoji="1" lang="en-US" altLang="ja-JP" sz="800" b="1"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sz="1600" b="1" dirty="0">
                <a:latin typeface="BIZ UDPゴシック" panose="020B0400000000000000" pitchFamily="50" charset="-128"/>
                <a:ea typeface="BIZ UDPゴシック" panose="020B0400000000000000" pitchFamily="50" charset="-128"/>
              </a:rPr>
              <a:t>予防保全による長寿命化への本格転換（</a:t>
            </a:r>
            <a:r>
              <a:rPr kumimoji="1" lang="en-US" altLang="ja-JP" sz="1600" b="1" dirty="0">
                <a:latin typeface="BIZ UDPゴシック" panose="020B0400000000000000" pitchFamily="50" charset="-128"/>
                <a:ea typeface="BIZ UDPゴシック" panose="020B0400000000000000" pitchFamily="50" charset="-128"/>
              </a:rPr>
              <a:t>LCC</a:t>
            </a:r>
            <a:r>
              <a:rPr kumimoji="1" lang="ja-JP" altLang="en-US" sz="1600" b="1" dirty="0">
                <a:latin typeface="BIZ UDPゴシック" panose="020B0400000000000000" pitchFamily="50" charset="-128"/>
                <a:ea typeface="BIZ UDPゴシック" panose="020B0400000000000000" pitchFamily="50" charset="-128"/>
              </a:rPr>
              <a:t>最小化）を目指す</a:t>
            </a:r>
            <a:endParaRPr kumimoji="1" lang="en-US" altLang="ja-JP" sz="1600" b="1" dirty="0">
              <a:latin typeface="BIZ UDPゴシック" panose="020B0400000000000000" pitchFamily="50" charset="-128"/>
              <a:ea typeface="BIZ UDPゴシック" panose="020B0400000000000000" pitchFamily="50" charset="-128"/>
            </a:endParaRPr>
          </a:p>
          <a:p>
            <a:r>
              <a:rPr lang="ja-JP" altLang="en-US" sz="1600" b="1" dirty="0">
                <a:latin typeface="BIZ UDPゴシック" panose="020B0400000000000000" pitchFamily="50" charset="-128"/>
                <a:ea typeface="BIZ UDPゴシック" panose="020B0400000000000000"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「機能停止する前に、点検時に補修を行い延命化」</a:t>
            </a:r>
            <a:endParaRPr kumimoji="1" lang="en-US" altLang="ja-JP" sz="1600" dirty="0">
              <a:latin typeface="HG丸ｺﾞｼｯｸM-PRO" panose="020F0600000000000000" pitchFamily="50" charset="-128"/>
              <a:ea typeface="HG丸ｺﾞｼｯｸM-PRO" panose="020F0600000000000000" pitchFamily="50" charset="-128"/>
            </a:endParaRPr>
          </a:p>
          <a:p>
            <a:pPr marL="536575" indent="-263525">
              <a:buFont typeface="Arial" panose="020B0604020202020204" pitchFamily="34" charset="0"/>
              <a:buChar char="•"/>
            </a:pPr>
            <a:r>
              <a:rPr kumimoji="1" lang="ja-JP" altLang="en-US" sz="1400" dirty="0">
                <a:latin typeface="+mn-ea"/>
              </a:rPr>
              <a:t>全ての河川管理施設を次期計画に位置付け</a:t>
            </a:r>
            <a:r>
              <a:rPr lang="ja-JP" altLang="en-US" sz="1400" dirty="0">
                <a:latin typeface="+mn-ea"/>
              </a:rPr>
              <a:t>、点検を継続実施するとともに、点検での新技術の活用を拡大</a:t>
            </a:r>
            <a:endParaRPr kumimoji="1" lang="en-US" altLang="ja-JP" sz="1400" dirty="0">
              <a:latin typeface="+mn-ea"/>
            </a:endParaRPr>
          </a:p>
          <a:p>
            <a:pPr marL="536575" indent="-263525">
              <a:buFont typeface="Arial" panose="020B0604020202020204" pitchFamily="34" charset="0"/>
              <a:buChar char="•"/>
            </a:pPr>
            <a:r>
              <a:rPr kumimoji="1" lang="ja-JP" altLang="en-US" sz="1400" dirty="0">
                <a:latin typeface="+mn-ea"/>
              </a:rPr>
              <a:t>河川特性に応じた護岸の恒久化を目指した取り組み</a:t>
            </a:r>
            <a:endParaRPr kumimoji="1" lang="en-US" altLang="ja-JP" sz="1400" dirty="0">
              <a:latin typeface="+mn-ea"/>
            </a:endParaRPr>
          </a:p>
          <a:p>
            <a:pPr marL="273050"/>
            <a:r>
              <a:rPr lang="ja-JP" altLang="en-US" sz="1400" dirty="0">
                <a:latin typeface="+mn-ea"/>
              </a:rPr>
              <a:t>　</a:t>
            </a:r>
            <a:r>
              <a:rPr kumimoji="1" lang="ja-JP" altLang="en-US" sz="1400" dirty="0">
                <a:latin typeface="+mn-ea"/>
              </a:rPr>
              <a:t>（ブロック積：河床洗堀防止、自立式鋼矢板護岸：膜厚管理、ひび割れ等軽微な損傷にはきめ細かな　</a:t>
            </a:r>
            <a:endParaRPr kumimoji="1" lang="en-US" altLang="ja-JP" sz="1400" dirty="0">
              <a:latin typeface="+mn-ea"/>
            </a:endParaRPr>
          </a:p>
          <a:p>
            <a:pPr marL="273050"/>
            <a:r>
              <a:rPr lang="ja-JP" altLang="en-US" sz="1400" dirty="0">
                <a:latin typeface="+mn-ea"/>
              </a:rPr>
              <a:t>　　</a:t>
            </a:r>
            <a:r>
              <a:rPr kumimoji="1" lang="ja-JP" altLang="en-US" sz="1400" dirty="0">
                <a:latin typeface="+mn-ea"/>
              </a:rPr>
              <a:t>パッチワーク補修など）</a:t>
            </a:r>
            <a:endParaRPr kumimoji="1" lang="en-US" altLang="ja-JP" sz="1400" dirty="0">
              <a:latin typeface="+mn-ea"/>
            </a:endParaRPr>
          </a:p>
          <a:p>
            <a:pPr marL="273050"/>
            <a:r>
              <a:rPr kumimoji="1" lang="ja-JP" altLang="en-US" sz="1400" dirty="0">
                <a:latin typeface="+mn-ea"/>
              </a:rPr>
              <a:t>特に管理フェーズに入った地下構造物については、きめ細かな点検による予防保全の本格化</a:t>
            </a:r>
          </a:p>
          <a:p>
            <a:pPr marL="273050"/>
            <a:endParaRPr kumimoji="1" lang="en-US" altLang="ja-JP" sz="800" dirty="0">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Ø"/>
            </a:pPr>
            <a:r>
              <a:rPr lang="ja-JP" altLang="en-US" sz="1600" b="1"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新技術の活用や民間との連携による維持管理業務の高度化及び省力化</a:t>
            </a:r>
            <a:endParaRPr lang="en-US" altLang="ja-JP" sz="1600" b="1"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pPr marL="536575" indent="-263525">
              <a:buFont typeface="Arial" panose="020B0604020202020204" pitchFamily="34" charset="0"/>
              <a:buChar char="•"/>
            </a:pPr>
            <a:r>
              <a:rPr lang="ja-JP" altLang="en-US" sz="1400" kern="100" dirty="0">
                <a:effectLst/>
                <a:latin typeface="+mn-ea"/>
                <a:cs typeface="Courier New" panose="02070309020205020404" pitchFamily="49" charset="0"/>
              </a:rPr>
              <a:t>ドローンや走行型画像計測機器の活用などによる維持管理の</a:t>
            </a:r>
            <a:r>
              <a:rPr lang="ja-JP" altLang="en-US" sz="1400" kern="100" dirty="0">
                <a:latin typeface="+mn-ea"/>
                <a:cs typeface="Courier New" panose="02070309020205020404" pitchFamily="49" charset="0"/>
              </a:rPr>
              <a:t>高度化</a:t>
            </a:r>
            <a:endParaRPr lang="en-US" altLang="ja-JP" sz="1400" kern="100" dirty="0">
              <a:latin typeface="+mn-ea"/>
              <a:cs typeface="Courier New" panose="02070309020205020404" pitchFamily="49" charset="0"/>
            </a:endParaRPr>
          </a:p>
          <a:p>
            <a:pPr marL="536575" indent="-263525">
              <a:buFont typeface="Arial" panose="020B0604020202020204" pitchFamily="34" charset="0"/>
              <a:buChar char="•"/>
            </a:pP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維持管理</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業務の省力化</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（点検効率化、</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損傷</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評価</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の</a:t>
            </a:r>
            <a:r>
              <a:rPr lang="en-US"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AI</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技術の</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導入</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実施</a:t>
            </a:r>
            <a:r>
              <a:rPr lang="en-US"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点検と一体化</a:t>
            </a:r>
            <a:r>
              <a:rPr lang="en-US"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t>
            </a:r>
            <a:endParaRPr lang="en-US" altLang="ja-JP" sz="1400" kern="100" dirty="0">
              <a:latin typeface="+mn-ea"/>
              <a:cs typeface="Courier New" panose="02070309020205020404" pitchFamily="49" charset="0"/>
            </a:endParaRPr>
          </a:p>
          <a:p>
            <a:pPr marL="536575" indent="-263525">
              <a:buFont typeface="Arial" panose="020B0604020202020204" pitchFamily="34" charset="0"/>
              <a:buChar char="•"/>
            </a:pP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アウトソーシング</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の</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採用</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（熟練技術職員の視点</a:t>
            </a:r>
            <a:r>
              <a:rPr lang="en-US"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統一的指標</a:t>
            </a:r>
            <a:r>
              <a:rPr lang="en-US"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を用いたコンサルタントの点検評価）</a:t>
            </a:r>
            <a:endParaRPr lang="en-US"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endParaRPr>
          </a:p>
          <a:p>
            <a:endParaRPr lang="en-US" altLang="ja-JP" sz="800" b="1"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pPr marL="285750" indent="-285750">
              <a:buFont typeface="Wingdings" panose="05000000000000000000" pitchFamily="2" charset="2"/>
              <a:buChar char="Ø"/>
            </a:pPr>
            <a:r>
              <a:rPr lang="ja-JP" altLang="en-US" sz="1600" b="1" kern="100" dirty="0">
                <a:latin typeface="BIZ UDPゴシック" panose="020B0400000000000000" pitchFamily="50" charset="-128"/>
                <a:ea typeface="BIZ UDPゴシック" panose="020B0400000000000000" pitchFamily="50" charset="-128"/>
                <a:cs typeface="Courier New" panose="02070309020205020404" pitchFamily="49" charset="0"/>
              </a:rPr>
              <a:t>減少する熟練技術職員のノウハウを繋ぐ取組み</a:t>
            </a:r>
            <a:endParaRPr lang="en-US" altLang="ja-JP" sz="1600" b="1"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pPr marL="536575" indent="-263525">
              <a:buFont typeface="Arial" panose="020B0604020202020204" pitchFamily="34" charset="0"/>
              <a:buChar char="•"/>
            </a:pP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技術の伝承（</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技術職員</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研修</a:t>
            </a:r>
            <a:r>
              <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や診断ハンドブックの作成、マニュアル整備など</a:t>
            </a:r>
            <a:r>
              <a:rPr lang="ja-JP" altLang="ja-JP" sz="1400" kern="100" dirty="0">
                <a:effectLst/>
                <a:latin typeface="HGｺﾞｼｯｸM" panose="020B0609000000000000" pitchFamily="49" charset="-128"/>
                <a:ea typeface="HGｺﾞｼｯｸM" panose="020B0609000000000000" pitchFamily="49" charset="-128"/>
                <a:cs typeface="Courier New" panose="02070309020205020404" pitchFamily="49" charset="0"/>
              </a:rPr>
              <a:t>）</a:t>
            </a:r>
            <a:endParaRPr lang="ja-JP" altLang="en-US" sz="1400" kern="100" dirty="0">
              <a:effectLst/>
              <a:latin typeface="HGｺﾞｼｯｸM" panose="020B0609000000000000" pitchFamily="49" charset="-128"/>
              <a:ea typeface="HGｺﾞｼｯｸM" panose="020B0609000000000000" pitchFamily="49" charset="-128"/>
              <a:cs typeface="Courier New" panose="02070309020205020404" pitchFamily="49" charset="0"/>
            </a:endParaRPr>
          </a:p>
          <a:p>
            <a:pPr marL="273050"/>
            <a:endParaRPr lang="ja-JP" altLang="en-US" sz="800" kern="100" dirty="0">
              <a:effectLst/>
              <a:latin typeface="HGｺﾞｼｯｸM" panose="020B0609000000000000" pitchFamily="49" charset="-128"/>
              <a:ea typeface="HGｺﾞｼｯｸM" panose="020B0609000000000000" pitchFamily="49" charset="-128"/>
              <a:cs typeface="Courier New" panose="02070309020205020404" pitchFamily="49" charset="0"/>
            </a:endParaRPr>
          </a:p>
        </p:txBody>
      </p:sp>
      <p:sp>
        <p:nvSpPr>
          <p:cNvPr id="9" name="テキスト ボックス 8">
            <a:extLst>
              <a:ext uri="{FF2B5EF4-FFF2-40B4-BE49-F238E27FC236}">
                <a16:creationId xmlns:a16="http://schemas.microsoft.com/office/drawing/2014/main" id="{8686AE9C-2A3C-4F9F-B6BC-9E2936F2A869}"/>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ja-JP" altLang="en-US" sz="2800" dirty="0">
                <a:solidFill>
                  <a:schemeClr val="bg1"/>
                </a:solidFill>
                <a:latin typeface="Meiryo UI" panose="020B0604030504040204" pitchFamily="50" charset="-128"/>
                <a:ea typeface="Meiryo UI" panose="020B0604030504040204" pitchFamily="50" charset="-128"/>
              </a:rPr>
              <a:t>次期計画における基本</a:t>
            </a:r>
            <a:r>
              <a:rPr lang="ja-JP" altLang="en-US" sz="2800" dirty="0">
                <a:solidFill>
                  <a:schemeClr val="bg1"/>
                </a:solidFill>
                <a:latin typeface="Meiryo UI" panose="020B0604030504040204" pitchFamily="50" charset="-128"/>
                <a:ea typeface="Meiryo UI" panose="020B0604030504040204" pitchFamily="50" charset="-128"/>
              </a:rPr>
              <a:t>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2656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表 5">
            <a:extLst>
              <a:ext uri="{FF2B5EF4-FFF2-40B4-BE49-F238E27FC236}">
                <a16:creationId xmlns:a16="http://schemas.microsoft.com/office/drawing/2014/main" id="{D265D4CC-C021-48A2-952B-1DDAE7542422}"/>
              </a:ext>
            </a:extLst>
          </p:cNvPr>
          <p:cNvGraphicFramePr>
            <a:graphicFrameLocks noGrp="1"/>
          </p:cNvGraphicFramePr>
          <p:nvPr/>
        </p:nvGraphicFramePr>
        <p:xfrm>
          <a:off x="35506" y="1305586"/>
          <a:ext cx="9072988" cy="5032353"/>
        </p:xfrm>
        <a:graphic>
          <a:graphicData uri="http://schemas.openxmlformats.org/drawingml/2006/table">
            <a:tbl>
              <a:tblPr firstRow="1" bandRow="1">
                <a:tableStyleId>{5C22544A-7EE6-4342-B048-85BDC9FD1C3A}</a:tableStyleId>
              </a:tblPr>
              <a:tblGrid>
                <a:gridCol w="936094">
                  <a:extLst>
                    <a:ext uri="{9D8B030D-6E8A-4147-A177-3AD203B41FA5}">
                      <a16:colId xmlns:a16="http://schemas.microsoft.com/office/drawing/2014/main" val="1842965497"/>
                    </a:ext>
                  </a:extLst>
                </a:gridCol>
                <a:gridCol w="504056">
                  <a:extLst>
                    <a:ext uri="{9D8B030D-6E8A-4147-A177-3AD203B41FA5}">
                      <a16:colId xmlns:a16="http://schemas.microsoft.com/office/drawing/2014/main" val="3992923806"/>
                    </a:ext>
                  </a:extLst>
                </a:gridCol>
                <a:gridCol w="3384376">
                  <a:extLst>
                    <a:ext uri="{9D8B030D-6E8A-4147-A177-3AD203B41FA5}">
                      <a16:colId xmlns:a16="http://schemas.microsoft.com/office/drawing/2014/main" val="921328369"/>
                    </a:ext>
                  </a:extLst>
                </a:gridCol>
                <a:gridCol w="4032448">
                  <a:extLst>
                    <a:ext uri="{9D8B030D-6E8A-4147-A177-3AD203B41FA5}">
                      <a16:colId xmlns:a16="http://schemas.microsoft.com/office/drawing/2014/main" val="563398991"/>
                    </a:ext>
                  </a:extLst>
                </a:gridCol>
                <a:gridCol w="216014">
                  <a:extLst>
                    <a:ext uri="{9D8B030D-6E8A-4147-A177-3AD203B41FA5}">
                      <a16:colId xmlns:a16="http://schemas.microsoft.com/office/drawing/2014/main" val="2265447934"/>
                    </a:ext>
                  </a:extLst>
                </a:gridCol>
              </a:tblGrid>
              <a:tr h="338433">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課題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bg1"/>
                          </a:solidFill>
                          <a:latin typeface="Meiryo UI" panose="020B0604030504040204" pitchFamily="50" charset="-128"/>
                          <a:ea typeface="Meiryo UI" panose="020B0604030504040204" pitchFamily="50" charset="-128"/>
                        </a:rPr>
                        <a:t>対応方針</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87642139"/>
                  </a:ext>
                </a:extLst>
              </a:tr>
              <a:tr h="292888">
                <a:tc rowSpan="4">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堤防・護岸等</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p>
                  </a:txBody>
                  <a:tcPr anchor="ct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点検を行うには技術を要するため、技術者の不足による体制の維持が懸念される。（</a:t>
                      </a:r>
                      <a:r>
                        <a:rPr kumimoji="1" lang="en-US" altLang="ja-JP" sz="1000" dirty="0">
                          <a:solidFill>
                            <a:schemeClr val="tx1"/>
                          </a:solidFill>
                          <a:latin typeface="Meiryo UI" panose="020B0604030504040204" pitchFamily="50" charset="-128"/>
                          <a:ea typeface="Meiryo UI" panose="020B0604030504040204" pitchFamily="50" charset="-128"/>
                        </a:rPr>
                        <a:t>A)</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rPr>
                        <a:t>直線区間等での点検の省力化や、近接目視が容易でない</a:t>
                      </a:r>
                      <a:r>
                        <a:rPr lang="ja-JP" altLang="en-US" sz="1000" kern="100" dirty="0">
                          <a:solidFill>
                            <a:schemeClr val="tx1"/>
                          </a:solidFill>
                          <a:effectLst/>
                          <a:latin typeface="Meiryo UI" panose="020B0604030504040204" pitchFamily="50" charset="-128"/>
                          <a:ea typeface="Meiryo UI" panose="020B0604030504040204" pitchFamily="50" charset="-128"/>
                        </a:rPr>
                        <a:t>箇所</a:t>
                      </a:r>
                      <a:r>
                        <a:rPr lang="ja-JP" altLang="en-US" sz="1000" kern="100" dirty="0">
                          <a:solidFill>
                            <a:schemeClr val="tx1"/>
                          </a:solidFill>
                          <a:latin typeface="Meiryo UI" panose="020B0604030504040204" pitchFamily="50" charset="-128"/>
                          <a:ea typeface="Meiryo UI" panose="020B0604030504040204" pitchFamily="50" charset="-128"/>
                        </a:rPr>
                        <a:t>の補完のため、</a:t>
                      </a:r>
                      <a:r>
                        <a:rPr kumimoji="1" lang="ja-JP" altLang="en-US" sz="1000" dirty="0">
                          <a:solidFill>
                            <a:schemeClr val="tx1"/>
                          </a:solidFill>
                          <a:latin typeface="Meiryo UI" panose="020B0604030504040204" pitchFamily="50" charset="-128"/>
                          <a:ea typeface="Meiryo UI" panose="020B0604030504040204" pitchFamily="50" charset="-128"/>
                        </a:rPr>
                        <a:t>ドローン等により取得した画像を活用した点検の導入を検討する。</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①</a:t>
                      </a:r>
                    </a:p>
                  </a:txBody>
                  <a:tcPr anchor="ctr"/>
                </a:tc>
                <a:extLst>
                  <a:ext uri="{0D108BD9-81ED-4DB2-BD59-A6C34878D82A}">
                    <a16:rowId xmlns:a16="http://schemas.microsoft.com/office/drawing/2014/main" val="3943593389"/>
                  </a:ext>
                </a:extLst>
              </a:tr>
              <a:tr h="186383">
                <a:tc vMerge="1">
                  <a:txBody>
                    <a:bodyPr/>
                    <a:lstStyle/>
                    <a:p>
                      <a:endParaRPr kumimoji="1" lang="ja-JP" altLang="en-US"/>
                    </a:p>
                  </a:txBody>
                  <a:tcPr/>
                </a:tc>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河川沿いに通路が無いなど、近接目視が容易でない箇所が存在する。（</a:t>
                      </a:r>
                      <a:r>
                        <a:rPr kumimoji="1" lang="en-US" altLang="ja-JP" sz="1000" b="0" dirty="0">
                          <a:solidFill>
                            <a:schemeClr val="tx1"/>
                          </a:solidFill>
                          <a:latin typeface="Meiryo UI" panose="020B0604030504040204" pitchFamily="50" charset="-128"/>
                          <a:ea typeface="Meiryo UI" panose="020B0604030504040204" pitchFamily="50" charset="-128"/>
                        </a:rPr>
                        <a:t>B)</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008000"/>
                          </a:solidFill>
                          <a:latin typeface="Meiryo UI" panose="020B0604030504040204" pitchFamily="50" charset="-128"/>
                          <a:ea typeface="Meiryo UI" panose="020B0604030504040204" pitchFamily="50" charset="-128"/>
                        </a:rPr>
                        <a:t>ドローン等により取得した画像を活用した点検の導入を検討する</a:t>
                      </a:r>
                    </a:p>
                  </a:txBody>
                  <a:tcPr anchor="ctr"/>
                </a:tc>
                <a:tc vMerge="1">
                  <a:txBody>
                    <a:bodyPr/>
                    <a:lstStyle/>
                    <a:p>
                      <a:endParaRPr kumimoji="1" lang="ja-JP" altLang="en-US"/>
                    </a:p>
                  </a:txBody>
                  <a:tcPr/>
                </a:tc>
                <a:extLst>
                  <a:ext uri="{0D108BD9-81ED-4DB2-BD59-A6C34878D82A}">
                    <a16:rowId xmlns:a16="http://schemas.microsoft.com/office/drawing/2014/main" val="3640574705"/>
                  </a:ext>
                </a:extLst>
              </a:tr>
              <a:tr h="292888">
                <a:tc vMerge="1">
                  <a:txBody>
                    <a:bodyPr/>
                    <a:lstStyle/>
                    <a:p>
                      <a:pPr algn="l"/>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施設全体としての健全度評価を行うには技術を要するため、技術者の不足により適切な評価が行えなくなることが懸念される。（</a:t>
                      </a:r>
                      <a:r>
                        <a:rPr kumimoji="1" lang="en-US" altLang="ja-JP" sz="1000" dirty="0">
                          <a:solidFill>
                            <a:schemeClr val="tx1"/>
                          </a:solidFill>
                          <a:latin typeface="Meiryo UI" panose="020B0604030504040204" pitchFamily="50" charset="-128"/>
                          <a:ea typeface="Meiryo UI" panose="020B0604030504040204" pitchFamily="50" charset="-128"/>
                        </a:rPr>
                        <a:t>C)</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rPr>
                        <a:t>・熟練技術職員の視点でまとめた診断ハンドブックを作成する等、「施設の安全性」を適切に評価するための手法を検討する。</a:t>
                      </a:r>
                    </a:p>
                  </a:txBody>
                  <a:tcPr anchor="ct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②</a:t>
                      </a:r>
                    </a:p>
                  </a:txBody>
                  <a:tcPr anchor="ctr"/>
                </a:tc>
                <a:extLst>
                  <a:ext uri="{0D108BD9-81ED-4DB2-BD59-A6C34878D82A}">
                    <a16:rowId xmlns:a16="http://schemas.microsoft.com/office/drawing/2014/main" val="302932418"/>
                  </a:ext>
                </a:extLst>
              </a:tr>
              <a:tr h="718907">
                <a:tc vMerge="1">
                  <a:txBody>
                    <a:bodyPr/>
                    <a:lstStyle/>
                    <a:p>
                      <a:pPr algn="l"/>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algn="l"/>
                      <a:r>
                        <a:rPr lang="ja-JP" altLang="en-US" sz="1000" b="1" u="none" dirty="0">
                          <a:solidFill>
                            <a:schemeClr val="tx1"/>
                          </a:solidFill>
                          <a:latin typeface="Meiryo UI" panose="020B0604030504040204" pitchFamily="50" charset="-128"/>
                          <a:ea typeface="Meiryo UI" panose="020B0604030504040204" pitchFamily="50" charset="-128"/>
                        </a:rPr>
                        <a:t>≪空洞化調査≫</a:t>
                      </a:r>
                      <a:endParaRPr lang="en-US" altLang="ja-JP" sz="1000" b="1" u="none" dirty="0">
                        <a:solidFill>
                          <a:schemeClr val="tx1"/>
                        </a:solidFill>
                        <a:latin typeface="Meiryo UI" panose="020B0604030504040204" pitchFamily="50" charset="-128"/>
                        <a:ea typeface="Meiryo UI" panose="020B0604030504040204" pitchFamily="50" charset="-128"/>
                      </a:endParaRPr>
                    </a:p>
                    <a:p>
                      <a:pPr algn="l"/>
                      <a:r>
                        <a:rPr lang="ja-JP" altLang="en-US" sz="1000" b="0" u="none" dirty="0">
                          <a:solidFill>
                            <a:schemeClr val="tx1"/>
                          </a:solidFill>
                          <a:latin typeface="Meiryo UI" panose="020B0604030504040204" pitchFamily="50" charset="-128"/>
                          <a:ea typeface="Meiryo UI" panose="020B0604030504040204" pitchFamily="50" charset="-128"/>
                        </a:rPr>
                        <a:t>・護岸や堤防天端等の表面に変状が認められない箇所において、陥没等の被害が生じている。（</a:t>
                      </a:r>
                      <a:r>
                        <a:rPr lang="en-US" altLang="ja-JP" sz="1000" b="0" u="none" dirty="0">
                          <a:solidFill>
                            <a:schemeClr val="tx1"/>
                          </a:solidFill>
                          <a:latin typeface="Meiryo UI" panose="020B0604030504040204" pitchFamily="50" charset="-128"/>
                          <a:ea typeface="Meiryo UI" panose="020B0604030504040204" pitchFamily="50" charset="-128"/>
                        </a:rPr>
                        <a:t>B</a:t>
                      </a:r>
                      <a:r>
                        <a:rPr lang="ja-JP" altLang="en-US" sz="1000" b="0" u="none" dirty="0">
                          <a:solidFill>
                            <a:schemeClr val="tx1"/>
                          </a:solidFill>
                          <a:latin typeface="Meiryo UI" panose="020B0604030504040204" pitchFamily="50" charset="-128"/>
                          <a:ea typeface="Meiryo UI" panose="020B0604030504040204" pitchFamily="50" charset="-128"/>
                        </a:rPr>
                        <a:t>）</a:t>
                      </a:r>
                      <a:endParaRPr lang="en-US" altLang="ja-JP" sz="1000" b="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eiryo UI" panose="020B0604030504040204" pitchFamily="50" charset="-128"/>
                          <a:ea typeface="Meiryo UI" panose="020B0604030504040204" pitchFamily="50" charset="-128"/>
                        </a:rPr>
                        <a:t>・</a:t>
                      </a:r>
                      <a:r>
                        <a:rPr lang="ja-JP" altLang="en-US" sz="1000" b="0" u="none" dirty="0">
                          <a:solidFill>
                            <a:schemeClr val="tx1"/>
                          </a:solidFill>
                          <a:latin typeface="Meiryo UI" panose="020B0604030504040204" pitchFamily="50" charset="-128"/>
                          <a:ea typeface="Meiryo UI" panose="020B0604030504040204" pitchFamily="50" charset="-128"/>
                        </a:rPr>
                        <a:t>非破壊探査の活用について、現計画に点検手法として未記載。（</a:t>
                      </a:r>
                      <a:r>
                        <a:rPr lang="en-US" altLang="ja-JP" sz="1000" b="0" u="none" dirty="0">
                          <a:solidFill>
                            <a:schemeClr val="tx1"/>
                          </a:solidFill>
                          <a:latin typeface="Meiryo UI" panose="020B0604030504040204" pitchFamily="50" charset="-128"/>
                          <a:ea typeface="Meiryo UI" panose="020B0604030504040204" pitchFamily="50" charset="-128"/>
                        </a:rPr>
                        <a:t>D</a:t>
                      </a:r>
                      <a:r>
                        <a:rPr lang="ja-JP" altLang="en-US" sz="1000" b="0" u="none" dirty="0">
                          <a:solidFill>
                            <a:schemeClr val="tx1"/>
                          </a:solidFill>
                          <a:latin typeface="Meiryo UI" panose="020B0604030504040204" pitchFamily="50" charset="-128"/>
                          <a:ea typeface="Meiryo UI" panose="020B0604030504040204" pitchFamily="50" charset="-128"/>
                        </a:rPr>
                        <a:t>）</a:t>
                      </a:r>
                      <a:endParaRPr lang="en-US" altLang="ja-JP" sz="1000" b="0" u="none" dirty="0">
                        <a:solidFill>
                          <a:schemeClr val="tx1"/>
                        </a:solidFill>
                        <a:latin typeface="Meiryo UI" panose="020B0604030504040204" pitchFamily="50" charset="-128"/>
                        <a:ea typeface="Meiryo UI" panose="020B0604030504040204" pitchFamily="50" charset="-128"/>
                      </a:endParaRPr>
                    </a:p>
                    <a:p>
                      <a:pPr algn="l"/>
                      <a:r>
                        <a:rPr lang="ja-JP" altLang="en-US" sz="1000" b="0" u="none"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護岸背面の空洞化状況を詳細に確認するためには、非破壊探査によるスクリーニングに加え、コアボーリングによる調査を要する。（</a:t>
                      </a:r>
                      <a:r>
                        <a:rPr lang="en-US" altLang="ja-JP" sz="1000" dirty="0">
                          <a:solidFill>
                            <a:schemeClr val="tx1"/>
                          </a:solidFill>
                          <a:latin typeface="Meiryo UI" panose="020B0604030504040204" pitchFamily="50" charset="-128"/>
                          <a:ea typeface="Meiryo UI" panose="020B0604030504040204" pitchFamily="50" charset="-128"/>
                        </a:rPr>
                        <a:t>B</a:t>
                      </a:r>
                      <a:r>
                        <a:rPr lang="ja-JP" altLang="en-US" sz="1000" dirty="0">
                          <a:solidFill>
                            <a:schemeClr val="tx1"/>
                          </a:solidFill>
                          <a:latin typeface="Meiryo UI" panose="020B0604030504040204" pitchFamily="50" charset="-128"/>
                          <a:ea typeface="Meiryo UI" panose="020B0604030504040204" pitchFamily="50" charset="-128"/>
                        </a:rPr>
                        <a:t>）</a:t>
                      </a:r>
                      <a:endParaRPr lang="en-US" altLang="ja-JP" sz="10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1" u="none" kern="100" dirty="0">
                          <a:solidFill>
                            <a:schemeClr val="tx1"/>
                          </a:solidFill>
                          <a:effectLst/>
                          <a:latin typeface="Meiryo UI" panose="020B0604030504040204" pitchFamily="50" charset="-128"/>
                          <a:ea typeface="Meiryo UI" panose="020B0604030504040204" pitchFamily="50" charset="-128"/>
                        </a:rPr>
                        <a:t>≪空洞化調査≫</a:t>
                      </a:r>
                      <a:endParaRPr lang="en-US" altLang="ja-JP" sz="1000" b="1" u="none" kern="100" dirty="0">
                        <a:solidFill>
                          <a:schemeClr val="tx1"/>
                        </a:solidFill>
                        <a:effectLst/>
                        <a:latin typeface="Meiryo UI" panose="020B0604030504040204" pitchFamily="50" charset="-128"/>
                        <a:ea typeface="Meiryo UI" panose="020B0604030504040204" pitchFamily="50" charset="-128"/>
                      </a:endParaRPr>
                    </a:p>
                    <a:p>
                      <a:pPr algn="just"/>
                      <a:r>
                        <a:rPr lang="ja-JP" altLang="en-US" sz="1000" b="0" u="none" kern="100" dirty="0">
                          <a:solidFill>
                            <a:schemeClr val="tx1"/>
                          </a:solidFill>
                          <a:effectLst/>
                          <a:latin typeface="Meiryo UI" panose="020B0604030504040204" pitchFamily="50" charset="-128"/>
                          <a:ea typeface="Meiryo UI" panose="020B0604030504040204" pitchFamily="50" charset="-128"/>
                        </a:rPr>
                        <a:t>・落差工直下や排水管埋設部等、比較的陥没被害が</a:t>
                      </a:r>
                      <a:r>
                        <a:rPr lang="ja-JP" altLang="en-US" sz="1000" kern="100" dirty="0">
                          <a:solidFill>
                            <a:schemeClr val="tx1"/>
                          </a:solidFill>
                          <a:effectLst/>
                          <a:latin typeface="Meiryo UI" panose="020B0604030504040204" pitchFamily="50" charset="-128"/>
                          <a:ea typeface="Meiryo UI" panose="020B0604030504040204" pitchFamily="50" charset="-128"/>
                        </a:rPr>
                        <a:t>生じやすい箇所を中心に、スクリーニング調査として非破壊探査を活用する。</a:t>
                      </a:r>
                      <a:endParaRPr lang="en-US" altLang="ja-JP" sz="1000" kern="100" dirty="0">
                        <a:solidFill>
                          <a:schemeClr val="tx1"/>
                        </a:solidFill>
                        <a:effectLst/>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0" u="none" kern="100" dirty="0">
                          <a:solidFill>
                            <a:schemeClr val="tx1"/>
                          </a:solidFill>
                          <a:effectLst/>
                          <a:latin typeface="Meiryo UI" panose="020B0604030504040204" pitchFamily="50" charset="-128"/>
                          <a:ea typeface="Meiryo UI" panose="020B0604030504040204" pitchFamily="50" charset="-128"/>
                        </a:rPr>
                        <a:t>・非破壊探査の活用を点検計画に位置付ける。</a:t>
                      </a:r>
                      <a:endParaRPr lang="en-US" altLang="ja-JP" sz="1000" b="0" u="none" kern="100" dirty="0">
                        <a:solidFill>
                          <a:schemeClr val="tx1"/>
                        </a:solidFill>
                        <a:effectLst/>
                        <a:latin typeface="Meiryo UI" panose="020B0604030504040204" pitchFamily="50" charset="-128"/>
                        <a:ea typeface="Meiryo UI" panose="020B0604030504040204" pitchFamily="50" charset="-128"/>
                      </a:endParaRPr>
                    </a:p>
                    <a:p>
                      <a:pPr algn="just"/>
                      <a:r>
                        <a:rPr lang="ja-JP" altLang="en-US" sz="1000" kern="100" dirty="0">
                          <a:solidFill>
                            <a:schemeClr val="tx1"/>
                          </a:solidFill>
                          <a:effectLst/>
                          <a:latin typeface="Meiryo UI" panose="020B0604030504040204" pitchFamily="50" charset="-128"/>
                          <a:ea typeface="Meiryo UI" panose="020B0604030504040204" pitchFamily="50" charset="-128"/>
                        </a:rPr>
                        <a:t>・非破壊探査によるスクリーニングに加え、引続きコアボーリングによる調査を実施する。</a:t>
                      </a:r>
                      <a:endParaRPr lang="en-US" altLang="ja-JP" sz="1000" kern="100"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algn="ctr"/>
                      <a:r>
                        <a:rPr lang="ja-JP" altLang="en-US" sz="1000" kern="100" dirty="0">
                          <a:solidFill>
                            <a:schemeClr val="tx1"/>
                          </a:solidFill>
                          <a:effectLst/>
                          <a:latin typeface="Meiryo UI" panose="020B0604030504040204" pitchFamily="50" charset="-128"/>
                          <a:ea typeface="Meiryo UI" panose="020B0604030504040204" pitchFamily="50" charset="-128"/>
                        </a:rPr>
                        <a:t>①</a:t>
                      </a:r>
                      <a:endParaRPr lang="en-US" altLang="ja-JP" sz="1000" kern="100" dirty="0">
                        <a:solidFill>
                          <a:schemeClr val="tx1"/>
                        </a:solidFill>
                        <a:effectLst/>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662579842"/>
                  </a:ext>
                </a:extLst>
              </a:tr>
              <a:tr h="292888">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地下河川・</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地下調節池</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algn="l"/>
                      <a:r>
                        <a:rPr lang="ja-JP" altLang="en-US" sz="1000" b="1" kern="100" dirty="0">
                          <a:latin typeface="Meiryo UI" panose="020B0604030504040204" pitchFamily="50" charset="-128"/>
                          <a:ea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rPr>
                        <a:t>点検及び評価方法、管理水準について、現計画では未記載。（</a:t>
                      </a:r>
                      <a:r>
                        <a:rPr lang="en-US" altLang="ja-JP" sz="1000" kern="100" dirty="0">
                          <a:latin typeface="Meiryo UI" panose="020B0604030504040204" pitchFamily="50" charset="-128"/>
                          <a:ea typeface="Meiryo UI" panose="020B0604030504040204" pitchFamily="50" charset="-128"/>
                        </a:rPr>
                        <a:t>D)</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河川構造物（地下構造物）の維持管理マニュアル</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府マニュアル</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における点検・評価の考え方、及び管理水準の設定に対する考え方を次期計画に追加する。</a:t>
                      </a: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④</a:t>
                      </a:r>
                    </a:p>
                  </a:txBody>
                  <a:tcPr anchor="ctr"/>
                </a:tc>
                <a:extLst>
                  <a:ext uri="{0D108BD9-81ED-4DB2-BD59-A6C34878D82A}">
                    <a16:rowId xmlns:a16="http://schemas.microsoft.com/office/drawing/2014/main" val="2467710875"/>
                  </a:ext>
                </a:extLst>
              </a:tr>
              <a:tr h="29288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点検・評価を行うには技術を要するため、体制の維持が困難となることが懸念される。（</a:t>
                      </a:r>
                      <a:r>
                        <a:rPr kumimoji="1" lang="en-US" altLang="ja-JP" sz="1000" dirty="0">
                          <a:solidFill>
                            <a:schemeClr val="tx1"/>
                          </a:solidFill>
                          <a:latin typeface="Meiryo UI" panose="020B0604030504040204" pitchFamily="50" charset="-128"/>
                          <a:ea typeface="Meiryo UI" panose="020B0604030504040204" pitchFamily="50" charset="-128"/>
                        </a:rPr>
                        <a:t>A)</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新技術や専門</a:t>
                      </a:r>
                      <a:r>
                        <a:rPr kumimoji="1" lang="ja-JP" altLang="en-US" sz="1000" dirty="0">
                          <a:solidFill>
                            <a:schemeClr val="tx1"/>
                          </a:solidFill>
                          <a:latin typeface="Meiryo UI" panose="020B0604030504040204" pitchFamily="50" charset="-128"/>
                          <a:ea typeface="Meiryo UI" panose="020B0604030504040204" pitchFamily="50" charset="-128"/>
                        </a:rPr>
                        <a:t>コンサルタントの活用による効果的、効率的な点検評価手法を検討する。</a:t>
                      </a: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③</a:t>
                      </a:r>
                    </a:p>
                  </a:txBody>
                  <a:tcPr anchor="ctr"/>
                </a:tc>
                <a:extLst>
                  <a:ext uri="{0D108BD9-81ED-4DB2-BD59-A6C34878D82A}">
                    <a16:rowId xmlns:a16="http://schemas.microsoft.com/office/drawing/2014/main" val="49621229"/>
                  </a:ext>
                </a:extLst>
              </a:tr>
              <a:tr h="29288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kern="100" dirty="0">
                          <a:latin typeface="Meiryo UI" panose="020B0604030504040204" pitchFamily="50" charset="-128"/>
                          <a:ea typeface="Meiryo UI" panose="020B0604030504040204" pitchFamily="50" charset="-128"/>
                        </a:rPr>
                        <a:t>・大規模かつ複雑な構造であるため、近接目視が容易でない。（</a:t>
                      </a:r>
                      <a:r>
                        <a:rPr lang="en-US" altLang="ja-JP" sz="1000" b="0" u="none" kern="100" dirty="0">
                          <a:latin typeface="Meiryo UI" panose="020B0604030504040204" pitchFamily="50" charset="-128"/>
                          <a:ea typeface="Meiryo UI" panose="020B0604030504040204" pitchFamily="50" charset="-128"/>
                        </a:rPr>
                        <a:t>B)</a:t>
                      </a:r>
                      <a:endParaRPr kumimoji="1" lang="ja-JP" altLang="en-US" sz="100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近接目視が容易でない箇所の補完のため、ドローンや走行型画像計測等により取得した画像を活用した点検の導入を検討する。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①</a:t>
                      </a:r>
                    </a:p>
                  </a:txBody>
                  <a:tcPr anchor="ctr"/>
                </a:tc>
                <a:extLst>
                  <a:ext uri="{0D108BD9-81ED-4DB2-BD59-A6C34878D82A}">
                    <a16:rowId xmlns:a16="http://schemas.microsoft.com/office/drawing/2014/main" val="4214761494"/>
                  </a:ext>
                </a:extLst>
              </a:tr>
              <a:tr h="43015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algn="l"/>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≪走行型画像計測の活用≫</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・地下河川の施設点検における走行型画像計測の活用について、現計画では未記載。（</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b="0" kern="100" dirty="0">
                          <a:solidFill>
                            <a:schemeClr val="tx1"/>
                          </a:solidFill>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検証実績が少ない。</a:t>
                      </a:r>
                      <a:r>
                        <a:rPr lang="en-US" altLang="ja-JP" sz="1000" dirty="0">
                          <a:latin typeface="Meiryo UI" panose="020B0604030504040204" pitchFamily="50" charset="-128"/>
                          <a:ea typeface="Meiryo UI" panose="020B0604030504040204" pitchFamily="50" charset="-128"/>
                        </a:rPr>
                        <a:t>(G)</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≪走行型画像計測の活用≫</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rPr>
                        <a:t>地下河川の施設点検における走行型画像計測の活用を点検計画に位置付ける。</a:t>
                      </a:r>
                      <a:endParaRPr lang="en-US" altLang="ja-JP" sz="1000" kern="10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latin typeface="Meiryo UI" panose="020B0604030504040204" pitchFamily="50" charset="-128"/>
                          <a:ea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rPr>
                        <a:t>施設点検における活用実績を重ね、</a:t>
                      </a:r>
                      <a:r>
                        <a:rPr lang="ja-JP" altLang="en-US" sz="1000" kern="100" dirty="0">
                          <a:solidFill>
                            <a:schemeClr val="tx1"/>
                          </a:solidFill>
                          <a:latin typeface="Meiryo UI" panose="020B0604030504040204" pitchFamily="50" charset="-128"/>
                          <a:ea typeface="Meiryo UI" panose="020B0604030504040204" pitchFamily="50" charset="-128"/>
                        </a:rPr>
                        <a:t>本格</a:t>
                      </a:r>
                      <a:r>
                        <a:rPr lang="ja-JP" altLang="en-US" sz="1000" kern="100" dirty="0">
                          <a:solidFill>
                            <a:schemeClr val="tx1"/>
                          </a:solidFill>
                          <a:effectLst/>
                          <a:latin typeface="Meiryo UI" panose="020B0604030504040204" pitchFamily="50" charset="-128"/>
                          <a:ea typeface="Meiryo UI" panose="020B0604030504040204" pitchFamily="50" charset="-128"/>
                        </a:rPr>
                        <a:t>導入を目指す。</a:t>
                      </a:r>
                      <a:endParaRPr lang="en-US" altLang="ja-JP" sz="1000" kern="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latin typeface="Meiryo UI" panose="020B0604030504040204" pitchFamily="50" charset="-128"/>
                          <a:ea typeface="Meiryo UI" panose="020B0604030504040204" pitchFamily="50" charset="-128"/>
                        </a:rPr>
                        <a:t>①</a:t>
                      </a:r>
                      <a:endParaRPr lang="en-US" altLang="ja-JP" sz="1000" kern="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91116873"/>
                  </a:ext>
                </a:extLst>
              </a:tr>
            </a:tbl>
          </a:graphicData>
        </a:graphic>
      </p:graphicFrame>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92469" y="6469868"/>
            <a:ext cx="774422" cy="365125"/>
          </a:xfrm>
        </p:spPr>
        <p:txBody>
          <a:bodyPr/>
          <a:lstStyle/>
          <a:p>
            <a:fld id="{682EF9F9-C4E8-46B2-BBF1-33E3162B856A}" type="slidenum">
              <a:rPr kumimoji="1" lang="ja-JP" altLang="en-US" smtClean="0"/>
              <a:t>4</a:t>
            </a:fld>
            <a:endParaRPr kumimoji="1" lang="ja-JP" altLang="en-US" dirty="0"/>
          </a:p>
        </p:txBody>
      </p:sp>
      <p:sp>
        <p:nvSpPr>
          <p:cNvPr id="22" name="テキスト ボックス 21">
            <a:extLst>
              <a:ext uri="{FF2B5EF4-FFF2-40B4-BE49-F238E27FC236}">
                <a16:creationId xmlns:a16="http://schemas.microsoft.com/office/drawing/2014/main" id="{197AB5D9-06EF-4B87-81AA-24F0E9923734}"/>
              </a:ext>
            </a:extLst>
          </p:cNvPr>
          <p:cNvSpPr txBox="1"/>
          <p:nvPr/>
        </p:nvSpPr>
        <p:spPr>
          <a:xfrm>
            <a:off x="35506" y="970399"/>
            <a:ext cx="5301469" cy="338554"/>
          </a:xfrm>
          <a:prstGeom prst="rect">
            <a:avLst/>
          </a:prstGeom>
          <a:noFill/>
          <a:ln w="19050">
            <a:noFill/>
          </a:ln>
        </p:spPr>
        <p:txBody>
          <a:bodyPr wrap="square" rtlCol="0">
            <a:spAutoFit/>
          </a:bodyPr>
          <a:lstStyle/>
          <a:p>
            <a:r>
              <a:rPr kumimoji="1" lang="ja-JP" altLang="en-US" sz="1600" b="1" dirty="0">
                <a:latin typeface="Meiryo UI" pitchFamily="50" charset="-128"/>
                <a:ea typeface="Meiryo UI" pitchFamily="50" charset="-128"/>
                <a:cs typeface="Meiryo UI" pitchFamily="50" charset="-128"/>
              </a:rPr>
              <a:t>点検・評価に関する</a:t>
            </a:r>
            <a:r>
              <a:rPr lang="ja-JP" altLang="en-US" sz="1600" b="1" dirty="0">
                <a:latin typeface="Meiryo UI" pitchFamily="50" charset="-128"/>
                <a:ea typeface="Meiryo UI" pitchFamily="50" charset="-128"/>
                <a:cs typeface="Meiryo UI" pitchFamily="50" charset="-128"/>
              </a:rPr>
              <a:t>事項</a:t>
            </a:r>
            <a:r>
              <a:rPr kumimoji="1" lang="ja-JP" altLang="en-US" sz="1600" b="1" dirty="0">
                <a:latin typeface="Meiryo UI" pitchFamily="50" charset="-128"/>
                <a:ea typeface="Meiryo UI" pitchFamily="50" charset="-128"/>
                <a:cs typeface="Meiryo UI" pitchFamily="50" charset="-128"/>
              </a:rPr>
              <a:t>（その１）</a:t>
            </a:r>
          </a:p>
        </p:txBody>
      </p:sp>
      <p:sp>
        <p:nvSpPr>
          <p:cNvPr id="30" name="テキスト ボックス 29">
            <a:extLst>
              <a:ext uri="{FF2B5EF4-FFF2-40B4-BE49-F238E27FC236}">
                <a16:creationId xmlns:a16="http://schemas.microsoft.com/office/drawing/2014/main" id="{8C099E74-9BC9-4F59-80D9-79D784AE183F}"/>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
        <p:nvSpPr>
          <p:cNvPr id="31" name="テキスト ボックス 30">
            <a:extLst>
              <a:ext uri="{FF2B5EF4-FFF2-40B4-BE49-F238E27FC236}">
                <a16:creationId xmlns:a16="http://schemas.microsoft.com/office/drawing/2014/main" id="{6FE2D3CA-31DC-467F-841D-B1FFE34E0C49}"/>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点検・評価に関する事項</a:t>
            </a:r>
            <a:endParaRPr kumimoji="1" lang="ja-JP" altLang="en-US" sz="2400" dirty="0">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912FE727-E398-4067-A842-9718C282DBD6}"/>
              </a:ext>
            </a:extLst>
          </p:cNvPr>
          <p:cNvSpPr txBox="1"/>
          <p:nvPr/>
        </p:nvSpPr>
        <p:spPr>
          <a:xfrm>
            <a:off x="1660594" y="6332877"/>
            <a:ext cx="7352762" cy="246221"/>
          </a:xfrm>
          <a:prstGeom prst="rect">
            <a:avLst/>
          </a:prstGeom>
          <a:noFill/>
          <a:ln w="19050">
            <a:noFill/>
          </a:ln>
        </p:spPr>
        <p:txBody>
          <a:bodyPr wrap="square" rtlCol="0">
            <a:spAutoFit/>
          </a:bodyPr>
          <a:lstStyle/>
          <a:p>
            <a:r>
              <a:rPr kumimoji="1" lang="en-US" altLang="ja-JP" sz="1000" dirty="0">
                <a:latin typeface="Meiryo UI" pitchFamily="50" charset="-128"/>
                <a:ea typeface="Meiryo UI" pitchFamily="50" charset="-128"/>
                <a:cs typeface="Meiryo UI" pitchFamily="50" charset="-128"/>
              </a:rPr>
              <a:t>A:</a:t>
            </a:r>
            <a:r>
              <a:rPr kumimoji="1" lang="ja-JP" altLang="en-US" sz="1000" dirty="0">
                <a:latin typeface="Meiryo UI" pitchFamily="50" charset="-128"/>
                <a:ea typeface="Meiryo UI" pitchFamily="50" charset="-128"/>
                <a:cs typeface="Meiryo UI" pitchFamily="50" charset="-128"/>
              </a:rPr>
              <a:t>体制の維持　</a:t>
            </a:r>
            <a:r>
              <a:rPr kumimoji="1" lang="en-US" altLang="ja-JP" sz="1000" dirty="0">
                <a:latin typeface="Meiryo UI" pitchFamily="50" charset="-128"/>
                <a:ea typeface="Meiryo UI" pitchFamily="50" charset="-128"/>
                <a:cs typeface="Meiryo UI" pitchFamily="50" charset="-128"/>
              </a:rPr>
              <a:t>B:</a:t>
            </a:r>
            <a:r>
              <a:rPr kumimoji="1" lang="ja-JP" altLang="en-US" sz="1000" dirty="0">
                <a:latin typeface="Meiryo UI" pitchFamily="50" charset="-128"/>
                <a:ea typeface="Meiryo UI" pitchFamily="50" charset="-128"/>
                <a:cs typeface="Meiryo UI" pitchFamily="50" charset="-128"/>
              </a:rPr>
              <a:t>点検が容易でない箇所の対応　</a:t>
            </a:r>
            <a:r>
              <a:rPr lang="en-US" altLang="ja-JP" sz="1000" dirty="0">
                <a:latin typeface="Meiryo UI" pitchFamily="50" charset="-128"/>
                <a:ea typeface="Meiryo UI" pitchFamily="50" charset="-128"/>
                <a:cs typeface="Meiryo UI" pitchFamily="50" charset="-128"/>
              </a:rPr>
              <a:t>C:</a:t>
            </a:r>
            <a:r>
              <a:rPr lang="ja-JP" altLang="en-US" sz="1000" dirty="0">
                <a:latin typeface="Meiryo UI" pitchFamily="50" charset="-128"/>
                <a:ea typeface="Meiryo UI" pitchFamily="50" charset="-128"/>
                <a:cs typeface="Meiryo UI" pitchFamily="50" charset="-128"/>
              </a:rPr>
              <a:t>評価基準　</a:t>
            </a:r>
            <a:r>
              <a:rPr lang="en-US" altLang="ja-JP" sz="1000" dirty="0">
                <a:latin typeface="Meiryo UI" pitchFamily="50" charset="-128"/>
                <a:ea typeface="Meiryo UI" pitchFamily="50" charset="-128"/>
                <a:cs typeface="Meiryo UI" pitchFamily="50" charset="-128"/>
              </a:rPr>
              <a:t>D:</a:t>
            </a:r>
            <a:r>
              <a:rPr lang="ja-JP" altLang="en-US" sz="1000" dirty="0">
                <a:latin typeface="Meiryo UI" pitchFamily="50" charset="-128"/>
                <a:ea typeface="Meiryo UI" pitchFamily="50" charset="-128"/>
                <a:cs typeface="Meiryo UI" pitchFamily="50" charset="-128"/>
              </a:rPr>
              <a:t>現計画で未記載　</a:t>
            </a:r>
            <a:r>
              <a:rPr lang="en-US" altLang="ja-JP" sz="1000" dirty="0">
                <a:latin typeface="Meiryo UI" pitchFamily="50" charset="-128"/>
                <a:ea typeface="Meiryo UI" pitchFamily="50" charset="-128"/>
                <a:cs typeface="Meiryo UI" pitchFamily="50" charset="-128"/>
              </a:rPr>
              <a:t>E:</a:t>
            </a:r>
            <a:r>
              <a:rPr lang="ja-JP" altLang="en-US" sz="1000" dirty="0">
                <a:latin typeface="Meiryo UI" pitchFamily="50" charset="-128"/>
                <a:ea typeface="Meiryo UI" pitchFamily="50" charset="-128"/>
                <a:cs typeface="Meiryo UI" pitchFamily="50" charset="-128"/>
              </a:rPr>
              <a:t>点検間隔の設定　</a:t>
            </a:r>
            <a:r>
              <a:rPr lang="en-US" altLang="ja-JP" sz="1000" dirty="0">
                <a:latin typeface="Meiryo UI" pitchFamily="50" charset="-128"/>
                <a:ea typeface="Meiryo UI" pitchFamily="50" charset="-128"/>
                <a:cs typeface="Meiryo UI" pitchFamily="50" charset="-128"/>
              </a:rPr>
              <a:t>F:</a:t>
            </a:r>
            <a:r>
              <a:rPr lang="ja-JP" altLang="en-US" sz="1000" dirty="0">
                <a:latin typeface="Meiryo UI" pitchFamily="50" charset="-128"/>
                <a:ea typeface="Meiryo UI" pitchFamily="50" charset="-128"/>
                <a:cs typeface="Meiryo UI" pitchFamily="50" charset="-128"/>
              </a:rPr>
              <a:t>データ蓄積　</a:t>
            </a:r>
            <a:r>
              <a:rPr lang="en-US" altLang="ja-JP" sz="1000" dirty="0">
                <a:latin typeface="Meiryo UI" pitchFamily="50" charset="-128"/>
                <a:ea typeface="Meiryo UI" pitchFamily="50" charset="-128"/>
                <a:cs typeface="Meiryo UI" pitchFamily="50" charset="-128"/>
              </a:rPr>
              <a:t>G:</a:t>
            </a:r>
            <a:r>
              <a:rPr lang="ja-JP" altLang="en-US" sz="1000" dirty="0">
                <a:latin typeface="Meiryo UI" pitchFamily="50" charset="-128"/>
                <a:ea typeface="Meiryo UI" pitchFamily="50" charset="-128"/>
                <a:cs typeface="Meiryo UI" pitchFamily="50" charset="-128"/>
              </a:rPr>
              <a:t>試行実施</a:t>
            </a:r>
            <a:r>
              <a:rPr kumimoji="1" lang="ja-JP" altLang="en-US" sz="1000" dirty="0">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398973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5">
            <a:extLst>
              <a:ext uri="{FF2B5EF4-FFF2-40B4-BE49-F238E27FC236}">
                <a16:creationId xmlns:a16="http://schemas.microsoft.com/office/drawing/2014/main" id="{BCCC1824-F539-4FEE-A4C2-5C871150D29C}"/>
              </a:ext>
            </a:extLst>
          </p:cNvPr>
          <p:cNvGraphicFramePr>
            <a:graphicFrameLocks noGrp="1"/>
          </p:cNvGraphicFramePr>
          <p:nvPr/>
        </p:nvGraphicFramePr>
        <p:xfrm>
          <a:off x="62619" y="1319416"/>
          <a:ext cx="9045885" cy="4625340"/>
        </p:xfrm>
        <a:graphic>
          <a:graphicData uri="http://schemas.openxmlformats.org/drawingml/2006/table">
            <a:tbl>
              <a:tblPr firstRow="1" bandRow="1">
                <a:tableStyleId>{5C22544A-7EE6-4342-B048-85BDC9FD1C3A}</a:tableStyleId>
              </a:tblPr>
              <a:tblGrid>
                <a:gridCol w="1052997">
                  <a:extLst>
                    <a:ext uri="{9D8B030D-6E8A-4147-A177-3AD203B41FA5}">
                      <a16:colId xmlns:a16="http://schemas.microsoft.com/office/drawing/2014/main" val="1842965497"/>
                    </a:ext>
                  </a:extLst>
                </a:gridCol>
                <a:gridCol w="504056">
                  <a:extLst>
                    <a:ext uri="{9D8B030D-6E8A-4147-A177-3AD203B41FA5}">
                      <a16:colId xmlns:a16="http://schemas.microsoft.com/office/drawing/2014/main" val="3992923806"/>
                    </a:ext>
                  </a:extLst>
                </a:gridCol>
                <a:gridCol w="3240360">
                  <a:extLst>
                    <a:ext uri="{9D8B030D-6E8A-4147-A177-3AD203B41FA5}">
                      <a16:colId xmlns:a16="http://schemas.microsoft.com/office/drawing/2014/main" val="921328369"/>
                    </a:ext>
                  </a:extLst>
                </a:gridCol>
                <a:gridCol w="4032448">
                  <a:extLst>
                    <a:ext uri="{9D8B030D-6E8A-4147-A177-3AD203B41FA5}">
                      <a16:colId xmlns:a16="http://schemas.microsoft.com/office/drawing/2014/main" val="563398991"/>
                    </a:ext>
                  </a:extLst>
                </a:gridCol>
                <a:gridCol w="216024">
                  <a:extLst>
                    <a:ext uri="{9D8B030D-6E8A-4147-A177-3AD203B41FA5}">
                      <a16:colId xmlns:a16="http://schemas.microsoft.com/office/drawing/2014/main" val="2784834429"/>
                    </a:ext>
                  </a:extLst>
                </a:gridCol>
              </a:tblGrid>
              <a:tr h="221721">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課題</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Meiryo UI" panose="020B0604030504040204" pitchFamily="50" charset="-128"/>
                          <a:ea typeface="Meiryo UI" panose="020B0604030504040204" pitchFamily="50" charset="-128"/>
                        </a:rPr>
                        <a:t>対応方針</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87642139"/>
                  </a:ext>
                </a:extLst>
              </a:tr>
              <a:tr h="387613">
                <a:tc rowSpan="3">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砂防関係施設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評価方法及び管理水準については、現計画では未記載。（</a:t>
                      </a:r>
                      <a:r>
                        <a:rPr kumimoji="1" lang="en-US" altLang="ja-JP" sz="1000" dirty="0">
                          <a:solidFill>
                            <a:schemeClr val="tx1"/>
                          </a:solidFill>
                          <a:latin typeface="Meiryo UI" panose="020B0604030504040204" pitchFamily="50" charset="-128"/>
                          <a:ea typeface="Meiryo UI" panose="020B0604030504040204" pitchFamily="50" charset="-128"/>
                        </a:rPr>
                        <a:t>D)</a:t>
                      </a:r>
                    </a:p>
                  </a:txBody>
                  <a:tcPr anchor="ctr"/>
                </a:tc>
                <a:tc>
                  <a:txBody>
                    <a:bodyPr/>
                    <a:lstStyle/>
                    <a:p>
                      <a:pPr algn="l"/>
                      <a:r>
                        <a:rPr kumimoji="1" lang="ja-JP" altLang="en-US" sz="1000" dirty="0">
                          <a:solidFill>
                            <a:schemeClr val="tx1"/>
                          </a:solidFill>
                          <a:latin typeface="Meiryo UI" panose="020B0604030504040204" pitchFamily="50" charset="-128"/>
                          <a:ea typeface="Meiryo UI" panose="020B0604030504040204" pitchFamily="50" charset="-128"/>
                        </a:rPr>
                        <a:t>・国基準に基づく評価の考え方、及び管理水準の設定に対する考え方を次期計画に追加する。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lang="ja-JP" altLang="en-US" sz="1000" dirty="0"/>
                        <a:t>④</a:t>
                      </a:r>
                    </a:p>
                  </a:txBody>
                  <a:tcPr anchor="ctr"/>
                </a:tc>
                <a:extLst>
                  <a:ext uri="{0D108BD9-81ED-4DB2-BD59-A6C34878D82A}">
                    <a16:rowId xmlns:a16="http://schemas.microsoft.com/office/drawing/2014/main" val="1576479789"/>
                  </a:ext>
                </a:extLst>
              </a:tr>
              <a:tr h="387613">
                <a:tc vMerge="1">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③砂防関係施設</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点検・評価を行うには技術を要するため、体制の維持が困難となることが懸念される。（</a:t>
                      </a:r>
                      <a:r>
                        <a:rPr kumimoji="1" lang="en-US" altLang="ja-JP" sz="1000" dirty="0">
                          <a:solidFill>
                            <a:schemeClr val="tx1"/>
                          </a:solidFill>
                          <a:latin typeface="Meiryo UI" panose="020B0604030504040204" pitchFamily="50" charset="-128"/>
                          <a:ea typeface="Meiryo UI" panose="020B0604030504040204" pitchFamily="50" charset="-128"/>
                        </a:rPr>
                        <a:t>A)</a:t>
                      </a:r>
                    </a:p>
                  </a:txBody>
                  <a:tcPr anchor="ctr"/>
                </a:tc>
                <a:tc>
                  <a:txBody>
                    <a:bodyPr/>
                    <a:lstStyle/>
                    <a:p>
                      <a:pPr algn="l"/>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新技術や専門</a:t>
                      </a:r>
                      <a:r>
                        <a:rPr kumimoji="1" lang="ja-JP" altLang="en-US" sz="1000" dirty="0">
                          <a:solidFill>
                            <a:schemeClr val="tx1"/>
                          </a:solidFill>
                          <a:latin typeface="Meiryo UI" panose="020B0604030504040204" pitchFamily="50" charset="-128"/>
                          <a:ea typeface="Meiryo UI" panose="020B0604030504040204" pitchFamily="50" charset="-128"/>
                        </a:rPr>
                        <a:t>コンサルタントの活用による効果的、効率的な点検評価手法を検討する。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③</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62133983"/>
                  </a:ext>
                </a:extLst>
              </a:tr>
              <a:tr h="387613">
                <a:tc vMerge="1">
                  <a:txBody>
                    <a:bodyPr/>
                    <a:lstStyle/>
                    <a:p>
                      <a:pPr algn="l"/>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施設の健全度を考慮した点検間隔の設定がなされていない。（</a:t>
                      </a:r>
                      <a:r>
                        <a:rPr kumimoji="1" lang="en-US" altLang="ja-JP" sz="1000" dirty="0">
                          <a:solidFill>
                            <a:schemeClr val="tx1"/>
                          </a:solidFill>
                          <a:latin typeface="Meiryo UI" panose="020B0604030504040204" pitchFamily="50" charset="-128"/>
                          <a:ea typeface="Meiryo UI" panose="020B0604030504040204" pitchFamily="50" charset="-128"/>
                        </a:rPr>
                        <a:t>E)</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施設の健全度に応じた点検間隔を設定する。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⑤</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20041304"/>
                  </a:ext>
                </a:extLst>
              </a:tr>
              <a:tr h="387613">
                <a:tc rowSpan="2">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その他施設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点検・評価を行うには技術を要するため、体制の維持が困難となることが懸念される。（</a:t>
                      </a:r>
                      <a:r>
                        <a:rPr kumimoji="1" lang="en-US" altLang="ja-JP" sz="1000" dirty="0">
                          <a:solidFill>
                            <a:schemeClr val="tx1"/>
                          </a:solidFill>
                          <a:latin typeface="Meiryo UI" panose="020B0604030504040204" pitchFamily="50" charset="-128"/>
                          <a:ea typeface="Meiryo UI" panose="020B0604030504040204" pitchFamily="50" charset="-128"/>
                        </a:rPr>
                        <a:t>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新技術や専門</a:t>
                      </a:r>
                      <a:r>
                        <a:rPr kumimoji="1" lang="ja-JP" altLang="en-US" sz="1000" dirty="0">
                          <a:solidFill>
                            <a:schemeClr val="tx1"/>
                          </a:solidFill>
                          <a:latin typeface="Meiryo UI" panose="020B0604030504040204" pitchFamily="50" charset="-128"/>
                          <a:ea typeface="Meiryo UI" panose="020B0604030504040204" pitchFamily="50" charset="-128"/>
                        </a:rPr>
                        <a:t>コンサルタントの活用による効果的、効率的な点検評価手法を検討する。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③</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83058749"/>
                  </a:ext>
                </a:extLst>
              </a:tr>
              <a:tr h="1272540">
                <a:tc vMerge="1">
                  <a:txBody>
                    <a:bodyPr/>
                    <a:lstStyle/>
                    <a:p>
                      <a:endParaRPr kumimoji="1" lang="ja-JP" altLang="en-US"/>
                    </a:p>
                  </a:txBody>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維持管理手法</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評価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kern="100" dirty="0">
                          <a:solidFill>
                            <a:schemeClr val="tx1"/>
                          </a:solidFill>
                          <a:latin typeface="Meiryo UI" panose="020B0604030504040204" pitchFamily="50" charset="-128"/>
                          <a:ea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rPr>
                        <a:t>点検及び評価方法、維持管理手法、管理水準について</a:t>
                      </a:r>
                      <a:r>
                        <a:rPr kumimoji="1" lang="ja-JP" altLang="en-US" sz="1000" dirty="0">
                          <a:solidFill>
                            <a:schemeClr val="tx1"/>
                          </a:solidFill>
                          <a:latin typeface="Meiryo UI" panose="020B0604030504040204" pitchFamily="50" charset="-128"/>
                          <a:ea typeface="Meiryo UI" panose="020B0604030504040204" pitchFamily="50" charset="-128"/>
                        </a:rPr>
                        <a:t>、現計画では未記載。（</a:t>
                      </a:r>
                      <a:r>
                        <a:rPr kumimoji="1" lang="en-US" altLang="ja-JP" sz="1000" dirty="0">
                          <a:solidFill>
                            <a:schemeClr val="tx1"/>
                          </a:solidFill>
                          <a:latin typeface="Meiryo UI" panose="020B0604030504040204" pitchFamily="50" charset="-128"/>
                          <a:ea typeface="Meiryo UI" panose="020B0604030504040204" pitchFamily="50" charset="-128"/>
                        </a:rPr>
                        <a:t>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損傷度や健全度の判定を行っていないため、補修の優先順位付けをする際に各施設を横並びで評価しにくい。（</a:t>
                      </a:r>
                      <a:r>
                        <a:rPr kumimoji="1" lang="en-US" altLang="ja-JP" sz="1000" dirty="0">
                          <a:solidFill>
                            <a:schemeClr val="tx1"/>
                          </a:solidFill>
                          <a:latin typeface="Meiryo UI" panose="020B0604030504040204" pitchFamily="50" charset="-128"/>
                          <a:ea typeface="Meiryo UI" panose="020B0604030504040204" pitchFamily="50" charset="-128"/>
                        </a:rPr>
                        <a:t>C)</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just"/>
                      <a:r>
                        <a:rPr lang="ja-JP" altLang="en-US" sz="1000" b="1" kern="100" dirty="0">
                          <a:solidFill>
                            <a:schemeClr val="tx1"/>
                          </a:solidFill>
                          <a:latin typeface="Meiryo UI" panose="020B0604030504040204" pitchFamily="50" charset="-128"/>
                          <a:ea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rPr>
                        <a:t>国の点検要領の対象となっている「</a:t>
                      </a:r>
                      <a:r>
                        <a:rPr lang="ja-JP" altLang="en-US" sz="1000" dirty="0">
                          <a:solidFill>
                            <a:schemeClr val="tx1"/>
                          </a:solidFill>
                          <a:latin typeface="Meiryo UI" pitchFamily="50" charset="-128"/>
                          <a:ea typeface="Meiryo UI" pitchFamily="50" charset="-128"/>
                          <a:cs typeface="Meiryo UI" pitchFamily="50" charset="-128"/>
                        </a:rPr>
                        <a:t>機械設備を有する排水機場等の土木構造物」については、国基準等に基づく</a:t>
                      </a:r>
                      <a:r>
                        <a:rPr lang="ja-JP" altLang="en-US" sz="1000" kern="100" dirty="0">
                          <a:solidFill>
                            <a:schemeClr val="tx1"/>
                          </a:solidFill>
                          <a:effectLst/>
                          <a:latin typeface="Meiryo UI" panose="020B0604030504040204" pitchFamily="50" charset="-128"/>
                          <a:ea typeface="Meiryo UI" panose="020B0604030504040204" pitchFamily="50" charset="-128"/>
                        </a:rPr>
                        <a:t>点検・評価の考え方、及び管理水準の設定に対する考え方を次期計画に追加する。</a:t>
                      </a:r>
                      <a:endParaRPr lang="en-US" altLang="ja-JP" sz="1000" kern="100" dirty="0">
                        <a:solidFill>
                          <a:schemeClr val="tx1"/>
                        </a:solidFill>
                        <a:effectLst/>
                        <a:latin typeface="Meiryo UI" panose="020B0604030504040204" pitchFamily="50" charset="-128"/>
                        <a:ea typeface="Meiryo UI" panose="020B0604030504040204" pitchFamily="50" charset="-128"/>
                      </a:endParaRPr>
                    </a:p>
                    <a:p>
                      <a:pPr algn="just"/>
                      <a:r>
                        <a:rPr lang="ja-JP" altLang="en-US" sz="1000" dirty="0">
                          <a:solidFill>
                            <a:schemeClr val="tx1"/>
                          </a:solidFill>
                          <a:latin typeface="Meiryo UI" panose="020B0604030504040204" pitchFamily="50" charset="-128"/>
                          <a:ea typeface="Meiryo UI" panose="020B0604030504040204" pitchFamily="50" charset="-128"/>
                        </a:rPr>
                        <a:t>　また、</a:t>
                      </a:r>
                      <a:r>
                        <a:rPr kumimoji="1" lang="ja-JP" altLang="en-US" sz="1000" dirty="0">
                          <a:solidFill>
                            <a:schemeClr val="tx1"/>
                          </a:solidFill>
                          <a:latin typeface="Meiryo UI" panose="020B0604030504040204" pitchFamily="50" charset="-128"/>
                          <a:ea typeface="Meiryo UI" panose="020B0604030504040204" pitchFamily="50" charset="-128"/>
                        </a:rPr>
                        <a:t>「水都関連施設」及び「その他維持管理を要する施設」は、類似施設の国基準を基に点検・評価の考え方を次期計画に追加可能なものと、明確な基準がないため、これまでの取組（損傷状況の把握・蓄積）を継続するものに分類し、各々の考え</a:t>
                      </a:r>
                      <a:r>
                        <a:rPr lang="ja-JP" altLang="en-US" sz="1000" dirty="0">
                          <a:solidFill>
                            <a:schemeClr val="tx1"/>
                          </a:solidFill>
                          <a:latin typeface="Meiryo UI" panose="020B0604030504040204" pitchFamily="50" charset="-128"/>
                          <a:ea typeface="Meiryo UI" panose="020B0604030504040204" pitchFamily="50" charset="-128"/>
                        </a:rPr>
                        <a:t>方を</a:t>
                      </a:r>
                      <a:r>
                        <a:rPr kumimoji="1" lang="ja-JP" altLang="en-US" sz="1000" dirty="0">
                          <a:solidFill>
                            <a:schemeClr val="tx1"/>
                          </a:solidFill>
                          <a:latin typeface="Meiryo UI" panose="020B0604030504040204" pitchFamily="50" charset="-128"/>
                          <a:ea typeface="Meiryo UI" panose="020B0604030504040204" pitchFamily="50" charset="-128"/>
                        </a:rPr>
                        <a:t>次期計画に追加する。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④</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93108586"/>
                  </a:ext>
                </a:extLst>
              </a:tr>
              <a:tr h="1071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Meiryo UI" panose="020B0604030504040204" pitchFamily="50" charset="-128"/>
                          <a:ea typeface="Meiryo UI" panose="020B0604030504040204" pitchFamily="50" charset="-128"/>
                        </a:rPr>
                        <a:t>堤防・護岸等</a:t>
                      </a:r>
                      <a:endParaRPr kumimoji="1" lang="en-US" altLang="ja-JP" sz="1050" b="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地下河川・</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地下調節池</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砂防関係施設</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ダム</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その他施設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Meiryo UI" panose="020B0604030504040204" pitchFamily="50" charset="-128"/>
                          <a:ea typeface="Meiryo UI" panose="020B0604030504040204" pitchFamily="50" charset="-128"/>
                        </a:rPr>
                        <a:t>点検</a:t>
                      </a:r>
                      <a:endParaRPr kumimoji="1" lang="en-US" altLang="ja-JP" sz="1050" b="0" u="none"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Meiryo UI" panose="020B0604030504040204" pitchFamily="50" charset="-128"/>
                          <a:ea typeface="Meiryo UI" panose="020B0604030504040204" pitchFamily="50" charset="-128"/>
                        </a:rPr>
                        <a:t>評価</a:t>
                      </a:r>
                      <a:endParaRPr kumimoji="1" lang="en-US" altLang="ja-JP" sz="1050" b="0" u="none"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lang="ja-JP" altLang="en-US" sz="1000" b="1" dirty="0">
                          <a:latin typeface="Meiryo UI" panose="020B0604030504040204" pitchFamily="50" charset="-128"/>
                          <a:ea typeface="Meiryo UI" panose="020B0604030504040204" pitchFamily="50" charset="-128"/>
                        </a:rPr>
                        <a:t>≪ドローンの活用≫</a:t>
                      </a:r>
                      <a:endParaRPr lang="en-US" altLang="ja-JP" sz="10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latin typeface="Meiryo UI" panose="020B0604030504040204" pitchFamily="50" charset="-128"/>
                          <a:ea typeface="Meiryo UI" panose="020B0604030504040204" pitchFamily="50" charset="-128"/>
                        </a:rPr>
                        <a:t>・点検精度、作業効率が機体操縦者の技術に左右される。（</a:t>
                      </a:r>
                      <a:r>
                        <a:rPr lang="en-US" altLang="ja-JP" sz="1000" kern="100" dirty="0">
                          <a:solidFill>
                            <a:schemeClr val="tx1"/>
                          </a:solidFill>
                          <a:latin typeface="Meiryo UI" panose="020B0604030504040204" pitchFamily="50" charset="-128"/>
                          <a:ea typeface="Meiryo UI" panose="020B0604030504040204" pitchFamily="50" charset="-128"/>
                        </a:rPr>
                        <a:t>A</a:t>
                      </a:r>
                      <a:r>
                        <a:rPr lang="ja-JP" altLang="en-US" sz="1000" kern="100" dirty="0">
                          <a:solidFill>
                            <a:schemeClr val="tx1"/>
                          </a:solidFill>
                          <a:latin typeface="Meiryo UI" panose="020B0604030504040204" pitchFamily="50" charset="-128"/>
                          <a:ea typeface="Meiryo UI" panose="020B0604030504040204" pitchFamily="50" charset="-128"/>
                        </a:rPr>
                        <a:t>）</a:t>
                      </a:r>
                      <a:endParaRPr lang="en-US" altLang="ja-JP" sz="1000" kern="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施設点検における</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ドローンの活用について、現計画では未記載。（</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kern="100" dirty="0">
                          <a:solidFill>
                            <a:schemeClr val="tx1"/>
                          </a:solidFill>
                          <a:latin typeface="Meiryo UI" panose="020B0604030504040204" pitchFamily="50" charset="-128"/>
                          <a:ea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rPr>
                        <a:t>水面下や施設表面に植生や汚損がある箇所など、ドローンによる撮影が困難な箇所がある。（</a:t>
                      </a:r>
                      <a:r>
                        <a:rPr lang="en-US" altLang="ja-JP" sz="1000" kern="100" dirty="0">
                          <a:latin typeface="Meiryo UI" panose="020B0604030504040204" pitchFamily="50" charset="-128"/>
                          <a:ea typeface="Meiryo UI" panose="020B0604030504040204" pitchFamily="50" charset="-128"/>
                        </a:rPr>
                        <a:t>B</a:t>
                      </a:r>
                      <a:r>
                        <a:rPr lang="ja-JP" altLang="en-US" sz="1000" kern="100" dirty="0">
                          <a:latin typeface="Meiryo UI" panose="020B0604030504040204" pitchFamily="50" charset="-128"/>
                          <a:ea typeface="Meiryo UI" panose="020B0604030504040204" pitchFamily="50" charset="-128"/>
                        </a:rPr>
                        <a:t>）</a:t>
                      </a:r>
                      <a:endParaRPr lang="en-US" altLang="ja-JP" sz="1000" kern="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・ドローンが撮影した映像・画像を職員が確認し損傷を確認する必要がある。（</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lang="ja-JP" altLang="en-US" sz="1000" b="1" dirty="0">
                          <a:solidFill>
                            <a:schemeClr val="tx1"/>
                          </a:solidFill>
                          <a:latin typeface="Meiryo UI" panose="020B0604030504040204" pitchFamily="50" charset="-128"/>
                          <a:ea typeface="Meiryo UI" panose="020B0604030504040204" pitchFamily="50" charset="-128"/>
                        </a:rPr>
                        <a:t>≪ドローンの活用の活用≫</a:t>
                      </a:r>
                      <a:endParaRPr lang="en-US" altLang="ja-JP" sz="1000" b="1"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1" kern="100" dirty="0">
                          <a:solidFill>
                            <a:schemeClr val="tx1"/>
                          </a:solidFill>
                          <a:latin typeface="Meiryo UI" panose="020B0604030504040204" pitchFamily="50" charset="-128"/>
                          <a:ea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rPr>
                        <a:t>職員による目視外飛行を含めドローン操縦の有資格者の育成を行うとともに、自動操縦機体の導入などさらなる活用拡大に取組む。</a:t>
                      </a:r>
                      <a:endParaRPr lang="en-US" altLang="ja-JP" sz="1000" kern="10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1" kern="100" dirty="0">
                          <a:solidFill>
                            <a:schemeClr val="tx1"/>
                          </a:solidFill>
                          <a:latin typeface="Meiryo UI" panose="020B0604030504040204" pitchFamily="50" charset="-128"/>
                          <a:ea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rPr>
                        <a:t>効率的・効果的な点検のため、</a:t>
                      </a:r>
                      <a:r>
                        <a:rPr lang="ja-JP" altLang="en-US" sz="1000" b="0" kern="100" dirty="0">
                          <a:solidFill>
                            <a:schemeClr val="tx1"/>
                          </a:solidFill>
                          <a:latin typeface="Meiryo UI" panose="020B0604030504040204" pitchFamily="50" charset="-128"/>
                          <a:ea typeface="Meiryo UI" panose="020B0604030504040204" pitchFamily="50" charset="-128"/>
                        </a:rPr>
                        <a:t>施設点検における</a:t>
                      </a:r>
                      <a:r>
                        <a:rPr lang="ja-JP" altLang="en-US" sz="1000" kern="100" dirty="0">
                          <a:solidFill>
                            <a:schemeClr val="tx1"/>
                          </a:solidFill>
                          <a:latin typeface="Meiryo UI" panose="020B0604030504040204" pitchFamily="50" charset="-128"/>
                          <a:ea typeface="Meiryo UI" panose="020B0604030504040204" pitchFamily="50" charset="-128"/>
                        </a:rPr>
                        <a:t>ドローンの活用を点検計画に位置付ける。</a:t>
                      </a:r>
                      <a:endParaRPr lang="en-US" altLang="ja-JP" sz="1000" kern="10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1" kern="100" dirty="0">
                          <a:solidFill>
                            <a:schemeClr val="tx1"/>
                          </a:solidFill>
                          <a:effectLst/>
                          <a:latin typeface="Meiryo UI" panose="020B0604030504040204" pitchFamily="50" charset="-128"/>
                          <a:ea typeface="Meiryo UI" panose="020B0604030504040204" pitchFamily="50" charset="-128"/>
                        </a:rPr>
                        <a:t>・</a:t>
                      </a:r>
                      <a:r>
                        <a:rPr lang="ja-JP" altLang="en-US" sz="1000" kern="100" dirty="0">
                          <a:solidFill>
                            <a:schemeClr val="tx1"/>
                          </a:solidFill>
                          <a:effectLst/>
                          <a:latin typeface="Meiryo UI" panose="020B0604030504040204" pitchFamily="50" charset="-128"/>
                          <a:ea typeface="Meiryo UI" panose="020B0604030504040204" pitchFamily="50" charset="-128"/>
                        </a:rPr>
                        <a:t>ドローンによる点検では把握できない情報については、職員等により補完する。</a:t>
                      </a:r>
                      <a:endParaRPr lang="en-US" altLang="ja-JP" sz="1000" kern="100" dirty="0">
                        <a:solidFill>
                          <a:schemeClr val="tx1"/>
                        </a:solidFill>
                        <a:latin typeface="Meiryo UI" panose="020B0604030504040204" pitchFamily="50" charset="-128"/>
                        <a:ea typeface="Meiryo UI" panose="020B0604030504040204" pitchFamily="50" charset="-128"/>
                      </a:endParaRPr>
                    </a:p>
                    <a:p>
                      <a:pPr algn="just"/>
                      <a:r>
                        <a:rPr lang="ja-JP" altLang="en-US" sz="1000" kern="100" dirty="0">
                          <a:solidFill>
                            <a:schemeClr val="tx1"/>
                          </a:solidFill>
                          <a:latin typeface="Meiryo UI" panose="020B0604030504040204" pitchFamily="50" charset="-128"/>
                          <a:ea typeface="Meiryo UI" panose="020B0604030504040204" pitchFamily="50" charset="-128"/>
                        </a:rPr>
                        <a:t>・ドローンが撮影した映像・画像から損傷度を自動判別する</a:t>
                      </a:r>
                      <a:r>
                        <a:rPr lang="en-US" altLang="ja-JP" sz="1000" kern="100" dirty="0">
                          <a:solidFill>
                            <a:schemeClr val="tx1"/>
                          </a:solidFill>
                          <a:latin typeface="Meiryo UI" panose="020B0604030504040204" pitchFamily="50" charset="-128"/>
                          <a:ea typeface="Meiryo UI" panose="020B0604030504040204" pitchFamily="50" charset="-128"/>
                        </a:rPr>
                        <a:t>AI</a:t>
                      </a:r>
                      <a:r>
                        <a:rPr lang="ja-JP" altLang="en-US" sz="1000" kern="100" dirty="0">
                          <a:solidFill>
                            <a:schemeClr val="tx1"/>
                          </a:solidFill>
                          <a:latin typeface="Meiryo UI" panose="020B0604030504040204" pitchFamily="50" charset="-128"/>
                          <a:ea typeface="Meiryo UI" panose="020B0604030504040204" pitchFamily="50" charset="-128"/>
                        </a:rPr>
                        <a:t>解析等の技術の導入可能性を検討する。</a:t>
                      </a:r>
                      <a:endParaRPr lang="en-US" altLang="ja-JP" sz="1000" kern="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lang="ja-JP" altLang="en-US" sz="1000" kern="100" dirty="0">
                          <a:solidFill>
                            <a:schemeClr val="tx1"/>
                          </a:solidFill>
                          <a:latin typeface="Meiryo UI" panose="020B0604030504040204" pitchFamily="50" charset="-128"/>
                          <a:ea typeface="Meiryo UI" panose="020B0604030504040204" pitchFamily="50" charset="-128"/>
                        </a:rPr>
                        <a:t>①</a:t>
                      </a:r>
                      <a:endParaRPr lang="en-US" altLang="ja-JP" sz="1000" kern="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43593389"/>
                  </a:ext>
                </a:extLst>
              </a:tr>
            </a:tbl>
          </a:graphicData>
        </a:graphic>
      </p:graphicFrame>
      <p:sp>
        <p:nvSpPr>
          <p:cNvPr id="16" name="テキスト ボックス 15">
            <a:extLst>
              <a:ext uri="{FF2B5EF4-FFF2-40B4-BE49-F238E27FC236}">
                <a16:creationId xmlns:a16="http://schemas.microsoft.com/office/drawing/2014/main" id="{7864192E-FAAF-4A15-835A-3E8447777D24}"/>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点検・評価に関する事項</a:t>
            </a:r>
            <a:endParaRPr kumimoji="1" lang="ja-JP" altLang="en-US" sz="2400"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428703D8-3AFE-4E03-A287-112B17022CD6}"/>
              </a:ext>
            </a:extLst>
          </p:cNvPr>
          <p:cNvSpPr>
            <a:spLocks noGrp="1"/>
          </p:cNvSpPr>
          <p:nvPr>
            <p:ph type="sldNum" sz="quarter" idx="12"/>
          </p:nvPr>
        </p:nvSpPr>
        <p:spPr>
          <a:xfrm>
            <a:off x="8380804" y="6520259"/>
            <a:ext cx="774422" cy="365125"/>
          </a:xfrm>
        </p:spPr>
        <p:txBody>
          <a:bodyPr/>
          <a:lstStyle/>
          <a:p>
            <a:fld id="{682EF9F9-C4E8-46B2-BBF1-33E3162B856A}" type="slidenum">
              <a:rPr kumimoji="1" lang="ja-JP" altLang="en-US" smtClean="0"/>
              <a:t>5</a:t>
            </a:fld>
            <a:endParaRPr kumimoji="1" lang="ja-JP" altLang="en-US" dirty="0"/>
          </a:p>
        </p:txBody>
      </p:sp>
      <p:sp>
        <p:nvSpPr>
          <p:cNvPr id="22" name="テキスト ボックス 21">
            <a:extLst>
              <a:ext uri="{FF2B5EF4-FFF2-40B4-BE49-F238E27FC236}">
                <a16:creationId xmlns:a16="http://schemas.microsoft.com/office/drawing/2014/main" id="{CE934321-7819-444F-A2BD-E8A0B2AB90A9}"/>
              </a:ext>
            </a:extLst>
          </p:cNvPr>
          <p:cNvSpPr txBox="1"/>
          <p:nvPr/>
        </p:nvSpPr>
        <p:spPr>
          <a:xfrm>
            <a:off x="35496" y="980862"/>
            <a:ext cx="5157453" cy="338554"/>
          </a:xfrm>
          <a:prstGeom prst="rect">
            <a:avLst/>
          </a:prstGeom>
          <a:noFill/>
          <a:ln w="19050">
            <a:noFill/>
          </a:ln>
        </p:spPr>
        <p:txBody>
          <a:bodyPr wrap="square" rtlCol="0">
            <a:spAutoFit/>
          </a:bodyPr>
          <a:lstStyle/>
          <a:p>
            <a:r>
              <a:rPr kumimoji="1" lang="ja-JP" altLang="en-US" sz="1600" b="1" dirty="0">
                <a:latin typeface="Meiryo UI" pitchFamily="50" charset="-128"/>
                <a:ea typeface="Meiryo UI" pitchFamily="50" charset="-128"/>
                <a:cs typeface="Meiryo UI" pitchFamily="50" charset="-128"/>
              </a:rPr>
              <a:t>点検・評価に関する</a:t>
            </a:r>
            <a:r>
              <a:rPr lang="ja-JP" altLang="en-US" sz="1600" b="1" dirty="0">
                <a:latin typeface="Meiryo UI" pitchFamily="50" charset="-128"/>
                <a:ea typeface="Meiryo UI" pitchFamily="50" charset="-128"/>
                <a:cs typeface="Meiryo UI" pitchFamily="50" charset="-128"/>
              </a:rPr>
              <a:t>事項</a:t>
            </a:r>
            <a:r>
              <a:rPr kumimoji="1" lang="ja-JP" altLang="en-US" sz="1600" b="1" dirty="0">
                <a:latin typeface="Meiryo UI" pitchFamily="50" charset="-128"/>
                <a:ea typeface="Meiryo UI" pitchFamily="50" charset="-128"/>
                <a:cs typeface="Meiryo UI" pitchFamily="50" charset="-128"/>
              </a:rPr>
              <a:t>（その２）</a:t>
            </a:r>
          </a:p>
        </p:txBody>
      </p:sp>
      <p:sp>
        <p:nvSpPr>
          <p:cNvPr id="24" name="テキスト ボックス 23">
            <a:extLst>
              <a:ext uri="{FF2B5EF4-FFF2-40B4-BE49-F238E27FC236}">
                <a16:creationId xmlns:a16="http://schemas.microsoft.com/office/drawing/2014/main" id="{FA86D792-5760-4B2B-9414-15BE5E9ADAB9}"/>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
        <p:nvSpPr>
          <p:cNvPr id="17" name="テキスト ボックス 16">
            <a:extLst>
              <a:ext uri="{FF2B5EF4-FFF2-40B4-BE49-F238E27FC236}">
                <a16:creationId xmlns:a16="http://schemas.microsoft.com/office/drawing/2014/main" id="{885C3B8C-9785-4641-87B0-D99ED90A1B6D}"/>
              </a:ext>
            </a:extLst>
          </p:cNvPr>
          <p:cNvSpPr txBox="1"/>
          <p:nvPr/>
        </p:nvSpPr>
        <p:spPr>
          <a:xfrm>
            <a:off x="1763643" y="5983629"/>
            <a:ext cx="7352762" cy="246221"/>
          </a:xfrm>
          <a:prstGeom prst="rect">
            <a:avLst/>
          </a:prstGeom>
          <a:noFill/>
          <a:ln w="19050">
            <a:noFill/>
          </a:ln>
        </p:spPr>
        <p:txBody>
          <a:bodyPr wrap="square" rtlCol="0">
            <a:spAutoFit/>
          </a:bodyPr>
          <a:lstStyle/>
          <a:p>
            <a:r>
              <a:rPr kumimoji="1" lang="en-US" altLang="ja-JP" sz="1000" dirty="0">
                <a:latin typeface="Meiryo UI" pitchFamily="50" charset="-128"/>
                <a:ea typeface="Meiryo UI" pitchFamily="50" charset="-128"/>
                <a:cs typeface="Meiryo UI" pitchFamily="50" charset="-128"/>
              </a:rPr>
              <a:t>A:</a:t>
            </a:r>
            <a:r>
              <a:rPr kumimoji="1" lang="ja-JP" altLang="en-US" sz="1000" dirty="0">
                <a:latin typeface="Meiryo UI" pitchFamily="50" charset="-128"/>
                <a:ea typeface="Meiryo UI" pitchFamily="50" charset="-128"/>
                <a:cs typeface="Meiryo UI" pitchFamily="50" charset="-128"/>
              </a:rPr>
              <a:t>体制の維持　</a:t>
            </a:r>
            <a:r>
              <a:rPr kumimoji="1" lang="en-US" altLang="ja-JP" sz="1000" dirty="0">
                <a:latin typeface="Meiryo UI" pitchFamily="50" charset="-128"/>
                <a:ea typeface="Meiryo UI" pitchFamily="50" charset="-128"/>
                <a:cs typeface="Meiryo UI" pitchFamily="50" charset="-128"/>
              </a:rPr>
              <a:t>B:</a:t>
            </a:r>
            <a:r>
              <a:rPr kumimoji="1" lang="ja-JP" altLang="en-US" sz="1000" dirty="0">
                <a:latin typeface="Meiryo UI" pitchFamily="50" charset="-128"/>
                <a:ea typeface="Meiryo UI" pitchFamily="50" charset="-128"/>
                <a:cs typeface="Meiryo UI" pitchFamily="50" charset="-128"/>
              </a:rPr>
              <a:t>点検が容易でない箇所の対応　</a:t>
            </a:r>
            <a:r>
              <a:rPr lang="en-US" altLang="ja-JP" sz="1000" dirty="0">
                <a:latin typeface="Meiryo UI" pitchFamily="50" charset="-128"/>
                <a:ea typeface="Meiryo UI" pitchFamily="50" charset="-128"/>
                <a:cs typeface="Meiryo UI" pitchFamily="50" charset="-128"/>
              </a:rPr>
              <a:t>C:</a:t>
            </a:r>
            <a:r>
              <a:rPr lang="ja-JP" altLang="en-US" sz="1000" dirty="0">
                <a:latin typeface="Meiryo UI" pitchFamily="50" charset="-128"/>
                <a:ea typeface="Meiryo UI" pitchFamily="50" charset="-128"/>
                <a:cs typeface="Meiryo UI" pitchFamily="50" charset="-128"/>
              </a:rPr>
              <a:t>評価基準　</a:t>
            </a:r>
            <a:r>
              <a:rPr lang="en-US" altLang="ja-JP" sz="1000" dirty="0">
                <a:latin typeface="Meiryo UI" pitchFamily="50" charset="-128"/>
                <a:ea typeface="Meiryo UI" pitchFamily="50" charset="-128"/>
                <a:cs typeface="Meiryo UI" pitchFamily="50" charset="-128"/>
              </a:rPr>
              <a:t>D:</a:t>
            </a:r>
            <a:r>
              <a:rPr lang="ja-JP" altLang="en-US" sz="1000" dirty="0">
                <a:latin typeface="Meiryo UI" pitchFamily="50" charset="-128"/>
                <a:ea typeface="Meiryo UI" pitchFamily="50" charset="-128"/>
                <a:cs typeface="Meiryo UI" pitchFamily="50" charset="-128"/>
              </a:rPr>
              <a:t>現計画で未記載　</a:t>
            </a:r>
            <a:r>
              <a:rPr lang="en-US" altLang="ja-JP" sz="1000" dirty="0">
                <a:latin typeface="Meiryo UI" pitchFamily="50" charset="-128"/>
                <a:ea typeface="Meiryo UI" pitchFamily="50" charset="-128"/>
                <a:cs typeface="Meiryo UI" pitchFamily="50" charset="-128"/>
              </a:rPr>
              <a:t>E:</a:t>
            </a:r>
            <a:r>
              <a:rPr lang="ja-JP" altLang="en-US" sz="1000" dirty="0">
                <a:latin typeface="Meiryo UI" pitchFamily="50" charset="-128"/>
                <a:ea typeface="Meiryo UI" pitchFamily="50" charset="-128"/>
                <a:cs typeface="Meiryo UI" pitchFamily="50" charset="-128"/>
              </a:rPr>
              <a:t>点検間隔の設定　</a:t>
            </a:r>
            <a:r>
              <a:rPr lang="en-US" altLang="ja-JP" sz="1000" dirty="0">
                <a:latin typeface="Meiryo UI" pitchFamily="50" charset="-128"/>
                <a:ea typeface="Meiryo UI" pitchFamily="50" charset="-128"/>
                <a:cs typeface="Meiryo UI" pitchFamily="50" charset="-128"/>
              </a:rPr>
              <a:t>F:</a:t>
            </a:r>
            <a:r>
              <a:rPr lang="ja-JP" altLang="en-US" sz="1000" dirty="0">
                <a:latin typeface="Meiryo UI" pitchFamily="50" charset="-128"/>
                <a:ea typeface="Meiryo UI" pitchFamily="50" charset="-128"/>
                <a:cs typeface="Meiryo UI" pitchFamily="50" charset="-128"/>
              </a:rPr>
              <a:t>データ蓄積　</a:t>
            </a:r>
            <a:r>
              <a:rPr lang="en-US" altLang="ja-JP" sz="1000" dirty="0">
                <a:latin typeface="Meiryo UI" pitchFamily="50" charset="-128"/>
                <a:ea typeface="Meiryo UI" pitchFamily="50" charset="-128"/>
                <a:cs typeface="Meiryo UI" pitchFamily="50" charset="-128"/>
              </a:rPr>
              <a:t>G:</a:t>
            </a:r>
            <a:r>
              <a:rPr lang="ja-JP" altLang="en-US" sz="1000" dirty="0">
                <a:latin typeface="Meiryo UI" pitchFamily="50" charset="-128"/>
                <a:ea typeface="Meiryo UI" pitchFamily="50" charset="-128"/>
                <a:cs typeface="Meiryo UI" pitchFamily="50" charset="-128"/>
              </a:rPr>
              <a:t>試行実施</a:t>
            </a:r>
            <a:r>
              <a:rPr kumimoji="1" lang="ja-JP" altLang="en-US" sz="1000" dirty="0">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179145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EFD16672-C653-4D08-ADD0-B5D32BC3313D}"/>
              </a:ext>
            </a:extLst>
          </p:cNvPr>
          <p:cNvGraphicFramePr>
            <a:graphicFrameLocks noGrp="1"/>
          </p:cNvGraphicFramePr>
          <p:nvPr/>
        </p:nvGraphicFramePr>
        <p:xfrm>
          <a:off x="251520" y="2276872"/>
          <a:ext cx="8568952" cy="4464496"/>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87740">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4176756">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921276829"/>
                  </a:ext>
                </a:extLst>
              </a:tr>
            </a:tbl>
          </a:graphicData>
        </a:graphic>
      </p:graphicFrame>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563119" y="6535741"/>
            <a:ext cx="774422" cy="365125"/>
          </a:xfrm>
        </p:spPr>
        <p:txBody>
          <a:bodyPr/>
          <a:lstStyle/>
          <a:p>
            <a:fld id="{682EF9F9-C4E8-46B2-BBF1-33E3162B856A}" type="slidenum">
              <a:rPr kumimoji="1" lang="ja-JP" altLang="en-US" smtClean="0"/>
              <a:t>6</a:t>
            </a:fld>
            <a:endParaRPr kumimoji="1" lang="ja-JP" altLang="en-US" dirty="0"/>
          </a:p>
        </p:txBody>
      </p:sp>
      <p:sp>
        <p:nvSpPr>
          <p:cNvPr id="14" name="角丸四角形 111">
            <a:extLst>
              <a:ext uri="{FF2B5EF4-FFF2-40B4-BE49-F238E27FC236}">
                <a16:creationId xmlns:a16="http://schemas.microsoft.com/office/drawing/2014/main" id="{3F3B6066-7293-44A4-ACCB-E302D30EAF50}"/>
              </a:ext>
            </a:extLst>
          </p:cNvPr>
          <p:cNvSpPr/>
          <p:nvPr/>
        </p:nvSpPr>
        <p:spPr>
          <a:xfrm>
            <a:off x="144094" y="1061497"/>
            <a:ext cx="8756654" cy="81755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線区間等での点検の省力化や、近接目視が容易でない箇所の補完のため、ドローンや地下河川での走行型画像計測等により取得した画像を活用した点検を明記する。また、非破壊探査による面的なスクリーニングを明記する。</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111">
            <a:extLst>
              <a:ext uri="{FF2B5EF4-FFF2-40B4-BE49-F238E27FC236}">
                <a16:creationId xmlns:a16="http://schemas.microsoft.com/office/drawing/2014/main" id="{2D3CF5C6-6F24-4046-AE02-25FF13295383}"/>
              </a:ext>
            </a:extLst>
          </p:cNvPr>
          <p:cNvSpPr/>
          <p:nvPr/>
        </p:nvSpPr>
        <p:spPr>
          <a:xfrm>
            <a:off x="1403648" y="2917984"/>
            <a:ext cx="2070637"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点検の種別と概要</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111">
            <a:extLst>
              <a:ext uri="{FF2B5EF4-FFF2-40B4-BE49-F238E27FC236}">
                <a16:creationId xmlns:a16="http://schemas.microsoft.com/office/drawing/2014/main" id="{48BF0252-02C6-4F32-A6B9-48C4FF2E23A8}"/>
              </a:ext>
            </a:extLst>
          </p:cNvPr>
          <p:cNvSpPr/>
          <p:nvPr/>
        </p:nvSpPr>
        <p:spPr>
          <a:xfrm>
            <a:off x="3779912" y="6430052"/>
            <a:ext cx="87899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P35</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111">
            <a:extLst>
              <a:ext uri="{FF2B5EF4-FFF2-40B4-BE49-F238E27FC236}">
                <a16:creationId xmlns:a16="http://schemas.microsoft.com/office/drawing/2014/main" id="{9481EA6C-C098-4E05-B6AA-4E1523FC64BD}"/>
              </a:ext>
            </a:extLst>
          </p:cNvPr>
          <p:cNvSpPr/>
          <p:nvPr/>
        </p:nvSpPr>
        <p:spPr>
          <a:xfrm>
            <a:off x="5878426" y="2914081"/>
            <a:ext cx="2070637"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点検の種別と概要</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111">
            <a:extLst>
              <a:ext uri="{FF2B5EF4-FFF2-40B4-BE49-F238E27FC236}">
                <a16:creationId xmlns:a16="http://schemas.microsoft.com/office/drawing/2014/main" id="{715A4294-72EF-42DD-B1B9-79D4E501A175}"/>
              </a:ext>
            </a:extLst>
          </p:cNvPr>
          <p:cNvSpPr/>
          <p:nvPr/>
        </p:nvSpPr>
        <p:spPr>
          <a:xfrm>
            <a:off x="237928" y="1984260"/>
            <a:ext cx="5270176"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３点検</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に記載の内容を以下のとおり更新する。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オブジェクト 2">
            <a:extLst>
              <a:ext uri="{FF2B5EF4-FFF2-40B4-BE49-F238E27FC236}">
                <a16:creationId xmlns:a16="http://schemas.microsoft.com/office/drawing/2014/main" id="{17056898-8CC2-4AE3-A9B3-D60C38302DF6}"/>
              </a:ext>
            </a:extLst>
          </p:cNvPr>
          <p:cNvGraphicFramePr>
            <a:graphicFrameLocks noChangeAspect="1"/>
          </p:cNvGraphicFramePr>
          <p:nvPr/>
        </p:nvGraphicFramePr>
        <p:xfrm>
          <a:off x="281861" y="3227896"/>
          <a:ext cx="4174083" cy="2369463"/>
        </p:xfrm>
        <a:graphic>
          <a:graphicData uri="http://schemas.openxmlformats.org/presentationml/2006/ole">
            <mc:AlternateContent xmlns:mc="http://schemas.openxmlformats.org/markup-compatibility/2006">
              <mc:Choice xmlns:v="urn:schemas-microsoft-com:vml" Requires="v">
                <p:oleObj spid="_x0000_s1038" name="Worksheet" r:id="rId4" imgW="8305933" imgH="4715008" progId="Excel.Sheet.12">
                  <p:embed/>
                </p:oleObj>
              </mc:Choice>
              <mc:Fallback>
                <p:oleObj name="Worksheet" r:id="rId4" imgW="8305933" imgH="4715008" progId="Excel.Sheet.12">
                  <p:embed/>
                  <p:pic>
                    <p:nvPicPr>
                      <p:cNvPr id="3" name="オブジェクト 2">
                        <a:extLst>
                          <a:ext uri="{FF2B5EF4-FFF2-40B4-BE49-F238E27FC236}">
                            <a16:creationId xmlns:a16="http://schemas.microsoft.com/office/drawing/2014/main" id="{17056898-8CC2-4AE3-A9B3-D60C38302DF6}"/>
                          </a:ext>
                        </a:extLst>
                      </p:cNvPr>
                      <p:cNvPicPr/>
                      <p:nvPr/>
                    </p:nvPicPr>
                    <p:blipFill>
                      <a:blip r:embed="rId5"/>
                      <a:stretch>
                        <a:fillRect/>
                      </a:stretch>
                    </p:blipFill>
                    <p:spPr>
                      <a:xfrm>
                        <a:off x="281861" y="3227896"/>
                        <a:ext cx="4174083" cy="2369463"/>
                      </a:xfrm>
                      <a:prstGeom prst="rect">
                        <a:avLst/>
                      </a:prstGeom>
                    </p:spPr>
                  </p:pic>
                </p:oleObj>
              </mc:Fallback>
            </mc:AlternateContent>
          </a:graphicData>
        </a:graphic>
      </p:graphicFrame>
      <p:graphicFrame>
        <p:nvGraphicFramePr>
          <p:cNvPr id="17" name="オブジェクト 16">
            <a:extLst>
              <a:ext uri="{FF2B5EF4-FFF2-40B4-BE49-F238E27FC236}">
                <a16:creationId xmlns:a16="http://schemas.microsoft.com/office/drawing/2014/main" id="{4FAC9DCE-EDFB-4865-9E87-CF362E82F5C5}"/>
              </a:ext>
            </a:extLst>
          </p:cNvPr>
          <p:cNvGraphicFramePr>
            <a:graphicFrameLocks noChangeAspect="1"/>
          </p:cNvGraphicFramePr>
          <p:nvPr/>
        </p:nvGraphicFramePr>
        <p:xfrm>
          <a:off x="4614863" y="3227896"/>
          <a:ext cx="4118263" cy="2336292"/>
        </p:xfrm>
        <a:graphic>
          <a:graphicData uri="http://schemas.openxmlformats.org/presentationml/2006/ole">
            <mc:AlternateContent xmlns:mc="http://schemas.openxmlformats.org/markup-compatibility/2006">
              <mc:Choice xmlns:v="urn:schemas-microsoft-com:vml" Requires="v">
                <p:oleObj spid="_x0000_s1039" name="Worksheet" r:id="rId6" imgW="8305672" imgH="4714747" progId="Excel.Sheet.12">
                  <p:embed/>
                </p:oleObj>
              </mc:Choice>
              <mc:Fallback>
                <p:oleObj name="Worksheet" r:id="rId6" imgW="8305672" imgH="4714747" progId="Excel.Sheet.12">
                  <p:embed/>
                  <p:pic>
                    <p:nvPicPr>
                      <p:cNvPr id="17" name="オブジェクト 16">
                        <a:extLst>
                          <a:ext uri="{FF2B5EF4-FFF2-40B4-BE49-F238E27FC236}">
                            <a16:creationId xmlns:a16="http://schemas.microsoft.com/office/drawing/2014/main" id="{4FAC9DCE-EDFB-4865-9E87-CF362E82F5C5}"/>
                          </a:ext>
                        </a:extLst>
                      </p:cNvPr>
                      <p:cNvPicPr/>
                      <p:nvPr/>
                    </p:nvPicPr>
                    <p:blipFill>
                      <a:blip r:embed="rId7"/>
                      <a:stretch>
                        <a:fillRect/>
                      </a:stretch>
                    </p:blipFill>
                    <p:spPr>
                      <a:xfrm>
                        <a:off x="4614863" y="3227896"/>
                        <a:ext cx="4118263" cy="2336292"/>
                      </a:xfrm>
                      <a:prstGeom prst="rect">
                        <a:avLst/>
                      </a:prstGeom>
                    </p:spPr>
                  </p:pic>
                </p:oleObj>
              </mc:Fallback>
            </mc:AlternateContent>
          </a:graphicData>
        </a:graphic>
      </p:graphicFrame>
      <p:sp>
        <p:nvSpPr>
          <p:cNvPr id="31" name="テキスト ボックス 30">
            <a:extLst>
              <a:ext uri="{FF2B5EF4-FFF2-40B4-BE49-F238E27FC236}">
                <a16:creationId xmlns:a16="http://schemas.microsoft.com/office/drawing/2014/main" id="{1520EAE3-FB73-4444-9AF3-D85263DF984F}"/>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a:t>
            </a:r>
            <a:r>
              <a:rPr lang="ja-JP" altLang="en-US" sz="2400" dirty="0">
                <a:latin typeface="Meiryo UI" panose="020B0604030504040204" pitchFamily="50" charset="-128"/>
                <a:ea typeface="Meiryo UI" panose="020B0604030504040204" pitchFamily="50" charset="-128"/>
              </a:rPr>
              <a:t>点検・評価</a:t>
            </a:r>
            <a:r>
              <a:rPr lang="ja-JP" altLang="en-US" sz="2400" dirty="0">
                <a:latin typeface="Meiryo UI" pitchFamily="50" charset="-128"/>
                <a:ea typeface="Meiryo UI" pitchFamily="50" charset="-128"/>
                <a:cs typeface="Meiryo UI" pitchFamily="50" charset="-128"/>
              </a:rPr>
              <a:t>に関する事項</a:t>
            </a:r>
            <a:r>
              <a:rPr lang="ja-JP" altLang="en-US" sz="2400" dirty="0">
                <a:latin typeface="Meiryo UI" panose="020B0604030504040204" pitchFamily="50" charset="-128"/>
                <a:ea typeface="Meiryo UI" panose="020B0604030504040204" pitchFamily="50" charset="-128"/>
              </a:rPr>
              <a:t>①</a:t>
            </a:r>
            <a:endParaRPr kumimoji="1" lang="ja-JP" altLang="en-US" sz="2400" dirty="0">
              <a:latin typeface="Meiryo UI" pitchFamily="50" charset="-128"/>
              <a:ea typeface="Meiryo UI" pitchFamily="50" charset="-128"/>
              <a:cs typeface="Meiryo UI" pitchFamily="50" charset="-128"/>
            </a:endParaRPr>
          </a:p>
        </p:txBody>
      </p:sp>
      <p:sp>
        <p:nvSpPr>
          <p:cNvPr id="30" name="テキスト ボックス 29">
            <a:extLst>
              <a:ext uri="{FF2B5EF4-FFF2-40B4-BE49-F238E27FC236}">
                <a16:creationId xmlns:a16="http://schemas.microsoft.com/office/drawing/2014/main" id="{D18054C7-C893-48BF-8D36-E47F03E47718}"/>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Tree>
    <p:extLst>
      <p:ext uri="{BB962C8B-B14F-4D97-AF65-F5344CB8AC3E}">
        <p14:creationId xmlns:p14="http://schemas.microsoft.com/office/powerpoint/2010/main" val="197931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1">
            <a:extLst>
              <a:ext uri="{FF2B5EF4-FFF2-40B4-BE49-F238E27FC236}">
                <a16:creationId xmlns:a16="http://schemas.microsoft.com/office/drawing/2014/main" id="{0BE89DD1-368C-4425-95C6-D9DBC6B5CC75}"/>
              </a:ext>
            </a:extLst>
          </p:cNvPr>
          <p:cNvSpPr/>
          <p:nvPr/>
        </p:nvSpPr>
        <p:spPr>
          <a:xfrm>
            <a:off x="144094" y="1061497"/>
            <a:ext cx="8756654" cy="81755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「施設の安全性」を適切に評価するため、熟練技術職員の視点でまとめた診断ハンドブックを作成し、点検、評価に際し活用する。</a:t>
            </a:r>
          </a:p>
        </p:txBody>
      </p:sp>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380804" y="6497402"/>
            <a:ext cx="774422" cy="365125"/>
          </a:xfrm>
        </p:spPr>
        <p:txBody>
          <a:bodyPr/>
          <a:lstStyle/>
          <a:p>
            <a:fld id="{682EF9F9-C4E8-46B2-BBF1-33E3162B856A}" type="slidenum">
              <a:rPr kumimoji="1" lang="ja-JP" altLang="en-US" smtClean="0"/>
              <a:t>7</a:t>
            </a:fld>
            <a:endParaRPr kumimoji="1" lang="ja-JP" altLang="en-US" dirty="0"/>
          </a:p>
        </p:txBody>
      </p:sp>
      <p:pic>
        <p:nvPicPr>
          <p:cNvPr id="5" name="図 4">
            <a:extLst>
              <a:ext uri="{FF2B5EF4-FFF2-40B4-BE49-F238E27FC236}">
                <a16:creationId xmlns:a16="http://schemas.microsoft.com/office/drawing/2014/main" id="{CB94B89F-A926-4FCD-84F8-F0B49C839A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46057" y="2285501"/>
            <a:ext cx="6552728" cy="4540104"/>
          </a:xfrm>
          <a:prstGeom prst="rect">
            <a:avLst/>
          </a:prstGeom>
        </p:spPr>
      </p:pic>
      <p:sp>
        <p:nvSpPr>
          <p:cNvPr id="20" name="角丸四角形 111">
            <a:extLst>
              <a:ext uri="{FF2B5EF4-FFF2-40B4-BE49-F238E27FC236}">
                <a16:creationId xmlns:a16="http://schemas.microsoft.com/office/drawing/2014/main" id="{F67522E0-13B4-4736-BC28-564D36E2ABF1}"/>
              </a:ext>
            </a:extLst>
          </p:cNvPr>
          <p:cNvSpPr/>
          <p:nvPr/>
        </p:nvSpPr>
        <p:spPr>
          <a:xfrm>
            <a:off x="144094" y="1911379"/>
            <a:ext cx="3132652" cy="39431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～診断ハンドブックに掲載する内容イメージ～</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814A6A0D-D1BE-4969-9BE5-46E734CF2820}"/>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a:t>
            </a:r>
            <a:r>
              <a:rPr lang="ja-JP" altLang="en-US" sz="2400" dirty="0">
                <a:latin typeface="Meiryo UI" panose="020B0604030504040204" pitchFamily="50" charset="-128"/>
                <a:ea typeface="Meiryo UI" panose="020B0604030504040204" pitchFamily="50" charset="-128"/>
              </a:rPr>
              <a:t>点検・評価</a:t>
            </a:r>
            <a:r>
              <a:rPr lang="ja-JP" altLang="en-US" sz="2400" dirty="0">
                <a:latin typeface="Meiryo UI" pitchFamily="50" charset="-128"/>
                <a:ea typeface="Meiryo UI" pitchFamily="50" charset="-128"/>
                <a:cs typeface="Meiryo UI" pitchFamily="50" charset="-128"/>
              </a:rPr>
              <a:t>に関する事項</a:t>
            </a:r>
            <a:r>
              <a:rPr lang="ja-JP" altLang="en-US" sz="2400" dirty="0">
                <a:latin typeface="Meiryo UI" panose="020B0604030504040204" pitchFamily="50" charset="-128"/>
                <a:ea typeface="Meiryo UI" panose="020B0604030504040204" pitchFamily="50" charset="-128"/>
              </a:rPr>
              <a:t>②</a:t>
            </a:r>
            <a:endParaRPr kumimoji="1" lang="ja-JP" altLang="en-US" sz="2400" dirty="0">
              <a:latin typeface="Meiryo UI" pitchFamily="50" charset="-128"/>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64A611C6-4793-4AD7-93A8-A115E979CA64}"/>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Tree>
    <p:extLst>
      <p:ext uri="{BB962C8B-B14F-4D97-AF65-F5344CB8AC3E}">
        <p14:creationId xmlns:p14="http://schemas.microsoft.com/office/powerpoint/2010/main" val="234206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6">
            <a:extLst>
              <a:ext uri="{FF2B5EF4-FFF2-40B4-BE49-F238E27FC236}">
                <a16:creationId xmlns:a16="http://schemas.microsoft.com/office/drawing/2014/main" id="{A662CD02-65F8-4F84-B742-B5D803A73D17}"/>
              </a:ext>
            </a:extLst>
          </p:cNvPr>
          <p:cNvGraphicFramePr>
            <a:graphicFrameLocks noGrp="1"/>
          </p:cNvGraphicFramePr>
          <p:nvPr/>
        </p:nvGraphicFramePr>
        <p:xfrm>
          <a:off x="251520" y="2276872"/>
          <a:ext cx="8568952" cy="4464496"/>
        </p:xfrm>
        <a:graphic>
          <a:graphicData uri="http://schemas.openxmlformats.org/drawingml/2006/table">
            <a:tbl>
              <a:tblPr firstRow="1" bandRow="1">
                <a:tableStyleId>{5940675A-B579-460E-94D1-54222C63F5DA}</a:tableStyleId>
              </a:tblPr>
              <a:tblGrid>
                <a:gridCol w="4284476">
                  <a:extLst>
                    <a:ext uri="{9D8B030D-6E8A-4147-A177-3AD203B41FA5}">
                      <a16:colId xmlns:a16="http://schemas.microsoft.com/office/drawing/2014/main" val="4254209511"/>
                    </a:ext>
                  </a:extLst>
                </a:gridCol>
                <a:gridCol w="4284476">
                  <a:extLst>
                    <a:ext uri="{9D8B030D-6E8A-4147-A177-3AD203B41FA5}">
                      <a16:colId xmlns:a16="http://schemas.microsoft.com/office/drawing/2014/main" val="3934824067"/>
                    </a:ext>
                  </a:extLst>
                </a:gridCol>
              </a:tblGrid>
              <a:tr h="287740">
                <a:tc>
                  <a:txBody>
                    <a:bodyPr/>
                    <a:lstStyle/>
                    <a:p>
                      <a:pPr algn="ctr"/>
                      <a:r>
                        <a:rPr kumimoji="1" lang="ja-JP" altLang="en-US" sz="1200" dirty="0"/>
                        <a:t>（現計画）</a:t>
                      </a:r>
                    </a:p>
                  </a:txBody>
                  <a:tcPr/>
                </a:tc>
                <a:tc>
                  <a:txBody>
                    <a:bodyPr/>
                    <a:lstStyle/>
                    <a:p>
                      <a:pPr algn="ctr"/>
                      <a:r>
                        <a:rPr kumimoji="1" lang="ja-JP" altLang="en-US" sz="1200" dirty="0"/>
                        <a:t>（次期計画）</a:t>
                      </a:r>
                    </a:p>
                  </a:txBody>
                  <a:tcPr/>
                </a:tc>
                <a:extLst>
                  <a:ext uri="{0D108BD9-81ED-4DB2-BD59-A6C34878D82A}">
                    <a16:rowId xmlns:a16="http://schemas.microsoft.com/office/drawing/2014/main" val="861424481"/>
                  </a:ext>
                </a:extLst>
              </a:tr>
              <a:tr h="4176756">
                <a:tc>
                  <a:txBody>
                    <a:bodyPr/>
                    <a:lstStyle/>
                    <a:p>
                      <a:endParaRPr kumimoji="1" lang="ja-JP" altLang="en-US" dirty="0"/>
                    </a:p>
                  </a:txBody>
                  <a:tcPr/>
                </a:tc>
                <a:tc>
                  <a:txBody>
                    <a:bodyPr/>
                    <a:lstStyle/>
                    <a:p>
                      <a:pPr algn="ctr"/>
                      <a:endParaRPr kumimoji="1" lang="ja-JP" altLang="en-US" sz="1200" dirty="0"/>
                    </a:p>
                  </a:txBody>
                  <a:tcPr anchor="ctr"/>
                </a:tc>
                <a:extLst>
                  <a:ext uri="{0D108BD9-81ED-4DB2-BD59-A6C34878D82A}">
                    <a16:rowId xmlns:a16="http://schemas.microsoft.com/office/drawing/2014/main" val="1921276829"/>
                  </a:ext>
                </a:extLst>
              </a:tr>
            </a:tbl>
          </a:graphicData>
        </a:graphic>
      </p:graphicFrame>
      <p:sp>
        <p:nvSpPr>
          <p:cNvPr id="13" name="角丸四角形 111">
            <a:extLst>
              <a:ext uri="{FF2B5EF4-FFF2-40B4-BE49-F238E27FC236}">
                <a16:creationId xmlns:a16="http://schemas.microsoft.com/office/drawing/2014/main" id="{5AD2029B-726C-4E0E-80A2-C7133E01D8B4}"/>
              </a:ext>
            </a:extLst>
          </p:cNvPr>
          <p:cNvSpPr/>
          <p:nvPr/>
        </p:nvSpPr>
        <p:spPr>
          <a:xfrm>
            <a:off x="144094" y="1061498"/>
            <a:ext cx="8756654" cy="806184"/>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具体的な取組内容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今後も引続き適切に点検・評価を行うため、新技術の導入や、コンサルタントによる点検を活用する。</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7">
            <a:extLst>
              <a:ext uri="{FF2B5EF4-FFF2-40B4-BE49-F238E27FC236}">
                <a16:creationId xmlns:a16="http://schemas.microsoft.com/office/drawing/2014/main" id="{A8FC5DC1-7178-47AC-B326-B639441690DE}"/>
              </a:ext>
            </a:extLst>
          </p:cNvPr>
          <p:cNvSpPr>
            <a:spLocks noGrp="1"/>
          </p:cNvSpPr>
          <p:nvPr>
            <p:ph type="sldNum" sz="quarter" idx="12"/>
          </p:nvPr>
        </p:nvSpPr>
        <p:spPr>
          <a:xfrm>
            <a:off x="8550106" y="6558805"/>
            <a:ext cx="774422" cy="365125"/>
          </a:xfrm>
        </p:spPr>
        <p:txBody>
          <a:bodyPr/>
          <a:lstStyle/>
          <a:p>
            <a:fld id="{682EF9F9-C4E8-46B2-BBF1-33E3162B856A}" type="slidenum">
              <a:rPr kumimoji="1" lang="ja-JP" altLang="en-US" smtClean="0"/>
              <a:t>8</a:t>
            </a:fld>
            <a:endParaRPr kumimoji="1" lang="ja-JP" altLang="en-US" dirty="0"/>
          </a:p>
        </p:txBody>
      </p:sp>
      <p:sp>
        <p:nvSpPr>
          <p:cNvPr id="19" name="角丸四角形 111">
            <a:extLst>
              <a:ext uri="{FF2B5EF4-FFF2-40B4-BE49-F238E27FC236}">
                <a16:creationId xmlns:a16="http://schemas.microsoft.com/office/drawing/2014/main" id="{AB1E4D1F-42A0-4D2C-9FF2-CCA8DDEF8411}"/>
              </a:ext>
            </a:extLst>
          </p:cNvPr>
          <p:cNvSpPr/>
          <p:nvPr/>
        </p:nvSpPr>
        <p:spPr>
          <a:xfrm>
            <a:off x="3779912" y="6430052"/>
            <a:ext cx="878992"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P13</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111">
            <a:extLst>
              <a:ext uri="{FF2B5EF4-FFF2-40B4-BE49-F238E27FC236}">
                <a16:creationId xmlns:a16="http://schemas.microsoft.com/office/drawing/2014/main" id="{AA40D691-F74D-4A8E-98CC-9A9A4DA1A8A4}"/>
              </a:ext>
            </a:extLst>
          </p:cNvPr>
          <p:cNvSpPr/>
          <p:nvPr/>
        </p:nvSpPr>
        <p:spPr>
          <a:xfrm>
            <a:off x="237928" y="1984260"/>
            <a:ext cx="5270176" cy="32842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３点検</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に記載の内容を以下のとおり更新する。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84CF17B9-7A8A-4E54-B27A-40CC801DFDB9}"/>
              </a:ext>
            </a:extLst>
          </p:cNvPr>
          <p:cNvSpPr txBox="1"/>
          <p:nvPr/>
        </p:nvSpPr>
        <p:spPr>
          <a:xfrm>
            <a:off x="146406" y="2881120"/>
            <a:ext cx="4274388" cy="2123658"/>
          </a:xfrm>
          <a:prstGeom prst="rect">
            <a:avLst/>
          </a:prstGeom>
          <a:noFill/>
        </p:spPr>
        <p:txBody>
          <a:bodyPr wrap="square" rtlCol="0">
            <a:spAutoFit/>
          </a:bodyPr>
          <a:lstStyle/>
          <a:p>
            <a:pPr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（５）点検業務の実施</a:t>
            </a:r>
          </a:p>
          <a:p>
            <a:pPr marL="266700" indent="133350"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点検業務については、法令や基準等に則り、施設管理者として、施設の供用に支障となる不具合を速やかに察知し、常に良好な状態に保つよう維持・修繕を促進する観点から、施設の状態を継続的に把握し、施設不具合に対して的確に判断することが求められる。</a:t>
            </a:r>
          </a:p>
          <a:p>
            <a:pPr marL="266700" indent="133350"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ため、直営（府職員）で実施することを基本とするが、より詳細な点検が必要な場合や調査の専門性、実施難易度等を考慮し、効率性などの観点から、コンサルタント等の調査業者による点検が望ましい場合は、委託により実施する。</a:t>
            </a:r>
          </a:p>
        </p:txBody>
      </p:sp>
      <p:sp>
        <p:nvSpPr>
          <p:cNvPr id="21" name="テキスト ボックス 20">
            <a:extLst>
              <a:ext uri="{FF2B5EF4-FFF2-40B4-BE49-F238E27FC236}">
                <a16:creationId xmlns:a16="http://schemas.microsoft.com/office/drawing/2014/main" id="{433A66E4-82AD-4F42-A3FC-6A500521D273}"/>
              </a:ext>
            </a:extLst>
          </p:cNvPr>
          <p:cNvSpPr txBox="1"/>
          <p:nvPr/>
        </p:nvSpPr>
        <p:spPr>
          <a:xfrm>
            <a:off x="4477093" y="2863754"/>
            <a:ext cx="4274388" cy="2123658"/>
          </a:xfrm>
          <a:prstGeom prst="rect">
            <a:avLst/>
          </a:prstGeom>
          <a:noFill/>
        </p:spPr>
        <p:txBody>
          <a:bodyPr wrap="square" rtlCol="0">
            <a:spAutoFit/>
          </a:bodyPr>
          <a:lstStyle/>
          <a:p>
            <a:pPr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（５）点検業務の実施</a:t>
            </a:r>
          </a:p>
          <a:p>
            <a:pPr marL="266700" indent="133350"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点検業務については、法令や基準等に則り、施設管理者として、施設の供用に支障となる不具合を速やかに察知し、常に良好な状態に保つよう維持・修繕を促進する観点から、施設の状態を継続的に把握し、施設不具合に対して的確に判断することが求められる。</a:t>
            </a:r>
          </a:p>
          <a:p>
            <a:pPr marL="266700" indent="133350" algn="just"/>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そのため、直営（府職員）で実施することを基本とするが、より詳細な点検が必要な場合や調査の専門性、実施難易度等を考慮し、効率性</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点検体制の維持</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などの観点から、</a:t>
            </a:r>
            <a:r>
              <a:rPr lang="ja-JP" altLang="en-US" sz="12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新技術の導入や</a:t>
            </a: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コンサルタント等の調査業者による点検</a:t>
            </a:r>
            <a:r>
              <a:rPr lang="ja-JP" altLang="en-US" sz="1200" b="1"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も活用</a:t>
            </a:r>
            <a:r>
              <a:rPr lang="ja-JP"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する。</a:t>
            </a:r>
          </a:p>
        </p:txBody>
      </p:sp>
      <p:sp>
        <p:nvSpPr>
          <p:cNvPr id="14" name="テキスト ボックス 13">
            <a:extLst>
              <a:ext uri="{FF2B5EF4-FFF2-40B4-BE49-F238E27FC236}">
                <a16:creationId xmlns:a16="http://schemas.microsoft.com/office/drawing/2014/main" id="{137C3603-92A8-48D5-B74E-D7F69A103DBE}"/>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３－１　</a:t>
            </a:r>
            <a:r>
              <a:rPr lang="ja-JP" altLang="en-US" sz="2400" dirty="0">
                <a:latin typeface="Meiryo UI" panose="020B0604030504040204" pitchFamily="50" charset="-128"/>
                <a:ea typeface="Meiryo UI" panose="020B0604030504040204" pitchFamily="50" charset="-128"/>
              </a:rPr>
              <a:t>点検・評価</a:t>
            </a:r>
            <a:r>
              <a:rPr lang="ja-JP" altLang="en-US" sz="2400" dirty="0">
                <a:latin typeface="Meiryo UI" pitchFamily="50" charset="-128"/>
                <a:ea typeface="Meiryo UI" pitchFamily="50" charset="-128"/>
                <a:cs typeface="Meiryo UI" pitchFamily="50" charset="-128"/>
              </a:rPr>
              <a:t>に関する事項</a:t>
            </a:r>
            <a:r>
              <a:rPr lang="ja-JP" altLang="en-US" sz="2400" dirty="0">
                <a:latin typeface="Meiryo UI" panose="020B0604030504040204" pitchFamily="50" charset="-128"/>
                <a:ea typeface="Meiryo UI" panose="020B0604030504040204" pitchFamily="50" charset="-128"/>
              </a:rPr>
              <a:t>③</a:t>
            </a:r>
            <a:endParaRPr kumimoji="1" lang="ja-JP" altLang="en-US" sz="2400" dirty="0">
              <a:latin typeface="Meiryo UI" pitchFamily="50" charset="-128"/>
              <a:ea typeface="Meiryo UI" pitchFamily="50" charset="-128"/>
              <a:cs typeface="Meiryo UI" pitchFamily="50" charset="-128"/>
            </a:endParaRPr>
          </a:p>
        </p:txBody>
      </p:sp>
      <p:sp>
        <p:nvSpPr>
          <p:cNvPr id="16" name="テキスト ボックス 15">
            <a:extLst>
              <a:ext uri="{FF2B5EF4-FFF2-40B4-BE49-F238E27FC236}">
                <a16:creationId xmlns:a16="http://schemas.microsoft.com/office/drawing/2014/main" id="{0E799D84-7AE3-4E14-AA41-3B29E75E5ADE}"/>
              </a:ext>
            </a:extLst>
          </p:cNvPr>
          <p:cNvSpPr txBox="1"/>
          <p:nvPr/>
        </p:nvSpPr>
        <p:spPr>
          <a:xfrm>
            <a:off x="-13856" y="1644"/>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３</a:t>
            </a:r>
            <a:r>
              <a:rPr kumimoji="1" lang="ja-JP" altLang="en-US"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anose="020B0604030504040204" pitchFamily="50" charset="-128"/>
                <a:ea typeface="Meiryo UI" panose="020B0604030504040204" pitchFamily="50" charset="-128"/>
              </a:rPr>
              <a:t>次期計画の</a:t>
            </a:r>
            <a:r>
              <a:rPr kumimoji="1" lang="ja-JP" altLang="en-US" sz="2800" dirty="0">
                <a:solidFill>
                  <a:schemeClr val="bg1"/>
                </a:solidFill>
                <a:latin typeface="Meiryo UI" pitchFamily="50" charset="-128"/>
                <a:ea typeface="Meiryo UI" pitchFamily="50" charset="-128"/>
                <a:cs typeface="Meiryo UI" pitchFamily="50" charset="-128"/>
              </a:rPr>
              <a:t>具体的な取組内容の検討</a:t>
            </a:r>
          </a:p>
        </p:txBody>
      </p:sp>
    </p:spTree>
    <p:extLst>
      <p:ext uri="{BB962C8B-B14F-4D97-AF65-F5344CB8AC3E}">
        <p14:creationId xmlns:p14="http://schemas.microsoft.com/office/powerpoint/2010/main" val="1193306553"/>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9" ma:contentTypeDescription="新しいドキュメントを作成します。" ma:contentTypeScope="" ma:versionID="55428f9ec545de107ec8e0ea257631d2">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93ad7b6eab436265e484ea67daedb817"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EC950E-AA80-4BE6-8F71-AD1D0CC0693C}"/>
</file>

<file path=customXml/itemProps2.xml><?xml version="1.0" encoding="utf-8"?>
<ds:datastoreItem xmlns:ds="http://schemas.openxmlformats.org/officeDocument/2006/customXml" ds:itemID="{123580F3-5003-4643-A841-F6D2432542D8}">
  <ds:schemaRefs>
    <ds:schemaRef ds:uri="070d2816-acf1-4867-9480-e239a5331c18"/>
    <ds:schemaRef ds:uri="60b12527-e226-4614-b792-74ec134ea4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37A8C2-C6E1-41B4-B797-BE76C7836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192</TotalTime>
  <Words>8569</Words>
  <Application>Microsoft Office PowerPoint</Application>
  <PresentationFormat>画面に合わせる (4:3)</PresentationFormat>
  <Paragraphs>864</Paragraphs>
  <Slides>33</Slides>
  <Notes>21</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2</vt:i4>
      </vt:variant>
      <vt:variant>
        <vt:lpstr>スライド タイトル</vt:lpstr>
      </vt:variant>
      <vt:variant>
        <vt:i4>33</vt:i4>
      </vt:variant>
    </vt:vector>
  </HeadingPairs>
  <TitlesOfParts>
    <vt:vector size="47" baseType="lpstr">
      <vt:lpstr>BIZ UDPゴシック</vt:lpstr>
      <vt:lpstr>HGP創英角ﾎﾟｯﾌﾟ体</vt:lpstr>
      <vt:lpstr>HGｺﾞｼｯｸM</vt:lpstr>
      <vt:lpstr>HG丸ｺﾞｼｯｸM-PRO</vt:lpstr>
      <vt:lpstr>Meiryo UI</vt:lpstr>
      <vt:lpstr>Arial</vt:lpstr>
      <vt:lpstr>Calibri</vt:lpstr>
      <vt:lpstr>Century</vt:lpstr>
      <vt:lpstr>Georgia</vt:lpstr>
      <vt:lpstr>Trebuchet MS</vt:lpstr>
      <vt:lpstr>Wingdings</vt:lpstr>
      <vt:lpstr>スリップストリーム</vt:lpstr>
      <vt:lpstr>Worksheet</vt:lpstr>
      <vt:lpstr>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大阪府都市基盤施設維持管理技術審議会  第３回　河川等部会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大阪府都市基盤施設維持管理技術審議会  第３回　河川等部会  </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杉原　卓治</cp:lastModifiedBy>
  <cp:revision>21</cp:revision>
  <cp:lastPrinted>2024-05-27T01:21:55Z</cp:lastPrinted>
  <dcterms:created xsi:type="dcterms:W3CDTF">2013-06-19T04:48:16Z</dcterms:created>
  <dcterms:modified xsi:type="dcterms:W3CDTF">2025-01-24T01:01:35Z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